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8" r:id="rId10"/>
    <p:sldId id="269" r:id="rId11"/>
    <p:sldId id="270" r:id="rId12"/>
  </p:sldIdLst>
  <p:sldSz cx="12192000" cy="6858000"/>
  <p:notesSz cx="6858000" cy="9144000"/>
  <p:embeddedFontLst>
    <p:embeddedFont>
      <p:font typeface="Gill Sans Nova" panose="020B0602020104020203" pitchFamily="34" charset="0"/>
      <p:regular r:id="rId14"/>
    </p:embeddedFont>
    <p:embeddedFont>
      <p:font typeface="Play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bMM88aGl9/bIsSXhwI6ogwXYm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>
          <a:extLst>
            <a:ext uri="{FF2B5EF4-FFF2-40B4-BE49-F238E27FC236}">
              <a16:creationId xmlns:a16="http://schemas.microsoft.com/office/drawing/2014/main" id="{5754ABD9-93C3-8FB9-C72E-F0C44AA9F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:notes">
            <a:extLst>
              <a:ext uri="{FF2B5EF4-FFF2-40B4-BE49-F238E27FC236}">
                <a16:creationId xmlns:a16="http://schemas.microsoft.com/office/drawing/2014/main" id="{77492DB8-DFBC-3332-6F2B-C574549081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4:notes">
            <a:extLst>
              <a:ext uri="{FF2B5EF4-FFF2-40B4-BE49-F238E27FC236}">
                <a16:creationId xmlns:a16="http://schemas.microsoft.com/office/drawing/2014/main" id="{8A0F4078-2E1B-9729-EA98-BA25EF91D2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182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>
                <a:latin typeface="Gill Sans Nova" panose="020B06020201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eskoolislos.n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600200" y="1140618"/>
            <a:ext cx="9144000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dirty="0" err="1">
                <a:latin typeface="Gill Sans Nova" panose="020B0602020104020203" pitchFamily="34" charset="0"/>
              </a:rPr>
              <a:t>Sponsorplan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n-US" dirty="0" err="1">
                <a:latin typeface="Gill Sans Nova" panose="020B0602020104020203" pitchFamily="34" charset="0"/>
              </a:rPr>
              <a:t>Zomerfeest</a:t>
            </a:r>
            <a:endParaRPr dirty="0">
              <a:latin typeface="Gill Sans Nova" panose="020B0602020104020203" pitchFamily="34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Gill Sans Nova" panose="020B0602020104020203" pitchFamily="34" charset="0"/>
              </a:rPr>
              <a:t>Boeskool is </a:t>
            </a:r>
            <a:r>
              <a:rPr lang="en-US" dirty="0" err="1">
                <a:latin typeface="Gill Sans Nova" panose="020B0602020104020203" pitchFamily="34" charset="0"/>
              </a:rPr>
              <a:t>Lös</a:t>
            </a:r>
            <a:endParaRPr dirty="0">
              <a:latin typeface="Gill Sans Nova" panose="020B06020201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4"/>
          <p:cNvSpPr txBox="1">
            <a:spLocks noGrp="1"/>
          </p:cNvSpPr>
          <p:nvPr>
            <p:ph type="title"/>
          </p:nvPr>
        </p:nvSpPr>
        <p:spPr>
          <a:xfrm>
            <a:off x="6446750" y="43225"/>
            <a:ext cx="4851900" cy="1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5000" dirty="0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  <a:t>Sponsor</a:t>
            </a:r>
            <a:r>
              <a:rPr lang="en-US" sz="5000" dirty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5000" dirty="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Pakket</a:t>
            </a:r>
            <a:r>
              <a:rPr lang="en-US" sz="5000" dirty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“Podium/Artiest”</a:t>
            </a:r>
            <a:endParaRPr dirty="0"/>
          </a:p>
        </p:txBody>
      </p:sp>
      <p:pic>
        <p:nvPicPr>
          <p:cNvPr id="361" name="Google Shape;361;p14"/>
          <p:cNvPicPr preferRelativeResize="0"/>
          <p:nvPr/>
        </p:nvPicPr>
        <p:blipFill rotWithShape="1">
          <a:blip r:embed="rId3">
            <a:alphaModFix/>
          </a:blip>
          <a:srcRect l="11979" r="521"/>
          <a:stretch/>
        </p:blipFill>
        <p:spPr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 extrusionOk="0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62" name="Google Shape;362;p14" descr="Afbeelding met sport, persoon, danser, Dans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 l="7531" r="17289" b="5"/>
          <a:stretch/>
        </p:blipFill>
        <p:spPr>
          <a:xfrm>
            <a:off x="3060436" y="10"/>
            <a:ext cx="2843573" cy="2524634"/>
          </a:xfrm>
          <a:custGeom>
            <a:avLst/>
            <a:gdLst/>
            <a:ahLst/>
            <a:cxnLst/>
            <a:rect l="l" t="t" r="r" b="b"/>
            <a:pathLst>
              <a:path w="2843573" h="2524634" extrusionOk="0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63" name="Google Shape;363;p14"/>
          <p:cNvSpPr/>
          <p:nvPr/>
        </p:nvSpPr>
        <p:spPr>
          <a:xfrm>
            <a:off x="6569084" y="1802297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4"/>
          <p:cNvSpPr txBox="1">
            <a:spLocks noGrp="1"/>
          </p:cNvSpPr>
          <p:nvPr>
            <p:ph type="body" idx="1"/>
          </p:nvPr>
        </p:nvSpPr>
        <p:spPr>
          <a:xfrm>
            <a:off x="6501800" y="2074300"/>
            <a:ext cx="5159100" cy="47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5431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 dirty="0" err="1"/>
              <a:t>Naast</a:t>
            </a:r>
            <a:r>
              <a:rPr lang="en-US" sz="1800" dirty="0"/>
              <a:t> Sponsor </a:t>
            </a:r>
            <a:r>
              <a:rPr lang="en-US" sz="1800" dirty="0" err="1"/>
              <a:t>Pakket</a:t>
            </a:r>
            <a:r>
              <a:rPr lang="en-US" sz="1800" dirty="0"/>
              <a:t> “Goud” of “</a:t>
            </a:r>
            <a:r>
              <a:rPr lang="en-US" sz="1800" dirty="0" err="1"/>
              <a:t>Hoofd</a:t>
            </a:r>
            <a:r>
              <a:rPr lang="en-US" sz="1800" dirty="0"/>
              <a:t>”;</a:t>
            </a:r>
            <a:endParaRPr sz="1800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228600" lvl="0" indent="-25431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 dirty="0" err="1"/>
              <a:t>Avond</a:t>
            </a:r>
            <a:r>
              <a:rPr lang="en-US" sz="1800" dirty="0"/>
              <a:t> </a:t>
            </a:r>
            <a:r>
              <a:rPr lang="en-US" sz="1800" dirty="0" err="1"/>
              <a:t>mede</a:t>
            </a:r>
            <a:r>
              <a:rPr lang="en-US" sz="1800" dirty="0"/>
              <a:t> </a:t>
            </a:r>
            <a:r>
              <a:rPr lang="en-US" sz="1800" dirty="0" err="1"/>
              <a:t>mogelijk</a:t>
            </a:r>
            <a:r>
              <a:rPr lang="en-US" sz="1800" dirty="0"/>
              <a:t> </a:t>
            </a:r>
            <a:r>
              <a:rPr lang="en-US" sz="1800" dirty="0" err="1"/>
              <a:t>gemaakt</a:t>
            </a:r>
            <a:r>
              <a:rPr lang="en-US" sz="1800" dirty="0"/>
              <a:t> door.</a:t>
            </a:r>
            <a:endParaRPr dirty="0"/>
          </a:p>
          <a:p>
            <a:pPr marL="228600" lvl="0" indent="-25431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 dirty="0"/>
              <a:t>Branding op </a:t>
            </a:r>
            <a:r>
              <a:rPr lang="en-US" sz="1800" dirty="0" err="1"/>
              <a:t>digitale</a:t>
            </a:r>
            <a:r>
              <a:rPr lang="en-US" sz="1800" dirty="0"/>
              <a:t> </a:t>
            </a:r>
            <a:r>
              <a:rPr lang="en-US" sz="1800" dirty="0" err="1"/>
              <a:t>schermen</a:t>
            </a:r>
            <a:r>
              <a:rPr lang="en-US" sz="1800" dirty="0"/>
              <a:t> </a:t>
            </a:r>
            <a:r>
              <a:rPr lang="en-US" sz="1800" dirty="0" err="1"/>
              <a:t>rond</a:t>
            </a:r>
            <a:r>
              <a:rPr lang="en-US" sz="1800" dirty="0"/>
              <a:t> het podium</a:t>
            </a:r>
            <a:endParaRPr dirty="0"/>
          </a:p>
          <a:p>
            <a:pPr marL="228600" lvl="0" indent="-25431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 dirty="0" err="1"/>
              <a:t>Vermelding</a:t>
            </a:r>
            <a:r>
              <a:rPr lang="en-US" sz="1800" dirty="0"/>
              <a:t> in alle </a:t>
            </a:r>
            <a:r>
              <a:rPr lang="en-US" sz="1800" dirty="0" err="1"/>
              <a:t>digitale</a:t>
            </a:r>
            <a:r>
              <a:rPr lang="en-US" sz="1800" dirty="0"/>
              <a:t> </a:t>
            </a:r>
            <a:r>
              <a:rPr lang="en-US" sz="1800" dirty="0" err="1"/>
              <a:t>communicatie-uitingen</a:t>
            </a:r>
            <a:r>
              <a:rPr lang="en-US" sz="1800" dirty="0"/>
              <a:t> (website)</a:t>
            </a:r>
            <a:endParaRPr dirty="0"/>
          </a:p>
          <a:p>
            <a:pPr marL="228600" lvl="0" indent="-25431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 dirty="0"/>
              <a:t>VIP-</a:t>
            </a:r>
            <a:r>
              <a:rPr lang="en-US" sz="1800" dirty="0" err="1"/>
              <a:t>passen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“</a:t>
            </a:r>
            <a:r>
              <a:rPr lang="en-US" sz="1800" dirty="0" err="1"/>
              <a:t>Huiskamer</a:t>
            </a:r>
            <a:r>
              <a:rPr lang="en-US" sz="1800" dirty="0"/>
              <a:t> Boeskool is </a:t>
            </a:r>
            <a:r>
              <a:rPr lang="en-US" sz="1800" dirty="0" err="1"/>
              <a:t>Lös</a:t>
            </a:r>
            <a:r>
              <a:rPr lang="en-US" sz="1800" dirty="0"/>
              <a:t>”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 dirty="0"/>
          </a:p>
          <a:p>
            <a:pPr marL="0" lvl="0" indent="0">
              <a:buSzPct val="100000"/>
              <a:buNone/>
            </a:pPr>
            <a:r>
              <a:rPr lang="en-US" sz="1900" dirty="0"/>
              <a:t>- </a:t>
            </a:r>
            <a:r>
              <a:rPr lang="en-US" sz="1900" dirty="0" err="1"/>
              <a:t>Dinsdag</a:t>
            </a:r>
            <a:r>
              <a:rPr lang="en-US" sz="1900" dirty="0"/>
              <a:t> </a:t>
            </a:r>
            <a:r>
              <a:rPr lang="en-US" sz="1900" dirty="0" err="1"/>
              <a:t>avond</a:t>
            </a:r>
            <a:r>
              <a:rPr lang="en-US" sz="1900" dirty="0"/>
              <a:t> (</a:t>
            </a:r>
            <a:r>
              <a:rPr lang="en-US" sz="2000" dirty="0" err="1"/>
              <a:t>Prijs</a:t>
            </a:r>
            <a:r>
              <a:rPr lang="en-US" sz="2000" dirty="0"/>
              <a:t> op </a:t>
            </a:r>
            <a:r>
              <a:rPr lang="en-US" sz="2000" dirty="0" err="1"/>
              <a:t>aanvraag</a:t>
            </a:r>
            <a:r>
              <a:rPr lang="en-US" sz="1900" dirty="0"/>
              <a:t>)</a:t>
            </a:r>
            <a:endParaRPr dirty="0"/>
          </a:p>
          <a:p>
            <a:pPr marL="435738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500" dirty="0"/>
              <a:t>* 2 VIP-</a:t>
            </a:r>
            <a:r>
              <a:rPr lang="en-US" sz="1500" dirty="0" err="1"/>
              <a:t>passen</a:t>
            </a:r>
            <a:endParaRPr sz="15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 dirty="0"/>
              <a:t>- </a:t>
            </a:r>
            <a:r>
              <a:rPr lang="en-US" sz="1900" dirty="0" err="1"/>
              <a:t>Woensdag</a:t>
            </a:r>
            <a:r>
              <a:rPr lang="en-US" sz="1900" dirty="0"/>
              <a:t> </a:t>
            </a:r>
            <a:r>
              <a:rPr lang="en-US" sz="1900" dirty="0" err="1"/>
              <a:t>gehele</a:t>
            </a:r>
            <a:r>
              <a:rPr lang="en-US" sz="1900" dirty="0"/>
              <a:t> </a:t>
            </a:r>
            <a:r>
              <a:rPr lang="en-US" sz="1900" dirty="0" err="1"/>
              <a:t>dag</a:t>
            </a:r>
            <a:r>
              <a:rPr lang="en-US" sz="1900" dirty="0"/>
              <a:t> </a:t>
            </a:r>
            <a:r>
              <a:rPr lang="en-US" sz="2000" dirty="0" err="1"/>
              <a:t>Prijs</a:t>
            </a:r>
            <a:r>
              <a:rPr lang="en-US" sz="2000" dirty="0"/>
              <a:t> op </a:t>
            </a:r>
            <a:r>
              <a:rPr lang="en-US" sz="2000" dirty="0" err="1"/>
              <a:t>aanvraag</a:t>
            </a:r>
            <a:r>
              <a:rPr lang="en-US" sz="1900" dirty="0"/>
              <a:t>)</a:t>
            </a:r>
            <a:endParaRPr dirty="0"/>
          </a:p>
          <a:p>
            <a:pPr marL="435738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500" dirty="0"/>
              <a:t>* 2 VIP-Passen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 dirty="0"/>
              <a:t>- </a:t>
            </a:r>
            <a:r>
              <a:rPr lang="en-US" sz="1900" dirty="0" err="1"/>
              <a:t>Donderdag</a:t>
            </a:r>
            <a:r>
              <a:rPr lang="en-US" sz="1900" dirty="0"/>
              <a:t> </a:t>
            </a:r>
            <a:r>
              <a:rPr lang="en-US" sz="1900" dirty="0" err="1"/>
              <a:t>gehele</a:t>
            </a:r>
            <a:r>
              <a:rPr lang="en-US" sz="1900" dirty="0"/>
              <a:t> </a:t>
            </a:r>
            <a:r>
              <a:rPr lang="en-US" sz="1900" dirty="0" err="1"/>
              <a:t>dag</a:t>
            </a:r>
            <a:r>
              <a:rPr lang="en-US" sz="1900" dirty="0"/>
              <a:t> (</a:t>
            </a:r>
            <a:r>
              <a:rPr lang="en-US" sz="2000" dirty="0" err="1"/>
              <a:t>Prijs</a:t>
            </a:r>
            <a:r>
              <a:rPr lang="en-US" sz="2000" dirty="0"/>
              <a:t> op </a:t>
            </a:r>
            <a:r>
              <a:rPr lang="en-US" sz="2000" dirty="0" err="1"/>
              <a:t>aanvraag</a:t>
            </a:r>
            <a:r>
              <a:rPr lang="en-US" sz="1900" dirty="0"/>
              <a:t>)</a:t>
            </a:r>
            <a:endParaRPr dirty="0"/>
          </a:p>
          <a:p>
            <a:pPr marL="435738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500" dirty="0"/>
              <a:t>* 2 VIP-Passen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 dirty="0"/>
              <a:t>- </a:t>
            </a:r>
            <a:r>
              <a:rPr lang="en-US" sz="1900" dirty="0" err="1"/>
              <a:t>Vrijdag</a:t>
            </a:r>
            <a:r>
              <a:rPr lang="en-US" sz="1900" dirty="0"/>
              <a:t> </a:t>
            </a:r>
            <a:r>
              <a:rPr lang="en-US" sz="1900" dirty="0" err="1"/>
              <a:t>gehele</a:t>
            </a:r>
            <a:r>
              <a:rPr lang="en-US" sz="1900" dirty="0"/>
              <a:t> </a:t>
            </a:r>
            <a:r>
              <a:rPr lang="en-US" sz="1900" dirty="0" err="1"/>
              <a:t>dag</a:t>
            </a:r>
            <a:r>
              <a:rPr lang="en-US" sz="1900" dirty="0"/>
              <a:t> (</a:t>
            </a:r>
            <a:r>
              <a:rPr lang="en-US" sz="2000" dirty="0" err="1"/>
              <a:t>Prijs</a:t>
            </a:r>
            <a:r>
              <a:rPr lang="en-US" sz="2000" dirty="0"/>
              <a:t> op </a:t>
            </a:r>
            <a:r>
              <a:rPr lang="en-US" sz="2000" dirty="0" err="1"/>
              <a:t>aanvraag</a:t>
            </a:r>
            <a:r>
              <a:rPr lang="en-US" sz="1900" dirty="0"/>
              <a:t>)</a:t>
            </a:r>
            <a:endParaRPr dirty="0"/>
          </a:p>
          <a:p>
            <a:pPr marL="435738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500" dirty="0"/>
              <a:t>* 4 VIP-Passen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 dirty="0"/>
              <a:t>- </a:t>
            </a:r>
            <a:r>
              <a:rPr lang="en-US" sz="1900" dirty="0" err="1"/>
              <a:t>Zaterdag</a:t>
            </a:r>
            <a:r>
              <a:rPr lang="en-US" sz="1900" dirty="0"/>
              <a:t> </a:t>
            </a:r>
            <a:r>
              <a:rPr lang="en-US" sz="1900" dirty="0" err="1"/>
              <a:t>gehele</a:t>
            </a:r>
            <a:r>
              <a:rPr lang="en-US" sz="1900" dirty="0"/>
              <a:t> </a:t>
            </a:r>
            <a:r>
              <a:rPr lang="en-US" sz="1900" dirty="0" err="1"/>
              <a:t>dag</a:t>
            </a:r>
            <a:r>
              <a:rPr lang="en-US" sz="1900" dirty="0"/>
              <a:t> (</a:t>
            </a:r>
            <a:r>
              <a:rPr lang="en-US" sz="2000" dirty="0" err="1"/>
              <a:t>Prijs</a:t>
            </a:r>
            <a:r>
              <a:rPr lang="en-US" sz="2000" dirty="0"/>
              <a:t> op </a:t>
            </a:r>
            <a:r>
              <a:rPr lang="en-US" sz="2000" dirty="0" err="1"/>
              <a:t>aanvraag</a:t>
            </a:r>
            <a:r>
              <a:rPr lang="en-US" sz="1900" dirty="0"/>
              <a:t>)</a:t>
            </a:r>
            <a:endParaRPr sz="1900" dirty="0"/>
          </a:p>
          <a:p>
            <a:pPr marL="504825" lvl="1" indent="0" algn="l" rtl="0"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US" sz="1500" dirty="0"/>
              <a:t>* 4 VIP-Passen</a:t>
            </a:r>
            <a:endParaRPr sz="19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 dirty="0"/>
              <a:t>- </a:t>
            </a:r>
            <a:r>
              <a:rPr lang="en-US" sz="1900" dirty="0" err="1"/>
              <a:t>Dinsdag</a:t>
            </a:r>
            <a:r>
              <a:rPr lang="en-US" sz="1900" dirty="0"/>
              <a:t> </a:t>
            </a:r>
            <a:r>
              <a:rPr lang="en-US" sz="1900" dirty="0" err="1"/>
              <a:t>avond</a:t>
            </a:r>
            <a:r>
              <a:rPr lang="en-US" sz="1900" dirty="0"/>
              <a:t> tot </a:t>
            </a:r>
            <a:r>
              <a:rPr lang="en-US" sz="1900" dirty="0" err="1"/>
              <a:t>en</a:t>
            </a:r>
            <a:r>
              <a:rPr lang="en-US" sz="1900" dirty="0"/>
              <a:t> met </a:t>
            </a:r>
            <a:r>
              <a:rPr lang="en-US" sz="1900" dirty="0" err="1"/>
              <a:t>zaterdag</a:t>
            </a:r>
            <a:r>
              <a:rPr lang="en-US" sz="1900" dirty="0"/>
              <a:t> (</a:t>
            </a:r>
            <a:r>
              <a:rPr lang="en-US" sz="2000" dirty="0" err="1"/>
              <a:t>Prijs</a:t>
            </a:r>
            <a:r>
              <a:rPr lang="en-US" sz="2000" dirty="0"/>
              <a:t> op </a:t>
            </a:r>
            <a:r>
              <a:rPr lang="en-US" sz="2000" dirty="0" err="1"/>
              <a:t>aanvraag</a:t>
            </a:r>
            <a:r>
              <a:rPr lang="en-US" sz="1900" dirty="0"/>
              <a:t>)</a:t>
            </a:r>
            <a:endParaRPr dirty="0"/>
          </a:p>
          <a:p>
            <a:pPr marL="435738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500" dirty="0"/>
              <a:t>* 4 VIP-Passen per </a:t>
            </a:r>
            <a:r>
              <a:rPr lang="en-US" sz="1500" dirty="0" err="1"/>
              <a:t>avond</a:t>
            </a:r>
            <a:endParaRPr sz="15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 dirty="0" err="1"/>
              <a:t>Bijdrage</a:t>
            </a:r>
            <a:r>
              <a:rPr lang="en-US" sz="1900" dirty="0"/>
              <a:t>: per </a:t>
            </a:r>
            <a:r>
              <a:rPr lang="en-US" sz="1900" dirty="0" err="1"/>
              <a:t>jaar</a:t>
            </a:r>
            <a:r>
              <a:rPr lang="en-US" sz="1900" dirty="0"/>
              <a:t> (</a:t>
            </a:r>
            <a:r>
              <a:rPr lang="en-US" sz="1900" dirty="0" err="1"/>
              <a:t>exclusief</a:t>
            </a:r>
            <a:r>
              <a:rPr lang="en-US" sz="1900" dirty="0"/>
              <a:t> BTW)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 dirty="0" err="1"/>
              <a:t>Periode</a:t>
            </a:r>
            <a:r>
              <a:rPr lang="en-US" sz="1900" dirty="0"/>
              <a:t>: 3 </a:t>
            </a:r>
            <a:r>
              <a:rPr lang="en-US" sz="1900" dirty="0" err="1"/>
              <a:t>edities</a:t>
            </a:r>
            <a:r>
              <a:rPr lang="en-US" sz="1900" dirty="0"/>
              <a:t> Boeskool is </a:t>
            </a:r>
            <a:r>
              <a:rPr lang="en-US" sz="1900" dirty="0" err="1"/>
              <a:t>Lös</a:t>
            </a:r>
            <a:endParaRPr sz="1500" dirty="0"/>
          </a:p>
        </p:txBody>
      </p:sp>
      <p:sp>
        <p:nvSpPr>
          <p:cNvPr id="365" name="Google Shape;365;p1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14" title="Masterphoto.nl_2019-8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80583"/>
            <a:ext cx="5904000" cy="3935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4" title="De-Boeskool-is-Lo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93725" y="6038625"/>
            <a:ext cx="688225" cy="6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>
          <a:extLst>
            <a:ext uri="{FF2B5EF4-FFF2-40B4-BE49-F238E27FC236}">
              <a16:creationId xmlns:a16="http://schemas.microsoft.com/office/drawing/2014/main" id="{55E6562E-FEFE-E382-687B-ECD3918C8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">
            <a:extLst>
              <a:ext uri="{FF2B5EF4-FFF2-40B4-BE49-F238E27FC236}">
                <a16:creationId xmlns:a16="http://schemas.microsoft.com/office/drawing/2014/main" id="{0BA2A143-AC8E-F592-25A4-3CC1C9E3AEC4}"/>
              </a:ext>
            </a:extLst>
          </p:cNvPr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4">
            <a:extLst>
              <a:ext uri="{FF2B5EF4-FFF2-40B4-BE49-F238E27FC236}">
                <a16:creationId xmlns:a16="http://schemas.microsoft.com/office/drawing/2014/main" id="{0FFD29A9-9993-FE92-75D5-2E72270C9B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46750" y="43225"/>
            <a:ext cx="5235200" cy="1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r>
              <a:rPr lang="nl-NL" sz="5400" dirty="0">
                <a:latin typeface="Gill Sans Nova" panose="020B0602020104020203" pitchFamily="34" charset="0"/>
              </a:rPr>
              <a:t>Sponsor</a:t>
            </a:r>
            <a:r>
              <a:rPr lang="nl-NL" sz="5400" dirty="0"/>
              <a:t> Pakket</a:t>
            </a:r>
            <a:br>
              <a:rPr lang="nl-NL" sz="5400" dirty="0"/>
            </a:br>
            <a:r>
              <a:rPr lang="nl-NL" sz="5400" dirty="0"/>
              <a:t>”</a:t>
            </a:r>
            <a:r>
              <a:rPr lang="nl-NL" dirty="0"/>
              <a:t>Summer in </a:t>
            </a:r>
            <a:r>
              <a:rPr lang="nl-NL" dirty="0" err="1"/>
              <a:t>the</a:t>
            </a:r>
            <a:r>
              <a:rPr lang="nl-NL" dirty="0"/>
              <a:t> City</a:t>
            </a:r>
            <a:r>
              <a:rPr lang="nl-NL" sz="5400" dirty="0"/>
              <a:t>”</a:t>
            </a:r>
            <a:endParaRPr dirty="0"/>
          </a:p>
        </p:txBody>
      </p:sp>
      <p:pic>
        <p:nvPicPr>
          <p:cNvPr id="361" name="Google Shape;361;p14">
            <a:extLst>
              <a:ext uri="{FF2B5EF4-FFF2-40B4-BE49-F238E27FC236}">
                <a16:creationId xmlns:a16="http://schemas.microsoft.com/office/drawing/2014/main" id="{A7E03395-FB1A-7903-05AE-FA2D55BBF2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979" r="521"/>
          <a:stretch/>
        </p:blipFill>
        <p:spPr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 extrusionOk="0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62" name="Google Shape;362;p14" descr="Afbeelding met sport, persoon, danser, Dans&#10;&#10;Door AI gegenereerde inhoud is mogelijk onjuist.">
            <a:extLst>
              <a:ext uri="{FF2B5EF4-FFF2-40B4-BE49-F238E27FC236}">
                <a16:creationId xmlns:a16="http://schemas.microsoft.com/office/drawing/2014/main" id="{C1D26074-44BF-9CED-A387-6BE039F86F8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531" r="17289" b="5"/>
          <a:stretch/>
        </p:blipFill>
        <p:spPr>
          <a:xfrm>
            <a:off x="3060436" y="10"/>
            <a:ext cx="2843573" cy="2524634"/>
          </a:xfrm>
          <a:custGeom>
            <a:avLst/>
            <a:gdLst/>
            <a:ahLst/>
            <a:cxnLst/>
            <a:rect l="l" t="t" r="r" b="b"/>
            <a:pathLst>
              <a:path w="2843573" h="2524634" extrusionOk="0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63" name="Google Shape;363;p14">
            <a:extLst>
              <a:ext uri="{FF2B5EF4-FFF2-40B4-BE49-F238E27FC236}">
                <a16:creationId xmlns:a16="http://schemas.microsoft.com/office/drawing/2014/main" id="{AEC8C269-11E1-15DF-EBB6-77FCC774E95A}"/>
              </a:ext>
            </a:extLst>
          </p:cNvPr>
          <p:cNvSpPr/>
          <p:nvPr/>
        </p:nvSpPr>
        <p:spPr>
          <a:xfrm>
            <a:off x="6569084" y="1802297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4">
            <a:extLst>
              <a:ext uri="{FF2B5EF4-FFF2-40B4-BE49-F238E27FC236}">
                <a16:creationId xmlns:a16="http://schemas.microsoft.com/office/drawing/2014/main" id="{0229BEBF-8834-1077-8B67-4226317461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01800" y="2074300"/>
            <a:ext cx="5159100" cy="47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NL" sz="1800" dirty="0">
                <a:latin typeface="Gill Sans Nova" panose="020B0602020104020203" pitchFamily="34" charset="0"/>
              </a:rPr>
              <a:t>Naast Sponsor Pakket “Goud” of “Hoofd”;</a:t>
            </a:r>
          </a:p>
          <a:p>
            <a:r>
              <a:rPr lang="nl-NL" sz="1800" dirty="0">
                <a:latin typeface="Gill Sans Nova" panose="020B0602020104020203" pitchFamily="34" charset="0"/>
              </a:rPr>
              <a:t>Summer in </a:t>
            </a:r>
            <a:r>
              <a:rPr lang="nl-NL" sz="1800" dirty="0" err="1">
                <a:latin typeface="Gill Sans Nova" panose="020B0602020104020203" pitchFamily="34" charset="0"/>
              </a:rPr>
              <a:t>the</a:t>
            </a:r>
            <a:r>
              <a:rPr lang="nl-NL" sz="1800" dirty="0">
                <a:latin typeface="Gill Sans Nova" panose="020B0602020104020203" pitchFamily="34" charset="0"/>
              </a:rPr>
              <a:t> City mede mogelijk gemaakt door “naam sponsor”</a:t>
            </a:r>
          </a:p>
          <a:p>
            <a:r>
              <a:rPr lang="nl-NL" sz="1800" dirty="0">
                <a:latin typeface="Gill Sans Nova" panose="020B0602020104020203" pitchFamily="34" charset="0"/>
              </a:rPr>
              <a:t>Vermelding in alle digitale communicatie-uitingen (website)</a:t>
            </a:r>
          </a:p>
          <a:p>
            <a:r>
              <a:rPr lang="nl-NL" sz="1800" dirty="0">
                <a:latin typeface="Gill Sans Nova" panose="020B0602020104020203" pitchFamily="34" charset="0"/>
              </a:rPr>
              <a:t>Wordt meegenomen in redactioneel stuk</a:t>
            </a:r>
          </a:p>
          <a:p>
            <a:r>
              <a:rPr lang="nl-NL" sz="1800" dirty="0">
                <a:latin typeface="Gill Sans Nova" panose="020B0602020104020203" pitchFamily="34" charset="0"/>
              </a:rPr>
              <a:t>Meegenomen in </a:t>
            </a:r>
            <a:r>
              <a:rPr lang="nl-NL" sz="1800" dirty="0" err="1">
                <a:latin typeface="Gill Sans Nova" panose="020B0602020104020203" pitchFamily="34" charset="0"/>
              </a:rPr>
              <a:t>socials</a:t>
            </a:r>
            <a:endParaRPr lang="nl-NL" sz="1800" dirty="0">
              <a:latin typeface="Gill Sans Nova" panose="020B0602020104020203" pitchFamily="34" charset="0"/>
            </a:endParaRPr>
          </a:p>
          <a:p>
            <a:r>
              <a:rPr lang="nl-NL" sz="1800" dirty="0">
                <a:latin typeface="Gill Sans Nova" panose="020B0602020104020203" pitchFamily="34" charset="0"/>
              </a:rPr>
              <a:t>Uitingen sponsor rond podium</a:t>
            </a:r>
          </a:p>
          <a:p>
            <a:r>
              <a:rPr lang="nl-NL" sz="1800" dirty="0">
                <a:latin typeface="Gill Sans Nova" panose="020B0602020104020203" pitchFamily="34" charset="0"/>
              </a:rPr>
              <a:t>in overleg met sponsor</a:t>
            </a:r>
          </a:p>
          <a:p>
            <a:pPr lvl="1"/>
            <a:r>
              <a:rPr lang="nl-NL" sz="1600" dirty="0">
                <a:latin typeface="Gill Sans Nova" panose="020B0602020104020203" pitchFamily="34" charset="0"/>
              </a:rPr>
              <a:t>(</a:t>
            </a:r>
            <a:r>
              <a:rPr lang="nl-NL" sz="1600" dirty="0" err="1">
                <a:latin typeface="Gill Sans Nova" panose="020B0602020104020203" pitchFamily="34" charset="0"/>
              </a:rPr>
              <a:t>beach</a:t>
            </a:r>
            <a:r>
              <a:rPr lang="nl-NL" sz="1600" dirty="0">
                <a:latin typeface="Gill Sans Nova" panose="020B0602020104020203" pitchFamily="34" charset="0"/>
              </a:rPr>
              <a:t>)vlaggen plaatsen mogelijk</a:t>
            </a:r>
          </a:p>
          <a:p>
            <a:pPr lvl="1"/>
            <a:r>
              <a:rPr lang="nl-NL" sz="1600" dirty="0">
                <a:latin typeface="Gill Sans Nova" panose="020B0602020104020203" pitchFamily="34" charset="0"/>
              </a:rPr>
              <a:t>(materiaal aan te leveren door sponsor)</a:t>
            </a:r>
          </a:p>
          <a:p>
            <a:r>
              <a:rPr lang="nl-NL" sz="1800" dirty="0">
                <a:latin typeface="Gill Sans Nova" panose="020B0602020104020203" pitchFamily="34" charset="0"/>
              </a:rPr>
              <a:t>Bijdrage: </a:t>
            </a:r>
            <a:r>
              <a:rPr lang="en-US" sz="1800" dirty="0" err="1"/>
              <a:t>Prijs</a:t>
            </a:r>
            <a:r>
              <a:rPr lang="en-US" sz="1800" dirty="0"/>
              <a:t> op </a:t>
            </a:r>
            <a:r>
              <a:rPr lang="en-US" sz="1800" dirty="0" err="1"/>
              <a:t>aanvraag</a:t>
            </a:r>
            <a:r>
              <a:rPr lang="en-US" sz="1800" dirty="0"/>
              <a:t> </a:t>
            </a:r>
            <a:r>
              <a:rPr lang="nl-NL" sz="1800" dirty="0">
                <a:latin typeface="Gill Sans Nova" panose="020B0602020104020203" pitchFamily="34" charset="0"/>
              </a:rPr>
              <a:t>(exclusief BTW)</a:t>
            </a:r>
          </a:p>
          <a:p>
            <a:r>
              <a:rPr lang="nl-NL" sz="1800" dirty="0">
                <a:latin typeface="Gill Sans Nova" panose="020B0602020104020203" pitchFamily="34" charset="0"/>
              </a:rPr>
              <a:t>Periode: 3 edities Boeskool is Lös</a:t>
            </a:r>
            <a:endParaRPr sz="1000" dirty="0">
              <a:latin typeface="Gill Sans Nova" panose="020B0602020104020203" pitchFamily="34" charset="0"/>
            </a:endParaRPr>
          </a:p>
        </p:txBody>
      </p:sp>
      <p:sp>
        <p:nvSpPr>
          <p:cNvPr id="365" name="Google Shape;365;p14">
            <a:extLst>
              <a:ext uri="{FF2B5EF4-FFF2-40B4-BE49-F238E27FC236}">
                <a16:creationId xmlns:a16="http://schemas.microsoft.com/office/drawing/2014/main" id="{A19B283C-1A15-9B82-8B26-FE612B2C59C4}"/>
              </a:ext>
            </a:extLst>
          </p:cNvPr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4">
            <a:extLst>
              <a:ext uri="{FF2B5EF4-FFF2-40B4-BE49-F238E27FC236}">
                <a16:creationId xmlns:a16="http://schemas.microsoft.com/office/drawing/2014/main" id="{0964E729-BAE7-9F77-F694-7146019EABDD}"/>
              </a:ext>
            </a:extLst>
          </p:cNvPr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14" title="Masterphoto.nl_2019-89.jpg">
            <a:extLst>
              <a:ext uri="{FF2B5EF4-FFF2-40B4-BE49-F238E27FC236}">
                <a16:creationId xmlns:a16="http://schemas.microsoft.com/office/drawing/2014/main" id="{4BCA1F61-CCC3-2A4C-D6DB-16953D99F2D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80583"/>
            <a:ext cx="5904000" cy="3935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4" title="De-Boeskool-is-Los.png">
            <a:extLst>
              <a:ext uri="{FF2B5EF4-FFF2-40B4-BE49-F238E27FC236}">
                <a16:creationId xmlns:a16="http://schemas.microsoft.com/office/drawing/2014/main" id="{A8B280C9-0778-A1AC-3563-EF42ED03267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93725" y="6038625"/>
            <a:ext cx="688225" cy="68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67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r>
              <a:rPr lang="en-US" dirty="0"/>
              <a:t>Korte </a:t>
            </a:r>
            <a:r>
              <a:rPr lang="en-US" dirty="0" err="1"/>
              <a:t>beschrijving</a:t>
            </a:r>
            <a:r>
              <a:rPr lang="en-US" dirty="0"/>
              <a:t> van het </a:t>
            </a:r>
            <a:r>
              <a:rPr lang="en-US" dirty="0" err="1"/>
              <a:t>evenement</a:t>
            </a:r>
            <a:endParaRPr dirty="0"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5152613" y="1048600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 err="1">
                <a:latin typeface="Gill Sans Nova" panose="020B0602020104020203" pitchFamily="34" charset="0"/>
              </a:rPr>
              <a:t>Vergelijking</a:t>
            </a:r>
            <a:r>
              <a:rPr lang="en-US" sz="2800" dirty="0">
                <a:latin typeface="Gill Sans Nova" panose="020B0602020104020203" pitchFamily="34" charset="0"/>
              </a:rPr>
              <a:t> met </a:t>
            </a:r>
            <a:r>
              <a:rPr lang="en-US" sz="2800" dirty="0" err="1">
                <a:latin typeface="Gill Sans Nova" panose="020B0602020104020203" pitchFamily="34" charset="0"/>
              </a:rPr>
              <a:t>andere</a:t>
            </a:r>
            <a:r>
              <a:rPr lang="en-US" sz="2800" dirty="0">
                <a:latin typeface="Gill Sans Nova" panose="020B0602020104020203" pitchFamily="34" charset="0"/>
              </a:rPr>
              <a:t> </a:t>
            </a:r>
            <a:r>
              <a:rPr lang="en-US" sz="2800" dirty="0" err="1">
                <a:latin typeface="Gill Sans Nova" panose="020B0602020104020203" pitchFamily="34" charset="0"/>
              </a:rPr>
              <a:t>evenementen</a:t>
            </a:r>
            <a:r>
              <a:rPr lang="en-US" dirty="0">
                <a:latin typeface="Gill Sans Nova" panose="020B0602020104020203" pitchFamily="34" charset="0"/>
              </a:rPr>
              <a:t>.</a:t>
            </a:r>
            <a:endParaRPr dirty="0">
              <a:latin typeface="Gill Sans Nova" panose="020B0602020104020203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Gill Sans Nova" panose="020B06020201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latin typeface="Gill Sans Nova" panose="020B0602020104020203" pitchFamily="34" charset="0"/>
              </a:rPr>
              <a:t>Regionaal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evenement</a:t>
            </a:r>
            <a:r>
              <a:rPr lang="en-US" sz="2000" dirty="0">
                <a:latin typeface="Gill Sans Nova" panose="020B0602020104020203" pitchFamily="34" charset="0"/>
              </a:rPr>
              <a:t>, </a:t>
            </a:r>
            <a:r>
              <a:rPr lang="en-US" sz="2000" dirty="0" err="1">
                <a:latin typeface="Gill Sans Nova" panose="020B0602020104020203" pitchFamily="34" charset="0"/>
              </a:rPr>
              <a:t>trekt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veel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mensen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uit</a:t>
            </a:r>
            <a:r>
              <a:rPr lang="en-US" sz="2000" dirty="0">
                <a:latin typeface="Gill Sans Nova" panose="020B0602020104020203" pitchFamily="34" charset="0"/>
              </a:rPr>
              <a:t> Twente </a:t>
            </a:r>
            <a:r>
              <a:rPr lang="en-US" sz="2000" dirty="0" err="1">
                <a:latin typeface="Gill Sans Nova" panose="020B0602020104020203" pitchFamily="34" charset="0"/>
              </a:rPr>
              <a:t>en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omstreken</a:t>
            </a:r>
            <a:r>
              <a:rPr lang="en-US" sz="2000" dirty="0">
                <a:latin typeface="Gill Sans Nova" panose="020B0602020104020203" pitchFamily="34" charset="0"/>
              </a:rPr>
              <a:t>.</a:t>
            </a:r>
            <a:endParaRPr dirty="0">
              <a:latin typeface="Gill Sans Nova" panose="020B06020201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latin typeface="Gill Sans Nova" panose="020B0602020104020203" pitchFamily="34" charset="0"/>
              </a:rPr>
              <a:t>Typische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streekfestival</a:t>
            </a:r>
            <a:r>
              <a:rPr lang="en-US" sz="2000" dirty="0">
                <a:latin typeface="Gill Sans Nova" panose="020B0602020104020203" pitchFamily="34" charset="0"/>
              </a:rPr>
              <a:t> met </a:t>
            </a:r>
            <a:r>
              <a:rPr lang="en-US" sz="2000" dirty="0" err="1">
                <a:latin typeface="Gill Sans Nova" panose="020B0602020104020203" pitchFamily="34" charset="0"/>
              </a:rPr>
              <a:t>een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sterke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lokale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identiteit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en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veel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betrokkenheid</a:t>
            </a:r>
            <a:r>
              <a:rPr lang="en-US" sz="2000" dirty="0">
                <a:latin typeface="Gill Sans Nova" panose="020B0602020104020203" pitchFamily="34" charset="0"/>
              </a:rPr>
              <a:t> van de </a:t>
            </a:r>
            <a:r>
              <a:rPr lang="en-US" sz="2000" dirty="0" err="1">
                <a:latin typeface="Gill Sans Nova" panose="020B0602020104020203" pitchFamily="34" charset="0"/>
              </a:rPr>
              <a:t>inwoners</a:t>
            </a:r>
            <a:endParaRPr dirty="0">
              <a:latin typeface="Gill Sans Nova" panose="020B06020201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Gill Sans Nova" panose="020B0602020104020203" pitchFamily="34" charset="0"/>
              </a:rPr>
              <a:t>Een </a:t>
            </a:r>
            <a:r>
              <a:rPr lang="en-US" sz="2000" dirty="0" err="1">
                <a:latin typeface="Gill Sans Nova" panose="020B0602020104020203" pitchFamily="34" charset="0"/>
              </a:rPr>
              <a:t>informele</a:t>
            </a:r>
            <a:r>
              <a:rPr lang="en-US" sz="2000" dirty="0">
                <a:latin typeface="Gill Sans Nova" panose="020B0602020104020203" pitchFamily="34" charset="0"/>
              </a:rPr>
              <a:t>  </a:t>
            </a:r>
            <a:r>
              <a:rPr lang="en-US" sz="2000" dirty="0" err="1">
                <a:latin typeface="Gill Sans Nova" panose="020B0602020104020203" pitchFamily="34" charset="0"/>
              </a:rPr>
              <a:t>en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losse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sfeer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waar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mensen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elkaar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ontmoeten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en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samen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feesten</a:t>
            </a:r>
            <a:r>
              <a:rPr lang="en-US" sz="2000" dirty="0">
                <a:latin typeface="Gill Sans Nova" panose="020B0602020104020203" pitchFamily="34" charset="0"/>
              </a:rPr>
              <a:t>.</a:t>
            </a:r>
            <a:endParaRPr dirty="0">
              <a:latin typeface="Gill Sans Nova" panose="020B06020201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Gill Sans Nova" panose="020B0602020104020203" pitchFamily="34" charset="0"/>
              </a:rPr>
              <a:t>Een </a:t>
            </a:r>
            <a:r>
              <a:rPr lang="en-US" sz="2000" dirty="0" err="1">
                <a:latin typeface="Gill Sans Nova" panose="020B0602020104020203" pitchFamily="34" charset="0"/>
              </a:rPr>
              <a:t>algemeen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feest</a:t>
            </a:r>
            <a:r>
              <a:rPr lang="en-US" sz="2000" dirty="0">
                <a:latin typeface="Gill Sans Nova" panose="020B0602020104020203" pitchFamily="34" charset="0"/>
              </a:rPr>
              <a:t> met </a:t>
            </a:r>
            <a:r>
              <a:rPr lang="en-US" sz="2000" dirty="0" err="1">
                <a:latin typeface="Gill Sans Nova" panose="020B0602020104020203" pitchFamily="34" charset="0"/>
              </a:rPr>
              <a:t>een</a:t>
            </a:r>
            <a:r>
              <a:rPr lang="en-US" sz="2000" dirty="0">
                <a:latin typeface="Gill Sans Nova" panose="020B0602020104020203" pitchFamily="34" charset="0"/>
              </a:rPr>
              <a:t> mix van </a:t>
            </a:r>
            <a:r>
              <a:rPr lang="en-US" sz="2000" dirty="0" err="1">
                <a:latin typeface="Gill Sans Nova" panose="020B0602020104020203" pitchFamily="34" charset="0"/>
              </a:rPr>
              <a:t>muziek</a:t>
            </a:r>
            <a:r>
              <a:rPr lang="en-US" sz="2000" dirty="0">
                <a:latin typeface="Gill Sans Nova" panose="020B0602020104020203" pitchFamily="34" charset="0"/>
              </a:rPr>
              <a:t>, entertainment, </a:t>
            </a:r>
            <a:r>
              <a:rPr lang="en-US" sz="2000" dirty="0" err="1">
                <a:latin typeface="Gill Sans Nova" panose="020B0602020104020203" pitchFamily="34" charset="0"/>
              </a:rPr>
              <a:t>culinair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en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cultuur</a:t>
            </a:r>
            <a:r>
              <a:rPr lang="en-US" sz="2000" dirty="0">
                <a:latin typeface="Gill Sans Nova" panose="020B0602020104020203" pitchFamily="34" charset="0"/>
              </a:rPr>
              <a:t>.</a:t>
            </a:r>
            <a:endParaRPr dirty="0">
              <a:latin typeface="Gill Sans Nova" panose="020B0602020104020203" pitchFamily="34" charset="0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dirty="0" err="1">
                <a:latin typeface="Gill Sans Nova" panose="020B0602020104020203" pitchFamily="34" charset="0"/>
              </a:rPr>
              <a:t>Jaarlijks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n-US" dirty="0" err="1">
                <a:latin typeface="Gill Sans Nova" panose="020B0602020104020203" pitchFamily="34" charset="0"/>
              </a:rPr>
              <a:t>evenement</a:t>
            </a:r>
            <a:r>
              <a:rPr lang="en-US" dirty="0">
                <a:latin typeface="Gill Sans Nova" panose="020B0602020104020203" pitchFamily="34" charset="0"/>
              </a:rPr>
              <a:t> met </a:t>
            </a:r>
            <a:r>
              <a:rPr lang="en-US" dirty="0" err="1">
                <a:latin typeface="Gill Sans Nova" panose="020B0602020104020203" pitchFamily="34" charset="0"/>
              </a:rPr>
              <a:t>meer</a:t>
            </a:r>
            <a:r>
              <a:rPr lang="en-US" dirty="0">
                <a:latin typeface="Gill Sans Nova" panose="020B0602020104020203" pitchFamily="34" charset="0"/>
              </a:rPr>
              <a:t> dan 170.000 </a:t>
            </a:r>
            <a:r>
              <a:rPr lang="en-US" dirty="0" err="1">
                <a:latin typeface="Gill Sans Nova" panose="020B0602020104020203" pitchFamily="34" charset="0"/>
              </a:rPr>
              <a:t>bezoekers</a:t>
            </a:r>
            <a:endParaRPr dirty="0">
              <a:latin typeface="Gill Sans Nova" panose="020B0602020104020203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dirty="0">
                <a:latin typeface="Gill Sans Nova" panose="020B0602020104020203" pitchFamily="34" charset="0"/>
              </a:rPr>
              <a:t>6 </a:t>
            </a:r>
            <a:r>
              <a:rPr lang="en-US" dirty="0" err="1">
                <a:latin typeface="Gill Sans Nova" panose="020B0602020104020203" pitchFamily="34" charset="0"/>
              </a:rPr>
              <a:t>dagen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n-US" dirty="0" err="1">
                <a:latin typeface="Gill Sans Nova" panose="020B0602020104020203" pitchFamily="34" charset="0"/>
              </a:rPr>
              <a:t>durende</a:t>
            </a:r>
            <a:r>
              <a:rPr lang="en-US" dirty="0">
                <a:latin typeface="Gill Sans Nova" panose="020B0602020104020203" pitchFamily="34" charset="0"/>
              </a:rPr>
              <a:t> festival “Boeskool is </a:t>
            </a:r>
            <a:r>
              <a:rPr lang="en-US" dirty="0" err="1">
                <a:latin typeface="Gill Sans Nova" panose="020B0602020104020203" pitchFamily="34" charset="0"/>
              </a:rPr>
              <a:t>Lös</a:t>
            </a:r>
            <a:r>
              <a:rPr lang="en-US" dirty="0">
                <a:latin typeface="Gill Sans Nova" panose="020B0602020104020203" pitchFamily="34" charset="0"/>
              </a:rPr>
              <a:t>”</a:t>
            </a:r>
            <a:endParaRPr dirty="0">
              <a:latin typeface="Gill Sans Nova" panose="020B0602020104020203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dirty="0">
                <a:latin typeface="Gill Sans Nova" panose="020B0602020104020203" pitchFamily="34" charset="0"/>
              </a:rPr>
              <a:t>Gratis </a:t>
            </a:r>
            <a:r>
              <a:rPr lang="en-US" dirty="0" err="1">
                <a:latin typeface="Gill Sans Nova" panose="020B0602020104020203" pitchFamily="34" charset="0"/>
              </a:rPr>
              <a:t>toegankelijk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n-US" dirty="0" err="1">
                <a:latin typeface="Gill Sans Nova" panose="020B0602020104020203" pitchFamily="34" charset="0"/>
              </a:rPr>
              <a:t>voor</a:t>
            </a:r>
            <a:r>
              <a:rPr lang="en-US" dirty="0">
                <a:latin typeface="Gill Sans Nova" panose="020B0602020104020203" pitchFamily="34" charset="0"/>
              </a:rPr>
              <a:t> alle </a:t>
            </a:r>
            <a:r>
              <a:rPr lang="en-US" dirty="0" err="1">
                <a:latin typeface="Gill Sans Nova" panose="020B0602020104020203" pitchFamily="34" charset="0"/>
              </a:rPr>
              <a:t>leeftijden</a:t>
            </a:r>
            <a:endParaRPr dirty="0">
              <a:latin typeface="Gill Sans Nova" panose="020B0602020104020203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dirty="0">
                <a:latin typeface="Gill Sans Nova" panose="020B0602020104020203" pitchFamily="34" charset="0"/>
              </a:rPr>
              <a:t>Top 50 </a:t>
            </a:r>
            <a:r>
              <a:rPr lang="en-US" dirty="0" err="1">
                <a:latin typeface="Gill Sans Nova" panose="020B0602020104020203" pitchFamily="34" charset="0"/>
              </a:rPr>
              <a:t>grootste</a:t>
            </a:r>
            <a:r>
              <a:rPr lang="en-US" dirty="0">
                <a:latin typeface="Gill Sans Nova" panose="020B0602020104020203" pitchFamily="34" charset="0"/>
              </a:rPr>
              <a:t> gratis </a:t>
            </a:r>
            <a:r>
              <a:rPr lang="en-US" dirty="0" err="1">
                <a:latin typeface="Gill Sans Nova" panose="020B0602020104020203" pitchFamily="34" charset="0"/>
              </a:rPr>
              <a:t>evenementen</a:t>
            </a:r>
            <a:r>
              <a:rPr lang="en-US" dirty="0">
                <a:latin typeface="Gill Sans Nova" panose="020B0602020104020203" pitchFamily="34" charset="0"/>
              </a:rPr>
              <a:t> van Nederland</a:t>
            </a:r>
            <a:endParaRPr dirty="0">
              <a:latin typeface="Gill Sans Nova" panose="020B0602020104020203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dirty="0" err="1">
                <a:latin typeface="Gill Sans Nova" panose="020B0602020104020203" pitchFamily="34" charset="0"/>
              </a:rPr>
              <a:t>Activiteiten</a:t>
            </a:r>
            <a:r>
              <a:rPr lang="en-US" dirty="0">
                <a:latin typeface="Gill Sans Nova" panose="020B0602020104020203" pitchFamily="34" charset="0"/>
              </a:rPr>
              <a:t>: </a:t>
            </a:r>
            <a:r>
              <a:rPr lang="en-US" dirty="0" err="1">
                <a:latin typeface="Gill Sans Nova" panose="020B0602020104020203" pitchFamily="34" charset="0"/>
              </a:rPr>
              <a:t>Cultuur</a:t>
            </a:r>
            <a:r>
              <a:rPr lang="en-US" dirty="0">
                <a:latin typeface="Gill Sans Nova" panose="020B0602020104020203" pitchFamily="34" charset="0"/>
              </a:rPr>
              <a:t>, </a:t>
            </a:r>
            <a:r>
              <a:rPr lang="en-US" dirty="0" err="1">
                <a:latin typeface="Gill Sans Nova" panose="020B0602020104020203" pitchFamily="34" charset="0"/>
              </a:rPr>
              <a:t>muziek</a:t>
            </a:r>
            <a:r>
              <a:rPr lang="en-US" dirty="0">
                <a:latin typeface="Gill Sans Nova" panose="020B0602020104020203" pitchFamily="34" charset="0"/>
              </a:rPr>
              <a:t>, </a:t>
            </a:r>
            <a:r>
              <a:rPr lang="en-US" dirty="0" err="1">
                <a:latin typeface="Gill Sans Nova" panose="020B0602020104020203" pitchFamily="34" charset="0"/>
              </a:rPr>
              <a:t>straattheater</a:t>
            </a:r>
            <a:r>
              <a:rPr lang="en-US" dirty="0">
                <a:latin typeface="Gill Sans Nova" panose="020B0602020104020203" pitchFamily="34" charset="0"/>
              </a:rPr>
              <a:t>, </a:t>
            </a:r>
            <a:r>
              <a:rPr lang="en-US" dirty="0" err="1">
                <a:latin typeface="Gill Sans Nova" panose="020B0602020104020203" pitchFamily="34" charset="0"/>
              </a:rPr>
              <a:t>braderie</a:t>
            </a:r>
            <a:r>
              <a:rPr lang="en-US" dirty="0">
                <a:latin typeface="Gill Sans Nova" panose="020B0602020104020203" pitchFamily="34" charset="0"/>
              </a:rPr>
              <a:t>, </a:t>
            </a:r>
            <a:r>
              <a:rPr lang="en-US" dirty="0" err="1">
                <a:latin typeface="Gill Sans Nova" panose="020B0602020104020203" pitchFamily="34" charset="0"/>
              </a:rPr>
              <a:t>kinderrommelmarkt</a:t>
            </a:r>
            <a:r>
              <a:rPr lang="en-US" dirty="0">
                <a:latin typeface="Gill Sans Nova" panose="020B0602020104020203" pitchFamily="34" charset="0"/>
              </a:rPr>
              <a:t>, </a:t>
            </a:r>
            <a:r>
              <a:rPr lang="en-US" dirty="0" err="1">
                <a:latin typeface="Gill Sans Nova" panose="020B0602020104020203" pitchFamily="34" charset="0"/>
              </a:rPr>
              <a:t>kunstmarkt</a:t>
            </a:r>
            <a:r>
              <a:rPr lang="en-US" dirty="0">
                <a:latin typeface="Gill Sans Nova" panose="020B0602020104020203" pitchFamily="34" charset="0"/>
              </a:rPr>
              <a:t>, </a:t>
            </a:r>
            <a:r>
              <a:rPr lang="en-US" dirty="0" err="1">
                <a:latin typeface="Gill Sans Nova" panose="020B0602020104020203" pitchFamily="34" charset="0"/>
              </a:rPr>
              <a:t>kinderdorp</a:t>
            </a:r>
            <a:r>
              <a:rPr lang="en-US" dirty="0">
                <a:latin typeface="Gill Sans Nova" panose="020B0602020104020203" pitchFamily="34" charset="0"/>
              </a:rPr>
              <a:t>, </a:t>
            </a:r>
            <a:r>
              <a:rPr lang="en-US" dirty="0" err="1">
                <a:latin typeface="Gill Sans Nova" panose="020B0602020104020203" pitchFamily="34" charset="0"/>
              </a:rPr>
              <a:t>sport&amp;spel</a:t>
            </a:r>
            <a:r>
              <a:rPr lang="en-US" dirty="0">
                <a:latin typeface="Gill Sans Nova" panose="020B0602020104020203" pitchFamily="34" charset="0"/>
              </a:rPr>
              <a:t>, </a:t>
            </a:r>
            <a:r>
              <a:rPr lang="en-US" dirty="0" err="1">
                <a:latin typeface="Gill Sans Nova" panose="020B0602020104020203" pitchFamily="34" charset="0"/>
              </a:rPr>
              <a:t>netwerken</a:t>
            </a:r>
            <a:endParaRPr dirty="0">
              <a:latin typeface="Gill Sans Nova" panose="020B0602020104020203" pitchFamily="34" charset="0"/>
            </a:endParaRPr>
          </a:p>
        </p:txBody>
      </p:sp>
      <p:pic>
        <p:nvPicPr>
          <p:cNvPr id="93" name="Google Shape;93;p2" title="De-Boeskool-is-Lo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3725" y="6038625"/>
            <a:ext cx="688225" cy="6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5297762" y="329184"/>
            <a:ext cx="6251100" cy="1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5400" dirty="0" err="1"/>
              <a:t>Sponsorpakketten</a:t>
            </a:r>
            <a:endParaRPr dirty="0"/>
          </a:p>
        </p:txBody>
      </p:sp>
      <p:pic>
        <p:nvPicPr>
          <p:cNvPr id="100" name="Google Shape;100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813" r="-3" b="-3"/>
          <a:stretch/>
        </p:blipFill>
        <p:spPr>
          <a:xfrm>
            <a:off x="1" y="10"/>
            <a:ext cx="4657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5297762" y="2374947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2"/>
          </p:nvPr>
        </p:nvSpPr>
        <p:spPr>
          <a:xfrm>
            <a:off x="5297762" y="2706624"/>
            <a:ext cx="6251100" cy="3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 err="1">
                <a:latin typeface="Gill Sans Nova" panose="020B0602020104020203" pitchFamily="34" charset="0"/>
              </a:rPr>
              <a:t>Vriend</a:t>
            </a:r>
            <a:r>
              <a:rPr lang="en-US" sz="2200" dirty="0">
                <a:latin typeface="Gill Sans Nova" panose="020B0602020104020203" pitchFamily="34" charset="0"/>
              </a:rPr>
              <a:t> Boeskool</a:t>
            </a:r>
            <a:endParaRPr dirty="0">
              <a:latin typeface="Gill Sans Nova" panose="020B0602020104020203" pitchFamily="34" charset="0"/>
            </a:endParaRPr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>
                <a:latin typeface="Gill Sans Nova" panose="020B0602020104020203" pitchFamily="34" charset="0"/>
              </a:rPr>
              <a:t>Brons</a:t>
            </a:r>
            <a:endParaRPr dirty="0">
              <a:latin typeface="Gill Sans Nova" panose="020B0602020104020203" pitchFamily="34" charset="0"/>
            </a:endParaRPr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 err="1">
                <a:latin typeface="Gill Sans Nova" panose="020B0602020104020203" pitchFamily="34" charset="0"/>
              </a:rPr>
              <a:t>Zilver</a:t>
            </a:r>
            <a:endParaRPr dirty="0">
              <a:latin typeface="Gill Sans Nova" panose="020B0602020104020203" pitchFamily="34" charset="0"/>
            </a:endParaRPr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>
                <a:latin typeface="Gill Sans Nova" panose="020B0602020104020203" pitchFamily="34" charset="0"/>
              </a:rPr>
              <a:t>Goud</a:t>
            </a:r>
            <a:endParaRPr dirty="0">
              <a:latin typeface="Gill Sans Nova" panose="020B0602020104020203" pitchFamily="34" charset="0"/>
            </a:endParaRPr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 err="1">
                <a:latin typeface="Gill Sans Nova" panose="020B0602020104020203" pitchFamily="34" charset="0"/>
              </a:rPr>
              <a:t>Hoofdsponsor</a:t>
            </a:r>
            <a:endParaRPr dirty="0">
              <a:latin typeface="Gill Sans Nova" panose="020B0602020104020203" pitchFamily="34" charset="0"/>
            </a:endParaRPr>
          </a:p>
          <a:p>
            <a:pPr marL="28575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latin typeface="Gill Sans Nova" panose="020B0602020104020203" pitchFamily="34" charset="0"/>
            </a:endParaRPr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 err="1">
                <a:latin typeface="Gill Sans Nova" panose="020B0602020104020203" pitchFamily="34" charset="0"/>
              </a:rPr>
              <a:t>Maatwerkopties</a:t>
            </a:r>
            <a:endParaRPr dirty="0">
              <a:latin typeface="Gill Sans Nova" panose="020B0602020104020203" pitchFamily="34" charset="0"/>
            </a:endParaRPr>
          </a:p>
        </p:txBody>
      </p:sp>
      <p:pic>
        <p:nvPicPr>
          <p:cNvPr id="103" name="Google Shape;103;p3" title="De-Boeskool-is-Lo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93725" y="6038625"/>
            <a:ext cx="688225" cy="6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640075" y="0"/>
            <a:ext cx="6894600" cy="21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Play"/>
              <a:buNone/>
            </a:pPr>
            <a:r>
              <a:rPr lang="en-US" sz="5600" dirty="0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  <a:t>Sponsor </a:t>
            </a:r>
            <a:r>
              <a:rPr lang="en-US" sz="5600" dirty="0" err="1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  <a:t>Pakket</a:t>
            </a:r>
            <a:br>
              <a:rPr lang="en-US" sz="5600" dirty="0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</a:br>
            <a:r>
              <a:rPr lang="en-US" sz="5600" dirty="0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  <a:t>“</a:t>
            </a:r>
            <a:r>
              <a:rPr lang="en-US" sz="5600" dirty="0" err="1">
                <a:latin typeface="Gill Sans Nova" panose="020B0602020104020203" pitchFamily="34" charset="0"/>
              </a:rPr>
              <a:t>Vriend</a:t>
            </a:r>
            <a:r>
              <a:rPr lang="en-US" sz="5600" dirty="0">
                <a:latin typeface="Gill Sans Nova" panose="020B0602020104020203" pitchFamily="34" charset="0"/>
              </a:rPr>
              <a:t> Boeskool</a:t>
            </a:r>
            <a:r>
              <a:rPr lang="en-US" sz="5600" dirty="0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  <a:t>”</a:t>
            </a:r>
            <a:endParaRPr dirty="0">
              <a:latin typeface="Gill Sans Nova" panose="020B0602020104020203" pitchFamily="34" charset="0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758952" y="2395728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640080" y="2706624"/>
            <a:ext cx="6894600" cy="3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Gill Sans Nova" panose="020B0602020104020203" pitchFamily="34" charset="0"/>
              </a:rPr>
              <a:t>Wat je </a:t>
            </a:r>
            <a:r>
              <a:rPr lang="en-US" sz="2200" dirty="0" err="1">
                <a:latin typeface="Gill Sans Nova" panose="020B0602020104020203" pitchFamily="34" charset="0"/>
              </a:rPr>
              <a:t>krijgt</a:t>
            </a:r>
            <a:r>
              <a:rPr lang="en-US" sz="2200" dirty="0">
                <a:latin typeface="Gill Sans Nova" panose="020B0602020104020203" pitchFamily="34" charset="0"/>
              </a:rPr>
              <a:t>:</a:t>
            </a:r>
            <a:endParaRPr dirty="0"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 err="1">
                <a:latin typeface="Gill Sans Nova" panose="020B0602020104020203" pitchFamily="34" charset="0"/>
              </a:rPr>
              <a:t>Naamsvermelding</a:t>
            </a:r>
            <a:r>
              <a:rPr lang="en-US" sz="2200" dirty="0">
                <a:latin typeface="Gill Sans Nova" panose="020B0602020104020203" pitchFamily="34" charset="0"/>
              </a:rPr>
              <a:t> op de website van Boeskool is </a:t>
            </a:r>
            <a:r>
              <a:rPr lang="en-US" sz="2200" dirty="0" err="1">
                <a:latin typeface="Gill Sans Nova" panose="020B0602020104020203" pitchFamily="34" charset="0"/>
              </a:rPr>
              <a:t>Lös</a:t>
            </a:r>
            <a:r>
              <a:rPr lang="en-US" sz="2200" dirty="0">
                <a:latin typeface="Gill Sans Nova" panose="020B0602020104020203" pitchFamily="34" charset="0"/>
              </a:rPr>
              <a:t> (</a:t>
            </a:r>
            <a:r>
              <a:rPr lang="en-US" sz="2200" u="sng" dirty="0">
                <a:solidFill>
                  <a:schemeClr val="hlink"/>
                </a:solidFill>
                <a:latin typeface="Gill Sans Nova" panose="020B0602020104020203" pitchFamily="34" charset="0"/>
                <a:hlinkClick r:id="rId3"/>
              </a:rPr>
              <a:t>www.boeskoolislos.nl</a:t>
            </a:r>
            <a:r>
              <a:rPr lang="en-US" sz="2200" dirty="0">
                <a:latin typeface="Gill Sans Nova" panose="020B0602020104020203" pitchFamily="34" charset="0"/>
              </a:rPr>
              <a:t>)</a:t>
            </a:r>
            <a:endParaRPr dirty="0"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 err="1">
                <a:latin typeface="Gill Sans Nova" panose="020B0602020104020203" pitchFamily="34" charset="0"/>
              </a:rPr>
              <a:t>Uitnodiging</a:t>
            </a:r>
            <a:r>
              <a:rPr lang="en-US" sz="2200" dirty="0">
                <a:latin typeface="Gill Sans Nova" panose="020B0602020104020203" pitchFamily="34" charset="0"/>
              </a:rPr>
              <a:t> </a:t>
            </a:r>
            <a:r>
              <a:rPr lang="en-US" sz="2200" dirty="0" err="1">
                <a:latin typeface="Gill Sans Nova" panose="020B0602020104020203" pitchFamily="34" charset="0"/>
              </a:rPr>
              <a:t>voor</a:t>
            </a:r>
            <a:r>
              <a:rPr lang="en-US" sz="2200" dirty="0">
                <a:latin typeface="Gill Sans Nova" panose="020B0602020104020203" pitchFamily="34" charset="0"/>
              </a:rPr>
              <a:t> de </a:t>
            </a:r>
            <a:r>
              <a:rPr lang="en-US" sz="2200" dirty="0" err="1">
                <a:latin typeface="Gill Sans Nova" panose="020B0602020104020203" pitchFamily="34" charset="0"/>
              </a:rPr>
              <a:t>receptie</a:t>
            </a:r>
            <a:r>
              <a:rPr lang="en-US" sz="2200" dirty="0">
                <a:latin typeface="Gill Sans Nova" panose="020B0602020104020203" pitchFamily="34" charset="0"/>
              </a:rPr>
              <a:t> </a:t>
            </a:r>
            <a:r>
              <a:rPr lang="en-US" sz="2200" dirty="0" err="1">
                <a:latin typeface="Gill Sans Nova" panose="020B0602020104020203" pitchFamily="34" charset="0"/>
              </a:rPr>
              <a:t>tijdens</a:t>
            </a:r>
            <a:r>
              <a:rPr lang="en-US" sz="2200" dirty="0">
                <a:latin typeface="Gill Sans Nova" panose="020B0602020104020203" pitchFamily="34" charset="0"/>
              </a:rPr>
              <a:t> de Boeskool is </a:t>
            </a:r>
            <a:r>
              <a:rPr lang="en-US" sz="2200" dirty="0" err="1">
                <a:latin typeface="Gill Sans Nova" panose="020B0602020104020203" pitchFamily="34" charset="0"/>
              </a:rPr>
              <a:t>Lös</a:t>
            </a:r>
            <a:endParaRPr sz="2200" dirty="0"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 err="1">
                <a:latin typeface="Gill Sans Nova" panose="020B0602020104020203" pitchFamily="34" charset="0"/>
              </a:rPr>
              <a:t>Toegang</a:t>
            </a:r>
            <a:r>
              <a:rPr lang="en-US" sz="2200" dirty="0">
                <a:latin typeface="Gill Sans Nova" panose="020B0602020104020203" pitchFamily="34" charset="0"/>
              </a:rPr>
              <a:t> tot de </a:t>
            </a:r>
            <a:r>
              <a:rPr lang="en-US" sz="2200" dirty="0" err="1">
                <a:latin typeface="Gill Sans Nova" panose="020B0602020104020203" pitchFamily="34" charset="0"/>
              </a:rPr>
              <a:t>Vriendenavond</a:t>
            </a:r>
            <a:r>
              <a:rPr lang="en-US" sz="2200" dirty="0">
                <a:latin typeface="Gill Sans Nova" panose="020B0602020104020203" pitchFamily="34" charset="0"/>
              </a:rPr>
              <a:t> met 2 </a:t>
            </a:r>
            <a:r>
              <a:rPr lang="en-US" sz="2200" dirty="0" err="1">
                <a:latin typeface="Gill Sans Nova" panose="020B0602020104020203" pitchFamily="34" charset="0"/>
              </a:rPr>
              <a:t>personen</a:t>
            </a:r>
            <a:endParaRPr sz="2200" dirty="0"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 err="1">
                <a:latin typeface="Gill Sans Nova" panose="020B0602020104020203" pitchFamily="34" charset="0"/>
              </a:rPr>
              <a:t>Deelname</a:t>
            </a:r>
            <a:r>
              <a:rPr lang="en-US" sz="2200" dirty="0">
                <a:latin typeface="Gill Sans Nova" panose="020B0602020104020203" pitchFamily="34" charset="0"/>
              </a:rPr>
              <a:t> aan </a:t>
            </a:r>
            <a:r>
              <a:rPr lang="en-US" sz="2200" dirty="0" err="1">
                <a:latin typeface="Gill Sans Nova" panose="020B0602020104020203" pitchFamily="34" charset="0"/>
              </a:rPr>
              <a:t>een</a:t>
            </a:r>
            <a:r>
              <a:rPr lang="en-US" sz="2200" dirty="0">
                <a:latin typeface="Gill Sans Nova" panose="020B0602020104020203" pitchFamily="34" charset="0"/>
              </a:rPr>
              <a:t> </a:t>
            </a:r>
            <a:r>
              <a:rPr lang="en-US" sz="2200" dirty="0" err="1">
                <a:latin typeface="Gill Sans Nova" panose="020B0602020104020203" pitchFamily="34" charset="0"/>
              </a:rPr>
              <a:t>bedrijfsbezoek</a:t>
            </a:r>
            <a:endParaRPr sz="2200" dirty="0">
              <a:latin typeface="Gill Sans Nova" panose="020B0602020104020203" pitchFamily="34" charset="0"/>
            </a:endParaRPr>
          </a:p>
          <a:p>
            <a:pPr marL="685800" lvl="1" indent="-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latin typeface="Gill Sans Nova" panose="020B0602020104020203" pitchFamily="34" charset="0"/>
            </a:endParaRPr>
          </a:p>
          <a:p>
            <a:pPr marL="4572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 err="1">
                <a:latin typeface="Gill Sans Nova" panose="020B0602020104020203" pitchFamily="34" charset="0"/>
              </a:rPr>
              <a:t>Bijdrage</a:t>
            </a:r>
            <a:r>
              <a:rPr lang="en-US" sz="2200" dirty="0">
                <a:latin typeface="Gill Sans Nova" panose="020B0602020104020203" pitchFamily="34" charset="0"/>
              </a:rPr>
              <a:t>:  250 euro per </a:t>
            </a:r>
            <a:r>
              <a:rPr lang="en-US" sz="2200" dirty="0" err="1">
                <a:latin typeface="Gill Sans Nova" panose="020B0602020104020203" pitchFamily="34" charset="0"/>
              </a:rPr>
              <a:t>jaar</a:t>
            </a:r>
            <a:r>
              <a:rPr lang="en-US" sz="2200" dirty="0">
                <a:latin typeface="Gill Sans Nova" panose="020B0602020104020203" pitchFamily="34" charset="0"/>
              </a:rPr>
              <a:t> (</a:t>
            </a:r>
            <a:r>
              <a:rPr lang="en-US" sz="2200" dirty="0" err="1">
                <a:latin typeface="Gill Sans Nova" panose="020B0602020104020203" pitchFamily="34" charset="0"/>
              </a:rPr>
              <a:t>exclusief</a:t>
            </a:r>
            <a:r>
              <a:rPr lang="en-US" sz="2200" dirty="0">
                <a:latin typeface="Gill Sans Nova" panose="020B0602020104020203" pitchFamily="34" charset="0"/>
              </a:rPr>
              <a:t> BTW)</a:t>
            </a:r>
            <a:endParaRPr sz="2200" dirty="0">
              <a:latin typeface="Gill Sans Nova" panose="020B0602020104020203" pitchFamily="34" charset="0"/>
            </a:endParaRPr>
          </a:p>
        </p:txBody>
      </p:sp>
      <p:pic>
        <p:nvPicPr>
          <p:cNvPr id="112" name="Google Shape;112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t="31576" r="-1" b="79"/>
          <a:stretch/>
        </p:blipFill>
        <p:spPr>
          <a:xfrm>
            <a:off x="8156454" y="-7"/>
            <a:ext cx="4035600" cy="417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5">
            <a:alphaModFix/>
          </a:blip>
          <a:srcRect t="7902"/>
          <a:stretch/>
        </p:blipFill>
        <p:spPr>
          <a:xfrm>
            <a:off x="8144356" y="4267201"/>
            <a:ext cx="4047645" cy="2589404"/>
          </a:xfrm>
          <a:custGeom>
            <a:avLst/>
            <a:gdLst/>
            <a:ahLst/>
            <a:cxnLst/>
            <a:rect l="l" t="t" r="r" b="b"/>
            <a:pathLst>
              <a:path w="4047645" h="2495811" extrusionOk="0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14" name="Google Shape;114;p4" title="De-Boeskool-is-Lo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93725" y="6038625"/>
            <a:ext cx="688225" cy="6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6487160" y="341691"/>
            <a:ext cx="5194800" cy="1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Play"/>
              <a:buNone/>
            </a:pPr>
            <a:r>
              <a:rPr lang="en-US" sz="4600" dirty="0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  <a:t>Sponsor </a:t>
            </a:r>
            <a:r>
              <a:rPr lang="en-US" sz="4600" dirty="0" err="1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  <a:t>Pakket</a:t>
            </a:r>
            <a:br>
              <a:rPr lang="en-US" sz="4600" dirty="0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</a:br>
            <a:r>
              <a:rPr lang="en-US" sz="4600" dirty="0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  <a:t> “B</a:t>
            </a:r>
            <a:r>
              <a:rPr lang="en-US" dirty="0">
                <a:latin typeface="Gill Sans Nova" panose="020B0602020104020203" pitchFamily="34" charset="0"/>
              </a:rPr>
              <a:t>rons</a:t>
            </a:r>
            <a:r>
              <a:rPr lang="en-US" sz="4600" dirty="0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  <a:t>”</a:t>
            </a:r>
            <a:endParaRPr dirty="0">
              <a:latin typeface="Gill Sans Nova" panose="020B0602020104020203" pitchFamily="34" charset="0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6501809" y="2579272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1"/>
          </p:nvPr>
        </p:nvSpPr>
        <p:spPr>
          <a:xfrm>
            <a:off x="6501809" y="2846851"/>
            <a:ext cx="4851900" cy="3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dirty="0">
                <a:latin typeface="Gill Sans Nova" panose="020B0602020104020203" pitchFamily="34" charset="0"/>
              </a:rPr>
              <a:t>Wat je </a:t>
            </a:r>
            <a:r>
              <a:rPr lang="en-US" sz="1700" dirty="0" err="1">
                <a:latin typeface="Gill Sans Nova" panose="020B0602020104020203" pitchFamily="34" charset="0"/>
              </a:rPr>
              <a:t>onvangt</a:t>
            </a:r>
            <a:r>
              <a:rPr lang="en-US" sz="1700" dirty="0">
                <a:latin typeface="Gill Sans Nova" panose="020B0602020104020203" pitchFamily="34" charset="0"/>
              </a:rPr>
              <a:t>:</a:t>
            </a:r>
            <a:endParaRPr dirty="0"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dirty="0">
                <a:latin typeface="Gill Sans Nova" panose="020B0602020104020203" pitchFamily="34" charset="0"/>
              </a:rPr>
              <a:t>Alle </a:t>
            </a:r>
            <a:r>
              <a:rPr lang="en-US" sz="1700" dirty="0" err="1">
                <a:latin typeface="Gill Sans Nova" panose="020B0602020104020203" pitchFamily="34" charset="0"/>
              </a:rPr>
              <a:t>voordelen</a:t>
            </a:r>
            <a:r>
              <a:rPr lang="en-US" sz="1700" dirty="0">
                <a:latin typeface="Gill Sans Nova" panose="020B0602020104020203" pitchFamily="34" charset="0"/>
              </a:rPr>
              <a:t> van “</a:t>
            </a:r>
            <a:r>
              <a:rPr lang="en-US" sz="1700" dirty="0" err="1">
                <a:latin typeface="Gill Sans Nova" panose="020B0602020104020203" pitchFamily="34" charset="0"/>
              </a:rPr>
              <a:t>Vriend</a:t>
            </a:r>
            <a:r>
              <a:rPr lang="en-US" sz="1700" dirty="0">
                <a:latin typeface="Gill Sans Nova" panose="020B0602020104020203" pitchFamily="34" charset="0"/>
              </a:rPr>
              <a:t> Boeskool”</a:t>
            </a:r>
            <a:endParaRPr dirty="0"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dirty="0">
                <a:highlight>
                  <a:schemeClr val="lt1"/>
                </a:highlight>
                <a:latin typeface="Gill Sans Nova" panose="020B0602020104020203" pitchFamily="34" charset="0"/>
              </a:rPr>
              <a:t>Logo op website </a:t>
            </a:r>
            <a:endParaRPr dirty="0"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dirty="0" err="1">
                <a:latin typeface="Gill Sans Nova" panose="020B0602020104020203" pitchFamily="34" charset="0"/>
              </a:rPr>
              <a:t>naamsvermelding</a:t>
            </a:r>
            <a:r>
              <a:rPr lang="en-US" sz="1700" dirty="0">
                <a:latin typeface="Gill Sans Nova" panose="020B0602020104020203" pitchFamily="34" charset="0"/>
              </a:rPr>
              <a:t> in het </a:t>
            </a:r>
            <a:r>
              <a:rPr lang="en-US" sz="1700" dirty="0" err="1">
                <a:latin typeface="Gill Sans Nova" panose="020B0602020104020203" pitchFamily="34" charset="0"/>
              </a:rPr>
              <a:t>programmaboekje</a:t>
            </a:r>
            <a:endParaRPr sz="1700" dirty="0"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Char char="•"/>
            </a:pPr>
            <a:r>
              <a:rPr lang="en-US" sz="1700" dirty="0">
                <a:latin typeface="Gill Sans Nova" panose="020B0602020104020203" pitchFamily="34" charset="0"/>
              </a:rPr>
              <a:t>Logo Abri’s in </a:t>
            </a:r>
            <a:r>
              <a:rPr lang="en-US" sz="1700" dirty="0" err="1">
                <a:latin typeface="Gill Sans Nova" panose="020B0602020104020203" pitchFamily="34" charset="0"/>
              </a:rPr>
              <a:t>tracé</a:t>
            </a:r>
            <a:endParaRPr sz="1700" dirty="0"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dirty="0" err="1">
                <a:latin typeface="Gill Sans Nova" panose="020B0602020104020203" pitchFamily="34" charset="0"/>
              </a:rPr>
              <a:t>Uitnodiging</a:t>
            </a:r>
            <a:r>
              <a:rPr lang="en-US" sz="1700" dirty="0">
                <a:latin typeface="Gill Sans Nova" panose="020B0602020104020203" pitchFamily="34" charset="0"/>
              </a:rPr>
              <a:t> VIP-</a:t>
            </a:r>
            <a:r>
              <a:rPr lang="en-US" sz="1700" dirty="0" err="1">
                <a:latin typeface="Gill Sans Nova" panose="020B0602020104020203" pitchFamily="34" charset="0"/>
              </a:rPr>
              <a:t>avond</a:t>
            </a:r>
            <a:r>
              <a:rPr lang="en-US" sz="1700" dirty="0">
                <a:latin typeface="Gill Sans Nova" panose="020B0602020104020203" pitchFamily="34" charset="0"/>
              </a:rPr>
              <a:t> </a:t>
            </a:r>
            <a:r>
              <a:rPr lang="en-US" sz="1700" dirty="0" err="1">
                <a:latin typeface="Gill Sans Nova" panose="020B0602020104020203" pitchFamily="34" charset="0"/>
              </a:rPr>
              <a:t>tijdens</a:t>
            </a:r>
            <a:r>
              <a:rPr lang="en-US" sz="1700" dirty="0">
                <a:latin typeface="Gill Sans Nova" panose="020B0602020104020203" pitchFamily="34" charset="0"/>
              </a:rPr>
              <a:t> Boeskool is </a:t>
            </a:r>
            <a:r>
              <a:rPr lang="en-US" sz="1700" dirty="0" err="1">
                <a:latin typeface="Gill Sans Nova" panose="020B0602020104020203" pitchFamily="34" charset="0"/>
              </a:rPr>
              <a:t>Lös</a:t>
            </a:r>
            <a:endParaRPr sz="1700" dirty="0">
              <a:latin typeface="Gill Sans Nova" panose="020B0602020104020203" pitchFamily="34" charset="0"/>
            </a:endParaRPr>
          </a:p>
          <a:p>
            <a:pPr marL="685800" lvl="1" indent="-120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>
              <a:latin typeface="Gill Sans Nova" panose="020B0602020104020203" pitchFamily="34" charset="0"/>
            </a:endParaRPr>
          </a:p>
          <a:p>
            <a:pPr marL="4572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dirty="0" err="1">
                <a:latin typeface="Gill Sans Nova" panose="020B0602020104020203" pitchFamily="34" charset="0"/>
              </a:rPr>
              <a:t>Bijdrage</a:t>
            </a:r>
            <a:r>
              <a:rPr lang="en-US" sz="1700" dirty="0">
                <a:latin typeface="Gill Sans Nova" panose="020B0602020104020203" pitchFamily="34" charset="0"/>
              </a:rPr>
              <a:t>:  750 euro per </a:t>
            </a:r>
            <a:r>
              <a:rPr lang="en-US" sz="1700" dirty="0" err="1">
                <a:latin typeface="Gill Sans Nova" panose="020B0602020104020203" pitchFamily="34" charset="0"/>
              </a:rPr>
              <a:t>jaar</a:t>
            </a:r>
            <a:r>
              <a:rPr lang="en-US" sz="1700" dirty="0">
                <a:latin typeface="Gill Sans Nova" panose="020B0602020104020203" pitchFamily="34" charset="0"/>
              </a:rPr>
              <a:t> (</a:t>
            </a:r>
            <a:r>
              <a:rPr lang="en-US" sz="1700" dirty="0" err="1">
                <a:latin typeface="Gill Sans Nova" panose="020B0602020104020203" pitchFamily="34" charset="0"/>
              </a:rPr>
              <a:t>exclusief</a:t>
            </a:r>
            <a:r>
              <a:rPr lang="en-US" sz="1700" dirty="0">
                <a:latin typeface="Gill Sans Nova" panose="020B0602020104020203" pitchFamily="34" charset="0"/>
              </a:rPr>
              <a:t> BTW)</a:t>
            </a:r>
            <a:endParaRPr dirty="0">
              <a:latin typeface="Gill Sans Nova" panose="020B0602020104020203" pitchFamily="34" charset="0"/>
            </a:endParaRPr>
          </a:p>
          <a:p>
            <a:pPr marL="4572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dirty="0" err="1">
                <a:latin typeface="Gill Sans Nova" panose="020B0602020104020203" pitchFamily="34" charset="0"/>
              </a:rPr>
              <a:t>Periode</a:t>
            </a:r>
            <a:r>
              <a:rPr lang="en-US" sz="1700" dirty="0">
                <a:latin typeface="Gill Sans Nova" panose="020B0602020104020203" pitchFamily="34" charset="0"/>
              </a:rPr>
              <a:t>:  3 of 5 </a:t>
            </a:r>
            <a:r>
              <a:rPr lang="en-US" sz="1700" dirty="0" err="1">
                <a:latin typeface="Gill Sans Nova" panose="020B0602020104020203" pitchFamily="34" charset="0"/>
              </a:rPr>
              <a:t>edities</a:t>
            </a:r>
            <a:r>
              <a:rPr lang="en-US" sz="1700" dirty="0">
                <a:latin typeface="Gill Sans Nova" panose="020B0602020104020203" pitchFamily="34" charset="0"/>
              </a:rPr>
              <a:t> Boeskool is </a:t>
            </a:r>
            <a:r>
              <a:rPr lang="en-US" sz="1700" dirty="0" err="1">
                <a:latin typeface="Gill Sans Nova" panose="020B0602020104020203" pitchFamily="34" charset="0"/>
              </a:rPr>
              <a:t>Lös</a:t>
            </a:r>
            <a:endParaRPr sz="1700" dirty="0">
              <a:latin typeface="Gill Sans Nova" panose="020B0602020104020203" pitchFamily="34" charset="0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 l="11979" r="521"/>
          <a:stretch/>
        </p:blipFill>
        <p:spPr>
          <a:xfrm>
            <a:off x="152402" y="15240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 extrusionOk="0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6" name="Google Shape;126;p5" descr="Afbeelding met sport, persoon, danser, Dans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 l="7532" r="17287" b="5"/>
          <a:stretch/>
        </p:blipFill>
        <p:spPr>
          <a:xfrm>
            <a:off x="3212836" y="152410"/>
            <a:ext cx="2843573" cy="2524634"/>
          </a:xfrm>
          <a:custGeom>
            <a:avLst/>
            <a:gdLst/>
            <a:ahLst/>
            <a:cxnLst/>
            <a:rect l="l" t="t" r="r" b="b"/>
            <a:pathLst>
              <a:path w="2843573" h="2524634" extrusionOk="0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5">
            <a:alphaModFix/>
          </a:blip>
          <a:srcRect t="585"/>
          <a:stretch/>
        </p:blipFill>
        <p:spPr>
          <a:xfrm>
            <a:off x="152401" y="2868474"/>
            <a:ext cx="5909625" cy="4141924"/>
          </a:xfrm>
          <a:custGeom>
            <a:avLst/>
            <a:gdLst/>
            <a:ahLst/>
            <a:cxnLst/>
            <a:rect l="l" t="t" r="r" b="b"/>
            <a:pathLst>
              <a:path w="5909625" h="4141924" extrusionOk="0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28" name="Google Shape;128;p5" title="De-Boeskool-is-Lo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93725" y="6038625"/>
            <a:ext cx="688225" cy="6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6501809" y="409890"/>
            <a:ext cx="48519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Play"/>
              <a:buNone/>
            </a:pPr>
            <a:r>
              <a:rPr lang="en-US" sz="4600" dirty="0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  <a:t>Sponsor </a:t>
            </a:r>
            <a:r>
              <a:rPr lang="en-US" sz="4600" dirty="0" err="1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  <a:t>Pakket</a:t>
            </a:r>
            <a:br>
              <a:rPr lang="en-US" sz="4600" dirty="0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</a:br>
            <a:r>
              <a:rPr lang="en-US" sz="4600" dirty="0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  <a:t> </a:t>
            </a:r>
            <a:r>
              <a:rPr lang="en-US" sz="4600" dirty="0">
                <a:latin typeface="Gill Sans Nova" panose="020B0602020104020203" pitchFamily="34" charset="0"/>
              </a:rPr>
              <a:t>“</a:t>
            </a:r>
            <a:r>
              <a:rPr lang="en-US" sz="4600" dirty="0" err="1">
                <a:latin typeface="Gill Sans Nova" panose="020B0602020104020203" pitchFamily="34" charset="0"/>
              </a:rPr>
              <a:t>Zilver</a:t>
            </a:r>
            <a:r>
              <a:rPr lang="en-US" sz="4600" dirty="0"/>
              <a:t>”</a:t>
            </a:r>
            <a:endParaRPr dirty="0"/>
          </a:p>
        </p:txBody>
      </p:sp>
      <p:pic>
        <p:nvPicPr>
          <p:cNvPr id="174" name="Google Shape;174;p7"/>
          <p:cNvPicPr preferRelativeResize="0"/>
          <p:nvPr/>
        </p:nvPicPr>
        <p:blipFill rotWithShape="1">
          <a:blip r:embed="rId3">
            <a:alphaModFix/>
          </a:blip>
          <a:srcRect l="11979" r="521"/>
          <a:stretch/>
        </p:blipFill>
        <p:spPr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 extrusionOk="0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75" name="Google Shape;175;p7" descr="Afbeelding met sport, persoon, danser, Dans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 l="7532" r="17287" b="5"/>
          <a:stretch/>
        </p:blipFill>
        <p:spPr>
          <a:xfrm>
            <a:off x="3060436" y="10"/>
            <a:ext cx="2843573" cy="2524634"/>
          </a:xfrm>
          <a:custGeom>
            <a:avLst/>
            <a:gdLst/>
            <a:ahLst/>
            <a:cxnLst/>
            <a:rect l="l" t="t" r="r" b="b"/>
            <a:pathLst>
              <a:path w="2843573" h="2524634" extrusionOk="0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76" name="Google Shape;176;p7"/>
          <p:cNvSpPr/>
          <p:nvPr/>
        </p:nvSpPr>
        <p:spPr>
          <a:xfrm>
            <a:off x="6501809" y="2579272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 txBox="1">
            <a:spLocks noGrp="1"/>
          </p:cNvSpPr>
          <p:nvPr>
            <p:ph type="body" idx="1"/>
          </p:nvPr>
        </p:nvSpPr>
        <p:spPr>
          <a:xfrm>
            <a:off x="6501809" y="2846851"/>
            <a:ext cx="4851900" cy="3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latin typeface="Gill Sans Nova" panose="020B0602020104020203" pitchFamily="34" charset="0"/>
              </a:rPr>
              <a:t>Wat je </a:t>
            </a:r>
            <a:r>
              <a:rPr lang="en-US" sz="1500" dirty="0" err="1">
                <a:latin typeface="Gill Sans Nova" panose="020B0602020104020203" pitchFamily="34" charset="0"/>
              </a:rPr>
              <a:t>krijgt</a:t>
            </a:r>
            <a:r>
              <a:rPr lang="en-US" sz="1500" dirty="0">
                <a:latin typeface="Gill Sans Nova" panose="020B0602020104020203" pitchFamily="34" charset="0"/>
              </a:rPr>
              <a:t>:</a:t>
            </a:r>
            <a:endParaRPr dirty="0"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latin typeface="Gill Sans Nova" panose="020B0602020104020203" pitchFamily="34" charset="0"/>
              </a:rPr>
              <a:t>Alle </a:t>
            </a:r>
            <a:r>
              <a:rPr lang="en-US" sz="1500" dirty="0" err="1">
                <a:latin typeface="Gill Sans Nova" panose="020B0602020104020203" pitchFamily="34" charset="0"/>
              </a:rPr>
              <a:t>voordelen</a:t>
            </a:r>
            <a:r>
              <a:rPr lang="en-US" sz="1500" dirty="0">
                <a:latin typeface="Gill Sans Nova" panose="020B0602020104020203" pitchFamily="34" charset="0"/>
              </a:rPr>
              <a:t> van “Boeskool </a:t>
            </a:r>
            <a:r>
              <a:rPr lang="en-US" sz="1500" dirty="0" err="1">
                <a:latin typeface="Gill Sans Nova" panose="020B0602020104020203" pitchFamily="34" charset="0"/>
              </a:rPr>
              <a:t>Bouwers</a:t>
            </a:r>
            <a:r>
              <a:rPr lang="en-US" sz="1500" dirty="0">
                <a:latin typeface="Gill Sans Nova" panose="020B0602020104020203" pitchFamily="34" charset="0"/>
              </a:rPr>
              <a:t>”, plus</a:t>
            </a:r>
            <a:endParaRPr dirty="0"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latin typeface="Gill Sans Nova" panose="020B0602020104020203" pitchFamily="34" charset="0"/>
              </a:rPr>
              <a:t>Logo op banners </a:t>
            </a:r>
            <a:r>
              <a:rPr lang="en-US" sz="1500" dirty="0" err="1">
                <a:latin typeface="Gill Sans Nova" panose="020B0602020104020203" pitchFamily="34" charset="0"/>
              </a:rPr>
              <a:t>bij</a:t>
            </a:r>
            <a:r>
              <a:rPr lang="en-US" sz="1500" dirty="0"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latin typeface="Gill Sans Nova" panose="020B0602020104020203" pitchFamily="34" charset="0"/>
              </a:rPr>
              <a:t>specifiek</a:t>
            </a:r>
            <a:r>
              <a:rPr lang="en-US" sz="1500" dirty="0">
                <a:latin typeface="Gill Sans Nova" panose="020B0602020104020203" pitchFamily="34" charset="0"/>
              </a:rPr>
              <a:t> podium/</a:t>
            </a:r>
            <a:r>
              <a:rPr lang="en-US" sz="1500" dirty="0" err="1">
                <a:latin typeface="Gill Sans Nova" panose="020B0602020104020203" pitchFamily="34" charset="0"/>
              </a:rPr>
              <a:t>activiteit</a:t>
            </a:r>
            <a:endParaRPr sz="1500" dirty="0"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highlight>
                  <a:schemeClr val="lt1"/>
                </a:highlight>
                <a:latin typeface="Gill Sans Nova" panose="020B0602020104020203" pitchFamily="34" charset="0"/>
              </a:rPr>
              <a:t>2 VIP-</a:t>
            </a:r>
            <a:r>
              <a:rPr lang="en-US" sz="1500" dirty="0" err="1">
                <a:highlight>
                  <a:schemeClr val="lt1"/>
                </a:highlight>
                <a:latin typeface="Gill Sans Nova" panose="020B0602020104020203" pitchFamily="34" charset="0"/>
              </a:rPr>
              <a:t>passen</a:t>
            </a:r>
            <a:r>
              <a:rPr lang="en-US" sz="1500" dirty="0">
                <a:highlight>
                  <a:schemeClr val="lt1"/>
                </a:highlight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highlight>
                  <a:schemeClr val="lt1"/>
                </a:highlight>
                <a:latin typeface="Gill Sans Nova" panose="020B0602020104020203" pitchFamily="34" charset="0"/>
              </a:rPr>
              <a:t>voor</a:t>
            </a:r>
            <a:r>
              <a:rPr lang="en-US" sz="1500" dirty="0">
                <a:highlight>
                  <a:schemeClr val="lt1"/>
                </a:highlight>
                <a:latin typeface="Gill Sans Nova" panose="020B0602020104020203" pitchFamily="34" charset="0"/>
              </a:rPr>
              <a:t> backstage borrel sponsor </a:t>
            </a:r>
            <a:r>
              <a:rPr lang="en-US" sz="1500" dirty="0" err="1">
                <a:highlight>
                  <a:schemeClr val="lt1"/>
                </a:highlight>
                <a:latin typeface="Gill Sans Nova" panose="020B0602020104020203" pitchFamily="34" charset="0"/>
              </a:rPr>
              <a:t>avond</a:t>
            </a:r>
            <a:r>
              <a:rPr lang="en-US" sz="1500" dirty="0">
                <a:highlight>
                  <a:schemeClr val="lt1"/>
                </a:highlight>
                <a:latin typeface="Gill Sans Nova" panose="020B0602020104020203" pitchFamily="34" charset="0"/>
              </a:rPr>
              <a:t> </a:t>
            </a:r>
            <a:endParaRPr sz="1500" dirty="0">
              <a:highlight>
                <a:schemeClr val="lt1"/>
              </a:highlight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>
                <a:highlight>
                  <a:schemeClr val="lt1"/>
                </a:highlight>
                <a:latin typeface="Gill Sans Nova" panose="020B0602020104020203" pitchFamily="34" charset="0"/>
              </a:rPr>
              <a:t>Abri’s in </a:t>
            </a:r>
            <a:r>
              <a:rPr lang="en-US" sz="1500" dirty="0" err="1">
                <a:highlight>
                  <a:schemeClr val="lt1"/>
                </a:highlight>
                <a:latin typeface="Gill Sans Nova" panose="020B0602020104020203" pitchFamily="34" charset="0"/>
              </a:rPr>
              <a:t>tracé</a:t>
            </a:r>
            <a:r>
              <a:rPr lang="en-US" sz="1500" dirty="0">
                <a:highlight>
                  <a:schemeClr val="lt1"/>
                </a:highlight>
                <a:latin typeface="Gill Sans Nova" panose="020B0602020104020203" pitchFamily="34" charset="0"/>
              </a:rPr>
              <a:t> (max 5 per abri)</a:t>
            </a:r>
            <a:endParaRPr sz="1500" dirty="0">
              <a:highlight>
                <a:schemeClr val="lt1"/>
              </a:highlight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>
                <a:highlight>
                  <a:schemeClr val="lt1"/>
                </a:highlight>
                <a:latin typeface="Gill Sans Nova" panose="020B0602020104020203" pitchFamily="34" charset="0"/>
              </a:rPr>
              <a:t>Logo op tv-</a:t>
            </a:r>
            <a:r>
              <a:rPr lang="en-US" sz="1500" dirty="0" err="1">
                <a:highlight>
                  <a:schemeClr val="lt1"/>
                </a:highlight>
                <a:latin typeface="Gill Sans Nova" panose="020B0602020104020203" pitchFamily="34" charset="0"/>
              </a:rPr>
              <a:t>schermen</a:t>
            </a:r>
            <a:r>
              <a:rPr lang="en-US" sz="1500" dirty="0">
                <a:highlight>
                  <a:schemeClr val="lt1"/>
                </a:highlight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highlight>
                  <a:schemeClr val="lt1"/>
                </a:highlight>
                <a:latin typeface="Gill Sans Nova" panose="020B0602020104020203" pitchFamily="34" charset="0"/>
              </a:rPr>
              <a:t>aangestuurd</a:t>
            </a:r>
            <a:r>
              <a:rPr lang="en-US" sz="1500" dirty="0">
                <a:highlight>
                  <a:schemeClr val="lt1"/>
                </a:highlight>
                <a:latin typeface="Gill Sans Nova" panose="020B0602020104020203" pitchFamily="34" charset="0"/>
              </a:rPr>
              <a:t> door Boeskool in </a:t>
            </a:r>
            <a:r>
              <a:rPr lang="en-US" sz="1500" dirty="0" err="1">
                <a:highlight>
                  <a:schemeClr val="lt1"/>
                </a:highlight>
                <a:latin typeface="Gill Sans Nova" panose="020B0602020104020203" pitchFamily="34" charset="0"/>
              </a:rPr>
              <a:t>tracé</a:t>
            </a:r>
            <a:endParaRPr sz="1500" dirty="0">
              <a:highlight>
                <a:schemeClr val="lt1"/>
              </a:highlight>
              <a:latin typeface="Gill Sans Nova" panose="020B0602020104020203" pitchFamily="34" charset="0"/>
            </a:endParaRPr>
          </a:p>
          <a:p>
            <a:pPr marL="685800" lvl="1" indent="-133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>
              <a:latin typeface="Gill Sans Nova" panose="020B0602020104020203" pitchFamily="34" charset="0"/>
            </a:endParaRPr>
          </a:p>
          <a:p>
            <a:pPr marL="685800" lvl="1" indent="-133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>
              <a:latin typeface="Gill Sans Nova" panose="020B0602020104020203" pitchFamily="34" charset="0"/>
            </a:endParaRPr>
          </a:p>
          <a:p>
            <a:pPr marL="685800" lvl="1" indent="-133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>
              <a:latin typeface="Gill Sans Nova" panose="020B0602020104020203" pitchFamily="34" charset="0"/>
            </a:endParaRPr>
          </a:p>
          <a:p>
            <a:pPr marL="4572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 err="1">
                <a:latin typeface="Gill Sans Nova" panose="020B0602020104020203" pitchFamily="34" charset="0"/>
              </a:rPr>
              <a:t>Bijdrage</a:t>
            </a:r>
            <a:r>
              <a:rPr lang="en-US" sz="1500" dirty="0">
                <a:latin typeface="Gill Sans Nova" panose="020B0602020104020203" pitchFamily="34" charset="0"/>
              </a:rPr>
              <a:t>:  1500 euro per </a:t>
            </a:r>
            <a:r>
              <a:rPr lang="en-US" sz="1500" dirty="0" err="1">
                <a:latin typeface="Gill Sans Nova" panose="020B0602020104020203" pitchFamily="34" charset="0"/>
              </a:rPr>
              <a:t>jaar</a:t>
            </a:r>
            <a:r>
              <a:rPr lang="en-US" sz="1500" dirty="0">
                <a:latin typeface="Gill Sans Nova" panose="020B0602020104020203" pitchFamily="34" charset="0"/>
              </a:rPr>
              <a:t> (</a:t>
            </a:r>
            <a:r>
              <a:rPr lang="en-US" sz="1500" dirty="0" err="1">
                <a:latin typeface="Gill Sans Nova" panose="020B0602020104020203" pitchFamily="34" charset="0"/>
              </a:rPr>
              <a:t>exclusief</a:t>
            </a:r>
            <a:r>
              <a:rPr lang="en-US" sz="1500" dirty="0">
                <a:latin typeface="Gill Sans Nova" panose="020B0602020104020203" pitchFamily="34" charset="0"/>
              </a:rPr>
              <a:t> BTW)</a:t>
            </a:r>
            <a:endParaRPr dirty="0">
              <a:latin typeface="Gill Sans Nova" panose="020B0602020104020203" pitchFamily="34" charset="0"/>
            </a:endParaRPr>
          </a:p>
          <a:p>
            <a:pPr marL="4572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 err="1">
                <a:latin typeface="Gill Sans Nova" panose="020B0602020104020203" pitchFamily="34" charset="0"/>
              </a:rPr>
              <a:t>Periode</a:t>
            </a:r>
            <a:r>
              <a:rPr lang="en-US" sz="1500" dirty="0">
                <a:latin typeface="Gill Sans Nova" panose="020B0602020104020203" pitchFamily="34" charset="0"/>
              </a:rPr>
              <a:t>:  3 </a:t>
            </a:r>
            <a:r>
              <a:rPr lang="en-US" sz="1500" dirty="0" err="1">
                <a:latin typeface="Gill Sans Nova" panose="020B0602020104020203" pitchFamily="34" charset="0"/>
              </a:rPr>
              <a:t>edities</a:t>
            </a:r>
            <a:r>
              <a:rPr lang="en-US" sz="1500" dirty="0">
                <a:latin typeface="Gill Sans Nova" panose="020B0602020104020203" pitchFamily="34" charset="0"/>
              </a:rPr>
              <a:t> Boeskool is </a:t>
            </a:r>
            <a:r>
              <a:rPr lang="en-US" sz="1500" dirty="0" err="1">
                <a:latin typeface="Gill Sans Nova" panose="020B0602020104020203" pitchFamily="34" charset="0"/>
              </a:rPr>
              <a:t>Lös</a:t>
            </a:r>
            <a:endParaRPr sz="1500" dirty="0">
              <a:latin typeface="Gill Sans Nova" panose="020B0602020104020203" pitchFamily="34" charset="0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7" title="Masterphoto.nl_2019-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000" y="2846842"/>
            <a:ext cx="5904000" cy="393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title="De-Boeskool-is-Lo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93725" y="6038625"/>
            <a:ext cx="688225" cy="6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6526284" y="429686"/>
            <a:ext cx="4851900" cy="166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lay"/>
              <a:buNone/>
            </a:pPr>
            <a:r>
              <a:rPr lang="en-US" sz="5000" dirty="0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  <a:t>Sponsor</a:t>
            </a:r>
            <a:r>
              <a:rPr lang="en-US" sz="5000" dirty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5000" dirty="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Pakket</a:t>
            </a:r>
            <a:br>
              <a:rPr lang="en-US" sz="5000" dirty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US" sz="5000" dirty="0"/>
              <a:t>“Goud”</a:t>
            </a:r>
            <a:endParaRPr dirty="0"/>
          </a:p>
        </p:txBody>
      </p:sp>
      <p:pic>
        <p:nvPicPr>
          <p:cNvPr id="227" name="Google Shape;227;p9"/>
          <p:cNvPicPr preferRelativeResize="0"/>
          <p:nvPr/>
        </p:nvPicPr>
        <p:blipFill rotWithShape="1">
          <a:blip r:embed="rId3">
            <a:alphaModFix/>
          </a:blip>
          <a:srcRect l="11979" r="521"/>
          <a:stretch/>
        </p:blipFill>
        <p:spPr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 extrusionOk="0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28" name="Google Shape;228;p9" descr="Afbeelding met sport, persoon, danser, Dans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 l="7531" r="17289" b="5"/>
          <a:stretch/>
        </p:blipFill>
        <p:spPr>
          <a:xfrm>
            <a:off x="3060436" y="10"/>
            <a:ext cx="2843573" cy="2524634"/>
          </a:xfrm>
          <a:custGeom>
            <a:avLst/>
            <a:gdLst/>
            <a:ahLst/>
            <a:cxnLst/>
            <a:rect l="l" t="t" r="r" b="b"/>
            <a:pathLst>
              <a:path w="2843573" h="2524634" extrusionOk="0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9" name="Google Shape;229;p9"/>
          <p:cNvSpPr/>
          <p:nvPr/>
        </p:nvSpPr>
        <p:spPr>
          <a:xfrm>
            <a:off x="6501809" y="2579272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6501809" y="2846851"/>
            <a:ext cx="4851900" cy="3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latin typeface="Gill Sans Nova" panose="020B0602020104020203" pitchFamily="34" charset="0"/>
              </a:rPr>
              <a:t>Wat je </a:t>
            </a:r>
            <a:r>
              <a:rPr lang="en-US" sz="1500" dirty="0" err="1">
                <a:latin typeface="Gill Sans Nova" panose="020B0602020104020203" pitchFamily="34" charset="0"/>
              </a:rPr>
              <a:t>krijgt</a:t>
            </a:r>
            <a:r>
              <a:rPr lang="en-US" sz="1500" dirty="0">
                <a:latin typeface="Gill Sans Nova" panose="020B0602020104020203" pitchFamily="34" charset="0"/>
              </a:rPr>
              <a:t>:</a:t>
            </a:r>
            <a:endParaRPr dirty="0"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latin typeface="Gill Sans Nova" panose="020B0602020104020203" pitchFamily="34" charset="0"/>
              </a:rPr>
              <a:t>Alle </a:t>
            </a:r>
            <a:r>
              <a:rPr lang="en-US" sz="1500" dirty="0" err="1">
                <a:latin typeface="Gill Sans Nova" panose="020B0602020104020203" pitchFamily="34" charset="0"/>
              </a:rPr>
              <a:t>voordelen</a:t>
            </a:r>
            <a:r>
              <a:rPr lang="en-US" sz="1500" dirty="0">
                <a:latin typeface="Gill Sans Nova" panose="020B0602020104020203" pitchFamily="34" charset="0"/>
              </a:rPr>
              <a:t> van “</a:t>
            </a:r>
            <a:r>
              <a:rPr lang="en-US" sz="1500" dirty="0" err="1">
                <a:latin typeface="Gill Sans Nova" panose="020B0602020104020203" pitchFamily="34" charset="0"/>
              </a:rPr>
              <a:t>Zilver</a:t>
            </a:r>
            <a:r>
              <a:rPr lang="en-US" sz="1500" dirty="0"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latin typeface="Gill Sans Nova" panose="020B0602020104020203" pitchFamily="34" charset="0"/>
              </a:rPr>
              <a:t>Pakket</a:t>
            </a:r>
            <a:r>
              <a:rPr lang="en-US" sz="1500" dirty="0">
                <a:latin typeface="Gill Sans Nova" panose="020B0602020104020203" pitchFamily="34" charset="0"/>
              </a:rPr>
              <a:t>”,</a:t>
            </a:r>
            <a:endParaRPr dirty="0"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 err="1">
                <a:latin typeface="Gill Sans Nova" panose="020B0602020104020203" pitchFamily="34" charset="0"/>
              </a:rPr>
              <a:t>Prominente</a:t>
            </a:r>
            <a:r>
              <a:rPr lang="en-US" sz="1500" dirty="0"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latin typeface="Gill Sans Nova" panose="020B0602020104020203" pitchFamily="34" charset="0"/>
              </a:rPr>
              <a:t>logovermelding</a:t>
            </a:r>
            <a:r>
              <a:rPr lang="en-US" sz="1500" dirty="0">
                <a:latin typeface="Gill Sans Nova" panose="020B0602020104020203" pitchFamily="34" charset="0"/>
              </a:rPr>
              <a:t> op </a:t>
            </a:r>
            <a:r>
              <a:rPr lang="en-US" sz="1500" dirty="0" err="1">
                <a:latin typeface="Gill Sans Nova" panose="020B0602020104020203" pitchFamily="34" charset="0"/>
              </a:rPr>
              <a:t>marketinguitingen</a:t>
            </a:r>
            <a:r>
              <a:rPr lang="en-US" sz="1500" dirty="0">
                <a:latin typeface="Gill Sans Nova" panose="020B0602020104020203" pitchFamily="34" charset="0"/>
              </a:rPr>
              <a:t> (website, socials, posters, abri’s, flyer, 1x per 3 </a:t>
            </a:r>
            <a:r>
              <a:rPr lang="en-US" sz="1500" dirty="0" err="1">
                <a:latin typeface="Gill Sans Nova" panose="020B0602020104020203" pitchFamily="34" charset="0"/>
              </a:rPr>
              <a:t>jaar</a:t>
            </a:r>
            <a:r>
              <a:rPr lang="en-US" sz="1500" dirty="0"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latin typeface="Gill Sans Nova" panose="020B0602020104020203" pitchFamily="34" charset="0"/>
              </a:rPr>
              <a:t>een</a:t>
            </a:r>
            <a:r>
              <a:rPr lang="en-US" sz="1500" dirty="0"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latin typeface="Gill Sans Nova" panose="020B0602020104020203" pitchFamily="34" charset="0"/>
              </a:rPr>
              <a:t>bedrijfspost</a:t>
            </a:r>
            <a:r>
              <a:rPr lang="en-US" sz="1500" dirty="0">
                <a:latin typeface="Gill Sans Nova" panose="020B0602020104020203" pitchFamily="34" charset="0"/>
              </a:rPr>
              <a:t>, </a:t>
            </a:r>
            <a:endParaRPr sz="1500" dirty="0"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 err="1">
                <a:latin typeface="Gill Sans Nova" panose="020B0602020104020203" pitchFamily="34" charset="0"/>
              </a:rPr>
              <a:t>Mogelijkheid</a:t>
            </a:r>
            <a:r>
              <a:rPr lang="en-US" sz="1500" dirty="0"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latin typeface="Gill Sans Nova" panose="020B0602020104020203" pitchFamily="34" charset="0"/>
              </a:rPr>
              <a:t>voor</a:t>
            </a:r>
            <a:r>
              <a:rPr lang="en-US" sz="1500" dirty="0">
                <a:latin typeface="Gill Sans Nova" panose="020B0602020104020203" pitchFamily="34" charset="0"/>
              </a:rPr>
              <a:t> het </a:t>
            </a:r>
            <a:r>
              <a:rPr lang="en-US" sz="1500" dirty="0" err="1">
                <a:latin typeface="Gill Sans Nova" panose="020B0602020104020203" pitchFamily="34" charset="0"/>
              </a:rPr>
              <a:t>regelen</a:t>
            </a:r>
            <a:r>
              <a:rPr lang="en-US" sz="1500" dirty="0">
                <a:latin typeface="Gill Sans Nova" panose="020B0602020104020203" pitchFamily="34" charset="0"/>
              </a:rPr>
              <a:t> van </a:t>
            </a:r>
            <a:r>
              <a:rPr lang="en-US" sz="1500" dirty="0" err="1">
                <a:latin typeface="Gill Sans Nova" panose="020B0602020104020203" pitchFamily="34" charset="0"/>
              </a:rPr>
              <a:t>een</a:t>
            </a:r>
            <a:r>
              <a:rPr lang="en-US" sz="1500" dirty="0"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latin typeface="Gill Sans Nova" panose="020B0602020104020203" pitchFamily="34" charset="0"/>
              </a:rPr>
              <a:t>bedrijfsbezoek</a:t>
            </a:r>
            <a:endParaRPr dirty="0"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highlight>
                  <a:schemeClr val="lt1"/>
                </a:highlight>
                <a:latin typeface="Gill Sans Nova" panose="020B0602020104020203" pitchFamily="34" charset="0"/>
              </a:rPr>
              <a:t>Vier VIP-</a:t>
            </a:r>
            <a:r>
              <a:rPr lang="en-US" sz="1500" dirty="0" err="1">
                <a:highlight>
                  <a:schemeClr val="lt1"/>
                </a:highlight>
                <a:latin typeface="Gill Sans Nova" panose="020B0602020104020203" pitchFamily="34" charset="0"/>
              </a:rPr>
              <a:t>passen</a:t>
            </a:r>
            <a:r>
              <a:rPr lang="en-US" sz="1500" dirty="0">
                <a:highlight>
                  <a:schemeClr val="lt1"/>
                </a:highlight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highlight>
                  <a:schemeClr val="lt1"/>
                </a:highlight>
                <a:latin typeface="Gill Sans Nova" panose="020B0602020104020203" pitchFamily="34" charset="0"/>
              </a:rPr>
              <a:t>voor</a:t>
            </a:r>
            <a:r>
              <a:rPr lang="en-US" sz="1500" dirty="0">
                <a:highlight>
                  <a:schemeClr val="lt1"/>
                </a:highlight>
                <a:latin typeface="Gill Sans Nova" panose="020B0602020104020203" pitchFamily="34" charset="0"/>
              </a:rPr>
              <a:t> backstage borrel</a:t>
            </a:r>
            <a:endParaRPr dirty="0">
              <a:highlight>
                <a:schemeClr val="lt1"/>
              </a:highlight>
              <a:latin typeface="Gill Sans Nova" panose="020B0602020104020203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latin typeface="Gill Sans Nova" panose="020B0602020104020203" pitchFamily="34" charset="0"/>
              </a:rPr>
              <a:t>Extra VIP-</a:t>
            </a:r>
            <a:r>
              <a:rPr lang="en-US" sz="1500" dirty="0" err="1">
                <a:latin typeface="Gill Sans Nova" panose="020B0602020104020203" pitchFamily="34" charset="0"/>
              </a:rPr>
              <a:t>behandeling</a:t>
            </a:r>
            <a:r>
              <a:rPr lang="en-US" sz="1500" dirty="0">
                <a:latin typeface="Gill Sans Nova" panose="020B0602020104020203" pitchFamily="34" charset="0"/>
              </a:rPr>
              <a:t> : </a:t>
            </a:r>
            <a:r>
              <a:rPr lang="en-US" sz="1500" dirty="0" err="1">
                <a:latin typeface="Gill Sans Nova" panose="020B0602020104020203" pitchFamily="34" charset="0"/>
              </a:rPr>
              <a:t>Toegang</a:t>
            </a:r>
            <a:r>
              <a:rPr lang="en-US" sz="1500" dirty="0">
                <a:latin typeface="Gill Sans Nova" panose="020B0602020104020203" pitchFamily="34" charset="0"/>
              </a:rPr>
              <a:t> tot “</a:t>
            </a:r>
            <a:r>
              <a:rPr lang="en-US" sz="1500" dirty="0" err="1">
                <a:latin typeface="Gill Sans Nova" panose="020B0602020104020203" pitchFamily="34" charset="0"/>
              </a:rPr>
              <a:t>huiskamer</a:t>
            </a:r>
            <a:r>
              <a:rPr lang="en-US" sz="1500" dirty="0"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latin typeface="Gill Sans Nova" panose="020B0602020104020203" pitchFamily="34" charset="0"/>
              </a:rPr>
              <a:t>boeskool</a:t>
            </a:r>
            <a:r>
              <a:rPr lang="en-US" sz="1500" dirty="0">
                <a:latin typeface="Gill Sans Nova" panose="020B0602020104020203" pitchFamily="34" charset="0"/>
              </a:rPr>
              <a:t> is </a:t>
            </a:r>
            <a:r>
              <a:rPr lang="en-US" sz="1500" dirty="0" err="1">
                <a:latin typeface="Gill Sans Nova" panose="020B0602020104020203" pitchFamily="34" charset="0"/>
              </a:rPr>
              <a:t>Lös</a:t>
            </a:r>
            <a:r>
              <a:rPr lang="en-US" sz="1500" dirty="0">
                <a:latin typeface="Gill Sans Nova" panose="020B0602020104020203" pitchFamily="34" charset="0"/>
              </a:rPr>
              <a:t>” op </a:t>
            </a:r>
            <a:r>
              <a:rPr lang="en-US" sz="1500" dirty="0" err="1">
                <a:latin typeface="Gill Sans Nova" panose="020B0602020104020203" pitchFamily="34" charset="0"/>
              </a:rPr>
              <a:t>woensdag</a:t>
            </a:r>
            <a:r>
              <a:rPr lang="en-US" sz="1500" dirty="0">
                <a:latin typeface="Gill Sans Nova" panose="020B0602020104020203" pitchFamily="34" charset="0"/>
              </a:rPr>
              <a:t>, </a:t>
            </a:r>
            <a:r>
              <a:rPr lang="en-US" sz="1500" dirty="0" err="1">
                <a:latin typeface="Gill Sans Nova" panose="020B0602020104020203" pitchFamily="34" charset="0"/>
              </a:rPr>
              <a:t>donderdag</a:t>
            </a:r>
            <a:r>
              <a:rPr lang="en-US" sz="1500" dirty="0"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latin typeface="Gill Sans Nova" panose="020B0602020104020203" pitchFamily="34" charset="0"/>
              </a:rPr>
              <a:t>en</a:t>
            </a:r>
            <a:r>
              <a:rPr lang="en-US" sz="1500" dirty="0"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latin typeface="Gill Sans Nova" panose="020B0602020104020203" pitchFamily="34" charset="0"/>
              </a:rPr>
              <a:t>vrijdag</a:t>
            </a:r>
            <a:r>
              <a:rPr lang="en-US" sz="1500" dirty="0"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latin typeface="Gill Sans Nova" panose="020B0602020104020203" pitchFamily="34" charset="0"/>
              </a:rPr>
              <a:t>avond</a:t>
            </a:r>
            <a:r>
              <a:rPr lang="en-US" sz="1500" dirty="0">
                <a:latin typeface="Gill Sans Nova" panose="020B0602020104020203" pitchFamily="34" charset="0"/>
              </a:rPr>
              <a:t> met </a:t>
            </a:r>
            <a:r>
              <a:rPr lang="en-US" sz="1500" dirty="0" err="1">
                <a:latin typeface="Gill Sans Nova" panose="020B0602020104020203" pitchFamily="34" charset="0"/>
              </a:rPr>
              <a:t>uitzicht</a:t>
            </a:r>
            <a:r>
              <a:rPr lang="en-US" sz="1500" dirty="0">
                <a:latin typeface="Gill Sans Nova" panose="020B0602020104020203" pitchFamily="34" charset="0"/>
              </a:rPr>
              <a:t> op het </a:t>
            </a:r>
            <a:r>
              <a:rPr lang="en-US" sz="1500" dirty="0" err="1">
                <a:latin typeface="Gill Sans Nova" panose="020B0602020104020203" pitchFamily="34" charset="0"/>
              </a:rPr>
              <a:t>hoofdpodium</a:t>
            </a:r>
            <a:endParaRPr sz="1500" dirty="0">
              <a:latin typeface="Gill Sans Nova" panose="020B0602020104020203" pitchFamily="34" charset="0"/>
            </a:endParaRPr>
          </a:p>
          <a:p>
            <a:pPr marL="685800" lvl="1" indent="-133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>
              <a:latin typeface="Gill Sans Nova" panose="020B0602020104020203" pitchFamily="34" charset="0"/>
            </a:endParaRPr>
          </a:p>
          <a:p>
            <a:pPr marL="4572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 err="1">
                <a:latin typeface="Gill Sans Nova" panose="020B0602020104020203" pitchFamily="34" charset="0"/>
              </a:rPr>
              <a:t>Bijdrage</a:t>
            </a:r>
            <a:r>
              <a:rPr lang="en-US" sz="1500" dirty="0">
                <a:latin typeface="Gill Sans Nova" panose="020B0602020104020203" pitchFamily="34" charset="0"/>
              </a:rPr>
              <a:t>:  3000 euro per </a:t>
            </a:r>
            <a:r>
              <a:rPr lang="en-US" sz="1500" dirty="0" err="1">
                <a:latin typeface="Gill Sans Nova" panose="020B0602020104020203" pitchFamily="34" charset="0"/>
              </a:rPr>
              <a:t>jaar</a:t>
            </a:r>
            <a:r>
              <a:rPr lang="en-US" sz="1500" dirty="0">
                <a:latin typeface="Gill Sans Nova" panose="020B0602020104020203" pitchFamily="34" charset="0"/>
              </a:rPr>
              <a:t> (</a:t>
            </a:r>
            <a:r>
              <a:rPr lang="en-US" sz="1500" dirty="0" err="1">
                <a:latin typeface="Gill Sans Nova" panose="020B0602020104020203" pitchFamily="34" charset="0"/>
              </a:rPr>
              <a:t>exclusief</a:t>
            </a:r>
            <a:r>
              <a:rPr lang="en-US" sz="1500" dirty="0">
                <a:latin typeface="Gill Sans Nova" panose="020B0602020104020203" pitchFamily="34" charset="0"/>
              </a:rPr>
              <a:t> BTW)</a:t>
            </a:r>
            <a:endParaRPr dirty="0">
              <a:latin typeface="Gill Sans Nova" panose="020B0602020104020203" pitchFamily="34" charset="0"/>
            </a:endParaRPr>
          </a:p>
          <a:p>
            <a:pPr marL="4572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 err="1">
                <a:latin typeface="Gill Sans Nova" panose="020B0602020104020203" pitchFamily="34" charset="0"/>
              </a:rPr>
              <a:t>Periode</a:t>
            </a:r>
            <a:r>
              <a:rPr lang="en-US" sz="1500" dirty="0">
                <a:latin typeface="Gill Sans Nova" panose="020B0602020104020203" pitchFamily="34" charset="0"/>
              </a:rPr>
              <a:t>:  3 </a:t>
            </a:r>
            <a:r>
              <a:rPr lang="en-US" sz="1500" dirty="0" err="1">
                <a:latin typeface="Gill Sans Nova" panose="020B0602020104020203" pitchFamily="34" charset="0"/>
              </a:rPr>
              <a:t>edities</a:t>
            </a:r>
            <a:r>
              <a:rPr lang="en-US" sz="1500" dirty="0">
                <a:latin typeface="Gill Sans Nova" panose="020B0602020104020203" pitchFamily="34" charset="0"/>
              </a:rPr>
              <a:t> Boeskool is </a:t>
            </a:r>
            <a:r>
              <a:rPr lang="en-US" sz="1500" dirty="0" err="1">
                <a:latin typeface="Gill Sans Nova" panose="020B0602020104020203" pitchFamily="34" charset="0"/>
              </a:rPr>
              <a:t>Lös</a:t>
            </a:r>
            <a:endParaRPr sz="1500" dirty="0">
              <a:latin typeface="Gill Sans Nova" panose="020B0602020104020203" pitchFamily="34" charset="0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9" title="boeskool_20180825_05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48954"/>
            <a:ext cx="5857172" cy="390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9" title="De-Boeskool-is-Lo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93725" y="6038625"/>
            <a:ext cx="688225" cy="6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1"/>
          <p:cNvSpPr txBox="1">
            <a:spLocks noGrp="1"/>
          </p:cNvSpPr>
          <p:nvPr>
            <p:ph type="title"/>
          </p:nvPr>
        </p:nvSpPr>
        <p:spPr>
          <a:xfrm>
            <a:off x="6501809" y="429711"/>
            <a:ext cx="4851900" cy="1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lay"/>
              <a:buNone/>
            </a:pPr>
            <a:r>
              <a:rPr lang="en-US" sz="5000" dirty="0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  <a:t>Sponsor </a:t>
            </a:r>
            <a:r>
              <a:rPr lang="en-US" sz="5000" dirty="0" err="1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  <a:t>Pakket</a:t>
            </a:r>
            <a:br>
              <a:rPr lang="en-US" sz="5000" dirty="0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</a:br>
            <a:r>
              <a:rPr lang="en-US" sz="5000" dirty="0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  <a:t> “</a:t>
            </a:r>
            <a:r>
              <a:rPr lang="en-US" sz="5000" dirty="0" err="1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  <a:t>Hoofdsponsor</a:t>
            </a:r>
            <a:r>
              <a:rPr lang="en-US" sz="5000" dirty="0">
                <a:solidFill>
                  <a:schemeClr val="dk1"/>
                </a:solidFill>
                <a:latin typeface="Gill Sans Nova" panose="020B0602020104020203" pitchFamily="34" charset="0"/>
                <a:sym typeface="Play"/>
              </a:rPr>
              <a:t>”</a:t>
            </a:r>
            <a:endParaRPr dirty="0">
              <a:latin typeface="Gill Sans Nova" panose="020B0602020104020203" pitchFamily="34" charset="0"/>
            </a:endParaRPr>
          </a:p>
        </p:txBody>
      </p:sp>
      <p:pic>
        <p:nvPicPr>
          <p:cNvPr id="283" name="Google Shape;283;p11"/>
          <p:cNvPicPr preferRelativeResize="0"/>
          <p:nvPr/>
        </p:nvPicPr>
        <p:blipFill rotWithShape="1">
          <a:blip r:embed="rId3">
            <a:alphaModFix/>
          </a:blip>
          <a:srcRect l="11979" r="521"/>
          <a:stretch/>
        </p:blipFill>
        <p:spPr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 extrusionOk="0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84" name="Google Shape;284;p11" descr="Afbeelding met sport, persoon, danser, Dans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 l="7531" r="17289" b="5"/>
          <a:stretch/>
        </p:blipFill>
        <p:spPr>
          <a:xfrm>
            <a:off x="3060436" y="10"/>
            <a:ext cx="2843573" cy="2524634"/>
          </a:xfrm>
          <a:custGeom>
            <a:avLst/>
            <a:gdLst/>
            <a:ahLst/>
            <a:cxnLst/>
            <a:rect l="l" t="t" r="r" b="b"/>
            <a:pathLst>
              <a:path w="2843573" h="2524634" extrusionOk="0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85" name="Google Shape;285;p11"/>
          <p:cNvSpPr/>
          <p:nvPr/>
        </p:nvSpPr>
        <p:spPr>
          <a:xfrm>
            <a:off x="6501809" y="2579272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1"/>
          <p:cNvSpPr txBox="1">
            <a:spLocks noGrp="1"/>
          </p:cNvSpPr>
          <p:nvPr>
            <p:ph type="body" idx="1"/>
          </p:nvPr>
        </p:nvSpPr>
        <p:spPr>
          <a:xfrm>
            <a:off x="6501809" y="2846851"/>
            <a:ext cx="4851900" cy="3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3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500" dirty="0">
                <a:latin typeface="Gill Sans Nova" panose="020B0602020104020203" pitchFamily="34" charset="0"/>
              </a:rPr>
              <a:t>Wat je </a:t>
            </a:r>
            <a:r>
              <a:rPr lang="en-US" sz="1500" dirty="0" err="1">
                <a:latin typeface="Gill Sans Nova" panose="020B0602020104020203" pitchFamily="34" charset="0"/>
              </a:rPr>
              <a:t>krijgt</a:t>
            </a:r>
            <a:r>
              <a:rPr lang="en-US" sz="1500" dirty="0">
                <a:latin typeface="Gill Sans Nova" panose="020B0602020104020203" pitchFamily="34" charset="0"/>
              </a:rPr>
              <a:t>:</a:t>
            </a:r>
            <a:endParaRPr dirty="0">
              <a:latin typeface="Gill Sans Nova" panose="020B0602020104020203" pitchFamily="34" charset="0"/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500" dirty="0">
                <a:latin typeface="Gill Sans Nova" panose="020B0602020104020203" pitchFamily="34" charset="0"/>
              </a:rPr>
              <a:t>Alle </a:t>
            </a:r>
            <a:r>
              <a:rPr lang="en-US" sz="1500" dirty="0" err="1">
                <a:latin typeface="Gill Sans Nova" panose="020B0602020104020203" pitchFamily="34" charset="0"/>
              </a:rPr>
              <a:t>voordelen</a:t>
            </a:r>
            <a:r>
              <a:rPr lang="en-US" sz="1500" dirty="0">
                <a:latin typeface="Gill Sans Nova" panose="020B0602020104020203" pitchFamily="34" charset="0"/>
              </a:rPr>
              <a:t> van “Goud”, plus</a:t>
            </a:r>
            <a:endParaRPr dirty="0">
              <a:latin typeface="Gill Sans Nova" panose="020B0602020104020203" pitchFamily="34" charset="0"/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500" dirty="0" err="1">
                <a:latin typeface="Gill Sans Nova" panose="020B0602020104020203" pitchFamily="34" charset="0"/>
              </a:rPr>
              <a:t>Logovermelding</a:t>
            </a:r>
            <a:r>
              <a:rPr lang="en-US" sz="1500" dirty="0">
                <a:latin typeface="Gill Sans Nova" panose="020B0602020104020203" pitchFamily="34" charset="0"/>
              </a:rPr>
              <a:t> op </a:t>
            </a:r>
            <a:r>
              <a:rPr lang="en-US" sz="1500" dirty="0">
                <a:highlight>
                  <a:schemeClr val="lt1"/>
                </a:highlight>
                <a:latin typeface="Gill Sans Nova" panose="020B0602020104020203" pitchFamily="34" charset="0"/>
              </a:rPr>
              <a:t>alle </a:t>
            </a:r>
            <a:r>
              <a:rPr lang="en-US" sz="1500" dirty="0">
                <a:latin typeface="Gill Sans Nova" panose="020B0602020104020203" pitchFamily="34" charset="0"/>
              </a:rPr>
              <a:t>podia </a:t>
            </a:r>
            <a:r>
              <a:rPr lang="en-US" sz="1500" dirty="0" err="1">
                <a:latin typeface="Gill Sans Nova" panose="020B0602020104020203" pitchFamily="34" charset="0"/>
              </a:rPr>
              <a:t>beheerd</a:t>
            </a:r>
            <a:r>
              <a:rPr lang="en-US" sz="1500" dirty="0">
                <a:latin typeface="Gill Sans Nova" panose="020B0602020104020203" pitchFamily="34" charset="0"/>
              </a:rPr>
              <a:t> door de </a:t>
            </a:r>
            <a:r>
              <a:rPr lang="en-US" sz="1500" dirty="0" err="1">
                <a:latin typeface="Gill Sans Nova" panose="020B0602020104020203" pitchFamily="34" charset="0"/>
              </a:rPr>
              <a:t>organisatie</a:t>
            </a:r>
            <a:r>
              <a:rPr lang="en-US" sz="1500" dirty="0">
                <a:latin typeface="Gill Sans Nova" panose="020B0602020104020203" pitchFamily="34" charset="0"/>
              </a:rPr>
              <a:t> Boeskool is </a:t>
            </a:r>
            <a:r>
              <a:rPr lang="en-US" sz="1500" dirty="0" err="1">
                <a:latin typeface="Gill Sans Nova" panose="020B0602020104020203" pitchFamily="34" charset="0"/>
              </a:rPr>
              <a:t>Lös</a:t>
            </a:r>
            <a:r>
              <a:rPr lang="en-US" sz="1500" dirty="0"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latin typeface="Gill Sans Nova" panose="020B0602020104020203" pitchFamily="34" charset="0"/>
              </a:rPr>
              <a:t>en</a:t>
            </a:r>
            <a:r>
              <a:rPr lang="en-US" sz="1500" dirty="0"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latin typeface="Gill Sans Nova" panose="020B0602020104020203" pitchFamily="34" charset="0"/>
              </a:rPr>
              <a:t>hoofd</a:t>
            </a:r>
            <a:r>
              <a:rPr lang="en-US" sz="1500" dirty="0">
                <a:latin typeface="Gill Sans Nova" panose="020B0602020104020203" pitchFamily="34" charset="0"/>
              </a:rPr>
              <a:t> banners</a:t>
            </a:r>
            <a:endParaRPr sz="1500" dirty="0">
              <a:latin typeface="Gill Sans Nova" panose="020B0602020104020203" pitchFamily="34" charset="0"/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500" dirty="0" err="1">
                <a:highlight>
                  <a:schemeClr val="lt1"/>
                </a:highlight>
                <a:latin typeface="Gill Sans Nova" panose="020B0602020104020203" pitchFamily="34" charset="0"/>
              </a:rPr>
              <a:t>V</a:t>
            </a:r>
            <a:r>
              <a:rPr lang="en-US" sz="1500" dirty="0" err="1">
                <a:latin typeface="Gill Sans Nova" panose="020B0602020104020203" pitchFamily="34" charset="0"/>
              </a:rPr>
              <a:t>ermelding</a:t>
            </a:r>
            <a:r>
              <a:rPr lang="en-US" sz="1500" dirty="0">
                <a:latin typeface="Gill Sans Nova" panose="020B0602020104020203" pitchFamily="34" charset="0"/>
              </a:rPr>
              <a:t> in alle </a:t>
            </a:r>
            <a:r>
              <a:rPr lang="en-US" sz="1500" dirty="0" err="1">
                <a:latin typeface="Gill Sans Nova" panose="020B0602020104020203" pitchFamily="34" charset="0"/>
              </a:rPr>
              <a:t>communicatie-uitingen</a:t>
            </a:r>
            <a:endParaRPr sz="1500" dirty="0">
              <a:latin typeface="Gill Sans Nova" panose="020B0602020104020203" pitchFamily="34" charset="0"/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500" dirty="0" err="1">
                <a:latin typeface="Gill Sans Nova" panose="020B0602020104020203" pitchFamily="34" charset="0"/>
              </a:rPr>
              <a:t>Zes</a:t>
            </a:r>
            <a:r>
              <a:rPr lang="en-US" sz="1500" dirty="0">
                <a:latin typeface="Gill Sans Nova" panose="020B0602020104020203" pitchFamily="34" charset="0"/>
              </a:rPr>
              <a:t> VIP-</a:t>
            </a:r>
            <a:r>
              <a:rPr lang="en-US" sz="1500" dirty="0" err="1">
                <a:latin typeface="Gill Sans Nova" panose="020B0602020104020203" pitchFamily="34" charset="0"/>
              </a:rPr>
              <a:t>passen</a:t>
            </a:r>
            <a:r>
              <a:rPr lang="en-US" sz="1500" dirty="0"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latin typeface="Gill Sans Nova" panose="020B0602020104020203" pitchFamily="34" charset="0"/>
              </a:rPr>
              <a:t>voor</a:t>
            </a:r>
            <a:r>
              <a:rPr lang="en-US" sz="1500" dirty="0">
                <a:latin typeface="Gill Sans Nova" panose="020B0602020104020203" pitchFamily="34" charset="0"/>
              </a:rPr>
              <a:t> backstage borrel sponsor </a:t>
            </a:r>
            <a:r>
              <a:rPr lang="en-US" sz="1500" dirty="0" err="1">
                <a:latin typeface="Gill Sans Nova" panose="020B0602020104020203" pitchFamily="34" charset="0"/>
              </a:rPr>
              <a:t>middag</a:t>
            </a:r>
            <a:r>
              <a:rPr lang="en-US" sz="1500" dirty="0">
                <a:latin typeface="Gill Sans Nova" panose="020B0602020104020203" pitchFamily="34" charset="0"/>
              </a:rPr>
              <a:t>/</a:t>
            </a:r>
            <a:r>
              <a:rPr lang="en-US" sz="1500" dirty="0" err="1">
                <a:latin typeface="Gill Sans Nova" panose="020B0602020104020203" pitchFamily="34" charset="0"/>
              </a:rPr>
              <a:t>avond</a:t>
            </a:r>
            <a:endParaRPr sz="1500" dirty="0">
              <a:latin typeface="Gill Sans Nova" panose="020B0602020104020203" pitchFamily="34" charset="0"/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500" dirty="0">
                <a:latin typeface="Gill Sans Nova" panose="020B0602020104020203" pitchFamily="34" charset="0"/>
              </a:rPr>
              <a:t>Extra VIP-</a:t>
            </a:r>
            <a:r>
              <a:rPr lang="en-US" sz="1500" dirty="0" err="1">
                <a:latin typeface="Gill Sans Nova" panose="020B0602020104020203" pitchFamily="34" charset="0"/>
              </a:rPr>
              <a:t>behandeling</a:t>
            </a:r>
            <a:r>
              <a:rPr lang="en-US" sz="1500" dirty="0">
                <a:latin typeface="Gill Sans Nova" panose="020B0602020104020203" pitchFamily="34" charset="0"/>
              </a:rPr>
              <a:t> : </a:t>
            </a:r>
            <a:r>
              <a:rPr lang="en-US" sz="1500" dirty="0" err="1">
                <a:latin typeface="Gill Sans Nova" panose="020B0602020104020203" pitchFamily="34" charset="0"/>
              </a:rPr>
              <a:t>Toegang</a:t>
            </a:r>
            <a:r>
              <a:rPr lang="en-US" sz="1500" dirty="0">
                <a:latin typeface="Gill Sans Nova" panose="020B0602020104020203" pitchFamily="34" charset="0"/>
              </a:rPr>
              <a:t> tot “</a:t>
            </a:r>
            <a:r>
              <a:rPr lang="en-US" sz="1500" dirty="0" err="1">
                <a:latin typeface="Gill Sans Nova" panose="020B0602020104020203" pitchFamily="34" charset="0"/>
              </a:rPr>
              <a:t>huiskamer</a:t>
            </a:r>
            <a:r>
              <a:rPr lang="en-US" sz="1500" dirty="0"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latin typeface="Gill Sans Nova" panose="020B0602020104020203" pitchFamily="34" charset="0"/>
              </a:rPr>
              <a:t>boeskool</a:t>
            </a:r>
            <a:r>
              <a:rPr lang="en-US" sz="1500" dirty="0">
                <a:latin typeface="Gill Sans Nova" panose="020B0602020104020203" pitchFamily="34" charset="0"/>
              </a:rPr>
              <a:t> is </a:t>
            </a:r>
            <a:r>
              <a:rPr lang="en-US" sz="1500" dirty="0" err="1">
                <a:latin typeface="Gill Sans Nova" panose="020B0602020104020203" pitchFamily="34" charset="0"/>
              </a:rPr>
              <a:t>Lös</a:t>
            </a:r>
            <a:r>
              <a:rPr lang="en-US" sz="1500" dirty="0">
                <a:latin typeface="Gill Sans Nova" panose="020B0602020104020203" pitchFamily="34" charset="0"/>
              </a:rPr>
              <a:t>” op alle </a:t>
            </a:r>
            <a:r>
              <a:rPr lang="en-US" sz="1500" dirty="0" err="1">
                <a:latin typeface="Gill Sans Nova" panose="020B0602020104020203" pitchFamily="34" charset="0"/>
              </a:rPr>
              <a:t>avonden</a:t>
            </a:r>
            <a:r>
              <a:rPr lang="en-US" sz="1500" dirty="0"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latin typeface="Gill Sans Nova" panose="020B0602020104020203" pitchFamily="34" charset="0"/>
              </a:rPr>
              <a:t>tijdens</a:t>
            </a:r>
            <a:r>
              <a:rPr lang="en-US" sz="1500" dirty="0">
                <a:latin typeface="Gill Sans Nova" panose="020B0602020104020203" pitchFamily="34" charset="0"/>
              </a:rPr>
              <a:t> de Boeskool is </a:t>
            </a:r>
            <a:r>
              <a:rPr lang="en-US" sz="1500" dirty="0" err="1">
                <a:latin typeface="Gill Sans Nova" panose="020B0602020104020203" pitchFamily="34" charset="0"/>
              </a:rPr>
              <a:t>Lös</a:t>
            </a:r>
            <a:r>
              <a:rPr lang="en-US" sz="1500" dirty="0">
                <a:latin typeface="Gill Sans Nova" panose="020B0602020104020203" pitchFamily="34" charset="0"/>
              </a:rPr>
              <a:t> met </a:t>
            </a:r>
            <a:r>
              <a:rPr lang="en-US" sz="1500" dirty="0" err="1">
                <a:latin typeface="Gill Sans Nova" panose="020B0602020104020203" pitchFamily="34" charset="0"/>
              </a:rPr>
              <a:t>uitzicht</a:t>
            </a:r>
            <a:r>
              <a:rPr lang="en-US" sz="1500" dirty="0">
                <a:latin typeface="Gill Sans Nova" panose="020B0602020104020203" pitchFamily="34" charset="0"/>
              </a:rPr>
              <a:t> op het </a:t>
            </a:r>
            <a:r>
              <a:rPr lang="en-US" sz="1500" dirty="0" err="1">
                <a:latin typeface="Gill Sans Nova" panose="020B0602020104020203" pitchFamily="34" charset="0"/>
              </a:rPr>
              <a:t>hoofdpodium</a:t>
            </a:r>
            <a:r>
              <a:rPr lang="en-US" sz="1500" dirty="0">
                <a:latin typeface="Gill Sans Nova" panose="020B0602020104020203" pitchFamily="34" charset="0"/>
              </a:rPr>
              <a:t>. </a:t>
            </a:r>
            <a:endParaRPr dirty="0">
              <a:latin typeface="Gill Sans Nova" panose="020B0602020104020203" pitchFamily="34" charset="0"/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500" dirty="0" err="1">
                <a:latin typeface="Gill Sans Nova" panose="020B0602020104020203" pitchFamily="34" charset="0"/>
              </a:rPr>
              <a:t>Aankleding</a:t>
            </a:r>
            <a:r>
              <a:rPr lang="en-US" sz="1500" dirty="0">
                <a:latin typeface="Gill Sans Nova" panose="020B0602020104020203" pitchFamily="34" charset="0"/>
              </a:rPr>
              <a:t> “</a:t>
            </a:r>
            <a:r>
              <a:rPr lang="en-US" sz="1500" dirty="0" err="1">
                <a:latin typeface="Gill Sans Nova" panose="020B0602020104020203" pitchFamily="34" charset="0"/>
              </a:rPr>
              <a:t>Huiskamer</a:t>
            </a:r>
            <a:r>
              <a:rPr lang="en-US" sz="1500" dirty="0">
                <a:latin typeface="Gill Sans Nova" panose="020B0602020104020203" pitchFamily="34" charset="0"/>
              </a:rPr>
              <a:t> Boeskool is </a:t>
            </a:r>
            <a:r>
              <a:rPr lang="en-US" sz="1500" dirty="0" err="1">
                <a:latin typeface="Gill Sans Nova" panose="020B0602020104020203" pitchFamily="34" charset="0"/>
              </a:rPr>
              <a:t>Lös</a:t>
            </a:r>
            <a:r>
              <a:rPr lang="en-US" sz="1500" dirty="0">
                <a:latin typeface="Gill Sans Nova" panose="020B0602020104020203" pitchFamily="34" charset="0"/>
              </a:rPr>
              <a:t>” met </a:t>
            </a:r>
            <a:r>
              <a:rPr lang="en-US" sz="1500" dirty="0" err="1">
                <a:latin typeface="Gill Sans Nova" panose="020B0602020104020203" pitchFamily="34" charset="0"/>
              </a:rPr>
              <a:t>uitingen</a:t>
            </a:r>
            <a:r>
              <a:rPr lang="en-US" sz="1500" dirty="0"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latin typeface="Gill Sans Nova" panose="020B0602020104020203" pitchFamily="34" charset="0"/>
              </a:rPr>
              <a:t>aangeleverd</a:t>
            </a:r>
            <a:r>
              <a:rPr lang="en-US" sz="1500" dirty="0">
                <a:latin typeface="Gill Sans Nova" panose="020B0602020104020203" pitchFamily="34" charset="0"/>
              </a:rPr>
              <a:t> door de </a:t>
            </a:r>
            <a:r>
              <a:rPr lang="en-US" sz="1500" dirty="0" err="1">
                <a:latin typeface="Gill Sans Nova" panose="020B0602020104020203" pitchFamily="34" charset="0"/>
              </a:rPr>
              <a:t>Hoofdsponsor</a:t>
            </a:r>
            <a:endParaRPr sz="1500" dirty="0">
              <a:latin typeface="Gill Sans Nova" panose="020B0602020104020203" pitchFamily="34" charset="0"/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1500" dirty="0" err="1">
                <a:latin typeface="Gill Sans Nova" panose="020B0602020104020203" pitchFamily="34" charset="0"/>
              </a:rPr>
              <a:t>Reclamefilm</a:t>
            </a:r>
            <a:r>
              <a:rPr lang="en-US" sz="1500" dirty="0">
                <a:latin typeface="Gill Sans Nova" panose="020B0602020104020203" pitchFamily="34" charset="0"/>
              </a:rPr>
              <a:t> (</a:t>
            </a:r>
            <a:r>
              <a:rPr lang="en-US" sz="1500" dirty="0" err="1">
                <a:latin typeface="Gill Sans Nova" panose="020B0602020104020203" pitchFamily="34" charset="0"/>
              </a:rPr>
              <a:t>zelf</a:t>
            </a:r>
            <a:r>
              <a:rPr lang="en-US" sz="1500" dirty="0">
                <a:latin typeface="Gill Sans Nova" panose="020B0602020104020203" pitchFamily="34" charset="0"/>
              </a:rPr>
              <a:t> </a:t>
            </a:r>
            <a:r>
              <a:rPr lang="en-US" sz="1500" dirty="0" err="1">
                <a:latin typeface="Gill Sans Nova" panose="020B0602020104020203" pitchFamily="34" charset="0"/>
              </a:rPr>
              <a:t>aanleveren</a:t>
            </a:r>
            <a:r>
              <a:rPr lang="en-US" sz="1500" dirty="0">
                <a:latin typeface="Gill Sans Nova" panose="020B0602020104020203" pitchFamily="34" charset="0"/>
              </a:rPr>
              <a:t>) 15 tot 30 </a:t>
            </a:r>
            <a:r>
              <a:rPr lang="en-US" sz="1500" dirty="0" err="1">
                <a:latin typeface="Gill Sans Nova" panose="020B0602020104020203" pitchFamily="34" charset="0"/>
              </a:rPr>
              <a:t>seconden</a:t>
            </a:r>
            <a:endParaRPr sz="1500" dirty="0">
              <a:latin typeface="Gill Sans Nova" panose="020B0602020104020203" pitchFamily="34" charset="0"/>
            </a:endParaRPr>
          </a:p>
          <a:p>
            <a:pPr marL="685800" lvl="1" indent="-1405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 dirty="0">
              <a:latin typeface="Gill Sans Nova" panose="020B0602020104020203" pitchFamily="34" charset="0"/>
            </a:endParaRPr>
          </a:p>
          <a:p>
            <a:pPr marL="4572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500" dirty="0" err="1">
                <a:latin typeface="Gill Sans Nova" panose="020B0602020104020203" pitchFamily="34" charset="0"/>
              </a:rPr>
              <a:t>Bijdrage</a:t>
            </a:r>
            <a:r>
              <a:rPr lang="en-US" sz="1500" dirty="0">
                <a:latin typeface="Gill Sans Nova" panose="020B0602020104020203" pitchFamily="34" charset="0"/>
              </a:rPr>
              <a:t>:  </a:t>
            </a:r>
            <a:r>
              <a:rPr lang="en-US" sz="1500" dirty="0" err="1">
                <a:latin typeface="Gill Sans Nova" panose="020B0602020104020203" pitchFamily="34" charset="0"/>
              </a:rPr>
              <a:t>Prijs</a:t>
            </a:r>
            <a:r>
              <a:rPr lang="en-US" sz="1500" dirty="0">
                <a:latin typeface="Gill Sans Nova" panose="020B0602020104020203" pitchFamily="34" charset="0"/>
              </a:rPr>
              <a:t> op </a:t>
            </a:r>
            <a:r>
              <a:rPr lang="en-US" sz="1500" dirty="0" err="1">
                <a:latin typeface="Gill Sans Nova" panose="020B0602020104020203" pitchFamily="34" charset="0"/>
              </a:rPr>
              <a:t>aanvraag</a:t>
            </a:r>
            <a:r>
              <a:rPr lang="en-US" sz="1500" dirty="0">
                <a:latin typeface="Gill Sans Nova" panose="020B0602020104020203" pitchFamily="34" charset="0"/>
              </a:rPr>
              <a:t> (</a:t>
            </a:r>
            <a:r>
              <a:rPr lang="en-US" sz="1500" dirty="0" err="1">
                <a:latin typeface="Gill Sans Nova" panose="020B0602020104020203" pitchFamily="34" charset="0"/>
              </a:rPr>
              <a:t>exclusief</a:t>
            </a:r>
            <a:r>
              <a:rPr lang="en-US" sz="1500" dirty="0">
                <a:latin typeface="Gill Sans Nova" panose="020B0602020104020203" pitchFamily="34" charset="0"/>
              </a:rPr>
              <a:t> BTW)</a:t>
            </a:r>
            <a:endParaRPr dirty="0">
              <a:latin typeface="Gill Sans Nova" panose="020B0602020104020203" pitchFamily="34" charset="0"/>
            </a:endParaRPr>
          </a:p>
          <a:p>
            <a:pPr marL="4572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500" dirty="0" err="1">
                <a:latin typeface="Gill Sans Nova" panose="020B0602020104020203" pitchFamily="34" charset="0"/>
              </a:rPr>
              <a:t>Periode</a:t>
            </a:r>
            <a:r>
              <a:rPr lang="en-US" sz="1500" dirty="0">
                <a:latin typeface="Gill Sans Nova" panose="020B0602020104020203" pitchFamily="34" charset="0"/>
              </a:rPr>
              <a:t>:  3 </a:t>
            </a:r>
            <a:r>
              <a:rPr lang="en-US" sz="1500" dirty="0" err="1">
                <a:latin typeface="Gill Sans Nova" panose="020B0602020104020203" pitchFamily="34" charset="0"/>
              </a:rPr>
              <a:t>edities</a:t>
            </a:r>
            <a:r>
              <a:rPr lang="en-US" sz="1500" dirty="0">
                <a:latin typeface="Gill Sans Nova" panose="020B0602020104020203" pitchFamily="34" charset="0"/>
              </a:rPr>
              <a:t> Boeskool is </a:t>
            </a:r>
            <a:r>
              <a:rPr lang="en-US" sz="1500" dirty="0" err="1">
                <a:latin typeface="Gill Sans Nova" panose="020B0602020104020203" pitchFamily="34" charset="0"/>
              </a:rPr>
              <a:t>Lös</a:t>
            </a:r>
            <a:endParaRPr sz="1500" dirty="0">
              <a:latin typeface="Gill Sans Nova" panose="020B0602020104020203" pitchFamily="34" charset="0"/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1" title="boeskool_20180823_13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2846854"/>
            <a:ext cx="5943598" cy="396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1" title="De-Boeskool-is-Lo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93725" y="6038625"/>
            <a:ext cx="688225" cy="6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"/>
          <p:cNvSpPr/>
          <p:nvPr/>
        </p:nvSpPr>
        <p:spPr>
          <a:xfrm>
            <a:off x="36700" y="-68130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3"/>
          <p:cNvSpPr txBox="1">
            <a:spLocks noGrp="1"/>
          </p:cNvSpPr>
          <p:nvPr>
            <p:ph type="title"/>
          </p:nvPr>
        </p:nvSpPr>
        <p:spPr>
          <a:xfrm>
            <a:off x="6501800" y="81000"/>
            <a:ext cx="5009100" cy="1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5000" dirty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Sponsor </a:t>
            </a:r>
            <a:r>
              <a:rPr lang="en-US" sz="5000" dirty="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Pakket</a:t>
            </a:r>
            <a:br>
              <a:rPr lang="en-US" sz="5000" dirty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US" sz="5000" dirty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“</a:t>
            </a:r>
            <a:r>
              <a:rPr lang="en-US" sz="5000" dirty="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Maatwerkopties</a:t>
            </a:r>
            <a:r>
              <a:rPr lang="en-US" sz="5000" dirty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”</a:t>
            </a:r>
            <a:endParaRPr dirty="0"/>
          </a:p>
        </p:txBody>
      </p:sp>
      <p:pic>
        <p:nvPicPr>
          <p:cNvPr id="347" name="Google Shape;347;p13"/>
          <p:cNvPicPr preferRelativeResize="0"/>
          <p:nvPr/>
        </p:nvPicPr>
        <p:blipFill rotWithShape="1">
          <a:blip r:embed="rId3">
            <a:alphaModFix/>
          </a:blip>
          <a:srcRect l="11979" r="521"/>
          <a:stretch/>
        </p:blipFill>
        <p:spPr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 extrusionOk="0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48" name="Google Shape;348;p13" descr="Afbeelding met sport, persoon, danser, Dans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 l="7531" r="17289" b="5"/>
          <a:stretch/>
        </p:blipFill>
        <p:spPr>
          <a:xfrm>
            <a:off x="3060436" y="10"/>
            <a:ext cx="2843573" cy="2524634"/>
          </a:xfrm>
          <a:custGeom>
            <a:avLst/>
            <a:gdLst/>
            <a:ahLst/>
            <a:cxnLst/>
            <a:rect l="l" t="t" r="r" b="b"/>
            <a:pathLst>
              <a:path w="2843573" h="2524634" extrusionOk="0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49" name="Google Shape;349;p13"/>
          <p:cNvSpPr/>
          <p:nvPr/>
        </p:nvSpPr>
        <p:spPr>
          <a:xfrm>
            <a:off x="6440634" y="1900197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3"/>
          <p:cNvSpPr txBox="1">
            <a:spLocks noGrp="1"/>
          </p:cNvSpPr>
          <p:nvPr>
            <p:ph type="body" idx="1"/>
          </p:nvPr>
        </p:nvSpPr>
        <p:spPr>
          <a:xfrm>
            <a:off x="6501800" y="2178300"/>
            <a:ext cx="4851900" cy="3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 err="1"/>
              <a:t>Naast</a:t>
            </a:r>
            <a:r>
              <a:rPr lang="en-US" sz="1800" dirty="0"/>
              <a:t> </a:t>
            </a:r>
            <a:r>
              <a:rPr lang="en-US" sz="1800" dirty="0" err="1"/>
              <a:t>Sponsorpakket</a:t>
            </a:r>
            <a:r>
              <a:rPr lang="en-US" sz="1800" dirty="0"/>
              <a:t> “Goud” of “</a:t>
            </a:r>
            <a:r>
              <a:rPr lang="en-US" sz="1800" dirty="0" err="1"/>
              <a:t>Hoofd</a:t>
            </a:r>
            <a:r>
              <a:rPr lang="en-US" sz="1800" dirty="0"/>
              <a:t>”;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Gill Sans Nova" panose="020B06020201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 err="1"/>
              <a:t>Kinderdorp</a:t>
            </a:r>
            <a:r>
              <a:rPr lang="en-US" sz="1500" dirty="0"/>
              <a:t> Sponsoring (</a:t>
            </a:r>
            <a:r>
              <a:rPr lang="en-US" sz="1500" dirty="0" err="1"/>
              <a:t>Prijs</a:t>
            </a:r>
            <a:r>
              <a:rPr lang="en-US" sz="1500" dirty="0"/>
              <a:t> op </a:t>
            </a:r>
            <a:r>
              <a:rPr lang="en-US" sz="1500" dirty="0" err="1"/>
              <a:t>aanvraag</a:t>
            </a:r>
            <a:r>
              <a:rPr lang="en-US" sz="1500" dirty="0"/>
              <a:t>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 dirty="0" err="1"/>
              <a:t>Naamgeving</a:t>
            </a:r>
            <a:r>
              <a:rPr lang="en-US" sz="1100" dirty="0"/>
              <a:t> aan </a:t>
            </a:r>
            <a:r>
              <a:rPr lang="en-US" sz="1100" dirty="0" err="1"/>
              <a:t>Kinderdorp</a:t>
            </a:r>
            <a:endParaRPr sz="11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 err="1">
                <a:highlight>
                  <a:schemeClr val="lt1"/>
                </a:highlight>
              </a:rPr>
              <a:t>Straattheater</a:t>
            </a:r>
            <a:r>
              <a:rPr lang="en-US" sz="1500" dirty="0">
                <a:highlight>
                  <a:schemeClr val="lt1"/>
                </a:highlight>
              </a:rPr>
              <a:t> sponsoring (</a:t>
            </a:r>
            <a:r>
              <a:rPr lang="en-US" sz="1500" dirty="0" err="1"/>
              <a:t>Prijs</a:t>
            </a:r>
            <a:r>
              <a:rPr lang="en-US" sz="1500" dirty="0"/>
              <a:t> op </a:t>
            </a:r>
            <a:r>
              <a:rPr lang="en-US" sz="1500" dirty="0" err="1"/>
              <a:t>aanvraag</a:t>
            </a:r>
            <a:r>
              <a:rPr lang="en-US" sz="1500" dirty="0">
                <a:highlight>
                  <a:schemeClr val="lt1"/>
                </a:highlight>
              </a:rPr>
              <a:t>)</a:t>
            </a:r>
            <a:endParaRPr sz="1500" dirty="0">
              <a:highlight>
                <a:schemeClr val="lt1"/>
              </a:highlight>
            </a:endParaRPr>
          </a:p>
          <a:p>
            <a:pPr marL="685800" lvl="1" indent="-228600" algn="l" rtl="0">
              <a:spcBef>
                <a:spcPts val="500"/>
              </a:spcBef>
              <a:spcAft>
                <a:spcPts val="0"/>
              </a:spcAft>
              <a:buSzPts val="1100"/>
              <a:buChar char="•"/>
            </a:pPr>
            <a:r>
              <a:rPr lang="en-US" sz="1100" dirty="0"/>
              <a:t>Mede </a:t>
            </a:r>
            <a:r>
              <a:rPr lang="en-US" sz="1100" dirty="0" err="1"/>
              <a:t>mogelijk</a:t>
            </a:r>
            <a:r>
              <a:rPr lang="en-US" sz="1100" dirty="0"/>
              <a:t> </a:t>
            </a:r>
            <a:r>
              <a:rPr lang="en-US" sz="1100" dirty="0" err="1"/>
              <a:t>gemaakt</a:t>
            </a:r>
            <a:r>
              <a:rPr lang="en-US" sz="1100" dirty="0"/>
              <a:t> door</a:t>
            </a:r>
            <a:endParaRPr sz="1500" dirty="0">
              <a:highlight>
                <a:schemeClr val="lt1"/>
              </a:highligh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/>
              <a:t>Plein Sponsoring </a:t>
            </a:r>
            <a:r>
              <a:rPr lang="en-US" sz="1500" dirty="0" err="1"/>
              <a:t>Hoofdpodium</a:t>
            </a:r>
            <a:r>
              <a:rPr lang="en-US" sz="1500" dirty="0"/>
              <a:t> (</a:t>
            </a:r>
            <a:r>
              <a:rPr lang="en-US" sz="1500" dirty="0" err="1"/>
              <a:t>Prijs</a:t>
            </a:r>
            <a:r>
              <a:rPr lang="en-US" sz="1500" dirty="0"/>
              <a:t> op </a:t>
            </a:r>
            <a:r>
              <a:rPr lang="en-US" sz="1500" dirty="0" err="1"/>
              <a:t>aanvraag</a:t>
            </a:r>
            <a:r>
              <a:rPr lang="en-US" sz="1500" dirty="0"/>
              <a:t>)</a:t>
            </a:r>
            <a:endParaRPr sz="1500" dirty="0"/>
          </a:p>
          <a:p>
            <a:pPr marL="685800" lvl="1" indent="-209550" algn="l" rtl="0"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-US" sz="1100" dirty="0" err="1"/>
              <a:t>Unieke</a:t>
            </a:r>
            <a:r>
              <a:rPr lang="en-US" sz="1100" dirty="0"/>
              <a:t> </a:t>
            </a:r>
            <a:r>
              <a:rPr lang="en-US" sz="1100" dirty="0" err="1"/>
              <a:t>uitingen</a:t>
            </a:r>
            <a:r>
              <a:rPr lang="en-US" sz="1100" dirty="0"/>
              <a:t> sponsor</a:t>
            </a:r>
            <a:endParaRPr sz="15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 err="1"/>
              <a:t>Kunstmarkt</a:t>
            </a:r>
            <a:r>
              <a:rPr lang="en-US" sz="1500" dirty="0"/>
              <a:t> sponsoring (</a:t>
            </a:r>
            <a:r>
              <a:rPr lang="en-US" sz="1500" dirty="0" err="1"/>
              <a:t>Prijs</a:t>
            </a:r>
            <a:r>
              <a:rPr lang="en-US" sz="1500" dirty="0"/>
              <a:t> op </a:t>
            </a:r>
            <a:r>
              <a:rPr lang="en-US" sz="1500" dirty="0" err="1"/>
              <a:t>aanvraag</a:t>
            </a:r>
            <a:r>
              <a:rPr lang="en-US" sz="1500" dirty="0"/>
              <a:t>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 dirty="0" err="1"/>
              <a:t>Naamgeving</a:t>
            </a:r>
            <a:r>
              <a:rPr lang="en-US" sz="1100" dirty="0"/>
              <a:t> aan </a:t>
            </a:r>
            <a:r>
              <a:rPr lang="en-US" sz="1100" dirty="0" err="1"/>
              <a:t>Kunstmarkt</a:t>
            </a:r>
            <a:endParaRPr sz="1500" dirty="0">
              <a:highlight>
                <a:srgbClr val="FFFF00"/>
              </a:highligh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 err="1">
                <a:highlight>
                  <a:schemeClr val="lt1"/>
                </a:highlight>
              </a:rPr>
              <a:t>Kinderrommelmarkt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/>
              <a:t>Prijs</a:t>
            </a:r>
            <a:r>
              <a:rPr lang="en-US" sz="1500" dirty="0"/>
              <a:t> op </a:t>
            </a:r>
            <a:r>
              <a:rPr lang="en-US" sz="1500" dirty="0" err="1"/>
              <a:t>aanvraag</a:t>
            </a:r>
            <a:r>
              <a:rPr lang="en-US" sz="1500" dirty="0">
                <a:highlight>
                  <a:schemeClr val="lt1"/>
                </a:highlight>
              </a:rPr>
              <a:t>)</a:t>
            </a:r>
            <a:endParaRPr sz="1500" dirty="0">
              <a:highlight>
                <a:schemeClr val="lt1"/>
              </a:highlight>
            </a:endParaRPr>
          </a:p>
          <a:p>
            <a:pPr marL="685800" lvl="1" indent="-184150" algn="l" rtl="0">
              <a:spcBef>
                <a:spcPts val="500"/>
              </a:spcBef>
              <a:spcAft>
                <a:spcPts val="0"/>
              </a:spcAft>
              <a:buSzPts val="1100"/>
              <a:buChar char="•"/>
            </a:pPr>
            <a:r>
              <a:rPr lang="en-US" sz="1100" dirty="0" err="1"/>
              <a:t>Naamgeving</a:t>
            </a:r>
            <a:r>
              <a:rPr lang="en-US" sz="1100" dirty="0"/>
              <a:t> aan </a:t>
            </a:r>
            <a:r>
              <a:rPr lang="en-US" sz="1100" dirty="0" err="1"/>
              <a:t>Kinderrommelmarkt</a:t>
            </a:r>
            <a:endParaRPr sz="15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 dirty="0" err="1"/>
              <a:t>Bijdrage</a:t>
            </a:r>
            <a:r>
              <a:rPr lang="en-US" sz="1500" dirty="0"/>
              <a:t>: per </a:t>
            </a:r>
            <a:r>
              <a:rPr lang="en-US" sz="1500" dirty="0" err="1"/>
              <a:t>jaar</a:t>
            </a:r>
            <a:r>
              <a:rPr lang="en-US" sz="1500" dirty="0"/>
              <a:t> (</a:t>
            </a:r>
            <a:r>
              <a:rPr lang="en-US" sz="1500" dirty="0" err="1"/>
              <a:t>exclusief</a:t>
            </a:r>
            <a:r>
              <a:rPr lang="en-US" sz="1500" dirty="0"/>
              <a:t> BTW)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 dirty="0" err="1"/>
              <a:t>Periode</a:t>
            </a:r>
            <a:r>
              <a:rPr lang="en-US" sz="1500" dirty="0"/>
              <a:t>: 3 </a:t>
            </a:r>
            <a:r>
              <a:rPr lang="en-US" sz="1500" dirty="0" err="1"/>
              <a:t>edities</a:t>
            </a:r>
            <a:r>
              <a:rPr lang="en-US" sz="1500" dirty="0"/>
              <a:t> Boeskool is </a:t>
            </a:r>
            <a:r>
              <a:rPr lang="en-US" sz="1500" dirty="0" err="1"/>
              <a:t>Lös</a:t>
            </a:r>
            <a:endParaRPr sz="1500" dirty="0"/>
          </a:p>
        </p:txBody>
      </p:sp>
      <p:sp>
        <p:nvSpPr>
          <p:cNvPr id="351" name="Google Shape;351;p1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3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13" title="BOESKOOL2019_ZATERDAG-06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40957"/>
            <a:ext cx="5943598" cy="396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3" title="De-Boeskool-is-Lo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93725" y="6038625"/>
            <a:ext cx="688225" cy="6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802</Words>
  <Application>Microsoft Office PowerPoint</Application>
  <PresentationFormat>Breedbeeld</PresentationFormat>
  <Paragraphs>123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Gill Sans Nova</vt:lpstr>
      <vt:lpstr>Play</vt:lpstr>
      <vt:lpstr>Arial</vt:lpstr>
      <vt:lpstr>Kantoorthema</vt:lpstr>
      <vt:lpstr>Sponsorplan Zomerfeest</vt:lpstr>
      <vt:lpstr>Korte beschrijving van het evenement</vt:lpstr>
      <vt:lpstr>Sponsorpakketten</vt:lpstr>
      <vt:lpstr>Sponsor Pakket “Vriend Boeskool”</vt:lpstr>
      <vt:lpstr>Sponsor Pakket  “Brons”</vt:lpstr>
      <vt:lpstr>Sponsor Pakket  “Zilver”</vt:lpstr>
      <vt:lpstr>Sponsor Pakket “Goud”</vt:lpstr>
      <vt:lpstr>Sponsor Pakket  “Hoofdsponsor”</vt:lpstr>
      <vt:lpstr>Sponsor Pakket “Maatwerkopties”</vt:lpstr>
      <vt:lpstr>Sponsor Pakket “Podium/Artiest”</vt:lpstr>
      <vt:lpstr>Sponsor Pakket ”Summer in the City”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Bart Coopman</dc:creator>
  <cp:lastModifiedBy>Bart Coopman</cp:lastModifiedBy>
  <cp:revision>3</cp:revision>
  <dcterms:created xsi:type="dcterms:W3CDTF">2025-03-11T09:36:09Z</dcterms:created>
  <dcterms:modified xsi:type="dcterms:W3CDTF">2025-07-10T15:23:04Z</dcterms:modified>
</cp:coreProperties>
</file>