
<file path=[Content_Types].xml><?xml version="1.0" encoding="utf-8"?>
<Types xmlns="http://schemas.openxmlformats.org/package/2006/content-types">
  <Default Extension="gif" ContentType="image/gif"/>
  <Default Extension="jfif"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8.xml" ContentType="application/vnd.openxmlformats-officedocument.presentationml.notesSlide+xml"/>
  <Override PartName="/ppt/media/image23.jfif" ContentType="image/jpe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3" r:id="rId1"/>
  </p:sldMasterIdLst>
  <p:notesMasterIdLst>
    <p:notesMasterId r:id="rId35"/>
  </p:notesMasterIdLst>
  <p:handoutMasterIdLst>
    <p:handoutMasterId r:id="rId36"/>
  </p:handoutMasterIdLst>
  <p:sldIdLst>
    <p:sldId id="256" r:id="rId2"/>
    <p:sldId id="303" r:id="rId3"/>
    <p:sldId id="306" r:id="rId4"/>
    <p:sldId id="309" r:id="rId5"/>
    <p:sldId id="327" r:id="rId6"/>
    <p:sldId id="307" r:id="rId7"/>
    <p:sldId id="310" r:id="rId8"/>
    <p:sldId id="299" r:id="rId9"/>
    <p:sldId id="340" r:id="rId10"/>
    <p:sldId id="317" r:id="rId11"/>
    <p:sldId id="318" r:id="rId12"/>
    <p:sldId id="339" r:id="rId13"/>
    <p:sldId id="332" r:id="rId14"/>
    <p:sldId id="343" r:id="rId15"/>
    <p:sldId id="290" r:id="rId16"/>
    <p:sldId id="292" r:id="rId17"/>
    <p:sldId id="294" r:id="rId18"/>
    <p:sldId id="296" r:id="rId19"/>
    <p:sldId id="336" r:id="rId20"/>
    <p:sldId id="335" r:id="rId21"/>
    <p:sldId id="313" r:id="rId22"/>
    <p:sldId id="302" r:id="rId23"/>
    <p:sldId id="314" r:id="rId24"/>
    <p:sldId id="323" r:id="rId25"/>
    <p:sldId id="346" r:id="rId26"/>
    <p:sldId id="344" r:id="rId27"/>
    <p:sldId id="321" r:id="rId28"/>
    <p:sldId id="325" r:id="rId29"/>
    <p:sldId id="345" r:id="rId30"/>
    <p:sldId id="316" r:id="rId31"/>
    <p:sldId id="326" r:id="rId32"/>
    <p:sldId id="342" r:id="rId33"/>
    <p:sldId id="337" r:id="rId34"/>
  </p:sldIdLst>
  <p:sldSz cx="13004800" cy="97536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Diggs" initials="VD" lastIdx="1" clrIdx="0">
    <p:extLst>
      <p:ext uri="{19B8F6BF-5375-455C-9EA6-DF929625EA0E}">
        <p15:presenceInfo xmlns:p15="http://schemas.microsoft.com/office/powerpoint/2012/main" userId="S::victoria.diggs@uwm.org::91dea337-d9a7-4ba7-a259-843e56447f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9B4F2A-D805-4645-B570-BD41B917566C}" v="1433" dt="2019-07-30T05:32:15.04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p:normalViewPr>
  <p:slideViewPr>
    <p:cSldViewPr snapToGrid="0">
      <p:cViewPr>
        <p:scale>
          <a:sx n="41" d="100"/>
          <a:sy n="41" d="100"/>
        </p:scale>
        <p:origin x="216" y="28"/>
      </p:cViewPr>
      <p:guideLst/>
    </p:cSldViewPr>
  </p:slideViewPr>
  <p:outlineViewPr>
    <p:cViewPr>
      <p:scale>
        <a:sx n="33" d="100"/>
        <a:sy n="33" d="100"/>
      </p:scale>
      <p:origin x="0" y="-2744"/>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70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30T21:48:05.841"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33D945-37D6-4E2D-8447-FF844D42D5B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8C4E0D-BD9B-4259-A1A2-2926FA22F1F4}"/>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6D4DCED2-5682-4302-9E67-3ECDC2A7BF67}" type="datetimeFigureOut">
              <a:rPr lang="en-US" smtClean="0"/>
              <a:t>7/30/2019</a:t>
            </a:fld>
            <a:endParaRPr lang="en-US"/>
          </a:p>
        </p:txBody>
      </p:sp>
      <p:sp>
        <p:nvSpPr>
          <p:cNvPr id="4" name="Footer Placeholder 3">
            <a:extLst>
              <a:ext uri="{FF2B5EF4-FFF2-40B4-BE49-F238E27FC236}">
                <a16:creationId xmlns:a16="http://schemas.microsoft.com/office/drawing/2014/main" id="{5F3EABDF-CD46-4544-8FC5-67A8687C351D}"/>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701C5F-5793-44EB-AD0F-DFFE13B031A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5E823B1E-BC16-4178-B947-52A3C58D1111}" type="slidenum">
              <a:rPr lang="en-US" smtClean="0"/>
              <a:t>‹#›</a:t>
            </a:fld>
            <a:endParaRPr lang="en-US"/>
          </a:p>
        </p:txBody>
      </p:sp>
    </p:spTree>
    <p:extLst>
      <p:ext uri="{BB962C8B-B14F-4D97-AF65-F5344CB8AC3E}">
        <p14:creationId xmlns:p14="http://schemas.microsoft.com/office/powerpoint/2010/main" val="12000166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30T04:14:45.9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75,'5'0,"-1"-1,0-1,1 1,-1-1,0 1,1-1,-1 0,0-1,31-11,44-4,-48 10,1 1,-1 2,1 1,7 1,787 2,-381 3,-376-2,-38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30T04:14:48.0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0,'1554'0,"-1524"0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30T04:14:50.2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0,'607'0,"-562"2,0 3,28 6,-23-4,-1-1,7-2,565-3,-296-3,-295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30T04:14:51.5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0,'1874'0,"-1845"0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1204913" y="704850"/>
            <a:ext cx="4692650" cy="3519488"/>
          </a:xfrm>
          <a:prstGeom prst="rect">
            <a:avLst/>
          </a:prstGeom>
        </p:spPr>
        <p:txBody>
          <a:bodyPr lIns="94229" tIns="47114" rIns="94229" bIns="47114"/>
          <a:lstStyle/>
          <a:p>
            <a:endParaRPr/>
          </a:p>
        </p:txBody>
      </p:sp>
      <p:sp>
        <p:nvSpPr>
          <p:cNvPr id="156" name="Shape 156"/>
          <p:cNvSpPr>
            <a:spLocks noGrp="1"/>
          </p:cNvSpPr>
          <p:nvPr>
            <p:ph type="body" sz="quarter" idx="1"/>
          </p:nvPr>
        </p:nvSpPr>
        <p:spPr>
          <a:xfrm>
            <a:off x="946997" y="4459526"/>
            <a:ext cx="5208482" cy="4224814"/>
          </a:xfrm>
          <a:prstGeom prst="rect">
            <a:avLst/>
          </a:prstGeom>
        </p:spPr>
        <p:txBody>
          <a:bodyPr lIns="94229" tIns="47114" rIns="94229" bIns="47114"/>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p>
        </p:txBody>
      </p:sp>
    </p:spTree>
    <p:extLst>
      <p:ext uri="{BB962C8B-B14F-4D97-AF65-F5344CB8AC3E}">
        <p14:creationId xmlns:p14="http://schemas.microsoft.com/office/powerpoint/2010/main" val="934635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Helvetica Neue"/>
                <a:ea typeface="Helvetica Neue"/>
                <a:cs typeface="Helvetica Neue"/>
                <a:sym typeface="Helvetica Neue"/>
              </a:rPr>
              <a:t>Another</a:t>
            </a:r>
            <a:r>
              <a:rPr lang="en-US" sz="2200" b="0" i="0" baseline="0" dirty="0">
                <a:effectLst/>
                <a:latin typeface="Helvetica Neue"/>
                <a:ea typeface="Helvetica Neue"/>
                <a:cs typeface="Helvetica Neue"/>
                <a:sym typeface="Helvetica Neue"/>
              </a:rPr>
              <a:t> interesting fact is the</a:t>
            </a:r>
            <a:r>
              <a:rPr lang="en-US" sz="2200" b="0" i="0" dirty="0">
                <a:effectLst/>
                <a:latin typeface="Helvetica Neue"/>
                <a:ea typeface="Helvetica Neue"/>
                <a:cs typeface="Helvetica Neue"/>
                <a:sym typeface="Helvetica Neue"/>
              </a:rPr>
              <a:t> rate of Latino businesses that</a:t>
            </a:r>
            <a:r>
              <a:rPr lang="en-US" sz="2200" b="0" i="0" baseline="0" dirty="0">
                <a:effectLst/>
                <a:latin typeface="Helvetica Neue"/>
                <a:ea typeface="Helvetica Neue"/>
                <a:cs typeface="Helvetica Neue"/>
                <a:sym typeface="Helvetica Neue"/>
              </a:rPr>
              <a:t> are being started each year. </a:t>
            </a:r>
            <a:r>
              <a:rPr lang="en-US" sz="2200" b="0" i="0" dirty="0">
                <a:effectLst/>
                <a:latin typeface="Helvetica Neue"/>
                <a:ea typeface="Helvetica Neue"/>
                <a:cs typeface="Helvetica Neue"/>
                <a:sym typeface="Helvetica Neue"/>
              </a:rPr>
              <a:t> According to the Stanford Latino Entrepreneurship</a:t>
            </a:r>
            <a:r>
              <a:rPr lang="en-US" sz="2200" b="0" i="0" baseline="0" dirty="0">
                <a:effectLst/>
                <a:latin typeface="Helvetica Neue"/>
                <a:ea typeface="Helvetica Neue"/>
                <a:cs typeface="Helvetica Neue"/>
                <a:sym typeface="Helvetica Neue"/>
              </a:rPr>
              <a:t> initiative in the past 15 years the growth of Latino businesses has </a:t>
            </a:r>
            <a:r>
              <a:rPr lang="en-US" sz="2200" b="0" i="0" dirty="0">
                <a:effectLst/>
                <a:latin typeface="Helvetica Neue"/>
                <a:ea typeface="Helvetica Neue"/>
                <a:cs typeface="Helvetica Neue"/>
                <a:sym typeface="Helvetica Neue"/>
              </a:rPr>
              <a:t>doubled, and in</a:t>
            </a:r>
            <a:r>
              <a:rPr lang="en-US" sz="2200" b="0" i="0" baseline="0" dirty="0">
                <a:effectLst/>
                <a:latin typeface="Helvetica Neue"/>
                <a:ea typeface="Helvetica Neue"/>
                <a:cs typeface="Helvetica Neue"/>
                <a:sym typeface="Helvetica Neue"/>
              </a:rPr>
              <a:t> some years,</a:t>
            </a:r>
            <a:r>
              <a:rPr lang="en-US" sz="2200" b="0" i="0" dirty="0">
                <a:effectLst/>
                <a:latin typeface="Helvetica Neue"/>
                <a:ea typeface="Helvetica Neue"/>
                <a:cs typeface="Helvetica Neue"/>
                <a:sym typeface="Helvetica Neue"/>
              </a:rPr>
              <a:t> tripled</a:t>
            </a:r>
            <a:r>
              <a:rPr lang="en-US" sz="2200" b="0" i="0" baseline="0" dirty="0">
                <a:effectLst/>
                <a:latin typeface="Helvetica Neue"/>
                <a:ea typeface="Helvetica Neue"/>
                <a:cs typeface="Helvetica Neue"/>
                <a:sym typeface="Helvetica Neue"/>
              </a:rPr>
              <a:t> </a:t>
            </a:r>
            <a:r>
              <a:rPr lang="en-US" sz="2200" b="0" i="0" dirty="0">
                <a:effectLst/>
                <a:latin typeface="Helvetica Neue"/>
                <a:ea typeface="Helvetica Neue"/>
                <a:cs typeface="Helvetica Neue"/>
                <a:sym typeface="Helvetica Neue"/>
              </a:rPr>
              <a:t>the national average. </a:t>
            </a:r>
            <a:r>
              <a:rPr lang="en-US" sz="2200" b="0" i="0" u="none" dirty="0">
                <a:effectLst/>
                <a:latin typeface="Helvetica Neue"/>
                <a:ea typeface="Helvetica Neue"/>
                <a:cs typeface="Helvetica Neue"/>
                <a:sym typeface="Helvetica Neue"/>
              </a:rPr>
              <a:t>The Latino business community represents billions of dollars in income despite the</a:t>
            </a:r>
            <a:r>
              <a:rPr lang="en-US" sz="2200" b="0" i="0" u="none" baseline="0" dirty="0">
                <a:effectLst/>
                <a:latin typeface="Helvetica Neue"/>
                <a:ea typeface="Helvetica Neue"/>
                <a:cs typeface="Helvetica Neue"/>
                <a:sym typeface="Helvetica Neue"/>
              </a:rPr>
              <a:t> many </a:t>
            </a:r>
            <a:r>
              <a:rPr lang="en-US" sz="2200" b="0" i="0" u="none" dirty="0">
                <a:effectLst/>
                <a:latin typeface="Helvetica Neue"/>
                <a:ea typeface="Helvetica Neue"/>
                <a:cs typeface="Helvetica Neue"/>
                <a:sym typeface="Helvetica Neue"/>
              </a:rPr>
              <a:t>constraints and barriers experience</a:t>
            </a:r>
            <a:r>
              <a:rPr lang="en-US" sz="2200" b="0" i="0" u="none" baseline="0" dirty="0">
                <a:effectLst/>
                <a:latin typeface="Helvetica Neue"/>
                <a:ea typeface="Helvetica Neue"/>
                <a:cs typeface="Helvetica Neue"/>
                <a:sym typeface="Helvetica Neue"/>
              </a:rPr>
              <a:t>d by the Latino community. </a:t>
            </a:r>
            <a:r>
              <a:rPr lang="en-US" sz="2200" b="0" i="0" u="none" dirty="0">
                <a:effectLst/>
                <a:latin typeface="Helvetica Neue"/>
                <a:ea typeface="Helvetica Neue"/>
                <a:cs typeface="Helvetica Neue"/>
                <a:sym typeface="Helvetica Neue"/>
              </a:rPr>
              <a:t> </a:t>
            </a:r>
            <a:endParaRPr lang="es-HN" dirty="0"/>
          </a:p>
        </p:txBody>
      </p:sp>
    </p:spTree>
    <p:extLst>
      <p:ext uri="{BB962C8B-B14F-4D97-AF65-F5344CB8AC3E}">
        <p14:creationId xmlns:p14="http://schemas.microsoft.com/office/powerpoint/2010/main" val="172694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Direct person-to-person contact is the best way to communicate with Latino Families. </a:t>
            </a:r>
          </a:p>
          <a:p>
            <a:r>
              <a:rPr lang="en-US" noProof="0" dirty="0"/>
              <a:t>Latinos, especially the younger generation, is increasingly reliant on social media. </a:t>
            </a:r>
          </a:p>
          <a:p>
            <a:r>
              <a:rPr lang="en-US" noProof="0" dirty="0"/>
              <a:t>Most Latino households still rely primary on traditional media, with preference to TV and radio for information and entertainment. </a:t>
            </a:r>
          </a:p>
        </p:txBody>
      </p:sp>
    </p:spTree>
    <p:extLst>
      <p:ext uri="{BB962C8B-B14F-4D97-AF65-F5344CB8AC3E}">
        <p14:creationId xmlns:p14="http://schemas.microsoft.com/office/powerpoint/2010/main" val="1599178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p>
        </p:txBody>
      </p:sp>
    </p:spTree>
    <p:extLst>
      <p:ext uri="{BB962C8B-B14F-4D97-AF65-F5344CB8AC3E}">
        <p14:creationId xmlns:p14="http://schemas.microsoft.com/office/powerpoint/2010/main" val="213097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HN" dirty="0"/>
              <a:t>Latino are </a:t>
            </a:r>
            <a:r>
              <a:rPr lang="es-HN" dirty="0" err="1"/>
              <a:t>not</a:t>
            </a:r>
            <a:r>
              <a:rPr lang="es-HN" dirty="0"/>
              <a:t> “</a:t>
            </a:r>
            <a:r>
              <a:rPr lang="es-HN" dirty="0" err="1"/>
              <a:t>takers</a:t>
            </a:r>
            <a:r>
              <a:rPr lang="es-HN" dirty="0"/>
              <a:t>” </a:t>
            </a:r>
            <a:r>
              <a:rPr lang="es-HN" dirty="0" err="1"/>
              <a:t>but</a:t>
            </a:r>
            <a:r>
              <a:rPr lang="es-HN" dirty="0"/>
              <a:t> </a:t>
            </a:r>
            <a:r>
              <a:rPr lang="es-HN" dirty="0" err="1"/>
              <a:t>rather</a:t>
            </a:r>
            <a:r>
              <a:rPr lang="es-HN" dirty="0"/>
              <a:t> “</a:t>
            </a:r>
            <a:r>
              <a:rPr lang="es-HN" dirty="0" err="1"/>
              <a:t>givers</a:t>
            </a:r>
            <a:r>
              <a:rPr lang="es-HN" dirty="0"/>
              <a:t>” </a:t>
            </a:r>
          </a:p>
        </p:txBody>
      </p:sp>
    </p:spTree>
    <p:extLst>
      <p:ext uri="{BB962C8B-B14F-4D97-AF65-F5344CB8AC3E}">
        <p14:creationId xmlns:p14="http://schemas.microsoft.com/office/powerpoint/2010/main" val="3430646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Historically</a:t>
            </a:r>
            <a:r>
              <a:rPr lang="en-US" baseline="0" noProof="0" dirty="0"/>
              <a:t> in Latino/Hispanic countries </a:t>
            </a:r>
            <a:r>
              <a:rPr lang="en-US" noProof="0" dirty="0"/>
              <a:t>the government and the Catholic Church have</a:t>
            </a:r>
            <a:r>
              <a:rPr lang="en-US" baseline="0" noProof="0" dirty="0"/>
              <a:t> had </a:t>
            </a:r>
            <a:r>
              <a:rPr lang="en-US" noProof="0" dirty="0"/>
              <a:t>a big role in providing social services. This has </a:t>
            </a:r>
            <a:r>
              <a:rPr lang="en-US" baseline="0" noProof="0" dirty="0"/>
              <a:t>caused the nonprofit communities in these countries to be weak.  A weak non </a:t>
            </a:r>
            <a:r>
              <a:rPr lang="en-US" noProof="0" dirty="0"/>
              <a:t>profit sector</a:t>
            </a:r>
            <a:r>
              <a:rPr lang="en-US" baseline="0" noProof="0" dirty="0"/>
              <a:t> and </a:t>
            </a:r>
            <a:r>
              <a:rPr lang="en-US" noProof="0" dirty="0"/>
              <a:t>many funded by developed nations.  Formal charitable giving, like we thin</a:t>
            </a:r>
            <a:r>
              <a:rPr lang="en-US" baseline="0" noProof="0" dirty="0"/>
              <a:t>k of it in the U.S., </a:t>
            </a:r>
            <a:r>
              <a:rPr lang="en-US" noProof="0" dirty="0"/>
              <a:t>is an emerging topic among Latino communities. </a:t>
            </a:r>
          </a:p>
          <a:p>
            <a:endParaRPr lang="en-US" noProof="0" dirty="0"/>
          </a:p>
          <a:p>
            <a:r>
              <a:rPr lang="en-US" noProof="0" dirty="0"/>
              <a:t>During the late 18</a:t>
            </a:r>
            <a:r>
              <a:rPr lang="en-US" baseline="30000" noProof="0" dirty="0"/>
              <a:t>th</a:t>
            </a:r>
            <a:r>
              <a:rPr lang="en-US" noProof="0" dirty="0"/>
              <a:t> and throughout the 19</a:t>
            </a:r>
            <a:r>
              <a:rPr lang="en-US" baseline="30000" noProof="0" dirty="0"/>
              <a:t>th</a:t>
            </a:r>
            <a:r>
              <a:rPr lang="en-US" noProof="0" dirty="0"/>
              <a:t> century, many Latino communities emerged in in the U.S.  Key factors contributed to the immigration to include: The annexation of Mexican territory and the Mexican revolution. The lack of stable, non-religious traditions and institution in Latin America has meant that many Latinos arrived in the U.S. without the background in organized community-based philanthropy. Nevertheless, three key areas of giving emerged during this time:</a:t>
            </a:r>
            <a:r>
              <a:rPr lang="en-US" baseline="0" noProof="0" dirty="0"/>
              <a:t> giving to </a:t>
            </a:r>
            <a:r>
              <a:rPr lang="en-US" noProof="0" dirty="0"/>
              <a:t>the Catholic Church, remittances to families back home and mutual aids societies. </a:t>
            </a:r>
          </a:p>
        </p:txBody>
      </p:sp>
    </p:spTree>
    <p:extLst>
      <p:ext uri="{BB962C8B-B14F-4D97-AF65-F5344CB8AC3E}">
        <p14:creationId xmlns:p14="http://schemas.microsoft.com/office/powerpoint/2010/main" val="2288136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GIVING</a:t>
            </a:r>
            <a:r>
              <a:rPr lang="en-US" baseline="0" noProof="0" dirty="0"/>
              <a:t> TO THE CATHOLIC CHURCH: </a:t>
            </a:r>
            <a:r>
              <a:rPr lang="en-US" noProof="0" dirty="0"/>
              <a:t>Among Latinos that give to charity, 45% give to the church. Giving to the church occupies a special and prominent place for</a:t>
            </a:r>
            <a:r>
              <a:rPr lang="en-US" baseline="0" noProof="0" dirty="0"/>
              <a:t> Latinos</a:t>
            </a:r>
            <a:r>
              <a:rPr lang="en-US" noProof="0" dirty="0"/>
              <a:t>. The church’s role as a social provider made it the principal vehicle through which individual Latin Americans engaged in charity. Given that Latinos are often portrayed as reluctant donors, the rate of religious giving is indicative of Latino generosity.</a:t>
            </a:r>
            <a:r>
              <a:rPr lang="en-US" baseline="0" noProof="0" dirty="0"/>
              <a:t> But then again, t</a:t>
            </a:r>
            <a:r>
              <a:rPr lang="en-US" noProof="0" dirty="0"/>
              <a:t>he church has a well developed system in place for the “ask”. </a:t>
            </a:r>
          </a:p>
        </p:txBody>
      </p:sp>
    </p:spTree>
    <p:extLst>
      <p:ext uri="{BB962C8B-B14F-4D97-AF65-F5344CB8AC3E}">
        <p14:creationId xmlns:p14="http://schemas.microsoft.com/office/powerpoint/2010/main" val="3847933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dirty="0">
                <a:solidFill>
                  <a:srgbClr val="747474"/>
                </a:solidFill>
                <a:latin typeface="Open Sans"/>
              </a:rPr>
              <a:t>Many argue, and I am one of them, that Latinos give at the same rate as others, however, much of their giving goes not only to</a:t>
            </a:r>
            <a:r>
              <a:rPr lang="en-US" baseline="0" dirty="0">
                <a:solidFill>
                  <a:srgbClr val="747474"/>
                </a:solidFill>
                <a:latin typeface="Open Sans"/>
              </a:rPr>
              <a:t> their </a:t>
            </a:r>
            <a:r>
              <a:rPr lang="en-US" dirty="0">
                <a:solidFill>
                  <a:srgbClr val="747474"/>
                </a:solidFill>
                <a:latin typeface="Open Sans"/>
              </a:rPr>
              <a:t>local church but to</a:t>
            </a:r>
            <a:r>
              <a:rPr lang="en-US" baseline="0" dirty="0">
                <a:solidFill>
                  <a:srgbClr val="747474"/>
                </a:solidFill>
                <a:latin typeface="Open Sans"/>
              </a:rPr>
              <a:t> </a:t>
            </a:r>
            <a:r>
              <a:rPr lang="en-US" dirty="0">
                <a:solidFill>
                  <a:srgbClr val="747474"/>
                </a:solidFill>
                <a:latin typeface="Open Sans"/>
              </a:rPr>
              <a:t>donations made to family and friends. Charity begins at home, taking care of family, taking care of your own. Its goes without saying that Latinos value family (children, youth and the elderly). Use my</a:t>
            </a:r>
            <a:r>
              <a:rPr lang="en-US" baseline="0" dirty="0">
                <a:solidFill>
                  <a:srgbClr val="747474"/>
                </a:solidFill>
                <a:latin typeface="Open Sans"/>
              </a:rPr>
              <a:t> mom as an example. </a:t>
            </a:r>
            <a:endParaRPr lang="en-US" dirty="0">
              <a:solidFill>
                <a:srgbClr val="747474"/>
              </a:solidFill>
              <a:latin typeface="Open Sans"/>
            </a:endParaRPr>
          </a:p>
          <a:p>
            <a:endParaRPr lang="es-HN" dirty="0"/>
          </a:p>
        </p:txBody>
      </p:sp>
    </p:spTree>
    <p:extLst>
      <p:ext uri="{BB962C8B-B14F-4D97-AF65-F5344CB8AC3E}">
        <p14:creationId xmlns:p14="http://schemas.microsoft.com/office/powerpoint/2010/main" val="2622324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a:t>
            </a:r>
            <a:r>
              <a:rPr lang="en-US" baseline="0" noProof="0" dirty="0"/>
              <a:t> amount of remittances sent from the U.S. to Latino America is proof of how much Latinos give to family and friends, to the tune of $</a:t>
            </a:r>
            <a:r>
              <a:rPr lang="en-US" noProof="0" dirty="0"/>
              <a:t>86 Billion in 2018. Latinos give to family, friends and church before giving to nonprofits. A network of personal relationships plays in important role in Latino culture. We are not motivated by tax incentives but rather by the cause and the individual who</a:t>
            </a:r>
            <a:r>
              <a:rPr lang="en-US" baseline="0" noProof="0" dirty="0"/>
              <a:t> is asking and who has the need. </a:t>
            </a:r>
            <a:r>
              <a:rPr lang="en-US" noProof="0" dirty="0"/>
              <a:t> </a:t>
            </a:r>
          </a:p>
        </p:txBody>
      </p:sp>
    </p:spTree>
    <p:extLst>
      <p:ext uri="{BB962C8B-B14F-4D97-AF65-F5344CB8AC3E}">
        <p14:creationId xmlns:p14="http://schemas.microsoft.com/office/powerpoint/2010/main" val="2271683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p>
        </p:txBody>
      </p:sp>
    </p:spTree>
    <p:extLst>
      <p:ext uri="{BB962C8B-B14F-4D97-AF65-F5344CB8AC3E}">
        <p14:creationId xmlns:p14="http://schemas.microsoft.com/office/powerpoint/2010/main" val="3337468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Civil Rights movement</a:t>
            </a:r>
            <a:r>
              <a:rPr lang="en-US" baseline="0" noProof="0" dirty="0"/>
              <a:t> and </a:t>
            </a:r>
            <a:r>
              <a:rPr lang="en-US" noProof="0" dirty="0"/>
              <a:t>political mobilization. Cesar Chavez, the National Farm Workers, The Chicano Movement. Hundreds of organizations formed during this period to address a myriad of migrant issues.  Many funded by Latinos and government grants. </a:t>
            </a:r>
          </a:p>
        </p:txBody>
      </p:sp>
    </p:spTree>
    <p:extLst>
      <p:ext uri="{BB962C8B-B14F-4D97-AF65-F5344CB8AC3E}">
        <p14:creationId xmlns:p14="http://schemas.microsoft.com/office/powerpoint/2010/main" val="385655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Helvetica Neue"/>
                <a:ea typeface="Helvetica Neue"/>
                <a:cs typeface="Helvetica Neue"/>
                <a:sym typeface="Helvetica Neue"/>
              </a:rPr>
              <a:t>- Latinos are the largest and youngest minority group</a:t>
            </a:r>
            <a:r>
              <a:rPr lang="en-US" sz="2200" b="0" i="0" baseline="0" dirty="0">
                <a:effectLst/>
                <a:latin typeface="Helvetica Neue"/>
                <a:ea typeface="Helvetica Neue"/>
                <a:cs typeface="Helvetica Neue"/>
                <a:sym typeface="Helvetica Neue"/>
              </a:rPr>
              <a:t> </a:t>
            </a:r>
            <a:r>
              <a:rPr lang="en-US" sz="2200" b="0" i="0" dirty="0">
                <a:effectLst/>
                <a:latin typeface="Helvetica Neue"/>
                <a:ea typeface="Helvetica Neue"/>
                <a:cs typeface="Helvetica Neue"/>
                <a:sym typeface="Helvetica Neue"/>
              </a:rPr>
              <a:t>in the United States. </a:t>
            </a:r>
            <a:br>
              <a:rPr lang="en-US" sz="2200" b="0" i="0" dirty="0">
                <a:effectLst/>
                <a:latin typeface="Helvetica Neue"/>
                <a:ea typeface="Helvetica Neue"/>
                <a:cs typeface="Helvetica Neue"/>
                <a:sym typeface="Helvetica Neue"/>
              </a:rPr>
            </a:br>
            <a:r>
              <a:rPr lang="en-US" sz="2200" b="0" i="0" dirty="0">
                <a:effectLst/>
                <a:latin typeface="Helvetica Neue"/>
                <a:ea typeface="Helvetica Neue"/>
                <a:cs typeface="Helvetica Neue"/>
                <a:sym typeface="Helvetica Neue"/>
              </a:rPr>
              <a:t>- Only Mexico has a larger Hispanic population than the United States. </a:t>
            </a:r>
            <a:endParaRPr lang="es-HN" dirty="0"/>
          </a:p>
        </p:txBody>
      </p:sp>
    </p:spTree>
    <p:extLst>
      <p:ext uri="{BB962C8B-B14F-4D97-AF65-F5344CB8AC3E}">
        <p14:creationId xmlns:p14="http://schemas.microsoft.com/office/powerpoint/2010/main" val="1335330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1981 – President Reagan reduced government spending for social services – Many Latino nonprofits that relied in government grants responded by seeking non-governmental grants or reducing their own budgets. A</a:t>
            </a:r>
            <a:r>
              <a:rPr lang="en-US" baseline="0" noProof="0" dirty="0"/>
              <a:t> </a:t>
            </a:r>
            <a:r>
              <a:rPr lang="en-US" noProof="0" dirty="0"/>
              <a:t>by-product of the decrease of</a:t>
            </a:r>
            <a:r>
              <a:rPr lang="en-US" baseline="0" noProof="0" dirty="0"/>
              <a:t> </a:t>
            </a:r>
            <a:r>
              <a:rPr lang="en-US" noProof="0" dirty="0"/>
              <a:t>government support was the creation of Latino-driven funds. The emergence of American style philanthropy in the Latino community.</a:t>
            </a:r>
            <a:r>
              <a:rPr lang="en-US" baseline="0" noProof="0" dirty="0"/>
              <a:t> The </a:t>
            </a:r>
            <a:r>
              <a:rPr lang="en-US" noProof="0" dirty="0"/>
              <a:t>Hispanic Development Fund of greater Kansas was the first is arguably the most successful. HIP was the first bilingual Latino crowdfunding site focused solely on advancing Latino social impact projects and promoting philanthropy across the Americas. 500 Latin-American Grantmakers and nonprofit leaders committed to increasing philanthropic support of Latino communities and promoting greater participation by Latinos in organized philanthropy. The # of Latino fund has increased dramatically. </a:t>
            </a:r>
          </a:p>
        </p:txBody>
      </p:sp>
    </p:spTree>
    <p:extLst>
      <p:ext uri="{BB962C8B-B14F-4D97-AF65-F5344CB8AC3E}">
        <p14:creationId xmlns:p14="http://schemas.microsoft.com/office/powerpoint/2010/main" val="1975960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Impulse, trust and identification. Latinos give to causes related to children. Latinos give in response to emergency needs in Latin America, Latinos give based on their cultural heritage and personal connections. </a:t>
            </a:r>
          </a:p>
        </p:txBody>
      </p:sp>
    </p:spTree>
    <p:extLst>
      <p:ext uri="{BB962C8B-B14F-4D97-AF65-F5344CB8AC3E}">
        <p14:creationId xmlns:p14="http://schemas.microsoft.com/office/powerpoint/2010/main" val="241082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p>
        </p:txBody>
      </p:sp>
    </p:spTree>
    <p:extLst>
      <p:ext uri="{BB962C8B-B14F-4D97-AF65-F5344CB8AC3E}">
        <p14:creationId xmlns:p14="http://schemas.microsoft.com/office/powerpoint/2010/main" val="2592891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Blackbaud conducted research</a:t>
            </a:r>
            <a:r>
              <a:rPr lang="en-US" baseline="0" noProof="0" dirty="0"/>
              <a:t> i</a:t>
            </a:r>
            <a:r>
              <a:rPr lang="en-US" noProof="0" dirty="0"/>
              <a:t>n 2014 with</a:t>
            </a:r>
            <a:r>
              <a:rPr lang="en-US" baseline="0" noProof="0" dirty="0"/>
              <a:t> over 1,096 donors , representative of the U.S. population </a:t>
            </a:r>
            <a:r>
              <a:rPr lang="en-US" noProof="0" dirty="0"/>
              <a:t>and the report</a:t>
            </a:r>
            <a:r>
              <a:rPr lang="en-US" baseline="0" noProof="0" dirty="0"/>
              <a:t> came out in </a:t>
            </a:r>
            <a:r>
              <a:rPr lang="en-US" noProof="0" dirty="0"/>
              <a:t>2015 named Diversity in Giving, The changing landscape of American Philanthropy. </a:t>
            </a:r>
          </a:p>
        </p:txBody>
      </p:sp>
    </p:spTree>
    <p:extLst>
      <p:ext uri="{BB962C8B-B14F-4D97-AF65-F5344CB8AC3E}">
        <p14:creationId xmlns:p14="http://schemas.microsoft.com/office/powerpoint/2010/main" val="1134954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Asians, African Americans and Latinos – 3</a:t>
            </a:r>
            <a:r>
              <a:rPr lang="en-US" baseline="0" noProof="0" dirty="0"/>
              <a:t> pages for Latinos. </a:t>
            </a:r>
            <a:endParaRPr lang="en-US" noProof="0" dirty="0"/>
          </a:p>
        </p:txBody>
      </p:sp>
    </p:spTree>
    <p:extLst>
      <p:ext uri="{BB962C8B-B14F-4D97-AF65-F5344CB8AC3E}">
        <p14:creationId xmlns:p14="http://schemas.microsoft.com/office/powerpoint/2010/main" val="3223951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report</a:t>
            </a:r>
            <a:r>
              <a:rPr lang="en-US" baseline="0" noProof="0" dirty="0"/>
              <a:t> </a:t>
            </a:r>
            <a:r>
              <a:rPr lang="en-US" noProof="0" dirty="0"/>
              <a:t>found that Latino households give primary to places of worship, children’s charities and health. Yet the largest source of Latino philanthropy is informal to individuals, family and Friends, rather than organized philanthropy. </a:t>
            </a:r>
          </a:p>
        </p:txBody>
      </p:sp>
    </p:spTree>
    <p:extLst>
      <p:ext uri="{BB962C8B-B14F-4D97-AF65-F5344CB8AC3E}">
        <p14:creationId xmlns:p14="http://schemas.microsoft.com/office/powerpoint/2010/main" val="3225155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Tree>
    <p:extLst>
      <p:ext uri="{BB962C8B-B14F-4D97-AF65-F5344CB8AC3E}">
        <p14:creationId xmlns:p14="http://schemas.microsoft.com/office/powerpoint/2010/main" val="3602756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p>
        </p:txBody>
      </p:sp>
    </p:spTree>
    <p:extLst>
      <p:ext uri="{BB962C8B-B14F-4D97-AF65-F5344CB8AC3E}">
        <p14:creationId xmlns:p14="http://schemas.microsoft.com/office/powerpoint/2010/main" val="1234976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Also, personal relationship are key to giving! </a:t>
            </a:r>
          </a:p>
        </p:txBody>
      </p:sp>
    </p:spTree>
    <p:extLst>
      <p:ext uri="{BB962C8B-B14F-4D97-AF65-F5344CB8AC3E}">
        <p14:creationId xmlns:p14="http://schemas.microsoft.com/office/powerpoint/2010/main" val="1744889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p>
        </p:txBody>
      </p:sp>
    </p:spTree>
    <p:extLst>
      <p:ext uri="{BB962C8B-B14F-4D97-AF65-F5344CB8AC3E}">
        <p14:creationId xmlns:p14="http://schemas.microsoft.com/office/powerpoint/2010/main" val="135212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- 1 in every 4 people and 1 in every 3 children by 2050. </a:t>
            </a:r>
          </a:p>
          <a:p>
            <a:r>
              <a:rPr lang="en-US" noProof="0" dirty="0"/>
              <a:t>- As people of color become majorities in communities across America, successful nonprofits will need to have a diverse donor base to sustain and grow. </a:t>
            </a:r>
          </a:p>
        </p:txBody>
      </p:sp>
    </p:spTree>
    <p:extLst>
      <p:ext uri="{BB962C8B-B14F-4D97-AF65-F5344CB8AC3E}">
        <p14:creationId xmlns:p14="http://schemas.microsoft.com/office/powerpoint/2010/main" val="593729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p>
        </p:txBody>
      </p:sp>
    </p:spTree>
    <p:extLst>
      <p:ext uri="{BB962C8B-B14F-4D97-AF65-F5344CB8AC3E}">
        <p14:creationId xmlns:p14="http://schemas.microsoft.com/office/powerpoint/2010/main" val="3242531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We need to take the time to educate the Latino community about the benefits philanthropy can have in their communities. </a:t>
            </a:r>
          </a:p>
        </p:txBody>
      </p:sp>
    </p:spTree>
    <p:extLst>
      <p:ext uri="{BB962C8B-B14F-4D97-AF65-F5344CB8AC3E}">
        <p14:creationId xmlns:p14="http://schemas.microsoft.com/office/powerpoint/2010/main" val="2547561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p>
        </p:txBody>
      </p:sp>
    </p:spTree>
    <p:extLst>
      <p:ext uri="{BB962C8B-B14F-4D97-AF65-F5344CB8AC3E}">
        <p14:creationId xmlns:p14="http://schemas.microsoft.com/office/powerpoint/2010/main" val="421749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Unfortunately in paper it appears that Latinos contributions</a:t>
            </a:r>
            <a:r>
              <a:rPr lang="en-US" baseline="0" noProof="0" dirty="0"/>
              <a:t> </a:t>
            </a:r>
            <a:r>
              <a:rPr lang="en-US" noProof="0" dirty="0"/>
              <a:t>are</a:t>
            </a:r>
            <a:r>
              <a:rPr lang="en-US" baseline="0" noProof="0" dirty="0"/>
              <a:t> lagging as repres</a:t>
            </a:r>
            <a:r>
              <a:rPr lang="en-US" noProof="0" dirty="0"/>
              <a:t>ented by the</a:t>
            </a:r>
            <a:r>
              <a:rPr lang="en-US" baseline="0" noProof="0" dirty="0"/>
              <a:t> 2015 </a:t>
            </a:r>
            <a:r>
              <a:rPr lang="en-US" noProof="0" dirty="0"/>
              <a:t>Blackbaud: Diversity in Giving  report. We will review some</a:t>
            </a:r>
            <a:r>
              <a:rPr lang="en-US" baseline="0" noProof="0" dirty="0"/>
              <a:t> of the findings of the Latino donor at the end of my presentation. This Blackbaud study s</a:t>
            </a:r>
            <a:r>
              <a:rPr lang="en-US" noProof="0" dirty="0"/>
              <a:t>uggests that many nonprofits</a:t>
            </a:r>
            <a:r>
              <a:rPr lang="en-US" baseline="0" noProof="0" dirty="0"/>
              <a:t> implement old </a:t>
            </a:r>
            <a:r>
              <a:rPr lang="en-US" noProof="0" dirty="0"/>
              <a:t>fundraising tactics,</a:t>
            </a:r>
            <a:r>
              <a:rPr lang="en-US" baseline="0" noProof="0" dirty="0"/>
              <a:t> a one size fits all approach that does not take in consideration the unique culture of our diverse immigrant community. </a:t>
            </a:r>
            <a:r>
              <a:rPr lang="en-US" noProof="0" dirty="0"/>
              <a:t>Fundraising</a:t>
            </a:r>
            <a:r>
              <a:rPr lang="en-US" baseline="0" noProof="0" dirty="0"/>
              <a:t> in the </a:t>
            </a:r>
            <a:r>
              <a:rPr lang="en-US" noProof="0" dirty="0"/>
              <a:t>21</a:t>
            </a:r>
            <a:r>
              <a:rPr lang="en-US" baseline="30000" noProof="0" dirty="0"/>
              <a:t>st</a:t>
            </a:r>
            <a:r>
              <a:rPr lang="en-US" noProof="0" dirty="0"/>
              <a:t> century requires a different approach, one tailored to the interest, values and traditions of many rather than on the interest, values, and traditions of white Americans. Unfortunately, our donor makeup today looks more like the racial and ethnic makeup of America in 1990</a:t>
            </a:r>
            <a:r>
              <a:rPr lang="en-US" baseline="0" noProof="0" dirty="0"/>
              <a:t> with n</a:t>
            </a:r>
            <a:r>
              <a:rPr lang="en-US" noProof="0" dirty="0"/>
              <a:t>early ¾ of donors being</a:t>
            </a:r>
            <a:r>
              <a:rPr lang="en-US" baseline="0" noProof="0" dirty="0"/>
              <a:t> Caucasian.</a:t>
            </a:r>
            <a:r>
              <a:rPr lang="en-US" noProof="0" dirty="0"/>
              <a:t> How can fundraiser do a better job in engaging the Latino</a:t>
            </a:r>
            <a:r>
              <a:rPr lang="en-US" baseline="0" noProof="0" dirty="0"/>
              <a:t> community?</a:t>
            </a:r>
            <a:endParaRPr lang="en-US" noProof="0" dirty="0"/>
          </a:p>
        </p:txBody>
      </p:sp>
    </p:spTree>
    <p:extLst>
      <p:ext uri="{BB962C8B-B14F-4D97-AF65-F5344CB8AC3E}">
        <p14:creationId xmlns:p14="http://schemas.microsoft.com/office/powerpoint/2010/main" val="2274599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Helvetica Neue"/>
                <a:ea typeface="Helvetica Neue"/>
                <a:cs typeface="Helvetica Neue"/>
                <a:sym typeface="Helvetica Neue"/>
              </a:rPr>
              <a:t>According to </a:t>
            </a:r>
            <a:r>
              <a:rPr lang="en-US" sz="2200" b="0" i="1" dirty="0">
                <a:effectLst/>
                <a:latin typeface="Helvetica Neue"/>
                <a:ea typeface="Helvetica Neue"/>
                <a:cs typeface="Helvetica Neue"/>
                <a:sym typeface="Helvetica Neue"/>
              </a:rPr>
              <a:t>Giving USA 2019: The Annual Report on Philanthropy</a:t>
            </a:r>
            <a:r>
              <a:rPr lang="en-US" sz="2200" b="0" i="0" dirty="0">
                <a:effectLst/>
                <a:latin typeface="Helvetica Neue"/>
                <a:ea typeface="Helvetica Neue"/>
                <a:cs typeface="Helvetica Neue"/>
                <a:sym typeface="Helvetica Neue"/>
              </a:rPr>
              <a:t>, charitable giving in the United States reached $427.71 billion in 2018</a:t>
            </a:r>
            <a:r>
              <a:rPr lang="en-US" sz="2200" b="0" i="0" baseline="0" dirty="0">
                <a:effectLst/>
                <a:latin typeface="Helvetica Neue"/>
                <a:ea typeface="Helvetica Neue"/>
                <a:cs typeface="Helvetica Neue"/>
                <a:sym typeface="Helvetica Neue"/>
              </a:rPr>
              <a:t> and g</a:t>
            </a:r>
            <a:r>
              <a:rPr lang="en-US" sz="2200" b="0" i="0" dirty="0">
                <a:effectLst/>
                <a:latin typeface="Helvetica Neue"/>
                <a:ea typeface="Helvetica Neue"/>
                <a:cs typeface="Helvetica Neue"/>
                <a:sym typeface="Helvetica Neue"/>
              </a:rPr>
              <a:t>iving by individuals made up 68 percent of total giving.</a:t>
            </a:r>
            <a:endParaRPr lang="es-HN" dirty="0"/>
          </a:p>
        </p:txBody>
      </p:sp>
    </p:spTree>
    <p:extLst>
      <p:ext uri="{BB962C8B-B14F-4D97-AF65-F5344CB8AC3E}">
        <p14:creationId xmlns:p14="http://schemas.microsoft.com/office/powerpoint/2010/main" val="296582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p>
        </p:txBody>
      </p:sp>
    </p:spTree>
    <p:extLst>
      <p:ext uri="{BB962C8B-B14F-4D97-AF65-F5344CB8AC3E}">
        <p14:creationId xmlns:p14="http://schemas.microsoft.com/office/powerpoint/2010/main" val="283718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Tree>
    <p:extLst>
      <p:ext uri="{BB962C8B-B14F-4D97-AF65-F5344CB8AC3E}">
        <p14:creationId xmlns:p14="http://schemas.microsoft.com/office/powerpoint/2010/main" val="1254298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dirty="0">
                <a:solidFill>
                  <a:srgbClr val="747474"/>
                </a:solidFill>
                <a:latin typeface="Open Sans"/>
              </a:rPr>
              <a:t>Dualism of U.S. Latinos straddling two cultures, and many are bilingual. </a:t>
            </a:r>
          </a:p>
          <a:p>
            <a:endParaRPr lang="es-HN" dirty="0"/>
          </a:p>
        </p:txBody>
      </p:sp>
    </p:spTree>
    <p:extLst>
      <p:ext uri="{BB962C8B-B14F-4D97-AF65-F5344CB8AC3E}">
        <p14:creationId xmlns:p14="http://schemas.microsoft.com/office/powerpoint/2010/main" val="576892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Education, economic status (income) and acculturation are some of the factors influencing Latino’s motivations in giving. The more accultured, higher level of education, and higher socioeconomic status the more likely Latinos are to engage in formal philanthropy. </a:t>
            </a:r>
          </a:p>
        </p:txBody>
      </p:sp>
    </p:spTree>
    <p:extLst>
      <p:ext uri="{BB962C8B-B14F-4D97-AF65-F5344CB8AC3E}">
        <p14:creationId xmlns:p14="http://schemas.microsoft.com/office/powerpoint/2010/main" val="104204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13004800" cy="65024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6773" y="1"/>
            <a:ext cx="12998029" cy="65024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7680" y="7054417"/>
            <a:ext cx="8290560" cy="2080768"/>
          </a:xfrm>
        </p:spPr>
        <p:txBody>
          <a:bodyPr anchor="ctr">
            <a:normAutofit/>
          </a:bodyPr>
          <a:lstStyle>
            <a:lvl1pPr algn="r">
              <a:defRPr sz="6258" spc="284" baseline="0"/>
            </a:lvl1pPr>
          </a:lstStyle>
          <a:p>
            <a:r>
              <a:rPr lang="en-US"/>
              <a:t>Click to edit Master title style</a:t>
            </a:r>
            <a:endParaRPr lang="en-US" dirty="0"/>
          </a:p>
        </p:txBody>
      </p:sp>
      <p:sp>
        <p:nvSpPr>
          <p:cNvPr id="3" name="Subtitle 2"/>
          <p:cNvSpPr>
            <a:spLocks noGrp="1"/>
          </p:cNvSpPr>
          <p:nvPr>
            <p:ph type="subTitle" idx="1"/>
          </p:nvPr>
        </p:nvSpPr>
        <p:spPr>
          <a:xfrm>
            <a:off x="9184640" y="7054417"/>
            <a:ext cx="3413760" cy="2080768"/>
          </a:xfrm>
        </p:spPr>
        <p:txBody>
          <a:bodyPr lIns="91440" rIns="91440" anchor="ctr">
            <a:normAutofit/>
          </a:bodyPr>
          <a:lstStyle>
            <a:lvl1pPr marL="0" indent="0" algn="l">
              <a:lnSpc>
                <a:spcPct val="100000"/>
              </a:lnSpc>
              <a:spcBef>
                <a:spcPts val="0"/>
              </a:spcBef>
              <a:buNone/>
              <a:defRPr sz="2276">
                <a:solidFill>
                  <a:schemeClr val="tx1">
                    <a:lumMod val="95000"/>
                    <a:lumOff val="5000"/>
                  </a:schemeClr>
                </a:solidFill>
              </a:defRPr>
            </a:lvl1pPr>
            <a:lvl2pPr marL="650230" indent="0" algn="ctr">
              <a:buNone/>
              <a:defRPr sz="2276"/>
            </a:lvl2pPr>
            <a:lvl3pPr marL="1300460" indent="0" algn="ctr">
              <a:buNone/>
              <a:defRPr sz="2276"/>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334D819-9F07-4261-B09B-9E467E5D9002}" type="datetimeFigureOut">
              <a:rPr lang="en-US" smtClean="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HN" smtClean="0"/>
              <a:t>‹#›</a:t>
            </a:fld>
            <a:endParaRPr lang="es-HN"/>
          </a:p>
        </p:txBody>
      </p:sp>
      <p:cxnSp>
        <p:nvCxnSpPr>
          <p:cNvPr id="8" name="Straight Connector 7"/>
          <p:cNvCxnSpPr/>
          <p:nvPr/>
        </p:nvCxnSpPr>
        <p:spPr>
          <a:xfrm flipV="1">
            <a:off x="8945966" y="7486729"/>
            <a:ext cx="0" cy="13004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2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HN" smtClean="0"/>
              <a:t>‹#›</a:t>
            </a:fld>
            <a:endParaRPr lang="es-HN"/>
          </a:p>
        </p:txBody>
      </p:sp>
    </p:spTree>
    <p:extLst>
      <p:ext uri="{BB962C8B-B14F-4D97-AF65-F5344CB8AC3E}">
        <p14:creationId xmlns:p14="http://schemas.microsoft.com/office/powerpoint/2010/main" val="3864518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2" y="1083733"/>
            <a:ext cx="2804160" cy="7694507"/>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056642" y="1083733"/>
            <a:ext cx="8087360" cy="76945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HN" smtClean="0"/>
              <a:t>‹#›</a:t>
            </a:fld>
            <a:endParaRPr lang="es-HN"/>
          </a:p>
        </p:txBody>
      </p:sp>
      <p:cxnSp>
        <p:nvCxnSpPr>
          <p:cNvPr id="7" name="Straight Connector 6"/>
          <p:cNvCxnSpPr/>
          <p:nvPr/>
        </p:nvCxnSpPr>
        <p:spPr>
          <a:xfrm rot="5400000" flipV="1">
            <a:off x="10728960" y="246845"/>
            <a:ext cx="0" cy="97536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953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13"/>
          </p:nvPr>
        </p:nvSpPr>
        <p:spPr>
          <a:xfrm>
            <a:off x="-5645" y="0"/>
            <a:ext cx="13004801" cy="9753600"/>
          </a:xfrm>
          <a:prstGeom prst="rect">
            <a:avLst/>
          </a:prstGeom>
        </p:spPr>
        <p:txBody>
          <a:bodyPr lIns="91439" tIns="45719" rIns="91439" bIns="45719">
            <a:noAutofit/>
          </a:bodyPr>
          <a:lstStyle/>
          <a:p>
            <a:endParaRPr/>
          </a:p>
        </p:txBody>
      </p:sp>
      <p:sp>
        <p:nvSpPr>
          <p:cNvPr id="135"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619529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HN" smtClean="0"/>
              <a:t>‹#›</a:t>
            </a:fld>
            <a:endParaRPr lang="es-HN"/>
          </a:p>
        </p:txBody>
      </p:sp>
    </p:spTree>
    <p:extLst>
      <p:ext uri="{BB962C8B-B14F-4D97-AF65-F5344CB8AC3E}">
        <p14:creationId xmlns:p14="http://schemas.microsoft.com/office/powerpoint/2010/main" val="212235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3004800" cy="65024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6773" y="1"/>
            <a:ext cx="12998029" cy="65024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7680" y="7054417"/>
            <a:ext cx="8290560" cy="2080768"/>
          </a:xfrm>
        </p:spPr>
        <p:txBody>
          <a:bodyPr anchor="ctr">
            <a:normAutofit/>
          </a:bodyPr>
          <a:lstStyle>
            <a:lvl1pPr algn="r">
              <a:defRPr sz="6258" b="0" spc="284" baseline="0"/>
            </a:lvl1pPr>
          </a:lstStyle>
          <a:p>
            <a:r>
              <a:rPr lang="en-US"/>
              <a:t>Click to edit Master title style</a:t>
            </a:r>
            <a:endParaRPr lang="en-US" dirty="0"/>
          </a:p>
        </p:txBody>
      </p:sp>
      <p:sp>
        <p:nvSpPr>
          <p:cNvPr id="3" name="Text Placeholder 2"/>
          <p:cNvSpPr>
            <a:spLocks noGrp="1"/>
          </p:cNvSpPr>
          <p:nvPr>
            <p:ph type="body" idx="1"/>
          </p:nvPr>
        </p:nvSpPr>
        <p:spPr>
          <a:xfrm>
            <a:off x="9184640" y="7054417"/>
            <a:ext cx="3413760" cy="2080768"/>
          </a:xfrm>
        </p:spPr>
        <p:txBody>
          <a:bodyPr lIns="91440" rIns="91440" anchor="ctr">
            <a:normAutofit/>
          </a:bodyPr>
          <a:lstStyle>
            <a:lvl1pPr marL="0" indent="0">
              <a:lnSpc>
                <a:spcPct val="100000"/>
              </a:lnSpc>
              <a:spcBef>
                <a:spcPts val="0"/>
              </a:spcBef>
              <a:buNone/>
              <a:defRPr sz="2276">
                <a:solidFill>
                  <a:schemeClr val="tx1">
                    <a:lumMod val="95000"/>
                    <a:lumOff val="5000"/>
                  </a:schemeClr>
                </a:solidFill>
              </a:defRPr>
            </a:lvl1pPr>
            <a:lvl2pPr marL="650230" indent="0">
              <a:buNone/>
              <a:defRPr sz="2276">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HN" smtClean="0"/>
              <a:t>‹#›</a:t>
            </a:fld>
            <a:endParaRPr lang="es-HN"/>
          </a:p>
        </p:txBody>
      </p:sp>
      <p:cxnSp>
        <p:nvCxnSpPr>
          <p:cNvPr id="8" name="Straight Connector 7"/>
          <p:cNvCxnSpPr/>
          <p:nvPr/>
        </p:nvCxnSpPr>
        <p:spPr>
          <a:xfrm flipV="1">
            <a:off x="8945966" y="7486729"/>
            <a:ext cx="0" cy="13004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08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92403" y="832307"/>
            <a:ext cx="10368077" cy="213278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2403" y="3251200"/>
            <a:ext cx="5071872" cy="572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88608" y="3251200"/>
            <a:ext cx="5071872" cy="572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7/30/2019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s-HN" smtClean="0"/>
              <a:t>‹#›</a:t>
            </a:fld>
            <a:endParaRPr lang="es-HN"/>
          </a:p>
        </p:txBody>
      </p:sp>
    </p:spTree>
    <p:extLst>
      <p:ext uri="{BB962C8B-B14F-4D97-AF65-F5344CB8AC3E}">
        <p14:creationId xmlns:p14="http://schemas.microsoft.com/office/powerpoint/2010/main" val="11797570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2403" y="832307"/>
            <a:ext cx="10368077" cy="213278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2403" y="3099927"/>
            <a:ext cx="5071872" cy="1170432"/>
          </a:xfrm>
        </p:spPr>
        <p:txBody>
          <a:bodyPr lIns="137160" rIns="137160" anchor="ctr">
            <a:normAutofit/>
          </a:bodyPr>
          <a:lstStyle>
            <a:lvl1pPr marL="0" indent="0">
              <a:spcBef>
                <a:spcPts val="0"/>
              </a:spcBef>
              <a:spcAft>
                <a:spcPts val="0"/>
              </a:spcAft>
              <a:buNone/>
              <a:defRPr sz="3129" b="0" cap="none" baseline="0">
                <a:solidFill>
                  <a:schemeClr val="accent1"/>
                </a:solidFill>
                <a:latin typeface="+mn-lt"/>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1092403" y="4220854"/>
            <a:ext cx="5071872" cy="4752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88608" y="3099927"/>
            <a:ext cx="5071872" cy="1170432"/>
          </a:xfrm>
        </p:spPr>
        <p:txBody>
          <a:bodyPr lIns="137160" rIns="137160" anchor="ctr">
            <a:normAutofit/>
          </a:bodyPr>
          <a:lstStyle>
            <a:lvl1pPr marL="0" indent="0">
              <a:spcBef>
                <a:spcPts val="0"/>
              </a:spcBef>
              <a:spcAft>
                <a:spcPts val="0"/>
              </a:spcAft>
              <a:buNone/>
              <a:defRPr lang="en-US" sz="3129" b="0" kern="1200" cap="none" baseline="0" dirty="0">
                <a:solidFill>
                  <a:schemeClr val="accent1"/>
                </a:solidFill>
                <a:latin typeface="+mn-lt"/>
                <a:ea typeface="+mn-ea"/>
                <a:cs typeface="+mn-cs"/>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marL="0" lvl="0" indent="0" algn="l" defTabSz="1300460" rtl="0" eaLnBrk="1" latinLnBrk="0" hangingPunct="1">
              <a:lnSpc>
                <a:spcPct val="90000"/>
              </a:lnSpc>
              <a:spcBef>
                <a:spcPts val="2560"/>
              </a:spcBef>
              <a:buNone/>
            </a:pPr>
            <a:r>
              <a:rPr lang="en-US"/>
              <a:t>Click to edit Master text styles</a:t>
            </a:r>
          </a:p>
        </p:txBody>
      </p:sp>
      <p:sp>
        <p:nvSpPr>
          <p:cNvPr id="6" name="Content Placeholder 5"/>
          <p:cNvSpPr>
            <a:spLocks noGrp="1"/>
          </p:cNvSpPr>
          <p:nvPr>
            <p:ph sz="quarter" idx="4"/>
          </p:nvPr>
        </p:nvSpPr>
        <p:spPr>
          <a:xfrm>
            <a:off x="6388608" y="4220854"/>
            <a:ext cx="5071872" cy="4752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7/30/2019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s-HN" smtClean="0"/>
              <a:t>‹#›</a:t>
            </a:fld>
            <a:endParaRPr lang="es-HN"/>
          </a:p>
        </p:txBody>
      </p:sp>
    </p:spTree>
    <p:extLst>
      <p:ext uri="{BB962C8B-B14F-4D97-AF65-F5344CB8AC3E}">
        <p14:creationId xmlns:p14="http://schemas.microsoft.com/office/powerpoint/2010/main" val="40177967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7/30/2019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s-HN" smtClean="0"/>
              <a:t>‹#›</a:t>
            </a:fld>
            <a:endParaRPr lang="es-HN"/>
          </a:p>
        </p:txBody>
      </p:sp>
    </p:spTree>
    <p:extLst>
      <p:ext uri="{BB962C8B-B14F-4D97-AF65-F5344CB8AC3E}">
        <p14:creationId xmlns:p14="http://schemas.microsoft.com/office/powerpoint/2010/main" val="79421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7/30/2019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s-HN" smtClean="0"/>
              <a:t>‹#›</a:t>
            </a:fld>
            <a:endParaRPr lang="es-HN"/>
          </a:p>
        </p:txBody>
      </p:sp>
    </p:spTree>
    <p:extLst>
      <p:ext uri="{BB962C8B-B14F-4D97-AF65-F5344CB8AC3E}">
        <p14:creationId xmlns:p14="http://schemas.microsoft.com/office/powerpoint/2010/main" val="89826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92403" y="670591"/>
            <a:ext cx="4681728" cy="2470912"/>
          </a:xfrm>
        </p:spPr>
        <p:txBody>
          <a:bodyPr>
            <a:noAutofit/>
          </a:bodyPr>
          <a:lstStyle>
            <a:lvl1pPr>
              <a:lnSpc>
                <a:spcPct val="80000"/>
              </a:lnSpc>
              <a:defRPr sz="5120"/>
            </a:lvl1pPr>
          </a:lstStyle>
          <a:p>
            <a:r>
              <a:rPr lang="en-US"/>
              <a:t>Click to edit Master title style</a:t>
            </a:r>
            <a:endParaRPr lang="en-US" dirty="0"/>
          </a:p>
        </p:txBody>
      </p:sp>
      <p:sp>
        <p:nvSpPr>
          <p:cNvPr id="3" name="Content Placeholder 2"/>
          <p:cNvSpPr>
            <a:spLocks noGrp="1"/>
          </p:cNvSpPr>
          <p:nvPr>
            <p:ph idx="1"/>
          </p:nvPr>
        </p:nvSpPr>
        <p:spPr>
          <a:xfrm>
            <a:off x="6096000" y="1170432"/>
            <a:ext cx="6056986" cy="7373722"/>
          </a:xfrm>
        </p:spPr>
        <p:txBody>
          <a:bodyPr>
            <a:normAutofit/>
          </a:bodyPr>
          <a:lstStyle>
            <a:lvl1pPr>
              <a:defRPr sz="2844"/>
            </a:lvl1pPr>
            <a:lvl2pPr>
              <a:defRPr sz="2276"/>
            </a:lvl2pPr>
            <a:lvl3pPr>
              <a:defRPr sz="1707"/>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92403" y="3210675"/>
            <a:ext cx="4681728" cy="5350818"/>
          </a:xfrm>
        </p:spPr>
        <p:txBody>
          <a:bodyPr lIns="91440" rIns="91440">
            <a:normAutofit/>
          </a:bodyPr>
          <a:lstStyle>
            <a:lvl1pPr marL="0" indent="0">
              <a:lnSpc>
                <a:spcPct val="108000"/>
              </a:lnSpc>
              <a:spcBef>
                <a:spcPts val="853"/>
              </a:spcBef>
              <a:buNone/>
              <a:defRPr sz="2276"/>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7/30/2019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s-HN" smtClean="0"/>
              <a:t>‹#›</a:t>
            </a:fld>
            <a:endParaRPr lang="es-HN"/>
          </a:p>
        </p:txBody>
      </p:sp>
    </p:spTree>
    <p:extLst>
      <p:ext uri="{BB962C8B-B14F-4D97-AF65-F5344CB8AC3E}">
        <p14:creationId xmlns:p14="http://schemas.microsoft.com/office/powerpoint/2010/main" val="5284203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680" y="7054418"/>
            <a:ext cx="8290560" cy="2080768"/>
          </a:xfrm>
        </p:spPr>
        <p:txBody>
          <a:bodyPr anchor="ctr">
            <a:normAutofit/>
          </a:bodyPr>
          <a:lstStyle>
            <a:lvl1pPr algn="r">
              <a:defRPr sz="6258" spc="284"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3001549" cy="6502400"/>
          </a:xfrm>
          <a:solidFill>
            <a:schemeClr val="accent1">
              <a:lumMod val="60000"/>
              <a:lumOff val="40000"/>
            </a:schemeClr>
          </a:solidFill>
        </p:spPr>
        <p:txBody>
          <a:bodyPr lIns="457200" tIns="365760" anchor="t"/>
          <a:lstStyle>
            <a:lvl1pPr marL="0" indent="0">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9184640" y="7054418"/>
            <a:ext cx="3413760" cy="2080768"/>
          </a:xfrm>
        </p:spPr>
        <p:txBody>
          <a:bodyPr lIns="91440" rIns="91440" anchor="ctr">
            <a:normAutofit/>
          </a:bodyPr>
          <a:lstStyle>
            <a:lvl1pPr marL="0" indent="0">
              <a:lnSpc>
                <a:spcPct val="100000"/>
              </a:lnSpc>
              <a:spcBef>
                <a:spcPts val="0"/>
              </a:spcBef>
              <a:buNone/>
              <a:defRPr sz="2276">
                <a:solidFill>
                  <a:schemeClr val="tx1">
                    <a:lumMod val="95000"/>
                    <a:lumOff val="5000"/>
                  </a:schemeClr>
                </a:solidFill>
              </a:defRPr>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7/30/2019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s-HN" smtClean="0"/>
              <a:t>‹#›</a:t>
            </a:fld>
            <a:endParaRPr lang="es-HN"/>
          </a:p>
        </p:txBody>
      </p:sp>
      <p:cxnSp>
        <p:nvCxnSpPr>
          <p:cNvPr id="8" name="Straight Connector 7"/>
          <p:cNvCxnSpPr/>
          <p:nvPr/>
        </p:nvCxnSpPr>
        <p:spPr>
          <a:xfrm flipV="1">
            <a:off x="8945966" y="7486729"/>
            <a:ext cx="0" cy="13004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9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2403" y="832307"/>
            <a:ext cx="10368077" cy="213278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92404" y="3251200"/>
            <a:ext cx="10368078" cy="5722112"/>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2405" y="9202779"/>
            <a:ext cx="2297752" cy="390144"/>
          </a:xfrm>
          <a:prstGeom prst="rect">
            <a:avLst/>
          </a:prstGeom>
        </p:spPr>
        <p:txBody>
          <a:bodyPr vert="horz" lIns="91440" tIns="45720" rIns="91440" bIns="45720" rtlCol="0" anchor="ctr"/>
          <a:lstStyle>
            <a:lvl1pPr algn="l">
              <a:defRPr sz="1422">
                <a:solidFill>
                  <a:schemeClr val="tx1">
                    <a:lumMod val="95000"/>
                    <a:lumOff val="5000"/>
                  </a:schemeClr>
                </a:solidFill>
                <a:latin typeface="+mj-lt"/>
              </a:defRPr>
            </a:lvl1pPr>
          </a:lstStyle>
          <a:p>
            <a:fld id="{9334D819-9F07-4261-B09B-9E467E5D9002}" type="datetimeFigureOut">
              <a:rPr lang="en-US" smtClean="0"/>
              <a:pPr/>
              <a:t>7/30/2019</a:t>
            </a:fld>
            <a:endParaRPr lang="en-US" dirty="0"/>
          </a:p>
        </p:txBody>
      </p:sp>
      <p:sp>
        <p:nvSpPr>
          <p:cNvPr id="5" name="Footer Placeholder 4"/>
          <p:cNvSpPr>
            <a:spLocks noGrp="1"/>
          </p:cNvSpPr>
          <p:nvPr>
            <p:ph type="ftr" sz="quarter" idx="3"/>
          </p:nvPr>
        </p:nvSpPr>
        <p:spPr>
          <a:xfrm>
            <a:off x="5165796" y="9202779"/>
            <a:ext cx="6294889" cy="390144"/>
          </a:xfrm>
          <a:prstGeom prst="rect">
            <a:avLst/>
          </a:prstGeom>
        </p:spPr>
        <p:txBody>
          <a:bodyPr vert="horz" lIns="91440" tIns="45720" rIns="91440" bIns="45720" rtlCol="0" anchor="ctr"/>
          <a:lstStyle>
            <a:lvl1pPr algn="r">
              <a:defRPr sz="1422"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1559822" y="9202779"/>
            <a:ext cx="1038578" cy="390144"/>
          </a:xfrm>
          <a:prstGeom prst="rect">
            <a:avLst/>
          </a:prstGeom>
        </p:spPr>
        <p:txBody>
          <a:bodyPr vert="horz" lIns="91440" tIns="45720" rIns="91440" bIns="45720" rtlCol="0" anchor="ctr"/>
          <a:lstStyle>
            <a:lvl1pPr algn="l">
              <a:defRPr sz="1422">
                <a:solidFill>
                  <a:schemeClr val="tx1">
                    <a:lumMod val="95000"/>
                    <a:lumOff val="5000"/>
                  </a:schemeClr>
                </a:solidFill>
                <a:latin typeface="+mj-lt"/>
              </a:defRPr>
            </a:lvl1pPr>
          </a:lstStyle>
          <a:p>
            <a:fld id="{86CB4B4D-7CA3-9044-876B-883B54F8677D}" type="slidenum">
              <a:rPr lang="es-HN" smtClean="0"/>
              <a:t>‹#›</a:t>
            </a:fld>
            <a:endParaRPr lang="es-HN"/>
          </a:p>
        </p:txBody>
      </p:sp>
      <p:cxnSp>
        <p:nvCxnSpPr>
          <p:cNvPr id="7" name="Straight Connector 6"/>
          <p:cNvCxnSpPr/>
          <p:nvPr/>
        </p:nvCxnSpPr>
        <p:spPr>
          <a:xfrm flipV="1">
            <a:off x="812800" y="1175216"/>
            <a:ext cx="0" cy="13004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90324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l" defTabSz="1300460" rtl="0" eaLnBrk="1" latinLnBrk="0" hangingPunct="1">
        <a:lnSpc>
          <a:spcPct val="80000"/>
        </a:lnSpc>
        <a:spcBef>
          <a:spcPct val="0"/>
        </a:spcBef>
        <a:buNone/>
        <a:defRPr sz="6258" kern="1200" cap="all" spc="142" baseline="0">
          <a:solidFill>
            <a:schemeClr val="tx1">
              <a:lumMod val="95000"/>
              <a:lumOff val="5000"/>
            </a:schemeClr>
          </a:solidFill>
          <a:latin typeface="+mj-lt"/>
          <a:ea typeface="+mj-ea"/>
          <a:cs typeface="+mj-cs"/>
        </a:defRPr>
      </a:lvl1pPr>
    </p:titleStyle>
    <p:bodyStyle>
      <a:lvl1pPr marL="130046" indent="-130046" algn="l" defTabSz="1300460" rtl="0" eaLnBrk="1" latinLnBrk="0" hangingPunct="1">
        <a:lnSpc>
          <a:spcPct val="90000"/>
        </a:lnSpc>
        <a:spcBef>
          <a:spcPts val="1707"/>
        </a:spcBef>
        <a:spcAft>
          <a:spcPts val="284"/>
        </a:spcAft>
        <a:buClr>
          <a:schemeClr val="accent1"/>
        </a:buClr>
        <a:buSzPct val="100000"/>
        <a:buFont typeface="Tw Cen MT" panose="020B0602020104020603" pitchFamily="34" charset="0"/>
        <a:buChar char=" "/>
        <a:defRPr sz="2844" kern="1200">
          <a:solidFill>
            <a:schemeClr val="tx1"/>
          </a:solidFill>
          <a:latin typeface="+mn-lt"/>
          <a:ea typeface="+mn-ea"/>
          <a:cs typeface="+mn-cs"/>
        </a:defRPr>
      </a:lvl1pPr>
      <a:lvl2pPr marL="377133" indent="-195069" algn="l" defTabSz="1300460" rtl="0" eaLnBrk="1" latinLnBrk="0" hangingPunct="1">
        <a:lnSpc>
          <a:spcPct val="90000"/>
        </a:lnSpc>
        <a:spcBef>
          <a:spcPts val="284"/>
        </a:spcBef>
        <a:spcAft>
          <a:spcPts val="569"/>
        </a:spcAft>
        <a:buClr>
          <a:schemeClr val="accent1"/>
        </a:buClr>
        <a:buFont typeface="Wingdings 3" pitchFamily="18" charset="2"/>
        <a:buChar char=""/>
        <a:defRPr sz="2276" kern="1200">
          <a:solidFill>
            <a:schemeClr val="tx1"/>
          </a:solidFill>
          <a:latin typeface="+mn-lt"/>
          <a:ea typeface="+mn-ea"/>
          <a:cs typeface="+mn-cs"/>
        </a:defRPr>
      </a:lvl2pPr>
      <a:lvl3pPr marL="637225"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3pPr>
      <a:lvl4pPr marL="845299"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4pPr>
      <a:lvl5pPr marL="1105391"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5pPr>
      <a:lvl6pPr marL="1300460"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6pPr>
      <a:lvl7pPr marL="1508533"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7pPr>
      <a:lvl8pPr marL="1729611"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8pPr>
      <a:lvl9pPr marL="1937685"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fif"/><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customXml" Target="../ink/ink2.xml"/><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3.jf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gif"/><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useBgFill="1">
        <p:nvSpPr>
          <p:cNvPr id="161" name="Rectangle 99">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3001307" cy="9754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79207" y="2580727"/>
            <a:ext cx="7922371" cy="4591228"/>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Rectangle 103">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0498" y="882801"/>
            <a:ext cx="7811446" cy="7954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resentation by: Victoria Salgado Diggs"/>
          <p:cNvSpPr>
            <a:spLocks noGrp="1"/>
          </p:cNvSpPr>
          <p:nvPr>
            <p:ph type="ctrTitle"/>
          </p:nvPr>
        </p:nvSpPr>
        <p:spPr>
          <a:xfrm>
            <a:off x="5027438" y="1572054"/>
            <a:ext cx="6777565" cy="4300773"/>
          </a:xfrm>
          <a:prstGeom prst="rect">
            <a:avLst/>
          </a:prstGeom>
        </p:spPr>
        <p:txBody>
          <a:bodyPr anchor="b">
            <a:normAutofit/>
          </a:bodyPr>
          <a:lstStyle/>
          <a:p>
            <a:pPr algn="l">
              <a:spcBef>
                <a:spcPts val="3400"/>
              </a:spcBef>
              <a:defRPr sz="2800" cap="none" spc="56">
                <a:solidFill>
                  <a:srgbClr val="5B5854"/>
                </a:solidFill>
                <a:latin typeface="Avenir Medium"/>
                <a:ea typeface="Avenir Medium"/>
                <a:cs typeface="Avenir Medium"/>
                <a:sym typeface="Avenir Medium"/>
              </a:defRPr>
            </a:pPr>
            <a:r>
              <a:rPr lang="en-US" sz="6000" dirty="0">
                <a:solidFill>
                  <a:srgbClr val="FFFFFF"/>
                </a:solidFill>
                <a:latin typeface="Abadi Extra Light" panose="020B0604020202020204" pitchFamily="34" charset="0"/>
              </a:rPr>
              <a:t>The Latino Donor: Cultural Influences &amp; Research Findings   </a:t>
            </a:r>
          </a:p>
        </p:txBody>
      </p:sp>
      <p:sp>
        <p:nvSpPr>
          <p:cNvPr id="159" name="The Latino Donor: PREFERENCES, influences AND interests"/>
          <p:cNvSpPr>
            <a:spLocks noGrp="1"/>
          </p:cNvSpPr>
          <p:nvPr>
            <p:ph type="subTitle" idx="1"/>
          </p:nvPr>
        </p:nvSpPr>
        <p:spPr>
          <a:xfrm>
            <a:off x="5105521" y="6114618"/>
            <a:ext cx="6777566" cy="2038601"/>
          </a:xfrm>
          <a:prstGeom prst="rect">
            <a:avLst/>
          </a:prstGeom>
        </p:spPr>
        <p:txBody>
          <a:bodyPr anchor="t">
            <a:normAutofit/>
          </a:bodyPr>
          <a:lstStyle>
            <a:lvl1pPr defTabSz="288036">
              <a:defRPr sz="6551" spc="131"/>
            </a:lvl1pPr>
          </a:lstStyle>
          <a:p>
            <a:pPr>
              <a:lnSpc>
                <a:spcPct val="90000"/>
              </a:lnSpc>
            </a:pPr>
            <a:r>
              <a:rPr lang="en-US" sz="2600" dirty="0">
                <a:solidFill>
                  <a:srgbClr val="FFFFFF"/>
                </a:solidFill>
              </a:rPr>
              <a:t>Victoria Salgado Diggs </a:t>
            </a:r>
          </a:p>
        </p:txBody>
      </p:sp>
      <p:cxnSp>
        <p:nvCxnSpPr>
          <p:cNvPr id="106" name="Straight Connector 105">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65794" y="5993722"/>
            <a:ext cx="5462016"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08" name="Rectangle 107">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933" y="-2"/>
            <a:ext cx="175565" cy="9753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8" y="376752"/>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Education &amp; Economic landscape </a:t>
            </a:r>
            <a:endParaRPr b="1" dirty="0">
              <a:solidFill>
                <a:schemeClr val="bg1"/>
              </a:solidFill>
            </a:endParaRPr>
          </a:p>
        </p:txBody>
      </p:sp>
      <p:sp>
        <p:nvSpPr>
          <p:cNvPr id="162" name="Text"/>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pic>
        <p:nvPicPr>
          <p:cNvPr id="2" name="Picture 1">
            <a:extLst>
              <a:ext uri="{FF2B5EF4-FFF2-40B4-BE49-F238E27FC236}">
                <a16:creationId xmlns:a16="http://schemas.microsoft.com/office/drawing/2014/main" id="{BAA71208-E352-40CF-B0A3-5A094BFCB8E0}"/>
              </a:ext>
            </a:extLst>
          </p:cNvPr>
          <p:cNvPicPr>
            <a:picLocks noChangeAspect="1"/>
          </p:cNvPicPr>
          <p:nvPr/>
        </p:nvPicPr>
        <p:blipFill>
          <a:blip r:embed="rId3"/>
          <a:stretch>
            <a:fillRect/>
          </a:stretch>
        </p:blipFill>
        <p:spPr>
          <a:xfrm>
            <a:off x="521088" y="1467430"/>
            <a:ext cx="11596529" cy="7816575"/>
          </a:xfrm>
          <a:prstGeom prst="rect">
            <a:avLst/>
          </a:prstGeom>
        </p:spPr>
      </p:pic>
    </p:spTree>
    <p:extLst>
      <p:ext uri="{BB962C8B-B14F-4D97-AF65-F5344CB8AC3E}">
        <p14:creationId xmlns:p14="http://schemas.microsoft.com/office/powerpoint/2010/main" val="243970209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8" y="376752"/>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Entrepreneurs </a:t>
            </a:r>
            <a:endParaRPr b="1" dirty="0">
              <a:solidFill>
                <a:schemeClr val="bg1"/>
              </a:solidFill>
            </a:endParaRPr>
          </a:p>
        </p:txBody>
      </p:sp>
      <p:sp>
        <p:nvSpPr>
          <p:cNvPr id="4" name="TextBox 3">
            <a:extLst>
              <a:ext uri="{FF2B5EF4-FFF2-40B4-BE49-F238E27FC236}">
                <a16:creationId xmlns:a16="http://schemas.microsoft.com/office/drawing/2014/main" id="{B98D9887-A538-48A5-B300-F76D780DFD0E}"/>
              </a:ext>
            </a:extLst>
          </p:cNvPr>
          <p:cNvSpPr txBox="1"/>
          <p:nvPr/>
        </p:nvSpPr>
        <p:spPr>
          <a:xfrm>
            <a:off x="521088" y="1606334"/>
            <a:ext cx="5338860" cy="7017306"/>
          </a:xfrm>
          <a:prstGeom prst="rect">
            <a:avLst/>
          </a:prstGeom>
          <a:noFill/>
        </p:spPr>
        <p:txBody>
          <a:bodyPr wrap="square" rtlCol="0">
            <a:spAutoFit/>
          </a:bodyPr>
          <a:lstStyle/>
          <a:p>
            <a:r>
              <a:rPr lang="en-US" sz="5000" dirty="0">
                <a:solidFill>
                  <a:srgbClr val="6D6E71"/>
                </a:solidFill>
              </a:rPr>
              <a:t>Latinos businesses are growing </a:t>
            </a:r>
            <a:r>
              <a:rPr lang="en-US" sz="5000" dirty="0"/>
              <a:t>2.5 </a:t>
            </a:r>
            <a:r>
              <a:rPr lang="en-US" sz="5000" dirty="0">
                <a:solidFill>
                  <a:srgbClr val="6D6E71"/>
                </a:solidFill>
              </a:rPr>
              <a:t>times faster than all U.S. businesses. </a:t>
            </a:r>
          </a:p>
          <a:p>
            <a:endParaRPr lang="en-US" sz="5000" dirty="0">
              <a:solidFill>
                <a:srgbClr val="6D6E71"/>
              </a:solidFill>
            </a:endParaRPr>
          </a:p>
          <a:p>
            <a:r>
              <a:rPr lang="en-US" sz="5000" dirty="0">
                <a:solidFill>
                  <a:srgbClr val="6D6E71"/>
                </a:solidFill>
              </a:rPr>
              <a:t>Latinos account for 1 out of every 5 new entrepreneurs in the U.S. </a:t>
            </a:r>
          </a:p>
        </p:txBody>
      </p:sp>
      <p:sp>
        <p:nvSpPr>
          <p:cNvPr id="5" name="Oval 4">
            <a:extLst>
              <a:ext uri="{FF2B5EF4-FFF2-40B4-BE49-F238E27FC236}">
                <a16:creationId xmlns:a16="http://schemas.microsoft.com/office/drawing/2014/main" id="{9477C8E6-EC8B-4DAC-9E85-E28731629960}"/>
              </a:ext>
            </a:extLst>
          </p:cNvPr>
          <p:cNvSpPr/>
          <p:nvPr/>
        </p:nvSpPr>
        <p:spPr>
          <a:xfrm>
            <a:off x="7177708" y="1366562"/>
            <a:ext cx="3860800" cy="391816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0" b="1" dirty="0">
                <a:solidFill>
                  <a:schemeClr val="bg1"/>
                </a:solidFill>
              </a:rPr>
              <a:t>4.4 </a:t>
            </a:r>
            <a:r>
              <a:rPr lang="en-US" sz="2500" dirty="0">
                <a:solidFill>
                  <a:schemeClr val="bg1"/>
                </a:solidFill>
              </a:rPr>
              <a:t>Million</a:t>
            </a:r>
            <a:br>
              <a:rPr lang="en-US" sz="10000" dirty="0">
                <a:solidFill>
                  <a:schemeClr val="accent1"/>
                </a:solidFill>
              </a:rPr>
            </a:br>
            <a:r>
              <a:rPr lang="en-US" dirty="0">
                <a:solidFill>
                  <a:schemeClr val="tx1"/>
                </a:solidFill>
              </a:rPr>
              <a:t>Latino owned businesses</a:t>
            </a:r>
          </a:p>
        </p:txBody>
      </p:sp>
      <p:sp>
        <p:nvSpPr>
          <p:cNvPr id="7" name="Oval 6">
            <a:extLst>
              <a:ext uri="{FF2B5EF4-FFF2-40B4-BE49-F238E27FC236}">
                <a16:creationId xmlns:a16="http://schemas.microsoft.com/office/drawing/2014/main" id="{6D7CC978-BB5A-4AF4-B76B-CC1EC43F9016}"/>
              </a:ext>
            </a:extLst>
          </p:cNvPr>
          <p:cNvSpPr/>
          <p:nvPr/>
        </p:nvSpPr>
        <p:spPr>
          <a:xfrm>
            <a:off x="7322652" y="4976082"/>
            <a:ext cx="3860800" cy="3918166"/>
          </a:xfrm>
          <a:prstGeom prst="ellipse">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solidFill>
                  <a:srgbClr val="FFC000"/>
                </a:solidFill>
              </a:rPr>
              <a:t>$700 </a:t>
            </a:r>
            <a:r>
              <a:rPr lang="en-US" sz="2500" dirty="0">
                <a:solidFill>
                  <a:srgbClr val="FFC000"/>
                </a:solidFill>
              </a:rPr>
              <a:t>Billion</a:t>
            </a:r>
          </a:p>
          <a:p>
            <a:pPr algn="ctr"/>
            <a:r>
              <a:rPr lang="en-US" sz="1400" dirty="0">
                <a:solidFill>
                  <a:schemeClr val="tx1"/>
                </a:solidFill>
              </a:rPr>
              <a:t>Contribution to U.S. economy</a:t>
            </a:r>
          </a:p>
        </p:txBody>
      </p:sp>
    </p:spTree>
    <p:extLst>
      <p:ext uri="{BB962C8B-B14F-4D97-AF65-F5344CB8AC3E}">
        <p14:creationId xmlns:p14="http://schemas.microsoft.com/office/powerpoint/2010/main" val="372463195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8" y="376752"/>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Communication Preferences   </a:t>
            </a:r>
            <a:endParaRPr b="1" dirty="0">
              <a:solidFill>
                <a:schemeClr val="bg1"/>
              </a:solidFill>
            </a:endParaRPr>
          </a:p>
        </p:txBody>
      </p:sp>
      <p:pic>
        <p:nvPicPr>
          <p:cNvPr id="5" name="Picture 4" descr="A picture containing screenshot&#10;&#10;Description automatically generated">
            <a:extLst>
              <a:ext uri="{FF2B5EF4-FFF2-40B4-BE49-F238E27FC236}">
                <a16:creationId xmlns:a16="http://schemas.microsoft.com/office/drawing/2014/main" id="{FF792D75-24C7-4820-B618-CE8A03764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352" y="1376714"/>
            <a:ext cx="5372100" cy="7972425"/>
          </a:xfrm>
          <a:prstGeom prst="rect">
            <a:avLst/>
          </a:prstGeom>
        </p:spPr>
      </p:pic>
      <p:pic>
        <p:nvPicPr>
          <p:cNvPr id="6" name="Picture 5">
            <a:extLst>
              <a:ext uri="{FF2B5EF4-FFF2-40B4-BE49-F238E27FC236}">
                <a16:creationId xmlns:a16="http://schemas.microsoft.com/office/drawing/2014/main" id="{C51613FA-56C9-4C15-BB08-CF682A157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7104" y="3520502"/>
            <a:ext cx="1471074" cy="1471074"/>
          </a:xfrm>
          <a:prstGeom prst="rect">
            <a:avLst/>
          </a:prstGeom>
        </p:spPr>
      </p:pic>
      <p:pic>
        <p:nvPicPr>
          <p:cNvPr id="8" name="Picture 7">
            <a:extLst>
              <a:ext uri="{FF2B5EF4-FFF2-40B4-BE49-F238E27FC236}">
                <a16:creationId xmlns:a16="http://schemas.microsoft.com/office/drawing/2014/main" id="{EA38DAB1-3F9D-40D2-8D38-C2E3A39B4E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8225" y="5681239"/>
            <a:ext cx="1248829" cy="1248829"/>
          </a:xfrm>
          <a:prstGeom prst="rect">
            <a:avLst/>
          </a:prstGeom>
        </p:spPr>
      </p:pic>
      <p:pic>
        <p:nvPicPr>
          <p:cNvPr id="10" name="Picture 9">
            <a:extLst>
              <a:ext uri="{FF2B5EF4-FFF2-40B4-BE49-F238E27FC236}">
                <a16:creationId xmlns:a16="http://schemas.microsoft.com/office/drawing/2014/main" id="{BCE20404-1FB1-4489-9FBC-F48D7EDD2A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2156" y="7619732"/>
            <a:ext cx="1080968" cy="1080968"/>
          </a:xfrm>
          <a:prstGeom prst="rect">
            <a:avLst/>
          </a:prstGeom>
        </p:spPr>
      </p:pic>
      <p:pic>
        <p:nvPicPr>
          <p:cNvPr id="7" name="Picture 6">
            <a:extLst>
              <a:ext uri="{FF2B5EF4-FFF2-40B4-BE49-F238E27FC236}">
                <a16:creationId xmlns:a16="http://schemas.microsoft.com/office/drawing/2014/main" id="{23937C7F-9458-477A-8E1D-134DA00634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7266" y="1593384"/>
            <a:ext cx="2190750" cy="1362075"/>
          </a:xfrm>
          <a:prstGeom prst="rect">
            <a:avLst/>
          </a:prstGeom>
        </p:spPr>
      </p:pic>
    </p:spTree>
    <p:extLst>
      <p:ext uri="{BB962C8B-B14F-4D97-AF65-F5344CB8AC3E}">
        <p14:creationId xmlns:p14="http://schemas.microsoft.com/office/powerpoint/2010/main" val="94548413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2" name="Text"/>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4" name="Rectangle 3">
            <a:extLst>
              <a:ext uri="{FF2B5EF4-FFF2-40B4-BE49-F238E27FC236}">
                <a16:creationId xmlns:a16="http://schemas.microsoft.com/office/drawing/2014/main" id="{841E8F81-3E24-4A1C-82DA-E9073A2D3BB0}"/>
              </a:ext>
            </a:extLst>
          </p:cNvPr>
          <p:cNvSpPr/>
          <p:nvPr/>
        </p:nvSpPr>
        <p:spPr>
          <a:xfrm>
            <a:off x="1037111" y="1583174"/>
            <a:ext cx="11872686" cy="6093976"/>
          </a:xfrm>
          <a:prstGeom prst="rect">
            <a:avLst/>
          </a:prstGeom>
        </p:spPr>
        <p:txBody>
          <a:bodyPr wrap="square">
            <a:spAutoFit/>
          </a:bodyPr>
          <a:lstStyle/>
          <a:p>
            <a:r>
              <a:rPr lang="en-US" sz="13000" dirty="0">
                <a:solidFill>
                  <a:srgbClr val="FFC000"/>
                </a:solidFill>
                <a:latin typeface="Abadi Extra Light" panose="020B0204020104020204" pitchFamily="34" charset="0"/>
              </a:rPr>
              <a:t>CULTURAL &amp; HISTORICAL 	 </a:t>
            </a:r>
          </a:p>
          <a:p>
            <a:r>
              <a:rPr lang="en-US" sz="13000" dirty="0">
                <a:solidFill>
                  <a:srgbClr val="FFC000"/>
                </a:solidFill>
                <a:latin typeface="Abadi Extra Light" panose="020B0204020104020204" pitchFamily="34" charset="0"/>
              </a:rPr>
              <a:t>INFLUENCE </a:t>
            </a:r>
          </a:p>
        </p:txBody>
      </p:sp>
      <p:sp>
        <p:nvSpPr>
          <p:cNvPr id="7" name="Rectangle 6">
            <a:extLst>
              <a:ext uri="{FF2B5EF4-FFF2-40B4-BE49-F238E27FC236}">
                <a16:creationId xmlns:a16="http://schemas.microsoft.com/office/drawing/2014/main" id="{9DFED88F-8CFC-4650-ACB5-28E87944DB69}"/>
              </a:ext>
            </a:extLst>
          </p:cNvPr>
          <p:cNvSpPr/>
          <p:nvPr/>
        </p:nvSpPr>
        <p:spPr>
          <a:xfrm>
            <a:off x="0" y="0"/>
            <a:ext cx="880895" cy="9753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438960"/>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602E3FC8-7F96-4E05-AE92-F2BAD28CD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40" y="783771"/>
            <a:ext cx="6550941" cy="8579468"/>
          </a:xfrm>
          <a:prstGeom prst="rect">
            <a:avLst/>
          </a:prstGeom>
        </p:spPr>
      </p:pic>
      <p:sp>
        <p:nvSpPr>
          <p:cNvPr id="161" name="Important Definitions"/>
          <p:cNvSpPr/>
          <p:nvPr/>
        </p:nvSpPr>
        <p:spPr>
          <a:xfrm>
            <a:off x="400544" y="390361"/>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Philanthropy defined </a:t>
            </a:r>
            <a:endParaRPr b="1" dirty="0">
              <a:solidFill>
                <a:schemeClr val="bg1"/>
              </a:solidFill>
            </a:endParaRPr>
          </a:p>
        </p:txBody>
      </p:sp>
      <p:sp>
        <p:nvSpPr>
          <p:cNvPr id="162" name="Text"/>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63" name="Hispanic is the term used by the U.S. Bureau of the Census to describe persons in the United States who were born in a Spanish-speaking country (including Spain) or who can trace their ancestry to these countries.   Latino refers to people of Latin America (Central and South America, and the Caribbean Islands) residing in the United States.…"/>
          <p:cNvSpPr/>
          <p:nvPr/>
        </p:nvSpPr>
        <p:spPr>
          <a:xfrm>
            <a:off x="5878285" y="1727219"/>
            <a:ext cx="6118787" cy="238013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defRPr>
                <a:solidFill>
                  <a:srgbClr val="6D6E71"/>
                </a:solidFill>
                <a:latin typeface="+mn-lt"/>
                <a:ea typeface="+mn-ea"/>
                <a:cs typeface="+mn-cs"/>
                <a:sym typeface="Futura"/>
              </a:defRPr>
            </a:pPr>
            <a:r>
              <a:rPr lang="en-US" sz="3000" b="1" dirty="0"/>
              <a:t>Philanthropy: </a:t>
            </a:r>
            <a:r>
              <a:rPr lang="en-US" sz="3000" dirty="0">
                <a:solidFill>
                  <a:srgbClr val="6D6E71"/>
                </a:solidFill>
                <a:sym typeface="Futura"/>
              </a:rPr>
              <a:t>Goodwill to fellow members of the human race (Merriam Webster).</a:t>
            </a:r>
          </a:p>
          <a:p>
            <a:pPr>
              <a:defRPr>
                <a:solidFill>
                  <a:srgbClr val="6D6E71"/>
                </a:solidFill>
                <a:latin typeface="+mn-lt"/>
                <a:ea typeface="+mn-ea"/>
                <a:cs typeface="+mn-cs"/>
                <a:sym typeface="Futura"/>
              </a:defRPr>
            </a:pPr>
            <a:endParaRPr lang="en-US" sz="3000" dirty="0">
              <a:solidFill>
                <a:srgbClr val="6D6E71"/>
              </a:solidFill>
              <a:sym typeface="Futura"/>
            </a:endParaRPr>
          </a:p>
          <a:p>
            <a:pPr>
              <a:defRPr>
                <a:solidFill>
                  <a:srgbClr val="6D6E71"/>
                </a:solidFill>
                <a:latin typeface="+mn-lt"/>
                <a:ea typeface="+mn-ea"/>
                <a:cs typeface="+mn-cs"/>
                <a:sym typeface="Futura"/>
              </a:defRPr>
            </a:pPr>
            <a:endParaRPr lang="en-US" sz="2800" dirty="0"/>
          </a:p>
        </p:txBody>
      </p:sp>
      <p:sp>
        <p:nvSpPr>
          <p:cNvPr id="6" name="Hispanic is the term used by the U.S. Bureau of the Census to describe persons in the United States who were born in a Spanish-speaking country (including Spain) or who can trace their ancestry to these countries.   Latino refers to people of Latin America (Central and South America, and the Caribbean Islands) residing in the United States.…">
            <a:extLst>
              <a:ext uri="{FF2B5EF4-FFF2-40B4-BE49-F238E27FC236}">
                <a16:creationId xmlns:a16="http://schemas.microsoft.com/office/drawing/2014/main" id="{471BFB8C-1514-4E70-AFBC-3D3875E4657E}"/>
              </a:ext>
            </a:extLst>
          </p:cNvPr>
          <p:cNvSpPr/>
          <p:nvPr/>
        </p:nvSpPr>
        <p:spPr>
          <a:xfrm>
            <a:off x="5878285" y="3635859"/>
            <a:ext cx="6118787" cy="284180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defRPr>
                <a:solidFill>
                  <a:srgbClr val="6D6E71"/>
                </a:solidFill>
                <a:latin typeface="+mn-lt"/>
                <a:ea typeface="+mn-ea"/>
                <a:cs typeface="+mn-cs"/>
                <a:sym typeface="Futura"/>
              </a:defRPr>
            </a:pPr>
            <a:r>
              <a:rPr lang="en-US" sz="3000" b="1" dirty="0">
                <a:solidFill>
                  <a:srgbClr val="6D6E71"/>
                </a:solidFill>
                <a:sym typeface="Futura Bold"/>
              </a:rPr>
              <a:t>Formal philanthropy:</a:t>
            </a:r>
            <a:r>
              <a:rPr lang="en-US" sz="3000" b="1" dirty="0">
                <a:solidFill>
                  <a:srgbClr val="6D6E71"/>
                </a:solidFill>
                <a:sym typeface="Futura"/>
              </a:rPr>
              <a:t> </a:t>
            </a:r>
            <a:r>
              <a:rPr lang="en-US" sz="3000" dirty="0">
                <a:solidFill>
                  <a:srgbClr val="6D6E71"/>
                </a:solidFill>
                <a:sym typeface="Futura"/>
              </a:rPr>
              <a:t>An organization distributing or supported by funds set aside for humanitarian purposes. Voluntary actions for the public good within the nonprofit sector.</a:t>
            </a:r>
          </a:p>
          <a:p>
            <a:pPr>
              <a:defRPr>
                <a:solidFill>
                  <a:srgbClr val="6D6E71"/>
                </a:solidFill>
                <a:latin typeface="+mn-lt"/>
                <a:ea typeface="+mn-ea"/>
                <a:cs typeface="+mn-cs"/>
                <a:sym typeface="Futura"/>
              </a:defRPr>
            </a:pPr>
            <a:endParaRPr lang="en-US" sz="2800" dirty="0"/>
          </a:p>
        </p:txBody>
      </p:sp>
      <p:sp>
        <p:nvSpPr>
          <p:cNvPr id="7" name="Hispanic is the term used by the U.S. Bureau of the Census to describe persons in the United States who were born in a Spanish-speaking country (including Spain) or who can trace their ancestry to these countries.   Latino refers to people of Latin America (Central and South America, and the Caribbean Islands) residing in the United States.…">
            <a:extLst>
              <a:ext uri="{FF2B5EF4-FFF2-40B4-BE49-F238E27FC236}">
                <a16:creationId xmlns:a16="http://schemas.microsoft.com/office/drawing/2014/main" id="{0B213855-3EE9-4273-B33F-C22E3F8F94F6}"/>
              </a:ext>
            </a:extLst>
          </p:cNvPr>
          <p:cNvSpPr/>
          <p:nvPr/>
        </p:nvSpPr>
        <p:spPr>
          <a:xfrm>
            <a:off x="5878285" y="6477663"/>
            <a:ext cx="6118787" cy="330346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defRPr>
                <a:solidFill>
                  <a:srgbClr val="6D6E71"/>
                </a:solidFill>
                <a:latin typeface="+mn-lt"/>
                <a:ea typeface="+mn-ea"/>
                <a:cs typeface="+mn-cs"/>
                <a:sym typeface="Futura"/>
              </a:defRPr>
            </a:pPr>
            <a:r>
              <a:rPr lang="en-US" sz="3000" b="1" dirty="0">
                <a:ea typeface="Futura Bold"/>
                <a:cs typeface="Futura Bold"/>
                <a:sym typeface="Futura Bold"/>
              </a:rPr>
              <a:t>Informal philanthropy:</a:t>
            </a:r>
            <a:r>
              <a:rPr lang="en-US" sz="3000" b="1" dirty="0"/>
              <a:t> </a:t>
            </a:r>
            <a:r>
              <a:rPr lang="en-US" sz="3000" dirty="0">
                <a:solidFill>
                  <a:srgbClr val="6D6E71"/>
                </a:solidFill>
                <a:sym typeface="Futura"/>
              </a:rPr>
              <a:t>An act or gift done or made for humanitarian purposes. In the Latino culture this is characterized by donations of time, talent and treasure to family, friends and the church. </a:t>
            </a:r>
            <a:endParaRPr lang="en-US" sz="3000" dirty="0">
              <a:solidFill>
                <a:srgbClr val="6D6E71"/>
              </a:solidFill>
            </a:endParaRPr>
          </a:p>
          <a:p>
            <a:pPr>
              <a:defRPr>
                <a:solidFill>
                  <a:srgbClr val="6D6E71"/>
                </a:solidFill>
                <a:latin typeface="+mn-lt"/>
                <a:ea typeface="+mn-ea"/>
                <a:cs typeface="+mn-cs"/>
                <a:sym typeface="Futura"/>
              </a:defRPr>
            </a:pPr>
            <a:endParaRPr lang="en-US" sz="2800" dirty="0"/>
          </a:p>
        </p:txBody>
      </p:sp>
    </p:spTree>
    <p:extLst>
      <p:ext uri="{BB962C8B-B14F-4D97-AF65-F5344CB8AC3E}">
        <p14:creationId xmlns:p14="http://schemas.microsoft.com/office/powerpoint/2010/main" val="2010706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500" fill="hold"/>
                                        <p:tgtEl>
                                          <p:spTgt spid="163"/>
                                        </p:tgtEl>
                                        <p:attrNameLst>
                                          <p:attrName>ppt_x</p:attrName>
                                        </p:attrNameLst>
                                      </p:cBhvr>
                                      <p:tavLst>
                                        <p:tav tm="0">
                                          <p:val>
                                            <p:strVal val="#ppt_x"/>
                                          </p:val>
                                        </p:tav>
                                        <p:tav tm="100000">
                                          <p:val>
                                            <p:strVal val="#ppt_x"/>
                                          </p:val>
                                        </p:tav>
                                      </p:tavLst>
                                    </p:anim>
                                    <p:anim calcmode="lin" valueType="num">
                                      <p:cBhvr additive="base">
                                        <p:cTn id="8" dur="500" fill="hold"/>
                                        <p:tgtEl>
                                          <p:spTgt spid="1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400544" y="390361"/>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GOVERNMENT   </a:t>
            </a:r>
            <a:endParaRPr b="1" dirty="0">
              <a:solidFill>
                <a:schemeClr val="bg1"/>
              </a:solidFill>
            </a:endParaRPr>
          </a:p>
        </p:txBody>
      </p:sp>
      <p:sp>
        <p:nvSpPr>
          <p:cNvPr id="162" name="Text"/>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pic>
        <p:nvPicPr>
          <p:cNvPr id="3" name="Picture 2" descr="A large white building&#10;&#10;Description automatically generated">
            <a:extLst>
              <a:ext uri="{FF2B5EF4-FFF2-40B4-BE49-F238E27FC236}">
                <a16:creationId xmlns:a16="http://schemas.microsoft.com/office/drawing/2014/main" id="{2077F49A-74C8-4C11-B2C1-1C1D73144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544" y="1385013"/>
            <a:ext cx="11596529" cy="7731019"/>
          </a:xfrm>
          <a:prstGeom prst="rect">
            <a:avLst/>
          </a:prstGeom>
        </p:spPr>
      </p:pic>
    </p:spTree>
    <p:extLst>
      <p:ext uri="{BB962C8B-B14F-4D97-AF65-F5344CB8AC3E}">
        <p14:creationId xmlns:p14="http://schemas.microsoft.com/office/powerpoint/2010/main" val="36609413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8" y="376752"/>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Church </a:t>
            </a:r>
            <a:endParaRPr b="1" dirty="0">
              <a:solidFill>
                <a:schemeClr val="bg1"/>
              </a:solidFill>
            </a:endParaRPr>
          </a:p>
        </p:txBody>
      </p:sp>
      <p:sp>
        <p:nvSpPr>
          <p:cNvPr id="162" name="Text"/>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pic>
        <p:nvPicPr>
          <p:cNvPr id="8" name="templo_santo_domingo_ex_convento_uayma_yuc-_img_3148.jpg" descr="templo_santo_domingo_ex_convento_uayma_yuc-_img_3148.jpg">
            <a:extLst>
              <a:ext uri="{FF2B5EF4-FFF2-40B4-BE49-F238E27FC236}">
                <a16:creationId xmlns:a16="http://schemas.microsoft.com/office/drawing/2014/main" id="{F0E67C66-7D86-4544-ACAC-5834C25F04D3}"/>
              </a:ext>
            </a:extLst>
          </p:cNvPr>
          <p:cNvPicPr>
            <a:picLocks noChangeAspect="1"/>
          </p:cNvPicPr>
          <p:nvPr/>
        </p:nvPicPr>
        <p:blipFill>
          <a:blip r:embed="rId3">
            <a:extLst/>
          </a:blip>
          <a:stretch>
            <a:fillRect/>
          </a:stretch>
        </p:blipFill>
        <p:spPr>
          <a:xfrm>
            <a:off x="521088" y="1448510"/>
            <a:ext cx="11596529" cy="7365567"/>
          </a:xfrm>
          <a:prstGeom prst="rect">
            <a:avLst/>
          </a:prstGeom>
          <a:ln w="12700">
            <a:miter lim="400000"/>
          </a:ln>
          <a:effectLst>
            <a:outerShdw blurRad="190500" dist="8455" dir="5400000" rotWithShape="0">
              <a:srgbClr val="000000"/>
            </a:outerShdw>
          </a:effectLst>
        </p:spPr>
      </p:pic>
      <p:sp>
        <p:nvSpPr>
          <p:cNvPr id="9" name="TextBox 8">
            <a:extLst>
              <a:ext uri="{FF2B5EF4-FFF2-40B4-BE49-F238E27FC236}">
                <a16:creationId xmlns:a16="http://schemas.microsoft.com/office/drawing/2014/main" id="{D2B1ED64-0678-4518-99F3-3A1617CCE534}"/>
              </a:ext>
            </a:extLst>
          </p:cNvPr>
          <p:cNvSpPr txBox="1"/>
          <p:nvPr/>
        </p:nvSpPr>
        <p:spPr>
          <a:xfrm>
            <a:off x="1067933" y="2000250"/>
            <a:ext cx="1588168"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chemeClr val="bg2">
                    <a:lumMod val="20000"/>
                    <a:lumOff val="80000"/>
                  </a:schemeClr>
                </a:solidFill>
                <a:effectLst/>
                <a:uFillTx/>
                <a:latin typeface="Verdana Pro Cond Black" panose="020B0A06030504040204" pitchFamily="34" charset="0"/>
                <a:sym typeface="Avenir Medium"/>
              </a:rPr>
              <a:t>45%</a:t>
            </a:r>
          </a:p>
        </p:txBody>
      </p:sp>
    </p:spTree>
    <p:extLst>
      <p:ext uri="{BB962C8B-B14F-4D97-AF65-F5344CB8AC3E}">
        <p14:creationId xmlns:p14="http://schemas.microsoft.com/office/powerpoint/2010/main" val="111329681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8" y="376752"/>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Family driven</a:t>
            </a:r>
            <a:endParaRPr b="1" dirty="0">
              <a:solidFill>
                <a:schemeClr val="bg1"/>
              </a:solidFill>
            </a:endParaRPr>
          </a:p>
        </p:txBody>
      </p:sp>
      <p:pic>
        <p:nvPicPr>
          <p:cNvPr id="7" name="Latino FAmily.jpg" descr="Latino FAmily.jpg">
            <a:extLst>
              <a:ext uri="{FF2B5EF4-FFF2-40B4-BE49-F238E27FC236}">
                <a16:creationId xmlns:a16="http://schemas.microsoft.com/office/drawing/2014/main" id="{102E3C32-4A21-47AB-92E5-E5BAD4FBEA67}"/>
              </a:ext>
            </a:extLst>
          </p:cNvPr>
          <p:cNvPicPr>
            <a:picLocks noChangeAspect="1"/>
          </p:cNvPicPr>
          <p:nvPr/>
        </p:nvPicPr>
        <p:blipFill>
          <a:blip r:embed="rId3">
            <a:extLst/>
          </a:blip>
          <a:stretch>
            <a:fillRect/>
          </a:stretch>
        </p:blipFill>
        <p:spPr>
          <a:xfrm>
            <a:off x="521088" y="1504520"/>
            <a:ext cx="11596529" cy="7731019"/>
          </a:xfrm>
          <a:prstGeom prst="rect">
            <a:avLst/>
          </a:prstGeom>
          <a:ln w="12700">
            <a:miter lim="400000"/>
          </a:ln>
          <a:effectLst>
            <a:outerShdw blurRad="190500" dist="8455" dir="5400000" rotWithShape="0">
              <a:srgbClr val="000000"/>
            </a:outerShdw>
          </a:effectLst>
        </p:spPr>
      </p:pic>
    </p:spTree>
    <p:extLst>
      <p:ext uri="{BB962C8B-B14F-4D97-AF65-F5344CB8AC3E}">
        <p14:creationId xmlns:p14="http://schemas.microsoft.com/office/powerpoint/2010/main" val="93525690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7" y="347724"/>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Family driven</a:t>
            </a:r>
            <a:endParaRPr b="1" dirty="0">
              <a:solidFill>
                <a:schemeClr val="bg1"/>
              </a:solidFill>
            </a:endParaRPr>
          </a:p>
        </p:txBody>
      </p:sp>
      <p:pic>
        <p:nvPicPr>
          <p:cNvPr id="2" name="Picture 1">
            <a:extLst>
              <a:ext uri="{FF2B5EF4-FFF2-40B4-BE49-F238E27FC236}">
                <a16:creationId xmlns:a16="http://schemas.microsoft.com/office/drawing/2014/main" id="{5D5844E3-5723-435C-9372-5859C2A299CE}"/>
              </a:ext>
            </a:extLst>
          </p:cNvPr>
          <p:cNvPicPr>
            <a:picLocks noChangeAspect="1"/>
          </p:cNvPicPr>
          <p:nvPr/>
        </p:nvPicPr>
        <p:blipFill>
          <a:blip r:embed="rId3"/>
          <a:stretch>
            <a:fillRect/>
          </a:stretch>
        </p:blipFill>
        <p:spPr>
          <a:xfrm>
            <a:off x="1999014" y="1240769"/>
            <a:ext cx="9006771" cy="8165107"/>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836032A-0015-41A6-94CD-7929D7184B74}"/>
                  </a:ext>
                </a:extLst>
              </p14:cNvPr>
              <p14:cNvContentPartPr/>
              <p14:nvPr/>
            </p14:nvContentPartPr>
            <p14:xfrm>
              <a:off x="4241340" y="7745300"/>
              <a:ext cx="608400" cy="27000"/>
            </p14:xfrm>
          </p:contentPart>
        </mc:Choice>
        <mc:Fallback xmlns="">
          <p:pic>
            <p:nvPicPr>
              <p:cNvPr id="3" name="Ink 2">
                <a:extLst>
                  <a:ext uri="{FF2B5EF4-FFF2-40B4-BE49-F238E27FC236}">
                    <a16:creationId xmlns:a16="http://schemas.microsoft.com/office/drawing/2014/main" id="{B836032A-0015-41A6-94CD-7929D7184B74}"/>
                  </a:ext>
                </a:extLst>
              </p:cNvPr>
              <p:cNvPicPr/>
              <p:nvPr/>
            </p:nvPicPr>
            <p:blipFill>
              <a:blip r:embed="rId5"/>
              <a:stretch>
                <a:fillRect/>
              </a:stretch>
            </p:blipFill>
            <p:spPr>
              <a:xfrm>
                <a:off x="4187700" y="7637660"/>
                <a:ext cx="7160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A2A7428-B892-4971-828E-DB3470A6E92C}"/>
                  </a:ext>
                </a:extLst>
              </p14:cNvPr>
              <p14:cNvContentPartPr/>
              <p14:nvPr/>
            </p14:nvContentPartPr>
            <p14:xfrm>
              <a:off x="4253940" y="7784540"/>
              <a:ext cx="570600" cy="360"/>
            </p14:xfrm>
          </p:contentPart>
        </mc:Choice>
        <mc:Fallback xmlns="">
          <p:pic>
            <p:nvPicPr>
              <p:cNvPr id="5" name="Ink 4">
                <a:extLst>
                  <a:ext uri="{FF2B5EF4-FFF2-40B4-BE49-F238E27FC236}">
                    <a16:creationId xmlns:a16="http://schemas.microsoft.com/office/drawing/2014/main" id="{9A2A7428-B892-4971-828E-DB3470A6E92C}"/>
                  </a:ext>
                </a:extLst>
              </p:cNvPr>
              <p:cNvPicPr/>
              <p:nvPr/>
            </p:nvPicPr>
            <p:blipFill>
              <a:blip r:embed="rId7"/>
              <a:stretch>
                <a:fillRect/>
              </a:stretch>
            </p:blipFill>
            <p:spPr>
              <a:xfrm>
                <a:off x="4199940" y="7676540"/>
                <a:ext cx="678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9D9AFD3-6FC8-49AB-8CC0-8E0DA589264B}"/>
                  </a:ext>
                </a:extLst>
              </p14:cNvPr>
              <p14:cNvContentPartPr/>
              <p14:nvPr/>
            </p14:nvContentPartPr>
            <p14:xfrm>
              <a:off x="4126860" y="7772300"/>
              <a:ext cx="684720" cy="13320"/>
            </p14:xfrm>
          </p:contentPart>
        </mc:Choice>
        <mc:Fallback xmlns="">
          <p:pic>
            <p:nvPicPr>
              <p:cNvPr id="6" name="Ink 5">
                <a:extLst>
                  <a:ext uri="{FF2B5EF4-FFF2-40B4-BE49-F238E27FC236}">
                    <a16:creationId xmlns:a16="http://schemas.microsoft.com/office/drawing/2014/main" id="{99D9AFD3-6FC8-49AB-8CC0-8E0DA589264B}"/>
                  </a:ext>
                </a:extLst>
              </p:cNvPr>
              <p:cNvPicPr/>
              <p:nvPr/>
            </p:nvPicPr>
            <p:blipFill>
              <a:blip r:embed="rId9"/>
              <a:stretch>
                <a:fillRect/>
              </a:stretch>
            </p:blipFill>
            <p:spPr>
              <a:xfrm>
                <a:off x="4073220" y="7664300"/>
                <a:ext cx="7923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5F63541-BDB4-4474-BD8E-A3AB9082DFAB}"/>
                  </a:ext>
                </a:extLst>
              </p14:cNvPr>
              <p14:cNvContentPartPr/>
              <p14:nvPr/>
            </p14:nvContentPartPr>
            <p14:xfrm>
              <a:off x="4152060" y="7809740"/>
              <a:ext cx="685440" cy="360"/>
            </p14:xfrm>
          </p:contentPart>
        </mc:Choice>
        <mc:Fallback xmlns="">
          <p:pic>
            <p:nvPicPr>
              <p:cNvPr id="7" name="Ink 6">
                <a:extLst>
                  <a:ext uri="{FF2B5EF4-FFF2-40B4-BE49-F238E27FC236}">
                    <a16:creationId xmlns:a16="http://schemas.microsoft.com/office/drawing/2014/main" id="{95F63541-BDB4-4474-BD8E-A3AB9082DFAB}"/>
                  </a:ext>
                </a:extLst>
              </p:cNvPr>
              <p:cNvPicPr/>
              <p:nvPr/>
            </p:nvPicPr>
            <p:blipFill>
              <a:blip r:embed="rId11"/>
              <a:stretch>
                <a:fillRect/>
              </a:stretch>
            </p:blipFill>
            <p:spPr>
              <a:xfrm>
                <a:off x="4098420" y="7701740"/>
                <a:ext cx="793080" cy="216000"/>
              </a:xfrm>
              <a:prstGeom prst="rect">
                <a:avLst/>
              </a:prstGeom>
            </p:spPr>
          </p:pic>
        </mc:Fallback>
      </mc:AlternateContent>
    </p:spTree>
    <p:extLst>
      <p:ext uri="{BB962C8B-B14F-4D97-AF65-F5344CB8AC3E}">
        <p14:creationId xmlns:p14="http://schemas.microsoft.com/office/powerpoint/2010/main" val="302646316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400544" y="390361"/>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Mutual aid societies</a:t>
            </a:r>
            <a:endParaRPr b="1" dirty="0">
              <a:solidFill>
                <a:schemeClr val="bg1"/>
              </a:solidFill>
            </a:endParaRPr>
          </a:p>
        </p:txBody>
      </p:sp>
      <p:sp>
        <p:nvSpPr>
          <p:cNvPr id="162" name="Text"/>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63" name="Hispanic is the term used by the U.S. Bureau of the Census to describe persons in the United States who were born in a Spanish-speaking country (including Spain) or who can trace their ancestry to these countries.   Latino refers to people of Latin America (Central and South America, and the Caribbean Islands) residing in the United States.…"/>
          <p:cNvSpPr/>
          <p:nvPr/>
        </p:nvSpPr>
        <p:spPr>
          <a:xfrm>
            <a:off x="7008585" y="2491689"/>
            <a:ext cx="4783611" cy="561179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defRPr>
                <a:solidFill>
                  <a:srgbClr val="6D6E71"/>
                </a:solidFill>
                <a:latin typeface="+mn-lt"/>
                <a:ea typeface="+mn-ea"/>
                <a:cs typeface="+mn-cs"/>
                <a:sym typeface="Futura"/>
              </a:defRPr>
            </a:pPr>
            <a:r>
              <a:rPr lang="en-US" sz="3000" dirty="0">
                <a:solidFill>
                  <a:srgbClr val="6D6E71"/>
                </a:solidFill>
                <a:sym typeface="Futura"/>
              </a:rPr>
              <a:t>Many factors contributed to immigration of Latinos in Texas to include: the annexation of Mexican territory and the Mexican revolution of 1910. </a:t>
            </a:r>
          </a:p>
          <a:p>
            <a:pPr>
              <a:defRPr>
                <a:solidFill>
                  <a:srgbClr val="6D6E71"/>
                </a:solidFill>
                <a:latin typeface="+mn-lt"/>
                <a:ea typeface="+mn-ea"/>
                <a:cs typeface="+mn-cs"/>
                <a:sym typeface="Futura"/>
              </a:defRPr>
            </a:pPr>
            <a:endParaRPr lang="en-US" sz="3000" dirty="0">
              <a:solidFill>
                <a:srgbClr val="6D6E71"/>
              </a:solidFill>
              <a:sym typeface="Futura"/>
            </a:endParaRPr>
          </a:p>
          <a:p>
            <a:pPr>
              <a:defRPr>
                <a:solidFill>
                  <a:srgbClr val="6D6E71"/>
                </a:solidFill>
                <a:latin typeface="+mn-lt"/>
                <a:ea typeface="+mn-ea"/>
                <a:cs typeface="+mn-cs"/>
                <a:sym typeface="Futura"/>
              </a:defRPr>
            </a:pPr>
            <a:r>
              <a:rPr lang="en-US" sz="3000" dirty="0">
                <a:solidFill>
                  <a:srgbClr val="6D6E71"/>
                </a:solidFill>
                <a:sym typeface="Futura"/>
              </a:rPr>
              <a:t>Mutual Aids Societies formed initially to address concerns associated with settling, but they eventually focused on </a:t>
            </a:r>
            <a:r>
              <a:rPr lang="en-US" sz="3000" b="1" dirty="0">
                <a:solidFill>
                  <a:srgbClr val="6D6E71"/>
                </a:solidFill>
                <a:sym typeface="Futura"/>
              </a:rPr>
              <a:t>anti-discrimination</a:t>
            </a:r>
            <a:r>
              <a:rPr lang="en-US" sz="3000" dirty="0">
                <a:solidFill>
                  <a:srgbClr val="6D6E71"/>
                </a:solidFill>
                <a:sym typeface="Futura"/>
              </a:rPr>
              <a:t>.  </a:t>
            </a:r>
            <a:endParaRPr lang="en-US" sz="3000" dirty="0">
              <a:solidFill>
                <a:srgbClr val="6D6E71"/>
              </a:solidFill>
            </a:endParaRPr>
          </a:p>
          <a:p>
            <a:pPr>
              <a:defRPr>
                <a:solidFill>
                  <a:srgbClr val="6D6E71"/>
                </a:solidFill>
                <a:latin typeface="+mn-lt"/>
                <a:ea typeface="+mn-ea"/>
                <a:cs typeface="+mn-cs"/>
                <a:sym typeface="Futura"/>
              </a:defRPr>
            </a:pPr>
            <a:endParaRPr lang="en-US" sz="2800" dirty="0"/>
          </a:p>
        </p:txBody>
      </p:sp>
      <p:pic>
        <p:nvPicPr>
          <p:cNvPr id="5" name="Picture 4" descr="A black sign with white text hanging from the side of a building&#10;&#10;Description automatically generated">
            <a:extLst>
              <a:ext uri="{FF2B5EF4-FFF2-40B4-BE49-F238E27FC236}">
                <a16:creationId xmlns:a16="http://schemas.microsoft.com/office/drawing/2014/main" id="{4CE47FE4-AB03-4321-80E4-755EE7C3A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27" y="5795157"/>
            <a:ext cx="5486281" cy="3479457"/>
          </a:xfrm>
          <a:prstGeom prst="rect">
            <a:avLst/>
          </a:prstGeom>
        </p:spPr>
      </p:pic>
      <p:sp>
        <p:nvSpPr>
          <p:cNvPr id="10" name="TextBox 9">
            <a:extLst>
              <a:ext uri="{FF2B5EF4-FFF2-40B4-BE49-F238E27FC236}">
                <a16:creationId xmlns:a16="http://schemas.microsoft.com/office/drawing/2014/main" id="{17AA17C9-76F6-4266-AEFD-8A50F930CEE9}"/>
              </a:ext>
            </a:extLst>
          </p:cNvPr>
          <p:cNvSpPr txBox="1"/>
          <p:nvPr/>
        </p:nvSpPr>
        <p:spPr>
          <a:xfrm>
            <a:off x="4665689" y="1472539"/>
            <a:ext cx="5159506"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chemeClr val="tx1">
                    <a:lumMod val="50000"/>
                  </a:schemeClr>
                </a:solidFill>
                <a:effectLst/>
                <a:uFillTx/>
                <a:latin typeface="Verdana Pro Cond Black" panose="020B0604020202020204" pitchFamily="34" charset="0"/>
                <a:sym typeface="Avenir Medium"/>
              </a:rPr>
              <a:t>Late 1800’s</a:t>
            </a:r>
          </a:p>
        </p:txBody>
      </p:sp>
      <p:pic>
        <p:nvPicPr>
          <p:cNvPr id="7" name="Picture 6" descr="A group of people posing for a photo&#10;&#10;Description automatically generated">
            <a:extLst>
              <a:ext uri="{FF2B5EF4-FFF2-40B4-BE49-F238E27FC236}">
                <a16:creationId xmlns:a16="http://schemas.microsoft.com/office/drawing/2014/main" id="{D067AE23-505F-4A66-9E46-BA386AE9A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127" y="2585496"/>
            <a:ext cx="5486281" cy="3209661"/>
          </a:xfrm>
          <a:prstGeom prst="rect">
            <a:avLst/>
          </a:prstGeom>
        </p:spPr>
      </p:pic>
    </p:spTree>
    <p:extLst>
      <p:ext uri="{BB962C8B-B14F-4D97-AF65-F5344CB8AC3E}">
        <p14:creationId xmlns:p14="http://schemas.microsoft.com/office/powerpoint/2010/main" val="144242735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2" name="Text"/>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4" name="Rectangle 3">
            <a:extLst>
              <a:ext uri="{FF2B5EF4-FFF2-40B4-BE49-F238E27FC236}">
                <a16:creationId xmlns:a16="http://schemas.microsoft.com/office/drawing/2014/main" id="{841E8F81-3E24-4A1C-82DA-E9073A2D3BB0}"/>
              </a:ext>
            </a:extLst>
          </p:cNvPr>
          <p:cNvSpPr/>
          <p:nvPr/>
        </p:nvSpPr>
        <p:spPr>
          <a:xfrm>
            <a:off x="880895" y="1937961"/>
            <a:ext cx="12064530" cy="5478423"/>
          </a:xfrm>
          <a:prstGeom prst="rect">
            <a:avLst/>
          </a:prstGeom>
        </p:spPr>
        <p:txBody>
          <a:bodyPr wrap="square">
            <a:spAutoFit/>
          </a:bodyPr>
          <a:lstStyle/>
          <a:p>
            <a:r>
              <a:rPr lang="en-US" sz="17500" dirty="0">
                <a:solidFill>
                  <a:srgbClr val="FFC000"/>
                </a:solidFill>
                <a:latin typeface="Abadi Extra Light" panose="020B0204020104020204" pitchFamily="34" charset="0"/>
              </a:rPr>
              <a:t>WHY IS IT </a:t>
            </a:r>
          </a:p>
          <a:p>
            <a:r>
              <a:rPr lang="en-US" sz="17500" dirty="0">
                <a:solidFill>
                  <a:srgbClr val="FFC000"/>
                </a:solidFill>
                <a:latin typeface="Abadi Extra Light" panose="020B0204020104020204" pitchFamily="34" charset="0"/>
              </a:rPr>
              <a:t>IMPORTANT? </a:t>
            </a:r>
          </a:p>
        </p:txBody>
      </p:sp>
      <p:sp>
        <p:nvSpPr>
          <p:cNvPr id="7" name="Rectangle 6">
            <a:extLst>
              <a:ext uri="{FF2B5EF4-FFF2-40B4-BE49-F238E27FC236}">
                <a16:creationId xmlns:a16="http://schemas.microsoft.com/office/drawing/2014/main" id="{9DFED88F-8CFC-4650-ACB5-28E87944DB69}"/>
              </a:ext>
            </a:extLst>
          </p:cNvPr>
          <p:cNvSpPr/>
          <p:nvPr/>
        </p:nvSpPr>
        <p:spPr>
          <a:xfrm>
            <a:off x="0" y="0"/>
            <a:ext cx="880895" cy="9753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087379"/>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8" y="376752"/>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Civil Rights MOVEMENT</a:t>
            </a:r>
            <a:endParaRPr b="1" dirty="0">
              <a:solidFill>
                <a:schemeClr val="bg1"/>
              </a:solidFill>
            </a:endParaRPr>
          </a:p>
        </p:txBody>
      </p:sp>
      <p:sp>
        <p:nvSpPr>
          <p:cNvPr id="7" name="Text">
            <a:extLst>
              <a:ext uri="{FF2B5EF4-FFF2-40B4-BE49-F238E27FC236}">
                <a16:creationId xmlns:a16="http://schemas.microsoft.com/office/drawing/2014/main" id="{F912A453-1D45-4A24-9018-0E44FF177BC3}"/>
              </a:ext>
            </a:extLst>
          </p:cNvPr>
          <p:cNvSpPr/>
          <p:nvPr/>
        </p:nvSpPr>
        <p:spPr>
          <a:xfrm>
            <a:off x="663181" y="2018393"/>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8" name="Text">
            <a:extLst>
              <a:ext uri="{FF2B5EF4-FFF2-40B4-BE49-F238E27FC236}">
                <a16:creationId xmlns:a16="http://schemas.microsoft.com/office/drawing/2014/main" id="{2128ACA1-2AD9-450A-949E-9388A5A0060D}"/>
              </a:ext>
            </a:extLst>
          </p:cNvPr>
          <p:cNvSpPr/>
          <p:nvPr/>
        </p:nvSpPr>
        <p:spPr>
          <a:xfrm>
            <a:off x="663181" y="2018393"/>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pic>
        <p:nvPicPr>
          <p:cNvPr id="11" name="Picture 10" descr="A close up of a book&#10;&#10;Description generated with high confidence">
            <a:extLst>
              <a:ext uri="{FF2B5EF4-FFF2-40B4-BE49-F238E27FC236}">
                <a16:creationId xmlns:a16="http://schemas.microsoft.com/office/drawing/2014/main" id="{C5E6EF0A-E208-4137-BFAD-B6C4D1B95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88" y="2353124"/>
            <a:ext cx="5610225" cy="7143750"/>
          </a:xfrm>
          <a:prstGeom prst="rect">
            <a:avLst/>
          </a:prstGeom>
        </p:spPr>
      </p:pic>
      <p:pic>
        <p:nvPicPr>
          <p:cNvPr id="12" name="Picture 11" descr="A close up of a person&#10;&#10;Description generated with very high confidence">
            <a:extLst>
              <a:ext uri="{FF2B5EF4-FFF2-40B4-BE49-F238E27FC236}">
                <a16:creationId xmlns:a16="http://schemas.microsoft.com/office/drawing/2014/main" id="{0CD500A5-E7F1-439D-BAD6-66C52EA36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489" y="1460672"/>
            <a:ext cx="5214295" cy="3208797"/>
          </a:xfrm>
          <a:prstGeom prst="rect">
            <a:avLst/>
          </a:prstGeom>
        </p:spPr>
      </p:pic>
      <p:pic>
        <p:nvPicPr>
          <p:cNvPr id="13" name="Picture 12" descr="A picture containing clipart&#10;&#10;Description generated with high confidence">
            <a:extLst>
              <a:ext uri="{FF2B5EF4-FFF2-40B4-BE49-F238E27FC236}">
                <a16:creationId xmlns:a16="http://schemas.microsoft.com/office/drawing/2014/main" id="{DF76A17C-44DF-44B7-8964-53CF460664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4031" y="5191010"/>
            <a:ext cx="5223753" cy="2057400"/>
          </a:xfrm>
          <a:prstGeom prst="rect">
            <a:avLst/>
          </a:prstGeom>
        </p:spPr>
      </p:pic>
      <p:pic>
        <p:nvPicPr>
          <p:cNvPr id="14" name="Picture 13" descr="A picture containing clipart&#10;&#10;Description generated with very high confidence">
            <a:extLst>
              <a:ext uri="{FF2B5EF4-FFF2-40B4-BE49-F238E27FC236}">
                <a16:creationId xmlns:a16="http://schemas.microsoft.com/office/drawing/2014/main" id="{1DA201B8-C850-49EB-B78B-8F6B918CD7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6154" y="7892091"/>
            <a:ext cx="5159506" cy="1287004"/>
          </a:xfrm>
          <a:prstGeom prst="rect">
            <a:avLst/>
          </a:prstGeom>
        </p:spPr>
      </p:pic>
      <p:sp>
        <p:nvSpPr>
          <p:cNvPr id="15" name="TextBox 14">
            <a:extLst>
              <a:ext uri="{FF2B5EF4-FFF2-40B4-BE49-F238E27FC236}">
                <a16:creationId xmlns:a16="http://schemas.microsoft.com/office/drawing/2014/main" id="{9C706D12-4D5E-4235-A3BC-935289C0AE0F}"/>
              </a:ext>
            </a:extLst>
          </p:cNvPr>
          <p:cNvSpPr txBox="1"/>
          <p:nvPr/>
        </p:nvSpPr>
        <p:spPr>
          <a:xfrm>
            <a:off x="366709" y="1313725"/>
            <a:ext cx="5159506"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chemeClr val="tx1">
                    <a:lumMod val="50000"/>
                  </a:schemeClr>
                </a:solidFill>
                <a:effectLst/>
                <a:uFillTx/>
                <a:latin typeface="Verdana Pro Cond Black" panose="020B0604020202020204" pitchFamily="34" charset="0"/>
                <a:sym typeface="Avenir Medium"/>
              </a:rPr>
              <a:t>1960’s – 1970’s</a:t>
            </a:r>
          </a:p>
        </p:txBody>
      </p:sp>
    </p:spTree>
    <p:extLst>
      <p:ext uri="{BB962C8B-B14F-4D97-AF65-F5344CB8AC3E}">
        <p14:creationId xmlns:p14="http://schemas.microsoft.com/office/powerpoint/2010/main" val="269692739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8" y="376752"/>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Latino funds</a:t>
            </a:r>
            <a:endParaRPr b="1" dirty="0">
              <a:solidFill>
                <a:schemeClr val="bg1"/>
              </a:solidFill>
            </a:endParaRPr>
          </a:p>
        </p:txBody>
      </p:sp>
      <p:sp>
        <p:nvSpPr>
          <p:cNvPr id="7" name="Text">
            <a:extLst>
              <a:ext uri="{FF2B5EF4-FFF2-40B4-BE49-F238E27FC236}">
                <a16:creationId xmlns:a16="http://schemas.microsoft.com/office/drawing/2014/main" id="{F912A453-1D45-4A24-9018-0E44FF177BC3}"/>
              </a:ext>
            </a:extLst>
          </p:cNvPr>
          <p:cNvSpPr/>
          <p:nvPr/>
        </p:nvSpPr>
        <p:spPr>
          <a:xfrm>
            <a:off x="663181" y="2018393"/>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8" name="Text">
            <a:extLst>
              <a:ext uri="{FF2B5EF4-FFF2-40B4-BE49-F238E27FC236}">
                <a16:creationId xmlns:a16="http://schemas.microsoft.com/office/drawing/2014/main" id="{2128ACA1-2AD9-450A-949E-9388A5A0060D}"/>
              </a:ext>
            </a:extLst>
          </p:cNvPr>
          <p:cNvSpPr/>
          <p:nvPr/>
        </p:nvSpPr>
        <p:spPr>
          <a:xfrm>
            <a:off x="663181" y="2018393"/>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0" name="Text">
            <a:extLst>
              <a:ext uri="{FF2B5EF4-FFF2-40B4-BE49-F238E27FC236}">
                <a16:creationId xmlns:a16="http://schemas.microsoft.com/office/drawing/2014/main" id="{19540BB4-BCE9-41F5-9143-B9EBBD4DDCB4}"/>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6" name="Text">
            <a:extLst>
              <a:ext uri="{FF2B5EF4-FFF2-40B4-BE49-F238E27FC236}">
                <a16:creationId xmlns:a16="http://schemas.microsoft.com/office/drawing/2014/main" id="{B4FCAEA2-F44C-4146-B54F-43DE6930C031}"/>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9" name="TextBox 18">
            <a:extLst>
              <a:ext uri="{FF2B5EF4-FFF2-40B4-BE49-F238E27FC236}">
                <a16:creationId xmlns:a16="http://schemas.microsoft.com/office/drawing/2014/main" id="{5FE60347-27C0-41EF-8BFB-69EC4A8C67AA}"/>
              </a:ext>
            </a:extLst>
          </p:cNvPr>
          <p:cNvSpPr txBox="1"/>
          <p:nvPr/>
        </p:nvSpPr>
        <p:spPr>
          <a:xfrm>
            <a:off x="3532567" y="1218008"/>
            <a:ext cx="5939666"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chemeClr val="tx1">
                    <a:lumMod val="50000"/>
                  </a:schemeClr>
                </a:solidFill>
                <a:effectLst/>
                <a:uFillTx/>
                <a:latin typeface="Verdana Pro Cond Black" panose="020B0604020202020204" pitchFamily="34" charset="0"/>
                <a:sym typeface="Avenir Medium"/>
              </a:rPr>
              <a:t>1980’s – Present </a:t>
            </a:r>
          </a:p>
        </p:txBody>
      </p:sp>
      <p:pic>
        <p:nvPicPr>
          <p:cNvPr id="3" name="Picture 2">
            <a:extLst>
              <a:ext uri="{FF2B5EF4-FFF2-40B4-BE49-F238E27FC236}">
                <a16:creationId xmlns:a16="http://schemas.microsoft.com/office/drawing/2014/main" id="{C6CDBBEF-D19E-4450-963E-4545D927A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384" y="5604623"/>
            <a:ext cx="3421771" cy="1782401"/>
          </a:xfrm>
          <a:prstGeom prst="rect">
            <a:avLst/>
          </a:prstGeom>
        </p:spPr>
      </p:pic>
      <p:pic>
        <p:nvPicPr>
          <p:cNvPr id="5" name="Picture 4" descr="A picture containing tableware, dishware&#10;&#10;Description automatically generated">
            <a:extLst>
              <a:ext uri="{FF2B5EF4-FFF2-40B4-BE49-F238E27FC236}">
                <a16:creationId xmlns:a16="http://schemas.microsoft.com/office/drawing/2014/main" id="{4B209DF5-64D2-49F7-8EC2-EDEB16E180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415" y="7583584"/>
            <a:ext cx="2705707" cy="952008"/>
          </a:xfrm>
          <a:prstGeom prst="rect">
            <a:avLst/>
          </a:prstGeom>
        </p:spPr>
      </p:pic>
      <p:pic>
        <p:nvPicPr>
          <p:cNvPr id="9" name="Picture 8">
            <a:extLst>
              <a:ext uri="{FF2B5EF4-FFF2-40B4-BE49-F238E27FC236}">
                <a16:creationId xmlns:a16="http://schemas.microsoft.com/office/drawing/2014/main" id="{014C5FEA-5368-4EE2-B4CA-B91D2B4BCB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5059" y="2018393"/>
            <a:ext cx="3896422" cy="2571638"/>
          </a:xfrm>
          <a:prstGeom prst="rect">
            <a:avLst/>
          </a:prstGeom>
        </p:spPr>
      </p:pic>
      <p:pic>
        <p:nvPicPr>
          <p:cNvPr id="12" name="Picture 11" descr="A close up of a logo&#10;&#10;Description automatically generated">
            <a:extLst>
              <a:ext uri="{FF2B5EF4-FFF2-40B4-BE49-F238E27FC236}">
                <a16:creationId xmlns:a16="http://schemas.microsoft.com/office/drawing/2014/main" id="{427FE34C-3533-4056-AAB1-F921B0E76E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4612" y="4556681"/>
            <a:ext cx="3506869" cy="859299"/>
          </a:xfrm>
          <a:prstGeom prst="rect">
            <a:avLst/>
          </a:prstGeom>
        </p:spPr>
      </p:pic>
    </p:spTree>
    <p:extLst>
      <p:ext uri="{BB962C8B-B14F-4D97-AF65-F5344CB8AC3E}">
        <p14:creationId xmlns:p14="http://schemas.microsoft.com/office/powerpoint/2010/main" val="89768501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8" y="376752"/>
            <a:ext cx="11962624" cy="718145"/>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sz="4000" b="1" dirty="0">
                <a:solidFill>
                  <a:schemeClr val="bg1"/>
                </a:solidFill>
              </a:rPr>
              <a:t>Impulse, TRUST &amp; Identification</a:t>
            </a:r>
            <a:endParaRPr sz="4000" b="1" dirty="0">
              <a:solidFill>
                <a:schemeClr val="bg1"/>
              </a:solidFill>
            </a:endParaRPr>
          </a:p>
        </p:txBody>
      </p:sp>
      <p:sp>
        <p:nvSpPr>
          <p:cNvPr id="3" name="Text">
            <a:extLst>
              <a:ext uri="{FF2B5EF4-FFF2-40B4-BE49-F238E27FC236}">
                <a16:creationId xmlns:a16="http://schemas.microsoft.com/office/drawing/2014/main" id="{C517755F-5F17-4865-9F4B-228D183AF400}"/>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9" name="Text">
            <a:extLst>
              <a:ext uri="{FF2B5EF4-FFF2-40B4-BE49-F238E27FC236}">
                <a16:creationId xmlns:a16="http://schemas.microsoft.com/office/drawing/2014/main" id="{50481F52-FD44-4917-BC65-22244682A07F}"/>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8" name="Text">
            <a:extLst>
              <a:ext uri="{FF2B5EF4-FFF2-40B4-BE49-F238E27FC236}">
                <a16:creationId xmlns:a16="http://schemas.microsoft.com/office/drawing/2014/main" id="{2F65CE5B-49B3-4A2F-8D89-C0E46B14DE88}"/>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pic>
        <p:nvPicPr>
          <p:cNvPr id="10" name="trump-immigration-final.jpg" descr="trump-immigration-final.jpg">
            <a:extLst>
              <a:ext uri="{FF2B5EF4-FFF2-40B4-BE49-F238E27FC236}">
                <a16:creationId xmlns:a16="http://schemas.microsoft.com/office/drawing/2014/main" id="{B006D95B-B540-42FF-8339-87AB7A737C4E}"/>
              </a:ext>
            </a:extLst>
          </p:cNvPr>
          <p:cNvPicPr>
            <a:picLocks noChangeAspect="1"/>
          </p:cNvPicPr>
          <p:nvPr/>
        </p:nvPicPr>
        <p:blipFill>
          <a:blip r:embed="rId3">
            <a:extLst/>
          </a:blip>
          <a:stretch>
            <a:fillRect/>
          </a:stretch>
        </p:blipFill>
        <p:spPr>
          <a:xfrm>
            <a:off x="521088" y="2350118"/>
            <a:ext cx="4121397" cy="5494034"/>
          </a:xfrm>
          <a:prstGeom prst="rect">
            <a:avLst/>
          </a:prstGeom>
          <a:ln w="12700">
            <a:miter lim="400000"/>
          </a:ln>
          <a:effectLst>
            <a:outerShdw blurRad="190500" dist="8455" dir="5400000" rotWithShape="0">
              <a:srgbClr val="000000"/>
            </a:outerShdw>
          </a:effectLst>
        </p:spPr>
      </p:pic>
      <p:pic>
        <p:nvPicPr>
          <p:cNvPr id="13" name="Picture 12">
            <a:extLst>
              <a:ext uri="{FF2B5EF4-FFF2-40B4-BE49-F238E27FC236}">
                <a16:creationId xmlns:a16="http://schemas.microsoft.com/office/drawing/2014/main" id="{48B0571B-0AD9-4C20-BCB9-5CC970AF7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6001" y="2350117"/>
            <a:ext cx="2838278" cy="2838278"/>
          </a:xfrm>
          <a:prstGeom prst="rect">
            <a:avLst/>
          </a:prstGeom>
        </p:spPr>
      </p:pic>
      <p:sp>
        <p:nvSpPr>
          <p:cNvPr id="2" name="TextBox 1">
            <a:extLst>
              <a:ext uri="{FF2B5EF4-FFF2-40B4-BE49-F238E27FC236}">
                <a16:creationId xmlns:a16="http://schemas.microsoft.com/office/drawing/2014/main" id="{984164C0-6968-467B-BF4E-24291C23332D}"/>
              </a:ext>
            </a:extLst>
          </p:cNvPr>
          <p:cNvSpPr txBox="1"/>
          <p:nvPr/>
        </p:nvSpPr>
        <p:spPr>
          <a:xfrm>
            <a:off x="7961306" y="1505398"/>
            <a:ext cx="4833257" cy="707886"/>
          </a:xfrm>
          <a:prstGeom prst="rect">
            <a:avLst/>
          </a:prstGeom>
          <a:noFill/>
        </p:spPr>
        <p:txBody>
          <a:bodyPr wrap="square" rtlCol="0">
            <a:spAutoFit/>
          </a:bodyPr>
          <a:lstStyle/>
          <a:p>
            <a:pPr algn="ctr"/>
            <a:r>
              <a:rPr lang="en-US" sz="4000" dirty="0"/>
              <a:t>Disaster Relief</a:t>
            </a:r>
          </a:p>
        </p:txBody>
      </p:sp>
      <p:sp>
        <p:nvSpPr>
          <p:cNvPr id="14" name="TextBox 13">
            <a:extLst>
              <a:ext uri="{FF2B5EF4-FFF2-40B4-BE49-F238E27FC236}">
                <a16:creationId xmlns:a16="http://schemas.microsoft.com/office/drawing/2014/main" id="{C7A013EA-174E-40C2-BADA-B140E5EBACC4}"/>
              </a:ext>
            </a:extLst>
          </p:cNvPr>
          <p:cNvSpPr txBox="1"/>
          <p:nvPr/>
        </p:nvSpPr>
        <p:spPr>
          <a:xfrm>
            <a:off x="-713843" y="1368564"/>
            <a:ext cx="6626430" cy="707886"/>
          </a:xfrm>
          <a:prstGeom prst="rect">
            <a:avLst/>
          </a:prstGeom>
          <a:noFill/>
        </p:spPr>
        <p:txBody>
          <a:bodyPr wrap="square" rtlCol="0">
            <a:spAutoFit/>
          </a:bodyPr>
          <a:lstStyle/>
          <a:p>
            <a:pPr algn="ctr"/>
            <a:r>
              <a:rPr lang="en-US" sz="4000" dirty="0"/>
              <a:t>Family Separations </a:t>
            </a:r>
          </a:p>
        </p:txBody>
      </p:sp>
      <p:sp>
        <p:nvSpPr>
          <p:cNvPr id="5" name="TextBox 4">
            <a:extLst>
              <a:ext uri="{FF2B5EF4-FFF2-40B4-BE49-F238E27FC236}">
                <a16:creationId xmlns:a16="http://schemas.microsoft.com/office/drawing/2014/main" id="{53A125AC-4F45-47F3-894B-FED167D26978}"/>
              </a:ext>
            </a:extLst>
          </p:cNvPr>
          <p:cNvSpPr txBox="1"/>
          <p:nvPr/>
        </p:nvSpPr>
        <p:spPr>
          <a:xfrm>
            <a:off x="5441848" y="5374536"/>
            <a:ext cx="2642431" cy="707886"/>
          </a:xfrm>
          <a:prstGeom prst="rect">
            <a:avLst/>
          </a:prstGeom>
          <a:noFill/>
        </p:spPr>
        <p:txBody>
          <a:bodyPr wrap="square" rtlCol="0">
            <a:spAutoFit/>
          </a:bodyPr>
          <a:lstStyle/>
          <a:p>
            <a:r>
              <a:rPr lang="en-US" sz="4000" dirty="0"/>
              <a:t>$20 Million </a:t>
            </a:r>
          </a:p>
        </p:txBody>
      </p:sp>
      <p:sp>
        <p:nvSpPr>
          <p:cNvPr id="15" name="TextBox 14">
            <a:extLst>
              <a:ext uri="{FF2B5EF4-FFF2-40B4-BE49-F238E27FC236}">
                <a16:creationId xmlns:a16="http://schemas.microsoft.com/office/drawing/2014/main" id="{62924D07-A521-4028-82BA-03250EF4CDEC}"/>
              </a:ext>
            </a:extLst>
          </p:cNvPr>
          <p:cNvSpPr txBox="1"/>
          <p:nvPr/>
        </p:nvSpPr>
        <p:spPr>
          <a:xfrm>
            <a:off x="8904563" y="5374536"/>
            <a:ext cx="2946741" cy="707886"/>
          </a:xfrm>
          <a:prstGeom prst="rect">
            <a:avLst/>
          </a:prstGeom>
          <a:noFill/>
        </p:spPr>
        <p:txBody>
          <a:bodyPr wrap="square" rtlCol="0">
            <a:spAutoFit/>
          </a:bodyPr>
          <a:lstStyle/>
          <a:p>
            <a:r>
              <a:rPr lang="en-US" sz="4000" dirty="0"/>
              <a:t>$38.8 Million </a:t>
            </a:r>
          </a:p>
        </p:txBody>
      </p:sp>
      <p:pic>
        <p:nvPicPr>
          <p:cNvPr id="11" name="Picture 10">
            <a:extLst>
              <a:ext uri="{FF2B5EF4-FFF2-40B4-BE49-F238E27FC236}">
                <a16:creationId xmlns:a16="http://schemas.microsoft.com/office/drawing/2014/main" id="{9C1EE196-F195-4179-B729-0E62ED353C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5934" y="2538338"/>
            <a:ext cx="3883998" cy="2338462"/>
          </a:xfrm>
          <a:prstGeom prst="rect">
            <a:avLst/>
          </a:prstGeom>
        </p:spPr>
      </p:pic>
      <p:pic>
        <p:nvPicPr>
          <p:cNvPr id="17" name="Picture 16">
            <a:extLst>
              <a:ext uri="{FF2B5EF4-FFF2-40B4-BE49-F238E27FC236}">
                <a16:creationId xmlns:a16="http://schemas.microsoft.com/office/drawing/2014/main" id="{1E2C6E49-6D0A-405B-B801-B9BE2676A9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20658" y="6717042"/>
            <a:ext cx="2114550" cy="2162175"/>
          </a:xfrm>
          <a:prstGeom prst="rect">
            <a:avLst/>
          </a:prstGeom>
        </p:spPr>
      </p:pic>
      <p:pic>
        <p:nvPicPr>
          <p:cNvPr id="19" name="Picture 18" descr="A close up of a logo&#10;&#10;Description automatically generated">
            <a:extLst>
              <a:ext uri="{FF2B5EF4-FFF2-40B4-BE49-F238E27FC236}">
                <a16:creationId xmlns:a16="http://schemas.microsoft.com/office/drawing/2014/main" id="{8947B553-1946-4972-B8EA-2C4E02A78A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3577" y="6647927"/>
            <a:ext cx="2143125" cy="2143125"/>
          </a:xfrm>
          <a:prstGeom prst="rect">
            <a:avLst/>
          </a:prstGeom>
        </p:spPr>
      </p:pic>
      <p:cxnSp>
        <p:nvCxnSpPr>
          <p:cNvPr id="21" name="Straight Connector 20">
            <a:extLst>
              <a:ext uri="{FF2B5EF4-FFF2-40B4-BE49-F238E27FC236}">
                <a16:creationId xmlns:a16="http://schemas.microsoft.com/office/drawing/2014/main" id="{CB09BA93-A01C-48A8-B6D0-C77E3A693075}"/>
              </a:ext>
            </a:extLst>
          </p:cNvPr>
          <p:cNvCxnSpPr>
            <a:cxnSpLocks/>
          </p:cNvCxnSpPr>
          <p:nvPr/>
        </p:nvCxnSpPr>
        <p:spPr>
          <a:xfrm>
            <a:off x="4928260" y="6365174"/>
            <a:ext cx="73916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8EE8FBB-6041-4DF2-B7E2-5847FF1FD730}"/>
              </a:ext>
            </a:extLst>
          </p:cNvPr>
          <p:cNvCxnSpPr>
            <a:cxnSpLocks/>
          </p:cNvCxnSpPr>
          <p:nvPr/>
        </p:nvCxnSpPr>
        <p:spPr>
          <a:xfrm>
            <a:off x="8435934" y="1722508"/>
            <a:ext cx="47471" cy="755212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604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2" name="Text"/>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4" name="Rectangle 3">
            <a:extLst>
              <a:ext uri="{FF2B5EF4-FFF2-40B4-BE49-F238E27FC236}">
                <a16:creationId xmlns:a16="http://schemas.microsoft.com/office/drawing/2014/main" id="{841E8F81-3E24-4A1C-82DA-E9073A2D3BB0}"/>
              </a:ext>
            </a:extLst>
          </p:cNvPr>
          <p:cNvSpPr/>
          <p:nvPr/>
        </p:nvSpPr>
        <p:spPr>
          <a:xfrm>
            <a:off x="880895" y="1622603"/>
            <a:ext cx="11872686" cy="5940088"/>
          </a:xfrm>
          <a:prstGeom prst="rect">
            <a:avLst/>
          </a:prstGeom>
        </p:spPr>
        <p:txBody>
          <a:bodyPr wrap="square">
            <a:spAutoFit/>
          </a:bodyPr>
          <a:lstStyle/>
          <a:p>
            <a:r>
              <a:rPr lang="en-US" sz="19000" dirty="0">
                <a:solidFill>
                  <a:srgbClr val="FFC000"/>
                </a:solidFill>
                <a:latin typeface="Abadi Extra Light" panose="020B0204020104020204" pitchFamily="34" charset="0"/>
              </a:rPr>
              <a:t>RESEARCH FINDINGS</a:t>
            </a:r>
          </a:p>
        </p:txBody>
      </p:sp>
      <p:sp>
        <p:nvSpPr>
          <p:cNvPr id="7" name="Rectangle 6">
            <a:extLst>
              <a:ext uri="{FF2B5EF4-FFF2-40B4-BE49-F238E27FC236}">
                <a16:creationId xmlns:a16="http://schemas.microsoft.com/office/drawing/2014/main" id="{9DFED88F-8CFC-4650-ACB5-28E87944DB69}"/>
              </a:ext>
            </a:extLst>
          </p:cNvPr>
          <p:cNvSpPr/>
          <p:nvPr/>
        </p:nvSpPr>
        <p:spPr>
          <a:xfrm>
            <a:off x="0" y="0"/>
            <a:ext cx="880895" cy="9753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462212"/>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8" y="376752"/>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BLACKBAUD STUDY FINDINGS</a:t>
            </a:r>
            <a:endParaRPr b="1" dirty="0">
              <a:solidFill>
                <a:schemeClr val="bg1"/>
              </a:solidFill>
            </a:endParaRPr>
          </a:p>
        </p:txBody>
      </p:sp>
      <p:sp>
        <p:nvSpPr>
          <p:cNvPr id="7" name="Text">
            <a:extLst>
              <a:ext uri="{FF2B5EF4-FFF2-40B4-BE49-F238E27FC236}">
                <a16:creationId xmlns:a16="http://schemas.microsoft.com/office/drawing/2014/main" id="{F912A453-1D45-4A24-9018-0E44FF177BC3}"/>
              </a:ext>
            </a:extLst>
          </p:cNvPr>
          <p:cNvSpPr/>
          <p:nvPr/>
        </p:nvSpPr>
        <p:spPr>
          <a:xfrm>
            <a:off x="663181" y="2424793"/>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8" name="Text">
            <a:extLst>
              <a:ext uri="{FF2B5EF4-FFF2-40B4-BE49-F238E27FC236}">
                <a16:creationId xmlns:a16="http://schemas.microsoft.com/office/drawing/2014/main" id="{2128ACA1-2AD9-450A-949E-9388A5A0060D}"/>
              </a:ext>
            </a:extLst>
          </p:cNvPr>
          <p:cNvSpPr/>
          <p:nvPr/>
        </p:nvSpPr>
        <p:spPr>
          <a:xfrm>
            <a:off x="663181" y="2424793"/>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dirty="0"/>
          </a:p>
        </p:txBody>
      </p:sp>
      <p:sp>
        <p:nvSpPr>
          <p:cNvPr id="10" name="Text">
            <a:extLst>
              <a:ext uri="{FF2B5EF4-FFF2-40B4-BE49-F238E27FC236}">
                <a16:creationId xmlns:a16="http://schemas.microsoft.com/office/drawing/2014/main" id="{19540BB4-BCE9-41F5-9143-B9EBBD4DDCB4}"/>
              </a:ext>
            </a:extLst>
          </p:cNvPr>
          <p:cNvSpPr/>
          <p:nvPr/>
        </p:nvSpPr>
        <p:spPr>
          <a:xfrm>
            <a:off x="880895" y="24828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6" name="Text">
            <a:extLst>
              <a:ext uri="{FF2B5EF4-FFF2-40B4-BE49-F238E27FC236}">
                <a16:creationId xmlns:a16="http://schemas.microsoft.com/office/drawing/2014/main" id="{B4FCAEA2-F44C-4146-B54F-43DE6930C031}"/>
              </a:ext>
            </a:extLst>
          </p:cNvPr>
          <p:cNvSpPr/>
          <p:nvPr/>
        </p:nvSpPr>
        <p:spPr>
          <a:xfrm>
            <a:off x="880895" y="24828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pic>
        <p:nvPicPr>
          <p:cNvPr id="2" name="Picture 1">
            <a:extLst>
              <a:ext uri="{FF2B5EF4-FFF2-40B4-BE49-F238E27FC236}">
                <a16:creationId xmlns:a16="http://schemas.microsoft.com/office/drawing/2014/main" id="{7003A1E5-582C-49B4-A54B-CAFDA160852B}"/>
              </a:ext>
            </a:extLst>
          </p:cNvPr>
          <p:cNvPicPr>
            <a:picLocks noChangeAspect="1"/>
          </p:cNvPicPr>
          <p:nvPr/>
        </p:nvPicPr>
        <p:blipFill>
          <a:blip r:embed="rId3"/>
          <a:stretch>
            <a:fillRect/>
          </a:stretch>
        </p:blipFill>
        <p:spPr>
          <a:xfrm>
            <a:off x="3111887" y="1346052"/>
            <a:ext cx="6245187" cy="8030796"/>
          </a:xfrm>
          <a:prstGeom prst="rect">
            <a:avLst/>
          </a:prstGeom>
        </p:spPr>
      </p:pic>
    </p:spTree>
    <p:extLst>
      <p:ext uri="{BB962C8B-B14F-4D97-AF65-F5344CB8AC3E}">
        <p14:creationId xmlns:p14="http://schemas.microsoft.com/office/powerpoint/2010/main" val="327685925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8" y="376752"/>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BLACKBAUD STUDY FINDINGS</a:t>
            </a:r>
            <a:endParaRPr b="1" dirty="0">
              <a:solidFill>
                <a:schemeClr val="bg1"/>
              </a:solidFill>
            </a:endParaRPr>
          </a:p>
        </p:txBody>
      </p:sp>
      <p:sp>
        <p:nvSpPr>
          <p:cNvPr id="7" name="Text">
            <a:extLst>
              <a:ext uri="{FF2B5EF4-FFF2-40B4-BE49-F238E27FC236}">
                <a16:creationId xmlns:a16="http://schemas.microsoft.com/office/drawing/2014/main" id="{F912A453-1D45-4A24-9018-0E44FF177BC3}"/>
              </a:ext>
            </a:extLst>
          </p:cNvPr>
          <p:cNvSpPr/>
          <p:nvPr/>
        </p:nvSpPr>
        <p:spPr>
          <a:xfrm>
            <a:off x="663181" y="2424793"/>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8" name="Text">
            <a:extLst>
              <a:ext uri="{FF2B5EF4-FFF2-40B4-BE49-F238E27FC236}">
                <a16:creationId xmlns:a16="http://schemas.microsoft.com/office/drawing/2014/main" id="{2128ACA1-2AD9-450A-949E-9388A5A0060D}"/>
              </a:ext>
            </a:extLst>
          </p:cNvPr>
          <p:cNvSpPr/>
          <p:nvPr/>
        </p:nvSpPr>
        <p:spPr>
          <a:xfrm>
            <a:off x="663181" y="2424793"/>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dirty="0"/>
          </a:p>
        </p:txBody>
      </p:sp>
      <p:sp>
        <p:nvSpPr>
          <p:cNvPr id="10" name="Text">
            <a:extLst>
              <a:ext uri="{FF2B5EF4-FFF2-40B4-BE49-F238E27FC236}">
                <a16:creationId xmlns:a16="http://schemas.microsoft.com/office/drawing/2014/main" id="{19540BB4-BCE9-41F5-9143-B9EBBD4DDCB4}"/>
              </a:ext>
            </a:extLst>
          </p:cNvPr>
          <p:cNvSpPr/>
          <p:nvPr/>
        </p:nvSpPr>
        <p:spPr>
          <a:xfrm>
            <a:off x="880895" y="24828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6" name="Text">
            <a:extLst>
              <a:ext uri="{FF2B5EF4-FFF2-40B4-BE49-F238E27FC236}">
                <a16:creationId xmlns:a16="http://schemas.microsoft.com/office/drawing/2014/main" id="{B4FCAEA2-F44C-4146-B54F-43DE6930C031}"/>
              </a:ext>
            </a:extLst>
          </p:cNvPr>
          <p:cNvSpPr/>
          <p:nvPr/>
        </p:nvSpPr>
        <p:spPr>
          <a:xfrm>
            <a:off x="880895" y="24828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pic>
        <p:nvPicPr>
          <p:cNvPr id="4" name="Picture 3">
            <a:extLst>
              <a:ext uri="{FF2B5EF4-FFF2-40B4-BE49-F238E27FC236}">
                <a16:creationId xmlns:a16="http://schemas.microsoft.com/office/drawing/2014/main" id="{8C1801FB-C065-4AA6-B204-855BBC329F3A}"/>
              </a:ext>
            </a:extLst>
          </p:cNvPr>
          <p:cNvPicPr>
            <a:picLocks noChangeAspect="1"/>
          </p:cNvPicPr>
          <p:nvPr/>
        </p:nvPicPr>
        <p:blipFill>
          <a:blip r:embed="rId3"/>
          <a:stretch>
            <a:fillRect/>
          </a:stretch>
        </p:blipFill>
        <p:spPr>
          <a:xfrm>
            <a:off x="521088" y="1504736"/>
            <a:ext cx="5425010" cy="6997996"/>
          </a:xfrm>
          <a:prstGeom prst="rect">
            <a:avLst/>
          </a:prstGeom>
        </p:spPr>
      </p:pic>
      <p:pic>
        <p:nvPicPr>
          <p:cNvPr id="5" name="Picture 4">
            <a:extLst>
              <a:ext uri="{FF2B5EF4-FFF2-40B4-BE49-F238E27FC236}">
                <a16:creationId xmlns:a16="http://schemas.microsoft.com/office/drawing/2014/main" id="{3C4E3B40-F138-49D5-8896-7FF5FB67B16C}"/>
              </a:ext>
            </a:extLst>
          </p:cNvPr>
          <p:cNvPicPr>
            <a:picLocks noChangeAspect="1"/>
          </p:cNvPicPr>
          <p:nvPr/>
        </p:nvPicPr>
        <p:blipFill>
          <a:blip r:embed="rId4"/>
          <a:stretch>
            <a:fillRect/>
          </a:stretch>
        </p:blipFill>
        <p:spPr>
          <a:xfrm>
            <a:off x="5946098" y="1669836"/>
            <a:ext cx="5879418" cy="7438870"/>
          </a:xfrm>
          <a:prstGeom prst="rect">
            <a:avLst/>
          </a:prstGeom>
        </p:spPr>
      </p:pic>
    </p:spTree>
    <p:extLst>
      <p:ext uri="{BB962C8B-B14F-4D97-AF65-F5344CB8AC3E}">
        <p14:creationId xmlns:p14="http://schemas.microsoft.com/office/powerpoint/2010/main" val="411475373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8" y="376752"/>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BLACKBAUD STUDY FINDINGS</a:t>
            </a:r>
            <a:endParaRPr b="1" dirty="0">
              <a:solidFill>
                <a:schemeClr val="bg1"/>
              </a:solidFill>
            </a:endParaRPr>
          </a:p>
        </p:txBody>
      </p:sp>
      <p:sp>
        <p:nvSpPr>
          <p:cNvPr id="7" name="Text">
            <a:extLst>
              <a:ext uri="{FF2B5EF4-FFF2-40B4-BE49-F238E27FC236}">
                <a16:creationId xmlns:a16="http://schemas.microsoft.com/office/drawing/2014/main" id="{F912A453-1D45-4A24-9018-0E44FF177BC3}"/>
              </a:ext>
            </a:extLst>
          </p:cNvPr>
          <p:cNvSpPr/>
          <p:nvPr/>
        </p:nvSpPr>
        <p:spPr>
          <a:xfrm>
            <a:off x="663181" y="2424793"/>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8" name="Text">
            <a:extLst>
              <a:ext uri="{FF2B5EF4-FFF2-40B4-BE49-F238E27FC236}">
                <a16:creationId xmlns:a16="http://schemas.microsoft.com/office/drawing/2014/main" id="{2128ACA1-2AD9-450A-949E-9388A5A0060D}"/>
              </a:ext>
            </a:extLst>
          </p:cNvPr>
          <p:cNvSpPr/>
          <p:nvPr/>
        </p:nvSpPr>
        <p:spPr>
          <a:xfrm>
            <a:off x="663181" y="2424793"/>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dirty="0"/>
          </a:p>
        </p:txBody>
      </p:sp>
      <p:sp>
        <p:nvSpPr>
          <p:cNvPr id="10" name="Text">
            <a:extLst>
              <a:ext uri="{FF2B5EF4-FFF2-40B4-BE49-F238E27FC236}">
                <a16:creationId xmlns:a16="http://schemas.microsoft.com/office/drawing/2014/main" id="{19540BB4-BCE9-41F5-9143-B9EBBD4DDCB4}"/>
              </a:ext>
            </a:extLst>
          </p:cNvPr>
          <p:cNvSpPr/>
          <p:nvPr/>
        </p:nvSpPr>
        <p:spPr>
          <a:xfrm>
            <a:off x="880895" y="24828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6" name="Text">
            <a:extLst>
              <a:ext uri="{FF2B5EF4-FFF2-40B4-BE49-F238E27FC236}">
                <a16:creationId xmlns:a16="http://schemas.microsoft.com/office/drawing/2014/main" id="{B4FCAEA2-F44C-4146-B54F-43DE6930C031}"/>
              </a:ext>
            </a:extLst>
          </p:cNvPr>
          <p:cNvSpPr/>
          <p:nvPr/>
        </p:nvSpPr>
        <p:spPr>
          <a:xfrm>
            <a:off x="880895" y="24828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2" name="TextBox 1">
            <a:extLst>
              <a:ext uri="{FF2B5EF4-FFF2-40B4-BE49-F238E27FC236}">
                <a16:creationId xmlns:a16="http://schemas.microsoft.com/office/drawing/2014/main" id="{AEB63EBF-FA93-4C46-A038-456347B0C5D5}"/>
              </a:ext>
            </a:extLst>
          </p:cNvPr>
          <p:cNvSpPr txBox="1"/>
          <p:nvPr/>
        </p:nvSpPr>
        <p:spPr>
          <a:xfrm>
            <a:off x="521087" y="1339536"/>
            <a:ext cx="11596528" cy="707886"/>
          </a:xfrm>
          <a:prstGeom prst="rect">
            <a:avLst/>
          </a:prstGeom>
          <a:noFill/>
        </p:spPr>
        <p:txBody>
          <a:bodyPr wrap="square" rtlCol="0">
            <a:spAutoFit/>
          </a:bodyPr>
          <a:lstStyle/>
          <a:p>
            <a:pPr algn="ctr"/>
            <a:r>
              <a:rPr lang="en-US" sz="4000" dirty="0"/>
              <a:t>THE LATINO DONOR COMMUNITY</a:t>
            </a:r>
          </a:p>
        </p:txBody>
      </p:sp>
      <p:sp>
        <p:nvSpPr>
          <p:cNvPr id="3" name="TextBox 2">
            <a:extLst>
              <a:ext uri="{FF2B5EF4-FFF2-40B4-BE49-F238E27FC236}">
                <a16:creationId xmlns:a16="http://schemas.microsoft.com/office/drawing/2014/main" id="{B4B9D33D-0832-4E56-961E-0315368E9CC0}"/>
              </a:ext>
            </a:extLst>
          </p:cNvPr>
          <p:cNvSpPr txBox="1"/>
          <p:nvPr/>
        </p:nvSpPr>
        <p:spPr>
          <a:xfrm>
            <a:off x="521085" y="6099450"/>
            <a:ext cx="11596529"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Health Organizations</a:t>
            </a:r>
          </a:p>
        </p:txBody>
      </p:sp>
      <p:sp>
        <p:nvSpPr>
          <p:cNvPr id="13" name="TextBox 12">
            <a:extLst>
              <a:ext uri="{FF2B5EF4-FFF2-40B4-BE49-F238E27FC236}">
                <a16:creationId xmlns:a16="http://schemas.microsoft.com/office/drawing/2014/main" id="{38BA00C7-4CA6-43B5-88F9-8EF607EFB17E}"/>
              </a:ext>
            </a:extLst>
          </p:cNvPr>
          <p:cNvSpPr txBox="1"/>
          <p:nvPr/>
        </p:nvSpPr>
        <p:spPr>
          <a:xfrm>
            <a:off x="521085" y="3686736"/>
            <a:ext cx="11924912"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Place of Worship</a:t>
            </a:r>
          </a:p>
        </p:txBody>
      </p:sp>
      <p:sp>
        <p:nvSpPr>
          <p:cNvPr id="17" name="TextBox 16">
            <a:extLst>
              <a:ext uri="{FF2B5EF4-FFF2-40B4-BE49-F238E27FC236}">
                <a16:creationId xmlns:a16="http://schemas.microsoft.com/office/drawing/2014/main" id="{3ECC363F-4CDB-4E44-8D96-ADE4F2E66E18}"/>
              </a:ext>
            </a:extLst>
          </p:cNvPr>
          <p:cNvSpPr txBox="1"/>
          <p:nvPr/>
        </p:nvSpPr>
        <p:spPr>
          <a:xfrm>
            <a:off x="521085" y="4916093"/>
            <a:ext cx="11924912"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Children Organizations </a:t>
            </a:r>
          </a:p>
        </p:txBody>
      </p:sp>
      <p:sp>
        <p:nvSpPr>
          <p:cNvPr id="11" name="TextBox 10">
            <a:extLst>
              <a:ext uri="{FF2B5EF4-FFF2-40B4-BE49-F238E27FC236}">
                <a16:creationId xmlns:a16="http://schemas.microsoft.com/office/drawing/2014/main" id="{F5FCC1DC-EB7F-4F58-A80B-A9CC0DB91FCC}"/>
              </a:ext>
            </a:extLst>
          </p:cNvPr>
          <p:cNvSpPr txBox="1"/>
          <p:nvPr/>
        </p:nvSpPr>
        <p:spPr>
          <a:xfrm>
            <a:off x="521086" y="7328807"/>
            <a:ext cx="11596529"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Social Service Organizations </a:t>
            </a:r>
          </a:p>
        </p:txBody>
      </p:sp>
      <p:sp>
        <p:nvSpPr>
          <p:cNvPr id="14" name="TextBox 13">
            <a:extLst>
              <a:ext uri="{FF2B5EF4-FFF2-40B4-BE49-F238E27FC236}">
                <a16:creationId xmlns:a16="http://schemas.microsoft.com/office/drawing/2014/main" id="{4166EAAA-766B-4D71-BED4-FDDCD95C7B6C}"/>
              </a:ext>
            </a:extLst>
          </p:cNvPr>
          <p:cNvSpPr txBox="1"/>
          <p:nvPr/>
        </p:nvSpPr>
        <p:spPr>
          <a:xfrm>
            <a:off x="521085" y="2476911"/>
            <a:ext cx="3692036" cy="707886"/>
          </a:xfrm>
          <a:prstGeom prst="rect">
            <a:avLst/>
          </a:prstGeom>
          <a:noFill/>
        </p:spPr>
        <p:txBody>
          <a:bodyPr wrap="none" rtlCol="0">
            <a:spAutoFit/>
          </a:bodyPr>
          <a:lstStyle/>
          <a:p>
            <a:r>
              <a:rPr lang="en-US" sz="4000" dirty="0">
                <a:solidFill>
                  <a:schemeClr val="accent2"/>
                </a:solidFill>
              </a:rPr>
              <a:t>Giving Priorities: </a:t>
            </a:r>
          </a:p>
        </p:txBody>
      </p:sp>
    </p:spTree>
    <p:extLst>
      <p:ext uri="{BB962C8B-B14F-4D97-AF65-F5344CB8AC3E}">
        <p14:creationId xmlns:p14="http://schemas.microsoft.com/office/powerpoint/2010/main" val="42702161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7"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8" y="376752"/>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BLACKBAUD STUDY FINDINGS</a:t>
            </a:r>
            <a:endParaRPr b="1" dirty="0">
              <a:solidFill>
                <a:schemeClr val="bg1"/>
              </a:solidFill>
            </a:endParaRPr>
          </a:p>
        </p:txBody>
      </p:sp>
      <p:sp>
        <p:nvSpPr>
          <p:cNvPr id="7" name="Text">
            <a:extLst>
              <a:ext uri="{FF2B5EF4-FFF2-40B4-BE49-F238E27FC236}">
                <a16:creationId xmlns:a16="http://schemas.microsoft.com/office/drawing/2014/main" id="{F912A453-1D45-4A24-9018-0E44FF177BC3}"/>
              </a:ext>
            </a:extLst>
          </p:cNvPr>
          <p:cNvSpPr/>
          <p:nvPr/>
        </p:nvSpPr>
        <p:spPr>
          <a:xfrm>
            <a:off x="663181" y="2424793"/>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8" name="Text">
            <a:extLst>
              <a:ext uri="{FF2B5EF4-FFF2-40B4-BE49-F238E27FC236}">
                <a16:creationId xmlns:a16="http://schemas.microsoft.com/office/drawing/2014/main" id="{2128ACA1-2AD9-450A-949E-9388A5A0060D}"/>
              </a:ext>
            </a:extLst>
          </p:cNvPr>
          <p:cNvSpPr/>
          <p:nvPr/>
        </p:nvSpPr>
        <p:spPr>
          <a:xfrm>
            <a:off x="663181" y="2424793"/>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dirty="0"/>
          </a:p>
        </p:txBody>
      </p:sp>
      <p:sp>
        <p:nvSpPr>
          <p:cNvPr id="10" name="Text">
            <a:extLst>
              <a:ext uri="{FF2B5EF4-FFF2-40B4-BE49-F238E27FC236}">
                <a16:creationId xmlns:a16="http://schemas.microsoft.com/office/drawing/2014/main" id="{19540BB4-BCE9-41F5-9143-B9EBBD4DDCB4}"/>
              </a:ext>
            </a:extLst>
          </p:cNvPr>
          <p:cNvSpPr/>
          <p:nvPr/>
        </p:nvSpPr>
        <p:spPr>
          <a:xfrm>
            <a:off x="880895" y="24828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6" name="Text">
            <a:extLst>
              <a:ext uri="{FF2B5EF4-FFF2-40B4-BE49-F238E27FC236}">
                <a16:creationId xmlns:a16="http://schemas.microsoft.com/office/drawing/2014/main" id="{B4FCAEA2-F44C-4146-B54F-43DE6930C031}"/>
              </a:ext>
            </a:extLst>
          </p:cNvPr>
          <p:cNvSpPr/>
          <p:nvPr/>
        </p:nvSpPr>
        <p:spPr>
          <a:xfrm>
            <a:off x="880895" y="24828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2" name="TextBox 1">
            <a:extLst>
              <a:ext uri="{FF2B5EF4-FFF2-40B4-BE49-F238E27FC236}">
                <a16:creationId xmlns:a16="http://schemas.microsoft.com/office/drawing/2014/main" id="{AEB63EBF-FA93-4C46-A038-456347B0C5D5}"/>
              </a:ext>
            </a:extLst>
          </p:cNvPr>
          <p:cNvSpPr txBox="1"/>
          <p:nvPr/>
        </p:nvSpPr>
        <p:spPr>
          <a:xfrm>
            <a:off x="521087" y="1339536"/>
            <a:ext cx="11596528" cy="707886"/>
          </a:xfrm>
          <a:prstGeom prst="rect">
            <a:avLst/>
          </a:prstGeom>
          <a:noFill/>
        </p:spPr>
        <p:txBody>
          <a:bodyPr wrap="square" rtlCol="0">
            <a:spAutoFit/>
          </a:bodyPr>
          <a:lstStyle/>
          <a:p>
            <a:pPr algn="ctr"/>
            <a:r>
              <a:rPr lang="en-US" sz="4000" dirty="0"/>
              <a:t>THE LATINO DONOR COMMUNITY</a:t>
            </a:r>
          </a:p>
        </p:txBody>
      </p:sp>
      <p:sp>
        <p:nvSpPr>
          <p:cNvPr id="3" name="TextBox 2">
            <a:extLst>
              <a:ext uri="{FF2B5EF4-FFF2-40B4-BE49-F238E27FC236}">
                <a16:creationId xmlns:a16="http://schemas.microsoft.com/office/drawing/2014/main" id="{B4B9D33D-0832-4E56-961E-0315368E9CC0}"/>
              </a:ext>
            </a:extLst>
          </p:cNvPr>
          <p:cNvSpPr txBox="1"/>
          <p:nvPr/>
        </p:nvSpPr>
        <p:spPr>
          <a:xfrm>
            <a:off x="551962" y="4337777"/>
            <a:ext cx="11596529"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Give larger percentage of income to church</a:t>
            </a:r>
          </a:p>
        </p:txBody>
      </p:sp>
      <p:sp>
        <p:nvSpPr>
          <p:cNvPr id="13" name="TextBox 12">
            <a:extLst>
              <a:ext uri="{FF2B5EF4-FFF2-40B4-BE49-F238E27FC236}">
                <a16:creationId xmlns:a16="http://schemas.microsoft.com/office/drawing/2014/main" id="{38BA00C7-4CA6-43B5-88F9-8EF607EFB17E}"/>
              </a:ext>
            </a:extLst>
          </p:cNvPr>
          <p:cNvSpPr txBox="1"/>
          <p:nvPr/>
        </p:nvSpPr>
        <p:spPr>
          <a:xfrm>
            <a:off x="539944" y="2682055"/>
            <a:ext cx="11924912"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Youngest of all donor groups</a:t>
            </a:r>
          </a:p>
        </p:txBody>
      </p:sp>
      <p:sp>
        <p:nvSpPr>
          <p:cNvPr id="17" name="TextBox 16">
            <a:extLst>
              <a:ext uri="{FF2B5EF4-FFF2-40B4-BE49-F238E27FC236}">
                <a16:creationId xmlns:a16="http://schemas.microsoft.com/office/drawing/2014/main" id="{3ECC363F-4CDB-4E44-8D96-ADE4F2E66E18}"/>
              </a:ext>
            </a:extLst>
          </p:cNvPr>
          <p:cNvSpPr txBox="1"/>
          <p:nvPr/>
        </p:nvSpPr>
        <p:spPr>
          <a:xfrm>
            <a:off x="551962" y="3499233"/>
            <a:ext cx="11924912"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Strong commitment to children’s causes</a:t>
            </a:r>
          </a:p>
        </p:txBody>
      </p:sp>
      <p:sp>
        <p:nvSpPr>
          <p:cNvPr id="11" name="TextBox 10">
            <a:extLst>
              <a:ext uri="{FF2B5EF4-FFF2-40B4-BE49-F238E27FC236}">
                <a16:creationId xmlns:a16="http://schemas.microsoft.com/office/drawing/2014/main" id="{F5FCC1DC-EB7F-4F58-A80B-A9CC0DB91FCC}"/>
              </a:ext>
            </a:extLst>
          </p:cNvPr>
          <p:cNvSpPr txBox="1"/>
          <p:nvPr/>
        </p:nvSpPr>
        <p:spPr>
          <a:xfrm>
            <a:off x="551962" y="8148411"/>
            <a:ext cx="11596529"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Not asked for donations as frequently as others</a:t>
            </a:r>
          </a:p>
        </p:txBody>
      </p:sp>
      <p:sp>
        <p:nvSpPr>
          <p:cNvPr id="14" name="TextBox 13">
            <a:extLst>
              <a:ext uri="{FF2B5EF4-FFF2-40B4-BE49-F238E27FC236}">
                <a16:creationId xmlns:a16="http://schemas.microsoft.com/office/drawing/2014/main" id="{4166EAAA-766B-4D71-BED4-FDDCD95C7B6C}"/>
              </a:ext>
            </a:extLst>
          </p:cNvPr>
          <p:cNvSpPr txBox="1"/>
          <p:nvPr/>
        </p:nvSpPr>
        <p:spPr>
          <a:xfrm>
            <a:off x="543823" y="2000311"/>
            <a:ext cx="2922595" cy="707886"/>
          </a:xfrm>
          <a:prstGeom prst="rect">
            <a:avLst/>
          </a:prstGeom>
          <a:noFill/>
        </p:spPr>
        <p:txBody>
          <a:bodyPr wrap="none" rtlCol="0">
            <a:spAutoFit/>
          </a:bodyPr>
          <a:lstStyle/>
          <a:p>
            <a:r>
              <a:rPr lang="en-US" sz="4000" dirty="0">
                <a:solidFill>
                  <a:schemeClr val="accent2"/>
                </a:solidFill>
              </a:rPr>
              <a:t>At a Glance: </a:t>
            </a:r>
          </a:p>
        </p:txBody>
      </p:sp>
      <p:sp>
        <p:nvSpPr>
          <p:cNvPr id="15" name="TextBox 14">
            <a:extLst>
              <a:ext uri="{FF2B5EF4-FFF2-40B4-BE49-F238E27FC236}">
                <a16:creationId xmlns:a16="http://schemas.microsoft.com/office/drawing/2014/main" id="{B204D550-6A55-4AC3-8478-FCDE1F80BC54}"/>
              </a:ext>
            </a:extLst>
          </p:cNvPr>
          <p:cNvSpPr txBox="1"/>
          <p:nvPr/>
        </p:nvSpPr>
        <p:spPr>
          <a:xfrm>
            <a:off x="539944" y="5192539"/>
            <a:ext cx="11596529" cy="707886"/>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4000">
                <a:solidFill>
                  <a:srgbClr val="6D6E71"/>
                </a:solidFill>
              </a:defRPr>
            </a:lvl1pPr>
          </a:lstStyle>
          <a:p>
            <a:r>
              <a:rPr lang="en-US" dirty="0"/>
              <a:t>Spontaneous givers  </a:t>
            </a:r>
          </a:p>
        </p:txBody>
      </p:sp>
      <p:sp>
        <p:nvSpPr>
          <p:cNvPr id="18" name="TextBox 17">
            <a:extLst>
              <a:ext uri="{FF2B5EF4-FFF2-40B4-BE49-F238E27FC236}">
                <a16:creationId xmlns:a16="http://schemas.microsoft.com/office/drawing/2014/main" id="{3327DE35-B86F-4A20-B713-66064ACC39EC}"/>
              </a:ext>
            </a:extLst>
          </p:cNvPr>
          <p:cNvSpPr txBox="1"/>
          <p:nvPr/>
        </p:nvSpPr>
        <p:spPr>
          <a:xfrm>
            <a:off x="551962" y="6083958"/>
            <a:ext cx="11596529"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Majority male </a:t>
            </a:r>
          </a:p>
        </p:txBody>
      </p:sp>
      <p:sp>
        <p:nvSpPr>
          <p:cNvPr id="19" name="TextBox 18">
            <a:extLst>
              <a:ext uri="{FF2B5EF4-FFF2-40B4-BE49-F238E27FC236}">
                <a16:creationId xmlns:a16="http://schemas.microsoft.com/office/drawing/2014/main" id="{B4C34D63-8743-42A6-8D05-CC8BD655C674}"/>
              </a:ext>
            </a:extLst>
          </p:cNvPr>
          <p:cNvSpPr txBox="1"/>
          <p:nvPr/>
        </p:nvSpPr>
        <p:spPr>
          <a:xfrm>
            <a:off x="551962" y="6938720"/>
            <a:ext cx="12382114"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More likely to be from lower or middle income households</a:t>
            </a:r>
          </a:p>
        </p:txBody>
      </p:sp>
    </p:spTree>
    <p:extLst>
      <p:ext uri="{BB962C8B-B14F-4D97-AF65-F5344CB8AC3E}">
        <p14:creationId xmlns:p14="http://schemas.microsoft.com/office/powerpoint/2010/main" val="6920320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3"/>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17"/>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3"/>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15"/>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0" nodeType="clickEffect">
                                  <p:stCondLst>
                                    <p:cond delay="0"/>
                                  </p:stCondLst>
                                  <p:iterate type="lt">
                                    <p:tmAbs val="25"/>
                                  </p:iterate>
                                  <p:childTnLst>
                                    <p:set>
                                      <p:cBhvr override="childStyle">
                                        <p:cTn id="22" dur="indefinite"/>
                                        <p:tgtEl>
                                          <p:spTgt spid="18"/>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grpId="0" nodeType="clickEffect">
                                  <p:stCondLst>
                                    <p:cond delay="0"/>
                                  </p:stCondLst>
                                  <p:iterate type="lt">
                                    <p:tmAbs val="25"/>
                                  </p:iterate>
                                  <p:childTnLst>
                                    <p:set>
                                      <p:cBhvr override="childStyle">
                                        <p:cTn id="26" dur="indefinite"/>
                                        <p:tgtEl>
                                          <p:spTgt spid="19"/>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15" presetClass="emph" presetSubtype="0" grpId="0" nodeType="clickEffect">
                                  <p:stCondLst>
                                    <p:cond delay="0"/>
                                  </p:stCondLst>
                                  <p:iterate type="lt">
                                    <p:tmAbs val="25"/>
                                  </p:iterate>
                                  <p:childTnLst>
                                    <p:set>
                                      <p:cBhvr override="childStyle">
                                        <p:cTn id="30" dur="indefinite"/>
                                        <p:tgtEl>
                                          <p:spTgt spid="1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7" grpId="0"/>
      <p:bldP spid="11" grpId="0"/>
      <p:bldP spid="15"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8" y="376752"/>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BLACKBAUD STUDY FINDINGS </a:t>
            </a:r>
            <a:endParaRPr b="1" dirty="0">
              <a:solidFill>
                <a:schemeClr val="bg1"/>
              </a:solidFill>
            </a:endParaRPr>
          </a:p>
        </p:txBody>
      </p:sp>
      <p:sp>
        <p:nvSpPr>
          <p:cNvPr id="7" name="Text">
            <a:extLst>
              <a:ext uri="{FF2B5EF4-FFF2-40B4-BE49-F238E27FC236}">
                <a16:creationId xmlns:a16="http://schemas.microsoft.com/office/drawing/2014/main" id="{F912A453-1D45-4A24-9018-0E44FF177BC3}"/>
              </a:ext>
            </a:extLst>
          </p:cNvPr>
          <p:cNvSpPr/>
          <p:nvPr/>
        </p:nvSpPr>
        <p:spPr>
          <a:xfrm>
            <a:off x="663181" y="2005693"/>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8" name="Text">
            <a:extLst>
              <a:ext uri="{FF2B5EF4-FFF2-40B4-BE49-F238E27FC236}">
                <a16:creationId xmlns:a16="http://schemas.microsoft.com/office/drawing/2014/main" id="{2128ACA1-2AD9-450A-949E-9388A5A0060D}"/>
              </a:ext>
            </a:extLst>
          </p:cNvPr>
          <p:cNvSpPr/>
          <p:nvPr/>
        </p:nvSpPr>
        <p:spPr>
          <a:xfrm>
            <a:off x="663181" y="2005693"/>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dirty="0"/>
          </a:p>
        </p:txBody>
      </p:sp>
      <p:sp>
        <p:nvSpPr>
          <p:cNvPr id="10" name="Text">
            <a:extLst>
              <a:ext uri="{FF2B5EF4-FFF2-40B4-BE49-F238E27FC236}">
                <a16:creationId xmlns:a16="http://schemas.microsoft.com/office/drawing/2014/main" id="{19540BB4-BCE9-41F5-9143-B9EBBD4DDCB4}"/>
              </a:ext>
            </a:extLst>
          </p:cNvPr>
          <p:cNvSpPr/>
          <p:nvPr/>
        </p:nvSpPr>
        <p:spPr>
          <a:xfrm>
            <a:off x="880895" y="20637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6" name="Text">
            <a:extLst>
              <a:ext uri="{FF2B5EF4-FFF2-40B4-BE49-F238E27FC236}">
                <a16:creationId xmlns:a16="http://schemas.microsoft.com/office/drawing/2014/main" id="{B4FCAEA2-F44C-4146-B54F-43DE6930C031}"/>
              </a:ext>
            </a:extLst>
          </p:cNvPr>
          <p:cNvSpPr/>
          <p:nvPr/>
        </p:nvSpPr>
        <p:spPr>
          <a:xfrm>
            <a:off x="880895" y="20637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2" name="TextBox 1">
            <a:extLst>
              <a:ext uri="{FF2B5EF4-FFF2-40B4-BE49-F238E27FC236}">
                <a16:creationId xmlns:a16="http://schemas.microsoft.com/office/drawing/2014/main" id="{AEB63EBF-FA93-4C46-A038-456347B0C5D5}"/>
              </a:ext>
            </a:extLst>
          </p:cNvPr>
          <p:cNvSpPr txBox="1"/>
          <p:nvPr/>
        </p:nvSpPr>
        <p:spPr>
          <a:xfrm>
            <a:off x="521087" y="1339536"/>
            <a:ext cx="11596528" cy="707886"/>
          </a:xfrm>
          <a:prstGeom prst="rect">
            <a:avLst/>
          </a:prstGeom>
          <a:noFill/>
        </p:spPr>
        <p:txBody>
          <a:bodyPr wrap="square" rtlCol="0">
            <a:spAutoFit/>
          </a:bodyPr>
          <a:lstStyle/>
          <a:p>
            <a:pPr algn="ctr"/>
            <a:r>
              <a:rPr lang="en-US" sz="4000" dirty="0"/>
              <a:t>THE LATINO DONOR COMMUNITY</a:t>
            </a:r>
          </a:p>
        </p:txBody>
      </p:sp>
      <p:sp>
        <p:nvSpPr>
          <p:cNvPr id="13" name="TextBox 12">
            <a:extLst>
              <a:ext uri="{FF2B5EF4-FFF2-40B4-BE49-F238E27FC236}">
                <a16:creationId xmlns:a16="http://schemas.microsoft.com/office/drawing/2014/main" id="{38BA00C7-4CA6-43B5-88F9-8EF607EFB17E}"/>
              </a:ext>
            </a:extLst>
          </p:cNvPr>
          <p:cNvSpPr txBox="1"/>
          <p:nvPr/>
        </p:nvSpPr>
        <p:spPr>
          <a:xfrm>
            <a:off x="521087" y="3080325"/>
            <a:ext cx="11924912"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Less likely to make a tribute or memorial donation</a:t>
            </a:r>
          </a:p>
        </p:txBody>
      </p:sp>
      <p:sp>
        <p:nvSpPr>
          <p:cNvPr id="14" name="TextBox 13">
            <a:extLst>
              <a:ext uri="{FF2B5EF4-FFF2-40B4-BE49-F238E27FC236}">
                <a16:creationId xmlns:a16="http://schemas.microsoft.com/office/drawing/2014/main" id="{4166EAAA-766B-4D71-BED4-FDDCD95C7B6C}"/>
              </a:ext>
            </a:extLst>
          </p:cNvPr>
          <p:cNvSpPr txBox="1"/>
          <p:nvPr/>
        </p:nvSpPr>
        <p:spPr>
          <a:xfrm>
            <a:off x="539944" y="2338050"/>
            <a:ext cx="3573414" cy="707886"/>
          </a:xfrm>
          <a:prstGeom prst="rect">
            <a:avLst/>
          </a:prstGeom>
          <a:noFill/>
        </p:spPr>
        <p:txBody>
          <a:bodyPr wrap="none" rtlCol="0">
            <a:spAutoFit/>
          </a:bodyPr>
          <a:lstStyle/>
          <a:p>
            <a:r>
              <a:rPr lang="en-US" sz="4000" dirty="0">
                <a:solidFill>
                  <a:schemeClr val="accent2"/>
                </a:solidFill>
              </a:rPr>
              <a:t>Planned Giving: </a:t>
            </a:r>
          </a:p>
        </p:txBody>
      </p:sp>
      <p:sp>
        <p:nvSpPr>
          <p:cNvPr id="19" name="TextBox 18">
            <a:extLst>
              <a:ext uri="{FF2B5EF4-FFF2-40B4-BE49-F238E27FC236}">
                <a16:creationId xmlns:a16="http://schemas.microsoft.com/office/drawing/2014/main" id="{8FACFA59-4258-4349-9275-E4DDB6C42E96}"/>
              </a:ext>
            </a:extLst>
          </p:cNvPr>
          <p:cNvSpPr txBox="1"/>
          <p:nvPr/>
        </p:nvSpPr>
        <p:spPr>
          <a:xfrm>
            <a:off x="488330" y="4964153"/>
            <a:ext cx="4132670" cy="707886"/>
          </a:xfrm>
          <a:prstGeom prst="rect">
            <a:avLst/>
          </a:prstGeom>
          <a:noFill/>
        </p:spPr>
        <p:txBody>
          <a:bodyPr wrap="none" rtlCol="0">
            <a:spAutoFit/>
          </a:bodyPr>
          <a:lstStyle/>
          <a:p>
            <a:r>
              <a:rPr lang="en-US" sz="4000" dirty="0">
                <a:solidFill>
                  <a:schemeClr val="accent2"/>
                </a:solidFill>
              </a:rPr>
              <a:t>English vs. Spanish: </a:t>
            </a:r>
          </a:p>
        </p:txBody>
      </p:sp>
      <p:sp>
        <p:nvSpPr>
          <p:cNvPr id="20" name="TextBox 19">
            <a:extLst>
              <a:ext uri="{FF2B5EF4-FFF2-40B4-BE49-F238E27FC236}">
                <a16:creationId xmlns:a16="http://schemas.microsoft.com/office/drawing/2014/main" id="{B18674B5-2D59-4699-983E-0A0967EC91C7}"/>
              </a:ext>
            </a:extLst>
          </p:cNvPr>
          <p:cNvSpPr txBox="1"/>
          <p:nvPr/>
        </p:nvSpPr>
        <p:spPr>
          <a:xfrm>
            <a:off x="539944" y="5756811"/>
            <a:ext cx="11924912" cy="1323439"/>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Latinos born in the US prefer English appeals, those born abroad prefer Spanish appeals </a:t>
            </a:r>
          </a:p>
        </p:txBody>
      </p:sp>
    </p:spTree>
    <p:extLst>
      <p:ext uri="{BB962C8B-B14F-4D97-AF65-F5344CB8AC3E}">
        <p14:creationId xmlns:p14="http://schemas.microsoft.com/office/powerpoint/2010/main" val="1469640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8" y="376752"/>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BLACKBAUD STUDY FINDINGS</a:t>
            </a:r>
            <a:endParaRPr b="1" dirty="0">
              <a:solidFill>
                <a:schemeClr val="bg1"/>
              </a:solidFill>
            </a:endParaRPr>
          </a:p>
        </p:txBody>
      </p:sp>
      <p:sp>
        <p:nvSpPr>
          <p:cNvPr id="7" name="Text">
            <a:extLst>
              <a:ext uri="{FF2B5EF4-FFF2-40B4-BE49-F238E27FC236}">
                <a16:creationId xmlns:a16="http://schemas.microsoft.com/office/drawing/2014/main" id="{F912A453-1D45-4A24-9018-0E44FF177BC3}"/>
              </a:ext>
            </a:extLst>
          </p:cNvPr>
          <p:cNvSpPr/>
          <p:nvPr/>
        </p:nvSpPr>
        <p:spPr>
          <a:xfrm>
            <a:off x="663181" y="2005693"/>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8" name="Text">
            <a:extLst>
              <a:ext uri="{FF2B5EF4-FFF2-40B4-BE49-F238E27FC236}">
                <a16:creationId xmlns:a16="http://schemas.microsoft.com/office/drawing/2014/main" id="{2128ACA1-2AD9-450A-949E-9388A5A0060D}"/>
              </a:ext>
            </a:extLst>
          </p:cNvPr>
          <p:cNvSpPr/>
          <p:nvPr/>
        </p:nvSpPr>
        <p:spPr>
          <a:xfrm>
            <a:off x="663181" y="2005693"/>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dirty="0"/>
          </a:p>
        </p:txBody>
      </p:sp>
      <p:sp>
        <p:nvSpPr>
          <p:cNvPr id="10" name="Text">
            <a:extLst>
              <a:ext uri="{FF2B5EF4-FFF2-40B4-BE49-F238E27FC236}">
                <a16:creationId xmlns:a16="http://schemas.microsoft.com/office/drawing/2014/main" id="{19540BB4-BCE9-41F5-9143-B9EBBD4DDCB4}"/>
              </a:ext>
            </a:extLst>
          </p:cNvPr>
          <p:cNvSpPr/>
          <p:nvPr/>
        </p:nvSpPr>
        <p:spPr>
          <a:xfrm>
            <a:off x="880895" y="20637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6" name="Text">
            <a:extLst>
              <a:ext uri="{FF2B5EF4-FFF2-40B4-BE49-F238E27FC236}">
                <a16:creationId xmlns:a16="http://schemas.microsoft.com/office/drawing/2014/main" id="{B4FCAEA2-F44C-4146-B54F-43DE6930C031}"/>
              </a:ext>
            </a:extLst>
          </p:cNvPr>
          <p:cNvSpPr/>
          <p:nvPr/>
        </p:nvSpPr>
        <p:spPr>
          <a:xfrm>
            <a:off x="880895" y="20637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2" name="TextBox 1">
            <a:extLst>
              <a:ext uri="{FF2B5EF4-FFF2-40B4-BE49-F238E27FC236}">
                <a16:creationId xmlns:a16="http://schemas.microsoft.com/office/drawing/2014/main" id="{AEB63EBF-FA93-4C46-A038-456347B0C5D5}"/>
              </a:ext>
            </a:extLst>
          </p:cNvPr>
          <p:cNvSpPr txBox="1"/>
          <p:nvPr/>
        </p:nvSpPr>
        <p:spPr>
          <a:xfrm>
            <a:off x="521087" y="1339536"/>
            <a:ext cx="11596528" cy="707886"/>
          </a:xfrm>
          <a:prstGeom prst="rect">
            <a:avLst/>
          </a:prstGeom>
          <a:noFill/>
        </p:spPr>
        <p:txBody>
          <a:bodyPr wrap="square" rtlCol="0">
            <a:spAutoFit/>
          </a:bodyPr>
          <a:lstStyle/>
          <a:p>
            <a:pPr algn="ctr"/>
            <a:r>
              <a:rPr lang="en-US" sz="4000" dirty="0"/>
              <a:t>ALL DONORS </a:t>
            </a:r>
          </a:p>
        </p:txBody>
      </p:sp>
      <p:sp>
        <p:nvSpPr>
          <p:cNvPr id="12" name="TextBox 11">
            <a:extLst>
              <a:ext uri="{FF2B5EF4-FFF2-40B4-BE49-F238E27FC236}">
                <a16:creationId xmlns:a16="http://schemas.microsoft.com/office/drawing/2014/main" id="{BBAFF4BF-EFAD-4361-863C-7D4F11624C8A}"/>
              </a:ext>
            </a:extLst>
          </p:cNvPr>
          <p:cNvSpPr txBox="1"/>
          <p:nvPr/>
        </p:nvSpPr>
        <p:spPr>
          <a:xfrm>
            <a:off x="521087" y="2174107"/>
            <a:ext cx="4766498" cy="707886"/>
          </a:xfrm>
          <a:prstGeom prst="rect">
            <a:avLst/>
          </a:prstGeom>
          <a:noFill/>
        </p:spPr>
        <p:txBody>
          <a:bodyPr wrap="none" rtlCol="0">
            <a:spAutoFit/>
          </a:bodyPr>
          <a:lstStyle/>
          <a:p>
            <a:r>
              <a:rPr lang="en-US" sz="4000" dirty="0">
                <a:solidFill>
                  <a:schemeClr val="accent2"/>
                </a:solidFill>
              </a:rPr>
              <a:t>Overarching Findings: </a:t>
            </a:r>
          </a:p>
        </p:txBody>
      </p:sp>
      <p:sp>
        <p:nvSpPr>
          <p:cNvPr id="15" name="TextBox 14">
            <a:extLst>
              <a:ext uri="{FF2B5EF4-FFF2-40B4-BE49-F238E27FC236}">
                <a16:creationId xmlns:a16="http://schemas.microsoft.com/office/drawing/2014/main" id="{1BB107DE-ACCF-4032-BE89-BADB551C6B79}"/>
              </a:ext>
            </a:extLst>
          </p:cNvPr>
          <p:cNvSpPr txBox="1"/>
          <p:nvPr/>
        </p:nvSpPr>
        <p:spPr>
          <a:xfrm>
            <a:off x="539944" y="3055082"/>
            <a:ext cx="11924912"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Despite race or ethnicity the impulse to give is universal</a:t>
            </a:r>
          </a:p>
        </p:txBody>
      </p:sp>
      <p:sp>
        <p:nvSpPr>
          <p:cNvPr id="17" name="TextBox 16">
            <a:extLst>
              <a:ext uri="{FF2B5EF4-FFF2-40B4-BE49-F238E27FC236}">
                <a16:creationId xmlns:a16="http://schemas.microsoft.com/office/drawing/2014/main" id="{DE706834-BC21-4F7E-B35A-F13B7226F3EA}"/>
              </a:ext>
            </a:extLst>
          </p:cNvPr>
          <p:cNvSpPr txBox="1"/>
          <p:nvPr/>
        </p:nvSpPr>
        <p:spPr>
          <a:xfrm>
            <a:off x="539944" y="3953153"/>
            <a:ext cx="11924912"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Religion and faith are drivers and indicators of giving </a:t>
            </a:r>
          </a:p>
        </p:txBody>
      </p:sp>
      <p:sp>
        <p:nvSpPr>
          <p:cNvPr id="21" name="TextBox 20">
            <a:extLst>
              <a:ext uri="{FF2B5EF4-FFF2-40B4-BE49-F238E27FC236}">
                <a16:creationId xmlns:a16="http://schemas.microsoft.com/office/drawing/2014/main" id="{0E5EFBED-9695-42EE-A9A3-BA15D92C1823}"/>
              </a:ext>
            </a:extLst>
          </p:cNvPr>
          <p:cNvSpPr txBox="1"/>
          <p:nvPr/>
        </p:nvSpPr>
        <p:spPr>
          <a:xfrm>
            <a:off x="539944" y="4851224"/>
            <a:ext cx="11924912" cy="1323439"/>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Wealthier individuals donate more in absolute terms than those with mid-level or lower incomes </a:t>
            </a:r>
          </a:p>
        </p:txBody>
      </p:sp>
    </p:spTree>
    <p:extLst>
      <p:ext uri="{BB962C8B-B14F-4D97-AF65-F5344CB8AC3E}">
        <p14:creationId xmlns:p14="http://schemas.microsoft.com/office/powerpoint/2010/main" val="1135767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
            <a:extLst>
              <a:ext uri="{FF2B5EF4-FFF2-40B4-BE49-F238E27FC236}">
                <a16:creationId xmlns:a16="http://schemas.microsoft.com/office/drawing/2014/main" id="{C517755F-5F17-4865-9F4B-228D183AF400}"/>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9" name="Text">
            <a:extLst>
              <a:ext uri="{FF2B5EF4-FFF2-40B4-BE49-F238E27FC236}">
                <a16:creationId xmlns:a16="http://schemas.microsoft.com/office/drawing/2014/main" id="{50481F52-FD44-4917-BC65-22244682A07F}"/>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8" name="Text">
            <a:extLst>
              <a:ext uri="{FF2B5EF4-FFF2-40B4-BE49-F238E27FC236}">
                <a16:creationId xmlns:a16="http://schemas.microsoft.com/office/drawing/2014/main" id="{2F65CE5B-49B3-4A2F-8D89-C0E46B14DE88}"/>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3" name="Text">
            <a:extLst>
              <a:ext uri="{FF2B5EF4-FFF2-40B4-BE49-F238E27FC236}">
                <a16:creationId xmlns:a16="http://schemas.microsoft.com/office/drawing/2014/main" id="{314583FD-0BD9-45B9-AE0D-1FD3FF877F00}"/>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grpSp>
        <p:nvGrpSpPr>
          <p:cNvPr id="14" name="LatinosintheUS.png">
            <a:extLst>
              <a:ext uri="{FF2B5EF4-FFF2-40B4-BE49-F238E27FC236}">
                <a16:creationId xmlns:a16="http://schemas.microsoft.com/office/drawing/2014/main" id="{DFD4C9AD-81A9-4AC0-8186-1D464E8A0F66}"/>
              </a:ext>
            </a:extLst>
          </p:cNvPr>
          <p:cNvGrpSpPr/>
          <p:nvPr/>
        </p:nvGrpSpPr>
        <p:grpSpPr>
          <a:xfrm>
            <a:off x="3031825" y="751114"/>
            <a:ext cx="7161392" cy="8251372"/>
            <a:chOff x="0" y="0"/>
            <a:chExt cx="4821378" cy="7064035"/>
          </a:xfrm>
        </p:grpSpPr>
        <p:pic>
          <p:nvPicPr>
            <p:cNvPr id="15" name="LatinosintheUS.png" descr="LatinosintheUS.png">
              <a:extLst>
                <a:ext uri="{FF2B5EF4-FFF2-40B4-BE49-F238E27FC236}">
                  <a16:creationId xmlns:a16="http://schemas.microsoft.com/office/drawing/2014/main" id="{3E38C759-6E84-4557-B936-0D2AA6D1256D}"/>
                </a:ext>
              </a:extLst>
            </p:cNvPr>
            <p:cNvPicPr>
              <a:picLocks noChangeAspect="1"/>
            </p:cNvPicPr>
            <p:nvPr/>
          </p:nvPicPr>
          <p:blipFill>
            <a:blip r:embed="rId3">
              <a:extLst/>
            </a:blip>
            <a:stretch>
              <a:fillRect/>
            </a:stretch>
          </p:blipFill>
          <p:spPr>
            <a:xfrm>
              <a:off x="127000" y="88900"/>
              <a:ext cx="4567379" cy="6733836"/>
            </a:xfrm>
            <a:prstGeom prst="rect">
              <a:avLst/>
            </a:prstGeom>
            <a:ln>
              <a:noFill/>
            </a:ln>
            <a:effectLst/>
          </p:spPr>
        </p:pic>
        <p:pic>
          <p:nvPicPr>
            <p:cNvPr id="16" name="LatinosintheUS.png" descr="LatinosintheUS.png">
              <a:extLst>
                <a:ext uri="{FF2B5EF4-FFF2-40B4-BE49-F238E27FC236}">
                  <a16:creationId xmlns:a16="http://schemas.microsoft.com/office/drawing/2014/main" id="{0BADFC94-B337-426D-AB7B-26AAC2018678}"/>
                </a:ext>
              </a:extLst>
            </p:cNvPr>
            <p:cNvPicPr>
              <a:picLocks/>
            </p:cNvPicPr>
            <p:nvPr/>
          </p:nvPicPr>
          <p:blipFill>
            <a:blip r:embed="rId4">
              <a:extLst/>
            </a:blip>
            <a:stretch>
              <a:fillRect/>
            </a:stretch>
          </p:blipFill>
          <p:spPr>
            <a:xfrm>
              <a:off x="0" y="0"/>
              <a:ext cx="4821379" cy="7064036"/>
            </a:xfrm>
            <a:prstGeom prst="rect">
              <a:avLst/>
            </a:prstGeom>
            <a:effectLst/>
          </p:spPr>
        </p:pic>
      </p:grpSp>
    </p:spTree>
    <p:extLst>
      <p:ext uri="{BB962C8B-B14F-4D97-AF65-F5344CB8AC3E}">
        <p14:creationId xmlns:p14="http://schemas.microsoft.com/office/powerpoint/2010/main" val="76906912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2" name="Text"/>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4" name="Rectangle 3">
            <a:extLst>
              <a:ext uri="{FF2B5EF4-FFF2-40B4-BE49-F238E27FC236}">
                <a16:creationId xmlns:a16="http://schemas.microsoft.com/office/drawing/2014/main" id="{841E8F81-3E24-4A1C-82DA-E9073A2D3BB0}"/>
              </a:ext>
            </a:extLst>
          </p:cNvPr>
          <p:cNvSpPr/>
          <p:nvPr/>
        </p:nvSpPr>
        <p:spPr>
          <a:xfrm>
            <a:off x="880895" y="1752868"/>
            <a:ext cx="11872686" cy="6247864"/>
          </a:xfrm>
          <a:prstGeom prst="rect">
            <a:avLst/>
          </a:prstGeom>
        </p:spPr>
        <p:txBody>
          <a:bodyPr wrap="square">
            <a:spAutoFit/>
          </a:bodyPr>
          <a:lstStyle/>
          <a:p>
            <a:r>
              <a:rPr lang="en-US" sz="20000" dirty="0">
                <a:solidFill>
                  <a:srgbClr val="FFC000"/>
                </a:solidFill>
                <a:latin typeface="Abadi Extra Light" panose="020B0204020104020204" pitchFamily="34" charset="0"/>
              </a:rPr>
              <a:t>GETTING </a:t>
            </a:r>
          </a:p>
          <a:p>
            <a:r>
              <a:rPr lang="en-US" sz="20000" dirty="0">
                <a:solidFill>
                  <a:srgbClr val="FFC000"/>
                </a:solidFill>
                <a:latin typeface="Abadi Extra Light" panose="020B0204020104020204" pitchFamily="34" charset="0"/>
              </a:rPr>
              <a:t>STARTED </a:t>
            </a:r>
          </a:p>
        </p:txBody>
      </p:sp>
      <p:sp>
        <p:nvSpPr>
          <p:cNvPr id="7" name="Rectangle 6">
            <a:extLst>
              <a:ext uri="{FF2B5EF4-FFF2-40B4-BE49-F238E27FC236}">
                <a16:creationId xmlns:a16="http://schemas.microsoft.com/office/drawing/2014/main" id="{9DFED88F-8CFC-4650-ACB5-28E87944DB69}"/>
              </a:ext>
            </a:extLst>
          </p:cNvPr>
          <p:cNvSpPr/>
          <p:nvPr/>
        </p:nvSpPr>
        <p:spPr>
          <a:xfrm>
            <a:off x="0" y="0"/>
            <a:ext cx="880895" cy="9753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97357"/>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8" y="376752"/>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Recommendations</a:t>
            </a:r>
            <a:endParaRPr b="1" dirty="0">
              <a:solidFill>
                <a:schemeClr val="bg1"/>
              </a:solidFill>
            </a:endParaRPr>
          </a:p>
        </p:txBody>
      </p:sp>
      <p:sp>
        <p:nvSpPr>
          <p:cNvPr id="7" name="Text">
            <a:extLst>
              <a:ext uri="{FF2B5EF4-FFF2-40B4-BE49-F238E27FC236}">
                <a16:creationId xmlns:a16="http://schemas.microsoft.com/office/drawing/2014/main" id="{F912A453-1D45-4A24-9018-0E44FF177BC3}"/>
              </a:ext>
            </a:extLst>
          </p:cNvPr>
          <p:cNvSpPr/>
          <p:nvPr/>
        </p:nvSpPr>
        <p:spPr>
          <a:xfrm>
            <a:off x="663181" y="2650424"/>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8" name="Text">
            <a:extLst>
              <a:ext uri="{FF2B5EF4-FFF2-40B4-BE49-F238E27FC236}">
                <a16:creationId xmlns:a16="http://schemas.microsoft.com/office/drawing/2014/main" id="{2128ACA1-2AD9-450A-949E-9388A5A0060D}"/>
              </a:ext>
            </a:extLst>
          </p:cNvPr>
          <p:cNvSpPr/>
          <p:nvPr/>
        </p:nvSpPr>
        <p:spPr>
          <a:xfrm>
            <a:off x="663181" y="262758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dirty="0"/>
          </a:p>
        </p:txBody>
      </p:sp>
      <p:sp>
        <p:nvSpPr>
          <p:cNvPr id="10" name="Text">
            <a:extLst>
              <a:ext uri="{FF2B5EF4-FFF2-40B4-BE49-F238E27FC236}">
                <a16:creationId xmlns:a16="http://schemas.microsoft.com/office/drawing/2014/main" id="{19540BB4-BCE9-41F5-9143-B9EBBD4DDCB4}"/>
              </a:ext>
            </a:extLst>
          </p:cNvPr>
          <p:cNvSpPr/>
          <p:nvPr/>
        </p:nvSpPr>
        <p:spPr>
          <a:xfrm>
            <a:off x="880895" y="2708481"/>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6" name="Text">
            <a:extLst>
              <a:ext uri="{FF2B5EF4-FFF2-40B4-BE49-F238E27FC236}">
                <a16:creationId xmlns:a16="http://schemas.microsoft.com/office/drawing/2014/main" id="{B4FCAEA2-F44C-4146-B54F-43DE6930C031}"/>
              </a:ext>
            </a:extLst>
          </p:cNvPr>
          <p:cNvSpPr/>
          <p:nvPr/>
        </p:nvSpPr>
        <p:spPr>
          <a:xfrm>
            <a:off x="880895" y="2708481"/>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3" name="TextBox 12">
            <a:extLst>
              <a:ext uri="{FF2B5EF4-FFF2-40B4-BE49-F238E27FC236}">
                <a16:creationId xmlns:a16="http://schemas.microsoft.com/office/drawing/2014/main" id="{38BA00C7-4CA6-43B5-88F9-8EF607EFB17E}"/>
              </a:ext>
            </a:extLst>
          </p:cNvPr>
          <p:cNvSpPr txBox="1"/>
          <p:nvPr/>
        </p:nvSpPr>
        <p:spPr>
          <a:xfrm>
            <a:off x="470813" y="2162713"/>
            <a:ext cx="11924912" cy="1938992"/>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Know your audience: take time to understand the cultural  backgrounds and preferences of Latinos in your community</a:t>
            </a:r>
          </a:p>
        </p:txBody>
      </p:sp>
      <p:sp>
        <p:nvSpPr>
          <p:cNvPr id="14" name="TextBox 13">
            <a:extLst>
              <a:ext uri="{FF2B5EF4-FFF2-40B4-BE49-F238E27FC236}">
                <a16:creationId xmlns:a16="http://schemas.microsoft.com/office/drawing/2014/main" id="{4166EAAA-766B-4D71-BED4-FDDCD95C7B6C}"/>
              </a:ext>
            </a:extLst>
          </p:cNvPr>
          <p:cNvSpPr txBox="1"/>
          <p:nvPr/>
        </p:nvSpPr>
        <p:spPr>
          <a:xfrm>
            <a:off x="521088" y="1454827"/>
            <a:ext cx="8696355" cy="707886"/>
          </a:xfrm>
          <a:prstGeom prst="rect">
            <a:avLst/>
          </a:prstGeom>
          <a:noFill/>
        </p:spPr>
        <p:txBody>
          <a:bodyPr wrap="none" rtlCol="0">
            <a:spAutoFit/>
          </a:bodyPr>
          <a:lstStyle/>
          <a:p>
            <a:r>
              <a:rPr lang="en-US" sz="4000" dirty="0">
                <a:solidFill>
                  <a:schemeClr val="accent2"/>
                </a:solidFill>
              </a:rPr>
              <a:t>To Reach and Engage with Latino Donors: </a:t>
            </a:r>
          </a:p>
        </p:txBody>
      </p:sp>
      <p:sp>
        <p:nvSpPr>
          <p:cNvPr id="20" name="TextBox 19">
            <a:extLst>
              <a:ext uri="{FF2B5EF4-FFF2-40B4-BE49-F238E27FC236}">
                <a16:creationId xmlns:a16="http://schemas.microsoft.com/office/drawing/2014/main" id="{B18674B5-2D59-4699-983E-0A0967EC91C7}"/>
              </a:ext>
            </a:extLst>
          </p:cNvPr>
          <p:cNvSpPr txBox="1"/>
          <p:nvPr/>
        </p:nvSpPr>
        <p:spPr>
          <a:xfrm>
            <a:off x="470813" y="4143317"/>
            <a:ext cx="11924912" cy="1938992"/>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Partner with well-respected community leaders, civic leaders, successful business owners and, if able, partner with a local celebrity  </a:t>
            </a:r>
          </a:p>
        </p:txBody>
      </p:sp>
      <p:sp>
        <p:nvSpPr>
          <p:cNvPr id="19" name="TextBox 18">
            <a:extLst>
              <a:ext uri="{FF2B5EF4-FFF2-40B4-BE49-F238E27FC236}">
                <a16:creationId xmlns:a16="http://schemas.microsoft.com/office/drawing/2014/main" id="{8CFDD563-4250-4922-9E2D-638BDEC28DB0}"/>
              </a:ext>
            </a:extLst>
          </p:cNvPr>
          <p:cNvSpPr txBox="1"/>
          <p:nvPr/>
        </p:nvSpPr>
        <p:spPr>
          <a:xfrm>
            <a:off x="470813" y="6246970"/>
            <a:ext cx="11924912" cy="1323439"/>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Recruit and train emerging Latino philanthropists to your board and consider starting a young professional board </a:t>
            </a:r>
          </a:p>
        </p:txBody>
      </p:sp>
      <p:sp>
        <p:nvSpPr>
          <p:cNvPr id="12" name="TextBox 11">
            <a:extLst>
              <a:ext uri="{FF2B5EF4-FFF2-40B4-BE49-F238E27FC236}">
                <a16:creationId xmlns:a16="http://schemas.microsoft.com/office/drawing/2014/main" id="{202E31DF-8BEE-4141-80F1-07948ACA36F9}"/>
              </a:ext>
            </a:extLst>
          </p:cNvPr>
          <p:cNvSpPr txBox="1"/>
          <p:nvPr/>
        </p:nvSpPr>
        <p:spPr>
          <a:xfrm>
            <a:off x="470813" y="7746945"/>
            <a:ext cx="11924912" cy="1323439"/>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Hire and develop a diverse internal staff, including your fundraising staff  </a:t>
            </a:r>
          </a:p>
        </p:txBody>
      </p:sp>
    </p:spTree>
    <p:extLst>
      <p:ext uri="{BB962C8B-B14F-4D97-AF65-F5344CB8AC3E}">
        <p14:creationId xmlns:p14="http://schemas.microsoft.com/office/powerpoint/2010/main" val="3388068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19"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8" y="376752"/>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Recommendations</a:t>
            </a:r>
            <a:endParaRPr b="1" dirty="0">
              <a:solidFill>
                <a:schemeClr val="bg1"/>
              </a:solidFill>
            </a:endParaRPr>
          </a:p>
        </p:txBody>
      </p:sp>
      <p:sp>
        <p:nvSpPr>
          <p:cNvPr id="7" name="Text">
            <a:extLst>
              <a:ext uri="{FF2B5EF4-FFF2-40B4-BE49-F238E27FC236}">
                <a16:creationId xmlns:a16="http://schemas.microsoft.com/office/drawing/2014/main" id="{F912A453-1D45-4A24-9018-0E44FF177BC3}"/>
              </a:ext>
            </a:extLst>
          </p:cNvPr>
          <p:cNvSpPr/>
          <p:nvPr/>
        </p:nvSpPr>
        <p:spPr>
          <a:xfrm>
            <a:off x="663181" y="2507918"/>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8" name="Text">
            <a:extLst>
              <a:ext uri="{FF2B5EF4-FFF2-40B4-BE49-F238E27FC236}">
                <a16:creationId xmlns:a16="http://schemas.microsoft.com/office/drawing/2014/main" id="{2128ACA1-2AD9-450A-949E-9388A5A0060D}"/>
              </a:ext>
            </a:extLst>
          </p:cNvPr>
          <p:cNvSpPr/>
          <p:nvPr/>
        </p:nvSpPr>
        <p:spPr>
          <a:xfrm>
            <a:off x="663181" y="2485074"/>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dirty="0"/>
          </a:p>
        </p:txBody>
      </p:sp>
      <p:sp>
        <p:nvSpPr>
          <p:cNvPr id="10" name="Text">
            <a:extLst>
              <a:ext uri="{FF2B5EF4-FFF2-40B4-BE49-F238E27FC236}">
                <a16:creationId xmlns:a16="http://schemas.microsoft.com/office/drawing/2014/main" id="{19540BB4-BCE9-41F5-9143-B9EBBD4DDCB4}"/>
              </a:ext>
            </a:extLst>
          </p:cNvPr>
          <p:cNvSpPr/>
          <p:nvPr/>
        </p:nvSpPr>
        <p:spPr>
          <a:xfrm>
            <a:off x="880895" y="2565975"/>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6" name="Text">
            <a:extLst>
              <a:ext uri="{FF2B5EF4-FFF2-40B4-BE49-F238E27FC236}">
                <a16:creationId xmlns:a16="http://schemas.microsoft.com/office/drawing/2014/main" id="{B4FCAEA2-F44C-4146-B54F-43DE6930C031}"/>
              </a:ext>
            </a:extLst>
          </p:cNvPr>
          <p:cNvSpPr/>
          <p:nvPr/>
        </p:nvSpPr>
        <p:spPr>
          <a:xfrm>
            <a:off x="880895" y="2565975"/>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4" name="TextBox 13">
            <a:extLst>
              <a:ext uri="{FF2B5EF4-FFF2-40B4-BE49-F238E27FC236}">
                <a16:creationId xmlns:a16="http://schemas.microsoft.com/office/drawing/2014/main" id="{4166EAAA-766B-4D71-BED4-FDDCD95C7B6C}"/>
              </a:ext>
            </a:extLst>
          </p:cNvPr>
          <p:cNvSpPr txBox="1"/>
          <p:nvPr/>
        </p:nvSpPr>
        <p:spPr>
          <a:xfrm>
            <a:off x="521088" y="1454827"/>
            <a:ext cx="8696355" cy="707886"/>
          </a:xfrm>
          <a:prstGeom prst="rect">
            <a:avLst/>
          </a:prstGeom>
          <a:noFill/>
        </p:spPr>
        <p:txBody>
          <a:bodyPr wrap="none" rtlCol="0">
            <a:spAutoFit/>
          </a:bodyPr>
          <a:lstStyle/>
          <a:p>
            <a:r>
              <a:rPr lang="en-US" sz="4000" dirty="0">
                <a:solidFill>
                  <a:schemeClr val="accent2"/>
                </a:solidFill>
              </a:rPr>
              <a:t>To Reach and Engage with Latino Donors: </a:t>
            </a:r>
          </a:p>
        </p:txBody>
      </p:sp>
      <p:sp>
        <p:nvSpPr>
          <p:cNvPr id="12" name="TextBox 11">
            <a:extLst>
              <a:ext uri="{FF2B5EF4-FFF2-40B4-BE49-F238E27FC236}">
                <a16:creationId xmlns:a16="http://schemas.microsoft.com/office/drawing/2014/main" id="{36EBF73E-CEBC-48A4-8EE8-730FB9569DFC}"/>
              </a:ext>
            </a:extLst>
          </p:cNvPr>
          <p:cNvSpPr txBox="1"/>
          <p:nvPr/>
        </p:nvSpPr>
        <p:spPr>
          <a:xfrm>
            <a:off x="356896" y="5243586"/>
            <a:ext cx="11924912" cy="2554545"/>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Demystify formal giving, highlight monthly giving plans and take the time to educate the Latino community about the benefits philanthropy could have on their community</a:t>
            </a:r>
          </a:p>
        </p:txBody>
      </p:sp>
      <p:sp>
        <p:nvSpPr>
          <p:cNvPr id="18" name="TextBox 17">
            <a:extLst>
              <a:ext uri="{FF2B5EF4-FFF2-40B4-BE49-F238E27FC236}">
                <a16:creationId xmlns:a16="http://schemas.microsoft.com/office/drawing/2014/main" id="{CB18E3B0-D800-4A3E-B2AF-8E38032F2C83}"/>
              </a:ext>
            </a:extLst>
          </p:cNvPr>
          <p:cNvSpPr txBox="1"/>
          <p:nvPr/>
        </p:nvSpPr>
        <p:spPr>
          <a:xfrm>
            <a:off x="356896" y="4370972"/>
            <a:ext cx="11924912"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Go bilingual and build on the Latinos value of family  </a:t>
            </a:r>
          </a:p>
        </p:txBody>
      </p:sp>
      <p:sp>
        <p:nvSpPr>
          <p:cNvPr id="22" name="TextBox 21">
            <a:extLst>
              <a:ext uri="{FF2B5EF4-FFF2-40B4-BE49-F238E27FC236}">
                <a16:creationId xmlns:a16="http://schemas.microsoft.com/office/drawing/2014/main" id="{B348A5EC-228D-40A5-9123-EB113E5DB442}"/>
              </a:ext>
            </a:extLst>
          </p:cNvPr>
          <p:cNvSpPr txBox="1"/>
          <p:nvPr/>
        </p:nvSpPr>
        <p:spPr>
          <a:xfrm>
            <a:off x="356896" y="7798131"/>
            <a:ext cx="11924912" cy="1323439"/>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Maintain a strong online presence</a:t>
            </a:r>
          </a:p>
          <a:p>
            <a:pPr marL="285750" indent="-285750">
              <a:buFont typeface="Arial" panose="020B0604020202020204" pitchFamily="34" charset="0"/>
              <a:buChar char="•"/>
            </a:pPr>
            <a:endParaRPr lang="en-US" sz="4000" dirty="0">
              <a:solidFill>
                <a:srgbClr val="6D6E71"/>
              </a:solidFill>
            </a:endParaRPr>
          </a:p>
        </p:txBody>
      </p:sp>
      <p:sp>
        <p:nvSpPr>
          <p:cNvPr id="13" name="TextBox 12">
            <a:extLst>
              <a:ext uri="{FF2B5EF4-FFF2-40B4-BE49-F238E27FC236}">
                <a16:creationId xmlns:a16="http://schemas.microsoft.com/office/drawing/2014/main" id="{46DEE6B7-823E-483A-BF56-2E2AB4724BF2}"/>
              </a:ext>
            </a:extLst>
          </p:cNvPr>
          <p:cNvSpPr txBox="1"/>
          <p:nvPr/>
        </p:nvSpPr>
        <p:spPr>
          <a:xfrm>
            <a:off x="356896" y="2126593"/>
            <a:ext cx="11924912" cy="1323439"/>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Organize small events and ask Latinos in your community to give </a:t>
            </a:r>
          </a:p>
        </p:txBody>
      </p:sp>
      <p:sp>
        <p:nvSpPr>
          <p:cNvPr id="15" name="TextBox 14">
            <a:extLst>
              <a:ext uri="{FF2B5EF4-FFF2-40B4-BE49-F238E27FC236}">
                <a16:creationId xmlns:a16="http://schemas.microsoft.com/office/drawing/2014/main" id="{4D3E0879-7017-4FBF-8042-275375A35658}"/>
              </a:ext>
            </a:extLst>
          </p:cNvPr>
          <p:cNvSpPr txBox="1"/>
          <p:nvPr/>
        </p:nvSpPr>
        <p:spPr>
          <a:xfrm>
            <a:off x="356896" y="3481092"/>
            <a:ext cx="11924912"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Join well established professional Latino affinity groups </a:t>
            </a:r>
          </a:p>
        </p:txBody>
      </p:sp>
      <p:sp>
        <p:nvSpPr>
          <p:cNvPr id="17" name="TextBox 16">
            <a:extLst>
              <a:ext uri="{FF2B5EF4-FFF2-40B4-BE49-F238E27FC236}">
                <a16:creationId xmlns:a16="http://schemas.microsoft.com/office/drawing/2014/main" id="{E1ED7072-0FDE-4330-B524-FC5BA142B184}"/>
              </a:ext>
            </a:extLst>
          </p:cNvPr>
          <p:cNvSpPr txBox="1"/>
          <p:nvPr/>
        </p:nvSpPr>
        <p:spPr>
          <a:xfrm>
            <a:off x="356896" y="8715128"/>
            <a:ext cx="11924912" cy="1323439"/>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6D6E71"/>
                </a:solidFill>
              </a:rPr>
              <a:t>Feature your organization in TV </a:t>
            </a:r>
            <a:r>
              <a:rPr lang="en-US" sz="4000">
                <a:solidFill>
                  <a:srgbClr val="6D6E71"/>
                </a:solidFill>
              </a:rPr>
              <a:t>and Radio. </a:t>
            </a:r>
            <a:endParaRPr lang="en-US" sz="4000" dirty="0">
              <a:solidFill>
                <a:srgbClr val="6D6E71"/>
              </a:solidFill>
            </a:endParaRPr>
          </a:p>
          <a:p>
            <a:pPr marL="285750" indent="-285750">
              <a:buFont typeface="Arial" panose="020B0604020202020204" pitchFamily="34" charset="0"/>
              <a:buChar char="•"/>
            </a:pPr>
            <a:endParaRPr lang="en-US" sz="4000" dirty="0">
              <a:solidFill>
                <a:srgbClr val="6D6E71"/>
              </a:solidFill>
            </a:endParaRPr>
          </a:p>
        </p:txBody>
      </p:sp>
    </p:spTree>
    <p:extLst>
      <p:ext uri="{BB962C8B-B14F-4D97-AF65-F5344CB8AC3E}">
        <p14:creationId xmlns:p14="http://schemas.microsoft.com/office/powerpoint/2010/main" val="2207145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2" grpId="0"/>
      <p:bldP spid="13" grpId="0"/>
      <p:bldP spid="15"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2" name="Text"/>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pic>
        <p:nvPicPr>
          <p:cNvPr id="6" name="Picture 5">
            <a:extLst>
              <a:ext uri="{FF2B5EF4-FFF2-40B4-BE49-F238E27FC236}">
                <a16:creationId xmlns:a16="http://schemas.microsoft.com/office/drawing/2014/main" id="{A9C2C08C-349B-411E-B3A9-401507261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80" y="1219200"/>
            <a:ext cx="12484045" cy="7022275"/>
          </a:xfrm>
          <a:prstGeom prst="rect">
            <a:avLst/>
          </a:prstGeom>
        </p:spPr>
      </p:pic>
    </p:spTree>
    <p:extLst>
      <p:ext uri="{BB962C8B-B14F-4D97-AF65-F5344CB8AC3E}">
        <p14:creationId xmlns:p14="http://schemas.microsoft.com/office/powerpoint/2010/main" val="220115085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
            <a:extLst>
              <a:ext uri="{FF2B5EF4-FFF2-40B4-BE49-F238E27FC236}">
                <a16:creationId xmlns:a16="http://schemas.microsoft.com/office/drawing/2014/main" id="{C517755F-5F17-4865-9F4B-228D183AF400}"/>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9" name="Text">
            <a:extLst>
              <a:ext uri="{FF2B5EF4-FFF2-40B4-BE49-F238E27FC236}">
                <a16:creationId xmlns:a16="http://schemas.microsoft.com/office/drawing/2014/main" id="{50481F52-FD44-4917-BC65-22244682A07F}"/>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8" name="Text">
            <a:extLst>
              <a:ext uri="{FF2B5EF4-FFF2-40B4-BE49-F238E27FC236}">
                <a16:creationId xmlns:a16="http://schemas.microsoft.com/office/drawing/2014/main" id="{2F65CE5B-49B3-4A2F-8D89-C0E46B14DE88}"/>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3" name="Text">
            <a:extLst>
              <a:ext uri="{FF2B5EF4-FFF2-40B4-BE49-F238E27FC236}">
                <a16:creationId xmlns:a16="http://schemas.microsoft.com/office/drawing/2014/main" id="{314583FD-0BD9-45B9-AE0D-1FD3FF877F00}"/>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pic>
        <p:nvPicPr>
          <p:cNvPr id="4" name="Picture 3" descr="A screenshot of a cell phone&#10;&#10;Description automatically generated">
            <a:extLst>
              <a:ext uri="{FF2B5EF4-FFF2-40B4-BE49-F238E27FC236}">
                <a16:creationId xmlns:a16="http://schemas.microsoft.com/office/drawing/2014/main" id="{CBE45431-9E25-460B-BF7D-1FC01F9CD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257" y="406401"/>
            <a:ext cx="8969828" cy="8969828"/>
          </a:xfrm>
          <a:prstGeom prst="rect">
            <a:avLst/>
          </a:prstGeom>
        </p:spPr>
      </p:pic>
    </p:spTree>
    <p:extLst>
      <p:ext uri="{BB962C8B-B14F-4D97-AF65-F5344CB8AC3E}">
        <p14:creationId xmlns:p14="http://schemas.microsoft.com/office/powerpoint/2010/main" val="186066909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
            <a:extLst>
              <a:ext uri="{FF2B5EF4-FFF2-40B4-BE49-F238E27FC236}">
                <a16:creationId xmlns:a16="http://schemas.microsoft.com/office/drawing/2014/main" id="{C517755F-5F17-4865-9F4B-228D183AF400}"/>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9" name="Text">
            <a:extLst>
              <a:ext uri="{FF2B5EF4-FFF2-40B4-BE49-F238E27FC236}">
                <a16:creationId xmlns:a16="http://schemas.microsoft.com/office/drawing/2014/main" id="{50481F52-FD44-4917-BC65-22244682A07F}"/>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8" name="Text">
            <a:extLst>
              <a:ext uri="{FF2B5EF4-FFF2-40B4-BE49-F238E27FC236}">
                <a16:creationId xmlns:a16="http://schemas.microsoft.com/office/drawing/2014/main" id="{2F65CE5B-49B3-4A2F-8D89-C0E46B14DE88}"/>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3" name="Text">
            <a:extLst>
              <a:ext uri="{FF2B5EF4-FFF2-40B4-BE49-F238E27FC236}">
                <a16:creationId xmlns:a16="http://schemas.microsoft.com/office/drawing/2014/main" id="{314583FD-0BD9-45B9-AE0D-1FD3FF877F00}"/>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pic>
        <p:nvPicPr>
          <p:cNvPr id="5" name="Picture 4" descr="A screenshot of a cell phone&#10;&#10;Description automatically generated">
            <a:extLst>
              <a:ext uri="{FF2B5EF4-FFF2-40B4-BE49-F238E27FC236}">
                <a16:creationId xmlns:a16="http://schemas.microsoft.com/office/drawing/2014/main" id="{301497B4-1329-45F1-9DE1-4131882AC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34" y="660932"/>
            <a:ext cx="11974371" cy="8610068"/>
          </a:xfrm>
          <a:prstGeom prst="rect">
            <a:avLst/>
          </a:prstGeom>
        </p:spPr>
      </p:pic>
    </p:spTree>
    <p:extLst>
      <p:ext uri="{BB962C8B-B14F-4D97-AF65-F5344CB8AC3E}">
        <p14:creationId xmlns:p14="http://schemas.microsoft.com/office/powerpoint/2010/main" val="86578880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
            <a:extLst>
              <a:ext uri="{FF2B5EF4-FFF2-40B4-BE49-F238E27FC236}">
                <a16:creationId xmlns:a16="http://schemas.microsoft.com/office/drawing/2014/main" id="{C517755F-5F17-4865-9F4B-228D183AF400}"/>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9" name="Text">
            <a:extLst>
              <a:ext uri="{FF2B5EF4-FFF2-40B4-BE49-F238E27FC236}">
                <a16:creationId xmlns:a16="http://schemas.microsoft.com/office/drawing/2014/main" id="{50481F52-FD44-4917-BC65-22244682A07F}"/>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8" name="Text">
            <a:extLst>
              <a:ext uri="{FF2B5EF4-FFF2-40B4-BE49-F238E27FC236}">
                <a16:creationId xmlns:a16="http://schemas.microsoft.com/office/drawing/2014/main" id="{2F65CE5B-49B3-4A2F-8D89-C0E46B14DE88}"/>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13" name="Text">
            <a:extLst>
              <a:ext uri="{FF2B5EF4-FFF2-40B4-BE49-F238E27FC236}">
                <a16:creationId xmlns:a16="http://schemas.microsoft.com/office/drawing/2014/main" id="{314583FD-0BD9-45B9-AE0D-1FD3FF877F00}"/>
              </a:ext>
            </a:extLst>
          </p:cNvPr>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pic>
        <p:nvPicPr>
          <p:cNvPr id="4" name="Picture 3" descr="A close up of a sign&#10;&#10;Description automatically generated">
            <a:extLst>
              <a:ext uri="{FF2B5EF4-FFF2-40B4-BE49-F238E27FC236}">
                <a16:creationId xmlns:a16="http://schemas.microsoft.com/office/drawing/2014/main" id="{1FCA3B01-3545-439D-99D6-D56F9FC95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461" y="224971"/>
            <a:ext cx="16900729" cy="9303658"/>
          </a:xfrm>
          <a:prstGeom prst="rect">
            <a:avLst/>
          </a:prstGeom>
        </p:spPr>
      </p:pic>
    </p:spTree>
    <p:extLst>
      <p:ext uri="{BB962C8B-B14F-4D97-AF65-F5344CB8AC3E}">
        <p14:creationId xmlns:p14="http://schemas.microsoft.com/office/powerpoint/2010/main" val="276040290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2" name="Text"/>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sp>
        <p:nvSpPr>
          <p:cNvPr id="4" name="Rectangle 3">
            <a:extLst>
              <a:ext uri="{FF2B5EF4-FFF2-40B4-BE49-F238E27FC236}">
                <a16:creationId xmlns:a16="http://schemas.microsoft.com/office/drawing/2014/main" id="{841E8F81-3E24-4A1C-82DA-E9073A2D3BB0}"/>
              </a:ext>
            </a:extLst>
          </p:cNvPr>
          <p:cNvSpPr/>
          <p:nvPr/>
        </p:nvSpPr>
        <p:spPr>
          <a:xfrm>
            <a:off x="880895" y="895569"/>
            <a:ext cx="12005152" cy="7709803"/>
          </a:xfrm>
          <a:prstGeom prst="rect">
            <a:avLst/>
          </a:prstGeom>
        </p:spPr>
        <p:txBody>
          <a:bodyPr wrap="square">
            <a:spAutoFit/>
          </a:bodyPr>
          <a:lstStyle/>
          <a:p>
            <a:r>
              <a:rPr lang="en-US" sz="16500" dirty="0">
                <a:solidFill>
                  <a:srgbClr val="FFC000"/>
                </a:solidFill>
                <a:latin typeface="Abadi Extra Light" panose="020B0204020104020204" pitchFamily="34" charset="0"/>
              </a:rPr>
              <a:t>THOUGHT-PROVOKING FACTS </a:t>
            </a:r>
          </a:p>
        </p:txBody>
      </p:sp>
      <p:sp>
        <p:nvSpPr>
          <p:cNvPr id="7" name="Rectangle 6">
            <a:extLst>
              <a:ext uri="{FF2B5EF4-FFF2-40B4-BE49-F238E27FC236}">
                <a16:creationId xmlns:a16="http://schemas.microsoft.com/office/drawing/2014/main" id="{9DFED88F-8CFC-4650-ACB5-28E87944DB69}"/>
              </a:ext>
            </a:extLst>
          </p:cNvPr>
          <p:cNvSpPr/>
          <p:nvPr/>
        </p:nvSpPr>
        <p:spPr>
          <a:xfrm>
            <a:off x="0" y="0"/>
            <a:ext cx="880895" cy="9753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642499"/>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955D04BC-A3EF-479F-AC54-0426C8EA18A8}"/>
              </a:ext>
            </a:extLst>
          </p:cNvPr>
          <p:cNvPicPr>
            <a:picLocks noChangeAspect="1"/>
          </p:cNvPicPr>
          <p:nvPr/>
        </p:nvPicPr>
        <p:blipFill rotWithShape="1">
          <a:blip r:embed="rId3">
            <a:extLst>
              <a:ext uri="{28A0092B-C50C-407E-A947-70E740481C1C}">
                <a14:useLocalDpi xmlns:a14="http://schemas.microsoft.com/office/drawing/2010/main" val="0"/>
              </a:ext>
            </a:extLst>
          </a:blip>
          <a:srcRect l="7634" r="-2219" b="9000"/>
          <a:stretch/>
        </p:blipFill>
        <p:spPr>
          <a:xfrm>
            <a:off x="0" y="1218008"/>
            <a:ext cx="4302865" cy="4465669"/>
          </a:xfrm>
          <a:prstGeom prst="rect">
            <a:avLst/>
          </a:prstGeom>
        </p:spPr>
      </p:pic>
      <p:sp>
        <p:nvSpPr>
          <p:cNvPr id="161" name="Important Definitions"/>
          <p:cNvSpPr/>
          <p:nvPr/>
        </p:nvSpPr>
        <p:spPr>
          <a:xfrm>
            <a:off x="521088" y="376752"/>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Identity </a:t>
            </a:r>
            <a:endParaRPr b="1" dirty="0">
              <a:solidFill>
                <a:schemeClr val="bg1"/>
              </a:solidFill>
            </a:endParaRPr>
          </a:p>
        </p:txBody>
      </p:sp>
      <p:pic>
        <p:nvPicPr>
          <p:cNvPr id="3" name="Picture 2" descr="A close up of a device&#10;&#10;Description automatically generated">
            <a:extLst>
              <a:ext uri="{FF2B5EF4-FFF2-40B4-BE49-F238E27FC236}">
                <a16:creationId xmlns:a16="http://schemas.microsoft.com/office/drawing/2014/main" id="{BA7F589C-602D-4FA6-86BB-34E237FDA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4508" y="1244731"/>
            <a:ext cx="7623109" cy="4288000"/>
          </a:xfrm>
          <a:prstGeom prst="rect">
            <a:avLst/>
          </a:prstGeom>
        </p:spPr>
      </p:pic>
      <p:sp>
        <p:nvSpPr>
          <p:cNvPr id="6" name="TextBox 5">
            <a:extLst>
              <a:ext uri="{FF2B5EF4-FFF2-40B4-BE49-F238E27FC236}">
                <a16:creationId xmlns:a16="http://schemas.microsoft.com/office/drawing/2014/main" id="{1DC4264C-26A0-492F-B233-5EA96DE1ABB1}"/>
              </a:ext>
            </a:extLst>
          </p:cNvPr>
          <p:cNvSpPr txBox="1"/>
          <p:nvPr/>
        </p:nvSpPr>
        <p:spPr>
          <a:xfrm>
            <a:off x="5046343" y="1949446"/>
            <a:ext cx="1456057" cy="369332"/>
          </a:xfrm>
          <a:prstGeom prst="rect">
            <a:avLst/>
          </a:prstGeom>
          <a:noFill/>
        </p:spPr>
        <p:txBody>
          <a:bodyPr wrap="square" rtlCol="0">
            <a:spAutoFit/>
          </a:bodyPr>
          <a:lstStyle/>
          <a:p>
            <a:r>
              <a:rPr lang="en-US" dirty="0"/>
              <a:t>Brazil</a:t>
            </a:r>
          </a:p>
        </p:txBody>
      </p:sp>
      <p:sp>
        <p:nvSpPr>
          <p:cNvPr id="9" name="TextBox 8">
            <a:extLst>
              <a:ext uri="{FF2B5EF4-FFF2-40B4-BE49-F238E27FC236}">
                <a16:creationId xmlns:a16="http://schemas.microsoft.com/office/drawing/2014/main" id="{27444F0F-49E0-45CB-A054-8C16F41277F5}"/>
              </a:ext>
            </a:extLst>
          </p:cNvPr>
          <p:cNvSpPr txBox="1"/>
          <p:nvPr/>
        </p:nvSpPr>
        <p:spPr>
          <a:xfrm>
            <a:off x="5055737" y="2623369"/>
            <a:ext cx="1456057" cy="369332"/>
          </a:xfrm>
          <a:prstGeom prst="rect">
            <a:avLst/>
          </a:prstGeom>
          <a:noFill/>
        </p:spPr>
        <p:txBody>
          <a:bodyPr wrap="square" rtlCol="0">
            <a:spAutoFit/>
          </a:bodyPr>
          <a:lstStyle/>
          <a:p>
            <a:r>
              <a:rPr lang="en-US" dirty="0"/>
              <a:t>Haiti</a:t>
            </a:r>
          </a:p>
        </p:txBody>
      </p:sp>
      <p:sp>
        <p:nvSpPr>
          <p:cNvPr id="10" name="TextBox 9">
            <a:extLst>
              <a:ext uri="{FF2B5EF4-FFF2-40B4-BE49-F238E27FC236}">
                <a16:creationId xmlns:a16="http://schemas.microsoft.com/office/drawing/2014/main" id="{793AA7C8-735D-47E7-89E9-228ADFC39667}"/>
              </a:ext>
            </a:extLst>
          </p:cNvPr>
          <p:cNvSpPr txBox="1"/>
          <p:nvPr/>
        </p:nvSpPr>
        <p:spPr>
          <a:xfrm>
            <a:off x="5055737" y="3124566"/>
            <a:ext cx="2152682" cy="369332"/>
          </a:xfrm>
          <a:prstGeom prst="rect">
            <a:avLst/>
          </a:prstGeom>
          <a:noFill/>
        </p:spPr>
        <p:txBody>
          <a:bodyPr wrap="square" rtlCol="0">
            <a:spAutoFit/>
          </a:bodyPr>
          <a:lstStyle/>
          <a:p>
            <a:r>
              <a:rPr lang="en-US" dirty="0"/>
              <a:t>French Guiana</a:t>
            </a:r>
          </a:p>
        </p:txBody>
      </p:sp>
      <p:sp>
        <p:nvSpPr>
          <p:cNvPr id="11" name="TextBox 10">
            <a:extLst>
              <a:ext uri="{FF2B5EF4-FFF2-40B4-BE49-F238E27FC236}">
                <a16:creationId xmlns:a16="http://schemas.microsoft.com/office/drawing/2014/main" id="{09D38ED2-F0AB-47BD-9CB8-549B1E98BD78}"/>
              </a:ext>
            </a:extLst>
          </p:cNvPr>
          <p:cNvSpPr txBox="1"/>
          <p:nvPr/>
        </p:nvSpPr>
        <p:spPr>
          <a:xfrm>
            <a:off x="5055737" y="3713591"/>
            <a:ext cx="1456057" cy="369332"/>
          </a:xfrm>
          <a:prstGeom prst="rect">
            <a:avLst/>
          </a:prstGeom>
          <a:noFill/>
        </p:spPr>
        <p:txBody>
          <a:bodyPr wrap="square" rtlCol="0">
            <a:spAutoFit/>
          </a:bodyPr>
          <a:lstStyle/>
          <a:p>
            <a:r>
              <a:rPr lang="en-US" dirty="0"/>
              <a:t>Guadeloupe</a:t>
            </a:r>
          </a:p>
        </p:txBody>
      </p:sp>
      <p:sp>
        <p:nvSpPr>
          <p:cNvPr id="12" name="TextBox 11">
            <a:extLst>
              <a:ext uri="{FF2B5EF4-FFF2-40B4-BE49-F238E27FC236}">
                <a16:creationId xmlns:a16="http://schemas.microsoft.com/office/drawing/2014/main" id="{233A940E-2E7A-4A6B-A97A-492B24D0FF65}"/>
              </a:ext>
            </a:extLst>
          </p:cNvPr>
          <p:cNvSpPr txBox="1"/>
          <p:nvPr/>
        </p:nvSpPr>
        <p:spPr>
          <a:xfrm>
            <a:off x="5055737" y="4302616"/>
            <a:ext cx="1456057" cy="369332"/>
          </a:xfrm>
          <a:prstGeom prst="rect">
            <a:avLst/>
          </a:prstGeom>
          <a:noFill/>
        </p:spPr>
        <p:txBody>
          <a:bodyPr wrap="square" rtlCol="0">
            <a:spAutoFit/>
          </a:bodyPr>
          <a:lstStyle/>
          <a:p>
            <a:r>
              <a:rPr lang="en-US" dirty="0"/>
              <a:t>Martinique</a:t>
            </a:r>
          </a:p>
        </p:txBody>
      </p:sp>
      <p:sp>
        <p:nvSpPr>
          <p:cNvPr id="13" name="TextBox 12">
            <a:extLst>
              <a:ext uri="{FF2B5EF4-FFF2-40B4-BE49-F238E27FC236}">
                <a16:creationId xmlns:a16="http://schemas.microsoft.com/office/drawing/2014/main" id="{AA82DA6B-C12D-4A7B-B7E2-E2C7117D0A4D}"/>
              </a:ext>
            </a:extLst>
          </p:cNvPr>
          <p:cNvSpPr txBox="1"/>
          <p:nvPr/>
        </p:nvSpPr>
        <p:spPr>
          <a:xfrm>
            <a:off x="10853203" y="1949446"/>
            <a:ext cx="1456057" cy="369332"/>
          </a:xfrm>
          <a:prstGeom prst="rect">
            <a:avLst/>
          </a:prstGeom>
          <a:noFill/>
        </p:spPr>
        <p:txBody>
          <a:bodyPr wrap="square" rtlCol="0">
            <a:spAutoFit/>
          </a:bodyPr>
          <a:lstStyle/>
          <a:p>
            <a:r>
              <a:rPr lang="en-US" dirty="0"/>
              <a:t>Spain</a:t>
            </a:r>
          </a:p>
        </p:txBody>
      </p:sp>
      <p:sp>
        <p:nvSpPr>
          <p:cNvPr id="2" name="TextBox 1">
            <a:extLst>
              <a:ext uri="{FF2B5EF4-FFF2-40B4-BE49-F238E27FC236}">
                <a16:creationId xmlns:a16="http://schemas.microsoft.com/office/drawing/2014/main" id="{4A57CB56-DE3C-4410-BC21-DDAA432BBD4A}"/>
              </a:ext>
            </a:extLst>
          </p:cNvPr>
          <p:cNvSpPr txBox="1"/>
          <p:nvPr/>
        </p:nvSpPr>
        <p:spPr>
          <a:xfrm>
            <a:off x="418089" y="5550211"/>
            <a:ext cx="12096043" cy="4247317"/>
          </a:xfrm>
          <a:prstGeom prst="rect">
            <a:avLst/>
          </a:prstGeom>
          <a:noFill/>
        </p:spPr>
        <p:txBody>
          <a:bodyPr wrap="square" rtlCol="0">
            <a:spAutoFit/>
          </a:bodyPr>
          <a:lstStyle/>
          <a:p>
            <a:r>
              <a:rPr lang="en-US" sz="3000" b="1" dirty="0">
                <a:solidFill>
                  <a:srgbClr val="6D6E71"/>
                </a:solidFill>
              </a:rPr>
              <a:t>Hispanic:</a:t>
            </a:r>
            <a:r>
              <a:rPr lang="en-US" sz="3000" dirty="0">
                <a:solidFill>
                  <a:srgbClr val="6D6E71"/>
                </a:solidFill>
              </a:rPr>
              <a:t> Term used by the U.S. Bureau of the Census to describe persons in the U.S. who were born in a Spanish-speaking country or who can trace their ancestry to these countries. </a:t>
            </a:r>
            <a:br>
              <a:rPr lang="en-US" sz="3000" dirty="0">
                <a:solidFill>
                  <a:srgbClr val="6D6E71"/>
                </a:solidFill>
              </a:rPr>
            </a:br>
            <a:endParaRPr lang="en-US" sz="3000" dirty="0">
              <a:solidFill>
                <a:srgbClr val="6D6E71"/>
              </a:solidFill>
            </a:endParaRPr>
          </a:p>
          <a:p>
            <a:r>
              <a:rPr lang="en-US" sz="3000" b="1" dirty="0">
                <a:solidFill>
                  <a:srgbClr val="6D6E71"/>
                </a:solidFill>
              </a:rPr>
              <a:t>Latino:</a:t>
            </a:r>
            <a:r>
              <a:rPr lang="en-US" sz="3000" dirty="0">
                <a:solidFill>
                  <a:srgbClr val="6D6E71"/>
                </a:solidFill>
              </a:rPr>
              <a:t> refers to people of Latin America (Central and South America, and the Caribbean Islands). </a:t>
            </a:r>
            <a:br>
              <a:rPr lang="en-US" sz="3000" dirty="0">
                <a:solidFill>
                  <a:srgbClr val="6D6E71"/>
                </a:solidFill>
              </a:rPr>
            </a:br>
            <a:endParaRPr lang="en-US" sz="3000" dirty="0">
              <a:solidFill>
                <a:srgbClr val="6D6E71"/>
              </a:solidFill>
            </a:endParaRPr>
          </a:p>
          <a:p>
            <a:r>
              <a:rPr lang="en-US" sz="3000" b="1" dirty="0">
                <a:solidFill>
                  <a:srgbClr val="6D6E71"/>
                </a:solidFill>
              </a:rPr>
              <a:t>Latin America: </a:t>
            </a:r>
            <a:r>
              <a:rPr lang="en-US" sz="3000" dirty="0">
                <a:solidFill>
                  <a:srgbClr val="6D6E71"/>
                </a:solidFill>
              </a:rPr>
              <a:t>the part of the American continents south of the United States in which Spanish, Portuguese, or French is officially spoken. </a:t>
            </a:r>
          </a:p>
        </p:txBody>
      </p:sp>
    </p:spTree>
    <p:extLst>
      <p:ext uri="{BB962C8B-B14F-4D97-AF65-F5344CB8AC3E}">
        <p14:creationId xmlns:p14="http://schemas.microsoft.com/office/powerpoint/2010/main" val="255999672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 name="Important Definitions"/>
          <p:cNvSpPr/>
          <p:nvPr/>
        </p:nvSpPr>
        <p:spPr>
          <a:xfrm>
            <a:off x="521088" y="376752"/>
            <a:ext cx="11596529" cy="841256"/>
          </a:xfrm>
          <a:prstGeom prst="rect">
            <a:avLst/>
          </a:prstGeom>
          <a:solidFill>
            <a:schemeClr val="accent1"/>
          </a:solidFill>
          <a:ln w="12700">
            <a:miter lim="400000"/>
          </a:ln>
          <a:scene3d>
            <a:camera prst="orthographicFront"/>
            <a:lightRig rig="threePt" dir="t"/>
          </a:scene3d>
          <a:sp3d contourW="12700">
            <a:contourClr>
              <a:schemeClr val="accent1"/>
            </a:contourClr>
          </a:sp3d>
          <a:extLst>
            <a:ext uri="{C572A759-6A51-4108-AA02-DFA0A04FC94B}">
              <ma14:wrappingTextBoxFlag xmlns:ma14="http://schemas.microsoft.com/office/mac/drawingml/2011/main" xmlns="" val="1"/>
            </a:ext>
          </a:extLst>
        </p:spPr>
        <p:txBody>
          <a:bodyPr wrap="square" lIns="50800" tIns="50800" rIns="50800" bIns="50800">
            <a:spAutoFit/>
          </a:bodyPr>
          <a:lstStyle>
            <a:lvl1pPr>
              <a:defRPr sz="4800" cap="all" spc="96">
                <a:solidFill>
                  <a:srgbClr val="FFFFFF"/>
                </a:solidFill>
                <a:latin typeface="+mn-lt"/>
                <a:ea typeface="+mn-ea"/>
                <a:cs typeface="+mn-cs"/>
                <a:sym typeface="Futura"/>
              </a:defRPr>
            </a:lvl1pPr>
          </a:lstStyle>
          <a:p>
            <a:r>
              <a:rPr lang="en-US" b="1" dirty="0">
                <a:solidFill>
                  <a:schemeClr val="bg1"/>
                </a:solidFill>
              </a:rPr>
              <a:t>Primary language</a:t>
            </a:r>
            <a:endParaRPr b="1" dirty="0">
              <a:solidFill>
                <a:schemeClr val="bg1"/>
              </a:solidFill>
            </a:endParaRPr>
          </a:p>
        </p:txBody>
      </p:sp>
      <p:sp>
        <p:nvSpPr>
          <p:cNvPr id="162" name="Text"/>
          <p:cNvSpPr/>
          <p:nvPr/>
        </p:nvSpPr>
        <p:spPr>
          <a:xfrm>
            <a:off x="880895" y="2076450"/>
            <a:ext cx="2542816" cy="93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endParaRPr/>
          </a:p>
        </p:txBody>
      </p:sp>
      <p:pic>
        <p:nvPicPr>
          <p:cNvPr id="2" name="Picture 1">
            <a:extLst>
              <a:ext uri="{FF2B5EF4-FFF2-40B4-BE49-F238E27FC236}">
                <a16:creationId xmlns:a16="http://schemas.microsoft.com/office/drawing/2014/main" id="{F3A6A224-1D72-4700-ABD1-E69545D7CEFE}"/>
              </a:ext>
            </a:extLst>
          </p:cNvPr>
          <p:cNvPicPr>
            <a:picLocks noChangeAspect="1"/>
          </p:cNvPicPr>
          <p:nvPr/>
        </p:nvPicPr>
        <p:blipFill>
          <a:blip r:embed="rId3"/>
          <a:stretch>
            <a:fillRect/>
          </a:stretch>
        </p:blipFill>
        <p:spPr>
          <a:xfrm>
            <a:off x="2152303" y="1388195"/>
            <a:ext cx="8041021" cy="8154098"/>
          </a:xfrm>
          <a:prstGeom prst="rect">
            <a:avLst/>
          </a:prstGeom>
        </p:spPr>
      </p:pic>
    </p:spTree>
    <p:extLst>
      <p:ext uri="{BB962C8B-B14F-4D97-AF65-F5344CB8AC3E}">
        <p14:creationId xmlns:p14="http://schemas.microsoft.com/office/powerpoint/2010/main" val="2472513434"/>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1600" b="0" i="0" u="none" strike="noStrike" cap="all" spc="32" normalizeH="0" baseline="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1744</Words>
  <Application>Microsoft Office PowerPoint</Application>
  <PresentationFormat>Custom</PresentationFormat>
  <Paragraphs>124</Paragraphs>
  <Slides>33</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Abadi Extra Light</vt:lpstr>
      <vt:lpstr>Arial</vt:lpstr>
      <vt:lpstr>Calibri</vt:lpstr>
      <vt:lpstr>Helvetica Neue</vt:lpstr>
      <vt:lpstr>Open Sans</vt:lpstr>
      <vt:lpstr>Tw Cen MT</vt:lpstr>
      <vt:lpstr>Tw Cen MT Condensed</vt:lpstr>
      <vt:lpstr>Verdana Pro Cond Black</vt:lpstr>
      <vt:lpstr>Wingdings 3</vt:lpstr>
      <vt:lpstr>Integral</vt:lpstr>
      <vt:lpstr>The Latino Donor: Cultural Influences &amp; Research Findings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Latino Donor </dc:title>
  <dc:creator>Victoria Diggs</dc:creator>
  <cp:lastModifiedBy>Victoria Diggs</cp:lastModifiedBy>
  <cp:revision>38</cp:revision>
  <cp:lastPrinted>2019-07-27T20:16:24Z</cp:lastPrinted>
  <dcterms:created xsi:type="dcterms:W3CDTF">2019-07-25T04:04:23Z</dcterms:created>
  <dcterms:modified xsi:type="dcterms:W3CDTF">2019-07-31T03:38:06Z</dcterms:modified>
</cp:coreProperties>
</file>