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509" r:id="rId2"/>
    <p:sldId id="504" r:id="rId3"/>
    <p:sldId id="506" r:id="rId4"/>
    <p:sldId id="281" r:id="rId5"/>
    <p:sldId id="300" r:id="rId6"/>
    <p:sldId id="282" r:id="rId7"/>
    <p:sldId id="289" r:id="rId8"/>
    <p:sldId id="290" r:id="rId9"/>
    <p:sldId id="291" r:id="rId10"/>
    <p:sldId id="513" r:id="rId11"/>
    <p:sldId id="512" r:id="rId12"/>
    <p:sldId id="510" r:id="rId13"/>
    <p:sldId id="257" r:id="rId14"/>
    <p:sldId id="352" r:id="rId15"/>
    <p:sldId id="508" r:id="rId16"/>
    <p:sldId id="353" r:id="rId17"/>
    <p:sldId id="313" r:id="rId18"/>
    <p:sldId id="314" r:id="rId19"/>
    <p:sldId id="351" r:id="rId20"/>
    <p:sldId id="298" r:id="rId21"/>
    <p:sldId id="330" r:id="rId22"/>
    <p:sldId id="376" r:id="rId23"/>
    <p:sldId id="499" r:id="rId24"/>
    <p:sldId id="419" r:id="rId25"/>
    <p:sldId id="421" r:id="rId26"/>
    <p:sldId id="422" r:id="rId27"/>
    <p:sldId id="424" r:id="rId28"/>
    <p:sldId id="425" r:id="rId29"/>
    <p:sldId id="428" r:id="rId30"/>
    <p:sldId id="431" r:id="rId31"/>
    <p:sldId id="498" r:id="rId32"/>
    <p:sldId id="495" r:id="rId33"/>
    <p:sldId id="496" r:id="rId34"/>
    <p:sldId id="497" r:id="rId35"/>
    <p:sldId id="442" r:id="rId36"/>
    <p:sldId id="440" r:id="rId37"/>
    <p:sldId id="441" r:id="rId38"/>
    <p:sldId id="434" r:id="rId39"/>
    <p:sldId id="386" r:id="rId40"/>
    <p:sldId id="387" r:id="rId41"/>
    <p:sldId id="391" r:id="rId42"/>
    <p:sldId id="394" r:id="rId43"/>
    <p:sldId id="395" r:id="rId44"/>
    <p:sldId id="397" r:id="rId45"/>
    <p:sldId id="398" r:id="rId46"/>
    <p:sldId id="401" r:id="rId47"/>
    <p:sldId id="402" r:id="rId48"/>
    <p:sldId id="404" r:id="rId49"/>
    <p:sldId id="405" r:id="rId50"/>
    <p:sldId id="406" r:id="rId51"/>
    <p:sldId id="407" r:id="rId52"/>
    <p:sldId id="408" r:id="rId53"/>
    <p:sldId id="410" r:id="rId54"/>
    <p:sldId id="511" r:id="rId55"/>
    <p:sldId id="505"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73" d="100"/>
          <a:sy n="73" d="100"/>
        </p:scale>
        <p:origin x="1464"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4C9BC-19C3-4F37-AC7E-2D765FA2E59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6409022-880A-4AFA-A778-92CD7D28D608}">
      <dgm:prSet phldrT="[Text]"/>
      <dgm:spPr>
        <a:solidFill>
          <a:schemeClr val="accent5">
            <a:lumMod val="20000"/>
            <a:lumOff val="80000"/>
          </a:schemeClr>
        </a:solidFill>
      </dgm:spPr>
      <dgm:t>
        <a:bodyPr/>
        <a:lstStyle/>
        <a:p>
          <a:r>
            <a:rPr lang="en-US" dirty="0">
              <a:solidFill>
                <a:srgbClr val="000000"/>
              </a:solidFill>
            </a:rPr>
            <a:t>1985</a:t>
          </a:r>
        </a:p>
      </dgm:t>
    </dgm:pt>
    <dgm:pt modelId="{B0B01227-7A89-4ABE-95C4-BE7C181C0023}" type="parTrans" cxnId="{4C546B22-40AC-48B6-BC60-C997278906C5}">
      <dgm:prSet/>
      <dgm:spPr/>
      <dgm:t>
        <a:bodyPr/>
        <a:lstStyle/>
        <a:p>
          <a:endParaRPr lang="en-US"/>
        </a:p>
      </dgm:t>
    </dgm:pt>
    <dgm:pt modelId="{EA5D8261-D578-498B-930A-D95920C49A8F}" type="sibTrans" cxnId="{4C546B22-40AC-48B6-BC60-C997278906C5}">
      <dgm:prSet/>
      <dgm:spPr/>
      <dgm:t>
        <a:bodyPr/>
        <a:lstStyle/>
        <a:p>
          <a:endParaRPr lang="en-US"/>
        </a:p>
      </dgm:t>
    </dgm:pt>
    <dgm:pt modelId="{68F0E8AD-E515-45A2-923E-3B3B4F0132C2}">
      <dgm:prSet phldrT="[Text]"/>
      <dgm:spPr>
        <a:solidFill>
          <a:schemeClr val="accent5">
            <a:lumMod val="40000"/>
            <a:lumOff val="60000"/>
          </a:schemeClr>
        </a:solidFill>
      </dgm:spPr>
      <dgm:t>
        <a:bodyPr/>
        <a:lstStyle/>
        <a:p>
          <a:r>
            <a:rPr lang="en-US" dirty="0">
              <a:solidFill>
                <a:srgbClr val="000000"/>
              </a:solidFill>
            </a:rPr>
            <a:t>1987</a:t>
          </a:r>
        </a:p>
      </dgm:t>
    </dgm:pt>
    <dgm:pt modelId="{E6D45AFA-DF0F-432F-B3A8-214D90C22A03}" type="parTrans" cxnId="{0A9F0785-77F0-4592-BBC9-48B4BDB266F0}">
      <dgm:prSet/>
      <dgm:spPr/>
      <dgm:t>
        <a:bodyPr/>
        <a:lstStyle/>
        <a:p>
          <a:endParaRPr lang="en-US"/>
        </a:p>
      </dgm:t>
    </dgm:pt>
    <dgm:pt modelId="{FFC02FCD-A2ED-42FF-8CD0-22F48C26F3C4}" type="sibTrans" cxnId="{0A9F0785-77F0-4592-BBC9-48B4BDB266F0}">
      <dgm:prSet/>
      <dgm:spPr/>
      <dgm:t>
        <a:bodyPr/>
        <a:lstStyle/>
        <a:p>
          <a:endParaRPr lang="en-US"/>
        </a:p>
      </dgm:t>
    </dgm:pt>
    <dgm:pt modelId="{EAC60682-C7B1-446D-AE9B-CFD13F34155E}">
      <dgm:prSet phldrT="[Text]"/>
      <dgm:spPr>
        <a:solidFill>
          <a:schemeClr val="accent5">
            <a:lumMod val="60000"/>
            <a:lumOff val="40000"/>
          </a:schemeClr>
        </a:solidFill>
      </dgm:spPr>
      <dgm:t>
        <a:bodyPr/>
        <a:lstStyle/>
        <a:p>
          <a:r>
            <a:rPr lang="en-US" dirty="0">
              <a:solidFill>
                <a:srgbClr val="000000"/>
              </a:solidFill>
            </a:rPr>
            <a:t>1991</a:t>
          </a:r>
        </a:p>
      </dgm:t>
    </dgm:pt>
    <dgm:pt modelId="{9738FAF9-DD5D-442C-8A02-93ECD0ABEF4E}" type="parTrans" cxnId="{34A7E2A1-40A9-4DCE-84B4-9D4AA00C6917}">
      <dgm:prSet/>
      <dgm:spPr/>
      <dgm:t>
        <a:bodyPr/>
        <a:lstStyle/>
        <a:p>
          <a:endParaRPr lang="en-US"/>
        </a:p>
      </dgm:t>
    </dgm:pt>
    <dgm:pt modelId="{F1758AD5-F888-44C3-9C4D-094A3BFF9416}" type="sibTrans" cxnId="{34A7E2A1-40A9-4DCE-84B4-9D4AA00C6917}">
      <dgm:prSet/>
      <dgm:spPr/>
      <dgm:t>
        <a:bodyPr/>
        <a:lstStyle/>
        <a:p>
          <a:endParaRPr lang="en-US"/>
        </a:p>
      </dgm:t>
    </dgm:pt>
    <dgm:pt modelId="{C2CB0742-2F37-4B80-B962-3A01F1F0DF2F}">
      <dgm:prSet phldrT="[Text]"/>
      <dgm:spPr>
        <a:solidFill>
          <a:srgbClr val="59B4C6"/>
        </a:solidFill>
      </dgm:spPr>
      <dgm:t>
        <a:bodyPr/>
        <a:lstStyle/>
        <a:p>
          <a:r>
            <a:rPr lang="en-US" dirty="0">
              <a:solidFill>
                <a:srgbClr val="000000"/>
              </a:solidFill>
            </a:rPr>
            <a:t>1997</a:t>
          </a:r>
        </a:p>
      </dgm:t>
    </dgm:pt>
    <dgm:pt modelId="{9EC149FE-1E75-4D34-8D59-80776B8AFEC7}" type="parTrans" cxnId="{9B7E7DFA-4E8A-48CD-AF81-79CEABA837F3}">
      <dgm:prSet/>
      <dgm:spPr/>
      <dgm:t>
        <a:bodyPr/>
        <a:lstStyle/>
        <a:p>
          <a:endParaRPr lang="en-US"/>
        </a:p>
      </dgm:t>
    </dgm:pt>
    <dgm:pt modelId="{211CAD3C-04E3-40A8-BC88-BD9DA4C3DC3B}" type="sibTrans" cxnId="{9B7E7DFA-4E8A-48CD-AF81-79CEABA837F3}">
      <dgm:prSet/>
      <dgm:spPr/>
      <dgm:t>
        <a:bodyPr/>
        <a:lstStyle/>
        <a:p>
          <a:endParaRPr lang="en-US"/>
        </a:p>
      </dgm:t>
    </dgm:pt>
    <dgm:pt modelId="{2F9F2E42-1AF6-4AF6-95CF-4D53402AC225}">
      <dgm:prSet phldrT="[Text]"/>
      <dgm:spPr>
        <a:solidFill>
          <a:srgbClr val="348DA5"/>
        </a:solidFill>
        <a:ln>
          <a:noFill/>
        </a:ln>
      </dgm:spPr>
      <dgm:t>
        <a:bodyPr/>
        <a:lstStyle/>
        <a:p>
          <a:r>
            <a:rPr lang="en-US" dirty="0">
              <a:solidFill>
                <a:srgbClr val="000000"/>
              </a:solidFill>
            </a:rPr>
            <a:t>2015</a:t>
          </a:r>
        </a:p>
      </dgm:t>
    </dgm:pt>
    <dgm:pt modelId="{326FDDA7-34A0-49B0-AA98-590FCCE6439C}" type="parTrans" cxnId="{A73FCD50-7571-4599-818A-494B0320DDF0}">
      <dgm:prSet/>
      <dgm:spPr/>
      <dgm:t>
        <a:bodyPr/>
        <a:lstStyle/>
        <a:p>
          <a:endParaRPr lang="en-US"/>
        </a:p>
      </dgm:t>
    </dgm:pt>
    <dgm:pt modelId="{06C6F84E-95BD-4CCC-A90D-05CA0CFF29E2}" type="sibTrans" cxnId="{A73FCD50-7571-4599-818A-494B0320DDF0}">
      <dgm:prSet/>
      <dgm:spPr/>
      <dgm:t>
        <a:bodyPr/>
        <a:lstStyle/>
        <a:p>
          <a:endParaRPr lang="en-US"/>
        </a:p>
      </dgm:t>
    </dgm:pt>
    <dgm:pt modelId="{4664D929-8B49-4EEE-967F-22634CB22853}" type="pres">
      <dgm:prSet presAssocID="{D1E4C9BC-19C3-4F37-AC7E-2D765FA2E596}" presName="Name0" presStyleCnt="0">
        <dgm:presLayoutVars>
          <dgm:dir/>
          <dgm:animLvl val="lvl"/>
          <dgm:resizeHandles val="exact"/>
        </dgm:presLayoutVars>
      </dgm:prSet>
      <dgm:spPr/>
      <dgm:t>
        <a:bodyPr/>
        <a:lstStyle/>
        <a:p>
          <a:endParaRPr lang="en-US"/>
        </a:p>
      </dgm:t>
    </dgm:pt>
    <dgm:pt modelId="{DC87142D-3545-4D08-9400-09E6AF692E3B}" type="pres">
      <dgm:prSet presAssocID="{D6409022-880A-4AFA-A778-92CD7D28D608}" presName="parTxOnly" presStyleLbl="node1" presStyleIdx="0" presStyleCnt="5" custLinFactX="-85897" custLinFactY="-116623" custLinFactNeighborX="-100000" custLinFactNeighborY="-200000">
        <dgm:presLayoutVars>
          <dgm:chMax val="0"/>
          <dgm:chPref val="0"/>
          <dgm:bulletEnabled val="1"/>
        </dgm:presLayoutVars>
      </dgm:prSet>
      <dgm:spPr/>
      <dgm:t>
        <a:bodyPr/>
        <a:lstStyle/>
        <a:p>
          <a:endParaRPr lang="en-US"/>
        </a:p>
      </dgm:t>
    </dgm:pt>
    <dgm:pt modelId="{BDAD2F90-823A-4F84-800B-5E8B252CE1A0}" type="pres">
      <dgm:prSet presAssocID="{EA5D8261-D578-498B-930A-D95920C49A8F}" presName="parTxOnlySpace" presStyleCnt="0"/>
      <dgm:spPr/>
    </dgm:pt>
    <dgm:pt modelId="{EFD54F6D-2F9D-46E1-891D-F7AD8A88D5E6}" type="pres">
      <dgm:prSet presAssocID="{68F0E8AD-E515-45A2-923E-3B3B4F0132C2}" presName="parTxOnly" presStyleLbl="node1" presStyleIdx="1" presStyleCnt="5" custScaleX="90469" custLinFactX="-337" custLinFactY="-100000" custLinFactNeighborX="-100000" custLinFactNeighborY="-195945">
        <dgm:presLayoutVars>
          <dgm:chMax val="0"/>
          <dgm:chPref val="0"/>
          <dgm:bulletEnabled val="1"/>
        </dgm:presLayoutVars>
      </dgm:prSet>
      <dgm:spPr/>
      <dgm:t>
        <a:bodyPr/>
        <a:lstStyle/>
        <a:p>
          <a:endParaRPr lang="en-US"/>
        </a:p>
      </dgm:t>
    </dgm:pt>
    <dgm:pt modelId="{EBD99964-5AA3-49AC-83F9-3AC9A8ED917A}" type="pres">
      <dgm:prSet presAssocID="{FFC02FCD-A2ED-42FF-8CD0-22F48C26F3C4}" presName="parTxOnlySpace" presStyleCnt="0"/>
      <dgm:spPr/>
    </dgm:pt>
    <dgm:pt modelId="{F16F460A-781E-4B34-A4F2-E94D0A1ECAD0}" type="pres">
      <dgm:prSet presAssocID="{EAC60682-C7B1-446D-AE9B-CFD13F34155E}" presName="parTxOnly" presStyleLbl="node1" presStyleIdx="2" presStyleCnt="5" custLinFactNeighborX="-95263" custLinFactNeighborY="-1539">
        <dgm:presLayoutVars>
          <dgm:chMax val="0"/>
          <dgm:chPref val="0"/>
          <dgm:bulletEnabled val="1"/>
        </dgm:presLayoutVars>
      </dgm:prSet>
      <dgm:spPr/>
      <dgm:t>
        <a:bodyPr/>
        <a:lstStyle/>
        <a:p>
          <a:endParaRPr lang="en-US"/>
        </a:p>
      </dgm:t>
    </dgm:pt>
    <dgm:pt modelId="{DC39D2D0-A135-4C45-B90D-F77E6BF6A253}" type="pres">
      <dgm:prSet presAssocID="{F1758AD5-F888-44C3-9C4D-094A3BFF9416}" presName="parTxOnlySpace" presStyleCnt="0"/>
      <dgm:spPr/>
    </dgm:pt>
    <dgm:pt modelId="{E3A41246-CB76-4E4A-AC42-6C0C07CFAB4C}" type="pres">
      <dgm:prSet presAssocID="{C2CB0742-2F37-4B80-B962-3A01F1F0DF2F}" presName="parTxOnly" presStyleLbl="node1" presStyleIdx="3" presStyleCnt="5" custScaleX="82978" custLinFactX="-6956" custLinFactNeighborX="-100000">
        <dgm:presLayoutVars>
          <dgm:chMax val="0"/>
          <dgm:chPref val="0"/>
          <dgm:bulletEnabled val="1"/>
        </dgm:presLayoutVars>
      </dgm:prSet>
      <dgm:spPr/>
      <dgm:t>
        <a:bodyPr/>
        <a:lstStyle/>
        <a:p>
          <a:endParaRPr lang="en-US"/>
        </a:p>
      </dgm:t>
    </dgm:pt>
    <dgm:pt modelId="{07C469D9-D160-4D61-9743-BEA304527C58}" type="pres">
      <dgm:prSet presAssocID="{211CAD3C-04E3-40A8-BC88-BD9DA4C3DC3B}" presName="parTxOnlySpace" presStyleCnt="0"/>
      <dgm:spPr/>
    </dgm:pt>
    <dgm:pt modelId="{B3D1D971-4FEF-42F0-B58F-3D4E59741B08}" type="pres">
      <dgm:prSet presAssocID="{2F9F2E42-1AF6-4AF6-95CF-4D53402AC225}" presName="parTxOnly" presStyleLbl="node1" presStyleIdx="4" presStyleCnt="5" custScaleX="83442" custLinFactX="-3043" custLinFactNeighborX="-100000">
        <dgm:presLayoutVars>
          <dgm:chMax val="0"/>
          <dgm:chPref val="0"/>
          <dgm:bulletEnabled val="1"/>
        </dgm:presLayoutVars>
      </dgm:prSet>
      <dgm:spPr/>
      <dgm:t>
        <a:bodyPr/>
        <a:lstStyle/>
        <a:p>
          <a:endParaRPr lang="en-US"/>
        </a:p>
      </dgm:t>
    </dgm:pt>
  </dgm:ptLst>
  <dgm:cxnLst>
    <dgm:cxn modelId="{34A7E2A1-40A9-4DCE-84B4-9D4AA00C6917}" srcId="{D1E4C9BC-19C3-4F37-AC7E-2D765FA2E596}" destId="{EAC60682-C7B1-446D-AE9B-CFD13F34155E}" srcOrd="2" destOrd="0" parTransId="{9738FAF9-DD5D-442C-8A02-93ECD0ABEF4E}" sibTransId="{F1758AD5-F888-44C3-9C4D-094A3BFF9416}"/>
    <dgm:cxn modelId="{A73FCD50-7571-4599-818A-494B0320DDF0}" srcId="{D1E4C9BC-19C3-4F37-AC7E-2D765FA2E596}" destId="{2F9F2E42-1AF6-4AF6-95CF-4D53402AC225}" srcOrd="4" destOrd="0" parTransId="{326FDDA7-34A0-49B0-AA98-590FCCE6439C}" sibTransId="{06C6F84E-95BD-4CCC-A90D-05CA0CFF29E2}"/>
    <dgm:cxn modelId="{05A71115-782F-4254-9659-D8A31FC7360B}" type="presOf" srcId="{D6409022-880A-4AFA-A778-92CD7D28D608}" destId="{DC87142D-3545-4D08-9400-09E6AF692E3B}" srcOrd="0" destOrd="0" presId="urn:microsoft.com/office/officeart/2005/8/layout/chevron1"/>
    <dgm:cxn modelId="{D755B34C-8695-433D-9E5A-05C54F6F058E}" type="presOf" srcId="{EAC60682-C7B1-446D-AE9B-CFD13F34155E}" destId="{F16F460A-781E-4B34-A4F2-E94D0A1ECAD0}" srcOrd="0" destOrd="0" presId="urn:microsoft.com/office/officeart/2005/8/layout/chevron1"/>
    <dgm:cxn modelId="{534CDCD7-0BC5-4B7F-AC83-230CFE3143B4}" type="presOf" srcId="{D1E4C9BC-19C3-4F37-AC7E-2D765FA2E596}" destId="{4664D929-8B49-4EEE-967F-22634CB22853}" srcOrd="0" destOrd="0" presId="urn:microsoft.com/office/officeart/2005/8/layout/chevron1"/>
    <dgm:cxn modelId="{4C546B22-40AC-48B6-BC60-C997278906C5}" srcId="{D1E4C9BC-19C3-4F37-AC7E-2D765FA2E596}" destId="{D6409022-880A-4AFA-A778-92CD7D28D608}" srcOrd="0" destOrd="0" parTransId="{B0B01227-7A89-4ABE-95C4-BE7C181C0023}" sibTransId="{EA5D8261-D578-498B-930A-D95920C49A8F}"/>
    <dgm:cxn modelId="{4B62C470-EDC0-4E6E-820F-5F981F934438}" type="presOf" srcId="{C2CB0742-2F37-4B80-B962-3A01F1F0DF2F}" destId="{E3A41246-CB76-4E4A-AC42-6C0C07CFAB4C}" srcOrd="0" destOrd="0" presId="urn:microsoft.com/office/officeart/2005/8/layout/chevron1"/>
    <dgm:cxn modelId="{0A9F0785-77F0-4592-BBC9-48B4BDB266F0}" srcId="{D1E4C9BC-19C3-4F37-AC7E-2D765FA2E596}" destId="{68F0E8AD-E515-45A2-923E-3B3B4F0132C2}" srcOrd="1" destOrd="0" parTransId="{E6D45AFA-DF0F-432F-B3A8-214D90C22A03}" sibTransId="{FFC02FCD-A2ED-42FF-8CD0-22F48C26F3C4}"/>
    <dgm:cxn modelId="{F3DDF624-6618-4265-9B36-5A36B4DB932F}" type="presOf" srcId="{68F0E8AD-E515-45A2-923E-3B3B4F0132C2}" destId="{EFD54F6D-2F9D-46E1-891D-F7AD8A88D5E6}" srcOrd="0" destOrd="0" presId="urn:microsoft.com/office/officeart/2005/8/layout/chevron1"/>
    <dgm:cxn modelId="{9B7E7DFA-4E8A-48CD-AF81-79CEABA837F3}" srcId="{D1E4C9BC-19C3-4F37-AC7E-2D765FA2E596}" destId="{C2CB0742-2F37-4B80-B962-3A01F1F0DF2F}" srcOrd="3" destOrd="0" parTransId="{9EC149FE-1E75-4D34-8D59-80776B8AFEC7}" sibTransId="{211CAD3C-04E3-40A8-BC88-BD9DA4C3DC3B}"/>
    <dgm:cxn modelId="{77CDA822-E020-47B4-B2F8-021168EA60B9}" type="presOf" srcId="{2F9F2E42-1AF6-4AF6-95CF-4D53402AC225}" destId="{B3D1D971-4FEF-42F0-B58F-3D4E59741B08}" srcOrd="0" destOrd="0" presId="urn:microsoft.com/office/officeart/2005/8/layout/chevron1"/>
    <dgm:cxn modelId="{C0790517-2007-4E23-B4E3-E4467F23E6AE}" type="presParOf" srcId="{4664D929-8B49-4EEE-967F-22634CB22853}" destId="{DC87142D-3545-4D08-9400-09E6AF692E3B}" srcOrd="0" destOrd="0" presId="urn:microsoft.com/office/officeart/2005/8/layout/chevron1"/>
    <dgm:cxn modelId="{4959C66C-E405-424C-B093-F12DB894E4F6}" type="presParOf" srcId="{4664D929-8B49-4EEE-967F-22634CB22853}" destId="{BDAD2F90-823A-4F84-800B-5E8B252CE1A0}" srcOrd="1" destOrd="0" presId="urn:microsoft.com/office/officeart/2005/8/layout/chevron1"/>
    <dgm:cxn modelId="{5E5B80F4-B5E6-4BA1-95A1-463664CDBD7E}" type="presParOf" srcId="{4664D929-8B49-4EEE-967F-22634CB22853}" destId="{EFD54F6D-2F9D-46E1-891D-F7AD8A88D5E6}" srcOrd="2" destOrd="0" presId="urn:microsoft.com/office/officeart/2005/8/layout/chevron1"/>
    <dgm:cxn modelId="{B683C1A1-76E7-47E8-A28F-B63186167802}" type="presParOf" srcId="{4664D929-8B49-4EEE-967F-22634CB22853}" destId="{EBD99964-5AA3-49AC-83F9-3AC9A8ED917A}" srcOrd="3" destOrd="0" presId="urn:microsoft.com/office/officeart/2005/8/layout/chevron1"/>
    <dgm:cxn modelId="{A568CE27-EAD9-48E1-956D-72F88D426C49}" type="presParOf" srcId="{4664D929-8B49-4EEE-967F-22634CB22853}" destId="{F16F460A-781E-4B34-A4F2-E94D0A1ECAD0}" srcOrd="4" destOrd="0" presId="urn:microsoft.com/office/officeart/2005/8/layout/chevron1"/>
    <dgm:cxn modelId="{79D50343-5C78-4DC7-9CCE-7BBB495C44E1}" type="presParOf" srcId="{4664D929-8B49-4EEE-967F-22634CB22853}" destId="{DC39D2D0-A135-4C45-B90D-F77E6BF6A253}" srcOrd="5" destOrd="0" presId="urn:microsoft.com/office/officeart/2005/8/layout/chevron1"/>
    <dgm:cxn modelId="{B3A8000D-3C21-4794-A559-8BA2EB6769E6}" type="presParOf" srcId="{4664D929-8B49-4EEE-967F-22634CB22853}" destId="{E3A41246-CB76-4E4A-AC42-6C0C07CFAB4C}" srcOrd="6" destOrd="0" presId="urn:microsoft.com/office/officeart/2005/8/layout/chevron1"/>
    <dgm:cxn modelId="{26855BEB-57BA-4A50-986D-37C4FE51F990}" type="presParOf" srcId="{4664D929-8B49-4EEE-967F-22634CB22853}" destId="{07C469D9-D160-4D61-9743-BEA304527C58}" srcOrd="7" destOrd="0" presId="urn:microsoft.com/office/officeart/2005/8/layout/chevron1"/>
    <dgm:cxn modelId="{7CE4CCD4-FBCF-421E-8B50-5293E8A3D87C}" type="presParOf" srcId="{4664D929-8B49-4EEE-967F-22634CB22853}" destId="{B3D1D971-4FEF-42F0-B58F-3D4E59741B0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7142D-3545-4D08-9400-09E6AF692E3B}">
      <dsp:nvSpPr>
        <dsp:cNvPr id="0" name=""/>
        <dsp:cNvSpPr/>
      </dsp:nvSpPr>
      <dsp:spPr>
        <a:xfrm>
          <a:off x="0" y="0"/>
          <a:ext cx="1893052" cy="282544"/>
        </a:xfrm>
        <a:prstGeom prst="chevron">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solidFill>
                <a:srgbClr val="000000"/>
              </a:solidFill>
            </a:rPr>
            <a:t>1985</a:t>
          </a:r>
        </a:p>
      </dsp:txBody>
      <dsp:txXfrm>
        <a:off x="141272" y="0"/>
        <a:ext cx="1610508" cy="282544"/>
      </dsp:txXfrm>
    </dsp:sp>
    <dsp:sp modelId="{EFD54F6D-2F9D-46E1-891D-F7AD8A88D5E6}">
      <dsp:nvSpPr>
        <dsp:cNvPr id="0" name=""/>
        <dsp:cNvSpPr/>
      </dsp:nvSpPr>
      <dsp:spPr>
        <a:xfrm>
          <a:off x="1510135" y="0"/>
          <a:ext cx="1712626" cy="282544"/>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solidFill>
                <a:srgbClr val="000000"/>
              </a:solidFill>
            </a:rPr>
            <a:t>1987</a:t>
          </a:r>
        </a:p>
      </dsp:txBody>
      <dsp:txXfrm>
        <a:off x="1651407" y="0"/>
        <a:ext cx="1430082" cy="282544"/>
      </dsp:txXfrm>
    </dsp:sp>
    <dsp:sp modelId="{F16F460A-781E-4B34-A4F2-E94D0A1ECAD0}">
      <dsp:nvSpPr>
        <dsp:cNvPr id="0" name=""/>
        <dsp:cNvSpPr/>
      </dsp:nvSpPr>
      <dsp:spPr>
        <a:xfrm>
          <a:off x="3048802" y="0"/>
          <a:ext cx="1893052" cy="282544"/>
        </a:xfrm>
        <a:prstGeom prst="chevr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solidFill>
                <a:srgbClr val="000000"/>
              </a:solidFill>
            </a:rPr>
            <a:t>1991</a:t>
          </a:r>
        </a:p>
      </dsp:txBody>
      <dsp:txXfrm>
        <a:off x="3190074" y="0"/>
        <a:ext cx="1610508" cy="282544"/>
      </dsp:txXfrm>
    </dsp:sp>
    <dsp:sp modelId="{E3A41246-CB76-4E4A-AC42-6C0C07CFAB4C}">
      <dsp:nvSpPr>
        <dsp:cNvPr id="0" name=""/>
        <dsp:cNvSpPr/>
      </dsp:nvSpPr>
      <dsp:spPr>
        <a:xfrm>
          <a:off x="4611902" y="0"/>
          <a:ext cx="1570817" cy="282544"/>
        </a:xfrm>
        <a:prstGeom prst="chevron">
          <a:avLst/>
        </a:prstGeom>
        <a:solidFill>
          <a:srgbClr val="59B4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solidFill>
                <a:srgbClr val="000000"/>
              </a:solidFill>
            </a:rPr>
            <a:t>1997</a:t>
          </a:r>
        </a:p>
      </dsp:txBody>
      <dsp:txXfrm>
        <a:off x="4753174" y="0"/>
        <a:ext cx="1288273" cy="282544"/>
      </dsp:txXfrm>
    </dsp:sp>
    <dsp:sp modelId="{B3D1D971-4FEF-42F0-B58F-3D4E59741B08}">
      <dsp:nvSpPr>
        <dsp:cNvPr id="0" name=""/>
        <dsp:cNvSpPr/>
      </dsp:nvSpPr>
      <dsp:spPr>
        <a:xfrm>
          <a:off x="6067489" y="0"/>
          <a:ext cx="1579601" cy="282544"/>
        </a:xfrm>
        <a:prstGeom prst="chevron">
          <a:avLst/>
        </a:prstGeom>
        <a:solidFill>
          <a:srgbClr val="348DA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solidFill>
                <a:srgbClr val="000000"/>
              </a:solidFill>
            </a:rPr>
            <a:t>2015</a:t>
          </a:r>
        </a:p>
      </dsp:txBody>
      <dsp:txXfrm>
        <a:off x="6208761" y="0"/>
        <a:ext cx="1297057" cy="2825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E5466EB-374F-4E79-BB97-E0F938F8373B}"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6585B12-A5BD-4C04-9591-F0599D0B0D0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43F2360-F497-4964-8CDC-EA290399971F}" type="slidenum">
              <a:rPr lang="en-US" smtClean="0">
                <a:latin typeface="Arial" pitchFamily="34" charset="0"/>
              </a:rPr>
              <a:pPr/>
              <a:t>22</a:t>
            </a:fld>
            <a:endParaRPr lang="en-US">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a:latin typeface="Arial" pitchFamily="34" charset="0"/>
              </a:rPr>
              <a:t>HIV-1 groups M (subtypes A, B, C, D, E, F, G), N, and O are detected</a:t>
            </a:r>
          </a:p>
        </p:txBody>
      </p:sp>
      <p:sp>
        <p:nvSpPr>
          <p:cNvPr id="117764" name="Slide Number Placeholder 3"/>
          <p:cNvSpPr>
            <a:spLocks noGrp="1"/>
          </p:cNvSpPr>
          <p:nvPr>
            <p:ph type="sldNum" sz="quarter" idx="5"/>
          </p:nvPr>
        </p:nvSpPr>
        <p:spPr>
          <a:noFill/>
        </p:spPr>
        <p:txBody>
          <a:bodyPr/>
          <a:lstStyle/>
          <a:p>
            <a:fld id="{6C75A118-164F-44C9-AAB8-D080BA2D0E6D}" type="slidenum">
              <a:rPr lang="en-US" smtClean="0"/>
              <a:pPr/>
              <a:t>52</a:t>
            </a:fld>
            <a:endParaRPr lang="en-US"/>
          </a:p>
        </p:txBody>
      </p:sp>
    </p:spTree>
    <p:extLst>
      <p:ext uri="{BB962C8B-B14F-4D97-AF65-F5344CB8AC3E}">
        <p14:creationId xmlns:p14="http://schemas.microsoft.com/office/powerpoint/2010/main" val="107779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EA6DF61-4CEA-46FD-AF20-728C36E0191D}" type="slidenum">
              <a:rPr lang="en-US"/>
              <a:pPr/>
              <a:t>40</a:t>
            </a:fld>
            <a:endParaRPr lang="en-US"/>
          </a:p>
        </p:txBody>
      </p:sp>
      <p:sp>
        <p:nvSpPr>
          <p:cNvPr id="1024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240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30</a:t>
            </a:r>
          </a:p>
        </p:txBody>
      </p:sp>
      <p:sp>
        <p:nvSpPr>
          <p:cNvPr id="10240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240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2407"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2408" name="Rectangle 7"/>
          <p:cNvSpPr>
            <a:spLocks noGrp="1" noChangeArrowheads="1"/>
          </p:cNvSpPr>
          <p:nvPr>
            <p:ph type="body" idx="1"/>
          </p:nvPr>
        </p:nvSpPr>
        <p:spPr>
          <a:noFill/>
          <a:ln/>
        </p:spPr>
        <p:txBody>
          <a:bodyPr lIns="90488" tIns="44450" rIns="90488" bIns="44450"/>
          <a:lstStyle/>
          <a:p>
            <a:endParaRPr lang="en-US"/>
          </a:p>
        </p:txBody>
      </p:sp>
    </p:spTree>
    <p:extLst>
      <p:ext uri="{BB962C8B-B14F-4D97-AF65-F5344CB8AC3E}">
        <p14:creationId xmlns:p14="http://schemas.microsoft.com/office/powerpoint/2010/main" val="14566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CD308A4-E6C9-432F-A2F0-8753B3F81479}" type="slidenum">
              <a:rPr lang="en-US"/>
              <a:pPr/>
              <a:t>41</a:t>
            </a:fld>
            <a:endParaRPr lang="en-US"/>
          </a:p>
        </p:txBody>
      </p:sp>
      <p:sp>
        <p:nvSpPr>
          <p:cNvPr id="10854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854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19</a:t>
            </a:r>
          </a:p>
        </p:txBody>
      </p:sp>
      <p:sp>
        <p:nvSpPr>
          <p:cNvPr id="10854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855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8551"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8552"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19</a:t>
            </a:r>
          </a:p>
        </p:txBody>
      </p:sp>
      <p:sp>
        <p:nvSpPr>
          <p:cNvPr id="108553"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8554"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8555"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8556"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19</a:t>
            </a:r>
          </a:p>
        </p:txBody>
      </p:sp>
      <p:sp>
        <p:nvSpPr>
          <p:cNvPr id="108557"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8558"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8559" name="Rectangle 14"/>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8560" name="Rectangle 15"/>
          <p:cNvSpPr>
            <a:spLocks noGrp="1" noChangeArrowheads="1"/>
          </p:cNvSpPr>
          <p:nvPr>
            <p:ph type="body" idx="1"/>
          </p:nvPr>
        </p:nvSpPr>
        <p:spPr>
          <a:noFill/>
          <a:ln/>
        </p:spPr>
        <p:txBody>
          <a:bodyPr lIns="90488" tIns="44450" rIns="90488" bIns="44450"/>
          <a:lstStyle/>
          <a:p>
            <a:endParaRPr lang="en-US"/>
          </a:p>
        </p:txBody>
      </p:sp>
    </p:spTree>
    <p:extLst>
      <p:ext uri="{BB962C8B-B14F-4D97-AF65-F5344CB8AC3E}">
        <p14:creationId xmlns:p14="http://schemas.microsoft.com/office/powerpoint/2010/main" val="369627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42DA766-53A1-45EB-9441-9F64CC04E71E}" type="slidenum">
              <a:rPr lang="en-US"/>
              <a:pPr/>
              <a:t>43</a:t>
            </a:fld>
            <a:endParaRPr lang="en-US"/>
          </a:p>
        </p:txBody>
      </p:sp>
      <p:sp>
        <p:nvSpPr>
          <p:cNvPr id="116739" name="Rectangle 2"/>
          <p:cNvSpPr>
            <a:spLocks noGrp="1" noRot="1" noChangeAspect="1" noChangeArrowheads="1" noTextEdit="1"/>
          </p:cNvSpPr>
          <p:nvPr>
            <p:ph type="sldImg"/>
          </p:nvPr>
        </p:nvSpPr>
        <p:spPr>
          <a:xfrm>
            <a:off x="1144588" y="687388"/>
            <a:ext cx="4568825" cy="3427412"/>
          </a:xfrm>
          <a:solidFill>
            <a:srgbClr val="FFFFFF"/>
          </a:solidFill>
          <a:ln/>
        </p:spPr>
      </p:sp>
      <p:sp>
        <p:nvSpPr>
          <p:cNvPr id="116740" name="Rectangle 3"/>
          <p:cNvSpPr>
            <a:spLocks noGrp="1" noChangeArrowheads="1"/>
          </p:cNvSpPr>
          <p:nvPr>
            <p:ph type="body" idx="1"/>
          </p:nvPr>
        </p:nvSpPr>
        <p:spPr>
          <a:xfrm>
            <a:off x="912813" y="4343400"/>
            <a:ext cx="5030787" cy="4116388"/>
          </a:xfrm>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77836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FE18046-A9FC-4C64-9920-F96AA82EEFC0}" type="slidenum">
              <a:rPr lang="en-US" smtClean="0"/>
              <a:pPr/>
              <a:t>46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390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2740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fld id="{BEC21616-A731-4D75-AE5D-43CD41954FEF}" type="datetime1">
              <a:rPr lang="en-US" smtClean="0"/>
              <a:pPr/>
              <a:t>11/8/2021</a:t>
            </a:fld>
            <a:endParaRPr lang="en-US"/>
          </a:p>
        </p:txBody>
      </p:sp>
      <p:sp>
        <p:nvSpPr>
          <p:cNvPr id="115715" name="Rectangle 6"/>
          <p:cNvSpPr>
            <a:spLocks noGrp="1" noChangeArrowheads="1"/>
          </p:cNvSpPr>
          <p:nvPr>
            <p:ph type="ftr" sz="quarter" idx="4"/>
          </p:nvPr>
        </p:nvSpPr>
        <p:spPr>
          <a:noFill/>
        </p:spPr>
        <p:txBody>
          <a:bodyPr/>
          <a:lstStyle/>
          <a:p>
            <a:r>
              <a:rPr lang="en-US"/>
              <a:t>Rapid Tests for HIV</a:t>
            </a:r>
          </a:p>
        </p:txBody>
      </p:sp>
      <p:sp>
        <p:nvSpPr>
          <p:cNvPr id="115716" name="Rectangle 7"/>
          <p:cNvSpPr>
            <a:spLocks noGrp="1" noChangeArrowheads="1"/>
          </p:cNvSpPr>
          <p:nvPr>
            <p:ph type="sldNum" sz="quarter" idx="5"/>
          </p:nvPr>
        </p:nvSpPr>
        <p:spPr>
          <a:noFill/>
        </p:spPr>
        <p:txBody>
          <a:bodyPr/>
          <a:lstStyle/>
          <a:p>
            <a:fld id="{2A1DD6EE-47D4-4BA9-BCAD-BB3367E6CDE9}" type="slidenum">
              <a:rPr lang="en-US" smtClean="0"/>
              <a:pPr/>
              <a:t>48</a:t>
            </a:fld>
            <a:endParaRPr lang="en-US"/>
          </a:p>
        </p:txBody>
      </p:sp>
      <p:sp>
        <p:nvSpPr>
          <p:cNvPr id="115717" name="Rectangle 2"/>
          <p:cNvSpPr>
            <a:spLocks noGrp="1" noRot="1" noChangeAspect="1" noChangeArrowheads="1" noTextEdit="1"/>
          </p:cNvSpPr>
          <p:nvPr>
            <p:ph type="sldImg"/>
          </p:nvPr>
        </p:nvSpPr>
        <p:spPr>
          <a:xfrm>
            <a:off x="1143000" y="685800"/>
            <a:ext cx="4570413" cy="3427413"/>
          </a:xfrm>
          <a:ln/>
        </p:spPr>
      </p:sp>
      <p:sp>
        <p:nvSpPr>
          <p:cNvPr id="115718" name="Rectangle 3"/>
          <p:cNvSpPr>
            <a:spLocks noGrp="1" noChangeArrowheads="1"/>
          </p:cNvSpPr>
          <p:nvPr>
            <p:ph type="body" idx="1"/>
          </p:nvPr>
        </p:nvSpPr>
        <p:spPr>
          <a:xfrm>
            <a:off x="914400" y="4344988"/>
            <a:ext cx="5029200" cy="4113212"/>
          </a:xfrm>
          <a:noFill/>
          <a:ln/>
        </p:spPr>
        <p:txBody>
          <a:bodyPr/>
          <a:lstStyle/>
          <a:p>
            <a:pPr eaLnBrk="1" hangingPunct="1"/>
            <a:r>
              <a:rPr lang="en-US"/>
              <a:t>The presence of HIV can be detected using tests that detect HIV directly in the blood, as early as 1-2 weeks after infection.  Antibody tests take one to five weeks longer.  </a:t>
            </a:r>
          </a:p>
          <a:p>
            <a:pPr eaLnBrk="1" hangingPunct="1"/>
            <a:r>
              <a:rPr lang="en-US"/>
              <a:t>The big question is:  do people show up for HIV tests during the first few weeks after infection?  If not, the question of when different tests detect HIV would be moot.  BUT IF THEY DO, we could be missing a lot of HIV infections depending on which test is used.</a:t>
            </a:r>
          </a:p>
          <a:p>
            <a:pPr eaLnBrk="1" hangingPunct="1"/>
            <a:r>
              <a:rPr lang="en-US"/>
              <a:t>Although Western blot is considered by many to be the “standard” confirmatory test, it turns positive considerably later than many of the accurate screening tests.</a:t>
            </a:r>
          </a:p>
        </p:txBody>
      </p:sp>
    </p:spTree>
    <p:extLst>
      <p:ext uri="{BB962C8B-B14F-4D97-AF65-F5344CB8AC3E}">
        <p14:creationId xmlns:p14="http://schemas.microsoft.com/office/powerpoint/2010/main" val="154302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a:latin typeface="Arial" pitchFamily="34" charset="0"/>
              </a:rPr>
              <a:t>These tests are performed on serum or plasma</a:t>
            </a:r>
          </a:p>
          <a:p>
            <a:r>
              <a:rPr lang="en-US">
                <a:latin typeface="Arial" pitchFamily="34" charset="0"/>
              </a:rPr>
              <a:t>Nucleic acid test: amplifies viral RNA </a:t>
            </a:r>
          </a:p>
        </p:txBody>
      </p:sp>
      <p:sp>
        <p:nvSpPr>
          <p:cNvPr id="106500" name="Slide Number Placeholder 3"/>
          <p:cNvSpPr>
            <a:spLocks noGrp="1"/>
          </p:cNvSpPr>
          <p:nvPr>
            <p:ph type="sldNum" sz="quarter" idx="5"/>
          </p:nvPr>
        </p:nvSpPr>
        <p:spPr>
          <a:noFill/>
        </p:spPr>
        <p:txBody>
          <a:bodyPr/>
          <a:lstStyle/>
          <a:p>
            <a:fld id="{2FC5E329-EA28-43A5-A35E-D8ABD6DAC554}" type="slidenum">
              <a:rPr lang="en-US" smtClean="0"/>
              <a:pPr/>
              <a:t>49</a:t>
            </a:fld>
            <a:endParaRPr lang="en-US"/>
          </a:p>
        </p:txBody>
      </p:sp>
    </p:spTree>
    <p:extLst>
      <p:ext uri="{BB962C8B-B14F-4D97-AF65-F5344CB8AC3E}">
        <p14:creationId xmlns:p14="http://schemas.microsoft.com/office/powerpoint/2010/main" val="25619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a:latin typeface="Arial" pitchFamily="34" charset="0"/>
              </a:rPr>
              <a:t>These tests are performed on serum or plasma</a:t>
            </a:r>
          </a:p>
          <a:p>
            <a:r>
              <a:rPr lang="en-US">
                <a:latin typeface="Arial" pitchFamily="34" charset="0"/>
              </a:rPr>
              <a:t>Nucleic acid test: amplifies viral RNA </a:t>
            </a:r>
          </a:p>
        </p:txBody>
      </p:sp>
      <p:sp>
        <p:nvSpPr>
          <p:cNvPr id="106500" name="Slide Number Placeholder 3"/>
          <p:cNvSpPr>
            <a:spLocks noGrp="1"/>
          </p:cNvSpPr>
          <p:nvPr>
            <p:ph type="sldNum" sz="quarter" idx="5"/>
          </p:nvPr>
        </p:nvSpPr>
        <p:spPr>
          <a:noFill/>
        </p:spPr>
        <p:txBody>
          <a:bodyPr/>
          <a:lstStyle/>
          <a:p>
            <a:fld id="{2FC5E329-EA28-43A5-A35E-D8ABD6DAC554}" type="slidenum">
              <a:rPr lang="en-US" smtClean="0"/>
              <a:pPr/>
              <a:t>51</a:t>
            </a:fld>
            <a:endParaRPr lang="en-US"/>
          </a:p>
        </p:txBody>
      </p:sp>
    </p:spTree>
    <p:extLst>
      <p:ext uri="{BB962C8B-B14F-4D97-AF65-F5344CB8AC3E}">
        <p14:creationId xmlns:p14="http://schemas.microsoft.com/office/powerpoint/2010/main" val="25619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6350" y="20638"/>
            <a:ext cx="9144000" cy="6858000"/>
            <a:chOff x="0" y="0"/>
            <a:chExt cx="5760" cy="4320"/>
          </a:xfrm>
        </p:grpSpPr>
        <p:sp>
          <p:nvSpPr>
            <p:cNvPr id="3481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482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34821"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4822" name="Group 6"/>
          <p:cNvGrpSpPr>
            <a:grpSpLocks/>
          </p:cNvGrpSpPr>
          <p:nvPr/>
        </p:nvGrpSpPr>
        <p:grpSpPr bwMode="auto">
          <a:xfrm>
            <a:off x="-1588" y="6034088"/>
            <a:ext cx="7845426" cy="850900"/>
            <a:chOff x="0" y="3792"/>
            <a:chExt cx="4942" cy="536"/>
          </a:xfrm>
        </p:grpSpPr>
        <p:sp>
          <p:nvSpPr>
            <p:cNvPr id="3482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34824" name="Group 8"/>
            <p:cNvGrpSpPr>
              <a:grpSpLocks/>
            </p:cNvGrpSpPr>
            <p:nvPr userDrawn="1"/>
          </p:nvGrpSpPr>
          <p:grpSpPr bwMode="auto">
            <a:xfrm>
              <a:off x="2486" y="3792"/>
              <a:ext cx="2456" cy="536"/>
              <a:chOff x="2486" y="3792"/>
              <a:chExt cx="2456" cy="536"/>
            </a:xfrm>
          </p:grpSpPr>
          <p:sp>
            <p:nvSpPr>
              <p:cNvPr id="34825"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3482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3482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3482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3482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3483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34831" name="Group 15"/>
          <p:cNvGrpSpPr>
            <a:grpSpLocks/>
          </p:cNvGrpSpPr>
          <p:nvPr/>
        </p:nvGrpSpPr>
        <p:grpSpPr bwMode="auto">
          <a:xfrm>
            <a:off x="627063" y="6021388"/>
            <a:ext cx="5684837" cy="849312"/>
            <a:chOff x="395" y="3793"/>
            <a:chExt cx="3581" cy="535"/>
          </a:xfrm>
        </p:grpSpPr>
        <p:sp>
          <p:nvSpPr>
            <p:cNvPr id="34832"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34833"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34834"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34835"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34836"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34837"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34840" name="Rectangle 24"/>
          <p:cNvSpPr>
            <a:spLocks noGrp="1" noChangeArrowheads="1"/>
          </p:cNvSpPr>
          <p:nvPr>
            <p:ph type="dt" sz="quarter" idx="2"/>
          </p:nvPr>
        </p:nvSpPr>
        <p:spPr/>
        <p:txBody>
          <a:bodyPr/>
          <a:lstStyle>
            <a:lvl1pPr>
              <a:defRPr/>
            </a:lvl1pPr>
          </a:lstStyle>
          <a:p>
            <a:endParaRPr lang="en-US"/>
          </a:p>
        </p:txBody>
      </p:sp>
      <p:sp>
        <p:nvSpPr>
          <p:cNvPr id="34841" name="Rectangle 25"/>
          <p:cNvSpPr>
            <a:spLocks noGrp="1" noChangeArrowheads="1"/>
          </p:cNvSpPr>
          <p:nvPr>
            <p:ph type="sldNum" sz="quarter" idx="4"/>
          </p:nvPr>
        </p:nvSpPr>
        <p:spPr/>
        <p:txBody>
          <a:bodyPr/>
          <a:lstStyle>
            <a:lvl1pPr>
              <a:defRPr/>
            </a:lvl1pPr>
          </a:lstStyle>
          <a:p>
            <a:fld id="{1781DCE0-595D-41A6-BC23-B254F35A57AE}" type="slidenum">
              <a:rPr lang="en-US"/>
              <a:pPr/>
              <a:t>‹#›</a:t>
            </a:fld>
            <a:endParaRPr lang="en-US"/>
          </a:p>
        </p:txBody>
      </p:sp>
      <p:sp>
        <p:nvSpPr>
          <p:cNvPr id="34842"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08D579-77DF-4417-80F3-F3563285DB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B40BE4-8C9A-497B-99B9-C5A52C5B13E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Content Placeholder 2"/>
          <p:cNvSpPr>
            <a:spLocks noGrp="1"/>
          </p:cNvSpPr>
          <p:nvPr>
            <p:ph sz="quarter" idx="1"/>
          </p:nvPr>
        </p:nvSpPr>
        <p:spPr>
          <a:xfrm>
            <a:off x="301625"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1625" y="3963988"/>
            <a:ext cx="8540750"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6AA5900-6601-4E50-BC93-78A77C3FF1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gradFill>
          <a:gsLst>
            <a:gs pos="0">
              <a:srgbClr val="0000FF"/>
            </a:gs>
            <a:gs pos="100000">
              <a:srgbClr val="00007F"/>
            </a:gs>
          </a:gsLst>
          <a:lin ang="10800000" scaled="1"/>
        </a:gradFill>
        <a:effectLst/>
      </p:bgPr>
    </p:bg>
    <p:spTree>
      <p:nvGrpSpPr>
        <p:cNvPr id="1" name=""/>
        <p:cNvGrpSpPr/>
        <p:nvPr/>
      </p:nvGrpSpPr>
      <p:grpSpPr>
        <a:xfrm>
          <a:off x="0" y="0"/>
          <a:ext cx="0" cy="0"/>
          <a:chOff x="0" y="0"/>
          <a:chExt cx="0" cy="0"/>
        </a:xfrm>
      </p:grpSpPr>
      <p:grpSp>
        <p:nvGrpSpPr>
          <p:cNvPr id="9218" name="Group 9217"/>
          <p:cNvGrpSpPr>
            <a:grpSpLocks/>
          </p:cNvGrpSpPr>
          <p:nvPr/>
        </p:nvGrpSpPr>
        <p:grpSpPr>
          <a:xfrm>
            <a:off x="0" y="7938"/>
            <a:ext cx="9132888" cy="6838950"/>
            <a:chOff x="0" y="5"/>
            <a:chExt cx="6472" cy="4308"/>
          </a:xfrm>
        </p:grpSpPr>
        <p:sp>
          <p:nvSpPr>
            <p:cNvPr id="9222" name="Freeform 9221"/>
            <p:cNvSpPr>
              <a:spLocks/>
            </p:cNvSpPr>
            <p:nvPr/>
          </p:nvSpPr>
          <p:spPr bwMode="auto">
            <a:xfrm>
              <a:off x="3818" y="999"/>
              <a:ext cx="2654" cy="3314"/>
            </a:xfrm>
            <a:custGeom>
              <a:avLst/>
              <a:gdLst>
                <a:gd name="T0" fmla="*/ 2143 w 2654"/>
                <a:gd name="T1" fmla="*/ 3312 h 3314"/>
                <a:gd name="T2" fmla="*/ 2653 w 2654"/>
                <a:gd name="T3" fmla="*/ 3313 h 3314"/>
                <a:gd name="T4" fmla="*/ 2653 w 2654"/>
                <a:gd name="T5" fmla="*/ 1437 h 3314"/>
                <a:gd name="T6" fmla="*/ 0 w 2654"/>
                <a:gd name="T7" fmla="*/ 0 h 3314"/>
                <a:gd name="T8" fmla="*/ 226 w 2654"/>
                <a:gd name="T9" fmla="*/ 150 h 3314"/>
                <a:gd name="T10" fmla="*/ 412 w 2654"/>
                <a:gd name="T11" fmla="*/ 279 h 3314"/>
                <a:gd name="T12" fmla="*/ 621 w 2654"/>
                <a:gd name="T13" fmla="*/ 441 h 3314"/>
                <a:gd name="T14" fmla="*/ 824 w 2654"/>
                <a:gd name="T15" fmla="*/ 612 h 3314"/>
                <a:gd name="T16" fmla="*/ 1121 w 2654"/>
                <a:gd name="T17" fmla="*/ 903 h 3314"/>
                <a:gd name="T18" fmla="*/ 1384 w 2654"/>
                <a:gd name="T19" fmla="*/ 1212 h 3314"/>
                <a:gd name="T20" fmla="*/ 1575 w 2654"/>
                <a:gd name="T21" fmla="*/ 1482 h 3314"/>
                <a:gd name="T22" fmla="*/ 1742 w 2654"/>
                <a:gd name="T23" fmla="*/ 1761 h 3314"/>
                <a:gd name="T24" fmla="*/ 1873 w 2654"/>
                <a:gd name="T25" fmla="*/ 2040 h 3314"/>
                <a:gd name="T26" fmla="*/ 1970 w 2654"/>
                <a:gd name="T27" fmla="*/ 2295 h 3314"/>
                <a:gd name="T28" fmla="*/ 2035 w 2654"/>
                <a:gd name="T29" fmla="*/ 2511 h 3314"/>
                <a:gd name="T30" fmla="*/ 2096 w 2654"/>
                <a:gd name="T31" fmla="*/ 2778 h 3314"/>
                <a:gd name="T32" fmla="*/ 2126 w 2654"/>
                <a:gd name="T33" fmla="*/ 3012 h 3314"/>
                <a:gd name="T34" fmla="*/ 2143 w 2654"/>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54"/>
                <a:gd name="T55" fmla="*/ 0 h 3314"/>
                <a:gd name="T56" fmla="*/ 2654 w 2654"/>
                <a:gd name="T57" fmla="*/ 3314 h 3314"/>
              </a:gdLst>
              <a:ahLst/>
              <a:cxnLst/>
              <a:rect l="T54" t="T55" r="T56" b="T57"/>
              <a:pathLst>
                <a:path w="2654" h="3314">
                  <a:moveTo>
                    <a:pt x="2143" y="3312"/>
                  </a:moveTo>
                  <a:lnTo>
                    <a:pt x="2653" y="3313"/>
                  </a:lnTo>
                  <a:lnTo>
                    <a:pt x="2653" y="1437"/>
                  </a:lnTo>
                  <a:lnTo>
                    <a:pt x="0" y="0"/>
                  </a:lnTo>
                  <a:lnTo>
                    <a:pt x="226" y="150"/>
                  </a:lnTo>
                  <a:lnTo>
                    <a:pt x="412" y="279"/>
                  </a:lnTo>
                  <a:lnTo>
                    <a:pt x="621" y="441"/>
                  </a:lnTo>
                  <a:lnTo>
                    <a:pt x="824" y="612"/>
                  </a:lnTo>
                  <a:lnTo>
                    <a:pt x="1121" y="903"/>
                  </a:lnTo>
                  <a:lnTo>
                    <a:pt x="1384" y="1212"/>
                  </a:lnTo>
                  <a:lnTo>
                    <a:pt x="1575" y="1482"/>
                  </a:lnTo>
                  <a:lnTo>
                    <a:pt x="1742" y="1761"/>
                  </a:lnTo>
                  <a:lnTo>
                    <a:pt x="1873" y="2040"/>
                  </a:lnTo>
                  <a:lnTo>
                    <a:pt x="1970" y="2295"/>
                  </a:lnTo>
                  <a:lnTo>
                    <a:pt x="2035" y="2511"/>
                  </a:lnTo>
                  <a:lnTo>
                    <a:pt x="2096" y="2778"/>
                  </a:lnTo>
                  <a:lnTo>
                    <a:pt x="2126" y="3012"/>
                  </a:lnTo>
                  <a:lnTo>
                    <a:pt x="2143" y="3312"/>
                  </a:lnTo>
                </a:path>
              </a:pathLst>
            </a:custGeom>
            <a:gradFill>
              <a:gsLst>
                <a:gs pos="0">
                  <a:srgbClr val="0000CC">
                    <a:alpha val="100000"/>
                  </a:srgbClr>
                </a:gs>
                <a:gs pos="100000">
                  <a:srgbClr val="0000FF">
                    <a:alpha val="100000"/>
                  </a:srgbClr>
                </a:gs>
              </a:gsLst>
              <a:lin ang="10800000" scaled="1"/>
            </a:gradFill>
            <a:ln>
              <a:noFill/>
            </a:ln>
          </p:spPr>
          <p:txBody>
            <a:bodyPr wrap="none" rtlCol="0" anchor="ctr"/>
            <a:lstStyle/>
            <a:p>
              <a:pPr algn="ctr"/>
              <a:endParaRPr lang="zh-CN" altLang="en-US"/>
            </a:p>
          </p:txBody>
        </p:sp>
        <p:sp>
          <p:nvSpPr>
            <p:cNvPr id="9223" name="Freeform 9222"/>
            <p:cNvSpPr>
              <a:spLocks/>
            </p:cNvSpPr>
            <p:nvPr/>
          </p:nvSpPr>
          <p:spPr bwMode="auto">
            <a:xfrm>
              <a:off x="0" y="5"/>
              <a:ext cx="5956" cy="4308"/>
            </a:xfrm>
            <a:custGeom>
              <a:avLst/>
              <a:gdLst>
                <a:gd name="T0" fmla="*/ 0 w 21600"/>
                <a:gd name="T1" fmla="*/ 0 h 21600"/>
                <a:gd name="T2" fmla="*/ 5956 w 21600"/>
                <a:gd name="T3" fmla="*/ 4308 h 21600"/>
                <a:gd name="T4" fmla="*/ 0 w 21600"/>
                <a:gd name="T5" fmla="*/ 4308 h 21600"/>
                <a:gd name="T6" fmla="*/ 0 60000 65536"/>
                <a:gd name="T7" fmla="*/ 0 60000 65536"/>
                <a:gd name="T8" fmla="*/ 0 60000 65536"/>
                <a:gd name="T9" fmla="*/ 0 w 21600"/>
                <a:gd name="T10" fmla="*/ 0 h 21600"/>
                <a:gd name="T11" fmla="*/ 21600 w 21600"/>
                <a:gd name="T12" fmla="*/ 21600 h 21600"/>
              </a:gdLst>
              <a:ahLst/>
              <a:cxnLst/>
              <a:rect l="T9" t="T10" r="T11" b="T12"/>
              <a:pathLst>
                <a:path w="21600" h="21600" fill="none" extrusionOk="0">
                  <a:moveTo>
                    <a:pt x="-1" y="0"/>
                  </a:moveTo>
                  <a:cubicBezTo>
                    <a:pt x="11929" y="0"/>
                    <a:pt x="21600" y="9670"/>
                    <a:pt x="21600" y="21600"/>
                  </a:cubicBezTo>
                </a:path>
                <a:path w="21600" h="21600" stroke="0">
                  <a:moveTo>
                    <a:pt x="-1" y="0"/>
                  </a:moveTo>
                  <a:cubicBezTo>
                    <a:pt x="11929" y="0"/>
                    <a:pt x="21600" y="9670"/>
                    <a:pt x="21600" y="21600"/>
                  </a:cubicBezTo>
                  <a:lnTo>
                    <a:pt x="0" y="21600"/>
                  </a:lnTo>
                </a:path>
              </a:pathLst>
            </a:custGeom>
            <a:noFill/>
            <a:ln w="12700" cap="rnd">
              <a:solidFill>
                <a:srgbClr val="3365FB"/>
              </a:solidFill>
            </a:ln>
          </p:spPr>
          <p:txBody>
            <a:bodyPr wrap="none" rtlCol="0" anchor="ctr"/>
            <a:lstStyle/>
            <a:p>
              <a:pPr algn="ctr"/>
              <a:endParaRPr lang="zh-CN" altLang="en-US"/>
            </a:p>
          </p:txBody>
        </p:sp>
      </p:grpSp>
      <p:sp>
        <p:nvSpPr>
          <p:cNvPr id="9219" name="Title 9218"/>
          <p:cNvSpPr>
            <a:spLocks noGrp="1"/>
          </p:cNvSpPr>
          <p:nvPr>
            <p:ph type="title"/>
          </p:nvPr>
        </p:nvSpPr>
        <p:spPr>
          <a:xfrm>
            <a:off x="1117600" y="609600"/>
            <a:ext cx="6908800" cy="1143000"/>
          </a:xfrm>
          <a:prstGeom prst="rect">
            <a:avLst/>
          </a:prstGeom>
          <a:noFill/>
          <a:ln>
            <a:noFill/>
          </a:ln>
        </p:spPr>
        <p:txBody>
          <a:bodyPr lIns="90478" tIns="44445" rIns="90478" bIns="44445" anchor="ctr"/>
          <a:lstStyle/>
          <a:p>
            <a:pPr lvl="0"/>
            <a:r>
              <a:rPr lang="en-US" altLang="en-US" dirty="0"/>
              <a:t>Click to edit Master title style</a:t>
            </a:r>
          </a:p>
        </p:txBody>
      </p:sp>
      <p:sp>
        <p:nvSpPr>
          <p:cNvPr id="9220" name="Text Placeholder 9219"/>
          <p:cNvSpPr>
            <a:spLocks noGrp="1"/>
          </p:cNvSpPr>
          <p:nvPr>
            <p:ph type="body" idx="1"/>
          </p:nvPr>
        </p:nvSpPr>
        <p:spPr>
          <a:xfrm>
            <a:off x="1117600" y="1981200"/>
            <a:ext cx="6908800" cy="4114800"/>
          </a:xfrm>
          <a:prstGeom prst="rect">
            <a:avLst/>
          </a:prstGeom>
          <a:noFill/>
          <a:ln>
            <a:noFill/>
          </a:ln>
        </p:spPr>
        <p:txBody>
          <a:bodyPr lIns="90478" tIns="44445" rIns="90478" bIns="44445"/>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1" name="Rectangle 9220"/>
          <p:cNvSpPr>
            <a:spLocks/>
          </p:cNvSpPr>
          <p:nvPr/>
        </p:nvSpPr>
        <p:spPr>
          <a:xfrm>
            <a:off x="93663" y="6486525"/>
            <a:ext cx="1924050" cy="301625"/>
          </a:xfrm>
          <a:prstGeom prst="rect">
            <a:avLst/>
          </a:prstGeom>
          <a:noFill/>
          <a:ln>
            <a:noFill/>
          </a:ln>
        </p:spPr>
        <p:txBody>
          <a:bodyPr wrap="none" lIns="90478" tIns="44445" rIns="90478" bIns="44445" anchor="ctr">
            <a:spAutoFit/>
          </a:bodyPr>
          <a:lstStyle/>
          <a:p>
            <a:r>
              <a:rPr lang="en-US" altLang="en-US" sz="1400" dirty="0"/>
              <a:t>Systemic Autoimmunity</a:t>
            </a:r>
          </a:p>
        </p:txBody>
      </p:sp>
    </p:spTree>
    <p:extLst>
      <p:ext uri="{BB962C8B-B14F-4D97-AF65-F5344CB8AC3E}">
        <p14:creationId xmlns:p14="http://schemas.microsoft.com/office/powerpoint/2010/main" val="5218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B271F0-DF41-4AD8-BEE4-29500584CA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DA8F32-E860-422B-9914-8D0430728D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34215C-A2B8-40D3-A62F-F71687906E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4ED9EE-A1F7-4A67-AF9E-5B9FC29EF4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929779-88F8-4C8F-A480-53DD72F298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7EFFE8F-1868-4BE3-A102-513E3A2A47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9B5A17-2791-482F-829E-B6A7228A6DF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B4BAF0-E116-4017-8A2E-88573C88AE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4000" cy="6858000"/>
            <a:chOff x="0" y="0"/>
            <a:chExt cx="5760" cy="4320"/>
          </a:xfrm>
        </p:grpSpPr>
        <p:sp>
          <p:nvSpPr>
            <p:cNvPr id="337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37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3379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3798" name="Group 6"/>
          <p:cNvGrpSpPr>
            <a:grpSpLocks/>
          </p:cNvGrpSpPr>
          <p:nvPr/>
        </p:nvGrpSpPr>
        <p:grpSpPr bwMode="auto">
          <a:xfrm>
            <a:off x="0" y="6019800"/>
            <a:ext cx="7848600" cy="857250"/>
            <a:chOff x="0" y="3792"/>
            <a:chExt cx="4944" cy="540"/>
          </a:xfrm>
        </p:grpSpPr>
        <p:sp>
          <p:nvSpPr>
            <p:cNvPr id="337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33800" name="Group 8"/>
            <p:cNvGrpSpPr>
              <a:grpSpLocks/>
            </p:cNvGrpSpPr>
            <p:nvPr userDrawn="1"/>
          </p:nvGrpSpPr>
          <p:grpSpPr bwMode="auto">
            <a:xfrm>
              <a:off x="2486" y="3792"/>
              <a:ext cx="2458" cy="540"/>
              <a:chOff x="2486" y="3792"/>
              <a:chExt cx="2458" cy="540"/>
            </a:xfrm>
          </p:grpSpPr>
          <p:sp>
            <p:nvSpPr>
              <p:cNvPr id="3380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338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338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338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338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338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33807" name="Group 15"/>
          <p:cNvGrpSpPr>
            <a:grpSpLocks/>
          </p:cNvGrpSpPr>
          <p:nvPr/>
        </p:nvGrpSpPr>
        <p:grpSpPr bwMode="auto">
          <a:xfrm>
            <a:off x="627063" y="6021388"/>
            <a:ext cx="5684837" cy="849312"/>
            <a:chOff x="395" y="3793"/>
            <a:chExt cx="3581" cy="535"/>
          </a:xfrm>
        </p:grpSpPr>
        <p:sp>
          <p:nvSpPr>
            <p:cNvPr id="3380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3380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3381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3381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3381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3381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338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1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1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3381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3381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637FAA3C-9C5F-4084-A9BD-801B3683C85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09600"/>
            <a:ext cx="8229600" cy="1736725"/>
          </a:xfrm>
        </p:spPr>
        <p:txBody>
          <a:bodyPr/>
          <a:lstStyle/>
          <a:p>
            <a:r>
              <a:rPr lang="en-US" dirty="0"/>
              <a:t>ID Serology Update</a:t>
            </a:r>
          </a:p>
        </p:txBody>
      </p:sp>
      <p:sp>
        <p:nvSpPr>
          <p:cNvPr id="2051" name="Rectangle 3"/>
          <p:cNvSpPr>
            <a:spLocks noGrp="1" noChangeArrowheads="1"/>
          </p:cNvSpPr>
          <p:nvPr>
            <p:ph type="subTitle" idx="1"/>
          </p:nvPr>
        </p:nvSpPr>
        <p:spPr>
          <a:xfrm>
            <a:off x="1447800" y="3048000"/>
            <a:ext cx="6400800" cy="1752600"/>
          </a:xfrm>
        </p:spPr>
        <p:txBody>
          <a:bodyPr/>
          <a:lstStyle/>
          <a:p>
            <a:r>
              <a:rPr lang="en-US" dirty="0"/>
              <a:t>Tom Alexander, PhD., D(ABMLI)</a:t>
            </a:r>
          </a:p>
          <a:p>
            <a:r>
              <a:rPr lang="en-US" dirty="0"/>
              <a:t>Immunology Consultant</a:t>
            </a:r>
          </a:p>
          <a:p>
            <a:r>
              <a:rPr lang="en-US" dirty="0"/>
              <a:t>Summit Pathology</a:t>
            </a:r>
          </a:p>
          <a:p>
            <a:r>
              <a:rPr lang="en-US" dirty="0"/>
              <a:t>Summa Health</a:t>
            </a:r>
          </a:p>
          <a:p>
            <a:r>
              <a:rPr lang="en-US" dirty="0"/>
              <a:t>alexandt@summahealth.org</a:t>
            </a:r>
          </a:p>
        </p:txBody>
      </p:sp>
    </p:spTree>
    <p:extLst>
      <p:ext uri="{BB962C8B-B14F-4D97-AF65-F5344CB8AC3E}">
        <p14:creationId xmlns:p14="http://schemas.microsoft.com/office/powerpoint/2010/main" val="372112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8334031-180E-4E5E-A729-5388B695B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202445" cy="360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5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E4CA17A-B2D9-41D6-8C96-426638CCF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6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18366-46BD-48A4-AE0A-55D4C186D217}"/>
              </a:ext>
            </a:extLst>
          </p:cNvPr>
          <p:cNvSpPr>
            <a:spLocks noGrp="1"/>
          </p:cNvSpPr>
          <p:nvPr>
            <p:ph type="title"/>
          </p:nvPr>
        </p:nvSpPr>
        <p:spPr/>
        <p:txBody>
          <a:bodyPr/>
          <a:lstStyle/>
          <a:p>
            <a:r>
              <a:rPr lang="en-US" dirty="0"/>
              <a:t>Screening vs Confirmatory</a:t>
            </a:r>
          </a:p>
        </p:txBody>
      </p:sp>
      <p:sp>
        <p:nvSpPr>
          <p:cNvPr id="4" name="Content Placeholder 3">
            <a:extLst>
              <a:ext uri="{FF2B5EF4-FFF2-40B4-BE49-F238E27FC236}">
                <a16:creationId xmlns:a16="http://schemas.microsoft.com/office/drawing/2014/main" id="{2610629A-B2C9-4F2D-BEF6-41D32AFBA65F}"/>
              </a:ext>
            </a:extLst>
          </p:cNvPr>
          <p:cNvSpPr>
            <a:spLocks noGrp="1"/>
          </p:cNvSpPr>
          <p:nvPr>
            <p:ph idx="1"/>
          </p:nvPr>
        </p:nvSpPr>
        <p:spPr/>
        <p:txBody>
          <a:bodyPr/>
          <a:lstStyle/>
          <a:p>
            <a:r>
              <a:rPr lang="en-US" dirty="0"/>
              <a:t>Screening assays</a:t>
            </a:r>
          </a:p>
          <a:p>
            <a:pPr lvl="1"/>
            <a:r>
              <a:rPr lang="en-US" sz="2400" dirty="0"/>
              <a:t>High Sensitivity</a:t>
            </a:r>
          </a:p>
          <a:p>
            <a:pPr lvl="1"/>
            <a:r>
              <a:rPr lang="en-US" sz="2400" dirty="0"/>
              <a:t>High Negative Predictive Value</a:t>
            </a:r>
          </a:p>
          <a:p>
            <a:pPr lvl="1"/>
            <a:r>
              <a:rPr lang="en-US" sz="2400" dirty="0"/>
              <a:t>Rapid, cost is a concern</a:t>
            </a:r>
          </a:p>
          <a:p>
            <a:r>
              <a:rPr lang="en-US" dirty="0"/>
              <a:t>Confirmatory Assays</a:t>
            </a:r>
          </a:p>
          <a:p>
            <a:pPr lvl="1"/>
            <a:r>
              <a:rPr lang="en-US" sz="2400" dirty="0"/>
              <a:t>High Specificity</a:t>
            </a:r>
          </a:p>
          <a:p>
            <a:pPr lvl="1"/>
            <a:r>
              <a:rPr lang="en-US" sz="2400" dirty="0"/>
              <a:t>High Positive Predictive Value</a:t>
            </a:r>
          </a:p>
          <a:p>
            <a:pPr lvl="1"/>
            <a:r>
              <a:rPr lang="en-US" sz="2400" dirty="0"/>
              <a:t>Time and cost less of a concern</a:t>
            </a:r>
          </a:p>
        </p:txBody>
      </p:sp>
    </p:spTree>
    <p:extLst>
      <p:ext uri="{BB962C8B-B14F-4D97-AF65-F5344CB8AC3E}">
        <p14:creationId xmlns:p14="http://schemas.microsoft.com/office/powerpoint/2010/main" val="346522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C64ACD-162A-4A05-AB0A-973AF3484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5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B74C2-9B7D-43A3-921E-9AC10FAAC072}"/>
              </a:ext>
            </a:extLst>
          </p:cNvPr>
          <p:cNvSpPr>
            <a:spLocks noGrp="1"/>
          </p:cNvSpPr>
          <p:nvPr>
            <p:ph type="title"/>
          </p:nvPr>
        </p:nvSpPr>
        <p:spPr>
          <a:xfrm>
            <a:off x="513160" y="1371599"/>
            <a:ext cx="2810333" cy="3669030"/>
          </a:xfrm>
        </p:spPr>
        <p:txBody>
          <a:bodyPr>
            <a:normAutofit/>
          </a:bodyPr>
          <a:lstStyle/>
          <a:p>
            <a:pPr algn="r"/>
            <a:r>
              <a:rPr lang="en-US" dirty="0"/>
              <a:t>Actual Question brought to me</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2006530"/>
            <a:ext cx="0" cy="2399169"/>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D78D20-1794-4684-AFD4-D043EE1C410D}"/>
              </a:ext>
            </a:extLst>
          </p:cNvPr>
          <p:cNvSpPr>
            <a:spLocks noGrp="1"/>
          </p:cNvSpPr>
          <p:nvPr>
            <p:ph idx="1"/>
          </p:nvPr>
        </p:nvSpPr>
        <p:spPr>
          <a:xfrm>
            <a:off x="3734972" y="1371599"/>
            <a:ext cx="4716195" cy="3669030"/>
          </a:xfrm>
        </p:spPr>
        <p:txBody>
          <a:bodyPr>
            <a:normAutofit fontScale="85000" lnSpcReduction="20000"/>
          </a:bodyPr>
          <a:lstStyle/>
          <a:p>
            <a:r>
              <a:rPr lang="en-US" dirty="0">
                <a:solidFill>
                  <a:schemeClr val="tx1"/>
                </a:solidFill>
              </a:rPr>
              <a:t>A patient had two doses of the Pfizer Vaccine</a:t>
            </a:r>
          </a:p>
          <a:p>
            <a:r>
              <a:rPr lang="en-US" dirty="0">
                <a:solidFill>
                  <a:schemeClr val="tx1"/>
                </a:solidFill>
              </a:rPr>
              <a:t>3 weeks after the second dose she was tested for anti- COVID antibody</a:t>
            </a:r>
          </a:p>
          <a:p>
            <a:r>
              <a:rPr lang="en-US" dirty="0">
                <a:solidFill>
                  <a:schemeClr val="tx1"/>
                </a:solidFill>
              </a:rPr>
              <a:t>The result was negative; no antibody detected</a:t>
            </a:r>
          </a:p>
          <a:p>
            <a:r>
              <a:rPr lang="en-US" dirty="0">
                <a:solidFill>
                  <a:schemeClr val="tx1"/>
                </a:solidFill>
              </a:rPr>
              <a:t>Does she need another shot?</a:t>
            </a:r>
          </a:p>
        </p:txBody>
      </p:sp>
    </p:spTree>
    <p:extLst>
      <p:ext uri="{BB962C8B-B14F-4D97-AF65-F5344CB8AC3E}">
        <p14:creationId xmlns:p14="http://schemas.microsoft.com/office/powerpoint/2010/main" val="61078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9F92B-4548-4D5B-916E-2174D2993720}"/>
              </a:ext>
            </a:extLst>
          </p:cNvPr>
          <p:cNvSpPr>
            <a:spLocks noGrp="1"/>
          </p:cNvSpPr>
          <p:nvPr>
            <p:ph type="title"/>
          </p:nvPr>
        </p:nvSpPr>
        <p:spPr/>
        <p:txBody>
          <a:bodyPr>
            <a:noAutofit/>
          </a:bodyPr>
          <a:lstStyle/>
          <a:p>
            <a:r>
              <a:rPr lang="en-US" sz="3600" dirty="0"/>
              <a:t>Labor</a:t>
            </a:r>
            <a:r>
              <a:rPr lang="en-US" sz="3600" b="1" dirty="0"/>
              <a:t>a</a:t>
            </a:r>
            <a:r>
              <a:rPr lang="en-US" sz="3600" dirty="0"/>
              <a:t>tory Testing to Monitor COVID Vaccine Effectiveness</a:t>
            </a:r>
          </a:p>
        </p:txBody>
      </p:sp>
      <p:sp>
        <p:nvSpPr>
          <p:cNvPr id="5" name="Content Placeholder 4">
            <a:extLst>
              <a:ext uri="{FF2B5EF4-FFF2-40B4-BE49-F238E27FC236}">
                <a16:creationId xmlns:a16="http://schemas.microsoft.com/office/drawing/2014/main" id="{F22C3B95-7F80-48C3-9B64-C7795044827F}"/>
              </a:ext>
            </a:extLst>
          </p:cNvPr>
          <p:cNvSpPr>
            <a:spLocks noGrp="1"/>
          </p:cNvSpPr>
          <p:nvPr>
            <p:ph idx="1"/>
          </p:nvPr>
        </p:nvSpPr>
        <p:spPr/>
        <p:txBody>
          <a:bodyPr>
            <a:normAutofit/>
          </a:bodyPr>
          <a:lstStyle/>
          <a:p>
            <a:r>
              <a:rPr lang="en-US" sz="2800" dirty="0">
                <a:solidFill>
                  <a:schemeClr val="tx1"/>
                </a:solidFill>
              </a:rPr>
              <a:t>Two types of Antibody tests are available</a:t>
            </a:r>
          </a:p>
          <a:p>
            <a:pPr lvl="1"/>
            <a:r>
              <a:rPr lang="en-US" b="1" dirty="0">
                <a:solidFill>
                  <a:schemeClr val="tx1"/>
                </a:solidFill>
              </a:rPr>
              <a:t>Anti Spike Protein </a:t>
            </a:r>
          </a:p>
          <a:p>
            <a:pPr lvl="2"/>
            <a:r>
              <a:rPr lang="en-US" sz="2800" dirty="0">
                <a:solidFill>
                  <a:schemeClr val="tx1"/>
                </a:solidFill>
              </a:rPr>
              <a:t>Anti Receptor Binding Domain (RBD)</a:t>
            </a:r>
          </a:p>
          <a:p>
            <a:pPr lvl="1"/>
            <a:r>
              <a:rPr lang="en-US" b="1" dirty="0">
                <a:solidFill>
                  <a:schemeClr val="tx1"/>
                </a:solidFill>
              </a:rPr>
              <a:t>Anti Nucleocapsid Protein</a:t>
            </a:r>
          </a:p>
          <a:p>
            <a:r>
              <a:rPr lang="en-US" sz="2800" dirty="0">
                <a:solidFill>
                  <a:schemeClr val="tx1"/>
                </a:solidFill>
              </a:rPr>
              <a:t>Vaccines induce Anti Spike Protein antibody</a:t>
            </a:r>
          </a:p>
          <a:p>
            <a:r>
              <a:rPr lang="en-US" sz="2800" b="1" dirty="0">
                <a:solidFill>
                  <a:schemeClr val="tx1"/>
                </a:solidFill>
              </a:rPr>
              <a:t>Thus to monitor vaccine response one needs to ensure that the test used measures the Anti Spike (RBD) Protein antibody</a:t>
            </a:r>
            <a:r>
              <a:rPr lang="en-US" sz="2800" dirty="0">
                <a:solidFill>
                  <a:schemeClr val="tx1"/>
                </a:solidFill>
              </a:rPr>
              <a:t>, not the Anti Nucleocapsid Antibody</a:t>
            </a:r>
          </a:p>
        </p:txBody>
      </p:sp>
    </p:spTree>
    <p:extLst>
      <p:ext uri="{BB962C8B-B14F-4D97-AF65-F5344CB8AC3E}">
        <p14:creationId xmlns:p14="http://schemas.microsoft.com/office/powerpoint/2010/main" val="73193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1B5DC-0354-4365-883F-7663D73FAEEB}"/>
              </a:ext>
            </a:extLst>
          </p:cNvPr>
          <p:cNvSpPr>
            <a:spLocks noGrp="1"/>
          </p:cNvSpPr>
          <p:nvPr>
            <p:ph type="title"/>
          </p:nvPr>
        </p:nvSpPr>
        <p:spPr>
          <a:xfrm>
            <a:off x="513160" y="1371599"/>
            <a:ext cx="2974926" cy="3669030"/>
          </a:xfrm>
        </p:spPr>
        <p:txBody>
          <a:bodyPr>
            <a:normAutofit/>
          </a:bodyPr>
          <a:lstStyle/>
          <a:p>
            <a:pPr algn="r"/>
            <a:r>
              <a:rPr lang="en-US" dirty="0"/>
              <a:t>Case Resolution</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2006530"/>
            <a:ext cx="0" cy="2399169"/>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33D9B3-B2B1-4FB9-85BB-6C588840718A}"/>
              </a:ext>
            </a:extLst>
          </p:cNvPr>
          <p:cNvSpPr>
            <a:spLocks noGrp="1"/>
          </p:cNvSpPr>
          <p:nvPr>
            <p:ph idx="1"/>
          </p:nvPr>
        </p:nvSpPr>
        <p:spPr>
          <a:xfrm>
            <a:off x="3734972" y="1371599"/>
            <a:ext cx="4716195" cy="3669030"/>
          </a:xfrm>
        </p:spPr>
        <p:txBody>
          <a:bodyPr>
            <a:normAutofit fontScale="85000" lnSpcReduction="10000"/>
          </a:bodyPr>
          <a:lstStyle/>
          <a:p>
            <a:r>
              <a:rPr lang="en-US" dirty="0">
                <a:solidFill>
                  <a:schemeClr val="tx1"/>
                </a:solidFill>
              </a:rPr>
              <a:t>The patient had been tested with an anti nucleocapsid antibody test.</a:t>
            </a:r>
          </a:p>
          <a:p>
            <a:r>
              <a:rPr lang="en-US" dirty="0">
                <a:solidFill>
                  <a:schemeClr val="tx1"/>
                </a:solidFill>
              </a:rPr>
              <a:t>The patient was retested with an anti-spike antibody test and was positive.  </a:t>
            </a:r>
          </a:p>
          <a:p>
            <a:r>
              <a:rPr lang="en-US" dirty="0">
                <a:solidFill>
                  <a:schemeClr val="tx1"/>
                </a:solidFill>
              </a:rPr>
              <a:t>Thus she had mounted an appropriate antibody response to the vaccine</a:t>
            </a:r>
          </a:p>
        </p:txBody>
      </p:sp>
    </p:spTree>
    <p:extLst>
      <p:ext uri="{BB962C8B-B14F-4D97-AF65-F5344CB8AC3E}">
        <p14:creationId xmlns:p14="http://schemas.microsoft.com/office/powerpoint/2010/main" val="17966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Lyme Disease</a:t>
            </a:r>
          </a:p>
        </p:txBody>
      </p:sp>
      <p:sp>
        <p:nvSpPr>
          <p:cNvPr id="124931" name="Rectangle 3"/>
          <p:cNvSpPr>
            <a:spLocks noGrp="1" noChangeArrowheads="1"/>
          </p:cNvSpPr>
          <p:nvPr>
            <p:ph type="body" idx="1"/>
          </p:nvPr>
        </p:nvSpPr>
        <p:spPr/>
        <p:txBody>
          <a:bodyPr/>
          <a:lstStyle/>
          <a:p>
            <a:pPr>
              <a:lnSpc>
                <a:spcPct val="90000"/>
              </a:lnSpc>
            </a:pPr>
            <a:r>
              <a:rPr lang="en-US" dirty="0"/>
              <a:t>Tick-borne multisystem inflammatory disorder</a:t>
            </a:r>
          </a:p>
          <a:p>
            <a:pPr>
              <a:lnSpc>
                <a:spcPct val="90000"/>
              </a:lnSpc>
            </a:pPr>
            <a:r>
              <a:rPr lang="en-US" dirty="0"/>
              <a:t>Can occur at any age or sex</a:t>
            </a:r>
          </a:p>
          <a:p>
            <a:pPr>
              <a:lnSpc>
                <a:spcPct val="90000"/>
              </a:lnSpc>
            </a:pPr>
            <a:r>
              <a:rPr lang="en-US" dirty="0"/>
              <a:t>First described in 1910 in Europe by </a:t>
            </a:r>
            <a:r>
              <a:rPr lang="en-US" dirty="0" err="1"/>
              <a:t>Arvid</a:t>
            </a:r>
            <a:r>
              <a:rPr lang="en-US" dirty="0"/>
              <a:t> </a:t>
            </a:r>
            <a:r>
              <a:rPr lang="en-US" dirty="0" err="1"/>
              <a:t>Afezelius</a:t>
            </a:r>
            <a:r>
              <a:rPr lang="en-US" dirty="0"/>
              <a:t> with the </a:t>
            </a:r>
            <a:r>
              <a:rPr lang="en-US" dirty="0" err="1"/>
              <a:t>Ixodes</a:t>
            </a:r>
            <a:r>
              <a:rPr lang="en-US" dirty="0"/>
              <a:t> </a:t>
            </a:r>
            <a:r>
              <a:rPr lang="en-US" dirty="0" err="1"/>
              <a:t>reduvius</a:t>
            </a:r>
            <a:r>
              <a:rPr lang="en-US" dirty="0"/>
              <a:t> tick</a:t>
            </a:r>
          </a:p>
          <a:p>
            <a:pPr>
              <a:lnSpc>
                <a:spcPct val="90000"/>
              </a:lnSpc>
            </a:pPr>
            <a:r>
              <a:rPr lang="en-US" dirty="0"/>
              <a:t>Most common vector borne illness in US – &gt;35,000 cases in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Causitive agent</a:t>
            </a:r>
          </a:p>
        </p:txBody>
      </p:sp>
      <p:sp>
        <p:nvSpPr>
          <p:cNvPr id="125955" name="Rectangle 3"/>
          <p:cNvSpPr>
            <a:spLocks noGrp="1" noChangeArrowheads="1"/>
          </p:cNvSpPr>
          <p:nvPr>
            <p:ph type="body" idx="1"/>
          </p:nvPr>
        </p:nvSpPr>
        <p:spPr/>
        <p:txBody>
          <a:bodyPr/>
          <a:lstStyle/>
          <a:p>
            <a:r>
              <a:rPr lang="en-US" dirty="0" err="1"/>
              <a:t>Borrelia</a:t>
            </a:r>
            <a:r>
              <a:rPr lang="en-US" dirty="0"/>
              <a:t> </a:t>
            </a:r>
            <a:r>
              <a:rPr lang="en-US" dirty="0" err="1"/>
              <a:t>burgdorferi</a:t>
            </a:r>
            <a:endParaRPr lang="en-US" dirty="0"/>
          </a:p>
          <a:p>
            <a:pPr lvl="1"/>
            <a:r>
              <a:rPr lang="en-US" dirty="0"/>
              <a:t>B. </a:t>
            </a:r>
            <a:r>
              <a:rPr lang="en-US" dirty="0" err="1"/>
              <a:t>burgdorferi</a:t>
            </a:r>
            <a:r>
              <a:rPr lang="en-US" dirty="0"/>
              <a:t> </a:t>
            </a:r>
            <a:r>
              <a:rPr lang="en-US" dirty="0" err="1"/>
              <a:t>sensu</a:t>
            </a:r>
            <a:r>
              <a:rPr lang="en-US" dirty="0"/>
              <a:t> </a:t>
            </a:r>
            <a:r>
              <a:rPr lang="en-US" dirty="0" err="1"/>
              <a:t>stricto</a:t>
            </a:r>
            <a:r>
              <a:rPr lang="en-US" dirty="0"/>
              <a:t> – world wide</a:t>
            </a:r>
          </a:p>
          <a:p>
            <a:pPr lvl="1"/>
            <a:r>
              <a:rPr lang="en-US" dirty="0"/>
              <a:t>B. </a:t>
            </a:r>
            <a:r>
              <a:rPr lang="en-US" dirty="0" err="1"/>
              <a:t>garinii</a:t>
            </a:r>
            <a:r>
              <a:rPr lang="en-US" dirty="0"/>
              <a:t> – Eurasian</a:t>
            </a:r>
          </a:p>
          <a:p>
            <a:pPr lvl="1"/>
            <a:r>
              <a:rPr lang="en-US" dirty="0"/>
              <a:t>B. </a:t>
            </a:r>
            <a:r>
              <a:rPr lang="en-US" dirty="0" err="1"/>
              <a:t>afzelli</a:t>
            </a:r>
            <a:r>
              <a:rPr lang="en-US" dirty="0"/>
              <a:t> – Eurasia</a:t>
            </a:r>
          </a:p>
          <a:p>
            <a:r>
              <a:rPr lang="en-US" dirty="0"/>
              <a:t>Spirochete</a:t>
            </a:r>
          </a:p>
          <a:p>
            <a:r>
              <a:rPr lang="en-US" dirty="0"/>
              <a:t>PCR demonstrates existence in NA for 100 years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2019 Lyme Cases</a:t>
            </a:r>
          </a:p>
        </p:txBody>
      </p:sp>
      <p:sp>
        <p:nvSpPr>
          <p:cNvPr id="3" name="Content Placeholder 2"/>
          <p:cNvSpPr>
            <a:spLocks noGrp="1"/>
          </p:cNvSpPr>
          <p:nvPr>
            <p:ph idx="1"/>
          </p:nvPr>
        </p:nvSpPr>
        <p:spPr/>
        <p:txBody>
          <a:bodyPr/>
          <a:lstStyle/>
          <a:p>
            <a:r>
              <a:rPr lang="en-US" dirty="0"/>
              <a:t>Confirmed-  388</a:t>
            </a:r>
          </a:p>
          <a:p>
            <a:r>
              <a:rPr lang="en-US" dirty="0"/>
              <a:t>Probable-     73</a:t>
            </a:r>
          </a:p>
          <a:p>
            <a:r>
              <a:rPr lang="en-US" dirty="0"/>
              <a:t>Incidence/100,000-  3.3</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025"/>
          <p:cNvPicPr>
            <a:picLocks noChangeAspect="1"/>
          </p:cNvPicPr>
          <p:nvPr/>
        </p:nvPicPr>
        <p:blipFill>
          <a:blip r:embed="rId2" cstate="print"/>
          <a:srcRect/>
          <a:stretch>
            <a:fillRect/>
          </a:stretch>
        </p:blipFill>
        <p:spPr>
          <a:xfrm>
            <a:off x="2286000" y="2895600"/>
            <a:ext cx="4448175" cy="3132138"/>
          </a:xfrm>
          <a:prstGeom prst="rect">
            <a:avLst/>
          </a:prstGeom>
          <a:noFill/>
          <a:ln>
            <a:noFill/>
          </a:ln>
          <a:effectLst/>
        </p:spPr>
      </p:pic>
      <p:sp>
        <p:nvSpPr>
          <p:cNvPr id="1027" name="Title 1026"/>
          <p:cNvSpPr>
            <a:spLocks noGrp="1"/>
          </p:cNvSpPr>
          <p:nvPr>
            <p:ph type="title" idx="4294967295"/>
          </p:nvPr>
        </p:nvSpPr>
        <p:spPr>
          <a:xfrm>
            <a:off x="1117600" y="609600"/>
            <a:ext cx="6908800" cy="1143000"/>
          </a:xfrm>
          <a:ln/>
        </p:spPr>
        <p:txBody>
          <a:bodyPr wrap="square" lIns="90478" tIns="44445" rIns="90478" bIns="44445" anchor="ctr"/>
          <a:lstStyle/>
          <a:p>
            <a:r>
              <a:rPr lang="en-US" altLang="en-US" sz="3600" dirty="0"/>
              <a:t>Yes, The reservation is in the name of Dr. Alexander.  May I ask, is that an actual medical degree, or merely a Ph.D.?</a:t>
            </a:r>
          </a:p>
        </p:txBody>
      </p:sp>
      <p:sp>
        <p:nvSpPr>
          <p:cNvPr id="1028" name="Rectangle 1027"/>
          <p:cNvSpPr>
            <a:spLocks/>
          </p:cNvSpPr>
          <p:nvPr/>
        </p:nvSpPr>
        <p:spPr>
          <a:xfrm>
            <a:off x="2895600" y="6248400"/>
            <a:ext cx="3810000" cy="336550"/>
          </a:xfrm>
          <a:prstGeom prst="rect">
            <a:avLst/>
          </a:prstGeom>
          <a:noFill/>
          <a:ln>
            <a:noFill/>
          </a:ln>
        </p:spPr>
        <p:txBody>
          <a:bodyPr>
            <a:spAutoFit/>
          </a:bodyPr>
          <a:lstStyle/>
          <a:p>
            <a:pPr>
              <a:spcBef>
                <a:spcPct val="50000"/>
              </a:spcBef>
            </a:pPr>
            <a:r>
              <a:rPr lang="en-US" altLang="en-US" sz="1600" dirty="0"/>
              <a:t>Adapted  from </a:t>
            </a:r>
            <a:r>
              <a:rPr lang="en-US" altLang="en-US" sz="1600" i="1" dirty="0"/>
              <a:t>The New Yorker, 1987</a:t>
            </a:r>
          </a:p>
        </p:txBody>
      </p:sp>
    </p:spTree>
    <p:extLst>
      <p:ext uri="{BB962C8B-B14F-4D97-AF65-F5344CB8AC3E}">
        <p14:creationId xmlns:p14="http://schemas.microsoft.com/office/powerpoint/2010/main" val="3419018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Lyme Disease Testing</a:t>
            </a:r>
          </a:p>
        </p:txBody>
      </p:sp>
      <p:sp>
        <p:nvSpPr>
          <p:cNvPr id="64515" name="Rectangle 3"/>
          <p:cNvSpPr>
            <a:spLocks noGrp="1" noChangeArrowheads="1"/>
          </p:cNvSpPr>
          <p:nvPr>
            <p:ph type="body" idx="1"/>
          </p:nvPr>
        </p:nvSpPr>
        <p:spPr/>
        <p:txBody>
          <a:bodyPr/>
          <a:lstStyle/>
          <a:p>
            <a:r>
              <a:rPr lang="en-US" sz="2400" dirty="0"/>
              <a:t>Screen-  </a:t>
            </a:r>
            <a:r>
              <a:rPr lang="en-US" sz="2400" dirty="0" err="1"/>
              <a:t>BioPlex</a:t>
            </a:r>
            <a:endParaRPr lang="en-US" sz="2400" dirty="0"/>
          </a:p>
          <a:p>
            <a:pPr lvl="1"/>
            <a:r>
              <a:rPr lang="en-US" sz="2000" dirty="0"/>
              <a:t>IgG/M Combination</a:t>
            </a:r>
          </a:p>
          <a:p>
            <a:pPr lvl="1"/>
            <a:r>
              <a:rPr lang="en-US" sz="2000" dirty="0"/>
              <a:t>Positive weeks to months after infection</a:t>
            </a:r>
          </a:p>
          <a:p>
            <a:pPr lvl="1"/>
            <a:r>
              <a:rPr lang="en-US" sz="2000" dirty="0"/>
              <a:t>Sensitivity- 20-30% early, &gt;80% after 4 weeks</a:t>
            </a:r>
          </a:p>
          <a:p>
            <a:pPr lvl="1"/>
            <a:r>
              <a:rPr lang="en-US" sz="2000" dirty="0"/>
              <a:t>CSF Testing-  much lower sensitivity</a:t>
            </a:r>
          </a:p>
          <a:p>
            <a:pPr lvl="2"/>
            <a:r>
              <a:rPr lang="en-US" sz="2000" dirty="0"/>
              <a:t>Not recommended unless serum evidence</a:t>
            </a:r>
          </a:p>
          <a:p>
            <a:r>
              <a:rPr lang="en-US" sz="2400" dirty="0"/>
              <a:t>Western Blot</a:t>
            </a:r>
          </a:p>
          <a:p>
            <a:pPr lvl="1"/>
            <a:r>
              <a:rPr lang="en-US" sz="2000" dirty="0"/>
              <a:t>Confirmatory for Reactive ELISA</a:t>
            </a:r>
          </a:p>
          <a:p>
            <a:pPr lvl="1"/>
            <a:r>
              <a:rPr lang="en-US" sz="2000" dirty="0"/>
              <a:t>5 IgG bands, or 2 IgM bands are required for a positive interpretation</a:t>
            </a:r>
          </a:p>
          <a:p>
            <a:r>
              <a:rPr lang="en-US" sz="2400" dirty="0"/>
              <a:t>Tick identification-  Microbiology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False Positives</a:t>
            </a:r>
          </a:p>
        </p:txBody>
      </p:sp>
      <p:sp>
        <p:nvSpPr>
          <p:cNvPr id="143363" name="Rectangle 3"/>
          <p:cNvSpPr>
            <a:spLocks noGrp="1" noChangeArrowheads="1"/>
          </p:cNvSpPr>
          <p:nvPr>
            <p:ph type="body" idx="1"/>
          </p:nvPr>
        </p:nvSpPr>
        <p:spPr/>
        <p:txBody>
          <a:bodyPr/>
          <a:lstStyle/>
          <a:p>
            <a:r>
              <a:rPr lang="en-US"/>
              <a:t>Other spirochetes</a:t>
            </a:r>
          </a:p>
          <a:p>
            <a:r>
              <a:rPr lang="en-US"/>
              <a:t>Rheumatoid arthritis</a:t>
            </a:r>
          </a:p>
          <a:p>
            <a:r>
              <a:rPr lang="en-US"/>
              <a:t>Systemic Lupus Erythematosus</a:t>
            </a:r>
          </a:p>
          <a:p>
            <a:r>
              <a:rPr lang="en-US"/>
              <a:t>Spondyloarthritides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title"/>
          </p:nvPr>
        </p:nvSpPr>
        <p:spPr/>
        <p:txBody>
          <a:bodyPr/>
          <a:lstStyle/>
          <a:p>
            <a:pPr eaLnBrk="1" hangingPunct="1">
              <a:defRPr/>
            </a:pPr>
            <a:r>
              <a:rPr lang="en-US" dirty="0"/>
              <a:t>Lyme Disease Western Blot</a:t>
            </a:r>
          </a:p>
        </p:txBody>
      </p:sp>
      <p:pic>
        <p:nvPicPr>
          <p:cNvPr id="22531" name="Picture 6" descr="western-blot"/>
          <p:cNvPicPr>
            <a:picLocks noGrp="1" noChangeAspect="1" noChangeArrowheads="1"/>
          </p:cNvPicPr>
          <p:nvPr>
            <p:ph idx="1"/>
          </p:nvPr>
        </p:nvPicPr>
        <p:blipFill>
          <a:blip r:embed="rId4" cstate="print"/>
          <a:srcRect/>
          <a:stretch>
            <a:fillRect/>
          </a:stretch>
        </p:blipFill>
        <p:spPr>
          <a:xfrm>
            <a:off x="2057400" y="1547813"/>
            <a:ext cx="4495800" cy="4111625"/>
          </a:xfrm>
          <a:noFill/>
        </p:spPr>
      </p:pic>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igure 35. Line graph showing rates of reported cases of syphilis in the United States from 1941 to 2017 by stage of infection. Data provided in table 1. "/>
          <p:cNvPicPr>
            <a:picLocks noChangeAspect="1" noChangeArrowheads="1"/>
          </p:cNvPicPr>
          <p:nvPr/>
        </p:nvPicPr>
        <p:blipFill>
          <a:blip r:embed="rId2" cstate="print"/>
          <a:srcRect/>
          <a:stretch>
            <a:fillRect/>
          </a:stretch>
        </p:blipFill>
        <p:spPr bwMode="auto">
          <a:xfrm>
            <a:off x="1981200" y="1289231"/>
            <a:ext cx="4987636" cy="2286000"/>
          </a:xfrm>
          <a:prstGeom prst="rect">
            <a:avLst/>
          </a:prstGeom>
          <a:noFill/>
        </p:spPr>
      </p:pic>
      <p:sp>
        <p:nvSpPr>
          <p:cNvPr id="5" name="Title 4"/>
          <p:cNvSpPr>
            <a:spLocks noGrp="1"/>
          </p:cNvSpPr>
          <p:nvPr>
            <p:ph type="title"/>
          </p:nvPr>
        </p:nvSpPr>
        <p:spPr/>
        <p:txBody>
          <a:bodyPr/>
          <a:lstStyle/>
          <a:p>
            <a:r>
              <a:rPr lang="en-US" dirty="0"/>
              <a:t>Syphilis Incidence</a:t>
            </a:r>
          </a:p>
        </p:txBody>
      </p:sp>
      <p:pic>
        <p:nvPicPr>
          <p:cNvPr id="9218" name="Picture 2" descr="Line graph showing United States rates of reported total syphilis, primary and secondary syphilis, and early non-primary non-secondary syphilis from 2010 to 2019.">
            <a:extLst>
              <a:ext uri="{FF2B5EF4-FFF2-40B4-BE49-F238E27FC236}">
                <a16:creationId xmlns:a16="http://schemas.microsoft.com/office/drawing/2014/main" id="{029CEA21-5F9F-4A87-8611-C0F5DC739E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554021"/>
            <a:ext cx="4987636" cy="2571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Syphilis Serology</a:t>
            </a:r>
          </a:p>
        </p:txBody>
      </p:sp>
      <p:sp>
        <p:nvSpPr>
          <p:cNvPr id="8195" name="Rectangle 3"/>
          <p:cNvSpPr>
            <a:spLocks noGrp="1" noChangeArrowheads="1"/>
          </p:cNvSpPr>
          <p:nvPr>
            <p:ph type="body" idx="1"/>
          </p:nvPr>
        </p:nvSpPr>
        <p:spPr/>
        <p:txBody>
          <a:bodyPr/>
          <a:lstStyle/>
          <a:p>
            <a:pPr>
              <a:lnSpc>
                <a:spcPct val="90000"/>
              </a:lnSpc>
            </a:pPr>
            <a:r>
              <a:rPr lang="en-US" sz="2400" dirty="0"/>
              <a:t>RPR-  Rapid Plasma </a:t>
            </a:r>
            <a:r>
              <a:rPr lang="en-US" sz="2400" dirty="0" err="1"/>
              <a:t>Reagin</a:t>
            </a:r>
            <a:endParaRPr lang="en-US" sz="2400" dirty="0"/>
          </a:p>
          <a:p>
            <a:pPr lvl="1">
              <a:lnSpc>
                <a:spcPct val="90000"/>
              </a:lnSpc>
            </a:pPr>
            <a:r>
              <a:rPr lang="en-US" sz="2000" dirty="0"/>
              <a:t>Anti </a:t>
            </a:r>
            <a:r>
              <a:rPr lang="en-US" sz="2000" dirty="0" err="1"/>
              <a:t>phospholipid</a:t>
            </a:r>
            <a:r>
              <a:rPr lang="en-US" sz="2000" dirty="0"/>
              <a:t> (</a:t>
            </a:r>
            <a:r>
              <a:rPr lang="en-US" sz="2000" dirty="0" err="1"/>
              <a:t>cardiolipin</a:t>
            </a:r>
            <a:r>
              <a:rPr lang="en-US" sz="2000" dirty="0"/>
              <a:t>) antibody</a:t>
            </a:r>
          </a:p>
          <a:p>
            <a:pPr lvl="1">
              <a:lnSpc>
                <a:spcPct val="90000"/>
              </a:lnSpc>
            </a:pPr>
            <a:r>
              <a:rPr lang="en-US" sz="2000" dirty="0"/>
              <a:t>Screening test; </a:t>
            </a:r>
            <a:r>
              <a:rPr lang="en-US" sz="2000" dirty="0" err="1"/>
              <a:t>reactives</a:t>
            </a:r>
            <a:r>
              <a:rPr lang="en-US" sz="2000" dirty="0"/>
              <a:t> are </a:t>
            </a:r>
            <a:r>
              <a:rPr lang="en-US" sz="2000" dirty="0" err="1"/>
              <a:t>titered</a:t>
            </a:r>
            <a:r>
              <a:rPr lang="en-US" sz="2000" dirty="0"/>
              <a:t>	</a:t>
            </a:r>
          </a:p>
          <a:p>
            <a:pPr lvl="1">
              <a:lnSpc>
                <a:spcPct val="90000"/>
              </a:lnSpc>
            </a:pPr>
            <a:r>
              <a:rPr lang="en-US" sz="2000" dirty="0"/>
              <a:t>May become negative in late stage disease</a:t>
            </a:r>
          </a:p>
          <a:p>
            <a:pPr lvl="1">
              <a:lnSpc>
                <a:spcPct val="90000"/>
              </a:lnSpc>
            </a:pPr>
            <a:r>
              <a:rPr lang="en-US" sz="2000" dirty="0"/>
              <a:t>Will decline (slowly) with successful treatment</a:t>
            </a:r>
          </a:p>
          <a:p>
            <a:pPr lvl="1">
              <a:lnSpc>
                <a:spcPct val="90000"/>
              </a:lnSpc>
            </a:pPr>
            <a:r>
              <a:rPr lang="en-US" sz="2000" dirty="0"/>
              <a:t>Macroscopic test</a:t>
            </a:r>
          </a:p>
          <a:p>
            <a:pPr>
              <a:lnSpc>
                <a:spcPct val="90000"/>
              </a:lnSpc>
            </a:pPr>
            <a:r>
              <a:rPr lang="en-US" sz="2400" dirty="0"/>
              <a:t>VDRL- Venereal Disease Research Laboratory Test</a:t>
            </a:r>
          </a:p>
          <a:p>
            <a:pPr lvl="1">
              <a:lnSpc>
                <a:spcPct val="90000"/>
              </a:lnSpc>
            </a:pPr>
            <a:r>
              <a:rPr lang="en-US" sz="2000" dirty="0"/>
              <a:t>Similar to RPR</a:t>
            </a:r>
          </a:p>
          <a:p>
            <a:pPr lvl="1">
              <a:lnSpc>
                <a:spcPct val="90000"/>
              </a:lnSpc>
            </a:pPr>
            <a:r>
              <a:rPr lang="en-US" sz="2000" dirty="0"/>
              <a:t>Flocculation, test with freshly prepared </a:t>
            </a:r>
            <a:r>
              <a:rPr lang="en-US" sz="2000" dirty="0" err="1"/>
              <a:t>liposomes</a:t>
            </a:r>
            <a:r>
              <a:rPr lang="en-US" sz="2000" dirty="0"/>
              <a:t> of </a:t>
            </a:r>
            <a:r>
              <a:rPr lang="en-US" sz="2000" dirty="0" err="1"/>
              <a:t>cardiolipin</a:t>
            </a:r>
            <a:r>
              <a:rPr lang="en-US" sz="2000" dirty="0"/>
              <a:t>, lecithin and cholesterol</a:t>
            </a:r>
          </a:p>
          <a:p>
            <a:pPr lvl="1">
              <a:lnSpc>
                <a:spcPct val="90000"/>
              </a:lnSpc>
            </a:pPr>
            <a:r>
              <a:rPr lang="en-US" sz="2000" dirty="0"/>
              <a:t>Microscopic test</a:t>
            </a:r>
          </a:p>
          <a:p>
            <a:pPr lvl="1">
              <a:lnSpc>
                <a:spcPct val="90000"/>
              </a:lnSpc>
            </a:pPr>
            <a:endParaRPr lang="en-US" sz="2000" dirty="0"/>
          </a:p>
          <a:p>
            <a:pPr lvl="1">
              <a:lnSpc>
                <a:spcPct val="90000"/>
              </a:lnSpc>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err="1"/>
              <a:t>Syphils</a:t>
            </a:r>
            <a:r>
              <a:rPr lang="en-US" dirty="0"/>
              <a:t>, confirming tests</a:t>
            </a:r>
          </a:p>
        </p:txBody>
      </p:sp>
      <p:sp>
        <p:nvSpPr>
          <p:cNvPr id="15363" name="Rectangle 3"/>
          <p:cNvSpPr>
            <a:spLocks noGrp="1" noChangeArrowheads="1"/>
          </p:cNvSpPr>
          <p:nvPr>
            <p:ph type="body" idx="1"/>
          </p:nvPr>
        </p:nvSpPr>
        <p:spPr/>
        <p:txBody>
          <a:bodyPr/>
          <a:lstStyle/>
          <a:p>
            <a:r>
              <a:rPr lang="en-US" sz="2800" dirty="0"/>
              <a:t>FTA-ABS</a:t>
            </a:r>
          </a:p>
          <a:p>
            <a:pPr lvl="1"/>
            <a:r>
              <a:rPr lang="en-US" sz="2000" dirty="0"/>
              <a:t>Immunofluorescent procedure using a non syphilitic strain of t. </a:t>
            </a:r>
            <a:r>
              <a:rPr lang="en-US" sz="2000" dirty="0" err="1"/>
              <a:t>pallidum</a:t>
            </a:r>
            <a:r>
              <a:rPr lang="en-US" sz="2000" dirty="0"/>
              <a:t> to absorb out non specific treponemal antibodies</a:t>
            </a:r>
          </a:p>
          <a:p>
            <a:pPr lvl="1"/>
            <a:r>
              <a:rPr lang="en-US" sz="2000" dirty="0"/>
              <a:t>Non </a:t>
            </a:r>
            <a:r>
              <a:rPr lang="en-US" sz="2000" dirty="0" err="1"/>
              <a:t>titered</a:t>
            </a:r>
            <a:endParaRPr lang="en-US" sz="2000" dirty="0"/>
          </a:p>
          <a:p>
            <a:pPr lvl="1"/>
            <a:r>
              <a:rPr lang="en-US" sz="2000" dirty="0"/>
              <a:t>Remains positive in &gt;85% of individuals throughout life</a:t>
            </a:r>
          </a:p>
          <a:p>
            <a:pPr lvl="1"/>
            <a:r>
              <a:rPr lang="en-US" sz="2000" dirty="0"/>
              <a:t>False positives with rheumatic diseases and pregnancy</a:t>
            </a:r>
          </a:p>
          <a:p>
            <a:r>
              <a:rPr lang="en-US" sz="2800" dirty="0"/>
              <a:t>MHA-TP (TPA, TP-PA)</a:t>
            </a:r>
          </a:p>
          <a:p>
            <a:pPr lvl="1"/>
            <a:r>
              <a:rPr lang="en-US" sz="2000" dirty="0" err="1"/>
              <a:t>Hemagglutination</a:t>
            </a:r>
            <a:r>
              <a:rPr lang="en-US" sz="2000" dirty="0"/>
              <a:t> or latex agglutination assay with </a:t>
            </a:r>
            <a:r>
              <a:rPr lang="en-US" sz="2000" dirty="0" err="1"/>
              <a:t>Treponema</a:t>
            </a:r>
            <a:r>
              <a:rPr lang="en-US" sz="2000" dirty="0"/>
              <a:t> antigens coupled to red blood cells</a:t>
            </a:r>
          </a:p>
          <a:p>
            <a:pPr lvl="1"/>
            <a:r>
              <a:rPr lang="en-US" sz="2000" dirty="0"/>
              <a:t>May be more specific than FTA; fewer false positives, </a:t>
            </a:r>
            <a:r>
              <a:rPr lang="en-US" sz="2000" dirty="0" err="1"/>
              <a:t>esp</a:t>
            </a:r>
            <a:r>
              <a:rPr lang="en-US" sz="2000" dirty="0"/>
              <a:t> in pregnant women</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en-US" sz="4000"/>
              <a:t>False Positives Reported with Treponemal Assays</a:t>
            </a:r>
          </a:p>
        </p:txBody>
      </p:sp>
      <p:sp>
        <p:nvSpPr>
          <p:cNvPr id="53251" name="Rectangle 3"/>
          <p:cNvSpPr>
            <a:spLocks noGrp="1" noRot="1" noChangeArrowheads="1"/>
          </p:cNvSpPr>
          <p:nvPr>
            <p:ph type="body" idx="1"/>
          </p:nvPr>
        </p:nvSpPr>
        <p:spPr/>
        <p:txBody>
          <a:bodyPr/>
          <a:lstStyle/>
          <a:p>
            <a:pPr>
              <a:lnSpc>
                <a:spcPct val="90000"/>
              </a:lnSpc>
            </a:pPr>
            <a:r>
              <a:rPr lang="en-US" sz="2800" dirty="0"/>
              <a:t>Acute illnesses – hepatitis or other viral infection</a:t>
            </a:r>
          </a:p>
          <a:p>
            <a:pPr>
              <a:lnSpc>
                <a:spcPct val="90000"/>
              </a:lnSpc>
            </a:pPr>
            <a:r>
              <a:rPr lang="en-US" sz="2800" dirty="0"/>
              <a:t>Pregnancy</a:t>
            </a:r>
          </a:p>
          <a:p>
            <a:pPr>
              <a:lnSpc>
                <a:spcPct val="90000"/>
              </a:lnSpc>
            </a:pPr>
            <a:r>
              <a:rPr lang="en-US" sz="2800" dirty="0"/>
              <a:t>Chronic connective tissue diseases</a:t>
            </a:r>
          </a:p>
          <a:p>
            <a:pPr>
              <a:lnSpc>
                <a:spcPct val="90000"/>
              </a:lnSpc>
            </a:pPr>
            <a:r>
              <a:rPr lang="en-US" sz="2800" dirty="0"/>
              <a:t>Malaria</a:t>
            </a:r>
          </a:p>
          <a:p>
            <a:pPr>
              <a:lnSpc>
                <a:spcPct val="90000"/>
              </a:lnSpc>
            </a:pPr>
            <a:r>
              <a:rPr lang="en-US" sz="2800" dirty="0"/>
              <a:t>Drug Addiction</a:t>
            </a:r>
          </a:p>
          <a:p>
            <a:pPr>
              <a:lnSpc>
                <a:spcPct val="90000"/>
              </a:lnSpc>
            </a:pPr>
            <a:r>
              <a:rPr lang="en-US" sz="2800" dirty="0" err="1"/>
              <a:t>Mycoplasma</a:t>
            </a:r>
            <a:r>
              <a:rPr lang="en-US" sz="2800" dirty="0"/>
              <a:t> infection</a:t>
            </a:r>
          </a:p>
          <a:p>
            <a:pPr>
              <a:lnSpc>
                <a:spcPct val="90000"/>
              </a:lnSpc>
            </a:pPr>
            <a:r>
              <a:rPr lang="en-US" sz="2800" dirty="0"/>
              <a:t>HIV</a:t>
            </a:r>
          </a:p>
          <a:p>
            <a:pPr>
              <a:lnSpc>
                <a:spcPct val="90000"/>
              </a:lnSpc>
            </a:pPr>
            <a:r>
              <a:rPr lang="en-US" sz="2800"/>
              <a:t>Lyme disease</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p:txBody>
          <a:bodyPr/>
          <a:lstStyle/>
          <a:p>
            <a:r>
              <a:rPr lang="en-US" sz="4000"/>
              <a:t>Classic Syphilis Testing Algorithm</a:t>
            </a:r>
          </a:p>
        </p:txBody>
      </p:sp>
      <p:pic>
        <p:nvPicPr>
          <p:cNvPr id="18438" name="Picture 6" descr="0110clinical_fig1"/>
          <p:cNvPicPr>
            <a:picLocks noChangeAspect="1" noChangeArrowheads="1"/>
          </p:cNvPicPr>
          <p:nvPr/>
        </p:nvPicPr>
        <p:blipFill>
          <a:blip r:embed="rId2" cstate="print"/>
          <a:srcRect/>
          <a:stretch>
            <a:fillRect/>
          </a:stretch>
        </p:blipFill>
        <p:spPr bwMode="auto">
          <a:xfrm>
            <a:off x="1447800" y="1952625"/>
            <a:ext cx="6324600" cy="39211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en-US" sz="4000" dirty="0"/>
              <a:t>ELISA/</a:t>
            </a:r>
            <a:r>
              <a:rPr lang="en-US" sz="4000" dirty="0" err="1"/>
              <a:t>Chemiluminescent</a:t>
            </a:r>
            <a:r>
              <a:rPr lang="en-US" sz="4000" dirty="0"/>
              <a:t> Assays</a:t>
            </a:r>
          </a:p>
        </p:txBody>
      </p:sp>
      <p:sp>
        <p:nvSpPr>
          <p:cNvPr id="52227" name="Rectangle 3"/>
          <p:cNvSpPr>
            <a:spLocks noGrp="1" noRot="1" noChangeArrowheads="1"/>
          </p:cNvSpPr>
          <p:nvPr>
            <p:ph type="body" idx="1"/>
          </p:nvPr>
        </p:nvSpPr>
        <p:spPr/>
        <p:txBody>
          <a:bodyPr/>
          <a:lstStyle/>
          <a:p>
            <a:r>
              <a:rPr lang="en-US"/>
              <a:t>Treponemal specific antigens</a:t>
            </a:r>
          </a:p>
          <a:p>
            <a:r>
              <a:rPr lang="en-US"/>
              <a:t>Automated/Semi Automated platforms</a:t>
            </a:r>
          </a:p>
          <a:p>
            <a:r>
              <a:rPr lang="en-US"/>
              <a:t>High volume testing</a:t>
            </a:r>
          </a:p>
          <a:p>
            <a:r>
              <a:rPr lang="en-US"/>
              <a:t>Objective interpretation</a:t>
            </a:r>
          </a:p>
          <a:p>
            <a:r>
              <a:rPr lang="en-US"/>
              <a:t>Screening test</a:t>
            </a:r>
          </a:p>
          <a:p>
            <a:pPr lvl="1"/>
            <a:r>
              <a:rPr lang="en-US"/>
              <a:t>Blood Supply</a:t>
            </a:r>
          </a:p>
          <a:p>
            <a:pPr lvl="1"/>
            <a:r>
              <a:rPr lang="en-US"/>
              <a:t>Reverse Sequence Algorithm</a:t>
            </a:r>
          </a:p>
          <a:p>
            <a:pPr>
              <a:buFont typeface="Wingdings" pitchFamily="2" charset="2"/>
              <a:buNone/>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r>
              <a:rPr lang="en-US" sz="4000"/>
              <a:t>Reverse Sequence Syphilis Algorithm</a:t>
            </a:r>
          </a:p>
        </p:txBody>
      </p:sp>
      <p:pic>
        <p:nvPicPr>
          <p:cNvPr id="57347" name="Picture 3"/>
          <p:cNvPicPr>
            <a:picLocks noChangeAspect="1" noChangeArrowheads="1"/>
          </p:cNvPicPr>
          <p:nvPr/>
        </p:nvPicPr>
        <p:blipFill>
          <a:blip r:embed="rId2" cstate="print"/>
          <a:srcRect/>
          <a:stretch>
            <a:fillRect/>
          </a:stretch>
        </p:blipFill>
        <p:spPr bwMode="auto">
          <a:xfrm>
            <a:off x="1371600" y="1905000"/>
            <a:ext cx="6438900" cy="376713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8C2B-19E1-46E8-A52C-3734F30ACFF1}"/>
              </a:ext>
            </a:extLst>
          </p:cNvPr>
          <p:cNvSpPr>
            <a:spLocks noGrp="1"/>
          </p:cNvSpPr>
          <p:nvPr>
            <p:ph type="title"/>
          </p:nvPr>
        </p:nvSpPr>
        <p:spPr/>
        <p:txBody>
          <a:bodyPr/>
          <a:lstStyle/>
          <a:p>
            <a:r>
              <a:rPr lang="en-US" dirty="0"/>
              <a:t>Talk Outline</a:t>
            </a:r>
          </a:p>
        </p:txBody>
      </p:sp>
      <p:sp>
        <p:nvSpPr>
          <p:cNvPr id="3" name="Text Placeholder 2">
            <a:extLst>
              <a:ext uri="{FF2B5EF4-FFF2-40B4-BE49-F238E27FC236}">
                <a16:creationId xmlns:a16="http://schemas.microsoft.com/office/drawing/2014/main" id="{CA96537A-6968-4785-BC1A-AA5F54E730FA}"/>
              </a:ext>
            </a:extLst>
          </p:cNvPr>
          <p:cNvSpPr>
            <a:spLocks noGrp="1"/>
          </p:cNvSpPr>
          <p:nvPr>
            <p:ph type="body" idx="1"/>
          </p:nvPr>
        </p:nvSpPr>
        <p:spPr/>
        <p:txBody>
          <a:bodyPr/>
          <a:lstStyle/>
          <a:p>
            <a:pPr marL="0" indent="0">
              <a:buNone/>
            </a:pPr>
            <a:r>
              <a:rPr lang="en-US" sz="2400" dirty="0"/>
              <a:t>Serology Principles</a:t>
            </a:r>
          </a:p>
          <a:p>
            <a:pPr marL="0" indent="0">
              <a:buNone/>
            </a:pPr>
            <a:r>
              <a:rPr lang="en-US" sz="2400" dirty="0"/>
              <a:t>COVID Serology</a:t>
            </a:r>
          </a:p>
          <a:p>
            <a:pPr marL="0" indent="0">
              <a:buNone/>
            </a:pPr>
            <a:r>
              <a:rPr lang="en-US" sz="2400" dirty="0"/>
              <a:t>Lyme Serology</a:t>
            </a:r>
          </a:p>
          <a:p>
            <a:pPr marL="0" indent="0">
              <a:buNone/>
            </a:pPr>
            <a:r>
              <a:rPr lang="en-US" sz="2400" dirty="0"/>
              <a:t>Syphilis Serology</a:t>
            </a:r>
          </a:p>
          <a:p>
            <a:pPr marL="0" indent="0">
              <a:buNone/>
            </a:pPr>
            <a:r>
              <a:rPr lang="en-US" sz="2400" dirty="0"/>
              <a:t>CMV Serology</a:t>
            </a:r>
          </a:p>
          <a:p>
            <a:pPr marL="0" indent="0">
              <a:buNone/>
            </a:pPr>
            <a:r>
              <a:rPr lang="en-US" sz="2400" dirty="0"/>
              <a:t>EBV Serology</a:t>
            </a:r>
          </a:p>
          <a:p>
            <a:pPr marL="0" indent="0">
              <a:buNone/>
            </a:pPr>
            <a:r>
              <a:rPr lang="en-US" sz="2400" dirty="0"/>
              <a:t>TB Exposure Testing</a:t>
            </a:r>
          </a:p>
          <a:p>
            <a:pPr marL="0" indent="0">
              <a:buNone/>
            </a:pPr>
            <a:r>
              <a:rPr lang="en-US" sz="2400" dirty="0"/>
              <a:t>Hepatitis Serology</a:t>
            </a:r>
          </a:p>
          <a:p>
            <a:pPr marL="0" indent="0">
              <a:buNone/>
            </a:pPr>
            <a:r>
              <a:rPr lang="en-US" sz="2400" dirty="0"/>
              <a:t>HIV Serology</a:t>
            </a:r>
          </a:p>
        </p:txBody>
      </p:sp>
    </p:spTree>
    <p:extLst>
      <p:ext uri="{BB962C8B-B14F-4D97-AF65-F5344CB8AC3E}">
        <p14:creationId xmlns:p14="http://schemas.microsoft.com/office/powerpoint/2010/main" val="125393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p:txBody>
          <a:bodyPr/>
          <a:lstStyle/>
          <a:p>
            <a:r>
              <a:rPr lang="en-US" sz="4000" dirty="0"/>
              <a:t>CDC Recommendations</a:t>
            </a:r>
          </a:p>
        </p:txBody>
      </p:sp>
      <p:sp>
        <p:nvSpPr>
          <p:cNvPr id="259075" name="Rectangle 3"/>
          <p:cNvSpPr>
            <a:spLocks noGrp="1" noRot="1" noChangeArrowheads="1"/>
          </p:cNvSpPr>
          <p:nvPr>
            <p:ph type="body" idx="1"/>
          </p:nvPr>
        </p:nvSpPr>
        <p:spPr/>
        <p:txBody>
          <a:bodyPr/>
          <a:lstStyle/>
          <a:p>
            <a:r>
              <a:rPr lang="en-US"/>
              <a:t>Traditional screening algorithm is recommended</a:t>
            </a:r>
          </a:p>
          <a:p>
            <a:pPr lvl="1">
              <a:buFontTx/>
              <a:buNone/>
            </a:pPr>
            <a:endParaRPr lang="en-US"/>
          </a:p>
          <a:p>
            <a:r>
              <a:rPr lang="en-US"/>
              <a:t>Reverse sequence may be used</a:t>
            </a:r>
          </a:p>
          <a:p>
            <a:pPr lvl="1"/>
            <a:r>
              <a:rPr lang="en-US"/>
              <a:t>Discordant specimens should be tested using the TP-PA assay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6D45-64D6-44CF-9647-A90698E5E0CD}"/>
              </a:ext>
            </a:extLst>
          </p:cNvPr>
          <p:cNvSpPr>
            <a:spLocks noGrp="1"/>
          </p:cNvSpPr>
          <p:nvPr>
            <p:ph type="title"/>
          </p:nvPr>
        </p:nvSpPr>
        <p:spPr/>
        <p:txBody>
          <a:bodyPr>
            <a:normAutofit/>
          </a:bodyPr>
          <a:lstStyle/>
          <a:p>
            <a:r>
              <a:rPr lang="en-US" dirty="0"/>
              <a:t>Summa Syphilis Serology</a:t>
            </a:r>
          </a:p>
        </p:txBody>
      </p:sp>
      <p:sp>
        <p:nvSpPr>
          <p:cNvPr id="3" name="Content Placeholder 2">
            <a:extLst>
              <a:ext uri="{FF2B5EF4-FFF2-40B4-BE49-F238E27FC236}">
                <a16:creationId xmlns:a16="http://schemas.microsoft.com/office/drawing/2014/main" id="{C1C773A5-70E2-40D1-A296-DD8AEF080CF0}"/>
              </a:ext>
            </a:extLst>
          </p:cNvPr>
          <p:cNvSpPr>
            <a:spLocks noGrp="1"/>
          </p:cNvSpPr>
          <p:nvPr>
            <p:ph idx="1"/>
          </p:nvPr>
        </p:nvSpPr>
        <p:spPr/>
        <p:txBody>
          <a:bodyPr/>
          <a:lstStyle/>
          <a:p>
            <a:r>
              <a:rPr lang="en-US" dirty="0" err="1"/>
              <a:t>BiopPlex</a:t>
            </a:r>
            <a:r>
              <a:rPr lang="en-US" dirty="0"/>
              <a:t> multiplex assay</a:t>
            </a:r>
          </a:p>
          <a:p>
            <a:r>
              <a:rPr lang="en-US" dirty="0"/>
              <a:t>Both non treponemal; (RPR) and Treponemal results obtained.</a:t>
            </a:r>
          </a:p>
          <a:p>
            <a:pPr lvl="1"/>
            <a:r>
              <a:rPr lang="en-US" dirty="0"/>
              <a:t>Treponemal result only reported for RPR positive specimens</a:t>
            </a:r>
          </a:p>
        </p:txBody>
      </p:sp>
    </p:spTree>
    <p:extLst>
      <p:ext uri="{BB962C8B-B14F-4D97-AF65-F5344CB8AC3E}">
        <p14:creationId xmlns:p14="http://schemas.microsoft.com/office/powerpoint/2010/main" val="120798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CMV serology</a:t>
            </a:r>
          </a:p>
        </p:txBody>
      </p:sp>
      <p:sp>
        <p:nvSpPr>
          <p:cNvPr id="78851" name="Rectangle 3"/>
          <p:cNvSpPr>
            <a:spLocks noGrp="1" noChangeArrowheads="1"/>
          </p:cNvSpPr>
          <p:nvPr>
            <p:ph type="body" idx="1"/>
          </p:nvPr>
        </p:nvSpPr>
        <p:spPr/>
        <p:txBody>
          <a:bodyPr/>
          <a:lstStyle/>
          <a:p>
            <a:r>
              <a:rPr lang="en-US"/>
              <a:t>IgG and IgM assays available</a:t>
            </a:r>
          </a:p>
          <a:p>
            <a:r>
              <a:rPr lang="en-US"/>
              <a:t>IgM may not appear in a reactivation</a:t>
            </a:r>
          </a:p>
          <a:p>
            <a:r>
              <a:rPr lang="en-US"/>
              <a:t>PCR is available on blood and urine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EBV Serology</a:t>
            </a:r>
          </a:p>
        </p:txBody>
      </p:sp>
      <p:sp>
        <p:nvSpPr>
          <p:cNvPr id="70659" name="Rectangle 3"/>
          <p:cNvSpPr>
            <a:spLocks noGrp="1" noChangeArrowheads="1"/>
          </p:cNvSpPr>
          <p:nvPr>
            <p:ph type="body" idx="1"/>
          </p:nvPr>
        </p:nvSpPr>
        <p:spPr/>
        <p:txBody>
          <a:bodyPr/>
          <a:lstStyle/>
          <a:p>
            <a:r>
              <a:rPr lang="en-US"/>
              <a:t>Heterophile Antibody</a:t>
            </a:r>
          </a:p>
          <a:p>
            <a:pPr lvl="1"/>
            <a:r>
              <a:rPr lang="en-US"/>
              <a:t>Acute infection</a:t>
            </a:r>
          </a:p>
          <a:p>
            <a:pPr lvl="1"/>
            <a:r>
              <a:rPr lang="en-US"/>
              <a:t>Reacts against SRBC, Horse RBC, Beef Antigens</a:t>
            </a:r>
          </a:p>
          <a:p>
            <a:pPr lvl="1"/>
            <a:r>
              <a:rPr lang="en-US"/>
              <a:t>“Monospot-  trade name</a:t>
            </a:r>
          </a:p>
          <a:p>
            <a:pPr lvl="1"/>
            <a:r>
              <a:rPr lang="en-US"/>
              <a:t>Rapid Mono-  more appropriate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EBV Panel</a:t>
            </a:r>
          </a:p>
        </p:txBody>
      </p:sp>
      <p:sp>
        <p:nvSpPr>
          <p:cNvPr id="71683" name="Rectangle 3"/>
          <p:cNvSpPr>
            <a:spLocks noGrp="1" noChangeArrowheads="1"/>
          </p:cNvSpPr>
          <p:nvPr>
            <p:ph type="body" idx="1"/>
          </p:nvPr>
        </p:nvSpPr>
        <p:spPr/>
        <p:txBody>
          <a:bodyPr/>
          <a:lstStyle/>
          <a:p>
            <a:pPr>
              <a:lnSpc>
                <a:spcPct val="90000"/>
              </a:lnSpc>
            </a:pPr>
            <a:r>
              <a:rPr lang="en-US"/>
              <a:t>IgM Anti Viral Capsid Ag (VCA)</a:t>
            </a:r>
          </a:p>
          <a:p>
            <a:pPr lvl="1">
              <a:lnSpc>
                <a:spcPct val="90000"/>
              </a:lnSpc>
            </a:pPr>
            <a:r>
              <a:rPr lang="en-US"/>
              <a:t>Acute or recent infection</a:t>
            </a:r>
          </a:p>
          <a:p>
            <a:pPr>
              <a:lnSpc>
                <a:spcPct val="90000"/>
              </a:lnSpc>
            </a:pPr>
            <a:r>
              <a:rPr lang="en-US"/>
              <a:t>IgG anti VCA-  Recent or past infection</a:t>
            </a:r>
          </a:p>
          <a:p>
            <a:pPr>
              <a:lnSpc>
                <a:spcPct val="90000"/>
              </a:lnSpc>
            </a:pPr>
            <a:r>
              <a:rPr lang="en-US"/>
              <a:t>IgG anti Early Ag (EA)</a:t>
            </a:r>
          </a:p>
          <a:p>
            <a:pPr lvl="1">
              <a:lnSpc>
                <a:spcPct val="90000"/>
              </a:lnSpc>
            </a:pPr>
            <a:r>
              <a:rPr lang="en-US"/>
              <a:t>Current-past infection</a:t>
            </a:r>
          </a:p>
          <a:p>
            <a:pPr lvl="1">
              <a:lnSpc>
                <a:spcPct val="90000"/>
              </a:lnSpc>
            </a:pPr>
            <a:r>
              <a:rPr lang="en-US"/>
              <a:t>Not overly useful</a:t>
            </a:r>
          </a:p>
          <a:p>
            <a:pPr>
              <a:lnSpc>
                <a:spcPct val="90000"/>
              </a:lnSpc>
            </a:pPr>
            <a:r>
              <a:rPr lang="en-US"/>
              <a:t>IgG anti EB Nuclear Ag (EBNA)</a:t>
            </a:r>
          </a:p>
          <a:p>
            <a:pPr lvl="1">
              <a:lnSpc>
                <a:spcPct val="90000"/>
              </a:lnSpc>
            </a:pPr>
            <a:r>
              <a:rPr lang="en-US"/>
              <a:t>Appears app 1-2 months post infection.</a:t>
            </a:r>
          </a:p>
          <a:p>
            <a:pPr lvl="1">
              <a:lnSpc>
                <a:spcPct val="90000"/>
              </a:lnSpc>
            </a:pPr>
            <a:r>
              <a:rPr lang="en-US"/>
              <a:t>Correlates with recovery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TB Testing</a:t>
            </a:r>
          </a:p>
        </p:txBody>
      </p:sp>
      <p:sp>
        <p:nvSpPr>
          <p:cNvPr id="72707" name="Rectangle 3"/>
          <p:cNvSpPr>
            <a:spLocks noGrp="1" noChangeArrowheads="1"/>
          </p:cNvSpPr>
          <p:nvPr>
            <p:ph type="body" idx="1"/>
          </p:nvPr>
        </p:nvSpPr>
        <p:spPr/>
        <p:txBody>
          <a:bodyPr/>
          <a:lstStyle/>
          <a:p>
            <a:pPr>
              <a:lnSpc>
                <a:spcPct val="90000"/>
              </a:lnSpc>
            </a:pPr>
            <a:r>
              <a:rPr lang="en-US" sz="2800" dirty="0"/>
              <a:t>PPD Skin test</a:t>
            </a:r>
          </a:p>
          <a:p>
            <a:pPr lvl="1">
              <a:lnSpc>
                <a:spcPct val="90000"/>
              </a:lnSpc>
            </a:pPr>
            <a:r>
              <a:rPr lang="en-US" sz="2400" dirty="0"/>
              <a:t>Single injection</a:t>
            </a:r>
          </a:p>
          <a:p>
            <a:pPr lvl="1">
              <a:lnSpc>
                <a:spcPct val="90000"/>
              </a:lnSpc>
            </a:pPr>
            <a:r>
              <a:rPr lang="en-US" sz="2400" dirty="0"/>
              <a:t>Measure induration only, 48-72 hours later</a:t>
            </a:r>
          </a:p>
          <a:p>
            <a:pPr lvl="2">
              <a:lnSpc>
                <a:spcPct val="90000"/>
              </a:lnSpc>
            </a:pPr>
            <a:r>
              <a:rPr lang="en-US" sz="2000" dirty="0"/>
              <a:t>Positive interpretation depends upon risk factors</a:t>
            </a:r>
          </a:p>
          <a:p>
            <a:pPr lvl="3">
              <a:lnSpc>
                <a:spcPct val="90000"/>
              </a:lnSpc>
            </a:pPr>
            <a:r>
              <a:rPr lang="en-US" sz="1800" dirty="0"/>
              <a:t>&gt;5 X 5 mm-  </a:t>
            </a:r>
            <a:r>
              <a:rPr lang="en-US" sz="1800" dirty="0" err="1"/>
              <a:t>Immunodeficient</a:t>
            </a:r>
            <a:r>
              <a:rPr lang="en-US" sz="1800" dirty="0"/>
              <a:t> individual</a:t>
            </a:r>
          </a:p>
          <a:p>
            <a:pPr lvl="3">
              <a:lnSpc>
                <a:spcPct val="90000"/>
              </a:lnSpc>
            </a:pPr>
            <a:r>
              <a:rPr lang="en-US" sz="1800" dirty="0"/>
              <a:t>&gt;10 X 10 mm-  Suspect low function</a:t>
            </a:r>
          </a:p>
          <a:p>
            <a:pPr lvl="3">
              <a:lnSpc>
                <a:spcPct val="90000"/>
              </a:lnSpc>
            </a:pPr>
            <a:r>
              <a:rPr lang="en-US" sz="1800" dirty="0"/>
              <a:t>&gt;15 X 15 mm-  Normal individuals</a:t>
            </a:r>
          </a:p>
          <a:p>
            <a:pPr lvl="1">
              <a:lnSpc>
                <a:spcPct val="90000"/>
              </a:lnSpc>
            </a:pPr>
            <a:r>
              <a:rPr lang="en-US" sz="2400" dirty="0"/>
              <a:t>“Two Step”</a:t>
            </a:r>
          </a:p>
          <a:p>
            <a:pPr lvl="2">
              <a:lnSpc>
                <a:spcPct val="90000"/>
              </a:lnSpc>
            </a:pPr>
            <a:r>
              <a:rPr lang="en-US" sz="2000" dirty="0"/>
              <a:t>Initial test</a:t>
            </a:r>
          </a:p>
          <a:p>
            <a:pPr lvl="2">
              <a:lnSpc>
                <a:spcPct val="90000"/>
              </a:lnSpc>
            </a:pPr>
            <a:r>
              <a:rPr lang="en-US" sz="2000" dirty="0"/>
              <a:t>If negative at 48-72 hours, repeat the test a week later</a:t>
            </a:r>
          </a:p>
          <a:p>
            <a:pPr lvl="2">
              <a:lnSpc>
                <a:spcPct val="90000"/>
              </a:lnSpc>
            </a:pPr>
            <a:r>
              <a:rPr lang="en-US" sz="2000" dirty="0"/>
              <a:t>Looks for booster effect, increases sensitivity for past exposure</a:t>
            </a:r>
          </a:p>
          <a:p>
            <a:pPr lvl="1">
              <a:lnSpc>
                <a:spcPct val="90000"/>
              </a:lnSpc>
            </a:pP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a:t>TB-  Interferon Gamma Release Assays (Quantiferon)</a:t>
            </a:r>
          </a:p>
        </p:txBody>
      </p:sp>
      <p:sp>
        <p:nvSpPr>
          <p:cNvPr id="73731" name="Rectangle 3"/>
          <p:cNvSpPr>
            <a:spLocks noGrp="1" noChangeArrowheads="1"/>
          </p:cNvSpPr>
          <p:nvPr>
            <p:ph type="body" idx="1"/>
          </p:nvPr>
        </p:nvSpPr>
        <p:spPr/>
        <p:txBody>
          <a:bodyPr/>
          <a:lstStyle/>
          <a:p>
            <a:r>
              <a:rPr lang="en-US" dirty="0"/>
              <a:t>Stimulate blood with TB antigens</a:t>
            </a:r>
          </a:p>
          <a:p>
            <a:r>
              <a:rPr lang="en-US" dirty="0"/>
              <a:t>More specific than PPD</a:t>
            </a:r>
          </a:p>
          <a:p>
            <a:r>
              <a:rPr lang="en-US" dirty="0"/>
              <a:t>Patient only needs to appear once, for blood draw</a:t>
            </a:r>
          </a:p>
          <a:p>
            <a:r>
              <a:rPr lang="en-US" dirty="0"/>
              <a:t>Assay must be set up within 16 hours of blood collection </a:t>
            </a:r>
          </a:p>
          <a:p>
            <a:pPr lvl="1"/>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a:t>TB-  Interferon Gamma Release Assays, Methods</a:t>
            </a:r>
          </a:p>
        </p:txBody>
      </p:sp>
      <p:sp>
        <p:nvSpPr>
          <p:cNvPr id="75779" name="Rectangle 3"/>
          <p:cNvSpPr>
            <a:spLocks noGrp="1" noChangeArrowheads="1"/>
          </p:cNvSpPr>
          <p:nvPr>
            <p:ph type="body" idx="1"/>
          </p:nvPr>
        </p:nvSpPr>
        <p:spPr/>
        <p:txBody>
          <a:bodyPr/>
          <a:lstStyle/>
          <a:p>
            <a:pPr>
              <a:lnSpc>
                <a:spcPct val="90000"/>
              </a:lnSpc>
            </a:pPr>
            <a:r>
              <a:rPr lang="en-US" dirty="0"/>
              <a:t>Quantiferon in tube plus</a:t>
            </a:r>
          </a:p>
          <a:p>
            <a:pPr lvl="1">
              <a:lnSpc>
                <a:spcPct val="90000"/>
              </a:lnSpc>
            </a:pPr>
            <a:r>
              <a:rPr lang="en-US" dirty="0"/>
              <a:t>Whole blood assay</a:t>
            </a:r>
          </a:p>
          <a:p>
            <a:pPr lvl="2">
              <a:lnSpc>
                <a:spcPct val="90000"/>
              </a:lnSpc>
            </a:pPr>
            <a:r>
              <a:rPr lang="en-US" dirty="0"/>
              <a:t>Differentiates CD4 and CD8 responses</a:t>
            </a:r>
          </a:p>
          <a:p>
            <a:pPr lvl="1">
              <a:lnSpc>
                <a:spcPct val="90000"/>
              </a:lnSpc>
            </a:pPr>
            <a:r>
              <a:rPr lang="en-US" dirty="0"/>
              <a:t>Performed at Summa</a:t>
            </a:r>
          </a:p>
          <a:p>
            <a:pPr marL="457200" lvl="1" indent="0">
              <a:lnSpc>
                <a:spcPct val="90000"/>
              </a:lnSpc>
              <a:buNone/>
            </a:pPr>
            <a:endParaRPr lang="en-US" dirty="0"/>
          </a:p>
          <a:p>
            <a:pPr>
              <a:lnSpc>
                <a:spcPct val="90000"/>
              </a:lnSpc>
            </a:pPr>
            <a:r>
              <a:rPr lang="en-US" dirty="0"/>
              <a:t>T-spot assay</a:t>
            </a:r>
          </a:p>
          <a:p>
            <a:pPr lvl="1">
              <a:lnSpc>
                <a:spcPct val="90000"/>
              </a:lnSpc>
            </a:pPr>
            <a:r>
              <a:rPr lang="en-US" dirty="0"/>
              <a:t>Mononuclear cell separation, supposedly better for immune deficient patients</a:t>
            </a:r>
          </a:p>
          <a:p>
            <a:pPr lvl="2">
              <a:lnSpc>
                <a:spcPct val="90000"/>
              </a:lnSpc>
            </a:pPr>
            <a:r>
              <a:rPr lang="en-US" dirty="0"/>
              <a:t>Our evaluation did not support that claim</a:t>
            </a:r>
          </a:p>
          <a:p>
            <a:pPr lvl="1">
              <a:lnSpc>
                <a:spcPct val="90000"/>
              </a:lnSpc>
            </a:pPr>
            <a:r>
              <a:rPr lang="en-US" dirty="0"/>
              <a:t>No local provider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Hepatitis Testing</a:t>
            </a:r>
          </a:p>
        </p:txBody>
      </p:sp>
      <p:sp>
        <p:nvSpPr>
          <p:cNvPr id="51203" name="Rectangle 3"/>
          <p:cNvSpPr>
            <a:spLocks noGrp="1" noChangeArrowheads="1"/>
          </p:cNvSpPr>
          <p:nvPr>
            <p:ph type="body" idx="1"/>
          </p:nvPr>
        </p:nvSpPr>
        <p:spPr/>
        <p:txBody>
          <a:bodyPr/>
          <a:lstStyle/>
          <a:p>
            <a:r>
              <a:rPr lang="en-US"/>
              <a:t>Acute Hepatitis Panel (CLIA Approved)</a:t>
            </a:r>
          </a:p>
          <a:p>
            <a:pPr lvl="1"/>
            <a:r>
              <a:rPr lang="en-US"/>
              <a:t>Hepatitis A IgM</a:t>
            </a:r>
          </a:p>
          <a:p>
            <a:pPr lvl="1"/>
            <a:r>
              <a:rPr lang="en-US"/>
              <a:t>Hepatitis B Surface Ag</a:t>
            </a:r>
          </a:p>
          <a:p>
            <a:pPr lvl="1"/>
            <a:r>
              <a:rPr lang="en-US"/>
              <a:t>Hepatitis B Core IgM</a:t>
            </a:r>
          </a:p>
          <a:p>
            <a:pPr lvl="1"/>
            <a:r>
              <a:rPr lang="en-US"/>
              <a:t>Hepatitis C Ab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10588" cy="1325563"/>
          </a:xfrm>
        </p:spPr>
        <p:txBody>
          <a:bodyPr/>
          <a:lstStyle/>
          <a:p>
            <a:r>
              <a:rPr lang="en-US" dirty="0"/>
              <a:t>Hepatitis B</a:t>
            </a:r>
          </a:p>
        </p:txBody>
      </p:sp>
      <p:pic>
        <p:nvPicPr>
          <p:cNvPr id="150530" name="Picture 2" descr="http://www.wikidoc.org/images/2/2c/Hepatitis_B_virus_v2.png"/>
          <p:cNvPicPr>
            <a:picLocks noChangeAspect="1" noChangeArrowheads="1"/>
          </p:cNvPicPr>
          <p:nvPr/>
        </p:nvPicPr>
        <p:blipFill>
          <a:blip r:embed="rId2" cstate="print"/>
          <a:srcRect/>
          <a:stretch>
            <a:fillRect/>
          </a:stretch>
        </p:blipFill>
        <p:spPr bwMode="auto">
          <a:xfrm>
            <a:off x="609600" y="1362074"/>
            <a:ext cx="8029575" cy="5495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General ID Testing Guidelines</a:t>
            </a:r>
          </a:p>
        </p:txBody>
      </p:sp>
      <p:sp>
        <p:nvSpPr>
          <p:cNvPr id="44035" name="Rectangle 3"/>
          <p:cNvSpPr>
            <a:spLocks noGrp="1" noChangeArrowheads="1"/>
          </p:cNvSpPr>
          <p:nvPr>
            <p:ph type="body" idx="1"/>
          </p:nvPr>
        </p:nvSpPr>
        <p:spPr/>
        <p:txBody>
          <a:bodyPr/>
          <a:lstStyle/>
          <a:p>
            <a:pPr>
              <a:lnSpc>
                <a:spcPct val="80000"/>
              </a:lnSpc>
            </a:pPr>
            <a:r>
              <a:rPr lang="en-US" sz="2800" dirty="0"/>
              <a:t>Serology is an adjunct to organism identification</a:t>
            </a:r>
          </a:p>
          <a:p>
            <a:pPr>
              <a:lnSpc>
                <a:spcPct val="80000"/>
              </a:lnSpc>
            </a:pPr>
            <a:r>
              <a:rPr lang="en-US" sz="2800" dirty="0"/>
              <a:t>Serology is useful where culture is slow or has  poor yield or when molecular testing isn’t feasible</a:t>
            </a:r>
          </a:p>
          <a:p>
            <a:pPr>
              <a:lnSpc>
                <a:spcPct val="80000"/>
              </a:lnSpc>
            </a:pPr>
            <a:r>
              <a:rPr lang="en-US" sz="2800" dirty="0"/>
              <a:t>IgM normally indicates current infection</a:t>
            </a:r>
          </a:p>
          <a:p>
            <a:pPr lvl="1">
              <a:lnSpc>
                <a:spcPct val="80000"/>
              </a:lnSpc>
            </a:pPr>
            <a:r>
              <a:rPr lang="en-US" sz="2400" dirty="0" err="1"/>
              <a:t>Mycoplasma</a:t>
            </a:r>
            <a:r>
              <a:rPr lang="en-US" sz="2400" dirty="0"/>
              <a:t> IgM or </a:t>
            </a:r>
            <a:r>
              <a:rPr lang="en-US" sz="2400" dirty="0" err="1"/>
              <a:t>Toxo</a:t>
            </a:r>
            <a:r>
              <a:rPr lang="en-US" sz="2400" dirty="0"/>
              <a:t> IgM may last a year or more</a:t>
            </a:r>
          </a:p>
          <a:p>
            <a:pPr>
              <a:lnSpc>
                <a:spcPct val="80000"/>
              </a:lnSpc>
            </a:pPr>
            <a:r>
              <a:rPr lang="en-US" sz="2800" dirty="0"/>
              <a:t>Many tests are combination IgG/IgM to increase sensitivity.</a:t>
            </a:r>
          </a:p>
          <a:p>
            <a:pPr lvl="1">
              <a:lnSpc>
                <a:spcPct val="80000"/>
              </a:lnSpc>
            </a:pPr>
            <a:r>
              <a:rPr lang="en-US" sz="2400" dirty="0"/>
              <a:t>Some COVID serology tests</a:t>
            </a:r>
          </a:p>
          <a:p>
            <a:pPr lvl="1">
              <a:lnSpc>
                <a:spcPct val="80000"/>
              </a:lnSpc>
            </a:pPr>
            <a:r>
              <a:rPr lang="en-US" sz="2400" dirty="0"/>
              <a:t>Lyme Disease</a:t>
            </a:r>
          </a:p>
          <a:p>
            <a:pPr lvl="1">
              <a:lnSpc>
                <a:spcPct val="80000"/>
              </a:lnSpc>
            </a:pPr>
            <a:r>
              <a:rPr lang="en-US" sz="2400" dirty="0"/>
              <a:t>HIV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a:p>
        </p:txBody>
      </p:sp>
      <p:sp>
        <p:nvSpPr>
          <p:cNvPr id="2765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a:p>
        </p:txBody>
      </p:sp>
      <p:sp>
        <p:nvSpPr>
          <p:cNvPr id="27652" name="Line 6"/>
          <p:cNvSpPr>
            <a:spLocks noChangeShapeType="1"/>
          </p:cNvSpPr>
          <p:nvPr/>
        </p:nvSpPr>
        <p:spPr bwMode="auto">
          <a:xfrm flipV="1">
            <a:off x="1568450" y="5732463"/>
            <a:ext cx="0" cy="117475"/>
          </a:xfrm>
          <a:prstGeom prst="line">
            <a:avLst/>
          </a:prstGeom>
          <a:noFill/>
          <a:ln w="12700">
            <a:solidFill>
              <a:srgbClr val="FFFFFF"/>
            </a:solidFill>
            <a:round/>
            <a:headEnd/>
            <a:tailEnd/>
          </a:ln>
        </p:spPr>
        <p:txBody>
          <a:bodyPr/>
          <a:lstStyle/>
          <a:p>
            <a:endParaRPr lang="en-US"/>
          </a:p>
        </p:txBody>
      </p:sp>
      <p:sp>
        <p:nvSpPr>
          <p:cNvPr id="27653" name="Line 7"/>
          <p:cNvSpPr>
            <a:spLocks noChangeShapeType="1"/>
          </p:cNvSpPr>
          <p:nvPr/>
        </p:nvSpPr>
        <p:spPr bwMode="auto">
          <a:xfrm flipV="1">
            <a:off x="2025650" y="5732463"/>
            <a:ext cx="0" cy="117475"/>
          </a:xfrm>
          <a:prstGeom prst="line">
            <a:avLst/>
          </a:prstGeom>
          <a:noFill/>
          <a:ln w="12700">
            <a:solidFill>
              <a:srgbClr val="FFFFFF"/>
            </a:solidFill>
            <a:round/>
            <a:headEnd/>
            <a:tailEnd/>
          </a:ln>
        </p:spPr>
        <p:txBody>
          <a:bodyPr/>
          <a:lstStyle/>
          <a:p>
            <a:endParaRPr lang="en-US"/>
          </a:p>
        </p:txBody>
      </p:sp>
      <p:sp>
        <p:nvSpPr>
          <p:cNvPr id="27654" name="Line 8"/>
          <p:cNvSpPr>
            <a:spLocks noChangeShapeType="1"/>
          </p:cNvSpPr>
          <p:nvPr/>
        </p:nvSpPr>
        <p:spPr bwMode="auto">
          <a:xfrm flipV="1">
            <a:off x="2486025" y="5732463"/>
            <a:ext cx="0" cy="117475"/>
          </a:xfrm>
          <a:prstGeom prst="line">
            <a:avLst/>
          </a:prstGeom>
          <a:noFill/>
          <a:ln w="12700">
            <a:solidFill>
              <a:srgbClr val="FFFFFF"/>
            </a:solidFill>
            <a:round/>
            <a:headEnd/>
            <a:tailEnd/>
          </a:ln>
        </p:spPr>
        <p:txBody>
          <a:bodyPr/>
          <a:lstStyle/>
          <a:p>
            <a:endParaRPr lang="en-US"/>
          </a:p>
        </p:txBody>
      </p:sp>
      <p:sp>
        <p:nvSpPr>
          <p:cNvPr id="27655" name="Line 9"/>
          <p:cNvSpPr>
            <a:spLocks noChangeShapeType="1"/>
          </p:cNvSpPr>
          <p:nvPr/>
        </p:nvSpPr>
        <p:spPr bwMode="auto">
          <a:xfrm flipV="1">
            <a:off x="2947988" y="5732463"/>
            <a:ext cx="0" cy="117475"/>
          </a:xfrm>
          <a:prstGeom prst="line">
            <a:avLst/>
          </a:prstGeom>
          <a:noFill/>
          <a:ln w="12700">
            <a:solidFill>
              <a:srgbClr val="FFFFFF"/>
            </a:solidFill>
            <a:round/>
            <a:headEnd/>
            <a:tailEnd/>
          </a:ln>
        </p:spPr>
        <p:txBody>
          <a:bodyPr/>
          <a:lstStyle/>
          <a:p>
            <a:endParaRPr lang="en-US"/>
          </a:p>
        </p:txBody>
      </p:sp>
      <p:sp>
        <p:nvSpPr>
          <p:cNvPr id="27656" name="Line 10"/>
          <p:cNvSpPr>
            <a:spLocks noChangeShapeType="1"/>
          </p:cNvSpPr>
          <p:nvPr/>
        </p:nvSpPr>
        <p:spPr bwMode="auto">
          <a:xfrm flipV="1">
            <a:off x="3408363" y="5732463"/>
            <a:ext cx="0" cy="117475"/>
          </a:xfrm>
          <a:prstGeom prst="line">
            <a:avLst/>
          </a:prstGeom>
          <a:noFill/>
          <a:ln w="12700">
            <a:solidFill>
              <a:srgbClr val="FFFFFF"/>
            </a:solidFill>
            <a:round/>
            <a:headEnd/>
            <a:tailEnd/>
          </a:ln>
        </p:spPr>
        <p:txBody>
          <a:bodyPr/>
          <a:lstStyle/>
          <a:p>
            <a:endParaRPr lang="en-US"/>
          </a:p>
        </p:txBody>
      </p:sp>
      <p:sp>
        <p:nvSpPr>
          <p:cNvPr id="27657" name="Line 11"/>
          <p:cNvSpPr>
            <a:spLocks noChangeShapeType="1"/>
          </p:cNvSpPr>
          <p:nvPr/>
        </p:nvSpPr>
        <p:spPr bwMode="auto">
          <a:xfrm flipV="1">
            <a:off x="3868738" y="5732463"/>
            <a:ext cx="0" cy="117475"/>
          </a:xfrm>
          <a:prstGeom prst="line">
            <a:avLst/>
          </a:prstGeom>
          <a:noFill/>
          <a:ln w="12700">
            <a:solidFill>
              <a:srgbClr val="FFFFFF"/>
            </a:solidFill>
            <a:round/>
            <a:headEnd/>
            <a:tailEnd/>
          </a:ln>
        </p:spPr>
        <p:txBody>
          <a:bodyPr/>
          <a:lstStyle/>
          <a:p>
            <a:endParaRPr lang="en-US"/>
          </a:p>
        </p:txBody>
      </p:sp>
      <p:sp>
        <p:nvSpPr>
          <p:cNvPr id="27658" name="Line 12"/>
          <p:cNvSpPr>
            <a:spLocks noChangeShapeType="1"/>
          </p:cNvSpPr>
          <p:nvPr/>
        </p:nvSpPr>
        <p:spPr bwMode="auto">
          <a:xfrm flipV="1">
            <a:off x="4330700" y="5732463"/>
            <a:ext cx="0" cy="117475"/>
          </a:xfrm>
          <a:prstGeom prst="line">
            <a:avLst/>
          </a:prstGeom>
          <a:noFill/>
          <a:ln w="12700">
            <a:solidFill>
              <a:srgbClr val="FFFFFF"/>
            </a:solidFill>
            <a:round/>
            <a:headEnd/>
            <a:tailEnd/>
          </a:ln>
        </p:spPr>
        <p:txBody>
          <a:bodyPr/>
          <a:lstStyle/>
          <a:p>
            <a:endParaRPr lang="en-US"/>
          </a:p>
        </p:txBody>
      </p:sp>
      <p:sp>
        <p:nvSpPr>
          <p:cNvPr id="27659" name="Line 13"/>
          <p:cNvSpPr>
            <a:spLocks noChangeShapeType="1"/>
          </p:cNvSpPr>
          <p:nvPr/>
        </p:nvSpPr>
        <p:spPr bwMode="auto">
          <a:xfrm flipV="1">
            <a:off x="4791075" y="5732463"/>
            <a:ext cx="0" cy="117475"/>
          </a:xfrm>
          <a:prstGeom prst="line">
            <a:avLst/>
          </a:prstGeom>
          <a:noFill/>
          <a:ln w="12700">
            <a:solidFill>
              <a:srgbClr val="FFFFFF"/>
            </a:solidFill>
            <a:round/>
            <a:headEnd/>
            <a:tailEnd/>
          </a:ln>
        </p:spPr>
        <p:txBody>
          <a:bodyPr/>
          <a:lstStyle/>
          <a:p>
            <a:endParaRPr lang="en-US"/>
          </a:p>
        </p:txBody>
      </p:sp>
      <p:sp>
        <p:nvSpPr>
          <p:cNvPr id="27660" name="Line 14"/>
          <p:cNvSpPr>
            <a:spLocks noChangeShapeType="1"/>
          </p:cNvSpPr>
          <p:nvPr/>
        </p:nvSpPr>
        <p:spPr bwMode="auto">
          <a:xfrm flipV="1">
            <a:off x="5251450" y="5732463"/>
            <a:ext cx="0" cy="117475"/>
          </a:xfrm>
          <a:prstGeom prst="line">
            <a:avLst/>
          </a:prstGeom>
          <a:noFill/>
          <a:ln w="12700">
            <a:solidFill>
              <a:srgbClr val="FFFFFF"/>
            </a:solidFill>
            <a:round/>
            <a:headEnd/>
            <a:tailEnd/>
          </a:ln>
        </p:spPr>
        <p:txBody>
          <a:bodyPr/>
          <a:lstStyle/>
          <a:p>
            <a:endParaRPr lang="en-US"/>
          </a:p>
        </p:txBody>
      </p:sp>
      <p:sp>
        <p:nvSpPr>
          <p:cNvPr id="27661" name="Line 15"/>
          <p:cNvSpPr>
            <a:spLocks noChangeShapeType="1"/>
          </p:cNvSpPr>
          <p:nvPr/>
        </p:nvSpPr>
        <p:spPr bwMode="auto">
          <a:xfrm flipV="1">
            <a:off x="5713413" y="5732463"/>
            <a:ext cx="0" cy="117475"/>
          </a:xfrm>
          <a:prstGeom prst="line">
            <a:avLst/>
          </a:prstGeom>
          <a:noFill/>
          <a:ln w="12700">
            <a:solidFill>
              <a:srgbClr val="FFFFFF"/>
            </a:solidFill>
            <a:round/>
            <a:headEnd/>
            <a:tailEnd/>
          </a:ln>
        </p:spPr>
        <p:txBody>
          <a:bodyPr/>
          <a:lstStyle/>
          <a:p>
            <a:endParaRPr lang="en-US"/>
          </a:p>
        </p:txBody>
      </p:sp>
      <p:sp>
        <p:nvSpPr>
          <p:cNvPr id="27662" name="Line 16"/>
          <p:cNvSpPr>
            <a:spLocks noChangeShapeType="1"/>
          </p:cNvSpPr>
          <p:nvPr/>
        </p:nvSpPr>
        <p:spPr bwMode="auto">
          <a:xfrm flipV="1">
            <a:off x="6632575" y="5732463"/>
            <a:ext cx="0" cy="117475"/>
          </a:xfrm>
          <a:prstGeom prst="line">
            <a:avLst/>
          </a:prstGeom>
          <a:noFill/>
          <a:ln w="12700">
            <a:solidFill>
              <a:srgbClr val="FFFFFF"/>
            </a:solidFill>
            <a:round/>
            <a:headEnd/>
            <a:tailEnd/>
          </a:ln>
        </p:spPr>
        <p:txBody>
          <a:bodyPr/>
          <a:lstStyle/>
          <a:p>
            <a:endParaRPr lang="en-US"/>
          </a:p>
        </p:txBody>
      </p:sp>
      <p:sp>
        <p:nvSpPr>
          <p:cNvPr id="27663" name="Line 17"/>
          <p:cNvSpPr>
            <a:spLocks noChangeShapeType="1"/>
          </p:cNvSpPr>
          <p:nvPr/>
        </p:nvSpPr>
        <p:spPr bwMode="auto">
          <a:xfrm flipV="1">
            <a:off x="7553325" y="5732463"/>
            <a:ext cx="0" cy="117475"/>
          </a:xfrm>
          <a:prstGeom prst="line">
            <a:avLst/>
          </a:prstGeom>
          <a:noFill/>
          <a:ln w="12700">
            <a:solidFill>
              <a:srgbClr val="FFFFFF"/>
            </a:solidFill>
            <a:round/>
            <a:headEnd/>
            <a:tailEnd/>
          </a:ln>
        </p:spPr>
        <p:txBody>
          <a:bodyPr/>
          <a:lstStyle/>
          <a:p>
            <a:endParaRPr lang="en-US"/>
          </a:p>
        </p:txBody>
      </p:sp>
      <p:sp>
        <p:nvSpPr>
          <p:cNvPr id="27664" name="Freeform 18"/>
          <p:cNvSpPr>
            <a:spLocks/>
          </p:cNvSpPr>
          <p:nvPr/>
        </p:nvSpPr>
        <p:spPr bwMode="auto">
          <a:xfrm>
            <a:off x="1223963" y="1331913"/>
            <a:ext cx="23812" cy="4406900"/>
          </a:xfrm>
          <a:custGeom>
            <a:avLst/>
            <a:gdLst>
              <a:gd name="T0" fmla="*/ 8 w 17"/>
              <a:gd name="T1" fmla="*/ 2757 h 2776"/>
              <a:gd name="T2" fmla="*/ 16 w 17"/>
              <a:gd name="T3" fmla="*/ 2766 h 2776"/>
              <a:gd name="T4" fmla="*/ 16 w 17"/>
              <a:gd name="T5" fmla="*/ 0 h 2776"/>
              <a:gd name="T6" fmla="*/ 0 w 17"/>
              <a:gd name="T7" fmla="*/ 0 h 2776"/>
              <a:gd name="T8" fmla="*/ 0 w 17"/>
              <a:gd name="T9" fmla="*/ 2766 h 2776"/>
              <a:gd name="T10" fmla="*/ 8 w 17"/>
              <a:gd name="T11" fmla="*/ 2775 h 2776"/>
              <a:gd name="T12" fmla="*/ 0 w 17"/>
              <a:gd name="T13" fmla="*/ 2766 h 2776"/>
              <a:gd name="T14" fmla="*/ 0 w 17"/>
              <a:gd name="T15" fmla="*/ 2775 h 2776"/>
              <a:gd name="T16" fmla="*/ 8 w 17"/>
              <a:gd name="T17" fmla="*/ 2775 h 2776"/>
              <a:gd name="T18" fmla="*/ 8 w 17"/>
              <a:gd name="T19" fmla="*/ 2757 h 2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776"/>
              <a:gd name="T32" fmla="*/ 17 w 17"/>
              <a:gd name="T33" fmla="*/ 2776 h 27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27665" name="Freeform 19"/>
          <p:cNvSpPr>
            <a:spLocks/>
          </p:cNvSpPr>
          <p:nvPr/>
        </p:nvSpPr>
        <p:spPr bwMode="auto">
          <a:xfrm>
            <a:off x="1236663" y="5718175"/>
            <a:ext cx="6642100" cy="26988"/>
          </a:xfrm>
          <a:custGeom>
            <a:avLst/>
            <a:gdLst>
              <a:gd name="T0" fmla="*/ 4706 w 4707"/>
              <a:gd name="T1" fmla="*/ 8 h 17"/>
              <a:gd name="T2" fmla="*/ 4706 w 4707"/>
              <a:gd name="T3" fmla="*/ 0 h 17"/>
              <a:gd name="T4" fmla="*/ 0 w 4707"/>
              <a:gd name="T5" fmla="*/ 0 h 17"/>
              <a:gd name="T6" fmla="*/ 0 w 4707"/>
              <a:gd name="T7" fmla="*/ 16 h 17"/>
              <a:gd name="T8" fmla="*/ 4706 w 4707"/>
              <a:gd name="T9" fmla="*/ 16 h 17"/>
              <a:gd name="T10" fmla="*/ 4706 w 4707"/>
              <a:gd name="T11" fmla="*/ 8 h 17"/>
              <a:gd name="T12" fmla="*/ 0 60000 65536"/>
              <a:gd name="T13" fmla="*/ 0 60000 65536"/>
              <a:gd name="T14" fmla="*/ 0 60000 65536"/>
              <a:gd name="T15" fmla="*/ 0 60000 65536"/>
              <a:gd name="T16" fmla="*/ 0 60000 65536"/>
              <a:gd name="T17" fmla="*/ 0 60000 65536"/>
              <a:gd name="T18" fmla="*/ 0 w 4707"/>
              <a:gd name="T19" fmla="*/ 0 h 17"/>
              <a:gd name="T20" fmla="*/ 4707 w 470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07" h="17">
                <a:moveTo>
                  <a:pt x="4706" y="8"/>
                </a:moveTo>
                <a:lnTo>
                  <a:pt x="4706" y="0"/>
                </a:lnTo>
                <a:lnTo>
                  <a:pt x="0" y="0"/>
                </a:lnTo>
                <a:lnTo>
                  <a:pt x="0" y="16"/>
                </a:lnTo>
                <a:lnTo>
                  <a:pt x="4706" y="16"/>
                </a:lnTo>
                <a:lnTo>
                  <a:pt x="4706" y="8"/>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27666" name="Freeform 20"/>
          <p:cNvSpPr>
            <a:spLocks/>
          </p:cNvSpPr>
          <p:nvPr/>
        </p:nvSpPr>
        <p:spPr bwMode="auto">
          <a:xfrm>
            <a:off x="6099175" y="5641975"/>
            <a:ext cx="79375" cy="214313"/>
          </a:xfrm>
          <a:custGeom>
            <a:avLst/>
            <a:gdLst>
              <a:gd name="T0" fmla="*/ 7 w 57"/>
              <a:gd name="T1" fmla="*/ 131 h 135"/>
              <a:gd name="T2" fmla="*/ 15 w 57"/>
              <a:gd name="T3" fmla="*/ 134 h 135"/>
              <a:gd name="T4" fmla="*/ 56 w 57"/>
              <a:gd name="T5" fmla="*/ 5 h 135"/>
              <a:gd name="T6" fmla="*/ 41 w 57"/>
              <a:gd name="T7" fmla="*/ 0 h 135"/>
              <a:gd name="T8" fmla="*/ 0 w 57"/>
              <a:gd name="T9" fmla="*/ 128 h 135"/>
              <a:gd name="T10" fmla="*/ 7 w 57"/>
              <a:gd name="T11" fmla="*/ 131 h 135"/>
              <a:gd name="T12" fmla="*/ 0 60000 65536"/>
              <a:gd name="T13" fmla="*/ 0 60000 65536"/>
              <a:gd name="T14" fmla="*/ 0 60000 65536"/>
              <a:gd name="T15" fmla="*/ 0 60000 65536"/>
              <a:gd name="T16" fmla="*/ 0 60000 65536"/>
              <a:gd name="T17" fmla="*/ 0 60000 65536"/>
              <a:gd name="T18" fmla="*/ 0 w 57"/>
              <a:gd name="T19" fmla="*/ 0 h 135"/>
              <a:gd name="T20" fmla="*/ 57 w 5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7" h="135">
                <a:moveTo>
                  <a:pt x="7" y="131"/>
                </a:moveTo>
                <a:lnTo>
                  <a:pt x="15" y="134"/>
                </a:lnTo>
                <a:lnTo>
                  <a:pt x="56" y="5"/>
                </a:lnTo>
                <a:lnTo>
                  <a:pt x="41" y="0"/>
                </a:lnTo>
                <a:lnTo>
                  <a:pt x="0" y="128"/>
                </a:lnTo>
                <a:lnTo>
                  <a:pt x="7" y="1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27667" name="Freeform 21"/>
          <p:cNvSpPr>
            <a:spLocks/>
          </p:cNvSpPr>
          <p:nvPr/>
        </p:nvSpPr>
        <p:spPr bwMode="auto">
          <a:xfrm>
            <a:off x="6162675" y="5641975"/>
            <a:ext cx="80963" cy="214313"/>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27668" name="Freeform 22"/>
          <p:cNvSpPr>
            <a:spLocks/>
          </p:cNvSpPr>
          <p:nvPr/>
        </p:nvSpPr>
        <p:spPr bwMode="auto">
          <a:xfrm>
            <a:off x="7067550" y="5641975"/>
            <a:ext cx="82550" cy="214313"/>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27669" name="Freeform 23"/>
          <p:cNvSpPr>
            <a:spLocks/>
          </p:cNvSpPr>
          <p:nvPr/>
        </p:nvSpPr>
        <p:spPr bwMode="auto">
          <a:xfrm>
            <a:off x="7132638" y="5641975"/>
            <a:ext cx="82550" cy="214313"/>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27670" name="Freeform 24"/>
          <p:cNvSpPr>
            <a:spLocks/>
          </p:cNvSpPr>
          <p:nvPr/>
        </p:nvSpPr>
        <p:spPr bwMode="auto">
          <a:xfrm>
            <a:off x="2728913" y="1608138"/>
            <a:ext cx="1125537" cy="284162"/>
          </a:xfrm>
          <a:custGeom>
            <a:avLst/>
            <a:gdLst>
              <a:gd name="T0" fmla="*/ 0 w 797"/>
              <a:gd name="T1" fmla="*/ 178 h 179"/>
              <a:gd name="T2" fmla="*/ 796 w 797"/>
              <a:gd name="T3" fmla="*/ 178 h 179"/>
              <a:gd name="T4" fmla="*/ 796 w 797"/>
              <a:gd name="T5" fmla="*/ 0 h 179"/>
              <a:gd name="T6" fmla="*/ 0 w 797"/>
              <a:gd name="T7" fmla="*/ 0 h 179"/>
              <a:gd name="T8" fmla="*/ 0 w 797"/>
              <a:gd name="T9" fmla="*/ 178 h 179"/>
              <a:gd name="T10" fmla="*/ 0 60000 65536"/>
              <a:gd name="T11" fmla="*/ 0 60000 65536"/>
              <a:gd name="T12" fmla="*/ 0 60000 65536"/>
              <a:gd name="T13" fmla="*/ 0 60000 65536"/>
              <a:gd name="T14" fmla="*/ 0 60000 65536"/>
              <a:gd name="T15" fmla="*/ 0 w 797"/>
              <a:gd name="T16" fmla="*/ 0 h 179"/>
              <a:gd name="T17" fmla="*/ 797 w 797"/>
              <a:gd name="T18" fmla="*/ 179 h 179"/>
            </a:gdLst>
            <a:ahLst/>
            <a:cxnLst>
              <a:cxn ang="T10">
                <a:pos x="T0" y="T1"/>
              </a:cxn>
              <a:cxn ang="T11">
                <a:pos x="T2" y="T3"/>
              </a:cxn>
              <a:cxn ang="T12">
                <a:pos x="T4" y="T5"/>
              </a:cxn>
              <a:cxn ang="T13">
                <a:pos x="T6" y="T7"/>
              </a:cxn>
              <a:cxn ang="T14">
                <a:pos x="T8" y="T9"/>
              </a:cxn>
            </a:cxnLst>
            <a:rect l="T15" t="T16" r="T17" b="T18"/>
            <a:pathLst>
              <a:path w="797" h="179">
                <a:moveTo>
                  <a:pt x="0" y="178"/>
                </a:moveTo>
                <a:lnTo>
                  <a:pt x="796" y="178"/>
                </a:lnTo>
                <a:lnTo>
                  <a:pt x="796" y="0"/>
                </a:lnTo>
                <a:lnTo>
                  <a:pt x="0" y="0"/>
                </a:lnTo>
                <a:lnTo>
                  <a:pt x="0" y="178"/>
                </a:lnTo>
              </a:path>
            </a:pathLst>
          </a:custGeom>
          <a:solidFill>
            <a:srgbClr val="00CC00"/>
          </a:solidFill>
          <a:ln w="12700" cap="rnd" cmpd="sng">
            <a:noFill/>
            <a:prstDash val="solid"/>
            <a:round/>
            <a:headEnd type="none" w="med" len="med"/>
            <a:tailEnd type="none" w="med" len="med"/>
          </a:ln>
        </p:spPr>
        <p:txBody>
          <a:bodyPr/>
          <a:lstStyle/>
          <a:p>
            <a:endParaRPr lang="en-US"/>
          </a:p>
        </p:txBody>
      </p:sp>
      <p:sp>
        <p:nvSpPr>
          <p:cNvPr id="27671" name="Freeform 25"/>
          <p:cNvSpPr>
            <a:spLocks/>
          </p:cNvSpPr>
          <p:nvPr/>
        </p:nvSpPr>
        <p:spPr bwMode="auto">
          <a:xfrm>
            <a:off x="2165350" y="2044700"/>
            <a:ext cx="1001713" cy="282575"/>
          </a:xfrm>
          <a:custGeom>
            <a:avLst/>
            <a:gdLst>
              <a:gd name="T0" fmla="*/ 0 w 709"/>
              <a:gd name="T1" fmla="*/ 177 h 178"/>
              <a:gd name="T2" fmla="*/ 708 w 709"/>
              <a:gd name="T3" fmla="*/ 177 h 178"/>
              <a:gd name="T4" fmla="*/ 708 w 709"/>
              <a:gd name="T5" fmla="*/ 0 h 178"/>
              <a:gd name="T6" fmla="*/ 0 w 709"/>
              <a:gd name="T7" fmla="*/ 0 h 178"/>
              <a:gd name="T8" fmla="*/ 0 w 709"/>
              <a:gd name="T9" fmla="*/ 177 h 178"/>
              <a:gd name="T10" fmla="*/ 0 60000 65536"/>
              <a:gd name="T11" fmla="*/ 0 60000 65536"/>
              <a:gd name="T12" fmla="*/ 0 60000 65536"/>
              <a:gd name="T13" fmla="*/ 0 60000 65536"/>
              <a:gd name="T14" fmla="*/ 0 60000 65536"/>
              <a:gd name="T15" fmla="*/ 0 w 709"/>
              <a:gd name="T16" fmla="*/ 0 h 178"/>
              <a:gd name="T17" fmla="*/ 709 w 709"/>
              <a:gd name="T18" fmla="*/ 178 h 178"/>
            </a:gdLst>
            <a:ahLst/>
            <a:cxnLst>
              <a:cxn ang="T10">
                <a:pos x="T0" y="T1"/>
              </a:cxn>
              <a:cxn ang="T11">
                <a:pos x="T2" y="T3"/>
              </a:cxn>
              <a:cxn ang="T12">
                <a:pos x="T4" y="T5"/>
              </a:cxn>
              <a:cxn ang="T13">
                <a:pos x="T6" y="T7"/>
              </a:cxn>
              <a:cxn ang="T14">
                <a:pos x="T8" y="T9"/>
              </a:cxn>
            </a:cxnLst>
            <a:rect l="T15" t="T16" r="T17" b="T18"/>
            <a:pathLst>
              <a:path w="709" h="178">
                <a:moveTo>
                  <a:pt x="0" y="177"/>
                </a:moveTo>
                <a:lnTo>
                  <a:pt x="708" y="177"/>
                </a:lnTo>
                <a:lnTo>
                  <a:pt x="708" y="0"/>
                </a:lnTo>
                <a:lnTo>
                  <a:pt x="0" y="0"/>
                </a:lnTo>
                <a:lnTo>
                  <a:pt x="0" y="177"/>
                </a:lnTo>
              </a:path>
            </a:pathLst>
          </a:custGeom>
          <a:solidFill>
            <a:srgbClr val="FF00AB"/>
          </a:solidFill>
          <a:ln w="12700" cap="rnd" cmpd="sng">
            <a:noFill/>
            <a:prstDash val="solid"/>
            <a:round/>
            <a:headEnd type="none" w="med" len="med"/>
            <a:tailEnd type="none" w="med" len="med"/>
          </a:ln>
        </p:spPr>
        <p:txBody>
          <a:bodyPr/>
          <a:lstStyle/>
          <a:p>
            <a:endParaRPr lang="en-US"/>
          </a:p>
        </p:txBody>
      </p:sp>
      <p:sp>
        <p:nvSpPr>
          <p:cNvPr id="27672" name="Freeform 26"/>
          <p:cNvSpPr>
            <a:spLocks/>
          </p:cNvSpPr>
          <p:nvPr/>
        </p:nvSpPr>
        <p:spPr bwMode="auto">
          <a:xfrm>
            <a:off x="3214688" y="2044700"/>
            <a:ext cx="4360862" cy="282575"/>
          </a:xfrm>
          <a:custGeom>
            <a:avLst/>
            <a:gdLst>
              <a:gd name="T0" fmla="*/ 0 w 3090"/>
              <a:gd name="T1" fmla="*/ 177 h 178"/>
              <a:gd name="T2" fmla="*/ 3089 w 3090"/>
              <a:gd name="T3" fmla="*/ 177 h 178"/>
              <a:gd name="T4" fmla="*/ 3089 w 3090"/>
              <a:gd name="T5" fmla="*/ 0 h 178"/>
              <a:gd name="T6" fmla="*/ 0 w 3090"/>
              <a:gd name="T7" fmla="*/ 0 h 178"/>
              <a:gd name="T8" fmla="*/ 0 w 3090"/>
              <a:gd name="T9" fmla="*/ 177 h 178"/>
              <a:gd name="T10" fmla="*/ 0 60000 65536"/>
              <a:gd name="T11" fmla="*/ 0 60000 65536"/>
              <a:gd name="T12" fmla="*/ 0 60000 65536"/>
              <a:gd name="T13" fmla="*/ 0 60000 65536"/>
              <a:gd name="T14" fmla="*/ 0 60000 65536"/>
              <a:gd name="T15" fmla="*/ 0 w 3090"/>
              <a:gd name="T16" fmla="*/ 0 h 178"/>
              <a:gd name="T17" fmla="*/ 3090 w 3090"/>
              <a:gd name="T18" fmla="*/ 178 h 178"/>
            </a:gdLst>
            <a:ahLst/>
            <a:cxnLst>
              <a:cxn ang="T10">
                <a:pos x="T0" y="T1"/>
              </a:cxn>
              <a:cxn ang="T11">
                <a:pos x="T2" y="T3"/>
              </a:cxn>
              <a:cxn ang="T12">
                <a:pos x="T4" y="T5"/>
              </a:cxn>
              <a:cxn ang="T13">
                <a:pos x="T6" y="T7"/>
              </a:cxn>
              <a:cxn ang="T14">
                <a:pos x="T8" y="T9"/>
              </a:cxn>
            </a:cxnLst>
            <a:rect l="T15" t="T16" r="T17" b="T18"/>
            <a:pathLst>
              <a:path w="3090" h="178">
                <a:moveTo>
                  <a:pt x="0" y="177"/>
                </a:moveTo>
                <a:lnTo>
                  <a:pt x="3089" y="177"/>
                </a:lnTo>
                <a:lnTo>
                  <a:pt x="3089" y="0"/>
                </a:lnTo>
                <a:lnTo>
                  <a:pt x="0" y="0"/>
                </a:lnTo>
                <a:lnTo>
                  <a:pt x="0" y="177"/>
                </a:lnTo>
              </a:path>
            </a:pathLst>
          </a:custGeom>
          <a:solidFill>
            <a:srgbClr val="FF00AB"/>
          </a:solidFill>
          <a:ln w="12700" cap="rnd" cmpd="sng">
            <a:noFill/>
            <a:prstDash val="solid"/>
            <a:round/>
            <a:headEnd type="none" w="med" len="med"/>
            <a:tailEnd type="none" w="med" len="med"/>
          </a:ln>
        </p:spPr>
        <p:txBody>
          <a:bodyPr/>
          <a:lstStyle/>
          <a:p>
            <a:endParaRPr lang="en-US"/>
          </a:p>
        </p:txBody>
      </p:sp>
      <p:sp>
        <p:nvSpPr>
          <p:cNvPr id="27673" name="Freeform 27"/>
          <p:cNvSpPr>
            <a:spLocks/>
          </p:cNvSpPr>
          <p:nvPr/>
        </p:nvSpPr>
        <p:spPr bwMode="auto">
          <a:xfrm>
            <a:off x="5232400" y="5656263"/>
            <a:ext cx="26988" cy="52387"/>
          </a:xfrm>
          <a:custGeom>
            <a:avLst/>
            <a:gdLst>
              <a:gd name="T0" fmla="*/ 12 w 19"/>
              <a:gd name="T1" fmla="*/ 0 h 33"/>
              <a:gd name="T2" fmla="*/ 13 w 19"/>
              <a:gd name="T3" fmla="*/ 0 h 33"/>
              <a:gd name="T4" fmla="*/ 0 w 19"/>
              <a:gd name="T5" fmla="*/ 29 h 33"/>
              <a:gd name="T6" fmla="*/ 5 w 19"/>
              <a:gd name="T7" fmla="*/ 32 h 33"/>
              <a:gd name="T8" fmla="*/ 17 w 19"/>
              <a:gd name="T9" fmla="*/ 3 h 33"/>
              <a:gd name="T10" fmla="*/ 18 w 19"/>
              <a:gd name="T11" fmla="*/ 3 h 33"/>
              <a:gd name="T12" fmla="*/ 17 w 19"/>
              <a:gd name="T13" fmla="*/ 3 h 33"/>
              <a:gd name="T14" fmla="*/ 18 w 19"/>
              <a:gd name="T15" fmla="*/ 3 h 33"/>
              <a:gd name="T16" fmla="*/ 12 w 1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3"/>
              <a:gd name="T29" fmla="*/ 19 w 1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w="12700" cap="rnd" cmpd="sng">
            <a:noFill/>
            <a:prstDash val="solid"/>
            <a:round/>
            <a:headEnd type="none" w="med" len="med"/>
            <a:tailEnd type="none" w="med" len="med"/>
          </a:ln>
        </p:spPr>
        <p:txBody>
          <a:bodyPr/>
          <a:lstStyle/>
          <a:p>
            <a:endParaRPr lang="en-US"/>
          </a:p>
        </p:txBody>
      </p:sp>
      <p:sp>
        <p:nvSpPr>
          <p:cNvPr id="27674" name="Freeform 28"/>
          <p:cNvSpPr>
            <a:spLocks/>
          </p:cNvSpPr>
          <p:nvPr/>
        </p:nvSpPr>
        <p:spPr bwMode="auto">
          <a:xfrm>
            <a:off x="1963738" y="5067300"/>
            <a:ext cx="207962" cy="674688"/>
          </a:xfrm>
          <a:custGeom>
            <a:avLst/>
            <a:gdLst>
              <a:gd name="T0" fmla="*/ 130 w 147"/>
              <a:gd name="T1" fmla="*/ 0 h 425"/>
              <a:gd name="T2" fmla="*/ 130 w 147"/>
              <a:gd name="T3" fmla="*/ 1 h 425"/>
              <a:gd name="T4" fmla="*/ 0 w 147"/>
              <a:gd name="T5" fmla="*/ 419 h 425"/>
              <a:gd name="T6" fmla="*/ 17 w 147"/>
              <a:gd name="T7" fmla="*/ 424 h 425"/>
              <a:gd name="T8" fmla="*/ 146 w 147"/>
              <a:gd name="T9" fmla="*/ 6 h 425"/>
              <a:gd name="T10" fmla="*/ 146 w 147"/>
              <a:gd name="T11" fmla="*/ 7 h 425"/>
              <a:gd name="T12" fmla="*/ 130 w 147"/>
              <a:gd name="T13" fmla="*/ 0 h 425"/>
              <a:gd name="T14" fmla="*/ 130 w 147"/>
              <a:gd name="T15" fmla="*/ 1 h 425"/>
              <a:gd name="T16" fmla="*/ 130 w 147"/>
              <a:gd name="T17" fmla="*/ 0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425"/>
              <a:gd name="T29" fmla="*/ 147 w 147"/>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75" name="Freeform 29"/>
          <p:cNvSpPr>
            <a:spLocks/>
          </p:cNvSpPr>
          <p:nvPr/>
        </p:nvSpPr>
        <p:spPr bwMode="auto">
          <a:xfrm>
            <a:off x="2154238" y="4803775"/>
            <a:ext cx="98425" cy="266700"/>
          </a:xfrm>
          <a:custGeom>
            <a:avLst/>
            <a:gdLst>
              <a:gd name="T0" fmla="*/ 52 w 69"/>
              <a:gd name="T1" fmla="*/ 0 h 168"/>
              <a:gd name="T2" fmla="*/ 0 w 69"/>
              <a:gd name="T3" fmla="*/ 160 h 168"/>
              <a:gd name="T4" fmla="*/ 16 w 69"/>
              <a:gd name="T5" fmla="*/ 167 h 168"/>
              <a:gd name="T6" fmla="*/ 68 w 69"/>
              <a:gd name="T7" fmla="*/ 6 h 168"/>
              <a:gd name="T8" fmla="*/ 52 w 69"/>
              <a:gd name="T9" fmla="*/ 0 h 168"/>
              <a:gd name="T10" fmla="*/ 0 60000 65536"/>
              <a:gd name="T11" fmla="*/ 0 60000 65536"/>
              <a:gd name="T12" fmla="*/ 0 60000 65536"/>
              <a:gd name="T13" fmla="*/ 0 60000 65536"/>
              <a:gd name="T14" fmla="*/ 0 60000 65536"/>
              <a:gd name="T15" fmla="*/ 0 w 69"/>
              <a:gd name="T16" fmla="*/ 0 h 168"/>
              <a:gd name="T17" fmla="*/ 69 w 69"/>
              <a:gd name="T18" fmla="*/ 168 h 168"/>
            </a:gdLst>
            <a:ahLst/>
            <a:cxnLst>
              <a:cxn ang="T10">
                <a:pos x="T0" y="T1"/>
              </a:cxn>
              <a:cxn ang="T11">
                <a:pos x="T2" y="T3"/>
              </a:cxn>
              <a:cxn ang="T12">
                <a:pos x="T4" y="T5"/>
              </a:cxn>
              <a:cxn ang="T13">
                <a:pos x="T6" y="T7"/>
              </a:cxn>
              <a:cxn ang="T14">
                <a:pos x="T8" y="T9"/>
              </a:cxn>
            </a:cxnLst>
            <a:rect l="T15" t="T16" r="T17" b="T18"/>
            <a:pathLst>
              <a:path w="69" h="168">
                <a:moveTo>
                  <a:pt x="52" y="0"/>
                </a:moveTo>
                <a:lnTo>
                  <a:pt x="0" y="160"/>
                </a:lnTo>
                <a:lnTo>
                  <a:pt x="16" y="167"/>
                </a:lnTo>
                <a:lnTo>
                  <a:pt x="68" y="6"/>
                </a:lnTo>
                <a:lnTo>
                  <a:pt x="52"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76" name="Freeform 30"/>
          <p:cNvSpPr>
            <a:spLocks/>
          </p:cNvSpPr>
          <p:nvPr/>
        </p:nvSpPr>
        <p:spPr bwMode="auto">
          <a:xfrm>
            <a:off x="2235200" y="4567238"/>
            <a:ext cx="98425" cy="238125"/>
          </a:xfrm>
          <a:custGeom>
            <a:avLst/>
            <a:gdLst>
              <a:gd name="T0" fmla="*/ 52 w 70"/>
              <a:gd name="T1" fmla="*/ 0 h 150"/>
              <a:gd name="T2" fmla="*/ 0 w 70"/>
              <a:gd name="T3" fmla="*/ 143 h 150"/>
              <a:gd name="T4" fmla="*/ 16 w 70"/>
              <a:gd name="T5" fmla="*/ 149 h 150"/>
              <a:gd name="T6" fmla="*/ 69 w 70"/>
              <a:gd name="T7" fmla="*/ 7 h 150"/>
              <a:gd name="T8" fmla="*/ 52 w 70"/>
              <a:gd name="T9" fmla="*/ 0 h 150"/>
              <a:gd name="T10" fmla="*/ 0 60000 65536"/>
              <a:gd name="T11" fmla="*/ 0 60000 65536"/>
              <a:gd name="T12" fmla="*/ 0 60000 65536"/>
              <a:gd name="T13" fmla="*/ 0 60000 65536"/>
              <a:gd name="T14" fmla="*/ 0 60000 65536"/>
              <a:gd name="T15" fmla="*/ 0 w 70"/>
              <a:gd name="T16" fmla="*/ 0 h 150"/>
              <a:gd name="T17" fmla="*/ 70 w 70"/>
              <a:gd name="T18" fmla="*/ 150 h 150"/>
            </a:gdLst>
            <a:ahLst/>
            <a:cxnLst>
              <a:cxn ang="T10">
                <a:pos x="T0" y="T1"/>
              </a:cxn>
              <a:cxn ang="T11">
                <a:pos x="T2" y="T3"/>
              </a:cxn>
              <a:cxn ang="T12">
                <a:pos x="T4" y="T5"/>
              </a:cxn>
              <a:cxn ang="T13">
                <a:pos x="T6" y="T7"/>
              </a:cxn>
              <a:cxn ang="T14">
                <a:pos x="T8" y="T9"/>
              </a:cxn>
            </a:cxnLst>
            <a:rect l="T15" t="T16" r="T17" b="T18"/>
            <a:pathLst>
              <a:path w="70" h="150">
                <a:moveTo>
                  <a:pt x="52" y="0"/>
                </a:moveTo>
                <a:lnTo>
                  <a:pt x="0" y="143"/>
                </a:lnTo>
                <a:lnTo>
                  <a:pt x="16" y="149"/>
                </a:lnTo>
                <a:lnTo>
                  <a:pt x="69" y="7"/>
                </a:lnTo>
                <a:lnTo>
                  <a:pt x="52"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77" name="Freeform 31"/>
          <p:cNvSpPr>
            <a:spLocks/>
          </p:cNvSpPr>
          <p:nvPr/>
        </p:nvSpPr>
        <p:spPr bwMode="auto">
          <a:xfrm>
            <a:off x="2316163" y="4325938"/>
            <a:ext cx="106362" cy="244475"/>
          </a:xfrm>
          <a:custGeom>
            <a:avLst/>
            <a:gdLst>
              <a:gd name="T0" fmla="*/ 59 w 76"/>
              <a:gd name="T1" fmla="*/ 0 h 154"/>
              <a:gd name="T2" fmla="*/ 59 w 76"/>
              <a:gd name="T3" fmla="*/ 1 h 154"/>
              <a:gd name="T4" fmla="*/ 0 w 76"/>
              <a:gd name="T5" fmla="*/ 146 h 154"/>
              <a:gd name="T6" fmla="*/ 17 w 76"/>
              <a:gd name="T7" fmla="*/ 153 h 154"/>
              <a:gd name="T8" fmla="*/ 75 w 76"/>
              <a:gd name="T9" fmla="*/ 7 h 154"/>
              <a:gd name="T10" fmla="*/ 75 w 76"/>
              <a:gd name="T11" fmla="*/ 8 h 154"/>
              <a:gd name="T12" fmla="*/ 59 w 76"/>
              <a:gd name="T13" fmla="*/ 0 h 154"/>
              <a:gd name="T14" fmla="*/ 59 w 76"/>
              <a:gd name="T15" fmla="*/ 1 h 154"/>
              <a:gd name="T16" fmla="*/ 59 w 76"/>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54"/>
              <a:gd name="T29" fmla="*/ 76 w 76"/>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78" name="Freeform 32"/>
          <p:cNvSpPr>
            <a:spLocks/>
          </p:cNvSpPr>
          <p:nvPr/>
        </p:nvSpPr>
        <p:spPr bwMode="auto">
          <a:xfrm>
            <a:off x="2406650" y="4111625"/>
            <a:ext cx="101600" cy="219075"/>
          </a:xfrm>
          <a:custGeom>
            <a:avLst/>
            <a:gdLst>
              <a:gd name="T0" fmla="*/ 55 w 72"/>
              <a:gd name="T1" fmla="*/ 0 h 138"/>
              <a:gd name="T2" fmla="*/ 0 w 72"/>
              <a:gd name="T3" fmla="*/ 129 h 138"/>
              <a:gd name="T4" fmla="*/ 16 w 72"/>
              <a:gd name="T5" fmla="*/ 137 h 138"/>
              <a:gd name="T6" fmla="*/ 71 w 72"/>
              <a:gd name="T7" fmla="*/ 8 h 138"/>
              <a:gd name="T8" fmla="*/ 55 w 72"/>
              <a:gd name="T9" fmla="*/ 0 h 138"/>
              <a:gd name="T10" fmla="*/ 0 60000 65536"/>
              <a:gd name="T11" fmla="*/ 0 60000 65536"/>
              <a:gd name="T12" fmla="*/ 0 60000 65536"/>
              <a:gd name="T13" fmla="*/ 0 60000 65536"/>
              <a:gd name="T14" fmla="*/ 0 60000 65536"/>
              <a:gd name="T15" fmla="*/ 0 w 72"/>
              <a:gd name="T16" fmla="*/ 0 h 138"/>
              <a:gd name="T17" fmla="*/ 72 w 72"/>
              <a:gd name="T18" fmla="*/ 138 h 138"/>
            </a:gdLst>
            <a:ahLst/>
            <a:cxnLst>
              <a:cxn ang="T10">
                <a:pos x="T0" y="T1"/>
              </a:cxn>
              <a:cxn ang="T11">
                <a:pos x="T2" y="T3"/>
              </a:cxn>
              <a:cxn ang="T12">
                <a:pos x="T4" y="T5"/>
              </a:cxn>
              <a:cxn ang="T13">
                <a:pos x="T6" y="T7"/>
              </a:cxn>
              <a:cxn ang="T14">
                <a:pos x="T8" y="T9"/>
              </a:cxn>
            </a:cxnLst>
            <a:rect l="T15" t="T16" r="T17" b="T18"/>
            <a:pathLst>
              <a:path w="72" h="138">
                <a:moveTo>
                  <a:pt x="55" y="0"/>
                </a:moveTo>
                <a:lnTo>
                  <a:pt x="0" y="129"/>
                </a:lnTo>
                <a:lnTo>
                  <a:pt x="16" y="137"/>
                </a:lnTo>
                <a:lnTo>
                  <a:pt x="71" y="8"/>
                </a:lnTo>
                <a:lnTo>
                  <a:pt x="55"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79" name="Freeform 33"/>
          <p:cNvSpPr>
            <a:spLocks/>
          </p:cNvSpPr>
          <p:nvPr/>
        </p:nvSpPr>
        <p:spPr bwMode="auto">
          <a:xfrm>
            <a:off x="2490788" y="3924300"/>
            <a:ext cx="96837" cy="192088"/>
          </a:xfrm>
          <a:custGeom>
            <a:avLst/>
            <a:gdLst>
              <a:gd name="T0" fmla="*/ 53 w 69"/>
              <a:gd name="T1" fmla="*/ 0 h 121"/>
              <a:gd name="T2" fmla="*/ 52 w 69"/>
              <a:gd name="T3" fmla="*/ 1 h 121"/>
              <a:gd name="T4" fmla="*/ 0 w 69"/>
              <a:gd name="T5" fmla="*/ 112 h 121"/>
              <a:gd name="T6" fmla="*/ 16 w 69"/>
              <a:gd name="T7" fmla="*/ 120 h 121"/>
              <a:gd name="T8" fmla="*/ 68 w 69"/>
              <a:gd name="T9" fmla="*/ 9 h 121"/>
              <a:gd name="T10" fmla="*/ 67 w 69"/>
              <a:gd name="T11" fmla="*/ 10 h 121"/>
              <a:gd name="T12" fmla="*/ 53 w 69"/>
              <a:gd name="T13" fmla="*/ 0 h 121"/>
              <a:gd name="T14" fmla="*/ 53 w 69"/>
              <a:gd name="T15" fmla="*/ 1 h 121"/>
              <a:gd name="T16" fmla="*/ 52 w 69"/>
              <a:gd name="T17" fmla="*/ 1 h 121"/>
              <a:gd name="T18" fmla="*/ 53 w 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1"/>
              <a:gd name="T32" fmla="*/ 69 w 69"/>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0" name="Freeform 34"/>
          <p:cNvSpPr>
            <a:spLocks/>
          </p:cNvSpPr>
          <p:nvPr/>
        </p:nvSpPr>
        <p:spPr bwMode="auto">
          <a:xfrm>
            <a:off x="2571750" y="3743325"/>
            <a:ext cx="101600" cy="188913"/>
          </a:xfrm>
          <a:custGeom>
            <a:avLst/>
            <a:gdLst>
              <a:gd name="T0" fmla="*/ 55 w 71"/>
              <a:gd name="T1" fmla="*/ 0 h 119"/>
              <a:gd name="T2" fmla="*/ 0 w 71"/>
              <a:gd name="T3" fmla="*/ 108 h 119"/>
              <a:gd name="T4" fmla="*/ 14 w 71"/>
              <a:gd name="T5" fmla="*/ 118 h 119"/>
              <a:gd name="T6" fmla="*/ 70 w 71"/>
              <a:gd name="T7" fmla="*/ 9 h 119"/>
              <a:gd name="T8" fmla="*/ 55 w 71"/>
              <a:gd name="T9" fmla="*/ 0 h 119"/>
              <a:gd name="T10" fmla="*/ 0 60000 65536"/>
              <a:gd name="T11" fmla="*/ 0 60000 65536"/>
              <a:gd name="T12" fmla="*/ 0 60000 65536"/>
              <a:gd name="T13" fmla="*/ 0 60000 65536"/>
              <a:gd name="T14" fmla="*/ 0 60000 65536"/>
              <a:gd name="T15" fmla="*/ 0 w 71"/>
              <a:gd name="T16" fmla="*/ 0 h 119"/>
              <a:gd name="T17" fmla="*/ 71 w 71"/>
              <a:gd name="T18" fmla="*/ 119 h 119"/>
            </a:gdLst>
            <a:ahLst/>
            <a:cxnLst>
              <a:cxn ang="T10">
                <a:pos x="T0" y="T1"/>
              </a:cxn>
              <a:cxn ang="T11">
                <a:pos x="T2" y="T3"/>
              </a:cxn>
              <a:cxn ang="T12">
                <a:pos x="T4" y="T5"/>
              </a:cxn>
              <a:cxn ang="T13">
                <a:pos x="T6" y="T7"/>
              </a:cxn>
              <a:cxn ang="T14">
                <a:pos x="T8" y="T9"/>
              </a:cxn>
            </a:cxnLst>
            <a:rect l="T15" t="T16" r="T17" b="T18"/>
            <a:pathLst>
              <a:path w="71" h="119">
                <a:moveTo>
                  <a:pt x="55" y="0"/>
                </a:moveTo>
                <a:lnTo>
                  <a:pt x="0" y="108"/>
                </a:lnTo>
                <a:lnTo>
                  <a:pt x="14" y="118"/>
                </a:lnTo>
                <a:lnTo>
                  <a:pt x="70" y="9"/>
                </a:lnTo>
                <a:lnTo>
                  <a:pt x="55"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1" name="Freeform 35"/>
          <p:cNvSpPr>
            <a:spLocks/>
          </p:cNvSpPr>
          <p:nvPr/>
        </p:nvSpPr>
        <p:spPr bwMode="auto">
          <a:xfrm>
            <a:off x="2657475" y="3603625"/>
            <a:ext cx="92075" cy="146050"/>
          </a:xfrm>
          <a:custGeom>
            <a:avLst/>
            <a:gdLst>
              <a:gd name="T0" fmla="*/ 50 w 65"/>
              <a:gd name="T1" fmla="*/ 0 h 92"/>
              <a:gd name="T2" fmla="*/ 49 w 65"/>
              <a:gd name="T3" fmla="*/ 2 h 92"/>
              <a:gd name="T4" fmla="*/ 0 w 65"/>
              <a:gd name="T5" fmla="*/ 83 h 92"/>
              <a:gd name="T6" fmla="*/ 15 w 65"/>
              <a:gd name="T7" fmla="*/ 91 h 92"/>
              <a:gd name="T8" fmla="*/ 64 w 65"/>
              <a:gd name="T9" fmla="*/ 10 h 92"/>
              <a:gd name="T10" fmla="*/ 63 w 65"/>
              <a:gd name="T11" fmla="*/ 11 h 92"/>
              <a:gd name="T12" fmla="*/ 50 w 65"/>
              <a:gd name="T13" fmla="*/ 0 h 92"/>
              <a:gd name="T14" fmla="*/ 50 w 65"/>
              <a:gd name="T15" fmla="*/ 1 h 92"/>
              <a:gd name="T16" fmla="*/ 49 w 65"/>
              <a:gd name="T17" fmla="*/ 2 h 92"/>
              <a:gd name="T18" fmla="*/ 50 w 6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92"/>
              <a:gd name="T32" fmla="*/ 65 w 65"/>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2" name="Freeform 36"/>
          <p:cNvSpPr>
            <a:spLocks/>
          </p:cNvSpPr>
          <p:nvPr/>
        </p:nvSpPr>
        <p:spPr bwMode="auto">
          <a:xfrm>
            <a:off x="2735263" y="3484563"/>
            <a:ext cx="93662" cy="130175"/>
          </a:xfrm>
          <a:custGeom>
            <a:avLst/>
            <a:gdLst>
              <a:gd name="T0" fmla="*/ 53 w 67"/>
              <a:gd name="T1" fmla="*/ 0 h 82"/>
              <a:gd name="T2" fmla="*/ 52 w 67"/>
              <a:gd name="T3" fmla="*/ 1 h 82"/>
              <a:gd name="T4" fmla="*/ 0 w 67"/>
              <a:gd name="T5" fmla="*/ 70 h 82"/>
              <a:gd name="T6" fmla="*/ 13 w 67"/>
              <a:gd name="T7" fmla="*/ 81 h 82"/>
              <a:gd name="T8" fmla="*/ 66 w 67"/>
              <a:gd name="T9" fmla="*/ 12 h 82"/>
              <a:gd name="T10" fmla="*/ 64 w 67"/>
              <a:gd name="T11" fmla="*/ 13 h 82"/>
              <a:gd name="T12" fmla="*/ 53 w 67"/>
              <a:gd name="T13" fmla="*/ 0 h 82"/>
              <a:gd name="T14" fmla="*/ 52 w 67"/>
              <a:gd name="T15" fmla="*/ 1 h 82"/>
              <a:gd name="T16" fmla="*/ 53 w 6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2"/>
              <a:gd name="T29" fmla="*/ 67 w 6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3" name="Freeform 37"/>
          <p:cNvSpPr>
            <a:spLocks/>
          </p:cNvSpPr>
          <p:nvPr/>
        </p:nvSpPr>
        <p:spPr bwMode="auto">
          <a:xfrm>
            <a:off x="2816225" y="3425825"/>
            <a:ext cx="73025" cy="73025"/>
          </a:xfrm>
          <a:custGeom>
            <a:avLst/>
            <a:gdLst>
              <a:gd name="T0" fmla="*/ 43 w 51"/>
              <a:gd name="T1" fmla="*/ 0 h 46"/>
              <a:gd name="T2" fmla="*/ 39 w 51"/>
              <a:gd name="T3" fmla="*/ 2 h 46"/>
              <a:gd name="T4" fmla="*/ 0 w 51"/>
              <a:gd name="T5" fmla="*/ 33 h 46"/>
              <a:gd name="T6" fmla="*/ 11 w 51"/>
              <a:gd name="T7" fmla="*/ 45 h 46"/>
              <a:gd name="T8" fmla="*/ 50 w 51"/>
              <a:gd name="T9" fmla="*/ 15 h 46"/>
              <a:gd name="T10" fmla="*/ 46 w 51"/>
              <a:gd name="T11" fmla="*/ 17 h 46"/>
              <a:gd name="T12" fmla="*/ 43 w 51"/>
              <a:gd name="T13" fmla="*/ 0 h 46"/>
              <a:gd name="T14" fmla="*/ 41 w 51"/>
              <a:gd name="T15" fmla="*/ 1 h 46"/>
              <a:gd name="T16" fmla="*/ 39 w 51"/>
              <a:gd name="T17" fmla="*/ 2 h 46"/>
              <a:gd name="T18" fmla="*/ 43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6"/>
              <a:gd name="T32" fmla="*/ 51 w 5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4" name="Freeform 38"/>
          <p:cNvSpPr>
            <a:spLocks/>
          </p:cNvSpPr>
          <p:nvPr/>
        </p:nvSpPr>
        <p:spPr bwMode="auto">
          <a:xfrm>
            <a:off x="2884488" y="3413125"/>
            <a:ext cx="55562" cy="34925"/>
          </a:xfrm>
          <a:custGeom>
            <a:avLst/>
            <a:gdLst>
              <a:gd name="T0" fmla="*/ 37 w 39"/>
              <a:gd name="T1" fmla="*/ 0 h 22"/>
              <a:gd name="T2" fmla="*/ 35 w 39"/>
              <a:gd name="T3" fmla="*/ 0 h 22"/>
              <a:gd name="T4" fmla="*/ 0 w 39"/>
              <a:gd name="T5" fmla="*/ 6 h 22"/>
              <a:gd name="T6" fmla="*/ 3 w 39"/>
              <a:gd name="T7" fmla="*/ 21 h 22"/>
              <a:gd name="T8" fmla="*/ 38 w 39"/>
              <a:gd name="T9" fmla="*/ 14 h 22"/>
              <a:gd name="T10" fmla="*/ 35 w 39"/>
              <a:gd name="T11" fmla="*/ 14 h 22"/>
              <a:gd name="T12" fmla="*/ 37 w 39"/>
              <a:gd name="T13" fmla="*/ 0 h 22"/>
              <a:gd name="T14" fmla="*/ 36 w 39"/>
              <a:gd name="T15" fmla="*/ 0 h 22"/>
              <a:gd name="T16" fmla="*/ 35 w 39"/>
              <a:gd name="T17" fmla="*/ 0 h 22"/>
              <a:gd name="T18" fmla="*/ 37 w 3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2"/>
              <a:gd name="T32" fmla="*/ 39 w 3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5" name="Freeform 39"/>
          <p:cNvSpPr>
            <a:spLocks/>
          </p:cNvSpPr>
          <p:nvPr/>
        </p:nvSpPr>
        <p:spPr bwMode="auto">
          <a:xfrm>
            <a:off x="2941638" y="3413125"/>
            <a:ext cx="52387" cy="30163"/>
          </a:xfrm>
          <a:custGeom>
            <a:avLst/>
            <a:gdLst>
              <a:gd name="T0" fmla="*/ 36 w 37"/>
              <a:gd name="T1" fmla="*/ 5 h 19"/>
              <a:gd name="T2" fmla="*/ 33 w 37"/>
              <a:gd name="T3" fmla="*/ 4 h 19"/>
              <a:gd name="T4" fmla="*/ 2 w 37"/>
              <a:gd name="T5" fmla="*/ 0 h 19"/>
              <a:gd name="T6" fmla="*/ 0 w 37"/>
              <a:gd name="T7" fmla="*/ 14 h 19"/>
              <a:gd name="T8" fmla="*/ 32 w 37"/>
              <a:gd name="T9" fmla="*/ 18 h 19"/>
              <a:gd name="T10" fmla="*/ 29 w 37"/>
              <a:gd name="T11" fmla="*/ 17 h 19"/>
              <a:gd name="T12" fmla="*/ 36 w 37"/>
              <a:gd name="T13" fmla="*/ 5 h 19"/>
              <a:gd name="T14" fmla="*/ 35 w 37"/>
              <a:gd name="T15" fmla="*/ 4 h 19"/>
              <a:gd name="T16" fmla="*/ 33 w 37"/>
              <a:gd name="T17" fmla="*/ 4 h 19"/>
              <a:gd name="T18" fmla="*/ 36 w 37"/>
              <a:gd name="T19" fmla="*/ 5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9"/>
              <a:gd name="T32" fmla="*/ 37 w 3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6" name="Freeform 40"/>
          <p:cNvSpPr>
            <a:spLocks/>
          </p:cNvSpPr>
          <p:nvPr/>
        </p:nvSpPr>
        <p:spPr bwMode="auto">
          <a:xfrm>
            <a:off x="2990850" y="3422650"/>
            <a:ext cx="77788" cy="55563"/>
          </a:xfrm>
          <a:custGeom>
            <a:avLst/>
            <a:gdLst>
              <a:gd name="T0" fmla="*/ 55 w 56"/>
              <a:gd name="T1" fmla="*/ 20 h 35"/>
              <a:gd name="T2" fmla="*/ 53 w 56"/>
              <a:gd name="T3" fmla="*/ 20 h 35"/>
              <a:gd name="T4" fmla="*/ 7 w 56"/>
              <a:gd name="T5" fmla="*/ 0 h 35"/>
              <a:gd name="T6" fmla="*/ 0 w 56"/>
              <a:gd name="T7" fmla="*/ 14 h 35"/>
              <a:gd name="T8" fmla="*/ 46 w 56"/>
              <a:gd name="T9" fmla="*/ 34 h 35"/>
              <a:gd name="T10" fmla="*/ 45 w 56"/>
              <a:gd name="T11" fmla="*/ 33 h 35"/>
              <a:gd name="T12" fmla="*/ 55 w 56"/>
              <a:gd name="T13" fmla="*/ 20 h 35"/>
              <a:gd name="T14" fmla="*/ 54 w 56"/>
              <a:gd name="T15" fmla="*/ 20 h 35"/>
              <a:gd name="T16" fmla="*/ 53 w 56"/>
              <a:gd name="T17" fmla="*/ 20 h 35"/>
              <a:gd name="T18" fmla="*/ 55 w 56"/>
              <a:gd name="T19" fmla="*/ 2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5"/>
              <a:gd name="T32" fmla="*/ 56 w 5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7" name="Freeform 41"/>
          <p:cNvSpPr>
            <a:spLocks/>
          </p:cNvSpPr>
          <p:nvPr/>
        </p:nvSpPr>
        <p:spPr bwMode="auto">
          <a:xfrm>
            <a:off x="3060700" y="3459163"/>
            <a:ext cx="128588" cy="107950"/>
          </a:xfrm>
          <a:custGeom>
            <a:avLst/>
            <a:gdLst>
              <a:gd name="T0" fmla="*/ 90 w 91"/>
              <a:gd name="T1" fmla="*/ 54 h 68"/>
              <a:gd name="T2" fmla="*/ 88 w 91"/>
              <a:gd name="T3" fmla="*/ 53 h 68"/>
              <a:gd name="T4" fmla="*/ 10 w 91"/>
              <a:gd name="T5" fmla="*/ 0 h 68"/>
              <a:gd name="T6" fmla="*/ 0 w 91"/>
              <a:gd name="T7" fmla="*/ 15 h 68"/>
              <a:gd name="T8" fmla="*/ 79 w 91"/>
              <a:gd name="T9" fmla="*/ 67 h 68"/>
              <a:gd name="T10" fmla="*/ 77 w 91"/>
              <a:gd name="T11" fmla="*/ 66 h 68"/>
              <a:gd name="T12" fmla="*/ 90 w 91"/>
              <a:gd name="T13" fmla="*/ 54 h 68"/>
              <a:gd name="T14" fmla="*/ 89 w 91"/>
              <a:gd name="T15" fmla="*/ 53 h 68"/>
              <a:gd name="T16" fmla="*/ 88 w 91"/>
              <a:gd name="T17" fmla="*/ 53 h 68"/>
              <a:gd name="T18" fmla="*/ 90 w 91"/>
              <a:gd name="T19" fmla="*/ 54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68"/>
              <a:gd name="T32" fmla="*/ 91 w 9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8" name="Freeform 42"/>
          <p:cNvSpPr>
            <a:spLocks/>
          </p:cNvSpPr>
          <p:nvPr/>
        </p:nvSpPr>
        <p:spPr bwMode="auto">
          <a:xfrm>
            <a:off x="3176588" y="3552825"/>
            <a:ext cx="76200" cy="80963"/>
          </a:xfrm>
          <a:custGeom>
            <a:avLst/>
            <a:gdLst>
              <a:gd name="T0" fmla="*/ 53 w 54"/>
              <a:gd name="T1" fmla="*/ 38 h 51"/>
              <a:gd name="T2" fmla="*/ 13 w 54"/>
              <a:gd name="T3" fmla="*/ 0 h 51"/>
              <a:gd name="T4" fmla="*/ 0 w 54"/>
              <a:gd name="T5" fmla="*/ 12 h 51"/>
              <a:gd name="T6" fmla="*/ 41 w 54"/>
              <a:gd name="T7" fmla="*/ 50 h 51"/>
              <a:gd name="T8" fmla="*/ 41 w 54"/>
              <a:gd name="T9" fmla="*/ 49 h 51"/>
              <a:gd name="T10" fmla="*/ 53 w 54"/>
              <a:gd name="T11" fmla="*/ 38 h 51"/>
              <a:gd name="T12" fmla="*/ 0 60000 65536"/>
              <a:gd name="T13" fmla="*/ 0 60000 65536"/>
              <a:gd name="T14" fmla="*/ 0 60000 65536"/>
              <a:gd name="T15" fmla="*/ 0 60000 65536"/>
              <a:gd name="T16" fmla="*/ 0 60000 65536"/>
              <a:gd name="T17" fmla="*/ 0 60000 65536"/>
              <a:gd name="T18" fmla="*/ 0 w 54"/>
              <a:gd name="T19" fmla="*/ 0 h 51"/>
              <a:gd name="T20" fmla="*/ 54 w 5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4" h="51">
                <a:moveTo>
                  <a:pt x="53" y="38"/>
                </a:moveTo>
                <a:lnTo>
                  <a:pt x="13" y="0"/>
                </a:lnTo>
                <a:lnTo>
                  <a:pt x="0" y="12"/>
                </a:lnTo>
                <a:lnTo>
                  <a:pt x="41" y="50"/>
                </a:lnTo>
                <a:lnTo>
                  <a:pt x="41" y="49"/>
                </a:lnTo>
                <a:lnTo>
                  <a:pt x="53" y="38"/>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89" name="Freeform 43"/>
          <p:cNvSpPr>
            <a:spLocks/>
          </p:cNvSpPr>
          <p:nvPr/>
        </p:nvSpPr>
        <p:spPr bwMode="auto">
          <a:xfrm>
            <a:off x="3241675" y="3621088"/>
            <a:ext cx="79375" cy="98425"/>
          </a:xfrm>
          <a:custGeom>
            <a:avLst/>
            <a:gdLst>
              <a:gd name="T0" fmla="*/ 56 w 57"/>
              <a:gd name="T1" fmla="*/ 50 h 62"/>
              <a:gd name="T2" fmla="*/ 12 w 57"/>
              <a:gd name="T3" fmla="*/ 0 h 62"/>
              <a:gd name="T4" fmla="*/ 0 w 57"/>
              <a:gd name="T5" fmla="*/ 11 h 62"/>
              <a:gd name="T6" fmla="*/ 44 w 57"/>
              <a:gd name="T7" fmla="*/ 61 h 62"/>
              <a:gd name="T8" fmla="*/ 43 w 57"/>
              <a:gd name="T9" fmla="*/ 61 h 62"/>
              <a:gd name="T10" fmla="*/ 56 w 57"/>
              <a:gd name="T11" fmla="*/ 50 h 62"/>
              <a:gd name="T12" fmla="*/ 0 60000 65536"/>
              <a:gd name="T13" fmla="*/ 0 60000 65536"/>
              <a:gd name="T14" fmla="*/ 0 60000 65536"/>
              <a:gd name="T15" fmla="*/ 0 60000 65536"/>
              <a:gd name="T16" fmla="*/ 0 60000 65536"/>
              <a:gd name="T17" fmla="*/ 0 60000 65536"/>
              <a:gd name="T18" fmla="*/ 0 w 57"/>
              <a:gd name="T19" fmla="*/ 0 h 62"/>
              <a:gd name="T20" fmla="*/ 57 w 5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7" h="62">
                <a:moveTo>
                  <a:pt x="56" y="50"/>
                </a:moveTo>
                <a:lnTo>
                  <a:pt x="12" y="0"/>
                </a:lnTo>
                <a:lnTo>
                  <a:pt x="0" y="11"/>
                </a:lnTo>
                <a:lnTo>
                  <a:pt x="44" y="61"/>
                </a:lnTo>
                <a:lnTo>
                  <a:pt x="43" y="61"/>
                </a:lnTo>
                <a:lnTo>
                  <a:pt x="56" y="5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0" name="Freeform 44"/>
          <p:cNvSpPr>
            <a:spLocks/>
          </p:cNvSpPr>
          <p:nvPr/>
        </p:nvSpPr>
        <p:spPr bwMode="auto">
          <a:xfrm>
            <a:off x="3308350" y="3708400"/>
            <a:ext cx="79375" cy="101600"/>
          </a:xfrm>
          <a:custGeom>
            <a:avLst/>
            <a:gdLst>
              <a:gd name="T0" fmla="*/ 55 w 56"/>
              <a:gd name="T1" fmla="*/ 53 h 64"/>
              <a:gd name="T2" fmla="*/ 55 w 56"/>
              <a:gd name="T3" fmla="*/ 52 h 64"/>
              <a:gd name="T4" fmla="*/ 13 w 56"/>
              <a:gd name="T5" fmla="*/ 0 h 64"/>
              <a:gd name="T6" fmla="*/ 0 w 56"/>
              <a:gd name="T7" fmla="*/ 11 h 64"/>
              <a:gd name="T8" fmla="*/ 41 w 56"/>
              <a:gd name="T9" fmla="*/ 63 h 64"/>
              <a:gd name="T10" fmla="*/ 55 w 56"/>
              <a:gd name="T11" fmla="*/ 53 h 64"/>
              <a:gd name="T12" fmla="*/ 55 w 56"/>
              <a:gd name="T13" fmla="*/ 52 h 64"/>
              <a:gd name="T14" fmla="*/ 55 w 56"/>
              <a:gd name="T15" fmla="*/ 53 h 6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4"/>
              <a:gd name="T26" fmla="*/ 56 w 5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1" name="Freeform 45"/>
          <p:cNvSpPr>
            <a:spLocks/>
          </p:cNvSpPr>
          <p:nvPr/>
        </p:nvSpPr>
        <p:spPr bwMode="auto">
          <a:xfrm>
            <a:off x="3371850" y="3800475"/>
            <a:ext cx="80963" cy="119063"/>
          </a:xfrm>
          <a:custGeom>
            <a:avLst/>
            <a:gdLst>
              <a:gd name="T0" fmla="*/ 56 w 57"/>
              <a:gd name="T1" fmla="*/ 65 h 75"/>
              <a:gd name="T2" fmla="*/ 56 w 57"/>
              <a:gd name="T3" fmla="*/ 64 h 75"/>
              <a:gd name="T4" fmla="*/ 14 w 57"/>
              <a:gd name="T5" fmla="*/ 0 h 75"/>
              <a:gd name="T6" fmla="*/ 0 w 57"/>
              <a:gd name="T7" fmla="*/ 10 h 75"/>
              <a:gd name="T8" fmla="*/ 42 w 57"/>
              <a:gd name="T9" fmla="*/ 74 h 75"/>
              <a:gd name="T10" fmla="*/ 42 w 57"/>
              <a:gd name="T11" fmla="*/ 73 h 75"/>
              <a:gd name="T12" fmla="*/ 56 w 57"/>
              <a:gd name="T13" fmla="*/ 65 h 75"/>
              <a:gd name="T14" fmla="*/ 56 w 57"/>
              <a:gd name="T15" fmla="*/ 64 h 75"/>
              <a:gd name="T16" fmla="*/ 56 w 57"/>
              <a:gd name="T17" fmla="*/ 6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5"/>
              <a:gd name="T29" fmla="*/ 57 w 5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2" name="Freeform 46"/>
          <p:cNvSpPr>
            <a:spLocks/>
          </p:cNvSpPr>
          <p:nvPr/>
        </p:nvSpPr>
        <p:spPr bwMode="auto">
          <a:xfrm>
            <a:off x="3436938" y="3911600"/>
            <a:ext cx="84137" cy="128588"/>
          </a:xfrm>
          <a:custGeom>
            <a:avLst/>
            <a:gdLst>
              <a:gd name="T0" fmla="*/ 58 w 59"/>
              <a:gd name="T1" fmla="*/ 72 h 81"/>
              <a:gd name="T2" fmla="*/ 15 w 59"/>
              <a:gd name="T3" fmla="*/ 0 h 81"/>
              <a:gd name="T4" fmla="*/ 0 w 59"/>
              <a:gd name="T5" fmla="*/ 8 h 81"/>
              <a:gd name="T6" fmla="*/ 44 w 59"/>
              <a:gd name="T7" fmla="*/ 80 h 81"/>
              <a:gd name="T8" fmla="*/ 58 w 59"/>
              <a:gd name="T9" fmla="*/ 72 h 81"/>
              <a:gd name="T10" fmla="*/ 0 60000 65536"/>
              <a:gd name="T11" fmla="*/ 0 60000 65536"/>
              <a:gd name="T12" fmla="*/ 0 60000 65536"/>
              <a:gd name="T13" fmla="*/ 0 60000 65536"/>
              <a:gd name="T14" fmla="*/ 0 60000 65536"/>
              <a:gd name="T15" fmla="*/ 0 w 59"/>
              <a:gd name="T16" fmla="*/ 0 h 81"/>
              <a:gd name="T17" fmla="*/ 59 w 59"/>
              <a:gd name="T18" fmla="*/ 81 h 81"/>
            </a:gdLst>
            <a:ahLst/>
            <a:cxnLst>
              <a:cxn ang="T10">
                <a:pos x="T0" y="T1"/>
              </a:cxn>
              <a:cxn ang="T11">
                <a:pos x="T2" y="T3"/>
              </a:cxn>
              <a:cxn ang="T12">
                <a:pos x="T4" y="T5"/>
              </a:cxn>
              <a:cxn ang="T13">
                <a:pos x="T6" y="T7"/>
              </a:cxn>
              <a:cxn ang="T14">
                <a:pos x="T8" y="T9"/>
              </a:cxn>
            </a:cxnLst>
            <a:rect l="T15" t="T16" r="T17" b="T18"/>
            <a:pathLst>
              <a:path w="59" h="81">
                <a:moveTo>
                  <a:pt x="58" y="72"/>
                </a:moveTo>
                <a:lnTo>
                  <a:pt x="15" y="0"/>
                </a:lnTo>
                <a:lnTo>
                  <a:pt x="0" y="8"/>
                </a:lnTo>
                <a:lnTo>
                  <a:pt x="44" y="80"/>
                </a:lnTo>
                <a:lnTo>
                  <a:pt x="58" y="72"/>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3" name="Freeform 47"/>
          <p:cNvSpPr>
            <a:spLocks/>
          </p:cNvSpPr>
          <p:nvPr/>
        </p:nvSpPr>
        <p:spPr bwMode="auto">
          <a:xfrm>
            <a:off x="3506788" y="4033838"/>
            <a:ext cx="82550" cy="138112"/>
          </a:xfrm>
          <a:custGeom>
            <a:avLst/>
            <a:gdLst>
              <a:gd name="T0" fmla="*/ 58 w 59"/>
              <a:gd name="T1" fmla="*/ 78 h 87"/>
              <a:gd name="T2" fmla="*/ 14 w 59"/>
              <a:gd name="T3" fmla="*/ 0 h 87"/>
              <a:gd name="T4" fmla="*/ 0 w 59"/>
              <a:gd name="T5" fmla="*/ 8 h 87"/>
              <a:gd name="T6" fmla="*/ 44 w 59"/>
              <a:gd name="T7" fmla="*/ 86 h 87"/>
              <a:gd name="T8" fmla="*/ 58 w 59"/>
              <a:gd name="T9" fmla="*/ 78 h 87"/>
              <a:gd name="T10" fmla="*/ 0 60000 65536"/>
              <a:gd name="T11" fmla="*/ 0 60000 65536"/>
              <a:gd name="T12" fmla="*/ 0 60000 65536"/>
              <a:gd name="T13" fmla="*/ 0 60000 65536"/>
              <a:gd name="T14" fmla="*/ 0 60000 65536"/>
              <a:gd name="T15" fmla="*/ 0 w 59"/>
              <a:gd name="T16" fmla="*/ 0 h 87"/>
              <a:gd name="T17" fmla="*/ 59 w 59"/>
              <a:gd name="T18" fmla="*/ 87 h 87"/>
            </a:gdLst>
            <a:ahLst/>
            <a:cxnLst>
              <a:cxn ang="T10">
                <a:pos x="T0" y="T1"/>
              </a:cxn>
              <a:cxn ang="T11">
                <a:pos x="T2" y="T3"/>
              </a:cxn>
              <a:cxn ang="T12">
                <a:pos x="T4" y="T5"/>
              </a:cxn>
              <a:cxn ang="T13">
                <a:pos x="T6" y="T7"/>
              </a:cxn>
              <a:cxn ang="T14">
                <a:pos x="T8" y="T9"/>
              </a:cxn>
            </a:cxnLst>
            <a:rect l="T15" t="T16" r="T17" b="T18"/>
            <a:pathLst>
              <a:path w="59" h="87">
                <a:moveTo>
                  <a:pt x="58" y="78"/>
                </a:moveTo>
                <a:lnTo>
                  <a:pt x="14" y="0"/>
                </a:lnTo>
                <a:lnTo>
                  <a:pt x="0" y="8"/>
                </a:lnTo>
                <a:lnTo>
                  <a:pt x="44" y="86"/>
                </a:lnTo>
                <a:lnTo>
                  <a:pt x="58" y="78"/>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4" name="Freeform 48"/>
          <p:cNvSpPr>
            <a:spLocks/>
          </p:cNvSpPr>
          <p:nvPr/>
        </p:nvSpPr>
        <p:spPr bwMode="auto">
          <a:xfrm>
            <a:off x="3575050" y="4165600"/>
            <a:ext cx="68263" cy="111125"/>
          </a:xfrm>
          <a:custGeom>
            <a:avLst/>
            <a:gdLst>
              <a:gd name="T0" fmla="*/ 48 w 49"/>
              <a:gd name="T1" fmla="*/ 60 h 70"/>
              <a:gd name="T2" fmla="*/ 14 w 49"/>
              <a:gd name="T3" fmla="*/ 0 h 70"/>
              <a:gd name="T4" fmla="*/ 0 w 49"/>
              <a:gd name="T5" fmla="*/ 8 h 70"/>
              <a:gd name="T6" fmla="*/ 34 w 49"/>
              <a:gd name="T7" fmla="*/ 69 h 70"/>
              <a:gd name="T8" fmla="*/ 48 w 49"/>
              <a:gd name="T9" fmla="*/ 60 h 70"/>
              <a:gd name="T10" fmla="*/ 0 60000 65536"/>
              <a:gd name="T11" fmla="*/ 0 60000 65536"/>
              <a:gd name="T12" fmla="*/ 0 60000 65536"/>
              <a:gd name="T13" fmla="*/ 0 60000 65536"/>
              <a:gd name="T14" fmla="*/ 0 60000 65536"/>
              <a:gd name="T15" fmla="*/ 0 w 49"/>
              <a:gd name="T16" fmla="*/ 0 h 70"/>
              <a:gd name="T17" fmla="*/ 49 w 49"/>
              <a:gd name="T18" fmla="*/ 70 h 70"/>
            </a:gdLst>
            <a:ahLst/>
            <a:cxnLst>
              <a:cxn ang="T10">
                <a:pos x="T0" y="T1"/>
              </a:cxn>
              <a:cxn ang="T11">
                <a:pos x="T2" y="T3"/>
              </a:cxn>
              <a:cxn ang="T12">
                <a:pos x="T4" y="T5"/>
              </a:cxn>
              <a:cxn ang="T13">
                <a:pos x="T6" y="T7"/>
              </a:cxn>
              <a:cxn ang="T14">
                <a:pos x="T8" y="T9"/>
              </a:cxn>
            </a:cxnLst>
            <a:rect l="T15" t="T16" r="T17" b="T18"/>
            <a:pathLst>
              <a:path w="49" h="70">
                <a:moveTo>
                  <a:pt x="48" y="60"/>
                </a:moveTo>
                <a:lnTo>
                  <a:pt x="14" y="0"/>
                </a:lnTo>
                <a:lnTo>
                  <a:pt x="0" y="8"/>
                </a:lnTo>
                <a:lnTo>
                  <a:pt x="34" y="69"/>
                </a:lnTo>
                <a:lnTo>
                  <a:pt x="48" y="60"/>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5" name="Freeform 49"/>
          <p:cNvSpPr>
            <a:spLocks/>
          </p:cNvSpPr>
          <p:nvPr/>
        </p:nvSpPr>
        <p:spPr bwMode="auto">
          <a:xfrm>
            <a:off x="3627438" y="4268788"/>
            <a:ext cx="74612" cy="130175"/>
          </a:xfrm>
          <a:custGeom>
            <a:avLst/>
            <a:gdLst>
              <a:gd name="T0" fmla="*/ 52 w 53"/>
              <a:gd name="T1" fmla="*/ 73 h 82"/>
              <a:gd name="T2" fmla="*/ 14 w 53"/>
              <a:gd name="T3" fmla="*/ 0 h 82"/>
              <a:gd name="T4" fmla="*/ 0 w 53"/>
              <a:gd name="T5" fmla="*/ 9 h 82"/>
              <a:gd name="T6" fmla="*/ 39 w 53"/>
              <a:gd name="T7" fmla="*/ 81 h 82"/>
              <a:gd name="T8" fmla="*/ 52 w 53"/>
              <a:gd name="T9" fmla="*/ 73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52" y="73"/>
                </a:moveTo>
                <a:lnTo>
                  <a:pt x="14" y="0"/>
                </a:lnTo>
                <a:lnTo>
                  <a:pt x="0" y="9"/>
                </a:lnTo>
                <a:lnTo>
                  <a:pt x="39" y="81"/>
                </a:lnTo>
                <a:lnTo>
                  <a:pt x="52" y="73"/>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6" name="Freeform 50"/>
          <p:cNvSpPr>
            <a:spLocks/>
          </p:cNvSpPr>
          <p:nvPr/>
        </p:nvSpPr>
        <p:spPr bwMode="auto">
          <a:xfrm>
            <a:off x="3689350" y="4392613"/>
            <a:ext cx="66675" cy="115887"/>
          </a:xfrm>
          <a:custGeom>
            <a:avLst/>
            <a:gdLst>
              <a:gd name="T0" fmla="*/ 47 w 48"/>
              <a:gd name="T1" fmla="*/ 64 h 73"/>
              <a:gd name="T2" fmla="*/ 13 w 48"/>
              <a:gd name="T3" fmla="*/ 0 h 73"/>
              <a:gd name="T4" fmla="*/ 0 w 48"/>
              <a:gd name="T5" fmla="*/ 8 h 73"/>
              <a:gd name="T6" fmla="*/ 33 w 48"/>
              <a:gd name="T7" fmla="*/ 72 h 73"/>
              <a:gd name="T8" fmla="*/ 33 w 48"/>
              <a:gd name="T9" fmla="*/ 71 h 73"/>
              <a:gd name="T10" fmla="*/ 47 w 48"/>
              <a:gd name="T11" fmla="*/ 64 h 73"/>
              <a:gd name="T12" fmla="*/ 0 60000 65536"/>
              <a:gd name="T13" fmla="*/ 0 60000 65536"/>
              <a:gd name="T14" fmla="*/ 0 60000 65536"/>
              <a:gd name="T15" fmla="*/ 0 60000 65536"/>
              <a:gd name="T16" fmla="*/ 0 60000 65536"/>
              <a:gd name="T17" fmla="*/ 0 60000 65536"/>
              <a:gd name="T18" fmla="*/ 0 w 48"/>
              <a:gd name="T19" fmla="*/ 0 h 73"/>
              <a:gd name="T20" fmla="*/ 48 w 48"/>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48" h="73">
                <a:moveTo>
                  <a:pt x="47" y="64"/>
                </a:moveTo>
                <a:lnTo>
                  <a:pt x="13" y="0"/>
                </a:lnTo>
                <a:lnTo>
                  <a:pt x="0" y="8"/>
                </a:lnTo>
                <a:lnTo>
                  <a:pt x="33" y="72"/>
                </a:lnTo>
                <a:lnTo>
                  <a:pt x="33" y="71"/>
                </a:lnTo>
                <a:lnTo>
                  <a:pt x="47" y="64"/>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7" name="Freeform 51"/>
          <p:cNvSpPr>
            <a:spLocks/>
          </p:cNvSpPr>
          <p:nvPr/>
        </p:nvSpPr>
        <p:spPr bwMode="auto">
          <a:xfrm>
            <a:off x="3740150" y="4502150"/>
            <a:ext cx="73025" cy="128588"/>
          </a:xfrm>
          <a:custGeom>
            <a:avLst/>
            <a:gdLst>
              <a:gd name="T0" fmla="*/ 50 w 51"/>
              <a:gd name="T1" fmla="*/ 72 h 81"/>
              <a:gd name="T2" fmla="*/ 50 w 51"/>
              <a:gd name="T3" fmla="*/ 73 h 81"/>
              <a:gd name="T4" fmla="*/ 14 w 51"/>
              <a:gd name="T5" fmla="*/ 0 h 81"/>
              <a:gd name="T6" fmla="*/ 0 w 51"/>
              <a:gd name="T7" fmla="*/ 7 h 81"/>
              <a:gd name="T8" fmla="*/ 36 w 51"/>
              <a:gd name="T9" fmla="*/ 80 h 81"/>
              <a:gd name="T10" fmla="*/ 50 w 51"/>
              <a:gd name="T11" fmla="*/ 72 h 81"/>
              <a:gd name="T12" fmla="*/ 0 60000 65536"/>
              <a:gd name="T13" fmla="*/ 0 60000 65536"/>
              <a:gd name="T14" fmla="*/ 0 60000 65536"/>
              <a:gd name="T15" fmla="*/ 0 60000 65536"/>
              <a:gd name="T16" fmla="*/ 0 60000 65536"/>
              <a:gd name="T17" fmla="*/ 0 60000 65536"/>
              <a:gd name="T18" fmla="*/ 0 w 51"/>
              <a:gd name="T19" fmla="*/ 0 h 81"/>
              <a:gd name="T20" fmla="*/ 51 w 5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1" h="81">
                <a:moveTo>
                  <a:pt x="50" y="72"/>
                </a:moveTo>
                <a:lnTo>
                  <a:pt x="50" y="73"/>
                </a:lnTo>
                <a:lnTo>
                  <a:pt x="14" y="0"/>
                </a:lnTo>
                <a:lnTo>
                  <a:pt x="0" y="7"/>
                </a:lnTo>
                <a:lnTo>
                  <a:pt x="36" y="80"/>
                </a:lnTo>
                <a:lnTo>
                  <a:pt x="50" y="72"/>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8" name="Freeform 52"/>
          <p:cNvSpPr>
            <a:spLocks/>
          </p:cNvSpPr>
          <p:nvPr/>
        </p:nvSpPr>
        <p:spPr bwMode="auto">
          <a:xfrm>
            <a:off x="3797300" y="4624388"/>
            <a:ext cx="546100" cy="1106487"/>
          </a:xfrm>
          <a:custGeom>
            <a:avLst/>
            <a:gdLst>
              <a:gd name="T0" fmla="*/ 378 w 387"/>
              <a:gd name="T1" fmla="*/ 692 h 697"/>
              <a:gd name="T2" fmla="*/ 386 w 387"/>
              <a:gd name="T3" fmla="*/ 687 h 697"/>
              <a:gd name="T4" fmla="*/ 16 w 387"/>
              <a:gd name="T5" fmla="*/ 0 h 697"/>
              <a:gd name="T6" fmla="*/ 0 w 387"/>
              <a:gd name="T7" fmla="*/ 9 h 697"/>
              <a:gd name="T8" fmla="*/ 370 w 387"/>
              <a:gd name="T9" fmla="*/ 696 h 697"/>
              <a:gd name="T10" fmla="*/ 378 w 387"/>
              <a:gd name="T11" fmla="*/ 692 h 697"/>
              <a:gd name="T12" fmla="*/ 0 60000 65536"/>
              <a:gd name="T13" fmla="*/ 0 60000 65536"/>
              <a:gd name="T14" fmla="*/ 0 60000 65536"/>
              <a:gd name="T15" fmla="*/ 0 60000 65536"/>
              <a:gd name="T16" fmla="*/ 0 60000 65536"/>
              <a:gd name="T17" fmla="*/ 0 60000 65536"/>
              <a:gd name="T18" fmla="*/ 0 w 387"/>
              <a:gd name="T19" fmla="*/ 0 h 697"/>
              <a:gd name="T20" fmla="*/ 387 w 387"/>
              <a:gd name="T21" fmla="*/ 697 h 697"/>
            </a:gdLst>
            <a:ahLst/>
            <a:cxnLst>
              <a:cxn ang="T12">
                <a:pos x="T0" y="T1"/>
              </a:cxn>
              <a:cxn ang="T13">
                <a:pos x="T2" y="T3"/>
              </a:cxn>
              <a:cxn ang="T14">
                <a:pos x="T4" y="T5"/>
              </a:cxn>
              <a:cxn ang="T15">
                <a:pos x="T6" y="T7"/>
              </a:cxn>
              <a:cxn ang="T16">
                <a:pos x="T8" y="T9"/>
              </a:cxn>
              <a:cxn ang="T17">
                <a:pos x="T10" y="T11"/>
              </a:cxn>
            </a:cxnLst>
            <a:rect l="T18" t="T19" r="T20" b="T21"/>
            <a:pathLst>
              <a:path w="387" h="697">
                <a:moveTo>
                  <a:pt x="378" y="692"/>
                </a:moveTo>
                <a:lnTo>
                  <a:pt x="386" y="687"/>
                </a:lnTo>
                <a:lnTo>
                  <a:pt x="16" y="0"/>
                </a:lnTo>
                <a:lnTo>
                  <a:pt x="0" y="9"/>
                </a:lnTo>
                <a:lnTo>
                  <a:pt x="370" y="696"/>
                </a:lnTo>
                <a:lnTo>
                  <a:pt x="378" y="692"/>
                </a:lnTo>
              </a:path>
            </a:pathLst>
          </a:custGeom>
          <a:solidFill>
            <a:srgbClr val="FF5400"/>
          </a:solidFill>
          <a:ln w="12700" cap="rnd" cmpd="sng">
            <a:noFill/>
            <a:prstDash val="solid"/>
            <a:round/>
            <a:headEnd type="none" w="med" len="med"/>
            <a:tailEnd type="none" w="med" len="med"/>
          </a:ln>
        </p:spPr>
        <p:txBody>
          <a:bodyPr/>
          <a:lstStyle/>
          <a:p>
            <a:endParaRPr lang="en-US"/>
          </a:p>
        </p:txBody>
      </p:sp>
      <p:sp>
        <p:nvSpPr>
          <p:cNvPr id="27699" name="Freeform 53"/>
          <p:cNvSpPr>
            <a:spLocks/>
          </p:cNvSpPr>
          <p:nvPr/>
        </p:nvSpPr>
        <p:spPr bwMode="auto">
          <a:xfrm>
            <a:off x="2254250" y="5624513"/>
            <a:ext cx="66675" cy="106362"/>
          </a:xfrm>
          <a:custGeom>
            <a:avLst/>
            <a:gdLst>
              <a:gd name="T0" fmla="*/ 32 w 48"/>
              <a:gd name="T1" fmla="*/ 1 h 67"/>
              <a:gd name="T2" fmla="*/ 33 w 48"/>
              <a:gd name="T3" fmla="*/ 0 h 67"/>
              <a:gd name="T4" fmla="*/ 0 w 48"/>
              <a:gd name="T5" fmla="*/ 58 h 67"/>
              <a:gd name="T6" fmla="*/ 13 w 48"/>
              <a:gd name="T7" fmla="*/ 66 h 67"/>
              <a:gd name="T8" fmla="*/ 46 w 48"/>
              <a:gd name="T9" fmla="*/ 8 h 67"/>
              <a:gd name="T10" fmla="*/ 47 w 48"/>
              <a:gd name="T11" fmla="*/ 8 h 67"/>
              <a:gd name="T12" fmla="*/ 46 w 48"/>
              <a:gd name="T13" fmla="*/ 8 h 67"/>
              <a:gd name="T14" fmla="*/ 47 w 48"/>
              <a:gd name="T15" fmla="*/ 8 h 67"/>
              <a:gd name="T16" fmla="*/ 32 w 48"/>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7"/>
              <a:gd name="T29" fmla="*/ 48 w 4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0" name="Freeform 54"/>
          <p:cNvSpPr>
            <a:spLocks/>
          </p:cNvSpPr>
          <p:nvPr/>
        </p:nvSpPr>
        <p:spPr bwMode="auto">
          <a:xfrm>
            <a:off x="2305050" y="5521325"/>
            <a:ext cx="61913" cy="109538"/>
          </a:xfrm>
          <a:custGeom>
            <a:avLst/>
            <a:gdLst>
              <a:gd name="T0" fmla="*/ 28 w 44"/>
              <a:gd name="T1" fmla="*/ 1 h 69"/>
              <a:gd name="T2" fmla="*/ 28 w 44"/>
              <a:gd name="T3" fmla="*/ 0 h 69"/>
              <a:gd name="T4" fmla="*/ 0 w 44"/>
              <a:gd name="T5" fmla="*/ 61 h 69"/>
              <a:gd name="T6" fmla="*/ 15 w 44"/>
              <a:gd name="T7" fmla="*/ 68 h 69"/>
              <a:gd name="T8" fmla="*/ 43 w 44"/>
              <a:gd name="T9" fmla="*/ 7 h 69"/>
              <a:gd name="T10" fmla="*/ 43 w 44"/>
              <a:gd name="T11" fmla="*/ 6 h 69"/>
              <a:gd name="T12" fmla="*/ 43 w 44"/>
              <a:gd name="T13" fmla="*/ 7 h 69"/>
              <a:gd name="T14" fmla="*/ 43 w 44"/>
              <a:gd name="T15" fmla="*/ 6 h 69"/>
              <a:gd name="T16" fmla="*/ 28 w 44"/>
              <a:gd name="T17" fmla="*/ 1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69"/>
              <a:gd name="T29" fmla="*/ 44 w 4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1" name="Freeform 55"/>
          <p:cNvSpPr>
            <a:spLocks/>
          </p:cNvSpPr>
          <p:nvPr/>
        </p:nvSpPr>
        <p:spPr bwMode="auto">
          <a:xfrm>
            <a:off x="2349500" y="5289550"/>
            <a:ext cx="101600" cy="234950"/>
          </a:xfrm>
          <a:custGeom>
            <a:avLst/>
            <a:gdLst>
              <a:gd name="T0" fmla="*/ 54 w 72"/>
              <a:gd name="T1" fmla="*/ 0 h 148"/>
              <a:gd name="T2" fmla="*/ 0 w 72"/>
              <a:gd name="T3" fmla="*/ 141 h 148"/>
              <a:gd name="T4" fmla="*/ 16 w 72"/>
              <a:gd name="T5" fmla="*/ 147 h 148"/>
              <a:gd name="T6" fmla="*/ 71 w 72"/>
              <a:gd name="T7" fmla="*/ 7 h 148"/>
              <a:gd name="T8" fmla="*/ 54 w 72"/>
              <a:gd name="T9" fmla="*/ 0 h 148"/>
              <a:gd name="T10" fmla="*/ 0 60000 65536"/>
              <a:gd name="T11" fmla="*/ 0 60000 65536"/>
              <a:gd name="T12" fmla="*/ 0 60000 65536"/>
              <a:gd name="T13" fmla="*/ 0 60000 65536"/>
              <a:gd name="T14" fmla="*/ 0 60000 65536"/>
              <a:gd name="T15" fmla="*/ 0 w 72"/>
              <a:gd name="T16" fmla="*/ 0 h 148"/>
              <a:gd name="T17" fmla="*/ 72 w 72"/>
              <a:gd name="T18" fmla="*/ 148 h 148"/>
            </a:gdLst>
            <a:ahLst/>
            <a:cxnLst>
              <a:cxn ang="T10">
                <a:pos x="T0" y="T1"/>
              </a:cxn>
              <a:cxn ang="T11">
                <a:pos x="T2" y="T3"/>
              </a:cxn>
              <a:cxn ang="T12">
                <a:pos x="T4" y="T5"/>
              </a:cxn>
              <a:cxn ang="T13">
                <a:pos x="T6" y="T7"/>
              </a:cxn>
              <a:cxn ang="T14">
                <a:pos x="T8" y="T9"/>
              </a:cxn>
            </a:cxnLst>
            <a:rect l="T15" t="T16" r="T17" b="T18"/>
            <a:pathLst>
              <a:path w="72" h="148">
                <a:moveTo>
                  <a:pt x="54" y="0"/>
                </a:moveTo>
                <a:lnTo>
                  <a:pt x="0" y="141"/>
                </a:lnTo>
                <a:lnTo>
                  <a:pt x="16" y="147"/>
                </a:lnTo>
                <a:lnTo>
                  <a:pt x="71" y="7"/>
                </a:lnTo>
                <a:lnTo>
                  <a:pt x="54"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2" name="Freeform 56"/>
          <p:cNvSpPr>
            <a:spLocks/>
          </p:cNvSpPr>
          <p:nvPr/>
        </p:nvSpPr>
        <p:spPr bwMode="auto">
          <a:xfrm>
            <a:off x="2432050" y="4899025"/>
            <a:ext cx="149225" cy="393700"/>
          </a:xfrm>
          <a:custGeom>
            <a:avLst/>
            <a:gdLst>
              <a:gd name="T0" fmla="*/ 88 w 105"/>
              <a:gd name="T1" fmla="*/ 0 h 248"/>
              <a:gd name="T2" fmla="*/ 0 w 105"/>
              <a:gd name="T3" fmla="*/ 240 h 248"/>
              <a:gd name="T4" fmla="*/ 17 w 105"/>
              <a:gd name="T5" fmla="*/ 247 h 248"/>
              <a:gd name="T6" fmla="*/ 104 w 105"/>
              <a:gd name="T7" fmla="*/ 7 h 248"/>
              <a:gd name="T8" fmla="*/ 88 w 105"/>
              <a:gd name="T9" fmla="*/ 0 h 248"/>
              <a:gd name="T10" fmla="*/ 0 60000 65536"/>
              <a:gd name="T11" fmla="*/ 0 60000 65536"/>
              <a:gd name="T12" fmla="*/ 0 60000 65536"/>
              <a:gd name="T13" fmla="*/ 0 60000 65536"/>
              <a:gd name="T14" fmla="*/ 0 60000 65536"/>
              <a:gd name="T15" fmla="*/ 0 w 105"/>
              <a:gd name="T16" fmla="*/ 0 h 248"/>
              <a:gd name="T17" fmla="*/ 105 w 105"/>
              <a:gd name="T18" fmla="*/ 248 h 248"/>
            </a:gdLst>
            <a:ahLst/>
            <a:cxnLst>
              <a:cxn ang="T10">
                <a:pos x="T0" y="T1"/>
              </a:cxn>
              <a:cxn ang="T11">
                <a:pos x="T2" y="T3"/>
              </a:cxn>
              <a:cxn ang="T12">
                <a:pos x="T4" y="T5"/>
              </a:cxn>
              <a:cxn ang="T13">
                <a:pos x="T6" y="T7"/>
              </a:cxn>
              <a:cxn ang="T14">
                <a:pos x="T8" y="T9"/>
              </a:cxn>
            </a:cxnLst>
            <a:rect l="T15" t="T16" r="T17" b="T18"/>
            <a:pathLst>
              <a:path w="105" h="248">
                <a:moveTo>
                  <a:pt x="88" y="0"/>
                </a:moveTo>
                <a:lnTo>
                  <a:pt x="0" y="240"/>
                </a:lnTo>
                <a:lnTo>
                  <a:pt x="17" y="247"/>
                </a:lnTo>
                <a:lnTo>
                  <a:pt x="104" y="7"/>
                </a:lnTo>
                <a:lnTo>
                  <a:pt x="88"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3" name="Freeform 57"/>
          <p:cNvSpPr>
            <a:spLocks/>
          </p:cNvSpPr>
          <p:nvPr/>
        </p:nvSpPr>
        <p:spPr bwMode="auto">
          <a:xfrm>
            <a:off x="2563813" y="4311650"/>
            <a:ext cx="206375" cy="590550"/>
          </a:xfrm>
          <a:custGeom>
            <a:avLst/>
            <a:gdLst>
              <a:gd name="T0" fmla="*/ 129 w 146"/>
              <a:gd name="T1" fmla="*/ 0 h 372"/>
              <a:gd name="T2" fmla="*/ 0 w 146"/>
              <a:gd name="T3" fmla="*/ 364 h 372"/>
              <a:gd name="T4" fmla="*/ 16 w 146"/>
              <a:gd name="T5" fmla="*/ 371 h 372"/>
              <a:gd name="T6" fmla="*/ 145 w 146"/>
              <a:gd name="T7" fmla="*/ 7 h 372"/>
              <a:gd name="T8" fmla="*/ 129 w 146"/>
              <a:gd name="T9" fmla="*/ 0 h 372"/>
              <a:gd name="T10" fmla="*/ 0 60000 65536"/>
              <a:gd name="T11" fmla="*/ 0 60000 65536"/>
              <a:gd name="T12" fmla="*/ 0 60000 65536"/>
              <a:gd name="T13" fmla="*/ 0 60000 65536"/>
              <a:gd name="T14" fmla="*/ 0 60000 65536"/>
              <a:gd name="T15" fmla="*/ 0 w 146"/>
              <a:gd name="T16" fmla="*/ 0 h 372"/>
              <a:gd name="T17" fmla="*/ 146 w 146"/>
              <a:gd name="T18" fmla="*/ 372 h 372"/>
            </a:gdLst>
            <a:ahLst/>
            <a:cxnLst>
              <a:cxn ang="T10">
                <a:pos x="T0" y="T1"/>
              </a:cxn>
              <a:cxn ang="T11">
                <a:pos x="T2" y="T3"/>
              </a:cxn>
              <a:cxn ang="T12">
                <a:pos x="T4" y="T5"/>
              </a:cxn>
              <a:cxn ang="T13">
                <a:pos x="T6" y="T7"/>
              </a:cxn>
              <a:cxn ang="T14">
                <a:pos x="T8" y="T9"/>
              </a:cxn>
            </a:cxnLst>
            <a:rect l="T15" t="T16" r="T17" b="T18"/>
            <a:pathLst>
              <a:path w="146" h="372">
                <a:moveTo>
                  <a:pt x="129" y="0"/>
                </a:moveTo>
                <a:lnTo>
                  <a:pt x="0" y="364"/>
                </a:lnTo>
                <a:lnTo>
                  <a:pt x="16" y="371"/>
                </a:lnTo>
                <a:lnTo>
                  <a:pt x="145" y="7"/>
                </a:lnTo>
                <a:lnTo>
                  <a:pt x="129"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4" name="Freeform 58"/>
          <p:cNvSpPr>
            <a:spLocks/>
          </p:cNvSpPr>
          <p:nvPr/>
        </p:nvSpPr>
        <p:spPr bwMode="auto">
          <a:xfrm>
            <a:off x="2752725" y="4152900"/>
            <a:ext cx="77788" cy="161925"/>
          </a:xfrm>
          <a:custGeom>
            <a:avLst/>
            <a:gdLst>
              <a:gd name="T0" fmla="*/ 39 w 55"/>
              <a:gd name="T1" fmla="*/ 0 h 102"/>
              <a:gd name="T2" fmla="*/ 0 w 55"/>
              <a:gd name="T3" fmla="*/ 94 h 102"/>
              <a:gd name="T4" fmla="*/ 15 w 55"/>
              <a:gd name="T5" fmla="*/ 101 h 102"/>
              <a:gd name="T6" fmla="*/ 54 w 55"/>
              <a:gd name="T7" fmla="*/ 7 h 102"/>
              <a:gd name="T8" fmla="*/ 54 w 55"/>
              <a:gd name="T9" fmla="*/ 8 h 102"/>
              <a:gd name="T10" fmla="*/ 39 w 55"/>
              <a:gd name="T11" fmla="*/ 0 h 102"/>
              <a:gd name="T12" fmla="*/ 0 60000 65536"/>
              <a:gd name="T13" fmla="*/ 0 60000 65536"/>
              <a:gd name="T14" fmla="*/ 0 60000 65536"/>
              <a:gd name="T15" fmla="*/ 0 60000 65536"/>
              <a:gd name="T16" fmla="*/ 0 60000 65536"/>
              <a:gd name="T17" fmla="*/ 0 60000 65536"/>
              <a:gd name="T18" fmla="*/ 0 w 55"/>
              <a:gd name="T19" fmla="*/ 0 h 102"/>
              <a:gd name="T20" fmla="*/ 55 w 5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5" h="102">
                <a:moveTo>
                  <a:pt x="39" y="0"/>
                </a:moveTo>
                <a:lnTo>
                  <a:pt x="0" y="94"/>
                </a:lnTo>
                <a:lnTo>
                  <a:pt x="15" y="101"/>
                </a:lnTo>
                <a:lnTo>
                  <a:pt x="54" y="7"/>
                </a:lnTo>
                <a:lnTo>
                  <a:pt x="54" y="8"/>
                </a:lnTo>
                <a:lnTo>
                  <a:pt x="39"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5" name="Freeform 59"/>
          <p:cNvSpPr>
            <a:spLocks/>
          </p:cNvSpPr>
          <p:nvPr/>
        </p:nvSpPr>
        <p:spPr bwMode="auto">
          <a:xfrm>
            <a:off x="2813050" y="4003675"/>
            <a:ext cx="77788" cy="153988"/>
          </a:xfrm>
          <a:custGeom>
            <a:avLst/>
            <a:gdLst>
              <a:gd name="T0" fmla="*/ 39 w 55"/>
              <a:gd name="T1" fmla="*/ 0 h 97"/>
              <a:gd name="T2" fmla="*/ 0 w 55"/>
              <a:gd name="T3" fmla="*/ 88 h 97"/>
              <a:gd name="T4" fmla="*/ 15 w 55"/>
              <a:gd name="T5" fmla="*/ 96 h 97"/>
              <a:gd name="T6" fmla="*/ 54 w 55"/>
              <a:gd name="T7" fmla="*/ 8 h 97"/>
              <a:gd name="T8" fmla="*/ 39 w 55"/>
              <a:gd name="T9" fmla="*/ 0 h 97"/>
              <a:gd name="T10" fmla="*/ 0 60000 65536"/>
              <a:gd name="T11" fmla="*/ 0 60000 65536"/>
              <a:gd name="T12" fmla="*/ 0 60000 65536"/>
              <a:gd name="T13" fmla="*/ 0 60000 65536"/>
              <a:gd name="T14" fmla="*/ 0 60000 65536"/>
              <a:gd name="T15" fmla="*/ 0 w 55"/>
              <a:gd name="T16" fmla="*/ 0 h 97"/>
              <a:gd name="T17" fmla="*/ 55 w 55"/>
              <a:gd name="T18" fmla="*/ 97 h 97"/>
            </a:gdLst>
            <a:ahLst/>
            <a:cxnLst>
              <a:cxn ang="T10">
                <a:pos x="T0" y="T1"/>
              </a:cxn>
              <a:cxn ang="T11">
                <a:pos x="T2" y="T3"/>
              </a:cxn>
              <a:cxn ang="T12">
                <a:pos x="T4" y="T5"/>
              </a:cxn>
              <a:cxn ang="T13">
                <a:pos x="T6" y="T7"/>
              </a:cxn>
              <a:cxn ang="T14">
                <a:pos x="T8" y="T9"/>
              </a:cxn>
            </a:cxnLst>
            <a:rect l="T15" t="T16" r="T17" b="T18"/>
            <a:pathLst>
              <a:path w="55" h="97">
                <a:moveTo>
                  <a:pt x="39" y="0"/>
                </a:moveTo>
                <a:lnTo>
                  <a:pt x="0" y="88"/>
                </a:lnTo>
                <a:lnTo>
                  <a:pt x="15" y="96"/>
                </a:lnTo>
                <a:lnTo>
                  <a:pt x="54" y="8"/>
                </a:lnTo>
                <a:lnTo>
                  <a:pt x="39"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6" name="Freeform 60"/>
          <p:cNvSpPr>
            <a:spLocks/>
          </p:cNvSpPr>
          <p:nvPr/>
        </p:nvSpPr>
        <p:spPr bwMode="auto">
          <a:xfrm>
            <a:off x="2874963" y="3863975"/>
            <a:ext cx="77787" cy="144463"/>
          </a:xfrm>
          <a:custGeom>
            <a:avLst/>
            <a:gdLst>
              <a:gd name="T0" fmla="*/ 40 w 55"/>
              <a:gd name="T1" fmla="*/ 0 h 91"/>
              <a:gd name="T2" fmla="*/ 39 w 55"/>
              <a:gd name="T3" fmla="*/ 1 h 91"/>
              <a:gd name="T4" fmla="*/ 0 w 55"/>
              <a:gd name="T5" fmla="*/ 83 h 91"/>
              <a:gd name="T6" fmla="*/ 15 w 55"/>
              <a:gd name="T7" fmla="*/ 90 h 91"/>
              <a:gd name="T8" fmla="*/ 54 w 55"/>
              <a:gd name="T9" fmla="*/ 8 h 91"/>
              <a:gd name="T10" fmla="*/ 54 w 55"/>
              <a:gd name="T11" fmla="*/ 10 h 91"/>
              <a:gd name="T12" fmla="*/ 40 w 55"/>
              <a:gd name="T13" fmla="*/ 0 h 91"/>
              <a:gd name="T14" fmla="*/ 40 w 55"/>
              <a:gd name="T15" fmla="*/ 1 h 91"/>
              <a:gd name="T16" fmla="*/ 39 w 55"/>
              <a:gd name="T17" fmla="*/ 1 h 91"/>
              <a:gd name="T18" fmla="*/ 40 w 55"/>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1"/>
              <a:gd name="T32" fmla="*/ 55 w 55"/>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7" name="Freeform 61"/>
          <p:cNvSpPr>
            <a:spLocks/>
          </p:cNvSpPr>
          <p:nvPr/>
        </p:nvSpPr>
        <p:spPr bwMode="auto">
          <a:xfrm>
            <a:off x="2936875" y="3741738"/>
            <a:ext cx="87313" cy="131762"/>
          </a:xfrm>
          <a:custGeom>
            <a:avLst/>
            <a:gdLst>
              <a:gd name="T0" fmla="*/ 46 w 62"/>
              <a:gd name="T1" fmla="*/ 0 h 83"/>
              <a:gd name="T2" fmla="*/ 0 w 62"/>
              <a:gd name="T3" fmla="*/ 72 h 83"/>
              <a:gd name="T4" fmla="*/ 15 w 62"/>
              <a:gd name="T5" fmla="*/ 82 h 83"/>
              <a:gd name="T6" fmla="*/ 61 w 62"/>
              <a:gd name="T7" fmla="*/ 10 h 83"/>
              <a:gd name="T8" fmla="*/ 46 w 62"/>
              <a:gd name="T9" fmla="*/ 0 h 83"/>
              <a:gd name="T10" fmla="*/ 0 60000 65536"/>
              <a:gd name="T11" fmla="*/ 0 60000 65536"/>
              <a:gd name="T12" fmla="*/ 0 60000 65536"/>
              <a:gd name="T13" fmla="*/ 0 60000 65536"/>
              <a:gd name="T14" fmla="*/ 0 60000 65536"/>
              <a:gd name="T15" fmla="*/ 0 w 62"/>
              <a:gd name="T16" fmla="*/ 0 h 83"/>
              <a:gd name="T17" fmla="*/ 62 w 62"/>
              <a:gd name="T18" fmla="*/ 83 h 83"/>
            </a:gdLst>
            <a:ahLst/>
            <a:cxnLst>
              <a:cxn ang="T10">
                <a:pos x="T0" y="T1"/>
              </a:cxn>
              <a:cxn ang="T11">
                <a:pos x="T2" y="T3"/>
              </a:cxn>
              <a:cxn ang="T12">
                <a:pos x="T4" y="T5"/>
              </a:cxn>
              <a:cxn ang="T13">
                <a:pos x="T6" y="T7"/>
              </a:cxn>
              <a:cxn ang="T14">
                <a:pos x="T8" y="T9"/>
              </a:cxn>
            </a:cxnLst>
            <a:rect l="T15" t="T16" r="T17" b="T18"/>
            <a:pathLst>
              <a:path w="62" h="83">
                <a:moveTo>
                  <a:pt x="46" y="0"/>
                </a:moveTo>
                <a:lnTo>
                  <a:pt x="0" y="72"/>
                </a:lnTo>
                <a:lnTo>
                  <a:pt x="15" y="82"/>
                </a:lnTo>
                <a:lnTo>
                  <a:pt x="61" y="10"/>
                </a:lnTo>
                <a:lnTo>
                  <a:pt x="46"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8" name="Freeform 62"/>
          <p:cNvSpPr>
            <a:spLocks/>
          </p:cNvSpPr>
          <p:nvPr/>
        </p:nvSpPr>
        <p:spPr bwMode="auto">
          <a:xfrm>
            <a:off x="3008313" y="3625850"/>
            <a:ext cx="84137" cy="125413"/>
          </a:xfrm>
          <a:custGeom>
            <a:avLst/>
            <a:gdLst>
              <a:gd name="T0" fmla="*/ 45 w 60"/>
              <a:gd name="T1" fmla="*/ 0 h 79"/>
              <a:gd name="T2" fmla="*/ 44 w 60"/>
              <a:gd name="T3" fmla="*/ 1 h 79"/>
              <a:gd name="T4" fmla="*/ 0 w 60"/>
              <a:gd name="T5" fmla="*/ 68 h 79"/>
              <a:gd name="T6" fmla="*/ 15 w 60"/>
              <a:gd name="T7" fmla="*/ 78 h 79"/>
              <a:gd name="T8" fmla="*/ 59 w 60"/>
              <a:gd name="T9" fmla="*/ 11 h 79"/>
              <a:gd name="T10" fmla="*/ 57 w 60"/>
              <a:gd name="T11" fmla="*/ 12 h 79"/>
              <a:gd name="T12" fmla="*/ 45 w 60"/>
              <a:gd name="T13" fmla="*/ 0 h 79"/>
              <a:gd name="T14" fmla="*/ 45 w 60"/>
              <a:gd name="T15" fmla="*/ 1 h 79"/>
              <a:gd name="T16" fmla="*/ 44 w 60"/>
              <a:gd name="T17" fmla="*/ 1 h 79"/>
              <a:gd name="T18" fmla="*/ 45 w 6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9"/>
              <a:gd name="T32" fmla="*/ 60 w 6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09" name="Freeform 63"/>
          <p:cNvSpPr>
            <a:spLocks/>
          </p:cNvSpPr>
          <p:nvPr/>
        </p:nvSpPr>
        <p:spPr bwMode="auto">
          <a:xfrm>
            <a:off x="3079750" y="3525838"/>
            <a:ext cx="96838" cy="112712"/>
          </a:xfrm>
          <a:custGeom>
            <a:avLst/>
            <a:gdLst>
              <a:gd name="T0" fmla="*/ 56 w 69"/>
              <a:gd name="T1" fmla="*/ 0 h 71"/>
              <a:gd name="T2" fmla="*/ 0 w 69"/>
              <a:gd name="T3" fmla="*/ 58 h 71"/>
              <a:gd name="T4" fmla="*/ 12 w 69"/>
              <a:gd name="T5" fmla="*/ 70 h 71"/>
              <a:gd name="T6" fmla="*/ 68 w 69"/>
              <a:gd name="T7" fmla="*/ 12 h 71"/>
              <a:gd name="T8" fmla="*/ 67 w 69"/>
              <a:gd name="T9" fmla="*/ 12 h 71"/>
              <a:gd name="T10" fmla="*/ 56 w 69"/>
              <a:gd name="T11" fmla="*/ 0 h 71"/>
              <a:gd name="T12" fmla="*/ 0 60000 65536"/>
              <a:gd name="T13" fmla="*/ 0 60000 65536"/>
              <a:gd name="T14" fmla="*/ 0 60000 65536"/>
              <a:gd name="T15" fmla="*/ 0 60000 65536"/>
              <a:gd name="T16" fmla="*/ 0 60000 65536"/>
              <a:gd name="T17" fmla="*/ 0 60000 65536"/>
              <a:gd name="T18" fmla="*/ 0 w 69"/>
              <a:gd name="T19" fmla="*/ 0 h 71"/>
              <a:gd name="T20" fmla="*/ 69 w 6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9" h="71">
                <a:moveTo>
                  <a:pt x="56" y="0"/>
                </a:moveTo>
                <a:lnTo>
                  <a:pt x="0" y="58"/>
                </a:lnTo>
                <a:lnTo>
                  <a:pt x="12" y="70"/>
                </a:lnTo>
                <a:lnTo>
                  <a:pt x="68" y="12"/>
                </a:lnTo>
                <a:lnTo>
                  <a:pt x="67" y="12"/>
                </a:lnTo>
                <a:lnTo>
                  <a:pt x="56"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0" name="Freeform 64"/>
          <p:cNvSpPr>
            <a:spLocks/>
          </p:cNvSpPr>
          <p:nvPr/>
        </p:nvSpPr>
        <p:spPr bwMode="auto">
          <a:xfrm>
            <a:off x="3165475" y="3438525"/>
            <a:ext cx="93663" cy="100013"/>
          </a:xfrm>
          <a:custGeom>
            <a:avLst/>
            <a:gdLst>
              <a:gd name="T0" fmla="*/ 56 w 67"/>
              <a:gd name="T1" fmla="*/ 0 h 63"/>
              <a:gd name="T2" fmla="*/ 55 w 67"/>
              <a:gd name="T3" fmla="*/ 0 h 63"/>
              <a:gd name="T4" fmla="*/ 0 w 67"/>
              <a:gd name="T5" fmla="*/ 50 h 63"/>
              <a:gd name="T6" fmla="*/ 11 w 67"/>
              <a:gd name="T7" fmla="*/ 62 h 63"/>
              <a:gd name="T8" fmla="*/ 66 w 67"/>
              <a:gd name="T9" fmla="*/ 12 h 63"/>
              <a:gd name="T10" fmla="*/ 66 w 67"/>
              <a:gd name="T11" fmla="*/ 13 h 63"/>
              <a:gd name="T12" fmla="*/ 56 w 67"/>
              <a:gd name="T13" fmla="*/ 0 h 63"/>
              <a:gd name="T14" fmla="*/ 55 w 67"/>
              <a:gd name="T15" fmla="*/ 0 h 63"/>
              <a:gd name="T16" fmla="*/ 56 w 6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3"/>
              <a:gd name="T29" fmla="*/ 67 w 6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1" name="Freeform 65"/>
          <p:cNvSpPr>
            <a:spLocks/>
          </p:cNvSpPr>
          <p:nvPr/>
        </p:nvSpPr>
        <p:spPr bwMode="auto">
          <a:xfrm>
            <a:off x="3251200" y="3359150"/>
            <a:ext cx="104775" cy="93663"/>
          </a:xfrm>
          <a:custGeom>
            <a:avLst/>
            <a:gdLst>
              <a:gd name="T0" fmla="*/ 64 w 74"/>
              <a:gd name="T1" fmla="*/ 0 h 59"/>
              <a:gd name="T2" fmla="*/ 64 w 74"/>
              <a:gd name="T3" fmla="*/ 1 h 59"/>
              <a:gd name="T4" fmla="*/ 0 w 74"/>
              <a:gd name="T5" fmla="*/ 45 h 59"/>
              <a:gd name="T6" fmla="*/ 10 w 74"/>
              <a:gd name="T7" fmla="*/ 58 h 59"/>
              <a:gd name="T8" fmla="*/ 73 w 74"/>
              <a:gd name="T9" fmla="*/ 14 h 59"/>
              <a:gd name="T10" fmla="*/ 72 w 74"/>
              <a:gd name="T11" fmla="*/ 15 h 59"/>
              <a:gd name="T12" fmla="*/ 64 w 74"/>
              <a:gd name="T13" fmla="*/ 0 h 59"/>
              <a:gd name="T14" fmla="*/ 64 w 74"/>
              <a:gd name="T15" fmla="*/ 1 h 59"/>
              <a:gd name="T16" fmla="*/ 64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9"/>
              <a:gd name="T29" fmla="*/ 74 w 7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2" name="Freeform 66"/>
          <p:cNvSpPr>
            <a:spLocks/>
          </p:cNvSpPr>
          <p:nvPr/>
        </p:nvSpPr>
        <p:spPr bwMode="auto">
          <a:xfrm>
            <a:off x="3348038" y="3294063"/>
            <a:ext cx="107950" cy="82550"/>
          </a:xfrm>
          <a:custGeom>
            <a:avLst/>
            <a:gdLst>
              <a:gd name="T0" fmla="*/ 68 w 76"/>
              <a:gd name="T1" fmla="*/ 0 h 52"/>
              <a:gd name="T2" fmla="*/ 67 w 76"/>
              <a:gd name="T3" fmla="*/ 1 h 52"/>
              <a:gd name="T4" fmla="*/ 0 w 76"/>
              <a:gd name="T5" fmla="*/ 37 h 52"/>
              <a:gd name="T6" fmla="*/ 8 w 76"/>
              <a:gd name="T7" fmla="*/ 51 h 52"/>
              <a:gd name="T8" fmla="*/ 75 w 76"/>
              <a:gd name="T9" fmla="*/ 15 h 52"/>
              <a:gd name="T10" fmla="*/ 75 w 76"/>
              <a:gd name="T11" fmla="*/ 16 h 52"/>
              <a:gd name="T12" fmla="*/ 68 w 76"/>
              <a:gd name="T13" fmla="*/ 0 h 52"/>
              <a:gd name="T14" fmla="*/ 68 w 76"/>
              <a:gd name="T15" fmla="*/ 1 h 52"/>
              <a:gd name="T16" fmla="*/ 67 w 76"/>
              <a:gd name="T17" fmla="*/ 1 h 52"/>
              <a:gd name="T18" fmla="*/ 68 w 7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3" name="Freeform 67"/>
          <p:cNvSpPr>
            <a:spLocks/>
          </p:cNvSpPr>
          <p:nvPr/>
        </p:nvSpPr>
        <p:spPr bwMode="auto">
          <a:xfrm>
            <a:off x="3451225" y="3236913"/>
            <a:ext cx="112713" cy="77787"/>
          </a:xfrm>
          <a:custGeom>
            <a:avLst/>
            <a:gdLst>
              <a:gd name="T0" fmla="*/ 73 w 80"/>
              <a:gd name="T1" fmla="*/ 0 h 49"/>
              <a:gd name="T2" fmla="*/ 72 w 80"/>
              <a:gd name="T3" fmla="*/ 0 h 49"/>
              <a:gd name="T4" fmla="*/ 0 w 80"/>
              <a:gd name="T5" fmla="*/ 32 h 49"/>
              <a:gd name="T6" fmla="*/ 7 w 80"/>
              <a:gd name="T7" fmla="*/ 48 h 49"/>
              <a:gd name="T8" fmla="*/ 79 w 80"/>
              <a:gd name="T9" fmla="*/ 15 h 49"/>
              <a:gd name="T10" fmla="*/ 78 w 80"/>
              <a:gd name="T11" fmla="*/ 15 h 49"/>
              <a:gd name="T12" fmla="*/ 73 w 80"/>
              <a:gd name="T13" fmla="*/ 0 h 49"/>
              <a:gd name="T14" fmla="*/ 72 w 80"/>
              <a:gd name="T15" fmla="*/ 0 h 49"/>
              <a:gd name="T16" fmla="*/ 73 w 8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49"/>
              <a:gd name="T29" fmla="*/ 80 w 8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4" name="Freeform 68"/>
          <p:cNvSpPr>
            <a:spLocks/>
          </p:cNvSpPr>
          <p:nvPr/>
        </p:nvSpPr>
        <p:spPr bwMode="auto">
          <a:xfrm>
            <a:off x="3562350" y="3189288"/>
            <a:ext cx="122238" cy="66675"/>
          </a:xfrm>
          <a:custGeom>
            <a:avLst/>
            <a:gdLst>
              <a:gd name="T0" fmla="*/ 80 w 86"/>
              <a:gd name="T1" fmla="*/ 0 h 42"/>
              <a:gd name="T2" fmla="*/ 79 w 86"/>
              <a:gd name="T3" fmla="*/ 1 h 42"/>
              <a:gd name="T4" fmla="*/ 0 w 86"/>
              <a:gd name="T5" fmla="*/ 26 h 42"/>
              <a:gd name="T6" fmla="*/ 5 w 86"/>
              <a:gd name="T7" fmla="*/ 41 h 42"/>
              <a:gd name="T8" fmla="*/ 85 w 86"/>
              <a:gd name="T9" fmla="*/ 16 h 42"/>
              <a:gd name="T10" fmla="*/ 84 w 86"/>
              <a:gd name="T11" fmla="*/ 16 h 42"/>
              <a:gd name="T12" fmla="*/ 80 w 86"/>
              <a:gd name="T13" fmla="*/ 0 h 42"/>
              <a:gd name="T14" fmla="*/ 79 w 86"/>
              <a:gd name="T15" fmla="*/ 1 h 42"/>
              <a:gd name="T16" fmla="*/ 80 w 8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2"/>
              <a:gd name="T29" fmla="*/ 86 w 8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5" name="Freeform 69"/>
          <p:cNvSpPr>
            <a:spLocks/>
          </p:cNvSpPr>
          <p:nvPr/>
        </p:nvSpPr>
        <p:spPr bwMode="auto">
          <a:xfrm>
            <a:off x="3684588" y="3154363"/>
            <a:ext cx="123825" cy="55562"/>
          </a:xfrm>
          <a:custGeom>
            <a:avLst/>
            <a:gdLst>
              <a:gd name="T0" fmla="*/ 84 w 88"/>
              <a:gd name="T1" fmla="*/ 0 h 35"/>
              <a:gd name="T2" fmla="*/ 83 w 88"/>
              <a:gd name="T3" fmla="*/ 0 h 35"/>
              <a:gd name="T4" fmla="*/ 0 w 88"/>
              <a:gd name="T5" fmla="*/ 19 h 35"/>
              <a:gd name="T6" fmla="*/ 4 w 88"/>
              <a:gd name="T7" fmla="*/ 34 h 35"/>
              <a:gd name="T8" fmla="*/ 87 w 88"/>
              <a:gd name="T9" fmla="*/ 15 h 35"/>
              <a:gd name="T10" fmla="*/ 86 w 88"/>
              <a:gd name="T11" fmla="*/ 15 h 35"/>
              <a:gd name="T12" fmla="*/ 84 w 88"/>
              <a:gd name="T13" fmla="*/ 0 h 35"/>
              <a:gd name="T14" fmla="*/ 83 w 88"/>
              <a:gd name="T15" fmla="*/ 0 h 35"/>
              <a:gd name="T16" fmla="*/ 84 w 88"/>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35"/>
              <a:gd name="T29" fmla="*/ 88 w 8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6" name="Freeform 70"/>
          <p:cNvSpPr>
            <a:spLocks/>
          </p:cNvSpPr>
          <p:nvPr/>
        </p:nvSpPr>
        <p:spPr bwMode="auto">
          <a:xfrm>
            <a:off x="3811588" y="3125788"/>
            <a:ext cx="136525" cy="49212"/>
          </a:xfrm>
          <a:custGeom>
            <a:avLst/>
            <a:gdLst>
              <a:gd name="T0" fmla="*/ 94 w 97"/>
              <a:gd name="T1" fmla="*/ 0 h 31"/>
              <a:gd name="T2" fmla="*/ 0 w 97"/>
              <a:gd name="T3" fmla="*/ 15 h 31"/>
              <a:gd name="T4" fmla="*/ 2 w 97"/>
              <a:gd name="T5" fmla="*/ 30 h 31"/>
              <a:gd name="T6" fmla="*/ 96 w 97"/>
              <a:gd name="T7" fmla="*/ 15 h 31"/>
              <a:gd name="T8" fmla="*/ 94 w 97"/>
              <a:gd name="T9" fmla="*/ 0 h 31"/>
              <a:gd name="T10" fmla="*/ 0 60000 65536"/>
              <a:gd name="T11" fmla="*/ 0 60000 65536"/>
              <a:gd name="T12" fmla="*/ 0 60000 65536"/>
              <a:gd name="T13" fmla="*/ 0 60000 65536"/>
              <a:gd name="T14" fmla="*/ 0 60000 65536"/>
              <a:gd name="T15" fmla="*/ 0 w 97"/>
              <a:gd name="T16" fmla="*/ 0 h 31"/>
              <a:gd name="T17" fmla="*/ 97 w 97"/>
              <a:gd name="T18" fmla="*/ 31 h 31"/>
            </a:gdLst>
            <a:ahLst/>
            <a:cxnLst>
              <a:cxn ang="T10">
                <a:pos x="T0" y="T1"/>
              </a:cxn>
              <a:cxn ang="T11">
                <a:pos x="T2" y="T3"/>
              </a:cxn>
              <a:cxn ang="T12">
                <a:pos x="T4" y="T5"/>
              </a:cxn>
              <a:cxn ang="T13">
                <a:pos x="T6" y="T7"/>
              </a:cxn>
              <a:cxn ang="T14">
                <a:pos x="T8" y="T9"/>
              </a:cxn>
            </a:cxnLst>
            <a:rect l="T15" t="T16" r="T17" b="T18"/>
            <a:pathLst>
              <a:path w="97" h="31">
                <a:moveTo>
                  <a:pt x="94" y="0"/>
                </a:moveTo>
                <a:lnTo>
                  <a:pt x="0" y="15"/>
                </a:lnTo>
                <a:lnTo>
                  <a:pt x="2" y="30"/>
                </a:lnTo>
                <a:lnTo>
                  <a:pt x="96" y="15"/>
                </a:lnTo>
                <a:lnTo>
                  <a:pt x="94"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7" name="Freeform 71"/>
          <p:cNvSpPr>
            <a:spLocks/>
          </p:cNvSpPr>
          <p:nvPr/>
        </p:nvSpPr>
        <p:spPr bwMode="auto">
          <a:xfrm>
            <a:off x="3952875" y="3108325"/>
            <a:ext cx="144463" cy="38100"/>
          </a:xfrm>
          <a:custGeom>
            <a:avLst/>
            <a:gdLst>
              <a:gd name="T0" fmla="*/ 100 w 103"/>
              <a:gd name="T1" fmla="*/ 0 h 24"/>
              <a:gd name="T2" fmla="*/ 0 w 103"/>
              <a:gd name="T3" fmla="*/ 9 h 24"/>
              <a:gd name="T4" fmla="*/ 2 w 103"/>
              <a:gd name="T5" fmla="*/ 23 h 24"/>
              <a:gd name="T6" fmla="*/ 102 w 103"/>
              <a:gd name="T7" fmla="*/ 14 h 24"/>
              <a:gd name="T8" fmla="*/ 100 w 103"/>
              <a:gd name="T9" fmla="*/ 0 h 24"/>
              <a:gd name="T10" fmla="*/ 0 60000 65536"/>
              <a:gd name="T11" fmla="*/ 0 60000 65536"/>
              <a:gd name="T12" fmla="*/ 0 60000 65536"/>
              <a:gd name="T13" fmla="*/ 0 60000 65536"/>
              <a:gd name="T14" fmla="*/ 0 60000 65536"/>
              <a:gd name="T15" fmla="*/ 0 w 103"/>
              <a:gd name="T16" fmla="*/ 0 h 24"/>
              <a:gd name="T17" fmla="*/ 103 w 103"/>
              <a:gd name="T18" fmla="*/ 24 h 24"/>
            </a:gdLst>
            <a:ahLst/>
            <a:cxnLst>
              <a:cxn ang="T10">
                <a:pos x="T0" y="T1"/>
              </a:cxn>
              <a:cxn ang="T11">
                <a:pos x="T2" y="T3"/>
              </a:cxn>
              <a:cxn ang="T12">
                <a:pos x="T4" y="T5"/>
              </a:cxn>
              <a:cxn ang="T13">
                <a:pos x="T6" y="T7"/>
              </a:cxn>
              <a:cxn ang="T14">
                <a:pos x="T8" y="T9"/>
              </a:cxn>
            </a:cxnLst>
            <a:rect l="T15" t="T16" r="T17" b="T18"/>
            <a:pathLst>
              <a:path w="103" h="24">
                <a:moveTo>
                  <a:pt x="100" y="0"/>
                </a:moveTo>
                <a:lnTo>
                  <a:pt x="0" y="9"/>
                </a:lnTo>
                <a:lnTo>
                  <a:pt x="2" y="23"/>
                </a:lnTo>
                <a:lnTo>
                  <a:pt x="102" y="14"/>
                </a:lnTo>
                <a:lnTo>
                  <a:pt x="100"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8" name="Freeform 72"/>
          <p:cNvSpPr>
            <a:spLocks/>
          </p:cNvSpPr>
          <p:nvPr/>
        </p:nvSpPr>
        <p:spPr bwMode="auto">
          <a:xfrm>
            <a:off x="4102100" y="3098800"/>
            <a:ext cx="153988" cy="30163"/>
          </a:xfrm>
          <a:custGeom>
            <a:avLst/>
            <a:gdLst>
              <a:gd name="T0" fmla="*/ 107 w 109"/>
              <a:gd name="T1" fmla="*/ 0 h 19"/>
              <a:gd name="T2" fmla="*/ 106 w 109"/>
              <a:gd name="T3" fmla="*/ 0 h 19"/>
              <a:gd name="T4" fmla="*/ 0 w 109"/>
              <a:gd name="T5" fmla="*/ 5 h 19"/>
              <a:gd name="T6" fmla="*/ 2 w 109"/>
              <a:gd name="T7" fmla="*/ 18 h 19"/>
              <a:gd name="T8" fmla="*/ 108 w 109"/>
              <a:gd name="T9" fmla="*/ 14 h 19"/>
              <a:gd name="T10" fmla="*/ 107 w 109"/>
              <a:gd name="T11" fmla="*/ 14 h 19"/>
              <a:gd name="T12" fmla="*/ 107 w 109"/>
              <a:gd name="T13" fmla="*/ 0 h 19"/>
              <a:gd name="T14" fmla="*/ 106 w 109"/>
              <a:gd name="T15" fmla="*/ 0 h 19"/>
              <a:gd name="T16" fmla="*/ 107 w 10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9"/>
              <a:gd name="T29" fmla="*/ 109 w 10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19" name="Freeform 73"/>
          <p:cNvSpPr>
            <a:spLocks/>
          </p:cNvSpPr>
          <p:nvPr/>
        </p:nvSpPr>
        <p:spPr bwMode="auto">
          <a:xfrm>
            <a:off x="4260850" y="3098800"/>
            <a:ext cx="3294063" cy="26988"/>
          </a:xfrm>
          <a:custGeom>
            <a:avLst/>
            <a:gdLst>
              <a:gd name="T0" fmla="*/ 2333 w 2334"/>
              <a:gd name="T1" fmla="*/ 8 h 17"/>
              <a:gd name="T2" fmla="*/ 2333 w 2334"/>
              <a:gd name="T3" fmla="*/ 0 h 17"/>
              <a:gd name="T4" fmla="*/ 0 w 2334"/>
              <a:gd name="T5" fmla="*/ 0 h 17"/>
              <a:gd name="T6" fmla="*/ 0 w 2334"/>
              <a:gd name="T7" fmla="*/ 16 h 17"/>
              <a:gd name="T8" fmla="*/ 2333 w 2334"/>
              <a:gd name="T9" fmla="*/ 16 h 17"/>
              <a:gd name="T10" fmla="*/ 2333 w 2334"/>
              <a:gd name="T11" fmla="*/ 8 h 17"/>
              <a:gd name="T12" fmla="*/ 0 60000 65536"/>
              <a:gd name="T13" fmla="*/ 0 60000 65536"/>
              <a:gd name="T14" fmla="*/ 0 60000 65536"/>
              <a:gd name="T15" fmla="*/ 0 60000 65536"/>
              <a:gd name="T16" fmla="*/ 0 60000 65536"/>
              <a:gd name="T17" fmla="*/ 0 60000 65536"/>
              <a:gd name="T18" fmla="*/ 0 w 2334"/>
              <a:gd name="T19" fmla="*/ 0 h 17"/>
              <a:gd name="T20" fmla="*/ 2334 w 233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34" h="17">
                <a:moveTo>
                  <a:pt x="2333" y="8"/>
                </a:moveTo>
                <a:lnTo>
                  <a:pt x="2333" y="0"/>
                </a:lnTo>
                <a:lnTo>
                  <a:pt x="0" y="0"/>
                </a:lnTo>
                <a:lnTo>
                  <a:pt x="0" y="16"/>
                </a:lnTo>
                <a:lnTo>
                  <a:pt x="2333" y="16"/>
                </a:lnTo>
                <a:lnTo>
                  <a:pt x="2333" y="8"/>
                </a:lnTo>
              </a:path>
            </a:pathLst>
          </a:custGeom>
          <a:solidFill>
            <a:srgbClr val="00FFFF"/>
          </a:solidFill>
          <a:ln w="12700" cap="rnd" cmpd="sng">
            <a:noFill/>
            <a:prstDash val="solid"/>
            <a:round/>
            <a:headEnd type="none" w="med" len="med"/>
            <a:tailEnd type="none" w="med" len="med"/>
          </a:ln>
        </p:spPr>
        <p:txBody>
          <a:bodyPr/>
          <a:lstStyle/>
          <a:p>
            <a:endParaRPr lang="en-US"/>
          </a:p>
        </p:txBody>
      </p:sp>
      <p:sp>
        <p:nvSpPr>
          <p:cNvPr id="27720" name="Freeform 74"/>
          <p:cNvSpPr>
            <a:spLocks/>
          </p:cNvSpPr>
          <p:nvPr/>
        </p:nvSpPr>
        <p:spPr bwMode="auto">
          <a:xfrm>
            <a:off x="5162550" y="5673725"/>
            <a:ext cx="42863" cy="53975"/>
          </a:xfrm>
          <a:custGeom>
            <a:avLst/>
            <a:gdLst>
              <a:gd name="T0" fmla="*/ 23 w 30"/>
              <a:gd name="T1" fmla="*/ 1 h 34"/>
              <a:gd name="T2" fmla="*/ 23 w 30"/>
              <a:gd name="T3" fmla="*/ 0 h 34"/>
              <a:gd name="T4" fmla="*/ 0 w 30"/>
              <a:gd name="T5" fmla="*/ 29 h 34"/>
              <a:gd name="T6" fmla="*/ 6 w 30"/>
              <a:gd name="T7" fmla="*/ 33 h 34"/>
              <a:gd name="T8" fmla="*/ 29 w 30"/>
              <a:gd name="T9" fmla="*/ 4 h 34"/>
              <a:gd name="T10" fmla="*/ 23 w 30"/>
              <a:gd name="T11" fmla="*/ 1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23" y="1"/>
                </a:moveTo>
                <a:lnTo>
                  <a:pt x="23" y="0"/>
                </a:lnTo>
                <a:lnTo>
                  <a:pt x="0" y="29"/>
                </a:lnTo>
                <a:lnTo>
                  <a:pt x="6" y="33"/>
                </a:lnTo>
                <a:lnTo>
                  <a:pt x="29" y="4"/>
                </a:lnTo>
                <a:lnTo>
                  <a:pt x="23" y="1"/>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1" name="Freeform 75"/>
          <p:cNvSpPr>
            <a:spLocks/>
          </p:cNvSpPr>
          <p:nvPr/>
        </p:nvSpPr>
        <p:spPr bwMode="auto">
          <a:xfrm>
            <a:off x="5202238" y="5619750"/>
            <a:ext cx="28575" cy="53975"/>
          </a:xfrm>
          <a:custGeom>
            <a:avLst/>
            <a:gdLst>
              <a:gd name="T0" fmla="*/ 13 w 20"/>
              <a:gd name="T1" fmla="*/ 0 h 34"/>
              <a:gd name="T2" fmla="*/ 0 w 20"/>
              <a:gd name="T3" fmla="*/ 30 h 34"/>
              <a:gd name="T4" fmla="*/ 5 w 20"/>
              <a:gd name="T5" fmla="*/ 33 h 34"/>
              <a:gd name="T6" fmla="*/ 18 w 20"/>
              <a:gd name="T7" fmla="*/ 3 h 34"/>
              <a:gd name="T8" fmla="*/ 19 w 20"/>
              <a:gd name="T9" fmla="*/ 3 h 34"/>
              <a:gd name="T10" fmla="*/ 18 w 20"/>
              <a:gd name="T11" fmla="*/ 3 h 34"/>
              <a:gd name="T12" fmla="*/ 19 w 20"/>
              <a:gd name="T13" fmla="*/ 3 h 34"/>
              <a:gd name="T14" fmla="*/ 13 w 20"/>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4"/>
              <a:gd name="T26" fmla="*/ 20 w 2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2" name="Freeform 76"/>
          <p:cNvSpPr>
            <a:spLocks/>
          </p:cNvSpPr>
          <p:nvPr/>
        </p:nvSpPr>
        <p:spPr bwMode="auto">
          <a:xfrm>
            <a:off x="5226050" y="5502275"/>
            <a:ext cx="49213" cy="114300"/>
          </a:xfrm>
          <a:custGeom>
            <a:avLst/>
            <a:gdLst>
              <a:gd name="T0" fmla="*/ 26 w 34"/>
              <a:gd name="T1" fmla="*/ 0 h 72"/>
              <a:gd name="T2" fmla="*/ 0 w 34"/>
              <a:gd name="T3" fmla="*/ 68 h 72"/>
              <a:gd name="T4" fmla="*/ 7 w 34"/>
              <a:gd name="T5" fmla="*/ 71 h 72"/>
              <a:gd name="T6" fmla="*/ 33 w 34"/>
              <a:gd name="T7" fmla="*/ 3 h 72"/>
              <a:gd name="T8" fmla="*/ 26 w 34"/>
              <a:gd name="T9" fmla="*/ 0 h 72"/>
              <a:gd name="T10" fmla="*/ 0 60000 65536"/>
              <a:gd name="T11" fmla="*/ 0 60000 65536"/>
              <a:gd name="T12" fmla="*/ 0 60000 65536"/>
              <a:gd name="T13" fmla="*/ 0 60000 65536"/>
              <a:gd name="T14" fmla="*/ 0 60000 65536"/>
              <a:gd name="T15" fmla="*/ 0 w 34"/>
              <a:gd name="T16" fmla="*/ 0 h 72"/>
              <a:gd name="T17" fmla="*/ 34 w 34"/>
              <a:gd name="T18" fmla="*/ 72 h 72"/>
            </a:gdLst>
            <a:ahLst/>
            <a:cxnLst>
              <a:cxn ang="T10">
                <a:pos x="T0" y="T1"/>
              </a:cxn>
              <a:cxn ang="T11">
                <a:pos x="T2" y="T3"/>
              </a:cxn>
              <a:cxn ang="T12">
                <a:pos x="T4" y="T5"/>
              </a:cxn>
              <a:cxn ang="T13">
                <a:pos x="T6" y="T7"/>
              </a:cxn>
              <a:cxn ang="T14">
                <a:pos x="T8" y="T9"/>
              </a:cxn>
            </a:cxnLst>
            <a:rect l="T15" t="T16" r="T17" b="T18"/>
            <a:pathLst>
              <a:path w="34" h="72">
                <a:moveTo>
                  <a:pt x="26" y="0"/>
                </a:moveTo>
                <a:lnTo>
                  <a:pt x="0" y="68"/>
                </a:lnTo>
                <a:lnTo>
                  <a:pt x="7" y="71"/>
                </a:lnTo>
                <a:lnTo>
                  <a:pt x="33" y="3"/>
                </a:lnTo>
                <a:lnTo>
                  <a:pt x="26"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3" name="Freeform 77"/>
          <p:cNvSpPr>
            <a:spLocks/>
          </p:cNvSpPr>
          <p:nvPr/>
        </p:nvSpPr>
        <p:spPr bwMode="auto">
          <a:xfrm>
            <a:off x="5270500" y="5311775"/>
            <a:ext cx="73025" cy="187325"/>
          </a:xfrm>
          <a:custGeom>
            <a:avLst/>
            <a:gdLst>
              <a:gd name="T0" fmla="*/ 44 w 52"/>
              <a:gd name="T1" fmla="*/ 0 h 118"/>
              <a:gd name="T2" fmla="*/ 0 w 52"/>
              <a:gd name="T3" fmla="*/ 114 h 118"/>
              <a:gd name="T4" fmla="*/ 7 w 52"/>
              <a:gd name="T5" fmla="*/ 117 h 118"/>
              <a:gd name="T6" fmla="*/ 51 w 52"/>
              <a:gd name="T7" fmla="*/ 2 h 118"/>
              <a:gd name="T8" fmla="*/ 44 w 52"/>
              <a:gd name="T9" fmla="*/ 0 h 118"/>
              <a:gd name="T10" fmla="*/ 0 60000 65536"/>
              <a:gd name="T11" fmla="*/ 0 60000 65536"/>
              <a:gd name="T12" fmla="*/ 0 60000 65536"/>
              <a:gd name="T13" fmla="*/ 0 60000 65536"/>
              <a:gd name="T14" fmla="*/ 0 60000 65536"/>
              <a:gd name="T15" fmla="*/ 0 w 52"/>
              <a:gd name="T16" fmla="*/ 0 h 118"/>
              <a:gd name="T17" fmla="*/ 52 w 52"/>
              <a:gd name="T18" fmla="*/ 118 h 118"/>
            </a:gdLst>
            <a:ahLst/>
            <a:cxnLst>
              <a:cxn ang="T10">
                <a:pos x="T0" y="T1"/>
              </a:cxn>
              <a:cxn ang="T11">
                <a:pos x="T2" y="T3"/>
              </a:cxn>
              <a:cxn ang="T12">
                <a:pos x="T4" y="T5"/>
              </a:cxn>
              <a:cxn ang="T13">
                <a:pos x="T6" y="T7"/>
              </a:cxn>
              <a:cxn ang="T14">
                <a:pos x="T8" y="T9"/>
              </a:cxn>
            </a:cxnLst>
            <a:rect l="T15" t="T16" r="T17" b="T18"/>
            <a:pathLst>
              <a:path w="52" h="118">
                <a:moveTo>
                  <a:pt x="44" y="0"/>
                </a:moveTo>
                <a:lnTo>
                  <a:pt x="0" y="114"/>
                </a:lnTo>
                <a:lnTo>
                  <a:pt x="7" y="117"/>
                </a:lnTo>
                <a:lnTo>
                  <a:pt x="51" y="2"/>
                </a:lnTo>
                <a:lnTo>
                  <a:pt x="44"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4" name="Freeform 78"/>
          <p:cNvSpPr>
            <a:spLocks/>
          </p:cNvSpPr>
          <p:nvPr/>
        </p:nvSpPr>
        <p:spPr bwMode="auto">
          <a:xfrm>
            <a:off x="5340350" y="5033963"/>
            <a:ext cx="101600" cy="273050"/>
          </a:xfrm>
          <a:custGeom>
            <a:avLst/>
            <a:gdLst>
              <a:gd name="T0" fmla="*/ 64 w 72"/>
              <a:gd name="T1" fmla="*/ 0 h 172"/>
              <a:gd name="T2" fmla="*/ 0 w 72"/>
              <a:gd name="T3" fmla="*/ 169 h 172"/>
              <a:gd name="T4" fmla="*/ 7 w 72"/>
              <a:gd name="T5" fmla="*/ 171 h 172"/>
              <a:gd name="T6" fmla="*/ 71 w 72"/>
              <a:gd name="T7" fmla="*/ 3 h 172"/>
              <a:gd name="T8" fmla="*/ 64 w 72"/>
              <a:gd name="T9" fmla="*/ 0 h 172"/>
              <a:gd name="T10" fmla="*/ 0 60000 65536"/>
              <a:gd name="T11" fmla="*/ 0 60000 65536"/>
              <a:gd name="T12" fmla="*/ 0 60000 65536"/>
              <a:gd name="T13" fmla="*/ 0 60000 65536"/>
              <a:gd name="T14" fmla="*/ 0 60000 65536"/>
              <a:gd name="T15" fmla="*/ 0 w 72"/>
              <a:gd name="T16" fmla="*/ 0 h 172"/>
              <a:gd name="T17" fmla="*/ 72 w 72"/>
              <a:gd name="T18" fmla="*/ 172 h 172"/>
            </a:gdLst>
            <a:ahLst/>
            <a:cxnLst>
              <a:cxn ang="T10">
                <a:pos x="T0" y="T1"/>
              </a:cxn>
              <a:cxn ang="T11">
                <a:pos x="T2" y="T3"/>
              </a:cxn>
              <a:cxn ang="T12">
                <a:pos x="T4" y="T5"/>
              </a:cxn>
              <a:cxn ang="T13">
                <a:pos x="T6" y="T7"/>
              </a:cxn>
              <a:cxn ang="T14">
                <a:pos x="T8" y="T9"/>
              </a:cxn>
            </a:cxnLst>
            <a:rect l="T15" t="T16" r="T17" b="T18"/>
            <a:pathLst>
              <a:path w="72" h="172">
                <a:moveTo>
                  <a:pt x="64" y="0"/>
                </a:moveTo>
                <a:lnTo>
                  <a:pt x="0" y="169"/>
                </a:lnTo>
                <a:lnTo>
                  <a:pt x="7" y="171"/>
                </a:lnTo>
                <a:lnTo>
                  <a:pt x="71" y="3"/>
                </a:lnTo>
                <a:lnTo>
                  <a:pt x="64"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5" name="Freeform 79"/>
          <p:cNvSpPr>
            <a:spLocks/>
          </p:cNvSpPr>
          <p:nvPr/>
        </p:nvSpPr>
        <p:spPr bwMode="auto">
          <a:xfrm>
            <a:off x="5437188" y="4751388"/>
            <a:ext cx="109537" cy="279400"/>
          </a:xfrm>
          <a:custGeom>
            <a:avLst/>
            <a:gdLst>
              <a:gd name="T0" fmla="*/ 70 w 78"/>
              <a:gd name="T1" fmla="*/ 0 h 176"/>
              <a:gd name="T2" fmla="*/ 70 w 78"/>
              <a:gd name="T3" fmla="*/ 1 h 176"/>
              <a:gd name="T4" fmla="*/ 0 w 78"/>
              <a:gd name="T5" fmla="*/ 172 h 176"/>
              <a:gd name="T6" fmla="*/ 7 w 78"/>
              <a:gd name="T7" fmla="*/ 175 h 176"/>
              <a:gd name="T8" fmla="*/ 77 w 78"/>
              <a:gd name="T9" fmla="*/ 3 h 176"/>
              <a:gd name="T10" fmla="*/ 76 w 78"/>
              <a:gd name="T11" fmla="*/ 4 h 176"/>
              <a:gd name="T12" fmla="*/ 70 w 78"/>
              <a:gd name="T13" fmla="*/ 0 h 176"/>
              <a:gd name="T14" fmla="*/ 70 w 78"/>
              <a:gd name="T15" fmla="*/ 1 h 176"/>
              <a:gd name="T16" fmla="*/ 70 w 78"/>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76"/>
              <a:gd name="T29" fmla="*/ 78 w 78"/>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6" name="Freeform 80"/>
          <p:cNvSpPr>
            <a:spLocks/>
          </p:cNvSpPr>
          <p:nvPr/>
        </p:nvSpPr>
        <p:spPr bwMode="auto">
          <a:xfrm>
            <a:off x="5543550" y="4541838"/>
            <a:ext cx="90488" cy="207962"/>
          </a:xfrm>
          <a:custGeom>
            <a:avLst/>
            <a:gdLst>
              <a:gd name="T0" fmla="*/ 59 w 65"/>
              <a:gd name="T1" fmla="*/ 0 h 131"/>
              <a:gd name="T2" fmla="*/ 0 w 65"/>
              <a:gd name="T3" fmla="*/ 126 h 131"/>
              <a:gd name="T4" fmla="*/ 6 w 65"/>
              <a:gd name="T5" fmla="*/ 130 h 131"/>
              <a:gd name="T6" fmla="*/ 64 w 65"/>
              <a:gd name="T7" fmla="*/ 4 h 131"/>
              <a:gd name="T8" fmla="*/ 59 w 65"/>
              <a:gd name="T9" fmla="*/ 0 h 131"/>
              <a:gd name="T10" fmla="*/ 0 60000 65536"/>
              <a:gd name="T11" fmla="*/ 0 60000 65536"/>
              <a:gd name="T12" fmla="*/ 0 60000 65536"/>
              <a:gd name="T13" fmla="*/ 0 60000 65536"/>
              <a:gd name="T14" fmla="*/ 0 60000 65536"/>
              <a:gd name="T15" fmla="*/ 0 w 65"/>
              <a:gd name="T16" fmla="*/ 0 h 131"/>
              <a:gd name="T17" fmla="*/ 65 w 65"/>
              <a:gd name="T18" fmla="*/ 131 h 131"/>
            </a:gdLst>
            <a:ahLst/>
            <a:cxnLst>
              <a:cxn ang="T10">
                <a:pos x="T0" y="T1"/>
              </a:cxn>
              <a:cxn ang="T11">
                <a:pos x="T2" y="T3"/>
              </a:cxn>
              <a:cxn ang="T12">
                <a:pos x="T4" y="T5"/>
              </a:cxn>
              <a:cxn ang="T13">
                <a:pos x="T6" y="T7"/>
              </a:cxn>
              <a:cxn ang="T14">
                <a:pos x="T8" y="T9"/>
              </a:cxn>
            </a:cxnLst>
            <a:rect l="T15" t="T16" r="T17" b="T18"/>
            <a:pathLst>
              <a:path w="65" h="131">
                <a:moveTo>
                  <a:pt x="59" y="0"/>
                </a:moveTo>
                <a:lnTo>
                  <a:pt x="0" y="126"/>
                </a:lnTo>
                <a:lnTo>
                  <a:pt x="6" y="130"/>
                </a:lnTo>
                <a:lnTo>
                  <a:pt x="64" y="4"/>
                </a:lnTo>
                <a:lnTo>
                  <a:pt x="59"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7" name="Freeform 81"/>
          <p:cNvSpPr>
            <a:spLocks/>
          </p:cNvSpPr>
          <p:nvPr/>
        </p:nvSpPr>
        <p:spPr bwMode="auto">
          <a:xfrm>
            <a:off x="5632450" y="4386263"/>
            <a:ext cx="87313" cy="153987"/>
          </a:xfrm>
          <a:custGeom>
            <a:avLst/>
            <a:gdLst>
              <a:gd name="T0" fmla="*/ 55 w 61"/>
              <a:gd name="T1" fmla="*/ 0 h 97"/>
              <a:gd name="T2" fmla="*/ 54 w 61"/>
              <a:gd name="T3" fmla="*/ 1 h 97"/>
              <a:gd name="T4" fmla="*/ 0 w 61"/>
              <a:gd name="T5" fmla="*/ 92 h 97"/>
              <a:gd name="T6" fmla="*/ 5 w 61"/>
              <a:gd name="T7" fmla="*/ 96 h 97"/>
              <a:gd name="T8" fmla="*/ 60 w 61"/>
              <a:gd name="T9" fmla="*/ 5 h 97"/>
              <a:gd name="T10" fmla="*/ 59 w 61"/>
              <a:gd name="T11" fmla="*/ 5 h 97"/>
              <a:gd name="T12" fmla="*/ 55 w 61"/>
              <a:gd name="T13" fmla="*/ 0 h 97"/>
              <a:gd name="T14" fmla="*/ 54 w 61"/>
              <a:gd name="T15" fmla="*/ 0 h 97"/>
              <a:gd name="T16" fmla="*/ 54 w 61"/>
              <a:gd name="T17" fmla="*/ 1 h 97"/>
              <a:gd name="T18" fmla="*/ 55 w 6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97"/>
              <a:gd name="T32" fmla="*/ 61 w 6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8" name="Freeform 82"/>
          <p:cNvSpPr>
            <a:spLocks/>
          </p:cNvSpPr>
          <p:nvPr/>
        </p:nvSpPr>
        <p:spPr bwMode="auto">
          <a:xfrm>
            <a:off x="5718175" y="4267200"/>
            <a:ext cx="92075" cy="119063"/>
          </a:xfrm>
          <a:custGeom>
            <a:avLst/>
            <a:gdLst>
              <a:gd name="T0" fmla="*/ 60 w 66"/>
              <a:gd name="T1" fmla="*/ 0 h 75"/>
              <a:gd name="T2" fmla="*/ 60 w 66"/>
              <a:gd name="T3" fmla="*/ 1 h 75"/>
              <a:gd name="T4" fmla="*/ 0 w 66"/>
              <a:gd name="T5" fmla="*/ 69 h 75"/>
              <a:gd name="T6" fmla="*/ 5 w 66"/>
              <a:gd name="T7" fmla="*/ 74 h 75"/>
              <a:gd name="T8" fmla="*/ 65 w 66"/>
              <a:gd name="T9" fmla="*/ 6 h 75"/>
              <a:gd name="T10" fmla="*/ 60 w 66"/>
              <a:gd name="T11" fmla="*/ 0 h 75"/>
              <a:gd name="T12" fmla="*/ 60 w 66"/>
              <a:gd name="T13" fmla="*/ 1 h 75"/>
              <a:gd name="T14" fmla="*/ 60 w 66"/>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5"/>
              <a:gd name="T26" fmla="*/ 66 w 66"/>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29" name="Freeform 83"/>
          <p:cNvSpPr>
            <a:spLocks/>
          </p:cNvSpPr>
          <p:nvPr/>
        </p:nvSpPr>
        <p:spPr bwMode="auto">
          <a:xfrm>
            <a:off x="5810250" y="4184650"/>
            <a:ext cx="98425" cy="85725"/>
          </a:xfrm>
          <a:custGeom>
            <a:avLst/>
            <a:gdLst>
              <a:gd name="T0" fmla="*/ 64 w 69"/>
              <a:gd name="T1" fmla="*/ 0 h 54"/>
              <a:gd name="T2" fmla="*/ 63 w 69"/>
              <a:gd name="T3" fmla="*/ 1 h 54"/>
              <a:gd name="T4" fmla="*/ 0 w 69"/>
              <a:gd name="T5" fmla="*/ 47 h 54"/>
              <a:gd name="T6" fmla="*/ 5 w 69"/>
              <a:gd name="T7" fmla="*/ 53 h 54"/>
              <a:gd name="T8" fmla="*/ 68 w 69"/>
              <a:gd name="T9" fmla="*/ 6 h 54"/>
              <a:gd name="T10" fmla="*/ 66 w 69"/>
              <a:gd name="T11" fmla="*/ 7 h 54"/>
              <a:gd name="T12" fmla="*/ 64 w 69"/>
              <a:gd name="T13" fmla="*/ 0 h 54"/>
              <a:gd name="T14" fmla="*/ 63 w 69"/>
              <a:gd name="T15" fmla="*/ 1 h 54"/>
              <a:gd name="T16" fmla="*/ 64 w 6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4"/>
              <a:gd name="T29" fmla="*/ 69 w 6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30" name="Freeform 84"/>
          <p:cNvSpPr>
            <a:spLocks/>
          </p:cNvSpPr>
          <p:nvPr/>
        </p:nvSpPr>
        <p:spPr bwMode="auto">
          <a:xfrm>
            <a:off x="5910263" y="4138613"/>
            <a:ext cx="96837" cy="50800"/>
          </a:xfrm>
          <a:custGeom>
            <a:avLst/>
            <a:gdLst>
              <a:gd name="T0" fmla="*/ 67 w 69"/>
              <a:gd name="T1" fmla="*/ 0 h 32"/>
              <a:gd name="T2" fmla="*/ 66 w 69"/>
              <a:gd name="T3" fmla="*/ 0 h 32"/>
              <a:gd name="T4" fmla="*/ 0 w 69"/>
              <a:gd name="T5" fmla="*/ 24 h 32"/>
              <a:gd name="T6" fmla="*/ 2 w 69"/>
              <a:gd name="T7" fmla="*/ 31 h 32"/>
              <a:gd name="T8" fmla="*/ 68 w 69"/>
              <a:gd name="T9" fmla="*/ 7 h 32"/>
              <a:gd name="T10" fmla="*/ 67 w 69"/>
              <a:gd name="T11" fmla="*/ 7 h 32"/>
              <a:gd name="T12" fmla="*/ 67 w 69"/>
              <a:gd name="T13" fmla="*/ 0 h 32"/>
              <a:gd name="T14" fmla="*/ 66 w 69"/>
              <a:gd name="T15" fmla="*/ 0 h 32"/>
              <a:gd name="T16" fmla="*/ 67 w 6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2"/>
              <a:gd name="T29" fmla="*/ 69 w 6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31" name="Freeform 85"/>
          <p:cNvSpPr>
            <a:spLocks/>
          </p:cNvSpPr>
          <p:nvPr/>
        </p:nvSpPr>
        <p:spPr bwMode="auto">
          <a:xfrm>
            <a:off x="6013450" y="4141788"/>
            <a:ext cx="111125" cy="26987"/>
          </a:xfrm>
          <a:custGeom>
            <a:avLst/>
            <a:gdLst>
              <a:gd name="T0" fmla="*/ 78 w 79"/>
              <a:gd name="T1" fmla="*/ 0 h 17"/>
              <a:gd name="T2" fmla="*/ 77 w 79"/>
              <a:gd name="T3" fmla="*/ 0 h 17"/>
              <a:gd name="T4" fmla="*/ 0 w 79"/>
              <a:gd name="T5" fmla="*/ 4 h 17"/>
              <a:gd name="T6" fmla="*/ 0 w 79"/>
              <a:gd name="T7" fmla="*/ 16 h 17"/>
              <a:gd name="T8" fmla="*/ 77 w 79"/>
              <a:gd name="T9" fmla="*/ 12 h 17"/>
              <a:gd name="T10" fmla="*/ 76 w 79"/>
              <a:gd name="T11" fmla="*/ 12 h 17"/>
              <a:gd name="T12" fmla="*/ 78 w 79"/>
              <a:gd name="T13" fmla="*/ 0 h 17"/>
              <a:gd name="T14" fmla="*/ 77 w 79"/>
              <a:gd name="T15" fmla="*/ 0 h 17"/>
              <a:gd name="T16" fmla="*/ 78 w 7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7"/>
              <a:gd name="T29" fmla="*/ 79 w 7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32" name="Freeform 86"/>
          <p:cNvSpPr>
            <a:spLocks/>
          </p:cNvSpPr>
          <p:nvPr/>
        </p:nvSpPr>
        <p:spPr bwMode="auto">
          <a:xfrm>
            <a:off x="6127750" y="4141788"/>
            <a:ext cx="150813" cy="31750"/>
          </a:xfrm>
          <a:custGeom>
            <a:avLst/>
            <a:gdLst>
              <a:gd name="T0" fmla="*/ 105 w 106"/>
              <a:gd name="T1" fmla="*/ 13 h 20"/>
              <a:gd name="T2" fmla="*/ 2 w 106"/>
              <a:gd name="T3" fmla="*/ 0 h 20"/>
              <a:gd name="T4" fmla="*/ 0 w 106"/>
              <a:gd name="T5" fmla="*/ 5 h 20"/>
              <a:gd name="T6" fmla="*/ 104 w 106"/>
              <a:gd name="T7" fmla="*/ 19 h 20"/>
              <a:gd name="T8" fmla="*/ 105 w 106"/>
              <a:gd name="T9" fmla="*/ 13 h 20"/>
              <a:gd name="T10" fmla="*/ 0 60000 65536"/>
              <a:gd name="T11" fmla="*/ 0 60000 65536"/>
              <a:gd name="T12" fmla="*/ 0 60000 65536"/>
              <a:gd name="T13" fmla="*/ 0 60000 65536"/>
              <a:gd name="T14" fmla="*/ 0 60000 65536"/>
              <a:gd name="T15" fmla="*/ 0 w 106"/>
              <a:gd name="T16" fmla="*/ 0 h 20"/>
              <a:gd name="T17" fmla="*/ 106 w 106"/>
              <a:gd name="T18" fmla="*/ 20 h 20"/>
            </a:gdLst>
            <a:ahLst/>
            <a:cxnLst>
              <a:cxn ang="T10">
                <a:pos x="T0" y="T1"/>
              </a:cxn>
              <a:cxn ang="T11">
                <a:pos x="T2" y="T3"/>
              </a:cxn>
              <a:cxn ang="T12">
                <a:pos x="T4" y="T5"/>
              </a:cxn>
              <a:cxn ang="T13">
                <a:pos x="T6" y="T7"/>
              </a:cxn>
              <a:cxn ang="T14">
                <a:pos x="T8" y="T9"/>
              </a:cxn>
            </a:cxnLst>
            <a:rect l="T15" t="T16" r="T17" b="T18"/>
            <a:pathLst>
              <a:path w="106" h="20">
                <a:moveTo>
                  <a:pt x="105" y="13"/>
                </a:moveTo>
                <a:lnTo>
                  <a:pt x="2" y="0"/>
                </a:lnTo>
                <a:lnTo>
                  <a:pt x="0" y="5"/>
                </a:lnTo>
                <a:lnTo>
                  <a:pt x="104" y="19"/>
                </a:lnTo>
                <a:lnTo>
                  <a:pt x="105" y="13"/>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33" name="Freeform 87"/>
          <p:cNvSpPr>
            <a:spLocks/>
          </p:cNvSpPr>
          <p:nvPr/>
        </p:nvSpPr>
        <p:spPr bwMode="auto">
          <a:xfrm>
            <a:off x="6283325" y="4162425"/>
            <a:ext cx="1266825" cy="322263"/>
          </a:xfrm>
          <a:custGeom>
            <a:avLst/>
            <a:gdLst>
              <a:gd name="T0" fmla="*/ 897 w 898"/>
              <a:gd name="T1" fmla="*/ 198 h 203"/>
              <a:gd name="T2" fmla="*/ 897 w 898"/>
              <a:gd name="T3" fmla="*/ 194 h 203"/>
              <a:gd name="T4" fmla="*/ 1 w 898"/>
              <a:gd name="T5" fmla="*/ 0 h 203"/>
              <a:gd name="T6" fmla="*/ 0 w 898"/>
              <a:gd name="T7" fmla="*/ 8 h 203"/>
              <a:gd name="T8" fmla="*/ 896 w 898"/>
              <a:gd name="T9" fmla="*/ 202 h 203"/>
              <a:gd name="T10" fmla="*/ 897 w 898"/>
              <a:gd name="T11" fmla="*/ 198 h 203"/>
              <a:gd name="T12" fmla="*/ 0 60000 65536"/>
              <a:gd name="T13" fmla="*/ 0 60000 65536"/>
              <a:gd name="T14" fmla="*/ 0 60000 65536"/>
              <a:gd name="T15" fmla="*/ 0 60000 65536"/>
              <a:gd name="T16" fmla="*/ 0 60000 65536"/>
              <a:gd name="T17" fmla="*/ 0 60000 65536"/>
              <a:gd name="T18" fmla="*/ 0 w 898"/>
              <a:gd name="T19" fmla="*/ 0 h 203"/>
              <a:gd name="T20" fmla="*/ 898 w 89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898" h="203">
                <a:moveTo>
                  <a:pt x="897" y="198"/>
                </a:moveTo>
                <a:lnTo>
                  <a:pt x="897" y="194"/>
                </a:lnTo>
                <a:lnTo>
                  <a:pt x="1" y="0"/>
                </a:lnTo>
                <a:lnTo>
                  <a:pt x="0" y="8"/>
                </a:lnTo>
                <a:lnTo>
                  <a:pt x="896" y="202"/>
                </a:lnTo>
                <a:lnTo>
                  <a:pt x="897" y="198"/>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27734" name="Freeform 88"/>
          <p:cNvSpPr>
            <a:spLocks/>
          </p:cNvSpPr>
          <p:nvPr/>
        </p:nvSpPr>
        <p:spPr bwMode="auto">
          <a:xfrm>
            <a:off x="2289175" y="5648325"/>
            <a:ext cx="55563" cy="82550"/>
          </a:xfrm>
          <a:custGeom>
            <a:avLst/>
            <a:gdLst>
              <a:gd name="T0" fmla="*/ 25 w 40"/>
              <a:gd name="T1" fmla="*/ 0 h 52"/>
              <a:gd name="T2" fmla="*/ 0 w 40"/>
              <a:gd name="T3" fmla="*/ 43 h 52"/>
              <a:gd name="T4" fmla="*/ 14 w 40"/>
              <a:gd name="T5" fmla="*/ 51 h 52"/>
              <a:gd name="T6" fmla="*/ 38 w 40"/>
              <a:gd name="T7" fmla="*/ 8 h 52"/>
              <a:gd name="T8" fmla="*/ 38 w 40"/>
              <a:gd name="T9" fmla="*/ 7 h 52"/>
              <a:gd name="T10" fmla="*/ 38 w 40"/>
              <a:gd name="T11" fmla="*/ 8 h 52"/>
              <a:gd name="T12" fmla="*/ 39 w 40"/>
              <a:gd name="T13" fmla="*/ 7 h 52"/>
              <a:gd name="T14" fmla="*/ 25 w 40"/>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2"/>
              <a:gd name="T26" fmla="*/ 40 w 4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35" name="Freeform 89"/>
          <p:cNvSpPr>
            <a:spLocks/>
          </p:cNvSpPr>
          <p:nvPr/>
        </p:nvSpPr>
        <p:spPr bwMode="auto">
          <a:xfrm>
            <a:off x="2330450" y="5548313"/>
            <a:ext cx="60325" cy="104775"/>
          </a:xfrm>
          <a:custGeom>
            <a:avLst/>
            <a:gdLst>
              <a:gd name="T0" fmla="*/ 27 w 43"/>
              <a:gd name="T1" fmla="*/ 1 h 66"/>
              <a:gd name="T2" fmla="*/ 27 w 43"/>
              <a:gd name="T3" fmla="*/ 0 h 66"/>
              <a:gd name="T4" fmla="*/ 0 w 43"/>
              <a:gd name="T5" fmla="*/ 58 h 66"/>
              <a:gd name="T6" fmla="*/ 13 w 43"/>
              <a:gd name="T7" fmla="*/ 65 h 66"/>
              <a:gd name="T8" fmla="*/ 41 w 43"/>
              <a:gd name="T9" fmla="*/ 7 h 66"/>
              <a:gd name="T10" fmla="*/ 42 w 43"/>
              <a:gd name="T11" fmla="*/ 6 h 66"/>
              <a:gd name="T12" fmla="*/ 42 w 43"/>
              <a:gd name="T13" fmla="*/ 7 h 66"/>
              <a:gd name="T14" fmla="*/ 42 w 43"/>
              <a:gd name="T15" fmla="*/ 6 h 66"/>
              <a:gd name="T16" fmla="*/ 27 w 43"/>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6"/>
              <a:gd name="T29" fmla="*/ 43 w 4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36" name="Freeform 90"/>
          <p:cNvSpPr>
            <a:spLocks/>
          </p:cNvSpPr>
          <p:nvPr/>
        </p:nvSpPr>
        <p:spPr bwMode="auto">
          <a:xfrm>
            <a:off x="2373313" y="5321300"/>
            <a:ext cx="101600" cy="230188"/>
          </a:xfrm>
          <a:custGeom>
            <a:avLst/>
            <a:gdLst>
              <a:gd name="T0" fmla="*/ 55 w 72"/>
              <a:gd name="T1" fmla="*/ 0 h 145"/>
              <a:gd name="T2" fmla="*/ 0 w 72"/>
              <a:gd name="T3" fmla="*/ 138 h 145"/>
              <a:gd name="T4" fmla="*/ 16 w 72"/>
              <a:gd name="T5" fmla="*/ 144 h 145"/>
              <a:gd name="T6" fmla="*/ 71 w 72"/>
              <a:gd name="T7" fmla="*/ 7 h 145"/>
              <a:gd name="T8" fmla="*/ 55 w 72"/>
              <a:gd name="T9" fmla="*/ 0 h 145"/>
              <a:gd name="T10" fmla="*/ 0 60000 65536"/>
              <a:gd name="T11" fmla="*/ 0 60000 65536"/>
              <a:gd name="T12" fmla="*/ 0 60000 65536"/>
              <a:gd name="T13" fmla="*/ 0 60000 65536"/>
              <a:gd name="T14" fmla="*/ 0 60000 65536"/>
              <a:gd name="T15" fmla="*/ 0 w 72"/>
              <a:gd name="T16" fmla="*/ 0 h 145"/>
              <a:gd name="T17" fmla="*/ 72 w 72"/>
              <a:gd name="T18" fmla="*/ 145 h 145"/>
            </a:gdLst>
            <a:ahLst/>
            <a:cxnLst>
              <a:cxn ang="T10">
                <a:pos x="T0" y="T1"/>
              </a:cxn>
              <a:cxn ang="T11">
                <a:pos x="T2" y="T3"/>
              </a:cxn>
              <a:cxn ang="T12">
                <a:pos x="T4" y="T5"/>
              </a:cxn>
              <a:cxn ang="T13">
                <a:pos x="T6" y="T7"/>
              </a:cxn>
              <a:cxn ang="T14">
                <a:pos x="T8" y="T9"/>
              </a:cxn>
            </a:cxnLst>
            <a:rect l="T15" t="T16" r="T17" b="T18"/>
            <a:pathLst>
              <a:path w="72" h="145">
                <a:moveTo>
                  <a:pt x="55" y="0"/>
                </a:moveTo>
                <a:lnTo>
                  <a:pt x="0" y="138"/>
                </a:lnTo>
                <a:lnTo>
                  <a:pt x="16" y="144"/>
                </a:lnTo>
                <a:lnTo>
                  <a:pt x="71" y="7"/>
                </a:lnTo>
                <a:lnTo>
                  <a:pt x="55"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37" name="Freeform 91"/>
          <p:cNvSpPr>
            <a:spLocks/>
          </p:cNvSpPr>
          <p:nvPr/>
        </p:nvSpPr>
        <p:spPr bwMode="auto">
          <a:xfrm>
            <a:off x="2457450" y="4930775"/>
            <a:ext cx="147638" cy="393700"/>
          </a:xfrm>
          <a:custGeom>
            <a:avLst/>
            <a:gdLst>
              <a:gd name="T0" fmla="*/ 87 w 104"/>
              <a:gd name="T1" fmla="*/ 0 h 248"/>
              <a:gd name="T2" fmla="*/ 0 w 104"/>
              <a:gd name="T3" fmla="*/ 240 h 248"/>
              <a:gd name="T4" fmla="*/ 16 w 104"/>
              <a:gd name="T5" fmla="*/ 247 h 248"/>
              <a:gd name="T6" fmla="*/ 103 w 104"/>
              <a:gd name="T7" fmla="*/ 7 h 248"/>
              <a:gd name="T8" fmla="*/ 87 w 104"/>
              <a:gd name="T9" fmla="*/ 0 h 248"/>
              <a:gd name="T10" fmla="*/ 0 60000 65536"/>
              <a:gd name="T11" fmla="*/ 0 60000 65536"/>
              <a:gd name="T12" fmla="*/ 0 60000 65536"/>
              <a:gd name="T13" fmla="*/ 0 60000 65536"/>
              <a:gd name="T14" fmla="*/ 0 60000 65536"/>
              <a:gd name="T15" fmla="*/ 0 w 104"/>
              <a:gd name="T16" fmla="*/ 0 h 248"/>
              <a:gd name="T17" fmla="*/ 104 w 104"/>
              <a:gd name="T18" fmla="*/ 248 h 248"/>
            </a:gdLst>
            <a:ahLst/>
            <a:cxnLst>
              <a:cxn ang="T10">
                <a:pos x="T0" y="T1"/>
              </a:cxn>
              <a:cxn ang="T11">
                <a:pos x="T2" y="T3"/>
              </a:cxn>
              <a:cxn ang="T12">
                <a:pos x="T4" y="T5"/>
              </a:cxn>
              <a:cxn ang="T13">
                <a:pos x="T6" y="T7"/>
              </a:cxn>
              <a:cxn ang="T14">
                <a:pos x="T8" y="T9"/>
              </a:cxn>
            </a:cxnLst>
            <a:rect l="T15" t="T16" r="T17" b="T18"/>
            <a:pathLst>
              <a:path w="104" h="248">
                <a:moveTo>
                  <a:pt x="87" y="0"/>
                </a:moveTo>
                <a:lnTo>
                  <a:pt x="0" y="240"/>
                </a:lnTo>
                <a:lnTo>
                  <a:pt x="16" y="247"/>
                </a:lnTo>
                <a:lnTo>
                  <a:pt x="103" y="7"/>
                </a:lnTo>
                <a:lnTo>
                  <a:pt x="87"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38" name="Freeform 92"/>
          <p:cNvSpPr>
            <a:spLocks/>
          </p:cNvSpPr>
          <p:nvPr/>
        </p:nvSpPr>
        <p:spPr bwMode="auto">
          <a:xfrm>
            <a:off x="2587625" y="4344988"/>
            <a:ext cx="206375" cy="588962"/>
          </a:xfrm>
          <a:custGeom>
            <a:avLst/>
            <a:gdLst>
              <a:gd name="T0" fmla="*/ 129 w 146"/>
              <a:gd name="T1" fmla="*/ 0 h 371"/>
              <a:gd name="T2" fmla="*/ 0 w 146"/>
              <a:gd name="T3" fmla="*/ 363 h 371"/>
              <a:gd name="T4" fmla="*/ 16 w 146"/>
              <a:gd name="T5" fmla="*/ 370 h 371"/>
              <a:gd name="T6" fmla="*/ 145 w 146"/>
              <a:gd name="T7" fmla="*/ 6 h 371"/>
              <a:gd name="T8" fmla="*/ 129 w 146"/>
              <a:gd name="T9" fmla="*/ 0 h 371"/>
              <a:gd name="T10" fmla="*/ 0 60000 65536"/>
              <a:gd name="T11" fmla="*/ 0 60000 65536"/>
              <a:gd name="T12" fmla="*/ 0 60000 65536"/>
              <a:gd name="T13" fmla="*/ 0 60000 65536"/>
              <a:gd name="T14" fmla="*/ 0 60000 65536"/>
              <a:gd name="T15" fmla="*/ 0 w 146"/>
              <a:gd name="T16" fmla="*/ 0 h 371"/>
              <a:gd name="T17" fmla="*/ 146 w 146"/>
              <a:gd name="T18" fmla="*/ 371 h 371"/>
            </a:gdLst>
            <a:ahLst/>
            <a:cxnLst>
              <a:cxn ang="T10">
                <a:pos x="T0" y="T1"/>
              </a:cxn>
              <a:cxn ang="T11">
                <a:pos x="T2" y="T3"/>
              </a:cxn>
              <a:cxn ang="T12">
                <a:pos x="T4" y="T5"/>
              </a:cxn>
              <a:cxn ang="T13">
                <a:pos x="T6" y="T7"/>
              </a:cxn>
              <a:cxn ang="T14">
                <a:pos x="T8" y="T9"/>
              </a:cxn>
            </a:cxnLst>
            <a:rect l="T15" t="T16" r="T17" b="T18"/>
            <a:pathLst>
              <a:path w="146" h="371">
                <a:moveTo>
                  <a:pt x="129" y="0"/>
                </a:moveTo>
                <a:lnTo>
                  <a:pt x="0" y="363"/>
                </a:lnTo>
                <a:lnTo>
                  <a:pt x="16" y="370"/>
                </a:lnTo>
                <a:lnTo>
                  <a:pt x="145" y="6"/>
                </a:lnTo>
                <a:lnTo>
                  <a:pt x="129"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39" name="Freeform 93"/>
          <p:cNvSpPr>
            <a:spLocks/>
          </p:cNvSpPr>
          <p:nvPr/>
        </p:nvSpPr>
        <p:spPr bwMode="auto">
          <a:xfrm>
            <a:off x="2776538" y="4181475"/>
            <a:ext cx="77787" cy="165100"/>
          </a:xfrm>
          <a:custGeom>
            <a:avLst/>
            <a:gdLst>
              <a:gd name="T0" fmla="*/ 39 w 55"/>
              <a:gd name="T1" fmla="*/ 0 h 104"/>
              <a:gd name="T2" fmla="*/ 0 w 55"/>
              <a:gd name="T3" fmla="*/ 97 h 104"/>
              <a:gd name="T4" fmla="*/ 15 w 55"/>
              <a:gd name="T5" fmla="*/ 103 h 104"/>
              <a:gd name="T6" fmla="*/ 54 w 55"/>
              <a:gd name="T7" fmla="*/ 6 h 104"/>
              <a:gd name="T8" fmla="*/ 39 w 55"/>
              <a:gd name="T9" fmla="*/ 0 h 104"/>
              <a:gd name="T10" fmla="*/ 0 60000 65536"/>
              <a:gd name="T11" fmla="*/ 0 60000 65536"/>
              <a:gd name="T12" fmla="*/ 0 60000 65536"/>
              <a:gd name="T13" fmla="*/ 0 60000 65536"/>
              <a:gd name="T14" fmla="*/ 0 60000 65536"/>
              <a:gd name="T15" fmla="*/ 0 w 55"/>
              <a:gd name="T16" fmla="*/ 0 h 104"/>
              <a:gd name="T17" fmla="*/ 55 w 55"/>
              <a:gd name="T18" fmla="*/ 104 h 104"/>
            </a:gdLst>
            <a:ahLst/>
            <a:cxnLst>
              <a:cxn ang="T10">
                <a:pos x="T0" y="T1"/>
              </a:cxn>
              <a:cxn ang="T11">
                <a:pos x="T2" y="T3"/>
              </a:cxn>
              <a:cxn ang="T12">
                <a:pos x="T4" y="T5"/>
              </a:cxn>
              <a:cxn ang="T13">
                <a:pos x="T6" y="T7"/>
              </a:cxn>
              <a:cxn ang="T14">
                <a:pos x="T8" y="T9"/>
              </a:cxn>
            </a:cxnLst>
            <a:rect l="T15" t="T16" r="T17" b="T18"/>
            <a:pathLst>
              <a:path w="55" h="104">
                <a:moveTo>
                  <a:pt x="39" y="0"/>
                </a:moveTo>
                <a:lnTo>
                  <a:pt x="0" y="97"/>
                </a:lnTo>
                <a:lnTo>
                  <a:pt x="15" y="103"/>
                </a:lnTo>
                <a:lnTo>
                  <a:pt x="54" y="6"/>
                </a:lnTo>
                <a:lnTo>
                  <a:pt x="39"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0" name="Freeform 94"/>
          <p:cNvSpPr>
            <a:spLocks/>
          </p:cNvSpPr>
          <p:nvPr/>
        </p:nvSpPr>
        <p:spPr bwMode="auto">
          <a:xfrm>
            <a:off x="2838450" y="4038600"/>
            <a:ext cx="69850" cy="144463"/>
          </a:xfrm>
          <a:custGeom>
            <a:avLst/>
            <a:gdLst>
              <a:gd name="T0" fmla="*/ 34 w 50"/>
              <a:gd name="T1" fmla="*/ 0 h 91"/>
              <a:gd name="T2" fmla="*/ 34 w 50"/>
              <a:gd name="T3" fmla="*/ 1 h 91"/>
              <a:gd name="T4" fmla="*/ 0 w 50"/>
              <a:gd name="T5" fmla="*/ 84 h 91"/>
              <a:gd name="T6" fmla="*/ 15 w 50"/>
              <a:gd name="T7" fmla="*/ 90 h 91"/>
              <a:gd name="T8" fmla="*/ 49 w 50"/>
              <a:gd name="T9" fmla="*/ 7 h 91"/>
              <a:gd name="T10" fmla="*/ 48 w 50"/>
              <a:gd name="T11" fmla="*/ 8 h 91"/>
              <a:gd name="T12" fmla="*/ 34 w 50"/>
              <a:gd name="T13" fmla="*/ 0 h 91"/>
              <a:gd name="T14" fmla="*/ 34 w 50"/>
              <a:gd name="T15" fmla="*/ 1 h 91"/>
              <a:gd name="T16" fmla="*/ 34 w 50"/>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91"/>
              <a:gd name="T29" fmla="*/ 50 w 5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1" name="Freeform 95"/>
          <p:cNvSpPr>
            <a:spLocks/>
          </p:cNvSpPr>
          <p:nvPr/>
        </p:nvSpPr>
        <p:spPr bwMode="auto">
          <a:xfrm>
            <a:off x="2890838" y="3897313"/>
            <a:ext cx="80962" cy="146050"/>
          </a:xfrm>
          <a:custGeom>
            <a:avLst/>
            <a:gdLst>
              <a:gd name="T0" fmla="*/ 42 w 57"/>
              <a:gd name="T1" fmla="*/ 0 h 92"/>
              <a:gd name="T2" fmla="*/ 0 w 57"/>
              <a:gd name="T3" fmla="*/ 83 h 92"/>
              <a:gd name="T4" fmla="*/ 14 w 57"/>
              <a:gd name="T5" fmla="*/ 91 h 92"/>
              <a:gd name="T6" fmla="*/ 56 w 57"/>
              <a:gd name="T7" fmla="*/ 8 h 92"/>
              <a:gd name="T8" fmla="*/ 42 w 57"/>
              <a:gd name="T9" fmla="*/ 0 h 92"/>
              <a:gd name="T10" fmla="*/ 0 60000 65536"/>
              <a:gd name="T11" fmla="*/ 0 60000 65536"/>
              <a:gd name="T12" fmla="*/ 0 60000 65536"/>
              <a:gd name="T13" fmla="*/ 0 60000 65536"/>
              <a:gd name="T14" fmla="*/ 0 60000 65536"/>
              <a:gd name="T15" fmla="*/ 0 w 57"/>
              <a:gd name="T16" fmla="*/ 0 h 92"/>
              <a:gd name="T17" fmla="*/ 57 w 57"/>
              <a:gd name="T18" fmla="*/ 92 h 92"/>
            </a:gdLst>
            <a:ahLst/>
            <a:cxnLst>
              <a:cxn ang="T10">
                <a:pos x="T0" y="T1"/>
              </a:cxn>
              <a:cxn ang="T11">
                <a:pos x="T2" y="T3"/>
              </a:cxn>
              <a:cxn ang="T12">
                <a:pos x="T4" y="T5"/>
              </a:cxn>
              <a:cxn ang="T13">
                <a:pos x="T6" y="T7"/>
              </a:cxn>
              <a:cxn ang="T14">
                <a:pos x="T8" y="T9"/>
              </a:cxn>
            </a:cxnLst>
            <a:rect l="T15" t="T16" r="T17" b="T18"/>
            <a:pathLst>
              <a:path w="57" h="92">
                <a:moveTo>
                  <a:pt x="42" y="0"/>
                </a:moveTo>
                <a:lnTo>
                  <a:pt x="0" y="83"/>
                </a:lnTo>
                <a:lnTo>
                  <a:pt x="14" y="91"/>
                </a:lnTo>
                <a:lnTo>
                  <a:pt x="56" y="8"/>
                </a:lnTo>
                <a:lnTo>
                  <a:pt x="42"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2" name="Freeform 96"/>
          <p:cNvSpPr>
            <a:spLocks/>
          </p:cNvSpPr>
          <p:nvPr/>
        </p:nvSpPr>
        <p:spPr bwMode="auto">
          <a:xfrm>
            <a:off x="2955925" y="3763963"/>
            <a:ext cx="87313" cy="139700"/>
          </a:xfrm>
          <a:custGeom>
            <a:avLst/>
            <a:gdLst>
              <a:gd name="T0" fmla="*/ 47 w 62"/>
              <a:gd name="T1" fmla="*/ 0 h 88"/>
              <a:gd name="T2" fmla="*/ 47 w 62"/>
              <a:gd name="T3" fmla="*/ 1 h 88"/>
              <a:gd name="T4" fmla="*/ 0 w 62"/>
              <a:gd name="T5" fmla="*/ 79 h 88"/>
              <a:gd name="T6" fmla="*/ 15 w 62"/>
              <a:gd name="T7" fmla="*/ 87 h 88"/>
              <a:gd name="T8" fmla="*/ 61 w 62"/>
              <a:gd name="T9" fmla="*/ 9 h 88"/>
              <a:gd name="T10" fmla="*/ 47 w 62"/>
              <a:gd name="T11" fmla="*/ 0 h 88"/>
              <a:gd name="T12" fmla="*/ 47 w 62"/>
              <a:gd name="T13" fmla="*/ 1 h 88"/>
              <a:gd name="T14" fmla="*/ 47 w 62"/>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88"/>
              <a:gd name="T26" fmla="*/ 62 w 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3" name="Freeform 97"/>
          <p:cNvSpPr>
            <a:spLocks/>
          </p:cNvSpPr>
          <p:nvPr/>
        </p:nvSpPr>
        <p:spPr bwMode="auto">
          <a:xfrm>
            <a:off x="3028950" y="3649663"/>
            <a:ext cx="84138" cy="122237"/>
          </a:xfrm>
          <a:custGeom>
            <a:avLst/>
            <a:gdLst>
              <a:gd name="T0" fmla="*/ 44 w 59"/>
              <a:gd name="T1" fmla="*/ 0 h 77"/>
              <a:gd name="T2" fmla="*/ 44 w 59"/>
              <a:gd name="T3" fmla="*/ 1 h 77"/>
              <a:gd name="T4" fmla="*/ 0 w 59"/>
              <a:gd name="T5" fmla="*/ 67 h 77"/>
              <a:gd name="T6" fmla="*/ 14 w 59"/>
              <a:gd name="T7" fmla="*/ 76 h 77"/>
              <a:gd name="T8" fmla="*/ 58 w 59"/>
              <a:gd name="T9" fmla="*/ 10 h 77"/>
              <a:gd name="T10" fmla="*/ 58 w 59"/>
              <a:gd name="T11" fmla="*/ 11 h 77"/>
              <a:gd name="T12" fmla="*/ 44 w 59"/>
              <a:gd name="T13" fmla="*/ 0 h 77"/>
              <a:gd name="T14" fmla="*/ 44 w 59"/>
              <a:gd name="T15" fmla="*/ 1 h 77"/>
              <a:gd name="T16" fmla="*/ 44 w 5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7"/>
              <a:gd name="T29" fmla="*/ 59 w 5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4" name="Freeform 98"/>
          <p:cNvSpPr>
            <a:spLocks/>
          </p:cNvSpPr>
          <p:nvPr/>
        </p:nvSpPr>
        <p:spPr bwMode="auto">
          <a:xfrm>
            <a:off x="3098800" y="3543300"/>
            <a:ext cx="95250" cy="117475"/>
          </a:xfrm>
          <a:custGeom>
            <a:avLst/>
            <a:gdLst>
              <a:gd name="T0" fmla="*/ 54 w 67"/>
              <a:gd name="T1" fmla="*/ 0 h 74"/>
              <a:gd name="T2" fmla="*/ 52 w 67"/>
              <a:gd name="T3" fmla="*/ 1 h 74"/>
              <a:gd name="T4" fmla="*/ 0 w 67"/>
              <a:gd name="T5" fmla="*/ 62 h 74"/>
              <a:gd name="T6" fmla="*/ 14 w 67"/>
              <a:gd name="T7" fmla="*/ 73 h 74"/>
              <a:gd name="T8" fmla="*/ 66 w 67"/>
              <a:gd name="T9" fmla="*/ 12 h 74"/>
              <a:gd name="T10" fmla="*/ 65 w 67"/>
              <a:gd name="T11" fmla="*/ 12 h 74"/>
              <a:gd name="T12" fmla="*/ 54 w 67"/>
              <a:gd name="T13" fmla="*/ 0 h 74"/>
              <a:gd name="T14" fmla="*/ 53 w 67"/>
              <a:gd name="T15" fmla="*/ 0 h 74"/>
              <a:gd name="T16" fmla="*/ 52 w 67"/>
              <a:gd name="T17" fmla="*/ 1 h 74"/>
              <a:gd name="T18" fmla="*/ 54 w 6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4"/>
              <a:gd name="T32" fmla="*/ 67 w 6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5" name="Freeform 99"/>
          <p:cNvSpPr>
            <a:spLocks/>
          </p:cNvSpPr>
          <p:nvPr/>
        </p:nvSpPr>
        <p:spPr bwMode="auto">
          <a:xfrm>
            <a:off x="3181350" y="3486150"/>
            <a:ext cx="63500" cy="69850"/>
          </a:xfrm>
          <a:custGeom>
            <a:avLst/>
            <a:gdLst>
              <a:gd name="T0" fmla="*/ 36 w 44"/>
              <a:gd name="T1" fmla="*/ 0 h 44"/>
              <a:gd name="T2" fmla="*/ 32 w 44"/>
              <a:gd name="T3" fmla="*/ 2 h 44"/>
              <a:gd name="T4" fmla="*/ 0 w 44"/>
              <a:gd name="T5" fmla="*/ 32 h 44"/>
              <a:gd name="T6" fmla="*/ 11 w 44"/>
              <a:gd name="T7" fmla="*/ 43 h 44"/>
              <a:gd name="T8" fmla="*/ 43 w 44"/>
              <a:gd name="T9" fmla="*/ 13 h 44"/>
              <a:gd name="T10" fmla="*/ 40 w 44"/>
              <a:gd name="T11" fmla="*/ 15 h 44"/>
              <a:gd name="T12" fmla="*/ 36 w 44"/>
              <a:gd name="T13" fmla="*/ 0 h 44"/>
              <a:gd name="T14" fmla="*/ 34 w 44"/>
              <a:gd name="T15" fmla="*/ 1 h 44"/>
              <a:gd name="T16" fmla="*/ 32 w 44"/>
              <a:gd name="T17" fmla="*/ 2 h 44"/>
              <a:gd name="T18" fmla="*/ 36 w 4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6" name="Freeform 100"/>
          <p:cNvSpPr>
            <a:spLocks/>
          </p:cNvSpPr>
          <p:nvPr/>
        </p:nvSpPr>
        <p:spPr bwMode="auto">
          <a:xfrm>
            <a:off x="3240088" y="3467100"/>
            <a:ext cx="52387" cy="38100"/>
          </a:xfrm>
          <a:custGeom>
            <a:avLst/>
            <a:gdLst>
              <a:gd name="T0" fmla="*/ 35 w 37"/>
              <a:gd name="T1" fmla="*/ 0 h 24"/>
              <a:gd name="T2" fmla="*/ 31 w 37"/>
              <a:gd name="T3" fmla="*/ 1 h 24"/>
              <a:gd name="T4" fmla="*/ 0 w 37"/>
              <a:gd name="T5" fmla="*/ 10 h 24"/>
              <a:gd name="T6" fmla="*/ 4 w 37"/>
              <a:gd name="T7" fmla="*/ 23 h 24"/>
              <a:gd name="T8" fmla="*/ 36 w 37"/>
              <a:gd name="T9" fmla="*/ 14 h 24"/>
              <a:gd name="T10" fmla="*/ 32 w 37"/>
              <a:gd name="T11" fmla="*/ 14 h 24"/>
              <a:gd name="T12" fmla="*/ 35 w 37"/>
              <a:gd name="T13" fmla="*/ 0 h 24"/>
              <a:gd name="T14" fmla="*/ 33 w 37"/>
              <a:gd name="T15" fmla="*/ 0 h 24"/>
              <a:gd name="T16" fmla="*/ 31 w 37"/>
              <a:gd name="T17" fmla="*/ 1 h 24"/>
              <a:gd name="T18" fmla="*/ 35 w 3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4"/>
              <a:gd name="T32" fmla="*/ 37 w 3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7" name="Freeform 101"/>
          <p:cNvSpPr>
            <a:spLocks/>
          </p:cNvSpPr>
          <p:nvPr/>
        </p:nvSpPr>
        <p:spPr bwMode="auto">
          <a:xfrm>
            <a:off x="3292475" y="3467100"/>
            <a:ext cx="53975" cy="34925"/>
          </a:xfrm>
          <a:custGeom>
            <a:avLst/>
            <a:gdLst>
              <a:gd name="T0" fmla="*/ 38 w 39"/>
              <a:gd name="T1" fmla="*/ 8 h 22"/>
              <a:gd name="T2" fmla="*/ 36 w 39"/>
              <a:gd name="T3" fmla="*/ 7 h 22"/>
              <a:gd name="T4" fmla="*/ 3 w 39"/>
              <a:gd name="T5" fmla="*/ 0 h 22"/>
              <a:gd name="T6" fmla="*/ 0 w 39"/>
              <a:gd name="T7" fmla="*/ 14 h 22"/>
              <a:gd name="T8" fmla="*/ 33 w 39"/>
              <a:gd name="T9" fmla="*/ 21 h 22"/>
              <a:gd name="T10" fmla="*/ 30 w 39"/>
              <a:gd name="T11" fmla="*/ 20 h 22"/>
              <a:gd name="T12" fmla="*/ 38 w 39"/>
              <a:gd name="T13" fmla="*/ 8 h 22"/>
              <a:gd name="T14" fmla="*/ 37 w 39"/>
              <a:gd name="T15" fmla="*/ 7 h 22"/>
              <a:gd name="T16" fmla="*/ 36 w 39"/>
              <a:gd name="T17" fmla="*/ 7 h 22"/>
              <a:gd name="T18" fmla="*/ 38 w 39"/>
              <a:gd name="T19" fmla="*/ 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2"/>
              <a:gd name="T32" fmla="*/ 39 w 3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8" name="Freeform 102"/>
          <p:cNvSpPr>
            <a:spLocks/>
          </p:cNvSpPr>
          <p:nvPr/>
        </p:nvSpPr>
        <p:spPr bwMode="auto">
          <a:xfrm>
            <a:off x="3341688" y="3482975"/>
            <a:ext cx="88900" cy="71438"/>
          </a:xfrm>
          <a:custGeom>
            <a:avLst/>
            <a:gdLst>
              <a:gd name="T0" fmla="*/ 62 w 63"/>
              <a:gd name="T1" fmla="*/ 31 h 45"/>
              <a:gd name="T2" fmla="*/ 60 w 63"/>
              <a:gd name="T3" fmla="*/ 30 h 45"/>
              <a:gd name="T4" fmla="*/ 8 w 63"/>
              <a:gd name="T5" fmla="*/ 0 h 45"/>
              <a:gd name="T6" fmla="*/ 0 w 63"/>
              <a:gd name="T7" fmla="*/ 14 h 45"/>
              <a:gd name="T8" fmla="*/ 52 w 63"/>
              <a:gd name="T9" fmla="*/ 44 h 45"/>
              <a:gd name="T10" fmla="*/ 51 w 63"/>
              <a:gd name="T11" fmla="*/ 43 h 45"/>
              <a:gd name="T12" fmla="*/ 62 w 63"/>
              <a:gd name="T13" fmla="*/ 31 h 45"/>
              <a:gd name="T14" fmla="*/ 61 w 63"/>
              <a:gd name="T15" fmla="*/ 31 h 45"/>
              <a:gd name="T16" fmla="*/ 60 w 63"/>
              <a:gd name="T17" fmla="*/ 30 h 45"/>
              <a:gd name="T18" fmla="*/ 62 w 63"/>
              <a:gd name="T19" fmla="*/ 3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45"/>
              <a:gd name="T32" fmla="*/ 63 w 6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49" name="Freeform 103"/>
          <p:cNvSpPr>
            <a:spLocks/>
          </p:cNvSpPr>
          <p:nvPr/>
        </p:nvSpPr>
        <p:spPr bwMode="auto">
          <a:xfrm>
            <a:off x="3421063" y="3538538"/>
            <a:ext cx="77787" cy="77787"/>
          </a:xfrm>
          <a:custGeom>
            <a:avLst/>
            <a:gdLst>
              <a:gd name="T0" fmla="*/ 55 w 56"/>
              <a:gd name="T1" fmla="*/ 36 h 49"/>
              <a:gd name="T2" fmla="*/ 11 w 56"/>
              <a:gd name="T3" fmla="*/ 0 h 49"/>
              <a:gd name="T4" fmla="*/ 0 w 56"/>
              <a:gd name="T5" fmla="*/ 12 h 49"/>
              <a:gd name="T6" fmla="*/ 44 w 56"/>
              <a:gd name="T7" fmla="*/ 48 h 49"/>
              <a:gd name="T8" fmla="*/ 43 w 56"/>
              <a:gd name="T9" fmla="*/ 48 h 49"/>
              <a:gd name="T10" fmla="*/ 55 w 56"/>
              <a:gd name="T11" fmla="*/ 36 h 49"/>
              <a:gd name="T12" fmla="*/ 0 60000 65536"/>
              <a:gd name="T13" fmla="*/ 0 60000 65536"/>
              <a:gd name="T14" fmla="*/ 0 60000 65536"/>
              <a:gd name="T15" fmla="*/ 0 60000 65536"/>
              <a:gd name="T16" fmla="*/ 0 60000 65536"/>
              <a:gd name="T17" fmla="*/ 0 60000 65536"/>
              <a:gd name="T18" fmla="*/ 0 w 56"/>
              <a:gd name="T19" fmla="*/ 0 h 49"/>
              <a:gd name="T20" fmla="*/ 56 w 5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6" h="49">
                <a:moveTo>
                  <a:pt x="55" y="36"/>
                </a:moveTo>
                <a:lnTo>
                  <a:pt x="11" y="0"/>
                </a:lnTo>
                <a:lnTo>
                  <a:pt x="0" y="12"/>
                </a:lnTo>
                <a:lnTo>
                  <a:pt x="44" y="48"/>
                </a:lnTo>
                <a:lnTo>
                  <a:pt x="43" y="48"/>
                </a:lnTo>
                <a:lnTo>
                  <a:pt x="55" y="36"/>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50" name="Freeform 104"/>
          <p:cNvSpPr>
            <a:spLocks/>
          </p:cNvSpPr>
          <p:nvPr/>
        </p:nvSpPr>
        <p:spPr bwMode="auto">
          <a:xfrm>
            <a:off x="3487738" y="3603625"/>
            <a:ext cx="93662" cy="98425"/>
          </a:xfrm>
          <a:custGeom>
            <a:avLst/>
            <a:gdLst>
              <a:gd name="T0" fmla="*/ 65 w 66"/>
              <a:gd name="T1" fmla="*/ 49 h 62"/>
              <a:gd name="T2" fmla="*/ 12 w 66"/>
              <a:gd name="T3" fmla="*/ 0 h 62"/>
              <a:gd name="T4" fmla="*/ 0 w 66"/>
              <a:gd name="T5" fmla="*/ 12 h 62"/>
              <a:gd name="T6" fmla="*/ 52 w 66"/>
              <a:gd name="T7" fmla="*/ 61 h 62"/>
              <a:gd name="T8" fmla="*/ 65 w 66"/>
              <a:gd name="T9" fmla="*/ 49 h 62"/>
              <a:gd name="T10" fmla="*/ 0 60000 65536"/>
              <a:gd name="T11" fmla="*/ 0 60000 65536"/>
              <a:gd name="T12" fmla="*/ 0 60000 65536"/>
              <a:gd name="T13" fmla="*/ 0 60000 65536"/>
              <a:gd name="T14" fmla="*/ 0 60000 65536"/>
              <a:gd name="T15" fmla="*/ 0 w 66"/>
              <a:gd name="T16" fmla="*/ 0 h 62"/>
              <a:gd name="T17" fmla="*/ 66 w 66"/>
              <a:gd name="T18" fmla="*/ 62 h 62"/>
            </a:gdLst>
            <a:ahLst/>
            <a:cxnLst>
              <a:cxn ang="T10">
                <a:pos x="T0" y="T1"/>
              </a:cxn>
              <a:cxn ang="T11">
                <a:pos x="T2" y="T3"/>
              </a:cxn>
              <a:cxn ang="T12">
                <a:pos x="T4" y="T5"/>
              </a:cxn>
              <a:cxn ang="T13">
                <a:pos x="T6" y="T7"/>
              </a:cxn>
              <a:cxn ang="T14">
                <a:pos x="T8" y="T9"/>
              </a:cxn>
            </a:cxnLst>
            <a:rect l="T15" t="T16" r="T17" b="T18"/>
            <a:pathLst>
              <a:path w="66" h="62">
                <a:moveTo>
                  <a:pt x="65" y="49"/>
                </a:moveTo>
                <a:lnTo>
                  <a:pt x="12" y="0"/>
                </a:lnTo>
                <a:lnTo>
                  <a:pt x="0" y="12"/>
                </a:lnTo>
                <a:lnTo>
                  <a:pt x="52" y="61"/>
                </a:lnTo>
                <a:lnTo>
                  <a:pt x="65" y="49"/>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51" name="Freeform 105"/>
          <p:cNvSpPr>
            <a:spLocks/>
          </p:cNvSpPr>
          <p:nvPr/>
        </p:nvSpPr>
        <p:spPr bwMode="auto">
          <a:xfrm>
            <a:off x="3568700" y="3689350"/>
            <a:ext cx="195263" cy="227013"/>
          </a:xfrm>
          <a:custGeom>
            <a:avLst/>
            <a:gdLst>
              <a:gd name="T0" fmla="*/ 137 w 138"/>
              <a:gd name="T1" fmla="*/ 129 h 143"/>
              <a:gd name="T2" fmla="*/ 13 w 138"/>
              <a:gd name="T3" fmla="*/ 0 h 143"/>
              <a:gd name="T4" fmla="*/ 0 w 138"/>
              <a:gd name="T5" fmla="*/ 12 h 143"/>
              <a:gd name="T6" fmla="*/ 124 w 138"/>
              <a:gd name="T7" fmla="*/ 142 h 143"/>
              <a:gd name="T8" fmla="*/ 137 w 138"/>
              <a:gd name="T9" fmla="*/ 129 h 143"/>
              <a:gd name="T10" fmla="*/ 0 60000 65536"/>
              <a:gd name="T11" fmla="*/ 0 60000 65536"/>
              <a:gd name="T12" fmla="*/ 0 60000 65536"/>
              <a:gd name="T13" fmla="*/ 0 60000 65536"/>
              <a:gd name="T14" fmla="*/ 0 60000 65536"/>
              <a:gd name="T15" fmla="*/ 0 w 138"/>
              <a:gd name="T16" fmla="*/ 0 h 143"/>
              <a:gd name="T17" fmla="*/ 138 w 138"/>
              <a:gd name="T18" fmla="*/ 143 h 143"/>
            </a:gdLst>
            <a:ahLst/>
            <a:cxnLst>
              <a:cxn ang="T10">
                <a:pos x="T0" y="T1"/>
              </a:cxn>
              <a:cxn ang="T11">
                <a:pos x="T2" y="T3"/>
              </a:cxn>
              <a:cxn ang="T12">
                <a:pos x="T4" y="T5"/>
              </a:cxn>
              <a:cxn ang="T13">
                <a:pos x="T6" y="T7"/>
              </a:cxn>
              <a:cxn ang="T14">
                <a:pos x="T8" y="T9"/>
              </a:cxn>
            </a:cxnLst>
            <a:rect l="T15" t="T16" r="T17" b="T18"/>
            <a:pathLst>
              <a:path w="138" h="143">
                <a:moveTo>
                  <a:pt x="137" y="129"/>
                </a:moveTo>
                <a:lnTo>
                  <a:pt x="13" y="0"/>
                </a:lnTo>
                <a:lnTo>
                  <a:pt x="0" y="12"/>
                </a:lnTo>
                <a:lnTo>
                  <a:pt x="124" y="142"/>
                </a:lnTo>
                <a:lnTo>
                  <a:pt x="137" y="129"/>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52" name="Freeform 106"/>
          <p:cNvSpPr>
            <a:spLocks/>
          </p:cNvSpPr>
          <p:nvPr/>
        </p:nvSpPr>
        <p:spPr bwMode="auto">
          <a:xfrm>
            <a:off x="3751263" y="3902075"/>
            <a:ext cx="1435100" cy="1736725"/>
          </a:xfrm>
          <a:custGeom>
            <a:avLst/>
            <a:gdLst>
              <a:gd name="T0" fmla="*/ 1015 w 1017"/>
              <a:gd name="T1" fmla="*/ 1080 h 1094"/>
              <a:gd name="T2" fmla="*/ 1016 w 1017"/>
              <a:gd name="T3" fmla="*/ 1080 h 1094"/>
              <a:gd name="T4" fmla="*/ 14 w 1017"/>
              <a:gd name="T5" fmla="*/ 0 h 1094"/>
              <a:gd name="T6" fmla="*/ 0 w 1017"/>
              <a:gd name="T7" fmla="*/ 14 h 1094"/>
              <a:gd name="T8" fmla="*/ 1003 w 1017"/>
              <a:gd name="T9" fmla="*/ 1093 h 1094"/>
              <a:gd name="T10" fmla="*/ 1015 w 1017"/>
              <a:gd name="T11" fmla="*/ 1080 h 1094"/>
              <a:gd name="T12" fmla="*/ 0 60000 65536"/>
              <a:gd name="T13" fmla="*/ 0 60000 65536"/>
              <a:gd name="T14" fmla="*/ 0 60000 65536"/>
              <a:gd name="T15" fmla="*/ 0 60000 65536"/>
              <a:gd name="T16" fmla="*/ 0 60000 65536"/>
              <a:gd name="T17" fmla="*/ 0 60000 65536"/>
              <a:gd name="T18" fmla="*/ 0 w 1017"/>
              <a:gd name="T19" fmla="*/ 0 h 1094"/>
              <a:gd name="T20" fmla="*/ 1017 w 1017"/>
              <a:gd name="T21" fmla="*/ 1094 h 1094"/>
            </a:gdLst>
            <a:ahLst/>
            <a:cxnLst>
              <a:cxn ang="T12">
                <a:pos x="T0" y="T1"/>
              </a:cxn>
              <a:cxn ang="T13">
                <a:pos x="T2" y="T3"/>
              </a:cxn>
              <a:cxn ang="T14">
                <a:pos x="T4" y="T5"/>
              </a:cxn>
              <a:cxn ang="T15">
                <a:pos x="T6" y="T7"/>
              </a:cxn>
              <a:cxn ang="T16">
                <a:pos x="T8" y="T9"/>
              </a:cxn>
              <a:cxn ang="T17">
                <a:pos x="T10" y="T11"/>
              </a:cxn>
            </a:cxnLst>
            <a:rect l="T18" t="T19" r="T20" b="T21"/>
            <a:pathLst>
              <a:path w="1017" h="1094">
                <a:moveTo>
                  <a:pt x="1015" y="1080"/>
                </a:moveTo>
                <a:lnTo>
                  <a:pt x="1016" y="1080"/>
                </a:lnTo>
                <a:lnTo>
                  <a:pt x="14" y="0"/>
                </a:lnTo>
                <a:lnTo>
                  <a:pt x="0" y="14"/>
                </a:lnTo>
                <a:lnTo>
                  <a:pt x="1003" y="1093"/>
                </a:lnTo>
                <a:lnTo>
                  <a:pt x="1015" y="108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27753" name="Freeform 107"/>
          <p:cNvSpPr>
            <a:spLocks/>
          </p:cNvSpPr>
          <p:nvPr/>
        </p:nvSpPr>
        <p:spPr bwMode="auto">
          <a:xfrm>
            <a:off x="5175250" y="5626100"/>
            <a:ext cx="100013" cy="103188"/>
          </a:xfrm>
          <a:custGeom>
            <a:avLst/>
            <a:gdLst>
              <a:gd name="T0" fmla="*/ 64 w 71"/>
              <a:gd name="T1" fmla="*/ 59 h 65"/>
              <a:gd name="T2" fmla="*/ 70 w 71"/>
              <a:gd name="T3" fmla="*/ 52 h 65"/>
              <a:gd name="T4" fmla="*/ 11 w 71"/>
              <a:gd name="T5" fmla="*/ 0 h 65"/>
              <a:gd name="T6" fmla="*/ 0 w 71"/>
              <a:gd name="T7" fmla="*/ 12 h 65"/>
              <a:gd name="T8" fmla="*/ 59 w 71"/>
              <a:gd name="T9" fmla="*/ 64 h 65"/>
              <a:gd name="T10" fmla="*/ 64 w 71"/>
              <a:gd name="T11" fmla="*/ 59 h 65"/>
              <a:gd name="T12" fmla="*/ 0 60000 65536"/>
              <a:gd name="T13" fmla="*/ 0 60000 65536"/>
              <a:gd name="T14" fmla="*/ 0 60000 65536"/>
              <a:gd name="T15" fmla="*/ 0 60000 65536"/>
              <a:gd name="T16" fmla="*/ 0 60000 65536"/>
              <a:gd name="T17" fmla="*/ 0 60000 65536"/>
              <a:gd name="T18" fmla="*/ 0 w 71"/>
              <a:gd name="T19" fmla="*/ 0 h 65"/>
              <a:gd name="T20" fmla="*/ 71 w 7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1" h="65">
                <a:moveTo>
                  <a:pt x="64" y="59"/>
                </a:moveTo>
                <a:lnTo>
                  <a:pt x="70" y="52"/>
                </a:lnTo>
                <a:lnTo>
                  <a:pt x="11" y="0"/>
                </a:lnTo>
                <a:lnTo>
                  <a:pt x="0" y="12"/>
                </a:lnTo>
                <a:lnTo>
                  <a:pt x="59" y="64"/>
                </a:lnTo>
                <a:lnTo>
                  <a:pt x="64" y="59"/>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81004" name="Rectangle 108"/>
          <p:cNvSpPr>
            <a:spLocks noChangeArrowheads="1"/>
          </p:cNvSpPr>
          <p:nvPr/>
        </p:nvSpPr>
        <p:spPr bwMode="auto">
          <a:xfrm>
            <a:off x="3125788" y="6232525"/>
            <a:ext cx="3290887" cy="422167"/>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nSpc>
                <a:spcPct val="90000"/>
              </a:lnSpc>
              <a:defRPr/>
            </a:pPr>
            <a:endParaRPr lang="en-US" sz="2400" b="1" dirty="0">
              <a:solidFill>
                <a:srgbClr val="FAFD00"/>
              </a:solidFill>
              <a:latin typeface="ZapfHumnst BT" charset="0"/>
            </a:endParaRPr>
          </a:p>
        </p:txBody>
      </p:sp>
      <p:sp>
        <p:nvSpPr>
          <p:cNvPr id="27756" name="Rectangle 110"/>
          <p:cNvSpPr>
            <a:spLocks noChangeArrowheads="1"/>
          </p:cNvSpPr>
          <p:nvPr/>
        </p:nvSpPr>
        <p:spPr bwMode="auto">
          <a:xfrm>
            <a:off x="2684463" y="1570038"/>
            <a:ext cx="1198562"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Symptoms</a:t>
            </a:r>
          </a:p>
        </p:txBody>
      </p:sp>
      <p:sp>
        <p:nvSpPr>
          <p:cNvPr id="27757" name="Rectangle 111"/>
          <p:cNvSpPr>
            <a:spLocks noChangeArrowheads="1"/>
          </p:cNvSpPr>
          <p:nvPr/>
        </p:nvSpPr>
        <p:spPr bwMode="auto">
          <a:xfrm>
            <a:off x="2243138" y="2017713"/>
            <a:ext cx="942975"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HBeAg</a:t>
            </a:r>
          </a:p>
        </p:txBody>
      </p:sp>
      <p:sp>
        <p:nvSpPr>
          <p:cNvPr id="27758" name="Rectangle 112"/>
          <p:cNvSpPr>
            <a:spLocks noChangeArrowheads="1"/>
          </p:cNvSpPr>
          <p:nvPr/>
        </p:nvSpPr>
        <p:spPr bwMode="auto">
          <a:xfrm>
            <a:off x="4908550" y="2008188"/>
            <a:ext cx="1120775"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anti-HBe</a:t>
            </a:r>
          </a:p>
        </p:txBody>
      </p:sp>
      <p:sp>
        <p:nvSpPr>
          <p:cNvPr id="27759" name="Rectangle 113"/>
          <p:cNvSpPr>
            <a:spLocks noChangeArrowheads="1"/>
          </p:cNvSpPr>
          <p:nvPr/>
        </p:nvSpPr>
        <p:spPr bwMode="auto">
          <a:xfrm>
            <a:off x="4892675" y="2762250"/>
            <a:ext cx="1901825" cy="393700"/>
          </a:xfrm>
          <a:prstGeom prst="rect">
            <a:avLst/>
          </a:prstGeom>
          <a:noFill/>
          <a:ln w="12700">
            <a:noFill/>
            <a:miter lim="800000"/>
            <a:headEnd/>
            <a:tailEnd/>
          </a:ln>
        </p:spPr>
        <p:txBody>
          <a:bodyPr wrap="none" lIns="90488" tIns="44450" rIns="90488" bIns="44450">
            <a:spAutoFit/>
          </a:bodyPr>
          <a:lstStyle/>
          <a:p>
            <a:r>
              <a:rPr lang="en-US" sz="2000" b="1">
                <a:solidFill>
                  <a:srgbClr val="FFFFFF"/>
                </a:solidFill>
              </a:rPr>
              <a:t>Total anti-HBc</a:t>
            </a:r>
          </a:p>
        </p:txBody>
      </p:sp>
      <p:sp>
        <p:nvSpPr>
          <p:cNvPr id="27760" name="Rectangle 114"/>
          <p:cNvSpPr>
            <a:spLocks noChangeArrowheads="1"/>
          </p:cNvSpPr>
          <p:nvPr/>
        </p:nvSpPr>
        <p:spPr bwMode="auto">
          <a:xfrm>
            <a:off x="4070350" y="4030663"/>
            <a:ext cx="1731963" cy="393700"/>
          </a:xfrm>
          <a:prstGeom prst="rect">
            <a:avLst/>
          </a:prstGeom>
          <a:noFill/>
          <a:ln w="12700">
            <a:noFill/>
            <a:miter lim="800000"/>
            <a:headEnd/>
            <a:tailEnd/>
          </a:ln>
        </p:spPr>
        <p:txBody>
          <a:bodyPr wrap="none" lIns="90488" tIns="44450" rIns="90488" bIns="44450">
            <a:spAutoFit/>
          </a:bodyPr>
          <a:lstStyle/>
          <a:p>
            <a:r>
              <a:rPr lang="en-US" sz="2000" b="1">
                <a:solidFill>
                  <a:srgbClr val="FFFFFF"/>
                </a:solidFill>
              </a:rPr>
              <a:t>IgM anti-HBc</a:t>
            </a:r>
          </a:p>
        </p:txBody>
      </p:sp>
      <p:sp>
        <p:nvSpPr>
          <p:cNvPr id="27761" name="Rectangle 115"/>
          <p:cNvSpPr>
            <a:spLocks noChangeArrowheads="1"/>
          </p:cNvSpPr>
          <p:nvPr/>
        </p:nvSpPr>
        <p:spPr bwMode="auto">
          <a:xfrm>
            <a:off x="6813550" y="3975100"/>
            <a:ext cx="1225550" cy="393700"/>
          </a:xfrm>
          <a:prstGeom prst="rect">
            <a:avLst/>
          </a:prstGeom>
          <a:noFill/>
          <a:ln w="12700">
            <a:noFill/>
            <a:miter lim="800000"/>
            <a:headEnd/>
            <a:tailEnd/>
          </a:ln>
        </p:spPr>
        <p:txBody>
          <a:bodyPr wrap="none" lIns="90488" tIns="44450" rIns="90488" bIns="44450">
            <a:spAutoFit/>
          </a:bodyPr>
          <a:lstStyle/>
          <a:p>
            <a:r>
              <a:rPr lang="en-US" sz="2000" b="1">
                <a:solidFill>
                  <a:srgbClr val="FFFFFF"/>
                </a:solidFill>
              </a:rPr>
              <a:t>anti-HBs</a:t>
            </a:r>
          </a:p>
        </p:txBody>
      </p:sp>
      <p:sp>
        <p:nvSpPr>
          <p:cNvPr id="27762" name="Rectangle 116"/>
          <p:cNvSpPr>
            <a:spLocks noChangeArrowheads="1"/>
          </p:cNvSpPr>
          <p:nvPr/>
        </p:nvSpPr>
        <p:spPr bwMode="auto">
          <a:xfrm>
            <a:off x="1498600" y="4040188"/>
            <a:ext cx="1030288" cy="393700"/>
          </a:xfrm>
          <a:prstGeom prst="rect">
            <a:avLst/>
          </a:prstGeom>
          <a:noFill/>
          <a:ln w="12700">
            <a:noFill/>
            <a:miter lim="800000"/>
            <a:headEnd/>
            <a:tailEnd/>
          </a:ln>
        </p:spPr>
        <p:txBody>
          <a:bodyPr wrap="none" lIns="90488" tIns="44450" rIns="90488" bIns="44450">
            <a:spAutoFit/>
          </a:bodyPr>
          <a:lstStyle/>
          <a:p>
            <a:r>
              <a:rPr lang="en-US" sz="2000" b="1">
                <a:solidFill>
                  <a:srgbClr val="FFFFFF"/>
                </a:solidFill>
              </a:rPr>
              <a:t>HBsAg</a:t>
            </a:r>
          </a:p>
        </p:txBody>
      </p:sp>
      <p:sp>
        <p:nvSpPr>
          <p:cNvPr id="27763" name="Rectangle 117"/>
          <p:cNvSpPr>
            <a:spLocks noChangeArrowheads="1"/>
          </p:cNvSpPr>
          <p:nvPr/>
        </p:nvSpPr>
        <p:spPr bwMode="auto">
          <a:xfrm>
            <a:off x="1430338" y="5853113"/>
            <a:ext cx="274637"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0</a:t>
            </a:r>
          </a:p>
        </p:txBody>
      </p:sp>
      <p:sp>
        <p:nvSpPr>
          <p:cNvPr id="27764" name="Rectangle 118"/>
          <p:cNvSpPr>
            <a:spLocks noChangeArrowheads="1"/>
          </p:cNvSpPr>
          <p:nvPr/>
        </p:nvSpPr>
        <p:spPr bwMode="auto">
          <a:xfrm>
            <a:off x="1882775" y="5853113"/>
            <a:ext cx="273050"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4</a:t>
            </a:r>
          </a:p>
        </p:txBody>
      </p:sp>
      <p:sp>
        <p:nvSpPr>
          <p:cNvPr id="27765" name="Rectangle 119"/>
          <p:cNvSpPr>
            <a:spLocks noChangeArrowheads="1"/>
          </p:cNvSpPr>
          <p:nvPr/>
        </p:nvSpPr>
        <p:spPr bwMode="auto">
          <a:xfrm>
            <a:off x="2344738" y="5853113"/>
            <a:ext cx="274637"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8</a:t>
            </a:r>
          </a:p>
        </p:txBody>
      </p:sp>
      <p:sp>
        <p:nvSpPr>
          <p:cNvPr id="27766" name="Rectangle 120"/>
          <p:cNvSpPr>
            <a:spLocks noChangeArrowheads="1"/>
          </p:cNvSpPr>
          <p:nvPr/>
        </p:nvSpPr>
        <p:spPr bwMode="auto">
          <a:xfrm>
            <a:off x="2746375" y="5853113"/>
            <a:ext cx="385763"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12</a:t>
            </a:r>
          </a:p>
        </p:txBody>
      </p:sp>
      <p:sp>
        <p:nvSpPr>
          <p:cNvPr id="27767" name="Rectangle 121"/>
          <p:cNvSpPr>
            <a:spLocks noChangeArrowheads="1"/>
          </p:cNvSpPr>
          <p:nvPr/>
        </p:nvSpPr>
        <p:spPr bwMode="auto">
          <a:xfrm>
            <a:off x="3208338" y="5853113"/>
            <a:ext cx="387350"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16</a:t>
            </a:r>
          </a:p>
        </p:txBody>
      </p:sp>
      <p:sp>
        <p:nvSpPr>
          <p:cNvPr id="27768" name="Rectangle 122"/>
          <p:cNvSpPr>
            <a:spLocks noChangeArrowheads="1"/>
          </p:cNvSpPr>
          <p:nvPr/>
        </p:nvSpPr>
        <p:spPr bwMode="auto">
          <a:xfrm>
            <a:off x="3671888" y="5859463"/>
            <a:ext cx="385762"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20</a:t>
            </a:r>
          </a:p>
        </p:txBody>
      </p:sp>
      <p:sp>
        <p:nvSpPr>
          <p:cNvPr id="27769" name="Rectangle 123"/>
          <p:cNvSpPr>
            <a:spLocks noChangeArrowheads="1"/>
          </p:cNvSpPr>
          <p:nvPr/>
        </p:nvSpPr>
        <p:spPr bwMode="auto">
          <a:xfrm>
            <a:off x="4129088" y="5853113"/>
            <a:ext cx="385762"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24</a:t>
            </a:r>
          </a:p>
        </p:txBody>
      </p:sp>
      <p:sp>
        <p:nvSpPr>
          <p:cNvPr id="27770" name="Rectangle 124"/>
          <p:cNvSpPr>
            <a:spLocks noChangeArrowheads="1"/>
          </p:cNvSpPr>
          <p:nvPr/>
        </p:nvSpPr>
        <p:spPr bwMode="auto">
          <a:xfrm>
            <a:off x="4591050" y="5853113"/>
            <a:ext cx="385763"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28</a:t>
            </a:r>
          </a:p>
        </p:txBody>
      </p:sp>
      <p:sp>
        <p:nvSpPr>
          <p:cNvPr id="27771" name="Rectangle 125"/>
          <p:cNvSpPr>
            <a:spLocks noChangeArrowheads="1"/>
          </p:cNvSpPr>
          <p:nvPr/>
        </p:nvSpPr>
        <p:spPr bwMode="auto">
          <a:xfrm>
            <a:off x="5059363" y="5853113"/>
            <a:ext cx="385762"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32</a:t>
            </a:r>
          </a:p>
        </p:txBody>
      </p:sp>
      <p:sp>
        <p:nvSpPr>
          <p:cNvPr id="27772" name="Rectangle 126"/>
          <p:cNvSpPr>
            <a:spLocks noChangeArrowheads="1"/>
          </p:cNvSpPr>
          <p:nvPr/>
        </p:nvSpPr>
        <p:spPr bwMode="auto">
          <a:xfrm>
            <a:off x="5516563" y="5859463"/>
            <a:ext cx="385762"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36</a:t>
            </a:r>
          </a:p>
        </p:txBody>
      </p:sp>
      <p:sp>
        <p:nvSpPr>
          <p:cNvPr id="27773" name="Rectangle 127"/>
          <p:cNvSpPr>
            <a:spLocks noChangeArrowheads="1"/>
          </p:cNvSpPr>
          <p:nvPr/>
        </p:nvSpPr>
        <p:spPr bwMode="auto">
          <a:xfrm>
            <a:off x="6435725" y="5853113"/>
            <a:ext cx="387350"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52</a:t>
            </a:r>
          </a:p>
        </p:txBody>
      </p:sp>
      <p:sp>
        <p:nvSpPr>
          <p:cNvPr id="27774" name="Rectangle 128"/>
          <p:cNvSpPr>
            <a:spLocks noChangeArrowheads="1"/>
          </p:cNvSpPr>
          <p:nvPr/>
        </p:nvSpPr>
        <p:spPr bwMode="auto">
          <a:xfrm>
            <a:off x="7294563" y="5853113"/>
            <a:ext cx="498475" cy="363537"/>
          </a:xfrm>
          <a:prstGeom prst="rect">
            <a:avLst/>
          </a:prstGeom>
          <a:noFill/>
          <a:ln w="12700">
            <a:noFill/>
            <a:miter lim="800000"/>
            <a:headEnd/>
            <a:tailEnd/>
          </a:ln>
        </p:spPr>
        <p:txBody>
          <a:bodyPr wrap="none" lIns="90488" tIns="44450" rIns="90488" bIns="44450">
            <a:spAutoFit/>
          </a:bodyPr>
          <a:lstStyle/>
          <a:p>
            <a:r>
              <a:rPr lang="en-US" b="1">
                <a:solidFill>
                  <a:srgbClr val="FFFFFF"/>
                </a:solidFill>
              </a:rPr>
              <a:t>100</a:t>
            </a:r>
          </a:p>
        </p:txBody>
      </p:sp>
      <p:sp>
        <p:nvSpPr>
          <p:cNvPr id="27775" name="Rectangle 129"/>
          <p:cNvSpPr>
            <a:spLocks noGrp="1" noRot="1" noChangeArrowheads="1"/>
          </p:cNvSpPr>
          <p:nvPr>
            <p:ph type="title"/>
          </p:nvPr>
        </p:nvSpPr>
        <p:spPr/>
        <p:txBody>
          <a:bodyPr/>
          <a:lstStyle/>
          <a:p>
            <a:pPr eaLnBrk="1" hangingPunct="1"/>
            <a:r>
              <a:rPr lang="en-US" sz="3600">
                <a:solidFill>
                  <a:srgbClr val="FAFD00"/>
                </a:solidFill>
                <a:effectLst/>
                <a:latin typeface="ZapfHumnst Dm BT" charset="0"/>
              </a:rPr>
              <a:t>Acute Hepatitis B Virus Infection with Recovery</a:t>
            </a:r>
            <a:br>
              <a:rPr lang="en-US" sz="3600">
                <a:solidFill>
                  <a:srgbClr val="FAFD00"/>
                </a:solidFill>
                <a:effectLst/>
                <a:latin typeface="ZapfHumnst Dm BT" charset="0"/>
              </a:rPr>
            </a:br>
            <a:endParaRPr lang="en-US" sz="3600">
              <a:solidFill>
                <a:srgbClr val="FAFD00"/>
              </a:solidFill>
              <a:effectLst/>
              <a:latin typeface="ZapfHumnst Dm BT" charset="0"/>
            </a:endParaRPr>
          </a:p>
        </p:txBody>
      </p:sp>
      <p:sp>
        <p:nvSpPr>
          <p:cNvPr id="128" name="TextBox 127"/>
          <p:cNvSpPr txBox="1"/>
          <p:nvPr/>
        </p:nvSpPr>
        <p:spPr>
          <a:xfrm>
            <a:off x="0" y="2819400"/>
            <a:ext cx="1143000" cy="461665"/>
          </a:xfrm>
          <a:prstGeom prst="rect">
            <a:avLst/>
          </a:prstGeom>
          <a:noFill/>
        </p:spPr>
        <p:txBody>
          <a:bodyPr wrap="square" rtlCol="0">
            <a:spAutoFit/>
          </a:bodyPr>
          <a:lstStyle/>
          <a:p>
            <a:r>
              <a:rPr lang="en-US" sz="2400" dirty="0"/>
              <a:t>Titer</a:t>
            </a:r>
          </a:p>
        </p:txBody>
      </p:sp>
      <p:sp>
        <p:nvSpPr>
          <p:cNvPr id="129" name="TextBox 128"/>
          <p:cNvSpPr txBox="1"/>
          <p:nvPr/>
        </p:nvSpPr>
        <p:spPr>
          <a:xfrm>
            <a:off x="2971800" y="6477000"/>
            <a:ext cx="4267200" cy="381000"/>
          </a:xfrm>
          <a:prstGeom prst="rect">
            <a:avLst/>
          </a:prstGeom>
          <a:noFill/>
        </p:spPr>
        <p:txBody>
          <a:bodyPr wrap="square" rtlCol="0">
            <a:spAutoFit/>
          </a:bodyPr>
          <a:lstStyle/>
          <a:p>
            <a:r>
              <a:rPr lang="en-US" dirty="0"/>
              <a:t>Weeks after exposure</a:t>
            </a: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a:p>
        </p:txBody>
      </p:sp>
      <p:sp>
        <p:nvSpPr>
          <p:cNvPr id="3076"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a:p>
        </p:txBody>
      </p:sp>
      <p:sp>
        <p:nvSpPr>
          <p:cNvPr id="3077"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a:p>
        </p:txBody>
      </p:sp>
      <p:sp>
        <p:nvSpPr>
          <p:cNvPr id="3078"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a:p>
        </p:txBody>
      </p:sp>
      <p:sp>
        <p:nvSpPr>
          <p:cNvPr id="3079"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a:p>
        </p:txBody>
      </p:sp>
      <p:sp>
        <p:nvSpPr>
          <p:cNvPr id="3080"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a:p>
        </p:txBody>
      </p:sp>
      <p:sp>
        <p:nvSpPr>
          <p:cNvPr id="3081" name="Freeform 9"/>
          <p:cNvSpPr>
            <a:spLocks/>
          </p:cNvSpPr>
          <p:nvPr/>
        </p:nvSpPr>
        <p:spPr bwMode="auto">
          <a:xfrm>
            <a:off x="533400" y="3276600"/>
            <a:ext cx="1908175" cy="1725613"/>
          </a:xfrm>
          <a:custGeom>
            <a:avLst/>
            <a:gdLst>
              <a:gd name="T0" fmla="*/ 925 w 1622"/>
              <a:gd name="T1" fmla="*/ 84 h 1327"/>
              <a:gd name="T2" fmla="*/ 697 w 1622"/>
              <a:gd name="T3" fmla="*/ 181 h 1327"/>
              <a:gd name="T4" fmla="*/ 625 w 1622"/>
              <a:gd name="T5" fmla="*/ 507 h 1327"/>
              <a:gd name="T6" fmla="*/ 769 w 1622"/>
              <a:gd name="T7" fmla="*/ 880 h 1327"/>
              <a:gd name="T8" fmla="*/ 781 w 1622"/>
              <a:gd name="T9" fmla="*/ 1170 h 1327"/>
              <a:gd name="T10" fmla="*/ 528 w 1622"/>
              <a:gd name="T11" fmla="*/ 1326 h 1327"/>
              <a:gd name="T12" fmla="*/ 349 w 1622"/>
              <a:gd name="T13" fmla="*/ 1122 h 1327"/>
              <a:gd name="T14" fmla="*/ 444 w 1622"/>
              <a:gd name="T15" fmla="*/ 736 h 1327"/>
              <a:gd name="T16" fmla="*/ 481 w 1622"/>
              <a:gd name="T17" fmla="*/ 398 h 1327"/>
              <a:gd name="T18" fmla="*/ 288 w 1622"/>
              <a:gd name="T19" fmla="*/ 289 h 1327"/>
              <a:gd name="T20" fmla="*/ 193 w 1622"/>
              <a:gd name="T21" fmla="*/ 470 h 1327"/>
              <a:gd name="T22" fmla="*/ 409 w 1622"/>
              <a:gd name="T23" fmla="*/ 627 h 1327"/>
              <a:gd name="T24" fmla="*/ 612 w 1622"/>
              <a:gd name="T25" fmla="*/ 819 h 1327"/>
              <a:gd name="T26" fmla="*/ 588 w 1622"/>
              <a:gd name="T27" fmla="*/ 1133 h 1327"/>
              <a:gd name="T28" fmla="*/ 265 w 1622"/>
              <a:gd name="T29" fmla="*/ 1157 h 1327"/>
              <a:gd name="T30" fmla="*/ 0 w 1622"/>
              <a:gd name="T31" fmla="*/ 928 h 1327"/>
              <a:gd name="T32" fmla="*/ 180 w 1622"/>
              <a:gd name="T33" fmla="*/ 711 h 1327"/>
              <a:gd name="T34" fmla="*/ 468 w 1622"/>
              <a:gd name="T35" fmla="*/ 518 h 1327"/>
              <a:gd name="T36" fmla="*/ 756 w 1622"/>
              <a:gd name="T37" fmla="*/ 277 h 1327"/>
              <a:gd name="T38" fmla="*/ 672 w 1622"/>
              <a:gd name="T39" fmla="*/ 47 h 1327"/>
              <a:gd name="T40" fmla="*/ 481 w 1622"/>
              <a:gd name="T41" fmla="*/ 193 h 1327"/>
              <a:gd name="T42" fmla="*/ 697 w 1622"/>
              <a:gd name="T43" fmla="*/ 495 h 1327"/>
              <a:gd name="T44" fmla="*/ 961 w 1622"/>
              <a:gd name="T45" fmla="*/ 771 h 1327"/>
              <a:gd name="T46" fmla="*/ 1141 w 1622"/>
              <a:gd name="T47" fmla="*/ 1061 h 1327"/>
              <a:gd name="T48" fmla="*/ 972 w 1622"/>
              <a:gd name="T49" fmla="*/ 1279 h 1327"/>
              <a:gd name="T50" fmla="*/ 816 w 1622"/>
              <a:gd name="T51" fmla="*/ 1037 h 1327"/>
              <a:gd name="T52" fmla="*/ 888 w 1622"/>
              <a:gd name="T53" fmla="*/ 724 h 1327"/>
              <a:gd name="T54" fmla="*/ 1165 w 1622"/>
              <a:gd name="T55" fmla="*/ 615 h 1327"/>
              <a:gd name="T56" fmla="*/ 1418 w 1622"/>
              <a:gd name="T57" fmla="*/ 784 h 1327"/>
              <a:gd name="T58" fmla="*/ 1537 w 1622"/>
              <a:gd name="T59" fmla="*/ 1097 h 1327"/>
              <a:gd name="T60" fmla="*/ 1393 w 1622"/>
              <a:gd name="T61" fmla="*/ 1326 h 1327"/>
              <a:gd name="T62" fmla="*/ 1213 w 1622"/>
              <a:gd name="T63" fmla="*/ 1110 h 1327"/>
              <a:gd name="T64" fmla="*/ 1381 w 1622"/>
              <a:gd name="T65" fmla="*/ 880 h 1327"/>
              <a:gd name="T66" fmla="*/ 1597 w 1622"/>
              <a:gd name="T67" fmla="*/ 651 h 1327"/>
              <a:gd name="T68" fmla="*/ 1549 w 1622"/>
              <a:gd name="T69" fmla="*/ 277 h 1327"/>
              <a:gd name="T70" fmla="*/ 1261 w 1622"/>
              <a:gd name="T71" fmla="*/ 229 h 1327"/>
              <a:gd name="T72" fmla="*/ 1105 w 1622"/>
              <a:gd name="T73" fmla="*/ 482 h 1327"/>
              <a:gd name="T74" fmla="*/ 1141 w 1622"/>
              <a:gd name="T75" fmla="*/ 736 h 1327"/>
              <a:gd name="T76" fmla="*/ 1297 w 1622"/>
              <a:gd name="T77" fmla="*/ 639 h 1327"/>
              <a:gd name="T78" fmla="*/ 1201 w 1622"/>
              <a:gd name="T79" fmla="*/ 410 h 1327"/>
              <a:gd name="T80" fmla="*/ 877 w 1622"/>
              <a:gd name="T81" fmla="*/ 193 h 1327"/>
              <a:gd name="T82" fmla="*/ 949 w 1622"/>
              <a:gd name="T83" fmla="*/ 0 h 1327"/>
              <a:gd name="T84" fmla="*/ 1081 w 1622"/>
              <a:gd name="T85" fmla="*/ 144 h 1327"/>
              <a:gd name="T86" fmla="*/ 961 w 1622"/>
              <a:gd name="T87" fmla="*/ 373 h 1327"/>
              <a:gd name="T88" fmla="*/ 781 w 1622"/>
              <a:gd name="T89" fmla="*/ 229 h 1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2"/>
              <a:gd name="T136" fmla="*/ 0 h 1327"/>
              <a:gd name="T137" fmla="*/ 1622 w 1622"/>
              <a:gd name="T138" fmla="*/ 1327 h 1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2" h="1327">
                <a:moveTo>
                  <a:pt x="900" y="181"/>
                </a:moveTo>
                <a:lnTo>
                  <a:pt x="937" y="132"/>
                </a:lnTo>
                <a:lnTo>
                  <a:pt x="925" y="84"/>
                </a:lnTo>
                <a:lnTo>
                  <a:pt x="865" y="72"/>
                </a:lnTo>
                <a:lnTo>
                  <a:pt x="781" y="109"/>
                </a:lnTo>
                <a:lnTo>
                  <a:pt x="697" y="181"/>
                </a:lnTo>
                <a:lnTo>
                  <a:pt x="637" y="277"/>
                </a:lnTo>
                <a:lnTo>
                  <a:pt x="625" y="410"/>
                </a:lnTo>
                <a:lnTo>
                  <a:pt x="625" y="507"/>
                </a:lnTo>
                <a:lnTo>
                  <a:pt x="672" y="651"/>
                </a:lnTo>
                <a:lnTo>
                  <a:pt x="721" y="784"/>
                </a:lnTo>
                <a:lnTo>
                  <a:pt x="769" y="880"/>
                </a:lnTo>
                <a:lnTo>
                  <a:pt x="793" y="976"/>
                </a:lnTo>
                <a:lnTo>
                  <a:pt x="805" y="1073"/>
                </a:lnTo>
                <a:lnTo>
                  <a:pt x="781" y="1170"/>
                </a:lnTo>
                <a:lnTo>
                  <a:pt x="733" y="1266"/>
                </a:lnTo>
                <a:lnTo>
                  <a:pt x="612" y="1314"/>
                </a:lnTo>
                <a:lnTo>
                  <a:pt x="528" y="1326"/>
                </a:lnTo>
                <a:lnTo>
                  <a:pt x="456" y="1314"/>
                </a:lnTo>
                <a:lnTo>
                  <a:pt x="360" y="1266"/>
                </a:lnTo>
                <a:lnTo>
                  <a:pt x="349" y="1122"/>
                </a:lnTo>
                <a:lnTo>
                  <a:pt x="384" y="1001"/>
                </a:lnTo>
                <a:lnTo>
                  <a:pt x="409" y="856"/>
                </a:lnTo>
                <a:lnTo>
                  <a:pt x="444" y="736"/>
                </a:lnTo>
                <a:lnTo>
                  <a:pt x="468" y="602"/>
                </a:lnTo>
                <a:lnTo>
                  <a:pt x="504" y="495"/>
                </a:lnTo>
                <a:lnTo>
                  <a:pt x="481" y="398"/>
                </a:lnTo>
                <a:lnTo>
                  <a:pt x="456" y="325"/>
                </a:lnTo>
                <a:lnTo>
                  <a:pt x="396" y="289"/>
                </a:lnTo>
                <a:lnTo>
                  <a:pt x="288" y="289"/>
                </a:lnTo>
                <a:lnTo>
                  <a:pt x="228" y="313"/>
                </a:lnTo>
                <a:lnTo>
                  <a:pt x="180" y="373"/>
                </a:lnTo>
                <a:lnTo>
                  <a:pt x="193" y="470"/>
                </a:lnTo>
                <a:lnTo>
                  <a:pt x="265" y="542"/>
                </a:lnTo>
                <a:lnTo>
                  <a:pt x="337" y="602"/>
                </a:lnTo>
                <a:lnTo>
                  <a:pt x="409" y="627"/>
                </a:lnTo>
                <a:lnTo>
                  <a:pt x="481" y="651"/>
                </a:lnTo>
                <a:lnTo>
                  <a:pt x="553" y="724"/>
                </a:lnTo>
                <a:lnTo>
                  <a:pt x="612" y="819"/>
                </a:lnTo>
                <a:lnTo>
                  <a:pt x="637" y="916"/>
                </a:lnTo>
                <a:lnTo>
                  <a:pt x="637" y="1037"/>
                </a:lnTo>
                <a:lnTo>
                  <a:pt x="588" y="1133"/>
                </a:lnTo>
                <a:lnTo>
                  <a:pt x="504" y="1170"/>
                </a:lnTo>
                <a:lnTo>
                  <a:pt x="396" y="1182"/>
                </a:lnTo>
                <a:lnTo>
                  <a:pt x="265" y="1157"/>
                </a:lnTo>
                <a:lnTo>
                  <a:pt x="144" y="1097"/>
                </a:lnTo>
                <a:lnTo>
                  <a:pt x="35" y="1025"/>
                </a:lnTo>
                <a:lnTo>
                  <a:pt x="0" y="928"/>
                </a:lnTo>
                <a:lnTo>
                  <a:pt x="12" y="832"/>
                </a:lnTo>
                <a:lnTo>
                  <a:pt x="96" y="771"/>
                </a:lnTo>
                <a:lnTo>
                  <a:pt x="180" y="711"/>
                </a:lnTo>
                <a:lnTo>
                  <a:pt x="288" y="651"/>
                </a:lnTo>
                <a:lnTo>
                  <a:pt x="372" y="590"/>
                </a:lnTo>
                <a:lnTo>
                  <a:pt x="468" y="518"/>
                </a:lnTo>
                <a:lnTo>
                  <a:pt x="588" y="433"/>
                </a:lnTo>
                <a:lnTo>
                  <a:pt x="697" y="350"/>
                </a:lnTo>
                <a:lnTo>
                  <a:pt x="756" y="277"/>
                </a:lnTo>
                <a:lnTo>
                  <a:pt x="781" y="181"/>
                </a:lnTo>
                <a:lnTo>
                  <a:pt x="733" y="109"/>
                </a:lnTo>
                <a:lnTo>
                  <a:pt x="672" y="47"/>
                </a:lnTo>
                <a:lnTo>
                  <a:pt x="588" y="35"/>
                </a:lnTo>
                <a:lnTo>
                  <a:pt x="504" y="109"/>
                </a:lnTo>
                <a:lnTo>
                  <a:pt x="481" y="193"/>
                </a:lnTo>
                <a:lnTo>
                  <a:pt x="516" y="301"/>
                </a:lnTo>
                <a:lnTo>
                  <a:pt x="588" y="373"/>
                </a:lnTo>
                <a:lnTo>
                  <a:pt x="697" y="495"/>
                </a:lnTo>
                <a:lnTo>
                  <a:pt x="781" y="579"/>
                </a:lnTo>
                <a:lnTo>
                  <a:pt x="877" y="675"/>
                </a:lnTo>
                <a:lnTo>
                  <a:pt x="961" y="771"/>
                </a:lnTo>
                <a:lnTo>
                  <a:pt x="1044" y="856"/>
                </a:lnTo>
                <a:lnTo>
                  <a:pt x="1117" y="976"/>
                </a:lnTo>
                <a:lnTo>
                  <a:pt x="1141" y="1061"/>
                </a:lnTo>
                <a:lnTo>
                  <a:pt x="1117" y="1170"/>
                </a:lnTo>
                <a:lnTo>
                  <a:pt x="1069" y="1254"/>
                </a:lnTo>
                <a:lnTo>
                  <a:pt x="972" y="1279"/>
                </a:lnTo>
                <a:lnTo>
                  <a:pt x="888" y="1242"/>
                </a:lnTo>
                <a:lnTo>
                  <a:pt x="828" y="1170"/>
                </a:lnTo>
                <a:lnTo>
                  <a:pt x="816" y="1037"/>
                </a:lnTo>
                <a:lnTo>
                  <a:pt x="805" y="893"/>
                </a:lnTo>
                <a:lnTo>
                  <a:pt x="828" y="808"/>
                </a:lnTo>
                <a:lnTo>
                  <a:pt x="888" y="724"/>
                </a:lnTo>
                <a:lnTo>
                  <a:pt x="985" y="675"/>
                </a:lnTo>
                <a:lnTo>
                  <a:pt x="1069" y="627"/>
                </a:lnTo>
                <a:lnTo>
                  <a:pt x="1165" y="615"/>
                </a:lnTo>
                <a:lnTo>
                  <a:pt x="1261" y="639"/>
                </a:lnTo>
                <a:lnTo>
                  <a:pt x="1357" y="724"/>
                </a:lnTo>
                <a:lnTo>
                  <a:pt x="1418" y="784"/>
                </a:lnTo>
                <a:lnTo>
                  <a:pt x="1465" y="880"/>
                </a:lnTo>
                <a:lnTo>
                  <a:pt x="1502" y="976"/>
                </a:lnTo>
                <a:lnTo>
                  <a:pt x="1537" y="1097"/>
                </a:lnTo>
                <a:lnTo>
                  <a:pt x="1525" y="1218"/>
                </a:lnTo>
                <a:lnTo>
                  <a:pt x="1465" y="1302"/>
                </a:lnTo>
                <a:lnTo>
                  <a:pt x="1393" y="1326"/>
                </a:lnTo>
                <a:lnTo>
                  <a:pt x="1297" y="1302"/>
                </a:lnTo>
                <a:lnTo>
                  <a:pt x="1225" y="1206"/>
                </a:lnTo>
                <a:lnTo>
                  <a:pt x="1213" y="1110"/>
                </a:lnTo>
                <a:lnTo>
                  <a:pt x="1225" y="1001"/>
                </a:lnTo>
                <a:lnTo>
                  <a:pt x="1309" y="941"/>
                </a:lnTo>
                <a:lnTo>
                  <a:pt x="1381" y="880"/>
                </a:lnTo>
                <a:lnTo>
                  <a:pt x="1453" y="819"/>
                </a:lnTo>
                <a:lnTo>
                  <a:pt x="1537" y="736"/>
                </a:lnTo>
                <a:lnTo>
                  <a:pt x="1597" y="651"/>
                </a:lnTo>
                <a:lnTo>
                  <a:pt x="1621" y="507"/>
                </a:lnTo>
                <a:lnTo>
                  <a:pt x="1597" y="361"/>
                </a:lnTo>
                <a:lnTo>
                  <a:pt x="1549" y="277"/>
                </a:lnTo>
                <a:lnTo>
                  <a:pt x="1465" y="217"/>
                </a:lnTo>
                <a:lnTo>
                  <a:pt x="1381" y="204"/>
                </a:lnTo>
                <a:lnTo>
                  <a:pt x="1261" y="229"/>
                </a:lnTo>
                <a:lnTo>
                  <a:pt x="1177" y="313"/>
                </a:lnTo>
                <a:lnTo>
                  <a:pt x="1141" y="422"/>
                </a:lnTo>
                <a:lnTo>
                  <a:pt x="1105" y="482"/>
                </a:lnTo>
                <a:lnTo>
                  <a:pt x="1093" y="579"/>
                </a:lnTo>
                <a:lnTo>
                  <a:pt x="1093" y="675"/>
                </a:lnTo>
                <a:lnTo>
                  <a:pt x="1141" y="736"/>
                </a:lnTo>
                <a:lnTo>
                  <a:pt x="1213" y="736"/>
                </a:lnTo>
                <a:lnTo>
                  <a:pt x="1285" y="687"/>
                </a:lnTo>
                <a:lnTo>
                  <a:pt x="1297" y="639"/>
                </a:lnTo>
                <a:lnTo>
                  <a:pt x="1297" y="530"/>
                </a:lnTo>
                <a:lnTo>
                  <a:pt x="1249" y="458"/>
                </a:lnTo>
                <a:lnTo>
                  <a:pt x="1201" y="410"/>
                </a:lnTo>
                <a:lnTo>
                  <a:pt x="1081" y="313"/>
                </a:lnTo>
                <a:lnTo>
                  <a:pt x="961" y="253"/>
                </a:lnTo>
                <a:lnTo>
                  <a:pt x="877" y="193"/>
                </a:lnTo>
                <a:lnTo>
                  <a:pt x="841" y="132"/>
                </a:lnTo>
                <a:lnTo>
                  <a:pt x="888" y="47"/>
                </a:lnTo>
                <a:lnTo>
                  <a:pt x="949" y="0"/>
                </a:lnTo>
                <a:lnTo>
                  <a:pt x="1033" y="24"/>
                </a:lnTo>
                <a:lnTo>
                  <a:pt x="1069" y="84"/>
                </a:lnTo>
                <a:lnTo>
                  <a:pt x="1081" y="144"/>
                </a:lnTo>
                <a:lnTo>
                  <a:pt x="1081" y="217"/>
                </a:lnTo>
                <a:lnTo>
                  <a:pt x="1033" y="325"/>
                </a:lnTo>
                <a:lnTo>
                  <a:pt x="961" y="373"/>
                </a:lnTo>
                <a:lnTo>
                  <a:pt x="877" y="373"/>
                </a:lnTo>
                <a:lnTo>
                  <a:pt x="816" y="338"/>
                </a:lnTo>
                <a:lnTo>
                  <a:pt x="781" y="229"/>
                </a:lnTo>
                <a:lnTo>
                  <a:pt x="781" y="132"/>
                </a:lnTo>
                <a:lnTo>
                  <a:pt x="853" y="109"/>
                </a:lnTo>
              </a:path>
            </a:pathLst>
          </a:custGeom>
          <a:noFill/>
          <a:ln w="50800" cap="rnd" cmpd="sng">
            <a:solidFill>
              <a:srgbClr val="FF6633"/>
            </a:solidFill>
            <a:prstDash val="solid"/>
            <a:round/>
            <a:headEnd type="none" w="med" len="med"/>
            <a:tailEnd type="none" w="med" len="med"/>
          </a:ln>
        </p:spPr>
        <p:txBody>
          <a:bodyPr/>
          <a:lstStyle/>
          <a:p>
            <a:endParaRPr lang="en-US"/>
          </a:p>
        </p:txBody>
      </p:sp>
      <p:sp>
        <p:nvSpPr>
          <p:cNvPr id="3082" name="Oval 10"/>
          <p:cNvSpPr>
            <a:spLocks noChangeArrowheads="1"/>
          </p:cNvSpPr>
          <p:nvPr/>
        </p:nvSpPr>
        <p:spPr bwMode="auto">
          <a:xfrm>
            <a:off x="304800" y="2286000"/>
            <a:ext cx="2667000" cy="3570288"/>
          </a:xfrm>
          <a:prstGeom prst="ellipse">
            <a:avLst/>
          </a:prstGeom>
          <a:noFill/>
          <a:ln w="76200">
            <a:solidFill>
              <a:srgbClr val="F6BF69"/>
            </a:solidFill>
            <a:round/>
            <a:headEnd/>
            <a:tailEnd/>
          </a:ln>
        </p:spPr>
        <p:txBody>
          <a:bodyPr wrap="none" anchor="ctr"/>
          <a:lstStyle/>
          <a:p>
            <a:endParaRPr lang="en-US"/>
          </a:p>
        </p:txBody>
      </p:sp>
      <p:sp>
        <p:nvSpPr>
          <p:cNvPr id="3083" name="Line 11"/>
          <p:cNvSpPr>
            <a:spLocks noChangeShapeType="1"/>
          </p:cNvSpPr>
          <p:nvPr/>
        </p:nvSpPr>
        <p:spPr bwMode="auto">
          <a:xfrm>
            <a:off x="982663" y="1543050"/>
            <a:ext cx="693737" cy="1962150"/>
          </a:xfrm>
          <a:prstGeom prst="line">
            <a:avLst/>
          </a:prstGeom>
          <a:noFill/>
          <a:ln w="50800">
            <a:solidFill>
              <a:srgbClr val="FFFFFF"/>
            </a:solidFill>
            <a:round/>
            <a:headEnd/>
            <a:tailEnd/>
          </a:ln>
        </p:spPr>
        <p:txBody>
          <a:bodyPr/>
          <a:lstStyle/>
          <a:p>
            <a:endParaRPr lang="en-US"/>
          </a:p>
        </p:txBody>
      </p:sp>
      <p:sp>
        <p:nvSpPr>
          <p:cNvPr id="3084" name="Line 12"/>
          <p:cNvSpPr>
            <a:spLocks noChangeShapeType="1"/>
          </p:cNvSpPr>
          <p:nvPr/>
        </p:nvSpPr>
        <p:spPr bwMode="auto">
          <a:xfrm>
            <a:off x="2286000" y="4953000"/>
            <a:ext cx="457200" cy="792162"/>
          </a:xfrm>
          <a:prstGeom prst="line">
            <a:avLst/>
          </a:prstGeom>
          <a:noFill/>
          <a:ln w="50800">
            <a:solidFill>
              <a:srgbClr val="FFFFFF"/>
            </a:solidFill>
            <a:round/>
            <a:headEnd/>
            <a:tailEnd/>
          </a:ln>
        </p:spPr>
        <p:txBody>
          <a:bodyPr/>
          <a:lstStyle/>
          <a:p>
            <a:endParaRPr lang="en-US"/>
          </a:p>
        </p:txBody>
      </p:sp>
      <p:sp>
        <p:nvSpPr>
          <p:cNvPr id="3085" name="Line 13"/>
          <p:cNvSpPr>
            <a:spLocks noChangeShapeType="1"/>
          </p:cNvSpPr>
          <p:nvPr/>
        </p:nvSpPr>
        <p:spPr bwMode="auto">
          <a:xfrm flipH="1">
            <a:off x="2362200" y="2133600"/>
            <a:ext cx="320675" cy="457200"/>
          </a:xfrm>
          <a:prstGeom prst="line">
            <a:avLst/>
          </a:prstGeom>
          <a:noFill/>
          <a:ln w="50800">
            <a:solidFill>
              <a:srgbClr val="FFFFFF"/>
            </a:solidFill>
            <a:round/>
            <a:headEnd/>
            <a:tailEnd/>
          </a:ln>
        </p:spPr>
        <p:txBody>
          <a:bodyPr/>
          <a:lstStyle/>
          <a:p>
            <a:endParaRPr lang="en-US"/>
          </a:p>
        </p:txBody>
      </p:sp>
      <p:sp>
        <p:nvSpPr>
          <p:cNvPr id="3086" name="Rectangle 14"/>
          <p:cNvSpPr>
            <a:spLocks noChangeArrowheads="1"/>
          </p:cNvSpPr>
          <p:nvPr/>
        </p:nvSpPr>
        <p:spPr bwMode="auto">
          <a:xfrm>
            <a:off x="1905000" y="1676400"/>
            <a:ext cx="2333625" cy="515938"/>
          </a:xfrm>
          <a:prstGeom prst="rect">
            <a:avLst/>
          </a:prstGeom>
          <a:noFill/>
          <a:ln w="12700">
            <a:noFill/>
            <a:miter lim="800000"/>
            <a:headEnd/>
            <a:tailEnd/>
          </a:ln>
        </p:spPr>
        <p:txBody>
          <a:bodyPr lIns="90488" tIns="44450" rIns="90488" bIns="44450">
            <a:spAutoFit/>
          </a:bodyPr>
          <a:lstStyle/>
          <a:p>
            <a:pPr algn="ctr"/>
            <a:r>
              <a:rPr lang="en-US" sz="2800" b="1" dirty="0" err="1">
                <a:solidFill>
                  <a:srgbClr val="FFFFFF"/>
                </a:solidFill>
              </a:rPr>
              <a:t>HBsAg</a:t>
            </a:r>
            <a:endParaRPr lang="en-US" sz="2800" b="1" dirty="0">
              <a:solidFill>
                <a:srgbClr val="FFFFFF"/>
              </a:solidFill>
            </a:endParaRPr>
          </a:p>
        </p:txBody>
      </p:sp>
      <p:sp>
        <p:nvSpPr>
          <p:cNvPr id="3087" name="Rectangle 15"/>
          <p:cNvSpPr>
            <a:spLocks noChangeArrowheads="1"/>
          </p:cNvSpPr>
          <p:nvPr/>
        </p:nvSpPr>
        <p:spPr bwMode="auto">
          <a:xfrm>
            <a:off x="1371600" y="5715000"/>
            <a:ext cx="2333625" cy="515938"/>
          </a:xfrm>
          <a:prstGeom prst="rect">
            <a:avLst/>
          </a:prstGeom>
          <a:noFill/>
          <a:ln w="12700">
            <a:noFill/>
            <a:miter lim="800000"/>
            <a:headEnd/>
            <a:tailEnd/>
          </a:ln>
        </p:spPr>
        <p:txBody>
          <a:bodyPr lIns="90488" tIns="44450" rIns="90488" bIns="44450">
            <a:spAutoFit/>
          </a:bodyPr>
          <a:lstStyle/>
          <a:p>
            <a:pPr algn="ctr"/>
            <a:r>
              <a:rPr lang="en-US" sz="2800" b="1" dirty="0">
                <a:solidFill>
                  <a:srgbClr val="FFFFFF"/>
                </a:solidFill>
              </a:rPr>
              <a:t>RNA</a:t>
            </a:r>
          </a:p>
        </p:txBody>
      </p:sp>
      <p:sp>
        <p:nvSpPr>
          <p:cNvPr id="3088" name="Rectangle 16"/>
          <p:cNvSpPr>
            <a:spLocks noChangeArrowheads="1"/>
          </p:cNvSpPr>
          <p:nvPr/>
        </p:nvSpPr>
        <p:spPr bwMode="auto">
          <a:xfrm>
            <a:off x="222250" y="1149350"/>
            <a:ext cx="2333625" cy="515938"/>
          </a:xfrm>
          <a:prstGeom prst="rect">
            <a:avLst/>
          </a:prstGeom>
          <a:noFill/>
          <a:ln w="12700">
            <a:noFill/>
            <a:miter lim="800000"/>
            <a:headEnd/>
            <a:tailEnd/>
          </a:ln>
        </p:spPr>
        <p:txBody>
          <a:bodyPr lIns="90488" tIns="44450" rIns="90488" bIns="44450">
            <a:spAutoFit/>
          </a:bodyPr>
          <a:lstStyle/>
          <a:p>
            <a:pPr algn="ctr"/>
            <a:r>
              <a:rPr lang="en-US" sz="2800" b="1" dirty="0">
                <a:solidFill>
                  <a:srgbClr val="FFFFFF"/>
                </a:solidFill>
                <a:latin typeface="Symbol" pitchFamily="18" charset="2"/>
              </a:rPr>
              <a:t>d</a:t>
            </a:r>
            <a:r>
              <a:rPr lang="en-US" sz="2800" b="1" dirty="0">
                <a:solidFill>
                  <a:srgbClr val="FFFFFF"/>
                </a:solidFill>
              </a:rPr>
              <a:t> antigen</a:t>
            </a:r>
          </a:p>
        </p:txBody>
      </p:sp>
      <p:sp>
        <p:nvSpPr>
          <p:cNvPr id="107540" name="Rectangle 20"/>
          <p:cNvSpPr>
            <a:spLocks noGrp="1" noRot="1" noChangeArrowheads="1"/>
          </p:cNvSpPr>
          <p:nvPr>
            <p:ph type="title"/>
          </p:nvPr>
        </p:nvSpPr>
        <p:spPr/>
        <p:txBody>
          <a:bodyPr/>
          <a:lstStyle/>
          <a:p>
            <a:pPr eaLnBrk="1" hangingPunct="1">
              <a:defRPr/>
            </a:pPr>
            <a:r>
              <a:rPr lang="en-US"/>
              <a:t>Hepatitis Delta</a:t>
            </a:r>
          </a:p>
        </p:txBody>
      </p:sp>
      <p:sp>
        <p:nvSpPr>
          <p:cNvPr id="21" name="Content Placeholder 20"/>
          <p:cNvSpPr>
            <a:spLocks noGrp="1"/>
          </p:cNvSpPr>
          <p:nvPr>
            <p:ph sz="half" idx="2"/>
          </p:nvPr>
        </p:nvSpPr>
        <p:spPr/>
        <p:txBody>
          <a:bodyPr/>
          <a:lstStyle/>
          <a:p>
            <a:pPr>
              <a:lnSpc>
                <a:spcPct val="90000"/>
              </a:lnSpc>
              <a:buClr>
                <a:srgbClr val="FF5008"/>
              </a:buClr>
              <a:buSzPct val="100000"/>
              <a:buFontTx/>
              <a:buChar char="•"/>
            </a:pPr>
            <a:r>
              <a:rPr lang="en-US" dirty="0" err="1">
                <a:solidFill>
                  <a:srgbClr val="FAFD00"/>
                </a:solidFill>
                <a:latin typeface="ZapfHumnst BT" charset="0"/>
              </a:rPr>
              <a:t>Coinfection</a:t>
            </a:r>
            <a:endParaRPr lang="en-US" dirty="0">
              <a:solidFill>
                <a:srgbClr val="FAFD00"/>
              </a:solidFill>
              <a:latin typeface="ZapfHumnst BT" charset="0"/>
            </a:endParaRPr>
          </a:p>
          <a:p>
            <a:pPr lvl="1">
              <a:lnSpc>
                <a:spcPct val="90000"/>
              </a:lnSpc>
              <a:buClr>
                <a:srgbClr val="FFFFFF"/>
              </a:buClr>
              <a:buSzPct val="100000"/>
            </a:pPr>
            <a:r>
              <a:rPr lang="en-US" sz="2000" dirty="0">
                <a:solidFill>
                  <a:srgbClr val="FFFFFF"/>
                </a:solidFill>
                <a:latin typeface="ZapfHumnst BT" charset="0"/>
              </a:rPr>
              <a:t>severe acute disease</a:t>
            </a:r>
          </a:p>
          <a:p>
            <a:pPr lvl="1">
              <a:lnSpc>
                <a:spcPct val="90000"/>
              </a:lnSpc>
              <a:buClr>
                <a:srgbClr val="FFFFFF"/>
              </a:buClr>
              <a:buSzPct val="100000"/>
            </a:pPr>
            <a:r>
              <a:rPr lang="en-US" sz="2000" dirty="0">
                <a:solidFill>
                  <a:srgbClr val="FFFFFF"/>
                </a:solidFill>
                <a:latin typeface="ZapfHumnst BT" charset="0"/>
              </a:rPr>
              <a:t>low risk of chronic infection</a:t>
            </a:r>
            <a:endParaRPr lang="en-US" sz="2000" dirty="0">
              <a:solidFill>
                <a:srgbClr val="FAFD00"/>
              </a:solidFill>
              <a:latin typeface="ZapfHumnst BT" charset="0"/>
            </a:endParaRPr>
          </a:p>
          <a:p>
            <a:pPr>
              <a:lnSpc>
                <a:spcPct val="90000"/>
              </a:lnSpc>
              <a:buClr>
                <a:srgbClr val="FF5008"/>
              </a:buClr>
              <a:buSzPct val="100000"/>
              <a:buFontTx/>
              <a:buChar char="•"/>
            </a:pPr>
            <a:r>
              <a:rPr lang="en-US" dirty="0" err="1">
                <a:solidFill>
                  <a:srgbClr val="FAFD00"/>
                </a:solidFill>
                <a:latin typeface="ZapfHumnst BT" charset="0"/>
              </a:rPr>
              <a:t>Superinfection</a:t>
            </a:r>
            <a:endParaRPr lang="en-US" dirty="0">
              <a:solidFill>
                <a:srgbClr val="FAFD00"/>
              </a:solidFill>
              <a:latin typeface="ZapfHumnst BT" charset="0"/>
            </a:endParaRPr>
          </a:p>
          <a:p>
            <a:pPr lvl="1">
              <a:lnSpc>
                <a:spcPct val="90000"/>
              </a:lnSpc>
              <a:buClr>
                <a:srgbClr val="FFFFFF"/>
              </a:buClr>
              <a:buSzPct val="100000"/>
            </a:pPr>
            <a:r>
              <a:rPr lang="en-US" sz="2000" dirty="0">
                <a:solidFill>
                  <a:srgbClr val="FFFFFF"/>
                </a:solidFill>
                <a:latin typeface="ZapfHumnst BT" charset="0"/>
              </a:rPr>
              <a:t>usually develop chronic HDV infection</a:t>
            </a:r>
          </a:p>
          <a:p>
            <a:pPr lvl="1">
              <a:lnSpc>
                <a:spcPct val="90000"/>
              </a:lnSpc>
              <a:buClr>
                <a:srgbClr val="FFFFFF"/>
              </a:buClr>
              <a:buSzPct val="100000"/>
            </a:pPr>
            <a:r>
              <a:rPr lang="en-US" sz="2000" dirty="0">
                <a:solidFill>
                  <a:srgbClr val="FFFFFF"/>
                </a:solidFill>
                <a:latin typeface="ZapfHumnst BT" charset="0"/>
              </a:rPr>
              <a:t>high risk of severe chronic liver disease</a:t>
            </a:r>
          </a:p>
          <a:p>
            <a:endParaRPr lang="en-US" dirty="0"/>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Image result for HCV RNA Structure"/>
          <p:cNvPicPr>
            <a:picLocks noChangeAspect="1" noChangeArrowheads="1"/>
          </p:cNvPicPr>
          <p:nvPr/>
        </p:nvPicPr>
        <p:blipFill>
          <a:blip r:embed="rId2" cstate="print"/>
          <a:srcRect/>
          <a:stretch>
            <a:fillRect/>
          </a:stretch>
        </p:blipFill>
        <p:spPr bwMode="auto">
          <a:xfrm>
            <a:off x="2209800" y="2325292"/>
            <a:ext cx="4414024" cy="2827734"/>
          </a:xfrm>
          <a:prstGeom prst="rect">
            <a:avLst/>
          </a:prstGeom>
          <a:noFill/>
        </p:spPr>
      </p:pic>
      <p:sp>
        <p:nvSpPr>
          <p:cNvPr id="4" name="Title 3"/>
          <p:cNvSpPr>
            <a:spLocks noGrp="1"/>
          </p:cNvSpPr>
          <p:nvPr>
            <p:ph type="title"/>
          </p:nvPr>
        </p:nvSpPr>
        <p:spPr/>
        <p:txBody>
          <a:bodyPr/>
          <a:lstStyle/>
          <a:p>
            <a:r>
              <a:rPr lang="en-US" dirty="0"/>
              <a:t>Hepatitis 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032000" y="2667000"/>
            <a:ext cx="2641600" cy="22860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53251" name="Freeform 4"/>
          <p:cNvSpPr>
            <a:spLocks/>
          </p:cNvSpPr>
          <p:nvPr/>
        </p:nvSpPr>
        <p:spPr bwMode="auto">
          <a:xfrm>
            <a:off x="1665288" y="5443538"/>
            <a:ext cx="11112" cy="101600"/>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2" name="Freeform 5"/>
          <p:cNvSpPr>
            <a:spLocks/>
          </p:cNvSpPr>
          <p:nvPr/>
        </p:nvSpPr>
        <p:spPr bwMode="auto">
          <a:xfrm>
            <a:off x="2143125" y="5443538"/>
            <a:ext cx="11113" cy="101600"/>
          </a:xfrm>
          <a:custGeom>
            <a:avLst/>
            <a:gdLst>
              <a:gd name="T0" fmla="*/ 4 w 8"/>
              <a:gd name="T1" fmla="*/ 0 h 64"/>
              <a:gd name="T2" fmla="*/ 0 w 8"/>
              <a:gd name="T3" fmla="*/ 0 h 64"/>
              <a:gd name="T4" fmla="*/ 0 w 8"/>
              <a:gd name="T5" fmla="*/ 63 h 64"/>
              <a:gd name="T6" fmla="*/ 7 w 8"/>
              <a:gd name="T7" fmla="*/ 63 h 64"/>
              <a:gd name="T8" fmla="*/ 7 w 8"/>
              <a:gd name="T9" fmla="*/ 0 h 64"/>
              <a:gd name="T10" fmla="*/ 4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3" name="Freeform 6"/>
          <p:cNvSpPr>
            <a:spLocks/>
          </p:cNvSpPr>
          <p:nvPr/>
        </p:nvSpPr>
        <p:spPr bwMode="auto">
          <a:xfrm>
            <a:off x="2673350" y="5443538"/>
            <a:ext cx="12700" cy="101600"/>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4" name="Freeform 7"/>
          <p:cNvSpPr>
            <a:spLocks/>
          </p:cNvSpPr>
          <p:nvPr/>
        </p:nvSpPr>
        <p:spPr bwMode="auto">
          <a:xfrm>
            <a:off x="3192463" y="5443538"/>
            <a:ext cx="11112" cy="101600"/>
          </a:xfrm>
          <a:custGeom>
            <a:avLst/>
            <a:gdLst>
              <a:gd name="T0" fmla="*/ 4 w 8"/>
              <a:gd name="T1" fmla="*/ 0 h 64"/>
              <a:gd name="T2" fmla="*/ 0 w 8"/>
              <a:gd name="T3" fmla="*/ 0 h 64"/>
              <a:gd name="T4" fmla="*/ 0 w 8"/>
              <a:gd name="T5" fmla="*/ 63 h 64"/>
              <a:gd name="T6" fmla="*/ 7 w 8"/>
              <a:gd name="T7" fmla="*/ 63 h 64"/>
              <a:gd name="T8" fmla="*/ 7 w 8"/>
              <a:gd name="T9" fmla="*/ 0 h 64"/>
              <a:gd name="T10" fmla="*/ 4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5" name="Freeform 8"/>
          <p:cNvSpPr>
            <a:spLocks/>
          </p:cNvSpPr>
          <p:nvPr/>
        </p:nvSpPr>
        <p:spPr bwMode="auto">
          <a:xfrm>
            <a:off x="3721100" y="5443538"/>
            <a:ext cx="11113" cy="101600"/>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6" name="Freeform 9"/>
          <p:cNvSpPr>
            <a:spLocks/>
          </p:cNvSpPr>
          <p:nvPr/>
        </p:nvSpPr>
        <p:spPr bwMode="auto">
          <a:xfrm>
            <a:off x="4240213" y="5443538"/>
            <a:ext cx="11112" cy="101600"/>
          </a:xfrm>
          <a:custGeom>
            <a:avLst/>
            <a:gdLst>
              <a:gd name="T0" fmla="*/ 3 w 8"/>
              <a:gd name="T1" fmla="*/ 0 h 64"/>
              <a:gd name="T2" fmla="*/ 0 w 8"/>
              <a:gd name="T3" fmla="*/ 0 h 64"/>
              <a:gd name="T4" fmla="*/ 0 w 8"/>
              <a:gd name="T5" fmla="*/ 63 h 64"/>
              <a:gd name="T6" fmla="*/ 7 w 8"/>
              <a:gd name="T7" fmla="*/ 63 h 64"/>
              <a:gd name="T8" fmla="*/ 7 w 8"/>
              <a:gd name="T9" fmla="*/ 0 h 64"/>
              <a:gd name="T10" fmla="*/ 3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7" name="Freeform 10"/>
          <p:cNvSpPr>
            <a:spLocks/>
          </p:cNvSpPr>
          <p:nvPr/>
        </p:nvSpPr>
        <p:spPr bwMode="auto">
          <a:xfrm>
            <a:off x="1673225" y="5022850"/>
            <a:ext cx="5556250" cy="401638"/>
          </a:xfrm>
          <a:custGeom>
            <a:avLst/>
            <a:gdLst>
              <a:gd name="T0" fmla="*/ 0 w 3937"/>
              <a:gd name="T1" fmla="*/ 252 h 253"/>
              <a:gd name="T2" fmla="*/ 3936 w 3937"/>
              <a:gd name="T3" fmla="*/ 252 h 253"/>
              <a:gd name="T4" fmla="*/ 3936 w 3937"/>
              <a:gd name="T5" fmla="*/ 0 h 253"/>
              <a:gd name="T6" fmla="*/ 0 w 3937"/>
              <a:gd name="T7" fmla="*/ 0 h 253"/>
              <a:gd name="T8" fmla="*/ 0 w 3937"/>
              <a:gd name="T9" fmla="*/ 252 h 253"/>
              <a:gd name="T10" fmla="*/ 0 60000 65536"/>
              <a:gd name="T11" fmla="*/ 0 60000 65536"/>
              <a:gd name="T12" fmla="*/ 0 60000 65536"/>
              <a:gd name="T13" fmla="*/ 0 60000 65536"/>
              <a:gd name="T14" fmla="*/ 0 60000 65536"/>
              <a:gd name="T15" fmla="*/ 0 w 3937"/>
              <a:gd name="T16" fmla="*/ 0 h 253"/>
              <a:gd name="T17" fmla="*/ 3937 w 3937"/>
              <a:gd name="T18" fmla="*/ 253 h 253"/>
            </a:gdLst>
            <a:ahLst/>
            <a:cxnLst>
              <a:cxn ang="T10">
                <a:pos x="T0" y="T1"/>
              </a:cxn>
              <a:cxn ang="T11">
                <a:pos x="T2" y="T3"/>
              </a:cxn>
              <a:cxn ang="T12">
                <a:pos x="T4" y="T5"/>
              </a:cxn>
              <a:cxn ang="T13">
                <a:pos x="T6" y="T7"/>
              </a:cxn>
              <a:cxn ang="T14">
                <a:pos x="T8" y="T9"/>
              </a:cxn>
            </a:cxnLst>
            <a:rect l="T15" t="T16" r="T17" b="T18"/>
            <a:pathLst>
              <a:path w="3937" h="253">
                <a:moveTo>
                  <a:pt x="0" y="252"/>
                </a:moveTo>
                <a:lnTo>
                  <a:pt x="3936" y="252"/>
                </a:lnTo>
                <a:lnTo>
                  <a:pt x="3936" y="0"/>
                </a:lnTo>
                <a:lnTo>
                  <a:pt x="0" y="0"/>
                </a:lnTo>
                <a:lnTo>
                  <a:pt x="0" y="252"/>
                </a:lnTo>
              </a:path>
            </a:pathLst>
          </a:custGeom>
          <a:solidFill>
            <a:srgbClr val="7F7FFF"/>
          </a:solidFill>
          <a:ln w="12700" cap="rnd" cmpd="sng">
            <a:noFill/>
            <a:prstDash val="solid"/>
            <a:round/>
            <a:headEnd type="none" w="med" len="med"/>
            <a:tailEnd type="none" w="med" len="med"/>
          </a:ln>
        </p:spPr>
        <p:txBody>
          <a:bodyPr/>
          <a:lstStyle/>
          <a:p>
            <a:endParaRPr lang="en-US"/>
          </a:p>
        </p:txBody>
      </p:sp>
      <p:sp>
        <p:nvSpPr>
          <p:cNvPr id="53258" name="Freeform 11"/>
          <p:cNvSpPr>
            <a:spLocks/>
          </p:cNvSpPr>
          <p:nvPr/>
        </p:nvSpPr>
        <p:spPr bwMode="auto">
          <a:xfrm>
            <a:off x="1657350" y="1006475"/>
            <a:ext cx="11113" cy="4438650"/>
          </a:xfrm>
          <a:custGeom>
            <a:avLst/>
            <a:gdLst>
              <a:gd name="T0" fmla="*/ 3 w 8"/>
              <a:gd name="T1" fmla="*/ 2782 h 2796"/>
              <a:gd name="T2" fmla="*/ 7 w 8"/>
              <a:gd name="T3" fmla="*/ 2789 h 2796"/>
              <a:gd name="T4" fmla="*/ 7 w 8"/>
              <a:gd name="T5" fmla="*/ 0 h 2796"/>
              <a:gd name="T6" fmla="*/ 0 w 8"/>
              <a:gd name="T7" fmla="*/ 0 h 2796"/>
              <a:gd name="T8" fmla="*/ 0 w 8"/>
              <a:gd name="T9" fmla="*/ 2789 h 2796"/>
              <a:gd name="T10" fmla="*/ 3 w 8"/>
              <a:gd name="T11" fmla="*/ 2795 h 2796"/>
              <a:gd name="T12" fmla="*/ 0 w 8"/>
              <a:gd name="T13" fmla="*/ 2789 h 2796"/>
              <a:gd name="T14" fmla="*/ 0 w 8"/>
              <a:gd name="T15" fmla="*/ 2795 h 2796"/>
              <a:gd name="T16" fmla="*/ 3 w 8"/>
              <a:gd name="T17" fmla="*/ 2795 h 2796"/>
              <a:gd name="T18" fmla="*/ 3 w 8"/>
              <a:gd name="T19" fmla="*/ 2782 h 27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796"/>
              <a:gd name="T32" fmla="*/ 8 w 8"/>
              <a:gd name="T33" fmla="*/ 2796 h 27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59" name="Freeform 12"/>
          <p:cNvSpPr>
            <a:spLocks/>
          </p:cNvSpPr>
          <p:nvPr/>
        </p:nvSpPr>
        <p:spPr bwMode="auto">
          <a:xfrm>
            <a:off x="1665288" y="5432425"/>
            <a:ext cx="5559425" cy="12700"/>
          </a:xfrm>
          <a:custGeom>
            <a:avLst/>
            <a:gdLst>
              <a:gd name="T0" fmla="*/ 3939 w 3940"/>
              <a:gd name="T1" fmla="*/ 4 h 8"/>
              <a:gd name="T2" fmla="*/ 3939 w 3940"/>
              <a:gd name="T3" fmla="*/ 0 h 8"/>
              <a:gd name="T4" fmla="*/ 0 w 3940"/>
              <a:gd name="T5" fmla="*/ 0 h 8"/>
              <a:gd name="T6" fmla="*/ 0 w 3940"/>
              <a:gd name="T7" fmla="*/ 7 h 8"/>
              <a:gd name="T8" fmla="*/ 3939 w 3940"/>
              <a:gd name="T9" fmla="*/ 7 h 8"/>
              <a:gd name="T10" fmla="*/ 3939 w 3940"/>
              <a:gd name="T11" fmla="*/ 4 h 8"/>
              <a:gd name="T12" fmla="*/ 0 60000 65536"/>
              <a:gd name="T13" fmla="*/ 0 60000 65536"/>
              <a:gd name="T14" fmla="*/ 0 60000 65536"/>
              <a:gd name="T15" fmla="*/ 0 60000 65536"/>
              <a:gd name="T16" fmla="*/ 0 60000 65536"/>
              <a:gd name="T17" fmla="*/ 0 60000 65536"/>
              <a:gd name="T18" fmla="*/ 0 w 3940"/>
              <a:gd name="T19" fmla="*/ 0 h 8"/>
              <a:gd name="T20" fmla="*/ 3940 w 39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3940" h="8">
                <a:moveTo>
                  <a:pt x="3939" y="4"/>
                </a:moveTo>
                <a:lnTo>
                  <a:pt x="3939" y="0"/>
                </a:lnTo>
                <a:lnTo>
                  <a:pt x="0" y="0"/>
                </a:lnTo>
                <a:lnTo>
                  <a:pt x="0" y="7"/>
                </a:lnTo>
                <a:lnTo>
                  <a:pt x="3939" y="7"/>
                </a:lnTo>
                <a:lnTo>
                  <a:pt x="3939" y="4"/>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60" name="Freeform 13"/>
          <p:cNvSpPr>
            <a:spLocks/>
          </p:cNvSpPr>
          <p:nvPr/>
        </p:nvSpPr>
        <p:spPr bwMode="auto">
          <a:xfrm>
            <a:off x="4764088" y="5438775"/>
            <a:ext cx="11112" cy="100013"/>
          </a:xfrm>
          <a:custGeom>
            <a:avLst/>
            <a:gdLst>
              <a:gd name="T0" fmla="*/ 3 w 8"/>
              <a:gd name="T1" fmla="*/ 0 h 63"/>
              <a:gd name="T2" fmla="*/ 0 w 8"/>
              <a:gd name="T3" fmla="*/ 0 h 63"/>
              <a:gd name="T4" fmla="*/ 0 w 8"/>
              <a:gd name="T5" fmla="*/ 62 h 63"/>
              <a:gd name="T6" fmla="*/ 7 w 8"/>
              <a:gd name="T7" fmla="*/ 62 h 63"/>
              <a:gd name="T8" fmla="*/ 7 w 8"/>
              <a:gd name="T9" fmla="*/ 0 h 63"/>
              <a:gd name="T10" fmla="*/ 3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61" name="Freeform 14"/>
          <p:cNvSpPr>
            <a:spLocks/>
          </p:cNvSpPr>
          <p:nvPr/>
        </p:nvSpPr>
        <p:spPr bwMode="auto">
          <a:xfrm>
            <a:off x="5287963" y="5438775"/>
            <a:ext cx="9525" cy="100013"/>
          </a:xfrm>
          <a:custGeom>
            <a:avLst/>
            <a:gdLst>
              <a:gd name="T0" fmla="*/ 3 w 7"/>
              <a:gd name="T1" fmla="*/ 0 h 63"/>
              <a:gd name="T2" fmla="*/ 0 w 7"/>
              <a:gd name="T3" fmla="*/ 0 h 63"/>
              <a:gd name="T4" fmla="*/ 0 w 7"/>
              <a:gd name="T5" fmla="*/ 62 h 63"/>
              <a:gd name="T6" fmla="*/ 6 w 7"/>
              <a:gd name="T7" fmla="*/ 62 h 63"/>
              <a:gd name="T8" fmla="*/ 6 w 7"/>
              <a:gd name="T9" fmla="*/ 0 h 63"/>
              <a:gd name="T10" fmla="*/ 3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62" name="Freeform 15"/>
          <p:cNvSpPr>
            <a:spLocks/>
          </p:cNvSpPr>
          <p:nvPr/>
        </p:nvSpPr>
        <p:spPr bwMode="auto">
          <a:xfrm>
            <a:off x="5781675" y="5438775"/>
            <a:ext cx="9525" cy="100013"/>
          </a:xfrm>
          <a:custGeom>
            <a:avLst/>
            <a:gdLst>
              <a:gd name="T0" fmla="*/ 3 w 7"/>
              <a:gd name="T1" fmla="*/ 0 h 63"/>
              <a:gd name="T2" fmla="*/ 0 w 7"/>
              <a:gd name="T3" fmla="*/ 0 h 63"/>
              <a:gd name="T4" fmla="*/ 0 w 7"/>
              <a:gd name="T5" fmla="*/ 62 h 63"/>
              <a:gd name="T6" fmla="*/ 6 w 7"/>
              <a:gd name="T7" fmla="*/ 62 h 63"/>
              <a:gd name="T8" fmla="*/ 6 w 7"/>
              <a:gd name="T9" fmla="*/ 0 h 63"/>
              <a:gd name="T10" fmla="*/ 3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63" name="Freeform 16"/>
          <p:cNvSpPr>
            <a:spLocks/>
          </p:cNvSpPr>
          <p:nvPr/>
        </p:nvSpPr>
        <p:spPr bwMode="auto">
          <a:xfrm>
            <a:off x="6305550" y="5438775"/>
            <a:ext cx="11113" cy="100013"/>
          </a:xfrm>
          <a:custGeom>
            <a:avLst/>
            <a:gdLst>
              <a:gd name="T0" fmla="*/ 3 w 8"/>
              <a:gd name="T1" fmla="*/ 0 h 63"/>
              <a:gd name="T2" fmla="*/ 0 w 8"/>
              <a:gd name="T3" fmla="*/ 0 h 63"/>
              <a:gd name="T4" fmla="*/ 0 w 8"/>
              <a:gd name="T5" fmla="*/ 62 h 63"/>
              <a:gd name="T6" fmla="*/ 7 w 8"/>
              <a:gd name="T7" fmla="*/ 62 h 63"/>
              <a:gd name="T8" fmla="*/ 7 w 8"/>
              <a:gd name="T9" fmla="*/ 0 h 63"/>
              <a:gd name="T10" fmla="*/ 3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64" name="Freeform 17"/>
          <p:cNvSpPr>
            <a:spLocks/>
          </p:cNvSpPr>
          <p:nvPr/>
        </p:nvSpPr>
        <p:spPr bwMode="auto">
          <a:xfrm>
            <a:off x="6826250" y="5438775"/>
            <a:ext cx="12700" cy="100013"/>
          </a:xfrm>
          <a:custGeom>
            <a:avLst/>
            <a:gdLst>
              <a:gd name="T0" fmla="*/ 4 w 8"/>
              <a:gd name="T1" fmla="*/ 0 h 63"/>
              <a:gd name="T2" fmla="*/ 0 w 8"/>
              <a:gd name="T3" fmla="*/ 0 h 63"/>
              <a:gd name="T4" fmla="*/ 0 w 8"/>
              <a:gd name="T5" fmla="*/ 62 h 63"/>
              <a:gd name="T6" fmla="*/ 7 w 8"/>
              <a:gd name="T7" fmla="*/ 62 h 63"/>
              <a:gd name="T8" fmla="*/ 7 w 8"/>
              <a:gd name="T9" fmla="*/ 0 h 63"/>
              <a:gd name="T10" fmla="*/ 4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4" y="0"/>
                </a:moveTo>
                <a:lnTo>
                  <a:pt x="0" y="0"/>
                </a:lnTo>
                <a:lnTo>
                  <a:pt x="0" y="62"/>
                </a:lnTo>
                <a:lnTo>
                  <a:pt x="7" y="62"/>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65" name="Freeform 18"/>
          <p:cNvSpPr>
            <a:spLocks/>
          </p:cNvSpPr>
          <p:nvPr/>
        </p:nvSpPr>
        <p:spPr bwMode="auto">
          <a:xfrm>
            <a:off x="1698625" y="4978400"/>
            <a:ext cx="290513" cy="219075"/>
          </a:xfrm>
          <a:custGeom>
            <a:avLst/>
            <a:gdLst>
              <a:gd name="T0" fmla="*/ 195 w 206"/>
              <a:gd name="T1" fmla="*/ 0 h 138"/>
              <a:gd name="T2" fmla="*/ 195 w 206"/>
              <a:gd name="T3" fmla="*/ 1 h 138"/>
              <a:gd name="T4" fmla="*/ 0 w 206"/>
              <a:gd name="T5" fmla="*/ 122 h 138"/>
              <a:gd name="T6" fmla="*/ 10 w 206"/>
              <a:gd name="T7" fmla="*/ 137 h 138"/>
              <a:gd name="T8" fmla="*/ 205 w 206"/>
              <a:gd name="T9" fmla="*/ 16 h 138"/>
              <a:gd name="T10" fmla="*/ 205 w 206"/>
              <a:gd name="T11" fmla="*/ 17 h 138"/>
              <a:gd name="T12" fmla="*/ 195 w 206"/>
              <a:gd name="T13" fmla="*/ 0 h 138"/>
              <a:gd name="T14" fmla="*/ 195 w 206"/>
              <a:gd name="T15" fmla="*/ 1 h 138"/>
              <a:gd name="T16" fmla="*/ 195 w 206"/>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38"/>
              <a:gd name="T29" fmla="*/ 206 w 206"/>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53266" name="Freeform 19"/>
          <p:cNvSpPr>
            <a:spLocks/>
          </p:cNvSpPr>
          <p:nvPr/>
        </p:nvSpPr>
        <p:spPr bwMode="auto">
          <a:xfrm>
            <a:off x="1982788" y="4814888"/>
            <a:ext cx="293687" cy="184150"/>
          </a:xfrm>
          <a:custGeom>
            <a:avLst/>
            <a:gdLst>
              <a:gd name="T0" fmla="*/ 189 w 208"/>
              <a:gd name="T1" fmla="*/ 6 h 116"/>
              <a:gd name="T2" fmla="*/ 193 w 208"/>
              <a:gd name="T3" fmla="*/ 0 h 116"/>
              <a:gd name="T4" fmla="*/ 0 w 208"/>
              <a:gd name="T5" fmla="*/ 98 h 116"/>
              <a:gd name="T6" fmla="*/ 10 w 208"/>
              <a:gd name="T7" fmla="*/ 115 h 116"/>
              <a:gd name="T8" fmla="*/ 202 w 208"/>
              <a:gd name="T9" fmla="*/ 16 h 116"/>
              <a:gd name="T10" fmla="*/ 207 w 208"/>
              <a:gd name="T11" fmla="*/ 10 h 116"/>
              <a:gd name="T12" fmla="*/ 202 w 208"/>
              <a:gd name="T13" fmla="*/ 16 h 116"/>
              <a:gd name="T14" fmla="*/ 205 w 208"/>
              <a:gd name="T15" fmla="*/ 15 h 116"/>
              <a:gd name="T16" fmla="*/ 207 w 208"/>
              <a:gd name="T17" fmla="*/ 10 h 116"/>
              <a:gd name="T18" fmla="*/ 189 w 208"/>
              <a:gd name="T19" fmla="*/ 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6"/>
              <a:gd name="T32" fmla="*/ 208 w 208"/>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53267" name="Freeform 20"/>
          <p:cNvSpPr>
            <a:spLocks/>
          </p:cNvSpPr>
          <p:nvPr/>
        </p:nvSpPr>
        <p:spPr bwMode="auto">
          <a:xfrm>
            <a:off x="2255838" y="3948113"/>
            <a:ext cx="265112" cy="876300"/>
          </a:xfrm>
          <a:custGeom>
            <a:avLst/>
            <a:gdLst>
              <a:gd name="T0" fmla="*/ 169 w 187"/>
              <a:gd name="T1" fmla="*/ 0 h 552"/>
              <a:gd name="T2" fmla="*/ 168 w 187"/>
              <a:gd name="T3" fmla="*/ 1 h 552"/>
              <a:gd name="T4" fmla="*/ 0 w 187"/>
              <a:gd name="T5" fmla="*/ 546 h 552"/>
              <a:gd name="T6" fmla="*/ 18 w 187"/>
              <a:gd name="T7" fmla="*/ 551 h 552"/>
              <a:gd name="T8" fmla="*/ 186 w 187"/>
              <a:gd name="T9" fmla="*/ 7 h 552"/>
              <a:gd name="T10" fmla="*/ 185 w 187"/>
              <a:gd name="T11" fmla="*/ 8 h 552"/>
              <a:gd name="T12" fmla="*/ 169 w 187"/>
              <a:gd name="T13" fmla="*/ 0 h 552"/>
              <a:gd name="T14" fmla="*/ 168 w 187"/>
              <a:gd name="T15" fmla="*/ 1 h 552"/>
              <a:gd name="T16" fmla="*/ 169 w 187"/>
              <a:gd name="T17" fmla="*/ 0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552"/>
              <a:gd name="T29" fmla="*/ 187 w 187"/>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2"/>
          </a:solidFill>
          <a:ln w="12700" cap="rnd" cmpd="sng">
            <a:solidFill>
              <a:schemeClr val="tx1"/>
            </a:solidFill>
            <a:prstDash val="solid"/>
            <a:round/>
            <a:headEnd type="none" w="med" len="med"/>
            <a:tailEnd type="none" w="med" len="med"/>
          </a:ln>
        </p:spPr>
        <p:txBody>
          <a:bodyPr/>
          <a:lstStyle/>
          <a:p>
            <a:endParaRPr lang="en-US"/>
          </a:p>
        </p:txBody>
      </p:sp>
      <p:sp>
        <p:nvSpPr>
          <p:cNvPr id="53268" name="Freeform 21"/>
          <p:cNvSpPr>
            <a:spLocks/>
          </p:cNvSpPr>
          <p:nvPr/>
        </p:nvSpPr>
        <p:spPr bwMode="auto">
          <a:xfrm>
            <a:off x="2501900" y="3273425"/>
            <a:ext cx="257175" cy="679450"/>
          </a:xfrm>
          <a:custGeom>
            <a:avLst/>
            <a:gdLst>
              <a:gd name="T0" fmla="*/ 164 w 182"/>
              <a:gd name="T1" fmla="*/ 1 h 428"/>
              <a:gd name="T2" fmla="*/ 164 w 182"/>
              <a:gd name="T3" fmla="*/ 0 h 428"/>
              <a:gd name="T4" fmla="*/ 0 w 182"/>
              <a:gd name="T5" fmla="*/ 419 h 428"/>
              <a:gd name="T6" fmla="*/ 16 w 182"/>
              <a:gd name="T7" fmla="*/ 427 h 428"/>
              <a:gd name="T8" fmla="*/ 181 w 182"/>
              <a:gd name="T9" fmla="*/ 7 h 428"/>
              <a:gd name="T10" fmla="*/ 181 w 182"/>
              <a:gd name="T11" fmla="*/ 6 h 428"/>
              <a:gd name="T12" fmla="*/ 181 w 182"/>
              <a:gd name="T13" fmla="*/ 7 h 428"/>
              <a:gd name="T14" fmla="*/ 181 w 182"/>
              <a:gd name="T15" fmla="*/ 6 h 428"/>
              <a:gd name="T16" fmla="*/ 164 w 182"/>
              <a:gd name="T17" fmla="*/ 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8"/>
              <a:gd name="T29" fmla="*/ 182 w 18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53269" name="Freeform 22"/>
          <p:cNvSpPr>
            <a:spLocks/>
          </p:cNvSpPr>
          <p:nvPr/>
        </p:nvSpPr>
        <p:spPr bwMode="auto">
          <a:xfrm>
            <a:off x="2740025" y="2914650"/>
            <a:ext cx="95250" cy="360363"/>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599"/>
              <a:gd name="T32" fmla="*/ 199 w 199"/>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chemeClr val="tx1"/>
            </a:solidFill>
            <a:prstDash val="solid"/>
            <a:round/>
            <a:headEnd type="none" w="med" len="med"/>
            <a:tailEnd type="none" w="med" len="med"/>
          </a:ln>
        </p:spPr>
        <p:txBody>
          <a:bodyPr/>
          <a:lstStyle/>
          <a:p>
            <a:endParaRPr lang="en-US"/>
          </a:p>
        </p:txBody>
      </p:sp>
      <p:sp>
        <p:nvSpPr>
          <p:cNvPr id="53270" name="Freeform 23"/>
          <p:cNvSpPr>
            <a:spLocks/>
          </p:cNvSpPr>
          <p:nvPr/>
        </p:nvSpPr>
        <p:spPr bwMode="auto">
          <a:xfrm>
            <a:off x="3009900" y="2330450"/>
            <a:ext cx="311150" cy="160338"/>
          </a:xfrm>
          <a:custGeom>
            <a:avLst/>
            <a:gdLst>
              <a:gd name="T0" fmla="*/ 220 w 221"/>
              <a:gd name="T1" fmla="*/ 87 h 101"/>
              <a:gd name="T2" fmla="*/ 215 w 221"/>
              <a:gd name="T3" fmla="*/ 83 h 101"/>
              <a:gd name="T4" fmla="*/ 7 w 221"/>
              <a:gd name="T5" fmla="*/ 0 h 101"/>
              <a:gd name="T6" fmla="*/ 0 w 221"/>
              <a:gd name="T7" fmla="*/ 17 h 101"/>
              <a:gd name="T8" fmla="*/ 208 w 221"/>
              <a:gd name="T9" fmla="*/ 100 h 101"/>
              <a:gd name="T10" fmla="*/ 203 w 221"/>
              <a:gd name="T11" fmla="*/ 96 h 101"/>
              <a:gd name="T12" fmla="*/ 220 w 221"/>
              <a:gd name="T13" fmla="*/ 87 h 101"/>
              <a:gd name="T14" fmla="*/ 218 w 221"/>
              <a:gd name="T15" fmla="*/ 84 h 101"/>
              <a:gd name="T16" fmla="*/ 215 w 221"/>
              <a:gd name="T17" fmla="*/ 83 h 101"/>
              <a:gd name="T18" fmla="*/ 220 w 221"/>
              <a:gd name="T19" fmla="*/ 8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101"/>
              <a:gd name="T32" fmla="*/ 221 w 22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2"/>
          </a:solidFill>
          <a:ln w="12700" cap="rnd" cmpd="sng">
            <a:solidFill>
              <a:schemeClr val="tx2"/>
            </a:solidFill>
            <a:prstDash val="solid"/>
            <a:round/>
            <a:headEnd type="none" w="med" len="med"/>
            <a:tailEnd type="none" w="med" len="med"/>
          </a:ln>
        </p:spPr>
        <p:txBody>
          <a:bodyPr/>
          <a:lstStyle/>
          <a:p>
            <a:endParaRPr lang="en-US"/>
          </a:p>
        </p:txBody>
      </p:sp>
      <p:sp>
        <p:nvSpPr>
          <p:cNvPr id="53271" name="Freeform 24"/>
          <p:cNvSpPr>
            <a:spLocks/>
          </p:cNvSpPr>
          <p:nvPr/>
        </p:nvSpPr>
        <p:spPr bwMode="auto">
          <a:xfrm>
            <a:off x="3305175" y="2476500"/>
            <a:ext cx="114300" cy="184150"/>
          </a:xfrm>
          <a:custGeom>
            <a:avLst/>
            <a:gdLst>
              <a:gd name="T0" fmla="*/ 200 w 201"/>
              <a:gd name="T1" fmla="*/ 297 h 308"/>
              <a:gd name="T2" fmla="*/ 199 w 201"/>
              <a:gd name="T3" fmla="*/ 296 h 308"/>
              <a:gd name="T4" fmla="*/ 17 w 201"/>
              <a:gd name="T5" fmla="*/ 0 h 308"/>
              <a:gd name="T6" fmla="*/ 0 w 201"/>
              <a:gd name="T7" fmla="*/ 10 h 308"/>
              <a:gd name="T8" fmla="*/ 183 w 201"/>
              <a:gd name="T9" fmla="*/ 307 h 308"/>
              <a:gd name="T10" fmla="*/ 183 w 201"/>
              <a:gd name="T11" fmla="*/ 306 h 308"/>
              <a:gd name="T12" fmla="*/ 200 w 201"/>
              <a:gd name="T13" fmla="*/ 297 h 308"/>
              <a:gd name="T14" fmla="*/ 199 w 201"/>
              <a:gd name="T15" fmla="*/ 297 h 308"/>
              <a:gd name="T16" fmla="*/ 199 w 201"/>
              <a:gd name="T17" fmla="*/ 296 h 308"/>
              <a:gd name="T18" fmla="*/ 200 w 201"/>
              <a:gd name="T19" fmla="*/ 297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308"/>
              <a:gd name="T32" fmla="*/ 201 w 201"/>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28575" cap="rnd" cmpd="sng">
            <a:solidFill>
              <a:schemeClr val="tx1"/>
            </a:solidFill>
            <a:prstDash val="solid"/>
            <a:round/>
            <a:headEnd type="none" w="med" len="med"/>
            <a:tailEnd type="none" w="med" len="med"/>
          </a:ln>
        </p:spPr>
        <p:txBody>
          <a:bodyPr/>
          <a:lstStyle/>
          <a:p>
            <a:endParaRPr lang="en-US"/>
          </a:p>
        </p:txBody>
      </p:sp>
      <p:sp>
        <p:nvSpPr>
          <p:cNvPr id="53272" name="Freeform 25"/>
          <p:cNvSpPr>
            <a:spLocks/>
          </p:cNvSpPr>
          <p:nvPr/>
        </p:nvSpPr>
        <p:spPr bwMode="auto">
          <a:xfrm>
            <a:off x="3552825" y="2938463"/>
            <a:ext cx="314325" cy="620712"/>
          </a:xfrm>
          <a:custGeom>
            <a:avLst/>
            <a:gdLst>
              <a:gd name="T0" fmla="*/ 210 w 211"/>
              <a:gd name="T1" fmla="*/ 369 h 379"/>
              <a:gd name="T2" fmla="*/ 210 w 211"/>
              <a:gd name="T3" fmla="*/ 369 h 379"/>
              <a:gd name="T4" fmla="*/ 18 w 211"/>
              <a:gd name="T5" fmla="*/ 0 h 379"/>
              <a:gd name="T6" fmla="*/ 0 w 211"/>
              <a:gd name="T7" fmla="*/ 9 h 379"/>
              <a:gd name="T8" fmla="*/ 193 w 211"/>
              <a:gd name="T9" fmla="*/ 378 h 379"/>
              <a:gd name="T10" fmla="*/ 193 w 211"/>
              <a:gd name="T11" fmla="*/ 377 h 379"/>
              <a:gd name="T12" fmla="*/ 210 w 211"/>
              <a:gd name="T13" fmla="*/ 369 h 379"/>
              <a:gd name="T14" fmla="*/ 0 60000 65536"/>
              <a:gd name="T15" fmla="*/ 0 60000 65536"/>
              <a:gd name="T16" fmla="*/ 0 60000 65536"/>
              <a:gd name="T17" fmla="*/ 0 60000 65536"/>
              <a:gd name="T18" fmla="*/ 0 60000 65536"/>
              <a:gd name="T19" fmla="*/ 0 60000 65536"/>
              <a:gd name="T20" fmla="*/ 0 60000 65536"/>
              <a:gd name="T21" fmla="*/ 0 w 211"/>
              <a:gd name="T22" fmla="*/ 0 h 379"/>
              <a:gd name="T23" fmla="*/ 211 w 211"/>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79">
                <a:moveTo>
                  <a:pt x="210" y="369"/>
                </a:moveTo>
                <a:lnTo>
                  <a:pt x="210" y="369"/>
                </a:lnTo>
                <a:lnTo>
                  <a:pt x="18" y="0"/>
                </a:lnTo>
                <a:lnTo>
                  <a:pt x="0" y="9"/>
                </a:lnTo>
                <a:lnTo>
                  <a:pt x="193" y="378"/>
                </a:lnTo>
                <a:lnTo>
                  <a:pt x="193" y="377"/>
                </a:lnTo>
                <a:lnTo>
                  <a:pt x="210" y="369"/>
                </a:lnTo>
              </a:path>
            </a:pathLst>
          </a:custGeom>
          <a:solidFill>
            <a:schemeClr val="tx2"/>
          </a:solidFill>
          <a:ln w="12700" cap="rnd" cmpd="sng">
            <a:solidFill>
              <a:schemeClr val="tx2"/>
            </a:solidFill>
            <a:prstDash val="solid"/>
            <a:round/>
            <a:headEnd type="none" w="med" len="med"/>
            <a:tailEnd type="none" w="med" len="med"/>
          </a:ln>
        </p:spPr>
        <p:txBody>
          <a:bodyPr/>
          <a:lstStyle/>
          <a:p>
            <a:endParaRPr lang="en-US"/>
          </a:p>
        </p:txBody>
      </p:sp>
      <p:sp>
        <p:nvSpPr>
          <p:cNvPr id="53273" name="Freeform 26"/>
          <p:cNvSpPr>
            <a:spLocks/>
          </p:cNvSpPr>
          <p:nvPr/>
        </p:nvSpPr>
        <p:spPr bwMode="auto">
          <a:xfrm>
            <a:off x="3849688" y="3552825"/>
            <a:ext cx="234950" cy="571500"/>
          </a:xfrm>
          <a:custGeom>
            <a:avLst/>
            <a:gdLst>
              <a:gd name="T0" fmla="*/ 165 w 167"/>
              <a:gd name="T1" fmla="*/ 347 h 360"/>
              <a:gd name="T2" fmla="*/ 166 w 167"/>
              <a:gd name="T3" fmla="*/ 350 h 360"/>
              <a:gd name="T4" fmla="*/ 17 w 167"/>
              <a:gd name="T5" fmla="*/ 0 h 360"/>
              <a:gd name="T6" fmla="*/ 0 w 167"/>
              <a:gd name="T7" fmla="*/ 8 h 360"/>
              <a:gd name="T8" fmla="*/ 150 w 167"/>
              <a:gd name="T9" fmla="*/ 357 h 360"/>
              <a:gd name="T10" fmla="*/ 151 w 167"/>
              <a:gd name="T11" fmla="*/ 359 h 360"/>
              <a:gd name="T12" fmla="*/ 150 w 167"/>
              <a:gd name="T13" fmla="*/ 357 h 360"/>
              <a:gd name="T14" fmla="*/ 150 w 167"/>
              <a:gd name="T15" fmla="*/ 358 h 360"/>
              <a:gd name="T16" fmla="*/ 151 w 167"/>
              <a:gd name="T17" fmla="*/ 359 h 360"/>
              <a:gd name="T18" fmla="*/ 165 w 167"/>
              <a:gd name="T19" fmla="*/ 347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360"/>
              <a:gd name="T32" fmla="*/ 167 w 167"/>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2"/>
          </a:solidFill>
          <a:ln w="12700" cap="rnd" cmpd="sng">
            <a:solidFill>
              <a:schemeClr val="tx1"/>
            </a:solidFill>
            <a:prstDash val="solid"/>
            <a:round/>
            <a:headEnd type="none" w="med" len="med"/>
            <a:tailEnd type="none" w="med" len="med"/>
          </a:ln>
        </p:spPr>
        <p:txBody>
          <a:bodyPr/>
          <a:lstStyle/>
          <a:p>
            <a:endParaRPr lang="en-US"/>
          </a:p>
        </p:txBody>
      </p:sp>
      <p:sp>
        <p:nvSpPr>
          <p:cNvPr id="53274" name="Freeform 27"/>
          <p:cNvSpPr>
            <a:spLocks/>
          </p:cNvSpPr>
          <p:nvPr/>
        </p:nvSpPr>
        <p:spPr bwMode="auto">
          <a:xfrm>
            <a:off x="4070350" y="4113213"/>
            <a:ext cx="274638" cy="388937"/>
          </a:xfrm>
          <a:custGeom>
            <a:avLst/>
            <a:gdLst>
              <a:gd name="T0" fmla="*/ 181 w 195"/>
              <a:gd name="T1" fmla="*/ 223 h 245"/>
              <a:gd name="T2" fmla="*/ 194 w 195"/>
              <a:gd name="T3" fmla="*/ 224 h 245"/>
              <a:gd name="T4" fmla="*/ 15 w 195"/>
              <a:gd name="T5" fmla="*/ 0 h 245"/>
              <a:gd name="T6" fmla="*/ 0 w 195"/>
              <a:gd name="T7" fmla="*/ 12 h 245"/>
              <a:gd name="T8" fmla="*/ 180 w 195"/>
              <a:gd name="T9" fmla="*/ 236 h 245"/>
              <a:gd name="T10" fmla="*/ 193 w 195"/>
              <a:gd name="T11" fmla="*/ 238 h 245"/>
              <a:gd name="T12" fmla="*/ 180 w 195"/>
              <a:gd name="T13" fmla="*/ 236 h 245"/>
              <a:gd name="T14" fmla="*/ 185 w 195"/>
              <a:gd name="T15" fmla="*/ 244 h 245"/>
              <a:gd name="T16" fmla="*/ 193 w 195"/>
              <a:gd name="T17" fmla="*/ 238 h 245"/>
              <a:gd name="T18" fmla="*/ 181 w 195"/>
              <a:gd name="T19" fmla="*/ 223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45"/>
              <a:gd name="T32" fmla="*/ 195 w 195"/>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nvGrpSpPr>
          <p:cNvPr id="2" name="Group 28"/>
          <p:cNvGrpSpPr>
            <a:grpSpLocks/>
          </p:cNvGrpSpPr>
          <p:nvPr/>
        </p:nvGrpSpPr>
        <p:grpSpPr bwMode="auto">
          <a:xfrm>
            <a:off x="1701800" y="1470025"/>
            <a:ext cx="4949825" cy="3913188"/>
            <a:chOff x="1206" y="926"/>
            <a:chExt cx="3508" cy="2465"/>
          </a:xfrm>
        </p:grpSpPr>
        <p:sp>
          <p:nvSpPr>
            <p:cNvPr id="53305" name="Freeform 29"/>
            <p:cNvSpPr>
              <a:spLocks/>
            </p:cNvSpPr>
            <p:nvPr/>
          </p:nvSpPr>
          <p:spPr bwMode="auto">
            <a:xfrm>
              <a:off x="1206" y="3289"/>
              <a:ext cx="371" cy="102"/>
            </a:xfrm>
            <a:custGeom>
              <a:avLst/>
              <a:gdLst>
                <a:gd name="T0" fmla="*/ 366 w 371"/>
                <a:gd name="T1" fmla="*/ 0 h 102"/>
                <a:gd name="T2" fmla="*/ 365 w 371"/>
                <a:gd name="T3" fmla="*/ 1 h 102"/>
                <a:gd name="T4" fmla="*/ 0 w 371"/>
                <a:gd name="T5" fmla="*/ 84 h 102"/>
                <a:gd name="T6" fmla="*/ 5 w 371"/>
                <a:gd name="T7" fmla="*/ 101 h 102"/>
                <a:gd name="T8" fmla="*/ 370 w 371"/>
                <a:gd name="T9" fmla="*/ 18 h 102"/>
                <a:gd name="T10" fmla="*/ 369 w 371"/>
                <a:gd name="T11" fmla="*/ 19 h 102"/>
                <a:gd name="T12" fmla="*/ 366 w 371"/>
                <a:gd name="T13" fmla="*/ 0 h 102"/>
                <a:gd name="T14" fmla="*/ 365 w 371"/>
                <a:gd name="T15" fmla="*/ 0 h 102"/>
                <a:gd name="T16" fmla="*/ 365 w 371"/>
                <a:gd name="T17" fmla="*/ 1 h 102"/>
                <a:gd name="T18" fmla="*/ 366 w 37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102"/>
                <a:gd name="T32" fmla="*/ 371 w 37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06" name="Freeform 30"/>
            <p:cNvSpPr>
              <a:spLocks/>
            </p:cNvSpPr>
            <p:nvPr/>
          </p:nvSpPr>
          <p:spPr bwMode="auto">
            <a:xfrm>
              <a:off x="1578" y="3233"/>
              <a:ext cx="341" cy="71"/>
            </a:xfrm>
            <a:custGeom>
              <a:avLst/>
              <a:gdLst>
                <a:gd name="T0" fmla="*/ 331 w 341"/>
                <a:gd name="T1" fmla="*/ 2 h 71"/>
                <a:gd name="T2" fmla="*/ 334 w 341"/>
                <a:gd name="T3" fmla="*/ 0 h 71"/>
                <a:gd name="T4" fmla="*/ 0 w 341"/>
                <a:gd name="T5" fmla="*/ 52 h 71"/>
                <a:gd name="T6" fmla="*/ 3 w 341"/>
                <a:gd name="T7" fmla="*/ 70 h 71"/>
                <a:gd name="T8" fmla="*/ 337 w 341"/>
                <a:gd name="T9" fmla="*/ 18 h 71"/>
                <a:gd name="T10" fmla="*/ 340 w 341"/>
                <a:gd name="T11" fmla="*/ 17 h 71"/>
                <a:gd name="T12" fmla="*/ 337 w 341"/>
                <a:gd name="T13" fmla="*/ 18 h 71"/>
                <a:gd name="T14" fmla="*/ 338 w 341"/>
                <a:gd name="T15" fmla="*/ 18 h 71"/>
                <a:gd name="T16" fmla="*/ 340 w 341"/>
                <a:gd name="T17" fmla="*/ 17 h 71"/>
                <a:gd name="T18" fmla="*/ 331 w 341"/>
                <a:gd name="T19" fmla="*/ 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
                <a:gd name="T31" fmla="*/ 0 h 71"/>
                <a:gd name="T32" fmla="*/ 341 w 34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07" name="Freeform 31"/>
            <p:cNvSpPr>
              <a:spLocks/>
            </p:cNvSpPr>
            <p:nvPr/>
          </p:nvSpPr>
          <p:spPr bwMode="auto">
            <a:xfrm>
              <a:off x="1915" y="3005"/>
              <a:ext cx="410" cy="241"/>
            </a:xfrm>
            <a:custGeom>
              <a:avLst/>
              <a:gdLst>
                <a:gd name="T0" fmla="*/ 393 w 410"/>
                <a:gd name="T1" fmla="*/ 3 h 241"/>
                <a:gd name="T2" fmla="*/ 397 w 410"/>
                <a:gd name="T3" fmla="*/ 0 h 241"/>
                <a:gd name="T4" fmla="*/ 0 w 410"/>
                <a:gd name="T5" fmla="*/ 224 h 241"/>
                <a:gd name="T6" fmla="*/ 9 w 410"/>
                <a:gd name="T7" fmla="*/ 240 h 241"/>
                <a:gd name="T8" fmla="*/ 406 w 410"/>
                <a:gd name="T9" fmla="*/ 16 h 241"/>
                <a:gd name="T10" fmla="*/ 409 w 410"/>
                <a:gd name="T11" fmla="*/ 13 h 241"/>
                <a:gd name="T12" fmla="*/ 406 w 410"/>
                <a:gd name="T13" fmla="*/ 16 h 241"/>
                <a:gd name="T14" fmla="*/ 408 w 410"/>
                <a:gd name="T15" fmla="*/ 15 h 241"/>
                <a:gd name="T16" fmla="*/ 409 w 410"/>
                <a:gd name="T17" fmla="*/ 13 h 241"/>
                <a:gd name="T18" fmla="*/ 393 w 410"/>
                <a:gd name="T19" fmla="*/ 3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241"/>
                <a:gd name="T32" fmla="*/ 410 w 41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08" name="Freeform 32"/>
            <p:cNvSpPr>
              <a:spLocks/>
            </p:cNvSpPr>
            <p:nvPr/>
          </p:nvSpPr>
          <p:spPr bwMode="auto">
            <a:xfrm>
              <a:off x="2314" y="2458"/>
              <a:ext cx="335" cy="555"/>
            </a:xfrm>
            <a:custGeom>
              <a:avLst/>
              <a:gdLst>
                <a:gd name="T0" fmla="*/ 318 w 335"/>
                <a:gd name="T1" fmla="*/ 0 h 555"/>
                <a:gd name="T2" fmla="*/ 318 w 335"/>
                <a:gd name="T3" fmla="*/ 0 h 555"/>
                <a:gd name="T4" fmla="*/ 0 w 335"/>
                <a:gd name="T5" fmla="*/ 544 h 555"/>
                <a:gd name="T6" fmla="*/ 16 w 335"/>
                <a:gd name="T7" fmla="*/ 554 h 555"/>
                <a:gd name="T8" fmla="*/ 334 w 335"/>
                <a:gd name="T9" fmla="*/ 10 h 555"/>
                <a:gd name="T10" fmla="*/ 318 w 335"/>
                <a:gd name="T11" fmla="*/ 0 h 555"/>
                <a:gd name="T12" fmla="*/ 0 60000 65536"/>
                <a:gd name="T13" fmla="*/ 0 60000 65536"/>
                <a:gd name="T14" fmla="*/ 0 60000 65536"/>
                <a:gd name="T15" fmla="*/ 0 60000 65536"/>
                <a:gd name="T16" fmla="*/ 0 60000 65536"/>
                <a:gd name="T17" fmla="*/ 0 60000 65536"/>
                <a:gd name="T18" fmla="*/ 0 w 335"/>
                <a:gd name="T19" fmla="*/ 0 h 555"/>
                <a:gd name="T20" fmla="*/ 335 w 335"/>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09" name="Freeform 33"/>
            <p:cNvSpPr>
              <a:spLocks/>
            </p:cNvSpPr>
            <p:nvPr/>
          </p:nvSpPr>
          <p:spPr bwMode="auto">
            <a:xfrm>
              <a:off x="2638" y="1836"/>
              <a:ext cx="414" cy="627"/>
            </a:xfrm>
            <a:custGeom>
              <a:avLst/>
              <a:gdLst>
                <a:gd name="T0" fmla="*/ 397 w 414"/>
                <a:gd name="T1" fmla="*/ 0 h 627"/>
                <a:gd name="T2" fmla="*/ 397 w 414"/>
                <a:gd name="T3" fmla="*/ 1 h 627"/>
                <a:gd name="T4" fmla="*/ 0 w 414"/>
                <a:gd name="T5" fmla="*/ 616 h 627"/>
                <a:gd name="T6" fmla="*/ 16 w 414"/>
                <a:gd name="T7" fmla="*/ 626 h 627"/>
                <a:gd name="T8" fmla="*/ 413 w 414"/>
                <a:gd name="T9" fmla="*/ 11 h 627"/>
                <a:gd name="T10" fmla="*/ 412 w 414"/>
                <a:gd name="T11" fmla="*/ 13 h 627"/>
                <a:gd name="T12" fmla="*/ 397 w 414"/>
                <a:gd name="T13" fmla="*/ 0 h 627"/>
                <a:gd name="T14" fmla="*/ 397 w 414"/>
                <a:gd name="T15" fmla="*/ 1 h 627"/>
                <a:gd name="T16" fmla="*/ 397 w 414"/>
                <a:gd name="T17" fmla="*/ 0 h 6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
                <a:gd name="T28" fmla="*/ 0 h 627"/>
                <a:gd name="T29" fmla="*/ 414 w 414"/>
                <a:gd name="T30" fmla="*/ 627 h 6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10" name="Freeform 34"/>
            <p:cNvSpPr>
              <a:spLocks/>
            </p:cNvSpPr>
            <p:nvPr/>
          </p:nvSpPr>
          <p:spPr bwMode="auto">
            <a:xfrm>
              <a:off x="3041" y="1408"/>
              <a:ext cx="400" cy="436"/>
            </a:xfrm>
            <a:custGeom>
              <a:avLst/>
              <a:gdLst>
                <a:gd name="T0" fmla="*/ 385 w 400"/>
                <a:gd name="T1" fmla="*/ 0 h 436"/>
                <a:gd name="T2" fmla="*/ 385 w 400"/>
                <a:gd name="T3" fmla="*/ 0 h 436"/>
                <a:gd name="T4" fmla="*/ 0 w 400"/>
                <a:gd name="T5" fmla="*/ 422 h 436"/>
                <a:gd name="T6" fmla="*/ 15 w 400"/>
                <a:gd name="T7" fmla="*/ 435 h 436"/>
                <a:gd name="T8" fmla="*/ 399 w 400"/>
                <a:gd name="T9" fmla="*/ 13 h 436"/>
                <a:gd name="T10" fmla="*/ 385 w 400"/>
                <a:gd name="T11" fmla="*/ 0 h 436"/>
                <a:gd name="T12" fmla="*/ 0 60000 65536"/>
                <a:gd name="T13" fmla="*/ 0 60000 65536"/>
                <a:gd name="T14" fmla="*/ 0 60000 65536"/>
                <a:gd name="T15" fmla="*/ 0 60000 65536"/>
                <a:gd name="T16" fmla="*/ 0 60000 65536"/>
                <a:gd name="T17" fmla="*/ 0 60000 65536"/>
                <a:gd name="T18" fmla="*/ 0 w 400"/>
                <a:gd name="T19" fmla="*/ 0 h 436"/>
                <a:gd name="T20" fmla="*/ 400 w 400"/>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11" name="Freeform 35"/>
            <p:cNvSpPr>
              <a:spLocks/>
            </p:cNvSpPr>
            <p:nvPr/>
          </p:nvSpPr>
          <p:spPr bwMode="auto">
            <a:xfrm>
              <a:off x="3432" y="1014"/>
              <a:ext cx="346" cy="402"/>
            </a:xfrm>
            <a:custGeom>
              <a:avLst/>
              <a:gdLst>
                <a:gd name="T0" fmla="*/ 337 w 346"/>
                <a:gd name="T1" fmla="*/ 0 h 402"/>
                <a:gd name="T2" fmla="*/ 330 w 346"/>
                <a:gd name="T3" fmla="*/ 3 h 402"/>
                <a:gd name="T4" fmla="*/ 0 w 346"/>
                <a:gd name="T5" fmla="*/ 388 h 402"/>
                <a:gd name="T6" fmla="*/ 14 w 346"/>
                <a:gd name="T7" fmla="*/ 401 h 402"/>
                <a:gd name="T8" fmla="*/ 345 w 346"/>
                <a:gd name="T9" fmla="*/ 16 h 402"/>
                <a:gd name="T10" fmla="*/ 339 w 346"/>
                <a:gd name="T11" fmla="*/ 19 h 402"/>
                <a:gd name="T12" fmla="*/ 337 w 346"/>
                <a:gd name="T13" fmla="*/ 0 h 402"/>
                <a:gd name="T14" fmla="*/ 333 w 346"/>
                <a:gd name="T15" fmla="*/ 1 h 402"/>
                <a:gd name="T16" fmla="*/ 330 w 346"/>
                <a:gd name="T17" fmla="*/ 3 h 402"/>
                <a:gd name="T18" fmla="*/ 337 w 346"/>
                <a:gd name="T19" fmla="*/ 0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02"/>
                <a:gd name="T32" fmla="*/ 346 w 346"/>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12" name="Freeform 36"/>
            <p:cNvSpPr>
              <a:spLocks/>
            </p:cNvSpPr>
            <p:nvPr/>
          </p:nvSpPr>
          <p:spPr bwMode="auto">
            <a:xfrm>
              <a:off x="3775" y="945"/>
              <a:ext cx="582" cy="83"/>
            </a:xfrm>
            <a:custGeom>
              <a:avLst/>
              <a:gdLst>
                <a:gd name="T0" fmla="*/ 580 w 582"/>
                <a:gd name="T1" fmla="*/ 0 h 83"/>
                <a:gd name="T2" fmla="*/ 579 w 582"/>
                <a:gd name="T3" fmla="*/ 0 h 83"/>
                <a:gd name="T4" fmla="*/ 0 w 582"/>
                <a:gd name="T5" fmla="*/ 64 h 83"/>
                <a:gd name="T6" fmla="*/ 2 w 582"/>
                <a:gd name="T7" fmla="*/ 82 h 83"/>
                <a:gd name="T8" fmla="*/ 581 w 582"/>
                <a:gd name="T9" fmla="*/ 19 h 83"/>
                <a:gd name="T10" fmla="*/ 580 w 582"/>
                <a:gd name="T11" fmla="*/ 0 h 83"/>
                <a:gd name="T12" fmla="*/ 579 w 582"/>
                <a:gd name="T13" fmla="*/ 0 h 83"/>
                <a:gd name="T14" fmla="*/ 580 w 582"/>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83"/>
                <a:gd name="T26" fmla="*/ 582 w 582"/>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sp>
          <p:nvSpPr>
            <p:cNvPr id="53313" name="Freeform 37"/>
            <p:cNvSpPr>
              <a:spLocks/>
            </p:cNvSpPr>
            <p:nvPr/>
          </p:nvSpPr>
          <p:spPr bwMode="auto">
            <a:xfrm>
              <a:off x="4361" y="926"/>
              <a:ext cx="353" cy="34"/>
            </a:xfrm>
            <a:custGeom>
              <a:avLst/>
              <a:gdLst>
                <a:gd name="T0" fmla="*/ 352 w 353"/>
                <a:gd name="T1" fmla="*/ 8 h 34"/>
                <a:gd name="T2" fmla="*/ 352 w 353"/>
                <a:gd name="T3" fmla="*/ 0 h 34"/>
                <a:gd name="T4" fmla="*/ 0 w 353"/>
                <a:gd name="T5" fmla="*/ 16 h 34"/>
                <a:gd name="T6" fmla="*/ 1 w 353"/>
                <a:gd name="T7" fmla="*/ 33 h 34"/>
                <a:gd name="T8" fmla="*/ 352 w 353"/>
                <a:gd name="T9" fmla="*/ 16 h 34"/>
                <a:gd name="T10" fmla="*/ 352 w 353"/>
                <a:gd name="T11" fmla="*/ 8 h 34"/>
                <a:gd name="T12" fmla="*/ 0 60000 65536"/>
                <a:gd name="T13" fmla="*/ 0 60000 65536"/>
                <a:gd name="T14" fmla="*/ 0 60000 65536"/>
                <a:gd name="T15" fmla="*/ 0 60000 65536"/>
                <a:gd name="T16" fmla="*/ 0 60000 65536"/>
                <a:gd name="T17" fmla="*/ 0 60000 65536"/>
                <a:gd name="T18" fmla="*/ 0 w 353"/>
                <a:gd name="T19" fmla="*/ 0 h 34"/>
                <a:gd name="T20" fmla="*/ 353 w 35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a:p>
          </p:txBody>
        </p:sp>
      </p:grpSp>
      <p:sp>
        <p:nvSpPr>
          <p:cNvPr id="53276" name="Freeform 38"/>
          <p:cNvSpPr>
            <a:spLocks/>
          </p:cNvSpPr>
          <p:nvPr/>
        </p:nvSpPr>
        <p:spPr bwMode="auto">
          <a:xfrm>
            <a:off x="4943475" y="5318125"/>
            <a:ext cx="115888" cy="241300"/>
          </a:xfrm>
          <a:custGeom>
            <a:avLst/>
            <a:gdLst>
              <a:gd name="T0" fmla="*/ 75 w 82"/>
              <a:gd name="T1" fmla="*/ 3 h 152"/>
              <a:gd name="T2" fmla="*/ 70 w 82"/>
              <a:gd name="T3" fmla="*/ 0 h 152"/>
              <a:gd name="T4" fmla="*/ 0 w 82"/>
              <a:gd name="T5" fmla="*/ 145 h 152"/>
              <a:gd name="T6" fmla="*/ 11 w 82"/>
              <a:gd name="T7" fmla="*/ 151 h 152"/>
              <a:gd name="T8" fmla="*/ 81 w 82"/>
              <a:gd name="T9" fmla="*/ 5 h 152"/>
              <a:gd name="T10" fmla="*/ 75 w 82"/>
              <a:gd name="T11" fmla="*/ 3 h 152"/>
              <a:gd name="T12" fmla="*/ 0 60000 65536"/>
              <a:gd name="T13" fmla="*/ 0 60000 65536"/>
              <a:gd name="T14" fmla="*/ 0 60000 65536"/>
              <a:gd name="T15" fmla="*/ 0 60000 65536"/>
              <a:gd name="T16" fmla="*/ 0 60000 65536"/>
              <a:gd name="T17" fmla="*/ 0 60000 65536"/>
              <a:gd name="T18" fmla="*/ 0 w 82"/>
              <a:gd name="T19" fmla="*/ 0 h 152"/>
              <a:gd name="T20" fmla="*/ 82 w 82"/>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2" h="152">
                <a:moveTo>
                  <a:pt x="75" y="3"/>
                </a:moveTo>
                <a:lnTo>
                  <a:pt x="70" y="0"/>
                </a:lnTo>
                <a:lnTo>
                  <a:pt x="0" y="145"/>
                </a:lnTo>
                <a:lnTo>
                  <a:pt x="11" y="151"/>
                </a:lnTo>
                <a:lnTo>
                  <a:pt x="81" y="5"/>
                </a:lnTo>
                <a:lnTo>
                  <a:pt x="75" y="3"/>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77" name="Freeform 39"/>
          <p:cNvSpPr>
            <a:spLocks/>
          </p:cNvSpPr>
          <p:nvPr/>
        </p:nvSpPr>
        <p:spPr bwMode="auto">
          <a:xfrm>
            <a:off x="5022850" y="5327650"/>
            <a:ext cx="114300" cy="231775"/>
          </a:xfrm>
          <a:custGeom>
            <a:avLst/>
            <a:gdLst>
              <a:gd name="T0" fmla="*/ 75 w 82"/>
              <a:gd name="T1" fmla="*/ 3 h 146"/>
              <a:gd name="T2" fmla="*/ 71 w 82"/>
              <a:gd name="T3" fmla="*/ 0 h 146"/>
              <a:gd name="T4" fmla="*/ 0 w 82"/>
              <a:gd name="T5" fmla="*/ 139 h 146"/>
              <a:gd name="T6" fmla="*/ 10 w 82"/>
              <a:gd name="T7" fmla="*/ 145 h 146"/>
              <a:gd name="T8" fmla="*/ 81 w 82"/>
              <a:gd name="T9" fmla="*/ 6 h 146"/>
              <a:gd name="T10" fmla="*/ 75 w 82"/>
              <a:gd name="T11" fmla="*/ 3 h 146"/>
              <a:gd name="T12" fmla="*/ 0 60000 65536"/>
              <a:gd name="T13" fmla="*/ 0 60000 65536"/>
              <a:gd name="T14" fmla="*/ 0 60000 65536"/>
              <a:gd name="T15" fmla="*/ 0 60000 65536"/>
              <a:gd name="T16" fmla="*/ 0 60000 65536"/>
              <a:gd name="T17" fmla="*/ 0 60000 65536"/>
              <a:gd name="T18" fmla="*/ 0 w 82"/>
              <a:gd name="T19" fmla="*/ 0 h 146"/>
              <a:gd name="T20" fmla="*/ 82 w 82"/>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2" h="146">
                <a:moveTo>
                  <a:pt x="75" y="3"/>
                </a:moveTo>
                <a:lnTo>
                  <a:pt x="71" y="0"/>
                </a:lnTo>
                <a:lnTo>
                  <a:pt x="0" y="139"/>
                </a:lnTo>
                <a:lnTo>
                  <a:pt x="10" y="145"/>
                </a:lnTo>
                <a:lnTo>
                  <a:pt x="81" y="6"/>
                </a:lnTo>
                <a:lnTo>
                  <a:pt x="75" y="3"/>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53278" name="Freeform 40"/>
          <p:cNvSpPr>
            <a:spLocks/>
          </p:cNvSpPr>
          <p:nvPr/>
        </p:nvSpPr>
        <p:spPr bwMode="auto">
          <a:xfrm>
            <a:off x="2379663" y="1839913"/>
            <a:ext cx="1985962" cy="266700"/>
          </a:xfrm>
          <a:custGeom>
            <a:avLst/>
            <a:gdLst>
              <a:gd name="T0" fmla="*/ 0 w 1408"/>
              <a:gd name="T1" fmla="*/ 167 h 168"/>
              <a:gd name="T2" fmla="*/ 1276 w 1408"/>
              <a:gd name="T3" fmla="*/ 167 h 168"/>
              <a:gd name="T4" fmla="*/ 1297 w 1408"/>
              <a:gd name="T5" fmla="*/ 115 h 168"/>
              <a:gd name="T6" fmla="*/ 1341 w 1408"/>
              <a:gd name="T7" fmla="*/ 95 h 168"/>
              <a:gd name="T8" fmla="*/ 1357 w 1408"/>
              <a:gd name="T9" fmla="*/ 42 h 168"/>
              <a:gd name="T10" fmla="*/ 1407 w 1408"/>
              <a:gd name="T11" fmla="*/ 0 h 168"/>
              <a:gd name="T12" fmla="*/ 0 w 1408"/>
              <a:gd name="T13" fmla="*/ 0 h 168"/>
              <a:gd name="T14" fmla="*/ 0 w 1408"/>
              <a:gd name="T15" fmla="*/ 167 h 168"/>
              <a:gd name="T16" fmla="*/ 0 60000 65536"/>
              <a:gd name="T17" fmla="*/ 0 60000 65536"/>
              <a:gd name="T18" fmla="*/ 0 60000 65536"/>
              <a:gd name="T19" fmla="*/ 0 60000 65536"/>
              <a:gd name="T20" fmla="*/ 0 60000 65536"/>
              <a:gd name="T21" fmla="*/ 0 60000 65536"/>
              <a:gd name="T22" fmla="*/ 0 60000 65536"/>
              <a:gd name="T23" fmla="*/ 0 60000 65536"/>
              <a:gd name="T24" fmla="*/ 0 w 1408"/>
              <a:gd name="T25" fmla="*/ 0 h 168"/>
              <a:gd name="T26" fmla="*/ 1408 w 1408"/>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cmpd="sng">
            <a:noFill/>
            <a:prstDash val="solid"/>
            <a:round/>
            <a:headEnd type="none" w="med" len="med"/>
            <a:tailEnd type="none" w="med" len="med"/>
          </a:ln>
        </p:spPr>
        <p:txBody>
          <a:bodyPr/>
          <a:lstStyle/>
          <a:p>
            <a:endParaRPr lang="en-US"/>
          </a:p>
        </p:txBody>
      </p:sp>
      <p:sp>
        <p:nvSpPr>
          <p:cNvPr id="53279" name="Rectangle 41"/>
          <p:cNvSpPr>
            <a:spLocks noChangeArrowheads="1"/>
          </p:cNvSpPr>
          <p:nvPr/>
        </p:nvSpPr>
        <p:spPr bwMode="auto">
          <a:xfrm>
            <a:off x="2555875" y="1797050"/>
            <a:ext cx="1608138" cy="336550"/>
          </a:xfrm>
          <a:prstGeom prst="rect">
            <a:avLst/>
          </a:prstGeom>
          <a:noFill/>
          <a:ln w="12700">
            <a:noFill/>
            <a:miter lim="800000"/>
            <a:headEnd/>
            <a:tailEnd/>
          </a:ln>
        </p:spPr>
        <p:txBody>
          <a:bodyPr lIns="90488" tIns="44450" rIns="90488" bIns="44450">
            <a:spAutoFit/>
          </a:bodyPr>
          <a:lstStyle/>
          <a:p>
            <a:pPr>
              <a:lnSpc>
                <a:spcPct val="90000"/>
              </a:lnSpc>
            </a:pPr>
            <a:r>
              <a:rPr lang="en-US" b="1">
                <a:solidFill>
                  <a:srgbClr val="FFFFFF"/>
                </a:solidFill>
                <a:latin typeface="Times New Roman" pitchFamily="18" charset="0"/>
              </a:rPr>
              <a:t>Symptoms +/-</a:t>
            </a:r>
          </a:p>
        </p:txBody>
      </p:sp>
      <p:sp>
        <p:nvSpPr>
          <p:cNvPr id="53280" name="Rectangle 42"/>
          <p:cNvSpPr>
            <a:spLocks noChangeArrowheads="1"/>
          </p:cNvSpPr>
          <p:nvPr/>
        </p:nvSpPr>
        <p:spPr bwMode="auto">
          <a:xfrm>
            <a:off x="3143250" y="6181725"/>
            <a:ext cx="2857500" cy="417513"/>
          </a:xfrm>
          <a:prstGeom prst="rect">
            <a:avLst/>
          </a:prstGeom>
          <a:noFill/>
          <a:ln w="12700">
            <a:noFill/>
            <a:miter lim="800000"/>
            <a:headEnd/>
            <a:tailEnd/>
          </a:ln>
        </p:spPr>
        <p:txBody>
          <a:bodyPr lIns="90488" tIns="44450" rIns="90488" bIns="44450">
            <a:spAutoFit/>
          </a:bodyPr>
          <a:lstStyle/>
          <a:p>
            <a:pPr>
              <a:lnSpc>
                <a:spcPct val="90000"/>
              </a:lnSpc>
            </a:pPr>
            <a:r>
              <a:rPr lang="en-US" sz="2400" b="1">
                <a:solidFill>
                  <a:srgbClr val="FAFD00"/>
                </a:solidFill>
                <a:latin typeface="Times New Roman" pitchFamily="18" charset="0"/>
              </a:rPr>
              <a:t>Time after Exposure</a:t>
            </a:r>
          </a:p>
        </p:txBody>
      </p:sp>
      <p:sp>
        <p:nvSpPr>
          <p:cNvPr id="53281" name="Rectangle 43"/>
          <p:cNvSpPr>
            <a:spLocks noChangeArrowheads="1"/>
          </p:cNvSpPr>
          <p:nvPr/>
        </p:nvSpPr>
        <p:spPr bwMode="auto">
          <a:xfrm rot="-5400000">
            <a:off x="776288" y="3019425"/>
            <a:ext cx="1112838" cy="369887"/>
          </a:xfrm>
          <a:prstGeom prst="rect">
            <a:avLst/>
          </a:prstGeom>
          <a:noFill/>
          <a:ln w="12700">
            <a:noFill/>
            <a:miter lim="800000"/>
            <a:headEnd/>
            <a:tailEnd/>
          </a:ln>
        </p:spPr>
        <p:txBody>
          <a:bodyPr lIns="90488" tIns="44450" rIns="90488" bIns="44450">
            <a:spAutoFit/>
          </a:bodyPr>
          <a:lstStyle/>
          <a:p>
            <a:pPr>
              <a:lnSpc>
                <a:spcPct val="90000"/>
              </a:lnSpc>
            </a:pPr>
            <a:r>
              <a:rPr lang="en-US" sz="2400" b="1">
                <a:solidFill>
                  <a:srgbClr val="FAFD00"/>
                </a:solidFill>
                <a:latin typeface="Times New Roman" pitchFamily="18" charset="0"/>
              </a:rPr>
              <a:t>Titer</a:t>
            </a:r>
          </a:p>
        </p:txBody>
      </p:sp>
      <p:sp>
        <p:nvSpPr>
          <p:cNvPr id="53282" name="Rectangle 44"/>
          <p:cNvSpPr>
            <a:spLocks noChangeArrowheads="1"/>
          </p:cNvSpPr>
          <p:nvPr/>
        </p:nvSpPr>
        <p:spPr bwMode="auto">
          <a:xfrm>
            <a:off x="6675438" y="1300163"/>
            <a:ext cx="1179512" cy="363537"/>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anti-HCV</a:t>
            </a:r>
          </a:p>
        </p:txBody>
      </p:sp>
      <p:sp>
        <p:nvSpPr>
          <p:cNvPr id="53283" name="Rectangle 45"/>
          <p:cNvSpPr>
            <a:spLocks noChangeArrowheads="1"/>
          </p:cNvSpPr>
          <p:nvPr/>
        </p:nvSpPr>
        <p:spPr bwMode="auto">
          <a:xfrm>
            <a:off x="4402138" y="4114800"/>
            <a:ext cx="1179512"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ALT</a:t>
            </a:r>
          </a:p>
        </p:txBody>
      </p:sp>
      <p:sp>
        <p:nvSpPr>
          <p:cNvPr id="53284" name="Rectangle 46"/>
          <p:cNvSpPr>
            <a:spLocks noChangeArrowheads="1"/>
          </p:cNvSpPr>
          <p:nvPr/>
        </p:nvSpPr>
        <p:spPr bwMode="auto">
          <a:xfrm>
            <a:off x="3522663" y="5054600"/>
            <a:ext cx="1179512"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Normal</a:t>
            </a:r>
          </a:p>
        </p:txBody>
      </p:sp>
      <p:sp>
        <p:nvSpPr>
          <p:cNvPr id="53285" name="Rectangle 47"/>
          <p:cNvSpPr>
            <a:spLocks noChangeArrowheads="1"/>
          </p:cNvSpPr>
          <p:nvPr/>
        </p:nvSpPr>
        <p:spPr bwMode="auto">
          <a:xfrm>
            <a:off x="1498600"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0</a:t>
            </a:r>
          </a:p>
        </p:txBody>
      </p:sp>
      <p:sp>
        <p:nvSpPr>
          <p:cNvPr id="53286" name="Rectangle 48"/>
          <p:cNvSpPr>
            <a:spLocks noChangeArrowheads="1"/>
          </p:cNvSpPr>
          <p:nvPr/>
        </p:nvSpPr>
        <p:spPr bwMode="auto">
          <a:xfrm>
            <a:off x="1973263"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1</a:t>
            </a:r>
          </a:p>
        </p:txBody>
      </p:sp>
      <p:sp>
        <p:nvSpPr>
          <p:cNvPr id="53287" name="Rectangle 49"/>
          <p:cNvSpPr>
            <a:spLocks noChangeArrowheads="1"/>
          </p:cNvSpPr>
          <p:nvPr/>
        </p:nvSpPr>
        <p:spPr bwMode="auto">
          <a:xfrm>
            <a:off x="2508250" y="5549900"/>
            <a:ext cx="341313"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2</a:t>
            </a:r>
          </a:p>
        </p:txBody>
      </p:sp>
      <p:sp>
        <p:nvSpPr>
          <p:cNvPr id="53288" name="Rectangle 50"/>
          <p:cNvSpPr>
            <a:spLocks noChangeArrowheads="1"/>
          </p:cNvSpPr>
          <p:nvPr/>
        </p:nvSpPr>
        <p:spPr bwMode="auto">
          <a:xfrm>
            <a:off x="3022600"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3</a:t>
            </a:r>
          </a:p>
        </p:txBody>
      </p:sp>
      <p:sp>
        <p:nvSpPr>
          <p:cNvPr id="53289" name="Rectangle 51"/>
          <p:cNvSpPr>
            <a:spLocks noChangeArrowheads="1"/>
          </p:cNvSpPr>
          <p:nvPr/>
        </p:nvSpPr>
        <p:spPr bwMode="auto">
          <a:xfrm>
            <a:off x="3552825"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4</a:t>
            </a:r>
          </a:p>
        </p:txBody>
      </p:sp>
      <p:sp>
        <p:nvSpPr>
          <p:cNvPr id="53290" name="Rectangle 52"/>
          <p:cNvSpPr>
            <a:spLocks noChangeArrowheads="1"/>
          </p:cNvSpPr>
          <p:nvPr/>
        </p:nvSpPr>
        <p:spPr bwMode="auto">
          <a:xfrm>
            <a:off x="4071938" y="5549900"/>
            <a:ext cx="341312"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5</a:t>
            </a:r>
          </a:p>
        </p:txBody>
      </p:sp>
      <p:sp>
        <p:nvSpPr>
          <p:cNvPr id="53291" name="Rectangle 53"/>
          <p:cNvSpPr>
            <a:spLocks noChangeArrowheads="1"/>
          </p:cNvSpPr>
          <p:nvPr/>
        </p:nvSpPr>
        <p:spPr bwMode="auto">
          <a:xfrm>
            <a:off x="4597400"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6</a:t>
            </a:r>
          </a:p>
        </p:txBody>
      </p:sp>
      <p:sp>
        <p:nvSpPr>
          <p:cNvPr id="53292" name="Rectangle 54"/>
          <p:cNvSpPr>
            <a:spLocks noChangeArrowheads="1"/>
          </p:cNvSpPr>
          <p:nvPr/>
        </p:nvSpPr>
        <p:spPr bwMode="auto">
          <a:xfrm>
            <a:off x="5122863"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1</a:t>
            </a:r>
          </a:p>
        </p:txBody>
      </p:sp>
      <p:sp>
        <p:nvSpPr>
          <p:cNvPr id="53293" name="Rectangle 55"/>
          <p:cNvSpPr>
            <a:spLocks noChangeArrowheads="1"/>
          </p:cNvSpPr>
          <p:nvPr/>
        </p:nvSpPr>
        <p:spPr bwMode="auto">
          <a:xfrm>
            <a:off x="5613400"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2</a:t>
            </a:r>
          </a:p>
        </p:txBody>
      </p:sp>
      <p:sp>
        <p:nvSpPr>
          <p:cNvPr id="53294" name="Rectangle 56"/>
          <p:cNvSpPr>
            <a:spLocks noChangeArrowheads="1"/>
          </p:cNvSpPr>
          <p:nvPr/>
        </p:nvSpPr>
        <p:spPr bwMode="auto">
          <a:xfrm>
            <a:off x="6138863"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3</a:t>
            </a:r>
          </a:p>
        </p:txBody>
      </p:sp>
      <p:sp>
        <p:nvSpPr>
          <p:cNvPr id="53295" name="Rectangle 57"/>
          <p:cNvSpPr>
            <a:spLocks noChangeArrowheads="1"/>
          </p:cNvSpPr>
          <p:nvPr/>
        </p:nvSpPr>
        <p:spPr bwMode="auto">
          <a:xfrm>
            <a:off x="6662738" y="5543550"/>
            <a:ext cx="341312"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4</a:t>
            </a:r>
          </a:p>
        </p:txBody>
      </p:sp>
      <p:sp>
        <p:nvSpPr>
          <p:cNvPr id="53296" name="Rectangle 58"/>
          <p:cNvSpPr>
            <a:spLocks noChangeArrowheads="1"/>
          </p:cNvSpPr>
          <p:nvPr/>
        </p:nvSpPr>
        <p:spPr bwMode="auto">
          <a:xfrm>
            <a:off x="5688013" y="5838825"/>
            <a:ext cx="996950"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E9B03"/>
                </a:solidFill>
                <a:latin typeface="Times New Roman" pitchFamily="18" charset="0"/>
              </a:rPr>
              <a:t>Years</a:t>
            </a:r>
          </a:p>
        </p:txBody>
      </p:sp>
      <p:sp>
        <p:nvSpPr>
          <p:cNvPr id="53297" name="Rectangle 59"/>
          <p:cNvSpPr>
            <a:spLocks noChangeArrowheads="1"/>
          </p:cNvSpPr>
          <p:nvPr/>
        </p:nvSpPr>
        <p:spPr bwMode="auto">
          <a:xfrm>
            <a:off x="2730500" y="5851525"/>
            <a:ext cx="1219200"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E9B03"/>
                </a:solidFill>
                <a:latin typeface="Times New Roman" pitchFamily="18" charset="0"/>
              </a:rPr>
              <a:t>Months</a:t>
            </a:r>
          </a:p>
        </p:txBody>
      </p:sp>
      <p:sp>
        <p:nvSpPr>
          <p:cNvPr id="53298" name="Text Box 60"/>
          <p:cNvSpPr txBox="1">
            <a:spLocks noChangeArrowheads="1"/>
          </p:cNvSpPr>
          <p:nvPr/>
        </p:nvSpPr>
        <p:spPr bwMode="auto">
          <a:xfrm>
            <a:off x="2673350" y="2598738"/>
            <a:ext cx="1155700" cy="366712"/>
          </a:xfrm>
          <a:prstGeom prst="rect">
            <a:avLst/>
          </a:prstGeom>
          <a:noFill/>
          <a:ln w="12700">
            <a:noFill/>
            <a:miter lim="800000"/>
            <a:headEnd/>
            <a:tailEnd/>
          </a:ln>
        </p:spPr>
        <p:txBody>
          <a:bodyPr wrap="none">
            <a:spAutoFit/>
          </a:bodyPr>
          <a:lstStyle/>
          <a:p>
            <a:pPr algn="ctr"/>
            <a:r>
              <a:rPr lang="en-US" b="1">
                <a:solidFill>
                  <a:srgbClr val="FFFFFF"/>
                </a:solidFill>
                <a:latin typeface="Times New Roman" pitchFamily="18" charset="0"/>
              </a:rPr>
              <a:t>HCV RNA</a:t>
            </a:r>
            <a:r>
              <a:rPr lang="en-US" b="1">
                <a:latin typeface="Times New Roman" pitchFamily="18" charset="0"/>
              </a:rPr>
              <a:t> </a:t>
            </a:r>
          </a:p>
        </p:txBody>
      </p:sp>
      <p:sp>
        <p:nvSpPr>
          <p:cNvPr id="53299" name="Line 61"/>
          <p:cNvSpPr>
            <a:spLocks noChangeShapeType="1"/>
          </p:cNvSpPr>
          <p:nvPr/>
        </p:nvSpPr>
        <p:spPr bwMode="auto">
          <a:xfrm>
            <a:off x="4300538" y="4419600"/>
            <a:ext cx="457200" cy="762000"/>
          </a:xfrm>
          <a:prstGeom prst="line">
            <a:avLst/>
          </a:prstGeom>
          <a:noFill/>
          <a:ln w="28575">
            <a:solidFill>
              <a:schemeClr val="tx1"/>
            </a:solidFill>
            <a:round/>
            <a:headEnd/>
            <a:tailEnd/>
          </a:ln>
        </p:spPr>
        <p:txBody>
          <a:bodyPr wrap="none" anchor="ctr"/>
          <a:lstStyle/>
          <a:p>
            <a:endParaRPr lang="en-US"/>
          </a:p>
        </p:txBody>
      </p:sp>
      <p:sp>
        <p:nvSpPr>
          <p:cNvPr id="53300" name="Line 62"/>
          <p:cNvSpPr>
            <a:spLocks noChangeShapeType="1"/>
          </p:cNvSpPr>
          <p:nvPr/>
        </p:nvSpPr>
        <p:spPr bwMode="auto">
          <a:xfrm>
            <a:off x="4741863" y="5181600"/>
            <a:ext cx="2166937" cy="0"/>
          </a:xfrm>
          <a:prstGeom prst="line">
            <a:avLst/>
          </a:prstGeom>
          <a:noFill/>
          <a:ln w="28575">
            <a:solidFill>
              <a:schemeClr val="tx1"/>
            </a:solidFill>
            <a:round/>
            <a:headEnd/>
            <a:tailEnd/>
          </a:ln>
        </p:spPr>
        <p:txBody>
          <a:bodyPr wrap="none" anchor="ctr"/>
          <a:lstStyle/>
          <a:p>
            <a:endParaRPr lang="en-US"/>
          </a:p>
        </p:txBody>
      </p:sp>
      <p:sp>
        <p:nvSpPr>
          <p:cNvPr id="53301" name="Line 63"/>
          <p:cNvSpPr>
            <a:spLocks noChangeShapeType="1"/>
          </p:cNvSpPr>
          <p:nvPr/>
        </p:nvSpPr>
        <p:spPr bwMode="auto">
          <a:xfrm flipV="1">
            <a:off x="1658938" y="1352550"/>
            <a:ext cx="0" cy="4152900"/>
          </a:xfrm>
          <a:prstGeom prst="line">
            <a:avLst/>
          </a:prstGeom>
          <a:noFill/>
          <a:ln w="9525">
            <a:solidFill>
              <a:srgbClr val="FFFFFF"/>
            </a:solidFill>
            <a:round/>
            <a:headEnd/>
            <a:tailEnd/>
          </a:ln>
        </p:spPr>
        <p:txBody>
          <a:bodyPr wrap="none" anchor="ctr"/>
          <a:lstStyle/>
          <a:p>
            <a:endParaRPr lang="en-US"/>
          </a:p>
        </p:txBody>
      </p:sp>
      <p:sp>
        <p:nvSpPr>
          <p:cNvPr id="53302" name="Freeform 64"/>
          <p:cNvSpPr>
            <a:spLocks/>
          </p:cNvSpPr>
          <p:nvPr/>
        </p:nvSpPr>
        <p:spPr bwMode="auto">
          <a:xfrm>
            <a:off x="2892425" y="2324100"/>
            <a:ext cx="128588" cy="360363"/>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599"/>
              <a:gd name="T32" fmla="*/ 199 w 199"/>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chemeClr val="tx1"/>
            </a:solidFill>
            <a:prstDash val="solid"/>
            <a:round/>
            <a:headEnd type="none" w="med" len="med"/>
            <a:tailEnd type="none" w="med" len="med"/>
          </a:ln>
        </p:spPr>
        <p:txBody>
          <a:bodyPr/>
          <a:lstStyle/>
          <a:p>
            <a:endParaRPr lang="en-US"/>
          </a:p>
        </p:txBody>
      </p:sp>
      <p:pic>
        <p:nvPicPr>
          <p:cNvPr id="53303" name="Picture 65" descr="cdclogodarkblue"/>
          <p:cNvPicPr>
            <a:picLocks noChangeAspect="1" noChangeArrowheads="1"/>
          </p:cNvPicPr>
          <p:nvPr/>
        </p:nvPicPr>
        <p:blipFill>
          <a:blip r:embed="rId3" cstate="print"/>
          <a:srcRect/>
          <a:stretch>
            <a:fillRect/>
          </a:stretch>
        </p:blipFill>
        <p:spPr bwMode="auto">
          <a:xfrm>
            <a:off x="7600950" y="5734050"/>
            <a:ext cx="1181100" cy="982663"/>
          </a:xfrm>
          <a:prstGeom prst="rect">
            <a:avLst/>
          </a:prstGeom>
          <a:noFill/>
          <a:ln w="9525">
            <a:noFill/>
            <a:miter lim="800000"/>
            <a:headEnd/>
            <a:tailEnd/>
          </a:ln>
        </p:spPr>
      </p:pic>
      <p:sp>
        <p:nvSpPr>
          <p:cNvPr id="128066" name="Rectangle 66"/>
          <p:cNvSpPr>
            <a:spLocks noGrp="1" noRot="1" noChangeArrowheads="1"/>
          </p:cNvSpPr>
          <p:nvPr>
            <p:ph type="title" idx="4294967295"/>
          </p:nvPr>
        </p:nvSpPr>
        <p:spPr>
          <a:xfrm>
            <a:off x="533400" y="0"/>
            <a:ext cx="7772400" cy="1143000"/>
          </a:xfrm>
        </p:spPr>
        <p:txBody>
          <a:bodyPr/>
          <a:lstStyle/>
          <a:p>
            <a:pPr eaLnBrk="1" hangingPunct="1">
              <a:defRPr/>
            </a:pPr>
            <a:r>
              <a:rPr lang="en-US"/>
              <a:t>Acute HCV Infection with Recovery Serologic Pattern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lstStyle/>
          <a:p>
            <a:pPr eaLnBrk="1" hangingPunct="1">
              <a:defRPr/>
            </a:pPr>
            <a:r>
              <a:rPr lang="en-US" dirty="0"/>
              <a:t>HCV Molecular</a:t>
            </a:r>
          </a:p>
        </p:txBody>
      </p:sp>
      <p:sp>
        <p:nvSpPr>
          <p:cNvPr id="210947" name="Rectangle 3"/>
          <p:cNvSpPr>
            <a:spLocks noGrp="1" noRot="1" noChangeArrowheads="1"/>
          </p:cNvSpPr>
          <p:nvPr>
            <p:ph type="body" idx="1"/>
          </p:nvPr>
        </p:nvSpPr>
        <p:spPr/>
        <p:txBody>
          <a:bodyPr/>
          <a:lstStyle/>
          <a:p>
            <a:pPr eaLnBrk="1" hangingPunct="1">
              <a:defRPr/>
            </a:pPr>
            <a:r>
              <a:rPr lang="en-US" sz="2800" dirty="0"/>
              <a:t>HCV </a:t>
            </a:r>
            <a:r>
              <a:rPr lang="en-US" sz="2800" dirty="0" err="1"/>
              <a:t>Quantitation</a:t>
            </a:r>
            <a:endParaRPr lang="en-US" sz="2800" dirty="0"/>
          </a:p>
          <a:p>
            <a:pPr lvl="1" eaLnBrk="1" hangingPunct="1">
              <a:defRPr/>
            </a:pPr>
            <a:r>
              <a:rPr lang="en-US" sz="2000" dirty="0"/>
              <a:t>Quantitative PCR assay now approved for diagnosis</a:t>
            </a:r>
          </a:p>
          <a:p>
            <a:pPr lvl="1" eaLnBrk="1" hangingPunct="1">
              <a:defRPr/>
            </a:pPr>
            <a:r>
              <a:rPr lang="en-US" sz="2000" dirty="0"/>
              <a:t>Assays available with Linear detection limit of 15 IU/ml</a:t>
            </a:r>
          </a:p>
          <a:p>
            <a:pPr lvl="1" eaLnBrk="1" hangingPunct="1">
              <a:defRPr/>
            </a:pPr>
            <a:r>
              <a:rPr lang="en-US" sz="2000" dirty="0"/>
              <a:t>Sustained viral response, as measured by viral load, is used to assess treatment efficacy.</a:t>
            </a:r>
          </a:p>
          <a:p>
            <a:pPr eaLnBrk="1" hangingPunct="1">
              <a:defRPr/>
            </a:pPr>
            <a:r>
              <a:rPr lang="en-US" sz="2800" dirty="0"/>
              <a:t>HCV Genotyping</a:t>
            </a:r>
          </a:p>
          <a:p>
            <a:pPr lvl="1" eaLnBrk="1" hangingPunct="1">
              <a:defRPr/>
            </a:pPr>
            <a:r>
              <a:rPr lang="en-US" sz="2000" dirty="0"/>
              <a:t>Six major genotypes; subtypes of each are known</a:t>
            </a:r>
          </a:p>
          <a:p>
            <a:pPr lvl="1" eaLnBrk="1" hangingPunct="1">
              <a:defRPr/>
            </a:pPr>
            <a:r>
              <a:rPr lang="en-US" sz="2000" dirty="0"/>
              <a:t>Genotype 1 is most common in US</a:t>
            </a:r>
          </a:p>
          <a:p>
            <a:pPr lvl="2" eaLnBrk="1" hangingPunct="1">
              <a:defRPr/>
            </a:pPr>
            <a:r>
              <a:rPr lang="en-US" sz="1800" dirty="0"/>
              <a:t>1a and 1b subtypes respond differently to some medications</a:t>
            </a:r>
          </a:p>
          <a:p>
            <a:pPr lvl="1" eaLnBrk="1" hangingPunct="1">
              <a:defRPr/>
            </a:pPr>
            <a:r>
              <a:rPr lang="en-US" sz="2000" dirty="0"/>
              <a:t>Other Genotypes, e.g. 2, 3, have different responses to different therapies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srcRect/>
          <a:stretch>
            <a:fillRect/>
          </a:stretch>
        </p:blipFill>
        <p:spPr bwMode="auto">
          <a:xfrm>
            <a:off x="457200" y="304800"/>
            <a:ext cx="7543800" cy="632844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81000" y="312738"/>
            <a:ext cx="8058150" cy="1095375"/>
          </a:xfrm>
        </p:spPr>
        <p:txBody>
          <a:bodyPr/>
          <a:lstStyle/>
          <a:p>
            <a:pPr eaLnBrk="1" hangingPunct="1">
              <a:defRPr/>
            </a:pPr>
            <a:r>
              <a:rPr lang="en-US" altLang="zh-TW">
                <a:ea typeface="新細明體" pitchFamily="18" charset="-120"/>
              </a:rPr>
              <a:t>HIV particles</a:t>
            </a:r>
          </a:p>
        </p:txBody>
      </p:sp>
      <p:graphicFrame>
        <p:nvGraphicFramePr>
          <p:cNvPr id="1026" name="Object 3"/>
          <p:cNvGraphicFramePr>
            <a:graphicFrameLocks noGrp="1" noChangeAspect="1"/>
          </p:cNvGraphicFramePr>
          <p:nvPr>
            <p:ph sz="quarter" idx="2"/>
          </p:nvPr>
        </p:nvGraphicFramePr>
        <p:xfrm>
          <a:off x="3902075" y="1758950"/>
          <a:ext cx="4940300" cy="3592513"/>
        </p:xfrm>
        <a:graphic>
          <a:graphicData uri="http://schemas.openxmlformats.org/presentationml/2006/ole">
            <mc:AlternateContent xmlns:mc="http://schemas.openxmlformats.org/markup-compatibility/2006">
              <mc:Choice xmlns:v="urn:schemas-microsoft-com:vml" Requires="v">
                <p:oleObj spid="_x0000_s2064" name="PhotoSuite Image" r:id="rId4" imgW="3114675" imgH="2314575" progId="">
                  <p:embed/>
                </p:oleObj>
              </mc:Choice>
              <mc:Fallback>
                <p:oleObj name="PhotoSuite Image" r:id="rId4" imgW="3114675" imgH="2314575" progId="">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075" y="1758950"/>
                        <a:ext cx="4940300" cy="359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Grp="1" noChangeAspect="1"/>
          </p:cNvGraphicFramePr>
          <p:nvPr>
            <p:ph sz="quarter" idx="1"/>
          </p:nvPr>
        </p:nvGraphicFramePr>
        <p:xfrm>
          <a:off x="304800" y="1828800"/>
          <a:ext cx="3465513" cy="3581400"/>
        </p:xfrm>
        <a:graphic>
          <a:graphicData uri="http://schemas.openxmlformats.org/presentationml/2006/ole">
            <mc:AlternateContent xmlns:mc="http://schemas.openxmlformats.org/markup-compatibility/2006">
              <mc:Choice xmlns:v="urn:schemas-microsoft-com:vml" Requires="v">
                <p:oleObj spid="_x0000_s2065" name="PhotoSuite Image" r:id="rId6" imgW="3467100" imgH="3581400" progId="">
                  <p:embed/>
                </p:oleObj>
              </mc:Choice>
              <mc:Fallback>
                <p:oleObj name="PhotoSuite Image" r:id="rId6" imgW="3467100" imgH="3581400" progId="">
                  <p:embed/>
                  <p:pic>
                    <p:nvPicPr>
                      <p:cNvPr id="0" name="Picture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3465513"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en-US" dirty="0"/>
              <a:t>HIV Diagnosis- Antibody Testing</a:t>
            </a:r>
          </a:p>
        </p:txBody>
      </p:sp>
      <p:sp>
        <p:nvSpPr>
          <p:cNvPr id="435203" name="Rectangle 3"/>
          <p:cNvSpPr>
            <a:spLocks noGrp="1" noChangeArrowheads="1"/>
          </p:cNvSpPr>
          <p:nvPr>
            <p:ph type="body" idx="1"/>
          </p:nvPr>
        </p:nvSpPr>
        <p:spPr/>
        <p:txBody>
          <a:bodyPr/>
          <a:lstStyle/>
          <a:p>
            <a:pPr eaLnBrk="1" hangingPunct="1">
              <a:defRPr/>
            </a:pPr>
            <a:r>
              <a:rPr lang="en-US" sz="2400" dirty="0"/>
              <a:t>Screening and confirmatory tests</a:t>
            </a:r>
          </a:p>
          <a:p>
            <a:pPr lvl="1" eaLnBrk="1" hangingPunct="1">
              <a:defRPr/>
            </a:pPr>
            <a:r>
              <a:rPr lang="en-US" sz="2400" dirty="0"/>
              <a:t>Historically Principle screening method-  ELISA</a:t>
            </a:r>
          </a:p>
          <a:p>
            <a:pPr lvl="2" eaLnBrk="1" hangingPunct="1">
              <a:defRPr/>
            </a:pPr>
            <a:r>
              <a:rPr lang="en-US" dirty="0" err="1"/>
              <a:t>Chemiluminescent</a:t>
            </a:r>
            <a:r>
              <a:rPr lang="en-US" dirty="0"/>
              <a:t> and rapid tests methods available</a:t>
            </a:r>
          </a:p>
          <a:p>
            <a:pPr lvl="1" eaLnBrk="1" hangingPunct="1">
              <a:defRPr/>
            </a:pPr>
            <a:r>
              <a:rPr lang="en-US" sz="2400" dirty="0"/>
              <a:t>Historically Principle confirmatory method-  Western Blot</a:t>
            </a:r>
          </a:p>
          <a:p>
            <a:pPr lvl="2" eaLnBrk="1" hangingPunct="1">
              <a:defRPr/>
            </a:pPr>
            <a:r>
              <a:rPr lang="en-US" dirty="0"/>
              <a:t>Newer algorithm deletes western blot-  discussed later</a:t>
            </a:r>
          </a:p>
          <a:p>
            <a:pPr eaLnBrk="1" hangingPunct="1">
              <a:defRPr/>
            </a:pPr>
            <a:r>
              <a:rPr lang="en-US" sz="2400" dirty="0"/>
              <a:t>Tests available for serum and oral fluid</a:t>
            </a:r>
          </a:p>
          <a:p>
            <a:pPr eaLnBrk="1" hangingPunct="1">
              <a:defRPr/>
            </a:pPr>
            <a:r>
              <a:rPr lang="en-US" sz="2400" dirty="0"/>
              <a:t>Combination of screening and confirming assays yields accuracy over 99%</a:t>
            </a:r>
          </a:p>
          <a:p>
            <a:pPr eaLnBrk="1" hangingPunct="1">
              <a:defRPr/>
            </a:pPr>
            <a:r>
              <a:rPr lang="en-US" sz="2400" dirty="0"/>
              <a:t>Not useful for neonatal testing as not IgM specific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blackWhite">
          <a:xfrm>
            <a:off x="304800" y="219075"/>
            <a:ext cx="8534400" cy="1143000"/>
          </a:xfrm>
        </p:spPr>
        <p:txBody>
          <a:bodyPr/>
          <a:lstStyle/>
          <a:p>
            <a:pPr eaLnBrk="1" hangingPunct="1">
              <a:defRPr/>
            </a:pPr>
            <a:r>
              <a:rPr lang="en-US"/>
              <a:t>Detection of HIV by Diagnostic Tests</a:t>
            </a:r>
          </a:p>
        </p:txBody>
      </p:sp>
      <p:sp>
        <p:nvSpPr>
          <p:cNvPr id="19459" name="Rectangle 3"/>
          <p:cNvSpPr>
            <a:spLocks noChangeArrowheads="1"/>
          </p:cNvSpPr>
          <p:nvPr/>
        </p:nvSpPr>
        <p:spPr bwMode="invGray">
          <a:xfrm>
            <a:off x="3048000" y="1638300"/>
            <a:ext cx="827088" cy="152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460" name="Text Box 4"/>
          <p:cNvSpPr txBox="1">
            <a:spLocks noChangeArrowheads="1"/>
          </p:cNvSpPr>
          <p:nvPr/>
        </p:nvSpPr>
        <p:spPr bwMode="invGray">
          <a:xfrm>
            <a:off x="1066800" y="4191000"/>
            <a:ext cx="7102475" cy="457200"/>
          </a:xfrm>
          <a:prstGeom prst="rect">
            <a:avLst/>
          </a:prstGeom>
          <a:noFill/>
          <a:ln w="9525">
            <a:noFill/>
            <a:miter lim="800000"/>
            <a:headEnd/>
            <a:tailEnd/>
          </a:ln>
        </p:spPr>
        <p:txBody>
          <a:bodyPr wrap="none">
            <a:spAutoFit/>
          </a:bodyPr>
          <a:lstStyle/>
          <a:p>
            <a:pPr eaLnBrk="1" hangingPunct="1"/>
            <a:r>
              <a:rPr lang="en-US" sz="2400">
                <a:cs typeface="Arial" charset="0"/>
              </a:rPr>
              <a:t>0      1      2      3      4      5      6     7      8      9     10</a:t>
            </a:r>
          </a:p>
        </p:txBody>
      </p:sp>
      <p:sp>
        <p:nvSpPr>
          <p:cNvPr id="19461" name="Text Box 5"/>
          <p:cNvSpPr txBox="1">
            <a:spLocks noChangeArrowheads="1"/>
          </p:cNvSpPr>
          <p:nvPr/>
        </p:nvSpPr>
        <p:spPr bwMode="invGray">
          <a:xfrm>
            <a:off x="390525" y="1524000"/>
            <a:ext cx="1609725" cy="2592388"/>
          </a:xfrm>
          <a:prstGeom prst="rect">
            <a:avLst/>
          </a:prstGeom>
          <a:noFill/>
          <a:ln w="9525">
            <a:noFill/>
            <a:miter lim="800000"/>
            <a:headEnd/>
            <a:tailEnd/>
          </a:ln>
        </p:spPr>
        <p:txBody>
          <a:bodyPr wrap="none">
            <a:spAutoFit/>
          </a:bodyPr>
          <a:lstStyle/>
          <a:p>
            <a:pPr eaLnBrk="1" hangingPunct="1"/>
            <a:r>
              <a:rPr lang="en-US">
                <a:cs typeface="Arial" charset="0"/>
              </a:rPr>
              <a:t>Symptoms</a:t>
            </a:r>
          </a:p>
          <a:p>
            <a:pPr eaLnBrk="1" hangingPunct="1">
              <a:lnSpc>
                <a:spcPct val="70000"/>
              </a:lnSpc>
            </a:pPr>
            <a:endParaRPr lang="en-US">
              <a:cs typeface="Arial" charset="0"/>
            </a:endParaRPr>
          </a:p>
          <a:p>
            <a:pPr eaLnBrk="1" hangingPunct="1"/>
            <a:r>
              <a:rPr lang="en-US">
                <a:cs typeface="Arial" charset="0"/>
              </a:rPr>
              <a:t>p24 Antigen</a:t>
            </a:r>
          </a:p>
          <a:p>
            <a:pPr eaLnBrk="1" hangingPunct="1">
              <a:lnSpc>
                <a:spcPct val="90000"/>
              </a:lnSpc>
            </a:pPr>
            <a:endParaRPr lang="en-US">
              <a:cs typeface="Arial" charset="0"/>
            </a:endParaRPr>
          </a:p>
          <a:p>
            <a:pPr eaLnBrk="1" hangingPunct="1"/>
            <a:r>
              <a:rPr lang="en-US">
                <a:cs typeface="Arial" charset="0"/>
              </a:rPr>
              <a:t>HIV RNA</a:t>
            </a:r>
            <a:endParaRPr lang="en-US" sz="2400">
              <a:cs typeface="Arial" charset="0"/>
            </a:endParaRPr>
          </a:p>
          <a:p>
            <a:pPr eaLnBrk="1" hangingPunct="1">
              <a:lnSpc>
                <a:spcPct val="80000"/>
              </a:lnSpc>
            </a:pPr>
            <a:endParaRPr lang="en-US">
              <a:cs typeface="Arial" charset="0"/>
            </a:endParaRPr>
          </a:p>
          <a:p>
            <a:pPr eaLnBrk="1" hangingPunct="1"/>
            <a:r>
              <a:rPr lang="en-US">
                <a:cs typeface="Arial" charset="0"/>
              </a:rPr>
              <a:t>HIV EIA*</a:t>
            </a:r>
          </a:p>
          <a:p>
            <a:pPr eaLnBrk="1" hangingPunct="1">
              <a:lnSpc>
                <a:spcPct val="80000"/>
              </a:lnSpc>
            </a:pPr>
            <a:endParaRPr lang="en-US">
              <a:cs typeface="Arial" charset="0"/>
            </a:endParaRPr>
          </a:p>
          <a:p>
            <a:pPr eaLnBrk="1" hangingPunct="1"/>
            <a:r>
              <a:rPr lang="en-US">
                <a:cs typeface="Arial" charset="0"/>
              </a:rPr>
              <a:t>Western blot</a:t>
            </a:r>
          </a:p>
        </p:txBody>
      </p:sp>
      <p:sp>
        <p:nvSpPr>
          <p:cNvPr id="19462" name="Text Box 6"/>
          <p:cNvSpPr txBox="1">
            <a:spLocks noChangeArrowheads="1"/>
          </p:cNvSpPr>
          <p:nvPr/>
        </p:nvSpPr>
        <p:spPr bwMode="invGray">
          <a:xfrm>
            <a:off x="3124200" y="4572000"/>
            <a:ext cx="3200400" cy="457200"/>
          </a:xfrm>
          <a:prstGeom prst="rect">
            <a:avLst/>
          </a:prstGeom>
          <a:noFill/>
          <a:ln w="9525">
            <a:noFill/>
            <a:miter lim="800000"/>
            <a:headEnd/>
            <a:tailEnd/>
          </a:ln>
        </p:spPr>
        <p:txBody>
          <a:bodyPr wrap="none">
            <a:spAutoFit/>
          </a:bodyPr>
          <a:lstStyle/>
          <a:p>
            <a:pPr eaLnBrk="1" hangingPunct="1"/>
            <a:r>
              <a:rPr lang="en-US" sz="2400">
                <a:cs typeface="Arial" charset="0"/>
              </a:rPr>
              <a:t>Weeks Since Infection</a:t>
            </a:r>
          </a:p>
        </p:txBody>
      </p:sp>
      <p:sp>
        <p:nvSpPr>
          <p:cNvPr id="19463" name="AutoShape 7"/>
          <p:cNvSpPr>
            <a:spLocks noChangeArrowheads="1"/>
          </p:cNvSpPr>
          <p:nvPr/>
        </p:nvSpPr>
        <p:spPr bwMode="invGray">
          <a:xfrm>
            <a:off x="3876675" y="1638300"/>
            <a:ext cx="2070100" cy="152400"/>
          </a:xfrm>
          <a:prstGeom prst="rtTriangle">
            <a:avLst/>
          </a:prstGeom>
          <a:solidFill>
            <a:schemeClr val="tx1"/>
          </a:solidFill>
          <a:ln w="9525">
            <a:solidFill>
              <a:schemeClr val="tx1"/>
            </a:solidFill>
            <a:miter lim="800000"/>
            <a:headEnd/>
            <a:tailEnd/>
          </a:ln>
        </p:spPr>
        <p:txBody>
          <a:bodyPr wrap="none" anchor="ctr"/>
          <a:lstStyle/>
          <a:p>
            <a:endParaRPr lang="en-US"/>
          </a:p>
        </p:txBody>
      </p:sp>
      <p:sp>
        <p:nvSpPr>
          <p:cNvPr id="19464" name="AutoShape 8"/>
          <p:cNvSpPr>
            <a:spLocks noChangeArrowheads="1"/>
          </p:cNvSpPr>
          <p:nvPr/>
        </p:nvSpPr>
        <p:spPr bwMode="invGray">
          <a:xfrm flipH="1">
            <a:off x="2667000" y="1638300"/>
            <a:ext cx="381000" cy="152400"/>
          </a:xfrm>
          <a:prstGeom prst="rtTriangle">
            <a:avLst/>
          </a:prstGeom>
          <a:solidFill>
            <a:schemeClr val="tx1"/>
          </a:solidFill>
          <a:ln w="9525">
            <a:solidFill>
              <a:schemeClr val="tx1"/>
            </a:solidFill>
            <a:miter lim="800000"/>
            <a:headEnd/>
            <a:tailEnd/>
          </a:ln>
        </p:spPr>
        <p:txBody>
          <a:bodyPr wrap="none" anchor="ctr"/>
          <a:lstStyle/>
          <a:p>
            <a:endParaRPr lang="en-US"/>
          </a:p>
        </p:txBody>
      </p:sp>
      <p:sp>
        <p:nvSpPr>
          <p:cNvPr id="19465" name="AutoShape 9"/>
          <p:cNvSpPr>
            <a:spLocks noChangeArrowheads="1"/>
          </p:cNvSpPr>
          <p:nvPr/>
        </p:nvSpPr>
        <p:spPr bwMode="invGray">
          <a:xfrm flipH="1">
            <a:off x="2286000" y="2819400"/>
            <a:ext cx="1219200" cy="152400"/>
          </a:xfrm>
          <a:prstGeom prst="rtTriangle">
            <a:avLst/>
          </a:prstGeom>
          <a:solidFill>
            <a:schemeClr val="accent2"/>
          </a:solidFill>
          <a:ln w="9525">
            <a:solidFill>
              <a:srgbClr val="66FF33"/>
            </a:solidFill>
            <a:miter lim="800000"/>
            <a:headEnd/>
            <a:tailEnd/>
          </a:ln>
        </p:spPr>
        <p:txBody>
          <a:bodyPr wrap="none" anchor="ctr"/>
          <a:lstStyle/>
          <a:p>
            <a:endParaRPr lang="en-US"/>
          </a:p>
        </p:txBody>
      </p:sp>
      <p:sp>
        <p:nvSpPr>
          <p:cNvPr id="19466" name="AutoShape 10"/>
          <p:cNvSpPr>
            <a:spLocks noChangeArrowheads="1"/>
          </p:cNvSpPr>
          <p:nvPr/>
        </p:nvSpPr>
        <p:spPr bwMode="invGray">
          <a:xfrm flipH="1">
            <a:off x="3505200" y="2819400"/>
            <a:ext cx="5181600" cy="152400"/>
          </a:xfrm>
          <a:prstGeom prst="flowChartManualInput">
            <a:avLst/>
          </a:prstGeom>
          <a:solidFill>
            <a:schemeClr val="accent2"/>
          </a:solidFill>
          <a:ln w="9525">
            <a:solidFill>
              <a:srgbClr val="66FF33"/>
            </a:solidFill>
            <a:miter lim="800000"/>
            <a:headEnd/>
            <a:tailEnd/>
          </a:ln>
        </p:spPr>
        <p:txBody>
          <a:bodyPr wrap="none" anchor="ctr"/>
          <a:lstStyle/>
          <a:p>
            <a:endParaRPr lang="en-US"/>
          </a:p>
        </p:txBody>
      </p:sp>
      <p:sp>
        <p:nvSpPr>
          <p:cNvPr id="19467" name="Rectangle 11" descr="Wide upward diagonal"/>
          <p:cNvSpPr>
            <a:spLocks noChangeArrowheads="1"/>
          </p:cNvSpPr>
          <p:nvPr/>
        </p:nvSpPr>
        <p:spPr bwMode="invGray">
          <a:xfrm>
            <a:off x="3276600" y="3352800"/>
            <a:ext cx="914400" cy="152400"/>
          </a:xfrm>
          <a:prstGeom prst="rect">
            <a:avLst/>
          </a:prstGeom>
          <a:pattFill prst="wdUpDiag">
            <a:fgClr>
              <a:srgbClr val="FF3300"/>
            </a:fgClr>
            <a:bgClr>
              <a:srgbClr val="FFFFFF"/>
            </a:bgClr>
          </a:pattFill>
          <a:ln w="9525">
            <a:solidFill>
              <a:schemeClr val="tx1"/>
            </a:solidFill>
            <a:miter lim="800000"/>
            <a:headEnd/>
            <a:tailEnd/>
          </a:ln>
        </p:spPr>
        <p:txBody>
          <a:bodyPr wrap="none" anchor="ctr"/>
          <a:lstStyle/>
          <a:p>
            <a:endParaRPr lang="en-US"/>
          </a:p>
        </p:txBody>
      </p:sp>
      <p:sp>
        <p:nvSpPr>
          <p:cNvPr id="19468" name="Rectangle 12" descr="60%"/>
          <p:cNvSpPr>
            <a:spLocks noChangeArrowheads="1"/>
          </p:cNvSpPr>
          <p:nvPr/>
        </p:nvSpPr>
        <p:spPr bwMode="invGray">
          <a:xfrm>
            <a:off x="4191000" y="3352800"/>
            <a:ext cx="762000" cy="152400"/>
          </a:xfrm>
          <a:prstGeom prst="rect">
            <a:avLst/>
          </a:prstGeom>
          <a:pattFill prst="pct60">
            <a:fgClr>
              <a:srgbClr val="FF3300"/>
            </a:fgClr>
            <a:bgClr>
              <a:srgbClr val="FFFFFF"/>
            </a:bgClr>
          </a:pattFill>
          <a:ln w="9525">
            <a:solidFill>
              <a:schemeClr val="tx1"/>
            </a:solidFill>
            <a:miter lim="800000"/>
            <a:headEnd/>
            <a:tailEnd/>
          </a:ln>
        </p:spPr>
        <p:txBody>
          <a:bodyPr wrap="none" anchor="ctr"/>
          <a:lstStyle/>
          <a:p>
            <a:endParaRPr lang="en-US"/>
          </a:p>
        </p:txBody>
      </p:sp>
      <p:sp>
        <p:nvSpPr>
          <p:cNvPr id="19469" name="Rectangle 13"/>
          <p:cNvSpPr>
            <a:spLocks noChangeArrowheads="1"/>
          </p:cNvSpPr>
          <p:nvPr/>
        </p:nvSpPr>
        <p:spPr bwMode="invGray">
          <a:xfrm>
            <a:off x="2971800" y="2286000"/>
            <a:ext cx="685800" cy="152400"/>
          </a:xfrm>
          <a:prstGeom prst="rect">
            <a:avLst/>
          </a:prstGeom>
          <a:solidFill>
            <a:srgbClr val="66FF33"/>
          </a:solidFill>
          <a:ln w="9525">
            <a:solidFill>
              <a:srgbClr val="66FF33"/>
            </a:solidFill>
            <a:miter lim="800000"/>
            <a:headEnd/>
            <a:tailEnd/>
          </a:ln>
        </p:spPr>
        <p:txBody>
          <a:bodyPr wrap="none" anchor="ctr"/>
          <a:lstStyle/>
          <a:p>
            <a:endParaRPr lang="en-US"/>
          </a:p>
        </p:txBody>
      </p:sp>
      <p:sp>
        <p:nvSpPr>
          <p:cNvPr id="19470" name="Line 14"/>
          <p:cNvSpPr>
            <a:spLocks noChangeShapeType="1"/>
          </p:cNvSpPr>
          <p:nvPr/>
        </p:nvSpPr>
        <p:spPr bwMode="invGray">
          <a:xfrm flipH="1">
            <a:off x="4702175" y="1600200"/>
            <a:ext cx="0" cy="2514600"/>
          </a:xfrm>
          <a:prstGeom prst="line">
            <a:avLst/>
          </a:prstGeom>
          <a:noFill/>
          <a:ln w="9525">
            <a:solidFill>
              <a:schemeClr val="tx1"/>
            </a:solidFill>
            <a:prstDash val="lgDash"/>
            <a:round/>
            <a:headEnd/>
            <a:tailEnd/>
          </a:ln>
        </p:spPr>
        <p:txBody>
          <a:bodyPr/>
          <a:lstStyle/>
          <a:p>
            <a:endParaRPr lang="en-US"/>
          </a:p>
        </p:txBody>
      </p:sp>
      <p:sp>
        <p:nvSpPr>
          <p:cNvPr id="19471" name="Rectangle 15" descr="Wide upward diagonal"/>
          <p:cNvSpPr>
            <a:spLocks noChangeArrowheads="1"/>
          </p:cNvSpPr>
          <p:nvPr/>
        </p:nvSpPr>
        <p:spPr bwMode="invGray">
          <a:xfrm>
            <a:off x="2667000" y="5334000"/>
            <a:ext cx="762000" cy="152400"/>
          </a:xfrm>
          <a:prstGeom prst="rect">
            <a:avLst/>
          </a:prstGeom>
          <a:pattFill prst="wdUpDiag">
            <a:fgClr>
              <a:srgbClr val="FF3300"/>
            </a:fgClr>
            <a:bgClr>
              <a:srgbClr val="FFFFFF"/>
            </a:bgClr>
          </a:pattFill>
          <a:ln w="9525">
            <a:solidFill>
              <a:schemeClr val="tx1"/>
            </a:solidFill>
            <a:miter lim="800000"/>
            <a:headEnd/>
            <a:tailEnd/>
          </a:ln>
        </p:spPr>
        <p:txBody>
          <a:bodyPr wrap="none" anchor="ctr"/>
          <a:lstStyle/>
          <a:p>
            <a:endParaRPr lang="en-US"/>
          </a:p>
        </p:txBody>
      </p:sp>
      <p:sp>
        <p:nvSpPr>
          <p:cNvPr id="19472" name="Rectangle 16" descr="60%"/>
          <p:cNvSpPr>
            <a:spLocks noChangeArrowheads="1"/>
          </p:cNvSpPr>
          <p:nvPr/>
        </p:nvSpPr>
        <p:spPr bwMode="invGray">
          <a:xfrm>
            <a:off x="2667000" y="5676900"/>
            <a:ext cx="762000" cy="152400"/>
          </a:xfrm>
          <a:prstGeom prst="rect">
            <a:avLst/>
          </a:prstGeom>
          <a:pattFill prst="pct60">
            <a:fgClr>
              <a:srgbClr val="FF3300"/>
            </a:fgClr>
            <a:bgClr>
              <a:srgbClr val="FFFFFF"/>
            </a:bgClr>
          </a:pattFill>
          <a:ln w="9525">
            <a:solidFill>
              <a:schemeClr val="tx1"/>
            </a:solidFill>
            <a:miter lim="800000"/>
            <a:headEnd/>
            <a:tailEnd/>
          </a:ln>
        </p:spPr>
        <p:txBody>
          <a:bodyPr wrap="none" anchor="ctr"/>
          <a:lstStyle/>
          <a:p>
            <a:endParaRPr lang="en-US"/>
          </a:p>
        </p:txBody>
      </p:sp>
      <p:sp>
        <p:nvSpPr>
          <p:cNvPr id="19473" name="Text Box 17"/>
          <p:cNvSpPr txBox="1">
            <a:spLocks noChangeArrowheads="1"/>
          </p:cNvSpPr>
          <p:nvPr/>
        </p:nvSpPr>
        <p:spPr bwMode="invGray">
          <a:xfrm>
            <a:off x="3581400" y="5181600"/>
            <a:ext cx="4724400" cy="396875"/>
          </a:xfrm>
          <a:prstGeom prst="rect">
            <a:avLst/>
          </a:prstGeom>
          <a:noFill/>
          <a:ln w="9525">
            <a:noFill/>
            <a:miter lim="800000"/>
            <a:headEnd/>
            <a:tailEnd/>
          </a:ln>
        </p:spPr>
        <p:txBody>
          <a:bodyPr>
            <a:spAutoFit/>
          </a:bodyPr>
          <a:lstStyle/>
          <a:p>
            <a:pPr eaLnBrk="1" hangingPunct="1"/>
            <a:r>
              <a:rPr lang="en-US" i="1">
                <a:cs typeface="Arial" charset="0"/>
              </a:rPr>
              <a:t>*3</a:t>
            </a:r>
            <a:r>
              <a:rPr lang="en-US" i="1" baseline="30000">
                <a:cs typeface="Arial" charset="0"/>
              </a:rPr>
              <a:t>rd</a:t>
            </a:r>
            <a:r>
              <a:rPr lang="en-US" i="1">
                <a:cs typeface="Arial" charset="0"/>
              </a:rPr>
              <a:t> generation, IgM-sensitive EIA</a:t>
            </a:r>
          </a:p>
        </p:txBody>
      </p:sp>
      <p:sp>
        <p:nvSpPr>
          <p:cNvPr id="19474" name="Text Box 18"/>
          <p:cNvSpPr txBox="1">
            <a:spLocks noChangeArrowheads="1"/>
          </p:cNvSpPr>
          <p:nvPr/>
        </p:nvSpPr>
        <p:spPr bwMode="blackWhite">
          <a:xfrm>
            <a:off x="228600" y="6324600"/>
            <a:ext cx="3200400" cy="274638"/>
          </a:xfrm>
          <a:prstGeom prst="rect">
            <a:avLst/>
          </a:prstGeom>
          <a:noFill/>
          <a:ln w="9525">
            <a:noFill/>
            <a:miter lim="800000"/>
            <a:headEnd/>
            <a:tailEnd/>
          </a:ln>
        </p:spPr>
        <p:txBody>
          <a:bodyPr>
            <a:spAutoFit/>
          </a:bodyPr>
          <a:lstStyle/>
          <a:p>
            <a:pPr eaLnBrk="1" hangingPunct="1">
              <a:spcBef>
                <a:spcPct val="50000"/>
              </a:spcBef>
            </a:pPr>
            <a:r>
              <a:rPr lang="en-US" sz="1200" i="1">
                <a:solidFill>
                  <a:srgbClr val="FF0080"/>
                </a:solidFill>
                <a:cs typeface="Arial" charset="0"/>
              </a:rPr>
              <a:t>After Fiebig et al, AIDS 2003; 17(13):1871-9</a:t>
            </a:r>
            <a:endParaRPr lang="en-US" sz="1200" i="1">
              <a:cs typeface="Arial" charset="0"/>
            </a:endParaRPr>
          </a:p>
        </p:txBody>
      </p:sp>
      <p:sp>
        <p:nvSpPr>
          <p:cNvPr id="19475" name="Text Box 19"/>
          <p:cNvSpPr txBox="1">
            <a:spLocks noChangeArrowheads="1"/>
          </p:cNvSpPr>
          <p:nvPr/>
        </p:nvSpPr>
        <p:spPr bwMode="invGray">
          <a:xfrm>
            <a:off x="3581400" y="5546725"/>
            <a:ext cx="4114800" cy="396875"/>
          </a:xfrm>
          <a:prstGeom prst="rect">
            <a:avLst/>
          </a:prstGeom>
          <a:noFill/>
          <a:ln w="9525">
            <a:noFill/>
            <a:miter lim="800000"/>
            <a:headEnd/>
            <a:tailEnd/>
          </a:ln>
        </p:spPr>
        <p:txBody>
          <a:bodyPr>
            <a:spAutoFit/>
          </a:bodyPr>
          <a:lstStyle/>
          <a:p>
            <a:pPr eaLnBrk="1" hangingPunct="1"/>
            <a:r>
              <a:rPr lang="en-US">
                <a:cs typeface="Arial" charset="0"/>
              </a:rPr>
              <a:t>*</a:t>
            </a:r>
            <a:r>
              <a:rPr lang="en-US" i="1">
                <a:cs typeface="Arial" charset="0"/>
              </a:rPr>
              <a:t>2</a:t>
            </a:r>
            <a:r>
              <a:rPr lang="en-US" i="1" baseline="30000">
                <a:cs typeface="Arial" charset="0"/>
              </a:rPr>
              <a:t>nd</a:t>
            </a:r>
            <a:r>
              <a:rPr lang="en-US" i="1">
                <a:cs typeface="Arial" charset="0"/>
              </a:rPr>
              <a:t> generation EIA</a:t>
            </a:r>
          </a:p>
        </p:txBody>
      </p:sp>
      <p:sp>
        <p:nvSpPr>
          <p:cNvPr id="19476" name="AutoShape 20"/>
          <p:cNvSpPr>
            <a:spLocks noChangeArrowheads="1"/>
          </p:cNvSpPr>
          <p:nvPr/>
        </p:nvSpPr>
        <p:spPr bwMode="invGray">
          <a:xfrm>
            <a:off x="3657600" y="2286000"/>
            <a:ext cx="1524000" cy="152400"/>
          </a:xfrm>
          <a:prstGeom prst="rtTriangle">
            <a:avLst/>
          </a:prstGeom>
          <a:solidFill>
            <a:srgbClr val="66FF33"/>
          </a:solidFill>
          <a:ln w="9525">
            <a:solidFill>
              <a:schemeClr val="tx1"/>
            </a:solidFill>
            <a:miter lim="800000"/>
            <a:headEnd/>
            <a:tailEnd/>
          </a:ln>
        </p:spPr>
        <p:txBody>
          <a:bodyPr wrap="none" anchor="ctr"/>
          <a:lstStyle/>
          <a:p>
            <a:endParaRPr lang="en-US"/>
          </a:p>
        </p:txBody>
      </p:sp>
      <p:sp>
        <p:nvSpPr>
          <p:cNvPr id="19477" name="Rectangle 21"/>
          <p:cNvSpPr>
            <a:spLocks noChangeArrowheads="1"/>
          </p:cNvSpPr>
          <p:nvPr/>
        </p:nvSpPr>
        <p:spPr bwMode="invGray">
          <a:xfrm>
            <a:off x="4953000" y="3352800"/>
            <a:ext cx="37338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78" name="Rectangle 22"/>
          <p:cNvSpPr>
            <a:spLocks noChangeArrowheads="1"/>
          </p:cNvSpPr>
          <p:nvPr/>
        </p:nvSpPr>
        <p:spPr bwMode="invGray">
          <a:xfrm>
            <a:off x="2679700" y="6019800"/>
            <a:ext cx="7620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79" name="Text Box 23"/>
          <p:cNvSpPr txBox="1">
            <a:spLocks noChangeArrowheads="1"/>
          </p:cNvSpPr>
          <p:nvPr/>
        </p:nvSpPr>
        <p:spPr bwMode="invGray">
          <a:xfrm>
            <a:off x="3619500" y="5864225"/>
            <a:ext cx="4114800" cy="396875"/>
          </a:xfrm>
          <a:prstGeom prst="rect">
            <a:avLst/>
          </a:prstGeom>
          <a:noFill/>
          <a:ln w="9525">
            <a:noFill/>
            <a:miter lim="800000"/>
            <a:headEnd/>
            <a:tailEnd/>
          </a:ln>
        </p:spPr>
        <p:txBody>
          <a:bodyPr>
            <a:spAutoFit/>
          </a:bodyPr>
          <a:lstStyle/>
          <a:p>
            <a:pPr eaLnBrk="1" hangingPunct="1"/>
            <a:r>
              <a:rPr lang="en-US">
                <a:cs typeface="Arial" charset="0"/>
              </a:rPr>
              <a:t>*</a:t>
            </a:r>
            <a:r>
              <a:rPr lang="en-US" i="1">
                <a:cs typeface="Arial" charset="0"/>
              </a:rPr>
              <a:t>viral lysate EIA</a:t>
            </a:r>
          </a:p>
        </p:txBody>
      </p:sp>
      <p:sp>
        <p:nvSpPr>
          <p:cNvPr id="19480" name="Rectangle 24"/>
          <p:cNvSpPr>
            <a:spLocks noChangeArrowheads="1"/>
          </p:cNvSpPr>
          <p:nvPr/>
        </p:nvSpPr>
        <p:spPr bwMode="invGray">
          <a:xfrm>
            <a:off x="4724400" y="3910013"/>
            <a:ext cx="3952875" cy="15240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19481" name="AutoShape 26"/>
          <p:cNvSpPr>
            <a:spLocks noChangeArrowheads="1"/>
          </p:cNvSpPr>
          <p:nvPr/>
        </p:nvSpPr>
        <p:spPr bwMode="invGray">
          <a:xfrm>
            <a:off x="228600" y="1219200"/>
            <a:ext cx="8610600" cy="3810000"/>
          </a:xfrm>
          <a:prstGeom prst="roundRect">
            <a:avLst>
              <a:gd name="adj" fmla="val 16667"/>
            </a:avLst>
          </a:prstGeom>
          <a:noFill/>
          <a:ln w="47625">
            <a:solidFill>
              <a:srgbClr val="8000FF"/>
            </a:solidFill>
            <a:round/>
            <a:headEnd/>
            <a:tailEnd/>
          </a:ln>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0"/>
            <a:ext cx="10668000" cy="1143000"/>
          </a:xfrm>
        </p:spPr>
        <p:txBody>
          <a:bodyPr/>
          <a:lstStyle/>
          <a:p>
            <a:r>
              <a:rPr lang="en-US">
                <a:solidFill>
                  <a:schemeClr val="tx1"/>
                </a:solidFill>
              </a:rPr>
              <a:t>2014 HIV Testing Algorithm</a:t>
            </a:r>
          </a:p>
        </p:txBody>
      </p:sp>
      <p:pic>
        <p:nvPicPr>
          <p:cNvPr id="32771" name="Content Placeholder 3" descr="HIV testing algorithm 2014.bmp"/>
          <p:cNvPicPr>
            <a:picLocks noGrp="1" noChangeAspect="1"/>
          </p:cNvPicPr>
          <p:nvPr>
            <p:ph idx="1"/>
          </p:nvPr>
        </p:nvPicPr>
        <p:blipFill>
          <a:blip r:embed="rId3" cstate="print"/>
          <a:srcRect/>
          <a:stretch>
            <a:fillRect/>
          </a:stretch>
        </p:blipFill>
        <p:spPr>
          <a:xfrm>
            <a:off x="790575" y="990600"/>
            <a:ext cx="7562850" cy="5462588"/>
          </a:xfrm>
        </p:spPr>
      </p:pic>
      <p:sp>
        <p:nvSpPr>
          <p:cNvPr id="32772" name="TextBox 3"/>
          <p:cNvSpPr txBox="1">
            <a:spLocks noChangeArrowheads="1"/>
          </p:cNvSpPr>
          <p:nvPr/>
        </p:nvSpPr>
        <p:spPr bwMode="auto">
          <a:xfrm>
            <a:off x="419100" y="6211888"/>
            <a:ext cx="8305800" cy="646112"/>
          </a:xfrm>
          <a:prstGeom prst="rect">
            <a:avLst/>
          </a:prstGeom>
          <a:noFill/>
          <a:ln w="9525">
            <a:noFill/>
            <a:miter lim="800000"/>
            <a:headEnd/>
            <a:tailEnd/>
          </a:ln>
        </p:spPr>
        <p:txBody>
          <a:bodyPr>
            <a:spAutoFit/>
          </a:bodyPr>
          <a:lstStyle/>
          <a:p>
            <a:endParaRPr lang="en-US" sz="1200"/>
          </a:p>
          <a:p>
            <a:r>
              <a:rPr lang="en-US" sz="1200"/>
              <a:t> Detection of Acute HIV Infection in Two Evaluations of a New HIV Diagnostic Testing Algorithm — United States, 2011–2013. </a:t>
            </a:r>
            <a:r>
              <a:rPr lang="en-US" sz="1200" i="1"/>
              <a:t>Morbidity and Mortality Weekly Report</a:t>
            </a:r>
            <a:r>
              <a:rPr lang="en-US" sz="1200"/>
              <a:t>. June 2013. Vol. 62 / No. 24. 389-494.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s3-us-west-2.amazonaws.com/courses-images/wp-content/uploads/sites/1507/2017/03/07171454/Figure_42_02_10-e1486660812733.jpg"/>
          <p:cNvPicPr>
            <a:picLocks noChangeAspect="1" noChangeArrowheads="1"/>
          </p:cNvPicPr>
          <p:nvPr/>
        </p:nvPicPr>
        <p:blipFill>
          <a:blip r:embed="rId2" cstate="print"/>
          <a:srcRect/>
          <a:stretch>
            <a:fillRect/>
          </a:stretch>
        </p:blipFill>
        <p:spPr bwMode="auto">
          <a:xfrm>
            <a:off x="1757208" y="1543050"/>
            <a:ext cx="5518340" cy="3771900"/>
          </a:xfrm>
          <a:prstGeom prst="rect">
            <a:avLst/>
          </a:prstGeom>
          <a:noFill/>
        </p:spPr>
      </p:pic>
    </p:spTree>
    <p:extLst>
      <p:ext uri="{BB962C8B-B14F-4D97-AF65-F5344CB8AC3E}">
        <p14:creationId xmlns:p14="http://schemas.microsoft.com/office/powerpoint/2010/main" val="3831563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1,2 Differentiation Assay (Geenius)</a:t>
            </a:r>
          </a:p>
        </p:txBody>
      </p:sp>
      <p:sp>
        <p:nvSpPr>
          <p:cNvPr id="3" name="Content Placeholder 2"/>
          <p:cNvSpPr>
            <a:spLocks noGrp="1"/>
          </p:cNvSpPr>
          <p:nvPr>
            <p:ph idx="1"/>
          </p:nvPr>
        </p:nvSpPr>
        <p:spPr/>
        <p:txBody>
          <a:bodyPr/>
          <a:lstStyle/>
          <a:p>
            <a:r>
              <a:rPr lang="en-US" sz="2800" dirty="0"/>
              <a:t>Rapid HIV 1-2 differentiation;  replacing  the Multispot</a:t>
            </a:r>
          </a:p>
          <a:p>
            <a:r>
              <a:rPr lang="en-US" sz="2800" dirty="0" err="1"/>
              <a:t>Malloch</a:t>
            </a:r>
            <a:r>
              <a:rPr lang="en-US" sz="2800" dirty="0"/>
              <a:t>, et sl., JCV 58 (suppl1), 2013. pp 85-91, Canadian study</a:t>
            </a:r>
          </a:p>
          <a:p>
            <a:pPr lvl="1"/>
            <a:r>
              <a:rPr lang="en-US" sz="2400" dirty="0"/>
              <a:t>N= 289 [181positive (128 HIV-1, 53 HIV-2), 108 negative]</a:t>
            </a:r>
          </a:p>
          <a:p>
            <a:pPr lvl="1"/>
            <a:r>
              <a:rPr lang="en-US" sz="2400" dirty="0"/>
              <a:t>Sensitivity= 100%</a:t>
            </a:r>
          </a:p>
          <a:p>
            <a:pPr lvl="1"/>
            <a:r>
              <a:rPr lang="en-US" sz="2400" dirty="0"/>
              <a:t>Specificity= 96.3%</a:t>
            </a:r>
          </a:p>
          <a:p>
            <a:pPr lvl="1"/>
            <a:r>
              <a:rPr lang="en-US" sz="2400" dirty="0"/>
              <a:t>HIV-1 differentiation= 99.2%</a:t>
            </a:r>
          </a:p>
          <a:p>
            <a:pPr lvl="1"/>
            <a:r>
              <a:rPr lang="en-US" sz="2400" dirty="0"/>
              <a:t>HIV-2 differentiation= 98.1%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0"/>
            <a:ext cx="10668000" cy="1143000"/>
          </a:xfrm>
        </p:spPr>
        <p:txBody>
          <a:bodyPr/>
          <a:lstStyle/>
          <a:p>
            <a:r>
              <a:rPr lang="en-US" dirty="0">
                <a:solidFill>
                  <a:schemeClr val="tx1"/>
                </a:solidFill>
              </a:rPr>
              <a:t>If the Geenius is Negative..</a:t>
            </a:r>
          </a:p>
        </p:txBody>
      </p:sp>
      <p:pic>
        <p:nvPicPr>
          <p:cNvPr id="32771" name="Content Placeholder 3" descr="HIV testing algorithm 2014.bmp"/>
          <p:cNvPicPr>
            <a:picLocks noGrp="1" noChangeAspect="1"/>
          </p:cNvPicPr>
          <p:nvPr>
            <p:ph idx="1"/>
          </p:nvPr>
        </p:nvPicPr>
        <p:blipFill>
          <a:blip r:embed="rId3" cstate="print"/>
          <a:srcRect/>
          <a:stretch>
            <a:fillRect/>
          </a:stretch>
        </p:blipFill>
        <p:spPr>
          <a:xfrm>
            <a:off x="790575" y="990600"/>
            <a:ext cx="7562850" cy="5462588"/>
          </a:xfrm>
        </p:spPr>
      </p:pic>
      <p:sp>
        <p:nvSpPr>
          <p:cNvPr id="32772" name="TextBox 3"/>
          <p:cNvSpPr txBox="1">
            <a:spLocks noChangeArrowheads="1"/>
          </p:cNvSpPr>
          <p:nvPr/>
        </p:nvSpPr>
        <p:spPr bwMode="auto">
          <a:xfrm>
            <a:off x="419100" y="6211888"/>
            <a:ext cx="8305800" cy="646112"/>
          </a:xfrm>
          <a:prstGeom prst="rect">
            <a:avLst/>
          </a:prstGeom>
          <a:noFill/>
          <a:ln w="9525">
            <a:noFill/>
            <a:miter lim="800000"/>
            <a:headEnd/>
            <a:tailEnd/>
          </a:ln>
        </p:spPr>
        <p:txBody>
          <a:bodyPr>
            <a:spAutoFit/>
          </a:bodyPr>
          <a:lstStyle/>
          <a:p>
            <a:endParaRPr lang="en-US" sz="1200"/>
          </a:p>
          <a:p>
            <a:r>
              <a:rPr lang="en-US" sz="1200"/>
              <a:t> Detection of Acute HIV Infection in Two Evaluations of a New HIV Diagnostic Testing Algorithm — United States, 2011–2013. </a:t>
            </a:r>
            <a:r>
              <a:rPr lang="en-US" sz="1200" i="1"/>
              <a:t>Morbidity and Mortality Weekly Report</a:t>
            </a:r>
            <a:r>
              <a:rPr lang="en-US" sz="1200"/>
              <a:t>. June 2013. Vol. 62 / No. 24. 389-494.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err="1">
                <a:solidFill>
                  <a:schemeClr val="tx1"/>
                </a:solidFill>
              </a:rPr>
              <a:t>Aptima</a:t>
            </a:r>
            <a:r>
              <a:rPr lang="en-US" dirty="0">
                <a:solidFill>
                  <a:schemeClr val="tx1"/>
                </a:solidFill>
              </a:rPr>
              <a:t> HIV-1 RNA Qualitative Assay</a:t>
            </a:r>
            <a:endParaRPr lang="en-US" dirty="0"/>
          </a:p>
        </p:txBody>
      </p:sp>
      <p:sp>
        <p:nvSpPr>
          <p:cNvPr id="49155" name="Content Placeholder 2"/>
          <p:cNvSpPr>
            <a:spLocks noGrp="1"/>
          </p:cNvSpPr>
          <p:nvPr>
            <p:ph idx="1"/>
          </p:nvPr>
        </p:nvSpPr>
        <p:spPr>
          <a:xfrm>
            <a:off x="304800" y="4419600"/>
            <a:ext cx="8540750" cy="4422775"/>
          </a:xfrm>
        </p:spPr>
        <p:txBody>
          <a:bodyPr/>
          <a:lstStyle/>
          <a:p>
            <a:r>
              <a:rPr lang="en-US" sz="2800" dirty="0"/>
              <a:t>Detects HIV-1 RNA in plasma/serum</a:t>
            </a:r>
          </a:p>
          <a:p>
            <a:r>
              <a:rPr lang="en-US" sz="2800" dirty="0"/>
              <a:t>98.5% detection at &gt;/= 30 RNA copies/ml</a:t>
            </a:r>
          </a:p>
          <a:p>
            <a:r>
              <a:rPr lang="en-US" sz="2800" dirty="0"/>
              <a:t>~100% sensitivity</a:t>
            </a:r>
          </a:p>
          <a:p>
            <a:r>
              <a:rPr lang="en-US" sz="2800" dirty="0"/>
              <a:t>~99.8% specificity</a:t>
            </a:r>
          </a:p>
        </p:txBody>
      </p:sp>
      <p:pic>
        <p:nvPicPr>
          <p:cNvPr id="4" name="Content Placeholder 3" descr="Aptima RNA Qual.bmp"/>
          <p:cNvPicPr>
            <a:picLocks noChangeAspect="1"/>
          </p:cNvPicPr>
          <p:nvPr/>
        </p:nvPicPr>
        <p:blipFill>
          <a:blip r:embed="rId3" cstate="print"/>
          <a:srcRect/>
          <a:stretch>
            <a:fillRect/>
          </a:stretch>
        </p:blipFill>
        <p:spPr bwMode="auto">
          <a:xfrm>
            <a:off x="2286000" y="1676400"/>
            <a:ext cx="4751388" cy="2590800"/>
          </a:xfrm>
          <a:prstGeom prst="rect">
            <a:avLst/>
          </a:prstGeom>
          <a:noFill/>
          <a:ln w="9525">
            <a:noFill/>
            <a:miter lim="800000"/>
            <a:headEnd/>
            <a:tailEnd/>
          </a:ln>
          <a:effectLst/>
        </p:spPr>
      </p:pic>
    </p:spTree>
    <p:extLst>
      <p:ext uri="{BB962C8B-B14F-4D97-AF65-F5344CB8AC3E}">
        <p14:creationId xmlns:p14="http://schemas.microsoft.com/office/powerpoint/2010/main" val="5552753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616" y="1319105"/>
            <a:ext cx="708372" cy="69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7290897" y="1319105"/>
            <a:ext cx="810351" cy="276999"/>
          </a:xfrm>
          <a:prstGeom prst="rect">
            <a:avLst/>
          </a:prstGeom>
          <a:noFill/>
        </p:spPr>
        <p:txBody>
          <a:bodyPr wrap="square" rtlCol="0">
            <a:spAutoFit/>
          </a:bodyPr>
          <a:lstStyle/>
          <a:p>
            <a:r>
              <a:rPr lang="en-US" sz="1200" b="1" dirty="0"/>
              <a:t>p24</a:t>
            </a:r>
          </a:p>
        </p:txBody>
      </p:sp>
      <p:sp>
        <p:nvSpPr>
          <p:cNvPr id="48" name="TextBox 47"/>
          <p:cNvSpPr txBox="1"/>
          <p:nvPr/>
        </p:nvSpPr>
        <p:spPr>
          <a:xfrm rot="10800000">
            <a:off x="2053479" y="972060"/>
            <a:ext cx="380046" cy="461665"/>
          </a:xfrm>
          <a:prstGeom prst="rect">
            <a:avLst/>
          </a:prstGeom>
          <a:noFill/>
        </p:spPr>
        <p:txBody>
          <a:bodyPr wrap="square" rtlCol="0">
            <a:spAutoFit/>
          </a:bodyPr>
          <a:lstStyle/>
          <a:p>
            <a:r>
              <a:rPr lang="en-US" sz="2400" b="1" dirty="0">
                <a:solidFill>
                  <a:schemeClr val="accent3"/>
                </a:solidFill>
              </a:rPr>
              <a:t>Y</a:t>
            </a:r>
          </a:p>
        </p:txBody>
      </p:sp>
      <p:graphicFrame>
        <p:nvGraphicFramePr>
          <p:cNvPr id="193" name="Table 192"/>
          <p:cNvGraphicFramePr>
            <a:graphicFrameLocks noGrp="1"/>
          </p:cNvGraphicFramePr>
          <p:nvPr>
            <p:extLst>
              <p:ext uri="{D42A27DB-BD31-4B8C-83A1-F6EECF244321}">
                <p14:modId xmlns:p14="http://schemas.microsoft.com/office/powerpoint/2010/main" val="2682257320"/>
              </p:ext>
            </p:extLst>
          </p:nvPr>
        </p:nvGraphicFramePr>
        <p:xfrm>
          <a:off x="79192" y="2249769"/>
          <a:ext cx="8991600" cy="4989231"/>
        </p:xfrm>
        <a:graphic>
          <a:graphicData uri="http://schemas.openxmlformats.org/drawingml/2006/table">
            <a:tbl>
              <a:tblPr firstRow="1" bandRow="1">
                <a:tableStyleId>{7DF18680-E054-41AD-8BC1-D1AEF772440D}</a:tableStyleId>
              </a:tblPr>
              <a:tblGrid>
                <a:gridCol w="149860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1498600">
                  <a:extLst>
                    <a:ext uri="{9D8B030D-6E8A-4147-A177-3AD203B41FA5}">
                      <a16:colId xmlns:a16="http://schemas.microsoft.com/office/drawing/2014/main" val="20004"/>
                    </a:ext>
                  </a:extLst>
                </a:gridCol>
                <a:gridCol w="1498600">
                  <a:extLst>
                    <a:ext uri="{9D8B030D-6E8A-4147-A177-3AD203B41FA5}">
                      <a16:colId xmlns:a16="http://schemas.microsoft.com/office/drawing/2014/main" val="20005"/>
                    </a:ext>
                  </a:extLst>
                </a:gridCol>
              </a:tblGrid>
              <a:tr h="341031">
                <a:tc>
                  <a:txBody>
                    <a:bodyPr/>
                    <a:lstStyle/>
                    <a:p>
                      <a:r>
                        <a:rPr lang="en-US" b="0" dirty="0">
                          <a:solidFill>
                            <a:srgbClr val="000000"/>
                          </a:solidFill>
                        </a:rPr>
                        <a:t>Generation</a:t>
                      </a:r>
                    </a:p>
                  </a:txBody>
                  <a:tcPr>
                    <a:solidFill>
                      <a:schemeClr val="accent5">
                        <a:lumMod val="60000"/>
                        <a:lumOff val="40000"/>
                      </a:schemeClr>
                    </a:solidFill>
                  </a:tcPr>
                </a:tc>
                <a:tc>
                  <a:txBody>
                    <a:bodyPr/>
                    <a:lstStyle/>
                    <a:p>
                      <a:pPr algn="ctr"/>
                      <a:r>
                        <a:rPr lang="en-US" b="0" dirty="0">
                          <a:solidFill>
                            <a:srgbClr val="000000"/>
                          </a:solidFill>
                        </a:rPr>
                        <a:t>1</a:t>
                      </a:r>
                      <a:r>
                        <a:rPr lang="en-US" b="0" baseline="30000" dirty="0">
                          <a:solidFill>
                            <a:srgbClr val="000000"/>
                          </a:solidFill>
                        </a:rPr>
                        <a:t>st</a:t>
                      </a:r>
                    </a:p>
                  </a:txBody>
                  <a:tcPr>
                    <a:solidFill>
                      <a:schemeClr val="accent5">
                        <a:lumMod val="20000"/>
                        <a:lumOff val="80000"/>
                      </a:schemeClr>
                    </a:solidFill>
                  </a:tcPr>
                </a:tc>
                <a:tc>
                  <a:txBody>
                    <a:bodyPr/>
                    <a:lstStyle/>
                    <a:p>
                      <a:pPr algn="ctr"/>
                      <a:r>
                        <a:rPr lang="en-US" b="0" dirty="0">
                          <a:solidFill>
                            <a:srgbClr val="000000"/>
                          </a:solidFill>
                        </a:rPr>
                        <a:t>2</a:t>
                      </a:r>
                      <a:r>
                        <a:rPr lang="en-US" b="0" baseline="30000" dirty="0">
                          <a:solidFill>
                            <a:srgbClr val="000000"/>
                          </a:solidFill>
                        </a:rPr>
                        <a:t>nd</a:t>
                      </a:r>
                    </a:p>
                  </a:txBody>
                  <a:tcPr>
                    <a:solidFill>
                      <a:schemeClr val="accent5">
                        <a:lumMod val="40000"/>
                        <a:lumOff val="60000"/>
                      </a:schemeClr>
                    </a:solidFill>
                  </a:tcPr>
                </a:tc>
                <a:tc>
                  <a:txBody>
                    <a:bodyPr/>
                    <a:lstStyle/>
                    <a:p>
                      <a:pPr algn="ctr"/>
                      <a:r>
                        <a:rPr lang="en-US" b="0" dirty="0">
                          <a:solidFill>
                            <a:srgbClr val="000000"/>
                          </a:solidFill>
                        </a:rPr>
                        <a:t>3</a:t>
                      </a:r>
                      <a:r>
                        <a:rPr lang="en-US" b="0" baseline="30000" dirty="0">
                          <a:solidFill>
                            <a:srgbClr val="000000"/>
                          </a:solidFill>
                        </a:rPr>
                        <a:t>rd</a:t>
                      </a:r>
                    </a:p>
                  </a:txBody>
                  <a:tcPr>
                    <a:solidFill>
                      <a:schemeClr val="accent5">
                        <a:lumMod val="60000"/>
                        <a:lumOff val="40000"/>
                      </a:schemeClr>
                    </a:solidFill>
                  </a:tcPr>
                </a:tc>
                <a:tc>
                  <a:txBody>
                    <a:bodyPr/>
                    <a:lstStyle/>
                    <a:p>
                      <a:pPr algn="ctr"/>
                      <a:r>
                        <a:rPr lang="en-US" b="0" dirty="0">
                          <a:solidFill>
                            <a:srgbClr val="000000"/>
                          </a:solidFill>
                        </a:rPr>
                        <a:t>4</a:t>
                      </a:r>
                      <a:r>
                        <a:rPr lang="en-US" b="0" baseline="30000" dirty="0">
                          <a:solidFill>
                            <a:srgbClr val="000000"/>
                          </a:solidFill>
                        </a:rPr>
                        <a:t>th</a:t>
                      </a:r>
                    </a:p>
                  </a:txBody>
                  <a:tcPr>
                    <a:solidFill>
                      <a:srgbClr val="59B4C6"/>
                    </a:solidFill>
                  </a:tcPr>
                </a:tc>
                <a:tc>
                  <a:txBody>
                    <a:bodyPr/>
                    <a:lstStyle/>
                    <a:p>
                      <a:pPr algn="ctr"/>
                      <a:r>
                        <a:rPr lang="en-US" b="0" dirty="0">
                          <a:solidFill>
                            <a:srgbClr val="000000"/>
                          </a:solidFill>
                        </a:rPr>
                        <a:t>5</a:t>
                      </a:r>
                      <a:r>
                        <a:rPr lang="en-US" b="0" baseline="30000" dirty="0">
                          <a:solidFill>
                            <a:srgbClr val="000000"/>
                          </a:solidFill>
                        </a:rPr>
                        <a:t>th</a:t>
                      </a:r>
                    </a:p>
                  </a:txBody>
                  <a:tcPr>
                    <a:solidFill>
                      <a:srgbClr val="3591A9"/>
                    </a:solidFill>
                  </a:tcPr>
                </a:tc>
                <a:extLst>
                  <a:ext uri="{0D108BD9-81ED-4DB2-BD59-A6C34878D82A}">
                    <a16:rowId xmlns:a16="http://schemas.microsoft.com/office/drawing/2014/main" val="10000"/>
                  </a:ext>
                </a:extLst>
              </a:tr>
              <a:tr h="496364">
                <a:tc>
                  <a:txBody>
                    <a:bodyPr/>
                    <a:lstStyle/>
                    <a:p>
                      <a:r>
                        <a:rPr lang="en-US" sz="1200" dirty="0"/>
                        <a:t>Antigen (Ag) Source </a:t>
                      </a:r>
                    </a:p>
                  </a:txBody>
                  <a:tcPr/>
                </a:tc>
                <a:tc>
                  <a:txBody>
                    <a:bodyPr/>
                    <a:lstStyle/>
                    <a:p>
                      <a:pPr algn="ctr"/>
                      <a:r>
                        <a:rPr lang="en-US" sz="1200" dirty="0"/>
                        <a:t>Virus</a:t>
                      </a:r>
                      <a:r>
                        <a:rPr lang="en-US" sz="1200" baseline="0" dirty="0"/>
                        <a:t> infected cell l</a:t>
                      </a:r>
                      <a:r>
                        <a:rPr lang="en-US" sz="1200" dirty="0"/>
                        <a:t>ysate</a:t>
                      </a:r>
                    </a:p>
                  </a:txBody>
                  <a:tcPr/>
                </a:tc>
                <a:tc>
                  <a:txBody>
                    <a:bodyPr/>
                    <a:lstStyle/>
                    <a:p>
                      <a:pPr algn="ctr"/>
                      <a:r>
                        <a:rPr lang="en-US" sz="1200" dirty="0"/>
                        <a:t>Lysate &amp; Recombinant</a:t>
                      </a:r>
                    </a:p>
                  </a:txBody>
                  <a:tcPr/>
                </a:tc>
                <a:tc>
                  <a:txBody>
                    <a:bodyPr/>
                    <a:lstStyle/>
                    <a:p>
                      <a:r>
                        <a:rPr lang="en-US" sz="1200" dirty="0"/>
                        <a:t>Recombinant&amp;</a:t>
                      </a:r>
                      <a:r>
                        <a:rPr lang="en-US" sz="1200" baseline="0" dirty="0"/>
                        <a:t> Synthetic peptides</a:t>
                      </a:r>
                      <a:endParaRPr lang="en-US" sz="1200" dirty="0"/>
                    </a:p>
                  </a:txBody>
                  <a:tcPr/>
                </a:tc>
                <a:tc>
                  <a:txBody>
                    <a:bodyPr/>
                    <a:lstStyle/>
                    <a:p>
                      <a:r>
                        <a:rPr lang="en-US" sz="1200" dirty="0"/>
                        <a:t>Recombinant</a:t>
                      </a:r>
                      <a:r>
                        <a:rPr lang="en-US" sz="1200" baseline="0" dirty="0"/>
                        <a:t> &amp; Synthetic peptides</a:t>
                      </a:r>
                      <a:endParaRPr lang="en-US" sz="1200" dirty="0"/>
                    </a:p>
                  </a:txBody>
                  <a:tcPr/>
                </a:tc>
                <a:tc>
                  <a:txBody>
                    <a:bodyPr/>
                    <a:lstStyle/>
                    <a:p>
                      <a:r>
                        <a:rPr lang="en-US" sz="1200" dirty="0"/>
                        <a:t>Recombinant</a:t>
                      </a:r>
                      <a:r>
                        <a:rPr lang="en-US" sz="1200" baseline="0" dirty="0"/>
                        <a:t> &amp; Synthetic peptides</a:t>
                      </a:r>
                      <a:endParaRPr lang="en-US" sz="1200" dirty="0"/>
                    </a:p>
                  </a:txBody>
                  <a:tcPr/>
                </a:tc>
                <a:extLst>
                  <a:ext uri="{0D108BD9-81ED-4DB2-BD59-A6C34878D82A}">
                    <a16:rowId xmlns:a16="http://schemas.microsoft.com/office/drawing/2014/main" val="10001"/>
                  </a:ext>
                </a:extLst>
              </a:tr>
              <a:tr h="304800">
                <a:tc>
                  <a:txBody>
                    <a:bodyPr/>
                    <a:lstStyle/>
                    <a:p>
                      <a:r>
                        <a:rPr lang="en-US" sz="1200" dirty="0"/>
                        <a:t>Specificity</a:t>
                      </a:r>
                    </a:p>
                  </a:txBody>
                  <a:tcPr/>
                </a:tc>
                <a:tc>
                  <a:txBody>
                    <a:bodyPr/>
                    <a:lstStyle/>
                    <a:p>
                      <a:r>
                        <a:rPr lang="en-US" sz="1200" dirty="0"/>
                        <a:t>95-98%</a:t>
                      </a:r>
                    </a:p>
                  </a:txBody>
                  <a:tcPr/>
                </a:tc>
                <a:tc>
                  <a:txBody>
                    <a:bodyPr/>
                    <a:lstStyle/>
                    <a:p>
                      <a:r>
                        <a:rPr lang="en-US" sz="1200" dirty="0"/>
                        <a:t>˃99%</a:t>
                      </a:r>
                    </a:p>
                  </a:txBody>
                  <a:tcPr/>
                </a:tc>
                <a:tc>
                  <a:txBody>
                    <a:bodyPr/>
                    <a:lstStyle/>
                    <a:p>
                      <a:r>
                        <a:rPr lang="en-US" sz="1200" dirty="0"/>
                        <a:t>˃99.5%</a:t>
                      </a:r>
                    </a:p>
                  </a:txBody>
                  <a:tcPr/>
                </a:tc>
                <a:tc>
                  <a:txBody>
                    <a:bodyPr/>
                    <a:lstStyle/>
                    <a:p>
                      <a:r>
                        <a:rPr lang="en-US" sz="1200" dirty="0"/>
                        <a:t>99.5%</a:t>
                      </a:r>
                    </a:p>
                  </a:txBody>
                  <a:tcPr/>
                </a:tc>
                <a:tc>
                  <a:txBody>
                    <a:bodyPr/>
                    <a:lstStyle/>
                    <a:p>
                      <a:r>
                        <a:rPr lang="en-US" sz="1200" dirty="0"/>
                        <a:t>99.5%</a:t>
                      </a:r>
                    </a:p>
                  </a:txBody>
                  <a:tcPr/>
                </a:tc>
                <a:extLst>
                  <a:ext uri="{0D108BD9-81ED-4DB2-BD59-A6C34878D82A}">
                    <a16:rowId xmlns:a16="http://schemas.microsoft.com/office/drawing/2014/main" val="10002"/>
                  </a:ext>
                </a:extLst>
              </a:tr>
              <a:tr h="304800">
                <a:tc>
                  <a:txBody>
                    <a:bodyPr/>
                    <a:lstStyle/>
                    <a:p>
                      <a:r>
                        <a:rPr lang="en-US" sz="1200" dirty="0"/>
                        <a:t>Sensitivity</a:t>
                      </a:r>
                    </a:p>
                  </a:txBody>
                  <a:tcPr/>
                </a:tc>
                <a:tc>
                  <a:txBody>
                    <a:bodyPr/>
                    <a:lstStyle/>
                    <a:p>
                      <a:r>
                        <a:rPr lang="en-US" sz="1200" dirty="0"/>
                        <a:t>99%</a:t>
                      </a:r>
                    </a:p>
                  </a:txBody>
                  <a:tcPr/>
                </a:tc>
                <a:tc>
                  <a:txBody>
                    <a:bodyPr/>
                    <a:lstStyle/>
                    <a:p>
                      <a:r>
                        <a:rPr lang="en-US" sz="1200" dirty="0"/>
                        <a:t>˃99.5%</a:t>
                      </a:r>
                    </a:p>
                  </a:txBody>
                  <a:tcPr/>
                </a:tc>
                <a:tc>
                  <a:txBody>
                    <a:bodyPr/>
                    <a:lstStyle/>
                    <a:p>
                      <a:r>
                        <a:rPr lang="en-US" sz="1200" dirty="0"/>
                        <a:t>˃99.5%</a:t>
                      </a:r>
                    </a:p>
                  </a:txBody>
                  <a:tcPr/>
                </a:tc>
                <a:tc>
                  <a:txBody>
                    <a:bodyPr/>
                    <a:lstStyle/>
                    <a:p>
                      <a:r>
                        <a:rPr lang="en-US" sz="1200" dirty="0"/>
                        <a:t>˃99.8%</a:t>
                      </a:r>
                    </a:p>
                  </a:txBody>
                  <a:tcPr/>
                </a:tc>
                <a:tc>
                  <a:txBody>
                    <a:bodyPr/>
                    <a:lstStyle/>
                    <a:p>
                      <a:r>
                        <a:rPr lang="en-US" sz="1200" dirty="0"/>
                        <a:t>100%</a:t>
                      </a:r>
                    </a:p>
                  </a:txBody>
                  <a:tcPr/>
                </a:tc>
                <a:extLst>
                  <a:ext uri="{0D108BD9-81ED-4DB2-BD59-A6C34878D82A}">
                    <a16:rowId xmlns:a16="http://schemas.microsoft.com/office/drawing/2014/main" val="10003"/>
                  </a:ext>
                </a:extLst>
              </a:tr>
              <a:tr h="317107">
                <a:tc>
                  <a:txBody>
                    <a:bodyPr/>
                    <a:lstStyle/>
                    <a:p>
                      <a:r>
                        <a:rPr lang="en-US" sz="1200" baseline="0" dirty="0"/>
                        <a:t>Negative window</a:t>
                      </a:r>
                      <a:endParaRPr lang="en-US" sz="1200" dirty="0"/>
                    </a:p>
                  </a:txBody>
                  <a:tcPr/>
                </a:tc>
                <a:tc>
                  <a:txBody>
                    <a:bodyPr/>
                    <a:lstStyle/>
                    <a:p>
                      <a:r>
                        <a:rPr lang="en-US" sz="1200" dirty="0"/>
                        <a:t>8-10 weeks</a:t>
                      </a:r>
                    </a:p>
                  </a:txBody>
                  <a:tcPr/>
                </a:tc>
                <a:tc>
                  <a:txBody>
                    <a:bodyPr/>
                    <a:lstStyle/>
                    <a:p>
                      <a:r>
                        <a:rPr lang="en-US" sz="1200" dirty="0"/>
                        <a:t>4-6 weeks</a:t>
                      </a:r>
                    </a:p>
                  </a:txBody>
                  <a:tcPr/>
                </a:tc>
                <a:tc>
                  <a:txBody>
                    <a:bodyPr/>
                    <a:lstStyle/>
                    <a:p>
                      <a:r>
                        <a:rPr lang="en-US" sz="1200" dirty="0"/>
                        <a:t>2-3 weeks</a:t>
                      </a:r>
                    </a:p>
                  </a:txBody>
                  <a:tcPr/>
                </a:tc>
                <a:tc>
                  <a:txBody>
                    <a:bodyPr/>
                    <a:lstStyle/>
                    <a:p>
                      <a:r>
                        <a:rPr lang="en-US" sz="1200" dirty="0"/>
                        <a:t>2 weeks</a:t>
                      </a:r>
                    </a:p>
                  </a:txBody>
                  <a:tcPr/>
                </a:tc>
                <a:tc>
                  <a:txBody>
                    <a:bodyPr/>
                    <a:lstStyle/>
                    <a:p>
                      <a:r>
                        <a:rPr lang="en-US" sz="1200" dirty="0"/>
                        <a:t>2 weeks</a:t>
                      </a:r>
                    </a:p>
                  </a:txBody>
                  <a:tcPr/>
                </a:tc>
                <a:extLst>
                  <a:ext uri="{0D108BD9-81ED-4DB2-BD59-A6C34878D82A}">
                    <a16:rowId xmlns:a16="http://schemas.microsoft.com/office/drawing/2014/main" val="10004"/>
                  </a:ext>
                </a:extLst>
              </a:tr>
              <a:tr h="441960">
                <a:tc>
                  <a:txBody>
                    <a:bodyPr/>
                    <a:lstStyle/>
                    <a:p>
                      <a:r>
                        <a:rPr lang="en-US" sz="1200" dirty="0"/>
                        <a:t>Detects</a:t>
                      </a:r>
                    </a:p>
                  </a:txBody>
                  <a:tcPr/>
                </a:tc>
                <a:tc>
                  <a:txBody>
                    <a:bodyPr/>
                    <a:lstStyle/>
                    <a:p>
                      <a:r>
                        <a:rPr lang="en-US" sz="1200" dirty="0"/>
                        <a:t>IgG Anti HIV-1</a:t>
                      </a:r>
                    </a:p>
                  </a:txBody>
                  <a:tcPr/>
                </a:tc>
                <a:tc>
                  <a:txBody>
                    <a:bodyPr/>
                    <a:lstStyle/>
                    <a:p>
                      <a:r>
                        <a:rPr lang="en-US" sz="1200" dirty="0"/>
                        <a:t>IgG Anti HIV-1</a:t>
                      </a:r>
                      <a:r>
                        <a:rPr lang="en-US" sz="1200" baseline="0" dirty="0"/>
                        <a:t> and IgG anti HIV-2</a:t>
                      </a:r>
                      <a:endParaRPr lang="en-US" sz="1200" dirty="0"/>
                    </a:p>
                  </a:txBody>
                  <a:tcPr/>
                </a:tc>
                <a:tc>
                  <a:txBody>
                    <a:bodyPr/>
                    <a:lstStyle/>
                    <a:p>
                      <a:r>
                        <a:rPr lang="en-US" sz="1200" dirty="0"/>
                        <a:t>IgG</a:t>
                      </a:r>
                      <a:r>
                        <a:rPr lang="en-US" sz="1200" baseline="0" dirty="0"/>
                        <a:t> and IgM Anti HIV-1, HIV-2 and Group O</a:t>
                      </a:r>
                      <a:endParaRPr lang="en-US" sz="1200" dirty="0"/>
                    </a:p>
                  </a:txBody>
                  <a:tcPr/>
                </a:tc>
                <a:tc>
                  <a:txBody>
                    <a:bodyPr/>
                    <a:lstStyle/>
                    <a:p>
                      <a:r>
                        <a:rPr lang="en-US" sz="1200" dirty="0"/>
                        <a:t>IgG and</a:t>
                      </a:r>
                      <a:r>
                        <a:rPr lang="en-US" sz="1200" baseline="0" dirty="0"/>
                        <a:t> IgM anti HIV-1, HIV-2 and Group O.  Also detects HIV-1 p24 Ag</a:t>
                      </a:r>
                      <a:endParaRPr lang="en-US" sz="1200" dirty="0"/>
                    </a:p>
                  </a:txBody>
                  <a:tcPr/>
                </a:tc>
                <a:tc>
                  <a:txBody>
                    <a:bodyPr/>
                    <a:lstStyle/>
                    <a:p>
                      <a:r>
                        <a:rPr lang="en-US" sz="1200" dirty="0"/>
                        <a:t>IgG and</a:t>
                      </a:r>
                      <a:r>
                        <a:rPr lang="en-US" sz="1200" baseline="0" dirty="0"/>
                        <a:t> IgM anti HIV-1, HIV-2 and Group O.  Also detects HIV-1 p24 Ag</a:t>
                      </a:r>
                      <a:endParaRPr lang="en-US" sz="1200" dirty="0"/>
                    </a:p>
                  </a:txBody>
                  <a:tcPr/>
                </a:tc>
                <a:extLst>
                  <a:ext uri="{0D108BD9-81ED-4DB2-BD59-A6C34878D82A}">
                    <a16:rowId xmlns:a16="http://schemas.microsoft.com/office/drawing/2014/main" val="10005"/>
                  </a:ext>
                </a:extLst>
              </a:tr>
              <a:tr h="411480">
                <a:tc>
                  <a:txBody>
                    <a:bodyPr/>
                    <a:lstStyle/>
                    <a:p>
                      <a:r>
                        <a:rPr lang="en-US" sz="1200" dirty="0"/>
                        <a:t>Results</a:t>
                      </a:r>
                    </a:p>
                  </a:txBody>
                  <a:tcPr/>
                </a:tc>
                <a:tc>
                  <a:txBody>
                    <a:bodyPr/>
                    <a:lstStyle/>
                    <a:p>
                      <a:r>
                        <a:rPr lang="en-US" sz="1200" dirty="0"/>
                        <a:t>Single result</a:t>
                      </a:r>
                    </a:p>
                  </a:txBody>
                  <a:tcPr/>
                </a:tc>
                <a:tc>
                  <a:txBody>
                    <a:bodyPr/>
                    <a:lstStyle/>
                    <a:p>
                      <a:r>
                        <a:rPr lang="en-US" sz="1200" dirty="0"/>
                        <a:t>Single result</a:t>
                      </a:r>
                    </a:p>
                  </a:txBody>
                  <a:tcPr/>
                </a:tc>
                <a:tc>
                  <a:txBody>
                    <a:bodyPr/>
                    <a:lstStyle/>
                    <a:p>
                      <a:r>
                        <a:rPr lang="en-US" sz="1200" dirty="0"/>
                        <a:t>Single result</a:t>
                      </a:r>
                    </a:p>
                  </a:txBody>
                  <a:tcPr/>
                </a:tc>
                <a:tc>
                  <a:txBody>
                    <a:bodyPr/>
                    <a:lstStyle/>
                    <a:p>
                      <a:r>
                        <a:rPr lang="en-US" sz="1200" dirty="0"/>
                        <a:t>Single result; does not differentiate antibody from antigen positivity</a:t>
                      </a:r>
                    </a:p>
                  </a:txBody>
                  <a:tcPr/>
                </a:tc>
                <a:tc>
                  <a:txBody>
                    <a:bodyPr/>
                    <a:lstStyle/>
                    <a:p>
                      <a:r>
                        <a:rPr lang="en-US" sz="1200" dirty="0"/>
                        <a:t>Separate  HIV-1 and HIV 2 antibody and antigen results</a:t>
                      </a:r>
                    </a:p>
                  </a:txBody>
                  <a:tcPr/>
                </a:tc>
                <a:extLst>
                  <a:ext uri="{0D108BD9-81ED-4DB2-BD59-A6C34878D82A}">
                    <a16:rowId xmlns:a16="http://schemas.microsoft.com/office/drawing/2014/main" val="10006"/>
                  </a:ext>
                </a:extLst>
              </a:tr>
              <a:tr h="411480">
                <a:tc>
                  <a:txBody>
                    <a:bodyPr/>
                    <a:lstStyle/>
                    <a:p>
                      <a:r>
                        <a:rPr lang="en-US" sz="1200" dirty="0"/>
                        <a:t>Confirming Tests</a:t>
                      </a:r>
                    </a:p>
                  </a:txBody>
                  <a:tcPr/>
                </a:tc>
                <a:tc>
                  <a:txBody>
                    <a:bodyPr/>
                    <a:lstStyle/>
                    <a:p>
                      <a:r>
                        <a:rPr lang="en-US" sz="1200" dirty="0"/>
                        <a:t>HIV-1 western blot (WB) or immunofluorescence (IFA)</a:t>
                      </a:r>
                    </a:p>
                  </a:txBody>
                  <a:tcPr/>
                </a:tc>
                <a:tc>
                  <a:txBody>
                    <a:bodyPr/>
                    <a:lstStyle/>
                    <a:p>
                      <a:r>
                        <a:rPr lang="en-US" sz="1200" dirty="0"/>
                        <a:t>HIV-1  WB or IFA, HIV-2 ELISA and WB if</a:t>
                      </a:r>
                      <a:r>
                        <a:rPr lang="en-US" sz="1200" baseline="0" dirty="0"/>
                        <a:t> HIV-1 confirm is negative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HIV-1  WB or IFA, HIV-2 ELISA and WB if</a:t>
                      </a:r>
                      <a:r>
                        <a:rPr lang="en-US" sz="1200" baseline="0" dirty="0"/>
                        <a:t> HIV-1 confirm is negative</a:t>
                      </a:r>
                      <a:endParaRPr lang="en-US" sz="1200" dirty="0"/>
                    </a:p>
                    <a:p>
                      <a:endParaRPr lang="en-US" sz="1200" dirty="0"/>
                    </a:p>
                  </a:txBody>
                  <a:tcPr/>
                </a:tc>
                <a:tc>
                  <a:txBody>
                    <a:bodyPr/>
                    <a:lstStyle/>
                    <a:p>
                      <a:r>
                        <a:rPr lang="en-US" sz="1200" dirty="0"/>
                        <a:t>HIV-1.2 Differentiation Assay followed by qualitative</a:t>
                      </a:r>
                      <a:r>
                        <a:rPr lang="en-US" sz="1200" baseline="0" dirty="0"/>
                        <a:t> HIV-1 RNA PCR if Differentiation assay is negative</a:t>
                      </a:r>
                      <a:endParaRPr lang="en-US" sz="1200" dirty="0"/>
                    </a:p>
                  </a:txBody>
                  <a:tcPr/>
                </a:tc>
                <a:tc>
                  <a:txBody>
                    <a:bodyPr/>
                    <a:lstStyle/>
                    <a:p>
                      <a:r>
                        <a:rPr lang="en-US" sz="1200" dirty="0"/>
                        <a:t>Not Determined at the time of this writing</a:t>
                      </a:r>
                    </a:p>
                  </a:txBody>
                  <a:tcPr/>
                </a:tc>
                <a:extLst>
                  <a:ext uri="{0D108BD9-81ED-4DB2-BD59-A6C34878D82A}">
                    <a16:rowId xmlns:a16="http://schemas.microsoft.com/office/drawing/2014/main" val="10007"/>
                  </a:ext>
                </a:extLst>
              </a:tr>
            </a:tbl>
          </a:graphicData>
        </a:graphic>
      </p:graphicFrame>
      <p:graphicFrame>
        <p:nvGraphicFramePr>
          <p:cNvPr id="194" name="Diagram 193"/>
          <p:cNvGraphicFramePr/>
          <p:nvPr>
            <p:extLst>
              <p:ext uri="{D42A27DB-BD31-4B8C-83A1-F6EECF244321}">
                <p14:modId xmlns:p14="http://schemas.microsoft.com/office/powerpoint/2010/main" val="1939027378"/>
              </p:ext>
            </p:extLst>
          </p:nvPr>
        </p:nvGraphicFramePr>
        <p:xfrm>
          <a:off x="1458158" y="1912663"/>
          <a:ext cx="7896074" cy="28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94"/>
          <p:cNvGrpSpPr/>
          <p:nvPr/>
        </p:nvGrpSpPr>
        <p:grpSpPr>
          <a:xfrm>
            <a:off x="0" y="1676400"/>
            <a:ext cx="1714522" cy="533400"/>
            <a:chOff x="0" y="0"/>
            <a:chExt cx="1715699" cy="282544"/>
          </a:xfrm>
        </p:grpSpPr>
        <p:sp>
          <p:nvSpPr>
            <p:cNvPr id="196" name="Chevron 195"/>
            <p:cNvSpPr/>
            <p:nvPr/>
          </p:nvSpPr>
          <p:spPr>
            <a:xfrm>
              <a:off x="0" y="0"/>
              <a:ext cx="1715699" cy="282544"/>
            </a:xfrm>
            <a:prstGeom prst="chevron">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7" name="Chevron 4"/>
            <p:cNvSpPr/>
            <p:nvPr/>
          </p:nvSpPr>
          <p:spPr>
            <a:xfrm>
              <a:off x="141272" y="0"/>
              <a:ext cx="1433155" cy="282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kern="1200" dirty="0">
                  <a:solidFill>
                    <a:schemeClr val="tx1"/>
                  </a:solidFill>
                </a:rPr>
                <a:t>Year</a:t>
              </a:r>
            </a:p>
          </p:txBody>
        </p:sp>
      </p:grpSp>
      <p:sp>
        <p:nvSpPr>
          <p:cNvPr id="2" name="TextBox 1"/>
          <p:cNvSpPr txBox="1"/>
          <p:nvPr/>
        </p:nvSpPr>
        <p:spPr>
          <a:xfrm>
            <a:off x="1719748" y="-74328"/>
            <a:ext cx="6158249" cy="369332"/>
          </a:xfrm>
          <a:prstGeom prst="rect">
            <a:avLst/>
          </a:prstGeom>
          <a:noFill/>
        </p:spPr>
        <p:txBody>
          <a:bodyPr wrap="square" rtlCol="0">
            <a:spAutoFit/>
          </a:bodyPr>
          <a:lstStyle/>
          <a:p>
            <a:pPr algn="ctr"/>
            <a:r>
              <a:rPr lang="en-US" b="1" dirty="0"/>
              <a:t>HIV Assay Diagnostic Testing  Evolution</a:t>
            </a:r>
          </a:p>
        </p:txBody>
      </p:sp>
      <p:sp>
        <p:nvSpPr>
          <p:cNvPr id="5" name="12-Point Star 4"/>
          <p:cNvSpPr/>
          <p:nvPr/>
        </p:nvSpPr>
        <p:spPr>
          <a:xfrm>
            <a:off x="2129662" y="1547217"/>
            <a:ext cx="295488" cy="297172"/>
          </a:xfrm>
          <a:prstGeom prst="star12">
            <a:avLst/>
          </a:prstGeom>
          <a:pattFill prst="smConfetti">
            <a:fgClr>
              <a:schemeClr val="tx1">
                <a:lumMod val="65000"/>
                <a:lumOff val="35000"/>
              </a:schemeClr>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rot="10800000">
            <a:off x="2197105" y="1170211"/>
            <a:ext cx="228600" cy="461665"/>
          </a:xfrm>
          <a:prstGeom prst="rect">
            <a:avLst/>
          </a:prstGeom>
          <a:noFill/>
        </p:spPr>
        <p:txBody>
          <a:bodyPr wrap="square" rtlCol="0">
            <a:spAutoFit/>
          </a:bodyPr>
          <a:lstStyle/>
          <a:p>
            <a:r>
              <a:rPr lang="en-US" sz="2400" b="1" dirty="0">
                <a:solidFill>
                  <a:srgbClr val="C00000"/>
                </a:solidFill>
              </a:rPr>
              <a:t>Y</a:t>
            </a:r>
          </a:p>
        </p:txBody>
      </p:sp>
      <p:sp>
        <p:nvSpPr>
          <p:cNvPr id="10" name="TextBox 9"/>
          <p:cNvSpPr txBox="1"/>
          <p:nvPr/>
        </p:nvSpPr>
        <p:spPr>
          <a:xfrm>
            <a:off x="254748" y="868529"/>
            <a:ext cx="1057341" cy="523220"/>
          </a:xfrm>
          <a:prstGeom prst="rect">
            <a:avLst/>
          </a:prstGeom>
          <a:noFill/>
        </p:spPr>
        <p:txBody>
          <a:bodyPr wrap="none" rtlCol="0">
            <a:spAutoFit/>
          </a:bodyPr>
          <a:lstStyle/>
          <a:p>
            <a:pPr algn="ctr"/>
            <a:r>
              <a:rPr lang="en-US" sz="1400" b="1" dirty="0"/>
              <a:t>Assay</a:t>
            </a:r>
          </a:p>
          <a:p>
            <a:pPr algn="ctr"/>
            <a:r>
              <a:rPr lang="en-US" sz="1400" b="1" dirty="0"/>
              <a:t>progression</a:t>
            </a:r>
          </a:p>
        </p:txBody>
      </p:sp>
      <p:sp>
        <p:nvSpPr>
          <p:cNvPr id="70" name="TextBox 69"/>
          <p:cNvSpPr txBox="1"/>
          <p:nvPr/>
        </p:nvSpPr>
        <p:spPr>
          <a:xfrm>
            <a:off x="2119863" y="379900"/>
            <a:ext cx="1683474" cy="276999"/>
          </a:xfrm>
          <a:prstGeom prst="rect">
            <a:avLst/>
          </a:prstGeom>
          <a:noFill/>
        </p:spPr>
        <p:txBody>
          <a:bodyPr wrap="none" rtlCol="0">
            <a:spAutoFit/>
          </a:bodyPr>
          <a:lstStyle/>
          <a:p>
            <a:r>
              <a:rPr lang="en-US" sz="1200" dirty="0"/>
              <a:t>Indirect ELISA (HIV-1,2) </a:t>
            </a:r>
          </a:p>
        </p:txBody>
      </p:sp>
      <p:sp>
        <p:nvSpPr>
          <p:cNvPr id="75" name="TextBox 74"/>
          <p:cNvSpPr txBox="1"/>
          <p:nvPr/>
        </p:nvSpPr>
        <p:spPr>
          <a:xfrm>
            <a:off x="4705017" y="325413"/>
            <a:ext cx="1297150" cy="461665"/>
          </a:xfrm>
          <a:prstGeom prst="rect">
            <a:avLst/>
          </a:prstGeom>
          <a:noFill/>
        </p:spPr>
        <p:txBody>
          <a:bodyPr wrap="none" rtlCol="0">
            <a:spAutoFit/>
          </a:bodyPr>
          <a:lstStyle/>
          <a:p>
            <a:pPr algn="ctr"/>
            <a:r>
              <a:rPr lang="en-US" sz="1200" dirty="0"/>
              <a:t>Sandwich ELISA</a:t>
            </a:r>
          </a:p>
          <a:p>
            <a:pPr algn="ctr"/>
            <a:r>
              <a:rPr lang="en-US" sz="1200" dirty="0"/>
              <a:t>HIV1,2 IgG &amp; IgM </a:t>
            </a:r>
          </a:p>
        </p:txBody>
      </p:sp>
      <p:sp>
        <p:nvSpPr>
          <p:cNvPr id="81" name="TextBox 80"/>
          <p:cNvSpPr txBox="1"/>
          <p:nvPr/>
        </p:nvSpPr>
        <p:spPr>
          <a:xfrm>
            <a:off x="2819400" y="1463082"/>
            <a:ext cx="612276" cy="365718"/>
          </a:xfrm>
          <a:prstGeom prst="rect">
            <a:avLst/>
          </a:prstGeom>
          <a:noFill/>
        </p:spPr>
        <p:txBody>
          <a:bodyPr wrap="square" rtlCol="0">
            <a:spAutoFit/>
          </a:bodyPr>
          <a:lstStyle/>
          <a:p>
            <a:pPr>
              <a:lnSpc>
                <a:spcPts val="1200"/>
              </a:lnSpc>
            </a:pPr>
            <a:r>
              <a:rPr lang="en-US" sz="1200" b="1" dirty="0"/>
              <a:t>HIV-2</a:t>
            </a:r>
          </a:p>
          <a:p>
            <a:pPr>
              <a:lnSpc>
                <a:spcPts val="1200"/>
              </a:lnSpc>
            </a:pPr>
            <a:r>
              <a:rPr lang="en-US" sz="1200" b="1" dirty="0"/>
              <a:t>lysate</a:t>
            </a:r>
          </a:p>
        </p:txBody>
      </p:sp>
      <p:sp>
        <p:nvSpPr>
          <p:cNvPr id="88" name="TextBox 87"/>
          <p:cNvSpPr txBox="1"/>
          <p:nvPr/>
        </p:nvSpPr>
        <p:spPr>
          <a:xfrm>
            <a:off x="6996858" y="1481115"/>
            <a:ext cx="340736" cy="461665"/>
          </a:xfrm>
          <a:prstGeom prst="rect">
            <a:avLst/>
          </a:prstGeom>
          <a:noFill/>
        </p:spPr>
        <p:txBody>
          <a:bodyPr wrap="square" rtlCol="0">
            <a:spAutoFit/>
          </a:bodyPr>
          <a:lstStyle/>
          <a:p>
            <a:r>
              <a:rPr lang="en-US" sz="2400" b="1" dirty="0">
                <a:solidFill>
                  <a:srgbClr val="00B050"/>
                </a:solidFill>
              </a:rPr>
              <a:t>Y</a:t>
            </a:r>
          </a:p>
        </p:txBody>
      </p:sp>
      <p:sp>
        <p:nvSpPr>
          <p:cNvPr id="45" name="TextBox 44"/>
          <p:cNvSpPr txBox="1"/>
          <p:nvPr/>
        </p:nvSpPr>
        <p:spPr>
          <a:xfrm rot="10800000">
            <a:off x="6957356" y="1059580"/>
            <a:ext cx="380046" cy="507832"/>
          </a:xfrm>
          <a:prstGeom prst="rect">
            <a:avLst/>
          </a:prstGeom>
          <a:noFill/>
        </p:spPr>
        <p:txBody>
          <a:bodyPr wrap="square" rtlCol="0">
            <a:spAutoFit/>
          </a:bodyPr>
          <a:lstStyle/>
          <a:p>
            <a:r>
              <a:rPr lang="en-US" sz="2400" b="1" dirty="0">
                <a:solidFill>
                  <a:schemeClr val="bg2">
                    <a:lumMod val="25000"/>
                  </a:schemeClr>
                </a:solidFill>
              </a:rPr>
              <a:t>Y</a:t>
            </a:r>
          </a:p>
        </p:txBody>
      </p:sp>
      <p:cxnSp>
        <p:nvCxnSpPr>
          <p:cNvPr id="8" name="Straight Connector 7"/>
          <p:cNvCxnSpPr/>
          <p:nvPr/>
        </p:nvCxnSpPr>
        <p:spPr>
          <a:xfrm>
            <a:off x="1845677" y="1828800"/>
            <a:ext cx="888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42620" y="1632992"/>
            <a:ext cx="0" cy="195808"/>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rot="10800000">
            <a:off x="3324538" y="914400"/>
            <a:ext cx="344966" cy="461665"/>
          </a:xfrm>
          <a:prstGeom prst="rect">
            <a:avLst/>
          </a:prstGeom>
        </p:spPr>
        <p:txBody>
          <a:bodyPr wrap="none">
            <a:spAutoFit/>
          </a:bodyPr>
          <a:lstStyle/>
          <a:p>
            <a:pPr lvl="0"/>
            <a:r>
              <a:rPr lang="en-US" sz="2400" b="1" dirty="0">
                <a:solidFill>
                  <a:srgbClr val="92D050"/>
                </a:solidFill>
              </a:rPr>
              <a:t>Y</a:t>
            </a:r>
          </a:p>
        </p:txBody>
      </p:sp>
      <p:sp>
        <p:nvSpPr>
          <p:cNvPr id="73" name="TextBox 72"/>
          <p:cNvSpPr txBox="1"/>
          <p:nvPr/>
        </p:nvSpPr>
        <p:spPr>
          <a:xfrm rot="10800000">
            <a:off x="3431878" y="1143000"/>
            <a:ext cx="229586" cy="461665"/>
          </a:xfrm>
          <a:prstGeom prst="rect">
            <a:avLst/>
          </a:prstGeom>
          <a:noFill/>
        </p:spPr>
        <p:txBody>
          <a:bodyPr wrap="square" rtlCol="0">
            <a:spAutoFit/>
          </a:bodyPr>
          <a:lstStyle/>
          <a:p>
            <a:r>
              <a:rPr lang="en-US" sz="2400" b="1" dirty="0">
                <a:solidFill>
                  <a:srgbClr val="C00000"/>
                </a:solidFill>
              </a:rPr>
              <a:t>Y</a:t>
            </a:r>
          </a:p>
        </p:txBody>
      </p:sp>
      <p:sp>
        <p:nvSpPr>
          <p:cNvPr id="40" name="12-Point Star 39"/>
          <p:cNvSpPr/>
          <p:nvPr/>
        </p:nvSpPr>
        <p:spPr>
          <a:xfrm rot="10800000">
            <a:off x="3347633" y="1506022"/>
            <a:ext cx="321871" cy="329884"/>
          </a:xfrm>
          <a:prstGeom prst="star12">
            <a:avLst/>
          </a:prstGeom>
          <a:pattFill prst="lgConfetti">
            <a:fgClr>
              <a:schemeClr val="tx1"/>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644144" y="1428690"/>
            <a:ext cx="612276" cy="400110"/>
          </a:xfrm>
          <a:prstGeom prst="rect">
            <a:avLst/>
          </a:prstGeom>
          <a:noFill/>
        </p:spPr>
        <p:txBody>
          <a:bodyPr wrap="square" rtlCol="0">
            <a:spAutoFit/>
          </a:bodyPr>
          <a:lstStyle/>
          <a:p>
            <a:pPr>
              <a:lnSpc>
                <a:spcPts val="1200"/>
              </a:lnSpc>
            </a:pPr>
            <a:r>
              <a:rPr lang="en-US" sz="1200" b="1" dirty="0"/>
              <a:t>HIV-1</a:t>
            </a:r>
          </a:p>
          <a:p>
            <a:pPr>
              <a:lnSpc>
                <a:spcPts val="1200"/>
              </a:lnSpc>
            </a:pPr>
            <a:r>
              <a:rPr lang="en-US" sz="1200" b="1" dirty="0"/>
              <a:t>lysate</a:t>
            </a:r>
          </a:p>
        </p:txBody>
      </p:sp>
      <p:cxnSp>
        <p:nvCxnSpPr>
          <p:cNvPr id="95" name="Straight Connector 94"/>
          <p:cNvCxnSpPr/>
          <p:nvPr/>
        </p:nvCxnSpPr>
        <p:spPr>
          <a:xfrm>
            <a:off x="4300480" y="1632992"/>
            <a:ext cx="0" cy="195808"/>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rot="10800000">
            <a:off x="3925380" y="1124333"/>
            <a:ext cx="229586" cy="461665"/>
          </a:xfrm>
          <a:prstGeom prst="rect">
            <a:avLst/>
          </a:prstGeom>
          <a:noFill/>
        </p:spPr>
        <p:txBody>
          <a:bodyPr wrap="square" rtlCol="0">
            <a:spAutoFit/>
          </a:bodyPr>
          <a:lstStyle/>
          <a:p>
            <a:r>
              <a:rPr lang="en-US" sz="2400" b="1" dirty="0">
                <a:solidFill>
                  <a:srgbClr val="C00000"/>
                </a:solidFill>
              </a:rPr>
              <a:t>Y</a:t>
            </a:r>
          </a:p>
        </p:txBody>
      </p:sp>
      <p:sp>
        <p:nvSpPr>
          <p:cNvPr id="116" name="Rectangle 115"/>
          <p:cNvSpPr/>
          <p:nvPr/>
        </p:nvSpPr>
        <p:spPr>
          <a:xfrm rot="10800000">
            <a:off x="3810000" y="898373"/>
            <a:ext cx="344966" cy="461665"/>
          </a:xfrm>
          <a:prstGeom prst="rect">
            <a:avLst/>
          </a:prstGeom>
        </p:spPr>
        <p:txBody>
          <a:bodyPr wrap="none">
            <a:spAutoFit/>
          </a:bodyPr>
          <a:lstStyle/>
          <a:p>
            <a:pPr lvl="0"/>
            <a:r>
              <a:rPr lang="en-US" sz="2400" b="1" dirty="0">
                <a:solidFill>
                  <a:srgbClr val="92D050"/>
                </a:solidFill>
              </a:rPr>
              <a:t>Y</a:t>
            </a:r>
          </a:p>
        </p:txBody>
      </p:sp>
      <p:sp>
        <p:nvSpPr>
          <p:cNvPr id="118" name="12-Point Star 117"/>
          <p:cNvSpPr/>
          <p:nvPr/>
        </p:nvSpPr>
        <p:spPr>
          <a:xfrm>
            <a:off x="3817406" y="1524000"/>
            <a:ext cx="295488" cy="297172"/>
          </a:xfrm>
          <a:prstGeom prst="star12">
            <a:avLst/>
          </a:prstGeom>
          <a:pattFill prst="smConfetti">
            <a:fgClr>
              <a:schemeClr val="tx1">
                <a:lumMod val="65000"/>
                <a:lumOff val="35000"/>
              </a:schemeClr>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rot="12878364">
            <a:off x="4972815" y="1175167"/>
            <a:ext cx="298952" cy="523220"/>
          </a:xfrm>
          <a:prstGeom prst="rect">
            <a:avLst/>
          </a:prstGeom>
          <a:noFill/>
        </p:spPr>
        <p:txBody>
          <a:bodyPr wrap="square" rtlCol="0">
            <a:spAutoFit/>
          </a:bodyPr>
          <a:lstStyle/>
          <a:p>
            <a:r>
              <a:rPr lang="en-US" sz="2800" b="1" dirty="0">
                <a:solidFill>
                  <a:srgbClr val="C00000"/>
                </a:solidFill>
              </a:rPr>
              <a:t>Y</a:t>
            </a:r>
          </a:p>
        </p:txBody>
      </p:sp>
      <p:sp>
        <p:nvSpPr>
          <p:cNvPr id="137" name="Isosceles Triangle 136"/>
          <p:cNvSpPr/>
          <p:nvPr/>
        </p:nvSpPr>
        <p:spPr>
          <a:xfrm>
            <a:off x="4762641" y="1295642"/>
            <a:ext cx="176852" cy="152158"/>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5645643" y="1300977"/>
            <a:ext cx="195437" cy="179928"/>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5812054" y="1631487"/>
            <a:ext cx="0" cy="195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89690" y="1828800"/>
            <a:ext cx="1110790" cy="0"/>
          </a:xfrm>
          <a:prstGeom prst="line">
            <a:avLst/>
          </a:prstGeom>
        </p:spPr>
        <p:style>
          <a:lnRef idx="1">
            <a:schemeClr val="accent1"/>
          </a:lnRef>
          <a:fillRef idx="0">
            <a:schemeClr val="accent1"/>
          </a:fillRef>
          <a:effectRef idx="0">
            <a:schemeClr val="accent1"/>
          </a:effectRef>
          <a:fontRef idx="minor">
            <a:schemeClr val="tx1"/>
          </a:fontRef>
        </p:style>
      </p:cxnSp>
      <p:sp>
        <p:nvSpPr>
          <p:cNvPr id="155" name="Isosceles Triangle 154"/>
          <p:cNvSpPr/>
          <p:nvPr/>
        </p:nvSpPr>
        <p:spPr>
          <a:xfrm>
            <a:off x="7078799" y="1413542"/>
            <a:ext cx="176852" cy="15215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rot="13383044">
            <a:off x="6592872" y="1183060"/>
            <a:ext cx="328847" cy="523220"/>
          </a:xfrm>
          <a:prstGeom prst="rect">
            <a:avLst/>
          </a:prstGeom>
          <a:noFill/>
        </p:spPr>
        <p:txBody>
          <a:bodyPr wrap="square" rtlCol="0">
            <a:spAutoFit/>
          </a:bodyPr>
          <a:lstStyle/>
          <a:p>
            <a:r>
              <a:rPr lang="en-US" sz="2800" b="1" dirty="0">
                <a:solidFill>
                  <a:srgbClr val="C00000"/>
                </a:solidFill>
              </a:rPr>
              <a:t>Y</a:t>
            </a:r>
          </a:p>
        </p:txBody>
      </p:sp>
      <p:sp>
        <p:nvSpPr>
          <p:cNvPr id="159" name="Isosceles Triangle 158"/>
          <p:cNvSpPr/>
          <p:nvPr/>
        </p:nvSpPr>
        <p:spPr>
          <a:xfrm>
            <a:off x="6383597" y="1334249"/>
            <a:ext cx="176852" cy="152158"/>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p:nvPr/>
        </p:nvCxnSpPr>
        <p:spPr>
          <a:xfrm>
            <a:off x="6233372" y="1619446"/>
            <a:ext cx="0" cy="195808"/>
          </a:xfrm>
          <a:prstGeom prst="line">
            <a:avLst/>
          </a:prstGeom>
        </p:spPr>
        <p:style>
          <a:lnRef idx="1">
            <a:schemeClr val="accent1"/>
          </a:lnRef>
          <a:fillRef idx="0">
            <a:schemeClr val="accent1"/>
          </a:fillRef>
          <a:effectRef idx="0">
            <a:schemeClr val="accent1"/>
          </a:effectRef>
          <a:fontRef idx="minor">
            <a:schemeClr val="tx1"/>
          </a:fontRef>
        </p:style>
      </p:cxnSp>
      <p:sp>
        <p:nvSpPr>
          <p:cNvPr id="165" name="Flowchart: Connector 164"/>
          <p:cNvSpPr/>
          <p:nvPr/>
        </p:nvSpPr>
        <p:spPr>
          <a:xfrm rot="10800000">
            <a:off x="6414873" y="1125635"/>
            <a:ext cx="114300" cy="193471"/>
          </a:xfrm>
          <a:prstGeom prst="flowChartConnector">
            <a:avLst/>
          </a:prstGeom>
          <a:solidFill>
            <a:schemeClr val="accent6">
              <a:lumMod val="20000"/>
              <a:lumOff val="80000"/>
            </a:schemeClr>
          </a:solidFill>
          <a:ln>
            <a:noFill/>
          </a:ln>
          <a:effectLst>
            <a:glow rad="1651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p:nvPr/>
        </p:nvCxnSpPr>
        <p:spPr>
          <a:xfrm>
            <a:off x="7344162" y="1632992"/>
            <a:ext cx="0" cy="195808"/>
          </a:xfrm>
          <a:prstGeom prst="line">
            <a:avLst/>
          </a:prstGeom>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467201" y="332099"/>
            <a:ext cx="2027487" cy="461665"/>
          </a:xfrm>
          <a:prstGeom prst="rect">
            <a:avLst/>
          </a:prstGeom>
          <a:noFill/>
        </p:spPr>
        <p:txBody>
          <a:bodyPr wrap="square" rtlCol="0">
            <a:spAutoFit/>
          </a:bodyPr>
          <a:lstStyle/>
          <a:p>
            <a:pPr algn="ctr"/>
            <a:r>
              <a:rPr lang="en-US" sz="1200" dirty="0"/>
              <a:t>Sandwich ELISA</a:t>
            </a:r>
          </a:p>
          <a:p>
            <a:pPr algn="ctr"/>
            <a:r>
              <a:rPr lang="en-US" sz="1200" dirty="0"/>
              <a:t>HIV1,2 IgG &amp; IgM + p24 Ag</a:t>
            </a:r>
          </a:p>
        </p:txBody>
      </p:sp>
      <p:sp>
        <p:nvSpPr>
          <p:cNvPr id="176" name="TextBox 175"/>
          <p:cNvSpPr txBox="1"/>
          <p:nvPr/>
        </p:nvSpPr>
        <p:spPr>
          <a:xfrm rot="10800000">
            <a:off x="7629579" y="1008665"/>
            <a:ext cx="380046" cy="558615"/>
          </a:xfrm>
          <a:prstGeom prst="rect">
            <a:avLst/>
          </a:prstGeom>
          <a:noFill/>
        </p:spPr>
        <p:txBody>
          <a:bodyPr wrap="square" rtlCol="0">
            <a:spAutoFit/>
          </a:bodyPr>
          <a:lstStyle/>
          <a:p>
            <a:r>
              <a:rPr lang="en-US" sz="2400" b="1" dirty="0">
                <a:solidFill>
                  <a:schemeClr val="bg2">
                    <a:lumMod val="25000"/>
                  </a:schemeClr>
                </a:solidFill>
              </a:rPr>
              <a:t>Y</a:t>
            </a:r>
          </a:p>
        </p:txBody>
      </p:sp>
      <p:sp>
        <p:nvSpPr>
          <p:cNvPr id="178" name="Isosceles Triangle 177"/>
          <p:cNvSpPr/>
          <p:nvPr/>
        </p:nvSpPr>
        <p:spPr>
          <a:xfrm>
            <a:off x="7747193" y="1410667"/>
            <a:ext cx="176852" cy="15215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a:off x="7620000" y="1828800"/>
            <a:ext cx="515994" cy="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7680493" y="1487910"/>
            <a:ext cx="340736" cy="461665"/>
          </a:xfrm>
          <a:prstGeom prst="rect">
            <a:avLst/>
          </a:prstGeom>
          <a:noFill/>
        </p:spPr>
        <p:txBody>
          <a:bodyPr wrap="square" rtlCol="0">
            <a:spAutoFit/>
          </a:bodyPr>
          <a:lstStyle/>
          <a:p>
            <a:r>
              <a:rPr lang="en-US" sz="2400" b="1" dirty="0">
                <a:solidFill>
                  <a:srgbClr val="00B050"/>
                </a:solidFill>
              </a:rPr>
              <a:t>Y</a:t>
            </a:r>
          </a:p>
        </p:txBody>
      </p:sp>
      <p:sp>
        <p:nvSpPr>
          <p:cNvPr id="179" name="TextBox 178"/>
          <p:cNvSpPr txBox="1"/>
          <p:nvPr/>
        </p:nvSpPr>
        <p:spPr>
          <a:xfrm rot="15069872">
            <a:off x="8638440" y="1256871"/>
            <a:ext cx="306725" cy="523220"/>
          </a:xfrm>
          <a:prstGeom prst="rect">
            <a:avLst/>
          </a:prstGeom>
          <a:noFill/>
        </p:spPr>
        <p:txBody>
          <a:bodyPr wrap="square" rtlCol="0">
            <a:spAutoFit/>
          </a:bodyPr>
          <a:lstStyle/>
          <a:p>
            <a:r>
              <a:rPr lang="en-US" sz="2800" b="1" dirty="0">
                <a:solidFill>
                  <a:srgbClr val="C00000"/>
                </a:solidFill>
              </a:rPr>
              <a:t>Y</a:t>
            </a:r>
          </a:p>
        </p:txBody>
      </p:sp>
      <p:sp>
        <p:nvSpPr>
          <p:cNvPr id="180" name="Isosceles Triangle 179"/>
          <p:cNvSpPr/>
          <p:nvPr/>
        </p:nvSpPr>
        <p:spPr>
          <a:xfrm>
            <a:off x="8484703" y="1254664"/>
            <a:ext cx="176852" cy="152158"/>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a:off x="8307116" y="1822657"/>
            <a:ext cx="504042" cy="6143"/>
          </a:xfrm>
          <a:prstGeom prst="line">
            <a:avLst/>
          </a:prstGeom>
        </p:spPr>
        <p:style>
          <a:lnRef idx="1">
            <a:schemeClr val="accent1"/>
          </a:lnRef>
          <a:fillRef idx="0">
            <a:schemeClr val="accent1"/>
          </a:fillRef>
          <a:effectRef idx="0">
            <a:schemeClr val="accent1"/>
          </a:effectRef>
          <a:fontRef idx="minor">
            <a:schemeClr val="tx1"/>
          </a:fontRef>
        </p:style>
      </p:cxnSp>
      <p:sp>
        <p:nvSpPr>
          <p:cNvPr id="198" name="Flowchart: Connector 197"/>
          <p:cNvSpPr/>
          <p:nvPr/>
        </p:nvSpPr>
        <p:spPr>
          <a:xfrm rot="10800000">
            <a:off x="8611206" y="1079253"/>
            <a:ext cx="114300" cy="193471"/>
          </a:xfrm>
          <a:prstGeom prst="flowChartConnector">
            <a:avLst/>
          </a:prstGeom>
          <a:solidFill>
            <a:schemeClr val="accent6">
              <a:lumMod val="20000"/>
              <a:lumOff val="80000"/>
            </a:schemeClr>
          </a:solidFill>
          <a:ln>
            <a:noFill/>
          </a:ln>
          <a:effectLst>
            <a:glow rad="1651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481603" y="1234047"/>
            <a:ext cx="867545" cy="261610"/>
          </a:xfrm>
          <a:prstGeom prst="rect">
            <a:avLst/>
          </a:prstGeom>
          <a:noFill/>
        </p:spPr>
        <p:txBody>
          <a:bodyPr wrap="none" rtlCol="0">
            <a:spAutoFit/>
          </a:bodyPr>
          <a:lstStyle/>
          <a:p>
            <a:r>
              <a:rPr lang="en-US" sz="1100" b="1" dirty="0"/>
              <a:t>Patient IgG </a:t>
            </a:r>
          </a:p>
        </p:txBody>
      </p:sp>
      <p:sp>
        <p:nvSpPr>
          <p:cNvPr id="204" name="Flowchart: Connector 203"/>
          <p:cNvSpPr/>
          <p:nvPr/>
        </p:nvSpPr>
        <p:spPr>
          <a:xfrm>
            <a:off x="3397315" y="848566"/>
            <a:ext cx="203025" cy="200851"/>
          </a:xfrm>
          <a:prstGeom prst="flowChartConnector">
            <a:avLst/>
          </a:prstGeom>
          <a:solidFill>
            <a:schemeClr val="accent6">
              <a:lumMod val="20000"/>
              <a:lumOff val="80000"/>
            </a:schemeClr>
          </a:solidFill>
          <a:ln>
            <a:noFill/>
          </a:ln>
          <a:effectLst>
            <a:glow rad="1270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Connector 204"/>
          <p:cNvSpPr/>
          <p:nvPr/>
        </p:nvSpPr>
        <p:spPr>
          <a:xfrm>
            <a:off x="3889159" y="848566"/>
            <a:ext cx="206297" cy="194785"/>
          </a:xfrm>
          <a:prstGeom prst="flowChartConnector">
            <a:avLst/>
          </a:prstGeom>
          <a:solidFill>
            <a:schemeClr val="accent6">
              <a:lumMod val="20000"/>
              <a:lumOff val="80000"/>
            </a:schemeClr>
          </a:solidFill>
          <a:ln>
            <a:noFill/>
          </a:ln>
          <a:effectLst>
            <a:glow rad="127000">
              <a:srgbClr val="E49B26">
                <a:alpha val="57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2420544" y="1004188"/>
            <a:ext cx="997389" cy="261610"/>
          </a:xfrm>
          <a:prstGeom prst="rect">
            <a:avLst/>
          </a:prstGeom>
          <a:noFill/>
        </p:spPr>
        <p:txBody>
          <a:bodyPr wrap="none" rtlCol="0">
            <a:spAutoFit/>
          </a:bodyPr>
          <a:lstStyle/>
          <a:p>
            <a:r>
              <a:rPr lang="en-US" sz="1100" b="1" dirty="0"/>
              <a:t>Ab- conjugate</a:t>
            </a:r>
          </a:p>
        </p:txBody>
      </p:sp>
      <p:sp>
        <p:nvSpPr>
          <p:cNvPr id="207" name="Flowchart: Connector 206"/>
          <p:cNvSpPr/>
          <p:nvPr/>
        </p:nvSpPr>
        <p:spPr>
          <a:xfrm rot="10800000">
            <a:off x="4701552" y="1214216"/>
            <a:ext cx="114300" cy="193471"/>
          </a:xfrm>
          <a:prstGeom prst="flowChartConnector">
            <a:avLst/>
          </a:prstGeom>
          <a:solidFill>
            <a:schemeClr val="accent6">
              <a:lumMod val="20000"/>
              <a:lumOff val="80000"/>
            </a:schemeClr>
          </a:solidFill>
          <a:ln>
            <a:noFill/>
          </a:ln>
          <a:effectLst>
            <a:glow rad="1651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Connector 207"/>
          <p:cNvSpPr/>
          <p:nvPr/>
        </p:nvSpPr>
        <p:spPr>
          <a:xfrm rot="10800000">
            <a:off x="5817392" y="1347140"/>
            <a:ext cx="114300" cy="193471"/>
          </a:xfrm>
          <a:prstGeom prst="flowChartConnector">
            <a:avLst/>
          </a:prstGeom>
          <a:solidFill>
            <a:schemeClr val="accent6">
              <a:lumMod val="20000"/>
              <a:lumOff val="80000"/>
            </a:schemeClr>
          </a:solidFill>
          <a:ln>
            <a:noFill/>
          </a:ln>
          <a:effectLst>
            <a:glow rad="1651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a:off x="2603679" y="729635"/>
            <a:ext cx="534121" cy="261610"/>
          </a:xfrm>
          <a:prstGeom prst="rect">
            <a:avLst/>
          </a:prstGeom>
          <a:noFill/>
        </p:spPr>
        <p:txBody>
          <a:bodyPr wrap="none" rtlCol="0">
            <a:spAutoFit/>
          </a:bodyPr>
          <a:lstStyle/>
          <a:p>
            <a:r>
              <a:rPr lang="en-US" sz="1100" b="1" dirty="0"/>
              <a:t>Signal</a:t>
            </a:r>
          </a:p>
        </p:txBody>
      </p:sp>
      <p:grpSp>
        <p:nvGrpSpPr>
          <p:cNvPr id="4" name="Group 26"/>
          <p:cNvGrpSpPr>
            <a:grpSpLocks noChangeAspect="1"/>
          </p:cNvGrpSpPr>
          <p:nvPr/>
        </p:nvGrpSpPr>
        <p:grpSpPr>
          <a:xfrm>
            <a:off x="5167152" y="1111036"/>
            <a:ext cx="578627" cy="565364"/>
            <a:chOff x="9570993" y="4623925"/>
            <a:chExt cx="609081" cy="595125"/>
          </a:xfrm>
        </p:grpSpPr>
        <p:sp>
          <p:nvSpPr>
            <p:cNvPr id="126" name="TextBox 125"/>
            <p:cNvSpPr txBox="1"/>
            <p:nvPr/>
          </p:nvSpPr>
          <p:spPr>
            <a:xfrm rot="4667675">
              <a:off x="9807935" y="4659052"/>
              <a:ext cx="282614" cy="461665"/>
            </a:xfrm>
            <a:prstGeom prst="rect">
              <a:avLst/>
            </a:prstGeom>
            <a:noFill/>
          </p:spPr>
          <p:txBody>
            <a:bodyPr wrap="square" rtlCol="0">
              <a:spAutoFit/>
            </a:bodyPr>
            <a:lstStyle/>
            <a:p>
              <a:r>
                <a:rPr lang="en-US" sz="2400" b="1" dirty="0">
                  <a:solidFill>
                    <a:schemeClr val="tx2">
                      <a:lumMod val="60000"/>
                      <a:lumOff val="40000"/>
                    </a:schemeClr>
                  </a:solidFill>
                </a:rPr>
                <a:t>Y</a:t>
              </a:r>
            </a:p>
          </p:txBody>
        </p:sp>
        <p:sp>
          <p:nvSpPr>
            <p:cNvPr id="42" name="TextBox 41"/>
            <p:cNvSpPr txBox="1"/>
            <p:nvPr/>
          </p:nvSpPr>
          <p:spPr>
            <a:xfrm>
              <a:off x="9708712" y="4623925"/>
              <a:ext cx="344966" cy="461665"/>
            </a:xfrm>
            <a:prstGeom prst="rect">
              <a:avLst/>
            </a:prstGeom>
            <a:noFill/>
          </p:spPr>
          <p:txBody>
            <a:bodyPr wrap="none" rtlCol="0">
              <a:spAutoFit/>
            </a:bodyPr>
            <a:lstStyle/>
            <a:p>
              <a:r>
                <a:rPr lang="en-US" sz="2400" b="1" dirty="0">
                  <a:solidFill>
                    <a:schemeClr val="tx2">
                      <a:lumMod val="60000"/>
                      <a:lumOff val="40000"/>
                    </a:schemeClr>
                  </a:solidFill>
                </a:rPr>
                <a:t>Y</a:t>
              </a:r>
            </a:p>
          </p:txBody>
        </p:sp>
        <p:sp>
          <p:nvSpPr>
            <p:cNvPr id="133" name="TextBox 132"/>
            <p:cNvSpPr txBox="1"/>
            <p:nvPr/>
          </p:nvSpPr>
          <p:spPr>
            <a:xfrm rot="9170483">
              <a:off x="9793316" y="4757381"/>
              <a:ext cx="282614" cy="461669"/>
            </a:xfrm>
            <a:prstGeom prst="rect">
              <a:avLst/>
            </a:prstGeom>
            <a:noFill/>
          </p:spPr>
          <p:txBody>
            <a:bodyPr wrap="square" rtlCol="0">
              <a:spAutoFit/>
            </a:bodyPr>
            <a:lstStyle/>
            <a:p>
              <a:r>
                <a:rPr lang="en-US" sz="2400" b="1" dirty="0">
                  <a:solidFill>
                    <a:schemeClr val="tx2">
                      <a:lumMod val="60000"/>
                      <a:lumOff val="40000"/>
                    </a:schemeClr>
                  </a:solidFill>
                </a:rPr>
                <a:t>Y</a:t>
              </a:r>
            </a:p>
          </p:txBody>
        </p:sp>
        <p:sp>
          <p:nvSpPr>
            <p:cNvPr id="210" name="TextBox 209"/>
            <p:cNvSpPr txBox="1"/>
            <p:nvPr/>
          </p:nvSpPr>
          <p:spPr>
            <a:xfrm rot="17731750">
              <a:off x="9660519" y="4697051"/>
              <a:ext cx="282614" cy="461665"/>
            </a:xfrm>
            <a:prstGeom prst="rect">
              <a:avLst/>
            </a:prstGeom>
            <a:noFill/>
          </p:spPr>
          <p:txBody>
            <a:bodyPr wrap="square" rtlCol="0">
              <a:spAutoFit/>
            </a:bodyPr>
            <a:lstStyle/>
            <a:p>
              <a:r>
                <a:rPr lang="en-US" sz="2400" b="1" dirty="0">
                  <a:solidFill>
                    <a:schemeClr val="tx2">
                      <a:lumMod val="60000"/>
                      <a:lumOff val="40000"/>
                    </a:schemeClr>
                  </a:solidFill>
                </a:rPr>
                <a:t>Y</a:t>
              </a:r>
            </a:p>
          </p:txBody>
        </p:sp>
        <p:sp>
          <p:nvSpPr>
            <p:cNvPr id="211" name="TextBox 210"/>
            <p:cNvSpPr txBox="1"/>
            <p:nvPr/>
          </p:nvSpPr>
          <p:spPr>
            <a:xfrm rot="14130081">
              <a:off x="9707174" y="4784124"/>
              <a:ext cx="282614" cy="461665"/>
            </a:xfrm>
            <a:prstGeom prst="rect">
              <a:avLst/>
            </a:prstGeom>
            <a:noFill/>
          </p:spPr>
          <p:txBody>
            <a:bodyPr wrap="square" rtlCol="0">
              <a:spAutoFit/>
            </a:bodyPr>
            <a:lstStyle/>
            <a:p>
              <a:r>
                <a:rPr lang="en-US" sz="2400" b="1" dirty="0">
                  <a:solidFill>
                    <a:schemeClr val="tx2">
                      <a:lumMod val="60000"/>
                      <a:lumOff val="40000"/>
                    </a:schemeClr>
                  </a:solidFill>
                </a:rPr>
                <a:t>Y</a:t>
              </a:r>
            </a:p>
          </p:txBody>
        </p:sp>
      </p:grpSp>
      <p:pic>
        <p:nvPicPr>
          <p:cNvPr id="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5423" y="1282403"/>
            <a:ext cx="644573" cy="63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TextBox 219"/>
          <p:cNvSpPr txBox="1"/>
          <p:nvPr/>
        </p:nvSpPr>
        <p:spPr>
          <a:xfrm>
            <a:off x="5183390" y="922962"/>
            <a:ext cx="901209" cy="261610"/>
          </a:xfrm>
          <a:prstGeom prst="rect">
            <a:avLst/>
          </a:prstGeom>
          <a:noFill/>
        </p:spPr>
        <p:txBody>
          <a:bodyPr wrap="none" rtlCol="0">
            <a:spAutoFit/>
          </a:bodyPr>
          <a:lstStyle/>
          <a:p>
            <a:r>
              <a:rPr lang="en-US" sz="1100" b="1" dirty="0"/>
              <a:t>Patient IgM </a:t>
            </a:r>
          </a:p>
        </p:txBody>
      </p:sp>
      <p:sp>
        <p:nvSpPr>
          <p:cNvPr id="221" name="Isosceles Triangle 220"/>
          <p:cNvSpPr/>
          <p:nvPr/>
        </p:nvSpPr>
        <p:spPr>
          <a:xfrm>
            <a:off x="8229600" y="1292742"/>
            <a:ext cx="176852" cy="152158"/>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Connector 221"/>
          <p:cNvSpPr/>
          <p:nvPr/>
        </p:nvSpPr>
        <p:spPr>
          <a:xfrm rot="10800000">
            <a:off x="8230064" y="1108519"/>
            <a:ext cx="114300" cy="193471"/>
          </a:xfrm>
          <a:prstGeom prst="flowChartConnector">
            <a:avLst/>
          </a:prstGeom>
          <a:solidFill>
            <a:schemeClr val="accent6">
              <a:lumMod val="20000"/>
              <a:lumOff val="80000"/>
            </a:schemeClr>
          </a:solidFill>
          <a:ln>
            <a:noFill/>
          </a:ln>
          <a:effectLst>
            <a:glow rad="1651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p:cNvSpPr/>
          <p:nvPr/>
        </p:nvSpPr>
        <p:spPr>
          <a:xfrm>
            <a:off x="7086600" y="1036210"/>
            <a:ext cx="174019" cy="182990"/>
          </a:xfrm>
          <a:prstGeom prst="flowChartConnector">
            <a:avLst/>
          </a:prstGeom>
          <a:solidFill>
            <a:srgbClr val="F3FEB4"/>
          </a:solidFill>
          <a:ln>
            <a:solidFill>
              <a:srgbClr val="F3FEB4"/>
            </a:solidFill>
          </a:ln>
          <a:effectLst>
            <a:glow rad="165100">
              <a:srgbClr val="E4CA32">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4696648" y="1828800"/>
            <a:ext cx="1110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233372" y="1817865"/>
            <a:ext cx="1110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612526" y="1632992"/>
            <a:ext cx="0" cy="195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135994" y="1629920"/>
            <a:ext cx="0" cy="195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299442" y="1629920"/>
            <a:ext cx="0" cy="195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811158" y="1630403"/>
            <a:ext cx="0" cy="195808"/>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326629" y="940259"/>
            <a:ext cx="957313" cy="261610"/>
          </a:xfrm>
          <a:prstGeom prst="rect">
            <a:avLst/>
          </a:prstGeom>
          <a:noFill/>
        </p:spPr>
        <p:txBody>
          <a:bodyPr wrap="none" rtlCol="0">
            <a:spAutoFit/>
          </a:bodyPr>
          <a:lstStyle/>
          <a:p>
            <a:r>
              <a:rPr lang="en-US" sz="1100" b="1" dirty="0"/>
              <a:t>Ag-conjugate</a:t>
            </a:r>
          </a:p>
        </p:txBody>
      </p:sp>
      <p:sp>
        <p:nvSpPr>
          <p:cNvPr id="6" name="Diamond 5"/>
          <p:cNvSpPr/>
          <p:nvPr/>
        </p:nvSpPr>
        <p:spPr>
          <a:xfrm>
            <a:off x="6629400" y="1596105"/>
            <a:ext cx="204010" cy="228960"/>
          </a:xfrm>
          <a:prstGeom prst="diamond">
            <a:avLst/>
          </a:prstGeom>
          <a:pattFill prst="pct25">
            <a:fgClr>
              <a:srgbClr val="92D050"/>
            </a:fgClr>
            <a:bgClr>
              <a:schemeClr val="bg1"/>
            </a:bgClr>
          </a:patt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58637" y="1587998"/>
            <a:ext cx="236920" cy="208504"/>
          </a:xfrm>
          <a:prstGeom prst="diamond">
            <a:avLst/>
          </a:prstGeom>
          <a:pattFill prst="smCheck">
            <a:fgClr>
              <a:schemeClr val="accent6">
                <a:lumMod val="5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5211" y="1582407"/>
            <a:ext cx="226389" cy="216927"/>
          </a:xfrm>
          <a:prstGeom prst="diamond">
            <a:avLst/>
          </a:prstGeom>
          <a:pattFill prst="pct25">
            <a:fgClr>
              <a:schemeClr val="accent6">
                <a:lumMod val="5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265880" y="1447800"/>
            <a:ext cx="864009" cy="402290"/>
          </a:xfrm>
          <a:prstGeom prst="rect">
            <a:avLst/>
          </a:prstGeom>
          <a:noFill/>
        </p:spPr>
        <p:txBody>
          <a:bodyPr wrap="square" rtlCol="0">
            <a:spAutoFit/>
          </a:bodyPr>
          <a:lstStyle/>
          <a:p>
            <a:pPr algn="ctr">
              <a:lnSpc>
                <a:spcPts val="1200"/>
              </a:lnSpc>
            </a:pPr>
            <a:r>
              <a:rPr lang="en-US" sz="1200" b="1" dirty="0"/>
              <a:t>HIV</a:t>
            </a:r>
          </a:p>
          <a:p>
            <a:pPr algn="ctr">
              <a:lnSpc>
                <a:spcPts val="1200"/>
              </a:lnSpc>
            </a:pPr>
            <a:r>
              <a:rPr lang="en-US" sz="1200" b="1" dirty="0"/>
              <a:t>peptide</a:t>
            </a:r>
          </a:p>
        </p:txBody>
      </p:sp>
      <p:sp>
        <p:nvSpPr>
          <p:cNvPr id="92" name="12-Point Star 91"/>
          <p:cNvSpPr/>
          <p:nvPr/>
        </p:nvSpPr>
        <p:spPr>
          <a:xfrm rot="10800000">
            <a:off x="3164188" y="2736337"/>
            <a:ext cx="233127" cy="236377"/>
          </a:xfrm>
          <a:prstGeom prst="star12">
            <a:avLst/>
          </a:prstGeom>
          <a:pattFill prst="lgConfetti">
            <a:fgClr>
              <a:schemeClr val="tx1"/>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8571404" y="1601646"/>
            <a:ext cx="204010" cy="228960"/>
          </a:xfrm>
          <a:prstGeom prst="diamond">
            <a:avLst/>
          </a:prstGeom>
          <a:pattFill prst="pct25">
            <a:fgClr>
              <a:srgbClr val="92D050"/>
            </a:fgClr>
            <a:bgClr>
              <a:schemeClr val="bg1"/>
            </a:bgClr>
          </a:patt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p:cNvSpPr/>
          <p:nvPr/>
        </p:nvSpPr>
        <p:spPr>
          <a:xfrm>
            <a:off x="7744740" y="1015341"/>
            <a:ext cx="174019" cy="182990"/>
          </a:xfrm>
          <a:prstGeom prst="flowChartConnector">
            <a:avLst/>
          </a:prstGeom>
          <a:solidFill>
            <a:srgbClr val="F3FEB4"/>
          </a:solidFill>
          <a:ln>
            <a:solidFill>
              <a:srgbClr val="F3FEB4"/>
            </a:solidFill>
          </a:ln>
          <a:effectLst>
            <a:glow rad="165100">
              <a:srgbClr val="E4CA32">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79253" y="295004"/>
            <a:ext cx="8812347" cy="30409"/>
          </a:xfrm>
          <a:prstGeom prst="line">
            <a:avLst/>
          </a:prstGeom>
          <a:ln w="12700">
            <a:solidFill>
              <a:srgbClr val="3591A9"/>
            </a:solidFill>
          </a:ln>
        </p:spPr>
        <p:style>
          <a:lnRef idx="1">
            <a:schemeClr val="accent1"/>
          </a:lnRef>
          <a:fillRef idx="0">
            <a:schemeClr val="accent1"/>
          </a:fillRef>
          <a:effectRef idx="0">
            <a:schemeClr val="accent1"/>
          </a:effectRef>
          <a:fontRef idx="minor">
            <a:schemeClr val="tx1"/>
          </a:fontRef>
        </p:style>
      </p:cxnSp>
      <p:sp>
        <p:nvSpPr>
          <p:cNvPr id="99" name="Flowchart: Connector 98"/>
          <p:cNvSpPr/>
          <p:nvPr/>
        </p:nvSpPr>
        <p:spPr>
          <a:xfrm>
            <a:off x="2159175" y="865949"/>
            <a:ext cx="203025" cy="200851"/>
          </a:xfrm>
          <a:prstGeom prst="flowChartConnector">
            <a:avLst/>
          </a:prstGeom>
          <a:solidFill>
            <a:schemeClr val="accent6">
              <a:lumMod val="20000"/>
              <a:lumOff val="80000"/>
            </a:schemeClr>
          </a:solidFill>
          <a:ln>
            <a:noFill/>
          </a:ln>
          <a:effectLst>
            <a:glow rad="127000">
              <a:srgbClr val="E49B26">
                <a:alpha val="55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762000" y="7315200"/>
            <a:ext cx="7620000" cy="646331"/>
          </a:xfrm>
          <a:prstGeom prst="rect">
            <a:avLst/>
          </a:prstGeom>
          <a:noFill/>
        </p:spPr>
        <p:txBody>
          <a:bodyPr wrap="square" rtlCol="0">
            <a:spAutoFit/>
          </a:bodyPr>
          <a:lstStyle/>
          <a:p>
            <a:r>
              <a:rPr lang="en-US" dirty="0">
                <a:solidFill>
                  <a:schemeClr val="bg2"/>
                </a:solidFill>
              </a:rPr>
              <a:t>From: Alexander TS. 2016. Human immunodeficiency virus diagnostic testing: 30 years of evolution. </a:t>
            </a:r>
            <a:r>
              <a:rPr lang="en-US" dirty="0" err="1">
                <a:solidFill>
                  <a:schemeClr val="bg2"/>
                </a:solidFill>
              </a:rPr>
              <a:t>Clin</a:t>
            </a:r>
            <a:r>
              <a:rPr lang="en-US" dirty="0">
                <a:solidFill>
                  <a:schemeClr val="bg2"/>
                </a:solidFill>
              </a:rPr>
              <a:t> Vaccine </a:t>
            </a:r>
            <a:r>
              <a:rPr lang="en-US" dirty="0" err="1">
                <a:solidFill>
                  <a:schemeClr val="bg2"/>
                </a:solidFill>
              </a:rPr>
              <a:t>Immunol</a:t>
            </a:r>
            <a:r>
              <a:rPr lang="en-US" dirty="0">
                <a:solidFill>
                  <a:schemeClr val="bg2"/>
                </a:solidFill>
              </a:rPr>
              <a:t> 23:249 –253</a:t>
            </a:r>
            <a:r>
              <a:rPr lang="en-US" dirty="0"/>
              <a:t>.</a:t>
            </a:r>
          </a:p>
        </p:txBody>
      </p:sp>
    </p:spTree>
    <p:extLst>
      <p:ext uri="{BB962C8B-B14F-4D97-AF65-F5344CB8AC3E}">
        <p14:creationId xmlns:p14="http://schemas.microsoft.com/office/powerpoint/2010/main" val="65279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8F42-43E5-4642-B4F0-A52A401B07F9}"/>
              </a:ext>
            </a:extLst>
          </p:cNvPr>
          <p:cNvSpPr>
            <a:spLocks noGrp="1"/>
          </p:cNvSpPr>
          <p:nvPr>
            <p:ph type="title"/>
          </p:nvPr>
        </p:nvSpPr>
        <p:spPr/>
        <p:txBody>
          <a:bodyPr/>
          <a:lstStyle/>
          <a:p>
            <a:r>
              <a:rPr lang="en-US" dirty="0"/>
              <a:t>HIV Testing at Summa</a:t>
            </a:r>
          </a:p>
        </p:txBody>
      </p:sp>
      <p:sp>
        <p:nvSpPr>
          <p:cNvPr id="3" name="Content Placeholder 2">
            <a:extLst>
              <a:ext uri="{FF2B5EF4-FFF2-40B4-BE49-F238E27FC236}">
                <a16:creationId xmlns:a16="http://schemas.microsoft.com/office/drawing/2014/main" id="{BF113F0E-F7A8-4F77-826E-DC2C3314E6B1}"/>
              </a:ext>
            </a:extLst>
          </p:cNvPr>
          <p:cNvSpPr>
            <a:spLocks noGrp="1"/>
          </p:cNvSpPr>
          <p:nvPr>
            <p:ph idx="1"/>
          </p:nvPr>
        </p:nvSpPr>
        <p:spPr/>
        <p:txBody>
          <a:bodyPr/>
          <a:lstStyle/>
          <a:p>
            <a:r>
              <a:rPr lang="en-US" dirty="0"/>
              <a:t>Rapid-  4</a:t>
            </a:r>
            <a:r>
              <a:rPr lang="en-US" baseline="30000" dirty="0"/>
              <a:t>th</a:t>
            </a:r>
            <a:r>
              <a:rPr lang="en-US" dirty="0"/>
              <a:t> generation</a:t>
            </a:r>
          </a:p>
          <a:p>
            <a:r>
              <a:rPr lang="en-US" dirty="0"/>
              <a:t>Standard-  5</a:t>
            </a:r>
            <a:r>
              <a:rPr lang="en-US" baseline="30000" dirty="0"/>
              <a:t>th</a:t>
            </a:r>
            <a:r>
              <a:rPr lang="en-US" dirty="0"/>
              <a:t> generation</a:t>
            </a:r>
          </a:p>
          <a:p>
            <a:pPr lvl="1"/>
            <a:r>
              <a:rPr lang="en-US" dirty="0"/>
              <a:t>Positive are called with the positive result(antigen and/or antibody)		</a:t>
            </a:r>
          </a:p>
          <a:p>
            <a:pPr lvl="1"/>
            <a:r>
              <a:rPr lang="en-US" dirty="0"/>
              <a:t>Positives referred for confirmatory </a:t>
            </a:r>
            <a:r>
              <a:rPr lang="en-US" dirty="0" err="1"/>
              <a:t>Geenius</a:t>
            </a:r>
            <a:r>
              <a:rPr lang="en-US" dirty="0"/>
              <a:t> (antibody) or PCR (antigen) testing</a:t>
            </a:r>
          </a:p>
        </p:txBody>
      </p:sp>
    </p:spTree>
    <p:extLst>
      <p:ext uri="{BB962C8B-B14F-4D97-AF65-F5344CB8AC3E}">
        <p14:creationId xmlns:p14="http://schemas.microsoft.com/office/powerpoint/2010/main" val="3650662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049"/>
          <p:cNvPicPr>
            <a:picLocks noChangeAspect="1"/>
          </p:cNvPicPr>
          <p:nvPr/>
        </p:nvPicPr>
        <p:blipFill>
          <a:blip r:embed="rId2" cstate="print"/>
          <a:srcRect/>
          <a:stretch>
            <a:fillRect/>
          </a:stretch>
        </p:blipFill>
        <p:spPr>
          <a:xfrm>
            <a:off x="2667000" y="2362200"/>
            <a:ext cx="4038600" cy="3348038"/>
          </a:xfrm>
          <a:prstGeom prst="rect">
            <a:avLst/>
          </a:prstGeom>
          <a:noFill/>
          <a:ln>
            <a:noFill/>
          </a:ln>
          <a:effectLst/>
        </p:spPr>
      </p:pic>
      <p:sp>
        <p:nvSpPr>
          <p:cNvPr id="2051" name="Title 2050"/>
          <p:cNvSpPr>
            <a:spLocks noGrp="1"/>
          </p:cNvSpPr>
          <p:nvPr>
            <p:ph type="title" idx="4294967295"/>
          </p:nvPr>
        </p:nvSpPr>
        <p:spPr>
          <a:xfrm>
            <a:off x="1117600" y="609600"/>
            <a:ext cx="6908800" cy="1143000"/>
          </a:xfrm>
          <a:ln/>
        </p:spPr>
        <p:txBody>
          <a:bodyPr wrap="square" lIns="90478" tIns="44445" rIns="90478" bIns="44445" anchor="ctr"/>
          <a:lstStyle/>
          <a:p>
            <a:r>
              <a:rPr lang="en-US" altLang="en-US" dirty="0"/>
              <a:t>Professor, May I please be excused?  My brain is full!</a:t>
            </a:r>
          </a:p>
        </p:txBody>
      </p:sp>
      <p:sp>
        <p:nvSpPr>
          <p:cNvPr id="2052" name="Rectangle 2051"/>
          <p:cNvSpPr>
            <a:spLocks/>
          </p:cNvSpPr>
          <p:nvPr/>
        </p:nvSpPr>
        <p:spPr>
          <a:xfrm>
            <a:off x="2971800" y="6234113"/>
            <a:ext cx="3124200" cy="623887"/>
          </a:xfrm>
          <a:prstGeom prst="rect">
            <a:avLst/>
          </a:prstGeom>
          <a:noFill/>
          <a:ln>
            <a:noFill/>
          </a:ln>
        </p:spPr>
        <p:txBody>
          <a:bodyPr>
            <a:spAutoFit/>
          </a:bodyPr>
          <a:lstStyle/>
          <a:p>
            <a:pPr algn="ctr">
              <a:spcBef>
                <a:spcPct val="50000"/>
              </a:spcBef>
            </a:pPr>
            <a:r>
              <a:rPr lang="en-US" altLang="en-US" sz="1400" dirty="0"/>
              <a:t>Adapted from </a:t>
            </a:r>
            <a:r>
              <a:rPr lang="en-US" altLang="en-US" sz="1400" i="1" dirty="0"/>
              <a:t>The Far Side</a:t>
            </a:r>
            <a:r>
              <a:rPr lang="en-US" altLang="en-US" sz="1400" dirty="0"/>
              <a:t>, </a:t>
            </a:r>
          </a:p>
          <a:p>
            <a:pPr algn="ctr">
              <a:spcBef>
                <a:spcPct val="50000"/>
              </a:spcBef>
            </a:pPr>
            <a:r>
              <a:rPr lang="en-US" altLang="en-US" sz="1400" dirty="0"/>
              <a:t>Gary Larson, 1985</a:t>
            </a:r>
          </a:p>
        </p:txBody>
      </p:sp>
    </p:spTree>
    <p:extLst>
      <p:ext uri="{BB962C8B-B14F-4D97-AF65-F5344CB8AC3E}">
        <p14:creationId xmlns:p14="http://schemas.microsoft.com/office/powerpoint/2010/main" val="252366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General Guidelines, 2</a:t>
            </a:r>
          </a:p>
        </p:txBody>
      </p:sp>
      <p:sp>
        <p:nvSpPr>
          <p:cNvPr id="45059" name="Rectangle 3"/>
          <p:cNvSpPr>
            <a:spLocks noGrp="1" noChangeArrowheads="1"/>
          </p:cNvSpPr>
          <p:nvPr>
            <p:ph type="body" idx="1"/>
          </p:nvPr>
        </p:nvSpPr>
        <p:spPr/>
        <p:txBody>
          <a:bodyPr/>
          <a:lstStyle/>
          <a:p>
            <a:r>
              <a:rPr lang="en-US"/>
              <a:t>Acute and convalescent specimens are best for serological diagnosis</a:t>
            </a:r>
          </a:p>
          <a:p>
            <a:pPr lvl="1"/>
            <a:r>
              <a:rPr lang="en-US"/>
              <a:t>Rare in clinical labs</a:t>
            </a:r>
          </a:p>
          <a:p>
            <a:pPr lvl="1"/>
            <a:r>
              <a:rPr lang="en-US"/>
              <a:t>At least 2 weeks between the specimens, 4 is better</a:t>
            </a:r>
          </a:p>
          <a:p>
            <a:pPr lvl="1">
              <a:buFontTx/>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normAutofit/>
          </a:bodyPr>
          <a:lstStyle/>
          <a:p>
            <a:r>
              <a:rPr lang="en-US" sz="4000"/>
              <a:t>Assay Performance Characteristics</a:t>
            </a:r>
          </a:p>
        </p:txBody>
      </p:sp>
      <p:sp>
        <p:nvSpPr>
          <p:cNvPr id="128003" name="Rectangle 3"/>
          <p:cNvSpPr>
            <a:spLocks noGrp="1"/>
          </p:cNvSpPr>
          <p:nvPr>
            <p:ph idx="1"/>
          </p:nvPr>
        </p:nvSpPr>
        <p:spPr/>
        <p:txBody>
          <a:bodyPr/>
          <a:lstStyle/>
          <a:p>
            <a:r>
              <a:rPr lang="en-US" b="1" dirty="0"/>
              <a:t>Sensitivity-</a:t>
            </a:r>
            <a:r>
              <a:rPr lang="en-US" dirty="0"/>
              <a:t>  Positive in disease</a:t>
            </a:r>
          </a:p>
          <a:p>
            <a:r>
              <a:rPr lang="en-US" b="1" dirty="0"/>
              <a:t>Specificity-</a:t>
            </a:r>
            <a:r>
              <a:rPr lang="en-US" dirty="0"/>
              <a:t>  Negative in absence of disease</a:t>
            </a:r>
          </a:p>
          <a:p>
            <a:r>
              <a:rPr lang="en-US" b="1" dirty="0"/>
              <a:t>Positive predictive value-  </a:t>
            </a:r>
            <a:r>
              <a:rPr lang="en-US" dirty="0"/>
              <a:t>Odds that a positive represents a true positive</a:t>
            </a:r>
          </a:p>
          <a:p>
            <a:r>
              <a:rPr lang="en-US" b="1" dirty="0"/>
              <a:t>Negative predictive value-  </a:t>
            </a:r>
            <a:r>
              <a:rPr lang="en-US" dirty="0"/>
              <a:t>Odds that a negative represents a true negative</a:t>
            </a:r>
          </a:p>
          <a:p>
            <a:r>
              <a:rPr lang="en-US" dirty="0"/>
              <a:t>So what is a true positive and a true negative?</a:t>
            </a:r>
          </a:p>
          <a:p>
            <a:pPr>
              <a:buFont typeface="Arial" charset="0"/>
              <a:buNone/>
            </a:pPr>
            <a:endParaRPr lang="en-US" dirty="0"/>
          </a:p>
        </p:txBody>
      </p:sp>
    </p:spTree>
    <p:extLst>
      <p:ext uri="{BB962C8B-B14F-4D97-AF65-F5344CB8AC3E}">
        <p14:creationId xmlns:p14="http://schemas.microsoft.com/office/powerpoint/2010/main" val="83841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p:txBody>
          <a:bodyPr/>
          <a:lstStyle/>
          <a:p>
            <a:r>
              <a:rPr lang="en-US"/>
              <a:t>Ideal Situation</a:t>
            </a:r>
          </a:p>
        </p:txBody>
      </p:sp>
      <p:pic>
        <p:nvPicPr>
          <p:cNvPr id="129027" name="Picture 3" descr="ANd9GcTcxcrVnjcx-FfnRzoDGGYgnKlef2280xsXPLh2jzVhV74REG3Q"/>
          <p:cNvPicPr>
            <a:picLocks noChangeAspect="1" noChangeArrowheads="1"/>
          </p:cNvPicPr>
          <p:nvPr/>
        </p:nvPicPr>
        <p:blipFill>
          <a:blip r:embed="rId2" cstate="print"/>
          <a:srcRect/>
          <a:stretch>
            <a:fillRect/>
          </a:stretch>
        </p:blipFill>
        <p:spPr bwMode="auto">
          <a:xfrm>
            <a:off x="1447800" y="1841500"/>
            <a:ext cx="6019800" cy="3298825"/>
          </a:xfrm>
          <a:prstGeom prst="rect">
            <a:avLst/>
          </a:prstGeom>
          <a:noFill/>
        </p:spPr>
      </p:pic>
      <p:sp>
        <p:nvSpPr>
          <p:cNvPr id="129028" name="Line 4"/>
          <p:cNvSpPr>
            <a:spLocks noChangeShapeType="1"/>
          </p:cNvSpPr>
          <p:nvPr/>
        </p:nvSpPr>
        <p:spPr bwMode="auto">
          <a:xfrm flipV="1">
            <a:off x="1447800" y="1447800"/>
            <a:ext cx="0" cy="3657600"/>
          </a:xfrm>
          <a:prstGeom prst="line">
            <a:avLst/>
          </a:prstGeom>
          <a:noFill/>
          <a:ln w="9525">
            <a:solidFill>
              <a:schemeClr val="tx1"/>
            </a:solidFill>
            <a:round/>
            <a:headEnd/>
            <a:tailEnd/>
          </a:ln>
          <a:effectLst/>
        </p:spPr>
        <p:txBody>
          <a:bodyPr/>
          <a:lstStyle/>
          <a:p>
            <a:endParaRPr lang="en-US"/>
          </a:p>
        </p:txBody>
      </p:sp>
      <p:sp>
        <p:nvSpPr>
          <p:cNvPr id="129029" name="Line 5"/>
          <p:cNvSpPr>
            <a:spLocks noChangeShapeType="1"/>
          </p:cNvSpPr>
          <p:nvPr/>
        </p:nvSpPr>
        <p:spPr bwMode="auto">
          <a:xfrm>
            <a:off x="1447800" y="5181600"/>
            <a:ext cx="0" cy="0"/>
          </a:xfrm>
          <a:prstGeom prst="line">
            <a:avLst/>
          </a:prstGeom>
          <a:noFill/>
          <a:ln w="9525">
            <a:solidFill>
              <a:schemeClr val="tx1"/>
            </a:solidFill>
            <a:round/>
            <a:headEnd/>
            <a:tailEnd/>
          </a:ln>
          <a:effectLst/>
        </p:spPr>
        <p:txBody>
          <a:bodyPr/>
          <a:lstStyle/>
          <a:p>
            <a:endParaRPr lang="en-US"/>
          </a:p>
        </p:txBody>
      </p:sp>
      <p:sp>
        <p:nvSpPr>
          <p:cNvPr id="129030" name="Line 6"/>
          <p:cNvSpPr>
            <a:spLocks noChangeShapeType="1"/>
          </p:cNvSpPr>
          <p:nvPr/>
        </p:nvSpPr>
        <p:spPr bwMode="auto">
          <a:xfrm>
            <a:off x="1447800" y="5105400"/>
            <a:ext cx="6096000" cy="0"/>
          </a:xfrm>
          <a:prstGeom prst="line">
            <a:avLst/>
          </a:prstGeom>
          <a:noFill/>
          <a:ln w="9525">
            <a:solidFill>
              <a:schemeClr val="tx1"/>
            </a:solidFill>
            <a:round/>
            <a:headEnd/>
            <a:tailEnd/>
          </a:ln>
          <a:effectLst/>
        </p:spPr>
        <p:txBody>
          <a:bodyPr/>
          <a:lstStyle/>
          <a:p>
            <a:endParaRPr lang="en-US"/>
          </a:p>
        </p:txBody>
      </p:sp>
      <p:sp>
        <p:nvSpPr>
          <p:cNvPr id="129031" name="Text Box 7"/>
          <p:cNvSpPr txBox="1">
            <a:spLocks noChangeArrowheads="1"/>
          </p:cNvSpPr>
          <p:nvPr/>
        </p:nvSpPr>
        <p:spPr bwMode="auto">
          <a:xfrm>
            <a:off x="2362200" y="5257800"/>
            <a:ext cx="1905000" cy="366713"/>
          </a:xfrm>
          <a:prstGeom prst="rect">
            <a:avLst/>
          </a:prstGeom>
          <a:noFill/>
          <a:ln w="9525">
            <a:noFill/>
            <a:miter lim="800000"/>
            <a:headEnd/>
            <a:tailEnd/>
          </a:ln>
          <a:effectLst/>
        </p:spPr>
        <p:txBody>
          <a:bodyPr>
            <a:spAutoFit/>
          </a:bodyPr>
          <a:lstStyle/>
          <a:p>
            <a:pPr>
              <a:spcBef>
                <a:spcPct val="50000"/>
              </a:spcBef>
            </a:pPr>
            <a:r>
              <a:rPr lang="en-US"/>
              <a:t>Negative</a:t>
            </a:r>
          </a:p>
        </p:txBody>
      </p:sp>
      <p:sp>
        <p:nvSpPr>
          <p:cNvPr id="129032" name="Text Box 8"/>
          <p:cNvSpPr txBox="1">
            <a:spLocks noChangeArrowheads="1"/>
          </p:cNvSpPr>
          <p:nvPr/>
        </p:nvSpPr>
        <p:spPr bwMode="auto">
          <a:xfrm>
            <a:off x="5562600" y="5257800"/>
            <a:ext cx="1981200" cy="366713"/>
          </a:xfrm>
          <a:prstGeom prst="rect">
            <a:avLst/>
          </a:prstGeom>
          <a:noFill/>
          <a:ln w="9525">
            <a:noFill/>
            <a:miter lim="800000"/>
            <a:headEnd/>
            <a:tailEnd/>
          </a:ln>
          <a:effectLst/>
        </p:spPr>
        <p:txBody>
          <a:bodyPr>
            <a:spAutoFit/>
          </a:bodyPr>
          <a:lstStyle/>
          <a:p>
            <a:pPr>
              <a:spcBef>
                <a:spcPct val="50000"/>
              </a:spcBef>
            </a:pPr>
            <a:r>
              <a:rPr lang="en-US"/>
              <a:t>Positive</a:t>
            </a:r>
          </a:p>
        </p:txBody>
      </p:sp>
      <p:sp>
        <p:nvSpPr>
          <p:cNvPr id="129033" name="Line 9"/>
          <p:cNvSpPr>
            <a:spLocks noChangeShapeType="1"/>
          </p:cNvSpPr>
          <p:nvPr/>
        </p:nvSpPr>
        <p:spPr bwMode="auto">
          <a:xfrm flipV="1">
            <a:off x="4419600" y="1524000"/>
            <a:ext cx="0" cy="3581400"/>
          </a:xfrm>
          <a:prstGeom prst="line">
            <a:avLst/>
          </a:prstGeom>
          <a:noFill/>
          <a:ln w="9525">
            <a:solidFill>
              <a:schemeClr val="tx1"/>
            </a:solidFill>
            <a:round/>
            <a:headEnd/>
            <a:tailEnd/>
          </a:ln>
          <a:effectLst/>
        </p:spPr>
        <p:txBody>
          <a:bodyPr/>
          <a:lstStyle/>
          <a:p>
            <a:endParaRPr lang="en-US"/>
          </a:p>
        </p:txBody>
      </p:sp>
      <p:sp>
        <p:nvSpPr>
          <p:cNvPr id="129034" name="Text Box 10"/>
          <p:cNvSpPr txBox="1">
            <a:spLocks noChangeArrowheads="1"/>
          </p:cNvSpPr>
          <p:nvPr/>
        </p:nvSpPr>
        <p:spPr bwMode="auto">
          <a:xfrm>
            <a:off x="3581400" y="5715000"/>
            <a:ext cx="1981200" cy="366713"/>
          </a:xfrm>
          <a:prstGeom prst="rect">
            <a:avLst/>
          </a:prstGeom>
          <a:noFill/>
          <a:ln w="9525">
            <a:noFill/>
            <a:miter lim="800000"/>
            <a:headEnd/>
            <a:tailEnd/>
          </a:ln>
          <a:effectLst/>
        </p:spPr>
        <p:txBody>
          <a:bodyPr>
            <a:spAutoFit/>
          </a:bodyPr>
          <a:lstStyle/>
          <a:p>
            <a:pPr>
              <a:spcBef>
                <a:spcPct val="50000"/>
              </a:spcBef>
            </a:pPr>
            <a:r>
              <a:rPr lang="en-US"/>
              <a:t>Pos/Neg Cutoff</a:t>
            </a:r>
          </a:p>
        </p:txBody>
      </p:sp>
      <p:sp>
        <p:nvSpPr>
          <p:cNvPr id="129035" name="Line 11"/>
          <p:cNvSpPr>
            <a:spLocks noChangeShapeType="1"/>
          </p:cNvSpPr>
          <p:nvPr/>
        </p:nvSpPr>
        <p:spPr bwMode="auto">
          <a:xfrm flipV="1">
            <a:off x="4419600" y="5105400"/>
            <a:ext cx="0" cy="6096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333425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152400"/>
            <a:ext cx="8229600" cy="1143000"/>
          </a:xfrm>
        </p:spPr>
        <p:txBody>
          <a:bodyPr>
            <a:normAutofit fontScale="90000"/>
          </a:bodyPr>
          <a:lstStyle/>
          <a:p>
            <a:pPr algn="ctr"/>
            <a:r>
              <a:rPr lang="en-US" sz="4000" dirty="0"/>
              <a:t>Real Life</a:t>
            </a:r>
            <a:br>
              <a:rPr lang="en-US" sz="4000" dirty="0"/>
            </a:br>
            <a:r>
              <a:rPr lang="en-US" sz="4000" dirty="0"/>
              <a:t>Where to Place the Cutoff?</a:t>
            </a:r>
          </a:p>
        </p:txBody>
      </p:sp>
      <p:pic>
        <p:nvPicPr>
          <p:cNvPr id="130051" name="Picture 3" descr="220px-Overlapnorm"/>
          <p:cNvPicPr>
            <a:picLocks noChangeAspect="1" noChangeArrowheads="1"/>
          </p:cNvPicPr>
          <p:nvPr/>
        </p:nvPicPr>
        <p:blipFill>
          <a:blip r:embed="rId2" cstate="print"/>
          <a:srcRect/>
          <a:stretch>
            <a:fillRect/>
          </a:stretch>
        </p:blipFill>
        <p:spPr bwMode="auto">
          <a:xfrm>
            <a:off x="2362200" y="1524000"/>
            <a:ext cx="4876800" cy="3902075"/>
          </a:xfrm>
          <a:prstGeom prst="rect">
            <a:avLst/>
          </a:prstGeom>
          <a:noFill/>
        </p:spPr>
      </p:pic>
      <p:sp>
        <p:nvSpPr>
          <p:cNvPr id="130052" name="Text Box 4"/>
          <p:cNvSpPr txBox="1">
            <a:spLocks noChangeArrowheads="1"/>
          </p:cNvSpPr>
          <p:nvPr/>
        </p:nvSpPr>
        <p:spPr bwMode="auto">
          <a:xfrm>
            <a:off x="3810000" y="1676400"/>
            <a:ext cx="1600200" cy="366713"/>
          </a:xfrm>
          <a:prstGeom prst="rect">
            <a:avLst/>
          </a:prstGeom>
          <a:noFill/>
          <a:ln w="9525">
            <a:noFill/>
            <a:miter lim="800000"/>
            <a:headEnd/>
            <a:tailEnd/>
          </a:ln>
          <a:effectLst/>
        </p:spPr>
        <p:txBody>
          <a:bodyPr>
            <a:spAutoFit/>
          </a:bodyPr>
          <a:lstStyle/>
          <a:p>
            <a:pPr>
              <a:spcBef>
                <a:spcPct val="50000"/>
              </a:spcBef>
            </a:pPr>
            <a:r>
              <a:rPr lang="en-US"/>
              <a:t>Negative</a:t>
            </a:r>
          </a:p>
        </p:txBody>
      </p:sp>
      <p:sp>
        <p:nvSpPr>
          <p:cNvPr id="130053" name="Text Box 5"/>
          <p:cNvSpPr txBox="1">
            <a:spLocks noChangeArrowheads="1"/>
          </p:cNvSpPr>
          <p:nvPr/>
        </p:nvSpPr>
        <p:spPr bwMode="auto">
          <a:xfrm>
            <a:off x="5638800" y="3962400"/>
            <a:ext cx="1752600" cy="366713"/>
          </a:xfrm>
          <a:prstGeom prst="rect">
            <a:avLst/>
          </a:prstGeom>
          <a:noFill/>
          <a:ln w="9525">
            <a:noFill/>
            <a:miter lim="800000"/>
            <a:headEnd/>
            <a:tailEnd/>
          </a:ln>
          <a:effectLst/>
        </p:spPr>
        <p:txBody>
          <a:bodyPr>
            <a:spAutoFit/>
          </a:bodyPr>
          <a:lstStyle/>
          <a:p>
            <a:pPr>
              <a:spcBef>
                <a:spcPct val="50000"/>
              </a:spcBef>
            </a:pPr>
            <a:r>
              <a:rPr lang="en-US"/>
              <a:t>Positive</a:t>
            </a:r>
          </a:p>
        </p:txBody>
      </p:sp>
      <p:sp>
        <p:nvSpPr>
          <p:cNvPr id="130054" name="Text Box 6"/>
          <p:cNvSpPr txBox="1">
            <a:spLocks noChangeArrowheads="1"/>
          </p:cNvSpPr>
          <p:nvPr/>
        </p:nvSpPr>
        <p:spPr bwMode="auto">
          <a:xfrm>
            <a:off x="2438400" y="5562600"/>
            <a:ext cx="1447800" cy="915988"/>
          </a:xfrm>
          <a:prstGeom prst="rect">
            <a:avLst/>
          </a:prstGeom>
          <a:noFill/>
          <a:ln w="9525">
            <a:noFill/>
            <a:miter lim="800000"/>
            <a:headEnd/>
            <a:tailEnd/>
          </a:ln>
          <a:effectLst/>
        </p:spPr>
        <p:txBody>
          <a:bodyPr>
            <a:spAutoFit/>
          </a:bodyPr>
          <a:lstStyle/>
          <a:p>
            <a:pPr>
              <a:spcBef>
                <a:spcPct val="50000"/>
              </a:spcBef>
            </a:pPr>
            <a:r>
              <a:rPr lang="en-US"/>
              <a:t>High Sensitivity Cutoff</a:t>
            </a:r>
          </a:p>
        </p:txBody>
      </p:sp>
      <p:sp>
        <p:nvSpPr>
          <p:cNvPr id="130055" name="Text Box 7"/>
          <p:cNvSpPr txBox="1">
            <a:spLocks noChangeArrowheads="1"/>
          </p:cNvSpPr>
          <p:nvPr/>
        </p:nvSpPr>
        <p:spPr bwMode="auto">
          <a:xfrm>
            <a:off x="4572000" y="5554663"/>
            <a:ext cx="1371600" cy="915987"/>
          </a:xfrm>
          <a:prstGeom prst="rect">
            <a:avLst/>
          </a:prstGeom>
          <a:noFill/>
          <a:ln w="9525">
            <a:noFill/>
            <a:miter lim="800000"/>
            <a:headEnd/>
            <a:tailEnd/>
          </a:ln>
          <a:effectLst/>
        </p:spPr>
        <p:txBody>
          <a:bodyPr>
            <a:spAutoFit/>
          </a:bodyPr>
          <a:lstStyle/>
          <a:p>
            <a:pPr>
              <a:spcBef>
                <a:spcPct val="50000"/>
              </a:spcBef>
            </a:pPr>
            <a:r>
              <a:rPr lang="en-US"/>
              <a:t>High Specificity Cutoff</a:t>
            </a:r>
          </a:p>
        </p:txBody>
      </p:sp>
      <p:sp>
        <p:nvSpPr>
          <p:cNvPr id="130056" name="Line 8"/>
          <p:cNvSpPr>
            <a:spLocks noChangeShapeType="1"/>
          </p:cNvSpPr>
          <p:nvPr/>
        </p:nvSpPr>
        <p:spPr bwMode="auto">
          <a:xfrm flipV="1">
            <a:off x="3200400" y="5334000"/>
            <a:ext cx="152400" cy="609600"/>
          </a:xfrm>
          <a:prstGeom prst="line">
            <a:avLst/>
          </a:prstGeom>
          <a:noFill/>
          <a:ln w="9525">
            <a:solidFill>
              <a:srgbClr val="FF0000"/>
            </a:solidFill>
            <a:round/>
            <a:headEnd/>
            <a:tailEnd type="triangle" w="med" len="med"/>
          </a:ln>
          <a:effectLst/>
        </p:spPr>
        <p:txBody>
          <a:bodyPr/>
          <a:lstStyle/>
          <a:p>
            <a:endParaRPr lang="en-US"/>
          </a:p>
        </p:txBody>
      </p:sp>
      <p:sp>
        <p:nvSpPr>
          <p:cNvPr id="130057" name="Line 9"/>
          <p:cNvSpPr>
            <a:spLocks noChangeShapeType="1"/>
          </p:cNvSpPr>
          <p:nvPr/>
        </p:nvSpPr>
        <p:spPr bwMode="auto">
          <a:xfrm flipH="1" flipV="1">
            <a:off x="4648200" y="5334000"/>
            <a:ext cx="228600" cy="304800"/>
          </a:xfrm>
          <a:prstGeom prst="line">
            <a:avLst/>
          </a:prstGeom>
          <a:noFill/>
          <a:ln w="9525">
            <a:solidFill>
              <a:srgbClr val="FF0000"/>
            </a:solidFill>
            <a:round/>
            <a:headEnd/>
            <a:tailEnd type="triangle" w="med" len="med"/>
          </a:ln>
          <a:effectLst/>
        </p:spPr>
        <p:txBody>
          <a:bodyPr/>
          <a:lstStyle/>
          <a:p>
            <a:endParaRPr lang="en-US"/>
          </a:p>
        </p:txBody>
      </p:sp>
      <p:sp>
        <p:nvSpPr>
          <p:cNvPr id="2" name="TextBox 1">
            <a:extLst>
              <a:ext uri="{FF2B5EF4-FFF2-40B4-BE49-F238E27FC236}">
                <a16:creationId xmlns:a16="http://schemas.microsoft.com/office/drawing/2014/main" id="{8B38C750-F74F-4C7C-9D35-DF808C65D460}"/>
              </a:ext>
            </a:extLst>
          </p:cNvPr>
          <p:cNvSpPr txBox="1"/>
          <p:nvPr/>
        </p:nvSpPr>
        <p:spPr>
          <a:xfrm>
            <a:off x="2369270" y="1659403"/>
            <a:ext cx="1676400" cy="646331"/>
          </a:xfrm>
          <a:prstGeom prst="rect">
            <a:avLst/>
          </a:prstGeom>
          <a:noFill/>
        </p:spPr>
        <p:txBody>
          <a:bodyPr wrap="square" rtlCol="0">
            <a:spAutoFit/>
          </a:bodyPr>
          <a:lstStyle/>
          <a:p>
            <a:r>
              <a:rPr lang="en-US" dirty="0">
                <a:solidFill>
                  <a:schemeClr val="bg2"/>
                </a:solidFill>
              </a:rPr>
              <a:t>True Negatives</a:t>
            </a:r>
          </a:p>
        </p:txBody>
      </p:sp>
      <p:sp>
        <p:nvSpPr>
          <p:cNvPr id="3" name="TextBox 2">
            <a:extLst>
              <a:ext uri="{FF2B5EF4-FFF2-40B4-BE49-F238E27FC236}">
                <a16:creationId xmlns:a16="http://schemas.microsoft.com/office/drawing/2014/main" id="{6B4F6861-FF6F-48AB-B99A-34073AEFC96E}"/>
              </a:ext>
            </a:extLst>
          </p:cNvPr>
          <p:cNvSpPr txBox="1"/>
          <p:nvPr/>
        </p:nvSpPr>
        <p:spPr>
          <a:xfrm>
            <a:off x="5257800" y="3429000"/>
            <a:ext cx="1219200" cy="646331"/>
          </a:xfrm>
          <a:prstGeom prst="rect">
            <a:avLst/>
          </a:prstGeom>
          <a:noFill/>
        </p:spPr>
        <p:txBody>
          <a:bodyPr wrap="square" rtlCol="0">
            <a:spAutoFit/>
          </a:bodyPr>
          <a:lstStyle/>
          <a:p>
            <a:r>
              <a:rPr lang="en-US" dirty="0">
                <a:solidFill>
                  <a:schemeClr val="bg2"/>
                </a:solidFill>
              </a:rPr>
              <a:t>True Positives </a:t>
            </a:r>
          </a:p>
        </p:txBody>
      </p:sp>
    </p:spTree>
    <p:extLst>
      <p:ext uri="{BB962C8B-B14F-4D97-AF65-F5344CB8AC3E}">
        <p14:creationId xmlns:p14="http://schemas.microsoft.com/office/powerpoint/2010/main" val="2740894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5969</TotalTime>
  <Words>2097</Words>
  <Application>Microsoft Office PowerPoint</Application>
  <PresentationFormat>On-screen Show (4:3)</PresentationFormat>
  <Paragraphs>442</Paragraphs>
  <Slides>55</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新細明體</vt:lpstr>
      <vt:lpstr>Symbol</vt:lpstr>
      <vt:lpstr>Times New Roman</vt:lpstr>
      <vt:lpstr>Wingdings</vt:lpstr>
      <vt:lpstr>ZapfHumnst BT</vt:lpstr>
      <vt:lpstr>ZapfHumnst Dm BT</vt:lpstr>
      <vt:lpstr>Mountain Top</vt:lpstr>
      <vt:lpstr>PhotoSuite Image</vt:lpstr>
      <vt:lpstr>ID Serology Update</vt:lpstr>
      <vt:lpstr>Yes, The reservation is in the name of Dr. Alexander.  May I ask, is that an actual medical degree, or merely a Ph.D.?</vt:lpstr>
      <vt:lpstr>Talk Outline</vt:lpstr>
      <vt:lpstr>General ID Testing Guidelines</vt:lpstr>
      <vt:lpstr>PowerPoint Presentation</vt:lpstr>
      <vt:lpstr>General Guidelines, 2</vt:lpstr>
      <vt:lpstr>Assay Performance Characteristics</vt:lpstr>
      <vt:lpstr>Ideal Situation</vt:lpstr>
      <vt:lpstr>Real Life Where to Place the Cutoff?</vt:lpstr>
      <vt:lpstr>PowerPoint Presentation</vt:lpstr>
      <vt:lpstr>PowerPoint Presentation</vt:lpstr>
      <vt:lpstr>Screening vs Confirmatory</vt:lpstr>
      <vt:lpstr>PowerPoint Presentation</vt:lpstr>
      <vt:lpstr>Actual Question brought to me</vt:lpstr>
      <vt:lpstr>Laboratory Testing to Monitor COVID Vaccine Effectiveness</vt:lpstr>
      <vt:lpstr>Case Resolution</vt:lpstr>
      <vt:lpstr>Lyme Disease</vt:lpstr>
      <vt:lpstr>Causitive agent</vt:lpstr>
      <vt:lpstr>Ohio 2019 Lyme Cases</vt:lpstr>
      <vt:lpstr>Lyme Disease Testing</vt:lpstr>
      <vt:lpstr>False Positives</vt:lpstr>
      <vt:lpstr>Lyme Disease Western Blot</vt:lpstr>
      <vt:lpstr>Syphilis Incidence</vt:lpstr>
      <vt:lpstr>Syphilis Serology</vt:lpstr>
      <vt:lpstr>Syphils, confirming tests</vt:lpstr>
      <vt:lpstr>False Positives Reported with Treponemal Assays</vt:lpstr>
      <vt:lpstr>Classic Syphilis Testing Algorithm</vt:lpstr>
      <vt:lpstr>ELISA/Chemiluminescent Assays</vt:lpstr>
      <vt:lpstr>Reverse Sequence Syphilis Algorithm</vt:lpstr>
      <vt:lpstr>CDC Recommendations</vt:lpstr>
      <vt:lpstr>Summa Syphilis Serology</vt:lpstr>
      <vt:lpstr>CMV serology</vt:lpstr>
      <vt:lpstr>EBV Serology</vt:lpstr>
      <vt:lpstr>EBV Panel</vt:lpstr>
      <vt:lpstr>TB Testing</vt:lpstr>
      <vt:lpstr>TB-  Interferon Gamma Release Assays (Quantiferon)</vt:lpstr>
      <vt:lpstr>TB-  Interferon Gamma Release Assays, Methods</vt:lpstr>
      <vt:lpstr>Hepatitis Testing</vt:lpstr>
      <vt:lpstr>Hepatitis B</vt:lpstr>
      <vt:lpstr>Acute Hepatitis B Virus Infection with Recovery </vt:lpstr>
      <vt:lpstr>Hepatitis Delta</vt:lpstr>
      <vt:lpstr>Hepatitis C</vt:lpstr>
      <vt:lpstr>Acute HCV Infection with Recovery Serologic Pattern</vt:lpstr>
      <vt:lpstr>HCV Molecular</vt:lpstr>
      <vt:lpstr>PowerPoint Presentation</vt:lpstr>
      <vt:lpstr>HIV particles</vt:lpstr>
      <vt:lpstr>HIV Diagnosis- Antibody Testing</vt:lpstr>
      <vt:lpstr>Detection of HIV by Diagnostic Tests</vt:lpstr>
      <vt:lpstr>2014 HIV Testing Algorithm</vt:lpstr>
      <vt:lpstr>HIV 1,2 Differentiation Assay (Geenius)</vt:lpstr>
      <vt:lpstr>If the Geenius is Negative..</vt:lpstr>
      <vt:lpstr>Aptima HIV-1 RNA Qualitative Assay</vt:lpstr>
      <vt:lpstr>PowerPoint Presentation</vt:lpstr>
      <vt:lpstr>HIV Testing at Summa</vt:lpstr>
      <vt:lpstr>Professor, May I please be excused?  My brain is full!</vt:lpstr>
    </vt:vector>
  </TitlesOfParts>
  <Company>Summa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 Serology</dc:title>
  <dc:creator>alexandt</dc:creator>
  <cp:lastModifiedBy>Burgei, Jonathan W.</cp:lastModifiedBy>
  <cp:revision>109</cp:revision>
  <dcterms:created xsi:type="dcterms:W3CDTF">2006-03-13T22:06:03Z</dcterms:created>
  <dcterms:modified xsi:type="dcterms:W3CDTF">2021-11-08T18:39:24Z</dcterms:modified>
</cp:coreProperties>
</file>