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</p:sldMasterIdLst>
  <p:notesMasterIdLst>
    <p:notesMasterId r:id="rId12"/>
  </p:notesMasterIdLst>
  <p:sldIdLst>
    <p:sldId id="256" r:id="rId6"/>
    <p:sldId id="257" r:id="rId7"/>
    <p:sldId id="1448942964" r:id="rId8"/>
    <p:sldId id="1448942965" r:id="rId9"/>
    <p:sldId id="1448942966" r:id="rId10"/>
    <p:sldId id="14489429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Quality Star Ratings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C1-4A63-9A5E-43DBE90EF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SHC!$A$26:$A$30</c:f>
              <c:strCache>
                <c:ptCount val="5"/>
                <c:pt idx="0">
                  <c:v>CMS Natl BM</c:v>
                </c:pt>
                <c:pt idx="1">
                  <c:v>Q42020</c:v>
                </c:pt>
                <c:pt idx="2">
                  <c:v>Q12021</c:v>
                </c:pt>
                <c:pt idx="3">
                  <c:v>Q22021</c:v>
                </c:pt>
                <c:pt idx="4">
                  <c:v>Jun-21</c:v>
                </c:pt>
              </c:strCache>
            </c:strRef>
          </c:cat>
          <c:val>
            <c:numRef>
              <c:f>SHC!$B$26:$B$30</c:f>
              <c:numCache>
                <c:formatCode>0.0</c:formatCode>
                <c:ptCount val="5"/>
                <c:pt idx="0" formatCode="General">
                  <c:v>3.5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 formatCode="General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1-4A63-9A5E-43DBE90EF91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17291680"/>
        <c:axId val="1617285856"/>
      </c:barChart>
      <c:catAx>
        <c:axId val="161729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285856"/>
        <c:crosses val="autoZero"/>
        <c:auto val="1"/>
        <c:lblAlgn val="ctr"/>
        <c:lblOffset val="100"/>
        <c:noMultiLvlLbl val="0"/>
      </c:catAx>
      <c:valAx>
        <c:axId val="16172858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29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ysClr val="windowText" lastClr="000000"/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60-Day Hospitalizations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48-4D8C-B5FB-7FA4754698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TCH!$A$54:$A$59</c:f>
              <c:strCache>
                <c:ptCount val="6"/>
                <c:pt idx="0">
                  <c:v>CMS Natl BM</c:v>
                </c:pt>
                <c:pt idx="1">
                  <c:v>Feb-21</c:v>
                </c:pt>
                <c:pt idx="2">
                  <c:v>Mar-21</c:v>
                </c:pt>
                <c:pt idx="3">
                  <c:v>Apr-21</c:v>
                </c:pt>
                <c:pt idx="4">
                  <c:v>May-21</c:v>
                </c:pt>
                <c:pt idx="5">
                  <c:v>Jun-21</c:v>
                </c:pt>
              </c:strCache>
            </c:strRef>
          </c:cat>
          <c:val>
            <c:numRef>
              <c:f>TCH!$B$54:$B$59</c:f>
              <c:numCache>
                <c:formatCode>0.0%</c:formatCode>
                <c:ptCount val="6"/>
                <c:pt idx="0">
                  <c:v>0.156</c:v>
                </c:pt>
                <c:pt idx="1">
                  <c:v>0.21199999999999999</c:v>
                </c:pt>
                <c:pt idx="2">
                  <c:v>0.153</c:v>
                </c:pt>
                <c:pt idx="3">
                  <c:v>0.21299999999999999</c:v>
                </c:pt>
                <c:pt idx="4">
                  <c:v>0.192</c:v>
                </c:pt>
                <c:pt idx="5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8-4D8C-B5FB-7FA4754698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68371088"/>
        <c:axId val="2068381072"/>
      </c:barChart>
      <c:catAx>
        <c:axId val="206837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381072"/>
        <c:crosses val="autoZero"/>
        <c:auto val="1"/>
        <c:lblAlgn val="ctr"/>
        <c:lblOffset val="100"/>
        <c:noMultiLvlLbl val="0"/>
      </c:catAx>
      <c:valAx>
        <c:axId val="2068381072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37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ysClr val="windowText" lastClr="000000"/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Outcome Measures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9B-4FA8-A3F1-C0B7BB1F63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TCH!$A$63:$A$67</c:f>
              <c:strCache>
                <c:ptCount val="5"/>
                <c:pt idx="0">
                  <c:v>CMS Natl BM</c:v>
                </c:pt>
                <c:pt idx="1">
                  <c:v>Q42020</c:v>
                </c:pt>
                <c:pt idx="2">
                  <c:v>Q12021</c:v>
                </c:pt>
                <c:pt idx="3">
                  <c:v>Q22021</c:v>
                </c:pt>
                <c:pt idx="4">
                  <c:v>Jun-21</c:v>
                </c:pt>
              </c:strCache>
            </c:strRef>
          </c:cat>
          <c:val>
            <c:numRef>
              <c:f>TCH!$B$63:$B$67</c:f>
              <c:numCache>
                <c:formatCode>0.0%</c:formatCode>
                <c:ptCount val="5"/>
                <c:pt idx="0">
                  <c:v>0.80200000000000005</c:v>
                </c:pt>
                <c:pt idx="1">
                  <c:v>0.85699999999999998</c:v>
                </c:pt>
                <c:pt idx="2">
                  <c:v>0.84299999999999997</c:v>
                </c:pt>
                <c:pt idx="3">
                  <c:v>0.94199999999999995</c:v>
                </c:pt>
                <c:pt idx="4">
                  <c:v>0.95899999999999996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9B-4FA8-A3F1-C0B7BB1F63C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24112928"/>
        <c:axId val="1824111264"/>
      </c:barChart>
      <c:catAx>
        <c:axId val="18241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111264"/>
        <c:crosses val="autoZero"/>
        <c:auto val="1"/>
        <c:lblAlgn val="ctr"/>
        <c:lblOffset val="100"/>
        <c:noMultiLvlLbl val="0"/>
      </c:catAx>
      <c:valAx>
        <c:axId val="1824111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112928"/>
        <c:crosses val="autoZero"/>
        <c:crossBetween val="between"/>
        <c:majorUnit val="0.2"/>
        <c:min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ysClr val="windowText" lastClr="000000"/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HHCAHPS Overall Composite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5-4590-8960-2CDEDFDB0C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TCH!$A$15:$A$20</c:f>
              <c:strCache>
                <c:ptCount val="6"/>
                <c:pt idx="0">
                  <c:v>CMS Natl BM</c:v>
                </c:pt>
                <c:pt idx="1">
                  <c:v>Nov-20</c:v>
                </c:pt>
                <c:pt idx="2">
                  <c:v>Dec-20</c:v>
                </c:pt>
                <c:pt idx="3">
                  <c:v>Jan-21</c:v>
                </c:pt>
                <c:pt idx="4">
                  <c:v>Feb-21</c:v>
                </c:pt>
                <c:pt idx="5">
                  <c:v>Mar-21</c:v>
                </c:pt>
              </c:strCache>
            </c:strRef>
          </c:cat>
          <c:val>
            <c:numRef>
              <c:f>TCH!$B$15:$B$20</c:f>
              <c:numCache>
                <c:formatCode>0%</c:formatCode>
                <c:ptCount val="6"/>
                <c:pt idx="0">
                  <c:v>0.78</c:v>
                </c:pt>
                <c:pt idx="1">
                  <c:v>0.88</c:v>
                </c:pt>
                <c:pt idx="2">
                  <c:v>0.8</c:v>
                </c:pt>
                <c:pt idx="3">
                  <c:v>0.85</c:v>
                </c:pt>
                <c:pt idx="4">
                  <c:v>0.82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E5-4590-8960-2CDEDFDB0C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25723584"/>
        <c:axId val="1725727328"/>
      </c:barChart>
      <c:catAx>
        <c:axId val="172572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27328"/>
        <c:crosses val="autoZero"/>
        <c:auto val="1"/>
        <c:lblAlgn val="ctr"/>
        <c:lblOffset val="100"/>
        <c:noMultiLvlLbl val="0"/>
      </c:catAx>
      <c:valAx>
        <c:axId val="17257273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235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ysClr val="windowText" lastClr="000000"/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6E8F0-395F-4546-8917-1B7FB7C07011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6CFA-6024-4BB2-A869-7D3C16CC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8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4B0DEF-D504-475E-9649-8CC8972502C4}"/>
              </a:ext>
            </a:extLst>
          </p:cNvPr>
          <p:cNvCxnSpPr/>
          <p:nvPr userDrawn="1"/>
        </p:nvCxnSpPr>
        <p:spPr>
          <a:xfrm>
            <a:off x="1524000" y="356878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06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8" indent="0">
              <a:buNone/>
              <a:defRPr sz="2000"/>
            </a:lvl8pPr>
            <a:lvl9pPr marL="365758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34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2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99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93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21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428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48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825625"/>
            <a:ext cx="51562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569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07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893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18796" y="6360025"/>
            <a:ext cx="18737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7A83C-0E2A-094D-A49B-2E36EED175A3}" type="slidenum">
              <a:rPr lang="en-US" sz="1200" smtClean="0"/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65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89304"/>
            <a:ext cx="10814304" cy="5065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18796" y="6360026"/>
            <a:ext cx="18737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7A83C-0E2A-094D-A49B-2E36EED175A3}" type="slidenum">
              <a:rPr lang="en-US" sz="1200" smtClean="0"/>
              <a:pPr marL="0" marR="0" indent="0" algn="ctr" defTabSz="9143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868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ftr="0"/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599" algn="l" defTabSz="9143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599" algn="l" defTabSz="9143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McCausland@SummaHealthatHome.com" TargetMode="External"/><Relationship Id="rId2" Type="http://schemas.openxmlformats.org/officeDocument/2006/relationships/hyperlink" Target="mailto:Jonathan.Richards@SummaHealthatHom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ena.Peck@SummaHealthatHom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port, athletic game, person&#10;&#10;Description automatically generated">
            <a:extLst>
              <a:ext uri="{FF2B5EF4-FFF2-40B4-BE49-F238E27FC236}">
                <a16:creationId xmlns:a16="http://schemas.microsoft.com/office/drawing/2014/main" id="{BDB114C3-B80D-4426-A840-493A74B89D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DFF58-48C8-4915-BE0E-DEEEA5931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IMC and Home Care</a:t>
            </a:r>
            <a:br>
              <a:rPr lang="en-US" sz="5400" b="1" dirty="0"/>
            </a:br>
            <a:r>
              <a:rPr lang="en-US" sz="5400" b="1" dirty="0"/>
              <a:t>08/06/22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504D3-AD7E-46AF-8E60-AD59FEE93EFE}"/>
              </a:ext>
            </a:extLst>
          </p:cNvPr>
          <p:cNvSpPr txBox="1"/>
          <p:nvPr/>
        </p:nvSpPr>
        <p:spPr>
          <a:xfrm>
            <a:off x="1524000" y="425240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Jonny Richards</a:t>
            </a:r>
          </a:p>
          <a:p>
            <a:r>
              <a:rPr lang="en-US" dirty="0"/>
              <a:t>Community Educator</a:t>
            </a:r>
          </a:p>
          <a:p>
            <a:r>
              <a:rPr lang="en-US" dirty="0"/>
              <a:t>Summa Health at Home</a:t>
            </a:r>
          </a:p>
        </p:txBody>
      </p:sp>
    </p:spTree>
    <p:extLst>
      <p:ext uri="{BB962C8B-B14F-4D97-AF65-F5344CB8AC3E}">
        <p14:creationId xmlns:p14="http://schemas.microsoft.com/office/powerpoint/2010/main" val="102681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3EF02B5-2F06-439A-BC97-8DD05B55B4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718311"/>
              </p:ext>
            </p:extLst>
          </p:nvPr>
        </p:nvGraphicFramePr>
        <p:xfrm>
          <a:off x="482214" y="16714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1133CA-F9A1-4424-9074-269BECDA1395}"/>
              </a:ext>
            </a:extLst>
          </p:cNvPr>
          <p:cNvCxnSpPr>
            <a:cxnSpLocks/>
          </p:cNvCxnSpPr>
          <p:nvPr/>
        </p:nvCxnSpPr>
        <p:spPr>
          <a:xfrm flipV="1">
            <a:off x="5116978" y="1671441"/>
            <a:ext cx="1327365" cy="1453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7A9B9F-1614-4067-9998-5DF5B1C90CF0}"/>
              </a:ext>
            </a:extLst>
          </p:cNvPr>
          <p:cNvCxnSpPr>
            <a:cxnSpLocks/>
          </p:cNvCxnSpPr>
          <p:nvPr/>
        </p:nvCxnSpPr>
        <p:spPr>
          <a:xfrm>
            <a:off x="5104987" y="3124685"/>
            <a:ext cx="1339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67EEBF-E531-4069-ADF2-CB6AD55E4F0E}"/>
              </a:ext>
            </a:extLst>
          </p:cNvPr>
          <p:cNvCxnSpPr>
            <a:cxnSpLocks/>
          </p:cNvCxnSpPr>
          <p:nvPr/>
        </p:nvCxnSpPr>
        <p:spPr>
          <a:xfrm>
            <a:off x="5116978" y="3124685"/>
            <a:ext cx="1327365" cy="2061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79CB49-12B5-489E-92F8-A20662ED8C55}"/>
              </a:ext>
            </a:extLst>
          </p:cNvPr>
          <p:cNvSpPr txBox="1"/>
          <p:nvPr/>
        </p:nvSpPr>
        <p:spPr>
          <a:xfrm>
            <a:off x="482214" y="486915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Summa Health at Home </a:t>
            </a:r>
          </a:p>
          <a:p>
            <a:pPr algn="ctr"/>
            <a:r>
              <a:rPr lang="en-US" sz="3000" b="1" dirty="0"/>
              <a:t>Quality Stats: 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85116797-1AEE-44E8-97CB-D2CA3492A47B}"/>
              </a:ext>
            </a:extLst>
          </p:cNvPr>
          <p:cNvSpPr/>
          <p:nvPr/>
        </p:nvSpPr>
        <p:spPr>
          <a:xfrm>
            <a:off x="3959484" y="1870063"/>
            <a:ext cx="102637" cy="3173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0424C-9211-420A-BB4C-C86E8E3EC413}"/>
              </a:ext>
            </a:extLst>
          </p:cNvPr>
          <p:cNvSpPr txBox="1"/>
          <p:nvPr/>
        </p:nvSpPr>
        <p:spPr>
          <a:xfrm>
            <a:off x="4105439" y="1905621"/>
            <a:ext cx="7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better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86339-E69C-4C37-8DAD-3043E68F3CE4}"/>
              </a:ext>
            </a:extLst>
          </p:cNvPr>
          <p:cNvSpPr txBox="1"/>
          <p:nvPr/>
        </p:nvSpPr>
        <p:spPr>
          <a:xfrm>
            <a:off x="10726883" y="1170533"/>
            <a:ext cx="7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better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6F997-FB5F-49DC-B6FE-8D01B51A13F2}"/>
              </a:ext>
            </a:extLst>
          </p:cNvPr>
          <p:cNvSpPr txBox="1"/>
          <p:nvPr/>
        </p:nvSpPr>
        <p:spPr>
          <a:xfrm>
            <a:off x="10726883" y="3125587"/>
            <a:ext cx="7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better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47811-8018-4E43-8027-B097879A1D72}"/>
              </a:ext>
            </a:extLst>
          </p:cNvPr>
          <p:cNvSpPr txBox="1"/>
          <p:nvPr/>
        </p:nvSpPr>
        <p:spPr>
          <a:xfrm>
            <a:off x="10726883" y="5080641"/>
            <a:ext cx="7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better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153CC876-40A4-46E8-BF30-F0F4F9517105}"/>
              </a:ext>
            </a:extLst>
          </p:cNvPr>
          <p:cNvSpPr/>
          <p:nvPr/>
        </p:nvSpPr>
        <p:spPr>
          <a:xfrm>
            <a:off x="10679555" y="1098347"/>
            <a:ext cx="94651" cy="3173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C764D88-1EE5-49C3-9888-AEDC745D020D}"/>
              </a:ext>
            </a:extLst>
          </p:cNvPr>
          <p:cNvSpPr/>
          <p:nvPr/>
        </p:nvSpPr>
        <p:spPr>
          <a:xfrm>
            <a:off x="10675564" y="4976118"/>
            <a:ext cx="102637" cy="3173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F8EEB8F5-123B-4F9D-9D16-63DDA7E9A5AD}"/>
              </a:ext>
            </a:extLst>
          </p:cNvPr>
          <p:cNvSpPr/>
          <p:nvPr/>
        </p:nvSpPr>
        <p:spPr>
          <a:xfrm rot="10800000">
            <a:off x="10675563" y="3019994"/>
            <a:ext cx="102637" cy="3173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536FC-A0FF-42F6-8C75-B21570A5F825}"/>
              </a:ext>
            </a:extLst>
          </p:cNvPr>
          <p:cNvSpPr txBox="1"/>
          <p:nvPr/>
        </p:nvSpPr>
        <p:spPr>
          <a:xfrm>
            <a:off x="1537978" y="5577547"/>
            <a:ext cx="4945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/>
              <a:t>*Outcome Composite Measures</a:t>
            </a:r>
          </a:p>
          <a:p>
            <a:pPr algn="r"/>
            <a:r>
              <a:rPr lang="en-US" sz="800" dirty="0"/>
              <a:t>Improvement in Ambulation (outcome measure)</a:t>
            </a:r>
          </a:p>
          <a:p>
            <a:pPr algn="r"/>
            <a:r>
              <a:rPr lang="en-US" sz="800" dirty="0"/>
              <a:t>Improvement in Bed Transferring (outcome measure)</a:t>
            </a:r>
          </a:p>
          <a:p>
            <a:pPr algn="r"/>
            <a:r>
              <a:rPr lang="en-US" sz="800" dirty="0"/>
              <a:t>Improvement in Bathing (outcome measure)</a:t>
            </a:r>
          </a:p>
          <a:p>
            <a:pPr algn="r"/>
            <a:r>
              <a:rPr lang="en-US" sz="800" dirty="0"/>
              <a:t>Improvement in Shortness of Breath (outcome measure)</a:t>
            </a:r>
          </a:p>
          <a:p>
            <a:pPr algn="r"/>
            <a:r>
              <a:rPr lang="en-US" sz="800" dirty="0"/>
              <a:t>Improvement in Management of Oral Medications (outcome measure)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5075560-FE8A-4737-84EB-E743DE998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52080"/>
              </p:ext>
            </p:extLst>
          </p:nvPr>
        </p:nvGraphicFramePr>
        <p:xfrm>
          <a:off x="6569871" y="2387258"/>
          <a:ext cx="3782583" cy="187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2E46AC7-5AAF-401D-9B11-DCB810B27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752939"/>
              </p:ext>
            </p:extLst>
          </p:nvPr>
        </p:nvGraphicFramePr>
        <p:xfrm>
          <a:off x="6569871" y="4295925"/>
          <a:ext cx="3782583" cy="206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5CC98D9-44B7-4CED-9824-BAB274D4ED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316132"/>
              </p:ext>
            </p:extLst>
          </p:nvPr>
        </p:nvGraphicFramePr>
        <p:xfrm>
          <a:off x="6569871" y="452960"/>
          <a:ext cx="3782582" cy="193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3D9654-3216-4888-9CC9-C1129B4A80EE}"/>
              </a:ext>
            </a:extLst>
          </p:cNvPr>
          <p:cNvSpPr/>
          <p:nvPr/>
        </p:nvSpPr>
        <p:spPr>
          <a:xfrm>
            <a:off x="771134" y="4499074"/>
            <a:ext cx="3971415" cy="1073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93.5% of cases are opened w/in 48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including patient choice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30 Day RTH 11.68% YTD</a:t>
            </a:r>
          </a:p>
        </p:txBody>
      </p:sp>
    </p:spTree>
    <p:extLst>
      <p:ext uri="{BB962C8B-B14F-4D97-AF65-F5344CB8AC3E}">
        <p14:creationId xmlns:p14="http://schemas.microsoft.com/office/powerpoint/2010/main" val="333603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77133B-D147-4D67-B384-2F1A48418FA5}"/>
              </a:ext>
            </a:extLst>
          </p:cNvPr>
          <p:cNvSpPr/>
          <p:nvPr/>
        </p:nvSpPr>
        <p:spPr>
          <a:xfrm>
            <a:off x="7055356" y="1559988"/>
            <a:ext cx="4289898" cy="1638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A0AC47-7812-4780-A58E-D7A5DD573516}"/>
              </a:ext>
            </a:extLst>
          </p:cNvPr>
          <p:cNvSpPr txBox="1"/>
          <p:nvPr/>
        </p:nvSpPr>
        <p:spPr>
          <a:xfrm>
            <a:off x="7127503" y="1640681"/>
            <a:ext cx="4145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must have PCP and recent visit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Drug/Alcohol usage (clinician safety)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related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skilled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EE8E3-88E9-4806-B9E5-C3AB1DBF9267}"/>
              </a:ext>
            </a:extLst>
          </p:cNvPr>
          <p:cNvSpPr txBox="1"/>
          <p:nvPr/>
        </p:nvSpPr>
        <p:spPr>
          <a:xfrm>
            <a:off x="71022" y="1331307"/>
            <a:ext cx="6984333" cy="265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 Health at Home follows conditions of participation outlined by CMS (our governing body) for our policies/staff education baselines.  To qualify for home care, needs must be both 1) skilled and 2) intermittent.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Additionally: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must be under the care of a physician who is willing to sign home care orders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must have seen a physician face-to-face (including a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video-capable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televisit</a:t>
            </a: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in the last 90 days or within 30 days after starting home care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must be homebound; leaving the home must be a taxing effort and happen infrequently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patient also received care in an outpatient setting such as an infusion center or outpatient therapy center, this is likely deemed a duplication of services AND/OR violation of homebound requirement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754256-E956-4994-8D5A-283FD814F785}"/>
              </a:ext>
            </a:extLst>
          </p:cNvPr>
          <p:cNvSpPr/>
          <p:nvPr/>
        </p:nvSpPr>
        <p:spPr>
          <a:xfrm>
            <a:off x="142044" y="409803"/>
            <a:ext cx="66736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Qualifying for Home Care: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9956A4-E9A5-4835-AEE1-75AC7CBE1D70}"/>
              </a:ext>
            </a:extLst>
          </p:cNvPr>
          <p:cNvSpPr txBox="1"/>
          <p:nvPr/>
        </p:nvSpPr>
        <p:spPr>
          <a:xfrm>
            <a:off x="206828" y="3790272"/>
            <a:ext cx="10878583" cy="2228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1200" kern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Skilled home care can be ordered for any discipline listed below.  A primary discipline need must be identified and ordered for a patient to qualify for non-primary disciplines.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Part-Time Or "Intermittent" Skilled Nursing Care (Primary)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therapy (Primary)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Occupational therapy</a:t>
            </a: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(non-primary, only in addition to a Primary Service)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Speech-language pathology services</a:t>
            </a: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(Primary)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social services (non-primary, only in addition to a Primary Service)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Part-time or intermittent home health aide services for personal hands-on care (non-primary, only in addition to a Primary Service)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IE: a patient can not receive part time or intermittent home health aide services if SN, PT, or ST isn’t also medically necessary.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6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BF5A2E-ECD4-4C4C-A028-379430B55E54}"/>
              </a:ext>
            </a:extLst>
          </p:cNvPr>
          <p:cNvSpPr txBox="1"/>
          <p:nvPr/>
        </p:nvSpPr>
        <p:spPr>
          <a:xfrm>
            <a:off x="573932" y="1497899"/>
            <a:ext cx="641279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24-hour-a-day care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Daily home visits without a reasonable stop date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Meals delivered to your home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Routine lab draws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One-time visits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Homemaker services (like shopping, cleaning, and laundry)</a:t>
            </a:r>
          </a:p>
          <a:p>
            <a:pPr marL="34290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Custodial or personal care (like bathing, dressing, or using the bathroom), when this is the only care you need</a:t>
            </a:r>
          </a:p>
          <a:p>
            <a:pPr marL="34290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Social Work visits (without primary discipline ordered)</a:t>
            </a:r>
          </a:p>
          <a:p>
            <a:pPr marL="34290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DME fittings/orderings (without primary discipline ordered)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71D73E-3109-455D-88EC-8BBCFDF3F8DA}"/>
              </a:ext>
            </a:extLst>
          </p:cNvPr>
          <p:cNvSpPr/>
          <p:nvPr/>
        </p:nvSpPr>
        <p:spPr>
          <a:xfrm>
            <a:off x="112475" y="386672"/>
            <a:ext cx="8118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not covered by CMS: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7DED2-7ED0-4A6D-BEC4-CC4737F4B2BF}"/>
              </a:ext>
            </a:extLst>
          </p:cNvPr>
          <p:cNvSpPr/>
          <p:nvPr/>
        </p:nvSpPr>
        <p:spPr>
          <a:xfrm>
            <a:off x="7225841" y="1502884"/>
            <a:ext cx="4295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Opportunities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FCCB8-2970-4989-914C-1A0AFAF6F2A5}"/>
              </a:ext>
            </a:extLst>
          </p:cNvPr>
          <p:cNvSpPr txBox="1"/>
          <p:nvPr/>
        </p:nvSpPr>
        <p:spPr>
          <a:xfrm>
            <a:off x="7129765" y="2453812"/>
            <a:ext cx="4896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Chronic disease exacerbations (HF, COPD)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Special programing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Falls/Fractures/therapy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Vestibular therapy for dizziness/giddiness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Wounds/wound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UTI/wound infections or other needs for IVA </a:t>
            </a:r>
          </a:p>
        </p:txBody>
      </p:sp>
    </p:spTree>
    <p:extLst>
      <p:ext uri="{BB962C8B-B14F-4D97-AF65-F5344CB8AC3E}">
        <p14:creationId xmlns:p14="http://schemas.microsoft.com/office/powerpoint/2010/main" val="67888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9E70-B5F4-444B-80B5-C28CA5F4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7" y="319027"/>
            <a:ext cx="10515600" cy="685800"/>
          </a:xfrm>
        </p:spPr>
        <p:txBody>
          <a:bodyPr/>
          <a:lstStyle/>
          <a:p>
            <a:r>
              <a:rPr lang="en-US" dirty="0"/>
              <a:t>Sample Case Studies: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F66F9C-DE5D-47F1-BF46-C6BDD7B78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40077"/>
              </p:ext>
            </p:extLst>
          </p:nvPr>
        </p:nvGraphicFramePr>
        <p:xfrm>
          <a:off x="201442" y="1474216"/>
          <a:ext cx="5937250" cy="1954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2280524253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2830871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u="sng">
                          <a:effectLst/>
                        </a:rPr>
                        <a:t>Skilled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u="sng">
                          <a:effectLst/>
                        </a:rPr>
                        <a:t>Non-Skilled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517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-Nursing management of care plan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-Observation of changing condition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-Administration of IM/IV Lasix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-Patient education of HF diagnosis, medications, lifestyle changes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-Physical therapy for endurance training/ deconditioning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-Routine weekly lab draw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-Housekeeping duties due to deconditioning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-Administration of daily medications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-Daily wrapping of legs due to edema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6450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68F3E80-1904-400D-868F-1790A0AE4CDF}"/>
              </a:ext>
            </a:extLst>
          </p:cNvPr>
          <p:cNvSpPr txBox="1"/>
          <p:nvPr/>
        </p:nvSpPr>
        <p:spPr>
          <a:xfrm>
            <a:off x="-64888" y="1036106"/>
            <a:ext cx="543165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80 y/o HF patient on PO Lasix presents to ED with SOB: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95244-2EB3-4F39-BCB4-BB583ED7DD71}"/>
              </a:ext>
            </a:extLst>
          </p:cNvPr>
          <p:cNvSpPr txBox="1"/>
          <p:nvPr/>
        </p:nvSpPr>
        <p:spPr>
          <a:xfrm>
            <a:off x="0" y="3614132"/>
            <a:ext cx="61423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56 y/o diabetic with chronic foot wound presents to ED with increased drainage and odor now requiring IVA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8037D4-AB39-4BAE-B322-3B352CF54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4087"/>
              </p:ext>
            </p:extLst>
          </p:nvPr>
        </p:nvGraphicFramePr>
        <p:xfrm>
          <a:off x="201442" y="4286047"/>
          <a:ext cx="5937250" cy="1759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292511912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21153661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u="sng">
                          <a:effectLst/>
                        </a:rPr>
                        <a:t>Skilled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u="sng">
                          <a:effectLst/>
                        </a:rPr>
                        <a:t>Non-Skilled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840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-IV administration teaching and oversight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-Weekly PICC line care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-Wound monitoring and reporting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-Education on how to perform wound care to Caregiver/Patient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-Education on Diabetic Management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-Administering IV Q6 </a:t>
                      </a:r>
                      <a:r>
                        <a:rPr lang="en-US" sz="1200" dirty="0" err="1">
                          <a:effectLst/>
                        </a:rPr>
                        <a:t>hrs</a:t>
                      </a:r>
                      <a:r>
                        <a:rPr lang="en-US" sz="1200" dirty="0">
                          <a:effectLst/>
                        </a:rPr>
                        <a:t> x 21 days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-BID wound care to LLE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-ADL care due to NWB status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1109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F28C6B6-9ACD-42B2-A3FB-433180846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12032"/>
              </p:ext>
            </p:extLst>
          </p:nvPr>
        </p:nvGraphicFramePr>
        <p:xfrm>
          <a:off x="6367724" y="2729992"/>
          <a:ext cx="5688152" cy="2244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076">
                  <a:extLst>
                    <a:ext uri="{9D8B030D-6E8A-4147-A177-3AD203B41FA5}">
                      <a16:colId xmlns:a16="http://schemas.microsoft.com/office/drawing/2014/main" val="1541242451"/>
                    </a:ext>
                  </a:extLst>
                </a:gridCol>
                <a:gridCol w="2844076">
                  <a:extLst>
                    <a:ext uri="{9D8B030D-6E8A-4147-A177-3AD203B41FA5}">
                      <a16:colId xmlns:a16="http://schemas.microsoft.com/office/drawing/2014/main" val="35970899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u="sng">
                          <a:effectLst/>
                        </a:rPr>
                        <a:t>Skilled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u="sng">
                          <a:effectLst/>
                        </a:rPr>
                        <a:t>Non-Skilled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6286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-Skilled Nursing to educate family on disease management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-Physical and Occupational Therapy for rehab of injury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-Speech Therapy to provide cognitive therapy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>
                          <a:effectLst/>
                        </a:rPr>
                        <a:t>-Medical Social Work to assist family with community resources (Service can’t standalone).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-Companionship Care for patient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-Housekeeping duties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200" dirty="0">
                          <a:effectLst/>
                        </a:rPr>
                        <a:t>-Therapy provided after patient reaches cognitive and physical baseline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37171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92DD873-5285-4E25-8A5F-363E5D50E9D3}"/>
              </a:ext>
            </a:extLst>
          </p:cNvPr>
          <p:cNvSpPr txBox="1"/>
          <p:nvPr/>
        </p:nvSpPr>
        <p:spPr>
          <a:xfrm>
            <a:off x="6096000" y="1990483"/>
            <a:ext cx="637860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 y/o patient with dementia who falls and presents to the ED with injury to LLE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9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77A5-AE8C-4300-A7D8-9DF5AB71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 Health at Home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8A4D-B184-42DF-A367-718DABA9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Jonny Richards: 330-805-3729</a:t>
            </a:r>
          </a:p>
          <a:p>
            <a:pPr lvl="1"/>
            <a:r>
              <a:rPr lang="en-US" dirty="0">
                <a:hlinkClick r:id="rId2"/>
              </a:rPr>
              <a:t>Jonathan.Richards@SummaHealthatHome.com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Community Care Coordinators</a:t>
            </a:r>
          </a:p>
          <a:p>
            <a:r>
              <a:rPr lang="en-US" dirty="0"/>
              <a:t>Jen McCausland (LPN) 330-805-5724</a:t>
            </a:r>
          </a:p>
          <a:p>
            <a:pPr lvl="1"/>
            <a:r>
              <a:rPr lang="en-US" dirty="0">
                <a:hlinkClick r:id="rId3"/>
              </a:rPr>
              <a:t>Jennifer.McCausland@SummaHealthatHome.com</a:t>
            </a:r>
            <a:endParaRPr lang="en-US" dirty="0"/>
          </a:p>
          <a:p>
            <a:r>
              <a:rPr lang="en-US" dirty="0"/>
              <a:t>Shena Peck (PTA) 330-481-9549</a:t>
            </a:r>
          </a:p>
          <a:p>
            <a:pPr lvl="1"/>
            <a:r>
              <a:rPr lang="en-US" dirty="0">
                <a:hlinkClick r:id="rId4"/>
              </a:rPr>
              <a:t>Shena.Peck@SummaHealthatHome.com</a:t>
            </a:r>
            <a:endParaRPr lang="en-US" dirty="0"/>
          </a:p>
          <a:p>
            <a:pPr marL="457189" lvl="1" indent="0">
              <a:buNone/>
            </a:pPr>
            <a:endParaRPr lang="en-US" dirty="0"/>
          </a:p>
          <a:p>
            <a:pPr marL="457189" lvl="1" indent="0">
              <a:buNone/>
            </a:pPr>
            <a:r>
              <a:rPr lang="en-US" dirty="0"/>
              <a:t>Office Line: 234-200-1205</a:t>
            </a:r>
          </a:p>
          <a:p>
            <a:pPr marL="457189" lvl="1" indent="0">
              <a:buNone/>
            </a:pPr>
            <a:r>
              <a:rPr lang="en-US" dirty="0"/>
              <a:t>Office Fax: 234-312-6466 </a:t>
            </a:r>
          </a:p>
          <a:p>
            <a:pPr marL="457189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57691"/>
      </p:ext>
    </p:extLst>
  </p:cSld>
  <p:clrMapOvr>
    <a:masterClrMapping/>
  </p:clrMapOvr>
</p:sld>
</file>

<file path=ppt/theme/theme1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68243573B76E4A9EE0B1D064ABADD7" ma:contentTypeVersion="0" ma:contentTypeDescription="Create a new document." ma:contentTypeScope="" ma:versionID="e7d83d023d53c76a3129dc5bc45d22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542dd280437816d2eea4a966560b05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A4DE0E-9F84-4A50-A08A-1774A33294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18EA22-B707-46FD-9AB3-ED81E80E5E9F}">
  <ds:schemaRefs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CF41094-8F67-4ABA-95C7-A021003B4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10010</TotalTime>
  <Words>805</Words>
  <Application>Microsoft Office PowerPoint</Application>
  <PresentationFormat>Widescreen</PresentationFormat>
  <Paragraphs>108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11_Custom Design</vt:lpstr>
      <vt:lpstr>13_Custom Design</vt:lpstr>
      <vt:lpstr>IMC and Home Care 08/06/22</vt:lpstr>
      <vt:lpstr>PowerPoint Presentation</vt:lpstr>
      <vt:lpstr>PowerPoint Presentation</vt:lpstr>
      <vt:lpstr>PowerPoint Presentation</vt:lpstr>
      <vt:lpstr>Sample Case Studies:</vt:lpstr>
      <vt:lpstr>Summa Health at Home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Sholder</dc:creator>
  <cp:lastModifiedBy>Jonathan Richards</cp:lastModifiedBy>
  <cp:revision>50</cp:revision>
  <dcterms:created xsi:type="dcterms:W3CDTF">2021-07-22T13:38:29Z</dcterms:created>
  <dcterms:modified xsi:type="dcterms:W3CDTF">2022-08-05T14:08:24Z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0x0101008868243573B76E4A9EE0B1D064ABADD7</vt:lpwstr>
  </property>
</Properties>
</file>