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handoutMasterIdLst>
    <p:handoutMasterId r:id="rId68"/>
  </p:handoutMasterIdLst>
  <p:sldIdLst>
    <p:sldId id="283" r:id="rId2"/>
    <p:sldId id="928" r:id="rId3"/>
    <p:sldId id="311" r:id="rId4"/>
    <p:sldId id="1050" r:id="rId5"/>
    <p:sldId id="497" r:id="rId6"/>
    <p:sldId id="932" r:id="rId7"/>
    <p:sldId id="901" r:id="rId8"/>
    <p:sldId id="910" r:id="rId9"/>
    <p:sldId id="911" r:id="rId10"/>
    <p:sldId id="1055" r:id="rId11"/>
    <p:sldId id="1056" r:id="rId12"/>
    <p:sldId id="1012" r:id="rId13"/>
    <p:sldId id="395" r:id="rId14"/>
    <p:sldId id="325" r:id="rId15"/>
    <p:sldId id="1051" r:id="rId16"/>
    <p:sldId id="394" r:id="rId17"/>
    <p:sldId id="323" r:id="rId18"/>
    <p:sldId id="920" r:id="rId19"/>
    <p:sldId id="1041" r:id="rId20"/>
    <p:sldId id="373" r:id="rId21"/>
    <p:sldId id="329" r:id="rId22"/>
    <p:sldId id="330" r:id="rId23"/>
    <p:sldId id="375" r:id="rId24"/>
    <p:sldId id="331" r:id="rId25"/>
    <p:sldId id="936" r:id="rId26"/>
    <p:sldId id="271" r:id="rId27"/>
    <p:sldId id="567" r:id="rId28"/>
    <p:sldId id="319" r:id="rId29"/>
    <p:sldId id="333" r:id="rId30"/>
    <p:sldId id="336" r:id="rId31"/>
    <p:sldId id="337" r:id="rId32"/>
    <p:sldId id="390" r:id="rId33"/>
    <p:sldId id="376" r:id="rId34"/>
    <p:sldId id="1052" r:id="rId35"/>
    <p:sldId id="1053" r:id="rId36"/>
    <p:sldId id="339" r:id="rId37"/>
    <p:sldId id="340" r:id="rId38"/>
    <p:sldId id="343" r:id="rId39"/>
    <p:sldId id="342" r:id="rId40"/>
    <p:sldId id="907" r:id="rId41"/>
    <p:sldId id="905" r:id="rId42"/>
    <p:sldId id="908" r:id="rId43"/>
    <p:sldId id="909" r:id="rId44"/>
    <p:sldId id="929" r:id="rId45"/>
    <p:sldId id="1044" r:id="rId46"/>
    <p:sldId id="348" r:id="rId47"/>
    <p:sldId id="1054" r:id="rId48"/>
    <p:sldId id="352" r:id="rId49"/>
    <p:sldId id="1042" r:id="rId50"/>
    <p:sldId id="930" r:id="rId51"/>
    <p:sldId id="1045" r:id="rId52"/>
    <p:sldId id="1046" r:id="rId53"/>
    <p:sldId id="1047" r:id="rId54"/>
    <p:sldId id="1048" r:id="rId55"/>
    <p:sldId id="1049" r:id="rId56"/>
    <p:sldId id="379" r:id="rId57"/>
    <p:sldId id="354" r:id="rId58"/>
    <p:sldId id="384" r:id="rId59"/>
    <p:sldId id="400" r:id="rId60"/>
    <p:sldId id="362" r:id="rId61"/>
    <p:sldId id="402" r:id="rId62"/>
    <p:sldId id="403" r:id="rId63"/>
    <p:sldId id="381" r:id="rId64"/>
    <p:sldId id="922" r:id="rId65"/>
    <p:sldId id="382" r:id="rId66"/>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
          <p15:clr>
            <a:srgbClr val="A4A3A4"/>
          </p15:clr>
        </p15:guide>
        <p15:guide id="2" orient="horz" pos="770">
          <p15:clr>
            <a:srgbClr val="A4A3A4"/>
          </p15:clr>
        </p15:guide>
        <p15:guide id="3" orient="horz" pos="865">
          <p15:clr>
            <a:srgbClr val="A4A3A4"/>
          </p15:clr>
        </p15:guide>
        <p15:guide id="4" orient="horz" pos="2390">
          <p15:clr>
            <a:srgbClr val="A4A3A4"/>
          </p15:clr>
        </p15:guide>
        <p15:guide id="5" orient="horz" pos="4176">
          <p15:clr>
            <a:srgbClr val="A4A3A4"/>
          </p15:clr>
        </p15:guide>
        <p15:guide id="6" orient="horz" pos="2216">
          <p15:clr>
            <a:srgbClr val="A4A3A4"/>
          </p15:clr>
        </p15:guide>
        <p15:guide id="7" orient="horz" pos="3744">
          <p15:clr>
            <a:srgbClr val="A4A3A4"/>
          </p15:clr>
        </p15:guide>
        <p15:guide id="8" pos="3861">
          <p15:clr>
            <a:srgbClr val="A4A3A4"/>
          </p15:clr>
        </p15:guide>
        <p15:guide id="9" pos="289">
          <p15:clr>
            <a:srgbClr val="A4A3A4"/>
          </p15:clr>
        </p15:guide>
        <p15:guide id="10" pos="2967">
          <p15:clr>
            <a:srgbClr val="A4A3A4"/>
          </p15:clr>
        </p15:guide>
        <p15:guide id="11" pos="2076">
          <p15:clr>
            <a:srgbClr val="A4A3A4"/>
          </p15:clr>
        </p15:guide>
        <p15:guide id="12" pos="5472">
          <p15:clr>
            <a:srgbClr val="A4A3A4"/>
          </p15:clr>
        </p15:guide>
        <p15:guide id="13" pos="3686">
          <p15:clr>
            <a:srgbClr val="A4A3A4"/>
          </p15:clr>
        </p15:guide>
        <p15:guide id="14" pos="2793">
          <p15:clr>
            <a:srgbClr val="A4A3A4"/>
          </p15:clr>
        </p15:guide>
        <p15:guide id="15" pos="190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DF"/>
    <a:srgbClr val="003CA5"/>
    <a:srgbClr val="53565A"/>
    <a:srgbClr val="3DAD2C"/>
    <a:srgbClr val="5C0B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8069" autoAdjust="0"/>
  </p:normalViewPr>
  <p:slideViewPr>
    <p:cSldViewPr snapToGrid="0" snapToObjects="1" showGuides="1">
      <p:cViewPr varScale="1">
        <p:scale>
          <a:sx n="115" d="100"/>
          <a:sy n="115" d="100"/>
        </p:scale>
        <p:origin x="1464" y="192"/>
      </p:cViewPr>
      <p:guideLst>
        <p:guide orient="horz" pos="289"/>
        <p:guide orient="horz" pos="770"/>
        <p:guide orient="horz" pos="865"/>
        <p:guide orient="horz" pos="2390"/>
        <p:guide orient="horz" pos="4176"/>
        <p:guide orient="horz" pos="2216"/>
        <p:guide orient="horz" pos="3744"/>
        <p:guide pos="3861"/>
        <p:guide pos="289"/>
        <p:guide pos="2967"/>
        <p:guide pos="2076"/>
        <p:guide pos="5472"/>
        <p:guide pos="3686"/>
        <p:guide pos="2793"/>
        <p:guide pos="1900"/>
      </p:guideLst>
    </p:cSldViewPr>
  </p:slideViewPr>
  <p:notesTextViewPr>
    <p:cViewPr>
      <p:scale>
        <a:sx n="100" d="100"/>
        <a:sy n="100" d="100"/>
      </p:scale>
      <p:origin x="0" y="0"/>
    </p:cViewPr>
  </p:notesTextViewPr>
  <p:sorterViewPr>
    <p:cViewPr>
      <p:scale>
        <a:sx n="1" d="1"/>
        <a:sy n="1" d="1"/>
      </p:scale>
      <p:origin x="0" y="0"/>
    </p:cViewPr>
  </p:sorterViewPr>
  <p:notesViewPr>
    <p:cSldViewPr snapToGrid="0" snapToObjects="1" showGuides="1">
      <p:cViewPr varScale="1">
        <p:scale>
          <a:sx n="81" d="100"/>
          <a:sy n="81" d="100"/>
        </p:scale>
        <p:origin x="-3792"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0F5431-5B22-49AF-8627-73A2E48B50B1}" type="doc">
      <dgm:prSet loTypeId="urn:microsoft.com/office/officeart/2005/8/layout/equation1" loCatId="process" qsTypeId="urn:microsoft.com/office/officeart/2005/8/quickstyle/simple1" qsCatId="simple" csTypeId="urn:microsoft.com/office/officeart/2005/8/colors/accent2_3" csCatId="accent2" phldr="1"/>
      <dgm:spPr/>
    </dgm:pt>
    <dgm:pt modelId="{5C7C3317-6845-46F4-B63D-9AC9773883FA}">
      <dgm:prSet phldrT="[Text]"/>
      <dgm:spPr>
        <a:solidFill>
          <a:srgbClr val="FF9900"/>
        </a:solidFill>
        <a:scene3d>
          <a:camera prst="orthographicFront"/>
          <a:lightRig rig="threePt" dir="t"/>
        </a:scene3d>
        <a:sp3d>
          <a:bevelT/>
        </a:sp3d>
      </dgm:spPr>
      <dgm:t>
        <a:bodyPr/>
        <a:lstStyle/>
        <a:p>
          <a:r>
            <a:rPr lang="en-US" dirty="0">
              <a:latin typeface="Arial" pitchFamily="34" charset="0"/>
            </a:rPr>
            <a:t>“</a:t>
          </a:r>
          <a:r>
            <a:rPr lang="en-US" i="1" dirty="0">
              <a:latin typeface="Arial" pitchFamily="34" charset="0"/>
            </a:rPr>
            <a:t>You need</a:t>
          </a:r>
          <a:r>
            <a:rPr lang="en-US" dirty="0">
              <a:latin typeface="Arial" pitchFamily="34" charset="0"/>
            </a:rPr>
            <a:t> to get this vaccine.” </a:t>
          </a:r>
          <a:endParaRPr lang="en-US" dirty="0"/>
        </a:p>
      </dgm:t>
    </dgm:pt>
    <dgm:pt modelId="{7B911BC6-FBD8-4C82-8EDC-958A36650164}" type="parTrans" cxnId="{AD2E8FFA-3632-4B0F-9F45-574BEF2FD72F}">
      <dgm:prSet/>
      <dgm:spPr/>
      <dgm:t>
        <a:bodyPr/>
        <a:lstStyle/>
        <a:p>
          <a:endParaRPr lang="en-US"/>
        </a:p>
      </dgm:t>
    </dgm:pt>
    <dgm:pt modelId="{A2A428F4-D909-4341-8EFB-AD7960AE8A78}" type="sibTrans" cxnId="{AD2E8FFA-3632-4B0F-9F45-574BEF2FD72F}">
      <dgm:prSet/>
      <dgm:spPr>
        <a:solidFill>
          <a:srgbClr val="FF9900"/>
        </a:solidFill>
      </dgm:spPr>
      <dgm:t>
        <a:bodyPr/>
        <a:lstStyle/>
        <a:p>
          <a:r>
            <a:rPr lang="en-US" dirty="0"/>
            <a:t>OR</a:t>
          </a:r>
        </a:p>
      </dgm:t>
    </dgm:pt>
    <dgm:pt modelId="{90185B5B-62DA-4965-8FCC-9C0E6C763F09}">
      <dgm:prSet phldrT="[Text]"/>
      <dgm:spPr>
        <a:solidFill>
          <a:srgbClr val="FF9900"/>
        </a:solidFill>
        <a:scene3d>
          <a:camera prst="orthographicFront"/>
          <a:lightRig rig="threePt" dir="t"/>
        </a:scene3d>
        <a:sp3d>
          <a:bevelT/>
        </a:sp3d>
      </dgm:spPr>
      <dgm:t>
        <a:bodyPr/>
        <a:lstStyle/>
        <a:p>
          <a:r>
            <a:rPr lang="en-US" dirty="0">
              <a:latin typeface="Arial" pitchFamily="34" charset="0"/>
            </a:rPr>
            <a:t>“</a:t>
          </a:r>
          <a:r>
            <a:rPr lang="en-US" i="1" dirty="0">
              <a:latin typeface="Arial" pitchFamily="34" charset="0"/>
            </a:rPr>
            <a:t>I want you </a:t>
          </a:r>
          <a:r>
            <a:rPr lang="en-US" dirty="0">
              <a:latin typeface="Arial" pitchFamily="34" charset="0"/>
            </a:rPr>
            <a:t>to get this vaccine.” </a:t>
          </a:r>
          <a:endParaRPr lang="en-US" dirty="0"/>
        </a:p>
      </dgm:t>
    </dgm:pt>
    <dgm:pt modelId="{9285DBE9-36F0-4085-9563-7A4F1B8E2E7E}" type="parTrans" cxnId="{C54C325F-C3E9-411E-9BCC-DE6AE85BA518}">
      <dgm:prSet/>
      <dgm:spPr/>
      <dgm:t>
        <a:bodyPr/>
        <a:lstStyle/>
        <a:p>
          <a:endParaRPr lang="en-US"/>
        </a:p>
      </dgm:t>
    </dgm:pt>
    <dgm:pt modelId="{7CE7DBBB-026C-4001-A2F1-9065A4075FD0}" type="sibTrans" cxnId="{C54C325F-C3E9-411E-9BCC-DE6AE85BA518}">
      <dgm:prSet/>
      <dgm:spPr>
        <a:solidFill>
          <a:srgbClr val="00B050"/>
        </a:solidFill>
      </dgm:spPr>
      <dgm:t>
        <a:bodyPr/>
        <a:lstStyle/>
        <a:p>
          <a:endParaRPr lang="en-US"/>
        </a:p>
      </dgm:t>
    </dgm:pt>
    <dgm:pt modelId="{3C721D51-2DBD-48F1-956A-B8EBC8D325E7}">
      <dgm:prSet phldrT="[Text]"/>
      <dgm:spPr>
        <a:solidFill>
          <a:srgbClr val="00B050"/>
        </a:solidFill>
        <a:scene3d>
          <a:camera prst="orthographicFront"/>
          <a:lightRig rig="threePt" dir="t"/>
        </a:scene3d>
        <a:sp3d>
          <a:bevelT/>
        </a:sp3d>
      </dgm:spPr>
      <dgm:t>
        <a:bodyPr/>
        <a:lstStyle/>
        <a:p>
          <a:r>
            <a:rPr lang="en-US" dirty="0"/>
            <a:t>Vaccine-Motivated Patient</a:t>
          </a:r>
        </a:p>
      </dgm:t>
    </dgm:pt>
    <dgm:pt modelId="{B50A97D1-FE5D-4A0D-9F96-F6104C53002C}" type="parTrans" cxnId="{8B197265-A646-468F-B471-F45B007FAD34}">
      <dgm:prSet/>
      <dgm:spPr/>
      <dgm:t>
        <a:bodyPr/>
        <a:lstStyle/>
        <a:p>
          <a:endParaRPr lang="en-US"/>
        </a:p>
      </dgm:t>
    </dgm:pt>
    <dgm:pt modelId="{0881B60A-D891-4A47-B145-E328731762B1}" type="sibTrans" cxnId="{8B197265-A646-468F-B471-F45B007FAD34}">
      <dgm:prSet/>
      <dgm:spPr/>
      <dgm:t>
        <a:bodyPr/>
        <a:lstStyle/>
        <a:p>
          <a:endParaRPr lang="en-US"/>
        </a:p>
      </dgm:t>
    </dgm:pt>
    <dgm:pt modelId="{34E5859A-CF2F-4651-A03D-68C7DE67413A}" type="pres">
      <dgm:prSet presAssocID="{D70F5431-5B22-49AF-8627-73A2E48B50B1}" presName="linearFlow" presStyleCnt="0">
        <dgm:presLayoutVars>
          <dgm:dir/>
          <dgm:resizeHandles val="exact"/>
        </dgm:presLayoutVars>
      </dgm:prSet>
      <dgm:spPr/>
    </dgm:pt>
    <dgm:pt modelId="{0E7117AA-1330-486C-9303-1F79B65345CF}" type="pres">
      <dgm:prSet presAssocID="{5C7C3317-6845-46F4-B63D-9AC9773883FA}" presName="node" presStyleLbl="node1" presStyleIdx="0" presStyleCnt="3">
        <dgm:presLayoutVars>
          <dgm:bulletEnabled val="1"/>
        </dgm:presLayoutVars>
      </dgm:prSet>
      <dgm:spPr/>
    </dgm:pt>
    <dgm:pt modelId="{8C443B19-65C9-40C4-9257-49E2D8D6A793}" type="pres">
      <dgm:prSet presAssocID="{A2A428F4-D909-4341-8EFB-AD7960AE8A78}" presName="spacerL" presStyleCnt="0"/>
      <dgm:spPr/>
    </dgm:pt>
    <dgm:pt modelId="{F3C13C5E-392D-4A60-B7DD-48D08706A77F}" type="pres">
      <dgm:prSet presAssocID="{A2A428F4-D909-4341-8EFB-AD7960AE8A78}" presName="sibTrans" presStyleLbl="sibTrans2D1" presStyleIdx="0" presStyleCnt="2" custScaleX="69078" custScaleY="69078"/>
      <dgm:spPr>
        <a:prstGeom prst="rect">
          <a:avLst/>
        </a:prstGeom>
      </dgm:spPr>
    </dgm:pt>
    <dgm:pt modelId="{FACA7A1B-680B-44B2-B9AE-AF52224EFCD0}" type="pres">
      <dgm:prSet presAssocID="{A2A428F4-D909-4341-8EFB-AD7960AE8A78}" presName="spacerR" presStyleCnt="0"/>
      <dgm:spPr/>
    </dgm:pt>
    <dgm:pt modelId="{2A124AFD-27A8-4EC2-A1E7-4CD027D2666A}" type="pres">
      <dgm:prSet presAssocID="{90185B5B-62DA-4965-8FCC-9C0E6C763F09}" presName="node" presStyleLbl="node1" presStyleIdx="1" presStyleCnt="3">
        <dgm:presLayoutVars>
          <dgm:bulletEnabled val="1"/>
        </dgm:presLayoutVars>
      </dgm:prSet>
      <dgm:spPr/>
    </dgm:pt>
    <dgm:pt modelId="{31792271-932A-42EF-8C07-5E0C8E8BD99D}" type="pres">
      <dgm:prSet presAssocID="{7CE7DBBB-026C-4001-A2F1-9065A4075FD0}" presName="spacerL" presStyleCnt="0"/>
      <dgm:spPr/>
    </dgm:pt>
    <dgm:pt modelId="{AEAB7A97-B19E-4BC6-A35F-435025862AA3}" type="pres">
      <dgm:prSet presAssocID="{7CE7DBBB-026C-4001-A2F1-9065A4075FD0}" presName="sibTrans" presStyleLbl="sibTrans2D1" presStyleIdx="1" presStyleCnt="2"/>
      <dgm:spPr/>
    </dgm:pt>
    <dgm:pt modelId="{B63627C5-8ABF-4A03-AE6D-75C6FE386483}" type="pres">
      <dgm:prSet presAssocID="{7CE7DBBB-026C-4001-A2F1-9065A4075FD0}" presName="spacerR" presStyleCnt="0"/>
      <dgm:spPr/>
    </dgm:pt>
    <dgm:pt modelId="{0723BE6F-24A5-4C55-B64A-D4FEB55C92A8}" type="pres">
      <dgm:prSet presAssocID="{3C721D51-2DBD-48F1-956A-B8EBC8D325E7}" presName="node" presStyleLbl="node1" presStyleIdx="2" presStyleCnt="3">
        <dgm:presLayoutVars>
          <dgm:bulletEnabled val="1"/>
        </dgm:presLayoutVars>
      </dgm:prSet>
      <dgm:spPr/>
    </dgm:pt>
  </dgm:ptLst>
  <dgm:cxnLst>
    <dgm:cxn modelId="{26465C2F-E835-0041-B7C9-7D3C548FA4F5}" type="presOf" srcId="{D70F5431-5B22-49AF-8627-73A2E48B50B1}" destId="{34E5859A-CF2F-4651-A03D-68C7DE67413A}" srcOrd="0" destOrd="0" presId="urn:microsoft.com/office/officeart/2005/8/layout/equation1"/>
    <dgm:cxn modelId="{C54C325F-C3E9-411E-9BCC-DE6AE85BA518}" srcId="{D70F5431-5B22-49AF-8627-73A2E48B50B1}" destId="{90185B5B-62DA-4965-8FCC-9C0E6C763F09}" srcOrd="1" destOrd="0" parTransId="{9285DBE9-36F0-4085-9563-7A4F1B8E2E7E}" sibTransId="{7CE7DBBB-026C-4001-A2F1-9065A4075FD0}"/>
    <dgm:cxn modelId="{8B197265-A646-468F-B471-F45B007FAD34}" srcId="{D70F5431-5B22-49AF-8627-73A2E48B50B1}" destId="{3C721D51-2DBD-48F1-956A-B8EBC8D325E7}" srcOrd="2" destOrd="0" parTransId="{B50A97D1-FE5D-4A0D-9F96-F6104C53002C}" sibTransId="{0881B60A-D891-4A47-B145-E328731762B1}"/>
    <dgm:cxn modelId="{EC922F69-FEEC-754A-8C4F-4978922D3A24}" type="presOf" srcId="{5C7C3317-6845-46F4-B63D-9AC9773883FA}" destId="{0E7117AA-1330-486C-9303-1F79B65345CF}" srcOrd="0" destOrd="0" presId="urn:microsoft.com/office/officeart/2005/8/layout/equation1"/>
    <dgm:cxn modelId="{AB27729B-74AB-5645-92A1-D7369FB0EB5F}" type="presOf" srcId="{3C721D51-2DBD-48F1-956A-B8EBC8D325E7}" destId="{0723BE6F-24A5-4C55-B64A-D4FEB55C92A8}" srcOrd="0" destOrd="0" presId="urn:microsoft.com/office/officeart/2005/8/layout/equation1"/>
    <dgm:cxn modelId="{A5301BA8-9189-1B41-AD54-9783FC63C93E}" type="presOf" srcId="{A2A428F4-D909-4341-8EFB-AD7960AE8A78}" destId="{F3C13C5E-392D-4A60-B7DD-48D08706A77F}" srcOrd="0" destOrd="0" presId="urn:microsoft.com/office/officeart/2005/8/layout/equation1"/>
    <dgm:cxn modelId="{C86673AB-C2C8-B443-8C49-60D4BC68DC7B}" type="presOf" srcId="{90185B5B-62DA-4965-8FCC-9C0E6C763F09}" destId="{2A124AFD-27A8-4EC2-A1E7-4CD027D2666A}" srcOrd="0" destOrd="0" presId="urn:microsoft.com/office/officeart/2005/8/layout/equation1"/>
    <dgm:cxn modelId="{5A12CDBA-A9A7-8B4E-AAA4-FD4D041DB57C}" type="presOf" srcId="{7CE7DBBB-026C-4001-A2F1-9065A4075FD0}" destId="{AEAB7A97-B19E-4BC6-A35F-435025862AA3}" srcOrd="0" destOrd="0" presId="urn:microsoft.com/office/officeart/2005/8/layout/equation1"/>
    <dgm:cxn modelId="{AD2E8FFA-3632-4B0F-9F45-574BEF2FD72F}" srcId="{D70F5431-5B22-49AF-8627-73A2E48B50B1}" destId="{5C7C3317-6845-46F4-B63D-9AC9773883FA}" srcOrd="0" destOrd="0" parTransId="{7B911BC6-FBD8-4C82-8EDC-958A36650164}" sibTransId="{A2A428F4-D909-4341-8EFB-AD7960AE8A78}"/>
    <dgm:cxn modelId="{2BFD3CDE-5CF7-9148-A2A9-939D32FB79B9}" type="presParOf" srcId="{34E5859A-CF2F-4651-A03D-68C7DE67413A}" destId="{0E7117AA-1330-486C-9303-1F79B65345CF}" srcOrd="0" destOrd="0" presId="urn:microsoft.com/office/officeart/2005/8/layout/equation1"/>
    <dgm:cxn modelId="{5A7D5ABE-9BA8-A045-8E33-4A5CA3BFD41B}" type="presParOf" srcId="{34E5859A-CF2F-4651-A03D-68C7DE67413A}" destId="{8C443B19-65C9-40C4-9257-49E2D8D6A793}" srcOrd="1" destOrd="0" presId="urn:microsoft.com/office/officeart/2005/8/layout/equation1"/>
    <dgm:cxn modelId="{B963D523-7678-EF46-B720-5332C73B2B4B}" type="presParOf" srcId="{34E5859A-CF2F-4651-A03D-68C7DE67413A}" destId="{F3C13C5E-392D-4A60-B7DD-48D08706A77F}" srcOrd="2" destOrd="0" presId="urn:microsoft.com/office/officeart/2005/8/layout/equation1"/>
    <dgm:cxn modelId="{FE362A8F-74F8-584A-8649-8399439DE65D}" type="presParOf" srcId="{34E5859A-CF2F-4651-A03D-68C7DE67413A}" destId="{FACA7A1B-680B-44B2-B9AE-AF52224EFCD0}" srcOrd="3" destOrd="0" presId="urn:microsoft.com/office/officeart/2005/8/layout/equation1"/>
    <dgm:cxn modelId="{DAB8F759-CFE1-6D43-98BE-6AE82B5C47B5}" type="presParOf" srcId="{34E5859A-CF2F-4651-A03D-68C7DE67413A}" destId="{2A124AFD-27A8-4EC2-A1E7-4CD027D2666A}" srcOrd="4" destOrd="0" presId="urn:microsoft.com/office/officeart/2005/8/layout/equation1"/>
    <dgm:cxn modelId="{E9FABAE5-F240-B348-8501-B2C54D8F8D55}" type="presParOf" srcId="{34E5859A-CF2F-4651-A03D-68C7DE67413A}" destId="{31792271-932A-42EF-8C07-5E0C8E8BD99D}" srcOrd="5" destOrd="0" presId="urn:microsoft.com/office/officeart/2005/8/layout/equation1"/>
    <dgm:cxn modelId="{CCD5D17C-5675-304B-AD88-199118073E6E}" type="presParOf" srcId="{34E5859A-CF2F-4651-A03D-68C7DE67413A}" destId="{AEAB7A97-B19E-4BC6-A35F-435025862AA3}" srcOrd="6" destOrd="0" presId="urn:microsoft.com/office/officeart/2005/8/layout/equation1"/>
    <dgm:cxn modelId="{2660CCB7-CE7D-A140-B1E5-1C1E8947265F}" type="presParOf" srcId="{34E5859A-CF2F-4651-A03D-68C7DE67413A}" destId="{B63627C5-8ABF-4A03-AE6D-75C6FE386483}" srcOrd="7" destOrd="0" presId="urn:microsoft.com/office/officeart/2005/8/layout/equation1"/>
    <dgm:cxn modelId="{4AE99B14-7F79-7D4F-BEA4-A66C529B1C8C}" type="presParOf" srcId="{34E5859A-CF2F-4651-A03D-68C7DE67413A}" destId="{0723BE6F-24A5-4C55-B64A-D4FEB55C92A8}"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0F5431-5B22-49AF-8627-73A2E48B50B1}" type="doc">
      <dgm:prSet loTypeId="urn:microsoft.com/office/officeart/2005/8/layout/equation1" loCatId="process" qsTypeId="urn:microsoft.com/office/officeart/2005/8/quickstyle/simple1" qsCatId="simple" csTypeId="urn:microsoft.com/office/officeart/2005/8/colors/accent2_3" csCatId="accent2" phldr="1"/>
      <dgm:spPr/>
    </dgm:pt>
    <dgm:pt modelId="{5C7C3317-6845-46F4-B63D-9AC9773883FA}">
      <dgm:prSet phldrT="[Text]"/>
      <dgm:spPr>
        <a:solidFill>
          <a:srgbClr val="666699"/>
        </a:solidFill>
        <a:scene3d>
          <a:camera prst="orthographicFront"/>
          <a:lightRig rig="threePt" dir="t"/>
        </a:scene3d>
        <a:sp3d>
          <a:bevelT/>
        </a:sp3d>
      </dgm:spPr>
      <dgm:t>
        <a:bodyPr/>
        <a:lstStyle/>
        <a:p>
          <a:r>
            <a:rPr lang="en-US" dirty="0">
              <a:latin typeface="Arial" pitchFamily="34" charset="0"/>
            </a:rPr>
            <a:t>“</a:t>
          </a:r>
          <a:r>
            <a:rPr lang="en-US" i="0" dirty="0">
              <a:latin typeface="Arial" pitchFamily="34" charset="0"/>
            </a:rPr>
            <a:t>Do you want this</a:t>
          </a:r>
          <a:r>
            <a:rPr lang="en-US" dirty="0">
              <a:latin typeface="Arial" pitchFamily="34" charset="0"/>
            </a:rPr>
            <a:t> vaccine?” </a:t>
          </a:r>
          <a:endParaRPr lang="en-US" dirty="0"/>
        </a:p>
      </dgm:t>
    </dgm:pt>
    <dgm:pt modelId="{7B911BC6-FBD8-4C82-8EDC-958A36650164}" type="parTrans" cxnId="{AD2E8FFA-3632-4B0F-9F45-574BEF2FD72F}">
      <dgm:prSet/>
      <dgm:spPr/>
      <dgm:t>
        <a:bodyPr/>
        <a:lstStyle/>
        <a:p>
          <a:endParaRPr lang="en-US"/>
        </a:p>
      </dgm:t>
    </dgm:pt>
    <dgm:pt modelId="{A2A428F4-D909-4341-8EFB-AD7960AE8A78}" type="sibTrans" cxnId="{AD2E8FFA-3632-4B0F-9F45-574BEF2FD72F}">
      <dgm:prSet/>
      <dgm:spPr>
        <a:solidFill>
          <a:srgbClr val="666699"/>
        </a:solidFill>
      </dgm:spPr>
      <dgm:t>
        <a:bodyPr/>
        <a:lstStyle/>
        <a:p>
          <a:r>
            <a:rPr lang="en-US" dirty="0"/>
            <a:t>OR</a:t>
          </a:r>
        </a:p>
      </dgm:t>
    </dgm:pt>
    <dgm:pt modelId="{90185B5B-62DA-4965-8FCC-9C0E6C763F09}">
      <dgm:prSet phldrT="[Text]"/>
      <dgm:spPr>
        <a:solidFill>
          <a:srgbClr val="666699"/>
        </a:solidFill>
        <a:scene3d>
          <a:camera prst="orthographicFront"/>
          <a:lightRig rig="threePt" dir="t"/>
        </a:scene3d>
        <a:sp3d>
          <a:bevelT/>
        </a:sp3d>
      </dgm:spPr>
      <dgm:t>
        <a:bodyPr/>
        <a:lstStyle/>
        <a:p>
          <a:r>
            <a:rPr lang="en-US" dirty="0">
              <a:latin typeface="Arial" pitchFamily="34" charset="0"/>
            </a:rPr>
            <a:t>“</a:t>
          </a:r>
          <a:r>
            <a:rPr lang="en-US" i="0" dirty="0">
              <a:latin typeface="Arial" pitchFamily="34" charset="0"/>
            </a:rPr>
            <a:t>Think about getting the </a:t>
          </a:r>
          <a:r>
            <a:rPr lang="en-US" dirty="0">
              <a:latin typeface="Arial" pitchFamily="34" charset="0"/>
            </a:rPr>
            <a:t>vaccine.” </a:t>
          </a:r>
          <a:endParaRPr lang="en-US" dirty="0"/>
        </a:p>
      </dgm:t>
    </dgm:pt>
    <dgm:pt modelId="{9285DBE9-36F0-4085-9563-7A4F1B8E2E7E}" type="parTrans" cxnId="{C54C325F-C3E9-411E-9BCC-DE6AE85BA518}">
      <dgm:prSet/>
      <dgm:spPr/>
      <dgm:t>
        <a:bodyPr/>
        <a:lstStyle/>
        <a:p>
          <a:endParaRPr lang="en-US"/>
        </a:p>
      </dgm:t>
    </dgm:pt>
    <dgm:pt modelId="{7CE7DBBB-026C-4001-A2F1-9065A4075FD0}" type="sibTrans" cxnId="{C54C325F-C3E9-411E-9BCC-DE6AE85BA518}">
      <dgm:prSet/>
      <dgm:spPr>
        <a:solidFill>
          <a:srgbClr val="C00000"/>
        </a:solidFill>
      </dgm:spPr>
      <dgm:t>
        <a:bodyPr/>
        <a:lstStyle/>
        <a:p>
          <a:endParaRPr lang="en-US"/>
        </a:p>
      </dgm:t>
    </dgm:pt>
    <dgm:pt modelId="{3C721D51-2DBD-48F1-956A-B8EBC8D325E7}">
      <dgm:prSet phldrT="[Text]"/>
      <dgm:spPr>
        <a:solidFill>
          <a:srgbClr val="C00000"/>
        </a:solidFill>
        <a:scene3d>
          <a:camera prst="orthographicFront"/>
          <a:lightRig rig="threePt" dir="t"/>
        </a:scene3d>
        <a:sp3d>
          <a:bevelT/>
        </a:sp3d>
      </dgm:spPr>
      <dgm:t>
        <a:bodyPr/>
        <a:lstStyle/>
        <a:p>
          <a:r>
            <a:rPr lang="en-US" dirty="0"/>
            <a:t>Vaccine-Ambivalent Patient</a:t>
          </a:r>
        </a:p>
      </dgm:t>
    </dgm:pt>
    <dgm:pt modelId="{B50A97D1-FE5D-4A0D-9F96-F6104C53002C}" type="parTrans" cxnId="{8B197265-A646-468F-B471-F45B007FAD34}">
      <dgm:prSet/>
      <dgm:spPr/>
      <dgm:t>
        <a:bodyPr/>
        <a:lstStyle/>
        <a:p>
          <a:endParaRPr lang="en-US"/>
        </a:p>
      </dgm:t>
    </dgm:pt>
    <dgm:pt modelId="{0881B60A-D891-4A47-B145-E328731762B1}" type="sibTrans" cxnId="{8B197265-A646-468F-B471-F45B007FAD34}">
      <dgm:prSet/>
      <dgm:spPr/>
      <dgm:t>
        <a:bodyPr/>
        <a:lstStyle/>
        <a:p>
          <a:endParaRPr lang="en-US"/>
        </a:p>
      </dgm:t>
    </dgm:pt>
    <dgm:pt modelId="{34E5859A-CF2F-4651-A03D-68C7DE67413A}" type="pres">
      <dgm:prSet presAssocID="{D70F5431-5B22-49AF-8627-73A2E48B50B1}" presName="linearFlow" presStyleCnt="0">
        <dgm:presLayoutVars>
          <dgm:dir/>
          <dgm:resizeHandles val="exact"/>
        </dgm:presLayoutVars>
      </dgm:prSet>
      <dgm:spPr/>
    </dgm:pt>
    <dgm:pt modelId="{0E7117AA-1330-486C-9303-1F79B65345CF}" type="pres">
      <dgm:prSet presAssocID="{5C7C3317-6845-46F4-B63D-9AC9773883FA}" presName="node" presStyleLbl="node1" presStyleIdx="0" presStyleCnt="3">
        <dgm:presLayoutVars>
          <dgm:bulletEnabled val="1"/>
        </dgm:presLayoutVars>
      </dgm:prSet>
      <dgm:spPr/>
    </dgm:pt>
    <dgm:pt modelId="{8C443B19-65C9-40C4-9257-49E2D8D6A793}" type="pres">
      <dgm:prSet presAssocID="{A2A428F4-D909-4341-8EFB-AD7960AE8A78}" presName="spacerL" presStyleCnt="0"/>
      <dgm:spPr/>
    </dgm:pt>
    <dgm:pt modelId="{F3C13C5E-392D-4A60-B7DD-48D08706A77F}" type="pres">
      <dgm:prSet presAssocID="{A2A428F4-D909-4341-8EFB-AD7960AE8A78}" presName="sibTrans" presStyleLbl="sibTrans2D1" presStyleIdx="0" presStyleCnt="2" custScaleX="69078" custScaleY="69078"/>
      <dgm:spPr>
        <a:prstGeom prst="rect">
          <a:avLst/>
        </a:prstGeom>
      </dgm:spPr>
    </dgm:pt>
    <dgm:pt modelId="{FACA7A1B-680B-44B2-B9AE-AF52224EFCD0}" type="pres">
      <dgm:prSet presAssocID="{A2A428F4-D909-4341-8EFB-AD7960AE8A78}" presName="spacerR" presStyleCnt="0"/>
      <dgm:spPr/>
    </dgm:pt>
    <dgm:pt modelId="{2A124AFD-27A8-4EC2-A1E7-4CD027D2666A}" type="pres">
      <dgm:prSet presAssocID="{90185B5B-62DA-4965-8FCC-9C0E6C763F09}" presName="node" presStyleLbl="node1" presStyleIdx="1" presStyleCnt="3">
        <dgm:presLayoutVars>
          <dgm:bulletEnabled val="1"/>
        </dgm:presLayoutVars>
      </dgm:prSet>
      <dgm:spPr/>
    </dgm:pt>
    <dgm:pt modelId="{31792271-932A-42EF-8C07-5E0C8E8BD99D}" type="pres">
      <dgm:prSet presAssocID="{7CE7DBBB-026C-4001-A2F1-9065A4075FD0}" presName="spacerL" presStyleCnt="0"/>
      <dgm:spPr/>
    </dgm:pt>
    <dgm:pt modelId="{AEAB7A97-B19E-4BC6-A35F-435025862AA3}" type="pres">
      <dgm:prSet presAssocID="{7CE7DBBB-026C-4001-A2F1-9065A4075FD0}" presName="sibTrans" presStyleLbl="sibTrans2D1" presStyleIdx="1" presStyleCnt="2"/>
      <dgm:spPr/>
    </dgm:pt>
    <dgm:pt modelId="{B63627C5-8ABF-4A03-AE6D-75C6FE386483}" type="pres">
      <dgm:prSet presAssocID="{7CE7DBBB-026C-4001-A2F1-9065A4075FD0}" presName="spacerR" presStyleCnt="0"/>
      <dgm:spPr/>
    </dgm:pt>
    <dgm:pt modelId="{0723BE6F-24A5-4C55-B64A-D4FEB55C92A8}" type="pres">
      <dgm:prSet presAssocID="{3C721D51-2DBD-48F1-956A-B8EBC8D325E7}" presName="node" presStyleLbl="node1" presStyleIdx="2" presStyleCnt="3">
        <dgm:presLayoutVars>
          <dgm:bulletEnabled val="1"/>
        </dgm:presLayoutVars>
      </dgm:prSet>
      <dgm:spPr/>
    </dgm:pt>
  </dgm:ptLst>
  <dgm:cxnLst>
    <dgm:cxn modelId="{5ECBA444-FF92-3041-A147-D284B803B751}" type="presOf" srcId="{A2A428F4-D909-4341-8EFB-AD7960AE8A78}" destId="{F3C13C5E-392D-4A60-B7DD-48D08706A77F}" srcOrd="0" destOrd="0" presId="urn:microsoft.com/office/officeart/2005/8/layout/equation1"/>
    <dgm:cxn modelId="{D1F5BF56-767B-384F-A880-067616482064}" type="presOf" srcId="{5C7C3317-6845-46F4-B63D-9AC9773883FA}" destId="{0E7117AA-1330-486C-9303-1F79B65345CF}" srcOrd="0" destOrd="0" presId="urn:microsoft.com/office/officeart/2005/8/layout/equation1"/>
    <dgm:cxn modelId="{C54C325F-C3E9-411E-9BCC-DE6AE85BA518}" srcId="{D70F5431-5B22-49AF-8627-73A2E48B50B1}" destId="{90185B5B-62DA-4965-8FCC-9C0E6C763F09}" srcOrd="1" destOrd="0" parTransId="{9285DBE9-36F0-4085-9563-7A4F1B8E2E7E}" sibTransId="{7CE7DBBB-026C-4001-A2F1-9065A4075FD0}"/>
    <dgm:cxn modelId="{8B197265-A646-468F-B471-F45B007FAD34}" srcId="{D70F5431-5B22-49AF-8627-73A2E48B50B1}" destId="{3C721D51-2DBD-48F1-956A-B8EBC8D325E7}" srcOrd="2" destOrd="0" parTransId="{B50A97D1-FE5D-4A0D-9F96-F6104C53002C}" sibTransId="{0881B60A-D891-4A47-B145-E328731762B1}"/>
    <dgm:cxn modelId="{4B6C527B-EEBE-D641-9909-92F51E3BCCA6}" type="presOf" srcId="{3C721D51-2DBD-48F1-956A-B8EBC8D325E7}" destId="{0723BE6F-24A5-4C55-B64A-D4FEB55C92A8}" srcOrd="0" destOrd="0" presId="urn:microsoft.com/office/officeart/2005/8/layout/equation1"/>
    <dgm:cxn modelId="{033539AF-7667-B84B-BDAC-6155ED45237B}" type="presOf" srcId="{90185B5B-62DA-4965-8FCC-9C0E6C763F09}" destId="{2A124AFD-27A8-4EC2-A1E7-4CD027D2666A}" srcOrd="0" destOrd="0" presId="urn:microsoft.com/office/officeart/2005/8/layout/equation1"/>
    <dgm:cxn modelId="{70CF34CA-0A38-674A-8954-D543610F9CDC}" type="presOf" srcId="{7CE7DBBB-026C-4001-A2F1-9065A4075FD0}" destId="{AEAB7A97-B19E-4BC6-A35F-435025862AA3}" srcOrd="0" destOrd="0" presId="urn:microsoft.com/office/officeart/2005/8/layout/equation1"/>
    <dgm:cxn modelId="{D975C5F2-6393-3849-A579-7268D5684E4A}" type="presOf" srcId="{D70F5431-5B22-49AF-8627-73A2E48B50B1}" destId="{34E5859A-CF2F-4651-A03D-68C7DE67413A}" srcOrd="0" destOrd="0" presId="urn:microsoft.com/office/officeart/2005/8/layout/equation1"/>
    <dgm:cxn modelId="{AD2E8FFA-3632-4B0F-9F45-574BEF2FD72F}" srcId="{D70F5431-5B22-49AF-8627-73A2E48B50B1}" destId="{5C7C3317-6845-46F4-B63D-9AC9773883FA}" srcOrd="0" destOrd="0" parTransId="{7B911BC6-FBD8-4C82-8EDC-958A36650164}" sibTransId="{A2A428F4-D909-4341-8EFB-AD7960AE8A78}"/>
    <dgm:cxn modelId="{14160795-43D0-AA47-A527-F100619D585D}" type="presParOf" srcId="{34E5859A-CF2F-4651-A03D-68C7DE67413A}" destId="{0E7117AA-1330-486C-9303-1F79B65345CF}" srcOrd="0" destOrd="0" presId="urn:microsoft.com/office/officeart/2005/8/layout/equation1"/>
    <dgm:cxn modelId="{65104FEF-1E02-2547-8BB9-51CAD14E3C46}" type="presParOf" srcId="{34E5859A-CF2F-4651-A03D-68C7DE67413A}" destId="{8C443B19-65C9-40C4-9257-49E2D8D6A793}" srcOrd="1" destOrd="0" presId="urn:microsoft.com/office/officeart/2005/8/layout/equation1"/>
    <dgm:cxn modelId="{0544F607-4320-6A47-9D9D-6435136FEB0A}" type="presParOf" srcId="{34E5859A-CF2F-4651-A03D-68C7DE67413A}" destId="{F3C13C5E-392D-4A60-B7DD-48D08706A77F}" srcOrd="2" destOrd="0" presId="urn:microsoft.com/office/officeart/2005/8/layout/equation1"/>
    <dgm:cxn modelId="{C493C973-581D-5A44-960A-1E33633B7E02}" type="presParOf" srcId="{34E5859A-CF2F-4651-A03D-68C7DE67413A}" destId="{FACA7A1B-680B-44B2-B9AE-AF52224EFCD0}" srcOrd="3" destOrd="0" presId="urn:microsoft.com/office/officeart/2005/8/layout/equation1"/>
    <dgm:cxn modelId="{C9C0A1C5-1A34-244E-892C-050A21DEEFC2}" type="presParOf" srcId="{34E5859A-CF2F-4651-A03D-68C7DE67413A}" destId="{2A124AFD-27A8-4EC2-A1E7-4CD027D2666A}" srcOrd="4" destOrd="0" presId="urn:microsoft.com/office/officeart/2005/8/layout/equation1"/>
    <dgm:cxn modelId="{8AE565AF-635D-0F4D-AB5E-2CBF5F8C4DBA}" type="presParOf" srcId="{34E5859A-CF2F-4651-A03D-68C7DE67413A}" destId="{31792271-932A-42EF-8C07-5E0C8E8BD99D}" srcOrd="5" destOrd="0" presId="urn:microsoft.com/office/officeart/2005/8/layout/equation1"/>
    <dgm:cxn modelId="{CAF377F3-B357-CE47-AD09-19183A499388}" type="presParOf" srcId="{34E5859A-CF2F-4651-A03D-68C7DE67413A}" destId="{AEAB7A97-B19E-4BC6-A35F-435025862AA3}" srcOrd="6" destOrd="0" presId="urn:microsoft.com/office/officeart/2005/8/layout/equation1"/>
    <dgm:cxn modelId="{D891DC67-76C7-4949-A349-92072E4C4EF7}" type="presParOf" srcId="{34E5859A-CF2F-4651-A03D-68C7DE67413A}" destId="{B63627C5-8ABF-4A03-AE6D-75C6FE386483}" srcOrd="7" destOrd="0" presId="urn:microsoft.com/office/officeart/2005/8/layout/equation1"/>
    <dgm:cxn modelId="{FA2AE689-D9D1-4149-A934-852030DA6207}" type="presParOf" srcId="{34E5859A-CF2F-4651-A03D-68C7DE67413A}" destId="{0723BE6F-24A5-4C55-B64A-D4FEB55C92A8}"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117AA-1330-486C-9303-1F79B65345CF}">
      <dsp:nvSpPr>
        <dsp:cNvPr id="0" name=""/>
        <dsp:cNvSpPr/>
      </dsp:nvSpPr>
      <dsp:spPr>
        <a:xfrm>
          <a:off x="1310" y="587024"/>
          <a:ext cx="1645350" cy="1645350"/>
        </a:xfrm>
        <a:prstGeom prst="ellipse">
          <a:avLst/>
        </a:prstGeom>
        <a:solidFill>
          <a:srgbClr val="FF990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itchFamily="34" charset="0"/>
            </a:rPr>
            <a:t>“</a:t>
          </a:r>
          <a:r>
            <a:rPr lang="en-US" sz="2000" i="1" kern="1200" dirty="0">
              <a:latin typeface="Arial" pitchFamily="34" charset="0"/>
            </a:rPr>
            <a:t>You need</a:t>
          </a:r>
          <a:r>
            <a:rPr lang="en-US" sz="2000" kern="1200" dirty="0">
              <a:latin typeface="Arial" pitchFamily="34" charset="0"/>
            </a:rPr>
            <a:t> to get this vaccine.” </a:t>
          </a:r>
          <a:endParaRPr lang="en-US" sz="2000" kern="1200" dirty="0"/>
        </a:p>
      </dsp:txBody>
      <dsp:txXfrm>
        <a:off x="242266" y="827980"/>
        <a:ext cx="1163438" cy="1163438"/>
      </dsp:txXfrm>
    </dsp:sp>
    <dsp:sp modelId="{F3C13C5E-392D-4A60-B7DD-48D08706A77F}">
      <dsp:nvSpPr>
        <dsp:cNvPr id="0" name=""/>
        <dsp:cNvSpPr/>
      </dsp:nvSpPr>
      <dsp:spPr>
        <a:xfrm>
          <a:off x="1780263" y="1080093"/>
          <a:ext cx="659213" cy="659213"/>
        </a:xfrm>
        <a:prstGeom prst="rect">
          <a:avLst/>
        </a:prstGeom>
        <a:solidFill>
          <a:srgbClr val="FF99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OR</a:t>
          </a:r>
        </a:p>
      </dsp:txBody>
      <dsp:txXfrm>
        <a:off x="1780263" y="1080093"/>
        <a:ext cx="659213" cy="659213"/>
      </dsp:txXfrm>
    </dsp:sp>
    <dsp:sp modelId="{2A124AFD-27A8-4EC2-A1E7-4CD027D2666A}">
      <dsp:nvSpPr>
        <dsp:cNvPr id="0" name=""/>
        <dsp:cNvSpPr/>
      </dsp:nvSpPr>
      <dsp:spPr>
        <a:xfrm>
          <a:off x="2573079" y="587024"/>
          <a:ext cx="1645350" cy="1645350"/>
        </a:xfrm>
        <a:prstGeom prst="ellipse">
          <a:avLst/>
        </a:prstGeom>
        <a:solidFill>
          <a:srgbClr val="FF990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itchFamily="34" charset="0"/>
            </a:rPr>
            <a:t>“</a:t>
          </a:r>
          <a:r>
            <a:rPr lang="en-US" sz="2000" i="1" kern="1200" dirty="0">
              <a:latin typeface="Arial" pitchFamily="34" charset="0"/>
            </a:rPr>
            <a:t>I want you </a:t>
          </a:r>
          <a:r>
            <a:rPr lang="en-US" sz="2000" kern="1200" dirty="0">
              <a:latin typeface="Arial" pitchFamily="34" charset="0"/>
            </a:rPr>
            <a:t>to get this vaccine.” </a:t>
          </a:r>
          <a:endParaRPr lang="en-US" sz="2000" kern="1200" dirty="0"/>
        </a:p>
      </dsp:txBody>
      <dsp:txXfrm>
        <a:off x="2814035" y="827980"/>
        <a:ext cx="1163438" cy="1163438"/>
      </dsp:txXfrm>
    </dsp:sp>
    <dsp:sp modelId="{AEAB7A97-B19E-4BC6-A35F-435025862AA3}">
      <dsp:nvSpPr>
        <dsp:cNvPr id="0" name=""/>
        <dsp:cNvSpPr/>
      </dsp:nvSpPr>
      <dsp:spPr>
        <a:xfrm>
          <a:off x="4352032" y="932548"/>
          <a:ext cx="954303" cy="954303"/>
        </a:xfrm>
        <a:prstGeom prst="mathEqual">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478525" y="1129134"/>
        <a:ext cx="701317" cy="561131"/>
      </dsp:txXfrm>
    </dsp:sp>
    <dsp:sp modelId="{0723BE6F-24A5-4C55-B64A-D4FEB55C92A8}">
      <dsp:nvSpPr>
        <dsp:cNvPr id="0" name=""/>
        <dsp:cNvSpPr/>
      </dsp:nvSpPr>
      <dsp:spPr>
        <a:xfrm>
          <a:off x="5439938" y="587024"/>
          <a:ext cx="1645350" cy="1645350"/>
        </a:xfrm>
        <a:prstGeom prst="ellipse">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Vaccine-Motivated Patient</a:t>
          </a:r>
        </a:p>
      </dsp:txBody>
      <dsp:txXfrm>
        <a:off x="5680894" y="827980"/>
        <a:ext cx="1163438" cy="1163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117AA-1330-486C-9303-1F79B65345CF}">
      <dsp:nvSpPr>
        <dsp:cNvPr id="0" name=""/>
        <dsp:cNvSpPr/>
      </dsp:nvSpPr>
      <dsp:spPr>
        <a:xfrm>
          <a:off x="1310" y="587024"/>
          <a:ext cx="1645350" cy="1645350"/>
        </a:xfrm>
        <a:prstGeom prst="ellipse">
          <a:avLst/>
        </a:prstGeom>
        <a:solidFill>
          <a:srgbClr val="6666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itchFamily="34" charset="0"/>
            </a:rPr>
            <a:t>“</a:t>
          </a:r>
          <a:r>
            <a:rPr lang="en-US" sz="1800" i="0" kern="1200" dirty="0">
              <a:latin typeface="Arial" pitchFamily="34" charset="0"/>
            </a:rPr>
            <a:t>Do you want this</a:t>
          </a:r>
          <a:r>
            <a:rPr lang="en-US" sz="1800" kern="1200" dirty="0">
              <a:latin typeface="Arial" pitchFamily="34" charset="0"/>
            </a:rPr>
            <a:t> vaccine?” </a:t>
          </a:r>
          <a:endParaRPr lang="en-US" sz="1800" kern="1200" dirty="0"/>
        </a:p>
      </dsp:txBody>
      <dsp:txXfrm>
        <a:off x="242266" y="827980"/>
        <a:ext cx="1163438" cy="1163438"/>
      </dsp:txXfrm>
    </dsp:sp>
    <dsp:sp modelId="{F3C13C5E-392D-4A60-B7DD-48D08706A77F}">
      <dsp:nvSpPr>
        <dsp:cNvPr id="0" name=""/>
        <dsp:cNvSpPr/>
      </dsp:nvSpPr>
      <dsp:spPr>
        <a:xfrm>
          <a:off x="1780263" y="1080093"/>
          <a:ext cx="659213" cy="659213"/>
        </a:xfrm>
        <a:prstGeom prst="rect">
          <a:avLst/>
        </a:prstGeom>
        <a:solidFill>
          <a:srgbClr val="6666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OR</a:t>
          </a:r>
        </a:p>
      </dsp:txBody>
      <dsp:txXfrm>
        <a:off x="1780263" y="1080093"/>
        <a:ext cx="659213" cy="659213"/>
      </dsp:txXfrm>
    </dsp:sp>
    <dsp:sp modelId="{2A124AFD-27A8-4EC2-A1E7-4CD027D2666A}">
      <dsp:nvSpPr>
        <dsp:cNvPr id="0" name=""/>
        <dsp:cNvSpPr/>
      </dsp:nvSpPr>
      <dsp:spPr>
        <a:xfrm>
          <a:off x="2573079" y="587024"/>
          <a:ext cx="1645350" cy="1645350"/>
        </a:xfrm>
        <a:prstGeom prst="ellipse">
          <a:avLst/>
        </a:prstGeom>
        <a:solidFill>
          <a:srgbClr val="6666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itchFamily="34" charset="0"/>
            </a:rPr>
            <a:t>“</a:t>
          </a:r>
          <a:r>
            <a:rPr lang="en-US" sz="1800" i="0" kern="1200" dirty="0">
              <a:latin typeface="Arial" pitchFamily="34" charset="0"/>
            </a:rPr>
            <a:t>Think about getting the </a:t>
          </a:r>
          <a:r>
            <a:rPr lang="en-US" sz="1800" kern="1200" dirty="0">
              <a:latin typeface="Arial" pitchFamily="34" charset="0"/>
            </a:rPr>
            <a:t>vaccine.” </a:t>
          </a:r>
          <a:endParaRPr lang="en-US" sz="1800" kern="1200" dirty="0"/>
        </a:p>
      </dsp:txBody>
      <dsp:txXfrm>
        <a:off x="2814035" y="827980"/>
        <a:ext cx="1163438" cy="1163438"/>
      </dsp:txXfrm>
    </dsp:sp>
    <dsp:sp modelId="{AEAB7A97-B19E-4BC6-A35F-435025862AA3}">
      <dsp:nvSpPr>
        <dsp:cNvPr id="0" name=""/>
        <dsp:cNvSpPr/>
      </dsp:nvSpPr>
      <dsp:spPr>
        <a:xfrm>
          <a:off x="4352032" y="932548"/>
          <a:ext cx="954303" cy="954303"/>
        </a:xfrm>
        <a:prstGeom prst="mathEqual">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478525" y="1129134"/>
        <a:ext cx="701317" cy="561131"/>
      </dsp:txXfrm>
    </dsp:sp>
    <dsp:sp modelId="{0723BE6F-24A5-4C55-B64A-D4FEB55C92A8}">
      <dsp:nvSpPr>
        <dsp:cNvPr id="0" name=""/>
        <dsp:cNvSpPr/>
      </dsp:nvSpPr>
      <dsp:spPr>
        <a:xfrm>
          <a:off x="5439938" y="587024"/>
          <a:ext cx="1645350" cy="1645350"/>
        </a:xfrm>
        <a:prstGeom prst="ellipse">
          <a:avLst/>
        </a:prstGeom>
        <a:solidFill>
          <a:srgbClr val="C0000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Vaccine-Ambivalent Patient</a:t>
          </a:r>
        </a:p>
      </dsp:txBody>
      <dsp:txXfrm>
        <a:off x="5680894" y="827980"/>
        <a:ext cx="1163438" cy="116343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4205"/>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sz="quarter" idx="1"/>
          </p:nvPr>
        </p:nvSpPr>
        <p:spPr>
          <a:xfrm>
            <a:off x="3884414" y="1"/>
            <a:ext cx="2972098" cy="464205"/>
          </a:xfrm>
          <a:prstGeom prst="rect">
            <a:avLst/>
          </a:prstGeom>
        </p:spPr>
        <p:txBody>
          <a:bodyPr vert="horz" lIns="87316" tIns="43658" rIns="87316" bIns="43658" rtlCol="0"/>
          <a:lstStyle>
            <a:lvl1pPr algn="r">
              <a:defRPr sz="1100"/>
            </a:lvl1pPr>
          </a:lstStyle>
          <a:p>
            <a:fld id="{1C53532B-C57D-4D24-B5CC-FD4E156EBF4C}" type="datetimeFigureOut">
              <a:rPr lang="en-US" smtClean="0"/>
              <a:t>11/19/22</a:t>
            </a:fld>
            <a:endParaRPr lang="en-US"/>
          </a:p>
        </p:txBody>
      </p:sp>
      <p:sp>
        <p:nvSpPr>
          <p:cNvPr id="4" name="Footer Placeholder 3"/>
          <p:cNvSpPr>
            <a:spLocks noGrp="1"/>
          </p:cNvSpPr>
          <p:nvPr>
            <p:ph type="ftr" sz="quarter" idx="2"/>
          </p:nvPr>
        </p:nvSpPr>
        <p:spPr>
          <a:xfrm>
            <a:off x="0" y="8830659"/>
            <a:ext cx="2972098" cy="464205"/>
          </a:xfrm>
          <a:prstGeom prst="rect">
            <a:avLst/>
          </a:prstGeom>
        </p:spPr>
        <p:txBody>
          <a:bodyPr vert="horz" lIns="87316" tIns="43658" rIns="87316" bIns="43658" rtlCol="0" anchor="b"/>
          <a:lstStyle>
            <a:lvl1pPr algn="l">
              <a:defRPr sz="1100"/>
            </a:lvl1pPr>
          </a:lstStyle>
          <a:p>
            <a:endParaRPr lang="en-US"/>
          </a:p>
        </p:txBody>
      </p:sp>
      <p:sp>
        <p:nvSpPr>
          <p:cNvPr id="5" name="Slide Number Placeholder 4"/>
          <p:cNvSpPr>
            <a:spLocks noGrp="1"/>
          </p:cNvSpPr>
          <p:nvPr>
            <p:ph type="sldNum" sz="quarter" idx="3"/>
          </p:nvPr>
        </p:nvSpPr>
        <p:spPr>
          <a:xfrm>
            <a:off x="3884414" y="8830659"/>
            <a:ext cx="2972098" cy="464205"/>
          </a:xfrm>
          <a:prstGeom prst="rect">
            <a:avLst/>
          </a:prstGeom>
        </p:spPr>
        <p:txBody>
          <a:bodyPr vert="horz" lIns="87316" tIns="43658" rIns="87316" bIns="43658" rtlCol="0" anchor="b"/>
          <a:lstStyle>
            <a:lvl1pPr algn="r">
              <a:defRPr sz="1100"/>
            </a:lvl1pPr>
          </a:lstStyle>
          <a:p>
            <a:fld id="{F320033E-69DD-47DE-B3F6-3166F8E20CF8}" type="slidenum">
              <a:rPr lang="en-US" smtClean="0"/>
              <a:t>‹#›</a:t>
            </a:fld>
            <a:endParaRPr lang="en-US"/>
          </a:p>
        </p:txBody>
      </p:sp>
    </p:spTree>
    <p:extLst>
      <p:ext uri="{BB962C8B-B14F-4D97-AF65-F5344CB8AC3E}">
        <p14:creationId xmlns:p14="http://schemas.microsoft.com/office/powerpoint/2010/main" val="1506381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302" tIns="46151" rIns="92302" bIns="46151" rtlCol="0"/>
          <a:lstStyle>
            <a:lvl1pPr algn="r">
              <a:defRPr sz="1200"/>
            </a:lvl1pPr>
          </a:lstStyle>
          <a:p>
            <a:fld id="{FA7AFE93-D4DC-0B4F-94AB-7CE5EAF59665}" type="datetimeFigureOut">
              <a:rPr lang="en-US" smtClean="0"/>
              <a:t>11/19/22</a:t>
            </a:fld>
            <a:endParaRPr lang="en-US"/>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92302" tIns="46151" rIns="92302" bIns="46151"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302" tIns="46151" rIns="92302"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302" tIns="46151" rIns="92302" bIns="46151" rtlCol="0" anchor="b"/>
          <a:lstStyle>
            <a:lvl1pPr algn="r">
              <a:defRPr sz="1200"/>
            </a:lvl1pPr>
          </a:lstStyle>
          <a:p>
            <a:fld id="{8BBF9976-16FA-684A-9B34-75E06317153C}" type="slidenum">
              <a:rPr lang="en-US" smtClean="0"/>
              <a:t>‹#›</a:t>
            </a:fld>
            <a:endParaRPr lang="en-US"/>
          </a:p>
        </p:txBody>
      </p:sp>
    </p:spTree>
    <p:extLst>
      <p:ext uri="{BB962C8B-B14F-4D97-AF65-F5344CB8AC3E}">
        <p14:creationId xmlns:p14="http://schemas.microsoft.com/office/powerpoint/2010/main" val="10896672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t>1</a:t>
            </a:fld>
            <a:endParaRPr lang="en-US"/>
          </a:p>
        </p:txBody>
      </p:sp>
    </p:spTree>
    <p:extLst>
      <p:ext uri="{BB962C8B-B14F-4D97-AF65-F5344CB8AC3E}">
        <p14:creationId xmlns:p14="http://schemas.microsoft.com/office/powerpoint/2010/main" val="294061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92569">
              <a:defRPr sz="2300">
                <a:solidFill>
                  <a:schemeClr val="tx1"/>
                </a:solidFill>
                <a:latin typeface="Times New Roman" charset="0"/>
                <a:ea typeface="ＭＳ Ｐゴシック" charset="0"/>
                <a:cs typeface="ＭＳ Ｐゴシック" charset="0"/>
              </a:defRPr>
            </a:lvl1pPr>
            <a:lvl2pPr marL="702756" indent="-270291" defTabSz="992569">
              <a:defRPr sz="2300">
                <a:solidFill>
                  <a:schemeClr val="tx1"/>
                </a:solidFill>
                <a:latin typeface="Times New Roman" charset="0"/>
                <a:ea typeface="ＭＳ Ｐゴシック" charset="0"/>
              </a:defRPr>
            </a:lvl2pPr>
            <a:lvl3pPr marL="1081164" indent="-216233" defTabSz="992569">
              <a:defRPr sz="2300">
                <a:solidFill>
                  <a:schemeClr val="tx1"/>
                </a:solidFill>
                <a:latin typeface="Times New Roman" charset="0"/>
                <a:ea typeface="ＭＳ Ｐゴシック" charset="0"/>
              </a:defRPr>
            </a:lvl3pPr>
            <a:lvl4pPr marL="1513629" indent="-216233" defTabSz="992569">
              <a:defRPr sz="2300">
                <a:solidFill>
                  <a:schemeClr val="tx1"/>
                </a:solidFill>
                <a:latin typeface="Times New Roman" charset="0"/>
                <a:ea typeface="ＭＳ Ｐゴシック" charset="0"/>
              </a:defRPr>
            </a:lvl4pPr>
            <a:lvl5pPr marL="1946095" indent="-216233" defTabSz="992569">
              <a:defRPr sz="2300">
                <a:solidFill>
                  <a:schemeClr val="tx1"/>
                </a:solidFill>
                <a:latin typeface="Times New Roman" charset="0"/>
                <a:ea typeface="ＭＳ Ｐゴシック" charset="0"/>
              </a:defRPr>
            </a:lvl5pPr>
            <a:lvl6pPr marL="2378560" indent="-216233" defTabSz="992569"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92569"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92569"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92569"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4D3E4E03-EE30-D048-BE1C-F6027EB58079}" type="slidenum">
              <a:rPr lang="en-GB" sz="1400">
                <a:latin typeface="Arial" charset="0"/>
              </a:rPr>
              <a:pPr eaLnBrk="1" hangingPunct="1"/>
              <a:t>22</a:t>
            </a:fld>
            <a:endParaRPr lang="en-GB" sz="1400">
              <a:latin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92188">
              <a:defRPr sz="2400">
                <a:solidFill>
                  <a:schemeClr val="tx1"/>
                </a:solidFill>
                <a:latin typeface="Arial" charset="0"/>
                <a:ea typeface="MS PGothic" charset="0"/>
                <a:cs typeface="MS PGothic" charset="0"/>
              </a:defRPr>
            </a:lvl1pPr>
            <a:lvl2pPr marL="742950" indent="-285750" defTabSz="992188">
              <a:defRPr sz="2400">
                <a:solidFill>
                  <a:schemeClr val="tx1"/>
                </a:solidFill>
                <a:latin typeface="Arial" charset="0"/>
                <a:ea typeface="MS PGothic" charset="0"/>
                <a:cs typeface="MS PGothic" charset="0"/>
              </a:defRPr>
            </a:lvl2pPr>
            <a:lvl3pPr marL="1143000" indent="-228600" defTabSz="992188">
              <a:defRPr sz="2400">
                <a:solidFill>
                  <a:schemeClr val="tx1"/>
                </a:solidFill>
                <a:latin typeface="Arial" charset="0"/>
                <a:ea typeface="MS PGothic" charset="0"/>
                <a:cs typeface="MS PGothic" charset="0"/>
              </a:defRPr>
            </a:lvl3pPr>
            <a:lvl4pPr marL="1600200" indent="-228600" defTabSz="992188">
              <a:defRPr sz="2400">
                <a:solidFill>
                  <a:schemeClr val="tx1"/>
                </a:solidFill>
                <a:latin typeface="Arial" charset="0"/>
                <a:ea typeface="MS PGothic" charset="0"/>
                <a:cs typeface="MS PGothic" charset="0"/>
              </a:defRPr>
            </a:lvl4pPr>
            <a:lvl5pPr marL="2057400" indent="-228600" defTabSz="992188">
              <a:defRPr sz="2400">
                <a:solidFill>
                  <a:schemeClr val="tx1"/>
                </a:solidFill>
                <a:latin typeface="Arial" charset="0"/>
                <a:ea typeface="MS PGothic" charset="0"/>
                <a:cs typeface="MS PGothic" charset="0"/>
              </a:defRPr>
            </a:lvl5pPr>
            <a:lvl6pPr marL="2514600" indent="-228600" defTabSz="9921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921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921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921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8D70E4C-F610-D949-BC6A-B80C9D05C8C6}" type="slidenum">
              <a:rPr lang="en-US" sz="1400">
                <a:cs typeface="Arial" charset="0"/>
              </a:rPr>
              <a:pPr/>
              <a:t>23</a:t>
            </a:fld>
            <a:endParaRPr lang="en-US" sz="140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92569">
              <a:defRPr sz="2300">
                <a:solidFill>
                  <a:schemeClr val="tx1"/>
                </a:solidFill>
                <a:latin typeface="Times New Roman" charset="0"/>
                <a:ea typeface="ＭＳ Ｐゴシック" charset="0"/>
                <a:cs typeface="ＭＳ Ｐゴシック" charset="0"/>
              </a:defRPr>
            </a:lvl1pPr>
            <a:lvl2pPr marL="702756" indent="-270291" defTabSz="992569">
              <a:defRPr sz="2300">
                <a:solidFill>
                  <a:schemeClr val="tx1"/>
                </a:solidFill>
                <a:latin typeface="Times New Roman" charset="0"/>
                <a:ea typeface="ＭＳ Ｐゴシック" charset="0"/>
              </a:defRPr>
            </a:lvl2pPr>
            <a:lvl3pPr marL="1081164" indent="-216233" defTabSz="992569">
              <a:defRPr sz="2300">
                <a:solidFill>
                  <a:schemeClr val="tx1"/>
                </a:solidFill>
                <a:latin typeface="Times New Roman" charset="0"/>
                <a:ea typeface="ＭＳ Ｐゴシック" charset="0"/>
              </a:defRPr>
            </a:lvl3pPr>
            <a:lvl4pPr marL="1513629" indent="-216233" defTabSz="992569">
              <a:defRPr sz="2300">
                <a:solidFill>
                  <a:schemeClr val="tx1"/>
                </a:solidFill>
                <a:latin typeface="Times New Roman" charset="0"/>
                <a:ea typeface="ＭＳ Ｐゴシック" charset="0"/>
              </a:defRPr>
            </a:lvl4pPr>
            <a:lvl5pPr marL="1946095" indent="-216233" defTabSz="992569">
              <a:defRPr sz="2300">
                <a:solidFill>
                  <a:schemeClr val="tx1"/>
                </a:solidFill>
                <a:latin typeface="Times New Roman" charset="0"/>
                <a:ea typeface="ＭＳ Ｐゴシック" charset="0"/>
              </a:defRPr>
            </a:lvl5pPr>
            <a:lvl6pPr marL="2378560" indent="-216233" defTabSz="992569"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92569"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92569"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92569"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6F756861-7168-7F40-AC4B-F451FD0DB1CC}" type="slidenum">
              <a:rPr lang="en-US" sz="1400">
                <a:solidFill>
                  <a:srgbClr val="000000"/>
                </a:solidFill>
                <a:latin typeface="Arial" charset="0"/>
              </a:rPr>
              <a:pPr eaLnBrk="1" hangingPunct="1"/>
              <a:t>24</a:t>
            </a:fld>
            <a:endParaRPr lang="en-US" sz="1400">
              <a:solidFill>
                <a:srgbClr val="000000"/>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F1BDCCEA-04F1-3D40-B9CB-C5CFB0C076B6}"/>
              </a:ext>
            </a:extLst>
          </p:cNvPr>
          <p:cNvSpPr>
            <a:spLocks noGrp="1" noRot="1" noChangeAspect="1" noTextEdit="1"/>
          </p:cNvSpPr>
          <p:nvPr>
            <p:ph type="sldImg"/>
          </p:nvPr>
        </p:nvSpPr>
        <p:spPr>
          <a:ln/>
        </p:spPr>
      </p:sp>
      <p:sp>
        <p:nvSpPr>
          <p:cNvPr id="110595" name="Notes Placeholder 2">
            <a:extLst>
              <a:ext uri="{FF2B5EF4-FFF2-40B4-BE49-F238E27FC236}">
                <a16:creationId xmlns:a16="http://schemas.microsoft.com/office/drawing/2014/main" id="{1BA2E02A-7229-174C-870C-3595E7A4E8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0596" name="Slide Number Placeholder 3">
            <a:extLst>
              <a:ext uri="{FF2B5EF4-FFF2-40B4-BE49-F238E27FC236}">
                <a16:creationId xmlns:a16="http://schemas.microsoft.com/office/drawing/2014/main" id="{5B95B4BD-2173-C845-A818-FC2CC28A8E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ABC98BB2-303A-EC49-8653-5A61428E6B52}" type="slidenum">
              <a:rPr lang="en-GB" altLang="en-US" sz="1300">
                <a:latin typeface="Arial" panose="020B0604020202020204" pitchFamily="34" charset="0"/>
              </a:rPr>
              <a:pPr/>
              <a:t>26</a:t>
            </a:fld>
            <a:endParaRPr lang="en-GB" altLang="en-US" sz="1300">
              <a:latin typeface="Arial" panose="020B0604020202020204" pitchFamily="34" charset="0"/>
            </a:endParaRPr>
          </a:p>
        </p:txBody>
      </p:sp>
    </p:spTree>
    <p:extLst>
      <p:ext uri="{BB962C8B-B14F-4D97-AF65-F5344CB8AC3E}">
        <p14:creationId xmlns:p14="http://schemas.microsoft.com/office/powerpoint/2010/main" val="1190725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0738" indent="-220738">
              <a:spcBef>
                <a:spcPts val="591"/>
              </a:spcBef>
              <a:spcAft>
                <a:spcPts val="591"/>
              </a:spcAft>
              <a:buFontTx/>
              <a:buChar char="•"/>
            </a:pPr>
            <a:r>
              <a:rPr lang="en-US">
                <a:latin typeface="Arial" charset="0"/>
              </a:rPr>
              <a:t>We believe this communications breakdown is attributable to the language used. </a:t>
            </a:r>
          </a:p>
          <a:p>
            <a:pPr marL="220738" indent="-220738">
              <a:spcBef>
                <a:spcPts val="591"/>
              </a:spcBef>
              <a:spcAft>
                <a:spcPts val="591"/>
              </a:spcAft>
              <a:buFontTx/>
              <a:buChar char="•"/>
            </a:pPr>
            <a:r>
              <a:rPr lang="ja-JP" altLang="en-US">
                <a:latin typeface="Arial" charset="0"/>
              </a:rPr>
              <a:t>“</a:t>
            </a:r>
            <a:r>
              <a:rPr lang="en-US" altLang="ja-JP">
                <a:latin typeface="Arial" charset="0"/>
              </a:rPr>
              <a:t>You need to get this vaccine</a:t>
            </a:r>
            <a:r>
              <a:rPr lang="ja-JP" altLang="en-US">
                <a:latin typeface="Arial" charset="0"/>
              </a:rPr>
              <a:t>”</a:t>
            </a:r>
            <a:r>
              <a:rPr lang="en-US" altLang="ja-JP">
                <a:latin typeface="Arial" charset="0"/>
              </a:rPr>
              <a:t> or </a:t>
            </a:r>
            <a:r>
              <a:rPr lang="ja-JP" altLang="en-US">
                <a:latin typeface="Arial" charset="0"/>
              </a:rPr>
              <a:t>“</a:t>
            </a:r>
            <a:r>
              <a:rPr lang="en-US" altLang="ja-JP">
                <a:latin typeface="Arial" charset="0"/>
              </a:rPr>
              <a:t>I want you to get this vaccine</a:t>
            </a:r>
            <a:r>
              <a:rPr lang="ja-JP" altLang="en-US">
                <a:latin typeface="Arial" charset="0"/>
              </a:rPr>
              <a:t>”</a:t>
            </a:r>
            <a:r>
              <a:rPr lang="en-US" altLang="ja-JP">
                <a:latin typeface="Arial" charset="0"/>
              </a:rPr>
              <a:t> is a recommendation. </a:t>
            </a:r>
          </a:p>
          <a:p>
            <a:pPr marL="220738" indent="-220738">
              <a:spcBef>
                <a:spcPts val="591"/>
              </a:spcBef>
              <a:spcAft>
                <a:spcPts val="591"/>
              </a:spcAft>
              <a:buFontTx/>
              <a:buChar char="•"/>
            </a:pPr>
            <a:r>
              <a:rPr lang="ja-JP" altLang="en-US">
                <a:latin typeface="Arial" charset="0"/>
              </a:rPr>
              <a:t>“</a:t>
            </a:r>
            <a:r>
              <a:rPr lang="en-US" altLang="ja-JP">
                <a:latin typeface="Arial" charset="0"/>
              </a:rPr>
              <a:t>Do you want this vaccine?</a:t>
            </a:r>
            <a:r>
              <a:rPr lang="ja-JP" altLang="en-US">
                <a:latin typeface="Arial" charset="0"/>
              </a:rPr>
              <a:t>”</a:t>
            </a:r>
            <a:r>
              <a:rPr lang="en-US" altLang="ja-JP">
                <a:latin typeface="Arial" charset="0"/>
              </a:rPr>
              <a:t> or </a:t>
            </a:r>
            <a:r>
              <a:rPr lang="ja-JP" altLang="en-US">
                <a:latin typeface="Arial" charset="0"/>
              </a:rPr>
              <a:t>“</a:t>
            </a:r>
            <a:r>
              <a:rPr lang="en-US" altLang="ja-JP">
                <a:latin typeface="Arial" charset="0"/>
              </a:rPr>
              <a:t>Think about getting the pneumococcal vaccine</a:t>
            </a:r>
            <a:r>
              <a:rPr lang="ja-JP" altLang="en-US">
                <a:latin typeface="Arial" charset="0"/>
              </a:rPr>
              <a:t>”</a:t>
            </a:r>
            <a:r>
              <a:rPr lang="en-US" altLang="ja-JP">
                <a:latin typeface="Arial" charset="0"/>
              </a:rPr>
              <a:t> is not a recommendation from the patient</a:t>
            </a:r>
            <a:r>
              <a:rPr lang="ja-JP" altLang="en-US">
                <a:latin typeface="Arial" charset="0"/>
              </a:rPr>
              <a:t>’</a:t>
            </a:r>
            <a:r>
              <a:rPr lang="en-US" altLang="ja-JP">
                <a:latin typeface="Arial" charset="0"/>
              </a:rPr>
              <a:t>s perspective.</a:t>
            </a:r>
          </a:p>
          <a:p>
            <a:pPr marL="220738" indent="-220738">
              <a:spcBef>
                <a:spcPts val="591"/>
              </a:spcBef>
              <a:spcAft>
                <a:spcPts val="591"/>
              </a:spcAft>
            </a:pPr>
            <a:endParaRPr lang="en-US">
              <a:latin typeface="Calibri" charset="0"/>
            </a:endParaRP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Times New Roman" charset="0"/>
                <a:ea typeface="ＭＳ Ｐゴシック" charset="0"/>
                <a:cs typeface="ＭＳ Ｐゴシック" charset="0"/>
              </a:defRPr>
            </a:lvl1pPr>
            <a:lvl2pPr marL="702756" indent="-270291" defTabSz="914485">
              <a:defRPr sz="2300">
                <a:solidFill>
                  <a:schemeClr val="tx1"/>
                </a:solidFill>
                <a:latin typeface="Times New Roman" charset="0"/>
                <a:ea typeface="ＭＳ Ｐゴシック" charset="0"/>
              </a:defRPr>
            </a:lvl2pPr>
            <a:lvl3pPr marL="1081164" indent="-216233" defTabSz="914485">
              <a:defRPr sz="2300">
                <a:solidFill>
                  <a:schemeClr val="tx1"/>
                </a:solidFill>
                <a:latin typeface="Times New Roman" charset="0"/>
                <a:ea typeface="ＭＳ Ｐゴシック" charset="0"/>
              </a:defRPr>
            </a:lvl3pPr>
            <a:lvl4pPr marL="1513629" indent="-216233" defTabSz="914485">
              <a:defRPr sz="2300">
                <a:solidFill>
                  <a:schemeClr val="tx1"/>
                </a:solidFill>
                <a:latin typeface="Times New Roman" charset="0"/>
                <a:ea typeface="ＭＳ Ｐゴシック" charset="0"/>
              </a:defRPr>
            </a:lvl4pPr>
            <a:lvl5pPr marL="1946095" indent="-216233" defTabSz="914485">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0F668D37-3788-9446-952F-FBA55407C71F}" type="slidenum">
              <a:rPr lang="en-US" sz="1200">
                <a:latin typeface="Arial" charset="0"/>
              </a:rPr>
              <a:pPr eaLnBrk="1" hangingPunct="1"/>
              <a:t>28</a:t>
            </a:fld>
            <a:endParaRPr lang="en-US" sz="1200">
              <a:latin typeface="Arial" charset="0"/>
            </a:endParaRPr>
          </a:p>
        </p:txBody>
      </p:sp>
    </p:spTree>
    <p:extLst>
      <p:ext uri="{BB962C8B-B14F-4D97-AF65-F5344CB8AC3E}">
        <p14:creationId xmlns:p14="http://schemas.microsoft.com/office/powerpoint/2010/main" val="528251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Times New Roman" charset="0"/>
                <a:ea typeface="ＭＳ Ｐゴシック" charset="0"/>
                <a:cs typeface="ＭＳ Ｐゴシック" charset="0"/>
              </a:defRPr>
            </a:lvl1pPr>
            <a:lvl2pPr marL="702756" indent="-270291" defTabSz="914485">
              <a:defRPr sz="2300">
                <a:solidFill>
                  <a:schemeClr val="tx1"/>
                </a:solidFill>
                <a:latin typeface="Times New Roman" charset="0"/>
                <a:ea typeface="ＭＳ Ｐゴシック" charset="0"/>
              </a:defRPr>
            </a:lvl2pPr>
            <a:lvl3pPr marL="1081164" indent="-216233" defTabSz="914485">
              <a:defRPr sz="2300">
                <a:solidFill>
                  <a:schemeClr val="tx1"/>
                </a:solidFill>
                <a:latin typeface="Times New Roman" charset="0"/>
                <a:ea typeface="ＭＳ Ｐゴシック" charset="0"/>
              </a:defRPr>
            </a:lvl3pPr>
            <a:lvl4pPr marL="1513629" indent="-216233" defTabSz="914485">
              <a:defRPr sz="2300">
                <a:solidFill>
                  <a:schemeClr val="tx1"/>
                </a:solidFill>
                <a:latin typeface="Times New Roman" charset="0"/>
                <a:ea typeface="ＭＳ Ｐゴシック" charset="0"/>
              </a:defRPr>
            </a:lvl4pPr>
            <a:lvl5pPr marL="1946095" indent="-216233" defTabSz="914485">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A9BD3CE4-2DF9-EA40-B9A2-D18B06B1E34E}" type="slidenum">
              <a:rPr lang="en-GB" sz="1200">
                <a:latin typeface="Arial" charset="0"/>
              </a:rPr>
              <a:pPr eaLnBrk="1" hangingPunct="1"/>
              <a:t>30</a:t>
            </a:fld>
            <a:endParaRPr lang="en-GB" sz="1200">
              <a:latin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Times New Roman" charset="0"/>
                <a:ea typeface="ＭＳ Ｐゴシック" charset="0"/>
                <a:cs typeface="ＭＳ Ｐゴシック" charset="0"/>
              </a:defRPr>
            </a:lvl1pPr>
            <a:lvl2pPr marL="702756" indent="-270291" defTabSz="914485">
              <a:defRPr sz="2300">
                <a:solidFill>
                  <a:schemeClr val="tx1"/>
                </a:solidFill>
                <a:latin typeface="Times New Roman" charset="0"/>
                <a:ea typeface="ＭＳ Ｐゴシック" charset="0"/>
              </a:defRPr>
            </a:lvl2pPr>
            <a:lvl3pPr marL="1081164" indent="-216233" defTabSz="914485">
              <a:defRPr sz="2300">
                <a:solidFill>
                  <a:schemeClr val="tx1"/>
                </a:solidFill>
                <a:latin typeface="Times New Roman" charset="0"/>
                <a:ea typeface="ＭＳ Ｐゴシック" charset="0"/>
              </a:defRPr>
            </a:lvl3pPr>
            <a:lvl4pPr marL="1513629" indent="-216233" defTabSz="914485">
              <a:defRPr sz="2300">
                <a:solidFill>
                  <a:schemeClr val="tx1"/>
                </a:solidFill>
                <a:latin typeface="Times New Roman" charset="0"/>
                <a:ea typeface="ＭＳ Ｐゴシック" charset="0"/>
              </a:defRPr>
            </a:lvl4pPr>
            <a:lvl5pPr marL="1946095" indent="-216233" defTabSz="914485">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78836A1A-A385-384D-AC14-5CCBF114B174}" type="slidenum">
              <a:rPr lang="en-US" sz="1200">
                <a:solidFill>
                  <a:srgbClr val="000000"/>
                </a:solidFill>
                <a:latin typeface="Arial" charset="0"/>
              </a:rPr>
              <a:pPr eaLnBrk="1" hangingPunct="1"/>
              <a:t>31</a:t>
            </a:fld>
            <a:endParaRPr lang="en-US" sz="1200">
              <a:solidFill>
                <a:srgbClr val="000000"/>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92188">
              <a:defRPr sz="2400">
                <a:solidFill>
                  <a:schemeClr val="tx1"/>
                </a:solidFill>
                <a:latin typeface="Arial" charset="0"/>
                <a:ea typeface="MS PGothic" charset="0"/>
                <a:cs typeface="MS PGothic" charset="0"/>
              </a:defRPr>
            </a:lvl1pPr>
            <a:lvl2pPr marL="742950" indent="-285750" defTabSz="992188">
              <a:defRPr sz="2400">
                <a:solidFill>
                  <a:schemeClr val="tx1"/>
                </a:solidFill>
                <a:latin typeface="Arial" charset="0"/>
                <a:ea typeface="MS PGothic" charset="0"/>
                <a:cs typeface="MS PGothic" charset="0"/>
              </a:defRPr>
            </a:lvl2pPr>
            <a:lvl3pPr marL="1143000" indent="-228600" defTabSz="992188">
              <a:defRPr sz="2400">
                <a:solidFill>
                  <a:schemeClr val="tx1"/>
                </a:solidFill>
                <a:latin typeface="Arial" charset="0"/>
                <a:ea typeface="MS PGothic" charset="0"/>
                <a:cs typeface="MS PGothic" charset="0"/>
              </a:defRPr>
            </a:lvl3pPr>
            <a:lvl4pPr marL="1600200" indent="-228600" defTabSz="992188">
              <a:defRPr sz="2400">
                <a:solidFill>
                  <a:schemeClr val="tx1"/>
                </a:solidFill>
                <a:latin typeface="Arial" charset="0"/>
                <a:ea typeface="MS PGothic" charset="0"/>
                <a:cs typeface="MS PGothic" charset="0"/>
              </a:defRPr>
            </a:lvl4pPr>
            <a:lvl5pPr marL="2057400" indent="-228600" defTabSz="992188">
              <a:defRPr sz="2400">
                <a:solidFill>
                  <a:schemeClr val="tx1"/>
                </a:solidFill>
                <a:latin typeface="Arial" charset="0"/>
                <a:ea typeface="MS PGothic" charset="0"/>
                <a:cs typeface="MS PGothic" charset="0"/>
              </a:defRPr>
            </a:lvl5pPr>
            <a:lvl6pPr marL="2514600" indent="-228600" defTabSz="9921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921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921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921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B0D3FC4-2273-4246-8874-C97802AC4156}" type="slidenum">
              <a:rPr lang="en-US" sz="1400">
                <a:solidFill>
                  <a:srgbClr val="000000"/>
                </a:solidFill>
                <a:cs typeface="Arial" charset="0"/>
              </a:rPr>
              <a:pPr/>
              <a:t>33</a:t>
            </a:fld>
            <a:endParaRPr lang="en-US" sz="1400">
              <a:solidFill>
                <a:srgbClr val="000000"/>
              </a:solidFill>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Times New Roman" charset="0"/>
                <a:ea typeface="ＭＳ Ｐゴシック" charset="0"/>
                <a:cs typeface="ＭＳ Ｐゴシック" charset="0"/>
              </a:defRPr>
            </a:lvl1pPr>
            <a:lvl2pPr marL="702756" indent="-270291" defTabSz="914485">
              <a:defRPr sz="2300">
                <a:solidFill>
                  <a:schemeClr val="tx1"/>
                </a:solidFill>
                <a:latin typeface="Times New Roman" charset="0"/>
                <a:ea typeface="ＭＳ Ｐゴシック" charset="0"/>
              </a:defRPr>
            </a:lvl2pPr>
            <a:lvl3pPr marL="1081164" indent="-216233" defTabSz="914485">
              <a:defRPr sz="2300">
                <a:solidFill>
                  <a:schemeClr val="tx1"/>
                </a:solidFill>
                <a:latin typeface="Times New Roman" charset="0"/>
                <a:ea typeface="ＭＳ Ｐゴシック" charset="0"/>
              </a:defRPr>
            </a:lvl3pPr>
            <a:lvl4pPr marL="1513629" indent="-216233" defTabSz="914485">
              <a:defRPr sz="2300">
                <a:solidFill>
                  <a:schemeClr val="tx1"/>
                </a:solidFill>
                <a:latin typeface="Times New Roman" charset="0"/>
                <a:ea typeface="ＭＳ Ｐゴシック" charset="0"/>
              </a:defRPr>
            </a:lvl4pPr>
            <a:lvl5pPr marL="1946095" indent="-216233" defTabSz="914485">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04A9C563-E3B1-A349-BC4A-1B9A86DC71A1}" type="slidenum">
              <a:rPr lang="en-GB" sz="1200">
                <a:latin typeface="Arial" charset="0"/>
              </a:rPr>
              <a:pPr eaLnBrk="1" hangingPunct="1"/>
              <a:t>36</a:t>
            </a:fld>
            <a:endParaRPr lang="en-GB"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New Roman" charset="0"/>
            </a:endParaRPr>
          </a:p>
        </p:txBody>
      </p:sp>
      <p:sp>
        <p:nvSpPr>
          <p:cNvPr id="317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C86CE5-F659-104D-911C-8B7CB3A71DCF}" type="slidenum">
              <a:rPr lang="en-US" sz="1200">
                <a:cs typeface="Arial" charset="0"/>
              </a:rPr>
              <a:pPr eaLnBrk="1" hangingPunct="1"/>
              <a:t>2</a:t>
            </a:fld>
            <a:endParaRPr lang="en-US" sz="1200" dirty="0">
              <a:cs typeface="Arial" charset="0"/>
            </a:endParaRPr>
          </a:p>
        </p:txBody>
      </p:sp>
    </p:spTree>
    <p:extLst>
      <p:ext uri="{BB962C8B-B14F-4D97-AF65-F5344CB8AC3E}">
        <p14:creationId xmlns:p14="http://schemas.microsoft.com/office/powerpoint/2010/main" val="913904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xfrm>
            <a:off x="913806" y="4416099"/>
            <a:ext cx="5496223" cy="418399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3677" indent="-163677">
              <a:lnSpc>
                <a:spcPct val="90000"/>
              </a:lnSpc>
              <a:spcBef>
                <a:spcPts val="591"/>
              </a:spcBef>
              <a:spcAft>
                <a:spcPts val="591"/>
              </a:spcAft>
              <a:buFontTx/>
              <a:buChar char="•"/>
            </a:pPr>
            <a:r>
              <a:rPr lang="en-US">
                <a:latin typeface="Arial" charset="0"/>
              </a:rPr>
              <a:t>Pneumococcal vaccination offers the best protection against the worst outcomes of the disease. </a:t>
            </a:r>
          </a:p>
          <a:p>
            <a:pPr marL="163677" indent="-163677">
              <a:lnSpc>
                <a:spcPct val="90000"/>
              </a:lnSpc>
              <a:spcBef>
                <a:spcPts val="591"/>
              </a:spcBef>
              <a:spcAft>
                <a:spcPts val="591"/>
              </a:spcAft>
              <a:buFontTx/>
              <a:buChar char="•"/>
            </a:pPr>
            <a:r>
              <a:rPr lang="en-US">
                <a:latin typeface="Arial" charset="0"/>
              </a:rPr>
              <a:t>Vaccination is recommended by CDC and professional societies, including the American Heart Association, for people with cardiovascular disease or stroke. It</a:t>
            </a:r>
            <a:r>
              <a:rPr lang="ja-JP" altLang="en-US">
                <a:latin typeface="Arial" charset="0"/>
              </a:rPr>
              <a:t>’</a:t>
            </a:r>
            <a:r>
              <a:rPr lang="en-US" altLang="ja-JP">
                <a:latin typeface="Arial" charset="0"/>
              </a:rPr>
              <a:t>s also recommended for people with other health conditions like diabetes, asthma and compromised immune systems, and for everyone 65 and older regardless of their health status.</a:t>
            </a:r>
          </a:p>
          <a:p>
            <a:pPr marL="163677" indent="-163677">
              <a:lnSpc>
                <a:spcPct val="90000"/>
              </a:lnSpc>
              <a:spcBef>
                <a:spcPts val="591"/>
              </a:spcBef>
              <a:spcAft>
                <a:spcPts val="591"/>
              </a:spcAft>
              <a:buFontTx/>
              <a:buChar char="•"/>
            </a:pPr>
            <a:r>
              <a:rPr lang="en-US">
                <a:latin typeface="Arial" charset="0"/>
              </a:rPr>
              <a:t>The vaccine is particularly important for people with heart disease because of their increased risk of complications.</a:t>
            </a:r>
          </a:p>
          <a:p>
            <a:pPr marL="163677" indent="-163677">
              <a:lnSpc>
                <a:spcPct val="90000"/>
              </a:lnSpc>
              <a:spcBef>
                <a:spcPts val="591"/>
              </a:spcBef>
              <a:spcAft>
                <a:spcPts val="591"/>
              </a:spcAft>
              <a:buFontTx/>
              <a:buChar char="•"/>
            </a:pPr>
            <a:r>
              <a:rPr lang="en-US">
                <a:latin typeface="Arial" charset="0"/>
              </a:rPr>
              <a:t>As you might know, the FDA approved the13-valent pneumococcal conjugate vaccine for use in adults 50 and older last December.</a:t>
            </a:r>
          </a:p>
          <a:p>
            <a:pPr marL="163677" indent="-163677">
              <a:lnSpc>
                <a:spcPct val="90000"/>
              </a:lnSpc>
              <a:spcBef>
                <a:spcPts val="591"/>
              </a:spcBef>
              <a:spcAft>
                <a:spcPts val="591"/>
              </a:spcAft>
              <a:buFontTx/>
              <a:buChar char="•"/>
            </a:pPr>
            <a:r>
              <a:rPr lang="en-US">
                <a:latin typeface="Arial" charset="0"/>
              </a:rPr>
              <a:t>The CDC</a:t>
            </a:r>
            <a:r>
              <a:rPr lang="ja-JP" altLang="en-US">
                <a:latin typeface="Arial" charset="0"/>
              </a:rPr>
              <a:t>’</a:t>
            </a:r>
            <a:r>
              <a:rPr lang="en-US" altLang="ja-JP">
                <a:latin typeface="Arial" charset="0"/>
              </a:rPr>
              <a:t>s Advisory Committee on Immunization Practices hasn</a:t>
            </a:r>
            <a:r>
              <a:rPr lang="ja-JP" altLang="en-US">
                <a:latin typeface="Arial" charset="0"/>
              </a:rPr>
              <a:t>’</a:t>
            </a:r>
            <a:r>
              <a:rPr lang="en-US" altLang="ja-JP">
                <a:latin typeface="Arial" charset="0"/>
              </a:rPr>
              <a:t>t yet provided guidance for use of PCV13 in adults with cardiovascular disease. </a:t>
            </a:r>
          </a:p>
          <a:p>
            <a:pPr marL="614162" lvl="1" indent="-163677">
              <a:lnSpc>
                <a:spcPct val="90000"/>
              </a:lnSpc>
              <a:spcBef>
                <a:spcPts val="591"/>
              </a:spcBef>
              <a:spcAft>
                <a:spcPts val="591"/>
              </a:spcAft>
              <a:buFontTx/>
              <a:buChar char="•"/>
            </a:pPr>
            <a:r>
              <a:rPr lang="en-US">
                <a:latin typeface="Arial" charset="0"/>
              </a:rPr>
              <a:t>If needed: ACIP is a group of experts that develops recommendations on the use of vaccines.</a:t>
            </a:r>
          </a:p>
          <a:p>
            <a:pPr marL="163677" indent="-163677">
              <a:lnSpc>
                <a:spcPct val="90000"/>
              </a:lnSpc>
              <a:spcBef>
                <a:spcPts val="591"/>
              </a:spcBef>
              <a:spcAft>
                <a:spcPts val="591"/>
              </a:spcAft>
              <a:buFontTx/>
              <a:buChar char="•"/>
            </a:pPr>
            <a:r>
              <a:rPr lang="en-US">
                <a:latin typeface="Arial" charset="0"/>
              </a:rPr>
              <a:t>For the purposes of this program, when we talk about pneumococcal vaccination recommendations for adults with cardiovascular disease we are referring to the polysaccharide vaccine.</a:t>
            </a:r>
          </a:p>
        </p:txBody>
      </p:sp>
      <p:sp>
        <p:nvSpPr>
          <p:cNvPr id="7782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Times New Roman" charset="0"/>
                <a:ea typeface="ＭＳ Ｐゴシック" charset="0"/>
                <a:cs typeface="ＭＳ Ｐゴシック" charset="0"/>
              </a:defRPr>
            </a:lvl1pPr>
            <a:lvl2pPr marL="702756" indent="-270291" defTabSz="914485">
              <a:defRPr sz="2300">
                <a:solidFill>
                  <a:schemeClr val="tx1"/>
                </a:solidFill>
                <a:latin typeface="Times New Roman" charset="0"/>
                <a:ea typeface="ＭＳ Ｐゴシック" charset="0"/>
              </a:defRPr>
            </a:lvl2pPr>
            <a:lvl3pPr marL="1081164" indent="-216233" defTabSz="914485">
              <a:defRPr sz="2300">
                <a:solidFill>
                  <a:schemeClr val="tx1"/>
                </a:solidFill>
                <a:latin typeface="Times New Roman" charset="0"/>
                <a:ea typeface="ＭＳ Ｐゴシック" charset="0"/>
              </a:defRPr>
            </a:lvl3pPr>
            <a:lvl4pPr marL="1513629" indent="-216233" defTabSz="914485">
              <a:defRPr sz="2300">
                <a:solidFill>
                  <a:schemeClr val="tx1"/>
                </a:solidFill>
                <a:latin typeface="Times New Roman" charset="0"/>
                <a:ea typeface="ＭＳ Ｐゴシック" charset="0"/>
              </a:defRPr>
            </a:lvl4pPr>
            <a:lvl5pPr marL="1946095" indent="-216233" defTabSz="914485">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6264B2D6-FECF-0842-8997-05BD87EB416C}" type="slidenum">
              <a:rPr lang="en-US" sz="1200">
                <a:latin typeface="Arial" charset="0"/>
              </a:rPr>
              <a:pPr eaLnBrk="1" hangingPunct="1"/>
              <a:t>37</a:t>
            </a:fld>
            <a:endParaRPr lang="en-US" sz="120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Times New Roman" charset="0"/>
                <a:ea typeface="ＭＳ Ｐゴシック" charset="0"/>
                <a:cs typeface="ＭＳ Ｐゴシック" charset="0"/>
              </a:defRPr>
            </a:lvl1pPr>
            <a:lvl2pPr marL="702756" indent="-270291" defTabSz="914485">
              <a:defRPr sz="2300">
                <a:solidFill>
                  <a:schemeClr val="tx1"/>
                </a:solidFill>
                <a:latin typeface="Times New Roman" charset="0"/>
                <a:ea typeface="ＭＳ Ｐゴシック" charset="0"/>
              </a:defRPr>
            </a:lvl2pPr>
            <a:lvl3pPr marL="1081164" indent="-216233" defTabSz="914485">
              <a:defRPr sz="2300">
                <a:solidFill>
                  <a:schemeClr val="tx1"/>
                </a:solidFill>
                <a:latin typeface="Times New Roman" charset="0"/>
                <a:ea typeface="ＭＳ Ｐゴシック" charset="0"/>
              </a:defRPr>
            </a:lvl3pPr>
            <a:lvl4pPr marL="1513629" indent="-216233" defTabSz="914485">
              <a:defRPr sz="2300">
                <a:solidFill>
                  <a:schemeClr val="tx1"/>
                </a:solidFill>
                <a:latin typeface="Times New Roman" charset="0"/>
                <a:ea typeface="ＭＳ Ｐゴシック" charset="0"/>
              </a:defRPr>
            </a:lvl4pPr>
            <a:lvl5pPr marL="1946095" indent="-216233" defTabSz="914485">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B8F968A4-1366-B34E-8110-11B10D05A958}" type="slidenum">
              <a:rPr lang="en-US" sz="1200">
                <a:latin typeface="Arial" charset="0"/>
              </a:rPr>
              <a:pPr eaLnBrk="1" hangingPunct="1"/>
              <a:t>38</a:t>
            </a:fld>
            <a:endParaRPr lang="en-US" sz="120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solidFill>
            <a:srgbClr val="FFFFFF"/>
          </a:solidFill>
          <a:ln/>
        </p:spPr>
      </p:sp>
      <p:sp>
        <p:nvSpPr>
          <p:cNvPr id="8192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
        <p:nvSpPr>
          <p:cNvPr id="983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Times New Roman" charset="0"/>
                <a:ea typeface="ＭＳ Ｐゴシック" charset="0"/>
                <a:cs typeface="ＭＳ Ｐゴシック" charset="0"/>
              </a:defRPr>
            </a:lvl1pPr>
            <a:lvl2pPr marL="702756" indent="-270291" defTabSz="914485">
              <a:defRPr sz="2300">
                <a:solidFill>
                  <a:schemeClr val="tx1"/>
                </a:solidFill>
                <a:latin typeface="Times New Roman" charset="0"/>
                <a:ea typeface="ＭＳ Ｐゴシック" charset="0"/>
              </a:defRPr>
            </a:lvl2pPr>
            <a:lvl3pPr marL="1081164" indent="-216233" defTabSz="914485">
              <a:defRPr sz="2300">
                <a:solidFill>
                  <a:schemeClr val="tx1"/>
                </a:solidFill>
                <a:latin typeface="Times New Roman" charset="0"/>
                <a:ea typeface="ＭＳ Ｐゴシック" charset="0"/>
              </a:defRPr>
            </a:lvl3pPr>
            <a:lvl4pPr marL="1513629" indent="-216233" defTabSz="914485">
              <a:defRPr sz="2300">
                <a:solidFill>
                  <a:schemeClr val="tx1"/>
                </a:solidFill>
                <a:latin typeface="Times New Roman" charset="0"/>
                <a:ea typeface="ＭＳ Ｐゴシック" charset="0"/>
              </a:defRPr>
            </a:lvl4pPr>
            <a:lvl5pPr marL="1946095" indent="-216233" defTabSz="914485">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99CCC77A-0BB9-2540-BB89-591C1AAE37A4}" type="slidenum">
              <a:rPr lang="en-US" sz="1200">
                <a:solidFill>
                  <a:srgbClr val="000000"/>
                </a:solidFill>
                <a:latin typeface="Arial" charset="0"/>
              </a:rPr>
              <a:pPr eaLnBrk="1" hangingPunct="1"/>
              <a:t>57</a:t>
            </a:fld>
            <a:endParaRPr lang="en-US" sz="1200">
              <a:solidFill>
                <a:srgbClr val="000000"/>
              </a:solidFill>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4" name="Slide Number Placeholder 3"/>
          <p:cNvSpPr>
            <a:spLocks noGrp="1"/>
          </p:cNvSpPr>
          <p:nvPr>
            <p:ph type="sldNum" sz="quarter" idx="5"/>
          </p:nvPr>
        </p:nvSpPr>
        <p:spPr/>
        <p:txBody>
          <a:bodyPr/>
          <a:lstStyle/>
          <a:p>
            <a:pPr>
              <a:defRPr/>
            </a:pPr>
            <a:fld id="{ECBFC2F1-AB12-A846-B520-9541E3D2B54A}" type="slidenum">
              <a:rPr lang="en-US" smtClean="0"/>
              <a:pPr>
                <a:defRPr/>
              </a:pPr>
              <a:t>58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482">
              <a:defRPr sz="2300">
                <a:solidFill>
                  <a:schemeClr val="tx1"/>
                </a:solidFill>
                <a:latin typeface="Times New Roman" charset="0"/>
                <a:ea typeface="ＭＳ Ｐゴシック" charset="0"/>
                <a:cs typeface="ＭＳ Ｐゴシック" charset="0"/>
              </a:defRPr>
            </a:lvl1pPr>
            <a:lvl2pPr marL="702756" indent="-270291" defTabSz="911482">
              <a:defRPr sz="2300">
                <a:solidFill>
                  <a:schemeClr val="tx1"/>
                </a:solidFill>
                <a:latin typeface="Times New Roman" charset="0"/>
                <a:ea typeface="ＭＳ Ｐゴシック" charset="0"/>
              </a:defRPr>
            </a:lvl2pPr>
            <a:lvl3pPr marL="1081164" indent="-216233" defTabSz="911482">
              <a:defRPr sz="2300">
                <a:solidFill>
                  <a:schemeClr val="tx1"/>
                </a:solidFill>
                <a:latin typeface="Times New Roman" charset="0"/>
                <a:ea typeface="ＭＳ Ｐゴシック" charset="0"/>
              </a:defRPr>
            </a:lvl3pPr>
            <a:lvl4pPr marL="1513629" indent="-216233" defTabSz="911482">
              <a:defRPr sz="2300">
                <a:solidFill>
                  <a:schemeClr val="tx1"/>
                </a:solidFill>
                <a:latin typeface="Times New Roman" charset="0"/>
                <a:ea typeface="ＭＳ Ｐゴシック" charset="0"/>
              </a:defRPr>
            </a:lvl4pPr>
            <a:lvl5pPr marL="1946095" indent="-216233" defTabSz="911482">
              <a:defRPr sz="2300">
                <a:solidFill>
                  <a:schemeClr val="tx1"/>
                </a:solidFill>
                <a:latin typeface="Times New Roman" charset="0"/>
                <a:ea typeface="ＭＳ Ｐゴシック" charset="0"/>
              </a:defRPr>
            </a:lvl5pPr>
            <a:lvl6pPr marL="2378560" indent="-216233" defTabSz="911482"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1482"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1482"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1482"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CAA8C8B3-F35F-A24A-B65F-8DBD25BEC30F}" type="slidenum">
              <a:rPr lang="en-GB" sz="1200">
                <a:latin typeface="Arial" charset="0"/>
              </a:rPr>
              <a:pPr eaLnBrk="1" hangingPunct="1"/>
              <a:t>59</a:t>
            </a:fld>
            <a:endParaRPr lang="en-GB" sz="1200">
              <a:latin typeface="Arial" charset="0"/>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ln/>
        </p:spPr>
      </p:sp>
      <p:sp>
        <p:nvSpPr>
          <p:cNvPr id="1126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Calibri" charset="0"/>
            </a:endParaRPr>
          </a:p>
        </p:txBody>
      </p:sp>
      <p:sp>
        <p:nvSpPr>
          <p:cNvPr id="11264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983">
              <a:defRPr sz="2300">
                <a:solidFill>
                  <a:schemeClr val="tx1"/>
                </a:solidFill>
                <a:latin typeface="Times New Roman" charset="0"/>
                <a:ea typeface="ＭＳ Ｐゴシック" charset="0"/>
                <a:cs typeface="ＭＳ Ｐゴシック" charset="0"/>
              </a:defRPr>
            </a:lvl1pPr>
            <a:lvl2pPr marL="702756" indent="-270291" defTabSz="912983">
              <a:defRPr sz="2300">
                <a:solidFill>
                  <a:schemeClr val="tx1"/>
                </a:solidFill>
                <a:latin typeface="Times New Roman" charset="0"/>
                <a:ea typeface="ＭＳ Ｐゴシック" charset="0"/>
              </a:defRPr>
            </a:lvl2pPr>
            <a:lvl3pPr marL="1081164" indent="-216233" defTabSz="912983">
              <a:defRPr sz="2300">
                <a:solidFill>
                  <a:schemeClr val="tx1"/>
                </a:solidFill>
                <a:latin typeface="Times New Roman" charset="0"/>
                <a:ea typeface="ＭＳ Ｐゴシック" charset="0"/>
              </a:defRPr>
            </a:lvl3pPr>
            <a:lvl4pPr marL="1513629" indent="-216233" defTabSz="912983">
              <a:defRPr sz="2300">
                <a:solidFill>
                  <a:schemeClr val="tx1"/>
                </a:solidFill>
                <a:latin typeface="Times New Roman" charset="0"/>
                <a:ea typeface="ＭＳ Ｐゴシック" charset="0"/>
              </a:defRPr>
            </a:lvl4pPr>
            <a:lvl5pPr marL="1946095" indent="-216233" defTabSz="912983">
              <a:defRPr sz="2300">
                <a:solidFill>
                  <a:schemeClr val="tx1"/>
                </a:solidFill>
                <a:latin typeface="Times New Roman" charset="0"/>
                <a:ea typeface="ＭＳ Ｐゴシック" charset="0"/>
              </a:defRPr>
            </a:lvl5pPr>
            <a:lvl6pPr marL="2378560" indent="-216233" defTabSz="912983"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2983"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2983"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2983"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081E4793-BCD6-394E-A8AA-DC823323BFD5}" type="slidenum">
              <a:rPr lang="en-GB" sz="1200">
                <a:latin typeface="Arial" charset="0"/>
              </a:rPr>
              <a:pPr eaLnBrk="1" hangingPunct="1"/>
              <a:t>60</a:t>
            </a:fld>
            <a:endParaRPr lang="en-GB"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B6B80F7A-A23E-684E-9A21-EBA8B0851B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E4CD0D7D-E983-6A4D-9680-38815E95A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Despite the availability of vaccines for adults in the United States, vaccine-preventable diseases still exist and cause a tremendous burden. Older adults are particularly affected by influenza and invasive pneumococcal disease. </a:t>
            </a:r>
          </a:p>
        </p:txBody>
      </p:sp>
      <p:sp>
        <p:nvSpPr>
          <p:cNvPr id="26627" name="Slide Number Placeholder 3">
            <a:extLst>
              <a:ext uri="{FF2B5EF4-FFF2-40B4-BE49-F238E27FC236}">
                <a16:creationId xmlns:a16="http://schemas.microsoft.com/office/drawing/2014/main" id="{16C8EED0-4B84-FD41-8B3A-07327F82DF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A36CA4F-9A9F-F040-8C76-00F311ADFAD9}" type="slidenum">
              <a:rPr lang="en-US" altLang="en-US" sz="1200"/>
              <a:pPr eaLnBrk="1" hangingPunct="1"/>
              <a:t>5</a:t>
            </a:fld>
            <a:endParaRPr lang="en-US" altLang="en-US" sz="1200"/>
          </a:p>
        </p:txBody>
      </p:sp>
    </p:spTree>
    <p:extLst>
      <p:ext uri="{BB962C8B-B14F-4D97-AF65-F5344CB8AC3E}">
        <p14:creationId xmlns:p14="http://schemas.microsoft.com/office/powerpoint/2010/main" val="2599625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2D11791F-2A0E-FE48-A099-93F2856E9F20}" type="slidenum">
              <a:rPr lang="en-US" sz="1000">
                <a:solidFill>
                  <a:srgbClr val="000000"/>
                </a:solidFill>
                <a:latin typeface="Arial" charset="0"/>
              </a:rPr>
              <a:pPr eaLnBrk="1" hangingPunct="1"/>
              <a:t>13</a:t>
            </a:fld>
            <a:endParaRPr lang="en-US" sz="1000">
              <a:solidFill>
                <a:srgbClr val="000000"/>
              </a:solidFill>
              <a:latin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Narrow"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Times New Roman" charset="0"/>
                <a:ea typeface="ＭＳ Ｐゴシック" charset="0"/>
                <a:cs typeface="ＭＳ Ｐゴシック" charset="0"/>
              </a:defRPr>
            </a:lvl1pPr>
            <a:lvl2pPr marL="702756" indent="-270291" defTabSz="914485">
              <a:defRPr sz="2300">
                <a:solidFill>
                  <a:schemeClr val="tx1"/>
                </a:solidFill>
                <a:latin typeface="Times New Roman" charset="0"/>
                <a:ea typeface="ＭＳ Ｐゴシック" charset="0"/>
              </a:defRPr>
            </a:lvl2pPr>
            <a:lvl3pPr marL="1081164" indent="-216233" defTabSz="914485">
              <a:defRPr sz="2300">
                <a:solidFill>
                  <a:schemeClr val="tx1"/>
                </a:solidFill>
                <a:latin typeface="Times New Roman" charset="0"/>
                <a:ea typeface="ＭＳ Ｐゴシック" charset="0"/>
              </a:defRPr>
            </a:lvl3pPr>
            <a:lvl4pPr marL="1513629" indent="-216233" defTabSz="914485">
              <a:defRPr sz="2300">
                <a:solidFill>
                  <a:schemeClr val="tx1"/>
                </a:solidFill>
                <a:latin typeface="Times New Roman" charset="0"/>
                <a:ea typeface="ＭＳ Ｐゴシック" charset="0"/>
              </a:defRPr>
            </a:lvl4pPr>
            <a:lvl5pPr marL="1946095" indent="-216233" defTabSz="914485">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B5B57995-AC83-9A46-9C92-2E795343A6AC}" type="slidenum">
              <a:rPr lang="en-GB" sz="1200">
                <a:latin typeface="Arial" charset="0"/>
                <a:cs typeface="Arial" charset="0"/>
              </a:rPr>
              <a:pPr eaLnBrk="1" hangingPunct="1"/>
              <a:t>14</a:t>
            </a:fld>
            <a:endParaRPr lang="en-GB" sz="1200">
              <a:latin typeface="Arial" charset="0"/>
              <a:cs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000">
                <a:solidFill>
                  <a:schemeClr val="tx1"/>
                </a:solidFill>
                <a:latin typeface="Times New Roman" charset="0"/>
                <a:ea typeface="ＭＳ Ｐゴシック" charset="0"/>
                <a:cs typeface="ＭＳ Ｐゴシック" charset="0"/>
              </a:defRPr>
            </a:lvl1pPr>
            <a:lvl2pPr marL="742950" indent="-285750" defTabSz="911225" eaLnBrk="0" hangingPunct="0">
              <a:defRPr sz="2000">
                <a:solidFill>
                  <a:schemeClr val="tx1"/>
                </a:solidFill>
                <a:latin typeface="Times New Roman" charset="0"/>
                <a:ea typeface="ＭＳ Ｐゴシック" charset="0"/>
              </a:defRPr>
            </a:lvl2pPr>
            <a:lvl3pPr marL="1143000" indent="-228600" defTabSz="911225" eaLnBrk="0" hangingPunct="0">
              <a:defRPr sz="2000">
                <a:solidFill>
                  <a:schemeClr val="tx1"/>
                </a:solidFill>
                <a:latin typeface="Times New Roman" charset="0"/>
                <a:ea typeface="ＭＳ Ｐゴシック" charset="0"/>
              </a:defRPr>
            </a:lvl3pPr>
            <a:lvl4pPr marL="1600200" indent="-228600" defTabSz="911225" eaLnBrk="0" hangingPunct="0">
              <a:defRPr sz="2000">
                <a:solidFill>
                  <a:schemeClr val="tx1"/>
                </a:solidFill>
                <a:latin typeface="Times New Roman" charset="0"/>
                <a:ea typeface="ＭＳ Ｐゴシック" charset="0"/>
              </a:defRPr>
            </a:lvl4pPr>
            <a:lvl5pPr marL="2057400" indent="-228600" defTabSz="911225" eaLnBrk="0" hangingPunct="0">
              <a:defRPr sz="2000">
                <a:solidFill>
                  <a:schemeClr val="tx1"/>
                </a:solidFill>
                <a:latin typeface="Times New Roman" charset="0"/>
                <a:ea typeface="ＭＳ Ｐゴシック" charset="0"/>
              </a:defRPr>
            </a:lvl5pPr>
            <a:lvl6pPr marL="2514600" indent="-228600" defTabSz="911225"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defTabSz="911225"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defTabSz="911225"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defTabSz="911225"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8B8A1953-6CC8-2545-BFFF-B212F8482847}" type="slidenum">
              <a:rPr lang="en-US" sz="1200">
                <a:latin typeface="Arial" charset="0"/>
                <a:cs typeface="Arial" charset="0"/>
              </a:rPr>
              <a:pPr eaLnBrk="1" hangingPunct="1"/>
              <a:t>16</a:t>
            </a:fld>
            <a:endParaRPr lang="en-US" sz="120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Times New Roman" charset="0"/>
                <a:ea typeface="ＭＳ Ｐゴシック" charset="0"/>
                <a:cs typeface="ＭＳ Ｐゴシック" charset="0"/>
              </a:defRPr>
            </a:lvl1pPr>
            <a:lvl2pPr marL="702756" indent="-270291" defTabSz="914485">
              <a:defRPr sz="2300">
                <a:solidFill>
                  <a:schemeClr val="tx1"/>
                </a:solidFill>
                <a:latin typeface="Times New Roman" charset="0"/>
                <a:ea typeface="ＭＳ Ｐゴシック" charset="0"/>
              </a:defRPr>
            </a:lvl2pPr>
            <a:lvl3pPr marL="1081164" indent="-216233" defTabSz="914485">
              <a:defRPr sz="2300">
                <a:solidFill>
                  <a:schemeClr val="tx1"/>
                </a:solidFill>
                <a:latin typeface="Times New Roman" charset="0"/>
                <a:ea typeface="ＭＳ Ｐゴシック" charset="0"/>
              </a:defRPr>
            </a:lvl3pPr>
            <a:lvl4pPr marL="1513629" indent="-216233" defTabSz="914485">
              <a:defRPr sz="2300">
                <a:solidFill>
                  <a:schemeClr val="tx1"/>
                </a:solidFill>
                <a:latin typeface="Times New Roman" charset="0"/>
                <a:ea typeface="ＭＳ Ｐゴシック" charset="0"/>
              </a:defRPr>
            </a:lvl4pPr>
            <a:lvl5pPr marL="1946095" indent="-216233" defTabSz="914485">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A6D91E6E-2434-4647-84E4-A01E1AAF2109}" type="slidenum">
              <a:rPr lang="en-GB" sz="1200">
                <a:latin typeface="Arial" charset="0"/>
              </a:rPr>
              <a:pPr eaLnBrk="1" hangingPunct="1"/>
              <a:t>17</a:t>
            </a:fld>
            <a:endParaRPr lang="en-GB"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92188">
              <a:defRPr sz="2400">
                <a:solidFill>
                  <a:schemeClr val="tx1"/>
                </a:solidFill>
                <a:latin typeface="Arial" charset="0"/>
                <a:ea typeface="MS PGothic" charset="0"/>
                <a:cs typeface="MS PGothic" charset="0"/>
              </a:defRPr>
            </a:lvl1pPr>
            <a:lvl2pPr marL="742950" indent="-285750" defTabSz="992188">
              <a:defRPr sz="2400">
                <a:solidFill>
                  <a:schemeClr val="tx1"/>
                </a:solidFill>
                <a:latin typeface="Arial" charset="0"/>
                <a:ea typeface="MS PGothic" charset="0"/>
                <a:cs typeface="MS PGothic" charset="0"/>
              </a:defRPr>
            </a:lvl2pPr>
            <a:lvl3pPr marL="1143000" indent="-228600" defTabSz="992188">
              <a:defRPr sz="2400">
                <a:solidFill>
                  <a:schemeClr val="tx1"/>
                </a:solidFill>
                <a:latin typeface="Arial" charset="0"/>
                <a:ea typeface="MS PGothic" charset="0"/>
                <a:cs typeface="MS PGothic" charset="0"/>
              </a:defRPr>
            </a:lvl3pPr>
            <a:lvl4pPr marL="1600200" indent="-228600" defTabSz="992188">
              <a:defRPr sz="2400">
                <a:solidFill>
                  <a:schemeClr val="tx1"/>
                </a:solidFill>
                <a:latin typeface="Arial" charset="0"/>
                <a:ea typeface="MS PGothic" charset="0"/>
                <a:cs typeface="MS PGothic" charset="0"/>
              </a:defRPr>
            </a:lvl4pPr>
            <a:lvl5pPr marL="2057400" indent="-228600" defTabSz="992188">
              <a:defRPr sz="2400">
                <a:solidFill>
                  <a:schemeClr val="tx1"/>
                </a:solidFill>
                <a:latin typeface="Arial" charset="0"/>
                <a:ea typeface="MS PGothic" charset="0"/>
                <a:cs typeface="MS PGothic" charset="0"/>
              </a:defRPr>
            </a:lvl5pPr>
            <a:lvl6pPr marL="2514600" indent="-228600" defTabSz="9921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921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921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921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5E10D0E-4881-BF4A-8F36-41D8BFDE2BCF}" type="slidenum">
              <a:rPr lang="en-US" sz="1400">
                <a:cs typeface="Arial" charset="0"/>
              </a:rPr>
              <a:pPr/>
              <a:t>20</a:t>
            </a:fld>
            <a:endParaRPr lang="en-US" sz="140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92569">
              <a:defRPr sz="2300">
                <a:solidFill>
                  <a:schemeClr val="tx1"/>
                </a:solidFill>
                <a:latin typeface="Times New Roman" charset="0"/>
                <a:ea typeface="ＭＳ Ｐゴシック" charset="0"/>
                <a:cs typeface="ＭＳ Ｐゴシック" charset="0"/>
              </a:defRPr>
            </a:lvl1pPr>
            <a:lvl2pPr marL="702756" indent="-270291" defTabSz="992569">
              <a:defRPr sz="2300">
                <a:solidFill>
                  <a:schemeClr val="tx1"/>
                </a:solidFill>
                <a:latin typeface="Times New Roman" charset="0"/>
                <a:ea typeface="ＭＳ Ｐゴシック" charset="0"/>
              </a:defRPr>
            </a:lvl2pPr>
            <a:lvl3pPr marL="1081164" indent="-216233" defTabSz="992569">
              <a:defRPr sz="2300">
                <a:solidFill>
                  <a:schemeClr val="tx1"/>
                </a:solidFill>
                <a:latin typeface="Times New Roman" charset="0"/>
                <a:ea typeface="ＭＳ Ｐゴシック" charset="0"/>
              </a:defRPr>
            </a:lvl3pPr>
            <a:lvl4pPr marL="1513629" indent="-216233" defTabSz="992569">
              <a:defRPr sz="2300">
                <a:solidFill>
                  <a:schemeClr val="tx1"/>
                </a:solidFill>
                <a:latin typeface="Times New Roman" charset="0"/>
                <a:ea typeface="ＭＳ Ｐゴシック" charset="0"/>
              </a:defRPr>
            </a:lvl4pPr>
            <a:lvl5pPr marL="1946095" indent="-216233" defTabSz="992569">
              <a:defRPr sz="2300">
                <a:solidFill>
                  <a:schemeClr val="tx1"/>
                </a:solidFill>
                <a:latin typeface="Times New Roman" charset="0"/>
                <a:ea typeface="ＭＳ Ｐゴシック" charset="0"/>
              </a:defRPr>
            </a:lvl5pPr>
            <a:lvl6pPr marL="2378560" indent="-216233" defTabSz="992569"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92569"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92569"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92569"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4A164743-C1A2-E04D-8014-6742842C0313}" type="slidenum">
              <a:rPr lang="en-GB" sz="1400">
                <a:latin typeface="Arial" charset="0"/>
              </a:rPr>
              <a:pPr eaLnBrk="1" hangingPunct="1"/>
              <a:t>21</a:t>
            </a:fld>
            <a:endParaRPr lang="en-GB" sz="1400">
              <a:latin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out image">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2131395"/>
            <a:ext cx="5669280" cy="1483836"/>
          </a:xfrm>
        </p:spPr>
        <p:txBody>
          <a:bodyPr wrap="square" anchor="b" anchorCtr="0">
            <a:noAutofit/>
          </a:bodyPr>
          <a:lstStyle>
            <a:lvl1pPr>
              <a:lnSpc>
                <a:spcPts val="3200"/>
              </a:lnSpc>
              <a:defRPr sz="3200" b="0">
                <a:solidFill>
                  <a:schemeClr val="accent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3017520" y="5675607"/>
            <a:ext cx="2534087" cy="318272"/>
          </a:xfrm>
        </p:spPr>
        <p:txBody>
          <a:bodyPr anchor="b" anchorCtr="0"/>
          <a:lstStyle>
            <a:lvl1pPr marL="0" indent="0" algn="l" defTabSz="457200" rtl="0" eaLnBrk="1" latinLnBrk="0" hangingPunct="1">
              <a:spcBef>
                <a:spcPts val="0"/>
              </a:spcBef>
              <a:buFontTx/>
              <a:buNone/>
              <a:defRPr lang="en-US" sz="1600" b="0" kern="1200" smtClean="0">
                <a:solidFill>
                  <a:schemeClr val="tx1"/>
                </a:solidFill>
                <a:latin typeface="Calibri" panose="020F0502020204030204" pitchFamily="34" charset="0"/>
                <a:ea typeface="+mn-ea"/>
                <a:cs typeface="Calibri" panose="020F050202020403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indent="-3657600"/>
            <a:r>
              <a:rPr lang="en-US"/>
              <a:t>06.01.2016</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457200" y="457200"/>
            <a:ext cx="2042164" cy="914402"/>
          </a:xfrm>
          <a:prstGeom prst="rect">
            <a:avLst/>
          </a:prstGeom>
        </p:spPr>
      </p:pic>
      <p:sp>
        <p:nvSpPr>
          <p:cNvPr id="6" name="Text Placeholder 5"/>
          <p:cNvSpPr>
            <a:spLocks noGrp="1"/>
          </p:cNvSpPr>
          <p:nvPr>
            <p:ph type="body" sz="quarter" idx="11"/>
          </p:nvPr>
        </p:nvSpPr>
        <p:spPr>
          <a:xfrm>
            <a:off x="3016250" y="3793433"/>
            <a:ext cx="3845944" cy="14329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917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a Slide">
    <p:spTree>
      <p:nvGrpSpPr>
        <p:cNvPr id="1" name=""/>
        <p:cNvGrpSpPr/>
        <p:nvPr/>
      </p:nvGrpSpPr>
      <p:grpSpPr>
        <a:xfrm>
          <a:off x="0" y="0"/>
          <a:ext cx="0" cy="0"/>
          <a:chOff x="0" y="0"/>
          <a:chExt cx="0" cy="0"/>
        </a:xfrm>
      </p:grpSpPr>
      <p:sp>
        <p:nvSpPr>
          <p:cNvPr id="9" name="Content Placeholder 8"/>
          <p:cNvSpPr>
            <a:spLocks noGrp="1"/>
          </p:cNvSpPr>
          <p:nvPr>
            <p:ph sz="quarter" idx="12"/>
          </p:nvPr>
        </p:nvSpPr>
        <p:spPr>
          <a:xfrm>
            <a:off x="457200" y="1373188"/>
            <a:ext cx="8229600" cy="4568825"/>
          </a:xfrm>
        </p:spPr>
        <p:txBody>
          <a:bodyPr>
            <a:noAutofit/>
          </a:bodyPr>
          <a:lstStyle>
            <a:lvl1pPr marL="342900" indent="-342900">
              <a:buFont typeface="+mj-lt"/>
              <a:buAutoNum type="arabicPeriod"/>
              <a:defRPr sz="2800" baseline="0">
                <a:solidFill>
                  <a:schemeClr val="tx1"/>
                </a:solidFill>
              </a:defRPr>
            </a:lvl1pPr>
            <a:lvl2pPr marL="628650" indent="-284163">
              <a:buFont typeface="Arial" panose="020B0604020202020204" pitchFamily="34" charset="0"/>
              <a:buChar char="•"/>
              <a:defRPr sz="2800">
                <a:solidFill>
                  <a:schemeClr val="tx1"/>
                </a:solidFill>
              </a:defRPr>
            </a:lvl2pPr>
            <a:lvl3pPr marL="914400" indent="-283464">
              <a:buFont typeface="Courier New" panose="02070309020205020404" pitchFamily="49" charset="0"/>
              <a:buChar char="o"/>
              <a:defRPr sz="2800">
                <a:solidFill>
                  <a:schemeClr val="tx1"/>
                </a:solidFill>
              </a:defRPr>
            </a:lvl3pPr>
            <a:lvl4pPr marL="914400" indent="-283464">
              <a:buFont typeface="Courier New" panose="02070309020205020404" pitchFamily="49" charset="0"/>
              <a:buChar char="o"/>
              <a:defRPr sz="2800">
                <a:solidFill>
                  <a:schemeClr val="tx1"/>
                </a:solidFill>
              </a:defRPr>
            </a:lvl4pPr>
            <a:lvl5pPr marL="914400" indent="-283464">
              <a:buFont typeface="Courier New" panose="02070309020205020404" pitchFamily="49" charset="0"/>
              <a:buChar char="o"/>
              <a:defRPr sz="2800">
                <a:solidFill>
                  <a:schemeClr val="tx1"/>
                </a:solidFill>
              </a:defRPr>
            </a:lvl5pPr>
            <a:lvl6pPr marL="914400" indent="-283464">
              <a:buFont typeface="Courier New" panose="02070309020205020404" pitchFamily="49" charset="0"/>
              <a:buChar char="o"/>
              <a:defRPr sz="2800">
                <a:solidFill>
                  <a:schemeClr val="tx1"/>
                </a:solidFill>
              </a:defRPr>
            </a:lvl6pPr>
            <a:lvl7pPr marL="914400" indent="-283464">
              <a:buFont typeface="Courier New" panose="02070309020205020404" pitchFamily="49" charset="0"/>
              <a:buChar char="o"/>
              <a:defRPr sz="2800">
                <a:solidFill>
                  <a:schemeClr val="tx1"/>
                </a:solidFill>
              </a:defRPr>
            </a:lvl7pPr>
            <a:lvl8pPr marL="914400" indent="-283464">
              <a:buFont typeface="Courier New" panose="02070309020205020404" pitchFamily="49" charset="0"/>
              <a:buChar char="o"/>
              <a:defRPr sz="2800">
                <a:solidFill>
                  <a:schemeClr val="tx1"/>
                </a:solidFill>
              </a:defRPr>
            </a:lvl8pPr>
            <a:lvl9pPr marL="914400" indent="-283464">
              <a:buFont typeface="Courier New" panose="02070309020205020404" pitchFamily="49" charset="0"/>
              <a:buChar char="o"/>
              <a:defRPr sz="2800">
                <a:solidFill>
                  <a:schemeClr val="tx1"/>
                </a:solidFill>
              </a:defRPr>
            </a:lvl9pPr>
          </a:lstStyle>
          <a:p>
            <a:pPr lvl="0"/>
            <a:r>
              <a:rPr lang="en-US"/>
              <a:t>Edit Master text styles</a:t>
            </a:r>
          </a:p>
          <a:p>
            <a:pPr lvl="1"/>
            <a:r>
              <a:rPr lang="en-US"/>
              <a:t>Second level</a:t>
            </a:r>
          </a:p>
        </p:txBody>
      </p:sp>
      <p:sp>
        <p:nvSpPr>
          <p:cNvPr id="6" name="Title 5"/>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846407" y="6301577"/>
            <a:ext cx="878131" cy="393193"/>
          </a:xfrm>
          <a:prstGeom prst="rect">
            <a:avLst/>
          </a:prstGeom>
        </p:spPr>
      </p:pic>
      <p:sp>
        <p:nvSpPr>
          <p:cNvPr id="11" name="Date Placeholder 10"/>
          <p:cNvSpPr>
            <a:spLocks noGrp="1"/>
          </p:cNvSpPr>
          <p:nvPr>
            <p:ph type="dt" sz="half" idx="13"/>
          </p:nvPr>
        </p:nvSpPr>
        <p:spPr/>
        <p:txBody>
          <a:bodyPr/>
          <a:lstStyle>
            <a:lvl1pPr algn="l">
              <a:defRPr/>
            </a:lvl1pPr>
          </a:lstStyle>
          <a:p>
            <a:r>
              <a:rPr lang="en-US"/>
              <a:t>06.01.2016</a:t>
            </a:r>
            <a:endParaRPr lang="en-US" dirty="0"/>
          </a:p>
        </p:txBody>
      </p:sp>
      <p:sp>
        <p:nvSpPr>
          <p:cNvPr id="12" name="Footer Placeholder 11"/>
          <p:cNvSpPr>
            <a:spLocks noGrp="1"/>
          </p:cNvSpPr>
          <p:nvPr>
            <p:ph type="ftr" sz="quarter" idx="14"/>
          </p:nvPr>
        </p:nvSpPr>
        <p:spPr/>
        <p:txBody>
          <a:bodyPr/>
          <a:lstStyle/>
          <a:p>
            <a:r>
              <a:rPr lang="en-US"/>
              <a:t>Summa Health Sample Preso</a:t>
            </a:r>
            <a:endParaRPr lang="en-US" dirty="0"/>
          </a:p>
        </p:txBody>
      </p:sp>
      <p:sp>
        <p:nvSpPr>
          <p:cNvPr id="13" name="Slide Number Placeholder 12"/>
          <p:cNvSpPr>
            <a:spLocks noGrp="1"/>
          </p:cNvSpPr>
          <p:nvPr>
            <p:ph type="sldNum" sz="quarter" idx="15"/>
          </p:nvPr>
        </p:nvSpPr>
        <p:spPr/>
        <p:txBody>
          <a:bodyPr/>
          <a:lstStyle/>
          <a:p>
            <a:fld id="{5E8BC936-0928-C346-B13E-04BD58031644}" type="slidenum">
              <a:rPr lang="en-US" smtClean="0"/>
              <a:pPr/>
              <a:t>‹#›</a:t>
            </a:fld>
            <a:endParaRPr lang="en-US" dirty="0"/>
          </a:p>
        </p:txBody>
      </p:sp>
    </p:spTree>
    <p:extLst>
      <p:ext uri="{BB962C8B-B14F-4D97-AF65-F5344CB8AC3E}">
        <p14:creationId xmlns:p14="http://schemas.microsoft.com/office/powerpoint/2010/main" val="100783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2-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8096"/>
          </a:xfrm>
        </p:spPr>
        <p:txBody>
          <a:bodyPr/>
          <a:lstStyle>
            <a:lvl1pPr>
              <a:defRPr>
                <a:solidFill>
                  <a:schemeClr val="accent5"/>
                </a:solidFill>
              </a:defRPr>
            </a:lvl1pPr>
          </a:lstStyle>
          <a:p>
            <a:r>
              <a:rPr lang="en-US"/>
              <a:t>Click to edit Master title style</a:t>
            </a:r>
            <a:endParaRPr lang="en-US" dirty="0"/>
          </a:p>
        </p:txBody>
      </p:sp>
      <p:sp>
        <p:nvSpPr>
          <p:cNvPr id="10" name="Content Placeholder 8"/>
          <p:cNvSpPr>
            <a:spLocks noGrp="1"/>
          </p:cNvSpPr>
          <p:nvPr>
            <p:ph sz="quarter" idx="14"/>
          </p:nvPr>
        </p:nvSpPr>
        <p:spPr>
          <a:xfrm>
            <a:off x="457200" y="1371600"/>
            <a:ext cx="3977640" cy="4572000"/>
          </a:xfrm>
        </p:spPr>
        <p:txBody>
          <a:bodyPr>
            <a:noAutofit/>
          </a:bodyPr>
          <a:lstStyle>
            <a:lvl1pPr>
              <a:defRPr sz="2400">
                <a:solidFill>
                  <a:schemeClr val="accent3"/>
                </a:solidFill>
              </a:defRPr>
            </a:lvl1pPr>
            <a:lvl2pPr marL="182880" indent="-182880">
              <a:buSzPct val="100000"/>
              <a:buFont typeface="Arial" panose="020B0604020202020204" pitchFamily="34" charset="0"/>
              <a:buChar char="•"/>
              <a:defRPr sz="2400">
                <a:solidFill>
                  <a:schemeClr val="accent3"/>
                </a:solidFill>
              </a:defRPr>
            </a:lvl2pPr>
            <a:lvl3pPr marL="182880" indent="-182880">
              <a:buFont typeface="Arial" panose="020B0604020202020204" pitchFamily="34" charset="0"/>
              <a:buChar char="•"/>
              <a:defRPr sz="2400">
                <a:solidFill>
                  <a:schemeClr val="accent3"/>
                </a:solidFill>
              </a:defRPr>
            </a:lvl3pPr>
            <a:lvl4pPr marL="182880" indent="-182880">
              <a:buSzPct val="100000"/>
              <a:buFont typeface="Arial" panose="020B0604020202020204" pitchFamily="34" charset="0"/>
              <a:buChar char="•"/>
              <a:defRPr sz="2400">
                <a:solidFill>
                  <a:schemeClr val="accent3"/>
                </a:solidFill>
              </a:defRPr>
            </a:lvl4pPr>
            <a:lvl5pPr marL="182880" indent="-182880">
              <a:buFont typeface="Arial" panose="020B0604020202020204" pitchFamily="34" charset="0"/>
              <a:buChar char="•"/>
              <a:defRPr sz="2400">
                <a:solidFill>
                  <a:schemeClr val="accent3"/>
                </a:solidFill>
              </a:defRPr>
            </a:lvl5pPr>
            <a:lvl6pPr marL="182880" indent="-182880">
              <a:buSzPct val="100000"/>
              <a:buFont typeface="Arial" panose="020B0604020202020204" pitchFamily="34" charset="0"/>
              <a:buChar char="•"/>
              <a:defRPr sz="2400">
                <a:solidFill>
                  <a:schemeClr val="accent3"/>
                </a:solidFill>
              </a:defRPr>
            </a:lvl6pPr>
            <a:lvl7pPr marL="182880" indent="-182880">
              <a:buFont typeface="Arial" panose="020B0604020202020204" pitchFamily="34" charset="0"/>
              <a:buChar char="•"/>
              <a:defRPr sz="2400">
                <a:solidFill>
                  <a:schemeClr val="accent3"/>
                </a:solidFill>
              </a:defRPr>
            </a:lvl7pPr>
            <a:lvl8pPr marL="182880" indent="-182880">
              <a:buSzPct val="100000"/>
              <a:buFont typeface="Arial" panose="020B0604020202020204" pitchFamily="34" charset="0"/>
              <a:buChar char="•"/>
              <a:defRPr sz="2400">
                <a:solidFill>
                  <a:schemeClr val="accent3"/>
                </a:solidFill>
              </a:defRPr>
            </a:lvl8pPr>
            <a:lvl9pPr marL="182880" indent="-182880">
              <a:buFont typeface="Arial" panose="020B0604020202020204" pitchFamily="34" charset="0"/>
              <a:buChar char="•"/>
              <a:defRPr sz="2400">
                <a:solidFill>
                  <a:schemeClr val="accent3"/>
                </a:solidFill>
              </a:defRPr>
            </a:lvl9pPr>
          </a:lstStyle>
          <a:p>
            <a:pPr lvl="0"/>
            <a:r>
              <a:rPr lang="en-US"/>
              <a:t>Edit Master text styles</a:t>
            </a:r>
          </a:p>
          <a:p>
            <a:pPr lvl="1"/>
            <a:r>
              <a:rPr lang="en-US"/>
              <a:t>Second level</a:t>
            </a:r>
          </a:p>
        </p:txBody>
      </p:sp>
      <p:sp>
        <p:nvSpPr>
          <p:cNvPr id="12" name="Content Placeholder 8"/>
          <p:cNvSpPr>
            <a:spLocks noGrp="1"/>
          </p:cNvSpPr>
          <p:nvPr>
            <p:ph sz="quarter" idx="15"/>
          </p:nvPr>
        </p:nvSpPr>
        <p:spPr>
          <a:xfrm>
            <a:off x="4707621" y="1371600"/>
            <a:ext cx="3977640" cy="4572000"/>
          </a:xfrm>
        </p:spPr>
        <p:txBody>
          <a:bodyPr>
            <a:noAutofit/>
          </a:bodyPr>
          <a:lstStyle>
            <a:lvl1pPr>
              <a:defRPr sz="2400">
                <a:solidFill>
                  <a:schemeClr val="accent3"/>
                </a:solidFill>
              </a:defRPr>
            </a:lvl1pPr>
            <a:lvl2pPr marL="182880" indent="-182880">
              <a:buSzPct val="100000"/>
              <a:buFont typeface="Arial" panose="020B0604020202020204" pitchFamily="34" charset="0"/>
              <a:buChar char="•"/>
              <a:defRPr sz="2400">
                <a:solidFill>
                  <a:schemeClr val="accent3"/>
                </a:solidFill>
              </a:defRPr>
            </a:lvl2pPr>
            <a:lvl3pPr marL="182880" indent="-182880">
              <a:buFont typeface="Arial" panose="020B0604020202020204" pitchFamily="34" charset="0"/>
              <a:buChar char="•"/>
              <a:defRPr sz="2400">
                <a:solidFill>
                  <a:schemeClr val="accent3"/>
                </a:solidFill>
              </a:defRPr>
            </a:lvl3pPr>
            <a:lvl4pPr marL="182880" indent="-182880">
              <a:buSzPct val="100000"/>
              <a:buFont typeface="Arial" panose="020B0604020202020204" pitchFamily="34" charset="0"/>
              <a:buChar char="•"/>
              <a:defRPr sz="2400">
                <a:solidFill>
                  <a:schemeClr val="accent3"/>
                </a:solidFill>
              </a:defRPr>
            </a:lvl4pPr>
            <a:lvl5pPr marL="182880" indent="-182880">
              <a:buFont typeface="Arial" panose="020B0604020202020204" pitchFamily="34" charset="0"/>
              <a:buChar char="•"/>
              <a:defRPr sz="2400">
                <a:solidFill>
                  <a:schemeClr val="accent3"/>
                </a:solidFill>
              </a:defRPr>
            </a:lvl5pPr>
            <a:lvl6pPr marL="182880" indent="-182880">
              <a:buSzPct val="100000"/>
              <a:buFont typeface="Arial" panose="020B0604020202020204" pitchFamily="34" charset="0"/>
              <a:buChar char="•"/>
              <a:defRPr sz="2400">
                <a:solidFill>
                  <a:schemeClr val="accent3"/>
                </a:solidFill>
              </a:defRPr>
            </a:lvl6pPr>
            <a:lvl7pPr marL="182880" indent="-182880">
              <a:buFont typeface="Arial" panose="020B0604020202020204" pitchFamily="34" charset="0"/>
              <a:buChar char="•"/>
              <a:defRPr sz="2400">
                <a:solidFill>
                  <a:schemeClr val="accent3"/>
                </a:solidFill>
              </a:defRPr>
            </a:lvl7pPr>
            <a:lvl8pPr marL="182880" indent="-182880">
              <a:buSzPct val="100000"/>
              <a:buFont typeface="Arial" panose="020B0604020202020204" pitchFamily="34" charset="0"/>
              <a:buChar char="•"/>
              <a:defRPr sz="2400">
                <a:solidFill>
                  <a:schemeClr val="accent3"/>
                </a:solidFill>
              </a:defRPr>
            </a:lvl8pPr>
            <a:lvl9pPr marL="182880" indent="-182880">
              <a:buFont typeface="Arial" panose="020B0604020202020204" pitchFamily="34" charset="0"/>
              <a:buChar char="•"/>
              <a:defRPr sz="2400">
                <a:solidFill>
                  <a:schemeClr val="accent3"/>
                </a:solidFill>
              </a:defRPr>
            </a:lvl9pPr>
          </a:lstStyle>
          <a:p>
            <a:pPr lvl="0"/>
            <a:r>
              <a:rPr lang="en-US"/>
              <a:t>Edit Master text styles</a:t>
            </a:r>
          </a:p>
          <a:p>
            <a:pPr lvl="1"/>
            <a:r>
              <a:rPr lang="en-US"/>
              <a:t>Second level</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846407" y="6301577"/>
            <a:ext cx="878131" cy="393193"/>
          </a:xfrm>
          <a:prstGeom prst="rect">
            <a:avLst/>
          </a:prstGeom>
        </p:spPr>
      </p:pic>
      <p:sp>
        <p:nvSpPr>
          <p:cNvPr id="6" name="Footer Placeholder 5"/>
          <p:cNvSpPr>
            <a:spLocks noGrp="1"/>
          </p:cNvSpPr>
          <p:nvPr>
            <p:ph type="ftr" sz="quarter" idx="17"/>
          </p:nvPr>
        </p:nvSpPr>
        <p:spPr/>
        <p:txBody>
          <a:bodyPr/>
          <a:lstStyle/>
          <a:p>
            <a:r>
              <a:rPr lang="en-US"/>
              <a:t>Summa Health Sample Preso</a:t>
            </a:r>
            <a:endParaRPr lang="en-US" dirty="0"/>
          </a:p>
        </p:txBody>
      </p:sp>
      <p:sp>
        <p:nvSpPr>
          <p:cNvPr id="11" name="Slide Number Placeholder 10"/>
          <p:cNvSpPr>
            <a:spLocks noGrp="1"/>
          </p:cNvSpPr>
          <p:nvPr>
            <p:ph type="sldNum" sz="quarter" idx="18"/>
          </p:nvPr>
        </p:nvSpPr>
        <p:spPr/>
        <p:txBody>
          <a:bodyPr/>
          <a:lstStyle/>
          <a:p>
            <a:fld id="{5E8BC936-0928-C346-B13E-04BD58031644}" type="slidenum">
              <a:rPr lang="en-US" smtClean="0"/>
              <a:pPr/>
              <a:t>‹#›</a:t>
            </a:fld>
            <a:endParaRPr lang="en-US" dirty="0"/>
          </a:p>
        </p:txBody>
      </p:sp>
      <p:sp>
        <p:nvSpPr>
          <p:cNvPr id="13" name="Date Placeholder 10"/>
          <p:cNvSpPr>
            <a:spLocks noGrp="1"/>
          </p:cNvSpPr>
          <p:nvPr>
            <p:ph type="dt" sz="half" idx="19"/>
          </p:nvPr>
        </p:nvSpPr>
        <p:spPr>
          <a:xfrm>
            <a:off x="4709160" y="6470332"/>
            <a:ext cx="1463040" cy="182880"/>
          </a:xfrm>
        </p:spPr>
        <p:txBody>
          <a:bodyPr/>
          <a:lstStyle>
            <a:lvl1pPr algn="l">
              <a:defRPr/>
            </a:lvl1pPr>
          </a:lstStyle>
          <a:p>
            <a:r>
              <a:rPr lang="en-US"/>
              <a:t>06.01.2016</a:t>
            </a:r>
            <a:endParaRPr lang="en-US" dirty="0"/>
          </a:p>
        </p:txBody>
      </p:sp>
    </p:spTree>
    <p:extLst>
      <p:ext uri="{BB962C8B-B14F-4D97-AF65-F5344CB8AC3E}">
        <p14:creationId xmlns:p14="http://schemas.microsoft.com/office/powerpoint/2010/main" val="131684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846407" y="6301577"/>
            <a:ext cx="878131" cy="393193"/>
          </a:xfrm>
          <a:prstGeom prst="rect">
            <a:avLst/>
          </a:prstGeom>
        </p:spPr>
      </p:pic>
      <p:sp>
        <p:nvSpPr>
          <p:cNvPr id="10" name="Footer Placeholder 9"/>
          <p:cNvSpPr>
            <a:spLocks noGrp="1"/>
          </p:cNvSpPr>
          <p:nvPr>
            <p:ph type="ftr" sz="quarter" idx="11"/>
          </p:nvPr>
        </p:nvSpPr>
        <p:spPr/>
        <p:txBody>
          <a:bodyPr/>
          <a:lstStyle/>
          <a:p>
            <a:r>
              <a:rPr lang="en-US"/>
              <a:t>Summa Health Sample Preso</a:t>
            </a:r>
            <a:endParaRPr lang="en-US" dirty="0"/>
          </a:p>
        </p:txBody>
      </p:sp>
      <p:sp>
        <p:nvSpPr>
          <p:cNvPr id="11" name="Slide Number Placeholder 10"/>
          <p:cNvSpPr>
            <a:spLocks noGrp="1"/>
          </p:cNvSpPr>
          <p:nvPr>
            <p:ph type="sldNum" sz="quarter" idx="12"/>
          </p:nvPr>
        </p:nvSpPr>
        <p:spPr/>
        <p:txBody>
          <a:bodyPr/>
          <a:lstStyle/>
          <a:p>
            <a:fld id="{5E8BC936-0928-C346-B13E-04BD58031644}" type="slidenum">
              <a:rPr lang="en-US" smtClean="0"/>
              <a:pPr/>
              <a:t>‹#›</a:t>
            </a:fld>
            <a:endParaRPr lang="en-US" dirty="0"/>
          </a:p>
        </p:txBody>
      </p:sp>
      <p:sp>
        <p:nvSpPr>
          <p:cNvPr id="8" name="Date Placeholder 10"/>
          <p:cNvSpPr>
            <a:spLocks noGrp="1"/>
          </p:cNvSpPr>
          <p:nvPr>
            <p:ph type="dt" sz="half" idx="15"/>
          </p:nvPr>
        </p:nvSpPr>
        <p:spPr>
          <a:xfrm>
            <a:off x="4709160" y="6470332"/>
            <a:ext cx="1463040" cy="182880"/>
          </a:xfrm>
        </p:spPr>
        <p:txBody>
          <a:bodyPr/>
          <a:lstStyle>
            <a:lvl1pPr algn="l">
              <a:defRPr/>
            </a:lvl1pPr>
          </a:lstStyle>
          <a:p>
            <a:r>
              <a:rPr lang="en-US"/>
              <a:t>06.01.2016</a:t>
            </a:r>
            <a:endParaRPr lang="en-US" dirty="0"/>
          </a:p>
        </p:txBody>
      </p:sp>
    </p:spTree>
    <p:extLst>
      <p:ext uri="{BB962C8B-B14F-4D97-AF65-F5344CB8AC3E}">
        <p14:creationId xmlns:p14="http://schemas.microsoft.com/office/powerpoint/2010/main" val="79321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umn Stacked Lef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58788" y="1373188"/>
            <a:ext cx="3975100"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1"/>
          </p:nvPr>
        </p:nvSpPr>
        <p:spPr>
          <a:xfrm>
            <a:off x="4708526" y="1373187"/>
            <a:ext cx="3976687"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4"/>
          </p:nvPr>
        </p:nvSpPr>
        <p:spPr>
          <a:xfrm>
            <a:off x="457200" y="3794125"/>
            <a:ext cx="3976687"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846407" y="6301577"/>
            <a:ext cx="878131" cy="393193"/>
          </a:xfrm>
          <a:prstGeom prst="rect">
            <a:avLst/>
          </a:prstGeom>
        </p:spPr>
      </p:pic>
      <p:sp>
        <p:nvSpPr>
          <p:cNvPr id="7" name="Footer Placeholder 6"/>
          <p:cNvSpPr>
            <a:spLocks noGrp="1"/>
          </p:cNvSpPr>
          <p:nvPr>
            <p:ph type="ftr" sz="quarter" idx="16"/>
          </p:nvPr>
        </p:nvSpPr>
        <p:spPr/>
        <p:txBody>
          <a:bodyPr/>
          <a:lstStyle/>
          <a:p>
            <a:r>
              <a:rPr lang="en-US"/>
              <a:t>Summa Health Sample Preso</a:t>
            </a:r>
            <a:endParaRPr lang="en-US" dirty="0"/>
          </a:p>
        </p:txBody>
      </p:sp>
      <p:sp>
        <p:nvSpPr>
          <p:cNvPr id="13" name="Slide Number Placeholder 12"/>
          <p:cNvSpPr>
            <a:spLocks noGrp="1"/>
          </p:cNvSpPr>
          <p:nvPr>
            <p:ph type="sldNum" sz="quarter" idx="17"/>
          </p:nvPr>
        </p:nvSpPr>
        <p:spPr/>
        <p:txBody>
          <a:bodyPr/>
          <a:lstStyle/>
          <a:p>
            <a:fld id="{5E8BC936-0928-C346-B13E-04BD58031644}" type="slidenum">
              <a:rPr lang="en-US" smtClean="0"/>
              <a:pPr/>
              <a:t>‹#›</a:t>
            </a:fld>
            <a:endParaRPr lang="en-US" dirty="0"/>
          </a:p>
        </p:txBody>
      </p:sp>
      <p:sp>
        <p:nvSpPr>
          <p:cNvPr id="10" name="Date Placeholder 10"/>
          <p:cNvSpPr>
            <a:spLocks noGrp="1"/>
          </p:cNvSpPr>
          <p:nvPr>
            <p:ph type="dt" sz="half" idx="15"/>
          </p:nvPr>
        </p:nvSpPr>
        <p:spPr>
          <a:xfrm>
            <a:off x="4709160" y="6470332"/>
            <a:ext cx="1463040" cy="182880"/>
          </a:xfrm>
        </p:spPr>
        <p:txBody>
          <a:bodyPr/>
          <a:lstStyle>
            <a:lvl1pPr algn="l">
              <a:defRPr/>
            </a:lvl1pPr>
          </a:lstStyle>
          <a:p>
            <a:r>
              <a:rPr lang="en-US"/>
              <a:t>06.01.2016</a:t>
            </a:r>
            <a:endParaRPr lang="en-US" dirty="0"/>
          </a:p>
        </p:txBody>
      </p:sp>
      <p:sp>
        <p:nvSpPr>
          <p:cNvPr id="14" name="Title 1"/>
          <p:cNvSpPr>
            <a:spLocks noGrp="1"/>
          </p:cNvSpPr>
          <p:nvPr>
            <p:ph type="title"/>
          </p:nvPr>
        </p:nvSpPr>
        <p:spPr>
          <a:xfrm>
            <a:off x="457200" y="457200"/>
            <a:ext cx="8229600" cy="768096"/>
          </a:xfrm>
        </p:spPr>
        <p:txBody>
          <a:bodyPr/>
          <a:lstStyle>
            <a:lvl1pPr>
              <a:defRPr>
                <a:solidFill>
                  <a:schemeClr val="accent5"/>
                </a:solidFill>
              </a:defRPr>
            </a:lvl1pPr>
          </a:lstStyle>
          <a:p>
            <a:r>
              <a:rPr lang="en-US"/>
              <a:t>Click to edit Master title style</a:t>
            </a:r>
            <a:endParaRPr lang="en-US" dirty="0"/>
          </a:p>
        </p:txBody>
      </p:sp>
    </p:spTree>
    <p:extLst>
      <p:ext uri="{BB962C8B-B14F-4D97-AF65-F5344CB8AC3E}">
        <p14:creationId xmlns:p14="http://schemas.microsoft.com/office/powerpoint/2010/main" val="278790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z="1400"/>
            </a:lvl1pPr>
          </a:lstStyle>
          <a:p>
            <a:fld id="{14A2573A-83BE-40A7-8688-9326C8B744B6}" type="slidenum">
              <a:rPr lang="en-US" smtClean="0"/>
              <a:pPr/>
              <a:t>‹#›</a:t>
            </a:fld>
            <a:endParaRPr lang="en-US"/>
          </a:p>
        </p:txBody>
      </p:sp>
    </p:spTree>
    <p:extLst>
      <p:ext uri="{BB962C8B-B14F-4D97-AF65-F5344CB8AC3E}">
        <p14:creationId xmlns:p14="http://schemas.microsoft.com/office/powerpoint/2010/main" val="262318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09581" y="1789619"/>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70304"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lvl1pPr>
              <a:defRPr sz="1400"/>
            </a:lvl1pPr>
          </a:lstStyle>
          <a:p>
            <a:fld id="{14A2573A-83BE-40A7-8688-9326C8B744B6}" type="slidenum">
              <a:rPr lang="en-US" smtClean="0"/>
              <a:pPr/>
              <a:t>‹#›</a:t>
            </a:fld>
            <a:endParaRPr lang="en-US"/>
          </a:p>
        </p:txBody>
      </p:sp>
    </p:spTree>
    <p:extLst>
      <p:ext uri="{BB962C8B-B14F-4D97-AF65-F5344CB8AC3E}">
        <p14:creationId xmlns:p14="http://schemas.microsoft.com/office/powerpoint/2010/main" val="263883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828800"/>
            <a:ext cx="4038600" cy="4267200"/>
          </a:xfrm>
        </p:spPr>
        <p:txBody>
          <a:bodyPr/>
          <a:lstStyle/>
          <a:p>
            <a:pPr lvl="0"/>
            <a:endParaRPr lang="en-US" noProof="0"/>
          </a:p>
        </p:txBody>
      </p:sp>
      <p:sp>
        <p:nvSpPr>
          <p:cNvPr id="4" name="Text Placeholder 3"/>
          <p:cNvSpPr>
            <a:spLocks noGrp="1"/>
          </p:cNvSpPr>
          <p:nvPr>
            <p:ph type="body" sz="half" idx="2"/>
          </p:nvPr>
        </p:nvSpPr>
        <p:spPr>
          <a:xfrm>
            <a:off x="4648200" y="1828800"/>
            <a:ext cx="4038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354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244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76809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371599"/>
            <a:ext cx="8229600" cy="4572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09160" y="6470332"/>
            <a:ext cx="1463040" cy="182880"/>
          </a:xfrm>
          <a:prstGeom prst="rect">
            <a:avLst/>
          </a:prstGeom>
        </p:spPr>
        <p:txBody>
          <a:bodyPr vert="horz" lIns="0" tIns="0" rIns="0" bIns="0" rtlCol="0" anchor="b" anchorCtr="0"/>
          <a:lstStyle>
            <a:lvl1pPr algn="ctr">
              <a:defRPr sz="900" b="0">
                <a:solidFill>
                  <a:schemeClr val="tx1"/>
                </a:solidFill>
              </a:defRPr>
            </a:lvl1pPr>
          </a:lstStyle>
          <a:p>
            <a:pPr algn="l"/>
            <a:r>
              <a:rPr lang="en-US"/>
              <a:t>06.01.2016</a:t>
            </a:r>
            <a:endParaRPr lang="en-US" dirty="0"/>
          </a:p>
        </p:txBody>
      </p:sp>
      <p:sp>
        <p:nvSpPr>
          <p:cNvPr id="6" name="Slide Number Placeholder 5"/>
          <p:cNvSpPr>
            <a:spLocks noGrp="1"/>
          </p:cNvSpPr>
          <p:nvPr>
            <p:ph type="sldNum" sz="quarter" idx="4"/>
          </p:nvPr>
        </p:nvSpPr>
        <p:spPr>
          <a:xfrm>
            <a:off x="457200" y="6374288"/>
            <a:ext cx="457200" cy="278924"/>
          </a:xfrm>
          <a:prstGeom prst="rect">
            <a:avLst/>
          </a:prstGeom>
        </p:spPr>
        <p:txBody>
          <a:bodyPr vert="horz" lIns="0" tIns="0" rIns="0" bIns="0" rtlCol="0" anchor="b" anchorCtr="0"/>
          <a:lstStyle>
            <a:lvl1pPr algn="l">
              <a:defRPr sz="900">
                <a:solidFill>
                  <a:schemeClr val="tx1"/>
                </a:solidFill>
              </a:defRPr>
            </a:lvl1pPr>
          </a:lstStyle>
          <a:p>
            <a:fld id="{5E8BC936-0928-C346-B13E-04BD58031644}" type="slidenum">
              <a:rPr lang="en-US" smtClean="0"/>
              <a:pPr/>
              <a:t>‹#›</a:t>
            </a:fld>
            <a:endParaRPr lang="en-US" dirty="0"/>
          </a:p>
        </p:txBody>
      </p:sp>
      <p:sp>
        <p:nvSpPr>
          <p:cNvPr id="5" name="Footer Placeholder 4"/>
          <p:cNvSpPr>
            <a:spLocks noGrp="1"/>
          </p:cNvSpPr>
          <p:nvPr>
            <p:ph type="ftr" sz="quarter" idx="3"/>
          </p:nvPr>
        </p:nvSpPr>
        <p:spPr>
          <a:xfrm>
            <a:off x="731520" y="6473952"/>
            <a:ext cx="3657600" cy="182880"/>
          </a:xfrm>
          <a:prstGeom prst="rect">
            <a:avLst/>
          </a:prstGeom>
        </p:spPr>
        <p:txBody>
          <a:bodyPr vert="horz" lIns="0" tIns="45720" rIns="0" bIns="0" rtlCol="0" anchor="ctr"/>
          <a:lstStyle>
            <a:lvl1pPr algn="l">
              <a:defRPr sz="900">
                <a:solidFill>
                  <a:schemeClr val="tx1"/>
                </a:solidFill>
              </a:defRPr>
            </a:lvl1pPr>
          </a:lstStyle>
          <a:p>
            <a:r>
              <a:rPr lang="en-US"/>
              <a:t>Summa Health Sample Preso</a:t>
            </a:r>
            <a:endParaRPr lang="en-US" dirty="0"/>
          </a:p>
        </p:txBody>
      </p:sp>
    </p:spTree>
    <p:extLst>
      <p:ext uri="{BB962C8B-B14F-4D97-AF65-F5344CB8AC3E}">
        <p14:creationId xmlns:p14="http://schemas.microsoft.com/office/powerpoint/2010/main" val="379854465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70" r:id="rId3"/>
    <p:sldLayoutId id="2147483650" r:id="rId4"/>
    <p:sldLayoutId id="2147483664" r:id="rId5"/>
    <p:sldLayoutId id="2147483672" r:id="rId6"/>
    <p:sldLayoutId id="2147483673" r:id="rId7"/>
    <p:sldLayoutId id="2147483675" r:id="rId8"/>
    <p:sldLayoutId id="2147483676" r:id="rId9"/>
  </p:sldLayoutIdLst>
  <p:hf hdr="0"/>
  <p:txStyles>
    <p:titleStyle>
      <a:lvl1pPr algn="l" defTabSz="457200" rtl="0" eaLnBrk="1" latinLnBrk="0" hangingPunct="1">
        <a:spcBef>
          <a:spcPct val="0"/>
        </a:spcBef>
        <a:buNone/>
        <a:defRPr sz="2600" b="1" i="0" kern="1200">
          <a:solidFill>
            <a:schemeClr val="accent5"/>
          </a:solidFill>
          <a:latin typeface="Calibri"/>
          <a:ea typeface="+mj-ea"/>
          <a:cs typeface="Calibri"/>
        </a:defRPr>
      </a:lvl1pPr>
    </p:titleStyle>
    <p:bodyStyle>
      <a:lvl1pPr marL="182880" indent="-182880" algn="l" defTabSz="457200" rtl="0" eaLnBrk="1" latinLnBrk="0" hangingPunct="1">
        <a:spcBef>
          <a:spcPts val="0"/>
        </a:spcBef>
        <a:spcAft>
          <a:spcPts val="300"/>
        </a:spcAft>
        <a:buFont typeface="Arial" panose="020B0604020202020204" pitchFamily="34" charset="0"/>
        <a:buChar char="•"/>
        <a:defRPr sz="1800" b="0" kern="1200">
          <a:solidFill>
            <a:schemeClr val="tx1"/>
          </a:solidFill>
          <a:latin typeface="Calibri"/>
          <a:ea typeface="+mn-ea"/>
          <a:cs typeface="Calibri"/>
        </a:defRPr>
      </a:lvl1pPr>
      <a:lvl2pPr marL="365760" indent="-182880" algn="l" defTabSz="0" rtl="0" eaLnBrk="1" latinLnBrk="0" hangingPunct="1">
        <a:spcBef>
          <a:spcPts val="0"/>
        </a:spcBef>
        <a:spcAft>
          <a:spcPts val="300"/>
        </a:spcAft>
        <a:buSzPct val="80000"/>
        <a:buFont typeface="Courier New" panose="02070309020205020404" pitchFamily="49" charset="0"/>
        <a:buChar char="o"/>
        <a:defRPr sz="1800" b="0" i="0" kern="1200">
          <a:solidFill>
            <a:schemeClr val="tx1"/>
          </a:solidFill>
          <a:latin typeface="Calibri"/>
          <a:ea typeface="+mn-ea"/>
          <a:cs typeface="Calibri"/>
        </a:defRPr>
      </a:lvl2pPr>
      <a:lvl3pPr marL="548640" indent="-182880" algn="l" defTabSz="401638" rtl="0" eaLnBrk="1" latinLnBrk="0" hangingPunct="1">
        <a:spcBef>
          <a:spcPts val="0"/>
        </a:spcBef>
        <a:spcAft>
          <a:spcPts val="300"/>
        </a:spcAft>
        <a:buFont typeface="Arial" panose="020B0604020202020204" pitchFamily="34" charset="0"/>
        <a:buChar char="•"/>
        <a:defRPr sz="1800" b="0" i="0" kern="1200">
          <a:solidFill>
            <a:schemeClr val="tx1"/>
          </a:solidFill>
          <a:latin typeface="Calibri"/>
          <a:ea typeface="+mn-ea"/>
          <a:cs typeface="Calibri"/>
        </a:defRPr>
      </a:lvl3pPr>
      <a:lvl4pPr marL="731520" indent="-182880" algn="l" defTabSz="228600" rtl="0" eaLnBrk="1" latinLnBrk="0" hangingPunct="1">
        <a:spcBef>
          <a:spcPts val="0"/>
        </a:spcBef>
        <a:spcAft>
          <a:spcPts val="300"/>
        </a:spcAft>
        <a:buSzPct val="80000"/>
        <a:buFont typeface="Courier New" panose="02070309020205020404" pitchFamily="49" charset="0"/>
        <a:buChar char="o"/>
        <a:defRPr sz="1400" b="0" i="0" kern="1200">
          <a:solidFill>
            <a:schemeClr val="tx1"/>
          </a:solidFill>
          <a:latin typeface="Calibri"/>
          <a:ea typeface="+mn-ea"/>
          <a:cs typeface="Calibri"/>
        </a:defRPr>
      </a:lvl4pPr>
      <a:lvl5pPr marL="914400" indent="-182880" algn="l" defTabSz="457200" rtl="0" eaLnBrk="1" latinLnBrk="0" hangingPunct="1">
        <a:spcBef>
          <a:spcPts val="0"/>
        </a:spcBef>
        <a:spcAft>
          <a:spcPts val="300"/>
        </a:spcAft>
        <a:buFont typeface="Arial" panose="020B0604020202020204" pitchFamily="34" charset="0"/>
        <a:buChar char="•"/>
        <a:defRPr lang="en-US" sz="1400" b="0" i="0" kern="1200" dirty="0" smtClean="0">
          <a:solidFill>
            <a:schemeClr val="tx1"/>
          </a:solidFill>
          <a:latin typeface="Calibri"/>
          <a:ea typeface="+mn-ea"/>
          <a:cs typeface="Calibri"/>
        </a:defRPr>
      </a:lvl5pPr>
      <a:lvl6pPr marL="1097280" indent="-182880" algn="l" defTabSz="457200" rtl="0" eaLnBrk="1" latinLnBrk="0" hangingPunct="1">
        <a:spcBef>
          <a:spcPts val="0"/>
        </a:spcBef>
        <a:spcAft>
          <a:spcPts val="300"/>
        </a:spcAft>
        <a:buSzPct val="80000"/>
        <a:buFont typeface="Courier New" panose="02070309020205020404" pitchFamily="49" charset="0"/>
        <a:buChar char="o"/>
        <a:defRPr sz="1400" kern="1200" baseline="0">
          <a:solidFill>
            <a:schemeClr val="tx1"/>
          </a:solidFill>
          <a:latin typeface="+mn-lt"/>
          <a:ea typeface="+mn-ea"/>
          <a:cs typeface="+mn-cs"/>
        </a:defRPr>
      </a:lvl6pPr>
      <a:lvl7pPr marL="1280160" indent="-182880" algn="l" defTabSz="457200" rtl="0" eaLnBrk="1" latinLnBrk="0" hangingPunct="1">
        <a:spcBef>
          <a:spcPts val="0"/>
        </a:spcBef>
        <a:spcAft>
          <a:spcPts val="300"/>
        </a:spcAft>
        <a:buFont typeface="Arial" panose="020B0604020202020204" pitchFamily="34" charset="0"/>
        <a:buChar char="•"/>
        <a:defRPr sz="1400" kern="1200">
          <a:solidFill>
            <a:schemeClr val="tx1"/>
          </a:solidFill>
          <a:latin typeface="+mn-lt"/>
          <a:ea typeface="+mn-ea"/>
          <a:cs typeface="+mn-cs"/>
        </a:defRPr>
      </a:lvl7pPr>
      <a:lvl8pPr marL="1463040" indent="-182880" algn="l" defTabSz="457200" rtl="0" eaLnBrk="1" latinLnBrk="0" hangingPunct="1">
        <a:spcBef>
          <a:spcPts val="0"/>
        </a:spcBef>
        <a:spcAft>
          <a:spcPts val="300"/>
        </a:spcAft>
        <a:buSzPct val="80000"/>
        <a:buFont typeface="Courier New" panose="02070309020205020404" pitchFamily="49" charset="0"/>
        <a:buChar char="o"/>
        <a:defRPr sz="1400" kern="1200" baseline="0">
          <a:solidFill>
            <a:schemeClr val="tx1"/>
          </a:solidFill>
          <a:latin typeface="+mn-lt"/>
          <a:ea typeface="+mn-ea"/>
          <a:cs typeface="+mn-cs"/>
        </a:defRPr>
      </a:lvl8pPr>
      <a:lvl9pPr marL="1645920" indent="-182880" algn="l" defTabSz="457200" rtl="0" eaLnBrk="1" latinLnBrk="0" hangingPunct="1">
        <a:spcBef>
          <a:spcPts val="0"/>
        </a:spcBef>
        <a:spcAft>
          <a:spcPts val="30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hyperlink" Target="http://www.uptodate.com/contents/influenza-vaccination-in-individuals-with-egg-allergy"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7444" y="211873"/>
            <a:ext cx="3925229" cy="1973766"/>
          </a:xfrm>
        </p:spPr>
        <p:txBody>
          <a:bodyPr/>
          <a:lstStyle/>
          <a:p>
            <a:pPr algn="ctr">
              <a:lnSpc>
                <a:spcPct val="100000"/>
              </a:lnSpc>
            </a:pPr>
            <a:r>
              <a:rPr lang="en-US" sz="4000" dirty="0">
                <a:latin typeface="Verdana" charset="0"/>
              </a:rPr>
              <a:t>Preventing Infections:</a:t>
            </a:r>
            <a:br>
              <a:rPr lang="en-US" sz="4000" dirty="0">
                <a:latin typeface="Verdana" charset="0"/>
              </a:rPr>
            </a:br>
            <a:r>
              <a:rPr lang="en-US" sz="3600" dirty="0">
                <a:latin typeface="Verdana" charset="0"/>
              </a:rPr>
              <a:t>Adult Vaccines</a:t>
            </a:r>
            <a:endParaRPr lang="en-US" sz="3600" dirty="0"/>
          </a:p>
        </p:txBody>
      </p:sp>
      <p:sp>
        <p:nvSpPr>
          <p:cNvPr id="6" name="Text Placeholder 5"/>
          <p:cNvSpPr>
            <a:spLocks noGrp="1"/>
          </p:cNvSpPr>
          <p:nvPr>
            <p:ph type="body" sz="quarter" idx="11"/>
          </p:nvPr>
        </p:nvSpPr>
        <p:spPr>
          <a:xfrm>
            <a:off x="2687445" y="2370524"/>
            <a:ext cx="5779222" cy="2510129"/>
          </a:xfrm>
        </p:spPr>
        <p:txBody>
          <a:bodyPr/>
          <a:lstStyle/>
          <a:p>
            <a:pPr>
              <a:lnSpc>
                <a:spcPct val="120000"/>
              </a:lnSpc>
              <a:spcBef>
                <a:spcPct val="50000"/>
              </a:spcBef>
              <a:buClr>
                <a:schemeClr val="accent2"/>
              </a:buClr>
              <a:buSzPct val="75000"/>
              <a:buFont typeface="Wingdings" charset="0"/>
              <a:buNone/>
            </a:pPr>
            <a:r>
              <a:rPr lang="en-US" dirty="0">
                <a:latin typeface="Tahoma" charset="0"/>
              </a:rPr>
              <a:t>Thomas M File, </a:t>
            </a:r>
            <a:r>
              <a:rPr lang="en-US" dirty="0" err="1">
                <a:latin typeface="Tahoma" charset="0"/>
              </a:rPr>
              <a:t>Jr</a:t>
            </a:r>
            <a:r>
              <a:rPr lang="en-US" dirty="0">
                <a:latin typeface="Tahoma" charset="0"/>
              </a:rPr>
              <a:t> MD MSc MACP FIDSA FCCP</a:t>
            </a:r>
          </a:p>
          <a:p>
            <a:pPr>
              <a:lnSpc>
                <a:spcPct val="75000"/>
              </a:lnSpc>
              <a:spcBef>
                <a:spcPct val="50000"/>
              </a:spcBef>
              <a:buClr>
                <a:schemeClr val="accent2"/>
              </a:buClr>
              <a:buSzPct val="75000"/>
              <a:buFont typeface="Wingdings" charset="0"/>
              <a:buNone/>
            </a:pPr>
            <a:r>
              <a:rPr lang="en-US" dirty="0">
                <a:latin typeface="Tahoma" charset="0"/>
              </a:rPr>
              <a:t>Chair, Infectious Disease Division</a:t>
            </a:r>
          </a:p>
          <a:p>
            <a:pPr>
              <a:lnSpc>
                <a:spcPct val="50000"/>
              </a:lnSpc>
              <a:spcBef>
                <a:spcPct val="50000"/>
              </a:spcBef>
              <a:buClr>
                <a:schemeClr val="accent2"/>
              </a:buClr>
              <a:buSzPct val="75000"/>
              <a:buFont typeface="Wingdings" charset="0"/>
              <a:buNone/>
            </a:pPr>
            <a:r>
              <a:rPr lang="en-US" dirty="0">
                <a:latin typeface="Tahoma" charset="0"/>
              </a:rPr>
              <a:t>Summa Health, Akron, OH;</a:t>
            </a:r>
          </a:p>
          <a:p>
            <a:pPr>
              <a:lnSpc>
                <a:spcPct val="50000"/>
              </a:lnSpc>
              <a:spcBef>
                <a:spcPct val="50000"/>
              </a:spcBef>
              <a:buClr>
                <a:schemeClr val="accent2"/>
              </a:buClr>
              <a:buSzPct val="75000"/>
              <a:buFont typeface="Wingdings" charset="0"/>
              <a:buNone/>
            </a:pPr>
            <a:r>
              <a:rPr lang="en-US" dirty="0">
                <a:latin typeface="Tahoma" charset="0"/>
              </a:rPr>
              <a:t>Professor, Internal Medicine,</a:t>
            </a:r>
          </a:p>
          <a:p>
            <a:pPr>
              <a:lnSpc>
                <a:spcPct val="50000"/>
              </a:lnSpc>
              <a:spcBef>
                <a:spcPct val="50000"/>
              </a:spcBef>
              <a:buClr>
                <a:schemeClr val="accent2"/>
              </a:buClr>
              <a:buSzPct val="75000"/>
              <a:buFont typeface="Wingdings" charset="0"/>
              <a:buNone/>
            </a:pPr>
            <a:r>
              <a:rPr lang="en-US" dirty="0">
                <a:latin typeface="Tahoma" charset="0"/>
              </a:rPr>
              <a:t>Chair, Infectious Disease Section</a:t>
            </a:r>
          </a:p>
          <a:p>
            <a:pPr>
              <a:lnSpc>
                <a:spcPct val="50000"/>
              </a:lnSpc>
              <a:spcBef>
                <a:spcPct val="50000"/>
              </a:spcBef>
              <a:buClr>
                <a:schemeClr val="accent2"/>
              </a:buClr>
              <a:buSzPct val="75000"/>
              <a:buFont typeface="Wingdings" charset="0"/>
              <a:buNone/>
            </a:pPr>
            <a:r>
              <a:rPr lang="en-US" dirty="0">
                <a:latin typeface="Tahoma" charset="0"/>
              </a:rPr>
              <a:t>Northeast Ohio Medical University</a:t>
            </a:r>
          </a:p>
          <a:p>
            <a:pPr>
              <a:lnSpc>
                <a:spcPct val="50000"/>
              </a:lnSpc>
              <a:spcBef>
                <a:spcPct val="50000"/>
              </a:spcBef>
              <a:buClr>
                <a:schemeClr val="accent2"/>
              </a:buClr>
              <a:buSzPct val="75000"/>
              <a:buFont typeface="Wingdings" charset="0"/>
              <a:buNone/>
            </a:pPr>
            <a:r>
              <a:rPr lang="en-US" dirty="0">
                <a:latin typeface="Tahoma" charset="0"/>
              </a:rPr>
              <a:t>Rootstown, OH </a:t>
            </a:r>
          </a:p>
        </p:txBody>
      </p:sp>
      <p:pic>
        <p:nvPicPr>
          <p:cNvPr id="5" name="ClipArt Placeholder 5" descr="adultsho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12673" y="-84524"/>
            <a:ext cx="2368111" cy="215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77311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9C3B37-C64D-B37A-EF81-77DD2DD1D399}"/>
              </a:ext>
            </a:extLst>
          </p:cNvPr>
          <p:cNvSpPr>
            <a:spLocks noGrp="1"/>
          </p:cNvSpPr>
          <p:nvPr>
            <p:ph type="sldNum" sz="quarter" idx="10"/>
          </p:nvPr>
        </p:nvSpPr>
        <p:spPr/>
        <p:txBody>
          <a:bodyPr/>
          <a:lstStyle/>
          <a:p>
            <a:fld id="{14A2573A-83BE-40A7-8688-9326C8B744B6}" type="slidenum">
              <a:rPr lang="en-US" smtClean="0"/>
              <a:pPr/>
              <a:t>10</a:t>
            </a:fld>
            <a:endParaRPr lang="en-US"/>
          </a:p>
        </p:txBody>
      </p:sp>
      <p:pic>
        <p:nvPicPr>
          <p:cNvPr id="4" name="Picture 3">
            <a:extLst>
              <a:ext uri="{FF2B5EF4-FFF2-40B4-BE49-F238E27FC236}">
                <a16:creationId xmlns:a16="http://schemas.microsoft.com/office/drawing/2014/main" id="{A4D27063-0927-96F7-632E-0243BCCF91D3}"/>
              </a:ext>
            </a:extLst>
          </p:cNvPr>
          <p:cNvPicPr>
            <a:picLocks noChangeAspect="1"/>
          </p:cNvPicPr>
          <p:nvPr/>
        </p:nvPicPr>
        <p:blipFill>
          <a:blip r:embed="rId2"/>
          <a:stretch>
            <a:fillRect/>
          </a:stretch>
        </p:blipFill>
        <p:spPr>
          <a:xfrm>
            <a:off x="44271" y="0"/>
            <a:ext cx="8943612" cy="5452883"/>
          </a:xfrm>
          <a:prstGeom prst="rect">
            <a:avLst/>
          </a:prstGeom>
        </p:spPr>
      </p:pic>
      <p:sp>
        <p:nvSpPr>
          <p:cNvPr id="5" name="TextBox 4">
            <a:extLst>
              <a:ext uri="{FF2B5EF4-FFF2-40B4-BE49-F238E27FC236}">
                <a16:creationId xmlns:a16="http://schemas.microsoft.com/office/drawing/2014/main" id="{DD60D03F-0323-0E2E-5F39-0E6A1D9BDFFA}"/>
              </a:ext>
            </a:extLst>
          </p:cNvPr>
          <p:cNvSpPr txBox="1"/>
          <p:nvPr/>
        </p:nvSpPr>
        <p:spPr>
          <a:xfrm>
            <a:off x="457200" y="5508714"/>
            <a:ext cx="8530683" cy="1200329"/>
          </a:xfrm>
          <a:prstGeom prst="rect">
            <a:avLst/>
          </a:prstGeom>
          <a:noFill/>
        </p:spPr>
        <p:txBody>
          <a:bodyPr wrap="square" rtlCol="0">
            <a:spAutoFit/>
          </a:bodyPr>
          <a:lstStyle/>
          <a:p>
            <a:pPr algn="l">
              <a:buFont typeface="Arial" panose="020B0604020202020204" pitchFamily="34" charset="0"/>
              <a:buChar char="•"/>
            </a:pPr>
            <a:r>
              <a:rPr lang="en-US" b="0" i="0" dirty="0">
                <a:solidFill>
                  <a:srgbClr val="000000"/>
                </a:solidFill>
                <a:effectLst/>
                <a:latin typeface="Open Sans" panose="020B0606030504020204" pitchFamily="34" charset="0"/>
              </a:rPr>
              <a:t>CDC estimates that, so far this season, there have been at least 2.8 million illnesses, 23,000 hospitalizations, and 1,300 deaths from flu.</a:t>
            </a:r>
          </a:p>
          <a:p>
            <a:pPr algn="l">
              <a:buFont typeface="Arial" panose="020B0604020202020204" pitchFamily="34" charset="0"/>
              <a:buChar char="•"/>
            </a:pPr>
            <a:r>
              <a:rPr lang="en-US" b="0" i="0" dirty="0">
                <a:solidFill>
                  <a:srgbClr val="000000"/>
                </a:solidFill>
                <a:effectLst/>
                <a:latin typeface="Open Sans" panose="020B0606030504020204" pitchFamily="34" charset="0"/>
              </a:rPr>
              <a:t>The cumulative hospitalization rate in the </a:t>
            </a:r>
            <a:r>
              <a:rPr lang="en-US" b="0" i="0" dirty="0" err="1">
                <a:solidFill>
                  <a:srgbClr val="000000"/>
                </a:solidFill>
                <a:effectLst/>
                <a:latin typeface="Open Sans" panose="020B0606030504020204" pitchFamily="34" charset="0"/>
              </a:rPr>
              <a:t>FluSurv</a:t>
            </a:r>
            <a:r>
              <a:rPr lang="en-US" b="0" i="0" dirty="0">
                <a:solidFill>
                  <a:srgbClr val="000000"/>
                </a:solidFill>
                <a:effectLst/>
                <a:latin typeface="Open Sans" panose="020B0606030504020204" pitchFamily="34" charset="0"/>
              </a:rPr>
              <a:t>-NET system is higher than the rate observed in week 44 during every previous season since 2010-2011.</a:t>
            </a:r>
          </a:p>
        </p:txBody>
      </p:sp>
    </p:spTree>
    <p:extLst>
      <p:ext uri="{BB962C8B-B14F-4D97-AF65-F5344CB8AC3E}">
        <p14:creationId xmlns:p14="http://schemas.microsoft.com/office/powerpoint/2010/main" val="403887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A7511C-0611-D2E1-5D4E-D691E663D41E}"/>
              </a:ext>
            </a:extLst>
          </p:cNvPr>
          <p:cNvSpPr>
            <a:spLocks noGrp="1"/>
          </p:cNvSpPr>
          <p:nvPr>
            <p:ph type="sldNum" sz="quarter" idx="10"/>
          </p:nvPr>
        </p:nvSpPr>
        <p:spPr/>
        <p:txBody>
          <a:bodyPr/>
          <a:lstStyle/>
          <a:p>
            <a:fld id="{14A2573A-83BE-40A7-8688-9326C8B744B6}" type="slidenum">
              <a:rPr lang="en-US" smtClean="0"/>
              <a:pPr/>
              <a:t>11</a:t>
            </a:fld>
            <a:endParaRPr lang="en-US"/>
          </a:p>
        </p:txBody>
      </p:sp>
      <p:pic>
        <p:nvPicPr>
          <p:cNvPr id="4" name="Picture 3">
            <a:extLst>
              <a:ext uri="{FF2B5EF4-FFF2-40B4-BE49-F238E27FC236}">
                <a16:creationId xmlns:a16="http://schemas.microsoft.com/office/drawing/2014/main" id="{8C3E5EA4-BA52-0960-B991-D5758BA2F46D}"/>
              </a:ext>
            </a:extLst>
          </p:cNvPr>
          <p:cNvPicPr>
            <a:picLocks noChangeAspect="1"/>
          </p:cNvPicPr>
          <p:nvPr/>
        </p:nvPicPr>
        <p:blipFill>
          <a:blip r:embed="rId2"/>
          <a:stretch>
            <a:fillRect/>
          </a:stretch>
        </p:blipFill>
        <p:spPr>
          <a:xfrm>
            <a:off x="228600" y="204788"/>
            <a:ext cx="8681224" cy="6169500"/>
          </a:xfrm>
          <a:prstGeom prst="rect">
            <a:avLst/>
          </a:prstGeom>
        </p:spPr>
      </p:pic>
    </p:spTree>
    <p:extLst>
      <p:ext uri="{BB962C8B-B14F-4D97-AF65-F5344CB8AC3E}">
        <p14:creationId xmlns:p14="http://schemas.microsoft.com/office/powerpoint/2010/main" val="122594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8812-F3F3-E64D-0C03-AF8B34AA0543}"/>
              </a:ext>
            </a:extLst>
          </p:cNvPr>
          <p:cNvSpPr>
            <a:spLocks noGrp="1"/>
          </p:cNvSpPr>
          <p:nvPr>
            <p:ph type="title"/>
          </p:nvPr>
        </p:nvSpPr>
        <p:spPr/>
        <p:txBody>
          <a:bodyPr/>
          <a:lstStyle/>
          <a:p>
            <a:pPr algn="ctr"/>
            <a:r>
              <a:rPr lang="en-US" dirty="0"/>
              <a:t>‘”</a:t>
            </a:r>
            <a:r>
              <a:rPr lang="en-US" dirty="0" err="1"/>
              <a:t>Tripledemic</a:t>
            </a:r>
            <a:r>
              <a:rPr lang="en-US" dirty="0"/>
              <a:t>”</a:t>
            </a:r>
          </a:p>
        </p:txBody>
      </p:sp>
      <p:sp>
        <p:nvSpPr>
          <p:cNvPr id="3" name="Content Placeholder 2">
            <a:extLst>
              <a:ext uri="{FF2B5EF4-FFF2-40B4-BE49-F238E27FC236}">
                <a16:creationId xmlns:a16="http://schemas.microsoft.com/office/drawing/2014/main" id="{F054556B-A6D4-5109-3F01-4DF4A3C543C2}"/>
              </a:ext>
            </a:extLst>
          </p:cNvPr>
          <p:cNvSpPr>
            <a:spLocks noGrp="1"/>
          </p:cNvSpPr>
          <p:nvPr>
            <p:ph idx="1"/>
          </p:nvPr>
        </p:nvSpPr>
        <p:spPr>
          <a:ln>
            <a:solidFill>
              <a:schemeClr val="tx1"/>
            </a:solidFill>
          </a:ln>
        </p:spPr>
        <p:txBody>
          <a:bodyPr/>
          <a:lstStyle/>
          <a:p>
            <a:pPr marL="0" indent="0">
              <a:buNone/>
            </a:pPr>
            <a:r>
              <a:rPr lang="en-US" dirty="0"/>
              <a:t>        			</a:t>
            </a:r>
          </a:p>
          <a:p>
            <a:pPr marL="0" indent="0">
              <a:buNone/>
            </a:pPr>
            <a:endParaRPr lang="en-US" dirty="0"/>
          </a:p>
          <a:p>
            <a:pPr marL="0" indent="0">
              <a:buNone/>
            </a:pPr>
            <a:r>
              <a:rPr lang="en-US" dirty="0"/>
              <a:t>			RSV											INFLUENZA</a:t>
            </a:r>
          </a:p>
          <a:p>
            <a:pPr marL="0" indent="0">
              <a:buNone/>
            </a:pPr>
            <a:endParaRPr lang="en-US" dirty="0"/>
          </a:p>
          <a:p>
            <a:pPr marL="0" indent="0">
              <a:buNone/>
            </a:pPr>
            <a:r>
              <a:rPr lang="en-US" dirty="0"/>
              <a:t>I														</a:t>
            </a:r>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r>
              <a:rPr lang="en-US" dirty="0"/>
              <a:t>						</a:t>
            </a:r>
          </a:p>
          <a:p>
            <a:pPr marL="0" indent="0">
              <a:buNone/>
            </a:pPr>
            <a:r>
              <a:rPr lang="en-US" dirty="0"/>
              <a:t>									SARS-CoV-2</a:t>
            </a:r>
          </a:p>
        </p:txBody>
      </p:sp>
      <p:sp>
        <p:nvSpPr>
          <p:cNvPr id="4" name="Oval 3">
            <a:extLst>
              <a:ext uri="{FF2B5EF4-FFF2-40B4-BE49-F238E27FC236}">
                <a16:creationId xmlns:a16="http://schemas.microsoft.com/office/drawing/2014/main" id="{79B5BA4D-33EA-6107-C671-CADAFAE38AB0}"/>
              </a:ext>
            </a:extLst>
          </p:cNvPr>
          <p:cNvSpPr/>
          <p:nvPr/>
        </p:nvSpPr>
        <p:spPr>
          <a:xfrm>
            <a:off x="999641" y="1239864"/>
            <a:ext cx="1945037" cy="163507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15C0714-0879-F8BD-C59B-9C142E2CED04}"/>
              </a:ext>
            </a:extLst>
          </p:cNvPr>
          <p:cNvSpPr/>
          <p:nvPr/>
        </p:nvSpPr>
        <p:spPr>
          <a:xfrm>
            <a:off x="6292311" y="1294108"/>
            <a:ext cx="1945037" cy="163507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4B70446-8FA3-017D-5A86-AB23F3CFFD6B}"/>
              </a:ext>
            </a:extLst>
          </p:cNvPr>
          <p:cNvSpPr/>
          <p:nvPr/>
        </p:nvSpPr>
        <p:spPr>
          <a:xfrm>
            <a:off x="4122549" y="3905574"/>
            <a:ext cx="1867546" cy="16660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4D218F8-75D7-2B63-D4F4-CE16009A0156}"/>
              </a:ext>
            </a:extLst>
          </p:cNvPr>
          <p:cNvCxnSpPr/>
          <p:nvPr/>
        </p:nvCxnSpPr>
        <p:spPr>
          <a:xfrm>
            <a:off x="3072559" y="2022529"/>
            <a:ext cx="30647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B8D640B-3E56-2B4B-4F13-0232F47C8A22}"/>
              </a:ext>
            </a:extLst>
          </p:cNvPr>
          <p:cNvCxnSpPr/>
          <p:nvPr/>
        </p:nvCxnSpPr>
        <p:spPr>
          <a:xfrm>
            <a:off x="2603715" y="2781946"/>
            <a:ext cx="1635071" cy="13638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623FE3-2C80-4090-D5DB-EBE571F7A42D}"/>
              </a:ext>
            </a:extLst>
          </p:cNvPr>
          <p:cNvCxnSpPr/>
          <p:nvPr/>
        </p:nvCxnSpPr>
        <p:spPr>
          <a:xfrm flipH="1">
            <a:off x="5703376" y="2781946"/>
            <a:ext cx="898902" cy="120111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6A9DCA0-0F86-5A86-B400-195BD3E1A4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6298" y="3111794"/>
            <a:ext cx="2750950" cy="2977856"/>
          </a:xfrm>
          <a:prstGeom prst="rect">
            <a:avLst/>
          </a:prstGeom>
        </p:spPr>
      </p:pic>
      <p:pic>
        <p:nvPicPr>
          <p:cNvPr id="9" name="Picture 8">
            <a:extLst>
              <a:ext uri="{FF2B5EF4-FFF2-40B4-BE49-F238E27FC236}">
                <a16:creationId xmlns:a16="http://schemas.microsoft.com/office/drawing/2014/main" id="{EF52DB7D-269F-283E-9B98-9975E37040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435" y="3111794"/>
            <a:ext cx="2817243" cy="3187406"/>
          </a:xfrm>
          <a:prstGeom prst="rect">
            <a:avLst/>
          </a:prstGeom>
        </p:spPr>
      </p:pic>
      <p:sp>
        <p:nvSpPr>
          <p:cNvPr id="11" name="TextBox 10">
            <a:extLst>
              <a:ext uri="{FF2B5EF4-FFF2-40B4-BE49-F238E27FC236}">
                <a16:creationId xmlns:a16="http://schemas.microsoft.com/office/drawing/2014/main" id="{2FEF151C-25E3-C474-F0CB-2B21056251AF}"/>
              </a:ext>
            </a:extLst>
          </p:cNvPr>
          <p:cNvSpPr txBox="1"/>
          <p:nvPr/>
        </p:nvSpPr>
        <p:spPr>
          <a:xfrm>
            <a:off x="666427" y="4145797"/>
            <a:ext cx="542328" cy="369332"/>
          </a:xfrm>
          <a:prstGeom prst="rect">
            <a:avLst/>
          </a:prstGeom>
          <a:noFill/>
        </p:spPr>
        <p:txBody>
          <a:bodyPr wrap="none" rtlCol="0">
            <a:spAutoFit/>
          </a:bodyPr>
          <a:lstStyle/>
          <a:p>
            <a:r>
              <a:rPr lang="en-US" dirty="0"/>
              <a:t>RSV</a:t>
            </a:r>
          </a:p>
        </p:txBody>
      </p:sp>
      <p:sp>
        <p:nvSpPr>
          <p:cNvPr id="13" name="TextBox 12">
            <a:extLst>
              <a:ext uri="{FF2B5EF4-FFF2-40B4-BE49-F238E27FC236}">
                <a16:creationId xmlns:a16="http://schemas.microsoft.com/office/drawing/2014/main" id="{BCE25348-F4C7-2ACB-3273-DB899D0BF52F}"/>
              </a:ext>
            </a:extLst>
          </p:cNvPr>
          <p:cNvSpPr txBox="1"/>
          <p:nvPr/>
        </p:nvSpPr>
        <p:spPr>
          <a:xfrm>
            <a:off x="7284203" y="4184546"/>
            <a:ext cx="530786" cy="369332"/>
          </a:xfrm>
          <a:prstGeom prst="rect">
            <a:avLst/>
          </a:prstGeom>
          <a:noFill/>
        </p:spPr>
        <p:txBody>
          <a:bodyPr wrap="none" rtlCol="0">
            <a:spAutoFit/>
          </a:bodyPr>
          <a:lstStyle/>
          <a:p>
            <a:r>
              <a:rPr lang="en-US" dirty="0"/>
              <a:t>FLU</a:t>
            </a:r>
          </a:p>
        </p:txBody>
      </p:sp>
    </p:spTree>
    <p:extLst>
      <p:ext uri="{BB962C8B-B14F-4D97-AF65-F5344CB8AC3E}">
        <p14:creationId xmlns:p14="http://schemas.microsoft.com/office/powerpoint/2010/main" val="2746344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0"/>
            <a:ext cx="7772400" cy="1219200"/>
          </a:xfrm>
        </p:spPr>
        <p:txBody>
          <a:bodyPr/>
          <a:lstStyle/>
          <a:p>
            <a:pPr algn="ctr"/>
            <a:r>
              <a:rPr lang="en-US" sz="5400">
                <a:latin typeface="Arial Narrow" charset="0"/>
              </a:rPr>
              <a:t>Influenza Surface Proteins</a:t>
            </a:r>
          </a:p>
        </p:txBody>
      </p:sp>
      <p:sp>
        <p:nvSpPr>
          <p:cNvPr id="32770" name="Rectangle 3"/>
          <p:cNvSpPr>
            <a:spLocks noGrp="1" noChangeArrowheads="1"/>
          </p:cNvSpPr>
          <p:nvPr>
            <p:ph type="body" sz="half" idx="2"/>
          </p:nvPr>
        </p:nvSpPr>
        <p:spPr>
          <a:xfrm>
            <a:off x="4648200" y="1295400"/>
            <a:ext cx="4267200" cy="4114800"/>
          </a:xfrm>
        </p:spPr>
        <p:txBody>
          <a:bodyPr/>
          <a:lstStyle/>
          <a:p>
            <a:r>
              <a:rPr lang="en-US" sz="2800">
                <a:latin typeface="Arial" charset="0"/>
              </a:rPr>
              <a:t>Influenza A genome encodes 2 major surface glycoproteins</a:t>
            </a:r>
          </a:p>
          <a:p>
            <a:pPr lvl="1"/>
            <a:r>
              <a:rPr lang="en-US" sz="2400">
                <a:latin typeface="Arial" charset="0"/>
              </a:rPr>
              <a:t>16 HA subtypes</a:t>
            </a:r>
          </a:p>
          <a:p>
            <a:pPr lvl="1"/>
            <a:r>
              <a:rPr lang="en-US" sz="2400">
                <a:latin typeface="Arial" charset="0"/>
              </a:rPr>
              <a:t>9 NA subtypes</a:t>
            </a:r>
          </a:p>
          <a:p>
            <a:pPr lvl="1"/>
            <a:r>
              <a:rPr lang="en-US" sz="2400">
                <a:latin typeface="Arial" charset="0"/>
              </a:rPr>
              <a:t>All may be found in avian population</a:t>
            </a:r>
          </a:p>
          <a:p>
            <a:pPr lvl="1"/>
            <a:r>
              <a:rPr lang="en-US" sz="2400">
                <a:latin typeface="Arial" charset="0"/>
              </a:rPr>
              <a:t>Three primarily(H1, H2, H3) in humans</a:t>
            </a:r>
          </a:p>
          <a:p>
            <a:r>
              <a:rPr lang="en-US" sz="2800">
                <a:latin typeface="Arial" charset="0"/>
              </a:rPr>
              <a:t>Often change</a:t>
            </a:r>
          </a:p>
          <a:p>
            <a:pPr lvl="1"/>
            <a:r>
              <a:rPr lang="en-US" sz="2400">
                <a:latin typeface="Arial" charset="0"/>
              </a:rPr>
              <a:t>Drift</a:t>
            </a:r>
          </a:p>
          <a:p>
            <a:pPr lvl="1"/>
            <a:r>
              <a:rPr lang="en-US" sz="2400">
                <a:latin typeface="Arial" charset="0"/>
              </a:rPr>
              <a:t>Shift</a:t>
            </a:r>
          </a:p>
          <a:p>
            <a:pPr>
              <a:buFontTx/>
              <a:buNone/>
            </a:pPr>
            <a:endParaRPr lang="en-US" sz="2800" u="sng">
              <a:latin typeface="Arial Narrow" charset="0"/>
            </a:endParaRPr>
          </a:p>
        </p:txBody>
      </p:sp>
      <p:pic>
        <p:nvPicPr>
          <p:cNvPr id="32771" name="Picture 4" descr="pic1"/>
          <p:cNvPicPr>
            <a:picLocks noGrp="1" noChangeAspect="1" noChangeArrowheads="1"/>
          </p:cNvPicPr>
          <p:nvPr>
            <p:ph type="clipArt" sz="half" idx="1"/>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762000" y="2133600"/>
            <a:ext cx="3810000" cy="3762375"/>
          </a:xfrm>
        </p:spPr>
      </p:pic>
      <p:sp>
        <p:nvSpPr>
          <p:cNvPr id="32772" name="Text Box 5"/>
          <p:cNvSpPr txBox="1">
            <a:spLocks noChangeArrowheads="1"/>
          </p:cNvSpPr>
          <p:nvPr/>
        </p:nvSpPr>
        <p:spPr bwMode="auto">
          <a:xfrm>
            <a:off x="1127125" y="1736725"/>
            <a:ext cx="20240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b="1" dirty="0">
                <a:latin typeface="Arial" charset="0"/>
                <a:cs typeface="Arial" charset="0"/>
              </a:rPr>
              <a:t>Neuraminidase</a:t>
            </a:r>
          </a:p>
        </p:txBody>
      </p:sp>
      <p:sp>
        <p:nvSpPr>
          <p:cNvPr id="32773" name="Text Box 6"/>
          <p:cNvSpPr txBox="1">
            <a:spLocks noChangeArrowheads="1"/>
          </p:cNvSpPr>
          <p:nvPr/>
        </p:nvSpPr>
        <p:spPr bwMode="auto">
          <a:xfrm>
            <a:off x="669925" y="5927725"/>
            <a:ext cx="19653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b="1" dirty="0" err="1">
                <a:latin typeface="Arial" charset="0"/>
                <a:cs typeface="Arial" charset="0"/>
              </a:rPr>
              <a:t>Hemagglutinin</a:t>
            </a:r>
            <a:endParaRPr lang="en-US" b="1" dirty="0">
              <a:latin typeface="Arial" charset="0"/>
              <a:cs typeface="Arial" charset="0"/>
            </a:endParaRPr>
          </a:p>
          <a:p>
            <a:pPr eaLnBrk="1" hangingPunct="1"/>
            <a:endParaRPr lang="en-US" dirty="0">
              <a:solidFill>
                <a:srgbClr val="000000"/>
              </a:solidFill>
              <a:latin typeface="Arial" charset="0"/>
              <a:cs typeface="Arial" charset="0"/>
            </a:endParaRPr>
          </a:p>
        </p:txBody>
      </p:sp>
      <p:sp>
        <p:nvSpPr>
          <p:cNvPr id="32774" name="Line 7"/>
          <p:cNvSpPr>
            <a:spLocks noChangeShapeType="1"/>
          </p:cNvSpPr>
          <p:nvPr/>
        </p:nvSpPr>
        <p:spPr bwMode="auto">
          <a:xfrm>
            <a:off x="1981200" y="2057400"/>
            <a:ext cx="5334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775" name="Line 8"/>
          <p:cNvSpPr>
            <a:spLocks noChangeShapeType="1"/>
          </p:cNvSpPr>
          <p:nvPr/>
        </p:nvSpPr>
        <p:spPr bwMode="auto">
          <a:xfrm flipV="1">
            <a:off x="1447800" y="5562600"/>
            <a:ext cx="3048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2710917711"/>
      </p:ext>
    </p:extLst>
  </p:cSld>
  <p:clrMapOvr>
    <a:masterClrMapping/>
  </p:clrMapOvr>
  <p:transition advTm="50094"/>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76200"/>
            <a:ext cx="8991600" cy="685800"/>
          </a:xfrm>
        </p:spPr>
        <p:txBody>
          <a:bodyPr/>
          <a:lstStyle/>
          <a:p>
            <a:pPr algn="ctr" eaLnBrk="1" hangingPunct="1">
              <a:defRPr/>
            </a:pPr>
            <a:r>
              <a:rPr lang="en-US" sz="3900" dirty="0">
                <a:effectLst>
                  <a:outerShdw blurRad="38100" dist="38100" dir="2700000" algn="tl">
                    <a:srgbClr val="DDDDDD"/>
                  </a:outerShdw>
                </a:effectLst>
                <a:latin typeface="Gill Sans MT" charset="0"/>
              </a:rPr>
              <a:t>INFLUENZA VACCINE-Importance</a:t>
            </a:r>
          </a:p>
        </p:txBody>
      </p:sp>
      <p:sp>
        <p:nvSpPr>
          <p:cNvPr id="49154" name="Rectangle 3"/>
          <p:cNvSpPr>
            <a:spLocks noGrp="1" noChangeArrowheads="1"/>
          </p:cNvSpPr>
          <p:nvPr>
            <p:ph idx="1"/>
          </p:nvPr>
        </p:nvSpPr>
        <p:spPr>
          <a:xfrm>
            <a:off x="186266" y="762000"/>
            <a:ext cx="8991600" cy="5943600"/>
          </a:xfrm>
        </p:spPr>
        <p:txBody>
          <a:bodyPr/>
          <a:lstStyle/>
          <a:p>
            <a:pPr eaLnBrk="1" hangingPunct="1">
              <a:buFontTx/>
              <a:buNone/>
              <a:tabLst>
                <a:tab pos="0" algn="l"/>
              </a:tabLst>
            </a:pPr>
            <a:endParaRPr lang="en-US" dirty="0">
              <a:latin typeface="Gill Sans MT" charset="0"/>
            </a:endParaRPr>
          </a:p>
          <a:p>
            <a:pPr lvl="1" eaLnBrk="1" hangingPunct="1">
              <a:tabLst>
                <a:tab pos="0" algn="l"/>
              </a:tabLst>
            </a:pPr>
            <a:r>
              <a:rPr lang="en-US" sz="2800" dirty="0">
                <a:latin typeface="Gill Sans MT" charset="0"/>
              </a:rPr>
              <a:t>Influenza may lead to many complications in adults</a:t>
            </a:r>
          </a:p>
          <a:p>
            <a:pPr lvl="2" eaLnBrk="1" hangingPunct="1">
              <a:tabLst>
                <a:tab pos="0" algn="l"/>
              </a:tabLst>
            </a:pPr>
            <a:r>
              <a:rPr lang="en-US" sz="2000" b="1" dirty="0">
                <a:latin typeface="Gill Sans MT" charset="0"/>
              </a:rPr>
              <a:t>secondary pneumonia</a:t>
            </a:r>
          </a:p>
          <a:p>
            <a:pPr lvl="2" eaLnBrk="1" hangingPunct="1">
              <a:tabLst>
                <a:tab pos="0" algn="l"/>
              </a:tabLst>
            </a:pPr>
            <a:r>
              <a:rPr lang="en-US" sz="2000" b="1" dirty="0">
                <a:latin typeface="Gill Sans MT" charset="0"/>
              </a:rPr>
              <a:t>exacerbation of underlying disease(i.e., chronic lung or heart disease)</a:t>
            </a:r>
          </a:p>
          <a:p>
            <a:pPr lvl="1" eaLnBrk="1" hangingPunct="1">
              <a:tabLst>
                <a:tab pos="0" algn="l"/>
              </a:tabLst>
            </a:pPr>
            <a:r>
              <a:rPr lang="en-US" sz="2800" dirty="0">
                <a:latin typeface="Gill Sans MT" charset="0"/>
                <a:cs typeface="Gill Sans MT" charset="0"/>
              </a:rPr>
              <a:t>High Risk patients:  &gt; 65; Chronic Conditions: </a:t>
            </a:r>
            <a:r>
              <a:rPr lang="en-US" sz="2000" dirty="0">
                <a:latin typeface="Gill Sans MT" charset="0"/>
                <a:cs typeface="Gill Sans MT" charset="0"/>
              </a:rPr>
              <a:t>Pulmonary (including </a:t>
            </a:r>
            <a:r>
              <a:rPr lang="en-US" sz="2000" b="1" dirty="0">
                <a:latin typeface="Gill Sans MT" charset="0"/>
                <a:cs typeface="Gill Sans MT" charset="0"/>
              </a:rPr>
              <a:t>asthma</a:t>
            </a:r>
            <a:r>
              <a:rPr lang="en-US" sz="2000" dirty="0">
                <a:latin typeface="Gill Sans MT" charset="0"/>
                <a:cs typeface="Gill Sans MT" charset="0"/>
              </a:rPr>
              <a:t>), CV (except hypertension), Renal, Liver, Hematologic, Neurologic, smokers</a:t>
            </a:r>
            <a:r>
              <a:rPr lang="en-US" sz="2800" dirty="0">
                <a:latin typeface="Gill Sans MT" charset="0"/>
                <a:cs typeface="Gill Sans MT" charset="0"/>
              </a:rPr>
              <a:t>;  Immunosuppression (including HIV); Residents of chronic care facilities; </a:t>
            </a:r>
            <a:r>
              <a:rPr lang="en-US" sz="2800" b="1" dirty="0">
                <a:latin typeface="Gill Sans MT" charset="0"/>
                <a:cs typeface="Gill Sans MT" charset="0"/>
              </a:rPr>
              <a:t>Pregnancy</a:t>
            </a:r>
            <a:r>
              <a:rPr lang="en-US" sz="2800" dirty="0">
                <a:latin typeface="Gill Sans MT" charset="0"/>
                <a:cs typeface="Gill Sans MT" charset="0"/>
              </a:rPr>
              <a:t>; Children &lt; 19 on aspirin; </a:t>
            </a:r>
            <a:r>
              <a:rPr lang="en-US" sz="2800" b="1" dirty="0">
                <a:latin typeface="Gill Sans MT" charset="0"/>
                <a:cs typeface="Gill Sans MT" charset="0"/>
              </a:rPr>
              <a:t>Obesity</a:t>
            </a:r>
            <a:endParaRPr lang="en-US" sz="2800" dirty="0">
              <a:latin typeface="Gill Sans MT" charset="0"/>
              <a:cs typeface="Gill Sans MT" charset="0"/>
            </a:endParaRPr>
          </a:p>
          <a:p>
            <a:pPr lvl="1" eaLnBrk="1" hangingPunct="1">
              <a:lnSpc>
                <a:spcPct val="70000"/>
              </a:lnSpc>
              <a:tabLst>
                <a:tab pos="0" algn="l"/>
              </a:tabLst>
            </a:pPr>
            <a:r>
              <a:rPr lang="en-US" sz="2800" dirty="0">
                <a:latin typeface="Gill Sans MT" charset="0"/>
              </a:rPr>
              <a:t>Influenza virus changes antigens over time; patients may therefore, not be immune because of prior exposure</a:t>
            </a:r>
          </a:p>
          <a:p>
            <a:pPr lvl="1" eaLnBrk="1" hangingPunct="1">
              <a:tabLst>
                <a:tab pos="0" algn="l"/>
              </a:tabLst>
            </a:pPr>
            <a:r>
              <a:rPr lang="en-US" sz="2800" dirty="0">
                <a:latin typeface="Gill Sans MT" charset="0"/>
              </a:rPr>
              <a:t>Efficacy</a:t>
            </a:r>
          </a:p>
          <a:p>
            <a:pPr lvl="2" eaLnBrk="1" hangingPunct="1">
              <a:tabLst>
                <a:tab pos="0" algn="l"/>
              </a:tabLst>
            </a:pPr>
            <a:r>
              <a:rPr lang="en-US" sz="1600" b="1" dirty="0">
                <a:latin typeface="Gill Sans MT" charset="0"/>
              </a:rPr>
              <a:t>Depends on: 1. Immunogenicity; 2. Serotype match</a:t>
            </a:r>
          </a:p>
          <a:p>
            <a:pPr lvl="2" eaLnBrk="1" hangingPunct="1">
              <a:tabLst>
                <a:tab pos="0" algn="l"/>
              </a:tabLst>
            </a:pPr>
            <a:r>
              <a:rPr lang="en-US" sz="1600" b="1" dirty="0">
                <a:latin typeface="Gill Sans MT" charset="0"/>
              </a:rPr>
              <a:t>Recently varied 20-60% pending patient type</a:t>
            </a:r>
          </a:p>
          <a:p>
            <a:pPr lvl="1" eaLnBrk="1" hangingPunct="1">
              <a:lnSpc>
                <a:spcPct val="70000"/>
              </a:lnSpc>
              <a:tabLst>
                <a:tab pos="0" algn="l"/>
              </a:tabLst>
            </a:pPr>
            <a:r>
              <a:rPr lang="en-US" sz="2800" dirty="0">
                <a:latin typeface="Gill Sans MT" charset="0"/>
              </a:rPr>
              <a:t>Can be given at SAME time as pneumococcal vaccine</a:t>
            </a:r>
          </a:p>
          <a:p>
            <a:pPr lvl="1" eaLnBrk="1" hangingPunct="1">
              <a:tabLst>
                <a:tab pos="0" algn="l"/>
              </a:tabLst>
            </a:pPr>
            <a:endParaRPr lang="en-US" sz="3600" dirty="0">
              <a:latin typeface="Gill Sans MT" charset="0"/>
            </a:endParaRPr>
          </a:p>
        </p:txBody>
      </p:sp>
    </p:spTree>
    <p:extLst>
      <p:ext uri="{BB962C8B-B14F-4D97-AF65-F5344CB8AC3E}">
        <p14:creationId xmlns:p14="http://schemas.microsoft.com/office/powerpoint/2010/main" val="2365658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64437A-5F78-097C-AECF-44292962A41A}"/>
              </a:ext>
            </a:extLst>
          </p:cNvPr>
          <p:cNvSpPr>
            <a:spLocks noGrp="1"/>
          </p:cNvSpPr>
          <p:nvPr>
            <p:ph sz="quarter" idx="12"/>
          </p:nvPr>
        </p:nvSpPr>
        <p:spPr/>
        <p:txBody>
          <a:bodyPr/>
          <a:lstStyle/>
          <a:p>
            <a:pPr marL="0" indent="0">
              <a:buNone/>
            </a:pPr>
            <a:r>
              <a:rPr lang="en-US" dirty="0"/>
              <a:t>A  Yes</a:t>
            </a:r>
          </a:p>
          <a:p>
            <a:pPr marL="0" indent="0">
              <a:buNone/>
            </a:pPr>
            <a:r>
              <a:rPr lang="en-US" dirty="0"/>
              <a:t>B  NO</a:t>
            </a:r>
          </a:p>
        </p:txBody>
      </p:sp>
      <p:sp>
        <p:nvSpPr>
          <p:cNvPr id="3" name="Title 2">
            <a:extLst>
              <a:ext uri="{FF2B5EF4-FFF2-40B4-BE49-F238E27FC236}">
                <a16:creationId xmlns:a16="http://schemas.microsoft.com/office/drawing/2014/main" id="{23D7A6F8-D7B6-268E-7834-64479FD435C7}"/>
              </a:ext>
            </a:extLst>
          </p:cNvPr>
          <p:cNvSpPr>
            <a:spLocks noGrp="1"/>
          </p:cNvSpPr>
          <p:nvPr>
            <p:ph type="title"/>
          </p:nvPr>
        </p:nvSpPr>
        <p:spPr/>
        <p:txBody>
          <a:bodyPr/>
          <a:lstStyle/>
          <a:p>
            <a:r>
              <a:rPr lang="en-US" dirty="0"/>
              <a:t>The Influenza Vaccine for 2022-2023 contains the same Influenza A and B strains as the 2021-2022 vaccine</a:t>
            </a:r>
          </a:p>
        </p:txBody>
      </p:sp>
      <p:sp>
        <p:nvSpPr>
          <p:cNvPr id="6" name="Slide Number Placeholder 5">
            <a:extLst>
              <a:ext uri="{FF2B5EF4-FFF2-40B4-BE49-F238E27FC236}">
                <a16:creationId xmlns:a16="http://schemas.microsoft.com/office/drawing/2014/main" id="{CE73C62A-9221-557E-6E36-3A2107643FF8}"/>
              </a:ext>
            </a:extLst>
          </p:cNvPr>
          <p:cNvSpPr>
            <a:spLocks noGrp="1"/>
          </p:cNvSpPr>
          <p:nvPr>
            <p:ph type="sldNum" sz="quarter" idx="15"/>
          </p:nvPr>
        </p:nvSpPr>
        <p:spPr/>
        <p:txBody>
          <a:bodyPr/>
          <a:lstStyle/>
          <a:p>
            <a:fld id="{5E8BC936-0928-C346-B13E-04BD58031644}" type="slidenum">
              <a:rPr lang="en-US" smtClean="0"/>
              <a:pPr/>
              <a:t>15</a:t>
            </a:fld>
            <a:endParaRPr lang="en-US" dirty="0"/>
          </a:p>
        </p:txBody>
      </p:sp>
    </p:spTree>
    <p:extLst>
      <p:ext uri="{BB962C8B-B14F-4D97-AF65-F5344CB8AC3E}">
        <p14:creationId xmlns:p14="http://schemas.microsoft.com/office/powerpoint/2010/main" val="2879602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152400"/>
            <a:ext cx="9144000" cy="914400"/>
          </a:xfrm>
        </p:spPr>
        <p:txBody>
          <a:bodyPr>
            <a:noAutofit/>
          </a:bodyPr>
          <a:lstStyle/>
          <a:p>
            <a:pPr algn="ctr" eaLnBrk="1" fontAlgn="auto" hangingPunct="1">
              <a:spcAft>
                <a:spcPts val="0"/>
              </a:spcAft>
              <a:defRPr/>
            </a:pPr>
            <a:r>
              <a:rPr lang="en-US" sz="5400" b="0" baseline="-25000" dirty="0">
                <a:ea typeface="+mj-ea"/>
                <a:cs typeface="+mj-cs"/>
              </a:rPr>
              <a:t>2022/23 U.S. Influenza Vaccine</a:t>
            </a:r>
            <a:r>
              <a:rPr lang="en-US" sz="5400" b="0" dirty="0">
                <a:ea typeface="+mj-ea"/>
                <a:cs typeface="+mj-cs"/>
              </a:rPr>
              <a:t> </a:t>
            </a:r>
            <a:r>
              <a:rPr lang="en-US" sz="5400" b="0" baseline="-25000" dirty="0">
                <a:ea typeface="+mj-ea"/>
                <a:cs typeface="+mj-cs"/>
              </a:rPr>
              <a:t>Composition</a:t>
            </a:r>
            <a:br>
              <a:rPr lang="en-US" sz="5400" b="0" baseline="-25000" dirty="0">
                <a:ea typeface="+mj-ea"/>
                <a:cs typeface="+mj-cs"/>
              </a:rPr>
            </a:br>
            <a:endParaRPr lang="en-US" sz="5400" b="0" baseline="-25000" dirty="0">
              <a:ea typeface="+mj-ea"/>
              <a:cs typeface="+mj-cs"/>
            </a:endParaRPr>
          </a:p>
        </p:txBody>
      </p:sp>
      <p:sp>
        <p:nvSpPr>
          <p:cNvPr id="34818" name="Content Placeholder 2"/>
          <p:cNvSpPr>
            <a:spLocks noGrp="1"/>
          </p:cNvSpPr>
          <p:nvPr>
            <p:ph idx="1"/>
          </p:nvPr>
        </p:nvSpPr>
        <p:spPr>
          <a:xfrm>
            <a:off x="152400" y="1260088"/>
            <a:ext cx="8763000" cy="5597912"/>
          </a:xfrm>
        </p:spPr>
        <p:txBody>
          <a:bodyPr/>
          <a:lstStyle/>
          <a:p>
            <a:r>
              <a:rPr lang="en-US" sz="2400" b="1" dirty="0"/>
              <a:t>Egg-based vaccine composition recommendations:</a:t>
            </a:r>
            <a:endParaRPr lang="en-US" sz="2400" dirty="0"/>
          </a:p>
          <a:p>
            <a:pPr lvl="1"/>
            <a:r>
              <a:rPr lang="en-US" sz="2400" b="1" dirty="0"/>
              <a:t>an A/Victoria/2570/2019 (H1N1) pdm09-like virus*;</a:t>
            </a:r>
          </a:p>
          <a:p>
            <a:pPr lvl="1"/>
            <a:r>
              <a:rPr lang="en-US" sz="2400" b="1" dirty="0"/>
              <a:t>an A/Cambodia/e0826360/2020 (H3N2)-like virus*;</a:t>
            </a:r>
          </a:p>
          <a:p>
            <a:pPr lvl="1"/>
            <a:r>
              <a:rPr lang="en-US" sz="2400" dirty="0"/>
              <a:t>a B/Washington/02/2019- like virus (B/Victoria lineage);</a:t>
            </a:r>
          </a:p>
          <a:p>
            <a:pPr lvl="1"/>
            <a:r>
              <a:rPr lang="en-US" sz="2400" dirty="0"/>
              <a:t>a B/Phuket/3073/2013-like virus (B/Yamagata lineage)</a:t>
            </a:r>
          </a:p>
          <a:p>
            <a:r>
              <a:rPr lang="en-US" sz="2400" b="1" dirty="0"/>
              <a:t>Cell- or recombinant-based vaccine composition recommendations:</a:t>
            </a:r>
            <a:endParaRPr lang="en-US" sz="2400" dirty="0"/>
          </a:p>
          <a:p>
            <a:pPr lvl="1"/>
            <a:r>
              <a:rPr lang="en-US" sz="2400" b="1" dirty="0"/>
              <a:t>an A/Wisconsin/588/2019 (H1N1) pdm09-like virus*;</a:t>
            </a:r>
          </a:p>
          <a:p>
            <a:pPr lvl="1"/>
            <a:r>
              <a:rPr lang="en-US" sz="2400" b="1" dirty="0"/>
              <a:t>an A/Cambodia/e0826360/2020 (H3N2)-like virus*;</a:t>
            </a:r>
          </a:p>
          <a:p>
            <a:pPr lvl="1"/>
            <a:r>
              <a:rPr lang="en-US" sz="2400" dirty="0"/>
              <a:t>a B/Washington/02/2019- like virus (B/Victoria lineage);</a:t>
            </a:r>
          </a:p>
          <a:p>
            <a:pPr lvl="1"/>
            <a:r>
              <a:rPr lang="en-US" sz="2400" dirty="0"/>
              <a:t>a B/Phuket/3073/2013-like virus (B/Yamagata lineage).</a:t>
            </a:r>
          </a:p>
          <a:p>
            <a:pPr marL="182880" lvl="1" indent="0" eaLnBrk="1" hangingPunct="1">
              <a:buNone/>
            </a:pPr>
            <a:endParaRPr lang="en-US" sz="3200" i="1" dirty="0">
              <a:latin typeface="Gill Sans MT" charset="0"/>
            </a:endParaRPr>
          </a:p>
        </p:txBody>
      </p:sp>
      <p:sp>
        <p:nvSpPr>
          <p:cNvPr id="34819" name="Slide Number Placeholder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fld id="{76522F4C-17AE-CD40-A96A-9522250C3357}" type="slidenum">
              <a:rPr lang="en-US" sz="1200">
                <a:solidFill>
                  <a:srgbClr val="BCA780"/>
                </a:solidFill>
                <a:latin typeface="Gill Sans MT" charset="0"/>
                <a:cs typeface="Arial" charset="0"/>
              </a:rPr>
              <a:pPr eaLnBrk="1" hangingPunct="1"/>
              <a:t>16</a:t>
            </a:fld>
            <a:endParaRPr lang="en-US" sz="1200">
              <a:solidFill>
                <a:srgbClr val="BCA780"/>
              </a:solidFill>
              <a:latin typeface="Gill Sans MT" charset="0"/>
              <a:cs typeface="Arial" charset="0"/>
            </a:endParaRPr>
          </a:p>
        </p:txBody>
      </p:sp>
      <p:sp>
        <p:nvSpPr>
          <p:cNvPr id="4" name="TextBox 3">
            <a:extLst>
              <a:ext uri="{FF2B5EF4-FFF2-40B4-BE49-F238E27FC236}">
                <a16:creationId xmlns:a16="http://schemas.microsoft.com/office/drawing/2014/main" id="{535AF24E-4DBB-A247-B013-BDB877EA87B0}"/>
              </a:ext>
            </a:extLst>
          </p:cNvPr>
          <p:cNvSpPr txBox="1"/>
          <p:nvPr/>
        </p:nvSpPr>
        <p:spPr>
          <a:xfrm>
            <a:off x="1929164" y="6115824"/>
            <a:ext cx="2436051" cy="369332"/>
          </a:xfrm>
          <a:prstGeom prst="rect">
            <a:avLst/>
          </a:prstGeom>
          <a:noFill/>
        </p:spPr>
        <p:txBody>
          <a:bodyPr wrap="none" rtlCol="0">
            <a:spAutoFit/>
          </a:bodyPr>
          <a:lstStyle/>
          <a:p>
            <a:r>
              <a:rPr lang="en-US" b="1" dirty="0"/>
              <a:t>* Change from last year</a:t>
            </a:r>
          </a:p>
        </p:txBody>
      </p:sp>
    </p:spTree>
    <p:extLst>
      <p:ext uri="{BB962C8B-B14F-4D97-AF65-F5344CB8AC3E}">
        <p14:creationId xmlns:p14="http://schemas.microsoft.com/office/powerpoint/2010/main" val="2459323218"/>
      </p:ext>
    </p:extLst>
  </p:cSld>
  <p:clrMapOvr>
    <a:masterClrMapping/>
  </p:clrMapOvr>
  <p:transition spd="slow" advTm="62712"/>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AutoShape 2" descr="BA1D600E-244B-474A-917C-E4D1D06D4149@nfid"/>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5058" name="AutoShape 3" descr="BA1D600E-244B-474A-917C-E4D1D06D4149@nfid"/>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5059" name="AutoShape 4" descr="BA1D600E-244B-474A-917C-E4D1D06D4149@nfid"/>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5060" name="AutoShape 5" descr="BA1D600E-244B-474A-917C-E4D1D06D4149@nfid"/>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5061" name="AutoShape 6" descr="BA1D600E-244B-474A-917C-E4D1D06D4149@nfid"/>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5062" name="AutoShape 7" descr="BA1D600E-244B-474A-917C-E4D1D06D4149@nfid"/>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5063" name="AutoShape 8" descr="BA1D600E-244B-474A-917C-E4D1D06D4149@nfid"/>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45064" name="Picture 9" descr="untitl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771525"/>
            <a:ext cx="6858000" cy="531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04506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5C79-D9C5-734D-8716-9BA0D56B1C59}"/>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DDA4C705-0556-5E4E-86A9-9D980BFAC51C}"/>
              </a:ext>
            </a:extLst>
          </p:cNvPr>
          <p:cNvSpPr>
            <a:spLocks noGrp="1"/>
          </p:cNvSpPr>
          <p:nvPr>
            <p:ph type="sldNum" sz="quarter" idx="12"/>
          </p:nvPr>
        </p:nvSpPr>
        <p:spPr/>
        <p:txBody>
          <a:bodyPr/>
          <a:lstStyle/>
          <a:p>
            <a:fld id="{5E8BC936-0928-C346-B13E-04BD58031644}" type="slidenum">
              <a:rPr lang="en-US" smtClean="0"/>
              <a:pPr/>
              <a:t>18</a:t>
            </a:fld>
            <a:endParaRPr lang="en-US" dirty="0"/>
          </a:p>
        </p:txBody>
      </p:sp>
      <p:sp>
        <p:nvSpPr>
          <p:cNvPr id="3" name="TextBox 2">
            <a:extLst>
              <a:ext uri="{FF2B5EF4-FFF2-40B4-BE49-F238E27FC236}">
                <a16:creationId xmlns:a16="http://schemas.microsoft.com/office/drawing/2014/main" id="{B7D46928-F0A0-D34A-9363-AD51653FF637}"/>
              </a:ext>
            </a:extLst>
          </p:cNvPr>
          <p:cNvSpPr txBox="1"/>
          <p:nvPr/>
        </p:nvSpPr>
        <p:spPr>
          <a:xfrm>
            <a:off x="133819" y="5865544"/>
            <a:ext cx="1329018" cy="369332"/>
          </a:xfrm>
          <a:prstGeom prst="rect">
            <a:avLst/>
          </a:prstGeom>
          <a:noFill/>
        </p:spPr>
        <p:txBody>
          <a:bodyPr wrap="none" rtlCol="0">
            <a:spAutoFit/>
          </a:bodyPr>
          <a:lstStyle/>
          <a:p>
            <a:r>
              <a:rPr lang="en-US" dirty="0"/>
              <a:t>Source: CDC</a:t>
            </a:r>
          </a:p>
        </p:txBody>
      </p:sp>
      <p:pic>
        <p:nvPicPr>
          <p:cNvPr id="9" name="Content Placeholder 8">
            <a:extLst>
              <a:ext uri="{FF2B5EF4-FFF2-40B4-BE49-F238E27FC236}">
                <a16:creationId xmlns:a16="http://schemas.microsoft.com/office/drawing/2014/main" id="{EB759C31-06E7-909B-629E-7D679D5884F7}"/>
              </a:ext>
            </a:extLst>
          </p:cNvPr>
          <p:cNvPicPr>
            <a:picLocks noGrp="1" noChangeAspect="1"/>
          </p:cNvPicPr>
          <p:nvPr>
            <p:ph idx="1"/>
          </p:nvPr>
        </p:nvPicPr>
        <p:blipFill>
          <a:blip r:embed="rId2"/>
          <a:stretch>
            <a:fillRect/>
          </a:stretch>
        </p:blipFill>
        <p:spPr>
          <a:xfrm>
            <a:off x="1360449" y="-134488"/>
            <a:ext cx="6456556" cy="6992487"/>
          </a:xfrm>
        </p:spPr>
      </p:pic>
    </p:spTree>
    <p:extLst>
      <p:ext uri="{BB962C8B-B14F-4D97-AF65-F5344CB8AC3E}">
        <p14:creationId xmlns:p14="http://schemas.microsoft.com/office/powerpoint/2010/main" val="2866283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14F938-4172-214A-AA41-4176DE792A69}"/>
              </a:ext>
            </a:extLst>
          </p:cNvPr>
          <p:cNvSpPr>
            <a:spLocks noGrp="1"/>
          </p:cNvSpPr>
          <p:nvPr>
            <p:ph sz="quarter" idx="12"/>
          </p:nvPr>
        </p:nvSpPr>
        <p:spPr>
          <a:xfrm>
            <a:off x="457200" y="971745"/>
            <a:ext cx="8229600" cy="4568825"/>
          </a:xfrm>
        </p:spPr>
        <p:txBody>
          <a:bodyPr/>
          <a:lstStyle/>
          <a:p>
            <a:pPr marL="0" indent="0">
              <a:buNone/>
            </a:pPr>
            <a:endParaRPr lang="en-US" dirty="0"/>
          </a:p>
          <a:p>
            <a:r>
              <a:rPr lang="en-US" dirty="0"/>
              <a:t>	</a:t>
            </a:r>
            <a:r>
              <a:rPr lang="en-US" b="1" dirty="0"/>
              <a:t>Age ≥ 65</a:t>
            </a:r>
            <a:r>
              <a:rPr lang="en-US" dirty="0"/>
              <a:t>—High dose or with Adjuvant-associated with better protection for older population than standard dose vaccine</a:t>
            </a:r>
          </a:p>
          <a:p>
            <a:r>
              <a:rPr lang="en-US" dirty="0"/>
              <a:t>	</a:t>
            </a:r>
            <a:r>
              <a:rPr lang="en-US" b="1" dirty="0"/>
              <a:t>Hives with eggs</a:t>
            </a:r>
            <a:r>
              <a:rPr lang="en-US" dirty="0"/>
              <a:t>-OK to use egg-based since very low egg exposure and evidence indicates OK to use, but CDC suggests observe for short time</a:t>
            </a:r>
          </a:p>
          <a:p>
            <a:r>
              <a:rPr lang="en-US" dirty="0"/>
              <a:t>	</a:t>
            </a:r>
            <a:r>
              <a:rPr lang="en-US" b="1" dirty="0"/>
              <a:t>Severe Egg allergy (anaphylaxis</a:t>
            </a:r>
            <a:r>
              <a:rPr lang="en-US" dirty="0"/>
              <a:t>)-Recombinant (has no egg protein); Not necessarily the cell culture-based vaccine which used a reference strain obtained from virus originally grown in eggs </a:t>
            </a:r>
          </a:p>
          <a:p>
            <a:pPr marL="457200" indent="-4572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2922EDAA-B374-A948-84B3-2948ED82FE38}"/>
              </a:ext>
            </a:extLst>
          </p:cNvPr>
          <p:cNvSpPr>
            <a:spLocks noGrp="1"/>
          </p:cNvSpPr>
          <p:nvPr>
            <p:ph type="title"/>
          </p:nvPr>
        </p:nvSpPr>
        <p:spPr/>
        <p:txBody>
          <a:bodyPr/>
          <a:lstStyle/>
          <a:p>
            <a:pPr algn="ctr"/>
            <a:r>
              <a:rPr lang="en-US" sz="3600" dirty="0"/>
              <a:t>Influenza Vaccine: Specific Uses</a:t>
            </a:r>
          </a:p>
        </p:txBody>
      </p:sp>
      <p:sp>
        <p:nvSpPr>
          <p:cNvPr id="6" name="Slide Number Placeholder 5">
            <a:extLst>
              <a:ext uri="{FF2B5EF4-FFF2-40B4-BE49-F238E27FC236}">
                <a16:creationId xmlns:a16="http://schemas.microsoft.com/office/drawing/2014/main" id="{9ABD631A-F4F0-3640-B394-5B12FA14C356}"/>
              </a:ext>
            </a:extLst>
          </p:cNvPr>
          <p:cNvSpPr>
            <a:spLocks noGrp="1"/>
          </p:cNvSpPr>
          <p:nvPr>
            <p:ph type="sldNum" sz="quarter" idx="15"/>
          </p:nvPr>
        </p:nvSpPr>
        <p:spPr/>
        <p:txBody>
          <a:bodyPr/>
          <a:lstStyle/>
          <a:p>
            <a:fld id="{5E8BC936-0928-C346-B13E-04BD58031644}" type="slidenum">
              <a:rPr lang="en-US" smtClean="0"/>
              <a:pPr/>
              <a:t>19</a:t>
            </a:fld>
            <a:endParaRPr lang="en-US" dirty="0"/>
          </a:p>
        </p:txBody>
      </p:sp>
    </p:spTree>
    <p:extLst>
      <p:ext uri="{BB962C8B-B14F-4D97-AF65-F5344CB8AC3E}">
        <p14:creationId xmlns:p14="http://schemas.microsoft.com/office/powerpoint/2010/main" val="2610445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a:defRPr/>
            </a:pPr>
            <a:r>
              <a:rPr lang="en-US" dirty="0">
                <a:latin typeface="Tahoma" charset="0"/>
              </a:rPr>
              <a:t> </a:t>
            </a:r>
          </a:p>
        </p:txBody>
      </p:sp>
      <p:pic>
        <p:nvPicPr>
          <p:cNvPr id="30722"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980211" y="230981"/>
            <a:ext cx="7318838" cy="6169819"/>
          </a:xfrm>
          <a:noFill/>
        </p:spPr>
      </p:pic>
      <p:sp>
        <p:nvSpPr>
          <p:cNvPr id="30723" name="TextBox 4"/>
          <p:cNvSpPr txBox="1">
            <a:spLocks noChangeArrowheads="1"/>
          </p:cNvSpPr>
          <p:nvPr/>
        </p:nvSpPr>
        <p:spPr bwMode="auto">
          <a:xfrm>
            <a:off x="980210" y="6490575"/>
            <a:ext cx="423997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latin typeface="Times New Roman" charset="0"/>
              </a:rPr>
              <a:t>NEJM Feb 1, 2012; 366: 454-61</a:t>
            </a:r>
          </a:p>
        </p:txBody>
      </p:sp>
      <p:sp>
        <p:nvSpPr>
          <p:cNvPr id="5" name="TextBox 4"/>
          <p:cNvSpPr txBox="1"/>
          <p:nvPr/>
        </p:nvSpPr>
        <p:spPr>
          <a:xfrm>
            <a:off x="8395855" y="6286500"/>
            <a:ext cx="1018309"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28271570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276350" y="247650"/>
            <a:ext cx="6858000" cy="838200"/>
          </a:xfrm>
        </p:spPr>
        <p:txBody>
          <a:bodyPr>
            <a:normAutofit fontScale="90000"/>
          </a:bodyPr>
          <a:lstStyle/>
          <a:p>
            <a:pPr>
              <a:defRPr/>
            </a:pPr>
            <a:r>
              <a:rPr lang="en-US" altLang="en-US" sz="4000" dirty="0">
                <a:ea typeface="ＭＳ Ｐゴシック" charset="0"/>
                <a:cs typeface="ＭＳ Ｐゴシック" charset="0"/>
              </a:rPr>
              <a:t>Case Exercise 1</a:t>
            </a:r>
            <a:br>
              <a:rPr lang="en-US" altLang="en-US" sz="3100" dirty="0">
                <a:ea typeface="ＭＳ Ｐゴシック" charset="0"/>
                <a:cs typeface="ＭＳ Ｐゴシック" charset="0"/>
              </a:rPr>
            </a:br>
            <a:r>
              <a:rPr lang="en-US" altLang="en-US" sz="3300" dirty="0">
                <a:ea typeface="ＭＳ Ｐゴシック" charset="0"/>
                <a:cs typeface="ＭＳ Ｐゴシック" charset="0"/>
              </a:rPr>
              <a:t>Which vaccine for:</a:t>
            </a:r>
          </a:p>
        </p:txBody>
      </p:sp>
      <p:sp>
        <p:nvSpPr>
          <p:cNvPr id="62466" name="Content Placeholder 2"/>
          <p:cNvSpPr>
            <a:spLocks noGrp="1"/>
          </p:cNvSpPr>
          <p:nvPr>
            <p:ph sz="half" idx="1"/>
          </p:nvPr>
        </p:nvSpPr>
        <p:spPr>
          <a:xfrm>
            <a:off x="601663" y="1690688"/>
            <a:ext cx="8118475" cy="1119187"/>
          </a:xfrm>
        </p:spPr>
        <p:txBody>
          <a:bodyPr>
            <a:normAutofit/>
          </a:bodyPr>
          <a:lstStyle/>
          <a:p>
            <a:pPr marL="0" indent="0">
              <a:buFont typeface="Arial" charset="0"/>
              <a:buNone/>
              <a:defRPr/>
            </a:pPr>
            <a:r>
              <a:rPr lang="en-US" altLang="en-US" sz="2600" b="1" dirty="0">
                <a:ea typeface="ＭＳ Ｐゴシック" charset="0"/>
                <a:cs typeface="ＭＳ Ｐゴシック" charset="0"/>
              </a:rPr>
              <a:t>A 67-year-old man with type 2 diabetes mellitus and no history of egg allergy?</a:t>
            </a:r>
            <a:endParaRPr lang="en-US" altLang="en-US" sz="2200" b="1" dirty="0">
              <a:ea typeface="ＭＳ Ｐゴシック" charset="0"/>
              <a:cs typeface="ＭＳ Ｐゴシック" charset="0"/>
            </a:endParaRPr>
          </a:p>
          <a:p>
            <a:pPr>
              <a:defRPr/>
            </a:pPr>
            <a:endParaRPr lang="en-US" altLang="en-US" sz="2400" b="1" dirty="0">
              <a:ea typeface="ＭＳ Ｐゴシック" charset="0"/>
              <a:cs typeface="ＭＳ Ｐゴシック" charset="0"/>
            </a:endParaRPr>
          </a:p>
        </p:txBody>
      </p:sp>
      <p:sp>
        <p:nvSpPr>
          <p:cNvPr id="62467" name="Content Placeholder 3"/>
          <p:cNvSpPr>
            <a:spLocks noGrp="1"/>
          </p:cNvSpPr>
          <p:nvPr>
            <p:ph sz="half" idx="2"/>
          </p:nvPr>
        </p:nvSpPr>
        <p:spPr>
          <a:xfrm>
            <a:off x="1801116" y="2809875"/>
            <a:ext cx="5513387" cy="2722563"/>
          </a:xfrm>
        </p:spPr>
        <p:txBody>
          <a:bodyPr>
            <a:normAutofit/>
          </a:bodyPr>
          <a:lstStyle/>
          <a:p>
            <a:pPr marL="800100" lvl="1" indent="-457200">
              <a:buFont typeface="+mj-lt"/>
              <a:buAutoNum type="alphaUcPeriod"/>
              <a:defRPr/>
            </a:pPr>
            <a:r>
              <a:rPr lang="en-US" altLang="en-US" sz="2800" dirty="0">
                <a:ea typeface="ＭＳ Ｐゴシック" charset="0"/>
                <a:cs typeface="+mn-cs"/>
              </a:rPr>
              <a:t>IIV4, standard</a:t>
            </a:r>
          </a:p>
          <a:p>
            <a:pPr marL="800100" lvl="1" indent="-457200">
              <a:buFont typeface="+mj-lt"/>
              <a:buAutoNum type="alphaUcPeriod"/>
              <a:defRPr/>
            </a:pPr>
            <a:r>
              <a:rPr lang="en-US" altLang="en-US" sz="2800" dirty="0">
                <a:ea typeface="ＭＳ Ｐゴシック" charset="0"/>
                <a:cs typeface="+mn-cs"/>
              </a:rPr>
              <a:t>IIV4 high-dose (</a:t>
            </a:r>
            <a:r>
              <a:rPr lang="en-US" altLang="en-US" sz="2800" dirty="0" err="1">
                <a:ea typeface="ＭＳ Ｐゴシック" charset="0"/>
                <a:cs typeface="+mn-cs"/>
              </a:rPr>
              <a:t>Fluzone</a:t>
            </a:r>
            <a:r>
              <a:rPr lang="en-US" altLang="en-US" sz="2800" dirty="0">
                <a:ea typeface="ＭＳ Ｐゴシック" charset="0"/>
                <a:cs typeface="+mn-cs"/>
              </a:rPr>
              <a:t> High-Dose)</a:t>
            </a:r>
          </a:p>
          <a:p>
            <a:pPr marL="800100" lvl="1" indent="-457200">
              <a:buFont typeface="+mj-lt"/>
              <a:buAutoNum type="alphaUcPeriod"/>
              <a:defRPr/>
            </a:pPr>
            <a:r>
              <a:rPr lang="en-US" altLang="ja-JP" sz="2800" dirty="0">
                <a:ea typeface="ＭＳ Ｐゴシック" charset="0"/>
                <a:cs typeface="+mn-cs"/>
              </a:rPr>
              <a:t>IIV4 (</a:t>
            </a:r>
            <a:r>
              <a:rPr lang="en-US" altLang="ja-JP" sz="2800" dirty="0" err="1">
                <a:ea typeface="ＭＳ Ｐゴシック" charset="0"/>
                <a:cs typeface="+mn-cs"/>
              </a:rPr>
              <a:t>Flublok</a:t>
            </a:r>
            <a:r>
              <a:rPr lang="en-US" altLang="ja-JP" sz="2800" dirty="0">
                <a:ea typeface="ＭＳ Ｐゴシック" charset="0"/>
                <a:cs typeface="+mn-cs"/>
              </a:rPr>
              <a:t>; recombinant)</a:t>
            </a:r>
          </a:p>
          <a:p>
            <a:pPr marL="800100" lvl="1" indent="-457200">
              <a:buFont typeface="+mj-lt"/>
              <a:buAutoNum type="alphaUcPeriod"/>
              <a:defRPr/>
            </a:pPr>
            <a:r>
              <a:rPr lang="en-US" altLang="en-US" sz="2800" dirty="0">
                <a:ea typeface="ＭＳ Ｐゴシック" charset="0"/>
                <a:cs typeface="+mn-cs"/>
              </a:rPr>
              <a:t>Nasal  LAIV4 (</a:t>
            </a:r>
            <a:r>
              <a:rPr lang="en-US" altLang="en-US" sz="2800" dirty="0" err="1">
                <a:ea typeface="ＭＳ Ｐゴシック" charset="0"/>
                <a:cs typeface="+mn-cs"/>
              </a:rPr>
              <a:t>Flumist</a:t>
            </a:r>
            <a:r>
              <a:rPr lang="en-US" altLang="en-US" sz="2800" dirty="0">
                <a:ea typeface="ＭＳ Ｐゴシック" charset="0"/>
                <a:cs typeface="+mn-cs"/>
                <a:sym typeface="Symbol" panose="05050102010706020507" pitchFamily="18" charset="2"/>
              </a:rPr>
              <a:t>)</a:t>
            </a:r>
          </a:p>
        </p:txBody>
      </p:sp>
    </p:spTree>
    <p:extLst>
      <p:ext uri="{BB962C8B-B14F-4D97-AF65-F5344CB8AC3E}">
        <p14:creationId xmlns:p14="http://schemas.microsoft.com/office/powerpoint/2010/main" val="950548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25400" y="152400"/>
            <a:ext cx="9144000" cy="685800"/>
          </a:xfrm>
        </p:spPr>
        <p:txBody>
          <a:bodyPr/>
          <a:lstStyle/>
          <a:p>
            <a:pPr algn="ctr" eaLnBrk="1" hangingPunct="1"/>
            <a:r>
              <a:rPr lang="en-US" sz="3600">
                <a:latin typeface="Tahoma" charset="0"/>
              </a:rPr>
              <a:t>Influenza Vaccine</a:t>
            </a:r>
            <a:br>
              <a:rPr lang="en-US" sz="3600">
                <a:latin typeface="Tahoma" charset="0"/>
              </a:rPr>
            </a:br>
            <a:r>
              <a:rPr lang="en-US">
                <a:latin typeface="Tahoma" charset="0"/>
              </a:rPr>
              <a:t>High Dose</a:t>
            </a:r>
          </a:p>
        </p:txBody>
      </p:sp>
      <p:sp>
        <p:nvSpPr>
          <p:cNvPr id="51202" name="Rectangle 3"/>
          <p:cNvSpPr>
            <a:spLocks noGrp="1" noChangeArrowheads="1"/>
          </p:cNvSpPr>
          <p:nvPr>
            <p:ph idx="1"/>
          </p:nvPr>
        </p:nvSpPr>
        <p:spPr>
          <a:xfrm>
            <a:off x="1270071" y="1741488"/>
            <a:ext cx="7573892" cy="3984625"/>
          </a:xfrm>
        </p:spPr>
        <p:txBody>
          <a:bodyPr>
            <a:normAutofit fontScale="92500" lnSpcReduction="10000"/>
          </a:bodyPr>
          <a:lstStyle/>
          <a:p>
            <a:pPr marL="0" indent="0">
              <a:buFont typeface="Wingdings" charset="0"/>
              <a:buNone/>
              <a:tabLst>
                <a:tab pos="0" algn="l"/>
              </a:tabLst>
              <a:defRPr/>
            </a:pPr>
            <a:r>
              <a:rPr lang="en-US" altLang="en-US" sz="2800" dirty="0"/>
              <a:t>IIV3, high-dose (</a:t>
            </a:r>
            <a:r>
              <a:rPr lang="en-US" altLang="en-US" sz="2800" dirty="0" err="1"/>
              <a:t>Fluzone</a:t>
            </a:r>
            <a:r>
              <a:rPr lang="en-US" altLang="en-US" sz="2800" baseline="30000" dirty="0">
                <a:ea typeface="Tahoma" panose="020B0604030504040204" pitchFamily="34" charset="0"/>
              </a:rPr>
              <a:t>®</a:t>
            </a:r>
            <a:r>
              <a:rPr lang="en-US" altLang="en-US" sz="2800" dirty="0"/>
              <a:t> High-Dose)</a:t>
            </a:r>
            <a:endParaRPr lang="en-US" altLang="en-US" sz="2800" dirty="0">
              <a:sym typeface="Symbol" panose="05050102010706020507" pitchFamily="18" charset="2"/>
            </a:endParaRPr>
          </a:p>
          <a:p>
            <a:pPr>
              <a:tabLst>
                <a:tab pos="0" algn="l"/>
              </a:tabLst>
              <a:defRPr/>
            </a:pPr>
            <a:r>
              <a:rPr lang="en-US" altLang="en-US" sz="2800" dirty="0">
                <a:sym typeface="Symbol" panose="05050102010706020507" pitchFamily="18" charset="2"/>
              </a:rPr>
              <a:t>Contains 60 mcg each of the 3 influenza antigens                                 (compared to 15 mcg each for regular IIV3)</a:t>
            </a:r>
          </a:p>
          <a:p>
            <a:pPr lvl="1">
              <a:tabLst>
                <a:tab pos="0" algn="l"/>
              </a:tabLst>
              <a:defRPr/>
            </a:pPr>
            <a:r>
              <a:rPr lang="en-US" altLang="en-US" sz="2800" dirty="0">
                <a:sym typeface="Symbol" panose="05050102010706020507" pitchFamily="18" charset="2"/>
              </a:rPr>
              <a:t>Slightly higher rate of MILD reactions</a:t>
            </a:r>
          </a:p>
          <a:p>
            <a:pPr>
              <a:tabLst>
                <a:tab pos="0" algn="l"/>
              </a:tabLst>
              <a:defRPr/>
            </a:pPr>
            <a:r>
              <a:rPr lang="en-US" altLang="en-US" sz="2800" dirty="0">
                <a:sym typeface="Symbol" panose="05050102010706020507" pitchFamily="18" charset="2"/>
              </a:rPr>
              <a:t>Indications:   </a:t>
            </a:r>
            <a:r>
              <a:rPr lang="en-US" altLang="en-US" sz="2800" b="1" dirty="0">
                <a:sym typeface="Symbol" panose="05050102010706020507" pitchFamily="18" charset="2"/>
              </a:rPr>
              <a:t>Patients ≥65 years. </a:t>
            </a:r>
          </a:p>
          <a:p>
            <a:pPr>
              <a:tabLst>
                <a:tab pos="0" algn="l"/>
              </a:tabLst>
              <a:defRPr/>
            </a:pPr>
            <a:r>
              <a:rPr lang="en-US" altLang="en-US" sz="2800" dirty="0"/>
              <a:t>Clinical trial had shown high-dose vaccine was 24.2% more effective in preventing influenza in adults  ≥65 than the standard vaccine.</a:t>
            </a:r>
          </a:p>
          <a:p>
            <a:pPr>
              <a:tabLst>
                <a:tab pos="0" algn="l"/>
              </a:tabLst>
              <a:defRPr/>
            </a:pPr>
            <a:r>
              <a:rPr lang="en-US" altLang="en-US" sz="2800" dirty="0"/>
              <a:t>ANOTHER STUDY (CDC March 2017):  High Dose associated with 38% reduction in mortality</a:t>
            </a:r>
          </a:p>
          <a:p>
            <a:pPr marL="457200" lvl="1" indent="0">
              <a:buFont typeface="Wingdings" charset="0"/>
              <a:buNone/>
              <a:tabLst>
                <a:tab pos="0" algn="l"/>
              </a:tabLst>
              <a:defRPr/>
            </a:pPr>
            <a:endParaRPr lang="en-US" altLang="en-US" sz="1600" dirty="0"/>
          </a:p>
        </p:txBody>
      </p:sp>
      <p:sp>
        <p:nvSpPr>
          <p:cNvPr id="56323" name="TextBox 1"/>
          <p:cNvSpPr txBox="1">
            <a:spLocks noChangeArrowheads="1"/>
          </p:cNvSpPr>
          <p:nvPr/>
        </p:nvSpPr>
        <p:spPr bwMode="auto">
          <a:xfrm>
            <a:off x="1167646" y="6034088"/>
            <a:ext cx="749375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da-DK" sz="1200" b="1" dirty="0" err="1">
                <a:latin typeface="Arial" charset="0"/>
                <a:cs typeface="Arial" charset="0"/>
              </a:rPr>
              <a:t>Fluzone</a:t>
            </a:r>
            <a:r>
              <a:rPr lang="da-DK" sz="1200" b="1" dirty="0">
                <a:latin typeface="Arial" charset="0"/>
                <a:cs typeface="Arial" charset="0"/>
              </a:rPr>
              <a:t> High-Dose (Influenza Vaccine) </a:t>
            </a:r>
            <a:r>
              <a:rPr lang="da-DK" sz="1200" b="1" dirty="0" err="1">
                <a:latin typeface="Arial" charset="0"/>
                <a:cs typeface="Arial" charset="0"/>
              </a:rPr>
              <a:t>Prescribing</a:t>
            </a:r>
            <a:r>
              <a:rPr lang="da-DK" sz="1200" b="1" dirty="0">
                <a:latin typeface="Arial" charset="0"/>
                <a:cs typeface="Arial" charset="0"/>
              </a:rPr>
              <a:t> Information. </a:t>
            </a:r>
            <a:r>
              <a:rPr lang="da-DK" sz="1200" b="1" dirty="0" err="1">
                <a:latin typeface="Arial" charset="0"/>
                <a:cs typeface="Arial" charset="0"/>
              </a:rPr>
              <a:t>Sanofi</a:t>
            </a:r>
            <a:r>
              <a:rPr lang="da-DK" sz="1200" b="1" dirty="0">
                <a:latin typeface="Arial" charset="0"/>
                <a:cs typeface="Arial" charset="0"/>
              </a:rPr>
              <a:t> </a:t>
            </a:r>
            <a:r>
              <a:rPr lang="da-DK" sz="1200" b="1" dirty="0" err="1">
                <a:latin typeface="Arial" charset="0"/>
                <a:cs typeface="Arial" charset="0"/>
              </a:rPr>
              <a:t>Pasteur</a:t>
            </a:r>
            <a:r>
              <a:rPr lang="da-DK" sz="1200" b="1" dirty="0">
                <a:latin typeface="Arial" charset="0"/>
                <a:cs typeface="Arial" charset="0"/>
              </a:rPr>
              <a:t> Inc. </a:t>
            </a:r>
            <a:r>
              <a:rPr lang="da-DK" sz="1200" b="1" dirty="0" err="1">
                <a:latin typeface="Arial" charset="0"/>
                <a:cs typeface="Arial" charset="0"/>
              </a:rPr>
              <a:t>Swiftwater</a:t>
            </a:r>
            <a:r>
              <a:rPr lang="da-DK" sz="1200" b="1" dirty="0">
                <a:latin typeface="Arial" charset="0"/>
                <a:cs typeface="Arial" charset="0"/>
              </a:rPr>
              <a:t>, PA. June 2016.</a:t>
            </a:r>
          </a:p>
          <a:p>
            <a:r>
              <a:rPr lang="da-DK" sz="1200" b="1" dirty="0">
                <a:latin typeface="Arial" charset="0"/>
                <a:cs typeface="Arial" charset="0"/>
              </a:rPr>
              <a:t>1.  </a:t>
            </a:r>
            <a:r>
              <a:rPr lang="da-DK" sz="1200" b="1" dirty="0" err="1">
                <a:latin typeface="Arial" charset="0"/>
                <a:cs typeface="Arial" charset="0"/>
              </a:rPr>
              <a:t>DiazGranados</a:t>
            </a:r>
            <a:r>
              <a:rPr lang="da-DK" sz="1200" b="1" dirty="0">
                <a:latin typeface="Arial" charset="0"/>
                <a:cs typeface="Arial" charset="0"/>
              </a:rPr>
              <a:t> CA, et al. </a:t>
            </a:r>
            <a:r>
              <a:rPr lang="da-DK" sz="1200" b="1" i="1" dirty="0">
                <a:latin typeface="Arial" charset="0"/>
                <a:cs typeface="Arial" charset="0"/>
              </a:rPr>
              <a:t>N </a:t>
            </a:r>
            <a:r>
              <a:rPr lang="da-DK" sz="1200" b="1" i="1" dirty="0" err="1">
                <a:latin typeface="Arial" charset="0"/>
                <a:cs typeface="Arial" charset="0"/>
              </a:rPr>
              <a:t>Engl</a:t>
            </a:r>
            <a:r>
              <a:rPr lang="da-DK" sz="1200" b="1" i="1" dirty="0">
                <a:latin typeface="Arial" charset="0"/>
                <a:cs typeface="Arial" charset="0"/>
              </a:rPr>
              <a:t> J Med</a:t>
            </a:r>
            <a:r>
              <a:rPr lang="da-DK" sz="1200" b="1" dirty="0">
                <a:latin typeface="Arial" charset="0"/>
                <a:cs typeface="Arial" charset="0"/>
              </a:rPr>
              <a:t>. 2014;371:635-45.;  2. </a:t>
            </a:r>
            <a:endParaRPr lang="en-US" sz="1200" b="1" dirty="0">
              <a:latin typeface="Arial" charset="0"/>
              <a:cs typeface="Arial" charset="0"/>
            </a:endParaRPr>
          </a:p>
        </p:txBody>
      </p:sp>
    </p:spTree>
    <p:extLst>
      <p:ext uri="{BB962C8B-B14F-4D97-AF65-F5344CB8AC3E}">
        <p14:creationId xmlns:p14="http://schemas.microsoft.com/office/powerpoint/2010/main" val="593630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0" y="152400"/>
            <a:ext cx="9144000" cy="685800"/>
          </a:xfrm>
        </p:spPr>
        <p:txBody>
          <a:bodyPr/>
          <a:lstStyle/>
          <a:p>
            <a:pPr algn="ctr" eaLnBrk="1" hangingPunct="1"/>
            <a:r>
              <a:rPr lang="en-US" sz="3600">
                <a:latin typeface="Tahoma" charset="0"/>
              </a:rPr>
              <a:t>Influenza Vaccine</a:t>
            </a:r>
            <a:br>
              <a:rPr lang="en-US" sz="3600">
                <a:latin typeface="Tahoma" charset="0"/>
              </a:rPr>
            </a:br>
            <a:r>
              <a:rPr lang="en-US" sz="2800">
                <a:latin typeface="Tahoma" charset="0"/>
              </a:rPr>
              <a:t>Adjuvanted Vaccine</a:t>
            </a:r>
            <a:endParaRPr lang="en-US" sz="3600">
              <a:latin typeface="Tahoma" charset="0"/>
            </a:endParaRPr>
          </a:p>
        </p:txBody>
      </p:sp>
      <p:sp>
        <p:nvSpPr>
          <p:cNvPr id="51202" name="Rectangle 3"/>
          <p:cNvSpPr>
            <a:spLocks noGrp="1" noChangeArrowheads="1"/>
          </p:cNvSpPr>
          <p:nvPr>
            <p:ph idx="1"/>
          </p:nvPr>
        </p:nvSpPr>
        <p:spPr>
          <a:xfrm>
            <a:off x="1167645" y="1295400"/>
            <a:ext cx="7503279" cy="4727575"/>
          </a:xfrm>
        </p:spPr>
        <p:txBody>
          <a:bodyPr>
            <a:noAutofit/>
          </a:bodyPr>
          <a:lstStyle/>
          <a:p>
            <a:pPr marL="0" indent="0">
              <a:buFont typeface="Wingdings" charset="0"/>
              <a:buNone/>
              <a:tabLst>
                <a:tab pos="0" algn="l"/>
              </a:tabLst>
              <a:defRPr/>
            </a:pPr>
            <a:r>
              <a:rPr lang="en-US" altLang="en-US" sz="3200" dirty="0"/>
              <a:t>aIIV4, adjuvanted vaccine (</a:t>
            </a:r>
            <a:r>
              <a:rPr lang="en-US" altLang="en-US" sz="3200" dirty="0" err="1"/>
              <a:t>Fluad</a:t>
            </a:r>
            <a:r>
              <a:rPr lang="en-US" altLang="en-US" sz="3200" dirty="0">
                <a:sym typeface="Symbol" panose="05050102010706020507" pitchFamily="18" charset="2"/>
              </a:rPr>
              <a:t>)</a:t>
            </a:r>
          </a:p>
          <a:p>
            <a:pPr>
              <a:tabLst>
                <a:tab pos="0" algn="l"/>
              </a:tabLst>
              <a:defRPr/>
            </a:pPr>
            <a:r>
              <a:rPr lang="en-US" altLang="en-US" sz="2400" dirty="0">
                <a:sym typeface="Symbol" panose="05050102010706020507" pitchFamily="18" charset="2"/>
              </a:rPr>
              <a:t>Trivalent inactivated influenza vaccine plus a proprietary adjuvant that recruits immune cells at the site of injection and enhances antigen uptake</a:t>
            </a:r>
          </a:p>
          <a:p>
            <a:pPr lvl="1">
              <a:tabLst>
                <a:tab pos="0" algn="l"/>
              </a:tabLst>
              <a:defRPr/>
            </a:pPr>
            <a:r>
              <a:rPr lang="en-US" altLang="en-US" sz="2800" dirty="0">
                <a:sym typeface="Symbol" panose="05050102010706020507" pitchFamily="18" charset="2"/>
              </a:rPr>
              <a:t>Results in greater immunogenic response in elderly patients</a:t>
            </a:r>
          </a:p>
          <a:p>
            <a:pPr>
              <a:tabLst>
                <a:tab pos="0" algn="l"/>
              </a:tabLst>
              <a:defRPr/>
            </a:pPr>
            <a:r>
              <a:rPr lang="en-US" altLang="en-US" sz="2400" dirty="0">
                <a:sym typeface="Symbol" panose="05050102010706020507" pitchFamily="18" charset="2"/>
              </a:rPr>
              <a:t>Indication: </a:t>
            </a:r>
            <a:r>
              <a:rPr lang="en-US" altLang="en-US" sz="2400" b="1" dirty="0">
                <a:sym typeface="Symbol" panose="05050102010706020507" pitchFamily="18" charset="2"/>
              </a:rPr>
              <a:t>Patients ≥65 years. </a:t>
            </a:r>
          </a:p>
          <a:p>
            <a:pPr>
              <a:tabLst>
                <a:tab pos="0" algn="l"/>
              </a:tabLst>
              <a:defRPr/>
            </a:pPr>
            <a:r>
              <a:rPr lang="en-US" altLang="en-US" sz="2400" dirty="0"/>
              <a:t>Clinical trials show higher antibody titers and reduced illness than with standard dose vaccine</a:t>
            </a:r>
            <a:endParaRPr lang="en-US" altLang="en-US" sz="3200" dirty="0"/>
          </a:p>
        </p:txBody>
      </p:sp>
      <p:sp>
        <p:nvSpPr>
          <p:cNvPr id="58371" name="TextBox 2"/>
          <p:cNvSpPr txBox="1">
            <a:spLocks noChangeArrowheads="1"/>
          </p:cNvSpPr>
          <p:nvPr/>
        </p:nvSpPr>
        <p:spPr bwMode="auto">
          <a:xfrm>
            <a:off x="139700" y="6310313"/>
            <a:ext cx="88138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latin typeface="Arial" charset="0"/>
                <a:cs typeface="Arial" charset="0"/>
              </a:rPr>
              <a:t>Fluad™ (influenza vaccine, adjuvanted) Prescribing Information. Sequiris, Inc., Holly Springs, NC. March 2016.</a:t>
            </a:r>
          </a:p>
        </p:txBody>
      </p:sp>
    </p:spTree>
    <p:extLst>
      <p:ext uri="{BB962C8B-B14F-4D97-AF65-F5344CB8AC3E}">
        <p14:creationId xmlns:p14="http://schemas.microsoft.com/office/powerpoint/2010/main" val="2852801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265238" y="257175"/>
            <a:ext cx="6858000" cy="838200"/>
          </a:xfrm>
        </p:spPr>
        <p:txBody>
          <a:bodyPr>
            <a:normAutofit fontScale="90000"/>
          </a:bodyPr>
          <a:lstStyle/>
          <a:p>
            <a:pPr>
              <a:defRPr/>
            </a:pPr>
            <a:r>
              <a:rPr lang="en-US" altLang="en-US" sz="4000" dirty="0">
                <a:ea typeface="ＭＳ Ｐゴシック" charset="0"/>
                <a:cs typeface="ＭＳ Ｐゴシック" charset="0"/>
              </a:rPr>
              <a:t>Case Exercise 2</a:t>
            </a:r>
            <a:br>
              <a:rPr lang="en-US" altLang="en-US" sz="4000" dirty="0">
                <a:ea typeface="ＭＳ Ｐゴシック" charset="0"/>
                <a:cs typeface="ＭＳ Ｐゴシック" charset="0"/>
              </a:rPr>
            </a:br>
            <a:r>
              <a:rPr lang="en-US" altLang="en-US" sz="3300" dirty="0">
                <a:ea typeface="ＭＳ Ｐゴシック" charset="0"/>
                <a:cs typeface="ＭＳ Ｐゴシック" charset="0"/>
              </a:rPr>
              <a:t>Which vaccine for:</a:t>
            </a:r>
          </a:p>
        </p:txBody>
      </p:sp>
      <p:sp>
        <p:nvSpPr>
          <p:cNvPr id="62466" name="Content Placeholder 2"/>
          <p:cNvSpPr>
            <a:spLocks noGrp="1"/>
          </p:cNvSpPr>
          <p:nvPr>
            <p:ph sz="half" idx="1"/>
          </p:nvPr>
        </p:nvSpPr>
        <p:spPr>
          <a:xfrm>
            <a:off x="514350" y="1768475"/>
            <a:ext cx="8293100" cy="1211263"/>
          </a:xfrm>
        </p:spPr>
        <p:txBody>
          <a:bodyPr>
            <a:normAutofit/>
          </a:bodyPr>
          <a:lstStyle/>
          <a:p>
            <a:pPr marL="0" indent="0">
              <a:buFont typeface="Arial" charset="0"/>
              <a:buNone/>
              <a:defRPr/>
            </a:pPr>
            <a:r>
              <a:rPr lang="en-US" altLang="en-US" sz="2500" b="1" dirty="0">
                <a:ea typeface="ＭＳ Ｐゴシック" charset="0"/>
                <a:cs typeface="ＭＳ Ｐゴシック" charset="0"/>
              </a:rPr>
              <a:t>A 19-year-old with history of severe allergic reaction (i.e., respiratory distress) to eggs?</a:t>
            </a:r>
          </a:p>
          <a:p>
            <a:pPr>
              <a:defRPr/>
            </a:pPr>
            <a:endParaRPr lang="en-US" altLang="en-US" sz="2000" b="1" dirty="0">
              <a:ea typeface="ＭＳ Ｐゴシック" charset="0"/>
              <a:cs typeface="ＭＳ Ｐゴシック" charset="0"/>
            </a:endParaRPr>
          </a:p>
        </p:txBody>
      </p:sp>
      <p:sp>
        <p:nvSpPr>
          <p:cNvPr id="62467" name="Content Placeholder 3"/>
          <p:cNvSpPr>
            <a:spLocks noGrp="1"/>
          </p:cNvSpPr>
          <p:nvPr>
            <p:ph sz="half" idx="2"/>
          </p:nvPr>
        </p:nvSpPr>
        <p:spPr>
          <a:xfrm>
            <a:off x="1189463" y="2736850"/>
            <a:ext cx="5392738" cy="2447925"/>
          </a:xfrm>
        </p:spPr>
        <p:txBody>
          <a:bodyPr>
            <a:normAutofit/>
          </a:bodyPr>
          <a:lstStyle/>
          <a:p>
            <a:pPr marL="800100" lvl="1" indent="-457200">
              <a:buFont typeface="+mj-lt"/>
              <a:buAutoNum type="alphaUcPeriod"/>
              <a:defRPr/>
            </a:pPr>
            <a:r>
              <a:rPr lang="en-US" altLang="en-US" sz="2400" dirty="0">
                <a:ea typeface="ＭＳ Ｐゴシック" charset="0"/>
                <a:cs typeface="+mn-cs"/>
              </a:rPr>
              <a:t>IIV4, standard</a:t>
            </a:r>
            <a:endParaRPr lang="en-US" altLang="ja-JP" sz="2400" dirty="0">
              <a:ea typeface="ＭＳ Ｐゴシック" charset="0"/>
              <a:cs typeface="+mn-cs"/>
            </a:endParaRPr>
          </a:p>
          <a:p>
            <a:pPr marL="800100" lvl="1" indent="-457200">
              <a:buFont typeface="+mj-lt"/>
              <a:buAutoNum type="alphaUcPeriod"/>
              <a:defRPr/>
            </a:pPr>
            <a:r>
              <a:rPr lang="en-US" altLang="en-US" sz="2400" dirty="0">
                <a:ea typeface="ＭＳ Ｐゴシック" charset="0"/>
                <a:cs typeface="+mn-cs"/>
              </a:rPr>
              <a:t>aIIV4 (</a:t>
            </a:r>
            <a:r>
              <a:rPr lang="en-US" altLang="en-US" sz="2400" dirty="0" err="1">
                <a:ea typeface="ＭＳ Ｐゴシック" charset="0"/>
                <a:cs typeface="+mn-cs"/>
              </a:rPr>
              <a:t>Fluad</a:t>
            </a:r>
            <a:r>
              <a:rPr lang="en-US" altLang="en-US" sz="2400" dirty="0">
                <a:ea typeface="ＭＳ Ｐゴシック" charset="0"/>
                <a:cs typeface="+mn-cs"/>
              </a:rPr>
              <a:t>)</a:t>
            </a:r>
          </a:p>
          <a:p>
            <a:pPr marL="800100" lvl="1" indent="-457200">
              <a:buFont typeface="+mj-lt"/>
              <a:buAutoNum type="alphaUcPeriod"/>
              <a:defRPr/>
            </a:pPr>
            <a:r>
              <a:rPr lang="en-US" altLang="en-US" sz="2400" dirty="0">
                <a:ea typeface="ＭＳ Ｐゴシック" charset="0"/>
                <a:cs typeface="+mn-cs"/>
              </a:rPr>
              <a:t>RIV4 (</a:t>
            </a:r>
            <a:r>
              <a:rPr lang="en-US" altLang="en-US" sz="2400" dirty="0" err="1">
                <a:ea typeface="ＭＳ Ｐゴシック" charset="0"/>
                <a:cs typeface="+mn-cs"/>
              </a:rPr>
              <a:t>Flublok</a:t>
            </a:r>
            <a:r>
              <a:rPr lang="en-US" altLang="en-US" sz="2400" dirty="0">
                <a:ea typeface="ＭＳ Ｐゴシック" charset="0"/>
                <a:cs typeface="+mn-cs"/>
              </a:rPr>
              <a:t>)</a:t>
            </a:r>
          </a:p>
          <a:p>
            <a:pPr marL="800100" lvl="1" indent="-457200">
              <a:buFont typeface="+mj-lt"/>
              <a:buAutoNum type="alphaUcPeriod"/>
              <a:defRPr/>
            </a:pPr>
            <a:r>
              <a:rPr lang="en-US" altLang="en-US" sz="2400" dirty="0">
                <a:ea typeface="ＭＳ Ｐゴシック" charset="0"/>
                <a:cs typeface="+mn-cs"/>
              </a:rPr>
              <a:t>No vaccine/refer to specialist</a:t>
            </a:r>
            <a:endParaRPr lang="en-US" altLang="en-US" sz="2400" dirty="0">
              <a:ea typeface="ＭＳ Ｐゴシック" charset="0"/>
              <a:cs typeface="+mn-cs"/>
              <a:sym typeface="Symbol" panose="05050102010706020507" pitchFamily="18" charset="2"/>
            </a:endParaRPr>
          </a:p>
          <a:p>
            <a:pPr marL="800100" lvl="1" indent="-457200">
              <a:buFont typeface="+mj-lt"/>
              <a:buAutoNum type="alphaUcPeriod"/>
              <a:defRPr/>
            </a:pPr>
            <a:endParaRPr lang="en-US" altLang="en-US" dirty="0">
              <a:ea typeface="ＭＳ Ｐゴシック" charset="0"/>
              <a:cs typeface="+mn-cs"/>
            </a:endParaRPr>
          </a:p>
        </p:txBody>
      </p:sp>
    </p:spTree>
    <p:extLst>
      <p:ext uri="{BB962C8B-B14F-4D97-AF65-F5344CB8AC3E}">
        <p14:creationId xmlns:p14="http://schemas.microsoft.com/office/powerpoint/2010/main" val="410772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724663" y="160862"/>
            <a:ext cx="7821389" cy="1371600"/>
          </a:xfrm>
        </p:spPr>
        <p:txBody>
          <a:bodyPr/>
          <a:lstStyle/>
          <a:p>
            <a:pPr algn="ctr" eaLnBrk="1" hangingPunct="1"/>
            <a:r>
              <a:rPr lang="en-US" dirty="0">
                <a:latin typeface="Tahoma" charset="0"/>
              </a:rPr>
              <a:t>Influenza Vaccine in Egg Allergies</a:t>
            </a:r>
            <a:br>
              <a:rPr lang="en-US" dirty="0">
                <a:latin typeface="Tahoma" charset="0"/>
              </a:rPr>
            </a:br>
            <a:r>
              <a:rPr lang="en-US" dirty="0">
                <a:latin typeface="Tahoma" charset="0"/>
              </a:rPr>
              <a:t>Cell-Cultured and Recombinant Vaccines</a:t>
            </a:r>
          </a:p>
        </p:txBody>
      </p:sp>
      <p:sp>
        <p:nvSpPr>
          <p:cNvPr id="60418" name="Content Placeholder 2"/>
          <p:cNvSpPr>
            <a:spLocks noGrp="1"/>
          </p:cNvSpPr>
          <p:nvPr>
            <p:ph idx="1"/>
          </p:nvPr>
        </p:nvSpPr>
        <p:spPr>
          <a:xfrm>
            <a:off x="474133" y="1617663"/>
            <a:ext cx="8269817" cy="4603750"/>
          </a:xfrm>
        </p:spPr>
        <p:txBody>
          <a:bodyPr/>
          <a:lstStyle/>
          <a:p>
            <a:pPr eaLnBrk="1" hangingPunct="1"/>
            <a:r>
              <a:rPr lang="en-US" sz="2400" dirty="0">
                <a:latin typeface="Arial" charset="0"/>
              </a:rPr>
              <a:t>ccIIV4 (</a:t>
            </a:r>
            <a:r>
              <a:rPr lang="en-US" sz="2400" dirty="0" err="1">
                <a:latin typeface="Arial" charset="0"/>
              </a:rPr>
              <a:t>Flucelvax</a:t>
            </a:r>
            <a:r>
              <a:rPr lang="en-US" sz="2400" baseline="30000" dirty="0">
                <a:latin typeface="Arial" charset="0"/>
                <a:cs typeface="Tahoma" charset="0"/>
                <a:sym typeface="Symbol" charset="0"/>
              </a:rPr>
              <a:t>®</a:t>
            </a:r>
            <a:r>
              <a:rPr lang="en-US" sz="2400" dirty="0">
                <a:latin typeface="Arial" charset="0"/>
                <a:sym typeface="Symbol" charset="0"/>
              </a:rPr>
              <a:t> </a:t>
            </a:r>
            <a:r>
              <a:rPr lang="en-US" sz="2400" dirty="0" err="1">
                <a:latin typeface="Arial" charset="0"/>
                <a:sym typeface="Symbol" charset="0"/>
              </a:rPr>
              <a:t>Quadrivalent</a:t>
            </a:r>
            <a:r>
              <a:rPr lang="en-US" sz="2400" dirty="0">
                <a:latin typeface="Arial" charset="0"/>
                <a:sym typeface="Symbol" charset="0"/>
              </a:rPr>
              <a:t>)</a:t>
            </a:r>
            <a:endParaRPr lang="en-US" sz="2400" dirty="0">
              <a:latin typeface="Arial" charset="0"/>
            </a:endParaRPr>
          </a:p>
          <a:p>
            <a:pPr lvl="1" eaLnBrk="1" hangingPunct="1"/>
            <a:r>
              <a:rPr lang="en-US" sz="2000" dirty="0">
                <a:latin typeface="Arial" charset="0"/>
              </a:rPr>
              <a:t>In place of chicken eggs, uses animal cells (Canine Kidney) as host (reference strain obtained from virus originally grown in eggs); </a:t>
            </a:r>
            <a:r>
              <a:rPr lang="en-US" sz="2000" dirty="0" err="1">
                <a:latin typeface="Arial" charset="0"/>
              </a:rPr>
              <a:t>quadrivalent</a:t>
            </a:r>
            <a:endParaRPr lang="en-US" sz="2000" dirty="0">
              <a:latin typeface="Arial" charset="0"/>
            </a:endParaRPr>
          </a:p>
          <a:p>
            <a:pPr lvl="1" eaLnBrk="1" hangingPunct="1"/>
            <a:r>
              <a:rPr lang="en-US" sz="2000" dirty="0">
                <a:latin typeface="Arial" charset="0"/>
              </a:rPr>
              <a:t>Approved for ages ≥4 years</a:t>
            </a:r>
          </a:p>
          <a:p>
            <a:r>
              <a:rPr lang="en-US" sz="2400" dirty="0">
                <a:latin typeface="Arial" charset="0"/>
              </a:rPr>
              <a:t>RIV4 (</a:t>
            </a:r>
            <a:r>
              <a:rPr lang="en-US" sz="2400" dirty="0" err="1">
                <a:latin typeface="Arial" charset="0"/>
              </a:rPr>
              <a:t>Flublok</a:t>
            </a:r>
            <a:r>
              <a:rPr lang="en-US" sz="3200" baseline="30000" dirty="0">
                <a:latin typeface="Arial" charset="0"/>
                <a:cs typeface="Tahoma" charset="0"/>
                <a:sym typeface="Symbol" charset="0"/>
              </a:rPr>
              <a:t>®</a:t>
            </a:r>
            <a:r>
              <a:rPr lang="en-US" sz="2400" dirty="0">
                <a:latin typeface="Arial" charset="0"/>
                <a:sym typeface="Symbol" charset="0"/>
              </a:rPr>
              <a:t>)</a:t>
            </a:r>
          </a:p>
          <a:p>
            <a:pPr lvl="1" eaLnBrk="1" hangingPunct="1"/>
            <a:r>
              <a:rPr lang="en-US" sz="2000" dirty="0">
                <a:latin typeface="Arial" charset="0"/>
              </a:rPr>
              <a:t>Recombinant vaccine—  egg-free </a:t>
            </a:r>
            <a:r>
              <a:rPr lang="en-US" sz="2000" dirty="0" err="1">
                <a:latin typeface="Arial" charset="0"/>
              </a:rPr>
              <a:t>hemagglutinin</a:t>
            </a:r>
            <a:r>
              <a:rPr lang="en-US" sz="2000" dirty="0">
                <a:latin typeface="Arial" charset="0"/>
              </a:rPr>
              <a:t> influenza vaccine  produced by recombinant DNA technology using a </a:t>
            </a:r>
            <a:r>
              <a:rPr lang="en-US" sz="2000" dirty="0" err="1">
                <a:latin typeface="Arial" charset="0"/>
              </a:rPr>
              <a:t>baculovirus</a:t>
            </a:r>
            <a:r>
              <a:rPr lang="en-US" sz="2000" dirty="0">
                <a:latin typeface="Arial" charset="0"/>
              </a:rPr>
              <a:t> (a virus that infects insects) that produces virus-like particles, </a:t>
            </a:r>
            <a:r>
              <a:rPr lang="en-US" sz="2000" dirty="0" err="1">
                <a:latin typeface="Arial" charset="0"/>
              </a:rPr>
              <a:t>hemagglutinin</a:t>
            </a:r>
            <a:r>
              <a:rPr lang="en-US" sz="2000" dirty="0">
                <a:latin typeface="Arial" charset="0"/>
              </a:rPr>
              <a:t> (</a:t>
            </a:r>
            <a:r>
              <a:rPr lang="en-US" sz="2000" b="1" dirty="0">
                <a:latin typeface="Arial" charset="0"/>
              </a:rPr>
              <a:t>vaccine of choice for true egg allergy)</a:t>
            </a:r>
          </a:p>
          <a:p>
            <a:pPr lvl="1" eaLnBrk="1" hangingPunct="1"/>
            <a:r>
              <a:rPr lang="en-US" sz="2000" dirty="0">
                <a:latin typeface="Arial" charset="0"/>
              </a:rPr>
              <a:t>Approved for ages </a:t>
            </a:r>
            <a:r>
              <a:rPr lang="en-US" sz="2000" b="1" dirty="0">
                <a:latin typeface="Arial" charset="0"/>
              </a:rPr>
              <a:t>&gt;18</a:t>
            </a:r>
            <a:r>
              <a:rPr lang="en-US" sz="2000" dirty="0">
                <a:latin typeface="Arial" charset="0"/>
              </a:rPr>
              <a:t>; </a:t>
            </a:r>
            <a:r>
              <a:rPr lang="en-US" sz="2000" b="1" dirty="0">
                <a:latin typeface="Arial" charset="0"/>
              </a:rPr>
              <a:t>only 16-week shelf-life; </a:t>
            </a:r>
            <a:r>
              <a:rPr lang="en-US" sz="2000" dirty="0">
                <a:latin typeface="Arial" charset="0"/>
              </a:rPr>
              <a:t>trivalent</a:t>
            </a:r>
          </a:p>
          <a:p>
            <a:pPr eaLnBrk="1" hangingPunct="1"/>
            <a:r>
              <a:rPr lang="en-US" sz="2400" dirty="0">
                <a:latin typeface="Arial" charset="0"/>
              </a:rPr>
              <a:t>Adverse events similar to other inactive vaccines</a:t>
            </a:r>
          </a:p>
          <a:p>
            <a:pPr eaLnBrk="1" hangingPunct="1">
              <a:buFont typeface="Wingdings 2" charset="0"/>
              <a:buNone/>
            </a:pPr>
            <a:endParaRPr lang="en-US" sz="2400" dirty="0">
              <a:latin typeface="Arial" charset="0"/>
            </a:endParaRPr>
          </a:p>
        </p:txBody>
      </p:sp>
      <p:sp>
        <p:nvSpPr>
          <p:cNvPr id="2" name="TextBox 1"/>
          <p:cNvSpPr txBox="1"/>
          <p:nvPr/>
        </p:nvSpPr>
        <p:spPr>
          <a:xfrm>
            <a:off x="114300" y="6202363"/>
            <a:ext cx="8956675" cy="415925"/>
          </a:xfrm>
          <a:prstGeom prst="rect">
            <a:avLst/>
          </a:prstGeom>
          <a:noFill/>
        </p:spPr>
        <p:txBody>
          <a:bodyPr>
            <a:spAutoFit/>
          </a:bodyPr>
          <a:lstStyle/>
          <a:p>
            <a:pPr>
              <a:defRPr/>
            </a:pPr>
            <a:r>
              <a:rPr lang="en-US" sz="1050" b="1" dirty="0" err="1">
                <a:latin typeface="Arial" panose="020B0604020202020204" pitchFamily="34" charset="0"/>
                <a:cs typeface="Arial" panose="020B0604020202020204" pitchFamily="34" charset="0"/>
              </a:rPr>
              <a:t>Flucelvax</a:t>
            </a:r>
            <a:r>
              <a:rPr lang="en-US" sz="1050" b="1" baseline="30000" dirty="0">
                <a:latin typeface="Arial" panose="020B0604020202020204" pitchFamily="34" charset="0"/>
                <a:ea typeface="Tahoma" panose="020B0604030504040204" pitchFamily="34" charset="0"/>
                <a:cs typeface="Arial" panose="020B0604020202020204" pitchFamily="34" charset="0"/>
              </a:rPr>
              <a:t>®</a:t>
            </a:r>
            <a:r>
              <a:rPr lang="en-US" sz="1050" b="1" dirty="0">
                <a:latin typeface="Arial" panose="020B0604020202020204" pitchFamily="34" charset="0"/>
                <a:cs typeface="Arial" panose="020B0604020202020204" pitchFamily="34" charset="0"/>
              </a:rPr>
              <a:t> Quadrivalent (influenza vaccine) Prescribing Information. </a:t>
            </a:r>
            <a:r>
              <a:rPr lang="en-US" sz="1050" b="1" dirty="0" err="1">
                <a:latin typeface="Arial" panose="020B0604020202020204" pitchFamily="34" charset="0"/>
                <a:cs typeface="Arial" panose="020B0604020202020204" pitchFamily="34" charset="0"/>
              </a:rPr>
              <a:t>Sequiris</a:t>
            </a:r>
            <a:r>
              <a:rPr lang="en-US" sz="1050" b="1" dirty="0">
                <a:latin typeface="Arial" panose="020B0604020202020204" pitchFamily="34" charset="0"/>
                <a:cs typeface="Arial" panose="020B0604020202020204" pitchFamily="34" charset="0"/>
              </a:rPr>
              <a:t>, Inc., Holly Springs, NC.  April 2016.</a:t>
            </a:r>
          </a:p>
          <a:p>
            <a:pPr>
              <a:defRPr/>
            </a:pPr>
            <a:r>
              <a:rPr lang="en-US" sz="1050" b="1" dirty="0" err="1">
                <a:latin typeface="Arial" panose="020B0604020202020204" pitchFamily="34" charset="0"/>
                <a:cs typeface="Arial" panose="020B0604020202020204" pitchFamily="34" charset="0"/>
              </a:rPr>
              <a:t>Flublok</a:t>
            </a:r>
            <a:r>
              <a:rPr lang="en-US" sz="1050" b="1" baseline="30000" dirty="0">
                <a:latin typeface="Arial" panose="020B0604020202020204" pitchFamily="34" charset="0"/>
                <a:ea typeface="Tahoma" panose="020B0604030504040204" pitchFamily="34" charset="0"/>
                <a:cs typeface="Arial" panose="020B0604020202020204" pitchFamily="34" charset="0"/>
              </a:rPr>
              <a:t>®</a:t>
            </a:r>
            <a:r>
              <a:rPr lang="en-US" sz="1050" b="1" dirty="0">
                <a:latin typeface="Arial" panose="020B0604020202020204" pitchFamily="34" charset="0"/>
                <a:cs typeface="Arial" panose="020B0604020202020204" pitchFamily="34" charset="0"/>
              </a:rPr>
              <a:t> (influenza vaccine) Prescribing Information. Protein Sciences Corp., Meriden, CT. September 2016. </a:t>
            </a:r>
          </a:p>
        </p:txBody>
      </p:sp>
    </p:spTree>
    <p:custDataLst>
      <p:tags r:id="rId1"/>
    </p:custDataLst>
    <p:extLst>
      <p:ext uri="{BB962C8B-B14F-4D97-AF65-F5344CB8AC3E}">
        <p14:creationId xmlns:p14="http://schemas.microsoft.com/office/powerpoint/2010/main" val="554368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39029A-CE08-E744-A5BE-A9DEF897A562}"/>
              </a:ext>
            </a:extLst>
          </p:cNvPr>
          <p:cNvSpPr>
            <a:spLocks noGrp="1"/>
          </p:cNvSpPr>
          <p:nvPr>
            <p:ph sz="quarter" idx="12"/>
          </p:nvPr>
        </p:nvSpPr>
        <p:spPr>
          <a:xfrm>
            <a:off x="457199" y="2086866"/>
            <a:ext cx="8229601" cy="4568825"/>
          </a:xfrm>
        </p:spPr>
        <p:txBody>
          <a:bodyPr/>
          <a:lstStyle/>
          <a:p>
            <a:pPr>
              <a:buAutoNum type="alphaUcPeriod"/>
            </a:pPr>
            <a:r>
              <a:rPr lang="en-US" sz="2400" dirty="0"/>
              <a:t>His hesitancy is best reversed by influence of information from social media</a:t>
            </a:r>
          </a:p>
          <a:p>
            <a:pPr>
              <a:buAutoNum type="alphaUcPeriod"/>
            </a:pPr>
            <a:r>
              <a:rPr lang="en-US" sz="2400" dirty="0"/>
              <a:t>The optimal way to reverse his hesitancy is to ask “do you want to receive the vaccine?”</a:t>
            </a:r>
          </a:p>
          <a:p>
            <a:pPr>
              <a:buAutoNum type="alphaUcPeriod"/>
            </a:pPr>
            <a:r>
              <a:rPr lang="en-US" sz="2400" dirty="0"/>
              <a:t>A helpful way to counter his hesitancy is to explain the consequences of the disease to be prevented (e.g. pneumonia, death)</a:t>
            </a:r>
          </a:p>
          <a:p>
            <a:pPr>
              <a:buAutoNum type="alphaUcPeriod"/>
            </a:pPr>
            <a:r>
              <a:rPr lang="en-US" sz="2400" dirty="0"/>
              <a:t>Emphasize to him there are no side effects</a:t>
            </a:r>
          </a:p>
          <a:p>
            <a:pPr>
              <a:buFont typeface="+mj-lt"/>
              <a:buAutoNum type="alphaUcPeriod"/>
            </a:pPr>
            <a:r>
              <a:rPr lang="en-US" sz="2400" dirty="0"/>
              <a:t>Provide scientific evidence refuting vaccination myths which has been proven to be the best way to counter his hesitancy</a:t>
            </a:r>
          </a:p>
          <a:p>
            <a:pPr>
              <a:buAutoNum type="alphaUcPeriod"/>
            </a:pPr>
            <a:endParaRPr lang="en-US" sz="2400" dirty="0"/>
          </a:p>
          <a:p>
            <a:pPr>
              <a:buAutoNum type="alphaUcPeriod"/>
            </a:pPr>
            <a:endParaRPr lang="en-US" sz="2400" dirty="0"/>
          </a:p>
          <a:p>
            <a:pPr>
              <a:buAutoNum type="alphaUcPeriod"/>
            </a:pPr>
            <a:endParaRPr lang="en-US" sz="2400" dirty="0"/>
          </a:p>
          <a:p>
            <a:pPr>
              <a:buAutoNum type="alphaUcPeriod"/>
            </a:pPr>
            <a:endParaRPr lang="en-US" sz="2400" dirty="0"/>
          </a:p>
          <a:p>
            <a:pPr>
              <a:buAutoNum type="alphaUcPeriod"/>
            </a:pPr>
            <a:endParaRPr lang="en-US" dirty="0"/>
          </a:p>
          <a:p>
            <a:pPr>
              <a:buAutoNum type="alphaUcPeriod"/>
            </a:pPr>
            <a:endParaRPr lang="en-US" dirty="0"/>
          </a:p>
        </p:txBody>
      </p:sp>
      <p:sp>
        <p:nvSpPr>
          <p:cNvPr id="3" name="Title 2">
            <a:extLst>
              <a:ext uri="{FF2B5EF4-FFF2-40B4-BE49-F238E27FC236}">
                <a16:creationId xmlns:a16="http://schemas.microsoft.com/office/drawing/2014/main" id="{8F80B4D5-BC90-3544-815C-C087EA1E37D3}"/>
              </a:ext>
            </a:extLst>
          </p:cNvPr>
          <p:cNvSpPr>
            <a:spLocks noGrp="1"/>
          </p:cNvSpPr>
          <p:nvPr>
            <p:ph type="title"/>
          </p:nvPr>
        </p:nvSpPr>
        <p:spPr>
          <a:xfrm>
            <a:off x="1" y="100363"/>
            <a:ext cx="8932126" cy="768096"/>
          </a:xfrm>
        </p:spPr>
        <p:txBody>
          <a:bodyPr/>
          <a:lstStyle/>
          <a:p>
            <a:pPr algn="ctr"/>
            <a:r>
              <a:rPr lang="en-US" sz="3200" dirty="0"/>
              <a:t>You are evaluating a healthy 40 y/o male in October and recommend influenza vaccine.  He is hesitant to receive the vaccine.  The best way to address his hesitancy is:</a:t>
            </a:r>
          </a:p>
        </p:txBody>
      </p:sp>
      <p:sp>
        <p:nvSpPr>
          <p:cNvPr id="6" name="Slide Number Placeholder 5">
            <a:extLst>
              <a:ext uri="{FF2B5EF4-FFF2-40B4-BE49-F238E27FC236}">
                <a16:creationId xmlns:a16="http://schemas.microsoft.com/office/drawing/2014/main" id="{B3015009-80C9-4B4F-AF6E-DF0A64FCDBC0}"/>
              </a:ext>
            </a:extLst>
          </p:cNvPr>
          <p:cNvSpPr>
            <a:spLocks noGrp="1"/>
          </p:cNvSpPr>
          <p:nvPr>
            <p:ph type="sldNum" sz="quarter" idx="15"/>
          </p:nvPr>
        </p:nvSpPr>
        <p:spPr/>
        <p:txBody>
          <a:bodyPr/>
          <a:lstStyle/>
          <a:p>
            <a:fld id="{5E8BC936-0928-C346-B13E-04BD58031644}" type="slidenum">
              <a:rPr lang="en-US" smtClean="0"/>
              <a:pPr/>
              <a:t>25</a:t>
            </a:fld>
            <a:endParaRPr lang="en-US" dirty="0"/>
          </a:p>
        </p:txBody>
      </p:sp>
    </p:spTree>
    <p:extLst>
      <p:ext uri="{BB962C8B-B14F-4D97-AF65-F5344CB8AC3E}">
        <p14:creationId xmlns:p14="http://schemas.microsoft.com/office/powerpoint/2010/main" val="107635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5E54387-BAEF-D148-8920-C7BDFD269994}"/>
              </a:ext>
            </a:extLst>
          </p:cNvPr>
          <p:cNvSpPr>
            <a:spLocks noGrp="1"/>
          </p:cNvSpPr>
          <p:nvPr>
            <p:ph type="title"/>
          </p:nvPr>
        </p:nvSpPr>
        <p:spPr>
          <a:xfrm>
            <a:off x="0" y="0"/>
            <a:ext cx="8153400" cy="1143000"/>
          </a:xfrm>
          <a:ln>
            <a:miter lim="800000"/>
            <a:headEnd/>
            <a:tailEnd/>
          </a:ln>
        </p:spPr>
        <p:txBody>
          <a:bodyPr>
            <a:normAutofit fontScale="90000"/>
          </a:bodyPr>
          <a:lstStyle/>
          <a:p>
            <a:pPr algn="ctr" eaLnBrk="1" fontAlgn="auto" hangingPunct="1">
              <a:spcAft>
                <a:spcPts val="0"/>
              </a:spcAft>
              <a:defRPr/>
            </a:pPr>
            <a:r>
              <a:rPr lang="en-US" sz="4400"/>
              <a:t>Who influences adults decisions to get immunized? </a:t>
            </a:r>
          </a:p>
        </p:txBody>
      </p:sp>
      <p:pic>
        <p:nvPicPr>
          <p:cNvPr id="25603" name="Picture 2">
            <a:extLst>
              <a:ext uri="{FF2B5EF4-FFF2-40B4-BE49-F238E27FC236}">
                <a16:creationId xmlns:a16="http://schemas.microsoft.com/office/drawing/2014/main" id="{3F76B117-A44A-1845-B697-C2AF0CBDF83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282392"/>
            <a:ext cx="9144000" cy="431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3">
            <a:extLst>
              <a:ext uri="{FF2B5EF4-FFF2-40B4-BE49-F238E27FC236}">
                <a16:creationId xmlns:a16="http://schemas.microsoft.com/office/drawing/2014/main" id="{15FC61E8-1444-DC46-BEF0-917DC93A6E90}"/>
              </a:ext>
            </a:extLst>
          </p:cNvPr>
          <p:cNvSpPr txBox="1">
            <a:spLocks noChangeArrowheads="1"/>
          </p:cNvSpPr>
          <p:nvPr/>
        </p:nvSpPr>
        <p:spPr bwMode="auto">
          <a:xfrm>
            <a:off x="0" y="5724296"/>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en-US" altLang="en-US" dirty="0">
                <a:solidFill>
                  <a:schemeClr val="tx2"/>
                </a:solidFill>
                <a:latin typeface="Arial" panose="020B0604020202020204" pitchFamily="34" charset="0"/>
                <a:cs typeface="Arial" panose="020B0604020202020204" pitchFamily="34" charset="0"/>
              </a:rPr>
              <a:t>Social Media is often a negative influence on patients</a:t>
            </a:r>
          </a:p>
          <a:p>
            <a:pPr marL="342900" indent="-342900">
              <a:buFont typeface="Arial" panose="020B0604020202020204" pitchFamily="34" charset="0"/>
              <a:buChar char="•"/>
            </a:pPr>
            <a:r>
              <a:rPr lang="en-US" altLang="en-US" dirty="0">
                <a:solidFill>
                  <a:schemeClr val="tx2"/>
                </a:solidFill>
                <a:latin typeface="Arial" panose="020B0604020202020204" pitchFamily="34" charset="0"/>
                <a:cs typeface="Arial" panose="020B0604020202020204" pitchFamily="34" charset="0"/>
              </a:rPr>
              <a:t>Personal Physicians can overcome negative attitudes of patients!! </a:t>
            </a:r>
          </a:p>
        </p:txBody>
      </p:sp>
    </p:spTree>
    <p:custDataLst>
      <p:tags r:id="rId1"/>
    </p:custDataLst>
    <p:extLst>
      <p:ext uri="{BB962C8B-B14F-4D97-AF65-F5344CB8AC3E}">
        <p14:creationId xmlns:p14="http://schemas.microsoft.com/office/powerpoint/2010/main" val="62781566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66BD3B-5A23-EC48-BC3D-6C3BB7AA15D9}"/>
              </a:ext>
            </a:extLst>
          </p:cNvPr>
          <p:cNvSpPr>
            <a:spLocks noGrp="1"/>
          </p:cNvSpPr>
          <p:nvPr>
            <p:ph type="sldNum" sz="quarter" idx="12"/>
          </p:nvPr>
        </p:nvSpPr>
        <p:spPr bwMode="auto">
          <a:xfrm>
            <a:off x="7764463" y="6245225"/>
            <a:ext cx="1143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fld id="{B087712F-4E35-AC41-8875-5DBE931065DE}" type="slidenum">
              <a:rPr lang="en-US" altLang="en-US" smtClean="0"/>
              <a:pPr/>
              <a:t>27</a:t>
            </a:fld>
            <a:endParaRPr lang="en-US" altLang="en-US" sz="1400">
              <a:latin typeface="Arial" panose="020B0604020202020204" pitchFamily="34" charset="0"/>
            </a:endParaRPr>
          </a:p>
        </p:txBody>
      </p:sp>
      <p:pic>
        <p:nvPicPr>
          <p:cNvPr id="43010" name="Picture 3" descr="IMG_9197.jpg">
            <a:extLst>
              <a:ext uri="{FF2B5EF4-FFF2-40B4-BE49-F238E27FC236}">
                <a16:creationId xmlns:a16="http://schemas.microsoft.com/office/drawing/2014/main" id="{F150C32F-126D-BA40-8F75-7E481408F21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IMG_9197.jpg">
            <a:extLst>
              <a:ext uri="{FF2B5EF4-FFF2-40B4-BE49-F238E27FC236}">
                <a16:creationId xmlns:a16="http://schemas.microsoft.com/office/drawing/2014/main" id="{25483172-190F-7896-DD05-F79F9EDA20B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5400" y="15240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473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1270070" y="76200"/>
            <a:ext cx="7873929" cy="914400"/>
          </a:xfrm>
        </p:spPr>
        <p:txBody>
          <a:bodyPr lIns="91440" tIns="45720" rIns="91440" bIns="45720"/>
          <a:lstStyle/>
          <a:p>
            <a:pPr eaLnBrk="1" hangingPunct="1">
              <a:defRPr/>
            </a:pPr>
            <a:r>
              <a:rPr lang="en-US" sz="3600" dirty="0">
                <a:effectLst>
                  <a:outerShdw blurRad="38100" dist="38100" dir="2700000" algn="tl">
                    <a:srgbClr val="000000"/>
                  </a:outerShdw>
                </a:effectLst>
                <a:latin typeface="Gill Sans MT" charset="0"/>
                <a:cs typeface="+mj-cs"/>
              </a:rPr>
              <a:t>The Communications Breakdown</a:t>
            </a:r>
          </a:p>
        </p:txBody>
      </p:sp>
      <p:graphicFrame>
        <p:nvGraphicFramePr>
          <p:cNvPr id="8" name="Diagram 7"/>
          <p:cNvGraphicFramePr/>
          <p:nvPr/>
        </p:nvGraphicFramePr>
        <p:xfrm>
          <a:off x="990600" y="1371600"/>
          <a:ext cx="70866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990600" y="4114800"/>
          <a:ext cx="7086600" cy="2819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7892" name="Text Placeholder 1"/>
          <p:cNvSpPr txBox="1">
            <a:spLocks/>
          </p:cNvSpPr>
          <p:nvPr/>
        </p:nvSpPr>
        <p:spPr bwMode="auto">
          <a:xfrm>
            <a:off x="2551113" y="1447800"/>
            <a:ext cx="4041775"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buClr>
                <a:srgbClr val="000042"/>
              </a:buClr>
              <a:buSzPct val="95000"/>
              <a:buFont typeface="Times" charset="0"/>
              <a:buNone/>
            </a:pPr>
            <a:r>
              <a:rPr lang="en-US" sz="1800" dirty="0">
                <a:latin typeface="Arial" charset="0"/>
              </a:rPr>
              <a:t>Recommendation</a:t>
            </a:r>
          </a:p>
        </p:txBody>
      </p:sp>
      <p:sp>
        <p:nvSpPr>
          <p:cNvPr id="37893" name="Rectangle 10"/>
          <p:cNvSpPr>
            <a:spLocks noChangeArrowheads="1"/>
          </p:cNvSpPr>
          <p:nvPr/>
        </p:nvSpPr>
        <p:spPr bwMode="auto">
          <a:xfrm>
            <a:off x="990600" y="1447800"/>
            <a:ext cx="7391400" cy="2438400"/>
          </a:xfrm>
          <a:prstGeom prst="rect">
            <a:avLst/>
          </a:prstGeom>
          <a:noFill/>
          <a:ln w="9525">
            <a:solidFill>
              <a:srgbClr val="00B050"/>
            </a:solidFill>
            <a:round/>
            <a:headEnd/>
            <a:tailEnd/>
          </a:ln>
          <a:extLst>
            <a:ext uri="{909E8E84-426E-40dd-AFC4-6F175D3DCCD1}">
              <a14:hiddenFill xmlns:a14="http://schemas.microsoft.com/office/drawing/2010/main" xmlns="">
                <a:solidFill>
                  <a:srgbClr val="FFFFFF"/>
                </a:solidFill>
              </a14:hiddenFill>
            </a:ext>
          </a:extLst>
        </p:spPr>
        <p:txBody>
          <a:bodyPr>
            <a:spAutoFit/>
          </a:bodyPr>
          <a:lstStyle/>
          <a:p>
            <a:pPr>
              <a:spcBef>
                <a:spcPct val="50000"/>
              </a:spcBef>
            </a:pPr>
            <a:endParaRPr lang="en-US"/>
          </a:p>
        </p:txBody>
      </p:sp>
      <p:sp>
        <p:nvSpPr>
          <p:cNvPr id="37894" name="Rectangle 11"/>
          <p:cNvSpPr>
            <a:spLocks noChangeArrowheads="1"/>
          </p:cNvSpPr>
          <p:nvPr/>
        </p:nvSpPr>
        <p:spPr bwMode="auto">
          <a:xfrm>
            <a:off x="990600" y="4191000"/>
            <a:ext cx="7424738" cy="2438400"/>
          </a:xfrm>
          <a:prstGeom prst="rect">
            <a:avLst/>
          </a:prstGeom>
          <a:noFill/>
          <a:ln w="9525">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a:spAutoFit/>
          </a:bodyPr>
          <a:lstStyle/>
          <a:p>
            <a:pPr>
              <a:spcBef>
                <a:spcPct val="50000"/>
              </a:spcBef>
            </a:pPr>
            <a:endParaRPr lang="en-US"/>
          </a:p>
        </p:txBody>
      </p:sp>
      <p:sp>
        <p:nvSpPr>
          <p:cNvPr id="37895" name="Text Placeholder 1"/>
          <p:cNvSpPr txBox="1">
            <a:spLocks/>
          </p:cNvSpPr>
          <p:nvPr/>
        </p:nvSpPr>
        <p:spPr bwMode="auto">
          <a:xfrm>
            <a:off x="2551113" y="4191000"/>
            <a:ext cx="4041775"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buClr>
                <a:srgbClr val="000042"/>
              </a:buClr>
              <a:buSzPct val="95000"/>
              <a:buFont typeface="Times" charset="0"/>
              <a:buNone/>
            </a:pPr>
            <a:r>
              <a:rPr lang="en-US" sz="1800">
                <a:latin typeface="Arial" charset="0"/>
              </a:rPr>
              <a:t>Not a Recommendation </a:t>
            </a:r>
          </a:p>
        </p:txBody>
      </p:sp>
    </p:spTree>
    <p:extLst>
      <p:ext uri="{BB962C8B-B14F-4D97-AF65-F5344CB8AC3E}">
        <p14:creationId xmlns:p14="http://schemas.microsoft.com/office/powerpoint/2010/main" val="3977467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1597831" y="-76200"/>
            <a:ext cx="7088968" cy="1143000"/>
          </a:xfrm>
        </p:spPr>
        <p:txBody>
          <a:bodyPr/>
          <a:lstStyle/>
          <a:p>
            <a:pPr eaLnBrk="1" hangingPunct="1">
              <a:defRPr/>
            </a:pPr>
            <a:r>
              <a:rPr lang="en-US" sz="4800" dirty="0">
                <a:effectLst>
                  <a:outerShdw blurRad="38100" dist="38100" dir="2700000" algn="tl">
                    <a:srgbClr val="DDDDDD"/>
                  </a:outerShdw>
                </a:effectLst>
                <a:latin typeface="Gill Sans MT" charset="0"/>
              </a:rPr>
              <a:t>Influenza and Pregnancy</a:t>
            </a:r>
          </a:p>
        </p:txBody>
      </p:sp>
      <p:sp>
        <p:nvSpPr>
          <p:cNvPr id="62466" name="Rectangle 5"/>
          <p:cNvSpPr>
            <a:spLocks noGrp="1" noChangeArrowheads="1"/>
          </p:cNvSpPr>
          <p:nvPr>
            <p:ph sz="half" idx="1"/>
          </p:nvPr>
        </p:nvSpPr>
        <p:spPr>
          <a:xfrm>
            <a:off x="457200" y="1920875"/>
            <a:ext cx="4038600" cy="4433888"/>
          </a:xfrm>
        </p:spPr>
        <p:txBody>
          <a:bodyPr/>
          <a:lstStyle/>
          <a:p>
            <a:pPr eaLnBrk="1" hangingPunct="1">
              <a:lnSpc>
                <a:spcPct val="80000"/>
              </a:lnSpc>
            </a:pPr>
            <a:endParaRPr lang="en-US" sz="2200">
              <a:latin typeface="Gill Sans MT" charset="0"/>
            </a:endParaRPr>
          </a:p>
        </p:txBody>
      </p:sp>
      <p:sp>
        <p:nvSpPr>
          <p:cNvPr id="62467" name="Rectangle 6"/>
          <p:cNvSpPr>
            <a:spLocks noGrp="1" noChangeArrowheads="1"/>
          </p:cNvSpPr>
          <p:nvPr>
            <p:ph sz="half" idx="2"/>
          </p:nvPr>
        </p:nvSpPr>
        <p:spPr>
          <a:xfrm>
            <a:off x="2667000" y="1119188"/>
            <a:ext cx="6477000" cy="5410200"/>
          </a:xfrm>
        </p:spPr>
        <p:txBody>
          <a:bodyPr/>
          <a:lstStyle/>
          <a:p>
            <a:pPr eaLnBrk="1" hangingPunct="1">
              <a:lnSpc>
                <a:spcPct val="80000"/>
              </a:lnSpc>
            </a:pPr>
            <a:r>
              <a:rPr lang="en-US" sz="2800" dirty="0">
                <a:latin typeface="Gill Sans MT" charset="0"/>
              </a:rPr>
              <a:t>Pregnant woman at high risk for severe complications and death</a:t>
            </a:r>
          </a:p>
          <a:p>
            <a:pPr lvl="1" eaLnBrk="1" hangingPunct="1">
              <a:lnSpc>
                <a:spcPct val="80000"/>
              </a:lnSpc>
            </a:pPr>
            <a:r>
              <a:rPr lang="en-US" sz="2000" dirty="0">
                <a:latin typeface="Gill Sans MT" charset="0"/>
              </a:rPr>
              <a:t>Cellular immune response diminished</a:t>
            </a:r>
          </a:p>
          <a:p>
            <a:pPr eaLnBrk="1" hangingPunct="1">
              <a:lnSpc>
                <a:spcPct val="80000"/>
              </a:lnSpc>
            </a:pPr>
            <a:r>
              <a:rPr lang="en-US" sz="2800" dirty="0">
                <a:latin typeface="Gill Sans MT" charset="0"/>
              </a:rPr>
              <a:t>Maternal influenza associated with increased </a:t>
            </a:r>
            <a:r>
              <a:rPr lang="en-US" sz="2400" dirty="0">
                <a:latin typeface="Gill Sans MT" charset="0"/>
              </a:rPr>
              <a:t>(</a:t>
            </a:r>
            <a:r>
              <a:rPr lang="en-US" sz="2400" dirty="0" err="1">
                <a:latin typeface="Gill Sans MT" charset="0"/>
              </a:rPr>
              <a:t>Zaman</a:t>
            </a:r>
            <a:r>
              <a:rPr lang="en-US" sz="2400" dirty="0">
                <a:latin typeface="Gill Sans MT" charset="0"/>
              </a:rPr>
              <a:t> et al. NEJM 2008)</a:t>
            </a:r>
          </a:p>
          <a:p>
            <a:pPr lvl="1" eaLnBrk="1" hangingPunct="1">
              <a:lnSpc>
                <a:spcPct val="80000"/>
              </a:lnSpc>
            </a:pPr>
            <a:r>
              <a:rPr lang="en-US" sz="2000" dirty="0">
                <a:latin typeface="Gill Sans MT" charset="0"/>
              </a:rPr>
              <a:t>Maternal hospitalization</a:t>
            </a:r>
          </a:p>
          <a:p>
            <a:pPr lvl="1" eaLnBrk="1" hangingPunct="1">
              <a:lnSpc>
                <a:spcPct val="80000"/>
              </a:lnSpc>
            </a:pPr>
            <a:r>
              <a:rPr lang="en-US" sz="2000" dirty="0">
                <a:latin typeface="Gill Sans MT" charset="0"/>
              </a:rPr>
              <a:t>Fetal malformation</a:t>
            </a:r>
          </a:p>
          <a:p>
            <a:pPr lvl="1" eaLnBrk="1" hangingPunct="1">
              <a:lnSpc>
                <a:spcPct val="80000"/>
              </a:lnSpc>
            </a:pPr>
            <a:r>
              <a:rPr lang="en-US" sz="2000" dirty="0">
                <a:latin typeface="Gill Sans MT" charset="0"/>
              </a:rPr>
              <a:t>Other illnesses</a:t>
            </a:r>
          </a:p>
          <a:p>
            <a:pPr eaLnBrk="1" hangingPunct="1">
              <a:lnSpc>
                <a:spcPct val="80000"/>
              </a:lnSpc>
            </a:pPr>
            <a:r>
              <a:rPr lang="en-US" sz="2800" dirty="0">
                <a:latin typeface="Gill Sans MT" charset="0"/>
              </a:rPr>
              <a:t>Prevention is best approach</a:t>
            </a:r>
          </a:p>
          <a:p>
            <a:pPr eaLnBrk="1" hangingPunct="1">
              <a:lnSpc>
                <a:spcPct val="80000"/>
              </a:lnSpc>
            </a:pPr>
            <a:r>
              <a:rPr lang="en-US" sz="2800" dirty="0">
                <a:latin typeface="Gill Sans MT" charset="0"/>
              </a:rPr>
              <a:t>Newborns are at high risk for severe complications</a:t>
            </a:r>
          </a:p>
          <a:p>
            <a:pPr lvl="1" eaLnBrk="1" hangingPunct="1">
              <a:lnSpc>
                <a:spcPct val="80000"/>
              </a:lnSpc>
            </a:pPr>
            <a:r>
              <a:rPr lang="en-US" sz="2000" dirty="0">
                <a:latin typeface="Gill Sans MT" charset="0"/>
              </a:rPr>
              <a:t>Several reports of 2</a:t>
            </a:r>
            <a:r>
              <a:rPr lang="en-US" sz="2000" baseline="30000" dirty="0">
                <a:latin typeface="Gill Sans MT" charset="0"/>
              </a:rPr>
              <a:t>nd</a:t>
            </a:r>
            <a:r>
              <a:rPr lang="en-US" sz="2000" dirty="0">
                <a:latin typeface="Gill Sans MT" charset="0"/>
              </a:rPr>
              <a:t> MRSA infection</a:t>
            </a:r>
          </a:p>
          <a:p>
            <a:pPr lvl="1" eaLnBrk="1" hangingPunct="1">
              <a:lnSpc>
                <a:spcPct val="80000"/>
              </a:lnSpc>
            </a:pPr>
            <a:r>
              <a:rPr lang="en-US" sz="2000" dirty="0">
                <a:latin typeface="Gill Sans MT" charset="0"/>
              </a:rPr>
              <a:t>No approved vaccine for infants &lt; 6 months of age</a:t>
            </a:r>
          </a:p>
          <a:p>
            <a:pPr lvl="1" eaLnBrk="1" hangingPunct="1">
              <a:lnSpc>
                <a:spcPct val="80000"/>
              </a:lnSpc>
            </a:pPr>
            <a:r>
              <a:rPr lang="en-US" sz="2000" dirty="0">
                <a:latin typeface="Gill Sans MT" charset="0"/>
              </a:rPr>
              <a:t>All care givers need to be free from possible transmission to this vulnerable population</a:t>
            </a:r>
          </a:p>
          <a:p>
            <a:pPr eaLnBrk="1" hangingPunct="1">
              <a:lnSpc>
                <a:spcPct val="80000"/>
              </a:lnSpc>
            </a:pPr>
            <a:endParaRPr lang="en-US" sz="2400" dirty="0">
              <a:latin typeface="Gill Sans MT" charset="0"/>
            </a:endParaRPr>
          </a:p>
        </p:txBody>
      </p:sp>
      <p:pic>
        <p:nvPicPr>
          <p:cNvPr id="62468" name="Picture 8" descr="ap_pregnancy_swine_flu_090828_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7137" y="1286941"/>
            <a:ext cx="22098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69" name="Picture 10" descr="Influenza_vaccine_during_pregnanc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7137" y="4089405"/>
            <a:ext cx="22098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25764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764463" y="6245225"/>
            <a:ext cx="1143000" cy="476250"/>
          </a:xfrm>
          <a:prstGeom prst="rect">
            <a:avLst/>
          </a:prstGeom>
        </p:spPr>
        <p:txBody>
          <a:bodyPr/>
          <a:lstStyle/>
          <a:p>
            <a:pPr>
              <a:defRPr/>
            </a:pPr>
            <a:fld id="{3268A534-E9BB-D040-8DE1-9447A3F7039D}" type="slidenum">
              <a:rPr lang="en-US" smtClean="0"/>
              <a:pPr>
                <a:defRPr/>
              </a:pPr>
              <a:t>3</a:t>
            </a:fld>
            <a:endParaRPr lang="en-US"/>
          </a:p>
        </p:txBody>
      </p:sp>
      <p:pic>
        <p:nvPicPr>
          <p:cNvPr id="24578" name="Picture 2" descr="Screen Shot 2017-03-30 at 6.54.06 PM.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0"/>
            <a:ext cx="9144000"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9" name="TextBox 3"/>
          <p:cNvSpPr txBox="1">
            <a:spLocks noChangeArrowheads="1"/>
          </p:cNvSpPr>
          <p:nvPr/>
        </p:nvSpPr>
        <p:spPr bwMode="auto">
          <a:xfrm>
            <a:off x="2286000" y="6243638"/>
            <a:ext cx="40386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Vaccine evaluation center 2015</a:t>
            </a:r>
          </a:p>
        </p:txBody>
      </p:sp>
    </p:spTree>
    <p:extLst>
      <p:ext uri="{BB962C8B-B14F-4D97-AF65-F5344CB8AC3E}">
        <p14:creationId xmlns:p14="http://schemas.microsoft.com/office/powerpoint/2010/main" val="2861762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31410" y="152400"/>
            <a:ext cx="7035729" cy="685800"/>
          </a:xfrm>
        </p:spPr>
        <p:txBody>
          <a:bodyPr>
            <a:normAutofit fontScale="90000"/>
          </a:bodyPr>
          <a:lstStyle/>
          <a:p>
            <a:pPr algn="ctr" eaLnBrk="1" hangingPunct="1">
              <a:defRPr/>
            </a:pPr>
            <a:r>
              <a:rPr lang="en-US" sz="3900" dirty="0">
                <a:effectLst>
                  <a:outerShdw blurRad="38100" dist="38100" dir="2700000" algn="tl">
                    <a:srgbClr val="000000"/>
                  </a:outerShdw>
                </a:effectLst>
                <a:latin typeface="Gill Sans MT" charset="0"/>
                <a:cs typeface="+mj-cs"/>
              </a:rPr>
              <a:t>INFLUENZA VACCINE</a:t>
            </a:r>
            <a:br>
              <a:rPr lang="en-US" sz="3900" dirty="0">
                <a:effectLst>
                  <a:outerShdw blurRad="38100" dist="38100" dir="2700000" algn="tl">
                    <a:srgbClr val="000000"/>
                  </a:outerShdw>
                </a:effectLst>
                <a:latin typeface="Gill Sans MT" charset="0"/>
                <a:cs typeface="+mj-cs"/>
              </a:rPr>
            </a:br>
            <a:r>
              <a:rPr lang="en-US" sz="2200" dirty="0">
                <a:effectLst>
                  <a:outerShdw blurRad="38100" dist="38100" dir="2700000" algn="tl">
                    <a:srgbClr val="000000"/>
                  </a:outerShdw>
                </a:effectLst>
                <a:latin typeface="Gill Sans MT" charset="0"/>
                <a:cs typeface="+mj-cs"/>
              </a:rPr>
              <a:t>Reduction in Hospitalizations for Cardiac disease and Strokes </a:t>
            </a:r>
            <a:r>
              <a:rPr lang="en-US" sz="1400" dirty="0">
                <a:effectLst>
                  <a:outerShdw blurRad="38100" dist="38100" dir="2700000" algn="tl">
                    <a:srgbClr val="000000"/>
                  </a:outerShdw>
                </a:effectLst>
                <a:latin typeface="Gill Sans MT" charset="0"/>
                <a:cs typeface="+mj-cs"/>
              </a:rPr>
              <a:t>(Nichols et a. NEJM 348, April 3, 2003)</a:t>
            </a:r>
          </a:p>
        </p:txBody>
      </p:sp>
      <p:sp>
        <p:nvSpPr>
          <p:cNvPr id="68610" name="Rectangle 3"/>
          <p:cNvSpPr>
            <a:spLocks noGrp="1" noChangeArrowheads="1"/>
          </p:cNvSpPr>
          <p:nvPr>
            <p:ph idx="1"/>
          </p:nvPr>
        </p:nvSpPr>
        <p:spPr>
          <a:xfrm>
            <a:off x="629341" y="1524000"/>
            <a:ext cx="7955869" cy="5029200"/>
          </a:xfrm>
        </p:spPr>
        <p:txBody>
          <a:bodyPr/>
          <a:lstStyle/>
          <a:p>
            <a:pPr eaLnBrk="1" hangingPunct="1">
              <a:lnSpc>
                <a:spcPct val="80000"/>
              </a:lnSpc>
              <a:tabLst>
                <a:tab pos="0" algn="l"/>
              </a:tabLst>
              <a:defRPr/>
            </a:pPr>
            <a:r>
              <a:rPr lang="en-US" sz="2800" dirty="0">
                <a:latin typeface="Gill Sans MT" charset="0"/>
              </a:rPr>
              <a:t>Observational studies of large cohorts (140,000; 146,000), </a:t>
            </a:r>
            <a:r>
              <a:rPr lang="ja-JP" altLang="en-US" sz="2800" dirty="0">
                <a:latin typeface="Gill Sans MT" charset="0"/>
              </a:rPr>
              <a:t>’</a:t>
            </a:r>
            <a:r>
              <a:rPr lang="en-US" altLang="ja-JP" sz="2800" dirty="0">
                <a:latin typeface="Gill Sans MT" charset="0"/>
              </a:rPr>
              <a:t>98-</a:t>
            </a:r>
            <a:r>
              <a:rPr lang="ja-JP" altLang="en-US" sz="2800" dirty="0">
                <a:latin typeface="Gill Sans MT" charset="0"/>
              </a:rPr>
              <a:t>’</a:t>
            </a:r>
            <a:r>
              <a:rPr lang="en-US" altLang="ja-JP" sz="2800" dirty="0">
                <a:latin typeface="Gill Sans MT" charset="0"/>
              </a:rPr>
              <a:t>99 AND </a:t>
            </a:r>
            <a:r>
              <a:rPr lang="ja-JP" altLang="en-US" sz="2800" dirty="0">
                <a:latin typeface="Gill Sans MT" charset="0"/>
              </a:rPr>
              <a:t>’</a:t>
            </a:r>
            <a:r>
              <a:rPr lang="en-US" altLang="ja-JP" sz="2800" dirty="0">
                <a:latin typeface="Gill Sans MT" charset="0"/>
              </a:rPr>
              <a:t>99-</a:t>
            </a:r>
            <a:r>
              <a:rPr lang="ja-JP" altLang="en-US" sz="2800" dirty="0">
                <a:latin typeface="Gill Sans MT" charset="0"/>
              </a:rPr>
              <a:t>’</a:t>
            </a:r>
            <a:r>
              <a:rPr lang="en-US" altLang="ja-JP" sz="2800" dirty="0">
                <a:latin typeface="Gill Sans MT" charset="0"/>
              </a:rPr>
              <a:t>00, 3 HMOs, </a:t>
            </a:r>
            <a:r>
              <a:rPr lang="en-US" altLang="ja-JP" sz="2800" dirty="0">
                <a:latin typeface="Gill Sans MT" charset="0"/>
                <a:sym typeface="Symbol" charset="0"/>
              </a:rPr>
              <a:t></a:t>
            </a:r>
            <a:r>
              <a:rPr lang="en-US" altLang="ja-JP" sz="2800" dirty="0">
                <a:latin typeface="Gill Sans MT" charset="0"/>
              </a:rPr>
              <a:t> age 65</a:t>
            </a:r>
          </a:p>
          <a:p>
            <a:pPr eaLnBrk="1" hangingPunct="1">
              <a:lnSpc>
                <a:spcPct val="80000"/>
              </a:lnSpc>
              <a:tabLst>
                <a:tab pos="0" algn="l"/>
              </a:tabLst>
              <a:defRPr/>
            </a:pPr>
            <a:r>
              <a:rPr lang="en-US" sz="2800" dirty="0">
                <a:latin typeface="Gill Sans MT" charset="0"/>
              </a:rPr>
              <a:t>Vaccination against influenza associated with reduction in hospitalization for :</a:t>
            </a:r>
          </a:p>
          <a:p>
            <a:pPr lvl="1" eaLnBrk="1" hangingPunct="1">
              <a:lnSpc>
                <a:spcPct val="80000"/>
              </a:lnSpc>
              <a:tabLst>
                <a:tab pos="0" algn="l"/>
              </a:tabLst>
              <a:defRPr/>
            </a:pPr>
            <a:r>
              <a:rPr lang="en-US" b="1" dirty="0">
                <a:latin typeface="Gill Sans MT" charset="0"/>
              </a:rPr>
              <a:t>Cardiac disease (19% both seasons)</a:t>
            </a:r>
          </a:p>
          <a:p>
            <a:pPr lvl="1" eaLnBrk="1" hangingPunct="1">
              <a:lnSpc>
                <a:spcPct val="80000"/>
              </a:lnSpc>
              <a:tabLst>
                <a:tab pos="0" algn="l"/>
              </a:tabLst>
              <a:defRPr/>
            </a:pPr>
            <a:r>
              <a:rPr lang="en-US" b="1" dirty="0">
                <a:latin typeface="Gill Sans MT" charset="0"/>
              </a:rPr>
              <a:t>Cerebrovascular disease (16%; 23%)</a:t>
            </a:r>
          </a:p>
          <a:p>
            <a:pPr lvl="1" eaLnBrk="1" hangingPunct="1">
              <a:lnSpc>
                <a:spcPct val="80000"/>
              </a:lnSpc>
              <a:tabLst>
                <a:tab pos="0" algn="l"/>
              </a:tabLst>
              <a:defRPr/>
            </a:pPr>
            <a:r>
              <a:rPr lang="en-US" b="1" dirty="0">
                <a:latin typeface="Gill Sans MT" charset="0"/>
              </a:rPr>
              <a:t>Pneumonia and Influenza (32%; 29%)</a:t>
            </a:r>
          </a:p>
          <a:p>
            <a:pPr lvl="1" eaLnBrk="1" hangingPunct="1">
              <a:lnSpc>
                <a:spcPct val="80000"/>
              </a:lnSpc>
              <a:tabLst>
                <a:tab pos="0" algn="l"/>
              </a:tabLst>
              <a:defRPr/>
            </a:pPr>
            <a:r>
              <a:rPr lang="en-US" b="1" dirty="0">
                <a:latin typeface="Gill Sans MT" charset="0"/>
              </a:rPr>
              <a:t>All cause Death (48%; 50%)</a:t>
            </a:r>
          </a:p>
          <a:p>
            <a:pPr eaLnBrk="1" hangingPunct="1">
              <a:lnSpc>
                <a:spcPct val="80000"/>
              </a:lnSpc>
              <a:tabLst>
                <a:tab pos="0" algn="l"/>
              </a:tabLst>
              <a:defRPr/>
            </a:pPr>
            <a:r>
              <a:rPr lang="en-US" sz="2800" dirty="0">
                <a:latin typeface="Gill Sans MT" charset="0"/>
              </a:rPr>
              <a:t>Possible mechanisms: infection cause alterations in clotting factors, platelet aggregation, amount of inflammatory- response cytokines which enhance thrombosis</a:t>
            </a:r>
          </a:p>
          <a:p>
            <a:pPr eaLnBrk="1" hangingPunct="1">
              <a:lnSpc>
                <a:spcPct val="80000"/>
              </a:lnSpc>
              <a:tabLst>
                <a:tab pos="0" algn="l"/>
              </a:tabLst>
              <a:defRPr/>
            </a:pPr>
            <a:r>
              <a:rPr lang="en-US" sz="2800" dirty="0">
                <a:latin typeface="Gill Sans MT" charset="0"/>
              </a:rPr>
              <a:t>Lower risk of Cardiovascular complications</a:t>
            </a:r>
            <a:r>
              <a:rPr lang="en-US" dirty="0">
                <a:latin typeface="Gill Sans MT" charset="0"/>
              </a:rPr>
              <a:t> (</a:t>
            </a:r>
            <a:r>
              <a:rPr lang="en-US" dirty="0">
                <a:latin typeface="Helvetica" charset="0"/>
              </a:rPr>
              <a:t>JAMA. 2013;310(16):1711-1720)</a:t>
            </a:r>
          </a:p>
          <a:p>
            <a:pPr marL="0" indent="0" eaLnBrk="1" hangingPunct="1">
              <a:lnSpc>
                <a:spcPct val="80000"/>
              </a:lnSpc>
              <a:buFont typeface="Wingdings" charset="0"/>
              <a:buNone/>
              <a:tabLst>
                <a:tab pos="0" algn="l"/>
              </a:tabLst>
              <a:defRPr/>
            </a:pPr>
            <a:endParaRPr lang="en-US" sz="2800" dirty="0">
              <a:latin typeface="Gill Sans MT" charset="0"/>
            </a:endParaRPr>
          </a:p>
        </p:txBody>
      </p:sp>
    </p:spTree>
    <p:extLst>
      <p:ext uri="{BB962C8B-B14F-4D97-AF65-F5344CB8AC3E}">
        <p14:creationId xmlns:p14="http://schemas.microsoft.com/office/powerpoint/2010/main" val="2720903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81000" y="-153988"/>
            <a:ext cx="9220200" cy="914401"/>
          </a:xfrm>
        </p:spPr>
        <p:txBody>
          <a:bodyPr/>
          <a:lstStyle/>
          <a:p>
            <a:pPr algn="ctr" eaLnBrk="1" hangingPunct="1">
              <a:defRPr/>
            </a:pPr>
            <a:r>
              <a:rPr lang="en-US" sz="4400" dirty="0">
                <a:effectLst>
                  <a:outerShdw blurRad="38100" dist="38100" dir="2700000" algn="tl">
                    <a:srgbClr val="000000"/>
                  </a:outerShdw>
                </a:effectLst>
                <a:latin typeface="Gill Sans MT" charset="0"/>
                <a:cs typeface="+mj-cs"/>
              </a:rPr>
              <a:t>Influenza </a:t>
            </a:r>
            <a:r>
              <a:rPr lang="ja-JP" altLang="en-US" sz="4400" dirty="0">
                <a:effectLst>
                  <a:outerShdw blurRad="38100" dist="38100" dir="2700000" algn="tl">
                    <a:srgbClr val="000000"/>
                  </a:outerShdw>
                </a:effectLst>
                <a:latin typeface="Gill Sans MT" charset="0"/>
                <a:cs typeface="+mj-cs"/>
              </a:rPr>
              <a:t>‘</a:t>
            </a:r>
            <a:r>
              <a:rPr lang="en-US" sz="4400" dirty="0">
                <a:effectLst>
                  <a:outerShdw blurRad="38100" dist="38100" dir="2700000" algn="tl">
                    <a:srgbClr val="000000"/>
                  </a:outerShdw>
                </a:effectLst>
                <a:latin typeface="Gill Sans MT" charset="0"/>
                <a:cs typeface="+mj-cs"/>
              </a:rPr>
              <a:t>Nuts and Bolts</a:t>
            </a:r>
            <a:r>
              <a:rPr lang="ja-JP" altLang="en-US" sz="4400" dirty="0">
                <a:effectLst>
                  <a:outerShdw blurRad="38100" dist="38100" dir="2700000" algn="tl">
                    <a:srgbClr val="000000"/>
                  </a:outerShdw>
                </a:effectLst>
                <a:latin typeface="Gill Sans MT" charset="0"/>
                <a:cs typeface="+mj-cs"/>
              </a:rPr>
              <a:t>’</a:t>
            </a:r>
            <a:r>
              <a:rPr lang="en-US" sz="2800" baseline="40000" dirty="0">
                <a:effectLst>
                  <a:outerShdw blurRad="38100" dist="38100" dir="2700000" algn="tl">
                    <a:srgbClr val="000000"/>
                  </a:outerShdw>
                </a:effectLst>
                <a:latin typeface="Gill Sans MT" charset="0"/>
                <a:cs typeface="+mj-cs"/>
              </a:rPr>
              <a:t>1</a:t>
            </a:r>
          </a:p>
        </p:txBody>
      </p:sp>
      <p:sp>
        <p:nvSpPr>
          <p:cNvPr id="70658" name="Content Placeholder 2"/>
          <p:cNvSpPr>
            <a:spLocks noGrp="1"/>
          </p:cNvSpPr>
          <p:nvPr>
            <p:ph idx="1"/>
          </p:nvPr>
        </p:nvSpPr>
        <p:spPr>
          <a:xfrm>
            <a:off x="677334" y="877354"/>
            <a:ext cx="8085666" cy="4495800"/>
          </a:xfrm>
        </p:spPr>
        <p:txBody>
          <a:bodyPr/>
          <a:lstStyle/>
          <a:p>
            <a:pPr eaLnBrk="1" hangingPunct="1"/>
            <a:r>
              <a:rPr lang="en-US" sz="3200" dirty="0">
                <a:latin typeface="Gill Sans MT" charset="0"/>
              </a:rPr>
              <a:t>Vaccination season:  </a:t>
            </a:r>
            <a:r>
              <a:rPr lang="en-US" sz="3200" dirty="0">
                <a:solidFill>
                  <a:schemeClr val="tx2"/>
                </a:solidFill>
                <a:latin typeface="Gill Sans MT" charset="0"/>
              </a:rPr>
              <a:t>Soon as available </a:t>
            </a:r>
            <a:r>
              <a:rPr lang="en-US" sz="3200" dirty="0">
                <a:latin typeface="Gill Sans MT" charset="0"/>
              </a:rPr>
              <a:t>to ~April </a:t>
            </a:r>
          </a:p>
          <a:p>
            <a:pPr lvl="1" eaLnBrk="1" hangingPunct="1">
              <a:spcBef>
                <a:spcPct val="0"/>
              </a:spcBef>
            </a:pPr>
            <a:r>
              <a:rPr lang="en-US" sz="2400" dirty="0">
                <a:latin typeface="Gill Sans MT" charset="0"/>
              </a:rPr>
              <a:t>Influenza season unpredictable-can start Oct</a:t>
            </a:r>
          </a:p>
          <a:p>
            <a:pPr lvl="1" eaLnBrk="1" hangingPunct="1">
              <a:spcBef>
                <a:spcPct val="0"/>
              </a:spcBef>
            </a:pPr>
            <a:r>
              <a:rPr lang="en-US" sz="2400" dirty="0">
                <a:latin typeface="Gill Sans MT" charset="0"/>
              </a:rPr>
              <a:t>Immunity will last for almost all patients (no concern for waning immunity for most))</a:t>
            </a:r>
          </a:p>
          <a:p>
            <a:pPr lvl="1" eaLnBrk="1" hangingPunct="1">
              <a:spcBef>
                <a:spcPct val="0"/>
              </a:spcBef>
            </a:pPr>
            <a:r>
              <a:rPr lang="en-US" sz="2400" dirty="0">
                <a:latin typeface="Gill Sans MT" charset="0"/>
              </a:rPr>
              <a:t>Late season vaccination important and underutilized</a:t>
            </a:r>
          </a:p>
          <a:p>
            <a:pPr lvl="1" eaLnBrk="1" hangingPunct="1">
              <a:spcBef>
                <a:spcPct val="0"/>
              </a:spcBef>
            </a:pPr>
            <a:r>
              <a:rPr lang="en-US" sz="2400" dirty="0">
                <a:latin typeface="Gill Sans MT" charset="0"/>
              </a:rPr>
              <a:t>LAIV can be safely used in MOST healthcare settings as alternative  to TIV</a:t>
            </a:r>
            <a:r>
              <a:rPr lang="en-US" sz="2400" baseline="30000" dirty="0">
                <a:latin typeface="Gill Sans MT" charset="0"/>
              </a:rPr>
              <a:t>2</a:t>
            </a:r>
          </a:p>
          <a:p>
            <a:pPr lvl="1" eaLnBrk="1" hangingPunct="1">
              <a:buFontTx/>
              <a:buNone/>
            </a:pPr>
            <a:endParaRPr lang="en-US" sz="500" baseline="30000" dirty="0">
              <a:latin typeface="Gill Sans MT" charset="0"/>
            </a:endParaRPr>
          </a:p>
          <a:p>
            <a:pPr eaLnBrk="1" hangingPunct="1"/>
            <a:r>
              <a:rPr lang="en-US" sz="3200" dirty="0">
                <a:latin typeface="Gill Sans MT" charset="0"/>
              </a:rPr>
              <a:t>Egg allergy </a:t>
            </a:r>
            <a:r>
              <a:rPr lang="en-US" sz="3200" dirty="0">
                <a:solidFill>
                  <a:schemeClr val="tx2"/>
                </a:solidFill>
                <a:latin typeface="Gill Sans MT" charset="0"/>
              </a:rPr>
              <a:t>NO LONGER </a:t>
            </a:r>
            <a:r>
              <a:rPr lang="en-US" sz="3200" dirty="0">
                <a:latin typeface="Gill Sans MT" charset="0"/>
              </a:rPr>
              <a:t>contraindication</a:t>
            </a:r>
            <a:r>
              <a:rPr lang="en-US" sz="3200" baseline="30000" dirty="0">
                <a:latin typeface="Gill Sans MT" charset="0"/>
              </a:rPr>
              <a:t>3</a:t>
            </a:r>
          </a:p>
          <a:p>
            <a:pPr lvl="1" eaLnBrk="1" hangingPunct="1">
              <a:spcBef>
                <a:spcPct val="0"/>
              </a:spcBef>
            </a:pPr>
            <a:r>
              <a:rPr lang="en-US" sz="2400" dirty="0">
                <a:latin typeface="Gill Sans MT" charset="0"/>
              </a:rPr>
              <a:t>Anaphylaxis is EXCEEDINGLY rare [&lt;10 documented cases]</a:t>
            </a:r>
          </a:p>
          <a:p>
            <a:pPr lvl="1" eaLnBrk="1" hangingPunct="1">
              <a:spcBef>
                <a:spcPct val="0"/>
              </a:spcBef>
            </a:pPr>
            <a:r>
              <a:rPr lang="en-US" sz="2400" dirty="0" err="1">
                <a:latin typeface="Gill Sans MT" charset="0"/>
              </a:rPr>
              <a:t>Flublok</a:t>
            </a:r>
            <a:r>
              <a:rPr lang="en-US" sz="2400" dirty="0">
                <a:latin typeface="Gill Sans MT" charset="0"/>
                <a:sym typeface="Symbol" charset="0"/>
              </a:rPr>
              <a:t>  if concern</a:t>
            </a:r>
            <a:endParaRPr lang="en-US" sz="2400" dirty="0">
              <a:latin typeface="Gill Sans MT" charset="0"/>
            </a:endParaRPr>
          </a:p>
          <a:p>
            <a:pPr lvl="1" eaLnBrk="1" hangingPunct="1"/>
            <a:r>
              <a:rPr lang="en-US" sz="2400" dirty="0">
                <a:solidFill>
                  <a:schemeClr val="tx2"/>
                </a:solidFill>
                <a:latin typeface="Gill Sans MT" charset="0"/>
              </a:rPr>
              <a:t>OK to give egg-based if not history of severe anaphylaxis</a:t>
            </a:r>
            <a:r>
              <a:rPr lang="en-US" sz="2400" dirty="0">
                <a:latin typeface="Gill Sans MT" charset="0"/>
              </a:rPr>
              <a:t> </a:t>
            </a:r>
          </a:p>
          <a:p>
            <a:pPr lvl="2" eaLnBrk="1" hangingPunct="1"/>
            <a:r>
              <a:rPr lang="en-US" sz="2000" dirty="0">
                <a:latin typeface="Gill Sans MT" charset="0"/>
              </a:rPr>
              <a:t>If vaccinated, should be observed ~30 minutes in office</a:t>
            </a:r>
          </a:p>
        </p:txBody>
      </p:sp>
      <p:sp>
        <p:nvSpPr>
          <p:cNvPr id="70659" name="TextBox 3"/>
          <p:cNvSpPr txBox="1">
            <a:spLocks noChangeArrowheads="1"/>
          </p:cNvSpPr>
          <p:nvPr/>
        </p:nvSpPr>
        <p:spPr bwMode="auto">
          <a:xfrm>
            <a:off x="0" y="6426200"/>
            <a:ext cx="91440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AutoNum type="arabicPeriod"/>
            </a:pPr>
            <a:r>
              <a:rPr lang="en-US" sz="900" b="1">
                <a:latin typeface="Arial" charset="0"/>
              </a:rPr>
              <a:t>Centers for Disease Control and Prevention. Inactivated Influenza Vaccine 2011-12. Available at: http://www.cdc.gov/vaccines/pubs/vis/downloads/vis-flu.pdf </a:t>
            </a:r>
          </a:p>
          <a:p>
            <a:pPr eaLnBrk="1" hangingPunct="1">
              <a:buFontTx/>
              <a:buAutoNum type="arabicPeriod"/>
            </a:pPr>
            <a:r>
              <a:rPr lang="en-US" sz="900" b="1">
                <a:latin typeface="Arial" charset="0"/>
              </a:rPr>
              <a:t>Talbot TR, et al.</a:t>
            </a:r>
            <a:r>
              <a:rPr lang="en-US" sz="900" b="1" i="1">
                <a:latin typeface="Arial" charset="0"/>
              </a:rPr>
              <a:t> Infect Control Hosp Epidemiol</a:t>
            </a:r>
            <a:r>
              <a:rPr lang="en-US" sz="900" b="1">
                <a:latin typeface="Arial" charset="0"/>
              </a:rPr>
              <a:t>. 2010;31:987-995.</a:t>
            </a:r>
          </a:p>
          <a:p>
            <a:pPr eaLnBrk="1" hangingPunct="1">
              <a:buFontTx/>
              <a:buAutoNum type="arabicPeriod"/>
            </a:pPr>
            <a:r>
              <a:rPr lang="en-US" sz="900" b="1">
                <a:latin typeface="Arial" charset="0"/>
              </a:rPr>
              <a:t>Kelso JM, Wang J. </a:t>
            </a:r>
            <a:r>
              <a:rPr lang="en-US" sz="900" b="1" i="1">
                <a:latin typeface="Arial" charset="0"/>
              </a:rPr>
              <a:t>UpToDate</a:t>
            </a:r>
            <a:r>
              <a:rPr lang="en-US" sz="900" b="1">
                <a:latin typeface="Arial" charset="0"/>
              </a:rPr>
              <a:t>. 2011. Available at</a:t>
            </a:r>
            <a:r>
              <a:rPr lang="en-US" sz="900" b="1">
                <a:latin typeface="Arial" charset="0"/>
                <a:hlinkClick r:id="rId4"/>
              </a:rPr>
              <a:t>: http://www.uptodate.com/contents/influenza-vaccination-in-individuals-with-egg-allergy</a:t>
            </a:r>
            <a:r>
              <a:rPr lang="en-US" sz="900" b="1">
                <a:latin typeface="Arial" charset="0"/>
              </a:rPr>
              <a:t>. </a:t>
            </a:r>
            <a:endParaRPr lang="en-US" sz="900">
              <a:latin typeface="Arial" charset="0"/>
            </a:endParaRPr>
          </a:p>
        </p:txBody>
      </p:sp>
    </p:spTree>
    <p:custDataLst>
      <p:tags r:id="rId1"/>
    </p:custDataLst>
    <p:extLst>
      <p:ext uri="{BB962C8B-B14F-4D97-AF65-F5344CB8AC3E}">
        <p14:creationId xmlns:p14="http://schemas.microsoft.com/office/powerpoint/2010/main" val="2880267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457200" indent="-457200">
              <a:buFont typeface="Arial"/>
              <a:buChar char="•"/>
            </a:pPr>
            <a:r>
              <a:rPr lang="en-US" dirty="0"/>
              <a:t>NIH Study</a:t>
            </a:r>
          </a:p>
          <a:p>
            <a:pPr marL="457200" indent="-457200">
              <a:buFont typeface="Arial"/>
              <a:buChar char="•"/>
            </a:pPr>
            <a:r>
              <a:rPr lang="en-US" dirty="0"/>
              <a:t>Seasonal flu vaccines fight infection by inducing antibodies that target the HA head. This region varies season to season, which is why flu vaccines must be updated each year. However, scientists discovered the stem typically remains unchanged, making it an ideal target for antibodies induced by a universal flu vaccine </a:t>
            </a:r>
          </a:p>
        </p:txBody>
      </p:sp>
      <p:sp>
        <p:nvSpPr>
          <p:cNvPr id="3" name="Title 2"/>
          <p:cNvSpPr>
            <a:spLocks noGrp="1"/>
          </p:cNvSpPr>
          <p:nvPr>
            <p:ph type="title"/>
          </p:nvPr>
        </p:nvSpPr>
        <p:spPr/>
        <p:txBody>
          <a:bodyPr/>
          <a:lstStyle/>
          <a:p>
            <a:pPr algn="ctr"/>
            <a:r>
              <a:rPr lang="en-US" sz="4000" dirty="0"/>
              <a:t>Universal Flu Vaccine</a:t>
            </a:r>
          </a:p>
        </p:txBody>
      </p:sp>
      <p:sp>
        <p:nvSpPr>
          <p:cNvPr id="6" name="Slide Number Placeholder 5"/>
          <p:cNvSpPr>
            <a:spLocks noGrp="1"/>
          </p:cNvSpPr>
          <p:nvPr>
            <p:ph type="sldNum" sz="quarter" idx="15"/>
          </p:nvPr>
        </p:nvSpPr>
        <p:spPr/>
        <p:txBody>
          <a:bodyPr/>
          <a:lstStyle/>
          <a:p>
            <a:fld id="{5E8BC936-0928-C346-B13E-04BD58031644}" type="slidenum">
              <a:rPr lang="en-US" smtClean="0"/>
              <a:pPr/>
              <a:t>32</a:t>
            </a:fld>
            <a:endParaRPr lang="en-US" dirty="0"/>
          </a:p>
        </p:txBody>
      </p:sp>
      <p:pic>
        <p:nvPicPr>
          <p:cNvPr id="5" name="Picture 4" descr="pic1"/>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2946387" y="4605866"/>
            <a:ext cx="2218267" cy="2252134"/>
          </a:xfrm>
          <a:prstGeom prst="rect">
            <a:avLst/>
          </a:prstGeom>
        </p:spPr>
      </p:pic>
      <p:sp>
        <p:nvSpPr>
          <p:cNvPr id="4" name="TextBox 3"/>
          <p:cNvSpPr txBox="1"/>
          <p:nvPr/>
        </p:nvSpPr>
        <p:spPr>
          <a:xfrm>
            <a:off x="5435604" y="5418671"/>
            <a:ext cx="1839604" cy="369332"/>
          </a:xfrm>
          <a:prstGeom prst="rect">
            <a:avLst/>
          </a:prstGeom>
          <a:noFill/>
        </p:spPr>
        <p:txBody>
          <a:bodyPr wrap="none" rtlCol="0">
            <a:spAutoFit/>
          </a:bodyPr>
          <a:lstStyle/>
          <a:p>
            <a:r>
              <a:rPr lang="en-US" b="1" dirty="0">
                <a:latin typeface="Arial" charset="0"/>
                <a:cs typeface="Arial" charset="0"/>
              </a:rPr>
              <a:t>Neuraminidase</a:t>
            </a:r>
          </a:p>
        </p:txBody>
      </p:sp>
      <p:sp>
        <p:nvSpPr>
          <p:cNvPr id="7" name="TextBox 6"/>
          <p:cNvSpPr txBox="1"/>
          <p:nvPr/>
        </p:nvSpPr>
        <p:spPr>
          <a:xfrm>
            <a:off x="999076" y="5738817"/>
            <a:ext cx="1787644" cy="369332"/>
          </a:xfrm>
          <a:prstGeom prst="rect">
            <a:avLst/>
          </a:prstGeom>
          <a:noFill/>
        </p:spPr>
        <p:txBody>
          <a:bodyPr wrap="none" rtlCol="0">
            <a:spAutoFit/>
          </a:bodyPr>
          <a:lstStyle/>
          <a:p>
            <a:r>
              <a:rPr lang="en-US" b="1" dirty="0" err="1">
                <a:latin typeface="Arial" charset="0"/>
                <a:cs typeface="Arial" charset="0"/>
              </a:rPr>
              <a:t>Hemagglutinin</a:t>
            </a:r>
            <a:endParaRPr lang="en-US" b="1" dirty="0">
              <a:latin typeface="Arial" charset="0"/>
              <a:cs typeface="Arial" charset="0"/>
            </a:endParaRPr>
          </a:p>
        </p:txBody>
      </p:sp>
      <p:cxnSp>
        <p:nvCxnSpPr>
          <p:cNvPr id="10" name="Straight Connector 9"/>
          <p:cNvCxnSpPr>
            <a:stCxn id="4" idx="1"/>
            <a:endCxn id="5" idx="3"/>
          </p:cNvCxnSpPr>
          <p:nvPr/>
        </p:nvCxnSpPr>
        <p:spPr>
          <a:xfrm flipH="1">
            <a:off x="5164654" y="5603337"/>
            <a:ext cx="270950" cy="12859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endCxn id="7" idx="3"/>
          </p:cNvCxnSpPr>
          <p:nvPr/>
        </p:nvCxnSpPr>
        <p:spPr>
          <a:xfrm flipH="1" flipV="1">
            <a:off x="2786720" y="5923483"/>
            <a:ext cx="295147" cy="1853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4371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265238" y="257175"/>
            <a:ext cx="6858000" cy="838200"/>
          </a:xfrm>
        </p:spPr>
        <p:txBody>
          <a:bodyPr/>
          <a:lstStyle/>
          <a:p>
            <a:r>
              <a:rPr lang="en-US" sz="4000">
                <a:latin typeface="Calibri" charset="0"/>
                <a:ea typeface="MS PGothic" charset="0"/>
              </a:rPr>
              <a:t>Case Exercise 3</a:t>
            </a:r>
            <a:endParaRPr lang="en-US" sz="3300">
              <a:latin typeface="Calibri" charset="0"/>
              <a:ea typeface="MS PGothic" charset="0"/>
            </a:endParaRPr>
          </a:p>
        </p:txBody>
      </p:sp>
      <p:sp>
        <p:nvSpPr>
          <p:cNvPr id="13" name="Content Placeholder 2"/>
          <p:cNvSpPr>
            <a:spLocks noGrp="1"/>
          </p:cNvSpPr>
          <p:nvPr>
            <p:ph sz="half" idx="1"/>
          </p:nvPr>
        </p:nvSpPr>
        <p:spPr>
          <a:xfrm>
            <a:off x="514350" y="1768475"/>
            <a:ext cx="8293100" cy="1211263"/>
          </a:xfrm>
        </p:spPr>
        <p:txBody>
          <a:bodyPr>
            <a:normAutofit/>
          </a:bodyPr>
          <a:lstStyle/>
          <a:p>
            <a:pPr marL="0" indent="0">
              <a:buFont typeface="Arial" charset="0"/>
              <a:buNone/>
              <a:defRPr/>
            </a:pPr>
            <a:r>
              <a:rPr lang="en-US" altLang="en-US" sz="2500" b="1" dirty="0">
                <a:ea typeface="ＭＳ Ｐゴシック" charset="0"/>
                <a:cs typeface="ＭＳ Ｐゴシック" charset="0"/>
              </a:rPr>
              <a:t>A 66-year-old man with COPD who has not received any immunization in the past 15 years. What do you recommend today?</a:t>
            </a:r>
          </a:p>
          <a:p>
            <a:pPr>
              <a:defRPr/>
            </a:pPr>
            <a:endParaRPr lang="en-US" altLang="en-US" sz="2000" b="1" dirty="0">
              <a:ea typeface="ＭＳ Ｐゴシック" charset="0"/>
              <a:cs typeface="ＭＳ Ｐゴシック" charset="0"/>
            </a:endParaRPr>
          </a:p>
        </p:txBody>
      </p:sp>
      <p:sp>
        <p:nvSpPr>
          <p:cNvPr id="38915" name="Content Placeholder 3"/>
          <p:cNvSpPr>
            <a:spLocks noGrp="1"/>
          </p:cNvSpPr>
          <p:nvPr>
            <p:ph sz="half" idx="2"/>
          </p:nvPr>
        </p:nvSpPr>
        <p:spPr>
          <a:xfrm>
            <a:off x="838200" y="2895600"/>
            <a:ext cx="5392738" cy="2447925"/>
          </a:xfrm>
        </p:spPr>
        <p:txBody>
          <a:bodyPr/>
          <a:lstStyle/>
          <a:p>
            <a:pPr marL="800100" lvl="1" indent="-457200">
              <a:buFont typeface="Calibri" charset="0"/>
              <a:buAutoNum type="alphaUcPeriod"/>
            </a:pPr>
            <a:r>
              <a:rPr lang="en-US" sz="2400" dirty="0">
                <a:latin typeface="Calibri" charset="0"/>
                <a:ea typeface="MS PGothic" charset="0"/>
              </a:rPr>
              <a:t>Influenza vaccine</a:t>
            </a:r>
            <a:endParaRPr lang="en-US" altLang="ja-JP" sz="2400" dirty="0">
              <a:latin typeface="Calibri" charset="0"/>
              <a:ea typeface="MS PGothic" charset="0"/>
            </a:endParaRPr>
          </a:p>
          <a:p>
            <a:pPr marL="800100" lvl="1" indent="-457200">
              <a:buFont typeface="Calibri" charset="0"/>
              <a:buAutoNum type="alphaUcPeriod"/>
            </a:pPr>
            <a:r>
              <a:rPr lang="en-US" sz="2400" dirty="0">
                <a:latin typeface="Calibri" charset="0"/>
                <a:ea typeface="MS PGothic" charset="0"/>
              </a:rPr>
              <a:t>Pneumococcal vaccine</a:t>
            </a:r>
          </a:p>
          <a:p>
            <a:pPr marL="800100" lvl="1" indent="-457200">
              <a:buFont typeface="Calibri" charset="0"/>
              <a:buAutoNum type="alphaUcPeriod"/>
            </a:pPr>
            <a:r>
              <a:rPr lang="en-US" sz="2400" dirty="0">
                <a:latin typeface="Calibri" charset="0"/>
                <a:ea typeface="MS PGothic" charset="0"/>
              </a:rPr>
              <a:t>Zoster vaccine</a:t>
            </a:r>
          </a:p>
          <a:p>
            <a:pPr marL="800100" lvl="1" indent="-457200">
              <a:buFont typeface="Calibri" charset="0"/>
              <a:buAutoNum type="alphaUcPeriod"/>
            </a:pPr>
            <a:r>
              <a:rPr lang="en-US" sz="2400" dirty="0">
                <a:latin typeface="Calibri" charset="0"/>
                <a:ea typeface="MS PGothic" charset="0"/>
              </a:rPr>
              <a:t>A and B only</a:t>
            </a:r>
          </a:p>
          <a:p>
            <a:pPr marL="800100" lvl="1" indent="-457200">
              <a:buFont typeface="Calibri" charset="0"/>
              <a:buAutoNum type="alphaUcPeriod"/>
            </a:pPr>
            <a:r>
              <a:rPr lang="en-US" sz="2400" dirty="0">
                <a:latin typeface="Calibri" charset="0"/>
                <a:ea typeface="MS PGothic" charset="0"/>
              </a:rPr>
              <a:t>A, B, and C</a:t>
            </a:r>
          </a:p>
        </p:txBody>
      </p:sp>
    </p:spTree>
    <p:extLst>
      <p:ext uri="{BB962C8B-B14F-4D97-AF65-F5344CB8AC3E}">
        <p14:creationId xmlns:p14="http://schemas.microsoft.com/office/powerpoint/2010/main" val="2045609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4A2573A-83BE-40A7-8688-9326C8B744B6}" type="slidenum">
              <a:rPr lang="en-US" smtClean="0"/>
              <a:pPr/>
              <a:t>34</a:t>
            </a:fld>
            <a:endParaRPr lang="en-US"/>
          </a:p>
        </p:txBody>
      </p:sp>
      <p:sp>
        <p:nvSpPr>
          <p:cNvPr id="5" name="TextBox 4"/>
          <p:cNvSpPr txBox="1"/>
          <p:nvPr/>
        </p:nvSpPr>
        <p:spPr>
          <a:xfrm>
            <a:off x="1714500" y="84670"/>
            <a:ext cx="5584440" cy="461665"/>
          </a:xfrm>
          <a:prstGeom prst="rect">
            <a:avLst/>
          </a:prstGeom>
          <a:noFill/>
        </p:spPr>
        <p:txBody>
          <a:bodyPr wrap="square" rtlCol="0">
            <a:spAutoFit/>
          </a:bodyPr>
          <a:lstStyle/>
          <a:p>
            <a:pPr algn="ctr"/>
            <a:r>
              <a:rPr lang="en-US" sz="2400" dirty="0">
                <a:solidFill>
                  <a:srgbClr val="FF0000"/>
                </a:solidFill>
              </a:rPr>
              <a:t>Adult Immunization Schedule:  2022-23</a:t>
            </a:r>
          </a:p>
        </p:txBody>
      </p:sp>
      <p:pic>
        <p:nvPicPr>
          <p:cNvPr id="11" name="Picture 10">
            <a:extLst>
              <a:ext uri="{FF2B5EF4-FFF2-40B4-BE49-F238E27FC236}">
                <a16:creationId xmlns:a16="http://schemas.microsoft.com/office/drawing/2014/main" id="{B1B81788-62B3-1C42-8793-57157FBC6D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000" y="6088567"/>
            <a:ext cx="8636000" cy="809852"/>
          </a:xfrm>
          <a:prstGeom prst="rect">
            <a:avLst/>
          </a:prstGeom>
        </p:spPr>
      </p:pic>
      <p:pic>
        <p:nvPicPr>
          <p:cNvPr id="4" name="Picture 3">
            <a:extLst>
              <a:ext uri="{FF2B5EF4-FFF2-40B4-BE49-F238E27FC236}">
                <a16:creationId xmlns:a16="http://schemas.microsoft.com/office/drawing/2014/main" id="{9E5E5AB3-69C4-714B-8480-4B4CC50C64E8}"/>
              </a:ext>
            </a:extLst>
          </p:cNvPr>
          <p:cNvPicPr>
            <a:picLocks noChangeAspect="1"/>
          </p:cNvPicPr>
          <p:nvPr/>
        </p:nvPicPr>
        <p:blipFill>
          <a:blip r:embed="rId3"/>
          <a:stretch>
            <a:fillRect/>
          </a:stretch>
        </p:blipFill>
        <p:spPr>
          <a:xfrm>
            <a:off x="1227728" y="546334"/>
            <a:ext cx="6688544" cy="5542233"/>
          </a:xfrm>
          <a:prstGeom prst="rect">
            <a:avLst/>
          </a:prstGeom>
        </p:spPr>
      </p:pic>
    </p:spTree>
    <p:extLst>
      <p:ext uri="{BB962C8B-B14F-4D97-AF65-F5344CB8AC3E}">
        <p14:creationId xmlns:p14="http://schemas.microsoft.com/office/powerpoint/2010/main" val="939637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C44172-CFB7-0315-43DB-D36F110FA7CF}"/>
              </a:ext>
            </a:extLst>
          </p:cNvPr>
          <p:cNvSpPr>
            <a:spLocks noGrp="1"/>
          </p:cNvSpPr>
          <p:nvPr>
            <p:ph sz="quarter" idx="12"/>
          </p:nvPr>
        </p:nvSpPr>
        <p:spPr/>
        <p:txBody>
          <a:bodyPr/>
          <a:lstStyle/>
          <a:p>
            <a:r>
              <a:rPr lang="en-US" dirty="0"/>
              <a:t>Prostate Cancer</a:t>
            </a:r>
          </a:p>
          <a:p>
            <a:r>
              <a:rPr lang="en-US" dirty="0"/>
              <a:t>Breast Cancer</a:t>
            </a:r>
          </a:p>
          <a:p>
            <a:r>
              <a:rPr lang="en-US" dirty="0"/>
              <a:t>Pneumococcal infection</a:t>
            </a:r>
          </a:p>
        </p:txBody>
      </p:sp>
      <p:sp>
        <p:nvSpPr>
          <p:cNvPr id="3" name="Title 2">
            <a:extLst>
              <a:ext uri="{FF2B5EF4-FFF2-40B4-BE49-F238E27FC236}">
                <a16:creationId xmlns:a16="http://schemas.microsoft.com/office/drawing/2014/main" id="{71181FA6-6EBA-8059-4BD4-E470E15CCB2E}"/>
              </a:ext>
            </a:extLst>
          </p:cNvPr>
          <p:cNvSpPr>
            <a:spLocks noGrp="1"/>
          </p:cNvSpPr>
          <p:nvPr>
            <p:ph type="title"/>
          </p:nvPr>
        </p:nvSpPr>
        <p:spPr>
          <a:xfrm>
            <a:off x="0" y="457201"/>
            <a:ext cx="8954429" cy="768096"/>
          </a:xfrm>
        </p:spPr>
        <p:txBody>
          <a:bodyPr/>
          <a:lstStyle/>
          <a:p>
            <a:pPr algn="ctr"/>
            <a:r>
              <a:rPr lang="en-US" dirty="0"/>
              <a:t>Which of the following causes the most deaths annually in US?</a:t>
            </a:r>
          </a:p>
        </p:txBody>
      </p:sp>
      <p:sp>
        <p:nvSpPr>
          <p:cNvPr id="6" name="Slide Number Placeholder 5">
            <a:extLst>
              <a:ext uri="{FF2B5EF4-FFF2-40B4-BE49-F238E27FC236}">
                <a16:creationId xmlns:a16="http://schemas.microsoft.com/office/drawing/2014/main" id="{05F864BC-DBE7-E2F6-C775-011F9C8F6FC9}"/>
              </a:ext>
            </a:extLst>
          </p:cNvPr>
          <p:cNvSpPr>
            <a:spLocks noGrp="1"/>
          </p:cNvSpPr>
          <p:nvPr>
            <p:ph type="sldNum" sz="quarter" idx="15"/>
          </p:nvPr>
        </p:nvSpPr>
        <p:spPr/>
        <p:txBody>
          <a:bodyPr/>
          <a:lstStyle/>
          <a:p>
            <a:fld id="{5E8BC936-0928-C346-B13E-04BD58031644}" type="slidenum">
              <a:rPr lang="en-US" smtClean="0"/>
              <a:pPr/>
              <a:t>35</a:t>
            </a:fld>
            <a:endParaRPr lang="en-US" dirty="0"/>
          </a:p>
        </p:txBody>
      </p:sp>
    </p:spTree>
    <p:extLst>
      <p:ext uri="{BB962C8B-B14F-4D97-AF65-F5344CB8AC3E}">
        <p14:creationId xmlns:p14="http://schemas.microsoft.com/office/powerpoint/2010/main" val="2105844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defRPr/>
            </a:pPr>
            <a:endParaRPr lang="en-US">
              <a:ea typeface="+mj-ea"/>
              <a:cs typeface="+mj-cs"/>
            </a:endParaRPr>
          </a:p>
        </p:txBody>
      </p:sp>
      <p:pic>
        <p:nvPicPr>
          <p:cNvPr id="74754" name="Content Placeholder 3"/>
          <p:cNvPicPr>
            <a:picLocks noGrp="1"/>
          </p:cNvPicPr>
          <p:nvPr>
            <p:ph idx="1"/>
          </p:nvPr>
        </p:nvPicPr>
        <p:blipFill>
          <a:blip r:embed="rId3">
            <a:extLst>
              <a:ext uri="{28A0092B-C50C-407E-A947-70E740481C1C}">
                <a14:useLocalDpi xmlns:a14="http://schemas.microsoft.com/office/drawing/2010/main"/>
              </a:ext>
            </a:extLst>
          </a:blip>
          <a:srcRect/>
          <a:stretch>
            <a:fillRect/>
          </a:stretch>
        </p:blipFill>
        <p:spPr>
          <a:xfrm>
            <a:off x="990600" y="0"/>
            <a:ext cx="7924800" cy="4702175"/>
          </a:xfrm>
          <a:ln w="6350">
            <a:solidFill>
              <a:srgbClr val="000000"/>
            </a:solidFill>
            <a:miter lim="800000"/>
            <a:headEnd/>
            <a:tailEnd/>
          </a:ln>
        </p:spPr>
      </p:pic>
      <p:sp>
        <p:nvSpPr>
          <p:cNvPr id="74755" name="TextBox 10"/>
          <p:cNvSpPr txBox="1">
            <a:spLocks noChangeArrowheads="1"/>
          </p:cNvSpPr>
          <p:nvPr/>
        </p:nvSpPr>
        <p:spPr bwMode="auto">
          <a:xfrm>
            <a:off x="1066800" y="4687888"/>
            <a:ext cx="767715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latin typeface="Arial" charset="0"/>
              </a:rPr>
              <a:t>Centers for Disease Control and Prevention. 2010. Active Bacterial Core Surveillance Report, Emerging Infections Program Network, Streptococcus pneumoniae, 2009. http://www.cdc.gov/abcs/reports-findings/survreports/spneu09.pdf</a:t>
            </a:r>
            <a:r>
              <a:rPr lang="en-US" sz="1800">
                <a:solidFill>
                  <a:schemeClr val="bg1"/>
                </a:solidFill>
                <a:latin typeface="Arial" charset="0"/>
              </a:rPr>
              <a:t>. </a:t>
            </a:r>
            <a:r>
              <a:rPr lang="en-US" sz="1400">
                <a:latin typeface="Arial" charset="0"/>
              </a:rPr>
              <a:t>Accessed February 3, 2011.</a:t>
            </a:r>
            <a:endParaRPr lang="en-US" sz="1800">
              <a:latin typeface="Arial" charset="0"/>
            </a:endParaRPr>
          </a:p>
        </p:txBody>
      </p:sp>
      <p:sp>
        <p:nvSpPr>
          <p:cNvPr id="74756" name="TextBox 7"/>
          <p:cNvSpPr txBox="1">
            <a:spLocks noChangeArrowheads="1"/>
          </p:cNvSpPr>
          <p:nvPr/>
        </p:nvSpPr>
        <p:spPr bwMode="auto">
          <a:xfrm>
            <a:off x="990600" y="5413375"/>
            <a:ext cx="79359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tx2"/>
                </a:solidFill>
                <a:latin typeface="Arial" charset="0"/>
              </a:rPr>
              <a:t>Pneumococcal  Diseases causes more deaths per year in US than Breast Cancer or Prostate Cancer </a:t>
            </a:r>
          </a:p>
          <a:p>
            <a:pPr eaLnBrk="1" hangingPunct="1"/>
            <a:endParaRPr lang="en-US" sz="3600" baseline="30000">
              <a:solidFill>
                <a:schemeClr val="bg1"/>
              </a:solidFill>
              <a:latin typeface="Arial" charset="0"/>
            </a:endParaRPr>
          </a:p>
        </p:txBody>
      </p:sp>
      <p:sp>
        <p:nvSpPr>
          <p:cNvPr id="74757" name="TextBox 8"/>
          <p:cNvSpPr txBox="1">
            <a:spLocks noChangeArrowheads="1"/>
          </p:cNvSpPr>
          <p:nvPr/>
        </p:nvSpPr>
        <p:spPr bwMode="auto">
          <a:xfrm>
            <a:off x="1295400" y="6443663"/>
            <a:ext cx="78486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Arial" charset="0"/>
              </a:rPr>
              <a:t>Xu. Et al. Deaths: Prelimanary data for 2007. Natl Vital Stat Rep. 2009; 58: 1-51</a:t>
            </a:r>
          </a:p>
        </p:txBody>
      </p:sp>
    </p:spTree>
    <p:extLst>
      <p:ext uri="{BB962C8B-B14F-4D97-AF65-F5344CB8AC3E}">
        <p14:creationId xmlns:p14="http://schemas.microsoft.com/office/powerpoint/2010/main" val="1936774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75933" y="169324"/>
            <a:ext cx="7355274" cy="1143000"/>
          </a:xfrm>
        </p:spPr>
        <p:txBody>
          <a:bodyPr/>
          <a:lstStyle/>
          <a:p>
            <a:pPr eaLnBrk="1" hangingPunct="1">
              <a:defRPr/>
            </a:pPr>
            <a:r>
              <a:rPr lang="en-US" sz="4400" b="0" dirty="0">
                <a:effectLst>
                  <a:outerShdw blurRad="38100" dist="38100" dir="2700000" algn="tl">
                    <a:srgbClr val="000000"/>
                  </a:outerShdw>
                </a:effectLst>
                <a:latin typeface="Gill Sans MT" charset="0"/>
                <a:cs typeface="+mj-cs"/>
              </a:rPr>
              <a:t>Pneumococcal Vaccines-adults</a:t>
            </a:r>
          </a:p>
        </p:txBody>
      </p:sp>
      <p:sp>
        <p:nvSpPr>
          <p:cNvPr id="76802" name="Content Placeholder 8"/>
          <p:cNvSpPr>
            <a:spLocks noGrp="1"/>
          </p:cNvSpPr>
          <p:nvPr>
            <p:ph idx="1"/>
          </p:nvPr>
        </p:nvSpPr>
        <p:spPr>
          <a:xfrm>
            <a:off x="716731" y="1295400"/>
            <a:ext cx="7733009" cy="5638800"/>
          </a:xfrm>
        </p:spPr>
        <p:txBody>
          <a:bodyPr/>
          <a:lstStyle/>
          <a:p>
            <a:pPr marL="273050" indent="-273050" eaLnBrk="1" hangingPunct="1">
              <a:buClr>
                <a:srgbClr val="A5AB81"/>
              </a:buClr>
            </a:pPr>
            <a:r>
              <a:rPr lang="en-US" sz="2800" dirty="0">
                <a:latin typeface="Gill Sans MT" charset="0"/>
              </a:rPr>
              <a:t>90+  known serotypes of </a:t>
            </a:r>
            <a:r>
              <a:rPr lang="en-US" sz="2800" i="1" dirty="0">
                <a:latin typeface="Gill Sans MT" charset="0"/>
              </a:rPr>
              <a:t>S. pneumoniae</a:t>
            </a:r>
            <a:endParaRPr lang="en-US" sz="2800" dirty="0">
              <a:latin typeface="Gill Sans MT" charset="0"/>
            </a:endParaRPr>
          </a:p>
          <a:p>
            <a:pPr marL="273050" indent="-273050" eaLnBrk="1" hangingPunct="1">
              <a:buClr>
                <a:srgbClr val="A5AB81"/>
              </a:buClr>
            </a:pPr>
            <a:r>
              <a:rPr lang="en-US" sz="2800" dirty="0">
                <a:latin typeface="Gill Sans MT" charset="0"/>
              </a:rPr>
              <a:t>Pneumococcal polysaccharide vaccine (PPSV23) </a:t>
            </a:r>
          </a:p>
          <a:p>
            <a:pPr marL="746125" lvl="1" indent="-284163" eaLnBrk="1" hangingPunct="1">
              <a:spcBef>
                <a:spcPts val="600"/>
              </a:spcBef>
              <a:buFont typeface="Wingdings 2" charset="0"/>
              <a:buChar char=""/>
            </a:pPr>
            <a:r>
              <a:rPr lang="en-US" sz="2000" dirty="0">
                <a:latin typeface="Gill Sans MT" charset="0"/>
              </a:rPr>
              <a:t>Inactive vaccine; contains 23 serotypes which account for approx. </a:t>
            </a:r>
            <a:r>
              <a:rPr lang="en-US" sz="2000" b="1" dirty="0">
                <a:latin typeface="Gill Sans MT" charset="0"/>
              </a:rPr>
              <a:t>50-60%  </a:t>
            </a:r>
            <a:r>
              <a:rPr lang="en-US" sz="2000" dirty="0">
                <a:latin typeface="Gill Sans MT" charset="0"/>
              </a:rPr>
              <a:t>of clinical disease. </a:t>
            </a:r>
          </a:p>
          <a:p>
            <a:pPr marL="746125" lvl="1" indent="-284163" eaLnBrk="1" hangingPunct="1">
              <a:spcBef>
                <a:spcPts val="600"/>
              </a:spcBef>
              <a:buFont typeface="Wingdings 2" charset="0"/>
              <a:buChar char=""/>
            </a:pPr>
            <a:r>
              <a:rPr lang="en-US" sz="2000" dirty="0">
                <a:latin typeface="Gill Sans MT" charset="0"/>
              </a:rPr>
              <a:t>Approved for use in adults of any age; </a:t>
            </a:r>
            <a:r>
              <a:rPr lang="en-US" sz="2000" b="1" dirty="0">
                <a:latin typeface="Gill Sans MT" charset="0"/>
              </a:rPr>
              <a:t>? Efficacy for pneumonia</a:t>
            </a:r>
          </a:p>
          <a:p>
            <a:pPr marL="273050" indent="-273050" eaLnBrk="1" hangingPunct="1">
              <a:buClr>
                <a:srgbClr val="A5AB81"/>
              </a:buClr>
            </a:pPr>
            <a:r>
              <a:rPr lang="en-US" sz="2800" dirty="0">
                <a:latin typeface="Gill Sans MT" charset="0"/>
              </a:rPr>
              <a:t>Pneumococcal conjugate vaccine </a:t>
            </a:r>
          </a:p>
          <a:p>
            <a:pPr marL="455930" lvl="1" indent="-273050">
              <a:buClr>
                <a:srgbClr val="A5AB81"/>
              </a:buClr>
            </a:pPr>
            <a:r>
              <a:rPr lang="en-US" sz="2000" dirty="0">
                <a:latin typeface="Gill Sans MT" charset="0"/>
              </a:rPr>
              <a:t>PCV13; PCV 15; PCV20 </a:t>
            </a:r>
          </a:p>
          <a:p>
            <a:pPr marL="455930" lvl="1" indent="-273050">
              <a:buClr>
                <a:srgbClr val="A5AB81"/>
              </a:buClr>
            </a:pPr>
            <a:r>
              <a:rPr lang="en-US" sz="2000" b="1" dirty="0"/>
              <a:t>stimulates mucosal antibody, it greatly suppresses nasal carriage </a:t>
            </a:r>
            <a:endParaRPr lang="en-US" sz="2000" b="1" dirty="0">
              <a:latin typeface="Gill Sans MT" charset="0"/>
            </a:endParaRPr>
          </a:p>
          <a:p>
            <a:pPr marL="273050" indent="-273050" eaLnBrk="1" hangingPunct="1">
              <a:buClr>
                <a:srgbClr val="A5AB81"/>
              </a:buClr>
            </a:pPr>
            <a:endParaRPr lang="en-US" sz="2800" dirty="0">
              <a:latin typeface="Gill Sans MT" charset="0"/>
            </a:endParaRPr>
          </a:p>
        </p:txBody>
      </p:sp>
    </p:spTree>
    <p:extLst>
      <p:ext uri="{BB962C8B-B14F-4D97-AF65-F5344CB8AC3E}">
        <p14:creationId xmlns:p14="http://schemas.microsoft.com/office/powerpoint/2010/main" val="11488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1"/>
          <p:cNvSpPr>
            <a:spLocks noGrp="1"/>
          </p:cNvSpPr>
          <p:nvPr>
            <p:ph type="sldNum" sz="quarter" idx="4294967295"/>
          </p:nvPr>
        </p:nvSpPr>
        <p:spPr>
          <a:xfrm>
            <a:off x="8613775" y="6305550"/>
            <a:ext cx="457200" cy="4762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68E1147-B951-604D-A595-C36E83B92F10}" type="slidenum">
              <a:rPr lang="en-US" sz="1200">
                <a:solidFill>
                  <a:srgbClr val="BCA780"/>
                </a:solidFill>
                <a:latin typeface="Gill Sans MT" charset="0"/>
              </a:rPr>
              <a:pPr/>
              <a:t>38</a:t>
            </a:fld>
            <a:endParaRPr lang="en-US" sz="1200">
              <a:solidFill>
                <a:srgbClr val="BCA780"/>
              </a:solidFill>
              <a:latin typeface="Gill Sans MT" charset="0"/>
            </a:endParaRPr>
          </a:p>
        </p:txBody>
      </p:sp>
      <p:pic>
        <p:nvPicPr>
          <p:cNvPr id="829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3174015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783392" y="138492"/>
            <a:ext cx="7751019" cy="1371600"/>
          </a:xfrm>
        </p:spPr>
        <p:txBody>
          <a:bodyPr/>
          <a:lstStyle/>
          <a:p>
            <a:pPr algn="ctr" eaLnBrk="1" hangingPunct="1">
              <a:defRPr/>
            </a:pPr>
            <a:r>
              <a:rPr lang="en-US" dirty="0">
                <a:effectLst>
                  <a:outerShdw blurRad="38100" dist="38100" dir="2700000" algn="tl">
                    <a:srgbClr val="000000"/>
                  </a:outerShdw>
                </a:effectLst>
                <a:latin typeface="Arial" charset="0"/>
                <a:cs typeface="Arial" charset="0"/>
              </a:rPr>
              <a:t>Strategies for sequential use of Conjugate and Polysaccharide vaccine use in adults</a:t>
            </a:r>
          </a:p>
        </p:txBody>
      </p:sp>
      <p:sp>
        <p:nvSpPr>
          <p:cNvPr id="80898" name="Rectangle 3"/>
          <p:cNvSpPr>
            <a:spLocks noGrp="1" noChangeArrowheads="1"/>
          </p:cNvSpPr>
          <p:nvPr>
            <p:ph type="body" idx="4294967295"/>
          </p:nvPr>
        </p:nvSpPr>
        <p:spPr>
          <a:xfrm>
            <a:off x="724663" y="1752600"/>
            <a:ext cx="7589614" cy="5257800"/>
          </a:xfrm>
        </p:spPr>
        <p:txBody>
          <a:bodyPr/>
          <a:lstStyle/>
          <a:p>
            <a:pPr eaLnBrk="1" hangingPunct="1">
              <a:lnSpc>
                <a:spcPct val="70000"/>
              </a:lnSpc>
            </a:pPr>
            <a:r>
              <a:rPr lang="en-US" sz="2500" dirty="0">
                <a:latin typeface="Gill Sans MT" charset="0"/>
                <a:cs typeface="Arial" charset="0"/>
              </a:rPr>
              <a:t>Conjugate vaccine more immunogenicity (higher antibody levels) and can have booster effect</a:t>
            </a:r>
          </a:p>
          <a:p>
            <a:pPr lvl="1" eaLnBrk="1" hangingPunct="1">
              <a:lnSpc>
                <a:spcPct val="70000"/>
              </a:lnSpc>
            </a:pPr>
            <a:r>
              <a:rPr lang="en-US" sz="2100" dirty="0">
                <a:latin typeface="Gill Sans MT" charset="0"/>
                <a:cs typeface="Arial" charset="0"/>
              </a:rPr>
              <a:t>13 </a:t>
            </a:r>
            <a:r>
              <a:rPr lang="en-US" sz="2100" dirty="0" err="1">
                <a:latin typeface="Gill Sans MT" charset="0"/>
                <a:cs typeface="Arial" charset="0"/>
              </a:rPr>
              <a:t>serogroups</a:t>
            </a:r>
            <a:r>
              <a:rPr lang="en-US" sz="2100" dirty="0">
                <a:latin typeface="Gill Sans MT" charset="0"/>
                <a:cs typeface="Arial" charset="0"/>
              </a:rPr>
              <a:t> (accounts for </a:t>
            </a:r>
            <a:r>
              <a:rPr lang="en-US" sz="2100" dirty="0" err="1">
                <a:latin typeface="Gill Sans MT" charset="0"/>
                <a:cs typeface="Arial" charset="0"/>
              </a:rPr>
              <a:t>approx</a:t>
            </a:r>
            <a:r>
              <a:rPr lang="en-US" sz="2100" dirty="0">
                <a:latin typeface="Gill Sans MT" charset="0"/>
                <a:cs typeface="Arial" charset="0"/>
              </a:rPr>
              <a:t> 50% of invasive cases of pneumococcal disease</a:t>
            </a:r>
          </a:p>
          <a:p>
            <a:pPr lvl="1" eaLnBrk="1" hangingPunct="1">
              <a:lnSpc>
                <a:spcPct val="70000"/>
              </a:lnSpc>
              <a:buFontTx/>
              <a:buNone/>
            </a:pPr>
            <a:endParaRPr lang="en-US" sz="2100" dirty="0">
              <a:latin typeface="Gill Sans MT" charset="0"/>
              <a:cs typeface="Arial" charset="0"/>
            </a:endParaRPr>
          </a:p>
          <a:p>
            <a:pPr eaLnBrk="1" hangingPunct="1">
              <a:lnSpc>
                <a:spcPct val="70000"/>
              </a:lnSpc>
            </a:pPr>
            <a:r>
              <a:rPr lang="en-US" sz="2500" dirty="0">
                <a:latin typeface="Gill Sans MT" charset="0"/>
                <a:cs typeface="Arial" charset="0"/>
              </a:rPr>
              <a:t>Polysaccharide vaccine less </a:t>
            </a:r>
            <a:r>
              <a:rPr lang="en-US" sz="2500" dirty="0" err="1">
                <a:latin typeface="Gill Sans MT" charset="0"/>
                <a:cs typeface="Arial" charset="0"/>
              </a:rPr>
              <a:t>immunogenecity</a:t>
            </a:r>
            <a:r>
              <a:rPr lang="en-US" sz="2500" dirty="0">
                <a:latin typeface="Gill Sans MT" charset="0"/>
                <a:cs typeface="Arial" charset="0"/>
              </a:rPr>
              <a:t> and NO booster effect (may have </a:t>
            </a:r>
            <a:r>
              <a:rPr lang="en-US" sz="2500" dirty="0" err="1">
                <a:latin typeface="Gill Sans MT" charset="0"/>
                <a:cs typeface="Arial" charset="0"/>
              </a:rPr>
              <a:t>hyporesponsiveness</a:t>
            </a:r>
            <a:r>
              <a:rPr lang="en-US" sz="2500" dirty="0">
                <a:latin typeface="Gill Sans MT" charset="0"/>
                <a:cs typeface="Arial" charset="0"/>
              </a:rPr>
              <a:t>)</a:t>
            </a:r>
          </a:p>
          <a:p>
            <a:pPr lvl="1" eaLnBrk="1" hangingPunct="1">
              <a:lnSpc>
                <a:spcPct val="70000"/>
              </a:lnSpc>
            </a:pPr>
            <a:r>
              <a:rPr lang="en-US" sz="2100" dirty="0">
                <a:latin typeface="Gill Sans MT" charset="0"/>
                <a:cs typeface="Arial" charset="0"/>
              </a:rPr>
              <a:t>But has 23 </a:t>
            </a:r>
            <a:r>
              <a:rPr lang="en-US" sz="2100" dirty="0" err="1">
                <a:latin typeface="Gill Sans MT" charset="0"/>
                <a:cs typeface="Arial" charset="0"/>
              </a:rPr>
              <a:t>serogroups</a:t>
            </a:r>
            <a:r>
              <a:rPr lang="en-US" sz="2100" dirty="0">
                <a:latin typeface="Gill Sans MT" charset="0"/>
                <a:cs typeface="Arial" charset="0"/>
              </a:rPr>
              <a:t> (accounts for </a:t>
            </a:r>
            <a:r>
              <a:rPr lang="en-US" sz="2100" dirty="0" err="1">
                <a:latin typeface="Gill Sans MT" charset="0"/>
                <a:cs typeface="Arial" charset="0"/>
              </a:rPr>
              <a:t>approx</a:t>
            </a:r>
            <a:r>
              <a:rPr lang="en-US" sz="2100" dirty="0">
                <a:latin typeface="Gill Sans MT" charset="0"/>
                <a:cs typeface="Arial" charset="0"/>
              </a:rPr>
              <a:t> 89% of invasive cases) </a:t>
            </a:r>
          </a:p>
          <a:p>
            <a:pPr lvl="1" eaLnBrk="1" hangingPunct="1">
              <a:lnSpc>
                <a:spcPct val="70000"/>
              </a:lnSpc>
              <a:buFontTx/>
              <a:buNone/>
            </a:pPr>
            <a:endParaRPr lang="en-US" sz="2100" dirty="0">
              <a:latin typeface="Gill Sans MT" charset="0"/>
              <a:cs typeface="Arial" charset="0"/>
            </a:endParaRPr>
          </a:p>
          <a:p>
            <a:pPr eaLnBrk="1" hangingPunct="1">
              <a:lnSpc>
                <a:spcPct val="70000"/>
              </a:lnSpc>
            </a:pPr>
            <a:r>
              <a:rPr lang="en-US" sz="2500" b="1" dirty="0">
                <a:latin typeface="Gill Sans MT" charset="0"/>
                <a:cs typeface="Arial" charset="0"/>
              </a:rPr>
              <a:t>Give Conjugate first followed by polysaccharide for optimal effect</a:t>
            </a:r>
          </a:p>
          <a:p>
            <a:pPr eaLnBrk="1" hangingPunct="1">
              <a:lnSpc>
                <a:spcPct val="70000"/>
              </a:lnSpc>
            </a:pPr>
            <a:endParaRPr lang="en-US" sz="2500" dirty="0">
              <a:latin typeface="Gill Sans MT" charset="0"/>
              <a:cs typeface="Arial" charset="0"/>
            </a:endParaRPr>
          </a:p>
          <a:p>
            <a:pPr eaLnBrk="1" hangingPunct="1">
              <a:lnSpc>
                <a:spcPct val="70000"/>
              </a:lnSpc>
            </a:pPr>
            <a:r>
              <a:rPr lang="en-US" sz="2500" dirty="0">
                <a:latin typeface="Gill Sans MT" charset="0"/>
                <a:cs typeface="Arial" charset="0"/>
              </a:rPr>
              <a:t>If polysaccharide given initially wait one year to administer the conjugate vaccine (reduce ? </a:t>
            </a:r>
            <a:r>
              <a:rPr lang="en-US" sz="2500" dirty="0" err="1">
                <a:latin typeface="Gill Sans MT" charset="0"/>
                <a:cs typeface="Arial" charset="0"/>
              </a:rPr>
              <a:t>Hyporesponsiveness</a:t>
            </a:r>
            <a:r>
              <a:rPr lang="en-US" sz="2500" dirty="0">
                <a:latin typeface="Gill Sans MT" charset="0"/>
                <a:cs typeface="Arial" charset="0"/>
              </a:rPr>
              <a:t>)</a:t>
            </a:r>
          </a:p>
        </p:txBody>
      </p:sp>
    </p:spTree>
    <p:custDataLst>
      <p:tags r:id="rId1"/>
    </p:custDataLst>
    <p:extLst>
      <p:ext uri="{BB962C8B-B14F-4D97-AF65-F5344CB8AC3E}">
        <p14:creationId xmlns:p14="http://schemas.microsoft.com/office/powerpoint/2010/main" val="149367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6D626-4194-6494-F5E1-7E76BCE0ACED}"/>
              </a:ext>
            </a:extLst>
          </p:cNvPr>
          <p:cNvSpPr>
            <a:spLocks noGrp="1"/>
          </p:cNvSpPr>
          <p:nvPr>
            <p:ph sz="quarter" idx="12"/>
          </p:nvPr>
        </p:nvSpPr>
        <p:spPr/>
        <p:txBody>
          <a:bodyPr/>
          <a:lstStyle/>
          <a:p>
            <a:pPr>
              <a:buAutoNum type="alphaUcPeriod"/>
            </a:pPr>
            <a:r>
              <a:rPr lang="en-US" dirty="0"/>
              <a:t>Pneumococcus</a:t>
            </a:r>
          </a:p>
          <a:p>
            <a:pPr>
              <a:buAutoNum type="alphaUcPeriod"/>
            </a:pPr>
            <a:r>
              <a:rPr lang="en-US" dirty="0"/>
              <a:t>Influenza</a:t>
            </a:r>
          </a:p>
          <a:p>
            <a:pPr>
              <a:buAutoNum type="alphaUcPeriod"/>
            </a:pPr>
            <a:r>
              <a:rPr lang="en-US" dirty="0"/>
              <a:t>Hepatitis B</a:t>
            </a:r>
          </a:p>
          <a:p>
            <a:pPr>
              <a:buAutoNum type="alphaUcPeriod"/>
            </a:pPr>
            <a:r>
              <a:rPr lang="en-US" dirty="0"/>
              <a:t>Papillomavirus</a:t>
            </a:r>
          </a:p>
          <a:p>
            <a:pPr>
              <a:buAutoNum type="alphaUcPeriod"/>
            </a:pPr>
            <a:r>
              <a:rPr lang="en-US" dirty="0"/>
              <a:t>Herpes Zoster</a:t>
            </a:r>
          </a:p>
        </p:txBody>
      </p:sp>
      <p:sp>
        <p:nvSpPr>
          <p:cNvPr id="3" name="Title 2">
            <a:extLst>
              <a:ext uri="{FF2B5EF4-FFF2-40B4-BE49-F238E27FC236}">
                <a16:creationId xmlns:a16="http://schemas.microsoft.com/office/drawing/2014/main" id="{7EBE05B2-256C-64B7-27DA-3094B3209B64}"/>
              </a:ext>
            </a:extLst>
          </p:cNvPr>
          <p:cNvSpPr>
            <a:spLocks noGrp="1"/>
          </p:cNvSpPr>
          <p:nvPr>
            <p:ph type="title"/>
          </p:nvPr>
        </p:nvSpPr>
        <p:spPr>
          <a:xfrm>
            <a:off x="211873" y="111513"/>
            <a:ext cx="8697951" cy="768096"/>
          </a:xfrm>
        </p:spPr>
        <p:txBody>
          <a:bodyPr/>
          <a:lstStyle/>
          <a:p>
            <a:pPr algn="ctr"/>
            <a:r>
              <a:rPr lang="en-US" sz="3200" dirty="0"/>
              <a:t>Which of the following vaccine -preventable infections causes the most deaths in adults in US?</a:t>
            </a:r>
          </a:p>
        </p:txBody>
      </p:sp>
      <p:sp>
        <p:nvSpPr>
          <p:cNvPr id="6" name="Slide Number Placeholder 5">
            <a:extLst>
              <a:ext uri="{FF2B5EF4-FFF2-40B4-BE49-F238E27FC236}">
                <a16:creationId xmlns:a16="http://schemas.microsoft.com/office/drawing/2014/main" id="{991A7A98-B8B6-99D1-2026-FCAB8583FFDD}"/>
              </a:ext>
            </a:extLst>
          </p:cNvPr>
          <p:cNvSpPr>
            <a:spLocks noGrp="1"/>
          </p:cNvSpPr>
          <p:nvPr>
            <p:ph type="sldNum" sz="quarter" idx="15"/>
          </p:nvPr>
        </p:nvSpPr>
        <p:spPr/>
        <p:txBody>
          <a:bodyPr/>
          <a:lstStyle/>
          <a:p>
            <a:fld id="{5E8BC936-0928-C346-B13E-04BD58031644}" type="slidenum">
              <a:rPr lang="en-US" smtClean="0"/>
              <a:pPr/>
              <a:t>4</a:t>
            </a:fld>
            <a:endParaRPr lang="en-US" dirty="0"/>
          </a:p>
        </p:txBody>
      </p:sp>
    </p:spTree>
    <p:extLst>
      <p:ext uri="{BB962C8B-B14F-4D97-AF65-F5344CB8AC3E}">
        <p14:creationId xmlns:p14="http://schemas.microsoft.com/office/powerpoint/2010/main" val="332285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E8C421-9DED-504C-988D-A3D7DA3E28E4}"/>
              </a:ext>
            </a:extLst>
          </p:cNvPr>
          <p:cNvSpPr>
            <a:spLocks noGrp="1"/>
          </p:cNvSpPr>
          <p:nvPr>
            <p:ph type="sldNum" sz="quarter" idx="10"/>
          </p:nvPr>
        </p:nvSpPr>
        <p:spPr/>
        <p:txBody>
          <a:bodyPr/>
          <a:lstStyle/>
          <a:p>
            <a:fld id="{14A2573A-83BE-40A7-8688-9326C8B744B6}" type="slidenum">
              <a:rPr lang="en-US" smtClean="0"/>
              <a:pPr/>
              <a:t>40</a:t>
            </a:fld>
            <a:endParaRPr lang="en-US"/>
          </a:p>
        </p:txBody>
      </p:sp>
      <p:pic>
        <p:nvPicPr>
          <p:cNvPr id="4" name="Picture 3">
            <a:extLst>
              <a:ext uri="{FF2B5EF4-FFF2-40B4-BE49-F238E27FC236}">
                <a16:creationId xmlns:a16="http://schemas.microsoft.com/office/drawing/2014/main" id="{E40FC4B5-EC9B-B94A-A83F-B3DDA808B9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61218"/>
            <a:ext cx="9144000" cy="4735564"/>
          </a:xfrm>
          <a:prstGeom prst="rect">
            <a:avLst/>
          </a:prstGeom>
        </p:spPr>
      </p:pic>
      <p:sp>
        <p:nvSpPr>
          <p:cNvPr id="3" name="TextBox 2">
            <a:extLst>
              <a:ext uri="{FF2B5EF4-FFF2-40B4-BE49-F238E27FC236}">
                <a16:creationId xmlns:a16="http://schemas.microsoft.com/office/drawing/2014/main" id="{A849C9AD-5233-2E4B-8886-97221AC202C4}"/>
              </a:ext>
            </a:extLst>
          </p:cNvPr>
          <p:cNvSpPr txBox="1"/>
          <p:nvPr/>
        </p:nvSpPr>
        <p:spPr>
          <a:xfrm>
            <a:off x="1945280" y="-22300"/>
            <a:ext cx="5320494" cy="1015663"/>
          </a:xfrm>
          <a:prstGeom prst="rect">
            <a:avLst/>
          </a:prstGeom>
          <a:noFill/>
        </p:spPr>
        <p:txBody>
          <a:bodyPr wrap="none" rtlCol="0">
            <a:spAutoFit/>
          </a:bodyPr>
          <a:lstStyle/>
          <a:p>
            <a:pPr algn="ctr"/>
            <a:r>
              <a:rPr lang="en-US" sz="3200" b="1" dirty="0">
                <a:solidFill>
                  <a:srgbClr val="FF0000"/>
                </a:solidFill>
              </a:rPr>
              <a:t>New Pneumococcal Vaccines</a:t>
            </a:r>
            <a:r>
              <a:rPr lang="en-US" sz="2800" dirty="0">
                <a:solidFill>
                  <a:srgbClr val="FF0000"/>
                </a:solidFill>
              </a:rPr>
              <a:t>:  </a:t>
            </a:r>
          </a:p>
          <a:p>
            <a:pPr algn="ctr"/>
            <a:r>
              <a:rPr lang="en-US" sz="2800" dirty="0">
                <a:solidFill>
                  <a:srgbClr val="FF0000"/>
                </a:solidFill>
              </a:rPr>
              <a:t>Prevnar 20; </a:t>
            </a:r>
            <a:r>
              <a:rPr lang="en-US" sz="2800" dirty="0" err="1">
                <a:solidFill>
                  <a:srgbClr val="FF0000"/>
                </a:solidFill>
              </a:rPr>
              <a:t>Vaxneuvance</a:t>
            </a:r>
            <a:r>
              <a:rPr lang="en-US" sz="2800" dirty="0">
                <a:solidFill>
                  <a:srgbClr val="FF0000"/>
                </a:solidFill>
              </a:rPr>
              <a:t> (15)</a:t>
            </a:r>
          </a:p>
        </p:txBody>
      </p:sp>
    </p:spTree>
    <p:extLst>
      <p:ext uri="{BB962C8B-B14F-4D97-AF65-F5344CB8AC3E}">
        <p14:creationId xmlns:p14="http://schemas.microsoft.com/office/powerpoint/2010/main" val="242769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9798BF-D64C-BE4E-BD83-DB61D99BAE5D}"/>
              </a:ext>
            </a:extLst>
          </p:cNvPr>
          <p:cNvSpPr>
            <a:spLocks noGrp="1"/>
          </p:cNvSpPr>
          <p:nvPr>
            <p:ph type="sldNum" sz="quarter" idx="10"/>
          </p:nvPr>
        </p:nvSpPr>
        <p:spPr/>
        <p:txBody>
          <a:bodyPr/>
          <a:lstStyle/>
          <a:p>
            <a:fld id="{14A2573A-83BE-40A7-8688-9326C8B744B6}" type="slidenum">
              <a:rPr lang="en-US" smtClean="0"/>
              <a:pPr/>
              <a:t>41</a:t>
            </a:fld>
            <a:endParaRPr lang="en-US"/>
          </a:p>
        </p:txBody>
      </p:sp>
      <p:pic>
        <p:nvPicPr>
          <p:cNvPr id="4" name="Picture 3">
            <a:extLst>
              <a:ext uri="{FF2B5EF4-FFF2-40B4-BE49-F238E27FC236}">
                <a16:creationId xmlns:a16="http://schemas.microsoft.com/office/drawing/2014/main" id="{2490608B-60A7-0348-B7D1-1D0A3F116A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43643"/>
            <a:ext cx="9144000" cy="5170714"/>
          </a:xfrm>
          <a:prstGeom prst="rect">
            <a:avLst/>
          </a:prstGeom>
        </p:spPr>
      </p:pic>
    </p:spTree>
    <p:extLst>
      <p:ext uri="{BB962C8B-B14F-4D97-AF65-F5344CB8AC3E}">
        <p14:creationId xmlns:p14="http://schemas.microsoft.com/office/powerpoint/2010/main" val="1303006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F51F1A-4C07-B744-A5AE-E0C1B05A13B3}"/>
              </a:ext>
            </a:extLst>
          </p:cNvPr>
          <p:cNvSpPr>
            <a:spLocks noGrp="1"/>
          </p:cNvSpPr>
          <p:nvPr>
            <p:ph type="sldNum" sz="quarter" idx="10"/>
          </p:nvPr>
        </p:nvSpPr>
        <p:spPr/>
        <p:txBody>
          <a:bodyPr/>
          <a:lstStyle/>
          <a:p>
            <a:fld id="{14A2573A-83BE-40A7-8688-9326C8B744B6}" type="slidenum">
              <a:rPr lang="en-US" smtClean="0"/>
              <a:pPr/>
              <a:t>42</a:t>
            </a:fld>
            <a:endParaRPr lang="en-US"/>
          </a:p>
        </p:txBody>
      </p:sp>
      <p:pic>
        <p:nvPicPr>
          <p:cNvPr id="4" name="Picture 3">
            <a:extLst>
              <a:ext uri="{FF2B5EF4-FFF2-40B4-BE49-F238E27FC236}">
                <a16:creationId xmlns:a16="http://schemas.microsoft.com/office/drawing/2014/main" id="{2E2F5337-3D4B-664B-AC7C-6274B91174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66969"/>
            <a:ext cx="9144000" cy="5124061"/>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087DDB5-2895-0A41-9FA2-F27B033DEC44}"/>
                  </a:ext>
                </a:extLst>
              </p:cNvPr>
              <p:cNvSpPr txBox="1"/>
              <p:nvPr/>
            </p:nvSpPr>
            <p:spPr>
              <a:xfrm>
                <a:off x="7772389" y="1017594"/>
                <a:ext cx="1146852" cy="369332"/>
              </a:xfrm>
              <a:prstGeom prst="rect">
                <a:avLst/>
              </a:prstGeom>
              <a:noFill/>
            </p:spPr>
            <p:txBody>
              <a:bodyPr wrap="none" rtlCol="0">
                <a:spAutoFit/>
              </a:bodyPr>
              <a:lstStyle/>
              <a:p>
                <a:r>
                  <a:rPr lang="en-US" b="1" dirty="0"/>
                  <a:t>AGE </a:t>
                </a:r>
                <a14:m>
                  <m:oMath xmlns:m="http://schemas.openxmlformats.org/officeDocument/2006/math">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𝟔𝟓</m:t>
                    </m:r>
                  </m:oMath>
                </a14:m>
                <a:endParaRPr lang="en-US" b="1" dirty="0"/>
              </a:p>
            </p:txBody>
          </p:sp>
        </mc:Choice>
        <mc:Fallback xmlns="">
          <p:sp>
            <p:nvSpPr>
              <p:cNvPr id="3" name="TextBox 2">
                <a:extLst>
                  <a:ext uri="{FF2B5EF4-FFF2-40B4-BE49-F238E27FC236}">
                    <a16:creationId xmlns:a16="http://schemas.microsoft.com/office/drawing/2014/main" id="{4087DDB5-2895-0A41-9FA2-F27B033DEC44}"/>
                  </a:ext>
                </a:extLst>
              </p:cNvPr>
              <p:cNvSpPr txBox="1">
                <a:spLocks noRot="1" noChangeAspect="1" noMove="1" noResize="1" noEditPoints="1" noAdjustHandles="1" noChangeArrowheads="1" noChangeShapeType="1" noTextEdit="1"/>
              </p:cNvSpPr>
              <p:nvPr/>
            </p:nvSpPr>
            <p:spPr>
              <a:xfrm>
                <a:off x="7772389" y="1017594"/>
                <a:ext cx="1146852" cy="369332"/>
              </a:xfrm>
              <a:prstGeom prst="rect">
                <a:avLst/>
              </a:prstGeom>
              <a:blipFill>
                <a:blip r:embed="rId3"/>
                <a:stretch>
                  <a:fillRect l="-4396"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968714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8F3F53-5735-7D4F-A522-742824BBD5E3}"/>
              </a:ext>
            </a:extLst>
          </p:cNvPr>
          <p:cNvSpPr>
            <a:spLocks noGrp="1"/>
          </p:cNvSpPr>
          <p:nvPr>
            <p:ph type="sldNum" sz="quarter" idx="10"/>
          </p:nvPr>
        </p:nvSpPr>
        <p:spPr/>
        <p:txBody>
          <a:bodyPr/>
          <a:lstStyle/>
          <a:p>
            <a:fld id="{14A2573A-83BE-40A7-8688-9326C8B744B6}" type="slidenum">
              <a:rPr lang="en-US" smtClean="0"/>
              <a:pPr/>
              <a:t>43</a:t>
            </a:fld>
            <a:endParaRPr lang="en-US"/>
          </a:p>
        </p:txBody>
      </p:sp>
      <p:pic>
        <p:nvPicPr>
          <p:cNvPr id="6" name="Picture 5">
            <a:extLst>
              <a:ext uri="{FF2B5EF4-FFF2-40B4-BE49-F238E27FC236}">
                <a16:creationId xmlns:a16="http://schemas.microsoft.com/office/drawing/2014/main" id="{87204C48-0615-D842-9A7B-E3CFB5F7D9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65733"/>
            <a:ext cx="9144000" cy="5126534"/>
          </a:xfrm>
          <a:prstGeom prst="rect">
            <a:avLst/>
          </a:prstGeom>
        </p:spPr>
      </p:pic>
      <p:sp>
        <p:nvSpPr>
          <p:cNvPr id="3" name="TextBox 2">
            <a:extLst>
              <a:ext uri="{FF2B5EF4-FFF2-40B4-BE49-F238E27FC236}">
                <a16:creationId xmlns:a16="http://schemas.microsoft.com/office/drawing/2014/main" id="{6CF1FB3B-6BC8-9542-8D8D-FF3075DB0E14}"/>
              </a:ext>
            </a:extLst>
          </p:cNvPr>
          <p:cNvSpPr txBox="1"/>
          <p:nvPr/>
        </p:nvSpPr>
        <p:spPr>
          <a:xfrm>
            <a:off x="7906208" y="1157616"/>
            <a:ext cx="782587" cy="400110"/>
          </a:xfrm>
          <a:prstGeom prst="rect">
            <a:avLst/>
          </a:prstGeom>
          <a:noFill/>
        </p:spPr>
        <p:txBody>
          <a:bodyPr wrap="none" rtlCol="0">
            <a:spAutoFit/>
          </a:bodyPr>
          <a:lstStyle/>
          <a:p>
            <a:r>
              <a:rPr lang="en-US" sz="2000" b="1" dirty="0"/>
              <a:t>19-64</a:t>
            </a:r>
          </a:p>
        </p:txBody>
      </p:sp>
    </p:spTree>
    <p:extLst>
      <p:ext uri="{BB962C8B-B14F-4D97-AF65-F5344CB8AC3E}">
        <p14:creationId xmlns:p14="http://schemas.microsoft.com/office/powerpoint/2010/main" val="2380143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56C680-A37B-604E-B41D-4AC0CE054CE6}"/>
              </a:ext>
            </a:extLst>
          </p:cNvPr>
          <p:cNvSpPr>
            <a:spLocks noGrp="1"/>
          </p:cNvSpPr>
          <p:nvPr>
            <p:ph type="sldNum" sz="quarter" idx="10"/>
          </p:nvPr>
        </p:nvSpPr>
        <p:spPr/>
        <p:txBody>
          <a:bodyPr/>
          <a:lstStyle/>
          <a:p>
            <a:fld id="{14A2573A-83BE-40A7-8688-9326C8B744B6}" type="slidenum">
              <a:rPr lang="en-US" smtClean="0"/>
              <a:pPr/>
              <a:t>44</a:t>
            </a:fld>
            <a:endParaRPr lang="en-US"/>
          </a:p>
        </p:txBody>
      </p:sp>
      <p:pic>
        <p:nvPicPr>
          <p:cNvPr id="4" name="Picture 3">
            <a:extLst>
              <a:ext uri="{FF2B5EF4-FFF2-40B4-BE49-F238E27FC236}">
                <a16:creationId xmlns:a16="http://schemas.microsoft.com/office/drawing/2014/main" id="{BDD66B0E-645C-C344-BF2F-CC1578BD8B31}"/>
              </a:ext>
            </a:extLst>
          </p:cNvPr>
          <p:cNvPicPr>
            <a:picLocks noChangeAspect="1"/>
          </p:cNvPicPr>
          <p:nvPr/>
        </p:nvPicPr>
        <p:blipFill>
          <a:blip r:embed="rId2"/>
          <a:stretch>
            <a:fillRect/>
          </a:stretch>
        </p:blipFill>
        <p:spPr>
          <a:xfrm>
            <a:off x="0" y="323385"/>
            <a:ext cx="9144000" cy="5584149"/>
          </a:xfrm>
          <a:prstGeom prst="rect">
            <a:avLst/>
          </a:prstGeom>
        </p:spPr>
      </p:pic>
      <p:sp>
        <p:nvSpPr>
          <p:cNvPr id="5" name="TextBox 4">
            <a:extLst>
              <a:ext uri="{FF2B5EF4-FFF2-40B4-BE49-F238E27FC236}">
                <a16:creationId xmlns:a16="http://schemas.microsoft.com/office/drawing/2014/main" id="{365B77E8-CEFF-CB4D-932D-E624DBD82D6B}"/>
              </a:ext>
            </a:extLst>
          </p:cNvPr>
          <p:cNvSpPr txBox="1"/>
          <p:nvPr/>
        </p:nvSpPr>
        <p:spPr>
          <a:xfrm>
            <a:off x="1516566" y="6289288"/>
            <a:ext cx="3440750" cy="369332"/>
          </a:xfrm>
          <a:prstGeom prst="rect">
            <a:avLst/>
          </a:prstGeom>
          <a:noFill/>
        </p:spPr>
        <p:txBody>
          <a:bodyPr wrap="none" rtlCol="0">
            <a:spAutoFit/>
          </a:bodyPr>
          <a:lstStyle/>
          <a:p>
            <a:r>
              <a:rPr lang="en-US" dirty="0"/>
              <a:t>Source:  CDC, MMWR Jan 28, 2022</a:t>
            </a:r>
          </a:p>
        </p:txBody>
      </p:sp>
    </p:spTree>
    <p:extLst>
      <p:ext uri="{BB962C8B-B14F-4D97-AF65-F5344CB8AC3E}">
        <p14:creationId xmlns:p14="http://schemas.microsoft.com/office/powerpoint/2010/main" val="679677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0E291F-E2B8-A30E-25ED-50D000D47060}"/>
              </a:ext>
            </a:extLst>
          </p:cNvPr>
          <p:cNvSpPr>
            <a:spLocks noGrp="1"/>
          </p:cNvSpPr>
          <p:nvPr>
            <p:ph type="sldNum" sz="quarter" idx="10"/>
          </p:nvPr>
        </p:nvSpPr>
        <p:spPr/>
        <p:txBody>
          <a:bodyPr/>
          <a:lstStyle/>
          <a:p>
            <a:fld id="{14A2573A-83BE-40A7-8688-9326C8B744B6}" type="slidenum">
              <a:rPr lang="en-US" smtClean="0"/>
              <a:pPr/>
              <a:t>45</a:t>
            </a:fld>
            <a:endParaRPr lang="en-US"/>
          </a:p>
        </p:txBody>
      </p:sp>
      <p:pic>
        <p:nvPicPr>
          <p:cNvPr id="3" name="Picture 2">
            <a:extLst>
              <a:ext uri="{FF2B5EF4-FFF2-40B4-BE49-F238E27FC236}">
                <a16:creationId xmlns:a16="http://schemas.microsoft.com/office/drawing/2014/main" id="{E371AAC7-033B-427F-0508-5A64483F6961}"/>
              </a:ext>
            </a:extLst>
          </p:cNvPr>
          <p:cNvPicPr>
            <a:picLocks noChangeAspect="1"/>
          </p:cNvPicPr>
          <p:nvPr/>
        </p:nvPicPr>
        <p:blipFill>
          <a:blip r:embed="rId2"/>
          <a:stretch>
            <a:fillRect/>
          </a:stretch>
        </p:blipFill>
        <p:spPr>
          <a:xfrm>
            <a:off x="158750" y="482600"/>
            <a:ext cx="8826500" cy="5892800"/>
          </a:xfrm>
          <a:prstGeom prst="rect">
            <a:avLst/>
          </a:prstGeom>
        </p:spPr>
      </p:pic>
    </p:spTree>
    <p:extLst>
      <p:ext uri="{BB962C8B-B14F-4D97-AF65-F5344CB8AC3E}">
        <p14:creationId xmlns:p14="http://schemas.microsoft.com/office/powerpoint/2010/main" val="2921823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dirty="0">
                <a:cs typeface="+mj-cs"/>
              </a:rPr>
              <a:t>Which Vaccine(s)</a:t>
            </a:r>
          </a:p>
        </p:txBody>
      </p:sp>
      <p:sp>
        <p:nvSpPr>
          <p:cNvPr id="90114" name="Content Placeholder 2"/>
          <p:cNvSpPr>
            <a:spLocks noGrp="1"/>
          </p:cNvSpPr>
          <p:nvPr>
            <p:ph idx="1"/>
          </p:nvPr>
        </p:nvSpPr>
        <p:spPr>
          <a:xfrm>
            <a:off x="457201" y="1600200"/>
            <a:ext cx="8477250" cy="4724400"/>
          </a:xfrm>
        </p:spPr>
        <p:txBody>
          <a:bodyPr/>
          <a:lstStyle/>
          <a:p>
            <a:pPr marL="539750" indent="-457200"/>
            <a:r>
              <a:rPr lang="en-US" sz="2800" dirty="0">
                <a:latin typeface="Gill Sans MT" charset="0"/>
              </a:rPr>
              <a:t>34 year with asthma has not previously received any pneumococcal vaccine</a:t>
            </a:r>
          </a:p>
          <a:p>
            <a:pPr marL="1036638" lvl="1" indent="-771525">
              <a:buNone/>
            </a:pPr>
            <a:r>
              <a:rPr lang="en-US" sz="2400" b="1" dirty="0">
                <a:latin typeface="Gill Sans MT" charset="0"/>
              </a:rPr>
              <a:t>					     A. </a:t>
            </a:r>
            <a:r>
              <a:rPr lang="en-US" sz="2400" dirty="0">
                <a:latin typeface="Gill Sans MT" charset="0"/>
              </a:rPr>
              <a:t>PPSV23 now; PCV 13 age 65 followed by PPSV </a:t>
            </a:r>
            <a:r>
              <a:rPr lang="en-US" sz="2400" b="1" dirty="0">
                <a:latin typeface="Gill Sans MT" charset="0"/>
              </a:rPr>
              <a:t>12</a:t>
            </a:r>
            <a:r>
              <a:rPr lang="en-US" sz="2400" dirty="0">
                <a:latin typeface="Gill Sans MT" charset="0"/>
              </a:rPr>
              <a:t> 	months 	later</a:t>
            </a:r>
          </a:p>
          <a:p>
            <a:pPr marL="1435100" lvl="1" indent="-1169988">
              <a:buNone/>
            </a:pPr>
            <a:r>
              <a:rPr lang="en-US" sz="2400" b="1" dirty="0">
                <a:latin typeface="Gill Sans MT" charset="0"/>
              </a:rPr>
              <a:t>	B.  </a:t>
            </a:r>
            <a:r>
              <a:rPr lang="en-US" sz="2400" dirty="0">
                <a:latin typeface="Gill Sans MT" charset="0"/>
              </a:rPr>
              <a:t>PCV 20; followed by PPSV23 one year later</a:t>
            </a:r>
          </a:p>
          <a:p>
            <a:pPr marL="1435100" lvl="1" indent="-1169988">
              <a:buNone/>
            </a:pPr>
            <a:r>
              <a:rPr lang="en-US" sz="2400" dirty="0">
                <a:latin typeface="Gill Sans MT" charset="0"/>
              </a:rPr>
              <a:t>	</a:t>
            </a:r>
            <a:r>
              <a:rPr lang="en-US" sz="2400" b="1" dirty="0">
                <a:latin typeface="Gill Sans MT" charset="0"/>
              </a:rPr>
              <a:t>C</a:t>
            </a:r>
            <a:r>
              <a:rPr lang="en-US" sz="2400" dirty="0">
                <a:latin typeface="Gill Sans MT" charset="0"/>
              </a:rPr>
              <a:t>.  PCV 20</a:t>
            </a:r>
          </a:p>
          <a:p>
            <a:pPr marL="82550" indent="0">
              <a:buNone/>
            </a:pPr>
            <a:endParaRPr lang="en-US" sz="2400" dirty="0">
              <a:latin typeface="Gill Sans MT" charset="0"/>
            </a:endParaRPr>
          </a:p>
          <a:p>
            <a:pPr marL="539750" indent="-457200"/>
            <a:endParaRPr lang="en-US" sz="2400" dirty="0">
              <a:latin typeface="Gill Sans MT" charset="0"/>
            </a:endParaRPr>
          </a:p>
          <a:p>
            <a:pPr marL="357188" lvl="1" indent="0">
              <a:buFont typeface="Wingdings" charset="0"/>
              <a:buNone/>
            </a:pPr>
            <a:r>
              <a:rPr lang="en-US" sz="2400" dirty="0">
                <a:latin typeface="Gill Sans MT" charset="0"/>
              </a:rPr>
              <a:t>			</a:t>
            </a:r>
          </a:p>
          <a:p>
            <a:pPr marL="82550" indent="0">
              <a:buFont typeface="Wingdings 2" charset="0"/>
              <a:buNone/>
            </a:pPr>
            <a:r>
              <a:rPr lang="en-US" sz="2800" dirty="0">
                <a:latin typeface="Gill Sans MT" charset="0"/>
              </a:rPr>
              <a:t>   </a:t>
            </a:r>
            <a:endParaRPr lang="en-US" sz="3200" dirty="0">
              <a:latin typeface="Gill Sans MT" charset="0"/>
            </a:endParaRPr>
          </a:p>
        </p:txBody>
      </p:sp>
    </p:spTree>
    <p:extLst>
      <p:ext uri="{BB962C8B-B14F-4D97-AF65-F5344CB8AC3E}">
        <p14:creationId xmlns:p14="http://schemas.microsoft.com/office/powerpoint/2010/main" val="43722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dirty="0">
                <a:cs typeface="+mj-cs"/>
              </a:rPr>
              <a:t>Which Vaccine(s)</a:t>
            </a:r>
          </a:p>
        </p:txBody>
      </p:sp>
      <p:sp>
        <p:nvSpPr>
          <p:cNvPr id="90114" name="Content Placeholder 2"/>
          <p:cNvSpPr>
            <a:spLocks noGrp="1"/>
          </p:cNvSpPr>
          <p:nvPr>
            <p:ph idx="1"/>
          </p:nvPr>
        </p:nvSpPr>
        <p:spPr>
          <a:xfrm>
            <a:off x="457201" y="1600200"/>
            <a:ext cx="8477250" cy="4724400"/>
          </a:xfrm>
        </p:spPr>
        <p:txBody>
          <a:bodyPr/>
          <a:lstStyle/>
          <a:p>
            <a:pPr marL="722630" lvl="1" indent="-457200"/>
            <a:endParaRPr lang="en-US" sz="2400" dirty="0">
              <a:latin typeface="Gill Sans MT" charset="0"/>
            </a:endParaRPr>
          </a:p>
          <a:p>
            <a:pPr marL="539750" indent="-457200"/>
            <a:r>
              <a:rPr lang="en-US" sz="2400" dirty="0">
                <a:latin typeface="Gill Sans MT" charset="0"/>
              </a:rPr>
              <a:t>34 year with renal transplant has not previously received any pneumococcal vaccine</a:t>
            </a:r>
          </a:p>
          <a:p>
            <a:pPr marL="1435100" lvl="1" indent="-1169988">
              <a:buNone/>
            </a:pPr>
            <a:r>
              <a:rPr lang="en-US" sz="2400" b="1" dirty="0">
                <a:latin typeface="Gill Sans MT" charset="0"/>
              </a:rPr>
              <a:t>	A.  </a:t>
            </a:r>
            <a:r>
              <a:rPr lang="en-US" sz="2400" dirty="0">
                <a:latin typeface="Gill Sans MT" charset="0"/>
              </a:rPr>
              <a:t>PCV 13 followed by PPSV 23 in 8 weeks; followed by            PPSV 23 5 years later; followed by PPSV 23 age 65</a:t>
            </a:r>
          </a:p>
          <a:p>
            <a:pPr marL="1435100" lvl="1" indent="-1169988">
              <a:buNone/>
            </a:pPr>
            <a:r>
              <a:rPr lang="en-US" sz="2400" dirty="0">
                <a:latin typeface="Gill Sans MT" charset="0"/>
              </a:rPr>
              <a:t>	</a:t>
            </a:r>
            <a:r>
              <a:rPr lang="en-US" sz="2400" b="1" dirty="0">
                <a:latin typeface="Gill Sans MT" charset="0"/>
              </a:rPr>
              <a:t>B.   </a:t>
            </a:r>
            <a:r>
              <a:rPr lang="en-US" sz="2400" dirty="0">
                <a:latin typeface="Gill Sans MT" charset="0"/>
              </a:rPr>
              <a:t>PCV 20 followed by PPSV in 5 years.</a:t>
            </a:r>
          </a:p>
          <a:p>
            <a:pPr marL="1435100" lvl="1" indent="-1169988">
              <a:buNone/>
            </a:pPr>
            <a:r>
              <a:rPr lang="en-US" sz="2400" dirty="0">
                <a:latin typeface="Gill Sans MT" charset="0"/>
              </a:rPr>
              <a:t>	</a:t>
            </a:r>
            <a:r>
              <a:rPr lang="en-US" sz="2400" b="1" dirty="0">
                <a:latin typeface="Gill Sans MT" charset="0"/>
              </a:rPr>
              <a:t>C.  </a:t>
            </a:r>
            <a:r>
              <a:rPr lang="en-US" sz="2400" dirty="0">
                <a:latin typeface="Gill Sans MT" charset="0"/>
              </a:rPr>
              <a:t>PCV 20</a:t>
            </a:r>
          </a:p>
          <a:p>
            <a:pPr marL="82550" indent="0">
              <a:buNone/>
            </a:pPr>
            <a:endParaRPr lang="en-US" sz="2400" dirty="0">
              <a:latin typeface="Gill Sans MT" charset="0"/>
            </a:endParaRPr>
          </a:p>
          <a:p>
            <a:pPr marL="539750" indent="-457200"/>
            <a:endParaRPr lang="en-US" sz="2400" dirty="0">
              <a:latin typeface="Gill Sans MT" charset="0"/>
            </a:endParaRPr>
          </a:p>
          <a:p>
            <a:pPr marL="357188" lvl="1" indent="0">
              <a:buFont typeface="Wingdings" charset="0"/>
              <a:buNone/>
            </a:pPr>
            <a:r>
              <a:rPr lang="en-US" sz="2400" dirty="0">
                <a:latin typeface="Gill Sans MT" charset="0"/>
              </a:rPr>
              <a:t>			</a:t>
            </a:r>
          </a:p>
          <a:p>
            <a:pPr marL="82550" indent="0">
              <a:buFont typeface="Wingdings 2" charset="0"/>
              <a:buNone/>
            </a:pPr>
            <a:r>
              <a:rPr lang="en-US" sz="2800" dirty="0">
                <a:latin typeface="Gill Sans MT" charset="0"/>
              </a:rPr>
              <a:t>   </a:t>
            </a:r>
            <a:endParaRPr lang="en-US" sz="3200" dirty="0">
              <a:latin typeface="Gill Sans MT" charset="0"/>
            </a:endParaRPr>
          </a:p>
        </p:txBody>
      </p:sp>
    </p:spTree>
    <p:extLst>
      <p:ext uri="{BB962C8B-B14F-4D97-AF65-F5344CB8AC3E}">
        <p14:creationId xmlns:p14="http://schemas.microsoft.com/office/powerpoint/2010/main" val="3017211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91"/>
            <a:ext cx="8229600" cy="768096"/>
          </a:xfrm>
        </p:spPr>
        <p:txBody>
          <a:bodyPr/>
          <a:lstStyle/>
          <a:p>
            <a:pPr algn="ctr">
              <a:defRPr/>
            </a:pPr>
            <a:r>
              <a:rPr lang="en-US" sz="4400" dirty="0">
                <a:cs typeface="+mj-cs"/>
              </a:rPr>
              <a:t>Patient Scenarios</a:t>
            </a:r>
          </a:p>
        </p:txBody>
      </p:sp>
      <p:sp>
        <p:nvSpPr>
          <p:cNvPr id="3" name="Content Placeholder 2"/>
          <p:cNvSpPr>
            <a:spLocks noGrp="1"/>
          </p:cNvSpPr>
          <p:nvPr>
            <p:ph idx="1"/>
          </p:nvPr>
        </p:nvSpPr>
        <p:spPr>
          <a:xfrm>
            <a:off x="457200" y="866418"/>
            <a:ext cx="8477250" cy="4724400"/>
          </a:xfrm>
        </p:spPr>
        <p:txBody>
          <a:bodyPr/>
          <a:lstStyle/>
          <a:p>
            <a:pPr marL="82550" indent="0">
              <a:buFont typeface="Wingdings 2" charset="0"/>
              <a:buNone/>
              <a:defRPr/>
            </a:pPr>
            <a:r>
              <a:rPr lang="en-US" sz="2800" dirty="0">
                <a:cs typeface="+mn-cs"/>
              </a:rPr>
              <a:t>65 year old healthy female; no prior pneumococcal vaccine</a:t>
            </a:r>
          </a:p>
          <a:p>
            <a:pPr marL="82550" indent="0">
              <a:buFont typeface="Wingdings 2" charset="0"/>
              <a:buNone/>
              <a:defRPr/>
            </a:pPr>
            <a:r>
              <a:rPr lang="en-US" sz="2800" dirty="0">
                <a:cs typeface="+mn-cs"/>
              </a:rPr>
              <a:t>		a.  one dose PPSV 23</a:t>
            </a:r>
          </a:p>
          <a:p>
            <a:pPr marL="82550" indent="0">
              <a:buFont typeface="Wingdings 2" charset="0"/>
              <a:buNone/>
              <a:defRPr/>
            </a:pPr>
            <a:r>
              <a:rPr lang="en-US" sz="2800" dirty="0">
                <a:cs typeface="+mn-cs"/>
              </a:rPr>
              <a:t>		b.  PCV 13 followed by PPSV 23 one year later</a:t>
            </a:r>
          </a:p>
          <a:p>
            <a:pPr marL="82550" indent="0">
              <a:buNone/>
              <a:defRPr/>
            </a:pPr>
            <a:r>
              <a:rPr lang="en-US" sz="2800" dirty="0">
                <a:cs typeface="+mn-cs"/>
              </a:rPr>
              <a:t>		c.  PCV  20 or [PCV 15 + PPSV 23]</a:t>
            </a:r>
          </a:p>
          <a:p>
            <a:pPr marL="82550" indent="0">
              <a:buFont typeface="Wingdings 2" charset="0"/>
              <a:buNone/>
              <a:defRPr/>
            </a:pPr>
            <a:r>
              <a:rPr lang="en-US" sz="2800" dirty="0">
                <a:cs typeface="+mn-cs"/>
              </a:rPr>
              <a:t>		</a:t>
            </a:r>
          </a:p>
          <a:p>
            <a:pPr marL="82550" indent="0">
              <a:buFont typeface="Wingdings 2" charset="0"/>
              <a:buNone/>
              <a:defRPr/>
            </a:pPr>
            <a:r>
              <a:rPr lang="en-US" sz="2800" dirty="0">
                <a:cs typeface="+mn-cs"/>
              </a:rPr>
              <a:t>	</a:t>
            </a:r>
          </a:p>
          <a:p>
            <a:pPr marL="82550" indent="0">
              <a:buFont typeface="Wingdings 2" charset="0"/>
              <a:buNone/>
              <a:defRPr/>
            </a:pPr>
            <a:endParaRPr lang="en-US" sz="2800" dirty="0"/>
          </a:p>
          <a:p>
            <a:pPr marL="82550" indent="0">
              <a:buFont typeface="Wingdings 2" charset="0"/>
              <a:buNone/>
              <a:defRPr/>
            </a:pPr>
            <a:endParaRPr lang="en-US" sz="2800" dirty="0"/>
          </a:p>
        </p:txBody>
      </p:sp>
    </p:spTree>
    <p:extLst>
      <p:ext uri="{BB962C8B-B14F-4D97-AF65-F5344CB8AC3E}">
        <p14:creationId xmlns:p14="http://schemas.microsoft.com/office/powerpoint/2010/main" val="1714163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91"/>
            <a:ext cx="8229600" cy="768096"/>
          </a:xfrm>
        </p:spPr>
        <p:txBody>
          <a:bodyPr/>
          <a:lstStyle/>
          <a:p>
            <a:pPr algn="ctr">
              <a:defRPr/>
            </a:pPr>
            <a:r>
              <a:rPr lang="en-US" sz="4400" dirty="0">
                <a:cs typeface="+mj-cs"/>
              </a:rPr>
              <a:t>Patient Scenarios</a:t>
            </a:r>
          </a:p>
        </p:txBody>
      </p:sp>
      <p:sp>
        <p:nvSpPr>
          <p:cNvPr id="3" name="Content Placeholder 2"/>
          <p:cNvSpPr>
            <a:spLocks noGrp="1"/>
          </p:cNvSpPr>
          <p:nvPr>
            <p:ph idx="1"/>
          </p:nvPr>
        </p:nvSpPr>
        <p:spPr>
          <a:xfrm>
            <a:off x="457200" y="866418"/>
            <a:ext cx="8477250" cy="4724400"/>
          </a:xfrm>
        </p:spPr>
        <p:txBody>
          <a:bodyPr/>
          <a:lstStyle/>
          <a:p>
            <a:pPr marL="82550" indent="0">
              <a:buFont typeface="Wingdings 2" charset="0"/>
              <a:buNone/>
              <a:defRPr/>
            </a:pPr>
            <a:endParaRPr lang="en-US" sz="2800" dirty="0">
              <a:cs typeface="+mn-cs"/>
            </a:endParaRPr>
          </a:p>
          <a:p>
            <a:pPr marL="0" indent="0">
              <a:buNone/>
              <a:defRPr/>
            </a:pPr>
            <a:r>
              <a:rPr lang="en-US" sz="2800" dirty="0"/>
              <a:t>68 year old male received PPSV23 age 55</a:t>
            </a:r>
          </a:p>
          <a:p>
            <a:pPr marL="1435100" indent="-1352550">
              <a:buFont typeface="Wingdings 2" charset="0"/>
              <a:buNone/>
              <a:defRPr/>
            </a:pPr>
            <a:r>
              <a:rPr lang="en-US" sz="2800" b="1" dirty="0"/>
              <a:t>	A.  </a:t>
            </a:r>
            <a:r>
              <a:rPr lang="en-US" sz="2800" dirty="0"/>
              <a:t>One dose PCV13 now followed by  PPSV 23 in one year</a:t>
            </a:r>
          </a:p>
          <a:p>
            <a:pPr marL="1435100" indent="-1352550">
              <a:buNone/>
              <a:defRPr/>
            </a:pPr>
            <a:r>
              <a:rPr lang="en-US" sz="2800" dirty="0"/>
              <a:t>	</a:t>
            </a:r>
            <a:r>
              <a:rPr lang="en-US" sz="2800" b="1" dirty="0"/>
              <a:t>B</a:t>
            </a:r>
            <a:r>
              <a:rPr lang="en-US" sz="2800" dirty="0"/>
              <a:t>.  PCV 20 or [PCV 15 followed by PPSV 23]</a:t>
            </a:r>
          </a:p>
          <a:p>
            <a:pPr marL="1435100" indent="-1352550">
              <a:buFont typeface="Wingdings 2" charset="0"/>
              <a:buNone/>
              <a:defRPr/>
            </a:pPr>
            <a:endParaRPr lang="en-US" sz="2800" dirty="0"/>
          </a:p>
          <a:p>
            <a:pPr marL="82550" indent="0">
              <a:buFont typeface="Wingdings 2" charset="0"/>
              <a:buNone/>
              <a:defRPr/>
            </a:pPr>
            <a:endParaRPr lang="en-US" sz="2800" dirty="0"/>
          </a:p>
          <a:p>
            <a:pPr marL="82550" indent="0">
              <a:buFont typeface="Wingdings 2" charset="0"/>
              <a:buNone/>
              <a:defRPr/>
            </a:pPr>
            <a:endParaRPr lang="en-US" sz="2800" dirty="0"/>
          </a:p>
        </p:txBody>
      </p:sp>
    </p:spTree>
    <p:extLst>
      <p:ext uri="{BB962C8B-B14F-4D97-AF65-F5344CB8AC3E}">
        <p14:creationId xmlns:p14="http://schemas.microsoft.com/office/powerpoint/2010/main" val="2766741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DF8EEA8-FA0D-3A46-A41C-0FA307A0B5D2}"/>
              </a:ext>
            </a:extLst>
          </p:cNvPr>
          <p:cNvSpPr>
            <a:spLocks noGrp="1"/>
          </p:cNvSpPr>
          <p:nvPr>
            <p:ph type="title"/>
          </p:nvPr>
        </p:nvSpPr>
        <p:spPr>
          <a:xfrm>
            <a:off x="1524000" y="0"/>
            <a:ext cx="7467600" cy="1371600"/>
          </a:xfrm>
        </p:spPr>
        <p:txBody>
          <a:bodyPr>
            <a:normAutofit fontScale="90000"/>
          </a:bodyPr>
          <a:lstStyle/>
          <a:p>
            <a:pPr eaLnBrk="1" hangingPunct="1">
              <a:defRPr/>
            </a:pPr>
            <a:r>
              <a:rPr lang="en-US" sz="3600" dirty="0">
                <a:latin typeface="Arial" pitchFamily="34" charset="0"/>
                <a:ea typeface="+mj-ea"/>
                <a:cs typeface="+mj-cs"/>
              </a:rPr>
              <a:t>Burden of Vaccine-Adult Preventable </a:t>
            </a:r>
            <a:br>
              <a:rPr lang="en-US" sz="3600" dirty="0">
                <a:latin typeface="Arial" pitchFamily="34" charset="0"/>
                <a:ea typeface="+mj-ea"/>
                <a:cs typeface="+mj-cs"/>
              </a:rPr>
            </a:br>
            <a:r>
              <a:rPr lang="en-US" sz="3600" dirty="0">
                <a:latin typeface="Arial" pitchFamily="34" charset="0"/>
                <a:ea typeface="+mj-ea"/>
                <a:cs typeface="+mj-cs"/>
              </a:rPr>
              <a:t>Disease in the US</a:t>
            </a:r>
            <a:endParaRPr lang="en-US" sz="3600" dirty="0">
              <a:ea typeface="+mj-ea"/>
              <a:cs typeface="+mj-cs"/>
            </a:endParaRPr>
          </a:p>
        </p:txBody>
      </p:sp>
      <p:graphicFrame>
        <p:nvGraphicFramePr>
          <p:cNvPr id="4" name="Group 49">
            <a:extLst>
              <a:ext uri="{FF2B5EF4-FFF2-40B4-BE49-F238E27FC236}">
                <a16:creationId xmlns:a16="http://schemas.microsoft.com/office/drawing/2014/main" id="{7A5B6B7E-2F7F-ED44-8F7C-106B8ABEF207}"/>
              </a:ext>
            </a:extLst>
          </p:cNvPr>
          <p:cNvGraphicFramePr>
            <a:graphicFrameLocks noGrp="1"/>
          </p:cNvGraphicFramePr>
          <p:nvPr/>
        </p:nvGraphicFramePr>
        <p:xfrm>
          <a:off x="296863" y="1447800"/>
          <a:ext cx="8574087" cy="5410201"/>
        </p:xfrm>
        <a:graphic>
          <a:graphicData uri="http://schemas.openxmlformats.org/drawingml/2006/table">
            <a:tbl>
              <a:tblPr/>
              <a:tblGrid>
                <a:gridCol w="2338394">
                  <a:extLst>
                    <a:ext uri="{9D8B030D-6E8A-4147-A177-3AD203B41FA5}">
                      <a16:colId xmlns:a16="http://schemas.microsoft.com/office/drawing/2014/main" val="20000"/>
                    </a:ext>
                  </a:extLst>
                </a:gridCol>
                <a:gridCol w="6235693">
                  <a:extLst>
                    <a:ext uri="{9D8B030D-6E8A-4147-A177-3AD203B41FA5}">
                      <a16:colId xmlns:a16="http://schemas.microsoft.com/office/drawing/2014/main" val="20001"/>
                    </a:ext>
                  </a:extLst>
                </a:gridCol>
              </a:tblGrid>
              <a:tr h="571701">
                <a:tc>
                  <a:txBody>
                    <a:bodyPr/>
                    <a:lstStyle/>
                    <a:p>
                      <a:pPr marL="0" marR="0" lvl="0" indent="0" algn="ctr" defTabSz="914400" rtl="0" eaLnBrk="1" fontAlgn="base" latinLnBrk="0" hangingPunct="1">
                        <a:lnSpc>
                          <a:spcPct val="90000"/>
                        </a:lnSpc>
                        <a:spcBef>
                          <a:spcPct val="0"/>
                        </a:spcBef>
                        <a:spcAft>
                          <a:spcPct val="0"/>
                        </a:spcAft>
                        <a:buClr>
                          <a:schemeClr val="tx2"/>
                        </a:buClr>
                        <a:buSzTx/>
                        <a:buFont typeface="Wingdings" charset="2"/>
                        <a:buNone/>
                        <a:tabLst/>
                      </a:pPr>
                      <a:r>
                        <a:rPr lang="en-US" sz="2000" b="1" kern="1200" dirty="0">
                          <a:solidFill>
                            <a:schemeClr val="tx1"/>
                          </a:solidFill>
                          <a:latin typeface="Arial" pitchFamily="34" charset="0"/>
                          <a:ea typeface="+mn-ea"/>
                          <a:cs typeface="Arial" pitchFamily="34" charset="0"/>
                        </a:rPr>
                        <a:t>Disease</a:t>
                      </a:r>
                    </a:p>
                  </a:txBody>
                  <a:tcPr marL="0" marR="91435" marB="91440" anchor="b" horzOverflow="overflow">
                    <a:lnL>
                      <a:noFill/>
                    </a:lnL>
                    <a:lnR>
                      <a:noFill/>
                    </a:lnR>
                    <a:lnT>
                      <a:noFill/>
                    </a:lnT>
                    <a:lnB w="28575"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
                          <a:schemeClr val="tx2"/>
                        </a:buClr>
                        <a:buSzTx/>
                        <a:buFont typeface="Wingdings" charset="2"/>
                        <a:buNone/>
                        <a:tabLst/>
                      </a:pPr>
                      <a:r>
                        <a:rPr lang="en-US" sz="2000" b="1" kern="1200" dirty="0">
                          <a:solidFill>
                            <a:schemeClr val="tx1"/>
                          </a:solidFill>
                          <a:latin typeface="Arial" pitchFamily="34" charset="0"/>
                          <a:ea typeface="+mn-ea"/>
                          <a:cs typeface="Arial" pitchFamily="34" charset="0"/>
                        </a:rPr>
                        <a:t>Annual Burden of Disease, United States</a:t>
                      </a:r>
                    </a:p>
                  </a:txBody>
                  <a:tcPr marL="0" marR="91435" marB="91440" anchor="b" horzOverflow="overflow">
                    <a:lnL>
                      <a:noFill/>
                    </a:lnL>
                    <a:lnR>
                      <a:noFill/>
                    </a:lnR>
                    <a:lnT>
                      <a:noFill/>
                    </a:lnT>
                    <a:lnB w="28575"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1987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Influenza</a:t>
                      </a:r>
                      <a:endParaRPr kumimoji="0" lang="en-US" sz="1800" b="0" i="0" u="none" strike="noStrike" cap="none" normalizeH="0" baseline="0" dirty="0">
                        <a:ln>
                          <a:noFill/>
                        </a:ln>
                        <a:solidFill>
                          <a:schemeClr val="tx1"/>
                        </a:solidFill>
                        <a:effectLst/>
                        <a:latin typeface="Arial" charset="0"/>
                        <a:ea typeface="ＭＳ Ｐゴシック" charset="-128"/>
                        <a:cs typeface="Arial" charset="0"/>
                      </a:endParaRPr>
                    </a:p>
                  </a:txBody>
                  <a:tcPr marL="182870" marR="91435" marB="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200,000 hospitalizations; 36,000 deaths (&gt; 90% in older adults)</a:t>
                      </a:r>
                      <a:endParaRPr kumimoji="0" lang="en-US" sz="1800" b="0" i="0" u="none" strike="noStrike" cap="none" normalizeH="0" baseline="0" dirty="0">
                        <a:ln>
                          <a:noFill/>
                        </a:ln>
                        <a:solidFill>
                          <a:schemeClr val="tx1"/>
                        </a:solidFill>
                        <a:effectLst/>
                        <a:latin typeface="Arial" charset="0"/>
                        <a:ea typeface="ＭＳ Ｐゴシック" charset="-128"/>
                        <a:cs typeface="Arial" charset="0"/>
                      </a:endParaRPr>
                    </a:p>
                  </a:txBody>
                  <a:tcPr marL="91435" marR="91435"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97696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Invasive pneumococcal disease </a:t>
                      </a:r>
                      <a:endParaRPr kumimoji="0" lang="en-US" sz="1800" b="0" i="0" u="none" strike="noStrike" cap="none" normalizeH="0" baseline="0" dirty="0">
                        <a:ln>
                          <a:noFill/>
                        </a:ln>
                        <a:solidFill>
                          <a:schemeClr val="tx1"/>
                        </a:solidFill>
                        <a:effectLst/>
                        <a:latin typeface="Arial" charset="0"/>
                        <a:ea typeface="ＭＳ Ｐゴシック" charset="-128"/>
                        <a:cs typeface="Arial" charset="0"/>
                      </a:endParaRPr>
                    </a:p>
                  </a:txBody>
                  <a:tcPr marL="182870" marR="91435"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44,000 cases, 4500 deaths (higher rates of both in older adults and persons with comorbidities)</a:t>
                      </a:r>
                      <a:endParaRPr kumimoji="0" lang="en-US" sz="1800" b="0" i="0" u="none" strike="noStrike" cap="none" normalizeH="0" baseline="0" dirty="0">
                        <a:ln>
                          <a:noFill/>
                        </a:ln>
                        <a:solidFill>
                          <a:schemeClr val="tx1"/>
                        </a:solidFill>
                        <a:effectLst/>
                        <a:latin typeface="Arial" charset="0"/>
                        <a:ea typeface="ＭＳ Ｐゴシック" charset="-128"/>
                        <a:cs typeface="Arial" charset="0"/>
                      </a:endParaRPr>
                    </a:p>
                  </a:txBody>
                  <a:tcPr marL="91435" marR="91435"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71987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800" b="0" i="0" u="none" strike="noStrike" cap="none" normalizeH="0" baseline="0" dirty="0">
                          <a:ln>
                            <a:noFill/>
                          </a:ln>
                          <a:solidFill>
                            <a:schemeClr val="tx1"/>
                          </a:solidFill>
                          <a:effectLst/>
                          <a:latin typeface="Arial" charset="0"/>
                          <a:ea typeface="ＭＳ Ｐゴシック" charset="-128"/>
                          <a:cs typeface="Arial" charset="0"/>
                        </a:rPr>
                        <a:t>Hepatitis B</a:t>
                      </a:r>
                    </a:p>
                  </a:txBody>
                  <a:tcPr marL="182870" marR="91435" marB="0" anchor="ctr" horzOverflow="overflow">
                    <a:lnL>
                      <a:noFill/>
                    </a:lnL>
                    <a:lnR>
                      <a:noFill/>
                    </a:lnR>
                    <a:lnT>
                      <a:noFill/>
                    </a:lnT>
                    <a:lnB>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51,000 infections (95% adults); 2000-3000 deaths;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1.25 million with chronic HBV infection</a:t>
                      </a:r>
                      <a:endParaRPr kumimoji="0" lang="en-US" sz="1800" b="0" i="0" u="none" strike="noStrike" cap="none" normalizeH="0" baseline="0" dirty="0">
                        <a:ln>
                          <a:noFill/>
                        </a:ln>
                        <a:solidFill>
                          <a:schemeClr val="tx1"/>
                        </a:solidFill>
                        <a:effectLst/>
                        <a:latin typeface="Arial" charset="0"/>
                        <a:ea typeface="ＭＳ Ｐゴシック" charset="-128"/>
                        <a:cs typeface="Arial" charset="0"/>
                      </a:endParaRPr>
                    </a:p>
                  </a:txBody>
                  <a:tcPr marL="91435" marR="91435" anchor="ctr" horzOverflow="overflow">
                    <a:lnL>
                      <a:noFill/>
                    </a:lnL>
                    <a:lnR>
                      <a:noFill/>
                    </a:lnR>
                    <a:lnT>
                      <a:noFill/>
                    </a:lnT>
                    <a:lnB>
                      <a:noFill/>
                    </a:lnB>
                    <a:lnTlToBr>
                      <a:noFill/>
                    </a:lnTlToBr>
                    <a:lnBlToTr>
                      <a:noFill/>
                    </a:lnBlToTr>
                    <a:solidFill>
                      <a:schemeClr val="bg1">
                        <a:lumMod val="75000"/>
                      </a:schemeClr>
                    </a:solidFill>
                  </a:tcPr>
                </a:tc>
                <a:extLst>
                  <a:ext uri="{0D108BD9-81ED-4DB2-BD59-A6C34878D82A}">
                    <a16:rowId xmlns:a16="http://schemas.microsoft.com/office/drawing/2014/main" val="10003"/>
                  </a:ext>
                </a:extLst>
              </a:tr>
              <a:tr h="67353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800" b="0" i="0" u="none" strike="noStrike" cap="none" normalizeH="0" baseline="0" dirty="0">
                          <a:ln>
                            <a:noFill/>
                          </a:ln>
                          <a:solidFill>
                            <a:schemeClr val="tx1"/>
                          </a:solidFill>
                          <a:effectLst/>
                          <a:latin typeface="Arial" charset="0"/>
                          <a:ea typeface="ＭＳ Ｐゴシック" charset="-128"/>
                          <a:cs typeface="Arial" charset="0"/>
                        </a:rPr>
                        <a:t>Human papillomavirus</a:t>
                      </a:r>
                    </a:p>
                  </a:txBody>
                  <a:tcPr marL="182870" marR="91435"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defRPr/>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6.2 million new infections (&gt;4000 women die in US annually; ? Male deaths)</a:t>
                      </a:r>
                      <a:endParaRPr kumimoji="0" lang="en-US" sz="1800" b="0" i="0" u="none" strike="noStrike" cap="none" normalizeH="0" baseline="0" dirty="0">
                        <a:ln>
                          <a:noFill/>
                        </a:ln>
                        <a:solidFill>
                          <a:schemeClr val="tx1"/>
                        </a:solidFill>
                        <a:effectLst/>
                        <a:latin typeface="Arial" charset="0"/>
                        <a:ea typeface="ＭＳ Ｐゴシック" charset="-128"/>
                        <a:cs typeface="Arial" charset="0"/>
                      </a:endParaRPr>
                    </a:p>
                  </a:txBody>
                  <a:tcPr marL="91435" marR="91435"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102838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800" b="0" i="0" u="none" strike="noStrike" cap="none" normalizeH="0" baseline="0" dirty="0" err="1">
                          <a:ln>
                            <a:noFill/>
                          </a:ln>
                          <a:solidFill>
                            <a:schemeClr val="tx1"/>
                          </a:solidFill>
                          <a:effectLst/>
                          <a:latin typeface="Arial" charset="0"/>
                          <a:ea typeface="ＭＳ Ｐゴシック" charset="-128"/>
                          <a:cs typeface="Arial" charset="0"/>
                        </a:rPr>
                        <a:t>Pertussis</a:t>
                      </a:r>
                      <a:endParaRPr kumimoji="0" lang="en-US" sz="1800" b="0" i="0" u="none" strike="noStrike" cap="none" normalizeH="0" baseline="0" dirty="0">
                        <a:ln>
                          <a:noFill/>
                        </a:ln>
                        <a:solidFill>
                          <a:schemeClr val="tx1"/>
                        </a:solidFill>
                        <a:effectLst/>
                        <a:latin typeface="Arial" charset="0"/>
                        <a:ea typeface="ＭＳ Ｐゴシック" charset="-128"/>
                        <a:cs typeface="Arial" charset="0"/>
                      </a:endParaRPr>
                    </a:p>
                  </a:txBody>
                  <a:tcPr marL="182870" marR="91435" marB="0" anchor="ctr" horzOverflow="overflow">
                    <a:lnL>
                      <a:noFill/>
                    </a:lnL>
                    <a:lnR>
                      <a:noFill/>
                    </a:lnR>
                    <a:lnT>
                      <a:noFill/>
                    </a:lnT>
                    <a:lnB>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10,454 cases reported in 2007 (3152 adults)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Severe illness in infants; often transmitted by older child or adult </a:t>
                      </a:r>
                      <a:endParaRPr kumimoji="0" lang="en-US" sz="1800" b="0" i="0" u="none" strike="noStrike" cap="none" normalizeH="0" baseline="0" dirty="0">
                        <a:ln>
                          <a:noFill/>
                        </a:ln>
                        <a:solidFill>
                          <a:schemeClr val="tx1"/>
                        </a:solidFill>
                        <a:effectLst/>
                        <a:latin typeface="Arial" charset="0"/>
                        <a:ea typeface="ＭＳ Ｐゴシック" charset="-128"/>
                        <a:cs typeface="Arial" charset="0"/>
                      </a:endParaRPr>
                    </a:p>
                  </a:txBody>
                  <a:tcPr marL="91435" marR="91435" anchor="ctr" horzOverflow="overflow">
                    <a:lnL>
                      <a:noFill/>
                    </a:lnL>
                    <a:lnR>
                      <a:noFill/>
                    </a:lnR>
                    <a:lnT>
                      <a:noFill/>
                    </a:lnT>
                    <a:lnB>
                      <a:noFill/>
                    </a:lnB>
                    <a:lnTlToBr>
                      <a:noFill/>
                    </a:lnTlToBr>
                    <a:lnBlToTr>
                      <a:noFill/>
                    </a:lnBlToTr>
                    <a:solidFill>
                      <a:schemeClr val="bg1">
                        <a:lumMod val="75000"/>
                      </a:schemeClr>
                    </a:solidFill>
                  </a:tcPr>
                </a:tc>
                <a:extLst>
                  <a:ext uri="{0D108BD9-81ED-4DB2-BD59-A6C34878D82A}">
                    <a16:rowId xmlns:a16="http://schemas.microsoft.com/office/drawing/2014/main" val="10005"/>
                  </a:ext>
                </a:extLst>
              </a:tr>
              <a:tr h="71987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800" b="0" i="0" u="none" strike="noStrike" cap="none" normalizeH="0" baseline="0" dirty="0">
                          <a:ln>
                            <a:noFill/>
                          </a:ln>
                          <a:solidFill>
                            <a:schemeClr val="tx1"/>
                          </a:solidFill>
                          <a:effectLst/>
                          <a:latin typeface="Arial" charset="0"/>
                          <a:ea typeface="ＭＳ Ｐゴシック" charset="-128"/>
                          <a:cs typeface="Arial" charset="0"/>
                        </a:rPr>
                        <a:t>Zoster</a:t>
                      </a:r>
                    </a:p>
                  </a:txBody>
                  <a:tcPr marL="182870" marR="91435" marB="0" anchor="ctr"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rPr>
                        <a:t>1 million cases; risk for shingles and postherpetic neuralgia increases with age</a:t>
                      </a:r>
                    </a:p>
                  </a:txBody>
                  <a:tcPr marL="91435" marR="91435" anchor="ctr" horzOverflow="overflow">
                    <a:lnL>
                      <a:noFill/>
                    </a:lnL>
                    <a:lnR>
                      <a:noFill/>
                    </a:lnR>
                    <a:lnT>
                      <a:noFill/>
                    </a:lnT>
                    <a:lnB>
                      <a:noFill/>
                    </a:lnB>
                    <a:lnTlToBr>
                      <a:noFill/>
                    </a:lnTlToBr>
                    <a:lnBlToTr>
                      <a:noFill/>
                    </a:lnBlToTr>
                    <a:solidFill>
                      <a:schemeClr val="bg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5615834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47445C-8EDB-1441-ADC9-7E8102DAD9C3}"/>
              </a:ext>
            </a:extLst>
          </p:cNvPr>
          <p:cNvSpPr>
            <a:spLocks noGrp="1"/>
          </p:cNvSpPr>
          <p:nvPr>
            <p:ph type="sldNum" sz="quarter" idx="10"/>
          </p:nvPr>
        </p:nvSpPr>
        <p:spPr/>
        <p:txBody>
          <a:bodyPr/>
          <a:lstStyle/>
          <a:p>
            <a:fld id="{14A2573A-83BE-40A7-8688-9326C8B744B6}" type="slidenum">
              <a:rPr lang="en-US" smtClean="0"/>
              <a:pPr/>
              <a:t>50</a:t>
            </a:fld>
            <a:endParaRPr lang="en-US"/>
          </a:p>
        </p:txBody>
      </p:sp>
      <p:sp>
        <p:nvSpPr>
          <p:cNvPr id="3" name="Rectangle 2">
            <a:extLst>
              <a:ext uri="{FF2B5EF4-FFF2-40B4-BE49-F238E27FC236}">
                <a16:creationId xmlns:a16="http://schemas.microsoft.com/office/drawing/2014/main" id="{F19D0FA2-59FA-4347-A1CA-E5BFE0E799B6}"/>
              </a:ext>
            </a:extLst>
          </p:cNvPr>
          <p:cNvSpPr/>
          <p:nvPr/>
        </p:nvSpPr>
        <p:spPr>
          <a:xfrm>
            <a:off x="345688" y="2886569"/>
            <a:ext cx="8486078" cy="3970318"/>
          </a:xfrm>
          <a:prstGeom prst="rect">
            <a:avLst/>
          </a:prstGeom>
        </p:spPr>
        <p:txBody>
          <a:bodyPr wrap="square">
            <a:spAutoFit/>
          </a:bodyPr>
          <a:lstStyle/>
          <a:p>
            <a:r>
              <a:rPr lang="en-US" dirty="0">
                <a:latin typeface="Verdana" panose="020B0604030504040204" pitchFamily="34" charset="0"/>
                <a:ea typeface="Malgun Gothic" panose="020B0503020000020004" pitchFamily="34" charset="-127"/>
                <a:cs typeface="Times New Roman" panose="02020603050405020304" pitchFamily="18" charset="0"/>
              </a:rPr>
              <a:t>The approach to individuals who have already received pneumococcal vaccination depends on the specific vaccine they received: </a:t>
            </a:r>
          </a:p>
          <a:p>
            <a:r>
              <a:rPr lang="en-US" dirty="0">
                <a:latin typeface="Verdana" panose="020B0604030504040204" pitchFamily="34" charset="0"/>
                <a:ea typeface="Malgun Gothic" panose="020B0503020000020004" pitchFamily="34" charset="-127"/>
                <a:cs typeface="Times New Roman" panose="02020603050405020304" pitchFamily="18" charset="0"/>
              </a:rPr>
              <a:t> </a:t>
            </a:r>
          </a:p>
          <a:p>
            <a:pPr marL="457200" marR="0" indent="-228600">
              <a:spcBef>
                <a:spcPts val="0"/>
              </a:spcBef>
              <a:spcAft>
                <a:spcPts val="0"/>
              </a:spcAft>
            </a:pPr>
            <a:r>
              <a:rPr lang="en-US" dirty="0">
                <a:latin typeface="Verdana" panose="020B0604030504040204" pitchFamily="34" charset="0"/>
                <a:ea typeface="Malgun Gothic" panose="020B0503020000020004" pitchFamily="34" charset="-127"/>
                <a:cs typeface="Times New Roman" panose="02020603050405020304" pitchFamily="18" charset="0"/>
              </a:rPr>
              <a:t>●	Adults who have already received both a PCV and PPSV23 vaccine require no further vaccination. </a:t>
            </a:r>
          </a:p>
          <a:p>
            <a:r>
              <a:rPr lang="en-US" dirty="0">
                <a:latin typeface="Verdana" panose="020B0604030504040204" pitchFamily="34" charset="0"/>
                <a:ea typeface="Malgun Gothic" panose="020B0503020000020004" pitchFamily="34" charset="-127"/>
                <a:cs typeface="Times New Roman" panose="02020603050405020304" pitchFamily="18" charset="0"/>
              </a:rPr>
              <a:t> </a:t>
            </a:r>
          </a:p>
          <a:p>
            <a:pPr marL="457200" marR="0" indent="-228600">
              <a:spcBef>
                <a:spcPts val="0"/>
              </a:spcBef>
              <a:spcAft>
                <a:spcPts val="0"/>
              </a:spcAft>
            </a:pPr>
            <a:r>
              <a:rPr lang="en-US" dirty="0">
                <a:latin typeface="Verdana" panose="020B0604030504040204" pitchFamily="34" charset="0"/>
                <a:ea typeface="Malgun Gothic" panose="020B0503020000020004" pitchFamily="34" charset="-127"/>
                <a:cs typeface="Times New Roman" panose="02020603050405020304" pitchFamily="18" charset="0"/>
              </a:rPr>
              <a:t>●	Adults who have only received the PCV13 should receive the PPSV23 vaccine at least one year after receipt of PCV13 (unless a shorter time interval of ≥8 weeks is indicated). </a:t>
            </a:r>
          </a:p>
          <a:p>
            <a:r>
              <a:rPr lang="en-US" dirty="0">
                <a:latin typeface="Verdana" panose="020B0604030504040204" pitchFamily="34" charset="0"/>
                <a:ea typeface="Malgun Gothic" panose="020B0503020000020004" pitchFamily="34" charset="-127"/>
                <a:cs typeface="Times New Roman" panose="02020603050405020304" pitchFamily="18" charset="0"/>
              </a:rPr>
              <a:t> </a:t>
            </a:r>
          </a:p>
          <a:p>
            <a:pPr marL="457200" marR="0" indent="-228600">
              <a:spcBef>
                <a:spcPts val="0"/>
              </a:spcBef>
              <a:spcAft>
                <a:spcPts val="0"/>
              </a:spcAft>
            </a:pPr>
            <a:r>
              <a:rPr lang="en-US" dirty="0">
                <a:latin typeface="Verdana" panose="020B0604030504040204" pitchFamily="34" charset="0"/>
                <a:ea typeface="Malgun Gothic" panose="020B0503020000020004" pitchFamily="34" charset="-127"/>
                <a:cs typeface="Times New Roman" panose="02020603050405020304" pitchFamily="18" charset="0"/>
              </a:rPr>
              <a:t>●	Adults who have only received the PPSV23 vaccine should receive PCV15 or PCV20 at least a year after PPSV23. </a:t>
            </a:r>
          </a:p>
          <a:p>
            <a:r>
              <a:rPr lang="en-US" dirty="0">
                <a:latin typeface="Verdana" panose="020B0604030504040204" pitchFamily="34" charset="0"/>
                <a:ea typeface="Malgun Gothic" panose="020B0503020000020004" pitchFamily="34" charset="-127"/>
                <a:cs typeface="Times New Roman" panose="02020603050405020304" pitchFamily="18" charset="0"/>
              </a:rPr>
              <a:t> </a:t>
            </a:r>
          </a:p>
          <a:p>
            <a:r>
              <a:rPr lang="en-US" dirty="0">
                <a:latin typeface="Verdana" panose="020B0604030504040204" pitchFamily="34" charset="0"/>
                <a:ea typeface="Malgun Gothic" panose="020B0503020000020004" pitchFamily="34" charset="-127"/>
                <a:cs typeface="Times New Roman" panose="02020603050405020304" pitchFamily="18" charset="0"/>
              </a:rPr>
              <a:t>The ACIP does not recommend revaccination with these vaccines. </a:t>
            </a:r>
          </a:p>
        </p:txBody>
      </p:sp>
      <p:pic>
        <p:nvPicPr>
          <p:cNvPr id="5" name="Picture 4">
            <a:extLst>
              <a:ext uri="{FF2B5EF4-FFF2-40B4-BE49-F238E27FC236}">
                <a16:creationId xmlns:a16="http://schemas.microsoft.com/office/drawing/2014/main" id="{F080EB1B-93BB-1E45-BCB2-0EEDCF421ABF}"/>
              </a:ext>
            </a:extLst>
          </p:cNvPr>
          <p:cNvPicPr>
            <a:picLocks noChangeAspect="1"/>
          </p:cNvPicPr>
          <p:nvPr/>
        </p:nvPicPr>
        <p:blipFill>
          <a:blip r:embed="rId2"/>
          <a:stretch>
            <a:fillRect/>
          </a:stretch>
        </p:blipFill>
        <p:spPr>
          <a:xfrm>
            <a:off x="0" y="16365"/>
            <a:ext cx="9144000" cy="2877744"/>
          </a:xfrm>
          <a:prstGeom prst="rect">
            <a:avLst/>
          </a:prstGeom>
        </p:spPr>
      </p:pic>
      <p:sp>
        <p:nvSpPr>
          <p:cNvPr id="4" name="Rectangle 3">
            <a:extLst>
              <a:ext uri="{FF2B5EF4-FFF2-40B4-BE49-F238E27FC236}">
                <a16:creationId xmlns:a16="http://schemas.microsoft.com/office/drawing/2014/main" id="{E74FB145-E36A-FDA2-0BC2-5BD3336D6B6B}"/>
              </a:ext>
            </a:extLst>
          </p:cNvPr>
          <p:cNvSpPr/>
          <p:nvPr/>
        </p:nvSpPr>
        <p:spPr>
          <a:xfrm>
            <a:off x="345687" y="6374288"/>
            <a:ext cx="7560527" cy="483712"/>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444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E1103C-B964-D314-CAB0-C9D801691395}"/>
              </a:ext>
            </a:extLst>
          </p:cNvPr>
          <p:cNvSpPr>
            <a:spLocks noGrp="1"/>
          </p:cNvSpPr>
          <p:nvPr>
            <p:ph type="sldNum" sz="quarter" idx="10"/>
          </p:nvPr>
        </p:nvSpPr>
        <p:spPr/>
        <p:txBody>
          <a:bodyPr/>
          <a:lstStyle/>
          <a:p>
            <a:fld id="{14A2573A-83BE-40A7-8688-9326C8B744B6}" type="slidenum">
              <a:rPr lang="en-US" smtClean="0"/>
              <a:pPr/>
              <a:t>51</a:t>
            </a:fld>
            <a:endParaRPr lang="en-US"/>
          </a:p>
        </p:txBody>
      </p:sp>
      <p:pic>
        <p:nvPicPr>
          <p:cNvPr id="4" name="Picture 3">
            <a:extLst>
              <a:ext uri="{FF2B5EF4-FFF2-40B4-BE49-F238E27FC236}">
                <a16:creationId xmlns:a16="http://schemas.microsoft.com/office/drawing/2014/main" id="{1B12F948-47E4-9813-2040-C72866DB8A66}"/>
              </a:ext>
            </a:extLst>
          </p:cNvPr>
          <p:cNvPicPr>
            <a:picLocks noChangeAspect="1"/>
          </p:cNvPicPr>
          <p:nvPr/>
        </p:nvPicPr>
        <p:blipFill>
          <a:blip r:embed="rId2"/>
          <a:stretch>
            <a:fillRect/>
          </a:stretch>
        </p:blipFill>
        <p:spPr>
          <a:xfrm>
            <a:off x="1377950" y="323850"/>
            <a:ext cx="6388100" cy="6210300"/>
          </a:xfrm>
          <a:prstGeom prst="rect">
            <a:avLst/>
          </a:prstGeom>
        </p:spPr>
      </p:pic>
    </p:spTree>
    <p:extLst>
      <p:ext uri="{BB962C8B-B14F-4D97-AF65-F5344CB8AC3E}">
        <p14:creationId xmlns:p14="http://schemas.microsoft.com/office/powerpoint/2010/main" val="2256513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453874-7227-ECE5-EB36-26A14DB56BB8}"/>
              </a:ext>
            </a:extLst>
          </p:cNvPr>
          <p:cNvSpPr>
            <a:spLocks noGrp="1"/>
          </p:cNvSpPr>
          <p:nvPr>
            <p:ph type="sldNum" sz="quarter" idx="10"/>
          </p:nvPr>
        </p:nvSpPr>
        <p:spPr/>
        <p:txBody>
          <a:bodyPr/>
          <a:lstStyle/>
          <a:p>
            <a:fld id="{14A2573A-83BE-40A7-8688-9326C8B744B6}" type="slidenum">
              <a:rPr lang="en-US" smtClean="0"/>
              <a:pPr/>
              <a:t>52</a:t>
            </a:fld>
            <a:endParaRPr lang="en-US"/>
          </a:p>
        </p:txBody>
      </p:sp>
      <p:pic>
        <p:nvPicPr>
          <p:cNvPr id="4" name="Picture 3">
            <a:extLst>
              <a:ext uri="{FF2B5EF4-FFF2-40B4-BE49-F238E27FC236}">
                <a16:creationId xmlns:a16="http://schemas.microsoft.com/office/drawing/2014/main" id="{9C4462FE-7A67-6FD3-732F-D5946C2D24B6}"/>
              </a:ext>
            </a:extLst>
          </p:cNvPr>
          <p:cNvPicPr>
            <a:picLocks noChangeAspect="1"/>
          </p:cNvPicPr>
          <p:nvPr/>
        </p:nvPicPr>
        <p:blipFill>
          <a:blip r:embed="rId2"/>
          <a:stretch>
            <a:fillRect/>
          </a:stretch>
        </p:blipFill>
        <p:spPr>
          <a:xfrm>
            <a:off x="727616" y="54520"/>
            <a:ext cx="7444833" cy="2756366"/>
          </a:xfrm>
          <a:prstGeom prst="rect">
            <a:avLst/>
          </a:prstGeom>
        </p:spPr>
      </p:pic>
      <p:pic>
        <p:nvPicPr>
          <p:cNvPr id="6" name="Picture 5">
            <a:extLst>
              <a:ext uri="{FF2B5EF4-FFF2-40B4-BE49-F238E27FC236}">
                <a16:creationId xmlns:a16="http://schemas.microsoft.com/office/drawing/2014/main" id="{89AA0BC5-A249-802B-64E9-7B38D627DCA6}"/>
              </a:ext>
            </a:extLst>
          </p:cNvPr>
          <p:cNvPicPr>
            <a:picLocks noChangeAspect="1"/>
          </p:cNvPicPr>
          <p:nvPr/>
        </p:nvPicPr>
        <p:blipFill>
          <a:blip r:embed="rId3"/>
          <a:stretch>
            <a:fillRect/>
          </a:stretch>
        </p:blipFill>
        <p:spPr>
          <a:xfrm>
            <a:off x="727616" y="4047114"/>
            <a:ext cx="7444834" cy="1841500"/>
          </a:xfrm>
          <a:prstGeom prst="rect">
            <a:avLst/>
          </a:prstGeom>
        </p:spPr>
      </p:pic>
      <p:sp>
        <p:nvSpPr>
          <p:cNvPr id="3" name="Rectangle 2">
            <a:extLst>
              <a:ext uri="{FF2B5EF4-FFF2-40B4-BE49-F238E27FC236}">
                <a16:creationId xmlns:a16="http://schemas.microsoft.com/office/drawing/2014/main" id="{09675339-CA4D-84D4-97AF-F5B15F73A498}"/>
              </a:ext>
            </a:extLst>
          </p:cNvPr>
          <p:cNvSpPr/>
          <p:nvPr/>
        </p:nvSpPr>
        <p:spPr>
          <a:xfrm>
            <a:off x="2665141" y="1260088"/>
            <a:ext cx="3066586" cy="132699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5-Point Star 4">
            <a:extLst>
              <a:ext uri="{FF2B5EF4-FFF2-40B4-BE49-F238E27FC236}">
                <a16:creationId xmlns:a16="http://schemas.microsoft.com/office/drawing/2014/main" id="{F505EA59-183B-E5CA-70D4-6052697B036C}"/>
              </a:ext>
            </a:extLst>
          </p:cNvPr>
          <p:cNvSpPr/>
          <p:nvPr/>
        </p:nvSpPr>
        <p:spPr>
          <a:xfrm>
            <a:off x="971550" y="4594303"/>
            <a:ext cx="355445" cy="49065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CEAF23-DD36-E973-0BD6-37018C600BA2}"/>
              </a:ext>
            </a:extLst>
          </p:cNvPr>
          <p:cNvSpPr txBox="1"/>
          <p:nvPr/>
        </p:nvSpPr>
        <p:spPr>
          <a:xfrm>
            <a:off x="5307980" y="479504"/>
            <a:ext cx="2517164" cy="523220"/>
          </a:xfrm>
          <a:prstGeom prst="rect">
            <a:avLst/>
          </a:prstGeom>
          <a:noFill/>
        </p:spPr>
        <p:txBody>
          <a:bodyPr wrap="none" rtlCol="0">
            <a:spAutoFit/>
          </a:bodyPr>
          <a:lstStyle/>
          <a:p>
            <a:r>
              <a:rPr lang="en-US" sz="2800" b="1" dirty="0"/>
              <a:t>46 y/o with DM</a:t>
            </a:r>
          </a:p>
        </p:txBody>
      </p:sp>
    </p:spTree>
    <p:extLst>
      <p:ext uri="{BB962C8B-B14F-4D97-AF65-F5344CB8AC3E}">
        <p14:creationId xmlns:p14="http://schemas.microsoft.com/office/powerpoint/2010/main" val="4018996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D9EA10-AFDB-AE70-C175-E18B6B4ECF27}"/>
              </a:ext>
            </a:extLst>
          </p:cNvPr>
          <p:cNvSpPr>
            <a:spLocks noGrp="1"/>
          </p:cNvSpPr>
          <p:nvPr>
            <p:ph type="sldNum" sz="quarter" idx="10"/>
          </p:nvPr>
        </p:nvSpPr>
        <p:spPr/>
        <p:txBody>
          <a:bodyPr/>
          <a:lstStyle/>
          <a:p>
            <a:fld id="{14A2573A-83BE-40A7-8688-9326C8B744B6}" type="slidenum">
              <a:rPr lang="en-US" smtClean="0"/>
              <a:pPr/>
              <a:t>53</a:t>
            </a:fld>
            <a:endParaRPr lang="en-US"/>
          </a:p>
        </p:txBody>
      </p:sp>
      <p:pic>
        <p:nvPicPr>
          <p:cNvPr id="8" name="Picture 7">
            <a:extLst>
              <a:ext uri="{FF2B5EF4-FFF2-40B4-BE49-F238E27FC236}">
                <a16:creationId xmlns:a16="http://schemas.microsoft.com/office/drawing/2014/main" id="{F31EFBA8-7BA4-92E5-BF0A-0AB6850D4728}"/>
              </a:ext>
            </a:extLst>
          </p:cNvPr>
          <p:cNvPicPr>
            <a:picLocks noChangeAspect="1"/>
          </p:cNvPicPr>
          <p:nvPr/>
        </p:nvPicPr>
        <p:blipFill>
          <a:blip r:embed="rId2"/>
          <a:stretch>
            <a:fillRect/>
          </a:stretch>
        </p:blipFill>
        <p:spPr>
          <a:xfrm>
            <a:off x="1338146" y="0"/>
            <a:ext cx="6445405" cy="6858000"/>
          </a:xfrm>
          <a:prstGeom prst="rect">
            <a:avLst/>
          </a:prstGeom>
        </p:spPr>
      </p:pic>
      <p:sp>
        <p:nvSpPr>
          <p:cNvPr id="3" name="5-Point Star 2">
            <a:extLst>
              <a:ext uri="{FF2B5EF4-FFF2-40B4-BE49-F238E27FC236}">
                <a16:creationId xmlns:a16="http://schemas.microsoft.com/office/drawing/2014/main" id="{B1977C0F-75B3-A9CB-0E9F-8E9CA852B5CC}"/>
              </a:ext>
            </a:extLst>
          </p:cNvPr>
          <p:cNvSpPr/>
          <p:nvPr/>
        </p:nvSpPr>
        <p:spPr>
          <a:xfrm>
            <a:off x="1551412" y="780591"/>
            <a:ext cx="355445" cy="37914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C7958B8-2341-185C-12DE-F6E47A139555}"/>
              </a:ext>
            </a:extLst>
          </p:cNvPr>
          <p:cNvSpPr/>
          <p:nvPr/>
        </p:nvSpPr>
        <p:spPr>
          <a:xfrm>
            <a:off x="1551412" y="4059044"/>
            <a:ext cx="1905466" cy="28993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417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FB8ED9-FD9C-E1B0-9AB3-890D9ACA0CB8}"/>
              </a:ext>
            </a:extLst>
          </p:cNvPr>
          <p:cNvSpPr>
            <a:spLocks noGrp="1"/>
          </p:cNvSpPr>
          <p:nvPr>
            <p:ph type="sldNum" sz="quarter" idx="10"/>
          </p:nvPr>
        </p:nvSpPr>
        <p:spPr/>
        <p:txBody>
          <a:bodyPr/>
          <a:lstStyle/>
          <a:p>
            <a:fld id="{14A2573A-83BE-40A7-8688-9326C8B744B6}" type="slidenum">
              <a:rPr lang="en-US" smtClean="0"/>
              <a:pPr/>
              <a:t>54</a:t>
            </a:fld>
            <a:endParaRPr lang="en-US"/>
          </a:p>
        </p:txBody>
      </p:sp>
      <p:pic>
        <p:nvPicPr>
          <p:cNvPr id="4" name="Picture 3">
            <a:extLst>
              <a:ext uri="{FF2B5EF4-FFF2-40B4-BE49-F238E27FC236}">
                <a16:creationId xmlns:a16="http://schemas.microsoft.com/office/drawing/2014/main" id="{761BAB18-B5BD-7970-AAE1-75F39BD5B8EC}"/>
              </a:ext>
            </a:extLst>
          </p:cNvPr>
          <p:cNvPicPr>
            <a:picLocks noChangeAspect="1"/>
          </p:cNvPicPr>
          <p:nvPr/>
        </p:nvPicPr>
        <p:blipFill>
          <a:blip r:embed="rId2"/>
          <a:stretch>
            <a:fillRect/>
          </a:stretch>
        </p:blipFill>
        <p:spPr>
          <a:xfrm>
            <a:off x="1936750" y="131338"/>
            <a:ext cx="5270500" cy="1778000"/>
          </a:xfrm>
          <a:prstGeom prst="rect">
            <a:avLst/>
          </a:prstGeom>
        </p:spPr>
      </p:pic>
      <p:pic>
        <p:nvPicPr>
          <p:cNvPr id="8" name="Picture 7">
            <a:extLst>
              <a:ext uri="{FF2B5EF4-FFF2-40B4-BE49-F238E27FC236}">
                <a16:creationId xmlns:a16="http://schemas.microsoft.com/office/drawing/2014/main" id="{7E41BD02-3599-C1D7-897C-B6BE528C2B03}"/>
              </a:ext>
            </a:extLst>
          </p:cNvPr>
          <p:cNvPicPr>
            <a:picLocks noChangeAspect="1"/>
          </p:cNvPicPr>
          <p:nvPr/>
        </p:nvPicPr>
        <p:blipFill>
          <a:blip r:embed="rId3"/>
          <a:stretch>
            <a:fillRect/>
          </a:stretch>
        </p:blipFill>
        <p:spPr>
          <a:xfrm>
            <a:off x="2120900" y="2559050"/>
            <a:ext cx="4902200" cy="1739900"/>
          </a:xfrm>
          <a:prstGeom prst="rect">
            <a:avLst/>
          </a:prstGeom>
        </p:spPr>
      </p:pic>
      <p:sp>
        <p:nvSpPr>
          <p:cNvPr id="3" name="5-Point Star 2">
            <a:extLst>
              <a:ext uri="{FF2B5EF4-FFF2-40B4-BE49-F238E27FC236}">
                <a16:creationId xmlns:a16="http://schemas.microsoft.com/office/drawing/2014/main" id="{F0F03AB6-C502-C218-C2FA-B56C74965A7C}"/>
              </a:ext>
            </a:extLst>
          </p:cNvPr>
          <p:cNvSpPr/>
          <p:nvPr/>
        </p:nvSpPr>
        <p:spPr>
          <a:xfrm>
            <a:off x="2343146" y="702527"/>
            <a:ext cx="355445" cy="34569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5-Point Star 4">
            <a:extLst>
              <a:ext uri="{FF2B5EF4-FFF2-40B4-BE49-F238E27FC236}">
                <a16:creationId xmlns:a16="http://schemas.microsoft.com/office/drawing/2014/main" id="{F3FEE38D-90DA-5FF6-D8A1-D47E529C4AD5}"/>
              </a:ext>
            </a:extLst>
          </p:cNvPr>
          <p:cNvSpPr/>
          <p:nvPr/>
        </p:nvSpPr>
        <p:spPr>
          <a:xfrm>
            <a:off x="2298545" y="3077737"/>
            <a:ext cx="355445" cy="39029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7336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B26CE4-25BB-A2BD-FCA1-74A303D9C189}"/>
              </a:ext>
            </a:extLst>
          </p:cNvPr>
          <p:cNvSpPr>
            <a:spLocks noGrp="1"/>
          </p:cNvSpPr>
          <p:nvPr>
            <p:ph type="sldNum" sz="quarter" idx="10"/>
          </p:nvPr>
        </p:nvSpPr>
        <p:spPr/>
        <p:txBody>
          <a:bodyPr/>
          <a:lstStyle/>
          <a:p>
            <a:fld id="{14A2573A-83BE-40A7-8688-9326C8B744B6}" type="slidenum">
              <a:rPr lang="en-US" smtClean="0"/>
              <a:pPr/>
              <a:t>55</a:t>
            </a:fld>
            <a:endParaRPr lang="en-US"/>
          </a:p>
        </p:txBody>
      </p:sp>
      <p:pic>
        <p:nvPicPr>
          <p:cNvPr id="4" name="Picture 3">
            <a:extLst>
              <a:ext uri="{FF2B5EF4-FFF2-40B4-BE49-F238E27FC236}">
                <a16:creationId xmlns:a16="http://schemas.microsoft.com/office/drawing/2014/main" id="{9E8A6F3F-24AF-1978-FBF2-0FEBE36A2C73}"/>
              </a:ext>
            </a:extLst>
          </p:cNvPr>
          <p:cNvPicPr>
            <a:picLocks noChangeAspect="1"/>
          </p:cNvPicPr>
          <p:nvPr/>
        </p:nvPicPr>
        <p:blipFill>
          <a:blip r:embed="rId2"/>
          <a:stretch>
            <a:fillRect/>
          </a:stretch>
        </p:blipFill>
        <p:spPr>
          <a:xfrm>
            <a:off x="687737" y="0"/>
            <a:ext cx="7768525" cy="6858000"/>
          </a:xfrm>
          <a:prstGeom prst="rect">
            <a:avLst/>
          </a:prstGeom>
        </p:spPr>
      </p:pic>
    </p:spTree>
    <p:extLst>
      <p:ext uri="{BB962C8B-B14F-4D97-AF65-F5344CB8AC3E}">
        <p14:creationId xmlns:p14="http://schemas.microsoft.com/office/powerpoint/2010/main" val="494323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57200" y="3039740"/>
            <a:ext cx="8229600" cy="4028546"/>
          </a:xfrm>
        </p:spPr>
        <p:txBody>
          <a:bodyPr/>
          <a:lstStyle/>
          <a:p>
            <a:pPr>
              <a:buAutoNum type="alphaUcPeriod"/>
            </a:pPr>
            <a:r>
              <a:rPr lang="en-US" dirty="0"/>
              <a:t>No repeat </a:t>
            </a:r>
            <a:r>
              <a:rPr lang="en-US" dirty="0" err="1"/>
              <a:t>Tdap</a:t>
            </a:r>
            <a:r>
              <a:rPr lang="en-US" dirty="0"/>
              <a:t> necessary</a:t>
            </a:r>
          </a:p>
          <a:p>
            <a:pPr>
              <a:buAutoNum type="alphaUcPeriod"/>
            </a:pPr>
            <a:r>
              <a:rPr lang="en-US" dirty="0"/>
              <a:t>Administer additional </a:t>
            </a:r>
            <a:r>
              <a:rPr lang="en-US" dirty="0" err="1"/>
              <a:t>Tdap</a:t>
            </a:r>
            <a:r>
              <a:rPr lang="en-US" dirty="0"/>
              <a:t> after delivery</a:t>
            </a:r>
          </a:p>
          <a:p>
            <a:pPr>
              <a:buAutoNum type="alphaUcPeriod"/>
            </a:pPr>
            <a:r>
              <a:rPr lang="en-US" dirty="0"/>
              <a:t>Administer additional </a:t>
            </a:r>
            <a:r>
              <a:rPr lang="en-US" dirty="0" err="1"/>
              <a:t>Tdap</a:t>
            </a:r>
            <a:r>
              <a:rPr lang="en-US" dirty="0"/>
              <a:t> now</a:t>
            </a:r>
          </a:p>
        </p:txBody>
      </p:sp>
      <p:sp>
        <p:nvSpPr>
          <p:cNvPr id="3" name="Title 2"/>
          <p:cNvSpPr>
            <a:spLocks noGrp="1"/>
          </p:cNvSpPr>
          <p:nvPr>
            <p:ph type="title"/>
          </p:nvPr>
        </p:nvSpPr>
        <p:spPr/>
        <p:txBody>
          <a:bodyPr/>
          <a:lstStyle/>
          <a:p>
            <a:pPr algn="ctr"/>
            <a:r>
              <a:rPr lang="en-US" sz="3200" dirty="0"/>
              <a:t>TDAP</a:t>
            </a:r>
            <a:br>
              <a:rPr lang="en-US" dirty="0"/>
            </a:br>
            <a:br>
              <a:rPr lang="en-US" dirty="0"/>
            </a:br>
            <a:r>
              <a:rPr lang="en-US" dirty="0"/>
              <a:t>28 y/o pregnant women, 3</a:t>
            </a:r>
            <a:r>
              <a:rPr lang="en-US" baseline="30000" dirty="0"/>
              <a:t>rd</a:t>
            </a:r>
            <a:r>
              <a:rPr lang="en-US" dirty="0"/>
              <a:t> trimester.  She delivered healthy baby 2 years ago during which time she received </a:t>
            </a:r>
            <a:r>
              <a:rPr lang="en-US" dirty="0" err="1"/>
              <a:t>Tdap</a:t>
            </a:r>
            <a:r>
              <a:rPr lang="en-US" dirty="0"/>
              <a:t>.  Which is appropriate?</a:t>
            </a:r>
          </a:p>
        </p:txBody>
      </p:sp>
      <p:sp>
        <p:nvSpPr>
          <p:cNvPr id="6" name="Slide Number Placeholder 5"/>
          <p:cNvSpPr>
            <a:spLocks noGrp="1"/>
          </p:cNvSpPr>
          <p:nvPr>
            <p:ph type="sldNum" sz="quarter" idx="15"/>
          </p:nvPr>
        </p:nvSpPr>
        <p:spPr/>
        <p:txBody>
          <a:bodyPr/>
          <a:lstStyle/>
          <a:p>
            <a:fld id="{5E8BC936-0928-C346-B13E-04BD58031644}" type="slidenum">
              <a:rPr lang="en-US" smtClean="0"/>
              <a:pPr/>
              <a:t>56</a:t>
            </a:fld>
            <a:endParaRPr lang="en-US" dirty="0"/>
          </a:p>
        </p:txBody>
      </p:sp>
    </p:spTree>
    <p:extLst>
      <p:ext uri="{BB962C8B-B14F-4D97-AF65-F5344CB8AC3E}">
        <p14:creationId xmlns:p14="http://schemas.microsoft.com/office/powerpoint/2010/main" val="7513954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858228" y="304800"/>
            <a:ext cx="7710049" cy="762000"/>
          </a:xfrm>
        </p:spPr>
        <p:txBody>
          <a:bodyPr/>
          <a:lstStyle/>
          <a:p>
            <a:pPr eaLnBrk="1" hangingPunct="1">
              <a:defRPr/>
            </a:pPr>
            <a:r>
              <a:rPr lang="en-US" sz="4400" b="0" dirty="0">
                <a:effectLst>
                  <a:outerShdw blurRad="38100" dist="38100" dir="2700000" algn="tl">
                    <a:srgbClr val="000000"/>
                  </a:outerShdw>
                </a:effectLst>
                <a:latin typeface="Gill Sans MT" charset="0"/>
                <a:cs typeface="+mj-cs"/>
              </a:rPr>
              <a:t>ACIP </a:t>
            </a:r>
            <a:r>
              <a:rPr lang="en-US" sz="4400" b="0" dirty="0" err="1">
                <a:effectLst>
                  <a:outerShdw blurRad="38100" dist="38100" dir="2700000" algn="tl">
                    <a:srgbClr val="000000"/>
                  </a:outerShdw>
                </a:effectLst>
                <a:latin typeface="Gill Sans MT" charset="0"/>
                <a:cs typeface="+mj-cs"/>
              </a:rPr>
              <a:t>Tdap</a:t>
            </a:r>
            <a:r>
              <a:rPr lang="en-US" sz="4400" b="0" dirty="0">
                <a:effectLst>
                  <a:outerShdw blurRad="38100" dist="38100" dir="2700000" algn="tl">
                    <a:srgbClr val="000000"/>
                  </a:outerShdw>
                </a:effectLst>
                <a:latin typeface="Gill Sans MT" charset="0"/>
                <a:cs typeface="+mj-cs"/>
              </a:rPr>
              <a:t> Recommendations</a:t>
            </a:r>
          </a:p>
        </p:txBody>
      </p:sp>
      <p:sp>
        <p:nvSpPr>
          <p:cNvPr id="97282" name="Content Placeholder 2"/>
          <p:cNvSpPr>
            <a:spLocks noGrp="1"/>
          </p:cNvSpPr>
          <p:nvPr>
            <p:ph idx="1"/>
          </p:nvPr>
        </p:nvSpPr>
        <p:spPr>
          <a:xfrm>
            <a:off x="812879" y="1380071"/>
            <a:ext cx="7664379" cy="4724400"/>
          </a:xfrm>
        </p:spPr>
        <p:txBody>
          <a:bodyPr/>
          <a:lstStyle/>
          <a:p>
            <a:pPr eaLnBrk="1" hangingPunct="1">
              <a:lnSpc>
                <a:spcPct val="85000"/>
              </a:lnSpc>
              <a:spcBef>
                <a:spcPts val="1200"/>
              </a:spcBef>
              <a:buFontTx/>
              <a:buNone/>
            </a:pPr>
            <a:r>
              <a:rPr lang="en-US" sz="3200" dirty="0">
                <a:latin typeface="Gill Sans MT" charset="0"/>
              </a:rPr>
              <a:t>Specific Priority Groups</a:t>
            </a:r>
          </a:p>
          <a:p>
            <a:pPr eaLnBrk="1" hangingPunct="1">
              <a:lnSpc>
                <a:spcPct val="85000"/>
              </a:lnSpc>
              <a:spcBef>
                <a:spcPts val="1200"/>
              </a:spcBef>
              <a:buFontTx/>
              <a:buNone/>
            </a:pPr>
            <a:endParaRPr lang="en-US" sz="200" dirty="0">
              <a:latin typeface="Gill Sans MT" charset="0"/>
            </a:endParaRPr>
          </a:p>
          <a:p>
            <a:pPr eaLnBrk="1" hangingPunct="1">
              <a:lnSpc>
                <a:spcPct val="85000"/>
              </a:lnSpc>
              <a:spcBef>
                <a:spcPts val="1200"/>
              </a:spcBef>
            </a:pPr>
            <a:r>
              <a:rPr lang="en-US" sz="3200" dirty="0">
                <a:latin typeface="Gill Sans MT" charset="0"/>
              </a:rPr>
              <a:t>Pregnant women at 27-36 weeks' gestation</a:t>
            </a:r>
          </a:p>
          <a:p>
            <a:pPr lvl="1" eaLnBrk="1" hangingPunct="1">
              <a:lnSpc>
                <a:spcPct val="85000"/>
              </a:lnSpc>
              <a:spcBef>
                <a:spcPts val="1200"/>
              </a:spcBef>
            </a:pPr>
            <a:r>
              <a:rPr lang="en-US" sz="3000" b="1" dirty="0">
                <a:latin typeface="Gill Sans MT" charset="0"/>
              </a:rPr>
              <a:t>AT EACH PREGNANCY!</a:t>
            </a:r>
          </a:p>
          <a:p>
            <a:pPr lvl="1">
              <a:lnSpc>
                <a:spcPct val="85000"/>
              </a:lnSpc>
              <a:spcBef>
                <a:spcPts val="1200"/>
              </a:spcBef>
            </a:pPr>
            <a:r>
              <a:rPr lang="en-US" sz="3000" b="1" dirty="0">
                <a:latin typeface="Gill Sans MT" charset="0"/>
              </a:rPr>
              <a:t>Repeated doses safe (</a:t>
            </a:r>
            <a:r>
              <a:rPr lang="en-US" sz="3200" dirty="0">
                <a:solidFill>
                  <a:srgbClr val="000000"/>
                </a:solidFill>
              </a:rPr>
              <a:t>JAMA  2015; 314:1581-87 )</a:t>
            </a:r>
            <a:endParaRPr lang="en-US" sz="3000" b="1" dirty="0">
              <a:latin typeface="Gill Sans MT" charset="0"/>
            </a:endParaRPr>
          </a:p>
          <a:p>
            <a:pPr eaLnBrk="1" hangingPunct="1">
              <a:lnSpc>
                <a:spcPct val="85000"/>
              </a:lnSpc>
              <a:spcBef>
                <a:spcPts val="1200"/>
              </a:spcBef>
            </a:pPr>
            <a:r>
              <a:rPr lang="en-US" sz="3200" dirty="0">
                <a:latin typeface="Gill Sans MT" charset="0"/>
              </a:rPr>
              <a:t>Adults, regardless of age, who are in close contact with infants younger than age 12 months (e.g., parents, grandparents, or child-care providers)</a:t>
            </a:r>
          </a:p>
          <a:p>
            <a:pPr eaLnBrk="1" hangingPunct="1">
              <a:lnSpc>
                <a:spcPct val="85000"/>
              </a:lnSpc>
              <a:spcBef>
                <a:spcPts val="1200"/>
              </a:spcBef>
            </a:pPr>
            <a:r>
              <a:rPr lang="en-US" sz="3200" dirty="0">
                <a:latin typeface="Gill Sans MT" charset="0"/>
              </a:rPr>
              <a:t>Healthcare Providers</a:t>
            </a:r>
          </a:p>
          <a:p>
            <a:pPr eaLnBrk="1" hangingPunct="1">
              <a:lnSpc>
                <a:spcPct val="85000"/>
              </a:lnSpc>
              <a:spcBef>
                <a:spcPts val="1200"/>
              </a:spcBef>
            </a:pPr>
            <a:endParaRPr lang="en-US" sz="2800" dirty="0">
              <a:latin typeface="Gill Sans MT" charset="0"/>
            </a:endParaRPr>
          </a:p>
        </p:txBody>
      </p:sp>
    </p:spTree>
    <p:extLst>
      <p:ext uri="{BB962C8B-B14F-4D97-AF65-F5344CB8AC3E}">
        <p14:creationId xmlns:p14="http://schemas.microsoft.com/office/powerpoint/2010/main" val="766998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0" y="22578"/>
            <a:ext cx="8915400" cy="533400"/>
          </a:xfrm>
        </p:spPr>
        <p:txBody>
          <a:bodyPr/>
          <a:lstStyle/>
          <a:p>
            <a:pPr algn="ctr"/>
            <a:r>
              <a:rPr lang="en-US" sz="2800" dirty="0">
                <a:latin typeface="Tahoma" charset="0"/>
              </a:rPr>
              <a:t>Zoster vaccine (</a:t>
            </a:r>
            <a:r>
              <a:rPr lang="en-US" sz="3200" dirty="0">
                <a:latin typeface="Tahoma" charset="0"/>
              </a:rPr>
              <a:t>Shingrix™</a:t>
            </a:r>
            <a:r>
              <a:rPr lang="en-US" sz="2800" dirty="0">
                <a:latin typeface="Tahoma" charset="0"/>
              </a:rPr>
              <a:t>):</a:t>
            </a:r>
            <a:br>
              <a:rPr lang="en-US" sz="2800" dirty="0">
                <a:latin typeface="Tahoma" charset="0"/>
              </a:rPr>
            </a:br>
            <a:r>
              <a:rPr lang="en-US" sz="2800" dirty="0">
                <a:latin typeface="Tahoma" charset="0"/>
              </a:rPr>
              <a:t>subunit recombinant, adjuvant</a:t>
            </a:r>
          </a:p>
        </p:txBody>
      </p:sp>
      <p:sp>
        <p:nvSpPr>
          <p:cNvPr id="3" name="Content Placeholder 2"/>
          <p:cNvSpPr>
            <a:spLocks noGrp="1"/>
          </p:cNvSpPr>
          <p:nvPr>
            <p:ph idx="1"/>
          </p:nvPr>
        </p:nvSpPr>
        <p:spPr>
          <a:xfrm>
            <a:off x="214489" y="1021638"/>
            <a:ext cx="8700911" cy="4724400"/>
          </a:xfrm>
        </p:spPr>
        <p:txBody>
          <a:bodyPr/>
          <a:lstStyle/>
          <a:p>
            <a:pPr>
              <a:defRPr/>
            </a:pPr>
            <a:r>
              <a:rPr lang="en-US" sz="2400" b="0" dirty="0"/>
              <a:t>Old Live vaccine (Zostavax</a:t>
            </a:r>
            <a:r>
              <a:rPr lang="en-US" sz="2400" dirty="0">
                <a:latin typeface="Tahoma" charset="0"/>
              </a:rPr>
              <a:t>™) no longer recommended</a:t>
            </a:r>
          </a:p>
          <a:p>
            <a:pPr>
              <a:defRPr/>
            </a:pPr>
            <a:r>
              <a:rPr lang="en-US" sz="2400" b="0" dirty="0"/>
              <a:t>VZV glycoprotein E (target of both humoral and cellular immune responses) with novel adjuvant </a:t>
            </a:r>
          </a:p>
          <a:p>
            <a:pPr>
              <a:spcBef>
                <a:spcPts val="0"/>
              </a:spcBef>
              <a:defRPr/>
            </a:pPr>
            <a:r>
              <a:rPr lang="en-US" sz="2400" b="0" dirty="0"/>
              <a:t>High and sustained efficacy in clinical trials</a:t>
            </a:r>
          </a:p>
          <a:p>
            <a:pPr lvl="1">
              <a:defRPr/>
            </a:pPr>
            <a:r>
              <a:rPr lang="en-US" b="0" dirty="0"/>
              <a:t>ZOE-50: associated with a risk of herpes zoster that was 97.2% lower than that associated with placebo in age 50 and older.</a:t>
            </a:r>
            <a:r>
              <a:rPr lang="en-US" b="0" baseline="30000" dirty="0"/>
              <a:t>1</a:t>
            </a:r>
          </a:p>
          <a:p>
            <a:pPr lvl="1">
              <a:defRPr/>
            </a:pPr>
            <a:r>
              <a:rPr lang="en-US" b="0" dirty="0"/>
              <a:t>2</a:t>
            </a:r>
            <a:r>
              <a:rPr lang="en-US" b="0" baseline="30000" dirty="0"/>
              <a:t>nd</a:t>
            </a:r>
            <a:r>
              <a:rPr lang="en-US" b="0" dirty="0"/>
              <a:t> trial (ZOE-70) for 70 + demonstrated 89% efficacy and reduced PHN.</a:t>
            </a:r>
            <a:r>
              <a:rPr lang="en-US" b="0" baseline="30000" dirty="0"/>
              <a:t>2</a:t>
            </a:r>
          </a:p>
          <a:p>
            <a:pPr lvl="1">
              <a:defRPr/>
            </a:pPr>
            <a:r>
              <a:rPr lang="en-US" b="0" dirty="0"/>
              <a:t>Pooled analysis:  91% efficacy against zoster; 89% against PHN</a:t>
            </a:r>
          </a:p>
          <a:p>
            <a:pPr>
              <a:defRPr/>
            </a:pPr>
            <a:r>
              <a:rPr lang="en-US" sz="2400" b="0" dirty="0"/>
              <a:t>2 doses (2-6 months apart); AEs comparable.</a:t>
            </a:r>
          </a:p>
          <a:p>
            <a:pPr>
              <a:defRPr/>
            </a:pPr>
            <a:r>
              <a:rPr lang="en-US" sz="2400" b="1" dirty="0"/>
              <a:t>Recommended unanimously by ACIP advisory committee for age 50 or older (approved by CDC 10/20/2017)</a:t>
            </a:r>
          </a:p>
          <a:p>
            <a:pPr>
              <a:defRPr/>
            </a:pPr>
            <a:r>
              <a:rPr lang="en-US" sz="2400" b="1" dirty="0"/>
              <a:t>More </a:t>
            </a:r>
            <a:r>
              <a:rPr lang="en-US" sz="2400" b="1" dirty="0" err="1"/>
              <a:t>reactagenic</a:t>
            </a:r>
            <a:r>
              <a:rPr lang="en-US" sz="2400" b="1" dirty="0"/>
              <a:t>: </a:t>
            </a:r>
            <a:r>
              <a:rPr lang="en-US" sz="2000" b="1" dirty="0"/>
              <a:t>(fever, chills, aches, pain;  resolved after few days)</a:t>
            </a:r>
          </a:p>
          <a:p>
            <a:pPr>
              <a:defRPr/>
            </a:pPr>
            <a:r>
              <a:rPr lang="en-US" sz="2400" b="1" i="1" dirty="0"/>
              <a:t>NEW Recommendations: Nov 2021: Adults age 19 or older who are or will be immunodeficient due to disease or therapy</a:t>
            </a:r>
          </a:p>
        </p:txBody>
      </p:sp>
      <p:sp>
        <p:nvSpPr>
          <p:cNvPr id="107523" name="TextBox 3"/>
          <p:cNvSpPr txBox="1">
            <a:spLocks noChangeArrowheads="1"/>
          </p:cNvSpPr>
          <p:nvPr/>
        </p:nvSpPr>
        <p:spPr bwMode="auto">
          <a:xfrm>
            <a:off x="2895600" y="6324600"/>
            <a:ext cx="8305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solidFill>
                  <a:srgbClr val="000000"/>
                </a:solidFill>
              </a:rPr>
              <a:t>1.</a:t>
            </a:r>
            <a:r>
              <a:rPr lang="en-US" sz="1200">
                <a:solidFill>
                  <a:schemeClr val="bg1"/>
                </a:solidFill>
              </a:rPr>
              <a:t>  </a:t>
            </a:r>
            <a:r>
              <a:rPr lang="en-US" sz="1400"/>
              <a:t>Lal H, et al. </a:t>
            </a:r>
            <a:r>
              <a:rPr lang="en-US" sz="1400" i="1"/>
              <a:t>N Engl J Med.</a:t>
            </a:r>
            <a:r>
              <a:rPr lang="en-US" sz="1400"/>
              <a:t> 2015;372:2087-2096. </a:t>
            </a:r>
          </a:p>
          <a:p>
            <a:r>
              <a:rPr lang="en-US" sz="1400"/>
              <a:t>2. Cunningham AL, et al. </a:t>
            </a:r>
            <a:r>
              <a:rPr lang="en-US" sz="1400" i="1"/>
              <a:t>N Engl J Med. </a:t>
            </a:r>
            <a:r>
              <a:rPr lang="en-US" sz="1400"/>
              <a:t>2016;375:1019-1032.</a:t>
            </a:r>
            <a:r>
              <a:rPr lang="en-US" sz="1400" b="1">
                <a:solidFill>
                  <a:schemeClr val="bg1"/>
                </a:solidFill>
                <a:latin typeface="Arial" charset="0"/>
                <a:cs typeface="Arial" charset="0"/>
              </a:rPr>
              <a:t>Mar </a:t>
            </a:r>
            <a:r>
              <a:rPr lang="en-US" sz="1200" b="1">
                <a:solidFill>
                  <a:schemeClr val="bg1"/>
                </a:solidFill>
                <a:latin typeface="Arial" charset="0"/>
                <a:cs typeface="Arial" charset="0"/>
              </a:rPr>
              <a:t>12, 2015)</a:t>
            </a:r>
          </a:p>
        </p:txBody>
      </p:sp>
    </p:spTree>
    <p:extLst>
      <p:ext uri="{BB962C8B-B14F-4D97-AF65-F5344CB8AC3E}">
        <p14:creationId xmlns:p14="http://schemas.microsoft.com/office/powerpoint/2010/main" val="1689648517"/>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101604"/>
            <a:ext cx="9448800" cy="1447800"/>
          </a:xfrm>
        </p:spPr>
        <p:txBody>
          <a:bodyPr/>
          <a:lstStyle/>
          <a:p>
            <a:pPr algn="ctr" eaLnBrk="1" hangingPunct="1">
              <a:defRPr/>
            </a:pPr>
            <a:r>
              <a:rPr lang="en-US" sz="4400" dirty="0">
                <a:effectLst>
                  <a:outerShdw blurRad="38100" dist="38100" dir="2700000" algn="tl">
                    <a:srgbClr val="000000"/>
                  </a:outerShdw>
                </a:effectLst>
                <a:latin typeface="Gill Sans MT" charset="0"/>
                <a:cs typeface="+mj-cs"/>
              </a:rPr>
              <a:t>HPV Vaccine</a:t>
            </a:r>
          </a:p>
        </p:txBody>
      </p:sp>
      <p:sp>
        <p:nvSpPr>
          <p:cNvPr id="109570" name="Rectangle 3"/>
          <p:cNvSpPr>
            <a:spLocks noGrp="1" noChangeArrowheads="1"/>
          </p:cNvSpPr>
          <p:nvPr>
            <p:ph idx="1"/>
          </p:nvPr>
        </p:nvSpPr>
        <p:spPr>
          <a:xfrm>
            <a:off x="646771" y="931128"/>
            <a:ext cx="8497229" cy="3048000"/>
          </a:xfrm>
        </p:spPr>
        <p:txBody>
          <a:bodyPr/>
          <a:lstStyle/>
          <a:p>
            <a:r>
              <a:rPr lang="nl-NL" sz="2800" dirty="0">
                <a:latin typeface="Gill Sans MT" charset="0"/>
              </a:rPr>
              <a:t> </a:t>
            </a:r>
            <a:r>
              <a:rPr lang="nl-NL" sz="3200" b="0" dirty="0">
                <a:latin typeface="Gill Sans MT" charset="0"/>
              </a:rPr>
              <a:t>HPV 9-valent vaccine (</a:t>
            </a:r>
            <a:r>
              <a:rPr lang="nl-NL" sz="3200" b="0" dirty="0" err="1">
                <a:latin typeface="Gill Sans MT" charset="0"/>
              </a:rPr>
              <a:t>Gardasil</a:t>
            </a:r>
            <a:r>
              <a:rPr lang="nl-NL" sz="3200" b="0" dirty="0">
                <a:latin typeface="Gill Sans MT" charset="0"/>
              </a:rPr>
              <a:t> 9, Merck)</a:t>
            </a:r>
          </a:p>
          <a:p>
            <a:r>
              <a:rPr lang="nl-NL" sz="3200" b="1" dirty="0" err="1">
                <a:latin typeface="Gill Sans MT" charset="0"/>
              </a:rPr>
              <a:t>Now</a:t>
            </a:r>
            <a:r>
              <a:rPr lang="nl-NL" sz="3200" b="1" dirty="0">
                <a:latin typeface="Gill Sans MT" charset="0"/>
              </a:rPr>
              <a:t> </a:t>
            </a:r>
            <a:r>
              <a:rPr lang="nl-NL" sz="3200" b="1" dirty="0" err="1">
                <a:latin typeface="Gill Sans MT" charset="0"/>
              </a:rPr>
              <a:t>approved</a:t>
            </a:r>
            <a:r>
              <a:rPr lang="nl-NL" sz="3200" b="1" dirty="0">
                <a:latin typeface="Gill Sans MT" charset="0"/>
              </a:rPr>
              <a:t> </a:t>
            </a:r>
            <a:r>
              <a:rPr lang="nl-NL" sz="3200" b="1" dirty="0" err="1">
                <a:latin typeface="Gill Sans MT" charset="0"/>
              </a:rPr>
              <a:t>for</a:t>
            </a:r>
            <a:r>
              <a:rPr lang="nl-NL" sz="3200" b="1" dirty="0">
                <a:latin typeface="Gill Sans MT" charset="0"/>
              </a:rPr>
              <a:t> men </a:t>
            </a:r>
            <a:r>
              <a:rPr lang="nl-NL" sz="3200" b="1" dirty="0" err="1">
                <a:latin typeface="Gill Sans MT" charset="0"/>
              </a:rPr>
              <a:t>and</a:t>
            </a:r>
            <a:r>
              <a:rPr lang="nl-NL" sz="3200" b="1" dirty="0">
                <a:latin typeface="Gill Sans MT" charset="0"/>
              </a:rPr>
              <a:t> </a:t>
            </a:r>
            <a:r>
              <a:rPr lang="nl-NL" sz="3200" b="1" dirty="0" err="1">
                <a:latin typeface="Gill Sans MT" charset="0"/>
              </a:rPr>
              <a:t>women</a:t>
            </a:r>
            <a:r>
              <a:rPr lang="nl-NL" sz="3200" b="1" dirty="0">
                <a:latin typeface="Gill Sans MT" charset="0"/>
              </a:rPr>
              <a:t> up </a:t>
            </a:r>
            <a:r>
              <a:rPr lang="nl-NL" sz="3200" b="1" dirty="0" err="1">
                <a:latin typeface="Gill Sans MT" charset="0"/>
              </a:rPr>
              <a:t>to</a:t>
            </a:r>
            <a:r>
              <a:rPr lang="nl-NL" sz="3200" b="1" dirty="0">
                <a:latin typeface="Gill Sans MT" charset="0"/>
              </a:rPr>
              <a:t> </a:t>
            </a:r>
            <a:r>
              <a:rPr lang="nl-NL" sz="3200" b="1" dirty="0" err="1">
                <a:latin typeface="Gill Sans MT" charset="0"/>
              </a:rPr>
              <a:t>age</a:t>
            </a:r>
            <a:r>
              <a:rPr lang="nl-NL" sz="3200" b="1" dirty="0">
                <a:latin typeface="Gill Sans MT" charset="0"/>
              </a:rPr>
              <a:t> 45 </a:t>
            </a:r>
          </a:p>
          <a:p>
            <a:pPr lvl="1"/>
            <a:r>
              <a:rPr lang="en-US" dirty="0">
                <a:latin typeface="Gill Sans MT" charset="0"/>
              </a:rPr>
              <a:t>Girls and Women </a:t>
            </a:r>
            <a:r>
              <a:rPr lang="en-US" sz="2400" b="1" dirty="0">
                <a:latin typeface="Gill Sans MT" charset="0"/>
              </a:rPr>
              <a:t>9</a:t>
            </a:r>
            <a:r>
              <a:rPr lang="en-US" dirty="0">
                <a:latin typeface="Gill Sans MT" charset="0"/>
              </a:rPr>
              <a:t>-26: 98.2% efficacy for Cervical/Vulvar neoplasia*</a:t>
            </a:r>
          </a:p>
          <a:p>
            <a:pPr lvl="1"/>
            <a:r>
              <a:rPr lang="en-US" dirty="0">
                <a:latin typeface="Gill Sans MT" charset="0"/>
              </a:rPr>
              <a:t>Girls and Women 27-45:  87.7% efficacy for genital warts, Vulvar, vaginal CA, Cervical Dysplasia*</a:t>
            </a:r>
          </a:p>
          <a:p>
            <a:pPr lvl="1"/>
            <a:r>
              <a:rPr lang="en-US" dirty="0">
                <a:latin typeface="Gill Sans MT" charset="0"/>
              </a:rPr>
              <a:t>Boys and Men: Efficacy inferred</a:t>
            </a:r>
          </a:p>
          <a:p>
            <a:r>
              <a:rPr lang="en-US" sz="3200" dirty="0">
                <a:latin typeface="Gill Sans MT" charset="0"/>
              </a:rPr>
              <a:t>2018 CDC recommended reducing to 2 doses for age &lt; 15</a:t>
            </a:r>
          </a:p>
          <a:p>
            <a:r>
              <a:rPr lang="en-US" sz="3200" dirty="0">
                <a:latin typeface="Gill Sans MT" charset="0"/>
              </a:rPr>
              <a:t>No apparent adverse effect if inadvertently given in pregnancy (Quad; </a:t>
            </a:r>
            <a:r>
              <a:rPr lang="en-US" sz="3200" dirty="0" err="1">
                <a:latin typeface="Gill Sans MT" charset="0"/>
              </a:rPr>
              <a:t>Scheller</a:t>
            </a:r>
            <a:r>
              <a:rPr lang="en-US" sz="3200" dirty="0">
                <a:latin typeface="Gill Sans MT" charset="0"/>
              </a:rPr>
              <a:t> et al. NEJM 2017; 376:1223)</a:t>
            </a:r>
          </a:p>
          <a:p>
            <a:endParaRPr lang="nl-NL" sz="2800" dirty="0">
              <a:solidFill>
                <a:srgbClr val="800000"/>
              </a:solidFill>
              <a:latin typeface="Gill Sans MT" charset="0"/>
            </a:endParaRPr>
          </a:p>
          <a:p>
            <a:endParaRPr lang="nl-NL" sz="2800" dirty="0">
              <a:solidFill>
                <a:srgbClr val="800000"/>
              </a:solidFill>
              <a:latin typeface="Gill Sans MT" charset="0"/>
            </a:endParaRPr>
          </a:p>
        </p:txBody>
      </p:sp>
      <p:sp>
        <p:nvSpPr>
          <p:cNvPr id="2" name="TextBox 1"/>
          <p:cNvSpPr txBox="1"/>
          <p:nvPr/>
        </p:nvSpPr>
        <p:spPr>
          <a:xfrm>
            <a:off x="1409059" y="6476083"/>
            <a:ext cx="2505814" cy="369332"/>
          </a:xfrm>
          <a:prstGeom prst="rect">
            <a:avLst/>
          </a:prstGeom>
          <a:noFill/>
        </p:spPr>
        <p:txBody>
          <a:bodyPr wrap="none" rtlCol="0">
            <a:spAutoFit/>
          </a:bodyPr>
          <a:lstStyle/>
          <a:p>
            <a:r>
              <a:rPr lang="en-US" dirty="0"/>
              <a:t>*Gardasil Package </a:t>
            </a:r>
            <a:r>
              <a:rPr lang="en-US" dirty="0" err="1"/>
              <a:t>INsert</a:t>
            </a:r>
            <a:endParaRPr lang="en-US" dirty="0"/>
          </a:p>
        </p:txBody>
      </p:sp>
    </p:spTree>
    <p:extLst>
      <p:ext uri="{BB962C8B-B14F-4D97-AF65-F5344CB8AC3E}">
        <p14:creationId xmlns:p14="http://schemas.microsoft.com/office/powerpoint/2010/main" val="2427991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4A2573A-83BE-40A7-8688-9326C8B744B6}" type="slidenum">
              <a:rPr lang="en-US" smtClean="0"/>
              <a:pPr/>
              <a:t>6</a:t>
            </a:fld>
            <a:endParaRPr lang="en-US"/>
          </a:p>
        </p:txBody>
      </p:sp>
      <p:sp>
        <p:nvSpPr>
          <p:cNvPr id="5" name="TextBox 4"/>
          <p:cNvSpPr txBox="1"/>
          <p:nvPr/>
        </p:nvSpPr>
        <p:spPr>
          <a:xfrm>
            <a:off x="1714500" y="84670"/>
            <a:ext cx="5584440" cy="461665"/>
          </a:xfrm>
          <a:prstGeom prst="rect">
            <a:avLst/>
          </a:prstGeom>
          <a:noFill/>
        </p:spPr>
        <p:txBody>
          <a:bodyPr wrap="square" rtlCol="0">
            <a:spAutoFit/>
          </a:bodyPr>
          <a:lstStyle/>
          <a:p>
            <a:pPr algn="ctr"/>
            <a:r>
              <a:rPr lang="en-US" sz="2400" dirty="0">
                <a:solidFill>
                  <a:srgbClr val="FF0000"/>
                </a:solidFill>
              </a:rPr>
              <a:t>Adult Immunization Schedule:  2022-23</a:t>
            </a:r>
          </a:p>
        </p:txBody>
      </p:sp>
      <p:pic>
        <p:nvPicPr>
          <p:cNvPr id="11" name="Picture 10">
            <a:extLst>
              <a:ext uri="{FF2B5EF4-FFF2-40B4-BE49-F238E27FC236}">
                <a16:creationId xmlns:a16="http://schemas.microsoft.com/office/drawing/2014/main" id="{B1B81788-62B3-1C42-8793-57157FBC6D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000" y="6088567"/>
            <a:ext cx="8636000" cy="809852"/>
          </a:xfrm>
          <a:prstGeom prst="rect">
            <a:avLst/>
          </a:prstGeom>
        </p:spPr>
      </p:pic>
      <p:pic>
        <p:nvPicPr>
          <p:cNvPr id="4" name="Picture 3">
            <a:extLst>
              <a:ext uri="{FF2B5EF4-FFF2-40B4-BE49-F238E27FC236}">
                <a16:creationId xmlns:a16="http://schemas.microsoft.com/office/drawing/2014/main" id="{9E5E5AB3-69C4-714B-8480-4B4CC50C64E8}"/>
              </a:ext>
            </a:extLst>
          </p:cNvPr>
          <p:cNvPicPr>
            <a:picLocks noChangeAspect="1"/>
          </p:cNvPicPr>
          <p:nvPr/>
        </p:nvPicPr>
        <p:blipFill>
          <a:blip r:embed="rId3"/>
          <a:stretch>
            <a:fillRect/>
          </a:stretch>
        </p:blipFill>
        <p:spPr>
          <a:xfrm>
            <a:off x="1227728" y="546334"/>
            <a:ext cx="6688544" cy="5542233"/>
          </a:xfrm>
          <a:prstGeom prst="rect">
            <a:avLst/>
          </a:prstGeom>
        </p:spPr>
      </p:pic>
    </p:spTree>
    <p:extLst>
      <p:ext uri="{BB962C8B-B14F-4D97-AF65-F5344CB8AC3E}">
        <p14:creationId xmlns:p14="http://schemas.microsoft.com/office/powerpoint/2010/main" val="16925243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3"/>
          <p:cNvSpPr>
            <a:spLocks noGrp="1" noChangeArrowheads="1"/>
          </p:cNvSpPr>
          <p:nvPr>
            <p:ph idx="1"/>
          </p:nvPr>
        </p:nvSpPr>
        <p:spPr>
          <a:xfrm>
            <a:off x="661553" y="1185863"/>
            <a:ext cx="8160719" cy="4605337"/>
          </a:xfrm>
        </p:spPr>
        <p:txBody>
          <a:bodyPr/>
          <a:lstStyle/>
          <a:p>
            <a:pPr eaLnBrk="1" hangingPunct="1">
              <a:lnSpc>
                <a:spcPct val="80000"/>
              </a:lnSpc>
            </a:pPr>
            <a:r>
              <a:rPr lang="en-US" sz="3200" dirty="0">
                <a:latin typeface="Gill Sans MT" charset="0"/>
              </a:rPr>
              <a:t>Group B not in the </a:t>
            </a:r>
            <a:r>
              <a:rPr lang="en-US" sz="3200" dirty="0" err="1">
                <a:latin typeface="Gill Sans MT" charset="0"/>
              </a:rPr>
              <a:t>Quadrivalent</a:t>
            </a:r>
            <a:r>
              <a:rPr lang="en-US" sz="3200" dirty="0">
                <a:latin typeface="Gill Sans MT" charset="0"/>
              </a:rPr>
              <a:t> (A,C,Y,W) </a:t>
            </a:r>
          </a:p>
          <a:p>
            <a:pPr eaLnBrk="1" hangingPunct="1">
              <a:lnSpc>
                <a:spcPct val="80000"/>
              </a:lnSpc>
            </a:pPr>
            <a:r>
              <a:rPr lang="en-US" sz="3200" dirty="0">
                <a:latin typeface="Arial" charset="0"/>
              </a:rPr>
              <a:t>High-risk individuals </a:t>
            </a:r>
          </a:p>
          <a:p>
            <a:pPr lvl="1" eaLnBrk="1" hangingPunct="1">
              <a:lnSpc>
                <a:spcPct val="80000"/>
              </a:lnSpc>
            </a:pPr>
            <a:r>
              <a:rPr lang="en-US" sz="2800" dirty="0">
                <a:latin typeface="Arial" charset="0"/>
              </a:rPr>
              <a:t>Complement  deficiencies,</a:t>
            </a:r>
          </a:p>
          <a:p>
            <a:pPr lvl="1" eaLnBrk="1" hangingPunct="1">
              <a:lnSpc>
                <a:spcPct val="80000"/>
              </a:lnSpc>
            </a:pPr>
            <a:r>
              <a:rPr lang="en-US" sz="2800" dirty="0">
                <a:latin typeface="Arial" charset="0"/>
              </a:rPr>
              <a:t>anatomic or functional </a:t>
            </a:r>
            <a:r>
              <a:rPr lang="en-US" sz="2800" dirty="0" err="1">
                <a:latin typeface="Arial" charset="0"/>
              </a:rPr>
              <a:t>asplenia</a:t>
            </a:r>
            <a:r>
              <a:rPr lang="en-US" sz="2800" dirty="0">
                <a:latin typeface="Arial" charset="0"/>
              </a:rPr>
              <a:t>, </a:t>
            </a:r>
          </a:p>
          <a:p>
            <a:pPr lvl="1" eaLnBrk="1" hangingPunct="1">
              <a:lnSpc>
                <a:spcPct val="80000"/>
              </a:lnSpc>
            </a:pPr>
            <a:r>
              <a:rPr lang="en-US" sz="2800" dirty="0">
                <a:latin typeface="Arial" charset="0"/>
              </a:rPr>
              <a:t>microbiologists routinely exposed to </a:t>
            </a:r>
            <a:r>
              <a:rPr lang="en-US" sz="2800" i="1" dirty="0">
                <a:latin typeface="Arial" charset="0"/>
              </a:rPr>
              <a:t>N. </a:t>
            </a:r>
            <a:r>
              <a:rPr lang="en-US" sz="2800" i="1" dirty="0" err="1">
                <a:latin typeface="Arial" charset="0"/>
              </a:rPr>
              <a:t>meningitidis</a:t>
            </a:r>
            <a:r>
              <a:rPr lang="en-US" sz="2800" dirty="0">
                <a:latin typeface="Arial" charset="0"/>
              </a:rPr>
              <a:t> isolates</a:t>
            </a:r>
          </a:p>
          <a:p>
            <a:pPr lvl="1" eaLnBrk="1" hangingPunct="1">
              <a:lnSpc>
                <a:spcPct val="80000"/>
              </a:lnSpc>
            </a:pPr>
            <a:r>
              <a:rPr lang="en-US" sz="2800" dirty="0">
                <a:latin typeface="Arial" charset="0"/>
              </a:rPr>
              <a:t> </a:t>
            </a:r>
            <a:r>
              <a:rPr lang="en-US" sz="2800" dirty="0" err="1">
                <a:latin typeface="Arial" charset="0"/>
              </a:rPr>
              <a:t>serogroup</a:t>
            </a:r>
            <a:r>
              <a:rPr lang="en-US" sz="2800" dirty="0">
                <a:latin typeface="Arial" charset="0"/>
              </a:rPr>
              <a:t> B meningococcal disease outbreak</a:t>
            </a:r>
          </a:p>
          <a:p>
            <a:pPr eaLnBrk="1" hangingPunct="1">
              <a:lnSpc>
                <a:spcPct val="80000"/>
              </a:lnSpc>
            </a:pPr>
            <a:r>
              <a:rPr lang="en-US" sz="3200" dirty="0">
                <a:latin typeface="Gill Sans MT" charset="0"/>
              </a:rPr>
              <a:t>2 Vaccines: </a:t>
            </a:r>
          </a:p>
          <a:p>
            <a:pPr lvl="1" eaLnBrk="1" hangingPunct="1">
              <a:lnSpc>
                <a:spcPct val="80000"/>
              </a:lnSpc>
            </a:pPr>
            <a:r>
              <a:rPr lang="en-US" sz="3200" dirty="0" err="1">
                <a:latin typeface="Gill Sans MT" charset="0"/>
              </a:rPr>
              <a:t>Trumenba</a:t>
            </a:r>
            <a:r>
              <a:rPr lang="en-US" sz="3200" dirty="0">
                <a:latin typeface="Gill Sans MT" charset="0"/>
              </a:rPr>
              <a:t>™</a:t>
            </a:r>
          </a:p>
          <a:p>
            <a:pPr lvl="2" eaLnBrk="1" hangingPunct="1">
              <a:lnSpc>
                <a:spcPct val="80000"/>
              </a:lnSpc>
            </a:pPr>
            <a:r>
              <a:rPr lang="en-US" sz="2800" dirty="0">
                <a:latin typeface="Gill Sans MT" charset="0"/>
              </a:rPr>
              <a:t>3 doses for high-risk; </a:t>
            </a:r>
            <a:r>
              <a:rPr lang="en-US" sz="2800" b="1" dirty="0">
                <a:latin typeface="Gill Sans MT" charset="0"/>
              </a:rPr>
              <a:t>2 doses* </a:t>
            </a:r>
            <a:r>
              <a:rPr lang="en-US" sz="2800" dirty="0">
                <a:latin typeface="Gill Sans MT" charset="0"/>
              </a:rPr>
              <a:t>(6 months apart) healthy</a:t>
            </a:r>
          </a:p>
          <a:p>
            <a:pPr lvl="1" eaLnBrk="1" hangingPunct="1">
              <a:lnSpc>
                <a:spcPct val="80000"/>
              </a:lnSpc>
            </a:pPr>
            <a:r>
              <a:rPr lang="en-US" sz="3200" dirty="0" err="1">
                <a:latin typeface="Gill Sans MT" charset="0"/>
              </a:rPr>
              <a:t>Bexsero</a:t>
            </a:r>
            <a:r>
              <a:rPr lang="en-US" sz="2800" dirty="0">
                <a:latin typeface="Gill Sans MT" charset="0"/>
              </a:rPr>
              <a:t>™:  </a:t>
            </a:r>
          </a:p>
          <a:p>
            <a:pPr lvl="2">
              <a:lnSpc>
                <a:spcPct val="80000"/>
              </a:lnSpc>
            </a:pPr>
            <a:r>
              <a:rPr lang="en-US" sz="2800" dirty="0">
                <a:latin typeface="Gill Sans MT" charset="0"/>
              </a:rPr>
              <a:t>2 doses series</a:t>
            </a:r>
          </a:p>
          <a:p>
            <a:pPr eaLnBrk="1" hangingPunct="1">
              <a:lnSpc>
                <a:spcPct val="80000"/>
              </a:lnSpc>
            </a:pPr>
            <a:endParaRPr lang="en-US" dirty="0">
              <a:latin typeface="Gill Sans MT" charset="0"/>
            </a:endParaRPr>
          </a:p>
        </p:txBody>
      </p:sp>
      <p:sp>
        <p:nvSpPr>
          <p:cNvPr id="2" name="Title 1"/>
          <p:cNvSpPr>
            <a:spLocks noGrp="1"/>
          </p:cNvSpPr>
          <p:nvPr>
            <p:ph type="title"/>
          </p:nvPr>
        </p:nvSpPr>
        <p:spPr>
          <a:xfrm>
            <a:off x="0" y="0"/>
            <a:ext cx="9144000" cy="1143000"/>
          </a:xfrm>
        </p:spPr>
        <p:txBody>
          <a:bodyPr>
            <a:noAutofit/>
          </a:bodyPr>
          <a:lstStyle/>
          <a:p>
            <a:pPr algn="ctr">
              <a:defRPr/>
            </a:pPr>
            <a:r>
              <a:rPr lang="en-US" sz="4400" dirty="0">
                <a:cs typeface="+mj-cs"/>
              </a:rPr>
              <a:t>Meningococcal </a:t>
            </a:r>
            <a:r>
              <a:rPr lang="en-US" sz="4400" dirty="0" err="1">
                <a:cs typeface="+mj-cs"/>
              </a:rPr>
              <a:t>Serogroup</a:t>
            </a:r>
            <a:r>
              <a:rPr lang="en-US" sz="4400" dirty="0">
                <a:cs typeface="+mj-cs"/>
              </a:rPr>
              <a:t> B Vaccines</a:t>
            </a:r>
          </a:p>
        </p:txBody>
      </p:sp>
      <p:sp>
        <p:nvSpPr>
          <p:cNvPr id="111619" name="TextBox 2"/>
          <p:cNvSpPr txBox="1">
            <a:spLocks noChangeArrowheads="1"/>
          </p:cNvSpPr>
          <p:nvPr/>
        </p:nvSpPr>
        <p:spPr bwMode="auto">
          <a:xfrm>
            <a:off x="5478478" y="6396038"/>
            <a:ext cx="20653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t>* </a:t>
            </a:r>
            <a:r>
              <a:rPr lang="en-US" sz="2000" dirty="0"/>
              <a:t>ACIP  Oct 2016</a:t>
            </a:r>
          </a:p>
        </p:txBody>
      </p:sp>
    </p:spTree>
    <p:extLst>
      <p:ext uri="{BB962C8B-B14F-4D97-AF65-F5344CB8AC3E}">
        <p14:creationId xmlns:p14="http://schemas.microsoft.com/office/powerpoint/2010/main" val="3129430591"/>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FAE79D-0B7F-4A0A-9DBB-5B00E095CBF7}" type="slidenum">
              <a:rPr lang="en-US" smtClean="0"/>
              <a:pPr/>
              <a:t>61</a:t>
            </a:fld>
            <a:endParaRPr lang="en-US"/>
          </a:p>
        </p:txBody>
      </p:sp>
      <p:pic>
        <p:nvPicPr>
          <p:cNvPr id="3" name="Picture 2" descr="Screen Shot 2018-11-05 at 9.15.54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6425" y="0"/>
            <a:ext cx="5378116" cy="6858000"/>
          </a:xfrm>
          <a:prstGeom prst="rect">
            <a:avLst/>
          </a:prstGeom>
        </p:spPr>
      </p:pic>
    </p:spTree>
    <p:extLst>
      <p:ext uri="{BB962C8B-B14F-4D97-AF65-F5344CB8AC3E}">
        <p14:creationId xmlns:p14="http://schemas.microsoft.com/office/powerpoint/2010/main" val="35079824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948"/>
            <a:ext cx="9144000" cy="1325563"/>
          </a:xfrm>
        </p:spPr>
        <p:txBody>
          <a:bodyPr/>
          <a:lstStyle/>
          <a:p>
            <a:pPr algn="ctr"/>
            <a:r>
              <a:rPr lang="en-US" sz="4000" dirty="0"/>
              <a:t>New Hepatitis Vaccine Recommendations</a:t>
            </a:r>
          </a:p>
        </p:txBody>
      </p:sp>
      <p:sp>
        <p:nvSpPr>
          <p:cNvPr id="3" name="Content Placeholder 2"/>
          <p:cNvSpPr>
            <a:spLocks noGrp="1"/>
          </p:cNvSpPr>
          <p:nvPr>
            <p:ph sz="half" idx="1"/>
          </p:nvPr>
        </p:nvSpPr>
        <p:spPr>
          <a:xfrm>
            <a:off x="909581" y="909356"/>
            <a:ext cx="3986156" cy="4351338"/>
          </a:xfrm>
        </p:spPr>
        <p:txBody>
          <a:bodyPr/>
          <a:lstStyle/>
          <a:p>
            <a:pPr>
              <a:lnSpc>
                <a:spcPct val="80000"/>
              </a:lnSpc>
            </a:pPr>
            <a:r>
              <a:rPr lang="en-US" sz="3600" dirty="0">
                <a:latin typeface="Gill Sans MT" charset="0"/>
              </a:rPr>
              <a:t>Hepatitis B</a:t>
            </a:r>
          </a:p>
          <a:p>
            <a:pPr lvl="1">
              <a:lnSpc>
                <a:spcPct val="80000"/>
              </a:lnSpc>
            </a:pPr>
            <a:r>
              <a:rPr lang="en-US" sz="2800" i="1" dirty="0">
                <a:latin typeface="Gill Sans MT" charset="0"/>
              </a:rPr>
              <a:t>New REC: April 2022: 		</a:t>
            </a:r>
            <a:r>
              <a:rPr lang="en-US" sz="2400" b="1" i="1" dirty="0">
                <a:latin typeface="Gill Sans MT" charset="0"/>
              </a:rPr>
              <a:t>Universal age 19-59; </a:t>
            </a:r>
          </a:p>
          <a:p>
            <a:pPr lvl="1">
              <a:lnSpc>
                <a:spcPct val="80000"/>
              </a:lnSpc>
            </a:pPr>
            <a:r>
              <a:rPr lang="en-US" sz="2400" b="1" i="1" dirty="0">
                <a:latin typeface="Gill Sans MT" charset="0"/>
              </a:rPr>
              <a:t>&gt; 60 yes if risk factors (include DM); ‘May’ otherwise</a:t>
            </a:r>
          </a:p>
          <a:p>
            <a:pPr lvl="1">
              <a:lnSpc>
                <a:spcPct val="80000"/>
              </a:lnSpc>
            </a:pPr>
            <a:r>
              <a:rPr lang="en-US" sz="2400" dirty="0">
                <a:latin typeface="Gill Sans MT" charset="0"/>
              </a:rPr>
              <a:t>HEPLISAV-B Recombinant vaccine for 2 IM doses one month apart</a:t>
            </a:r>
          </a:p>
          <a:p>
            <a:pPr lvl="2">
              <a:lnSpc>
                <a:spcPct val="80000"/>
              </a:lnSpc>
            </a:pPr>
            <a:r>
              <a:rPr lang="en-US" sz="2000" dirty="0">
                <a:latin typeface="Gill Sans MT" charset="0"/>
              </a:rPr>
              <a:t>Higher efficacy than present HBV vaccines</a:t>
            </a:r>
          </a:p>
          <a:p>
            <a:pPr lvl="2">
              <a:lnSpc>
                <a:spcPct val="80000"/>
              </a:lnSpc>
            </a:pPr>
            <a:r>
              <a:rPr lang="en-US" sz="2000" dirty="0">
                <a:latin typeface="Gill Sans MT" charset="0"/>
              </a:rPr>
              <a:t>Approved for adults ≥18</a:t>
            </a:r>
          </a:p>
          <a:p>
            <a:pPr lvl="1">
              <a:lnSpc>
                <a:spcPct val="80000"/>
              </a:lnSpc>
            </a:pPr>
            <a:endParaRPr lang="en-US" sz="4000" dirty="0">
              <a:latin typeface="Gill Sans MT" charset="0"/>
            </a:endParaRPr>
          </a:p>
          <a:p>
            <a:endParaRPr lang="en-US" dirty="0"/>
          </a:p>
        </p:txBody>
      </p:sp>
      <p:sp>
        <p:nvSpPr>
          <p:cNvPr id="4" name="Content Placeholder 3"/>
          <p:cNvSpPr>
            <a:spLocks noGrp="1"/>
          </p:cNvSpPr>
          <p:nvPr>
            <p:ph sz="half" idx="2"/>
          </p:nvPr>
        </p:nvSpPr>
        <p:spPr>
          <a:xfrm>
            <a:off x="5070304" y="822701"/>
            <a:ext cx="4073696" cy="4351338"/>
          </a:xfrm>
        </p:spPr>
        <p:txBody>
          <a:bodyPr/>
          <a:lstStyle/>
          <a:p>
            <a:r>
              <a:rPr lang="en-US" sz="3600" dirty="0"/>
              <a:t>Hepatitis A</a:t>
            </a:r>
          </a:p>
          <a:p>
            <a:pPr lvl="1"/>
            <a:r>
              <a:rPr lang="en-US" sz="2800" dirty="0"/>
              <a:t>Anyone to reduce risk</a:t>
            </a:r>
          </a:p>
          <a:p>
            <a:pPr lvl="1"/>
            <a:r>
              <a:rPr lang="en-US" sz="2800" b="1" dirty="0"/>
              <a:t>Homeless</a:t>
            </a:r>
          </a:p>
          <a:p>
            <a:pPr lvl="1"/>
            <a:r>
              <a:rPr lang="en-US" sz="2800" dirty="0">
                <a:latin typeface="Gill Sans MT" charset="0"/>
              </a:rPr>
              <a:t>Post-exposure </a:t>
            </a:r>
          </a:p>
          <a:p>
            <a:pPr lvl="2"/>
            <a:r>
              <a:rPr lang="en-US" sz="2400" dirty="0">
                <a:latin typeface="Gill Sans MT" charset="0"/>
              </a:rPr>
              <a:t>Unvaccinated exposed to HAV within 2 weeks for aged 1-40 yrs.</a:t>
            </a:r>
          </a:p>
          <a:p>
            <a:pPr lvl="2"/>
            <a:r>
              <a:rPr lang="en-US" sz="2400" dirty="0">
                <a:latin typeface="Gill Sans MT" charset="0"/>
              </a:rPr>
              <a:t>Immunoglobulin for those outside age range</a:t>
            </a:r>
            <a:endParaRPr lang="en-US" sz="2400" dirty="0"/>
          </a:p>
        </p:txBody>
      </p:sp>
      <p:sp>
        <p:nvSpPr>
          <p:cNvPr id="5" name="Slide Number Placeholder 4"/>
          <p:cNvSpPr>
            <a:spLocks noGrp="1"/>
          </p:cNvSpPr>
          <p:nvPr>
            <p:ph type="sldNum" sz="quarter" idx="10"/>
          </p:nvPr>
        </p:nvSpPr>
        <p:spPr/>
        <p:txBody>
          <a:bodyPr/>
          <a:lstStyle/>
          <a:p>
            <a:fld id="{10FAE79D-0B7F-4A0A-9DBB-5B00E095CBF7}" type="slidenum">
              <a:rPr lang="en-US" smtClean="0"/>
              <a:pPr/>
              <a:t>62</a:t>
            </a:fld>
            <a:endParaRPr lang="en-US"/>
          </a:p>
        </p:txBody>
      </p:sp>
      <p:pic>
        <p:nvPicPr>
          <p:cNvPr id="6" name="Picture 5" descr="Screen Shot 2018-10-25 at 6.53.04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4482790"/>
            <a:ext cx="4252720" cy="2400056"/>
          </a:xfrm>
          <a:prstGeom prst="rect">
            <a:avLst/>
          </a:prstGeom>
        </p:spPr>
      </p:pic>
    </p:spTree>
    <p:extLst>
      <p:ext uri="{BB962C8B-B14F-4D97-AF65-F5344CB8AC3E}">
        <p14:creationId xmlns:p14="http://schemas.microsoft.com/office/powerpoint/2010/main" val="33429382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57200" y="1913467"/>
            <a:ext cx="8229600" cy="4028546"/>
          </a:xfrm>
        </p:spPr>
        <p:txBody>
          <a:bodyPr/>
          <a:lstStyle/>
          <a:p>
            <a:pPr>
              <a:buAutoNum type="alphaUcPeriod"/>
            </a:pPr>
            <a:r>
              <a:rPr lang="en-US" dirty="0"/>
              <a:t>Pneumococcal </a:t>
            </a:r>
          </a:p>
          <a:p>
            <a:pPr>
              <a:buAutoNum type="alphaUcPeriod"/>
            </a:pPr>
            <a:r>
              <a:rPr lang="en-US" dirty="0" err="1"/>
              <a:t>Hemophilus</a:t>
            </a:r>
            <a:r>
              <a:rPr lang="en-US" dirty="0"/>
              <a:t> </a:t>
            </a:r>
            <a:r>
              <a:rPr lang="en-US" dirty="0" err="1"/>
              <a:t>influenzae</a:t>
            </a:r>
            <a:r>
              <a:rPr lang="en-US" dirty="0"/>
              <a:t> B</a:t>
            </a:r>
          </a:p>
          <a:p>
            <a:pPr>
              <a:buAutoNum type="alphaUcPeriod"/>
            </a:pPr>
            <a:r>
              <a:rPr lang="en-US" dirty="0"/>
              <a:t>Meningococcal </a:t>
            </a:r>
            <a:r>
              <a:rPr lang="en-US" dirty="0" err="1"/>
              <a:t>quadrivalent</a:t>
            </a:r>
            <a:endParaRPr lang="en-US" dirty="0"/>
          </a:p>
          <a:p>
            <a:pPr>
              <a:buAutoNum type="alphaUcPeriod"/>
            </a:pPr>
            <a:r>
              <a:rPr lang="en-US" dirty="0"/>
              <a:t>Meningococcal B</a:t>
            </a:r>
          </a:p>
          <a:p>
            <a:pPr>
              <a:buAutoNum type="alphaUcPeriod"/>
            </a:pPr>
            <a:r>
              <a:rPr lang="en-US" dirty="0"/>
              <a:t>All above </a:t>
            </a:r>
          </a:p>
        </p:txBody>
      </p:sp>
      <p:sp>
        <p:nvSpPr>
          <p:cNvPr id="3" name="Title 2"/>
          <p:cNvSpPr>
            <a:spLocks noGrp="1"/>
          </p:cNvSpPr>
          <p:nvPr>
            <p:ph type="title"/>
          </p:nvPr>
        </p:nvSpPr>
        <p:spPr/>
        <p:txBody>
          <a:bodyPr/>
          <a:lstStyle/>
          <a:p>
            <a:r>
              <a:rPr lang="en-US" dirty="0"/>
              <a:t>28 y/o male had </a:t>
            </a:r>
            <a:r>
              <a:rPr lang="en-US" dirty="0" err="1"/>
              <a:t>splenectomy</a:t>
            </a:r>
            <a:r>
              <a:rPr lang="en-US" dirty="0"/>
              <a:t> after MVA.  Which vaccines should be administered after the </a:t>
            </a:r>
            <a:r>
              <a:rPr lang="en-US" dirty="0" err="1"/>
              <a:t>splenectomy</a:t>
            </a:r>
            <a:r>
              <a:rPr lang="en-US" dirty="0"/>
              <a:t>?</a:t>
            </a:r>
            <a:br>
              <a:rPr lang="en-US" dirty="0"/>
            </a:br>
            <a:endParaRPr lang="en-US" dirty="0"/>
          </a:p>
        </p:txBody>
      </p:sp>
      <p:sp>
        <p:nvSpPr>
          <p:cNvPr id="4" name="Date Placeholder 3"/>
          <p:cNvSpPr>
            <a:spLocks noGrp="1"/>
          </p:cNvSpPr>
          <p:nvPr>
            <p:ph type="dt" sz="half" idx="13"/>
          </p:nvPr>
        </p:nvSpPr>
        <p:spPr/>
        <p:txBody>
          <a:bodyPr/>
          <a:lstStyle/>
          <a:p>
            <a:r>
              <a:rPr lang="en-US"/>
              <a:t>06.01.2016</a:t>
            </a:r>
            <a:endParaRPr lang="en-US" dirty="0"/>
          </a:p>
        </p:txBody>
      </p:sp>
      <p:sp>
        <p:nvSpPr>
          <p:cNvPr id="5" name="Footer Placeholder 4"/>
          <p:cNvSpPr>
            <a:spLocks noGrp="1"/>
          </p:cNvSpPr>
          <p:nvPr>
            <p:ph type="ftr" sz="quarter" idx="14"/>
          </p:nvPr>
        </p:nvSpPr>
        <p:spPr/>
        <p:txBody>
          <a:bodyPr/>
          <a:lstStyle/>
          <a:p>
            <a:r>
              <a:rPr lang="en-US"/>
              <a:t>Summa Health Sample Preso</a:t>
            </a:r>
            <a:endParaRPr lang="en-US" dirty="0"/>
          </a:p>
        </p:txBody>
      </p:sp>
      <p:sp>
        <p:nvSpPr>
          <p:cNvPr id="6" name="Slide Number Placeholder 5"/>
          <p:cNvSpPr>
            <a:spLocks noGrp="1"/>
          </p:cNvSpPr>
          <p:nvPr>
            <p:ph type="sldNum" sz="quarter" idx="15"/>
          </p:nvPr>
        </p:nvSpPr>
        <p:spPr/>
        <p:txBody>
          <a:bodyPr/>
          <a:lstStyle/>
          <a:p>
            <a:fld id="{5E8BC936-0928-C346-B13E-04BD58031644}" type="slidenum">
              <a:rPr lang="en-US" smtClean="0"/>
              <a:pPr/>
              <a:t>63</a:t>
            </a:fld>
            <a:endParaRPr lang="en-US" dirty="0"/>
          </a:p>
        </p:txBody>
      </p:sp>
    </p:spTree>
    <p:extLst>
      <p:ext uri="{BB962C8B-B14F-4D97-AF65-F5344CB8AC3E}">
        <p14:creationId xmlns:p14="http://schemas.microsoft.com/office/powerpoint/2010/main" val="10418890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639B4A-8DB8-EA49-A0A5-396ABA5ACC6B}"/>
              </a:ext>
            </a:extLst>
          </p:cNvPr>
          <p:cNvSpPr>
            <a:spLocks noGrp="1"/>
          </p:cNvSpPr>
          <p:nvPr>
            <p:ph type="sldNum" sz="quarter" idx="10"/>
          </p:nvPr>
        </p:nvSpPr>
        <p:spPr/>
        <p:txBody>
          <a:bodyPr/>
          <a:lstStyle/>
          <a:p>
            <a:fld id="{14A2573A-83BE-40A7-8688-9326C8B744B6}" type="slidenum">
              <a:rPr lang="en-US" smtClean="0"/>
              <a:pPr/>
              <a:t>64</a:t>
            </a:fld>
            <a:endParaRPr lang="en-US"/>
          </a:p>
        </p:txBody>
      </p:sp>
      <p:pic>
        <p:nvPicPr>
          <p:cNvPr id="5" name="Picture 4">
            <a:extLst>
              <a:ext uri="{FF2B5EF4-FFF2-40B4-BE49-F238E27FC236}">
                <a16:creationId xmlns:a16="http://schemas.microsoft.com/office/drawing/2014/main" id="{34282F0E-4F18-804E-97AD-6458C36C57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7760" y="0"/>
            <a:ext cx="6888480" cy="6858000"/>
          </a:xfrm>
          <a:prstGeom prst="rect">
            <a:avLst/>
          </a:prstGeom>
        </p:spPr>
      </p:pic>
    </p:spTree>
    <p:extLst>
      <p:ext uri="{BB962C8B-B14F-4D97-AF65-F5344CB8AC3E}">
        <p14:creationId xmlns:p14="http://schemas.microsoft.com/office/powerpoint/2010/main" val="3875305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37067" y="1913467"/>
            <a:ext cx="8906933" cy="4028546"/>
          </a:xfrm>
        </p:spPr>
        <p:txBody>
          <a:bodyPr/>
          <a:lstStyle/>
          <a:p>
            <a:pPr>
              <a:buAutoNum type="alphaUcPeriod"/>
            </a:pPr>
            <a:r>
              <a:rPr lang="en-US" dirty="0"/>
              <a:t>Pneumococcal </a:t>
            </a:r>
          </a:p>
          <a:p>
            <a:pPr lvl="1">
              <a:buAutoNum type="alphaUcPeriod"/>
            </a:pPr>
            <a:r>
              <a:rPr lang="en-US" dirty="0"/>
              <a:t>PCV13; then PPSV23 &gt; 8 weeks; PPSV23 in 5 years and at age 65 </a:t>
            </a:r>
            <a:r>
              <a:rPr lang="en-US" b="1" dirty="0"/>
              <a:t>(NEW: PCV 20 or PCV 15 + PPSV 23]</a:t>
            </a:r>
          </a:p>
          <a:p>
            <a:pPr>
              <a:buAutoNum type="alphaUcPeriod"/>
            </a:pPr>
            <a:r>
              <a:rPr lang="en-US" dirty="0" err="1"/>
              <a:t>Hemophilus</a:t>
            </a:r>
            <a:r>
              <a:rPr lang="en-US" dirty="0"/>
              <a:t> </a:t>
            </a:r>
            <a:r>
              <a:rPr lang="en-US" dirty="0" err="1"/>
              <a:t>influenzae</a:t>
            </a:r>
            <a:r>
              <a:rPr lang="en-US" dirty="0"/>
              <a:t> type B (</a:t>
            </a:r>
            <a:r>
              <a:rPr lang="en-US" dirty="0" err="1"/>
              <a:t>Hib</a:t>
            </a:r>
            <a:r>
              <a:rPr lang="en-US" dirty="0"/>
              <a:t>)</a:t>
            </a:r>
          </a:p>
          <a:p>
            <a:pPr lvl="1">
              <a:buAutoNum type="alphaUcPeriod"/>
            </a:pPr>
            <a:r>
              <a:rPr lang="en-US" dirty="0"/>
              <a:t>If not previously received</a:t>
            </a:r>
          </a:p>
          <a:p>
            <a:pPr>
              <a:buAutoNum type="alphaUcPeriod"/>
            </a:pPr>
            <a:r>
              <a:rPr lang="en-US" dirty="0"/>
              <a:t>Meningococcal </a:t>
            </a:r>
            <a:r>
              <a:rPr lang="en-US" dirty="0" err="1"/>
              <a:t>quadrivalent</a:t>
            </a:r>
            <a:r>
              <a:rPr lang="en-US" dirty="0"/>
              <a:t> (ACWY)</a:t>
            </a:r>
          </a:p>
          <a:p>
            <a:pPr lvl="1">
              <a:buAutoNum type="alphaUcPeriod"/>
            </a:pPr>
            <a:r>
              <a:rPr lang="en-US" dirty="0" err="1"/>
              <a:t>Menveo</a:t>
            </a:r>
            <a:r>
              <a:rPr lang="en-US" dirty="0"/>
              <a:t>™ or </a:t>
            </a:r>
            <a:r>
              <a:rPr lang="en-US" dirty="0" err="1"/>
              <a:t>Menactra</a:t>
            </a:r>
            <a:r>
              <a:rPr lang="en-US" dirty="0"/>
              <a:t>™ (2 doses each, 2 months apart)</a:t>
            </a:r>
          </a:p>
          <a:p>
            <a:pPr>
              <a:buAutoNum type="alphaUcPeriod"/>
            </a:pPr>
            <a:r>
              <a:rPr lang="en-US" dirty="0"/>
              <a:t>Meningococcal B</a:t>
            </a:r>
          </a:p>
          <a:p>
            <a:pPr>
              <a:buAutoNum type="alphaUcPeriod"/>
            </a:pPr>
            <a:r>
              <a:rPr lang="en-US" dirty="0"/>
              <a:t>All above </a:t>
            </a:r>
          </a:p>
        </p:txBody>
      </p:sp>
      <p:sp>
        <p:nvSpPr>
          <p:cNvPr id="3" name="Title 2"/>
          <p:cNvSpPr>
            <a:spLocks noGrp="1"/>
          </p:cNvSpPr>
          <p:nvPr>
            <p:ph type="title"/>
          </p:nvPr>
        </p:nvSpPr>
        <p:spPr/>
        <p:txBody>
          <a:bodyPr/>
          <a:lstStyle/>
          <a:p>
            <a:r>
              <a:rPr lang="en-US" dirty="0"/>
              <a:t>28 y/o male had </a:t>
            </a:r>
            <a:r>
              <a:rPr lang="en-US" dirty="0" err="1"/>
              <a:t>splenectomy</a:t>
            </a:r>
            <a:r>
              <a:rPr lang="en-US" dirty="0"/>
              <a:t> after MVA.  Which vaccines should be administered after the </a:t>
            </a:r>
            <a:r>
              <a:rPr lang="en-US" dirty="0" err="1"/>
              <a:t>splenectomy</a:t>
            </a:r>
            <a:r>
              <a:rPr lang="en-US" dirty="0"/>
              <a:t>?</a:t>
            </a:r>
            <a:br>
              <a:rPr lang="en-US" dirty="0"/>
            </a:br>
            <a:endParaRPr lang="en-US" dirty="0"/>
          </a:p>
        </p:txBody>
      </p:sp>
      <p:sp>
        <p:nvSpPr>
          <p:cNvPr id="4" name="Date Placeholder 3"/>
          <p:cNvSpPr>
            <a:spLocks noGrp="1"/>
          </p:cNvSpPr>
          <p:nvPr>
            <p:ph type="dt" sz="half" idx="13"/>
          </p:nvPr>
        </p:nvSpPr>
        <p:spPr/>
        <p:txBody>
          <a:bodyPr/>
          <a:lstStyle/>
          <a:p>
            <a:r>
              <a:rPr lang="en-US"/>
              <a:t>06.01.2016</a:t>
            </a:r>
            <a:endParaRPr lang="en-US" dirty="0"/>
          </a:p>
        </p:txBody>
      </p:sp>
      <p:sp>
        <p:nvSpPr>
          <p:cNvPr id="5" name="Footer Placeholder 4"/>
          <p:cNvSpPr>
            <a:spLocks noGrp="1"/>
          </p:cNvSpPr>
          <p:nvPr>
            <p:ph type="ftr" sz="quarter" idx="14"/>
          </p:nvPr>
        </p:nvSpPr>
        <p:spPr/>
        <p:txBody>
          <a:bodyPr/>
          <a:lstStyle/>
          <a:p>
            <a:r>
              <a:rPr lang="en-US"/>
              <a:t>Summa Health Sample Preso</a:t>
            </a:r>
            <a:endParaRPr lang="en-US" dirty="0"/>
          </a:p>
        </p:txBody>
      </p:sp>
      <p:sp>
        <p:nvSpPr>
          <p:cNvPr id="6" name="Slide Number Placeholder 5"/>
          <p:cNvSpPr>
            <a:spLocks noGrp="1"/>
          </p:cNvSpPr>
          <p:nvPr>
            <p:ph type="sldNum" sz="quarter" idx="15"/>
          </p:nvPr>
        </p:nvSpPr>
        <p:spPr/>
        <p:txBody>
          <a:bodyPr/>
          <a:lstStyle/>
          <a:p>
            <a:fld id="{5E8BC936-0928-C346-B13E-04BD58031644}" type="slidenum">
              <a:rPr lang="en-US" smtClean="0"/>
              <a:pPr/>
              <a:t>65</a:t>
            </a:fld>
            <a:endParaRPr lang="en-US" dirty="0"/>
          </a:p>
        </p:txBody>
      </p:sp>
    </p:spTree>
    <p:extLst>
      <p:ext uri="{BB962C8B-B14F-4D97-AF65-F5344CB8AC3E}">
        <p14:creationId xmlns:p14="http://schemas.microsoft.com/office/powerpoint/2010/main" val="392280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639B4A-8DB8-EA49-A0A5-396ABA5ACC6B}"/>
              </a:ext>
            </a:extLst>
          </p:cNvPr>
          <p:cNvSpPr>
            <a:spLocks noGrp="1"/>
          </p:cNvSpPr>
          <p:nvPr>
            <p:ph type="sldNum" sz="quarter" idx="10"/>
          </p:nvPr>
        </p:nvSpPr>
        <p:spPr/>
        <p:txBody>
          <a:bodyPr/>
          <a:lstStyle/>
          <a:p>
            <a:fld id="{14A2573A-83BE-40A7-8688-9326C8B744B6}" type="slidenum">
              <a:rPr lang="en-US" smtClean="0"/>
              <a:pPr/>
              <a:t>7</a:t>
            </a:fld>
            <a:endParaRPr lang="en-US"/>
          </a:p>
        </p:txBody>
      </p:sp>
      <p:pic>
        <p:nvPicPr>
          <p:cNvPr id="5" name="Picture 4">
            <a:extLst>
              <a:ext uri="{FF2B5EF4-FFF2-40B4-BE49-F238E27FC236}">
                <a16:creationId xmlns:a16="http://schemas.microsoft.com/office/drawing/2014/main" id="{34282F0E-4F18-804E-97AD-6458C36C57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7760" y="0"/>
            <a:ext cx="6888480" cy="6858000"/>
          </a:xfrm>
          <a:prstGeom prst="rect">
            <a:avLst/>
          </a:prstGeom>
        </p:spPr>
      </p:pic>
    </p:spTree>
    <p:extLst>
      <p:ext uri="{BB962C8B-B14F-4D97-AF65-F5344CB8AC3E}">
        <p14:creationId xmlns:p14="http://schemas.microsoft.com/office/powerpoint/2010/main" val="809535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B6DDE9-C100-DD44-8D04-B7B80459F1F8}"/>
              </a:ext>
            </a:extLst>
          </p:cNvPr>
          <p:cNvSpPr>
            <a:spLocks noGrp="1"/>
          </p:cNvSpPr>
          <p:nvPr>
            <p:ph type="sldNum" sz="quarter" idx="10"/>
          </p:nvPr>
        </p:nvSpPr>
        <p:spPr/>
        <p:txBody>
          <a:bodyPr/>
          <a:lstStyle/>
          <a:p>
            <a:fld id="{14A2573A-83BE-40A7-8688-9326C8B744B6}" type="slidenum">
              <a:rPr lang="en-US" smtClean="0"/>
              <a:pPr/>
              <a:t>8</a:t>
            </a:fld>
            <a:endParaRPr lang="en-US"/>
          </a:p>
        </p:txBody>
      </p:sp>
      <p:pic>
        <p:nvPicPr>
          <p:cNvPr id="4" name="Picture 3">
            <a:extLst>
              <a:ext uri="{FF2B5EF4-FFF2-40B4-BE49-F238E27FC236}">
                <a16:creationId xmlns:a16="http://schemas.microsoft.com/office/drawing/2014/main" id="{07244E75-9FF0-C043-B426-5892D63DC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1427" y="512956"/>
            <a:ext cx="6681146" cy="6345044"/>
          </a:xfrm>
          <a:prstGeom prst="rect">
            <a:avLst/>
          </a:prstGeom>
        </p:spPr>
      </p:pic>
      <p:sp>
        <p:nvSpPr>
          <p:cNvPr id="3" name="TextBox 2">
            <a:extLst>
              <a:ext uri="{FF2B5EF4-FFF2-40B4-BE49-F238E27FC236}">
                <a16:creationId xmlns:a16="http://schemas.microsoft.com/office/drawing/2014/main" id="{77BA98EE-231D-4F45-B369-8B8272694716}"/>
              </a:ext>
            </a:extLst>
          </p:cNvPr>
          <p:cNvSpPr txBox="1"/>
          <p:nvPr/>
        </p:nvSpPr>
        <p:spPr>
          <a:xfrm>
            <a:off x="1282390" y="0"/>
            <a:ext cx="6523464" cy="461665"/>
          </a:xfrm>
          <a:prstGeom prst="rect">
            <a:avLst/>
          </a:prstGeom>
          <a:noFill/>
        </p:spPr>
        <p:txBody>
          <a:bodyPr wrap="square" rtlCol="0">
            <a:spAutoFit/>
          </a:bodyPr>
          <a:lstStyle/>
          <a:p>
            <a:pPr algn="ctr"/>
            <a:r>
              <a:rPr lang="en-US" sz="2400" dirty="0">
                <a:solidFill>
                  <a:srgbClr val="FF0000"/>
                </a:solidFill>
              </a:rPr>
              <a:t>Vaccination Schedule: Birth – 15 months</a:t>
            </a:r>
          </a:p>
        </p:txBody>
      </p:sp>
    </p:spTree>
    <p:extLst>
      <p:ext uri="{BB962C8B-B14F-4D97-AF65-F5344CB8AC3E}">
        <p14:creationId xmlns:p14="http://schemas.microsoft.com/office/powerpoint/2010/main" val="383232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D57204-F75E-F540-BFC0-9C2C01D72380}"/>
              </a:ext>
            </a:extLst>
          </p:cNvPr>
          <p:cNvSpPr>
            <a:spLocks noGrp="1"/>
          </p:cNvSpPr>
          <p:nvPr>
            <p:ph type="sldNum" sz="quarter" idx="10"/>
          </p:nvPr>
        </p:nvSpPr>
        <p:spPr/>
        <p:txBody>
          <a:bodyPr/>
          <a:lstStyle/>
          <a:p>
            <a:fld id="{14A2573A-83BE-40A7-8688-9326C8B744B6}" type="slidenum">
              <a:rPr lang="en-US" smtClean="0"/>
              <a:pPr/>
              <a:t>9</a:t>
            </a:fld>
            <a:endParaRPr lang="en-US"/>
          </a:p>
        </p:txBody>
      </p:sp>
      <p:pic>
        <p:nvPicPr>
          <p:cNvPr id="4" name="Picture 3">
            <a:extLst>
              <a:ext uri="{FF2B5EF4-FFF2-40B4-BE49-F238E27FC236}">
                <a16:creationId xmlns:a16="http://schemas.microsoft.com/office/drawing/2014/main" id="{2972E757-20A9-3244-BC61-A1CFD22B29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181" y="468350"/>
            <a:ext cx="6603638" cy="6389649"/>
          </a:xfrm>
          <a:prstGeom prst="rect">
            <a:avLst/>
          </a:prstGeom>
        </p:spPr>
      </p:pic>
      <p:sp>
        <p:nvSpPr>
          <p:cNvPr id="3" name="TextBox 2">
            <a:extLst>
              <a:ext uri="{FF2B5EF4-FFF2-40B4-BE49-F238E27FC236}">
                <a16:creationId xmlns:a16="http://schemas.microsoft.com/office/drawing/2014/main" id="{CB73562C-4840-594F-A6E9-C72D114B4CBE}"/>
              </a:ext>
            </a:extLst>
          </p:cNvPr>
          <p:cNvSpPr txBox="1"/>
          <p:nvPr/>
        </p:nvSpPr>
        <p:spPr>
          <a:xfrm>
            <a:off x="1270181" y="33456"/>
            <a:ext cx="6603638" cy="400110"/>
          </a:xfrm>
          <a:prstGeom prst="rect">
            <a:avLst/>
          </a:prstGeom>
          <a:noFill/>
        </p:spPr>
        <p:txBody>
          <a:bodyPr wrap="square" rtlCol="0">
            <a:spAutoFit/>
          </a:bodyPr>
          <a:lstStyle/>
          <a:p>
            <a:pPr algn="ctr"/>
            <a:r>
              <a:rPr lang="en-US" sz="2000" dirty="0">
                <a:solidFill>
                  <a:srgbClr val="FF0000"/>
                </a:solidFill>
              </a:rPr>
              <a:t>Vaccination Schedule:   16 months-age 18</a:t>
            </a:r>
          </a:p>
        </p:txBody>
      </p:sp>
    </p:spTree>
    <p:extLst>
      <p:ext uri="{BB962C8B-B14F-4D97-AF65-F5344CB8AC3E}">
        <p14:creationId xmlns:p14="http://schemas.microsoft.com/office/powerpoint/2010/main" val="2461710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nwh_ppt_blue_4x3_160310">
  <a:themeElements>
    <a:clrScheme name="sh5">
      <a:dk1>
        <a:srgbClr val="636466"/>
      </a:dk1>
      <a:lt1>
        <a:srgbClr val="FFFFFF"/>
      </a:lt1>
      <a:dk2>
        <a:srgbClr val="003595"/>
      </a:dk2>
      <a:lt2>
        <a:srgbClr val="FFFFFF"/>
      </a:lt2>
      <a:accent1>
        <a:srgbClr val="003595"/>
      </a:accent1>
      <a:accent2>
        <a:srgbClr val="00B3E3"/>
      </a:accent2>
      <a:accent3>
        <a:srgbClr val="0084D6"/>
      </a:accent3>
      <a:accent4>
        <a:srgbClr val="FF9F19"/>
      </a:accent4>
      <a:accent5>
        <a:srgbClr val="FF4C00"/>
      </a:accent5>
      <a:accent6>
        <a:srgbClr val="999999"/>
      </a:accent6>
      <a:hlink>
        <a:srgbClr val="003595"/>
      </a:hlink>
      <a:folHlink>
        <a:srgbClr val="0084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sh_pres_basic_4x3_160601 (1)</Template>
  <TotalTime>6309</TotalTime>
  <Words>3467</Words>
  <Application>Microsoft Macintosh PowerPoint</Application>
  <PresentationFormat>On-screen Show (4:3)</PresentationFormat>
  <Paragraphs>430</Paragraphs>
  <Slides>65</Slides>
  <Notes>26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65</vt:i4>
      </vt:variant>
    </vt:vector>
  </HeadingPairs>
  <TitlesOfParts>
    <vt:vector size="80" baseType="lpstr">
      <vt:lpstr>Arial</vt:lpstr>
      <vt:lpstr>Arial Narrow</vt:lpstr>
      <vt:lpstr>Calibri</vt:lpstr>
      <vt:lpstr>Cambria Math</vt:lpstr>
      <vt:lpstr>Courier New</vt:lpstr>
      <vt:lpstr>Gill Sans MT</vt:lpstr>
      <vt:lpstr>Helvetica</vt:lpstr>
      <vt:lpstr>Open Sans</vt:lpstr>
      <vt:lpstr>Tahoma</vt:lpstr>
      <vt:lpstr>Times</vt:lpstr>
      <vt:lpstr>Times New Roman</vt:lpstr>
      <vt:lpstr>Verdana</vt:lpstr>
      <vt:lpstr>Wingdings</vt:lpstr>
      <vt:lpstr>Wingdings 2</vt:lpstr>
      <vt:lpstr>nwh_ppt_blue_4x3_160310</vt:lpstr>
      <vt:lpstr>Preventing Infections: Adult Vaccines</vt:lpstr>
      <vt:lpstr> </vt:lpstr>
      <vt:lpstr>PowerPoint Presentation</vt:lpstr>
      <vt:lpstr>Which of the following vaccine -preventable infections causes the most deaths in adults in US?</vt:lpstr>
      <vt:lpstr>Burden of Vaccine-Adult Preventable  Disease in the US</vt:lpstr>
      <vt:lpstr>PowerPoint Presentation</vt:lpstr>
      <vt:lpstr>PowerPoint Presentation</vt:lpstr>
      <vt:lpstr>PowerPoint Presentation</vt:lpstr>
      <vt:lpstr>PowerPoint Presentation</vt:lpstr>
      <vt:lpstr>PowerPoint Presentation</vt:lpstr>
      <vt:lpstr>PowerPoint Presentation</vt:lpstr>
      <vt:lpstr>‘”Tripledemic”</vt:lpstr>
      <vt:lpstr>Influenza Surface Proteins</vt:lpstr>
      <vt:lpstr>INFLUENZA VACCINE-Importance</vt:lpstr>
      <vt:lpstr>The Influenza Vaccine for 2022-2023 contains the same Influenza A and B strains as the 2021-2022 vaccine</vt:lpstr>
      <vt:lpstr>2022/23 U.S. Influenza Vaccine Composition </vt:lpstr>
      <vt:lpstr>PowerPoint Presentation</vt:lpstr>
      <vt:lpstr>PowerPoint Presentation</vt:lpstr>
      <vt:lpstr>Influenza Vaccine: Specific Uses</vt:lpstr>
      <vt:lpstr>Case Exercise 1 Which vaccine for:</vt:lpstr>
      <vt:lpstr>Influenza Vaccine High Dose</vt:lpstr>
      <vt:lpstr>Influenza Vaccine Adjuvanted Vaccine</vt:lpstr>
      <vt:lpstr>Case Exercise 2 Which vaccine for:</vt:lpstr>
      <vt:lpstr>Influenza Vaccine in Egg Allergies Cell-Cultured and Recombinant Vaccines</vt:lpstr>
      <vt:lpstr>You are evaluating a healthy 40 y/o male in October and recommend influenza vaccine.  He is hesitant to receive the vaccine.  The best way to address his hesitancy is:</vt:lpstr>
      <vt:lpstr>Who influences adults decisions to get immunized? </vt:lpstr>
      <vt:lpstr>PowerPoint Presentation</vt:lpstr>
      <vt:lpstr>The Communications Breakdown</vt:lpstr>
      <vt:lpstr>Influenza and Pregnancy</vt:lpstr>
      <vt:lpstr>INFLUENZA VACCINE Reduction in Hospitalizations for Cardiac disease and Strokes (Nichols et a. NEJM 348, April 3, 2003)</vt:lpstr>
      <vt:lpstr>Influenza ‘Nuts and Bolts’1</vt:lpstr>
      <vt:lpstr>Universal Flu Vaccine</vt:lpstr>
      <vt:lpstr>Case Exercise 3</vt:lpstr>
      <vt:lpstr>PowerPoint Presentation</vt:lpstr>
      <vt:lpstr>Which of the following causes the most deaths annually in US?</vt:lpstr>
      <vt:lpstr>PowerPoint Presentation</vt:lpstr>
      <vt:lpstr>Pneumococcal Vaccines-adults</vt:lpstr>
      <vt:lpstr>PowerPoint Presentation</vt:lpstr>
      <vt:lpstr>Strategies for sequential use of Conjugate and Polysaccharide vaccine use in adults</vt:lpstr>
      <vt:lpstr>PowerPoint Presentation</vt:lpstr>
      <vt:lpstr>PowerPoint Presentation</vt:lpstr>
      <vt:lpstr>PowerPoint Presentation</vt:lpstr>
      <vt:lpstr>PowerPoint Presentation</vt:lpstr>
      <vt:lpstr>PowerPoint Presentation</vt:lpstr>
      <vt:lpstr>PowerPoint Presentation</vt:lpstr>
      <vt:lpstr>Which Vaccine(s)</vt:lpstr>
      <vt:lpstr>Which Vaccine(s)</vt:lpstr>
      <vt:lpstr>Patient Scenarios</vt:lpstr>
      <vt:lpstr>Patient Scenarios</vt:lpstr>
      <vt:lpstr>PowerPoint Presentation</vt:lpstr>
      <vt:lpstr>PowerPoint Presentation</vt:lpstr>
      <vt:lpstr>PowerPoint Presentation</vt:lpstr>
      <vt:lpstr>PowerPoint Presentation</vt:lpstr>
      <vt:lpstr>PowerPoint Presentation</vt:lpstr>
      <vt:lpstr>PowerPoint Presentation</vt:lpstr>
      <vt:lpstr>TDAP  28 y/o pregnant women, 3rd trimester.  She delivered healthy baby 2 years ago during which time she received Tdap.  Which is appropriate?</vt:lpstr>
      <vt:lpstr>ACIP Tdap Recommendations</vt:lpstr>
      <vt:lpstr>Zoster vaccine (Shingrix™): subunit recombinant, adjuvant</vt:lpstr>
      <vt:lpstr>HPV Vaccine</vt:lpstr>
      <vt:lpstr>Meningococcal Serogroup B Vaccines</vt:lpstr>
      <vt:lpstr>PowerPoint Presentation</vt:lpstr>
      <vt:lpstr>New Hepatitis Vaccine Recommendations</vt:lpstr>
      <vt:lpstr>28 y/o male had splenectomy after MVA.  Which vaccines should be administered after the splenectomy? </vt:lpstr>
      <vt:lpstr>PowerPoint Presentation</vt:lpstr>
      <vt:lpstr>28 y/o male had splenectomy after MVA.  Which vaccines should be administered after the splenectomy? </vt:lpstr>
    </vt:vector>
  </TitlesOfParts>
  <Company>Summa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Case, 32pt Calibri,  SH Dark Blue</dc:title>
  <dc:creator>Politis, Paula A.</dc:creator>
  <cp:lastModifiedBy>TOM FILE</cp:lastModifiedBy>
  <cp:revision>129</cp:revision>
  <cp:lastPrinted>2016-06-01T15:53:05Z</cp:lastPrinted>
  <dcterms:created xsi:type="dcterms:W3CDTF">2017-07-21T13:49:13Z</dcterms:created>
  <dcterms:modified xsi:type="dcterms:W3CDTF">2022-11-19T19:29:10Z</dcterms:modified>
</cp:coreProperties>
</file>