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6"/>
  </p:notesMasterIdLst>
  <p:sldIdLst>
    <p:sldId id="256" r:id="rId2"/>
    <p:sldId id="270" r:id="rId3"/>
    <p:sldId id="276" r:id="rId4"/>
    <p:sldId id="286" r:id="rId5"/>
    <p:sldId id="27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9" r:id="rId20"/>
    <p:sldId id="271" r:id="rId21"/>
    <p:sldId id="278" r:id="rId22"/>
    <p:sldId id="279" r:id="rId23"/>
    <p:sldId id="280" r:id="rId24"/>
    <p:sldId id="281" r:id="rId25"/>
    <p:sldId id="287" r:id="rId26"/>
    <p:sldId id="285" r:id="rId27"/>
    <p:sldId id="272" r:id="rId28"/>
    <p:sldId id="274" r:id="rId29"/>
    <p:sldId id="273" r:id="rId30"/>
    <p:sldId id="275" r:id="rId31"/>
    <p:sldId id="283" r:id="rId32"/>
    <p:sldId id="284" r:id="rId33"/>
    <p:sldId id="288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39"/>
    <p:restoredTop sz="96132"/>
  </p:normalViewPr>
  <p:slideViewPr>
    <p:cSldViewPr snapToGrid="0">
      <p:cViewPr varScale="1">
        <p:scale>
          <a:sx n="67" d="100"/>
          <a:sy n="67" d="100"/>
        </p:scale>
        <p:origin x="3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827259-FA39-4C5B-959C-E8770291CC1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8ECAA2-2B7B-4B3C-9224-9613B12C5342}">
      <dgm:prSet/>
      <dgm:spPr/>
      <dgm:t>
        <a:bodyPr/>
        <a:lstStyle/>
        <a:p>
          <a:r>
            <a:rPr lang="en-US"/>
            <a:t>Migraines</a:t>
          </a:r>
        </a:p>
      </dgm:t>
    </dgm:pt>
    <dgm:pt modelId="{1B3F6E92-32ED-4BE9-A004-32C5DB6F00BE}" type="parTrans" cxnId="{F1C641D0-B005-4C09-8DD9-C8CDB0AFCB80}">
      <dgm:prSet/>
      <dgm:spPr/>
      <dgm:t>
        <a:bodyPr/>
        <a:lstStyle/>
        <a:p>
          <a:endParaRPr lang="en-US"/>
        </a:p>
      </dgm:t>
    </dgm:pt>
    <dgm:pt modelId="{93F3D252-9817-421A-91FD-297BF47F8311}" type="sibTrans" cxnId="{F1C641D0-B005-4C09-8DD9-C8CDB0AFCB80}">
      <dgm:prSet/>
      <dgm:spPr/>
      <dgm:t>
        <a:bodyPr/>
        <a:lstStyle/>
        <a:p>
          <a:endParaRPr lang="en-US"/>
        </a:p>
      </dgm:t>
    </dgm:pt>
    <dgm:pt modelId="{70230B5B-93D5-4146-B14E-D0721155670A}">
      <dgm:prSet/>
      <dgm:spPr/>
      <dgm:t>
        <a:bodyPr/>
        <a:lstStyle/>
        <a:p>
          <a:r>
            <a:rPr lang="en-US"/>
            <a:t>Tension type headache</a:t>
          </a:r>
        </a:p>
      </dgm:t>
    </dgm:pt>
    <dgm:pt modelId="{3C8B0E2C-BA56-40C9-AA40-1A2410C71CC1}" type="parTrans" cxnId="{685300EA-4B8B-46E8-8381-F4C732BBBE10}">
      <dgm:prSet/>
      <dgm:spPr/>
      <dgm:t>
        <a:bodyPr/>
        <a:lstStyle/>
        <a:p>
          <a:endParaRPr lang="en-US"/>
        </a:p>
      </dgm:t>
    </dgm:pt>
    <dgm:pt modelId="{8E24F098-F842-43C7-93EB-BA701BF9C5D8}" type="sibTrans" cxnId="{685300EA-4B8B-46E8-8381-F4C732BBBE10}">
      <dgm:prSet/>
      <dgm:spPr/>
      <dgm:t>
        <a:bodyPr/>
        <a:lstStyle/>
        <a:p>
          <a:endParaRPr lang="en-US"/>
        </a:p>
      </dgm:t>
    </dgm:pt>
    <dgm:pt modelId="{ACCBE0AC-C746-4C05-90DD-2E1EBFA0021A}">
      <dgm:prSet/>
      <dgm:spPr/>
      <dgm:t>
        <a:bodyPr/>
        <a:lstStyle/>
        <a:p>
          <a:r>
            <a:rPr lang="en-US"/>
            <a:t>Trigeminal Autonomic Cephalgias</a:t>
          </a:r>
        </a:p>
      </dgm:t>
    </dgm:pt>
    <dgm:pt modelId="{E473660F-CFC5-4987-A939-F4F3123F5B8A}" type="parTrans" cxnId="{0A772FE9-D33E-4205-9F04-4BB3BC78E521}">
      <dgm:prSet/>
      <dgm:spPr/>
      <dgm:t>
        <a:bodyPr/>
        <a:lstStyle/>
        <a:p>
          <a:endParaRPr lang="en-US"/>
        </a:p>
      </dgm:t>
    </dgm:pt>
    <dgm:pt modelId="{4073A346-B397-4FBB-9AB9-D8CDFE4B95EE}" type="sibTrans" cxnId="{0A772FE9-D33E-4205-9F04-4BB3BC78E521}">
      <dgm:prSet/>
      <dgm:spPr/>
      <dgm:t>
        <a:bodyPr/>
        <a:lstStyle/>
        <a:p>
          <a:endParaRPr lang="en-US"/>
        </a:p>
      </dgm:t>
    </dgm:pt>
    <dgm:pt modelId="{4739F756-98B0-43FD-91C7-ADC80A535054}">
      <dgm:prSet/>
      <dgm:spPr/>
      <dgm:t>
        <a:bodyPr/>
        <a:lstStyle/>
        <a:p>
          <a:r>
            <a:rPr lang="en-US"/>
            <a:t>Other benign headache syndromes</a:t>
          </a:r>
        </a:p>
      </dgm:t>
    </dgm:pt>
    <dgm:pt modelId="{DF34837D-A5DD-42AF-AF94-354E61E30AC7}" type="parTrans" cxnId="{47BEFC60-906D-46AC-A655-431352890F57}">
      <dgm:prSet/>
      <dgm:spPr/>
      <dgm:t>
        <a:bodyPr/>
        <a:lstStyle/>
        <a:p>
          <a:endParaRPr lang="en-US"/>
        </a:p>
      </dgm:t>
    </dgm:pt>
    <dgm:pt modelId="{8CD7D7B3-CA16-4241-A6BB-0AD5F7284C5D}" type="sibTrans" cxnId="{47BEFC60-906D-46AC-A655-431352890F57}">
      <dgm:prSet/>
      <dgm:spPr/>
      <dgm:t>
        <a:bodyPr/>
        <a:lstStyle/>
        <a:p>
          <a:endParaRPr lang="en-US"/>
        </a:p>
      </dgm:t>
    </dgm:pt>
    <dgm:pt modelId="{6D81D214-04F5-45DF-B251-F24BB96A83A0}">
      <dgm:prSet/>
      <dgm:spPr/>
      <dgm:t>
        <a:bodyPr/>
        <a:lstStyle/>
        <a:p>
          <a:r>
            <a:rPr lang="en-US" dirty="0"/>
            <a:t>Headache in pregnancy </a:t>
          </a:r>
        </a:p>
      </dgm:t>
    </dgm:pt>
    <dgm:pt modelId="{8E6546B8-E621-4E35-AA09-0A8369A0B2BE}" type="parTrans" cxnId="{00852BB3-B90C-454C-BF94-D30137DC4D9A}">
      <dgm:prSet/>
      <dgm:spPr/>
      <dgm:t>
        <a:bodyPr/>
        <a:lstStyle/>
        <a:p>
          <a:endParaRPr lang="en-US"/>
        </a:p>
      </dgm:t>
    </dgm:pt>
    <dgm:pt modelId="{F3543877-E8BC-41F2-A5A1-4C203A623AFD}" type="sibTrans" cxnId="{00852BB3-B90C-454C-BF94-D30137DC4D9A}">
      <dgm:prSet/>
      <dgm:spPr/>
      <dgm:t>
        <a:bodyPr/>
        <a:lstStyle/>
        <a:p>
          <a:endParaRPr lang="en-US"/>
        </a:p>
      </dgm:t>
    </dgm:pt>
    <dgm:pt modelId="{270EF580-C97B-FA47-B8D2-B4AA2A33698B}">
      <dgm:prSet/>
      <dgm:spPr/>
      <dgm:t>
        <a:bodyPr/>
        <a:lstStyle/>
        <a:p>
          <a:r>
            <a:rPr lang="en-US" dirty="0"/>
            <a:t>Secondary headaches</a:t>
          </a:r>
        </a:p>
      </dgm:t>
    </dgm:pt>
    <dgm:pt modelId="{14B4BA47-C6E9-FC45-91F4-82A488C16AA4}" type="parTrans" cxnId="{9AF95282-5050-2644-B792-A47239C9FA8D}">
      <dgm:prSet/>
      <dgm:spPr/>
      <dgm:t>
        <a:bodyPr/>
        <a:lstStyle/>
        <a:p>
          <a:endParaRPr lang="en-US"/>
        </a:p>
      </dgm:t>
    </dgm:pt>
    <dgm:pt modelId="{9922DBDF-B0C4-BC41-9F16-8B386E94F3A1}" type="sibTrans" cxnId="{9AF95282-5050-2644-B792-A47239C9FA8D}">
      <dgm:prSet/>
      <dgm:spPr/>
      <dgm:t>
        <a:bodyPr/>
        <a:lstStyle/>
        <a:p>
          <a:endParaRPr lang="en-US"/>
        </a:p>
      </dgm:t>
    </dgm:pt>
    <dgm:pt modelId="{8263A25E-D2C5-E043-9B5D-C335EB25FEE4}">
      <dgm:prSet/>
      <dgm:spPr/>
      <dgm:t>
        <a:bodyPr/>
        <a:lstStyle/>
        <a:p>
          <a:endParaRPr lang="en-US" dirty="0"/>
        </a:p>
      </dgm:t>
    </dgm:pt>
    <dgm:pt modelId="{5BF0044B-5066-CD4D-AB51-4A00B5E7773D}" type="parTrans" cxnId="{10C694ED-0CB4-4A48-AF20-5D61CF608F42}">
      <dgm:prSet/>
      <dgm:spPr/>
      <dgm:t>
        <a:bodyPr/>
        <a:lstStyle/>
        <a:p>
          <a:endParaRPr lang="en-US"/>
        </a:p>
      </dgm:t>
    </dgm:pt>
    <dgm:pt modelId="{047D25A9-492C-3C41-8293-94E26622CF62}" type="sibTrans" cxnId="{10C694ED-0CB4-4A48-AF20-5D61CF608F42}">
      <dgm:prSet/>
      <dgm:spPr/>
      <dgm:t>
        <a:bodyPr/>
        <a:lstStyle/>
        <a:p>
          <a:endParaRPr lang="en-US"/>
        </a:p>
      </dgm:t>
    </dgm:pt>
    <dgm:pt modelId="{CB368414-0CA4-6E43-BFAD-F690DC6CB1C6}" type="pres">
      <dgm:prSet presAssocID="{E3827259-FA39-4C5B-959C-E8770291CC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3FA9AE-9848-D340-8C5C-A8A14F9E5519}" type="pres">
      <dgm:prSet presAssocID="{4C8ECAA2-2B7B-4B3C-9224-9613B12C534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E5C83-6746-A04B-B61F-5C7938663DB9}" type="pres">
      <dgm:prSet presAssocID="{93F3D252-9817-421A-91FD-297BF47F8311}" presName="spacer" presStyleCnt="0"/>
      <dgm:spPr/>
    </dgm:pt>
    <dgm:pt modelId="{C6128A42-B851-0743-9A99-59234CE1D9E6}" type="pres">
      <dgm:prSet presAssocID="{70230B5B-93D5-4146-B14E-D0721155670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D0233-5EF8-4942-82C9-82478928A5D0}" type="pres">
      <dgm:prSet presAssocID="{8E24F098-F842-43C7-93EB-BA701BF9C5D8}" presName="spacer" presStyleCnt="0"/>
      <dgm:spPr/>
    </dgm:pt>
    <dgm:pt modelId="{EE2FAAD8-AF73-D747-BEE1-DC825F8B3585}" type="pres">
      <dgm:prSet presAssocID="{ACCBE0AC-C746-4C05-90DD-2E1EBFA0021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BB3B1-6E96-3643-9E44-1A25F8084FA4}" type="pres">
      <dgm:prSet presAssocID="{4073A346-B397-4FBB-9AB9-D8CDFE4B95EE}" presName="spacer" presStyleCnt="0"/>
      <dgm:spPr/>
    </dgm:pt>
    <dgm:pt modelId="{77D1F37C-E66B-3B48-8512-5E067B358A6C}" type="pres">
      <dgm:prSet presAssocID="{4739F756-98B0-43FD-91C7-ADC80A53505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76E6D-F1AA-2645-864E-8CC09D8A9862}" type="pres">
      <dgm:prSet presAssocID="{8CD7D7B3-CA16-4241-A6BB-0AD5F7284C5D}" presName="spacer" presStyleCnt="0"/>
      <dgm:spPr/>
    </dgm:pt>
    <dgm:pt modelId="{C1DFA2B7-AE65-6642-9DEC-D860A7B595F5}" type="pres">
      <dgm:prSet presAssocID="{6D81D214-04F5-45DF-B251-F24BB96A83A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50603-4013-054C-8754-92684199F31F}" type="pres">
      <dgm:prSet presAssocID="{F3543877-E8BC-41F2-A5A1-4C203A623AFD}" presName="spacer" presStyleCnt="0"/>
      <dgm:spPr/>
    </dgm:pt>
    <dgm:pt modelId="{42C74ED9-689A-C94C-BC73-0EF888FC1160}" type="pres">
      <dgm:prSet presAssocID="{270EF580-C97B-FA47-B8D2-B4AA2A33698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CFDDC-3F80-1A48-B734-4C742C373E26}" type="pres">
      <dgm:prSet presAssocID="{9922DBDF-B0C4-BC41-9F16-8B386E94F3A1}" presName="spacer" presStyleCnt="0"/>
      <dgm:spPr/>
    </dgm:pt>
    <dgm:pt modelId="{8201942F-BE29-8A45-AFF8-E65A741A2788}" type="pres">
      <dgm:prSet presAssocID="{8263A25E-D2C5-E043-9B5D-C335EB25FEE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5CD20E-4E6A-3C46-A249-FC6335059C22}" type="presOf" srcId="{4739F756-98B0-43FD-91C7-ADC80A535054}" destId="{77D1F37C-E66B-3B48-8512-5E067B358A6C}" srcOrd="0" destOrd="0" presId="urn:microsoft.com/office/officeart/2005/8/layout/vList2"/>
    <dgm:cxn modelId="{10C694ED-0CB4-4A48-AF20-5D61CF608F42}" srcId="{E3827259-FA39-4C5B-959C-E8770291CC1E}" destId="{8263A25E-D2C5-E043-9B5D-C335EB25FEE4}" srcOrd="6" destOrd="0" parTransId="{5BF0044B-5066-CD4D-AB51-4A00B5E7773D}" sibTransId="{047D25A9-492C-3C41-8293-94E26622CF62}"/>
    <dgm:cxn modelId="{CE94977D-5425-744C-B8BF-1E03EA3C365A}" type="presOf" srcId="{ACCBE0AC-C746-4C05-90DD-2E1EBFA0021A}" destId="{EE2FAAD8-AF73-D747-BEE1-DC825F8B3585}" srcOrd="0" destOrd="0" presId="urn:microsoft.com/office/officeart/2005/8/layout/vList2"/>
    <dgm:cxn modelId="{0500D157-DA08-4242-A7C0-FF3D34ED9352}" type="presOf" srcId="{4C8ECAA2-2B7B-4B3C-9224-9613B12C5342}" destId="{0B3FA9AE-9848-D340-8C5C-A8A14F9E5519}" srcOrd="0" destOrd="0" presId="urn:microsoft.com/office/officeart/2005/8/layout/vList2"/>
    <dgm:cxn modelId="{F1C641D0-B005-4C09-8DD9-C8CDB0AFCB80}" srcId="{E3827259-FA39-4C5B-959C-E8770291CC1E}" destId="{4C8ECAA2-2B7B-4B3C-9224-9613B12C5342}" srcOrd="0" destOrd="0" parTransId="{1B3F6E92-32ED-4BE9-A004-32C5DB6F00BE}" sibTransId="{93F3D252-9817-421A-91FD-297BF47F8311}"/>
    <dgm:cxn modelId="{E9336117-C74A-0F4D-ACCB-AE8D23D72A57}" type="presOf" srcId="{270EF580-C97B-FA47-B8D2-B4AA2A33698B}" destId="{42C74ED9-689A-C94C-BC73-0EF888FC1160}" srcOrd="0" destOrd="0" presId="urn:microsoft.com/office/officeart/2005/8/layout/vList2"/>
    <dgm:cxn modelId="{615F755A-19FF-D242-8FBB-BD9819FC6297}" type="presOf" srcId="{6D81D214-04F5-45DF-B251-F24BB96A83A0}" destId="{C1DFA2B7-AE65-6642-9DEC-D860A7B595F5}" srcOrd="0" destOrd="0" presId="urn:microsoft.com/office/officeart/2005/8/layout/vList2"/>
    <dgm:cxn modelId="{0A772FE9-D33E-4205-9F04-4BB3BC78E521}" srcId="{E3827259-FA39-4C5B-959C-E8770291CC1E}" destId="{ACCBE0AC-C746-4C05-90DD-2E1EBFA0021A}" srcOrd="2" destOrd="0" parTransId="{E473660F-CFC5-4987-A939-F4F3123F5B8A}" sibTransId="{4073A346-B397-4FBB-9AB9-D8CDFE4B95EE}"/>
    <dgm:cxn modelId="{00852BB3-B90C-454C-BF94-D30137DC4D9A}" srcId="{E3827259-FA39-4C5B-959C-E8770291CC1E}" destId="{6D81D214-04F5-45DF-B251-F24BB96A83A0}" srcOrd="4" destOrd="0" parTransId="{8E6546B8-E621-4E35-AA09-0A8369A0B2BE}" sibTransId="{F3543877-E8BC-41F2-A5A1-4C203A623AFD}"/>
    <dgm:cxn modelId="{92E79B40-3C2C-BD4B-91A1-0C8ABAA7A52F}" type="presOf" srcId="{70230B5B-93D5-4146-B14E-D0721155670A}" destId="{C6128A42-B851-0743-9A99-59234CE1D9E6}" srcOrd="0" destOrd="0" presId="urn:microsoft.com/office/officeart/2005/8/layout/vList2"/>
    <dgm:cxn modelId="{9AF95282-5050-2644-B792-A47239C9FA8D}" srcId="{E3827259-FA39-4C5B-959C-E8770291CC1E}" destId="{270EF580-C97B-FA47-B8D2-B4AA2A33698B}" srcOrd="5" destOrd="0" parTransId="{14B4BA47-C6E9-FC45-91F4-82A488C16AA4}" sibTransId="{9922DBDF-B0C4-BC41-9F16-8B386E94F3A1}"/>
    <dgm:cxn modelId="{FDEE7E19-FFCC-A84B-A2F1-823AC1A8AB42}" type="presOf" srcId="{8263A25E-D2C5-E043-9B5D-C335EB25FEE4}" destId="{8201942F-BE29-8A45-AFF8-E65A741A2788}" srcOrd="0" destOrd="0" presId="urn:microsoft.com/office/officeart/2005/8/layout/vList2"/>
    <dgm:cxn modelId="{685300EA-4B8B-46E8-8381-F4C732BBBE10}" srcId="{E3827259-FA39-4C5B-959C-E8770291CC1E}" destId="{70230B5B-93D5-4146-B14E-D0721155670A}" srcOrd="1" destOrd="0" parTransId="{3C8B0E2C-BA56-40C9-AA40-1A2410C71CC1}" sibTransId="{8E24F098-F842-43C7-93EB-BA701BF9C5D8}"/>
    <dgm:cxn modelId="{47BEFC60-906D-46AC-A655-431352890F57}" srcId="{E3827259-FA39-4C5B-959C-E8770291CC1E}" destId="{4739F756-98B0-43FD-91C7-ADC80A535054}" srcOrd="3" destOrd="0" parTransId="{DF34837D-A5DD-42AF-AF94-354E61E30AC7}" sibTransId="{8CD7D7B3-CA16-4241-A6BB-0AD5F7284C5D}"/>
    <dgm:cxn modelId="{A8595FBC-C1F3-B04B-88C5-406DC8C710CB}" type="presOf" srcId="{E3827259-FA39-4C5B-959C-E8770291CC1E}" destId="{CB368414-0CA4-6E43-BFAD-F690DC6CB1C6}" srcOrd="0" destOrd="0" presId="urn:microsoft.com/office/officeart/2005/8/layout/vList2"/>
    <dgm:cxn modelId="{69A61F43-B321-BB41-87B4-09081F830929}" type="presParOf" srcId="{CB368414-0CA4-6E43-BFAD-F690DC6CB1C6}" destId="{0B3FA9AE-9848-D340-8C5C-A8A14F9E5519}" srcOrd="0" destOrd="0" presId="urn:microsoft.com/office/officeart/2005/8/layout/vList2"/>
    <dgm:cxn modelId="{C63F7CD1-CCA7-1941-88F0-5D939741395D}" type="presParOf" srcId="{CB368414-0CA4-6E43-BFAD-F690DC6CB1C6}" destId="{FBEE5C83-6746-A04B-B61F-5C7938663DB9}" srcOrd="1" destOrd="0" presId="urn:microsoft.com/office/officeart/2005/8/layout/vList2"/>
    <dgm:cxn modelId="{373B48F6-FE57-344D-94DB-4F5A126EB1BB}" type="presParOf" srcId="{CB368414-0CA4-6E43-BFAD-F690DC6CB1C6}" destId="{C6128A42-B851-0743-9A99-59234CE1D9E6}" srcOrd="2" destOrd="0" presId="urn:microsoft.com/office/officeart/2005/8/layout/vList2"/>
    <dgm:cxn modelId="{B3476178-D7EA-6D4E-90A5-944A716566C4}" type="presParOf" srcId="{CB368414-0CA4-6E43-BFAD-F690DC6CB1C6}" destId="{D48D0233-5EF8-4942-82C9-82478928A5D0}" srcOrd="3" destOrd="0" presId="urn:microsoft.com/office/officeart/2005/8/layout/vList2"/>
    <dgm:cxn modelId="{67A91379-0216-ED47-A96E-316CF84AAA19}" type="presParOf" srcId="{CB368414-0CA4-6E43-BFAD-F690DC6CB1C6}" destId="{EE2FAAD8-AF73-D747-BEE1-DC825F8B3585}" srcOrd="4" destOrd="0" presId="urn:microsoft.com/office/officeart/2005/8/layout/vList2"/>
    <dgm:cxn modelId="{68B403E2-DF4F-DF43-B8A5-04AC5F32749D}" type="presParOf" srcId="{CB368414-0CA4-6E43-BFAD-F690DC6CB1C6}" destId="{138BB3B1-6E96-3643-9E44-1A25F8084FA4}" srcOrd="5" destOrd="0" presId="urn:microsoft.com/office/officeart/2005/8/layout/vList2"/>
    <dgm:cxn modelId="{660EE9B7-A090-B74E-8D1F-5883325D19F6}" type="presParOf" srcId="{CB368414-0CA4-6E43-BFAD-F690DC6CB1C6}" destId="{77D1F37C-E66B-3B48-8512-5E067B358A6C}" srcOrd="6" destOrd="0" presId="urn:microsoft.com/office/officeart/2005/8/layout/vList2"/>
    <dgm:cxn modelId="{2770A710-C571-FE43-926F-0A4A6B381863}" type="presParOf" srcId="{CB368414-0CA4-6E43-BFAD-F690DC6CB1C6}" destId="{84776E6D-F1AA-2645-864E-8CC09D8A9862}" srcOrd="7" destOrd="0" presId="urn:microsoft.com/office/officeart/2005/8/layout/vList2"/>
    <dgm:cxn modelId="{4D7A047D-C0ED-5340-AA5C-369BE890918E}" type="presParOf" srcId="{CB368414-0CA4-6E43-BFAD-F690DC6CB1C6}" destId="{C1DFA2B7-AE65-6642-9DEC-D860A7B595F5}" srcOrd="8" destOrd="0" presId="urn:microsoft.com/office/officeart/2005/8/layout/vList2"/>
    <dgm:cxn modelId="{D75BFB5D-4CE1-BA40-B3F7-06153DE738A1}" type="presParOf" srcId="{CB368414-0CA4-6E43-BFAD-F690DC6CB1C6}" destId="{9FF50603-4013-054C-8754-92684199F31F}" srcOrd="9" destOrd="0" presId="urn:microsoft.com/office/officeart/2005/8/layout/vList2"/>
    <dgm:cxn modelId="{14EC9F0E-EA2D-7A4D-BAA0-836374F5EB90}" type="presParOf" srcId="{CB368414-0CA4-6E43-BFAD-F690DC6CB1C6}" destId="{42C74ED9-689A-C94C-BC73-0EF888FC1160}" srcOrd="10" destOrd="0" presId="urn:microsoft.com/office/officeart/2005/8/layout/vList2"/>
    <dgm:cxn modelId="{05D540C1-9AEA-A44D-9A4A-0B2354EF566E}" type="presParOf" srcId="{CB368414-0CA4-6E43-BFAD-F690DC6CB1C6}" destId="{87CCFDDC-3F80-1A48-B734-4C742C373E26}" srcOrd="11" destOrd="0" presId="urn:microsoft.com/office/officeart/2005/8/layout/vList2"/>
    <dgm:cxn modelId="{DC3C0582-B3B3-B54C-945E-78E8FF2528C6}" type="presParOf" srcId="{CB368414-0CA4-6E43-BFAD-F690DC6CB1C6}" destId="{8201942F-BE29-8A45-AFF8-E65A741A278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A9AE-9848-D340-8C5C-A8A14F9E5519}">
      <dsp:nvSpPr>
        <dsp:cNvPr id="0" name=""/>
        <dsp:cNvSpPr/>
      </dsp:nvSpPr>
      <dsp:spPr>
        <a:xfrm>
          <a:off x="0" y="4521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Migraines</a:t>
          </a:r>
        </a:p>
      </dsp:txBody>
      <dsp:txXfrm>
        <a:off x="30842" y="76052"/>
        <a:ext cx="6567120" cy="570116"/>
      </dsp:txXfrm>
    </dsp:sp>
    <dsp:sp modelId="{C6128A42-B851-0743-9A99-59234CE1D9E6}">
      <dsp:nvSpPr>
        <dsp:cNvPr id="0" name=""/>
        <dsp:cNvSpPr/>
      </dsp:nvSpPr>
      <dsp:spPr>
        <a:xfrm>
          <a:off x="0" y="75477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494048"/>
                <a:satOff val="2367"/>
                <a:lumOff val="2190"/>
                <a:alphaOff val="0"/>
                <a:tint val="96000"/>
                <a:lumMod val="100000"/>
              </a:schemeClr>
            </a:gs>
            <a:gs pos="78000">
              <a:schemeClr val="accent2">
                <a:hueOff val="-494048"/>
                <a:satOff val="2367"/>
                <a:lumOff val="219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Tension type headache</a:t>
          </a:r>
        </a:p>
      </dsp:txBody>
      <dsp:txXfrm>
        <a:off x="30842" y="785612"/>
        <a:ext cx="6567120" cy="570116"/>
      </dsp:txXfrm>
    </dsp:sp>
    <dsp:sp modelId="{EE2FAAD8-AF73-D747-BEE1-DC825F8B3585}">
      <dsp:nvSpPr>
        <dsp:cNvPr id="0" name=""/>
        <dsp:cNvSpPr/>
      </dsp:nvSpPr>
      <dsp:spPr>
        <a:xfrm>
          <a:off x="0" y="146433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988095"/>
                <a:satOff val="4733"/>
                <a:lumOff val="4379"/>
                <a:alphaOff val="0"/>
                <a:tint val="96000"/>
                <a:lumMod val="100000"/>
              </a:schemeClr>
            </a:gs>
            <a:gs pos="78000">
              <a:schemeClr val="accent2">
                <a:hueOff val="-988095"/>
                <a:satOff val="4733"/>
                <a:lumOff val="437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Trigeminal Autonomic Cephalgias</a:t>
          </a:r>
        </a:p>
      </dsp:txBody>
      <dsp:txXfrm>
        <a:off x="30842" y="1495172"/>
        <a:ext cx="6567120" cy="570116"/>
      </dsp:txXfrm>
    </dsp:sp>
    <dsp:sp modelId="{77D1F37C-E66B-3B48-8512-5E067B358A6C}">
      <dsp:nvSpPr>
        <dsp:cNvPr id="0" name=""/>
        <dsp:cNvSpPr/>
      </dsp:nvSpPr>
      <dsp:spPr>
        <a:xfrm>
          <a:off x="0" y="217389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Other benign headache syndromes</a:t>
          </a:r>
        </a:p>
      </dsp:txBody>
      <dsp:txXfrm>
        <a:off x="30842" y="2204732"/>
        <a:ext cx="6567120" cy="570116"/>
      </dsp:txXfrm>
    </dsp:sp>
    <dsp:sp modelId="{C1DFA2B7-AE65-6642-9DEC-D860A7B595F5}">
      <dsp:nvSpPr>
        <dsp:cNvPr id="0" name=""/>
        <dsp:cNvSpPr/>
      </dsp:nvSpPr>
      <dsp:spPr>
        <a:xfrm>
          <a:off x="0" y="288345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1976191"/>
                <a:satOff val="9467"/>
                <a:lumOff val="8758"/>
                <a:alphaOff val="0"/>
                <a:tint val="96000"/>
                <a:lumMod val="100000"/>
              </a:schemeClr>
            </a:gs>
            <a:gs pos="78000">
              <a:schemeClr val="accent2">
                <a:hueOff val="-1976191"/>
                <a:satOff val="9467"/>
                <a:lumOff val="875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Headache in pregnancy </a:t>
          </a:r>
        </a:p>
      </dsp:txBody>
      <dsp:txXfrm>
        <a:off x="30842" y="2914292"/>
        <a:ext cx="6567120" cy="570116"/>
      </dsp:txXfrm>
    </dsp:sp>
    <dsp:sp modelId="{42C74ED9-689A-C94C-BC73-0EF888FC1160}">
      <dsp:nvSpPr>
        <dsp:cNvPr id="0" name=""/>
        <dsp:cNvSpPr/>
      </dsp:nvSpPr>
      <dsp:spPr>
        <a:xfrm>
          <a:off x="0" y="359301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2470238"/>
                <a:satOff val="11833"/>
                <a:lumOff val="10948"/>
                <a:alphaOff val="0"/>
                <a:tint val="96000"/>
                <a:lumMod val="100000"/>
              </a:schemeClr>
            </a:gs>
            <a:gs pos="78000">
              <a:schemeClr val="accent2">
                <a:hueOff val="-2470238"/>
                <a:satOff val="11833"/>
                <a:lumOff val="1094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Secondary headaches</a:t>
          </a:r>
        </a:p>
      </dsp:txBody>
      <dsp:txXfrm>
        <a:off x="30842" y="3623852"/>
        <a:ext cx="6567120" cy="570116"/>
      </dsp:txXfrm>
    </dsp:sp>
    <dsp:sp modelId="{8201942F-BE29-8A45-AFF8-E65A741A2788}">
      <dsp:nvSpPr>
        <dsp:cNvPr id="0" name=""/>
        <dsp:cNvSpPr/>
      </dsp:nvSpPr>
      <dsp:spPr>
        <a:xfrm>
          <a:off x="0" y="4302570"/>
          <a:ext cx="6628804" cy="63180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30842" y="4333412"/>
        <a:ext cx="6567120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2:44.6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16383,'97'0'0,"1"0"0,-1 0 0,1 0 0,-1 0 0,17 0 0,6 0 0,-19 0 0,-44 0 0,-47 0 0,8 0 0,-1 0 0,8 0 0,-3 0 0,1 0 0,6 0 0,-5 0 0,6 0 0,-1 0 0,-10 0 0,8 0 0,-15 0 0,9 0 0,-9 0 0,8 0 0,-4 0 0,0 0 0,4 0 0,-8 0 0,8 0 0,-4 0 0,20 0 0,-16 0 0,50 0 0,-50 0 0,43 0 0,-45 0 0,8 0 0,-3 0 0,-11 0 0,7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2:54.8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16383,'62'0'0,"-1"0"0,-36 0 0,4 0 0,0 0 0,2 0 0,0 0 0,4 0 0,-4 0 0,0 0 0,5 0 0,-12 0 0,12 0 0,-12 0 0,5 0 0,0 0 0,2 0 0,0 0 0,-2 0 0,0 0 0,-4 0 0,4 0 0,-12 5 0,4-4 0,-9 8 0,4-8 0,3 4 0,-1-5 0,3 0 0,-5 4 0,-1-3 0,2 4 0,5-5 0,-6 0 0,0 0 0,4 0 0,-7 0 0,7 0 0,-5 0 0,-4 0 0,12 9 0,-11-7 0,7 7 0,-4-5 0,-4-3 0,8 8 0,-4-4 0,0 0 0,-1 4 0,1-3 0,-4 0 0,4 7 0,-6-2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2:59.4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 16383,'55'0'0,"4"0"0,-20 0 0,14 0 0,-14 0 0,6 0 0,0 0 0,1 0 0,26 0 0,-13 0 0,21 0 0,-15 0 0,8 0 0,-8 0 0,6 0 0,-15 0 0,6 0 0,-7 0 0,-1 6 0,0-4 0,0 10 0,-10-11 0,16 5 0,-21 0 0,22-5 0,-22 5 0,-1-6 0,-2 0 0,-5 0 0,0 0 0,-2 0 0,0 0 0,-10 0 0,15 0 0,-21 0 0,15 0 0,-11 0 0,0 0 0,-1 0 0,-1 0 0,1 0 0,0 0 0,9 0 0,-7 0 0,9 0 0,-4 0 0,6 0 0,-5 0 0,5 0 0,-12 0 0,5 0 0,-11 0 0,10 0 0,-5 0 0,0 0 0,4 0 0,-9 0 0,11 0 0,-11 0 0,10 0 0,-5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3:04.8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16383,'61'0'0,"-8"0"0,-24 0 0,2 0 0,6 0 0,0 0 0,-6 0 0,21 0 0,-23 0 0,23 0 0,-28 0 0,5 0 0,0 0 0,-4 0 0,4 0 0,-7 0 0,1 0 0,-6 0 0,4 0 0,-9 0 0,9 0 0,-9 0 0,13 0 0,-12 0 0,8 0 0,-6 0 0,-3 0 0,9 0 0,-9 0 0,8 0 0,-4 0 0,0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3:20.2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16383,'66'0'0,"24"0"0,-53 0 0,33 0 0,-15 0 0,10 0 0,-13 0 0,2 0 0,27 0 0,-23 0 0,-1 0 0,19 0 0,6 0 0,-9 0 0,0 0 0,10 0 0,-7 0 0,6 0 0,-17 0 0,6 0 0,-14 0 0,5 0 0,-7 0 0,-1 0 0,0 0 0,0 0 0,0 0 0,0 0 0,0 0 0,0 0 0,-7 0 0,-2 0 0,-8 0 0,0 0 0,-6 0 0,-2 0 0,0 0 0,-4 0 0,4 0 0,-6 0 0,-1 0 0,1 0 0,0 0 0,6 0 0,-5 0 0,5 0 0,-6 0 0,6 0 0,-5 0 0,0 5 0,-3-4 0,-4 3 0,1-4 0,-3 0 0,0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3:33.9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28 16383,'63'0'0,"3"0"0,-20 0 0,8 0 0,18 0 0,-20 0 0,18 0 0,-15 0 0,9 0 0,18 0 0,-15 0 0,13 0 0,-24 0 0,15 0 0,-6 0 0,0 0 0,-2 0 0,-9-12 0,0 9 0,-7-9 0,-3 12 0,-6 0 0,-8 0 0,-1 0 0,-11 0 0,-3 0 0,0 0 0,1 0 0,0 0 0,3 0 0,-8 0 0,8 0 0,-2 0 0,5 0 0,-5 0 0,4 0 0,-9 0 0,8 0 0,-4 0 0,0 0 0,3 0 0,-8 0 0,14 0 0,-7 0 0,4 0 0,-1 0 0,-10 0 0,11 0 0,-11 0 0,11 0 0,-11 0 0,10 0 0,-6 0 0,1 0 0,3 0 0,-4 0 0,0 0 0,10 0 0,-6 0 0,8 0 0,-10 0 0,-1 0 0,-1 0 0,0 4 0,1-3 0,3 8 0,-8-8 0,8 8 0,-4-8 0,1 8 0,4-8 0,-9 4 0,4-5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2T19:03:42.2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 16383,'66'0'0,"23"0"0,-44 0 0,45 0 0,-23 0 0,25 0 0,-25 0 0,23 0 0,-13 0 0,-25 0 0,1 0 0,34 0 0,-30 0 0,-1 0 0,32 0 0,7 0 0,-3 0 0,-16 7 0,-2 0 0,-3 2 0,-14 3 0,14-4 0,-15-1 0,6 0 0,-8-1 0,-8-5 0,6 5 0,-13-6 0,6 6 0,-7-5 0,-1 4 0,-6-5 0,4 0 0,-4 6 0,7-5 0,-1 10 0,0-9 0,0 3 0,1 1 0,-7-5 0,4 5 0,-4-1 0,0-3 0,-2 3 0,0-5 0,-4 0 0,4 0 0,-6 0 0,-1 0 0,1 0 0,0 0 0,-1 0 0,1 0 0,-6 0 0,-1 0 0,-1 0 0,0-4 0,0-1 0,4 0 0,-9 1 0,9 4 0,-5 0 0,5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1720D-D752-D34A-A6A7-3F666960F0F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37A02-00EE-F841-8183-B0B660888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16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5.png"/><Relationship Id="rId2" Type="http://schemas.openxmlformats.org/officeDocument/2006/relationships/image" Target="../media/image16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4.xml"/><Relationship Id="rId1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5F975DD2-0F47-04BB-EE94-BEB66372E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9718A1-882D-56CA-A308-06681677B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Headache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EBB88-7C3D-3F9B-4588-5BECAE6C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Dr. Harinoor Mann, MD</a:t>
            </a:r>
          </a:p>
          <a:p>
            <a:r>
              <a:rPr lang="en-US" sz="1600"/>
              <a:t>Department of Neurology</a:t>
            </a:r>
          </a:p>
          <a:p>
            <a:r>
              <a:rPr lang="en-US" sz="1600"/>
              <a:t>Summa Health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48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146B0-45A1-C8DE-5FD8-AD83DA420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3422"/>
            <a:ext cx="8596668" cy="977462"/>
          </a:xfrm>
        </p:spPr>
        <p:txBody>
          <a:bodyPr/>
          <a:lstStyle/>
          <a:p>
            <a:r>
              <a:rPr lang="en-US" dirty="0"/>
              <a:t>Triptans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B21DE-4DD9-0158-6704-36F203547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50885"/>
            <a:ext cx="8596668" cy="5533694"/>
          </a:xfrm>
        </p:spPr>
        <p:txBody>
          <a:bodyPr>
            <a:noAutofit/>
          </a:bodyPr>
          <a:lstStyle/>
          <a:p>
            <a:r>
              <a:rPr lang="en-US" sz="1600" dirty="0"/>
              <a:t>Selective 5HT1B/D agonist</a:t>
            </a:r>
          </a:p>
          <a:p>
            <a:r>
              <a:rPr lang="en-US" sz="1600" dirty="0"/>
              <a:t>Sumatriptan: oral tablet ( 25, 50, 100 mg with a maximum 200 mg in 24 hours: can repeat in 2 hours), nasal spray ( 10 mg in 1 nostril and repeat in 2 hours with maximum of 30 mg in 1 day), subcutaneous injection ( 6 mg, can repeat in 2 hours with maximum 12 mg in 1 day)</a:t>
            </a:r>
          </a:p>
          <a:p>
            <a:r>
              <a:rPr lang="en-US" sz="1600" dirty="0"/>
              <a:t>Rizatriptan (Maxalt): 5, 10 mg oral tablet ( repeat in 2 hours, maximum 30 mg). Also available as ODT</a:t>
            </a:r>
          </a:p>
          <a:p>
            <a:r>
              <a:rPr lang="en-US" sz="1600" dirty="0"/>
              <a:t>Zolmitriptan (</a:t>
            </a:r>
            <a:r>
              <a:rPr lang="en-US" sz="1600" dirty="0" err="1"/>
              <a:t>Zomig</a:t>
            </a:r>
            <a:r>
              <a:rPr lang="en-US" sz="1600" dirty="0"/>
              <a:t>): oral tablet ( 1.25 and 2.5 mg tablet, can take up to 5 mg and 1 dose with maximum 10 mg in 24 hours with repeat dose after 2 hours). Also available as a nasal spray ( 2.5 mg with maximum 5 mg) and ODT</a:t>
            </a:r>
          </a:p>
          <a:p>
            <a:r>
              <a:rPr lang="en-US" sz="1600" dirty="0" err="1"/>
              <a:t>Frovatriptan</a:t>
            </a:r>
            <a:r>
              <a:rPr lang="en-US" sz="1600" dirty="0"/>
              <a:t>: 2.5 mg oral tablet ( repeat in 2 hours with a maximum daily 7.5 mg). Can be used for prevention due to long lasting half life 6-26 hours</a:t>
            </a:r>
          </a:p>
          <a:p>
            <a:r>
              <a:rPr lang="en-US" sz="1600" dirty="0"/>
              <a:t>Naratriptan: long lasting. 1 to 2.5 mg, can repeat in 4 hours with a maximum daily of 5 mg. ( catamenial: 1 mg b.i.d. for total 6 days)</a:t>
            </a:r>
          </a:p>
          <a:p>
            <a:r>
              <a:rPr lang="en-US" sz="1600" dirty="0" err="1"/>
              <a:t>Eletriptan</a:t>
            </a:r>
            <a:r>
              <a:rPr lang="en-US" sz="1600" dirty="0"/>
              <a:t>: 20, 40 mg oral tablet ( repeat in 2 hours with a maximum daily dose of 80 mg)</a:t>
            </a:r>
          </a:p>
          <a:p>
            <a:r>
              <a:rPr lang="en-US" sz="1600" dirty="0" err="1"/>
              <a:t>Almotriptan</a:t>
            </a:r>
            <a:r>
              <a:rPr lang="en-US" sz="1600" dirty="0"/>
              <a:t>: 6.25- 12.5 mg tablets ( repeat in 2 hours, max daily 25 mg)</a:t>
            </a:r>
          </a:p>
        </p:txBody>
      </p:sp>
    </p:spTree>
    <p:extLst>
      <p:ext uri="{BB962C8B-B14F-4D97-AF65-F5344CB8AC3E}">
        <p14:creationId xmlns:p14="http://schemas.microsoft.com/office/powerpoint/2010/main" val="27067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CCF1-2F57-B97F-E4B6-185E295CA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04497"/>
            <a:ext cx="8596668" cy="5536865"/>
          </a:xfrm>
        </p:spPr>
        <p:txBody>
          <a:bodyPr/>
          <a:lstStyle/>
          <a:p>
            <a:r>
              <a:rPr lang="en-US" dirty="0"/>
              <a:t>On meta-analysis it was concluded that a standard dose Triptan provide 2 </a:t>
            </a:r>
            <a:r>
              <a:rPr lang="en-US" dirty="0" err="1"/>
              <a:t>hr</a:t>
            </a:r>
            <a:r>
              <a:rPr lang="en-US" dirty="0"/>
              <a:t> Pain Relief for 42-76% of patients. Subcutaneous sumatriptan, rizatriptan ODT , Zolmitriptan ODT and </a:t>
            </a:r>
            <a:r>
              <a:rPr lang="en-US" dirty="0" err="1"/>
              <a:t>Eletriptan</a:t>
            </a:r>
            <a:r>
              <a:rPr lang="en-US" dirty="0"/>
              <a:t> had most favorable outcomes. Combining triptans with aspirin or acetaminophen or </a:t>
            </a:r>
            <a:r>
              <a:rPr lang="en-US" dirty="0" err="1"/>
              <a:t>nsaids</a:t>
            </a:r>
            <a:r>
              <a:rPr lang="en-US" dirty="0"/>
              <a:t> may produce better outcomes.</a:t>
            </a:r>
          </a:p>
          <a:p>
            <a:endParaRPr lang="en-US" dirty="0"/>
          </a:p>
          <a:p>
            <a:r>
              <a:rPr lang="en-US" dirty="0"/>
              <a:t>Common side effects include nausea, dizziness, somnolence, </a:t>
            </a:r>
            <a:r>
              <a:rPr lang="en-US" dirty="0" err="1"/>
              <a:t>paresthesias</a:t>
            </a:r>
            <a:r>
              <a:rPr lang="en-US" dirty="0"/>
              <a:t>, dyspepsia, chest tightness, flushing.</a:t>
            </a:r>
          </a:p>
          <a:p>
            <a:endParaRPr lang="en-US" dirty="0"/>
          </a:p>
          <a:p>
            <a:r>
              <a:rPr lang="en-US" dirty="0"/>
              <a:t>Contraindicated in cardio or cerebrovascular disease, uncontrolled hypertension, peripheral vascular disease, cardiac arrhythmias, ischemic bowel disease and Hemiplegic migraine</a:t>
            </a:r>
          </a:p>
        </p:txBody>
      </p:sp>
    </p:spTree>
    <p:extLst>
      <p:ext uri="{BB962C8B-B14F-4D97-AF65-F5344CB8AC3E}">
        <p14:creationId xmlns:p14="http://schemas.microsoft.com/office/powerpoint/2010/main" val="31347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CC98-45FB-F367-E79E-C3F6A5DE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DITANS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D6D7-911B-3FEB-20AC-C523133B2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Selective 5HT-1F agonist. They act on the trigeminal system but do not cause vasoconstriction because of their low affinity for 5HT-1B receptor. Lasmiditan had a 2 hour pain Freedom between 28-39% at doses of 50 mg, 100 mg and 200 mg. It is a once in 24 hour pill. Significant side effects with dizziness and sedation ( 8 are driving restriction). Some potential for abuse. Concerns for serotonin syndrome. It can also cause medication overuse headache.</a:t>
            </a:r>
          </a:p>
        </p:txBody>
      </p:sp>
    </p:spTree>
    <p:extLst>
      <p:ext uri="{BB962C8B-B14F-4D97-AF65-F5344CB8AC3E}">
        <p14:creationId xmlns:p14="http://schemas.microsoft.com/office/powerpoint/2010/main" val="330267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D1E7-80CA-7D1F-47AB-0124C9276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Gepants</a:t>
            </a:r>
            <a:r>
              <a:rPr lang="en-US" dirty="0"/>
              <a:t>: CGRP blocking 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8B9D-4DB3-EA88-B512-3E9931F34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en-US" dirty="0"/>
              <a:t>Ubrogepant (</a:t>
            </a:r>
            <a:r>
              <a:rPr lang="en-US" dirty="0" err="1"/>
              <a:t>Ubrelvy</a:t>
            </a:r>
            <a:r>
              <a:rPr lang="en-US" dirty="0"/>
              <a:t>): 50 mg and 100 mg tablets. About 20% 2 hour pain Freedom. No medication overuse</a:t>
            </a:r>
          </a:p>
          <a:p>
            <a:endParaRPr lang="en-US" dirty="0"/>
          </a:p>
          <a:p>
            <a:r>
              <a:rPr lang="en-US" dirty="0"/>
              <a:t>Rimegepant (</a:t>
            </a:r>
            <a:r>
              <a:rPr lang="en-US" dirty="0" err="1"/>
              <a:t>Nurtec</a:t>
            </a:r>
            <a:r>
              <a:rPr lang="en-US" dirty="0"/>
              <a:t>): 20% 2 hour pain Freedom. Side effects include nausea and hypersensitivity reaction. No medication overuse. Lasts for 48 hours. 75 mg ODT.</a:t>
            </a:r>
          </a:p>
        </p:txBody>
      </p:sp>
    </p:spTree>
    <p:extLst>
      <p:ext uri="{BB962C8B-B14F-4D97-AF65-F5344CB8AC3E}">
        <p14:creationId xmlns:p14="http://schemas.microsoft.com/office/powerpoint/2010/main" val="13373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74B1-24AC-4EDD-015A-4FF05024A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Neuro modulation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8B553-01BF-1E34-0052-4CBBB13F7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1893" y="1556415"/>
            <a:ext cx="4524218" cy="44852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External trigeminal nerve stimulation (</a:t>
            </a:r>
            <a:r>
              <a:rPr lang="en-US" sz="1400" dirty="0" err="1"/>
              <a:t>Relivion</a:t>
            </a:r>
            <a:r>
              <a:rPr lang="en-US" sz="1400" dirty="0"/>
              <a:t>): decrease in amount of pain but not pain Freedom. Used as an abortive when used for 1 </a:t>
            </a:r>
            <a:r>
              <a:rPr lang="en-US" sz="1400" dirty="0" err="1"/>
              <a:t>hr</a:t>
            </a:r>
            <a:r>
              <a:rPr lang="en-US" sz="1400" dirty="0"/>
              <a:t> during migraine attack.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Single pulse transcranial magnetic stimulation (</a:t>
            </a:r>
            <a:r>
              <a:rPr lang="en-US" sz="1400" dirty="0" err="1"/>
              <a:t>Cefaly</a:t>
            </a:r>
            <a:r>
              <a:rPr lang="en-US" sz="1400" dirty="0"/>
              <a:t>): 39% patients with 2 hour pain Freedom. 3 pulses up to 3 times per attack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Noninvasive </a:t>
            </a:r>
            <a:r>
              <a:rPr lang="en-US" sz="1400" dirty="0" err="1"/>
              <a:t>vagus</a:t>
            </a:r>
            <a:r>
              <a:rPr lang="en-US" sz="1400" dirty="0"/>
              <a:t> nerve stimulation (</a:t>
            </a:r>
            <a:r>
              <a:rPr lang="en-US" sz="1400" dirty="0" err="1"/>
              <a:t>gammacore</a:t>
            </a:r>
            <a:r>
              <a:rPr lang="en-US" sz="1400" dirty="0"/>
              <a:t>): did not meet primary endpoint (pain Freedom). Bilateral 2 minute stimulation ( within 20 minutes of attack onset)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Remote electrical neuro modulation (</a:t>
            </a:r>
            <a:r>
              <a:rPr lang="en-US" sz="1400" dirty="0" err="1"/>
              <a:t>Nerivio</a:t>
            </a:r>
            <a:r>
              <a:rPr lang="en-US" sz="1400" dirty="0"/>
              <a:t>): to upper arm for 45 minutes within 1 hour of onset. Pain Freedom in 37.4%</a:t>
            </a:r>
          </a:p>
        </p:txBody>
      </p:sp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13DF9DF6-8C00-1111-0997-8C0068105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" r="23698" b="-2"/>
          <a:stretch/>
        </p:blipFill>
        <p:spPr>
          <a:xfrm>
            <a:off x="677334" y="2159331"/>
            <a:ext cx="5658953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5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2AA7E-52FB-5512-75F0-1DF37D1E9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076"/>
            <a:ext cx="8596668" cy="1245476"/>
          </a:xfrm>
        </p:spPr>
        <p:txBody>
          <a:bodyPr/>
          <a:lstStyle/>
          <a:p>
            <a:r>
              <a:rPr lang="en-US" dirty="0"/>
              <a:t>Migraine prevention: Antidepressants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E971F-F157-1A1D-EC12-B1824F8CA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6553"/>
            <a:ext cx="8596668" cy="4464810"/>
          </a:xfrm>
        </p:spPr>
        <p:txBody>
          <a:bodyPr/>
          <a:lstStyle/>
          <a:p>
            <a:r>
              <a:rPr lang="en-US" dirty="0"/>
              <a:t>Amitriptyline: level B evidence. 25-50 mg.</a:t>
            </a:r>
          </a:p>
          <a:p>
            <a:endParaRPr lang="en-US" dirty="0"/>
          </a:p>
          <a:p>
            <a:r>
              <a:rPr lang="en-US" dirty="0"/>
              <a:t>Nortriptyline: no evidence but commonly used due to lower anticholinergic profile. 50 mg once daily</a:t>
            </a:r>
          </a:p>
          <a:p>
            <a:endParaRPr lang="en-US" dirty="0"/>
          </a:p>
          <a:p>
            <a:r>
              <a:rPr lang="en-US" dirty="0"/>
              <a:t>Venlafaxine: 75 to 225 mg extended release once a day. Level B evidence but can cause significant withdrawal symptoms hence Cymbalta ( duloxetine) 60 mg once a day is used in its place with no evidence to support the use.</a:t>
            </a:r>
          </a:p>
        </p:txBody>
      </p:sp>
    </p:spTree>
    <p:extLst>
      <p:ext uri="{BB962C8B-B14F-4D97-AF65-F5344CB8AC3E}">
        <p14:creationId xmlns:p14="http://schemas.microsoft.com/office/powerpoint/2010/main" val="166261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EFE38-4393-608B-9D0C-C4FF626F4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Antihypertensive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D9C7-34B8-AB3B-E4B2-1EF1D62B0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Metoprolol: cardio selective and unlikely to worsen asthma. Level A evidence. 50 mg b.i.d.</a:t>
            </a:r>
          </a:p>
          <a:p>
            <a:endParaRPr lang="en-US" dirty="0"/>
          </a:p>
          <a:p>
            <a:r>
              <a:rPr lang="en-US" dirty="0"/>
              <a:t>Propranolol: nonselective BB (CI in asthma patients). 60 mg once daily or b.i.d. Also has level A evidence</a:t>
            </a:r>
          </a:p>
          <a:p>
            <a:endParaRPr lang="en-US" dirty="0"/>
          </a:p>
          <a:p>
            <a:r>
              <a:rPr lang="en-US" dirty="0"/>
              <a:t>Verapamil: no evidence but frequently used due to benign side effect profile. 120- 240 mg once a day. Has shown benefit in migraine with aura particularly prolonged or brainstem aura and hemiplegic migraine patients</a:t>
            </a:r>
          </a:p>
          <a:p>
            <a:endParaRPr lang="en-US" dirty="0"/>
          </a:p>
          <a:p>
            <a:r>
              <a:rPr lang="en-US" dirty="0"/>
              <a:t>Lisinopril and Candesartan: Level C evidence</a:t>
            </a:r>
          </a:p>
        </p:txBody>
      </p:sp>
    </p:spTree>
    <p:extLst>
      <p:ext uri="{BB962C8B-B14F-4D97-AF65-F5344CB8AC3E}">
        <p14:creationId xmlns:p14="http://schemas.microsoft.com/office/powerpoint/2010/main" val="27058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BF8B-1B8D-9709-D55E-E6954FA5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31077"/>
            <a:ext cx="8596668" cy="898634"/>
          </a:xfrm>
        </p:spPr>
        <p:txBody>
          <a:bodyPr/>
          <a:lstStyle/>
          <a:p>
            <a:r>
              <a:rPr lang="en-US" dirty="0"/>
              <a:t>Antiseizure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6D69A-8DCB-CABB-FCAF-220C80C13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66193"/>
            <a:ext cx="8596668" cy="45751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Topiramate: level A evidence. 100 mg daily. Side effects include cognitive slowing memory deficits, transient numbness. Contraindications are glaucoma and nephrolithiasis </a:t>
            </a:r>
          </a:p>
          <a:p>
            <a:endParaRPr lang="en-US" dirty="0"/>
          </a:p>
          <a:p>
            <a:r>
              <a:rPr lang="en-US" dirty="0"/>
              <a:t>Valproic acid: level A evidence but significant side effects with hepatic toxicity and thrombocytopenia with weight gain and hair loss. Also highly teratogenic. 500 mg to 1000 mg daily.</a:t>
            </a:r>
          </a:p>
          <a:p>
            <a:endParaRPr lang="en-US" dirty="0"/>
          </a:p>
          <a:p>
            <a:r>
              <a:rPr lang="en-US" dirty="0"/>
              <a:t>Gabapentin: Unclear evidence. Helpful in patients with medication overuse and also acute and preventive effects. No clear target dose</a:t>
            </a:r>
          </a:p>
          <a:p>
            <a:endParaRPr lang="en-US" dirty="0"/>
          </a:p>
          <a:p>
            <a:r>
              <a:rPr lang="en-US" dirty="0" err="1"/>
              <a:t>Zonisamide</a:t>
            </a:r>
            <a:r>
              <a:rPr lang="en-US" dirty="0"/>
              <a:t>: use in patients who could not tolerate Topamax due to side effects</a:t>
            </a:r>
          </a:p>
          <a:p>
            <a:endParaRPr lang="en-US" dirty="0"/>
          </a:p>
          <a:p>
            <a:r>
              <a:rPr lang="en-US" dirty="0"/>
              <a:t>Keppra: recent evidence suggests possible benefits. 500-1000 mg b.i.d.</a:t>
            </a:r>
          </a:p>
        </p:txBody>
      </p:sp>
    </p:spTree>
    <p:extLst>
      <p:ext uri="{BB962C8B-B14F-4D97-AF65-F5344CB8AC3E}">
        <p14:creationId xmlns:p14="http://schemas.microsoft.com/office/powerpoint/2010/main" val="864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B319-8FDF-2573-C28C-FAB939E07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3890"/>
          </a:xfrm>
        </p:spPr>
        <p:txBody>
          <a:bodyPr/>
          <a:lstStyle/>
          <a:p>
            <a:r>
              <a:rPr lang="en-US" dirty="0"/>
              <a:t>CGRP Antagonists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B536A-CF4E-375B-BAB7-AA411569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3491"/>
            <a:ext cx="8596668" cy="4527872"/>
          </a:xfrm>
        </p:spPr>
        <p:txBody>
          <a:bodyPr/>
          <a:lstStyle/>
          <a:p>
            <a:r>
              <a:rPr lang="en-US" dirty="0" err="1"/>
              <a:t>Eptinezumab</a:t>
            </a:r>
            <a:r>
              <a:rPr lang="en-US" dirty="0"/>
              <a:t>, </a:t>
            </a:r>
            <a:r>
              <a:rPr lang="en-US" dirty="0" err="1"/>
              <a:t>Galcanezumab</a:t>
            </a:r>
            <a:r>
              <a:rPr lang="en-US" dirty="0"/>
              <a:t>, </a:t>
            </a:r>
            <a:r>
              <a:rPr lang="en-US" dirty="0" err="1"/>
              <a:t>Fremanezumab</a:t>
            </a:r>
            <a:r>
              <a:rPr lang="en-US" dirty="0"/>
              <a:t>, </a:t>
            </a:r>
            <a:r>
              <a:rPr lang="en-US" dirty="0" err="1"/>
              <a:t>Erenumab</a:t>
            </a:r>
            <a:endParaRPr lang="en-US" dirty="0"/>
          </a:p>
          <a:p>
            <a:r>
              <a:rPr lang="en-US" dirty="0" err="1"/>
              <a:t>Atogepant</a:t>
            </a:r>
            <a:r>
              <a:rPr lang="en-US" dirty="0"/>
              <a:t>: First oral CGRP receptor antagonist </a:t>
            </a:r>
          </a:p>
          <a:p>
            <a:r>
              <a:rPr lang="en-US" dirty="0"/>
              <a:t>Monthly injections other than </a:t>
            </a:r>
            <a:r>
              <a:rPr lang="en-US" dirty="0" err="1"/>
              <a:t>Eptizenumab</a:t>
            </a:r>
            <a:r>
              <a:rPr lang="en-US" dirty="0"/>
              <a:t> which is infusion every 3 months</a:t>
            </a:r>
          </a:p>
          <a:p>
            <a:r>
              <a:rPr lang="en-US" dirty="0"/>
              <a:t>Constipation with </a:t>
            </a:r>
            <a:r>
              <a:rPr lang="en-US" dirty="0" err="1"/>
              <a:t>Erenumab</a:t>
            </a:r>
            <a:endParaRPr lang="en-US" dirty="0"/>
          </a:p>
          <a:p>
            <a:r>
              <a:rPr lang="en-US" dirty="0"/>
              <a:t>Watch for hypertension</a:t>
            </a:r>
          </a:p>
        </p:txBody>
      </p:sp>
    </p:spTree>
    <p:extLst>
      <p:ext uri="{BB962C8B-B14F-4D97-AF65-F5344CB8AC3E}">
        <p14:creationId xmlns:p14="http://schemas.microsoft.com/office/powerpoint/2010/main" val="28387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2FCAD-21D0-D380-8C3B-479ECF4F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0073" y="561474"/>
            <a:ext cx="3183556" cy="1320800"/>
          </a:xfrm>
        </p:spPr>
        <p:txBody>
          <a:bodyPr anchor="ctr">
            <a:normAutofit/>
          </a:bodyPr>
          <a:lstStyle/>
          <a:p>
            <a:r>
              <a:rPr lang="en-US" dirty="0"/>
              <a:t>Botox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8E013E4-961B-3C8B-AB58-2CDE8C86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073" y="2240800"/>
            <a:ext cx="3176589" cy="3880773"/>
          </a:xfrm>
        </p:spPr>
        <p:txBody>
          <a:bodyPr>
            <a:normAutofit/>
          </a:bodyPr>
          <a:lstStyle/>
          <a:p>
            <a:r>
              <a:rPr lang="en-US" dirty="0"/>
              <a:t>Approved for chronic migraines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928CA-1821-4814-1521-B76A4B28B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14" y="1411706"/>
            <a:ext cx="6146418" cy="333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C9813-ED2C-D9FC-C9A9-0D761329C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Primary headaches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ECCC203-4D0B-7515-D2C4-43FBC43FE0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88039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7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72E6-EABD-7D96-6C17-3A6774A6B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46958"/>
            <a:ext cx="8596668" cy="963386"/>
          </a:xfrm>
        </p:spPr>
        <p:txBody>
          <a:bodyPr/>
          <a:lstStyle/>
          <a:p>
            <a:r>
              <a:rPr lang="en-US" dirty="0"/>
              <a:t>Tension type headaches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02712-8CE8-FB89-BDDF-C4B1317A7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0345"/>
            <a:ext cx="8596668" cy="4931018"/>
          </a:xfrm>
        </p:spPr>
        <p:txBody>
          <a:bodyPr/>
          <a:lstStyle/>
          <a:p>
            <a:r>
              <a:rPr lang="en-US" dirty="0"/>
              <a:t>Most common headache in population
Steady nature, bilateral, modest intensity and paucity of associated symptoms</a:t>
            </a:r>
          </a:p>
          <a:p>
            <a:r>
              <a:rPr lang="en-US" dirty="0"/>
              <a:t>Osteopathic and chiropractic manipulation found to be helpful</a:t>
            </a:r>
          </a:p>
          <a:p>
            <a:r>
              <a:rPr lang="en-US" sz="1800" dirty="0">
                <a:effectLst/>
              </a:rPr>
              <a:t>If pharmacotherapy is required, there is level A evidence for the use of amitriptyline and level B evidence for mirtazapine and venlafaxine in the prevention of TTH. NSAIDs are first line for acute treatment of TTH with caffeine and combination analgesics recommended as second-line agents. Triptans, </a:t>
            </a:r>
            <a:r>
              <a:rPr lang="en-US" dirty="0"/>
              <a:t>m</a:t>
            </a:r>
            <a:r>
              <a:rPr lang="en-US" sz="1800" dirty="0">
                <a:effectLst/>
              </a:rPr>
              <a:t>uscle relaxants, </a:t>
            </a:r>
            <a:r>
              <a:rPr lang="en-US" dirty="0"/>
              <a:t>Botox</a:t>
            </a:r>
            <a:r>
              <a:rPr lang="en-US" sz="1800" dirty="0">
                <a:effectLst/>
              </a:rPr>
              <a:t>, and opioids have no role in the treatment of TTH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A1AEB-DFEC-2202-1097-FC3E14FF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445" y="609600"/>
            <a:ext cx="3183556" cy="13208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Trigeminal autonomic </a:t>
            </a:r>
            <a:r>
              <a:rPr lang="en-US" sz="2800" err="1"/>
              <a:t>cephalgias</a:t>
            </a:r>
            <a:endParaRPr lang="en-US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5258-6BA9-1B4C-C425-58E5DFB98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0" y="2160589"/>
            <a:ext cx="3176589" cy="3880773"/>
          </a:xfrm>
        </p:spPr>
        <p:txBody>
          <a:bodyPr>
            <a:normAutofit/>
          </a:bodyPr>
          <a:lstStyle/>
          <a:p>
            <a:r>
              <a:rPr lang="en-US"/>
              <a:t>Cluster headache:</a:t>
            </a:r>
          </a:p>
          <a:p>
            <a:r>
              <a:rPr lang="en-US"/>
              <a:t>Stabbing in quality</a:t>
            </a:r>
          </a:p>
          <a:p>
            <a:r>
              <a:rPr lang="en-US"/>
              <a:t>Lasting for 15 minutes to 3 hours</a:t>
            </a:r>
          </a:p>
          <a:p>
            <a:r>
              <a:rPr lang="en-US"/>
              <a:t>Severe agitation; also called suicide headaches</a:t>
            </a:r>
          </a:p>
          <a:p>
            <a:r>
              <a:rPr lang="en-US"/>
              <a:t>4:1 male predominance</a:t>
            </a:r>
            <a:endParaRPr lang="en-US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A47DAD-5AF7-D570-7455-C9CE7B48D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934278"/>
            <a:ext cx="5613367" cy="448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4701A-98DD-5CE3-F411-EF0D826E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56591"/>
            <a:ext cx="8596668" cy="5484771"/>
          </a:xfrm>
        </p:spPr>
        <p:txBody>
          <a:bodyPr/>
          <a:lstStyle/>
          <a:p>
            <a:r>
              <a:rPr lang="en-US" dirty="0"/>
              <a:t>Abortive: First line includes subcutaneous Sumatriptan with over all greater efficacy than Intranasal sumatriptan and Intranasal Zolmitriptan, High flow oxygen (12 L/min for 15 minutes via non-rebreather), Oral Sumatriptan or Zolmitriptan</a:t>
            </a:r>
          </a:p>
          <a:p>
            <a:r>
              <a:rPr lang="en-US" dirty="0"/>
              <a:t>Second line: Intranasal </a:t>
            </a:r>
            <a:r>
              <a:rPr lang="en-US" dirty="0" err="1"/>
              <a:t>Lidocine</a:t>
            </a:r>
            <a:endParaRPr lang="en-US" dirty="0"/>
          </a:p>
          <a:p>
            <a:r>
              <a:rPr lang="en-US" dirty="0"/>
              <a:t>Prevention: Depends on if Cluster headaches are chronic vs episodic. For Episodic: Steroid taper (starting 80 mg for 5 days and then 10 mg every day), </a:t>
            </a:r>
            <a:r>
              <a:rPr lang="en-US" dirty="0" err="1"/>
              <a:t>Emgality</a:t>
            </a:r>
            <a:r>
              <a:rPr lang="en-US" dirty="0"/>
              <a:t> (300 mg at start and then monthly till the end of cluster), Lithium. Verapamil is approved for chronic cluster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Table, calendar&#10;&#10;Description automatically generated">
            <a:extLst>
              <a:ext uri="{FF2B5EF4-FFF2-40B4-BE49-F238E27FC236}">
                <a16:creationId xmlns:a16="http://schemas.microsoft.com/office/drawing/2014/main" id="{4C3DE9F0-71F1-1822-E214-CED446B42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84" b="16805"/>
          <a:stretch/>
        </p:blipFill>
        <p:spPr>
          <a:xfrm>
            <a:off x="845688" y="1168399"/>
            <a:ext cx="3679899" cy="4610101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FF7448-65DC-FB04-FF27-030A4A632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Other TCA include: Paroxysmal hemicrania, SUNCT (</a:t>
            </a:r>
            <a:r>
              <a:rPr lang="en-US" dirty="0" err="1">
                <a:solidFill>
                  <a:srgbClr val="FFFFFF"/>
                </a:solidFill>
              </a:rPr>
              <a:t>Shortlasting</a:t>
            </a:r>
            <a:r>
              <a:rPr lang="en-US" dirty="0">
                <a:solidFill>
                  <a:srgbClr val="FFFFFF"/>
                </a:solidFill>
              </a:rPr>
              <a:t> unilateral </a:t>
            </a:r>
            <a:r>
              <a:rPr lang="en-US" dirty="0" err="1">
                <a:solidFill>
                  <a:srgbClr val="FFFFFF"/>
                </a:solidFill>
              </a:rPr>
              <a:t>Neuralgiaform</a:t>
            </a:r>
            <a:r>
              <a:rPr lang="en-US" dirty="0">
                <a:solidFill>
                  <a:srgbClr val="FFFFFF"/>
                </a:solidFill>
              </a:rPr>
              <a:t> headache with </a:t>
            </a:r>
            <a:r>
              <a:rPr lang="en-US" dirty="0" err="1">
                <a:solidFill>
                  <a:srgbClr val="FFFFFF"/>
                </a:solidFill>
              </a:rPr>
              <a:t>conjectival</a:t>
            </a:r>
            <a:r>
              <a:rPr lang="en-US" dirty="0">
                <a:solidFill>
                  <a:srgbClr val="FFFFFF"/>
                </a:solidFill>
              </a:rPr>
              <a:t> injection and tearing), SUNA ( </a:t>
            </a:r>
            <a:r>
              <a:rPr lang="en-US" dirty="0" err="1">
                <a:solidFill>
                  <a:srgbClr val="FFFFFF"/>
                </a:solidFill>
              </a:rPr>
              <a:t>Shortlasting</a:t>
            </a:r>
            <a:r>
              <a:rPr lang="en-US" dirty="0">
                <a:solidFill>
                  <a:srgbClr val="FFFFFF"/>
                </a:solidFill>
              </a:rPr>
              <a:t> unilateral </a:t>
            </a:r>
            <a:r>
              <a:rPr lang="en-US" dirty="0" err="1">
                <a:solidFill>
                  <a:srgbClr val="FFFFFF"/>
                </a:solidFill>
              </a:rPr>
              <a:t>Neuralgiaform</a:t>
            </a:r>
            <a:r>
              <a:rPr lang="en-US" dirty="0">
                <a:solidFill>
                  <a:srgbClr val="FFFFFF"/>
                </a:solidFill>
              </a:rPr>
              <a:t> headache with cranial autonomic symptoms) and hemicrania continua</a:t>
            </a:r>
          </a:p>
        </p:txBody>
      </p:sp>
    </p:spTree>
    <p:extLst>
      <p:ext uri="{BB962C8B-B14F-4D97-AF65-F5344CB8AC3E}">
        <p14:creationId xmlns:p14="http://schemas.microsoft.com/office/powerpoint/2010/main" val="1821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B708-5186-8A5C-AE23-82DB61A2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8417"/>
            <a:ext cx="8596668" cy="834887"/>
          </a:xfrm>
        </p:spPr>
        <p:txBody>
          <a:bodyPr/>
          <a:lstStyle/>
          <a:p>
            <a:r>
              <a:rPr lang="en-US" dirty="0"/>
              <a:t>Medication overuse headache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1EBFE-D089-C71D-9184-E25FF8316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93305"/>
            <a:ext cx="8596668" cy="4948058"/>
          </a:xfrm>
        </p:spPr>
        <p:txBody>
          <a:bodyPr/>
          <a:lstStyle/>
          <a:p>
            <a:r>
              <a:rPr lang="en-US" dirty="0"/>
              <a:t>Result in the development of a new headache type or a marked worsening of the pre-existing condition</a:t>
            </a:r>
          </a:p>
          <a:p>
            <a:r>
              <a:rPr lang="en-US"/>
              <a:t>Use </a:t>
            </a:r>
            <a:r>
              <a:rPr lang="en-US" dirty="0"/>
              <a:t>must exceed 10 to 15 days per month over a period of three months or more</a:t>
            </a:r>
          </a:p>
          <a:p>
            <a:r>
              <a:rPr lang="en-US" dirty="0"/>
              <a:t>Common culprits include </a:t>
            </a:r>
            <a:r>
              <a:rPr lang="en-US" dirty="0" err="1"/>
              <a:t>Fioricet</a:t>
            </a:r>
            <a:r>
              <a:rPr lang="en-US" dirty="0"/>
              <a:t>, NSAIDS, Tylenol and Opiates </a:t>
            </a:r>
          </a:p>
          <a:p>
            <a:r>
              <a:rPr lang="en-US" dirty="0"/>
              <a:t>Bridge therapy includes: Tizanidine/ Naproxen/ Prednisone </a:t>
            </a:r>
          </a:p>
        </p:txBody>
      </p:sp>
    </p:spTree>
    <p:extLst>
      <p:ext uri="{BB962C8B-B14F-4D97-AF65-F5344CB8AC3E}">
        <p14:creationId xmlns:p14="http://schemas.microsoft.com/office/powerpoint/2010/main" val="7752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6B34-B2D6-07CD-1643-231B58F5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462" y="609600"/>
            <a:ext cx="5217540" cy="1320800"/>
          </a:xfrm>
        </p:spPr>
        <p:txBody>
          <a:bodyPr>
            <a:normAutofit/>
          </a:bodyPr>
          <a:lstStyle/>
          <a:p>
            <a:r>
              <a:rPr lang="en-US" dirty="0"/>
              <a:t>Painful cranial Neuropathies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7FCE0D9-82DD-3EEB-F42C-B22DF76AA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3" y="856786"/>
            <a:ext cx="3282428" cy="22553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B0C53-1038-464E-4A1D-3CFE70CE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6462" y="2160589"/>
            <a:ext cx="5217539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Most common cause: Trigeminal Neuralgia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/>
              </a:rPr>
              <a:t>brief unilateral episodes of lancinating, shock-like pain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Maxillary V2 and Mandibular distribution V3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/>
              </a:rPr>
              <a:t>innocuous stimuli, including brushing the teeth or hair, eating, speaking, or a breeze on the face </a:t>
            </a:r>
            <a:endParaRPr lang="en-US" sz="14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Distinguish from TCA with absence of autonomic symptoms</a:t>
            </a:r>
          </a:p>
          <a:p>
            <a:pPr lvl="1">
              <a:lnSpc>
                <a:spcPct val="90000"/>
              </a:lnSpc>
            </a:pPr>
            <a:r>
              <a:rPr lang="en-US" sz="1400" dirty="0">
                <a:effectLst/>
              </a:rPr>
              <a:t>vascular compression of cranial nerve V by a redundant vascular loop; MS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Carbamazepine, Oxcarbazepine, Lamictal, Gabapentin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Surgical decompression.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Other causes include Occipital Neuralgia (C2 and C3 distribution) and Glossopharyngeal Neuralgia (</a:t>
            </a:r>
            <a:r>
              <a:rPr lang="en-US" sz="1400" dirty="0">
                <a:effectLst/>
              </a:rPr>
              <a:t>unilateral and located in the pharynx, base of the tongue, or ear with painful paroxysms induced by speaking, swallowing, yawning, or coughing)</a:t>
            </a:r>
            <a:endParaRPr lang="en-US" sz="1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59CF72FA-5ABF-0ABD-C857-B2296467C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27" y="3439020"/>
            <a:ext cx="2602341" cy="260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7FE9F-DC3F-E8B5-1955-B285B8D5F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05103"/>
            <a:ext cx="8596668" cy="711535"/>
          </a:xfrm>
        </p:spPr>
        <p:txBody>
          <a:bodyPr/>
          <a:lstStyle/>
          <a:p>
            <a:r>
              <a:rPr lang="en-US" dirty="0"/>
              <a:t>Other Primary headache types: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3F625EF-6749-4EB7-5CDA-3010B3B8D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7828" y="815974"/>
            <a:ext cx="7963360" cy="5541963"/>
          </a:xfrm>
        </p:spPr>
      </p:pic>
    </p:spTree>
    <p:extLst>
      <p:ext uri="{BB962C8B-B14F-4D97-AF65-F5344CB8AC3E}">
        <p14:creationId xmlns:p14="http://schemas.microsoft.com/office/powerpoint/2010/main" val="394684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84E4-45E8-B787-4CD3-355B5451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4300"/>
            <a:ext cx="8596668" cy="996043"/>
          </a:xfrm>
        </p:spPr>
        <p:txBody>
          <a:bodyPr/>
          <a:lstStyle/>
          <a:p>
            <a:r>
              <a:rPr lang="en-US" dirty="0"/>
              <a:t>Headaches in pregnancy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40F56-1B8A-EF10-831B-2AFE1B9EC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10343"/>
            <a:ext cx="8596668" cy="493101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Tension type headache is the most common headache type</a:t>
            </a:r>
          </a:p>
          <a:p>
            <a:r>
              <a:rPr lang="en-US" dirty="0"/>
              <a:t>About 45% percent of pregnancies are unplanned</a:t>
            </a:r>
          </a:p>
          <a:p>
            <a:r>
              <a:rPr lang="en-US" dirty="0"/>
              <a:t>20% of patients avoid pregnancy because of the diagnosis of migraine</a:t>
            </a:r>
          </a:p>
          <a:p>
            <a:r>
              <a:rPr lang="en-US" dirty="0"/>
              <a:t>Migraine associated with increased prevalence ratio of pregnancy related hypertensive disorders (1.5), preeclampsia and a slight increased risk of miscarriage, low birth weight, preterm birth and cesarean delivery</a:t>
            </a:r>
          </a:p>
          <a:p>
            <a:r>
              <a:rPr lang="en-US" dirty="0"/>
              <a:t>Incidence of dangerous secondary cause of headache is high in the later stages of pregnancy; preeclampsia does not occur till after 20 weeks of gestation and the risk of developing a </a:t>
            </a:r>
            <a:r>
              <a:rPr lang="en-US" dirty="0" err="1"/>
              <a:t>dural</a:t>
            </a:r>
            <a:r>
              <a:rPr lang="en-US" dirty="0"/>
              <a:t> venous sinus thrombosis and dissection are highest in the third trimester and postpartum </a:t>
            </a:r>
          </a:p>
          <a:p>
            <a:r>
              <a:rPr lang="en-US" dirty="0"/>
              <a:t>Other classes include PRES (posterior reversible encephalopathy syndrome), RCVS (reversible cerebral vasoconstriction syndrome), pituitary apoplexy and post </a:t>
            </a:r>
            <a:r>
              <a:rPr lang="en-US" dirty="0" err="1"/>
              <a:t>dural</a:t>
            </a:r>
            <a:r>
              <a:rPr lang="en-US" dirty="0"/>
              <a:t> puncture headaches</a:t>
            </a:r>
          </a:p>
          <a:p>
            <a:r>
              <a:rPr lang="en-US" dirty="0"/>
              <a:t>A lack of headache history was associated with nearly fivefold risk of secondary headache and elevated blood pressure was sitting with 17-fold risk of secondary headache </a:t>
            </a:r>
          </a:p>
        </p:txBody>
      </p:sp>
    </p:spTree>
    <p:extLst>
      <p:ext uri="{BB962C8B-B14F-4D97-AF65-F5344CB8AC3E}">
        <p14:creationId xmlns:p14="http://schemas.microsoft.com/office/powerpoint/2010/main" val="198986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0FC01D77-5397-F609-E74D-9D2C737BD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6" y="1114425"/>
            <a:ext cx="6535737" cy="492726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19D7AF-8A21-1DF7-ABE1-E4FA1F8D5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1902" y="2160920"/>
            <a:ext cx="2927185" cy="3880773"/>
          </a:xfrm>
        </p:spPr>
        <p:txBody>
          <a:bodyPr>
            <a:normAutofit/>
          </a:bodyPr>
          <a:lstStyle/>
          <a:p>
            <a:r>
              <a:rPr lang="en-US" sz="1500" dirty="0"/>
              <a:t>Abortive medications in pregnancy</a:t>
            </a:r>
          </a:p>
        </p:txBody>
      </p:sp>
    </p:spTree>
    <p:extLst>
      <p:ext uri="{BB962C8B-B14F-4D97-AF65-F5344CB8AC3E}">
        <p14:creationId xmlns:p14="http://schemas.microsoft.com/office/powerpoint/2010/main" val="14629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F940106-8130-D815-19C0-95EFB0C5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249" y="2160920"/>
            <a:ext cx="2934714" cy="3880773"/>
          </a:xfrm>
        </p:spPr>
        <p:txBody>
          <a:bodyPr>
            <a:normAutofit/>
          </a:bodyPr>
          <a:lstStyle/>
          <a:p>
            <a:r>
              <a:rPr lang="en-US" dirty="0"/>
              <a:t>Preventative medications in pregnancy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l"/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FS Brabo"/>
              </a:rPr>
              <a:t>Headache in Pregnancy and </a:t>
            </a:r>
            <a:r>
              <a:rPr lang="en-US" sz="900" b="0" i="0" u="none" strike="noStrike" dirty="0" err="1">
                <a:solidFill>
                  <a:srgbClr val="000000"/>
                </a:solidFill>
                <a:effectLst/>
                <a:latin typeface="FS Brabo"/>
              </a:rPr>
              <a:t>Lactation:</a:t>
            </a:r>
            <a:r>
              <a:rPr lang="en-US" sz="900" b="0" i="0" u="none" strike="noStrike" dirty="0" err="1">
                <a:solidFill>
                  <a:srgbClr val="5D5F5F"/>
                </a:solidFill>
                <a:effectLst/>
                <a:latin typeface="Fabriga Light"/>
              </a:rPr>
              <a:t>Melissa</a:t>
            </a:r>
            <a:r>
              <a:rPr lang="en-US" sz="900" b="0" i="0" u="none" strike="noStrike" dirty="0">
                <a:solidFill>
                  <a:srgbClr val="5D5F5F"/>
                </a:solidFill>
                <a:effectLst/>
                <a:latin typeface="Fabriga Light"/>
              </a:rPr>
              <a:t> </a:t>
            </a:r>
            <a:r>
              <a:rPr lang="en-US" sz="900" b="0" i="0" u="none" strike="noStrike" dirty="0" err="1">
                <a:solidFill>
                  <a:srgbClr val="5D5F5F"/>
                </a:solidFill>
                <a:effectLst/>
                <a:latin typeface="Fabriga Light"/>
              </a:rPr>
              <a:t>Rayhill</a:t>
            </a:r>
            <a:r>
              <a:rPr lang="en-US" sz="900" b="0" i="0" u="none" strike="noStrike" dirty="0">
                <a:solidFill>
                  <a:srgbClr val="5D5F5F"/>
                </a:solidFill>
                <a:effectLst/>
                <a:latin typeface="Fabriga Light"/>
              </a:rPr>
              <a:t>, MD, </a:t>
            </a:r>
            <a:r>
              <a:rPr lang="en-US" sz="900" b="0" i="0" u="none" strike="noStrike" dirty="0" err="1">
                <a:solidFill>
                  <a:srgbClr val="5D5F5F"/>
                </a:solidFill>
                <a:effectLst/>
                <a:latin typeface="Fabriga Light"/>
              </a:rPr>
              <a:t>FAHSNeurology</a:t>
            </a:r>
            <a:r>
              <a:rPr lang="en-US" sz="900" b="0" i="0" u="none" strike="noStrike" dirty="0">
                <a:solidFill>
                  <a:srgbClr val="5D5F5F"/>
                </a:solidFill>
                <a:effectLst/>
                <a:latin typeface="Fabriga Light"/>
              </a:rPr>
              <a:t> of Pregnancy p. 72-92February 2022, Vol.28, No.1</a:t>
            </a:r>
            <a:endParaRPr lang="en-US" sz="9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3E07DB03-6498-167F-A3D0-DE33607EDF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5188"/>
          <a:stretch/>
        </p:blipFill>
        <p:spPr>
          <a:xfrm>
            <a:off x="677334" y="1357313"/>
            <a:ext cx="6252104" cy="468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3F984F-E216-9AAF-6042-059A98D3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Migraine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BBAEEE-A598-BF14-2E80-2AEB3C87B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F30A-BFA6-FC6A-C756-FD724CBBC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1 billion people suffer from migraines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31% of people with migraines have missed at least one day of work or school within a three-month period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Fourth leading cause of ER visits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The prevalence of migraine in boys and girls is similar until menarche but after menarche, there is a subsequent increase in migraines in women related to fluctuations in estrogen</a:t>
            </a:r>
          </a:p>
          <a:p>
            <a:pPr>
              <a:lnSpc>
                <a:spcPct val="90000"/>
              </a:lnSpc>
            </a:pPr>
            <a:r>
              <a:rPr lang="en-US" sz="1500">
                <a:solidFill>
                  <a:srgbClr val="FFFFFF"/>
                </a:solidFill>
              </a:rPr>
              <a:t>Prevalence of migraine can be as high as 27% in women between the ages of 30-39 years of age</a:t>
            </a: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7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65A04-6813-D006-7B4C-18D7A8E20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Secondary headache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68D0A-6A07-ED6B-7939-4B0502DA1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84" y="2159331"/>
            <a:ext cx="2968741" cy="376983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A167A-7ED5-38BB-B619-479BD4404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323" y="2160589"/>
            <a:ext cx="4410676" cy="3768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/>
              <a:t>S: systemic features including fever, chills, night sweats, myalgias, weight loss, jaw claudication</a:t>
            </a:r>
          </a:p>
          <a:p>
            <a:pPr>
              <a:lnSpc>
                <a:spcPct val="90000"/>
              </a:lnSpc>
            </a:pPr>
            <a:r>
              <a:rPr lang="en-US" sz="1400"/>
              <a:t>N: local or global neurological symptoms including changes in behavior, personality, vision loss, pulsatile tinnitus </a:t>
            </a:r>
          </a:p>
          <a:p>
            <a:pPr>
              <a:lnSpc>
                <a:spcPct val="90000"/>
              </a:lnSpc>
            </a:pPr>
            <a:r>
              <a:rPr lang="en-US" sz="1400"/>
              <a:t>O: onset: sudden (less than 1 minute to peak)</a:t>
            </a:r>
          </a:p>
          <a:p>
            <a:pPr>
              <a:lnSpc>
                <a:spcPct val="90000"/>
              </a:lnSpc>
            </a:pPr>
            <a:r>
              <a:rPr lang="en-US" sz="1400"/>
              <a:t>O: onset, age (&gt;65 years)</a:t>
            </a:r>
          </a:p>
          <a:p>
            <a:pPr>
              <a:lnSpc>
                <a:spcPct val="90000"/>
              </a:lnSpc>
            </a:pPr>
            <a:r>
              <a:rPr lang="en-US" sz="1400"/>
              <a:t>P: Pattern change, Precipitated by Valsalva, postural aggravation</a:t>
            </a:r>
          </a:p>
          <a:p>
            <a:pPr>
              <a:lnSpc>
                <a:spcPct val="90000"/>
              </a:lnSpc>
            </a:pPr>
            <a:r>
              <a:rPr lang="en-US" sz="1400"/>
              <a:t>P: Papilledema</a:t>
            </a:r>
          </a:p>
          <a:p>
            <a:pPr>
              <a:lnSpc>
                <a:spcPct val="90000"/>
              </a:lnSpc>
            </a:pPr>
            <a:r>
              <a:rPr lang="en-US" sz="1400"/>
              <a:t>P: Pregnancy</a:t>
            </a:r>
          </a:p>
          <a:p>
            <a:pPr>
              <a:lnSpc>
                <a:spcPct val="90000"/>
              </a:lnSpc>
            </a:pPr>
            <a:r>
              <a:rPr lang="en-US" sz="1400"/>
              <a:t>P: Phenotype of rare headache: Trigeminal autonomic cephalalgias, hypnic headache, exercise, related to sex/orgasm </a:t>
            </a:r>
          </a:p>
          <a:p>
            <a:pPr>
              <a:lnSpc>
                <a:spcPct val="90000"/>
              </a:lnSpc>
            </a:pP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8906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333A-5192-B71C-AFC0-EFCC6485E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US" dirty="0"/>
              <a:t>Thunderclap headaches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86D8E-9991-DC33-8C8E-794B09AC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>
                <a:latin typeface="TimesNewRomanPSMT"/>
              </a:rPr>
              <a:t>A</a:t>
            </a:r>
            <a:r>
              <a:rPr lang="en-US" sz="1500">
                <a:effectLst/>
                <a:latin typeface="TimesNewRomanPSMT"/>
              </a:rPr>
              <a:t>brupt onset, reaching maximal intensity within 1 minute. </a:t>
            </a:r>
          </a:p>
          <a:p>
            <a:pPr>
              <a:lnSpc>
                <a:spcPct val="90000"/>
              </a:lnSpc>
            </a:pPr>
            <a:r>
              <a:rPr lang="en-US" sz="1500">
                <a:latin typeface="TimesNewRomanPSMT"/>
              </a:rPr>
              <a:t>Most </a:t>
            </a:r>
            <a:r>
              <a:rPr lang="en-US" sz="1500">
                <a:effectLst/>
                <a:latin typeface="TimesNewRomanPSMT"/>
              </a:rPr>
              <a:t>common etiologies are subarachnoid hemorrhage and reversible cerebral vasoconstriction syndrome (RCVS). </a:t>
            </a:r>
          </a:p>
          <a:p>
            <a:pPr>
              <a:lnSpc>
                <a:spcPct val="90000"/>
              </a:lnSpc>
            </a:pPr>
            <a:r>
              <a:rPr lang="en-US" sz="1500">
                <a:latin typeface="TimesNewRomanPSMT"/>
              </a:rPr>
              <a:t>N</a:t>
            </a:r>
            <a:r>
              <a:rPr lang="en-US" sz="1500">
                <a:effectLst/>
                <a:latin typeface="TimesNewRomanPSMT"/>
              </a:rPr>
              <a:t>on-contrast CT of the head: 95% sensitive in the identification of subarachnoid hemorrhage. CT angiogram for RCVS</a:t>
            </a:r>
          </a:p>
          <a:p>
            <a:pPr>
              <a:lnSpc>
                <a:spcPct val="90000"/>
              </a:lnSpc>
            </a:pPr>
            <a:r>
              <a:rPr lang="en-US" sz="1500">
                <a:latin typeface="TimesNewRomanPSMT"/>
              </a:rPr>
              <a:t>Lumbar puncture </a:t>
            </a:r>
            <a:r>
              <a:rPr lang="en-US" sz="1500">
                <a:effectLst/>
                <a:latin typeface="TimesNewRomanPSMT"/>
              </a:rPr>
              <a:t>should be performed to evaluate for xanthochromia</a:t>
            </a:r>
          </a:p>
          <a:p>
            <a:pPr>
              <a:lnSpc>
                <a:spcPct val="90000"/>
              </a:lnSpc>
            </a:pPr>
            <a:endParaRPr lang="en-US" sz="1500"/>
          </a:p>
          <a:p>
            <a:pPr>
              <a:lnSpc>
                <a:spcPct val="90000"/>
              </a:lnSpc>
            </a:pPr>
            <a:endParaRPr lang="en-US" sz="150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67A591E-DAE6-874D-9C2B-A8FA0FCDB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613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E220-EB1F-7673-3F4D-26027551B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12185F0-3684-784D-8FCE-406C9FF4D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4590" y="1057275"/>
            <a:ext cx="6507910" cy="447198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8B9A018-762F-499B-7630-2E12C939B469}"/>
                  </a:ext>
                </a:extLst>
              </p14:cNvPr>
              <p14:cNvContentPartPr/>
              <p14:nvPr/>
            </p14:nvContentPartPr>
            <p14:xfrm>
              <a:off x="3819622" y="3679470"/>
              <a:ext cx="5850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8B9A018-762F-499B-7630-2E12C939B4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5982" y="3571470"/>
                <a:ext cx="692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66BB38E-2E66-A2F8-B336-86026D219222}"/>
                  </a:ext>
                </a:extLst>
              </p14:cNvPr>
              <p14:cNvContentPartPr/>
              <p14:nvPr/>
            </p14:nvContentPartPr>
            <p14:xfrm>
              <a:off x="5161702" y="1781910"/>
              <a:ext cx="43776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66BB38E-2E66-A2F8-B336-86026D2192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07702" y="1673910"/>
                <a:ext cx="54540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7BF187-C3BC-1636-3477-C5FCE59D989D}"/>
                  </a:ext>
                </a:extLst>
              </p14:cNvPr>
              <p14:cNvContentPartPr/>
              <p14:nvPr/>
            </p14:nvContentPartPr>
            <p14:xfrm>
              <a:off x="7454902" y="1812510"/>
              <a:ext cx="795240" cy="14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7BF187-C3BC-1636-3477-C5FCE59D98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00902" y="1704510"/>
                <a:ext cx="9028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43E4DC8-1FF3-4736-48D8-98E38C792F02}"/>
                  </a:ext>
                </a:extLst>
              </p14:cNvPr>
              <p14:cNvContentPartPr/>
              <p14:nvPr/>
            </p14:nvContentPartPr>
            <p14:xfrm>
              <a:off x="5314702" y="2088990"/>
              <a:ext cx="31068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43E4DC8-1FF3-4736-48D8-98E38C792F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1062" y="1981350"/>
                <a:ext cx="4183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6C53DC-1826-BDA3-8757-EF6B204F5930}"/>
                  </a:ext>
                </a:extLst>
              </p14:cNvPr>
              <p14:cNvContentPartPr/>
              <p14:nvPr/>
            </p14:nvContentPartPr>
            <p14:xfrm>
              <a:off x="7354462" y="2697750"/>
              <a:ext cx="937080" cy="3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6C53DC-1826-BDA3-8757-EF6B204F593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00822" y="2590110"/>
                <a:ext cx="10447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3266AC1-4084-E4DE-D452-AFC91C43E369}"/>
                  </a:ext>
                </a:extLst>
              </p14:cNvPr>
              <p14:cNvContentPartPr/>
              <p14:nvPr/>
            </p14:nvContentPartPr>
            <p14:xfrm>
              <a:off x="4207702" y="2832750"/>
              <a:ext cx="80208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3266AC1-4084-E4DE-D452-AFC91C43E3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4062" y="2725110"/>
                <a:ext cx="9097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0620967-1795-0C1C-C448-89337E748370}"/>
                  </a:ext>
                </a:extLst>
              </p14:cNvPr>
              <p14:cNvContentPartPr/>
              <p14:nvPr/>
            </p14:nvContentPartPr>
            <p14:xfrm>
              <a:off x="3828622" y="2984310"/>
              <a:ext cx="1030320" cy="47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0620967-1795-0C1C-C448-89337E74837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74982" y="2876310"/>
                <a:ext cx="113796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5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8A511B-6497-1CD1-A69D-428B5E20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Idiopathic Intracranial Hypertension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A9478A1-1FE1-F324-FCF8-BCDAA242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51" y="1593273"/>
            <a:ext cx="3856774" cy="376035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A8F7B-F5CA-7B1A-604E-B7DBDBF24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A/w young obese women,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CSF opening pressure must be at least 25 cm H2O in the left lateral decubitus position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latin typeface="TimesNewRomanPSMT"/>
              </a:rPr>
              <a:t>P</a:t>
            </a: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apilledema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Other supporting features: pulsatile tinnitus, transient or progressive visual obscurations, and cranial nerve palsies (CN-6: false-localizing sign).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MRI and MR venography of the head: MRI features including an empty sella turcica, flattening of the posterior sclerae, enhancement and/or protrusion of the optic nerve heads, and tortuous orbital vessels. 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Treatment: carbonic anhydrase inhibitor:  </a:t>
            </a:r>
            <a:r>
              <a:rPr lang="en-US" sz="1100">
                <a:solidFill>
                  <a:srgbClr val="FFFFFF"/>
                </a:solidFill>
                <a:latin typeface="TimesNewRomanPSMT"/>
              </a:rPr>
              <a:t>A</a:t>
            </a: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cetazolamide, topiramate</a:t>
            </a:r>
          </a:p>
          <a:p>
            <a:pPr>
              <a:lnSpc>
                <a:spcPct val="90000"/>
              </a:lnSpc>
            </a:pPr>
            <a:r>
              <a:rPr lang="en-US" sz="1100">
                <a:solidFill>
                  <a:srgbClr val="FFFFFF"/>
                </a:solidFill>
                <a:effectLst/>
                <a:latin typeface="TimesNewRomanPSMT"/>
              </a:rPr>
              <a:t>Serial lumbar punctures, ventriculoperitoneal shunting, optic nerve sheath fenestration, and bariatric surgery </a:t>
            </a:r>
            <a:endParaRPr lang="en-US" sz="11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1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en-US" sz="1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red, curtain, cable, open&#10;&#10;Description automatically generated">
            <a:extLst>
              <a:ext uri="{FF2B5EF4-FFF2-40B4-BE49-F238E27FC236}">
                <a16:creationId xmlns:a16="http://schemas.microsoft.com/office/drawing/2014/main" id="{46848B32-7990-31AE-5488-6569EE041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22" y="1131994"/>
            <a:ext cx="6266738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9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FCB784A-C597-1811-8E8F-31A287616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8438" y="944880"/>
            <a:ext cx="5630161" cy="50901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54D091-2642-C7AC-D493-DB1F6303BA00}"/>
              </a:ext>
            </a:extLst>
          </p:cNvPr>
          <p:cNvSpPr txBox="1"/>
          <p:nvPr/>
        </p:nvSpPr>
        <p:spPr>
          <a:xfrm>
            <a:off x="9154136" y="1280756"/>
            <a:ext cx="27209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Steiner TJ,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Stovner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LJ, Jensen R,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Uluduz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D,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Katsarava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 Z; Lifting The Burden: the Global Campaign against Headache. Migraine remains second among the world's causes of disability, and first among young women: findings from GBD2019. J Headache Pain. 2020 Dec 2;21(1):137. </a:t>
            </a:r>
            <a:r>
              <a:rPr lang="en-US" b="0" i="0" u="none" strike="noStrike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US" b="0" i="0" u="none" strike="noStrike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: 10.1186/s10194-020-01208-0. PMID: 33267788; PMCID: PMC7708887.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A566905-DDA1-3A6E-CB80-0B2322ADF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1629103"/>
            <a:ext cx="5069554" cy="485578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b="0" i="0" u="none" strike="noStrike" dirty="0">
                <a:effectLst/>
                <a:latin typeface="ff-quadraat-web-pro"/>
              </a:rPr>
              <a:t>The </a:t>
            </a:r>
            <a:r>
              <a:rPr lang="en-US" sz="1600" b="0" i="0" u="none" strike="noStrike" dirty="0" err="1">
                <a:effectLst/>
                <a:latin typeface="ff-quadraat-web-pro"/>
              </a:rPr>
              <a:t>trigeminovascular</a:t>
            </a:r>
            <a:r>
              <a:rPr lang="en-US" sz="1600" b="0" i="0" u="none" strike="noStrike" dirty="0">
                <a:effectLst/>
                <a:latin typeface="ff-quadraat-web-pro"/>
              </a:rPr>
              <a:t> system (Panel A) is the anatomical and physiological substrate of migraine. Nociceptive transmission originates from activation and sensitization of first-order </a:t>
            </a:r>
            <a:r>
              <a:rPr lang="en-US" sz="1600" b="0" i="0" u="none" strike="noStrike" dirty="0" err="1">
                <a:effectLst/>
                <a:latin typeface="ff-quadraat-web-pro"/>
              </a:rPr>
              <a:t>trigeminovascular</a:t>
            </a:r>
            <a:r>
              <a:rPr lang="en-US" sz="1600" b="0" i="0" u="none" strike="noStrike" dirty="0">
                <a:effectLst/>
                <a:latin typeface="ff-quadraat-web-pro"/>
              </a:rPr>
              <a:t> neurons. Their cell bodies are in the trigeminal ganglion, and their afferent fibers innervate the meninges and its vessels.</a:t>
            </a:r>
          </a:p>
          <a:p>
            <a:pPr>
              <a:lnSpc>
                <a:spcPct val="90000"/>
              </a:lnSpc>
            </a:pPr>
            <a:r>
              <a:rPr lang="en-US" sz="1600" b="0" i="0" u="none" strike="noStrike" dirty="0">
                <a:effectLst/>
                <a:latin typeface="ff-quadraat-web-pro"/>
              </a:rPr>
              <a:t>Ascending nociceptive transmission from the trigeminal ganglion is projected to the brain stem, activating and sensitizing second-order </a:t>
            </a:r>
            <a:r>
              <a:rPr lang="en-US" sz="1600" b="0" i="0" u="none" strike="noStrike" dirty="0" err="1">
                <a:effectLst/>
                <a:latin typeface="ff-quadraat-web-pro"/>
              </a:rPr>
              <a:t>trigeminovascular</a:t>
            </a:r>
            <a:r>
              <a:rPr lang="en-US" sz="1600" b="0" i="0" u="none" strike="noStrike" dirty="0">
                <a:effectLst/>
                <a:latin typeface="ff-quadraat-web-pro"/>
              </a:rPr>
              <a:t> neurons, including those in the spinal trigeminal nucleus.</a:t>
            </a:r>
          </a:p>
          <a:p>
            <a:pPr>
              <a:lnSpc>
                <a:spcPct val="90000"/>
              </a:lnSpc>
            </a:pPr>
            <a:r>
              <a:rPr lang="en-US" sz="1600" b="0" i="0" u="none" strike="noStrike" dirty="0">
                <a:effectLst/>
                <a:latin typeface="ff-quadraat-web-pro"/>
              </a:rPr>
              <a:t>This, in turn, activates and sensitizes third-order </a:t>
            </a:r>
            <a:r>
              <a:rPr lang="en-US" sz="1600" b="0" i="0" u="none" strike="noStrike" dirty="0" err="1">
                <a:effectLst/>
                <a:latin typeface="ff-quadraat-web-pro"/>
              </a:rPr>
              <a:t>trigeminovascular</a:t>
            </a:r>
            <a:r>
              <a:rPr lang="en-US" sz="1600" b="0" i="0" u="none" strike="noStrike" dirty="0">
                <a:effectLst/>
                <a:latin typeface="ff-quadraat-web-pro"/>
              </a:rPr>
              <a:t> neurons in the thalamus, which subsequently relay the nociceptive transmission to the somatosensory cortex and other cortical areas, ultimately resulting in the perception of migraine pain.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412DC39-CB8D-6102-4079-525B89FECF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2756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3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8209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1D3C0-C774-4EA6-00B2-75AB9BC9E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F4318-24CF-4779-1708-B81E2D72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2317"/>
            <a:ext cx="8596668" cy="44490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Migraine without aura:</a:t>
            </a:r>
          </a:p>
          <a:p>
            <a:r>
              <a:rPr lang="en-US" sz="1600" dirty="0"/>
              <a:t>A: at least 5 attacks fulfilling criteria B-D</a:t>
            </a:r>
          </a:p>
          <a:p>
            <a:r>
              <a:rPr lang="en-US" sz="1600" dirty="0"/>
              <a:t>B: 4-72 hours ( untreated or unsuccessfully treated)</a:t>
            </a:r>
          </a:p>
          <a:p>
            <a:r>
              <a:rPr lang="en-US" sz="1600" dirty="0"/>
              <a:t>C: at least 2 of the following 4 characteristics</a:t>
            </a:r>
          </a:p>
          <a:p>
            <a:r>
              <a:rPr lang="en-US" sz="1600" dirty="0"/>
              <a:t>Unilateral, pulsating, moderate to severe pain intensity, aggravated by or causing avoidance of routine physical activity</a:t>
            </a:r>
          </a:p>
          <a:p>
            <a:r>
              <a:rPr lang="en-US" sz="1600" dirty="0"/>
              <a:t>D: during headache at least 1 of the following</a:t>
            </a:r>
          </a:p>
          <a:p>
            <a:r>
              <a:rPr lang="en-US" sz="1600" dirty="0"/>
              <a:t>nausea and/or vomiting</a:t>
            </a:r>
          </a:p>
          <a:p>
            <a:r>
              <a:rPr lang="en-US" sz="1600" dirty="0"/>
              <a:t>photophobia and phonophobia</a:t>
            </a:r>
          </a:p>
          <a:p>
            <a:r>
              <a:rPr lang="en-US" sz="1600" dirty="0"/>
              <a:t>E: not better accounted by another diagnosis</a:t>
            </a:r>
          </a:p>
        </p:txBody>
      </p:sp>
    </p:spTree>
    <p:extLst>
      <p:ext uri="{BB962C8B-B14F-4D97-AF65-F5344CB8AC3E}">
        <p14:creationId xmlns:p14="http://schemas.microsoft.com/office/powerpoint/2010/main" val="10211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B8FDDDC-15AA-8DF8-BC7B-AF60D2C0C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488950"/>
            <a:ext cx="8596312" cy="5553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Migraine with aura</a:t>
            </a:r>
          </a:p>
          <a:p>
            <a:r>
              <a:rPr lang="en-US" sz="1600" dirty="0"/>
              <a:t>A: at least 2 attacks fulfilling criteria B and C</a:t>
            </a:r>
          </a:p>
          <a:p>
            <a:r>
              <a:rPr lang="en-US" sz="1600" dirty="0"/>
              <a:t>B: 1 or more of the following fully reversible aura symptoms: visual, sensory, speech, motor, brainstem, retinal</a:t>
            </a:r>
          </a:p>
          <a:p>
            <a:r>
              <a:rPr lang="en-US" sz="1600" dirty="0"/>
              <a:t>C: at least 3 of the following 6 characteristics</a:t>
            </a:r>
          </a:p>
          <a:p>
            <a:pPr marL="0" indent="0">
              <a:buNone/>
            </a:pPr>
            <a:r>
              <a:rPr lang="en-US" sz="1600" dirty="0"/>
              <a:t>      at least 1 aura symptoms spreads gradually over &gt;=5 minutes</a:t>
            </a:r>
          </a:p>
          <a:p>
            <a:pPr marL="0" indent="0">
              <a:buNone/>
            </a:pPr>
            <a:r>
              <a:rPr lang="en-US" sz="1600" dirty="0"/>
              <a:t>      2 or more aura symptoms occur in succession</a:t>
            </a:r>
          </a:p>
          <a:p>
            <a:pPr marL="0" indent="0">
              <a:buNone/>
            </a:pPr>
            <a:r>
              <a:rPr lang="en-US" sz="1600" dirty="0"/>
              <a:t>      each individual aura symptoms lasts 5-60 minutes</a:t>
            </a:r>
          </a:p>
          <a:p>
            <a:pPr marL="0" indent="0">
              <a:buNone/>
            </a:pPr>
            <a:r>
              <a:rPr lang="en-US" sz="1600" dirty="0"/>
              <a:t>      at least 1 aura symptoms is unilateral</a:t>
            </a:r>
          </a:p>
          <a:p>
            <a:pPr marL="0" indent="0">
              <a:buNone/>
            </a:pPr>
            <a:r>
              <a:rPr lang="en-US" sz="1600" dirty="0"/>
              <a:t>      at least 1 aura symptoms is positive</a:t>
            </a:r>
          </a:p>
          <a:p>
            <a:pPr marL="0" indent="0">
              <a:buNone/>
            </a:pPr>
            <a:r>
              <a:rPr lang="en-US" sz="1600" dirty="0"/>
              <a:t>      the aura is accompanied by or followed within 60 minutes by headache</a:t>
            </a:r>
          </a:p>
          <a:p>
            <a:r>
              <a:rPr lang="en-US" sz="1600" dirty="0"/>
              <a:t>Does not better accounted for another diagnosis</a:t>
            </a:r>
          </a:p>
        </p:txBody>
      </p:sp>
    </p:spTree>
    <p:extLst>
      <p:ext uri="{BB962C8B-B14F-4D97-AF65-F5344CB8AC3E}">
        <p14:creationId xmlns:p14="http://schemas.microsoft.com/office/powerpoint/2010/main" val="16214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FF45-06F2-9EA4-4760-39A81A31F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57201"/>
            <a:ext cx="8596668" cy="5584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Chronic migraine</a:t>
            </a:r>
          </a:p>
          <a:p>
            <a:r>
              <a:rPr lang="en-US" dirty="0"/>
              <a:t>A: headache on &gt;= 15 days per month for more than 3 months and fulfilling criteria B and C</a:t>
            </a:r>
          </a:p>
          <a:p>
            <a:r>
              <a:rPr lang="en-US" dirty="0"/>
              <a:t>B: at least 5 attacks fulfilling criteria B-d for migraine without aura and/or criteria B and C for migraine with aura</a:t>
            </a:r>
          </a:p>
          <a:p>
            <a:r>
              <a:rPr lang="en-US" dirty="0"/>
              <a:t>On &gt;= a days per month for more than 3 months fulfilling:</a:t>
            </a:r>
          </a:p>
          <a:p>
            <a:pPr marL="0" indent="0">
              <a:buNone/>
            </a:pPr>
            <a:r>
              <a:rPr lang="en-US" dirty="0"/>
              <a:t>     criteria C and D for migraine without aura</a:t>
            </a:r>
          </a:p>
          <a:p>
            <a:pPr marL="0" indent="0">
              <a:buNone/>
            </a:pPr>
            <a:r>
              <a:rPr lang="en-US" dirty="0"/>
              <a:t>     criteria B and C for migraine with aura</a:t>
            </a:r>
          </a:p>
          <a:p>
            <a:pPr marL="0" indent="0">
              <a:buNone/>
            </a:pPr>
            <a:r>
              <a:rPr lang="en-US" dirty="0"/>
              <a:t>     believed by the patient to be migraine at onset and relieved by a Triptan</a:t>
            </a:r>
          </a:p>
        </p:txBody>
      </p:sp>
    </p:spTree>
    <p:extLst>
      <p:ext uri="{BB962C8B-B14F-4D97-AF65-F5344CB8AC3E}">
        <p14:creationId xmlns:p14="http://schemas.microsoft.com/office/powerpoint/2010/main" val="32792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E5858-F48C-1A5F-9EA7-EA67FD0D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migraine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7E5D3-CAC9-4469-4EDA-305055492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Acetaminophen: 1000 mg oral has proven efficacy over placebo with 2 hour pain Freedom in 22.4% treated patients</a:t>
            </a:r>
          </a:p>
          <a:p>
            <a:endParaRPr lang="en-US" dirty="0"/>
          </a:p>
          <a:p>
            <a:r>
              <a:rPr lang="en-US" dirty="0"/>
              <a:t>NSAIDs: aspirin 900 mg, diclofenac 50 mg &amp; 100 mg, ibuprofen 200 mg &amp; 400 mg, naproxen 500 mg all have level A evidence. They do have increased risk of cardiovascular events and when used more than 15 days a month can have medication overuse headache.</a:t>
            </a:r>
          </a:p>
          <a:p>
            <a:endParaRPr lang="en-US" dirty="0"/>
          </a:p>
          <a:p>
            <a:r>
              <a:rPr lang="en-US" dirty="0"/>
              <a:t>Opioids and </a:t>
            </a:r>
            <a:r>
              <a:rPr lang="en-US" dirty="0" err="1"/>
              <a:t>Fioricet</a:t>
            </a:r>
            <a:r>
              <a:rPr lang="en-US" dirty="0"/>
              <a:t>: should not be used as first-line</a:t>
            </a:r>
          </a:p>
        </p:txBody>
      </p:sp>
    </p:spTree>
    <p:extLst>
      <p:ext uri="{BB962C8B-B14F-4D97-AF65-F5344CB8AC3E}">
        <p14:creationId xmlns:p14="http://schemas.microsoft.com/office/powerpoint/2010/main" val="39038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3987</TotalTime>
  <Words>2441</Words>
  <Application>Microsoft Office PowerPoint</Application>
  <PresentationFormat>Widescreen</PresentationFormat>
  <Paragraphs>185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Calibri</vt:lpstr>
      <vt:lpstr>Fabriga Light</vt:lpstr>
      <vt:lpstr>ff-quadraat-web-pro</vt:lpstr>
      <vt:lpstr>FS Brabo</vt:lpstr>
      <vt:lpstr>Roboto</vt:lpstr>
      <vt:lpstr>TimesNewRomanPSMT</vt:lpstr>
      <vt:lpstr>Trebuchet MS</vt:lpstr>
      <vt:lpstr>Wingdings 3</vt:lpstr>
      <vt:lpstr>Facet</vt:lpstr>
      <vt:lpstr>Headache disorders</vt:lpstr>
      <vt:lpstr>Primary headaches</vt:lpstr>
      <vt:lpstr>Migraine</vt:lpstr>
      <vt:lpstr>PowerPoint Presentation</vt:lpstr>
      <vt:lpstr>PowerPoint Presentation</vt:lpstr>
      <vt:lpstr>Migraine</vt:lpstr>
      <vt:lpstr>PowerPoint Presentation</vt:lpstr>
      <vt:lpstr>PowerPoint Presentation</vt:lpstr>
      <vt:lpstr>Acute migraine management</vt:lpstr>
      <vt:lpstr>Triptans</vt:lpstr>
      <vt:lpstr>PowerPoint Presentation</vt:lpstr>
      <vt:lpstr>DITANS</vt:lpstr>
      <vt:lpstr>Gepants: CGRP blocking molecules</vt:lpstr>
      <vt:lpstr>Neuro modulation</vt:lpstr>
      <vt:lpstr>Migraine prevention: Antidepressants</vt:lpstr>
      <vt:lpstr>Antihypertensive medications</vt:lpstr>
      <vt:lpstr>Antiseizure medications</vt:lpstr>
      <vt:lpstr>CGRP Antagonists</vt:lpstr>
      <vt:lpstr>Botox</vt:lpstr>
      <vt:lpstr>Tension type headaches</vt:lpstr>
      <vt:lpstr>Trigeminal autonomic cephalgias</vt:lpstr>
      <vt:lpstr>PowerPoint Presentation</vt:lpstr>
      <vt:lpstr>PowerPoint Presentation</vt:lpstr>
      <vt:lpstr>Medication overuse headache</vt:lpstr>
      <vt:lpstr>Painful cranial Neuropathies</vt:lpstr>
      <vt:lpstr>Other Primary headache types:</vt:lpstr>
      <vt:lpstr>Headaches in pregnancy</vt:lpstr>
      <vt:lpstr>PowerPoint Presentation</vt:lpstr>
      <vt:lpstr>PowerPoint Presentation</vt:lpstr>
      <vt:lpstr>Secondary headache</vt:lpstr>
      <vt:lpstr>Thunderclap headaches</vt:lpstr>
      <vt:lpstr>PowerPoint Presentation</vt:lpstr>
      <vt:lpstr>Idiopathic Intracranial Hypertension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Headache disorders</dc:title>
  <dc:creator>Harinoor Mann</dc:creator>
  <cp:lastModifiedBy>Windows User</cp:lastModifiedBy>
  <cp:revision>15</cp:revision>
  <dcterms:created xsi:type="dcterms:W3CDTF">2023-01-16T02:11:58Z</dcterms:created>
  <dcterms:modified xsi:type="dcterms:W3CDTF">2023-02-02T17:51:38Z</dcterms:modified>
</cp:coreProperties>
</file>