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7" r:id="rId5"/>
    <p:sldId id="268" r:id="rId6"/>
    <p:sldId id="259" r:id="rId7"/>
    <p:sldId id="260" r:id="rId8"/>
    <p:sldId id="261" r:id="rId9"/>
    <p:sldId id="262" r:id="rId10"/>
    <p:sldId id="263" r:id="rId11"/>
    <p:sldId id="264" r:id="rId12"/>
    <p:sldId id="265" r:id="rId13"/>
    <p:sldId id="266"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1/16/2024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1/16/2024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1/16/2024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1/16/2024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1/16/2024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1/16/2024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med.ohio.gov/static/portals/0/resources/prescriber%20resources/v4%20Sample%20Pain%20Management%20Contract.docx"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Prescribing Pearls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847469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MED Examples</a:t>
            </a:r>
            <a:endParaRPr lang="en-US" dirty="0"/>
          </a:p>
        </p:txBody>
      </p:sp>
      <p:sp>
        <p:nvSpPr>
          <p:cNvPr id="3" name="Content Placeholder 2"/>
          <p:cNvSpPr>
            <a:spLocks noGrp="1"/>
          </p:cNvSpPr>
          <p:nvPr>
            <p:ph idx="1"/>
          </p:nvPr>
        </p:nvSpPr>
        <p:spPr/>
        <p:txBody>
          <a:bodyPr/>
          <a:lstStyle/>
          <a:p>
            <a:r>
              <a:rPr lang="en-US" dirty="0" smtClean="0"/>
              <a:t>30 Morphine Equivalents per day</a:t>
            </a:r>
          </a:p>
          <a:p>
            <a:pPr lvl="1"/>
            <a:r>
              <a:rPr lang="en-US" dirty="0" smtClean="0"/>
              <a:t>20mg oxycodone (5 mg four times per day)</a:t>
            </a:r>
          </a:p>
          <a:p>
            <a:pPr lvl="1"/>
            <a:r>
              <a:rPr lang="en-US" dirty="0" smtClean="0"/>
              <a:t>30mg hydrocodone (5mg six time per day)</a:t>
            </a:r>
          </a:p>
          <a:p>
            <a:pPr lvl="1"/>
            <a:r>
              <a:rPr lang="en-US" dirty="0" smtClean="0"/>
              <a:t>6mg hydromorphone</a:t>
            </a:r>
            <a:endParaRPr lang="en-US" dirty="0"/>
          </a:p>
        </p:txBody>
      </p:sp>
    </p:spTree>
    <p:extLst>
      <p:ext uri="{BB962C8B-B14F-4D97-AF65-F5344CB8AC3E}">
        <p14:creationId xmlns:p14="http://schemas.microsoft.com/office/powerpoint/2010/main" val="1346605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Ohio’s Chronic Pain Rules</a:t>
            </a:r>
            <a:endParaRPr lang="en-US" dirty="0"/>
          </a:p>
        </p:txBody>
      </p:sp>
      <p:sp>
        <p:nvSpPr>
          <p:cNvPr id="3" name="Content Placeholder 2"/>
          <p:cNvSpPr>
            <a:spLocks noGrp="1"/>
          </p:cNvSpPr>
          <p:nvPr>
            <p:ph idx="1"/>
          </p:nvPr>
        </p:nvSpPr>
        <p:spPr/>
        <p:txBody>
          <a:bodyPr>
            <a:normAutofit lnSpcReduction="10000"/>
          </a:bodyPr>
          <a:lstStyle/>
          <a:p>
            <a:r>
              <a:rPr lang="en-US" dirty="0" smtClean="0"/>
              <a:t>Began December 2018</a:t>
            </a:r>
          </a:p>
          <a:p>
            <a:r>
              <a:rPr lang="en-US" dirty="0" smtClean="0"/>
              <a:t>Chronic/long term pain defined as pain lasting 12 or more weeks</a:t>
            </a:r>
          </a:p>
          <a:p>
            <a:r>
              <a:rPr lang="en-US" dirty="0" smtClean="0"/>
              <a:t>Subacute pain defined as 6-12 weeks</a:t>
            </a:r>
          </a:p>
          <a:p>
            <a:r>
              <a:rPr lang="en-US" dirty="0" smtClean="0"/>
              <a:t>Goals</a:t>
            </a:r>
          </a:p>
          <a:p>
            <a:pPr lvl="1"/>
            <a:r>
              <a:rPr lang="en-US" dirty="0" smtClean="0"/>
              <a:t>Increase patient awareness of risk of opioid misuse and addiction</a:t>
            </a:r>
          </a:p>
          <a:p>
            <a:pPr lvl="2"/>
            <a:r>
              <a:rPr lang="en-US" dirty="0"/>
              <a:t>Physicians are required to engage in conversations with patients before starting on long-term medication treatment to ensure opioids are improving function and the patient is offered non-opioid treatments when </a:t>
            </a:r>
            <a:r>
              <a:rPr lang="en-US" dirty="0" smtClean="0"/>
              <a:t>appropriate</a:t>
            </a:r>
          </a:p>
          <a:p>
            <a:pPr lvl="3"/>
            <a:r>
              <a:rPr lang="en-US" dirty="0" smtClean="0"/>
              <a:t>Document consideration of non-medication and non-</a:t>
            </a:r>
            <a:r>
              <a:rPr lang="en-US" dirty="0" err="1" smtClean="0"/>
              <a:t>opiod</a:t>
            </a:r>
            <a:r>
              <a:rPr lang="en-US" dirty="0" smtClean="0"/>
              <a:t> treatment</a:t>
            </a:r>
          </a:p>
          <a:p>
            <a:pPr lvl="3"/>
            <a:r>
              <a:rPr lang="en-US" dirty="0" smtClean="0"/>
              <a:t>Prescribe the least amount of days and strength to address pain</a:t>
            </a:r>
          </a:p>
          <a:p>
            <a:pPr lvl="3"/>
            <a:r>
              <a:rPr lang="en-US" dirty="0" smtClean="0"/>
              <a:t>Document </a:t>
            </a:r>
            <a:r>
              <a:rPr lang="en-US" dirty="0"/>
              <a:t>history and appropriate physical exam, diagnostic tests if substance misuse disorder is suspected or known, check on the patient’s history in OARRS, functional pain assessment and a treatment plan.</a:t>
            </a:r>
            <a:endParaRPr lang="en-US" dirty="0"/>
          </a:p>
        </p:txBody>
      </p:sp>
    </p:spTree>
    <p:extLst>
      <p:ext uri="{BB962C8B-B14F-4D97-AF65-F5344CB8AC3E}">
        <p14:creationId xmlns:p14="http://schemas.microsoft.com/office/powerpoint/2010/main" val="1150226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Ohio’s Chronic Pain Rules</a:t>
            </a:r>
          </a:p>
        </p:txBody>
      </p:sp>
      <p:sp>
        <p:nvSpPr>
          <p:cNvPr id="3" name="Content Placeholder 2"/>
          <p:cNvSpPr>
            <a:spLocks noGrp="1"/>
          </p:cNvSpPr>
          <p:nvPr>
            <p:ph idx="1"/>
          </p:nvPr>
        </p:nvSpPr>
        <p:spPr/>
        <p:txBody>
          <a:bodyPr>
            <a:normAutofit fontScale="85000" lnSpcReduction="20000"/>
          </a:bodyPr>
          <a:lstStyle/>
          <a:p>
            <a:r>
              <a:rPr lang="en-US" dirty="0" smtClean="0"/>
              <a:t>Goals (cont.)</a:t>
            </a:r>
          </a:p>
          <a:p>
            <a:pPr lvl="1"/>
            <a:r>
              <a:rPr lang="en-US" dirty="0" smtClean="0"/>
              <a:t>Check Points, not limits</a:t>
            </a:r>
          </a:p>
          <a:p>
            <a:pPr lvl="2"/>
            <a:r>
              <a:rPr lang="en-US" dirty="0"/>
              <a:t>According to the Centers for Disease Control and Prevention, a dose of 50 MED or more per day doubles the risk of opioid overdose death. At 90 MED or more, the risk of overdose increases ten times</a:t>
            </a:r>
            <a:r>
              <a:rPr lang="en-US" dirty="0" smtClean="0"/>
              <a:t>.</a:t>
            </a:r>
          </a:p>
          <a:p>
            <a:pPr lvl="1"/>
            <a:r>
              <a:rPr lang="en-US" dirty="0"/>
              <a:t>50 MED: prescribers are required to re-evaluate the status of the patient’s underlying condition causing pain, assess functioning, look for signs of prescription misuse, consider consultation with a specialist and obtain written informed consent from the patient.</a:t>
            </a:r>
          </a:p>
          <a:p>
            <a:pPr lvl="1"/>
            <a:r>
              <a:rPr lang="en-US" dirty="0"/>
              <a:t>80 MED: prescribers need to look for signs of opioid prescription misuse, consult with a specialist, </a:t>
            </a:r>
            <a:r>
              <a:rPr lang="en-US" b="1" u="sng" dirty="0">
                <a:hlinkClick r:id="rId2" tooltip="null"/>
              </a:rPr>
              <a:t>obtain a written pain-management agreement</a:t>
            </a:r>
            <a:r>
              <a:rPr lang="en-US" dirty="0"/>
              <a:t> and offer a prescription for naloxone, the lifesaving overdose antidote.</a:t>
            </a:r>
          </a:p>
          <a:p>
            <a:pPr lvl="1"/>
            <a:r>
              <a:rPr lang="en-US" dirty="0"/>
              <a:t>120 MED: in order for prescribers to prescribe a dosage that exceeds 120 MED (unless the patient was already on a dosage of 120 MED or more prior to December 23, 2018) there must be a recommendation from a board certified pain medicine physician or board certified hospice and palliative care physician that is based upon a face-to-face visit and examination. There does not need to be a recommendation if the prescribing physician is himself/herself board certified in pain medicine or hospice and palliative care.</a:t>
            </a:r>
          </a:p>
          <a:p>
            <a:pPr lvl="2"/>
            <a:endParaRPr lang="en-US" dirty="0"/>
          </a:p>
        </p:txBody>
      </p:sp>
    </p:spTree>
    <p:extLst>
      <p:ext uri="{BB962C8B-B14F-4D97-AF65-F5344CB8AC3E}">
        <p14:creationId xmlns:p14="http://schemas.microsoft.com/office/powerpoint/2010/main" val="2665457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Ohio’s Chronic Pain Rules</a:t>
            </a:r>
          </a:p>
        </p:txBody>
      </p:sp>
      <p:sp>
        <p:nvSpPr>
          <p:cNvPr id="3" name="Content Placeholder 2"/>
          <p:cNvSpPr>
            <a:spLocks noGrp="1"/>
          </p:cNvSpPr>
          <p:nvPr>
            <p:ph idx="1"/>
          </p:nvPr>
        </p:nvSpPr>
        <p:spPr/>
        <p:txBody>
          <a:bodyPr/>
          <a:lstStyle/>
          <a:p>
            <a:r>
              <a:rPr lang="en-US" dirty="0" smtClean="0"/>
              <a:t>Exceptions</a:t>
            </a:r>
          </a:p>
          <a:p>
            <a:pPr lvl="1"/>
            <a:r>
              <a:rPr lang="en-US" dirty="0" smtClean="0"/>
              <a:t>Patients receiving medications for terminal conditions</a:t>
            </a:r>
          </a:p>
          <a:p>
            <a:pPr lvl="1"/>
            <a:r>
              <a:rPr lang="en-US" dirty="0" smtClean="0"/>
              <a:t>Patients in hospital or in-patient setting w/close monitoring</a:t>
            </a:r>
            <a:endParaRPr lang="en-US" dirty="0"/>
          </a:p>
        </p:txBody>
      </p:sp>
    </p:spTree>
    <p:extLst>
      <p:ext uri="{BB962C8B-B14F-4D97-AF65-F5344CB8AC3E}">
        <p14:creationId xmlns:p14="http://schemas.microsoft.com/office/powerpoint/2010/main" val="4011730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Controlled Rx Requirements	</a:t>
            </a:r>
            <a:endParaRPr lang="en-US" dirty="0"/>
          </a:p>
        </p:txBody>
      </p:sp>
      <p:sp>
        <p:nvSpPr>
          <p:cNvPr id="3" name="Content Placeholder 2"/>
          <p:cNvSpPr>
            <a:spLocks noGrp="1"/>
          </p:cNvSpPr>
          <p:nvPr>
            <p:ph idx="1"/>
          </p:nvPr>
        </p:nvSpPr>
        <p:spPr/>
        <p:txBody>
          <a:bodyPr/>
          <a:lstStyle/>
          <a:p>
            <a:r>
              <a:rPr lang="en-US" dirty="0" smtClean="0"/>
              <a:t>Diagnosis code</a:t>
            </a:r>
          </a:p>
          <a:p>
            <a:r>
              <a:rPr lang="en-US" dirty="0" smtClean="0"/>
              <a:t>Prescriber must indicate days supply</a:t>
            </a:r>
          </a:p>
          <a:p>
            <a:pPr lvl="1"/>
            <a:r>
              <a:rPr lang="en-US" dirty="0" smtClean="0"/>
              <a:t>How long are you saying Rx must last?</a:t>
            </a:r>
          </a:p>
          <a:p>
            <a:pPr lvl="2"/>
            <a:r>
              <a:rPr lang="en-US" dirty="0" smtClean="0"/>
              <a:t>Also required on all gabapentin Rx</a:t>
            </a:r>
          </a:p>
          <a:p>
            <a:r>
              <a:rPr lang="en-US" dirty="0" smtClean="0"/>
              <a:t>Quantity in alpha and numeric</a:t>
            </a:r>
          </a:p>
          <a:p>
            <a:r>
              <a:rPr lang="en-US" dirty="0" smtClean="0"/>
              <a:t>DEA Number</a:t>
            </a:r>
          </a:p>
          <a:p>
            <a:r>
              <a:rPr lang="en-US" dirty="0" err="1" smtClean="0"/>
              <a:t>Opiod</a:t>
            </a:r>
            <a:r>
              <a:rPr lang="en-US" dirty="0" smtClean="0"/>
              <a:t> Rx Specifically </a:t>
            </a:r>
          </a:p>
          <a:p>
            <a:pPr lvl="1"/>
            <a:r>
              <a:rPr lang="en-US" dirty="0" smtClean="0"/>
              <a:t>Pharmacist may only dispense a max of 90 day supply</a:t>
            </a:r>
          </a:p>
          <a:p>
            <a:pPr lvl="1"/>
            <a:r>
              <a:rPr lang="en-US" dirty="0" smtClean="0"/>
              <a:t>Pharmacist may not fill if Rx more than 14 days from day written unless has a Do Not Fill</a:t>
            </a:r>
          </a:p>
        </p:txBody>
      </p:sp>
    </p:spTree>
    <p:extLst>
      <p:ext uri="{BB962C8B-B14F-4D97-AF65-F5344CB8AC3E}">
        <p14:creationId xmlns:p14="http://schemas.microsoft.com/office/powerpoint/2010/main" val="387516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Organized Approach	</a:t>
            </a:r>
            <a:endParaRPr lang="en-US" dirty="0"/>
          </a:p>
        </p:txBody>
      </p:sp>
      <p:sp>
        <p:nvSpPr>
          <p:cNvPr id="3" name="Content Placeholder 2"/>
          <p:cNvSpPr>
            <a:spLocks noGrp="1"/>
          </p:cNvSpPr>
          <p:nvPr>
            <p:ph idx="1"/>
          </p:nvPr>
        </p:nvSpPr>
        <p:spPr/>
        <p:txBody>
          <a:bodyPr/>
          <a:lstStyle/>
          <a:p>
            <a:r>
              <a:rPr lang="en-US" dirty="0" smtClean="0"/>
              <a:t>Indications</a:t>
            </a:r>
          </a:p>
          <a:p>
            <a:r>
              <a:rPr lang="en-US" dirty="0" smtClean="0"/>
              <a:t>Contraindications</a:t>
            </a:r>
          </a:p>
          <a:p>
            <a:pPr lvl="1"/>
            <a:r>
              <a:rPr lang="en-US" dirty="0" smtClean="0"/>
              <a:t>Renal/Hepatic Dosing</a:t>
            </a:r>
          </a:p>
          <a:p>
            <a:pPr lvl="1"/>
            <a:r>
              <a:rPr lang="en-US" dirty="0" smtClean="0"/>
              <a:t>Allergies</a:t>
            </a:r>
          </a:p>
          <a:p>
            <a:pPr lvl="1"/>
            <a:r>
              <a:rPr lang="en-US" dirty="0" smtClean="0"/>
              <a:t>Interactions</a:t>
            </a:r>
          </a:p>
          <a:p>
            <a:pPr lvl="2"/>
            <a:r>
              <a:rPr lang="en-US" dirty="0" smtClean="0"/>
              <a:t>Drug </a:t>
            </a:r>
            <a:r>
              <a:rPr lang="en-US" dirty="0" err="1" smtClean="0"/>
              <a:t>drug</a:t>
            </a:r>
            <a:endParaRPr lang="en-US" dirty="0" smtClean="0"/>
          </a:p>
          <a:p>
            <a:pPr lvl="2"/>
            <a:r>
              <a:rPr lang="en-US" dirty="0" smtClean="0"/>
              <a:t>Drug disease</a:t>
            </a:r>
          </a:p>
          <a:p>
            <a:endParaRPr lang="en-US" dirty="0"/>
          </a:p>
        </p:txBody>
      </p:sp>
    </p:spTree>
    <p:extLst>
      <p:ext uri="{BB962C8B-B14F-4D97-AF65-F5344CB8AC3E}">
        <p14:creationId xmlns:p14="http://schemas.microsoft.com/office/powerpoint/2010/main" val="3027803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Practical Tips	</a:t>
            </a:r>
            <a:endParaRPr lang="en-US" dirty="0"/>
          </a:p>
        </p:txBody>
      </p:sp>
      <p:sp>
        <p:nvSpPr>
          <p:cNvPr id="3" name="Content Placeholder 2"/>
          <p:cNvSpPr>
            <a:spLocks noGrp="1"/>
          </p:cNvSpPr>
          <p:nvPr>
            <p:ph idx="1"/>
          </p:nvPr>
        </p:nvSpPr>
        <p:spPr/>
        <p:txBody>
          <a:bodyPr/>
          <a:lstStyle/>
          <a:p>
            <a:r>
              <a:rPr lang="en-US" dirty="0" smtClean="0"/>
              <a:t>Set Expectations for Yourself and Patients</a:t>
            </a:r>
          </a:p>
          <a:p>
            <a:pPr lvl="1"/>
            <a:r>
              <a:rPr lang="en-US" dirty="0" smtClean="0"/>
              <a:t>Monitoring</a:t>
            </a:r>
          </a:p>
          <a:p>
            <a:pPr lvl="2"/>
            <a:r>
              <a:rPr lang="en-US" dirty="0" smtClean="0"/>
              <a:t>Labs, BP, </a:t>
            </a:r>
            <a:r>
              <a:rPr lang="en-US" dirty="0" err="1" smtClean="0"/>
              <a:t>etc</a:t>
            </a:r>
            <a:endParaRPr lang="en-US" dirty="0"/>
          </a:p>
          <a:p>
            <a:pPr lvl="2"/>
            <a:r>
              <a:rPr lang="en-US" dirty="0" smtClean="0"/>
              <a:t>Clinical Result</a:t>
            </a:r>
          </a:p>
          <a:p>
            <a:pPr lvl="1"/>
            <a:r>
              <a:rPr lang="en-US" dirty="0" smtClean="0"/>
              <a:t>Dose Titration</a:t>
            </a:r>
          </a:p>
          <a:p>
            <a:pPr lvl="1"/>
            <a:r>
              <a:rPr lang="en-US" dirty="0" smtClean="0"/>
              <a:t>Side Effects</a:t>
            </a:r>
          </a:p>
          <a:p>
            <a:pPr lvl="1"/>
            <a:r>
              <a:rPr lang="en-US" dirty="0" smtClean="0"/>
              <a:t>Length of Therapy</a:t>
            </a:r>
          </a:p>
          <a:p>
            <a:pPr lvl="2"/>
            <a:r>
              <a:rPr lang="en-US" dirty="0" smtClean="0"/>
              <a:t>Write the Rx for how long they’ll need it!!!</a:t>
            </a:r>
          </a:p>
        </p:txBody>
      </p:sp>
    </p:spTree>
    <p:extLst>
      <p:ext uri="{BB962C8B-B14F-4D97-AF65-F5344CB8AC3E}">
        <p14:creationId xmlns:p14="http://schemas.microsoft.com/office/powerpoint/2010/main" val="1976284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valid Rx?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Name, professional title and address of prescriber</a:t>
            </a:r>
          </a:p>
          <a:p>
            <a:r>
              <a:rPr lang="en-US" dirty="0" smtClean="0"/>
              <a:t>Telephone where prescriber can be reached</a:t>
            </a:r>
          </a:p>
          <a:p>
            <a:r>
              <a:rPr lang="en-US" dirty="0" smtClean="0"/>
              <a:t>Name and address of patient</a:t>
            </a:r>
          </a:p>
          <a:p>
            <a:r>
              <a:rPr lang="en-US" dirty="0" smtClean="0"/>
              <a:t>Quantity to dispense</a:t>
            </a:r>
          </a:p>
          <a:p>
            <a:r>
              <a:rPr lang="en-US" dirty="0" smtClean="0"/>
              <a:t>Date Rx Written</a:t>
            </a:r>
          </a:p>
          <a:p>
            <a:r>
              <a:rPr lang="en-US" dirty="0" smtClean="0"/>
              <a:t>Drug name and strength</a:t>
            </a:r>
          </a:p>
          <a:p>
            <a:r>
              <a:rPr lang="en-US" dirty="0" smtClean="0"/>
              <a:t>Explicit directions for use</a:t>
            </a:r>
          </a:p>
          <a:p>
            <a:r>
              <a:rPr lang="en-US" dirty="0" smtClean="0"/>
              <a:t>Rx must be signed on day issued</a:t>
            </a:r>
          </a:p>
          <a:p>
            <a:r>
              <a:rPr lang="en-US" dirty="0" smtClean="0"/>
              <a:t>Number of refills</a:t>
            </a:r>
          </a:p>
          <a:p>
            <a:pPr lvl="1"/>
            <a:r>
              <a:rPr lang="en-US" dirty="0" smtClean="0"/>
              <a:t>None for CII</a:t>
            </a:r>
          </a:p>
          <a:p>
            <a:pPr lvl="1"/>
            <a:r>
              <a:rPr lang="en-US" dirty="0" smtClean="0"/>
              <a:t>5 in six months CIII and CIV</a:t>
            </a:r>
          </a:p>
          <a:p>
            <a:pPr lvl="1"/>
            <a:r>
              <a:rPr lang="en-US" dirty="0" smtClean="0"/>
              <a:t>Up to one year for CV and non-controls</a:t>
            </a:r>
          </a:p>
          <a:p>
            <a:pPr marL="0" indent="0">
              <a:buNone/>
            </a:pPr>
            <a:endParaRPr lang="en-US" dirty="0"/>
          </a:p>
        </p:txBody>
      </p:sp>
    </p:spTree>
    <p:extLst>
      <p:ext uri="{BB962C8B-B14F-4D97-AF65-F5344CB8AC3E}">
        <p14:creationId xmlns:p14="http://schemas.microsoft.com/office/powerpoint/2010/main" val="82413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Rx</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Written</a:t>
            </a:r>
          </a:p>
          <a:p>
            <a:r>
              <a:rPr lang="en-US" dirty="0" smtClean="0"/>
              <a:t>Faxed</a:t>
            </a:r>
          </a:p>
          <a:p>
            <a:pPr lvl="1"/>
            <a:r>
              <a:rPr lang="en-US" dirty="0" smtClean="0"/>
              <a:t>Generally can not fax schedule II except specific exceptions</a:t>
            </a:r>
          </a:p>
          <a:p>
            <a:r>
              <a:rPr lang="en-US" dirty="0" smtClean="0"/>
              <a:t>Phone</a:t>
            </a:r>
          </a:p>
          <a:p>
            <a:pPr lvl="1"/>
            <a:r>
              <a:rPr lang="en-US" dirty="0" smtClean="0"/>
              <a:t>Can not call in a schedule II</a:t>
            </a:r>
          </a:p>
          <a:p>
            <a:r>
              <a:rPr lang="en-US" dirty="0" smtClean="0"/>
              <a:t>E Prescribing</a:t>
            </a:r>
          </a:p>
          <a:p>
            <a:pPr lvl="1"/>
            <a:r>
              <a:rPr lang="en-US" dirty="0" smtClean="0"/>
              <a:t>Ohio requires E-Rx CII as of 9/23/2022 except</a:t>
            </a:r>
          </a:p>
          <a:p>
            <a:pPr lvl="2"/>
            <a:r>
              <a:rPr lang="en-US" dirty="0" smtClean="0"/>
              <a:t>Technical failure</a:t>
            </a:r>
          </a:p>
          <a:p>
            <a:pPr lvl="2"/>
            <a:r>
              <a:rPr lang="en-US" dirty="0" smtClean="0"/>
              <a:t>Nursing home or hospice</a:t>
            </a:r>
          </a:p>
          <a:p>
            <a:pPr lvl="2"/>
            <a:r>
              <a:rPr lang="en-US" dirty="0" smtClean="0"/>
              <a:t>Prescriber employed by same entity that operates pharmacy</a:t>
            </a:r>
          </a:p>
          <a:p>
            <a:pPr lvl="2"/>
            <a:r>
              <a:rPr lang="en-US" dirty="0" smtClean="0"/>
              <a:t>E-Rx can not be given in timely manner</a:t>
            </a:r>
          </a:p>
          <a:p>
            <a:pPr lvl="2"/>
            <a:r>
              <a:rPr lang="en-US" dirty="0" smtClean="0"/>
              <a:t>Rx given by health care facility (ED) and would be impractical</a:t>
            </a:r>
            <a:endParaRPr lang="en-US" dirty="0"/>
          </a:p>
        </p:txBody>
      </p:sp>
    </p:spTree>
    <p:extLst>
      <p:ext uri="{BB962C8B-B14F-4D97-AF65-F5344CB8AC3E}">
        <p14:creationId xmlns:p14="http://schemas.microsoft.com/office/powerpoint/2010/main" val="1159401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Controlled Substances</a:t>
            </a:r>
            <a:endParaRPr lang="en-US" dirty="0"/>
          </a:p>
        </p:txBody>
      </p:sp>
      <p:sp>
        <p:nvSpPr>
          <p:cNvPr id="3" name="Content Placeholder 2"/>
          <p:cNvSpPr>
            <a:spLocks noGrp="1"/>
          </p:cNvSpPr>
          <p:nvPr>
            <p:ph idx="1"/>
          </p:nvPr>
        </p:nvSpPr>
        <p:spPr/>
        <p:txBody>
          <a:bodyPr/>
          <a:lstStyle/>
          <a:p>
            <a:r>
              <a:rPr lang="en-US" dirty="0" smtClean="0"/>
              <a:t>Drugs or chemicals that have the potential to be addictive or habit forming</a:t>
            </a:r>
          </a:p>
          <a:p>
            <a:pPr lvl="1"/>
            <a:r>
              <a:rPr lang="en-US" dirty="0" smtClean="0"/>
              <a:t>Schedule 1: drugs w/no currently accepted medical use and high potential for abuse</a:t>
            </a:r>
          </a:p>
          <a:p>
            <a:pPr lvl="1"/>
            <a:r>
              <a:rPr lang="en-US" dirty="0" smtClean="0"/>
              <a:t>Schedule II: high potential for abuse, with use leading to severe psychological of physical dependence</a:t>
            </a:r>
          </a:p>
          <a:p>
            <a:pPr lvl="1"/>
            <a:r>
              <a:rPr lang="en-US" dirty="0" smtClean="0"/>
              <a:t>Schedule III: moderate to low potential for physical and psychological dependence</a:t>
            </a:r>
          </a:p>
          <a:p>
            <a:pPr lvl="1"/>
            <a:r>
              <a:rPr lang="en-US" dirty="0" smtClean="0"/>
              <a:t>Schedule IV: low potential for abuse and low risk for dependence</a:t>
            </a:r>
          </a:p>
          <a:p>
            <a:pPr lvl="1"/>
            <a:r>
              <a:rPr lang="en-US" dirty="0" smtClean="0"/>
              <a:t>Schedule V: lower potential for abuse than Schedule IV and </a:t>
            </a:r>
            <a:r>
              <a:rPr lang="en-US" dirty="0" err="1" smtClean="0"/>
              <a:t>consisit</a:t>
            </a:r>
            <a:r>
              <a:rPr lang="en-US" dirty="0" smtClean="0"/>
              <a:t> of preparations containing limited quantities</a:t>
            </a:r>
            <a:endParaRPr lang="en-US" dirty="0"/>
          </a:p>
        </p:txBody>
      </p:sp>
    </p:spTree>
    <p:extLst>
      <p:ext uri="{BB962C8B-B14F-4D97-AF65-F5344CB8AC3E}">
        <p14:creationId xmlns:p14="http://schemas.microsoft.com/office/powerpoint/2010/main" val="2017093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Controlled Substances	</a:t>
            </a:r>
            <a:endParaRPr lang="en-US" dirty="0"/>
          </a:p>
        </p:txBody>
      </p:sp>
      <p:sp>
        <p:nvSpPr>
          <p:cNvPr id="3" name="Content Placeholder 2"/>
          <p:cNvSpPr>
            <a:spLocks noGrp="1"/>
          </p:cNvSpPr>
          <p:nvPr>
            <p:ph idx="1"/>
          </p:nvPr>
        </p:nvSpPr>
        <p:spPr/>
        <p:txBody>
          <a:bodyPr/>
          <a:lstStyle/>
          <a:p>
            <a:r>
              <a:rPr lang="en-US" dirty="0" smtClean="0"/>
              <a:t>Schedule I</a:t>
            </a:r>
          </a:p>
          <a:p>
            <a:pPr lvl="1"/>
            <a:r>
              <a:rPr lang="en-US" dirty="0" smtClean="0"/>
              <a:t>Heroin, LSD, Peyote, PCP</a:t>
            </a:r>
          </a:p>
          <a:p>
            <a:r>
              <a:rPr lang="en-US" dirty="0" smtClean="0"/>
              <a:t>Schedule II</a:t>
            </a:r>
          </a:p>
          <a:p>
            <a:pPr lvl="1"/>
            <a:r>
              <a:rPr lang="en-US" dirty="0" smtClean="0"/>
              <a:t>Most Rx </a:t>
            </a:r>
            <a:r>
              <a:rPr lang="en-US" dirty="0" err="1" smtClean="0"/>
              <a:t>opiods</a:t>
            </a:r>
            <a:r>
              <a:rPr lang="en-US" dirty="0" smtClean="0"/>
              <a:t>- Hydrocodone, Oxycodone, Morphine</a:t>
            </a:r>
          </a:p>
          <a:p>
            <a:pPr lvl="1"/>
            <a:r>
              <a:rPr lang="en-US" dirty="0" smtClean="0"/>
              <a:t>Stimulants- Amphetamine, Methamphetamine, </a:t>
            </a:r>
            <a:r>
              <a:rPr lang="en-US" dirty="0" err="1" smtClean="0"/>
              <a:t>Lisdexamfetamine</a:t>
            </a:r>
            <a:endParaRPr lang="en-US" dirty="0" smtClean="0"/>
          </a:p>
          <a:p>
            <a:r>
              <a:rPr lang="en-US" dirty="0" smtClean="0"/>
              <a:t>Schedule III</a:t>
            </a:r>
          </a:p>
          <a:p>
            <a:pPr lvl="1"/>
            <a:r>
              <a:rPr lang="en-US" dirty="0" smtClean="0"/>
              <a:t>Testosterone</a:t>
            </a:r>
          </a:p>
          <a:p>
            <a:pPr lvl="1"/>
            <a:r>
              <a:rPr lang="en-US" dirty="0" smtClean="0"/>
              <a:t>Buprenorphine</a:t>
            </a:r>
          </a:p>
          <a:p>
            <a:pPr lvl="1"/>
            <a:r>
              <a:rPr lang="en-US" dirty="0" smtClean="0"/>
              <a:t>Some products w/</a:t>
            </a:r>
            <a:r>
              <a:rPr lang="en-US" dirty="0" err="1" smtClean="0"/>
              <a:t>codeine+APAP</a:t>
            </a:r>
            <a:r>
              <a:rPr lang="en-US" dirty="0" smtClean="0"/>
              <a:t> depending on amount of codeine</a:t>
            </a:r>
            <a:endParaRPr lang="en-US" dirty="0"/>
          </a:p>
        </p:txBody>
      </p:sp>
    </p:spTree>
    <p:extLst>
      <p:ext uri="{BB962C8B-B14F-4D97-AF65-F5344CB8AC3E}">
        <p14:creationId xmlns:p14="http://schemas.microsoft.com/office/powerpoint/2010/main" val="319173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Controlled Substances	</a:t>
            </a:r>
          </a:p>
        </p:txBody>
      </p:sp>
      <p:sp>
        <p:nvSpPr>
          <p:cNvPr id="3" name="Content Placeholder 2"/>
          <p:cNvSpPr>
            <a:spLocks noGrp="1"/>
          </p:cNvSpPr>
          <p:nvPr>
            <p:ph idx="1"/>
          </p:nvPr>
        </p:nvSpPr>
        <p:spPr/>
        <p:txBody>
          <a:bodyPr/>
          <a:lstStyle/>
          <a:p>
            <a:r>
              <a:rPr lang="en-US" dirty="0" smtClean="0"/>
              <a:t>Schedule IV:</a:t>
            </a:r>
          </a:p>
          <a:p>
            <a:pPr lvl="1"/>
            <a:r>
              <a:rPr lang="en-US" dirty="0" smtClean="0"/>
              <a:t>BZDs like alprazolam and lorazepam</a:t>
            </a:r>
          </a:p>
          <a:p>
            <a:pPr lvl="1"/>
            <a:r>
              <a:rPr lang="en-US" dirty="0" smtClean="0"/>
              <a:t>Hypnotics like zolpidem</a:t>
            </a:r>
          </a:p>
          <a:p>
            <a:pPr lvl="1"/>
            <a:r>
              <a:rPr lang="en-US" dirty="0" smtClean="0"/>
              <a:t>Stimulants for </a:t>
            </a:r>
            <a:r>
              <a:rPr lang="en-US" dirty="0" err="1" smtClean="0"/>
              <a:t>wt</a:t>
            </a:r>
            <a:r>
              <a:rPr lang="en-US" dirty="0" smtClean="0"/>
              <a:t> loss like phentermine</a:t>
            </a:r>
          </a:p>
          <a:p>
            <a:r>
              <a:rPr lang="en-US" dirty="0" smtClean="0"/>
              <a:t>Schedule V:</a:t>
            </a:r>
          </a:p>
          <a:p>
            <a:pPr lvl="1"/>
            <a:r>
              <a:rPr lang="en-US" dirty="0" smtClean="0"/>
              <a:t>Codeine cough syrup</a:t>
            </a:r>
          </a:p>
          <a:p>
            <a:pPr lvl="1"/>
            <a:r>
              <a:rPr lang="en-US" dirty="0" err="1" smtClean="0"/>
              <a:t>Pregabalin</a:t>
            </a:r>
            <a:endParaRPr lang="en-US" dirty="0" smtClean="0"/>
          </a:p>
          <a:p>
            <a:pPr lvl="1"/>
            <a:r>
              <a:rPr lang="en-US" dirty="0" smtClean="0"/>
              <a:t>Random AED- </a:t>
            </a:r>
            <a:r>
              <a:rPr lang="en-US" dirty="0" err="1" smtClean="0"/>
              <a:t>lacosamide</a:t>
            </a:r>
            <a:endParaRPr lang="en-US" dirty="0" smtClean="0"/>
          </a:p>
          <a:p>
            <a:pPr lvl="1"/>
            <a:r>
              <a:rPr lang="en-US" dirty="0" smtClean="0"/>
              <a:t>Anti-</a:t>
            </a:r>
            <a:r>
              <a:rPr lang="en-US" dirty="0" err="1" smtClean="0"/>
              <a:t>diarheals</a:t>
            </a:r>
            <a:r>
              <a:rPr lang="en-US" dirty="0" smtClean="0"/>
              <a:t> with </a:t>
            </a:r>
            <a:r>
              <a:rPr lang="en-US" dirty="0" err="1" smtClean="0"/>
              <a:t>diphenoxylate</a:t>
            </a:r>
            <a:r>
              <a:rPr lang="en-US" dirty="0" smtClean="0"/>
              <a:t> and atropine (</a:t>
            </a:r>
            <a:r>
              <a:rPr lang="en-US" dirty="0" err="1" smtClean="0"/>
              <a:t>i.e</a:t>
            </a:r>
            <a:r>
              <a:rPr lang="en-US" dirty="0" smtClean="0"/>
              <a:t> </a:t>
            </a:r>
            <a:r>
              <a:rPr lang="en-US" dirty="0" err="1" smtClean="0"/>
              <a:t>Lomotil</a:t>
            </a:r>
            <a:r>
              <a:rPr lang="en-US" dirty="0" smtClean="0"/>
              <a:t>)</a:t>
            </a:r>
            <a:endParaRPr lang="en-US" dirty="0"/>
          </a:p>
        </p:txBody>
      </p:sp>
    </p:spTree>
    <p:extLst>
      <p:ext uri="{BB962C8B-B14F-4D97-AF65-F5344CB8AC3E}">
        <p14:creationId xmlns:p14="http://schemas.microsoft.com/office/powerpoint/2010/main" val="253431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Ohio’s Acute Pain Rules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No more than 7 day supply </a:t>
            </a:r>
            <a:r>
              <a:rPr lang="en-US" dirty="0" err="1" smtClean="0"/>
              <a:t>opiods</a:t>
            </a:r>
            <a:r>
              <a:rPr lang="en-US" dirty="0" smtClean="0"/>
              <a:t> for adults</a:t>
            </a:r>
          </a:p>
          <a:p>
            <a:pPr lvl="1"/>
            <a:r>
              <a:rPr lang="en-US" dirty="0" smtClean="0"/>
              <a:t>**you may exceed the day supply limit IF you provide a specific reason in the patient’s medical record</a:t>
            </a:r>
          </a:p>
          <a:p>
            <a:r>
              <a:rPr lang="en-US" dirty="0" smtClean="0"/>
              <a:t>No more than 5 days of </a:t>
            </a:r>
            <a:r>
              <a:rPr lang="en-US" dirty="0" err="1" smtClean="0"/>
              <a:t>opiods</a:t>
            </a:r>
            <a:r>
              <a:rPr lang="en-US" dirty="0" smtClean="0"/>
              <a:t> for minors AND only after written consent for the parent or guardian is obtained</a:t>
            </a:r>
          </a:p>
          <a:p>
            <a:r>
              <a:rPr lang="en-US" dirty="0" smtClean="0"/>
              <a:t>Total morphine equivalent dose (MED) can not exceed an average for 30 MED per day</a:t>
            </a:r>
          </a:p>
          <a:p>
            <a:pPr lvl="1"/>
            <a:r>
              <a:rPr lang="en-US" dirty="0" smtClean="0"/>
              <a:t>Except if </a:t>
            </a:r>
            <a:r>
              <a:rPr lang="en-US" dirty="0" err="1" smtClean="0"/>
              <a:t>pt</a:t>
            </a:r>
            <a:r>
              <a:rPr lang="en-US" dirty="0" smtClean="0"/>
              <a:t> condition so painful can not be managed by 30 MED (ex amputation, crush, severe burns), physician determines exceeding 30 MED is necessary, physician documents reason in medical record and only the prescribing physician for the painful condition can exceed the 30 MED average</a:t>
            </a:r>
          </a:p>
          <a:p>
            <a:r>
              <a:rPr lang="en-US" dirty="0" smtClean="0"/>
              <a:t>Does NOT apply for </a:t>
            </a:r>
            <a:r>
              <a:rPr lang="en-US" dirty="0" err="1" smtClean="0"/>
              <a:t>opiods</a:t>
            </a:r>
            <a:r>
              <a:rPr lang="en-US" dirty="0" smtClean="0"/>
              <a:t> prescribed for cancer, palliative care, end of life/hospice care or medication-assisted treatment for addiction</a:t>
            </a:r>
          </a:p>
          <a:p>
            <a:r>
              <a:rPr lang="en-US" dirty="0" smtClean="0"/>
              <a:t>The rules do NOT apply to inpatient prescriptions or orders</a:t>
            </a:r>
          </a:p>
          <a:p>
            <a:endParaRPr lang="en-US" dirty="0" smtClean="0"/>
          </a:p>
          <a:p>
            <a:endParaRPr lang="en-US" dirty="0"/>
          </a:p>
        </p:txBody>
      </p:sp>
    </p:spTree>
    <p:extLst>
      <p:ext uri="{BB962C8B-B14F-4D97-AF65-F5344CB8AC3E}">
        <p14:creationId xmlns:p14="http://schemas.microsoft.com/office/powerpoint/2010/main" val="29250034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104</TotalTime>
  <Words>959</Words>
  <Application>Microsoft Office PowerPoint</Application>
  <PresentationFormat>Widescreen</PresentationFormat>
  <Paragraphs>115</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 3</vt:lpstr>
      <vt:lpstr>Ion</vt:lpstr>
      <vt:lpstr>Prescribing Pearls</vt:lpstr>
      <vt:lpstr>Organized Approach </vt:lpstr>
      <vt:lpstr>Practical Tips </vt:lpstr>
      <vt:lpstr>What is a valid Rx? </vt:lpstr>
      <vt:lpstr>Types of Rx</vt:lpstr>
      <vt:lpstr>Controlled Substances</vt:lpstr>
      <vt:lpstr>Controlled Substances </vt:lpstr>
      <vt:lpstr>Controlled Substances </vt:lpstr>
      <vt:lpstr>Ohio’s Acute Pain Rules </vt:lpstr>
      <vt:lpstr> MED Examples</vt:lpstr>
      <vt:lpstr>Ohio’s Chronic Pain Rules</vt:lpstr>
      <vt:lpstr>Ohio’s Chronic Pain Rules</vt:lpstr>
      <vt:lpstr>Ohio’s Chronic Pain Rules</vt:lpstr>
      <vt:lpstr>Controlled Rx Requirements </vt:lpstr>
    </vt:vector>
  </TitlesOfParts>
  <Company>Summa Health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Prescribing Pearls</dc:title>
  <dc:creator>Zaugg, Stephanie D.</dc:creator>
  <cp:lastModifiedBy>Zaugg, Stephanie D.</cp:lastModifiedBy>
  <cp:revision>9</cp:revision>
  <dcterms:created xsi:type="dcterms:W3CDTF">2024-01-16T15:09:20Z</dcterms:created>
  <dcterms:modified xsi:type="dcterms:W3CDTF">2024-01-16T16:53:34Z</dcterms:modified>
</cp:coreProperties>
</file>