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~20s. Name the team. Say the one-liner once. Sit down into the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~30s. One concrete story beats three abstract pains. Name the role who feels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~25s. Name one primary user. Be specific. Out of scope earns trust.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~30s. Walk Input → AI → Human. Stress what the valuer still controls.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~40s. Demo beats description. Say out loud what the human still owns.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~25s. Pick one number you trust. Monday change &gt; five-year vision.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~25s. One clear ask. Pilot beats 'more AI'. Name the owner if you 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Arial"/>
              </a:rPr>
              <a:t>Timing ~15s. Land the line. Stop talking. Hands open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4" name="Picture 3" descr="m3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0040"/>
            <a:ext cx="2194560" cy="5535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141732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A05D"/>
                </a:solidFill>
                <a:latin typeface="Arial"/>
              </a:rPr>
              <a:t>AI INNOVATION DAY  ·  SHARK TANK PITCH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965960"/>
            <a:ext cx="11155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Arial"/>
              </a:rPr>
              <a:t>[Team 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063240"/>
            <a:ext cx="11155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>
                <a:solidFill>
                  <a:srgbClr val="B1B5CE"/>
                </a:solidFill>
                <a:latin typeface="Arial"/>
              </a:rPr>
              <a:t>[One-line idea. What you built, in plain English.]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4297680"/>
            <a:ext cx="1280160" cy="54864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4617720"/>
            <a:ext cx="91440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99A3C2"/>
                </a:solidFill>
                <a:latin typeface="Arial"/>
              </a:rPr>
              <a:t>[Names of the three pitching]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99A3C2"/>
                </a:solidFill>
                <a:latin typeface="Arial"/>
              </a:rPr>
              <a:t>3 to 4 minutes. Evidence over jargon.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9A3C2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99A3C2"/>
                </a:solidFill>
                <a:latin typeface="Arial"/>
              </a:rPr>
              <a:t>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01  ·  PROBLEM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What is broken today?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20240"/>
            <a:ext cx="73152" cy="3566160"/>
          </a:xfrm>
          <a:prstGeom prst="rect">
            <a:avLst/>
          </a:prstGeom>
          <a:solidFill>
            <a:srgbClr val="00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2121408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587D"/>
                </a:solidFill>
                <a:latin typeface="Arial"/>
              </a:rPr>
              <a:t>THE PAIN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423160"/>
            <a:ext cx="32004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[Who feels it, and how often?]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goes wrong in one sentence.]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80" y="1920240"/>
            <a:ext cx="73152" cy="3566160"/>
          </a:xfrm>
          <a:prstGeom prst="rect">
            <a:avLst/>
          </a:prstGeom>
          <a:solidFill>
            <a:srgbClr val="00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2121408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587D"/>
                </a:solidFill>
                <a:latin typeface="Arial"/>
              </a:rPr>
              <a:t>THE 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423160"/>
            <a:ext cx="32004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[Hours / rework / risk / client wait.]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[A real number if you have one.]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244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920240"/>
            <a:ext cx="73152" cy="3566160"/>
          </a:xfrm>
          <a:prstGeom prst="rect">
            <a:avLst/>
          </a:prstGeom>
          <a:solidFill>
            <a:srgbClr val="00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21408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587D"/>
                </a:solidFill>
                <a:latin typeface="Arial"/>
              </a:rPr>
              <a:t>WHY NOW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423160"/>
            <a:ext cx="32004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changed? Volume, tools, client ask.]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[Why this cannot wait.]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02  ·  WHO IT IS FOR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Who wins if this works?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20240"/>
            <a:ext cx="54864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20240"/>
            <a:ext cx="73152" cy="3657600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A05D"/>
                </a:solidFill>
                <a:latin typeface="Arial"/>
              </a:rPr>
              <a:t>PRIMARY 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06040"/>
            <a:ext cx="4937760" cy="2560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[Role at M3]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[Where they sit in the workflow]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[What a good Monday looks like for them]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1920240"/>
            <a:ext cx="5440680" cy="1691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920240"/>
            <a:ext cx="73152" cy="1691640"/>
          </a:xfrm>
          <a:prstGeom prst="rect">
            <a:avLst/>
          </a:prstGeom>
          <a:solidFill>
            <a:srgbClr val="00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2103120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ALSO HELPED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514600"/>
            <a:ext cx="49377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[Secondary role or client type]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they stop chasing]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3840480"/>
            <a:ext cx="5440680" cy="1737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3840480"/>
            <a:ext cx="73152" cy="1737360"/>
          </a:xfrm>
          <a:prstGeom prst="rect">
            <a:avLst/>
          </a:prstGeom>
          <a:solidFill>
            <a:srgbClr val="00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4023360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OUT OF SCOPE (FOR NOW)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4434840"/>
            <a:ext cx="49377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[Who this is not for yet]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[Keeps the pitch honest]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03  ·  SOLUTION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What did you build?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91640"/>
            <a:ext cx="11155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282829"/>
                </a:solidFill>
                <a:latin typeface="Arial"/>
              </a:rPr>
              <a:t>[Plain-English solution in one or two lines. No buzzwords.]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560320"/>
            <a:ext cx="356616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2560320"/>
            <a:ext cx="356616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3200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0154D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33756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587D"/>
                </a:solidFill>
                <a:latin typeface="Arial"/>
              </a:rPr>
              <a:t>INPUT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794760"/>
            <a:ext cx="32004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goes in]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[File, form, chat, data]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560320"/>
            <a:ext cx="356616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560320"/>
            <a:ext cx="356616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834640"/>
            <a:ext cx="3200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0154D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333756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587D"/>
                </a:solidFill>
                <a:latin typeface="Arial"/>
              </a:rPr>
              <a:t>AI DOES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3794760"/>
            <a:ext cx="32004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Copilot / the tool drafts]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[Seconds, not hours]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560320"/>
            <a:ext cx="356616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2560320"/>
            <a:ext cx="3566160" cy="73152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2834640"/>
            <a:ext cx="3200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0154D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33756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587D"/>
                </a:solidFill>
                <a:latin typeface="Arial"/>
              </a:rPr>
              <a:t>HUMAN KEEPS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3794760"/>
            <a:ext cx="32004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[What the valuer still owns]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82829"/>
                </a:solidFill>
                <a:latin typeface="Arial"/>
              </a:rPr>
              <a:t>[Sign-off, judgement, compliance]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04  ·  DEMO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What we will show you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783080"/>
            <a:ext cx="7315200" cy="3931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783080"/>
            <a:ext cx="731520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057400"/>
            <a:ext cx="6766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A05D"/>
                </a:solidFill>
                <a:latin typeface="Arial"/>
              </a:rPr>
              <a:t>LIVE / SCREENSHARE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560320"/>
            <a:ext cx="676656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[Screenshot or live walkthrough goes here]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[Step 1 you click]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[Step 2 the draft appears]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282829"/>
                </a:solidFill>
                <a:latin typeface="Arial"/>
              </a:rPr>
              <a:t>[Step 3 the human edit]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1783080"/>
            <a:ext cx="3611880" cy="393192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205740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A05D"/>
                </a:solidFill>
                <a:latin typeface="Arial"/>
              </a:rPr>
              <a:t>VALUER STILL CONTROLS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2606040"/>
            <a:ext cx="310896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FFFFFF"/>
                </a:solidFill>
                <a:latin typeface="Arial"/>
              </a:rPr>
              <a:t>[Judgment call]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FFFFFF"/>
                </a:solidFill>
                <a:latin typeface="Arial"/>
              </a:rPr>
              <a:t>[Evidence check]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FFFFFF"/>
                </a:solidFill>
                <a:latin typeface="Arial"/>
              </a:rPr>
              <a:t>[Client wording]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FFFFFF"/>
                </a:solidFill>
                <a:latin typeface="Arial"/>
              </a:rPr>
              <a:t>[Final sign-off]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05  ·  WHY IT MATTERS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What changes on Monday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20240"/>
            <a:ext cx="356616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587D"/>
                </a:solidFill>
                <a:latin typeface="Arial"/>
              </a:rPr>
              <a:t>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[Minutes saved per job / week]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[Or: where the hours go instead]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80" y="1920240"/>
            <a:ext cx="356616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587D"/>
                </a:solidFill>
                <a:latin typeface="Arial"/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[Fewer reworks / cleaner evidence]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[What stops slipping through]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2440" y="1920240"/>
            <a:ext cx="3566160" cy="3566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920240"/>
            <a:ext cx="3566160" cy="73152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587D"/>
                </a:solidFill>
                <a:latin typeface="Arial"/>
              </a:rPr>
              <a:t>CLIENT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[Faster turnaround / clearer answers]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282829"/>
                </a:solidFill>
                <a:latin typeface="Arial"/>
              </a:rPr>
              <a:t>[What the bank or client notices]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1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587D"/>
                </a:solidFill>
                <a:latin typeface="Arial"/>
              </a:rPr>
              <a:t>06  ·  THE ASK</a:t>
            </a:r>
          </a:p>
        </p:txBody>
      </p:sp>
      <p:pic>
        <p:nvPicPr>
          <p:cNvPr id="5" name="Picture 4" descr="m3-logo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256032"/>
            <a:ext cx="1920240" cy="4843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00154D"/>
                </a:solidFill>
                <a:latin typeface="Arial"/>
              </a:rPr>
              <a:t>What we want next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20240"/>
            <a:ext cx="3566160" cy="356616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A05D"/>
                </a:solidFill>
                <a:latin typeface="Arial"/>
              </a:rPr>
              <a:t>PILOT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[Where / who / how many jobs]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[Two to four weeks]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680" y="1920240"/>
            <a:ext cx="3566160" cy="356616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A05D"/>
                </a:solidFill>
                <a:latin typeface="Arial"/>
              </a:rPr>
              <a:t>BUILD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[What needs IT / Copilot / data]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[What the team can own]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2440" y="1920240"/>
            <a:ext cx="3566160" cy="356616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24028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A05D"/>
                </a:solidFill>
                <a:latin typeface="Arial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2834640"/>
            <a:ext cx="310896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[Hours or sponsor we need]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FFFFFF"/>
                </a:solidFill>
                <a:latin typeface="Arial"/>
              </a:rPr>
              <a:t>[A named owner if you have one]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A5A5C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A5A5C"/>
                </a:solidFill>
                <a:latin typeface="Arial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15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4" name="Picture 3" descr="m3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0040"/>
            <a:ext cx="2194560" cy="5535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173736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0A05D"/>
                </a:solidFill>
                <a:latin typeface="Arial"/>
              </a:rPr>
              <a:t>CLOSE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240280"/>
            <a:ext cx="1115568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[Repeat the one-liner.]</a:t>
            </a:r>
          </a:p>
          <a:p>
            <a:pPr algn="l">
              <a:spcAft>
                <a:spcPts val="100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[One line on why Monday gets better.]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3931920"/>
            <a:ext cx="1280160" cy="54864"/>
          </a:xfrm>
          <a:prstGeom prst="rect">
            <a:avLst/>
          </a:prstGeom>
          <a:solidFill>
            <a:srgbClr val="00A05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429768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99A3C2"/>
                </a:solidFill>
                <a:latin typeface="Arial"/>
              </a:rPr>
              <a:t>[Team name]  ·  [Three names]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99A3C2"/>
                </a:solidFill>
                <a:latin typeface="Arial"/>
              </a:rPr>
              <a:t>Happy to take questions.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465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9A3C2"/>
                </a:solidFill>
                <a:latin typeface="Arial"/>
              </a:rPr>
              <a:t>M3 PROPERTY  ·  AI INNOVATION DAY  ·  SHARK TANK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0" y="644652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99A3C2"/>
                </a:solidFill>
                <a:latin typeface="Arial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