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16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7" r:id="rId17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esProps" Target="presProps.xml"/><Relationship Id="rId3" Type="http://schemas.openxmlformats.org/officeDocument/2006/relationships/viewProps" Target="viewProps.xml"/><Relationship Id="rId4" Type="http://schemas.openxmlformats.org/officeDocument/2006/relationships/theme" Target="theme/theme1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73152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20" y="2377440"/>
            <a:ext cx="14792960" cy="182880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400" b="1">
                <a:solidFill>
                  <a:srgbClr val="FFFFFF"/>
                </a:solidFill>
                <a:latin typeface="Open Sans"/>
              </a:rPr>
              <a:t>Task Avoidance is Not a Behaviour Problem: A Metacognitive Approach</a:t>
            </a:r>
          </a:p>
        </p:txBody>
      </p:sp>
      <p:sp>
        <p:nvSpPr>
          <p:cNvPr id="4" name="Rectangle 3"/>
          <p:cNvSpPr/>
          <p:nvPr/>
        </p:nvSpPr>
        <p:spPr>
          <a:xfrm>
            <a:off x="6756400" y="429768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31520" y="4572000"/>
            <a:ext cx="1479296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600" b="0">
                <a:solidFill>
                  <a:srgbClr val="FFFFFF"/>
                </a:solidFill>
                <a:latin typeface="Open Sans"/>
              </a:rPr>
              <a:t>A teacher's briefing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91440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2560320"/>
            <a:ext cx="14427200" cy="73152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200" b="1">
                <a:solidFill>
                  <a:srgbClr val="FFFFFF"/>
                </a:solidFill>
                <a:latin typeface="Open Sans"/>
              </a:rPr>
              <a:t>Read the full guide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3474720"/>
            <a:ext cx="1442720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2000" b="1">
                <a:solidFill>
                  <a:srgbClr val="F1C206"/>
                </a:solidFill>
                <a:latin typeface="Open Sans"/>
              </a:rPr>
              <a:t>https://www.structural-learning.com/post/task-avoidance-metacognitive-planning-deficit</a:t>
            </a:r>
          </a:p>
        </p:txBody>
      </p:sp>
      <p:sp>
        <p:nvSpPr>
          <p:cNvPr id="5" name="Rectangle 4"/>
          <p:cNvSpPr/>
          <p:nvPr/>
        </p:nvSpPr>
        <p:spPr>
          <a:xfrm>
            <a:off x="6756400" y="333756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tructural Learning">
      <a:dk1>
        <a:srgbClr val="24262D"/>
      </a:dk1>
      <a:lt1>
        <a:srgbClr val="FFFFFF"/>
      </a:lt1>
      <a:dk2>
        <a:srgbClr val="24262D"/>
      </a:dk2>
      <a:lt2>
        <a:srgbClr val="F4F7F8"/>
      </a:lt2>
      <a:accent1>
        <a:srgbClr val="128770"/>
      </a:accent1>
      <a:accent2>
        <a:srgbClr val="D35400"/>
      </a:accent2>
      <a:accent3>
        <a:srgbClr val="F1C206"/>
      </a:accent3>
      <a:accent4>
        <a:srgbClr val="5BB8A8"/>
      </a:accent4>
      <a:accent5>
        <a:srgbClr val="24262D"/>
      </a:accent5>
      <a:accent6>
        <a:srgbClr val="565E73"/>
      </a:accent6>
      <a:hlink>
        <a:srgbClr val="128770"/>
      </a:hlink>
      <a:folHlink>
        <a:srgbClr val="0D5C4D"/>
      </a:folHlink>
    </a:clrScheme>
    <a:fontScheme name="Structural Learning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