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0+IT8VFdp75vm17AcbMXyFumv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Might type student work due to quality of picture.</a:t>
            </a:r>
            <a:endParaRPr/>
          </a:p>
        </p:txBody>
      </p:sp>
      <p:sp>
        <p:nvSpPr>
          <p:cNvPr id="139" name="Google Shape;13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Might type student work due to quality of picture.</a:t>
            </a:r>
            <a:endParaRPr/>
          </a:p>
        </p:txBody>
      </p:sp>
      <p:sp>
        <p:nvSpPr>
          <p:cNvPr id="146" name="Google Shape;1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Optional – if teachers have it, use it.  </a:t>
            </a:r>
            <a:endParaRPr/>
          </a:p>
        </p:txBody>
      </p:sp>
      <p:sp>
        <p:nvSpPr>
          <p:cNvPr id="76" name="Google Shape;7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With some kind of explanation!</a:t>
            </a:r>
            <a:endParaRPr/>
          </a:p>
        </p:txBody>
      </p:sp>
      <p:sp>
        <p:nvSpPr>
          <p:cNvPr id="97" name="Google Shape;9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54"/>
          <p:cNvSpPr txBox="1"/>
          <p:nvPr>
            <p:ph type="ctrTitle"/>
          </p:nvPr>
        </p:nvSpPr>
        <p:spPr>
          <a:xfrm>
            <a:off x="547816" y="2773018"/>
            <a:ext cx="9144000" cy="65598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54"/>
          <p:cNvSpPr txBox="1"/>
          <p:nvPr>
            <p:ph idx="1" type="subTitle"/>
          </p:nvPr>
        </p:nvSpPr>
        <p:spPr>
          <a:xfrm>
            <a:off x="547816" y="3429000"/>
            <a:ext cx="9144000" cy="5550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52"/>
          <p:cNvSpPr txBox="1"/>
          <p:nvPr>
            <p:ph idx="1" type="body"/>
          </p:nvPr>
        </p:nvSpPr>
        <p:spPr>
          <a:xfrm>
            <a:off x="420756" y="2494721"/>
            <a:ext cx="10515600" cy="337412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52"/>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 name="Shape 19"/>
        <p:cNvGrpSpPr/>
        <p:nvPr/>
      </p:nvGrpSpPr>
      <p:grpSpPr>
        <a:xfrm>
          <a:off x="0" y="0"/>
          <a:ext cx="0" cy="0"/>
          <a:chOff x="0" y="0"/>
          <a:chExt cx="0" cy="0"/>
        </a:xfrm>
      </p:grpSpPr>
      <p:sp>
        <p:nvSpPr>
          <p:cNvPr id="20" name="Google Shape;20;p55"/>
          <p:cNvSpPr txBox="1"/>
          <p:nvPr>
            <p:ph idx="1" type="body"/>
          </p:nvPr>
        </p:nvSpPr>
        <p:spPr>
          <a:xfrm>
            <a:off x="420756" y="2494721"/>
            <a:ext cx="4976192" cy="337412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55"/>
          <p:cNvSpPr txBox="1"/>
          <p:nvPr>
            <p:ph idx="2" type="body"/>
          </p:nvPr>
        </p:nvSpPr>
        <p:spPr>
          <a:xfrm>
            <a:off x="5678556" y="2494721"/>
            <a:ext cx="4976192" cy="337412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5"/>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 name="Shape 23"/>
        <p:cNvGrpSpPr/>
        <p:nvPr/>
      </p:nvGrpSpPr>
      <p:grpSpPr>
        <a:xfrm>
          <a:off x="0" y="0"/>
          <a:ext cx="0" cy="0"/>
          <a:chOff x="0" y="0"/>
          <a:chExt cx="0" cy="0"/>
        </a:xfrm>
      </p:grpSpPr>
      <p:sp>
        <p:nvSpPr>
          <p:cNvPr id="24" name="Google Shape;24;p72"/>
          <p:cNvSpPr txBox="1"/>
          <p:nvPr>
            <p:ph idx="1" type="body"/>
          </p:nvPr>
        </p:nvSpPr>
        <p:spPr>
          <a:xfrm>
            <a:off x="420757" y="2217877"/>
            <a:ext cx="4976192"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5" name="Google Shape;25;p72"/>
          <p:cNvSpPr txBox="1"/>
          <p:nvPr>
            <p:ph idx="2" type="body"/>
          </p:nvPr>
        </p:nvSpPr>
        <p:spPr>
          <a:xfrm>
            <a:off x="5678556" y="2217877"/>
            <a:ext cx="4976192"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6" name="Google Shape;26;p72"/>
          <p:cNvSpPr txBox="1"/>
          <p:nvPr>
            <p:ph idx="3" type="body"/>
          </p:nvPr>
        </p:nvSpPr>
        <p:spPr>
          <a:xfrm>
            <a:off x="420756" y="3051314"/>
            <a:ext cx="4976192" cy="337412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72"/>
          <p:cNvSpPr txBox="1"/>
          <p:nvPr>
            <p:ph idx="4" type="body"/>
          </p:nvPr>
        </p:nvSpPr>
        <p:spPr>
          <a:xfrm>
            <a:off x="5678556" y="3051314"/>
            <a:ext cx="4976192" cy="337412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72"/>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0" name="Shape 30"/>
        <p:cNvGrpSpPr/>
        <p:nvPr/>
      </p:nvGrpSpPr>
      <p:grpSpPr>
        <a:xfrm>
          <a:off x="0" y="0"/>
          <a:ext cx="0" cy="0"/>
          <a:chOff x="0" y="0"/>
          <a:chExt cx="0" cy="0"/>
        </a:xfrm>
      </p:grpSpPr>
      <p:sp>
        <p:nvSpPr>
          <p:cNvPr id="31" name="Google Shape;31;p74"/>
          <p:cNvSpPr/>
          <p:nvPr>
            <p:ph idx="2" type="pic"/>
          </p:nvPr>
        </p:nvSpPr>
        <p:spPr>
          <a:xfrm>
            <a:off x="6791878" y="422413"/>
            <a:ext cx="4560334" cy="601317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74"/>
          <p:cNvSpPr txBox="1"/>
          <p:nvPr>
            <p:ph idx="1" type="body"/>
          </p:nvPr>
        </p:nvSpPr>
        <p:spPr>
          <a:xfrm>
            <a:off x="559904" y="2375452"/>
            <a:ext cx="4976192" cy="337412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74"/>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35" name="Shape 35"/>
        <p:cNvGrpSpPr/>
        <p:nvPr/>
      </p:nvGrpSpPr>
      <p:grpSpPr>
        <a:xfrm>
          <a:off x="0" y="0"/>
          <a:ext cx="0" cy="0"/>
          <a:chOff x="0" y="0"/>
          <a:chExt cx="0" cy="0"/>
        </a:xfrm>
      </p:grpSpPr>
      <p:sp>
        <p:nvSpPr>
          <p:cNvPr id="36" name="Google Shape;36;p7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7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7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7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7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 name="Google Shape;41;p7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9.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close up of a sign&#10;&#10;Description automatically generated" id="10" name="Google Shape;10;p51"/>
          <p:cNvPicPr preferRelativeResize="0"/>
          <p:nvPr/>
        </p:nvPicPr>
        <p:blipFill rotWithShape="1">
          <a:blip r:embed="rId1">
            <a:alphaModFix/>
          </a:blip>
          <a:srcRect b="0" l="0" r="0" t="0"/>
          <a:stretch/>
        </p:blipFill>
        <p:spPr>
          <a:xfrm>
            <a:off x="547816" y="513230"/>
            <a:ext cx="3616680" cy="815321"/>
          </a:xfrm>
          <a:prstGeom prst="rect">
            <a:avLst/>
          </a:prstGeom>
          <a:noFill/>
          <a:ln>
            <a:noFill/>
          </a:ln>
        </p:spPr>
      </p:pic>
      <p:sp>
        <p:nvSpPr>
          <p:cNvPr id="11" name="Google Shape;11;p51"/>
          <p:cNvSpPr/>
          <p:nvPr/>
        </p:nvSpPr>
        <p:spPr>
          <a:xfrm>
            <a:off x="11498411" y="-1"/>
            <a:ext cx="546652" cy="685799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51"/>
          <p:cNvSpPr/>
          <p:nvPr/>
        </p:nvSpPr>
        <p:spPr>
          <a:xfrm>
            <a:off x="11644184" y="1"/>
            <a:ext cx="546652"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pic>
        <p:nvPicPr>
          <p:cNvPr descr="A close up of a sign&#10;&#10;Description automatically generated" id="43" name="Google Shape;43;p56"/>
          <p:cNvPicPr preferRelativeResize="0"/>
          <p:nvPr/>
        </p:nvPicPr>
        <p:blipFill rotWithShape="1">
          <a:blip r:embed="rId1">
            <a:alphaModFix/>
          </a:blip>
          <a:srcRect b="0" l="0" r="0" t="0"/>
          <a:stretch/>
        </p:blipFill>
        <p:spPr>
          <a:xfrm>
            <a:off x="2913599" y="2711580"/>
            <a:ext cx="6364802" cy="14348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6"/>
          <p:cNvSpPr txBox="1"/>
          <p:nvPr>
            <p:ph type="ctrTitle"/>
          </p:nvPr>
        </p:nvSpPr>
        <p:spPr>
          <a:xfrm>
            <a:off x="1055158" y="2445027"/>
            <a:ext cx="9144000" cy="655982"/>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Unsung Hero Project</a:t>
            </a:r>
            <a:br>
              <a:rPr b="1" lang="en-US"/>
            </a:br>
            <a:r>
              <a:rPr b="1" lang="en-US"/>
              <a:t>4</a:t>
            </a:r>
            <a:r>
              <a:rPr b="1" baseline="30000" lang="en-US"/>
              <a:t>th</a:t>
            </a:r>
            <a:r>
              <a:rPr b="1" lang="en-US"/>
              <a:t> Grade Writing</a:t>
            </a:r>
            <a:endParaRPr/>
          </a:p>
        </p:txBody>
      </p:sp>
      <p:sp>
        <p:nvSpPr>
          <p:cNvPr id="50" name="Google Shape;50;p16"/>
          <p:cNvSpPr txBox="1"/>
          <p:nvPr>
            <p:ph idx="1" type="sub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a:t>
            </a:r>
            <a:endParaRPr/>
          </a:p>
        </p:txBody>
      </p:sp>
      <p:sp>
        <p:nvSpPr>
          <p:cNvPr id="51" name="Google Shape;51;p16"/>
          <p:cNvSpPr/>
          <p:nvPr/>
        </p:nvSpPr>
        <p:spPr>
          <a:xfrm>
            <a:off x="2630865" y="3999454"/>
            <a:ext cx="5992586"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5499"/>
              </a:buClr>
              <a:buSzPts val="2400"/>
              <a:buFont typeface="Calibri"/>
              <a:buNone/>
            </a:pPr>
            <a:r>
              <a:rPr b="0" i="0" lang="en-US" sz="2400" u="none" cap="none" strike="noStrike">
                <a:solidFill>
                  <a:srgbClr val="1F5499"/>
                </a:solidFill>
                <a:latin typeface="Calibri"/>
                <a:ea typeface="Calibri"/>
                <a:cs typeface="Calibri"/>
                <a:sym typeface="Calibri"/>
              </a:rPr>
              <a:t>Elise Hosmer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F5499"/>
              </a:buClr>
              <a:buSzPts val="2400"/>
              <a:buFont typeface="Calibri"/>
              <a:buNone/>
            </a:pPr>
            <a:r>
              <a:rPr b="0" i="0" lang="en-US" sz="2400" u="none" cap="none" strike="noStrike">
                <a:solidFill>
                  <a:srgbClr val="1F5499"/>
                </a:solidFill>
                <a:latin typeface="Calibri"/>
                <a:ea typeface="Calibri"/>
                <a:cs typeface="Calibri"/>
                <a:sym typeface="Calibri"/>
              </a:rPr>
              <a:t>Oakland Christian Elementary School</a:t>
            </a:r>
            <a:endParaRPr b="0" i="0" sz="2400" u="none" cap="none" strike="noStrike">
              <a:solidFill>
                <a:srgbClr val="1F549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6"/>
          <p:cNvSpPr txBox="1"/>
          <p:nvPr>
            <p:ph idx="2" type="body"/>
          </p:nvPr>
        </p:nvSpPr>
        <p:spPr>
          <a:xfrm>
            <a:off x="420756" y="2494721"/>
            <a:ext cx="10233992" cy="337412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800"/>
              <a:buChar char="•"/>
            </a:pPr>
            <a:r>
              <a:rPr b="1" lang="en-US" sz="2400"/>
              <a:t>Kindness Crew Notes: </a:t>
            </a:r>
            <a:r>
              <a:rPr lang="en-US" sz="2400"/>
              <a:t> Throughout the entire school year, students have had the chance to write kind notes to others.  These notes were expected to be specific and designed to encourage the recipient.</a:t>
            </a:r>
            <a:endParaRPr/>
          </a:p>
          <a:p>
            <a:pPr indent="-406400" lvl="0" marL="457200" rtl="0" algn="l">
              <a:lnSpc>
                <a:spcPct val="90000"/>
              </a:lnSpc>
              <a:spcBef>
                <a:spcPts val="1000"/>
              </a:spcBef>
              <a:spcAft>
                <a:spcPts val="0"/>
              </a:spcAft>
              <a:buSzPts val="2800"/>
              <a:buChar char="•"/>
            </a:pPr>
            <a:r>
              <a:rPr b="1" lang="en-US" sz="2400"/>
              <a:t>Thanksgiving Notes:</a:t>
            </a:r>
            <a:r>
              <a:rPr lang="en-US" sz="2400"/>
              <a:t>  At Thanksgiving, we created a list of school employees that do not receive a lot of recognition.  We then divided up our list and had each student write a thankful note to them.  We attached a piece of chocolate to our notes when we delivered them.</a:t>
            </a:r>
            <a:endParaRPr/>
          </a:p>
          <a:p>
            <a:pPr indent="-406400" lvl="0" marL="457200" marR="0" rtl="0" algn="l">
              <a:lnSpc>
                <a:spcPct val="90000"/>
              </a:lnSpc>
              <a:spcBef>
                <a:spcPts val="1000"/>
              </a:spcBef>
              <a:spcAft>
                <a:spcPts val="0"/>
              </a:spcAft>
              <a:buClr>
                <a:schemeClr val="dk1"/>
              </a:buClr>
              <a:buSzPts val="2800"/>
              <a:buFont typeface="Arial"/>
              <a:buChar char="•"/>
            </a:pPr>
            <a:r>
              <a:rPr b="1" lang="en-US" sz="2400"/>
              <a:t>Friend Biography</a:t>
            </a:r>
            <a:r>
              <a:rPr lang="en-US" sz="2400"/>
              <a:t>:  Before writing a biography about our Unsung Hero, each student wrote a biography about a friend in our class.  This allowed students a chance to practice conducting an interview and formatting a biography essay.</a:t>
            </a:r>
            <a:endParaRPr sz="2400"/>
          </a:p>
        </p:txBody>
      </p:sp>
      <p:sp>
        <p:nvSpPr>
          <p:cNvPr id="112" name="Google Shape;112;p26"/>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lang="en-US">
                <a:solidFill>
                  <a:schemeClr val="accent2"/>
                </a:solidFill>
              </a:rPr>
              <a:t>INVITE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idx="2" type="body"/>
          </p:nvPr>
        </p:nvSpPr>
        <p:spPr>
          <a:xfrm>
            <a:off x="420756" y="2494721"/>
            <a:ext cx="5065644" cy="337412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800"/>
              <a:buChar char="•"/>
            </a:pPr>
            <a:r>
              <a:rPr b="1" lang="en-US"/>
              <a:t>Mentor Text - </a:t>
            </a:r>
            <a:r>
              <a:rPr b="1" lang="en-US" u="sng"/>
              <a:t>Sincerely, Emerson</a:t>
            </a:r>
            <a:r>
              <a:rPr b="1" lang="en-US"/>
              <a:t>: </a:t>
            </a:r>
            <a:r>
              <a:rPr lang="en-US"/>
              <a:t> At the start of our FLEx, we read this book to learn the power of noticing the actions of others.  The book is based on a true story, so it was inspiring to see the impact one person had.</a:t>
            </a:r>
            <a:endParaRPr sz="2400"/>
          </a:p>
        </p:txBody>
      </p:sp>
      <p:sp>
        <p:nvSpPr>
          <p:cNvPr id="118" name="Google Shape;118;p1"/>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lang="en-US">
                <a:solidFill>
                  <a:schemeClr val="accent2"/>
                </a:solidFill>
              </a:rPr>
              <a:t>INVITE</a:t>
            </a:r>
            <a:endParaRPr/>
          </a:p>
        </p:txBody>
      </p:sp>
      <p:pic>
        <p:nvPicPr>
          <p:cNvPr descr="https://lh3.googleusercontent.com/pR6rOJ0KtROs9mlvUKzhEHsDplM21T82Iydhb8_kNHH9Z96c4Z6o4PPx_T6hXPCgBgKo4AY4q94JUapUaDoLoMVu5bmUhFAOsZTP4TXccfExQZqmUpOYsLlEwoUFq_JDxWqtcOrW" id="119" name="Google Shape;119;p1"/>
          <p:cNvPicPr preferRelativeResize="0"/>
          <p:nvPr/>
        </p:nvPicPr>
        <p:blipFill rotWithShape="1">
          <a:blip r:embed="rId3">
            <a:alphaModFix/>
          </a:blip>
          <a:srcRect b="0" l="0" r="0" t="0"/>
          <a:stretch/>
        </p:blipFill>
        <p:spPr>
          <a:xfrm>
            <a:off x="6126842" y="1666387"/>
            <a:ext cx="4809513" cy="47910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7"/>
          <p:cNvSpPr txBox="1"/>
          <p:nvPr>
            <p:ph idx="2" type="body"/>
          </p:nvPr>
        </p:nvSpPr>
        <p:spPr>
          <a:xfrm>
            <a:off x="420756" y="2274278"/>
            <a:ext cx="10731658" cy="150577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Students were nurtured in building community by conducting an interview with another person.  This led them to foster a relationship with their Unsung Hero.</a:t>
            </a:r>
            <a:endParaRPr/>
          </a:p>
        </p:txBody>
      </p:sp>
      <p:sp>
        <p:nvSpPr>
          <p:cNvPr id="125" name="Google Shape;125;p27"/>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lang="en-US">
                <a:solidFill>
                  <a:schemeClr val="accent2"/>
                </a:solidFill>
              </a:rPr>
              <a:t>NURTURE</a:t>
            </a:r>
            <a:endParaRPr/>
          </a:p>
        </p:txBody>
      </p:sp>
      <p:pic>
        <p:nvPicPr>
          <p:cNvPr descr="https://lh5.googleusercontent.com/am6Zabl4MjFmJpYL89rAgjuAN_mIuayHrMPT0bU06jK0kJmMpxwU_ECHJ6ZZuIF3doaD7GxtPvXyennBAwwE6fWSHecLoQvD2jm52AbHKqP9dFTKGvT_77-VZvo0DMs5NxkC9abN" id="126" name="Google Shape;126;p27"/>
          <p:cNvPicPr preferRelativeResize="0"/>
          <p:nvPr/>
        </p:nvPicPr>
        <p:blipFill rotWithShape="1">
          <a:blip r:embed="rId3">
            <a:alphaModFix/>
          </a:blip>
          <a:srcRect b="0" l="0" r="0" t="0"/>
          <a:stretch/>
        </p:blipFill>
        <p:spPr>
          <a:xfrm>
            <a:off x="2022999" y="3624645"/>
            <a:ext cx="2251610" cy="2998000"/>
          </a:xfrm>
          <a:prstGeom prst="rect">
            <a:avLst/>
          </a:prstGeom>
          <a:noFill/>
          <a:ln cap="flat" cmpd="sng" w="9525">
            <a:solidFill>
              <a:schemeClr val="accent1"/>
            </a:solidFill>
            <a:prstDash val="solid"/>
            <a:round/>
            <a:headEnd len="sm" w="sm" type="none"/>
            <a:tailEnd len="sm" w="sm" type="none"/>
          </a:ln>
        </p:spPr>
      </p:pic>
      <p:pic>
        <p:nvPicPr>
          <p:cNvPr descr="https://lh5.googleusercontent.com/qq-i0mfAgBs_UF7-uXQAdQII0SJoXD7gXyCz0pl1HJ9GNgYR-3ElDY7A2hJq-sJ8BDlz0lKfKhEJZQl6P-Wzt0GqoC6WPmGdaaC6l9aNwZzSC8NmA0-zU8H1B436-IJEjU_rTcs6" id="127" name="Google Shape;127;p27"/>
          <p:cNvPicPr preferRelativeResize="0"/>
          <p:nvPr/>
        </p:nvPicPr>
        <p:blipFill rotWithShape="1">
          <a:blip r:embed="rId4">
            <a:alphaModFix/>
          </a:blip>
          <a:srcRect b="0" l="0" r="0" t="0"/>
          <a:stretch/>
        </p:blipFill>
        <p:spPr>
          <a:xfrm>
            <a:off x="4665432" y="3624645"/>
            <a:ext cx="2242306" cy="2998000"/>
          </a:xfrm>
          <a:prstGeom prst="rect">
            <a:avLst/>
          </a:prstGeom>
          <a:noFill/>
          <a:ln cap="flat" cmpd="sng" w="9525">
            <a:solidFill>
              <a:schemeClr val="accent1"/>
            </a:solidFill>
            <a:prstDash val="solid"/>
            <a:round/>
            <a:headEnd len="sm" w="sm" type="none"/>
            <a:tailEnd len="sm" w="sm" type="none"/>
          </a:ln>
        </p:spPr>
      </p:pic>
      <p:pic>
        <p:nvPicPr>
          <p:cNvPr descr="https://lh5.googleusercontent.com/q94cyWlrz2IOF5-1g-J-AKZmqh4QgwgnjUT2p70zTe5VsqB8EhCSyx5hu-qVaUllY_0k5tf8FUt_rxjIqDZt0hlqd0IMwb1E_745aZ3GmfHEn7JWjCBkhBDrT4dAIOsrq6q_ibsX" id="128" name="Google Shape;128;p27"/>
          <p:cNvPicPr preferRelativeResize="0"/>
          <p:nvPr/>
        </p:nvPicPr>
        <p:blipFill rotWithShape="1">
          <a:blip r:embed="rId5">
            <a:alphaModFix/>
          </a:blip>
          <a:srcRect b="0" l="0" r="0" t="0"/>
          <a:stretch/>
        </p:blipFill>
        <p:spPr>
          <a:xfrm>
            <a:off x="7298561" y="3624645"/>
            <a:ext cx="2251610" cy="299800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nvSpPr>
        <p:spPr>
          <a:xfrm>
            <a:off x="420756" y="1602059"/>
            <a:ext cx="10515600" cy="6078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en-US" sz="3600" u="none" cap="none" strike="noStrike">
                <a:solidFill>
                  <a:schemeClr val="accent2"/>
                </a:solidFill>
                <a:latin typeface="Calibri"/>
                <a:ea typeface="Calibri"/>
                <a:cs typeface="Calibri"/>
                <a:sym typeface="Calibri"/>
              </a:rPr>
              <a:t>EMPOWER</a:t>
            </a:r>
            <a:endParaRPr b="1" i="0" sz="3600" u="none" cap="none" strike="noStrike">
              <a:solidFill>
                <a:schemeClr val="dk1"/>
              </a:solidFill>
              <a:latin typeface="Calibri"/>
              <a:ea typeface="Calibri"/>
              <a:cs typeface="Calibri"/>
              <a:sym typeface="Calibri"/>
            </a:endParaRPr>
          </a:p>
        </p:txBody>
      </p:sp>
      <p:sp>
        <p:nvSpPr>
          <p:cNvPr id="134" name="Google Shape;134;p2"/>
          <p:cNvSpPr txBox="1"/>
          <p:nvPr/>
        </p:nvSpPr>
        <p:spPr>
          <a:xfrm>
            <a:off x="420756" y="2209949"/>
            <a:ext cx="3514430" cy="35540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Students were empowered to write a biography and create a graphic design that shows the impact their Unsung Hero has had on others.  </a:t>
            </a:r>
            <a:endParaRPr b="0" i="0" sz="1400" u="none" cap="none" strike="noStrike">
              <a:solidFill>
                <a:srgbClr val="000000"/>
              </a:solidFill>
              <a:latin typeface="Arial"/>
              <a:ea typeface="Arial"/>
              <a:cs typeface="Arial"/>
              <a:sym typeface="Arial"/>
            </a:endParaRPr>
          </a:p>
        </p:txBody>
      </p:sp>
      <p:pic>
        <p:nvPicPr>
          <p:cNvPr descr="https://lh5.googleusercontent.com/4x-5FEoxmIlLCgi-opS70BtNXALH9n5uhEaTgXyqFSagFNX5QcC5MCmCOnnkDEdrEaN4uQBc5cEVf8bYZUpfmhXbzzxrqT7F6eYQFG1oNvMHW9c9-1XowWPxRzPGnWInjE0bC6mh" id="135" name="Google Shape;135;p2"/>
          <p:cNvPicPr preferRelativeResize="0"/>
          <p:nvPr/>
        </p:nvPicPr>
        <p:blipFill rotWithShape="1">
          <a:blip r:embed="rId3">
            <a:alphaModFix/>
          </a:blip>
          <a:srcRect b="0" l="0" r="0" t="0"/>
          <a:stretch/>
        </p:blipFill>
        <p:spPr>
          <a:xfrm rot="-5400000">
            <a:off x="5075464" y="744809"/>
            <a:ext cx="5143500" cy="685800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9"/>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Student Reflections:</a:t>
            </a:r>
            <a:endParaRPr/>
          </a:p>
        </p:txBody>
      </p:sp>
      <p:sp>
        <p:nvSpPr>
          <p:cNvPr id="142" name="Google Shape;142;p29"/>
          <p:cNvSpPr txBox="1"/>
          <p:nvPr>
            <p:ph idx="1" type="body"/>
          </p:nvPr>
        </p:nvSpPr>
        <p:spPr>
          <a:xfrm>
            <a:off x="420756" y="2494721"/>
            <a:ext cx="10515600" cy="3374128"/>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“I felt awesome when my person said she was crying happy tears when I picked her and made her day. I felt great that I picked her because God really spoke to me that I should pick her. I had a great experience doing the project but one thing I wish that I could of done was interview her in person but she has a busy schedule so I could not talk to her for the interview, but overall it went pretty great.”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Student Reflections:</a:t>
            </a:r>
            <a:endParaRPr/>
          </a:p>
        </p:txBody>
      </p:sp>
      <p:sp>
        <p:nvSpPr>
          <p:cNvPr id="149" name="Google Shape;149;p3"/>
          <p:cNvSpPr txBox="1"/>
          <p:nvPr>
            <p:ph idx="1" type="body"/>
          </p:nvPr>
        </p:nvSpPr>
        <p:spPr>
          <a:xfrm>
            <a:off x="420756" y="2494721"/>
            <a:ext cx="10515600" cy="3374128"/>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 The writing part was my favorite too. I love how I put my time and knew the right words to describe my unsung hero. I also loved how I sorted everything and made it neat. I haven't given it to my unsung hero but I think she will love it.”</a:t>
            </a:r>
            <a:endParaRPr/>
          </a:p>
          <a:p>
            <a:pPr indent="-406400" lvl="0" marL="457200" marR="0" rtl="0" algn="l">
              <a:lnSpc>
                <a:spcPct val="90000"/>
              </a:lnSpc>
              <a:spcBef>
                <a:spcPts val="1000"/>
              </a:spcBef>
              <a:spcAft>
                <a:spcPts val="0"/>
              </a:spcAft>
              <a:buClr>
                <a:schemeClr val="dk1"/>
              </a:buClr>
              <a:buSzPts val="2800"/>
              <a:buFont typeface="Arial"/>
              <a:buChar char="•"/>
            </a:pPr>
            <a:r>
              <a:rPr lang="en-US"/>
              <a:t>“ I felt overjoyed when I saw Dr. P was so happy when she got my work. I know that  because she was smiling and saying thank you.”</a:t>
            </a:r>
            <a:br>
              <a:rPr lang="en-US"/>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Teacher Reflections:</a:t>
            </a:r>
            <a:endParaRPr/>
          </a:p>
        </p:txBody>
      </p:sp>
      <p:sp>
        <p:nvSpPr>
          <p:cNvPr id="155" name="Google Shape;155;p30"/>
          <p:cNvSpPr txBox="1"/>
          <p:nvPr>
            <p:ph idx="1" type="body"/>
          </p:nvPr>
        </p:nvSpPr>
        <p:spPr>
          <a:xfrm>
            <a:off x="420756" y="2494721"/>
            <a:ext cx="10515600" cy="3374128"/>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sz="2400"/>
              <a:t>I chose this project because I wanted to give my students the chance to share the impact other people had made in God’s story.  Our classroom focus is on sharing God’s love with others as humble servants.  I love hearing my students’ stories about sharing with their interviewee that they selected them as an Unsung Hero, and again hearing about their reaction to their biography and framed graphic design.</a:t>
            </a:r>
            <a:endParaRPr/>
          </a:p>
          <a:p>
            <a:pPr indent="-406400" lvl="0" marL="457200" marR="0" rtl="0" algn="l">
              <a:lnSpc>
                <a:spcPct val="90000"/>
              </a:lnSpc>
              <a:spcBef>
                <a:spcPts val="1000"/>
              </a:spcBef>
              <a:spcAft>
                <a:spcPts val="0"/>
              </a:spcAft>
              <a:buClr>
                <a:schemeClr val="dk1"/>
              </a:buClr>
              <a:buSzPts val="2800"/>
              <a:buFont typeface="Arial"/>
              <a:buChar char="•"/>
            </a:pPr>
            <a:r>
              <a:rPr lang="en-US" sz="2400"/>
              <a:t>One thing I wish I would have done differently is making stronger connections to the Throughlines.  When I do this project again next year, I will make sure the students list which throughline(s) that their Unsung Hero shows in their biography and in their graphic design.  I may also change the writing component from a biography to a persuasive essay.</a:t>
            </a:r>
            <a:br>
              <a:rPr lang="en-US" sz="2400"/>
            </a:b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7"/>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Deep Hope:</a:t>
            </a:r>
            <a:endParaRPr/>
          </a:p>
        </p:txBody>
      </p:sp>
      <p:sp>
        <p:nvSpPr>
          <p:cNvPr id="57" name="Google Shape;57;p17"/>
          <p:cNvSpPr txBox="1"/>
          <p:nvPr>
            <p:ph idx="1" type="body"/>
          </p:nvPr>
        </p:nvSpPr>
        <p:spPr>
          <a:xfrm>
            <a:off x="420756" y="2494721"/>
            <a:ext cx="10764315" cy="33741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4000"/>
              <a:t>Our Deep Hope is to recognize that we are unconditionally loved by God and that we are called to love all people, putting their needs above our own.  </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8"/>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Essential Learning Targets: </a:t>
            </a:r>
            <a:endParaRPr/>
          </a:p>
        </p:txBody>
      </p:sp>
      <p:sp>
        <p:nvSpPr>
          <p:cNvPr id="63" name="Google Shape;63;p18"/>
          <p:cNvSpPr txBox="1"/>
          <p:nvPr>
            <p:ph idx="1" type="body"/>
          </p:nvPr>
        </p:nvSpPr>
        <p:spPr>
          <a:xfrm>
            <a:off x="875668" y="2494721"/>
            <a:ext cx="10515600" cy="33741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I can share Christ’s love with others by acknowledging an Unsung Hero’s impact on me and the community.</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SzPts val="2800"/>
              <a:buNone/>
            </a:pPr>
            <a:r>
              <a:rPr lang="en-US"/>
              <a:t>I can build community by fostering a relationship with an Unsung Hero.</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t>I can write a five paragraph biography essay about my Unsung Hero’s life and impact.</a:t>
            </a:r>
            <a:endParaRPr/>
          </a:p>
          <a:p>
            <a:pPr indent="0" lvl="0" marL="0" rtl="0" algn="l">
              <a:lnSpc>
                <a:spcPct val="90000"/>
              </a:lnSpc>
              <a:spcBef>
                <a:spcPts val="1000"/>
              </a:spcBef>
              <a:spcAft>
                <a:spcPts val="0"/>
              </a:spcAft>
              <a:buClr>
                <a:schemeClr val="dk1"/>
              </a:buClr>
              <a:buSzPts val="2800"/>
              <a:buNone/>
            </a:pPr>
            <a:r>
              <a:t/>
            </a:r>
            <a:endParaRPr/>
          </a:p>
        </p:txBody>
      </p:sp>
      <p:pic>
        <p:nvPicPr>
          <p:cNvPr descr="File:Target Corporation logo.svg - Wikimedia Commons" id="64" name="Google Shape;64;p18"/>
          <p:cNvPicPr preferRelativeResize="0"/>
          <p:nvPr/>
        </p:nvPicPr>
        <p:blipFill rotWithShape="1">
          <a:blip r:embed="rId3">
            <a:alphaModFix/>
          </a:blip>
          <a:srcRect b="0" l="0" r="0" t="0"/>
          <a:stretch/>
        </p:blipFill>
        <p:spPr>
          <a:xfrm>
            <a:off x="546878" y="2588174"/>
            <a:ext cx="296916" cy="296916"/>
          </a:xfrm>
          <a:prstGeom prst="rect">
            <a:avLst/>
          </a:prstGeom>
          <a:noFill/>
          <a:ln>
            <a:noFill/>
          </a:ln>
        </p:spPr>
      </p:pic>
      <p:pic>
        <p:nvPicPr>
          <p:cNvPr descr="File:Target Corporation logo.svg - Wikimedia Commons" id="65" name="Google Shape;65;p18"/>
          <p:cNvPicPr preferRelativeResize="0"/>
          <p:nvPr/>
        </p:nvPicPr>
        <p:blipFill rotWithShape="1">
          <a:blip r:embed="rId3">
            <a:alphaModFix/>
          </a:blip>
          <a:srcRect b="0" l="0" r="0" t="0"/>
          <a:stretch/>
        </p:blipFill>
        <p:spPr>
          <a:xfrm>
            <a:off x="546878" y="3996541"/>
            <a:ext cx="296916" cy="296916"/>
          </a:xfrm>
          <a:prstGeom prst="rect">
            <a:avLst/>
          </a:prstGeom>
          <a:noFill/>
          <a:ln>
            <a:noFill/>
          </a:ln>
        </p:spPr>
      </p:pic>
      <p:pic>
        <p:nvPicPr>
          <p:cNvPr descr="File:Target Corporation logo.svg - Wikimedia Commons" id="66" name="Google Shape;66;p18"/>
          <p:cNvPicPr preferRelativeResize="0"/>
          <p:nvPr/>
        </p:nvPicPr>
        <p:blipFill rotWithShape="1">
          <a:blip r:embed="rId3">
            <a:alphaModFix/>
          </a:blip>
          <a:srcRect b="0" l="0" r="0" t="0"/>
          <a:stretch/>
        </p:blipFill>
        <p:spPr>
          <a:xfrm>
            <a:off x="546878" y="5026566"/>
            <a:ext cx="296916" cy="2969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9"/>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Curricular Outcomes:</a:t>
            </a:r>
            <a:endParaRPr/>
          </a:p>
        </p:txBody>
      </p:sp>
      <p:sp>
        <p:nvSpPr>
          <p:cNvPr id="72" name="Google Shape;72;p19"/>
          <p:cNvSpPr txBox="1"/>
          <p:nvPr>
            <p:ph idx="1" type="body"/>
          </p:nvPr>
        </p:nvSpPr>
        <p:spPr>
          <a:xfrm>
            <a:off x="420756" y="2274271"/>
            <a:ext cx="10515600" cy="4216200"/>
          </a:xfrm>
          <a:prstGeom prst="rect">
            <a:avLst/>
          </a:prstGeom>
          <a:noFill/>
          <a:ln>
            <a:noFill/>
          </a:ln>
        </p:spPr>
        <p:txBody>
          <a:bodyPr anchorCtr="0" anchor="t" bIns="45700" lIns="91425" spcFirstLastPara="1" rIns="91425" wrap="square" tIns="45700">
            <a:normAutofit/>
          </a:bodyPr>
          <a:lstStyle/>
          <a:p>
            <a:pPr indent="-400050" lvl="0" marL="457200" rtl="0" algn="l">
              <a:lnSpc>
                <a:spcPct val="70000"/>
              </a:lnSpc>
              <a:spcBef>
                <a:spcPts val="1000"/>
              </a:spcBef>
              <a:spcAft>
                <a:spcPts val="0"/>
              </a:spcAft>
              <a:buSzPts val="2700"/>
              <a:buChar char="•"/>
            </a:pPr>
            <a:r>
              <a:rPr lang="en-US" sz="1650"/>
              <a:t>CCSS.ELA-LITERACY.W.4.2   Write informative/explanatory texts to examine a topic and convey ideas and information clearly.</a:t>
            </a:r>
            <a:endParaRPr sz="1650"/>
          </a:p>
          <a:p>
            <a:pPr indent="-400050" lvl="0" marL="457200" rtl="0" algn="l">
              <a:lnSpc>
                <a:spcPct val="70000"/>
              </a:lnSpc>
              <a:spcBef>
                <a:spcPts val="1000"/>
              </a:spcBef>
              <a:spcAft>
                <a:spcPts val="0"/>
              </a:spcAft>
              <a:buSzPts val="2700"/>
              <a:buChar char="•"/>
            </a:pPr>
            <a:r>
              <a:rPr lang="en-US" sz="1650"/>
              <a:t>CCSS.ELA-LITERACY.W.4.4    Produce clear and coherent writing in which the development and organization are appropriate to task, purpose, and audience. (Grade-specific expectations for writing types are defined in standards 1-3 above.)</a:t>
            </a:r>
            <a:endParaRPr sz="1650"/>
          </a:p>
          <a:p>
            <a:pPr indent="-400050" lvl="0" marL="457200" rtl="0" algn="l">
              <a:lnSpc>
                <a:spcPct val="70000"/>
              </a:lnSpc>
              <a:spcBef>
                <a:spcPts val="1000"/>
              </a:spcBef>
              <a:spcAft>
                <a:spcPts val="0"/>
              </a:spcAft>
              <a:buSzPts val="2700"/>
              <a:buChar char="•"/>
            </a:pPr>
            <a:r>
              <a:rPr lang="en-US" sz="1650"/>
              <a:t>CCSS.ELA-LITERACY.W.4.5    With guidance and support from peers and adults, develop and strengthen writing as needed by planning, revising, and editing. (Editing for conventions should demonstrate command of Language standards 1-3 up to and including grade 4 here.)</a:t>
            </a:r>
            <a:endParaRPr sz="1650"/>
          </a:p>
          <a:p>
            <a:pPr indent="-400050" lvl="0" marL="457200" rtl="0" algn="l">
              <a:lnSpc>
                <a:spcPct val="70000"/>
              </a:lnSpc>
              <a:spcBef>
                <a:spcPts val="1000"/>
              </a:spcBef>
              <a:spcAft>
                <a:spcPts val="0"/>
              </a:spcAft>
              <a:buSzPts val="2700"/>
              <a:buChar char="•"/>
            </a:pPr>
            <a:r>
              <a:rPr lang="en-US" sz="1650"/>
              <a:t>CCSS.ELA-LITERACY.W.4.6    With some guidance and support from adults, use technology, including the Internet, to produce and publish writing as well as to interact and collaborate with others; demonstrate sufficient command of keyboarding skills to type a minimum of one page in a single sitting.</a:t>
            </a:r>
            <a:endParaRPr sz="1650"/>
          </a:p>
          <a:p>
            <a:pPr indent="-400050" lvl="0" marL="457200" rtl="0" algn="l">
              <a:lnSpc>
                <a:spcPct val="70000"/>
              </a:lnSpc>
              <a:spcBef>
                <a:spcPts val="1000"/>
              </a:spcBef>
              <a:spcAft>
                <a:spcPts val="0"/>
              </a:spcAft>
              <a:buSzPts val="2700"/>
              <a:buChar char="•"/>
            </a:pPr>
            <a:r>
              <a:rPr lang="en-US" sz="1650"/>
              <a:t>CCSS.ELA-LITERACY.W.4.7    Conduct short research projects that build knowledge through investigation of different aspects of a topic.</a:t>
            </a:r>
            <a:endParaRPr sz="1650"/>
          </a:p>
          <a:p>
            <a:pPr indent="-406400" lvl="0" marL="457200" rtl="0" algn="l">
              <a:lnSpc>
                <a:spcPct val="70000"/>
              </a:lnSpc>
              <a:spcBef>
                <a:spcPts val="1000"/>
              </a:spcBef>
              <a:spcAft>
                <a:spcPts val="0"/>
              </a:spcAft>
              <a:buSzPts val="2800"/>
              <a:buChar char="•"/>
            </a:pPr>
            <a:r>
              <a:rPr lang="en-US" sz="1750"/>
              <a:t>CCSS.ELA-LITERACY.SL.4.5    Add audio recordings and visual displays to presentations when appropriate to enhance the development of main ideas or themes.</a:t>
            </a:r>
            <a:endParaRPr sz="17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0"/>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Habit(s) of Learning:</a:t>
            </a:r>
            <a:endParaRPr/>
          </a:p>
        </p:txBody>
      </p:sp>
      <p:sp>
        <p:nvSpPr>
          <p:cNvPr id="79" name="Google Shape;79;p20"/>
          <p:cNvSpPr txBox="1"/>
          <p:nvPr>
            <p:ph idx="1" type="body"/>
          </p:nvPr>
        </p:nvSpPr>
        <p:spPr>
          <a:xfrm>
            <a:off x="420756" y="2494721"/>
            <a:ext cx="10515600" cy="33741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Gracious Communicating</a:t>
            </a:r>
            <a:r>
              <a:rPr lang="en-US"/>
              <a:t>:  Students were asked to respectfully interview their Unsung Heroes.  They were also asked to honor their Unsung Hero using their words and writing.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1"/>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See God’s Story:</a:t>
            </a:r>
            <a:endParaRPr/>
          </a:p>
        </p:txBody>
      </p:sp>
      <p:sp>
        <p:nvSpPr>
          <p:cNvPr id="86" name="Google Shape;86;p21"/>
          <p:cNvSpPr txBox="1"/>
          <p:nvPr>
            <p:ph idx="1" type="body"/>
          </p:nvPr>
        </p:nvSpPr>
        <p:spPr>
          <a:xfrm>
            <a:off x="420756" y="2274278"/>
            <a:ext cx="10515600" cy="3374128"/>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b="1" lang="en-US" sz="2400"/>
              <a:t>Creation</a:t>
            </a:r>
            <a:r>
              <a:rPr lang="en-US" sz="2400"/>
              <a:t>: Everyone is valued, and has the opportunity to make an impact for God’s glory.</a:t>
            </a:r>
            <a:endParaRPr/>
          </a:p>
          <a:p>
            <a:pPr indent="-406400" lvl="0" marL="457200" rtl="0" algn="l">
              <a:lnSpc>
                <a:spcPct val="90000"/>
              </a:lnSpc>
              <a:spcBef>
                <a:spcPts val="1000"/>
              </a:spcBef>
              <a:spcAft>
                <a:spcPts val="0"/>
              </a:spcAft>
              <a:buSzPts val="2800"/>
              <a:buChar char="•"/>
            </a:pPr>
            <a:r>
              <a:rPr b="1" lang="en-US" sz="2400"/>
              <a:t>Fall</a:t>
            </a:r>
            <a:r>
              <a:rPr lang="en-US" sz="2400"/>
              <a:t>:  We are often busy and miss out on the opportunities to thank others for the impact they are making.  </a:t>
            </a:r>
            <a:endParaRPr/>
          </a:p>
          <a:p>
            <a:pPr indent="-406400" lvl="0" marL="457200" rtl="0" algn="l">
              <a:lnSpc>
                <a:spcPct val="90000"/>
              </a:lnSpc>
              <a:spcBef>
                <a:spcPts val="1000"/>
              </a:spcBef>
              <a:spcAft>
                <a:spcPts val="0"/>
              </a:spcAft>
              <a:buSzPts val="2800"/>
              <a:buChar char="•"/>
            </a:pPr>
            <a:r>
              <a:rPr b="1" lang="en-US" sz="2400"/>
              <a:t>Redemption</a:t>
            </a:r>
            <a:r>
              <a:rPr lang="en-US" sz="2400"/>
              <a:t>:  When we take the time to bless others, we find that we are also blessed.  Focusing on the good we see around us leads us to glorify God.</a:t>
            </a:r>
            <a:endParaRPr/>
          </a:p>
          <a:p>
            <a:pPr indent="-406400" lvl="0" marL="457200" marR="0" rtl="0" algn="l">
              <a:lnSpc>
                <a:spcPct val="90000"/>
              </a:lnSpc>
              <a:spcBef>
                <a:spcPts val="1000"/>
              </a:spcBef>
              <a:spcAft>
                <a:spcPts val="0"/>
              </a:spcAft>
              <a:buClr>
                <a:schemeClr val="dk1"/>
              </a:buClr>
              <a:buSzPts val="2800"/>
              <a:buFont typeface="Arial"/>
              <a:buChar char="•"/>
            </a:pPr>
            <a:r>
              <a:rPr b="1" lang="en-US" sz="2400"/>
              <a:t>Restoration</a:t>
            </a:r>
            <a:r>
              <a:rPr lang="en-US" sz="2400"/>
              <a:t>:  We can support students to build community, even reaching out to people they don’t know as well, through the interview process.  We then bless others through our writing and creativity.</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3"/>
          <p:cNvSpPr txBox="1"/>
          <p:nvPr>
            <p:ph idx="1" type="body"/>
          </p:nvPr>
        </p:nvSpPr>
        <p:spPr>
          <a:xfrm>
            <a:off x="420756" y="2494721"/>
            <a:ext cx="4976192" cy="33741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The Unsung Hero FLEx fits with our Storyline to share Christ’s love with others because students acknowledged how they have been impacted by Unsung Heroes.  They also honored each Unsung Hero’s story as part of God’s larger story.</a:t>
            </a:r>
            <a:endParaRPr/>
          </a:p>
          <a:p>
            <a:pPr indent="0" lvl="0" marL="0" rtl="0" algn="l">
              <a:lnSpc>
                <a:spcPct val="90000"/>
              </a:lnSpc>
              <a:spcBef>
                <a:spcPts val="1000"/>
              </a:spcBef>
              <a:spcAft>
                <a:spcPts val="0"/>
              </a:spcAft>
              <a:buClr>
                <a:schemeClr val="dk1"/>
              </a:buClr>
              <a:buSzPts val="2800"/>
              <a:buNone/>
            </a:pPr>
            <a:r>
              <a:t/>
            </a:r>
            <a:endParaRPr/>
          </a:p>
        </p:txBody>
      </p:sp>
      <p:sp>
        <p:nvSpPr>
          <p:cNvPr id="92" name="Google Shape;92;p23"/>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Storyline: Share the Love</a:t>
            </a:r>
            <a:endParaRPr/>
          </a:p>
        </p:txBody>
      </p:sp>
      <p:pic>
        <p:nvPicPr>
          <p:cNvPr id="93" name="Google Shape;93;p23"/>
          <p:cNvPicPr preferRelativeResize="0"/>
          <p:nvPr/>
        </p:nvPicPr>
        <p:blipFill rotWithShape="1">
          <a:blip r:embed="rId3">
            <a:alphaModFix/>
          </a:blip>
          <a:srcRect b="0" l="0" r="0" t="0"/>
          <a:stretch/>
        </p:blipFill>
        <p:spPr>
          <a:xfrm>
            <a:off x="5396948" y="2274278"/>
            <a:ext cx="5817705" cy="4363279"/>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4"/>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Throughlines:</a:t>
            </a:r>
            <a:endParaRPr/>
          </a:p>
        </p:txBody>
      </p:sp>
      <p:sp>
        <p:nvSpPr>
          <p:cNvPr id="100" name="Google Shape;100;p24"/>
          <p:cNvSpPr txBox="1"/>
          <p:nvPr>
            <p:ph idx="1" type="body"/>
          </p:nvPr>
        </p:nvSpPr>
        <p:spPr>
          <a:xfrm>
            <a:off x="420756" y="2213570"/>
            <a:ext cx="10701270" cy="4351338"/>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b="1" lang="en-US"/>
              <a:t>Image Reflector</a:t>
            </a:r>
            <a:r>
              <a:rPr lang="en-US"/>
              <a:t>:  All people are created in God’s image and can make an impact on the world as part of God’s story.  There are no small stories to God!</a:t>
            </a:r>
            <a:endParaRPr/>
          </a:p>
          <a:p>
            <a:pPr indent="-406400" lvl="0" marL="457200" rtl="0" algn="l">
              <a:lnSpc>
                <a:spcPct val="90000"/>
              </a:lnSpc>
              <a:spcBef>
                <a:spcPts val="1000"/>
              </a:spcBef>
              <a:spcAft>
                <a:spcPts val="0"/>
              </a:spcAft>
              <a:buSzPts val="2800"/>
              <a:buChar char="•"/>
            </a:pPr>
            <a:r>
              <a:rPr b="1" lang="en-US"/>
              <a:t>Community Builder</a:t>
            </a:r>
            <a:r>
              <a:rPr lang="en-US"/>
              <a:t>:  The students are building community by fostering relationships with their Unsung Heroes.</a:t>
            </a:r>
            <a:endParaRPr/>
          </a:p>
          <a:p>
            <a:pPr indent="-406400" lvl="0" marL="457200" rtl="0" algn="l">
              <a:lnSpc>
                <a:spcPct val="90000"/>
              </a:lnSpc>
              <a:spcBef>
                <a:spcPts val="1000"/>
              </a:spcBef>
              <a:spcAft>
                <a:spcPts val="0"/>
              </a:spcAft>
              <a:buSzPts val="2800"/>
              <a:buChar char="•"/>
            </a:pPr>
            <a:r>
              <a:rPr b="1" lang="en-US"/>
              <a:t>Justice Seeker</a:t>
            </a:r>
            <a:r>
              <a:rPr lang="en-US"/>
              <a:t>:  The students are seeking people who are not often recognized by society or procedures already in place.</a:t>
            </a:r>
            <a:endParaRPr/>
          </a:p>
          <a:p>
            <a:pPr indent="-406400" lvl="0" marL="457200" marR="0" rtl="0" algn="l">
              <a:lnSpc>
                <a:spcPct val="90000"/>
              </a:lnSpc>
              <a:spcBef>
                <a:spcPts val="1000"/>
              </a:spcBef>
              <a:spcAft>
                <a:spcPts val="0"/>
              </a:spcAft>
              <a:buClr>
                <a:schemeClr val="dk1"/>
              </a:buClr>
              <a:buSzPts val="2800"/>
              <a:buFont typeface="Arial"/>
              <a:buChar char="•"/>
            </a:pPr>
            <a:r>
              <a:rPr b="1" lang="en-US"/>
              <a:t>Servant Worker</a:t>
            </a:r>
            <a:r>
              <a:rPr lang="en-US"/>
              <a:t>:  The students are serving others by telling their stories, and by acknowledging the impact each Unsung Hero made on the kingdom.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5"/>
          <p:cNvSpPr txBox="1"/>
          <p:nvPr>
            <p:ph type="title"/>
          </p:nvPr>
        </p:nvSpPr>
        <p:spPr>
          <a:xfrm>
            <a:off x="420756" y="1666388"/>
            <a:ext cx="10515600" cy="607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a:t>Formational Learning Experience:</a:t>
            </a:r>
            <a:endParaRPr/>
          </a:p>
        </p:txBody>
      </p:sp>
      <p:sp>
        <p:nvSpPr>
          <p:cNvPr id="106" name="Google Shape;106;p25"/>
          <p:cNvSpPr txBox="1"/>
          <p:nvPr>
            <p:ph idx="1" type="body"/>
          </p:nvPr>
        </p:nvSpPr>
        <p:spPr>
          <a:xfrm>
            <a:off x="420756" y="2494721"/>
            <a:ext cx="10515600" cy="33741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b="1" lang="en-US"/>
              <a:t>Real needs</a:t>
            </a:r>
            <a:r>
              <a:rPr lang="en-US"/>
              <a:t>: Community with others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SzPts val="2800"/>
              <a:buNone/>
            </a:pPr>
            <a:r>
              <a:rPr b="1" lang="en-US"/>
              <a:t>Real people</a:t>
            </a:r>
            <a:r>
              <a:rPr lang="en-US"/>
              <a:t>: Unsung Heroes from students’ personal lives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SzPts val="2800"/>
              <a:buNone/>
            </a:pPr>
            <a:r>
              <a:rPr b="1" lang="en-US"/>
              <a:t>Real work</a:t>
            </a:r>
            <a:r>
              <a:rPr lang="en-US"/>
              <a:t>: Practice writing quality interview questions, and then conducting an interview.  Then, students had to write a five paragraph biography essay.  Finally, students used Canva to create a graphic design as a thank you to their hero.</a:t>
            </a:r>
            <a:endParaRPr/>
          </a:p>
          <a:p>
            <a:pPr indent="0" lvl="0" marL="0" rtl="0" algn="l">
              <a:lnSpc>
                <a:spcPct val="90000"/>
              </a:lnSpc>
              <a:spcBef>
                <a:spcPts val="1000"/>
              </a:spcBef>
              <a:spcAft>
                <a:spcPts val="0"/>
              </a:spcAft>
              <a:buClr>
                <a:schemeClr val="dk1"/>
              </a:buClr>
              <a:buSzPts val="2800"/>
              <a:buNone/>
            </a:pP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9_Office Theme">
  <a:themeElements>
    <a:clrScheme name="Custom 1">
      <a:dk1>
        <a:srgbClr val="1F5499"/>
      </a:dk1>
      <a:lt1>
        <a:srgbClr val="FFFFFF"/>
      </a:lt1>
      <a:dk2>
        <a:srgbClr val="0F182F"/>
      </a:dk2>
      <a:lt2>
        <a:srgbClr val="FFFFFF"/>
      </a:lt2>
      <a:accent1>
        <a:srgbClr val="205399"/>
      </a:accent1>
      <a:accent2>
        <a:srgbClr val="FBB83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Office Theme">
  <a:themeElements>
    <a:clrScheme name="Custom 1">
      <a:dk1>
        <a:srgbClr val="1F5499"/>
      </a:dk1>
      <a:lt1>
        <a:srgbClr val="FFFFFF"/>
      </a:lt1>
      <a:dk2>
        <a:srgbClr val="0F182F"/>
      </a:dk2>
      <a:lt2>
        <a:srgbClr val="FFFFFF"/>
      </a:lt2>
      <a:accent1>
        <a:srgbClr val="205399"/>
      </a:accent1>
      <a:accent2>
        <a:srgbClr val="FBB83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2019-11-28T00:29:41Z</dcterms:created>
  <dc:creator>Amanda Albright</dc:creator>
</cp:coreProperties>
</file>