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  <p:sldMasterId id="2147483670" r:id="rId5"/>
    <p:sldMasterId id="2147483648" r:id="rId6"/>
  </p:sldMasterIdLst>
  <p:notesMasterIdLst>
    <p:notesMasterId r:id="rId54"/>
  </p:notesMasterIdLst>
  <p:sldIdLst>
    <p:sldId id="257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328" r:id="rId21"/>
    <p:sldId id="273" r:id="rId22"/>
    <p:sldId id="272" r:id="rId23"/>
    <p:sldId id="274" r:id="rId24"/>
    <p:sldId id="275" r:id="rId25"/>
    <p:sldId id="276" r:id="rId26"/>
    <p:sldId id="277" r:id="rId27"/>
    <p:sldId id="278" r:id="rId28"/>
    <p:sldId id="323" r:id="rId29"/>
    <p:sldId id="279" r:id="rId30"/>
    <p:sldId id="280" r:id="rId31"/>
    <p:sldId id="281" r:id="rId32"/>
    <p:sldId id="282" r:id="rId33"/>
    <p:sldId id="283" r:id="rId34"/>
    <p:sldId id="347" r:id="rId35"/>
    <p:sldId id="346" r:id="rId36"/>
    <p:sldId id="345" r:id="rId37"/>
    <p:sldId id="344" r:id="rId38"/>
    <p:sldId id="343" r:id="rId39"/>
    <p:sldId id="342" r:id="rId40"/>
    <p:sldId id="348" r:id="rId41"/>
    <p:sldId id="340" r:id="rId42"/>
    <p:sldId id="339" r:id="rId43"/>
    <p:sldId id="338" r:id="rId44"/>
    <p:sldId id="337" r:id="rId45"/>
    <p:sldId id="336" r:id="rId46"/>
    <p:sldId id="335" r:id="rId47"/>
    <p:sldId id="334" r:id="rId48"/>
    <p:sldId id="333" r:id="rId49"/>
    <p:sldId id="332" r:id="rId50"/>
    <p:sldId id="350" r:id="rId51"/>
    <p:sldId id="330" r:id="rId52"/>
    <p:sldId id="329" r:id="rId5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AB"/>
    <a:srgbClr val="FF9300"/>
    <a:srgbClr val="687992"/>
    <a:srgbClr val="12B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E8729C-47A8-485D-A935-6CB79D932AFE}" v="11" dt="2024-05-13T10:28:29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" y="4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microsoft.com/office/2015/10/relationships/revisionInfo" Target="revisionInfo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heme" Target="theme/theme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6D35A-B2D2-411A-839F-836FCDD100F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558FA9-1F49-49BC-864E-D15341EDBE24}">
      <dgm:prSet custT="1"/>
      <dgm:spPr>
        <a:ln>
          <a:solidFill>
            <a:srgbClr val="687992"/>
          </a:solidFill>
        </a:ln>
      </dgm:spPr>
      <dgm:t>
        <a:bodyPr/>
        <a:lstStyle/>
        <a:p>
          <a:r>
            <a:rPr lang="en-GB" sz="19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Statistically significant reductions in levels of conflict. </a:t>
          </a:r>
          <a:endParaRPr lang="en-US" sz="19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7B84660-CF8E-47A3-9841-F8AFAF46617A}" type="parTrans" cxnId="{478124B6-C81A-4C51-B7BA-4D56EE6D4719}">
      <dgm:prSet/>
      <dgm:spPr/>
      <dgm:t>
        <a:bodyPr/>
        <a:lstStyle/>
        <a:p>
          <a:endParaRPr lang="en-US"/>
        </a:p>
      </dgm:t>
    </dgm:pt>
    <dgm:pt modelId="{6E73AE79-0B81-4A44-896F-5176C0F4A791}" type="sibTrans" cxnId="{478124B6-C81A-4C51-B7BA-4D56EE6D4719}">
      <dgm:prSet/>
      <dgm:spPr/>
      <dgm:t>
        <a:bodyPr/>
        <a:lstStyle/>
        <a:p>
          <a:endParaRPr lang="en-US"/>
        </a:p>
      </dgm:t>
    </dgm:pt>
    <dgm:pt modelId="{5DC8D1F0-CD6B-45B7-A3F4-3F105513EE32}">
      <dgm:prSet custT="1"/>
      <dgm:spPr>
        <a:ln>
          <a:solidFill>
            <a:srgbClr val="687992"/>
          </a:solidFill>
        </a:ln>
      </dgm:spPr>
      <dgm:t>
        <a:bodyPr/>
        <a:lstStyle/>
        <a:p>
          <a:r>
            <a:rPr lang="en-GB" sz="19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Significant improvements in relationship satisfaction amongst users.</a:t>
          </a:r>
          <a:endParaRPr lang="en-US" sz="19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2F99C32-6DDB-4E0F-BADA-D6CDC03AA21C}" type="parTrans" cxnId="{D1B9A673-FAA4-438E-8D7B-8E03FE58BFEB}">
      <dgm:prSet/>
      <dgm:spPr/>
      <dgm:t>
        <a:bodyPr/>
        <a:lstStyle/>
        <a:p>
          <a:endParaRPr lang="en-US"/>
        </a:p>
      </dgm:t>
    </dgm:pt>
    <dgm:pt modelId="{56E36337-0524-4C49-B5EE-1FA58CEA05FF}" type="sibTrans" cxnId="{D1B9A673-FAA4-438E-8D7B-8E03FE58BFEB}">
      <dgm:prSet/>
      <dgm:spPr/>
      <dgm:t>
        <a:bodyPr/>
        <a:lstStyle/>
        <a:p>
          <a:endParaRPr lang="en-US"/>
        </a:p>
      </dgm:t>
    </dgm:pt>
    <dgm:pt modelId="{3E6F0095-09BE-0A40-99BB-2D9E23BC269A}" type="pres">
      <dgm:prSet presAssocID="{0436D35A-B2D2-411A-839F-836FCDD100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26BDFB3-BAEC-3149-82C9-601A3BA1CD8A}" type="pres">
      <dgm:prSet presAssocID="{EA558FA9-1F49-49BC-864E-D15341EDBE24}" presName="hierRoot1" presStyleCnt="0"/>
      <dgm:spPr/>
    </dgm:pt>
    <dgm:pt modelId="{C7945A83-B6BD-D145-AD48-B5F45CEAE1A9}" type="pres">
      <dgm:prSet presAssocID="{EA558FA9-1F49-49BC-864E-D15341EDBE24}" presName="composite" presStyleCnt="0"/>
      <dgm:spPr/>
    </dgm:pt>
    <dgm:pt modelId="{BA80D5BF-AB32-D340-A9C6-64E3530B9ED2}" type="pres">
      <dgm:prSet presAssocID="{EA558FA9-1F49-49BC-864E-D15341EDBE24}" presName="background" presStyleLbl="node0" presStyleIdx="0" presStyleCnt="2"/>
      <dgm:spPr>
        <a:solidFill>
          <a:srgbClr val="6BBECA"/>
        </a:solidFill>
      </dgm:spPr>
    </dgm:pt>
    <dgm:pt modelId="{E76C0292-81E6-4849-8AEA-66172859EACE}" type="pres">
      <dgm:prSet presAssocID="{EA558FA9-1F49-49BC-864E-D15341EDBE24}" presName="text" presStyleLbl="fgAcc0" presStyleIdx="0" presStyleCnt="2" custLinFactNeighborX="-414" custLinFactNeighborY="9109">
        <dgm:presLayoutVars>
          <dgm:chPref val="3"/>
        </dgm:presLayoutVars>
      </dgm:prSet>
      <dgm:spPr/>
    </dgm:pt>
    <dgm:pt modelId="{3F04FA37-6EF6-3140-85C6-52BDA1FC0A38}" type="pres">
      <dgm:prSet presAssocID="{EA558FA9-1F49-49BC-864E-D15341EDBE24}" presName="hierChild2" presStyleCnt="0"/>
      <dgm:spPr/>
    </dgm:pt>
    <dgm:pt modelId="{A02F883A-BB57-F248-ABEC-D70AC8B199D8}" type="pres">
      <dgm:prSet presAssocID="{5DC8D1F0-CD6B-45B7-A3F4-3F105513EE32}" presName="hierRoot1" presStyleCnt="0"/>
      <dgm:spPr/>
    </dgm:pt>
    <dgm:pt modelId="{67A21541-5F17-F045-AE09-1DF23C0FB936}" type="pres">
      <dgm:prSet presAssocID="{5DC8D1F0-CD6B-45B7-A3F4-3F105513EE32}" presName="composite" presStyleCnt="0"/>
      <dgm:spPr/>
    </dgm:pt>
    <dgm:pt modelId="{D6913660-56A8-1847-8245-CF76E4222A8A}" type="pres">
      <dgm:prSet presAssocID="{5DC8D1F0-CD6B-45B7-A3F4-3F105513EE32}" presName="background" presStyleLbl="node0" presStyleIdx="1" presStyleCnt="2"/>
      <dgm:spPr>
        <a:solidFill>
          <a:srgbClr val="77A3D5"/>
        </a:solidFill>
      </dgm:spPr>
    </dgm:pt>
    <dgm:pt modelId="{D6456329-EBB9-1040-8061-55445270BAD6}" type="pres">
      <dgm:prSet presAssocID="{5DC8D1F0-CD6B-45B7-A3F4-3F105513EE32}" presName="text" presStyleLbl="fgAcc0" presStyleIdx="1" presStyleCnt="2">
        <dgm:presLayoutVars>
          <dgm:chPref val="3"/>
        </dgm:presLayoutVars>
      </dgm:prSet>
      <dgm:spPr/>
    </dgm:pt>
    <dgm:pt modelId="{2B983673-B3F0-BB4E-9FA5-421D2D8E482F}" type="pres">
      <dgm:prSet presAssocID="{5DC8D1F0-CD6B-45B7-A3F4-3F105513EE32}" presName="hierChild2" presStyleCnt="0"/>
      <dgm:spPr/>
    </dgm:pt>
  </dgm:ptLst>
  <dgm:cxnLst>
    <dgm:cxn modelId="{E3436203-38E4-634D-96AC-2834BD2AC9F9}" type="presOf" srcId="{0436D35A-B2D2-411A-839F-836FCDD100F6}" destId="{3E6F0095-09BE-0A40-99BB-2D9E23BC269A}" srcOrd="0" destOrd="0" presId="urn:microsoft.com/office/officeart/2005/8/layout/hierarchy1"/>
    <dgm:cxn modelId="{1CAE9472-EB5A-A14D-9DA6-B07E7795C0C0}" type="presOf" srcId="{5DC8D1F0-CD6B-45B7-A3F4-3F105513EE32}" destId="{D6456329-EBB9-1040-8061-55445270BAD6}" srcOrd="0" destOrd="0" presId="urn:microsoft.com/office/officeart/2005/8/layout/hierarchy1"/>
    <dgm:cxn modelId="{D1B9A673-FAA4-438E-8D7B-8E03FE58BFEB}" srcId="{0436D35A-B2D2-411A-839F-836FCDD100F6}" destId="{5DC8D1F0-CD6B-45B7-A3F4-3F105513EE32}" srcOrd="1" destOrd="0" parTransId="{02F99C32-6DDB-4E0F-BADA-D6CDC03AA21C}" sibTransId="{56E36337-0524-4C49-B5EE-1FA58CEA05FF}"/>
    <dgm:cxn modelId="{7DA1ED86-E400-EF43-89C8-9D83B9EBF811}" type="presOf" srcId="{EA558FA9-1F49-49BC-864E-D15341EDBE24}" destId="{E76C0292-81E6-4849-8AEA-66172859EACE}" srcOrd="0" destOrd="0" presId="urn:microsoft.com/office/officeart/2005/8/layout/hierarchy1"/>
    <dgm:cxn modelId="{478124B6-C81A-4C51-B7BA-4D56EE6D4719}" srcId="{0436D35A-B2D2-411A-839F-836FCDD100F6}" destId="{EA558FA9-1F49-49BC-864E-D15341EDBE24}" srcOrd="0" destOrd="0" parTransId="{D7B84660-CF8E-47A3-9841-F8AFAF46617A}" sibTransId="{6E73AE79-0B81-4A44-896F-5176C0F4A791}"/>
    <dgm:cxn modelId="{BCA04AAB-E03B-524C-A95A-F7CE0EFA36CF}" type="presParOf" srcId="{3E6F0095-09BE-0A40-99BB-2D9E23BC269A}" destId="{626BDFB3-BAEC-3149-82C9-601A3BA1CD8A}" srcOrd="0" destOrd="0" presId="urn:microsoft.com/office/officeart/2005/8/layout/hierarchy1"/>
    <dgm:cxn modelId="{8DC055EB-F513-F547-A3F5-3245888A08BE}" type="presParOf" srcId="{626BDFB3-BAEC-3149-82C9-601A3BA1CD8A}" destId="{C7945A83-B6BD-D145-AD48-B5F45CEAE1A9}" srcOrd="0" destOrd="0" presId="urn:microsoft.com/office/officeart/2005/8/layout/hierarchy1"/>
    <dgm:cxn modelId="{6EE67A6F-0C81-684F-9AC2-A82E78F61CC0}" type="presParOf" srcId="{C7945A83-B6BD-D145-AD48-B5F45CEAE1A9}" destId="{BA80D5BF-AB32-D340-A9C6-64E3530B9ED2}" srcOrd="0" destOrd="0" presId="urn:microsoft.com/office/officeart/2005/8/layout/hierarchy1"/>
    <dgm:cxn modelId="{3C00CD18-D39B-2D49-9E15-AE4622059886}" type="presParOf" srcId="{C7945A83-B6BD-D145-AD48-B5F45CEAE1A9}" destId="{E76C0292-81E6-4849-8AEA-66172859EACE}" srcOrd="1" destOrd="0" presId="urn:microsoft.com/office/officeart/2005/8/layout/hierarchy1"/>
    <dgm:cxn modelId="{4FB8F1DB-3220-7D40-B1BF-47AFF3CC8501}" type="presParOf" srcId="{626BDFB3-BAEC-3149-82C9-601A3BA1CD8A}" destId="{3F04FA37-6EF6-3140-85C6-52BDA1FC0A38}" srcOrd="1" destOrd="0" presId="urn:microsoft.com/office/officeart/2005/8/layout/hierarchy1"/>
    <dgm:cxn modelId="{4083FFA0-1459-BE4C-A854-532588C3246A}" type="presParOf" srcId="{3E6F0095-09BE-0A40-99BB-2D9E23BC269A}" destId="{A02F883A-BB57-F248-ABEC-D70AC8B199D8}" srcOrd="1" destOrd="0" presId="urn:microsoft.com/office/officeart/2005/8/layout/hierarchy1"/>
    <dgm:cxn modelId="{322606D4-2A7D-3D4E-8BBE-895B95F11F43}" type="presParOf" srcId="{A02F883A-BB57-F248-ABEC-D70AC8B199D8}" destId="{67A21541-5F17-F045-AE09-1DF23C0FB936}" srcOrd="0" destOrd="0" presId="urn:microsoft.com/office/officeart/2005/8/layout/hierarchy1"/>
    <dgm:cxn modelId="{1AA91EC8-5F51-FE4D-AA8E-61884D434A09}" type="presParOf" srcId="{67A21541-5F17-F045-AE09-1DF23C0FB936}" destId="{D6913660-56A8-1847-8245-CF76E4222A8A}" srcOrd="0" destOrd="0" presId="urn:microsoft.com/office/officeart/2005/8/layout/hierarchy1"/>
    <dgm:cxn modelId="{876D3CF1-1265-674A-9A72-6697D8C6351B}" type="presParOf" srcId="{67A21541-5F17-F045-AE09-1DF23C0FB936}" destId="{D6456329-EBB9-1040-8061-55445270BAD6}" srcOrd="1" destOrd="0" presId="urn:microsoft.com/office/officeart/2005/8/layout/hierarchy1"/>
    <dgm:cxn modelId="{3E77BD72-4904-1D4D-9A6D-95C7067CDA71}" type="presParOf" srcId="{A02F883A-BB57-F248-ABEC-D70AC8B199D8}" destId="{2B983673-B3F0-BB4E-9FA5-421D2D8E482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36D35A-B2D2-411A-839F-836FCDD100F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558FA9-1F49-49BC-864E-D15341EDBE24}">
      <dgm:prSet custT="1"/>
      <dgm:spPr>
        <a:ln>
          <a:solidFill>
            <a:srgbClr val="687992"/>
          </a:solidFill>
        </a:ln>
      </dgm:spPr>
      <dgm:t>
        <a:bodyPr/>
        <a:lstStyle/>
        <a:p>
          <a:pPr rtl="0"/>
          <a:r>
            <a:rPr lang="en-GB" sz="2800">
              <a:solidFill>
                <a:srgbClr val="008CAB"/>
              </a:solidFill>
              <a:latin typeface="Roboto"/>
              <a:ea typeface="Roboto"/>
              <a:cs typeface="Roboto"/>
            </a:rPr>
            <a:t>Self-directed  </a:t>
          </a:r>
          <a:endParaRPr lang="en-US" sz="2800">
            <a:solidFill>
              <a:srgbClr val="008CAB"/>
            </a:solidFill>
            <a:latin typeface="Roboto"/>
            <a:ea typeface="Roboto"/>
            <a:cs typeface="Roboto"/>
          </a:endParaRPr>
        </a:p>
      </dgm:t>
    </dgm:pt>
    <dgm:pt modelId="{D7B84660-CF8E-47A3-9841-F8AFAF46617A}" type="parTrans" cxnId="{478124B6-C81A-4C51-B7BA-4D56EE6D4719}">
      <dgm:prSet/>
      <dgm:spPr/>
      <dgm:t>
        <a:bodyPr/>
        <a:lstStyle/>
        <a:p>
          <a:endParaRPr lang="en-US"/>
        </a:p>
      </dgm:t>
    </dgm:pt>
    <dgm:pt modelId="{6E73AE79-0B81-4A44-896F-5176C0F4A791}" type="sibTrans" cxnId="{478124B6-C81A-4C51-B7BA-4D56EE6D4719}">
      <dgm:prSet/>
      <dgm:spPr/>
      <dgm:t>
        <a:bodyPr/>
        <a:lstStyle/>
        <a:p>
          <a:endParaRPr lang="en-US"/>
        </a:p>
      </dgm:t>
    </dgm:pt>
    <dgm:pt modelId="{5DC8D1F0-CD6B-45B7-A3F4-3F105513EE32}">
      <dgm:prSet custT="1"/>
      <dgm:spPr>
        <a:ln>
          <a:solidFill>
            <a:srgbClr val="687992"/>
          </a:solidFill>
        </a:ln>
      </dgm:spPr>
      <dgm:t>
        <a:bodyPr/>
        <a:lstStyle/>
        <a:p>
          <a:pPr rtl="0"/>
          <a:r>
            <a:rPr lang="en-GB" sz="2800">
              <a:solidFill>
                <a:srgbClr val="7A9ED7"/>
              </a:solidFill>
              <a:latin typeface="Roboto"/>
              <a:ea typeface="Roboto"/>
              <a:cs typeface="Roboto"/>
            </a:rPr>
            <a:t>Semi-supported</a:t>
          </a:r>
          <a:r>
            <a:rPr lang="en-GB" sz="2800">
              <a:solidFill>
                <a:srgbClr val="008CAB"/>
              </a:solidFill>
              <a:latin typeface="Roboto"/>
              <a:ea typeface="Roboto"/>
              <a:cs typeface="Roboto"/>
            </a:rPr>
            <a:t> </a:t>
          </a:r>
          <a:endParaRPr lang="en-US" sz="2800">
            <a:solidFill>
              <a:srgbClr val="008CAB"/>
            </a:solidFill>
            <a:latin typeface="Roboto"/>
            <a:ea typeface="Roboto"/>
            <a:cs typeface="Roboto"/>
          </a:endParaRPr>
        </a:p>
      </dgm:t>
    </dgm:pt>
    <dgm:pt modelId="{02F99C32-6DDB-4E0F-BADA-D6CDC03AA21C}" type="parTrans" cxnId="{D1B9A673-FAA4-438E-8D7B-8E03FE58BFEB}">
      <dgm:prSet/>
      <dgm:spPr/>
      <dgm:t>
        <a:bodyPr/>
        <a:lstStyle/>
        <a:p>
          <a:endParaRPr lang="en-US"/>
        </a:p>
      </dgm:t>
    </dgm:pt>
    <dgm:pt modelId="{56E36337-0524-4C49-B5EE-1FA58CEA05FF}" type="sibTrans" cxnId="{D1B9A673-FAA4-438E-8D7B-8E03FE58BFEB}">
      <dgm:prSet/>
      <dgm:spPr/>
      <dgm:t>
        <a:bodyPr/>
        <a:lstStyle/>
        <a:p>
          <a:endParaRPr lang="en-US"/>
        </a:p>
      </dgm:t>
    </dgm:pt>
    <dgm:pt modelId="{7ECDB383-CACA-46DC-B010-9592C5C8C974}">
      <dgm:prSet phldr="0" custT="1"/>
      <dgm:spPr/>
      <dgm:t>
        <a:bodyPr/>
        <a:lstStyle/>
        <a:p>
          <a:pPr rtl="0"/>
          <a:r>
            <a:rPr lang="en-GB" sz="2800">
              <a:solidFill>
                <a:schemeClr val="tx2"/>
              </a:solidFill>
              <a:latin typeface="Roboto"/>
              <a:ea typeface="Roboto"/>
            </a:rPr>
            <a:t>Fully-supported</a:t>
          </a:r>
        </a:p>
      </dgm:t>
    </dgm:pt>
    <dgm:pt modelId="{A4BEFA61-E843-4118-91F6-99B0A0B867FC}" type="parTrans" cxnId="{42462874-0530-4ADD-8CD6-8DDA661D8B30}">
      <dgm:prSet/>
      <dgm:spPr/>
      <dgm:t>
        <a:bodyPr/>
        <a:lstStyle/>
        <a:p>
          <a:endParaRPr lang="en-GB"/>
        </a:p>
      </dgm:t>
    </dgm:pt>
    <dgm:pt modelId="{51E3115E-65B8-4F16-9AFF-99D548973538}" type="sibTrans" cxnId="{42462874-0530-4ADD-8CD6-8DDA661D8B30}">
      <dgm:prSet/>
      <dgm:spPr/>
      <dgm:t>
        <a:bodyPr/>
        <a:lstStyle/>
        <a:p>
          <a:endParaRPr lang="en-GB"/>
        </a:p>
      </dgm:t>
    </dgm:pt>
    <dgm:pt modelId="{4A2FD46A-A976-40C1-B43D-A74820AD10B0}">
      <dgm:prSet phldr="0"/>
      <dgm:spPr/>
      <dgm:t>
        <a:bodyPr/>
        <a:lstStyle/>
        <a:p>
          <a:pPr rtl="0"/>
          <a:r>
            <a:rPr lang="en-GB" i="0">
              <a:solidFill>
                <a:schemeClr val="accent1">
                  <a:lumMod val="75000"/>
                </a:schemeClr>
              </a:solidFill>
              <a:latin typeface="Roboto"/>
              <a:ea typeface="Roboto"/>
            </a:rPr>
            <a:t>Group </a:t>
          </a:r>
          <a:br>
            <a:rPr lang="en-GB" i="0">
              <a:solidFill>
                <a:schemeClr val="accent1">
                  <a:lumMod val="75000"/>
                </a:schemeClr>
              </a:solidFill>
              <a:latin typeface="Roboto"/>
              <a:ea typeface="Roboto"/>
            </a:rPr>
          </a:br>
          <a:r>
            <a:rPr lang="en-GB" i="0">
              <a:solidFill>
                <a:schemeClr val="accent1">
                  <a:lumMod val="75000"/>
                </a:schemeClr>
              </a:solidFill>
              <a:latin typeface="Roboto"/>
              <a:ea typeface="Roboto"/>
            </a:rPr>
            <a:t>Discussions</a:t>
          </a:r>
          <a:endParaRPr lang="en-GB" i="0">
            <a:solidFill>
              <a:schemeClr val="accent1">
                <a:lumMod val="75000"/>
              </a:schemeClr>
            </a:solidFill>
            <a:latin typeface="Calibri Light" panose="020F0302020204030204"/>
            <a:ea typeface="Roboto"/>
            <a:cs typeface="Calibri Light" panose="020F0302020204030204"/>
          </a:endParaRPr>
        </a:p>
      </dgm:t>
    </dgm:pt>
    <dgm:pt modelId="{B1A7F064-B313-47DA-A562-82DD18A2570C}" type="parTrans" cxnId="{B1C4F932-B93C-4831-A3F8-B7823D00009F}">
      <dgm:prSet/>
      <dgm:spPr/>
      <dgm:t>
        <a:bodyPr/>
        <a:lstStyle/>
        <a:p>
          <a:endParaRPr lang="en-GB"/>
        </a:p>
      </dgm:t>
    </dgm:pt>
    <dgm:pt modelId="{15F3A883-999C-4137-A58F-FAD4CE817C75}" type="sibTrans" cxnId="{B1C4F932-B93C-4831-A3F8-B7823D00009F}">
      <dgm:prSet/>
      <dgm:spPr/>
      <dgm:t>
        <a:bodyPr/>
        <a:lstStyle/>
        <a:p>
          <a:endParaRPr lang="en-GB"/>
        </a:p>
      </dgm:t>
    </dgm:pt>
    <dgm:pt modelId="{3E6F0095-09BE-0A40-99BB-2D9E23BC269A}" type="pres">
      <dgm:prSet presAssocID="{0436D35A-B2D2-411A-839F-836FCDD100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26BDFB3-BAEC-3149-82C9-601A3BA1CD8A}" type="pres">
      <dgm:prSet presAssocID="{EA558FA9-1F49-49BC-864E-D15341EDBE24}" presName="hierRoot1" presStyleCnt="0"/>
      <dgm:spPr/>
    </dgm:pt>
    <dgm:pt modelId="{C7945A83-B6BD-D145-AD48-B5F45CEAE1A9}" type="pres">
      <dgm:prSet presAssocID="{EA558FA9-1F49-49BC-864E-D15341EDBE24}" presName="composite" presStyleCnt="0"/>
      <dgm:spPr/>
    </dgm:pt>
    <dgm:pt modelId="{BA80D5BF-AB32-D340-A9C6-64E3530B9ED2}" type="pres">
      <dgm:prSet presAssocID="{EA558FA9-1F49-49BC-864E-D15341EDBE24}" presName="background" presStyleLbl="node0" presStyleIdx="0" presStyleCnt="4"/>
      <dgm:spPr>
        <a:solidFill>
          <a:srgbClr val="6BBECA"/>
        </a:solidFill>
      </dgm:spPr>
    </dgm:pt>
    <dgm:pt modelId="{E76C0292-81E6-4849-8AEA-66172859EACE}" type="pres">
      <dgm:prSet presAssocID="{EA558FA9-1F49-49BC-864E-D15341EDBE24}" presName="text" presStyleLbl="fgAcc0" presStyleIdx="0" presStyleCnt="4">
        <dgm:presLayoutVars>
          <dgm:chPref val="3"/>
        </dgm:presLayoutVars>
      </dgm:prSet>
      <dgm:spPr/>
    </dgm:pt>
    <dgm:pt modelId="{3F04FA37-6EF6-3140-85C6-52BDA1FC0A38}" type="pres">
      <dgm:prSet presAssocID="{EA558FA9-1F49-49BC-864E-D15341EDBE24}" presName="hierChild2" presStyleCnt="0"/>
      <dgm:spPr/>
    </dgm:pt>
    <dgm:pt modelId="{A02F883A-BB57-F248-ABEC-D70AC8B199D8}" type="pres">
      <dgm:prSet presAssocID="{5DC8D1F0-CD6B-45B7-A3F4-3F105513EE32}" presName="hierRoot1" presStyleCnt="0"/>
      <dgm:spPr/>
    </dgm:pt>
    <dgm:pt modelId="{67A21541-5F17-F045-AE09-1DF23C0FB936}" type="pres">
      <dgm:prSet presAssocID="{5DC8D1F0-CD6B-45B7-A3F4-3F105513EE32}" presName="composite" presStyleCnt="0"/>
      <dgm:spPr/>
    </dgm:pt>
    <dgm:pt modelId="{D6913660-56A8-1847-8245-CF76E4222A8A}" type="pres">
      <dgm:prSet presAssocID="{5DC8D1F0-CD6B-45B7-A3F4-3F105513EE32}" presName="background" presStyleLbl="node0" presStyleIdx="1" presStyleCnt="4"/>
      <dgm:spPr>
        <a:solidFill>
          <a:srgbClr val="77A3D5"/>
        </a:solidFill>
      </dgm:spPr>
    </dgm:pt>
    <dgm:pt modelId="{D6456329-EBB9-1040-8061-55445270BAD6}" type="pres">
      <dgm:prSet presAssocID="{5DC8D1F0-CD6B-45B7-A3F4-3F105513EE32}" presName="text" presStyleLbl="fgAcc0" presStyleIdx="1" presStyleCnt="4" custLinFactNeighborX="1961" custLinFactNeighborY="2212">
        <dgm:presLayoutVars>
          <dgm:chPref val="3"/>
        </dgm:presLayoutVars>
      </dgm:prSet>
      <dgm:spPr/>
    </dgm:pt>
    <dgm:pt modelId="{2B983673-B3F0-BB4E-9FA5-421D2D8E482F}" type="pres">
      <dgm:prSet presAssocID="{5DC8D1F0-CD6B-45B7-A3F4-3F105513EE32}" presName="hierChild2" presStyleCnt="0"/>
      <dgm:spPr/>
    </dgm:pt>
    <dgm:pt modelId="{34471732-E05E-4E9F-A734-CFF8E051FCEB}" type="pres">
      <dgm:prSet presAssocID="{7ECDB383-CACA-46DC-B010-9592C5C8C974}" presName="hierRoot1" presStyleCnt="0"/>
      <dgm:spPr/>
    </dgm:pt>
    <dgm:pt modelId="{FE387D22-B501-4312-8E1B-5008BE3C8933}" type="pres">
      <dgm:prSet presAssocID="{7ECDB383-CACA-46DC-B010-9592C5C8C974}" presName="composite" presStyleCnt="0"/>
      <dgm:spPr/>
    </dgm:pt>
    <dgm:pt modelId="{55F22534-9AF0-4EBD-A92D-7894024AF8A4}" type="pres">
      <dgm:prSet presAssocID="{7ECDB383-CACA-46DC-B010-9592C5C8C974}" presName="background" presStyleLbl="node0" presStyleIdx="2" presStyleCnt="4"/>
      <dgm:spPr/>
    </dgm:pt>
    <dgm:pt modelId="{567D35C6-9AAF-416D-8641-99172D5E7C80}" type="pres">
      <dgm:prSet presAssocID="{7ECDB383-CACA-46DC-B010-9592C5C8C974}" presName="text" presStyleLbl="fgAcc0" presStyleIdx="2" presStyleCnt="4" custLinFactNeighborX="1404" custLinFactNeighborY="1372">
        <dgm:presLayoutVars>
          <dgm:chPref val="3"/>
        </dgm:presLayoutVars>
      </dgm:prSet>
      <dgm:spPr/>
    </dgm:pt>
    <dgm:pt modelId="{41335D11-D51D-4F7E-B87C-AECD081CA6E6}" type="pres">
      <dgm:prSet presAssocID="{7ECDB383-CACA-46DC-B010-9592C5C8C974}" presName="hierChild2" presStyleCnt="0"/>
      <dgm:spPr/>
    </dgm:pt>
    <dgm:pt modelId="{A8FFE7DE-F2A0-4E8A-B21D-6C1131061B07}" type="pres">
      <dgm:prSet presAssocID="{4A2FD46A-A976-40C1-B43D-A74820AD10B0}" presName="hierRoot1" presStyleCnt="0"/>
      <dgm:spPr/>
    </dgm:pt>
    <dgm:pt modelId="{035AE2D7-943D-409D-A56B-E27D9A578AF0}" type="pres">
      <dgm:prSet presAssocID="{4A2FD46A-A976-40C1-B43D-A74820AD10B0}" presName="composite" presStyleCnt="0"/>
      <dgm:spPr/>
    </dgm:pt>
    <dgm:pt modelId="{C510C800-FB1A-47FF-977C-D4615052683E}" type="pres">
      <dgm:prSet presAssocID="{4A2FD46A-A976-40C1-B43D-A74820AD10B0}" presName="background" presStyleLbl="node0" presStyleIdx="3" presStyleCnt="4"/>
      <dgm:spPr>
        <a:solidFill>
          <a:schemeClr val="accent1">
            <a:lumMod val="75000"/>
          </a:schemeClr>
        </a:solidFill>
      </dgm:spPr>
    </dgm:pt>
    <dgm:pt modelId="{4D5FE550-A06C-48C9-8DEB-537800C39EE9}" type="pres">
      <dgm:prSet presAssocID="{4A2FD46A-A976-40C1-B43D-A74820AD10B0}" presName="text" presStyleLbl="fgAcc0" presStyleIdx="3" presStyleCnt="4">
        <dgm:presLayoutVars>
          <dgm:chPref val="3"/>
        </dgm:presLayoutVars>
      </dgm:prSet>
      <dgm:spPr/>
    </dgm:pt>
    <dgm:pt modelId="{32CFBEDE-6A4D-4B95-BD79-53EB2C3403BD}" type="pres">
      <dgm:prSet presAssocID="{4A2FD46A-A976-40C1-B43D-A74820AD10B0}" presName="hierChild2" presStyleCnt="0"/>
      <dgm:spPr/>
    </dgm:pt>
  </dgm:ptLst>
  <dgm:cxnLst>
    <dgm:cxn modelId="{E3436203-38E4-634D-96AC-2834BD2AC9F9}" type="presOf" srcId="{0436D35A-B2D2-411A-839F-836FCDD100F6}" destId="{3E6F0095-09BE-0A40-99BB-2D9E23BC269A}" srcOrd="0" destOrd="0" presId="urn:microsoft.com/office/officeart/2005/8/layout/hierarchy1"/>
    <dgm:cxn modelId="{B1C4F932-B93C-4831-A3F8-B7823D00009F}" srcId="{0436D35A-B2D2-411A-839F-836FCDD100F6}" destId="{4A2FD46A-A976-40C1-B43D-A74820AD10B0}" srcOrd="3" destOrd="0" parTransId="{B1A7F064-B313-47DA-A562-82DD18A2570C}" sibTransId="{15F3A883-999C-4137-A58F-FAD4CE817C75}"/>
    <dgm:cxn modelId="{D1B9A673-FAA4-438E-8D7B-8E03FE58BFEB}" srcId="{0436D35A-B2D2-411A-839F-836FCDD100F6}" destId="{5DC8D1F0-CD6B-45B7-A3F4-3F105513EE32}" srcOrd="1" destOrd="0" parTransId="{02F99C32-6DDB-4E0F-BADA-D6CDC03AA21C}" sibTransId="{56E36337-0524-4C49-B5EE-1FA58CEA05FF}"/>
    <dgm:cxn modelId="{42462874-0530-4ADD-8CD6-8DDA661D8B30}" srcId="{0436D35A-B2D2-411A-839F-836FCDD100F6}" destId="{7ECDB383-CACA-46DC-B010-9592C5C8C974}" srcOrd="2" destOrd="0" parTransId="{A4BEFA61-E843-4118-91F6-99B0A0B867FC}" sibTransId="{51E3115E-65B8-4F16-9AFF-99D548973538}"/>
    <dgm:cxn modelId="{155AE459-EF46-49FA-BD81-9C4CDA3926BA}" type="presOf" srcId="{4A2FD46A-A976-40C1-B43D-A74820AD10B0}" destId="{4D5FE550-A06C-48C9-8DEB-537800C39EE9}" srcOrd="0" destOrd="0" presId="urn:microsoft.com/office/officeart/2005/8/layout/hierarchy1"/>
    <dgm:cxn modelId="{1D232C7D-4B3D-4D57-9224-5BD0C72B6C44}" type="presOf" srcId="{5DC8D1F0-CD6B-45B7-A3F4-3F105513EE32}" destId="{D6456329-EBB9-1040-8061-55445270BAD6}" srcOrd="0" destOrd="0" presId="urn:microsoft.com/office/officeart/2005/8/layout/hierarchy1"/>
    <dgm:cxn modelId="{478124B6-C81A-4C51-B7BA-4D56EE6D4719}" srcId="{0436D35A-B2D2-411A-839F-836FCDD100F6}" destId="{EA558FA9-1F49-49BC-864E-D15341EDBE24}" srcOrd="0" destOrd="0" parTransId="{D7B84660-CF8E-47A3-9841-F8AFAF46617A}" sibTransId="{6E73AE79-0B81-4A44-896F-5176C0F4A791}"/>
    <dgm:cxn modelId="{45A31ED0-0AC6-4177-A82E-C5060F171992}" type="presOf" srcId="{EA558FA9-1F49-49BC-864E-D15341EDBE24}" destId="{E76C0292-81E6-4849-8AEA-66172859EACE}" srcOrd="0" destOrd="0" presId="urn:microsoft.com/office/officeart/2005/8/layout/hierarchy1"/>
    <dgm:cxn modelId="{135A27E0-F099-4DF0-AAA4-29FFFAABE1E5}" type="presOf" srcId="{7ECDB383-CACA-46DC-B010-9592C5C8C974}" destId="{567D35C6-9AAF-416D-8641-99172D5E7C80}" srcOrd="0" destOrd="0" presId="urn:microsoft.com/office/officeart/2005/8/layout/hierarchy1"/>
    <dgm:cxn modelId="{8AC4A74E-54B9-415D-94F3-A1A8ADE48BAC}" type="presParOf" srcId="{3E6F0095-09BE-0A40-99BB-2D9E23BC269A}" destId="{626BDFB3-BAEC-3149-82C9-601A3BA1CD8A}" srcOrd="0" destOrd="0" presId="urn:microsoft.com/office/officeart/2005/8/layout/hierarchy1"/>
    <dgm:cxn modelId="{B940437D-0AE1-4BEE-8878-90982E9700FB}" type="presParOf" srcId="{626BDFB3-BAEC-3149-82C9-601A3BA1CD8A}" destId="{C7945A83-B6BD-D145-AD48-B5F45CEAE1A9}" srcOrd="0" destOrd="0" presId="urn:microsoft.com/office/officeart/2005/8/layout/hierarchy1"/>
    <dgm:cxn modelId="{9734ECDF-AFAA-4781-8BDB-67D720028D82}" type="presParOf" srcId="{C7945A83-B6BD-D145-AD48-B5F45CEAE1A9}" destId="{BA80D5BF-AB32-D340-A9C6-64E3530B9ED2}" srcOrd="0" destOrd="0" presId="urn:microsoft.com/office/officeart/2005/8/layout/hierarchy1"/>
    <dgm:cxn modelId="{37775A15-D12D-409F-9796-21ABAF478D4D}" type="presParOf" srcId="{C7945A83-B6BD-D145-AD48-B5F45CEAE1A9}" destId="{E76C0292-81E6-4849-8AEA-66172859EACE}" srcOrd="1" destOrd="0" presId="urn:microsoft.com/office/officeart/2005/8/layout/hierarchy1"/>
    <dgm:cxn modelId="{BB6A3454-505D-4B8C-9B85-4024A932E09D}" type="presParOf" srcId="{626BDFB3-BAEC-3149-82C9-601A3BA1CD8A}" destId="{3F04FA37-6EF6-3140-85C6-52BDA1FC0A38}" srcOrd="1" destOrd="0" presId="urn:microsoft.com/office/officeart/2005/8/layout/hierarchy1"/>
    <dgm:cxn modelId="{2E6D96DA-B0CD-4260-8B91-A60CA155F73B}" type="presParOf" srcId="{3E6F0095-09BE-0A40-99BB-2D9E23BC269A}" destId="{A02F883A-BB57-F248-ABEC-D70AC8B199D8}" srcOrd="1" destOrd="0" presId="urn:microsoft.com/office/officeart/2005/8/layout/hierarchy1"/>
    <dgm:cxn modelId="{8ACC62B3-402E-455D-9484-76B0B9B70B50}" type="presParOf" srcId="{A02F883A-BB57-F248-ABEC-D70AC8B199D8}" destId="{67A21541-5F17-F045-AE09-1DF23C0FB936}" srcOrd="0" destOrd="0" presId="urn:microsoft.com/office/officeart/2005/8/layout/hierarchy1"/>
    <dgm:cxn modelId="{3C02C690-8368-4765-83A8-14639F5F3315}" type="presParOf" srcId="{67A21541-5F17-F045-AE09-1DF23C0FB936}" destId="{D6913660-56A8-1847-8245-CF76E4222A8A}" srcOrd="0" destOrd="0" presId="urn:microsoft.com/office/officeart/2005/8/layout/hierarchy1"/>
    <dgm:cxn modelId="{86980CB5-6380-4EDF-B9FA-9EA432CF600B}" type="presParOf" srcId="{67A21541-5F17-F045-AE09-1DF23C0FB936}" destId="{D6456329-EBB9-1040-8061-55445270BAD6}" srcOrd="1" destOrd="0" presId="urn:microsoft.com/office/officeart/2005/8/layout/hierarchy1"/>
    <dgm:cxn modelId="{ACF41F2B-CA2E-48D9-8603-798F0C3BE616}" type="presParOf" srcId="{A02F883A-BB57-F248-ABEC-D70AC8B199D8}" destId="{2B983673-B3F0-BB4E-9FA5-421D2D8E482F}" srcOrd="1" destOrd="0" presId="urn:microsoft.com/office/officeart/2005/8/layout/hierarchy1"/>
    <dgm:cxn modelId="{44E93F28-68D7-4AD5-9883-38A680B28553}" type="presParOf" srcId="{3E6F0095-09BE-0A40-99BB-2D9E23BC269A}" destId="{34471732-E05E-4E9F-A734-CFF8E051FCEB}" srcOrd="2" destOrd="0" presId="urn:microsoft.com/office/officeart/2005/8/layout/hierarchy1"/>
    <dgm:cxn modelId="{A609EF31-0717-4877-9BCF-35002D057B64}" type="presParOf" srcId="{34471732-E05E-4E9F-A734-CFF8E051FCEB}" destId="{FE387D22-B501-4312-8E1B-5008BE3C8933}" srcOrd="0" destOrd="0" presId="urn:microsoft.com/office/officeart/2005/8/layout/hierarchy1"/>
    <dgm:cxn modelId="{D3D8F76E-51D1-4A3C-A568-D34FE3BC25BD}" type="presParOf" srcId="{FE387D22-B501-4312-8E1B-5008BE3C8933}" destId="{55F22534-9AF0-4EBD-A92D-7894024AF8A4}" srcOrd="0" destOrd="0" presId="urn:microsoft.com/office/officeart/2005/8/layout/hierarchy1"/>
    <dgm:cxn modelId="{BC7D5947-166D-4A69-A900-61F62F518ABD}" type="presParOf" srcId="{FE387D22-B501-4312-8E1B-5008BE3C8933}" destId="{567D35C6-9AAF-416D-8641-99172D5E7C80}" srcOrd="1" destOrd="0" presId="urn:microsoft.com/office/officeart/2005/8/layout/hierarchy1"/>
    <dgm:cxn modelId="{6744708B-B108-43B8-A3C0-BC2C6DC8D8DB}" type="presParOf" srcId="{34471732-E05E-4E9F-A734-CFF8E051FCEB}" destId="{41335D11-D51D-4F7E-B87C-AECD081CA6E6}" srcOrd="1" destOrd="0" presId="urn:microsoft.com/office/officeart/2005/8/layout/hierarchy1"/>
    <dgm:cxn modelId="{3EE41C4C-C18B-4A37-9231-22ACCA95A101}" type="presParOf" srcId="{3E6F0095-09BE-0A40-99BB-2D9E23BC269A}" destId="{A8FFE7DE-F2A0-4E8A-B21D-6C1131061B07}" srcOrd="3" destOrd="0" presId="urn:microsoft.com/office/officeart/2005/8/layout/hierarchy1"/>
    <dgm:cxn modelId="{7AD96183-B6EB-4146-A9AB-FF9B9E5E1A10}" type="presParOf" srcId="{A8FFE7DE-F2A0-4E8A-B21D-6C1131061B07}" destId="{035AE2D7-943D-409D-A56B-E27D9A578AF0}" srcOrd="0" destOrd="0" presId="urn:microsoft.com/office/officeart/2005/8/layout/hierarchy1"/>
    <dgm:cxn modelId="{A85BA732-58D6-48F6-862F-A18C025DEB2C}" type="presParOf" srcId="{035AE2D7-943D-409D-A56B-E27D9A578AF0}" destId="{C510C800-FB1A-47FF-977C-D4615052683E}" srcOrd="0" destOrd="0" presId="urn:microsoft.com/office/officeart/2005/8/layout/hierarchy1"/>
    <dgm:cxn modelId="{F9EEF481-037B-4C43-A12F-565D91F58F6F}" type="presParOf" srcId="{035AE2D7-943D-409D-A56B-E27D9A578AF0}" destId="{4D5FE550-A06C-48C9-8DEB-537800C39EE9}" srcOrd="1" destOrd="0" presId="urn:microsoft.com/office/officeart/2005/8/layout/hierarchy1"/>
    <dgm:cxn modelId="{FABE341E-5EC2-42B9-9FD6-FEDE304861D7}" type="presParOf" srcId="{A8FFE7DE-F2A0-4E8A-B21D-6C1131061B07}" destId="{32CFBEDE-6A4D-4B95-BD79-53EB2C3403B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0D5BF-AB32-D340-A9C6-64E3530B9ED2}">
      <dsp:nvSpPr>
        <dsp:cNvPr id="0" name=""/>
        <dsp:cNvSpPr/>
      </dsp:nvSpPr>
      <dsp:spPr>
        <a:xfrm>
          <a:off x="916720" y="2388"/>
          <a:ext cx="2987744" cy="1897217"/>
        </a:xfrm>
        <a:prstGeom prst="roundRect">
          <a:avLst>
            <a:gd name="adj" fmla="val 10000"/>
          </a:avLst>
        </a:prstGeom>
        <a:solidFill>
          <a:srgbClr val="6BBE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C0292-81E6-4849-8AEA-66172859EACE}">
      <dsp:nvSpPr>
        <dsp:cNvPr id="0" name=""/>
        <dsp:cNvSpPr/>
      </dsp:nvSpPr>
      <dsp:spPr>
        <a:xfrm>
          <a:off x="1248691" y="317761"/>
          <a:ext cx="2987744" cy="18972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879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Statistically significant reductions in levels of conflict. </a:t>
          </a:r>
          <a:endParaRPr lang="en-US" sz="1900" kern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304259" y="373329"/>
        <a:ext cx="2876608" cy="1786081"/>
      </dsp:txXfrm>
    </dsp:sp>
    <dsp:sp modelId="{D6913660-56A8-1847-8245-CF76E4222A8A}">
      <dsp:nvSpPr>
        <dsp:cNvPr id="0" name=""/>
        <dsp:cNvSpPr/>
      </dsp:nvSpPr>
      <dsp:spPr>
        <a:xfrm>
          <a:off x="4580777" y="1194"/>
          <a:ext cx="2987744" cy="1897217"/>
        </a:xfrm>
        <a:prstGeom prst="roundRect">
          <a:avLst>
            <a:gd name="adj" fmla="val 10000"/>
          </a:avLst>
        </a:prstGeom>
        <a:solidFill>
          <a:srgbClr val="77A3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56329-EBB9-1040-8061-55445270BAD6}">
      <dsp:nvSpPr>
        <dsp:cNvPr id="0" name=""/>
        <dsp:cNvSpPr/>
      </dsp:nvSpPr>
      <dsp:spPr>
        <a:xfrm>
          <a:off x="4912748" y="316567"/>
          <a:ext cx="2987744" cy="18972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879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Significant improvements in relationship satisfaction amongst users.</a:t>
          </a:r>
          <a:endParaRPr lang="en-US" sz="1900" kern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4968316" y="372135"/>
        <a:ext cx="2876608" cy="17860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0D5BF-AB32-D340-A9C6-64E3530B9ED2}">
      <dsp:nvSpPr>
        <dsp:cNvPr id="0" name=""/>
        <dsp:cNvSpPr/>
      </dsp:nvSpPr>
      <dsp:spPr>
        <a:xfrm>
          <a:off x="3047" y="1040885"/>
          <a:ext cx="2176132" cy="1381844"/>
        </a:xfrm>
        <a:prstGeom prst="roundRect">
          <a:avLst>
            <a:gd name="adj" fmla="val 10000"/>
          </a:avLst>
        </a:prstGeom>
        <a:solidFill>
          <a:srgbClr val="6BBE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C0292-81E6-4849-8AEA-66172859EACE}">
      <dsp:nvSpPr>
        <dsp:cNvPr id="0" name=""/>
        <dsp:cNvSpPr/>
      </dsp:nvSpPr>
      <dsp:spPr>
        <a:xfrm>
          <a:off x="244840" y="1270588"/>
          <a:ext cx="2176132" cy="1381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879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rgbClr val="008CAB"/>
              </a:solidFill>
              <a:latin typeface="Roboto"/>
              <a:ea typeface="Roboto"/>
              <a:cs typeface="Roboto"/>
            </a:rPr>
            <a:t>Self-directed  </a:t>
          </a:r>
          <a:endParaRPr lang="en-US" sz="2800" kern="1200">
            <a:solidFill>
              <a:srgbClr val="008CAB"/>
            </a:solidFill>
            <a:latin typeface="Roboto"/>
            <a:ea typeface="Roboto"/>
            <a:cs typeface="Roboto"/>
          </a:endParaRPr>
        </a:p>
      </dsp:txBody>
      <dsp:txXfrm>
        <a:off x="285313" y="1311061"/>
        <a:ext cx="2095186" cy="1300898"/>
      </dsp:txXfrm>
    </dsp:sp>
    <dsp:sp modelId="{D6913660-56A8-1847-8245-CF76E4222A8A}">
      <dsp:nvSpPr>
        <dsp:cNvPr id="0" name=""/>
        <dsp:cNvSpPr/>
      </dsp:nvSpPr>
      <dsp:spPr>
        <a:xfrm>
          <a:off x="2705439" y="1071452"/>
          <a:ext cx="2176132" cy="1381844"/>
        </a:xfrm>
        <a:prstGeom prst="roundRect">
          <a:avLst>
            <a:gd name="adj" fmla="val 10000"/>
          </a:avLst>
        </a:prstGeom>
        <a:solidFill>
          <a:srgbClr val="77A3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56329-EBB9-1040-8061-55445270BAD6}">
      <dsp:nvSpPr>
        <dsp:cNvPr id="0" name=""/>
        <dsp:cNvSpPr/>
      </dsp:nvSpPr>
      <dsp:spPr>
        <a:xfrm>
          <a:off x="2947232" y="1301155"/>
          <a:ext cx="2176132" cy="1381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879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rgbClr val="7A9ED7"/>
              </a:solidFill>
              <a:latin typeface="Roboto"/>
              <a:ea typeface="Roboto"/>
              <a:cs typeface="Roboto"/>
            </a:rPr>
            <a:t>Semi-supported</a:t>
          </a:r>
          <a:r>
            <a:rPr lang="en-GB" sz="2800" kern="1200">
              <a:solidFill>
                <a:srgbClr val="008CAB"/>
              </a:solidFill>
              <a:latin typeface="Roboto"/>
              <a:ea typeface="Roboto"/>
              <a:cs typeface="Roboto"/>
            </a:rPr>
            <a:t> </a:t>
          </a:r>
          <a:endParaRPr lang="en-US" sz="2800" kern="1200">
            <a:solidFill>
              <a:srgbClr val="008CAB"/>
            </a:solidFill>
            <a:latin typeface="Roboto"/>
            <a:ea typeface="Roboto"/>
            <a:cs typeface="Roboto"/>
          </a:endParaRPr>
        </a:p>
      </dsp:txBody>
      <dsp:txXfrm>
        <a:off x="2987705" y="1341628"/>
        <a:ext cx="2095186" cy="1300898"/>
      </dsp:txXfrm>
    </dsp:sp>
    <dsp:sp modelId="{55F22534-9AF0-4EBD-A92D-7894024AF8A4}">
      <dsp:nvSpPr>
        <dsp:cNvPr id="0" name=""/>
        <dsp:cNvSpPr/>
      </dsp:nvSpPr>
      <dsp:spPr>
        <a:xfrm>
          <a:off x="5353036" y="1059844"/>
          <a:ext cx="2176132" cy="1381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D35C6-9AAF-416D-8641-99172D5E7C80}">
      <dsp:nvSpPr>
        <dsp:cNvPr id="0" name=""/>
        <dsp:cNvSpPr/>
      </dsp:nvSpPr>
      <dsp:spPr>
        <a:xfrm>
          <a:off x="5594828" y="1289547"/>
          <a:ext cx="2176132" cy="1381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2"/>
              </a:solidFill>
              <a:latin typeface="Roboto"/>
              <a:ea typeface="Roboto"/>
            </a:rPr>
            <a:t>Fully-supported</a:t>
          </a:r>
        </a:p>
      </dsp:txBody>
      <dsp:txXfrm>
        <a:off x="5635301" y="1330020"/>
        <a:ext cx="2095186" cy="1300898"/>
      </dsp:txXfrm>
    </dsp:sp>
    <dsp:sp modelId="{C510C800-FB1A-47FF-977C-D4615052683E}">
      <dsp:nvSpPr>
        <dsp:cNvPr id="0" name=""/>
        <dsp:cNvSpPr/>
      </dsp:nvSpPr>
      <dsp:spPr>
        <a:xfrm>
          <a:off x="7982200" y="1040885"/>
          <a:ext cx="2176132" cy="138184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FE550-A06C-48C9-8DEB-537800C39EE9}">
      <dsp:nvSpPr>
        <dsp:cNvPr id="0" name=""/>
        <dsp:cNvSpPr/>
      </dsp:nvSpPr>
      <dsp:spPr>
        <a:xfrm>
          <a:off x="8223993" y="1270588"/>
          <a:ext cx="2176132" cy="1381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i="0" kern="1200">
              <a:solidFill>
                <a:schemeClr val="accent1">
                  <a:lumMod val="75000"/>
                </a:schemeClr>
              </a:solidFill>
              <a:latin typeface="Roboto"/>
              <a:ea typeface="Roboto"/>
            </a:rPr>
            <a:t>Group </a:t>
          </a:r>
          <a:br>
            <a:rPr lang="en-GB" sz="2700" i="0" kern="1200">
              <a:solidFill>
                <a:schemeClr val="accent1">
                  <a:lumMod val="75000"/>
                </a:schemeClr>
              </a:solidFill>
              <a:latin typeface="Roboto"/>
              <a:ea typeface="Roboto"/>
            </a:rPr>
          </a:br>
          <a:r>
            <a:rPr lang="en-GB" sz="2700" i="0" kern="1200">
              <a:solidFill>
                <a:schemeClr val="accent1">
                  <a:lumMod val="75000"/>
                </a:schemeClr>
              </a:solidFill>
              <a:latin typeface="Roboto"/>
              <a:ea typeface="Roboto"/>
            </a:rPr>
            <a:t>Discussions</a:t>
          </a:r>
          <a:endParaRPr lang="en-GB" sz="2700" i="0" kern="1200">
            <a:solidFill>
              <a:schemeClr val="accent1">
                <a:lumMod val="75000"/>
              </a:schemeClr>
            </a:solidFill>
            <a:latin typeface="Calibri Light" panose="020F0302020204030204"/>
            <a:ea typeface="Roboto"/>
            <a:cs typeface="Calibri Light" panose="020F0302020204030204"/>
          </a:endParaRPr>
        </a:p>
      </dsp:txBody>
      <dsp:txXfrm>
        <a:off x="8264466" y="1311061"/>
        <a:ext cx="2095186" cy="1300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84C5D7D0-F4B7-4F53-9F4D-D5A80C1BB1AC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D28941C-C508-41AA-ABC0-5407884CF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337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822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525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656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u="sng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19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u="sng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635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870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35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205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610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696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395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8047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911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066800"/>
            <a:ext cx="6010275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975" y="4690801"/>
            <a:ext cx="5511800" cy="3946118"/>
          </a:xfrm>
        </p:spPr>
        <p:txBody>
          <a:bodyPr/>
          <a:lstStyle/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9897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3670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231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u="sng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6985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9598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4723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2843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7538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054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7489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3711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8290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1400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1497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4515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8371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338">
              <a:defRPr/>
            </a:pPr>
            <a:fld id="{FD28941C-C508-41AA-ABC0-5407884CF9AD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66338">
                <a:defRPr/>
              </a:pPr>
              <a:t>36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104748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338">
              <a:defRPr/>
            </a:pPr>
            <a:fld id="{FD28941C-C508-41AA-ABC0-5407884CF9AD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66338">
                <a:defRPr/>
              </a:pPr>
              <a:t>37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472348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5985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530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6005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2016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4307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5871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5144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7443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8941C-C508-41AA-ABC0-5407884CF9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6142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338">
              <a:defRPr/>
            </a:pPr>
            <a:fld id="{FD28941C-C508-41AA-ABC0-5407884CF9AD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66338">
                <a:defRPr/>
              </a:pPr>
              <a:t>46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302974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368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666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203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90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293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89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E8859-84E3-2C45-9CE8-1BD86ECE2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339D1-E485-1D4F-9121-B6F9E8EC8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84BDD-596F-2E48-8E1F-A33BB47E4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568E-3390-9144-AE94-1ED1345E27C2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E38A8-5360-F44F-847A-C3A5DC04E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94FFB-164C-D640-92EB-D2DFB0238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568F-87A6-0E47-B73C-54AA0DB77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76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E836-4EC0-1043-BADE-A6835D772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9C0700-7C3C-AE42-888F-8F3192F5F5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0A6A7-6783-F349-88A2-9955B8C9F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568E-3390-9144-AE94-1ED1345E27C2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4542D-632C-9545-9ACF-D7FB54190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20703-F75B-F444-9553-20A34A6B5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568F-87A6-0E47-B73C-54AA0DB77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9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48AD85-DF34-4848-A09A-A8EA2B56A3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542751-A3F3-4F43-898B-3CDE13160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D7EB6-B126-3D4A-BF83-397BB6EA7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568E-3390-9144-AE94-1ED1345E27C2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8AAE3-D6FE-E049-92F1-0FD95B554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BF06D-823A-6749-BFE4-DE91DF870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568F-87A6-0E47-B73C-54AA0DB77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66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46240" y="1446479"/>
            <a:ext cx="1508125" cy="1496695"/>
          </a:xfrm>
          <a:custGeom>
            <a:avLst/>
            <a:gdLst/>
            <a:ahLst/>
            <a:cxnLst/>
            <a:rect l="l" t="t" r="r" b="b"/>
            <a:pathLst>
              <a:path w="1508125" h="1496695">
                <a:moveTo>
                  <a:pt x="780097" y="0"/>
                </a:moveTo>
                <a:lnTo>
                  <a:pt x="734013" y="1370"/>
                </a:lnTo>
                <a:lnTo>
                  <a:pt x="680110" y="5473"/>
                </a:lnTo>
                <a:lnTo>
                  <a:pt x="615276" y="14071"/>
                </a:lnTo>
                <a:lnTo>
                  <a:pt x="488734" y="46875"/>
                </a:lnTo>
                <a:lnTo>
                  <a:pt x="442056" y="64642"/>
                </a:lnTo>
                <a:lnTo>
                  <a:pt x="383273" y="96088"/>
                </a:lnTo>
                <a:lnTo>
                  <a:pt x="348598" y="121374"/>
                </a:lnTo>
                <a:lnTo>
                  <a:pt x="299060" y="159212"/>
                </a:lnTo>
                <a:lnTo>
                  <a:pt x="284073" y="171856"/>
                </a:lnTo>
                <a:lnTo>
                  <a:pt x="267181" y="185524"/>
                </a:lnTo>
                <a:lnTo>
                  <a:pt x="250091" y="200756"/>
                </a:lnTo>
                <a:lnTo>
                  <a:pt x="232806" y="217553"/>
                </a:lnTo>
                <a:lnTo>
                  <a:pt x="215328" y="235915"/>
                </a:lnTo>
                <a:lnTo>
                  <a:pt x="197559" y="257541"/>
                </a:lnTo>
                <a:lnTo>
                  <a:pt x="180962" y="277118"/>
                </a:lnTo>
                <a:lnTo>
                  <a:pt x="165536" y="294645"/>
                </a:lnTo>
                <a:lnTo>
                  <a:pt x="151282" y="310121"/>
                </a:lnTo>
                <a:lnTo>
                  <a:pt x="139120" y="325742"/>
                </a:lnTo>
                <a:lnTo>
                  <a:pt x="109830" y="371048"/>
                </a:lnTo>
                <a:lnTo>
                  <a:pt x="76580" y="432027"/>
                </a:lnTo>
                <a:lnTo>
                  <a:pt x="53144" y="490220"/>
                </a:lnTo>
                <a:lnTo>
                  <a:pt x="40306" y="541235"/>
                </a:lnTo>
                <a:lnTo>
                  <a:pt x="35474" y="560473"/>
                </a:lnTo>
                <a:lnTo>
                  <a:pt x="31323" y="574829"/>
                </a:lnTo>
                <a:lnTo>
                  <a:pt x="27851" y="584301"/>
                </a:lnTo>
                <a:lnTo>
                  <a:pt x="24629" y="592795"/>
                </a:lnTo>
                <a:lnTo>
                  <a:pt x="21993" y="602656"/>
                </a:lnTo>
                <a:lnTo>
                  <a:pt x="19942" y="613883"/>
                </a:lnTo>
                <a:lnTo>
                  <a:pt x="18478" y="626478"/>
                </a:lnTo>
                <a:lnTo>
                  <a:pt x="18478" y="629665"/>
                </a:lnTo>
                <a:lnTo>
                  <a:pt x="18224" y="633564"/>
                </a:lnTo>
                <a:lnTo>
                  <a:pt x="17703" y="638200"/>
                </a:lnTo>
                <a:lnTo>
                  <a:pt x="16916" y="646010"/>
                </a:lnTo>
                <a:lnTo>
                  <a:pt x="15520" y="655061"/>
                </a:lnTo>
                <a:lnTo>
                  <a:pt x="13754" y="665370"/>
                </a:lnTo>
                <a:lnTo>
                  <a:pt x="11615" y="676934"/>
                </a:lnTo>
                <a:lnTo>
                  <a:pt x="9105" y="689749"/>
                </a:lnTo>
                <a:lnTo>
                  <a:pt x="5640" y="723001"/>
                </a:lnTo>
                <a:lnTo>
                  <a:pt x="3055" y="751662"/>
                </a:lnTo>
                <a:lnTo>
                  <a:pt x="1349" y="775731"/>
                </a:lnTo>
                <a:lnTo>
                  <a:pt x="520" y="795210"/>
                </a:lnTo>
                <a:lnTo>
                  <a:pt x="0" y="805103"/>
                </a:lnTo>
                <a:lnTo>
                  <a:pt x="253" y="812647"/>
                </a:lnTo>
                <a:lnTo>
                  <a:pt x="1295" y="817867"/>
                </a:lnTo>
                <a:lnTo>
                  <a:pt x="8331" y="881138"/>
                </a:lnTo>
                <a:lnTo>
                  <a:pt x="15751" y="922534"/>
                </a:lnTo>
                <a:lnTo>
                  <a:pt x="31762" y="968616"/>
                </a:lnTo>
                <a:lnTo>
                  <a:pt x="56756" y="1032675"/>
                </a:lnTo>
                <a:lnTo>
                  <a:pt x="61882" y="1046198"/>
                </a:lnTo>
                <a:lnTo>
                  <a:pt x="93519" y="1102833"/>
                </a:lnTo>
                <a:lnTo>
                  <a:pt x="120027" y="1145946"/>
                </a:lnTo>
                <a:lnTo>
                  <a:pt x="149374" y="1190320"/>
                </a:lnTo>
                <a:lnTo>
                  <a:pt x="175691" y="1226592"/>
                </a:lnTo>
                <a:lnTo>
                  <a:pt x="219240" y="1274825"/>
                </a:lnTo>
                <a:lnTo>
                  <a:pt x="237351" y="1290546"/>
                </a:lnTo>
                <a:lnTo>
                  <a:pt x="255757" y="1307245"/>
                </a:lnTo>
                <a:lnTo>
                  <a:pt x="274455" y="1324921"/>
                </a:lnTo>
                <a:lnTo>
                  <a:pt x="293446" y="1343571"/>
                </a:lnTo>
                <a:lnTo>
                  <a:pt x="311410" y="1360314"/>
                </a:lnTo>
                <a:lnTo>
                  <a:pt x="347338" y="1386480"/>
                </a:lnTo>
                <a:lnTo>
                  <a:pt x="445769" y="1433398"/>
                </a:lnTo>
                <a:lnTo>
                  <a:pt x="489316" y="1451759"/>
                </a:lnTo>
                <a:lnTo>
                  <a:pt x="527786" y="1466214"/>
                </a:lnTo>
                <a:lnTo>
                  <a:pt x="568017" y="1475779"/>
                </a:lnTo>
                <a:lnTo>
                  <a:pt x="646471" y="1487737"/>
                </a:lnTo>
                <a:lnTo>
                  <a:pt x="696072" y="1492818"/>
                </a:lnTo>
                <a:lnTo>
                  <a:pt x="743187" y="1495894"/>
                </a:lnTo>
                <a:lnTo>
                  <a:pt x="764474" y="1496675"/>
                </a:lnTo>
                <a:lnTo>
                  <a:pt x="784588" y="1496675"/>
                </a:lnTo>
                <a:lnTo>
                  <a:pt x="821640" y="1495259"/>
                </a:lnTo>
                <a:lnTo>
                  <a:pt x="841608" y="1493353"/>
                </a:lnTo>
                <a:lnTo>
                  <a:pt x="863431" y="1490178"/>
                </a:lnTo>
                <a:lnTo>
                  <a:pt x="887107" y="1485734"/>
                </a:lnTo>
                <a:lnTo>
                  <a:pt x="934125" y="1477972"/>
                </a:lnTo>
                <a:lnTo>
                  <a:pt x="975185" y="1469524"/>
                </a:lnTo>
                <a:lnTo>
                  <a:pt x="1039431" y="1450581"/>
                </a:lnTo>
                <a:lnTo>
                  <a:pt x="1093725" y="1425003"/>
                </a:lnTo>
                <a:lnTo>
                  <a:pt x="1155039" y="1390434"/>
                </a:lnTo>
                <a:lnTo>
                  <a:pt x="1217144" y="1351381"/>
                </a:lnTo>
                <a:lnTo>
                  <a:pt x="1273771" y="1310766"/>
                </a:lnTo>
                <a:lnTo>
                  <a:pt x="1275333" y="1309979"/>
                </a:lnTo>
                <a:lnTo>
                  <a:pt x="1327675" y="1262527"/>
                </a:lnTo>
                <a:lnTo>
                  <a:pt x="1370634" y="1204531"/>
                </a:lnTo>
                <a:lnTo>
                  <a:pt x="1389728" y="1170157"/>
                </a:lnTo>
                <a:lnTo>
                  <a:pt x="1407937" y="1135005"/>
                </a:lnTo>
                <a:lnTo>
                  <a:pt x="1425266" y="1099071"/>
                </a:lnTo>
                <a:lnTo>
                  <a:pt x="1441716" y="1062354"/>
                </a:lnTo>
                <a:lnTo>
                  <a:pt x="1457442" y="1026181"/>
                </a:lnTo>
                <a:lnTo>
                  <a:pt x="1480098" y="966426"/>
                </a:lnTo>
                <a:lnTo>
                  <a:pt x="1492200" y="922534"/>
                </a:lnTo>
                <a:lnTo>
                  <a:pt x="1500356" y="883670"/>
                </a:lnTo>
                <a:lnTo>
                  <a:pt x="1506170" y="833289"/>
                </a:lnTo>
                <a:lnTo>
                  <a:pt x="1508124" y="788962"/>
                </a:lnTo>
                <a:lnTo>
                  <a:pt x="1508075" y="715677"/>
                </a:lnTo>
                <a:lnTo>
                  <a:pt x="1504994" y="649671"/>
                </a:lnTo>
                <a:lnTo>
                  <a:pt x="1495621" y="589135"/>
                </a:lnTo>
                <a:lnTo>
                  <a:pt x="1479024" y="534990"/>
                </a:lnTo>
                <a:lnTo>
                  <a:pt x="1461060" y="483436"/>
                </a:lnTo>
                <a:lnTo>
                  <a:pt x="1443827" y="439739"/>
                </a:lnTo>
                <a:lnTo>
                  <a:pt x="1420001" y="394822"/>
                </a:lnTo>
                <a:lnTo>
                  <a:pt x="1394955" y="356593"/>
                </a:lnTo>
                <a:lnTo>
                  <a:pt x="1337830" y="275742"/>
                </a:lnTo>
                <a:lnTo>
                  <a:pt x="1309320" y="242354"/>
                </a:lnTo>
                <a:lnTo>
                  <a:pt x="1267085" y="203733"/>
                </a:lnTo>
                <a:lnTo>
                  <a:pt x="1241755" y="185140"/>
                </a:lnTo>
                <a:lnTo>
                  <a:pt x="1214459" y="164636"/>
                </a:lnTo>
                <a:lnTo>
                  <a:pt x="1193512" y="148424"/>
                </a:lnTo>
                <a:lnTo>
                  <a:pt x="1178916" y="136509"/>
                </a:lnTo>
                <a:lnTo>
                  <a:pt x="1162450" y="121326"/>
                </a:lnTo>
                <a:lnTo>
                  <a:pt x="1148989" y="111318"/>
                </a:lnTo>
                <a:lnTo>
                  <a:pt x="1105827" y="83591"/>
                </a:lnTo>
                <a:lnTo>
                  <a:pt x="1055058" y="56832"/>
                </a:lnTo>
                <a:lnTo>
                  <a:pt x="1018349" y="40627"/>
                </a:lnTo>
                <a:lnTo>
                  <a:pt x="944130" y="19532"/>
                </a:lnTo>
                <a:lnTo>
                  <a:pt x="888914" y="7816"/>
                </a:lnTo>
                <a:lnTo>
                  <a:pt x="829892" y="1370"/>
                </a:lnTo>
                <a:lnTo>
                  <a:pt x="806214" y="342"/>
                </a:lnTo>
                <a:lnTo>
                  <a:pt x="780097" y="0"/>
                </a:lnTo>
                <a:close/>
              </a:path>
            </a:pathLst>
          </a:custGeom>
          <a:solidFill>
            <a:srgbClr val="BF0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3299" y="420747"/>
            <a:ext cx="11071750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A028D-D91E-47CD-981C-3EDCFFAFCED1}" type="datetime1">
              <a:rPr lang="en-US" smtClean="0"/>
              <a:t>5/16/2024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8CAB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08CAB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573F9-3CBA-40B8-A77E-13AB19B40B59}" type="datetime1">
              <a:rPr lang="en-US" smtClean="0"/>
              <a:t>5/16/2024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8CAB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63299" y="1278693"/>
            <a:ext cx="4601210" cy="3776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66758C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5A080-191C-47DB-9676-537468975D9A}" type="datetime1">
              <a:rPr lang="en-US" smtClean="0"/>
              <a:t>5/16/2024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8CAB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135E8-DCE1-4E4A-9A16-A48E3F46137A}" type="datetime1">
              <a:rPr lang="en-US" smtClean="0"/>
              <a:t>5/16/2024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110651" y="515969"/>
            <a:ext cx="168275" cy="183515"/>
          </a:xfrm>
          <a:custGeom>
            <a:avLst/>
            <a:gdLst/>
            <a:ahLst/>
            <a:cxnLst/>
            <a:rect l="l" t="t" r="r" b="b"/>
            <a:pathLst>
              <a:path w="168275" h="183515">
                <a:moveTo>
                  <a:pt x="84251" y="0"/>
                </a:moveTo>
                <a:lnTo>
                  <a:pt x="49190" y="7213"/>
                </a:lnTo>
                <a:lnTo>
                  <a:pt x="22661" y="26873"/>
                </a:lnTo>
                <a:lnTo>
                  <a:pt x="5865" y="56010"/>
                </a:lnTo>
                <a:lnTo>
                  <a:pt x="0" y="91655"/>
                </a:lnTo>
                <a:lnTo>
                  <a:pt x="5865" y="127301"/>
                </a:lnTo>
                <a:lnTo>
                  <a:pt x="22661" y="156438"/>
                </a:lnTo>
                <a:lnTo>
                  <a:pt x="49190" y="176098"/>
                </a:lnTo>
                <a:lnTo>
                  <a:pt x="84251" y="183311"/>
                </a:lnTo>
                <a:lnTo>
                  <a:pt x="119399" y="176098"/>
                </a:lnTo>
                <a:lnTo>
                  <a:pt x="140457" y="160413"/>
                </a:lnTo>
                <a:lnTo>
                  <a:pt x="84251" y="160413"/>
                </a:lnTo>
                <a:lnTo>
                  <a:pt x="59817" y="155072"/>
                </a:lnTo>
                <a:lnTo>
                  <a:pt x="42206" y="140441"/>
                </a:lnTo>
                <a:lnTo>
                  <a:pt x="31546" y="118606"/>
                </a:lnTo>
                <a:lnTo>
                  <a:pt x="27965" y="91655"/>
                </a:lnTo>
                <a:lnTo>
                  <a:pt x="31546" y="64655"/>
                </a:lnTo>
                <a:lnTo>
                  <a:pt x="42206" y="42711"/>
                </a:lnTo>
                <a:lnTo>
                  <a:pt x="59817" y="27971"/>
                </a:lnTo>
                <a:lnTo>
                  <a:pt x="84251" y="22580"/>
                </a:lnTo>
                <a:lnTo>
                  <a:pt x="140031" y="22580"/>
                </a:lnTo>
                <a:lnTo>
                  <a:pt x="119399" y="7213"/>
                </a:lnTo>
                <a:lnTo>
                  <a:pt x="84251" y="0"/>
                </a:lnTo>
                <a:close/>
              </a:path>
              <a:path w="168275" h="183515">
                <a:moveTo>
                  <a:pt x="140031" y="22580"/>
                </a:moveTo>
                <a:lnTo>
                  <a:pt x="84251" y="22580"/>
                </a:lnTo>
                <a:lnTo>
                  <a:pt x="108630" y="27971"/>
                </a:lnTo>
                <a:lnTo>
                  <a:pt x="126118" y="42711"/>
                </a:lnTo>
                <a:lnTo>
                  <a:pt x="136656" y="64655"/>
                </a:lnTo>
                <a:lnTo>
                  <a:pt x="140182" y="91655"/>
                </a:lnTo>
                <a:lnTo>
                  <a:pt x="136656" y="118606"/>
                </a:lnTo>
                <a:lnTo>
                  <a:pt x="126118" y="140441"/>
                </a:lnTo>
                <a:lnTo>
                  <a:pt x="108630" y="155072"/>
                </a:lnTo>
                <a:lnTo>
                  <a:pt x="84251" y="160413"/>
                </a:lnTo>
                <a:lnTo>
                  <a:pt x="140457" y="160413"/>
                </a:lnTo>
                <a:lnTo>
                  <a:pt x="145794" y="156438"/>
                </a:lnTo>
                <a:lnTo>
                  <a:pt x="162395" y="127301"/>
                </a:lnTo>
                <a:lnTo>
                  <a:pt x="168160" y="91655"/>
                </a:lnTo>
                <a:lnTo>
                  <a:pt x="162395" y="56010"/>
                </a:lnTo>
                <a:lnTo>
                  <a:pt x="145794" y="26873"/>
                </a:lnTo>
                <a:lnTo>
                  <a:pt x="140031" y="22580"/>
                </a:lnTo>
                <a:close/>
              </a:path>
            </a:pathLst>
          </a:custGeom>
          <a:solidFill>
            <a:srgbClr val="667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304499" y="516294"/>
            <a:ext cx="142240" cy="178435"/>
          </a:xfrm>
          <a:custGeom>
            <a:avLst/>
            <a:gdLst/>
            <a:ahLst/>
            <a:cxnLst/>
            <a:rect l="l" t="t" r="r" b="b"/>
            <a:pathLst>
              <a:path w="142240" h="178434">
                <a:moveTo>
                  <a:pt x="27292" y="4038"/>
                </a:moveTo>
                <a:lnTo>
                  <a:pt x="0" y="4038"/>
                </a:lnTo>
                <a:lnTo>
                  <a:pt x="0" y="178269"/>
                </a:lnTo>
                <a:lnTo>
                  <a:pt x="27292" y="178269"/>
                </a:lnTo>
                <a:lnTo>
                  <a:pt x="27292" y="71119"/>
                </a:lnTo>
                <a:lnTo>
                  <a:pt x="30883" y="51502"/>
                </a:lnTo>
                <a:lnTo>
                  <a:pt x="40855" y="36277"/>
                </a:lnTo>
                <a:lnTo>
                  <a:pt x="55184" y="26962"/>
                </a:lnTo>
                <a:lnTo>
                  <a:pt x="27292" y="26962"/>
                </a:lnTo>
                <a:lnTo>
                  <a:pt x="27292" y="4038"/>
                </a:lnTo>
                <a:close/>
              </a:path>
              <a:path w="142240" h="178434">
                <a:moveTo>
                  <a:pt x="131816" y="22923"/>
                </a:moveTo>
                <a:lnTo>
                  <a:pt x="75145" y="22923"/>
                </a:lnTo>
                <a:lnTo>
                  <a:pt x="91683" y="25274"/>
                </a:lnTo>
                <a:lnTo>
                  <a:pt x="104081" y="32143"/>
                </a:lnTo>
                <a:lnTo>
                  <a:pt x="111866" y="43251"/>
                </a:lnTo>
                <a:lnTo>
                  <a:pt x="114566" y="58318"/>
                </a:lnTo>
                <a:lnTo>
                  <a:pt x="114566" y="178269"/>
                </a:lnTo>
                <a:lnTo>
                  <a:pt x="141871" y="178269"/>
                </a:lnTo>
                <a:lnTo>
                  <a:pt x="141871" y="55956"/>
                </a:lnTo>
                <a:lnTo>
                  <a:pt x="137828" y="31996"/>
                </a:lnTo>
                <a:lnTo>
                  <a:pt x="131816" y="22923"/>
                </a:lnTo>
                <a:close/>
              </a:path>
              <a:path w="142240" h="178434">
                <a:moveTo>
                  <a:pt x="83235" y="0"/>
                </a:moveTo>
                <a:lnTo>
                  <a:pt x="65686" y="1889"/>
                </a:lnTo>
                <a:lnTo>
                  <a:pt x="50795" y="7285"/>
                </a:lnTo>
                <a:lnTo>
                  <a:pt x="38306" y="15778"/>
                </a:lnTo>
                <a:lnTo>
                  <a:pt x="27965" y="26962"/>
                </a:lnTo>
                <a:lnTo>
                  <a:pt x="55184" y="26962"/>
                </a:lnTo>
                <a:lnTo>
                  <a:pt x="56010" y="26425"/>
                </a:lnTo>
                <a:lnTo>
                  <a:pt x="75145" y="22923"/>
                </a:lnTo>
                <a:lnTo>
                  <a:pt x="131816" y="22923"/>
                </a:lnTo>
                <a:lnTo>
                  <a:pt x="126203" y="14452"/>
                </a:lnTo>
                <a:lnTo>
                  <a:pt x="107753" y="3671"/>
                </a:lnTo>
                <a:lnTo>
                  <a:pt x="83235" y="0"/>
                </a:lnTo>
                <a:close/>
              </a:path>
            </a:pathLst>
          </a:custGeom>
          <a:solidFill>
            <a:srgbClr val="667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471036" y="515969"/>
            <a:ext cx="163195" cy="183515"/>
          </a:xfrm>
          <a:custGeom>
            <a:avLst/>
            <a:gdLst/>
            <a:ahLst/>
            <a:cxnLst/>
            <a:rect l="l" t="t" r="r" b="b"/>
            <a:pathLst>
              <a:path w="163195" h="183515">
                <a:moveTo>
                  <a:pt x="82562" y="0"/>
                </a:moveTo>
                <a:lnTo>
                  <a:pt x="48759" y="7218"/>
                </a:lnTo>
                <a:lnTo>
                  <a:pt x="22707" y="26873"/>
                </a:lnTo>
                <a:lnTo>
                  <a:pt x="5935" y="56010"/>
                </a:lnTo>
                <a:lnTo>
                  <a:pt x="0" y="91655"/>
                </a:lnTo>
                <a:lnTo>
                  <a:pt x="5675" y="127301"/>
                </a:lnTo>
                <a:lnTo>
                  <a:pt x="22156" y="156438"/>
                </a:lnTo>
                <a:lnTo>
                  <a:pt x="48622" y="176098"/>
                </a:lnTo>
                <a:lnTo>
                  <a:pt x="84251" y="183311"/>
                </a:lnTo>
                <a:lnTo>
                  <a:pt x="111434" y="179413"/>
                </a:lnTo>
                <a:lnTo>
                  <a:pt x="133407" y="168028"/>
                </a:lnTo>
                <a:lnTo>
                  <a:pt x="140068" y="160413"/>
                </a:lnTo>
                <a:lnTo>
                  <a:pt x="84251" y="160413"/>
                </a:lnTo>
                <a:lnTo>
                  <a:pt x="60955" y="155647"/>
                </a:lnTo>
                <a:lnTo>
                  <a:pt x="43726" y="142508"/>
                </a:lnTo>
                <a:lnTo>
                  <a:pt x="32688" y="122732"/>
                </a:lnTo>
                <a:lnTo>
                  <a:pt x="27965" y="98056"/>
                </a:lnTo>
                <a:lnTo>
                  <a:pt x="162763" y="98056"/>
                </a:lnTo>
                <a:lnTo>
                  <a:pt x="160072" y="77495"/>
                </a:lnTo>
                <a:lnTo>
                  <a:pt x="28638" y="77495"/>
                </a:lnTo>
                <a:lnTo>
                  <a:pt x="34224" y="55391"/>
                </a:lnTo>
                <a:lnTo>
                  <a:pt x="44989" y="37645"/>
                </a:lnTo>
                <a:lnTo>
                  <a:pt x="61060" y="25838"/>
                </a:lnTo>
                <a:lnTo>
                  <a:pt x="82562" y="21551"/>
                </a:lnTo>
                <a:lnTo>
                  <a:pt x="134953" y="21551"/>
                </a:lnTo>
                <a:lnTo>
                  <a:pt x="117105" y="7213"/>
                </a:lnTo>
                <a:lnTo>
                  <a:pt x="82562" y="0"/>
                </a:lnTo>
                <a:close/>
              </a:path>
              <a:path w="163195" h="183515">
                <a:moveTo>
                  <a:pt x="159054" y="124675"/>
                </a:moveTo>
                <a:lnTo>
                  <a:pt x="132435" y="124675"/>
                </a:lnTo>
                <a:lnTo>
                  <a:pt x="125905" y="140220"/>
                </a:lnTo>
                <a:lnTo>
                  <a:pt x="115549" y="151398"/>
                </a:lnTo>
                <a:lnTo>
                  <a:pt x="101590" y="158149"/>
                </a:lnTo>
                <a:lnTo>
                  <a:pt x="84251" y="160413"/>
                </a:lnTo>
                <a:lnTo>
                  <a:pt x="140068" y="160413"/>
                </a:lnTo>
                <a:lnTo>
                  <a:pt x="149502" y="149627"/>
                </a:lnTo>
                <a:lnTo>
                  <a:pt x="159054" y="124675"/>
                </a:lnTo>
                <a:close/>
              </a:path>
              <a:path w="163195" h="183515">
                <a:moveTo>
                  <a:pt x="134953" y="21551"/>
                </a:moveTo>
                <a:lnTo>
                  <a:pt x="82562" y="21551"/>
                </a:lnTo>
                <a:lnTo>
                  <a:pt x="103499" y="25412"/>
                </a:lnTo>
                <a:lnTo>
                  <a:pt x="119127" y="36507"/>
                </a:lnTo>
                <a:lnTo>
                  <a:pt x="129195" y="54111"/>
                </a:lnTo>
                <a:lnTo>
                  <a:pt x="133451" y="77495"/>
                </a:lnTo>
                <a:lnTo>
                  <a:pt x="160072" y="77495"/>
                </a:lnTo>
                <a:lnTo>
                  <a:pt x="157577" y="58426"/>
                </a:lnTo>
                <a:lnTo>
                  <a:pt x="142251" y="27420"/>
                </a:lnTo>
                <a:lnTo>
                  <a:pt x="134953" y="21551"/>
                </a:lnTo>
                <a:close/>
              </a:path>
            </a:pathLst>
          </a:custGeom>
          <a:solidFill>
            <a:srgbClr val="667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656788" y="516963"/>
            <a:ext cx="171450" cy="234315"/>
          </a:xfrm>
          <a:custGeom>
            <a:avLst/>
            <a:gdLst/>
            <a:ahLst/>
            <a:cxnLst/>
            <a:rect l="l" t="t" r="r" b="b"/>
            <a:pathLst>
              <a:path w="171450" h="234315">
                <a:moveTo>
                  <a:pt x="44145" y="4737"/>
                </a:moveTo>
                <a:lnTo>
                  <a:pt x="0" y="4737"/>
                </a:lnTo>
                <a:lnTo>
                  <a:pt x="0" y="234226"/>
                </a:lnTo>
                <a:lnTo>
                  <a:pt x="45834" y="234226"/>
                </a:lnTo>
                <a:lnTo>
                  <a:pt x="45834" y="158051"/>
                </a:lnTo>
                <a:lnTo>
                  <a:pt x="150382" y="158051"/>
                </a:lnTo>
                <a:lnTo>
                  <a:pt x="157588" y="144589"/>
                </a:lnTo>
                <a:lnTo>
                  <a:pt x="86601" y="144589"/>
                </a:lnTo>
                <a:lnTo>
                  <a:pt x="68558" y="140887"/>
                </a:lnTo>
                <a:lnTo>
                  <a:pt x="55475" y="130392"/>
                </a:lnTo>
                <a:lnTo>
                  <a:pt x="47508" y="114023"/>
                </a:lnTo>
                <a:lnTo>
                  <a:pt x="44818" y="92697"/>
                </a:lnTo>
                <a:lnTo>
                  <a:pt x="47057" y="70923"/>
                </a:lnTo>
                <a:lnTo>
                  <a:pt x="54132" y="53260"/>
                </a:lnTo>
                <a:lnTo>
                  <a:pt x="66576" y="41412"/>
                </a:lnTo>
                <a:lnTo>
                  <a:pt x="84924" y="37083"/>
                </a:lnTo>
                <a:lnTo>
                  <a:pt x="156892" y="37083"/>
                </a:lnTo>
                <a:lnTo>
                  <a:pt x="151247" y="26288"/>
                </a:lnTo>
                <a:lnTo>
                  <a:pt x="44145" y="26288"/>
                </a:lnTo>
                <a:lnTo>
                  <a:pt x="44145" y="4737"/>
                </a:lnTo>
                <a:close/>
              </a:path>
              <a:path w="171450" h="234315">
                <a:moveTo>
                  <a:pt x="150382" y="158051"/>
                </a:moveTo>
                <a:lnTo>
                  <a:pt x="46507" y="158051"/>
                </a:lnTo>
                <a:lnTo>
                  <a:pt x="55014" y="168155"/>
                </a:lnTo>
                <a:lnTo>
                  <a:pt x="66014" y="175920"/>
                </a:lnTo>
                <a:lnTo>
                  <a:pt x="79729" y="180904"/>
                </a:lnTo>
                <a:lnTo>
                  <a:pt x="96380" y="182664"/>
                </a:lnTo>
                <a:lnTo>
                  <a:pt x="126838" y="176263"/>
                </a:lnTo>
                <a:lnTo>
                  <a:pt x="150382" y="158051"/>
                </a:lnTo>
                <a:close/>
              </a:path>
              <a:path w="171450" h="234315">
                <a:moveTo>
                  <a:pt x="156892" y="37083"/>
                </a:moveTo>
                <a:lnTo>
                  <a:pt x="84924" y="37083"/>
                </a:lnTo>
                <a:lnTo>
                  <a:pt x="103080" y="41176"/>
                </a:lnTo>
                <a:lnTo>
                  <a:pt x="115422" y="52631"/>
                </a:lnTo>
                <a:lnTo>
                  <a:pt x="122456" y="70216"/>
                </a:lnTo>
                <a:lnTo>
                  <a:pt x="124688" y="92697"/>
                </a:lnTo>
                <a:lnTo>
                  <a:pt x="122007" y="114585"/>
                </a:lnTo>
                <a:lnTo>
                  <a:pt x="114365" y="130892"/>
                </a:lnTo>
                <a:lnTo>
                  <a:pt x="102362" y="141074"/>
                </a:lnTo>
                <a:lnTo>
                  <a:pt x="86601" y="144589"/>
                </a:lnTo>
                <a:lnTo>
                  <a:pt x="157588" y="144589"/>
                </a:lnTo>
                <a:lnTo>
                  <a:pt x="165762" y="129209"/>
                </a:lnTo>
                <a:lnTo>
                  <a:pt x="171196" y="91325"/>
                </a:lnTo>
                <a:lnTo>
                  <a:pt x="165897" y="54306"/>
                </a:lnTo>
                <a:lnTo>
                  <a:pt x="156892" y="37083"/>
                </a:lnTo>
                <a:close/>
              </a:path>
              <a:path w="171450" h="234315">
                <a:moveTo>
                  <a:pt x="96037" y="0"/>
                </a:moveTo>
                <a:lnTo>
                  <a:pt x="79703" y="1977"/>
                </a:lnTo>
                <a:lnTo>
                  <a:pt x="65927" y="7462"/>
                </a:lnTo>
                <a:lnTo>
                  <a:pt x="54487" y="15789"/>
                </a:lnTo>
                <a:lnTo>
                  <a:pt x="45161" y="26288"/>
                </a:lnTo>
                <a:lnTo>
                  <a:pt x="151247" y="26288"/>
                </a:lnTo>
                <a:lnTo>
                  <a:pt x="150804" y="25441"/>
                </a:lnTo>
                <a:lnTo>
                  <a:pt x="127117" y="6686"/>
                </a:lnTo>
                <a:lnTo>
                  <a:pt x="96037" y="0"/>
                </a:lnTo>
                <a:close/>
              </a:path>
            </a:pathLst>
          </a:custGeom>
          <a:solidFill>
            <a:srgbClr val="19B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872971" y="453605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957"/>
                </a:lnTo>
              </a:path>
            </a:pathLst>
          </a:custGeom>
          <a:ln w="45834">
            <a:solidFill>
              <a:srgbClr val="19B5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923947" y="521705"/>
            <a:ext cx="154940" cy="177800"/>
          </a:xfrm>
          <a:custGeom>
            <a:avLst/>
            <a:gdLst/>
            <a:ahLst/>
            <a:cxnLst/>
            <a:rect l="l" t="t" r="r" b="b"/>
            <a:pathLst>
              <a:path w="154940" h="177800">
                <a:moveTo>
                  <a:pt x="45491" y="0"/>
                </a:moveTo>
                <a:lnTo>
                  <a:pt x="0" y="0"/>
                </a:lnTo>
                <a:lnTo>
                  <a:pt x="42" y="115511"/>
                </a:lnTo>
                <a:lnTo>
                  <a:pt x="3969" y="140907"/>
                </a:lnTo>
                <a:lnTo>
                  <a:pt x="15584" y="160564"/>
                </a:lnTo>
                <a:lnTo>
                  <a:pt x="34402" y="173141"/>
                </a:lnTo>
                <a:lnTo>
                  <a:pt x="59982" y="177571"/>
                </a:lnTo>
                <a:lnTo>
                  <a:pt x="76302" y="175904"/>
                </a:lnTo>
                <a:lnTo>
                  <a:pt x="89428" y="171049"/>
                </a:lnTo>
                <a:lnTo>
                  <a:pt x="100213" y="163223"/>
                </a:lnTo>
                <a:lnTo>
                  <a:pt x="109512" y="152641"/>
                </a:lnTo>
                <a:lnTo>
                  <a:pt x="154685" y="152641"/>
                </a:lnTo>
                <a:lnTo>
                  <a:pt x="154685" y="138823"/>
                </a:lnTo>
                <a:lnTo>
                  <a:pt x="74129" y="138823"/>
                </a:lnTo>
                <a:lnTo>
                  <a:pt x="61409" y="136771"/>
                </a:lnTo>
                <a:lnTo>
                  <a:pt x="52481" y="130741"/>
                </a:lnTo>
                <a:lnTo>
                  <a:pt x="47217" y="120923"/>
                </a:lnTo>
                <a:lnTo>
                  <a:pt x="45491" y="107505"/>
                </a:lnTo>
                <a:lnTo>
                  <a:pt x="45491" y="0"/>
                </a:lnTo>
                <a:close/>
              </a:path>
              <a:path w="154940" h="177800">
                <a:moveTo>
                  <a:pt x="154685" y="152641"/>
                </a:moveTo>
                <a:lnTo>
                  <a:pt x="110528" y="152641"/>
                </a:lnTo>
                <a:lnTo>
                  <a:pt x="110528" y="172859"/>
                </a:lnTo>
                <a:lnTo>
                  <a:pt x="154685" y="172859"/>
                </a:lnTo>
                <a:lnTo>
                  <a:pt x="154685" y="152641"/>
                </a:lnTo>
                <a:close/>
              </a:path>
              <a:path w="154940" h="177800">
                <a:moveTo>
                  <a:pt x="154685" y="0"/>
                </a:moveTo>
                <a:lnTo>
                  <a:pt x="108851" y="0"/>
                </a:lnTo>
                <a:lnTo>
                  <a:pt x="108851" y="99733"/>
                </a:lnTo>
                <a:lnTo>
                  <a:pt x="106460" y="115511"/>
                </a:lnTo>
                <a:lnTo>
                  <a:pt x="99582" y="127874"/>
                </a:lnTo>
                <a:lnTo>
                  <a:pt x="88658" y="135939"/>
                </a:lnTo>
                <a:lnTo>
                  <a:pt x="74129" y="138823"/>
                </a:lnTo>
                <a:lnTo>
                  <a:pt x="154685" y="138823"/>
                </a:lnTo>
                <a:lnTo>
                  <a:pt x="154685" y="0"/>
                </a:lnTo>
                <a:close/>
              </a:path>
            </a:pathLst>
          </a:custGeom>
          <a:solidFill>
            <a:srgbClr val="19B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097332" y="516964"/>
            <a:ext cx="153670" cy="182880"/>
          </a:xfrm>
          <a:custGeom>
            <a:avLst/>
            <a:gdLst/>
            <a:ahLst/>
            <a:cxnLst/>
            <a:rect l="l" t="t" r="r" b="b"/>
            <a:pathLst>
              <a:path w="153670" h="182879">
                <a:moveTo>
                  <a:pt x="42456" y="121665"/>
                </a:moveTo>
                <a:lnTo>
                  <a:pt x="0" y="121665"/>
                </a:lnTo>
                <a:lnTo>
                  <a:pt x="6710" y="146697"/>
                </a:lnTo>
                <a:lnTo>
                  <a:pt x="22617" y="165942"/>
                </a:lnTo>
                <a:lnTo>
                  <a:pt x="47436" y="178299"/>
                </a:lnTo>
                <a:lnTo>
                  <a:pt x="80886" y="182664"/>
                </a:lnTo>
                <a:lnTo>
                  <a:pt x="110453" y="178857"/>
                </a:lnTo>
                <a:lnTo>
                  <a:pt x="133451" y="167878"/>
                </a:lnTo>
                <a:lnTo>
                  <a:pt x="148362" y="150388"/>
                </a:lnTo>
                <a:lnTo>
                  <a:pt x="80200" y="150317"/>
                </a:lnTo>
                <a:lnTo>
                  <a:pt x="66062" y="148637"/>
                </a:lnTo>
                <a:lnTo>
                  <a:pt x="54765" y="143449"/>
                </a:lnTo>
                <a:lnTo>
                  <a:pt x="46749" y="134533"/>
                </a:lnTo>
                <a:lnTo>
                  <a:pt x="42456" y="121665"/>
                </a:lnTo>
                <a:close/>
              </a:path>
              <a:path w="153670" h="182879">
                <a:moveTo>
                  <a:pt x="75488" y="0"/>
                </a:moveTo>
                <a:lnTo>
                  <a:pt x="47847" y="3378"/>
                </a:lnTo>
                <a:lnTo>
                  <a:pt x="25484" y="13615"/>
                </a:lnTo>
                <a:lnTo>
                  <a:pt x="10514" y="30866"/>
                </a:lnTo>
                <a:lnTo>
                  <a:pt x="5054" y="55283"/>
                </a:lnTo>
                <a:lnTo>
                  <a:pt x="10277" y="78509"/>
                </a:lnTo>
                <a:lnTo>
                  <a:pt x="24093" y="93271"/>
                </a:lnTo>
                <a:lnTo>
                  <a:pt x="43721" y="102096"/>
                </a:lnTo>
                <a:lnTo>
                  <a:pt x="66382" y="107505"/>
                </a:lnTo>
                <a:lnTo>
                  <a:pt x="83447" y="110765"/>
                </a:lnTo>
                <a:lnTo>
                  <a:pt x="97983" y="114555"/>
                </a:lnTo>
                <a:lnTo>
                  <a:pt x="108095" y="120548"/>
                </a:lnTo>
                <a:lnTo>
                  <a:pt x="111887" y="130416"/>
                </a:lnTo>
                <a:lnTo>
                  <a:pt x="109780" y="138647"/>
                </a:lnTo>
                <a:lnTo>
                  <a:pt x="103630" y="144919"/>
                </a:lnTo>
                <a:lnTo>
                  <a:pt x="93686" y="148915"/>
                </a:lnTo>
                <a:lnTo>
                  <a:pt x="80200" y="150317"/>
                </a:lnTo>
                <a:lnTo>
                  <a:pt x="148378" y="150317"/>
                </a:lnTo>
                <a:lnTo>
                  <a:pt x="148214" y="102316"/>
                </a:lnTo>
                <a:lnTo>
                  <a:pt x="114429" y="77864"/>
                </a:lnTo>
                <a:lnTo>
                  <a:pt x="74870" y="69100"/>
                </a:lnTo>
                <a:lnTo>
                  <a:pt x="59691" y="65516"/>
                </a:lnTo>
                <a:lnTo>
                  <a:pt x="49125" y="60098"/>
                </a:lnTo>
                <a:lnTo>
                  <a:pt x="45161" y="51244"/>
                </a:lnTo>
                <a:lnTo>
                  <a:pt x="47281" y="42978"/>
                </a:lnTo>
                <a:lnTo>
                  <a:pt x="53287" y="36953"/>
                </a:lnTo>
                <a:lnTo>
                  <a:pt x="62643" y="33267"/>
                </a:lnTo>
                <a:lnTo>
                  <a:pt x="74815" y="32016"/>
                </a:lnTo>
                <a:lnTo>
                  <a:pt x="141647" y="32016"/>
                </a:lnTo>
                <a:lnTo>
                  <a:pt x="128352" y="15635"/>
                </a:lnTo>
                <a:lnTo>
                  <a:pt x="105790" y="4072"/>
                </a:lnTo>
                <a:lnTo>
                  <a:pt x="75488" y="0"/>
                </a:lnTo>
                <a:close/>
              </a:path>
              <a:path w="153670" h="182879">
                <a:moveTo>
                  <a:pt x="141647" y="32016"/>
                </a:moveTo>
                <a:lnTo>
                  <a:pt x="74815" y="32016"/>
                </a:lnTo>
                <a:lnTo>
                  <a:pt x="87988" y="33361"/>
                </a:lnTo>
                <a:lnTo>
                  <a:pt x="98064" y="37711"/>
                </a:lnTo>
                <a:lnTo>
                  <a:pt x="104856" y="45534"/>
                </a:lnTo>
                <a:lnTo>
                  <a:pt x="108178" y="57302"/>
                </a:lnTo>
                <a:lnTo>
                  <a:pt x="149631" y="57302"/>
                </a:lnTo>
                <a:lnTo>
                  <a:pt x="143018" y="33705"/>
                </a:lnTo>
                <a:lnTo>
                  <a:pt x="141647" y="32016"/>
                </a:lnTo>
                <a:close/>
              </a:path>
            </a:pathLst>
          </a:custGeom>
          <a:solidFill>
            <a:srgbClr val="19B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1262598" y="515969"/>
            <a:ext cx="168275" cy="183515"/>
          </a:xfrm>
          <a:custGeom>
            <a:avLst/>
            <a:gdLst/>
            <a:ahLst/>
            <a:cxnLst/>
            <a:rect l="l" t="t" r="r" b="b"/>
            <a:pathLst>
              <a:path w="168275" h="183515">
                <a:moveTo>
                  <a:pt x="84251" y="0"/>
                </a:moveTo>
                <a:lnTo>
                  <a:pt x="49190" y="7213"/>
                </a:lnTo>
                <a:lnTo>
                  <a:pt x="22661" y="26873"/>
                </a:lnTo>
                <a:lnTo>
                  <a:pt x="5865" y="56010"/>
                </a:lnTo>
                <a:lnTo>
                  <a:pt x="0" y="91655"/>
                </a:lnTo>
                <a:lnTo>
                  <a:pt x="5865" y="127301"/>
                </a:lnTo>
                <a:lnTo>
                  <a:pt x="22661" y="156438"/>
                </a:lnTo>
                <a:lnTo>
                  <a:pt x="49190" y="176098"/>
                </a:lnTo>
                <a:lnTo>
                  <a:pt x="84251" y="183311"/>
                </a:lnTo>
                <a:lnTo>
                  <a:pt x="119393" y="176098"/>
                </a:lnTo>
                <a:lnTo>
                  <a:pt x="140452" y="160413"/>
                </a:lnTo>
                <a:lnTo>
                  <a:pt x="84251" y="160413"/>
                </a:lnTo>
                <a:lnTo>
                  <a:pt x="59817" y="155072"/>
                </a:lnTo>
                <a:lnTo>
                  <a:pt x="42206" y="140441"/>
                </a:lnTo>
                <a:lnTo>
                  <a:pt x="31546" y="118606"/>
                </a:lnTo>
                <a:lnTo>
                  <a:pt x="27965" y="91655"/>
                </a:lnTo>
                <a:lnTo>
                  <a:pt x="31546" y="64655"/>
                </a:lnTo>
                <a:lnTo>
                  <a:pt x="42206" y="42711"/>
                </a:lnTo>
                <a:lnTo>
                  <a:pt x="59817" y="27971"/>
                </a:lnTo>
                <a:lnTo>
                  <a:pt x="84251" y="22580"/>
                </a:lnTo>
                <a:lnTo>
                  <a:pt x="140026" y="22580"/>
                </a:lnTo>
                <a:lnTo>
                  <a:pt x="119393" y="7213"/>
                </a:lnTo>
                <a:lnTo>
                  <a:pt x="84251" y="0"/>
                </a:lnTo>
                <a:close/>
              </a:path>
              <a:path w="168275" h="183515">
                <a:moveTo>
                  <a:pt x="140026" y="22580"/>
                </a:moveTo>
                <a:lnTo>
                  <a:pt x="84251" y="22580"/>
                </a:lnTo>
                <a:lnTo>
                  <a:pt x="108632" y="27971"/>
                </a:lnTo>
                <a:lnTo>
                  <a:pt x="126125" y="42711"/>
                </a:lnTo>
                <a:lnTo>
                  <a:pt x="136667" y="64655"/>
                </a:lnTo>
                <a:lnTo>
                  <a:pt x="140195" y="91655"/>
                </a:lnTo>
                <a:lnTo>
                  <a:pt x="136667" y="118606"/>
                </a:lnTo>
                <a:lnTo>
                  <a:pt x="126125" y="140441"/>
                </a:lnTo>
                <a:lnTo>
                  <a:pt x="108632" y="155072"/>
                </a:lnTo>
                <a:lnTo>
                  <a:pt x="84251" y="160413"/>
                </a:lnTo>
                <a:lnTo>
                  <a:pt x="140452" y="160413"/>
                </a:lnTo>
                <a:lnTo>
                  <a:pt x="145789" y="156438"/>
                </a:lnTo>
                <a:lnTo>
                  <a:pt x="162393" y="127301"/>
                </a:lnTo>
                <a:lnTo>
                  <a:pt x="168160" y="91655"/>
                </a:lnTo>
                <a:lnTo>
                  <a:pt x="162393" y="56010"/>
                </a:lnTo>
                <a:lnTo>
                  <a:pt x="145789" y="26873"/>
                </a:lnTo>
                <a:lnTo>
                  <a:pt x="140026" y="22580"/>
                </a:lnTo>
                <a:close/>
              </a:path>
            </a:pathLst>
          </a:custGeom>
          <a:solidFill>
            <a:srgbClr val="667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1456434" y="516294"/>
            <a:ext cx="142240" cy="178435"/>
          </a:xfrm>
          <a:custGeom>
            <a:avLst/>
            <a:gdLst/>
            <a:ahLst/>
            <a:cxnLst/>
            <a:rect l="l" t="t" r="r" b="b"/>
            <a:pathLst>
              <a:path w="142240" h="178434">
                <a:moveTo>
                  <a:pt x="27304" y="4038"/>
                </a:moveTo>
                <a:lnTo>
                  <a:pt x="0" y="4038"/>
                </a:lnTo>
                <a:lnTo>
                  <a:pt x="0" y="178269"/>
                </a:lnTo>
                <a:lnTo>
                  <a:pt x="27304" y="178269"/>
                </a:lnTo>
                <a:lnTo>
                  <a:pt x="27304" y="71119"/>
                </a:lnTo>
                <a:lnTo>
                  <a:pt x="30895" y="51502"/>
                </a:lnTo>
                <a:lnTo>
                  <a:pt x="40868" y="36277"/>
                </a:lnTo>
                <a:lnTo>
                  <a:pt x="55196" y="26962"/>
                </a:lnTo>
                <a:lnTo>
                  <a:pt x="27304" y="26962"/>
                </a:lnTo>
                <a:lnTo>
                  <a:pt x="27304" y="4038"/>
                </a:lnTo>
                <a:close/>
              </a:path>
              <a:path w="142240" h="178434">
                <a:moveTo>
                  <a:pt x="131828" y="22923"/>
                </a:moveTo>
                <a:lnTo>
                  <a:pt x="75158" y="22923"/>
                </a:lnTo>
                <a:lnTo>
                  <a:pt x="91696" y="25274"/>
                </a:lnTo>
                <a:lnTo>
                  <a:pt x="104093" y="32143"/>
                </a:lnTo>
                <a:lnTo>
                  <a:pt x="111879" y="43251"/>
                </a:lnTo>
                <a:lnTo>
                  <a:pt x="114579" y="58318"/>
                </a:lnTo>
                <a:lnTo>
                  <a:pt x="114579" y="178269"/>
                </a:lnTo>
                <a:lnTo>
                  <a:pt x="141884" y="178269"/>
                </a:lnTo>
                <a:lnTo>
                  <a:pt x="141884" y="55956"/>
                </a:lnTo>
                <a:lnTo>
                  <a:pt x="137841" y="31996"/>
                </a:lnTo>
                <a:lnTo>
                  <a:pt x="131828" y="22923"/>
                </a:lnTo>
                <a:close/>
              </a:path>
              <a:path w="142240" h="178434">
                <a:moveTo>
                  <a:pt x="83248" y="0"/>
                </a:moveTo>
                <a:lnTo>
                  <a:pt x="65698" y="1889"/>
                </a:lnTo>
                <a:lnTo>
                  <a:pt x="50807" y="7285"/>
                </a:lnTo>
                <a:lnTo>
                  <a:pt x="38319" y="15778"/>
                </a:lnTo>
                <a:lnTo>
                  <a:pt x="27978" y="26962"/>
                </a:lnTo>
                <a:lnTo>
                  <a:pt x="55196" y="26962"/>
                </a:lnTo>
                <a:lnTo>
                  <a:pt x="56022" y="26425"/>
                </a:lnTo>
                <a:lnTo>
                  <a:pt x="75158" y="22923"/>
                </a:lnTo>
                <a:lnTo>
                  <a:pt x="131828" y="22923"/>
                </a:lnTo>
                <a:lnTo>
                  <a:pt x="126215" y="14452"/>
                </a:lnTo>
                <a:lnTo>
                  <a:pt x="107765" y="3671"/>
                </a:lnTo>
                <a:lnTo>
                  <a:pt x="83248" y="0"/>
                </a:lnTo>
                <a:close/>
              </a:path>
            </a:pathLst>
          </a:custGeom>
          <a:solidFill>
            <a:srgbClr val="667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1622985" y="515969"/>
            <a:ext cx="163195" cy="183515"/>
          </a:xfrm>
          <a:custGeom>
            <a:avLst/>
            <a:gdLst/>
            <a:ahLst/>
            <a:cxnLst/>
            <a:rect l="l" t="t" r="r" b="b"/>
            <a:pathLst>
              <a:path w="163195" h="183515">
                <a:moveTo>
                  <a:pt x="82562" y="0"/>
                </a:moveTo>
                <a:lnTo>
                  <a:pt x="48759" y="7218"/>
                </a:lnTo>
                <a:lnTo>
                  <a:pt x="22707" y="26873"/>
                </a:lnTo>
                <a:lnTo>
                  <a:pt x="5935" y="56010"/>
                </a:lnTo>
                <a:lnTo>
                  <a:pt x="0" y="91655"/>
                </a:lnTo>
                <a:lnTo>
                  <a:pt x="5675" y="127301"/>
                </a:lnTo>
                <a:lnTo>
                  <a:pt x="22156" y="156438"/>
                </a:lnTo>
                <a:lnTo>
                  <a:pt x="48622" y="176098"/>
                </a:lnTo>
                <a:lnTo>
                  <a:pt x="84251" y="183311"/>
                </a:lnTo>
                <a:lnTo>
                  <a:pt x="111434" y="179413"/>
                </a:lnTo>
                <a:lnTo>
                  <a:pt x="133407" y="168028"/>
                </a:lnTo>
                <a:lnTo>
                  <a:pt x="140068" y="160413"/>
                </a:lnTo>
                <a:lnTo>
                  <a:pt x="84251" y="160413"/>
                </a:lnTo>
                <a:lnTo>
                  <a:pt x="60955" y="155647"/>
                </a:lnTo>
                <a:lnTo>
                  <a:pt x="43726" y="142508"/>
                </a:lnTo>
                <a:lnTo>
                  <a:pt x="32688" y="122732"/>
                </a:lnTo>
                <a:lnTo>
                  <a:pt x="27965" y="98056"/>
                </a:lnTo>
                <a:lnTo>
                  <a:pt x="162763" y="98056"/>
                </a:lnTo>
                <a:lnTo>
                  <a:pt x="160072" y="77495"/>
                </a:lnTo>
                <a:lnTo>
                  <a:pt x="28638" y="77495"/>
                </a:lnTo>
                <a:lnTo>
                  <a:pt x="34224" y="55391"/>
                </a:lnTo>
                <a:lnTo>
                  <a:pt x="44989" y="37645"/>
                </a:lnTo>
                <a:lnTo>
                  <a:pt x="61060" y="25838"/>
                </a:lnTo>
                <a:lnTo>
                  <a:pt x="82562" y="21551"/>
                </a:lnTo>
                <a:lnTo>
                  <a:pt x="134953" y="21551"/>
                </a:lnTo>
                <a:lnTo>
                  <a:pt x="117105" y="7213"/>
                </a:lnTo>
                <a:lnTo>
                  <a:pt x="82562" y="0"/>
                </a:lnTo>
                <a:close/>
              </a:path>
              <a:path w="163195" h="183515">
                <a:moveTo>
                  <a:pt x="159054" y="124675"/>
                </a:moveTo>
                <a:lnTo>
                  <a:pt x="132435" y="124675"/>
                </a:lnTo>
                <a:lnTo>
                  <a:pt x="125905" y="140220"/>
                </a:lnTo>
                <a:lnTo>
                  <a:pt x="115549" y="151398"/>
                </a:lnTo>
                <a:lnTo>
                  <a:pt x="101590" y="158149"/>
                </a:lnTo>
                <a:lnTo>
                  <a:pt x="84251" y="160413"/>
                </a:lnTo>
                <a:lnTo>
                  <a:pt x="140068" y="160413"/>
                </a:lnTo>
                <a:lnTo>
                  <a:pt x="149502" y="149627"/>
                </a:lnTo>
                <a:lnTo>
                  <a:pt x="159054" y="124675"/>
                </a:lnTo>
                <a:close/>
              </a:path>
              <a:path w="163195" h="183515">
                <a:moveTo>
                  <a:pt x="134953" y="21551"/>
                </a:moveTo>
                <a:lnTo>
                  <a:pt x="82562" y="21551"/>
                </a:lnTo>
                <a:lnTo>
                  <a:pt x="103499" y="25412"/>
                </a:lnTo>
                <a:lnTo>
                  <a:pt x="119127" y="36507"/>
                </a:lnTo>
                <a:lnTo>
                  <a:pt x="129195" y="54111"/>
                </a:lnTo>
                <a:lnTo>
                  <a:pt x="133451" y="77495"/>
                </a:lnTo>
                <a:lnTo>
                  <a:pt x="160072" y="77495"/>
                </a:lnTo>
                <a:lnTo>
                  <a:pt x="157577" y="58426"/>
                </a:lnTo>
                <a:lnTo>
                  <a:pt x="142251" y="27420"/>
                </a:lnTo>
                <a:lnTo>
                  <a:pt x="134953" y="21551"/>
                </a:lnTo>
                <a:close/>
              </a:path>
            </a:pathLst>
          </a:custGeom>
          <a:solidFill>
            <a:srgbClr val="667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1F43C-4B24-4291-A1F3-1C136F7D018F}" type="datetime1">
              <a:rPr lang="en-US" smtClean="0"/>
              <a:t>5/16/2024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0"/>
          <p:cNvSpPr txBox="1">
            <a:spLocks noGrp="1"/>
          </p:cNvSpPr>
          <p:nvPr>
            <p:ph type="title"/>
          </p:nvPr>
        </p:nvSpPr>
        <p:spPr>
          <a:xfrm>
            <a:off x="415600" y="396273"/>
            <a:ext cx="11360800" cy="60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5" name="Google Shape;15;p3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801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E8DB-65EB-6440-A496-8B0F88F2B34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1833-5883-F743-AD5E-27B63C0E5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40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3CA17-DD98-4DBF-8DCD-062FF3935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273360-4D48-49D9-DC00-0AA2E5FF6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856FC-DAF5-7531-7EE2-2B0D2C805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8963-76BD-49EB-9F85-9F1A7CAD53C0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D6491-368B-2559-6E93-472F1518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C7EC4-133B-5888-0CA1-9AE906FB1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397-6C5E-4A4B-AA6C-2386F0D16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32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924D6-0254-6348-A4D9-82C2CE41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12F9B-2AE6-2944-9C69-D2B620859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372C6-3038-094E-9BD5-4428A5D6D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568E-3390-9144-AE94-1ED1345E27C2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BF29B-6D87-9948-9629-0D64FDDAF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135C9-5ADB-4D49-8B09-7958DF95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568F-87A6-0E47-B73C-54AA0DB77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94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C849D-49AD-C47A-B3D6-576FFA8CF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81160-979D-9742-110A-8454A100E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04F07-2A14-1883-B122-800D3CC25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8963-76BD-49EB-9F85-9F1A7CAD53C0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5A406-AF0B-C907-9B40-0F7C71A42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30BE4-E510-7061-8F5C-826784B2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397-6C5E-4A4B-AA6C-2386F0D16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371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E9394-1606-BFCD-C77F-A67BEAC5C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3686E-0B82-8061-DB3A-DEF3E3C9A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4F94F-6907-DD00-50E2-D2A00AF29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8963-76BD-49EB-9F85-9F1A7CAD53C0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C5EA0-B0B4-F603-6B82-E9366B6EE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20181-1F24-D3B4-EA6B-F260FCF19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397-6C5E-4A4B-AA6C-2386F0D16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737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49FEA-A0B1-2A2B-161A-7B5F2CFFB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17B26-89EF-F9CE-AA77-CD4977D9A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55796-C163-AAF1-3666-7623D9E1C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67BC3-21A4-A518-616B-12E8C1EBA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8963-76BD-49EB-9F85-9F1A7CAD53C0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25161D-E53C-2E3F-D53E-681B0A3B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17AE3-03A2-C4F3-9517-BCE0C8C29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397-6C5E-4A4B-AA6C-2386F0D16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019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ADE99-42A2-121E-619C-FE68C99A5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88307-901E-7103-6699-660D87488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859A2-818A-B6FE-6648-F6E6689F9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E22593-8E58-C541-275C-38CFE50A2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9B5C1-BE53-5E09-2201-7E4985A9F0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4ACE1F-2E41-8D90-B09C-8A229027E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8963-76BD-49EB-9F85-9F1A7CAD53C0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68156F-F756-0CC8-90B6-152134B6E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935E71-282D-6F24-47E7-CDC36C50D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397-6C5E-4A4B-AA6C-2386F0D16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204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8782E-30E9-2C8C-2874-B11E2F244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237982-9701-9721-4797-35E8CA740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8963-76BD-49EB-9F85-9F1A7CAD53C0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2DB412-B468-9DB9-69F9-839C7137D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B73526-5C7E-153F-D79D-C6D002BB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397-6C5E-4A4B-AA6C-2386F0D16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982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7BA83D-E059-827A-C075-F709941D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8963-76BD-49EB-9F85-9F1A7CAD53C0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5D58C-1A12-CD83-FC8D-A241C08EF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00ACA-EEDB-A615-BBC5-8B5EDB85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397-6C5E-4A4B-AA6C-2386F0D16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475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DAB75-7830-7031-A782-373A65D92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24BFF-5A06-3FFA-8FAC-F21133280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382EAA-391D-4EF5-E1B6-279DF9521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7EF4E-3C1F-1E6B-14BF-2F6938921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8963-76BD-49EB-9F85-9F1A7CAD53C0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5DA5D-A52A-6F73-64BC-61B6E1D38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071E2-7E17-9CBB-4B85-90F43D78A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397-6C5E-4A4B-AA6C-2386F0D16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489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5340C-EB98-E9BD-7218-6C28D7542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D52FB8-FD7C-B75B-BB74-59E38F480A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F2764F-C2E7-F1DE-31CC-37077639D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8B05D-1528-715D-0E2A-A00F89F80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8963-76BD-49EB-9F85-9F1A7CAD53C0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F72AB-4C19-F1EE-2F2A-08562D7AB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CDC37-F7EC-BCF9-A0A1-B0C7F105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397-6C5E-4A4B-AA6C-2386F0D16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647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4924C-33DF-FB88-4AB5-22AF5FB16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47D24E-0E4F-A216-BD64-2F53CD572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E2985-26C2-8703-F16A-F6B3ABEF2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8963-76BD-49EB-9F85-9F1A7CAD53C0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9D5FC-8B42-1DF1-35F2-19101EE0F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9AB76-50A2-0418-A979-5A8398D2F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397-6C5E-4A4B-AA6C-2386F0D16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239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F28EA8-4B60-9E55-719F-DF626BAB33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89810F-F076-4D47-2EEE-A6ED5C88E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8B526-3192-0222-3AA1-D237C065B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8963-76BD-49EB-9F85-9F1A7CAD53C0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630BD-879D-C184-640D-927DC277E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3E03C-91B8-FA23-704F-4A6D3F416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397-6C5E-4A4B-AA6C-2386F0D16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53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A714-E20D-D846-859D-35F271A12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4AC6B-AFF0-2F48-B0E3-C6B0B1A20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88A81-CBFB-954C-9DB4-685070DB9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568E-3390-9144-AE94-1ED1345E27C2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437DF-798B-0E4E-8B40-02812129A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E30D5-BEF6-1C4E-9670-2B503A67B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568F-87A6-0E47-B73C-54AA0DB77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7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151E2-B51E-7346-B3D2-D7A9FC16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35451-2851-E04F-BADD-CEDC15E37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6FABB-1878-594E-A99B-7B4EC776B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DE060-DF7C-7F49-9649-E1261B71D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568E-3390-9144-AE94-1ED1345E27C2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22E3C-6299-5741-824D-0C5744070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E7E17-3C81-8D4C-8A39-D82A0401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568F-87A6-0E47-B73C-54AA0DB77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6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9190D-372E-8944-817A-71BB7F370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46AD1-1275-9D4E-996E-3013E58A4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2B747-539F-C444-876D-17DF12FE5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C61229-E6EA-A542-AEE4-4098AA9B11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5CEFD6-4FD9-7647-B977-E67DBD759C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D4D0BE-B7FD-BD40-AF7B-4A2E9A7A7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568E-3390-9144-AE94-1ED1345E27C2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9103E9-01FF-094B-8371-993FA93E6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0E572C-46A7-A741-8B29-628FEF78C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568F-87A6-0E47-B73C-54AA0DB77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0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1DF16-B07A-6C49-A748-F2F7F3F6F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56E9BA-FC0F-4243-A239-9F35C2180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568E-3390-9144-AE94-1ED1345E27C2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B5569-BA1F-924A-8673-35C2C0C91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388D9-EDC1-8544-8330-059F508E1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568F-87A6-0E47-B73C-54AA0DB77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3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7FFE15-E359-6D4F-BB47-834966331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568E-3390-9144-AE94-1ED1345E27C2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FF80AE-F29F-1D46-9809-570D5D6DB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EBF9B-E0AE-3E41-BE13-7AC648B8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568F-87A6-0E47-B73C-54AA0DB77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0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DB551-08C8-EA44-8394-5CE03C9AE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5F617-60B9-6244-9ADF-3521C5FC0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B70D9-8663-6C45-A942-6E244B1E5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F087A-E615-E648-B3D6-45C29F610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568E-3390-9144-AE94-1ED1345E27C2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736DB-3DFE-7945-B395-3AEFDBC8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8FA9D-F7FF-3341-A6C9-B85A3DD6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568F-87A6-0E47-B73C-54AA0DB77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3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13AB0-C91C-E643-9233-FC12226F1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F189A-CD0F-FC40-83A5-69F4E81AE5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0289F-9A64-1E42-BE6E-F0DEA7DC6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2E1CD-D092-E046-9DCB-2DC8322D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568E-3390-9144-AE94-1ED1345E27C2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003CD-AA48-5F4D-93C4-371D1565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D4F69-F8F8-D640-91E5-5CB98233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568F-87A6-0E47-B73C-54AA0DB77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07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AFC3EB-6B6D-5C4A-9D82-93CD5F72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0F05B-6830-544A-BCC3-EE54462A7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C55B4-B19F-1B48-B2AF-F6E095635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5568E-3390-9144-AE94-1ED1345E27C2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275F0-613B-024C-9446-DACFB9AA5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53B07-E5F7-304E-A27C-1A6C97EFA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2568F-87A6-0E47-B73C-54AA0DB77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9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alphaModFix amt="32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t="-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3299" y="420747"/>
            <a:ext cx="11071750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8CAB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99341" y="3266503"/>
            <a:ext cx="5799666" cy="1448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008CAB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91805-0959-4474-96E8-6C53DD3A71AB}" type="datetime1">
              <a:rPr lang="en-US" smtClean="0"/>
              <a:t>5/16/2024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69" r:id="rId7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3F4756-38ED-8048-B50D-D09979EC0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1FA5D-BE47-8F4E-E597-34B222624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4279F-7CD2-CDC9-5217-3B7C8DDA18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38963-76BD-49EB-9F85-9F1A7CAD53C0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C5F08-D386-8539-731E-A3B4DE158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8D711-82B7-5E6B-1213-8CDC01A0E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55397-6C5E-4A4B-AA6C-2386F0D16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60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752453307?app_id=122963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484405959?app_id=122963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s://www.oneplusone.org.uk/parent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2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31.png"/><Relationship Id="rId4" Type="http://schemas.openxmlformats.org/officeDocument/2006/relationships/diagramData" Target="../diagrams/data1.xml"/><Relationship Id="rId9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neplusone.org.uk/practitioners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www.oneplusone.org.uk/practitioners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://www.oneplusone.org.uk/practitioners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4.png"/><Relationship Id="rId5" Type="http://schemas.openxmlformats.org/officeDocument/2006/relationships/image" Target="../media/image22.png"/><Relationship Id="rId4" Type="http://schemas.openxmlformats.org/officeDocument/2006/relationships/hyperlink" Target="https://www.oneplusone.org.uk/parents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0.xml"/><Relationship Id="rId1" Type="http://schemas.openxmlformats.org/officeDocument/2006/relationships/video" Target="https://player.vimeo.com/video/480335738?app_id=122963" TargetMode="External"/><Relationship Id="rId5" Type="http://schemas.openxmlformats.org/officeDocument/2006/relationships/image" Target="../media/image38.jpeg"/><Relationship Id="rId4" Type="http://schemas.openxmlformats.org/officeDocument/2006/relationships/image" Target="../media/image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8D625B-319B-6749-BF4B-8A67C389F9EC}"/>
              </a:ext>
            </a:extLst>
          </p:cNvPr>
          <p:cNvSpPr txBox="1"/>
          <p:nvPr/>
        </p:nvSpPr>
        <p:spPr>
          <a:xfrm>
            <a:off x="609600" y="420231"/>
            <a:ext cx="11277600" cy="40010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altLang="en-US" sz="4000" b="1">
                <a:solidFill>
                  <a:srgbClr val="687992"/>
                </a:solidFill>
                <a:latin typeface="Roboto"/>
                <a:ea typeface="Roboto"/>
                <a:cs typeface="Roboto"/>
              </a:rPr>
              <a:t>Digital resources for reducing parental conflict </a:t>
            </a:r>
            <a:endParaRPr lang="en-GB" altLang="en-US" sz="4000" b="1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GB" altLang="en-US" sz="2400" b="1">
              <a:solidFill>
                <a:srgbClr val="687992"/>
              </a:solidFill>
              <a:latin typeface="Roboto"/>
              <a:ea typeface="Roboto"/>
              <a:cs typeface="Roboto" panose="02000000000000000000" pitchFamily="2" charset="0"/>
            </a:endParaRPr>
          </a:p>
          <a:p>
            <a:pPr algn="ctr"/>
            <a:endParaRPr lang="en-GB" altLang="en-US" sz="2400" b="1">
              <a:solidFill>
                <a:srgbClr val="687992"/>
              </a:solidFill>
              <a:latin typeface="Roboto"/>
              <a:ea typeface="Roboto"/>
              <a:cs typeface="Roboto" panose="02000000000000000000" pitchFamily="2" charset="0"/>
            </a:endParaRPr>
          </a:p>
          <a:p>
            <a:pPr algn="ctr"/>
            <a:endParaRPr lang="en-GB" altLang="en-US" sz="2400" b="1">
              <a:solidFill>
                <a:srgbClr val="687992"/>
              </a:solidFill>
              <a:latin typeface="Roboto"/>
              <a:ea typeface="Roboto"/>
              <a:cs typeface="Roboto" panose="02000000000000000000" pitchFamily="2" charset="0"/>
            </a:endParaRPr>
          </a:p>
          <a:p>
            <a:pPr algn="ctr"/>
            <a:endParaRPr lang="en-GB" altLang="en-US" sz="2400" b="1">
              <a:solidFill>
                <a:srgbClr val="687992"/>
              </a:solidFill>
              <a:latin typeface="Roboto"/>
              <a:ea typeface="Roboto"/>
              <a:cs typeface="Roboto" panose="02000000000000000000" pitchFamily="2" charset="0"/>
            </a:endParaRPr>
          </a:p>
          <a:p>
            <a:pPr algn="ctr"/>
            <a:endParaRPr lang="en-GB" altLang="en-US" sz="4800" b="1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7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35438C-8A19-BB48-AED5-D15C1406A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0"/>
            <a:ext cx="1371600" cy="12793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9DEE3C-5728-9741-B1E9-D151867CAC7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461">
            <a:off x="3116498" y="3525323"/>
            <a:ext cx="4035157" cy="29591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9366029-24B3-2D42-875A-281DB0B79017}"/>
              </a:ext>
            </a:extLst>
          </p:cNvPr>
          <p:cNvSpPr/>
          <p:nvPr/>
        </p:nvSpPr>
        <p:spPr>
          <a:xfrm>
            <a:off x="8077200" y="1371600"/>
            <a:ext cx="16764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8CA9CE-D376-6041-B61E-C4129A8AD78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55" y="2450490"/>
            <a:ext cx="2057400" cy="17672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0F7B55-6B92-A748-AE69-1484A4A3236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998" y="1721678"/>
            <a:ext cx="2057400" cy="19190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AB83F0-F97A-FA4F-A4F7-5DDCB4E13099}"/>
              </a:ext>
            </a:extLst>
          </p:cNvPr>
          <p:cNvSpPr txBox="1"/>
          <p:nvPr/>
        </p:nvSpPr>
        <p:spPr>
          <a:xfrm>
            <a:off x="3048856" y="5984965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1984F1-0ED1-FD45-AF10-31386A37B21D}"/>
              </a:ext>
            </a:extLst>
          </p:cNvPr>
          <p:cNvSpPr txBox="1"/>
          <p:nvPr/>
        </p:nvSpPr>
        <p:spPr>
          <a:xfrm>
            <a:off x="609600" y="1216627"/>
            <a:ext cx="527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-10">
                <a:solidFill>
                  <a:srgbClr val="18B4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Practitioner workshop</a:t>
            </a:r>
            <a:endParaRPr lang="en-US" sz="2800" b="1">
              <a:solidFill>
                <a:srgbClr val="008CA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83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24AAE9-322C-314B-952D-68B58FDC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F25B1FAC-BB8E-4B43-B106-AD03F3F891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3298" y="334248"/>
            <a:ext cx="10810194" cy="55143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500" b="1" spc="-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 does the evidence show?</a:t>
            </a:r>
            <a:endParaRPr lang="en-US" sz="3500" spc="-5">
              <a:solidFill>
                <a:srgbClr val="687992"/>
              </a:solidFill>
            </a:endParaRP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54B9BECC-AA48-B645-8E99-1B266155C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515250"/>
              </p:ext>
            </p:extLst>
          </p:nvPr>
        </p:nvGraphicFramePr>
        <p:xfrm>
          <a:off x="-11921" y="1155740"/>
          <a:ext cx="12220413" cy="5697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054">
                  <a:extLst>
                    <a:ext uri="{9D8B030D-6E8A-4147-A177-3AD203B41FA5}">
                      <a16:colId xmlns:a16="http://schemas.microsoft.com/office/drawing/2014/main" val="3870503173"/>
                    </a:ext>
                  </a:extLst>
                </a:gridCol>
                <a:gridCol w="9339983">
                  <a:extLst>
                    <a:ext uri="{9D8B030D-6E8A-4147-A177-3AD203B41FA5}">
                      <a16:colId xmlns:a16="http://schemas.microsoft.com/office/drawing/2014/main" val="2627414508"/>
                    </a:ext>
                  </a:extLst>
                </a:gridCol>
                <a:gridCol w="1219102">
                  <a:extLst>
                    <a:ext uri="{9D8B030D-6E8A-4147-A177-3AD203B41FA5}">
                      <a16:colId xmlns:a16="http://schemas.microsoft.com/office/drawing/2014/main" val="3320341737"/>
                    </a:ext>
                  </a:extLst>
                </a:gridCol>
                <a:gridCol w="1108274">
                  <a:extLst>
                    <a:ext uri="{9D8B030D-6E8A-4147-A177-3AD203B41FA5}">
                      <a16:colId xmlns:a16="http://schemas.microsoft.com/office/drawing/2014/main" val="2455490959"/>
                    </a:ext>
                  </a:extLst>
                </a:gridCol>
              </a:tblGrid>
              <a:tr h="464832">
                <a:tc>
                  <a:txBody>
                    <a:bodyPr/>
                    <a:lstStyle/>
                    <a:p>
                      <a:endParaRPr lang="en-GB"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Roboto" panose="02000000000000000000"/>
                        </a:rPr>
                        <a:t> 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Roboto" panose="02000000000000000000"/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Roboto" panose="02000000000000000000"/>
                        </a:rPr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254981"/>
                  </a:ext>
                </a:extLst>
              </a:tr>
              <a:tr h="476751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spc="5">
                          <a:solidFill>
                            <a:srgbClr val="838FA1"/>
                          </a:solidFill>
                          <a:latin typeface="Roboto"/>
                          <a:cs typeface="Roboto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rgbClr val="838FA1"/>
                          </a:solidFill>
                          <a:latin typeface="Roboto" panose="02000000000000000000"/>
                          <a:ea typeface="+mn-ea"/>
                          <a:cs typeface="+mn-cs"/>
                        </a:rPr>
                        <a:t>40-70% of parents report a decline in relationship satisfaction after the birth of a baby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" panose="0200000000000000000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478021"/>
                  </a:ext>
                </a:extLst>
              </a:tr>
              <a:tr h="464832"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rgbClr val="838FA1"/>
                          </a:solidFill>
                          <a:latin typeface="Roboto" panose="0200000000000000000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rgbClr val="838FA1"/>
                          </a:solidFill>
                          <a:latin typeface="Roboto" panose="02000000000000000000"/>
                        </a:rPr>
                        <a:t>Conflict has an adverse effect on children of all 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" panose="0200000000000000000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017057"/>
                  </a:ext>
                </a:extLst>
              </a:tr>
              <a:tr h="464832"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rgbClr val="838FA1"/>
                          </a:solidFill>
                          <a:latin typeface="Roboto" panose="0200000000000000000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rgbClr val="838FA1"/>
                          </a:solidFill>
                          <a:latin typeface="Roboto" panose="02000000000000000000"/>
                        </a:rPr>
                        <a:t>By the age of 16, 47 % of children do not live with both biological parents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" panose="0200000000000000000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601938"/>
                  </a:ext>
                </a:extLst>
              </a:tr>
              <a:tr h="464832"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rgbClr val="838FA1"/>
                          </a:solidFill>
                          <a:latin typeface="Roboto" panose="0200000000000000000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rgbClr val="838FA1"/>
                          </a:solidFill>
                          <a:latin typeface="Roboto" panose="02000000000000000000"/>
                        </a:rPr>
                        <a:t>Conflict doesn't affect children if they don't see (or hear) it happening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" panose="0200000000000000000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075294"/>
                  </a:ext>
                </a:extLst>
              </a:tr>
              <a:tr h="667453"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rgbClr val="838FA1"/>
                          </a:solidFill>
                          <a:latin typeface="Roboto" panose="0200000000000000000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rgbClr val="838FA1"/>
                          </a:solidFill>
                          <a:latin typeface="Roboto" panose="02000000000000000000"/>
                        </a:rPr>
                        <a:t>Children living in workless families are three times more likely to experience parental conflict than families where both parents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" panose="0200000000000000000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32105"/>
                  </a:ext>
                </a:extLst>
              </a:tr>
              <a:tr h="464832"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rgbClr val="838FA1"/>
                          </a:solidFill>
                          <a:latin typeface="Roboto" panose="0200000000000000000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rgbClr val="838FA1"/>
                          </a:solidFill>
                          <a:latin typeface="Roboto" panose="02000000000000000000"/>
                        </a:rPr>
                        <a:t>Every child experiencing parental conflict shows signs of distress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" panose="0200000000000000000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457152"/>
                  </a:ext>
                </a:extLst>
              </a:tr>
              <a:tr h="464832"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rgbClr val="838FA1"/>
                          </a:solidFill>
                          <a:latin typeface="Roboto" panose="0200000000000000000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rgbClr val="838FA1"/>
                          </a:solidFill>
                          <a:latin typeface="Roboto" panose="02000000000000000000"/>
                        </a:rPr>
                        <a:t>Arguing between parents indicates a level of relationship distress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" panose="0200000000000000000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600" b="1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384126"/>
                  </a:ext>
                </a:extLst>
              </a:tr>
              <a:tr h="667453"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rgbClr val="838FA1"/>
                          </a:solidFill>
                          <a:latin typeface="Roboto" panose="0200000000000000000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rgbClr val="838FA1"/>
                          </a:solidFill>
                          <a:latin typeface="Roboto" panose="02000000000000000000"/>
                        </a:rPr>
                        <a:t>Children who experience relationship breakdown are five times more likely to be in trouble with the police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" panose="0200000000000000000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302675"/>
                  </a:ext>
                </a:extLst>
              </a:tr>
              <a:tr h="464832"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rgbClr val="838FA1"/>
                          </a:solidFill>
                          <a:latin typeface="Roboto" panose="0200000000000000000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rgbClr val="838FA1"/>
                          </a:solidFill>
                          <a:latin typeface="Roboto" panose="02000000000000000000"/>
                        </a:rPr>
                        <a:t>Divorce or separation is always detrimental to the well-being of the child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" panose="0200000000000000000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13834"/>
                  </a:ext>
                </a:extLst>
              </a:tr>
              <a:tr h="631696"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rgbClr val="838FA1"/>
                          </a:solidFill>
                          <a:latin typeface="Roboto" panose="0200000000000000000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600" b="1" spc="5">
                          <a:solidFill>
                            <a:srgbClr val="838FA1"/>
                          </a:solidFill>
                          <a:latin typeface="Roboto"/>
                          <a:cs typeface="Roboto"/>
                        </a:rPr>
                        <a:t>Mental </a:t>
                      </a:r>
                      <a:r>
                        <a:rPr lang="en-GB" sz="1600" b="1" spc="15">
                          <a:solidFill>
                            <a:srgbClr val="838FA1"/>
                          </a:solidFill>
                          <a:latin typeface="Roboto"/>
                          <a:cs typeface="Roboto"/>
                        </a:rPr>
                        <a:t>health </a:t>
                      </a:r>
                      <a:r>
                        <a:rPr lang="en-GB" sz="1600" b="1">
                          <a:solidFill>
                            <a:srgbClr val="838FA1"/>
                          </a:solidFill>
                          <a:latin typeface="Roboto"/>
                          <a:cs typeface="Roboto"/>
                        </a:rPr>
                        <a:t>problems </a:t>
                      </a:r>
                      <a:r>
                        <a:rPr lang="en-GB" sz="1600" b="1" spc="-5">
                          <a:solidFill>
                            <a:srgbClr val="838FA1"/>
                          </a:solidFill>
                          <a:latin typeface="Roboto"/>
                          <a:cs typeface="Roboto"/>
                        </a:rPr>
                        <a:t>are </a:t>
                      </a:r>
                      <a:r>
                        <a:rPr lang="en-GB" sz="1600" b="1" spc="-10">
                          <a:solidFill>
                            <a:srgbClr val="838FA1"/>
                          </a:solidFill>
                          <a:latin typeface="Roboto"/>
                          <a:cs typeface="Roboto"/>
                        </a:rPr>
                        <a:t>more </a:t>
                      </a:r>
                      <a:r>
                        <a:rPr lang="en-GB" sz="1600" b="1" spc="5">
                          <a:solidFill>
                            <a:srgbClr val="838FA1"/>
                          </a:solidFill>
                          <a:latin typeface="Roboto"/>
                          <a:cs typeface="Roboto"/>
                        </a:rPr>
                        <a:t>prevalent </a:t>
                      </a:r>
                      <a:r>
                        <a:rPr lang="en-GB" sz="1600" b="1" spc="25">
                          <a:solidFill>
                            <a:srgbClr val="838FA1"/>
                          </a:solidFill>
                          <a:latin typeface="Roboto"/>
                          <a:cs typeface="Roboto"/>
                        </a:rPr>
                        <a:t>in </a:t>
                      </a:r>
                      <a:r>
                        <a:rPr lang="en-GB" sz="1600" b="1">
                          <a:solidFill>
                            <a:srgbClr val="838FA1"/>
                          </a:solidFill>
                          <a:latin typeface="Roboto"/>
                          <a:cs typeface="Roboto"/>
                        </a:rPr>
                        <a:t>people </a:t>
                      </a:r>
                      <a:r>
                        <a:rPr lang="en-GB" sz="1600" b="1" spc="10">
                          <a:solidFill>
                            <a:srgbClr val="838FA1"/>
                          </a:solidFill>
                          <a:latin typeface="Roboto"/>
                          <a:cs typeface="Roboto"/>
                        </a:rPr>
                        <a:t>experiencing relationship </a:t>
                      </a:r>
                      <a:r>
                        <a:rPr lang="en-GB" sz="1600" b="1" spc="5">
                          <a:solidFill>
                            <a:srgbClr val="838FA1"/>
                          </a:solidFill>
                          <a:latin typeface="Roboto"/>
                          <a:cs typeface="Roboto"/>
                        </a:rPr>
                        <a:t>distress </a:t>
                      </a:r>
                      <a:endParaRPr lang="en-GB" sz="1600" b="1">
                        <a:solidFill>
                          <a:srgbClr val="838FA1"/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" panose="0200000000000000000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053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942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B3C2900-5AF7-FA49-899E-63C10961C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251"/>
            <a:ext cx="12192000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8EA484EE-2673-4041-9506-60CA38BFF1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3298" y="133281"/>
            <a:ext cx="10810194" cy="55143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500" b="1" spc="-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Parent relationships matter to children</a:t>
            </a:r>
            <a:endParaRPr lang="en-US" sz="3500" spc="-5">
              <a:solidFill>
                <a:srgbClr val="68799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1DB2BE-1DAB-6E46-A36D-770C6BD244CD}"/>
              </a:ext>
            </a:extLst>
          </p:cNvPr>
          <p:cNvSpPr/>
          <p:nvPr/>
        </p:nvSpPr>
        <p:spPr>
          <a:xfrm>
            <a:off x="506084" y="1492928"/>
            <a:ext cx="9176573" cy="611898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660"/>
              </a:lnSpc>
              <a:spcBef>
                <a:spcPts val="100"/>
              </a:spcBef>
            </a:pPr>
            <a:r>
              <a:rPr lang="en-GB" sz="2200" b="1" kern="0">
                <a:solidFill>
                  <a:srgbClr val="008CAB"/>
                </a:solidFill>
                <a:latin typeface="Roboto"/>
                <a:ea typeface="Roboto"/>
                <a:cs typeface="Roboto"/>
              </a:rPr>
              <a:t>Children exposed to frequent destructive </a:t>
            </a:r>
            <a:br>
              <a:rPr lang="en-GB" sz="2200" b="1" kern="0">
                <a:latin typeface="Roboto"/>
                <a:ea typeface="Roboto"/>
                <a:cs typeface="Roboto"/>
              </a:rPr>
            </a:br>
            <a:r>
              <a:rPr lang="en-GB" sz="2200" b="1" kern="0">
                <a:solidFill>
                  <a:srgbClr val="008CAB"/>
                </a:solidFill>
                <a:latin typeface="Roboto"/>
                <a:ea typeface="Roboto"/>
                <a:cs typeface="Roboto"/>
              </a:rPr>
              <a:t>conflict are more likely to:</a:t>
            </a:r>
            <a:endParaRPr lang="en-US">
              <a:solidFill>
                <a:srgbClr val="008CAB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000" b="1" kern="0">
                <a:solidFill>
                  <a:srgbClr val="687992"/>
                </a:solidFill>
                <a:latin typeface="Roboto"/>
                <a:ea typeface="Roboto"/>
                <a:cs typeface="Roboto"/>
              </a:rPr>
              <a:t>Experience depression or anxiety</a:t>
            </a:r>
            <a:endParaRPr lang="en-GB" sz="2000">
              <a:solidFill>
                <a:srgbClr val="687992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000" b="1" kern="0">
                <a:solidFill>
                  <a:srgbClr val="687992"/>
                </a:solidFill>
                <a:latin typeface="Roboto"/>
                <a:ea typeface="Roboto"/>
                <a:cs typeface="Roboto"/>
              </a:rPr>
              <a:t>Have physical health problems</a:t>
            </a:r>
            <a:endParaRPr lang="en-GB" sz="2000">
              <a:solidFill>
                <a:srgbClr val="687992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000" b="1" kern="0">
                <a:solidFill>
                  <a:srgbClr val="687992"/>
                </a:solidFill>
                <a:latin typeface="Roboto"/>
                <a:ea typeface="Roboto"/>
                <a:cs typeface="Roboto"/>
              </a:rPr>
              <a:t>Develop behaviour problems</a:t>
            </a:r>
            <a:endParaRPr lang="en-GB" sz="2000">
              <a:solidFill>
                <a:srgbClr val="687992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000" b="1" kern="0">
                <a:solidFill>
                  <a:srgbClr val="687992"/>
                </a:solidFill>
                <a:latin typeface="Roboto"/>
                <a:ea typeface="Roboto"/>
                <a:cs typeface="Roboto"/>
              </a:rPr>
              <a:t>Do worse at school</a:t>
            </a:r>
            <a:endParaRPr lang="en-GB" sz="2000">
              <a:solidFill>
                <a:srgbClr val="687992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000" b="1" kern="0">
                <a:solidFill>
                  <a:srgbClr val="687992"/>
                </a:solidFill>
                <a:latin typeface="Roboto"/>
                <a:ea typeface="Roboto"/>
                <a:cs typeface="Roboto"/>
              </a:rPr>
              <a:t>Struggle with peer relationship</a:t>
            </a:r>
            <a:endParaRPr lang="en-GB"/>
          </a:p>
          <a:p>
            <a:pPr marL="342900" indent="-34290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000" b="1" kern="0">
                <a:solidFill>
                  <a:srgbClr val="687992"/>
                </a:solidFill>
                <a:latin typeface="Roboto"/>
                <a:ea typeface="Roboto"/>
                <a:cs typeface="Roboto"/>
              </a:rPr>
              <a:t>Be prone to substance misuse, criminality,</a:t>
            </a:r>
            <a:endParaRPr lang="en-GB" sz="2000">
              <a:solidFill>
                <a:srgbClr val="687992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GB" sz="2000" b="1" kern="0" err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iiiii</a:t>
            </a:r>
            <a:r>
              <a:rPr lang="en-GB" sz="2000" b="1" kern="0" err="1">
                <a:solidFill>
                  <a:srgbClr val="687992"/>
                </a:solidFill>
                <a:latin typeface="Roboto"/>
                <a:ea typeface="Roboto"/>
                <a:cs typeface="Roboto"/>
              </a:rPr>
              <a:t>homelessness</a:t>
            </a:r>
            <a:r>
              <a:rPr lang="en-GB" sz="2000" b="1" kern="0">
                <a:solidFill>
                  <a:srgbClr val="687992"/>
                </a:solidFill>
                <a:latin typeface="Roboto"/>
                <a:ea typeface="Roboto"/>
                <a:cs typeface="Roboto"/>
              </a:rPr>
              <a:t>, self-harm and suicidality</a:t>
            </a:r>
            <a:endParaRPr lang="en-GB" sz="2000" b="1">
              <a:solidFill>
                <a:srgbClr val="687992"/>
              </a:solidFill>
              <a:latin typeface="Roboto"/>
              <a:ea typeface="Roboto"/>
              <a:cs typeface="Roboto"/>
            </a:endParaRPr>
          </a:p>
          <a:p>
            <a:endParaRPr lang="en-GB" sz="1600" b="1" kern="0">
              <a:solidFill>
                <a:srgbClr val="008CAB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  <a:spcBef>
                <a:spcPts val="100"/>
              </a:spcBef>
            </a:pPr>
            <a:endParaRPr lang="en-GB" sz="2000" b="1" kern="0">
              <a:solidFill>
                <a:srgbClr val="687992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</a:pPr>
            <a:endParaRPr lang="en-GB" sz="2000" b="1" kern="0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  <a:p>
            <a:pPr>
              <a:lnSpc>
                <a:spcPct val="150000"/>
              </a:lnSpc>
              <a:spcBef>
                <a:spcPts val="100"/>
              </a:spcBef>
            </a:pPr>
            <a:endParaRPr lang="en-GB" sz="2000" kern="0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  <a:p>
            <a:pPr>
              <a:lnSpc>
                <a:spcPts val="2660"/>
              </a:lnSpc>
              <a:spcBef>
                <a:spcPts val="100"/>
              </a:spcBef>
            </a:pPr>
            <a:endParaRPr lang="en-GB" sz="2200" b="1" kern="0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D51D45-1567-4F4D-82BA-AAF9272341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310" y="4557837"/>
            <a:ext cx="3301338" cy="1474992"/>
          </a:xfrm>
          <a:prstGeom prst="rect">
            <a:avLst/>
          </a:prstGeom>
        </p:spPr>
      </p:pic>
      <p:sp>
        <p:nvSpPr>
          <p:cNvPr id="11" name="object 9">
            <a:extLst>
              <a:ext uri="{FF2B5EF4-FFF2-40B4-BE49-F238E27FC236}">
                <a16:creationId xmlns:a16="http://schemas.microsoft.com/office/drawing/2014/main" id="{4C994E1F-EDD3-7A41-A999-EC82858B248A}"/>
              </a:ext>
            </a:extLst>
          </p:cNvPr>
          <p:cNvSpPr txBox="1"/>
          <p:nvPr/>
        </p:nvSpPr>
        <p:spPr>
          <a:xfrm>
            <a:off x="588273" y="6481500"/>
            <a:ext cx="9067800" cy="182741"/>
          </a:xfrm>
          <a:prstGeom prst="rect">
            <a:avLst/>
          </a:prstGeom>
        </p:spPr>
        <p:txBody>
          <a:bodyPr vert="horz" wrap="square" lIns="0" tIns="20954" rIns="0" bIns="0" rtlCol="0" anchor="t">
            <a:spAutoFit/>
          </a:bodyPr>
          <a:lstStyle/>
          <a:p>
            <a:pPr>
              <a:spcBef>
                <a:spcPts val="65"/>
              </a:spcBef>
            </a:pPr>
            <a:r>
              <a:rPr lang="en-GB" sz="1050" spc="-5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/>
                <a:cs typeface="Avenir-Book"/>
              </a:rPr>
              <a:t>Harold and Sellers (2018), </a:t>
            </a:r>
            <a:r>
              <a:rPr sz="1050" spc="-5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/>
                <a:cs typeface="Avenir-Book"/>
              </a:rPr>
              <a:t>Harold, </a:t>
            </a:r>
            <a:r>
              <a:rPr lang="en-GB" sz="1050" spc="-5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/>
                <a:cs typeface="Avenir-Book"/>
              </a:rPr>
              <a:t>Leve, and Sellers (2017), Harold, </a:t>
            </a:r>
            <a:r>
              <a: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/>
                <a:cs typeface="Avenir-Book"/>
              </a:rPr>
              <a:t>G., </a:t>
            </a:r>
            <a:r>
              <a:rPr sz="1050" err="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/>
                <a:cs typeface="Avenir-Book"/>
              </a:rPr>
              <a:t>Acquah</a:t>
            </a:r>
            <a:r>
              <a: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/>
                <a:cs typeface="Avenir-Book"/>
              </a:rPr>
              <a:t>, D., Sellers, R. and </a:t>
            </a:r>
            <a:r>
              <a:rPr sz="1050" spc="-15" err="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/>
                <a:cs typeface="Avenir-Book"/>
              </a:rPr>
              <a:t>Chowdry</a:t>
            </a:r>
            <a:r>
              <a:rPr sz="1050" spc="-15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/>
                <a:cs typeface="Avenir-Book"/>
              </a:rPr>
              <a:t>, </a:t>
            </a:r>
            <a:r>
              <a: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/>
                <a:cs typeface="Avenir-Book"/>
              </a:rPr>
              <a:t>H.</a:t>
            </a:r>
            <a:r>
              <a:rPr lang="en-GB" sz="105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/>
                <a:cs typeface="Avenir-Book"/>
              </a:rPr>
              <a:t> </a:t>
            </a:r>
            <a:r>
              <a: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/>
                <a:cs typeface="Avenir-Book"/>
              </a:rPr>
              <a:t>(2016)</a:t>
            </a:r>
            <a:r>
              <a:rPr lang="en-GB" sz="105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/>
                <a:cs typeface="Avenir-Book"/>
              </a:rPr>
              <a:t> </a:t>
            </a:r>
            <a:endParaRPr lang="en-US" sz="105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/>
              <a:cs typeface="Avenir-Book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102C94-059D-9540-B1C4-0A969C398CA6}"/>
              </a:ext>
            </a:extLst>
          </p:cNvPr>
          <p:cNvSpPr/>
          <p:nvPr/>
        </p:nvSpPr>
        <p:spPr>
          <a:xfrm>
            <a:off x="6510362" y="1492928"/>
            <a:ext cx="9176573" cy="17345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R="5080">
              <a:lnSpc>
                <a:spcPts val="2660"/>
              </a:lnSpc>
              <a:spcBef>
                <a:spcPts val="100"/>
              </a:spcBef>
            </a:pPr>
            <a:r>
              <a:rPr lang="en-GB" sz="2200" b="1" kern="0">
                <a:solidFill>
                  <a:srgbClr val="008CAB"/>
                </a:solidFill>
                <a:latin typeface="Roboto"/>
                <a:ea typeface="Roboto"/>
                <a:cs typeface="Roboto"/>
              </a:rPr>
              <a:t>There is a knock-on effect in later life:</a:t>
            </a:r>
            <a:endParaRPr lang="en-GB" sz="1900" kern="0">
              <a:solidFill>
                <a:srgbClr val="008CAB"/>
              </a:solidFill>
              <a:latin typeface="Roboto"/>
              <a:ea typeface="Roboto"/>
              <a:cs typeface="Roboto"/>
            </a:endParaRPr>
          </a:p>
          <a:p>
            <a:pPr marL="285750" marR="259080" indent="-285750">
              <a:lnSpc>
                <a:spcPct val="140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000" b="1" kern="0">
                <a:solidFill>
                  <a:srgbClr val="687992"/>
                </a:solidFill>
                <a:latin typeface="Roboto"/>
                <a:ea typeface="Roboto"/>
                <a:cs typeface="Roboto"/>
              </a:rPr>
              <a:t>Adult relationships</a:t>
            </a:r>
          </a:p>
          <a:p>
            <a:pPr marL="285750" marR="259080" indent="-285750">
              <a:lnSpc>
                <a:spcPct val="140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000" b="1" kern="0">
                <a:solidFill>
                  <a:srgbClr val="687992"/>
                </a:solidFill>
                <a:latin typeface="Roboto"/>
                <a:ea typeface="Roboto"/>
                <a:cs typeface="Roboto"/>
              </a:rPr>
              <a:t>Psychological wellbeing</a:t>
            </a:r>
          </a:p>
          <a:p>
            <a:pPr marL="285750" marR="259080" indent="-285750">
              <a:lnSpc>
                <a:spcPct val="140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000" b="1" kern="0">
                <a:solidFill>
                  <a:srgbClr val="687992"/>
                </a:solidFill>
                <a:latin typeface="Roboto"/>
                <a:ea typeface="Roboto"/>
                <a:cs typeface="Roboto"/>
              </a:rPr>
              <a:t>Employment</a:t>
            </a:r>
            <a:endParaRPr lang="en-GB" sz="2200" b="1" kern="0">
              <a:solidFill>
                <a:srgbClr val="687992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0D0050-80CF-9248-9D08-677B13511E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855" y="3306072"/>
            <a:ext cx="1400189" cy="83802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0729C2C-0D78-6047-8AB9-9D5F76603650}"/>
              </a:ext>
            </a:extLst>
          </p:cNvPr>
          <p:cNvCxnSpPr>
            <a:cxnSpLocks/>
          </p:cNvCxnSpPr>
          <p:nvPr/>
        </p:nvCxnSpPr>
        <p:spPr>
          <a:xfrm>
            <a:off x="6237655" y="1566155"/>
            <a:ext cx="0" cy="1621594"/>
          </a:xfrm>
          <a:prstGeom prst="line">
            <a:avLst/>
          </a:prstGeom>
          <a:ln w="12700">
            <a:solidFill>
              <a:srgbClr val="6879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7FF9750-381F-DE44-A3F2-482B39F8AA53}"/>
              </a:ext>
            </a:extLst>
          </p:cNvPr>
          <p:cNvSpPr/>
          <p:nvPr/>
        </p:nvSpPr>
        <p:spPr>
          <a:xfrm>
            <a:off x="497498" y="5740442"/>
            <a:ext cx="6927032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600" kern="0">
                <a:solidFill>
                  <a:srgbClr val="008CAB"/>
                </a:solidFill>
                <a:latin typeface="Roboto Medium"/>
                <a:ea typeface="Roboto Medium"/>
                <a:cs typeface="Roboto"/>
              </a:rPr>
              <a:t>These adverse outcomes are seen whether parents are living together </a:t>
            </a:r>
            <a:br>
              <a:rPr lang="en-GB" sz="1600" kern="0">
                <a:solidFill>
                  <a:srgbClr val="008CAB"/>
                </a:solidFill>
                <a:latin typeface="Roboto Medium"/>
                <a:ea typeface="Roboto Medium"/>
                <a:cs typeface="Roboto"/>
              </a:rPr>
            </a:br>
            <a:r>
              <a:rPr lang="en-GB" sz="1600" kern="0">
                <a:solidFill>
                  <a:srgbClr val="008CAB"/>
                </a:solidFill>
                <a:latin typeface="Roboto Medium"/>
                <a:ea typeface="Roboto Medium"/>
                <a:cs typeface="Roboto"/>
              </a:rPr>
              <a:t>or apart, and whether they are biologically related to the child or not.</a:t>
            </a:r>
            <a:endParaRPr lang="en-GB" sz="1600">
              <a:solidFill>
                <a:srgbClr val="008CAB"/>
              </a:solidFill>
              <a:latin typeface="Roboto Medium"/>
              <a:ea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63742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84FFFB-9DF1-494F-AB17-0421D24AF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3E4323ED-9EF1-9C4F-993C-8E0443F146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8" y="381754"/>
            <a:ext cx="8677085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Impact of parental conflict</a:t>
            </a:r>
            <a:endParaRPr spc="-5">
              <a:solidFill>
                <a:srgbClr val="68799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3F2EC6-24E0-3845-83C8-C8AACF911D28}"/>
              </a:ext>
            </a:extLst>
          </p:cNvPr>
          <p:cNvSpPr txBox="1"/>
          <p:nvPr/>
        </p:nvSpPr>
        <p:spPr>
          <a:xfrm>
            <a:off x="837618" y="1914282"/>
            <a:ext cx="837063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Film clip 1: Kids talk</a:t>
            </a:r>
            <a:endParaRPr lang="en-GB" sz="2400" b="1" dirty="0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 do children feel when </a:t>
            </a:r>
            <a:br>
              <a:rPr lang="en-GB" sz="2400" b="1" dirty="0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2400" b="1" dirty="0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their parents argue?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 happens when </a:t>
            </a:r>
            <a:br>
              <a:rPr lang="en-GB" sz="2400" b="1" dirty="0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2400" b="1" dirty="0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they make up? </a:t>
            </a:r>
          </a:p>
          <a:p>
            <a:endParaRPr lang="en-GB" sz="2400" dirty="0">
              <a:solidFill>
                <a:schemeClr val="accent5"/>
              </a:solidFill>
              <a:latin typeface="Roboto"/>
            </a:endParaRPr>
          </a:p>
          <a:p>
            <a:endParaRPr lang="en-GB" sz="2400" dirty="0">
              <a:solidFill>
                <a:schemeClr val="accent5"/>
              </a:solidFill>
              <a:latin typeface="Roboto"/>
            </a:endParaRPr>
          </a:p>
          <a:p>
            <a:r>
              <a:rPr lang="en-GB" sz="2400" dirty="0">
                <a:solidFill>
                  <a:schemeClr val="accent5"/>
                </a:solidFill>
                <a:latin typeface="Roboto"/>
              </a:rPr>
              <a:t> </a:t>
            </a:r>
          </a:p>
        </p:txBody>
      </p:sp>
      <p:pic>
        <p:nvPicPr>
          <p:cNvPr id="2" name="Online Media 1" title="Kids talk | OnePlusOne">
            <a:hlinkClick r:id="" action="ppaction://media"/>
            <a:extLst>
              <a:ext uri="{FF2B5EF4-FFF2-40B4-BE49-F238E27FC236}">
                <a16:creationId xmlns:a16="http://schemas.microsoft.com/office/drawing/2014/main" id="{50637A95-DE3A-01CB-DBC1-281916C2A04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673356" y="1914282"/>
            <a:ext cx="5520443" cy="403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7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EBC599B-6EA0-3E4D-BFA0-6B138DD51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4943968-9420-AA4B-A037-91E117BC7A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3298" y="334248"/>
            <a:ext cx="10810194" cy="55143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500" b="1" spc="-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Parental conflict – effects on children</a:t>
            </a:r>
            <a:endParaRPr lang="en-US" sz="3500" spc="-5">
              <a:solidFill>
                <a:srgbClr val="687992"/>
              </a:solidFill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C74D14AE-6DA4-8545-8B36-45A83025DA4B}"/>
              </a:ext>
            </a:extLst>
          </p:cNvPr>
          <p:cNvSpPr txBox="1"/>
          <p:nvPr/>
        </p:nvSpPr>
        <p:spPr>
          <a:xfrm>
            <a:off x="8312848" y="2463801"/>
            <a:ext cx="3386454" cy="277319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ts val="3120"/>
              </a:lnSpc>
              <a:spcBef>
                <a:spcPts val="100"/>
              </a:spcBef>
            </a:pPr>
            <a:r>
              <a:rPr sz="2400" b="1" spc="-90">
                <a:solidFill>
                  <a:srgbClr val="12B4D0"/>
                </a:solidFill>
                <a:latin typeface="Roboto"/>
                <a:cs typeface="Roboto"/>
              </a:rPr>
              <a:t>A </a:t>
            </a:r>
            <a:r>
              <a:rPr sz="2400" b="1" spc="-10">
                <a:solidFill>
                  <a:srgbClr val="12B4D0"/>
                </a:solidFill>
                <a:latin typeface="Roboto"/>
                <a:cs typeface="Roboto"/>
              </a:rPr>
              <a:t>parent</a:t>
            </a:r>
            <a:r>
              <a:rPr sz="2400" b="1" spc="5">
                <a:solidFill>
                  <a:srgbClr val="12B4D0"/>
                </a:solidFill>
                <a:latin typeface="Roboto"/>
                <a:cs typeface="Roboto"/>
              </a:rPr>
              <a:t> </a:t>
            </a:r>
            <a:r>
              <a:rPr sz="2400" b="1">
                <a:solidFill>
                  <a:srgbClr val="12B4D0"/>
                </a:solidFill>
                <a:latin typeface="Roboto"/>
                <a:cs typeface="Roboto"/>
              </a:rPr>
              <a:t>child</a:t>
            </a:r>
            <a:endParaRPr lang="en-US" sz="2400">
              <a:solidFill>
                <a:srgbClr val="000000"/>
              </a:solidFill>
              <a:latin typeface="Roboto"/>
              <a:cs typeface="Roboto"/>
            </a:endParaRPr>
          </a:p>
          <a:p>
            <a:pPr marL="12700">
              <a:lnSpc>
                <a:spcPts val="3120"/>
              </a:lnSpc>
              <a:spcBef>
                <a:spcPts val="100"/>
              </a:spcBef>
            </a:pPr>
            <a:r>
              <a:rPr lang="en-US" sz="2000" spc="5">
                <a:solidFill>
                  <a:srgbClr val="66758C"/>
                </a:solidFill>
                <a:latin typeface="Roboto"/>
                <a:cs typeface="Roboto"/>
              </a:rPr>
              <a:t>A child t</a:t>
            </a:r>
            <a:r>
              <a:rPr sz="2000" spc="5">
                <a:solidFill>
                  <a:srgbClr val="66758C"/>
                </a:solidFill>
                <a:latin typeface="Roboto"/>
                <a:cs typeface="Roboto"/>
              </a:rPr>
              <a:t>akes </a:t>
            </a:r>
            <a:r>
              <a:rPr sz="2000" spc="10">
                <a:solidFill>
                  <a:srgbClr val="66758C"/>
                </a:solidFill>
                <a:latin typeface="Roboto"/>
                <a:cs typeface="Roboto"/>
              </a:rPr>
              <a:t>on </a:t>
            </a:r>
            <a:r>
              <a:rPr sz="2000" spc="25">
                <a:solidFill>
                  <a:srgbClr val="66758C"/>
                </a:solidFill>
                <a:latin typeface="Roboto"/>
                <a:cs typeface="Roboto"/>
              </a:rPr>
              <a:t>the </a:t>
            </a:r>
            <a:r>
              <a:rPr sz="2000" spc="-5">
                <a:solidFill>
                  <a:srgbClr val="66758C"/>
                </a:solidFill>
                <a:latin typeface="Roboto"/>
                <a:cs typeface="Roboto"/>
              </a:rPr>
              <a:t>role </a:t>
            </a:r>
            <a:r>
              <a:rPr sz="2000" spc="-10">
                <a:solidFill>
                  <a:srgbClr val="66758C"/>
                </a:solidFill>
                <a:latin typeface="Roboto"/>
                <a:cs typeface="Roboto"/>
              </a:rPr>
              <a:t>of </a:t>
            </a:r>
            <a:r>
              <a:rPr sz="2000" spc="5">
                <a:solidFill>
                  <a:srgbClr val="66758C"/>
                </a:solidFill>
                <a:latin typeface="Roboto"/>
                <a:cs typeface="Roboto"/>
              </a:rPr>
              <a:t>a </a:t>
            </a:r>
            <a:r>
              <a:rPr sz="2000" spc="10">
                <a:solidFill>
                  <a:srgbClr val="66758C"/>
                </a:solidFill>
                <a:latin typeface="Roboto"/>
                <a:cs typeface="Roboto"/>
              </a:rPr>
              <a:t>parent </a:t>
            </a:r>
            <a:r>
              <a:rPr sz="2000" spc="25">
                <a:solidFill>
                  <a:srgbClr val="66758C"/>
                </a:solidFill>
                <a:latin typeface="Roboto"/>
                <a:cs typeface="Roboto"/>
              </a:rPr>
              <a:t>in </a:t>
            </a:r>
            <a:r>
              <a:rPr sz="2000" spc="30">
                <a:solidFill>
                  <a:srgbClr val="66758C"/>
                </a:solidFill>
                <a:latin typeface="Roboto"/>
                <a:cs typeface="Roboto"/>
              </a:rPr>
              <a:t>trying </a:t>
            </a:r>
            <a:r>
              <a:rPr sz="2000" spc="15">
                <a:solidFill>
                  <a:srgbClr val="66758C"/>
                </a:solidFill>
                <a:latin typeface="Roboto"/>
                <a:cs typeface="Roboto"/>
              </a:rPr>
              <a:t>to</a:t>
            </a:r>
            <a:r>
              <a:rPr sz="2000" spc="-130">
                <a:solidFill>
                  <a:srgbClr val="66758C"/>
                </a:solidFill>
                <a:latin typeface="Roboto"/>
                <a:cs typeface="Roboto"/>
              </a:rPr>
              <a:t> </a:t>
            </a:r>
            <a:r>
              <a:rPr sz="2000" spc="15">
                <a:solidFill>
                  <a:srgbClr val="66758C"/>
                </a:solidFill>
                <a:latin typeface="Roboto"/>
                <a:cs typeface="Roboto"/>
              </a:rPr>
              <a:t>sort </a:t>
            </a:r>
            <a:r>
              <a:rPr sz="2000" spc="25">
                <a:solidFill>
                  <a:srgbClr val="66758C"/>
                </a:solidFill>
                <a:latin typeface="Roboto"/>
                <a:cs typeface="Roboto"/>
              </a:rPr>
              <a:t>out the </a:t>
            </a:r>
            <a:r>
              <a:rPr sz="2000">
                <a:solidFill>
                  <a:srgbClr val="66758C"/>
                </a:solidFill>
                <a:latin typeface="Roboto"/>
                <a:cs typeface="Roboto"/>
              </a:rPr>
              <a:t>problem.</a:t>
            </a:r>
            <a:r>
              <a:rPr sz="2000" spc="-105">
                <a:solidFill>
                  <a:srgbClr val="66758C"/>
                </a:solidFill>
                <a:latin typeface="Roboto"/>
                <a:cs typeface="Roboto"/>
              </a:rPr>
              <a:t> </a:t>
            </a:r>
            <a:r>
              <a:rPr sz="2000" spc="5">
                <a:solidFill>
                  <a:srgbClr val="66758C"/>
                </a:solidFill>
                <a:latin typeface="Roboto"/>
                <a:cs typeface="Roboto"/>
              </a:rPr>
              <a:t>This</a:t>
            </a:r>
            <a:r>
              <a:rPr lang="en-US" sz="2000">
                <a:latin typeface="Roboto"/>
                <a:cs typeface="Roboto"/>
              </a:rPr>
              <a:t> </a:t>
            </a:r>
            <a:r>
              <a:rPr sz="2000" spc="15">
                <a:solidFill>
                  <a:srgbClr val="66758C"/>
                </a:solidFill>
                <a:latin typeface="Roboto"/>
                <a:cs typeface="Roboto"/>
              </a:rPr>
              <a:t>is </a:t>
            </a:r>
            <a:r>
              <a:rPr sz="2000" spc="5">
                <a:solidFill>
                  <a:srgbClr val="66758C"/>
                </a:solidFill>
                <a:latin typeface="Roboto"/>
                <a:cs typeface="Roboto"/>
              </a:rPr>
              <a:t>often a </a:t>
            </a:r>
            <a:r>
              <a:rPr sz="2000" spc="25">
                <a:solidFill>
                  <a:srgbClr val="66758C"/>
                </a:solidFill>
                <a:latin typeface="Roboto"/>
                <a:cs typeface="Roboto"/>
              </a:rPr>
              <a:t>sign </a:t>
            </a:r>
            <a:r>
              <a:rPr sz="2000" spc="30">
                <a:solidFill>
                  <a:srgbClr val="66758C"/>
                </a:solidFill>
                <a:latin typeface="Roboto"/>
                <a:cs typeface="Roboto"/>
              </a:rPr>
              <a:t>that</a:t>
            </a:r>
            <a:r>
              <a:rPr sz="2000" spc="-114">
                <a:solidFill>
                  <a:srgbClr val="66758C"/>
                </a:solidFill>
                <a:latin typeface="Roboto"/>
                <a:cs typeface="Roboto"/>
              </a:rPr>
              <a:t> </a:t>
            </a:r>
            <a:r>
              <a:rPr sz="2000" spc="25">
                <a:solidFill>
                  <a:srgbClr val="66758C"/>
                </a:solidFill>
                <a:latin typeface="Roboto"/>
                <a:cs typeface="Roboto"/>
              </a:rPr>
              <a:t>they </a:t>
            </a:r>
            <a:r>
              <a:rPr sz="2000" spc="-5">
                <a:solidFill>
                  <a:srgbClr val="66758C"/>
                </a:solidFill>
                <a:latin typeface="Roboto"/>
                <a:cs typeface="Roboto"/>
              </a:rPr>
              <a:t>feel </a:t>
            </a:r>
            <a:r>
              <a:rPr sz="2000" spc="5">
                <a:solidFill>
                  <a:srgbClr val="66758C"/>
                </a:solidFill>
                <a:latin typeface="Roboto"/>
                <a:cs typeface="Roboto"/>
              </a:rPr>
              <a:t>responsible </a:t>
            </a:r>
            <a:r>
              <a:rPr sz="2000" spc="-5">
                <a:solidFill>
                  <a:srgbClr val="66758C"/>
                </a:solidFill>
                <a:latin typeface="Roboto"/>
                <a:cs typeface="Roboto"/>
              </a:rPr>
              <a:t>for </a:t>
            </a:r>
            <a:r>
              <a:rPr sz="2000" spc="15">
                <a:solidFill>
                  <a:srgbClr val="66758C"/>
                </a:solidFill>
                <a:latin typeface="Roboto"/>
                <a:cs typeface="Roboto"/>
              </a:rPr>
              <a:t>their </a:t>
            </a:r>
            <a:br>
              <a:rPr lang="en-GB" sz="2000" spc="15">
                <a:solidFill>
                  <a:srgbClr val="66758C"/>
                </a:solidFill>
                <a:latin typeface="Roboto"/>
                <a:cs typeface="Roboto"/>
              </a:rPr>
            </a:br>
            <a:r>
              <a:rPr sz="2000" spc="10">
                <a:solidFill>
                  <a:srgbClr val="66758C"/>
                </a:solidFill>
                <a:latin typeface="Roboto"/>
                <a:cs typeface="Roboto"/>
              </a:rPr>
              <a:t>parents</a:t>
            </a:r>
            <a:r>
              <a:rPr lang="en-US" sz="2000" spc="10">
                <a:solidFill>
                  <a:srgbClr val="66758C"/>
                </a:solidFill>
                <a:latin typeface="Roboto"/>
                <a:cs typeface="Roboto"/>
              </a:rPr>
              <a:t>'</a:t>
            </a:r>
            <a:r>
              <a:rPr lang="en-GB" sz="2000" spc="10">
                <a:solidFill>
                  <a:srgbClr val="66758C"/>
                </a:solidFill>
                <a:latin typeface="Roboto"/>
                <a:cs typeface="Roboto"/>
              </a:rPr>
              <a:t> conflict</a:t>
            </a:r>
            <a:endParaRPr lang="en-US" sz="2000">
              <a:latin typeface="Roboto"/>
              <a:ea typeface="Roboto"/>
              <a:cs typeface="Roboto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1ECF697C-0976-EA43-B81D-5BB6CE9D00DB}"/>
              </a:ext>
            </a:extLst>
          </p:cNvPr>
          <p:cNvSpPr txBox="1"/>
          <p:nvPr/>
        </p:nvSpPr>
        <p:spPr>
          <a:xfrm>
            <a:off x="1872879" y="2423733"/>
            <a:ext cx="4453778" cy="112851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ts val="2880"/>
              </a:lnSpc>
            </a:pPr>
            <a:r>
              <a:rPr lang="en-GB" sz="2400" b="1" spc="-90">
                <a:solidFill>
                  <a:srgbClr val="12B4D0"/>
                </a:solidFill>
                <a:latin typeface="Roboto"/>
                <a:cs typeface="Roboto"/>
              </a:rPr>
              <a:t>Internalising behaviour</a:t>
            </a:r>
          </a:p>
          <a:p>
            <a:pPr marL="12700">
              <a:lnSpc>
                <a:spcPts val="2880"/>
              </a:lnSpc>
            </a:pPr>
            <a:r>
              <a:rPr lang="en-GB" sz="2000" spc="15">
                <a:solidFill>
                  <a:srgbClr val="687992"/>
                </a:solidFill>
                <a:latin typeface="Roboto"/>
                <a:cs typeface="Roboto"/>
              </a:rPr>
              <a:t>A child withdraws and is</a:t>
            </a:r>
            <a:r>
              <a:rPr lang="en-GB" sz="2000" spc="-105">
                <a:solidFill>
                  <a:srgbClr val="687992"/>
                </a:solidFill>
                <a:latin typeface="Roboto"/>
                <a:cs typeface="Roboto"/>
              </a:rPr>
              <a:t> </a:t>
            </a:r>
            <a:r>
              <a:rPr lang="en-GB" sz="2000" spc="10">
                <a:solidFill>
                  <a:srgbClr val="687992"/>
                </a:solidFill>
                <a:latin typeface="Roboto"/>
                <a:cs typeface="Roboto"/>
              </a:rPr>
              <a:t>quiet</a:t>
            </a:r>
            <a:endParaRPr lang="en-GB" sz="2000" spc="10">
              <a:solidFill>
                <a:srgbClr val="687992"/>
              </a:solidFill>
              <a:latin typeface="Roboto"/>
              <a:ea typeface="Roboto"/>
              <a:cs typeface="Roboto"/>
            </a:endParaRPr>
          </a:p>
          <a:p>
            <a:pPr marL="12700">
              <a:lnSpc>
                <a:spcPts val="2880"/>
              </a:lnSpc>
            </a:pPr>
            <a:endParaRPr sz="2500">
              <a:latin typeface="Roboto"/>
              <a:cs typeface="Roboto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CF8E50AE-899F-664E-9F06-2AAFDC7CC57E}"/>
              </a:ext>
            </a:extLst>
          </p:cNvPr>
          <p:cNvSpPr txBox="1"/>
          <p:nvPr/>
        </p:nvSpPr>
        <p:spPr>
          <a:xfrm>
            <a:off x="2888306" y="4402710"/>
            <a:ext cx="4448218" cy="1238801"/>
          </a:xfrm>
          <a:prstGeom prst="rect">
            <a:avLst/>
          </a:prstGeom>
        </p:spPr>
        <p:txBody>
          <a:bodyPr vert="horz" wrap="square" lIns="0" tIns="71120" rIns="0" bIns="0" rtlCol="0" anchor="t">
            <a:spAutoFit/>
          </a:bodyPr>
          <a:lstStyle/>
          <a:p>
            <a:pPr marL="12700">
              <a:lnSpc>
                <a:spcPts val="2880"/>
              </a:lnSpc>
            </a:pPr>
            <a:r>
              <a:rPr lang="en-GB" sz="2400" b="1" spc="-90">
                <a:solidFill>
                  <a:srgbClr val="12B4D0"/>
                </a:solidFill>
                <a:latin typeface="Roboto"/>
                <a:cs typeface="Roboto"/>
              </a:rPr>
              <a:t>Externalising behaviour</a:t>
            </a:r>
            <a:endParaRPr lang="en-GB" sz="2400" b="1" spc="-90">
              <a:solidFill>
                <a:srgbClr val="12B4D0"/>
              </a:solidFill>
              <a:latin typeface="Roboto"/>
              <a:ea typeface="Roboto"/>
              <a:cs typeface="Roboto"/>
            </a:endParaRPr>
          </a:p>
          <a:p>
            <a:pPr marL="12700" marR="5080">
              <a:lnSpc>
                <a:spcPts val="2800"/>
              </a:lnSpc>
              <a:spcBef>
                <a:spcPts val="560"/>
              </a:spcBef>
            </a:pPr>
            <a:r>
              <a:rPr sz="2000" spc="-90">
                <a:solidFill>
                  <a:srgbClr val="687992"/>
                </a:solidFill>
                <a:latin typeface="Roboto"/>
                <a:cs typeface="Roboto"/>
              </a:rPr>
              <a:t>A</a:t>
            </a:r>
            <a:r>
              <a:rPr sz="2000" spc="-10">
                <a:solidFill>
                  <a:srgbClr val="687992"/>
                </a:solidFill>
                <a:latin typeface="Roboto"/>
                <a:cs typeface="Roboto"/>
              </a:rPr>
              <a:t> </a:t>
            </a:r>
            <a:r>
              <a:rPr sz="2000">
                <a:solidFill>
                  <a:srgbClr val="687992"/>
                </a:solidFill>
                <a:latin typeface="Roboto"/>
                <a:cs typeface="Roboto"/>
              </a:rPr>
              <a:t>child </a:t>
            </a:r>
            <a:r>
              <a:rPr sz="2000" spc="10">
                <a:solidFill>
                  <a:srgbClr val="66758C"/>
                </a:solidFill>
                <a:latin typeface="Roboto"/>
                <a:cs typeface="Roboto"/>
              </a:rPr>
              <a:t>may </a:t>
            </a:r>
            <a:r>
              <a:rPr sz="2000" spc="-5">
                <a:solidFill>
                  <a:srgbClr val="66758C"/>
                </a:solidFill>
                <a:latin typeface="Roboto"/>
                <a:cs typeface="Roboto"/>
              </a:rPr>
              <a:t>become</a:t>
            </a:r>
            <a:r>
              <a:rPr sz="2000" spc="-60">
                <a:solidFill>
                  <a:srgbClr val="66758C"/>
                </a:solidFill>
                <a:latin typeface="Roboto"/>
                <a:cs typeface="Roboto"/>
              </a:rPr>
              <a:t> </a:t>
            </a:r>
            <a:br>
              <a:rPr lang="en-GB" sz="2000" spc="-60">
                <a:latin typeface="Roboto"/>
                <a:cs typeface="Roboto"/>
              </a:rPr>
            </a:br>
            <a:r>
              <a:rPr lang="en-GB" sz="2000" spc="5">
                <a:solidFill>
                  <a:srgbClr val="66758C"/>
                </a:solidFill>
                <a:latin typeface="Roboto"/>
                <a:cs typeface="Roboto"/>
              </a:rPr>
              <a:t>aggressive </a:t>
            </a:r>
            <a:r>
              <a:rPr lang="en-GB" sz="2000" spc="15">
                <a:solidFill>
                  <a:srgbClr val="66758C"/>
                </a:solidFill>
                <a:latin typeface="Roboto"/>
                <a:cs typeface="Roboto"/>
              </a:rPr>
              <a:t>and</a:t>
            </a:r>
            <a:r>
              <a:rPr sz="2000" spc="-60">
                <a:solidFill>
                  <a:srgbClr val="66758C"/>
                </a:solidFill>
                <a:latin typeface="Roboto"/>
                <a:cs typeface="Roboto"/>
              </a:rPr>
              <a:t> </a:t>
            </a:r>
            <a:r>
              <a:rPr sz="2000">
                <a:solidFill>
                  <a:srgbClr val="66758C"/>
                </a:solidFill>
                <a:latin typeface="Roboto"/>
                <a:cs typeface="Roboto"/>
              </a:rPr>
              <a:t>difficult</a:t>
            </a:r>
            <a:endParaRPr lang="en-US" sz="2000">
              <a:solidFill>
                <a:srgbClr val="66758C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B2F5EE42-29E9-B844-99E8-A161790B27E9}"/>
              </a:ext>
            </a:extLst>
          </p:cNvPr>
          <p:cNvSpPr/>
          <p:nvPr/>
        </p:nvSpPr>
        <p:spPr>
          <a:xfrm>
            <a:off x="708917" y="2186403"/>
            <a:ext cx="790101" cy="160020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8A36A4B6-98DC-AF4B-B236-B57C1861B481}"/>
              </a:ext>
            </a:extLst>
          </p:cNvPr>
          <p:cNvSpPr/>
          <p:nvPr/>
        </p:nvSpPr>
        <p:spPr>
          <a:xfrm>
            <a:off x="2057400" y="5078625"/>
            <a:ext cx="461645" cy="629920"/>
          </a:xfrm>
          <a:custGeom>
            <a:avLst/>
            <a:gdLst/>
            <a:ahLst/>
            <a:cxnLst/>
            <a:rect l="l" t="t" r="r" b="b"/>
            <a:pathLst>
              <a:path w="461644" h="629919">
                <a:moveTo>
                  <a:pt x="447079" y="208749"/>
                </a:moveTo>
                <a:lnTo>
                  <a:pt x="256019" y="208749"/>
                </a:lnTo>
                <a:lnTo>
                  <a:pt x="260310" y="220622"/>
                </a:lnTo>
                <a:lnTo>
                  <a:pt x="264267" y="233054"/>
                </a:lnTo>
                <a:lnTo>
                  <a:pt x="274305" y="273582"/>
                </a:lnTo>
                <a:lnTo>
                  <a:pt x="283667" y="328282"/>
                </a:lnTo>
                <a:lnTo>
                  <a:pt x="287184" y="347573"/>
                </a:lnTo>
                <a:lnTo>
                  <a:pt x="289696" y="363516"/>
                </a:lnTo>
                <a:lnTo>
                  <a:pt x="291203" y="376115"/>
                </a:lnTo>
                <a:lnTo>
                  <a:pt x="291706" y="385368"/>
                </a:lnTo>
                <a:lnTo>
                  <a:pt x="296163" y="421055"/>
                </a:lnTo>
                <a:lnTo>
                  <a:pt x="300621" y="470115"/>
                </a:lnTo>
                <a:lnTo>
                  <a:pt x="300658" y="479932"/>
                </a:lnTo>
                <a:lnTo>
                  <a:pt x="300913" y="482015"/>
                </a:lnTo>
                <a:lnTo>
                  <a:pt x="301510" y="484390"/>
                </a:lnTo>
                <a:lnTo>
                  <a:pt x="301804" y="495760"/>
                </a:lnTo>
                <a:lnTo>
                  <a:pt x="301930" y="513829"/>
                </a:lnTo>
                <a:lnTo>
                  <a:pt x="301825" y="524535"/>
                </a:lnTo>
                <a:lnTo>
                  <a:pt x="301510" y="537019"/>
                </a:lnTo>
                <a:lnTo>
                  <a:pt x="301410" y="551891"/>
                </a:lnTo>
                <a:lnTo>
                  <a:pt x="301290" y="556868"/>
                </a:lnTo>
                <a:lnTo>
                  <a:pt x="301014" y="563791"/>
                </a:lnTo>
                <a:lnTo>
                  <a:pt x="300621" y="570915"/>
                </a:lnTo>
                <a:lnTo>
                  <a:pt x="300511" y="584593"/>
                </a:lnTo>
                <a:lnTo>
                  <a:pt x="300316" y="586676"/>
                </a:lnTo>
                <a:lnTo>
                  <a:pt x="299719" y="589648"/>
                </a:lnTo>
                <a:lnTo>
                  <a:pt x="300501" y="595951"/>
                </a:lnTo>
                <a:lnTo>
                  <a:pt x="331841" y="627118"/>
                </a:lnTo>
                <a:lnTo>
                  <a:pt x="358609" y="629792"/>
                </a:lnTo>
                <a:lnTo>
                  <a:pt x="370701" y="627452"/>
                </a:lnTo>
                <a:lnTo>
                  <a:pt x="382017" y="623995"/>
                </a:lnTo>
                <a:lnTo>
                  <a:pt x="392555" y="619423"/>
                </a:lnTo>
                <a:lnTo>
                  <a:pt x="402310" y="613740"/>
                </a:lnTo>
                <a:lnTo>
                  <a:pt x="399338" y="603034"/>
                </a:lnTo>
                <a:lnTo>
                  <a:pt x="393090" y="597674"/>
                </a:lnTo>
                <a:lnTo>
                  <a:pt x="375246" y="597674"/>
                </a:lnTo>
                <a:lnTo>
                  <a:pt x="367817" y="596785"/>
                </a:lnTo>
                <a:lnTo>
                  <a:pt x="361276" y="595007"/>
                </a:lnTo>
                <a:lnTo>
                  <a:pt x="360095" y="594410"/>
                </a:lnTo>
                <a:lnTo>
                  <a:pt x="359194" y="594118"/>
                </a:lnTo>
                <a:lnTo>
                  <a:pt x="358609" y="594118"/>
                </a:lnTo>
                <a:lnTo>
                  <a:pt x="357416" y="593521"/>
                </a:lnTo>
                <a:lnTo>
                  <a:pt x="356527" y="592632"/>
                </a:lnTo>
                <a:lnTo>
                  <a:pt x="355930" y="591438"/>
                </a:lnTo>
                <a:lnTo>
                  <a:pt x="353250" y="588759"/>
                </a:lnTo>
                <a:lnTo>
                  <a:pt x="353532" y="585860"/>
                </a:lnTo>
                <a:lnTo>
                  <a:pt x="356150" y="578057"/>
                </a:lnTo>
                <a:lnTo>
                  <a:pt x="361110" y="565347"/>
                </a:lnTo>
                <a:lnTo>
                  <a:pt x="368414" y="547725"/>
                </a:lnTo>
                <a:lnTo>
                  <a:pt x="376756" y="524535"/>
                </a:lnTo>
                <a:lnTo>
                  <a:pt x="395010" y="463093"/>
                </a:lnTo>
                <a:lnTo>
                  <a:pt x="404990" y="424624"/>
                </a:lnTo>
                <a:lnTo>
                  <a:pt x="414579" y="384593"/>
                </a:lnTo>
                <a:lnTo>
                  <a:pt x="429743" y="313226"/>
                </a:lnTo>
                <a:lnTo>
                  <a:pt x="439553" y="254071"/>
                </a:lnTo>
                <a:lnTo>
                  <a:pt x="443345" y="230377"/>
                </a:lnTo>
                <a:lnTo>
                  <a:pt x="446692" y="210808"/>
                </a:lnTo>
                <a:lnTo>
                  <a:pt x="447079" y="208749"/>
                </a:lnTo>
                <a:close/>
              </a:path>
              <a:path w="461644" h="629919">
                <a:moveTo>
                  <a:pt x="52628" y="22301"/>
                </a:moveTo>
                <a:lnTo>
                  <a:pt x="57610" y="73098"/>
                </a:lnTo>
                <a:lnTo>
                  <a:pt x="61253" y="122609"/>
                </a:lnTo>
                <a:lnTo>
                  <a:pt x="63557" y="170830"/>
                </a:lnTo>
                <a:lnTo>
                  <a:pt x="64399" y="233054"/>
                </a:lnTo>
                <a:lnTo>
                  <a:pt x="64152" y="263406"/>
                </a:lnTo>
                <a:lnTo>
                  <a:pt x="62434" y="307929"/>
                </a:lnTo>
                <a:lnTo>
                  <a:pt x="60655" y="335419"/>
                </a:lnTo>
                <a:lnTo>
                  <a:pt x="60655" y="340169"/>
                </a:lnTo>
                <a:lnTo>
                  <a:pt x="60363" y="341363"/>
                </a:lnTo>
                <a:lnTo>
                  <a:pt x="59766" y="342557"/>
                </a:lnTo>
                <a:lnTo>
                  <a:pt x="58313" y="353255"/>
                </a:lnTo>
                <a:lnTo>
                  <a:pt x="56640" y="363958"/>
                </a:lnTo>
                <a:lnTo>
                  <a:pt x="54745" y="374662"/>
                </a:lnTo>
                <a:lnTo>
                  <a:pt x="52628" y="385368"/>
                </a:lnTo>
                <a:lnTo>
                  <a:pt x="45491" y="419265"/>
                </a:lnTo>
                <a:lnTo>
                  <a:pt x="44894" y="422833"/>
                </a:lnTo>
                <a:lnTo>
                  <a:pt x="44005" y="426707"/>
                </a:lnTo>
                <a:lnTo>
                  <a:pt x="42811" y="430860"/>
                </a:lnTo>
                <a:lnTo>
                  <a:pt x="40415" y="442461"/>
                </a:lnTo>
                <a:lnTo>
                  <a:pt x="37685" y="454061"/>
                </a:lnTo>
                <a:lnTo>
                  <a:pt x="34619" y="465659"/>
                </a:lnTo>
                <a:lnTo>
                  <a:pt x="31216" y="477253"/>
                </a:lnTo>
                <a:lnTo>
                  <a:pt x="31216" y="479932"/>
                </a:lnTo>
                <a:lnTo>
                  <a:pt x="28540" y="487900"/>
                </a:lnTo>
                <a:lnTo>
                  <a:pt x="25863" y="495760"/>
                </a:lnTo>
                <a:lnTo>
                  <a:pt x="23187" y="503510"/>
                </a:lnTo>
                <a:lnTo>
                  <a:pt x="20510" y="511149"/>
                </a:lnTo>
                <a:lnTo>
                  <a:pt x="20510" y="513829"/>
                </a:lnTo>
                <a:lnTo>
                  <a:pt x="19329" y="516204"/>
                </a:lnTo>
                <a:lnTo>
                  <a:pt x="18427" y="518579"/>
                </a:lnTo>
                <a:lnTo>
                  <a:pt x="17843" y="520966"/>
                </a:lnTo>
                <a:lnTo>
                  <a:pt x="17843" y="522744"/>
                </a:lnTo>
                <a:lnTo>
                  <a:pt x="17215" y="524644"/>
                </a:lnTo>
                <a:lnTo>
                  <a:pt x="16649" y="526618"/>
                </a:lnTo>
                <a:lnTo>
                  <a:pt x="16052" y="528993"/>
                </a:lnTo>
                <a:lnTo>
                  <a:pt x="15163" y="528993"/>
                </a:lnTo>
                <a:lnTo>
                  <a:pt x="15163" y="530771"/>
                </a:lnTo>
                <a:lnTo>
                  <a:pt x="14566" y="533158"/>
                </a:lnTo>
                <a:lnTo>
                  <a:pt x="13677" y="535838"/>
                </a:lnTo>
                <a:lnTo>
                  <a:pt x="12484" y="538810"/>
                </a:lnTo>
                <a:lnTo>
                  <a:pt x="11887" y="541781"/>
                </a:lnTo>
                <a:lnTo>
                  <a:pt x="10998" y="544753"/>
                </a:lnTo>
                <a:lnTo>
                  <a:pt x="9804" y="547725"/>
                </a:lnTo>
                <a:lnTo>
                  <a:pt x="9804" y="548322"/>
                </a:lnTo>
                <a:lnTo>
                  <a:pt x="9512" y="548919"/>
                </a:lnTo>
                <a:lnTo>
                  <a:pt x="8915" y="549503"/>
                </a:lnTo>
                <a:lnTo>
                  <a:pt x="8915" y="551002"/>
                </a:lnTo>
                <a:lnTo>
                  <a:pt x="8623" y="551891"/>
                </a:lnTo>
                <a:lnTo>
                  <a:pt x="8026" y="553072"/>
                </a:lnTo>
                <a:lnTo>
                  <a:pt x="8026" y="554266"/>
                </a:lnTo>
                <a:lnTo>
                  <a:pt x="7429" y="555459"/>
                </a:lnTo>
                <a:lnTo>
                  <a:pt x="6248" y="556653"/>
                </a:lnTo>
                <a:lnTo>
                  <a:pt x="4444" y="563836"/>
                </a:lnTo>
                <a:lnTo>
                  <a:pt x="3263" y="567943"/>
                </a:lnTo>
                <a:lnTo>
                  <a:pt x="2666" y="569137"/>
                </a:lnTo>
                <a:lnTo>
                  <a:pt x="2082" y="570915"/>
                </a:lnTo>
                <a:lnTo>
                  <a:pt x="1485" y="572109"/>
                </a:lnTo>
                <a:lnTo>
                  <a:pt x="292" y="573303"/>
                </a:lnTo>
                <a:lnTo>
                  <a:pt x="0" y="574192"/>
                </a:lnTo>
                <a:lnTo>
                  <a:pt x="0" y="584593"/>
                </a:lnTo>
                <a:lnTo>
                  <a:pt x="2082" y="589356"/>
                </a:lnTo>
                <a:lnTo>
                  <a:pt x="6278" y="595951"/>
                </a:lnTo>
                <a:lnTo>
                  <a:pt x="9216" y="601256"/>
                </a:lnTo>
                <a:lnTo>
                  <a:pt x="11595" y="604519"/>
                </a:lnTo>
                <a:lnTo>
                  <a:pt x="13373" y="605713"/>
                </a:lnTo>
                <a:lnTo>
                  <a:pt x="16941" y="609866"/>
                </a:lnTo>
                <a:lnTo>
                  <a:pt x="21107" y="613143"/>
                </a:lnTo>
                <a:lnTo>
                  <a:pt x="25869" y="615518"/>
                </a:lnTo>
                <a:lnTo>
                  <a:pt x="26758" y="615518"/>
                </a:lnTo>
                <a:lnTo>
                  <a:pt x="33950" y="618363"/>
                </a:lnTo>
                <a:lnTo>
                  <a:pt x="41254" y="620652"/>
                </a:lnTo>
                <a:lnTo>
                  <a:pt x="48670" y="622383"/>
                </a:lnTo>
                <a:lnTo>
                  <a:pt x="56197" y="623557"/>
                </a:lnTo>
                <a:lnTo>
                  <a:pt x="63222" y="623833"/>
                </a:lnTo>
                <a:lnTo>
                  <a:pt x="69132" y="621992"/>
                </a:lnTo>
                <a:lnTo>
                  <a:pt x="73928" y="618031"/>
                </a:lnTo>
                <a:lnTo>
                  <a:pt x="77609" y="611949"/>
                </a:lnTo>
                <a:lnTo>
                  <a:pt x="74637" y="607783"/>
                </a:lnTo>
                <a:lnTo>
                  <a:pt x="71653" y="604227"/>
                </a:lnTo>
                <a:lnTo>
                  <a:pt x="68664" y="601243"/>
                </a:lnTo>
                <a:lnTo>
                  <a:pt x="51739" y="588759"/>
                </a:lnTo>
                <a:lnTo>
                  <a:pt x="63322" y="573595"/>
                </a:lnTo>
                <a:lnTo>
                  <a:pt x="88568" y="541941"/>
                </a:lnTo>
                <a:lnTo>
                  <a:pt x="113004" y="506301"/>
                </a:lnTo>
                <a:lnTo>
                  <a:pt x="136632" y="466674"/>
                </a:lnTo>
                <a:lnTo>
                  <a:pt x="159555" y="422833"/>
                </a:lnTo>
                <a:lnTo>
                  <a:pt x="181459" y="375463"/>
                </a:lnTo>
                <a:lnTo>
                  <a:pt x="202659" y="323878"/>
                </a:lnTo>
                <a:lnTo>
                  <a:pt x="223050" y="268307"/>
                </a:lnTo>
                <a:lnTo>
                  <a:pt x="242633" y="208749"/>
                </a:lnTo>
                <a:lnTo>
                  <a:pt x="447079" y="208749"/>
                </a:lnTo>
                <a:lnTo>
                  <a:pt x="449592" y="195364"/>
                </a:lnTo>
                <a:lnTo>
                  <a:pt x="450189" y="191198"/>
                </a:lnTo>
                <a:lnTo>
                  <a:pt x="450786" y="187337"/>
                </a:lnTo>
                <a:lnTo>
                  <a:pt x="455394" y="138938"/>
                </a:lnTo>
                <a:lnTo>
                  <a:pt x="456730" y="115963"/>
                </a:lnTo>
                <a:lnTo>
                  <a:pt x="458349" y="89986"/>
                </a:lnTo>
                <a:lnTo>
                  <a:pt x="459630" y="62001"/>
                </a:lnTo>
                <a:lnTo>
                  <a:pt x="460575" y="32006"/>
                </a:lnTo>
                <a:lnTo>
                  <a:pt x="460662" y="27433"/>
                </a:lnTo>
                <a:lnTo>
                  <a:pt x="251333" y="27433"/>
                </a:lnTo>
                <a:lnTo>
                  <a:pt x="222729" y="27375"/>
                </a:lnTo>
                <a:lnTo>
                  <a:pt x="107937" y="24980"/>
                </a:lnTo>
                <a:lnTo>
                  <a:pt x="78497" y="23864"/>
                </a:lnTo>
                <a:lnTo>
                  <a:pt x="65115" y="23139"/>
                </a:lnTo>
                <a:lnTo>
                  <a:pt x="52628" y="22301"/>
                </a:lnTo>
                <a:close/>
              </a:path>
              <a:path w="461644" h="629919">
                <a:moveTo>
                  <a:pt x="461187" y="0"/>
                </a:moveTo>
                <a:lnTo>
                  <a:pt x="416920" y="9982"/>
                </a:lnTo>
                <a:lnTo>
                  <a:pt x="376889" y="17621"/>
                </a:lnTo>
                <a:lnTo>
                  <a:pt x="309537" y="25869"/>
                </a:lnTo>
                <a:lnTo>
                  <a:pt x="251333" y="27433"/>
                </a:lnTo>
                <a:lnTo>
                  <a:pt x="460662" y="27433"/>
                </a:lnTo>
                <a:lnTo>
                  <a:pt x="461187" y="0"/>
                </a:lnTo>
                <a:close/>
              </a:path>
            </a:pathLst>
          </a:custGeom>
          <a:solidFill>
            <a:srgbClr val="75D1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C0138839-F13C-4145-9181-99472B18A458}"/>
              </a:ext>
            </a:extLst>
          </p:cNvPr>
          <p:cNvSpPr/>
          <p:nvPr/>
        </p:nvSpPr>
        <p:spPr>
          <a:xfrm>
            <a:off x="2634966" y="5032985"/>
            <a:ext cx="80645" cy="107314"/>
          </a:xfrm>
          <a:custGeom>
            <a:avLst/>
            <a:gdLst/>
            <a:ahLst/>
            <a:cxnLst/>
            <a:rect l="l" t="t" r="r" b="b"/>
            <a:pathLst>
              <a:path w="80644" h="107314">
                <a:moveTo>
                  <a:pt x="11607" y="0"/>
                </a:moveTo>
                <a:lnTo>
                  <a:pt x="0" y="55308"/>
                </a:lnTo>
                <a:lnTo>
                  <a:pt x="5465" y="58876"/>
                </a:lnTo>
                <a:lnTo>
                  <a:pt x="10260" y="63333"/>
                </a:lnTo>
                <a:lnTo>
                  <a:pt x="14385" y="68683"/>
                </a:lnTo>
                <a:lnTo>
                  <a:pt x="17843" y="74929"/>
                </a:lnTo>
                <a:lnTo>
                  <a:pt x="30335" y="82959"/>
                </a:lnTo>
                <a:lnTo>
                  <a:pt x="40149" y="90989"/>
                </a:lnTo>
                <a:lnTo>
                  <a:pt x="47286" y="99021"/>
                </a:lnTo>
                <a:lnTo>
                  <a:pt x="51739" y="107048"/>
                </a:lnTo>
                <a:lnTo>
                  <a:pt x="58881" y="104538"/>
                </a:lnTo>
                <a:lnTo>
                  <a:pt x="66019" y="102363"/>
                </a:lnTo>
                <a:lnTo>
                  <a:pt x="73154" y="100524"/>
                </a:lnTo>
                <a:lnTo>
                  <a:pt x="80289" y="99021"/>
                </a:lnTo>
                <a:lnTo>
                  <a:pt x="79692" y="98424"/>
                </a:lnTo>
                <a:lnTo>
                  <a:pt x="79692" y="98120"/>
                </a:lnTo>
                <a:lnTo>
                  <a:pt x="80289" y="98120"/>
                </a:lnTo>
                <a:lnTo>
                  <a:pt x="79508" y="87083"/>
                </a:lnTo>
                <a:lnTo>
                  <a:pt x="63931" y="44602"/>
                </a:lnTo>
                <a:lnTo>
                  <a:pt x="33007" y="16052"/>
                </a:lnTo>
                <a:lnTo>
                  <a:pt x="32567" y="15163"/>
                </a:lnTo>
                <a:lnTo>
                  <a:pt x="28549" y="15163"/>
                </a:lnTo>
                <a:lnTo>
                  <a:pt x="27952" y="14566"/>
                </a:lnTo>
                <a:lnTo>
                  <a:pt x="26174" y="13677"/>
                </a:lnTo>
                <a:lnTo>
                  <a:pt x="23202" y="12484"/>
                </a:lnTo>
                <a:lnTo>
                  <a:pt x="18440" y="9512"/>
                </a:lnTo>
                <a:lnTo>
                  <a:pt x="14579" y="5346"/>
                </a:lnTo>
                <a:lnTo>
                  <a:pt x="11607" y="0"/>
                </a:lnTo>
                <a:close/>
              </a:path>
              <a:path w="80644" h="107314">
                <a:moveTo>
                  <a:pt x="31229" y="14566"/>
                </a:moveTo>
                <a:lnTo>
                  <a:pt x="29438" y="15163"/>
                </a:lnTo>
                <a:lnTo>
                  <a:pt x="32567" y="15163"/>
                </a:lnTo>
                <a:lnTo>
                  <a:pt x="32423" y="14871"/>
                </a:lnTo>
                <a:lnTo>
                  <a:pt x="31229" y="14566"/>
                </a:lnTo>
                <a:close/>
              </a:path>
            </a:pathLst>
          </a:custGeom>
          <a:solidFill>
            <a:srgbClr val="AD6B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7561930C-94C8-FF4C-8DB0-B90894027FCC}"/>
              </a:ext>
            </a:extLst>
          </p:cNvPr>
          <p:cNvSpPr/>
          <p:nvPr/>
        </p:nvSpPr>
        <p:spPr>
          <a:xfrm>
            <a:off x="2412682" y="4716755"/>
            <a:ext cx="254635" cy="387350"/>
          </a:xfrm>
          <a:custGeom>
            <a:avLst/>
            <a:gdLst/>
            <a:ahLst/>
            <a:cxnLst/>
            <a:rect l="l" t="t" r="r" b="b"/>
            <a:pathLst>
              <a:path w="254634" h="387350">
                <a:moveTo>
                  <a:pt x="52179" y="0"/>
                </a:moveTo>
                <a:lnTo>
                  <a:pt x="12706" y="24086"/>
                </a:lnTo>
                <a:lnTo>
                  <a:pt x="0" y="57986"/>
                </a:lnTo>
                <a:lnTo>
                  <a:pt x="1504" y="76943"/>
                </a:lnTo>
                <a:lnTo>
                  <a:pt x="8248" y="97238"/>
                </a:lnTo>
                <a:lnTo>
                  <a:pt x="22522" y="142875"/>
                </a:lnTo>
                <a:lnTo>
                  <a:pt x="40364" y="186300"/>
                </a:lnTo>
                <a:lnTo>
                  <a:pt x="61774" y="227515"/>
                </a:lnTo>
                <a:lnTo>
                  <a:pt x="86752" y="266518"/>
                </a:lnTo>
                <a:lnTo>
                  <a:pt x="115296" y="303309"/>
                </a:lnTo>
                <a:lnTo>
                  <a:pt x="148080" y="333408"/>
                </a:lnTo>
                <a:lnTo>
                  <a:pt x="185769" y="357715"/>
                </a:lnTo>
                <a:lnTo>
                  <a:pt x="240176" y="385376"/>
                </a:lnTo>
                <a:lnTo>
                  <a:pt x="241369" y="385960"/>
                </a:lnTo>
                <a:lnTo>
                  <a:pt x="242271" y="386557"/>
                </a:lnTo>
                <a:lnTo>
                  <a:pt x="242855" y="387154"/>
                </a:lnTo>
                <a:lnTo>
                  <a:pt x="254450" y="331846"/>
                </a:lnTo>
                <a:lnTo>
                  <a:pt x="244938" y="323527"/>
                </a:lnTo>
                <a:lnTo>
                  <a:pt x="239287" y="318472"/>
                </a:lnTo>
                <a:lnTo>
                  <a:pt x="237521" y="316694"/>
                </a:lnTo>
                <a:lnTo>
                  <a:pt x="236296" y="316682"/>
                </a:lnTo>
                <a:lnTo>
                  <a:pt x="235426" y="316085"/>
                </a:lnTo>
                <a:lnTo>
                  <a:pt x="234829" y="314904"/>
                </a:lnTo>
                <a:lnTo>
                  <a:pt x="205390" y="281007"/>
                </a:lnTo>
                <a:lnTo>
                  <a:pt x="199095" y="272694"/>
                </a:lnTo>
                <a:lnTo>
                  <a:pt x="191792" y="262043"/>
                </a:lnTo>
                <a:lnTo>
                  <a:pt x="183484" y="249053"/>
                </a:lnTo>
                <a:lnTo>
                  <a:pt x="174174" y="233725"/>
                </a:lnTo>
                <a:lnTo>
                  <a:pt x="164806" y="218838"/>
                </a:lnTo>
                <a:lnTo>
                  <a:pt x="143678" y="178806"/>
                </a:lnTo>
                <a:lnTo>
                  <a:pt x="125114" y="123108"/>
                </a:lnTo>
                <a:lnTo>
                  <a:pt x="113741" y="82522"/>
                </a:lnTo>
                <a:lnTo>
                  <a:pt x="109950" y="60662"/>
                </a:lnTo>
                <a:lnTo>
                  <a:pt x="103313" y="39307"/>
                </a:lnTo>
                <a:lnTo>
                  <a:pt x="94111" y="22524"/>
                </a:lnTo>
                <a:lnTo>
                  <a:pt x="82345" y="10313"/>
                </a:lnTo>
                <a:lnTo>
                  <a:pt x="68014" y="2674"/>
                </a:lnTo>
                <a:lnTo>
                  <a:pt x="52179" y="0"/>
                </a:lnTo>
                <a:close/>
              </a:path>
              <a:path w="254634" h="387350">
                <a:moveTo>
                  <a:pt x="237509" y="316682"/>
                </a:moveTo>
                <a:lnTo>
                  <a:pt x="236315" y="316694"/>
                </a:lnTo>
                <a:lnTo>
                  <a:pt x="237521" y="316694"/>
                </a:lnTo>
                <a:close/>
              </a:path>
            </a:pathLst>
          </a:custGeom>
          <a:solidFill>
            <a:srgbClr val="D6D9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523AE1F1-E96E-C64C-8D3E-3968E4A42DBF}"/>
              </a:ext>
            </a:extLst>
          </p:cNvPr>
          <p:cNvSpPr/>
          <p:nvPr/>
        </p:nvSpPr>
        <p:spPr>
          <a:xfrm>
            <a:off x="2125061" y="4048180"/>
            <a:ext cx="377190" cy="578485"/>
          </a:xfrm>
          <a:custGeom>
            <a:avLst/>
            <a:gdLst/>
            <a:ahLst/>
            <a:cxnLst/>
            <a:rect l="l" t="t" r="r" b="b"/>
            <a:pathLst>
              <a:path w="377190" h="578485">
                <a:moveTo>
                  <a:pt x="181654" y="0"/>
                </a:moveTo>
                <a:lnTo>
                  <a:pt x="129413" y="4455"/>
                </a:lnTo>
                <a:lnTo>
                  <a:pt x="83473" y="20928"/>
                </a:lnTo>
                <a:lnTo>
                  <a:pt x="50964" y="45582"/>
                </a:lnTo>
                <a:lnTo>
                  <a:pt x="27105" y="79081"/>
                </a:lnTo>
                <a:lnTo>
                  <a:pt x="11662" y="124384"/>
                </a:lnTo>
                <a:lnTo>
                  <a:pt x="3244" y="164007"/>
                </a:lnTo>
                <a:lnTo>
                  <a:pt x="0" y="213423"/>
                </a:lnTo>
                <a:lnTo>
                  <a:pt x="1075" y="235981"/>
                </a:lnTo>
                <a:lnTo>
                  <a:pt x="7483" y="280650"/>
                </a:lnTo>
                <a:lnTo>
                  <a:pt x="35326" y="343638"/>
                </a:lnTo>
                <a:lnTo>
                  <a:pt x="85981" y="402646"/>
                </a:lnTo>
                <a:lnTo>
                  <a:pt x="111785" y="431025"/>
                </a:lnTo>
                <a:lnTo>
                  <a:pt x="127967" y="459185"/>
                </a:lnTo>
                <a:lnTo>
                  <a:pt x="134530" y="487122"/>
                </a:lnTo>
                <a:lnTo>
                  <a:pt x="131473" y="514838"/>
                </a:lnTo>
                <a:lnTo>
                  <a:pt x="125746" y="539276"/>
                </a:lnTo>
                <a:lnTo>
                  <a:pt x="124432" y="557365"/>
                </a:lnTo>
                <a:lnTo>
                  <a:pt x="157121" y="577824"/>
                </a:lnTo>
                <a:lnTo>
                  <a:pt x="161800" y="578046"/>
                </a:lnTo>
                <a:lnTo>
                  <a:pt x="167160" y="578046"/>
                </a:lnTo>
                <a:lnTo>
                  <a:pt x="203785" y="577105"/>
                </a:lnTo>
                <a:lnTo>
                  <a:pt x="229821" y="575159"/>
                </a:lnTo>
                <a:lnTo>
                  <a:pt x="245266" y="572209"/>
                </a:lnTo>
                <a:lnTo>
                  <a:pt x="250116" y="568254"/>
                </a:lnTo>
                <a:lnTo>
                  <a:pt x="249613" y="561022"/>
                </a:lnTo>
                <a:lnTo>
                  <a:pt x="249000" y="549115"/>
                </a:lnTo>
                <a:lnTo>
                  <a:pt x="248275" y="532532"/>
                </a:lnTo>
                <a:lnTo>
                  <a:pt x="247436" y="511269"/>
                </a:lnTo>
                <a:lnTo>
                  <a:pt x="248222" y="489455"/>
                </a:lnTo>
                <a:lnTo>
                  <a:pt x="265280" y="445381"/>
                </a:lnTo>
                <a:lnTo>
                  <a:pt x="297230" y="416331"/>
                </a:lnTo>
                <a:lnTo>
                  <a:pt x="320421" y="396577"/>
                </a:lnTo>
                <a:lnTo>
                  <a:pt x="330625" y="387284"/>
                </a:lnTo>
                <a:lnTo>
                  <a:pt x="360230" y="351215"/>
                </a:lnTo>
                <a:lnTo>
                  <a:pt x="374946" y="304919"/>
                </a:lnTo>
                <a:lnTo>
                  <a:pt x="376786" y="277094"/>
                </a:lnTo>
                <a:lnTo>
                  <a:pt x="376619" y="269412"/>
                </a:lnTo>
                <a:lnTo>
                  <a:pt x="376119" y="261509"/>
                </a:lnTo>
                <a:lnTo>
                  <a:pt x="375286" y="253385"/>
                </a:lnTo>
                <a:lnTo>
                  <a:pt x="374119" y="245039"/>
                </a:lnTo>
                <a:lnTo>
                  <a:pt x="371497" y="231573"/>
                </a:lnTo>
                <a:lnTo>
                  <a:pt x="368986" y="217883"/>
                </a:lnTo>
                <a:lnTo>
                  <a:pt x="366588" y="203969"/>
                </a:lnTo>
                <a:lnTo>
                  <a:pt x="364302" y="189832"/>
                </a:lnTo>
                <a:lnTo>
                  <a:pt x="360453" y="171630"/>
                </a:lnTo>
                <a:lnTo>
                  <a:pt x="356050" y="153542"/>
                </a:lnTo>
                <a:lnTo>
                  <a:pt x="351089" y="135568"/>
                </a:lnTo>
                <a:lnTo>
                  <a:pt x="345569" y="117709"/>
                </a:lnTo>
                <a:lnTo>
                  <a:pt x="341554" y="104464"/>
                </a:lnTo>
                <a:lnTo>
                  <a:pt x="324157" y="66058"/>
                </a:lnTo>
                <a:lnTo>
                  <a:pt x="297398" y="37572"/>
                </a:lnTo>
                <a:lnTo>
                  <a:pt x="263440" y="17535"/>
                </a:lnTo>
                <a:lnTo>
                  <a:pt x="227145" y="4895"/>
                </a:lnTo>
                <a:lnTo>
                  <a:pt x="205514" y="1278"/>
                </a:lnTo>
                <a:lnTo>
                  <a:pt x="181654" y="0"/>
                </a:lnTo>
                <a:close/>
              </a:path>
            </a:pathLst>
          </a:custGeom>
          <a:solidFill>
            <a:srgbClr val="AD6B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2C49002A-EE34-7A4D-9559-EA5AF00E2C87}"/>
              </a:ext>
            </a:extLst>
          </p:cNvPr>
          <p:cNvSpPr/>
          <p:nvPr/>
        </p:nvSpPr>
        <p:spPr>
          <a:xfrm>
            <a:off x="2089347" y="4564530"/>
            <a:ext cx="440690" cy="554355"/>
          </a:xfrm>
          <a:custGeom>
            <a:avLst/>
            <a:gdLst/>
            <a:ahLst/>
            <a:cxnLst/>
            <a:rect l="l" t="t" r="r" b="b"/>
            <a:pathLst>
              <a:path w="440690" h="554355">
                <a:moveTo>
                  <a:pt x="272183" y="0"/>
                </a:moveTo>
                <a:lnTo>
                  <a:pt x="245758" y="838"/>
                </a:lnTo>
                <a:lnTo>
                  <a:pt x="149082" y="2679"/>
                </a:lnTo>
                <a:lnTo>
                  <a:pt x="114066" y="8144"/>
                </a:lnTo>
                <a:lnTo>
                  <a:pt x="56083" y="49178"/>
                </a:lnTo>
                <a:lnTo>
                  <a:pt x="33118" y="84747"/>
                </a:lnTo>
                <a:lnTo>
                  <a:pt x="15163" y="126114"/>
                </a:lnTo>
                <a:lnTo>
                  <a:pt x="4124" y="169043"/>
                </a:lnTo>
                <a:lnTo>
                  <a:pt x="0" y="213534"/>
                </a:lnTo>
                <a:lnTo>
                  <a:pt x="2790" y="259587"/>
                </a:lnTo>
                <a:lnTo>
                  <a:pt x="15497" y="347456"/>
                </a:lnTo>
                <a:lnTo>
                  <a:pt x="26870" y="425513"/>
                </a:lnTo>
                <a:lnTo>
                  <a:pt x="31329" y="459356"/>
                </a:lnTo>
                <a:lnTo>
                  <a:pt x="34898" y="487733"/>
                </a:lnTo>
                <a:lnTo>
                  <a:pt x="37573" y="510649"/>
                </a:lnTo>
                <a:lnTo>
                  <a:pt x="39354" y="528104"/>
                </a:lnTo>
                <a:lnTo>
                  <a:pt x="86340" y="539753"/>
                </a:lnTo>
                <a:lnTo>
                  <a:pt x="134080" y="547947"/>
                </a:lnTo>
                <a:lnTo>
                  <a:pt x="182572" y="552684"/>
                </a:lnTo>
                <a:lnTo>
                  <a:pt x="231816" y="553966"/>
                </a:lnTo>
                <a:lnTo>
                  <a:pt x="281813" y="551791"/>
                </a:lnTo>
                <a:lnTo>
                  <a:pt x="332562" y="546161"/>
                </a:lnTo>
                <a:lnTo>
                  <a:pt x="384063" y="537076"/>
                </a:lnTo>
                <a:lnTo>
                  <a:pt x="436318" y="524535"/>
                </a:lnTo>
                <a:lnTo>
                  <a:pt x="439641" y="471977"/>
                </a:lnTo>
                <a:lnTo>
                  <a:pt x="440683" y="421352"/>
                </a:lnTo>
                <a:lnTo>
                  <a:pt x="439443" y="372659"/>
                </a:lnTo>
                <a:lnTo>
                  <a:pt x="435923" y="325898"/>
                </a:lnTo>
                <a:lnTo>
                  <a:pt x="430123" y="281071"/>
                </a:lnTo>
                <a:lnTo>
                  <a:pt x="422043" y="238175"/>
                </a:lnTo>
                <a:lnTo>
                  <a:pt x="408053" y="178856"/>
                </a:lnTo>
                <a:lnTo>
                  <a:pt x="392834" y="128457"/>
                </a:lnTo>
                <a:lnTo>
                  <a:pt x="376389" y="86978"/>
                </a:lnTo>
                <a:lnTo>
                  <a:pt x="339261" y="29609"/>
                </a:lnTo>
                <a:lnTo>
                  <a:pt x="295993" y="2400"/>
                </a:lnTo>
                <a:lnTo>
                  <a:pt x="272183" y="0"/>
                </a:lnTo>
                <a:close/>
              </a:path>
            </a:pathLst>
          </a:custGeom>
          <a:solidFill>
            <a:srgbClr val="75D1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47915322-FFB6-4F45-95A7-7D67ED975733}"/>
              </a:ext>
            </a:extLst>
          </p:cNvPr>
          <p:cNvSpPr/>
          <p:nvPr/>
        </p:nvSpPr>
        <p:spPr>
          <a:xfrm>
            <a:off x="1953611" y="5067909"/>
            <a:ext cx="73660" cy="144780"/>
          </a:xfrm>
          <a:custGeom>
            <a:avLst/>
            <a:gdLst/>
            <a:ahLst/>
            <a:cxnLst/>
            <a:rect l="l" t="t" r="r" b="b"/>
            <a:pathLst>
              <a:path w="73659" h="144780">
                <a:moveTo>
                  <a:pt x="73155" y="0"/>
                </a:moveTo>
                <a:lnTo>
                  <a:pt x="1781" y="0"/>
                </a:lnTo>
                <a:lnTo>
                  <a:pt x="1196" y="1193"/>
                </a:lnTo>
                <a:lnTo>
                  <a:pt x="1196" y="2679"/>
                </a:lnTo>
                <a:lnTo>
                  <a:pt x="1781" y="4457"/>
                </a:lnTo>
                <a:lnTo>
                  <a:pt x="1781" y="19621"/>
                </a:lnTo>
                <a:lnTo>
                  <a:pt x="221" y="54583"/>
                </a:lnTo>
                <a:lnTo>
                  <a:pt x="0" y="82738"/>
                </a:lnTo>
                <a:lnTo>
                  <a:pt x="1116" y="104090"/>
                </a:lnTo>
                <a:lnTo>
                  <a:pt x="16285" y="141560"/>
                </a:lnTo>
                <a:lnTo>
                  <a:pt x="21415" y="144513"/>
                </a:lnTo>
                <a:lnTo>
                  <a:pt x="50853" y="127558"/>
                </a:lnTo>
                <a:lnTo>
                  <a:pt x="57394" y="124002"/>
                </a:lnTo>
                <a:lnTo>
                  <a:pt x="59769" y="116560"/>
                </a:lnTo>
                <a:lnTo>
                  <a:pt x="57978" y="105257"/>
                </a:lnTo>
                <a:lnTo>
                  <a:pt x="57704" y="97459"/>
                </a:lnTo>
                <a:lnTo>
                  <a:pt x="58654" y="89209"/>
                </a:lnTo>
                <a:lnTo>
                  <a:pt x="60829" y="80509"/>
                </a:lnTo>
                <a:lnTo>
                  <a:pt x="64227" y="71361"/>
                </a:lnTo>
                <a:lnTo>
                  <a:pt x="71364" y="53530"/>
                </a:lnTo>
                <a:lnTo>
                  <a:pt x="71035" y="52192"/>
                </a:lnTo>
                <a:lnTo>
                  <a:pt x="71035" y="38805"/>
                </a:lnTo>
                <a:lnTo>
                  <a:pt x="71364" y="26758"/>
                </a:lnTo>
                <a:lnTo>
                  <a:pt x="71961" y="18440"/>
                </a:lnTo>
                <a:lnTo>
                  <a:pt x="72558" y="11010"/>
                </a:lnTo>
                <a:lnTo>
                  <a:pt x="73155" y="4457"/>
                </a:lnTo>
                <a:lnTo>
                  <a:pt x="73155" y="0"/>
                </a:lnTo>
                <a:close/>
              </a:path>
            </a:pathLst>
          </a:custGeom>
          <a:solidFill>
            <a:srgbClr val="AD6B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5DFEB3A2-9B35-0445-8868-3AC80F3F7792}"/>
              </a:ext>
            </a:extLst>
          </p:cNvPr>
          <p:cNvSpPr/>
          <p:nvPr/>
        </p:nvSpPr>
        <p:spPr>
          <a:xfrm>
            <a:off x="1953611" y="4688814"/>
            <a:ext cx="171450" cy="379095"/>
          </a:xfrm>
          <a:custGeom>
            <a:avLst/>
            <a:gdLst/>
            <a:ahLst/>
            <a:cxnLst/>
            <a:rect l="l" t="t" r="r" b="b"/>
            <a:pathLst>
              <a:path w="171450" h="379094">
                <a:moveTo>
                  <a:pt x="116570" y="0"/>
                </a:moveTo>
                <a:lnTo>
                  <a:pt x="70184" y="32937"/>
                </a:lnTo>
                <a:lnTo>
                  <a:pt x="49669" y="71637"/>
                </a:lnTo>
                <a:lnTo>
                  <a:pt x="31655" y="115554"/>
                </a:lnTo>
                <a:lnTo>
                  <a:pt x="17995" y="155295"/>
                </a:lnTo>
                <a:lnTo>
                  <a:pt x="3276" y="223580"/>
                </a:lnTo>
                <a:lnTo>
                  <a:pt x="379" y="288136"/>
                </a:lnTo>
                <a:lnTo>
                  <a:pt x="99" y="328645"/>
                </a:lnTo>
                <a:lnTo>
                  <a:pt x="596" y="374646"/>
                </a:lnTo>
                <a:lnTo>
                  <a:pt x="0" y="375815"/>
                </a:lnTo>
                <a:lnTo>
                  <a:pt x="0" y="377275"/>
                </a:lnTo>
                <a:lnTo>
                  <a:pt x="596" y="379041"/>
                </a:lnTo>
                <a:lnTo>
                  <a:pt x="71970" y="379041"/>
                </a:lnTo>
                <a:lnTo>
                  <a:pt x="71970" y="374646"/>
                </a:lnTo>
                <a:lnTo>
                  <a:pt x="72555" y="370544"/>
                </a:lnTo>
                <a:lnTo>
                  <a:pt x="72859" y="367039"/>
                </a:lnTo>
                <a:lnTo>
                  <a:pt x="72859" y="364105"/>
                </a:lnTo>
                <a:lnTo>
                  <a:pt x="85955" y="301329"/>
                </a:lnTo>
                <a:lnTo>
                  <a:pt x="100264" y="245085"/>
                </a:lnTo>
                <a:lnTo>
                  <a:pt x="115786" y="195374"/>
                </a:lnTo>
                <a:lnTo>
                  <a:pt x="132521" y="152197"/>
                </a:lnTo>
                <a:lnTo>
                  <a:pt x="150541" y="115388"/>
                </a:lnTo>
                <a:lnTo>
                  <a:pt x="167026" y="77403"/>
                </a:lnTo>
                <a:lnTo>
                  <a:pt x="171207" y="46389"/>
                </a:lnTo>
                <a:lnTo>
                  <a:pt x="163012" y="22510"/>
                </a:lnTo>
                <a:lnTo>
                  <a:pt x="142443" y="5762"/>
                </a:lnTo>
                <a:lnTo>
                  <a:pt x="116570" y="0"/>
                </a:lnTo>
                <a:close/>
              </a:path>
            </a:pathLst>
          </a:custGeom>
          <a:solidFill>
            <a:srgbClr val="D6D9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129DD85E-3F83-F142-8FC0-EFAF619E7C2B}"/>
              </a:ext>
            </a:extLst>
          </p:cNvPr>
          <p:cNvSpPr/>
          <p:nvPr/>
        </p:nvSpPr>
        <p:spPr>
          <a:xfrm>
            <a:off x="2298700" y="4003095"/>
            <a:ext cx="168910" cy="90170"/>
          </a:xfrm>
          <a:custGeom>
            <a:avLst/>
            <a:gdLst/>
            <a:ahLst/>
            <a:cxnLst/>
            <a:rect l="l" t="t" r="r" b="b"/>
            <a:pathLst>
              <a:path w="168909" h="90169">
                <a:moveTo>
                  <a:pt x="95278" y="1508"/>
                </a:moveTo>
                <a:lnTo>
                  <a:pt x="85858" y="4741"/>
                </a:lnTo>
                <a:lnTo>
                  <a:pt x="76104" y="12209"/>
                </a:lnTo>
                <a:lnTo>
                  <a:pt x="54472" y="37353"/>
                </a:lnTo>
                <a:lnTo>
                  <a:pt x="40365" y="50011"/>
                </a:lnTo>
                <a:lnTo>
                  <a:pt x="23693" y="61889"/>
                </a:lnTo>
                <a:lnTo>
                  <a:pt x="4457" y="72986"/>
                </a:lnTo>
                <a:lnTo>
                  <a:pt x="4457" y="76554"/>
                </a:lnTo>
                <a:lnTo>
                  <a:pt x="9817" y="78332"/>
                </a:lnTo>
                <a:lnTo>
                  <a:pt x="16052" y="79818"/>
                </a:lnTo>
                <a:lnTo>
                  <a:pt x="23190" y="81012"/>
                </a:lnTo>
                <a:lnTo>
                  <a:pt x="43430" y="85584"/>
                </a:lnTo>
                <a:lnTo>
                  <a:pt x="61328" y="88594"/>
                </a:lnTo>
                <a:lnTo>
                  <a:pt x="76882" y="90042"/>
                </a:lnTo>
                <a:lnTo>
                  <a:pt x="90093" y="89927"/>
                </a:lnTo>
                <a:lnTo>
                  <a:pt x="130236" y="74879"/>
                </a:lnTo>
                <a:lnTo>
                  <a:pt x="165923" y="42210"/>
                </a:lnTo>
                <a:lnTo>
                  <a:pt x="168821" y="30501"/>
                </a:lnTo>
                <a:lnTo>
                  <a:pt x="166814" y="18566"/>
                </a:lnTo>
                <a:lnTo>
                  <a:pt x="161461" y="8477"/>
                </a:lnTo>
                <a:lnTo>
                  <a:pt x="158367" y="5410"/>
                </a:lnTo>
                <a:lnTo>
                  <a:pt x="122212" y="5410"/>
                </a:lnTo>
                <a:lnTo>
                  <a:pt x="113291" y="4800"/>
                </a:lnTo>
                <a:lnTo>
                  <a:pt x="104368" y="2513"/>
                </a:lnTo>
                <a:lnTo>
                  <a:pt x="95278" y="1508"/>
                </a:lnTo>
                <a:close/>
              </a:path>
              <a:path w="168909" h="90169">
                <a:moveTo>
                  <a:pt x="4457" y="68515"/>
                </a:moveTo>
                <a:lnTo>
                  <a:pt x="3276" y="69112"/>
                </a:lnTo>
                <a:lnTo>
                  <a:pt x="1790" y="69709"/>
                </a:lnTo>
                <a:lnTo>
                  <a:pt x="0" y="70306"/>
                </a:lnTo>
                <a:lnTo>
                  <a:pt x="1193" y="70903"/>
                </a:lnTo>
                <a:lnTo>
                  <a:pt x="2679" y="71500"/>
                </a:lnTo>
                <a:lnTo>
                  <a:pt x="4457" y="72097"/>
                </a:lnTo>
                <a:lnTo>
                  <a:pt x="4457" y="68515"/>
                </a:lnTo>
                <a:close/>
              </a:path>
              <a:path w="168909" h="90169">
                <a:moveTo>
                  <a:pt x="148080" y="0"/>
                </a:moveTo>
                <a:lnTo>
                  <a:pt x="140055" y="1612"/>
                </a:lnTo>
                <a:lnTo>
                  <a:pt x="131132" y="4347"/>
                </a:lnTo>
                <a:lnTo>
                  <a:pt x="122212" y="5410"/>
                </a:lnTo>
                <a:lnTo>
                  <a:pt x="158367" y="5410"/>
                </a:lnTo>
                <a:lnTo>
                  <a:pt x="155216" y="2288"/>
                </a:lnTo>
                <a:lnTo>
                  <a:pt x="148080" y="0"/>
                </a:lnTo>
                <a:close/>
              </a:path>
            </a:pathLst>
          </a:custGeom>
          <a:solidFill>
            <a:srgbClr val="825E3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FA6698E7-4917-3B42-8DB8-341349A1F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01" y="1631207"/>
            <a:ext cx="1130641" cy="277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C2FAB27-10A8-2741-9C31-179914528C11}"/>
              </a:ext>
            </a:extLst>
          </p:cNvPr>
          <p:cNvSpPr/>
          <p:nvPr/>
        </p:nvSpPr>
        <p:spPr>
          <a:xfrm>
            <a:off x="351334" y="6394844"/>
            <a:ext cx="177324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</a:rPr>
              <a:t>Sellars and Harold  (2018) 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CB44FCC1-71CB-6845-B510-0D48CEE23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593" y="2287058"/>
            <a:ext cx="746405" cy="205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036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97E6307-7084-754C-9BDE-EC9AF0C09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D9F82355-CE4B-7341-B44E-D60A684794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8" y="381754"/>
            <a:ext cx="8677085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Conflict in action</a:t>
            </a:r>
            <a:endParaRPr spc="-5">
              <a:solidFill>
                <a:srgbClr val="68799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C7E0C8-5043-BB49-B57F-E0C5795C0484}"/>
              </a:ext>
            </a:extLst>
          </p:cNvPr>
          <p:cNvSpPr/>
          <p:nvPr/>
        </p:nvSpPr>
        <p:spPr>
          <a:xfrm>
            <a:off x="717946" y="1770550"/>
            <a:ext cx="10936007" cy="46166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sz="2400" b="1">
                <a:solidFill>
                  <a:srgbClr val="687992"/>
                </a:solidFill>
                <a:latin typeface="Roboto"/>
              </a:rPr>
              <a:t>What conflict behaviours do you see the mum and dad using in this film clip?  </a:t>
            </a:r>
          </a:p>
        </p:txBody>
      </p:sp>
      <p:pic>
        <p:nvPicPr>
          <p:cNvPr id="7" name="Online Media 5" title="Danny and Jem - Step 1 - Destructive Scenario">
            <a:hlinkClick r:id="" action="ppaction://media"/>
            <a:extLst>
              <a:ext uri="{FF2B5EF4-FFF2-40B4-BE49-F238E27FC236}">
                <a16:creationId xmlns:a16="http://schemas.microsoft.com/office/drawing/2014/main" id="{BBB28A3F-591E-9A47-A9CD-81C0CA8BB42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37618" y="2649876"/>
            <a:ext cx="6324067" cy="356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4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718414-7AEA-DC4B-BCED-F892D0208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D05B2210-D995-F246-986A-5CEE8CFB1B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8" y="381754"/>
            <a:ext cx="8677085" cy="99514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/>
            <a:r>
              <a:rPr lang="en-GB" sz="3500" b="1" spc="-5">
                <a:solidFill>
                  <a:srgbClr val="687992"/>
                </a:solidFill>
                <a:latin typeface="Roboto"/>
                <a:ea typeface="Roboto"/>
                <a:cs typeface="Roboto"/>
              </a:rPr>
              <a:t>A note on domestic abuse</a:t>
            </a:r>
          </a:p>
          <a:p>
            <a:pPr marL="12700">
              <a:spcBef>
                <a:spcPts val="100"/>
              </a:spcBef>
            </a:pPr>
            <a:endParaRPr lang="en-GB" sz="3500" b="1" spc="-5">
              <a:solidFill>
                <a:srgbClr val="687992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035FD4-7ED3-A83C-9D7C-35FCAF97B7A3}"/>
              </a:ext>
            </a:extLst>
          </p:cNvPr>
          <p:cNvSpPr txBox="1"/>
          <p:nvPr/>
        </p:nvSpPr>
        <p:spPr>
          <a:xfrm>
            <a:off x="135146" y="1882178"/>
            <a:ext cx="10440325" cy="38194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954405" indent="-342900">
              <a:spcAft>
                <a:spcPts val="20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>
                <a:solidFill>
                  <a:srgbClr val="68799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/>
              </a:rPr>
              <a:t>Resources are designed to be used as an early intervention before conflict is deeply entrenched.</a:t>
            </a:r>
            <a:endParaRPr lang="en-US"/>
          </a:p>
          <a:p>
            <a:pPr marL="954405" indent="-342900">
              <a:spcAft>
                <a:spcPts val="20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>
                <a:solidFill>
                  <a:srgbClr val="687992"/>
                </a:solidFill>
                <a:latin typeface="Roboto Medium"/>
                <a:ea typeface="Roboto Medium"/>
                <a:cs typeface="Roboto"/>
              </a:rPr>
              <a:t>Not appropriate to use with families where there is ongoing </a:t>
            </a:r>
            <a:br>
              <a:rPr lang="en-GB" sz="2400">
                <a:latin typeface="Roboto Medium" panose="02000000000000000000" pitchFamily="2" charset="0"/>
                <a:ea typeface="Roboto Medium" panose="02000000000000000000" pitchFamily="2" charset="0"/>
                <a:cs typeface="Roboto"/>
              </a:rPr>
            </a:br>
            <a:r>
              <a:rPr lang="en-GB" sz="2400">
                <a:solidFill>
                  <a:srgbClr val="687992"/>
                </a:solidFill>
                <a:latin typeface="Roboto Medium"/>
                <a:ea typeface="Roboto Medium"/>
                <a:cs typeface="Roboto"/>
              </a:rPr>
              <a:t>domestic abuse or a history </a:t>
            </a:r>
            <a:r>
              <a:rPr lang="en-GB" sz="2400">
                <a:solidFill>
                  <a:srgbClr val="687992"/>
                </a:solidFill>
                <a:effectLst/>
                <a:latin typeface="Roboto Medium"/>
                <a:ea typeface="Roboto Medium"/>
                <a:cs typeface="Roboto"/>
              </a:rPr>
              <a:t>of </a:t>
            </a:r>
            <a:r>
              <a:rPr lang="en-GB" sz="2400">
                <a:solidFill>
                  <a:srgbClr val="687992"/>
                </a:solidFill>
                <a:latin typeface="Roboto Medium"/>
                <a:ea typeface="Roboto Medium"/>
                <a:cs typeface="Roboto"/>
              </a:rPr>
              <a:t>domestic abuse. </a:t>
            </a:r>
          </a:p>
          <a:p>
            <a:pPr marL="954405" indent="-342900">
              <a:spcAft>
                <a:spcPts val="20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>
                <a:solidFill>
                  <a:srgbClr val="687992"/>
                </a:solidFill>
                <a:latin typeface="Roboto Medium"/>
                <a:ea typeface="Roboto Medium"/>
                <a:cs typeface="Roboto"/>
              </a:rPr>
              <a:t>It may only be when we start working with a couple or </a:t>
            </a:r>
            <a:br>
              <a:rPr lang="en-GB" sz="2400">
                <a:latin typeface="Roboto Medium" panose="02000000000000000000" pitchFamily="2" charset="0"/>
                <a:ea typeface="Roboto Medium" panose="02000000000000000000" pitchFamily="2" charset="0"/>
                <a:cs typeface="Roboto"/>
              </a:rPr>
            </a:br>
            <a:r>
              <a:rPr lang="en-GB" sz="2400">
                <a:solidFill>
                  <a:srgbClr val="687992"/>
                </a:solidFill>
                <a:latin typeface="Roboto Medium"/>
                <a:ea typeface="Roboto Medium"/>
                <a:cs typeface="Roboto"/>
              </a:rPr>
              <a:t>co-parents that domestic abuse </a:t>
            </a:r>
            <a:r>
              <a:rPr lang="en-GB" sz="2400">
                <a:solidFill>
                  <a:srgbClr val="687992"/>
                </a:solidFill>
                <a:effectLst/>
                <a:latin typeface="Roboto Medium"/>
                <a:ea typeface="Roboto Medium"/>
                <a:cs typeface="Roboto"/>
              </a:rPr>
              <a:t>is </a:t>
            </a:r>
            <a:r>
              <a:rPr lang="en-GB" sz="2400">
                <a:solidFill>
                  <a:srgbClr val="687992"/>
                </a:solidFill>
                <a:latin typeface="Roboto Medium"/>
                <a:ea typeface="Roboto Medium"/>
                <a:cs typeface="Roboto"/>
              </a:rPr>
              <a:t>identified. Follow your local authority's policy and procedures </a:t>
            </a:r>
            <a:r>
              <a:rPr lang="en-GB" sz="2400">
                <a:solidFill>
                  <a:srgbClr val="687992"/>
                </a:solidFill>
                <a:effectLst/>
                <a:latin typeface="Roboto Medium"/>
                <a:ea typeface="Roboto Medium"/>
                <a:cs typeface="Roboto"/>
              </a:rPr>
              <a:t>for </a:t>
            </a:r>
            <a:r>
              <a:rPr lang="en-GB" sz="2400">
                <a:solidFill>
                  <a:srgbClr val="687992"/>
                </a:solidFill>
                <a:latin typeface="Roboto Medium"/>
                <a:ea typeface="Roboto Medium"/>
                <a:cs typeface="Roboto"/>
              </a:rPr>
              <a:t>domestic abuse.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2400" b="1">
              <a:solidFill>
                <a:srgbClr val="687992"/>
              </a:solidFill>
              <a:effectLst/>
              <a:latin typeface="Roboto"/>
              <a:ea typeface="Robot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9340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C7189DF-6DBB-9C45-A830-D9E6B7C8D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EC52F9BD-07DF-E14C-94E9-C792BF443F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3298" y="334248"/>
            <a:ext cx="10810194" cy="55143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500" b="1" spc="-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Relationship insight</a:t>
            </a:r>
            <a:endParaRPr lang="en-US" sz="3500" spc="-5">
              <a:solidFill>
                <a:srgbClr val="68799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E9D68E-B401-1F47-80D6-8549C4CA25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40" y="1242853"/>
            <a:ext cx="10170983" cy="56137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E1CEB67-C641-764B-B668-D6008C42AFCA}"/>
              </a:ext>
            </a:extLst>
          </p:cNvPr>
          <p:cNvSpPr/>
          <p:nvPr/>
        </p:nvSpPr>
        <p:spPr>
          <a:xfrm>
            <a:off x="1383957" y="1569308"/>
            <a:ext cx="3465882" cy="556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9300"/>
              </a:highligh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9829E5-8E01-E149-AE12-4271947D3957}"/>
              </a:ext>
            </a:extLst>
          </p:cNvPr>
          <p:cNvSpPr/>
          <p:nvPr/>
        </p:nvSpPr>
        <p:spPr>
          <a:xfrm>
            <a:off x="738689" y="2224046"/>
            <a:ext cx="3465882" cy="556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93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90F024-0F78-EE4B-91EE-74FAF7F99F2E}"/>
              </a:ext>
            </a:extLst>
          </p:cNvPr>
          <p:cNvSpPr/>
          <p:nvPr/>
        </p:nvSpPr>
        <p:spPr>
          <a:xfrm>
            <a:off x="928793" y="1849874"/>
            <a:ext cx="2553904" cy="46166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altLang="en-US" sz="2400" b="1">
                <a:solidFill>
                  <a:srgbClr val="12B4D0"/>
                </a:solidFill>
                <a:latin typeface="Roboto"/>
                <a:ea typeface="Roboto"/>
                <a:cs typeface="Roboto" panose="02000000000000000000" pitchFamily="2" charset="0"/>
              </a:rPr>
              <a:t>How not to argue</a:t>
            </a:r>
            <a:endParaRPr lang="en-US" sz="2400">
              <a:solidFill>
                <a:srgbClr val="12B4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699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533E03-D34C-B04F-B89E-6DA95DC86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9CD2BE69-A741-C74E-894E-2195866D38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3298" y="334248"/>
            <a:ext cx="10810194" cy="55143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500" b="1" spc="-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Types of conflict</a:t>
            </a:r>
            <a:endParaRPr lang="en-US" sz="3500" spc="-5">
              <a:solidFill>
                <a:srgbClr val="687992"/>
              </a:solidFill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30DBC693-D0A4-F140-934B-A2204579FA6F}"/>
              </a:ext>
            </a:extLst>
          </p:cNvPr>
          <p:cNvSpPr txBox="1"/>
          <p:nvPr/>
        </p:nvSpPr>
        <p:spPr>
          <a:xfrm>
            <a:off x="6535364" y="1674633"/>
            <a:ext cx="4589381" cy="4031873"/>
          </a:xfrm>
          <a:prstGeom prst="rect">
            <a:avLst/>
          </a:prstGeom>
        </p:spPr>
        <p:txBody>
          <a:bodyPr vert="horz" wrap="square" lIns="0" tIns="45720" rIns="0" bIns="0" rtlCol="0" anchor="t">
            <a:spAutoFit/>
          </a:bodyPr>
          <a:lstStyle/>
          <a:p>
            <a:pPr marL="12700" marR="362585" algn="ctr">
              <a:lnSpc>
                <a:spcPts val="2800"/>
              </a:lnSpc>
              <a:spcBef>
                <a:spcPts val="360"/>
              </a:spcBef>
            </a:pPr>
            <a:r>
              <a:rPr sz="2800" b="1" spc="-10">
                <a:solidFill>
                  <a:srgbClr val="12B4D0"/>
                </a:solidFill>
                <a:latin typeface="Roboto"/>
                <a:cs typeface="Roboto"/>
              </a:rPr>
              <a:t>Constructive</a:t>
            </a:r>
            <a:endParaRPr lang="en-US" sz="2800" b="1" spc="-10">
              <a:solidFill>
                <a:srgbClr val="12B4D0"/>
              </a:solidFill>
              <a:latin typeface="Roboto"/>
              <a:cs typeface="Roboto"/>
            </a:endParaRPr>
          </a:p>
          <a:p>
            <a:pPr marL="12700" marR="362585" algn="ctr">
              <a:lnSpc>
                <a:spcPts val="2800"/>
              </a:lnSpc>
              <a:spcBef>
                <a:spcPts val="360"/>
              </a:spcBef>
            </a:pPr>
            <a:r>
              <a:rPr lang="en-US" sz="2500" b="1" spc="0">
                <a:solidFill>
                  <a:srgbClr val="687992"/>
                </a:solidFill>
                <a:latin typeface="Roboto"/>
                <a:cs typeface="Roboto"/>
              </a:rPr>
              <a:t>(</a:t>
            </a:r>
            <a:r>
              <a:rPr sz="2500" b="1" i="1" spc="-5">
                <a:solidFill>
                  <a:srgbClr val="687992"/>
                </a:solidFill>
                <a:latin typeface="Roboto"/>
                <a:cs typeface="Roboto"/>
              </a:rPr>
              <a:t>relationship</a:t>
            </a:r>
            <a:r>
              <a:rPr sz="2500" b="1" i="1" spc="-50">
                <a:solidFill>
                  <a:srgbClr val="687992"/>
                </a:solidFill>
                <a:latin typeface="Roboto"/>
                <a:cs typeface="Roboto"/>
              </a:rPr>
              <a:t> </a:t>
            </a:r>
            <a:r>
              <a:rPr sz="2500" b="1" i="1" spc="-10">
                <a:solidFill>
                  <a:srgbClr val="687992"/>
                </a:solidFill>
                <a:latin typeface="Roboto"/>
                <a:cs typeface="Roboto"/>
              </a:rPr>
              <a:t>enhancing</a:t>
            </a:r>
            <a:r>
              <a:rPr lang="en-US" sz="2500" b="1" i="1" spc="-10">
                <a:solidFill>
                  <a:srgbClr val="687992"/>
                </a:solidFill>
                <a:latin typeface="Roboto"/>
                <a:cs typeface="Roboto"/>
              </a:rPr>
              <a:t>)</a:t>
            </a:r>
          </a:p>
          <a:p>
            <a:pPr marL="12700" marR="362585" algn="ctr">
              <a:lnSpc>
                <a:spcPts val="2800"/>
              </a:lnSpc>
              <a:spcBef>
                <a:spcPts val="360"/>
              </a:spcBef>
            </a:pPr>
            <a:endParaRPr sz="2500" i="1">
              <a:solidFill>
                <a:srgbClr val="687992"/>
              </a:solidFill>
              <a:latin typeface="Roboto"/>
              <a:cs typeface="Roboto"/>
            </a:endParaRPr>
          </a:p>
          <a:p>
            <a:pPr marL="342900" indent="-342900">
              <a:buClr>
                <a:srgbClr val="008CAB"/>
              </a:buClr>
              <a:buFont typeface="Wingdings"/>
              <a:buChar char="ü"/>
            </a:pPr>
            <a:r>
              <a:rPr lang="en-US" sz="2400">
                <a:solidFill>
                  <a:srgbClr val="687992"/>
                </a:solidFill>
                <a:latin typeface="Roboto "/>
                <a:ea typeface="+mn-lt"/>
                <a:cs typeface="+mn-lt"/>
              </a:rPr>
              <a:t>Stay calm and listen </a:t>
            </a:r>
          </a:p>
          <a:p>
            <a:pPr marL="342900" indent="-342900">
              <a:buClr>
                <a:srgbClr val="008CAB"/>
              </a:buClr>
              <a:buFont typeface="Wingdings"/>
              <a:buChar char="ü"/>
            </a:pPr>
            <a:r>
              <a:rPr lang="en-US" sz="2400">
                <a:solidFill>
                  <a:srgbClr val="687992"/>
                </a:solidFill>
                <a:latin typeface="Roboto "/>
                <a:ea typeface="+mn-lt"/>
                <a:cs typeface="+mn-lt"/>
              </a:rPr>
              <a:t>Seek compromise</a:t>
            </a:r>
            <a:endParaRPr lang="en-US" sz="2400">
              <a:solidFill>
                <a:srgbClr val="687992"/>
              </a:solidFill>
              <a:latin typeface="Roboto "/>
              <a:cs typeface="Calibri"/>
            </a:endParaRPr>
          </a:p>
          <a:p>
            <a:pPr marL="342900" indent="-342900">
              <a:buClr>
                <a:srgbClr val="008CAB"/>
              </a:buClr>
              <a:buFont typeface="Wingdings" panose="020B0604020202020204" pitchFamily="34" charset="0"/>
              <a:buChar char="ü"/>
            </a:pPr>
            <a:r>
              <a:rPr lang="en-US" sz="2400">
                <a:solidFill>
                  <a:srgbClr val="687992"/>
                </a:solidFill>
                <a:latin typeface="Roboto "/>
                <a:ea typeface="+mn-lt"/>
                <a:cs typeface="+mn-lt"/>
              </a:rPr>
              <a:t>Demonstrate warmth </a:t>
            </a:r>
            <a:endParaRPr lang="en-US" sz="2400">
              <a:solidFill>
                <a:srgbClr val="687992"/>
              </a:solidFill>
              <a:latin typeface="Roboto "/>
              <a:cs typeface="Calibri"/>
            </a:endParaRPr>
          </a:p>
          <a:p>
            <a:pPr marL="342900" indent="-342900">
              <a:buClr>
                <a:srgbClr val="008CAB"/>
              </a:buClr>
              <a:buFont typeface="Wingdings"/>
              <a:buChar char="ü"/>
            </a:pPr>
            <a:r>
              <a:rPr lang="en-US" sz="2400">
                <a:solidFill>
                  <a:srgbClr val="687992"/>
                </a:solidFill>
                <a:latin typeface="Roboto "/>
                <a:ea typeface="+mn-lt"/>
                <a:cs typeface="+mn-lt"/>
              </a:rPr>
              <a:t>Use </a:t>
            </a:r>
            <a:r>
              <a:rPr lang="en-GB" sz="2400">
                <a:solidFill>
                  <a:srgbClr val="687992"/>
                </a:solidFill>
                <a:latin typeface="Roboto "/>
                <a:ea typeface="+mn-lt"/>
                <a:cs typeface="+mn-lt"/>
              </a:rPr>
              <a:t>humour</a:t>
            </a:r>
            <a:r>
              <a:rPr lang="en-US" sz="2400">
                <a:solidFill>
                  <a:srgbClr val="687992"/>
                </a:solidFill>
                <a:latin typeface="Roboto "/>
                <a:ea typeface="+mn-lt"/>
                <a:cs typeface="+mn-lt"/>
              </a:rPr>
              <a:t> and negotiation </a:t>
            </a:r>
            <a:endParaRPr lang="en-US" sz="2400">
              <a:solidFill>
                <a:srgbClr val="687992"/>
              </a:solidFill>
              <a:latin typeface="Roboto "/>
              <a:cs typeface="Calibri"/>
            </a:endParaRPr>
          </a:p>
          <a:p>
            <a:pPr marL="342900" indent="-342900">
              <a:buClr>
                <a:srgbClr val="008CAB"/>
              </a:buClr>
              <a:buFont typeface="Wingdings"/>
              <a:buChar char="ü"/>
            </a:pPr>
            <a:r>
              <a:rPr lang="en-US" sz="2400">
                <a:solidFill>
                  <a:srgbClr val="687992"/>
                </a:solidFill>
                <a:latin typeface="Roboto "/>
                <a:ea typeface="+mn-lt"/>
                <a:cs typeface="+mn-lt"/>
              </a:rPr>
              <a:t>Discussion without resolution</a:t>
            </a:r>
            <a:endParaRPr lang="en-US" sz="2400">
              <a:solidFill>
                <a:srgbClr val="687992"/>
              </a:solidFill>
              <a:latin typeface="Calibri"/>
              <a:cs typeface="Calibri"/>
            </a:endParaRPr>
          </a:p>
          <a:p>
            <a:pPr marL="643890" marR="132588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spc="0">
              <a:solidFill>
                <a:srgbClr val="66758C"/>
              </a:solidFill>
              <a:latin typeface="Roboto"/>
              <a:cs typeface="Roboto"/>
            </a:endParaRPr>
          </a:p>
          <a:p>
            <a:pPr marL="643890" marR="508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200">
              <a:latin typeface="Roboto"/>
              <a:cs typeface="Roboto"/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id="{2768EA5A-6E48-3443-9706-FBAB6474A048}"/>
              </a:ext>
            </a:extLst>
          </p:cNvPr>
          <p:cNvSpPr txBox="1"/>
          <p:nvPr/>
        </p:nvSpPr>
        <p:spPr>
          <a:xfrm>
            <a:off x="810861" y="1674633"/>
            <a:ext cx="4664547" cy="3441968"/>
          </a:xfrm>
          <a:prstGeom prst="rect">
            <a:avLst/>
          </a:prstGeom>
        </p:spPr>
        <p:txBody>
          <a:bodyPr vert="horz" wrap="square" lIns="0" tIns="45720" rIns="0" bIns="0" rtlCol="0" anchor="t">
            <a:spAutoFit/>
          </a:bodyPr>
          <a:lstStyle/>
          <a:p>
            <a:pPr marL="12700" marR="362585" algn="ctr">
              <a:lnSpc>
                <a:spcPts val="2800"/>
              </a:lnSpc>
              <a:spcBef>
                <a:spcPts val="360"/>
              </a:spcBef>
            </a:pPr>
            <a:r>
              <a:rPr lang="en-GB" sz="2800" b="1" spc="-10">
                <a:solidFill>
                  <a:srgbClr val="12B4D0"/>
                </a:solidFill>
                <a:latin typeface="Roboto"/>
                <a:cs typeface="Roboto"/>
              </a:rPr>
              <a:t>Destructive</a:t>
            </a:r>
            <a:endParaRPr lang="en-US">
              <a:cs typeface="Calibri" panose="020F0502020204030204"/>
            </a:endParaRPr>
          </a:p>
          <a:p>
            <a:pPr marL="12700" marR="5080" algn="ctr">
              <a:lnSpc>
                <a:spcPts val="2800"/>
              </a:lnSpc>
              <a:spcBef>
                <a:spcPts val="360"/>
              </a:spcBef>
            </a:pPr>
            <a:r>
              <a:rPr lang="en-US" sz="2500" b="1" i="1" spc="-5">
                <a:solidFill>
                  <a:srgbClr val="66758C"/>
                </a:solidFill>
                <a:latin typeface="Roboto"/>
                <a:cs typeface="Roboto"/>
              </a:rPr>
              <a:t>(</a:t>
            </a:r>
            <a:r>
              <a:rPr sz="2500" b="1" i="1" spc="-5">
                <a:solidFill>
                  <a:srgbClr val="66758C"/>
                </a:solidFill>
                <a:latin typeface="Roboto"/>
                <a:cs typeface="Roboto"/>
              </a:rPr>
              <a:t>relationship</a:t>
            </a:r>
            <a:r>
              <a:rPr sz="2500" b="1" i="1" spc="-65">
                <a:solidFill>
                  <a:srgbClr val="66758C"/>
                </a:solidFill>
                <a:latin typeface="Roboto"/>
                <a:cs typeface="Roboto"/>
              </a:rPr>
              <a:t> </a:t>
            </a:r>
            <a:r>
              <a:rPr sz="2500" b="1" i="1" spc="-10">
                <a:solidFill>
                  <a:srgbClr val="66758C"/>
                </a:solidFill>
                <a:latin typeface="Roboto"/>
                <a:cs typeface="Roboto"/>
              </a:rPr>
              <a:t>damaging</a:t>
            </a:r>
            <a:r>
              <a:rPr lang="en-US" sz="2500" b="1" i="1" spc="-10">
                <a:solidFill>
                  <a:srgbClr val="66758C"/>
                </a:solidFill>
                <a:latin typeface="Roboto"/>
                <a:cs typeface="Roboto"/>
              </a:rPr>
              <a:t>)</a:t>
            </a:r>
            <a:endParaRPr lang="en-GB" sz="2500" b="1" i="1" spc="-10">
              <a:solidFill>
                <a:srgbClr val="66758C"/>
              </a:solidFill>
              <a:latin typeface="Roboto"/>
              <a:cs typeface="Roboto"/>
            </a:endParaRPr>
          </a:p>
          <a:p>
            <a:pPr marL="12700" marR="5080" algn="ctr">
              <a:lnSpc>
                <a:spcPts val="2800"/>
              </a:lnSpc>
              <a:spcBef>
                <a:spcPts val="360"/>
              </a:spcBef>
            </a:pPr>
            <a:endParaRPr sz="3200" i="1">
              <a:latin typeface="Roboto"/>
              <a:cs typeface="Roboto"/>
            </a:endParaRPr>
          </a:p>
          <a:p>
            <a:pPr marL="457200" indent="-457200">
              <a:buClr>
                <a:srgbClr val="008CAB"/>
              </a:buClr>
              <a:buFontTx/>
              <a:buChar char="x"/>
            </a:pPr>
            <a:r>
              <a:rPr lang="en-US" sz="2400" spc="25">
                <a:solidFill>
                  <a:srgbClr val="687992"/>
                </a:solidFill>
                <a:latin typeface="Roboto "/>
                <a:ea typeface="+mn-lt"/>
                <a:cs typeface="+mn-lt"/>
              </a:rPr>
              <a:t>Intense arguments</a:t>
            </a:r>
          </a:p>
          <a:p>
            <a:pPr marL="457200" indent="-457200">
              <a:buClr>
                <a:srgbClr val="008CAB"/>
              </a:buClr>
              <a:buFontTx/>
              <a:buChar char="x"/>
            </a:pPr>
            <a:r>
              <a:rPr lang="en-US" sz="2400" spc="25">
                <a:solidFill>
                  <a:srgbClr val="687992"/>
                </a:solidFill>
                <a:latin typeface="Roboto "/>
                <a:ea typeface="+mn-lt"/>
                <a:cs typeface="+mn-lt"/>
              </a:rPr>
              <a:t>Personally insulting </a:t>
            </a:r>
            <a:endParaRPr lang="en-US" sz="2400">
              <a:solidFill>
                <a:srgbClr val="687992"/>
              </a:solidFill>
              <a:latin typeface="Roboto "/>
              <a:ea typeface="+mn-lt"/>
              <a:cs typeface="+mn-lt"/>
            </a:endParaRPr>
          </a:p>
          <a:p>
            <a:pPr marL="457200" indent="-457200">
              <a:buClr>
                <a:srgbClr val="008CAB"/>
              </a:buClr>
              <a:buFontTx/>
              <a:buChar char="x"/>
            </a:pPr>
            <a:r>
              <a:rPr lang="en-US" sz="2400" spc="25">
                <a:solidFill>
                  <a:srgbClr val="687992"/>
                </a:solidFill>
                <a:latin typeface="Roboto "/>
                <a:ea typeface="+mn-lt"/>
                <a:cs typeface="+mn-lt"/>
              </a:rPr>
              <a:t>Verbal aggression </a:t>
            </a:r>
            <a:endParaRPr lang="en-US" sz="2400">
              <a:solidFill>
                <a:srgbClr val="687992"/>
              </a:solidFill>
              <a:latin typeface="Roboto "/>
              <a:ea typeface="+mn-lt"/>
              <a:cs typeface="+mn-lt"/>
            </a:endParaRPr>
          </a:p>
          <a:p>
            <a:pPr marL="457200" indent="-457200">
              <a:buClr>
                <a:srgbClr val="008CAB"/>
              </a:buClr>
              <a:buFontTx/>
              <a:buChar char="x"/>
            </a:pPr>
            <a:r>
              <a:rPr lang="en-US" sz="2400" spc="25">
                <a:solidFill>
                  <a:srgbClr val="687992"/>
                </a:solidFill>
                <a:latin typeface="Roboto "/>
                <a:ea typeface="+mn-lt"/>
                <a:cs typeface="+mn-lt"/>
              </a:rPr>
              <a:t>The silent treatment </a:t>
            </a:r>
            <a:endParaRPr lang="en-US" sz="2400">
              <a:solidFill>
                <a:srgbClr val="687992"/>
              </a:solidFill>
              <a:latin typeface="Roboto "/>
              <a:ea typeface="+mn-lt"/>
              <a:cs typeface="+mn-lt"/>
            </a:endParaRPr>
          </a:p>
          <a:p>
            <a:pPr marL="457200" indent="-457200">
              <a:buClr>
                <a:srgbClr val="008CAB"/>
              </a:buClr>
              <a:buFontTx/>
              <a:buChar char="x"/>
            </a:pPr>
            <a:r>
              <a:rPr lang="en-US" sz="2400" spc="25">
                <a:solidFill>
                  <a:srgbClr val="687992"/>
                </a:solidFill>
                <a:latin typeface="Roboto "/>
                <a:ea typeface="+mn-lt"/>
                <a:cs typeface="+mn-lt"/>
              </a:rPr>
              <a:t>Arguments about or </a:t>
            </a:r>
            <a:br>
              <a:rPr lang="en-US" sz="2400" spc="25">
                <a:latin typeface="Roboto "/>
                <a:ea typeface="+mn-lt"/>
                <a:cs typeface="+mn-lt"/>
              </a:rPr>
            </a:br>
            <a:r>
              <a:rPr lang="en-US" sz="2400" spc="25">
                <a:solidFill>
                  <a:srgbClr val="687992"/>
                </a:solidFill>
                <a:latin typeface="Roboto "/>
                <a:ea typeface="+mn-lt"/>
                <a:cs typeface="+mn-lt"/>
              </a:rPr>
              <a:t>involving the children</a:t>
            </a:r>
            <a:endParaRPr lang="en-US" sz="2400">
              <a:solidFill>
                <a:srgbClr val="687992"/>
              </a:solidFill>
              <a:latin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15E6D7-6B0A-9743-A425-9BD61CBA5EC0}"/>
              </a:ext>
            </a:extLst>
          </p:cNvPr>
          <p:cNvSpPr txBox="1"/>
          <p:nvPr/>
        </p:nvSpPr>
        <p:spPr>
          <a:xfrm>
            <a:off x="1553590" y="5713496"/>
            <a:ext cx="838973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spc="-20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For</a:t>
            </a:r>
            <a:r>
              <a:rPr lang="en-GB" sz="2000" b="1" spc="-50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 </a:t>
            </a:r>
            <a:r>
              <a:rPr lang="en-GB" sz="2000" b="1" spc="85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a</a:t>
            </a:r>
            <a:r>
              <a:rPr lang="en-GB" sz="2000" b="1" spc="-50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 </a:t>
            </a:r>
            <a:r>
              <a:rPr lang="en-GB" sz="2000" b="1" spc="9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child,</a:t>
            </a:r>
            <a:r>
              <a:rPr lang="en-GB" sz="2000" b="1" spc="-50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 </a:t>
            </a:r>
            <a:r>
              <a:rPr lang="en-GB" sz="2000" b="1" spc="80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the</a:t>
            </a:r>
            <a:r>
              <a:rPr lang="en-GB" sz="2000" b="1" spc="-50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 </a:t>
            </a:r>
            <a:r>
              <a:rPr lang="en-GB" sz="2000" b="1" spc="80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best</a:t>
            </a:r>
            <a:r>
              <a:rPr lang="en-GB" sz="2000" b="1" spc="-50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 </a:t>
            </a:r>
            <a:r>
              <a:rPr lang="en-GB" sz="2000" b="1" spc="85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ending</a:t>
            </a:r>
            <a:r>
              <a:rPr lang="en-GB" sz="2000" b="1" spc="-50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 </a:t>
            </a:r>
            <a:r>
              <a:rPr lang="en-GB" sz="2000" b="1" spc="65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to</a:t>
            </a:r>
            <a:r>
              <a:rPr lang="en-GB" sz="2000" b="1" spc="-50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 </a:t>
            </a:r>
            <a:r>
              <a:rPr lang="en-GB" sz="2000" b="1" spc="85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an argument</a:t>
            </a:r>
            <a:r>
              <a:rPr lang="en-GB" sz="2000" b="1" spc="-50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 </a:t>
            </a:r>
            <a:r>
              <a:rPr lang="en-GB" sz="2000" b="1" spc="56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between</a:t>
            </a:r>
            <a:r>
              <a:rPr lang="en-GB" sz="2000" b="1" spc="-50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 </a:t>
            </a:r>
            <a:r>
              <a:rPr lang="en-GB" sz="2000" b="1" spc="80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parents </a:t>
            </a:r>
            <a:br>
              <a:rPr lang="en-GB" sz="2000" b="1" spc="80"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</a:br>
            <a:r>
              <a:rPr lang="en-GB" sz="2000" b="1" spc="30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is</a:t>
            </a:r>
            <a:r>
              <a:rPr lang="en-GB" sz="2000" b="1" spc="-45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 </a:t>
            </a:r>
            <a:r>
              <a:rPr lang="en-GB" sz="2000" b="1" spc="85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a</a:t>
            </a:r>
            <a:r>
              <a:rPr lang="en-GB" sz="2000" b="1" spc="-45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 </a:t>
            </a:r>
            <a:r>
              <a:rPr lang="en-GB" sz="2000" b="1" spc="56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meaningful</a:t>
            </a:r>
            <a:r>
              <a:rPr lang="en-GB" sz="2000" b="1" spc="-45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 </a:t>
            </a:r>
            <a:r>
              <a:rPr lang="en-GB" sz="2000" b="1" spc="24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resolution</a:t>
            </a:r>
            <a:r>
              <a:rPr lang="en-GB" sz="2000" b="1" spc="-45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 </a:t>
            </a:r>
            <a:r>
              <a:rPr lang="en-GB" sz="2000" b="1" spc="24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with</a:t>
            </a:r>
            <a:r>
              <a:rPr lang="en-GB" sz="2000" b="1" spc="-45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 </a:t>
            </a:r>
            <a:r>
              <a:rPr lang="en-GB" sz="2000" b="1" spc="30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apologies.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149C45-3454-5E4D-9A8E-F36E8B06D6D7}"/>
              </a:ext>
            </a:extLst>
          </p:cNvPr>
          <p:cNvCxnSpPr>
            <a:cxnSpLocks/>
          </p:cNvCxnSpPr>
          <p:nvPr/>
        </p:nvCxnSpPr>
        <p:spPr>
          <a:xfrm>
            <a:off x="5750638" y="1674633"/>
            <a:ext cx="0" cy="3441968"/>
          </a:xfrm>
          <a:prstGeom prst="line">
            <a:avLst/>
          </a:prstGeom>
          <a:ln w="12700">
            <a:solidFill>
              <a:srgbClr val="6879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232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533622-67D9-0D43-94BA-F36DF7FF5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23C4A967-B2A5-8945-AFB4-91956163DC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8" y="381754"/>
            <a:ext cx="8677085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magic ratio</a:t>
            </a:r>
            <a:endParaRPr spc="-5">
              <a:solidFill>
                <a:srgbClr val="687992"/>
              </a:solidFill>
            </a:endParaRPr>
          </a:p>
        </p:txBody>
      </p:sp>
      <p:pic>
        <p:nvPicPr>
          <p:cNvPr id="4" name="Picture 7" descr="Diagram&#10;&#10;Description automatically generated">
            <a:extLst>
              <a:ext uri="{FF2B5EF4-FFF2-40B4-BE49-F238E27FC236}">
                <a16:creationId xmlns:a16="http://schemas.microsoft.com/office/drawing/2014/main" id="{C8CBC126-29E3-AF47-A3C4-789D3E015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996" y="1352149"/>
            <a:ext cx="6184688" cy="4838946"/>
          </a:xfrm>
          <a:prstGeom prst="rect">
            <a:avLst/>
          </a:prstGeom>
        </p:spPr>
      </p:pic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9D764FE3-59C4-BE4A-B535-20146985A580}"/>
              </a:ext>
            </a:extLst>
          </p:cNvPr>
          <p:cNvSpPr txBox="1">
            <a:spLocks/>
          </p:cNvSpPr>
          <p:nvPr/>
        </p:nvSpPr>
        <p:spPr>
          <a:xfrm>
            <a:off x="717634" y="2249386"/>
            <a:ext cx="5124663" cy="324806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>
                <a:latin typeface="Roboto"/>
                <a:ea typeface="Roboto"/>
              </a:rPr>
              <a:t>Gottman (1994) found that couples have better relationships when their </a:t>
            </a:r>
            <a:r>
              <a:rPr lang="en-GB" sz="2400" b="1">
                <a:solidFill>
                  <a:srgbClr val="12B4D0"/>
                </a:solidFill>
                <a:latin typeface="Roboto"/>
                <a:ea typeface="Roboto"/>
              </a:rPr>
              <a:t>POSITIVE MOMENTS </a:t>
            </a:r>
            <a:r>
              <a:rPr lang="en-GB" sz="2400">
                <a:latin typeface="Roboto"/>
                <a:ea typeface="Roboto"/>
              </a:rPr>
              <a:t>outweigh their </a:t>
            </a:r>
            <a:r>
              <a:rPr lang="en-GB" sz="2400" b="1">
                <a:solidFill>
                  <a:srgbClr val="12B4D0"/>
                </a:solidFill>
                <a:latin typeface="Roboto"/>
                <a:ea typeface="Roboto"/>
              </a:rPr>
              <a:t>NEGATIVE MOMENTS</a:t>
            </a:r>
            <a:endParaRPr lang="en-GB" sz="2400">
              <a:latin typeface="Roboto"/>
              <a:ea typeface="Roboto"/>
              <a:cs typeface="Roboto"/>
            </a:endParaRPr>
          </a:p>
          <a:p>
            <a:endParaRPr lang="en-GB" sz="2400">
              <a:cs typeface="Calibri"/>
            </a:endParaRPr>
          </a:p>
          <a:p>
            <a:pPr marL="0" indent="0">
              <a:buNone/>
            </a:pPr>
            <a:r>
              <a:rPr lang="en-GB" sz="2400">
                <a:latin typeface="Roboto"/>
                <a:ea typeface="Roboto"/>
              </a:rPr>
              <a:t>For every </a:t>
            </a:r>
            <a:r>
              <a:rPr lang="en-GB" sz="2400" b="1">
                <a:solidFill>
                  <a:srgbClr val="12B4D0"/>
                </a:solidFill>
                <a:latin typeface="Roboto"/>
                <a:ea typeface="Roboto"/>
              </a:rPr>
              <a:t>NEGATIVE MOMENT </a:t>
            </a:r>
            <a:r>
              <a:rPr lang="en-GB" sz="2400">
                <a:latin typeface="Roboto"/>
                <a:ea typeface="Roboto"/>
              </a:rPr>
              <a:t>between you and your partner, you need </a:t>
            </a:r>
            <a:r>
              <a:rPr lang="en-GB" sz="2400" b="1">
                <a:solidFill>
                  <a:srgbClr val="12B4D0"/>
                </a:solidFill>
                <a:latin typeface="Roboto"/>
                <a:ea typeface="Roboto"/>
              </a:rPr>
              <a:t>FIVE POSITIVE MOMENTS </a:t>
            </a:r>
            <a:r>
              <a:rPr lang="en-GB" sz="2400">
                <a:latin typeface="Roboto"/>
                <a:ea typeface="Roboto"/>
              </a:rPr>
              <a:t>to balance it out</a:t>
            </a:r>
            <a:endParaRPr lang="en-GB" sz="2400"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18617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7903E2-11A7-7245-94E2-8D632033F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151FD95A-019F-2B48-9208-BB327F210815}"/>
              </a:ext>
            </a:extLst>
          </p:cNvPr>
          <p:cNvSpPr txBox="1">
            <a:spLocks/>
          </p:cNvSpPr>
          <p:nvPr/>
        </p:nvSpPr>
        <p:spPr>
          <a:xfrm>
            <a:off x="837618" y="381754"/>
            <a:ext cx="8677085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3500" b="1" spc="-5" err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OnePlusOne</a:t>
            </a:r>
            <a:r>
              <a:rPr lang="en-GB" sz="3500" b="1" spc="-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digital resources</a:t>
            </a:r>
            <a:endParaRPr lang="en-GB" spc="-5">
              <a:solidFill>
                <a:srgbClr val="687992"/>
              </a:solidFill>
            </a:endParaRPr>
          </a:p>
        </p:txBody>
      </p:sp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AD4B082-DD03-E744-AB2F-4B644782E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8" y="2039641"/>
            <a:ext cx="6893703" cy="3896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C88587-D91B-4448-81FE-9B71038210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303" y="2300956"/>
            <a:ext cx="4997536" cy="28110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74D63D-140B-1044-ABD7-0C01B9700CE1}"/>
              </a:ext>
            </a:extLst>
          </p:cNvPr>
          <p:cNvSpPr txBox="1"/>
          <p:nvPr/>
        </p:nvSpPr>
        <p:spPr>
          <a:xfrm>
            <a:off x="7072011" y="1943609"/>
            <a:ext cx="4572001" cy="2759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Commissioned by LA with specific number of licenses to be used with parents as part of a targeted or universal approach. 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b="1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Can be self-directed or used </a:t>
            </a:r>
            <a:br>
              <a:rPr lang="en-US" sz="20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0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with full or partial support from practitioner.</a:t>
            </a:r>
          </a:p>
        </p:txBody>
      </p:sp>
    </p:spTree>
    <p:extLst>
      <p:ext uri="{BB962C8B-B14F-4D97-AF65-F5344CB8AC3E}">
        <p14:creationId xmlns:p14="http://schemas.microsoft.com/office/powerpoint/2010/main" val="2156948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3D0FB801-FC49-1744-8234-BB4F4C257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36"/>
            <a:ext cx="12192000" cy="6858000"/>
          </a:xfrm>
          <a:prstGeom prst="rect">
            <a:avLst/>
          </a:prstGeom>
        </p:spPr>
      </p:pic>
      <p:sp>
        <p:nvSpPr>
          <p:cNvPr id="4" name="object 10">
            <a:extLst>
              <a:ext uri="{FF2B5EF4-FFF2-40B4-BE49-F238E27FC236}">
                <a16:creationId xmlns:a16="http://schemas.microsoft.com/office/drawing/2014/main" id="{F566F095-D0B3-A84D-AE2E-C5D8928B2BF7}"/>
              </a:ext>
            </a:extLst>
          </p:cNvPr>
          <p:cNvSpPr/>
          <p:nvPr/>
        </p:nvSpPr>
        <p:spPr>
          <a:xfrm>
            <a:off x="7052208" y="4372864"/>
            <a:ext cx="425989" cy="698228"/>
          </a:xfrm>
          <a:custGeom>
            <a:avLst/>
            <a:gdLst/>
            <a:ahLst/>
            <a:cxnLst/>
            <a:rect l="l" t="t" r="r" b="b"/>
            <a:pathLst>
              <a:path w="617220" h="775970">
                <a:moveTo>
                  <a:pt x="217843" y="6476"/>
                </a:moveTo>
                <a:lnTo>
                  <a:pt x="219036" y="6476"/>
                </a:lnTo>
                <a:lnTo>
                  <a:pt x="220230" y="6578"/>
                </a:lnTo>
                <a:lnTo>
                  <a:pt x="221424" y="6781"/>
                </a:lnTo>
                <a:lnTo>
                  <a:pt x="241446" y="7041"/>
                </a:lnTo>
                <a:lnTo>
                  <a:pt x="283578" y="5575"/>
                </a:lnTo>
                <a:lnTo>
                  <a:pt x="316153" y="1104"/>
                </a:lnTo>
                <a:lnTo>
                  <a:pt x="323926" y="304"/>
                </a:lnTo>
                <a:lnTo>
                  <a:pt x="331089" y="0"/>
                </a:lnTo>
                <a:lnTo>
                  <a:pt x="337667" y="203"/>
                </a:lnTo>
                <a:lnTo>
                  <a:pt x="341858" y="203"/>
                </a:lnTo>
                <a:lnTo>
                  <a:pt x="385178" y="13055"/>
                </a:lnTo>
                <a:lnTo>
                  <a:pt x="398032" y="18696"/>
                </a:lnTo>
                <a:lnTo>
                  <a:pt x="408193" y="23066"/>
                </a:lnTo>
                <a:lnTo>
                  <a:pt x="415664" y="26164"/>
                </a:lnTo>
                <a:lnTo>
                  <a:pt x="420446" y="27990"/>
                </a:lnTo>
                <a:lnTo>
                  <a:pt x="431596" y="31381"/>
                </a:lnTo>
                <a:lnTo>
                  <a:pt x="439267" y="33870"/>
                </a:lnTo>
                <a:lnTo>
                  <a:pt x="472732" y="52793"/>
                </a:lnTo>
                <a:lnTo>
                  <a:pt x="477198" y="55556"/>
                </a:lnTo>
                <a:lnTo>
                  <a:pt x="483720" y="59366"/>
                </a:lnTo>
                <a:lnTo>
                  <a:pt x="492295" y="64223"/>
                </a:lnTo>
                <a:lnTo>
                  <a:pt x="502920" y="70129"/>
                </a:lnTo>
                <a:lnTo>
                  <a:pt x="511827" y="75208"/>
                </a:lnTo>
                <a:lnTo>
                  <a:pt x="543297" y="97807"/>
                </a:lnTo>
                <a:lnTo>
                  <a:pt x="563575" y="127495"/>
                </a:lnTo>
                <a:lnTo>
                  <a:pt x="563778" y="127698"/>
                </a:lnTo>
                <a:lnTo>
                  <a:pt x="563880" y="127901"/>
                </a:lnTo>
                <a:lnTo>
                  <a:pt x="563880" y="128104"/>
                </a:lnTo>
                <a:lnTo>
                  <a:pt x="564083" y="128498"/>
                </a:lnTo>
                <a:lnTo>
                  <a:pt x="564273" y="128993"/>
                </a:lnTo>
                <a:lnTo>
                  <a:pt x="564476" y="129590"/>
                </a:lnTo>
                <a:lnTo>
                  <a:pt x="564476" y="129895"/>
                </a:lnTo>
                <a:lnTo>
                  <a:pt x="576092" y="138410"/>
                </a:lnTo>
                <a:lnTo>
                  <a:pt x="603326" y="181889"/>
                </a:lnTo>
                <a:lnTo>
                  <a:pt x="614078" y="224915"/>
                </a:lnTo>
                <a:lnTo>
                  <a:pt x="617067" y="274523"/>
                </a:lnTo>
                <a:lnTo>
                  <a:pt x="616229" y="293456"/>
                </a:lnTo>
                <a:lnTo>
                  <a:pt x="611300" y="340967"/>
                </a:lnTo>
                <a:lnTo>
                  <a:pt x="604575" y="383982"/>
                </a:lnTo>
                <a:lnTo>
                  <a:pt x="593329" y="428041"/>
                </a:lnTo>
                <a:lnTo>
                  <a:pt x="574141" y="463676"/>
                </a:lnTo>
                <a:lnTo>
                  <a:pt x="560095" y="479412"/>
                </a:lnTo>
                <a:lnTo>
                  <a:pt x="557898" y="481609"/>
                </a:lnTo>
                <a:lnTo>
                  <a:pt x="525877" y="513451"/>
                </a:lnTo>
                <a:lnTo>
                  <a:pt x="497935" y="547069"/>
                </a:lnTo>
                <a:lnTo>
                  <a:pt x="473523" y="579189"/>
                </a:lnTo>
                <a:lnTo>
                  <a:pt x="451972" y="611895"/>
                </a:lnTo>
                <a:lnTo>
                  <a:pt x="431952" y="669339"/>
                </a:lnTo>
                <a:lnTo>
                  <a:pt x="429599" y="693714"/>
                </a:lnTo>
                <a:lnTo>
                  <a:pt x="430009" y="719772"/>
                </a:lnTo>
                <a:lnTo>
                  <a:pt x="430642" y="727802"/>
                </a:lnTo>
                <a:lnTo>
                  <a:pt x="430753" y="734860"/>
                </a:lnTo>
                <a:lnTo>
                  <a:pt x="426415" y="753833"/>
                </a:lnTo>
                <a:lnTo>
                  <a:pt x="426224" y="755027"/>
                </a:lnTo>
                <a:lnTo>
                  <a:pt x="425627" y="756526"/>
                </a:lnTo>
                <a:lnTo>
                  <a:pt x="424624" y="758316"/>
                </a:lnTo>
                <a:lnTo>
                  <a:pt x="423430" y="760501"/>
                </a:lnTo>
                <a:lnTo>
                  <a:pt x="421538" y="763092"/>
                </a:lnTo>
                <a:lnTo>
                  <a:pt x="418947" y="766089"/>
                </a:lnTo>
                <a:lnTo>
                  <a:pt x="416166" y="769467"/>
                </a:lnTo>
                <a:lnTo>
                  <a:pt x="406692" y="775042"/>
                </a:lnTo>
                <a:lnTo>
                  <a:pt x="406552" y="775042"/>
                </a:lnTo>
                <a:lnTo>
                  <a:pt x="403390" y="775652"/>
                </a:lnTo>
                <a:lnTo>
                  <a:pt x="400050" y="775944"/>
                </a:lnTo>
                <a:lnTo>
                  <a:pt x="396532" y="775944"/>
                </a:lnTo>
                <a:lnTo>
                  <a:pt x="394347" y="775550"/>
                </a:lnTo>
                <a:lnTo>
                  <a:pt x="392252" y="775246"/>
                </a:lnTo>
                <a:lnTo>
                  <a:pt x="390258" y="775042"/>
                </a:lnTo>
                <a:lnTo>
                  <a:pt x="389661" y="775042"/>
                </a:lnTo>
                <a:lnTo>
                  <a:pt x="383692" y="774052"/>
                </a:lnTo>
                <a:lnTo>
                  <a:pt x="378714" y="773252"/>
                </a:lnTo>
                <a:lnTo>
                  <a:pt x="374726" y="772655"/>
                </a:lnTo>
                <a:lnTo>
                  <a:pt x="372732" y="772464"/>
                </a:lnTo>
                <a:lnTo>
                  <a:pt x="371043" y="772261"/>
                </a:lnTo>
                <a:lnTo>
                  <a:pt x="369646" y="772058"/>
                </a:lnTo>
                <a:lnTo>
                  <a:pt x="346341" y="772058"/>
                </a:lnTo>
                <a:lnTo>
                  <a:pt x="342005" y="772022"/>
                </a:lnTo>
                <a:lnTo>
                  <a:pt x="331395" y="771912"/>
                </a:lnTo>
                <a:lnTo>
                  <a:pt x="314510" y="771726"/>
                </a:lnTo>
                <a:lnTo>
                  <a:pt x="291350" y="771461"/>
                </a:lnTo>
                <a:lnTo>
                  <a:pt x="291058" y="771461"/>
                </a:lnTo>
                <a:lnTo>
                  <a:pt x="289255" y="771461"/>
                </a:lnTo>
                <a:lnTo>
                  <a:pt x="281487" y="771499"/>
                </a:lnTo>
                <a:lnTo>
                  <a:pt x="274018" y="771612"/>
                </a:lnTo>
                <a:lnTo>
                  <a:pt x="266848" y="771799"/>
                </a:lnTo>
                <a:lnTo>
                  <a:pt x="259981" y="772058"/>
                </a:lnTo>
                <a:lnTo>
                  <a:pt x="256692" y="772058"/>
                </a:lnTo>
                <a:lnTo>
                  <a:pt x="256387" y="772058"/>
                </a:lnTo>
                <a:lnTo>
                  <a:pt x="255473" y="772147"/>
                </a:lnTo>
                <a:lnTo>
                  <a:pt x="254571" y="772248"/>
                </a:lnTo>
                <a:lnTo>
                  <a:pt x="253695" y="772363"/>
                </a:lnTo>
                <a:lnTo>
                  <a:pt x="252679" y="772452"/>
                </a:lnTo>
                <a:lnTo>
                  <a:pt x="251675" y="772553"/>
                </a:lnTo>
                <a:lnTo>
                  <a:pt x="250710" y="772655"/>
                </a:lnTo>
                <a:lnTo>
                  <a:pt x="238455" y="774445"/>
                </a:lnTo>
                <a:lnTo>
                  <a:pt x="233680" y="774445"/>
                </a:lnTo>
                <a:lnTo>
                  <a:pt x="232778" y="774445"/>
                </a:lnTo>
                <a:lnTo>
                  <a:pt x="230593" y="774445"/>
                </a:lnTo>
                <a:lnTo>
                  <a:pt x="228600" y="774649"/>
                </a:lnTo>
                <a:lnTo>
                  <a:pt x="226809" y="775042"/>
                </a:lnTo>
                <a:lnTo>
                  <a:pt x="226402" y="775652"/>
                </a:lnTo>
                <a:lnTo>
                  <a:pt x="225412" y="775944"/>
                </a:lnTo>
                <a:lnTo>
                  <a:pt x="223824" y="775944"/>
                </a:lnTo>
                <a:lnTo>
                  <a:pt x="220827" y="773556"/>
                </a:lnTo>
                <a:lnTo>
                  <a:pt x="217843" y="768769"/>
                </a:lnTo>
                <a:lnTo>
                  <a:pt x="209778" y="768476"/>
                </a:lnTo>
                <a:lnTo>
                  <a:pt x="209778" y="760412"/>
                </a:lnTo>
                <a:lnTo>
                  <a:pt x="209575" y="759612"/>
                </a:lnTo>
                <a:lnTo>
                  <a:pt x="209473" y="758913"/>
                </a:lnTo>
                <a:lnTo>
                  <a:pt x="209473" y="758316"/>
                </a:lnTo>
                <a:lnTo>
                  <a:pt x="208561" y="750937"/>
                </a:lnTo>
                <a:lnTo>
                  <a:pt x="207311" y="742551"/>
                </a:lnTo>
                <a:lnTo>
                  <a:pt x="205723" y="733158"/>
                </a:lnTo>
                <a:lnTo>
                  <a:pt x="203796" y="722756"/>
                </a:lnTo>
                <a:lnTo>
                  <a:pt x="202298" y="716178"/>
                </a:lnTo>
                <a:lnTo>
                  <a:pt x="199072" y="699371"/>
                </a:lnTo>
                <a:lnTo>
                  <a:pt x="189529" y="652606"/>
                </a:lnTo>
                <a:lnTo>
                  <a:pt x="183476" y="633107"/>
                </a:lnTo>
                <a:lnTo>
                  <a:pt x="181279" y="626935"/>
                </a:lnTo>
                <a:lnTo>
                  <a:pt x="177800" y="620356"/>
                </a:lnTo>
                <a:lnTo>
                  <a:pt x="173024" y="613384"/>
                </a:lnTo>
                <a:lnTo>
                  <a:pt x="170434" y="609599"/>
                </a:lnTo>
                <a:lnTo>
                  <a:pt x="165747" y="603529"/>
                </a:lnTo>
                <a:lnTo>
                  <a:pt x="158978" y="595160"/>
                </a:lnTo>
                <a:lnTo>
                  <a:pt x="149377" y="582867"/>
                </a:lnTo>
                <a:lnTo>
                  <a:pt x="139701" y="571399"/>
                </a:lnTo>
                <a:lnTo>
                  <a:pt x="129951" y="560754"/>
                </a:lnTo>
                <a:lnTo>
                  <a:pt x="120129" y="550925"/>
                </a:lnTo>
                <a:lnTo>
                  <a:pt x="110582" y="542915"/>
                </a:lnTo>
                <a:lnTo>
                  <a:pt x="102269" y="535913"/>
                </a:lnTo>
                <a:lnTo>
                  <a:pt x="69772" y="506031"/>
                </a:lnTo>
                <a:lnTo>
                  <a:pt x="39738" y="473430"/>
                </a:lnTo>
                <a:lnTo>
                  <a:pt x="25400" y="446938"/>
                </a:lnTo>
                <a:lnTo>
                  <a:pt x="24599" y="444753"/>
                </a:lnTo>
                <a:lnTo>
                  <a:pt x="23012" y="438873"/>
                </a:lnTo>
                <a:lnTo>
                  <a:pt x="20624" y="429310"/>
                </a:lnTo>
                <a:lnTo>
                  <a:pt x="9563" y="375526"/>
                </a:lnTo>
                <a:lnTo>
                  <a:pt x="7245" y="364806"/>
                </a:lnTo>
                <a:lnTo>
                  <a:pt x="2387" y="333286"/>
                </a:lnTo>
                <a:lnTo>
                  <a:pt x="2387" y="330098"/>
                </a:lnTo>
                <a:lnTo>
                  <a:pt x="1397" y="328307"/>
                </a:lnTo>
                <a:lnTo>
                  <a:pt x="698" y="326618"/>
                </a:lnTo>
                <a:lnTo>
                  <a:pt x="304" y="325018"/>
                </a:lnTo>
                <a:lnTo>
                  <a:pt x="304" y="324129"/>
                </a:lnTo>
                <a:lnTo>
                  <a:pt x="101" y="323926"/>
                </a:lnTo>
                <a:lnTo>
                  <a:pt x="0" y="323722"/>
                </a:lnTo>
                <a:lnTo>
                  <a:pt x="0" y="323532"/>
                </a:lnTo>
                <a:lnTo>
                  <a:pt x="0" y="322630"/>
                </a:lnTo>
                <a:lnTo>
                  <a:pt x="0" y="322033"/>
                </a:lnTo>
                <a:lnTo>
                  <a:pt x="3790" y="264717"/>
                </a:lnTo>
                <a:lnTo>
                  <a:pt x="13371" y="211694"/>
                </a:lnTo>
                <a:lnTo>
                  <a:pt x="28741" y="162965"/>
                </a:lnTo>
                <a:lnTo>
                  <a:pt x="49898" y="118529"/>
                </a:lnTo>
                <a:lnTo>
                  <a:pt x="81580" y="80062"/>
                </a:lnTo>
                <a:lnTo>
                  <a:pt x="131178" y="44729"/>
                </a:lnTo>
                <a:lnTo>
                  <a:pt x="179070" y="21269"/>
                </a:lnTo>
                <a:lnTo>
                  <a:pt x="200829" y="14132"/>
                </a:lnTo>
                <a:lnTo>
                  <a:pt x="221132" y="10058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89CE05EA-CFD1-FA4B-A4F5-F2555C33714C}"/>
              </a:ext>
            </a:extLst>
          </p:cNvPr>
          <p:cNvSpPr/>
          <p:nvPr/>
        </p:nvSpPr>
        <p:spPr>
          <a:xfrm>
            <a:off x="7423956" y="4422617"/>
            <a:ext cx="13970" cy="19685"/>
          </a:xfrm>
          <a:custGeom>
            <a:avLst/>
            <a:gdLst/>
            <a:ahLst/>
            <a:cxnLst/>
            <a:rect l="l" t="t" r="r" b="b"/>
            <a:pathLst>
              <a:path w="13970" h="19685">
                <a:moveTo>
                  <a:pt x="596" y="0"/>
                </a:moveTo>
                <a:lnTo>
                  <a:pt x="0" y="800"/>
                </a:lnTo>
                <a:lnTo>
                  <a:pt x="101" y="1498"/>
                </a:lnTo>
                <a:lnTo>
                  <a:pt x="901" y="2095"/>
                </a:lnTo>
                <a:lnTo>
                  <a:pt x="1104" y="2095"/>
                </a:lnTo>
                <a:lnTo>
                  <a:pt x="1295" y="2197"/>
                </a:lnTo>
                <a:lnTo>
                  <a:pt x="1498" y="2400"/>
                </a:lnTo>
                <a:lnTo>
                  <a:pt x="3289" y="7772"/>
                </a:lnTo>
                <a:lnTo>
                  <a:pt x="4292" y="13449"/>
                </a:lnTo>
                <a:lnTo>
                  <a:pt x="4483" y="19431"/>
                </a:lnTo>
                <a:lnTo>
                  <a:pt x="13449" y="19431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9C348F1C-1A1A-DC46-AF41-FC54D97D5D08}"/>
              </a:ext>
            </a:extLst>
          </p:cNvPr>
          <p:cNvSpPr/>
          <p:nvPr/>
        </p:nvSpPr>
        <p:spPr>
          <a:xfrm>
            <a:off x="7273055" y="5048956"/>
            <a:ext cx="14604" cy="10795"/>
          </a:xfrm>
          <a:custGeom>
            <a:avLst/>
            <a:gdLst/>
            <a:ahLst/>
            <a:cxnLst/>
            <a:rect l="l" t="t" r="r" b="b"/>
            <a:pathLst>
              <a:path w="14604" h="10795">
                <a:moveTo>
                  <a:pt x="14338" y="0"/>
                </a:moveTo>
                <a:lnTo>
                  <a:pt x="11252" y="3987"/>
                </a:lnTo>
                <a:lnTo>
                  <a:pt x="11061" y="4178"/>
                </a:lnTo>
                <a:lnTo>
                  <a:pt x="11061" y="4381"/>
                </a:lnTo>
                <a:lnTo>
                  <a:pt x="10756" y="4483"/>
                </a:lnTo>
                <a:lnTo>
                  <a:pt x="7366" y="7861"/>
                </a:lnTo>
                <a:lnTo>
                  <a:pt x="3784" y="9956"/>
                </a:lnTo>
                <a:lnTo>
                  <a:pt x="0" y="10756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67A89563-1B4E-5B4A-A0CE-C0999C67E9D5}"/>
              </a:ext>
            </a:extLst>
          </p:cNvPr>
          <p:cNvSpPr/>
          <p:nvPr/>
        </p:nvSpPr>
        <p:spPr>
          <a:xfrm>
            <a:off x="7246461" y="5085405"/>
            <a:ext cx="32384" cy="45085"/>
          </a:xfrm>
          <a:custGeom>
            <a:avLst/>
            <a:gdLst/>
            <a:ahLst/>
            <a:cxnLst/>
            <a:rect l="l" t="t" r="r" b="b"/>
            <a:pathLst>
              <a:path w="32384" h="45085">
                <a:moveTo>
                  <a:pt x="0" y="44831"/>
                </a:moveTo>
                <a:lnTo>
                  <a:pt x="32372" y="19735"/>
                </a:lnTo>
                <a:lnTo>
                  <a:pt x="30772" y="11963"/>
                </a:lnTo>
                <a:lnTo>
                  <a:pt x="29984" y="7581"/>
                </a:lnTo>
                <a:lnTo>
                  <a:pt x="27990" y="3594"/>
                </a:lnTo>
                <a:lnTo>
                  <a:pt x="24803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BE92C911-3C41-8342-A27A-F15C767A0E34}"/>
              </a:ext>
            </a:extLst>
          </p:cNvPr>
          <p:cNvSpPr/>
          <p:nvPr/>
        </p:nvSpPr>
        <p:spPr>
          <a:xfrm>
            <a:off x="7094658" y="5067777"/>
            <a:ext cx="17145" cy="1905"/>
          </a:xfrm>
          <a:custGeom>
            <a:avLst/>
            <a:gdLst/>
            <a:ahLst/>
            <a:cxnLst/>
            <a:rect l="l" t="t" r="r" b="b"/>
            <a:pathLst>
              <a:path w="17145" h="1904">
                <a:moveTo>
                  <a:pt x="0" y="1790"/>
                </a:moveTo>
                <a:lnTo>
                  <a:pt x="5181" y="1003"/>
                </a:lnTo>
                <a:lnTo>
                  <a:pt x="10858" y="406"/>
                </a:lnTo>
                <a:lnTo>
                  <a:pt x="1703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1">
            <a:extLst>
              <a:ext uri="{FF2B5EF4-FFF2-40B4-BE49-F238E27FC236}">
                <a16:creationId xmlns:a16="http://schemas.microsoft.com/office/drawing/2014/main" id="{87962027-E0FA-CE4F-A946-9392E60E2F9D}"/>
              </a:ext>
            </a:extLst>
          </p:cNvPr>
          <p:cNvSpPr/>
          <p:nvPr/>
        </p:nvSpPr>
        <p:spPr>
          <a:xfrm>
            <a:off x="7243768" y="5141488"/>
            <a:ext cx="20955" cy="45720"/>
          </a:xfrm>
          <a:custGeom>
            <a:avLst/>
            <a:gdLst/>
            <a:ahLst/>
            <a:cxnLst/>
            <a:rect l="l" t="t" r="r" b="b"/>
            <a:pathLst>
              <a:path w="20954" h="45720">
                <a:moveTo>
                  <a:pt x="0" y="45224"/>
                </a:moveTo>
                <a:lnTo>
                  <a:pt x="596" y="42633"/>
                </a:lnTo>
                <a:lnTo>
                  <a:pt x="1396" y="40944"/>
                </a:lnTo>
                <a:lnTo>
                  <a:pt x="2387" y="40144"/>
                </a:lnTo>
                <a:lnTo>
                  <a:pt x="6172" y="37160"/>
                </a:lnTo>
                <a:lnTo>
                  <a:pt x="10960" y="33172"/>
                </a:lnTo>
                <a:lnTo>
                  <a:pt x="16738" y="28194"/>
                </a:lnTo>
                <a:lnTo>
                  <a:pt x="18732" y="26200"/>
                </a:lnTo>
                <a:lnTo>
                  <a:pt x="19926" y="24409"/>
                </a:lnTo>
                <a:lnTo>
                  <a:pt x="20319" y="22809"/>
                </a:lnTo>
                <a:lnTo>
                  <a:pt x="20726" y="22212"/>
                </a:lnTo>
                <a:lnTo>
                  <a:pt x="20815" y="21323"/>
                </a:lnTo>
                <a:lnTo>
                  <a:pt x="20624" y="20116"/>
                </a:lnTo>
                <a:lnTo>
                  <a:pt x="20421" y="18135"/>
                </a:lnTo>
                <a:lnTo>
                  <a:pt x="20319" y="17030"/>
                </a:lnTo>
                <a:lnTo>
                  <a:pt x="20319" y="16840"/>
                </a:lnTo>
                <a:lnTo>
                  <a:pt x="20319" y="13843"/>
                </a:lnTo>
                <a:lnTo>
                  <a:pt x="20129" y="11658"/>
                </a:lnTo>
                <a:lnTo>
                  <a:pt x="19723" y="10261"/>
                </a:lnTo>
                <a:lnTo>
                  <a:pt x="19126" y="8064"/>
                </a:lnTo>
                <a:lnTo>
                  <a:pt x="16840" y="5575"/>
                </a:lnTo>
                <a:lnTo>
                  <a:pt x="12852" y="2794"/>
                </a:lnTo>
                <a:lnTo>
                  <a:pt x="10058" y="800"/>
                </a:lnTo>
                <a:lnTo>
                  <a:pt x="7569" y="0"/>
                </a:lnTo>
                <a:lnTo>
                  <a:pt x="5384" y="406"/>
                </a:lnTo>
                <a:lnTo>
                  <a:pt x="2692" y="339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2">
            <a:extLst>
              <a:ext uri="{FF2B5EF4-FFF2-40B4-BE49-F238E27FC236}">
                <a16:creationId xmlns:a16="http://schemas.microsoft.com/office/drawing/2014/main" id="{C7067A81-6819-4B4D-8690-073061D6CAC1}"/>
              </a:ext>
            </a:extLst>
          </p:cNvPr>
          <p:cNvSpPr/>
          <p:nvPr/>
        </p:nvSpPr>
        <p:spPr>
          <a:xfrm>
            <a:off x="6972140" y="4179082"/>
            <a:ext cx="12065" cy="83820"/>
          </a:xfrm>
          <a:custGeom>
            <a:avLst/>
            <a:gdLst/>
            <a:ahLst/>
            <a:cxnLst/>
            <a:rect l="l" t="t" r="r" b="b"/>
            <a:pathLst>
              <a:path w="12065" h="83820">
                <a:moveTo>
                  <a:pt x="0" y="0"/>
                </a:moveTo>
                <a:lnTo>
                  <a:pt x="5181" y="44221"/>
                </a:lnTo>
                <a:lnTo>
                  <a:pt x="7467" y="55880"/>
                </a:lnTo>
                <a:lnTo>
                  <a:pt x="8064" y="59270"/>
                </a:lnTo>
                <a:lnTo>
                  <a:pt x="8966" y="64046"/>
                </a:lnTo>
                <a:lnTo>
                  <a:pt x="10160" y="70218"/>
                </a:lnTo>
                <a:lnTo>
                  <a:pt x="10363" y="71412"/>
                </a:lnTo>
                <a:lnTo>
                  <a:pt x="10553" y="72517"/>
                </a:lnTo>
                <a:lnTo>
                  <a:pt x="10756" y="73507"/>
                </a:lnTo>
                <a:lnTo>
                  <a:pt x="11353" y="77495"/>
                </a:lnTo>
                <a:lnTo>
                  <a:pt x="11455" y="80886"/>
                </a:lnTo>
                <a:lnTo>
                  <a:pt x="11061" y="83667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3">
            <a:extLst>
              <a:ext uri="{FF2B5EF4-FFF2-40B4-BE49-F238E27FC236}">
                <a16:creationId xmlns:a16="http://schemas.microsoft.com/office/drawing/2014/main" id="{3B7F98C2-AD5E-6244-BBE4-8F3CD8B4AD43}"/>
              </a:ext>
            </a:extLst>
          </p:cNvPr>
          <p:cNvSpPr/>
          <p:nvPr/>
        </p:nvSpPr>
        <p:spPr>
          <a:xfrm>
            <a:off x="6830801" y="4277697"/>
            <a:ext cx="41910" cy="54610"/>
          </a:xfrm>
          <a:custGeom>
            <a:avLst/>
            <a:gdLst/>
            <a:ahLst/>
            <a:cxnLst/>
            <a:rect l="l" t="t" r="r" b="b"/>
            <a:pathLst>
              <a:path w="41909" h="54610">
                <a:moveTo>
                  <a:pt x="0" y="0"/>
                </a:moveTo>
                <a:lnTo>
                  <a:pt x="21829" y="40090"/>
                </a:lnTo>
                <a:lnTo>
                  <a:pt x="34530" y="50101"/>
                </a:lnTo>
                <a:lnTo>
                  <a:pt x="41833" y="54381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4">
            <a:extLst>
              <a:ext uri="{FF2B5EF4-FFF2-40B4-BE49-F238E27FC236}">
                <a16:creationId xmlns:a16="http://schemas.microsoft.com/office/drawing/2014/main" id="{4289DC76-3682-0947-B520-AA5E9F2B8EAE}"/>
              </a:ext>
            </a:extLst>
          </p:cNvPr>
          <p:cNvSpPr/>
          <p:nvPr/>
        </p:nvSpPr>
        <p:spPr>
          <a:xfrm>
            <a:off x="6711269" y="4496429"/>
            <a:ext cx="53975" cy="20955"/>
          </a:xfrm>
          <a:custGeom>
            <a:avLst/>
            <a:gdLst/>
            <a:ahLst/>
            <a:cxnLst/>
            <a:rect l="l" t="t" r="r" b="b"/>
            <a:pathLst>
              <a:path w="53975" h="20954">
                <a:moveTo>
                  <a:pt x="0" y="0"/>
                </a:moveTo>
                <a:lnTo>
                  <a:pt x="4381" y="596"/>
                </a:lnTo>
                <a:lnTo>
                  <a:pt x="11150" y="2387"/>
                </a:lnTo>
                <a:lnTo>
                  <a:pt x="20320" y="5384"/>
                </a:lnTo>
                <a:lnTo>
                  <a:pt x="23710" y="6375"/>
                </a:lnTo>
                <a:lnTo>
                  <a:pt x="27393" y="7569"/>
                </a:lnTo>
                <a:lnTo>
                  <a:pt x="31369" y="8966"/>
                </a:lnTo>
                <a:lnTo>
                  <a:pt x="37744" y="10756"/>
                </a:lnTo>
                <a:lnTo>
                  <a:pt x="42227" y="12750"/>
                </a:lnTo>
                <a:lnTo>
                  <a:pt x="44818" y="14947"/>
                </a:lnTo>
                <a:lnTo>
                  <a:pt x="48806" y="18135"/>
                </a:lnTo>
                <a:lnTo>
                  <a:pt x="51790" y="20129"/>
                </a:lnTo>
                <a:lnTo>
                  <a:pt x="53784" y="20916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6">
            <a:extLst>
              <a:ext uri="{FF2B5EF4-FFF2-40B4-BE49-F238E27FC236}">
                <a16:creationId xmlns:a16="http://schemas.microsoft.com/office/drawing/2014/main" id="{FDB94578-DB7F-AA4C-849F-1B404527F6A4}"/>
              </a:ext>
            </a:extLst>
          </p:cNvPr>
          <p:cNvSpPr/>
          <p:nvPr/>
        </p:nvSpPr>
        <p:spPr>
          <a:xfrm>
            <a:off x="7423358" y="4216737"/>
            <a:ext cx="37465" cy="48260"/>
          </a:xfrm>
          <a:custGeom>
            <a:avLst/>
            <a:gdLst/>
            <a:ahLst/>
            <a:cxnLst/>
            <a:rect l="l" t="t" r="r" b="b"/>
            <a:pathLst>
              <a:path w="37465" h="48260">
                <a:moveTo>
                  <a:pt x="37350" y="0"/>
                </a:moveTo>
                <a:lnTo>
                  <a:pt x="35369" y="5778"/>
                </a:lnTo>
                <a:lnTo>
                  <a:pt x="32080" y="11645"/>
                </a:lnTo>
                <a:lnTo>
                  <a:pt x="27495" y="17627"/>
                </a:lnTo>
                <a:lnTo>
                  <a:pt x="24307" y="21805"/>
                </a:lnTo>
                <a:lnTo>
                  <a:pt x="19329" y="27482"/>
                </a:lnTo>
                <a:lnTo>
                  <a:pt x="12547" y="34658"/>
                </a:lnTo>
                <a:lnTo>
                  <a:pt x="0" y="48107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7">
            <a:extLst>
              <a:ext uri="{FF2B5EF4-FFF2-40B4-BE49-F238E27FC236}">
                <a16:creationId xmlns:a16="http://schemas.microsoft.com/office/drawing/2014/main" id="{8D214C32-6A17-484B-852B-06E4DE3BFEBE}"/>
              </a:ext>
            </a:extLst>
          </p:cNvPr>
          <p:cNvSpPr/>
          <p:nvPr/>
        </p:nvSpPr>
        <p:spPr>
          <a:xfrm>
            <a:off x="7200536" y="4149199"/>
            <a:ext cx="24765" cy="100965"/>
          </a:xfrm>
          <a:custGeom>
            <a:avLst/>
            <a:gdLst/>
            <a:ahLst/>
            <a:cxnLst/>
            <a:rect l="l" t="t" r="r" b="b"/>
            <a:pathLst>
              <a:path w="24765" h="100964">
                <a:moveTo>
                  <a:pt x="24701" y="0"/>
                </a:moveTo>
                <a:lnTo>
                  <a:pt x="23020" y="9298"/>
                </a:lnTo>
                <a:lnTo>
                  <a:pt x="20967" y="18375"/>
                </a:lnTo>
                <a:lnTo>
                  <a:pt x="18543" y="27230"/>
                </a:lnTo>
                <a:lnTo>
                  <a:pt x="15747" y="35864"/>
                </a:lnTo>
                <a:lnTo>
                  <a:pt x="12911" y="46273"/>
                </a:lnTo>
                <a:lnTo>
                  <a:pt x="10540" y="54783"/>
                </a:lnTo>
                <a:lnTo>
                  <a:pt x="8532" y="61751"/>
                </a:lnTo>
                <a:lnTo>
                  <a:pt x="6781" y="67538"/>
                </a:lnTo>
                <a:lnTo>
                  <a:pt x="6578" y="67932"/>
                </a:lnTo>
                <a:lnTo>
                  <a:pt x="6375" y="68326"/>
                </a:lnTo>
                <a:lnTo>
                  <a:pt x="6172" y="68732"/>
                </a:lnTo>
                <a:lnTo>
                  <a:pt x="5181" y="72313"/>
                </a:lnTo>
                <a:lnTo>
                  <a:pt x="3682" y="77597"/>
                </a:lnTo>
                <a:lnTo>
                  <a:pt x="1701" y="84569"/>
                </a:lnTo>
                <a:lnTo>
                  <a:pt x="304" y="90538"/>
                </a:lnTo>
                <a:lnTo>
                  <a:pt x="0" y="95923"/>
                </a:lnTo>
                <a:lnTo>
                  <a:pt x="800" y="100698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8">
            <a:extLst>
              <a:ext uri="{FF2B5EF4-FFF2-40B4-BE49-F238E27FC236}">
                <a16:creationId xmlns:a16="http://schemas.microsoft.com/office/drawing/2014/main" id="{63D31E33-17D9-5643-B941-4AF83627BD14}"/>
              </a:ext>
            </a:extLst>
          </p:cNvPr>
          <p:cNvSpPr/>
          <p:nvPr/>
        </p:nvSpPr>
        <p:spPr>
          <a:xfrm>
            <a:off x="7518087" y="4346417"/>
            <a:ext cx="69215" cy="30480"/>
          </a:xfrm>
          <a:custGeom>
            <a:avLst/>
            <a:gdLst/>
            <a:ahLst/>
            <a:cxnLst/>
            <a:rect l="l" t="t" r="r" b="b"/>
            <a:pathLst>
              <a:path w="69215" h="30479">
                <a:moveTo>
                  <a:pt x="0" y="29883"/>
                </a:moveTo>
                <a:lnTo>
                  <a:pt x="47625" y="11339"/>
                </a:lnTo>
                <a:lnTo>
                  <a:pt x="64350" y="2489"/>
                </a:lnTo>
                <a:lnTo>
                  <a:pt x="66535" y="1206"/>
                </a:lnTo>
                <a:lnTo>
                  <a:pt x="68732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9">
            <a:extLst>
              <a:ext uri="{FF2B5EF4-FFF2-40B4-BE49-F238E27FC236}">
                <a16:creationId xmlns:a16="http://schemas.microsoft.com/office/drawing/2014/main" id="{85EFA412-1509-DD4A-A352-DA50C8A6D475}"/>
              </a:ext>
            </a:extLst>
          </p:cNvPr>
          <p:cNvSpPr/>
          <p:nvPr/>
        </p:nvSpPr>
        <p:spPr>
          <a:xfrm>
            <a:off x="7556937" y="4490460"/>
            <a:ext cx="95885" cy="9525"/>
          </a:xfrm>
          <a:custGeom>
            <a:avLst/>
            <a:gdLst/>
            <a:ahLst/>
            <a:cxnLst/>
            <a:rect l="l" t="t" r="r" b="b"/>
            <a:pathLst>
              <a:path w="95884" h="9525">
                <a:moveTo>
                  <a:pt x="0" y="8356"/>
                </a:moveTo>
                <a:lnTo>
                  <a:pt x="6172" y="9156"/>
                </a:lnTo>
                <a:lnTo>
                  <a:pt x="13944" y="9156"/>
                </a:lnTo>
                <a:lnTo>
                  <a:pt x="23304" y="8356"/>
                </a:lnTo>
                <a:lnTo>
                  <a:pt x="28879" y="7962"/>
                </a:lnTo>
                <a:lnTo>
                  <a:pt x="34963" y="7264"/>
                </a:lnTo>
                <a:lnTo>
                  <a:pt x="41541" y="6273"/>
                </a:lnTo>
                <a:lnTo>
                  <a:pt x="54781" y="4497"/>
                </a:lnTo>
                <a:lnTo>
                  <a:pt x="66116" y="3357"/>
                </a:lnTo>
                <a:lnTo>
                  <a:pt x="75545" y="2853"/>
                </a:lnTo>
                <a:lnTo>
                  <a:pt x="83070" y="2984"/>
                </a:lnTo>
                <a:lnTo>
                  <a:pt x="89941" y="2984"/>
                </a:lnTo>
                <a:lnTo>
                  <a:pt x="92532" y="2578"/>
                </a:lnTo>
                <a:lnTo>
                  <a:pt x="94424" y="1587"/>
                </a:lnTo>
                <a:lnTo>
                  <a:pt x="95618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0">
            <a:extLst>
              <a:ext uri="{FF2B5EF4-FFF2-40B4-BE49-F238E27FC236}">
                <a16:creationId xmlns:a16="http://schemas.microsoft.com/office/drawing/2014/main" id="{F588F8F3-100F-D347-959D-EAE8004DEDA0}"/>
              </a:ext>
            </a:extLst>
          </p:cNvPr>
          <p:cNvSpPr/>
          <p:nvPr/>
        </p:nvSpPr>
        <p:spPr>
          <a:xfrm>
            <a:off x="7571871" y="4666762"/>
            <a:ext cx="50800" cy="45720"/>
          </a:xfrm>
          <a:custGeom>
            <a:avLst/>
            <a:gdLst/>
            <a:ahLst/>
            <a:cxnLst/>
            <a:rect l="l" t="t" r="r" b="b"/>
            <a:pathLst>
              <a:path w="50800" h="45720">
                <a:moveTo>
                  <a:pt x="0" y="0"/>
                </a:moveTo>
                <a:lnTo>
                  <a:pt x="2997" y="3784"/>
                </a:lnTo>
                <a:lnTo>
                  <a:pt x="5778" y="7366"/>
                </a:lnTo>
                <a:lnTo>
                  <a:pt x="8369" y="10756"/>
                </a:lnTo>
                <a:lnTo>
                  <a:pt x="14965" y="18467"/>
                </a:lnTo>
                <a:lnTo>
                  <a:pt x="20999" y="24872"/>
                </a:lnTo>
                <a:lnTo>
                  <a:pt x="26471" y="29973"/>
                </a:lnTo>
                <a:lnTo>
                  <a:pt x="31381" y="33769"/>
                </a:lnTo>
                <a:lnTo>
                  <a:pt x="32372" y="34556"/>
                </a:lnTo>
                <a:lnTo>
                  <a:pt x="34264" y="35852"/>
                </a:lnTo>
                <a:lnTo>
                  <a:pt x="37058" y="37655"/>
                </a:lnTo>
                <a:lnTo>
                  <a:pt x="39052" y="38849"/>
                </a:lnTo>
                <a:lnTo>
                  <a:pt x="40640" y="40043"/>
                </a:lnTo>
                <a:lnTo>
                  <a:pt x="41833" y="41236"/>
                </a:lnTo>
                <a:lnTo>
                  <a:pt x="46024" y="44221"/>
                </a:lnTo>
                <a:lnTo>
                  <a:pt x="49009" y="45415"/>
                </a:lnTo>
                <a:lnTo>
                  <a:pt x="50800" y="44818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2">
            <a:extLst>
              <a:ext uri="{FF2B5EF4-FFF2-40B4-BE49-F238E27FC236}">
                <a16:creationId xmlns:a16="http://schemas.microsoft.com/office/drawing/2014/main" id="{057F325F-CF6E-7443-9BB7-FA7D6280CDDD}"/>
              </a:ext>
            </a:extLst>
          </p:cNvPr>
          <p:cNvSpPr/>
          <p:nvPr/>
        </p:nvSpPr>
        <p:spPr>
          <a:xfrm>
            <a:off x="6726204" y="4684097"/>
            <a:ext cx="61594" cy="19050"/>
          </a:xfrm>
          <a:custGeom>
            <a:avLst/>
            <a:gdLst/>
            <a:ahLst/>
            <a:cxnLst/>
            <a:rect l="l" t="t" r="r" b="b"/>
            <a:pathLst>
              <a:path w="61595" h="19050">
                <a:moveTo>
                  <a:pt x="57378" y="2984"/>
                </a:moveTo>
                <a:lnTo>
                  <a:pt x="58178" y="2781"/>
                </a:lnTo>
                <a:lnTo>
                  <a:pt x="58674" y="2679"/>
                </a:lnTo>
                <a:lnTo>
                  <a:pt x="58877" y="2679"/>
                </a:lnTo>
                <a:lnTo>
                  <a:pt x="60261" y="2286"/>
                </a:lnTo>
                <a:lnTo>
                  <a:pt x="61061" y="1384"/>
                </a:lnTo>
                <a:lnTo>
                  <a:pt x="61264" y="0"/>
                </a:lnTo>
                <a:lnTo>
                  <a:pt x="60261" y="393"/>
                </a:lnTo>
                <a:lnTo>
                  <a:pt x="58966" y="1384"/>
                </a:lnTo>
                <a:lnTo>
                  <a:pt x="57378" y="2984"/>
                </a:lnTo>
                <a:lnTo>
                  <a:pt x="56578" y="3187"/>
                </a:lnTo>
                <a:lnTo>
                  <a:pt x="55689" y="3378"/>
                </a:lnTo>
                <a:lnTo>
                  <a:pt x="54686" y="3581"/>
                </a:lnTo>
                <a:lnTo>
                  <a:pt x="49110" y="6172"/>
                </a:lnTo>
                <a:lnTo>
                  <a:pt x="45123" y="7670"/>
                </a:lnTo>
                <a:lnTo>
                  <a:pt x="42735" y="8064"/>
                </a:lnTo>
                <a:lnTo>
                  <a:pt x="39154" y="9055"/>
                </a:lnTo>
                <a:lnTo>
                  <a:pt x="33870" y="9550"/>
                </a:lnTo>
                <a:lnTo>
                  <a:pt x="26898" y="9550"/>
                </a:lnTo>
                <a:lnTo>
                  <a:pt x="22517" y="9956"/>
                </a:lnTo>
                <a:lnTo>
                  <a:pt x="15341" y="12242"/>
                </a:lnTo>
                <a:lnTo>
                  <a:pt x="5384" y="16433"/>
                </a:lnTo>
                <a:lnTo>
                  <a:pt x="3594" y="17030"/>
                </a:lnTo>
                <a:lnTo>
                  <a:pt x="1790" y="17729"/>
                </a:lnTo>
                <a:lnTo>
                  <a:pt x="0" y="18516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3">
            <a:extLst>
              <a:ext uri="{FF2B5EF4-FFF2-40B4-BE49-F238E27FC236}">
                <a16:creationId xmlns:a16="http://schemas.microsoft.com/office/drawing/2014/main" id="{0665149D-1562-8048-A4BB-2E7DD95F8BD8}"/>
              </a:ext>
            </a:extLst>
          </p:cNvPr>
          <p:cNvSpPr/>
          <p:nvPr/>
        </p:nvSpPr>
        <p:spPr>
          <a:xfrm>
            <a:off x="7237492" y="5072862"/>
            <a:ext cx="34290" cy="12700"/>
          </a:xfrm>
          <a:custGeom>
            <a:avLst/>
            <a:gdLst/>
            <a:ahLst/>
            <a:cxnLst/>
            <a:rect l="l" t="t" r="r" b="b"/>
            <a:pathLst>
              <a:path w="34290" h="12700">
                <a:moveTo>
                  <a:pt x="33769" y="12547"/>
                </a:moveTo>
                <a:lnTo>
                  <a:pt x="13144" y="1193"/>
                </a:lnTo>
                <a:lnTo>
                  <a:pt x="13004" y="1193"/>
                </a:lnTo>
                <a:lnTo>
                  <a:pt x="8864" y="203"/>
                </a:lnTo>
                <a:lnTo>
                  <a:pt x="4533" y="0"/>
                </a:lnTo>
                <a:lnTo>
                  <a:pt x="0" y="596"/>
                </a:lnTo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4">
            <a:extLst>
              <a:ext uri="{FF2B5EF4-FFF2-40B4-BE49-F238E27FC236}">
                <a16:creationId xmlns:a16="http://schemas.microsoft.com/office/drawing/2014/main" id="{9FB1D298-891B-6649-98FC-CBA563E7D955}"/>
              </a:ext>
            </a:extLst>
          </p:cNvPr>
          <p:cNvSpPr/>
          <p:nvPr/>
        </p:nvSpPr>
        <p:spPr>
          <a:xfrm>
            <a:off x="7102719" y="5072265"/>
            <a:ext cx="12700" cy="13335"/>
          </a:xfrm>
          <a:custGeom>
            <a:avLst/>
            <a:gdLst/>
            <a:ahLst/>
            <a:cxnLst/>
            <a:rect l="l" t="t" r="r" b="b"/>
            <a:pathLst>
              <a:path w="12700" h="13335">
                <a:moveTo>
                  <a:pt x="12560" y="0"/>
                </a:moveTo>
                <a:lnTo>
                  <a:pt x="9169" y="2387"/>
                </a:lnTo>
                <a:lnTo>
                  <a:pt x="6476" y="4775"/>
                </a:lnTo>
                <a:lnTo>
                  <a:pt x="4483" y="7162"/>
                </a:lnTo>
                <a:lnTo>
                  <a:pt x="2692" y="9156"/>
                </a:lnTo>
                <a:lnTo>
                  <a:pt x="1193" y="11150"/>
                </a:lnTo>
                <a:lnTo>
                  <a:pt x="0" y="13144"/>
                </a:lnTo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35">
            <a:extLst>
              <a:ext uri="{FF2B5EF4-FFF2-40B4-BE49-F238E27FC236}">
                <a16:creationId xmlns:a16="http://schemas.microsoft.com/office/drawing/2014/main" id="{4D9DE116-6F2F-1C4A-8157-2F0B22A489E8}"/>
              </a:ext>
            </a:extLst>
          </p:cNvPr>
          <p:cNvSpPr/>
          <p:nvPr/>
        </p:nvSpPr>
        <p:spPr>
          <a:xfrm>
            <a:off x="11095145" y="4410455"/>
            <a:ext cx="561975" cy="648335"/>
          </a:xfrm>
          <a:custGeom>
            <a:avLst/>
            <a:gdLst/>
            <a:ahLst/>
            <a:cxnLst/>
            <a:rect l="l" t="t" r="r" b="b"/>
            <a:pathLst>
              <a:path w="561975" h="648335">
                <a:moveTo>
                  <a:pt x="0" y="423595"/>
                </a:moveTo>
                <a:lnTo>
                  <a:pt x="132803" y="585863"/>
                </a:lnTo>
                <a:lnTo>
                  <a:pt x="156226" y="623496"/>
                </a:lnTo>
                <a:lnTo>
                  <a:pt x="159868" y="639726"/>
                </a:lnTo>
                <a:lnTo>
                  <a:pt x="159689" y="647420"/>
                </a:lnTo>
                <a:lnTo>
                  <a:pt x="167170" y="648157"/>
                </a:lnTo>
                <a:lnTo>
                  <a:pt x="196113" y="615530"/>
                </a:lnTo>
                <a:lnTo>
                  <a:pt x="209317" y="589296"/>
                </a:lnTo>
                <a:lnTo>
                  <a:pt x="220910" y="566562"/>
                </a:lnTo>
                <a:lnTo>
                  <a:pt x="239268" y="531596"/>
                </a:lnTo>
                <a:lnTo>
                  <a:pt x="265071" y="483438"/>
                </a:lnTo>
                <a:lnTo>
                  <a:pt x="287026" y="443603"/>
                </a:lnTo>
                <a:lnTo>
                  <a:pt x="319392" y="388899"/>
                </a:lnTo>
                <a:lnTo>
                  <a:pt x="345582" y="349027"/>
                </a:lnTo>
                <a:lnTo>
                  <a:pt x="392785" y="279781"/>
                </a:lnTo>
                <a:lnTo>
                  <a:pt x="414359" y="247889"/>
                </a:lnTo>
                <a:lnTo>
                  <a:pt x="433131" y="218794"/>
                </a:lnTo>
                <a:lnTo>
                  <a:pt x="449101" y="192496"/>
                </a:lnTo>
                <a:lnTo>
                  <a:pt x="462267" y="168998"/>
                </a:lnTo>
                <a:lnTo>
                  <a:pt x="471480" y="150355"/>
                </a:lnTo>
                <a:lnTo>
                  <a:pt x="479501" y="134162"/>
                </a:lnTo>
                <a:lnTo>
                  <a:pt x="500761" y="92085"/>
                </a:lnTo>
                <a:lnTo>
                  <a:pt x="525030" y="51485"/>
                </a:lnTo>
                <a:lnTo>
                  <a:pt x="535922" y="37145"/>
                </a:lnTo>
                <a:lnTo>
                  <a:pt x="545623" y="23785"/>
                </a:lnTo>
                <a:lnTo>
                  <a:pt x="554134" y="11404"/>
                </a:lnTo>
                <a:lnTo>
                  <a:pt x="561454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6">
            <a:extLst>
              <a:ext uri="{FF2B5EF4-FFF2-40B4-BE49-F238E27FC236}">
                <a16:creationId xmlns:a16="http://schemas.microsoft.com/office/drawing/2014/main" id="{D4BE7398-94BF-064A-BC2B-00C32E927DED}"/>
              </a:ext>
            </a:extLst>
          </p:cNvPr>
          <p:cNvSpPr/>
          <p:nvPr/>
        </p:nvSpPr>
        <p:spPr>
          <a:xfrm>
            <a:off x="3130152" y="4291317"/>
            <a:ext cx="746760" cy="972185"/>
          </a:xfrm>
          <a:custGeom>
            <a:avLst/>
            <a:gdLst/>
            <a:ahLst/>
            <a:cxnLst/>
            <a:rect l="l" t="t" r="r" b="b"/>
            <a:pathLst>
              <a:path w="746760" h="972185">
                <a:moveTo>
                  <a:pt x="453263" y="971765"/>
                </a:moveTo>
                <a:lnTo>
                  <a:pt x="471880" y="910362"/>
                </a:lnTo>
                <a:lnTo>
                  <a:pt x="488565" y="855541"/>
                </a:lnTo>
                <a:lnTo>
                  <a:pt x="503322" y="807302"/>
                </a:lnTo>
                <a:lnTo>
                  <a:pt x="516153" y="765644"/>
                </a:lnTo>
                <a:lnTo>
                  <a:pt x="536859" y="722449"/>
                </a:lnTo>
                <a:lnTo>
                  <a:pt x="563460" y="709142"/>
                </a:lnTo>
                <a:lnTo>
                  <a:pt x="569988" y="709294"/>
                </a:lnTo>
                <a:lnTo>
                  <a:pt x="576961" y="711695"/>
                </a:lnTo>
                <a:lnTo>
                  <a:pt x="584339" y="716330"/>
                </a:lnTo>
                <a:lnTo>
                  <a:pt x="604956" y="728879"/>
                </a:lnTo>
                <a:lnTo>
                  <a:pt x="622476" y="738676"/>
                </a:lnTo>
                <a:lnTo>
                  <a:pt x="636898" y="745720"/>
                </a:lnTo>
                <a:lnTo>
                  <a:pt x="648220" y="750011"/>
                </a:lnTo>
                <a:lnTo>
                  <a:pt x="657588" y="751353"/>
                </a:lnTo>
                <a:lnTo>
                  <a:pt x="666129" y="749550"/>
                </a:lnTo>
                <a:lnTo>
                  <a:pt x="697785" y="712100"/>
                </a:lnTo>
                <a:lnTo>
                  <a:pt x="730765" y="664600"/>
                </a:lnTo>
                <a:lnTo>
                  <a:pt x="746696" y="641502"/>
                </a:lnTo>
                <a:lnTo>
                  <a:pt x="722969" y="625498"/>
                </a:lnTo>
                <a:lnTo>
                  <a:pt x="699719" y="609263"/>
                </a:lnTo>
                <a:lnTo>
                  <a:pt x="654646" y="576110"/>
                </a:lnTo>
                <a:lnTo>
                  <a:pt x="619913" y="526179"/>
                </a:lnTo>
                <a:lnTo>
                  <a:pt x="595512" y="486554"/>
                </a:lnTo>
                <a:lnTo>
                  <a:pt x="571335" y="446107"/>
                </a:lnTo>
                <a:lnTo>
                  <a:pt x="547382" y="404837"/>
                </a:lnTo>
                <a:lnTo>
                  <a:pt x="522169" y="361727"/>
                </a:lnTo>
                <a:lnTo>
                  <a:pt x="495648" y="319385"/>
                </a:lnTo>
                <a:lnTo>
                  <a:pt x="467820" y="277814"/>
                </a:lnTo>
                <a:lnTo>
                  <a:pt x="438684" y="237015"/>
                </a:lnTo>
                <a:lnTo>
                  <a:pt x="408241" y="196989"/>
                </a:lnTo>
                <a:lnTo>
                  <a:pt x="401138" y="187695"/>
                </a:lnTo>
                <a:lnTo>
                  <a:pt x="394154" y="178215"/>
                </a:lnTo>
                <a:lnTo>
                  <a:pt x="387288" y="168550"/>
                </a:lnTo>
                <a:lnTo>
                  <a:pt x="380542" y="158699"/>
                </a:lnTo>
                <a:lnTo>
                  <a:pt x="375254" y="151067"/>
                </a:lnTo>
                <a:lnTo>
                  <a:pt x="369846" y="143449"/>
                </a:lnTo>
                <a:lnTo>
                  <a:pt x="364319" y="135846"/>
                </a:lnTo>
                <a:lnTo>
                  <a:pt x="358673" y="128257"/>
                </a:lnTo>
                <a:lnTo>
                  <a:pt x="336537" y="99093"/>
                </a:lnTo>
                <a:lnTo>
                  <a:pt x="314821" y="69686"/>
                </a:lnTo>
                <a:lnTo>
                  <a:pt x="293527" y="40033"/>
                </a:lnTo>
                <a:lnTo>
                  <a:pt x="272656" y="10134"/>
                </a:lnTo>
                <a:lnTo>
                  <a:pt x="270446" y="6972"/>
                </a:lnTo>
                <a:lnTo>
                  <a:pt x="268465" y="3594"/>
                </a:lnTo>
                <a:lnTo>
                  <a:pt x="266712" y="0"/>
                </a:lnTo>
                <a:lnTo>
                  <a:pt x="265811" y="1168"/>
                </a:lnTo>
                <a:lnTo>
                  <a:pt x="233632" y="50985"/>
                </a:lnTo>
                <a:lnTo>
                  <a:pt x="201498" y="115023"/>
                </a:lnTo>
                <a:lnTo>
                  <a:pt x="185265" y="151971"/>
                </a:lnTo>
                <a:lnTo>
                  <a:pt x="171027" y="187529"/>
                </a:lnTo>
                <a:lnTo>
                  <a:pt x="148539" y="254482"/>
                </a:lnTo>
                <a:lnTo>
                  <a:pt x="138261" y="287836"/>
                </a:lnTo>
                <a:lnTo>
                  <a:pt x="125661" y="323202"/>
                </a:lnTo>
                <a:lnTo>
                  <a:pt x="110739" y="360578"/>
                </a:lnTo>
                <a:lnTo>
                  <a:pt x="93497" y="399961"/>
                </a:lnTo>
                <a:lnTo>
                  <a:pt x="74576" y="442445"/>
                </a:lnTo>
                <a:lnTo>
                  <a:pt x="54202" y="488976"/>
                </a:lnTo>
                <a:lnTo>
                  <a:pt x="32377" y="539558"/>
                </a:lnTo>
                <a:lnTo>
                  <a:pt x="9105" y="594194"/>
                </a:lnTo>
                <a:lnTo>
                  <a:pt x="0" y="618020"/>
                </a:lnTo>
                <a:lnTo>
                  <a:pt x="48711" y="626738"/>
                </a:lnTo>
                <a:lnTo>
                  <a:pt x="97470" y="634740"/>
                </a:lnTo>
                <a:lnTo>
                  <a:pt x="146277" y="642027"/>
                </a:lnTo>
                <a:lnTo>
                  <a:pt x="195131" y="648597"/>
                </a:lnTo>
                <a:lnTo>
                  <a:pt x="244033" y="654452"/>
                </a:lnTo>
                <a:lnTo>
                  <a:pt x="292981" y="659591"/>
                </a:lnTo>
                <a:lnTo>
                  <a:pt x="341976" y="664014"/>
                </a:lnTo>
                <a:lnTo>
                  <a:pt x="391017" y="667721"/>
                </a:lnTo>
                <a:lnTo>
                  <a:pt x="440105" y="670712"/>
                </a:lnTo>
                <a:lnTo>
                  <a:pt x="494530" y="672182"/>
                </a:lnTo>
                <a:lnTo>
                  <a:pt x="512508" y="671829"/>
                </a:lnTo>
                <a:lnTo>
                  <a:pt x="517969" y="671614"/>
                </a:lnTo>
                <a:lnTo>
                  <a:pt x="523379" y="672426"/>
                </a:lnTo>
                <a:lnTo>
                  <a:pt x="528739" y="674281"/>
                </a:lnTo>
                <a:lnTo>
                  <a:pt x="536770" y="677043"/>
                </a:lnTo>
                <a:lnTo>
                  <a:pt x="544804" y="679807"/>
                </a:lnTo>
                <a:lnTo>
                  <a:pt x="552838" y="682573"/>
                </a:lnTo>
                <a:lnTo>
                  <a:pt x="560870" y="68534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7">
            <a:extLst>
              <a:ext uri="{FF2B5EF4-FFF2-40B4-BE49-F238E27FC236}">
                <a16:creationId xmlns:a16="http://schemas.microsoft.com/office/drawing/2014/main" id="{A67DEC02-736A-D04E-B84C-54D3B135808F}"/>
              </a:ext>
            </a:extLst>
          </p:cNvPr>
          <p:cNvSpPr/>
          <p:nvPr/>
        </p:nvSpPr>
        <p:spPr>
          <a:xfrm>
            <a:off x="2895494" y="4415205"/>
            <a:ext cx="123825" cy="60960"/>
          </a:xfrm>
          <a:custGeom>
            <a:avLst/>
            <a:gdLst/>
            <a:ahLst/>
            <a:cxnLst/>
            <a:rect l="l" t="t" r="r" b="b"/>
            <a:pathLst>
              <a:path w="123825" h="60960">
                <a:moveTo>
                  <a:pt x="123405" y="60451"/>
                </a:moveTo>
                <a:lnTo>
                  <a:pt x="77752" y="27324"/>
                </a:lnTo>
                <a:lnTo>
                  <a:pt x="24917" y="7226"/>
                </a:lnTo>
                <a:lnTo>
                  <a:pt x="18538" y="5616"/>
                </a:lnTo>
                <a:lnTo>
                  <a:pt x="12258" y="3875"/>
                </a:lnTo>
                <a:lnTo>
                  <a:pt x="6079" y="2002"/>
                </a:ln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8">
            <a:extLst>
              <a:ext uri="{FF2B5EF4-FFF2-40B4-BE49-F238E27FC236}">
                <a16:creationId xmlns:a16="http://schemas.microsoft.com/office/drawing/2014/main" id="{EA1B84DA-3CA3-B947-A140-2FD6C3C56382}"/>
              </a:ext>
            </a:extLst>
          </p:cNvPr>
          <p:cNvSpPr/>
          <p:nvPr/>
        </p:nvSpPr>
        <p:spPr>
          <a:xfrm>
            <a:off x="2982921" y="4186072"/>
            <a:ext cx="134620" cy="107950"/>
          </a:xfrm>
          <a:custGeom>
            <a:avLst/>
            <a:gdLst/>
            <a:ahLst/>
            <a:cxnLst/>
            <a:rect l="l" t="t" r="r" b="b"/>
            <a:pathLst>
              <a:path w="134619" h="107950">
                <a:moveTo>
                  <a:pt x="134493" y="107861"/>
                </a:moveTo>
                <a:lnTo>
                  <a:pt x="101405" y="80324"/>
                </a:lnTo>
                <a:lnTo>
                  <a:pt x="67960" y="53168"/>
                </a:lnTo>
                <a:lnTo>
                  <a:pt x="34159" y="26393"/>
                </a:ln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39">
            <a:extLst>
              <a:ext uri="{FF2B5EF4-FFF2-40B4-BE49-F238E27FC236}">
                <a16:creationId xmlns:a16="http://schemas.microsoft.com/office/drawing/2014/main" id="{02399ED3-0E10-AC48-B0DD-6BC255A8EACD}"/>
              </a:ext>
            </a:extLst>
          </p:cNvPr>
          <p:cNvSpPr/>
          <p:nvPr/>
        </p:nvSpPr>
        <p:spPr>
          <a:xfrm>
            <a:off x="2879162" y="4751019"/>
            <a:ext cx="48260" cy="17145"/>
          </a:xfrm>
          <a:custGeom>
            <a:avLst/>
            <a:gdLst/>
            <a:ahLst/>
            <a:cxnLst/>
            <a:rect l="l" t="t" r="r" b="b"/>
            <a:pathLst>
              <a:path w="48260" h="17145">
                <a:moveTo>
                  <a:pt x="48196" y="16598"/>
                </a:moveTo>
                <a:lnTo>
                  <a:pt x="36147" y="12447"/>
                </a:lnTo>
                <a:lnTo>
                  <a:pt x="24098" y="8299"/>
                </a:lnTo>
                <a:lnTo>
                  <a:pt x="12049" y="4150"/>
                </a:ln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40">
            <a:extLst>
              <a:ext uri="{FF2B5EF4-FFF2-40B4-BE49-F238E27FC236}">
                <a16:creationId xmlns:a16="http://schemas.microsoft.com/office/drawing/2014/main" id="{E81925E6-A544-E741-B87C-71B2253E04A4}"/>
              </a:ext>
            </a:extLst>
          </p:cNvPr>
          <p:cNvSpPr/>
          <p:nvPr/>
        </p:nvSpPr>
        <p:spPr>
          <a:xfrm>
            <a:off x="2834915" y="4565065"/>
            <a:ext cx="102870" cy="17780"/>
          </a:xfrm>
          <a:custGeom>
            <a:avLst/>
            <a:gdLst/>
            <a:ahLst/>
            <a:cxnLst/>
            <a:rect l="l" t="t" r="r" b="b"/>
            <a:pathLst>
              <a:path w="102869" h="17779">
                <a:moveTo>
                  <a:pt x="102323" y="17259"/>
                </a:moveTo>
                <a:lnTo>
                  <a:pt x="59135" y="7327"/>
                </a:lnTo>
                <a:lnTo>
                  <a:pt x="16090" y="2844"/>
                </a:lnTo>
                <a:lnTo>
                  <a:pt x="10718" y="2793"/>
                </a:lnTo>
                <a:lnTo>
                  <a:pt x="5346" y="1841"/>
                </a:lnTo>
                <a:lnTo>
                  <a:pt x="0" y="0"/>
                </a:lnTo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9D8CD6-D38D-8F46-8835-9FA9A0BCF474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8DE03F1-2DCA-7E44-9EEB-BD4F1499316E}"/>
              </a:ext>
            </a:extLst>
          </p:cNvPr>
          <p:cNvSpPr txBox="1"/>
          <p:nvPr/>
        </p:nvSpPr>
        <p:spPr>
          <a:xfrm>
            <a:off x="1801395" y="2048844"/>
            <a:ext cx="7952206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687992"/>
                </a:solidFill>
                <a:latin typeface="Roboto"/>
                <a:ea typeface="Roboto"/>
              </a:rPr>
              <a:t>There are three digital resources available for parents that are aimed at reducing parental conflict: </a:t>
            </a:r>
            <a:r>
              <a:rPr lang="en-US" sz="2400">
                <a:solidFill>
                  <a:srgbClr val="687992"/>
                </a:solidFill>
                <a:latin typeface="Roboto"/>
                <a:ea typeface="Roboto"/>
              </a:rPr>
              <a:t>​</a:t>
            </a:r>
          </a:p>
          <a:p>
            <a:endParaRPr lang="en-US" sz="2400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687992"/>
                </a:solidFill>
                <a:latin typeface="Roboto Medium"/>
                <a:ea typeface="Roboto Medium"/>
              </a:rPr>
              <a:t>Me, You and Baby Too (MYBT)​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>
              <a:solidFill>
                <a:srgbClr val="687992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687992"/>
                </a:solidFill>
                <a:latin typeface="Roboto Medium"/>
                <a:ea typeface="Roboto Medium"/>
              </a:rPr>
              <a:t>Arguing better​ (AB)</a:t>
            </a:r>
            <a:endParaRPr lang="en-US" sz="2400">
              <a:solidFill>
                <a:srgbClr val="687992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>
              <a:solidFill>
                <a:srgbClr val="687992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687992"/>
                </a:solidFill>
                <a:latin typeface="Roboto Medium"/>
                <a:ea typeface="Roboto Medium"/>
              </a:rPr>
              <a:t>Getting it right for children (GIRFC)​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E0457511-09C4-0B4B-93F6-D1C135B35914}"/>
              </a:ext>
            </a:extLst>
          </p:cNvPr>
          <p:cNvSpPr txBox="1">
            <a:spLocks/>
          </p:cNvSpPr>
          <p:nvPr/>
        </p:nvSpPr>
        <p:spPr>
          <a:xfrm>
            <a:off x="837618" y="380004"/>
            <a:ext cx="11071750" cy="4847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500" b="1" spc="-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 is the programme about?</a:t>
            </a:r>
            <a:endParaRPr lang="en-GB" sz="3600" b="1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7CEC18-E687-BE44-8178-32A7D13F0461}"/>
              </a:ext>
            </a:extLst>
          </p:cNvPr>
          <p:cNvSpPr txBox="1"/>
          <p:nvPr/>
        </p:nvSpPr>
        <p:spPr>
          <a:xfrm>
            <a:off x="16887217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03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75C6F1-0289-5C45-B98F-7435DB0D6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5D54F6B7-CE73-0C4C-840D-26C6C6BE9B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6977" y="381754"/>
            <a:ext cx="11086652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Evidence-based digital behaviour change interventions</a:t>
            </a:r>
            <a:endParaRPr spc="-5">
              <a:solidFill>
                <a:srgbClr val="68799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ACB73F-FF99-8D40-99E6-D89003B22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73" y="1645171"/>
            <a:ext cx="4686300" cy="4445000"/>
          </a:xfrm>
          <a:prstGeom prst="rect">
            <a:avLst/>
          </a:prstGeom>
        </p:spPr>
      </p:pic>
      <p:sp>
        <p:nvSpPr>
          <p:cNvPr id="5" name="Google Shape;89;p2">
            <a:extLst>
              <a:ext uri="{FF2B5EF4-FFF2-40B4-BE49-F238E27FC236}">
                <a16:creationId xmlns:a16="http://schemas.microsoft.com/office/drawing/2014/main" id="{3A3A0A7F-D61A-B141-897F-A0227E7241D6}"/>
              </a:ext>
            </a:extLst>
          </p:cNvPr>
          <p:cNvSpPr txBox="1"/>
          <p:nvPr/>
        </p:nvSpPr>
        <p:spPr>
          <a:xfrm>
            <a:off x="917450" y="3226805"/>
            <a:ext cx="2441334" cy="738623"/>
          </a:xfrm>
          <a:prstGeom prst="rect">
            <a:avLst/>
          </a:prstGeom>
          <a:solidFill>
            <a:srgbClr val="12B4D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lt1"/>
              </a:buClr>
              <a:buSzPts val="1400"/>
            </a:pPr>
            <a:endParaRPr lang="en-GB" sz="1200" b="1">
              <a:solidFill>
                <a:schemeClr val="bg1"/>
              </a:solidFill>
              <a:latin typeface="Roboto"/>
            </a:endParaRPr>
          </a:p>
          <a:p>
            <a:pPr algn="ctr">
              <a:buClr>
                <a:schemeClr val="lt1"/>
              </a:buClr>
              <a:buSzPts val="1400"/>
            </a:pPr>
            <a:r>
              <a:rPr lang="en-GB" b="1">
                <a:solidFill>
                  <a:schemeClr val="bg1"/>
                </a:solidFill>
                <a:latin typeface="Roboto"/>
              </a:rPr>
              <a:t>Literature reviews</a:t>
            </a:r>
          </a:p>
          <a:p>
            <a:pPr algn="ctr">
              <a:buClr>
                <a:schemeClr val="lt1"/>
              </a:buClr>
              <a:buSzPts val="1400"/>
            </a:pPr>
            <a:endParaRPr sz="1200">
              <a:solidFill>
                <a:schemeClr val="bg1"/>
              </a:solidFill>
              <a:latin typeface="Quicksand" panose="020B0604020202020204"/>
            </a:endParaRPr>
          </a:p>
        </p:txBody>
      </p:sp>
      <p:sp>
        <p:nvSpPr>
          <p:cNvPr id="9" name="Google Shape;89;p2">
            <a:extLst>
              <a:ext uri="{FF2B5EF4-FFF2-40B4-BE49-F238E27FC236}">
                <a16:creationId xmlns:a16="http://schemas.microsoft.com/office/drawing/2014/main" id="{F53A8756-F164-7C47-87C5-AECCB357968C}"/>
              </a:ext>
            </a:extLst>
          </p:cNvPr>
          <p:cNvSpPr txBox="1"/>
          <p:nvPr/>
        </p:nvSpPr>
        <p:spPr>
          <a:xfrm>
            <a:off x="8941734" y="3224027"/>
            <a:ext cx="2441334" cy="1015622"/>
          </a:xfrm>
          <a:prstGeom prst="rect">
            <a:avLst/>
          </a:prstGeom>
          <a:solidFill>
            <a:srgbClr val="12B4D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lt1"/>
              </a:buClr>
              <a:buSzPts val="1400"/>
            </a:pPr>
            <a:endParaRPr lang="en-GB" sz="1200" b="1">
              <a:solidFill>
                <a:schemeClr val="bg1"/>
              </a:solidFill>
              <a:latin typeface="Roboto"/>
            </a:endParaRPr>
          </a:p>
          <a:p>
            <a:pPr algn="ctr">
              <a:buClr>
                <a:schemeClr val="lt1"/>
              </a:buClr>
              <a:buSzPts val="1400"/>
            </a:pPr>
            <a:r>
              <a:rPr lang="en-GB" b="1">
                <a:solidFill>
                  <a:schemeClr val="bg1"/>
                </a:solidFill>
                <a:latin typeface="Roboto"/>
              </a:rPr>
              <a:t>UX</a:t>
            </a:r>
            <a:br>
              <a:rPr lang="en-GB" b="1">
                <a:solidFill>
                  <a:schemeClr val="bg1"/>
                </a:solidFill>
                <a:latin typeface="Roboto"/>
              </a:rPr>
            </a:br>
            <a:r>
              <a:rPr lang="en-GB" b="1">
                <a:solidFill>
                  <a:schemeClr val="bg1"/>
                </a:solidFill>
                <a:latin typeface="Roboto"/>
              </a:rPr>
              <a:t>Usability testing</a:t>
            </a:r>
          </a:p>
          <a:p>
            <a:pPr algn="ctr">
              <a:buClr>
                <a:schemeClr val="lt1"/>
              </a:buClr>
              <a:buSzPts val="1400"/>
            </a:pPr>
            <a:endParaRPr sz="1200">
              <a:solidFill>
                <a:schemeClr val="bg1"/>
              </a:solidFill>
              <a:latin typeface="Quicksand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30206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71F73D4C-67AD-D14B-B4A8-3C4DD34F8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object 2">
            <a:extLst>
              <a:ext uri="{FF2B5EF4-FFF2-40B4-BE49-F238E27FC236}">
                <a16:creationId xmlns:a16="http://schemas.microsoft.com/office/drawing/2014/main" id="{A73899B4-0261-6147-A455-58A67ECD62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8" y="381754"/>
            <a:ext cx="8677085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Vulnerability-stress-adaptation model</a:t>
            </a:r>
            <a:endParaRPr spc="-5">
              <a:solidFill>
                <a:srgbClr val="687992"/>
              </a:solidFill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A0D8EF15-3F8C-904F-BFE7-4C703CE98282}"/>
              </a:ext>
            </a:extLst>
          </p:cNvPr>
          <p:cNvSpPr/>
          <p:nvPr/>
        </p:nvSpPr>
        <p:spPr>
          <a:xfrm>
            <a:off x="1028088" y="3877106"/>
            <a:ext cx="2433955" cy="1575435"/>
          </a:xfrm>
          <a:custGeom>
            <a:avLst/>
            <a:gdLst/>
            <a:ahLst/>
            <a:cxnLst/>
            <a:rect l="l" t="t" r="r" b="b"/>
            <a:pathLst>
              <a:path w="2433954" h="1575435">
                <a:moveTo>
                  <a:pt x="2325598" y="0"/>
                </a:move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1467002"/>
                </a:lnTo>
                <a:lnTo>
                  <a:pt x="1687" y="1529440"/>
                </a:lnTo>
                <a:lnTo>
                  <a:pt x="13500" y="1561503"/>
                </a:lnTo>
                <a:lnTo>
                  <a:pt x="45562" y="1573315"/>
                </a:lnTo>
                <a:lnTo>
                  <a:pt x="108000" y="1575003"/>
                </a:lnTo>
                <a:lnTo>
                  <a:pt x="2325598" y="1575003"/>
                </a:lnTo>
                <a:lnTo>
                  <a:pt x="2388036" y="1573315"/>
                </a:lnTo>
                <a:lnTo>
                  <a:pt x="2420099" y="1561503"/>
                </a:lnTo>
                <a:lnTo>
                  <a:pt x="2431911" y="1529440"/>
                </a:lnTo>
                <a:lnTo>
                  <a:pt x="2433599" y="1467002"/>
                </a:lnTo>
                <a:lnTo>
                  <a:pt x="2433599" y="108000"/>
                </a:lnTo>
                <a:lnTo>
                  <a:pt x="2431911" y="45562"/>
                </a:lnTo>
                <a:lnTo>
                  <a:pt x="2420099" y="13500"/>
                </a:lnTo>
                <a:lnTo>
                  <a:pt x="2388036" y="1687"/>
                </a:lnTo>
                <a:lnTo>
                  <a:pt x="2325598" y="0"/>
                </a:lnTo>
                <a:close/>
              </a:path>
            </a:pathLst>
          </a:custGeom>
          <a:solidFill>
            <a:srgbClr val="008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E12C6DA1-746E-8B4E-82E5-D82C12F1EB32}"/>
              </a:ext>
            </a:extLst>
          </p:cNvPr>
          <p:cNvSpPr/>
          <p:nvPr/>
        </p:nvSpPr>
        <p:spPr>
          <a:xfrm>
            <a:off x="4381652" y="2551631"/>
            <a:ext cx="2070100" cy="2070100"/>
          </a:xfrm>
          <a:custGeom>
            <a:avLst/>
            <a:gdLst/>
            <a:ahLst/>
            <a:cxnLst/>
            <a:rect l="l" t="t" r="r" b="b"/>
            <a:pathLst>
              <a:path w="2070100" h="2070100">
                <a:moveTo>
                  <a:pt x="1034999" y="0"/>
                </a:moveTo>
                <a:lnTo>
                  <a:pt x="986277" y="1126"/>
                </a:lnTo>
                <a:lnTo>
                  <a:pt x="938134" y="4473"/>
                </a:lnTo>
                <a:lnTo>
                  <a:pt x="890621" y="9989"/>
                </a:lnTo>
                <a:lnTo>
                  <a:pt x="843788" y="17626"/>
                </a:lnTo>
                <a:lnTo>
                  <a:pt x="797683" y="27335"/>
                </a:lnTo>
                <a:lnTo>
                  <a:pt x="752357" y="39064"/>
                </a:lnTo>
                <a:lnTo>
                  <a:pt x="707859" y="52764"/>
                </a:lnTo>
                <a:lnTo>
                  <a:pt x="664239" y="68387"/>
                </a:lnTo>
                <a:lnTo>
                  <a:pt x="621547" y="85881"/>
                </a:lnTo>
                <a:lnTo>
                  <a:pt x="579832" y="105198"/>
                </a:lnTo>
                <a:lnTo>
                  <a:pt x="539145" y="126287"/>
                </a:lnTo>
                <a:lnTo>
                  <a:pt x="499534" y="149100"/>
                </a:lnTo>
                <a:lnTo>
                  <a:pt x="461050" y="173585"/>
                </a:lnTo>
                <a:lnTo>
                  <a:pt x="423742" y="199694"/>
                </a:lnTo>
                <a:lnTo>
                  <a:pt x="387659" y="227377"/>
                </a:lnTo>
                <a:lnTo>
                  <a:pt x="352853" y="256584"/>
                </a:lnTo>
                <a:lnTo>
                  <a:pt x="319372" y="287266"/>
                </a:lnTo>
                <a:lnTo>
                  <a:pt x="287266" y="319372"/>
                </a:lnTo>
                <a:lnTo>
                  <a:pt x="256584" y="352853"/>
                </a:lnTo>
                <a:lnTo>
                  <a:pt x="227377" y="387659"/>
                </a:lnTo>
                <a:lnTo>
                  <a:pt x="199694" y="423742"/>
                </a:lnTo>
                <a:lnTo>
                  <a:pt x="173585" y="461050"/>
                </a:lnTo>
                <a:lnTo>
                  <a:pt x="149100" y="499534"/>
                </a:lnTo>
                <a:lnTo>
                  <a:pt x="126287" y="539145"/>
                </a:lnTo>
                <a:lnTo>
                  <a:pt x="105198" y="579832"/>
                </a:lnTo>
                <a:lnTo>
                  <a:pt x="85881" y="621547"/>
                </a:lnTo>
                <a:lnTo>
                  <a:pt x="68387" y="664239"/>
                </a:lnTo>
                <a:lnTo>
                  <a:pt x="52764" y="707859"/>
                </a:lnTo>
                <a:lnTo>
                  <a:pt x="39064" y="752357"/>
                </a:lnTo>
                <a:lnTo>
                  <a:pt x="27335" y="797683"/>
                </a:lnTo>
                <a:lnTo>
                  <a:pt x="17626" y="843788"/>
                </a:lnTo>
                <a:lnTo>
                  <a:pt x="9989" y="890621"/>
                </a:lnTo>
                <a:lnTo>
                  <a:pt x="4473" y="938134"/>
                </a:lnTo>
                <a:lnTo>
                  <a:pt x="1126" y="986277"/>
                </a:lnTo>
                <a:lnTo>
                  <a:pt x="0" y="1034999"/>
                </a:lnTo>
                <a:lnTo>
                  <a:pt x="1126" y="1083721"/>
                </a:lnTo>
                <a:lnTo>
                  <a:pt x="4473" y="1131863"/>
                </a:lnTo>
                <a:lnTo>
                  <a:pt x="9989" y="1179376"/>
                </a:lnTo>
                <a:lnTo>
                  <a:pt x="17626" y="1226210"/>
                </a:lnTo>
                <a:lnTo>
                  <a:pt x="27335" y="1272315"/>
                </a:lnTo>
                <a:lnTo>
                  <a:pt x="39064" y="1317641"/>
                </a:lnTo>
                <a:lnTo>
                  <a:pt x="52764" y="1362139"/>
                </a:lnTo>
                <a:lnTo>
                  <a:pt x="68387" y="1405758"/>
                </a:lnTo>
                <a:lnTo>
                  <a:pt x="85881" y="1448450"/>
                </a:lnTo>
                <a:lnTo>
                  <a:pt x="105198" y="1490165"/>
                </a:lnTo>
                <a:lnTo>
                  <a:pt x="126287" y="1530853"/>
                </a:lnTo>
                <a:lnTo>
                  <a:pt x="149100" y="1570464"/>
                </a:lnTo>
                <a:lnTo>
                  <a:pt x="173585" y="1608948"/>
                </a:lnTo>
                <a:lnTo>
                  <a:pt x="199694" y="1646256"/>
                </a:lnTo>
                <a:lnTo>
                  <a:pt x="227377" y="1682338"/>
                </a:lnTo>
                <a:lnTo>
                  <a:pt x="256584" y="1717144"/>
                </a:lnTo>
                <a:lnTo>
                  <a:pt x="287266" y="1750626"/>
                </a:lnTo>
                <a:lnTo>
                  <a:pt x="319372" y="1782732"/>
                </a:lnTo>
                <a:lnTo>
                  <a:pt x="352853" y="1813413"/>
                </a:lnTo>
                <a:lnTo>
                  <a:pt x="387659" y="1842620"/>
                </a:lnTo>
                <a:lnTo>
                  <a:pt x="423742" y="1870303"/>
                </a:lnTo>
                <a:lnTo>
                  <a:pt x="461050" y="1896412"/>
                </a:lnTo>
                <a:lnTo>
                  <a:pt x="499534" y="1920898"/>
                </a:lnTo>
                <a:lnTo>
                  <a:pt x="539145" y="1943710"/>
                </a:lnTo>
                <a:lnTo>
                  <a:pt x="579832" y="1964799"/>
                </a:lnTo>
                <a:lnTo>
                  <a:pt x="621547" y="1984116"/>
                </a:lnTo>
                <a:lnTo>
                  <a:pt x="664239" y="2001611"/>
                </a:lnTo>
                <a:lnTo>
                  <a:pt x="707859" y="2017233"/>
                </a:lnTo>
                <a:lnTo>
                  <a:pt x="752357" y="2030934"/>
                </a:lnTo>
                <a:lnTo>
                  <a:pt x="797683" y="2042663"/>
                </a:lnTo>
                <a:lnTo>
                  <a:pt x="843788" y="2052371"/>
                </a:lnTo>
                <a:lnTo>
                  <a:pt x="890621" y="2060008"/>
                </a:lnTo>
                <a:lnTo>
                  <a:pt x="938134" y="2065525"/>
                </a:lnTo>
                <a:lnTo>
                  <a:pt x="986277" y="2068871"/>
                </a:lnTo>
                <a:lnTo>
                  <a:pt x="1034999" y="2069998"/>
                </a:lnTo>
                <a:lnTo>
                  <a:pt x="1083721" y="2068871"/>
                </a:lnTo>
                <a:lnTo>
                  <a:pt x="1131863" y="2065525"/>
                </a:lnTo>
                <a:lnTo>
                  <a:pt x="1179376" y="2060008"/>
                </a:lnTo>
                <a:lnTo>
                  <a:pt x="1226210" y="2052371"/>
                </a:lnTo>
                <a:lnTo>
                  <a:pt x="1272315" y="2042663"/>
                </a:lnTo>
                <a:lnTo>
                  <a:pt x="1317641" y="2030934"/>
                </a:lnTo>
                <a:lnTo>
                  <a:pt x="1362139" y="2017233"/>
                </a:lnTo>
                <a:lnTo>
                  <a:pt x="1405758" y="2001611"/>
                </a:lnTo>
                <a:lnTo>
                  <a:pt x="1448450" y="1984116"/>
                </a:lnTo>
                <a:lnTo>
                  <a:pt x="1490165" y="1964799"/>
                </a:lnTo>
                <a:lnTo>
                  <a:pt x="1530853" y="1943710"/>
                </a:lnTo>
                <a:lnTo>
                  <a:pt x="1570464" y="1920898"/>
                </a:lnTo>
                <a:lnTo>
                  <a:pt x="1608948" y="1896412"/>
                </a:lnTo>
                <a:lnTo>
                  <a:pt x="1646256" y="1870303"/>
                </a:lnTo>
                <a:lnTo>
                  <a:pt x="1682338" y="1842620"/>
                </a:lnTo>
                <a:lnTo>
                  <a:pt x="1717144" y="1813413"/>
                </a:lnTo>
                <a:lnTo>
                  <a:pt x="1750626" y="1782732"/>
                </a:lnTo>
                <a:lnTo>
                  <a:pt x="1782732" y="1750626"/>
                </a:lnTo>
                <a:lnTo>
                  <a:pt x="1813413" y="1717144"/>
                </a:lnTo>
                <a:lnTo>
                  <a:pt x="1842620" y="1682338"/>
                </a:lnTo>
                <a:lnTo>
                  <a:pt x="1870303" y="1646256"/>
                </a:lnTo>
                <a:lnTo>
                  <a:pt x="1896412" y="1608948"/>
                </a:lnTo>
                <a:lnTo>
                  <a:pt x="1920898" y="1570464"/>
                </a:lnTo>
                <a:lnTo>
                  <a:pt x="1943710" y="1530853"/>
                </a:lnTo>
                <a:lnTo>
                  <a:pt x="1964799" y="1490165"/>
                </a:lnTo>
                <a:lnTo>
                  <a:pt x="1984116" y="1448450"/>
                </a:lnTo>
                <a:lnTo>
                  <a:pt x="2001611" y="1405758"/>
                </a:lnTo>
                <a:lnTo>
                  <a:pt x="2017233" y="1362139"/>
                </a:lnTo>
                <a:lnTo>
                  <a:pt x="2030934" y="1317641"/>
                </a:lnTo>
                <a:lnTo>
                  <a:pt x="2042663" y="1272315"/>
                </a:lnTo>
                <a:lnTo>
                  <a:pt x="2052371" y="1226210"/>
                </a:lnTo>
                <a:lnTo>
                  <a:pt x="2060008" y="1179376"/>
                </a:lnTo>
                <a:lnTo>
                  <a:pt x="2065525" y="1131863"/>
                </a:lnTo>
                <a:lnTo>
                  <a:pt x="2068871" y="1083721"/>
                </a:lnTo>
                <a:lnTo>
                  <a:pt x="2069998" y="1034999"/>
                </a:lnTo>
                <a:lnTo>
                  <a:pt x="2068871" y="986277"/>
                </a:lnTo>
                <a:lnTo>
                  <a:pt x="2065525" y="938134"/>
                </a:lnTo>
                <a:lnTo>
                  <a:pt x="2060008" y="890621"/>
                </a:lnTo>
                <a:lnTo>
                  <a:pt x="2052371" y="843788"/>
                </a:lnTo>
                <a:lnTo>
                  <a:pt x="2042663" y="797683"/>
                </a:lnTo>
                <a:lnTo>
                  <a:pt x="2030934" y="752357"/>
                </a:lnTo>
                <a:lnTo>
                  <a:pt x="2017233" y="707859"/>
                </a:lnTo>
                <a:lnTo>
                  <a:pt x="2001611" y="664239"/>
                </a:lnTo>
                <a:lnTo>
                  <a:pt x="1984116" y="621547"/>
                </a:lnTo>
                <a:lnTo>
                  <a:pt x="1964799" y="579832"/>
                </a:lnTo>
                <a:lnTo>
                  <a:pt x="1943710" y="539145"/>
                </a:lnTo>
                <a:lnTo>
                  <a:pt x="1920898" y="499534"/>
                </a:lnTo>
                <a:lnTo>
                  <a:pt x="1896412" y="461050"/>
                </a:lnTo>
                <a:lnTo>
                  <a:pt x="1870303" y="423742"/>
                </a:lnTo>
                <a:lnTo>
                  <a:pt x="1842620" y="387659"/>
                </a:lnTo>
                <a:lnTo>
                  <a:pt x="1813413" y="352853"/>
                </a:lnTo>
                <a:lnTo>
                  <a:pt x="1782732" y="319372"/>
                </a:lnTo>
                <a:lnTo>
                  <a:pt x="1750626" y="287266"/>
                </a:lnTo>
                <a:lnTo>
                  <a:pt x="1717144" y="256584"/>
                </a:lnTo>
                <a:lnTo>
                  <a:pt x="1682338" y="227377"/>
                </a:lnTo>
                <a:lnTo>
                  <a:pt x="1646256" y="199694"/>
                </a:lnTo>
                <a:lnTo>
                  <a:pt x="1608948" y="173585"/>
                </a:lnTo>
                <a:lnTo>
                  <a:pt x="1570464" y="149100"/>
                </a:lnTo>
                <a:lnTo>
                  <a:pt x="1530853" y="126287"/>
                </a:lnTo>
                <a:lnTo>
                  <a:pt x="1490165" y="105198"/>
                </a:lnTo>
                <a:lnTo>
                  <a:pt x="1448450" y="85881"/>
                </a:lnTo>
                <a:lnTo>
                  <a:pt x="1405758" y="68387"/>
                </a:lnTo>
                <a:lnTo>
                  <a:pt x="1362139" y="52764"/>
                </a:lnTo>
                <a:lnTo>
                  <a:pt x="1317641" y="39064"/>
                </a:lnTo>
                <a:lnTo>
                  <a:pt x="1272315" y="27335"/>
                </a:lnTo>
                <a:lnTo>
                  <a:pt x="1226210" y="17626"/>
                </a:lnTo>
                <a:lnTo>
                  <a:pt x="1179376" y="9989"/>
                </a:lnTo>
                <a:lnTo>
                  <a:pt x="1131863" y="4473"/>
                </a:lnTo>
                <a:lnTo>
                  <a:pt x="1083721" y="1126"/>
                </a:lnTo>
                <a:lnTo>
                  <a:pt x="103499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rgbClr val="596179"/>
              </a:solidFill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E5F366E1-5412-7248-9B3D-EAB11C58CE0B}"/>
              </a:ext>
            </a:extLst>
          </p:cNvPr>
          <p:cNvSpPr/>
          <p:nvPr/>
        </p:nvSpPr>
        <p:spPr>
          <a:xfrm>
            <a:off x="9537013" y="2551631"/>
            <a:ext cx="2070100" cy="2070100"/>
          </a:xfrm>
          <a:custGeom>
            <a:avLst/>
            <a:gdLst/>
            <a:ahLst/>
            <a:cxnLst/>
            <a:rect l="l" t="t" r="r" b="b"/>
            <a:pathLst>
              <a:path w="2070100" h="2070100">
                <a:moveTo>
                  <a:pt x="1034999" y="0"/>
                </a:moveTo>
                <a:lnTo>
                  <a:pt x="986277" y="1126"/>
                </a:lnTo>
                <a:lnTo>
                  <a:pt x="938134" y="4473"/>
                </a:lnTo>
                <a:lnTo>
                  <a:pt x="890621" y="9989"/>
                </a:lnTo>
                <a:lnTo>
                  <a:pt x="843788" y="17626"/>
                </a:lnTo>
                <a:lnTo>
                  <a:pt x="797683" y="27335"/>
                </a:lnTo>
                <a:lnTo>
                  <a:pt x="752357" y="39064"/>
                </a:lnTo>
                <a:lnTo>
                  <a:pt x="707859" y="52764"/>
                </a:lnTo>
                <a:lnTo>
                  <a:pt x="664239" y="68387"/>
                </a:lnTo>
                <a:lnTo>
                  <a:pt x="621547" y="85881"/>
                </a:lnTo>
                <a:lnTo>
                  <a:pt x="579832" y="105198"/>
                </a:lnTo>
                <a:lnTo>
                  <a:pt x="539145" y="126287"/>
                </a:lnTo>
                <a:lnTo>
                  <a:pt x="499534" y="149100"/>
                </a:lnTo>
                <a:lnTo>
                  <a:pt x="461050" y="173585"/>
                </a:lnTo>
                <a:lnTo>
                  <a:pt x="423742" y="199694"/>
                </a:lnTo>
                <a:lnTo>
                  <a:pt x="387659" y="227377"/>
                </a:lnTo>
                <a:lnTo>
                  <a:pt x="352853" y="256584"/>
                </a:lnTo>
                <a:lnTo>
                  <a:pt x="319372" y="287266"/>
                </a:lnTo>
                <a:lnTo>
                  <a:pt x="287266" y="319372"/>
                </a:lnTo>
                <a:lnTo>
                  <a:pt x="256584" y="352853"/>
                </a:lnTo>
                <a:lnTo>
                  <a:pt x="227377" y="387659"/>
                </a:lnTo>
                <a:lnTo>
                  <a:pt x="199694" y="423742"/>
                </a:lnTo>
                <a:lnTo>
                  <a:pt x="173585" y="461050"/>
                </a:lnTo>
                <a:lnTo>
                  <a:pt x="149100" y="499534"/>
                </a:lnTo>
                <a:lnTo>
                  <a:pt x="126287" y="539145"/>
                </a:lnTo>
                <a:lnTo>
                  <a:pt x="105198" y="579832"/>
                </a:lnTo>
                <a:lnTo>
                  <a:pt x="85881" y="621547"/>
                </a:lnTo>
                <a:lnTo>
                  <a:pt x="68387" y="664239"/>
                </a:lnTo>
                <a:lnTo>
                  <a:pt x="52764" y="707859"/>
                </a:lnTo>
                <a:lnTo>
                  <a:pt x="39064" y="752357"/>
                </a:lnTo>
                <a:lnTo>
                  <a:pt x="27335" y="797683"/>
                </a:lnTo>
                <a:lnTo>
                  <a:pt x="17626" y="843788"/>
                </a:lnTo>
                <a:lnTo>
                  <a:pt x="9989" y="890621"/>
                </a:lnTo>
                <a:lnTo>
                  <a:pt x="4473" y="938134"/>
                </a:lnTo>
                <a:lnTo>
                  <a:pt x="1126" y="986277"/>
                </a:lnTo>
                <a:lnTo>
                  <a:pt x="0" y="1034999"/>
                </a:lnTo>
                <a:lnTo>
                  <a:pt x="1126" y="1083721"/>
                </a:lnTo>
                <a:lnTo>
                  <a:pt x="4473" y="1131863"/>
                </a:lnTo>
                <a:lnTo>
                  <a:pt x="9989" y="1179376"/>
                </a:lnTo>
                <a:lnTo>
                  <a:pt x="17626" y="1226210"/>
                </a:lnTo>
                <a:lnTo>
                  <a:pt x="27335" y="1272315"/>
                </a:lnTo>
                <a:lnTo>
                  <a:pt x="39064" y="1317641"/>
                </a:lnTo>
                <a:lnTo>
                  <a:pt x="52764" y="1362139"/>
                </a:lnTo>
                <a:lnTo>
                  <a:pt x="68387" y="1405758"/>
                </a:lnTo>
                <a:lnTo>
                  <a:pt x="85881" y="1448450"/>
                </a:lnTo>
                <a:lnTo>
                  <a:pt x="105198" y="1490165"/>
                </a:lnTo>
                <a:lnTo>
                  <a:pt x="126287" y="1530853"/>
                </a:lnTo>
                <a:lnTo>
                  <a:pt x="149100" y="1570464"/>
                </a:lnTo>
                <a:lnTo>
                  <a:pt x="173585" y="1608948"/>
                </a:lnTo>
                <a:lnTo>
                  <a:pt x="199694" y="1646256"/>
                </a:lnTo>
                <a:lnTo>
                  <a:pt x="227377" y="1682338"/>
                </a:lnTo>
                <a:lnTo>
                  <a:pt x="256584" y="1717144"/>
                </a:lnTo>
                <a:lnTo>
                  <a:pt x="287266" y="1750626"/>
                </a:lnTo>
                <a:lnTo>
                  <a:pt x="319372" y="1782732"/>
                </a:lnTo>
                <a:lnTo>
                  <a:pt x="352853" y="1813413"/>
                </a:lnTo>
                <a:lnTo>
                  <a:pt x="387659" y="1842620"/>
                </a:lnTo>
                <a:lnTo>
                  <a:pt x="423742" y="1870303"/>
                </a:lnTo>
                <a:lnTo>
                  <a:pt x="461050" y="1896412"/>
                </a:lnTo>
                <a:lnTo>
                  <a:pt x="499534" y="1920898"/>
                </a:lnTo>
                <a:lnTo>
                  <a:pt x="539145" y="1943710"/>
                </a:lnTo>
                <a:lnTo>
                  <a:pt x="579832" y="1964799"/>
                </a:lnTo>
                <a:lnTo>
                  <a:pt x="621547" y="1984116"/>
                </a:lnTo>
                <a:lnTo>
                  <a:pt x="664239" y="2001611"/>
                </a:lnTo>
                <a:lnTo>
                  <a:pt x="707859" y="2017233"/>
                </a:lnTo>
                <a:lnTo>
                  <a:pt x="752357" y="2030934"/>
                </a:lnTo>
                <a:lnTo>
                  <a:pt x="797683" y="2042663"/>
                </a:lnTo>
                <a:lnTo>
                  <a:pt x="843788" y="2052371"/>
                </a:lnTo>
                <a:lnTo>
                  <a:pt x="890621" y="2060008"/>
                </a:lnTo>
                <a:lnTo>
                  <a:pt x="938134" y="2065525"/>
                </a:lnTo>
                <a:lnTo>
                  <a:pt x="986277" y="2068871"/>
                </a:lnTo>
                <a:lnTo>
                  <a:pt x="1034999" y="2069998"/>
                </a:lnTo>
                <a:lnTo>
                  <a:pt x="1083721" y="2068871"/>
                </a:lnTo>
                <a:lnTo>
                  <a:pt x="1131863" y="2065525"/>
                </a:lnTo>
                <a:lnTo>
                  <a:pt x="1179376" y="2060008"/>
                </a:lnTo>
                <a:lnTo>
                  <a:pt x="1226210" y="2052371"/>
                </a:lnTo>
                <a:lnTo>
                  <a:pt x="1272315" y="2042663"/>
                </a:lnTo>
                <a:lnTo>
                  <a:pt x="1317641" y="2030934"/>
                </a:lnTo>
                <a:lnTo>
                  <a:pt x="1362139" y="2017233"/>
                </a:lnTo>
                <a:lnTo>
                  <a:pt x="1405758" y="2001611"/>
                </a:lnTo>
                <a:lnTo>
                  <a:pt x="1448450" y="1984116"/>
                </a:lnTo>
                <a:lnTo>
                  <a:pt x="1490165" y="1964799"/>
                </a:lnTo>
                <a:lnTo>
                  <a:pt x="1530853" y="1943710"/>
                </a:lnTo>
                <a:lnTo>
                  <a:pt x="1570464" y="1920898"/>
                </a:lnTo>
                <a:lnTo>
                  <a:pt x="1608948" y="1896412"/>
                </a:lnTo>
                <a:lnTo>
                  <a:pt x="1646256" y="1870303"/>
                </a:lnTo>
                <a:lnTo>
                  <a:pt x="1682338" y="1842620"/>
                </a:lnTo>
                <a:lnTo>
                  <a:pt x="1717144" y="1813413"/>
                </a:lnTo>
                <a:lnTo>
                  <a:pt x="1750626" y="1782732"/>
                </a:lnTo>
                <a:lnTo>
                  <a:pt x="1782732" y="1750626"/>
                </a:lnTo>
                <a:lnTo>
                  <a:pt x="1813413" y="1717144"/>
                </a:lnTo>
                <a:lnTo>
                  <a:pt x="1842620" y="1682338"/>
                </a:lnTo>
                <a:lnTo>
                  <a:pt x="1870303" y="1646256"/>
                </a:lnTo>
                <a:lnTo>
                  <a:pt x="1896412" y="1608948"/>
                </a:lnTo>
                <a:lnTo>
                  <a:pt x="1920898" y="1570464"/>
                </a:lnTo>
                <a:lnTo>
                  <a:pt x="1943710" y="1530853"/>
                </a:lnTo>
                <a:lnTo>
                  <a:pt x="1964799" y="1490165"/>
                </a:lnTo>
                <a:lnTo>
                  <a:pt x="1984116" y="1448450"/>
                </a:lnTo>
                <a:lnTo>
                  <a:pt x="2001611" y="1405758"/>
                </a:lnTo>
                <a:lnTo>
                  <a:pt x="2017233" y="1362139"/>
                </a:lnTo>
                <a:lnTo>
                  <a:pt x="2030934" y="1317641"/>
                </a:lnTo>
                <a:lnTo>
                  <a:pt x="2042663" y="1272315"/>
                </a:lnTo>
                <a:lnTo>
                  <a:pt x="2052371" y="1226210"/>
                </a:lnTo>
                <a:lnTo>
                  <a:pt x="2060008" y="1179376"/>
                </a:lnTo>
                <a:lnTo>
                  <a:pt x="2065525" y="1131863"/>
                </a:lnTo>
                <a:lnTo>
                  <a:pt x="2068871" y="1083721"/>
                </a:lnTo>
                <a:lnTo>
                  <a:pt x="2069998" y="1034999"/>
                </a:lnTo>
                <a:lnTo>
                  <a:pt x="2068871" y="986277"/>
                </a:lnTo>
                <a:lnTo>
                  <a:pt x="2065525" y="938134"/>
                </a:lnTo>
                <a:lnTo>
                  <a:pt x="2060008" y="890621"/>
                </a:lnTo>
                <a:lnTo>
                  <a:pt x="2052371" y="843788"/>
                </a:lnTo>
                <a:lnTo>
                  <a:pt x="2042663" y="797683"/>
                </a:lnTo>
                <a:lnTo>
                  <a:pt x="2030934" y="752357"/>
                </a:lnTo>
                <a:lnTo>
                  <a:pt x="2017233" y="707859"/>
                </a:lnTo>
                <a:lnTo>
                  <a:pt x="2001611" y="664239"/>
                </a:lnTo>
                <a:lnTo>
                  <a:pt x="1984116" y="621547"/>
                </a:lnTo>
                <a:lnTo>
                  <a:pt x="1964799" y="579832"/>
                </a:lnTo>
                <a:lnTo>
                  <a:pt x="1943710" y="539145"/>
                </a:lnTo>
                <a:lnTo>
                  <a:pt x="1920898" y="499534"/>
                </a:lnTo>
                <a:lnTo>
                  <a:pt x="1896412" y="461050"/>
                </a:lnTo>
                <a:lnTo>
                  <a:pt x="1870303" y="423742"/>
                </a:lnTo>
                <a:lnTo>
                  <a:pt x="1842620" y="387659"/>
                </a:lnTo>
                <a:lnTo>
                  <a:pt x="1813413" y="352853"/>
                </a:lnTo>
                <a:lnTo>
                  <a:pt x="1782732" y="319372"/>
                </a:lnTo>
                <a:lnTo>
                  <a:pt x="1750626" y="287266"/>
                </a:lnTo>
                <a:lnTo>
                  <a:pt x="1717144" y="256584"/>
                </a:lnTo>
                <a:lnTo>
                  <a:pt x="1682338" y="227377"/>
                </a:lnTo>
                <a:lnTo>
                  <a:pt x="1646256" y="199694"/>
                </a:lnTo>
                <a:lnTo>
                  <a:pt x="1608948" y="173585"/>
                </a:lnTo>
                <a:lnTo>
                  <a:pt x="1570464" y="149100"/>
                </a:lnTo>
                <a:lnTo>
                  <a:pt x="1530853" y="126287"/>
                </a:lnTo>
                <a:lnTo>
                  <a:pt x="1490165" y="105198"/>
                </a:lnTo>
                <a:lnTo>
                  <a:pt x="1448450" y="85881"/>
                </a:lnTo>
                <a:lnTo>
                  <a:pt x="1405758" y="68387"/>
                </a:lnTo>
                <a:lnTo>
                  <a:pt x="1362139" y="52764"/>
                </a:lnTo>
                <a:lnTo>
                  <a:pt x="1317641" y="39064"/>
                </a:lnTo>
                <a:lnTo>
                  <a:pt x="1272315" y="27335"/>
                </a:lnTo>
                <a:lnTo>
                  <a:pt x="1226210" y="17626"/>
                </a:lnTo>
                <a:lnTo>
                  <a:pt x="1179376" y="9989"/>
                </a:lnTo>
                <a:lnTo>
                  <a:pt x="1131863" y="4473"/>
                </a:lnTo>
                <a:lnTo>
                  <a:pt x="1083721" y="1126"/>
                </a:lnTo>
                <a:lnTo>
                  <a:pt x="1034999" y="0"/>
                </a:lnTo>
                <a:close/>
              </a:path>
            </a:pathLst>
          </a:custGeom>
          <a:solidFill>
            <a:srgbClr val="77A3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BFF055B9-3980-2040-84D6-ECE4120F2FFE}"/>
              </a:ext>
            </a:extLst>
          </p:cNvPr>
          <p:cNvSpPr/>
          <p:nvPr/>
        </p:nvSpPr>
        <p:spPr>
          <a:xfrm>
            <a:off x="6954895" y="2551631"/>
            <a:ext cx="2070100" cy="2070100"/>
          </a:xfrm>
          <a:custGeom>
            <a:avLst/>
            <a:gdLst/>
            <a:ahLst/>
            <a:cxnLst/>
            <a:rect l="l" t="t" r="r" b="b"/>
            <a:pathLst>
              <a:path w="2070100" h="2070100">
                <a:moveTo>
                  <a:pt x="1034999" y="0"/>
                </a:moveTo>
                <a:lnTo>
                  <a:pt x="986277" y="1126"/>
                </a:lnTo>
                <a:lnTo>
                  <a:pt x="938134" y="4473"/>
                </a:lnTo>
                <a:lnTo>
                  <a:pt x="890621" y="9989"/>
                </a:lnTo>
                <a:lnTo>
                  <a:pt x="843788" y="17626"/>
                </a:lnTo>
                <a:lnTo>
                  <a:pt x="797683" y="27335"/>
                </a:lnTo>
                <a:lnTo>
                  <a:pt x="752357" y="39064"/>
                </a:lnTo>
                <a:lnTo>
                  <a:pt x="707859" y="52764"/>
                </a:lnTo>
                <a:lnTo>
                  <a:pt x="664239" y="68387"/>
                </a:lnTo>
                <a:lnTo>
                  <a:pt x="621547" y="85881"/>
                </a:lnTo>
                <a:lnTo>
                  <a:pt x="579832" y="105198"/>
                </a:lnTo>
                <a:lnTo>
                  <a:pt x="539145" y="126287"/>
                </a:lnTo>
                <a:lnTo>
                  <a:pt x="499534" y="149100"/>
                </a:lnTo>
                <a:lnTo>
                  <a:pt x="461050" y="173585"/>
                </a:lnTo>
                <a:lnTo>
                  <a:pt x="423742" y="199694"/>
                </a:lnTo>
                <a:lnTo>
                  <a:pt x="387659" y="227377"/>
                </a:lnTo>
                <a:lnTo>
                  <a:pt x="352853" y="256584"/>
                </a:lnTo>
                <a:lnTo>
                  <a:pt x="319372" y="287266"/>
                </a:lnTo>
                <a:lnTo>
                  <a:pt x="287266" y="319372"/>
                </a:lnTo>
                <a:lnTo>
                  <a:pt x="256584" y="352853"/>
                </a:lnTo>
                <a:lnTo>
                  <a:pt x="227377" y="387659"/>
                </a:lnTo>
                <a:lnTo>
                  <a:pt x="199694" y="423742"/>
                </a:lnTo>
                <a:lnTo>
                  <a:pt x="173585" y="461050"/>
                </a:lnTo>
                <a:lnTo>
                  <a:pt x="149100" y="499534"/>
                </a:lnTo>
                <a:lnTo>
                  <a:pt x="126287" y="539145"/>
                </a:lnTo>
                <a:lnTo>
                  <a:pt x="105198" y="579832"/>
                </a:lnTo>
                <a:lnTo>
                  <a:pt x="85881" y="621547"/>
                </a:lnTo>
                <a:lnTo>
                  <a:pt x="68387" y="664239"/>
                </a:lnTo>
                <a:lnTo>
                  <a:pt x="52764" y="707859"/>
                </a:lnTo>
                <a:lnTo>
                  <a:pt x="39064" y="752357"/>
                </a:lnTo>
                <a:lnTo>
                  <a:pt x="27335" y="797683"/>
                </a:lnTo>
                <a:lnTo>
                  <a:pt x="17626" y="843788"/>
                </a:lnTo>
                <a:lnTo>
                  <a:pt x="9989" y="890621"/>
                </a:lnTo>
                <a:lnTo>
                  <a:pt x="4473" y="938134"/>
                </a:lnTo>
                <a:lnTo>
                  <a:pt x="1126" y="986277"/>
                </a:lnTo>
                <a:lnTo>
                  <a:pt x="0" y="1034999"/>
                </a:lnTo>
                <a:lnTo>
                  <a:pt x="1126" y="1083721"/>
                </a:lnTo>
                <a:lnTo>
                  <a:pt x="4473" y="1131863"/>
                </a:lnTo>
                <a:lnTo>
                  <a:pt x="9989" y="1179376"/>
                </a:lnTo>
                <a:lnTo>
                  <a:pt x="17626" y="1226210"/>
                </a:lnTo>
                <a:lnTo>
                  <a:pt x="27335" y="1272315"/>
                </a:lnTo>
                <a:lnTo>
                  <a:pt x="39064" y="1317641"/>
                </a:lnTo>
                <a:lnTo>
                  <a:pt x="52764" y="1362139"/>
                </a:lnTo>
                <a:lnTo>
                  <a:pt x="68387" y="1405758"/>
                </a:lnTo>
                <a:lnTo>
                  <a:pt x="85881" y="1448450"/>
                </a:lnTo>
                <a:lnTo>
                  <a:pt x="105198" y="1490165"/>
                </a:lnTo>
                <a:lnTo>
                  <a:pt x="126287" y="1530853"/>
                </a:lnTo>
                <a:lnTo>
                  <a:pt x="149100" y="1570464"/>
                </a:lnTo>
                <a:lnTo>
                  <a:pt x="173585" y="1608948"/>
                </a:lnTo>
                <a:lnTo>
                  <a:pt x="199694" y="1646256"/>
                </a:lnTo>
                <a:lnTo>
                  <a:pt x="227377" y="1682338"/>
                </a:lnTo>
                <a:lnTo>
                  <a:pt x="256584" y="1717144"/>
                </a:lnTo>
                <a:lnTo>
                  <a:pt x="287266" y="1750626"/>
                </a:lnTo>
                <a:lnTo>
                  <a:pt x="319372" y="1782732"/>
                </a:lnTo>
                <a:lnTo>
                  <a:pt x="352853" y="1813413"/>
                </a:lnTo>
                <a:lnTo>
                  <a:pt x="387659" y="1842620"/>
                </a:lnTo>
                <a:lnTo>
                  <a:pt x="423742" y="1870303"/>
                </a:lnTo>
                <a:lnTo>
                  <a:pt x="461050" y="1896412"/>
                </a:lnTo>
                <a:lnTo>
                  <a:pt x="499534" y="1920898"/>
                </a:lnTo>
                <a:lnTo>
                  <a:pt x="539145" y="1943710"/>
                </a:lnTo>
                <a:lnTo>
                  <a:pt x="579832" y="1964799"/>
                </a:lnTo>
                <a:lnTo>
                  <a:pt x="621547" y="1984116"/>
                </a:lnTo>
                <a:lnTo>
                  <a:pt x="664239" y="2001611"/>
                </a:lnTo>
                <a:lnTo>
                  <a:pt x="707859" y="2017233"/>
                </a:lnTo>
                <a:lnTo>
                  <a:pt x="752357" y="2030934"/>
                </a:lnTo>
                <a:lnTo>
                  <a:pt x="797683" y="2042663"/>
                </a:lnTo>
                <a:lnTo>
                  <a:pt x="843788" y="2052371"/>
                </a:lnTo>
                <a:lnTo>
                  <a:pt x="890621" y="2060008"/>
                </a:lnTo>
                <a:lnTo>
                  <a:pt x="938134" y="2065525"/>
                </a:lnTo>
                <a:lnTo>
                  <a:pt x="986277" y="2068871"/>
                </a:lnTo>
                <a:lnTo>
                  <a:pt x="1034999" y="2069998"/>
                </a:lnTo>
                <a:lnTo>
                  <a:pt x="1083721" y="2068871"/>
                </a:lnTo>
                <a:lnTo>
                  <a:pt x="1131863" y="2065525"/>
                </a:lnTo>
                <a:lnTo>
                  <a:pt x="1179376" y="2060008"/>
                </a:lnTo>
                <a:lnTo>
                  <a:pt x="1226210" y="2052371"/>
                </a:lnTo>
                <a:lnTo>
                  <a:pt x="1272315" y="2042663"/>
                </a:lnTo>
                <a:lnTo>
                  <a:pt x="1317641" y="2030934"/>
                </a:lnTo>
                <a:lnTo>
                  <a:pt x="1362139" y="2017233"/>
                </a:lnTo>
                <a:lnTo>
                  <a:pt x="1405758" y="2001611"/>
                </a:lnTo>
                <a:lnTo>
                  <a:pt x="1448450" y="1984116"/>
                </a:lnTo>
                <a:lnTo>
                  <a:pt x="1490165" y="1964799"/>
                </a:lnTo>
                <a:lnTo>
                  <a:pt x="1530853" y="1943710"/>
                </a:lnTo>
                <a:lnTo>
                  <a:pt x="1570464" y="1920898"/>
                </a:lnTo>
                <a:lnTo>
                  <a:pt x="1608948" y="1896412"/>
                </a:lnTo>
                <a:lnTo>
                  <a:pt x="1646256" y="1870303"/>
                </a:lnTo>
                <a:lnTo>
                  <a:pt x="1682338" y="1842620"/>
                </a:lnTo>
                <a:lnTo>
                  <a:pt x="1717144" y="1813413"/>
                </a:lnTo>
                <a:lnTo>
                  <a:pt x="1750626" y="1782732"/>
                </a:lnTo>
                <a:lnTo>
                  <a:pt x="1782732" y="1750626"/>
                </a:lnTo>
                <a:lnTo>
                  <a:pt x="1813413" y="1717144"/>
                </a:lnTo>
                <a:lnTo>
                  <a:pt x="1842620" y="1682338"/>
                </a:lnTo>
                <a:lnTo>
                  <a:pt x="1870303" y="1646256"/>
                </a:lnTo>
                <a:lnTo>
                  <a:pt x="1896412" y="1608948"/>
                </a:lnTo>
                <a:lnTo>
                  <a:pt x="1920898" y="1570464"/>
                </a:lnTo>
                <a:lnTo>
                  <a:pt x="1943710" y="1530853"/>
                </a:lnTo>
                <a:lnTo>
                  <a:pt x="1964799" y="1490165"/>
                </a:lnTo>
                <a:lnTo>
                  <a:pt x="1984116" y="1448450"/>
                </a:lnTo>
                <a:lnTo>
                  <a:pt x="2001611" y="1405758"/>
                </a:lnTo>
                <a:lnTo>
                  <a:pt x="2017233" y="1362139"/>
                </a:lnTo>
                <a:lnTo>
                  <a:pt x="2030934" y="1317641"/>
                </a:lnTo>
                <a:lnTo>
                  <a:pt x="2042663" y="1272315"/>
                </a:lnTo>
                <a:lnTo>
                  <a:pt x="2052371" y="1226210"/>
                </a:lnTo>
                <a:lnTo>
                  <a:pt x="2060008" y="1179376"/>
                </a:lnTo>
                <a:lnTo>
                  <a:pt x="2065525" y="1131863"/>
                </a:lnTo>
                <a:lnTo>
                  <a:pt x="2068871" y="1083721"/>
                </a:lnTo>
                <a:lnTo>
                  <a:pt x="2069998" y="1034999"/>
                </a:lnTo>
                <a:lnTo>
                  <a:pt x="2068871" y="986277"/>
                </a:lnTo>
                <a:lnTo>
                  <a:pt x="2065525" y="938134"/>
                </a:lnTo>
                <a:lnTo>
                  <a:pt x="2060008" y="890621"/>
                </a:lnTo>
                <a:lnTo>
                  <a:pt x="2052371" y="843788"/>
                </a:lnTo>
                <a:lnTo>
                  <a:pt x="2042663" y="797683"/>
                </a:lnTo>
                <a:lnTo>
                  <a:pt x="2030934" y="752357"/>
                </a:lnTo>
                <a:lnTo>
                  <a:pt x="2017233" y="707859"/>
                </a:lnTo>
                <a:lnTo>
                  <a:pt x="2001611" y="664239"/>
                </a:lnTo>
                <a:lnTo>
                  <a:pt x="1984116" y="621547"/>
                </a:lnTo>
                <a:lnTo>
                  <a:pt x="1964799" y="579832"/>
                </a:lnTo>
                <a:lnTo>
                  <a:pt x="1943710" y="539145"/>
                </a:lnTo>
                <a:lnTo>
                  <a:pt x="1920898" y="499534"/>
                </a:lnTo>
                <a:lnTo>
                  <a:pt x="1896412" y="461050"/>
                </a:lnTo>
                <a:lnTo>
                  <a:pt x="1870303" y="423742"/>
                </a:lnTo>
                <a:lnTo>
                  <a:pt x="1842620" y="387659"/>
                </a:lnTo>
                <a:lnTo>
                  <a:pt x="1813413" y="352853"/>
                </a:lnTo>
                <a:lnTo>
                  <a:pt x="1782732" y="319372"/>
                </a:lnTo>
                <a:lnTo>
                  <a:pt x="1750626" y="287266"/>
                </a:lnTo>
                <a:lnTo>
                  <a:pt x="1717144" y="256584"/>
                </a:lnTo>
                <a:lnTo>
                  <a:pt x="1682338" y="227377"/>
                </a:lnTo>
                <a:lnTo>
                  <a:pt x="1646256" y="199694"/>
                </a:lnTo>
                <a:lnTo>
                  <a:pt x="1608948" y="173585"/>
                </a:lnTo>
                <a:lnTo>
                  <a:pt x="1570464" y="149100"/>
                </a:lnTo>
                <a:lnTo>
                  <a:pt x="1530853" y="126287"/>
                </a:lnTo>
                <a:lnTo>
                  <a:pt x="1490165" y="105198"/>
                </a:lnTo>
                <a:lnTo>
                  <a:pt x="1448450" y="85881"/>
                </a:lnTo>
                <a:lnTo>
                  <a:pt x="1405758" y="68387"/>
                </a:lnTo>
                <a:lnTo>
                  <a:pt x="1362139" y="52764"/>
                </a:lnTo>
                <a:lnTo>
                  <a:pt x="1317641" y="39064"/>
                </a:lnTo>
                <a:lnTo>
                  <a:pt x="1272315" y="27335"/>
                </a:lnTo>
                <a:lnTo>
                  <a:pt x="1226210" y="17626"/>
                </a:lnTo>
                <a:lnTo>
                  <a:pt x="1179376" y="9989"/>
                </a:lnTo>
                <a:lnTo>
                  <a:pt x="1131863" y="4473"/>
                </a:lnTo>
                <a:lnTo>
                  <a:pt x="1083721" y="1126"/>
                </a:lnTo>
                <a:lnTo>
                  <a:pt x="1034999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F9C43DC3-1F5D-FE4C-93BD-CC4B5B3C18E3}"/>
              </a:ext>
            </a:extLst>
          </p:cNvPr>
          <p:cNvSpPr txBox="1"/>
          <p:nvPr/>
        </p:nvSpPr>
        <p:spPr>
          <a:xfrm>
            <a:off x="5008212" y="2953644"/>
            <a:ext cx="1011588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25">
                <a:solidFill>
                  <a:srgbClr val="596179"/>
                </a:solidFill>
                <a:latin typeface="Arial"/>
                <a:cs typeface="Arial"/>
              </a:rPr>
              <a:t>Ways</a:t>
            </a:r>
            <a:r>
              <a:rPr sz="1700" b="1" spc="-215">
                <a:solidFill>
                  <a:srgbClr val="596179"/>
                </a:solidFill>
                <a:latin typeface="Arial"/>
                <a:cs typeface="Arial"/>
              </a:rPr>
              <a:t> </a:t>
            </a:r>
            <a:r>
              <a:rPr sz="1700" b="1" spc="150">
                <a:solidFill>
                  <a:srgbClr val="596179"/>
                </a:solidFill>
                <a:latin typeface="Arial"/>
                <a:cs typeface="Arial"/>
              </a:rPr>
              <a:t>of</a:t>
            </a:r>
            <a:endParaRPr sz="1700" b="1">
              <a:solidFill>
                <a:srgbClr val="596179"/>
              </a:solidFill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852BF969-2C12-094A-8AE2-48ABFCC41D3D}"/>
              </a:ext>
            </a:extLst>
          </p:cNvPr>
          <p:cNvSpPr txBox="1"/>
          <p:nvPr/>
        </p:nvSpPr>
        <p:spPr>
          <a:xfrm>
            <a:off x="4469346" y="3054524"/>
            <a:ext cx="1962950" cy="1044517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5"/>
              </a:spcBef>
            </a:pPr>
            <a:r>
              <a:rPr sz="1700" b="1" spc="60">
                <a:solidFill>
                  <a:srgbClr val="596179"/>
                </a:solidFill>
                <a:latin typeface="Arial"/>
                <a:cs typeface="Arial"/>
              </a:rPr>
              <a:t>adapting/relating</a:t>
            </a:r>
            <a:endParaRPr sz="1700" b="1">
              <a:solidFill>
                <a:srgbClr val="596179"/>
              </a:solidFill>
              <a:latin typeface="Arial"/>
              <a:cs typeface="Arial"/>
            </a:endParaRPr>
          </a:p>
          <a:p>
            <a:pPr marL="149860" marR="141605" indent="-1270" algn="ctr">
              <a:lnSpc>
                <a:spcPts val="1400"/>
              </a:lnSpc>
              <a:spcBef>
                <a:spcPts val="790"/>
              </a:spcBef>
            </a:pPr>
            <a:r>
              <a:rPr sz="1400" spc="-5">
                <a:solidFill>
                  <a:srgbClr val="596179"/>
                </a:solidFill>
                <a:latin typeface="Roboto"/>
                <a:cs typeface="Roboto"/>
              </a:rPr>
              <a:t>Problem </a:t>
            </a:r>
            <a:r>
              <a:rPr sz="1400" spc="5">
                <a:solidFill>
                  <a:srgbClr val="596179"/>
                </a:solidFill>
                <a:latin typeface="Roboto"/>
                <a:cs typeface="Roboto"/>
              </a:rPr>
              <a:t>solving, </a:t>
            </a:r>
            <a:r>
              <a:rPr lang="en-GB" sz="1400" spc="5">
                <a:solidFill>
                  <a:srgbClr val="596179"/>
                </a:solidFill>
                <a:latin typeface="Roboto"/>
                <a:cs typeface="Roboto"/>
              </a:rPr>
              <a:t> </a:t>
            </a:r>
            <a:r>
              <a:rPr sz="1400" spc="0">
                <a:solidFill>
                  <a:srgbClr val="596179"/>
                </a:solidFill>
                <a:latin typeface="Roboto"/>
                <a:cs typeface="Roboto"/>
              </a:rPr>
              <a:t>communication </a:t>
            </a:r>
            <a:r>
              <a:rPr sz="1400" spc="5">
                <a:solidFill>
                  <a:srgbClr val="596179"/>
                </a:solidFill>
                <a:latin typeface="Roboto"/>
                <a:cs typeface="Roboto"/>
              </a:rPr>
              <a:t>and</a:t>
            </a:r>
            <a:r>
              <a:rPr lang="en-GB" sz="1400" spc="5">
                <a:solidFill>
                  <a:srgbClr val="596179"/>
                </a:solidFill>
                <a:latin typeface="Roboto"/>
                <a:cs typeface="Roboto"/>
              </a:rPr>
              <a:t> </a:t>
            </a:r>
            <a:r>
              <a:rPr sz="1400" spc="5">
                <a:solidFill>
                  <a:srgbClr val="596179"/>
                </a:solidFill>
                <a:latin typeface="Roboto"/>
                <a:cs typeface="Roboto"/>
              </a:rPr>
              <a:t> </a:t>
            </a:r>
            <a:r>
              <a:rPr sz="1400" spc="0">
                <a:solidFill>
                  <a:srgbClr val="596179"/>
                </a:solidFill>
                <a:latin typeface="Roboto"/>
                <a:cs typeface="Roboto"/>
              </a:rPr>
              <a:t>conflict</a:t>
            </a:r>
            <a:r>
              <a:rPr sz="1400" spc="-35">
                <a:solidFill>
                  <a:srgbClr val="596179"/>
                </a:solidFill>
                <a:latin typeface="Roboto"/>
                <a:cs typeface="Roboto"/>
              </a:rPr>
              <a:t> </a:t>
            </a:r>
            <a:r>
              <a:rPr sz="1400">
                <a:solidFill>
                  <a:srgbClr val="596179"/>
                </a:solidFill>
                <a:latin typeface="Roboto"/>
                <a:cs typeface="Roboto"/>
              </a:rPr>
              <a:t>management</a:t>
            </a:r>
          </a:p>
        </p:txBody>
      </p:sp>
      <p:sp>
        <p:nvSpPr>
          <p:cNvPr id="10" name="object 13">
            <a:extLst>
              <a:ext uri="{FF2B5EF4-FFF2-40B4-BE49-F238E27FC236}">
                <a16:creationId xmlns:a16="http://schemas.microsoft.com/office/drawing/2014/main" id="{7A5863A5-8F78-B54B-A430-E49469F75D58}"/>
              </a:ext>
            </a:extLst>
          </p:cNvPr>
          <p:cNvSpPr txBox="1"/>
          <p:nvPr/>
        </p:nvSpPr>
        <p:spPr>
          <a:xfrm>
            <a:off x="833774" y="3902099"/>
            <a:ext cx="2590913" cy="1098378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1155">
              <a:lnSpc>
                <a:spcPct val="100000"/>
              </a:lnSpc>
              <a:spcBef>
                <a:spcPts val="1105"/>
              </a:spcBef>
            </a:pPr>
            <a:r>
              <a:rPr lang="en-GB" sz="1700" b="1" spc="50">
                <a:solidFill>
                  <a:srgbClr val="FFFFFF"/>
                </a:solidFill>
                <a:latin typeface="Arial"/>
                <a:cs typeface="Arial"/>
              </a:rPr>
              <a:t>Stressful </a:t>
            </a:r>
            <a:r>
              <a:rPr sz="1700" b="1" spc="105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sz="1700" b="1" spc="-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40">
                <a:solidFill>
                  <a:srgbClr val="FFFFFF"/>
                </a:solidFill>
                <a:latin typeface="Arial"/>
                <a:cs typeface="Arial"/>
              </a:rPr>
              <a:t>events</a:t>
            </a:r>
            <a:endParaRPr lang="en-US" sz="1700" b="1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1105"/>
              </a:spcBef>
            </a:pPr>
            <a:r>
              <a:rPr sz="1200" spc="-5">
                <a:solidFill>
                  <a:schemeClr val="bg1"/>
                </a:solidFill>
                <a:latin typeface="Roboto"/>
                <a:cs typeface="Roboto"/>
              </a:rPr>
              <a:t>Life </a:t>
            </a:r>
            <a:r>
              <a:rPr sz="1200" spc="5">
                <a:solidFill>
                  <a:schemeClr val="bg1"/>
                </a:solidFill>
                <a:latin typeface="Roboto"/>
                <a:cs typeface="Roboto"/>
              </a:rPr>
              <a:t>transitions, </a:t>
            </a:r>
            <a:r>
              <a:rPr sz="1200">
                <a:solidFill>
                  <a:schemeClr val="bg1"/>
                </a:solidFill>
                <a:latin typeface="Roboto"/>
                <a:cs typeface="Roboto"/>
              </a:rPr>
              <a:t>work </a:t>
            </a:r>
            <a:r>
              <a:rPr sz="1200" spc="5">
                <a:solidFill>
                  <a:schemeClr val="bg1"/>
                </a:solidFill>
                <a:latin typeface="Roboto"/>
                <a:cs typeface="Roboto"/>
              </a:rPr>
              <a:t>an</a:t>
            </a:r>
            <a:r>
              <a:rPr lang="en-US" sz="1200" spc="5">
                <a:solidFill>
                  <a:schemeClr val="bg1"/>
                </a:solidFill>
                <a:latin typeface="Roboto"/>
                <a:cs typeface="Roboto"/>
              </a:rPr>
              <a:t>d</a:t>
            </a:r>
            <a:r>
              <a:rPr sz="1200" spc="5">
                <a:solidFill>
                  <a:schemeClr val="bg1"/>
                </a:solidFill>
                <a:latin typeface="Roboto"/>
                <a:cs typeface="Roboto"/>
              </a:rPr>
              <a:t> </a:t>
            </a:r>
            <a:r>
              <a:rPr sz="1200" spc="0">
                <a:solidFill>
                  <a:schemeClr val="bg1"/>
                </a:solidFill>
                <a:latin typeface="Roboto"/>
                <a:cs typeface="Roboto"/>
              </a:rPr>
              <a:t>worklessness, illness, financial</a:t>
            </a:r>
            <a:r>
              <a:rPr sz="1200" spc="-55">
                <a:solidFill>
                  <a:schemeClr val="bg1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chemeClr val="bg1"/>
                </a:solidFill>
                <a:latin typeface="Roboto"/>
                <a:cs typeface="Roboto"/>
              </a:rPr>
              <a:t>pressure</a:t>
            </a:r>
          </a:p>
        </p:txBody>
      </p:sp>
      <p:sp>
        <p:nvSpPr>
          <p:cNvPr id="11" name="object 14">
            <a:extLst>
              <a:ext uri="{FF2B5EF4-FFF2-40B4-BE49-F238E27FC236}">
                <a16:creationId xmlns:a16="http://schemas.microsoft.com/office/drawing/2014/main" id="{C33DA0A2-2FDA-3B40-BC5D-940DF1515D69}"/>
              </a:ext>
            </a:extLst>
          </p:cNvPr>
          <p:cNvSpPr txBox="1"/>
          <p:nvPr/>
        </p:nvSpPr>
        <p:spPr>
          <a:xfrm>
            <a:off x="7338555" y="3358645"/>
            <a:ext cx="155694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30">
                <a:solidFill>
                  <a:srgbClr val="596179"/>
                </a:solidFill>
                <a:latin typeface="Arial"/>
                <a:cs typeface="Arial"/>
              </a:rPr>
              <a:t>Relationship</a:t>
            </a:r>
            <a:endParaRPr b="1">
              <a:solidFill>
                <a:srgbClr val="596179"/>
              </a:solidFill>
              <a:latin typeface="Arial"/>
              <a:cs typeface="Arial"/>
            </a:endParaRPr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1E3CCCB9-F943-F442-B52A-B4454BE959A0}"/>
              </a:ext>
            </a:extLst>
          </p:cNvPr>
          <p:cNvSpPr txBox="1"/>
          <p:nvPr/>
        </p:nvSpPr>
        <p:spPr>
          <a:xfrm>
            <a:off x="7604100" y="3587283"/>
            <a:ext cx="90111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75">
                <a:solidFill>
                  <a:srgbClr val="596179"/>
                </a:solidFill>
                <a:latin typeface="Arial"/>
                <a:cs typeface="Arial"/>
              </a:rPr>
              <a:t>quality</a:t>
            </a:r>
            <a:endParaRPr b="1">
              <a:solidFill>
                <a:srgbClr val="596179"/>
              </a:solidFill>
              <a:latin typeface="Arial"/>
              <a:cs typeface="Arial"/>
            </a:endParaRPr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527EC3BC-299C-8B4A-BBB3-50E8BC137008}"/>
              </a:ext>
            </a:extLst>
          </p:cNvPr>
          <p:cNvSpPr/>
          <p:nvPr/>
        </p:nvSpPr>
        <p:spPr>
          <a:xfrm>
            <a:off x="4839515" y="2363625"/>
            <a:ext cx="3810" cy="152400"/>
          </a:xfrm>
          <a:custGeom>
            <a:avLst/>
            <a:gdLst/>
            <a:ahLst/>
            <a:cxnLst/>
            <a:rect l="l" t="t" r="r" b="b"/>
            <a:pathLst>
              <a:path w="3810" h="152400">
                <a:moveTo>
                  <a:pt x="3025" y="151790"/>
                </a:moveTo>
                <a:lnTo>
                  <a:pt x="2120" y="137196"/>
                </a:lnTo>
                <a:lnTo>
                  <a:pt x="1692" y="126504"/>
                </a:lnTo>
                <a:lnTo>
                  <a:pt x="1739" y="119718"/>
                </a:lnTo>
                <a:lnTo>
                  <a:pt x="2263" y="116839"/>
                </a:lnTo>
                <a:lnTo>
                  <a:pt x="2765" y="114053"/>
                </a:lnTo>
                <a:lnTo>
                  <a:pt x="2746" y="107561"/>
                </a:lnTo>
                <a:lnTo>
                  <a:pt x="2203" y="97360"/>
                </a:lnTo>
                <a:lnTo>
                  <a:pt x="1133" y="83451"/>
                </a:lnTo>
                <a:lnTo>
                  <a:pt x="54" y="68628"/>
                </a:lnTo>
                <a:lnTo>
                  <a:pt x="0" y="55800"/>
                </a:lnTo>
                <a:lnTo>
                  <a:pt x="969" y="44968"/>
                </a:lnTo>
                <a:lnTo>
                  <a:pt x="2962" y="36131"/>
                </a:lnTo>
                <a:lnTo>
                  <a:pt x="3438" y="31509"/>
                </a:lnTo>
                <a:lnTo>
                  <a:pt x="3421" y="23947"/>
                </a:lnTo>
                <a:lnTo>
                  <a:pt x="2910" y="13444"/>
                </a:lnTo>
                <a:lnTo>
                  <a:pt x="1908" y="0"/>
                </a:lnTo>
              </a:path>
            </a:pathLst>
          </a:custGeom>
          <a:ln w="63500">
            <a:solidFill>
              <a:srgbClr val="333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9">
            <a:extLst>
              <a:ext uri="{FF2B5EF4-FFF2-40B4-BE49-F238E27FC236}">
                <a16:creationId xmlns:a16="http://schemas.microsoft.com/office/drawing/2014/main" id="{82131732-7025-094F-90E5-D06D98B25932}"/>
              </a:ext>
            </a:extLst>
          </p:cNvPr>
          <p:cNvSpPr/>
          <p:nvPr/>
        </p:nvSpPr>
        <p:spPr>
          <a:xfrm>
            <a:off x="4631810" y="2478916"/>
            <a:ext cx="197485" cy="57150"/>
          </a:xfrm>
          <a:custGeom>
            <a:avLst/>
            <a:gdLst/>
            <a:ahLst/>
            <a:cxnLst/>
            <a:rect l="l" t="t" r="r" b="b"/>
            <a:pathLst>
              <a:path w="197485" h="57150">
                <a:moveTo>
                  <a:pt x="0" y="0"/>
                </a:moveTo>
                <a:lnTo>
                  <a:pt x="42032" y="13168"/>
                </a:lnTo>
                <a:lnTo>
                  <a:pt x="82153" y="25298"/>
                </a:lnTo>
                <a:lnTo>
                  <a:pt x="145199" y="43357"/>
                </a:lnTo>
                <a:lnTo>
                  <a:pt x="171878" y="49976"/>
                </a:lnTo>
                <a:lnTo>
                  <a:pt x="175034" y="49442"/>
                </a:lnTo>
                <a:lnTo>
                  <a:pt x="175145" y="46774"/>
                </a:lnTo>
                <a:lnTo>
                  <a:pt x="174510" y="41935"/>
                </a:lnTo>
                <a:lnTo>
                  <a:pt x="175552" y="39052"/>
                </a:lnTo>
                <a:lnTo>
                  <a:pt x="178879" y="42951"/>
                </a:lnTo>
                <a:lnTo>
                  <a:pt x="180898" y="46177"/>
                </a:lnTo>
                <a:lnTo>
                  <a:pt x="182905" y="49403"/>
                </a:lnTo>
                <a:lnTo>
                  <a:pt x="183921" y="51015"/>
                </a:lnTo>
                <a:lnTo>
                  <a:pt x="184924" y="52628"/>
                </a:lnTo>
                <a:lnTo>
                  <a:pt x="184861" y="51320"/>
                </a:lnTo>
                <a:lnTo>
                  <a:pt x="184797" y="50012"/>
                </a:lnTo>
                <a:lnTo>
                  <a:pt x="185064" y="48056"/>
                </a:lnTo>
                <a:lnTo>
                  <a:pt x="185737" y="46736"/>
                </a:lnTo>
                <a:lnTo>
                  <a:pt x="186651" y="44373"/>
                </a:lnTo>
                <a:lnTo>
                  <a:pt x="188836" y="45250"/>
                </a:lnTo>
                <a:lnTo>
                  <a:pt x="192303" y="49364"/>
                </a:lnTo>
                <a:lnTo>
                  <a:pt x="193725" y="51155"/>
                </a:lnTo>
                <a:lnTo>
                  <a:pt x="195453" y="53670"/>
                </a:lnTo>
                <a:lnTo>
                  <a:pt x="197472" y="56896"/>
                </a:lnTo>
              </a:path>
            </a:pathLst>
          </a:custGeom>
          <a:ln w="63500">
            <a:solidFill>
              <a:srgbClr val="333D7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333D7D"/>
              </a:solidFill>
            </a:endParaRPr>
          </a:p>
        </p:txBody>
      </p:sp>
      <p:sp>
        <p:nvSpPr>
          <p:cNvPr id="15" name="object 20">
            <a:extLst>
              <a:ext uri="{FF2B5EF4-FFF2-40B4-BE49-F238E27FC236}">
                <a16:creationId xmlns:a16="http://schemas.microsoft.com/office/drawing/2014/main" id="{0C4E70FD-A38F-F54F-9CBA-71D949118A87}"/>
              </a:ext>
            </a:extLst>
          </p:cNvPr>
          <p:cNvSpPr/>
          <p:nvPr/>
        </p:nvSpPr>
        <p:spPr>
          <a:xfrm>
            <a:off x="3689623" y="2128957"/>
            <a:ext cx="1121410" cy="393065"/>
          </a:xfrm>
          <a:custGeom>
            <a:avLst/>
            <a:gdLst/>
            <a:ahLst/>
            <a:cxnLst/>
            <a:rect l="l" t="t" r="r" b="b"/>
            <a:pathLst>
              <a:path w="1121410" h="393064">
                <a:moveTo>
                  <a:pt x="0" y="154606"/>
                </a:moveTo>
                <a:lnTo>
                  <a:pt x="33439" y="134752"/>
                </a:lnTo>
                <a:lnTo>
                  <a:pt x="86921" y="106415"/>
                </a:lnTo>
                <a:lnTo>
                  <a:pt x="157617" y="74297"/>
                </a:lnTo>
                <a:lnTo>
                  <a:pt x="198536" y="58289"/>
                </a:lnTo>
                <a:lnTo>
                  <a:pt x="242698" y="43100"/>
                </a:lnTo>
                <a:lnTo>
                  <a:pt x="289749" y="29317"/>
                </a:lnTo>
                <a:lnTo>
                  <a:pt x="339335" y="17527"/>
                </a:lnTo>
                <a:lnTo>
                  <a:pt x="391102" y="8319"/>
                </a:lnTo>
                <a:lnTo>
                  <a:pt x="444698" y="2281"/>
                </a:lnTo>
                <a:lnTo>
                  <a:pt x="499768" y="0"/>
                </a:lnTo>
                <a:lnTo>
                  <a:pt x="555959" y="2063"/>
                </a:lnTo>
                <a:lnTo>
                  <a:pt x="612917" y="9060"/>
                </a:lnTo>
                <a:lnTo>
                  <a:pt x="670289" y="21577"/>
                </a:lnTo>
                <a:lnTo>
                  <a:pt x="727720" y="40202"/>
                </a:lnTo>
                <a:lnTo>
                  <a:pt x="784858" y="65524"/>
                </a:lnTo>
                <a:lnTo>
                  <a:pt x="841349" y="98130"/>
                </a:lnTo>
                <a:lnTo>
                  <a:pt x="878091" y="122046"/>
                </a:lnTo>
                <a:lnTo>
                  <a:pt x="914325" y="149656"/>
                </a:lnTo>
                <a:lnTo>
                  <a:pt x="950051" y="180960"/>
                </a:lnTo>
                <a:lnTo>
                  <a:pt x="985270" y="215959"/>
                </a:lnTo>
                <a:lnTo>
                  <a:pt x="1019981" y="254653"/>
                </a:lnTo>
                <a:lnTo>
                  <a:pt x="1054185" y="297042"/>
                </a:lnTo>
                <a:lnTo>
                  <a:pt x="1087880" y="343127"/>
                </a:lnTo>
                <a:lnTo>
                  <a:pt x="1121067" y="392909"/>
                </a:lnTo>
              </a:path>
            </a:pathLst>
          </a:custGeom>
          <a:ln w="63500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1">
            <a:extLst>
              <a:ext uri="{FF2B5EF4-FFF2-40B4-BE49-F238E27FC236}">
                <a16:creationId xmlns:a16="http://schemas.microsoft.com/office/drawing/2014/main" id="{31F2D224-7C53-0040-9576-160324808A83}"/>
              </a:ext>
            </a:extLst>
          </p:cNvPr>
          <p:cNvSpPr/>
          <p:nvPr/>
        </p:nvSpPr>
        <p:spPr>
          <a:xfrm>
            <a:off x="4827670" y="4641871"/>
            <a:ext cx="6350" cy="151765"/>
          </a:xfrm>
          <a:custGeom>
            <a:avLst/>
            <a:gdLst/>
            <a:ahLst/>
            <a:cxnLst/>
            <a:rect l="l" t="t" r="r" b="b"/>
            <a:pathLst>
              <a:path w="6350" h="151764">
                <a:moveTo>
                  <a:pt x="273" y="0"/>
                </a:moveTo>
                <a:lnTo>
                  <a:pt x="0" y="14621"/>
                </a:lnTo>
                <a:lnTo>
                  <a:pt x="35" y="25319"/>
                </a:lnTo>
                <a:lnTo>
                  <a:pt x="381" y="32095"/>
                </a:lnTo>
                <a:lnTo>
                  <a:pt x="1035" y="34950"/>
                </a:lnTo>
                <a:lnTo>
                  <a:pt x="1662" y="37708"/>
                </a:lnTo>
                <a:lnTo>
                  <a:pt x="1924" y="44192"/>
                </a:lnTo>
                <a:lnTo>
                  <a:pt x="1825" y="54406"/>
                </a:lnTo>
                <a:lnTo>
                  <a:pt x="1366" y="68351"/>
                </a:lnTo>
                <a:lnTo>
                  <a:pt x="937" y="83210"/>
                </a:lnTo>
                <a:lnTo>
                  <a:pt x="1442" y="96031"/>
                </a:lnTo>
                <a:lnTo>
                  <a:pt x="2880" y="106813"/>
                </a:lnTo>
                <a:lnTo>
                  <a:pt x="5252" y="115557"/>
                </a:lnTo>
                <a:lnTo>
                  <a:pt x="5928" y="120145"/>
                </a:lnTo>
                <a:lnTo>
                  <a:pt x="6242" y="127698"/>
                </a:lnTo>
                <a:lnTo>
                  <a:pt x="6195" y="138213"/>
                </a:lnTo>
                <a:lnTo>
                  <a:pt x="5785" y="151688"/>
                </a:lnTo>
              </a:path>
            </a:pathLst>
          </a:custGeom>
          <a:ln w="63499">
            <a:solidFill>
              <a:srgbClr val="4524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2">
            <a:extLst>
              <a:ext uri="{FF2B5EF4-FFF2-40B4-BE49-F238E27FC236}">
                <a16:creationId xmlns:a16="http://schemas.microsoft.com/office/drawing/2014/main" id="{FB86A5B3-5A96-2141-B172-647BE65859DB}"/>
              </a:ext>
            </a:extLst>
          </p:cNvPr>
          <p:cNvSpPr/>
          <p:nvPr/>
        </p:nvSpPr>
        <p:spPr>
          <a:xfrm>
            <a:off x="4619016" y="4622072"/>
            <a:ext cx="194945" cy="66040"/>
          </a:xfrm>
          <a:custGeom>
            <a:avLst/>
            <a:gdLst/>
            <a:ahLst/>
            <a:cxnLst/>
            <a:rect l="l" t="t" r="r" b="b"/>
            <a:pathLst>
              <a:path w="194945" h="66039">
                <a:moveTo>
                  <a:pt x="0" y="65455"/>
                </a:moveTo>
                <a:lnTo>
                  <a:pt x="41409" y="50467"/>
                </a:lnTo>
                <a:lnTo>
                  <a:pt x="80960" y="36598"/>
                </a:lnTo>
                <a:lnTo>
                  <a:pt x="143167" y="15798"/>
                </a:lnTo>
                <a:lnTo>
                  <a:pt x="169518" y="8027"/>
                </a:lnTo>
                <a:lnTo>
                  <a:pt x="172694" y="8424"/>
                </a:lnTo>
                <a:lnTo>
                  <a:pt x="172923" y="11087"/>
                </a:lnTo>
                <a:lnTo>
                  <a:pt x="172504" y="15951"/>
                </a:lnTo>
                <a:lnTo>
                  <a:pt x="173672" y="18783"/>
                </a:lnTo>
                <a:lnTo>
                  <a:pt x="176822" y="14744"/>
                </a:lnTo>
                <a:lnTo>
                  <a:pt x="178701" y="11442"/>
                </a:lnTo>
                <a:lnTo>
                  <a:pt x="180568" y="8127"/>
                </a:lnTo>
                <a:lnTo>
                  <a:pt x="181508" y="6464"/>
                </a:lnTo>
                <a:lnTo>
                  <a:pt x="182448" y="4813"/>
                </a:lnTo>
                <a:lnTo>
                  <a:pt x="182435" y="6121"/>
                </a:lnTo>
                <a:lnTo>
                  <a:pt x="182422" y="7429"/>
                </a:lnTo>
                <a:lnTo>
                  <a:pt x="182778" y="9372"/>
                </a:lnTo>
                <a:lnTo>
                  <a:pt x="183515" y="10667"/>
                </a:lnTo>
                <a:lnTo>
                  <a:pt x="184531" y="12979"/>
                </a:lnTo>
                <a:lnTo>
                  <a:pt x="186677" y="12014"/>
                </a:lnTo>
                <a:lnTo>
                  <a:pt x="189953" y="7759"/>
                </a:lnTo>
                <a:lnTo>
                  <a:pt x="191300" y="5892"/>
                </a:lnTo>
                <a:lnTo>
                  <a:pt x="192913" y="3301"/>
                </a:lnTo>
                <a:lnTo>
                  <a:pt x="194792" y="0"/>
                </a:lnTo>
              </a:path>
            </a:pathLst>
          </a:custGeom>
          <a:ln w="63500">
            <a:solidFill>
              <a:srgbClr val="4524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3">
            <a:extLst>
              <a:ext uri="{FF2B5EF4-FFF2-40B4-BE49-F238E27FC236}">
                <a16:creationId xmlns:a16="http://schemas.microsoft.com/office/drawing/2014/main" id="{D7B2F461-A300-A14D-AEC9-25763E76AF6E}"/>
              </a:ext>
            </a:extLst>
          </p:cNvPr>
          <p:cNvSpPr/>
          <p:nvPr/>
        </p:nvSpPr>
        <p:spPr>
          <a:xfrm>
            <a:off x="3689617" y="4636817"/>
            <a:ext cx="1106805" cy="384810"/>
          </a:xfrm>
          <a:custGeom>
            <a:avLst/>
            <a:gdLst/>
            <a:ahLst/>
            <a:cxnLst/>
            <a:rect l="l" t="t" r="r" b="b"/>
            <a:pathLst>
              <a:path w="1106804" h="384810">
                <a:moveTo>
                  <a:pt x="0" y="262153"/>
                </a:moveTo>
                <a:lnTo>
                  <a:pt x="38181" y="280503"/>
                </a:lnTo>
                <a:lnTo>
                  <a:pt x="100941" y="305218"/>
                </a:lnTo>
                <a:lnTo>
                  <a:pt x="140091" y="318661"/>
                </a:lnTo>
                <a:lnTo>
                  <a:pt x="183649" y="332134"/>
                </a:lnTo>
                <a:lnTo>
                  <a:pt x="231038" y="345117"/>
                </a:lnTo>
                <a:lnTo>
                  <a:pt x="281678" y="357088"/>
                </a:lnTo>
                <a:lnTo>
                  <a:pt x="334991" y="367528"/>
                </a:lnTo>
                <a:lnTo>
                  <a:pt x="390398" y="375916"/>
                </a:lnTo>
                <a:lnTo>
                  <a:pt x="447321" y="381731"/>
                </a:lnTo>
                <a:lnTo>
                  <a:pt x="505181" y="384454"/>
                </a:lnTo>
                <a:lnTo>
                  <a:pt x="563400" y="383563"/>
                </a:lnTo>
                <a:lnTo>
                  <a:pt x="621399" y="378538"/>
                </a:lnTo>
                <a:lnTo>
                  <a:pt x="678599" y="368859"/>
                </a:lnTo>
                <a:lnTo>
                  <a:pt x="734422" y="354006"/>
                </a:lnTo>
                <a:lnTo>
                  <a:pt x="788289" y="333457"/>
                </a:lnTo>
                <a:lnTo>
                  <a:pt x="839622" y="306692"/>
                </a:lnTo>
                <a:lnTo>
                  <a:pt x="875288" y="281197"/>
                </a:lnTo>
                <a:lnTo>
                  <a:pt x="910285" y="252035"/>
                </a:lnTo>
                <a:lnTo>
                  <a:pt x="944614" y="219203"/>
                </a:lnTo>
                <a:lnTo>
                  <a:pt x="978274" y="182702"/>
                </a:lnTo>
                <a:lnTo>
                  <a:pt x="1011265" y="142531"/>
                </a:lnTo>
                <a:lnTo>
                  <a:pt x="1043587" y="98691"/>
                </a:lnTo>
                <a:lnTo>
                  <a:pt x="1075239" y="51180"/>
                </a:lnTo>
                <a:lnTo>
                  <a:pt x="1106220" y="0"/>
                </a:lnTo>
              </a:path>
            </a:pathLst>
          </a:custGeom>
          <a:ln w="63500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4">
            <a:extLst>
              <a:ext uri="{FF2B5EF4-FFF2-40B4-BE49-F238E27FC236}">
                <a16:creationId xmlns:a16="http://schemas.microsoft.com/office/drawing/2014/main" id="{FD6829B6-218F-204B-B03C-701EF9DB54E6}"/>
              </a:ext>
            </a:extLst>
          </p:cNvPr>
          <p:cNvSpPr/>
          <p:nvPr/>
        </p:nvSpPr>
        <p:spPr>
          <a:xfrm>
            <a:off x="3068650" y="3616121"/>
            <a:ext cx="6350" cy="151765"/>
          </a:xfrm>
          <a:custGeom>
            <a:avLst/>
            <a:gdLst/>
            <a:ahLst/>
            <a:cxnLst/>
            <a:rect l="l" t="t" r="r" b="b"/>
            <a:pathLst>
              <a:path w="6350" h="151764">
                <a:moveTo>
                  <a:pt x="5968" y="151688"/>
                </a:moveTo>
                <a:lnTo>
                  <a:pt x="6242" y="137067"/>
                </a:lnTo>
                <a:lnTo>
                  <a:pt x="6207" y="126369"/>
                </a:lnTo>
                <a:lnTo>
                  <a:pt x="5861" y="119593"/>
                </a:lnTo>
                <a:lnTo>
                  <a:pt x="5206" y="116738"/>
                </a:lnTo>
                <a:lnTo>
                  <a:pt x="4580" y="113980"/>
                </a:lnTo>
                <a:lnTo>
                  <a:pt x="4317" y="107495"/>
                </a:lnTo>
                <a:lnTo>
                  <a:pt x="4417" y="97282"/>
                </a:lnTo>
                <a:lnTo>
                  <a:pt x="4876" y="83337"/>
                </a:lnTo>
                <a:lnTo>
                  <a:pt x="5305" y="68478"/>
                </a:lnTo>
                <a:lnTo>
                  <a:pt x="4800" y="55657"/>
                </a:lnTo>
                <a:lnTo>
                  <a:pt x="3362" y="44875"/>
                </a:lnTo>
                <a:lnTo>
                  <a:pt x="990" y="36131"/>
                </a:lnTo>
                <a:lnTo>
                  <a:pt x="314" y="31543"/>
                </a:lnTo>
                <a:lnTo>
                  <a:pt x="0" y="23990"/>
                </a:lnTo>
                <a:lnTo>
                  <a:pt x="47" y="13475"/>
                </a:lnTo>
                <a:lnTo>
                  <a:pt x="457" y="0"/>
                </a:lnTo>
              </a:path>
            </a:pathLst>
          </a:custGeom>
          <a:ln w="63499">
            <a:solidFill>
              <a:srgbClr val="8F7A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5">
            <a:extLst>
              <a:ext uri="{FF2B5EF4-FFF2-40B4-BE49-F238E27FC236}">
                <a16:creationId xmlns:a16="http://schemas.microsoft.com/office/drawing/2014/main" id="{EFC53398-61A7-834A-A877-95E30795F522}"/>
              </a:ext>
            </a:extLst>
          </p:cNvPr>
          <p:cNvSpPr/>
          <p:nvPr/>
        </p:nvSpPr>
        <p:spPr>
          <a:xfrm>
            <a:off x="3088754" y="3722153"/>
            <a:ext cx="194945" cy="66040"/>
          </a:xfrm>
          <a:custGeom>
            <a:avLst/>
            <a:gdLst/>
            <a:ahLst/>
            <a:cxnLst/>
            <a:rect l="l" t="t" r="r" b="b"/>
            <a:pathLst>
              <a:path w="194945" h="66039">
                <a:moveTo>
                  <a:pt x="194792" y="0"/>
                </a:moveTo>
                <a:lnTo>
                  <a:pt x="152911" y="15138"/>
                </a:lnTo>
                <a:lnTo>
                  <a:pt x="110059" y="30054"/>
                </a:lnTo>
                <a:lnTo>
                  <a:pt x="66239" y="44752"/>
                </a:lnTo>
                <a:lnTo>
                  <a:pt x="21450" y="59232"/>
                </a:lnTo>
                <a:lnTo>
                  <a:pt x="22288" y="49504"/>
                </a:lnTo>
                <a:lnTo>
                  <a:pt x="21120" y="46672"/>
                </a:lnTo>
                <a:lnTo>
                  <a:pt x="17970" y="50711"/>
                </a:lnTo>
                <a:lnTo>
                  <a:pt x="16090" y="54013"/>
                </a:lnTo>
                <a:lnTo>
                  <a:pt x="14224" y="57327"/>
                </a:lnTo>
                <a:lnTo>
                  <a:pt x="12344" y="60642"/>
                </a:lnTo>
                <a:lnTo>
                  <a:pt x="12369" y="58026"/>
                </a:lnTo>
                <a:lnTo>
                  <a:pt x="12014" y="56083"/>
                </a:lnTo>
                <a:lnTo>
                  <a:pt x="11277" y="54787"/>
                </a:lnTo>
                <a:lnTo>
                  <a:pt x="10261" y="52476"/>
                </a:lnTo>
                <a:lnTo>
                  <a:pt x="8115" y="53441"/>
                </a:lnTo>
                <a:lnTo>
                  <a:pt x="4838" y="57696"/>
                </a:lnTo>
                <a:lnTo>
                  <a:pt x="3492" y="59563"/>
                </a:lnTo>
                <a:lnTo>
                  <a:pt x="1879" y="62153"/>
                </a:lnTo>
                <a:lnTo>
                  <a:pt x="0" y="65455"/>
                </a:lnTo>
              </a:path>
            </a:pathLst>
          </a:custGeom>
          <a:ln w="63500">
            <a:solidFill>
              <a:srgbClr val="8F7A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6">
            <a:extLst>
              <a:ext uri="{FF2B5EF4-FFF2-40B4-BE49-F238E27FC236}">
                <a16:creationId xmlns:a16="http://schemas.microsoft.com/office/drawing/2014/main" id="{A5AF5251-76B8-D84B-B13B-AFD49CA55599}"/>
              </a:ext>
            </a:extLst>
          </p:cNvPr>
          <p:cNvSpPr/>
          <p:nvPr/>
        </p:nvSpPr>
        <p:spPr>
          <a:xfrm>
            <a:off x="3106724" y="3388410"/>
            <a:ext cx="1106805" cy="384810"/>
          </a:xfrm>
          <a:custGeom>
            <a:avLst/>
            <a:gdLst/>
            <a:ahLst/>
            <a:cxnLst/>
            <a:rect l="l" t="t" r="r" b="b"/>
            <a:pathLst>
              <a:path w="1106804" h="384810">
                <a:moveTo>
                  <a:pt x="1106220" y="122301"/>
                </a:moveTo>
                <a:lnTo>
                  <a:pt x="1068038" y="103951"/>
                </a:lnTo>
                <a:lnTo>
                  <a:pt x="1005279" y="79236"/>
                </a:lnTo>
                <a:lnTo>
                  <a:pt x="966129" y="65792"/>
                </a:lnTo>
                <a:lnTo>
                  <a:pt x="922571" y="52319"/>
                </a:lnTo>
                <a:lnTo>
                  <a:pt x="875182" y="39337"/>
                </a:lnTo>
                <a:lnTo>
                  <a:pt x="824542" y="27365"/>
                </a:lnTo>
                <a:lnTo>
                  <a:pt x="771229" y="16925"/>
                </a:lnTo>
                <a:lnTo>
                  <a:pt x="715822" y="8538"/>
                </a:lnTo>
                <a:lnTo>
                  <a:pt x="658899" y="2722"/>
                </a:lnTo>
                <a:lnTo>
                  <a:pt x="601039" y="0"/>
                </a:lnTo>
                <a:lnTo>
                  <a:pt x="542820" y="890"/>
                </a:lnTo>
                <a:lnTo>
                  <a:pt x="484821" y="5915"/>
                </a:lnTo>
                <a:lnTo>
                  <a:pt x="427621" y="15594"/>
                </a:lnTo>
                <a:lnTo>
                  <a:pt x="371798" y="30448"/>
                </a:lnTo>
                <a:lnTo>
                  <a:pt x="317931" y="50997"/>
                </a:lnTo>
                <a:lnTo>
                  <a:pt x="266598" y="77762"/>
                </a:lnTo>
                <a:lnTo>
                  <a:pt x="230932" y="103256"/>
                </a:lnTo>
                <a:lnTo>
                  <a:pt x="195935" y="132419"/>
                </a:lnTo>
                <a:lnTo>
                  <a:pt x="161606" y="165251"/>
                </a:lnTo>
                <a:lnTo>
                  <a:pt x="127946" y="201752"/>
                </a:lnTo>
                <a:lnTo>
                  <a:pt x="94955" y="241922"/>
                </a:lnTo>
                <a:lnTo>
                  <a:pt x="62633" y="285763"/>
                </a:lnTo>
                <a:lnTo>
                  <a:pt x="30981" y="333273"/>
                </a:lnTo>
                <a:lnTo>
                  <a:pt x="0" y="384454"/>
                </a:lnTo>
              </a:path>
            </a:pathLst>
          </a:custGeom>
          <a:ln w="63500">
            <a:solidFill>
              <a:srgbClr val="838F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7">
            <a:extLst>
              <a:ext uri="{FF2B5EF4-FFF2-40B4-BE49-F238E27FC236}">
                <a16:creationId xmlns:a16="http://schemas.microsoft.com/office/drawing/2014/main" id="{398546A1-83FE-1D45-8078-A54BCCA02443}"/>
              </a:ext>
            </a:extLst>
          </p:cNvPr>
          <p:cNvSpPr/>
          <p:nvPr/>
        </p:nvSpPr>
        <p:spPr>
          <a:xfrm>
            <a:off x="689048" y="4344156"/>
            <a:ext cx="149225" cy="30480"/>
          </a:xfrm>
          <a:custGeom>
            <a:avLst/>
            <a:gdLst/>
            <a:ahLst/>
            <a:cxnLst/>
            <a:rect l="l" t="t" r="r" b="b"/>
            <a:pathLst>
              <a:path w="149225" h="30479">
                <a:moveTo>
                  <a:pt x="148780" y="30060"/>
                </a:moveTo>
                <a:lnTo>
                  <a:pt x="134623" y="26383"/>
                </a:lnTo>
                <a:lnTo>
                  <a:pt x="124212" y="23923"/>
                </a:lnTo>
                <a:lnTo>
                  <a:pt x="117544" y="22677"/>
                </a:lnTo>
                <a:lnTo>
                  <a:pt x="114617" y="22644"/>
                </a:lnTo>
                <a:lnTo>
                  <a:pt x="111788" y="22605"/>
                </a:lnTo>
                <a:lnTo>
                  <a:pt x="105419" y="21347"/>
                </a:lnTo>
                <a:lnTo>
                  <a:pt x="95511" y="18866"/>
                </a:lnTo>
                <a:lnTo>
                  <a:pt x="82067" y="15163"/>
                </a:lnTo>
                <a:lnTo>
                  <a:pt x="67718" y="11275"/>
                </a:lnTo>
                <a:lnTo>
                  <a:pt x="55132" y="8772"/>
                </a:lnTo>
                <a:lnTo>
                  <a:pt x="44310" y="7655"/>
                </a:lnTo>
                <a:lnTo>
                  <a:pt x="35255" y="7924"/>
                </a:lnTo>
                <a:lnTo>
                  <a:pt x="30630" y="7515"/>
                </a:lnTo>
                <a:lnTo>
                  <a:pt x="23214" y="6057"/>
                </a:lnTo>
                <a:lnTo>
                  <a:pt x="13004" y="3552"/>
                </a:lnTo>
                <a:lnTo>
                  <a:pt x="0" y="0"/>
                </a:lnTo>
              </a:path>
            </a:pathLst>
          </a:custGeom>
          <a:ln w="63500">
            <a:solidFill>
              <a:srgbClr val="6B4F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8">
            <a:extLst>
              <a:ext uri="{FF2B5EF4-FFF2-40B4-BE49-F238E27FC236}">
                <a16:creationId xmlns:a16="http://schemas.microsoft.com/office/drawing/2014/main" id="{AA8EEF91-2238-7243-A708-F913627B5895}"/>
              </a:ext>
            </a:extLst>
          </p:cNvPr>
          <p:cNvSpPr/>
          <p:nvPr/>
        </p:nvSpPr>
        <p:spPr>
          <a:xfrm>
            <a:off x="842197" y="4160399"/>
            <a:ext cx="18415" cy="205104"/>
          </a:xfrm>
          <a:custGeom>
            <a:avLst/>
            <a:gdLst/>
            <a:ahLst/>
            <a:cxnLst/>
            <a:rect l="l" t="t" r="r" b="b"/>
            <a:pathLst>
              <a:path w="18415" h="205104">
                <a:moveTo>
                  <a:pt x="0" y="0"/>
                </a:moveTo>
                <a:lnTo>
                  <a:pt x="4907" y="43766"/>
                </a:lnTo>
                <a:lnTo>
                  <a:pt x="9164" y="85463"/>
                </a:lnTo>
                <a:lnTo>
                  <a:pt x="14871" y="150799"/>
                </a:lnTo>
                <a:lnTo>
                  <a:pt x="16271" y="178244"/>
                </a:lnTo>
                <a:lnTo>
                  <a:pt x="15146" y="181242"/>
                </a:lnTo>
                <a:lnTo>
                  <a:pt x="12509" y="180847"/>
                </a:lnTo>
                <a:lnTo>
                  <a:pt x="7874" y="179298"/>
                </a:lnTo>
                <a:lnTo>
                  <a:pt x="4851" y="179768"/>
                </a:lnTo>
                <a:lnTo>
                  <a:pt x="8039" y="183781"/>
                </a:lnTo>
                <a:lnTo>
                  <a:pt x="10820" y="186372"/>
                </a:lnTo>
                <a:lnTo>
                  <a:pt x="13601" y="188963"/>
                </a:lnTo>
                <a:lnTo>
                  <a:pt x="14986" y="190271"/>
                </a:lnTo>
                <a:lnTo>
                  <a:pt x="16383" y="191566"/>
                </a:lnTo>
                <a:lnTo>
                  <a:pt x="15113" y="191249"/>
                </a:lnTo>
                <a:lnTo>
                  <a:pt x="13843" y="190931"/>
                </a:lnTo>
                <a:lnTo>
                  <a:pt x="11874" y="190830"/>
                </a:lnTo>
                <a:lnTo>
                  <a:pt x="10452" y="191236"/>
                </a:lnTo>
                <a:lnTo>
                  <a:pt x="7950" y="191681"/>
                </a:lnTo>
                <a:lnTo>
                  <a:pt x="8394" y="193992"/>
                </a:lnTo>
                <a:lnTo>
                  <a:pt x="11772" y="198183"/>
                </a:lnTo>
                <a:lnTo>
                  <a:pt x="13271" y="199923"/>
                </a:lnTo>
                <a:lnTo>
                  <a:pt x="15405" y="202095"/>
                </a:lnTo>
                <a:lnTo>
                  <a:pt x="18186" y="204685"/>
                </a:lnTo>
              </a:path>
            </a:pathLst>
          </a:custGeom>
          <a:ln w="63499">
            <a:solidFill>
              <a:srgbClr val="6B4F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9">
            <a:extLst>
              <a:ext uri="{FF2B5EF4-FFF2-40B4-BE49-F238E27FC236}">
                <a16:creationId xmlns:a16="http://schemas.microsoft.com/office/drawing/2014/main" id="{3EE52937-145D-B743-AB6B-EFC0669F8B2B}"/>
              </a:ext>
            </a:extLst>
          </p:cNvPr>
          <p:cNvSpPr/>
          <p:nvPr/>
        </p:nvSpPr>
        <p:spPr>
          <a:xfrm>
            <a:off x="576691" y="2901893"/>
            <a:ext cx="295910" cy="1442720"/>
          </a:xfrm>
          <a:custGeom>
            <a:avLst/>
            <a:gdLst/>
            <a:ahLst/>
            <a:cxnLst/>
            <a:rect l="l" t="t" r="r" b="b"/>
            <a:pathLst>
              <a:path w="295909" h="1442720">
                <a:moveTo>
                  <a:pt x="295554" y="0"/>
                </a:moveTo>
                <a:lnTo>
                  <a:pt x="266458" y="31792"/>
                </a:lnTo>
                <a:lnTo>
                  <a:pt x="238575" y="66427"/>
                </a:lnTo>
                <a:lnTo>
                  <a:pt x="211959" y="103690"/>
                </a:lnTo>
                <a:lnTo>
                  <a:pt x="186660" y="143364"/>
                </a:lnTo>
                <a:lnTo>
                  <a:pt x="162732" y="185235"/>
                </a:lnTo>
                <a:lnTo>
                  <a:pt x="140226" y="229087"/>
                </a:lnTo>
                <a:lnTo>
                  <a:pt x="119194" y="274704"/>
                </a:lnTo>
                <a:lnTo>
                  <a:pt x="99687" y="321871"/>
                </a:lnTo>
                <a:lnTo>
                  <a:pt x="81759" y="370372"/>
                </a:lnTo>
                <a:lnTo>
                  <a:pt x="65461" y="419992"/>
                </a:lnTo>
                <a:lnTo>
                  <a:pt x="50845" y="470516"/>
                </a:lnTo>
                <a:lnTo>
                  <a:pt x="37963" y="521727"/>
                </a:lnTo>
                <a:lnTo>
                  <a:pt x="26868" y="573410"/>
                </a:lnTo>
                <a:lnTo>
                  <a:pt x="17610" y="625350"/>
                </a:lnTo>
                <a:lnTo>
                  <a:pt x="10242" y="677331"/>
                </a:lnTo>
                <a:lnTo>
                  <a:pt x="4816" y="729138"/>
                </a:lnTo>
                <a:lnTo>
                  <a:pt x="1385" y="780554"/>
                </a:lnTo>
                <a:lnTo>
                  <a:pt x="0" y="831366"/>
                </a:lnTo>
                <a:lnTo>
                  <a:pt x="712" y="881356"/>
                </a:lnTo>
                <a:lnTo>
                  <a:pt x="3575" y="930311"/>
                </a:lnTo>
                <a:lnTo>
                  <a:pt x="8640" y="978013"/>
                </a:lnTo>
                <a:lnTo>
                  <a:pt x="15958" y="1024248"/>
                </a:lnTo>
                <a:lnTo>
                  <a:pt x="25583" y="1068799"/>
                </a:lnTo>
                <a:lnTo>
                  <a:pt x="37566" y="1111453"/>
                </a:lnTo>
                <a:lnTo>
                  <a:pt x="54026" y="1152085"/>
                </a:lnTo>
                <a:lnTo>
                  <a:pt x="74211" y="1192924"/>
                </a:lnTo>
                <a:lnTo>
                  <a:pt x="98122" y="1233970"/>
                </a:lnTo>
                <a:lnTo>
                  <a:pt x="125757" y="1275222"/>
                </a:lnTo>
                <a:lnTo>
                  <a:pt x="157117" y="1316680"/>
                </a:lnTo>
                <a:lnTo>
                  <a:pt x="192202" y="1358344"/>
                </a:lnTo>
                <a:lnTo>
                  <a:pt x="231011" y="1400213"/>
                </a:lnTo>
                <a:lnTo>
                  <a:pt x="273545" y="1442288"/>
                </a:lnTo>
              </a:path>
            </a:pathLst>
          </a:custGeom>
          <a:ln w="63500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30">
            <a:extLst>
              <a:ext uri="{FF2B5EF4-FFF2-40B4-BE49-F238E27FC236}">
                <a16:creationId xmlns:a16="http://schemas.microsoft.com/office/drawing/2014/main" id="{11A3E3DF-EA50-AB4B-89B2-67119501AD85}"/>
              </a:ext>
            </a:extLst>
          </p:cNvPr>
          <p:cNvSpPr/>
          <p:nvPr/>
        </p:nvSpPr>
        <p:spPr>
          <a:xfrm>
            <a:off x="6932099" y="2740719"/>
            <a:ext cx="144780" cy="91440"/>
          </a:xfrm>
          <a:custGeom>
            <a:avLst/>
            <a:gdLst/>
            <a:ahLst/>
            <a:cxnLst/>
            <a:rect l="l" t="t" r="r" b="b"/>
            <a:pathLst>
              <a:path w="144779" h="91439">
                <a:moveTo>
                  <a:pt x="144525" y="0"/>
                </a:moveTo>
                <a:lnTo>
                  <a:pt x="101549" y="0"/>
                </a:lnTo>
                <a:lnTo>
                  <a:pt x="125514" y="1905"/>
                </a:lnTo>
                <a:lnTo>
                  <a:pt x="125006" y="1905"/>
                </a:lnTo>
                <a:lnTo>
                  <a:pt x="124498" y="2032"/>
                </a:lnTo>
                <a:lnTo>
                  <a:pt x="123990" y="2286"/>
                </a:lnTo>
                <a:lnTo>
                  <a:pt x="114096" y="3048"/>
                </a:lnTo>
                <a:lnTo>
                  <a:pt x="108394" y="3543"/>
                </a:lnTo>
                <a:lnTo>
                  <a:pt x="106870" y="3797"/>
                </a:lnTo>
                <a:lnTo>
                  <a:pt x="116001" y="3429"/>
                </a:lnTo>
                <a:lnTo>
                  <a:pt x="125772" y="3736"/>
                </a:lnTo>
                <a:lnTo>
                  <a:pt x="131500" y="5802"/>
                </a:lnTo>
                <a:lnTo>
                  <a:pt x="133187" y="9627"/>
                </a:lnTo>
                <a:lnTo>
                  <a:pt x="130835" y="15214"/>
                </a:lnTo>
                <a:lnTo>
                  <a:pt x="119236" y="24818"/>
                </a:lnTo>
                <a:lnTo>
                  <a:pt x="93564" y="40695"/>
                </a:lnTo>
                <a:lnTo>
                  <a:pt x="53818" y="62847"/>
                </a:lnTo>
                <a:lnTo>
                  <a:pt x="0" y="91274"/>
                </a:lnTo>
              </a:path>
            </a:pathLst>
          </a:custGeom>
          <a:ln w="63500">
            <a:solidFill>
              <a:srgbClr val="333D7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333D7D"/>
              </a:solidFill>
            </a:endParaRPr>
          </a:p>
        </p:txBody>
      </p:sp>
      <p:sp>
        <p:nvSpPr>
          <p:cNvPr id="26" name="object 31">
            <a:extLst>
              <a:ext uri="{FF2B5EF4-FFF2-40B4-BE49-F238E27FC236}">
                <a16:creationId xmlns:a16="http://schemas.microsoft.com/office/drawing/2014/main" id="{0030C6AD-798A-D749-887D-E123E279B8F1}"/>
              </a:ext>
            </a:extLst>
          </p:cNvPr>
          <p:cNvSpPr/>
          <p:nvPr/>
        </p:nvSpPr>
        <p:spPr>
          <a:xfrm>
            <a:off x="6311551" y="2633467"/>
            <a:ext cx="757555" cy="107314"/>
          </a:xfrm>
          <a:custGeom>
            <a:avLst/>
            <a:gdLst/>
            <a:ahLst/>
            <a:cxnLst/>
            <a:rect l="l" t="t" r="r" b="b"/>
            <a:pathLst>
              <a:path w="757554" h="107314">
                <a:moveTo>
                  <a:pt x="666940" y="0"/>
                </a:moveTo>
                <a:lnTo>
                  <a:pt x="687669" y="26809"/>
                </a:lnTo>
                <a:lnTo>
                  <a:pt x="706497" y="49820"/>
                </a:lnTo>
                <a:lnTo>
                  <a:pt x="723426" y="69028"/>
                </a:lnTo>
                <a:lnTo>
                  <a:pt x="738454" y="84429"/>
                </a:lnTo>
                <a:lnTo>
                  <a:pt x="744283" y="91528"/>
                </a:lnTo>
                <a:lnTo>
                  <a:pt x="750620" y="95961"/>
                </a:lnTo>
                <a:lnTo>
                  <a:pt x="757466" y="97739"/>
                </a:lnTo>
                <a:lnTo>
                  <a:pt x="756323" y="103454"/>
                </a:lnTo>
                <a:lnTo>
                  <a:pt x="753287" y="105219"/>
                </a:lnTo>
                <a:lnTo>
                  <a:pt x="749477" y="106362"/>
                </a:lnTo>
                <a:lnTo>
                  <a:pt x="744918" y="106870"/>
                </a:lnTo>
                <a:lnTo>
                  <a:pt x="739597" y="106870"/>
                </a:lnTo>
                <a:lnTo>
                  <a:pt x="729957" y="106870"/>
                </a:lnTo>
                <a:lnTo>
                  <a:pt x="724128" y="106997"/>
                </a:lnTo>
                <a:lnTo>
                  <a:pt x="722096" y="107251"/>
                </a:lnTo>
                <a:lnTo>
                  <a:pt x="0" y="107251"/>
                </a:lnTo>
              </a:path>
            </a:pathLst>
          </a:custGeom>
          <a:ln w="63500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32">
            <a:extLst>
              <a:ext uri="{FF2B5EF4-FFF2-40B4-BE49-F238E27FC236}">
                <a16:creationId xmlns:a16="http://schemas.microsoft.com/office/drawing/2014/main" id="{B31BE63B-40FB-2348-A9BD-DAC89813A838}"/>
              </a:ext>
            </a:extLst>
          </p:cNvPr>
          <p:cNvSpPr/>
          <p:nvPr/>
        </p:nvSpPr>
        <p:spPr>
          <a:xfrm>
            <a:off x="6311548" y="4331916"/>
            <a:ext cx="144780" cy="91440"/>
          </a:xfrm>
          <a:custGeom>
            <a:avLst/>
            <a:gdLst/>
            <a:ahLst/>
            <a:cxnLst/>
            <a:rect l="l" t="t" r="r" b="b"/>
            <a:pathLst>
              <a:path w="144779" h="91439">
                <a:moveTo>
                  <a:pt x="0" y="91274"/>
                </a:moveTo>
                <a:lnTo>
                  <a:pt x="42976" y="91274"/>
                </a:lnTo>
                <a:lnTo>
                  <a:pt x="19011" y="89369"/>
                </a:lnTo>
                <a:lnTo>
                  <a:pt x="19519" y="89369"/>
                </a:lnTo>
                <a:lnTo>
                  <a:pt x="20027" y="89242"/>
                </a:lnTo>
                <a:lnTo>
                  <a:pt x="20535" y="88988"/>
                </a:lnTo>
                <a:lnTo>
                  <a:pt x="30429" y="88226"/>
                </a:lnTo>
                <a:lnTo>
                  <a:pt x="36131" y="87731"/>
                </a:lnTo>
                <a:lnTo>
                  <a:pt x="37655" y="87477"/>
                </a:lnTo>
                <a:lnTo>
                  <a:pt x="28524" y="87845"/>
                </a:lnTo>
                <a:lnTo>
                  <a:pt x="18753" y="87538"/>
                </a:lnTo>
                <a:lnTo>
                  <a:pt x="13025" y="85472"/>
                </a:lnTo>
                <a:lnTo>
                  <a:pt x="11338" y="81646"/>
                </a:lnTo>
                <a:lnTo>
                  <a:pt x="13690" y="76060"/>
                </a:lnTo>
                <a:lnTo>
                  <a:pt x="25289" y="66456"/>
                </a:lnTo>
                <a:lnTo>
                  <a:pt x="50961" y="50579"/>
                </a:lnTo>
                <a:lnTo>
                  <a:pt x="90707" y="28427"/>
                </a:lnTo>
                <a:lnTo>
                  <a:pt x="144526" y="0"/>
                </a:lnTo>
              </a:path>
            </a:pathLst>
          </a:custGeom>
          <a:ln w="63500">
            <a:solidFill>
              <a:srgbClr val="D9D4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3">
            <a:extLst>
              <a:ext uri="{FF2B5EF4-FFF2-40B4-BE49-F238E27FC236}">
                <a16:creationId xmlns:a16="http://schemas.microsoft.com/office/drawing/2014/main" id="{EB367DE7-15B3-4C49-95BF-501101CD3321}"/>
              </a:ext>
            </a:extLst>
          </p:cNvPr>
          <p:cNvSpPr/>
          <p:nvPr/>
        </p:nvSpPr>
        <p:spPr>
          <a:xfrm>
            <a:off x="6319155" y="4423190"/>
            <a:ext cx="757555" cy="107314"/>
          </a:xfrm>
          <a:custGeom>
            <a:avLst/>
            <a:gdLst/>
            <a:ahLst/>
            <a:cxnLst/>
            <a:rect l="l" t="t" r="r" b="b"/>
            <a:pathLst>
              <a:path w="757554" h="107314">
                <a:moveTo>
                  <a:pt x="90525" y="107251"/>
                </a:moveTo>
                <a:lnTo>
                  <a:pt x="69796" y="80441"/>
                </a:lnTo>
                <a:lnTo>
                  <a:pt x="50968" y="57430"/>
                </a:lnTo>
                <a:lnTo>
                  <a:pt x="34039" y="38223"/>
                </a:lnTo>
                <a:lnTo>
                  <a:pt x="19011" y="22821"/>
                </a:lnTo>
                <a:lnTo>
                  <a:pt x="13182" y="15722"/>
                </a:lnTo>
                <a:lnTo>
                  <a:pt x="6845" y="11290"/>
                </a:lnTo>
                <a:lnTo>
                  <a:pt x="0" y="9512"/>
                </a:lnTo>
                <a:lnTo>
                  <a:pt x="1143" y="3797"/>
                </a:lnTo>
                <a:lnTo>
                  <a:pt x="4178" y="2032"/>
                </a:lnTo>
                <a:lnTo>
                  <a:pt x="7988" y="889"/>
                </a:lnTo>
                <a:lnTo>
                  <a:pt x="12547" y="381"/>
                </a:lnTo>
                <a:lnTo>
                  <a:pt x="17868" y="381"/>
                </a:lnTo>
                <a:lnTo>
                  <a:pt x="27508" y="381"/>
                </a:lnTo>
                <a:lnTo>
                  <a:pt x="33337" y="254"/>
                </a:lnTo>
                <a:lnTo>
                  <a:pt x="35369" y="0"/>
                </a:lnTo>
                <a:lnTo>
                  <a:pt x="757466" y="0"/>
                </a:lnTo>
              </a:path>
            </a:pathLst>
          </a:custGeom>
          <a:ln w="63500">
            <a:solidFill>
              <a:srgbClr val="D9D4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34">
            <a:extLst>
              <a:ext uri="{FF2B5EF4-FFF2-40B4-BE49-F238E27FC236}">
                <a16:creationId xmlns:a16="http://schemas.microsoft.com/office/drawing/2014/main" id="{CDEAE471-3F01-634B-9E17-0AD0AA94AA7F}"/>
              </a:ext>
            </a:extLst>
          </p:cNvPr>
          <p:cNvSpPr/>
          <p:nvPr/>
        </p:nvSpPr>
        <p:spPr>
          <a:xfrm>
            <a:off x="9535506" y="2740719"/>
            <a:ext cx="144780" cy="91440"/>
          </a:xfrm>
          <a:custGeom>
            <a:avLst/>
            <a:gdLst/>
            <a:ahLst/>
            <a:cxnLst/>
            <a:rect l="l" t="t" r="r" b="b"/>
            <a:pathLst>
              <a:path w="144779" h="91439">
                <a:moveTo>
                  <a:pt x="144525" y="0"/>
                </a:moveTo>
                <a:lnTo>
                  <a:pt x="101549" y="0"/>
                </a:lnTo>
                <a:lnTo>
                  <a:pt x="125514" y="1905"/>
                </a:lnTo>
                <a:lnTo>
                  <a:pt x="125006" y="1905"/>
                </a:lnTo>
                <a:lnTo>
                  <a:pt x="124498" y="2032"/>
                </a:lnTo>
                <a:lnTo>
                  <a:pt x="123990" y="2286"/>
                </a:lnTo>
                <a:lnTo>
                  <a:pt x="114096" y="3048"/>
                </a:lnTo>
                <a:lnTo>
                  <a:pt x="108394" y="3543"/>
                </a:lnTo>
                <a:lnTo>
                  <a:pt x="106870" y="3797"/>
                </a:lnTo>
                <a:lnTo>
                  <a:pt x="116001" y="3429"/>
                </a:lnTo>
                <a:lnTo>
                  <a:pt x="125772" y="3736"/>
                </a:lnTo>
                <a:lnTo>
                  <a:pt x="131500" y="5802"/>
                </a:lnTo>
                <a:lnTo>
                  <a:pt x="133187" y="9627"/>
                </a:lnTo>
                <a:lnTo>
                  <a:pt x="130835" y="15214"/>
                </a:lnTo>
                <a:lnTo>
                  <a:pt x="119236" y="24818"/>
                </a:lnTo>
                <a:lnTo>
                  <a:pt x="93564" y="40695"/>
                </a:lnTo>
                <a:lnTo>
                  <a:pt x="53818" y="62847"/>
                </a:lnTo>
                <a:lnTo>
                  <a:pt x="0" y="91274"/>
                </a:lnTo>
              </a:path>
            </a:pathLst>
          </a:custGeom>
          <a:ln w="63500">
            <a:solidFill>
              <a:srgbClr val="D9D4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5">
            <a:extLst>
              <a:ext uri="{FF2B5EF4-FFF2-40B4-BE49-F238E27FC236}">
                <a16:creationId xmlns:a16="http://schemas.microsoft.com/office/drawing/2014/main" id="{E96177CF-84E3-1E4A-9C5B-238957C84979}"/>
              </a:ext>
            </a:extLst>
          </p:cNvPr>
          <p:cNvSpPr/>
          <p:nvPr/>
        </p:nvSpPr>
        <p:spPr>
          <a:xfrm>
            <a:off x="8914958" y="2633467"/>
            <a:ext cx="757555" cy="107314"/>
          </a:xfrm>
          <a:custGeom>
            <a:avLst/>
            <a:gdLst/>
            <a:ahLst/>
            <a:cxnLst/>
            <a:rect l="l" t="t" r="r" b="b"/>
            <a:pathLst>
              <a:path w="757554" h="107314">
                <a:moveTo>
                  <a:pt x="666940" y="0"/>
                </a:moveTo>
                <a:lnTo>
                  <a:pt x="687669" y="26809"/>
                </a:lnTo>
                <a:lnTo>
                  <a:pt x="706497" y="49820"/>
                </a:lnTo>
                <a:lnTo>
                  <a:pt x="723426" y="69028"/>
                </a:lnTo>
                <a:lnTo>
                  <a:pt x="738454" y="84429"/>
                </a:lnTo>
                <a:lnTo>
                  <a:pt x="744283" y="91528"/>
                </a:lnTo>
                <a:lnTo>
                  <a:pt x="750620" y="95961"/>
                </a:lnTo>
                <a:lnTo>
                  <a:pt x="757466" y="97739"/>
                </a:lnTo>
                <a:lnTo>
                  <a:pt x="756323" y="103454"/>
                </a:lnTo>
                <a:lnTo>
                  <a:pt x="753287" y="105219"/>
                </a:lnTo>
                <a:lnTo>
                  <a:pt x="749477" y="106362"/>
                </a:lnTo>
                <a:lnTo>
                  <a:pt x="744918" y="106870"/>
                </a:lnTo>
                <a:lnTo>
                  <a:pt x="739597" y="106870"/>
                </a:lnTo>
                <a:lnTo>
                  <a:pt x="729957" y="106870"/>
                </a:lnTo>
                <a:lnTo>
                  <a:pt x="724128" y="106997"/>
                </a:lnTo>
                <a:lnTo>
                  <a:pt x="722096" y="107251"/>
                </a:lnTo>
                <a:lnTo>
                  <a:pt x="0" y="107251"/>
                </a:lnTo>
              </a:path>
            </a:pathLst>
          </a:custGeom>
          <a:ln w="63500">
            <a:solidFill>
              <a:srgbClr val="D9D4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">
            <a:extLst>
              <a:ext uri="{FF2B5EF4-FFF2-40B4-BE49-F238E27FC236}">
                <a16:creationId xmlns:a16="http://schemas.microsoft.com/office/drawing/2014/main" id="{7C9EF5C9-09D9-4A4F-8871-BF4885D6061C}"/>
              </a:ext>
            </a:extLst>
          </p:cNvPr>
          <p:cNvSpPr/>
          <p:nvPr/>
        </p:nvSpPr>
        <p:spPr>
          <a:xfrm>
            <a:off x="1047004" y="1538998"/>
            <a:ext cx="2433955" cy="1575435"/>
          </a:xfrm>
          <a:custGeom>
            <a:avLst/>
            <a:gdLst/>
            <a:ahLst/>
            <a:cxnLst/>
            <a:rect l="l" t="t" r="r" b="b"/>
            <a:pathLst>
              <a:path w="2433954" h="1575435">
                <a:moveTo>
                  <a:pt x="2325598" y="0"/>
                </a:move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1467002"/>
                </a:lnTo>
                <a:lnTo>
                  <a:pt x="1687" y="1529440"/>
                </a:lnTo>
                <a:lnTo>
                  <a:pt x="13500" y="1561503"/>
                </a:lnTo>
                <a:lnTo>
                  <a:pt x="45562" y="1573315"/>
                </a:lnTo>
                <a:lnTo>
                  <a:pt x="108000" y="1575003"/>
                </a:lnTo>
                <a:lnTo>
                  <a:pt x="2325598" y="1575003"/>
                </a:lnTo>
                <a:lnTo>
                  <a:pt x="2388036" y="1573315"/>
                </a:lnTo>
                <a:lnTo>
                  <a:pt x="2420099" y="1561503"/>
                </a:lnTo>
                <a:lnTo>
                  <a:pt x="2431911" y="1529440"/>
                </a:lnTo>
                <a:lnTo>
                  <a:pt x="2433599" y="1467002"/>
                </a:lnTo>
                <a:lnTo>
                  <a:pt x="2433599" y="108000"/>
                </a:lnTo>
                <a:lnTo>
                  <a:pt x="2431911" y="45562"/>
                </a:lnTo>
                <a:lnTo>
                  <a:pt x="2420099" y="13500"/>
                </a:lnTo>
                <a:lnTo>
                  <a:pt x="2388036" y="1687"/>
                </a:lnTo>
                <a:lnTo>
                  <a:pt x="2325598" y="0"/>
                </a:lnTo>
                <a:close/>
              </a:path>
            </a:pathLst>
          </a:custGeom>
          <a:solidFill>
            <a:srgbClr val="6879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1">
            <a:extLst>
              <a:ext uri="{FF2B5EF4-FFF2-40B4-BE49-F238E27FC236}">
                <a16:creationId xmlns:a16="http://schemas.microsoft.com/office/drawing/2014/main" id="{A101213D-B0B4-FC47-875D-56A1BB7FA96E}"/>
              </a:ext>
            </a:extLst>
          </p:cNvPr>
          <p:cNvSpPr txBox="1"/>
          <p:nvPr/>
        </p:nvSpPr>
        <p:spPr>
          <a:xfrm>
            <a:off x="1191967" y="1676633"/>
            <a:ext cx="2272699" cy="112659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>
              <a:spcBef>
                <a:spcPts val="1105"/>
              </a:spcBef>
            </a:pPr>
            <a:r>
              <a:rPr lang="en-GB" sz="1700" b="1" spc="10">
                <a:solidFill>
                  <a:srgbClr val="FFFFFF"/>
                </a:solidFill>
                <a:latin typeface="Arial"/>
                <a:cs typeface="Arial"/>
              </a:rPr>
              <a:t>Personal</a:t>
            </a:r>
            <a:r>
              <a:rPr lang="en-GB" sz="1700" b="1" spc="-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1700" b="1" spc="60">
                <a:solidFill>
                  <a:srgbClr val="FFFFFF"/>
                </a:solidFill>
                <a:latin typeface="Arial"/>
                <a:cs typeface="Arial"/>
              </a:rPr>
              <a:t>strengths</a:t>
            </a:r>
            <a:r>
              <a:rPr lang="en-GB" sz="1700" b="1">
                <a:latin typeface="Arial"/>
                <a:cs typeface="Arial"/>
              </a:rPr>
              <a:t> </a:t>
            </a:r>
            <a:r>
              <a:rPr sz="1700" b="1" spc="2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700" b="1" spc="-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60">
                <a:solidFill>
                  <a:srgbClr val="FFFFFF"/>
                </a:solidFill>
                <a:latin typeface="Arial"/>
                <a:cs typeface="Arial"/>
              </a:rPr>
              <a:t>vulnerabilities</a:t>
            </a:r>
            <a:endParaRPr sz="1700" b="1">
              <a:latin typeface="Arial"/>
              <a:cs typeface="Arial"/>
            </a:endParaRPr>
          </a:p>
          <a:p>
            <a:pPr marR="77470" indent="-635">
              <a:lnSpc>
                <a:spcPts val="1400"/>
              </a:lnSpc>
              <a:spcBef>
                <a:spcPts val="790"/>
              </a:spcBef>
            </a:pPr>
            <a:r>
              <a:rPr sz="1200" spc="5">
                <a:solidFill>
                  <a:srgbClr val="FFFFFF"/>
                </a:solidFill>
                <a:latin typeface="Roboto"/>
                <a:cs typeface="Roboto"/>
              </a:rPr>
              <a:t>Personality traits, </a:t>
            </a:r>
            <a:r>
              <a:rPr sz="1200" spc="0">
                <a:solidFill>
                  <a:srgbClr val="FFFFFF"/>
                </a:solidFill>
                <a:latin typeface="Roboto"/>
                <a:cs typeface="Roboto"/>
              </a:rPr>
              <a:t>relationship</a:t>
            </a:r>
            <a:r>
              <a:rPr sz="1200" spc="-4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0">
                <a:solidFill>
                  <a:srgbClr val="FFFFFF"/>
                </a:solidFill>
                <a:latin typeface="Roboto"/>
                <a:cs typeface="Roboto"/>
              </a:rPr>
              <a:t>experiences,  </a:t>
            </a:r>
            <a:r>
              <a:rPr sz="1200">
                <a:solidFill>
                  <a:srgbClr val="FFFFFF"/>
                </a:solidFill>
                <a:latin typeface="Roboto"/>
                <a:cs typeface="Roboto"/>
              </a:rPr>
              <a:t>personal</a:t>
            </a:r>
            <a:r>
              <a:rPr sz="1200" spc="-6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5">
                <a:solidFill>
                  <a:srgbClr val="FFFFFF"/>
                </a:solidFill>
                <a:latin typeface="Roboto"/>
                <a:cs typeface="Roboto"/>
              </a:rPr>
              <a:t>history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34" name="object 16">
            <a:extLst>
              <a:ext uri="{FF2B5EF4-FFF2-40B4-BE49-F238E27FC236}">
                <a16:creationId xmlns:a16="http://schemas.microsoft.com/office/drawing/2014/main" id="{DDD41F9D-14C2-EF42-AEED-06B46EBB2BDC}"/>
              </a:ext>
            </a:extLst>
          </p:cNvPr>
          <p:cNvSpPr txBox="1"/>
          <p:nvPr/>
        </p:nvSpPr>
        <p:spPr>
          <a:xfrm>
            <a:off x="9877273" y="3358645"/>
            <a:ext cx="149435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30">
                <a:solidFill>
                  <a:schemeClr val="bg1"/>
                </a:solidFill>
                <a:latin typeface="Arial"/>
                <a:cs typeface="Arial"/>
              </a:rPr>
              <a:t>Relationship</a:t>
            </a:r>
            <a:endParaRPr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5" name="object 17">
            <a:extLst>
              <a:ext uri="{FF2B5EF4-FFF2-40B4-BE49-F238E27FC236}">
                <a16:creationId xmlns:a16="http://schemas.microsoft.com/office/drawing/2014/main" id="{99542E41-BC77-434D-936D-31280E48C532}"/>
              </a:ext>
            </a:extLst>
          </p:cNvPr>
          <p:cNvSpPr txBox="1"/>
          <p:nvPr/>
        </p:nvSpPr>
        <p:spPr>
          <a:xfrm>
            <a:off x="10088424" y="3587283"/>
            <a:ext cx="97840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85">
                <a:solidFill>
                  <a:schemeClr val="bg1"/>
                </a:solidFill>
                <a:latin typeface="Arial"/>
                <a:cs typeface="Arial"/>
              </a:rPr>
              <a:t>stability</a:t>
            </a:r>
            <a:endParaRPr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7" name="object 23">
            <a:extLst>
              <a:ext uri="{FF2B5EF4-FFF2-40B4-BE49-F238E27FC236}">
                <a16:creationId xmlns:a16="http://schemas.microsoft.com/office/drawing/2014/main" id="{D5F4F9F8-A1DD-F74A-8D73-C41B2AA12495}"/>
              </a:ext>
            </a:extLst>
          </p:cNvPr>
          <p:cNvSpPr/>
          <p:nvPr/>
        </p:nvSpPr>
        <p:spPr>
          <a:xfrm>
            <a:off x="563299" y="5697040"/>
            <a:ext cx="1106805" cy="384810"/>
          </a:xfrm>
          <a:custGeom>
            <a:avLst/>
            <a:gdLst/>
            <a:ahLst/>
            <a:cxnLst/>
            <a:rect l="l" t="t" r="r" b="b"/>
            <a:pathLst>
              <a:path w="1106804" h="384810">
                <a:moveTo>
                  <a:pt x="0" y="262153"/>
                </a:moveTo>
                <a:lnTo>
                  <a:pt x="38181" y="280503"/>
                </a:lnTo>
                <a:lnTo>
                  <a:pt x="100941" y="305218"/>
                </a:lnTo>
                <a:lnTo>
                  <a:pt x="140091" y="318661"/>
                </a:lnTo>
                <a:lnTo>
                  <a:pt x="183649" y="332134"/>
                </a:lnTo>
                <a:lnTo>
                  <a:pt x="231038" y="345117"/>
                </a:lnTo>
                <a:lnTo>
                  <a:pt x="281678" y="357088"/>
                </a:lnTo>
                <a:lnTo>
                  <a:pt x="334991" y="367528"/>
                </a:lnTo>
                <a:lnTo>
                  <a:pt x="390398" y="375916"/>
                </a:lnTo>
                <a:lnTo>
                  <a:pt x="447321" y="381731"/>
                </a:lnTo>
                <a:lnTo>
                  <a:pt x="505181" y="384454"/>
                </a:lnTo>
                <a:lnTo>
                  <a:pt x="563400" y="383563"/>
                </a:lnTo>
                <a:lnTo>
                  <a:pt x="621399" y="378538"/>
                </a:lnTo>
                <a:lnTo>
                  <a:pt x="678599" y="368859"/>
                </a:lnTo>
                <a:lnTo>
                  <a:pt x="734422" y="354006"/>
                </a:lnTo>
                <a:lnTo>
                  <a:pt x="788289" y="333457"/>
                </a:lnTo>
                <a:lnTo>
                  <a:pt x="839622" y="306692"/>
                </a:lnTo>
                <a:lnTo>
                  <a:pt x="875288" y="281197"/>
                </a:lnTo>
                <a:lnTo>
                  <a:pt x="910285" y="252035"/>
                </a:lnTo>
                <a:lnTo>
                  <a:pt x="944614" y="219203"/>
                </a:lnTo>
                <a:lnTo>
                  <a:pt x="978274" y="182702"/>
                </a:lnTo>
                <a:lnTo>
                  <a:pt x="1011265" y="142531"/>
                </a:lnTo>
                <a:lnTo>
                  <a:pt x="1043587" y="98691"/>
                </a:lnTo>
                <a:lnTo>
                  <a:pt x="1075239" y="51180"/>
                </a:lnTo>
                <a:lnTo>
                  <a:pt x="1106220" y="0"/>
                </a:lnTo>
              </a:path>
            </a:pathLst>
          </a:custGeom>
          <a:ln w="63500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5">
            <a:extLst>
              <a:ext uri="{FF2B5EF4-FFF2-40B4-BE49-F238E27FC236}">
                <a16:creationId xmlns:a16="http://schemas.microsoft.com/office/drawing/2014/main" id="{D33F961D-9A9B-E145-AA70-0498F9846669}"/>
              </a:ext>
            </a:extLst>
          </p:cNvPr>
          <p:cNvSpPr/>
          <p:nvPr/>
        </p:nvSpPr>
        <p:spPr>
          <a:xfrm rot="16200000">
            <a:off x="1605652" y="5746014"/>
            <a:ext cx="194945" cy="66040"/>
          </a:xfrm>
          <a:custGeom>
            <a:avLst/>
            <a:gdLst/>
            <a:ahLst/>
            <a:cxnLst/>
            <a:rect l="l" t="t" r="r" b="b"/>
            <a:pathLst>
              <a:path w="194945" h="66039">
                <a:moveTo>
                  <a:pt x="194792" y="0"/>
                </a:moveTo>
                <a:lnTo>
                  <a:pt x="152911" y="15138"/>
                </a:lnTo>
                <a:lnTo>
                  <a:pt x="110059" y="30054"/>
                </a:lnTo>
                <a:lnTo>
                  <a:pt x="66239" y="44752"/>
                </a:lnTo>
                <a:lnTo>
                  <a:pt x="21450" y="59232"/>
                </a:lnTo>
                <a:lnTo>
                  <a:pt x="22288" y="49504"/>
                </a:lnTo>
                <a:lnTo>
                  <a:pt x="21120" y="46672"/>
                </a:lnTo>
                <a:lnTo>
                  <a:pt x="17970" y="50711"/>
                </a:lnTo>
                <a:lnTo>
                  <a:pt x="16090" y="54013"/>
                </a:lnTo>
                <a:lnTo>
                  <a:pt x="14224" y="57327"/>
                </a:lnTo>
                <a:lnTo>
                  <a:pt x="12344" y="60642"/>
                </a:lnTo>
                <a:lnTo>
                  <a:pt x="12369" y="58026"/>
                </a:lnTo>
                <a:lnTo>
                  <a:pt x="12014" y="56083"/>
                </a:lnTo>
                <a:lnTo>
                  <a:pt x="11277" y="54787"/>
                </a:lnTo>
                <a:lnTo>
                  <a:pt x="10261" y="52476"/>
                </a:lnTo>
                <a:lnTo>
                  <a:pt x="8115" y="53441"/>
                </a:lnTo>
                <a:lnTo>
                  <a:pt x="4838" y="57696"/>
                </a:lnTo>
                <a:lnTo>
                  <a:pt x="3492" y="59563"/>
                </a:lnTo>
                <a:lnTo>
                  <a:pt x="1879" y="62153"/>
                </a:lnTo>
                <a:lnTo>
                  <a:pt x="0" y="65455"/>
                </a:lnTo>
              </a:path>
            </a:pathLst>
          </a:custGeom>
          <a:ln w="63500">
            <a:solidFill>
              <a:srgbClr val="333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5">
            <a:extLst>
              <a:ext uri="{FF2B5EF4-FFF2-40B4-BE49-F238E27FC236}">
                <a16:creationId xmlns:a16="http://schemas.microsoft.com/office/drawing/2014/main" id="{D18C4D1B-3F6E-5C42-841A-25D694957A4A}"/>
              </a:ext>
            </a:extLst>
          </p:cNvPr>
          <p:cNvSpPr/>
          <p:nvPr/>
        </p:nvSpPr>
        <p:spPr>
          <a:xfrm>
            <a:off x="1508179" y="5700335"/>
            <a:ext cx="194945" cy="66040"/>
          </a:xfrm>
          <a:custGeom>
            <a:avLst/>
            <a:gdLst/>
            <a:ahLst/>
            <a:cxnLst/>
            <a:rect l="l" t="t" r="r" b="b"/>
            <a:pathLst>
              <a:path w="194945" h="66039">
                <a:moveTo>
                  <a:pt x="194792" y="0"/>
                </a:moveTo>
                <a:lnTo>
                  <a:pt x="152911" y="15138"/>
                </a:lnTo>
                <a:lnTo>
                  <a:pt x="110059" y="30054"/>
                </a:lnTo>
                <a:lnTo>
                  <a:pt x="66239" y="44752"/>
                </a:lnTo>
                <a:lnTo>
                  <a:pt x="21450" y="59232"/>
                </a:lnTo>
                <a:lnTo>
                  <a:pt x="22288" y="49504"/>
                </a:lnTo>
                <a:lnTo>
                  <a:pt x="21120" y="46672"/>
                </a:lnTo>
                <a:lnTo>
                  <a:pt x="17970" y="50711"/>
                </a:lnTo>
                <a:lnTo>
                  <a:pt x="16090" y="54013"/>
                </a:lnTo>
                <a:lnTo>
                  <a:pt x="14224" y="57327"/>
                </a:lnTo>
                <a:lnTo>
                  <a:pt x="12344" y="60642"/>
                </a:lnTo>
                <a:lnTo>
                  <a:pt x="12369" y="58026"/>
                </a:lnTo>
                <a:lnTo>
                  <a:pt x="12014" y="56083"/>
                </a:lnTo>
                <a:lnTo>
                  <a:pt x="11277" y="54787"/>
                </a:lnTo>
                <a:lnTo>
                  <a:pt x="10261" y="52476"/>
                </a:lnTo>
                <a:lnTo>
                  <a:pt x="8115" y="53441"/>
                </a:lnTo>
                <a:lnTo>
                  <a:pt x="4838" y="57696"/>
                </a:lnTo>
                <a:lnTo>
                  <a:pt x="3492" y="59563"/>
                </a:lnTo>
                <a:lnTo>
                  <a:pt x="1879" y="62153"/>
                </a:lnTo>
                <a:lnTo>
                  <a:pt x="0" y="65455"/>
                </a:lnTo>
              </a:path>
            </a:pathLst>
          </a:custGeom>
          <a:ln w="63500">
            <a:solidFill>
              <a:srgbClr val="333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ECE62B-EB47-4641-95A3-8F5AD30C78FC}"/>
              </a:ext>
            </a:extLst>
          </p:cNvPr>
          <p:cNvSpPr txBox="1"/>
          <p:nvPr/>
        </p:nvSpPr>
        <p:spPr>
          <a:xfrm>
            <a:off x="895891" y="6408482"/>
            <a:ext cx="3111749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00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</a:rPr>
              <a:t>(</a:t>
            </a:r>
            <a:r>
              <a:rPr lang="en-GB" sz="1000" err="1">
                <a:solidFill>
                  <a:schemeClr val="tx1">
                    <a:lumMod val="50000"/>
                    <a:lumOff val="50000"/>
                  </a:schemeClr>
                </a:solidFill>
              </a:rPr>
              <a:t>Karney</a:t>
            </a:r>
            <a:r>
              <a:rPr lang="en-GB" sz="1000">
                <a:solidFill>
                  <a:schemeClr val="tx1">
                    <a:lumMod val="50000"/>
                    <a:lumOff val="50000"/>
                  </a:schemeClr>
                </a:solidFill>
              </a:rPr>
              <a:t> and Bradbury 1995; Bradbury and </a:t>
            </a:r>
            <a:r>
              <a:rPr lang="en-GB" sz="1000" err="1">
                <a:solidFill>
                  <a:schemeClr val="tx1">
                    <a:lumMod val="50000"/>
                    <a:lumOff val="50000"/>
                  </a:schemeClr>
                </a:solidFill>
              </a:rPr>
              <a:t>Karney</a:t>
            </a:r>
            <a:r>
              <a:rPr lang="en-GB" sz="1000">
                <a:solidFill>
                  <a:schemeClr val="tx1">
                    <a:lumMod val="50000"/>
                    <a:lumOff val="50000"/>
                  </a:schemeClr>
                </a:solidFill>
              </a:rPr>
              <a:t> 2004</a:t>
            </a:r>
            <a:r>
              <a:rPr lang="en-GB" sz="100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80745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A9F825-81DA-4541-BA65-EEC296E9D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CF3FD06E-C420-994E-80DC-75EE18248D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8" y="381754"/>
            <a:ext cx="8677085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Couple coping and stress</a:t>
            </a:r>
            <a:endParaRPr spc="-5">
              <a:solidFill>
                <a:srgbClr val="687992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828A10C-D0FD-8449-8296-C60EAEAB6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866" y="1376922"/>
            <a:ext cx="6554687" cy="524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F29C78-66B6-584C-BC71-E2E709924087}"/>
              </a:ext>
            </a:extLst>
          </p:cNvPr>
          <p:cNvSpPr txBox="1"/>
          <p:nvPr/>
        </p:nvSpPr>
        <p:spPr>
          <a:xfrm>
            <a:off x="816379" y="6468116"/>
            <a:ext cx="1281120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000" err="1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</a:rPr>
              <a:t>Bodenmann</a:t>
            </a:r>
            <a:r>
              <a:rPr lang="en-GB" sz="100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</a:rPr>
              <a:t> (1997)</a:t>
            </a:r>
          </a:p>
        </p:txBody>
      </p:sp>
    </p:spTree>
    <p:extLst>
      <p:ext uri="{BB962C8B-B14F-4D97-AF65-F5344CB8AC3E}">
        <p14:creationId xmlns:p14="http://schemas.microsoft.com/office/powerpoint/2010/main" val="2035039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9DBF0B-3D3C-43E2-B91F-AF1F88574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3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E7E021-67D7-4D1C-A8DF-4AF293C8F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99" y="420747"/>
            <a:ext cx="11071750" cy="538609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GB" sz="3500">
                <a:solidFill>
                  <a:srgbClr val="596179"/>
                </a:solidFill>
              </a:rPr>
              <a:t>The funnel method</a:t>
            </a:r>
          </a:p>
        </p:txBody>
      </p:sp>
      <p:pic>
        <p:nvPicPr>
          <p:cNvPr id="4" name="Picture 4" descr="Chart, funnel chart&#10;&#10;Description automatically generated">
            <a:extLst>
              <a:ext uri="{FF2B5EF4-FFF2-40B4-BE49-F238E27FC236}">
                <a16:creationId xmlns:a16="http://schemas.microsoft.com/office/drawing/2014/main" id="{7FB2BFA4-E2D6-45AA-A5C3-6B9077E395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1" y="1463580"/>
            <a:ext cx="7196136" cy="43866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E5679F-0FF2-EA4F-8782-248C28C7CD23}"/>
              </a:ext>
            </a:extLst>
          </p:cNvPr>
          <p:cNvSpPr txBox="1"/>
          <p:nvPr/>
        </p:nvSpPr>
        <p:spPr>
          <a:xfrm>
            <a:off x="816379" y="6468116"/>
            <a:ext cx="1656223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00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</a:rPr>
              <a:t>CCET; </a:t>
            </a:r>
            <a:r>
              <a:rPr lang="en-GB" sz="1000" err="1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</a:rPr>
              <a:t>Bodenmann</a:t>
            </a:r>
            <a:r>
              <a:rPr lang="en-GB" sz="100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</a:rPr>
              <a:t> (1997)</a:t>
            </a:r>
          </a:p>
        </p:txBody>
      </p:sp>
    </p:spTree>
    <p:extLst>
      <p:ext uri="{BB962C8B-B14F-4D97-AF65-F5344CB8AC3E}">
        <p14:creationId xmlns:p14="http://schemas.microsoft.com/office/powerpoint/2010/main" val="3370315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A7812D6-A1F9-A747-B76F-7E8772F57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87B5137B-13A5-3541-B92D-F284520C9E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8" y="381754"/>
            <a:ext cx="8677085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Behaviour modelling training</a:t>
            </a:r>
            <a:endParaRPr spc="-5">
              <a:solidFill>
                <a:srgbClr val="687992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923C37B-EF8E-1E40-93F0-460648FFDEB6}"/>
              </a:ext>
            </a:extLst>
          </p:cNvPr>
          <p:cNvSpPr txBox="1">
            <a:spLocks/>
          </p:cNvSpPr>
          <p:nvPr/>
        </p:nvSpPr>
        <p:spPr>
          <a:xfrm>
            <a:off x="630523" y="1334432"/>
            <a:ext cx="11360800" cy="51999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>
              <a:solidFill>
                <a:srgbClr val="687992"/>
              </a:solidFill>
              <a:latin typeface="Roboto" panose="02000000000000000000"/>
              <a:ea typeface="Calibri" panose="020F0502020204030204" pitchFamily="34" charset="0"/>
              <a:cs typeface="Times New Roman"/>
            </a:endParaRPr>
          </a:p>
          <a:p>
            <a:pPr marR="6985" indent="-457200">
              <a:lnSpc>
                <a:spcPct val="100000"/>
              </a:lnSpc>
              <a:tabLst>
                <a:tab pos="457200" algn="l"/>
              </a:tabLst>
            </a:pPr>
            <a:r>
              <a:rPr lang="en-GB" sz="2400" b="1">
                <a:solidFill>
                  <a:srgbClr val="12B4D0"/>
                </a:solidFill>
                <a:latin typeface="Roboto"/>
                <a:ea typeface="Roboto"/>
                <a:cs typeface="Calibri Light"/>
              </a:rPr>
              <a:t>Attentional</a:t>
            </a:r>
            <a:r>
              <a:rPr lang="en-GB" b="1">
                <a:solidFill>
                  <a:srgbClr val="687992"/>
                </a:solidFill>
                <a:latin typeface="Roboto"/>
                <a:ea typeface="Roboto"/>
                <a:cs typeface="Calibri Light"/>
              </a:rPr>
              <a:t> </a:t>
            </a:r>
            <a:endParaRPr lang="en-GB" b="1">
              <a:solidFill>
                <a:srgbClr val="687992"/>
              </a:solidFill>
              <a:latin typeface="Roboto"/>
              <a:ea typeface="Roboto"/>
              <a:cs typeface="Calibri Light" panose="020F0302020204030204" pitchFamily="34" charset="0"/>
            </a:endParaRPr>
          </a:p>
          <a:p>
            <a:pPr marL="457200" marR="6985" lvl="1" indent="0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GB" sz="2000">
                <a:solidFill>
                  <a:srgbClr val="687992"/>
                </a:solidFill>
                <a:latin typeface="Roboto" panose="02000000000000000000"/>
                <a:ea typeface="Calibri" panose="020F0502020204030204" pitchFamily="34" charset="0"/>
                <a:cs typeface="Calibri Light"/>
              </a:rPr>
              <a:t>Involves observing ideal behaviours from least difficult to most difficult</a:t>
            </a:r>
            <a:endParaRPr lang="en-GB" sz="2000">
              <a:solidFill>
                <a:srgbClr val="687992"/>
              </a:solidFill>
              <a:latin typeface="Roboto" panose="0200000000000000000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985" indent="-457200">
              <a:lnSpc>
                <a:spcPct val="100000"/>
              </a:lnSpc>
              <a:tabLst>
                <a:tab pos="457200" algn="l"/>
              </a:tabLst>
            </a:pPr>
            <a:r>
              <a:rPr lang="en-GB" sz="2400" b="1">
                <a:solidFill>
                  <a:srgbClr val="12B4D0"/>
                </a:solidFill>
                <a:latin typeface="Roboto"/>
                <a:ea typeface="Roboto"/>
                <a:cs typeface="Calibri Light"/>
              </a:rPr>
              <a:t>Retentional </a:t>
            </a:r>
            <a:endParaRPr lang="en-GB" sz="2400" b="1">
              <a:solidFill>
                <a:srgbClr val="12B4D0"/>
              </a:solidFill>
              <a:latin typeface="Roboto"/>
              <a:ea typeface="Roboto"/>
              <a:cs typeface="Calibri Light" panose="020F0302020204030204" pitchFamily="34" charset="0"/>
            </a:endParaRPr>
          </a:p>
          <a:p>
            <a:pPr marL="457200" marR="6985" lvl="1" indent="0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GB" sz="2000">
                <a:solidFill>
                  <a:srgbClr val="687992"/>
                </a:solidFill>
                <a:latin typeface="Roboto" panose="02000000000000000000"/>
                <a:cs typeface="Calibri Light"/>
              </a:rPr>
              <a:t>Involves the use of symbols to memorise the new skills      </a:t>
            </a:r>
            <a:r>
              <a:rPr lang="en-GB" sz="1800" b="1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https://www.oneplusone.org.uk/parents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6985" lvl="1" indent="0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n-GB" sz="2000">
              <a:solidFill>
                <a:srgbClr val="687992"/>
              </a:solidFill>
              <a:latin typeface="Roboto" panose="02000000000000000000"/>
              <a:ea typeface="Roboto"/>
              <a:cs typeface="Calibri Light" panose="020F0302020204030204" pitchFamily="34" charset="0"/>
            </a:endParaRPr>
          </a:p>
          <a:p>
            <a:pPr marR="6985" indent="-457200">
              <a:lnSpc>
                <a:spcPct val="100000"/>
              </a:lnSpc>
              <a:tabLst>
                <a:tab pos="457200" algn="l"/>
              </a:tabLst>
            </a:pPr>
            <a:r>
              <a:rPr lang="en-GB" sz="2400" b="1">
                <a:solidFill>
                  <a:srgbClr val="12B4D0"/>
                </a:solidFill>
                <a:latin typeface="Roboto"/>
                <a:ea typeface="Roboto"/>
                <a:cs typeface="Calibri Light"/>
              </a:rPr>
              <a:t>Reproduction</a:t>
            </a:r>
          </a:p>
          <a:p>
            <a:pPr marL="457200" marR="6985" lvl="1" indent="0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GB" sz="2000">
                <a:solidFill>
                  <a:srgbClr val="687992"/>
                </a:solidFill>
                <a:latin typeface="Roboto" panose="02000000000000000000"/>
                <a:cs typeface="Calibri Light"/>
              </a:rPr>
              <a:t>Practicing the new skill</a:t>
            </a:r>
            <a:endParaRPr lang="en-GB" sz="2000">
              <a:solidFill>
                <a:srgbClr val="687992"/>
              </a:solidFill>
              <a:latin typeface="Roboto" panose="02000000000000000000"/>
              <a:ea typeface="Roboto"/>
              <a:cs typeface="Calibri Light" panose="020F0302020204030204" pitchFamily="34" charset="0"/>
            </a:endParaRPr>
          </a:p>
          <a:p>
            <a:pPr marR="6985" indent="-457200">
              <a:lnSpc>
                <a:spcPct val="100000"/>
              </a:lnSpc>
              <a:tabLst>
                <a:tab pos="457200" algn="l"/>
              </a:tabLst>
            </a:pPr>
            <a:r>
              <a:rPr lang="en-GB" sz="2400" b="1">
                <a:solidFill>
                  <a:srgbClr val="12B4D0"/>
                </a:solidFill>
                <a:latin typeface="Roboto"/>
                <a:ea typeface="Roboto"/>
                <a:cs typeface="Calibri Light"/>
              </a:rPr>
              <a:t>Motivational</a:t>
            </a:r>
            <a:r>
              <a:rPr lang="en-GB" sz="2400" b="1">
                <a:solidFill>
                  <a:schemeClr val="accent2"/>
                </a:solidFill>
                <a:latin typeface="Roboto"/>
                <a:ea typeface="Roboto"/>
                <a:cs typeface="Calibri Light"/>
              </a:rPr>
              <a:t> </a:t>
            </a:r>
            <a:endParaRPr lang="en-GB" sz="2400" b="1">
              <a:solidFill>
                <a:schemeClr val="accent2"/>
              </a:solidFill>
              <a:latin typeface="Roboto"/>
              <a:ea typeface="Roboto"/>
              <a:cs typeface="Calibri Light" panose="020F0302020204030204" pitchFamily="34" charset="0"/>
            </a:endParaRPr>
          </a:p>
          <a:p>
            <a:pPr marL="457200" marR="6985" lvl="1" indent="0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GB" sz="2000">
                <a:solidFill>
                  <a:srgbClr val="687992"/>
                </a:solidFill>
                <a:latin typeface="Roboto" panose="02000000000000000000"/>
                <a:cs typeface="Calibri Light"/>
              </a:rPr>
              <a:t>Positive reinforcements for demonstrating </a:t>
            </a:r>
            <a:br>
              <a:rPr lang="en-GB" sz="2000">
                <a:latin typeface="Roboto" panose="02000000000000000000"/>
                <a:cs typeface="Calibri Light"/>
              </a:rPr>
            </a:br>
            <a:r>
              <a:rPr lang="en-GB" sz="2000">
                <a:solidFill>
                  <a:srgbClr val="687992"/>
                </a:solidFill>
                <a:latin typeface="Roboto" panose="02000000000000000000"/>
                <a:cs typeface="Calibri Light"/>
              </a:rPr>
              <a:t>the newly learned skills</a:t>
            </a:r>
            <a:endParaRPr lang="en-GB" sz="2000">
              <a:latin typeface="Roboto" panose="02000000000000000000"/>
              <a:ea typeface="Roboto"/>
              <a:cs typeface="Calibri Light"/>
            </a:endParaRPr>
          </a:p>
          <a:p>
            <a:pPr marL="0" marR="6985" indent="0">
              <a:lnSpc>
                <a:spcPct val="100000"/>
              </a:lnSpc>
              <a:tabLst>
                <a:tab pos="457200" algn="l"/>
              </a:tabLst>
            </a:pPr>
            <a:endParaRPr lang="en-GB">
              <a:solidFill>
                <a:srgbClr val="687992"/>
              </a:solidFill>
              <a:latin typeface="Roboto" panose="0200000000000000000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457200" marR="6985" lvl="1" indent="0">
              <a:lnSpc>
                <a:spcPct val="100000"/>
              </a:lnSpc>
              <a:buNone/>
              <a:tabLst>
                <a:tab pos="457200" algn="l"/>
              </a:tabLst>
            </a:pPr>
            <a:endParaRPr lang="en-GB">
              <a:solidFill>
                <a:srgbClr val="687992"/>
              </a:solidFill>
              <a:latin typeface="Roboto" panose="0200000000000000000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en-GB">
              <a:solidFill>
                <a:srgbClr val="68799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DC2977-A399-0541-9E6E-5E87885AF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61" y="3560180"/>
            <a:ext cx="4737640" cy="30255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923BF7-5EAD-6742-ABB5-C0CA4CCE0F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3956" y="3992742"/>
            <a:ext cx="3381494" cy="192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88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417FAC-A279-5040-83F8-5EB197776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371" y="-97972"/>
            <a:ext cx="12192000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2C05B753-8799-D24F-85D2-A265BF3452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8" y="381754"/>
            <a:ext cx="8677085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Digital resources</a:t>
            </a:r>
            <a:endParaRPr spc="-5">
              <a:solidFill>
                <a:srgbClr val="687992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BC534C-875A-7346-8A8D-DBC3160F479B}"/>
              </a:ext>
            </a:extLst>
          </p:cNvPr>
          <p:cNvSpPr txBox="1">
            <a:spLocks/>
          </p:cNvSpPr>
          <p:nvPr/>
        </p:nvSpPr>
        <p:spPr>
          <a:xfrm>
            <a:off x="840262" y="1863833"/>
            <a:ext cx="10521242" cy="529170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596179"/>
              </a:solidFill>
              <a:ea typeface="Roboto"/>
            </a:endParaRPr>
          </a:p>
          <a:p>
            <a:r>
              <a:rPr lang="en-GB" sz="2400" b="1">
                <a:solidFill>
                  <a:srgbClr val="12B4D0"/>
                </a:solidFill>
                <a:latin typeface="Roboto"/>
                <a:ea typeface="Roboto"/>
              </a:rPr>
              <a:t>Accessible</a:t>
            </a:r>
            <a:r>
              <a:rPr lang="en-GB">
                <a:solidFill>
                  <a:srgbClr val="12B4D0"/>
                </a:solidFill>
                <a:latin typeface="Roboto"/>
                <a:ea typeface="Roboto"/>
              </a:rPr>
              <a:t> </a:t>
            </a:r>
            <a:br>
              <a:rPr lang="en-GB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2000">
                <a:solidFill>
                  <a:srgbClr val="596179"/>
                </a:solidFill>
                <a:latin typeface="Roboto"/>
                <a:ea typeface="Roboto"/>
              </a:rPr>
              <a:t>readability FOG index = 9 </a:t>
            </a:r>
            <a:endParaRPr lang="en-US" sz="2000">
              <a:solidFill>
                <a:srgbClr val="596179"/>
              </a:solidFill>
              <a:latin typeface="Roboto"/>
              <a:ea typeface="Roboto"/>
            </a:endParaRPr>
          </a:p>
          <a:p>
            <a:endParaRPr lang="en-US">
              <a:solidFill>
                <a:srgbClr val="59617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400" b="1">
                <a:solidFill>
                  <a:srgbClr val="12B4D0"/>
                </a:solidFill>
                <a:latin typeface="Roboto"/>
                <a:ea typeface="Roboto"/>
              </a:rPr>
              <a:t>Available</a:t>
            </a:r>
            <a:r>
              <a:rPr lang="en-GB">
                <a:solidFill>
                  <a:srgbClr val="12B4D0"/>
                </a:solidFill>
                <a:latin typeface="Roboto"/>
                <a:ea typeface="Roboto"/>
              </a:rPr>
              <a:t> </a:t>
            </a:r>
            <a:br>
              <a:rPr lang="en-GB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2000">
                <a:solidFill>
                  <a:srgbClr val="596179"/>
                </a:solidFill>
                <a:latin typeface="Roboto"/>
                <a:ea typeface="Roboto"/>
              </a:rPr>
              <a:t>24/7 on smart phone, laptop or tablet</a:t>
            </a:r>
            <a:endParaRPr lang="en-GB" sz="2000">
              <a:solidFill>
                <a:srgbClr val="596179"/>
              </a:solidFill>
              <a:latin typeface="Roboto"/>
              <a:ea typeface="Roboto"/>
              <a:cs typeface="Roboto"/>
            </a:endParaRPr>
          </a:p>
          <a:p>
            <a:endParaRPr lang="en-GB">
              <a:solidFill>
                <a:srgbClr val="59617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400" b="1">
                <a:solidFill>
                  <a:srgbClr val="12B4D0"/>
                </a:solidFill>
                <a:latin typeface="Roboto"/>
                <a:ea typeface="Roboto"/>
              </a:rPr>
              <a:t>Adaptable</a:t>
            </a:r>
            <a:r>
              <a:rPr lang="en-GB" sz="2400">
                <a:solidFill>
                  <a:srgbClr val="12B4D0"/>
                </a:solidFill>
                <a:latin typeface="Roboto"/>
                <a:ea typeface="Roboto"/>
              </a:rPr>
              <a:t> </a:t>
            </a:r>
            <a:br>
              <a:rPr lang="en-GB" sz="240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2000">
                <a:solidFill>
                  <a:srgbClr val="596179"/>
                </a:solidFill>
                <a:latin typeface="Roboto"/>
                <a:ea typeface="Roboto"/>
              </a:rPr>
              <a:t>supported by practitioner </a:t>
            </a:r>
            <a:endParaRPr lang="en-GB" sz="2000">
              <a:solidFill>
                <a:srgbClr val="596179"/>
              </a:solidFill>
              <a:latin typeface="Roboto"/>
              <a:ea typeface="Roboto"/>
              <a:cs typeface="Roboto"/>
            </a:endParaRPr>
          </a:p>
          <a:p>
            <a:endParaRPr lang="en-GB">
              <a:solidFill>
                <a:srgbClr val="596179"/>
              </a:solidFill>
              <a:ea typeface="Roboto"/>
            </a:endParaRPr>
          </a:p>
          <a:p>
            <a:endParaRPr lang="en-GB">
              <a:solidFill>
                <a:srgbClr val="596179"/>
              </a:solidFill>
              <a:ea typeface="Roboto"/>
            </a:endParaRPr>
          </a:p>
          <a:p>
            <a:endParaRPr lang="en-GB">
              <a:solidFill>
                <a:srgbClr val="596179"/>
              </a:solidFill>
              <a:ea typeface="Roboto"/>
            </a:endParaRPr>
          </a:p>
        </p:txBody>
      </p:sp>
      <p:pic>
        <p:nvPicPr>
          <p:cNvPr id="7" name="Picture 19">
            <a:extLst>
              <a:ext uri="{FF2B5EF4-FFF2-40B4-BE49-F238E27FC236}">
                <a16:creationId xmlns:a16="http://schemas.microsoft.com/office/drawing/2014/main" id="{0BACFF41-B16C-864F-BE03-83DF2DD30C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72" y="1485315"/>
            <a:ext cx="3414262" cy="503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68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B8D91A-2BFD-2448-8897-B3D43CAE1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456"/>
            <a:ext cx="12192000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6F082B02-EA05-B34F-943A-835F14B2B933}"/>
              </a:ext>
            </a:extLst>
          </p:cNvPr>
          <p:cNvSpPr txBox="1">
            <a:spLocks/>
          </p:cNvSpPr>
          <p:nvPr/>
        </p:nvSpPr>
        <p:spPr>
          <a:xfrm>
            <a:off x="837618" y="381754"/>
            <a:ext cx="8677085" cy="497572"/>
          </a:xfrm>
          <a:prstGeom prst="rect">
            <a:avLst/>
          </a:prstGeom>
          <a:noFill/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Outcome measures</a:t>
            </a:r>
            <a:endParaRPr lang="en-GB" spc="-5">
              <a:solidFill>
                <a:srgbClr val="687992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A9D37A2-2A88-B24B-BEC3-F2A103A68EF1}"/>
              </a:ext>
            </a:extLst>
          </p:cNvPr>
          <p:cNvSpPr txBox="1">
            <a:spLocks/>
          </p:cNvSpPr>
          <p:nvPr/>
        </p:nvSpPr>
        <p:spPr>
          <a:xfrm>
            <a:off x="590698" y="1571998"/>
            <a:ext cx="11360800" cy="4350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endParaRPr lang="en-GB">
              <a:solidFill>
                <a:srgbClr val="576466"/>
              </a:solidFill>
              <a:latin typeface="Roboto" panose="02000000000000000000"/>
              <a:cs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  <a:buNone/>
            </a:pPr>
            <a:r>
              <a:rPr lang="en-GB" sz="2400" b="1">
                <a:solidFill>
                  <a:srgbClr val="687992"/>
                </a:solidFill>
                <a:latin typeface="Roboto"/>
                <a:ea typeface="Roboto"/>
                <a:cs typeface="Roboto"/>
              </a:rPr>
              <a:t>Parent surveys consisting of demographic questions and standardised </a:t>
            </a:r>
            <a:br>
              <a:rPr lang="en-GB" sz="2400" b="1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2400" b="1">
                <a:solidFill>
                  <a:srgbClr val="687992"/>
                </a:solidFill>
                <a:latin typeface="Roboto"/>
                <a:ea typeface="Roboto"/>
                <a:cs typeface="Roboto"/>
              </a:rPr>
              <a:t>measures are embedded in the digital resources:</a:t>
            </a:r>
          </a:p>
          <a:p>
            <a:pPr indent="0">
              <a:lnSpc>
                <a:spcPct val="100000"/>
              </a:lnSpc>
              <a:buNone/>
            </a:pPr>
            <a:endParaRPr lang="en-GB" b="1">
              <a:solidFill>
                <a:srgbClr val="687992"/>
              </a:solidFill>
              <a:latin typeface="Roboto"/>
              <a:ea typeface="Roboto"/>
              <a:cs typeface="Roboto"/>
            </a:endParaRP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>
                <a:solidFill>
                  <a:srgbClr val="687992"/>
                </a:solidFill>
                <a:latin typeface="Roboto"/>
                <a:ea typeface="Roboto"/>
                <a:cs typeface="Roboto"/>
              </a:rPr>
              <a:t>Couple coping, stress, and relationship satisfaction (MYBT)</a:t>
            </a:r>
            <a:endParaRPr lang="en-GB" b="1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>
                <a:solidFill>
                  <a:srgbClr val="687992"/>
                </a:solidFill>
                <a:latin typeface="Roboto"/>
                <a:ea typeface="Roboto"/>
                <a:cs typeface="Roboto"/>
              </a:rPr>
              <a:t>Couple coping and stress (AB)</a:t>
            </a:r>
            <a:endParaRPr lang="en-GB" b="1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>
                <a:solidFill>
                  <a:srgbClr val="687992"/>
                </a:solidFill>
                <a:latin typeface="Roboto"/>
                <a:ea typeface="Roboto"/>
                <a:cs typeface="Roboto"/>
              </a:rPr>
              <a:t>Co-parenting co-operation and emotional adaptation to relationship breakdown (GIFRC)</a:t>
            </a:r>
          </a:p>
          <a:p>
            <a:pPr marL="971550" lvl="1" indent="-285750">
              <a:lnSpc>
                <a:spcPct val="100000"/>
              </a:lnSpc>
            </a:pPr>
            <a:endParaRPr lang="en-GB" b="1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  <a:p>
            <a:pPr marL="514350" indent="-285750"/>
            <a:endParaRPr lang="en-GB" sz="2000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/>
            </a:endParaRPr>
          </a:p>
          <a:p>
            <a:pPr indent="0"/>
            <a:endParaRPr lang="en-GB" sz="2000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/>
            </a:endParaRPr>
          </a:p>
          <a:p>
            <a:pPr marL="514350" indent="-285750"/>
            <a:endParaRPr lang="en-GB">
              <a:solidFill>
                <a:srgbClr val="000000"/>
              </a:solidFill>
              <a:latin typeface="Calibri" panose="020F0502020204030204"/>
              <a:ea typeface="Roboto" panose="02000000000000000000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12729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21BB1A2-697E-EC46-BDC3-1B36AF031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578F1B37-4971-B147-87BF-29DE2DCDE7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8" y="381754"/>
            <a:ext cx="8677085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Does it work? </a:t>
            </a:r>
            <a:r>
              <a:rPr lang="en-GB" sz="3500" spc="-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Key findings</a:t>
            </a:r>
            <a:endParaRPr spc="-5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4" name="TextBox 13">
            <a:extLst>
              <a:ext uri="{FF2B5EF4-FFF2-40B4-BE49-F238E27FC236}">
                <a16:creationId xmlns:a16="http://schemas.microsoft.com/office/drawing/2014/main" id="{05BDE474-CE12-1D47-BF65-D3E98482FD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0648582"/>
              </p:ext>
            </p:extLst>
          </p:nvPr>
        </p:nvGraphicFramePr>
        <p:xfrm>
          <a:off x="1681209" y="1639966"/>
          <a:ext cx="8829583" cy="2214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2E7AFB23-F504-D74F-B5CA-A075534BE5B0}"/>
              </a:ext>
            </a:extLst>
          </p:cNvPr>
          <p:cNvSpPr/>
          <p:nvPr/>
        </p:nvSpPr>
        <p:spPr>
          <a:xfrm>
            <a:off x="850545" y="4286420"/>
            <a:ext cx="2925892" cy="1857941"/>
          </a:xfrm>
          <a:prstGeom prst="roundRect">
            <a:avLst>
              <a:gd name="adj" fmla="val 10000"/>
            </a:avLst>
          </a:prstGeom>
          <a:solidFill>
            <a:srgbClr val="6BBEC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35EC28E5-873A-4F45-A478-1BE8FC7562F8}"/>
              </a:ext>
            </a:extLst>
          </p:cNvPr>
          <p:cNvSpPr/>
          <p:nvPr/>
        </p:nvSpPr>
        <p:spPr>
          <a:xfrm>
            <a:off x="4323702" y="4286420"/>
            <a:ext cx="2925892" cy="185794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AD7F54C-AF12-264E-A702-0BA5F6A73803}"/>
              </a:ext>
            </a:extLst>
          </p:cNvPr>
          <p:cNvSpPr/>
          <p:nvPr/>
        </p:nvSpPr>
        <p:spPr>
          <a:xfrm>
            <a:off x="7746865" y="4286420"/>
            <a:ext cx="2925892" cy="1857941"/>
          </a:xfrm>
          <a:prstGeom prst="roundRect">
            <a:avLst>
              <a:gd name="adj" fmla="val 10000"/>
            </a:avLst>
          </a:prstGeom>
          <a:solidFill>
            <a:srgbClr val="77A3D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8AFE04-9C1A-F741-AD9D-F58E51DF16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39" y="4615587"/>
            <a:ext cx="2926334" cy="18594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93E3A6-DD53-1F4A-902F-FB01E52BA8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33" y="4615586"/>
            <a:ext cx="2926334" cy="18594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5F8EEB-83A2-A54D-9F4D-EA7A29F9175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60" y="4645427"/>
            <a:ext cx="2921316" cy="185575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6BD5924-05A6-8844-871A-F17AB63500FC}"/>
              </a:ext>
            </a:extLst>
          </p:cNvPr>
          <p:cNvSpPr/>
          <p:nvPr/>
        </p:nvSpPr>
        <p:spPr>
          <a:xfrm>
            <a:off x="8518200" y="5043889"/>
            <a:ext cx="2071127" cy="902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78669E-9262-A140-A98C-30421280B05C}"/>
              </a:ext>
            </a:extLst>
          </p:cNvPr>
          <p:cNvSpPr/>
          <p:nvPr/>
        </p:nvSpPr>
        <p:spPr>
          <a:xfrm>
            <a:off x="8672967" y="5165746"/>
            <a:ext cx="1683473" cy="707886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lvl="0" algn="ctr"/>
            <a:r>
              <a:rPr lang="en-GB" sz="2000">
                <a:latin typeface="Roboto"/>
                <a:ea typeface="Roboto"/>
                <a:cs typeface="Roboto" panose="02000000000000000000" pitchFamily="2" charset="0"/>
              </a:rPr>
              <a:t>Parents take </a:t>
            </a:r>
            <a:br>
              <a:rPr lang="en-GB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2000">
                <a:latin typeface="Roboto"/>
                <a:ea typeface="Roboto"/>
                <a:cs typeface="Roboto" panose="02000000000000000000" pitchFamily="2" charset="0"/>
              </a:rPr>
              <a:t>ownership</a:t>
            </a:r>
            <a:endParaRPr lang="en-US" sz="2000">
              <a:latin typeface="Roboto"/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64541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9A24339-A8DE-3E4F-8E1D-E2ED8B5AE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5355A07-E1DD-224F-818A-7A69375377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8" y="381754"/>
            <a:ext cx="8677085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Practitioner guide</a:t>
            </a:r>
            <a:endParaRPr spc="-5">
              <a:solidFill>
                <a:srgbClr val="68799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4788CD-DA86-0741-AFB9-3245C81DA8F6}"/>
              </a:ext>
            </a:extLst>
          </p:cNvPr>
          <p:cNvSpPr txBox="1"/>
          <p:nvPr/>
        </p:nvSpPr>
        <p:spPr>
          <a:xfrm>
            <a:off x="464291" y="2043528"/>
            <a:ext cx="513541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130000"/>
            </a:pPr>
            <a:r>
              <a:rPr lang="en-GB" sz="2400" b="1">
                <a:solidFill>
                  <a:srgbClr val="12B4D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Each digital resource has an online </a:t>
            </a:r>
            <a:br>
              <a:rPr lang="en-GB" sz="2400" b="1">
                <a:solidFill>
                  <a:srgbClr val="12B4D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</a:br>
            <a:r>
              <a:rPr lang="en-GB" sz="2400" b="1">
                <a:solidFill>
                  <a:srgbClr val="12B4D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practitioner guide to help </a:t>
            </a:r>
            <a:r>
              <a:rPr lang="en-GB" sz="2400" b="1">
                <a:solidFill>
                  <a:srgbClr val="12B4D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you</a:t>
            </a:r>
            <a:r>
              <a:rPr lang="en-GB" sz="2400" b="1">
                <a:solidFill>
                  <a:srgbClr val="12B4D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 to </a:t>
            </a:r>
            <a:br>
              <a:rPr lang="en-GB" sz="2400" b="1">
                <a:solidFill>
                  <a:srgbClr val="12B4D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</a:br>
            <a:r>
              <a:rPr lang="en-GB" sz="2400" b="1">
                <a:solidFill>
                  <a:srgbClr val="12B4D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work alongside parents.</a:t>
            </a:r>
            <a:endParaRPr lang="en-US" sz="2400" b="1">
              <a:solidFill>
                <a:srgbClr val="12B4D0"/>
              </a:solidFill>
              <a:latin typeface="Roboto" panose="02000000000000000000" pitchFamily="2" charset="0"/>
              <a:ea typeface="Roboto" panose="02000000000000000000" pitchFamily="2" charset="0"/>
              <a:cs typeface="Times New Roman"/>
            </a:endParaRPr>
          </a:p>
        </p:txBody>
      </p:sp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1C24B06-58B4-864B-89BE-B77CEA2187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197" y="1905461"/>
            <a:ext cx="5476953" cy="33403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9577DA-78DA-5D43-B762-95048DC06F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1469" y="2120335"/>
            <a:ext cx="3618289" cy="22470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EF635C-7B02-644E-BB29-AE0D030AF8F8}"/>
              </a:ext>
            </a:extLst>
          </p:cNvPr>
          <p:cNvSpPr txBox="1"/>
          <p:nvPr/>
        </p:nvSpPr>
        <p:spPr>
          <a:xfrm>
            <a:off x="464291" y="3598480"/>
            <a:ext cx="10422011" cy="33137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800"/>
              </a:spcAft>
              <a:buFont typeface="Arial" panose="020B0604020202020204" pitchFamily="34" charset="0"/>
            </a:pPr>
            <a:r>
              <a:rPr lang="en-US" sz="2000">
                <a:solidFill>
                  <a:srgbClr val="687992"/>
                </a:solidFill>
                <a:latin typeface="Roboto"/>
                <a:ea typeface="Roboto"/>
              </a:rPr>
              <a:t>The guide includes evidence-base, tips and guidance </a:t>
            </a:r>
            <a:br>
              <a:rPr lang="en-US" sz="200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000">
                <a:solidFill>
                  <a:srgbClr val="687992"/>
                </a:solidFill>
                <a:latin typeface="Roboto"/>
                <a:ea typeface="Roboto"/>
              </a:rPr>
              <a:t>for practitioners and key messages for parents. 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sz="2000">
                <a:solidFill>
                  <a:srgbClr val="687992"/>
                </a:solidFill>
                <a:latin typeface="Roboto"/>
                <a:ea typeface="Roboto"/>
              </a:rPr>
              <a:t>This is only for use within your local authority.</a:t>
            </a:r>
            <a:r>
              <a:rPr lang="en-GB" sz="2000" i="1">
                <a:solidFill>
                  <a:srgbClr val="687992"/>
                </a:solidFill>
                <a:latin typeface="Roboto"/>
                <a:ea typeface="Roboto"/>
              </a:rPr>
              <a:t> </a:t>
            </a:r>
            <a:endParaRPr lang="en-GB" sz="2000" i="1">
              <a:solidFill>
                <a:srgbClr val="687992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endParaRPr lang="en-GB" sz="2000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GB" sz="2000">
                <a:solidFill>
                  <a:srgbClr val="687992"/>
                </a:solidFill>
                <a:latin typeface="Roboto"/>
                <a:ea typeface="Roboto"/>
              </a:rPr>
              <a:t>Create account: </a:t>
            </a:r>
            <a:endParaRPr lang="en-GB" sz="2000">
              <a:solidFill>
                <a:srgbClr val="687992"/>
              </a:solidFill>
              <a:latin typeface="Roboto"/>
              <a:ea typeface="Roboto"/>
              <a:cs typeface="Roboto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b="1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https://www.oneplusone.org.uk/practitioners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  <a:ea typeface="+mn-lt"/>
              <a:cs typeface="+mn-l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00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0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682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13E677F9-260F-9049-B7D5-0C92BA1CB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D89E00F1-8579-0A4E-B1D3-066405497A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98940" y="1222728"/>
            <a:ext cx="10150192" cy="277640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ts val="7430"/>
              </a:lnSpc>
              <a:spcBef>
                <a:spcPts val="100"/>
              </a:spcBef>
            </a:pPr>
            <a:r>
              <a:rPr lang="en-GB" sz="6300" b="1" spc="60">
                <a:solidFill>
                  <a:schemeClr val="bg1"/>
                </a:solidFill>
                <a:latin typeface="Roboto"/>
                <a:ea typeface="Roboto Black"/>
                <a:cs typeface="Baloo" panose="03080902040302020200" pitchFamily="66" charset="77"/>
              </a:rPr>
              <a:t>SESSION 2</a:t>
            </a:r>
            <a:br>
              <a:rPr lang="en-GB" sz="6300" b="1" spc="0">
                <a:latin typeface="Roboto Black" panose="02000000000000000000" pitchFamily="2" charset="0"/>
                <a:ea typeface="Roboto Black" panose="02000000000000000000" pitchFamily="2" charset="0"/>
                <a:cs typeface="Baloo" panose="03080902040302020200" pitchFamily="66" charset="77"/>
              </a:rPr>
            </a:br>
            <a:r>
              <a:rPr lang="en-GB" sz="6300" b="0">
                <a:solidFill>
                  <a:schemeClr val="bg1"/>
                </a:solidFill>
                <a:cs typeface="Baloo" panose="03080902040302020200" pitchFamily="66" charset="77"/>
              </a:rPr>
              <a:t>	</a:t>
            </a:r>
            <a:r>
              <a:rPr lang="en-GB" sz="4800" b="0">
                <a:solidFill>
                  <a:schemeClr val="bg1"/>
                </a:solidFill>
                <a:latin typeface="Roboto"/>
                <a:ea typeface="Roboto"/>
              </a:rPr>
              <a:t>How do I use digital resources 	with parents?</a:t>
            </a:r>
            <a:endParaRPr lang="en-GB" sz="4800" b="0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8380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AD694D-C5B7-2A40-AF32-27E23E1B2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CF84A425-9DD3-7345-B011-4A598DA2D9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8" y="381754"/>
            <a:ext cx="8677085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Digital resources learning programme</a:t>
            </a:r>
            <a:endParaRPr spc="-5">
              <a:solidFill>
                <a:srgbClr val="68799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EAD64D-4AC0-0A44-BADE-7ED241B514FE}"/>
              </a:ext>
            </a:extLst>
          </p:cNvPr>
          <p:cNvSpPr txBox="1"/>
          <p:nvPr/>
        </p:nvSpPr>
        <p:spPr>
          <a:xfrm>
            <a:off x="744809" y="1556567"/>
            <a:ext cx="1144719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solidFill>
                  <a:srgbClr val="12B4D0"/>
                </a:solidFill>
                <a:latin typeface="Roboto" panose="02000000000000000000"/>
              </a:rPr>
              <a:t>Workshop agenda</a:t>
            </a:r>
            <a:r>
              <a:rPr lang="en-GB" sz="2400" b="1" spc="-10">
                <a:solidFill>
                  <a:srgbClr val="12B4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400" b="1">
                <a:solidFill>
                  <a:srgbClr val="008CAB"/>
                </a:solidFill>
                <a:latin typeface="Roboto" panose="02000000000000000000"/>
              </a:rPr>
              <a:t>                                                                    </a:t>
            </a:r>
            <a:endParaRPr lang="en-GB">
              <a:solidFill>
                <a:srgbClr val="008CAB"/>
              </a:solidFill>
              <a:latin typeface="Roboto" panose="02000000000000000000"/>
              <a:ea typeface="Robo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8FE150-F2A6-E742-A4AD-E73CAC74A31F}"/>
              </a:ext>
            </a:extLst>
          </p:cNvPr>
          <p:cNvSpPr txBox="1"/>
          <p:nvPr/>
        </p:nvSpPr>
        <p:spPr>
          <a:xfrm>
            <a:off x="744811" y="2204891"/>
            <a:ext cx="4729232" cy="37343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SESSION  1</a:t>
            </a:r>
            <a:r>
              <a:rPr lang="en-GB" sz="2000">
                <a:solidFill>
                  <a:srgbClr val="687992"/>
                </a:solidFill>
                <a:latin typeface="Roboto" panose="02000000000000000000"/>
              </a:rPr>
              <a:t>     </a:t>
            </a:r>
          </a:p>
          <a:p>
            <a:pPr>
              <a:lnSpc>
                <a:spcPct val="150000"/>
              </a:lnSpc>
            </a:pPr>
            <a:r>
              <a:rPr lang="en-GB" sz="20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Programme outline – setting the scene</a:t>
            </a:r>
          </a:p>
          <a:p>
            <a:pPr>
              <a:lnSpc>
                <a:spcPct val="150000"/>
              </a:lnSpc>
            </a:pPr>
            <a:r>
              <a:rPr lang="en-GB" sz="20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Welcome and introductions</a:t>
            </a:r>
          </a:p>
          <a:p>
            <a:pPr>
              <a:lnSpc>
                <a:spcPct val="150000"/>
              </a:lnSpc>
            </a:pPr>
            <a:r>
              <a:rPr lang="en-GB" sz="20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Why relationships matter</a:t>
            </a:r>
          </a:p>
          <a:p>
            <a:pPr>
              <a:lnSpc>
                <a:spcPct val="150000"/>
              </a:lnSpc>
            </a:pPr>
            <a:r>
              <a:rPr lang="en-GB" sz="20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Impact of conflict on children</a:t>
            </a:r>
          </a:p>
          <a:p>
            <a:pPr>
              <a:lnSpc>
                <a:spcPct val="150000"/>
              </a:lnSpc>
            </a:pPr>
            <a:r>
              <a:rPr lang="en-GB" sz="20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Types of conflict </a:t>
            </a:r>
          </a:p>
          <a:p>
            <a:pPr>
              <a:lnSpc>
                <a:spcPct val="150000"/>
              </a:lnSpc>
            </a:pPr>
            <a:r>
              <a:rPr lang="en-GB" sz="20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</a:t>
            </a:r>
            <a:r>
              <a:rPr lang="en-GB" altLang="en-US" sz="20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vidence-based digital interventions</a:t>
            </a:r>
          </a:p>
          <a:p>
            <a:pPr>
              <a:lnSpc>
                <a:spcPct val="150000"/>
              </a:lnSpc>
            </a:pPr>
            <a:r>
              <a:rPr lang="en-GB" sz="20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Exploring the digital resources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EF65EE-3C50-8244-9E08-CAA8E608C274}"/>
              </a:ext>
            </a:extLst>
          </p:cNvPr>
          <p:cNvSpPr txBox="1"/>
          <p:nvPr/>
        </p:nvSpPr>
        <p:spPr>
          <a:xfrm>
            <a:off x="5745892" y="2190040"/>
            <a:ext cx="9805087" cy="41960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>
                <a:solidFill>
                  <a:srgbClr val="687992"/>
                </a:solidFill>
                <a:latin typeface="Roboto"/>
                <a:ea typeface="Roboto"/>
                <a:cs typeface="Roboto"/>
              </a:rPr>
              <a:t>SESSION  2 </a:t>
            </a:r>
            <a:r>
              <a:rPr lang="en-GB" sz="2000">
                <a:solidFill>
                  <a:srgbClr val="687992"/>
                </a:solidFill>
                <a:latin typeface="Roboto" panose="02000000000000000000"/>
              </a:rPr>
              <a:t>     </a:t>
            </a:r>
          </a:p>
          <a:p>
            <a:pPr>
              <a:lnSpc>
                <a:spcPct val="150000"/>
              </a:lnSpc>
            </a:pPr>
            <a:r>
              <a:rPr lang="en-GB" sz="2000" b="1">
                <a:solidFill>
                  <a:srgbClr val="687992"/>
                </a:solidFill>
                <a:latin typeface="Roboto"/>
                <a:ea typeface="Roboto"/>
                <a:cs typeface="Roboto"/>
              </a:rPr>
              <a:t>Independently explore the digital resources</a:t>
            </a:r>
          </a:p>
          <a:p>
            <a:pPr>
              <a:lnSpc>
                <a:spcPct val="150000"/>
              </a:lnSpc>
            </a:pPr>
            <a:r>
              <a:rPr lang="en-GB" sz="2000" b="1">
                <a:solidFill>
                  <a:srgbClr val="687992"/>
                </a:solidFill>
                <a:latin typeface="Roboto"/>
                <a:ea typeface="Roboto"/>
                <a:cs typeface="Roboto"/>
              </a:rPr>
              <a:t>Discussion group work</a:t>
            </a:r>
          </a:p>
          <a:p>
            <a:pPr>
              <a:lnSpc>
                <a:spcPct val="150000"/>
              </a:lnSpc>
            </a:pPr>
            <a:r>
              <a:rPr lang="en-GB" sz="2000" b="1">
                <a:solidFill>
                  <a:srgbClr val="687992"/>
                </a:solidFill>
                <a:latin typeface="Roboto"/>
                <a:ea typeface="Roboto"/>
                <a:cs typeface="Roboto"/>
              </a:rPr>
              <a:t>Getting on Better cards</a:t>
            </a:r>
          </a:p>
          <a:p>
            <a:pPr>
              <a:lnSpc>
                <a:spcPct val="150000"/>
              </a:lnSpc>
            </a:pPr>
            <a:r>
              <a:rPr lang="en-GB" sz="2000" b="1">
                <a:solidFill>
                  <a:srgbClr val="687992"/>
                </a:solidFill>
                <a:latin typeface="Roboto"/>
                <a:ea typeface="Roboto"/>
                <a:cs typeface="Roboto"/>
              </a:rPr>
              <a:t>Why we talk about relationships and why we don't</a:t>
            </a:r>
          </a:p>
          <a:p>
            <a:pPr>
              <a:lnSpc>
                <a:spcPct val="150000"/>
              </a:lnSpc>
            </a:pPr>
            <a:r>
              <a:rPr lang="en-GB" sz="2000" b="1">
                <a:solidFill>
                  <a:srgbClr val="687992"/>
                </a:solidFill>
                <a:latin typeface="Roboto"/>
                <a:ea typeface="Roboto"/>
                <a:cs typeface="Roboto"/>
              </a:rPr>
              <a:t>A framework for working with parents</a:t>
            </a:r>
          </a:p>
          <a:p>
            <a:pPr>
              <a:lnSpc>
                <a:spcPct val="150000"/>
              </a:lnSpc>
            </a:pPr>
            <a:r>
              <a:rPr lang="en-GB" sz="2000" b="1">
                <a:solidFill>
                  <a:srgbClr val="687992"/>
                </a:solidFill>
                <a:latin typeface="Roboto"/>
                <a:ea typeface="Roboto"/>
                <a:cs typeface="Roboto"/>
              </a:rPr>
              <a:t>Relational skills in action</a:t>
            </a:r>
            <a:endParaRPr lang="en-GB"/>
          </a:p>
          <a:p>
            <a:pPr>
              <a:lnSpc>
                <a:spcPct val="150000"/>
              </a:lnSpc>
            </a:pPr>
            <a:r>
              <a:rPr lang="en-GB" sz="2000" b="1">
                <a:solidFill>
                  <a:srgbClr val="687992"/>
                </a:solidFill>
                <a:latin typeface="Roboto"/>
                <a:ea typeface="Roboto"/>
                <a:cs typeface="Roboto"/>
              </a:rPr>
              <a:t>Knowing where to signpost</a:t>
            </a:r>
          </a:p>
          <a:p>
            <a:pPr>
              <a:lnSpc>
                <a:spcPct val="150000"/>
              </a:lnSpc>
            </a:pPr>
            <a:endParaRPr lang="en-GB" sz="2000" b="1">
              <a:solidFill>
                <a:srgbClr val="687992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65B1E2-BCDB-BB4C-B18D-0968A692D6A9}"/>
              </a:ext>
            </a:extLst>
          </p:cNvPr>
          <p:cNvCxnSpPr>
            <a:cxnSpLocks/>
          </p:cNvCxnSpPr>
          <p:nvPr/>
        </p:nvCxnSpPr>
        <p:spPr>
          <a:xfrm>
            <a:off x="5531883" y="2387888"/>
            <a:ext cx="0" cy="3759993"/>
          </a:xfrm>
          <a:prstGeom prst="line">
            <a:avLst/>
          </a:prstGeom>
          <a:ln w="12700">
            <a:solidFill>
              <a:srgbClr val="6879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685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C3881C8-6E34-4040-9C20-C616E8B11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3"/>
            <a:ext cx="12192000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5C25187D-E30A-8843-A75F-723430181E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8" y="381754"/>
            <a:ext cx="8677085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This morning…</a:t>
            </a:r>
            <a:endParaRPr spc="-5">
              <a:solidFill>
                <a:srgbClr val="68799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6E01ED-9306-4C44-921D-D41A0E0FAD01}"/>
              </a:ext>
            </a:extLst>
          </p:cNvPr>
          <p:cNvSpPr txBox="1"/>
          <p:nvPr/>
        </p:nvSpPr>
        <p:spPr>
          <a:xfrm>
            <a:off x="723937" y="1632055"/>
            <a:ext cx="10440325" cy="38183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400" b="1">
                <a:solidFill>
                  <a:srgbClr val="008CAB"/>
                </a:solidFill>
                <a:effectLst/>
                <a:latin typeface="Roboto"/>
                <a:ea typeface="Roboto"/>
                <a:cs typeface="Arial"/>
              </a:rPr>
              <a:t>9.30:</a:t>
            </a:r>
            <a:r>
              <a:rPr lang="en-GB" sz="2400" b="1">
                <a:solidFill>
                  <a:srgbClr val="008CAB"/>
                </a:solidFill>
                <a:latin typeface="Roboto"/>
                <a:ea typeface="Roboto"/>
                <a:cs typeface="Arial"/>
              </a:rPr>
              <a:t>                </a:t>
            </a:r>
            <a:r>
              <a:rPr lang="en-GB" sz="2400" b="1">
                <a:solidFill>
                  <a:srgbClr val="008CAB"/>
                </a:solidFill>
                <a:effectLst/>
                <a:latin typeface="Roboto"/>
                <a:ea typeface="Roboto"/>
                <a:cs typeface="Arial"/>
              </a:rPr>
              <a:t> </a:t>
            </a:r>
            <a:r>
              <a:rPr lang="en-GB" sz="2400" b="1">
                <a:solidFill>
                  <a:srgbClr val="687992"/>
                </a:solidFill>
                <a:effectLst/>
                <a:latin typeface="Roboto"/>
                <a:ea typeface="Roboto"/>
                <a:cs typeface="Arial"/>
              </a:rPr>
              <a:t>Instructions</a:t>
            </a:r>
            <a:endParaRPr lang="en-US">
              <a:solidFill>
                <a:srgbClr val="000000"/>
              </a:solidFill>
              <a:effectLst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628900" lvl="5" indent="-342900" fontAlgn="base">
              <a:lnSpc>
                <a:spcPct val="107000"/>
              </a:lnSpc>
              <a:spcAft>
                <a:spcPts val="800"/>
              </a:spcAft>
              <a:buClr>
                <a:srgbClr val="008CAB"/>
              </a:buClr>
              <a:buSzPct val="100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000" i="1">
                <a:solidFill>
                  <a:srgbClr val="687992"/>
                </a:solidFill>
                <a:latin typeface="Roboto Medium"/>
                <a:ea typeface="Roboto Medium"/>
                <a:cs typeface="Arial"/>
              </a:rPr>
              <a:t> </a:t>
            </a:r>
            <a:r>
              <a:rPr lang="en-GB" sz="2000" i="1">
                <a:solidFill>
                  <a:srgbClr val="687992"/>
                </a:solidFill>
                <a:effectLst/>
                <a:latin typeface="Roboto Medium"/>
                <a:ea typeface="Roboto Medium"/>
                <a:cs typeface="Arial"/>
              </a:rPr>
              <a:t>Demonstrate websites – practitioner guide and </a:t>
            </a:r>
            <a:r>
              <a:rPr lang="en-GB" sz="2000" i="1">
                <a:solidFill>
                  <a:srgbClr val="687992"/>
                </a:solidFill>
                <a:latin typeface="Roboto Medium"/>
                <a:ea typeface="Roboto Medium"/>
                <a:cs typeface="Arial"/>
              </a:rPr>
              <a:t>p</a:t>
            </a:r>
            <a:r>
              <a:rPr lang="en-GB" sz="2000" i="1">
                <a:solidFill>
                  <a:srgbClr val="687992"/>
                </a:solidFill>
                <a:effectLst/>
                <a:latin typeface="Roboto Medium"/>
                <a:ea typeface="Roboto Medium"/>
                <a:cs typeface="Arial"/>
              </a:rPr>
              <a:t>arent resource</a:t>
            </a:r>
            <a:endParaRPr lang="en-GB" sz="2000" i="1">
              <a:solidFill>
                <a:srgbClr val="687992"/>
              </a:solidFill>
              <a:effectLst/>
              <a:latin typeface="Roboto Medium"/>
              <a:ea typeface="Roboto Medium"/>
              <a:cs typeface="Times New Roman"/>
            </a:endParaRPr>
          </a:p>
          <a:p>
            <a:pPr marL="2628900" lvl="5" indent="-342900" fontAlgn="base">
              <a:lnSpc>
                <a:spcPct val="107000"/>
              </a:lnSpc>
              <a:spcAft>
                <a:spcPts val="800"/>
              </a:spcAft>
              <a:buClr>
                <a:srgbClr val="008CAB"/>
              </a:buClr>
              <a:buSzPct val="100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000" i="1">
                <a:solidFill>
                  <a:srgbClr val="687992"/>
                </a:solidFill>
                <a:latin typeface="Roboto Medium"/>
                <a:ea typeface="Roboto Medium"/>
                <a:cs typeface="Arial"/>
              </a:rPr>
              <a:t> </a:t>
            </a:r>
            <a:r>
              <a:rPr lang="en-GB" sz="2000" i="1">
                <a:solidFill>
                  <a:srgbClr val="687992"/>
                </a:solidFill>
                <a:effectLst/>
                <a:latin typeface="Roboto Medium"/>
                <a:ea typeface="Roboto Medium"/>
                <a:cs typeface="Arial"/>
              </a:rPr>
              <a:t>Share </a:t>
            </a:r>
            <a:r>
              <a:rPr lang="en-GB" sz="2000" i="1">
                <a:solidFill>
                  <a:srgbClr val="687992"/>
                </a:solidFill>
                <a:latin typeface="Roboto Medium"/>
                <a:ea typeface="Roboto Medium"/>
                <a:cs typeface="Arial"/>
              </a:rPr>
              <a:t>link</a:t>
            </a:r>
            <a:endParaRPr lang="en-GB" sz="2000" i="1">
              <a:solidFill>
                <a:srgbClr val="687992"/>
              </a:solidFill>
              <a:effectLst/>
              <a:latin typeface="Roboto Medium"/>
              <a:ea typeface="Roboto Medium"/>
              <a:cs typeface="Arial"/>
            </a:endParaRPr>
          </a:p>
          <a:p>
            <a:pPr marL="2628900" lvl="5" indent="-342900" fontAlgn="base">
              <a:lnSpc>
                <a:spcPct val="107000"/>
              </a:lnSpc>
              <a:spcAft>
                <a:spcPts val="800"/>
              </a:spcAft>
              <a:buClr>
                <a:srgbClr val="008CAB"/>
              </a:buClr>
              <a:buSzPct val="100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000" i="1">
                <a:solidFill>
                  <a:srgbClr val="687992"/>
                </a:solidFill>
                <a:latin typeface="Roboto Medium"/>
                <a:ea typeface="Roboto Medium"/>
                <a:cs typeface="Arial"/>
              </a:rPr>
              <a:t> Answer questions</a:t>
            </a:r>
            <a:r>
              <a:rPr lang="en-GB" sz="2400" i="1">
                <a:solidFill>
                  <a:srgbClr val="687992"/>
                </a:solidFill>
                <a:latin typeface="Roboto Medium"/>
                <a:ea typeface="Roboto Medium"/>
                <a:cs typeface="Arial"/>
              </a:rPr>
              <a:t> 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400" b="1">
                <a:solidFill>
                  <a:srgbClr val="008CAB"/>
                </a:solidFill>
                <a:latin typeface="Roboto"/>
                <a:ea typeface="Roboto"/>
                <a:cs typeface="Arial"/>
              </a:rPr>
              <a:t>9.45</a:t>
            </a:r>
            <a:r>
              <a:rPr lang="en-GB" sz="2400" b="1">
                <a:solidFill>
                  <a:srgbClr val="687992"/>
                </a:solidFill>
                <a:latin typeface="Roboto"/>
                <a:ea typeface="Roboto"/>
                <a:cs typeface="Arial"/>
              </a:rPr>
              <a:t>:                   Independent study time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400" b="1">
                <a:solidFill>
                  <a:srgbClr val="008CAB"/>
                </a:solidFill>
                <a:latin typeface="Roboto"/>
                <a:ea typeface="Roboto"/>
                <a:cs typeface="Arial"/>
              </a:rPr>
              <a:t>10.45/11.15:     </a:t>
            </a:r>
            <a:r>
              <a:rPr lang="en-GB" sz="2400" b="1">
                <a:solidFill>
                  <a:srgbClr val="687992"/>
                </a:solidFill>
                <a:latin typeface="Roboto"/>
                <a:ea typeface="Roboto"/>
                <a:cs typeface="Arial"/>
              </a:rPr>
              <a:t>Discussion in two groups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400" b="1">
                <a:solidFill>
                  <a:srgbClr val="008CAB"/>
                </a:solidFill>
                <a:latin typeface="Roboto"/>
                <a:ea typeface="Roboto"/>
                <a:cs typeface="Arial"/>
              </a:rPr>
              <a:t>11.45:                 </a:t>
            </a:r>
            <a:r>
              <a:rPr lang="en-GB" sz="2400" b="1">
                <a:solidFill>
                  <a:srgbClr val="687992"/>
                </a:solidFill>
                <a:latin typeface="Roboto"/>
                <a:ea typeface="Roboto"/>
                <a:cs typeface="Arial"/>
              </a:rPr>
              <a:t>Final session together – Talking about relationships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400" b="1">
                <a:solidFill>
                  <a:srgbClr val="008CAB"/>
                </a:solidFill>
                <a:effectLst/>
                <a:latin typeface="Roboto"/>
                <a:ea typeface="Roboto"/>
                <a:cs typeface="Arial"/>
              </a:rPr>
              <a:t>12.30:</a:t>
            </a:r>
            <a:r>
              <a:rPr lang="en-GB" sz="2400" b="1">
                <a:solidFill>
                  <a:srgbClr val="008CAB"/>
                </a:solidFill>
                <a:latin typeface="Roboto"/>
                <a:ea typeface="Roboto"/>
                <a:cs typeface="Arial"/>
              </a:rPr>
              <a:t>                </a:t>
            </a:r>
            <a:r>
              <a:rPr lang="en-GB" sz="2400" b="1">
                <a:solidFill>
                  <a:srgbClr val="008CAB"/>
                </a:solidFill>
                <a:effectLst/>
                <a:latin typeface="Roboto"/>
                <a:ea typeface="Roboto"/>
                <a:cs typeface="Arial"/>
              </a:rPr>
              <a:t> </a:t>
            </a:r>
            <a:r>
              <a:rPr lang="en-GB" sz="2400" b="1">
                <a:solidFill>
                  <a:srgbClr val="687992"/>
                </a:solidFill>
                <a:effectLst/>
                <a:latin typeface="Roboto"/>
                <a:ea typeface="Roboto"/>
                <a:cs typeface="Arial"/>
              </a:rPr>
              <a:t>Finish</a:t>
            </a:r>
            <a:endParaRPr lang="en-GB" sz="2000" b="1">
              <a:solidFill>
                <a:srgbClr val="687992"/>
              </a:solidFill>
              <a:effectLst/>
              <a:latin typeface="Roboto"/>
              <a:ea typeface="Robot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70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9A24339-A8DE-3E4F-8E1D-E2ED8B5AE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5355A07-E1DD-224F-818A-7A69375377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8" y="381754"/>
            <a:ext cx="9744657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Practitioner guide – focus of independent work</a:t>
            </a:r>
            <a:endParaRPr spc="-5">
              <a:solidFill>
                <a:srgbClr val="68799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4788CD-DA86-0741-AFB9-3245C81DA8F6}"/>
              </a:ext>
            </a:extLst>
          </p:cNvPr>
          <p:cNvSpPr txBox="1"/>
          <p:nvPr/>
        </p:nvSpPr>
        <p:spPr>
          <a:xfrm>
            <a:off x="464290" y="2043528"/>
            <a:ext cx="547695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130000"/>
            </a:pPr>
            <a:r>
              <a:rPr lang="en-GB" sz="2400" b="1">
                <a:solidFill>
                  <a:srgbClr val="12B4D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Each digital intervention has an online </a:t>
            </a:r>
            <a:br>
              <a:rPr lang="en-GB" sz="2400" b="1">
                <a:solidFill>
                  <a:srgbClr val="12B4D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</a:br>
            <a:r>
              <a:rPr lang="en-GB" sz="2400" b="1">
                <a:solidFill>
                  <a:srgbClr val="12B4D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practitioner guide to help </a:t>
            </a:r>
            <a:r>
              <a:rPr lang="en-GB" sz="2400" b="1">
                <a:solidFill>
                  <a:srgbClr val="12B4D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you</a:t>
            </a:r>
            <a:r>
              <a:rPr lang="en-GB" sz="2400" b="1">
                <a:solidFill>
                  <a:srgbClr val="12B4D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 to </a:t>
            </a:r>
            <a:br>
              <a:rPr lang="en-GB" sz="2400" b="1">
                <a:solidFill>
                  <a:srgbClr val="12B4D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</a:br>
            <a:r>
              <a:rPr lang="en-GB" sz="2400" b="1">
                <a:solidFill>
                  <a:srgbClr val="12B4D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work alongside parents.</a:t>
            </a:r>
            <a:endParaRPr lang="en-US" sz="2400" b="1">
              <a:solidFill>
                <a:srgbClr val="12B4D0"/>
              </a:solidFill>
              <a:latin typeface="Roboto" panose="02000000000000000000" pitchFamily="2" charset="0"/>
              <a:ea typeface="Roboto" panose="02000000000000000000" pitchFamily="2" charset="0"/>
              <a:cs typeface="Times New Roman"/>
            </a:endParaRPr>
          </a:p>
        </p:txBody>
      </p:sp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1C24B06-58B4-864B-89BE-B77CEA2187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197" y="1905461"/>
            <a:ext cx="5476953" cy="33403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9577DA-78DA-5D43-B762-95048DC06F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1469" y="2120335"/>
            <a:ext cx="3618289" cy="22470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EF635C-7B02-644E-BB29-AE0D030AF8F8}"/>
              </a:ext>
            </a:extLst>
          </p:cNvPr>
          <p:cNvSpPr txBox="1"/>
          <p:nvPr/>
        </p:nvSpPr>
        <p:spPr>
          <a:xfrm>
            <a:off x="464291" y="3598480"/>
            <a:ext cx="10422011" cy="33137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800"/>
              </a:spcAft>
              <a:buFont typeface="Arial" panose="020B0604020202020204" pitchFamily="34" charset="0"/>
            </a:pPr>
            <a:r>
              <a:rPr lang="en-US" sz="2000">
                <a:solidFill>
                  <a:srgbClr val="687992"/>
                </a:solidFill>
                <a:latin typeface="Roboto"/>
                <a:ea typeface="Roboto"/>
                <a:cs typeface="Roboto"/>
              </a:rPr>
              <a:t>The guide includes evidence base, tips and guidance </a:t>
            </a:r>
            <a:br>
              <a:rPr lang="en-US" sz="200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000">
                <a:solidFill>
                  <a:srgbClr val="687992"/>
                </a:solidFill>
                <a:latin typeface="Roboto"/>
                <a:ea typeface="Roboto"/>
                <a:cs typeface="Roboto"/>
              </a:rPr>
              <a:t>for practitioners, and key messages for parents. 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sz="2000">
                <a:solidFill>
                  <a:srgbClr val="687992"/>
                </a:solidFill>
                <a:latin typeface="Roboto"/>
                <a:ea typeface="Roboto"/>
                <a:cs typeface="Roboto"/>
              </a:rPr>
              <a:t>This is only for use within your local authority.</a:t>
            </a:r>
            <a:r>
              <a:rPr lang="en-GB" sz="2000" i="1">
                <a:solidFill>
                  <a:srgbClr val="687992"/>
                </a:solidFill>
                <a:latin typeface="Roboto"/>
                <a:ea typeface="Roboto"/>
                <a:cs typeface="Roboto"/>
              </a:rPr>
              <a:t> 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endParaRPr lang="en-GB" sz="2000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GB" sz="2000">
                <a:solidFill>
                  <a:srgbClr val="687992"/>
                </a:solidFill>
                <a:latin typeface="Roboto"/>
                <a:ea typeface="Roboto"/>
                <a:cs typeface="Roboto"/>
              </a:rPr>
              <a:t>Create practitioner account: 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GB" sz="2000" b="1">
                <a:solidFill>
                  <a:srgbClr val="008CAB"/>
                </a:solidFill>
                <a:latin typeface="Roboto"/>
                <a:ea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www.oneplusone.org.uk/practitioners</a:t>
            </a:r>
            <a:r>
              <a:rPr lang="en-GB" sz="2000" b="1">
                <a:solidFill>
                  <a:srgbClr val="12B4D0"/>
                </a:solidFill>
                <a:latin typeface="Roboto"/>
                <a:ea typeface="Roboto"/>
              </a:rPr>
              <a:t> </a:t>
            </a:r>
            <a:endParaRPr lang="en-US" sz="2000" b="1">
              <a:solidFill>
                <a:srgbClr val="12B4D0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00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0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720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C3A151-3788-C744-916E-2ED4E4CE8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91B4257D-4848-014C-A845-7475FA4D82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8" y="381754"/>
            <a:ext cx="8892009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Exploring OnePlusOne digital interventions</a:t>
            </a:r>
            <a:endParaRPr spc="-5">
              <a:solidFill>
                <a:srgbClr val="687992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22D700-60F3-9F44-AE64-D99C961873BD}"/>
              </a:ext>
            </a:extLst>
          </p:cNvPr>
          <p:cNvSpPr txBox="1">
            <a:spLocks/>
          </p:cNvSpPr>
          <p:nvPr/>
        </p:nvSpPr>
        <p:spPr>
          <a:xfrm>
            <a:off x="483399" y="1736134"/>
            <a:ext cx="5546698" cy="265354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2400" b="1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Discussion group 1</a:t>
            </a:r>
            <a:endParaRPr lang="en-GB" sz="2400">
              <a:solidFill>
                <a:schemeClr val="tx1">
                  <a:lumMod val="50000"/>
                  <a:lumOff val="50000"/>
                </a:schemeClr>
              </a:solidFill>
              <a:latin typeface="Roboto"/>
              <a:ea typeface="Roboto"/>
              <a:cs typeface="Roboto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>
              <a:solidFill>
                <a:srgbClr val="12B4D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>
              <a:solidFill>
                <a:srgbClr val="12B4D0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900" b="1">
                <a:solidFill>
                  <a:srgbClr val="008CAB"/>
                </a:solidFill>
                <a:latin typeface="Roboto"/>
                <a:ea typeface="Roboto"/>
                <a:cs typeface="Roboto"/>
              </a:rPr>
              <a:t>9.45</a:t>
            </a:r>
            <a:r>
              <a:rPr lang="en-GB" sz="190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    </a:t>
            </a:r>
            <a:r>
              <a:rPr lang="en-GB" sz="1900" b="1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Independently</a:t>
            </a:r>
            <a:r>
              <a:rPr lang="en-GB" sz="190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 explore the digital resources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900" b="1">
                <a:solidFill>
                  <a:srgbClr val="008CAB"/>
                </a:solidFill>
                <a:latin typeface="Roboto"/>
                <a:ea typeface="Roboto"/>
                <a:cs typeface="Roboto"/>
              </a:rPr>
              <a:t>10.45</a:t>
            </a:r>
            <a:r>
              <a:rPr lang="en-GB" sz="190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  </a:t>
            </a:r>
            <a:r>
              <a:rPr lang="en-GB" sz="1900" b="1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Return for Q and A</a:t>
            </a:r>
            <a:endParaRPr lang="en-GB" sz="1900">
              <a:solidFill>
                <a:schemeClr val="tx1">
                  <a:lumMod val="50000"/>
                  <a:lumOff val="50000"/>
                </a:schemeClr>
              </a:solidFill>
              <a:latin typeface="Roboto"/>
              <a:ea typeface="Roboto"/>
              <a:cs typeface="Roboto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900" b="1">
                <a:solidFill>
                  <a:srgbClr val="008CAB"/>
                </a:solidFill>
                <a:latin typeface="Roboto"/>
                <a:ea typeface="Roboto"/>
                <a:cs typeface="Roboto"/>
              </a:rPr>
              <a:t>11.15</a:t>
            </a:r>
            <a:r>
              <a:rPr lang="en-GB" sz="190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  Coffee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900" b="1">
                <a:solidFill>
                  <a:srgbClr val="008CAB"/>
                </a:solidFill>
                <a:latin typeface="Roboto"/>
                <a:ea typeface="Roboto"/>
                <a:cs typeface="Roboto"/>
              </a:rPr>
              <a:t>11.45</a:t>
            </a:r>
            <a:r>
              <a:rPr lang="en-GB" sz="1900" b="1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  </a:t>
            </a:r>
            <a:r>
              <a:rPr lang="en-GB" sz="190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Join whole group for final session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80305DA-A3B7-154D-9C06-B82292623327}"/>
              </a:ext>
            </a:extLst>
          </p:cNvPr>
          <p:cNvSpPr txBox="1">
            <a:spLocks/>
          </p:cNvSpPr>
          <p:nvPr/>
        </p:nvSpPr>
        <p:spPr>
          <a:xfrm>
            <a:off x="6273633" y="1736134"/>
            <a:ext cx="5499031" cy="262276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2400" b="1">
                <a:solidFill>
                  <a:srgbClr val="687992"/>
                </a:solidFill>
                <a:latin typeface="Roboto"/>
                <a:ea typeface="Roboto"/>
                <a:cs typeface="Roboto"/>
              </a:rPr>
              <a:t>Discussion group 2</a:t>
            </a:r>
            <a:endParaRPr lang="en-GB" sz="2400">
              <a:solidFill>
                <a:srgbClr val="687992"/>
              </a:solidFill>
              <a:latin typeface="Roboto"/>
              <a:ea typeface="Roboto"/>
              <a:cs typeface="Roboto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>
              <a:solidFill>
                <a:srgbClr val="687992"/>
              </a:solidFill>
              <a:ea typeface="Roboto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900" b="1">
                <a:solidFill>
                  <a:srgbClr val="008CAB"/>
                </a:solidFill>
                <a:latin typeface="Roboto"/>
                <a:ea typeface="Roboto"/>
                <a:cs typeface="Roboto"/>
              </a:rPr>
              <a:t>9.45</a:t>
            </a:r>
            <a:r>
              <a:rPr lang="en-GB" sz="190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    </a:t>
            </a:r>
            <a:r>
              <a:rPr lang="en-GB" sz="1900" b="1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Independently</a:t>
            </a:r>
            <a:r>
              <a:rPr lang="en-GB" sz="190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 explore the digital resources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900" b="1">
                <a:solidFill>
                  <a:srgbClr val="008CAB"/>
                </a:solidFill>
                <a:latin typeface="Roboto"/>
                <a:ea typeface="Roboto"/>
                <a:cs typeface="Roboto"/>
              </a:rPr>
              <a:t>10.45</a:t>
            </a:r>
            <a:r>
              <a:rPr lang="en-GB" sz="190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  Coffee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900" b="1">
                <a:solidFill>
                  <a:srgbClr val="008CAB"/>
                </a:solidFill>
                <a:latin typeface="Roboto"/>
                <a:ea typeface="Roboto"/>
                <a:cs typeface="Roboto"/>
              </a:rPr>
              <a:t>11.15</a:t>
            </a:r>
            <a:r>
              <a:rPr lang="en-GB" sz="190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  </a:t>
            </a:r>
            <a:r>
              <a:rPr lang="en-GB" sz="1900" b="1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Return for Q and A</a:t>
            </a:r>
            <a:endParaRPr lang="en-GB" sz="1900">
              <a:solidFill>
                <a:schemeClr val="tx1">
                  <a:lumMod val="50000"/>
                  <a:lumOff val="50000"/>
                </a:schemeClr>
              </a:solidFill>
              <a:latin typeface="Roboto"/>
              <a:ea typeface="Roboto"/>
              <a:cs typeface="Roboto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900" b="1">
                <a:solidFill>
                  <a:srgbClr val="008CAB"/>
                </a:solidFill>
                <a:latin typeface="Roboto"/>
                <a:ea typeface="Roboto"/>
                <a:cs typeface="Roboto"/>
              </a:rPr>
              <a:t>11.45</a:t>
            </a:r>
            <a:r>
              <a:rPr lang="en-GB" sz="190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  Join whole group for final session </a:t>
            </a:r>
            <a:endParaRPr lang="en-GB" sz="190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3881D8-6A51-234B-B95B-4A4A0954CF0A}"/>
              </a:ext>
            </a:extLst>
          </p:cNvPr>
          <p:cNvCxnSpPr/>
          <p:nvPr/>
        </p:nvCxnSpPr>
        <p:spPr>
          <a:xfrm>
            <a:off x="5955955" y="1736134"/>
            <a:ext cx="0" cy="3574312"/>
          </a:xfrm>
          <a:prstGeom prst="line">
            <a:avLst/>
          </a:prstGeom>
          <a:ln w="12700">
            <a:solidFill>
              <a:srgbClr val="6879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E065E46-FE2F-4E41-A424-62477DCA9321}"/>
              </a:ext>
            </a:extLst>
          </p:cNvPr>
          <p:cNvSpPr/>
          <p:nvPr/>
        </p:nvSpPr>
        <p:spPr>
          <a:xfrm>
            <a:off x="483399" y="5686286"/>
            <a:ext cx="11077979" cy="4206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</a:pPr>
            <a:r>
              <a:rPr lang="en-GB" sz="1600" b="1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</a:rPr>
              <a:t>Use this time to explore the Practitioner Guide:</a:t>
            </a:r>
            <a:r>
              <a:rPr lang="en-GB" sz="160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</a:rPr>
              <a:t>  </a:t>
            </a:r>
            <a:r>
              <a:rPr lang="en-GB" sz="1600" b="1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www.oneplusone.org.uk/practitioners</a:t>
            </a:r>
            <a:r>
              <a:rPr lang="en-GB" sz="1600" b="1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</a:rPr>
              <a:t> </a:t>
            </a:r>
            <a:endParaRPr lang="en-GB" sz="1600" b="1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98543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B0A979-BB04-674C-B265-87C5CA091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AC45A6D6-4435-B146-BB47-09C6ADE9AFDD}"/>
              </a:ext>
            </a:extLst>
          </p:cNvPr>
          <p:cNvSpPr txBox="1">
            <a:spLocks/>
          </p:cNvSpPr>
          <p:nvPr/>
        </p:nvSpPr>
        <p:spPr>
          <a:xfrm>
            <a:off x="837618" y="381754"/>
            <a:ext cx="8677085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Questions and answers</a:t>
            </a:r>
            <a:endParaRPr lang="en-GB" spc="-5">
              <a:solidFill>
                <a:srgbClr val="687992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44671D7-BEFA-5545-8033-B71755E7C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1596840"/>
            <a:ext cx="11110507" cy="761747"/>
          </a:xfrm>
        </p:spPr>
        <p:txBody>
          <a:bodyPr wrap="square" lIns="0" tIns="0" rIns="0" bIns="0" anchor="t">
            <a:spAutoFit/>
          </a:bodyPr>
          <a:lstStyle/>
          <a:p>
            <a:br>
              <a:rPr lang="en-GB" sz="2000">
                <a:latin typeface="+mj-ea"/>
              </a:rPr>
            </a:br>
            <a:endParaRPr lang="en-GB" sz="3500">
              <a:solidFill>
                <a:srgbClr val="FF0000"/>
              </a:solidFill>
              <a:ea typeface="Roboto"/>
              <a:cs typeface="Calibri Ligh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E9CD0FD-C126-3A4F-835A-9021D5548B57}"/>
              </a:ext>
            </a:extLst>
          </p:cNvPr>
          <p:cNvSpPr/>
          <p:nvPr/>
        </p:nvSpPr>
        <p:spPr>
          <a:xfrm>
            <a:off x="9962331" y="381754"/>
            <a:ext cx="1566980" cy="1491278"/>
          </a:xfrm>
          <a:prstGeom prst="ellipse">
            <a:avLst/>
          </a:prstGeom>
          <a:solidFill>
            <a:srgbClr val="18B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CECB10-7F5A-AF40-90A2-15D5B901AD88}"/>
              </a:ext>
            </a:extLst>
          </p:cNvPr>
          <p:cNvSpPr txBox="1"/>
          <p:nvPr/>
        </p:nvSpPr>
        <p:spPr>
          <a:xfrm>
            <a:off x="10422355" y="536806"/>
            <a:ext cx="646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7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F91458-A7B4-6F18-0765-C38FA61B2B21}"/>
              </a:ext>
            </a:extLst>
          </p:cNvPr>
          <p:cNvSpPr txBox="1"/>
          <p:nvPr/>
        </p:nvSpPr>
        <p:spPr>
          <a:xfrm>
            <a:off x="834189" y="1983874"/>
            <a:ext cx="9373936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>
                <a:solidFill>
                  <a:srgbClr val="687992"/>
                </a:solidFill>
                <a:latin typeface="Roboto"/>
              </a:rPr>
              <a:t>What did you find the most useful?</a:t>
            </a:r>
            <a:r>
              <a:rPr lang="en-GB" sz="2400">
                <a:latin typeface="Roboto"/>
                <a:ea typeface="Roboto"/>
                <a:cs typeface="Roboto"/>
              </a:rPr>
              <a:t>​</a:t>
            </a:r>
            <a:br>
              <a:rPr lang="en-GB" sz="2400">
                <a:latin typeface="Roboto"/>
                <a:ea typeface="Roboto"/>
                <a:cs typeface="Roboto"/>
              </a:rPr>
            </a:br>
            <a:r>
              <a:rPr lang="en-GB" sz="2400">
                <a:latin typeface="Roboto"/>
                <a:ea typeface="Roboto"/>
                <a:cs typeface="Roboto"/>
              </a:rPr>
              <a:t>​</a:t>
            </a:r>
            <a:br>
              <a:rPr lang="en-GB" sz="2400">
                <a:latin typeface="Roboto"/>
                <a:ea typeface="Roboto"/>
                <a:cs typeface="Roboto"/>
              </a:rPr>
            </a:br>
            <a:r>
              <a:rPr lang="en-GB" sz="2400" b="1">
                <a:solidFill>
                  <a:srgbClr val="687992"/>
                </a:solidFill>
                <a:latin typeface="Roboto"/>
              </a:rPr>
              <a:t>Was there anything in the content that didn’t make sense?</a:t>
            </a:r>
            <a:r>
              <a:rPr lang="en-GB" sz="2400">
                <a:latin typeface="Roboto"/>
                <a:ea typeface="Roboto"/>
                <a:cs typeface="Roboto"/>
              </a:rPr>
              <a:t>​</a:t>
            </a:r>
            <a:br>
              <a:rPr lang="en-GB" sz="2400">
                <a:latin typeface="Roboto"/>
                <a:ea typeface="Roboto"/>
                <a:cs typeface="Roboto"/>
              </a:rPr>
            </a:br>
            <a:r>
              <a:rPr lang="en-GB" sz="2400">
                <a:latin typeface="Roboto"/>
                <a:ea typeface="Roboto"/>
                <a:cs typeface="Roboto"/>
              </a:rPr>
              <a:t>​</a:t>
            </a:r>
            <a:br>
              <a:rPr lang="en-GB" sz="2400">
                <a:latin typeface="Roboto"/>
                <a:ea typeface="Roboto"/>
                <a:cs typeface="Roboto"/>
              </a:rPr>
            </a:br>
            <a:r>
              <a:rPr lang="en-GB" sz="2400" b="1">
                <a:solidFill>
                  <a:srgbClr val="687992"/>
                </a:solidFill>
                <a:latin typeface="Roboto"/>
              </a:rPr>
              <a:t>What might be the challenges for you in using these resources with parents?</a:t>
            </a:r>
            <a:r>
              <a:rPr lang="en-GB" sz="2400">
                <a:latin typeface="Roboto"/>
                <a:ea typeface="Roboto"/>
                <a:cs typeface="Roboto"/>
              </a:rPr>
              <a:t>​</a:t>
            </a:r>
            <a:br>
              <a:rPr lang="en-GB" sz="2400">
                <a:latin typeface="Roboto"/>
                <a:ea typeface="Roboto"/>
                <a:cs typeface="Roboto"/>
              </a:rPr>
            </a:br>
            <a:r>
              <a:rPr lang="en-GB" sz="2400">
                <a:latin typeface="Roboto"/>
                <a:ea typeface="Roboto"/>
                <a:cs typeface="Roboto"/>
              </a:rPr>
              <a:t>​</a:t>
            </a:r>
            <a:br>
              <a:rPr lang="en-GB" sz="2400">
                <a:latin typeface="Roboto"/>
                <a:ea typeface="Roboto"/>
                <a:cs typeface="Roboto"/>
              </a:rPr>
            </a:br>
            <a:r>
              <a:rPr lang="en-GB" sz="2400" b="1">
                <a:solidFill>
                  <a:srgbClr val="687992"/>
                </a:solidFill>
                <a:latin typeface="Roboto"/>
              </a:rPr>
              <a:t>What skills or approaches do you think might be helpful to use when working with parents in conflict?</a:t>
            </a:r>
            <a:endParaRPr lang="en-GB" sz="2400">
              <a:latin typeface="Roboto"/>
              <a:ea typeface="Roboto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67539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6229D7E-4ABB-9A4D-9DA3-FA47AF112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960EB51-930E-E74B-AFD1-FD8F12D539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8" y="381754"/>
            <a:ext cx="8677085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Parent resources</a:t>
            </a:r>
            <a:endParaRPr spc="-5">
              <a:solidFill>
                <a:srgbClr val="68799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5E722B-ED61-3848-8352-DC29465EE32B}"/>
              </a:ext>
            </a:extLst>
          </p:cNvPr>
          <p:cNvSpPr txBox="1"/>
          <p:nvPr/>
        </p:nvSpPr>
        <p:spPr>
          <a:xfrm>
            <a:off x="772062" y="1848143"/>
            <a:ext cx="513541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130000"/>
            </a:pPr>
            <a:r>
              <a:rPr lang="en-GB" sz="2400" b="1">
                <a:solidFill>
                  <a:srgbClr val="12B4D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How parents register and get started with the digital courses.</a:t>
            </a:r>
            <a:endParaRPr lang="en-US" sz="2400" b="1">
              <a:solidFill>
                <a:srgbClr val="12B4D0"/>
              </a:solidFill>
              <a:latin typeface="Roboto" panose="02000000000000000000" pitchFamily="2" charset="0"/>
              <a:ea typeface="Roboto" panose="02000000000000000000" pitchFamily="2" charset="0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AD28B-C894-9C40-94F3-C90107657293}"/>
              </a:ext>
            </a:extLst>
          </p:cNvPr>
          <p:cNvSpPr txBox="1"/>
          <p:nvPr/>
        </p:nvSpPr>
        <p:spPr>
          <a:xfrm>
            <a:off x="772062" y="2994283"/>
            <a:ext cx="10422011" cy="339580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800"/>
              </a:spcAft>
              <a:buFont typeface="Arial" panose="020B0604020202020204" pitchFamily="34" charset="0"/>
            </a:pPr>
            <a:r>
              <a:rPr lang="en-US" sz="2000">
                <a:solidFill>
                  <a:srgbClr val="687992"/>
                </a:solidFill>
                <a:latin typeface="Roboto"/>
                <a:ea typeface="Roboto"/>
              </a:rPr>
              <a:t>This is where you will direct parents to access </a:t>
            </a:r>
            <a:br>
              <a:rPr lang="en-US" sz="2000">
                <a:latin typeface="Roboto"/>
                <a:ea typeface="Roboto"/>
              </a:rPr>
            </a:br>
            <a:r>
              <a:rPr lang="en-US" sz="2000">
                <a:solidFill>
                  <a:srgbClr val="687992"/>
                </a:solidFill>
                <a:latin typeface="Roboto"/>
                <a:ea typeface="Roboto"/>
              </a:rPr>
              <a:t>the three digital resources. 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rgbClr val="687992"/>
                </a:solidFill>
                <a:latin typeface="Roboto"/>
                <a:ea typeface="Roboto"/>
              </a:rPr>
              <a:t>Please choose your local authority from the map.</a:t>
            </a:r>
            <a:r>
              <a:rPr lang="en-GB" sz="2000" i="1">
                <a:solidFill>
                  <a:srgbClr val="687992"/>
                </a:solidFill>
                <a:latin typeface="Roboto"/>
                <a:ea typeface="Roboto"/>
              </a:rPr>
              <a:t> </a:t>
            </a:r>
            <a:endParaRPr lang="en-GB" sz="2000" i="1">
              <a:solidFill>
                <a:srgbClr val="687992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endParaRPr lang="en-GB" sz="2000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endParaRPr lang="en-GB" sz="2000">
              <a:solidFill>
                <a:srgbClr val="687992"/>
              </a:solidFill>
              <a:latin typeface="Roboto"/>
              <a:ea typeface="Roboto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GB" sz="2000">
                <a:solidFill>
                  <a:srgbClr val="687992"/>
                </a:solidFill>
                <a:latin typeface="Roboto"/>
                <a:ea typeface="Roboto"/>
              </a:rPr>
              <a:t>How parents register: </a:t>
            </a:r>
            <a:endParaRPr lang="en-GB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b="1">
                <a:solidFill>
                  <a:srgbClr val="008CAB"/>
                </a:solidFill>
                <a:latin typeface="Roboto"/>
                <a:ea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https://www.oneplusone.org.uk/parents</a:t>
            </a:r>
            <a:endParaRPr lang="en-GB" sz="2000" b="1">
              <a:solidFill>
                <a:srgbClr val="008CAB"/>
              </a:solidFill>
              <a:latin typeface="Roboto"/>
              <a:ea typeface="Roboto"/>
            </a:endParaRPr>
          </a:p>
          <a:p>
            <a:pPr algn="ctr">
              <a:spcAft>
                <a:spcPts val="800"/>
              </a:spcAft>
              <a:buFont typeface="Arial" panose="020B0604020202020204" pitchFamily="34" charset="0"/>
            </a:pPr>
            <a:endParaRPr lang="en-US">
              <a:solidFill>
                <a:srgbClr val="20386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Picture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B7274DB-0B5D-8541-BAED-E36FAEEE42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121" y="2263807"/>
            <a:ext cx="5242441" cy="3197311"/>
          </a:xfrm>
          <a:prstGeom prst="rect">
            <a:avLst/>
          </a:prstGeom>
        </p:spPr>
      </p:pic>
      <p:pic>
        <p:nvPicPr>
          <p:cNvPr id="3" name="Picture 3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0AF30B3F-D56A-5A07-7142-F181A573E1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006" y="2479911"/>
            <a:ext cx="2963778" cy="234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255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F0E894-7623-5243-B5EF-ED25CD80F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370"/>
            <a:ext cx="12192000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47E637EF-AB41-8C49-B8A7-2539408E01DD}"/>
              </a:ext>
            </a:extLst>
          </p:cNvPr>
          <p:cNvSpPr txBox="1">
            <a:spLocks/>
          </p:cNvSpPr>
          <p:nvPr/>
        </p:nvSpPr>
        <p:spPr>
          <a:xfrm>
            <a:off x="837618" y="381754"/>
            <a:ext cx="10777733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 do I engage parents with the digital resources?</a:t>
            </a:r>
            <a:endParaRPr lang="en-GB" spc="-5">
              <a:solidFill>
                <a:srgbClr val="687992"/>
              </a:solidFill>
            </a:endParaRPr>
          </a:p>
        </p:txBody>
      </p:sp>
      <p:graphicFrame>
        <p:nvGraphicFramePr>
          <p:cNvPr id="6" name="TextBox 13">
            <a:extLst>
              <a:ext uri="{FF2B5EF4-FFF2-40B4-BE49-F238E27FC236}">
                <a16:creationId xmlns:a16="http://schemas.microsoft.com/office/drawing/2014/main" id="{E00C05AE-B03A-1C40-8D1E-21AB2D68229C}"/>
              </a:ext>
            </a:extLst>
          </p:cNvPr>
          <p:cNvGraphicFramePr/>
          <p:nvPr/>
        </p:nvGraphicFramePr>
        <p:xfrm>
          <a:off x="755555" y="768682"/>
          <a:ext cx="10403174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6CAA4D-89F9-43D8-07CF-E8B5B074D346}"/>
              </a:ext>
            </a:extLst>
          </p:cNvPr>
          <p:cNvSpPr/>
          <p:nvPr/>
        </p:nvSpPr>
        <p:spPr>
          <a:xfrm>
            <a:off x="1033271" y="4040114"/>
            <a:ext cx="2176132" cy="1381844"/>
          </a:xfrm>
          <a:prstGeom prst="roundRect">
            <a:avLst>
              <a:gd name="adj" fmla="val 10000"/>
            </a:avLst>
          </a:prstGeom>
          <a:solidFill>
            <a:srgbClr val="6BBEC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/>
              <a:t>Any LA practitioner can signpost and refer from a local authority in license</a:t>
            </a:r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682CCFF-7FB7-FFBD-408E-AFA9FAB4FDE8}"/>
              </a:ext>
            </a:extLst>
          </p:cNvPr>
          <p:cNvSpPr/>
          <p:nvPr/>
        </p:nvSpPr>
        <p:spPr>
          <a:xfrm>
            <a:off x="6392850" y="4040114"/>
            <a:ext cx="2176132" cy="1381844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/>
              <a:t>Delivered only by practitioners trained by </a:t>
            </a:r>
            <a:r>
              <a:rPr lang="en-US" err="1"/>
              <a:t>OnePlusOne</a:t>
            </a:r>
            <a:r>
              <a:rPr lang="en-US"/>
              <a:t> or inhouse TTT trainers</a:t>
            </a:r>
            <a:endParaRPr lang="en-GB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DD8213F7-1594-5B9B-E638-ACE5C8DF3DDE}"/>
              </a:ext>
            </a:extLst>
          </p:cNvPr>
          <p:cNvSpPr/>
          <p:nvPr/>
        </p:nvSpPr>
        <p:spPr>
          <a:xfrm rot="16200000">
            <a:off x="7439437" y="958841"/>
            <a:ext cx="417357" cy="5672833"/>
          </a:xfrm>
          <a:prstGeom prst="lef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A08A6270-C67A-E308-E18F-6EC43E7331A5}"/>
              </a:ext>
            </a:extLst>
          </p:cNvPr>
          <p:cNvSpPr/>
          <p:nvPr/>
        </p:nvSpPr>
        <p:spPr>
          <a:xfrm rot="16200000">
            <a:off x="1912659" y="2948919"/>
            <a:ext cx="417357" cy="1692678"/>
          </a:xfrm>
          <a:prstGeom prst="leftBrace">
            <a:avLst/>
          </a:prstGeom>
          <a:ln w="38100">
            <a:solidFill>
              <a:srgbClr val="008C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8C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48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D8BEFA-18B1-5F46-A424-9D3241B72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456"/>
            <a:ext cx="12192000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40AC2039-7B99-2848-95DD-6100C975B5B5}"/>
              </a:ext>
            </a:extLst>
          </p:cNvPr>
          <p:cNvSpPr txBox="1">
            <a:spLocks/>
          </p:cNvSpPr>
          <p:nvPr/>
        </p:nvSpPr>
        <p:spPr>
          <a:xfrm>
            <a:off x="837618" y="381754"/>
            <a:ext cx="10777733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1" i="0" u="none" strike="noStrike" kern="1200" cap="none" spc="-5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Semi-supported example – MYBT and AB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3DA2C-B210-963A-F82A-DB693CBB1883}"/>
              </a:ext>
            </a:extLst>
          </p:cNvPr>
          <p:cNvSpPr txBox="1">
            <a:spLocks/>
          </p:cNvSpPr>
          <p:nvPr/>
        </p:nvSpPr>
        <p:spPr>
          <a:xfrm>
            <a:off x="834941" y="969196"/>
            <a:ext cx="11016435" cy="529375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/>
                <a:ea typeface="Roboto"/>
                <a:cs typeface="+mn-cs"/>
              </a:rPr>
              <a:t>Session 1  Introduce digital intervention of choice (MYBT or AB)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/>
                <a:ea typeface="Roboto"/>
                <a:cs typeface="+mn-cs"/>
              </a:rPr>
              <a:t>	        Help with login, complete evaluation questions, introduce Section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687992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2B4D0"/>
                </a:solidFill>
                <a:effectLst/>
                <a:uLnTx/>
                <a:uFillTx/>
                <a:latin typeface="Roboto"/>
                <a:ea typeface="Roboto"/>
                <a:cs typeface="Calibri" panose="020F0502020204030204"/>
              </a:rPr>
              <a:t>Session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2B4D0"/>
                </a:solidFill>
                <a:effectLst/>
                <a:uLnTx/>
                <a:uFillTx/>
                <a:latin typeface="Roboto"/>
                <a:ea typeface="Roboto"/>
                <a:cs typeface="+mn-cs"/>
              </a:rPr>
              <a:t> 2  Recap learning from Section 1, set goals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2B4D0"/>
                </a:solidFill>
                <a:effectLst/>
                <a:uLnTx/>
                <a:uFillTx/>
                <a:latin typeface="Roboto"/>
                <a:ea typeface="Roboto"/>
                <a:cs typeface="+mn-cs"/>
              </a:rPr>
              <a:t>	        Introduce Section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2B4D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/>
                <a:ea typeface="+mn-lt"/>
                <a:cs typeface="Calibri" panose="020F0502020204030204"/>
              </a:rPr>
              <a:t>Session 3  Recap learning from Section 2, review goals and progress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/>
                <a:ea typeface="+mn-lt"/>
                <a:cs typeface="Calibri" panose="020F0502020204030204"/>
              </a:rPr>
              <a:t>                    Introduce Section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2B4D0"/>
              </a:solidFill>
              <a:effectLst/>
              <a:uLnTx/>
              <a:uFillTx/>
              <a:latin typeface="Roboto"/>
              <a:ea typeface="+mn-lt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2B4D0"/>
                </a:solidFill>
                <a:effectLst/>
                <a:uLnTx/>
                <a:uFillTx/>
                <a:latin typeface="Roboto"/>
                <a:ea typeface="Roboto"/>
                <a:cs typeface="+mn-cs"/>
              </a:rPr>
              <a:t>Session 4  Recap learning from Section 3, review goals and progress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2B4D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2B4D0"/>
                </a:solidFill>
                <a:effectLst/>
                <a:uLnTx/>
                <a:uFillTx/>
                <a:latin typeface="Roboto"/>
                <a:ea typeface="Roboto"/>
                <a:cs typeface="+mn-cs"/>
              </a:rPr>
              <a:t>                   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2B4D0"/>
                </a:solidFill>
                <a:effectLst/>
                <a:uLnTx/>
                <a:uFillTx/>
                <a:latin typeface="Roboto"/>
                <a:ea typeface="Roboto"/>
                <a:cs typeface="Calibri" panose="020F0502020204030204"/>
              </a:rPr>
              <a:t>Review key learnings and set any new goals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2B4D0"/>
              </a:solidFill>
              <a:effectLst/>
              <a:uLnTx/>
              <a:uFillTx/>
              <a:latin typeface="Roboto"/>
              <a:ea typeface="Roboto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/>
                <a:ea typeface="Roboto"/>
                <a:cs typeface="+mn-cs"/>
              </a:rPr>
              <a:t>Session 5  Review progress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687992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771868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C670EEAC-4E92-7FE6-6EE6-E5BD0D46B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40AC2039-7B99-2848-95DD-6100C975B5B5}"/>
              </a:ext>
            </a:extLst>
          </p:cNvPr>
          <p:cNvSpPr txBox="1">
            <a:spLocks/>
          </p:cNvSpPr>
          <p:nvPr/>
        </p:nvSpPr>
        <p:spPr>
          <a:xfrm>
            <a:off x="837618" y="381754"/>
            <a:ext cx="10777733" cy="99514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1" i="0" u="none" strike="noStrike" kern="1200" cap="none" spc="-5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Semi-supported example – GIRFC</a:t>
            </a:r>
          </a:p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00" b="1" i="0" u="none" strike="noStrike" kern="1200" cap="none" spc="-5" normalizeH="0" baseline="0" noProof="0">
              <a:ln>
                <a:noFill/>
              </a:ln>
              <a:solidFill>
                <a:srgbClr val="687992"/>
              </a:solidFill>
              <a:effectLst/>
              <a:uLnTx/>
              <a:uFillTx/>
              <a:latin typeface="Roboto"/>
              <a:ea typeface="Roboto"/>
              <a:cs typeface="+mj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3D63594-6E4E-D84F-9EF5-036369B460A0}"/>
              </a:ext>
            </a:extLst>
          </p:cNvPr>
          <p:cNvSpPr txBox="1">
            <a:spLocks/>
          </p:cNvSpPr>
          <p:nvPr/>
        </p:nvSpPr>
        <p:spPr>
          <a:xfrm>
            <a:off x="834941" y="1026705"/>
            <a:ext cx="11016435" cy="56015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Session 1  Introduce GIRFC intervention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	        Help with login, complete evaluation questions</a:t>
            </a:r>
            <a:b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</a:b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	        Introduce two sequences – Tom’s family and Mia’s family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2B4D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2B4D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" panose="020F0502020204030204"/>
              </a:rPr>
              <a:t>Session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2B4D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2  Recap Tom and Mia sequences, reflect on learning, and set goals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2B4D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                    Introduce Emily &amp; Jordan and Josh sequences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2B4D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" panose="020F0502020204030204"/>
              </a:rPr>
              <a:t>Session 3  Recap Emily &amp; Jordan and Josh sequences, reflect, and set goals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" panose="020F0502020204030204"/>
              </a:rPr>
              <a:t>                    Introduce Ellie &amp; Jake sequence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8CAB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2B4D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Session 4  Recap Ellie &amp; Jake sequence, reflect, and set goals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2B4D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                   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2B4D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" panose="020F0502020204030204"/>
              </a:rPr>
              <a:t>Reflect on learning from all five video sequences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2B4D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Session 5  Review progress and focus on bridging behaviour change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111124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318C0262-717C-A848-A09F-3CDF89BB8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2BF991DC-8F5C-EF47-A31F-B87567E293EE}"/>
              </a:ext>
            </a:extLst>
          </p:cNvPr>
          <p:cNvSpPr txBox="1">
            <a:spLocks/>
          </p:cNvSpPr>
          <p:nvPr/>
        </p:nvSpPr>
        <p:spPr>
          <a:xfrm>
            <a:off x="837618" y="381754"/>
            <a:ext cx="10777733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rgbClr val="687992"/>
                </a:solidFill>
                <a:latin typeface="Roboto"/>
                <a:ea typeface="Roboto"/>
                <a:cs typeface="Roboto"/>
              </a:rPr>
              <a:t>Getting on Better – cards</a:t>
            </a:r>
            <a:endParaRPr lang="en-GB" spc="-5">
              <a:solidFill>
                <a:srgbClr val="687992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1A7A1-E592-98D7-DCEB-05BFD46703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541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55F7B0-70C8-F0F0-9792-D7745E0E7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9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33E6E3-5DFE-7645-8BE5-3F3C47FE8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object 4">
            <a:extLst>
              <a:ext uri="{FF2B5EF4-FFF2-40B4-BE49-F238E27FC236}">
                <a16:creationId xmlns:a16="http://schemas.microsoft.com/office/drawing/2014/main" id="{5D1ED917-5D0E-3742-83BD-D44479C7287C}"/>
              </a:ext>
            </a:extLst>
          </p:cNvPr>
          <p:cNvSpPr/>
          <p:nvPr/>
        </p:nvSpPr>
        <p:spPr>
          <a:xfrm>
            <a:off x="4336983" y="3659485"/>
            <a:ext cx="3573779" cy="2169782"/>
          </a:xfrm>
          <a:custGeom>
            <a:avLst/>
            <a:gdLst/>
            <a:ahLst/>
            <a:cxnLst/>
            <a:rect l="l" t="t" r="r" b="b"/>
            <a:pathLst>
              <a:path w="3573779" h="2092960">
                <a:moveTo>
                  <a:pt x="3465182" y="0"/>
                </a:move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1984806"/>
                </a:lnTo>
                <a:lnTo>
                  <a:pt x="1687" y="2047244"/>
                </a:lnTo>
                <a:lnTo>
                  <a:pt x="13500" y="2079307"/>
                </a:lnTo>
                <a:lnTo>
                  <a:pt x="45562" y="2091120"/>
                </a:lnTo>
                <a:lnTo>
                  <a:pt x="108000" y="2092807"/>
                </a:lnTo>
                <a:lnTo>
                  <a:pt x="3465182" y="2092807"/>
                </a:lnTo>
                <a:lnTo>
                  <a:pt x="3527620" y="2091120"/>
                </a:lnTo>
                <a:lnTo>
                  <a:pt x="3559682" y="2079307"/>
                </a:lnTo>
                <a:lnTo>
                  <a:pt x="3571495" y="2047244"/>
                </a:lnTo>
                <a:lnTo>
                  <a:pt x="3573183" y="1984806"/>
                </a:lnTo>
                <a:lnTo>
                  <a:pt x="3573183" y="108000"/>
                </a:lnTo>
                <a:lnTo>
                  <a:pt x="3571495" y="45562"/>
                </a:lnTo>
                <a:lnTo>
                  <a:pt x="3559683" y="13500"/>
                </a:lnTo>
                <a:lnTo>
                  <a:pt x="3527620" y="1687"/>
                </a:lnTo>
                <a:lnTo>
                  <a:pt x="3465182" y="0"/>
                </a:lnTo>
                <a:close/>
              </a:path>
            </a:pathLst>
          </a:custGeom>
          <a:solidFill>
            <a:srgbClr val="75D1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76BD0A6F-A835-8745-AF62-1641E14740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3298" y="334248"/>
            <a:ext cx="10810194" cy="55143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500" b="1" spc="-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Learning programme aims and outcomes</a:t>
            </a:r>
            <a:endParaRPr lang="en-US" sz="3500" spc="-5">
              <a:solidFill>
                <a:srgbClr val="687992"/>
              </a:solidFill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AF009A1F-71D3-AA41-8771-C89EB4FFE27B}"/>
              </a:ext>
            </a:extLst>
          </p:cNvPr>
          <p:cNvSpPr/>
          <p:nvPr/>
        </p:nvSpPr>
        <p:spPr>
          <a:xfrm>
            <a:off x="603568" y="3659485"/>
            <a:ext cx="3573779" cy="2147727"/>
          </a:xfrm>
          <a:custGeom>
            <a:avLst/>
            <a:gdLst/>
            <a:ahLst/>
            <a:cxnLst/>
            <a:rect l="l" t="t" r="r" b="b"/>
            <a:pathLst>
              <a:path w="3573779" h="2092960">
                <a:moveTo>
                  <a:pt x="3465182" y="0"/>
                </a:move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1984806"/>
                </a:lnTo>
                <a:lnTo>
                  <a:pt x="1687" y="2047244"/>
                </a:lnTo>
                <a:lnTo>
                  <a:pt x="13500" y="2079307"/>
                </a:lnTo>
                <a:lnTo>
                  <a:pt x="45562" y="2091120"/>
                </a:lnTo>
                <a:lnTo>
                  <a:pt x="108000" y="2092807"/>
                </a:lnTo>
                <a:lnTo>
                  <a:pt x="3465182" y="2092807"/>
                </a:lnTo>
                <a:lnTo>
                  <a:pt x="3527620" y="2091120"/>
                </a:lnTo>
                <a:lnTo>
                  <a:pt x="3559682" y="2079307"/>
                </a:lnTo>
                <a:lnTo>
                  <a:pt x="3571495" y="2047244"/>
                </a:lnTo>
                <a:lnTo>
                  <a:pt x="3573183" y="1984806"/>
                </a:lnTo>
                <a:lnTo>
                  <a:pt x="3573183" y="108000"/>
                </a:lnTo>
                <a:lnTo>
                  <a:pt x="3571495" y="45562"/>
                </a:lnTo>
                <a:lnTo>
                  <a:pt x="3559683" y="13500"/>
                </a:lnTo>
                <a:lnTo>
                  <a:pt x="3527620" y="1687"/>
                </a:lnTo>
                <a:lnTo>
                  <a:pt x="3465182" y="0"/>
                </a:lnTo>
                <a:close/>
              </a:path>
            </a:pathLst>
          </a:custGeom>
          <a:solidFill>
            <a:srgbClr val="05A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7668A728-F3BA-2F4C-A100-8E7CAFEC78E5}"/>
              </a:ext>
            </a:extLst>
          </p:cNvPr>
          <p:cNvSpPr/>
          <p:nvPr/>
        </p:nvSpPr>
        <p:spPr>
          <a:xfrm>
            <a:off x="8042828" y="3659485"/>
            <a:ext cx="3573779" cy="2158502"/>
          </a:xfrm>
          <a:custGeom>
            <a:avLst/>
            <a:gdLst/>
            <a:ahLst/>
            <a:cxnLst/>
            <a:rect l="l" t="t" r="r" b="b"/>
            <a:pathLst>
              <a:path w="3573779" h="2092960">
                <a:moveTo>
                  <a:pt x="3465182" y="0"/>
                </a:move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1984806"/>
                </a:lnTo>
                <a:lnTo>
                  <a:pt x="1687" y="2047244"/>
                </a:lnTo>
                <a:lnTo>
                  <a:pt x="13500" y="2079307"/>
                </a:lnTo>
                <a:lnTo>
                  <a:pt x="45562" y="2091120"/>
                </a:lnTo>
                <a:lnTo>
                  <a:pt x="108000" y="2092807"/>
                </a:lnTo>
                <a:lnTo>
                  <a:pt x="3465182" y="2092807"/>
                </a:lnTo>
                <a:lnTo>
                  <a:pt x="3527620" y="2091120"/>
                </a:lnTo>
                <a:lnTo>
                  <a:pt x="3559682" y="2079307"/>
                </a:lnTo>
                <a:lnTo>
                  <a:pt x="3571495" y="2047244"/>
                </a:lnTo>
                <a:lnTo>
                  <a:pt x="3573183" y="1984806"/>
                </a:lnTo>
                <a:lnTo>
                  <a:pt x="3573183" y="108000"/>
                </a:lnTo>
                <a:lnTo>
                  <a:pt x="3571495" y="45562"/>
                </a:lnTo>
                <a:lnTo>
                  <a:pt x="3559683" y="13500"/>
                </a:lnTo>
                <a:lnTo>
                  <a:pt x="3527620" y="1687"/>
                </a:lnTo>
                <a:lnTo>
                  <a:pt x="3465182" y="0"/>
                </a:lnTo>
                <a:close/>
              </a:path>
            </a:pathLst>
          </a:custGeom>
          <a:solidFill>
            <a:srgbClr val="19B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FF256DE9-9BF1-E640-8187-897A76E85B0D}"/>
              </a:ext>
            </a:extLst>
          </p:cNvPr>
          <p:cNvSpPr txBox="1"/>
          <p:nvPr/>
        </p:nvSpPr>
        <p:spPr>
          <a:xfrm>
            <a:off x="582755" y="1906744"/>
            <a:ext cx="11053308" cy="11397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2000" b="1" spc="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This </a:t>
            </a:r>
            <a:r>
              <a:rPr sz="2000" b="1" spc="10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learning </a:t>
            </a:r>
            <a:r>
              <a:rPr sz="2000" b="1" spc="-5" err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programme</a:t>
            </a:r>
            <a:r>
              <a:rPr sz="2000" b="1" spc="-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 </a:t>
            </a:r>
            <a:r>
              <a:rPr sz="2000" b="1" spc="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aims </a:t>
            </a:r>
            <a:r>
              <a:rPr sz="2000" b="1" spc="10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to enhance </a:t>
            </a:r>
            <a:r>
              <a:rPr lang="en-GB" sz="2000" b="1" spc="10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your</a:t>
            </a:r>
            <a:r>
              <a:rPr sz="2000" b="1" spc="10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 </a:t>
            </a:r>
            <a:r>
              <a:rPr sz="2000" b="1" spc="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knowledge, </a:t>
            </a:r>
            <a:r>
              <a:rPr sz="2000" b="1" spc="10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understanding, skills and </a:t>
            </a:r>
            <a:r>
              <a:rPr sz="20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confidence </a:t>
            </a:r>
            <a:r>
              <a:rPr sz="2000" b="1" spc="10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to </a:t>
            </a:r>
            <a:r>
              <a:rPr sz="2000" b="1" spc="0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work </a:t>
            </a:r>
            <a:r>
              <a:rPr sz="2000" b="1" spc="2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with </a:t>
            </a:r>
            <a:r>
              <a:rPr sz="2000" b="1" spc="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parents </a:t>
            </a:r>
            <a:r>
              <a:rPr sz="2000" b="1" spc="10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to </a:t>
            </a:r>
            <a:r>
              <a:rPr sz="2000" b="1" spc="0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reduce </a:t>
            </a:r>
            <a:r>
              <a:rPr sz="2000" b="1" spc="10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parental</a:t>
            </a:r>
            <a:r>
              <a:rPr sz="2000" b="1" spc="-70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 </a:t>
            </a:r>
            <a:r>
              <a:rPr sz="2000" b="1" spc="10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conflict</a:t>
            </a:r>
            <a:r>
              <a:rPr lang="en-GB" sz="2000" b="1" spc="10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 using a variety of digital resources</a:t>
            </a:r>
            <a:r>
              <a:rPr sz="2000" b="1" spc="10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.</a:t>
            </a:r>
            <a:endParaRPr sz="2000" b="1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b="1" spc="10">
                <a:solidFill>
                  <a:srgbClr val="687992"/>
                </a:solidFill>
                <a:latin typeface="Roboto"/>
                <a:cs typeface="Roboto"/>
              </a:rPr>
              <a:t>By </a:t>
            </a:r>
            <a:r>
              <a:rPr sz="2000" b="1">
                <a:solidFill>
                  <a:srgbClr val="687992"/>
                </a:solidFill>
                <a:latin typeface="Roboto"/>
                <a:cs typeface="Roboto"/>
              </a:rPr>
              <a:t>the </a:t>
            </a:r>
            <a:r>
              <a:rPr sz="2000" b="1" spc="-10">
                <a:solidFill>
                  <a:srgbClr val="687992"/>
                </a:solidFill>
                <a:latin typeface="Roboto"/>
                <a:cs typeface="Roboto"/>
              </a:rPr>
              <a:t>end </a:t>
            </a:r>
            <a:r>
              <a:rPr sz="2000" b="1" spc="-5">
                <a:solidFill>
                  <a:srgbClr val="687992"/>
                </a:solidFill>
                <a:latin typeface="Roboto"/>
                <a:cs typeface="Roboto"/>
              </a:rPr>
              <a:t>of </a:t>
            </a:r>
            <a:r>
              <a:rPr sz="2000" b="1">
                <a:solidFill>
                  <a:srgbClr val="687992"/>
                </a:solidFill>
                <a:latin typeface="Roboto"/>
                <a:cs typeface="Roboto"/>
              </a:rPr>
              <a:t>the </a:t>
            </a:r>
            <a:r>
              <a:rPr lang="en-GB" sz="2000" b="1">
                <a:solidFill>
                  <a:srgbClr val="687992"/>
                </a:solidFill>
                <a:latin typeface="Roboto"/>
                <a:cs typeface="Roboto"/>
              </a:rPr>
              <a:t>programme</a:t>
            </a:r>
            <a:r>
              <a:rPr sz="2000" b="1">
                <a:solidFill>
                  <a:srgbClr val="687992"/>
                </a:solidFill>
                <a:latin typeface="Roboto"/>
                <a:cs typeface="Roboto"/>
              </a:rPr>
              <a:t> you will </a:t>
            </a:r>
            <a:r>
              <a:rPr sz="2000" b="1" spc="-15">
                <a:solidFill>
                  <a:srgbClr val="687992"/>
                </a:solidFill>
                <a:latin typeface="Roboto"/>
                <a:cs typeface="Roboto"/>
              </a:rPr>
              <a:t>be </a:t>
            </a:r>
            <a:r>
              <a:rPr sz="2000" b="1" spc="-10">
                <a:solidFill>
                  <a:srgbClr val="687992"/>
                </a:solidFill>
                <a:latin typeface="Roboto"/>
                <a:cs typeface="Roboto"/>
              </a:rPr>
              <a:t>able</a:t>
            </a:r>
            <a:r>
              <a:rPr sz="2000" b="1" spc="-75">
                <a:solidFill>
                  <a:srgbClr val="687992"/>
                </a:solidFill>
                <a:latin typeface="Roboto"/>
                <a:cs typeface="Roboto"/>
              </a:rPr>
              <a:t> </a:t>
            </a:r>
            <a:r>
              <a:rPr sz="2000" b="1" spc="0">
                <a:solidFill>
                  <a:srgbClr val="687992"/>
                </a:solidFill>
                <a:latin typeface="Roboto"/>
                <a:cs typeface="Roboto"/>
              </a:rPr>
              <a:t>to:</a:t>
            </a:r>
            <a:endParaRPr sz="2000">
              <a:solidFill>
                <a:srgbClr val="687992"/>
              </a:solidFill>
              <a:latin typeface="Roboto"/>
              <a:cs typeface="Roboto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DD64EDDD-B962-6541-B91A-F13F993B7169}"/>
              </a:ext>
            </a:extLst>
          </p:cNvPr>
          <p:cNvSpPr txBox="1"/>
          <p:nvPr/>
        </p:nvSpPr>
        <p:spPr>
          <a:xfrm>
            <a:off x="733740" y="3807065"/>
            <a:ext cx="3869026" cy="182101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300" b="1">
                <a:solidFill>
                  <a:schemeClr val="bg1"/>
                </a:solidFill>
                <a:latin typeface="Roboto"/>
                <a:cs typeface="Roboto"/>
              </a:rPr>
              <a:t>Raise </a:t>
            </a:r>
            <a:r>
              <a:rPr sz="2300" b="1" spc="-10">
                <a:solidFill>
                  <a:schemeClr val="bg1"/>
                </a:solidFill>
                <a:latin typeface="Roboto"/>
                <a:cs typeface="Roboto"/>
              </a:rPr>
              <a:t>parents</a:t>
            </a:r>
            <a:r>
              <a:rPr lang="en-US" sz="2300" b="1" spc="-10">
                <a:solidFill>
                  <a:schemeClr val="bg1"/>
                </a:solidFill>
                <a:latin typeface="Roboto"/>
                <a:cs typeface="Roboto"/>
              </a:rPr>
              <a:t>' </a:t>
            </a:r>
            <a:endParaRPr lang="en-US" sz="2300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marL="12700" marR="5080">
              <a:spcBef>
                <a:spcPts val="100"/>
              </a:spcBef>
            </a:pPr>
            <a:r>
              <a:rPr sz="2300" b="1" spc="-15">
                <a:solidFill>
                  <a:schemeClr val="bg1"/>
                </a:solidFill>
                <a:latin typeface="Roboto"/>
                <a:cs typeface="Roboto"/>
              </a:rPr>
              <a:t>awareness </a:t>
            </a:r>
            <a:r>
              <a:rPr sz="2300" b="1" spc="-5">
                <a:solidFill>
                  <a:schemeClr val="bg1"/>
                </a:solidFill>
                <a:latin typeface="Roboto"/>
                <a:cs typeface="Roboto"/>
              </a:rPr>
              <a:t>of the </a:t>
            </a:r>
            <a:r>
              <a:rPr lang="en-GB" sz="2300" b="1" spc="-10">
                <a:solidFill>
                  <a:schemeClr val="bg1"/>
                </a:solidFill>
                <a:latin typeface="Roboto"/>
                <a:cs typeface="Roboto"/>
              </a:rPr>
              <a:t>issue</a:t>
            </a:r>
            <a:endParaRPr lang="en-GB" sz="2300">
              <a:solidFill>
                <a:schemeClr val="bg1"/>
              </a:solidFill>
              <a:latin typeface="Roboto"/>
              <a:cs typeface="Roboto"/>
            </a:endParaRPr>
          </a:p>
          <a:p>
            <a:pPr marL="12700" marR="5080">
              <a:spcBef>
                <a:spcPts val="100"/>
              </a:spcBef>
            </a:pPr>
            <a:r>
              <a:rPr lang="en-GB" sz="2300" b="1" spc="-5">
                <a:solidFill>
                  <a:schemeClr val="bg1"/>
                </a:solidFill>
                <a:latin typeface="Roboto"/>
                <a:cs typeface="Roboto"/>
              </a:rPr>
              <a:t>of</a:t>
            </a:r>
            <a:r>
              <a:rPr sz="2300" b="1" spc="-5">
                <a:solidFill>
                  <a:schemeClr val="bg1"/>
                </a:solidFill>
                <a:latin typeface="Roboto"/>
                <a:cs typeface="Roboto"/>
              </a:rPr>
              <a:t> </a:t>
            </a:r>
            <a:r>
              <a:rPr sz="2300" b="1" spc="-10">
                <a:solidFill>
                  <a:schemeClr val="bg1"/>
                </a:solidFill>
                <a:latin typeface="Roboto"/>
                <a:cs typeface="Roboto"/>
              </a:rPr>
              <a:t>parental</a:t>
            </a:r>
            <a:r>
              <a:rPr sz="2300" b="1" spc="-30">
                <a:solidFill>
                  <a:schemeClr val="bg1"/>
                </a:solidFill>
                <a:latin typeface="Roboto"/>
                <a:cs typeface="Roboto"/>
              </a:rPr>
              <a:t> </a:t>
            </a:r>
            <a:r>
              <a:rPr sz="2300" b="1">
                <a:solidFill>
                  <a:schemeClr val="bg1"/>
                </a:solidFill>
                <a:latin typeface="Roboto"/>
                <a:cs typeface="Roboto"/>
              </a:rPr>
              <a:t>conflict</a:t>
            </a:r>
            <a:r>
              <a:rPr lang="en-GB" sz="2300" b="1">
                <a:solidFill>
                  <a:schemeClr val="bg1"/>
                </a:solidFill>
                <a:latin typeface="Roboto"/>
                <a:cs typeface="Roboto"/>
              </a:rPr>
              <a:t>, </a:t>
            </a:r>
            <a:br>
              <a:rPr lang="en-GB" sz="2300" b="1">
                <a:solidFill>
                  <a:schemeClr val="bg1"/>
                </a:solidFill>
                <a:latin typeface="Roboto"/>
                <a:cs typeface="Roboto"/>
              </a:rPr>
            </a:br>
            <a:r>
              <a:rPr lang="en-GB" sz="2300" b="1">
                <a:solidFill>
                  <a:schemeClr val="bg1"/>
                </a:solidFill>
                <a:latin typeface="Roboto"/>
                <a:cs typeface="Roboto"/>
              </a:rPr>
              <a:t>including impact</a:t>
            </a:r>
            <a:endParaRPr lang="en-GB" sz="2300">
              <a:solidFill>
                <a:schemeClr val="bg1"/>
              </a:solidFill>
              <a:latin typeface="Roboto"/>
              <a:cs typeface="Roboto"/>
            </a:endParaRPr>
          </a:p>
          <a:p>
            <a:pPr marL="12700" marR="5080">
              <a:spcBef>
                <a:spcPts val="100"/>
              </a:spcBef>
            </a:pPr>
            <a:r>
              <a:rPr lang="en-GB" sz="2300" b="1">
                <a:solidFill>
                  <a:schemeClr val="bg1"/>
                </a:solidFill>
                <a:latin typeface="Roboto"/>
                <a:cs typeface="Roboto"/>
              </a:rPr>
              <a:t>on children</a:t>
            </a:r>
            <a:endParaRPr sz="2300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277ED2CC-74DD-6345-B5B4-776C09343735}"/>
              </a:ext>
            </a:extLst>
          </p:cNvPr>
          <p:cNvSpPr txBox="1"/>
          <p:nvPr/>
        </p:nvSpPr>
        <p:spPr>
          <a:xfrm>
            <a:off x="4431591" y="3830991"/>
            <a:ext cx="3451601" cy="185948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0">
                <a:solidFill>
                  <a:schemeClr val="bg1"/>
                </a:solidFill>
                <a:latin typeface="Roboto"/>
                <a:cs typeface="Roboto"/>
              </a:rPr>
              <a:t>Use </a:t>
            </a:r>
            <a:r>
              <a:rPr lang="en-GB" sz="2400" b="1">
                <a:solidFill>
                  <a:schemeClr val="bg1"/>
                </a:solidFill>
                <a:latin typeface="Roboto"/>
                <a:cs typeface="Roboto"/>
              </a:rPr>
              <a:t>digital</a:t>
            </a:r>
            <a:r>
              <a:rPr lang="en-GB" sz="2400" b="1" spc="0">
                <a:solidFill>
                  <a:schemeClr val="bg1"/>
                </a:solidFill>
                <a:latin typeface="Roboto"/>
                <a:cs typeface="Roboto"/>
              </a:rPr>
              <a:t> </a:t>
            </a:r>
            <a:r>
              <a:rPr sz="2400" b="1" spc="-20">
                <a:solidFill>
                  <a:schemeClr val="bg1"/>
                </a:solidFill>
                <a:latin typeface="Roboto"/>
                <a:cs typeface="Roboto"/>
              </a:rPr>
              <a:t>resources</a:t>
            </a:r>
            <a:endParaRPr sz="2400">
              <a:solidFill>
                <a:schemeClr val="bg1"/>
              </a:solidFill>
              <a:latin typeface="Roboto"/>
              <a:cs typeface="Roboto"/>
            </a:endParaRPr>
          </a:p>
          <a:p>
            <a:pPr marL="12700" marR="5080"/>
            <a:r>
              <a:rPr sz="2400" b="1" spc="0">
                <a:solidFill>
                  <a:schemeClr val="bg1"/>
                </a:solidFill>
                <a:latin typeface="Roboto"/>
                <a:cs typeface="Roboto"/>
              </a:rPr>
              <a:t>to </a:t>
            </a:r>
            <a:r>
              <a:rPr sz="2400" b="1" spc="-10">
                <a:solidFill>
                  <a:schemeClr val="bg1"/>
                </a:solidFill>
                <a:latin typeface="Roboto"/>
                <a:cs typeface="Roboto"/>
              </a:rPr>
              <a:t>help </a:t>
            </a:r>
            <a:r>
              <a:rPr lang="en-GB" sz="2400" b="1" spc="-10">
                <a:solidFill>
                  <a:schemeClr val="bg1"/>
                </a:solidFill>
                <a:latin typeface="Roboto"/>
                <a:cs typeface="Roboto"/>
              </a:rPr>
              <a:t>parents</a:t>
            </a:r>
            <a:br>
              <a:rPr lang="en-US" sz="2400" b="1" spc="-10">
                <a:solidFill>
                  <a:schemeClr val="bg1"/>
                </a:solidFill>
                <a:latin typeface="Roboto"/>
                <a:cs typeface="Roboto"/>
              </a:rPr>
            </a:br>
            <a:r>
              <a:rPr sz="2400" b="1" spc="-15" err="1">
                <a:solidFill>
                  <a:schemeClr val="bg1"/>
                </a:solidFill>
                <a:latin typeface="Roboto"/>
                <a:cs typeface="Roboto"/>
              </a:rPr>
              <a:t>recognise</a:t>
            </a:r>
            <a:r>
              <a:rPr sz="2400" b="1" spc="-15">
                <a:solidFill>
                  <a:schemeClr val="bg1"/>
                </a:solidFill>
                <a:latin typeface="Roboto"/>
                <a:cs typeface="Roboto"/>
              </a:rPr>
              <a:t> </a:t>
            </a:r>
            <a:r>
              <a:rPr sz="2400" b="1">
                <a:solidFill>
                  <a:schemeClr val="bg1"/>
                </a:solidFill>
                <a:latin typeface="Roboto"/>
                <a:cs typeface="Roboto"/>
              </a:rPr>
              <a:t>conflict</a:t>
            </a:r>
            <a:endParaRPr lang="en-US" sz="2400" b="1">
              <a:solidFill>
                <a:schemeClr val="bg1"/>
              </a:solidFill>
              <a:latin typeface="Roboto"/>
              <a:cs typeface="Roboto"/>
            </a:endParaRPr>
          </a:p>
          <a:p>
            <a:pPr marL="12700" marR="5080"/>
            <a:r>
              <a:rPr sz="2400" b="1">
                <a:solidFill>
                  <a:schemeClr val="bg1"/>
                </a:solidFill>
                <a:latin typeface="Roboto"/>
                <a:cs typeface="Roboto"/>
              </a:rPr>
              <a:t>and </a:t>
            </a:r>
            <a:r>
              <a:rPr sz="2400" b="1" spc="-10">
                <a:solidFill>
                  <a:schemeClr val="bg1"/>
                </a:solidFill>
                <a:latin typeface="Roboto"/>
                <a:cs typeface="Roboto"/>
              </a:rPr>
              <a:t>destructive</a:t>
            </a:r>
            <a:r>
              <a:rPr lang="en-GB" sz="2400" b="1" spc="-10">
                <a:solidFill>
                  <a:schemeClr val="bg1"/>
                </a:solidFill>
                <a:latin typeface="Roboto"/>
                <a:cs typeface="Roboto"/>
              </a:rPr>
              <a:t> </a:t>
            </a:r>
          </a:p>
          <a:p>
            <a:pPr marL="12700" marR="5080">
              <a:lnSpc>
                <a:spcPct val="100000"/>
              </a:lnSpc>
            </a:pPr>
            <a:r>
              <a:rPr sz="2400" b="1" spc="-5" err="1">
                <a:solidFill>
                  <a:schemeClr val="bg1"/>
                </a:solidFill>
                <a:latin typeface="Roboto"/>
                <a:cs typeface="Roboto"/>
              </a:rPr>
              <a:t>behaviour</a:t>
            </a:r>
            <a:r>
              <a:rPr sz="2400" b="1" spc="-90">
                <a:solidFill>
                  <a:schemeClr val="bg1"/>
                </a:solidFill>
                <a:latin typeface="Roboto"/>
                <a:cs typeface="Roboto"/>
              </a:rPr>
              <a:t> </a:t>
            </a:r>
            <a:r>
              <a:rPr sz="2400" b="1" spc="-5">
                <a:solidFill>
                  <a:schemeClr val="bg1"/>
                </a:solidFill>
                <a:latin typeface="Roboto"/>
                <a:cs typeface="Roboto"/>
              </a:rPr>
              <a:t>patterns</a:t>
            </a:r>
            <a:endParaRPr sz="240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8773529F-5220-1D4A-92BE-90CC4449E633}"/>
              </a:ext>
            </a:extLst>
          </p:cNvPr>
          <p:cNvSpPr txBox="1"/>
          <p:nvPr/>
        </p:nvSpPr>
        <p:spPr>
          <a:xfrm>
            <a:off x="8164883" y="3810815"/>
            <a:ext cx="3423549" cy="185948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b="1" spc="-5">
                <a:solidFill>
                  <a:schemeClr val="bg1"/>
                </a:solidFill>
                <a:latin typeface="Roboto"/>
                <a:cs typeface="Roboto"/>
              </a:rPr>
              <a:t>Enable </a:t>
            </a:r>
            <a:r>
              <a:rPr sz="2400" b="1" spc="-10">
                <a:solidFill>
                  <a:schemeClr val="bg1"/>
                </a:solidFill>
                <a:latin typeface="Roboto"/>
                <a:cs typeface="Roboto"/>
              </a:rPr>
              <a:t>parents </a:t>
            </a:r>
            <a:r>
              <a:rPr sz="2400" b="1" spc="0">
                <a:solidFill>
                  <a:schemeClr val="bg1"/>
                </a:solidFill>
                <a:latin typeface="Roboto"/>
                <a:cs typeface="Roboto"/>
              </a:rPr>
              <a:t>to </a:t>
            </a:r>
            <a:r>
              <a:rPr sz="2400" b="1" spc="-15">
                <a:solidFill>
                  <a:schemeClr val="bg1"/>
                </a:solidFill>
                <a:latin typeface="Roboto"/>
                <a:cs typeface="Roboto"/>
              </a:rPr>
              <a:t>develop </a:t>
            </a:r>
            <a:r>
              <a:rPr sz="2400" b="1" spc="-5">
                <a:solidFill>
                  <a:schemeClr val="bg1"/>
                </a:solidFill>
                <a:latin typeface="Roboto"/>
                <a:cs typeface="Roboto"/>
              </a:rPr>
              <a:t>positive </a:t>
            </a:r>
            <a:r>
              <a:rPr lang="en-GB" sz="2400" b="1" spc="-5">
                <a:solidFill>
                  <a:schemeClr val="bg1"/>
                </a:solidFill>
                <a:latin typeface="Roboto"/>
                <a:cs typeface="Roboto"/>
              </a:rPr>
              <a:t>communication </a:t>
            </a:r>
            <a:r>
              <a:rPr sz="2400" b="1">
                <a:solidFill>
                  <a:schemeClr val="bg1"/>
                </a:solidFill>
                <a:latin typeface="Roboto"/>
                <a:cs typeface="Roboto"/>
              </a:rPr>
              <a:t>skills </a:t>
            </a:r>
            <a:r>
              <a:rPr sz="2400" b="1" spc="-5">
                <a:solidFill>
                  <a:schemeClr val="bg1"/>
                </a:solidFill>
                <a:latin typeface="Roboto"/>
                <a:cs typeface="Roboto"/>
              </a:rPr>
              <a:t>and</a:t>
            </a:r>
            <a:r>
              <a:rPr lang="en-GB" sz="2400" b="1" spc="-5">
                <a:solidFill>
                  <a:schemeClr val="bg1"/>
                </a:solidFill>
                <a:latin typeface="Roboto"/>
                <a:cs typeface="Roboto"/>
              </a:rPr>
              <a:t> helpful </a:t>
            </a:r>
            <a:r>
              <a:rPr lang="en-GB" sz="2400" b="1">
                <a:solidFill>
                  <a:schemeClr val="bg1"/>
                </a:solidFill>
                <a:latin typeface="Roboto"/>
                <a:cs typeface="Roboto"/>
              </a:rPr>
              <a:t>conflict</a:t>
            </a:r>
            <a:r>
              <a:rPr sz="2400" b="1">
                <a:solidFill>
                  <a:schemeClr val="bg1"/>
                </a:solidFill>
                <a:latin typeface="Roboto"/>
                <a:cs typeface="Roboto"/>
              </a:rPr>
              <a:t> </a:t>
            </a:r>
            <a:r>
              <a:rPr sz="2400" b="1" spc="-5">
                <a:solidFill>
                  <a:schemeClr val="bg1"/>
                </a:solidFill>
                <a:latin typeface="Roboto"/>
                <a:cs typeface="Roboto"/>
              </a:rPr>
              <a:t>behaviours</a:t>
            </a:r>
            <a:endParaRPr lang="en-GB" sz="240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D82902E1-75E8-8341-8F5B-CAFDA13BDF8D}"/>
              </a:ext>
            </a:extLst>
          </p:cNvPr>
          <p:cNvSpPr/>
          <p:nvPr/>
        </p:nvSpPr>
        <p:spPr>
          <a:xfrm>
            <a:off x="7273055" y="5155964"/>
            <a:ext cx="14604" cy="10795"/>
          </a:xfrm>
          <a:custGeom>
            <a:avLst/>
            <a:gdLst/>
            <a:ahLst/>
            <a:cxnLst/>
            <a:rect l="l" t="t" r="r" b="b"/>
            <a:pathLst>
              <a:path w="14604" h="10795">
                <a:moveTo>
                  <a:pt x="14338" y="0"/>
                </a:moveTo>
                <a:lnTo>
                  <a:pt x="11252" y="3987"/>
                </a:lnTo>
                <a:lnTo>
                  <a:pt x="11061" y="4178"/>
                </a:lnTo>
                <a:lnTo>
                  <a:pt x="11061" y="4381"/>
                </a:lnTo>
                <a:lnTo>
                  <a:pt x="10756" y="4483"/>
                </a:lnTo>
                <a:lnTo>
                  <a:pt x="7366" y="7861"/>
                </a:lnTo>
                <a:lnTo>
                  <a:pt x="3784" y="9956"/>
                </a:lnTo>
                <a:lnTo>
                  <a:pt x="0" y="10756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2">
            <a:extLst>
              <a:ext uri="{FF2B5EF4-FFF2-40B4-BE49-F238E27FC236}">
                <a16:creationId xmlns:a16="http://schemas.microsoft.com/office/drawing/2014/main" id="{70BD3DAB-FA14-3F41-820A-78E4FB80C8E6}"/>
              </a:ext>
            </a:extLst>
          </p:cNvPr>
          <p:cNvSpPr/>
          <p:nvPr/>
        </p:nvSpPr>
        <p:spPr>
          <a:xfrm>
            <a:off x="7071926" y="4785019"/>
            <a:ext cx="12065" cy="83820"/>
          </a:xfrm>
          <a:custGeom>
            <a:avLst/>
            <a:gdLst/>
            <a:ahLst/>
            <a:cxnLst/>
            <a:rect l="l" t="t" r="r" b="b"/>
            <a:pathLst>
              <a:path w="12065" h="83820">
                <a:moveTo>
                  <a:pt x="0" y="0"/>
                </a:moveTo>
                <a:lnTo>
                  <a:pt x="5181" y="44221"/>
                </a:lnTo>
                <a:lnTo>
                  <a:pt x="7467" y="55880"/>
                </a:lnTo>
                <a:lnTo>
                  <a:pt x="8064" y="59270"/>
                </a:lnTo>
                <a:lnTo>
                  <a:pt x="8966" y="64046"/>
                </a:lnTo>
                <a:lnTo>
                  <a:pt x="10160" y="70218"/>
                </a:lnTo>
                <a:lnTo>
                  <a:pt x="10363" y="71412"/>
                </a:lnTo>
                <a:lnTo>
                  <a:pt x="10553" y="72517"/>
                </a:lnTo>
                <a:lnTo>
                  <a:pt x="10756" y="73507"/>
                </a:lnTo>
                <a:lnTo>
                  <a:pt x="11353" y="77495"/>
                </a:lnTo>
                <a:lnTo>
                  <a:pt x="11455" y="80886"/>
                </a:lnTo>
                <a:lnTo>
                  <a:pt x="11061" y="83667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7">
            <a:extLst>
              <a:ext uri="{FF2B5EF4-FFF2-40B4-BE49-F238E27FC236}">
                <a16:creationId xmlns:a16="http://schemas.microsoft.com/office/drawing/2014/main" id="{798F1115-5F16-5B45-8F0B-33BEADAD8671}"/>
              </a:ext>
            </a:extLst>
          </p:cNvPr>
          <p:cNvSpPr/>
          <p:nvPr/>
        </p:nvSpPr>
        <p:spPr>
          <a:xfrm>
            <a:off x="7282179" y="4718850"/>
            <a:ext cx="24765" cy="100965"/>
          </a:xfrm>
          <a:custGeom>
            <a:avLst/>
            <a:gdLst/>
            <a:ahLst/>
            <a:cxnLst/>
            <a:rect l="l" t="t" r="r" b="b"/>
            <a:pathLst>
              <a:path w="24765" h="100964">
                <a:moveTo>
                  <a:pt x="24701" y="0"/>
                </a:moveTo>
                <a:lnTo>
                  <a:pt x="23020" y="9298"/>
                </a:lnTo>
                <a:lnTo>
                  <a:pt x="20967" y="18375"/>
                </a:lnTo>
                <a:lnTo>
                  <a:pt x="18543" y="27230"/>
                </a:lnTo>
                <a:lnTo>
                  <a:pt x="15747" y="35864"/>
                </a:lnTo>
                <a:lnTo>
                  <a:pt x="12911" y="46273"/>
                </a:lnTo>
                <a:lnTo>
                  <a:pt x="10540" y="54783"/>
                </a:lnTo>
                <a:lnTo>
                  <a:pt x="8532" y="61751"/>
                </a:lnTo>
                <a:lnTo>
                  <a:pt x="6781" y="67538"/>
                </a:lnTo>
                <a:lnTo>
                  <a:pt x="6578" y="67932"/>
                </a:lnTo>
                <a:lnTo>
                  <a:pt x="6375" y="68326"/>
                </a:lnTo>
                <a:lnTo>
                  <a:pt x="6172" y="68732"/>
                </a:lnTo>
                <a:lnTo>
                  <a:pt x="5181" y="72313"/>
                </a:lnTo>
                <a:lnTo>
                  <a:pt x="3682" y="77597"/>
                </a:lnTo>
                <a:lnTo>
                  <a:pt x="1701" y="84569"/>
                </a:lnTo>
                <a:lnTo>
                  <a:pt x="304" y="90538"/>
                </a:lnTo>
                <a:lnTo>
                  <a:pt x="0" y="95923"/>
                </a:lnTo>
                <a:lnTo>
                  <a:pt x="800" y="100698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8">
            <a:extLst>
              <a:ext uri="{FF2B5EF4-FFF2-40B4-BE49-F238E27FC236}">
                <a16:creationId xmlns:a16="http://schemas.microsoft.com/office/drawing/2014/main" id="{9539B4F1-BE59-7B45-BFEC-5C76C9070F6C}"/>
              </a:ext>
            </a:extLst>
          </p:cNvPr>
          <p:cNvSpPr/>
          <p:nvPr/>
        </p:nvSpPr>
        <p:spPr>
          <a:xfrm>
            <a:off x="7499945" y="4852568"/>
            <a:ext cx="69215" cy="30480"/>
          </a:xfrm>
          <a:custGeom>
            <a:avLst/>
            <a:gdLst/>
            <a:ahLst/>
            <a:cxnLst/>
            <a:rect l="l" t="t" r="r" b="b"/>
            <a:pathLst>
              <a:path w="69215" h="30479">
                <a:moveTo>
                  <a:pt x="0" y="29883"/>
                </a:moveTo>
                <a:lnTo>
                  <a:pt x="47625" y="11339"/>
                </a:lnTo>
                <a:lnTo>
                  <a:pt x="64350" y="2489"/>
                </a:lnTo>
                <a:lnTo>
                  <a:pt x="66535" y="1206"/>
                </a:lnTo>
                <a:lnTo>
                  <a:pt x="68732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5FDD4E-3B28-C24C-9617-8D5B08FAABEE}"/>
              </a:ext>
            </a:extLst>
          </p:cNvPr>
          <p:cNvGrpSpPr/>
          <p:nvPr/>
        </p:nvGrpSpPr>
        <p:grpSpPr>
          <a:xfrm>
            <a:off x="6883625" y="4913168"/>
            <a:ext cx="796411" cy="738967"/>
            <a:chOff x="6856411" y="4332125"/>
            <a:chExt cx="796411" cy="738967"/>
          </a:xfrm>
        </p:grpSpPr>
        <p:sp>
          <p:nvSpPr>
            <p:cNvPr id="19" name="object 10">
              <a:extLst>
                <a:ext uri="{FF2B5EF4-FFF2-40B4-BE49-F238E27FC236}">
                  <a16:creationId xmlns:a16="http://schemas.microsoft.com/office/drawing/2014/main" id="{6F1E6D71-DF33-5447-9A47-B2E4034345F0}"/>
                </a:ext>
              </a:extLst>
            </p:cNvPr>
            <p:cNvSpPr/>
            <p:nvPr/>
          </p:nvSpPr>
          <p:spPr>
            <a:xfrm>
              <a:off x="7052208" y="4372864"/>
              <a:ext cx="425989" cy="698228"/>
            </a:xfrm>
            <a:custGeom>
              <a:avLst/>
              <a:gdLst/>
              <a:ahLst/>
              <a:cxnLst/>
              <a:rect l="l" t="t" r="r" b="b"/>
              <a:pathLst>
                <a:path w="617220" h="775970">
                  <a:moveTo>
                    <a:pt x="217843" y="6476"/>
                  </a:moveTo>
                  <a:lnTo>
                    <a:pt x="219036" y="6476"/>
                  </a:lnTo>
                  <a:lnTo>
                    <a:pt x="220230" y="6578"/>
                  </a:lnTo>
                  <a:lnTo>
                    <a:pt x="221424" y="6781"/>
                  </a:lnTo>
                  <a:lnTo>
                    <a:pt x="241446" y="7041"/>
                  </a:lnTo>
                  <a:lnTo>
                    <a:pt x="283578" y="5575"/>
                  </a:lnTo>
                  <a:lnTo>
                    <a:pt x="316153" y="1104"/>
                  </a:lnTo>
                  <a:lnTo>
                    <a:pt x="323926" y="304"/>
                  </a:lnTo>
                  <a:lnTo>
                    <a:pt x="331089" y="0"/>
                  </a:lnTo>
                  <a:lnTo>
                    <a:pt x="337667" y="203"/>
                  </a:lnTo>
                  <a:lnTo>
                    <a:pt x="341858" y="203"/>
                  </a:lnTo>
                  <a:lnTo>
                    <a:pt x="385178" y="13055"/>
                  </a:lnTo>
                  <a:lnTo>
                    <a:pt x="398032" y="18696"/>
                  </a:lnTo>
                  <a:lnTo>
                    <a:pt x="408193" y="23066"/>
                  </a:lnTo>
                  <a:lnTo>
                    <a:pt x="415664" y="26164"/>
                  </a:lnTo>
                  <a:lnTo>
                    <a:pt x="420446" y="27990"/>
                  </a:lnTo>
                  <a:lnTo>
                    <a:pt x="431596" y="31381"/>
                  </a:lnTo>
                  <a:lnTo>
                    <a:pt x="439267" y="33870"/>
                  </a:lnTo>
                  <a:lnTo>
                    <a:pt x="472732" y="52793"/>
                  </a:lnTo>
                  <a:lnTo>
                    <a:pt x="477198" y="55556"/>
                  </a:lnTo>
                  <a:lnTo>
                    <a:pt x="483720" y="59366"/>
                  </a:lnTo>
                  <a:lnTo>
                    <a:pt x="492295" y="64223"/>
                  </a:lnTo>
                  <a:lnTo>
                    <a:pt x="502920" y="70129"/>
                  </a:lnTo>
                  <a:lnTo>
                    <a:pt x="511827" y="75208"/>
                  </a:lnTo>
                  <a:lnTo>
                    <a:pt x="543297" y="97807"/>
                  </a:lnTo>
                  <a:lnTo>
                    <a:pt x="563575" y="127495"/>
                  </a:lnTo>
                  <a:lnTo>
                    <a:pt x="563778" y="127698"/>
                  </a:lnTo>
                  <a:lnTo>
                    <a:pt x="563880" y="127901"/>
                  </a:lnTo>
                  <a:lnTo>
                    <a:pt x="563880" y="128104"/>
                  </a:lnTo>
                  <a:lnTo>
                    <a:pt x="564083" y="128498"/>
                  </a:lnTo>
                  <a:lnTo>
                    <a:pt x="564273" y="128993"/>
                  </a:lnTo>
                  <a:lnTo>
                    <a:pt x="564476" y="129590"/>
                  </a:lnTo>
                  <a:lnTo>
                    <a:pt x="564476" y="129895"/>
                  </a:lnTo>
                  <a:lnTo>
                    <a:pt x="576092" y="138410"/>
                  </a:lnTo>
                  <a:lnTo>
                    <a:pt x="603326" y="181889"/>
                  </a:lnTo>
                  <a:lnTo>
                    <a:pt x="614078" y="224915"/>
                  </a:lnTo>
                  <a:lnTo>
                    <a:pt x="617067" y="274523"/>
                  </a:lnTo>
                  <a:lnTo>
                    <a:pt x="616229" y="293456"/>
                  </a:lnTo>
                  <a:lnTo>
                    <a:pt x="611300" y="340967"/>
                  </a:lnTo>
                  <a:lnTo>
                    <a:pt x="604575" y="383982"/>
                  </a:lnTo>
                  <a:lnTo>
                    <a:pt x="593329" y="428041"/>
                  </a:lnTo>
                  <a:lnTo>
                    <a:pt x="574141" y="463676"/>
                  </a:lnTo>
                  <a:lnTo>
                    <a:pt x="560095" y="479412"/>
                  </a:lnTo>
                  <a:lnTo>
                    <a:pt x="557898" y="481609"/>
                  </a:lnTo>
                  <a:lnTo>
                    <a:pt x="525877" y="513451"/>
                  </a:lnTo>
                  <a:lnTo>
                    <a:pt x="497935" y="547069"/>
                  </a:lnTo>
                  <a:lnTo>
                    <a:pt x="473523" y="579189"/>
                  </a:lnTo>
                  <a:lnTo>
                    <a:pt x="451972" y="611895"/>
                  </a:lnTo>
                  <a:lnTo>
                    <a:pt x="431952" y="669339"/>
                  </a:lnTo>
                  <a:lnTo>
                    <a:pt x="429599" y="693714"/>
                  </a:lnTo>
                  <a:lnTo>
                    <a:pt x="430009" y="719772"/>
                  </a:lnTo>
                  <a:lnTo>
                    <a:pt x="430642" y="727802"/>
                  </a:lnTo>
                  <a:lnTo>
                    <a:pt x="430753" y="734860"/>
                  </a:lnTo>
                  <a:lnTo>
                    <a:pt x="426415" y="753833"/>
                  </a:lnTo>
                  <a:lnTo>
                    <a:pt x="426224" y="755027"/>
                  </a:lnTo>
                  <a:lnTo>
                    <a:pt x="425627" y="756526"/>
                  </a:lnTo>
                  <a:lnTo>
                    <a:pt x="424624" y="758316"/>
                  </a:lnTo>
                  <a:lnTo>
                    <a:pt x="423430" y="760501"/>
                  </a:lnTo>
                  <a:lnTo>
                    <a:pt x="421538" y="763092"/>
                  </a:lnTo>
                  <a:lnTo>
                    <a:pt x="418947" y="766089"/>
                  </a:lnTo>
                  <a:lnTo>
                    <a:pt x="416166" y="769467"/>
                  </a:lnTo>
                  <a:lnTo>
                    <a:pt x="406692" y="775042"/>
                  </a:lnTo>
                  <a:lnTo>
                    <a:pt x="406552" y="775042"/>
                  </a:lnTo>
                  <a:lnTo>
                    <a:pt x="403390" y="775652"/>
                  </a:lnTo>
                  <a:lnTo>
                    <a:pt x="400050" y="775944"/>
                  </a:lnTo>
                  <a:lnTo>
                    <a:pt x="396532" y="775944"/>
                  </a:lnTo>
                  <a:lnTo>
                    <a:pt x="394347" y="775550"/>
                  </a:lnTo>
                  <a:lnTo>
                    <a:pt x="392252" y="775246"/>
                  </a:lnTo>
                  <a:lnTo>
                    <a:pt x="390258" y="775042"/>
                  </a:lnTo>
                  <a:lnTo>
                    <a:pt x="389661" y="775042"/>
                  </a:lnTo>
                  <a:lnTo>
                    <a:pt x="383692" y="774052"/>
                  </a:lnTo>
                  <a:lnTo>
                    <a:pt x="378714" y="773252"/>
                  </a:lnTo>
                  <a:lnTo>
                    <a:pt x="374726" y="772655"/>
                  </a:lnTo>
                  <a:lnTo>
                    <a:pt x="372732" y="772464"/>
                  </a:lnTo>
                  <a:lnTo>
                    <a:pt x="371043" y="772261"/>
                  </a:lnTo>
                  <a:lnTo>
                    <a:pt x="369646" y="772058"/>
                  </a:lnTo>
                  <a:lnTo>
                    <a:pt x="346341" y="772058"/>
                  </a:lnTo>
                  <a:lnTo>
                    <a:pt x="342005" y="772022"/>
                  </a:lnTo>
                  <a:lnTo>
                    <a:pt x="331395" y="771912"/>
                  </a:lnTo>
                  <a:lnTo>
                    <a:pt x="314510" y="771726"/>
                  </a:lnTo>
                  <a:lnTo>
                    <a:pt x="291350" y="771461"/>
                  </a:lnTo>
                  <a:lnTo>
                    <a:pt x="291058" y="771461"/>
                  </a:lnTo>
                  <a:lnTo>
                    <a:pt x="289255" y="771461"/>
                  </a:lnTo>
                  <a:lnTo>
                    <a:pt x="281487" y="771499"/>
                  </a:lnTo>
                  <a:lnTo>
                    <a:pt x="274018" y="771612"/>
                  </a:lnTo>
                  <a:lnTo>
                    <a:pt x="266848" y="771799"/>
                  </a:lnTo>
                  <a:lnTo>
                    <a:pt x="259981" y="772058"/>
                  </a:lnTo>
                  <a:lnTo>
                    <a:pt x="256692" y="772058"/>
                  </a:lnTo>
                  <a:lnTo>
                    <a:pt x="256387" y="772058"/>
                  </a:lnTo>
                  <a:lnTo>
                    <a:pt x="255473" y="772147"/>
                  </a:lnTo>
                  <a:lnTo>
                    <a:pt x="254571" y="772248"/>
                  </a:lnTo>
                  <a:lnTo>
                    <a:pt x="253695" y="772363"/>
                  </a:lnTo>
                  <a:lnTo>
                    <a:pt x="252679" y="772452"/>
                  </a:lnTo>
                  <a:lnTo>
                    <a:pt x="251675" y="772553"/>
                  </a:lnTo>
                  <a:lnTo>
                    <a:pt x="250710" y="772655"/>
                  </a:lnTo>
                  <a:lnTo>
                    <a:pt x="238455" y="774445"/>
                  </a:lnTo>
                  <a:lnTo>
                    <a:pt x="233680" y="774445"/>
                  </a:lnTo>
                  <a:lnTo>
                    <a:pt x="232778" y="774445"/>
                  </a:lnTo>
                  <a:lnTo>
                    <a:pt x="230593" y="774445"/>
                  </a:lnTo>
                  <a:lnTo>
                    <a:pt x="228600" y="774649"/>
                  </a:lnTo>
                  <a:lnTo>
                    <a:pt x="226809" y="775042"/>
                  </a:lnTo>
                  <a:lnTo>
                    <a:pt x="226402" y="775652"/>
                  </a:lnTo>
                  <a:lnTo>
                    <a:pt x="225412" y="775944"/>
                  </a:lnTo>
                  <a:lnTo>
                    <a:pt x="223824" y="775944"/>
                  </a:lnTo>
                  <a:lnTo>
                    <a:pt x="220827" y="773556"/>
                  </a:lnTo>
                  <a:lnTo>
                    <a:pt x="217843" y="768769"/>
                  </a:lnTo>
                  <a:lnTo>
                    <a:pt x="209778" y="768476"/>
                  </a:lnTo>
                  <a:lnTo>
                    <a:pt x="209778" y="760412"/>
                  </a:lnTo>
                  <a:lnTo>
                    <a:pt x="209575" y="759612"/>
                  </a:lnTo>
                  <a:lnTo>
                    <a:pt x="209473" y="758913"/>
                  </a:lnTo>
                  <a:lnTo>
                    <a:pt x="209473" y="758316"/>
                  </a:lnTo>
                  <a:lnTo>
                    <a:pt x="208561" y="750937"/>
                  </a:lnTo>
                  <a:lnTo>
                    <a:pt x="207311" y="742551"/>
                  </a:lnTo>
                  <a:lnTo>
                    <a:pt x="205723" y="733158"/>
                  </a:lnTo>
                  <a:lnTo>
                    <a:pt x="203796" y="722756"/>
                  </a:lnTo>
                  <a:lnTo>
                    <a:pt x="202298" y="716178"/>
                  </a:lnTo>
                  <a:lnTo>
                    <a:pt x="199072" y="699371"/>
                  </a:lnTo>
                  <a:lnTo>
                    <a:pt x="189529" y="652606"/>
                  </a:lnTo>
                  <a:lnTo>
                    <a:pt x="183476" y="633107"/>
                  </a:lnTo>
                  <a:lnTo>
                    <a:pt x="181279" y="626935"/>
                  </a:lnTo>
                  <a:lnTo>
                    <a:pt x="177800" y="620356"/>
                  </a:lnTo>
                  <a:lnTo>
                    <a:pt x="173024" y="613384"/>
                  </a:lnTo>
                  <a:lnTo>
                    <a:pt x="170434" y="609599"/>
                  </a:lnTo>
                  <a:lnTo>
                    <a:pt x="165747" y="603529"/>
                  </a:lnTo>
                  <a:lnTo>
                    <a:pt x="158978" y="595160"/>
                  </a:lnTo>
                  <a:lnTo>
                    <a:pt x="149377" y="582867"/>
                  </a:lnTo>
                  <a:lnTo>
                    <a:pt x="139701" y="571399"/>
                  </a:lnTo>
                  <a:lnTo>
                    <a:pt x="129951" y="560754"/>
                  </a:lnTo>
                  <a:lnTo>
                    <a:pt x="120129" y="550925"/>
                  </a:lnTo>
                  <a:lnTo>
                    <a:pt x="110582" y="542915"/>
                  </a:lnTo>
                  <a:lnTo>
                    <a:pt x="102269" y="535913"/>
                  </a:lnTo>
                  <a:lnTo>
                    <a:pt x="69772" y="506031"/>
                  </a:lnTo>
                  <a:lnTo>
                    <a:pt x="39738" y="473430"/>
                  </a:lnTo>
                  <a:lnTo>
                    <a:pt x="25400" y="446938"/>
                  </a:lnTo>
                  <a:lnTo>
                    <a:pt x="24599" y="444753"/>
                  </a:lnTo>
                  <a:lnTo>
                    <a:pt x="23012" y="438873"/>
                  </a:lnTo>
                  <a:lnTo>
                    <a:pt x="20624" y="429310"/>
                  </a:lnTo>
                  <a:lnTo>
                    <a:pt x="9563" y="375526"/>
                  </a:lnTo>
                  <a:lnTo>
                    <a:pt x="7245" y="364806"/>
                  </a:lnTo>
                  <a:lnTo>
                    <a:pt x="2387" y="333286"/>
                  </a:lnTo>
                  <a:lnTo>
                    <a:pt x="2387" y="330098"/>
                  </a:lnTo>
                  <a:lnTo>
                    <a:pt x="1397" y="328307"/>
                  </a:lnTo>
                  <a:lnTo>
                    <a:pt x="698" y="326618"/>
                  </a:lnTo>
                  <a:lnTo>
                    <a:pt x="304" y="325018"/>
                  </a:lnTo>
                  <a:lnTo>
                    <a:pt x="304" y="324129"/>
                  </a:lnTo>
                  <a:lnTo>
                    <a:pt x="101" y="323926"/>
                  </a:lnTo>
                  <a:lnTo>
                    <a:pt x="0" y="323722"/>
                  </a:lnTo>
                  <a:lnTo>
                    <a:pt x="0" y="323532"/>
                  </a:lnTo>
                  <a:lnTo>
                    <a:pt x="0" y="322630"/>
                  </a:lnTo>
                  <a:lnTo>
                    <a:pt x="0" y="322033"/>
                  </a:lnTo>
                  <a:lnTo>
                    <a:pt x="3790" y="264717"/>
                  </a:lnTo>
                  <a:lnTo>
                    <a:pt x="13371" y="211694"/>
                  </a:lnTo>
                  <a:lnTo>
                    <a:pt x="28741" y="162965"/>
                  </a:lnTo>
                  <a:lnTo>
                    <a:pt x="49898" y="118529"/>
                  </a:lnTo>
                  <a:lnTo>
                    <a:pt x="81580" y="80062"/>
                  </a:lnTo>
                  <a:lnTo>
                    <a:pt x="131178" y="44729"/>
                  </a:lnTo>
                  <a:lnTo>
                    <a:pt x="179070" y="21269"/>
                  </a:lnTo>
                  <a:lnTo>
                    <a:pt x="200829" y="14132"/>
                  </a:lnTo>
                  <a:lnTo>
                    <a:pt x="221132" y="10058"/>
                  </a:lnTo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3">
              <a:extLst>
                <a:ext uri="{FF2B5EF4-FFF2-40B4-BE49-F238E27FC236}">
                  <a16:creationId xmlns:a16="http://schemas.microsoft.com/office/drawing/2014/main" id="{BA972386-EFED-654D-858A-B20F428F7302}"/>
                </a:ext>
              </a:extLst>
            </p:cNvPr>
            <p:cNvSpPr/>
            <p:nvPr/>
          </p:nvSpPr>
          <p:spPr>
            <a:xfrm>
              <a:off x="6921516" y="4332125"/>
              <a:ext cx="41910" cy="54610"/>
            </a:xfrm>
            <a:custGeom>
              <a:avLst/>
              <a:gdLst/>
              <a:ahLst/>
              <a:cxnLst/>
              <a:rect l="l" t="t" r="r" b="b"/>
              <a:pathLst>
                <a:path w="41909" h="54610">
                  <a:moveTo>
                    <a:pt x="0" y="0"/>
                  </a:moveTo>
                  <a:lnTo>
                    <a:pt x="21829" y="40090"/>
                  </a:lnTo>
                  <a:lnTo>
                    <a:pt x="34530" y="50101"/>
                  </a:lnTo>
                  <a:lnTo>
                    <a:pt x="41833" y="54381"/>
                  </a:lnTo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4">
              <a:extLst>
                <a:ext uri="{FF2B5EF4-FFF2-40B4-BE49-F238E27FC236}">
                  <a16:creationId xmlns:a16="http://schemas.microsoft.com/office/drawing/2014/main" id="{0DE2D833-7D83-1B47-BEF6-D2776F75D58C}"/>
                </a:ext>
              </a:extLst>
            </p:cNvPr>
            <p:cNvSpPr/>
            <p:nvPr/>
          </p:nvSpPr>
          <p:spPr>
            <a:xfrm>
              <a:off x="6856411" y="4532715"/>
              <a:ext cx="53975" cy="20955"/>
            </a:xfrm>
            <a:custGeom>
              <a:avLst/>
              <a:gdLst/>
              <a:ahLst/>
              <a:cxnLst/>
              <a:rect l="l" t="t" r="r" b="b"/>
              <a:pathLst>
                <a:path w="53975" h="20954">
                  <a:moveTo>
                    <a:pt x="0" y="0"/>
                  </a:moveTo>
                  <a:lnTo>
                    <a:pt x="4381" y="596"/>
                  </a:lnTo>
                  <a:lnTo>
                    <a:pt x="11150" y="2387"/>
                  </a:lnTo>
                  <a:lnTo>
                    <a:pt x="20320" y="5384"/>
                  </a:lnTo>
                  <a:lnTo>
                    <a:pt x="23710" y="6375"/>
                  </a:lnTo>
                  <a:lnTo>
                    <a:pt x="27393" y="7569"/>
                  </a:lnTo>
                  <a:lnTo>
                    <a:pt x="31369" y="8966"/>
                  </a:lnTo>
                  <a:lnTo>
                    <a:pt x="37744" y="10756"/>
                  </a:lnTo>
                  <a:lnTo>
                    <a:pt x="42227" y="12750"/>
                  </a:lnTo>
                  <a:lnTo>
                    <a:pt x="44818" y="14947"/>
                  </a:lnTo>
                  <a:lnTo>
                    <a:pt x="48806" y="18135"/>
                  </a:lnTo>
                  <a:lnTo>
                    <a:pt x="51790" y="20129"/>
                  </a:lnTo>
                  <a:lnTo>
                    <a:pt x="53784" y="20916"/>
                  </a:lnTo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9">
              <a:extLst>
                <a:ext uri="{FF2B5EF4-FFF2-40B4-BE49-F238E27FC236}">
                  <a16:creationId xmlns:a16="http://schemas.microsoft.com/office/drawing/2014/main" id="{79A28878-A876-EC4D-B620-E0CCD5072C9C}"/>
                </a:ext>
              </a:extLst>
            </p:cNvPr>
            <p:cNvSpPr/>
            <p:nvPr/>
          </p:nvSpPr>
          <p:spPr>
            <a:xfrm>
              <a:off x="7556937" y="4490460"/>
              <a:ext cx="95885" cy="9525"/>
            </a:xfrm>
            <a:custGeom>
              <a:avLst/>
              <a:gdLst/>
              <a:ahLst/>
              <a:cxnLst/>
              <a:rect l="l" t="t" r="r" b="b"/>
              <a:pathLst>
                <a:path w="95884" h="9525">
                  <a:moveTo>
                    <a:pt x="0" y="8356"/>
                  </a:moveTo>
                  <a:lnTo>
                    <a:pt x="6172" y="9156"/>
                  </a:lnTo>
                  <a:lnTo>
                    <a:pt x="13944" y="9156"/>
                  </a:lnTo>
                  <a:lnTo>
                    <a:pt x="23304" y="8356"/>
                  </a:lnTo>
                  <a:lnTo>
                    <a:pt x="28879" y="7962"/>
                  </a:lnTo>
                  <a:lnTo>
                    <a:pt x="34963" y="7264"/>
                  </a:lnTo>
                  <a:lnTo>
                    <a:pt x="41541" y="6273"/>
                  </a:lnTo>
                  <a:lnTo>
                    <a:pt x="54781" y="4497"/>
                  </a:lnTo>
                  <a:lnTo>
                    <a:pt x="66116" y="3357"/>
                  </a:lnTo>
                  <a:lnTo>
                    <a:pt x="75545" y="2853"/>
                  </a:lnTo>
                  <a:lnTo>
                    <a:pt x="83070" y="2984"/>
                  </a:lnTo>
                  <a:lnTo>
                    <a:pt x="89941" y="2984"/>
                  </a:lnTo>
                  <a:lnTo>
                    <a:pt x="92532" y="2578"/>
                  </a:lnTo>
                  <a:lnTo>
                    <a:pt x="94424" y="1587"/>
                  </a:lnTo>
                  <a:lnTo>
                    <a:pt x="95618" y="0"/>
                  </a:lnTo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35">
            <a:extLst>
              <a:ext uri="{FF2B5EF4-FFF2-40B4-BE49-F238E27FC236}">
                <a16:creationId xmlns:a16="http://schemas.microsoft.com/office/drawing/2014/main" id="{67E34995-519A-5943-B7A7-F4A2DBBFCA29}"/>
              </a:ext>
            </a:extLst>
          </p:cNvPr>
          <p:cNvSpPr/>
          <p:nvPr/>
        </p:nvSpPr>
        <p:spPr>
          <a:xfrm>
            <a:off x="10968681" y="4964940"/>
            <a:ext cx="561975" cy="648335"/>
          </a:xfrm>
          <a:custGeom>
            <a:avLst/>
            <a:gdLst/>
            <a:ahLst/>
            <a:cxnLst/>
            <a:rect l="l" t="t" r="r" b="b"/>
            <a:pathLst>
              <a:path w="561975" h="648335">
                <a:moveTo>
                  <a:pt x="0" y="423595"/>
                </a:moveTo>
                <a:lnTo>
                  <a:pt x="132803" y="585863"/>
                </a:lnTo>
                <a:lnTo>
                  <a:pt x="156226" y="623496"/>
                </a:lnTo>
                <a:lnTo>
                  <a:pt x="159868" y="639726"/>
                </a:lnTo>
                <a:lnTo>
                  <a:pt x="159689" y="647420"/>
                </a:lnTo>
                <a:lnTo>
                  <a:pt x="167170" y="648157"/>
                </a:lnTo>
                <a:lnTo>
                  <a:pt x="196113" y="615530"/>
                </a:lnTo>
                <a:lnTo>
                  <a:pt x="209317" y="589296"/>
                </a:lnTo>
                <a:lnTo>
                  <a:pt x="220910" y="566562"/>
                </a:lnTo>
                <a:lnTo>
                  <a:pt x="239268" y="531596"/>
                </a:lnTo>
                <a:lnTo>
                  <a:pt x="265071" y="483438"/>
                </a:lnTo>
                <a:lnTo>
                  <a:pt x="287026" y="443603"/>
                </a:lnTo>
                <a:lnTo>
                  <a:pt x="319392" y="388899"/>
                </a:lnTo>
                <a:lnTo>
                  <a:pt x="345582" y="349027"/>
                </a:lnTo>
                <a:lnTo>
                  <a:pt x="392785" y="279781"/>
                </a:lnTo>
                <a:lnTo>
                  <a:pt x="414359" y="247889"/>
                </a:lnTo>
                <a:lnTo>
                  <a:pt x="433131" y="218794"/>
                </a:lnTo>
                <a:lnTo>
                  <a:pt x="449101" y="192496"/>
                </a:lnTo>
                <a:lnTo>
                  <a:pt x="462267" y="168998"/>
                </a:lnTo>
                <a:lnTo>
                  <a:pt x="471480" y="150355"/>
                </a:lnTo>
                <a:lnTo>
                  <a:pt x="479501" y="134162"/>
                </a:lnTo>
                <a:lnTo>
                  <a:pt x="500761" y="92085"/>
                </a:lnTo>
                <a:lnTo>
                  <a:pt x="525030" y="51485"/>
                </a:lnTo>
                <a:lnTo>
                  <a:pt x="535922" y="37145"/>
                </a:lnTo>
                <a:lnTo>
                  <a:pt x="545623" y="23785"/>
                </a:lnTo>
                <a:lnTo>
                  <a:pt x="554134" y="11404"/>
                </a:lnTo>
                <a:lnTo>
                  <a:pt x="561454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6">
            <a:extLst>
              <a:ext uri="{FF2B5EF4-FFF2-40B4-BE49-F238E27FC236}">
                <a16:creationId xmlns:a16="http://schemas.microsoft.com/office/drawing/2014/main" id="{176545EB-953E-D344-9F2F-4BFDA06F8912}"/>
              </a:ext>
            </a:extLst>
          </p:cNvPr>
          <p:cNvSpPr/>
          <p:nvPr/>
        </p:nvSpPr>
        <p:spPr>
          <a:xfrm>
            <a:off x="3397347" y="4964723"/>
            <a:ext cx="628007" cy="695094"/>
          </a:xfrm>
          <a:custGeom>
            <a:avLst/>
            <a:gdLst/>
            <a:ahLst/>
            <a:cxnLst/>
            <a:rect l="l" t="t" r="r" b="b"/>
            <a:pathLst>
              <a:path w="746760" h="972185">
                <a:moveTo>
                  <a:pt x="453263" y="971765"/>
                </a:moveTo>
                <a:lnTo>
                  <a:pt x="471880" y="910362"/>
                </a:lnTo>
                <a:lnTo>
                  <a:pt x="488565" y="855541"/>
                </a:lnTo>
                <a:lnTo>
                  <a:pt x="503322" y="807302"/>
                </a:lnTo>
                <a:lnTo>
                  <a:pt x="516153" y="765644"/>
                </a:lnTo>
                <a:lnTo>
                  <a:pt x="536859" y="722449"/>
                </a:lnTo>
                <a:lnTo>
                  <a:pt x="563460" y="709142"/>
                </a:lnTo>
                <a:lnTo>
                  <a:pt x="569988" y="709294"/>
                </a:lnTo>
                <a:lnTo>
                  <a:pt x="576961" y="711695"/>
                </a:lnTo>
                <a:lnTo>
                  <a:pt x="584339" y="716330"/>
                </a:lnTo>
                <a:lnTo>
                  <a:pt x="604956" y="728879"/>
                </a:lnTo>
                <a:lnTo>
                  <a:pt x="622476" y="738676"/>
                </a:lnTo>
                <a:lnTo>
                  <a:pt x="636898" y="745720"/>
                </a:lnTo>
                <a:lnTo>
                  <a:pt x="648220" y="750011"/>
                </a:lnTo>
                <a:lnTo>
                  <a:pt x="657588" y="751353"/>
                </a:lnTo>
                <a:lnTo>
                  <a:pt x="666129" y="749550"/>
                </a:lnTo>
                <a:lnTo>
                  <a:pt x="697785" y="712100"/>
                </a:lnTo>
                <a:lnTo>
                  <a:pt x="730765" y="664600"/>
                </a:lnTo>
                <a:lnTo>
                  <a:pt x="746696" y="641502"/>
                </a:lnTo>
                <a:lnTo>
                  <a:pt x="722969" y="625498"/>
                </a:lnTo>
                <a:lnTo>
                  <a:pt x="699719" y="609263"/>
                </a:lnTo>
                <a:lnTo>
                  <a:pt x="654646" y="576110"/>
                </a:lnTo>
                <a:lnTo>
                  <a:pt x="619913" y="526179"/>
                </a:lnTo>
                <a:lnTo>
                  <a:pt x="595512" y="486554"/>
                </a:lnTo>
                <a:lnTo>
                  <a:pt x="571335" y="446107"/>
                </a:lnTo>
                <a:lnTo>
                  <a:pt x="547382" y="404837"/>
                </a:lnTo>
                <a:lnTo>
                  <a:pt x="522169" y="361727"/>
                </a:lnTo>
                <a:lnTo>
                  <a:pt x="495648" y="319385"/>
                </a:lnTo>
                <a:lnTo>
                  <a:pt x="467820" y="277814"/>
                </a:lnTo>
                <a:lnTo>
                  <a:pt x="438684" y="237015"/>
                </a:lnTo>
                <a:lnTo>
                  <a:pt x="408241" y="196989"/>
                </a:lnTo>
                <a:lnTo>
                  <a:pt x="401138" y="187695"/>
                </a:lnTo>
                <a:lnTo>
                  <a:pt x="394154" y="178215"/>
                </a:lnTo>
                <a:lnTo>
                  <a:pt x="387288" y="168550"/>
                </a:lnTo>
                <a:lnTo>
                  <a:pt x="380542" y="158699"/>
                </a:lnTo>
                <a:lnTo>
                  <a:pt x="375254" y="151067"/>
                </a:lnTo>
                <a:lnTo>
                  <a:pt x="369846" y="143449"/>
                </a:lnTo>
                <a:lnTo>
                  <a:pt x="364319" y="135846"/>
                </a:lnTo>
                <a:lnTo>
                  <a:pt x="358673" y="128257"/>
                </a:lnTo>
                <a:lnTo>
                  <a:pt x="336537" y="99093"/>
                </a:lnTo>
                <a:lnTo>
                  <a:pt x="314821" y="69686"/>
                </a:lnTo>
                <a:lnTo>
                  <a:pt x="293527" y="40033"/>
                </a:lnTo>
                <a:lnTo>
                  <a:pt x="272656" y="10134"/>
                </a:lnTo>
                <a:lnTo>
                  <a:pt x="270446" y="6972"/>
                </a:lnTo>
                <a:lnTo>
                  <a:pt x="268465" y="3594"/>
                </a:lnTo>
                <a:lnTo>
                  <a:pt x="266712" y="0"/>
                </a:lnTo>
                <a:lnTo>
                  <a:pt x="265811" y="1168"/>
                </a:lnTo>
                <a:lnTo>
                  <a:pt x="233632" y="50985"/>
                </a:lnTo>
                <a:lnTo>
                  <a:pt x="201498" y="115023"/>
                </a:lnTo>
                <a:lnTo>
                  <a:pt x="185265" y="151971"/>
                </a:lnTo>
                <a:lnTo>
                  <a:pt x="171027" y="187529"/>
                </a:lnTo>
                <a:lnTo>
                  <a:pt x="148539" y="254482"/>
                </a:lnTo>
                <a:lnTo>
                  <a:pt x="138261" y="287836"/>
                </a:lnTo>
                <a:lnTo>
                  <a:pt x="125661" y="323202"/>
                </a:lnTo>
                <a:lnTo>
                  <a:pt x="110739" y="360578"/>
                </a:lnTo>
                <a:lnTo>
                  <a:pt x="93497" y="399961"/>
                </a:lnTo>
                <a:lnTo>
                  <a:pt x="74576" y="442445"/>
                </a:lnTo>
                <a:lnTo>
                  <a:pt x="54202" y="488976"/>
                </a:lnTo>
                <a:lnTo>
                  <a:pt x="32377" y="539558"/>
                </a:lnTo>
                <a:lnTo>
                  <a:pt x="9105" y="594194"/>
                </a:lnTo>
                <a:lnTo>
                  <a:pt x="0" y="618020"/>
                </a:lnTo>
                <a:lnTo>
                  <a:pt x="48711" y="626738"/>
                </a:lnTo>
                <a:lnTo>
                  <a:pt x="97470" y="634740"/>
                </a:lnTo>
                <a:lnTo>
                  <a:pt x="146277" y="642027"/>
                </a:lnTo>
                <a:lnTo>
                  <a:pt x="195131" y="648597"/>
                </a:lnTo>
                <a:lnTo>
                  <a:pt x="244033" y="654452"/>
                </a:lnTo>
                <a:lnTo>
                  <a:pt x="292981" y="659591"/>
                </a:lnTo>
                <a:lnTo>
                  <a:pt x="341976" y="664014"/>
                </a:lnTo>
                <a:lnTo>
                  <a:pt x="391017" y="667721"/>
                </a:lnTo>
                <a:lnTo>
                  <a:pt x="440105" y="670712"/>
                </a:lnTo>
                <a:lnTo>
                  <a:pt x="494530" y="672182"/>
                </a:lnTo>
                <a:lnTo>
                  <a:pt x="512508" y="671829"/>
                </a:lnTo>
                <a:lnTo>
                  <a:pt x="517969" y="671614"/>
                </a:lnTo>
                <a:lnTo>
                  <a:pt x="523379" y="672426"/>
                </a:lnTo>
                <a:lnTo>
                  <a:pt x="528739" y="674281"/>
                </a:lnTo>
                <a:lnTo>
                  <a:pt x="536770" y="677043"/>
                </a:lnTo>
                <a:lnTo>
                  <a:pt x="544804" y="679807"/>
                </a:lnTo>
                <a:lnTo>
                  <a:pt x="552838" y="682573"/>
                </a:lnTo>
                <a:lnTo>
                  <a:pt x="560870" y="68534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37">
            <a:extLst>
              <a:ext uri="{FF2B5EF4-FFF2-40B4-BE49-F238E27FC236}">
                <a16:creationId xmlns:a16="http://schemas.microsoft.com/office/drawing/2014/main" id="{BC30334F-5A8C-344F-BBA9-C855649C817A}"/>
              </a:ext>
            </a:extLst>
          </p:cNvPr>
          <p:cNvSpPr/>
          <p:nvPr/>
        </p:nvSpPr>
        <p:spPr>
          <a:xfrm>
            <a:off x="3278143" y="5001349"/>
            <a:ext cx="123825" cy="60960"/>
          </a:xfrm>
          <a:custGeom>
            <a:avLst/>
            <a:gdLst/>
            <a:ahLst/>
            <a:cxnLst/>
            <a:rect l="l" t="t" r="r" b="b"/>
            <a:pathLst>
              <a:path w="123825" h="60960">
                <a:moveTo>
                  <a:pt x="123405" y="60451"/>
                </a:moveTo>
                <a:lnTo>
                  <a:pt x="77752" y="27324"/>
                </a:lnTo>
                <a:lnTo>
                  <a:pt x="24917" y="7226"/>
                </a:lnTo>
                <a:lnTo>
                  <a:pt x="18538" y="5616"/>
                </a:lnTo>
                <a:lnTo>
                  <a:pt x="12258" y="3875"/>
                </a:lnTo>
                <a:lnTo>
                  <a:pt x="6079" y="2002"/>
                </a:ln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8">
            <a:extLst>
              <a:ext uri="{FF2B5EF4-FFF2-40B4-BE49-F238E27FC236}">
                <a16:creationId xmlns:a16="http://schemas.microsoft.com/office/drawing/2014/main" id="{6434C4E9-A5E0-B44F-921B-DF0A74DF03C6}"/>
              </a:ext>
            </a:extLst>
          </p:cNvPr>
          <p:cNvSpPr/>
          <p:nvPr/>
        </p:nvSpPr>
        <p:spPr>
          <a:xfrm>
            <a:off x="3401855" y="4817574"/>
            <a:ext cx="134620" cy="107950"/>
          </a:xfrm>
          <a:custGeom>
            <a:avLst/>
            <a:gdLst/>
            <a:ahLst/>
            <a:cxnLst/>
            <a:rect l="l" t="t" r="r" b="b"/>
            <a:pathLst>
              <a:path w="134619" h="107950">
                <a:moveTo>
                  <a:pt x="134493" y="107861"/>
                </a:moveTo>
                <a:lnTo>
                  <a:pt x="101405" y="80324"/>
                </a:lnTo>
                <a:lnTo>
                  <a:pt x="67960" y="53168"/>
                </a:lnTo>
                <a:lnTo>
                  <a:pt x="34159" y="26393"/>
                </a:ln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39">
            <a:extLst>
              <a:ext uri="{FF2B5EF4-FFF2-40B4-BE49-F238E27FC236}">
                <a16:creationId xmlns:a16="http://schemas.microsoft.com/office/drawing/2014/main" id="{45BFAF01-D038-F24B-93AB-846060786506}"/>
              </a:ext>
            </a:extLst>
          </p:cNvPr>
          <p:cNvSpPr/>
          <p:nvPr/>
        </p:nvSpPr>
        <p:spPr>
          <a:xfrm>
            <a:off x="3214805" y="5207689"/>
            <a:ext cx="127428" cy="7249"/>
          </a:xfrm>
          <a:custGeom>
            <a:avLst/>
            <a:gdLst/>
            <a:ahLst/>
            <a:cxnLst/>
            <a:rect l="l" t="t" r="r" b="b"/>
            <a:pathLst>
              <a:path w="48260" h="17145">
                <a:moveTo>
                  <a:pt x="48196" y="16598"/>
                </a:moveTo>
                <a:lnTo>
                  <a:pt x="36147" y="12447"/>
                </a:lnTo>
                <a:lnTo>
                  <a:pt x="24098" y="8299"/>
                </a:lnTo>
                <a:lnTo>
                  <a:pt x="12049" y="4150"/>
                </a:ln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40">
            <a:extLst>
              <a:ext uri="{FF2B5EF4-FFF2-40B4-BE49-F238E27FC236}">
                <a16:creationId xmlns:a16="http://schemas.microsoft.com/office/drawing/2014/main" id="{079D83D5-B4C7-D644-B43D-C878B287D9BB}"/>
              </a:ext>
            </a:extLst>
          </p:cNvPr>
          <p:cNvSpPr/>
          <p:nvPr/>
        </p:nvSpPr>
        <p:spPr>
          <a:xfrm>
            <a:off x="3126851" y="5393664"/>
            <a:ext cx="172142" cy="17780"/>
          </a:xfrm>
          <a:custGeom>
            <a:avLst/>
            <a:gdLst/>
            <a:ahLst/>
            <a:cxnLst/>
            <a:rect l="l" t="t" r="r" b="b"/>
            <a:pathLst>
              <a:path w="102869" h="17779">
                <a:moveTo>
                  <a:pt x="102323" y="17259"/>
                </a:moveTo>
                <a:lnTo>
                  <a:pt x="59135" y="7327"/>
                </a:lnTo>
                <a:lnTo>
                  <a:pt x="16090" y="2844"/>
                </a:lnTo>
                <a:lnTo>
                  <a:pt x="10718" y="2793"/>
                </a:lnTo>
                <a:lnTo>
                  <a:pt x="5346" y="1841"/>
                </a:lnTo>
                <a:lnTo>
                  <a:pt x="0" y="0"/>
                </a:lnTo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2862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D7726FC-ADE6-C846-B4BA-F7CA3059A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"/>
            <a:ext cx="12192000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1D6E2D0E-7373-114C-AAF7-6AA730D5FDAD}"/>
              </a:ext>
            </a:extLst>
          </p:cNvPr>
          <p:cNvSpPr txBox="1">
            <a:spLocks/>
          </p:cNvSpPr>
          <p:nvPr/>
        </p:nvSpPr>
        <p:spPr>
          <a:xfrm>
            <a:off x="837618" y="381754"/>
            <a:ext cx="10777733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 do I talk about relationships?</a:t>
            </a:r>
            <a:endParaRPr lang="en-GB" spc="-5">
              <a:solidFill>
                <a:srgbClr val="687992"/>
              </a:solidFill>
            </a:endParaRPr>
          </a:p>
        </p:txBody>
      </p:sp>
      <p:pic>
        <p:nvPicPr>
          <p:cNvPr id="6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79BE54C-CE55-7B4F-884E-3774068BAE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85"/>
          <a:stretch/>
        </p:blipFill>
        <p:spPr>
          <a:xfrm>
            <a:off x="3706063" y="4201297"/>
            <a:ext cx="7474597" cy="21525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A4258D-D6BE-4C41-0B08-6E35C75C1E0B}"/>
              </a:ext>
            </a:extLst>
          </p:cNvPr>
          <p:cNvSpPr txBox="1"/>
          <p:nvPr/>
        </p:nvSpPr>
        <p:spPr>
          <a:xfrm>
            <a:off x="740335" y="2015810"/>
            <a:ext cx="10440325" cy="255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fontAlgn="base">
              <a:lnSpc>
                <a:spcPct val="150000"/>
              </a:lnSpc>
              <a:spcAft>
                <a:spcPts val="800"/>
              </a:spcAft>
              <a:buClr>
                <a:srgbClr val="687992"/>
              </a:buClr>
              <a:buSzPct val="100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400" b="1">
                <a:solidFill>
                  <a:srgbClr val="687992"/>
                </a:solidFill>
                <a:latin typeface="Roboto"/>
                <a:ea typeface="Roboto"/>
                <a:cs typeface="Arial"/>
              </a:rPr>
              <a:t> Why we should and why we don’t</a:t>
            </a:r>
            <a:endParaRPr lang="en-US" sz="2400" b="1">
              <a:latin typeface="Roboto"/>
              <a:ea typeface="Roboto"/>
              <a:cs typeface="Calibri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rgbClr val="687992"/>
              </a:buClr>
              <a:buSzPct val="100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400" b="1">
                <a:solidFill>
                  <a:srgbClr val="687992"/>
                </a:solidFill>
                <a:latin typeface="Roboto"/>
                <a:ea typeface="Roboto"/>
                <a:cs typeface="Arial"/>
              </a:rPr>
              <a:t> A framework for practice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rgbClr val="687992"/>
              </a:buClr>
              <a:buSzPct val="100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400" b="1">
                <a:solidFill>
                  <a:srgbClr val="687992"/>
                </a:solidFill>
                <a:latin typeface="Roboto"/>
                <a:ea typeface="Roboto"/>
                <a:cs typeface="Arial"/>
              </a:rPr>
              <a:t> Relational skills in action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rgbClr val="687992"/>
              </a:buClr>
              <a:buSzPct val="100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400" b="1">
                <a:solidFill>
                  <a:srgbClr val="687992"/>
                </a:solidFill>
                <a:latin typeface="Roboto"/>
                <a:ea typeface="Roboto"/>
                <a:cs typeface="Arial"/>
              </a:rPr>
              <a:t> Know where to signpost</a:t>
            </a:r>
          </a:p>
        </p:txBody>
      </p:sp>
    </p:spTree>
    <p:extLst>
      <p:ext uri="{BB962C8B-B14F-4D97-AF65-F5344CB8AC3E}">
        <p14:creationId xmlns:p14="http://schemas.microsoft.com/office/powerpoint/2010/main" val="3022954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D2F551-551C-CD46-BC7D-4CC6F3EF6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40C3ED52-29D8-4E45-AF1C-3BC4C715398A}"/>
              </a:ext>
            </a:extLst>
          </p:cNvPr>
          <p:cNvSpPr txBox="1">
            <a:spLocks/>
          </p:cNvSpPr>
          <p:nvPr/>
        </p:nvSpPr>
        <p:spPr>
          <a:xfrm>
            <a:off x="837618" y="381754"/>
            <a:ext cx="10777733" cy="99514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en-GB" sz="3500" b="1" spc="-5">
                <a:solidFill>
                  <a:srgbClr val="687992"/>
                </a:solidFill>
                <a:latin typeface="Roboto"/>
                <a:ea typeface="Roboto"/>
                <a:cs typeface="+mj-lt"/>
              </a:rPr>
              <a:t>Why we don't talk about relationships</a:t>
            </a:r>
            <a:endParaRPr lang="en-US"/>
          </a:p>
          <a:p>
            <a:pPr marL="12700">
              <a:spcBef>
                <a:spcPts val="100"/>
              </a:spcBef>
            </a:pPr>
            <a:endParaRPr lang="en-GB" sz="3500" b="1" spc="-5">
              <a:solidFill>
                <a:srgbClr val="687992"/>
              </a:solidFill>
              <a:latin typeface="Roboto"/>
              <a:ea typeface="Roboto"/>
              <a:cs typeface="Calibri Light"/>
            </a:endParaRPr>
          </a:p>
        </p:txBody>
      </p:sp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8061A17F-E57D-A640-A0FB-92F2CA74C978}"/>
              </a:ext>
            </a:extLst>
          </p:cNvPr>
          <p:cNvGraphicFramePr>
            <a:graphicFrameLocks/>
          </p:cNvGraphicFramePr>
          <p:nvPr/>
        </p:nvGraphicFramePr>
        <p:xfrm>
          <a:off x="788190" y="1711987"/>
          <a:ext cx="6333284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3284">
                  <a:extLst>
                    <a:ext uri="{9D8B030D-6E8A-4147-A177-3AD203B41FA5}">
                      <a16:colId xmlns:a16="http://schemas.microsoft.com/office/drawing/2014/main" val="2576698793"/>
                    </a:ext>
                  </a:extLst>
                </a:gridCol>
              </a:tblGrid>
              <a:tr h="4634630">
                <a:tc>
                  <a:txBody>
                    <a:bodyPr/>
                    <a:lstStyle/>
                    <a:p>
                      <a:pPr marL="342900" lvl="0" indent="-342900" algn="ctr" fontAlgn="base"/>
                      <a:endParaRPr lang="en-GB" sz="2400">
                        <a:effectLst/>
                        <a:latin typeface="Roboto"/>
                      </a:endParaRPr>
                    </a:p>
                    <a:p>
                      <a:pPr marL="342900" lvl="0" indent="-342900" algn="l">
                        <a:buFont typeface="Wingdings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lang="en-GB" sz="2400">
                          <a:effectLst/>
                          <a:latin typeface="Roboto"/>
                        </a:rPr>
                        <a:t>It’s none of my business.  </a:t>
                      </a:r>
                    </a:p>
                    <a:p>
                      <a:pPr marL="342900" lvl="0" indent="-342900" algn="l" fontAlgn="base">
                        <a:buFont typeface="Wingdings" pitchFamily="2" charset="2"/>
                        <a:buChar char="Ø"/>
                      </a:pPr>
                      <a:endParaRPr lang="en-GB" sz="2400">
                        <a:effectLst/>
                        <a:latin typeface="Roboto"/>
                      </a:endParaRPr>
                    </a:p>
                    <a:p>
                      <a:pPr marL="342900" lvl="0" indent="-342900" algn="l">
                        <a:buFont typeface="Wingdings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lang="en-GB" sz="2400">
                          <a:effectLst/>
                          <a:latin typeface="Roboto"/>
                        </a:rPr>
                        <a:t>I don’t have time. </a:t>
                      </a:r>
                    </a:p>
                    <a:p>
                      <a:pPr marL="342900" lvl="0" indent="-342900" algn="l">
                        <a:buFont typeface="Wingdings" pitchFamily="2" charset="2"/>
                        <a:buChar char="Ø"/>
                      </a:pPr>
                      <a:endParaRPr lang="en-GB" sz="2400">
                        <a:effectLst/>
                        <a:latin typeface="Roboto"/>
                      </a:endParaRPr>
                    </a:p>
                    <a:p>
                      <a:pPr marL="342900" lvl="0" indent="-342900" algn="l" fontAlgn="base">
                        <a:buFont typeface="Wingdings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lang="en-GB" sz="2400">
                          <a:effectLst/>
                          <a:latin typeface="Roboto"/>
                        </a:rPr>
                        <a:t>It might open a can of worms.  </a:t>
                      </a:r>
                    </a:p>
                    <a:p>
                      <a:pPr marL="342900" lvl="0" indent="-342900" algn="l">
                        <a:buFont typeface="Wingdings" pitchFamily="2" charset="2"/>
                        <a:buChar char="Ø"/>
                      </a:pPr>
                      <a:endParaRPr lang="en-GB" sz="2400">
                        <a:effectLst/>
                        <a:latin typeface="Roboto"/>
                      </a:endParaRPr>
                    </a:p>
                    <a:p>
                      <a:pPr marL="342900" lvl="0" indent="-342900" algn="l" fontAlgn="base">
                        <a:buFont typeface="Wingdings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lang="en-GB" sz="2400">
                          <a:effectLst/>
                          <a:latin typeface="Roboto"/>
                        </a:rPr>
                        <a:t>I don’t have the skills. </a:t>
                      </a:r>
                    </a:p>
                    <a:p>
                      <a:pPr marL="342900" lvl="0" indent="-342900" algn="l">
                        <a:buFont typeface="Wingdings" pitchFamily="2" charset="2"/>
                        <a:buChar char="Ø"/>
                      </a:pPr>
                      <a:endParaRPr lang="en-GB" sz="2400">
                        <a:effectLst/>
                        <a:latin typeface="Roboto"/>
                      </a:endParaRPr>
                    </a:p>
                    <a:p>
                      <a:pPr marL="342900" lvl="0" indent="-342900" algn="l" fontAlgn="base">
                        <a:buFont typeface="Wingdings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lang="en-GB" sz="2400">
                          <a:effectLst/>
                          <a:latin typeface="Roboto"/>
                        </a:rPr>
                        <a:t>I’m not a relationship counsellor. </a:t>
                      </a:r>
                    </a:p>
                    <a:p>
                      <a:pPr marL="342900" lvl="0" indent="-342900" algn="l">
                        <a:buFont typeface="Wingdings" pitchFamily="2" charset="2"/>
                        <a:buChar char="Ø"/>
                      </a:pPr>
                      <a:endParaRPr lang="en-GB" sz="2400">
                        <a:effectLst/>
                        <a:latin typeface="Roboto"/>
                      </a:endParaRPr>
                    </a:p>
                    <a:p>
                      <a:pPr marL="342900" lvl="0" indent="-342900" algn="l">
                        <a:buFont typeface="Wingdings" pitchFamily="2" charset="2"/>
                        <a:buChar char="Ø"/>
                      </a:pPr>
                      <a:r>
                        <a:rPr lang="en-GB" sz="2400">
                          <a:effectLst/>
                          <a:latin typeface="Roboto"/>
                        </a:rPr>
                        <a:t>I'm scared.</a:t>
                      </a:r>
                    </a:p>
                    <a:p>
                      <a:pPr marL="342900" lvl="0" indent="-342900" algn="l">
                        <a:buFont typeface="Arial" panose="020B0604020202020204" pitchFamily="34" charset="0"/>
                        <a:buChar char="•"/>
                      </a:pPr>
                      <a:endParaRPr lang="en-GB" sz="2400">
                        <a:solidFill>
                          <a:srgbClr val="FF0000"/>
                        </a:solidFill>
                        <a:effectLst/>
                        <a:latin typeface="Roboto"/>
                      </a:endParaRPr>
                    </a:p>
                  </a:txBody>
                  <a:tcPr marL="114300" marR="114300" marT="0" marB="0">
                    <a:solidFill>
                      <a:srgbClr val="12B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837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4611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8B1049-CE84-FF4C-BEC2-DA692F643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"/>
            <a:ext cx="12192000" cy="6858000"/>
          </a:xfrm>
          <a:prstGeom prst="rect">
            <a:avLst/>
          </a:prstGeom>
        </p:spPr>
      </p:pic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8061A17F-E57D-A640-A0FB-92F2CA74C978}"/>
              </a:ext>
            </a:extLst>
          </p:cNvPr>
          <p:cNvGraphicFramePr>
            <a:graphicFrameLocks/>
          </p:cNvGraphicFramePr>
          <p:nvPr/>
        </p:nvGraphicFramePr>
        <p:xfrm>
          <a:off x="750837" y="1942300"/>
          <a:ext cx="10749617" cy="4156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9617">
                  <a:extLst>
                    <a:ext uri="{9D8B030D-6E8A-4147-A177-3AD203B41FA5}">
                      <a16:colId xmlns:a16="http://schemas.microsoft.com/office/drawing/2014/main" val="2576698793"/>
                    </a:ext>
                  </a:extLst>
                </a:gridCol>
              </a:tblGrid>
              <a:tr h="4156328">
                <a:tc>
                  <a:txBody>
                    <a:bodyPr/>
                    <a:lstStyle/>
                    <a:p>
                      <a:pPr marL="342900" lvl="0" indent="-342900" algn="ctr" fontAlgn="base">
                        <a:spcBef>
                          <a:spcPts val="400"/>
                        </a:spcBef>
                        <a:buNone/>
                      </a:pPr>
                      <a:endParaRPr lang="en-GB" sz="600">
                        <a:solidFill>
                          <a:srgbClr val="687992"/>
                        </a:solidFill>
                        <a:effectLst/>
                        <a:latin typeface="Roboto Medium"/>
                      </a:endParaRPr>
                    </a:p>
                    <a:p>
                      <a:pPr marL="621665" lvl="0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b="0">
                          <a:solidFill>
                            <a:srgbClr val="687992"/>
                          </a:solidFill>
                          <a:effectLst/>
                          <a:latin typeface="Roboto Medium"/>
                        </a:rPr>
                        <a:t>To practice with appropriate professional curiosity and respect </a:t>
                      </a:r>
                    </a:p>
                    <a:p>
                      <a:pPr marL="621665" lvl="0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b="0">
                          <a:solidFill>
                            <a:srgbClr val="687992"/>
                          </a:solidFill>
                          <a:effectLst/>
                          <a:latin typeface="Roboto Medium"/>
                        </a:rPr>
                        <a:t>To reduce the effect of destructive parental conflict on child outcomes</a:t>
                      </a:r>
                      <a:endParaRPr lang="en-GB" sz="2400">
                        <a:latin typeface="Roboto Medium"/>
                      </a:endParaRPr>
                    </a:p>
                    <a:p>
                      <a:pPr marL="621665" lvl="0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u="none" strike="noStrike" baseline="0" noProof="0">
                          <a:solidFill>
                            <a:srgbClr val="687992"/>
                          </a:solidFill>
                          <a:effectLst/>
                          <a:latin typeface="Roboto Medium"/>
                        </a:rPr>
                        <a:t>To work from an early intervention approach </a:t>
                      </a:r>
                    </a:p>
                    <a:p>
                      <a:pPr marL="621665" lvl="0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u="none" strike="noStrike" baseline="0" noProof="0">
                          <a:solidFill>
                            <a:srgbClr val="687992"/>
                          </a:solidFill>
                          <a:effectLst/>
                          <a:latin typeface="Roboto Medium"/>
                        </a:rPr>
                        <a:t>To acknowledge a key area of stress for many parents</a:t>
                      </a:r>
                    </a:p>
                    <a:p>
                      <a:pPr marL="621665" lvl="0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u="none" strike="noStrike" baseline="0" noProof="0">
                          <a:solidFill>
                            <a:srgbClr val="687992"/>
                          </a:solidFill>
                          <a:effectLst/>
                          <a:latin typeface="Roboto Medium"/>
                        </a:rPr>
                        <a:t>To effect positive change in family dynamics, helping to improve the lived experience of the child  </a:t>
                      </a:r>
                    </a:p>
                    <a:p>
                      <a:pPr marL="621665" lvl="0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u="none" strike="noStrike" baseline="0" noProof="0">
                          <a:solidFill>
                            <a:srgbClr val="687992"/>
                          </a:solidFill>
                          <a:effectLst/>
                          <a:latin typeface="Roboto Medium"/>
                        </a:rPr>
                        <a:t>To help build healthy relational capability in parents to model to children</a:t>
                      </a:r>
                    </a:p>
                    <a:p>
                      <a:pPr marL="621665" lvl="0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u="none" strike="noStrike" baseline="0" noProof="0">
                          <a:solidFill>
                            <a:srgbClr val="687992"/>
                          </a:solidFill>
                          <a:effectLst/>
                          <a:latin typeface="Roboto Medium"/>
                        </a:rPr>
                        <a:t>To be part of good relational and systemic practice</a:t>
                      </a: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837181"/>
                  </a:ext>
                </a:extLst>
              </a:tr>
            </a:tbl>
          </a:graphicData>
        </a:graphic>
      </p:graphicFrame>
      <p:sp>
        <p:nvSpPr>
          <p:cNvPr id="5" name="object 2">
            <a:extLst>
              <a:ext uri="{FF2B5EF4-FFF2-40B4-BE49-F238E27FC236}">
                <a16:creationId xmlns:a16="http://schemas.microsoft.com/office/drawing/2014/main" id="{40C3ED52-29D8-4E45-AF1C-3BC4C715398A}"/>
              </a:ext>
            </a:extLst>
          </p:cNvPr>
          <p:cNvSpPr txBox="1">
            <a:spLocks/>
          </p:cNvSpPr>
          <p:nvPr/>
        </p:nvSpPr>
        <p:spPr>
          <a:xfrm>
            <a:off x="837618" y="381754"/>
            <a:ext cx="10777733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rgbClr val="687992"/>
                </a:solidFill>
                <a:latin typeface="Roboto"/>
                <a:ea typeface="Roboto"/>
                <a:cs typeface="+mj-lt"/>
              </a:rPr>
              <a:t>Why we should talk about relationships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4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6487B4E-0BBF-B748-A82B-16A5991FF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3"/>
            <a:ext cx="12192000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5AE1A718-23F0-3C47-94E6-2185039407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8" y="381754"/>
            <a:ext cx="8677085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framework for practice</a:t>
            </a:r>
            <a:endParaRPr spc="-5">
              <a:solidFill>
                <a:srgbClr val="687992"/>
              </a:solidFill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141A5F8C-9279-0E43-9D69-7D5F1F81B049}"/>
              </a:ext>
            </a:extLst>
          </p:cNvPr>
          <p:cNvSpPr txBox="1">
            <a:spLocks/>
          </p:cNvSpPr>
          <p:nvPr/>
        </p:nvSpPr>
        <p:spPr>
          <a:xfrm>
            <a:off x="2728374" y="1872908"/>
            <a:ext cx="6934200" cy="772006"/>
          </a:xfrm>
          <a:prstGeom prst="rect">
            <a:avLst/>
          </a:prstGeom>
        </p:spPr>
        <p:txBody>
          <a:bodyPr vert="horz" wrap="square" lIns="0" tIns="3302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855" indent="0">
              <a:lnSpc>
                <a:spcPct val="100000"/>
              </a:lnSpc>
              <a:spcBef>
                <a:spcPts val="260"/>
              </a:spcBef>
              <a:buNone/>
            </a:pPr>
            <a:r>
              <a:rPr lang="en-GB" sz="2400" b="1" spc="-10">
                <a:solidFill>
                  <a:srgbClr val="687992"/>
                </a:solidFill>
                <a:latin typeface="Roboto"/>
                <a:ea typeface="Roboto"/>
              </a:rPr>
              <a:t>Signs of interparental conflict:</a:t>
            </a:r>
            <a:br>
              <a:rPr lang="en-GB" sz="2400" spc="-1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2400" i="1" spc="-10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Active listening</a:t>
            </a:r>
            <a:endParaRPr lang="en-GB" sz="2400" i="1" spc="-30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B426834-DF0E-C34F-A35B-86B4C9E47DDA}"/>
              </a:ext>
            </a:extLst>
          </p:cNvPr>
          <p:cNvSpPr/>
          <p:nvPr/>
        </p:nvSpPr>
        <p:spPr>
          <a:xfrm>
            <a:off x="846845" y="1745908"/>
            <a:ext cx="1389725" cy="1184335"/>
          </a:xfrm>
          <a:custGeom>
            <a:avLst/>
            <a:gdLst/>
            <a:ahLst/>
            <a:cxnLst/>
            <a:rect l="l" t="t" r="r" b="b"/>
            <a:pathLst>
              <a:path w="1676400" h="1676400">
                <a:moveTo>
                  <a:pt x="1568043" y="0"/>
                </a:move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1568043"/>
                </a:lnTo>
                <a:lnTo>
                  <a:pt x="1687" y="1630481"/>
                </a:lnTo>
                <a:lnTo>
                  <a:pt x="13500" y="1662544"/>
                </a:lnTo>
                <a:lnTo>
                  <a:pt x="45562" y="1674356"/>
                </a:lnTo>
                <a:lnTo>
                  <a:pt x="108000" y="1676044"/>
                </a:lnTo>
                <a:lnTo>
                  <a:pt x="1568043" y="1676044"/>
                </a:lnTo>
                <a:lnTo>
                  <a:pt x="1630481" y="1674356"/>
                </a:lnTo>
                <a:lnTo>
                  <a:pt x="1662544" y="1662544"/>
                </a:lnTo>
                <a:lnTo>
                  <a:pt x="1674356" y="1630481"/>
                </a:lnTo>
                <a:lnTo>
                  <a:pt x="1676044" y="1568043"/>
                </a:lnTo>
                <a:lnTo>
                  <a:pt x="1676044" y="108000"/>
                </a:lnTo>
                <a:lnTo>
                  <a:pt x="1674356" y="45562"/>
                </a:lnTo>
                <a:lnTo>
                  <a:pt x="1662544" y="13500"/>
                </a:lnTo>
                <a:lnTo>
                  <a:pt x="1630481" y="1687"/>
                </a:lnTo>
                <a:lnTo>
                  <a:pt x="1568043" y="0"/>
                </a:lnTo>
                <a:close/>
              </a:path>
            </a:pathLst>
          </a:custGeom>
          <a:solidFill>
            <a:srgbClr val="687992"/>
          </a:solidFill>
        </p:spPr>
        <p:txBody>
          <a:bodyPr wrap="square" lIns="0" tIns="0" rIns="0" bIns="0" rtlCol="0"/>
          <a:lstStyle/>
          <a:p>
            <a:endParaRPr>
              <a:solidFill>
                <a:srgbClr val="687992"/>
              </a:solidFill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A14AEED9-2FE1-874C-8D67-39FF6707AC88}"/>
              </a:ext>
            </a:extLst>
          </p:cNvPr>
          <p:cNvSpPr/>
          <p:nvPr/>
        </p:nvSpPr>
        <p:spPr>
          <a:xfrm>
            <a:off x="562227" y="3138617"/>
            <a:ext cx="1933508" cy="1794672"/>
          </a:xfrm>
          <a:custGeom>
            <a:avLst/>
            <a:gdLst/>
            <a:ahLst/>
            <a:cxnLst/>
            <a:rect l="l" t="t" r="r" b="b"/>
            <a:pathLst>
              <a:path w="2332354" h="2332354">
                <a:moveTo>
                  <a:pt x="1166047" y="0"/>
                </a:moveTo>
                <a:lnTo>
                  <a:pt x="1089682" y="57273"/>
                </a:lnTo>
                <a:lnTo>
                  <a:pt x="57273" y="1089682"/>
                </a:lnTo>
                <a:lnTo>
                  <a:pt x="14318" y="1135024"/>
                </a:lnTo>
                <a:lnTo>
                  <a:pt x="0" y="1166047"/>
                </a:lnTo>
                <a:lnTo>
                  <a:pt x="14318" y="1197070"/>
                </a:lnTo>
                <a:lnTo>
                  <a:pt x="57273" y="1242412"/>
                </a:lnTo>
                <a:lnTo>
                  <a:pt x="1089682" y="2274820"/>
                </a:lnTo>
                <a:lnTo>
                  <a:pt x="1135024" y="2317776"/>
                </a:lnTo>
                <a:lnTo>
                  <a:pt x="1166047" y="2332094"/>
                </a:lnTo>
                <a:lnTo>
                  <a:pt x="1197070" y="2317776"/>
                </a:lnTo>
                <a:lnTo>
                  <a:pt x="1242412" y="2274820"/>
                </a:lnTo>
                <a:lnTo>
                  <a:pt x="2274820" y="1242412"/>
                </a:lnTo>
                <a:lnTo>
                  <a:pt x="2317776" y="1197070"/>
                </a:lnTo>
                <a:lnTo>
                  <a:pt x="2332094" y="1166047"/>
                </a:lnTo>
                <a:lnTo>
                  <a:pt x="2317776" y="1135024"/>
                </a:lnTo>
                <a:lnTo>
                  <a:pt x="2274820" y="1089682"/>
                </a:lnTo>
                <a:lnTo>
                  <a:pt x="1242412" y="57273"/>
                </a:lnTo>
                <a:lnTo>
                  <a:pt x="1197070" y="14318"/>
                </a:lnTo>
                <a:lnTo>
                  <a:pt x="1166047" y="0"/>
                </a:lnTo>
                <a:close/>
              </a:path>
            </a:pathLst>
          </a:custGeom>
          <a:solidFill>
            <a:srgbClr val="12B4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E29947EE-7AE9-B247-B7FA-BC83F7514A67}"/>
              </a:ext>
            </a:extLst>
          </p:cNvPr>
          <p:cNvSpPr/>
          <p:nvPr/>
        </p:nvSpPr>
        <p:spPr>
          <a:xfrm>
            <a:off x="846845" y="5095589"/>
            <a:ext cx="1389725" cy="1181643"/>
          </a:xfrm>
          <a:custGeom>
            <a:avLst/>
            <a:gdLst/>
            <a:ahLst/>
            <a:cxnLst/>
            <a:rect l="l" t="t" r="r" b="b"/>
            <a:pathLst>
              <a:path w="1676400" h="1672590">
                <a:moveTo>
                  <a:pt x="1532051" y="0"/>
                </a:moveTo>
                <a:lnTo>
                  <a:pt x="144005" y="0"/>
                </a:lnTo>
                <a:lnTo>
                  <a:pt x="60752" y="2250"/>
                </a:lnTo>
                <a:lnTo>
                  <a:pt x="18000" y="18000"/>
                </a:lnTo>
                <a:lnTo>
                  <a:pt x="2250" y="60752"/>
                </a:lnTo>
                <a:lnTo>
                  <a:pt x="0" y="144005"/>
                </a:lnTo>
                <a:lnTo>
                  <a:pt x="0" y="1532039"/>
                </a:lnTo>
                <a:lnTo>
                  <a:pt x="2250" y="1615292"/>
                </a:lnTo>
                <a:lnTo>
                  <a:pt x="18000" y="1658043"/>
                </a:lnTo>
                <a:lnTo>
                  <a:pt x="56994" y="1672409"/>
                </a:lnTo>
                <a:lnTo>
                  <a:pt x="1619055" y="1672409"/>
                </a:lnTo>
                <a:lnTo>
                  <a:pt x="1658045" y="1658043"/>
                </a:lnTo>
                <a:lnTo>
                  <a:pt x="1673794" y="1615292"/>
                </a:lnTo>
                <a:lnTo>
                  <a:pt x="1676044" y="1532039"/>
                </a:lnTo>
                <a:lnTo>
                  <a:pt x="1676044" y="144005"/>
                </a:lnTo>
                <a:lnTo>
                  <a:pt x="1673794" y="60752"/>
                </a:lnTo>
                <a:lnTo>
                  <a:pt x="1658045" y="18000"/>
                </a:lnTo>
                <a:lnTo>
                  <a:pt x="1615297" y="2250"/>
                </a:lnTo>
                <a:lnTo>
                  <a:pt x="1532051" y="0"/>
                </a:lnTo>
                <a:close/>
              </a:path>
            </a:pathLst>
          </a:custGeom>
          <a:solidFill>
            <a:srgbClr val="FF93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/>
              </a:solidFill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868002F7-B98F-3A48-B699-57762C8A0E8B}"/>
              </a:ext>
            </a:extLst>
          </p:cNvPr>
          <p:cNvSpPr txBox="1">
            <a:spLocks/>
          </p:cNvSpPr>
          <p:nvPr/>
        </p:nvSpPr>
        <p:spPr>
          <a:xfrm>
            <a:off x="2731260" y="3224177"/>
            <a:ext cx="8463960" cy="1587614"/>
          </a:xfrm>
          <a:prstGeom prst="rect">
            <a:avLst/>
          </a:prstGeom>
        </p:spPr>
        <p:txBody>
          <a:bodyPr vert="horz" wrap="square" lIns="0" tIns="3302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855" indent="0">
              <a:lnSpc>
                <a:spcPct val="100000"/>
              </a:lnSpc>
              <a:spcBef>
                <a:spcPts val="260"/>
              </a:spcBef>
              <a:buNone/>
            </a:pPr>
            <a:r>
              <a:rPr lang="en-GB" sz="2400" b="1">
                <a:solidFill>
                  <a:srgbClr val="12B4D0"/>
                </a:solidFill>
                <a:latin typeface="Roboto"/>
                <a:ea typeface="Roboto"/>
              </a:rPr>
              <a:t>Empathetic</a:t>
            </a:r>
            <a:r>
              <a:rPr lang="en-GB" sz="2400" b="1" spc="-75">
                <a:solidFill>
                  <a:srgbClr val="12B4D0"/>
                </a:solidFill>
                <a:latin typeface="Roboto"/>
                <a:ea typeface="Roboto"/>
              </a:rPr>
              <a:t> </a:t>
            </a:r>
            <a:r>
              <a:rPr lang="en-GB" sz="2400" b="1" spc="-10">
                <a:solidFill>
                  <a:srgbClr val="12B4D0"/>
                </a:solidFill>
                <a:latin typeface="Roboto"/>
                <a:ea typeface="Roboto"/>
              </a:rPr>
              <a:t>responding:</a:t>
            </a:r>
          </a:p>
          <a:p>
            <a:pPr marL="109855" indent="0">
              <a:lnSpc>
                <a:spcPct val="100000"/>
              </a:lnSpc>
              <a:spcBef>
                <a:spcPts val="160"/>
              </a:spcBef>
              <a:buNone/>
            </a:pPr>
            <a:r>
              <a:rPr lang="en-GB" sz="2400" i="1" spc="-45">
                <a:solidFill>
                  <a:srgbClr val="12B4D0"/>
                </a:solidFill>
                <a:latin typeface="Roboto"/>
                <a:ea typeface="Roboto"/>
                <a:cs typeface="Roboto"/>
              </a:rPr>
              <a:t>Open </a:t>
            </a:r>
            <a:r>
              <a:rPr lang="en-GB" sz="2400" i="1" spc="-25">
                <a:solidFill>
                  <a:srgbClr val="12B4D0"/>
                </a:solidFill>
                <a:latin typeface="Roboto"/>
                <a:ea typeface="Roboto"/>
                <a:cs typeface="Roboto"/>
              </a:rPr>
              <a:t>questions, </a:t>
            </a:r>
            <a:r>
              <a:rPr lang="en-GB" sz="2400" i="1" spc="-15">
                <a:solidFill>
                  <a:srgbClr val="12B4D0"/>
                </a:solidFill>
                <a:latin typeface="Roboto"/>
                <a:ea typeface="Roboto"/>
                <a:cs typeface="Roboto"/>
              </a:rPr>
              <a:t>clarifying,</a:t>
            </a:r>
            <a:r>
              <a:rPr lang="en-GB" sz="2400" i="1">
                <a:solidFill>
                  <a:srgbClr val="12B4D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GB" sz="2400" i="1" spc="-35">
                <a:solidFill>
                  <a:srgbClr val="12B4D0"/>
                </a:solidFill>
                <a:latin typeface="Roboto"/>
                <a:ea typeface="Roboto"/>
                <a:cs typeface="Roboto"/>
              </a:rPr>
              <a:t>summarising</a:t>
            </a:r>
          </a:p>
          <a:p>
            <a:pPr marL="109855" indent="0">
              <a:lnSpc>
                <a:spcPct val="100000"/>
              </a:lnSpc>
              <a:spcBef>
                <a:spcPts val="160"/>
              </a:spcBef>
              <a:buNone/>
            </a:pPr>
            <a:r>
              <a:rPr lang="en-GB" sz="2400" b="1">
                <a:solidFill>
                  <a:srgbClr val="12B4D0"/>
                </a:solidFill>
                <a:latin typeface="Roboto"/>
                <a:ea typeface="Roboto"/>
              </a:rPr>
              <a:t>Solution-</a:t>
            </a:r>
            <a:r>
              <a:rPr lang="en-GB" sz="2400" b="1" spc="-10">
                <a:solidFill>
                  <a:srgbClr val="12B4D0"/>
                </a:solidFill>
                <a:latin typeface="Roboto"/>
                <a:ea typeface="Roboto"/>
              </a:rPr>
              <a:t>focused</a:t>
            </a:r>
            <a:r>
              <a:rPr lang="en-GB" sz="2400" b="1" spc="-50">
                <a:solidFill>
                  <a:srgbClr val="12B4D0"/>
                </a:solidFill>
                <a:latin typeface="Roboto"/>
                <a:ea typeface="Roboto"/>
              </a:rPr>
              <a:t> </a:t>
            </a:r>
            <a:r>
              <a:rPr lang="en-GB" sz="2400" b="1" spc="-5">
                <a:solidFill>
                  <a:srgbClr val="12B4D0"/>
                </a:solidFill>
                <a:latin typeface="Roboto"/>
                <a:ea typeface="Roboto"/>
              </a:rPr>
              <a:t>questions:</a:t>
            </a:r>
          </a:p>
          <a:p>
            <a:pPr marL="109855" indent="0">
              <a:lnSpc>
                <a:spcPct val="100000"/>
              </a:lnSpc>
              <a:spcBef>
                <a:spcPts val="160"/>
              </a:spcBef>
              <a:buNone/>
            </a:pPr>
            <a:r>
              <a:rPr lang="en-GB" sz="2400" i="1" spc="-40">
                <a:solidFill>
                  <a:srgbClr val="12B4D0"/>
                </a:solidFill>
                <a:latin typeface="Roboto"/>
                <a:ea typeface="Roboto"/>
                <a:cs typeface="Roboto"/>
              </a:rPr>
              <a:t>Re</a:t>
            </a:r>
            <a:r>
              <a:rPr lang="en-GB" sz="2400" i="1" spc="-35">
                <a:solidFill>
                  <a:srgbClr val="12B4D0"/>
                </a:solidFill>
                <a:latin typeface="Roboto"/>
                <a:ea typeface="Roboto"/>
                <a:cs typeface="Roboto"/>
              </a:rPr>
              <a:t>framing </a:t>
            </a:r>
            <a:r>
              <a:rPr lang="en-GB" sz="2400" i="1" spc="-50">
                <a:solidFill>
                  <a:srgbClr val="12B4D0"/>
                </a:solidFill>
                <a:latin typeface="Roboto"/>
                <a:ea typeface="Roboto"/>
                <a:cs typeface="Roboto"/>
              </a:rPr>
              <a:t>and </a:t>
            </a:r>
            <a:r>
              <a:rPr lang="en-GB" sz="2400" i="1" spc="-15">
                <a:solidFill>
                  <a:srgbClr val="12B4D0"/>
                </a:solidFill>
                <a:latin typeface="Roboto"/>
                <a:ea typeface="Roboto"/>
                <a:cs typeface="Roboto"/>
              </a:rPr>
              <a:t>identifying </a:t>
            </a:r>
            <a:r>
              <a:rPr lang="en-GB" sz="2400" i="1" spc="-20">
                <a:solidFill>
                  <a:srgbClr val="12B4D0"/>
                </a:solidFill>
                <a:latin typeface="Roboto"/>
                <a:ea typeface="Roboto"/>
                <a:cs typeface="Roboto"/>
              </a:rPr>
              <a:t>what </a:t>
            </a:r>
            <a:r>
              <a:rPr lang="en-GB" sz="2400" i="1" spc="-40">
                <a:solidFill>
                  <a:srgbClr val="12B4D0"/>
                </a:solidFill>
                <a:latin typeface="Roboto"/>
                <a:ea typeface="Roboto"/>
                <a:cs typeface="Roboto"/>
              </a:rPr>
              <a:t>needs </a:t>
            </a:r>
            <a:r>
              <a:rPr lang="en-GB" sz="2400" i="1" spc="-30">
                <a:solidFill>
                  <a:srgbClr val="12B4D0"/>
                </a:solidFill>
                <a:latin typeface="Roboto"/>
                <a:ea typeface="Roboto"/>
                <a:cs typeface="Roboto"/>
              </a:rPr>
              <a:t>to</a:t>
            </a:r>
            <a:r>
              <a:rPr lang="en-GB" sz="2400" i="1" spc="60">
                <a:solidFill>
                  <a:srgbClr val="12B4D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GB" sz="2400" i="1" spc="-30">
                <a:solidFill>
                  <a:srgbClr val="12B4D0"/>
                </a:solidFill>
                <a:latin typeface="Roboto"/>
                <a:ea typeface="Roboto"/>
                <a:cs typeface="Roboto"/>
              </a:rPr>
              <a:t>change</a:t>
            </a: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D19C4E18-8185-F347-83C7-5ECAE8C434BA}"/>
              </a:ext>
            </a:extLst>
          </p:cNvPr>
          <p:cNvSpPr txBox="1">
            <a:spLocks/>
          </p:cNvSpPr>
          <p:nvPr/>
        </p:nvSpPr>
        <p:spPr>
          <a:xfrm>
            <a:off x="2731260" y="5287018"/>
            <a:ext cx="8463960" cy="797654"/>
          </a:xfrm>
          <a:prstGeom prst="rect">
            <a:avLst/>
          </a:prstGeom>
        </p:spPr>
        <p:txBody>
          <a:bodyPr vert="horz" wrap="square" lIns="0" tIns="3302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855" indent="0">
              <a:lnSpc>
                <a:spcPct val="100000"/>
              </a:lnSpc>
              <a:spcBef>
                <a:spcPts val="260"/>
              </a:spcBef>
              <a:buNone/>
            </a:pPr>
            <a:r>
              <a:rPr lang="en-GB" sz="2400" b="1">
                <a:solidFill>
                  <a:srgbClr val="FF9300"/>
                </a:solidFill>
                <a:latin typeface="Roboto"/>
                <a:ea typeface="Roboto"/>
              </a:rPr>
              <a:t>Action planning for change</a:t>
            </a:r>
            <a:r>
              <a:rPr lang="en-GB" sz="2400" b="1" spc="-10">
                <a:solidFill>
                  <a:srgbClr val="FF9300"/>
                </a:solidFill>
                <a:latin typeface="Roboto"/>
                <a:ea typeface="Roboto"/>
              </a:rPr>
              <a:t>:</a:t>
            </a:r>
          </a:p>
          <a:p>
            <a:pPr marL="109855" indent="0">
              <a:lnSpc>
                <a:spcPct val="100000"/>
              </a:lnSpc>
              <a:spcBef>
                <a:spcPts val="160"/>
              </a:spcBef>
              <a:buNone/>
            </a:pPr>
            <a:r>
              <a:rPr lang="en-GB" sz="2400" i="1" spc="-45">
                <a:solidFill>
                  <a:srgbClr val="FF9300"/>
                </a:solidFill>
                <a:latin typeface="Roboto"/>
                <a:ea typeface="Roboto"/>
                <a:cs typeface="Roboto"/>
              </a:rPr>
              <a:t>Collaborative based on need and shared agenda</a:t>
            </a:r>
            <a:endParaRPr lang="en-GB" sz="2400" i="1" spc="-35">
              <a:solidFill>
                <a:srgbClr val="FF93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EFEAD9C0-6F3E-E843-A98B-F676A86E9B45}"/>
              </a:ext>
            </a:extLst>
          </p:cNvPr>
          <p:cNvSpPr txBox="1"/>
          <p:nvPr/>
        </p:nvSpPr>
        <p:spPr>
          <a:xfrm>
            <a:off x="759996" y="2101261"/>
            <a:ext cx="15379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spc="-15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</a:rPr>
              <a:t>RECOGNISE</a:t>
            </a:r>
            <a:endParaRPr sz="2000" b="1" spc="-15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F5A60EF6-0FE4-124C-B315-5EC06A122AE5}"/>
              </a:ext>
            </a:extLst>
          </p:cNvPr>
          <p:cNvSpPr txBox="1"/>
          <p:nvPr/>
        </p:nvSpPr>
        <p:spPr>
          <a:xfrm>
            <a:off x="759996" y="3857642"/>
            <a:ext cx="15379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2000" b="1" spc="-15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</a:rPr>
              <a:t>RESPOND</a:t>
            </a:r>
            <a:endParaRPr sz="2000" b="1" spc="-15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15988CB2-7416-2944-B904-00D7AACC65EE}"/>
              </a:ext>
            </a:extLst>
          </p:cNvPr>
          <p:cNvSpPr txBox="1"/>
          <p:nvPr/>
        </p:nvSpPr>
        <p:spPr>
          <a:xfrm>
            <a:off x="759996" y="5499370"/>
            <a:ext cx="15379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2000" b="1" spc="-15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</a:rPr>
              <a:t>REVIEW</a:t>
            </a:r>
            <a:endParaRPr sz="2000" b="1" spc="-150"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6086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AB0118F-3387-2840-B37C-9AE9233C8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456"/>
            <a:ext cx="12192000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E1ED5FC9-9E27-354F-B76C-D664DFCEB2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8" y="381754"/>
            <a:ext cx="8677085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Relational skills in action</a:t>
            </a:r>
            <a:endParaRPr spc="-5">
              <a:solidFill>
                <a:srgbClr val="68799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F50D97-CEBC-4645-8899-2D6DA5A9BF1F}"/>
              </a:ext>
            </a:extLst>
          </p:cNvPr>
          <p:cNvSpPr/>
          <p:nvPr/>
        </p:nvSpPr>
        <p:spPr>
          <a:xfrm>
            <a:off x="786411" y="1448958"/>
            <a:ext cx="9304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12B4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Relational skills – an approach to working with parents in conflict </a:t>
            </a:r>
          </a:p>
        </p:txBody>
      </p:sp>
      <p:pic>
        <p:nvPicPr>
          <p:cNvPr id="8" name="Online Media 5" title="2 Brief Encounters Whole Clean">
            <a:hlinkClick r:id="" action="ppaction://media"/>
            <a:extLst>
              <a:ext uri="{FF2B5EF4-FFF2-40B4-BE49-F238E27FC236}">
                <a16:creationId xmlns:a16="http://schemas.microsoft.com/office/drawing/2014/main" id="{5ED09C24-303D-B84F-B58A-395E7CD4E06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34084" y="2246361"/>
            <a:ext cx="6439109" cy="36276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A9F93E8-04A0-5541-AE83-C8F257231EF7}"/>
              </a:ext>
            </a:extLst>
          </p:cNvPr>
          <p:cNvSpPr/>
          <p:nvPr/>
        </p:nvSpPr>
        <p:spPr>
          <a:xfrm>
            <a:off x="7055711" y="2879124"/>
            <a:ext cx="3286897" cy="2075935"/>
          </a:xfrm>
          <a:prstGeom prst="rect">
            <a:avLst/>
          </a:prstGeom>
          <a:solidFill>
            <a:srgbClr val="687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8FD3CA-6492-9543-8CE6-532AA0DF727B}"/>
              </a:ext>
            </a:extLst>
          </p:cNvPr>
          <p:cNvSpPr txBox="1"/>
          <p:nvPr/>
        </p:nvSpPr>
        <p:spPr>
          <a:xfrm flipH="1">
            <a:off x="7329565" y="3227769"/>
            <a:ext cx="3173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Can you identify the skills being used by the practitioner? </a:t>
            </a:r>
          </a:p>
          <a:p>
            <a:endParaRPr lang="en-GB" sz="2400">
              <a:solidFill>
                <a:schemeClr val="accent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75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0193231-A83D-A241-BEE8-DE5C7AAB0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456"/>
            <a:ext cx="12192000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EFAC6236-79A4-8C4D-A450-8053B752B2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8" y="381754"/>
            <a:ext cx="8677085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TOP TIPS</a:t>
            </a:r>
            <a:endParaRPr spc="-5">
              <a:solidFill>
                <a:srgbClr val="687992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4BB8910-81F1-C3B9-8DE1-702CBAAB2B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971769"/>
              </p:ext>
            </p:extLst>
          </p:nvPr>
        </p:nvGraphicFramePr>
        <p:xfrm>
          <a:off x="142126" y="1397286"/>
          <a:ext cx="11907748" cy="5078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3874">
                  <a:extLst>
                    <a:ext uri="{9D8B030D-6E8A-4147-A177-3AD203B41FA5}">
                      <a16:colId xmlns:a16="http://schemas.microsoft.com/office/drawing/2014/main" val="3489555748"/>
                    </a:ext>
                  </a:extLst>
                </a:gridCol>
                <a:gridCol w="5953874">
                  <a:extLst>
                    <a:ext uri="{9D8B030D-6E8A-4147-A177-3AD203B41FA5}">
                      <a16:colId xmlns:a16="http://schemas.microsoft.com/office/drawing/2014/main" val="3260155998"/>
                    </a:ext>
                  </a:extLst>
                </a:gridCol>
              </a:tblGrid>
              <a:tr h="5680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spc="-10">
                          <a:solidFill>
                            <a:srgbClr val="12B4D0"/>
                          </a:solidFill>
                          <a:latin typeface="Roboto"/>
                          <a:cs typeface="Calibri" panose="020F0502020204030204"/>
                        </a:rPr>
                        <a:t>Instead of</a:t>
                      </a:r>
                      <a:endParaRPr lang="en-US" sz="2800">
                        <a:cs typeface="Calibri" panose="020F050202020403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spc="-10">
                          <a:solidFill>
                            <a:srgbClr val="12B4D0"/>
                          </a:solidFill>
                          <a:latin typeface="Roboto"/>
                          <a:cs typeface="Calibri" panose="020F0502020204030204"/>
                        </a:rPr>
                        <a:t>Try</a:t>
                      </a:r>
                      <a:endParaRPr lang="en-US" sz="2800">
                        <a:cs typeface="Calibri" panose="020F050202020403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223563"/>
                  </a:ext>
                </a:extLst>
              </a:tr>
              <a:tr h="400971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700"/>
                        </a:spcBef>
                        <a:buClr>
                          <a:srgbClr val="008CAB"/>
                        </a:buClr>
                        <a:buChar char="x"/>
                      </a:pPr>
                      <a:r>
                        <a:rPr lang="en-US" b="1" spc="25">
                          <a:solidFill>
                            <a:srgbClr val="687992"/>
                          </a:solidFill>
                          <a:latin typeface="Roboto "/>
                          <a:ea typeface="+mn-lt"/>
                          <a:cs typeface="+mn-lt"/>
                        </a:rPr>
                        <a:t>Providing a 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700"/>
                        </a:spcBef>
                        <a:buClr>
                          <a:srgbClr val="008CAB"/>
                        </a:buClr>
                        <a:buFont typeface="Wingdings" pitchFamily="2" charset="2"/>
                        <a:buChar char="ü"/>
                      </a:pPr>
                      <a:r>
                        <a:rPr lang="en-US" b="1" spc="25">
                          <a:solidFill>
                            <a:srgbClr val="68799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lt"/>
                        </a:rPr>
                        <a:t>N</a:t>
                      </a:r>
                      <a:r>
                        <a:rPr lang="en-GB" b="1" spc="25" err="1">
                          <a:solidFill>
                            <a:srgbClr val="68799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lt"/>
                        </a:rPr>
                        <a:t>ormalising</a:t>
                      </a:r>
                      <a:r>
                        <a:rPr lang="en-US" b="1" spc="25">
                          <a:solidFill>
                            <a:srgbClr val="68799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lt"/>
                        </a:rPr>
                        <a:t> what is 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628453"/>
                  </a:ext>
                </a:extLst>
              </a:tr>
              <a:tr h="400971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700"/>
                        </a:spcBef>
                        <a:buClr>
                          <a:srgbClr val="008CAB"/>
                        </a:buClr>
                        <a:buFontTx/>
                        <a:buChar char="x"/>
                      </a:pPr>
                      <a:r>
                        <a:rPr lang="en-US" b="1" i="0" spc="25" baseline="0">
                          <a:solidFill>
                            <a:srgbClr val="12B4D0"/>
                          </a:solidFill>
                          <a:latin typeface="Roboto "/>
                          <a:ea typeface="+mn-lt"/>
                          <a:cs typeface="+mn-lt"/>
                        </a:rPr>
                        <a:t>S</a:t>
                      </a:r>
                      <a:r>
                        <a:rPr lang="en-GB" b="1" i="0" spc="25" baseline="0" err="1">
                          <a:solidFill>
                            <a:srgbClr val="12B4D0"/>
                          </a:solidFill>
                          <a:latin typeface="Roboto "/>
                          <a:ea typeface="+mn-lt"/>
                          <a:cs typeface="+mn-lt"/>
                        </a:rPr>
                        <a:t>ympathising</a:t>
                      </a:r>
                      <a:endParaRPr lang="en-US" b="1" i="0" baseline="0">
                        <a:solidFill>
                          <a:srgbClr val="12B4D0"/>
                        </a:solidFill>
                        <a:latin typeface="Roboto "/>
                        <a:ea typeface="+mn-lt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700"/>
                        </a:spcBef>
                        <a:buClr>
                          <a:srgbClr val="008CAB"/>
                        </a:buClr>
                        <a:buFont typeface="Wingdings" pitchFamily="2" charset="2"/>
                        <a:buChar char="ü"/>
                      </a:pPr>
                      <a:r>
                        <a:rPr lang="en-US" b="1" spc="25" err="1">
                          <a:solidFill>
                            <a:srgbClr val="12B4D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lt"/>
                        </a:rPr>
                        <a:t>Empathising</a:t>
                      </a:r>
                      <a:endParaRPr lang="en-US" b="1">
                        <a:solidFill>
                          <a:srgbClr val="12B4D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393132"/>
                  </a:ext>
                </a:extLst>
              </a:tr>
              <a:tr h="400971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700"/>
                        </a:spcBef>
                        <a:buClr>
                          <a:srgbClr val="008CAB"/>
                        </a:buClr>
                        <a:buFontTx/>
                        <a:buChar char="x"/>
                      </a:pPr>
                      <a:r>
                        <a:rPr lang="en-US" b="1" i="0" spc="25" baseline="0">
                          <a:solidFill>
                            <a:srgbClr val="687992"/>
                          </a:solidFill>
                          <a:latin typeface="Roboto "/>
                          <a:ea typeface="+mn-lt"/>
                          <a:cs typeface="+mn-lt"/>
                        </a:rPr>
                        <a:t>Assuming you know what's going on </a:t>
                      </a:r>
                      <a:endParaRPr lang="en-US" b="1" i="0" baseline="0">
                        <a:solidFill>
                          <a:srgbClr val="687992"/>
                        </a:solidFill>
                        <a:latin typeface="Roboto "/>
                        <a:ea typeface="+mn-lt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700"/>
                        </a:spcBef>
                        <a:buClr>
                          <a:srgbClr val="008CAB"/>
                        </a:buClr>
                        <a:buFont typeface="Wingdings" pitchFamily="2" charset="2"/>
                        <a:buChar char="ü"/>
                      </a:pPr>
                      <a:r>
                        <a:rPr lang="en-US" b="1" spc="25">
                          <a:solidFill>
                            <a:srgbClr val="68799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lt"/>
                        </a:rPr>
                        <a:t>Acknowledging what is happening </a:t>
                      </a:r>
                      <a:endParaRPr lang="en-US" b="1">
                        <a:solidFill>
                          <a:srgbClr val="68799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551672"/>
                  </a:ext>
                </a:extLst>
              </a:tr>
              <a:tr h="400971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700"/>
                        </a:spcBef>
                        <a:buClr>
                          <a:srgbClr val="008CAB"/>
                        </a:buClr>
                        <a:buFontTx/>
                        <a:buChar char="x"/>
                      </a:pPr>
                      <a:r>
                        <a:rPr lang="en-US" b="1" i="0" spc="25" baseline="0">
                          <a:solidFill>
                            <a:srgbClr val="12B4D0"/>
                          </a:solidFill>
                          <a:latin typeface="Roboto "/>
                          <a:ea typeface="+mn-lt"/>
                          <a:cs typeface="+mn-lt"/>
                        </a:rPr>
                        <a:t>Presenting yourself as having all the answers </a:t>
                      </a:r>
                      <a:endParaRPr lang="en-US" b="1" i="0" baseline="0">
                        <a:solidFill>
                          <a:srgbClr val="12B4D0"/>
                        </a:solidFill>
                        <a:latin typeface="Roboto "/>
                        <a:ea typeface="+mn-lt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700"/>
                        </a:spcBef>
                        <a:buClr>
                          <a:srgbClr val="008CAB"/>
                        </a:buClr>
                        <a:buFont typeface="Wingdings" pitchFamily="2" charset="2"/>
                        <a:buChar char="ü"/>
                      </a:pPr>
                      <a:r>
                        <a:rPr lang="en-US" b="1" spc="25">
                          <a:solidFill>
                            <a:srgbClr val="12B4D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lt"/>
                        </a:rPr>
                        <a:t>Offering to listen with compassion </a:t>
                      </a:r>
                      <a:endParaRPr lang="en-US" b="1">
                        <a:solidFill>
                          <a:srgbClr val="12B4D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136971"/>
                  </a:ext>
                </a:extLst>
              </a:tr>
              <a:tr h="701699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700"/>
                        </a:spcBef>
                        <a:buClr>
                          <a:srgbClr val="008CAB"/>
                        </a:buClr>
                        <a:buFontTx/>
                        <a:buChar char="x"/>
                      </a:pPr>
                      <a:r>
                        <a:rPr lang="en-US" b="1" i="0" spc="25" baseline="0">
                          <a:solidFill>
                            <a:srgbClr val="687992"/>
                          </a:solidFill>
                          <a:latin typeface="Roboto "/>
                          <a:ea typeface="+mn-lt"/>
                          <a:cs typeface="+mn-lt"/>
                        </a:rPr>
                        <a:t>Taking sides</a:t>
                      </a:r>
                      <a:endParaRPr lang="en-US" b="1" i="0" spc="25" baseline="0">
                        <a:solidFill>
                          <a:schemeClr val="bg1"/>
                        </a:solidFill>
                        <a:latin typeface="Roboto "/>
                        <a:ea typeface="+mn-lt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700"/>
                        </a:spcBef>
                        <a:buClr>
                          <a:srgbClr val="008CAB"/>
                        </a:buClr>
                        <a:buFont typeface="Wingdings" pitchFamily="2" charset="2"/>
                        <a:buChar char="ü"/>
                      </a:pPr>
                      <a:r>
                        <a:rPr lang="en-US" b="1" spc="25">
                          <a:solidFill>
                            <a:srgbClr val="68799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lt"/>
                        </a:rPr>
                        <a:t>Maintaining neutrality, transparency, </a:t>
                      </a:r>
                      <a:br>
                        <a:rPr lang="en-US" b="1" spc="25">
                          <a:solidFill>
                            <a:srgbClr val="68799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lt"/>
                        </a:rPr>
                      </a:br>
                      <a:r>
                        <a:rPr lang="en-US" b="1" spc="25">
                          <a:solidFill>
                            <a:srgbClr val="68799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lt"/>
                        </a:rPr>
                        <a:t>and curiosity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61829"/>
                  </a:ext>
                </a:extLst>
              </a:tr>
              <a:tr h="400971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700"/>
                        </a:spcBef>
                        <a:buClr>
                          <a:srgbClr val="008CAB"/>
                        </a:buClr>
                        <a:buFontTx/>
                        <a:buChar char="x"/>
                      </a:pPr>
                      <a:r>
                        <a:rPr lang="en-US" b="1" i="0" spc="25" baseline="0">
                          <a:solidFill>
                            <a:srgbClr val="12B4D0"/>
                          </a:solidFill>
                          <a:latin typeface="Roboto "/>
                          <a:cs typeface="Calibri"/>
                        </a:rPr>
                        <a:t>Forgetting the child's perspective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700"/>
                        </a:spcBef>
                        <a:buClr>
                          <a:srgbClr val="008CAB"/>
                        </a:buClr>
                        <a:buFont typeface="Wingdings" pitchFamily="2" charset="2"/>
                        <a:buChar char="ü"/>
                      </a:pPr>
                      <a:r>
                        <a:rPr lang="en-US" b="1" spc="25">
                          <a:solidFill>
                            <a:srgbClr val="12B4D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</a:rPr>
                        <a:t>Exploring the lived experience of the child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321120"/>
                  </a:ext>
                </a:extLst>
              </a:tr>
              <a:tr h="701699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700"/>
                        </a:spcBef>
                        <a:buClr>
                          <a:srgbClr val="008CAB"/>
                        </a:buClr>
                        <a:buFontTx/>
                        <a:buChar char="x"/>
                      </a:pPr>
                      <a:r>
                        <a:rPr lang="en-US" b="1" i="0" spc="25" baseline="0">
                          <a:solidFill>
                            <a:srgbClr val="687992"/>
                          </a:solidFill>
                          <a:latin typeface="Roboto "/>
                          <a:cs typeface="Calibri"/>
                        </a:rPr>
                        <a:t>Making assumptions based on culture or ethnicity</a:t>
                      </a:r>
                      <a:endParaRPr lang="en-US" b="1" i="0" spc="25" baseline="0">
                        <a:solidFill>
                          <a:schemeClr val="bg1"/>
                        </a:solidFill>
                        <a:latin typeface="Roboto 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700"/>
                        </a:spcBef>
                        <a:buClr>
                          <a:srgbClr val="008CAB"/>
                        </a:buClr>
                        <a:buFont typeface="Wingdings" pitchFamily="2" charset="2"/>
                        <a:buChar char="ü"/>
                      </a:pPr>
                      <a:r>
                        <a:rPr lang="en-GB" b="1">
                          <a:solidFill>
                            <a:srgbClr val="68799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</a:rPr>
                        <a:t>Being sensitive to cultural differences and </a:t>
                      </a:r>
                      <a:br>
                        <a:rPr lang="en-GB" b="1">
                          <a:solidFill>
                            <a:srgbClr val="68799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</a:rPr>
                      </a:br>
                      <a:r>
                        <a:rPr lang="en-GB" b="1">
                          <a:solidFill>
                            <a:srgbClr val="68799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</a:rPr>
                        <a:t>exploring cultural norms in relationships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511212"/>
                  </a:ext>
                </a:extLst>
              </a:tr>
              <a:tr h="701699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700"/>
                        </a:spcBef>
                        <a:buClr>
                          <a:srgbClr val="008CAB"/>
                        </a:buClr>
                        <a:buFontTx/>
                        <a:buChar char="x"/>
                      </a:pPr>
                      <a:r>
                        <a:rPr lang="en-US" b="1" i="0" spc="25" baseline="0">
                          <a:solidFill>
                            <a:srgbClr val="12B4D0"/>
                          </a:solidFill>
                          <a:latin typeface="Roboto "/>
                          <a:cs typeface="Calibri"/>
                        </a:rPr>
                        <a:t>Making assumptions based on your lived 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700"/>
                        </a:spcBef>
                        <a:buClr>
                          <a:srgbClr val="008CAB"/>
                        </a:buClr>
                        <a:buFont typeface="Wingdings" pitchFamily="2" charset="2"/>
                        <a:buChar char="ü"/>
                      </a:pPr>
                      <a:r>
                        <a:rPr lang="en-GB" b="1">
                          <a:solidFill>
                            <a:srgbClr val="12B4D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</a:rPr>
                        <a:t>Tuning into their lived experience                                        </a:t>
                      </a:r>
                      <a:endParaRPr lang="en-GB" b="1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600588"/>
                  </a:ext>
                </a:extLst>
              </a:tr>
              <a:tr h="400971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700"/>
                        </a:spcBef>
                        <a:buClr>
                          <a:srgbClr val="008CAB"/>
                        </a:buClr>
                        <a:buFontTx/>
                        <a:buChar char="x"/>
                      </a:pPr>
                      <a:r>
                        <a:rPr lang="en-US" b="1" i="0" spc="25" baseline="0">
                          <a:solidFill>
                            <a:srgbClr val="687992"/>
                          </a:solidFill>
                          <a:latin typeface="Roboto "/>
                          <a:cs typeface="Calibri"/>
                        </a:rPr>
                        <a:t>Being prescriptive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>
                          <a:srgbClr val="008CAB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GB" b="1">
                          <a:solidFill>
                            <a:srgbClr val="68799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</a:rPr>
                        <a:t>Exploring and facilitating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536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0676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C9DB6B2-3ADA-CA44-976A-FEBE39EE3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3"/>
            <a:ext cx="12192000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B6D997DF-7913-0A48-BF90-2B9F733C14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8" y="381754"/>
            <a:ext cx="8677085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rgbClr val="687992"/>
                </a:solidFill>
                <a:latin typeface="Roboto"/>
                <a:ea typeface="Roboto"/>
              </a:rPr>
              <a:t>We are here to help…</a:t>
            </a:r>
            <a:endParaRPr lang="en-US" b="1" spc="-5">
              <a:solidFill>
                <a:srgbClr val="687992"/>
              </a:solidFill>
              <a:latin typeface="Roboto"/>
              <a:ea typeface="Roboto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B1E0CC2A-3334-F14D-8858-37F50C7B7202}"/>
              </a:ext>
            </a:extLst>
          </p:cNvPr>
          <p:cNvSpPr txBox="1"/>
          <p:nvPr/>
        </p:nvSpPr>
        <p:spPr>
          <a:xfrm>
            <a:off x="592467" y="2001267"/>
            <a:ext cx="6031292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12B4D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Click is a unique service providing evidence-based relationship support from a mobile-friendly platform. It is available 24/7 to help parents understand more about their relationship and how they can improve 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12B4D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>
                <a:ln>
                  <a:noFill/>
                </a:ln>
                <a:solidFill>
                  <a:srgbClr val="12B4D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clickrelationships.org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rgbClr val="12B4D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See it Differently is a collection of videos and animations that helps parents see family arguments from their children’s point of view and offers alternative ways of handling disagreements.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68799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seeitdifferently.org</a:t>
            </a:r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3A407029-BABA-2147-A8C6-52C03EED34E9}"/>
              </a:ext>
            </a:extLst>
          </p:cNvPr>
          <p:cNvSpPr/>
          <p:nvPr/>
        </p:nvSpPr>
        <p:spPr>
          <a:xfrm>
            <a:off x="7042949" y="2017350"/>
            <a:ext cx="4454357" cy="3010734"/>
          </a:xfrm>
          <a:custGeom>
            <a:avLst/>
            <a:gdLst/>
            <a:ahLst/>
            <a:cxnLst/>
            <a:rect l="l" t="t" r="r" b="b"/>
            <a:pathLst>
              <a:path w="2886075" h="1950720">
                <a:moveTo>
                  <a:pt x="2816225" y="86348"/>
                </a:moveTo>
                <a:lnTo>
                  <a:pt x="2840136" y="137360"/>
                </a:lnTo>
                <a:lnTo>
                  <a:pt x="2850853" y="202199"/>
                </a:lnTo>
                <a:lnTo>
                  <a:pt x="2853513" y="257925"/>
                </a:lnTo>
                <a:lnTo>
                  <a:pt x="2853258" y="281598"/>
                </a:lnTo>
                <a:lnTo>
                  <a:pt x="2877207" y="1134218"/>
                </a:lnTo>
                <a:lnTo>
                  <a:pt x="2886073" y="1578057"/>
                </a:lnTo>
                <a:lnTo>
                  <a:pt x="2880649" y="1756784"/>
                </a:lnTo>
                <a:lnTo>
                  <a:pt x="2861729" y="1814069"/>
                </a:lnTo>
                <a:lnTo>
                  <a:pt x="2832027" y="1860406"/>
                </a:lnTo>
                <a:lnTo>
                  <a:pt x="2797168" y="1904558"/>
                </a:lnTo>
                <a:lnTo>
                  <a:pt x="2762309" y="1937597"/>
                </a:lnTo>
                <a:lnTo>
                  <a:pt x="2732608" y="1950594"/>
                </a:lnTo>
                <a:lnTo>
                  <a:pt x="2317811" y="1947782"/>
                </a:lnTo>
                <a:lnTo>
                  <a:pt x="1438271" y="1941596"/>
                </a:lnTo>
                <a:lnTo>
                  <a:pt x="565080" y="1935410"/>
                </a:lnTo>
                <a:lnTo>
                  <a:pt x="169329" y="1932598"/>
                </a:lnTo>
                <a:lnTo>
                  <a:pt x="70835" y="1929889"/>
                </a:lnTo>
                <a:lnTo>
                  <a:pt x="20366" y="1914875"/>
                </a:lnTo>
                <a:lnTo>
                  <a:pt x="2045" y="1874859"/>
                </a:lnTo>
                <a:lnTo>
                  <a:pt x="0" y="1797140"/>
                </a:lnTo>
                <a:lnTo>
                  <a:pt x="4081" y="1528851"/>
                </a:lnTo>
                <a:lnTo>
                  <a:pt x="12800" y="971638"/>
                </a:lnTo>
                <a:lnTo>
                  <a:pt x="21468" y="420777"/>
                </a:lnTo>
                <a:lnTo>
                  <a:pt x="25400" y="171540"/>
                </a:lnTo>
                <a:lnTo>
                  <a:pt x="19723" y="78586"/>
                </a:lnTo>
                <a:lnTo>
                  <a:pt x="31610" y="31175"/>
                </a:lnTo>
                <a:lnTo>
                  <a:pt x="73463" y="14522"/>
                </a:lnTo>
                <a:lnTo>
                  <a:pt x="157683" y="13844"/>
                </a:lnTo>
                <a:lnTo>
                  <a:pt x="163260" y="13843"/>
                </a:lnTo>
                <a:lnTo>
                  <a:pt x="173805" y="13715"/>
                </a:lnTo>
                <a:lnTo>
                  <a:pt x="189124" y="13470"/>
                </a:lnTo>
                <a:lnTo>
                  <a:pt x="209027" y="13120"/>
                </a:lnTo>
                <a:lnTo>
                  <a:pt x="233322" y="12674"/>
                </a:lnTo>
                <a:lnTo>
                  <a:pt x="261819" y="12143"/>
                </a:lnTo>
                <a:lnTo>
                  <a:pt x="294326" y="11538"/>
                </a:lnTo>
                <a:lnTo>
                  <a:pt x="370605" y="10147"/>
                </a:lnTo>
                <a:lnTo>
                  <a:pt x="413995" y="9383"/>
                </a:lnTo>
                <a:lnTo>
                  <a:pt x="460629" y="8587"/>
                </a:lnTo>
                <a:lnTo>
                  <a:pt x="510317" y="7769"/>
                </a:lnTo>
                <a:lnTo>
                  <a:pt x="562868" y="6941"/>
                </a:lnTo>
                <a:lnTo>
                  <a:pt x="618089" y="6112"/>
                </a:lnTo>
                <a:lnTo>
                  <a:pt x="675791" y="5294"/>
                </a:lnTo>
                <a:lnTo>
                  <a:pt x="735781" y="4496"/>
                </a:lnTo>
                <a:lnTo>
                  <a:pt x="797868" y="3730"/>
                </a:lnTo>
                <a:lnTo>
                  <a:pt x="861861" y="3006"/>
                </a:lnTo>
                <a:lnTo>
                  <a:pt x="927569" y="2335"/>
                </a:lnTo>
                <a:lnTo>
                  <a:pt x="994801" y="1727"/>
                </a:lnTo>
                <a:lnTo>
                  <a:pt x="1063365" y="1193"/>
                </a:lnTo>
                <a:lnTo>
                  <a:pt x="1133069" y="743"/>
                </a:lnTo>
                <a:lnTo>
                  <a:pt x="1203724" y="389"/>
                </a:lnTo>
                <a:lnTo>
                  <a:pt x="1275136" y="139"/>
                </a:lnTo>
                <a:lnTo>
                  <a:pt x="1347116" y="6"/>
                </a:lnTo>
                <a:lnTo>
                  <a:pt x="1419472" y="0"/>
                </a:lnTo>
                <a:lnTo>
                  <a:pt x="1492012" y="130"/>
                </a:lnTo>
                <a:lnTo>
                  <a:pt x="1564545" y="409"/>
                </a:lnTo>
                <a:lnTo>
                  <a:pt x="1636881" y="846"/>
                </a:lnTo>
                <a:lnTo>
                  <a:pt x="1708827" y="1452"/>
                </a:lnTo>
                <a:lnTo>
                  <a:pt x="1780193" y="2237"/>
                </a:lnTo>
                <a:lnTo>
                  <a:pt x="1850787" y="3213"/>
                </a:lnTo>
                <a:lnTo>
                  <a:pt x="1920417" y="4389"/>
                </a:lnTo>
                <a:lnTo>
                  <a:pt x="1988894" y="5777"/>
                </a:lnTo>
                <a:lnTo>
                  <a:pt x="2056025" y="7386"/>
                </a:lnTo>
                <a:lnTo>
                  <a:pt x="2121619" y="9228"/>
                </a:lnTo>
                <a:lnTo>
                  <a:pt x="2185484" y="11313"/>
                </a:lnTo>
                <a:lnTo>
                  <a:pt x="2247431" y="13651"/>
                </a:lnTo>
                <a:lnTo>
                  <a:pt x="2307266" y="16254"/>
                </a:lnTo>
                <a:lnTo>
                  <a:pt x="2364800" y="19131"/>
                </a:lnTo>
                <a:lnTo>
                  <a:pt x="2419840" y="22294"/>
                </a:lnTo>
                <a:lnTo>
                  <a:pt x="2472196" y="25752"/>
                </a:lnTo>
                <a:lnTo>
                  <a:pt x="2521676" y="29517"/>
                </a:lnTo>
                <a:lnTo>
                  <a:pt x="2568088" y="33599"/>
                </a:lnTo>
                <a:lnTo>
                  <a:pt x="2611243" y="38009"/>
                </a:lnTo>
                <a:lnTo>
                  <a:pt x="2650948" y="42757"/>
                </a:lnTo>
                <a:lnTo>
                  <a:pt x="2719243" y="53309"/>
                </a:lnTo>
                <a:lnTo>
                  <a:pt x="2771445" y="65341"/>
                </a:lnTo>
                <a:lnTo>
                  <a:pt x="2806023" y="78937"/>
                </a:lnTo>
                <a:lnTo>
                  <a:pt x="2816225" y="86348"/>
                </a:lnTo>
                <a:close/>
              </a:path>
            </a:pathLst>
          </a:custGeom>
          <a:ln w="88900">
            <a:solidFill>
              <a:srgbClr val="66768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id="{63C2ED70-A691-4840-BE79-6ED465EAB91A}"/>
              </a:ext>
            </a:extLst>
          </p:cNvPr>
          <p:cNvSpPr/>
          <p:nvPr/>
        </p:nvSpPr>
        <p:spPr>
          <a:xfrm>
            <a:off x="8256994" y="4947858"/>
            <a:ext cx="1909150" cy="1062381"/>
          </a:xfrm>
          <a:custGeom>
            <a:avLst/>
            <a:gdLst/>
            <a:ahLst/>
            <a:cxnLst/>
            <a:rect l="l" t="t" r="r" b="b"/>
            <a:pathLst>
              <a:path w="1236979" h="688339">
                <a:moveTo>
                  <a:pt x="932123" y="50799"/>
                </a:moveTo>
                <a:lnTo>
                  <a:pt x="936753" y="291433"/>
                </a:lnTo>
                <a:lnTo>
                  <a:pt x="969164" y="420150"/>
                </a:lnTo>
                <a:lnTo>
                  <a:pt x="1057137" y="480607"/>
                </a:lnTo>
                <a:lnTo>
                  <a:pt x="1228452" y="516458"/>
                </a:lnTo>
                <a:lnTo>
                  <a:pt x="1236923" y="660399"/>
                </a:lnTo>
                <a:lnTo>
                  <a:pt x="556015" y="679709"/>
                </a:lnTo>
                <a:lnTo>
                  <a:pt x="202929" y="687909"/>
                </a:lnTo>
                <a:lnTo>
                  <a:pt x="64157" y="686587"/>
                </a:lnTo>
                <a:lnTo>
                  <a:pt x="26194" y="677329"/>
                </a:lnTo>
                <a:lnTo>
                  <a:pt x="7936" y="645051"/>
                </a:lnTo>
                <a:lnTo>
                  <a:pt x="792" y="590545"/>
                </a:lnTo>
                <a:lnTo>
                  <a:pt x="0" y="539213"/>
                </a:lnTo>
                <a:lnTo>
                  <a:pt x="794" y="516458"/>
                </a:lnTo>
                <a:lnTo>
                  <a:pt x="231640" y="470290"/>
                </a:lnTo>
                <a:lnTo>
                  <a:pt x="355332" y="401104"/>
                </a:lnTo>
                <a:lnTo>
                  <a:pt x="413937" y="260479"/>
                </a:lnTo>
                <a:lnTo>
                  <a:pt x="449523" y="0"/>
                </a:lnTo>
              </a:path>
            </a:pathLst>
          </a:custGeom>
          <a:ln w="88900">
            <a:solidFill>
              <a:srgbClr val="66768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id="{AA1414F7-A4E0-B949-A0B0-64733C42C4A8}"/>
              </a:ext>
            </a:extLst>
          </p:cNvPr>
          <p:cNvSpPr/>
          <p:nvPr/>
        </p:nvSpPr>
        <p:spPr>
          <a:xfrm>
            <a:off x="8258220" y="5731903"/>
            <a:ext cx="1777823" cy="65664"/>
          </a:xfrm>
          <a:custGeom>
            <a:avLst/>
            <a:gdLst/>
            <a:ahLst/>
            <a:cxnLst/>
            <a:rect l="l" t="t" r="r" b="b"/>
            <a:pathLst>
              <a:path w="1151889" h="42545">
                <a:moveTo>
                  <a:pt x="1151458" y="0"/>
                </a:moveTo>
                <a:lnTo>
                  <a:pt x="0" y="42329"/>
                </a:lnTo>
              </a:path>
            </a:pathLst>
          </a:custGeom>
          <a:ln w="88900">
            <a:solidFill>
              <a:srgbClr val="66768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20">
            <a:extLst>
              <a:ext uri="{FF2B5EF4-FFF2-40B4-BE49-F238E27FC236}">
                <a16:creationId xmlns:a16="http://schemas.microsoft.com/office/drawing/2014/main" id="{D11C386C-176B-7440-9DF1-CCA3576090BD}"/>
              </a:ext>
            </a:extLst>
          </p:cNvPr>
          <p:cNvSpPr/>
          <p:nvPr/>
        </p:nvSpPr>
        <p:spPr>
          <a:xfrm>
            <a:off x="7020445" y="4630521"/>
            <a:ext cx="4435736" cy="417504"/>
          </a:xfrm>
          <a:custGeom>
            <a:avLst/>
            <a:gdLst/>
            <a:ahLst/>
            <a:cxnLst/>
            <a:rect l="l" t="t" r="r" b="b"/>
            <a:pathLst>
              <a:path w="2874009" h="270510">
                <a:moveTo>
                  <a:pt x="2873768" y="0"/>
                </a:moveTo>
                <a:lnTo>
                  <a:pt x="0" y="0"/>
                </a:lnTo>
                <a:lnTo>
                  <a:pt x="83769" y="270001"/>
                </a:lnTo>
                <a:lnTo>
                  <a:pt x="2820009" y="270001"/>
                </a:lnTo>
                <a:lnTo>
                  <a:pt x="2873768" y="0"/>
                </a:lnTo>
                <a:close/>
              </a:path>
            </a:pathLst>
          </a:custGeom>
          <a:solidFill>
            <a:srgbClr val="66768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BBE39D-7D4C-CC47-BF48-75484AEE5C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177" y="1919683"/>
            <a:ext cx="2804574" cy="150931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D6F1D2D-95E7-D459-EFF7-49D570481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177" y="3541432"/>
            <a:ext cx="30099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5539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523090A-3F68-7B45-8CBC-37EC446DD3B4}"/>
              </a:ext>
            </a:extLst>
          </p:cNvPr>
          <p:cNvSpPr txBox="1"/>
          <p:nvPr/>
        </p:nvSpPr>
        <p:spPr>
          <a:xfrm>
            <a:off x="4303341" y="4138472"/>
            <a:ext cx="3591048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2400" b="1">
                <a:solidFill>
                  <a:srgbClr val="687992"/>
                </a:solidFill>
                <a:latin typeface="Roboto"/>
                <a:ea typeface="Roboto"/>
              </a:rPr>
              <a:t>info@oneplusone.org.uk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639710-CCA1-3443-BC18-673EAAB5214C}"/>
              </a:ext>
            </a:extLst>
          </p:cNvPr>
          <p:cNvSpPr txBox="1"/>
          <p:nvPr/>
        </p:nvSpPr>
        <p:spPr>
          <a:xfrm>
            <a:off x="2290481" y="1240312"/>
            <a:ext cx="7619394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GB" sz="3600" b="1">
                <a:solidFill>
                  <a:srgbClr val="12B4D0"/>
                </a:solidFill>
                <a:latin typeface="Roboto"/>
                <a:ea typeface="Roboto"/>
              </a:rPr>
              <a:t>Well done on completing the course</a:t>
            </a:r>
            <a:endParaRPr lang="en-GB" sz="3600" b="1">
              <a:solidFill>
                <a:srgbClr val="12B4D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F5EDC-5879-9342-9405-A29451FB37E1}"/>
              </a:ext>
            </a:extLst>
          </p:cNvPr>
          <p:cNvSpPr txBox="1"/>
          <p:nvPr/>
        </p:nvSpPr>
        <p:spPr>
          <a:xfrm>
            <a:off x="3841278" y="2216674"/>
            <a:ext cx="4429418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GB" sz="2400" b="1">
                <a:solidFill>
                  <a:srgbClr val="687992"/>
                </a:solidFill>
                <a:latin typeface="Roboto"/>
                <a:ea typeface="Roboto"/>
              </a:rPr>
              <a:t>Please remember to complete </a:t>
            </a:r>
            <a:endParaRPr lang="en-GB" sz="2400" b="1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GB" sz="2400" b="1">
                <a:solidFill>
                  <a:srgbClr val="687992"/>
                </a:solidFill>
                <a:latin typeface="Roboto"/>
                <a:ea typeface="Roboto"/>
              </a:rPr>
              <a:t>the post-course survey</a:t>
            </a:r>
            <a:endParaRPr lang="en-GB" sz="2400" b="1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CAA4A4-9284-C04A-934C-766E303A8CCA}"/>
              </a:ext>
            </a:extLst>
          </p:cNvPr>
          <p:cNvSpPr txBox="1"/>
          <p:nvPr/>
        </p:nvSpPr>
        <p:spPr>
          <a:xfrm>
            <a:off x="2796557" y="3676192"/>
            <a:ext cx="6516528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GB" sz="2400" b="1">
                <a:solidFill>
                  <a:srgbClr val="687992"/>
                </a:solidFill>
                <a:latin typeface="Roboto"/>
                <a:ea typeface="Roboto"/>
              </a:rPr>
              <a:t>If you have any further queries please contact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A0129BF-67C0-DE4E-9FDF-7ADECCAC6F79}"/>
              </a:ext>
            </a:extLst>
          </p:cNvPr>
          <p:cNvCxnSpPr/>
          <p:nvPr/>
        </p:nvCxnSpPr>
        <p:spPr>
          <a:xfrm>
            <a:off x="2417594" y="3431508"/>
            <a:ext cx="7373566" cy="0"/>
          </a:xfrm>
          <a:prstGeom prst="line">
            <a:avLst/>
          </a:prstGeom>
          <a:ln w="12700">
            <a:solidFill>
              <a:srgbClr val="12B4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FE91278-222B-4B23-A1B8-1736625C0C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7251" y="4803299"/>
            <a:ext cx="4506528" cy="178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68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824A786-7CB3-4D42-96CF-B6566907E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3C4E8429-F816-3041-B195-140FEC454B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3298" y="334248"/>
            <a:ext cx="10810194" cy="55143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500" b="1" spc="-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Introductions</a:t>
            </a:r>
            <a:endParaRPr lang="en-US" sz="3500" spc="-5">
              <a:solidFill>
                <a:srgbClr val="687992"/>
              </a:solidFill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2CAC1DB-7DB0-E549-BECE-9EC41FB97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0" y="2380077"/>
            <a:ext cx="4039869" cy="4477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835979-61E3-5C44-87F9-1B9B6C1D77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392" y="2296476"/>
            <a:ext cx="4337531" cy="45595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21516E-2E38-F04D-95C1-B8B0F927B385}"/>
              </a:ext>
            </a:extLst>
          </p:cNvPr>
          <p:cNvSpPr txBox="1"/>
          <p:nvPr/>
        </p:nvSpPr>
        <p:spPr>
          <a:xfrm>
            <a:off x="3715967" y="1740004"/>
            <a:ext cx="5539508" cy="23391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 I do </a:t>
            </a:r>
            <a:endParaRPr lang="en-US" sz="3200" b="1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  <a:p>
            <a:endParaRPr lang="en-GB" sz="3200" b="1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Something about me:</a:t>
            </a:r>
          </a:p>
          <a:p>
            <a:endParaRPr lang="en-GB" sz="3200" b="1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5F2F9C-AA8C-B64E-8F9C-572B08AC1AF4}"/>
              </a:ext>
            </a:extLst>
          </p:cNvPr>
          <p:cNvSpPr txBox="1"/>
          <p:nvPr/>
        </p:nvSpPr>
        <p:spPr>
          <a:xfrm>
            <a:off x="4192623" y="3344537"/>
            <a:ext cx="5999275" cy="28315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>
                <a:solidFill>
                  <a:srgbClr val="687992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I’m proud of...</a:t>
            </a:r>
            <a:r>
              <a:rPr lang="en-GB" sz="32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</a:p>
          <a:p>
            <a:r>
              <a:rPr lang="en-GB" sz="3200" i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</a:t>
            </a:r>
            <a:r>
              <a:rPr lang="en-GB" sz="32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endParaRPr lang="en-GB" sz="3200" b="1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  <a:p>
            <a:r>
              <a:rPr lang="en-GB" sz="3200">
                <a:solidFill>
                  <a:srgbClr val="687992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I’m famous for…</a:t>
            </a:r>
            <a:r>
              <a:rPr lang="en-GB" sz="32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endParaRPr lang="en-GB" sz="3200" b="1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  <a:p>
            <a:r>
              <a:rPr lang="en-GB" sz="3200" i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 </a:t>
            </a:r>
          </a:p>
          <a:p>
            <a:r>
              <a:rPr lang="en-GB" sz="3200">
                <a:solidFill>
                  <a:srgbClr val="687992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 hobby…</a:t>
            </a:r>
            <a:r>
              <a:rPr lang="en-GB" sz="3200">
                <a:latin typeface="Roboto Medium" panose="02000000000000000000" pitchFamily="2" charset="0"/>
                <a:ea typeface="Roboto Medium" panose="02000000000000000000" pitchFamily="2" charset="0"/>
              </a:rPr>
              <a:t> </a:t>
            </a:r>
            <a:endParaRPr lang="en-GB" sz="3200">
              <a:latin typeface="Roboto Medium" panose="02000000000000000000" pitchFamily="2" charset="0"/>
              <a:ea typeface="Roboto Medium" panose="02000000000000000000" pitchFamily="2" charset="0"/>
              <a:cs typeface="Calibri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526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4DA3B7B8-6178-5B42-94ED-EAD143210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84"/>
            <a:ext cx="12191999" cy="6858000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E0B469A4-5CFA-7749-B529-6CF33631E5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98940" y="1222728"/>
            <a:ext cx="10150192" cy="277640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ts val="7430"/>
              </a:lnSpc>
              <a:spcBef>
                <a:spcPts val="100"/>
              </a:spcBef>
            </a:pPr>
            <a:r>
              <a:rPr lang="en-GB" sz="6300" b="1" spc="60">
                <a:solidFill>
                  <a:schemeClr val="bg1"/>
                </a:solidFill>
                <a:latin typeface="Roboto"/>
                <a:ea typeface="Roboto Black"/>
                <a:cs typeface="Baloo" panose="03080902040302020200" pitchFamily="66" charset="77"/>
              </a:rPr>
              <a:t>SESSION</a:t>
            </a:r>
            <a:r>
              <a:rPr sz="6300" b="1" spc="-85">
                <a:solidFill>
                  <a:schemeClr val="bg1"/>
                </a:solidFill>
                <a:latin typeface="Roboto"/>
                <a:ea typeface="Roboto Black"/>
                <a:cs typeface="Baloo" panose="03080902040302020200" pitchFamily="66" charset="77"/>
              </a:rPr>
              <a:t> </a:t>
            </a:r>
            <a:r>
              <a:rPr sz="6300" b="1" spc="0">
                <a:solidFill>
                  <a:schemeClr val="bg1"/>
                </a:solidFill>
                <a:latin typeface="Roboto"/>
                <a:ea typeface="Roboto Black"/>
                <a:cs typeface="Baloo" panose="03080902040302020200" pitchFamily="66" charset="77"/>
              </a:rPr>
              <a:t>1</a:t>
            </a:r>
            <a:br>
              <a:rPr lang="en-GB" sz="6300" b="0">
                <a:cs typeface="Baloo" panose="03080902040302020200" pitchFamily="66" charset="77"/>
              </a:rPr>
            </a:br>
            <a:r>
              <a:rPr lang="en-GB" sz="6300" b="0">
                <a:solidFill>
                  <a:schemeClr val="bg1"/>
                </a:solidFill>
                <a:cs typeface="Baloo" panose="03080902040302020200" pitchFamily="66" charset="77"/>
              </a:rPr>
              <a:t>	</a:t>
            </a:r>
            <a:r>
              <a:rPr lang="en-GB" sz="4800" b="0">
                <a:solidFill>
                  <a:schemeClr val="bg1"/>
                </a:solidFill>
                <a:latin typeface="Roboto"/>
                <a:ea typeface="Roboto"/>
              </a:rPr>
              <a:t>What do I need to know?</a:t>
            </a:r>
            <a:br>
              <a:rPr lang="en-GB" sz="4800" b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4800" b="0">
                <a:solidFill>
                  <a:schemeClr val="bg1"/>
                </a:solidFill>
                <a:latin typeface="Roboto"/>
                <a:ea typeface="Roboto"/>
              </a:rPr>
              <a:t>	OPO digital resources</a:t>
            </a:r>
            <a:endParaRPr lang="en-GB" sz="4800" b="0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85789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3DD15F-E780-294E-82F2-8D4B45A8A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4"/>
            <a:ext cx="12192000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5C25187D-E30A-8843-A75F-723430181E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8" y="381754"/>
            <a:ext cx="8677085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 do I need to know?</a:t>
            </a:r>
            <a:endParaRPr spc="-5">
              <a:solidFill>
                <a:srgbClr val="68799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D80A5C-94B9-5346-A0F8-AA0D00BBC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66" y="4191176"/>
            <a:ext cx="4780944" cy="23529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6E01ED-9306-4C44-921D-D41A0E0FAD01}"/>
              </a:ext>
            </a:extLst>
          </p:cNvPr>
          <p:cNvSpPr txBox="1"/>
          <p:nvPr/>
        </p:nvSpPr>
        <p:spPr>
          <a:xfrm>
            <a:off x="830884" y="1490350"/>
            <a:ext cx="10440325" cy="29545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fontAlgn="base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400" b="1">
                <a:solidFill>
                  <a:srgbClr val="687992"/>
                </a:solidFill>
                <a:latin typeface="Roboto"/>
                <a:ea typeface="Roboto"/>
                <a:cs typeface="Arial"/>
              </a:rPr>
              <a:t>Some important definitions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400" b="1">
                <a:solidFill>
                  <a:srgbClr val="687992"/>
                </a:solidFill>
                <a:effectLst/>
                <a:latin typeface="Roboto"/>
                <a:ea typeface="Roboto"/>
                <a:cs typeface="Arial"/>
              </a:rPr>
              <a:t>Why do relationships matter</a:t>
            </a:r>
            <a:endParaRPr lang="en-GB" sz="2400" b="1">
              <a:solidFill>
                <a:srgbClr val="687992"/>
              </a:solidFill>
              <a:effectLst/>
              <a:latin typeface="Roboto"/>
              <a:ea typeface="Roboto"/>
              <a:cs typeface="Times New Roman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400" b="1">
                <a:solidFill>
                  <a:srgbClr val="687992"/>
                </a:solidFill>
                <a:latin typeface="Roboto"/>
                <a:ea typeface="Roboto"/>
                <a:cs typeface="Arial"/>
              </a:rPr>
              <a:t>Impact </a:t>
            </a:r>
            <a:r>
              <a:rPr lang="en-GB" sz="2400" b="1">
                <a:solidFill>
                  <a:srgbClr val="687992"/>
                </a:solidFill>
                <a:effectLst/>
                <a:latin typeface="Roboto"/>
                <a:ea typeface="Roboto"/>
                <a:cs typeface="Arial"/>
              </a:rPr>
              <a:t>of conflict on children and families</a:t>
            </a:r>
            <a:endParaRPr lang="en-GB" sz="2400" b="1">
              <a:solidFill>
                <a:srgbClr val="687992"/>
              </a:solidFill>
              <a:latin typeface="Roboto"/>
              <a:ea typeface="Roboto"/>
              <a:cs typeface="Arial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400" b="1">
                <a:solidFill>
                  <a:srgbClr val="687992"/>
                </a:solidFill>
                <a:effectLst/>
                <a:latin typeface="Roboto"/>
                <a:ea typeface="Roboto"/>
                <a:cs typeface="Arial"/>
              </a:rPr>
              <a:t>When is conflict harmful for children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400" b="1">
                <a:solidFill>
                  <a:srgbClr val="687992"/>
                </a:solidFill>
                <a:latin typeface="Roboto"/>
                <a:ea typeface="Roboto"/>
                <a:cs typeface="Arial"/>
              </a:rPr>
              <a:t>Evidence base for digital interventions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2400" b="1">
              <a:solidFill>
                <a:srgbClr val="687992"/>
              </a:solidFill>
              <a:latin typeface="Roboto"/>
              <a:ea typeface="Robot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5592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718414-7AEA-DC4B-BCED-F892D0208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D05B2210-D995-F246-986A-5CEE8CFB1B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8" y="381754"/>
            <a:ext cx="8677085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Defining parent couple relationships</a:t>
            </a:r>
            <a:endParaRPr spc="-5">
              <a:solidFill>
                <a:srgbClr val="687992"/>
              </a:solidFill>
            </a:endParaRPr>
          </a:p>
        </p:txBody>
      </p:sp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:a16="http://schemas.microsoft.com/office/drawing/2014/main" id="{A6C2FD8F-B7DE-6E4C-B237-6C7957924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49" y="2629489"/>
            <a:ext cx="117983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07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3775DA-6444-7F4E-84F5-3F2420918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6A67B97-3675-DB4D-9C39-590EC8127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054898"/>
              </p:ext>
            </p:extLst>
          </p:nvPr>
        </p:nvGraphicFramePr>
        <p:xfrm>
          <a:off x="-15662" y="1242238"/>
          <a:ext cx="12206665" cy="5685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32">
                  <a:extLst>
                    <a:ext uri="{9D8B030D-6E8A-4147-A177-3AD203B41FA5}">
                      <a16:colId xmlns:a16="http://schemas.microsoft.com/office/drawing/2014/main" val="3870503173"/>
                    </a:ext>
                  </a:extLst>
                </a:gridCol>
                <a:gridCol w="9329476">
                  <a:extLst>
                    <a:ext uri="{9D8B030D-6E8A-4147-A177-3AD203B41FA5}">
                      <a16:colId xmlns:a16="http://schemas.microsoft.com/office/drawing/2014/main" val="2627414508"/>
                    </a:ext>
                  </a:extLst>
                </a:gridCol>
                <a:gridCol w="1217730">
                  <a:extLst>
                    <a:ext uri="{9D8B030D-6E8A-4147-A177-3AD203B41FA5}">
                      <a16:colId xmlns:a16="http://schemas.microsoft.com/office/drawing/2014/main" val="3320341737"/>
                    </a:ext>
                  </a:extLst>
                </a:gridCol>
                <a:gridCol w="1107027">
                  <a:extLst>
                    <a:ext uri="{9D8B030D-6E8A-4147-A177-3AD203B41FA5}">
                      <a16:colId xmlns:a16="http://schemas.microsoft.com/office/drawing/2014/main" val="2455490959"/>
                    </a:ext>
                  </a:extLst>
                </a:gridCol>
              </a:tblGrid>
              <a:tr h="466791">
                <a:tc>
                  <a:txBody>
                    <a:bodyPr/>
                    <a:lstStyle/>
                    <a:p>
                      <a:endParaRPr lang="en-GB"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Roboto" panose="02000000000000000000"/>
                        </a:rPr>
                        <a:t> 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Roboto" panose="02000000000000000000"/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Roboto" panose="02000000000000000000"/>
                        </a:rPr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254981"/>
                  </a:ext>
                </a:extLst>
              </a:tr>
              <a:tr h="478761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spc="5">
                          <a:solidFill>
                            <a:srgbClr val="838FA1"/>
                          </a:solidFill>
                          <a:latin typeface="Roboto"/>
                          <a:cs typeface="Roboto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rgbClr val="838FA1"/>
                          </a:solidFill>
                          <a:latin typeface="Roboto" panose="02000000000000000000"/>
                          <a:ea typeface="+mn-ea"/>
                          <a:cs typeface="+mn-cs"/>
                        </a:rPr>
                        <a:t>40-70% of parents report a decline in relationship satisfaction after the birth of a baby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478021"/>
                  </a:ext>
                </a:extLst>
              </a:tr>
              <a:tr h="466791"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rgbClr val="838FA1"/>
                          </a:solidFill>
                          <a:latin typeface="Roboto" panose="0200000000000000000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rgbClr val="838FA1"/>
                          </a:solidFill>
                          <a:latin typeface="Roboto" panose="02000000000000000000"/>
                        </a:rPr>
                        <a:t>Conflict has an adverse effect on children of all 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017057"/>
                  </a:ext>
                </a:extLst>
              </a:tr>
              <a:tr h="466791"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rgbClr val="838FA1"/>
                          </a:solidFill>
                          <a:latin typeface="Roboto" panose="0200000000000000000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rgbClr val="838FA1"/>
                          </a:solidFill>
                          <a:latin typeface="Roboto" panose="02000000000000000000"/>
                        </a:rPr>
                        <a:t>By the age of 16, 47 % of children do not live with both biological parents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601938"/>
                  </a:ext>
                </a:extLst>
              </a:tr>
              <a:tr h="466791"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rgbClr val="838FA1"/>
                          </a:solidFill>
                          <a:latin typeface="Roboto" panose="0200000000000000000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rgbClr val="838FA1"/>
                          </a:solidFill>
                          <a:latin typeface="Roboto" panose="02000000000000000000"/>
                        </a:rPr>
                        <a:t>Conflict doesn't affect children if they don't see (or hear) it happening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075294"/>
                  </a:ext>
                </a:extLst>
              </a:tr>
              <a:tr h="658295"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rgbClr val="838FA1"/>
                          </a:solidFill>
                          <a:latin typeface="Roboto" panose="0200000000000000000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rgbClr val="838FA1"/>
                          </a:solidFill>
                          <a:latin typeface="Roboto" panose="02000000000000000000"/>
                        </a:rPr>
                        <a:t>Children living in workless families are three times more likely to experience parental conflict than families where both parents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32105"/>
                  </a:ext>
                </a:extLst>
              </a:tr>
              <a:tr h="466791"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rgbClr val="838FA1"/>
                          </a:solidFill>
                          <a:latin typeface="Roboto" panose="0200000000000000000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rgbClr val="838FA1"/>
                          </a:solidFill>
                          <a:latin typeface="Roboto" panose="02000000000000000000"/>
                        </a:rPr>
                        <a:t>Every child experiencing parental conflict shows signs of distress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457152"/>
                  </a:ext>
                </a:extLst>
              </a:tr>
              <a:tr h="466791"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rgbClr val="838FA1"/>
                          </a:solidFill>
                          <a:latin typeface="Roboto" panose="0200000000000000000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rgbClr val="838FA1"/>
                          </a:solidFill>
                          <a:latin typeface="Roboto" panose="02000000000000000000"/>
                        </a:rPr>
                        <a:t>Arguing between parents indicates a level of relationship distress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384126"/>
                  </a:ext>
                </a:extLst>
              </a:tr>
              <a:tr h="658295"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rgbClr val="838FA1"/>
                          </a:solidFill>
                          <a:latin typeface="Roboto" panose="0200000000000000000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rgbClr val="838FA1"/>
                          </a:solidFill>
                          <a:latin typeface="Roboto" panose="02000000000000000000"/>
                        </a:rPr>
                        <a:t>Children who experience relationship breakdown are five times more likely to be in trouble with the police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302675"/>
                  </a:ext>
                </a:extLst>
              </a:tr>
              <a:tr h="466791"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rgbClr val="838FA1"/>
                          </a:solidFill>
                          <a:latin typeface="Roboto" panose="0200000000000000000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rgbClr val="838FA1"/>
                          </a:solidFill>
                          <a:latin typeface="Roboto" panose="02000000000000000000"/>
                        </a:rPr>
                        <a:t>Divorce or separation is always detrimental to the wellbeing of the child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13834"/>
                  </a:ext>
                </a:extLst>
              </a:tr>
              <a:tr h="622388"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rgbClr val="838FA1"/>
                          </a:solidFill>
                          <a:latin typeface="Roboto" panose="0200000000000000000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600" b="1" spc="5">
                          <a:solidFill>
                            <a:srgbClr val="838FA1"/>
                          </a:solidFill>
                          <a:latin typeface="Roboto"/>
                          <a:cs typeface="Roboto"/>
                        </a:rPr>
                        <a:t>Mental </a:t>
                      </a:r>
                      <a:r>
                        <a:rPr lang="en-GB" sz="1600" b="1" spc="15">
                          <a:solidFill>
                            <a:srgbClr val="838FA1"/>
                          </a:solidFill>
                          <a:latin typeface="Roboto"/>
                          <a:cs typeface="Roboto"/>
                        </a:rPr>
                        <a:t>health </a:t>
                      </a:r>
                      <a:r>
                        <a:rPr lang="en-GB" sz="1600" b="1">
                          <a:solidFill>
                            <a:srgbClr val="838FA1"/>
                          </a:solidFill>
                          <a:latin typeface="Roboto"/>
                          <a:cs typeface="Roboto"/>
                        </a:rPr>
                        <a:t>problems </a:t>
                      </a:r>
                      <a:r>
                        <a:rPr lang="en-GB" sz="1600" b="1" spc="-5">
                          <a:solidFill>
                            <a:srgbClr val="838FA1"/>
                          </a:solidFill>
                          <a:latin typeface="Roboto"/>
                          <a:cs typeface="Roboto"/>
                        </a:rPr>
                        <a:t>are </a:t>
                      </a:r>
                      <a:r>
                        <a:rPr lang="en-GB" sz="1600" b="1" spc="-10">
                          <a:solidFill>
                            <a:srgbClr val="838FA1"/>
                          </a:solidFill>
                          <a:latin typeface="Roboto"/>
                          <a:cs typeface="Roboto"/>
                        </a:rPr>
                        <a:t>more </a:t>
                      </a:r>
                      <a:r>
                        <a:rPr lang="en-GB" sz="1600" b="1" spc="5">
                          <a:solidFill>
                            <a:srgbClr val="838FA1"/>
                          </a:solidFill>
                          <a:latin typeface="Roboto"/>
                          <a:cs typeface="Roboto"/>
                        </a:rPr>
                        <a:t>prevalent </a:t>
                      </a:r>
                      <a:r>
                        <a:rPr lang="en-GB" sz="1600" b="1" spc="25">
                          <a:solidFill>
                            <a:srgbClr val="838FA1"/>
                          </a:solidFill>
                          <a:latin typeface="Roboto"/>
                          <a:cs typeface="Roboto"/>
                        </a:rPr>
                        <a:t>in </a:t>
                      </a:r>
                      <a:r>
                        <a:rPr lang="en-GB" sz="1600" b="1">
                          <a:solidFill>
                            <a:srgbClr val="838FA1"/>
                          </a:solidFill>
                          <a:latin typeface="Roboto"/>
                          <a:cs typeface="Roboto"/>
                        </a:rPr>
                        <a:t>people </a:t>
                      </a:r>
                      <a:r>
                        <a:rPr lang="en-GB" sz="1600" b="1" spc="10">
                          <a:solidFill>
                            <a:srgbClr val="838FA1"/>
                          </a:solidFill>
                          <a:latin typeface="Roboto"/>
                          <a:cs typeface="Roboto"/>
                        </a:rPr>
                        <a:t>experiencing relationship </a:t>
                      </a:r>
                      <a:r>
                        <a:rPr lang="en-GB" sz="1600" b="1" spc="5">
                          <a:solidFill>
                            <a:srgbClr val="838FA1"/>
                          </a:solidFill>
                          <a:latin typeface="Roboto"/>
                          <a:cs typeface="Roboto"/>
                        </a:rPr>
                        <a:t>distress </a:t>
                      </a:r>
                      <a:endParaRPr lang="en-GB" sz="1600" b="1">
                        <a:solidFill>
                          <a:srgbClr val="838FA1"/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" panose="020000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053714"/>
                  </a:ext>
                </a:extLst>
              </a:tr>
            </a:tbl>
          </a:graphicData>
        </a:graphic>
      </p:graphicFrame>
      <p:sp>
        <p:nvSpPr>
          <p:cNvPr id="6" name="object 2">
            <a:extLst>
              <a:ext uri="{FF2B5EF4-FFF2-40B4-BE49-F238E27FC236}">
                <a16:creationId xmlns:a16="http://schemas.microsoft.com/office/drawing/2014/main" id="{88BE43AD-1AE4-9B41-92DD-DCD190BF76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3298" y="334248"/>
            <a:ext cx="10810194" cy="55143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500" b="1" spc="-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 does the evidence show?</a:t>
            </a:r>
            <a:endParaRPr lang="en-US" sz="3500" spc="-5">
              <a:solidFill>
                <a:srgbClr val="6879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18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758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8df8a8-9528-48ad-b87c-fe0aa6dc7148">
      <Terms xmlns="http://schemas.microsoft.com/office/infopath/2007/PartnerControls"/>
    </lcf76f155ced4ddcb4097134ff3c332f>
    <TaxCatchAll xmlns="c0f2bea9-fe98-4a7d-9aa6-d54e2d0e7f51" xsi:nil="true"/>
    <SharedWithUsers xmlns="c0f2bea9-fe98-4a7d-9aa6-d54e2d0e7f51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D2D805E1C73644B21DEE723FF30042" ma:contentTypeVersion="21" ma:contentTypeDescription="Create a new document." ma:contentTypeScope="" ma:versionID="11a77928e5ef72b5531f661d5e46b9b5">
  <xsd:schema xmlns:xsd="http://www.w3.org/2001/XMLSchema" xmlns:xs="http://www.w3.org/2001/XMLSchema" xmlns:p="http://schemas.microsoft.com/office/2006/metadata/properties" xmlns:ns2="178df8a8-9528-48ad-b87c-fe0aa6dc7148" xmlns:ns3="c0f2bea9-fe98-4a7d-9aa6-d54e2d0e7f51" targetNamespace="http://schemas.microsoft.com/office/2006/metadata/properties" ma:root="true" ma:fieldsID="ceacb1657b41df43b170192544d9d2bb" ns2:_="" ns3:_="">
    <xsd:import namespace="178df8a8-9528-48ad-b87c-fe0aa6dc7148"/>
    <xsd:import namespace="c0f2bea9-fe98-4a7d-9aa6-d54e2d0e7f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MediaServiceDateTaken" minOccurs="0"/>
                <xsd:element ref="ns2:lcf76f155ced4ddcb4097134ff3c332f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8df8a8-9528-48ad-b87c-fe0aa6dc71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38ef189-a07e-4d6a-8464-d843b5d6d3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f2bea9-fe98-4a7d-9aa6-d54e2d0e7f5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6c496e14-5283-4e2a-8aa3-871c82efb967}" ma:internalName="TaxCatchAll" ma:showField="CatchAllData" ma:web="c0f2bea9-fe98-4a7d-9aa6-d54e2d0e7f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BBF297-E905-4C65-BC83-25FCE0205491}">
  <ds:schemaRefs>
    <ds:schemaRef ds:uri="178df8a8-9528-48ad-b87c-fe0aa6dc7148"/>
    <ds:schemaRef ds:uri="c0f2bea9-fe98-4a7d-9aa6-d54e2d0e7f5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50C9B87-6313-4AA1-9209-ECFF4258B619}">
  <ds:schemaRefs>
    <ds:schemaRef ds:uri="178df8a8-9528-48ad-b87c-fe0aa6dc7148"/>
    <ds:schemaRef ds:uri="c0f2bea9-fe98-4a7d-9aa6-d54e2d0e7f5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CF699E1-367A-4928-AF7C-26BEC4E1B5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2401</Words>
  <Application>Microsoft Office PowerPoint</Application>
  <PresentationFormat>Widescreen</PresentationFormat>
  <Paragraphs>457</Paragraphs>
  <Slides>47</Slides>
  <Notes>47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60" baseType="lpstr">
      <vt:lpstr>Arial</vt:lpstr>
      <vt:lpstr>Baloo</vt:lpstr>
      <vt:lpstr>Calibri</vt:lpstr>
      <vt:lpstr>Calibri Light</vt:lpstr>
      <vt:lpstr>Quicksand</vt:lpstr>
      <vt:lpstr>Roboto</vt:lpstr>
      <vt:lpstr>Roboto </vt:lpstr>
      <vt:lpstr>Roboto Black</vt:lpstr>
      <vt:lpstr>Roboto Medium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Digital resources learning programme</vt:lpstr>
      <vt:lpstr>Learning programme aims and outcomes</vt:lpstr>
      <vt:lpstr>Introductions</vt:lpstr>
      <vt:lpstr>SESSION 1  What do I need to know?  OPO digital resources</vt:lpstr>
      <vt:lpstr>What do I need to know?</vt:lpstr>
      <vt:lpstr>Defining parent couple relationships</vt:lpstr>
      <vt:lpstr>What does the evidence show?</vt:lpstr>
      <vt:lpstr>What does the evidence show?</vt:lpstr>
      <vt:lpstr>Parent relationships matter to children</vt:lpstr>
      <vt:lpstr>Impact of parental conflict</vt:lpstr>
      <vt:lpstr>Parental conflict – effects on children</vt:lpstr>
      <vt:lpstr>Conflict in action</vt:lpstr>
      <vt:lpstr>A note on domestic abuse </vt:lpstr>
      <vt:lpstr>Relationship insight</vt:lpstr>
      <vt:lpstr>Types of conflict</vt:lpstr>
      <vt:lpstr>A magic ratio</vt:lpstr>
      <vt:lpstr>PowerPoint Presentation</vt:lpstr>
      <vt:lpstr>Evidence-based digital behaviour change interventions</vt:lpstr>
      <vt:lpstr>Vulnerability-stress-adaptation model</vt:lpstr>
      <vt:lpstr>Couple coping and stress</vt:lpstr>
      <vt:lpstr>The funnel method</vt:lpstr>
      <vt:lpstr>Behaviour modelling training</vt:lpstr>
      <vt:lpstr>Digital resources</vt:lpstr>
      <vt:lpstr>PowerPoint Presentation</vt:lpstr>
      <vt:lpstr>Does it work? Key findings</vt:lpstr>
      <vt:lpstr>Practitioner guide</vt:lpstr>
      <vt:lpstr>SESSION 2  How do I use digital resources  with parents?</vt:lpstr>
      <vt:lpstr>This morning…</vt:lpstr>
      <vt:lpstr>Practitioner guide – focus of independent work</vt:lpstr>
      <vt:lpstr>Exploring OnePlusOne digital interventions</vt:lpstr>
      <vt:lpstr> </vt:lpstr>
      <vt:lpstr>Parent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framework for practice</vt:lpstr>
      <vt:lpstr>Relational skills in action</vt:lpstr>
      <vt:lpstr>TOP TIPS</vt:lpstr>
      <vt:lpstr>We are here to help…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johnnyx66@gmail.com</dc:creator>
  <cp:lastModifiedBy>Matthew Nel</cp:lastModifiedBy>
  <cp:revision>7</cp:revision>
  <cp:lastPrinted>2023-08-12T10:10:18Z</cp:lastPrinted>
  <dcterms:created xsi:type="dcterms:W3CDTF">2021-11-16T11:47:30Z</dcterms:created>
  <dcterms:modified xsi:type="dcterms:W3CDTF">2024-05-16T10:31:21Z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0x010100F8D2D805E1C73644B21DEE723FF30042</vt:lpwstr>
  </property>
  <property fmtid="{D5CDD505-2E9C-101B-9397-08002B2CF9AE}" pid="3" name="MediaServiceImageTags">
    <vt:lpwstr/>
  </property>
  <property fmtid="{D5CDD505-2E9C-101B-9397-08002B2CF9AE}" pid="4" name="Order">
    <vt:lpwstr>103411400.000000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</Properties>
</file>