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305" r:id="rId3"/>
    <p:sldId id="308" r:id="rId4"/>
    <p:sldId id="3544" r:id="rId5"/>
    <p:sldId id="3543" r:id="rId6"/>
    <p:sldId id="359" r:id="rId7"/>
    <p:sldId id="360" r:id="rId8"/>
    <p:sldId id="361" r:id="rId9"/>
    <p:sldId id="363" r:id="rId10"/>
    <p:sldId id="364" r:id="rId11"/>
    <p:sldId id="3547" r:id="rId12"/>
    <p:sldId id="3542" r:id="rId13"/>
    <p:sldId id="3546" r:id="rId14"/>
    <p:sldId id="3545" r:id="rId15"/>
    <p:sldId id="346" r:id="rId16"/>
    <p:sldId id="1630" r:id="rId17"/>
    <p:sldId id="349" r:id="rId18"/>
    <p:sldId id="351" r:id="rId19"/>
    <p:sldId id="355" r:id="rId20"/>
    <p:sldId id="3508" r:id="rId21"/>
    <p:sldId id="306" r:id="rId22"/>
    <p:sldId id="372" r:id="rId23"/>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7" roundtripDataSignature="AMtx7mhhwyzSONQ13Jqp55gFabX5xJkOh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3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F6D1F7-9DD7-421A-8246-6E499926BA7B}">
  <a:tblStyle styleId="{39F6D1F7-9DD7-421A-8246-6E499926BA7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67"/>
    <p:restoredTop sz="87312"/>
  </p:normalViewPr>
  <p:slideViewPr>
    <p:cSldViewPr snapToGrid="0">
      <p:cViewPr varScale="1">
        <p:scale>
          <a:sx n="67" d="100"/>
          <a:sy n="67" d="100"/>
        </p:scale>
        <p:origin x="184" y="1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25" tIns="48300" rIns="96625"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lang="en-US" dirty="0"/>
          </a:p>
        </p:txBody>
      </p:sp>
      <p:sp>
        <p:nvSpPr>
          <p:cNvPr id="56" name="Google Shape;5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ftr" idx="11"/>
          </p:nvPr>
        </p:nvSpPr>
        <p:spPr>
          <a:xfrm>
            <a:off x="0" y="9119474"/>
            <a:ext cx="3169920" cy="481726"/>
          </a:xfrm>
          <a:prstGeom prst="rect">
            <a:avLst/>
          </a:prstGeom>
          <a:noFill/>
          <a:ln>
            <a:noFill/>
          </a:ln>
        </p:spPr>
        <p:txBody>
          <a:bodyPr spcFirstLastPara="1" wrap="square" lIns="96625" tIns="48300" rIns="96625" bIns="48300" anchor="b" anchorCtr="0">
            <a:noAutofit/>
          </a:bodyPr>
          <a:lstStyle/>
          <a:p>
            <a:pPr marL="0" marR="0" lvl="0" indent="0" algn="l" rtl="0">
              <a:lnSpc>
                <a:spcPct val="100000"/>
              </a:lnSpc>
              <a:spcBef>
                <a:spcPts val="0"/>
              </a:spcBef>
              <a:spcAft>
                <a:spcPts val="0"/>
              </a:spcAft>
              <a:buSzPts val="1400"/>
              <a:buNone/>
            </a:pPr>
            <a:r>
              <a:rPr lang="en-US"/>
              <a:t>PBISApplications (http://pbisapps.org)</a:t>
            </a:r>
            <a:endParaRPr/>
          </a:p>
        </p:txBody>
      </p:sp>
      <p:sp>
        <p:nvSpPr>
          <p:cNvPr id="58" name="Google Shape;58;p1:notes"/>
          <p:cNvSpPr txBox="1">
            <a:spLocks noGrp="1"/>
          </p:cNvSpPr>
          <p:nvPr>
            <p:ph type="hdr" idx="3"/>
          </p:nvPr>
        </p:nvSpPr>
        <p:spPr>
          <a:xfrm>
            <a:off x="0" y="0"/>
            <a:ext cx="3169920" cy="481727"/>
          </a:xfrm>
          <a:prstGeom prst="rect">
            <a:avLst/>
          </a:prstGeom>
          <a:noFill/>
          <a:ln>
            <a:noFill/>
          </a:ln>
        </p:spPr>
        <p:txBody>
          <a:bodyPr spcFirstLastPara="1" wrap="square" lIns="96625" tIns="48300" rIns="96625" bIns="48300" anchor="t" anchorCtr="0">
            <a:noAutofit/>
          </a:bodyPr>
          <a:lstStyle/>
          <a:p>
            <a:pPr marL="0" marR="0" lvl="0" indent="0" algn="l" rtl="0">
              <a:lnSpc>
                <a:spcPct val="100000"/>
              </a:lnSpc>
              <a:spcBef>
                <a:spcPts val="0"/>
              </a:spcBef>
              <a:spcAft>
                <a:spcPts val="0"/>
              </a:spcAft>
              <a:buSzPts val="1400"/>
              <a:buNone/>
            </a:pPr>
            <a:r>
              <a:rPr lang="en-US"/>
              <a:t>Tiered Fidelity Inventory 2021-22</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5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52: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171450" indent="-171450">
              <a:spcBef>
                <a:spcPts val="600"/>
              </a:spcBef>
              <a:buChar char="•"/>
            </a:pPr>
            <a:endParaRPr lang="en-US" dirty="0"/>
          </a:p>
        </p:txBody>
      </p:sp>
      <p:sp>
        <p:nvSpPr>
          <p:cNvPr id="793" name="Google Shape;793;p52:notes"/>
          <p:cNvSpPr txBox="1">
            <a:spLocks noGrp="1"/>
          </p:cNvSpPr>
          <p:nvPr>
            <p:ph type="hdr" idx="3"/>
          </p:nvPr>
        </p:nvSpPr>
        <p:spPr>
          <a:xfrm>
            <a:off x="0" y="0"/>
            <a:ext cx="3169920" cy="481727"/>
          </a:xfrm>
          <a:prstGeom prst="rect">
            <a:avLst/>
          </a:prstGeom>
          <a:noFill/>
          <a:ln>
            <a:noFill/>
          </a:ln>
        </p:spPr>
        <p:txBody>
          <a:bodyPr spcFirstLastPara="1" wrap="square" lIns="96625" tIns="48300" rIns="96625" bIns="48300" anchor="t" anchorCtr="0">
            <a:noAutofit/>
          </a:bodyPr>
          <a:lstStyle/>
          <a:p>
            <a:pPr marL="0" marR="0" lvl="0" indent="0" algn="l" rtl="0">
              <a:lnSpc>
                <a:spcPct val="100000"/>
              </a:lnSpc>
              <a:spcBef>
                <a:spcPts val="0"/>
              </a:spcBef>
              <a:spcAft>
                <a:spcPts val="0"/>
              </a:spcAft>
              <a:buSzPts val="1400"/>
              <a:buNone/>
            </a:pPr>
            <a:r>
              <a:rPr lang="en-US"/>
              <a:t>Tiered Fidelity Inventory 2021-22</a:t>
            </a:r>
            <a:endParaRPr/>
          </a:p>
        </p:txBody>
      </p:sp>
      <p:sp>
        <p:nvSpPr>
          <p:cNvPr id="794" name="Google Shape;794;p52:notes"/>
          <p:cNvSpPr txBox="1">
            <a:spLocks noGrp="1"/>
          </p:cNvSpPr>
          <p:nvPr>
            <p:ph type="ftr" idx="11"/>
          </p:nvPr>
        </p:nvSpPr>
        <p:spPr>
          <a:xfrm>
            <a:off x="0" y="9119474"/>
            <a:ext cx="3169920" cy="481726"/>
          </a:xfrm>
          <a:prstGeom prst="rect">
            <a:avLst/>
          </a:prstGeom>
          <a:noFill/>
          <a:ln>
            <a:noFill/>
          </a:ln>
        </p:spPr>
        <p:txBody>
          <a:bodyPr spcFirstLastPara="1" wrap="square" lIns="96625" tIns="48300" rIns="96625" bIns="48300" anchor="b" anchorCtr="0">
            <a:noAutofit/>
          </a:bodyPr>
          <a:lstStyle/>
          <a:p>
            <a:pPr marL="0" marR="0" lvl="0" indent="0" algn="l" rtl="0">
              <a:lnSpc>
                <a:spcPct val="100000"/>
              </a:lnSpc>
              <a:spcBef>
                <a:spcPts val="0"/>
              </a:spcBef>
              <a:spcAft>
                <a:spcPts val="0"/>
              </a:spcAft>
              <a:buSzPts val="1400"/>
              <a:buNone/>
            </a:pPr>
            <a:r>
              <a:rPr lang="en-US"/>
              <a:t>PBISApplications (http://pbisapps.org)</a:t>
            </a:r>
            <a:endParaRPr/>
          </a:p>
        </p:txBody>
      </p:sp>
      <p:sp>
        <p:nvSpPr>
          <p:cNvPr id="795" name="Google Shape;795;p52:notes"/>
          <p:cNvSpPr txBox="1">
            <a:spLocks noGrp="1"/>
          </p:cNvSpPr>
          <p:nvPr>
            <p:ph type="sldNum" idx="12"/>
          </p:nvPr>
        </p:nvSpPr>
        <p:spPr>
          <a:xfrm>
            <a:off x="4143587" y="9119474"/>
            <a:ext cx="3169920" cy="481726"/>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None/>
            </a:pPr>
            <a:fld id="{00000000-1234-1234-1234-123412341234}" type="slidenum">
              <a:rPr lang="en-US" sz="1300">
                <a:solidFill>
                  <a:schemeClr val="dk1"/>
                </a:solidFill>
                <a:latin typeface="Calibri"/>
                <a:ea typeface="Calibri"/>
                <a:cs typeface="Calibri"/>
                <a:sym typeface="Calibri"/>
              </a:rPr>
              <a:t>2</a:t>
            </a:fld>
            <a:endParaRPr sz="13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546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www.instagram.com</a:t>
            </a:r>
            <a:r>
              <a:rPr lang="en-US" dirty="0"/>
              <a:t>/p/DNUAZX8yDl9/</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713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term "stakeholder" can be offensive due to its historical association with colonialism and land grabbing, particularly among Indigenous communities. The term's origins are linked to the practice of staking claims on land, which often involved displacing or harming Indigenous peoples. While "stakeholder" is widely used, particularly in business and project management, some find its connotations problematic and prefer alternative terms like "interested parties," "rights holders," or "partners".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"stakeholder" is widely used and generally understood, it's crucial to be aware of the potential for offense, especially when working with Indigenous communities or in contexts where historical injustices are relevant. Using more specific and inclusive language can help avoid misunderstandings and demonstrate a commitment to respectful engagement. </a:t>
            </a:r>
            <a:endParaRPr lang="en-US" dirty="0"/>
          </a:p>
        </p:txBody>
      </p:sp>
      <p:sp>
        <p:nvSpPr>
          <p:cNvPr id="4" name="Header Placeholder 3"/>
          <p:cNvSpPr>
            <a:spLocks noGrp="1"/>
          </p:cNvSpPr>
          <p:nvPr>
            <p:ph type="hdr" sz="quarter"/>
          </p:nvPr>
        </p:nvSpPr>
        <p:spPr/>
        <p:txBody>
          <a:bodyPr/>
          <a:lstStyle/>
          <a:p>
            <a:r>
              <a:rPr lang="en-US"/>
              <a:t>DRAFT 12 19 2018</a:t>
            </a:r>
          </a:p>
        </p:txBody>
      </p:sp>
      <p:sp>
        <p:nvSpPr>
          <p:cNvPr id="5" name="Slide Number Placeholder 4"/>
          <p:cNvSpPr>
            <a:spLocks noGrp="1"/>
          </p:cNvSpPr>
          <p:nvPr>
            <p:ph type="sldNum" sz="quarter" idx="5"/>
          </p:nvPr>
        </p:nvSpPr>
        <p:spPr/>
        <p:txBody>
          <a:bodyPr/>
          <a:lstStyle/>
          <a:p>
            <a:fld id="{E7AF53DD-243B-40F1-AD08-FFE4BF14A87C}" type="slidenum">
              <a:rPr lang="en-US" smtClean="0"/>
              <a:t>10</a:t>
            </a:fld>
            <a:endParaRPr lang="en-US"/>
          </a:p>
        </p:txBody>
      </p:sp>
    </p:spTree>
    <p:extLst>
      <p:ext uri="{BB962C8B-B14F-4D97-AF65-F5344CB8AC3E}">
        <p14:creationId xmlns:p14="http://schemas.microsoft.com/office/powerpoint/2010/main" val="117362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F1F1F"/>
                </a:solidFill>
                <a:effectLst/>
                <a:latin typeface="Google Sans"/>
              </a:rPr>
              <a:t>What is the </a:t>
            </a:r>
            <a:r>
              <a:rPr lang="en-US" b="0" i="0" dirty="0" err="1">
                <a:solidFill>
                  <a:srgbClr val="1F1F1F"/>
                </a:solidFill>
                <a:effectLst/>
                <a:latin typeface="Google Sans"/>
              </a:rPr>
              <a:t>Aimsweb</a:t>
            </a:r>
            <a:r>
              <a:rPr lang="en-US" b="0" i="0" dirty="0">
                <a:solidFill>
                  <a:srgbClr val="1F1F1F"/>
                </a:solidFill>
                <a:effectLst/>
                <a:latin typeface="Google Sans"/>
              </a:rPr>
              <a:t> assessment?</a:t>
            </a:r>
            <a:endParaRPr lang="en-US" b="0" i="0" dirty="0">
              <a:solidFill>
                <a:srgbClr val="1F1F1F"/>
              </a:solidFill>
              <a:effectLst/>
              <a:latin typeface="Roboto" panose="02000000000000000000" pitchFamily="2" charset="0"/>
            </a:endParaRPr>
          </a:p>
          <a:p>
            <a:pPr algn="l"/>
            <a:r>
              <a:rPr lang="en-US" b="0" i="0" dirty="0" err="1">
                <a:solidFill>
                  <a:srgbClr val="1F1F1F"/>
                </a:solidFill>
                <a:effectLst/>
                <a:latin typeface="Google Sans"/>
              </a:rPr>
              <a:t>aimsweb</a:t>
            </a:r>
            <a:r>
              <a:rPr lang="en-US" b="0" i="0" dirty="0">
                <a:solidFill>
                  <a:srgbClr val="1F1F1F"/>
                </a:solidFill>
                <a:effectLst/>
                <a:latin typeface="Google Sans"/>
              </a:rPr>
              <a:t> is </a:t>
            </a:r>
            <a:r>
              <a:rPr lang="en-US" b="0" i="0" dirty="0">
                <a:solidFill>
                  <a:srgbClr val="040C28"/>
                </a:solidFill>
                <a:effectLst/>
                <a:latin typeface="Google Sans"/>
              </a:rPr>
              <a:t>a benchmark and progress monitoring system based on direct, frequent</a:t>
            </a:r>
            <a:r>
              <a:rPr lang="en-US" b="0" i="0" dirty="0">
                <a:solidFill>
                  <a:srgbClr val="1F1F1F"/>
                </a:solidFill>
                <a:effectLst/>
                <a:latin typeface="Google Sans"/>
              </a:rPr>
              <a:t>. </a:t>
            </a:r>
            <a:r>
              <a:rPr lang="en-US" b="0" i="0" dirty="0">
                <a:solidFill>
                  <a:srgbClr val="040C28"/>
                </a:solidFill>
                <a:effectLst/>
                <a:latin typeface="Google Sans"/>
              </a:rPr>
              <a:t>and continuous student assessment using brief, accurate measures of reading, math,</a:t>
            </a:r>
            <a:r>
              <a:rPr lang="en-US" b="0" i="0" dirty="0">
                <a:solidFill>
                  <a:srgbClr val="1F1F1F"/>
                </a:solidFill>
                <a:effectLst/>
                <a:latin typeface="Google Sans"/>
              </a:rPr>
              <a:t> </a:t>
            </a:r>
            <a:r>
              <a:rPr lang="en-US" b="0" i="0" dirty="0">
                <a:solidFill>
                  <a:srgbClr val="040C28"/>
                </a:solidFill>
                <a:effectLst/>
                <a:latin typeface="Google Sans"/>
              </a:rPr>
              <a:t>spelling, and writing</a:t>
            </a:r>
            <a:r>
              <a:rPr lang="en-US" b="0" i="0" dirty="0">
                <a:solidFill>
                  <a:srgbClr val="1F1F1F"/>
                </a:solidFill>
                <a:effectLst/>
                <a:latin typeface="Google Sans"/>
              </a:rPr>
              <a:t>. </a:t>
            </a:r>
            <a:r>
              <a:rPr lang="en-US" b="0" i="0" dirty="0" err="1">
                <a:solidFill>
                  <a:srgbClr val="1F1F1F"/>
                </a:solidFill>
                <a:effectLst/>
                <a:latin typeface="Google Sans"/>
              </a:rPr>
              <a:t>aimsweb</a:t>
            </a:r>
            <a:r>
              <a:rPr lang="en-US" b="0" i="0" dirty="0">
                <a:solidFill>
                  <a:srgbClr val="1F1F1F"/>
                </a:solidFill>
                <a:effectLst/>
                <a:latin typeface="Google Sans"/>
              </a:rPr>
              <a:t> is the most comprehensive K-12 assessment system. that supports Response to Intervention (RTI) and tiered instruction.</a:t>
            </a:r>
            <a:endParaRPr lang="en-US" b="0" i="0" dirty="0">
              <a:solidFill>
                <a:srgbClr val="1F1F1F"/>
              </a:solidFill>
              <a:effectLst/>
              <a:latin typeface="Roboto" panose="02000000000000000000" pitchFamily="2" charset="0"/>
            </a:endParaRPr>
          </a:p>
          <a:p>
            <a:endParaRPr lang="en-US" dirty="0"/>
          </a:p>
          <a:p>
            <a:pPr algn="l"/>
            <a:r>
              <a:rPr lang="en-US" b="0" i="0" dirty="0">
                <a:solidFill>
                  <a:srgbClr val="1F1F1F"/>
                </a:solidFill>
                <a:effectLst/>
                <a:latin typeface="Google Sans"/>
              </a:rPr>
              <a:t>What does SAT 10 stand for?</a:t>
            </a:r>
            <a:endParaRPr lang="en-US" b="0" i="0" dirty="0">
              <a:solidFill>
                <a:srgbClr val="1F1F1F"/>
              </a:solidFill>
              <a:effectLst/>
              <a:latin typeface="Roboto" panose="02000000000000000000" pitchFamily="2" charset="0"/>
            </a:endParaRPr>
          </a:p>
          <a:p>
            <a:pPr algn="l"/>
            <a:r>
              <a:rPr lang="en-US" b="0" i="0" dirty="0">
                <a:solidFill>
                  <a:srgbClr val="1F1F1F"/>
                </a:solidFill>
                <a:effectLst/>
                <a:latin typeface="Google Sans"/>
              </a:rPr>
              <a:t>The </a:t>
            </a:r>
            <a:r>
              <a:rPr lang="en-US" b="0" i="0" dirty="0">
                <a:solidFill>
                  <a:srgbClr val="040C28"/>
                </a:solidFill>
                <a:effectLst/>
                <a:latin typeface="Google Sans"/>
              </a:rPr>
              <a:t>Stanford Achievement Test Series</a:t>
            </a:r>
            <a:r>
              <a:rPr lang="en-US" b="0" i="0" dirty="0">
                <a:solidFill>
                  <a:srgbClr val="1F1F1F"/>
                </a:solidFill>
                <a:effectLst/>
                <a:latin typeface="Google Sans"/>
              </a:rPr>
              <a:t>, the most recent version of which is usually referred to simply as the "Stanford 10" or SAT-10, is a set of standardized achievement tests used by school districts in the United States and in American schools abroad for assessing children from kindergarten through high school.</a:t>
            </a:r>
            <a:endParaRPr lang="en-US" b="0" i="0" dirty="0">
              <a:solidFill>
                <a:srgbClr val="1F1F1F"/>
              </a:solidFill>
              <a:effectLst/>
              <a:latin typeface="Roboto"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FF314-01BB-40F0-988E-0AEB37643D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41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53:notes"/>
          <p:cNvSpPr txBox="1">
            <a:spLocks noGrp="1"/>
          </p:cNvSpPr>
          <p:nvPr>
            <p:ph type="body" idx="1"/>
          </p:nvPr>
        </p:nvSpPr>
        <p:spPr>
          <a:xfrm>
            <a:off x="731520" y="4620577"/>
            <a:ext cx="5852160" cy="3780473"/>
          </a:xfrm>
          <a:prstGeom prst="rect">
            <a:avLst/>
          </a:prstGeom>
        </p:spPr>
        <p:txBody>
          <a:bodyPr spcFirstLastPara="1" wrap="square" lIns="96625" tIns="48300" rIns="96625" bIns="48300" anchor="t" anchorCtr="0">
            <a:noAutofit/>
          </a:bodyPr>
          <a:lstStyle/>
          <a:p>
            <a:pPr marL="0" indent="0"/>
            <a:endParaRPr lang="en-US" dirty="0"/>
          </a:p>
          <a:p>
            <a:pPr marL="0" indent="0"/>
            <a:endParaRPr lang="en-US"/>
          </a:p>
          <a:p>
            <a:pPr marL="0" indent="0"/>
            <a:endParaRPr lang="en-US" dirty="0"/>
          </a:p>
        </p:txBody>
      </p:sp>
      <p:sp>
        <p:nvSpPr>
          <p:cNvPr id="803" name="Google Shape;803;p5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ue Title Slide">
  <p:cSld name="Blue 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5"/>
          <p:cNvSpPr txBox="1">
            <a:spLocks noGrp="1"/>
          </p:cNvSpPr>
          <p:nvPr>
            <p:ph type="subTitle" idx="1"/>
          </p:nvPr>
        </p:nvSpPr>
        <p:spPr>
          <a:xfrm>
            <a:off x="1219200" y="3729038"/>
            <a:ext cx="9732578" cy="1000617"/>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Clr>
                <a:schemeClr val="lt1"/>
              </a:buClr>
              <a:buSzPts val="3300"/>
              <a:buNone/>
              <a:defRPr sz="3300">
                <a:solidFill>
                  <a:schemeClr val="lt1"/>
                </a:solidFill>
                <a:latin typeface="Calibri"/>
                <a:ea typeface="Calibri"/>
                <a:cs typeface="Calibri"/>
                <a:sym typeface="Calibri"/>
              </a:defRPr>
            </a:lvl1pPr>
            <a:lvl2pPr lvl="1" algn="ctr">
              <a:lnSpc>
                <a:spcPct val="100000"/>
              </a:lnSpc>
              <a:spcBef>
                <a:spcPts val="600"/>
              </a:spcBef>
              <a:spcAft>
                <a:spcPts val="0"/>
              </a:spcAft>
              <a:buClr>
                <a:schemeClr val="dk1"/>
              </a:buClr>
              <a:buSzPts val="2000"/>
              <a:buNone/>
              <a:defRPr sz="2000"/>
            </a:lvl2pPr>
            <a:lvl3pPr lvl="2" algn="ctr">
              <a:lnSpc>
                <a:spcPct val="100000"/>
              </a:lnSpc>
              <a:spcBef>
                <a:spcPts val="6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55"/>
          <p:cNvSpPr txBox="1">
            <a:spLocks noGrp="1"/>
          </p:cNvSpPr>
          <p:nvPr>
            <p:ph type="title"/>
          </p:nvPr>
        </p:nvSpPr>
        <p:spPr>
          <a:xfrm>
            <a:off x="1219200" y="2700338"/>
            <a:ext cx="9732578" cy="919162"/>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5800"/>
              <a:buFont typeface="Calibri"/>
              <a:buNone/>
              <a:defRPr sz="5800" b="1"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5"/>
          <p:cNvSpPr txBox="1">
            <a:spLocks noGrp="1"/>
          </p:cNvSpPr>
          <p:nvPr>
            <p:ph type="body" idx="2"/>
          </p:nvPr>
        </p:nvSpPr>
        <p:spPr>
          <a:xfrm>
            <a:off x="1219200" y="5143500"/>
            <a:ext cx="7310438" cy="314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1800"/>
              <a:buFont typeface="Arial"/>
              <a:buNone/>
              <a:defRPr sz="1800" b="0" i="0">
                <a:solidFill>
                  <a:schemeClr val="lt1"/>
                </a:solidFill>
                <a:latin typeface="Calibri"/>
                <a:ea typeface="Calibri"/>
                <a:cs typeface="Calibri"/>
                <a:sym typeface="Calibri"/>
              </a:defRPr>
            </a:lvl1pPr>
            <a:lvl2pPr marL="914400" lvl="1" indent="-342900" algn="l">
              <a:lnSpc>
                <a:spcPct val="100000"/>
              </a:lnSpc>
              <a:spcBef>
                <a:spcPts val="600"/>
              </a:spcBef>
              <a:spcAft>
                <a:spcPts val="0"/>
              </a:spcAft>
              <a:buClr>
                <a:schemeClr val="dk1"/>
              </a:buClr>
              <a:buSzPts val="1800"/>
              <a:buChar char="o"/>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 1 Column Content" type="obj">
  <p:cSld name="OBJEC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6"/>
          <p:cNvSpPr txBox="1">
            <a:spLocks noGrp="1"/>
          </p:cNvSpPr>
          <p:nvPr>
            <p:ph type="title"/>
          </p:nvPr>
        </p:nvSpPr>
        <p:spPr>
          <a:xfrm>
            <a:off x="514350" y="1"/>
            <a:ext cx="9201150" cy="94297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400"/>
              <a:buFont typeface="Calibri"/>
              <a:buNone/>
              <a:defRPr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6"/>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Autofit/>
          </a:bodyPr>
          <a:lstStyle>
            <a:lvl1pPr marL="457200" lvl="0" indent="-388620" algn="l">
              <a:lnSpc>
                <a:spcPct val="100000"/>
              </a:lnSpc>
              <a:spcBef>
                <a:spcPts val="600"/>
              </a:spcBef>
              <a:spcAft>
                <a:spcPts val="0"/>
              </a:spcAft>
              <a:buClr>
                <a:schemeClr val="accent1"/>
              </a:buClr>
              <a:buSzPts val="2520"/>
              <a:buFont typeface="Noto Sans Symbols"/>
              <a:buChar char="▪"/>
              <a:defRPr b="0" i="0">
                <a:latin typeface="Calibri"/>
                <a:ea typeface="Calibri"/>
                <a:cs typeface="Calibri"/>
                <a:sym typeface="Calibri"/>
              </a:defRPr>
            </a:lvl1pPr>
            <a:lvl2pPr marL="914400" lvl="1" indent="-365760" algn="l">
              <a:lnSpc>
                <a:spcPct val="100000"/>
              </a:lnSpc>
              <a:spcBef>
                <a:spcPts val="600"/>
              </a:spcBef>
              <a:spcAft>
                <a:spcPts val="0"/>
              </a:spcAft>
              <a:buClr>
                <a:schemeClr val="accent1"/>
              </a:buClr>
              <a:buSzPts val="2160"/>
              <a:buFont typeface="Courier New"/>
              <a:buChar char="o"/>
              <a:defRPr b="0" i="0">
                <a:latin typeface="Calibri"/>
                <a:ea typeface="Calibri"/>
                <a:cs typeface="Calibri"/>
                <a:sym typeface="Calibri"/>
              </a:defRPr>
            </a:lvl2pPr>
            <a:lvl3pPr marL="1371600" lvl="2" indent="-342900" algn="l">
              <a:lnSpc>
                <a:spcPct val="100000"/>
              </a:lnSpc>
              <a:spcBef>
                <a:spcPts val="600"/>
              </a:spcBef>
              <a:spcAft>
                <a:spcPts val="0"/>
              </a:spcAft>
              <a:buClr>
                <a:schemeClr val="accent1"/>
              </a:buClr>
              <a:buSzPts val="1800"/>
              <a:buFont typeface="Times New Roman"/>
              <a:buChar char="▲"/>
              <a:defRPr b="0" i="0">
                <a:latin typeface="Calibri"/>
                <a:ea typeface="Calibri"/>
                <a:cs typeface="Calibri"/>
                <a:sym typeface="Calibri"/>
              </a:defRPr>
            </a:lvl3pPr>
            <a:lvl4pPr marL="1828800" lvl="3" indent="-331469" algn="l">
              <a:lnSpc>
                <a:spcPct val="100000"/>
              </a:lnSpc>
              <a:spcBef>
                <a:spcPts val="600"/>
              </a:spcBef>
              <a:spcAft>
                <a:spcPts val="0"/>
              </a:spcAft>
              <a:buClr>
                <a:schemeClr val="accent1"/>
              </a:buClr>
              <a:buSzPts val="1620"/>
              <a:buFont typeface="Noto Sans Symbols"/>
              <a:buChar char="❑"/>
              <a:defRPr b="0" i="0">
                <a:latin typeface="Calibri"/>
                <a:ea typeface="Calibri"/>
                <a:cs typeface="Calibri"/>
                <a:sym typeface="Calibri"/>
              </a:defRPr>
            </a:lvl4pPr>
            <a:lvl5pPr marL="2286000" lvl="4" indent="-331470" algn="l">
              <a:lnSpc>
                <a:spcPct val="100000"/>
              </a:lnSpc>
              <a:spcBef>
                <a:spcPts val="600"/>
              </a:spcBef>
              <a:spcAft>
                <a:spcPts val="0"/>
              </a:spcAft>
              <a:buClr>
                <a:schemeClr val="accent1"/>
              </a:buClr>
              <a:buSzPts val="1620"/>
              <a:buFont typeface="Arial"/>
              <a:buChar char="•"/>
              <a:defRPr b="0" i="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Content Area">
  <p:cSld name="Blank Content Area">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59"/>
          <p:cNvSpPr txBox="1">
            <a:spLocks noGrp="1"/>
          </p:cNvSpPr>
          <p:nvPr>
            <p:ph type="title"/>
          </p:nvPr>
        </p:nvSpPr>
        <p:spPr>
          <a:xfrm>
            <a:off x="514350" y="1"/>
            <a:ext cx="9201150" cy="94297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2 Column Content">
  <p:cSld name="Blue 2 Column Conte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60"/>
          <p:cNvSpPr txBox="1">
            <a:spLocks noGrp="1"/>
          </p:cNvSpPr>
          <p:nvPr>
            <p:ph type="title"/>
          </p:nvPr>
        </p:nvSpPr>
        <p:spPr>
          <a:xfrm>
            <a:off x="514350" y="1"/>
            <a:ext cx="9201150" cy="94297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0"/>
          <p:cNvSpPr txBox="1">
            <a:spLocks noGrp="1"/>
          </p:cNvSpPr>
          <p:nvPr>
            <p:ph type="body" idx="1"/>
          </p:nvPr>
        </p:nvSpPr>
        <p:spPr>
          <a:xfrm>
            <a:off x="838199" y="1825625"/>
            <a:ext cx="4919663" cy="43513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accent1"/>
              </a:buClr>
              <a:buSzPts val="2520"/>
              <a:buFont typeface="Noto Sans Symbols"/>
              <a:buNone/>
              <a:defRPr b="1" i="0">
                <a:latin typeface="Calibri"/>
                <a:ea typeface="Calibri"/>
                <a:cs typeface="Calibri"/>
                <a:sym typeface="Calibri"/>
              </a:defRPr>
            </a:lvl1pPr>
            <a:lvl2pPr marL="914400" lvl="1" indent="-365760" algn="l">
              <a:lnSpc>
                <a:spcPct val="100000"/>
              </a:lnSpc>
              <a:spcBef>
                <a:spcPts val="600"/>
              </a:spcBef>
              <a:spcAft>
                <a:spcPts val="0"/>
              </a:spcAft>
              <a:buClr>
                <a:schemeClr val="accent1"/>
              </a:buClr>
              <a:buSzPts val="2160"/>
              <a:buFont typeface="Arial"/>
              <a:buChar char="•"/>
              <a:defRPr b="0" i="0">
                <a:latin typeface="Calibri"/>
                <a:ea typeface="Calibri"/>
                <a:cs typeface="Calibri"/>
                <a:sym typeface="Calibri"/>
              </a:defRPr>
            </a:lvl2pPr>
            <a:lvl3pPr marL="1371600" lvl="2" indent="-342900" algn="l">
              <a:lnSpc>
                <a:spcPct val="100000"/>
              </a:lnSpc>
              <a:spcBef>
                <a:spcPts val="600"/>
              </a:spcBef>
              <a:spcAft>
                <a:spcPts val="0"/>
              </a:spcAft>
              <a:buClr>
                <a:schemeClr val="accent1"/>
              </a:buClr>
              <a:buSzPts val="1800"/>
              <a:buFont typeface="Noto Sans Symbols"/>
              <a:buChar char="❑"/>
              <a:defRPr b="0" i="0">
                <a:latin typeface="Calibri"/>
                <a:ea typeface="Calibri"/>
                <a:cs typeface="Calibri"/>
                <a:sym typeface="Calibri"/>
              </a:defRPr>
            </a:lvl3pPr>
            <a:lvl4pPr marL="1828800" lvl="3" indent="-331469" algn="l">
              <a:lnSpc>
                <a:spcPct val="100000"/>
              </a:lnSpc>
              <a:spcBef>
                <a:spcPts val="600"/>
              </a:spcBef>
              <a:spcAft>
                <a:spcPts val="0"/>
              </a:spcAft>
              <a:buClr>
                <a:schemeClr val="accent1"/>
              </a:buClr>
              <a:buSzPts val="1620"/>
              <a:buFont typeface="Noto Sans Symbols"/>
              <a:buChar char="▪"/>
              <a:defRPr b="0" i="0">
                <a:latin typeface="Calibri"/>
                <a:ea typeface="Calibri"/>
                <a:cs typeface="Calibri"/>
                <a:sym typeface="Calibri"/>
              </a:defRPr>
            </a:lvl4pPr>
            <a:lvl5pPr marL="2286000" lvl="4" indent="-331470" algn="l">
              <a:lnSpc>
                <a:spcPct val="100000"/>
              </a:lnSpc>
              <a:spcBef>
                <a:spcPts val="600"/>
              </a:spcBef>
              <a:spcAft>
                <a:spcPts val="0"/>
              </a:spcAft>
              <a:buClr>
                <a:schemeClr val="accent1"/>
              </a:buClr>
              <a:buSzPts val="1620"/>
              <a:buFont typeface="Courier New"/>
              <a:buChar char="o"/>
              <a:defRPr b="0" i="0">
                <a:latin typeface="Calibri"/>
                <a:ea typeface="Calibri"/>
                <a:cs typeface="Calibri"/>
                <a:sym typeface="Calibri"/>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7" name="Google Shape;37;p60"/>
          <p:cNvSpPr txBox="1">
            <a:spLocks noGrp="1"/>
          </p:cNvSpPr>
          <p:nvPr>
            <p:ph type="body" idx="2"/>
          </p:nvPr>
        </p:nvSpPr>
        <p:spPr>
          <a:xfrm>
            <a:off x="6430297" y="1825625"/>
            <a:ext cx="4916129" cy="43513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accent1"/>
              </a:buClr>
              <a:buSzPts val="2520"/>
              <a:buFont typeface="Noto Sans Symbols"/>
              <a:buNone/>
              <a:defRPr b="1" i="0">
                <a:latin typeface="Calibri"/>
                <a:ea typeface="Calibri"/>
                <a:cs typeface="Calibri"/>
                <a:sym typeface="Calibri"/>
              </a:defRPr>
            </a:lvl1pPr>
            <a:lvl2pPr marL="914400" lvl="1" indent="-365760" algn="l">
              <a:lnSpc>
                <a:spcPct val="100000"/>
              </a:lnSpc>
              <a:spcBef>
                <a:spcPts val="600"/>
              </a:spcBef>
              <a:spcAft>
                <a:spcPts val="0"/>
              </a:spcAft>
              <a:buClr>
                <a:schemeClr val="accent1"/>
              </a:buClr>
              <a:buSzPts val="2160"/>
              <a:buFont typeface="Arial"/>
              <a:buChar char="•"/>
              <a:defRPr b="0" i="0">
                <a:latin typeface="Calibri"/>
                <a:ea typeface="Calibri"/>
                <a:cs typeface="Calibri"/>
                <a:sym typeface="Calibri"/>
              </a:defRPr>
            </a:lvl2pPr>
            <a:lvl3pPr marL="1371600" lvl="2" indent="-342900" algn="l">
              <a:lnSpc>
                <a:spcPct val="100000"/>
              </a:lnSpc>
              <a:spcBef>
                <a:spcPts val="600"/>
              </a:spcBef>
              <a:spcAft>
                <a:spcPts val="0"/>
              </a:spcAft>
              <a:buClr>
                <a:schemeClr val="accent1"/>
              </a:buClr>
              <a:buSzPts val="1800"/>
              <a:buFont typeface="Noto Sans Symbols"/>
              <a:buChar char="❑"/>
              <a:defRPr b="0" i="0">
                <a:latin typeface="Calibri"/>
                <a:ea typeface="Calibri"/>
                <a:cs typeface="Calibri"/>
                <a:sym typeface="Calibri"/>
              </a:defRPr>
            </a:lvl3pPr>
            <a:lvl4pPr marL="1828800" lvl="3" indent="-331469" algn="l">
              <a:lnSpc>
                <a:spcPct val="100000"/>
              </a:lnSpc>
              <a:spcBef>
                <a:spcPts val="600"/>
              </a:spcBef>
              <a:spcAft>
                <a:spcPts val="0"/>
              </a:spcAft>
              <a:buClr>
                <a:schemeClr val="accent1"/>
              </a:buClr>
              <a:buSzPts val="1620"/>
              <a:buFont typeface="Noto Sans Symbols"/>
              <a:buChar char="▪"/>
              <a:defRPr b="0" i="0">
                <a:latin typeface="Calibri"/>
                <a:ea typeface="Calibri"/>
                <a:cs typeface="Calibri"/>
                <a:sym typeface="Calibri"/>
              </a:defRPr>
            </a:lvl4pPr>
            <a:lvl5pPr marL="2286000" lvl="4" indent="-331470" algn="l">
              <a:lnSpc>
                <a:spcPct val="100000"/>
              </a:lnSpc>
              <a:spcBef>
                <a:spcPts val="600"/>
              </a:spcBef>
              <a:spcAft>
                <a:spcPts val="0"/>
              </a:spcAft>
              <a:buClr>
                <a:schemeClr val="accent1"/>
              </a:buClr>
              <a:buSzPts val="1620"/>
              <a:buFont typeface="Courier New"/>
              <a:buChar char="o"/>
              <a:defRPr b="0" i="0">
                <a:latin typeface="Calibri"/>
                <a:ea typeface="Calibri"/>
                <a:cs typeface="Calibri"/>
                <a:sym typeface="Calibri"/>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8" name="Google Shape;38;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ue Blank Content Area">
  <p:cSld name="1_Blue Blank Content Area">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63"/>
          <p:cNvSpPr txBox="1">
            <a:spLocks noGrp="1"/>
          </p:cNvSpPr>
          <p:nvPr>
            <p:ph type="title"/>
          </p:nvPr>
        </p:nvSpPr>
        <p:spPr>
          <a:xfrm>
            <a:off x="514350" y="1"/>
            <a:ext cx="9201151" cy="94297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Column Content">
  <p:cSld name="2 Column Content">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64"/>
          <p:cNvSpPr txBox="1">
            <a:spLocks noGrp="1"/>
          </p:cNvSpPr>
          <p:nvPr>
            <p:ph type="title"/>
          </p:nvPr>
        </p:nvSpPr>
        <p:spPr>
          <a:xfrm>
            <a:off x="514350" y="2"/>
            <a:ext cx="9201151" cy="94297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4"/>
          <p:cNvSpPr txBox="1">
            <a:spLocks noGrp="1"/>
          </p:cNvSpPr>
          <p:nvPr>
            <p:ph type="body" idx="1"/>
          </p:nvPr>
        </p:nvSpPr>
        <p:spPr>
          <a:xfrm>
            <a:off x="838201" y="1825625"/>
            <a:ext cx="4919663" cy="4351339"/>
          </a:xfrm>
          <a:prstGeom prst="rect">
            <a:avLst/>
          </a:prstGeom>
          <a:noFill/>
          <a:ln>
            <a:noFill/>
          </a:ln>
        </p:spPr>
        <p:txBody>
          <a:bodyPr spcFirstLastPara="1" wrap="square" lIns="0" tIns="0" rIns="0" bIns="0" anchor="t" anchorCtr="0">
            <a:noAutofit/>
          </a:bodyPr>
          <a:lstStyle>
            <a:lvl1pPr marL="457200" lvl="0" indent="-388620" algn="l">
              <a:lnSpc>
                <a:spcPct val="100000"/>
              </a:lnSpc>
              <a:spcBef>
                <a:spcPts val="600"/>
              </a:spcBef>
              <a:spcAft>
                <a:spcPts val="0"/>
              </a:spcAft>
              <a:buClr>
                <a:schemeClr val="accent1"/>
              </a:buClr>
              <a:buSzPts val="2520"/>
              <a:buFont typeface="Noto Sans Symbols"/>
              <a:buChar char="▪"/>
              <a:defRPr b="0" i="0">
                <a:latin typeface="Calibri"/>
                <a:ea typeface="Calibri"/>
                <a:cs typeface="Calibri"/>
                <a:sym typeface="Calibri"/>
              </a:defRPr>
            </a:lvl1pPr>
            <a:lvl2pPr marL="914400" lvl="1" indent="-365760" algn="l">
              <a:lnSpc>
                <a:spcPct val="100000"/>
              </a:lnSpc>
              <a:spcBef>
                <a:spcPts val="600"/>
              </a:spcBef>
              <a:spcAft>
                <a:spcPts val="0"/>
              </a:spcAft>
              <a:buClr>
                <a:schemeClr val="accent1"/>
              </a:buClr>
              <a:buSzPts val="2160"/>
              <a:buFont typeface="Noto Sans Symbols"/>
              <a:buChar char="▪"/>
              <a:defRPr b="0" i="0">
                <a:latin typeface="Calibri"/>
                <a:ea typeface="Calibri"/>
                <a:cs typeface="Calibri"/>
                <a:sym typeface="Calibri"/>
              </a:defRPr>
            </a:lvl2pPr>
            <a:lvl3pPr marL="1371600" lvl="2" indent="-342900" algn="l">
              <a:lnSpc>
                <a:spcPct val="100000"/>
              </a:lnSpc>
              <a:spcBef>
                <a:spcPts val="600"/>
              </a:spcBef>
              <a:spcAft>
                <a:spcPts val="0"/>
              </a:spcAft>
              <a:buClr>
                <a:schemeClr val="accent1"/>
              </a:buClr>
              <a:buSzPts val="1800"/>
              <a:buFont typeface="Noto Sans Symbols"/>
              <a:buChar char="▪"/>
              <a:defRPr b="0" i="0">
                <a:latin typeface="Calibri"/>
                <a:ea typeface="Calibri"/>
                <a:cs typeface="Calibri"/>
                <a:sym typeface="Calibri"/>
              </a:defRPr>
            </a:lvl3pPr>
            <a:lvl4pPr marL="1828800" lvl="3" indent="-331469" algn="l">
              <a:lnSpc>
                <a:spcPct val="100000"/>
              </a:lnSpc>
              <a:spcBef>
                <a:spcPts val="600"/>
              </a:spcBef>
              <a:spcAft>
                <a:spcPts val="0"/>
              </a:spcAft>
              <a:buClr>
                <a:schemeClr val="accent1"/>
              </a:buClr>
              <a:buSzPts val="1620"/>
              <a:buFont typeface="Noto Sans Symbols"/>
              <a:buChar char="▪"/>
              <a:defRPr b="0" i="0">
                <a:latin typeface="Calibri"/>
                <a:ea typeface="Calibri"/>
                <a:cs typeface="Calibri"/>
                <a:sym typeface="Calibri"/>
              </a:defRPr>
            </a:lvl4pPr>
            <a:lvl5pPr marL="2286000" lvl="4" indent="-331470" algn="l">
              <a:lnSpc>
                <a:spcPct val="100000"/>
              </a:lnSpc>
              <a:spcBef>
                <a:spcPts val="600"/>
              </a:spcBef>
              <a:spcAft>
                <a:spcPts val="0"/>
              </a:spcAft>
              <a:buClr>
                <a:schemeClr val="accent1"/>
              </a:buClr>
              <a:buSzPts val="1620"/>
              <a:buFont typeface="Noto Sans Symbols"/>
              <a:buChar char="▪"/>
              <a:defRPr b="0" i="0">
                <a:latin typeface="Calibri"/>
                <a:ea typeface="Calibri"/>
                <a:cs typeface="Calibri"/>
                <a:sym typeface="Calibri"/>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8" name="Google Shape;48;p64"/>
          <p:cNvSpPr txBox="1">
            <a:spLocks noGrp="1"/>
          </p:cNvSpPr>
          <p:nvPr>
            <p:ph type="body" idx="2"/>
          </p:nvPr>
        </p:nvSpPr>
        <p:spPr>
          <a:xfrm>
            <a:off x="6430298" y="1825625"/>
            <a:ext cx="4916129" cy="4351339"/>
          </a:xfrm>
          <a:prstGeom prst="rect">
            <a:avLst/>
          </a:prstGeom>
          <a:noFill/>
          <a:ln>
            <a:noFill/>
          </a:ln>
        </p:spPr>
        <p:txBody>
          <a:bodyPr spcFirstLastPara="1" wrap="square" lIns="0" tIns="0" rIns="0" bIns="0" anchor="t" anchorCtr="0">
            <a:noAutofit/>
          </a:bodyPr>
          <a:lstStyle>
            <a:lvl1pPr marL="457200" lvl="0" indent="-388620" algn="l">
              <a:lnSpc>
                <a:spcPct val="100000"/>
              </a:lnSpc>
              <a:spcBef>
                <a:spcPts val="600"/>
              </a:spcBef>
              <a:spcAft>
                <a:spcPts val="0"/>
              </a:spcAft>
              <a:buClr>
                <a:schemeClr val="accent1"/>
              </a:buClr>
              <a:buSzPts val="2520"/>
              <a:buFont typeface="Noto Sans Symbols"/>
              <a:buChar char="▪"/>
              <a:defRPr b="0" i="0">
                <a:latin typeface="Calibri"/>
                <a:ea typeface="Calibri"/>
                <a:cs typeface="Calibri"/>
                <a:sym typeface="Calibri"/>
              </a:defRPr>
            </a:lvl1pPr>
            <a:lvl2pPr marL="914400" lvl="1" indent="-365760" algn="l">
              <a:lnSpc>
                <a:spcPct val="100000"/>
              </a:lnSpc>
              <a:spcBef>
                <a:spcPts val="600"/>
              </a:spcBef>
              <a:spcAft>
                <a:spcPts val="0"/>
              </a:spcAft>
              <a:buClr>
                <a:schemeClr val="accent1"/>
              </a:buClr>
              <a:buSzPts val="2160"/>
              <a:buFont typeface="Noto Sans Symbols"/>
              <a:buChar char="▪"/>
              <a:defRPr b="0" i="0">
                <a:latin typeface="Calibri"/>
                <a:ea typeface="Calibri"/>
                <a:cs typeface="Calibri"/>
                <a:sym typeface="Calibri"/>
              </a:defRPr>
            </a:lvl2pPr>
            <a:lvl3pPr marL="1371600" lvl="2" indent="-342900" algn="l">
              <a:lnSpc>
                <a:spcPct val="100000"/>
              </a:lnSpc>
              <a:spcBef>
                <a:spcPts val="600"/>
              </a:spcBef>
              <a:spcAft>
                <a:spcPts val="0"/>
              </a:spcAft>
              <a:buClr>
                <a:schemeClr val="accent1"/>
              </a:buClr>
              <a:buSzPts val="1800"/>
              <a:buFont typeface="Noto Sans Symbols"/>
              <a:buChar char="▪"/>
              <a:defRPr b="0" i="0">
                <a:latin typeface="Calibri"/>
                <a:ea typeface="Calibri"/>
                <a:cs typeface="Calibri"/>
                <a:sym typeface="Calibri"/>
              </a:defRPr>
            </a:lvl3pPr>
            <a:lvl4pPr marL="1828800" lvl="3" indent="-331469" algn="l">
              <a:lnSpc>
                <a:spcPct val="100000"/>
              </a:lnSpc>
              <a:spcBef>
                <a:spcPts val="600"/>
              </a:spcBef>
              <a:spcAft>
                <a:spcPts val="0"/>
              </a:spcAft>
              <a:buClr>
                <a:schemeClr val="accent1"/>
              </a:buClr>
              <a:buSzPts val="1620"/>
              <a:buFont typeface="Noto Sans Symbols"/>
              <a:buChar char="▪"/>
              <a:defRPr b="0" i="0">
                <a:latin typeface="Calibri"/>
                <a:ea typeface="Calibri"/>
                <a:cs typeface="Calibri"/>
                <a:sym typeface="Calibri"/>
              </a:defRPr>
            </a:lvl4pPr>
            <a:lvl5pPr marL="2286000" lvl="4" indent="-331470" algn="l">
              <a:lnSpc>
                <a:spcPct val="100000"/>
              </a:lnSpc>
              <a:spcBef>
                <a:spcPts val="600"/>
              </a:spcBef>
              <a:spcAft>
                <a:spcPts val="0"/>
              </a:spcAft>
              <a:buClr>
                <a:schemeClr val="accent1"/>
              </a:buClr>
              <a:buSzPts val="1620"/>
              <a:buFont typeface="Noto Sans Symbols"/>
              <a:buChar char="▪"/>
              <a:defRPr b="0" i="0">
                <a:latin typeface="Calibri"/>
                <a:ea typeface="Calibri"/>
                <a:cs typeface="Calibri"/>
                <a:sym typeface="Calibri"/>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Blue 2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0"/>
            <a:ext cx="9201151" cy="942975"/>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a:t>Sample Slide Title Goes Here</a:t>
            </a:r>
          </a:p>
        </p:txBody>
      </p:sp>
      <p:sp>
        <p:nvSpPr>
          <p:cNvPr id="3" name="Content Placeholder 2"/>
          <p:cNvSpPr>
            <a:spLocks noGrp="1" noChangeAspect="1"/>
          </p:cNvSpPr>
          <p:nvPr>
            <p:ph idx="1"/>
          </p:nvPr>
        </p:nvSpPr>
        <p:spPr>
          <a:xfrm>
            <a:off x="838201" y="1825624"/>
            <a:ext cx="4919663" cy="4351339"/>
          </a:xfrm>
        </p:spPr>
        <p:txBody>
          <a:bodyPr lIns="0" tIns="0" rIns="0" bIns="0"/>
          <a:lstStyle>
            <a:lvl1pPr marL="228594" indent="-228594">
              <a:buClr>
                <a:schemeClr val="accent1"/>
              </a:buClr>
              <a:buSzPct val="90000"/>
              <a:buFont typeface="Wingdings" charset="2"/>
              <a:buChar char="§"/>
              <a:defRPr b="0" i="0">
                <a:latin typeface="Calibri Light" charset="0"/>
                <a:ea typeface="Calibri Light" charset="0"/>
                <a:cs typeface="Calibri Light" charset="0"/>
              </a:defRPr>
            </a:lvl1pPr>
            <a:lvl2pPr marL="685783" indent="-228594">
              <a:buClr>
                <a:schemeClr val="accent1"/>
              </a:buClr>
              <a:buSzPct val="90000"/>
              <a:buFont typeface="Wingdings" charset="2"/>
              <a:buChar char="§"/>
              <a:defRPr b="0" i="0">
                <a:latin typeface="Calibri Light" charset="0"/>
                <a:ea typeface="Calibri Light" charset="0"/>
                <a:cs typeface="Calibri Light" charset="0"/>
              </a:defRPr>
            </a:lvl2pPr>
            <a:lvl3pPr marL="1142971" indent="-228594">
              <a:buClr>
                <a:schemeClr val="accent1"/>
              </a:buClr>
              <a:buSzPct val="90000"/>
              <a:buFont typeface="Wingdings" charset="2"/>
              <a:buChar char="§"/>
              <a:defRPr b="0" i="0">
                <a:latin typeface="Calibri Light" charset="0"/>
                <a:ea typeface="Calibri Light" charset="0"/>
                <a:cs typeface="Calibri Light" charset="0"/>
              </a:defRPr>
            </a:lvl3pPr>
            <a:lvl4pPr marL="1600160" indent="-228594">
              <a:buClr>
                <a:schemeClr val="accent1"/>
              </a:buClr>
              <a:buSzPct val="90000"/>
              <a:buFont typeface="Wingdings" charset="2"/>
              <a:buChar char="§"/>
              <a:defRPr b="0" i="0">
                <a:latin typeface="Calibri Light" charset="0"/>
                <a:ea typeface="Calibri Light" charset="0"/>
                <a:cs typeface="Calibri Light" charset="0"/>
              </a:defRPr>
            </a:lvl4pPr>
            <a:lvl5pPr marL="2057349" indent="-228594">
              <a:buClr>
                <a:schemeClr val="accent1"/>
              </a:buClr>
              <a:buSzPct val="90000"/>
              <a:buFont typeface="Wingdings" charset="2"/>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noChangeAspect="1"/>
          </p:cNvSpPr>
          <p:nvPr>
            <p:ph idx="10"/>
          </p:nvPr>
        </p:nvSpPr>
        <p:spPr>
          <a:xfrm>
            <a:off x="6430298" y="1825624"/>
            <a:ext cx="4916129" cy="4351339"/>
          </a:xfrm>
        </p:spPr>
        <p:txBody>
          <a:bodyPr lIns="0" tIns="0" rIns="0" bIns="0"/>
          <a:lstStyle>
            <a:lvl1pPr marL="228594" indent="-228594">
              <a:buClr>
                <a:schemeClr val="accent1"/>
              </a:buClr>
              <a:buSzPct val="90000"/>
              <a:buFont typeface="Wingdings" charset="2"/>
              <a:buChar char="§"/>
              <a:defRPr b="0" i="0">
                <a:latin typeface="Calibri Light" charset="0"/>
                <a:ea typeface="Calibri Light" charset="0"/>
                <a:cs typeface="Calibri Light" charset="0"/>
              </a:defRPr>
            </a:lvl1pPr>
            <a:lvl2pPr marL="685783" indent="-228594">
              <a:buClr>
                <a:schemeClr val="accent1"/>
              </a:buClr>
              <a:buSzPct val="90000"/>
              <a:buFont typeface="Wingdings" charset="2"/>
              <a:buChar char="§"/>
              <a:defRPr b="0" i="0">
                <a:latin typeface="Calibri Light" charset="0"/>
                <a:ea typeface="Calibri Light" charset="0"/>
                <a:cs typeface="Calibri Light" charset="0"/>
              </a:defRPr>
            </a:lvl2pPr>
            <a:lvl3pPr marL="1142971" indent="-228594">
              <a:buClr>
                <a:schemeClr val="accent1"/>
              </a:buClr>
              <a:buSzPct val="90000"/>
              <a:buFont typeface="Wingdings" charset="2"/>
              <a:buChar char="§"/>
              <a:defRPr b="0" i="0">
                <a:latin typeface="Calibri Light" charset="0"/>
                <a:ea typeface="Calibri Light" charset="0"/>
                <a:cs typeface="Calibri Light" charset="0"/>
              </a:defRPr>
            </a:lvl3pPr>
            <a:lvl4pPr marL="1600160" indent="-228594">
              <a:buClr>
                <a:schemeClr val="accent1"/>
              </a:buClr>
              <a:buSzPct val="90000"/>
              <a:buFont typeface="Wingdings" charset="2"/>
              <a:buChar char="§"/>
              <a:defRPr b="0" i="0">
                <a:latin typeface="Calibri Light" charset="0"/>
                <a:ea typeface="Calibri Light" charset="0"/>
                <a:cs typeface="Calibri Light" charset="0"/>
              </a:defRPr>
            </a:lvl4pPr>
            <a:lvl5pPr marL="2057349" indent="-228594">
              <a:buClr>
                <a:schemeClr val="accent1"/>
              </a:buClr>
              <a:buSzPct val="90000"/>
              <a:buFont typeface="Wingdings" charset="2"/>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551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Blue 2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0"/>
            <a:ext cx="9201151" cy="942975"/>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a:t>Sample Slide Title Goes Here</a:t>
            </a:r>
          </a:p>
        </p:txBody>
      </p:sp>
      <p:sp>
        <p:nvSpPr>
          <p:cNvPr id="3" name="Content Placeholder 2"/>
          <p:cNvSpPr>
            <a:spLocks noGrp="1" noChangeAspect="1"/>
          </p:cNvSpPr>
          <p:nvPr>
            <p:ph idx="1"/>
          </p:nvPr>
        </p:nvSpPr>
        <p:spPr>
          <a:xfrm>
            <a:off x="838201" y="1825624"/>
            <a:ext cx="4919663" cy="4351339"/>
          </a:xfrm>
        </p:spPr>
        <p:txBody>
          <a:bodyPr lIns="0" tIns="0" rIns="0" bIns="0"/>
          <a:lstStyle>
            <a:lvl1pPr marL="228594" indent="-228594">
              <a:buClr>
                <a:schemeClr val="accent1"/>
              </a:buClr>
              <a:buSzPct val="90000"/>
              <a:buFont typeface="Wingdings" charset="2"/>
              <a:buChar char="§"/>
              <a:defRPr b="0" i="0">
                <a:latin typeface="Calibri Light" charset="0"/>
                <a:ea typeface="Calibri Light" charset="0"/>
                <a:cs typeface="Calibri Light" charset="0"/>
              </a:defRPr>
            </a:lvl1pPr>
            <a:lvl2pPr marL="685783" indent="-228594">
              <a:buClr>
                <a:schemeClr val="accent1"/>
              </a:buClr>
              <a:buSzPct val="90000"/>
              <a:buFont typeface="Wingdings" charset="2"/>
              <a:buChar char="§"/>
              <a:defRPr b="0" i="0">
                <a:latin typeface="Calibri Light" charset="0"/>
                <a:ea typeface="Calibri Light" charset="0"/>
                <a:cs typeface="Calibri Light" charset="0"/>
              </a:defRPr>
            </a:lvl2pPr>
            <a:lvl3pPr marL="1142971" indent="-228594">
              <a:buClr>
                <a:schemeClr val="accent1"/>
              </a:buClr>
              <a:buSzPct val="90000"/>
              <a:buFont typeface="Wingdings" charset="2"/>
              <a:buChar char="§"/>
              <a:defRPr b="0" i="0">
                <a:latin typeface="Calibri Light" charset="0"/>
                <a:ea typeface="Calibri Light" charset="0"/>
                <a:cs typeface="Calibri Light" charset="0"/>
              </a:defRPr>
            </a:lvl3pPr>
            <a:lvl4pPr marL="1600160" indent="-228594">
              <a:buClr>
                <a:schemeClr val="accent1"/>
              </a:buClr>
              <a:buSzPct val="90000"/>
              <a:buFont typeface="Wingdings" charset="2"/>
              <a:buChar char="§"/>
              <a:defRPr b="0" i="0">
                <a:latin typeface="Calibri Light" charset="0"/>
                <a:ea typeface="Calibri Light" charset="0"/>
                <a:cs typeface="Calibri Light" charset="0"/>
              </a:defRPr>
            </a:lvl4pPr>
            <a:lvl5pPr marL="2057349" indent="-228594">
              <a:buClr>
                <a:schemeClr val="accent1"/>
              </a:buClr>
              <a:buSzPct val="90000"/>
              <a:buFont typeface="Wingdings" charset="2"/>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noChangeAspect="1"/>
          </p:cNvSpPr>
          <p:nvPr>
            <p:ph idx="10"/>
          </p:nvPr>
        </p:nvSpPr>
        <p:spPr>
          <a:xfrm>
            <a:off x="6430298" y="1825624"/>
            <a:ext cx="4916129" cy="4351339"/>
          </a:xfrm>
        </p:spPr>
        <p:txBody>
          <a:bodyPr lIns="0" tIns="0" rIns="0" bIns="0"/>
          <a:lstStyle>
            <a:lvl1pPr marL="228594" indent="-228594">
              <a:buClr>
                <a:schemeClr val="accent1"/>
              </a:buClr>
              <a:buSzPct val="90000"/>
              <a:buFont typeface="Wingdings" charset="2"/>
              <a:buChar char="§"/>
              <a:defRPr b="0" i="0">
                <a:latin typeface="Calibri Light" charset="0"/>
                <a:ea typeface="Calibri Light" charset="0"/>
                <a:cs typeface="Calibri Light" charset="0"/>
              </a:defRPr>
            </a:lvl1pPr>
            <a:lvl2pPr marL="685783" indent="-228594">
              <a:buClr>
                <a:schemeClr val="accent1"/>
              </a:buClr>
              <a:buSzPct val="90000"/>
              <a:buFont typeface="Wingdings" charset="2"/>
              <a:buChar char="§"/>
              <a:defRPr b="0" i="0">
                <a:latin typeface="Calibri Light" charset="0"/>
                <a:ea typeface="Calibri Light" charset="0"/>
                <a:cs typeface="Calibri Light" charset="0"/>
              </a:defRPr>
            </a:lvl2pPr>
            <a:lvl3pPr marL="1142971" indent="-228594">
              <a:buClr>
                <a:schemeClr val="accent1"/>
              </a:buClr>
              <a:buSzPct val="90000"/>
              <a:buFont typeface="Wingdings" charset="2"/>
              <a:buChar char="§"/>
              <a:defRPr b="0" i="0">
                <a:latin typeface="Calibri Light" charset="0"/>
                <a:ea typeface="Calibri Light" charset="0"/>
                <a:cs typeface="Calibri Light" charset="0"/>
              </a:defRPr>
            </a:lvl3pPr>
            <a:lvl4pPr marL="1600160" indent="-228594">
              <a:buClr>
                <a:schemeClr val="accent1"/>
              </a:buClr>
              <a:buSzPct val="90000"/>
              <a:buFont typeface="Wingdings" charset="2"/>
              <a:buChar char="§"/>
              <a:defRPr b="0" i="0">
                <a:latin typeface="Calibri Light" charset="0"/>
                <a:ea typeface="Calibri Light" charset="0"/>
                <a:cs typeface="Calibri Light" charset="0"/>
              </a:defRPr>
            </a:lvl4pPr>
            <a:lvl5pPr marL="2057349" indent="-228594">
              <a:buClr>
                <a:schemeClr val="accent1"/>
              </a:buClr>
              <a:buSzPct val="90000"/>
              <a:buFont typeface="Wingdings" charset="2"/>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705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Blue 2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0"/>
            <a:ext cx="9201151" cy="942975"/>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a:t>Sample Slide Title Goes Here</a:t>
            </a:r>
          </a:p>
        </p:txBody>
      </p:sp>
      <p:sp>
        <p:nvSpPr>
          <p:cNvPr id="3" name="Content Placeholder 2"/>
          <p:cNvSpPr>
            <a:spLocks noGrp="1" noChangeAspect="1"/>
          </p:cNvSpPr>
          <p:nvPr>
            <p:ph idx="1"/>
          </p:nvPr>
        </p:nvSpPr>
        <p:spPr>
          <a:xfrm>
            <a:off x="838201" y="1825624"/>
            <a:ext cx="4919663" cy="4351339"/>
          </a:xfrm>
        </p:spPr>
        <p:txBody>
          <a:bodyPr lIns="0" tIns="0" rIns="0" bIns="0"/>
          <a:lstStyle>
            <a:lvl1pPr marL="228594" indent="-228594">
              <a:buClr>
                <a:schemeClr val="accent1"/>
              </a:buClr>
              <a:buSzPct val="90000"/>
              <a:buFont typeface="Wingdings" charset="2"/>
              <a:buChar char="§"/>
              <a:defRPr b="0" i="0">
                <a:latin typeface="Calibri Light" charset="0"/>
                <a:ea typeface="Calibri Light" charset="0"/>
                <a:cs typeface="Calibri Light" charset="0"/>
              </a:defRPr>
            </a:lvl1pPr>
            <a:lvl2pPr marL="685783" indent="-228594">
              <a:buClr>
                <a:schemeClr val="accent1"/>
              </a:buClr>
              <a:buSzPct val="90000"/>
              <a:buFont typeface="Wingdings" charset="2"/>
              <a:buChar char="§"/>
              <a:defRPr b="0" i="0">
                <a:latin typeface="Calibri Light" charset="0"/>
                <a:ea typeface="Calibri Light" charset="0"/>
                <a:cs typeface="Calibri Light" charset="0"/>
              </a:defRPr>
            </a:lvl2pPr>
            <a:lvl3pPr marL="1142971" indent="-228594">
              <a:buClr>
                <a:schemeClr val="accent1"/>
              </a:buClr>
              <a:buSzPct val="90000"/>
              <a:buFont typeface="Wingdings" charset="2"/>
              <a:buChar char="§"/>
              <a:defRPr b="0" i="0">
                <a:latin typeface="Calibri Light" charset="0"/>
                <a:ea typeface="Calibri Light" charset="0"/>
                <a:cs typeface="Calibri Light" charset="0"/>
              </a:defRPr>
            </a:lvl3pPr>
            <a:lvl4pPr marL="1600160" indent="-228594">
              <a:buClr>
                <a:schemeClr val="accent1"/>
              </a:buClr>
              <a:buSzPct val="90000"/>
              <a:buFont typeface="Wingdings" charset="2"/>
              <a:buChar char="§"/>
              <a:defRPr b="0" i="0">
                <a:latin typeface="Calibri Light" charset="0"/>
                <a:ea typeface="Calibri Light" charset="0"/>
                <a:cs typeface="Calibri Light" charset="0"/>
              </a:defRPr>
            </a:lvl4pPr>
            <a:lvl5pPr marL="2057349" indent="-228594">
              <a:buClr>
                <a:schemeClr val="accent1"/>
              </a:buClr>
              <a:buSzPct val="90000"/>
              <a:buFont typeface="Wingdings" charset="2"/>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noChangeAspect="1"/>
          </p:cNvSpPr>
          <p:nvPr>
            <p:ph idx="10"/>
          </p:nvPr>
        </p:nvSpPr>
        <p:spPr>
          <a:xfrm>
            <a:off x="6430298" y="1825624"/>
            <a:ext cx="4916129" cy="4351339"/>
          </a:xfrm>
        </p:spPr>
        <p:txBody>
          <a:bodyPr lIns="0" tIns="0" rIns="0" bIns="0"/>
          <a:lstStyle>
            <a:lvl1pPr marL="228594" indent="-228594">
              <a:buClr>
                <a:schemeClr val="accent1"/>
              </a:buClr>
              <a:buSzPct val="90000"/>
              <a:buFont typeface="Wingdings" charset="2"/>
              <a:buChar char="§"/>
              <a:defRPr b="0" i="0">
                <a:latin typeface="Calibri Light" charset="0"/>
                <a:ea typeface="Calibri Light" charset="0"/>
                <a:cs typeface="Calibri Light" charset="0"/>
              </a:defRPr>
            </a:lvl1pPr>
            <a:lvl2pPr marL="685783" indent="-228594">
              <a:buClr>
                <a:schemeClr val="accent1"/>
              </a:buClr>
              <a:buSzPct val="90000"/>
              <a:buFont typeface="Wingdings" charset="2"/>
              <a:buChar char="§"/>
              <a:defRPr b="0" i="0">
                <a:latin typeface="Calibri Light" charset="0"/>
                <a:ea typeface="Calibri Light" charset="0"/>
                <a:cs typeface="Calibri Light" charset="0"/>
              </a:defRPr>
            </a:lvl2pPr>
            <a:lvl3pPr marL="1142971" indent="-228594">
              <a:buClr>
                <a:schemeClr val="accent1"/>
              </a:buClr>
              <a:buSzPct val="90000"/>
              <a:buFont typeface="Wingdings" charset="2"/>
              <a:buChar char="§"/>
              <a:defRPr b="0" i="0">
                <a:latin typeface="Calibri Light" charset="0"/>
                <a:ea typeface="Calibri Light" charset="0"/>
                <a:cs typeface="Calibri Light" charset="0"/>
              </a:defRPr>
            </a:lvl3pPr>
            <a:lvl4pPr marL="1600160" indent="-228594">
              <a:buClr>
                <a:schemeClr val="accent1"/>
              </a:buClr>
              <a:buSzPct val="90000"/>
              <a:buFont typeface="Wingdings" charset="2"/>
              <a:buChar char="§"/>
              <a:defRPr b="0" i="0">
                <a:latin typeface="Calibri Light" charset="0"/>
                <a:ea typeface="Calibri Light" charset="0"/>
                <a:cs typeface="Calibri Light" charset="0"/>
              </a:defRPr>
            </a:lvl4pPr>
            <a:lvl5pPr marL="2057349" indent="-228594">
              <a:buClr>
                <a:schemeClr val="accent1"/>
              </a:buClr>
              <a:buSzPct val="90000"/>
              <a:buFont typeface="Wingdings" charset="2"/>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213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600"/>
              </a:spcBef>
              <a:spcAft>
                <a:spcPts val="0"/>
              </a:spcAft>
              <a:buClr>
                <a:schemeClr val="dk1"/>
              </a:buClr>
              <a:buSzPts val="2400"/>
              <a:buFont typeface="Courier New"/>
              <a:buChar char="o"/>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7"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Training@pbisapps.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subTitle" idx="1"/>
          </p:nvPr>
        </p:nvSpPr>
        <p:spPr>
          <a:xfrm>
            <a:off x="1219200" y="3729038"/>
            <a:ext cx="9732578" cy="100061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300"/>
              <a:buNone/>
            </a:pPr>
            <a:r>
              <a:rPr lang="en-US" dirty="0"/>
              <a:t>Back to school 2025-26</a:t>
            </a:r>
          </a:p>
          <a:p>
            <a:pPr marL="0" lvl="0" indent="0" algn="l" rtl="0">
              <a:lnSpc>
                <a:spcPct val="90000"/>
              </a:lnSpc>
              <a:spcBef>
                <a:spcPts val="0"/>
              </a:spcBef>
              <a:spcAft>
                <a:spcPts val="0"/>
              </a:spcAft>
              <a:buClr>
                <a:schemeClr val="lt1"/>
              </a:buClr>
              <a:buSzPts val="3300"/>
              <a:buNone/>
            </a:pPr>
            <a:r>
              <a:rPr lang="en-US" dirty="0"/>
              <a:t>Why are data a key component of PBIS?</a:t>
            </a:r>
          </a:p>
        </p:txBody>
      </p:sp>
      <p:sp>
        <p:nvSpPr>
          <p:cNvPr id="61" name="Google Shape;61;p1"/>
          <p:cNvSpPr txBox="1">
            <a:spLocks noGrp="1"/>
          </p:cNvSpPr>
          <p:nvPr>
            <p:ph type="title"/>
          </p:nvPr>
        </p:nvSpPr>
        <p:spPr>
          <a:xfrm>
            <a:off x="1219200" y="2700338"/>
            <a:ext cx="9732578" cy="91916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5220"/>
              <a:buFont typeface="Calibri"/>
              <a:buNone/>
            </a:pPr>
            <a:r>
              <a:rPr lang="en-US" sz="5220" err="1"/>
              <a:t>PBISApps</a:t>
            </a:r>
            <a:r>
              <a:rPr lang="en-US" sz="5220"/>
              <a:t> Community</a:t>
            </a:r>
            <a:endParaRPr/>
          </a:p>
        </p:txBody>
      </p:sp>
      <p:sp>
        <p:nvSpPr>
          <p:cNvPr id="62" name="Google Shape;62;p1"/>
          <p:cNvSpPr txBox="1">
            <a:spLocks noGrp="1"/>
          </p:cNvSpPr>
          <p:nvPr>
            <p:ph type="body" idx="2"/>
          </p:nvPr>
        </p:nvSpPr>
        <p:spPr>
          <a:xfrm>
            <a:off x="1219200" y="4839200"/>
            <a:ext cx="5107500" cy="113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Font typeface="Arial"/>
              <a:buNone/>
            </a:pPr>
            <a:r>
              <a:rPr lang="en-US"/>
              <a:t>Danielle Triplett, M.Ed.</a:t>
            </a:r>
            <a:endParaRPr/>
          </a:p>
          <a:p>
            <a:pPr marL="0" lvl="0" indent="0" algn="l" rtl="0">
              <a:lnSpc>
                <a:spcPct val="100000"/>
              </a:lnSpc>
              <a:spcBef>
                <a:spcPts val="0"/>
              </a:spcBef>
              <a:spcAft>
                <a:spcPts val="0"/>
              </a:spcAft>
              <a:buClr>
                <a:schemeClr val="lt1"/>
              </a:buClr>
              <a:buSzPts val="1800"/>
              <a:buFont typeface="Arial"/>
              <a:buNone/>
            </a:pPr>
            <a:r>
              <a:rPr lang="en-US"/>
              <a:t>Senior Research Assistant and PBISApps Trainer</a:t>
            </a:r>
            <a:endParaRPr/>
          </a:p>
          <a:p>
            <a:pPr marL="0" lvl="0" indent="0" algn="l" rtl="0">
              <a:lnSpc>
                <a:spcPct val="100000"/>
              </a:lnSpc>
              <a:spcBef>
                <a:spcPts val="0"/>
              </a:spcBef>
              <a:spcAft>
                <a:spcPts val="0"/>
              </a:spcAft>
              <a:buClr>
                <a:schemeClr val="lt1"/>
              </a:buClr>
              <a:buSzPts val="1800"/>
              <a:buFont typeface="Arial"/>
              <a:buNone/>
            </a:pPr>
            <a:r>
              <a:rPr lang="en-US"/>
              <a:t>University of Oregon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5CB5-130C-563C-F104-BC33AA0EBC32}"/>
              </a:ext>
            </a:extLst>
          </p:cNvPr>
          <p:cNvSpPr>
            <a:spLocks noGrp="1"/>
          </p:cNvSpPr>
          <p:nvPr>
            <p:ph type="title"/>
          </p:nvPr>
        </p:nvSpPr>
        <p:spPr/>
        <p:txBody>
          <a:bodyPr/>
          <a:lstStyle/>
          <a:p>
            <a:r>
              <a:rPr lang="en-US" dirty="0"/>
              <a:t>Intentional Language Updates</a:t>
            </a:r>
          </a:p>
        </p:txBody>
      </p:sp>
      <p:sp>
        <p:nvSpPr>
          <p:cNvPr id="3" name="Content Placeholder 2">
            <a:extLst>
              <a:ext uri="{FF2B5EF4-FFF2-40B4-BE49-F238E27FC236}">
                <a16:creationId xmlns:a16="http://schemas.microsoft.com/office/drawing/2014/main" id="{4037BCBF-F314-734E-4467-7A27B90A1D35}"/>
              </a:ext>
            </a:extLst>
          </p:cNvPr>
          <p:cNvSpPr>
            <a:spLocks noGrp="1"/>
          </p:cNvSpPr>
          <p:nvPr>
            <p:ph idx="1"/>
          </p:nvPr>
        </p:nvSpPr>
        <p:spPr/>
        <p:txBody>
          <a:bodyPr/>
          <a:lstStyle/>
          <a:p>
            <a:pPr marL="68580" indent="0">
              <a:buNone/>
            </a:pPr>
            <a:r>
              <a:rPr lang="en-US" sz="3600" b="1" dirty="0"/>
              <a:t>Partner</a:t>
            </a:r>
          </a:p>
          <a:p>
            <a:pPr marL="68580" indent="0">
              <a:buNone/>
            </a:pPr>
            <a:endParaRPr lang="en-US" dirty="0"/>
          </a:p>
          <a:p>
            <a:pPr marL="68580" indent="0">
              <a:buNone/>
            </a:pPr>
            <a:r>
              <a:rPr lang="en-US" dirty="0"/>
              <a:t>The broad term used throughout this tool when referring to many groups (i.e., interested/related/affected parties, consumers, or stakeholders) such as the students, families, educators, and staff in the respective organization or communities. However, it is recommended that leadership teams be specific and identify the actual group(s) they intend to engage or impact.</a:t>
            </a:r>
          </a:p>
        </p:txBody>
      </p:sp>
    </p:spTree>
    <p:extLst>
      <p:ext uri="{BB962C8B-B14F-4D97-AF65-F5344CB8AC3E}">
        <p14:creationId xmlns:p14="http://schemas.microsoft.com/office/powerpoint/2010/main" val="84850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E738-E337-0032-0C8C-7313C740D848}"/>
              </a:ext>
            </a:extLst>
          </p:cNvPr>
          <p:cNvSpPr>
            <a:spLocks noGrp="1"/>
          </p:cNvSpPr>
          <p:nvPr>
            <p:ph type="title"/>
          </p:nvPr>
        </p:nvSpPr>
        <p:spPr/>
        <p:txBody>
          <a:bodyPr/>
          <a:lstStyle/>
          <a:p>
            <a:r>
              <a:rPr lang="en-US" dirty="0"/>
              <a:t>Why is Data a Key Component of PBIS?</a:t>
            </a:r>
          </a:p>
        </p:txBody>
      </p:sp>
      <p:sp>
        <p:nvSpPr>
          <p:cNvPr id="4" name="Text Placeholder 3">
            <a:extLst>
              <a:ext uri="{FF2B5EF4-FFF2-40B4-BE49-F238E27FC236}">
                <a16:creationId xmlns:a16="http://schemas.microsoft.com/office/drawing/2014/main" id="{57BAEFF5-2F05-2C44-2B9B-5447956C8812}"/>
              </a:ext>
            </a:extLst>
          </p:cNvPr>
          <p:cNvSpPr>
            <a:spLocks noGrp="1"/>
          </p:cNvSpPr>
          <p:nvPr>
            <p:ph type="body" idx="1"/>
          </p:nvPr>
        </p:nvSpPr>
        <p:spPr/>
        <p:txBody>
          <a:bodyPr/>
          <a:lstStyle/>
          <a:p>
            <a:pPr marL="68580" indent="0">
              <a:buNone/>
            </a:pPr>
            <a:r>
              <a:rPr lang="en-US" dirty="0"/>
              <a:t>Data are an integral part of PBIS implementation, woven throughout every practice and system across every tier. School teams who use data to make decisions about student challenges are more effective and efficient than teams who don’t include data in their process. In PBIS, the data used most frequently fall into three categories: implementation fidelity, student outcomes, and screening. The first step to using data to make decisions is to figure out which questions teams want to answer. Once they have these questions, they can figure out which data to collect.</a:t>
            </a:r>
          </a:p>
          <a:p>
            <a:pPr marL="68580" indent="0">
              <a:buNone/>
            </a:pPr>
            <a:br>
              <a:rPr lang="en-US" dirty="0"/>
            </a:br>
            <a:endParaRPr lang="en-US" dirty="0"/>
          </a:p>
        </p:txBody>
      </p:sp>
    </p:spTree>
    <p:extLst>
      <p:ext uri="{BB962C8B-B14F-4D97-AF65-F5344CB8AC3E}">
        <p14:creationId xmlns:p14="http://schemas.microsoft.com/office/powerpoint/2010/main" val="83034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463477-5BC8-74EB-78D4-6663BFE470B6}"/>
              </a:ext>
            </a:extLst>
          </p:cNvPr>
          <p:cNvSpPr>
            <a:spLocks noGrp="1"/>
          </p:cNvSpPr>
          <p:nvPr>
            <p:ph type="title"/>
          </p:nvPr>
        </p:nvSpPr>
        <p:spPr/>
        <p:txBody>
          <a:bodyPr/>
          <a:lstStyle/>
          <a:p>
            <a:r>
              <a:rPr lang="en-US" dirty="0"/>
              <a:t>Talk Data to Me!</a:t>
            </a:r>
          </a:p>
        </p:txBody>
      </p:sp>
      <p:sp>
        <p:nvSpPr>
          <p:cNvPr id="6" name="Text Placeholder 5">
            <a:extLst>
              <a:ext uri="{FF2B5EF4-FFF2-40B4-BE49-F238E27FC236}">
                <a16:creationId xmlns:a16="http://schemas.microsoft.com/office/drawing/2014/main" id="{127E8FA9-CB99-AFA0-F525-F9D49CD5ADCD}"/>
              </a:ext>
            </a:extLst>
          </p:cNvPr>
          <p:cNvSpPr>
            <a:spLocks noGrp="1"/>
          </p:cNvSpPr>
          <p:nvPr>
            <p:ph type="body" idx="1"/>
          </p:nvPr>
        </p:nvSpPr>
        <p:spPr>
          <a:xfrm>
            <a:off x="838200" y="1825625"/>
            <a:ext cx="5562600" cy="4351338"/>
          </a:xfrm>
        </p:spPr>
        <p:txBody>
          <a:bodyPr/>
          <a:lstStyle/>
          <a:p>
            <a:pPr marL="68580" indent="0">
              <a:buNone/>
            </a:pPr>
            <a:r>
              <a:rPr lang="en-US" dirty="0"/>
              <a:t>When do kids get a clean slate vs using their data to set them up with the support they need for the new school year? </a:t>
            </a:r>
          </a:p>
          <a:p>
            <a:pPr marL="68580" indent="0">
              <a:buNone/>
            </a:pPr>
            <a:endParaRPr lang="en-US" dirty="0"/>
          </a:p>
          <a:p>
            <a:pPr marL="68580" indent="0">
              <a:buNone/>
            </a:pPr>
            <a:r>
              <a:rPr lang="en-US" dirty="0"/>
              <a:t>What obstacles do you face when getting teams to use their data regularly?</a:t>
            </a:r>
          </a:p>
          <a:p>
            <a:pPr marL="68580" indent="0">
              <a:buNone/>
            </a:pPr>
            <a:endParaRPr lang="en-US" dirty="0"/>
          </a:p>
          <a:p>
            <a:pPr marL="68580" indent="0">
              <a:buNone/>
            </a:pPr>
            <a:endParaRPr lang="en-US" dirty="0"/>
          </a:p>
          <a:p>
            <a:pPr marL="68580" indent="0">
              <a:buNone/>
            </a:pPr>
            <a:endParaRPr lang="en-US" dirty="0"/>
          </a:p>
        </p:txBody>
      </p:sp>
      <p:pic>
        <p:nvPicPr>
          <p:cNvPr id="10" name="Picture 9" descr="Quizzical burrowing owl looking forward">
            <a:extLst>
              <a:ext uri="{FF2B5EF4-FFF2-40B4-BE49-F238E27FC236}">
                <a16:creationId xmlns:a16="http://schemas.microsoft.com/office/drawing/2014/main" id="{EF2023F4-F6C7-4B86-A124-D6A943A32368}"/>
              </a:ext>
            </a:extLst>
          </p:cNvPr>
          <p:cNvPicPr>
            <a:picLocks noChangeAspect="1"/>
          </p:cNvPicPr>
          <p:nvPr/>
        </p:nvPicPr>
        <p:blipFill>
          <a:blip r:embed="rId2"/>
          <a:stretch>
            <a:fillRect/>
          </a:stretch>
        </p:blipFill>
        <p:spPr>
          <a:xfrm>
            <a:off x="6724650" y="2033638"/>
            <a:ext cx="4149666" cy="2881262"/>
          </a:xfrm>
          <a:prstGeom prst="rect">
            <a:avLst/>
          </a:prstGeom>
        </p:spPr>
      </p:pic>
    </p:spTree>
    <p:extLst>
      <p:ext uri="{BB962C8B-B14F-4D97-AF65-F5344CB8AC3E}">
        <p14:creationId xmlns:p14="http://schemas.microsoft.com/office/powerpoint/2010/main" val="190071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C0CA3C-F1F0-E46B-D2AD-8782EACB6043}"/>
              </a:ext>
            </a:extLst>
          </p:cNvPr>
          <p:cNvSpPr>
            <a:spLocks noGrp="1"/>
          </p:cNvSpPr>
          <p:nvPr>
            <p:ph type="title"/>
          </p:nvPr>
        </p:nvSpPr>
        <p:spPr/>
        <p:txBody>
          <a:bodyPr/>
          <a:lstStyle/>
          <a:p>
            <a:r>
              <a:rPr lang="en-US" dirty="0"/>
              <a:t>Data Resources</a:t>
            </a:r>
          </a:p>
        </p:txBody>
      </p:sp>
      <p:pic>
        <p:nvPicPr>
          <p:cNvPr id="7" name="Picture 6">
            <a:extLst>
              <a:ext uri="{FF2B5EF4-FFF2-40B4-BE49-F238E27FC236}">
                <a16:creationId xmlns:a16="http://schemas.microsoft.com/office/drawing/2014/main" id="{47189E1F-4AE1-4502-1711-7782B6E0DF56}"/>
              </a:ext>
            </a:extLst>
          </p:cNvPr>
          <p:cNvPicPr>
            <a:picLocks noChangeAspect="1"/>
          </p:cNvPicPr>
          <p:nvPr/>
        </p:nvPicPr>
        <p:blipFill>
          <a:blip r:embed="rId2"/>
          <a:stretch>
            <a:fillRect/>
          </a:stretch>
        </p:blipFill>
        <p:spPr>
          <a:xfrm>
            <a:off x="1943100" y="1390650"/>
            <a:ext cx="7772400" cy="5201999"/>
          </a:xfrm>
          <a:prstGeom prst="rect">
            <a:avLst/>
          </a:prstGeom>
        </p:spPr>
      </p:pic>
    </p:spTree>
    <p:extLst>
      <p:ext uri="{BB962C8B-B14F-4D97-AF65-F5344CB8AC3E}">
        <p14:creationId xmlns:p14="http://schemas.microsoft.com/office/powerpoint/2010/main" val="1570385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FF26-2600-95D0-FAB4-936CC4E24948}"/>
              </a:ext>
            </a:extLst>
          </p:cNvPr>
          <p:cNvSpPr>
            <a:spLocks noGrp="1"/>
          </p:cNvSpPr>
          <p:nvPr>
            <p:ph type="title"/>
          </p:nvPr>
        </p:nvSpPr>
        <p:spPr/>
        <p:txBody>
          <a:bodyPr/>
          <a:lstStyle/>
          <a:p>
            <a:r>
              <a:rPr lang="en-US" dirty="0"/>
              <a:t>Data Resources</a:t>
            </a:r>
          </a:p>
        </p:txBody>
      </p:sp>
      <p:pic>
        <p:nvPicPr>
          <p:cNvPr id="4" name="Picture 3">
            <a:extLst>
              <a:ext uri="{FF2B5EF4-FFF2-40B4-BE49-F238E27FC236}">
                <a16:creationId xmlns:a16="http://schemas.microsoft.com/office/drawing/2014/main" id="{5FBD3B35-703C-D789-990B-6998DE381689}"/>
              </a:ext>
            </a:extLst>
          </p:cNvPr>
          <p:cNvPicPr>
            <a:picLocks noChangeAspect="1"/>
          </p:cNvPicPr>
          <p:nvPr/>
        </p:nvPicPr>
        <p:blipFill>
          <a:blip r:embed="rId2"/>
          <a:stretch>
            <a:fillRect/>
          </a:stretch>
        </p:blipFill>
        <p:spPr>
          <a:xfrm>
            <a:off x="1113956" y="1372235"/>
            <a:ext cx="6575921" cy="2203450"/>
          </a:xfrm>
          <a:prstGeom prst="rect">
            <a:avLst/>
          </a:prstGeom>
        </p:spPr>
      </p:pic>
      <p:pic>
        <p:nvPicPr>
          <p:cNvPr id="5" name="Picture 4">
            <a:extLst>
              <a:ext uri="{FF2B5EF4-FFF2-40B4-BE49-F238E27FC236}">
                <a16:creationId xmlns:a16="http://schemas.microsoft.com/office/drawing/2014/main" id="{A565891F-977D-EC3B-9A81-7367BB55ECD1}"/>
              </a:ext>
            </a:extLst>
          </p:cNvPr>
          <p:cNvPicPr>
            <a:picLocks noChangeAspect="1"/>
          </p:cNvPicPr>
          <p:nvPr/>
        </p:nvPicPr>
        <p:blipFill>
          <a:blip r:embed="rId3"/>
          <a:stretch>
            <a:fillRect/>
          </a:stretch>
        </p:blipFill>
        <p:spPr>
          <a:xfrm>
            <a:off x="1296805" y="4004945"/>
            <a:ext cx="4718050" cy="1887220"/>
          </a:xfrm>
          <a:prstGeom prst="rect">
            <a:avLst/>
          </a:prstGeom>
        </p:spPr>
      </p:pic>
      <p:pic>
        <p:nvPicPr>
          <p:cNvPr id="6" name="Picture 2" descr="An image of a lightbulb is used to symbolize the team-initiated problem solving process.  The point of connection between the bulb and the electrical current consists of important meeting foundations like agenda and logstics. The light bulb is illuminated by the problem solving process which has the collection and use of data at the center of it.">
            <a:extLst>
              <a:ext uri="{FF2B5EF4-FFF2-40B4-BE49-F238E27FC236}">
                <a16:creationId xmlns:a16="http://schemas.microsoft.com/office/drawing/2014/main" id="{B4A300F1-4ABD-09DE-2AF7-B3D88F8EBF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877" y="1262063"/>
            <a:ext cx="2902883" cy="548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5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 Scenario &amp; Questions </a:t>
            </a:r>
          </a:p>
        </p:txBody>
      </p:sp>
      <p:sp>
        <p:nvSpPr>
          <p:cNvPr id="8" name="Content Placeholder 7"/>
          <p:cNvSpPr>
            <a:spLocks noGrp="1"/>
          </p:cNvSpPr>
          <p:nvPr>
            <p:ph idx="1"/>
          </p:nvPr>
        </p:nvSpPr>
        <p:spPr>
          <a:xfrm>
            <a:off x="939800" y="1397000"/>
            <a:ext cx="4343400" cy="4978400"/>
          </a:xfrm>
          <a:ln>
            <a:solidFill>
              <a:schemeClr val="accent1"/>
            </a:solidFill>
          </a:ln>
        </p:spPr>
        <p:txBody>
          <a:bodyPr/>
          <a:lstStyle/>
          <a:p>
            <a:pPr marL="0" indent="0">
              <a:spcBef>
                <a:spcPts val="800"/>
              </a:spcBef>
              <a:buNone/>
            </a:pPr>
            <a:r>
              <a:rPr lang="en-US" sz="3733" b="1">
                <a:latin typeface="Calibri" panose="020F0502020204030204" pitchFamily="34" charset="0"/>
              </a:rPr>
              <a:t>Scenario</a:t>
            </a:r>
          </a:p>
          <a:p>
            <a:pPr>
              <a:spcBef>
                <a:spcPts val="800"/>
              </a:spcBef>
              <a:spcAft>
                <a:spcPts val="1600"/>
              </a:spcAft>
            </a:pPr>
            <a:r>
              <a:rPr lang="en-US"/>
              <a:t>Newly implementing SWPBIS</a:t>
            </a:r>
          </a:p>
          <a:p>
            <a:pPr>
              <a:spcBef>
                <a:spcPts val="800"/>
              </a:spcBef>
            </a:pPr>
            <a:r>
              <a:rPr lang="en-US"/>
              <a:t>Grant requires specific reporting metrics in addition to standard fidelity monitoring</a:t>
            </a:r>
          </a:p>
        </p:txBody>
      </p:sp>
      <p:sp>
        <p:nvSpPr>
          <p:cNvPr id="9" name="Content Placeholder 8"/>
          <p:cNvSpPr>
            <a:spLocks noGrp="1"/>
          </p:cNvSpPr>
          <p:nvPr>
            <p:ph idx="10"/>
          </p:nvPr>
        </p:nvSpPr>
        <p:spPr>
          <a:xfrm>
            <a:off x="5892800" y="1397000"/>
            <a:ext cx="5384800" cy="5032376"/>
          </a:xfrm>
          <a:solidFill>
            <a:schemeClr val="accent1">
              <a:lumMod val="20000"/>
              <a:lumOff val="80000"/>
            </a:schemeClr>
          </a:solidFill>
          <a:ln>
            <a:solidFill>
              <a:schemeClr val="accent1"/>
            </a:solidFill>
          </a:ln>
        </p:spPr>
        <p:txBody>
          <a:bodyPr>
            <a:normAutofit fontScale="92500" lnSpcReduction="10000"/>
          </a:bodyPr>
          <a:lstStyle/>
          <a:p>
            <a:pPr marL="0" indent="0">
              <a:lnSpc>
                <a:spcPct val="110000"/>
              </a:lnSpc>
              <a:spcBef>
                <a:spcPts val="800"/>
              </a:spcBef>
              <a:buClr>
                <a:srgbClr val="4472C4"/>
              </a:buClr>
              <a:buNone/>
            </a:pPr>
            <a:r>
              <a:rPr lang="en-US" sz="3733" b="1" dirty="0">
                <a:solidFill>
                  <a:prstClr val="black"/>
                </a:solidFill>
                <a:latin typeface="Calibri" panose="020F0502020204030204" pitchFamily="34" charset="0"/>
              </a:rPr>
              <a:t>Evaluation Questions</a:t>
            </a:r>
          </a:p>
          <a:p>
            <a:pPr>
              <a:lnSpc>
                <a:spcPct val="110000"/>
              </a:lnSpc>
              <a:spcBef>
                <a:spcPts val="800"/>
              </a:spcBef>
              <a:spcAft>
                <a:spcPts val="1600"/>
              </a:spcAft>
              <a:buClr>
                <a:srgbClr val="4472C4"/>
              </a:buClr>
            </a:pPr>
            <a:r>
              <a:rPr lang="en-US" dirty="0">
                <a:solidFill>
                  <a:prstClr val="black"/>
                </a:solidFill>
              </a:rPr>
              <a:t>What is our baseline and progress through the year? </a:t>
            </a:r>
          </a:p>
          <a:p>
            <a:pPr>
              <a:lnSpc>
                <a:spcPct val="110000"/>
              </a:lnSpc>
              <a:spcBef>
                <a:spcPts val="800"/>
              </a:spcBef>
              <a:spcAft>
                <a:spcPts val="1600"/>
              </a:spcAft>
              <a:buClr>
                <a:srgbClr val="4472C4"/>
              </a:buClr>
            </a:pPr>
            <a:r>
              <a:rPr lang="en-US" dirty="0">
                <a:solidFill>
                  <a:prstClr val="black"/>
                </a:solidFill>
              </a:rPr>
              <a:t>Are we improving on our implementation of PBIS? </a:t>
            </a:r>
          </a:p>
          <a:p>
            <a:pPr>
              <a:lnSpc>
                <a:spcPct val="110000"/>
              </a:lnSpc>
              <a:spcBef>
                <a:spcPts val="800"/>
              </a:spcBef>
              <a:spcAft>
                <a:spcPts val="1600"/>
              </a:spcAft>
              <a:buClr>
                <a:srgbClr val="4472C4"/>
              </a:buClr>
            </a:pPr>
            <a:r>
              <a:rPr lang="en-US" dirty="0">
                <a:solidFill>
                  <a:prstClr val="black"/>
                </a:solidFill>
              </a:rPr>
              <a:t>How do individual staff members rate implementation?</a:t>
            </a:r>
          </a:p>
          <a:p>
            <a:pPr>
              <a:lnSpc>
                <a:spcPct val="110000"/>
              </a:lnSpc>
              <a:spcBef>
                <a:spcPts val="800"/>
              </a:spcBef>
              <a:buClr>
                <a:srgbClr val="4472C4"/>
              </a:buClr>
            </a:pPr>
            <a:r>
              <a:rPr lang="en-US" dirty="0">
                <a:solidFill>
                  <a:prstClr val="black"/>
                </a:solidFill>
              </a:rPr>
              <a:t>Are we on track with our overall implementation plan? </a:t>
            </a:r>
          </a:p>
        </p:txBody>
      </p:sp>
    </p:spTree>
    <p:extLst>
      <p:ext uri="{BB962C8B-B14F-4D97-AF65-F5344CB8AC3E}">
        <p14:creationId xmlns:p14="http://schemas.microsoft.com/office/powerpoint/2010/main" val="295620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 Evaluation Plan</a:t>
            </a:r>
          </a:p>
        </p:txBody>
      </p:sp>
      <p:graphicFrame>
        <p:nvGraphicFramePr>
          <p:cNvPr id="6" name="Content Placeholder 5"/>
          <p:cNvGraphicFramePr>
            <a:graphicFrameLocks noGrp="1"/>
          </p:cNvGraphicFramePr>
          <p:nvPr>
            <p:ph idx="1"/>
          </p:nvPr>
        </p:nvGraphicFramePr>
        <p:xfrm>
          <a:off x="609600" y="1092201"/>
          <a:ext cx="11466975" cy="5539001"/>
        </p:xfrm>
        <a:graphic>
          <a:graphicData uri="http://schemas.openxmlformats.org/drawingml/2006/table">
            <a:tbl>
              <a:tblPr firstRow="1" bandRow="1">
                <a:tableStyleId>{5C22544A-7EE6-4342-B048-85BDC9FD1C3A}</a:tableStyleId>
              </a:tblPr>
              <a:tblGrid>
                <a:gridCol w="1744975">
                  <a:extLst>
                    <a:ext uri="{9D8B030D-6E8A-4147-A177-3AD203B41FA5}">
                      <a16:colId xmlns:a16="http://schemas.microsoft.com/office/drawing/2014/main" val="20000"/>
                    </a:ext>
                  </a:extLst>
                </a:gridCol>
                <a:gridCol w="886337">
                  <a:extLst>
                    <a:ext uri="{9D8B030D-6E8A-4147-A177-3AD203B41FA5}">
                      <a16:colId xmlns:a16="http://schemas.microsoft.com/office/drawing/2014/main" val="20001"/>
                    </a:ext>
                  </a:extLst>
                </a:gridCol>
                <a:gridCol w="1274107">
                  <a:extLst>
                    <a:ext uri="{9D8B030D-6E8A-4147-A177-3AD203B41FA5}">
                      <a16:colId xmlns:a16="http://schemas.microsoft.com/office/drawing/2014/main" val="20002"/>
                    </a:ext>
                  </a:extLst>
                </a:gridCol>
                <a:gridCol w="1080223">
                  <a:extLst>
                    <a:ext uri="{9D8B030D-6E8A-4147-A177-3AD203B41FA5}">
                      <a16:colId xmlns:a16="http://schemas.microsoft.com/office/drawing/2014/main" val="20003"/>
                    </a:ext>
                  </a:extLst>
                </a:gridCol>
                <a:gridCol w="858639">
                  <a:extLst>
                    <a:ext uri="{9D8B030D-6E8A-4147-A177-3AD203B41FA5}">
                      <a16:colId xmlns:a16="http://schemas.microsoft.com/office/drawing/2014/main" val="20004"/>
                    </a:ext>
                  </a:extLst>
                </a:gridCol>
                <a:gridCol w="1301805">
                  <a:extLst>
                    <a:ext uri="{9D8B030D-6E8A-4147-A177-3AD203B41FA5}">
                      <a16:colId xmlns:a16="http://schemas.microsoft.com/office/drawing/2014/main" val="20005"/>
                    </a:ext>
                  </a:extLst>
                </a:gridCol>
                <a:gridCol w="1080223">
                  <a:extLst>
                    <a:ext uri="{9D8B030D-6E8A-4147-A177-3AD203B41FA5}">
                      <a16:colId xmlns:a16="http://schemas.microsoft.com/office/drawing/2014/main" val="20006"/>
                    </a:ext>
                  </a:extLst>
                </a:gridCol>
                <a:gridCol w="830939">
                  <a:extLst>
                    <a:ext uri="{9D8B030D-6E8A-4147-A177-3AD203B41FA5}">
                      <a16:colId xmlns:a16="http://schemas.microsoft.com/office/drawing/2014/main" val="20007"/>
                    </a:ext>
                  </a:extLst>
                </a:gridCol>
                <a:gridCol w="1329504">
                  <a:extLst>
                    <a:ext uri="{9D8B030D-6E8A-4147-A177-3AD203B41FA5}">
                      <a16:colId xmlns:a16="http://schemas.microsoft.com/office/drawing/2014/main" val="20008"/>
                    </a:ext>
                  </a:extLst>
                </a:gridCol>
                <a:gridCol w="1080223">
                  <a:extLst>
                    <a:ext uri="{9D8B030D-6E8A-4147-A177-3AD203B41FA5}">
                      <a16:colId xmlns:a16="http://schemas.microsoft.com/office/drawing/2014/main" val="20009"/>
                    </a:ext>
                  </a:extLst>
                </a:gridCol>
              </a:tblGrid>
              <a:tr h="1116048">
                <a:tc rowSpan="2">
                  <a:txBody>
                    <a:bodyPr/>
                    <a:lstStyle/>
                    <a:p>
                      <a:pPr algn="ctr"/>
                      <a:r>
                        <a:rPr lang="en-US" sz="2100">
                          <a:solidFill>
                            <a:schemeClr val="tx1"/>
                          </a:solidFill>
                        </a:rPr>
                        <a:t>Measure</a:t>
                      </a:r>
                    </a:p>
                  </a:txBody>
                  <a:tcPr marL="140689" marR="140689" marT="70344" marB="70344" anchor="b">
                    <a:noFill/>
                  </a:tcPr>
                </a:tc>
                <a:tc gridSpan="3">
                  <a:txBody>
                    <a:bodyPr/>
                    <a:lstStyle/>
                    <a:p>
                      <a:pPr algn="ctr"/>
                      <a:r>
                        <a:rPr lang="en-US" sz="2100">
                          <a:solidFill>
                            <a:sysClr val="windowText" lastClr="000000"/>
                          </a:solidFill>
                        </a:rPr>
                        <a:t>Exploration and Installation</a:t>
                      </a:r>
                    </a:p>
                    <a:p>
                      <a:pPr algn="ctr"/>
                      <a:r>
                        <a:rPr lang="en-US" sz="2100">
                          <a:solidFill>
                            <a:sysClr val="windowText" lastClr="000000"/>
                          </a:solidFill>
                        </a:rPr>
                        <a:t>(TFI Data below 70%)</a:t>
                      </a:r>
                    </a:p>
                  </a:txBody>
                  <a:tcPr marL="140689" marR="140689" marT="70344" marB="70344" anchor="ctr">
                    <a:solidFill>
                      <a:schemeClr val="accent1">
                        <a:lumMod val="20000"/>
                        <a:lumOff val="80000"/>
                      </a:schemeClr>
                    </a:solidFill>
                  </a:tcPr>
                </a:tc>
                <a:tc hMerge="1">
                  <a:txBody>
                    <a:bodyPr/>
                    <a:lstStyle/>
                    <a:p>
                      <a:endParaRPr lang="en-US" sz="1600"/>
                    </a:p>
                  </a:txBody>
                  <a:tcPr/>
                </a:tc>
                <a:tc hMerge="1">
                  <a:txBody>
                    <a:bodyPr/>
                    <a:lstStyle/>
                    <a:p>
                      <a:endParaRPr lang="en-US" sz="1600"/>
                    </a:p>
                  </a:txBody>
                  <a:tcPr/>
                </a:tc>
                <a:tc gridSpan="3">
                  <a:txBody>
                    <a:bodyPr/>
                    <a:lstStyle/>
                    <a:p>
                      <a:pPr algn="ctr"/>
                      <a:r>
                        <a:rPr lang="en-US" sz="2100">
                          <a:solidFill>
                            <a:sysClr val="windowText" lastClr="000000"/>
                          </a:solidFill>
                        </a:rPr>
                        <a:t>Initial Implementation</a:t>
                      </a:r>
                    </a:p>
                    <a:p>
                      <a:pPr algn="ctr"/>
                      <a:r>
                        <a:rPr lang="en-US" sz="2100">
                          <a:solidFill>
                            <a:sysClr val="windowText" lastClr="000000"/>
                          </a:solidFill>
                        </a:rPr>
                        <a:t>(TFI Data 70%; </a:t>
                      </a:r>
                    </a:p>
                    <a:p>
                      <a:pPr algn="ctr"/>
                      <a:r>
                        <a:rPr lang="en-US" sz="2100">
                          <a:solidFill>
                            <a:sysClr val="windowText" lastClr="000000"/>
                          </a:solidFill>
                        </a:rPr>
                        <a:t>only 1 data cycle)</a:t>
                      </a:r>
                    </a:p>
                  </a:txBody>
                  <a:tcPr marL="140689" marR="140689" marT="70344" marB="70344" anchor="ctr">
                    <a:solidFill>
                      <a:schemeClr val="accent1">
                        <a:lumMod val="60000"/>
                        <a:lumOff val="40000"/>
                      </a:schemeClr>
                    </a:solidFill>
                  </a:tcPr>
                </a:tc>
                <a:tc hMerge="1">
                  <a:txBody>
                    <a:bodyPr/>
                    <a:lstStyle/>
                    <a:p>
                      <a:endParaRPr lang="en-US" sz="1600"/>
                    </a:p>
                  </a:txBody>
                  <a:tcPr/>
                </a:tc>
                <a:tc hMerge="1">
                  <a:txBody>
                    <a:bodyPr/>
                    <a:lstStyle/>
                    <a:p>
                      <a:endParaRPr lang="en-US" sz="1600"/>
                    </a:p>
                  </a:txBody>
                  <a:tcPr/>
                </a:tc>
                <a:tc gridSpan="3">
                  <a:txBody>
                    <a:bodyPr/>
                    <a:lstStyle/>
                    <a:p>
                      <a:pPr algn="ctr"/>
                      <a:r>
                        <a:rPr lang="en-US" sz="2100" dirty="0">
                          <a:solidFill>
                            <a:schemeClr val="bg1"/>
                          </a:solidFill>
                        </a:rPr>
                        <a:t>Full Implementation</a:t>
                      </a:r>
                    </a:p>
                    <a:p>
                      <a:pPr algn="ctr"/>
                      <a:r>
                        <a:rPr lang="en-US" sz="2100" dirty="0">
                          <a:solidFill>
                            <a:schemeClr val="bg1"/>
                          </a:solidFill>
                        </a:rPr>
                        <a:t>(TFI Data ≥70%; 2 or more data cycles)</a:t>
                      </a:r>
                    </a:p>
                  </a:txBody>
                  <a:tcPr marL="140689" marR="140689" marT="70344" marB="70344" anchor="ctr"/>
                </a:tc>
                <a:tc hMerge="1">
                  <a:txBody>
                    <a:bodyPr/>
                    <a:lstStyle/>
                    <a:p>
                      <a:endParaRPr lang="en-US" sz="1600"/>
                    </a:p>
                  </a:txBody>
                  <a:tcPr/>
                </a:tc>
                <a:tc hMerge="1">
                  <a:txBody>
                    <a:bodyPr/>
                    <a:lstStyle/>
                    <a:p>
                      <a:endParaRPr lang="en-US" sz="1600"/>
                    </a:p>
                  </a:txBody>
                  <a:tcPr/>
                </a:tc>
                <a:extLst>
                  <a:ext uri="{0D108BD9-81ED-4DB2-BD59-A6C34878D82A}">
                    <a16:rowId xmlns:a16="http://schemas.microsoft.com/office/drawing/2014/main" val="10000"/>
                  </a:ext>
                </a:extLst>
              </a:tr>
              <a:tr h="790928">
                <a:tc vMerge="1">
                  <a:txBody>
                    <a:bodyPr/>
                    <a:lstStyle/>
                    <a:p>
                      <a:endParaRPr lang="en-US"/>
                    </a:p>
                  </a:txBody>
                  <a:tcPr/>
                </a:tc>
                <a:tc>
                  <a:txBody>
                    <a:bodyPr/>
                    <a:lstStyle/>
                    <a:p>
                      <a:pPr algn="ctr"/>
                      <a:r>
                        <a:rPr lang="en-US" sz="2100" b="1"/>
                        <a:t>Fall</a:t>
                      </a:r>
                    </a:p>
                  </a:txBody>
                  <a:tcPr marL="140689" marR="140689" marT="70344" marB="70344" anchor="ctr">
                    <a:solidFill>
                      <a:schemeClr val="accent1">
                        <a:lumMod val="20000"/>
                        <a:lumOff val="80000"/>
                      </a:schemeClr>
                    </a:solidFill>
                  </a:tcPr>
                </a:tc>
                <a:tc>
                  <a:txBody>
                    <a:bodyPr/>
                    <a:lstStyle/>
                    <a:p>
                      <a:pPr algn="ctr"/>
                      <a:r>
                        <a:rPr lang="en-US" sz="2100" b="1"/>
                        <a:t>Winter</a:t>
                      </a:r>
                    </a:p>
                  </a:txBody>
                  <a:tcPr marL="140689" marR="140689" marT="70344" marB="70344" anchor="ctr">
                    <a:solidFill>
                      <a:schemeClr val="accent1">
                        <a:lumMod val="20000"/>
                        <a:lumOff val="80000"/>
                      </a:schemeClr>
                    </a:solidFill>
                  </a:tcPr>
                </a:tc>
                <a:tc>
                  <a:txBody>
                    <a:bodyPr/>
                    <a:lstStyle/>
                    <a:p>
                      <a:pPr algn="ctr"/>
                      <a:r>
                        <a:rPr lang="en-US" sz="2100" b="1"/>
                        <a:t>Spring</a:t>
                      </a:r>
                    </a:p>
                  </a:txBody>
                  <a:tcPr marL="140689" marR="140689" marT="70344" marB="70344" anchor="ctr">
                    <a:solidFill>
                      <a:schemeClr val="accent1">
                        <a:lumMod val="20000"/>
                        <a:lumOff val="80000"/>
                      </a:schemeClr>
                    </a:solidFill>
                  </a:tcPr>
                </a:tc>
                <a:tc>
                  <a:txBody>
                    <a:bodyPr/>
                    <a:lstStyle/>
                    <a:p>
                      <a:pPr algn="ctr"/>
                      <a:r>
                        <a:rPr lang="en-US" sz="2100" b="1"/>
                        <a:t>Fall</a:t>
                      </a:r>
                    </a:p>
                  </a:txBody>
                  <a:tcPr marL="140689" marR="140689" marT="70344" marB="70344" anchor="ctr">
                    <a:solidFill>
                      <a:schemeClr val="accent1">
                        <a:lumMod val="60000"/>
                        <a:lumOff val="40000"/>
                      </a:schemeClr>
                    </a:solidFill>
                  </a:tcPr>
                </a:tc>
                <a:tc>
                  <a:txBody>
                    <a:bodyPr/>
                    <a:lstStyle/>
                    <a:p>
                      <a:pPr algn="ctr"/>
                      <a:r>
                        <a:rPr lang="en-US" sz="2100" b="1"/>
                        <a:t>Winter</a:t>
                      </a:r>
                    </a:p>
                  </a:txBody>
                  <a:tcPr marL="140689" marR="140689" marT="70344" marB="70344" anchor="ctr">
                    <a:solidFill>
                      <a:schemeClr val="accent1">
                        <a:lumMod val="60000"/>
                        <a:lumOff val="40000"/>
                      </a:schemeClr>
                    </a:solidFill>
                  </a:tcPr>
                </a:tc>
                <a:tc>
                  <a:txBody>
                    <a:bodyPr/>
                    <a:lstStyle/>
                    <a:p>
                      <a:pPr algn="ctr"/>
                      <a:r>
                        <a:rPr lang="en-US" sz="2100" b="1"/>
                        <a:t>Spring</a:t>
                      </a:r>
                    </a:p>
                  </a:txBody>
                  <a:tcPr marL="140689" marR="140689" marT="70344" marB="70344" anchor="ctr">
                    <a:solidFill>
                      <a:schemeClr val="accent1">
                        <a:lumMod val="60000"/>
                        <a:lumOff val="40000"/>
                      </a:schemeClr>
                    </a:solidFill>
                  </a:tcPr>
                </a:tc>
                <a:tc>
                  <a:txBody>
                    <a:bodyPr/>
                    <a:lstStyle/>
                    <a:p>
                      <a:pPr algn="ctr"/>
                      <a:r>
                        <a:rPr lang="en-US" sz="2100" b="1">
                          <a:solidFill>
                            <a:schemeClr val="bg1"/>
                          </a:solidFill>
                        </a:rPr>
                        <a:t>Fall</a:t>
                      </a:r>
                    </a:p>
                  </a:txBody>
                  <a:tcPr marL="140689" marR="140689" marT="70344" marB="70344" anchor="ctr">
                    <a:solidFill>
                      <a:schemeClr val="accent1"/>
                    </a:solidFill>
                  </a:tcPr>
                </a:tc>
                <a:tc>
                  <a:txBody>
                    <a:bodyPr/>
                    <a:lstStyle/>
                    <a:p>
                      <a:pPr algn="ctr"/>
                      <a:r>
                        <a:rPr lang="en-US" sz="2100" b="1">
                          <a:solidFill>
                            <a:schemeClr val="bg1"/>
                          </a:solidFill>
                        </a:rPr>
                        <a:t>Winter</a:t>
                      </a:r>
                    </a:p>
                  </a:txBody>
                  <a:tcPr marL="140689" marR="140689" marT="70344" marB="70344" anchor="ctr">
                    <a:solidFill>
                      <a:schemeClr val="accent1"/>
                    </a:solidFill>
                  </a:tcPr>
                </a:tc>
                <a:tc>
                  <a:txBody>
                    <a:bodyPr/>
                    <a:lstStyle/>
                    <a:p>
                      <a:pPr algn="ctr"/>
                      <a:r>
                        <a:rPr lang="en-US" sz="2100" b="1">
                          <a:solidFill>
                            <a:schemeClr val="bg1"/>
                          </a:solidFill>
                        </a:rPr>
                        <a:t>Spring</a:t>
                      </a:r>
                    </a:p>
                  </a:txBody>
                  <a:tcPr marL="140689" marR="140689" marT="70344" marB="70344" anchor="ctr">
                    <a:solidFill>
                      <a:schemeClr val="accent1"/>
                    </a:solidFill>
                  </a:tcPr>
                </a:tc>
                <a:extLst>
                  <a:ext uri="{0D108BD9-81ED-4DB2-BD59-A6C34878D82A}">
                    <a16:rowId xmlns:a16="http://schemas.microsoft.com/office/drawing/2014/main" val="10001"/>
                  </a:ext>
                </a:extLst>
              </a:tr>
              <a:tr h="657896">
                <a:tc>
                  <a:txBody>
                    <a:bodyPr/>
                    <a:lstStyle/>
                    <a:p>
                      <a:pPr algn="ctr"/>
                      <a:r>
                        <a:rPr lang="en-US" sz="3200">
                          <a:solidFill>
                            <a:schemeClr val="tx1"/>
                          </a:solidFill>
                        </a:rPr>
                        <a:t>TFI T1</a:t>
                      </a:r>
                    </a:p>
                  </a:txBody>
                  <a:tcPr marL="140689" marR="140689" marT="70344" marB="70344" anchor="ctr"/>
                </a:tc>
                <a:tc>
                  <a:txBody>
                    <a:bodyPr/>
                    <a:lstStyle/>
                    <a:p>
                      <a:pPr algn="ctr"/>
                      <a:r>
                        <a:rPr lang="en-US" sz="2400" b="1"/>
                        <a:t>X</a:t>
                      </a:r>
                    </a:p>
                  </a:txBody>
                  <a:tcPr marL="140689" marR="140689" marT="70344" marB="70344" anchor="ctr"/>
                </a:tc>
                <a:tc>
                  <a:txBody>
                    <a:bodyPr/>
                    <a:lstStyle/>
                    <a:p>
                      <a:pPr algn="ctr"/>
                      <a:r>
                        <a:rPr lang="en-US" sz="2400" b="1"/>
                        <a:t>X</a:t>
                      </a:r>
                    </a:p>
                  </a:txBody>
                  <a:tcPr marL="140689" marR="140689" marT="70344" marB="70344" anchor="ctr"/>
                </a:tc>
                <a:tc>
                  <a:txBody>
                    <a:bodyPr/>
                    <a:lstStyle/>
                    <a:p>
                      <a:pPr algn="ctr"/>
                      <a:r>
                        <a:rPr lang="en-US" sz="2400" b="1"/>
                        <a:t>X</a:t>
                      </a:r>
                    </a:p>
                  </a:txBody>
                  <a:tcPr marL="140689" marR="140689" marT="70344" marB="70344" anchor="ctr"/>
                </a:tc>
                <a:tc>
                  <a:txBody>
                    <a:bodyPr/>
                    <a:lstStyle/>
                    <a:p>
                      <a:pPr algn="ctr"/>
                      <a:endParaRPr lang="en-US" sz="2400" b="1">
                        <a:solidFill>
                          <a:schemeClr val="tx1"/>
                        </a:solidFill>
                      </a:endParaRPr>
                    </a:p>
                  </a:txBody>
                  <a:tcPr marL="140689" marR="140689" marT="70344" marB="70344" anchor="ctr"/>
                </a:tc>
                <a:tc>
                  <a:txBody>
                    <a:bodyPr/>
                    <a:lstStyle/>
                    <a:p>
                      <a:pPr algn="ctr"/>
                      <a:r>
                        <a:rPr lang="en-US" sz="2400" b="1">
                          <a:solidFill>
                            <a:schemeClr val="tx1"/>
                          </a:solidFill>
                        </a:rPr>
                        <a:t>X</a:t>
                      </a:r>
                    </a:p>
                  </a:txBody>
                  <a:tcPr marL="140689" marR="140689" marT="70344" marB="70344" anchor="ctr"/>
                </a:tc>
                <a:tc>
                  <a:txBody>
                    <a:bodyPr/>
                    <a:lstStyle/>
                    <a:p>
                      <a:pPr algn="ctr"/>
                      <a:endParaRPr lang="en-US" sz="2400" b="1">
                        <a:solidFill>
                          <a:schemeClr val="tx1"/>
                        </a:solidFill>
                      </a:endParaRPr>
                    </a:p>
                  </a:txBody>
                  <a:tcPr marL="140689" marR="140689" marT="70344" marB="70344" anchor="ctr"/>
                </a:tc>
                <a:tc>
                  <a:txBody>
                    <a:bodyPr/>
                    <a:lstStyle/>
                    <a:p>
                      <a:pPr algn="ctr"/>
                      <a:endParaRPr lang="en-US" sz="2400" b="1"/>
                    </a:p>
                  </a:txBody>
                  <a:tcPr marL="140689" marR="140689" marT="70344" marB="70344" anchor="ctr"/>
                </a:tc>
                <a:tc>
                  <a:txBody>
                    <a:bodyPr/>
                    <a:lstStyle/>
                    <a:p>
                      <a:pPr algn="ctr"/>
                      <a:r>
                        <a:rPr lang="en-US" sz="2400" b="1"/>
                        <a:t>X</a:t>
                      </a:r>
                    </a:p>
                  </a:txBody>
                  <a:tcPr marL="140689" marR="140689" marT="70344" marB="70344" anchor="ctr"/>
                </a:tc>
                <a:tc>
                  <a:txBody>
                    <a:bodyPr/>
                    <a:lstStyle/>
                    <a:p>
                      <a:pPr algn="ctr"/>
                      <a:endParaRPr lang="en-US" sz="2400" b="1"/>
                    </a:p>
                  </a:txBody>
                  <a:tcPr marL="140689" marR="140689" marT="70344" marB="70344" anchor="ctr"/>
                </a:tc>
                <a:extLst>
                  <a:ext uri="{0D108BD9-81ED-4DB2-BD59-A6C34878D82A}">
                    <a16:rowId xmlns:a16="http://schemas.microsoft.com/office/drawing/2014/main" val="10002"/>
                  </a:ext>
                </a:extLst>
              </a:tr>
              <a:tr h="628368">
                <a:tc>
                  <a:txBody>
                    <a:bodyPr/>
                    <a:lstStyle/>
                    <a:p>
                      <a:pPr algn="ctr"/>
                      <a:r>
                        <a:rPr lang="en-US" sz="3200" dirty="0">
                          <a:solidFill>
                            <a:schemeClr val="tx1"/>
                          </a:solidFill>
                        </a:rPr>
                        <a:t>TFI WT</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t>X</a:t>
                      </a:r>
                    </a:p>
                  </a:txBody>
                  <a:tcPr marL="140689" marR="140689" marT="70344" marB="70344" anchor="ctr"/>
                </a:tc>
                <a:tc>
                  <a:txBody>
                    <a:bodyPr/>
                    <a:lstStyle/>
                    <a:p>
                      <a:pPr algn="ctr"/>
                      <a:endParaRPr lang="en-US" sz="2400"/>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t>X</a:t>
                      </a:r>
                    </a:p>
                  </a:txBody>
                  <a:tcPr marL="140689" marR="140689" marT="70344" marB="70344" anchor="ctr"/>
                </a:tc>
                <a:tc>
                  <a:txBody>
                    <a:bodyPr/>
                    <a:lstStyle/>
                    <a:p>
                      <a:pPr algn="ctr"/>
                      <a:endParaRPr lang="en-US" sz="2400">
                        <a:solidFill>
                          <a:schemeClr val="tx1"/>
                        </a:solidFill>
                      </a:endParaRPr>
                    </a:p>
                  </a:txBody>
                  <a:tcPr marL="140689" marR="140689" marT="70344" marB="70344"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tx1"/>
                          </a:solidFill>
                        </a:rPr>
                        <a:t>X</a:t>
                      </a:r>
                      <a:endParaRPr lang="en-US" sz="2400">
                        <a:solidFill>
                          <a:schemeClr val="tx1"/>
                        </a:solidFill>
                      </a:endParaRP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tc>
                <a:tc>
                  <a:txBody>
                    <a:bodyPr/>
                    <a:lstStyle/>
                    <a:p>
                      <a:pPr algn="ctr"/>
                      <a:endParaRPr lang="en-US" sz="2400"/>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t>X</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p>
                  </a:txBody>
                  <a:tcPr marL="140689" marR="140689" marT="70344" marB="70344" anchor="ctr"/>
                </a:tc>
                <a:extLst>
                  <a:ext uri="{0D108BD9-81ED-4DB2-BD59-A6C34878D82A}">
                    <a16:rowId xmlns:a16="http://schemas.microsoft.com/office/drawing/2014/main" val="10003"/>
                  </a:ext>
                </a:extLst>
              </a:tr>
              <a:tr h="628368">
                <a:tc>
                  <a:txBody>
                    <a:bodyPr/>
                    <a:lstStyle/>
                    <a:p>
                      <a:pPr algn="ctr"/>
                      <a:r>
                        <a:rPr lang="en-US" sz="3200" dirty="0"/>
                        <a:t>SAS</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dirty="0"/>
                        <a:t>X</a:t>
                      </a:r>
                    </a:p>
                  </a:txBody>
                  <a:tcPr marL="140689" marR="140689" marT="70344" marB="70344" anchor="ctr"/>
                </a:tc>
                <a:tc>
                  <a:txBody>
                    <a:bodyPr/>
                    <a:lstStyle/>
                    <a:p>
                      <a:pPr algn="ctr"/>
                      <a:endParaRPr lang="en-US" sz="2400"/>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t>X</a:t>
                      </a:r>
                    </a:p>
                  </a:txBody>
                  <a:tcPr marL="140689" marR="140689" marT="70344" marB="70344" anchor="ctr"/>
                </a:tc>
                <a:tc>
                  <a:txBody>
                    <a:bodyPr/>
                    <a:lstStyle/>
                    <a:p>
                      <a:pPr algn="ctr"/>
                      <a:endParaRPr lang="en-US" sz="2400">
                        <a:solidFill>
                          <a:schemeClr val="tx1"/>
                        </a:solidFill>
                      </a:endParaRPr>
                    </a:p>
                  </a:txBody>
                  <a:tcPr marL="140689" marR="140689" marT="70344" marB="70344"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tx1"/>
                          </a:solidFill>
                        </a:rPr>
                        <a:t>X</a:t>
                      </a:r>
                    </a:p>
                  </a:txBody>
                  <a:tcPr marL="140689" marR="140689" marT="70344" marB="70344" anchor="ctr"/>
                </a:tc>
                <a:tc>
                  <a:txBody>
                    <a:bodyPr/>
                    <a:lstStyle/>
                    <a:p>
                      <a:pPr algn="ctr"/>
                      <a:endParaRPr lang="en-US" sz="2400"/>
                    </a:p>
                  </a:txBody>
                  <a:tcPr marL="140689" marR="140689" marT="70344" marB="70344" anchor="ctr"/>
                </a:tc>
                <a:tc>
                  <a:txBody>
                    <a:bodyPr/>
                    <a:lstStyle/>
                    <a:p>
                      <a:pPr algn="ctr"/>
                      <a:endParaRPr lang="en-US" sz="2400"/>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t>X</a:t>
                      </a:r>
                    </a:p>
                  </a:txBody>
                  <a:tcPr marL="140689" marR="140689" marT="70344" marB="70344" anchor="ctr"/>
                </a:tc>
                <a:extLst>
                  <a:ext uri="{0D108BD9-81ED-4DB2-BD59-A6C34878D82A}">
                    <a16:rowId xmlns:a16="http://schemas.microsoft.com/office/drawing/2014/main" val="10004"/>
                  </a:ext>
                </a:extLst>
              </a:tr>
              <a:tr h="628368">
                <a:tc>
                  <a:txBody>
                    <a:bodyPr/>
                    <a:lstStyle/>
                    <a:p>
                      <a:pPr algn="ctr"/>
                      <a:r>
                        <a:rPr lang="en-US" sz="3200" dirty="0"/>
                        <a:t>Climate</a:t>
                      </a:r>
                    </a:p>
                  </a:txBody>
                  <a:tcPr marL="140689" marR="140689" marT="70344" marB="70344" anchor="ctr"/>
                </a:tc>
                <a:tc>
                  <a:txBody>
                    <a:bodyPr/>
                    <a:lstStyle/>
                    <a:p>
                      <a:pPr algn="ctr"/>
                      <a:endParaRPr lang="en-US" sz="2400"/>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t>X</a:t>
                      </a:r>
                    </a:p>
                  </a:txBody>
                  <a:tcPr marL="140689" marR="140689" marT="70344" marB="70344" anchor="ctr"/>
                </a:tc>
                <a:tc>
                  <a:txBody>
                    <a:bodyPr/>
                    <a:lstStyle/>
                    <a:p>
                      <a:pPr algn="ctr"/>
                      <a:endParaRPr lang="en-US" sz="2400"/>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tx1"/>
                          </a:solidFill>
                        </a:rPr>
                        <a:t>X</a:t>
                      </a:r>
                    </a:p>
                  </a:txBody>
                  <a:tcPr marL="140689" marR="140689" marT="70344" marB="70344" anchor="ctr"/>
                </a:tc>
                <a:tc>
                  <a:txBody>
                    <a:bodyPr/>
                    <a:lstStyle/>
                    <a:p>
                      <a:pPr algn="ctr"/>
                      <a:endParaRPr lang="en-US" sz="2400">
                        <a:solidFill>
                          <a:schemeClr val="tx1"/>
                        </a:solidFill>
                      </a:endParaRPr>
                    </a:p>
                  </a:txBody>
                  <a:tcPr marL="140689" marR="140689" marT="70344" marB="70344" anchor="ctr"/>
                </a:tc>
                <a:tc>
                  <a:txBody>
                    <a:bodyPr/>
                    <a:lstStyle/>
                    <a:p>
                      <a:pPr algn="ctr"/>
                      <a:endParaRPr lang="en-US" sz="2400"/>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t>X</a:t>
                      </a:r>
                    </a:p>
                  </a:txBody>
                  <a:tcPr marL="140689" marR="140689" marT="70344" marB="70344" anchor="ctr"/>
                </a:tc>
                <a:tc>
                  <a:txBody>
                    <a:bodyPr/>
                    <a:lstStyle/>
                    <a:p>
                      <a:pPr algn="ctr"/>
                      <a:endParaRPr lang="en-US" sz="2400"/>
                    </a:p>
                  </a:txBody>
                  <a:tcPr marL="140689" marR="140689" marT="70344" marB="70344" anchor="ctr"/>
                </a:tc>
                <a:extLst>
                  <a:ext uri="{0D108BD9-81ED-4DB2-BD59-A6C34878D82A}">
                    <a16:rowId xmlns:a16="http://schemas.microsoft.com/office/drawing/2014/main" val="10006"/>
                  </a:ext>
                </a:extLst>
              </a:tr>
              <a:tr h="262608">
                <a:tc>
                  <a:txBody>
                    <a:bodyPr/>
                    <a:lstStyle/>
                    <a:p>
                      <a:pPr algn="ctr"/>
                      <a:endParaRPr lang="en-US" sz="800" dirty="0"/>
                    </a:p>
                  </a:txBody>
                  <a:tcPr marL="140689" marR="140689" marT="70344" marB="70344" anchor="ctr"/>
                </a:tc>
                <a:tc>
                  <a:txBody>
                    <a:bodyPr/>
                    <a:lstStyle/>
                    <a:p>
                      <a:pPr algn="ctr"/>
                      <a:endParaRPr lang="en-US" sz="800"/>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800" b="1"/>
                    </a:p>
                  </a:txBody>
                  <a:tcPr marL="140689" marR="140689" marT="70344" marB="70344" anchor="ctr"/>
                </a:tc>
                <a:tc>
                  <a:txBody>
                    <a:bodyPr/>
                    <a:lstStyle/>
                    <a:p>
                      <a:pPr algn="ctr"/>
                      <a:endParaRPr lang="en-US" sz="800"/>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800" b="1">
                        <a:solidFill>
                          <a:schemeClr val="tx1"/>
                        </a:solidFill>
                      </a:endParaRP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800" b="1">
                        <a:solidFill>
                          <a:schemeClr val="tx1"/>
                        </a:solidFill>
                      </a:endParaRPr>
                    </a:p>
                  </a:txBody>
                  <a:tcPr marL="140689" marR="140689" marT="70344" marB="70344" anchor="ctr"/>
                </a:tc>
                <a:tc>
                  <a:txBody>
                    <a:bodyPr/>
                    <a:lstStyle/>
                    <a:p>
                      <a:pPr algn="ctr"/>
                      <a:endParaRPr lang="en-US" sz="800">
                        <a:solidFill>
                          <a:schemeClr val="tx1"/>
                        </a:solidFill>
                      </a:endParaRPr>
                    </a:p>
                  </a:txBody>
                  <a:tcPr marL="140689" marR="140689" marT="70344" marB="70344" anchor="ctr"/>
                </a:tc>
                <a:tc>
                  <a:txBody>
                    <a:bodyPr/>
                    <a:lstStyle/>
                    <a:p>
                      <a:pPr algn="ctr"/>
                      <a:endParaRPr lang="en-US" sz="800"/>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800" b="1"/>
                    </a:p>
                  </a:txBody>
                  <a:tcPr marL="140689" marR="140689" marT="70344" marB="70344" anchor="ctr"/>
                </a:tc>
                <a:tc>
                  <a:txBody>
                    <a:bodyPr/>
                    <a:lstStyle/>
                    <a:p>
                      <a:pPr algn="ctr"/>
                      <a:endParaRPr lang="en-US" sz="800"/>
                    </a:p>
                  </a:txBody>
                  <a:tcPr marL="140689" marR="140689" marT="70344" marB="70344" anchor="ctr"/>
                </a:tc>
                <a:extLst>
                  <a:ext uri="{0D108BD9-81ED-4DB2-BD59-A6C34878D82A}">
                    <a16:rowId xmlns:a16="http://schemas.microsoft.com/office/drawing/2014/main" val="2102693313"/>
                  </a:ext>
                </a:extLst>
              </a:tr>
              <a:tr h="826417">
                <a:tc>
                  <a:txBody>
                    <a:bodyPr/>
                    <a:lstStyle/>
                    <a:p>
                      <a:pPr algn="ctr"/>
                      <a:r>
                        <a:rPr lang="en-US" sz="3700" dirty="0"/>
                        <a:t>DSFI </a:t>
                      </a:r>
                    </a:p>
                  </a:txBody>
                  <a:tcPr marL="140689" marR="140689" marT="70344" marB="70344" anchor="ctr"/>
                </a:tc>
                <a:tc>
                  <a:txBody>
                    <a:bodyPr/>
                    <a:lstStyle/>
                    <a:p>
                      <a:pPr algn="ctr"/>
                      <a:endParaRPr lang="en-US" sz="2700" b="1" dirty="0"/>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p>
                  </a:txBody>
                  <a:tcPr marL="140689" marR="140689" marT="70344" marB="70344" anchor="ctr"/>
                </a:tc>
                <a:tc>
                  <a:txBody>
                    <a:bodyPr/>
                    <a:lstStyle/>
                    <a:p>
                      <a:pPr algn="ctr"/>
                      <a:r>
                        <a:rPr lang="en-US" sz="2700" b="1"/>
                        <a:t>X</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solidFill>
                          <a:schemeClr val="tx1"/>
                        </a:solidFill>
                      </a:endParaRP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solidFill>
                          <a:schemeClr val="tx1"/>
                        </a:solidFill>
                      </a:endParaRPr>
                    </a:p>
                  </a:txBody>
                  <a:tcPr marL="140689" marR="140689" marT="70344" marB="70344" anchor="ctr"/>
                </a:tc>
                <a:tc>
                  <a:txBody>
                    <a:bodyPr/>
                    <a:lstStyle/>
                    <a:p>
                      <a:pPr algn="ctr"/>
                      <a:r>
                        <a:rPr lang="en-US" sz="2700" b="1">
                          <a:solidFill>
                            <a:schemeClr val="tx1"/>
                          </a:solidFill>
                        </a:rPr>
                        <a:t>X</a:t>
                      </a:r>
                    </a:p>
                  </a:txBody>
                  <a:tcPr marL="140689" marR="140689" marT="70344" marB="70344" anchor="ctr"/>
                </a:tc>
                <a:tc>
                  <a:txBody>
                    <a:bodyPr/>
                    <a:lstStyle/>
                    <a:p>
                      <a:pPr algn="ctr"/>
                      <a:endParaRPr lang="en-US" sz="2700" b="1"/>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p>
                  </a:txBody>
                  <a:tcPr marL="140689" marR="140689" marT="70344" marB="70344" anchor="ctr"/>
                </a:tc>
                <a:tc>
                  <a:txBody>
                    <a:bodyPr/>
                    <a:lstStyle/>
                    <a:p>
                      <a:pPr algn="ctr"/>
                      <a:r>
                        <a:rPr lang="en-US" sz="2700" b="1" dirty="0"/>
                        <a:t>X</a:t>
                      </a:r>
                    </a:p>
                  </a:txBody>
                  <a:tcPr marL="140689" marR="140689" marT="70344" marB="70344" anchor="ctr"/>
                </a:tc>
                <a:extLst>
                  <a:ext uri="{0D108BD9-81ED-4DB2-BD59-A6C34878D82A}">
                    <a16:rowId xmlns:a16="http://schemas.microsoft.com/office/drawing/2014/main" val="3859650978"/>
                  </a:ext>
                </a:extLst>
              </a:tr>
            </a:tbl>
          </a:graphicData>
        </a:graphic>
      </p:graphicFrame>
      <p:sp>
        <p:nvSpPr>
          <p:cNvPr id="3" name="TextBox 2">
            <a:extLst>
              <a:ext uri="{FF2B5EF4-FFF2-40B4-BE49-F238E27FC236}">
                <a16:creationId xmlns:a16="http://schemas.microsoft.com/office/drawing/2014/main" id="{7DED4A68-B1C9-449D-B178-BE13C70B770D}"/>
              </a:ext>
            </a:extLst>
          </p:cNvPr>
          <p:cNvSpPr txBox="1"/>
          <p:nvPr/>
        </p:nvSpPr>
        <p:spPr>
          <a:xfrm rot="16200000">
            <a:off x="-1307741" y="3525470"/>
            <a:ext cx="3497421" cy="379656"/>
          </a:xfrm>
          <a:prstGeom prst="rect">
            <a:avLst/>
          </a:prstGeom>
          <a:noFill/>
        </p:spPr>
        <p:txBody>
          <a:bodyPr wrap="square" rtlCol="0">
            <a:spAutoFit/>
          </a:bodyPr>
          <a:lstStyle/>
          <a:p>
            <a:r>
              <a:rPr lang="en-US" sz="1867">
                <a:solidFill>
                  <a:schemeClr val="accent2"/>
                </a:solidFill>
              </a:rPr>
              <a:t>School-based Measures</a:t>
            </a:r>
          </a:p>
        </p:txBody>
      </p:sp>
      <p:sp>
        <p:nvSpPr>
          <p:cNvPr id="5" name="TextBox 4">
            <a:extLst>
              <a:ext uri="{FF2B5EF4-FFF2-40B4-BE49-F238E27FC236}">
                <a16:creationId xmlns:a16="http://schemas.microsoft.com/office/drawing/2014/main" id="{0B44BC88-C90F-41AF-9105-027B9E5A01B2}"/>
              </a:ext>
            </a:extLst>
          </p:cNvPr>
          <p:cNvSpPr txBox="1"/>
          <p:nvPr/>
        </p:nvSpPr>
        <p:spPr>
          <a:xfrm rot="16200000">
            <a:off x="-270875" y="5741280"/>
            <a:ext cx="1239376" cy="666977"/>
          </a:xfrm>
          <a:prstGeom prst="rect">
            <a:avLst/>
          </a:prstGeom>
          <a:noFill/>
        </p:spPr>
        <p:txBody>
          <a:bodyPr wrap="square" rtlCol="0">
            <a:spAutoFit/>
          </a:bodyPr>
          <a:lstStyle/>
          <a:p>
            <a:pPr algn="ctr"/>
            <a:r>
              <a:rPr lang="en-US" sz="1867">
                <a:solidFill>
                  <a:schemeClr val="accent2"/>
                </a:solidFill>
              </a:rPr>
              <a:t>District Measure</a:t>
            </a:r>
          </a:p>
        </p:txBody>
      </p:sp>
    </p:spTree>
    <p:extLst>
      <p:ext uri="{BB962C8B-B14F-4D97-AF65-F5344CB8AC3E}">
        <p14:creationId xmlns:p14="http://schemas.microsoft.com/office/powerpoint/2010/main" val="1451495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B: Scenario &amp; Questions </a:t>
            </a:r>
          </a:p>
        </p:txBody>
      </p:sp>
      <p:sp>
        <p:nvSpPr>
          <p:cNvPr id="8" name="Content Placeholder 7"/>
          <p:cNvSpPr>
            <a:spLocks noGrp="1"/>
          </p:cNvSpPr>
          <p:nvPr>
            <p:ph idx="1"/>
          </p:nvPr>
        </p:nvSpPr>
        <p:spPr>
          <a:xfrm>
            <a:off x="838202" y="1498600"/>
            <a:ext cx="4241799" cy="4651376"/>
          </a:xfrm>
          <a:ln>
            <a:solidFill>
              <a:schemeClr val="accent1"/>
            </a:solidFill>
          </a:ln>
        </p:spPr>
        <p:txBody>
          <a:bodyPr/>
          <a:lstStyle/>
          <a:p>
            <a:pPr marL="0" indent="0">
              <a:spcBef>
                <a:spcPts val="800"/>
              </a:spcBef>
              <a:buNone/>
            </a:pPr>
            <a:r>
              <a:rPr lang="en-US" sz="3733" b="1" dirty="0">
                <a:latin typeface="Calibri" panose="020F0502020204030204" pitchFamily="34" charset="0"/>
              </a:rPr>
              <a:t>Scenario</a:t>
            </a:r>
          </a:p>
          <a:p>
            <a:pPr>
              <a:spcBef>
                <a:spcPts val="800"/>
              </a:spcBef>
              <a:spcAft>
                <a:spcPts val="1600"/>
              </a:spcAft>
            </a:pPr>
            <a:r>
              <a:rPr lang="en-US" dirty="0"/>
              <a:t>Implementing SWPBIS for three years</a:t>
            </a:r>
          </a:p>
          <a:p>
            <a:pPr>
              <a:spcBef>
                <a:spcPts val="800"/>
              </a:spcBef>
              <a:spcAft>
                <a:spcPts val="1600"/>
              </a:spcAft>
            </a:pPr>
            <a:r>
              <a:rPr lang="en-US" dirty="0"/>
              <a:t>Have sites at various levels of implementation for Tier 1 and want to move onto Tiers 2 and 3</a:t>
            </a:r>
          </a:p>
        </p:txBody>
      </p:sp>
      <p:sp>
        <p:nvSpPr>
          <p:cNvPr id="9" name="Content Placeholder 8"/>
          <p:cNvSpPr>
            <a:spLocks noGrp="1"/>
          </p:cNvSpPr>
          <p:nvPr>
            <p:ph idx="10"/>
          </p:nvPr>
        </p:nvSpPr>
        <p:spPr>
          <a:xfrm>
            <a:off x="5689601" y="1498600"/>
            <a:ext cx="5656827" cy="4651376"/>
          </a:xfrm>
          <a:solidFill>
            <a:schemeClr val="accent6">
              <a:lumMod val="20000"/>
              <a:lumOff val="80000"/>
            </a:schemeClr>
          </a:solidFill>
        </p:spPr>
        <p:txBody>
          <a:bodyPr>
            <a:normAutofit fontScale="85000" lnSpcReduction="20000"/>
          </a:bodyPr>
          <a:lstStyle/>
          <a:p>
            <a:pPr marL="0" indent="0">
              <a:lnSpc>
                <a:spcPct val="110000"/>
              </a:lnSpc>
              <a:spcBef>
                <a:spcPts val="800"/>
              </a:spcBef>
              <a:buClr>
                <a:srgbClr val="4472C4"/>
              </a:buClr>
              <a:buNone/>
            </a:pPr>
            <a:r>
              <a:rPr lang="en-US" sz="3733" b="1">
                <a:solidFill>
                  <a:prstClr val="black"/>
                </a:solidFill>
                <a:latin typeface="Calibri" panose="020F0502020204030204" pitchFamily="34" charset="0"/>
              </a:rPr>
              <a:t>Evaluation Questions</a:t>
            </a:r>
          </a:p>
          <a:p>
            <a:pPr>
              <a:lnSpc>
                <a:spcPct val="110000"/>
              </a:lnSpc>
              <a:spcBef>
                <a:spcPts val="800"/>
              </a:spcBef>
              <a:spcAft>
                <a:spcPts val="1600"/>
              </a:spcAft>
              <a:buClr>
                <a:srgbClr val="4472C4"/>
              </a:buClr>
            </a:pPr>
            <a:r>
              <a:rPr lang="en-US">
                <a:solidFill>
                  <a:prstClr val="black"/>
                </a:solidFill>
              </a:rPr>
              <a:t>In what specific areas in PBIS are we strong, and in which areas do we need more training? </a:t>
            </a:r>
          </a:p>
          <a:p>
            <a:pPr>
              <a:lnSpc>
                <a:spcPct val="110000"/>
              </a:lnSpc>
              <a:spcBef>
                <a:spcPts val="800"/>
              </a:spcBef>
              <a:spcAft>
                <a:spcPts val="1600"/>
              </a:spcAft>
              <a:buClr>
                <a:srgbClr val="4472C4"/>
              </a:buClr>
            </a:pPr>
            <a:r>
              <a:rPr lang="en-US">
                <a:solidFill>
                  <a:prstClr val="black"/>
                </a:solidFill>
              </a:rPr>
              <a:t>Are we improving on our implementation of PBIS? </a:t>
            </a:r>
          </a:p>
          <a:p>
            <a:pPr>
              <a:lnSpc>
                <a:spcPct val="110000"/>
              </a:lnSpc>
              <a:spcBef>
                <a:spcPts val="800"/>
              </a:spcBef>
              <a:spcAft>
                <a:spcPts val="1600"/>
              </a:spcAft>
              <a:buClr>
                <a:srgbClr val="4472C4"/>
              </a:buClr>
            </a:pPr>
            <a:r>
              <a:rPr lang="en-US">
                <a:solidFill>
                  <a:prstClr val="black"/>
                </a:solidFill>
              </a:rPr>
              <a:t>How do staff members rate our PBIS implementation? </a:t>
            </a:r>
          </a:p>
          <a:p>
            <a:pPr>
              <a:lnSpc>
                <a:spcPct val="110000"/>
              </a:lnSpc>
              <a:spcBef>
                <a:spcPts val="800"/>
              </a:spcBef>
              <a:buClr>
                <a:srgbClr val="4472C4"/>
              </a:buClr>
            </a:pPr>
            <a:r>
              <a:rPr lang="en-US">
                <a:solidFill>
                  <a:prstClr val="black"/>
                </a:solidFill>
              </a:rPr>
              <a:t>How is our implementation of </a:t>
            </a:r>
            <a:br>
              <a:rPr lang="en-US">
                <a:solidFill>
                  <a:prstClr val="black"/>
                </a:solidFill>
              </a:rPr>
            </a:br>
            <a:r>
              <a:rPr lang="en-US">
                <a:solidFill>
                  <a:prstClr val="black"/>
                </a:solidFill>
              </a:rPr>
              <a:t>Tiers 2 &amp; 3? </a:t>
            </a:r>
          </a:p>
        </p:txBody>
      </p:sp>
    </p:spTree>
    <p:extLst>
      <p:ext uri="{BB962C8B-B14F-4D97-AF65-F5344CB8AC3E}">
        <p14:creationId xmlns:p14="http://schemas.microsoft.com/office/powerpoint/2010/main" val="342802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B: Evaluation Plan</a:t>
            </a:r>
          </a:p>
        </p:txBody>
      </p:sp>
      <p:graphicFrame>
        <p:nvGraphicFramePr>
          <p:cNvPr id="6" name="Content Placeholder 5"/>
          <p:cNvGraphicFramePr>
            <a:graphicFrameLocks noGrp="1"/>
          </p:cNvGraphicFramePr>
          <p:nvPr>
            <p:ph idx="1"/>
          </p:nvPr>
        </p:nvGraphicFramePr>
        <p:xfrm>
          <a:off x="609601" y="1092200"/>
          <a:ext cx="10972799" cy="5655736"/>
        </p:xfrm>
        <a:graphic>
          <a:graphicData uri="http://schemas.openxmlformats.org/drawingml/2006/table">
            <a:tbl>
              <a:tblPr firstRow="1" bandRow="1">
                <a:tableStyleId>{93296810-A885-4BE3-A3E7-6D5BEEA58F35}</a:tableStyleId>
              </a:tblPr>
              <a:tblGrid>
                <a:gridCol w="1669775">
                  <a:extLst>
                    <a:ext uri="{9D8B030D-6E8A-4147-A177-3AD203B41FA5}">
                      <a16:colId xmlns:a16="http://schemas.microsoft.com/office/drawing/2014/main" val="20000"/>
                    </a:ext>
                  </a:extLst>
                </a:gridCol>
                <a:gridCol w="84814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33669">
                  <a:extLst>
                    <a:ext uri="{9D8B030D-6E8A-4147-A177-3AD203B41FA5}">
                      <a16:colId xmlns:a16="http://schemas.microsoft.com/office/drawing/2014/main" val="20003"/>
                    </a:ext>
                  </a:extLst>
                </a:gridCol>
                <a:gridCol w="821635">
                  <a:extLst>
                    <a:ext uri="{9D8B030D-6E8A-4147-A177-3AD203B41FA5}">
                      <a16:colId xmlns:a16="http://schemas.microsoft.com/office/drawing/2014/main" val="20004"/>
                    </a:ext>
                  </a:extLst>
                </a:gridCol>
                <a:gridCol w="1245704">
                  <a:extLst>
                    <a:ext uri="{9D8B030D-6E8A-4147-A177-3AD203B41FA5}">
                      <a16:colId xmlns:a16="http://schemas.microsoft.com/office/drawing/2014/main" val="20005"/>
                    </a:ext>
                  </a:extLst>
                </a:gridCol>
                <a:gridCol w="1033669">
                  <a:extLst>
                    <a:ext uri="{9D8B030D-6E8A-4147-A177-3AD203B41FA5}">
                      <a16:colId xmlns:a16="http://schemas.microsoft.com/office/drawing/2014/main" val="20006"/>
                    </a:ext>
                  </a:extLst>
                </a:gridCol>
                <a:gridCol w="795129">
                  <a:extLst>
                    <a:ext uri="{9D8B030D-6E8A-4147-A177-3AD203B41FA5}">
                      <a16:colId xmlns:a16="http://schemas.microsoft.com/office/drawing/2014/main" val="20007"/>
                    </a:ext>
                  </a:extLst>
                </a:gridCol>
                <a:gridCol w="1272208">
                  <a:extLst>
                    <a:ext uri="{9D8B030D-6E8A-4147-A177-3AD203B41FA5}">
                      <a16:colId xmlns:a16="http://schemas.microsoft.com/office/drawing/2014/main" val="20008"/>
                    </a:ext>
                  </a:extLst>
                </a:gridCol>
                <a:gridCol w="1033669">
                  <a:extLst>
                    <a:ext uri="{9D8B030D-6E8A-4147-A177-3AD203B41FA5}">
                      <a16:colId xmlns:a16="http://schemas.microsoft.com/office/drawing/2014/main" val="20009"/>
                    </a:ext>
                  </a:extLst>
                </a:gridCol>
              </a:tblGrid>
              <a:tr h="830945">
                <a:tc rowSpan="2">
                  <a:txBody>
                    <a:bodyPr/>
                    <a:lstStyle/>
                    <a:p>
                      <a:pPr algn="ctr"/>
                      <a:r>
                        <a:rPr lang="en-US" sz="2100">
                          <a:solidFill>
                            <a:schemeClr val="tx1"/>
                          </a:solidFill>
                        </a:rPr>
                        <a:t>Measure</a:t>
                      </a:r>
                    </a:p>
                  </a:txBody>
                  <a:tcPr marL="140689" marR="140689" marT="70344" marB="70344" anchor="b">
                    <a:noFill/>
                  </a:tcPr>
                </a:tc>
                <a:tc gridSpan="3">
                  <a:txBody>
                    <a:bodyPr/>
                    <a:lstStyle/>
                    <a:p>
                      <a:pPr algn="ctr"/>
                      <a:r>
                        <a:rPr lang="en-US" sz="2100">
                          <a:solidFill>
                            <a:schemeClr val="tx1"/>
                          </a:solidFill>
                        </a:rPr>
                        <a:t>Exploration &amp; Installation</a:t>
                      </a:r>
                    </a:p>
                  </a:txBody>
                  <a:tcPr marL="140689" marR="140689" marT="70344" marB="70344" anchor="ctr">
                    <a:solidFill>
                      <a:schemeClr val="accent6">
                        <a:lumMod val="20000"/>
                        <a:lumOff val="80000"/>
                      </a:schemeClr>
                    </a:solidFill>
                  </a:tcPr>
                </a:tc>
                <a:tc hMerge="1">
                  <a:txBody>
                    <a:bodyPr/>
                    <a:lstStyle/>
                    <a:p>
                      <a:endParaRPr lang="en-US" sz="1600"/>
                    </a:p>
                  </a:txBody>
                  <a:tcPr/>
                </a:tc>
                <a:tc hMerge="1">
                  <a:txBody>
                    <a:bodyPr/>
                    <a:lstStyle/>
                    <a:p>
                      <a:endParaRPr lang="en-US" sz="1600"/>
                    </a:p>
                  </a:txBody>
                  <a:tcPr/>
                </a:tc>
                <a:tc gridSpan="3">
                  <a:txBody>
                    <a:bodyPr/>
                    <a:lstStyle/>
                    <a:p>
                      <a:pPr algn="ctr"/>
                      <a:r>
                        <a:rPr lang="en-US" sz="2100">
                          <a:solidFill>
                            <a:schemeClr val="tx1"/>
                          </a:solidFill>
                        </a:rPr>
                        <a:t>Initial Implementation</a:t>
                      </a:r>
                    </a:p>
                  </a:txBody>
                  <a:tcPr marL="140689" marR="140689" marT="70344" marB="70344" anchor="ctr">
                    <a:solidFill>
                      <a:schemeClr val="accent6">
                        <a:lumMod val="60000"/>
                        <a:lumOff val="40000"/>
                      </a:schemeClr>
                    </a:solidFill>
                  </a:tcPr>
                </a:tc>
                <a:tc hMerge="1">
                  <a:txBody>
                    <a:bodyPr/>
                    <a:lstStyle/>
                    <a:p>
                      <a:endParaRPr lang="en-US" sz="1600"/>
                    </a:p>
                  </a:txBody>
                  <a:tcPr/>
                </a:tc>
                <a:tc hMerge="1">
                  <a:txBody>
                    <a:bodyPr/>
                    <a:lstStyle/>
                    <a:p>
                      <a:endParaRPr lang="en-US" sz="1600"/>
                    </a:p>
                  </a:txBody>
                  <a:tcPr/>
                </a:tc>
                <a:tc gridSpan="3">
                  <a:txBody>
                    <a:bodyPr/>
                    <a:lstStyle/>
                    <a:p>
                      <a:pPr algn="ctr"/>
                      <a:r>
                        <a:rPr lang="en-US" sz="2100">
                          <a:solidFill>
                            <a:schemeClr val="tx1"/>
                          </a:solidFill>
                        </a:rPr>
                        <a:t>Full Implementation</a:t>
                      </a:r>
                    </a:p>
                  </a:txBody>
                  <a:tcPr marL="140689" marR="140689" marT="70344" marB="70344" anchor="ctr"/>
                </a:tc>
                <a:tc hMerge="1">
                  <a:txBody>
                    <a:bodyPr/>
                    <a:lstStyle/>
                    <a:p>
                      <a:endParaRPr lang="en-US" sz="1600"/>
                    </a:p>
                  </a:txBody>
                  <a:tcPr/>
                </a:tc>
                <a:tc hMerge="1">
                  <a:txBody>
                    <a:bodyPr/>
                    <a:lstStyle/>
                    <a:p>
                      <a:endParaRPr lang="en-US" sz="1600"/>
                    </a:p>
                  </a:txBody>
                  <a:tcPr/>
                </a:tc>
                <a:extLst>
                  <a:ext uri="{0D108BD9-81ED-4DB2-BD59-A6C34878D82A}">
                    <a16:rowId xmlns:a16="http://schemas.microsoft.com/office/drawing/2014/main" val="10000"/>
                  </a:ext>
                </a:extLst>
              </a:tr>
              <a:tr h="790928">
                <a:tc vMerge="1">
                  <a:txBody>
                    <a:bodyPr/>
                    <a:lstStyle/>
                    <a:p>
                      <a:endParaRPr lang="en-US"/>
                    </a:p>
                  </a:txBody>
                  <a:tcPr/>
                </a:tc>
                <a:tc>
                  <a:txBody>
                    <a:bodyPr/>
                    <a:lstStyle/>
                    <a:p>
                      <a:pPr algn="ctr"/>
                      <a:r>
                        <a:rPr lang="en-US" sz="2100" b="1"/>
                        <a:t>Fall</a:t>
                      </a:r>
                    </a:p>
                  </a:txBody>
                  <a:tcPr marL="140689" marR="140689" marT="70344" marB="70344" anchor="ctr">
                    <a:solidFill>
                      <a:schemeClr val="accent6">
                        <a:lumMod val="20000"/>
                        <a:lumOff val="80000"/>
                      </a:schemeClr>
                    </a:solidFill>
                  </a:tcPr>
                </a:tc>
                <a:tc>
                  <a:txBody>
                    <a:bodyPr/>
                    <a:lstStyle/>
                    <a:p>
                      <a:pPr algn="ctr"/>
                      <a:r>
                        <a:rPr lang="en-US" sz="2100" b="1">
                          <a:solidFill>
                            <a:schemeClr val="tx1"/>
                          </a:solidFill>
                        </a:rPr>
                        <a:t>Winter</a:t>
                      </a:r>
                    </a:p>
                  </a:txBody>
                  <a:tcPr marL="140689" marR="140689" marT="70344" marB="70344" anchor="ctr">
                    <a:solidFill>
                      <a:schemeClr val="accent6">
                        <a:lumMod val="20000"/>
                        <a:lumOff val="80000"/>
                      </a:schemeClr>
                    </a:solidFill>
                  </a:tcPr>
                </a:tc>
                <a:tc>
                  <a:txBody>
                    <a:bodyPr/>
                    <a:lstStyle/>
                    <a:p>
                      <a:pPr algn="ctr"/>
                      <a:r>
                        <a:rPr lang="en-US" sz="2100" b="1">
                          <a:solidFill>
                            <a:schemeClr val="tx1"/>
                          </a:solidFill>
                        </a:rPr>
                        <a:t>Spring</a:t>
                      </a:r>
                    </a:p>
                  </a:txBody>
                  <a:tcPr marL="140689" marR="140689" marT="70344" marB="70344" anchor="ctr">
                    <a:solidFill>
                      <a:schemeClr val="accent6">
                        <a:lumMod val="20000"/>
                        <a:lumOff val="80000"/>
                      </a:schemeClr>
                    </a:solidFill>
                  </a:tcPr>
                </a:tc>
                <a:tc>
                  <a:txBody>
                    <a:bodyPr/>
                    <a:lstStyle/>
                    <a:p>
                      <a:pPr algn="ctr"/>
                      <a:r>
                        <a:rPr lang="en-US" sz="2100" b="1"/>
                        <a:t>Fall</a:t>
                      </a:r>
                    </a:p>
                  </a:txBody>
                  <a:tcPr marL="140689" marR="140689" marT="70344" marB="70344" anchor="ctr">
                    <a:solidFill>
                      <a:schemeClr val="accent6">
                        <a:lumMod val="60000"/>
                        <a:lumOff val="40000"/>
                      </a:schemeClr>
                    </a:solidFill>
                  </a:tcPr>
                </a:tc>
                <a:tc>
                  <a:txBody>
                    <a:bodyPr/>
                    <a:lstStyle/>
                    <a:p>
                      <a:pPr algn="ctr"/>
                      <a:r>
                        <a:rPr lang="en-US" sz="2100" b="1"/>
                        <a:t>Winter</a:t>
                      </a:r>
                    </a:p>
                  </a:txBody>
                  <a:tcPr marL="140689" marR="140689" marT="70344" marB="70344" anchor="ctr">
                    <a:solidFill>
                      <a:schemeClr val="accent6">
                        <a:lumMod val="60000"/>
                        <a:lumOff val="40000"/>
                      </a:schemeClr>
                    </a:solidFill>
                  </a:tcPr>
                </a:tc>
                <a:tc>
                  <a:txBody>
                    <a:bodyPr/>
                    <a:lstStyle/>
                    <a:p>
                      <a:pPr algn="ctr"/>
                      <a:r>
                        <a:rPr lang="en-US" sz="2100" b="1"/>
                        <a:t>Spring</a:t>
                      </a:r>
                    </a:p>
                  </a:txBody>
                  <a:tcPr marL="140689" marR="140689" marT="70344" marB="70344" anchor="ctr">
                    <a:solidFill>
                      <a:schemeClr val="accent6">
                        <a:lumMod val="60000"/>
                        <a:lumOff val="40000"/>
                      </a:schemeClr>
                    </a:solidFill>
                  </a:tcPr>
                </a:tc>
                <a:tc>
                  <a:txBody>
                    <a:bodyPr/>
                    <a:lstStyle/>
                    <a:p>
                      <a:pPr algn="ctr"/>
                      <a:r>
                        <a:rPr lang="en-US" sz="2100" b="1"/>
                        <a:t>Fall</a:t>
                      </a:r>
                      <a:endParaRPr lang="en-US" sz="2100" b="1">
                        <a:solidFill>
                          <a:schemeClr val="bg1"/>
                        </a:solidFill>
                      </a:endParaRPr>
                    </a:p>
                  </a:txBody>
                  <a:tcPr marL="140689" marR="140689" marT="70344" marB="70344" anchor="ctr">
                    <a:solidFill>
                      <a:schemeClr val="accent6"/>
                    </a:solidFill>
                  </a:tcPr>
                </a:tc>
                <a:tc>
                  <a:txBody>
                    <a:bodyPr/>
                    <a:lstStyle/>
                    <a:p>
                      <a:pPr algn="ctr"/>
                      <a:r>
                        <a:rPr lang="en-US" sz="2100" b="1"/>
                        <a:t>Winter</a:t>
                      </a:r>
                      <a:endParaRPr lang="en-US" sz="2100" b="1">
                        <a:solidFill>
                          <a:schemeClr val="bg1"/>
                        </a:solidFill>
                      </a:endParaRPr>
                    </a:p>
                  </a:txBody>
                  <a:tcPr marL="140689" marR="140689" marT="70344" marB="70344" anchor="ctr">
                    <a:solidFill>
                      <a:schemeClr val="accent6"/>
                    </a:solidFill>
                  </a:tcPr>
                </a:tc>
                <a:tc>
                  <a:txBody>
                    <a:bodyPr/>
                    <a:lstStyle/>
                    <a:p>
                      <a:pPr algn="ctr"/>
                      <a:r>
                        <a:rPr lang="en-US" sz="2100" b="1"/>
                        <a:t>Spring</a:t>
                      </a:r>
                      <a:endParaRPr lang="en-US" sz="2100" b="1">
                        <a:solidFill>
                          <a:schemeClr val="bg1"/>
                        </a:solidFill>
                      </a:endParaRPr>
                    </a:p>
                  </a:txBody>
                  <a:tcPr marL="140689" marR="140689" marT="70344" marB="70344" anchor="ctr">
                    <a:solidFill>
                      <a:schemeClr val="accent6"/>
                    </a:solidFill>
                  </a:tcPr>
                </a:tc>
                <a:extLst>
                  <a:ext uri="{0D108BD9-81ED-4DB2-BD59-A6C34878D82A}">
                    <a16:rowId xmlns:a16="http://schemas.microsoft.com/office/drawing/2014/main" val="10001"/>
                  </a:ext>
                </a:extLst>
              </a:tr>
              <a:tr h="1116048">
                <a:tc>
                  <a:txBody>
                    <a:bodyPr/>
                    <a:lstStyle/>
                    <a:p>
                      <a:pPr algn="ctr"/>
                      <a:r>
                        <a:rPr lang="en-US" sz="3200">
                          <a:solidFill>
                            <a:schemeClr val="tx1"/>
                          </a:solidFill>
                        </a:rPr>
                        <a:t>TFI (T1)</a:t>
                      </a:r>
                    </a:p>
                  </a:txBody>
                  <a:tcPr marL="140689" marR="140689" marT="70344" marB="70344" anchor="ctr"/>
                </a:tc>
                <a:tc>
                  <a:txBody>
                    <a:bodyPr/>
                    <a:lstStyle/>
                    <a:p>
                      <a:pPr algn="ctr"/>
                      <a:endParaRPr lang="en-US" sz="2700" b="1">
                        <a:solidFill>
                          <a:srgbClr val="FF0000"/>
                        </a:solidFill>
                      </a:endParaRPr>
                    </a:p>
                  </a:txBody>
                  <a:tcPr marL="140689" marR="140689" marT="70344" marB="70344" anchor="ctr"/>
                </a:tc>
                <a:tc>
                  <a:txBody>
                    <a:bodyPr/>
                    <a:lstStyle/>
                    <a:p>
                      <a:pPr algn="ctr"/>
                      <a:r>
                        <a:rPr lang="en-US" sz="2700" b="1">
                          <a:solidFill>
                            <a:schemeClr val="tx1"/>
                          </a:solidFill>
                        </a:rPr>
                        <a:t>X</a:t>
                      </a:r>
                    </a:p>
                  </a:txBody>
                  <a:tcPr marL="140689" marR="140689" marT="70344" marB="70344" anchor="ctr"/>
                </a:tc>
                <a:tc>
                  <a:txBody>
                    <a:bodyPr/>
                    <a:lstStyle/>
                    <a:p>
                      <a:pPr algn="ctr"/>
                      <a:endParaRPr lang="en-US" sz="2700" b="1">
                        <a:solidFill>
                          <a:schemeClr val="tx1"/>
                        </a:solidFill>
                      </a:endParaRPr>
                    </a:p>
                  </a:txBody>
                  <a:tcPr marL="140689" marR="140689" marT="70344" marB="70344" anchor="ctr"/>
                </a:tc>
                <a:tc>
                  <a:txBody>
                    <a:bodyPr/>
                    <a:lstStyle/>
                    <a:p>
                      <a:pPr algn="ctr"/>
                      <a:endParaRPr lang="en-US" sz="2700" b="1">
                        <a:solidFill>
                          <a:schemeClr val="tx1"/>
                        </a:solidFill>
                      </a:endParaRPr>
                    </a:p>
                  </a:txBody>
                  <a:tcPr marL="140689" marR="140689" marT="70344" marB="70344" anchor="ctr"/>
                </a:tc>
                <a:tc>
                  <a:txBody>
                    <a:bodyPr/>
                    <a:lstStyle/>
                    <a:p>
                      <a:pPr algn="ctr"/>
                      <a:r>
                        <a:rPr lang="en-US" sz="2700" b="1">
                          <a:solidFill>
                            <a:schemeClr val="tx1"/>
                          </a:solidFill>
                        </a:rPr>
                        <a:t>X</a:t>
                      </a:r>
                    </a:p>
                  </a:txBody>
                  <a:tcPr marL="140689" marR="140689" marT="70344" marB="70344" anchor="ctr"/>
                </a:tc>
                <a:tc>
                  <a:txBody>
                    <a:bodyPr/>
                    <a:lstStyle/>
                    <a:p>
                      <a:pPr algn="ctr"/>
                      <a:endParaRPr lang="en-US" sz="2700" b="1">
                        <a:solidFill>
                          <a:schemeClr val="tx1"/>
                        </a:solidFill>
                      </a:endParaRPr>
                    </a:p>
                  </a:txBody>
                  <a:tcPr marL="140689" marR="140689" marT="70344" marB="70344" anchor="ctr"/>
                </a:tc>
                <a:tc>
                  <a:txBody>
                    <a:bodyPr/>
                    <a:lstStyle/>
                    <a:p>
                      <a:pPr algn="ctr"/>
                      <a:endParaRPr lang="en-US" sz="2700" b="1">
                        <a:solidFill>
                          <a:schemeClr val="tx1"/>
                        </a:solidFill>
                      </a:endParaRPr>
                    </a:p>
                  </a:txBody>
                  <a:tcPr marL="140689" marR="140689" marT="70344" marB="70344" anchor="ctr"/>
                </a:tc>
                <a:tc>
                  <a:txBody>
                    <a:bodyPr/>
                    <a:lstStyle/>
                    <a:p>
                      <a:pPr algn="ctr"/>
                      <a:r>
                        <a:rPr lang="en-US" sz="2700" b="1">
                          <a:solidFill>
                            <a:schemeClr val="tx1"/>
                          </a:solidFill>
                        </a:rPr>
                        <a:t>X</a:t>
                      </a:r>
                    </a:p>
                  </a:txBody>
                  <a:tcPr marL="140689" marR="140689" marT="70344" marB="70344" anchor="ctr"/>
                </a:tc>
                <a:tc>
                  <a:txBody>
                    <a:bodyPr/>
                    <a:lstStyle/>
                    <a:p>
                      <a:pPr algn="ctr"/>
                      <a:endParaRPr lang="en-US" sz="2700" b="1">
                        <a:solidFill>
                          <a:srgbClr val="FF0000"/>
                        </a:solidFill>
                      </a:endParaRPr>
                    </a:p>
                  </a:txBody>
                  <a:tcPr marL="140689" marR="140689" marT="70344" marB="70344" anchor="ctr"/>
                </a:tc>
                <a:extLst>
                  <a:ext uri="{0D108BD9-81ED-4DB2-BD59-A6C34878D82A}">
                    <a16:rowId xmlns:a16="http://schemas.microsoft.com/office/drawing/2014/main" val="10002"/>
                  </a:ext>
                </a:extLst>
              </a:tr>
              <a:tr h="1116048">
                <a:tc>
                  <a:txBody>
                    <a:bodyPr/>
                    <a:lstStyle/>
                    <a:p>
                      <a:pPr algn="ctr"/>
                      <a:r>
                        <a:rPr lang="en-US" sz="3200">
                          <a:solidFill>
                            <a:schemeClr val="tx1"/>
                          </a:solidFill>
                        </a:rPr>
                        <a:t>TFI (T2)</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700" b="1"/>
                        <a:t>X</a:t>
                      </a:r>
                    </a:p>
                  </a:txBody>
                  <a:tcPr marL="140689" marR="140689" marT="70344" marB="70344" anchor="ctr"/>
                </a:tc>
                <a:tc>
                  <a:txBody>
                    <a:bodyPr/>
                    <a:lstStyle/>
                    <a:p>
                      <a:pPr algn="ctr"/>
                      <a:r>
                        <a:rPr lang="en-US" sz="2700" b="1"/>
                        <a:t>X</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700" b="1">
                          <a:solidFill>
                            <a:schemeClr val="tx1"/>
                          </a:solidFill>
                        </a:rPr>
                        <a:t>X</a:t>
                      </a:r>
                    </a:p>
                  </a:txBody>
                  <a:tcPr marL="140689" marR="140689" marT="70344" marB="70344" anchor="ctr"/>
                </a:tc>
                <a:tc>
                  <a:txBody>
                    <a:bodyPr/>
                    <a:lstStyle/>
                    <a:p>
                      <a:pPr algn="ctr"/>
                      <a:r>
                        <a:rPr lang="en-US" sz="2700" b="1">
                          <a:solidFill>
                            <a:schemeClr val="tx1"/>
                          </a:solidFill>
                        </a:rPr>
                        <a:t>X</a:t>
                      </a:r>
                    </a:p>
                  </a:txBody>
                  <a:tcPr marL="140689" marR="140689" marT="70344" marB="70344" anchor="ctr"/>
                </a:tc>
                <a:tc>
                  <a:txBody>
                    <a:bodyPr/>
                    <a:lstStyle/>
                    <a:p>
                      <a:pPr algn="ctr"/>
                      <a:endParaRPr lang="en-US" sz="2700" b="1">
                        <a:solidFill>
                          <a:schemeClr val="tx1"/>
                        </a:solidFill>
                      </a:endParaRP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700" b="1">
                          <a:solidFill>
                            <a:schemeClr val="tx1"/>
                          </a:solidFill>
                        </a:rPr>
                        <a:t>X</a:t>
                      </a:r>
                    </a:p>
                  </a:txBody>
                  <a:tcPr marL="140689" marR="140689" marT="70344" marB="70344" anchor="ctr"/>
                </a:tc>
                <a:tc>
                  <a:txBody>
                    <a:bodyPr/>
                    <a:lstStyle/>
                    <a:p>
                      <a:pPr algn="ctr"/>
                      <a:endParaRPr lang="en-US" sz="2700" b="1">
                        <a:solidFill>
                          <a:schemeClr val="tx1"/>
                        </a:solidFill>
                      </a:endParaRPr>
                    </a:p>
                  </a:txBody>
                  <a:tcPr marL="140689" marR="140689" marT="70344" marB="70344" anchor="ctr"/>
                </a:tc>
                <a:tc>
                  <a:txBody>
                    <a:bodyPr/>
                    <a:lstStyle/>
                    <a:p>
                      <a:pPr algn="ctr"/>
                      <a:r>
                        <a:rPr lang="en-US" sz="2700" b="1">
                          <a:solidFill>
                            <a:schemeClr val="tx1"/>
                          </a:solidFill>
                        </a:rPr>
                        <a:t>X</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solidFill>
                          <a:srgbClr val="FF0000"/>
                        </a:solidFill>
                      </a:endParaRPr>
                    </a:p>
                  </a:txBody>
                  <a:tcPr marL="140689" marR="140689" marT="70344" marB="70344" anchor="ctr"/>
                </a:tc>
                <a:extLst>
                  <a:ext uri="{0D108BD9-81ED-4DB2-BD59-A6C34878D82A}">
                    <a16:rowId xmlns:a16="http://schemas.microsoft.com/office/drawing/2014/main" val="10003"/>
                  </a:ext>
                </a:extLst>
              </a:tr>
              <a:tr h="1116048">
                <a:tc>
                  <a:txBody>
                    <a:bodyPr/>
                    <a:lstStyle/>
                    <a:p>
                      <a:pPr algn="ctr"/>
                      <a:r>
                        <a:rPr lang="en-US" sz="3200">
                          <a:solidFill>
                            <a:schemeClr val="tx1"/>
                          </a:solidFill>
                        </a:rPr>
                        <a:t>TFI (T3)</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700" b="1"/>
                        <a:t>X</a:t>
                      </a:r>
                    </a:p>
                  </a:txBody>
                  <a:tcPr marL="140689" marR="140689" marT="70344" marB="70344" anchor="ctr"/>
                </a:tc>
                <a:tc>
                  <a:txBody>
                    <a:bodyPr/>
                    <a:lstStyle/>
                    <a:p>
                      <a:pPr algn="ctr"/>
                      <a:r>
                        <a:rPr lang="en-US" sz="2700" b="1"/>
                        <a:t>X</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700" b="1">
                          <a:solidFill>
                            <a:schemeClr val="tx1"/>
                          </a:solidFill>
                        </a:rPr>
                        <a:t>X</a:t>
                      </a:r>
                    </a:p>
                  </a:txBody>
                  <a:tcPr marL="140689" marR="140689" marT="70344" marB="70344" anchor="ctr"/>
                </a:tc>
                <a:tc>
                  <a:txBody>
                    <a:bodyPr/>
                    <a:lstStyle/>
                    <a:p>
                      <a:pPr algn="ctr"/>
                      <a:r>
                        <a:rPr lang="en-US" sz="2700" b="1">
                          <a:solidFill>
                            <a:schemeClr val="tx1"/>
                          </a:solidFill>
                        </a:rPr>
                        <a:t>X</a:t>
                      </a:r>
                    </a:p>
                  </a:txBody>
                  <a:tcPr marL="140689" marR="140689" marT="70344" marB="70344" anchor="ctr"/>
                </a:tc>
                <a:tc>
                  <a:txBody>
                    <a:bodyPr/>
                    <a:lstStyle/>
                    <a:p>
                      <a:pPr algn="ctr"/>
                      <a:endParaRPr lang="en-US" sz="2700" b="1">
                        <a:solidFill>
                          <a:schemeClr val="tx1"/>
                        </a:solidFill>
                      </a:endParaRP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700" b="1">
                          <a:solidFill>
                            <a:schemeClr val="tx1"/>
                          </a:solidFill>
                        </a:rPr>
                        <a:t>X</a:t>
                      </a:r>
                    </a:p>
                  </a:txBody>
                  <a:tcPr marL="140689" marR="140689" marT="70344" marB="70344" anchor="ctr"/>
                </a:tc>
                <a:tc>
                  <a:txBody>
                    <a:bodyPr/>
                    <a:lstStyle/>
                    <a:p>
                      <a:pPr algn="ctr"/>
                      <a:endParaRPr lang="en-US" sz="2700" b="1">
                        <a:solidFill>
                          <a:schemeClr val="tx1"/>
                        </a:solidFill>
                      </a:endParaRPr>
                    </a:p>
                  </a:txBody>
                  <a:tcPr marL="140689" marR="140689" marT="70344" marB="70344" anchor="ctr"/>
                </a:tc>
                <a:tc>
                  <a:txBody>
                    <a:bodyPr/>
                    <a:lstStyle/>
                    <a:p>
                      <a:pPr algn="ctr"/>
                      <a:r>
                        <a:rPr lang="en-US" sz="2700" b="1">
                          <a:solidFill>
                            <a:schemeClr val="tx1"/>
                          </a:solidFill>
                        </a:rPr>
                        <a:t>X</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solidFill>
                          <a:srgbClr val="FF0000"/>
                        </a:solidFill>
                      </a:endParaRPr>
                    </a:p>
                  </a:txBody>
                  <a:tcPr marL="140689" marR="140689" marT="70344" marB="70344" anchor="ctr"/>
                </a:tc>
                <a:extLst>
                  <a:ext uri="{0D108BD9-81ED-4DB2-BD59-A6C34878D82A}">
                    <a16:rowId xmlns:a16="http://schemas.microsoft.com/office/drawing/2014/main" val="3849389086"/>
                  </a:ext>
                </a:extLst>
              </a:tr>
              <a:tr h="628368">
                <a:tc>
                  <a:txBody>
                    <a:bodyPr/>
                    <a:lstStyle/>
                    <a:p>
                      <a:pPr algn="ctr"/>
                      <a:r>
                        <a:rPr lang="en-US" sz="3200"/>
                        <a:t>SAS</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p>
                  </a:txBody>
                  <a:tcPr marL="140689" marR="140689" marT="70344" marB="70344" anchor="ctr"/>
                </a:tc>
                <a:tc>
                  <a:txBody>
                    <a:bodyPr/>
                    <a:lstStyle/>
                    <a:p>
                      <a:pPr algn="ctr"/>
                      <a:r>
                        <a:rPr lang="en-US" sz="2700" b="1"/>
                        <a:t>X</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solidFill>
                          <a:schemeClr val="tx1"/>
                        </a:solidFill>
                      </a:endParaRPr>
                    </a:p>
                  </a:txBody>
                  <a:tcPr marL="140689" marR="140689" marT="70344" marB="70344" anchor="ctr"/>
                </a:tc>
                <a:tc>
                  <a:txBody>
                    <a:bodyPr/>
                    <a:lstStyle/>
                    <a:p>
                      <a:pPr algn="ctr"/>
                      <a:r>
                        <a:rPr lang="en-US" sz="2700" b="1">
                          <a:solidFill>
                            <a:schemeClr val="tx1"/>
                          </a:solidFill>
                        </a:rPr>
                        <a:t>X</a:t>
                      </a:r>
                    </a:p>
                  </a:txBody>
                  <a:tcPr marL="140689" marR="140689" marT="70344" marB="70344" anchor="ctr"/>
                </a:tc>
                <a:tc>
                  <a:txBody>
                    <a:bodyPr/>
                    <a:lstStyle/>
                    <a:p>
                      <a:pPr algn="ctr"/>
                      <a:endParaRPr lang="en-US" sz="2700" b="1">
                        <a:solidFill>
                          <a:schemeClr val="tx1"/>
                        </a:solidFill>
                      </a:endParaRP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700" b="1"/>
                        <a:t>X</a:t>
                      </a:r>
                    </a:p>
                  </a:txBody>
                  <a:tcPr marL="140689" marR="140689" marT="70344" marB="70344" anchor="ctr"/>
                </a:tc>
                <a:tc>
                  <a:txBody>
                    <a:bodyPr/>
                    <a:lstStyle/>
                    <a:p>
                      <a:endParaRPr lang="en-US" sz="2700"/>
                    </a:p>
                  </a:txBody>
                  <a:tcPr marL="140689" marR="140689" marT="70344" marB="70344" anchor="ctr"/>
                </a:tc>
                <a:tc>
                  <a:txBody>
                    <a:bodyPr/>
                    <a:lstStyle/>
                    <a:p>
                      <a:pPr algn="ctr"/>
                      <a:endParaRPr lang="en-US" sz="2700" b="1"/>
                    </a:p>
                  </a:txBody>
                  <a:tcPr marL="140689" marR="140689" marT="70344" marB="70344" anchor="ctr"/>
                </a:tc>
                <a:extLst>
                  <a:ext uri="{0D108BD9-81ED-4DB2-BD59-A6C34878D82A}">
                    <a16:rowId xmlns:a16="http://schemas.microsoft.com/office/drawing/2014/main" val="10004"/>
                  </a:ext>
                </a:extLst>
              </a:tr>
              <a:tr h="628368">
                <a:tc>
                  <a:txBody>
                    <a:bodyPr/>
                    <a:lstStyle/>
                    <a:p>
                      <a:pPr algn="ctr"/>
                      <a:r>
                        <a:rPr lang="en-US" sz="3200"/>
                        <a:t>Climate</a:t>
                      </a:r>
                    </a:p>
                  </a:txBody>
                  <a:tcPr marL="140689" marR="140689" marT="70344" marB="70344" anchor="ctr"/>
                </a:tc>
                <a:tc>
                  <a:txBody>
                    <a:bodyPr/>
                    <a:lstStyle/>
                    <a:p>
                      <a:pPr algn="ctr"/>
                      <a:endParaRPr lang="en-US" sz="2700" b="1"/>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700" b="1"/>
                        <a:t>X</a:t>
                      </a:r>
                    </a:p>
                  </a:txBody>
                  <a:tcPr marL="140689" marR="140689" marT="70344" marB="70344" anchor="ctr"/>
                </a:tc>
                <a:tc>
                  <a:txBody>
                    <a:bodyPr/>
                    <a:lstStyle/>
                    <a:p>
                      <a:pPr algn="ctr"/>
                      <a:endParaRPr lang="en-US" sz="2700" b="1"/>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solidFill>
                          <a:schemeClr val="tx1"/>
                        </a:solidFill>
                      </a:endParaRP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solidFill>
                          <a:schemeClr val="tx1"/>
                        </a:solidFill>
                      </a:endParaRPr>
                    </a:p>
                  </a:txBody>
                  <a:tcPr marL="140689" marR="140689" marT="70344" marB="70344" anchor="ctr"/>
                </a:tc>
                <a:tc>
                  <a:txBody>
                    <a:bodyPr/>
                    <a:lstStyle/>
                    <a:p>
                      <a:pPr algn="ctr"/>
                      <a:endParaRPr lang="en-US" sz="2700" b="1">
                        <a:solidFill>
                          <a:schemeClr val="tx1"/>
                        </a:solidFill>
                      </a:endParaRPr>
                    </a:p>
                  </a:txBody>
                  <a:tcPr marL="140689" marR="140689" marT="70344" marB="70344" anchor="ctr"/>
                </a:tc>
                <a:tc>
                  <a:txBody>
                    <a:bodyPr/>
                    <a:lstStyle/>
                    <a:p>
                      <a:pPr algn="ctr"/>
                      <a:endParaRPr lang="en-US" sz="2700" b="1"/>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p>
                  </a:txBody>
                  <a:tcPr marL="140689" marR="140689" marT="70344" marB="70344" anchor="ctr"/>
                </a:tc>
                <a:tc>
                  <a:txBody>
                    <a:bodyPr/>
                    <a:lstStyle/>
                    <a:p>
                      <a:pPr algn="ctr"/>
                      <a:r>
                        <a:rPr lang="en-US" sz="2700" b="1"/>
                        <a:t>X</a:t>
                      </a:r>
                    </a:p>
                  </a:txBody>
                  <a:tcPr marL="140689" marR="140689" marT="70344" marB="70344" anchor="ctr"/>
                </a:tc>
                <a:extLst>
                  <a:ext uri="{0D108BD9-81ED-4DB2-BD59-A6C34878D82A}">
                    <a16:rowId xmlns:a16="http://schemas.microsoft.com/office/drawing/2014/main" val="10005"/>
                  </a:ext>
                </a:extLst>
              </a:tr>
              <a:tr h="262608">
                <a:tc>
                  <a:txBody>
                    <a:bodyPr/>
                    <a:lstStyle/>
                    <a:p>
                      <a:pPr algn="ctr"/>
                      <a:endParaRPr lang="en-US" sz="800"/>
                    </a:p>
                  </a:txBody>
                  <a:tcPr marL="140689" marR="140689" marT="70344" marB="70344" anchor="ctr"/>
                </a:tc>
                <a:tc>
                  <a:txBody>
                    <a:bodyPr/>
                    <a:lstStyle/>
                    <a:p>
                      <a:pPr algn="ctr"/>
                      <a:endParaRPr lang="en-US" sz="800" b="1"/>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800" b="1"/>
                    </a:p>
                  </a:txBody>
                  <a:tcPr marL="140689" marR="140689" marT="70344" marB="70344" anchor="ctr"/>
                </a:tc>
                <a:tc>
                  <a:txBody>
                    <a:bodyPr/>
                    <a:lstStyle/>
                    <a:p>
                      <a:pPr algn="ctr"/>
                      <a:endParaRPr lang="en-US" sz="800" b="1"/>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800" b="1">
                        <a:solidFill>
                          <a:schemeClr val="tx1"/>
                        </a:solidFill>
                      </a:endParaRP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800" b="1">
                        <a:solidFill>
                          <a:schemeClr val="tx1"/>
                        </a:solidFill>
                      </a:endParaRPr>
                    </a:p>
                  </a:txBody>
                  <a:tcPr marL="140689" marR="140689" marT="70344" marB="70344" anchor="ctr"/>
                </a:tc>
                <a:tc>
                  <a:txBody>
                    <a:bodyPr/>
                    <a:lstStyle/>
                    <a:p>
                      <a:pPr algn="ctr"/>
                      <a:endParaRPr lang="en-US" sz="800" b="1">
                        <a:solidFill>
                          <a:schemeClr val="tx1"/>
                        </a:solidFill>
                      </a:endParaRPr>
                    </a:p>
                  </a:txBody>
                  <a:tcPr marL="140689" marR="140689" marT="70344" marB="70344" anchor="ctr"/>
                </a:tc>
                <a:tc>
                  <a:txBody>
                    <a:bodyPr/>
                    <a:lstStyle/>
                    <a:p>
                      <a:pPr algn="ctr"/>
                      <a:endParaRPr lang="en-US" sz="800" b="1"/>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800" b="1"/>
                    </a:p>
                  </a:txBody>
                  <a:tcPr marL="140689" marR="140689" marT="70344" marB="70344" anchor="ctr"/>
                </a:tc>
                <a:tc>
                  <a:txBody>
                    <a:bodyPr/>
                    <a:lstStyle/>
                    <a:p>
                      <a:pPr algn="ctr"/>
                      <a:endParaRPr lang="en-US" sz="800" b="1"/>
                    </a:p>
                  </a:txBody>
                  <a:tcPr marL="140689" marR="140689" marT="70344" marB="70344" anchor="ctr"/>
                </a:tc>
                <a:extLst>
                  <a:ext uri="{0D108BD9-81ED-4DB2-BD59-A6C34878D82A}">
                    <a16:rowId xmlns:a16="http://schemas.microsoft.com/office/drawing/2014/main" val="3011225578"/>
                  </a:ext>
                </a:extLst>
              </a:tr>
              <a:tr h="787321">
                <a:tc>
                  <a:txBody>
                    <a:bodyPr/>
                    <a:lstStyle/>
                    <a:p>
                      <a:pPr algn="ctr"/>
                      <a:r>
                        <a:rPr lang="en-US" sz="3200"/>
                        <a:t>DSFI</a:t>
                      </a:r>
                    </a:p>
                  </a:txBody>
                  <a:tcPr marL="140689" marR="140689" marT="70344" marB="70344" anchor="ctr"/>
                </a:tc>
                <a:tc>
                  <a:txBody>
                    <a:bodyPr/>
                    <a:lstStyle/>
                    <a:p>
                      <a:pPr algn="ctr"/>
                      <a:endParaRPr lang="en-US" sz="2700" b="1"/>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p>
                  </a:txBody>
                  <a:tcPr marL="140689" marR="140689" marT="70344" marB="70344" anchor="ctr"/>
                </a:tc>
                <a:tc>
                  <a:txBody>
                    <a:bodyPr/>
                    <a:lstStyle/>
                    <a:p>
                      <a:pPr algn="ctr"/>
                      <a:r>
                        <a:rPr lang="en-US" sz="2700" b="1"/>
                        <a:t>X</a:t>
                      </a: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solidFill>
                          <a:schemeClr val="tx1"/>
                        </a:solidFill>
                      </a:endParaRPr>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solidFill>
                          <a:schemeClr val="tx1"/>
                        </a:solidFill>
                      </a:endParaRPr>
                    </a:p>
                  </a:txBody>
                  <a:tcPr marL="140689" marR="140689" marT="70344" marB="70344" anchor="ctr"/>
                </a:tc>
                <a:tc>
                  <a:txBody>
                    <a:bodyPr/>
                    <a:lstStyle/>
                    <a:p>
                      <a:pPr algn="ctr"/>
                      <a:r>
                        <a:rPr lang="en-US" sz="2700" b="1">
                          <a:solidFill>
                            <a:schemeClr val="tx1"/>
                          </a:solidFill>
                        </a:rPr>
                        <a:t>X</a:t>
                      </a:r>
                    </a:p>
                  </a:txBody>
                  <a:tcPr marL="140689" marR="140689" marT="70344" marB="70344" anchor="ctr"/>
                </a:tc>
                <a:tc>
                  <a:txBody>
                    <a:bodyPr/>
                    <a:lstStyle/>
                    <a:p>
                      <a:pPr algn="ctr"/>
                      <a:endParaRPr lang="en-US" sz="2700" b="1"/>
                    </a:p>
                  </a:txBody>
                  <a:tcPr marL="140689" marR="140689" marT="70344" marB="70344"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700" b="1"/>
                    </a:p>
                  </a:txBody>
                  <a:tcPr marL="140689" marR="140689" marT="70344" marB="70344" anchor="ctr"/>
                </a:tc>
                <a:tc>
                  <a:txBody>
                    <a:bodyPr/>
                    <a:lstStyle/>
                    <a:p>
                      <a:pPr algn="ctr"/>
                      <a:r>
                        <a:rPr lang="en-US" sz="2700" b="1"/>
                        <a:t>X</a:t>
                      </a:r>
                    </a:p>
                  </a:txBody>
                  <a:tcPr marL="140689" marR="140689" marT="70344" marB="70344" anchor="ctr"/>
                </a:tc>
                <a:extLst>
                  <a:ext uri="{0D108BD9-81ED-4DB2-BD59-A6C34878D82A}">
                    <a16:rowId xmlns:a16="http://schemas.microsoft.com/office/drawing/2014/main" val="2842001639"/>
                  </a:ext>
                </a:extLst>
              </a:tr>
            </a:tbl>
          </a:graphicData>
        </a:graphic>
      </p:graphicFrame>
      <p:sp>
        <p:nvSpPr>
          <p:cNvPr id="4" name="TextBox 3">
            <a:extLst>
              <a:ext uri="{FF2B5EF4-FFF2-40B4-BE49-F238E27FC236}">
                <a16:creationId xmlns:a16="http://schemas.microsoft.com/office/drawing/2014/main" id="{207432AA-1718-4588-8885-2D1923FA9468}"/>
              </a:ext>
            </a:extLst>
          </p:cNvPr>
          <p:cNvSpPr txBox="1"/>
          <p:nvPr/>
        </p:nvSpPr>
        <p:spPr>
          <a:xfrm rot="16200000">
            <a:off x="-1627583" y="3442373"/>
            <a:ext cx="4064001" cy="379656"/>
          </a:xfrm>
          <a:prstGeom prst="rect">
            <a:avLst/>
          </a:prstGeom>
          <a:noFill/>
        </p:spPr>
        <p:txBody>
          <a:bodyPr wrap="square" rtlCol="0">
            <a:spAutoFit/>
          </a:bodyPr>
          <a:lstStyle/>
          <a:p>
            <a:r>
              <a:rPr lang="en-US" sz="1867">
                <a:solidFill>
                  <a:schemeClr val="accent2"/>
                </a:solidFill>
              </a:rPr>
              <a:t>School-based Measures</a:t>
            </a:r>
          </a:p>
        </p:txBody>
      </p:sp>
      <p:sp>
        <p:nvSpPr>
          <p:cNvPr id="5" name="TextBox 4">
            <a:extLst>
              <a:ext uri="{FF2B5EF4-FFF2-40B4-BE49-F238E27FC236}">
                <a16:creationId xmlns:a16="http://schemas.microsoft.com/office/drawing/2014/main" id="{C2342F99-6047-4EB5-AA1D-12400841AAD1}"/>
              </a:ext>
            </a:extLst>
          </p:cNvPr>
          <p:cNvSpPr txBox="1"/>
          <p:nvPr/>
        </p:nvSpPr>
        <p:spPr>
          <a:xfrm rot="16200000">
            <a:off x="-262637" y="5987939"/>
            <a:ext cx="1239376" cy="666977"/>
          </a:xfrm>
          <a:prstGeom prst="rect">
            <a:avLst/>
          </a:prstGeom>
          <a:noFill/>
        </p:spPr>
        <p:txBody>
          <a:bodyPr wrap="square" rtlCol="0">
            <a:spAutoFit/>
          </a:bodyPr>
          <a:lstStyle/>
          <a:p>
            <a:pPr algn="ctr"/>
            <a:r>
              <a:rPr lang="en-US" sz="1867">
                <a:solidFill>
                  <a:schemeClr val="accent2"/>
                </a:solidFill>
              </a:rPr>
              <a:t>District Measure</a:t>
            </a:r>
          </a:p>
        </p:txBody>
      </p:sp>
    </p:spTree>
    <p:extLst>
      <p:ext uri="{BB962C8B-B14F-4D97-AF65-F5344CB8AC3E}">
        <p14:creationId xmlns:p14="http://schemas.microsoft.com/office/powerpoint/2010/main" val="1520167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C: Scenario &amp; Questions </a:t>
            </a:r>
          </a:p>
        </p:txBody>
      </p:sp>
      <p:sp>
        <p:nvSpPr>
          <p:cNvPr id="8" name="Content Placeholder 7"/>
          <p:cNvSpPr>
            <a:spLocks noGrp="1"/>
          </p:cNvSpPr>
          <p:nvPr>
            <p:ph idx="1"/>
          </p:nvPr>
        </p:nvSpPr>
        <p:spPr>
          <a:xfrm>
            <a:off x="838202" y="1397000"/>
            <a:ext cx="4343399" cy="4978400"/>
          </a:xfrm>
          <a:ln>
            <a:solidFill>
              <a:schemeClr val="accent1"/>
            </a:solidFill>
          </a:ln>
        </p:spPr>
        <p:txBody>
          <a:bodyPr/>
          <a:lstStyle/>
          <a:p>
            <a:pPr marL="0" indent="0">
              <a:spcBef>
                <a:spcPts val="800"/>
              </a:spcBef>
              <a:buNone/>
            </a:pPr>
            <a:r>
              <a:rPr lang="en-US" sz="3733" b="1" dirty="0">
                <a:latin typeface="Calibri" panose="020F0502020204030204" pitchFamily="34" charset="0"/>
              </a:rPr>
              <a:t>Scenario</a:t>
            </a:r>
          </a:p>
          <a:p>
            <a:pPr>
              <a:spcBef>
                <a:spcPts val="800"/>
              </a:spcBef>
            </a:pPr>
            <a:r>
              <a:rPr lang="en-US" dirty="0"/>
              <a:t>District wants to bring Social Behavior and Academics together to create </a:t>
            </a:r>
            <a:r>
              <a:rPr lang="en-US" u="sng" dirty="0"/>
              <a:t>one</a:t>
            </a:r>
            <a:r>
              <a:rPr lang="en-US" dirty="0"/>
              <a:t> evaluation plan</a:t>
            </a:r>
          </a:p>
        </p:txBody>
      </p:sp>
      <p:sp>
        <p:nvSpPr>
          <p:cNvPr id="9" name="Content Placeholder 8"/>
          <p:cNvSpPr>
            <a:spLocks noGrp="1"/>
          </p:cNvSpPr>
          <p:nvPr>
            <p:ph idx="10"/>
          </p:nvPr>
        </p:nvSpPr>
        <p:spPr>
          <a:xfrm>
            <a:off x="5588000" y="1397000"/>
            <a:ext cx="6096000" cy="4978400"/>
          </a:xfrm>
          <a:solidFill>
            <a:schemeClr val="accent2">
              <a:lumMod val="20000"/>
              <a:lumOff val="80000"/>
            </a:schemeClr>
          </a:solidFill>
        </p:spPr>
        <p:txBody>
          <a:bodyPr>
            <a:normAutofit fontScale="92500" lnSpcReduction="20000"/>
          </a:bodyPr>
          <a:lstStyle/>
          <a:p>
            <a:pPr marL="0" indent="0">
              <a:lnSpc>
                <a:spcPct val="110000"/>
              </a:lnSpc>
              <a:spcBef>
                <a:spcPts val="800"/>
              </a:spcBef>
              <a:buClr>
                <a:srgbClr val="4472C4"/>
              </a:buClr>
              <a:buNone/>
            </a:pPr>
            <a:r>
              <a:rPr lang="en-US" sz="3733" b="1">
                <a:solidFill>
                  <a:prstClr val="black"/>
                </a:solidFill>
                <a:latin typeface="Calibri" panose="020F0502020204030204" pitchFamily="34" charset="0"/>
              </a:rPr>
              <a:t>Evaluation Questions</a:t>
            </a:r>
          </a:p>
          <a:p>
            <a:pPr>
              <a:lnSpc>
                <a:spcPct val="110000"/>
              </a:lnSpc>
              <a:spcBef>
                <a:spcPts val="1600"/>
              </a:spcBef>
              <a:buClr>
                <a:srgbClr val="4472C4"/>
              </a:buClr>
            </a:pPr>
            <a:r>
              <a:rPr lang="en-US">
                <a:solidFill>
                  <a:prstClr val="black"/>
                </a:solidFill>
              </a:rPr>
              <a:t>In what specific PBIS areas are we strong,  and in which areas do we need more training? </a:t>
            </a:r>
          </a:p>
          <a:p>
            <a:pPr>
              <a:lnSpc>
                <a:spcPct val="110000"/>
              </a:lnSpc>
              <a:spcBef>
                <a:spcPts val="1600"/>
              </a:spcBef>
              <a:buClr>
                <a:srgbClr val="4472C4"/>
              </a:buClr>
            </a:pPr>
            <a:r>
              <a:rPr lang="en-US">
                <a:solidFill>
                  <a:prstClr val="black"/>
                </a:solidFill>
              </a:rPr>
              <a:t>In what specific academic areas are we strong, and in which areas do we need more training? </a:t>
            </a:r>
          </a:p>
          <a:p>
            <a:pPr>
              <a:lnSpc>
                <a:spcPct val="110000"/>
              </a:lnSpc>
              <a:spcBef>
                <a:spcPts val="1600"/>
              </a:spcBef>
              <a:buClr>
                <a:srgbClr val="4472C4"/>
              </a:buClr>
            </a:pPr>
            <a:r>
              <a:rPr lang="en-US">
                <a:solidFill>
                  <a:prstClr val="black"/>
                </a:solidFill>
              </a:rPr>
              <a:t>How can we tailor our training/evaluation to meet the needs of various schools? </a:t>
            </a:r>
          </a:p>
          <a:p>
            <a:pPr>
              <a:lnSpc>
                <a:spcPct val="110000"/>
              </a:lnSpc>
              <a:spcBef>
                <a:spcPts val="800"/>
              </a:spcBef>
              <a:buClr>
                <a:srgbClr val="4472C4"/>
              </a:buClr>
            </a:pPr>
            <a:r>
              <a:rPr lang="en-US">
                <a:solidFill>
                  <a:prstClr val="black"/>
                </a:solidFill>
              </a:rPr>
              <a:t>How can we schedule our evaluations so that we are not overwhelming schools? </a:t>
            </a:r>
          </a:p>
        </p:txBody>
      </p:sp>
    </p:spTree>
    <p:extLst>
      <p:ext uri="{BB962C8B-B14F-4D97-AF65-F5344CB8AC3E}">
        <p14:creationId xmlns:p14="http://schemas.microsoft.com/office/powerpoint/2010/main" val="200304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4" name="Google Shape;798;p52">
            <a:extLst>
              <a:ext uri="{FF2B5EF4-FFF2-40B4-BE49-F238E27FC236}">
                <a16:creationId xmlns:a16="http://schemas.microsoft.com/office/drawing/2014/main" id="{CB0273BD-7217-C2DB-70FF-280A0323AF25}"/>
              </a:ext>
            </a:extLst>
          </p:cNvPr>
          <p:cNvPicPr preferRelativeResize="0"/>
          <p:nvPr/>
        </p:nvPicPr>
        <p:blipFill rotWithShape="1">
          <a:blip r:embed="rId3">
            <a:alphaModFix/>
          </a:blip>
          <a:srcRect/>
          <a:stretch/>
        </p:blipFill>
        <p:spPr>
          <a:xfrm>
            <a:off x="2694215" y="1134175"/>
            <a:ext cx="9822205" cy="6018794"/>
          </a:xfrm>
          <a:prstGeom prst="rect">
            <a:avLst/>
          </a:prstGeom>
          <a:noFill/>
          <a:ln>
            <a:noFill/>
          </a:ln>
        </p:spPr>
      </p:pic>
      <p:sp>
        <p:nvSpPr>
          <p:cNvPr id="797" name="Google Shape;797;p52"/>
          <p:cNvSpPr txBox="1">
            <a:spLocks noGrp="1"/>
          </p:cNvSpPr>
          <p:nvPr>
            <p:ph type="title"/>
          </p:nvPr>
        </p:nvSpPr>
        <p:spPr>
          <a:xfrm>
            <a:off x="514350" y="1"/>
            <a:ext cx="9201151" cy="9429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400"/>
              <a:buNone/>
            </a:pPr>
            <a:r>
              <a:rPr lang="en-US"/>
              <a:t>PBISApps Community</a:t>
            </a:r>
          </a:p>
        </p:txBody>
      </p:sp>
      <p:sp>
        <p:nvSpPr>
          <p:cNvPr id="3" name="TextBox 1">
            <a:extLst>
              <a:ext uri="{FF2B5EF4-FFF2-40B4-BE49-F238E27FC236}">
                <a16:creationId xmlns:a16="http://schemas.microsoft.com/office/drawing/2014/main" id="{A397C472-ED26-7FDC-D074-9AA62A152BDD}"/>
              </a:ext>
            </a:extLst>
          </p:cNvPr>
          <p:cNvSpPr txBox="1"/>
          <p:nvPr/>
        </p:nvSpPr>
        <p:spPr>
          <a:xfrm>
            <a:off x="828675" y="2057401"/>
            <a:ext cx="7046595" cy="1530982"/>
          </a:xfrm>
          <a:prstGeom prst="rect">
            <a:avLst/>
          </a:prstGeom>
          <a:solidFill>
            <a:schemeClr val="lt1"/>
          </a:solid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7200" dirty="0">
                <a:solidFill>
                  <a:srgbClr val="D5309A"/>
                </a:solidFill>
                <a:latin typeface="Fairwater Script"/>
              </a:rPr>
              <a:t>Welcome!</a:t>
            </a:r>
          </a:p>
          <a:p>
            <a:endParaRPr lang="en-US" sz="2000" dirty="0">
              <a:solidFill>
                <a:srgbClr val="D5309A"/>
              </a:solidFill>
              <a:latin typeface="Calibri"/>
            </a:endParaRPr>
          </a:p>
        </p:txBody>
      </p:sp>
      <p:sp>
        <p:nvSpPr>
          <p:cNvPr id="2" name="TextBox 1">
            <a:extLst>
              <a:ext uri="{FF2B5EF4-FFF2-40B4-BE49-F238E27FC236}">
                <a16:creationId xmlns:a16="http://schemas.microsoft.com/office/drawing/2014/main" id="{D6F662A2-23D8-CFA3-2C4D-B0E35B4D08FA}"/>
              </a:ext>
            </a:extLst>
          </p:cNvPr>
          <p:cNvSpPr txBox="1"/>
          <p:nvPr/>
        </p:nvSpPr>
        <p:spPr>
          <a:xfrm>
            <a:off x="916388" y="3174076"/>
            <a:ext cx="6378384" cy="1938992"/>
          </a:xfrm>
          <a:prstGeom prst="rect">
            <a:avLst/>
          </a:prstGeom>
          <a:noFill/>
        </p:spPr>
        <p:txBody>
          <a:bodyPr wrap="square" rtlCol="0">
            <a:spAutoFit/>
          </a:bodyPr>
          <a:lstStyle/>
          <a:p>
            <a:r>
              <a:rPr lang="en-US" sz="4000" dirty="0"/>
              <a:t>In the chat tell us what filled your bucket this summer?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9" y="1"/>
            <a:ext cx="9747251" cy="942975"/>
          </a:xfrm>
        </p:spPr>
        <p:txBody>
          <a:bodyPr/>
          <a:lstStyle/>
          <a:p>
            <a:r>
              <a:rPr lang="en-US" dirty="0"/>
              <a:t>District C: Evaluation Plan </a:t>
            </a:r>
            <a:r>
              <a:rPr lang="en-US" sz="2400" i="1" dirty="0"/>
              <a:t>(Adapted from Nieves, 2012)</a:t>
            </a:r>
            <a:endParaRPr lang="en-US" i="1" dirty="0"/>
          </a:p>
        </p:txBody>
      </p:sp>
      <p:graphicFrame>
        <p:nvGraphicFramePr>
          <p:cNvPr id="6" name="Content Placeholder 5"/>
          <p:cNvGraphicFramePr>
            <a:graphicFrameLocks noGrp="1"/>
          </p:cNvGraphicFramePr>
          <p:nvPr>
            <p:ph idx="1"/>
          </p:nvPr>
        </p:nvGraphicFramePr>
        <p:xfrm>
          <a:off x="711200" y="990602"/>
          <a:ext cx="11480805" cy="5900715"/>
        </p:xfrm>
        <a:graphic>
          <a:graphicData uri="http://schemas.openxmlformats.org/drawingml/2006/table">
            <a:tbl>
              <a:tblPr firstRow="1" bandRow="1">
                <a:tableStyleId>{93296810-A885-4BE3-A3E7-6D5BEEA58F35}</a:tableStyleId>
              </a:tblPr>
              <a:tblGrid>
                <a:gridCol w="2152651">
                  <a:extLst>
                    <a:ext uri="{9D8B030D-6E8A-4147-A177-3AD203B41FA5}">
                      <a16:colId xmlns:a16="http://schemas.microsoft.com/office/drawing/2014/main" val="20000"/>
                    </a:ext>
                  </a:extLst>
                </a:gridCol>
                <a:gridCol w="697163">
                  <a:extLst>
                    <a:ext uri="{9D8B030D-6E8A-4147-A177-3AD203B41FA5}">
                      <a16:colId xmlns:a16="http://schemas.microsoft.com/office/drawing/2014/main" val="20001"/>
                    </a:ext>
                  </a:extLst>
                </a:gridCol>
                <a:gridCol w="1150799">
                  <a:extLst>
                    <a:ext uri="{9D8B030D-6E8A-4147-A177-3AD203B41FA5}">
                      <a16:colId xmlns:a16="http://schemas.microsoft.com/office/drawing/2014/main" val="20002"/>
                    </a:ext>
                  </a:extLst>
                </a:gridCol>
                <a:gridCol w="1054899">
                  <a:extLst>
                    <a:ext uri="{9D8B030D-6E8A-4147-A177-3AD203B41FA5}">
                      <a16:colId xmlns:a16="http://schemas.microsoft.com/office/drawing/2014/main" val="20003"/>
                    </a:ext>
                  </a:extLst>
                </a:gridCol>
                <a:gridCol w="767199">
                  <a:extLst>
                    <a:ext uri="{9D8B030D-6E8A-4147-A177-3AD203B41FA5}">
                      <a16:colId xmlns:a16="http://schemas.microsoft.com/office/drawing/2014/main" val="20004"/>
                    </a:ext>
                  </a:extLst>
                </a:gridCol>
                <a:gridCol w="1150799">
                  <a:extLst>
                    <a:ext uri="{9D8B030D-6E8A-4147-A177-3AD203B41FA5}">
                      <a16:colId xmlns:a16="http://schemas.microsoft.com/office/drawing/2014/main" val="20005"/>
                    </a:ext>
                  </a:extLst>
                </a:gridCol>
                <a:gridCol w="1054899">
                  <a:extLst>
                    <a:ext uri="{9D8B030D-6E8A-4147-A177-3AD203B41FA5}">
                      <a16:colId xmlns:a16="http://schemas.microsoft.com/office/drawing/2014/main" val="20006"/>
                    </a:ext>
                  </a:extLst>
                </a:gridCol>
                <a:gridCol w="3452396">
                  <a:extLst>
                    <a:ext uri="{9D8B030D-6E8A-4147-A177-3AD203B41FA5}">
                      <a16:colId xmlns:a16="http://schemas.microsoft.com/office/drawing/2014/main" val="20007"/>
                    </a:ext>
                  </a:extLst>
                </a:gridCol>
              </a:tblGrid>
              <a:tr h="709648">
                <a:tc rowSpan="2">
                  <a:txBody>
                    <a:bodyPr/>
                    <a:lstStyle/>
                    <a:p>
                      <a:pPr algn="ctr"/>
                      <a:r>
                        <a:rPr lang="en-US" sz="1900">
                          <a:solidFill>
                            <a:schemeClr val="tx1"/>
                          </a:solidFill>
                        </a:rPr>
                        <a:t>Measure</a:t>
                      </a:r>
                    </a:p>
                  </a:txBody>
                  <a:tcPr marL="140689" marR="140689" marT="70344" marB="70344" anchor="b">
                    <a:noFill/>
                  </a:tcPr>
                </a:tc>
                <a:tc gridSpan="3">
                  <a:txBody>
                    <a:bodyPr/>
                    <a:lstStyle/>
                    <a:p>
                      <a:pPr algn="ctr"/>
                      <a:r>
                        <a:rPr lang="en-US" sz="1900">
                          <a:solidFill>
                            <a:schemeClr val="tx1"/>
                          </a:solidFill>
                        </a:rPr>
                        <a:t>Installation</a:t>
                      </a:r>
                    </a:p>
                  </a:txBody>
                  <a:tcPr marL="140689" marR="140689" marT="70344" marB="70344" anchor="ctr">
                    <a:solidFill>
                      <a:schemeClr val="accent2">
                        <a:lumMod val="60000"/>
                        <a:lumOff val="40000"/>
                      </a:schemeClr>
                    </a:solidFill>
                  </a:tcPr>
                </a:tc>
                <a:tc hMerge="1">
                  <a:txBody>
                    <a:bodyPr/>
                    <a:lstStyle/>
                    <a:p>
                      <a:endParaRPr lang="en-US" sz="1600"/>
                    </a:p>
                  </a:txBody>
                  <a:tcPr/>
                </a:tc>
                <a:tc hMerge="1">
                  <a:txBody>
                    <a:bodyPr/>
                    <a:lstStyle/>
                    <a:p>
                      <a:endParaRPr lang="en-US" sz="1600"/>
                    </a:p>
                  </a:txBody>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900">
                          <a:solidFill>
                            <a:schemeClr val="tx1"/>
                          </a:solidFill>
                        </a:rPr>
                        <a:t>Initial Implementation/</a:t>
                      </a:r>
                    </a:p>
                    <a:p>
                      <a:pPr algn="ctr"/>
                      <a:r>
                        <a:rPr lang="en-US" sz="1900">
                          <a:solidFill>
                            <a:schemeClr val="tx1"/>
                          </a:solidFill>
                        </a:rPr>
                        <a:t>Full Implementation</a:t>
                      </a:r>
                    </a:p>
                  </a:txBody>
                  <a:tcPr marL="140689" marR="140689" marT="70344" marB="70344" anchor="ctr">
                    <a:solidFill>
                      <a:schemeClr val="accent2"/>
                    </a:solidFill>
                  </a:tcPr>
                </a:tc>
                <a:tc hMerge="1">
                  <a:txBody>
                    <a:bodyPr/>
                    <a:lstStyle/>
                    <a:p>
                      <a:endParaRPr lang="en-US" sz="1600"/>
                    </a:p>
                  </a:txBody>
                  <a:tcPr/>
                </a:tc>
                <a:tc hMerge="1">
                  <a:txBody>
                    <a:bodyPr/>
                    <a:lstStyle/>
                    <a:p>
                      <a:endParaRPr lang="en-US" sz="1600"/>
                    </a:p>
                  </a:txBody>
                  <a:tcPr/>
                </a:tc>
                <a:tc rowSpan="2">
                  <a:txBody>
                    <a:bodyPr/>
                    <a:lstStyle/>
                    <a:p>
                      <a:pPr algn="l"/>
                      <a:r>
                        <a:rPr lang="en-US" sz="1900" b="1" dirty="0">
                          <a:solidFill>
                            <a:schemeClr val="tx1"/>
                          </a:solidFill>
                        </a:rPr>
                        <a:t>Purpose</a:t>
                      </a:r>
                    </a:p>
                  </a:txBody>
                  <a:tcPr marL="140689" marR="140689" marT="70344" marB="70344" anchor="b">
                    <a:noFill/>
                  </a:tcPr>
                </a:tc>
                <a:extLst>
                  <a:ext uri="{0D108BD9-81ED-4DB2-BD59-A6C34878D82A}">
                    <a16:rowId xmlns:a16="http://schemas.microsoft.com/office/drawing/2014/main" val="10000"/>
                  </a:ext>
                </a:extLst>
              </a:tr>
              <a:tr h="425168">
                <a:tc vMerge="1">
                  <a:txBody>
                    <a:bodyPr/>
                    <a:lstStyle/>
                    <a:p>
                      <a:endParaRPr lang="en-US"/>
                    </a:p>
                  </a:txBody>
                  <a:tcPr/>
                </a:tc>
                <a:tc>
                  <a:txBody>
                    <a:bodyPr/>
                    <a:lstStyle/>
                    <a:p>
                      <a:pPr algn="ctr"/>
                      <a:r>
                        <a:rPr lang="en-US" sz="1900" b="1"/>
                        <a:t>Fall</a:t>
                      </a:r>
                    </a:p>
                  </a:txBody>
                  <a:tcPr marL="140689" marR="140689" marT="70344" marB="70344" anchor="ctr">
                    <a:solidFill>
                      <a:schemeClr val="accent2">
                        <a:lumMod val="60000"/>
                        <a:lumOff val="40000"/>
                      </a:schemeClr>
                    </a:solidFill>
                  </a:tcPr>
                </a:tc>
                <a:tc>
                  <a:txBody>
                    <a:bodyPr/>
                    <a:lstStyle/>
                    <a:p>
                      <a:pPr algn="ctr"/>
                      <a:r>
                        <a:rPr lang="en-US" sz="1900" b="1"/>
                        <a:t>Winter</a:t>
                      </a:r>
                    </a:p>
                  </a:txBody>
                  <a:tcPr marL="140689" marR="140689" marT="70344" marB="70344" anchor="ctr">
                    <a:solidFill>
                      <a:schemeClr val="accent2">
                        <a:lumMod val="60000"/>
                        <a:lumOff val="40000"/>
                      </a:schemeClr>
                    </a:solidFill>
                  </a:tcPr>
                </a:tc>
                <a:tc>
                  <a:txBody>
                    <a:bodyPr/>
                    <a:lstStyle/>
                    <a:p>
                      <a:pPr algn="ctr"/>
                      <a:r>
                        <a:rPr lang="en-US" sz="1900" b="1"/>
                        <a:t>Spring</a:t>
                      </a:r>
                    </a:p>
                  </a:txBody>
                  <a:tcPr marL="140689" marR="140689" marT="70344" marB="70344" anchor="ctr">
                    <a:solidFill>
                      <a:schemeClr val="accent2">
                        <a:lumMod val="60000"/>
                        <a:lumOff val="40000"/>
                      </a:schemeClr>
                    </a:solidFill>
                  </a:tcPr>
                </a:tc>
                <a:tc>
                  <a:txBody>
                    <a:bodyPr/>
                    <a:lstStyle/>
                    <a:p>
                      <a:pPr algn="ctr"/>
                      <a:r>
                        <a:rPr lang="en-US" sz="1900" b="1">
                          <a:solidFill>
                            <a:schemeClr val="tx1"/>
                          </a:solidFill>
                        </a:rPr>
                        <a:t>Fall</a:t>
                      </a:r>
                    </a:p>
                  </a:txBody>
                  <a:tcPr marL="140689" marR="140689" marT="70344" marB="70344" anchor="ctr">
                    <a:solidFill>
                      <a:schemeClr val="accent2"/>
                    </a:solidFill>
                  </a:tcPr>
                </a:tc>
                <a:tc>
                  <a:txBody>
                    <a:bodyPr/>
                    <a:lstStyle/>
                    <a:p>
                      <a:pPr algn="ctr"/>
                      <a:r>
                        <a:rPr lang="en-US" sz="1900" b="1">
                          <a:solidFill>
                            <a:schemeClr val="tx1"/>
                          </a:solidFill>
                        </a:rPr>
                        <a:t>Winter</a:t>
                      </a:r>
                    </a:p>
                  </a:txBody>
                  <a:tcPr marL="140689" marR="140689" marT="70344" marB="70344" anchor="ctr">
                    <a:solidFill>
                      <a:schemeClr val="accent2"/>
                    </a:solidFill>
                  </a:tcPr>
                </a:tc>
                <a:tc>
                  <a:txBody>
                    <a:bodyPr/>
                    <a:lstStyle/>
                    <a:p>
                      <a:pPr algn="ctr"/>
                      <a:r>
                        <a:rPr lang="en-US" sz="1900" b="1">
                          <a:solidFill>
                            <a:schemeClr val="tx1"/>
                          </a:solidFill>
                        </a:rPr>
                        <a:t>Spring</a:t>
                      </a:r>
                    </a:p>
                  </a:txBody>
                  <a:tcPr marL="140689" marR="140689" marT="70344" marB="70344" anchor="ctr">
                    <a:solidFill>
                      <a:schemeClr val="accent2"/>
                    </a:solidFill>
                  </a:tcPr>
                </a:tc>
                <a:tc vMerge="1">
                  <a:txBody>
                    <a:bodyPr/>
                    <a:lstStyle/>
                    <a:p>
                      <a:pPr algn="ctr"/>
                      <a:endParaRPr lang="en-US" sz="1800" b="1">
                        <a:solidFill>
                          <a:schemeClr val="bg1"/>
                        </a:solidFill>
                      </a:endParaRPr>
                    </a:p>
                  </a:txBody>
                  <a:tcPr marL="105517" marR="105517" marT="52758" marB="52758" anchor="ctr">
                    <a:solidFill>
                      <a:schemeClr val="accent2"/>
                    </a:solidFill>
                  </a:tcPr>
                </a:tc>
                <a:extLst>
                  <a:ext uri="{0D108BD9-81ED-4DB2-BD59-A6C34878D82A}">
                    <a16:rowId xmlns:a16="http://schemas.microsoft.com/office/drawing/2014/main" val="10001"/>
                  </a:ext>
                </a:extLst>
              </a:tr>
              <a:tr h="572952">
                <a:tc>
                  <a:txBody>
                    <a:bodyPr/>
                    <a:lstStyle/>
                    <a:p>
                      <a:pPr algn="ctr"/>
                      <a:r>
                        <a:rPr lang="en-US" sz="2700"/>
                        <a:t>TFI </a:t>
                      </a:r>
                    </a:p>
                  </a:txBody>
                  <a:tcPr marL="140689" marR="140689" marT="70344" marB="70344" anchor="ctr">
                    <a:solidFill>
                      <a:schemeClr val="accent2">
                        <a:lumMod val="20000"/>
                        <a:lumOff val="80000"/>
                      </a:schemeClr>
                    </a:solidFill>
                  </a:tcPr>
                </a:tc>
                <a:tc>
                  <a:txBody>
                    <a:bodyPr/>
                    <a:lstStyle/>
                    <a:p>
                      <a:pPr algn="ct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algn="ct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algn="ct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algn="ctr"/>
                      <a:endParaRPr lang="en-US" sz="2400" b="1">
                        <a:solidFill>
                          <a:schemeClr val="tx1"/>
                        </a:solidFill>
                      </a:endParaRPr>
                    </a:p>
                  </a:txBody>
                  <a:tcPr marL="140689" marR="140689" marT="70344" marB="70344" anchor="ctr">
                    <a:solidFill>
                      <a:schemeClr val="accent2">
                        <a:lumMod val="20000"/>
                        <a:lumOff val="80000"/>
                      </a:schemeClr>
                    </a:solidFill>
                  </a:tcPr>
                </a:tc>
                <a:tc>
                  <a:txBody>
                    <a:bodyPr/>
                    <a:lstStyle/>
                    <a:p>
                      <a:pPr algn="ct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algn="ctr"/>
                      <a:endParaRPr lang="en-US" sz="2400" b="1">
                        <a:solidFill>
                          <a:schemeClr val="tx1"/>
                        </a:solidFill>
                      </a:endParaRPr>
                    </a:p>
                  </a:txBody>
                  <a:tcPr marL="140689" marR="140689" marT="70344" marB="70344" anchor="ctr">
                    <a:solidFill>
                      <a:schemeClr val="accent2">
                        <a:lumMod val="20000"/>
                        <a:lumOff val="80000"/>
                      </a:schemeClr>
                    </a:solidFill>
                  </a:tcPr>
                </a:tc>
                <a:tc>
                  <a:txBody>
                    <a:bodyPr/>
                    <a:lstStyle/>
                    <a:p>
                      <a:pPr algn="l"/>
                      <a:r>
                        <a:rPr lang="en-US" sz="1600" b="0"/>
                        <a:t>Fidelity</a:t>
                      </a:r>
                    </a:p>
                  </a:txBody>
                  <a:tcPr marL="140689" marR="140689" marT="70344" marB="70344" anchor="ctr">
                    <a:solidFill>
                      <a:schemeClr val="accent2">
                        <a:lumMod val="20000"/>
                        <a:lumOff val="80000"/>
                      </a:schemeClr>
                    </a:solidFill>
                  </a:tcPr>
                </a:tc>
                <a:extLst>
                  <a:ext uri="{0D108BD9-81ED-4DB2-BD59-A6C34878D82A}">
                    <a16:rowId xmlns:a16="http://schemas.microsoft.com/office/drawing/2014/main" val="10002"/>
                  </a:ext>
                </a:extLst>
              </a:tr>
              <a:tr h="572952">
                <a:tc>
                  <a:txBody>
                    <a:bodyPr/>
                    <a:lstStyle/>
                    <a:p>
                      <a:pPr algn="ctr"/>
                      <a:r>
                        <a:rPr lang="en-US" sz="2700"/>
                        <a:t>SAS</a:t>
                      </a:r>
                    </a:p>
                  </a:txBody>
                  <a:tcPr marL="140689" marR="140689" marT="70344" marB="70344" anchor="ctr">
                    <a:solidFill>
                      <a:schemeClr val="accent2">
                        <a:lumMod val="40000"/>
                        <a:lumOff val="60000"/>
                      </a:schemeClr>
                    </a:solidFill>
                  </a:tcPr>
                </a:tc>
                <a:tc>
                  <a:txBody>
                    <a:bodyPr/>
                    <a:lstStyle/>
                    <a:p>
                      <a:pPr algn="ctr"/>
                      <a:r>
                        <a:rPr lang="en-US" sz="2400" b="1">
                          <a:solidFill>
                            <a:schemeClr val="tx1"/>
                          </a:solidFill>
                        </a:rPr>
                        <a:t>X</a:t>
                      </a:r>
                    </a:p>
                  </a:txBody>
                  <a:tcPr marL="140689" marR="140689" marT="70344" marB="70344" anchor="ctr">
                    <a:solidFill>
                      <a:schemeClr val="accent2">
                        <a:lumMod val="40000"/>
                        <a:lumOff val="60000"/>
                      </a:schemeClr>
                    </a:solidFill>
                  </a:tcPr>
                </a:tc>
                <a:tc>
                  <a:txBody>
                    <a:bodyPr/>
                    <a:lstStyle/>
                    <a:p>
                      <a:pPr algn="ct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algn="ctr"/>
                      <a:r>
                        <a:rPr lang="en-US" sz="2400" b="1">
                          <a:solidFill>
                            <a:schemeClr val="tx1"/>
                          </a:solidFill>
                        </a:rPr>
                        <a:t>X</a:t>
                      </a:r>
                    </a:p>
                  </a:txBody>
                  <a:tcPr marL="140689" marR="140689" marT="70344" marB="70344" anchor="ctr">
                    <a:solidFill>
                      <a:schemeClr val="accent2">
                        <a:lumMod val="40000"/>
                        <a:lumOff val="60000"/>
                      </a:schemeClr>
                    </a:solidFill>
                  </a:tcPr>
                </a:tc>
                <a:tc>
                  <a:txBody>
                    <a:bodyPr/>
                    <a:lstStyle/>
                    <a:p>
                      <a:pPr algn="ct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0"/>
                        <a:t>Fidelity</a:t>
                      </a:r>
                    </a:p>
                  </a:txBody>
                  <a:tcPr marL="140689" marR="140689" marT="70344" marB="70344" anchor="ctr">
                    <a:solidFill>
                      <a:schemeClr val="accent2">
                        <a:lumMod val="40000"/>
                        <a:lumOff val="60000"/>
                      </a:schemeClr>
                    </a:solidFill>
                  </a:tcPr>
                </a:tc>
                <a:extLst>
                  <a:ext uri="{0D108BD9-81ED-4DB2-BD59-A6C34878D82A}">
                    <a16:rowId xmlns:a16="http://schemas.microsoft.com/office/drawing/2014/main" val="10003"/>
                  </a:ext>
                </a:extLst>
              </a:tr>
              <a:tr h="572952">
                <a:tc>
                  <a:txBody>
                    <a:bodyPr/>
                    <a:lstStyle/>
                    <a:p>
                      <a:pPr algn="ctr"/>
                      <a:r>
                        <a:rPr lang="en-US" sz="2100"/>
                        <a:t>School Climate</a:t>
                      </a: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algn="ctr"/>
                      <a:r>
                        <a:rPr lang="en-US" sz="2400" b="1">
                          <a:solidFill>
                            <a:schemeClr val="tx1"/>
                          </a:solidFill>
                        </a:rPr>
                        <a:t>X</a:t>
                      </a: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algn="ctr"/>
                      <a:r>
                        <a:rPr lang="en-US" sz="2400" b="1">
                          <a:solidFill>
                            <a:schemeClr val="tx1"/>
                          </a:solidFill>
                        </a:rPr>
                        <a:t>X</a:t>
                      </a:r>
                    </a:p>
                  </a:txBody>
                  <a:tcPr marL="140689" marR="140689" marT="70344" marB="70344" anchor="ctr">
                    <a:solidFill>
                      <a:schemeClr val="accent2">
                        <a:lumMod val="40000"/>
                        <a:lumOff val="60000"/>
                      </a:schemeClr>
                    </a:solidFill>
                  </a:tcPr>
                </a:tc>
                <a:tc>
                  <a:txBody>
                    <a:bodyPr/>
                    <a:lstStyle/>
                    <a:p>
                      <a:pPr algn="l"/>
                      <a:r>
                        <a:rPr lang="en-US" sz="1600" b="0"/>
                        <a:t>Perception</a:t>
                      </a:r>
                    </a:p>
                  </a:txBody>
                  <a:tcPr marL="140689" marR="140689" marT="70344" marB="70344" anchor="ctr">
                    <a:solidFill>
                      <a:schemeClr val="accent2">
                        <a:lumMod val="40000"/>
                        <a:lumOff val="60000"/>
                      </a:schemeClr>
                    </a:solidFill>
                  </a:tcPr>
                </a:tc>
                <a:extLst>
                  <a:ext uri="{0D108BD9-81ED-4DB2-BD59-A6C34878D82A}">
                    <a16:rowId xmlns:a16="http://schemas.microsoft.com/office/drawing/2014/main" val="10005"/>
                  </a:ext>
                </a:extLst>
              </a:tr>
              <a:tr h="640641">
                <a:tc>
                  <a:txBody>
                    <a:bodyPr/>
                    <a:lstStyle/>
                    <a:p>
                      <a:pPr algn="ctr"/>
                      <a:r>
                        <a:rPr lang="en-US" sz="2700"/>
                        <a:t>AimsWeb</a:t>
                      </a:r>
                      <a:endParaRPr lang="en-US" sz="2700" dirty="0"/>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tx1"/>
                          </a:solidFill>
                        </a:rPr>
                        <a:t>X</a:t>
                      </a:r>
                      <a:endParaRPr lang="en-US" sz="2400" b="1" dirty="0">
                        <a:solidFill>
                          <a:schemeClr val="tx1"/>
                        </a:solidFill>
                      </a:endParaRPr>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tx1"/>
                          </a:solidFill>
                        </a:rPr>
                        <a:t>X</a:t>
                      </a:r>
                      <a:endParaRPr lang="en-US" sz="2400" b="1" dirty="0">
                        <a:solidFill>
                          <a:schemeClr val="tx1"/>
                        </a:solidFill>
                      </a:endParaRPr>
                    </a:p>
                  </a:txBody>
                  <a:tcPr marL="140689" marR="140689" marT="70344" marB="70344" anchor="ctr">
                    <a:solidFill>
                      <a:schemeClr val="accent2">
                        <a:lumMod val="20000"/>
                        <a:lumOff val="80000"/>
                      </a:schemeClr>
                    </a:solidFill>
                  </a:tcPr>
                </a:tc>
                <a:tc>
                  <a:txBody>
                    <a:bodyPr/>
                    <a:lstStyle/>
                    <a:p>
                      <a:pPr algn="ctr"/>
                      <a:r>
                        <a:rPr lang="en-US" sz="2400" b="1">
                          <a:solidFill>
                            <a:schemeClr val="tx1"/>
                          </a:solidFill>
                        </a:rPr>
                        <a:t>X</a:t>
                      </a:r>
                      <a:endParaRPr lang="en-US" sz="2400" b="1" dirty="0">
                        <a:solidFill>
                          <a:schemeClr val="tx1"/>
                        </a:solidFill>
                      </a:endParaRPr>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tx1"/>
                          </a:solidFill>
                        </a:rPr>
                        <a:t>X</a:t>
                      </a:r>
                      <a:endParaRPr lang="en-US" sz="2400" b="1" dirty="0">
                        <a:solidFill>
                          <a:schemeClr val="tx1"/>
                        </a:solidFill>
                      </a:endParaRPr>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tx1"/>
                          </a:solidFill>
                        </a:rPr>
                        <a:t>X</a:t>
                      </a:r>
                      <a:endParaRPr lang="en-US" sz="2400" b="1" dirty="0">
                        <a:solidFill>
                          <a:schemeClr val="tx1"/>
                        </a:solidFill>
                      </a:endParaRPr>
                    </a:p>
                  </a:txBody>
                  <a:tcPr marL="140689" marR="140689" marT="70344" marB="70344" anchor="ctr">
                    <a:solidFill>
                      <a:schemeClr val="accent2">
                        <a:lumMod val="20000"/>
                        <a:lumOff val="80000"/>
                      </a:schemeClr>
                    </a:solidFill>
                  </a:tcPr>
                </a:tc>
                <a:tc>
                  <a:txBody>
                    <a:bodyPr/>
                    <a:lstStyle/>
                    <a:p>
                      <a:pPr algn="ctr"/>
                      <a:r>
                        <a:rPr lang="en-US" sz="2400" b="1">
                          <a:solidFill>
                            <a:schemeClr val="tx1"/>
                          </a:solidFill>
                        </a:rPr>
                        <a:t>X</a:t>
                      </a:r>
                      <a:endParaRPr lang="en-US" sz="2400" b="1" dirty="0">
                        <a:solidFill>
                          <a:schemeClr val="tx1"/>
                        </a:solidFill>
                      </a:endParaRPr>
                    </a:p>
                  </a:txBody>
                  <a:tcPr marL="140689" marR="140689" marT="70344" marB="70344" anchor="ctr">
                    <a:solidFill>
                      <a:schemeClr val="accent2">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0"/>
                        <a:t>Screening/ Progress Monitoring</a:t>
                      </a:r>
                    </a:p>
                  </a:txBody>
                  <a:tcPr marL="140689" marR="140689" marT="70344" marB="70344" anchor="ctr">
                    <a:solidFill>
                      <a:schemeClr val="accent2">
                        <a:lumMod val="20000"/>
                        <a:lumOff val="80000"/>
                      </a:schemeClr>
                    </a:solidFill>
                  </a:tcPr>
                </a:tc>
                <a:extLst>
                  <a:ext uri="{0D108BD9-81ED-4DB2-BD59-A6C34878D82A}">
                    <a16:rowId xmlns:a16="http://schemas.microsoft.com/office/drawing/2014/main" val="10006"/>
                  </a:ext>
                </a:extLst>
              </a:tr>
              <a:tr h="572952">
                <a:tc>
                  <a:txBody>
                    <a:bodyPr/>
                    <a:lstStyle/>
                    <a:p>
                      <a:pPr algn="ctr"/>
                      <a:r>
                        <a:rPr lang="en-US" sz="2700"/>
                        <a:t>SAT 10</a:t>
                      </a: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algn="ctr"/>
                      <a:r>
                        <a:rPr lang="en-US" sz="2400" b="1">
                          <a:solidFill>
                            <a:schemeClr val="tx1"/>
                          </a:solidFill>
                        </a:rPr>
                        <a:t>X</a:t>
                      </a: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40000"/>
                        <a:lumOff val="60000"/>
                      </a:schemeClr>
                    </a:solidFill>
                  </a:tcPr>
                </a:tc>
                <a:tc>
                  <a:txBody>
                    <a:bodyPr/>
                    <a:lstStyle/>
                    <a:p>
                      <a:pPr algn="ctr"/>
                      <a:r>
                        <a:rPr lang="en-US" sz="2400" b="1">
                          <a:solidFill>
                            <a:schemeClr val="tx1"/>
                          </a:solidFill>
                        </a:rPr>
                        <a:t>X</a:t>
                      </a:r>
                      <a:endParaRPr lang="en-US" sz="2400" b="1" dirty="0">
                        <a:solidFill>
                          <a:schemeClr val="tx1"/>
                        </a:solidFill>
                      </a:endParaRPr>
                    </a:p>
                  </a:txBody>
                  <a:tcPr marL="140689" marR="140689" marT="70344" marB="70344" anchor="ctr">
                    <a:solidFill>
                      <a:schemeClr val="accent2">
                        <a:lumMod val="40000"/>
                        <a:lumOff val="60000"/>
                      </a:schemeClr>
                    </a:solidFill>
                  </a:tcPr>
                </a:tc>
                <a:tc>
                  <a:txBody>
                    <a:bodyPr/>
                    <a:lstStyle/>
                    <a:p>
                      <a:pPr algn="l"/>
                      <a:r>
                        <a:rPr lang="en-US" sz="1600" b="0" dirty="0"/>
                        <a:t>Summative Evaluation</a:t>
                      </a:r>
                    </a:p>
                  </a:txBody>
                  <a:tcPr marL="140689" marR="140689" marT="70344" marB="70344" anchor="ctr">
                    <a:solidFill>
                      <a:schemeClr val="accent2">
                        <a:lumMod val="40000"/>
                        <a:lumOff val="60000"/>
                      </a:schemeClr>
                    </a:solidFill>
                  </a:tcPr>
                </a:tc>
                <a:extLst>
                  <a:ext uri="{0D108BD9-81ED-4DB2-BD59-A6C34878D82A}">
                    <a16:rowId xmlns:a16="http://schemas.microsoft.com/office/drawing/2014/main" val="10007"/>
                  </a:ext>
                </a:extLst>
              </a:tr>
              <a:tr h="640641">
                <a:tc>
                  <a:txBody>
                    <a:bodyPr/>
                    <a:lstStyle/>
                    <a:p>
                      <a:pPr algn="ctr"/>
                      <a:r>
                        <a:rPr lang="en-US" sz="2700"/>
                        <a:t>DIBELS</a:t>
                      </a:r>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algn="ct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algn="ct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0"/>
                        <a:t>Screening/ Progress Monitoring</a:t>
                      </a:r>
                    </a:p>
                  </a:txBody>
                  <a:tcPr marL="140689" marR="140689" marT="70344" marB="70344" anchor="ctr">
                    <a:solidFill>
                      <a:schemeClr val="accent2">
                        <a:lumMod val="20000"/>
                        <a:lumOff val="80000"/>
                      </a:schemeClr>
                    </a:solidFill>
                  </a:tcPr>
                </a:tc>
                <a:extLst>
                  <a:ext uri="{0D108BD9-81ED-4DB2-BD59-A6C34878D82A}">
                    <a16:rowId xmlns:a16="http://schemas.microsoft.com/office/drawing/2014/main" val="10008"/>
                  </a:ext>
                </a:extLst>
              </a:tr>
              <a:tr h="242288">
                <a:tc>
                  <a:txBody>
                    <a:bodyPr/>
                    <a:lstStyle/>
                    <a:p>
                      <a:pPr algn="ctr"/>
                      <a:endParaRPr lang="en-US" sz="700"/>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700" b="1">
                        <a:solidFill>
                          <a:schemeClr val="tx1"/>
                        </a:solidFill>
                      </a:endParaRP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700" b="1">
                        <a:solidFill>
                          <a:schemeClr val="tx1"/>
                        </a:solidFill>
                      </a:endParaRPr>
                    </a:p>
                  </a:txBody>
                  <a:tcPr marL="140689" marR="140689" marT="70344" marB="70344" anchor="ctr">
                    <a:solidFill>
                      <a:schemeClr val="accent2">
                        <a:lumMod val="40000"/>
                        <a:lumOff val="60000"/>
                      </a:schemeClr>
                    </a:solidFill>
                  </a:tcPr>
                </a:tc>
                <a:tc>
                  <a:txBody>
                    <a:bodyPr/>
                    <a:lstStyle/>
                    <a:p>
                      <a:pPr algn="ctr"/>
                      <a:endParaRPr lang="en-US" sz="700" b="1">
                        <a:solidFill>
                          <a:schemeClr val="tx1"/>
                        </a:solidFill>
                      </a:endParaRP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700" b="1">
                        <a:solidFill>
                          <a:schemeClr val="tx1"/>
                        </a:solidFill>
                      </a:endParaRPr>
                    </a:p>
                  </a:txBody>
                  <a:tcPr marL="140689" marR="140689" marT="70344" marB="70344" anchor="ctr">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700" b="1">
                        <a:solidFill>
                          <a:schemeClr val="tx1"/>
                        </a:solidFill>
                      </a:endParaRPr>
                    </a:p>
                  </a:txBody>
                  <a:tcPr marL="140689" marR="140689" marT="70344" marB="70344" anchor="ctr">
                    <a:solidFill>
                      <a:schemeClr val="accent2">
                        <a:lumMod val="40000"/>
                        <a:lumOff val="60000"/>
                      </a:schemeClr>
                    </a:solidFill>
                  </a:tcPr>
                </a:tc>
                <a:tc>
                  <a:txBody>
                    <a:bodyPr/>
                    <a:lstStyle/>
                    <a:p>
                      <a:pPr algn="ctr"/>
                      <a:endParaRPr lang="en-US" sz="700" b="1">
                        <a:solidFill>
                          <a:schemeClr val="tx1"/>
                        </a:solidFill>
                      </a:endParaRPr>
                    </a:p>
                  </a:txBody>
                  <a:tcPr marL="140689" marR="140689" marT="70344" marB="70344" anchor="ctr">
                    <a:solidFill>
                      <a:schemeClr val="accent2">
                        <a:lumMod val="40000"/>
                        <a:lumOff val="6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700" b="0"/>
                    </a:p>
                  </a:txBody>
                  <a:tcPr marL="140689" marR="140689" marT="70344" marB="70344" anchor="ctr">
                    <a:solidFill>
                      <a:schemeClr val="accent2">
                        <a:lumMod val="40000"/>
                        <a:lumOff val="60000"/>
                      </a:schemeClr>
                    </a:solidFill>
                  </a:tcPr>
                </a:tc>
                <a:extLst>
                  <a:ext uri="{0D108BD9-81ED-4DB2-BD59-A6C34878D82A}">
                    <a16:rowId xmlns:a16="http://schemas.microsoft.com/office/drawing/2014/main" val="3486371520"/>
                  </a:ext>
                </a:extLst>
              </a:tr>
              <a:tr h="640641">
                <a:tc>
                  <a:txBody>
                    <a:bodyPr/>
                    <a:lstStyle/>
                    <a:p>
                      <a:pPr algn="ctr"/>
                      <a:r>
                        <a:rPr lang="en-US" sz="2700"/>
                        <a:t>DSFI</a:t>
                      </a:r>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20000"/>
                        <a:lumOff val="80000"/>
                      </a:schemeClr>
                    </a:solidFill>
                  </a:tcPr>
                </a:tc>
                <a:tc>
                  <a:txBody>
                    <a:bodyPr/>
                    <a:lstStyle/>
                    <a:p>
                      <a:pPr algn="ct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2400" b="1">
                        <a:solidFill>
                          <a:schemeClr val="tx1"/>
                        </a:solidFill>
                      </a:endParaRPr>
                    </a:p>
                  </a:txBody>
                  <a:tcPr marL="140689" marR="140689" marT="70344" marB="70344" anchor="ctr">
                    <a:solidFill>
                      <a:schemeClr val="accent2">
                        <a:lumMod val="20000"/>
                        <a:lumOff val="80000"/>
                      </a:schemeClr>
                    </a:solidFill>
                  </a:tcPr>
                </a:tc>
                <a:tc>
                  <a:txBody>
                    <a:bodyPr/>
                    <a:lstStyle/>
                    <a:p>
                      <a:pPr algn="ctr"/>
                      <a:r>
                        <a:rPr lang="en-US" sz="2400" b="1">
                          <a:solidFill>
                            <a:schemeClr val="tx1"/>
                          </a:solidFill>
                        </a:rPr>
                        <a:t>X</a:t>
                      </a:r>
                    </a:p>
                  </a:txBody>
                  <a:tcPr marL="140689" marR="140689" marT="70344" marB="70344" anchor="ctr">
                    <a:solidFill>
                      <a:schemeClr val="accent2">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dirty="0"/>
                    </a:p>
                  </a:txBody>
                  <a:tcPr marL="140689" marR="140689" marT="70344" marB="70344" anchor="ctr">
                    <a:solidFill>
                      <a:schemeClr val="accent2">
                        <a:lumMod val="20000"/>
                        <a:lumOff val="80000"/>
                      </a:schemeClr>
                    </a:solidFill>
                  </a:tcPr>
                </a:tc>
                <a:extLst>
                  <a:ext uri="{0D108BD9-81ED-4DB2-BD59-A6C34878D82A}">
                    <a16:rowId xmlns:a16="http://schemas.microsoft.com/office/drawing/2014/main" val="3843605327"/>
                  </a:ext>
                </a:extLst>
              </a:tr>
            </a:tbl>
          </a:graphicData>
        </a:graphic>
      </p:graphicFrame>
      <p:sp>
        <p:nvSpPr>
          <p:cNvPr id="4" name="TextBox 3">
            <a:extLst>
              <a:ext uri="{FF2B5EF4-FFF2-40B4-BE49-F238E27FC236}">
                <a16:creationId xmlns:a16="http://schemas.microsoft.com/office/drawing/2014/main" id="{41002FC7-1C10-401D-934B-664FC24B408E}"/>
              </a:ext>
            </a:extLst>
          </p:cNvPr>
          <p:cNvSpPr txBox="1"/>
          <p:nvPr/>
        </p:nvSpPr>
        <p:spPr>
          <a:xfrm rot="16200000">
            <a:off x="-1517651" y="3482419"/>
            <a:ext cx="4064001" cy="502766"/>
          </a:xfrm>
          <a:prstGeom prst="rect">
            <a:avLst/>
          </a:prstGeom>
          <a:noFill/>
        </p:spPr>
        <p:txBody>
          <a:bodyPr wrap="square" rtlCol="0">
            <a:spAutoFit/>
          </a:bodyPr>
          <a:lstStyle/>
          <a:p>
            <a:r>
              <a:rPr lang="en-US" sz="2667">
                <a:solidFill>
                  <a:schemeClr val="accent2"/>
                </a:solidFill>
              </a:rPr>
              <a:t>School-based Measures</a:t>
            </a:r>
          </a:p>
        </p:txBody>
      </p:sp>
      <p:sp>
        <p:nvSpPr>
          <p:cNvPr id="5" name="TextBox 4">
            <a:extLst>
              <a:ext uri="{FF2B5EF4-FFF2-40B4-BE49-F238E27FC236}">
                <a16:creationId xmlns:a16="http://schemas.microsoft.com/office/drawing/2014/main" id="{CCAC1161-AEEC-4912-BF92-1D4E7DEFC834}"/>
              </a:ext>
            </a:extLst>
          </p:cNvPr>
          <p:cNvSpPr txBox="1"/>
          <p:nvPr/>
        </p:nvSpPr>
        <p:spPr>
          <a:xfrm rot="16200000">
            <a:off x="-187412" y="5904823"/>
            <a:ext cx="1239376" cy="666977"/>
          </a:xfrm>
          <a:prstGeom prst="rect">
            <a:avLst/>
          </a:prstGeom>
          <a:noFill/>
        </p:spPr>
        <p:txBody>
          <a:bodyPr wrap="square" rtlCol="0">
            <a:spAutoFit/>
          </a:bodyPr>
          <a:lstStyle/>
          <a:p>
            <a:pPr algn="ctr"/>
            <a:r>
              <a:rPr lang="en-US" sz="1867">
                <a:solidFill>
                  <a:schemeClr val="accent2"/>
                </a:solidFill>
              </a:rPr>
              <a:t>District Measure</a:t>
            </a:r>
          </a:p>
        </p:txBody>
      </p:sp>
    </p:spTree>
    <p:extLst>
      <p:ext uri="{BB962C8B-B14F-4D97-AF65-F5344CB8AC3E}">
        <p14:creationId xmlns:p14="http://schemas.microsoft.com/office/powerpoint/2010/main" val="3330264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53"/>
          <p:cNvSpPr txBox="1">
            <a:spLocks noGrp="1"/>
          </p:cNvSpPr>
          <p:nvPr>
            <p:ph type="title"/>
          </p:nvPr>
        </p:nvSpPr>
        <p:spPr>
          <a:prstGeom prst="rect">
            <a:avLst/>
          </a:prstGeom>
          <a:noFill/>
          <a:ln>
            <a:noFill/>
          </a:ln>
        </p:spPr>
        <p:txBody>
          <a:bodyPr spcFirstLastPara="1" wrap="square" lIns="0" tIns="0" rIns="0" bIns="0" anchor="ctr" anchorCtr="0">
            <a:noAutofit/>
          </a:bodyPr>
          <a:lstStyle/>
          <a:p>
            <a:r>
              <a:rPr lang="en-US"/>
              <a:t>Wrap up with Intention</a:t>
            </a:r>
          </a:p>
        </p:txBody>
      </p:sp>
      <p:sp>
        <p:nvSpPr>
          <p:cNvPr id="4" name="Cloud 3">
            <a:extLst>
              <a:ext uri="{FF2B5EF4-FFF2-40B4-BE49-F238E27FC236}">
                <a16:creationId xmlns:a16="http://schemas.microsoft.com/office/drawing/2014/main" id="{C235786A-435B-ECDB-95EC-6ADD5BA35F97}"/>
              </a:ext>
            </a:extLst>
          </p:cNvPr>
          <p:cNvSpPr/>
          <p:nvPr/>
        </p:nvSpPr>
        <p:spPr>
          <a:xfrm rot="332019">
            <a:off x="6681184" y="1043493"/>
            <a:ext cx="5106576" cy="4011809"/>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4FC4760-B7B1-9FBD-FF16-8F0F85609566}"/>
              </a:ext>
            </a:extLst>
          </p:cNvPr>
          <p:cNvSpPr/>
          <p:nvPr/>
        </p:nvSpPr>
        <p:spPr>
          <a:xfrm>
            <a:off x="6525909" y="2520244"/>
            <a:ext cx="325821"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D9EA65B-D61B-4982-7C9E-8C3B90155079}"/>
              </a:ext>
            </a:extLst>
          </p:cNvPr>
          <p:cNvSpPr/>
          <p:nvPr/>
        </p:nvSpPr>
        <p:spPr>
          <a:xfrm>
            <a:off x="5912619" y="2662023"/>
            <a:ext cx="325821"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5143C9C-6A67-286F-B01F-289D9AADA4C6}"/>
              </a:ext>
            </a:extLst>
          </p:cNvPr>
          <p:cNvSpPr/>
          <p:nvPr/>
        </p:nvSpPr>
        <p:spPr>
          <a:xfrm>
            <a:off x="5283482" y="2717726"/>
            <a:ext cx="325821"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F56B50-9C7B-8A59-AE75-DCBF1B65FA46}"/>
              </a:ext>
            </a:extLst>
          </p:cNvPr>
          <p:cNvSpPr txBox="1"/>
          <p:nvPr/>
        </p:nvSpPr>
        <p:spPr>
          <a:xfrm>
            <a:off x="7742079" y="1928328"/>
            <a:ext cx="3041422" cy="2062103"/>
          </a:xfrm>
          <a:prstGeom prst="rect">
            <a:avLst/>
          </a:prstGeom>
          <a:noFill/>
        </p:spPr>
        <p:txBody>
          <a:bodyPr wrap="square" lIns="91440" tIns="45720" rIns="91440" bIns="45720" rtlCol="0" anchor="t">
            <a:spAutoFit/>
          </a:bodyPr>
          <a:lstStyle/>
          <a:p>
            <a:pPr algn="ctr"/>
            <a:r>
              <a:rPr lang="en-US" sz="3200" dirty="0">
                <a:solidFill>
                  <a:schemeClr val="bg1"/>
                </a:solidFill>
              </a:rPr>
              <a:t>What was most helpful about this community session today?</a:t>
            </a:r>
            <a:endParaRPr lang="en-US" sz="1600" dirty="0">
              <a:solidFill>
                <a:schemeClr val="bg1"/>
              </a:solidFill>
            </a:endParaRPr>
          </a:p>
        </p:txBody>
      </p:sp>
      <p:sp>
        <p:nvSpPr>
          <p:cNvPr id="2" name="TextBox 1">
            <a:extLst>
              <a:ext uri="{FF2B5EF4-FFF2-40B4-BE49-F238E27FC236}">
                <a16:creationId xmlns:a16="http://schemas.microsoft.com/office/drawing/2014/main" id="{6D947E06-9DEF-756D-2A16-A372C16FAF86}"/>
              </a:ext>
            </a:extLst>
          </p:cNvPr>
          <p:cNvSpPr txBox="1"/>
          <p:nvPr/>
        </p:nvSpPr>
        <p:spPr>
          <a:xfrm>
            <a:off x="5845429" y="5155818"/>
            <a:ext cx="4841875"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Contact info:</a:t>
            </a:r>
          </a:p>
          <a:p>
            <a:r>
              <a:rPr lang="en-US" sz="2400" dirty="0">
                <a:hlinkClick r:id="rId3"/>
              </a:rPr>
              <a:t>training@pbisapps.org</a:t>
            </a:r>
            <a:endParaRPr lang="en-US" sz="2400" dirty="0"/>
          </a:p>
          <a:p>
            <a:endParaRPr lang="en-US" dirty="0"/>
          </a:p>
        </p:txBody>
      </p:sp>
      <p:pic>
        <p:nvPicPr>
          <p:cNvPr id="8" name="Picture 7" descr="A dog lying on a pink blanket&#10;&#10;Description automatically generated">
            <a:extLst>
              <a:ext uri="{FF2B5EF4-FFF2-40B4-BE49-F238E27FC236}">
                <a16:creationId xmlns:a16="http://schemas.microsoft.com/office/drawing/2014/main" id="{D4AFE510-D5A5-EF8D-E0D0-ED4AD6B79B9D}"/>
              </a:ext>
            </a:extLst>
          </p:cNvPr>
          <p:cNvPicPr>
            <a:picLocks noChangeAspect="1"/>
          </p:cNvPicPr>
          <p:nvPr/>
        </p:nvPicPr>
        <p:blipFill>
          <a:blip r:embed="rId4"/>
          <a:srcRect t="7560" r="8097"/>
          <a:stretch/>
        </p:blipFill>
        <p:spPr>
          <a:xfrm>
            <a:off x="1127664" y="1374051"/>
            <a:ext cx="3827416" cy="513300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4E43-8012-0B56-CE65-F0A580DF15F7}"/>
              </a:ext>
            </a:extLst>
          </p:cNvPr>
          <p:cNvSpPr>
            <a:spLocks noGrp="1"/>
          </p:cNvSpPr>
          <p:nvPr>
            <p:ph type="title"/>
          </p:nvPr>
        </p:nvSpPr>
        <p:spPr/>
        <p:txBody>
          <a:bodyPr/>
          <a:lstStyle/>
          <a:p>
            <a:r>
              <a:rPr lang="en-US" dirty="0"/>
              <a:t>Bonus Time!</a:t>
            </a:r>
          </a:p>
        </p:txBody>
      </p:sp>
      <p:sp>
        <p:nvSpPr>
          <p:cNvPr id="3" name="Text Placeholder 2">
            <a:extLst>
              <a:ext uri="{FF2B5EF4-FFF2-40B4-BE49-F238E27FC236}">
                <a16:creationId xmlns:a16="http://schemas.microsoft.com/office/drawing/2014/main" id="{F05D9124-6F3B-E9E6-017B-E415DA93288B}"/>
              </a:ext>
            </a:extLst>
          </p:cNvPr>
          <p:cNvSpPr>
            <a:spLocks noGrp="1"/>
          </p:cNvSpPr>
          <p:nvPr>
            <p:ph type="body" idx="1"/>
          </p:nvPr>
        </p:nvSpPr>
        <p:spPr>
          <a:xfrm>
            <a:off x="540326" y="6189807"/>
            <a:ext cx="11119571" cy="1635847"/>
          </a:xfrm>
        </p:spPr>
        <p:txBody>
          <a:bodyPr/>
          <a:lstStyle/>
          <a:p>
            <a:r>
              <a:rPr lang="en-US" dirty="0"/>
              <a:t>11:00-11:15 open for questions, problem solving, resource sharing, etc.</a:t>
            </a:r>
          </a:p>
        </p:txBody>
      </p:sp>
      <p:pic>
        <p:nvPicPr>
          <p:cNvPr id="6" name="Picture 5" descr="A group of women sitting on stools&#10;&#10;Description automatically generated">
            <a:extLst>
              <a:ext uri="{FF2B5EF4-FFF2-40B4-BE49-F238E27FC236}">
                <a16:creationId xmlns:a16="http://schemas.microsoft.com/office/drawing/2014/main" id="{47AE9606-0BF5-5DCA-85B6-6271CE97E1DA}"/>
              </a:ext>
            </a:extLst>
          </p:cNvPr>
          <p:cNvPicPr>
            <a:picLocks noChangeAspect="1"/>
          </p:cNvPicPr>
          <p:nvPr/>
        </p:nvPicPr>
        <p:blipFill>
          <a:blip r:embed="rId2"/>
          <a:stretch>
            <a:fillRect/>
          </a:stretch>
        </p:blipFill>
        <p:spPr>
          <a:xfrm>
            <a:off x="1165963" y="1441482"/>
            <a:ext cx="9603252" cy="4614013"/>
          </a:xfrm>
          <a:prstGeom prst="rect">
            <a:avLst/>
          </a:prstGeom>
        </p:spPr>
      </p:pic>
    </p:spTree>
    <p:extLst>
      <p:ext uri="{BB962C8B-B14F-4D97-AF65-F5344CB8AC3E}">
        <p14:creationId xmlns:p14="http://schemas.microsoft.com/office/powerpoint/2010/main" val="106792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C3E5-F602-D38A-ABCF-8BB60992E8B0}"/>
              </a:ext>
            </a:extLst>
          </p:cNvPr>
          <p:cNvSpPr>
            <a:spLocks noGrp="1"/>
          </p:cNvSpPr>
          <p:nvPr>
            <p:ph type="title"/>
          </p:nvPr>
        </p:nvSpPr>
        <p:spPr/>
        <p:txBody>
          <a:bodyPr/>
          <a:lstStyle/>
          <a:p>
            <a:r>
              <a:rPr lang="en-US" dirty="0"/>
              <a:t>Today’s Plan</a:t>
            </a:r>
          </a:p>
        </p:txBody>
      </p:sp>
      <p:sp>
        <p:nvSpPr>
          <p:cNvPr id="3" name="Text Placeholder 2">
            <a:extLst>
              <a:ext uri="{FF2B5EF4-FFF2-40B4-BE49-F238E27FC236}">
                <a16:creationId xmlns:a16="http://schemas.microsoft.com/office/drawing/2014/main" id="{5158F8BB-75C6-9309-ECB1-F94148C2654F}"/>
              </a:ext>
            </a:extLst>
          </p:cNvPr>
          <p:cNvSpPr>
            <a:spLocks noGrp="1"/>
          </p:cNvSpPr>
          <p:nvPr>
            <p:ph type="body" idx="1"/>
          </p:nvPr>
        </p:nvSpPr>
        <p:spPr>
          <a:xfrm>
            <a:off x="770020" y="1612231"/>
            <a:ext cx="8945480" cy="4960043"/>
          </a:xfrm>
        </p:spPr>
        <p:txBody>
          <a:bodyPr/>
          <a:lstStyle/>
          <a:p>
            <a:r>
              <a:rPr lang="en-US" sz="3200" dirty="0"/>
              <a:t>Topic: Why are data a key component of PBIS?</a:t>
            </a:r>
          </a:p>
          <a:p>
            <a:pPr marL="228600" indent="0"/>
            <a:endParaRPr lang="en-US" b="0" dirty="0"/>
          </a:p>
          <a:p>
            <a:pPr marL="228600" indent="0"/>
            <a:r>
              <a:rPr lang="en-US" b="0" dirty="0"/>
              <a:t>1. What’s new in 2025-26?</a:t>
            </a:r>
          </a:p>
          <a:p>
            <a:pPr marL="228600" indent="0"/>
            <a:r>
              <a:rPr lang="en-US" b="0" dirty="0"/>
              <a:t>2. Data discussion: What obstacles do you face using data for decision making?</a:t>
            </a:r>
          </a:p>
          <a:p>
            <a:pPr marL="228600" indent="0"/>
            <a:r>
              <a:rPr lang="en-US" b="0" dirty="0"/>
              <a:t>3. Share district data collection plans</a:t>
            </a:r>
          </a:p>
        </p:txBody>
      </p:sp>
    </p:spTree>
    <p:extLst>
      <p:ext uri="{BB962C8B-B14F-4D97-AF65-F5344CB8AC3E}">
        <p14:creationId xmlns:p14="http://schemas.microsoft.com/office/powerpoint/2010/main" val="306539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75BA-BDE5-DCBC-8C79-770D8C217840}"/>
              </a:ext>
            </a:extLst>
          </p:cNvPr>
          <p:cNvSpPr>
            <a:spLocks noGrp="1"/>
          </p:cNvSpPr>
          <p:nvPr>
            <p:ph type="title"/>
          </p:nvPr>
        </p:nvSpPr>
        <p:spPr/>
        <p:txBody>
          <a:bodyPr/>
          <a:lstStyle/>
          <a:p>
            <a:r>
              <a:rPr lang="en-US" dirty="0"/>
              <a:t>What’s New in 2025-26</a:t>
            </a:r>
          </a:p>
        </p:txBody>
      </p:sp>
      <p:sp>
        <p:nvSpPr>
          <p:cNvPr id="3" name="Text Placeholder 2">
            <a:extLst>
              <a:ext uri="{FF2B5EF4-FFF2-40B4-BE49-F238E27FC236}">
                <a16:creationId xmlns:a16="http://schemas.microsoft.com/office/drawing/2014/main" id="{D9F02E66-1B51-CC6A-17FA-FA6F4771619D}"/>
              </a:ext>
            </a:extLst>
          </p:cNvPr>
          <p:cNvSpPr>
            <a:spLocks noGrp="1"/>
          </p:cNvSpPr>
          <p:nvPr>
            <p:ph type="body" idx="1"/>
          </p:nvPr>
        </p:nvSpPr>
        <p:spPr>
          <a:xfrm>
            <a:off x="5563537" y="2684140"/>
            <a:ext cx="5306029" cy="3348500"/>
          </a:xfrm>
        </p:spPr>
        <p:txBody>
          <a:bodyPr/>
          <a:lstStyle/>
          <a:p>
            <a:r>
              <a:rPr lang="en-US" sz="4000" dirty="0"/>
              <a:t>	Mr. Lindsay gives us the update from middle schools this week!</a:t>
            </a:r>
          </a:p>
        </p:txBody>
      </p:sp>
      <p:pic>
        <p:nvPicPr>
          <p:cNvPr id="5" name="Picture 4">
            <a:extLst>
              <a:ext uri="{FF2B5EF4-FFF2-40B4-BE49-F238E27FC236}">
                <a16:creationId xmlns:a16="http://schemas.microsoft.com/office/drawing/2014/main" id="{16C6D71D-4F97-F80D-0156-7C2AC0CCE5EC}"/>
              </a:ext>
            </a:extLst>
          </p:cNvPr>
          <p:cNvPicPr>
            <a:picLocks noChangeAspect="1"/>
          </p:cNvPicPr>
          <p:nvPr/>
        </p:nvPicPr>
        <p:blipFill>
          <a:blip r:embed="rId3"/>
          <a:stretch>
            <a:fillRect/>
          </a:stretch>
        </p:blipFill>
        <p:spPr>
          <a:xfrm>
            <a:off x="1618625" y="1306330"/>
            <a:ext cx="3810000" cy="5257800"/>
          </a:xfrm>
          <a:prstGeom prst="rect">
            <a:avLst/>
          </a:prstGeom>
        </p:spPr>
      </p:pic>
    </p:spTree>
    <p:extLst>
      <p:ext uri="{BB962C8B-B14F-4D97-AF65-F5344CB8AC3E}">
        <p14:creationId xmlns:p14="http://schemas.microsoft.com/office/powerpoint/2010/main" val="405236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122A-7159-DE3B-A413-2F6C6D376BDA}"/>
              </a:ext>
            </a:extLst>
          </p:cNvPr>
          <p:cNvSpPr>
            <a:spLocks noGrp="1"/>
          </p:cNvSpPr>
          <p:nvPr>
            <p:ph type="title"/>
          </p:nvPr>
        </p:nvSpPr>
        <p:spPr/>
        <p:txBody>
          <a:bodyPr/>
          <a:lstStyle/>
          <a:p>
            <a:r>
              <a:rPr lang="en-US" dirty="0"/>
              <a:t>What’s New in 2025-26</a:t>
            </a:r>
          </a:p>
        </p:txBody>
      </p:sp>
      <p:sp>
        <p:nvSpPr>
          <p:cNvPr id="5" name="Text Placeholder 4">
            <a:extLst>
              <a:ext uri="{FF2B5EF4-FFF2-40B4-BE49-F238E27FC236}">
                <a16:creationId xmlns:a16="http://schemas.microsoft.com/office/drawing/2014/main" id="{C35D0BC1-EC41-4D9F-BF16-7A70251C6643}"/>
              </a:ext>
            </a:extLst>
          </p:cNvPr>
          <p:cNvSpPr>
            <a:spLocks noGrp="1"/>
          </p:cNvSpPr>
          <p:nvPr>
            <p:ph type="body" idx="1"/>
          </p:nvPr>
        </p:nvSpPr>
        <p:spPr>
          <a:xfrm>
            <a:off x="838200" y="1825625"/>
            <a:ext cx="4991100" cy="4351338"/>
          </a:xfrm>
        </p:spPr>
        <p:txBody>
          <a:bodyPr/>
          <a:lstStyle/>
          <a:p>
            <a:pPr marL="68580" indent="0">
              <a:buNone/>
            </a:pPr>
            <a:r>
              <a:rPr lang="en-US" b="1" dirty="0"/>
              <a:t>Tiered Fidelity Inventory (TFI) 3.0</a:t>
            </a:r>
          </a:p>
          <a:p>
            <a:pPr marL="68580" indent="0">
              <a:buNone/>
            </a:pPr>
            <a:endParaRPr lang="en-US" dirty="0"/>
          </a:p>
          <a:p>
            <a:pPr marL="0" indent="0">
              <a:buNone/>
            </a:pPr>
            <a:r>
              <a:rPr lang="en-US" dirty="0"/>
              <a:t>It measures the extent to which school teams are applying core features of school-wide PBIS (SWPBIS).</a:t>
            </a:r>
          </a:p>
          <a:p>
            <a:pPr marL="0" indent="0">
              <a:buNone/>
            </a:pPr>
            <a:endParaRPr lang="en-US" dirty="0"/>
          </a:p>
          <a:p>
            <a:pPr marL="0" indent="0">
              <a:buNone/>
            </a:pPr>
            <a:r>
              <a:rPr lang="en-US" dirty="0"/>
              <a:t>Training and support is here!</a:t>
            </a:r>
          </a:p>
          <a:p>
            <a:pPr marL="68580" indent="0">
              <a:buNone/>
            </a:pPr>
            <a:endParaRPr lang="en-US" dirty="0"/>
          </a:p>
          <a:p>
            <a:pPr marL="68580" indent="0">
              <a:buNone/>
            </a:pPr>
            <a:endParaRPr lang="en-US" dirty="0"/>
          </a:p>
          <a:p>
            <a:pPr marL="68580" indent="0">
              <a:buNone/>
            </a:pPr>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E3F29236-A204-E1C1-43E0-268D08B927C6}"/>
              </a:ext>
            </a:extLst>
          </p:cNvPr>
          <p:cNvPicPr>
            <a:picLocks noChangeAspect="1"/>
          </p:cNvPicPr>
          <p:nvPr/>
        </p:nvPicPr>
        <p:blipFill>
          <a:blip r:embed="rId2"/>
          <a:stretch>
            <a:fillRect/>
          </a:stretch>
        </p:blipFill>
        <p:spPr>
          <a:xfrm>
            <a:off x="6490265" y="1667669"/>
            <a:ext cx="3619500" cy="4667250"/>
          </a:xfrm>
          <a:prstGeom prst="rect">
            <a:avLst/>
          </a:prstGeom>
        </p:spPr>
      </p:pic>
    </p:spTree>
    <p:extLst>
      <p:ext uri="{BB962C8B-B14F-4D97-AF65-F5344CB8AC3E}">
        <p14:creationId xmlns:p14="http://schemas.microsoft.com/office/powerpoint/2010/main" val="64631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06B7-DEA7-188C-E48C-C1FCFFA5A572}"/>
              </a:ext>
            </a:extLst>
          </p:cNvPr>
          <p:cNvSpPr>
            <a:spLocks noGrp="1"/>
          </p:cNvSpPr>
          <p:nvPr>
            <p:ph type="title"/>
          </p:nvPr>
        </p:nvSpPr>
        <p:spPr>
          <a:xfrm>
            <a:off x="514350" y="0"/>
            <a:ext cx="9201151" cy="942975"/>
          </a:xfrm>
        </p:spPr>
        <p:txBody>
          <a:bodyPr wrap="square" anchor="ctr">
            <a:normAutofit/>
          </a:bodyPr>
          <a:lstStyle/>
          <a:p>
            <a:r>
              <a:rPr lang="en-US" dirty="0"/>
              <a:t>Intentional Language Updates</a:t>
            </a:r>
          </a:p>
        </p:txBody>
      </p:sp>
      <p:pic>
        <p:nvPicPr>
          <p:cNvPr id="5" name="Picture 4" descr="People standing in a row wearing graduation caps with tassels and gowns">
            <a:extLst>
              <a:ext uri="{FF2B5EF4-FFF2-40B4-BE49-F238E27FC236}">
                <a16:creationId xmlns:a16="http://schemas.microsoft.com/office/drawing/2014/main" id="{894585C0-CBCD-29F1-F3B4-26532EFD58E2}"/>
              </a:ext>
            </a:extLst>
          </p:cNvPr>
          <p:cNvPicPr>
            <a:picLocks noChangeAspect="1"/>
          </p:cNvPicPr>
          <p:nvPr/>
        </p:nvPicPr>
        <p:blipFill>
          <a:blip r:embed="rId2"/>
          <a:srcRect l="11016" r="13515" b="-1"/>
          <a:stretch>
            <a:fillRect/>
          </a:stretch>
        </p:blipFill>
        <p:spPr>
          <a:xfrm>
            <a:off x="838201" y="1825624"/>
            <a:ext cx="4919663" cy="4351339"/>
          </a:xfrm>
          <a:prstGeom prst="rect">
            <a:avLst/>
          </a:prstGeom>
          <a:noFill/>
        </p:spPr>
      </p:pic>
      <p:sp>
        <p:nvSpPr>
          <p:cNvPr id="3" name="Content Placeholder 2">
            <a:extLst>
              <a:ext uri="{FF2B5EF4-FFF2-40B4-BE49-F238E27FC236}">
                <a16:creationId xmlns:a16="http://schemas.microsoft.com/office/drawing/2014/main" id="{36216A9E-F890-D86E-738B-42BACC5DA203}"/>
              </a:ext>
            </a:extLst>
          </p:cNvPr>
          <p:cNvSpPr>
            <a:spLocks noGrp="1"/>
          </p:cNvSpPr>
          <p:nvPr>
            <p:ph idx="10"/>
          </p:nvPr>
        </p:nvSpPr>
        <p:spPr>
          <a:xfrm>
            <a:off x="6430298" y="1825624"/>
            <a:ext cx="4916129" cy="4351339"/>
          </a:xfrm>
        </p:spPr>
        <p:txBody>
          <a:bodyPr wrap="square" anchor="t">
            <a:normAutofit/>
          </a:bodyPr>
          <a:lstStyle/>
          <a:p>
            <a:pPr marL="68580" indent="0">
              <a:lnSpc>
                <a:spcPct val="90000"/>
              </a:lnSpc>
              <a:buNone/>
            </a:pPr>
            <a:r>
              <a:rPr lang="en-US" sz="2400"/>
              <a:t>How we talk about students and the words we choose matter. The latest TFI incorporates language that is person-first, inclusive, and specific. Some of the notable changes include:</a:t>
            </a:r>
          </a:p>
          <a:p>
            <a:pPr lvl="1">
              <a:lnSpc>
                <a:spcPct val="90000"/>
              </a:lnSpc>
            </a:pPr>
            <a:r>
              <a:rPr lang="en-US" dirty="0"/>
              <a:t>Contextually appropriate behavior</a:t>
            </a:r>
            <a:endParaRPr lang="en-US"/>
          </a:p>
          <a:p>
            <a:pPr lvl="1">
              <a:lnSpc>
                <a:spcPct val="90000"/>
              </a:lnSpc>
            </a:pPr>
            <a:r>
              <a:rPr lang="en-US" dirty="0"/>
              <a:t>Equity</a:t>
            </a:r>
            <a:endParaRPr lang="en-US"/>
          </a:p>
          <a:p>
            <a:pPr lvl="1">
              <a:lnSpc>
                <a:spcPct val="90000"/>
              </a:lnSpc>
            </a:pPr>
            <a:r>
              <a:rPr lang="en-US" dirty="0"/>
              <a:t>Marginalized groups</a:t>
            </a:r>
            <a:endParaRPr lang="en-US"/>
          </a:p>
          <a:p>
            <a:pPr lvl="1">
              <a:lnSpc>
                <a:spcPct val="90000"/>
              </a:lnSpc>
            </a:pPr>
            <a:r>
              <a:rPr lang="en-US" dirty="0"/>
              <a:t>Partner</a:t>
            </a:r>
            <a:endParaRPr lang="en-US"/>
          </a:p>
          <a:p>
            <a:pPr lvl="1">
              <a:lnSpc>
                <a:spcPct val="90000"/>
              </a:lnSpc>
            </a:pPr>
            <a:r>
              <a:rPr lang="en-US" dirty="0"/>
              <a:t>Social emotional behavior (SEB) support</a:t>
            </a:r>
            <a:endParaRPr lang="en-US"/>
          </a:p>
        </p:txBody>
      </p:sp>
    </p:spTree>
    <p:extLst>
      <p:ext uri="{BB962C8B-B14F-4D97-AF65-F5344CB8AC3E}">
        <p14:creationId xmlns:p14="http://schemas.microsoft.com/office/powerpoint/2010/main" val="389151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E9AD-BE61-8DB8-32EB-836FD8FF7474}"/>
              </a:ext>
            </a:extLst>
          </p:cNvPr>
          <p:cNvSpPr>
            <a:spLocks noGrp="1"/>
          </p:cNvSpPr>
          <p:nvPr>
            <p:ph type="title"/>
          </p:nvPr>
        </p:nvSpPr>
        <p:spPr/>
        <p:txBody>
          <a:bodyPr/>
          <a:lstStyle/>
          <a:p>
            <a:r>
              <a:rPr lang="en-US" dirty="0"/>
              <a:t>Intentional Language Updates</a:t>
            </a:r>
          </a:p>
        </p:txBody>
      </p:sp>
      <p:sp>
        <p:nvSpPr>
          <p:cNvPr id="3" name="Content Placeholder 2">
            <a:extLst>
              <a:ext uri="{FF2B5EF4-FFF2-40B4-BE49-F238E27FC236}">
                <a16:creationId xmlns:a16="http://schemas.microsoft.com/office/drawing/2014/main" id="{EFAEC955-7CC4-A234-B831-62C75FC5C056}"/>
              </a:ext>
            </a:extLst>
          </p:cNvPr>
          <p:cNvSpPr>
            <a:spLocks noGrp="1"/>
          </p:cNvSpPr>
          <p:nvPr>
            <p:ph idx="1"/>
          </p:nvPr>
        </p:nvSpPr>
        <p:spPr/>
        <p:txBody>
          <a:bodyPr/>
          <a:lstStyle/>
          <a:p>
            <a:pPr marL="68580" indent="0">
              <a:buNone/>
            </a:pPr>
            <a:r>
              <a:rPr lang="en-US" sz="3600" b="1" dirty="0"/>
              <a:t>Contextually Appropriate Behavior </a:t>
            </a:r>
          </a:p>
          <a:p>
            <a:pPr marL="68580" indent="0">
              <a:buNone/>
            </a:pPr>
            <a:r>
              <a:rPr lang="en-US" dirty="0"/>
              <a:t>Behaviors or actions that are inappropriate in a given context but may be appropriate in another context. For example, yelling may be inappropriate in a classroom context, but appropriate on the playground. We intentionally use the term contextually inappropriate behavior rather than unwanted inappropriate behavior to emphasize the role of context in judgments about what behaviors are and are not accepted.</a:t>
            </a:r>
          </a:p>
        </p:txBody>
      </p:sp>
    </p:spTree>
    <p:extLst>
      <p:ext uri="{BB962C8B-B14F-4D97-AF65-F5344CB8AC3E}">
        <p14:creationId xmlns:p14="http://schemas.microsoft.com/office/powerpoint/2010/main" val="5915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C6B7-2068-E02F-033C-860280400B91}"/>
              </a:ext>
            </a:extLst>
          </p:cNvPr>
          <p:cNvSpPr>
            <a:spLocks noGrp="1"/>
          </p:cNvSpPr>
          <p:nvPr>
            <p:ph type="title"/>
          </p:nvPr>
        </p:nvSpPr>
        <p:spPr/>
        <p:txBody>
          <a:bodyPr/>
          <a:lstStyle/>
          <a:p>
            <a:r>
              <a:rPr lang="en-US" dirty="0"/>
              <a:t>Intentional Language Updates</a:t>
            </a:r>
          </a:p>
        </p:txBody>
      </p:sp>
      <p:sp>
        <p:nvSpPr>
          <p:cNvPr id="3" name="Content Placeholder 2">
            <a:extLst>
              <a:ext uri="{FF2B5EF4-FFF2-40B4-BE49-F238E27FC236}">
                <a16:creationId xmlns:a16="http://schemas.microsoft.com/office/drawing/2014/main" id="{D683996C-1E55-40B0-B4E8-B90EB0C3C6B9}"/>
              </a:ext>
            </a:extLst>
          </p:cNvPr>
          <p:cNvSpPr>
            <a:spLocks noGrp="1"/>
          </p:cNvSpPr>
          <p:nvPr>
            <p:ph idx="1"/>
          </p:nvPr>
        </p:nvSpPr>
        <p:spPr/>
        <p:txBody>
          <a:bodyPr/>
          <a:lstStyle/>
          <a:p>
            <a:pPr marL="68580" indent="0">
              <a:buNone/>
            </a:pPr>
            <a:r>
              <a:rPr lang="en-US" sz="3600" b="1" dirty="0"/>
              <a:t>Equity</a:t>
            </a:r>
          </a:p>
          <a:p>
            <a:pPr marL="68580" indent="0">
              <a:buNone/>
            </a:pPr>
            <a:endParaRPr lang="en-US" dirty="0"/>
          </a:p>
          <a:p>
            <a:pPr marL="68580" indent="0">
              <a:buNone/>
            </a:pPr>
            <a:r>
              <a:rPr lang="en-US" dirty="0"/>
              <a:t>In education, equity is when “educational policies, practices, interactions, and resources are representative of, constructed by, and responsive to all people such that each person has access too, meaningfully participates in, and experiences success through high-quality learning environments that recognize and honor individual characteristics and group identities.”</a:t>
            </a:r>
          </a:p>
          <a:p>
            <a:endParaRPr lang="en-US" dirty="0"/>
          </a:p>
          <a:p>
            <a:pPr marL="0" indent="0" algn="r">
              <a:buNone/>
            </a:pPr>
            <a:r>
              <a:rPr lang="en-US" sz="1800" dirty="0"/>
              <a:t>(Fraser, 2008)</a:t>
            </a:r>
          </a:p>
          <a:p>
            <a:pPr marL="0" indent="0" algn="r">
              <a:buNone/>
            </a:pPr>
            <a:r>
              <a:rPr lang="en-US" sz="1800" dirty="0"/>
              <a:t>(Great Lakes Equity Center, 2012)</a:t>
            </a:r>
          </a:p>
        </p:txBody>
      </p:sp>
    </p:spTree>
    <p:extLst>
      <p:ext uri="{BB962C8B-B14F-4D97-AF65-F5344CB8AC3E}">
        <p14:creationId xmlns:p14="http://schemas.microsoft.com/office/powerpoint/2010/main" val="409454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67A4-7BE3-DE0A-8489-E3E609B4CF57}"/>
              </a:ext>
            </a:extLst>
          </p:cNvPr>
          <p:cNvSpPr>
            <a:spLocks noGrp="1"/>
          </p:cNvSpPr>
          <p:nvPr>
            <p:ph type="title"/>
          </p:nvPr>
        </p:nvSpPr>
        <p:spPr/>
        <p:txBody>
          <a:bodyPr/>
          <a:lstStyle/>
          <a:p>
            <a:r>
              <a:rPr lang="en-US" dirty="0"/>
              <a:t>Intentional Language Updates</a:t>
            </a:r>
          </a:p>
        </p:txBody>
      </p:sp>
      <p:sp>
        <p:nvSpPr>
          <p:cNvPr id="3" name="Content Placeholder 2">
            <a:extLst>
              <a:ext uri="{FF2B5EF4-FFF2-40B4-BE49-F238E27FC236}">
                <a16:creationId xmlns:a16="http://schemas.microsoft.com/office/drawing/2014/main" id="{B96F5172-331C-A068-B5E6-EEF3E032613E}"/>
              </a:ext>
            </a:extLst>
          </p:cNvPr>
          <p:cNvSpPr>
            <a:spLocks noGrp="1"/>
          </p:cNvSpPr>
          <p:nvPr>
            <p:ph idx="1"/>
          </p:nvPr>
        </p:nvSpPr>
        <p:spPr/>
        <p:txBody>
          <a:bodyPr/>
          <a:lstStyle/>
          <a:p>
            <a:pPr marL="68580" indent="0">
              <a:buNone/>
            </a:pPr>
            <a:r>
              <a:rPr lang="en-US" sz="3600" b="1" dirty="0"/>
              <a:t>Marginalized Groups</a:t>
            </a:r>
          </a:p>
          <a:p>
            <a:pPr marL="68580" indent="0">
              <a:buNone/>
            </a:pPr>
            <a:endParaRPr lang="en-US" dirty="0"/>
          </a:p>
          <a:p>
            <a:pPr marL="68580" indent="0">
              <a:buNone/>
            </a:pPr>
            <a:r>
              <a:rPr lang="en-US" dirty="0"/>
              <a:t>Specific student groups that receive disparate rates of exclusionary discipline (e.g., discipline referrals, suspensions), bullying, or access to resources based on their group membership (e.g., race/ethnicity, IEP/504 status, gender, sexual orientation). Groups are identified based on school data and may change from year to year.</a:t>
            </a:r>
          </a:p>
        </p:txBody>
      </p:sp>
    </p:spTree>
    <p:extLst>
      <p:ext uri="{BB962C8B-B14F-4D97-AF65-F5344CB8AC3E}">
        <p14:creationId xmlns:p14="http://schemas.microsoft.com/office/powerpoint/2010/main" val="331596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BISApps 2017 (Blu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40613</TotalTime>
  <Words>1443</Words>
  <Application>Microsoft Macintosh PowerPoint</Application>
  <PresentationFormat>Widescreen</PresentationFormat>
  <Paragraphs>254</Paragraphs>
  <Slides>22</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Calibri Light</vt:lpstr>
      <vt:lpstr>Courier New</vt:lpstr>
      <vt:lpstr>Fairwater Script</vt:lpstr>
      <vt:lpstr>Google Sans</vt:lpstr>
      <vt:lpstr>Noto Sans Symbols</vt:lpstr>
      <vt:lpstr>Roboto</vt:lpstr>
      <vt:lpstr>Times New Roman</vt:lpstr>
      <vt:lpstr>Wingdings</vt:lpstr>
      <vt:lpstr>PBISApps 2017 (Blue)</vt:lpstr>
      <vt:lpstr>PBISApps Community</vt:lpstr>
      <vt:lpstr>PBISApps Community</vt:lpstr>
      <vt:lpstr>Today’s Plan</vt:lpstr>
      <vt:lpstr>What’s New in 2025-26</vt:lpstr>
      <vt:lpstr>What’s New in 2025-26</vt:lpstr>
      <vt:lpstr>Intentional Language Updates</vt:lpstr>
      <vt:lpstr>Intentional Language Updates</vt:lpstr>
      <vt:lpstr>Intentional Language Updates</vt:lpstr>
      <vt:lpstr>Intentional Language Updates</vt:lpstr>
      <vt:lpstr>Intentional Language Updates</vt:lpstr>
      <vt:lpstr>Why is Data a Key Component of PBIS?</vt:lpstr>
      <vt:lpstr>Talk Data to Me!</vt:lpstr>
      <vt:lpstr>Data Resources</vt:lpstr>
      <vt:lpstr>Data Resources</vt:lpstr>
      <vt:lpstr>District A: Scenario &amp; Questions </vt:lpstr>
      <vt:lpstr>District A: Evaluation Plan</vt:lpstr>
      <vt:lpstr>District B: Scenario &amp; Questions </vt:lpstr>
      <vt:lpstr>District B: Evaluation Plan</vt:lpstr>
      <vt:lpstr>District C: Scenario &amp; Questions </vt:lpstr>
      <vt:lpstr>District C: Evaluation Plan (Adapted from Nieves, 2012)</vt:lpstr>
      <vt:lpstr>Wrap up with Intention</vt:lpstr>
      <vt:lpstr>Bonus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Tiered Fidelity Inventory (TFI):</dc:title>
  <dc:creator>Jessica Daily</dc:creator>
  <cp:lastModifiedBy>Danielle Triplett</cp:lastModifiedBy>
  <cp:revision>757</cp:revision>
  <cp:lastPrinted>2024-10-17T23:40:01Z</cp:lastPrinted>
  <dcterms:modified xsi:type="dcterms:W3CDTF">2025-08-14T20:52:26Z</dcterms:modified>
</cp:coreProperties>
</file>