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7Mvoh5MupR0MTIFFLyKLlmGGy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" name="Google Shape;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133fbfc2c46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9" name="Google Shape;379;g133fbfc2c4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33fbfc2c46_0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133fbfc2c46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33fbfc2c4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g133fbfc2c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32af25bbb6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g132af25bbb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32af25bbb6_0_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0" name="Google Shape;180;g132af25bbb6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32af25bbb6_0_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6" name="Google Shape;196;g132af25bbb6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1" name="Google Shape;211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7" name="Google Shape;287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8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8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8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8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8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9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9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9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9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9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9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9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3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070" y="266424"/>
            <a:ext cx="1289426" cy="556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716" y="202969"/>
            <a:ext cx="2705843" cy="68341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" name="Google Shape;80;p3"/>
          <p:cNvGrpSpPr/>
          <p:nvPr/>
        </p:nvGrpSpPr>
        <p:grpSpPr>
          <a:xfrm>
            <a:off x="251715" y="5815975"/>
            <a:ext cx="11183097" cy="783265"/>
            <a:chOff x="251715" y="5815975"/>
            <a:chExt cx="11183097" cy="783265"/>
          </a:xfrm>
        </p:grpSpPr>
        <p:grpSp>
          <p:nvGrpSpPr>
            <p:cNvPr id="81" name="Google Shape;81;p3"/>
            <p:cNvGrpSpPr/>
            <p:nvPr/>
          </p:nvGrpSpPr>
          <p:grpSpPr>
            <a:xfrm>
              <a:off x="397580" y="5815975"/>
              <a:ext cx="10912602" cy="756192"/>
              <a:chOff x="397580" y="5815975"/>
              <a:chExt cx="10912602" cy="756192"/>
            </a:xfrm>
          </p:grpSpPr>
          <p:grpSp>
            <p:nvGrpSpPr>
              <p:cNvPr id="82" name="Google Shape;82;p3"/>
              <p:cNvGrpSpPr/>
              <p:nvPr/>
            </p:nvGrpSpPr>
            <p:grpSpPr>
              <a:xfrm>
                <a:off x="397580" y="6048865"/>
                <a:ext cx="7611366" cy="448885"/>
                <a:chOff x="397580" y="6171667"/>
                <a:chExt cx="7611366" cy="448885"/>
              </a:xfrm>
            </p:grpSpPr>
            <p:pic>
              <p:nvPicPr>
                <p:cNvPr id="83" name="Google Shape;83;p3" descr="Uploaded image: No description set. image001.png"/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397580" y="6224552"/>
                  <a:ext cx="1207058" cy="360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84" name="Google Shape;84;p3"/>
                <p:cNvPicPr preferRelativeResize="0"/>
                <p:nvPr/>
              </p:nvPicPr>
              <p:blipFill rotWithShape="1">
                <a:blip r:embed="rId6">
                  <a:alphaModFix/>
                </a:blip>
                <a:srcRect/>
                <a:stretch/>
              </p:blipFill>
              <p:spPr>
                <a:xfrm>
                  <a:off x="4029800" y="6171667"/>
                  <a:ext cx="860913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85" name="Google Shape;85;p3" descr="Operational Intelligence"/>
                <p:cNvPicPr preferRelativeResize="0"/>
                <p:nvPr/>
              </p:nvPicPr>
              <p:blipFill rotWithShape="1">
                <a:blip r:embed="rId7">
                  <a:alphaModFix/>
                </a:blip>
                <a:srcRect/>
                <a:stretch/>
              </p:blipFill>
              <p:spPr>
                <a:xfrm>
                  <a:off x="2557073" y="6188552"/>
                  <a:ext cx="1472727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86" name="Google Shape;86;p3" descr="Wuppertal Institute - WISIONS of Sustainability"/>
                <p:cNvPicPr preferRelativeResize="0"/>
                <p:nvPr/>
              </p:nvPicPr>
              <p:blipFill rotWithShape="1">
                <a:blip r:embed="rId8">
                  <a:alphaModFix/>
                </a:blip>
                <a:srcRect/>
                <a:stretch/>
              </p:blipFill>
              <p:spPr>
                <a:xfrm>
                  <a:off x="4898511" y="6188552"/>
                  <a:ext cx="1780362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87" name="Google Shape;87;p3" descr="Refurbished Servers &amp;amp; Data Centre Equipment | Techbuyer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/>
                <a:stretch/>
              </p:blipFill>
              <p:spPr>
                <a:xfrm>
                  <a:off x="6649418" y="6175574"/>
                  <a:ext cx="1359528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88" name="Google Shape;88;p3" descr="TEAM2 Logo"/>
              <p:cNvPicPr preferRelativeResize="0"/>
              <p:nvPr/>
            </p:nvPicPr>
            <p:blipFill rotWithShape="1">
              <a:blip r:embed="rId10">
                <a:alphaModFix/>
              </a:blip>
              <a:srcRect/>
              <a:stretch/>
            </p:blipFill>
            <p:spPr>
              <a:xfrm>
                <a:off x="9055087" y="6032167"/>
                <a:ext cx="1208954" cy="540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89" name="Google Shape;89;p3" descr="TND Logo"/>
              <p:cNvPicPr preferRelativeResize="0"/>
              <p:nvPr/>
            </p:nvPicPr>
            <p:blipFill rotWithShape="1">
              <a:blip r:embed="rId11">
                <a:alphaModFix/>
              </a:blip>
              <a:srcRect/>
              <a:stretch/>
            </p:blipFill>
            <p:spPr>
              <a:xfrm>
                <a:off x="8174798" y="6064704"/>
                <a:ext cx="762353" cy="432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90" name="Google Shape;90;p3" descr="WeLOOP – life Cycle Assessment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>
                <a:off x="1757257" y="5815975"/>
                <a:ext cx="745154" cy="74515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1" name="Google Shape;91;p3"/>
              <p:cNvPicPr preferRelativeResize="0"/>
              <p:nvPr/>
            </p:nvPicPr>
            <p:blipFill rotWithShape="1">
              <a:blip r:embed="rId13">
                <a:alphaModFix/>
              </a:blip>
              <a:srcRect/>
              <a:stretch/>
            </p:blipFill>
            <p:spPr>
              <a:xfrm>
                <a:off x="10289360" y="6064704"/>
                <a:ext cx="1020822" cy="432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92" name="Google Shape;92;p3"/>
            <p:cNvSpPr/>
            <p:nvPr/>
          </p:nvSpPr>
          <p:spPr>
            <a:xfrm>
              <a:off x="251715" y="5815975"/>
              <a:ext cx="11183097" cy="783265"/>
            </a:xfrm>
            <a:prstGeom prst="rect">
              <a:avLst/>
            </a:prstGeom>
            <a:solidFill>
              <a:srgbClr val="FFFFFF">
                <a:alpha val="55294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3" name="Google Shape;93;p3"/>
          <p:cNvSpPr txBox="1"/>
          <p:nvPr/>
        </p:nvSpPr>
        <p:spPr>
          <a:xfrm>
            <a:off x="397580" y="1119278"/>
            <a:ext cx="6974327" cy="2674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6000" b="1" i="0" u="none" strike="noStrike" cap="none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CEDaCI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6000" b="1" i="0" u="none" strike="noStrike" cap="none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Transnational Workshop</a:t>
            </a:r>
            <a:endParaRPr sz="240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842794" y="1145629"/>
            <a:ext cx="6157819" cy="452637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"/>
          <p:cNvSpPr txBox="1"/>
          <p:nvPr/>
        </p:nvSpPr>
        <p:spPr>
          <a:xfrm>
            <a:off x="397580" y="3820138"/>
            <a:ext cx="10515600" cy="195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r>
            <a:r>
              <a:rPr lang="en-GB" sz="2400" b="0" i="0" u="none" strike="noStrike" cap="none" baseline="300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GB" sz="2400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 May 2022, online</a:t>
            </a: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r>
              <a:rPr lang="en-GB" sz="2400" dirty="0">
                <a:solidFill>
                  <a:srgbClr val="888888"/>
                </a:solidFill>
                <a:latin typeface="Calibri"/>
                <a:cs typeface="Calibri"/>
                <a:sym typeface="Calibri"/>
              </a:rPr>
              <a:t>14.00 – 17.00 CEST / 13.00– 16.00 BST</a:t>
            </a: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 </a:t>
            </a:r>
            <a:r>
              <a:rPr lang="en-GB" sz="2400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participants</a:t>
            </a:r>
            <a:endParaRPr lang="de-DE" sz="24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Documentation</a:t>
            </a:r>
            <a:endParaRPr sz="2000" b="0" i="1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6" name="Google Shape;96;p3"/>
          <p:cNvCxnSpPr/>
          <p:nvPr/>
        </p:nvCxnSpPr>
        <p:spPr>
          <a:xfrm>
            <a:off x="397580" y="5228219"/>
            <a:ext cx="1629209" cy="0"/>
          </a:xfrm>
          <a:prstGeom prst="straightConnector1">
            <a:avLst/>
          </a:prstGeom>
          <a:noFill/>
          <a:ln w="57150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" name="Google Shape;381;g133fbfc2c46_0_48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6470" y="114024"/>
            <a:ext cx="1289426" cy="556508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g133fbfc2c46_0_48"/>
          <p:cNvSpPr txBox="1"/>
          <p:nvPr/>
        </p:nvSpPr>
        <p:spPr>
          <a:xfrm>
            <a:off x="729094" y="922475"/>
            <a:ext cx="5946600" cy="3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5C1C2"/>
              </a:buClr>
              <a:buSzPts val="3200"/>
              <a:buFont typeface="Arial"/>
              <a:buNone/>
            </a:pPr>
            <a:r>
              <a:rPr lang="en-GB" sz="2400" b="1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Co-creation results: next steps</a:t>
            </a:r>
            <a:endParaRPr sz="24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3" name="Google Shape;383;g133fbfc2c46_0_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316" y="50569"/>
            <a:ext cx="2705843" cy="683418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g133fbfc2c46_0_48"/>
          <p:cNvSpPr txBox="1"/>
          <p:nvPr/>
        </p:nvSpPr>
        <p:spPr>
          <a:xfrm>
            <a:off x="729100" y="1213875"/>
            <a:ext cx="5422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g133fbfc2c46_0_48"/>
          <p:cNvSpPr txBox="1"/>
          <p:nvPr/>
        </p:nvSpPr>
        <p:spPr>
          <a:xfrm>
            <a:off x="729100" y="1488050"/>
            <a:ext cx="8156700" cy="36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The CEDaCI team will use the results of the co-creation workshop to establish</a:t>
            </a: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Char char="-"/>
            </a:pPr>
            <a:r>
              <a:rPr lang="en-GB"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which key barriers and measures are already taken into account regarding the project work so far.</a:t>
            </a: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Char char="-"/>
            </a:pPr>
            <a:r>
              <a:rPr lang="en-GB"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based on current work plans which key barriers and measures can be addressed by the CEDaCI project in the future and to what extent.</a:t>
            </a: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Char char="-"/>
            </a:pPr>
            <a:r>
              <a:rPr lang="en-GB" sz="2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which additional key barriers and measures should be addressed by the CEDaCI project and how they can be included in the work plan.</a:t>
            </a:r>
            <a:endParaRPr sz="20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76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070" y="266424"/>
            <a:ext cx="1289426" cy="556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716" y="202969"/>
            <a:ext cx="2705843" cy="68341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3" name="Google Shape;103;p76"/>
          <p:cNvGrpSpPr/>
          <p:nvPr/>
        </p:nvGrpSpPr>
        <p:grpSpPr>
          <a:xfrm>
            <a:off x="251715" y="5815975"/>
            <a:ext cx="11183097" cy="783265"/>
            <a:chOff x="251715" y="5815975"/>
            <a:chExt cx="11183097" cy="783265"/>
          </a:xfrm>
        </p:grpSpPr>
        <p:grpSp>
          <p:nvGrpSpPr>
            <p:cNvPr id="104" name="Google Shape;104;p76"/>
            <p:cNvGrpSpPr/>
            <p:nvPr/>
          </p:nvGrpSpPr>
          <p:grpSpPr>
            <a:xfrm>
              <a:off x="397580" y="5815975"/>
              <a:ext cx="10912602" cy="756192"/>
              <a:chOff x="397580" y="5815975"/>
              <a:chExt cx="10912602" cy="756192"/>
            </a:xfrm>
          </p:grpSpPr>
          <p:grpSp>
            <p:nvGrpSpPr>
              <p:cNvPr id="105" name="Google Shape;105;p76"/>
              <p:cNvGrpSpPr/>
              <p:nvPr/>
            </p:nvGrpSpPr>
            <p:grpSpPr>
              <a:xfrm>
                <a:off x="397580" y="6048865"/>
                <a:ext cx="7611366" cy="448885"/>
                <a:chOff x="397580" y="6171667"/>
                <a:chExt cx="7611366" cy="448885"/>
              </a:xfrm>
            </p:grpSpPr>
            <p:pic>
              <p:nvPicPr>
                <p:cNvPr id="106" name="Google Shape;106;p76" descr="Uploaded image: No description set. image001.png"/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397580" y="6224552"/>
                  <a:ext cx="1207058" cy="360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7" name="Google Shape;107;p76"/>
                <p:cNvPicPr preferRelativeResize="0"/>
                <p:nvPr/>
              </p:nvPicPr>
              <p:blipFill rotWithShape="1">
                <a:blip r:embed="rId6">
                  <a:alphaModFix/>
                </a:blip>
                <a:srcRect/>
                <a:stretch/>
              </p:blipFill>
              <p:spPr>
                <a:xfrm>
                  <a:off x="4029800" y="6171667"/>
                  <a:ext cx="860913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8" name="Google Shape;108;p76" descr="Operational Intelligence"/>
                <p:cNvPicPr preferRelativeResize="0"/>
                <p:nvPr/>
              </p:nvPicPr>
              <p:blipFill rotWithShape="1">
                <a:blip r:embed="rId7">
                  <a:alphaModFix/>
                </a:blip>
                <a:srcRect/>
                <a:stretch/>
              </p:blipFill>
              <p:spPr>
                <a:xfrm>
                  <a:off x="2557073" y="6188552"/>
                  <a:ext cx="1472727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9" name="Google Shape;109;p76" descr="Wuppertal Institute - WISIONS of Sustainability"/>
                <p:cNvPicPr preferRelativeResize="0"/>
                <p:nvPr/>
              </p:nvPicPr>
              <p:blipFill rotWithShape="1">
                <a:blip r:embed="rId8">
                  <a:alphaModFix/>
                </a:blip>
                <a:srcRect/>
                <a:stretch/>
              </p:blipFill>
              <p:spPr>
                <a:xfrm>
                  <a:off x="4898511" y="6188552"/>
                  <a:ext cx="1780362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0" name="Google Shape;110;p76" descr="Refurbished Servers &amp;amp; Data Centre Equipment | Techbuyer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/>
                <a:stretch/>
              </p:blipFill>
              <p:spPr>
                <a:xfrm>
                  <a:off x="6649418" y="6175574"/>
                  <a:ext cx="1359528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11" name="Google Shape;111;p76" descr="TEAM2 Logo"/>
              <p:cNvPicPr preferRelativeResize="0"/>
              <p:nvPr/>
            </p:nvPicPr>
            <p:blipFill rotWithShape="1">
              <a:blip r:embed="rId10">
                <a:alphaModFix/>
              </a:blip>
              <a:srcRect/>
              <a:stretch/>
            </p:blipFill>
            <p:spPr>
              <a:xfrm>
                <a:off x="9055087" y="6032167"/>
                <a:ext cx="1208954" cy="540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112" name="Google Shape;112;p76" descr="TND Logo"/>
              <p:cNvPicPr preferRelativeResize="0"/>
              <p:nvPr/>
            </p:nvPicPr>
            <p:blipFill rotWithShape="1">
              <a:blip r:embed="rId11">
                <a:alphaModFix/>
              </a:blip>
              <a:srcRect/>
              <a:stretch/>
            </p:blipFill>
            <p:spPr>
              <a:xfrm>
                <a:off x="8174798" y="6064704"/>
                <a:ext cx="762353" cy="432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113" name="Google Shape;113;p76" descr="WeLOOP – life Cycle Assessment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>
                <a:off x="1757257" y="5815975"/>
                <a:ext cx="745154" cy="74515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4" name="Google Shape;114;p76"/>
              <p:cNvPicPr preferRelativeResize="0"/>
              <p:nvPr/>
            </p:nvPicPr>
            <p:blipFill rotWithShape="1">
              <a:blip r:embed="rId13">
                <a:alphaModFix/>
              </a:blip>
              <a:srcRect/>
              <a:stretch/>
            </p:blipFill>
            <p:spPr>
              <a:xfrm>
                <a:off x="10289360" y="6064704"/>
                <a:ext cx="1020822" cy="432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15" name="Google Shape;115;p76"/>
            <p:cNvSpPr/>
            <p:nvPr/>
          </p:nvSpPr>
          <p:spPr>
            <a:xfrm>
              <a:off x="251715" y="5815975"/>
              <a:ext cx="11183097" cy="783265"/>
            </a:xfrm>
            <a:prstGeom prst="rect">
              <a:avLst/>
            </a:prstGeom>
            <a:solidFill>
              <a:srgbClr val="FFFFFF">
                <a:alpha val="55294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6" name="Google Shape;116;p76"/>
          <p:cNvCxnSpPr/>
          <p:nvPr/>
        </p:nvCxnSpPr>
        <p:spPr>
          <a:xfrm rot="10800000" flipH="1">
            <a:off x="405735" y="5650406"/>
            <a:ext cx="3624000" cy="10800"/>
          </a:xfrm>
          <a:prstGeom prst="straightConnector1">
            <a:avLst/>
          </a:prstGeom>
          <a:noFill/>
          <a:ln w="57150" cap="flat" cmpd="sng">
            <a:solidFill>
              <a:srgbClr val="CDCBC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7" name="Google Shape;117;p76"/>
          <p:cNvCxnSpPr/>
          <p:nvPr/>
        </p:nvCxnSpPr>
        <p:spPr>
          <a:xfrm rot="10800000" flipH="1">
            <a:off x="405735" y="1555223"/>
            <a:ext cx="3624000" cy="10800"/>
          </a:xfrm>
          <a:prstGeom prst="straightConnector1">
            <a:avLst/>
          </a:prstGeom>
          <a:noFill/>
          <a:ln w="57150" cap="flat" cmpd="sng">
            <a:solidFill>
              <a:srgbClr val="CDCB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76"/>
          <p:cNvSpPr txBox="1"/>
          <p:nvPr/>
        </p:nvSpPr>
        <p:spPr>
          <a:xfrm>
            <a:off x="405725" y="1006150"/>
            <a:ext cx="4743600" cy="4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Schedule</a:t>
            </a:r>
            <a:endParaRPr dirty="0"/>
          </a:p>
        </p:txBody>
      </p:sp>
      <p:sp>
        <p:nvSpPr>
          <p:cNvPr id="119" name="Google Shape;119;p76"/>
          <p:cNvSpPr txBox="1"/>
          <p:nvPr/>
        </p:nvSpPr>
        <p:spPr>
          <a:xfrm>
            <a:off x="397580" y="1519657"/>
            <a:ext cx="8942656" cy="408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95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Welcome and introduction 	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Nil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Atmaca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/  Justus von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Geibler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95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Overall Project summary 	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Deborah Andrews</a:t>
            </a:r>
            <a:endParaRPr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9525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Session I: Discussing CEDaCI Outputs (60 min)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877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Pilot A	- </a:t>
            </a:r>
            <a:r>
              <a:rPr lang="en-GB" b="0" i="1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Design and Manufacture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Kristina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Kerwin</a:t>
            </a:r>
            <a:endParaRPr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877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Pilot B - </a:t>
            </a:r>
            <a:r>
              <a:rPr lang="en-GB" b="0" i="1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Product life extension, 2</a:t>
            </a:r>
            <a:r>
              <a:rPr lang="en-GB" b="0" i="1" u="none" strike="noStrike" cap="none" baseline="300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GB" b="0" i="1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Life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Rich Kenny 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877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Pilot C </a:t>
            </a:r>
            <a:r>
              <a:rPr lang="en-GB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1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EoL</a:t>
            </a:r>
            <a:r>
              <a:rPr lang="en-GB" b="0" i="1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, Recycling &amp; Reclamation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Deborah Andrews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877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SME trainings 		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Deborah Andrews</a:t>
            </a:r>
            <a:endParaRPr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b="1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Session II: Co-Creation: What’s next? Barriers and Opportunities for SMEs (80 min)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877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Input on Policy Context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Jan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Hoogstrate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8775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Barriers and Opportunities for SMEs 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Justus von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Geibler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/ Paul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Suski</a:t>
            </a:r>
            <a:endParaRPr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95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00"/>
              <a:buFont typeface="Arial"/>
              <a:buNone/>
            </a:pPr>
            <a:endParaRPr b="1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95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Wrap up					</a:t>
            </a:r>
            <a:r>
              <a:rPr lang="en-GB" b="0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 </a:t>
            </a:r>
            <a:r>
              <a:rPr lang="en-GB" b="0" i="0" u="none" strike="noStrike" cap="none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Deborah Andrews / Nil </a:t>
            </a:r>
            <a:r>
              <a:rPr lang="en-GB" b="0" i="0" u="none" strike="noStrike" cap="none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Atmaca</a:t>
            </a:r>
            <a:endParaRPr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6"/>
          <p:cNvSpPr txBox="1"/>
          <p:nvPr/>
        </p:nvSpPr>
        <p:spPr>
          <a:xfrm>
            <a:off x="464045" y="3808189"/>
            <a:ext cx="6599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Break</a:t>
            </a:r>
            <a:endParaRPr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g133fbfc2c46_0_23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070" y="266424"/>
            <a:ext cx="1289426" cy="556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g133fbfc2c46_0_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716" y="202969"/>
            <a:ext cx="2705843" cy="68341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7" name="Google Shape;127;g133fbfc2c46_0_23"/>
          <p:cNvGrpSpPr/>
          <p:nvPr/>
        </p:nvGrpSpPr>
        <p:grpSpPr>
          <a:xfrm>
            <a:off x="251715" y="5815975"/>
            <a:ext cx="11183100" cy="783300"/>
            <a:chOff x="251715" y="5815975"/>
            <a:chExt cx="11183100" cy="783300"/>
          </a:xfrm>
        </p:grpSpPr>
        <p:grpSp>
          <p:nvGrpSpPr>
            <p:cNvPr id="128" name="Google Shape;128;g133fbfc2c46_0_23"/>
            <p:cNvGrpSpPr/>
            <p:nvPr/>
          </p:nvGrpSpPr>
          <p:grpSpPr>
            <a:xfrm>
              <a:off x="397580" y="5815975"/>
              <a:ext cx="10912602" cy="756192"/>
              <a:chOff x="397580" y="5815975"/>
              <a:chExt cx="10912602" cy="756192"/>
            </a:xfrm>
          </p:grpSpPr>
          <p:grpSp>
            <p:nvGrpSpPr>
              <p:cNvPr id="129" name="Google Shape;129;g133fbfc2c46_0_23"/>
              <p:cNvGrpSpPr/>
              <p:nvPr/>
            </p:nvGrpSpPr>
            <p:grpSpPr>
              <a:xfrm>
                <a:off x="397580" y="6048865"/>
                <a:ext cx="7611366" cy="448885"/>
                <a:chOff x="397580" y="6171667"/>
                <a:chExt cx="7611366" cy="448885"/>
              </a:xfrm>
            </p:grpSpPr>
            <p:pic>
              <p:nvPicPr>
                <p:cNvPr id="130" name="Google Shape;130;g133fbfc2c46_0_23" descr="Uploaded image: No description set. image001.png"/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397580" y="6224552"/>
                  <a:ext cx="1207058" cy="360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31" name="Google Shape;131;g133fbfc2c46_0_23"/>
                <p:cNvPicPr preferRelativeResize="0"/>
                <p:nvPr/>
              </p:nvPicPr>
              <p:blipFill rotWithShape="1">
                <a:blip r:embed="rId6">
                  <a:alphaModFix/>
                </a:blip>
                <a:srcRect/>
                <a:stretch/>
              </p:blipFill>
              <p:spPr>
                <a:xfrm>
                  <a:off x="4029800" y="6171667"/>
                  <a:ext cx="860913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32" name="Google Shape;132;g133fbfc2c46_0_23" descr="Operational Intelligence"/>
                <p:cNvPicPr preferRelativeResize="0"/>
                <p:nvPr/>
              </p:nvPicPr>
              <p:blipFill rotWithShape="1">
                <a:blip r:embed="rId7">
                  <a:alphaModFix/>
                </a:blip>
                <a:srcRect/>
                <a:stretch/>
              </p:blipFill>
              <p:spPr>
                <a:xfrm>
                  <a:off x="2557073" y="6188552"/>
                  <a:ext cx="1472727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33" name="Google Shape;133;g133fbfc2c46_0_23" descr="Wuppertal Institute - WISIONS of Sustainability"/>
                <p:cNvPicPr preferRelativeResize="0"/>
                <p:nvPr/>
              </p:nvPicPr>
              <p:blipFill rotWithShape="1">
                <a:blip r:embed="rId8">
                  <a:alphaModFix/>
                </a:blip>
                <a:srcRect/>
                <a:stretch/>
              </p:blipFill>
              <p:spPr>
                <a:xfrm>
                  <a:off x="4898511" y="6188552"/>
                  <a:ext cx="1780362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34" name="Google Shape;134;g133fbfc2c46_0_23" descr="Refurbished Servers &amp;amp; Data Centre Equipment | Techbuyer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/>
                <a:stretch/>
              </p:blipFill>
              <p:spPr>
                <a:xfrm>
                  <a:off x="6649418" y="6175574"/>
                  <a:ext cx="1359528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35" name="Google Shape;135;g133fbfc2c46_0_23" descr="TEAM2 Logo"/>
              <p:cNvPicPr preferRelativeResize="0"/>
              <p:nvPr/>
            </p:nvPicPr>
            <p:blipFill rotWithShape="1">
              <a:blip r:embed="rId10">
                <a:alphaModFix/>
              </a:blip>
              <a:srcRect/>
              <a:stretch/>
            </p:blipFill>
            <p:spPr>
              <a:xfrm>
                <a:off x="9055087" y="6032167"/>
                <a:ext cx="1208954" cy="540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136" name="Google Shape;136;g133fbfc2c46_0_23" descr="TND Logo"/>
              <p:cNvPicPr preferRelativeResize="0"/>
              <p:nvPr/>
            </p:nvPicPr>
            <p:blipFill rotWithShape="1">
              <a:blip r:embed="rId11">
                <a:alphaModFix/>
              </a:blip>
              <a:srcRect/>
              <a:stretch/>
            </p:blipFill>
            <p:spPr>
              <a:xfrm>
                <a:off x="8174798" y="6064704"/>
                <a:ext cx="762353" cy="432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137" name="Google Shape;137;g133fbfc2c46_0_23" descr="WeLOOP – life Cycle Assessment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>
                <a:off x="1757257" y="5815975"/>
                <a:ext cx="745154" cy="74515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8" name="Google Shape;138;g133fbfc2c46_0_23"/>
              <p:cNvPicPr preferRelativeResize="0"/>
              <p:nvPr/>
            </p:nvPicPr>
            <p:blipFill rotWithShape="1">
              <a:blip r:embed="rId13">
                <a:alphaModFix/>
              </a:blip>
              <a:srcRect/>
              <a:stretch/>
            </p:blipFill>
            <p:spPr>
              <a:xfrm>
                <a:off x="10289360" y="6064704"/>
                <a:ext cx="1020822" cy="432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39" name="Google Shape;139;g133fbfc2c46_0_23"/>
            <p:cNvSpPr/>
            <p:nvPr/>
          </p:nvSpPr>
          <p:spPr>
            <a:xfrm>
              <a:off x="251715" y="5815975"/>
              <a:ext cx="11183100" cy="783300"/>
            </a:xfrm>
            <a:prstGeom prst="rect">
              <a:avLst/>
            </a:prstGeom>
            <a:solidFill>
              <a:srgbClr val="FFFFFF">
                <a:alpha val="552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g133fbfc2c46_0_23"/>
          <p:cNvSpPr txBox="1"/>
          <p:nvPr/>
        </p:nvSpPr>
        <p:spPr>
          <a:xfrm>
            <a:off x="405725" y="2348725"/>
            <a:ext cx="11536200" cy="24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Pilot A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GB" sz="2400" i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Design and Manufacture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GB" sz="2400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Kristina </a:t>
            </a:r>
            <a:r>
              <a:rPr lang="en-GB" sz="2400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Kerwin</a:t>
            </a:r>
            <a:endParaRPr sz="24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Pilot B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GB" sz="2400" i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Product life extension, 2</a:t>
            </a:r>
            <a:r>
              <a:rPr lang="en-GB" sz="2400" i="1" baseline="300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GB" sz="2400" i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Life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GB" sz="2400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Rich Kenny 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Pilot C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GB" sz="2400" i="1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EoL</a:t>
            </a:r>
            <a:r>
              <a:rPr lang="en-GB" sz="2400" i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, Recycling &amp; Reclamation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GB" sz="2400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Deborah Andrews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SME trainings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						</a:t>
            </a:r>
            <a:r>
              <a:rPr lang="en-GB" sz="2400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sz="2400" b="1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Deborah Andrews</a:t>
            </a:r>
            <a:endParaRPr sz="2400"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1" name="Google Shape;141;g133fbfc2c46_0_23"/>
          <p:cNvCxnSpPr/>
          <p:nvPr/>
        </p:nvCxnSpPr>
        <p:spPr>
          <a:xfrm rot="10800000" flipH="1">
            <a:off x="405735" y="5050156"/>
            <a:ext cx="3624000" cy="10800"/>
          </a:xfrm>
          <a:prstGeom prst="straightConnector1">
            <a:avLst/>
          </a:prstGeom>
          <a:noFill/>
          <a:ln w="57150" cap="flat" cmpd="sng">
            <a:solidFill>
              <a:srgbClr val="CDCBCC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2" name="Google Shape;142;g133fbfc2c46_0_23"/>
          <p:cNvCxnSpPr/>
          <p:nvPr/>
        </p:nvCxnSpPr>
        <p:spPr>
          <a:xfrm rot="10800000" flipH="1">
            <a:off x="405735" y="2088623"/>
            <a:ext cx="3624000" cy="10800"/>
          </a:xfrm>
          <a:prstGeom prst="straightConnector1">
            <a:avLst/>
          </a:prstGeom>
          <a:noFill/>
          <a:ln w="57150" cap="flat" cmpd="sng">
            <a:solidFill>
              <a:srgbClr val="CDCB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3" name="Google Shape;143;g133fbfc2c46_0_23"/>
          <p:cNvSpPr txBox="1"/>
          <p:nvPr/>
        </p:nvSpPr>
        <p:spPr>
          <a:xfrm>
            <a:off x="405735" y="1310950"/>
            <a:ext cx="47757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Session I: </a:t>
            </a:r>
            <a:r>
              <a:rPr lang="en-GB" sz="2400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Discussing CEDaCI Outputs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g133fbfc2c46_0_0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44070" y="266424"/>
            <a:ext cx="1289426" cy="55650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g133fbfc2c46_0_0"/>
          <p:cNvSpPr txBox="1"/>
          <p:nvPr/>
        </p:nvSpPr>
        <p:spPr>
          <a:xfrm>
            <a:off x="405725" y="3654475"/>
            <a:ext cx="111831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Char char="-"/>
            </a:pPr>
            <a:r>
              <a:rPr lang="en-GB" sz="2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GB" sz="2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GB" sz="2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GB" sz="2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What are the barriers for SMEs to increase Circularity in the Data Centre Industry?</a:t>
            </a:r>
            <a:endParaRPr sz="2000"/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Char char="-"/>
            </a:pPr>
            <a:r>
              <a:rPr lang="en-GB" sz="2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GB" sz="2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GB" sz="2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Which measures could support SMEs to increase Circularity in the Data Centre Industry?</a:t>
            </a:r>
            <a:endParaRPr sz="2000"/>
          </a:p>
        </p:txBody>
      </p:sp>
      <p:pic>
        <p:nvPicPr>
          <p:cNvPr id="150" name="Google Shape;150;g133fbfc2c46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716" y="202969"/>
            <a:ext cx="2705843" cy="68341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1" name="Google Shape;151;g133fbfc2c46_0_0"/>
          <p:cNvGrpSpPr/>
          <p:nvPr/>
        </p:nvGrpSpPr>
        <p:grpSpPr>
          <a:xfrm>
            <a:off x="251715" y="5815975"/>
            <a:ext cx="11183100" cy="783300"/>
            <a:chOff x="251715" y="5815975"/>
            <a:chExt cx="11183100" cy="783300"/>
          </a:xfrm>
        </p:grpSpPr>
        <p:grpSp>
          <p:nvGrpSpPr>
            <p:cNvPr id="152" name="Google Shape;152;g133fbfc2c46_0_0"/>
            <p:cNvGrpSpPr/>
            <p:nvPr/>
          </p:nvGrpSpPr>
          <p:grpSpPr>
            <a:xfrm>
              <a:off x="397580" y="5815975"/>
              <a:ext cx="10912602" cy="756192"/>
              <a:chOff x="397580" y="5815975"/>
              <a:chExt cx="10912602" cy="756192"/>
            </a:xfrm>
          </p:grpSpPr>
          <p:grpSp>
            <p:nvGrpSpPr>
              <p:cNvPr id="153" name="Google Shape;153;g133fbfc2c46_0_0"/>
              <p:cNvGrpSpPr/>
              <p:nvPr/>
            </p:nvGrpSpPr>
            <p:grpSpPr>
              <a:xfrm>
                <a:off x="397580" y="6048865"/>
                <a:ext cx="7611366" cy="448885"/>
                <a:chOff x="397580" y="6171667"/>
                <a:chExt cx="7611366" cy="448885"/>
              </a:xfrm>
            </p:grpSpPr>
            <p:pic>
              <p:nvPicPr>
                <p:cNvPr id="154" name="Google Shape;154;g133fbfc2c46_0_0" descr="Uploaded image: No description set. image001.png"/>
                <p:cNvPicPr preferRelativeResize="0"/>
                <p:nvPr/>
              </p:nvPicPr>
              <p:blipFill rotWithShape="1">
                <a:blip r:embed="rId5">
                  <a:alphaModFix/>
                </a:blip>
                <a:srcRect/>
                <a:stretch/>
              </p:blipFill>
              <p:spPr>
                <a:xfrm>
                  <a:off x="397580" y="6224552"/>
                  <a:ext cx="1207058" cy="360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55" name="Google Shape;155;g133fbfc2c46_0_0"/>
                <p:cNvPicPr preferRelativeResize="0"/>
                <p:nvPr/>
              </p:nvPicPr>
              <p:blipFill rotWithShape="1">
                <a:blip r:embed="rId6">
                  <a:alphaModFix/>
                </a:blip>
                <a:srcRect/>
                <a:stretch/>
              </p:blipFill>
              <p:spPr>
                <a:xfrm>
                  <a:off x="4029800" y="6171667"/>
                  <a:ext cx="860913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56" name="Google Shape;156;g133fbfc2c46_0_0" descr="Operational Intelligence"/>
                <p:cNvPicPr preferRelativeResize="0"/>
                <p:nvPr/>
              </p:nvPicPr>
              <p:blipFill rotWithShape="1">
                <a:blip r:embed="rId7">
                  <a:alphaModFix/>
                </a:blip>
                <a:srcRect/>
                <a:stretch/>
              </p:blipFill>
              <p:spPr>
                <a:xfrm>
                  <a:off x="2557073" y="6188552"/>
                  <a:ext cx="1472727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57" name="Google Shape;157;g133fbfc2c46_0_0" descr="Wuppertal Institute - WISIONS of Sustainability"/>
                <p:cNvPicPr preferRelativeResize="0"/>
                <p:nvPr/>
              </p:nvPicPr>
              <p:blipFill rotWithShape="1">
                <a:blip r:embed="rId8">
                  <a:alphaModFix/>
                </a:blip>
                <a:srcRect/>
                <a:stretch/>
              </p:blipFill>
              <p:spPr>
                <a:xfrm>
                  <a:off x="4898511" y="6188552"/>
                  <a:ext cx="1780362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58" name="Google Shape;158;g133fbfc2c46_0_0" descr="Refurbished Servers &amp;amp; Data Centre Equipment | Techbuyer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/>
                <a:stretch/>
              </p:blipFill>
              <p:spPr>
                <a:xfrm>
                  <a:off x="6649418" y="6175574"/>
                  <a:ext cx="1359528" cy="432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59" name="Google Shape;159;g133fbfc2c46_0_0" descr="TEAM2 Logo"/>
              <p:cNvPicPr preferRelativeResize="0"/>
              <p:nvPr/>
            </p:nvPicPr>
            <p:blipFill rotWithShape="1">
              <a:blip r:embed="rId10">
                <a:alphaModFix/>
              </a:blip>
              <a:srcRect/>
              <a:stretch/>
            </p:blipFill>
            <p:spPr>
              <a:xfrm>
                <a:off x="9055087" y="6032167"/>
                <a:ext cx="1208954" cy="540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160" name="Google Shape;160;g133fbfc2c46_0_0" descr="TND Logo"/>
              <p:cNvPicPr preferRelativeResize="0"/>
              <p:nvPr/>
            </p:nvPicPr>
            <p:blipFill rotWithShape="1">
              <a:blip r:embed="rId11">
                <a:alphaModFix/>
              </a:blip>
              <a:srcRect/>
              <a:stretch/>
            </p:blipFill>
            <p:spPr>
              <a:xfrm>
                <a:off x="8174798" y="6064704"/>
                <a:ext cx="762353" cy="4320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</p:pic>
          <p:pic>
            <p:nvPicPr>
              <p:cNvPr id="161" name="Google Shape;161;g133fbfc2c46_0_0" descr="WeLOOP – life Cycle Assessment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>
                <a:off x="1757257" y="5815975"/>
                <a:ext cx="745154" cy="74515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2" name="Google Shape;162;g133fbfc2c46_0_0"/>
              <p:cNvPicPr preferRelativeResize="0"/>
              <p:nvPr/>
            </p:nvPicPr>
            <p:blipFill rotWithShape="1">
              <a:blip r:embed="rId13">
                <a:alphaModFix/>
              </a:blip>
              <a:srcRect/>
              <a:stretch/>
            </p:blipFill>
            <p:spPr>
              <a:xfrm>
                <a:off x="10289360" y="6064704"/>
                <a:ext cx="1020822" cy="432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63" name="Google Shape;163;g133fbfc2c46_0_0"/>
            <p:cNvSpPr/>
            <p:nvPr/>
          </p:nvSpPr>
          <p:spPr>
            <a:xfrm>
              <a:off x="251715" y="5815975"/>
              <a:ext cx="11183100" cy="783300"/>
            </a:xfrm>
            <a:prstGeom prst="rect">
              <a:avLst/>
            </a:prstGeom>
            <a:solidFill>
              <a:srgbClr val="FFFFFF">
                <a:alpha val="5529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4" name="Google Shape;164;g133fbfc2c46_0_0"/>
          <p:cNvSpPr txBox="1"/>
          <p:nvPr/>
        </p:nvSpPr>
        <p:spPr>
          <a:xfrm>
            <a:off x="327900" y="2256399"/>
            <a:ext cx="115362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55C1C2"/>
              </a:buClr>
              <a:buSzPts val="4000"/>
              <a:buFont typeface="Arial"/>
              <a:buNone/>
            </a:pP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Input on Policy Context 				</a:t>
            </a:r>
            <a:r>
              <a:rPr lang="en-GB" sz="2400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Jan </a:t>
            </a:r>
            <a:r>
              <a:rPr lang="en-GB" sz="2400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Hoogstrate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55C1C2"/>
              </a:buClr>
              <a:buSzPts val="4000"/>
              <a:buFont typeface="Arial"/>
              <a:buNone/>
            </a:pP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Barriers and Opportunities for SMEs 		</a:t>
            </a:r>
            <a:r>
              <a:rPr lang="en-GB" sz="2400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//</a:t>
            </a:r>
            <a:r>
              <a:rPr lang="en-GB" sz="24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Justus von </a:t>
            </a:r>
            <a:r>
              <a:rPr lang="en-GB" sz="2400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Geibler</a:t>
            </a:r>
            <a:r>
              <a:rPr lang="en-GB" sz="2400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/ Paul </a:t>
            </a:r>
            <a:r>
              <a:rPr lang="en-GB" sz="2400" dirty="0" err="1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Suski</a:t>
            </a:r>
            <a:endParaRPr sz="2400" b="1" i="0" u="none" strike="noStrike" cap="none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5" name="Google Shape;165;g133fbfc2c46_0_0"/>
          <p:cNvCxnSpPr/>
          <p:nvPr/>
        </p:nvCxnSpPr>
        <p:spPr>
          <a:xfrm rot="10800000" flipH="1">
            <a:off x="405735" y="2088623"/>
            <a:ext cx="3624000" cy="10800"/>
          </a:xfrm>
          <a:prstGeom prst="straightConnector1">
            <a:avLst/>
          </a:prstGeom>
          <a:noFill/>
          <a:ln w="57150" cap="flat" cmpd="sng">
            <a:solidFill>
              <a:srgbClr val="CDCB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6" name="Google Shape;166;g133fbfc2c46_0_0"/>
          <p:cNvSpPr txBox="1"/>
          <p:nvPr/>
        </p:nvSpPr>
        <p:spPr>
          <a:xfrm>
            <a:off x="405712" y="1310950"/>
            <a:ext cx="109179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Session II: </a:t>
            </a:r>
            <a:r>
              <a:rPr lang="en-GB" sz="2400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Co-Creation: What’s next? Barriers and Opportunities for SME</a:t>
            </a:r>
            <a:endParaRPr dirty="0"/>
          </a:p>
        </p:txBody>
      </p:sp>
      <p:cxnSp>
        <p:nvCxnSpPr>
          <p:cNvPr id="167" name="Google Shape;167;g133fbfc2c46_0_0"/>
          <p:cNvCxnSpPr/>
          <p:nvPr/>
        </p:nvCxnSpPr>
        <p:spPr>
          <a:xfrm rot="10800000" flipH="1">
            <a:off x="405735" y="5050156"/>
            <a:ext cx="3624000" cy="10800"/>
          </a:xfrm>
          <a:prstGeom prst="straightConnector1">
            <a:avLst/>
          </a:prstGeom>
          <a:noFill/>
          <a:ln w="57150" cap="flat" cmpd="sng">
            <a:solidFill>
              <a:srgbClr val="CDCBCC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32af25bbb6_0_10"/>
          <p:cNvSpPr/>
          <p:nvPr/>
        </p:nvSpPr>
        <p:spPr>
          <a:xfrm>
            <a:off x="6288400" y="1151500"/>
            <a:ext cx="5645100" cy="50010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3" name="Google Shape;173;g132af25bbb6_0_10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6470" y="114024"/>
            <a:ext cx="1289426" cy="556508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132af25bbb6_0_10"/>
          <p:cNvSpPr txBox="1"/>
          <p:nvPr/>
        </p:nvSpPr>
        <p:spPr>
          <a:xfrm>
            <a:off x="729094" y="911717"/>
            <a:ext cx="5946600" cy="3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Aft>
                <a:spcPts val="0"/>
              </a:spcAft>
              <a:buClr>
                <a:srgbClr val="55C1C2"/>
              </a:buClr>
              <a:buSzPts val="3200"/>
              <a:buFont typeface="Arial"/>
              <a:buNone/>
            </a:pPr>
            <a:r>
              <a:rPr lang="en-GB" sz="18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Co-creation process: questions and instructions</a:t>
            </a:r>
            <a:endParaRPr sz="1800" b="0" i="0" u="none" strike="noStrike" cap="none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g132af25bbb6_0_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316" y="50569"/>
            <a:ext cx="2705843" cy="683418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g132af25bbb6_0_10"/>
          <p:cNvSpPr txBox="1"/>
          <p:nvPr/>
        </p:nvSpPr>
        <p:spPr>
          <a:xfrm>
            <a:off x="729100" y="1213875"/>
            <a:ext cx="5422500" cy="48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The participants (20, including team members that did not run the session) were assorted into two breakout rooms at random.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The groups had 50 minutes to collect answers for two questions, and discuss and vote on the answers. 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Answers were recorded in text boxes in a shared document with each group working on individual slides. The amount of answers per person was not limited.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Q1 the colour of the text boxes indicated the type of participant industry or non-industry. The participants were also asked assign each answer to one of three categories: (1) Supply side barriers for SMEs in the DCI, (2) Demand side barriers for SMEs using DC services, (3) Other issues.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Q2 the colour of the text boxes indicated the type of measure: regulatory, technical, economical, research, or information/other. The participants were also asked to assign each answer to one of two categories: (1) Supply side measures for SMEs in the DCI, (2) Demand side measures for SMEs using DC services.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Votes were cast by placing orange dots on the respective text boxes. Each participant had three votes per question. 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results of the discussion and the voting process were later presented to all participants.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132af25bbb6_0_10"/>
          <p:cNvSpPr txBox="1"/>
          <p:nvPr/>
        </p:nvSpPr>
        <p:spPr>
          <a:xfrm>
            <a:off x="6338275" y="1213875"/>
            <a:ext cx="5422500" cy="50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1</a:t>
            </a: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barriers for SMEs to increase Circularity in the Data Centre Industry?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9999" lvl="0" indent="-1788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arenR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brainstorm and write down barriers in the boxes, place them on the slide.  (5 min)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9999" lvl="0" indent="-1788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arenR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your most important barriers in the group. (15 min)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9999" lvl="0" indent="-1788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arenR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</a:t>
            </a:r>
            <a:r>
              <a:rPr lang="en-GB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vote for most important barriers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using the orange dots (max. 3 votes per person) (2 min)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latin typeface="Calibri"/>
                <a:ea typeface="Calibri"/>
                <a:cs typeface="Calibri"/>
                <a:sym typeface="Calibri"/>
              </a:rPr>
              <a:t>Question 2</a:t>
            </a:r>
            <a:endParaRPr u="sng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Which measures could support SMEs to increase Circularity in the Data Centre Industry?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Instructions: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179999" lvl="0" indent="-1788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arenR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brainstorm and write down measures in the boxes, place them on the slide.  (5 min)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9999" lvl="0" indent="-1788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arenR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your most important measures in the group. (15 min)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9999" lvl="0" indent="-1788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arenR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</a:t>
            </a:r>
            <a:r>
              <a:rPr lang="en-GB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vote for most important measures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using the orange dots (max. 3 votes per person) (2 min)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32af25bbb6_0_32"/>
          <p:cNvSpPr/>
          <p:nvPr/>
        </p:nvSpPr>
        <p:spPr>
          <a:xfrm>
            <a:off x="6349675" y="1976815"/>
            <a:ext cx="5152800" cy="34488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132af25bbb6_0_32"/>
          <p:cNvSpPr/>
          <p:nvPr/>
        </p:nvSpPr>
        <p:spPr>
          <a:xfrm>
            <a:off x="728275" y="4054315"/>
            <a:ext cx="5069400" cy="13713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132af25bbb6_0_32"/>
          <p:cNvSpPr txBox="1"/>
          <p:nvPr/>
        </p:nvSpPr>
        <p:spPr>
          <a:xfrm>
            <a:off x="6349675" y="1919547"/>
            <a:ext cx="5069400" cy="3542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 side barriers</a:t>
            </a: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Lack of clear standards for quality around circular products (main standards support processes not goods - </a:t>
            </a:r>
            <a:r>
              <a:rPr lang="en-GB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eg.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ISO, ADISA, R2)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(6)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Scope 3 emissions need to become mandatory - need full reporting which will solve many of the circular challenges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(5)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Awareness of the issues at top of organisations. How many CEO/Leaders have done their carbon footprint and realised that IT is 5-20% of it? Cloud/DC often seen as offsite or other person’s problem.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(4)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Lack of official support for hardware – </a:t>
            </a:r>
            <a:r>
              <a:rPr lang="en-GB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eg.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firmware, OEM maintenance, security. Impacts trust for end users.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(3)</a:t>
            </a:r>
            <a:endParaRPr sz="1900"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132af25bbb6_0_32"/>
          <p:cNvSpPr/>
          <p:nvPr/>
        </p:nvSpPr>
        <p:spPr>
          <a:xfrm>
            <a:off x="728275" y="1976010"/>
            <a:ext cx="5069400" cy="18924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6" name="Google Shape;186;g132af25bbb6_0_32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6470" y="114024"/>
            <a:ext cx="1289426" cy="556508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g132af25bbb6_0_32"/>
          <p:cNvSpPr txBox="1"/>
          <p:nvPr/>
        </p:nvSpPr>
        <p:spPr>
          <a:xfrm>
            <a:off x="729100" y="770075"/>
            <a:ext cx="9221724" cy="734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Aft>
                <a:spcPts val="0"/>
              </a:spcAft>
              <a:buClr>
                <a:srgbClr val="55C1C2"/>
              </a:buClr>
              <a:buSzPts val="3200"/>
              <a:buFont typeface="Arial"/>
              <a:buNone/>
            </a:pPr>
            <a:r>
              <a:rPr lang="en-GB" sz="19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Co-creation process: Key Findings</a:t>
            </a:r>
            <a:endParaRPr sz="1900"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1: </a:t>
            </a: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barriers for SMEs to increase Circularity in the Data Centre Industry?</a:t>
            </a:r>
            <a:endParaRPr sz="2000"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8" name="Google Shape;188;g132af25bbb6_0_3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316" y="50569"/>
            <a:ext cx="2705843" cy="683418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g132af25bbb6_0_32"/>
          <p:cNvSpPr txBox="1"/>
          <p:nvPr/>
        </p:nvSpPr>
        <p:spPr>
          <a:xfrm>
            <a:off x="729100" y="1420065"/>
            <a:ext cx="4961695" cy="39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The main barriers that were identified based on votes are:</a:t>
            </a:r>
            <a:endParaRPr lang="de-DE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de-DE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Supply side barriers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Lack of trust in used equipment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(5)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Lack of recycling and reclamation infrastructure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(3)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Few manufacturers adopt real sustainable practices, lots of Greenwashing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(2)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High costs and long lead time on used equipment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 (2)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issues</a:t>
            </a:r>
            <a:endParaRPr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extend scope of assessment and impact modelling to reflect physical resources not just energy! (beyond carbon!) </a:t>
            </a:r>
            <a:r>
              <a:rPr lang="en-GB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(2)</a:t>
            </a:r>
            <a:endParaRPr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132af25bbb6_0_32"/>
          <p:cNvSpPr txBox="1"/>
          <p:nvPr/>
        </p:nvSpPr>
        <p:spPr>
          <a:xfrm>
            <a:off x="2352858" y="5663950"/>
            <a:ext cx="2989800" cy="8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Lack of trust in used equipment,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lack of infrastructure to process it,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lack of hardware support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132af25bbb6_0_32"/>
          <p:cNvSpPr txBox="1"/>
          <p:nvPr/>
        </p:nvSpPr>
        <p:spPr>
          <a:xfrm>
            <a:off x="5346621" y="5663950"/>
            <a:ext cx="3133800" cy="8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Lack of standards for circular products (e.g. mandatory reporting on Scope 3 emissions)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132af25bbb6_0_32"/>
          <p:cNvSpPr txBox="1"/>
          <p:nvPr/>
        </p:nvSpPr>
        <p:spPr>
          <a:xfrm>
            <a:off x="8333769" y="5787850"/>
            <a:ext cx="31338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Organisations lack awareness of impact of IT on carbon footprint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132af25bbb6_0_32"/>
          <p:cNvSpPr/>
          <p:nvPr/>
        </p:nvSpPr>
        <p:spPr>
          <a:xfrm>
            <a:off x="451822" y="5866900"/>
            <a:ext cx="1807284" cy="489900"/>
          </a:xfrm>
          <a:prstGeom prst="chevron">
            <a:avLst>
              <a:gd name="adj" fmla="val 50000"/>
            </a:avLst>
          </a:prstGeom>
          <a:solidFill>
            <a:srgbClr val="55C1C2"/>
          </a:solidFill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Main themes of discussion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32af25bbb6_0_54"/>
          <p:cNvSpPr/>
          <p:nvPr/>
        </p:nvSpPr>
        <p:spPr>
          <a:xfrm>
            <a:off x="6349650" y="1886475"/>
            <a:ext cx="5422500" cy="1705800"/>
          </a:xfrm>
          <a:prstGeom prst="roundRect">
            <a:avLst>
              <a:gd name="adj" fmla="val 8430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132af25bbb6_0_54"/>
          <p:cNvSpPr/>
          <p:nvPr/>
        </p:nvSpPr>
        <p:spPr>
          <a:xfrm>
            <a:off x="729100" y="1891080"/>
            <a:ext cx="5422500" cy="38109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0" name="Google Shape;200;g132af25bbb6_0_54" descr="http://www.nweurope.eu/media/5216/cedaci-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6470" y="114024"/>
            <a:ext cx="1289426" cy="556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g132af25bbb6_0_5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316" y="50569"/>
            <a:ext cx="2705843" cy="683418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g132af25bbb6_0_54"/>
          <p:cNvSpPr txBox="1"/>
          <p:nvPr/>
        </p:nvSpPr>
        <p:spPr>
          <a:xfrm>
            <a:off x="729100" y="1413375"/>
            <a:ext cx="5354400" cy="4426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main measures that were identified based on votes are: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Supply side measures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Introduce global guidelines / legislation or encourage compliance with highest standards in national legislation - critical in a global market to encourage positive practice (4)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Regulation of refurbished market (2)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All manufacturers to have to either enable others to refurbish or refurbish their own tech. (2)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Introduce a Levy structure that favours the use of recycled components / materials (2)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Improve supply chain transparency to ensure accurate reporting / improved selection of components (2)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Font typeface="Calibri"/>
              <a:buChar char="-"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Economic incentives for materials conservation (similar to those in place for carbon)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132af25bbb6_0_54"/>
          <p:cNvSpPr txBox="1"/>
          <p:nvPr/>
        </p:nvSpPr>
        <p:spPr>
          <a:xfrm>
            <a:off x="6349650" y="1851975"/>
            <a:ext cx="5422500" cy="16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Demand side measures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Standardized Methodology for quicker LCAs (4)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Agree on an LCA method, scope, assumptions and boundaries which is fair to all economic operators to inform policy making (2)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Font typeface="Calibri"/>
              <a:buChar char="-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Carbon credit for sustainable practices in the DC (2)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132af25bbb6_0_54"/>
          <p:cNvSpPr txBox="1"/>
          <p:nvPr/>
        </p:nvSpPr>
        <p:spPr>
          <a:xfrm>
            <a:off x="728275" y="770075"/>
            <a:ext cx="10230000" cy="6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marR="0" lvl="0" indent="0" algn="l" rtl="0">
              <a:lnSpc>
                <a:spcPct val="115000"/>
              </a:lnSpc>
              <a:spcAft>
                <a:spcPts val="0"/>
              </a:spcAft>
              <a:buClr>
                <a:srgbClr val="55C1C2"/>
              </a:buClr>
              <a:buSzPts val="3200"/>
              <a:buFont typeface="Arial"/>
              <a:buNone/>
            </a:pPr>
            <a:r>
              <a:rPr lang="en-GB" sz="18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Co-creation process: Key Findings</a:t>
            </a:r>
            <a:endParaRPr sz="1800"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2: </a:t>
            </a:r>
            <a:r>
              <a:rPr lang="en-GB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measures could support SMEs to increase Circularity in the Data Centre Industry?</a:t>
            </a:r>
            <a:endParaRPr sz="1600" b="1" dirty="0">
              <a:solidFill>
                <a:srgbClr val="55C1C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132af25bbb6_0_54"/>
          <p:cNvSpPr txBox="1"/>
          <p:nvPr/>
        </p:nvSpPr>
        <p:spPr>
          <a:xfrm>
            <a:off x="2404716" y="5787850"/>
            <a:ext cx="29898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Introduction of global guidelines and regulation of the refurbished market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132af25bbb6_0_54"/>
          <p:cNvSpPr txBox="1"/>
          <p:nvPr/>
        </p:nvSpPr>
        <p:spPr>
          <a:xfrm>
            <a:off x="5507030" y="5787850"/>
            <a:ext cx="3133800" cy="7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Improve supply chain transparency, favour recycled components / materials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132af25bbb6_0_54"/>
          <p:cNvSpPr txBox="1"/>
          <p:nvPr/>
        </p:nvSpPr>
        <p:spPr>
          <a:xfrm>
            <a:off x="8753341" y="5911750"/>
            <a:ext cx="3133800" cy="509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>
                <a:latin typeface="Calibri"/>
                <a:ea typeface="Calibri"/>
                <a:cs typeface="Calibri"/>
                <a:sym typeface="Calibri"/>
              </a:rPr>
              <a:t>Standardise and simplify LCAs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93;g132af25bbb6_0_32">
            <a:extLst>
              <a:ext uri="{FF2B5EF4-FFF2-40B4-BE49-F238E27FC236}">
                <a16:creationId xmlns:a16="http://schemas.microsoft.com/office/drawing/2014/main" id="{A7DA9B4A-FB24-702E-7196-4277D402AD3A}"/>
              </a:ext>
            </a:extLst>
          </p:cNvPr>
          <p:cNvSpPr/>
          <p:nvPr/>
        </p:nvSpPr>
        <p:spPr>
          <a:xfrm>
            <a:off x="451822" y="5866900"/>
            <a:ext cx="1807284" cy="489900"/>
          </a:xfrm>
          <a:prstGeom prst="chevron">
            <a:avLst>
              <a:gd name="adj" fmla="val 50000"/>
            </a:avLst>
          </a:prstGeom>
          <a:solidFill>
            <a:srgbClr val="55C1C2"/>
          </a:solidFill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Main themes of discussion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64"/>
          <p:cNvGrpSpPr/>
          <p:nvPr/>
        </p:nvGrpSpPr>
        <p:grpSpPr>
          <a:xfrm>
            <a:off x="9273450" y="4906775"/>
            <a:ext cx="1707007" cy="788400"/>
            <a:chOff x="7186200" y="4987400"/>
            <a:chExt cx="1707007" cy="788400"/>
          </a:xfrm>
        </p:grpSpPr>
        <p:sp>
          <p:nvSpPr>
            <p:cNvPr id="214" name="Google Shape;214;p64"/>
            <p:cNvSpPr/>
            <p:nvPr/>
          </p:nvSpPr>
          <p:spPr>
            <a:xfrm>
              <a:off x="7186200" y="4987400"/>
              <a:ext cx="1707000" cy="788400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CDCBCC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64"/>
            <p:cNvSpPr/>
            <p:nvPr/>
          </p:nvSpPr>
          <p:spPr>
            <a:xfrm>
              <a:off x="7270094" y="5469526"/>
              <a:ext cx="192900" cy="181200"/>
            </a:xfrm>
            <a:prstGeom prst="roundRect">
              <a:avLst>
                <a:gd name="adj" fmla="val 16667"/>
              </a:avLst>
            </a:prstGeom>
            <a:solidFill>
              <a:srgbClr val="BBD6EE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64"/>
            <p:cNvSpPr/>
            <p:nvPr/>
          </p:nvSpPr>
          <p:spPr>
            <a:xfrm>
              <a:off x="7271096" y="5133103"/>
              <a:ext cx="192900" cy="181200"/>
            </a:xfrm>
            <a:prstGeom prst="roundRect">
              <a:avLst>
                <a:gd name="adj" fmla="val 16667"/>
              </a:avLst>
            </a:prstGeom>
            <a:solidFill>
              <a:srgbClr val="FEE599"/>
            </a:solidFill>
            <a:ln w="9525" cap="flat" cmpd="sng">
              <a:solidFill>
                <a:srgbClr val="FFC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64"/>
            <p:cNvSpPr txBox="1"/>
            <p:nvPr/>
          </p:nvSpPr>
          <p:spPr>
            <a:xfrm>
              <a:off x="7435507" y="5116897"/>
              <a:ext cx="14577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Industry participants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Non-industry participants</a:t>
              </a:r>
              <a:endParaRPr/>
            </a:p>
          </p:txBody>
        </p:sp>
      </p:grpSp>
      <p:sp>
        <p:nvSpPr>
          <p:cNvPr id="218" name="Google Shape;218;p64"/>
          <p:cNvSpPr/>
          <p:nvPr/>
        </p:nvSpPr>
        <p:spPr>
          <a:xfrm>
            <a:off x="6256050" y="1528750"/>
            <a:ext cx="4724400" cy="31380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64"/>
          <p:cNvSpPr/>
          <p:nvPr/>
        </p:nvSpPr>
        <p:spPr>
          <a:xfrm>
            <a:off x="509775" y="4798725"/>
            <a:ext cx="5597400" cy="18774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64"/>
          <p:cNvSpPr/>
          <p:nvPr/>
        </p:nvSpPr>
        <p:spPr>
          <a:xfrm>
            <a:off x="509775" y="1528750"/>
            <a:ext cx="5597400" cy="3138000"/>
          </a:xfrm>
          <a:prstGeom prst="roundRect">
            <a:avLst>
              <a:gd name="adj" fmla="val 3841"/>
            </a:avLst>
          </a:prstGeom>
          <a:solidFill>
            <a:schemeClr val="lt1"/>
          </a:solidFill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1" name="Google Shape;221;p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16" y="50569"/>
            <a:ext cx="2705843" cy="683418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64"/>
          <p:cNvSpPr/>
          <p:nvPr/>
        </p:nvSpPr>
        <p:spPr>
          <a:xfrm>
            <a:off x="565850" y="1050803"/>
            <a:ext cx="85683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Q1:</a:t>
            </a:r>
            <a:r>
              <a:rPr lang="en-GB" sz="1800" b="1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 What are the barriers for SMEs to increase Circularity in the Data Centre Industry?</a:t>
            </a:r>
            <a:endParaRPr dirty="0"/>
          </a:p>
        </p:txBody>
      </p:sp>
      <p:sp>
        <p:nvSpPr>
          <p:cNvPr id="223" name="Google Shape;223;p64"/>
          <p:cNvSpPr/>
          <p:nvPr/>
        </p:nvSpPr>
        <p:spPr>
          <a:xfrm>
            <a:off x="7914173" y="1453922"/>
            <a:ext cx="2947200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Demand Side Barriers </a:t>
            </a:r>
            <a:br>
              <a:rPr lang="en-GB" sz="1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(for SMEs using Data Centre Services)</a:t>
            </a:r>
            <a:endParaRPr sz="16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64"/>
          <p:cNvSpPr/>
          <p:nvPr/>
        </p:nvSpPr>
        <p:spPr>
          <a:xfrm>
            <a:off x="598100" y="4845635"/>
            <a:ext cx="150420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Other issues</a:t>
            </a:r>
            <a:endParaRPr sz="16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64"/>
          <p:cNvSpPr/>
          <p:nvPr/>
        </p:nvSpPr>
        <p:spPr>
          <a:xfrm>
            <a:off x="4176025" y="2684900"/>
            <a:ext cx="1026000" cy="570300"/>
          </a:xfrm>
          <a:prstGeom prst="roundRect">
            <a:avLst>
              <a:gd name="adj" fmla="val 5133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 restriction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 USED goods, by some Manufacturers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64"/>
          <p:cNvSpPr/>
          <p:nvPr/>
        </p:nvSpPr>
        <p:spPr>
          <a:xfrm>
            <a:off x="4163376" y="3299100"/>
            <a:ext cx="1794600" cy="726900"/>
          </a:xfrm>
          <a:prstGeom prst="roundRect">
            <a:avLst>
              <a:gd name="adj" fmla="val 5112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Lack of knowledge- no fully aware of the process: Economic aspect, whether it’s feasible and profitable. What would be the consequences?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64"/>
          <p:cNvSpPr/>
          <p:nvPr/>
        </p:nvSpPr>
        <p:spPr>
          <a:xfrm>
            <a:off x="4163400" y="4069888"/>
            <a:ext cx="1794600" cy="302100"/>
          </a:xfrm>
          <a:prstGeom prst="roundRect">
            <a:avLst>
              <a:gd name="adj" fmla="val 16667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End User policies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 aimed at LC extension.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64"/>
          <p:cNvSpPr/>
          <p:nvPr/>
        </p:nvSpPr>
        <p:spPr>
          <a:xfrm>
            <a:off x="2960125" y="6304475"/>
            <a:ext cx="1649400" cy="197100"/>
          </a:xfrm>
          <a:prstGeom prst="roundRect">
            <a:avLst>
              <a:gd name="adj" fmla="val 16667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Transfer of l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icenses?</a:t>
            </a:r>
            <a:endParaRPr sz="9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64"/>
          <p:cNvSpPr/>
          <p:nvPr/>
        </p:nvSpPr>
        <p:spPr>
          <a:xfrm>
            <a:off x="638900" y="5239925"/>
            <a:ext cx="1026000" cy="1007100"/>
          </a:xfrm>
          <a:prstGeom prst="roundRect">
            <a:avLst>
              <a:gd name="adj" fmla="val 6891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one really talking about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transportation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massive impact and a broader than DC industry problem.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64"/>
          <p:cNvSpPr/>
          <p:nvPr/>
        </p:nvSpPr>
        <p:spPr>
          <a:xfrm>
            <a:off x="2478525" y="2563100"/>
            <a:ext cx="1659900" cy="447900"/>
          </a:xfrm>
          <a:prstGeom prst="roundRect">
            <a:avLst>
              <a:gd name="adj" fmla="val 8155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Vendors and OEMs trying to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 credibility of second use. Unless through them</a:t>
            </a:r>
            <a:endParaRPr sz="9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64"/>
          <p:cNvSpPr/>
          <p:nvPr/>
        </p:nvSpPr>
        <p:spPr>
          <a:xfrm>
            <a:off x="2577325" y="4168875"/>
            <a:ext cx="1504200" cy="329700"/>
          </a:xfrm>
          <a:prstGeom prst="roundRect">
            <a:avLst>
              <a:gd name="adj" fmla="val 12635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Alignment with Open Compute Protocol (OCP)                                            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64"/>
          <p:cNvSpPr/>
          <p:nvPr/>
        </p:nvSpPr>
        <p:spPr>
          <a:xfrm>
            <a:off x="680375" y="4165625"/>
            <a:ext cx="1872300" cy="329700"/>
          </a:xfrm>
          <a:prstGeom prst="roundRect">
            <a:avLst>
              <a:gd name="adj" fmla="val 11096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Ability to provide warranty for used equipment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64"/>
          <p:cNvSpPr/>
          <p:nvPr/>
        </p:nvSpPr>
        <p:spPr>
          <a:xfrm>
            <a:off x="680375" y="3557550"/>
            <a:ext cx="1119900" cy="568800"/>
          </a:xfrm>
          <a:prstGeom prst="roundRect">
            <a:avLst>
              <a:gd name="adj" fmla="val 7247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Practices of REACh &amp; Rohs rules are leading their choice of development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64"/>
          <p:cNvSpPr/>
          <p:nvPr/>
        </p:nvSpPr>
        <p:spPr>
          <a:xfrm>
            <a:off x="2141975" y="2076300"/>
            <a:ext cx="1996500" cy="447900"/>
          </a:xfrm>
          <a:prstGeom prst="roundRect">
            <a:avLst>
              <a:gd name="adj" fmla="val 8916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 of environmental impacts of their technical or technological choice on products and subsystems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64"/>
          <p:cNvSpPr/>
          <p:nvPr/>
        </p:nvSpPr>
        <p:spPr>
          <a:xfrm>
            <a:off x="3323125" y="3060663"/>
            <a:ext cx="807000" cy="441600"/>
          </a:xfrm>
          <a:prstGeom prst="roundRect">
            <a:avLst>
              <a:gd name="adj" fmla="val 7761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 of BOM inside components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64"/>
          <p:cNvSpPr/>
          <p:nvPr/>
        </p:nvSpPr>
        <p:spPr>
          <a:xfrm>
            <a:off x="9454375" y="2043300"/>
            <a:ext cx="1407000" cy="644100"/>
          </a:xfrm>
          <a:prstGeom prst="roundRect">
            <a:avLst>
              <a:gd name="adj" fmla="val 7091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“Toothless” GPP</a:t>
            </a:r>
            <a:r>
              <a:rPr lang="en-GB" sz="900">
                <a:solidFill>
                  <a:schemeClr val="dk1"/>
                </a:solidFill>
              </a:rPr>
              <a:t> 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circular  Data Centre products and services: voluntary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64"/>
          <p:cNvSpPr/>
          <p:nvPr/>
        </p:nvSpPr>
        <p:spPr>
          <a:xfrm>
            <a:off x="9454375" y="2719325"/>
            <a:ext cx="1407000" cy="568800"/>
          </a:xfrm>
          <a:prstGeom prst="roundRect">
            <a:avLst>
              <a:gd name="adj" fmla="val 8747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SMEs already working with suppliers on the development server (etc) solutions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64"/>
          <p:cNvSpPr/>
          <p:nvPr/>
        </p:nvSpPr>
        <p:spPr>
          <a:xfrm>
            <a:off x="1710250" y="5903307"/>
            <a:ext cx="1872300" cy="338400"/>
          </a:xfrm>
          <a:prstGeom prst="roundRect">
            <a:avLst>
              <a:gd name="adj" fmla="val 13251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Outsourcers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have limited attention for CE (Not SME..)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64"/>
          <p:cNvSpPr/>
          <p:nvPr/>
        </p:nvSpPr>
        <p:spPr>
          <a:xfrm>
            <a:off x="638900" y="6304475"/>
            <a:ext cx="2262300" cy="197100"/>
          </a:xfrm>
          <a:prstGeom prst="roundRect">
            <a:avLst>
              <a:gd name="adj" fmla="val 15416"/>
            </a:avLst>
          </a:prstGeom>
          <a:solidFill>
            <a:srgbClr val="C9DAF8"/>
          </a:soli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LOT 9: Scope is a puzzle, review needed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64"/>
          <p:cNvSpPr/>
          <p:nvPr/>
        </p:nvSpPr>
        <p:spPr>
          <a:xfrm>
            <a:off x="680375" y="2076299"/>
            <a:ext cx="1431900" cy="447900"/>
          </a:xfrm>
          <a:prstGeom prst="roundRect">
            <a:avLst>
              <a:gd name="adj" fmla="val 10267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Maintaining equipment costs more than replacing it with new one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64"/>
          <p:cNvSpPr/>
          <p:nvPr/>
        </p:nvSpPr>
        <p:spPr>
          <a:xfrm>
            <a:off x="680375" y="3179875"/>
            <a:ext cx="1767600" cy="338400"/>
          </a:xfrm>
          <a:prstGeom prst="roundRect">
            <a:avLst>
              <a:gd name="adj" fmla="val 8254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Inability to buy products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made from recycled materials 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64"/>
          <p:cNvSpPr/>
          <p:nvPr/>
        </p:nvSpPr>
        <p:spPr>
          <a:xfrm>
            <a:off x="1846075" y="3559175"/>
            <a:ext cx="1452300" cy="568800"/>
          </a:xfrm>
          <a:prstGeom prst="roundRect">
            <a:avLst>
              <a:gd name="adj" fmla="val 8211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contracts are set up to deal with parts and maintenance in one so self refurb is hard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64"/>
          <p:cNvSpPr/>
          <p:nvPr/>
        </p:nvSpPr>
        <p:spPr>
          <a:xfrm>
            <a:off x="3344175" y="3551950"/>
            <a:ext cx="786000" cy="568800"/>
          </a:xfrm>
          <a:prstGeom prst="roundRect">
            <a:avLst>
              <a:gd name="adj" fmla="val 8852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no refurbishment standards for servers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4" name="Google Shape;244;p64"/>
          <p:cNvGrpSpPr/>
          <p:nvPr/>
        </p:nvGrpSpPr>
        <p:grpSpPr>
          <a:xfrm>
            <a:off x="8343650" y="2814875"/>
            <a:ext cx="1032000" cy="878100"/>
            <a:chOff x="10057738" y="3495563"/>
            <a:chExt cx="1032000" cy="878100"/>
          </a:xfrm>
        </p:grpSpPr>
        <p:sp>
          <p:nvSpPr>
            <p:cNvPr id="245" name="Google Shape;245;p64"/>
            <p:cNvSpPr/>
            <p:nvPr/>
          </p:nvSpPr>
          <p:spPr>
            <a:xfrm>
              <a:off x="10057738" y="3495563"/>
              <a:ext cx="1032000" cy="878100"/>
            </a:xfrm>
            <a:prstGeom prst="roundRect">
              <a:avLst>
                <a:gd name="adj" fmla="val 6728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72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Tenders are written for new equipment or for recycled equipment, not refurbished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64"/>
            <p:cNvSpPr/>
            <p:nvPr/>
          </p:nvSpPr>
          <p:spPr>
            <a:xfrm>
              <a:off x="10923120" y="4192377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7" name="Google Shape;247;p64"/>
          <p:cNvGrpSpPr/>
          <p:nvPr/>
        </p:nvGrpSpPr>
        <p:grpSpPr>
          <a:xfrm>
            <a:off x="9454375" y="3347088"/>
            <a:ext cx="1407000" cy="338400"/>
            <a:chOff x="9588125" y="4508013"/>
            <a:chExt cx="1407000" cy="338400"/>
          </a:xfrm>
        </p:grpSpPr>
        <p:sp>
          <p:nvSpPr>
            <p:cNvPr id="248" name="Google Shape;248;p64"/>
            <p:cNvSpPr/>
            <p:nvPr/>
          </p:nvSpPr>
          <p:spPr>
            <a:xfrm>
              <a:off x="9588125" y="4508013"/>
              <a:ext cx="1407000" cy="338400"/>
            </a:xfrm>
            <a:prstGeom prst="roundRect">
              <a:avLst>
                <a:gd name="adj" fmla="val 9382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Respect of COP 26 requirements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64"/>
            <p:cNvSpPr/>
            <p:nvPr/>
          </p:nvSpPr>
          <p:spPr>
            <a:xfrm>
              <a:off x="10824008" y="4667027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0" name="Google Shape;250;p64"/>
          <p:cNvGrpSpPr/>
          <p:nvPr/>
        </p:nvGrpSpPr>
        <p:grpSpPr>
          <a:xfrm>
            <a:off x="9154375" y="3737650"/>
            <a:ext cx="1707000" cy="570300"/>
            <a:chOff x="9561363" y="3880638"/>
            <a:chExt cx="1707000" cy="570300"/>
          </a:xfrm>
        </p:grpSpPr>
        <p:sp>
          <p:nvSpPr>
            <p:cNvPr id="251" name="Google Shape;251;p64"/>
            <p:cNvSpPr/>
            <p:nvPr/>
          </p:nvSpPr>
          <p:spPr>
            <a:xfrm>
              <a:off x="9561363" y="3880638"/>
              <a:ext cx="1707000" cy="570300"/>
            </a:xfrm>
            <a:prstGeom prst="roundRect">
              <a:avLst>
                <a:gd name="adj" fmla="val 6682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72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Lack of official support for hardware - eg </a:t>
              </a: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firmware, OEM maintenance, security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 Impacts trust for end users.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64"/>
            <p:cNvSpPr/>
            <p:nvPr/>
          </p:nvSpPr>
          <p:spPr>
            <a:xfrm>
              <a:off x="11065550" y="4277925"/>
              <a:ext cx="1413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64"/>
          <p:cNvGrpSpPr/>
          <p:nvPr/>
        </p:nvGrpSpPr>
        <p:grpSpPr>
          <a:xfrm>
            <a:off x="4167975" y="2072175"/>
            <a:ext cx="1794528" cy="568800"/>
            <a:chOff x="3990673" y="1938663"/>
            <a:chExt cx="1731000" cy="568800"/>
          </a:xfrm>
        </p:grpSpPr>
        <p:sp>
          <p:nvSpPr>
            <p:cNvPr id="254" name="Google Shape;254;p64"/>
            <p:cNvSpPr/>
            <p:nvPr/>
          </p:nvSpPr>
          <p:spPr>
            <a:xfrm>
              <a:off x="3990673" y="1938663"/>
              <a:ext cx="1731000" cy="568800"/>
            </a:xfrm>
            <a:prstGeom prst="roundRect">
              <a:avLst>
                <a:gd name="adj" fmla="val 6239"/>
              </a:avLst>
            </a:prstGeom>
            <a:solidFill>
              <a:srgbClr val="C9DAF8"/>
            </a:solidFill>
            <a:ln w="952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Lack of recycling and reclamation </a:t>
              </a: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infrastructure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- we can’t increase reuse of materials / resources until this</a:t>
              </a:r>
              <a:r>
                <a:rPr lang="en-GB" sz="900">
                  <a:solidFill>
                    <a:schemeClr val="dk1"/>
                  </a:solidFill>
                </a:rPr>
                <a:t> 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improves!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64"/>
            <p:cNvSpPr/>
            <p:nvPr/>
          </p:nvSpPr>
          <p:spPr>
            <a:xfrm>
              <a:off x="5554130" y="234920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6" name="Google Shape;256;p64"/>
          <p:cNvGrpSpPr/>
          <p:nvPr/>
        </p:nvGrpSpPr>
        <p:grpSpPr>
          <a:xfrm>
            <a:off x="5239625" y="2684888"/>
            <a:ext cx="722400" cy="570300"/>
            <a:chOff x="6239875" y="2813625"/>
            <a:chExt cx="722400" cy="570300"/>
          </a:xfrm>
        </p:grpSpPr>
        <p:sp>
          <p:nvSpPr>
            <p:cNvPr id="257" name="Google Shape;257;p64"/>
            <p:cNvSpPr/>
            <p:nvPr/>
          </p:nvSpPr>
          <p:spPr>
            <a:xfrm>
              <a:off x="6239875" y="2813625"/>
              <a:ext cx="722400" cy="570300"/>
            </a:xfrm>
            <a:prstGeom prst="roundRect">
              <a:avLst>
                <a:gd name="adj" fmla="val 7369"/>
              </a:avLst>
            </a:prstGeom>
            <a:solidFill>
              <a:srgbClr val="C9DAF8"/>
            </a:solidFill>
            <a:ln w="952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Lack of trust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in ‘used’ equipment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64"/>
            <p:cNvSpPr/>
            <p:nvPr/>
          </p:nvSpPr>
          <p:spPr>
            <a:xfrm>
              <a:off x="6804695" y="303115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9" name="Google Shape;259;p64"/>
          <p:cNvGrpSpPr/>
          <p:nvPr/>
        </p:nvGrpSpPr>
        <p:grpSpPr>
          <a:xfrm>
            <a:off x="1710240" y="5239925"/>
            <a:ext cx="1872300" cy="600600"/>
            <a:chOff x="1986577" y="5597050"/>
            <a:chExt cx="1872300" cy="600600"/>
          </a:xfrm>
        </p:grpSpPr>
        <p:sp>
          <p:nvSpPr>
            <p:cNvPr id="260" name="Google Shape;260;p64"/>
            <p:cNvSpPr/>
            <p:nvPr/>
          </p:nvSpPr>
          <p:spPr>
            <a:xfrm>
              <a:off x="1986577" y="5597050"/>
              <a:ext cx="1872300" cy="600600"/>
            </a:xfrm>
            <a:prstGeom prst="roundRect">
              <a:avLst>
                <a:gd name="adj" fmla="val 12340"/>
              </a:avLst>
            </a:prstGeom>
            <a:solidFill>
              <a:srgbClr val="C9DAF8"/>
            </a:solidFill>
            <a:ln w="952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Need to extend scope of assessment and impact modelling to reflect physical resources not just energy! (beyond carbon!)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64"/>
            <p:cNvSpPr/>
            <p:nvPr/>
          </p:nvSpPr>
          <p:spPr>
            <a:xfrm>
              <a:off x="3635895" y="602860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2" name="Google Shape;262;p64"/>
          <p:cNvGrpSpPr/>
          <p:nvPr/>
        </p:nvGrpSpPr>
        <p:grpSpPr>
          <a:xfrm>
            <a:off x="3627900" y="5265050"/>
            <a:ext cx="981663" cy="976800"/>
            <a:chOff x="3733422" y="6003400"/>
            <a:chExt cx="918300" cy="976800"/>
          </a:xfrm>
        </p:grpSpPr>
        <p:sp>
          <p:nvSpPr>
            <p:cNvPr id="263" name="Google Shape;263;p64"/>
            <p:cNvSpPr/>
            <p:nvPr/>
          </p:nvSpPr>
          <p:spPr>
            <a:xfrm>
              <a:off x="3733422" y="6003400"/>
              <a:ext cx="918300" cy="976800"/>
            </a:xfrm>
            <a:prstGeom prst="roundRect">
              <a:avLst>
                <a:gd name="adj" fmla="val 12818"/>
              </a:avLst>
            </a:prstGeom>
            <a:solidFill>
              <a:srgbClr val="C9DAF8"/>
            </a:solidFill>
            <a:ln w="952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Ensure that information provided to SMEs is consistent and accurate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64"/>
            <p:cNvSpPr/>
            <p:nvPr/>
          </p:nvSpPr>
          <p:spPr>
            <a:xfrm>
              <a:off x="4487743" y="6794825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5" name="Google Shape;265;p64"/>
          <p:cNvGrpSpPr/>
          <p:nvPr/>
        </p:nvGrpSpPr>
        <p:grpSpPr>
          <a:xfrm>
            <a:off x="2476350" y="3060663"/>
            <a:ext cx="818400" cy="447900"/>
            <a:chOff x="347613" y="3305650"/>
            <a:chExt cx="818400" cy="447900"/>
          </a:xfrm>
        </p:grpSpPr>
        <p:sp>
          <p:nvSpPr>
            <p:cNvPr id="266" name="Google Shape;266;p64"/>
            <p:cNvSpPr/>
            <p:nvPr/>
          </p:nvSpPr>
          <p:spPr>
            <a:xfrm>
              <a:off x="347613" y="3305650"/>
              <a:ext cx="818400" cy="447900"/>
            </a:xfrm>
            <a:prstGeom prst="roundRect">
              <a:avLst>
                <a:gd name="adj" fmla="val 9780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Cost and lead time of products 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64"/>
            <p:cNvSpPr/>
            <p:nvPr/>
          </p:nvSpPr>
          <p:spPr>
            <a:xfrm>
              <a:off x="987020" y="3564914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8" name="Google Shape;268;p64"/>
          <p:cNvGrpSpPr/>
          <p:nvPr/>
        </p:nvGrpSpPr>
        <p:grpSpPr>
          <a:xfrm>
            <a:off x="680375" y="2563088"/>
            <a:ext cx="1767600" cy="570300"/>
            <a:chOff x="355363" y="2412613"/>
            <a:chExt cx="1767600" cy="570300"/>
          </a:xfrm>
        </p:grpSpPr>
        <p:sp>
          <p:nvSpPr>
            <p:cNvPr id="269" name="Google Shape;269;p64"/>
            <p:cNvSpPr/>
            <p:nvPr/>
          </p:nvSpPr>
          <p:spPr>
            <a:xfrm>
              <a:off x="355363" y="2412613"/>
              <a:ext cx="1767600" cy="570300"/>
            </a:xfrm>
            <a:prstGeom prst="roundRect">
              <a:avLst>
                <a:gd name="adj" fmla="val 10480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Few manufactures really adopting sustainable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practices (mostly greenwashing at best) - </a:t>
              </a:r>
              <a:endParaRPr sz="900">
                <a:solidFill>
                  <a:schemeClr val="dk1"/>
                </a:solidFill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HP better than most.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64"/>
            <p:cNvSpPr/>
            <p:nvPr/>
          </p:nvSpPr>
          <p:spPr>
            <a:xfrm>
              <a:off x="1952820" y="281520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1" name="Google Shape;271;p64"/>
          <p:cNvGrpSpPr/>
          <p:nvPr/>
        </p:nvGrpSpPr>
        <p:grpSpPr>
          <a:xfrm>
            <a:off x="6987900" y="2043300"/>
            <a:ext cx="2387700" cy="726900"/>
            <a:chOff x="8956925" y="2892800"/>
            <a:chExt cx="2387700" cy="726900"/>
          </a:xfrm>
        </p:grpSpPr>
        <p:sp>
          <p:nvSpPr>
            <p:cNvPr id="272" name="Google Shape;272;p64"/>
            <p:cNvSpPr/>
            <p:nvPr/>
          </p:nvSpPr>
          <p:spPr>
            <a:xfrm>
              <a:off x="8956925" y="2892800"/>
              <a:ext cx="2387700" cy="726900"/>
            </a:xfrm>
            <a:prstGeom prst="roundRect">
              <a:avLst>
                <a:gd name="adj" fmla="val 4702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Awareness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of the issues at  top of organisations. How many CEO/Leaders have done their carbon footprint and realised that IT is 5-20% of it? Cloud/DC often seen as offsite or other person’s problem.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64"/>
            <p:cNvSpPr/>
            <p:nvPr/>
          </p:nvSpPr>
          <p:spPr>
            <a:xfrm>
              <a:off x="11178020" y="3444614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4" name="Google Shape;274;p64"/>
          <p:cNvGrpSpPr/>
          <p:nvPr/>
        </p:nvGrpSpPr>
        <p:grpSpPr>
          <a:xfrm>
            <a:off x="6989700" y="3737650"/>
            <a:ext cx="2100000" cy="570300"/>
            <a:chOff x="10322900" y="2116863"/>
            <a:chExt cx="2100000" cy="570300"/>
          </a:xfrm>
        </p:grpSpPr>
        <p:sp>
          <p:nvSpPr>
            <p:cNvPr id="275" name="Google Shape;275;p64"/>
            <p:cNvSpPr/>
            <p:nvPr/>
          </p:nvSpPr>
          <p:spPr>
            <a:xfrm>
              <a:off x="10322900" y="2116863"/>
              <a:ext cx="2100000" cy="570300"/>
            </a:xfrm>
            <a:prstGeom prst="roundRect">
              <a:avLst>
                <a:gd name="adj" fmla="val 8605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72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Scope 3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emissions need to become mandatory - need full reporting which will solve many of the circular challenges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64"/>
            <p:cNvSpPr/>
            <p:nvPr/>
          </p:nvSpPr>
          <p:spPr>
            <a:xfrm>
              <a:off x="12228933" y="250335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7" name="Google Shape;277;p64"/>
          <p:cNvGrpSpPr/>
          <p:nvPr/>
        </p:nvGrpSpPr>
        <p:grpSpPr>
          <a:xfrm>
            <a:off x="6987900" y="2814875"/>
            <a:ext cx="1314743" cy="878100"/>
            <a:chOff x="9807055" y="1672563"/>
            <a:chExt cx="1349700" cy="878100"/>
          </a:xfrm>
        </p:grpSpPr>
        <p:sp>
          <p:nvSpPr>
            <p:cNvPr id="278" name="Google Shape;278;p64"/>
            <p:cNvSpPr/>
            <p:nvPr/>
          </p:nvSpPr>
          <p:spPr>
            <a:xfrm>
              <a:off x="9807055" y="1672563"/>
              <a:ext cx="1349700" cy="878100"/>
            </a:xfrm>
            <a:prstGeom prst="roundRect">
              <a:avLst>
                <a:gd name="adj" fmla="val 4226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72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No clear standards for quality around circular products. </a:t>
              </a: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Main standards support processes not goods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- eg ISO, ADISA, R2 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64"/>
            <p:cNvSpPr/>
            <p:nvPr/>
          </p:nvSpPr>
          <p:spPr>
            <a:xfrm>
              <a:off x="10995544" y="2366277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8000" tIns="10800" rIns="18000" bIns="108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0" name="Google Shape;280;p64"/>
          <p:cNvSpPr/>
          <p:nvPr/>
        </p:nvSpPr>
        <p:spPr>
          <a:xfrm>
            <a:off x="598093" y="1485853"/>
            <a:ext cx="2947200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Supply Side </a:t>
            </a:r>
            <a:r>
              <a:rPr lang="en-GB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Barriers</a:t>
            </a:r>
            <a:br>
              <a:rPr lang="en-GB" sz="14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(for SMEs in the Data Centre Industry)</a:t>
            </a:r>
            <a:endParaRPr sz="16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1" name="Google Shape;281;p64"/>
          <p:cNvGrpSpPr/>
          <p:nvPr/>
        </p:nvGrpSpPr>
        <p:grpSpPr>
          <a:xfrm>
            <a:off x="9375600" y="5804000"/>
            <a:ext cx="1649400" cy="788400"/>
            <a:chOff x="9375600" y="5804000"/>
            <a:chExt cx="1649400" cy="788400"/>
          </a:xfrm>
        </p:grpSpPr>
        <p:sp>
          <p:nvSpPr>
            <p:cNvPr id="282" name="Google Shape;282;p64"/>
            <p:cNvSpPr/>
            <p:nvPr/>
          </p:nvSpPr>
          <p:spPr>
            <a:xfrm>
              <a:off x="9375600" y="5804000"/>
              <a:ext cx="1649400" cy="78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dk1"/>
                  </a:solidFill>
                </a:rPr>
                <a:t>aggregated results for Q1 from group 1 and 2;</a:t>
              </a:r>
              <a:endParaRPr sz="900">
                <a:solidFill>
                  <a:schemeClr val="dk1"/>
                </a:solidFill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dk1"/>
                  </a:solidFill>
                </a:rPr>
                <a:t>sorted by participant group;</a:t>
              </a:r>
              <a:endParaRPr sz="900">
                <a:solidFill>
                  <a:schemeClr val="dk1"/>
                </a:solidFill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dk1"/>
                  </a:solidFill>
                </a:rPr>
                <a:t>Including votes on most important barriers</a:t>
              </a:r>
              <a:endParaRPr sz="900">
                <a:solidFill>
                  <a:schemeClr val="dk1"/>
                </a:solidFill>
              </a:endParaRPr>
            </a:p>
          </p:txBody>
        </p:sp>
        <p:sp>
          <p:nvSpPr>
            <p:cNvPr id="283" name="Google Shape;283;p64"/>
            <p:cNvSpPr/>
            <p:nvPr/>
          </p:nvSpPr>
          <p:spPr>
            <a:xfrm>
              <a:off x="10414475" y="6395900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 b="1">
                  <a:solidFill>
                    <a:schemeClr val="lt1"/>
                  </a:solidFill>
                </a:rPr>
                <a:t>x</a:t>
              </a:r>
              <a:endParaRPr sz="900" b="1">
                <a:solidFill>
                  <a:schemeClr val="lt1"/>
                </a:solidFill>
              </a:endParaRPr>
            </a:p>
          </p:txBody>
        </p:sp>
      </p:grpSp>
      <p:sp>
        <p:nvSpPr>
          <p:cNvPr id="284" name="Google Shape;284;p64"/>
          <p:cNvSpPr/>
          <p:nvPr/>
        </p:nvSpPr>
        <p:spPr>
          <a:xfrm>
            <a:off x="565850" y="810400"/>
            <a:ext cx="867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75"/>
          <p:cNvSpPr/>
          <p:nvPr/>
        </p:nvSpPr>
        <p:spPr>
          <a:xfrm>
            <a:off x="696275" y="1532600"/>
            <a:ext cx="4073400" cy="50355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75"/>
          <p:cNvSpPr/>
          <p:nvPr/>
        </p:nvSpPr>
        <p:spPr>
          <a:xfrm>
            <a:off x="5845625" y="1532600"/>
            <a:ext cx="4073400" cy="5035500"/>
          </a:xfrm>
          <a:prstGeom prst="roundRect">
            <a:avLst>
              <a:gd name="adj" fmla="val 3841"/>
            </a:avLst>
          </a:prstGeom>
          <a:noFill/>
          <a:ln w="9525" cap="flat" cmpd="sng">
            <a:solidFill>
              <a:srgbClr val="55C1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1" name="Google Shape;291;p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16" y="50569"/>
            <a:ext cx="2705843" cy="683418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75"/>
          <p:cNvSpPr/>
          <p:nvPr/>
        </p:nvSpPr>
        <p:spPr>
          <a:xfrm>
            <a:off x="696275" y="1058600"/>
            <a:ext cx="92229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Q2:</a:t>
            </a:r>
            <a:r>
              <a:rPr lang="en-GB" sz="1800" b="1" i="0" u="none" strike="noStrike" cap="none" dirty="0">
                <a:solidFill>
                  <a:srgbClr val="55C1C2"/>
                </a:solidFill>
                <a:latin typeface="Calibri"/>
                <a:ea typeface="Calibri"/>
                <a:cs typeface="Calibri"/>
                <a:sym typeface="Calibri"/>
              </a:rPr>
              <a:t> Which measures could support SMEs to increase Circularity in the Data Centre Industry?</a:t>
            </a:r>
            <a:endParaRPr sz="1800" dirty="0"/>
          </a:p>
        </p:txBody>
      </p:sp>
      <p:sp>
        <p:nvSpPr>
          <p:cNvPr id="293" name="Google Shape;293;p75"/>
          <p:cNvSpPr/>
          <p:nvPr/>
        </p:nvSpPr>
        <p:spPr>
          <a:xfrm>
            <a:off x="826693" y="1562053"/>
            <a:ext cx="2947200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Supply Side Measures </a:t>
            </a:r>
            <a:br>
              <a:rPr lang="en-GB" sz="1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(for SMEs in the Data Centre Industry)</a:t>
            </a:r>
            <a:endParaRPr sz="16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5"/>
          <p:cNvSpPr/>
          <p:nvPr/>
        </p:nvSpPr>
        <p:spPr>
          <a:xfrm>
            <a:off x="6305836" y="1572708"/>
            <a:ext cx="2947200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Demand Side Measures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(for SMEs using Data Centre Services)</a:t>
            </a:r>
            <a:endParaRPr sz="16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5"/>
          <p:cNvSpPr/>
          <p:nvPr/>
        </p:nvSpPr>
        <p:spPr>
          <a:xfrm>
            <a:off x="817875" y="4398875"/>
            <a:ext cx="2551500" cy="464700"/>
          </a:xfrm>
          <a:prstGeom prst="roundRect">
            <a:avLst>
              <a:gd name="adj" fmla="val 10590"/>
            </a:avLst>
          </a:prstGeom>
          <a:solidFill>
            <a:srgbClr val="C9DAF8"/>
          </a:solidFill>
          <a:ln w="9525" cap="flat" cmpd="sng">
            <a:solidFill>
              <a:srgbClr val="55C1C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Suppliers required to report equipment characteristics in a consistent and comparable way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75"/>
          <p:cNvSpPr/>
          <p:nvPr/>
        </p:nvSpPr>
        <p:spPr>
          <a:xfrm>
            <a:off x="2694425" y="5251088"/>
            <a:ext cx="1960800" cy="301800"/>
          </a:xfrm>
          <a:prstGeom prst="roundRect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rgbClr val="C27B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Incentives to encourage reuse</a:t>
            </a:r>
            <a:r>
              <a:rPr lang="en-GB" sz="900">
                <a:solidFill>
                  <a:schemeClr val="dk1"/>
                </a:solidFill>
              </a:rPr>
              <a:t> 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 extend product life etc.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75"/>
          <p:cNvSpPr/>
          <p:nvPr/>
        </p:nvSpPr>
        <p:spPr>
          <a:xfrm>
            <a:off x="807075" y="5251088"/>
            <a:ext cx="1822800" cy="568800"/>
          </a:xfrm>
          <a:prstGeom prst="roundRect">
            <a:avLst>
              <a:gd name="adj" fmla="val 10930"/>
            </a:avLst>
          </a:prstGeom>
          <a:solidFill>
            <a:srgbClr val="EAD1DC"/>
          </a:solidFill>
          <a:ln w="9525" cap="flat" cmpd="sng">
            <a:solidFill>
              <a:srgbClr val="C27B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Highlight economic benefits of circular behaviour and practice in short medium and longer term to drive change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8" name="Google Shape;298;p75"/>
          <p:cNvGrpSpPr/>
          <p:nvPr/>
        </p:nvGrpSpPr>
        <p:grpSpPr>
          <a:xfrm>
            <a:off x="817875" y="3416788"/>
            <a:ext cx="2529900" cy="568800"/>
            <a:chOff x="716188" y="1475338"/>
            <a:chExt cx="2529900" cy="568800"/>
          </a:xfrm>
        </p:grpSpPr>
        <p:sp>
          <p:nvSpPr>
            <p:cNvPr id="299" name="Google Shape;299;p75"/>
            <p:cNvSpPr/>
            <p:nvPr/>
          </p:nvSpPr>
          <p:spPr>
            <a:xfrm>
              <a:off x="716188" y="1475338"/>
              <a:ext cx="2529900" cy="568800"/>
            </a:xfrm>
            <a:prstGeom prst="roundRect">
              <a:avLst>
                <a:gd name="adj" fmla="val 9220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Introduce global guidelines / legislation or encourage compliance with highest standards in national  legislation - critical in a global market to encourage positive practice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75"/>
            <p:cNvSpPr/>
            <p:nvPr/>
          </p:nvSpPr>
          <p:spPr>
            <a:xfrm>
              <a:off x="3056900" y="1872388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1" name="Google Shape;301;p75"/>
          <p:cNvSpPr/>
          <p:nvPr/>
        </p:nvSpPr>
        <p:spPr>
          <a:xfrm>
            <a:off x="6305813" y="3307000"/>
            <a:ext cx="2292600" cy="301800"/>
          </a:xfrm>
          <a:prstGeom prst="roundRect">
            <a:avLst>
              <a:gd name="adj" fmla="val 10089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Taskforce on Nature Related Financial Disclosures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built into company reporting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75"/>
          <p:cNvSpPr/>
          <p:nvPr/>
        </p:nvSpPr>
        <p:spPr>
          <a:xfrm>
            <a:off x="6305813" y="5997050"/>
            <a:ext cx="1621500" cy="333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Awareness of the decline of Moore’s Law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75"/>
          <p:cNvSpPr/>
          <p:nvPr/>
        </p:nvSpPr>
        <p:spPr>
          <a:xfrm>
            <a:off x="8701688" y="3311800"/>
            <a:ext cx="757200" cy="292200"/>
          </a:xfrm>
          <a:prstGeom prst="roundRect">
            <a:avLst>
              <a:gd name="adj" fmla="val 13484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Targets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re-use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75"/>
          <p:cNvSpPr/>
          <p:nvPr/>
        </p:nvSpPr>
        <p:spPr>
          <a:xfrm>
            <a:off x="6305813" y="2231100"/>
            <a:ext cx="901800" cy="510600"/>
          </a:xfrm>
          <a:prstGeom prst="roundRect">
            <a:avLst>
              <a:gd name="adj" fmla="val 8970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Have a clear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 on reporting LCA</a:t>
            </a:r>
            <a:endParaRPr sz="9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75"/>
          <p:cNvSpPr/>
          <p:nvPr/>
        </p:nvSpPr>
        <p:spPr>
          <a:xfrm>
            <a:off x="8068016" y="5997050"/>
            <a:ext cx="1390500" cy="233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training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session 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75"/>
          <p:cNvSpPr/>
          <p:nvPr/>
        </p:nvSpPr>
        <p:spPr>
          <a:xfrm>
            <a:off x="826700" y="4025138"/>
            <a:ext cx="2529900" cy="333000"/>
          </a:xfrm>
          <a:prstGeom prst="roundRect">
            <a:avLst>
              <a:gd name="adj" fmla="val 11210"/>
            </a:avLst>
          </a:prstGeom>
          <a:solidFill>
            <a:srgbClr val="C9DAF8"/>
          </a:solidFill>
          <a:ln w="9525" cap="flat" cmpd="sng">
            <a:solidFill>
              <a:srgbClr val="55C1C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independent studies on reliability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non-new tech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75"/>
          <p:cNvSpPr/>
          <p:nvPr/>
        </p:nvSpPr>
        <p:spPr>
          <a:xfrm>
            <a:off x="7885013" y="4174100"/>
            <a:ext cx="1573500" cy="301800"/>
          </a:xfrm>
          <a:prstGeom prst="roundRect">
            <a:avLst>
              <a:gd name="adj" fmla="val 16667"/>
            </a:avLst>
          </a:prstGeom>
          <a:solidFill>
            <a:srgbClr val="EAD1DC"/>
          </a:solidFill>
          <a:ln w="9525" cap="flat" cmpd="sng">
            <a:solidFill>
              <a:srgbClr val="C27B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Lifecycle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analysis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materials conservation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75"/>
          <p:cNvSpPr/>
          <p:nvPr/>
        </p:nvSpPr>
        <p:spPr>
          <a:xfrm>
            <a:off x="807075" y="5864763"/>
            <a:ext cx="1822800" cy="3018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Highest impact components for circular design (eg fans)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75"/>
          <p:cNvSpPr/>
          <p:nvPr/>
        </p:nvSpPr>
        <p:spPr>
          <a:xfrm>
            <a:off x="2694425" y="5638113"/>
            <a:ext cx="1960800" cy="734700"/>
          </a:xfrm>
          <a:prstGeom prst="roundRect">
            <a:avLst>
              <a:gd name="adj" fmla="val 7330"/>
            </a:avLst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Keep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producing academic evidence for circular solutions and products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around key barriers</a:t>
            </a:r>
            <a:r>
              <a:rPr lang="en-GB" sz="900">
                <a:solidFill>
                  <a:schemeClr val="dk1"/>
                </a:solidFill>
              </a:rPr>
              <a:t>,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eg reliability, performance, cost, impact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75"/>
          <p:cNvSpPr/>
          <p:nvPr/>
        </p:nvSpPr>
        <p:spPr>
          <a:xfrm>
            <a:off x="3850450" y="2533513"/>
            <a:ext cx="804900" cy="2922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Carbon Tax 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 Pricing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75"/>
          <p:cNvSpPr/>
          <p:nvPr/>
        </p:nvSpPr>
        <p:spPr>
          <a:xfrm>
            <a:off x="2673500" y="2533513"/>
            <a:ext cx="1114200" cy="2922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Raw Material Input Tax</a:t>
            </a: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/ Pricing</a:t>
            </a:r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75"/>
          <p:cNvSpPr/>
          <p:nvPr/>
        </p:nvSpPr>
        <p:spPr>
          <a:xfrm>
            <a:off x="6305813" y="2799500"/>
            <a:ext cx="901800" cy="449700"/>
          </a:xfrm>
          <a:prstGeom prst="roundRect">
            <a:avLst>
              <a:gd name="adj" fmla="val 9139"/>
            </a:avLst>
          </a:prstGeom>
          <a:solidFill>
            <a:srgbClr val="FFF2CC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36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Mandatory </a:t>
            </a: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disclosures of returns rates</a:t>
            </a:r>
            <a:endParaRPr sz="9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3" name="Google Shape;313;p75"/>
          <p:cNvGrpSpPr/>
          <p:nvPr/>
        </p:nvGrpSpPr>
        <p:grpSpPr>
          <a:xfrm>
            <a:off x="10225978" y="4475979"/>
            <a:ext cx="1713188" cy="1293406"/>
            <a:chOff x="6095998" y="5579239"/>
            <a:chExt cx="1713188" cy="1293406"/>
          </a:xfrm>
        </p:grpSpPr>
        <p:grpSp>
          <p:nvGrpSpPr>
            <p:cNvPr id="314" name="Google Shape;314;p75"/>
            <p:cNvGrpSpPr/>
            <p:nvPr/>
          </p:nvGrpSpPr>
          <p:grpSpPr>
            <a:xfrm>
              <a:off x="6095998" y="5579239"/>
              <a:ext cx="1713188" cy="1293406"/>
              <a:chOff x="2143944" y="5275253"/>
              <a:chExt cx="2590329" cy="2112321"/>
            </a:xfrm>
          </p:grpSpPr>
          <p:sp>
            <p:nvSpPr>
              <p:cNvPr id="315" name="Google Shape;315;p75"/>
              <p:cNvSpPr/>
              <p:nvPr/>
            </p:nvSpPr>
            <p:spPr>
              <a:xfrm>
                <a:off x="2280556" y="5718187"/>
                <a:ext cx="291549" cy="253590"/>
              </a:xfrm>
              <a:prstGeom prst="roundRect">
                <a:avLst>
                  <a:gd name="adj" fmla="val 16667"/>
                </a:avLst>
              </a:prstGeom>
              <a:solidFill>
                <a:srgbClr val="BBD6EE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Google Shape;316;p75"/>
              <p:cNvSpPr/>
              <p:nvPr/>
            </p:nvSpPr>
            <p:spPr>
              <a:xfrm>
                <a:off x="2282073" y="5388770"/>
                <a:ext cx="291549" cy="253590"/>
              </a:xfrm>
              <a:prstGeom prst="roundRect">
                <a:avLst>
                  <a:gd name="adj" fmla="val 16667"/>
                </a:avLst>
              </a:prstGeom>
              <a:solidFill>
                <a:srgbClr val="FEE599"/>
              </a:solidFill>
              <a:ln w="9525" cap="flat" cmpd="sng">
                <a:solidFill>
                  <a:srgbClr val="FFC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Google Shape;317;p75"/>
              <p:cNvSpPr txBox="1"/>
              <p:nvPr/>
            </p:nvSpPr>
            <p:spPr>
              <a:xfrm>
                <a:off x="2530173" y="5313674"/>
                <a:ext cx="2204100" cy="207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Regulatory Measures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Technical Measures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Economical Measures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Research Measures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Information / Other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318;p75"/>
              <p:cNvSpPr/>
              <p:nvPr/>
            </p:nvSpPr>
            <p:spPr>
              <a:xfrm>
                <a:off x="2143944" y="5275253"/>
                <a:ext cx="2451600" cy="1834500"/>
              </a:xfrm>
              <a:prstGeom prst="roundRect">
                <a:avLst>
                  <a:gd name="adj" fmla="val 16667"/>
                </a:avLst>
              </a:prstGeom>
              <a:noFill/>
              <a:ln w="25400" cap="flat" cmpd="sng">
                <a:solidFill>
                  <a:srgbClr val="CDCBCC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9" name="Google Shape;319;p75"/>
            <p:cNvSpPr/>
            <p:nvPr/>
          </p:nvSpPr>
          <p:spPr>
            <a:xfrm>
              <a:off x="6188465" y="6052569"/>
              <a:ext cx="192824" cy="155277"/>
            </a:xfrm>
            <a:prstGeom prst="roundRect">
              <a:avLst>
                <a:gd name="adj" fmla="val 16667"/>
              </a:avLst>
            </a:prstGeom>
            <a:solidFill>
              <a:srgbClr val="EBD1DC"/>
            </a:solidFill>
            <a:ln w="9525" cap="flat" cmpd="sng">
              <a:solidFill>
                <a:srgbClr val="C27BA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75"/>
            <p:cNvSpPr/>
            <p:nvPr/>
          </p:nvSpPr>
          <p:spPr>
            <a:xfrm>
              <a:off x="6184878" y="6254684"/>
              <a:ext cx="192824" cy="155277"/>
            </a:xfrm>
            <a:prstGeom prst="roundRect">
              <a:avLst>
                <a:gd name="adj" fmla="val 16667"/>
              </a:avLst>
            </a:prstGeom>
            <a:solidFill>
              <a:srgbClr val="D8D8D8"/>
            </a:solidFill>
            <a:ln w="9525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75"/>
            <p:cNvSpPr/>
            <p:nvPr/>
          </p:nvSpPr>
          <p:spPr>
            <a:xfrm>
              <a:off x="6181975" y="6450137"/>
              <a:ext cx="192824" cy="155277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2" name="Google Shape;322;p75"/>
          <p:cNvGrpSpPr/>
          <p:nvPr/>
        </p:nvGrpSpPr>
        <p:grpSpPr>
          <a:xfrm>
            <a:off x="826700" y="2899412"/>
            <a:ext cx="1783500" cy="464685"/>
            <a:chOff x="646725" y="2461021"/>
            <a:chExt cx="1783500" cy="515400"/>
          </a:xfrm>
        </p:grpSpPr>
        <p:sp>
          <p:nvSpPr>
            <p:cNvPr id="323" name="Google Shape;323;p75"/>
            <p:cNvSpPr/>
            <p:nvPr/>
          </p:nvSpPr>
          <p:spPr>
            <a:xfrm>
              <a:off x="646725" y="2461021"/>
              <a:ext cx="1783500" cy="515400"/>
            </a:xfrm>
            <a:prstGeom prst="roundRect">
              <a:avLst>
                <a:gd name="adj" fmla="val 11874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Introduce a Levy structure that favours the use of recycled components / materials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75"/>
            <p:cNvSpPr/>
            <p:nvPr/>
          </p:nvSpPr>
          <p:spPr>
            <a:xfrm>
              <a:off x="2261100" y="2742363"/>
              <a:ext cx="144000" cy="1596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5" name="Google Shape;325;p75"/>
          <p:cNvGrpSpPr/>
          <p:nvPr/>
        </p:nvGrpSpPr>
        <p:grpSpPr>
          <a:xfrm>
            <a:off x="826700" y="2246113"/>
            <a:ext cx="1783500" cy="600600"/>
            <a:chOff x="1315850" y="2699913"/>
            <a:chExt cx="1783500" cy="600600"/>
          </a:xfrm>
        </p:grpSpPr>
        <p:sp>
          <p:nvSpPr>
            <p:cNvPr id="326" name="Google Shape;326;p75"/>
            <p:cNvSpPr/>
            <p:nvPr/>
          </p:nvSpPr>
          <p:spPr>
            <a:xfrm>
              <a:off x="1315850" y="2699913"/>
              <a:ext cx="1783500" cy="600600"/>
            </a:xfrm>
            <a:prstGeom prst="roundRect">
              <a:avLst>
                <a:gd name="adj" fmla="val 8504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Improve supply chain transparency to ensure accurate reporting / improved selection of components 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75"/>
            <p:cNvSpPr/>
            <p:nvPr/>
          </p:nvSpPr>
          <p:spPr>
            <a:xfrm>
              <a:off x="2927838" y="3135575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8" name="Google Shape;328;p75"/>
          <p:cNvGrpSpPr/>
          <p:nvPr/>
        </p:nvGrpSpPr>
        <p:grpSpPr>
          <a:xfrm>
            <a:off x="2669950" y="2250025"/>
            <a:ext cx="1985400" cy="228000"/>
            <a:chOff x="640925" y="3975513"/>
            <a:chExt cx="1985400" cy="228000"/>
          </a:xfrm>
        </p:grpSpPr>
        <p:sp>
          <p:nvSpPr>
            <p:cNvPr id="329" name="Google Shape;329;p75"/>
            <p:cNvSpPr/>
            <p:nvPr/>
          </p:nvSpPr>
          <p:spPr>
            <a:xfrm>
              <a:off x="640925" y="3975513"/>
              <a:ext cx="1985400" cy="2280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Regulation of </a:t>
              </a: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refurbished market</a:t>
              </a:r>
              <a:endParaRPr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75"/>
            <p:cNvSpPr/>
            <p:nvPr/>
          </p:nvSpPr>
          <p:spPr>
            <a:xfrm>
              <a:off x="2455473" y="4012250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1" name="Google Shape;331;p75"/>
          <p:cNvGrpSpPr/>
          <p:nvPr/>
        </p:nvGrpSpPr>
        <p:grpSpPr>
          <a:xfrm>
            <a:off x="3412250" y="3421863"/>
            <a:ext cx="1248600" cy="734700"/>
            <a:chOff x="459425" y="4322450"/>
            <a:chExt cx="1248600" cy="734700"/>
          </a:xfrm>
        </p:grpSpPr>
        <p:sp>
          <p:nvSpPr>
            <p:cNvPr id="332" name="Google Shape;332;p75"/>
            <p:cNvSpPr/>
            <p:nvPr/>
          </p:nvSpPr>
          <p:spPr>
            <a:xfrm>
              <a:off x="459425" y="4322450"/>
              <a:ext cx="1248600" cy="734700"/>
            </a:xfrm>
            <a:prstGeom prst="roundRect">
              <a:avLst>
                <a:gd name="adj" fmla="val 5607"/>
              </a:avLst>
            </a:prstGeom>
            <a:solidFill>
              <a:srgbClr val="C9DAF8"/>
            </a:solidFill>
            <a:ln w="9525" cap="flat" cmpd="sng">
              <a:solidFill>
                <a:srgbClr val="55C1C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Modular design to encourage component upgrade and recycling rather than complete equipment refresh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75"/>
            <p:cNvSpPr/>
            <p:nvPr/>
          </p:nvSpPr>
          <p:spPr>
            <a:xfrm>
              <a:off x="1527675" y="4886175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4" name="Google Shape;334;p75"/>
          <p:cNvGrpSpPr/>
          <p:nvPr/>
        </p:nvGrpSpPr>
        <p:grpSpPr>
          <a:xfrm>
            <a:off x="817875" y="4904338"/>
            <a:ext cx="2551500" cy="292200"/>
            <a:chOff x="2879025" y="4413488"/>
            <a:chExt cx="2551500" cy="292200"/>
          </a:xfrm>
        </p:grpSpPr>
        <p:sp>
          <p:nvSpPr>
            <p:cNvPr id="335" name="Google Shape;335;p75"/>
            <p:cNvSpPr/>
            <p:nvPr/>
          </p:nvSpPr>
          <p:spPr>
            <a:xfrm>
              <a:off x="2879025" y="4413488"/>
              <a:ext cx="2551500" cy="292200"/>
            </a:xfrm>
            <a:prstGeom prst="roundRect">
              <a:avLst>
                <a:gd name="adj" fmla="val 16667"/>
              </a:avLst>
            </a:prstGeom>
            <a:solidFill>
              <a:srgbClr val="EAD1DC"/>
            </a:solidFill>
            <a:ln w="9525" cap="flat" cmpd="sng">
              <a:solidFill>
                <a:srgbClr val="C27BA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i="0" u="none" strike="noStrike" cap="none">
                  <a:solidFill>
                    <a:schemeClr val="dk1"/>
                  </a:solidFill>
                </a:rPr>
                <a:t>Economic incentives for materials conservation 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(similar to those in place for carbon)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75"/>
            <p:cNvSpPr/>
            <p:nvPr/>
          </p:nvSpPr>
          <p:spPr>
            <a:xfrm>
              <a:off x="5264913" y="4557450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7" name="Google Shape;337;p75"/>
          <p:cNvGrpSpPr/>
          <p:nvPr/>
        </p:nvGrpSpPr>
        <p:grpSpPr>
          <a:xfrm>
            <a:off x="7635713" y="4966500"/>
            <a:ext cx="1822800" cy="600600"/>
            <a:chOff x="9824625" y="2064263"/>
            <a:chExt cx="1822800" cy="600600"/>
          </a:xfrm>
        </p:grpSpPr>
        <p:sp>
          <p:nvSpPr>
            <p:cNvPr id="338" name="Google Shape;338;p75"/>
            <p:cNvSpPr/>
            <p:nvPr/>
          </p:nvSpPr>
          <p:spPr>
            <a:xfrm>
              <a:off x="9824625" y="2064263"/>
              <a:ext cx="1822800" cy="600600"/>
            </a:xfrm>
            <a:prstGeom prst="roundRect">
              <a:avLst>
                <a:gd name="adj" fmla="val 10278"/>
              </a:avLst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Agree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on an LCA method, scope, assumptions and boundaries which is fair to all economic operators to inform policy making 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75"/>
            <p:cNvSpPr/>
            <p:nvPr/>
          </p:nvSpPr>
          <p:spPr>
            <a:xfrm>
              <a:off x="11475210" y="2359605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0" name="Google Shape;340;p75"/>
          <p:cNvGrpSpPr/>
          <p:nvPr/>
        </p:nvGrpSpPr>
        <p:grpSpPr>
          <a:xfrm>
            <a:off x="807075" y="6211437"/>
            <a:ext cx="1822800" cy="167891"/>
            <a:chOff x="1836225" y="4314817"/>
            <a:chExt cx="1822800" cy="185700"/>
          </a:xfrm>
        </p:grpSpPr>
        <p:sp>
          <p:nvSpPr>
            <p:cNvPr id="341" name="Google Shape;341;p75"/>
            <p:cNvSpPr/>
            <p:nvPr/>
          </p:nvSpPr>
          <p:spPr>
            <a:xfrm>
              <a:off x="1836225" y="4314817"/>
              <a:ext cx="1822800" cy="185700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i="0" u="none" strike="noStrike" cap="none">
                  <a:solidFill>
                    <a:schemeClr val="dk1"/>
                  </a:solidFill>
                </a:rPr>
                <a:t>First fully recycled server</a:t>
              </a:r>
              <a:endParaRPr sz="900" i="0" u="none" strike="noStrike" cap="none">
                <a:solidFill>
                  <a:schemeClr val="dk1"/>
                </a:solidFill>
              </a:endParaRPr>
            </a:p>
          </p:txBody>
        </p:sp>
        <p:sp>
          <p:nvSpPr>
            <p:cNvPr id="342" name="Google Shape;342;p75"/>
            <p:cNvSpPr/>
            <p:nvPr/>
          </p:nvSpPr>
          <p:spPr>
            <a:xfrm>
              <a:off x="3495350" y="4330626"/>
              <a:ext cx="144000" cy="1593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3" name="Google Shape;343;p75"/>
          <p:cNvGrpSpPr/>
          <p:nvPr/>
        </p:nvGrpSpPr>
        <p:grpSpPr>
          <a:xfrm>
            <a:off x="2669950" y="2896413"/>
            <a:ext cx="1985400" cy="476700"/>
            <a:chOff x="2159850" y="5736876"/>
            <a:chExt cx="1985400" cy="476700"/>
          </a:xfrm>
        </p:grpSpPr>
        <p:sp>
          <p:nvSpPr>
            <p:cNvPr id="344" name="Google Shape;344;p75"/>
            <p:cNvSpPr/>
            <p:nvPr/>
          </p:nvSpPr>
          <p:spPr>
            <a:xfrm>
              <a:off x="2159850" y="5736876"/>
              <a:ext cx="1985400" cy="476700"/>
            </a:xfrm>
            <a:prstGeom prst="roundRect">
              <a:avLst>
                <a:gd name="adj" fmla="val 12553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All manufacturers to have to either enable others to refurbish or refurbish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their own tech.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75"/>
            <p:cNvSpPr/>
            <p:nvPr/>
          </p:nvSpPr>
          <p:spPr>
            <a:xfrm>
              <a:off x="3970825" y="6014788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6" name="Google Shape;346;p75"/>
          <p:cNvGrpSpPr/>
          <p:nvPr/>
        </p:nvGrpSpPr>
        <p:grpSpPr>
          <a:xfrm>
            <a:off x="3412250" y="4205313"/>
            <a:ext cx="1248600" cy="600600"/>
            <a:chOff x="1263225" y="4479888"/>
            <a:chExt cx="1248600" cy="600600"/>
          </a:xfrm>
        </p:grpSpPr>
        <p:sp>
          <p:nvSpPr>
            <p:cNvPr id="347" name="Google Shape;347;p75"/>
            <p:cNvSpPr/>
            <p:nvPr/>
          </p:nvSpPr>
          <p:spPr>
            <a:xfrm>
              <a:off x="1263225" y="4479888"/>
              <a:ext cx="1248600" cy="600600"/>
            </a:xfrm>
            <a:prstGeom prst="roundRect">
              <a:avLst>
                <a:gd name="adj" fmla="val 9515"/>
              </a:avLst>
            </a:prstGeom>
            <a:solidFill>
              <a:srgbClr val="EAD1DC"/>
            </a:solidFill>
            <a:ln w="9525" cap="flat" cmpd="sng">
              <a:solidFill>
                <a:srgbClr val="C27BA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Incentives to encourage purchase of recycled rather than virgin materials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75"/>
            <p:cNvSpPr/>
            <p:nvPr/>
          </p:nvSpPr>
          <p:spPr>
            <a:xfrm>
              <a:off x="2342075" y="4899288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9" name="Google Shape;349;p75"/>
          <p:cNvGrpSpPr/>
          <p:nvPr/>
        </p:nvGrpSpPr>
        <p:grpSpPr>
          <a:xfrm>
            <a:off x="3412250" y="4896999"/>
            <a:ext cx="1248600" cy="301800"/>
            <a:chOff x="2751963" y="5637499"/>
            <a:chExt cx="1248600" cy="301800"/>
          </a:xfrm>
        </p:grpSpPr>
        <p:sp>
          <p:nvSpPr>
            <p:cNvPr id="350" name="Google Shape;350;p75"/>
            <p:cNvSpPr/>
            <p:nvPr/>
          </p:nvSpPr>
          <p:spPr>
            <a:xfrm>
              <a:off x="2751963" y="5637499"/>
              <a:ext cx="1248600" cy="301800"/>
            </a:xfrm>
            <a:prstGeom prst="roundRect">
              <a:avLst>
                <a:gd name="adj" fmla="val 16667"/>
              </a:avLst>
            </a:prstGeom>
            <a:solidFill>
              <a:srgbClr val="EAD1DC"/>
            </a:solidFill>
            <a:ln w="9525" cap="flat" cmpd="sng">
              <a:solidFill>
                <a:srgbClr val="C27BA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Fines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on use of virgin materials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75"/>
            <p:cNvSpPr/>
            <p:nvPr/>
          </p:nvSpPr>
          <p:spPr>
            <a:xfrm>
              <a:off x="3836688" y="5781365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2" name="Google Shape;352;p75"/>
          <p:cNvGrpSpPr/>
          <p:nvPr/>
        </p:nvGrpSpPr>
        <p:grpSpPr>
          <a:xfrm>
            <a:off x="8007488" y="3666625"/>
            <a:ext cx="1451400" cy="464700"/>
            <a:chOff x="10396375" y="2611050"/>
            <a:chExt cx="1451400" cy="464700"/>
          </a:xfrm>
        </p:grpSpPr>
        <p:sp>
          <p:nvSpPr>
            <p:cNvPr id="353" name="Google Shape;353;p75"/>
            <p:cNvSpPr/>
            <p:nvPr/>
          </p:nvSpPr>
          <p:spPr>
            <a:xfrm>
              <a:off x="10396375" y="2611050"/>
              <a:ext cx="1451400" cy="464700"/>
            </a:xfrm>
            <a:prstGeom prst="roundRect">
              <a:avLst>
                <a:gd name="adj" fmla="val 16667"/>
              </a:avLst>
            </a:prstGeom>
            <a:solidFill>
              <a:srgbClr val="EAD1DC"/>
            </a:solidFill>
            <a:ln w="9525" cap="flat" cmpd="sng">
              <a:solidFill>
                <a:srgbClr val="C27BA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Carbon credit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for sustainable practices in the DC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75"/>
            <p:cNvSpPr/>
            <p:nvPr/>
          </p:nvSpPr>
          <p:spPr>
            <a:xfrm>
              <a:off x="11688674" y="291116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5" name="Google Shape;355;p75"/>
          <p:cNvGrpSpPr/>
          <p:nvPr/>
        </p:nvGrpSpPr>
        <p:grpSpPr>
          <a:xfrm>
            <a:off x="6305813" y="3666600"/>
            <a:ext cx="1621500" cy="449700"/>
            <a:chOff x="6754363" y="1612013"/>
            <a:chExt cx="1621500" cy="449700"/>
          </a:xfrm>
        </p:grpSpPr>
        <p:sp>
          <p:nvSpPr>
            <p:cNvPr id="356" name="Google Shape;356;p75"/>
            <p:cNvSpPr/>
            <p:nvPr/>
          </p:nvSpPr>
          <p:spPr>
            <a:xfrm>
              <a:off x="6754363" y="1612013"/>
              <a:ext cx="1621500" cy="449700"/>
            </a:xfrm>
            <a:prstGeom prst="roundRect">
              <a:avLst>
                <a:gd name="adj" fmla="val 16667"/>
              </a:avLst>
            </a:prstGeom>
            <a:solidFill>
              <a:srgbClr val="EAD1DC"/>
            </a:solidFill>
            <a:ln w="9525" cap="flat" cmpd="sng">
              <a:solidFill>
                <a:srgbClr val="A64D7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Reporting 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about IT; % refurb of purchases, extended life, Disposed, re-cycled. 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75"/>
            <p:cNvSpPr/>
            <p:nvPr/>
          </p:nvSpPr>
          <p:spPr>
            <a:xfrm>
              <a:off x="8212725" y="1902576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8" name="Google Shape;358;p75"/>
          <p:cNvGrpSpPr/>
          <p:nvPr/>
        </p:nvGrpSpPr>
        <p:grpSpPr>
          <a:xfrm>
            <a:off x="7885013" y="4585019"/>
            <a:ext cx="1573500" cy="333000"/>
            <a:chOff x="9943025" y="1079900"/>
            <a:chExt cx="1573500" cy="333000"/>
          </a:xfrm>
        </p:grpSpPr>
        <p:sp>
          <p:nvSpPr>
            <p:cNvPr id="359" name="Google Shape;359;p75"/>
            <p:cNvSpPr/>
            <p:nvPr/>
          </p:nvSpPr>
          <p:spPr>
            <a:xfrm>
              <a:off x="9943025" y="1079900"/>
              <a:ext cx="1573500" cy="333000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Standardized Methodology for </a:t>
              </a: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quicker LCAs</a:t>
              </a:r>
              <a:endParaRPr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75"/>
            <p:cNvSpPr/>
            <p:nvPr/>
          </p:nvSpPr>
          <p:spPr>
            <a:xfrm>
              <a:off x="11348131" y="1240042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1" name="Google Shape;361;p75"/>
          <p:cNvGrpSpPr/>
          <p:nvPr/>
        </p:nvGrpSpPr>
        <p:grpSpPr>
          <a:xfrm>
            <a:off x="6305813" y="4171663"/>
            <a:ext cx="1541700" cy="734838"/>
            <a:chOff x="8303371" y="1303099"/>
            <a:chExt cx="1541700" cy="780000"/>
          </a:xfrm>
        </p:grpSpPr>
        <p:sp>
          <p:nvSpPr>
            <p:cNvPr id="362" name="Google Shape;362;p75"/>
            <p:cNvSpPr/>
            <p:nvPr/>
          </p:nvSpPr>
          <p:spPr>
            <a:xfrm>
              <a:off x="8303371" y="1303099"/>
              <a:ext cx="1541700" cy="780000"/>
            </a:xfrm>
            <a:prstGeom prst="roundRect">
              <a:avLst>
                <a:gd name="adj" fmla="val 11761"/>
              </a:avLst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Standard methodology for LCAs for comparison OR develop a quicker method to allow comparisons of the most important aspects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75"/>
            <p:cNvSpPr/>
            <p:nvPr/>
          </p:nvSpPr>
          <p:spPr>
            <a:xfrm>
              <a:off x="9602200" y="1903022"/>
              <a:ext cx="144000" cy="153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4" name="Google Shape;364;p75"/>
          <p:cNvGrpSpPr/>
          <p:nvPr/>
        </p:nvGrpSpPr>
        <p:grpSpPr>
          <a:xfrm>
            <a:off x="6305813" y="4961875"/>
            <a:ext cx="1289400" cy="600600"/>
            <a:chOff x="9598025" y="3935525"/>
            <a:chExt cx="1289400" cy="600600"/>
          </a:xfrm>
        </p:grpSpPr>
        <p:sp>
          <p:nvSpPr>
            <p:cNvPr id="365" name="Google Shape;365;p75"/>
            <p:cNvSpPr/>
            <p:nvPr/>
          </p:nvSpPr>
          <p:spPr>
            <a:xfrm>
              <a:off x="9598025" y="3935525"/>
              <a:ext cx="1289400" cy="600600"/>
            </a:xfrm>
            <a:prstGeom prst="roundRect">
              <a:avLst>
                <a:gd name="adj" fmla="val 10076"/>
              </a:avLst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Comparing LCAs must be easy to understand and functional over many products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75"/>
            <p:cNvSpPr/>
            <p:nvPr/>
          </p:nvSpPr>
          <p:spPr>
            <a:xfrm>
              <a:off x="10672325" y="4363613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7" name="Google Shape;367;p75"/>
          <p:cNvGrpSpPr/>
          <p:nvPr/>
        </p:nvGrpSpPr>
        <p:grpSpPr>
          <a:xfrm>
            <a:off x="6305813" y="5615575"/>
            <a:ext cx="3153000" cy="333000"/>
            <a:chOff x="9508100" y="6130163"/>
            <a:chExt cx="3153000" cy="333000"/>
          </a:xfrm>
        </p:grpSpPr>
        <p:sp>
          <p:nvSpPr>
            <p:cNvPr id="368" name="Google Shape;368;p75"/>
            <p:cNvSpPr/>
            <p:nvPr/>
          </p:nvSpPr>
          <p:spPr>
            <a:xfrm>
              <a:off x="9508100" y="6130163"/>
              <a:ext cx="3153000" cy="333000"/>
            </a:xfrm>
            <a:prstGeom prst="roundRect">
              <a:avLst>
                <a:gd name="adj" fmla="val 16667"/>
              </a:avLst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3600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Gather and</a:t>
              </a:r>
              <a:r>
                <a:rPr lang="en-GB" sz="9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publish Carbon Footprint assessments</a:t>
              </a: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of DCs as a % of an organisations footprint.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75"/>
            <p:cNvSpPr/>
            <p:nvPr/>
          </p:nvSpPr>
          <p:spPr>
            <a:xfrm>
              <a:off x="12496100" y="6299613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" name="Google Shape;370;p75"/>
          <p:cNvGrpSpPr/>
          <p:nvPr/>
        </p:nvGrpSpPr>
        <p:grpSpPr>
          <a:xfrm>
            <a:off x="7248338" y="2232475"/>
            <a:ext cx="2217900" cy="1016700"/>
            <a:chOff x="9581275" y="5083075"/>
            <a:chExt cx="2217900" cy="1016700"/>
          </a:xfrm>
        </p:grpSpPr>
        <p:sp>
          <p:nvSpPr>
            <p:cNvPr id="371" name="Google Shape;371;p75"/>
            <p:cNvSpPr/>
            <p:nvPr/>
          </p:nvSpPr>
          <p:spPr>
            <a:xfrm>
              <a:off x="9581275" y="5083075"/>
              <a:ext cx="2217900" cy="1016700"/>
            </a:xfrm>
            <a:prstGeom prst="roundRect">
              <a:avLst>
                <a:gd name="adj" fmla="val 5255"/>
              </a:avLst>
            </a:prstGeom>
            <a:solidFill>
              <a:srgbClr val="FFF2CC"/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36000" tIns="0" rIns="0" bIns="360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GB" sz="9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Mandatory reports on the CO2e of the server &amp; OEM equipment of all devices - to include mechanical equipment, cooling &amp; power. DC’s still only reporting on the buildings, which can be 1% of the CO2e of the data centre. A PUE equivalent factor but in the total carbon picture.</a:t>
              </a:r>
              <a:endPara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75"/>
            <p:cNvSpPr/>
            <p:nvPr/>
          </p:nvSpPr>
          <p:spPr>
            <a:xfrm>
              <a:off x="11613450" y="5918388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" name="Google Shape;373;p75"/>
          <p:cNvGrpSpPr/>
          <p:nvPr/>
        </p:nvGrpSpPr>
        <p:grpSpPr>
          <a:xfrm>
            <a:off x="10226025" y="5746400"/>
            <a:ext cx="1621500" cy="734700"/>
            <a:chOff x="10226025" y="5746400"/>
            <a:chExt cx="1621500" cy="734700"/>
          </a:xfrm>
        </p:grpSpPr>
        <p:sp>
          <p:nvSpPr>
            <p:cNvPr id="374" name="Google Shape;374;p75"/>
            <p:cNvSpPr/>
            <p:nvPr/>
          </p:nvSpPr>
          <p:spPr>
            <a:xfrm>
              <a:off x="10226025" y="5746400"/>
              <a:ext cx="1621500" cy="73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dk1"/>
                  </a:solidFill>
                </a:rPr>
                <a:t>aggregated results for Q2 from groups 1 and 2;</a:t>
              </a:r>
              <a:endParaRPr sz="900">
                <a:solidFill>
                  <a:schemeClr val="dk1"/>
                </a:solidFill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dk1"/>
                  </a:solidFill>
                </a:rPr>
                <a:t>sorted by type of measure;</a:t>
              </a:r>
              <a:endParaRPr sz="900">
                <a:solidFill>
                  <a:schemeClr val="dk1"/>
                </a:solidFill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dk1"/>
                  </a:solidFill>
                </a:rPr>
                <a:t>including votes on most important measures</a:t>
              </a:r>
              <a:endParaRPr sz="900">
                <a:solidFill>
                  <a:schemeClr val="dk1"/>
                </a:solidFill>
              </a:endParaRPr>
            </a:p>
          </p:txBody>
        </p:sp>
        <p:sp>
          <p:nvSpPr>
            <p:cNvPr id="375" name="Google Shape;375;p75"/>
            <p:cNvSpPr/>
            <p:nvPr/>
          </p:nvSpPr>
          <p:spPr>
            <a:xfrm>
              <a:off x="11347925" y="6337100"/>
              <a:ext cx="144000" cy="144000"/>
            </a:xfrm>
            <a:prstGeom prst="ellipse">
              <a:avLst/>
            </a:prstGeom>
            <a:solidFill>
              <a:srgbClr val="595959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900">
                  <a:solidFill>
                    <a:schemeClr val="lt1"/>
                  </a:solidFill>
                </a:rPr>
                <a:t>X</a:t>
              </a:r>
              <a:endParaRPr sz="900">
                <a:solidFill>
                  <a:schemeClr val="lt1"/>
                </a:solidFill>
              </a:endParaRPr>
            </a:p>
          </p:txBody>
        </p:sp>
      </p:grpSp>
      <p:sp>
        <p:nvSpPr>
          <p:cNvPr id="376" name="Google Shape;376;p75"/>
          <p:cNvSpPr/>
          <p:nvPr/>
        </p:nvSpPr>
        <p:spPr>
          <a:xfrm>
            <a:off x="715939" y="810409"/>
            <a:ext cx="867300" cy="3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2238</Words>
  <Application>Microsoft Office PowerPoint</Application>
  <PresentationFormat>Widescreen</PresentationFormat>
  <Paragraphs>225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Andrews, Deborah</dc:creator>
  <cp:lastModifiedBy>Calloway, Kate</cp:lastModifiedBy>
  <cp:revision>7</cp:revision>
  <dcterms:created xsi:type="dcterms:W3CDTF">2022-05-10T11:39:56Z</dcterms:created>
  <dcterms:modified xsi:type="dcterms:W3CDTF">2022-10-24T12:40:26Z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0x01010098B97479F59A044493D332EBF28F8C83</vt:lpwstr>
  </property>
</Properties>
</file>