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8" r:id="rId2"/>
    <p:sldId id="261" r:id="rId3"/>
    <p:sldId id="286" r:id="rId4"/>
    <p:sldId id="305" r:id="rId5"/>
    <p:sldId id="306" r:id="rId6"/>
    <p:sldId id="304" r:id="rId7"/>
    <p:sldId id="287" r:id="rId8"/>
    <p:sldId id="291" r:id="rId9"/>
    <p:sldId id="288" r:id="rId10"/>
    <p:sldId id="3556" r:id="rId11"/>
    <p:sldId id="3557" r:id="rId12"/>
    <p:sldId id="3558" r:id="rId13"/>
    <p:sldId id="3559" r:id="rId14"/>
    <p:sldId id="307" r:id="rId15"/>
    <p:sldId id="292" r:id="rId16"/>
    <p:sldId id="3555" r:id="rId17"/>
    <p:sldId id="3553" r:id="rId18"/>
    <p:sldId id="3547" r:id="rId19"/>
    <p:sldId id="3548" r:id="rId20"/>
    <p:sldId id="3554" r:id="rId21"/>
    <p:sldId id="3549" r:id="rId22"/>
    <p:sldId id="3550" r:id="rId23"/>
    <p:sldId id="299" r:id="rId24"/>
    <p:sldId id="3560" r:id="rId25"/>
    <p:sldId id="3561" r:id="rId26"/>
    <p:sldId id="3562" r:id="rId27"/>
    <p:sldId id="3563" r:id="rId28"/>
    <p:sldId id="3564" r:id="rId29"/>
    <p:sldId id="293" r:id="rId30"/>
    <p:sldId id="290" r:id="rId31"/>
    <p:sldId id="301" r:id="rId32"/>
    <p:sldId id="302" r:id="rId33"/>
    <p:sldId id="294" r:id="rId34"/>
    <p:sldId id="295" r:id="rId35"/>
    <p:sldId id="303" r:id="rId36"/>
    <p:sldId id="296" r:id="rId37"/>
    <p:sldId id="297" r:id="rId38"/>
    <p:sldId id="298" r:id="rId39"/>
    <p:sldId id="300" r:id="rId40"/>
    <p:sldId id="25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8C40E-CA55-4582-A9D8-C8A657C68231}" v="1" dt="2025-10-13T14:21:17.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782" autoAdjust="0"/>
  </p:normalViewPr>
  <p:slideViewPr>
    <p:cSldViewPr snapToGrid="0">
      <p:cViewPr varScale="1">
        <p:scale>
          <a:sx n="69" d="100"/>
          <a:sy n="69" d="100"/>
        </p:scale>
        <p:origin x="1128"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Bob\Dropbox\4%20Convention%20Pres\1%20May%20institute\6%20PBS%20V\Center%20briefs\Tier%203\Gardner%20Tier%20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mn-lt"/>
                <a:ea typeface="+mn-ea"/>
                <a:cs typeface="+mn-cs"/>
              </a:defRPr>
            </a:pPr>
            <a:r>
              <a:rPr lang="en-US" sz="2000" dirty="0"/>
              <a:t>Figure1</a:t>
            </a:r>
          </a:p>
          <a:p>
            <a:pPr algn="ctr">
              <a:defRPr sz="2000"/>
            </a:pPr>
            <a:r>
              <a:rPr lang="en-US" sz="2000" dirty="0"/>
              <a:t>Tiered Fidelity Inventory Tier 3 Scores</a:t>
            </a:r>
          </a:p>
        </c:rich>
      </c:tx>
      <c:layout>
        <c:manualLayout>
          <c:xMode val="edge"/>
          <c:yMode val="edge"/>
          <c:x val="0.22233709375362662"/>
          <c:y val="6.6132358455193128E-4"/>
        </c:manualLayout>
      </c:layout>
      <c:overlay val="0"/>
      <c:spPr>
        <a:noFill/>
        <a:ln>
          <a:noFill/>
        </a:ln>
        <a:effectLst/>
      </c:spPr>
      <c:txPr>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3565179352581"/>
          <c:y val="0.26439814814814816"/>
          <c:w val="0.87475459317585302"/>
          <c:h val="0.58127004957713624"/>
        </c:manualLayout>
      </c:layout>
      <c:barChart>
        <c:barDir val="col"/>
        <c:grouping val="clustered"/>
        <c:varyColors val="0"/>
        <c:ser>
          <c:idx val="0"/>
          <c:order val="0"/>
          <c:tx>
            <c:v>2021</c:v>
          </c:tx>
          <c:spPr>
            <a:solidFill>
              <a:schemeClr val="accent4"/>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Sheet1!$A$21</c:f>
              <c:numCache>
                <c:formatCode>0%</c:formatCode>
                <c:ptCount val="1"/>
                <c:pt idx="0">
                  <c:v>0.38</c:v>
                </c:pt>
              </c:numCache>
            </c:numRef>
          </c:val>
          <c:extLst>
            <c:ext xmlns:c16="http://schemas.microsoft.com/office/drawing/2014/chart" uri="{C3380CC4-5D6E-409C-BE32-E72D297353CC}">
              <c16:uniqueId val="{00000000-E919-407E-9528-12FDCA4897B2}"/>
            </c:ext>
          </c:extLst>
        </c:ser>
        <c:ser>
          <c:idx val="1"/>
          <c:order val="1"/>
          <c:tx>
            <c:v>2022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Sheet1!$B$21</c:f>
              <c:numCache>
                <c:formatCode>0%</c:formatCode>
                <c:ptCount val="1"/>
                <c:pt idx="0">
                  <c:v>0.68</c:v>
                </c:pt>
              </c:numCache>
            </c:numRef>
          </c:val>
          <c:extLst>
            <c:ext xmlns:c16="http://schemas.microsoft.com/office/drawing/2014/chart" uri="{C3380CC4-5D6E-409C-BE32-E72D297353CC}">
              <c16:uniqueId val="{00000001-E919-407E-9528-12FDCA4897B2}"/>
            </c:ext>
          </c:extLst>
        </c:ser>
        <c:ser>
          <c:idx val="2"/>
          <c:order val="2"/>
          <c:tx>
            <c:v>2023</c:v>
          </c:tx>
          <c:spPr>
            <a:solidFill>
              <a:srgbClr val="92D05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Sheet1!$C$21</c:f>
              <c:numCache>
                <c:formatCode>0%</c:formatCode>
                <c:ptCount val="1"/>
                <c:pt idx="0">
                  <c:v>0.93</c:v>
                </c:pt>
              </c:numCache>
            </c:numRef>
          </c:val>
          <c:extLst>
            <c:ext xmlns:c16="http://schemas.microsoft.com/office/drawing/2014/chart" uri="{C3380CC4-5D6E-409C-BE32-E72D297353CC}">
              <c16:uniqueId val="{00000002-E919-407E-9528-12FDCA4897B2}"/>
            </c:ext>
          </c:extLst>
        </c:ser>
        <c:dLbls>
          <c:dLblPos val="outEnd"/>
          <c:showLegendKey val="0"/>
          <c:showVal val="1"/>
          <c:showCatName val="0"/>
          <c:showSerName val="0"/>
          <c:showPercent val="0"/>
          <c:showBubbleSize val="0"/>
        </c:dLbls>
        <c:gapWidth val="100"/>
        <c:overlap val="-24"/>
        <c:axId val="1603180735"/>
        <c:axId val="1603182175"/>
      </c:barChart>
      <c:catAx>
        <c:axId val="1603180735"/>
        <c:scaling>
          <c:orientation val="minMax"/>
        </c:scaling>
        <c:delete val="1"/>
        <c:axPos val="b"/>
        <c:majorTickMark val="none"/>
        <c:minorTickMark val="none"/>
        <c:tickLblPos val="nextTo"/>
        <c:crossAx val="1603182175"/>
        <c:crosses val="autoZero"/>
        <c:auto val="1"/>
        <c:lblAlgn val="ctr"/>
        <c:lblOffset val="100"/>
        <c:noMultiLvlLbl val="0"/>
      </c:catAx>
      <c:valAx>
        <c:axId val="16031821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0318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Figure</a:t>
            </a:r>
            <a:r>
              <a:rPr lang="en-US" sz="2000" b="1" baseline="0" dirty="0"/>
              <a:t> 2</a:t>
            </a:r>
          </a:p>
          <a:p>
            <a:pPr>
              <a:defRPr sz="2000"/>
            </a:pPr>
            <a:r>
              <a:rPr lang="en-US" sz="2000" b="1" dirty="0"/>
              <a:t>Self Assessment Survey  Tier 3 Scores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2022</c:v>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59D1-4560-9DA1-E5DC013FB6EB}"/>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Sheet1!$A$38</c:f>
              <c:numCache>
                <c:formatCode>0%</c:formatCode>
                <c:ptCount val="1"/>
                <c:pt idx="0">
                  <c:v>0.64</c:v>
                </c:pt>
              </c:numCache>
            </c:numRef>
          </c:val>
          <c:extLst>
            <c:ext xmlns:c16="http://schemas.microsoft.com/office/drawing/2014/chart" uri="{C3380CC4-5D6E-409C-BE32-E72D297353CC}">
              <c16:uniqueId val="{00000002-59D1-4560-9DA1-E5DC013FB6EB}"/>
            </c:ext>
          </c:extLst>
        </c:ser>
        <c:ser>
          <c:idx val="1"/>
          <c:order val="1"/>
          <c:tx>
            <c:v>2023</c:v>
          </c:tx>
          <c:spPr>
            <a:solidFill>
              <a:schemeClr val="accent2"/>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4-59D1-4560-9DA1-E5DC013FB6EB}"/>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Sheet1!$B$38</c:f>
              <c:numCache>
                <c:formatCode>0%</c:formatCode>
                <c:ptCount val="1"/>
                <c:pt idx="0">
                  <c:v>0.76</c:v>
                </c:pt>
              </c:numCache>
            </c:numRef>
          </c:val>
          <c:extLst>
            <c:ext xmlns:c16="http://schemas.microsoft.com/office/drawing/2014/chart" uri="{C3380CC4-5D6E-409C-BE32-E72D297353CC}">
              <c16:uniqueId val="{00000005-59D1-4560-9DA1-E5DC013FB6EB}"/>
            </c:ext>
          </c:extLst>
        </c:ser>
        <c:dLbls>
          <c:dLblPos val="outEnd"/>
          <c:showLegendKey val="0"/>
          <c:showVal val="1"/>
          <c:showCatName val="0"/>
          <c:showSerName val="0"/>
          <c:showPercent val="0"/>
          <c:showBubbleSize val="0"/>
        </c:dLbls>
        <c:gapWidth val="219"/>
        <c:overlap val="-27"/>
        <c:axId val="1606739871"/>
        <c:axId val="1606740351"/>
      </c:barChart>
      <c:catAx>
        <c:axId val="1606739871"/>
        <c:scaling>
          <c:orientation val="minMax"/>
        </c:scaling>
        <c:delete val="1"/>
        <c:axPos val="b"/>
        <c:majorTickMark val="none"/>
        <c:minorTickMark val="none"/>
        <c:tickLblPos val="nextTo"/>
        <c:crossAx val="1606740351"/>
        <c:crosses val="autoZero"/>
        <c:auto val="1"/>
        <c:lblAlgn val="ctr"/>
        <c:lblOffset val="100"/>
        <c:noMultiLvlLbl val="0"/>
      </c:catAx>
      <c:valAx>
        <c:axId val="16067403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06739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Figure 3</a:t>
            </a:r>
          </a:p>
          <a:p>
            <a:pPr>
              <a:defRPr sz="2000" b="1"/>
            </a:pPr>
            <a:r>
              <a:rPr lang="en-US" sz="2000" b="1" dirty="0" err="1"/>
              <a:t>Comparision</a:t>
            </a:r>
            <a:r>
              <a:rPr lang="en-US" sz="2000" b="1" dirty="0"/>
              <a:t> of Group</a:t>
            </a:r>
            <a:r>
              <a:rPr lang="en-US" sz="2000" b="1" baseline="0" dirty="0"/>
              <a:t>s</a:t>
            </a:r>
            <a:r>
              <a:rPr lang="en-US" sz="2000" b="1" dirty="0"/>
              <a:t> </a:t>
            </a:r>
          </a:p>
          <a:p>
            <a:pPr>
              <a:defRPr sz="2000" b="1"/>
            </a:pPr>
            <a:r>
              <a:rPr lang="en-US" sz="2000" b="1" dirty="0"/>
              <a:t>Sept -Jan vs Feb - June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Sheet1!$H$10</c:f>
              <c:strCache>
                <c:ptCount val="1"/>
                <c:pt idx="0">
                  <c:v>Sept -Jan </c:v>
                </c:pt>
              </c:strCache>
            </c:strRef>
          </c:tx>
          <c:spPr>
            <a:solidFill>
              <a:schemeClr val="bg1">
                <a:lumMod val="65000"/>
              </a:schemeClr>
            </a:solidFill>
            <a:ln>
              <a:noFill/>
            </a:ln>
            <a:effectLst/>
          </c:spPr>
          <c:invertIfNegative val="0"/>
          <c:cat>
            <c:strRef>
              <c:f>Sheet1!$I$9:$J$9</c:f>
              <c:strCache>
                <c:ptCount val="2"/>
                <c:pt idx="0">
                  <c:v>Control </c:v>
                </c:pt>
                <c:pt idx="1">
                  <c:v>Intervention</c:v>
                </c:pt>
              </c:strCache>
            </c:strRef>
          </c:cat>
          <c:val>
            <c:numRef>
              <c:f>Sheet1!$I$10:$J$10</c:f>
              <c:numCache>
                <c:formatCode>General</c:formatCode>
                <c:ptCount val="2"/>
                <c:pt idx="0">
                  <c:v>4.5333333333333332</c:v>
                </c:pt>
                <c:pt idx="1">
                  <c:v>6.9636363636363638</c:v>
                </c:pt>
              </c:numCache>
            </c:numRef>
          </c:val>
          <c:extLst>
            <c:ext xmlns:c16="http://schemas.microsoft.com/office/drawing/2014/chart" uri="{C3380CC4-5D6E-409C-BE32-E72D297353CC}">
              <c16:uniqueId val="{00000000-A148-4434-AB98-6E0DF2C6EBC4}"/>
            </c:ext>
          </c:extLst>
        </c:ser>
        <c:ser>
          <c:idx val="1"/>
          <c:order val="1"/>
          <c:tx>
            <c:strRef>
              <c:f>Sheet1!$H$11</c:f>
              <c:strCache>
                <c:ptCount val="1"/>
                <c:pt idx="0">
                  <c:v>Feb - June</c:v>
                </c:pt>
              </c:strCache>
            </c:strRef>
          </c:tx>
          <c:spPr>
            <a:solidFill>
              <a:schemeClr val="tx1"/>
            </a:solidFill>
            <a:ln>
              <a:noFill/>
            </a:ln>
            <a:effectLst/>
          </c:spPr>
          <c:invertIfNegative val="0"/>
          <c:cat>
            <c:strRef>
              <c:f>Sheet1!$I$9:$J$9</c:f>
              <c:strCache>
                <c:ptCount val="2"/>
                <c:pt idx="0">
                  <c:v>Control </c:v>
                </c:pt>
                <c:pt idx="1">
                  <c:v>Intervention</c:v>
                </c:pt>
              </c:strCache>
            </c:strRef>
          </c:cat>
          <c:val>
            <c:numRef>
              <c:f>Sheet1!$I$11:$J$11</c:f>
              <c:numCache>
                <c:formatCode>General</c:formatCode>
                <c:ptCount val="2"/>
                <c:pt idx="0">
                  <c:v>4.4444444444444446</c:v>
                </c:pt>
                <c:pt idx="1">
                  <c:v>3.5272727272727273</c:v>
                </c:pt>
              </c:numCache>
            </c:numRef>
          </c:val>
          <c:extLst>
            <c:ext xmlns:c16="http://schemas.microsoft.com/office/drawing/2014/chart" uri="{C3380CC4-5D6E-409C-BE32-E72D297353CC}">
              <c16:uniqueId val="{00000001-A148-4434-AB98-6E0DF2C6EBC4}"/>
            </c:ext>
          </c:extLst>
        </c:ser>
        <c:dLbls>
          <c:showLegendKey val="0"/>
          <c:showVal val="0"/>
          <c:showCatName val="0"/>
          <c:showSerName val="0"/>
          <c:showPercent val="0"/>
          <c:showBubbleSize val="0"/>
        </c:dLbls>
        <c:gapWidth val="219"/>
        <c:overlap val="-27"/>
        <c:axId val="1899793024"/>
        <c:axId val="1899793984"/>
      </c:barChart>
      <c:catAx>
        <c:axId val="1899793024"/>
        <c:scaling>
          <c:orientation val="minMax"/>
        </c:scaling>
        <c:delete val="1"/>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Group without Focused Support                             Group with Focused Support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899793984"/>
        <c:crosses val="autoZero"/>
        <c:auto val="1"/>
        <c:lblAlgn val="ctr"/>
        <c:lblOffset val="100"/>
        <c:noMultiLvlLbl val="0"/>
      </c:catAx>
      <c:valAx>
        <c:axId val="1899793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ODRs per Month per Student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9979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Figure 4</a:t>
            </a:r>
          </a:p>
          <a:p>
            <a:pPr>
              <a:defRPr b="1"/>
            </a:pPr>
            <a:r>
              <a:rPr lang="en-US" b="1"/>
              <a:t>Progress for Students without Focused Support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E7DC-4AC9-BE5E-299634B8B95B}"/>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E7DC-4AC9-BE5E-299634B8B95B}"/>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E7DC-4AC9-BE5E-299634B8B95B}"/>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[Book1]Sheet2!$A$6:$C$6</c:f>
              <c:strCache>
                <c:ptCount val="3"/>
                <c:pt idx="0">
                  <c:v>Not Making Progress</c:v>
                </c:pt>
                <c:pt idx="1">
                  <c:v>Making Progress</c:v>
                </c:pt>
                <c:pt idx="2">
                  <c:v>Stayed Same</c:v>
                </c:pt>
              </c:strCache>
            </c:strRef>
          </c:cat>
          <c:val>
            <c:numRef>
              <c:f>[Book1]Sheet2!$A$7:$C$7</c:f>
              <c:numCache>
                <c:formatCode>General</c:formatCode>
                <c:ptCount val="3"/>
                <c:pt idx="0">
                  <c:v>16</c:v>
                </c:pt>
                <c:pt idx="1">
                  <c:v>7</c:v>
                </c:pt>
                <c:pt idx="2">
                  <c:v>4</c:v>
                </c:pt>
              </c:numCache>
            </c:numRef>
          </c:val>
          <c:extLst>
            <c:ext xmlns:c16="http://schemas.microsoft.com/office/drawing/2014/chart" uri="{C3380CC4-5D6E-409C-BE32-E72D297353CC}">
              <c16:uniqueId val="{00000006-E7DC-4AC9-BE5E-299634B8B95B}"/>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r>
              <a:rPr lang="en-US" b="1"/>
              <a:t>Figure 5</a:t>
            </a:r>
          </a:p>
          <a:p>
            <a:pPr algn="ctr">
              <a:defRPr b="1"/>
            </a:pPr>
            <a:r>
              <a:rPr lang="en-US" b="1"/>
              <a:t>Progress for Students with Focused</a:t>
            </a:r>
            <a:r>
              <a:rPr lang="en-US" b="1" baseline="0"/>
              <a:t> Support</a:t>
            </a:r>
            <a:endParaRPr lang="en-US" b="1"/>
          </a:p>
        </c:rich>
      </c:tx>
      <c:layout>
        <c:manualLayout>
          <c:xMode val="edge"/>
          <c:yMode val="edge"/>
          <c:x val="0.22385412349772071"/>
          <c:y val="1.6849431499270331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0-4DAC-99D1-50B7456CA4A8}"/>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FC80-4DAC-99D1-50B7456CA4A8}"/>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FC80-4DAC-99D1-50B7456CA4A8}"/>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[Book1]Sheet2!$A$2:$C$2</c:f>
              <c:strCache>
                <c:ptCount val="3"/>
                <c:pt idx="0">
                  <c:v>Not Making Progress</c:v>
                </c:pt>
                <c:pt idx="1">
                  <c:v>Making Progress</c:v>
                </c:pt>
                <c:pt idx="2">
                  <c:v>Stayed Same</c:v>
                </c:pt>
              </c:strCache>
            </c:strRef>
          </c:cat>
          <c:val>
            <c:numRef>
              <c:f>[Book1]Sheet2!$A$3:$C$3</c:f>
              <c:numCache>
                <c:formatCode>General</c:formatCode>
                <c:ptCount val="3"/>
                <c:pt idx="0">
                  <c:v>0</c:v>
                </c:pt>
                <c:pt idx="1">
                  <c:v>10</c:v>
                </c:pt>
                <c:pt idx="2">
                  <c:v>1</c:v>
                </c:pt>
              </c:numCache>
            </c:numRef>
          </c:val>
          <c:extLst>
            <c:ext xmlns:c16="http://schemas.microsoft.com/office/drawing/2014/chart" uri="{C3380CC4-5D6E-409C-BE32-E72D297353CC}">
              <c16:uniqueId val="{00000006-FC80-4DAC-99D1-50B7456CA4A8}"/>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2441B-27F4-4B0D-8B16-7FA8DB904F9E}" type="doc">
      <dgm:prSet loTypeId="urn:microsoft.com/office/officeart/2016/7/layout/LinearBlockProcessNumbered" loCatId="process" qsTypeId="urn:microsoft.com/office/officeart/2005/8/quickstyle/simple2" qsCatId="simple" csTypeId="urn:microsoft.com/office/officeart/2005/8/colors/accent3_2" csCatId="accent3"/>
      <dgm:spPr/>
      <dgm:t>
        <a:bodyPr/>
        <a:lstStyle/>
        <a:p>
          <a:endParaRPr lang="en-US"/>
        </a:p>
      </dgm:t>
    </dgm:pt>
    <dgm:pt modelId="{05ABD976-DA7A-4829-9382-BED9A1C77370}">
      <dgm:prSet/>
      <dgm:spPr/>
      <dgm:t>
        <a:bodyPr/>
        <a:lstStyle/>
        <a:p>
          <a:pPr>
            <a:lnSpc>
              <a:spcPct val="100000"/>
            </a:lnSpc>
          </a:pPr>
          <a:r>
            <a:rPr lang="en-US" b="0" i="0" baseline="0" dirty="0"/>
            <a:t>Discuss the roles of student-focused, school, and district leadership Tier 3 teams </a:t>
          </a:r>
          <a:endParaRPr lang="en-US" dirty="0"/>
        </a:p>
      </dgm:t>
    </dgm:pt>
    <dgm:pt modelId="{03862B1C-8793-4232-93F6-67BE5682B324}" type="parTrans" cxnId="{824A96AD-3B19-4E55-9E6C-D9CD712E2548}">
      <dgm:prSet/>
      <dgm:spPr/>
      <dgm:t>
        <a:bodyPr/>
        <a:lstStyle/>
        <a:p>
          <a:endParaRPr lang="en-US"/>
        </a:p>
      </dgm:t>
    </dgm:pt>
    <dgm:pt modelId="{2A7003C7-3548-48C7-B8F7-BB92D01BF76E}" type="sibTrans" cxnId="{824A96AD-3B19-4E55-9E6C-D9CD712E2548}">
      <dgm:prSet phldrT="01" phldr="0"/>
      <dgm:spPr/>
      <dgm:t>
        <a:bodyPr/>
        <a:lstStyle/>
        <a:p>
          <a:r>
            <a:rPr lang="en-US"/>
            <a:t>01</a:t>
          </a:r>
        </a:p>
      </dgm:t>
    </dgm:pt>
    <dgm:pt modelId="{FFF2156C-968F-4D4B-9509-8C1F6A515876}">
      <dgm:prSet/>
      <dgm:spPr/>
      <dgm:t>
        <a:bodyPr/>
        <a:lstStyle/>
        <a:p>
          <a:pPr>
            <a:lnSpc>
              <a:spcPct val="100000"/>
            </a:lnSpc>
          </a:pPr>
          <a:r>
            <a:rPr lang="en-US" b="0" i="0" baseline="0" dirty="0"/>
            <a:t>Describe critical sources of data needed for effective and efficient decision making to support students with individualized support needs</a:t>
          </a:r>
          <a:endParaRPr lang="en-US" dirty="0"/>
        </a:p>
      </dgm:t>
    </dgm:pt>
    <dgm:pt modelId="{FAE15299-ABEA-4A1C-9D7D-0320A5A89D4C}" type="parTrans" cxnId="{4C34E31D-BC81-46EB-8056-F715E35E1847}">
      <dgm:prSet/>
      <dgm:spPr/>
      <dgm:t>
        <a:bodyPr/>
        <a:lstStyle/>
        <a:p>
          <a:endParaRPr lang="en-US"/>
        </a:p>
      </dgm:t>
    </dgm:pt>
    <dgm:pt modelId="{48EB2678-8AD0-42FD-AAE4-B1E292183CDE}" type="sibTrans" cxnId="{4C34E31D-BC81-46EB-8056-F715E35E1847}">
      <dgm:prSet phldrT="02" phldr="0"/>
      <dgm:spPr/>
      <dgm:t>
        <a:bodyPr/>
        <a:lstStyle/>
        <a:p>
          <a:r>
            <a:rPr lang="en-US"/>
            <a:t>02</a:t>
          </a:r>
        </a:p>
      </dgm:t>
    </dgm:pt>
    <dgm:pt modelId="{D9307004-23E2-4223-9DE0-B1B86CF2B4FA}">
      <dgm:prSet/>
      <dgm:spPr/>
      <dgm:t>
        <a:bodyPr/>
        <a:lstStyle/>
        <a:p>
          <a:pPr>
            <a:lnSpc>
              <a:spcPct val="100000"/>
            </a:lnSpc>
          </a:pPr>
          <a:r>
            <a:rPr lang="en-US" b="0" i="0" baseline="0" dirty="0"/>
            <a:t>Provide examples of specific questions team members can ask when engaging in data-based decision making at Tier 3</a:t>
          </a:r>
          <a:endParaRPr lang="en-US" dirty="0"/>
        </a:p>
      </dgm:t>
    </dgm:pt>
    <dgm:pt modelId="{17AEDE2E-8177-4BD1-8022-44AC8B5B7A49}" type="parTrans" cxnId="{E19500D6-5B76-4BE0-AA7E-BB543D748F69}">
      <dgm:prSet/>
      <dgm:spPr/>
      <dgm:t>
        <a:bodyPr/>
        <a:lstStyle/>
        <a:p>
          <a:endParaRPr lang="en-US"/>
        </a:p>
      </dgm:t>
    </dgm:pt>
    <dgm:pt modelId="{7B3B40B1-2EFC-43B5-8253-A70514F81E5D}" type="sibTrans" cxnId="{E19500D6-5B76-4BE0-AA7E-BB543D748F69}">
      <dgm:prSet phldrT="03" phldr="0"/>
      <dgm:spPr/>
      <dgm:t>
        <a:bodyPr/>
        <a:lstStyle/>
        <a:p>
          <a:r>
            <a:rPr lang="en-US"/>
            <a:t>03</a:t>
          </a:r>
        </a:p>
      </dgm:t>
    </dgm:pt>
    <dgm:pt modelId="{E2762BA1-89CE-4CC5-B6BD-E0ED89D5EF11}" type="pres">
      <dgm:prSet presAssocID="{9A62441B-27F4-4B0D-8B16-7FA8DB904F9E}" presName="Name0" presStyleCnt="0">
        <dgm:presLayoutVars>
          <dgm:animLvl val="lvl"/>
          <dgm:resizeHandles val="exact"/>
        </dgm:presLayoutVars>
      </dgm:prSet>
      <dgm:spPr/>
    </dgm:pt>
    <dgm:pt modelId="{2527F9EC-218C-4EDC-972D-9CBDFA3386EB}" type="pres">
      <dgm:prSet presAssocID="{05ABD976-DA7A-4829-9382-BED9A1C77370}" presName="compositeNode" presStyleCnt="0">
        <dgm:presLayoutVars>
          <dgm:bulletEnabled val="1"/>
        </dgm:presLayoutVars>
      </dgm:prSet>
      <dgm:spPr/>
    </dgm:pt>
    <dgm:pt modelId="{124D16C1-B958-42A8-84BF-30E798E6219E}" type="pres">
      <dgm:prSet presAssocID="{05ABD976-DA7A-4829-9382-BED9A1C77370}" presName="bgRect" presStyleLbl="alignNode1" presStyleIdx="0" presStyleCnt="3"/>
      <dgm:spPr/>
    </dgm:pt>
    <dgm:pt modelId="{898B81F7-92C8-4B2F-9DCB-6218990070E4}" type="pres">
      <dgm:prSet presAssocID="{2A7003C7-3548-48C7-B8F7-BB92D01BF76E}" presName="sibTransNodeRect" presStyleLbl="alignNode1" presStyleIdx="0" presStyleCnt="3">
        <dgm:presLayoutVars>
          <dgm:chMax val="0"/>
          <dgm:bulletEnabled val="1"/>
        </dgm:presLayoutVars>
      </dgm:prSet>
      <dgm:spPr/>
    </dgm:pt>
    <dgm:pt modelId="{E774BB24-3FE2-4AC0-8C56-EF1F1AE84C4E}" type="pres">
      <dgm:prSet presAssocID="{05ABD976-DA7A-4829-9382-BED9A1C77370}" presName="nodeRect" presStyleLbl="alignNode1" presStyleIdx="0" presStyleCnt="3">
        <dgm:presLayoutVars>
          <dgm:bulletEnabled val="1"/>
        </dgm:presLayoutVars>
      </dgm:prSet>
      <dgm:spPr/>
    </dgm:pt>
    <dgm:pt modelId="{227DC647-CA89-42D5-BEC7-539FAFB5C7F6}" type="pres">
      <dgm:prSet presAssocID="{2A7003C7-3548-48C7-B8F7-BB92D01BF76E}" presName="sibTrans" presStyleCnt="0"/>
      <dgm:spPr/>
    </dgm:pt>
    <dgm:pt modelId="{B1D4FBB6-422C-4A08-B3BE-73EAA1CDBE08}" type="pres">
      <dgm:prSet presAssocID="{FFF2156C-968F-4D4B-9509-8C1F6A515876}" presName="compositeNode" presStyleCnt="0">
        <dgm:presLayoutVars>
          <dgm:bulletEnabled val="1"/>
        </dgm:presLayoutVars>
      </dgm:prSet>
      <dgm:spPr/>
    </dgm:pt>
    <dgm:pt modelId="{12EBC662-1F30-4680-8254-4A82A848F18E}" type="pres">
      <dgm:prSet presAssocID="{FFF2156C-968F-4D4B-9509-8C1F6A515876}" presName="bgRect" presStyleLbl="alignNode1" presStyleIdx="1" presStyleCnt="3"/>
      <dgm:spPr/>
    </dgm:pt>
    <dgm:pt modelId="{45A14BBC-1267-4BB1-9201-E5EE2FA6C3A0}" type="pres">
      <dgm:prSet presAssocID="{48EB2678-8AD0-42FD-AAE4-B1E292183CDE}" presName="sibTransNodeRect" presStyleLbl="alignNode1" presStyleIdx="1" presStyleCnt="3">
        <dgm:presLayoutVars>
          <dgm:chMax val="0"/>
          <dgm:bulletEnabled val="1"/>
        </dgm:presLayoutVars>
      </dgm:prSet>
      <dgm:spPr/>
    </dgm:pt>
    <dgm:pt modelId="{377D339B-43EB-4913-BE74-4A4AF0B3FC67}" type="pres">
      <dgm:prSet presAssocID="{FFF2156C-968F-4D4B-9509-8C1F6A515876}" presName="nodeRect" presStyleLbl="alignNode1" presStyleIdx="1" presStyleCnt="3">
        <dgm:presLayoutVars>
          <dgm:bulletEnabled val="1"/>
        </dgm:presLayoutVars>
      </dgm:prSet>
      <dgm:spPr/>
    </dgm:pt>
    <dgm:pt modelId="{E0DA65E6-C56B-471B-BE0C-52132719AB56}" type="pres">
      <dgm:prSet presAssocID="{48EB2678-8AD0-42FD-AAE4-B1E292183CDE}" presName="sibTrans" presStyleCnt="0"/>
      <dgm:spPr/>
    </dgm:pt>
    <dgm:pt modelId="{556A1543-56D6-49A6-999C-AA3C9EB3EF85}" type="pres">
      <dgm:prSet presAssocID="{D9307004-23E2-4223-9DE0-B1B86CF2B4FA}" presName="compositeNode" presStyleCnt="0">
        <dgm:presLayoutVars>
          <dgm:bulletEnabled val="1"/>
        </dgm:presLayoutVars>
      </dgm:prSet>
      <dgm:spPr/>
    </dgm:pt>
    <dgm:pt modelId="{E062DFAB-D253-4AF4-ABE3-BA6249ABB16D}" type="pres">
      <dgm:prSet presAssocID="{D9307004-23E2-4223-9DE0-B1B86CF2B4FA}" presName="bgRect" presStyleLbl="alignNode1" presStyleIdx="2" presStyleCnt="3"/>
      <dgm:spPr/>
    </dgm:pt>
    <dgm:pt modelId="{79C8A947-89B0-41F3-A4F8-19EA66DEE1C7}" type="pres">
      <dgm:prSet presAssocID="{7B3B40B1-2EFC-43B5-8253-A70514F81E5D}" presName="sibTransNodeRect" presStyleLbl="alignNode1" presStyleIdx="2" presStyleCnt="3">
        <dgm:presLayoutVars>
          <dgm:chMax val="0"/>
          <dgm:bulletEnabled val="1"/>
        </dgm:presLayoutVars>
      </dgm:prSet>
      <dgm:spPr/>
    </dgm:pt>
    <dgm:pt modelId="{DAA9EDB0-51A9-4755-9642-C4B7B0021303}" type="pres">
      <dgm:prSet presAssocID="{D9307004-23E2-4223-9DE0-B1B86CF2B4FA}" presName="nodeRect" presStyleLbl="alignNode1" presStyleIdx="2" presStyleCnt="3">
        <dgm:presLayoutVars>
          <dgm:bulletEnabled val="1"/>
        </dgm:presLayoutVars>
      </dgm:prSet>
      <dgm:spPr/>
    </dgm:pt>
  </dgm:ptLst>
  <dgm:cxnLst>
    <dgm:cxn modelId="{BDF43208-8ABE-43E6-A0BA-F41A88973332}" type="presOf" srcId="{05ABD976-DA7A-4829-9382-BED9A1C77370}" destId="{E774BB24-3FE2-4AC0-8C56-EF1F1AE84C4E}" srcOrd="1" destOrd="0" presId="urn:microsoft.com/office/officeart/2016/7/layout/LinearBlockProcessNumbered"/>
    <dgm:cxn modelId="{43ED0513-8F47-42D0-9E57-5D2867E5320B}" type="presOf" srcId="{48EB2678-8AD0-42FD-AAE4-B1E292183CDE}" destId="{45A14BBC-1267-4BB1-9201-E5EE2FA6C3A0}" srcOrd="0" destOrd="0" presId="urn:microsoft.com/office/officeart/2016/7/layout/LinearBlockProcessNumbered"/>
    <dgm:cxn modelId="{4C34E31D-BC81-46EB-8056-F715E35E1847}" srcId="{9A62441B-27F4-4B0D-8B16-7FA8DB904F9E}" destId="{FFF2156C-968F-4D4B-9509-8C1F6A515876}" srcOrd="1" destOrd="0" parTransId="{FAE15299-ABEA-4A1C-9D7D-0320A5A89D4C}" sibTransId="{48EB2678-8AD0-42FD-AAE4-B1E292183CDE}"/>
    <dgm:cxn modelId="{1F000133-A132-4145-A4E4-0C630F7EB847}" type="presOf" srcId="{FFF2156C-968F-4D4B-9509-8C1F6A515876}" destId="{12EBC662-1F30-4680-8254-4A82A848F18E}" srcOrd="0" destOrd="0" presId="urn:microsoft.com/office/officeart/2016/7/layout/LinearBlockProcessNumbered"/>
    <dgm:cxn modelId="{46645873-0366-441C-80ED-19F355F5DEE4}" type="presOf" srcId="{05ABD976-DA7A-4829-9382-BED9A1C77370}" destId="{124D16C1-B958-42A8-84BF-30E798E6219E}" srcOrd="0" destOrd="0" presId="urn:microsoft.com/office/officeart/2016/7/layout/LinearBlockProcessNumbered"/>
    <dgm:cxn modelId="{C2B1707B-E983-4968-9B01-7D532DC84CD1}" type="presOf" srcId="{7B3B40B1-2EFC-43B5-8253-A70514F81E5D}" destId="{79C8A947-89B0-41F3-A4F8-19EA66DEE1C7}" srcOrd="0" destOrd="0" presId="urn:microsoft.com/office/officeart/2016/7/layout/LinearBlockProcessNumbered"/>
    <dgm:cxn modelId="{CCDBE481-8D60-4718-BF2F-D8B56C460A72}" type="presOf" srcId="{D9307004-23E2-4223-9DE0-B1B86CF2B4FA}" destId="{DAA9EDB0-51A9-4755-9642-C4B7B0021303}" srcOrd="1" destOrd="0" presId="urn:microsoft.com/office/officeart/2016/7/layout/LinearBlockProcessNumbered"/>
    <dgm:cxn modelId="{6DAA5693-9FC7-438C-BED8-FDA46464CEFC}" type="presOf" srcId="{FFF2156C-968F-4D4B-9509-8C1F6A515876}" destId="{377D339B-43EB-4913-BE74-4A4AF0B3FC67}" srcOrd="1" destOrd="0" presId="urn:microsoft.com/office/officeart/2016/7/layout/LinearBlockProcessNumbered"/>
    <dgm:cxn modelId="{21F23FAB-E506-4A58-82B8-C4CB8D9C1ACC}" type="presOf" srcId="{9A62441B-27F4-4B0D-8B16-7FA8DB904F9E}" destId="{E2762BA1-89CE-4CC5-B6BD-E0ED89D5EF11}" srcOrd="0" destOrd="0" presId="urn:microsoft.com/office/officeart/2016/7/layout/LinearBlockProcessNumbered"/>
    <dgm:cxn modelId="{824A96AD-3B19-4E55-9E6C-D9CD712E2548}" srcId="{9A62441B-27F4-4B0D-8B16-7FA8DB904F9E}" destId="{05ABD976-DA7A-4829-9382-BED9A1C77370}" srcOrd="0" destOrd="0" parTransId="{03862B1C-8793-4232-93F6-67BE5682B324}" sibTransId="{2A7003C7-3548-48C7-B8F7-BB92D01BF76E}"/>
    <dgm:cxn modelId="{E19500D6-5B76-4BE0-AA7E-BB543D748F69}" srcId="{9A62441B-27F4-4B0D-8B16-7FA8DB904F9E}" destId="{D9307004-23E2-4223-9DE0-B1B86CF2B4FA}" srcOrd="2" destOrd="0" parTransId="{17AEDE2E-8177-4BD1-8022-44AC8B5B7A49}" sibTransId="{7B3B40B1-2EFC-43B5-8253-A70514F81E5D}"/>
    <dgm:cxn modelId="{396B73DC-49AB-4F72-B1E5-4B0B14A0853E}" type="presOf" srcId="{D9307004-23E2-4223-9DE0-B1B86CF2B4FA}" destId="{E062DFAB-D253-4AF4-ABE3-BA6249ABB16D}" srcOrd="0" destOrd="0" presId="urn:microsoft.com/office/officeart/2016/7/layout/LinearBlockProcessNumbered"/>
    <dgm:cxn modelId="{6D5E0AE1-23E5-4533-BC85-5848469136BA}" type="presOf" srcId="{2A7003C7-3548-48C7-B8F7-BB92D01BF76E}" destId="{898B81F7-92C8-4B2F-9DCB-6218990070E4}" srcOrd="0" destOrd="0" presId="urn:microsoft.com/office/officeart/2016/7/layout/LinearBlockProcessNumbered"/>
    <dgm:cxn modelId="{73CFB080-DB61-4DB1-BEBE-39F7E56708BF}" type="presParOf" srcId="{E2762BA1-89CE-4CC5-B6BD-E0ED89D5EF11}" destId="{2527F9EC-218C-4EDC-972D-9CBDFA3386EB}" srcOrd="0" destOrd="0" presId="urn:microsoft.com/office/officeart/2016/7/layout/LinearBlockProcessNumbered"/>
    <dgm:cxn modelId="{B2DCACC9-3F85-427A-A8DE-84D7C1425082}" type="presParOf" srcId="{2527F9EC-218C-4EDC-972D-9CBDFA3386EB}" destId="{124D16C1-B958-42A8-84BF-30E798E6219E}" srcOrd="0" destOrd="0" presId="urn:microsoft.com/office/officeart/2016/7/layout/LinearBlockProcessNumbered"/>
    <dgm:cxn modelId="{C6265883-B602-4D64-B534-398F6D78FB9D}" type="presParOf" srcId="{2527F9EC-218C-4EDC-972D-9CBDFA3386EB}" destId="{898B81F7-92C8-4B2F-9DCB-6218990070E4}" srcOrd="1" destOrd="0" presId="urn:microsoft.com/office/officeart/2016/7/layout/LinearBlockProcessNumbered"/>
    <dgm:cxn modelId="{F0A5BD69-5E8E-4C84-BEBB-31D01EC7C0D5}" type="presParOf" srcId="{2527F9EC-218C-4EDC-972D-9CBDFA3386EB}" destId="{E774BB24-3FE2-4AC0-8C56-EF1F1AE84C4E}" srcOrd="2" destOrd="0" presId="urn:microsoft.com/office/officeart/2016/7/layout/LinearBlockProcessNumbered"/>
    <dgm:cxn modelId="{2E8EBBDC-BFFA-4E05-95D6-8145BAB78E61}" type="presParOf" srcId="{E2762BA1-89CE-4CC5-B6BD-E0ED89D5EF11}" destId="{227DC647-CA89-42D5-BEC7-539FAFB5C7F6}" srcOrd="1" destOrd="0" presId="urn:microsoft.com/office/officeart/2016/7/layout/LinearBlockProcessNumbered"/>
    <dgm:cxn modelId="{FBD5EB58-A662-4029-9EF1-B45C5F10070D}" type="presParOf" srcId="{E2762BA1-89CE-4CC5-B6BD-E0ED89D5EF11}" destId="{B1D4FBB6-422C-4A08-B3BE-73EAA1CDBE08}" srcOrd="2" destOrd="0" presId="urn:microsoft.com/office/officeart/2016/7/layout/LinearBlockProcessNumbered"/>
    <dgm:cxn modelId="{4357479A-E2BF-4AC1-949E-F7CBFDDC3D00}" type="presParOf" srcId="{B1D4FBB6-422C-4A08-B3BE-73EAA1CDBE08}" destId="{12EBC662-1F30-4680-8254-4A82A848F18E}" srcOrd="0" destOrd="0" presId="urn:microsoft.com/office/officeart/2016/7/layout/LinearBlockProcessNumbered"/>
    <dgm:cxn modelId="{8E46F72B-546C-4313-B141-AFD5AC29D5D5}" type="presParOf" srcId="{B1D4FBB6-422C-4A08-B3BE-73EAA1CDBE08}" destId="{45A14BBC-1267-4BB1-9201-E5EE2FA6C3A0}" srcOrd="1" destOrd="0" presId="urn:microsoft.com/office/officeart/2016/7/layout/LinearBlockProcessNumbered"/>
    <dgm:cxn modelId="{59A169EC-227A-4FD9-B4CF-B9A7BC648A79}" type="presParOf" srcId="{B1D4FBB6-422C-4A08-B3BE-73EAA1CDBE08}" destId="{377D339B-43EB-4913-BE74-4A4AF0B3FC67}" srcOrd="2" destOrd="0" presId="urn:microsoft.com/office/officeart/2016/7/layout/LinearBlockProcessNumbered"/>
    <dgm:cxn modelId="{22383445-8DEF-4132-AB8C-11955658656F}" type="presParOf" srcId="{E2762BA1-89CE-4CC5-B6BD-E0ED89D5EF11}" destId="{E0DA65E6-C56B-471B-BE0C-52132719AB56}" srcOrd="3" destOrd="0" presId="urn:microsoft.com/office/officeart/2016/7/layout/LinearBlockProcessNumbered"/>
    <dgm:cxn modelId="{AF9C73E7-2E6D-4BEA-A686-78CD1D858BA0}" type="presParOf" srcId="{E2762BA1-89CE-4CC5-B6BD-E0ED89D5EF11}" destId="{556A1543-56D6-49A6-999C-AA3C9EB3EF85}" srcOrd="4" destOrd="0" presId="urn:microsoft.com/office/officeart/2016/7/layout/LinearBlockProcessNumbered"/>
    <dgm:cxn modelId="{99F31B2A-6F74-4824-A4DD-5601AD22ED99}" type="presParOf" srcId="{556A1543-56D6-49A6-999C-AA3C9EB3EF85}" destId="{E062DFAB-D253-4AF4-ABE3-BA6249ABB16D}" srcOrd="0" destOrd="0" presId="urn:microsoft.com/office/officeart/2016/7/layout/LinearBlockProcessNumbered"/>
    <dgm:cxn modelId="{F60AD6C0-D944-4B97-9DB1-7119952CA19F}" type="presParOf" srcId="{556A1543-56D6-49A6-999C-AA3C9EB3EF85}" destId="{79C8A947-89B0-41F3-A4F8-19EA66DEE1C7}" srcOrd="1" destOrd="0" presId="urn:microsoft.com/office/officeart/2016/7/layout/LinearBlockProcessNumbered"/>
    <dgm:cxn modelId="{BE528665-F337-4551-A4E2-7C2FDC7AF756}" type="presParOf" srcId="{556A1543-56D6-49A6-999C-AA3C9EB3EF85}" destId="{DAA9EDB0-51A9-4755-9642-C4B7B0021303}"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79C96-F0FF-475E-AD6C-71A49BBE038D}"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865047BE-7844-48F0-8428-81502FBCBA0C}">
      <dgm:prSet phldrT="[Text]"/>
      <dgm:spPr/>
      <dgm:t>
        <a:bodyPr/>
        <a:lstStyle/>
        <a:p>
          <a:r>
            <a:rPr lang="en-US" dirty="0"/>
            <a:t>Efficient</a:t>
          </a:r>
        </a:p>
      </dgm:t>
    </dgm:pt>
    <dgm:pt modelId="{DC3950C8-9E94-4B8E-BF2D-326995FB47D8}" type="parTrans" cxnId="{F159DF9C-6E19-4541-A1D6-E67932660CA5}">
      <dgm:prSet/>
      <dgm:spPr/>
      <dgm:t>
        <a:bodyPr/>
        <a:lstStyle/>
        <a:p>
          <a:endParaRPr lang="en-US"/>
        </a:p>
      </dgm:t>
    </dgm:pt>
    <dgm:pt modelId="{47521AC7-EB7B-4519-807A-8239CD038CE9}" type="sibTrans" cxnId="{F159DF9C-6E19-4541-A1D6-E67932660CA5}">
      <dgm:prSet/>
      <dgm:spPr/>
      <dgm:t>
        <a:bodyPr/>
        <a:lstStyle/>
        <a:p>
          <a:endParaRPr lang="en-US"/>
        </a:p>
      </dgm:t>
    </dgm:pt>
    <dgm:pt modelId="{5E17E76D-E0F7-4693-827A-886527668A67}">
      <dgm:prSet phldrT="[Text]"/>
      <dgm:spPr/>
      <dgm:t>
        <a:bodyPr/>
        <a:lstStyle/>
        <a:p>
          <a:pPr>
            <a:lnSpc>
              <a:spcPct val="100000"/>
            </a:lnSpc>
          </a:pPr>
          <a:r>
            <a:rPr lang="en-US" dirty="0"/>
            <a:t>Collected easily</a:t>
          </a:r>
        </a:p>
      </dgm:t>
    </dgm:pt>
    <dgm:pt modelId="{E9395445-224E-476D-937F-3E0D042D91C9}" type="parTrans" cxnId="{00FF9BE7-1F6B-497D-B76E-0AFDCD37536D}">
      <dgm:prSet/>
      <dgm:spPr/>
      <dgm:t>
        <a:bodyPr/>
        <a:lstStyle/>
        <a:p>
          <a:endParaRPr lang="en-US"/>
        </a:p>
      </dgm:t>
    </dgm:pt>
    <dgm:pt modelId="{4E26E491-5B47-4F27-8DBD-A84E940272AF}" type="sibTrans" cxnId="{00FF9BE7-1F6B-497D-B76E-0AFDCD37536D}">
      <dgm:prSet/>
      <dgm:spPr/>
      <dgm:t>
        <a:bodyPr/>
        <a:lstStyle/>
        <a:p>
          <a:endParaRPr lang="en-US"/>
        </a:p>
      </dgm:t>
    </dgm:pt>
    <dgm:pt modelId="{CC38E67F-8451-4CD8-954E-BC0927062B4B}">
      <dgm:prSet phldrT="[Text]"/>
      <dgm:spPr/>
      <dgm:t>
        <a:bodyPr/>
        <a:lstStyle/>
        <a:p>
          <a:r>
            <a:rPr lang="en-US" dirty="0"/>
            <a:t>Socially Valid</a:t>
          </a:r>
        </a:p>
      </dgm:t>
    </dgm:pt>
    <dgm:pt modelId="{11FD9734-F035-4EF0-AFFD-067DFECF18FD}" type="parTrans" cxnId="{E4E57722-C065-475D-9CEE-7F947DDDA726}">
      <dgm:prSet/>
      <dgm:spPr/>
      <dgm:t>
        <a:bodyPr/>
        <a:lstStyle/>
        <a:p>
          <a:endParaRPr lang="en-US"/>
        </a:p>
      </dgm:t>
    </dgm:pt>
    <dgm:pt modelId="{479E84BD-DA2E-402D-AAA4-E37411DD318F}" type="sibTrans" cxnId="{E4E57722-C065-475D-9CEE-7F947DDDA726}">
      <dgm:prSet/>
      <dgm:spPr/>
      <dgm:t>
        <a:bodyPr/>
        <a:lstStyle/>
        <a:p>
          <a:endParaRPr lang="en-US"/>
        </a:p>
      </dgm:t>
    </dgm:pt>
    <dgm:pt modelId="{7A697A15-5004-45C6-A4B4-04DC4F3F6196}">
      <dgm:prSet phldrT="[Text]"/>
      <dgm:spPr/>
      <dgm:t>
        <a:bodyPr/>
        <a:lstStyle/>
        <a:p>
          <a:pPr>
            <a:lnSpc>
              <a:spcPct val="100000"/>
            </a:lnSpc>
          </a:pPr>
          <a:r>
            <a:rPr lang="en-US" dirty="0"/>
            <a:t>Acceptable</a:t>
          </a:r>
        </a:p>
      </dgm:t>
    </dgm:pt>
    <dgm:pt modelId="{9F277F07-C111-44C2-B00C-66ADEF40292E}" type="parTrans" cxnId="{367074C2-7B45-48F2-9377-D331424F1FAB}">
      <dgm:prSet/>
      <dgm:spPr/>
      <dgm:t>
        <a:bodyPr/>
        <a:lstStyle/>
        <a:p>
          <a:endParaRPr lang="en-US"/>
        </a:p>
      </dgm:t>
    </dgm:pt>
    <dgm:pt modelId="{2629A722-0839-40D4-B40A-F2BBDD2EF6DC}" type="sibTrans" cxnId="{367074C2-7B45-48F2-9377-D331424F1FAB}">
      <dgm:prSet/>
      <dgm:spPr/>
      <dgm:t>
        <a:bodyPr/>
        <a:lstStyle/>
        <a:p>
          <a:endParaRPr lang="en-US"/>
        </a:p>
      </dgm:t>
    </dgm:pt>
    <dgm:pt modelId="{ED2FE0D1-C700-4BE5-A723-AACD605C0CA5}">
      <dgm:prSet phldrT="[Text]"/>
      <dgm:spPr/>
      <dgm:t>
        <a:bodyPr/>
        <a:lstStyle/>
        <a:p>
          <a:r>
            <a:rPr lang="en-US" dirty="0"/>
            <a:t>Others</a:t>
          </a:r>
        </a:p>
      </dgm:t>
    </dgm:pt>
    <dgm:pt modelId="{230B6A79-7B6F-4422-80A1-61454978B434}" type="parTrans" cxnId="{56B7A890-D7C1-4092-8B5A-20B50E121DCB}">
      <dgm:prSet/>
      <dgm:spPr/>
      <dgm:t>
        <a:bodyPr/>
        <a:lstStyle/>
        <a:p>
          <a:endParaRPr lang="en-US"/>
        </a:p>
      </dgm:t>
    </dgm:pt>
    <dgm:pt modelId="{A2033FEA-DD1F-40C1-855D-4ECE30CF1CC5}" type="sibTrans" cxnId="{56B7A890-D7C1-4092-8B5A-20B50E121DCB}">
      <dgm:prSet/>
      <dgm:spPr/>
      <dgm:t>
        <a:bodyPr/>
        <a:lstStyle/>
        <a:p>
          <a:endParaRPr lang="en-US"/>
        </a:p>
      </dgm:t>
    </dgm:pt>
    <dgm:pt modelId="{900A4B94-6E5B-4523-86C2-694B51389DCD}">
      <dgm:prSet phldrT="[Text]"/>
      <dgm:spPr/>
      <dgm:t>
        <a:bodyPr/>
        <a:lstStyle/>
        <a:p>
          <a:pPr>
            <a:lnSpc>
              <a:spcPct val="100000"/>
            </a:lnSpc>
          </a:pPr>
          <a:r>
            <a:rPr lang="en-US" dirty="0"/>
            <a:t>Responsive</a:t>
          </a:r>
        </a:p>
      </dgm:t>
    </dgm:pt>
    <dgm:pt modelId="{7B967841-DAD9-4592-A644-524F8EF961AA}" type="parTrans" cxnId="{72099710-0A36-4AE6-AB10-44C3C214C868}">
      <dgm:prSet/>
      <dgm:spPr/>
      <dgm:t>
        <a:bodyPr/>
        <a:lstStyle/>
        <a:p>
          <a:endParaRPr lang="en-US"/>
        </a:p>
      </dgm:t>
    </dgm:pt>
    <dgm:pt modelId="{587DF55F-DBDF-4618-B330-B9AE970AA90E}" type="sibTrans" cxnId="{72099710-0A36-4AE6-AB10-44C3C214C868}">
      <dgm:prSet/>
      <dgm:spPr/>
      <dgm:t>
        <a:bodyPr/>
        <a:lstStyle/>
        <a:p>
          <a:endParaRPr lang="en-US"/>
        </a:p>
      </dgm:t>
    </dgm:pt>
    <dgm:pt modelId="{66AB7334-AF4A-4550-B1F2-1C2FC173DE93}">
      <dgm:prSet/>
      <dgm:spPr/>
      <dgm:t>
        <a:bodyPr/>
        <a:lstStyle/>
        <a:p>
          <a:pPr>
            <a:lnSpc>
              <a:spcPct val="100000"/>
            </a:lnSpc>
          </a:pPr>
          <a:r>
            <a:rPr lang="en-US" dirty="0"/>
            <a:t>Entered quickly </a:t>
          </a:r>
        </a:p>
      </dgm:t>
    </dgm:pt>
    <dgm:pt modelId="{CD3ED754-9CC2-4B3C-A2BF-1D0814130A89}" type="parTrans" cxnId="{5580CE8F-5341-4CF3-95C1-5447212E044A}">
      <dgm:prSet/>
      <dgm:spPr/>
      <dgm:t>
        <a:bodyPr/>
        <a:lstStyle/>
        <a:p>
          <a:endParaRPr lang="en-US"/>
        </a:p>
      </dgm:t>
    </dgm:pt>
    <dgm:pt modelId="{667773E5-FCC7-4EFF-A17C-F23CD7646A92}" type="sibTrans" cxnId="{5580CE8F-5341-4CF3-95C1-5447212E044A}">
      <dgm:prSet/>
      <dgm:spPr/>
      <dgm:t>
        <a:bodyPr/>
        <a:lstStyle/>
        <a:p>
          <a:endParaRPr lang="en-US"/>
        </a:p>
      </dgm:t>
    </dgm:pt>
    <dgm:pt modelId="{3B9FDCDB-91F1-46F1-BBC4-68F7ED8C2497}">
      <dgm:prSet/>
      <dgm:spPr/>
      <dgm:t>
        <a:bodyPr/>
        <a:lstStyle/>
        <a:p>
          <a:pPr>
            <a:lnSpc>
              <a:spcPct val="100000"/>
            </a:lnSpc>
          </a:pPr>
          <a:r>
            <a:rPr lang="en-US" dirty="0"/>
            <a:t>Presented visually</a:t>
          </a:r>
        </a:p>
      </dgm:t>
    </dgm:pt>
    <dgm:pt modelId="{DB5D2726-7811-47AB-9DA9-9346284F21FF}" type="parTrans" cxnId="{C54A3F73-D255-46D1-A8BA-2C0C70593EAA}">
      <dgm:prSet/>
      <dgm:spPr/>
      <dgm:t>
        <a:bodyPr/>
        <a:lstStyle/>
        <a:p>
          <a:endParaRPr lang="en-US"/>
        </a:p>
      </dgm:t>
    </dgm:pt>
    <dgm:pt modelId="{70BF3D10-94E3-4C43-B824-8D8A3EC51AD8}" type="sibTrans" cxnId="{C54A3F73-D255-46D1-A8BA-2C0C70593EAA}">
      <dgm:prSet/>
      <dgm:spPr/>
      <dgm:t>
        <a:bodyPr/>
        <a:lstStyle/>
        <a:p>
          <a:endParaRPr lang="en-US"/>
        </a:p>
      </dgm:t>
    </dgm:pt>
    <dgm:pt modelId="{6FAE318D-6D8B-48AB-8885-CFEBADC36B09}">
      <dgm:prSet/>
      <dgm:spPr/>
      <dgm:t>
        <a:bodyPr/>
        <a:lstStyle/>
        <a:p>
          <a:pPr>
            <a:lnSpc>
              <a:spcPct val="100000"/>
            </a:lnSpc>
          </a:pPr>
          <a:r>
            <a:rPr lang="en-US"/>
            <a:t>Completeness</a:t>
          </a:r>
        </a:p>
      </dgm:t>
    </dgm:pt>
    <dgm:pt modelId="{9D7276D4-0A7E-420C-A35A-8B13428A7CD9}" type="parTrans" cxnId="{016390E2-A55D-445C-AFE9-D48E9BA42766}">
      <dgm:prSet/>
      <dgm:spPr/>
      <dgm:t>
        <a:bodyPr/>
        <a:lstStyle/>
        <a:p>
          <a:endParaRPr lang="en-US"/>
        </a:p>
      </dgm:t>
    </dgm:pt>
    <dgm:pt modelId="{1C659A49-2CDD-469A-ABCE-209FF819D5C4}" type="sibTrans" cxnId="{016390E2-A55D-445C-AFE9-D48E9BA42766}">
      <dgm:prSet/>
      <dgm:spPr/>
      <dgm:t>
        <a:bodyPr/>
        <a:lstStyle/>
        <a:p>
          <a:endParaRPr lang="en-US"/>
        </a:p>
      </dgm:t>
    </dgm:pt>
    <dgm:pt modelId="{5DC795C4-6431-472C-B707-3FA1DB292046}">
      <dgm:prSet/>
      <dgm:spPr/>
      <dgm:t>
        <a:bodyPr/>
        <a:lstStyle/>
        <a:p>
          <a:pPr>
            <a:lnSpc>
              <a:spcPct val="100000"/>
            </a:lnSpc>
          </a:pPr>
          <a:r>
            <a:rPr lang="en-US" dirty="0"/>
            <a:t>Easy to disaggregate in meaningful subcategories</a:t>
          </a:r>
        </a:p>
      </dgm:t>
    </dgm:pt>
    <dgm:pt modelId="{EBF12F1A-A880-484D-A4DF-BEF996799863}" type="parTrans" cxnId="{78F20EE8-1CBB-4D63-BF8A-9AFB0AAC4A67}">
      <dgm:prSet/>
      <dgm:spPr/>
      <dgm:t>
        <a:bodyPr/>
        <a:lstStyle/>
        <a:p>
          <a:endParaRPr lang="en-US"/>
        </a:p>
      </dgm:t>
    </dgm:pt>
    <dgm:pt modelId="{800BB566-5AD6-4A9B-B971-30108DEA0348}" type="sibTrans" cxnId="{78F20EE8-1CBB-4D63-BF8A-9AFB0AAC4A67}">
      <dgm:prSet/>
      <dgm:spPr/>
      <dgm:t>
        <a:bodyPr/>
        <a:lstStyle/>
        <a:p>
          <a:endParaRPr lang="en-US"/>
        </a:p>
      </dgm:t>
    </dgm:pt>
    <dgm:pt modelId="{3B6B6E30-F04F-4CB3-AFA9-5A3AD003A541}">
      <dgm:prSet/>
      <dgm:spPr/>
      <dgm:t>
        <a:bodyPr/>
        <a:lstStyle/>
        <a:p>
          <a:pPr>
            <a:lnSpc>
              <a:spcPct val="100000"/>
            </a:lnSpc>
          </a:pPr>
          <a:r>
            <a:rPr lang="en-US" dirty="0"/>
            <a:t>Feasible</a:t>
          </a:r>
        </a:p>
      </dgm:t>
    </dgm:pt>
    <dgm:pt modelId="{0B43CE0A-613E-46F0-B4C8-D5B59B7E0B6F}" type="parTrans" cxnId="{C352F0C7-9C3C-48C1-9F2E-840447FC42DF}">
      <dgm:prSet/>
      <dgm:spPr/>
      <dgm:t>
        <a:bodyPr/>
        <a:lstStyle/>
        <a:p>
          <a:endParaRPr lang="en-US"/>
        </a:p>
      </dgm:t>
    </dgm:pt>
    <dgm:pt modelId="{F8B76BEA-575B-4DBC-8205-C8D2F0DB3CE2}" type="sibTrans" cxnId="{C352F0C7-9C3C-48C1-9F2E-840447FC42DF}">
      <dgm:prSet/>
      <dgm:spPr/>
      <dgm:t>
        <a:bodyPr/>
        <a:lstStyle/>
        <a:p>
          <a:endParaRPr lang="en-US"/>
        </a:p>
      </dgm:t>
    </dgm:pt>
    <dgm:pt modelId="{0257F893-670F-4633-8928-6D08BF26C2A9}">
      <dgm:prSet/>
      <dgm:spPr/>
      <dgm:t>
        <a:bodyPr/>
        <a:lstStyle/>
        <a:p>
          <a:pPr>
            <a:lnSpc>
              <a:spcPct val="100000"/>
            </a:lnSpc>
          </a:pPr>
          <a:r>
            <a:rPr lang="en-US" dirty="0"/>
            <a:t>Useful</a:t>
          </a:r>
        </a:p>
      </dgm:t>
    </dgm:pt>
    <dgm:pt modelId="{895ED67A-E6B9-4C5A-887E-B12C6BC59BB0}" type="parTrans" cxnId="{8519FA8C-6241-47FC-A707-30257592D090}">
      <dgm:prSet/>
      <dgm:spPr/>
      <dgm:t>
        <a:bodyPr/>
        <a:lstStyle/>
        <a:p>
          <a:endParaRPr lang="en-US"/>
        </a:p>
      </dgm:t>
    </dgm:pt>
    <dgm:pt modelId="{51C33787-C531-431B-9C5C-D22E90DE6F01}" type="sibTrans" cxnId="{8519FA8C-6241-47FC-A707-30257592D090}">
      <dgm:prSet/>
      <dgm:spPr/>
      <dgm:t>
        <a:bodyPr/>
        <a:lstStyle/>
        <a:p>
          <a:endParaRPr lang="en-US"/>
        </a:p>
      </dgm:t>
    </dgm:pt>
    <dgm:pt modelId="{CC831584-6B13-4268-A2C3-BD4886AD35B1}" type="pres">
      <dgm:prSet presAssocID="{5F479C96-F0FF-475E-AD6C-71A49BBE038D}" presName="linearFlow" presStyleCnt="0">
        <dgm:presLayoutVars>
          <dgm:dir/>
          <dgm:animLvl val="lvl"/>
          <dgm:resizeHandles/>
        </dgm:presLayoutVars>
      </dgm:prSet>
      <dgm:spPr/>
    </dgm:pt>
    <dgm:pt modelId="{812715BF-6B06-4883-B853-4F3335E25A31}" type="pres">
      <dgm:prSet presAssocID="{865047BE-7844-48F0-8428-81502FBCBA0C}" presName="compositeNode" presStyleCnt="0">
        <dgm:presLayoutVars>
          <dgm:bulletEnabled val="1"/>
        </dgm:presLayoutVars>
      </dgm:prSet>
      <dgm:spPr/>
    </dgm:pt>
    <dgm:pt modelId="{4A1DA33F-70DE-435E-82B5-7F852106A975}" type="pres">
      <dgm:prSet presAssocID="{865047BE-7844-48F0-8428-81502FBCBA0C}" presName="imag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abbit outline"/>
        </a:ext>
      </dgm:extLst>
    </dgm:pt>
    <dgm:pt modelId="{0F07BEB2-7865-4B7E-B048-F5A433C0811B}" type="pres">
      <dgm:prSet presAssocID="{865047BE-7844-48F0-8428-81502FBCBA0C}" presName="childNode" presStyleLbl="node1" presStyleIdx="0" presStyleCnt="3">
        <dgm:presLayoutVars>
          <dgm:bulletEnabled val="1"/>
        </dgm:presLayoutVars>
      </dgm:prSet>
      <dgm:spPr/>
    </dgm:pt>
    <dgm:pt modelId="{2E66261B-501E-44FF-B853-D6E6779FDF1F}" type="pres">
      <dgm:prSet presAssocID="{865047BE-7844-48F0-8428-81502FBCBA0C}" presName="parentNode" presStyleLbl="revTx" presStyleIdx="0" presStyleCnt="3">
        <dgm:presLayoutVars>
          <dgm:chMax val="0"/>
          <dgm:bulletEnabled val="1"/>
        </dgm:presLayoutVars>
      </dgm:prSet>
      <dgm:spPr/>
    </dgm:pt>
    <dgm:pt modelId="{ED6946F1-46B4-4C9F-B8C6-07BAF47A1D2E}" type="pres">
      <dgm:prSet presAssocID="{47521AC7-EB7B-4519-807A-8239CD038CE9}" presName="sibTrans" presStyleCnt="0"/>
      <dgm:spPr/>
    </dgm:pt>
    <dgm:pt modelId="{2DA2B09E-3155-4E3B-B3E2-D69BC473DC64}" type="pres">
      <dgm:prSet presAssocID="{CC38E67F-8451-4CD8-954E-BC0927062B4B}" presName="compositeNode" presStyleCnt="0">
        <dgm:presLayoutVars>
          <dgm:bulletEnabled val="1"/>
        </dgm:presLayoutVars>
      </dgm:prSet>
      <dgm:spPr/>
    </dgm:pt>
    <dgm:pt modelId="{663956AD-624B-48F4-BE81-1E615BFD64C0}" type="pres">
      <dgm:prSet presAssocID="{CC38E67F-8451-4CD8-954E-BC0927062B4B}" presName="imag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acked Rocks outline"/>
        </a:ext>
      </dgm:extLst>
    </dgm:pt>
    <dgm:pt modelId="{3BEC4770-03AA-4CD0-87D1-F398729FF1CC}" type="pres">
      <dgm:prSet presAssocID="{CC38E67F-8451-4CD8-954E-BC0927062B4B}" presName="childNode" presStyleLbl="node1" presStyleIdx="1" presStyleCnt="3">
        <dgm:presLayoutVars>
          <dgm:bulletEnabled val="1"/>
        </dgm:presLayoutVars>
      </dgm:prSet>
      <dgm:spPr/>
    </dgm:pt>
    <dgm:pt modelId="{68CDCDDE-489C-4020-86D1-4E03D20EEAA2}" type="pres">
      <dgm:prSet presAssocID="{CC38E67F-8451-4CD8-954E-BC0927062B4B}" presName="parentNode" presStyleLbl="revTx" presStyleIdx="1" presStyleCnt="3">
        <dgm:presLayoutVars>
          <dgm:chMax val="0"/>
          <dgm:bulletEnabled val="1"/>
        </dgm:presLayoutVars>
      </dgm:prSet>
      <dgm:spPr/>
    </dgm:pt>
    <dgm:pt modelId="{439106CA-4643-454D-91DC-31B895C419C6}" type="pres">
      <dgm:prSet presAssocID="{479E84BD-DA2E-402D-AAA4-E37411DD318F}" presName="sibTrans" presStyleCnt="0"/>
      <dgm:spPr/>
    </dgm:pt>
    <dgm:pt modelId="{7DDB265C-891C-43BA-B1DB-5A23402C6E51}" type="pres">
      <dgm:prSet presAssocID="{ED2FE0D1-C700-4BE5-A723-AACD605C0CA5}" presName="compositeNode" presStyleCnt="0">
        <dgm:presLayoutVars>
          <dgm:bulletEnabled val="1"/>
        </dgm:presLayoutVars>
      </dgm:prSet>
      <dgm:spPr/>
    </dgm:pt>
    <dgm:pt modelId="{932B49E4-F40E-4EF2-BB16-B86E463428B7}" type="pres">
      <dgm:prSet presAssocID="{ED2FE0D1-C700-4BE5-A723-AACD605C0CA5}" presName="imag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quiggle outline"/>
        </a:ext>
      </dgm:extLst>
    </dgm:pt>
    <dgm:pt modelId="{4FB904A6-680A-4E52-A902-4AD66F34A3CF}" type="pres">
      <dgm:prSet presAssocID="{ED2FE0D1-C700-4BE5-A723-AACD605C0CA5}" presName="childNode" presStyleLbl="node1" presStyleIdx="2" presStyleCnt="3">
        <dgm:presLayoutVars>
          <dgm:bulletEnabled val="1"/>
        </dgm:presLayoutVars>
      </dgm:prSet>
      <dgm:spPr/>
    </dgm:pt>
    <dgm:pt modelId="{D79FBFBF-B43F-458A-986D-7C41709B12A2}" type="pres">
      <dgm:prSet presAssocID="{ED2FE0D1-C700-4BE5-A723-AACD605C0CA5}" presName="parentNode" presStyleLbl="revTx" presStyleIdx="2" presStyleCnt="3">
        <dgm:presLayoutVars>
          <dgm:chMax val="0"/>
          <dgm:bulletEnabled val="1"/>
        </dgm:presLayoutVars>
      </dgm:prSet>
      <dgm:spPr/>
    </dgm:pt>
  </dgm:ptLst>
  <dgm:cxnLst>
    <dgm:cxn modelId="{72099710-0A36-4AE6-AB10-44C3C214C868}" srcId="{ED2FE0D1-C700-4BE5-A723-AACD605C0CA5}" destId="{900A4B94-6E5B-4523-86C2-694B51389DCD}" srcOrd="0" destOrd="0" parTransId="{7B967841-DAD9-4592-A644-524F8EF961AA}" sibTransId="{587DF55F-DBDF-4618-B330-B9AE970AA90E}"/>
    <dgm:cxn modelId="{3FBF2D15-1B21-4E83-92CC-70B7F3A24AF0}" type="presOf" srcId="{66AB7334-AF4A-4550-B1F2-1C2FC173DE93}" destId="{0F07BEB2-7865-4B7E-B048-F5A433C0811B}" srcOrd="0" destOrd="1" presId="urn:microsoft.com/office/officeart/2005/8/layout/hList2"/>
    <dgm:cxn modelId="{BDC87B16-312C-49F6-9C01-6A5684C53704}" type="presOf" srcId="{7A697A15-5004-45C6-A4B4-04DC4F3F6196}" destId="{3BEC4770-03AA-4CD0-87D1-F398729FF1CC}" srcOrd="0" destOrd="0" presId="urn:microsoft.com/office/officeart/2005/8/layout/hList2"/>
    <dgm:cxn modelId="{3D82061E-166A-4DAA-98A8-509B4EB013F6}" type="presOf" srcId="{5E17E76D-E0F7-4693-827A-886527668A67}" destId="{0F07BEB2-7865-4B7E-B048-F5A433C0811B}" srcOrd="0" destOrd="0" presId="urn:microsoft.com/office/officeart/2005/8/layout/hList2"/>
    <dgm:cxn modelId="{E4E57722-C065-475D-9CEE-7F947DDDA726}" srcId="{5F479C96-F0FF-475E-AD6C-71A49BBE038D}" destId="{CC38E67F-8451-4CD8-954E-BC0927062B4B}" srcOrd="1" destOrd="0" parTransId="{11FD9734-F035-4EF0-AFFD-067DFECF18FD}" sibTransId="{479E84BD-DA2E-402D-AAA4-E37411DD318F}"/>
    <dgm:cxn modelId="{AC36FA23-4F3A-4736-91A4-B3BEC56B7E6E}" type="presOf" srcId="{6FAE318D-6D8B-48AB-8885-CFEBADC36B09}" destId="{4FB904A6-680A-4E52-A902-4AD66F34A3CF}" srcOrd="0" destOrd="1" presId="urn:microsoft.com/office/officeart/2005/8/layout/hList2"/>
    <dgm:cxn modelId="{C54A3F73-D255-46D1-A8BA-2C0C70593EAA}" srcId="{865047BE-7844-48F0-8428-81502FBCBA0C}" destId="{3B9FDCDB-91F1-46F1-BBC4-68F7ED8C2497}" srcOrd="2" destOrd="0" parTransId="{DB5D2726-7811-47AB-9DA9-9346284F21FF}" sibTransId="{70BF3D10-94E3-4C43-B824-8D8A3EC51AD8}"/>
    <dgm:cxn modelId="{F35A5680-6C39-46AC-809E-8DD0469A8608}" type="presOf" srcId="{5F479C96-F0FF-475E-AD6C-71A49BBE038D}" destId="{CC831584-6B13-4268-A2C3-BD4886AD35B1}" srcOrd="0" destOrd="0" presId="urn:microsoft.com/office/officeart/2005/8/layout/hList2"/>
    <dgm:cxn modelId="{0A84D885-4D57-4368-9CAD-56964E8DFA80}" type="presOf" srcId="{865047BE-7844-48F0-8428-81502FBCBA0C}" destId="{2E66261B-501E-44FF-B853-D6E6779FDF1F}" srcOrd="0" destOrd="0" presId="urn:microsoft.com/office/officeart/2005/8/layout/hList2"/>
    <dgm:cxn modelId="{8519FA8C-6241-47FC-A707-30257592D090}" srcId="{CC38E67F-8451-4CD8-954E-BC0927062B4B}" destId="{0257F893-670F-4633-8928-6D08BF26C2A9}" srcOrd="2" destOrd="0" parTransId="{895ED67A-E6B9-4C5A-887E-B12C6BC59BB0}" sibTransId="{51C33787-C531-431B-9C5C-D22E90DE6F01}"/>
    <dgm:cxn modelId="{5580CE8F-5341-4CF3-95C1-5447212E044A}" srcId="{865047BE-7844-48F0-8428-81502FBCBA0C}" destId="{66AB7334-AF4A-4550-B1F2-1C2FC173DE93}" srcOrd="1" destOrd="0" parTransId="{CD3ED754-9CC2-4B3C-A2BF-1D0814130A89}" sibTransId="{667773E5-FCC7-4EFF-A17C-F23CD7646A92}"/>
    <dgm:cxn modelId="{56B7A890-D7C1-4092-8B5A-20B50E121DCB}" srcId="{5F479C96-F0FF-475E-AD6C-71A49BBE038D}" destId="{ED2FE0D1-C700-4BE5-A723-AACD605C0CA5}" srcOrd="2" destOrd="0" parTransId="{230B6A79-7B6F-4422-80A1-61454978B434}" sibTransId="{A2033FEA-DD1F-40C1-855D-4ECE30CF1CC5}"/>
    <dgm:cxn modelId="{A7207592-D33C-42E5-8F87-86598AFEA7B5}" type="presOf" srcId="{ED2FE0D1-C700-4BE5-A723-AACD605C0CA5}" destId="{D79FBFBF-B43F-458A-986D-7C41709B12A2}" srcOrd="0" destOrd="0" presId="urn:microsoft.com/office/officeart/2005/8/layout/hList2"/>
    <dgm:cxn modelId="{D7C3A594-4205-44E3-BC02-D1494D1DF405}" type="presOf" srcId="{3B6B6E30-F04F-4CB3-AFA9-5A3AD003A541}" destId="{3BEC4770-03AA-4CD0-87D1-F398729FF1CC}" srcOrd="0" destOrd="1" presId="urn:microsoft.com/office/officeart/2005/8/layout/hList2"/>
    <dgm:cxn modelId="{9772D497-A904-490F-9D29-EFADB0A373AF}" type="presOf" srcId="{5DC795C4-6431-472C-B707-3FA1DB292046}" destId="{4FB904A6-680A-4E52-A902-4AD66F34A3CF}" srcOrd="0" destOrd="2" presId="urn:microsoft.com/office/officeart/2005/8/layout/hList2"/>
    <dgm:cxn modelId="{F159DF9C-6E19-4541-A1D6-E67932660CA5}" srcId="{5F479C96-F0FF-475E-AD6C-71A49BBE038D}" destId="{865047BE-7844-48F0-8428-81502FBCBA0C}" srcOrd="0" destOrd="0" parTransId="{DC3950C8-9E94-4B8E-BF2D-326995FB47D8}" sibTransId="{47521AC7-EB7B-4519-807A-8239CD038CE9}"/>
    <dgm:cxn modelId="{1E0E2AA6-B4D0-478B-9762-E33A95998224}" type="presOf" srcId="{900A4B94-6E5B-4523-86C2-694B51389DCD}" destId="{4FB904A6-680A-4E52-A902-4AD66F34A3CF}" srcOrd="0" destOrd="0" presId="urn:microsoft.com/office/officeart/2005/8/layout/hList2"/>
    <dgm:cxn modelId="{A27C07AE-3213-43DC-B8C8-18029474FFCB}" type="presOf" srcId="{CC38E67F-8451-4CD8-954E-BC0927062B4B}" destId="{68CDCDDE-489C-4020-86D1-4E03D20EEAA2}" srcOrd="0" destOrd="0" presId="urn:microsoft.com/office/officeart/2005/8/layout/hList2"/>
    <dgm:cxn modelId="{DABF84B2-0942-4B95-A109-C1DB15265E1D}" type="presOf" srcId="{3B9FDCDB-91F1-46F1-BBC4-68F7ED8C2497}" destId="{0F07BEB2-7865-4B7E-B048-F5A433C0811B}" srcOrd="0" destOrd="2" presId="urn:microsoft.com/office/officeart/2005/8/layout/hList2"/>
    <dgm:cxn modelId="{367074C2-7B45-48F2-9377-D331424F1FAB}" srcId="{CC38E67F-8451-4CD8-954E-BC0927062B4B}" destId="{7A697A15-5004-45C6-A4B4-04DC4F3F6196}" srcOrd="0" destOrd="0" parTransId="{9F277F07-C111-44C2-B00C-66ADEF40292E}" sibTransId="{2629A722-0839-40D4-B40A-F2BBDD2EF6DC}"/>
    <dgm:cxn modelId="{5931C0C5-60F5-4A05-B4DA-CC79254BB3C1}" type="presOf" srcId="{0257F893-670F-4633-8928-6D08BF26C2A9}" destId="{3BEC4770-03AA-4CD0-87D1-F398729FF1CC}" srcOrd="0" destOrd="2" presId="urn:microsoft.com/office/officeart/2005/8/layout/hList2"/>
    <dgm:cxn modelId="{C352F0C7-9C3C-48C1-9F2E-840447FC42DF}" srcId="{CC38E67F-8451-4CD8-954E-BC0927062B4B}" destId="{3B6B6E30-F04F-4CB3-AFA9-5A3AD003A541}" srcOrd="1" destOrd="0" parTransId="{0B43CE0A-613E-46F0-B4C8-D5B59B7E0B6F}" sibTransId="{F8B76BEA-575B-4DBC-8205-C8D2F0DB3CE2}"/>
    <dgm:cxn modelId="{016390E2-A55D-445C-AFE9-D48E9BA42766}" srcId="{ED2FE0D1-C700-4BE5-A723-AACD605C0CA5}" destId="{6FAE318D-6D8B-48AB-8885-CFEBADC36B09}" srcOrd="1" destOrd="0" parTransId="{9D7276D4-0A7E-420C-A35A-8B13428A7CD9}" sibTransId="{1C659A49-2CDD-469A-ABCE-209FF819D5C4}"/>
    <dgm:cxn modelId="{00FF9BE7-1F6B-497D-B76E-0AFDCD37536D}" srcId="{865047BE-7844-48F0-8428-81502FBCBA0C}" destId="{5E17E76D-E0F7-4693-827A-886527668A67}" srcOrd="0" destOrd="0" parTransId="{E9395445-224E-476D-937F-3E0D042D91C9}" sibTransId="{4E26E491-5B47-4F27-8DBD-A84E940272AF}"/>
    <dgm:cxn modelId="{78F20EE8-1CBB-4D63-BF8A-9AFB0AAC4A67}" srcId="{ED2FE0D1-C700-4BE5-A723-AACD605C0CA5}" destId="{5DC795C4-6431-472C-B707-3FA1DB292046}" srcOrd="2" destOrd="0" parTransId="{EBF12F1A-A880-484D-A4DF-BEF996799863}" sibTransId="{800BB566-5AD6-4A9B-B971-30108DEA0348}"/>
    <dgm:cxn modelId="{C0348BD9-459E-43E4-B8A1-36976ADBD554}" type="presParOf" srcId="{CC831584-6B13-4268-A2C3-BD4886AD35B1}" destId="{812715BF-6B06-4883-B853-4F3335E25A31}" srcOrd="0" destOrd="0" presId="urn:microsoft.com/office/officeart/2005/8/layout/hList2"/>
    <dgm:cxn modelId="{C2D67872-AD7F-4601-AB60-3FB45D00BC0E}" type="presParOf" srcId="{812715BF-6B06-4883-B853-4F3335E25A31}" destId="{4A1DA33F-70DE-435E-82B5-7F852106A975}" srcOrd="0" destOrd="0" presId="urn:microsoft.com/office/officeart/2005/8/layout/hList2"/>
    <dgm:cxn modelId="{F688A19D-470A-4D34-8091-BEDC687B94B7}" type="presParOf" srcId="{812715BF-6B06-4883-B853-4F3335E25A31}" destId="{0F07BEB2-7865-4B7E-B048-F5A433C0811B}" srcOrd="1" destOrd="0" presId="urn:microsoft.com/office/officeart/2005/8/layout/hList2"/>
    <dgm:cxn modelId="{93377E52-82C8-4D3D-A864-42B426240B33}" type="presParOf" srcId="{812715BF-6B06-4883-B853-4F3335E25A31}" destId="{2E66261B-501E-44FF-B853-D6E6779FDF1F}" srcOrd="2" destOrd="0" presId="urn:microsoft.com/office/officeart/2005/8/layout/hList2"/>
    <dgm:cxn modelId="{EDEF0A5A-AAE0-4131-84A9-104EAC439612}" type="presParOf" srcId="{CC831584-6B13-4268-A2C3-BD4886AD35B1}" destId="{ED6946F1-46B4-4C9F-B8C6-07BAF47A1D2E}" srcOrd="1" destOrd="0" presId="urn:microsoft.com/office/officeart/2005/8/layout/hList2"/>
    <dgm:cxn modelId="{61602864-63BB-4E8E-8795-68B4D975A452}" type="presParOf" srcId="{CC831584-6B13-4268-A2C3-BD4886AD35B1}" destId="{2DA2B09E-3155-4E3B-B3E2-D69BC473DC64}" srcOrd="2" destOrd="0" presId="urn:microsoft.com/office/officeart/2005/8/layout/hList2"/>
    <dgm:cxn modelId="{CB90C7E4-75A4-45E4-A1DA-08DF705B72CF}" type="presParOf" srcId="{2DA2B09E-3155-4E3B-B3E2-D69BC473DC64}" destId="{663956AD-624B-48F4-BE81-1E615BFD64C0}" srcOrd="0" destOrd="0" presId="urn:microsoft.com/office/officeart/2005/8/layout/hList2"/>
    <dgm:cxn modelId="{4C7F0831-67F8-408C-9073-82BD22440795}" type="presParOf" srcId="{2DA2B09E-3155-4E3B-B3E2-D69BC473DC64}" destId="{3BEC4770-03AA-4CD0-87D1-F398729FF1CC}" srcOrd="1" destOrd="0" presId="urn:microsoft.com/office/officeart/2005/8/layout/hList2"/>
    <dgm:cxn modelId="{71776F0C-BF83-40FE-986A-BA89AB4AA0E0}" type="presParOf" srcId="{2DA2B09E-3155-4E3B-B3E2-D69BC473DC64}" destId="{68CDCDDE-489C-4020-86D1-4E03D20EEAA2}" srcOrd="2" destOrd="0" presId="urn:microsoft.com/office/officeart/2005/8/layout/hList2"/>
    <dgm:cxn modelId="{D4E674E5-2BBA-4548-BFDB-9F629EF70B78}" type="presParOf" srcId="{CC831584-6B13-4268-A2C3-BD4886AD35B1}" destId="{439106CA-4643-454D-91DC-31B895C419C6}" srcOrd="3" destOrd="0" presId="urn:microsoft.com/office/officeart/2005/8/layout/hList2"/>
    <dgm:cxn modelId="{20FF9EED-0C18-4B54-827E-1D2473A8D8E5}" type="presParOf" srcId="{CC831584-6B13-4268-A2C3-BD4886AD35B1}" destId="{7DDB265C-891C-43BA-B1DB-5A23402C6E51}" srcOrd="4" destOrd="0" presId="urn:microsoft.com/office/officeart/2005/8/layout/hList2"/>
    <dgm:cxn modelId="{1FDCA2FF-D9B5-4E1C-8F9E-ED91DC036E5D}" type="presParOf" srcId="{7DDB265C-891C-43BA-B1DB-5A23402C6E51}" destId="{932B49E4-F40E-4EF2-BB16-B86E463428B7}" srcOrd="0" destOrd="0" presId="urn:microsoft.com/office/officeart/2005/8/layout/hList2"/>
    <dgm:cxn modelId="{D425A5CD-E009-45A9-AE7D-EE39316B3168}" type="presParOf" srcId="{7DDB265C-891C-43BA-B1DB-5A23402C6E51}" destId="{4FB904A6-680A-4E52-A902-4AD66F34A3CF}" srcOrd="1" destOrd="0" presId="urn:microsoft.com/office/officeart/2005/8/layout/hList2"/>
    <dgm:cxn modelId="{7C4EF99D-63F4-4924-9902-003CAE1AA4E6}" type="presParOf" srcId="{7DDB265C-891C-43BA-B1DB-5A23402C6E51}" destId="{D79FBFBF-B43F-458A-986D-7C41709B12A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AC8AB3-F256-417D-BF1B-A5FF18651C6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44EEA5B-9310-48F3-856E-D577321CA543}">
      <dgm:prSet/>
      <dgm:spPr/>
      <dgm:t>
        <a:bodyPr/>
        <a:lstStyle/>
        <a:p>
          <a:r>
            <a:rPr lang="en-US"/>
            <a:t>Multi-disciplinary team includes: </a:t>
          </a:r>
        </a:p>
      </dgm:t>
    </dgm:pt>
    <dgm:pt modelId="{551C1BEF-0845-4935-9EEB-B89223C1DB39}" type="parTrans" cxnId="{6516E28D-3571-4856-B6E4-48F33E8E1F5E}">
      <dgm:prSet/>
      <dgm:spPr/>
      <dgm:t>
        <a:bodyPr/>
        <a:lstStyle/>
        <a:p>
          <a:endParaRPr lang="en-US"/>
        </a:p>
      </dgm:t>
    </dgm:pt>
    <dgm:pt modelId="{765C1082-3C12-4738-8F16-34A4D724D573}" type="sibTrans" cxnId="{6516E28D-3571-4856-B6E4-48F33E8E1F5E}">
      <dgm:prSet/>
      <dgm:spPr/>
      <dgm:t>
        <a:bodyPr/>
        <a:lstStyle/>
        <a:p>
          <a:endParaRPr lang="en-US"/>
        </a:p>
      </dgm:t>
    </dgm:pt>
    <dgm:pt modelId="{0F923D62-E5A8-4B25-88A3-8A2236D1BC5C}">
      <dgm:prSet/>
      <dgm:spPr/>
      <dgm:t>
        <a:bodyPr/>
        <a:lstStyle/>
        <a:p>
          <a:r>
            <a:rPr lang="en-US"/>
            <a:t>Administrator</a:t>
          </a:r>
        </a:p>
      </dgm:t>
    </dgm:pt>
    <dgm:pt modelId="{A3E85C7D-3C46-4CF4-8A24-FC5B04C52D40}" type="parTrans" cxnId="{D7A5F981-5CC7-4D7E-8F95-396D763B39F8}">
      <dgm:prSet/>
      <dgm:spPr/>
      <dgm:t>
        <a:bodyPr/>
        <a:lstStyle/>
        <a:p>
          <a:endParaRPr lang="en-US"/>
        </a:p>
      </dgm:t>
    </dgm:pt>
    <dgm:pt modelId="{300F95B0-C982-4CF3-A525-6C3BB9ED74AC}" type="sibTrans" cxnId="{D7A5F981-5CC7-4D7E-8F95-396D763B39F8}">
      <dgm:prSet/>
      <dgm:spPr/>
      <dgm:t>
        <a:bodyPr/>
        <a:lstStyle/>
        <a:p>
          <a:endParaRPr lang="en-US"/>
        </a:p>
      </dgm:t>
    </dgm:pt>
    <dgm:pt modelId="{4B3E266D-D6F5-48EA-A4A4-BB55334D6597}">
      <dgm:prSet/>
      <dgm:spPr/>
      <dgm:t>
        <a:bodyPr/>
        <a:lstStyle/>
        <a:p>
          <a:r>
            <a:rPr lang="en-US"/>
            <a:t>Behavior specialist or coach</a:t>
          </a:r>
        </a:p>
      </dgm:t>
    </dgm:pt>
    <dgm:pt modelId="{E9A8F3F7-88B8-4A01-902B-3363A0D4E556}" type="parTrans" cxnId="{E331DFFE-C2E9-493C-AE0E-FC15774BE5C1}">
      <dgm:prSet/>
      <dgm:spPr/>
      <dgm:t>
        <a:bodyPr/>
        <a:lstStyle/>
        <a:p>
          <a:endParaRPr lang="en-US"/>
        </a:p>
      </dgm:t>
    </dgm:pt>
    <dgm:pt modelId="{09171219-784C-4A37-B5E1-E176069FEE60}" type="sibTrans" cxnId="{E331DFFE-C2E9-493C-AE0E-FC15774BE5C1}">
      <dgm:prSet/>
      <dgm:spPr/>
      <dgm:t>
        <a:bodyPr/>
        <a:lstStyle/>
        <a:p>
          <a:endParaRPr lang="en-US"/>
        </a:p>
      </dgm:t>
    </dgm:pt>
    <dgm:pt modelId="{5FCC0EF9-F2E1-47DB-9BBC-485F07F9405E}">
      <dgm:prSet/>
      <dgm:spPr/>
      <dgm:t>
        <a:bodyPr/>
        <a:lstStyle/>
        <a:p>
          <a:r>
            <a:rPr lang="en-US"/>
            <a:t>Mental health professionals</a:t>
          </a:r>
        </a:p>
      </dgm:t>
    </dgm:pt>
    <dgm:pt modelId="{AADEAF4B-D18E-4917-B204-8B86FA4E4688}" type="parTrans" cxnId="{970472A2-E007-43F7-97CF-8D8875E5C138}">
      <dgm:prSet/>
      <dgm:spPr/>
      <dgm:t>
        <a:bodyPr/>
        <a:lstStyle/>
        <a:p>
          <a:endParaRPr lang="en-US"/>
        </a:p>
      </dgm:t>
    </dgm:pt>
    <dgm:pt modelId="{C9610A51-ECF4-4521-BEB1-4EC671A9DAA0}" type="sibTrans" cxnId="{970472A2-E007-43F7-97CF-8D8875E5C138}">
      <dgm:prSet/>
      <dgm:spPr/>
      <dgm:t>
        <a:bodyPr/>
        <a:lstStyle/>
        <a:p>
          <a:endParaRPr lang="en-US"/>
        </a:p>
      </dgm:t>
    </dgm:pt>
    <dgm:pt modelId="{8A4B4D6B-F16B-428A-B213-FD8D97D7E696}">
      <dgm:prSet/>
      <dgm:spPr/>
      <dgm:t>
        <a:bodyPr/>
        <a:lstStyle/>
        <a:p>
          <a:r>
            <a:rPr lang="en-US"/>
            <a:t>Staff providing Tier 3 supports</a:t>
          </a:r>
        </a:p>
      </dgm:t>
    </dgm:pt>
    <dgm:pt modelId="{D88909B6-7645-4871-80C8-14DCCA0AF6C6}" type="parTrans" cxnId="{3B34AAAC-94DF-4A99-BBE5-A78927B3F62E}">
      <dgm:prSet/>
      <dgm:spPr/>
      <dgm:t>
        <a:bodyPr/>
        <a:lstStyle/>
        <a:p>
          <a:endParaRPr lang="en-US"/>
        </a:p>
      </dgm:t>
    </dgm:pt>
    <dgm:pt modelId="{7DD25C17-69EB-4743-88AA-FE59CFDD7324}" type="sibTrans" cxnId="{3B34AAAC-94DF-4A99-BBE5-A78927B3F62E}">
      <dgm:prSet/>
      <dgm:spPr/>
      <dgm:t>
        <a:bodyPr/>
        <a:lstStyle/>
        <a:p>
          <a:endParaRPr lang="en-US"/>
        </a:p>
      </dgm:t>
    </dgm:pt>
    <dgm:pt modelId="{ECC216B3-C1A3-4D00-82DC-2AF1C1689BA2}">
      <dgm:prSet/>
      <dgm:spPr/>
      <dgm:t>
        <a:bodyPr/>
        <a:lstStyle/>
        <a:p>
          <a:r>
            <a:rPr lang="en-US"/>
            <a:t>Teams meet regularly to: </a:t>
          </a:r>
        </a:p>
      </dgm:t>
    </dgm:pt>
    <dgm:pt modelId="{612F033D-A36E-4655-A85F-14BF4CF4E9AE}" type="parTrans" cxnId="{35A5107A-B595-4483-A191-E2E5A1920C1D}">
      <dgm:prSet/>
      <dgm:spPr/>
      <dgm:t>
        <a:bodyPr/>
        <a:lstStyle/>
        <a:p>
          <a:endParaRPr lang="en-US"/>
        </a:p>
      </dgm:t>
    </dgm:pt>
    <dgm:pt modelId="{87F6BF15-268B-42A0-8ABD-88F8FE658A0C}" type="sibTrans" cxnId="{35A5107A-B595-4483-A191-E2E5A1920C1D}">
      <dgm:prSet/>
      <dgm:spPr/>
      <dgm:t>
        <a:bodyPr/>
        <a:lstStyle/>
        <a:p>
          <a:endParaRPr lang="en-US"/>
        </a:p>
      </dgm:t>
    </dgm:pt>
    <dgm:pt modelId="{E71301DA-9D63-42C3-BB34-2055AA67E7E0}">
      <dgm:prSet/>
      <dgm:spPr/>
      <dgm:t>
        <a:bodyPr/>
        <a:lstStyle/>
        <a:p>
          <a:r>
            <a:rPr lang="en-US"/>
            <a:t>Review student data</a:t>
          </a:r>
        </a:p>
      </dgm:t>
    </dgm:pt>
    <dgm:pt modelId="{0E9A7A91-1513-4B2F-87F0-46FEA7F54BB5}" type="parTrans" cxnId="{8B012D19-5CA9-45F6-B0B0-99923AE003F5}">
      <dgm:prSet/>
      <dgm:spPr/>
      <dgm:t>
        <a:bodyPr/>
        <a:lstStyle/>
        <a:p>
          <a:endParaRPr lang="en-US"/>
        </a:p>
      </dgm:t>
    </dgm:pt>
    <dgm:pt modelId="{441B90A1-4B2B-40B7-AAE7-82697AC88F0E}" type="sibTrans" cxnId="{8B012D19-5CA9-45F6-B0B0-99923AE003F5}">
      <dgm:prSet/>
      <dgm:spPr/>
      <dgm:t>
        <a:bodyPr/>
        <a:lstStyle/>
        <a:p>
          <a:endParaRPr lang="en-US"/>
        </a:p>
      </dgm:t>
    </dgm:pt>
    <dgm:pt modelId="{69706D11-FCA0-454E-9D2A-AFBC27B8588C}">
      <dgm:prSet/>
      <dgm:spPr/>
      <dgm:t>
        <a:bodyPr/>
        <a:lstStyle/>
        <a:p>
          <a:r>
            <a:rPr lang="en-US"/>
            <a:t>Problem-solve interventions</a:t>
          </a:r>
        </a:p>
      </dgm:t>
    </dgm:pt>
    <dgm:pt modelId="{1FD982BB-C77C-4BC0-92A6-37782FF95A7E}" type="parTrans" cxnId="{051D753B-E36B-4DBB-A631-3C5EBA84C834}">
      <dgm:prSet/>
      <dgm:spPr/>
      <dgm:t>
        <a:bodyPr/>
        <a:lstStyle/>
        <a:p>
          <a:endParaRPr lang="en-US"/>
        </a:p>
      </dgm:t>
    </dgm:pt>
    <dgm:pt modelId="{571CC126-53B2-4657-ADE4-E95C92E1688F}" type="sibTrans" cxnId="{051D753B-E36B-4DBB-A631-3C5EBA84C834}">
      <dgm:prSet/>
      <dgm:spPr/>
      <dgm:t>
        <a:bodyPr/>
        <a:lstStyle/>
        <a:p>
          <a:endParaRPr lang="en-US"/>
        </a:p>
      </dgm:t>
    </dgm:pt>
    <dgm:pt modelId="{ED781901-DFFD-4734-9FFF-057DFC81CA9C}">
      <dgm:prSet/>
      <dgm:spPr/>
      <dgm:t>
        <a:bodyPr/>
        <a:lstStyle/>
        <a:p>
          <a:r>
            <a:rPr lang="en-US"/>
            <a:t>Monitor fidelity and outcomes</a:t>
          </a:r>
        </a:p>
      </dgm:t>
    </dgm:pt>
    <dgm:pt modelId="{C70C1271-01D1-4E0D-BB34-21B4389EC5BB}" type="parTrans" cxnId="{C2F80F7E-6A87-4B5F-8F26-B08360580E46}">
      <dgm:prSet/>
      <dgm:spPr/>
      <dgm:t>
        <a:bodyPr/>
        <a:lstStyle/>
        <a:p>
          <a:endParaRPr lang="en-US"/>
        </a:p>
      </dgm:t>
    </dgm:pt>
    <dgm:pt modelId="{CFC14EBB-21C5-454F-8A1E-B07B0C7B9636}" type="sibTrans" cxnId="{C2F80F7E-6A87-4B5F-8F26-B08360580E46}">
      <dgm:prSet/>
      <dgm:spPr/>
      <dgm:t>
        <a:bodyPr/>
        <a:lstStyle/>
        <a:p>
          <a:endParaRPr lang="en-US"/>
        </a:p>
      </dgm:t>
    </dgm:pt>
    <dgm:pt modelId="{5ACD5DF0-80D9-4F76-8A17-0AF0B0CBD900}">
      <dgm:prSet/>
      <dgm:spPr/>
      <dgm:t>
        <a:bodyPr/>
        <a:lstStyle/>
        <a:p>
          <a:r>
            <a:rPr lang="en-US"/>
            <a:t>Collaboration across roles ensures comprehensive and coordinated support</a:t>
          </a:r>
        </a:p>
      </dgm:t>
    </dgm:pt>
    <dgm:pt modelId="{B31886B3-94C7-41A8-83C9-D3A4D4B3BBE9}" type="parTrans" cxnId="{FCE91544-06DE-428B-A0CD-25303D8C400F}">
      <dgm:prSet/>
      <dgm:spPr/>
      <dgm:t>
        <a:bodyPr/>
        <a:lstStyle/>
        <a:p>
          <a:endParaRPr lang="en-US"/>
        </a:p>
      </dgm:t>
    </dgm:pt>
    <dgm:pt modelId="{CBA3FC49-87E9-4BA7-A417-86DE273BCB4B}" type="sibTrans" cxnId="{FCE91544-06DE-428B-A0CD-25303D8C400F}">
      <dgm:prSet/>
      <dgm:spPr/>
      <dgm:t>
        <a:bodyPr/>
        <a:lstStyle/>
        <a:p>
          <a:endParaRPr lang="en-US"/>
        </a:p>
      </dgm:t>
    </dgm:pt>
    <dgm:pt modelId="{22C0327D-4B5F-48C7-819D-EA59077B4147}" type="pres">
      <dgm:prSet presAssocID="{24AC8AB3-F256-417D-BF1B-A5FF18651C6A}" presName="root" presStyleCnt="0">
        <dgm:presLayoutVars>
          <dgm:dir/>
          <dgm:resizeHandles val="exact"/>
        </dgm:presLayoutVars>
      </dgm:prSet>
      <dgm:spPr/>
    </dgm:pt>
    <dgm:pt modelId="{55F3EEE0-BA5A-4496-A2AF-8B481FC1E9BB}" type="pres">
      <dgm:prSet presAssocID="{D44EEA5B-9310-48F3-856E-D577321CA543}" presName="compNode" presStyleCnt="0"/>
      <dgm:spPr/>
    </dgm:pt>
    <dgm:pt modelId="{6715A753-61FE-4976-94D8-82737D75412F}" type="pres">
      <dgm:prSet presAssocID="{D44EEA5B-9310-48F3-856E-D577321CA543}" presName="bgRect" presStyleLbl="bgShp" presStyleIdx="0" presStyleCnt="3"/>
      <dgm:spPr/>
    </dgm:pt>
    <dgm:pt modelId="{247E3935-6433-4247-B4D6-194661D08E0B}" type="pres">
      <dgm:prSet presAssocID="{D44EEA5B-9310-48F3-856E-D577321CA5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0833D2A4-61C8-47E0-8718-05F6968CB64D}" type="pres">
      <dgm:prSet presAssocID="{D44EEA5B-9310-48F3-856E-D577321CA543}" presName="spaceRect" presStyleCnt="0"/>
      <dgm:spPr/>
    </dgm:pt>
    <dgm:pt modelId="{FF3BF9CE-7AB0-41E4-98A7-1A138AE15BE2}" type="pres">
      <dgm:prSet presAssocID="{D44EEA5B-9310-48F3-856E-D577321CA543}" presName="parTx" presStyleLbl="revTx" presStyleIdx="0" presStyleCnt="5">
        <dgm:presLayoutVars>
          <dgm:chMax val="0"/>
          <dgm:chPref val="0"/>
        </dgm:presLayoutVars>
      </dgm:prSet>
      <dgm:spPr/>
    </dgm:pt>
    <dgm:pt modelId="{770560CE-08E1-42E0-889B-E61DA5B4DC2F}" type="pres">
      <dgm:prSet presAssocID="{D44EEA5B-9310-48F3-856E-D577321CA543}" presName="desTx" presStyleLbl="revTx" presStyleIdx="1" presStyleCnt="5">
        <dgm:presLayoutVars/>
      </dgm:prSet>
      <dgm:spPr/>
    </dgm:pt>
    <dgm:pt modelId="{EF34984C-D286-4977-986B-B92CC497E309}" type="pres">
      <dgm:prSet presAssocID="{765C1082-3C12-4738-8F16-34A4D724D573}" presName="sibTrans" presStyleCnt="0"/>
      <dgm:spPr/>
    </dgm:pt>
    <dgm:pt modelId="{8A41797B-788E-4BC9-B48B-EEBCCBC20A64}" type="pres">
      <dgm:prSet presAssocID="{ECC216B3-C1A3-4D00-82DC-2AF1C1689BA2}" presName="compNode" presStyleCnt="0"/>
      <dgm:spPr/>
    </dgm:pt>
    <dgm:pt modelId="{F3ED7346-847D-4ACF-A4BE-B76545ECD3A3}" type="pres">
      <dgm:prSet presAssocID="{ECC216B3-C1A3-4D00-82DC-2AF1C1689BA2}" presName="bgRect" presStyleLbl="bgShp" presStyleIdx="1" presStyleCnt="3"/>
      <dgm:spPr/>
    </dgm:pt>
    <dgm:pt modelId="{8D04AC3E-0374-466D-A8B1-FD260FC00229}" type="pres">
      <dgm:prSet presAssocID="{ECC216B3-C1A3-4D00-82DC-2AF1C1689B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FA94294-ACA8-4F60-9086-BB4579533395}" type="pres">
      <dgm:prSet presAssocID="{ECC216B3-C1A3-4D00-82DC-2AF1C1689BA2}" presName="spaceRect" presStyleCnt="0"/>
      <dgm:spPr/>
    </dgm:pt>
    <dgm:pt modelId="{0474B81B-9CC1-4B1E-AEB5-987E2BD7B04E}" type="pres">
      <dgm:prSet presAssocID="{ECC216B3-C1A3-4D00-82DC-2AF1C1689BA2}" presName="parTx" presStyleLbl="revTx" presStyleIdx="2" presStyleCnt="5">
        <dgm:presLayoutVars>
          <dgm:chMax val="0"/>
          <dgm:chPref val="0"/>
        </dgm:presLayoutVars>
      </dgm:prSet>
      <dgm:spPr/>
    </dgm:pt>
    <dgm:pt modelId="{E65E5FAF-27AC-41FA-A1F1-42A0295EADFF}" type="pres">
      <dgm:prSet presAssocID="{ECC216B3-C1A3-4D00-82DC-2AF1C1689BA2}" presName="desTx" presStyleLbl="revTx" presStyleIdx="3" presStyleCnt="5">
        <dgm:presLayoutVars/>
      </dgm:prSet>
      <dgm:spPr/>
    </dgm:pt>
    <dgm:pt modelId="{89E7CCDD-B9D2-4493-9638-CA930DD36826}" type="pres">
      <dgm:prSet presAssocID="{87F6BF15-268B-42A0-8ABD-88F8FE658A0C}" presName="sibTrans" presStyleCnt="0"/>
      <dgm:spPr/>
    </dgm:pt>
    <dgm:pt modelId="{74E5775D-EBD6-4684-8FD4-1BC9A37CE2D1}" type="pres">
      <dgm:prSet presAssocID="{5ACD5DF0-80D9-4F76-8A17-0AF0B0CBD900}" presName="compNode" presStyleCnt="0"/>
      <dgm:spPr/>
    </dgm:pt>
    <dgm:pt modelId="{9F983575-CDDD-4F79-97FD-8717F9A74FAE}" type="pres">
      <dgm:prSet presAssocID="{5ACD5DF0-80D9-4F76-8A17-0AF0B0CBD900}" presName="bgRect" presStyleLbl="bgShp" presStyleIdx="2" presStyleCnt="3"/>
      <dgm:spPr/>
    </dgm:pt>
    <dgm:pt modelId="{736ECF60-675B-4AD2-A564-B2739EBB407F}" type="pres">
      <dgm:prSet presAssocID="{5ACD5DF0-80D9-4F76-8A17-0AF0B0CBD9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C7199BD0-0A28-4460-930B-F036365994A6}" type="pres">
      <dgm:prSet presAssocID="{5ACD5DF0-80D9-4F76-8A17-0AF0B0CBD900}" presName="spaceRect" presStyleCnt="0"/>
      <dgm:spPr/>
    </dgm:pt>
    <dgm:pt modelId="{09E2AE2C-7704-4743-8DC0-FC985F4712E8}" type="pres">
      <dgm:prSet presAssocID="{5ACD5DF0-80D9-4F76-8A17-0AF0B0CBD900}" presName="parTx" presStyleLbl="revTx" presStyleIdx="4" presStyleCnt="5">
        <dgm:presLayoutVars>
          <dgm:chMax val="0"/>
          <dgm:chPref val="0"/>
        </dgm:presLayoutVars>
      </dgm:prSet>
      <dgm:spPr/>
    </dgm:pt>
  </dgm:ptLst>
  <dgm:cxnLst>
    <dgm:cxn modelId="{EA408006-6182-4519-ABE3-D28D072AFFF5}" type="presOf" srcId="{69706D11-FCA0-454E-9D2A-AFBC27B8588C}" destId="{E65E5FAF-27AC-41FA-A1F1-42A0295EADFF}" srcOrd="0" destOrd="1" presId="urn:microsoft.com/office/officeart/2018/2/layout/IconVerticalSolidList"/>
    <dgm:cxn modelId="{8B012D19-5CA9-45F6-B0B0-99923AE003F5}" srcId="{ECC216B3-C1A3-4D00-82DC-2AF1C1689BA2}" destId="{E71301DA-9D63-42C3-BB34-2055AA67E7E0}" srcOrd="0" destOrd="0" parTransId="{0E9A7A91-1513-4B2F-87F0-46FEA7F54BB5}" sibTransId="{441B90A1-4B2B-40B7-AAE7-82697AC88F0E}"/>
    <dgm:cxn modelId="{FC16B82F-3544-419E-BD8F-557A03D88698}" type="presOf" srcId="{24AC8AB3-F256-417D-BF1B-A5FF18651C6A}" destId="{22C0327D-4B5F-48C7-819D-EA59077B4147}" srcOrd="0" destOrd="0" presId="urn:microsoft.com/office/officeart/2018/2/layout/IconVerticalSolidList"/>
    <dgm:cxn modelId="{F2C03933-AB8B-4E8B-B839-373E9C8BEDA7}" type="presOf" srcId="{ECC216B3-C1A3-4D00-82DC-2AF1C1689BA2}" destId="{0474B81B-9CC1-4B1E-AEB5-987E2BD7B04E}" srcOrd="0" destOrd="0" presId="urn:microsoft.com/office/officeart/2018/2/layout/IconVerticalSolidList"/>
    <dgm:cxn modelId="{9A7A1734-9BF4-438A-8202-59AE1B88C8C4}" type="presOf" srcId="{0F923D62-E5A8-4B25-88A3-8A2236D1BC5C}" destId="{770560CE-08E1-42E0-889B-E61DA5B4DC2F}" srcOrd="0" destOrd="0" presId="urn:microsoft.com/office/officeart/2018/2/layout/IconVerticalSolidList"/>
    <dgm:cxn modelId="{051D753B-E36B-4DBB-A631-3C5EBA84C834}" srcId="{ECC216B3-C1A3-4D00-82DC-2AF1C1689BA2}" destId="{69706D11-FCA0-454E-9D2A-AFBC27B8588C}" srcOrd="1" destOrd="0" parTransId="{1FD982BB-C77C-4BC0-92A6-37782FF95A7E}" sibTransId="{571CC126-53B2-4657-ADE4-E95C92E1688F}"/>
    <dgm:cxn modelId="{27A5485C-3BF4-44B6-98A4-9EEEF805B77F}" type="presOf" srcId="{5FCC0EF9-F2E1-47DB-9BBC-485F07F9405E}" destId="{770560CE-08E1-42E0-889B-E61DA5B4DC2F}" srcOrd="0" destOrd="2" presId="urn:microsoft.com/office/officeart/2018/2/layout/IconVerticalSolidList"/>
    <dgm:cxn modelId="{FCE91544-06DE-428B-A0CD-25303D8C400F}" srcId="{24AC8AB3-F256-417D-BF1B-A5FF18651C6A}" destId="{5ACD5DF0-80D9-4F76-8A17-0AF0B0CBD900}" srcOrd="2" destOrd="0" parTransId="{B31886B3-94C7-41A8-83C9-D3A4D4B3BBE9}" sibTransId="{CBA3FC49-87E9-4BA7-A417-86DE273BCB4B}"/>
    <dgm:cxn modelId="{23077966-32BC-40E0-8E1C-06D150628D8C}" type="presOf" srcId="{4B3E266D-D6F5-48EA-A4A4-BB55334D6597}" destId="{770560CE-08E1-42E0-889B-E61DA5B4DC2F}" srcOrd="0" destOrd="1" presId="urn:microsoft.com/office/officeart/2018/2/layout/IconVerticalSolidList"/>
    <dgm:cxn modelId="{E0FAFC48-0506-48BA-AE30-2CA52C47FCB2}" type="presOf" srcId="{5ACD5DF0-80D9-4F76-8A17-0AF0B0CBD900}" destId="{09E2AE2C-7704-4743-8DC0-FC985F4712E8}" srcOrd="0" destOrd="0" presId="urn:microsoft.com/office/officeart/2018/2/layout/IconVerticalSolidList"/>
    <dgm:cxn modelId="{A75B2C77-E331-4A4E-8958-D22B2A03C1CE}" type="presOf" srcId="{D44EEA5B-9310-48F3-856E-D577321CA543}" destId="{FF3BF9CE-7AB0-41E4-98A7-1A138AE15BE2}" srcOrd="0" destOrd="0" presId="urn:microsoft.com/office/officeart/2018/2/layout/IconVerticalSolidList"/>
    <dgm:cxn modelId="{35A5107A-B595-4483-A191-E2E5A1920C1D}" srcId="{24AC8AB3-F256-417D-BF1B-A5FF18651C6A}" destId="{ECC216B3-C1A3-4D00-82DC-2AF1C1689BA2}" srcOrd="1" destOrd="0" parTransId="{612F033D-A36E-4655-A85F-14BF4CF4E9AE}" sibTransId="{87F6BF15-268B-42A0-8ABD-88F8FE658A0C}"/>
    <dgm:cxn modelId="{C2F80F7E-6A87-4B5F-8F26-B08360580E46}" srcId="{ECC216B3-C1A3-4D00-82DC-2AF1C1689BA2}" destId="{ED781901-DFFD-4734-9FFF-057DFC81CA9C}" srcOrd="2" destOrd="0" parTransId="{C70C1271-01D1-4E0D-BB34-21B4389EC5BB}" sibTransId="{CFC14EBB-21C5-454F-8A1E-B07B0C7B9636}"/>
    <dgm:cxn modelId="{D7A5F981-5CC7-4D7E-8F95-396D763B39F8}" srcId="{D44EEA5B-9310-48F3-856E-D577321CA543}" destId="{0F923D62-E5A8-4B25-88A3-8A2236D1BC5C}" srcOrd="0" destOrd="0" parTransId="{A3E85C7D-3C46-4CF4-8A24-FC5B04C52D40}" sibTransId="{300F95B0-C982-4CF3-A525-6C3BB9ED74AC}"/>
    <dgm:cxn modelId="{54DA1C83-25A6-41BB-92BB-22C0CA48A0E8}" type="presOf" srcId="{ED781901-DFFD-4734-9FFF-057DFC81CA9C}" destId="{E65E5FAF-27AC-41FA-A1F1-42A0295EADFF}" srcOrd="0" destOrd="2" presId="urn:microsoft.com/office/officeart/2018/2/layout/IconVerticalSolidList"/>
    <dgm:cxn modelId="{6516E28D-3571-4856-B6E4-48F33E8E1F5E}" srcId="{24AC8AB3-F256-417D-BF1B-A5FF18651C6A}" destId="{D44EEA5B-9310-48F3-856E-D577321CA543}" srcOrd="0" destOrd="0" parTransId="{551C1BEF-0845-4935-9EEB-B89223C1DB39}" sibTransId="{765C1082-3C12-4738-8F16-34A4D724D573}"/>
    <dgm:cxn modelId="{970472A2-E007-43F7-97CF-8D8875E5C138}" srcId="{D44EEA5B-9310-48F3-856E-D577321CA543}" destId="{5FCC0EF9-F2E1-47DB-9BBC-485F07F9405E}" srcOrd="2" destOrd="0" parTransId="{AADEAF4B-D18E-4917-B204-8B86FA4E4688}" sibTransId="{C9610A51-ECF4-4521-BEB1-4EC671A9DAA0}"/>
    <dgm:cxn modelId="{3B34AAAC-94DF-4A99-BBE5-A78927B3F62E}" srcId="{D44EEA5B-9310-48F3-856E-D577321CA543}" destId="{8A4B4D6B-F16B-428A-B213-FD8D97D7E696}" srcOrd="3" destOrd="0" parTransId="{D88909B6-7645-4871-80C8-14DCCA0AF6C6}" sibTransId="{7DD25C17-69EB-4743-88AA-FE59CFDD7324}"/>
    <dgm:cxn modelId="{034991D8-D4B8-41AB-B105-A7662EAB7310}" type="presOf" srcId="{8A4B4D6B-F16B-428A-B213-FD8D97D7E696}" destId="{770560CE-08E1-42E0-889B-E61DA5B4DC2F}" srcOrd="0" destOrd="3" presId="urn:microsoft.com/office/officeart/2018/2/layout/IconVerticalSolidList"/>
    <dgm:cxn modelId="{0DA081FE-B520-48C6-AB78-99137F740784}" type="presOf" srcId="{E71301DA-9D63-42C3-BB34-2055AA67E7E0}" destId="{E65E5FAF-27AC-41FA-A1F1-42A0295EADFF}" srcOrd="0" destOrd="0" presId="urn:microsoft.com/office/officeart/2018/2/layout/IconVerticalSolidList"/>
    <dgm:cxn modelId="{E331DFFE-C2E9-493C-AE0E-FC15774BE5C1}" srcId="{D44EEA5B-9310-48F3-856E-D577321CA543}" destId="{4B3E266D-D6F5-48EA-A4A4-BB55334D6597}" srcOrd="1" destOrd="0" parTransId="{E9A8F3F7-88B8-4A01-902B-3363A0D4E556}" sibTransId="{09171219-784C-4A37-B5E1-E176069FEE60}"/>
    <dgm:cxn modelId="{C25E49B4-AEE2-4CB5-9A77-E7DC868565AA}" type="presParOf" srcId="{22C0327D-4B5F-48C7-819D-EA59077B4147}" destId="{55F3EEE0-BA5A-4496-A2AF-8B481FC1E9BB}" srcOrd="0" destOrd="0" presId="urn:microsoft.com/office/officeart/2018/2/layout/IconVerticalSolidList"/>
    <dgm:cxn modelId="{0BF06E8F-C57D-4866-ABFE-E8A51A64D4BE}" type="presParOf" srcId="{55F3EEE0-BA5A-4496-A2AF-8B481FC1E9BB}" destId="{6715A753-61FE-4976-94D8-82737D75412F}" srcOrd="0" destOrd="0" presId="urn:microsoft.com/office/officeart/2018/2/layout/IconVerticalSolidList"/>
    <dgm:cxn modelId="{6C5F80B5-11DE-4288-9466-6D9B72CD902A}" type="presParOf" srcId="{55F3EEE0-BA5A-4496-A2AF-8B481FC1E9BB}" destId="{247E3935-6433-4247-B4D6-194661D08E0B}" srcOrd="1" destOrd="0" presId="urn:microsoft.com/office/officeart/2018/2/layout/IconVerticalSolidList"/>
    <dgm:cxn modelId="{CABCACA7-C4DF-43BA-B81B-9313F8A3774B}" type="presParOf" srcId="{55F3EEE0-BA5A-4496-A2AF-8B481FC1E9BB}" destId="{0833D2A4-61C8-47E0-8718-05F6968CB64D}" srcOrd="2" destOrd="0" presId="urn:microsoft.com/office/officeart/2018/2/layout/IconVerticalSolidList"/>
    <dgm:cxn modelId="{238AF3CC-8503-4505-A7B7-70E0551C061E}" type="presParOf" srcId="{55F3EEE0-BA5A-4496-A2AF-8B481FC1E9BB}" destId="{FF3BF9CE-7AB0-41E4-98A7-1A138AE15BE2}" srcOrd="3" destOrd="0" presId="urn:microsoft.com/office/officeart/2018/2/layout/IconVerticalSolidList"/>
    <dgm:cxn modelId="{ED1BFD12-3B4E-4D8F-AB43-2B68568672F2}" type="presParOf" srcId="{55F3EEE0-BA5A-4496-A2AF-8B481FC1E9BB}" destId="{770560CE-08E1-42E0-889B-E61DA5B4DC2F}" srcOrd="4" destOrd="0" presId="urn:microsoft.com/office/officeart/2018/2/layout/IconVerticalSolidList"/>
    <dgm:cxn modelId="{DDEE20C5-D3FE-483B-80AE-20B4D34BDEEF}" type="presParOf" srcId="{22C0327D-4B5F-48C7-819D-EA59077B4147}" destId="{EF34984C-D286-4977-986B-B92CC497E309}" srcOrd="1" destOrd="0" presId="urn:microsoft.com/office/officeart/2018/2/layout/IconVerticalSolidList"/>
    <dgm:cxn modelId="{7EC0DB28-3A8B-458E-B6FC-CB5E58A610AA}" type="presParOf" srcId="{22C0327D-4B5F-48C7-819D-EA59077B4147}" destId="{8A41797B-788E-4BC9-B48B-EEBCCBC20A64}" srcOrd="2" destOrd="0" presId="urn:microsoft.com/office/officeart/2018/2/layout/IconVerticalSolidList"/>
    <dgm:cxn modelId="{7822AB79-BFD9-4068-8F8D-44DBA5AD10F9}" type="presParOf" srcId="{8A41797B-788E-4BC9-B48B-EEBCCBC20A64}" destId="{F3ED7346-847D-4ACF-A4BE-B76545ECD3A3}" srcOrd="0" destOrd="0" presId="urn:microsoft.com/office/officeart/2018/2/layout/IconVerticalSolidList"/>
    <dgm:cxn modelId="{0BA3F7FF-006C-4ADF-8931-7CE7E8A734C7}" type="presParOf" srcId="{8A41797B-788E-4BC9-B48B-EEBCCBC20A64}" destId="{8D04AC3E-0374-466D-A8B1-FD260FC00229}" srcOrd="1" destOrd="0" presId="urn:microsoft.com/office/officeart/2018/2/layout/IconVerticalSolidList"/>
    <dgm:cxn modelId="{CCFD99F7-1FDF-41BD-837F-5828EDA08458}" type="presParOf" srcId="{8A41797B-788E-4BC9-B48B-EEBCCBC20A64}" destId="{CFA94294-ACA8-4F60-9086-BB4579533395}" srcOrd="2" destOrd="0" presId="urn:microsoft.com/office/officeart/2018/2/layout/IconVerticalSolidList"/>
    <dgm:cxn modelId="{DC58DBDF-2B19-4BC4-A0A4-2565B4292FF5}" type="presParOf" srcId="{8A41797B-788E-4BC9-B48B-EEBCCBC20A64}" destId="{0474B81B-9CC1-4B1E-AEB5-987E2BD7B04E}" srcOrd="3" destOrd="0" presId="urn:microsoft.com/office/officeart/2018/2/layout/IconVerticalSolidList"/>
    <dgm:cxn modelId="{636B97D9-7C1C-4D2D-B150-1D91B060CD0E}" type="presParOf" srcId="{8A41797B-788E-4BC9-B48B-EEBCCBC20A64}" destId="{E65E5FAF-27AC-41FA-A1F1-42A0295EADFF}" srcOrd="4" destOrd="0" presId="urn:microsoft.com/office/officeart/2018/2/layout/IconVerticalSolidList"/>
    <dgm:cxn modelId="{67C16438-2052-477D-B167-8FD18C953526}" type="presParOf" srcId="{22C0327D-4B5F-48C7-819D-EA59077B4147}" destId="{89E7CCDD-B9D2-4493-9638-CA930DD36826}" srcOrd="3" destOrd="0" presId="urn:microsoft.com/office/officeart/2018/2/layout/IconVerticalSolidList"/>
    <dgm:cxn modelId="{AD4BC2BA-549A-46A8-9909-789EB719657C}" type="presParOf" srcId="{22C0327D-4B5F-48C7-819D-EA59077B4147}" destId="{74E5775D-EBD6-4684-8FD4-1BC9A37CE2D1}" srcOrd="4" destOrd="0" presId="urn:microsoft.com/office/officeart/2018/2/layout/IconVerticalSolidList"/>
    <dgm:cxn modelId="{AB3096E2-FC94-476C-A4E4-1223AED68744}" type="presParOf" srcId="{74E5775D-EBD6-4684-8FD4-1BC9A37CE2D1}" destId="{9F983575-CDDD-4F79-97FD-8717F9A74FAE}" srcOrd="0" destOrd="0" presId="urn:microsoft.com/office/officeart/2018/2/layout/IconVerticalSolidList"/>
    <dgm:cxn modelId="{1FD7E25D-E8A3-4AAB-A125-AB96ACC15698}" type="presParOf" srcId="{74E5775D-EBD6-4684-8FD4-1BC9A37CE2D1}" destId="{736ECF60-675B-4AD2-A564-B2739EBB407F}" srcOrd="1" destOrd="0" presId="urn:microsoft.com/office/officeart/2018/2/layout/IconVerticalSolidList"/>
    <dgm:cxn modelId="{C9B71081-DBF0-4027-A133-55DFFD99CEDC}" type="presParOf" srcId="{74E5775D-EBD6-4684-8FD4-1BC9A37CE2D1}" destId="{C7199BD0-0A28-4460-930B-F036365994A6}" srcOrd="2" destOrd="0" presId="urn:microsoft.com/office/officeart/2018/2/layout/IconVerticalSolidList"/>
    <dgm:cxn modelId="{9C3BCA09-D51D-4DAE-91BF-ACA7B4946D7D}" type="presParOf" srcId="{74E5775D-EBD6-4684-8FD4-1BC9A37CE2D1}" destId="{09E2AE2C-7704-4743-8DC0-FC985F4712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ED1CAE-C6A2-4843-859D-E52681C5E77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580BFB1B-7817-1945-B913-86807A202AC1}">
      <dgm:prSet custT="1"/>
      <dgm:spPr/>
      <dgm:t>
        <a:bodyPr/>
        <a:lstStyle/>
        <a:p>
          <a:r>
            <a:rPr lang="en-US" sz="2800" b="0" i="0" baseline="0" dirty="0">
              <a:solidFill>
                <a:srgbClr val="0070C0"/>
              </a:solidFill>
            </a:rPr>
            <a:t>What is one challenge your current Tier 3 team faces, and what is one small thing you could change to improve it?</a:t>
          </a:r>
          <a:endParaRPr lang="en-US" sz="2800" dirty="0">
            <a:solidFill>
              <a:srgbClr val="0070C0"/>
            </a:solidFill>
          </a:endParaRPr>
        </a:p>
      </dgm:t>
    </dgm:pt>
    <dgm:pt modelId="{BA1A5A55-99B6-8A47-B729-3ACB05AB3270}" type="parTrans" cxnId="{7BCF424F-379A-6D45-B370-608CAF530884}">
      <dgm:prSet/>
      <dgm:spPr/>
      <dgm:t>
        <a:bodyPr/>
        <a:lstStyle/>
        <a:p>
          <a:endParaRPr lang="en-US">
            <a:solidFill>
              <a:srgbClr val="0070C0"/>
            </a:solidFill>
          </a:endParaRPr>
        </a:p>
      </dgm:t>
    </dgm:pt>
    <dgm:pt modelId="{A7AF9B0F-8247-7A4C-899C-FC18A1D0223D}" type="sibTrans" cxnId="{7BCF424F-379A-6D45-B370-608CAF530884}">
      <dgm:prSet/>
      <dgm:spPr/>
      <dgm:t>
        <a:bodyPr/>
        <a:lstStyle/>
        <a:p>
          <a:endParaRPr lang="en-US">
            <a:solidFill>
              <a:srgbClr val="0070C0"/>
            </a:solidFill>
          </a:endParaRPr>
        </a:p>
      </dgm:t>
    </dgm:pt>
    <dgm:pt modelId="{8A769616-7523-2845-B41D-BC9F64FF0841}">
      <dgm:prSet/>
      <dgm:spPr/>
      <dgm:t>
        <a:bodyPr/>
        <a:lstStyle/>
        <a:p>
          <a:r>
            <a:rPr lang="en-US" b="0" i="0" baseline="0">
              <a:solidFill>
                <a:srgbClr val="0070C0"/>
              </a:solidFill>
            </a:rPr>
            <a:t>Team Structure?</a:t>
          </a:r>
          <a:endParaRPr lang="en-US">
            <a:solidFill>
              <a:srgbClr val="0070C0"/>
            </a:solidFill>
          </a:endParaRPr>
        </a:p>
      </dgm:t>
    </dgm:pt>
    <dgm:pt modelId="{14AB4C2C-86FA-B846-B1A6-A2C59890E0AC}" type="parTrans" cxnId="{09B2E151-6810-C54B-9E05-CDB9A7A7EF0A}">
      <dgm:prSet/>
      <dgm:spPr/>
      <dgm:t>
        <a:bodyPr/>
        <a:lstStyle/>
        <a:p>
          <a:endParaRPr lang="en-US">
            <a:solidFill>
              <a:srgbClr val="0070C0"/>
            </a:solidFill>
          </a:endParaRPr>
        </a:p>
      </dgm:t>
    </dgm:pt>
    <dgm:pt modelId="{CD92BA5E-1EDE-6F4C-9A6E-A391D6D1F860}" type="sibTrans" cxnId="{09B2E151-6810-C54B-9E05-CDB9A7A7EF0A}">
      <dgm:prSet/>
      <dgm:spPr/>
      <dgm:t>
        <a:bodyPr/>
        <a:lstStyle/>
        <a:p>
          <a:endParaRPr lang="en-US">
            <a:solidFill>
              <a:srgbClr val="0070C0"/>
            </a:solidFill>
          </a:endParaRPr>
        </a:p>
      </dgm:t>
    </dgm:pt>
    <dgm:pt modelId="{2CBE62E9-7029-AF4F-ABAE-8744C7E7FE5B}">
      <dgm:prSet/>
      <dgm:spPr/>
      <dgm:t>
        <a:bodyPr/>
        <a:lstStyle/>
        <a:p>
          <a:r>
            <a:rPr lang="en-US" b="0" i="0" baseline="0">
              <a:solidFill>
                <a:srgbClr val="0070C0"/>
              </a:solidFill>
            </a:rPr>
            <a:t>Data Use?</a:t>
          </a:r>
          <a:endParaRPr lang="en-US">
            <a:solidFill>
              <a:srgbClr val="0070C0"/>
            </a:solidFill>
          </a:endParaRPr>
        </a:p>
      </dgm:t>
    </dgm:pt>
    <dgm:pt modelId="{207953DA-FBF7-F146-8625-51B996E1564F}" type="parTrans" cxnId="{AA53EB53-2BF7-FE42-90DC-E75D7F63237A}">
      <dgm:prSet/>
      <dgm:spPr/>
      <dgm:t>
        <a:bodyPr/>
        <a:lstStyle/>
        <a:p>
          <a:endParaRPr lang="en-US">
            <a:solidFill>
              <a:srgbClr val="0070C0"/>
            </a:solidFill>
          </a:endParaRPr>
        </a:p>
      </dgm:t>
    </dgm:pt>
    <dgm:pt modelId="{AA403BC1-AD45-6B48-A386-17811B636DAC}" type="sibTrans" cxnId="{AA53EB53-2BF7-FE42-90DC-E75D7F63237A}">
      <dgm:prSet/>
      <dgm:spPr/>
      <dgm:t>
        <a:bodyPr/>
        <a:lstStyle/>
        <a:p>
          <a:endParaRPr lang="en-US">
            <a:solidFill>
              <a:srgbClr val="0070C0"/>
            </a:solidFill>
          </a:endParaRPr>
        </a:p>
      </dgm:t>
    </dgm:pt>
    <dgm:pt modelId="{3E0E3AC2-9FFE-684E-9170-FC487EC10B4F}">
      <dgm:prSet/>
      <dgm:spPr/>
      <dgm:t>
        <a:bodyPr/>
        <a:lstStyle/>
        <a:p>
          <a:r>
            <a:rPr lang="en-US" b="0" i="0" baseline="0">
              <a:solidFill>
                <a:srgbClr val="0070C0"/>
              </a:solidFill>
            </a:rPr>
            <a:t>Communication?</a:t>
          </a:r>
          <a:endParaRPr lang="en-US">
            <a:solidFill>
              <a:srgbClr val="0070C0"/>
            </a:solidFill>
          </a:endParaRPr>
        </a:p>
      </dgm:t>
    </dgm:pt>
    <dgm:pt modelId="{7C483C02-B9FB-E640-BDE8-8FF4F33A13A5}" type="parTrans" cxnId="{19C64240-35A5-8349-8540-345726839026}">
      <dgm:prSet/>
      <dgm:spPr/>
      <dgm:t>
        <a:bodyPr/>
        <a:lstStyle/>
        <a:p>
          <a:endParaRPr lang="en-US">
            <a:solidFill>
              <a:srgbClr val="0070C0"/>
            </a:solidFill>
          </a:endParaRPr>
        </a:p>
      </dgm:t>
    </dgm:pt>
    <dgm:pt modelId="{E0E2FCE5-2EE6-6F42-8FC5-6C728713115A}" type="sibTrans" cxnId="{19C64240-35A5-8349-8540-345726839026}">
      <dgm:prSet/>
      <dgm:spPr/>
      <dgm:t>
        <a:bodyPr/>
        <a:lstStyle/>
        <a:p>
          <a:endParaRPr lang="en-US">
            <a:solidFill>
              <a:srgbClr val="0070C0"/>
            </a:solidFill>
          </a:endParaRPr>
        </a:p>
      </dgm:t>
    </dgm:pt>
    <dgm:pt modelId="{B3C3A922-C64A-2A44-B8D9-07F0459D90E9}">
      <dgm:prSet/>
      <dgm:spPr/>
      <dgm:t>
        <a:bodyPr/>
        <a:lstStyle/>
        <a:p>
          <a:r>
            <a:rPr lang="en-US" b="0" i="0" baseline="0">
              <a:solidFill>
                <a:srgbClr val="0070C0"/>
              </a:solidFill>
            </a:rPr>
            <a:t>Student Outcomes?</a:t>
          </a:r>
          <a:endParaRPr lang="en-US">
            <a:solidFill>
              <a:srgbClr val="0070C0"/>
            </a:solidFill>
          </a:endParaRPr>
        </a:p>
      </dgm:t>
    </dgm:pt>
    <dgm:pt modelId="{2AAAB9EC-9B9F-2B46-A379-212A145A20A4}" type="parTrans" cxnId="{A0160AAE-B2DC-DD4E-B68A-106B146699BC}">
      <dgm:prSet/>
      <dgm:spPr/>
      <dgm:t>
        <a:bodyPr/>
        <a:lstStyle/>
        <a:p>
          <a:endParaRPr lang="en-US">
            <a:solidFill>
              <a:srgbClr val="0070C0"/>
            </a:solidFill>
          </a:endParaRPr>
        </a:p>
      </dgm:t>
    </dgm:pt>
    <dgm:pt modelId="{C6E8048F-CA8D-6048-B2CC-0A35808A5BB0}" type="sibTrans" cxnId="{A0160AAE-B2DC-DD4E-B68A-106B146699BC}">
      <dgm:prSet/>
      <dgm:spPr/>
      <dgm:t>
        <a:bodyPr/>
        <a:lstStyle/>
        <a:p>
          <a:endParaRPr lang="en-US">
            <a:solidFill>
              <a:srgbClr val="0070C0"/>
            </a:solidFill>
          </a:endParaRPr>
        </a:p>
      </dgm:t>
    </dgm:pt>
    <dgm:pt modelId="{21B9ED5A-9374-4546-9B09-15CF6E2E5045}" type="pres">
      <dgm:prSet presAssocID="{40ED1CAE-C6A2-4843-859D-E52681C5E77A}" presName="compositeShape" presStyleCnt="0">
        <dgm:presLayoutVars>
          <dgm:dir/>
          <dgm:resizeHandles/>
        </dgm:presLayoutVars>
      </dgm:prSet>
      <dgm:spPr/>
    </dgm:pt>
    <dgm:pt modelId="{88A706A0-1013-584E-86F3-535D42663486}" type="pres">
      <dgm:prSet presAssocID="{40ED1CAE-C6A2-4843-859D-E52681C5E77A}" presName="pyramid" presStyleLbl="node1" presStyleIdx="0" presStyleCnt="1" custLinFactNeighborX="32500" custLinFactNeighborY="618"/>
      <dgm:spPr/>
    </dgm:pt>
    <dgm:pt modelId="{8DF443DC-C61A-D24D-9584-DD2A463FDFB6}" type="pres">
      <dgm:prSet presAssocID="{40ED1CAE-C6A2-4843-859D-E52681C5E77A}" presName="theList" presStyleCnt="0"/>
      <dgm:spPr/>
    </dgm:pt>
    <dgm:pt modelId="{F0D7AD1B-E1D3-5B4E-AADC-A3A61CEB79BA}" type="pres">
      <dgm:prSet presAssocID="{580BFB1B-7817-1945-B913-86807A202AC1}" presName="aNode" presStyleLbl="fgAcc1" presStyleIdx="0" presStyleCnt="5" custScaleX="344434" custScaleY="227847" custLinFactY="-30191" custLinFactNeighborX="0" custLinFactNeighborY="-100000">
        <dgm:presLayoutVars>
          <dgm:bulletEnabled val="1"/>
        </dgm:presLayoutVars>
      </dgm:prSet>
      <dgm:spPr/>
    </dgm:pt>
    <dgm:pt modelId="{EF2A503A-1486-414B-BF97-5ABE5572ECA3}" type="pres">
      <dgm:prSet presAssocID="{580BFB1B-7817-1945-B913-86807A202AC1}" presName="aSpace" presStyleCnt="0"/>
      <dgm:spPr/>
    </dgm:pt>
    <dgm:pt modelId="{F091585C-DC0A-5B45-B43C-616DBF6FB3FE}" type="pres">
      <dgm:prSet presAssocID="{8A769616-7523-2845-B41D-BC9F64FF0841}" presName="aNode" presStyleLbl="fgAcc1" presStyleIdx="1" presStyleCnt="5" custLinFactY="3509" custLinFactNeighborX="-44691" custLinFactNeighborY="100000">
        <dgm:presLayoutVars>
          <dgm:bulletEnabled val="1"/>
        </dgm:presLayoutVars>
      </dgm:prSet>
      <dgm:spPr/>
    </dgm:pt>
    <dgm:pt modelId="{2D327F49-2490-F342-9646-B31F988276BB}" type="pres">
      <dgm:prSet presAssocID="{8A769616-7523-2845-B41D-BC9F64FF0841}" presName="aSpace" presStyleCnt="0"/>
      <dgm:spPr/>
    </dgm:pt>
    <dgm:pt modelId="{73F928F1-EEB5-F144-9A0E-F42F501A79B1}" type="pres">
      <dgm:prSet presAssocID="{2CBE62E9-7029-AF4F-ABAE-8744C7E7FE5B}" presName="aNode" presStyleLbl="fgAcc1" presStyleIdx="2" presStyleCnt="5" custLinFactY="27523" custLinFactNeighborX="50000" custLinFactNeighborY="100000">
        <dgm:presLayoutVars>
          <dgm:bulletEnabled val="1"/>
        </dgm:presLayoutVars>
      </dgm:prSet>
      <dgm:spPr/>
    </dgm:pt>
    <dgm:pt modelId="{9A495FD3-677F-1A42-9D46-16C7AE032328}" type="pres">
      <dgm:prSet presAssocID="{2CBE62E9-7029-AF4F-ABAE-8744C7E7FE5B}" presName="aSpace" presStyleCnt="0"/>
      <dgm:spPr/>
    </dgm:pt>
    <dgm:pt modelId="{B4FD21B3-D534-204A-AE72-35B675D7D998}" type="pres">
      <dgm:prSet presAssocID="{3E0E3AC2-9FFE-684E-9170-FC487EC10B4F}" presName="aNode" presStyleLbl="fgAcc1" presStyleIdx="3" presStyleCnt="5" custLinFactY="43532" custLinFactNeighborX="-38986" custLinFactNeighborY="100000">
        <dgm:presLayoutVars>
          <dgm:bulletEnabled val="1"/>
        </dgm:presLayoutVars>
      </dgm:prSet>
      <dgm:spPr/>
    </dgm:pt>
    <dgm:pt modelId="{18E4BAF3-29AD-604A-9D88-980934042255}" type="pres">
      <dgm:prSet presAssocID="{3E0E3AC2-9FFE-684E-9170-FC487EC10B4F}" presName="aSpace" presStyleCnt="0"/>
      <dgm:spPr/>
    </dgm:pt>
    <dgm:pt modelId="{2100C6F3-E465-A94B-89A0-E21438759ED0}" type="pres">
      <dgm:prSet presAssocID="{B3C3A922-C64A-2A44-B8D9-07F0459D90E9}" presName="aNode" presStyleLbl="fgAcc1" presStyleIdx="4" presStyleCnt="5" custLinFactY="62210" custLinFactNeighborX="40887" custLinFactNeighborY="100000">
        <dgm:presLayoutVars>
          <dgm:bulletEnabled val="1"/>
        </dgm:presLayoutVars>
      </dgm:prSet>
      <dgm:spPr/>
    </dgm:pt>
    <dgm:pt modelId="{B05790C3-8B08-A446-BCFB-115770951765}" type="pres">
      <dgm:prSet presAssocID="{B3C3A922-C64A-2A44-B8D9-07F0459D90E9}" presName="aSpace" presStyleCnt="0"/>
      <dgm:spPr/>
    </dgm:pt>
  </dgm:ptLst>
  <dgm:cxnLst>
    <dgm:cxn modelId="{A9FD8702-E232-6C4C-B339-5DB79AE21262}" type="presOf" srcId="{2CBE62E9-7029-AF4F-ABAE-8744C7E7FE5B}" destId="{73F928F1-EEB5-F144-9A0E-F42F501A79B1}" srcOrd="0" destOrd="0" presId="urn:microsoft.com/office/officeart/2005/8/layout/pyramid2"/>
    <dgm:cxn modelId="{45DA9403-6CFA-5E43-A0F3-D7533127FF67}" type="presOf" srcId="{B3C3A922-C64A-2A44-B8D9-07F0459D90E9}" destId="{2100C6F3-E465-A94B-89A0-E21438759ED0}" srcOrd="0" destOrd="0" presId="urn:microsoft.com/office/officeart/2005/8/layout/pyramid2"/>
    <dgm:cxn modelId="{19C64240-35A5-8349-8540-345726839026}" srcId="{40ED1CAE-C6A2-4843-859D-E52681C5E77A}" destId="{3E0E3AC2-9FFE-684E-9170-FC487EC10B4F}" srcOrd="3" destOrd="0" parTransId="{7C483C02-B9FB-E640-BDE8-8FF4F33A13A5}" sibTransId="{E0E2FCE5-2EE6-6F42-8FC5-6C728713115A}"/>
    <dgm:cxn modelId="{58726C45-A141-C048-B337-95F7E0B2BD7A}" type="presOf" srcId="{580BFB1B-7817-1945-B913-86807A202AC1}" destId="{F0D7AD1B-E1D3-5B4E-AADC-A3A61CEB79BA}" srcOrd="0" destOrd="0" presId="urn:microsoft.com/office/officeart/2005/8/layout/pyramid2"/>
    <dgm:cxn modelId="{B580014B-7F16-BE43-AA47-A39EE9AD770C}" type="presOf" srcId="{3E0E3AC2-9FFE-684E-9170-FC487EC10B4F}" destId="{B4FD21B3-D534-204A-AE72-35B675D7D998}" srcOrd="0" destOrd="0" presId="urn:microsoft.com/office/officeart/2005/8/layout/pyramid2"/>
    <dgm:cxn modelId="{7BCF424F-379A-6D45-B370-608CAF530884}" srcId="{40ED1CAE-C6A2-4843-859D-E52681C5E77A}" destId="{580BFB1B-7817-1945-B913-86807A202AC1}" srcOrd="0" destOrd="0" parTransId="{BA1A5A55-99B6-8A47-B729-3ACB05AB3270}" sibTransId="{A7AF9B0F-8247-7A4C-899C-FC18A1D0223D}"/>
    <dgm:cxn modelId="{09B2E151-6810-C54B-9E05-CDB9A7A7EF0A}" srcId="{40ED1CAE-C6A2-4843-859D-E52681C5E77A}" destId="{8A769616-7523-2845-B41D-BC9F64FF0841}" srcOrd="1" destOrd="0" parTransId="{14AB4C2C-86FA-B846-B1A6-A2C59890E0AC}" sibTransId="{CD92BA5E-1EDE-6F4C-9A6E-A391D6D1F860}"/>
    <dgm:cxn modelId="{AA53EB53-2BF7-FE42-90DC-E75D7F63237A}" srcId="{40ED1CAE-C6A2-4843-859D-E52681C5E77A}" destId="{2CBE62E9-7029-AF4F-ABAE-8744C7E7FE5B}" srcOrd="2" destOrd="0" parTransId="{207953DA-FBF7-F146-8625-51B996E1564F}" sibTransId="{AA403BC1-AD45-6B48-A386-17811B636DAC}"/>
    <dgm:cxn modelId="{FA63B37A-2949-8148-8B50-684504108FAD}" type="presOf" srcId="{40ED1CAE-C6A2-4843-859D-E52681C5E77A}" destId="{21B9ED5A-9374-4546-9B09-15CF6E2E5045}" srcOrd="0" destOrd="0" presId="urn:microsoft.com/office/officeart/2005/8/layout/pyramid2"/>
    <dgm:cxn modelId="{85BF5899-523D-104D-85F7-757511F68ECF}" type="presOf" srcId="{8A769616-7523-2845-B41D-BC9F64FF0841}" destId="{F091585C-DC0A-5B45-B43C-616DBF6FB3FE}" srcOrd="0" destOrd="0" presId="urn:microsoft.com/office/officeart/2005/8/layout/pyramid2"/>
    <dgm:cxn modelId="{A0160AAE-B2DC-DD4E-B68A-106B146699BC}" srcId="{40ED1CAE-C6A2-4843-859D-E52681C5E77A}" destId="{B3C3A922-C64A-2A44-B8D9-07F0459D90E9}" srcOrd="4" destOrd="0" parTransId="{2AAAB9EC-9B9F-2B46-A379-212A145A20A4}" sibTransId="{C6E8048F-CA8D-6048-B2CC-0A35808A5BB0}"/>
    <dgm:cxn modelId="{50FA5058-1737-7B42-9F35-D45B53232F2A}" type="presParOf" srcId="{21B9ED5A-9374-4546-9B09-15CF6E2E5045}" destId="{88A706A0-1013-584E-86F3-535D42663486}" srcOrd="0" destOrd="0" presId="urn:microsoft.com/office/officeart/2005/8/layout/pyramid2"/>
    <dgm:cxn modelId="{6953BFF0-9755-C54C-99D3-B285290EA1BF}" type="presParOf" srcId="{21B9ED5A-9374-4546-9B09-15CF6E2E5045}" destId="{8DF443DC-C61A-D24D-9584-DD2A463FDFB6}" srcOrd="1" destOrd="0" presId="urn:microsoft.com/office/officeart/2005/8/layout/pyramid2"/>
    <dgm:cxn modelId="{571D27AE-378B-CE4D-9C08-526DD52A551F}" type="presParOf" srcId="{8DF443DC-C61A-D24D-9584-DD2A463FDFB6}" destId="{F0D7AD1B-E1D3-5B4E-AADC-A3A61CEB79BA}" srcOrd="0" destOrd="0" presId="urn:microsoft.com/office/officeart/2005/8/layout/pyramid2"/>
    <dgm:cxn modelId="{F7B172CF-1E85-2C46-A5FD-BB8A515FE59C}" type="presParOf" srcId="{8DF443DC-C61A-D24D-9584-DD2A463FDFB6}" destId="{EF2A503A-1486-414B-BF97-5ABE5572ECA3}" srcOrd="1" destOrd="0" presId="urn:microsoft.com/office/officeart/2005/8/layout/pyramid2"/>
    <dgm:cxn modelId="{7A09350F-9E8B-4C42-A3E2-D0E7A291EB5D}" type="presParOf" srcId="{8DF443DC-C61A-D24D-9584-DD2A463FDFB6}" destId="{F091585C-DC0A-5B45-B43C-616DBF6FB3FE}" srcOrd="2" destOrd="0" presId="urn:microsoft.com/office/officeart/2005/8/layout/pyramid2"/>
    <dgm:cxn modelId="{E8470E0A-0884-104A-94BC-5ECC732CADC0}" type="presParOf" srcId="{8DF443DC-C61A-D24D-9584-DD2A463FDFB6}" destId="{2D327F49-2490-F342-9646-B31F988276BB}" srcOrd="3" destOrd="0" presId="urn:microsoft.com/office/officeart/2005/8/layout/pyramid2"/>
    <dgm:cxn modelId="{695D533C-E355-CC43-80B1-275391393EAF}" type="presParOf" srcId="{8DF443DC-C61A-D24D-9584-DD2A463FDFB6}" destId="{73F928F1-EEB5-F144-9A0E-F42F501A79B1}" srcOrd="4" destOrd="0" presId="urn:microsoft.com/office/officeart/2005/8/layout/pyramid2"/>
    <dgm:cxn modelId="{ABDE2ADE-7295-AB4A-81CC-37918EB4642A}" type="presParOf" srcId="{8DF443DC-C61A-D24D-9584-DD2A463FDFB6}" destId="{9A495FD3-677F-1A42-9D46-16C7AE032328}" srcOrd="5" destOrd="0" presId="urn:microsoft.com/office/officeart/2005/8/layout/pyramid2"/>
    <dgm:cxn modelId="{5B93B50D-D3B2-CC4D-8DF0-17823CA3E2BD}" type="presParOf" srcId="{8DF443DC-C61A-D24D-9584-DD2A463FDFB6}" destId="{B4FD21B3-D534-204A-AE72-35B675D7D998}" srcOrd="6" destOrd="0" presId="urn:microsoft.com/office/officeart/2005/8/layout/pyramid2"/>
    <dgm:cxn modelId="{906D70A6-0B9F-FF4A-8971-720A0F32995A}" type="presParOf" srcId="{8DF443DC-C61A-D24D-9584-DD2A463FDFB6}" destId="{18E4BAF3-29AD-604A-9D88-980934042255}" srcOrd="7" destOrd="0" presId="urn:microsoft.com/office/officeart/2005/8/layout/pyramid2"/>
    <dgm:cxn modelId="{08192F4C-C329-6E4E-88B9-22F932259885}" type="presParOf" srcId="{8DF443DC-C61A-D24D-9584-DD2A463FDFB6}" destId="{2100C6F3-E465-A94B-89A0-E21438759ED0}" srcOrd="8" destOrd="0" presId="urn:microsoft.com/office/officeart/2005/8/layout/pyramid2"/>
    <dgm:cxn modelId="{D1FFB27F-A910-7C46-ADD1-2D5D132A204F}" type="presParOf" srcId="{8DF443DC-C61A-D24D-9584-DD2A463FDFB6}" destId="{B05790C3-8B08-A446-BCFB-11577095176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96AA32-EF78-4DF4-A491-C3E2070AFCD5}"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3D2EAEC4-C490-4DF3-93E4-6034AF191822}">
      <dgm:prSet/>
      <dgm:spPr/>
      <dgm:t>
        <a:bodyPr/>
        <a:lstStyle/>
        <a:p>
          <a:r>
            <a:rPr lang="en-US" dirty="0">
              <a:solidFill>
                <a:srgbClr val="0070C0"/>
              </a:solidFill>
            </a:rPr>
            <a:t>K-8 school with 850 students in the Southeast United States</a:t>
          </a:r>
        </a:p>
      </dgm:t>
    </dgm:pt>
    <dgm:pt modelId="{0038CB74-2FBD-4F58-BA26-428F985C3CD1}" type="parTrans" cxnId="{6450067C-3187-4A36-967B-E0C2FA40A1A9}">
      <dgm:prSet/>
      <dgm:spPr/>
      <dgm:t>
        <a:bodyPr/>
        <a:lstStyle/>
        <a:p>
          <a:endParaRPr lang="en-US">
            <a:solidFill>
              <a:srgbClr val="0070C0"/>
            </a:solidFill>
          </a:endParaRPr>
        </a:p>
      </dgm:t>
    </dgm:pt>
    <dgm:pt modelId="{0F3118C5-0F62-4AFB-8C2B-35B2D5A84AFC}" type="sibTrans" cxnId="{6450067C-3187-4A36-967B-E0C2FA40A1A9}">
      <dgm:prSet/>
      <dgm:spPr/>
      <dgm:t>
        <a:bodyPr/>
        <a:lstStyle/>
        <a:p>
          <a:endParaRPr lang="en-US">
            <a:solidFill>
              <a:srgbClr val="0070C0"/>
            </a:solidFill>
          </a:endParaRPr>
        </a:p>
      </dgm:t>
    </dgm:pt>
    <dgm:pt modelId="{76AF4171-17EA-4475-B18F-CDC492009C21}">
      <dgm:prSet/>
      <dgm:spPr/>
      <dgm:t>
        <a:bodyPr/>
        <a:lstStyle/>
        <a:p>
          <a:r>
            <a:rPr lang="en-US" dirty="0">
              <a:solidFill>
                <a:srgbClr val="0070C0"/>
              </a:solidFill>
            </a:rPr>
            <a:t>Focused on teaming and data-driven decision making </a:t>
          </a:r>
        </a:p>
      </dgm:t>
    </dgm:pt>
    <dgm:pt modelId="{3C98EA02-3DEB-42BC-99E6-8E15CC8BFC25}" type="parTrans" cxnId="{B41D4199-9D2E-4182-9E25-6E19C1933D21}">
      <dgm:prSet/>
      <dgm:spPr/>
      <dgm:t>
        <a:bodyPr/>
        <a:lstStyle/>
        <a:p>
          <a:endParaRPr lang="en-US">
            <a:solidFill>
              <a:srgbClr val="0070C0"/>
            </a:solidFill>
          </a:endParaRPr>
        </a:p>
      </dgm:t>
    </dgm:pt>
    <dgm:pt modelId="{8F89BC12-321E-4F18-98C0-747AF3262E52}" type="sibTrans" cxnId="{B41D4199-9D2E-4182-9E25-6E19C1933D21}">
      <dgm:prSet/>
      <dgm:spPr/>
      <dgm:t>
        <a:bodyPr/>
        <a:lstStyle/>
        <a:p>
          <a:endParaRPr lang="en-US">
            <a:solidFill>
              <a:srgbClr val="0070C0"/>
            </a:solidFill>
          </a:endParaRPr>
        </a:p>
      </dgm:t>
    </dgm:pt>
    <dgm:pt modelId="{A7A4896E-A502-2E47-A163-F0D8F48AD59B}" type="pres">
      <dgm:prSet presAssocID="{A896AA32-EF78-4DF4-A491-C3E2070AFCD5}" presName="hierChild1" presStyleCnt="0">
        <dgm:presLayoutVars>
          <dgm:chPref val="1"/>
          <dgm:dir/>
          <dgm:animOne val="branch"/>
          <dgm:animLvl val="lvl"/>
          <dgm:resizeHandles/>
        </dgm:presLayoutVars>
      </dgm:prSet>
      <dgm:spPr/>
    </dgm:pt>
    <dgm:pt modelId="{6CBA08F8-5FD8-EA44-8618-94BE22BD2322}" type="pres">
      <dgm:prSet presAssocID="{3D2EAEC4-C490-4DF3-93E4-6034AF191822}" presName="hierRoot1" presStyleCnt="0"/>
      <dgm:spPr/>
    </dgm:pt>
    <dgm:pt modelId="{D264584E-C6BA-894A-A135-CC86615CBB0D}" type="pres">
      <dgm:prSet presAssocID="{3D2EAEC4-C490-4DF3-93E4-6034AF191822}" presName="composite" presStyleCnt="0"/>
      <dgm:spPr/>
    </dgm:pt>
    <dgm:pt modelId="{C3FDCA4E-5DA8-C04E-BBF1-400D1C96AFF6}" type="pres">
      <dgm:prSet presAssocID="{3D2EAEC4-C490-4DF3-93E4-6034AF191822}" presName="background" presStyleLbl="node0" presStyleIdx="0" presStyleCnt="2"/>
      <dgm:spPr/>
    </dgm:pt>
    <dgm:pt modelId="{F1AE260D-1920-AA4B-8439-D7EFE5F18711}" type="pres">
      <dgm:prSet presAssocID="{3D2EAEC4-C490-4DF3-93E4-6034AF191822}" presName="text" presStyleLbl="fgAcc0" presStyleIdx="0" presStyleCnt="2">
        <dgm:presLayoutVars>
          <dgm:chPref val="3"/>
        </dgm:presLayoutVars>
      </dgm:prSet>
      <dgm:spPr/>
    </dgm:pt>
    <dgm:pt modelId="{026551AA-D3F7-6B40-ACFA-1B835C2F610B}" type="pres">
      <dgm:prSet presAssocID="{3D2EAEC4-C490-4DF3-93E4-6034AF191822}" presName="hierChild2" presStyleCnt="0"/>
      <dgm:spPr/>
    </dgm:pt>
    <dgm:pt modelId="{91758D36-8024-7041-AE9F-B1DD02BB7FA5}" type="pres">
      <dgm:prSet presAssocID="{76AF4171-17EA-4475-B18F-CDC492009C21}" presName="hierRoot1" presStyleCnt="0"/>
      <dgm:spPr/>
    </dgm:pt>
    <dgm:pt modelId="{46B737DD-AB94-4E43-B101-8A0254B20FDF}" type="pres">
      <dgm:prSet presAssocID="{76AF4171-17EA-4475-B18F-CDC492009C21}" presName="composite" presStyleCnt="0"/>
      <dgm:spPr/>
    </dgm:pt>
    <dgm:pt modelId="{5ED174E6-E28E-FB4F-93BB-E950BD08E055}" type="pres">
      <dgm:prSet presAssocID="{76AF4171-17EA-4475-B18F-CDC492009C21}" presName="background" presStyleLbl="node0" presStyleIdx="1" presStyleCnt="2"/>
      <dgm:spPr/>
    </dgm:pt>
    <dgm:pt modelId="{8B3478FB-084F-1D41-ACFF-97BD31E2B6F8}" type="pres">
      <dgm:prSet presAssocID="{76AF4171-17EA-4475-B18F-CDC492009C21}" presName="text" presStyleLbl="fgAcc0" presStyleIdx="1" presStyleCnt="2">
        <dgm:presLayoutVars>
          <dgm:chPref val="3"/>
        </dgm:presLayoutVars>
      </dgm:prSet>
      <dgm:spPr/>
    </dgm:pt>
    <dgm:pt modelId="{F86E942C-D90E-D342-B985-9EDBC897D09C}" type="pres">
      <dgm:prSet presAssocID="{76AF4171-17EA-4475-B18F-CDC492009C21}" presName="hierChild2" presStyleCnt="0"/>
      <dgm:spPr/>
    </dgm:pt>
  </dgm:ptLst>
  <dgm:cxnLst>
    <dgm:cxn modelId="{1C085835-B321-6847-8EA5-26E3258F9FAA}" type="presOf" srcId="{3D2EAEC4-C490-4DF3-93E4-6034AF191822}" destId="{F1AE260D-1920-AA4B-8439-D7EFE5F18711}" srcOrd="0" destOrd="0" presId="urn:microsoft.com/office/officeart/2005/8/layout/hierarchy1"/>
    <dgm:cxn modelId="{67FC1643-9C10-8843-918A-3F328EF10564}" type="presOf" srcId="{76AF4171-17EA-4475-B18F-CDC492009C21}" destId="{8B3478FB-084F-1D41-ACFF-97BD31E2B6F8}" srcOrd="0" destOrd="0" presId="urn:microsoft.com/office/officeart/2005/8/layout/hierarchy1"/>
    <dgm:cxn modelId="{6450067C-3187-4A36-967B-E0C2FA40A1A9}" srcId="{A896AA32-EF78-4DF4-A491-C3E2070AFCD5}" destId="{3D2EAEC4-C490-4DF3-93E4-6034AF191822}" srcOrd="0" destOrd="0" parTransId="{0038CB74-2FBD-4F58-BA26-428F985C3CD1}" sibTransId="{0F3118C5-0F62-4AFB-8C2B-35B2D5A84AFC}"/>
    <dgm:cxn modelId="{B41D4199-9D2E-4182-9E25-6E19C1933D21}" srcId="{A896AA32-EF78-4DF4-A491-C3E2070AFCD5}" destId="{76AF4171-17EA-4475-B18F-CDC492009C21}" srcOrd="1" destOrd="0" parTransId="{3C98EA02-3DEB-42BC-99E6-8E15CC8BFC25}" sibTransId="{8F89BC12-321E-4F18-98C0-747AF3262E52}"/>
    <dgm:cxn modelId="{703CE9D6-5890-6345-B7DA-0CD2DB0156AE}" type="presOf" srcId="{A896AA32-EF78-4DF4-A491-C3E2070AFCD5}" destId="{A7A4896E-A502-2E47-A163-F0D8F48AD59B}" srcOrd="0" destOrd="0" presId="urn:microsoft.com/office/officeart/2005/8/layout/hierarchy1"/>
    <dgm:cxn modelId="{38A5EDD1-5E0F-CF4A-BEAD-02576162F887}" type="presParOf" srcId="{A7A4896E-A502-2E47-A163-F0D8F48AD59B}" destId="{6CBA08F8-5FD8-EA44-8618-94BE22BD2322}" srcOrd="0" destOrd="0" presId="urn:microsoft.com/office/officeart/2005/8/layout/hierarchy1"/>
    <dgm:cxn modelId="{1C5E704E-E720-2E44-A163-2ED898612B13}" type="presParOf" srcId="{6CBA08F8-5FD8-EA44-8618-94BE22BD2322}" destId="{D264584E-C6BA-894A-A135-CC86615CBB0D}" srcOrd="0" destOrd="0" presId="urn:microsoft.com/office/officeart/2005/8/layout/hierarchy1"/>
    <dgm:cxn modelId="{D2D67139-9694-5847-9CE7-797F1DCDCEE7}" type="presParOf" srcId="{D264584E-C6BA-894A-A135-CC86615CBB0D}" destId="{C3FDCA4E-5DA8-C04E-BBF1-400D1C96AFF6}" srcOrd="0" destOrd="0" presId="urn:microsoft.com/office/officeart/2005/8/layout/hierarchy1"/>
    <dgm:cxn modelId="{CDF61406-BDE2-B442-9B9B-4997862DAA18}" type="presParOf" srcId="{D264584E-C6BA-894A-A135-CC86615CBB0D}" destId="{F1AE260D-1920-AA4B-8439-D7EFE5F18711}" srcOrd="1" destOrd="0" presId="urn:microsoft.com/office/officeart/2005/8/layout/hierarchy1"/>
    <dgm:cxn modelId="{560C1F59-B47C-414F-B142-DF625F085EF5}" type="presParOf" srcId="{6CBA08F8-5FD8-EA44-8618-94BE22BD2322}" destId="{026551AA-D3F7-6B40-ACFA-1B835C2F610B}" srcOrd="1" destOrd="0" presId="urn:microsoft.com/office/officeart/2005/8/layout/hierarchy1"/>
    <dgm:cxn modelId="{84381A39-CD13-574E-96EC-FDADC6C8657C}" type="presParOf" srcId="{A7A4896E-A502-2E47-A163-F0D8F48AD59B}" destId="{91758D36-8024-7041-AE9F-B1DD02BB7FA5}" srcOrd="1" destOrd="0" presId="urn:microsoft.com/office/officeart/2005/8/layout/hierarchy1"/>
    <dgm:cxn modelId="{DD762D3C-39B8-444A-A70A-376DFB42D24E}" type="presParOf" srcId="{91758D36-8024-7041-AE9F-B1DD02BB7FA5}" destId="{46B737DD-AB94-4E43-B101-8A0254B20FDF}" srcOrd="0" destOrd="0" presId="urn:microsoft.com/office/officeart/2005/8/layout/hierarchy1"/>
    <dgm:cxn modelId="{83BF0D97-0936-9646-A5E1-14A53438DE44}" type="presParOf" srcId="{46B737DD-AB94-4E43-B101-8A0254B20FDF}" destId="{5ED174E6-E28E-FB4F-93BB-E950BD08E055}" srcOrd="0" destOrd="0" presId="urn:microsoft.com/office/officeart/2005/8/layout/hierarchy1"/>
    <dgm:cxn modelId="{63F4101D-914C-5E40-AA38-D92B54623544}" type="presParOf" srcId="{46B737DD-AB94-4E43-B101-8A0254B20FDF}" destId="{8B3478FB-084F-1D41-ACFF-97BD31E2B6F8}" srcOrd="1" destOrd="0" presId="urn:microsoft.com/office/officeart/2005/8/layout/hierarchy1"/>
    <dgm:cxn modelId="{A6B3B9C7-15A2-064F-A00F-53129D14DCE8}" type="presParOf" srcId="{91758D36-8024-7041-AE9F-B1DD02BB7FA5}" destId="{F86E942C-D90E-D342-B985-9EDBC897D0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8850E3-ADF5-4E2A-80B4-A40056153965}" type="doc">
      <dgm:prSet loTypeId="urn:microsoft.com/office/officeart/2016/7/layout/LinearArrowProcessNumbered" loCatId="process" qsTypeId="urn:microsoft.com/office/officeart/2005/8/quickstyle/simple4" qsCatId="simple" csTypeId="urn:microsoft.com/office/officeart/2005/8/colors/accent1_2" csCatId="accent1" phldr="1"/>
      <dgm:spPr/>
      <dgm:t>
        <a:bodyPr/>
        <a:lstStyle/>
        <a:p>
          <a:endParaRPr lang="en-US"/>
        </a:p>
      </dgm:t>
    </dgm:pt>
    <dgm:pt modelId="{D0EF3EA5-D87B-478C-AB2B-E54BDF6F88A3}">
      <dgm:prSet custT="1"/>
      <dgm:spPr/>
      <dgm:t>
        <a:bodyPr/>
        <a:lstStyle/>
        <a:p>
          <a:pPr>
            <a:lnSpc>
              <a:spcPct val="100000"/>
            </a:lnSpc>
          </a:pPr>
          <a:r>
            <a:rPr lang="en-US" sz="1600" b="1" dirty="0"/>
            <a:t>Establish your teams.</a:t>
          </a:r>
          <a:r>
            <a:rPr lang="en-US" sz="1600" dirty="0"/>
            <a:t> Make sure every student, school, and district team knows its role in the Tier 3 data system.</a:t>
          </a:r>
        </a:p>
      </dgm:t>
    </dgm:pt>
    <dgm:pt modelId="{5EF8DFF4-721E-4FBD-B10E-D2C01D080F3E}" type="parTrans" cxnId="{E976863C-9072-4674-B867-6999646ED813}">
      <dgm:prSet/>
      <dgm:spPr/>
      <dgm:t>
        <a:bodyPr/>
        <a:lstStyle/>
        <a:p>
          <a:endParaRPr lang="en-US"/>
        </a:p>
      </dgm:t>
    </dgm:pt>
    <dgm:pt modelId="{931B140C-00C1-401A-A9F3-A6B95AA1D94A}" type="sibTrans" cxnId="{E976863C-9072-4674-B867-6999646ED813}">
      <dgm:prSet phldrT="1" phldr="0"/>
      <dgm:spPr/>
      <dgm:t>
        <a:bodyPr/>
        <a:lstStyle/>
        <a:p>
          <a:r>
            <a:rPr lang="en-US"/>
            <a:t>1</a:t>
          </a:r>
        </a:p>
      </dgm:t>
    </dgm:pt>
    <dgm:pt modelId="{0909BBFE-5330-4C6D-9AF5-9DFBD5B7F576}">
      <dgm:prSet custT="1"/>
      <dgm:spPr/>
      <dgm:t>
        <a:bodyPr/>
        <a:lstStyle/>
        <a:p>
          <a:pPr>
            <a:lnSpc>
              <a:spcPct val="100000"/>
            </a:lnSpc>
          </a:pPr>
          <a:r>
            <a:rPr lang="en-US" sz="1600" b="1" dirty="0"/>
            <a:t>Optimize your data.</a:t>
          </a:r>
          <a:r>
            <a:rPr lang="en-US" sz="1600" dirty="0"/>
            <a:t> Start collecting multiple sources of data—including both student outcomes and implementation fidelity—to get a complete picture.</a:t>
          </a:r>
        </a:p>
      </dgm:t>
    </dgm:pt>
    <dgm:pt modelId="{0EB7A562-54B6-4A95-99D2-D49B1EE60B42}" type="parTrans" cxnId="{67E4A9EC-4394-4581-945C-3AA986563605}">
      <dgm:prSet/>
      <dgm:spPr/>
      <dgm:t>
        <a:bodyPr/>
        <a:lstStyle/>
        <a:p>
          <a:endParaRPr lang="en-US"/>
        </a:p>
      </dgm:t>
    </dgm:pt>
    <dgm:pt modelId="{0D9F038A-D1A3-4336-A7FE-F49BDCD20BF4}" type="sibTrans" cxnId="{67E4A9EC-4394-4581-945C-3AA986563605}">
      <dgm:prSet phldrT="2" phldr="0"/>
      <dgm:spPr/>
      <dgm:t>
        <a:bodyPr/>
        <a:lstStyle/>
        <a:p>
          <a:r>
            <a:rPr lang="en-US"/>
            <a:t>2</a:t>
          </a:r>
        </a:p>
      </dgm:t>
    </dgm:pt>
    <dgm:pt modelId="{1A6B3610-B847-401D-B814-1270FB03EC06}">
      <dgm:prSet custT="1"/>
      <dgm:spPr/>
      <dgm:t>
        <a:bodyPr/>
        <a:lstStyle/>
        <a:p>
          <a:pPr>
            <a:lnSpc>
              <a:spcPct val="100000"/>
            </a:lnSpc>
          </a:pPr>
          <a:r>
            <a:rPr lang="en-US" sz="1600" b="1" dirty="0"/>
            <a:t>Use your tools.</a:t>
          </a:r>
          <a:r>
            <a:rPr lang="en-US" sz="1600" dirty="0"/>
            <a:t> Take the provided Tier 3 Data Collection Systems guide back to your team and use its questions to drive your decision-making.</a:t>
          </a:r>
        </a:p>
      </dgm:t>
    </dgm:pt>
    <dgm:pt modelId="{7C33E014-E749-4277-BC79-7A35B2A2CDB7}" type="parTrans" cxnId="{FDD319BE-13A2-4D32-912D-22AE70CD0A85}">
      <dgm:prSet/>
      <dgm:spPr/>
      <dgm:t>
        <a:bodyPr/>
        <a:lstStyle/>
        <a:p>
          <a:endParaRPr lang="en-US"/>
        </a:p>
      </dgm:t>
    </dgm:pt>
    <dgm:pt modelId="{119C1116-071B-40DB-BCA4-21FED8479FE8}" type="sibTrans" cxnId="{FDD319BE-13A2-4D32-912D-22AE70CD0A85}">
      <dgm:prSet phldrT="3" phldr="0"/>
      <dgm:spPr/>
      <dgm:t>
        <a:bodyPr/>
        <a:lstStyle/>
        <a:p>
          <a:r>
            <a:rPr lang="en-US"/>
            <a:t>3</a:t>
          </a:r>
        </a:p>
      </dgm:t>
    </dgm:pt>
    <dgm:pt modelId="{411132C1-7AB6-4DAE-8174-2986447A8D97}" type="pres">
      <dgm:prSet presAssocID="{8E8850E3-ADF5-4E2A-80B4-A40056153965}" presName="linearFlow" presStyleCnt="0">
        <dgm:presLayoutVars>
          <dgm:dir/>
          <dgm:animLvl val="lvl"/>
          <dgm:resizeHandles val="exact"/>
        </dgm:presLayoutVars>
      </dgm:prSet>
      <dgm:spPr/>
    </dgm:pt>
    <dgm:pt modelId="{70103F27-12F8-42B6-A8C8-FF9600C23CB2}" type="pres">
      <dgm:prSet presAssocID="{D0EF3EA5-D87B-478C-AB2B-E54BDF6F88A3}" presName="compositeNode" presStyleCnt="0"/>
      <dgm:spPr/>
    </dgm:pt>
    <dgm:pt modelId="{43283DFE-E5AF-4ABE-9823-A7688673ED9B}" type="pres">
      <dgm:prSet presAssocID="{D0EF3EA5-D87B-478C-AB2B-E54BDF6F88A3}" presName="parTx" presStyleLbl="node1" presStyleIdx="0" presStyleCnt="0">
        <dgm:presLayoutVars>
          <dgm:chMax val="0"/>
          <dgm:chPref val="0"/>
          <dgm:bulletEnabled val="1"/>
        </dgm:presLayoutVars>
      </dgm:prSet>
      <dgm:spPr/>
    </dgm:pt>
    <dgm:pt modelId="{32EE1E78-A2D5-4CBE-95B2-86341D681636}" type="pres">
      <dgm:prSet presAssocID="{D0EF3EA5-D87B-478C-AB2B-E54BDF6F88A3}" presName="parSh" presStyleCnt="0"/>
      <dgm:spPr/>
    </dgm:pt>
    <dgm:pt modelId="{B19837C3-BCE3-4060-85E0-C21113A648EB}" type="pres">
      <dgm:prSet presAssocID="{D0EF3EA5-D87B-478C-AB2B-E54BDF6F88A3}" presName="lineNode" presStyleLbl="alignAccFollowNode1" presStyleIdx="0" presStyleCnt="9"/>
      <dgm:spPr/>
    </dgm:pt>
    <dgm:pt modelId="{23382A2D-2E5E-4D0F-85F5-78FD2FE38343}" type="pres">
      <dgm:prSet presAssocID="{D0EF3EA5-D87B-478C-AB2B-E54BDF6F88A3}" presName="lineArrowNode" presStyleLbl="alignAccFollowNode1" presStyleIdx="1" presStyleCnt="9"/>
      <dgm:spPr/>
    </dgm:pt>
    <dgm:pt modelId="{3C9CE5DD-6BA0-4E47-8526-E71F1ACE2FF2}" type="pres">
      <dgm:prSet presAssocID="{931B140C-00C1-401A-A9F3-A6B95AA1D94A}" presName="sibTransNodeCircle" presStyleLbl="alignNode1" presStyleIdx="0" presStyleCnt="3">
        <dgm:presLayoutVars>
          <dgm:chMax val="0"/>
          <dgm:bulletEnabled/>
        </dgm:presLayoutVars>
      </dgm:prSet>
      <dgm:spPr/>
    </dgm:pt>
    <dgm:pt modelId="{301826B1-DC74-4991-B776-899AE92ED910}" type="pres">
      <dgm:prSet presAssocID="{931B140C-00C1-401A-A9F3-A6B95AA1D94A}" presName="spacerBetweenCircleAndCallout" presStyleCnt="0">
        <dgm:presLayoutVars/>
      </dgm:prSet>
      <dgm:spPr/>
    </dgm:pt>
    <dgm:pt modelId="{8B534EB4-6145-449A-B27D-5F46723562B8}" type="pres">
      <dgm:prSet presAssocID="{D0EF3EA5-D87B-478C-AB2B-E54BDF6F88A3}" presName="nodeText" presStyleLbl="alignAccFollowNode1" presStyleIdx="2" presStyleCnt="9">
        <dgm:presLayoutVars>
          <dgm:bulletEnabled val="1"/>
        </dgm:presLayoutVars>
      </dgm:prSet>
      <dgm:spPr/>
    </dgm:pt>
    <dgm:pt modelId="{42F6EC83-F32E-44E7-883F-9A4F91A8AB3D}" type="pres">
      <dgm:prSet presAssocID="{931B140C-00C1-401A-A9F3-A6B95AA1D94A}" presName="sibTransComposite" presStyleCnt="0"/>
      <dgm:spPr/>
    </dgm:pt>
    <dgm:pt modelId="{2FFB2014-2C49-42AA-961B-C0F124661066}" type="pres">
      <dgm:prSet presAssocID="{0909BBFE-5330-4C6D-9AF5-9DFBD5B7F576}" presName="compositeNode" presStyleCnt="0"/>
      <dgm:spPr/>
    </dgm:pt>
    <dgm:pt modelId="{1AE6245A-4EEF-4194-AC9E-04ABF7ED5BB3}" type="pres">
      <dgm:prSet presAssocID="{0909BBFE-5330-4C6D-9AF5-9DFBD5B7F576}" presName="parTx" presStyleLbl="node1" presStyleIdx="0" presStyleCnt="0">
        <dgm:presLayoutVars>
          <dgm:chMax val="0"/>
          <dgm:chPref val="0"/>
          <dgm:bulletEnabled val="1"/>
        </dgm:presLayoutVars>
      </dgm:prSet>
      <dgm:spPr/>
    </dgm:pt>
    <dgm:pt modelId="{558FC0C3-7804-4858-AE02-D1514EF22ADC}" type="pres">
      <dgm:prSet presAssocID="{0909BBFE-5330-4C6D-9AF5-9DFBD5B7F576}" presName="parSh" presStyleCnt="0"/>
      <dgm:spPr/>
    </dgm:pt>
    <dgm:pt modelId="{19CB7752-18EE-4C71-948A-EA179F2906FC}" type="pres">
      <dgm:prSet presAssocID="{0909BBFE-5330-4C6D-9AF5-9DFBD5B7F576}" presName="lineNode" presStyleLbl="alignAccFollowNode1" presStyleIdx="3" presStyleCnt="9"/>
      <dgm:spPr/>
    </dgm:pt>
    <dgm:pt modelId="{919DC0E5-18DB-4221-99B2-61F9A27A2C0B}" type="pres">
      <dgm:prSet presAssocID="{0909BBFE-5330-4C6D-9AF5-9DFBD5B7F576}" presName="lineArrowNode" presStyleLbl="alignAccFollowNode1" presStyleIdx="4" presStyleCnt="9"/>
      <dgm:spPr/>
    </dgm:pt>
    <dgm:pt modelId="{427C42DD-F7A8-4A69-AFC9-869BF2F764DA}" type="pres">
      <dgm:prSet presAssocID="{0D9F038A-D1A3-4336-A7FE-F49BDCD20BF4}" presName="sibTransNodeCircle" presStyleLbl="alignNode1" presStyleIdx="1" presStyleCnt="3">
        <dgm:presLayoutVars>
          <dgm:chMax val="0"/>
          <dgm:bulletEnabled/>
        </dgm:presLayoutVars>
      </dgm:prSet>
      <dgm:spPr/>
    </dgm:pt>
    <dgm:pt modelId="{94C3DC90-21DB-4B1B-988A-0E44CC0B5752}" type="pres">
      <dgm:prSet presAssocID="{0D9F038A-D1A3-4336-A7FE-F49BDCD20BF4}" presName="spacerBetweenCircleAndCallout" presStyleCnt="0">
        <dgm:presLayoutVars/>
      </dgm:prSet>
      <dgm:spPr/>
    </dgm:pt>
    <dgm:pt modelId="{B1DA388B-7C6E-4B52-93C3-DC45EFC0C7A0}" type="pres">
      <dgm:prSet presAssocID="{0909BBFE-5330-4C6D-9AF5-9DFBD5B7F576}" presName="nodeText" presStyleLbl="alignAccFollowNode1" presStyleIdx="5" presStyleCnt="9">
        <dgm:presLayoutVars>
          <dgm:bulletEnabled val="1"/>
        </dgm:presLayoutVars>
      </dgm:prSet>
      <dgm:spPr/>
    </dgm:pt>
    <dgm:pt modelId="{2FC0A0CF-8E69-4A99-87D8-22B3BF43F9C7}" type="pres">
      <dgm:prSet presAssocID="{0D9F038A-D1A3-4336-A7FE-F49BDCD20BF4}" presName="sibTransComposite" presStyleCnt="0"/>
      <dgm:spPr/>
    </dgm:pt>
    <dgm:pt modelId="{EC124FA8-C03B-4CD3-800C-2FCFBA87298B}" type="pres">
      <dgm:prSet presAssocID="{1A6B3610-B847-401D-B814-1270FB03EC06}" presName="compositeNode" presStyleCnt="0"/>
      <dgm:spPr/>
    </dgm:pt>
    <dgm:pt modelId="{EBE2B1E3-6963-4AF5-9AC6-9166E28E15B4}" type="pres">
      <dgm:prSet presAssocID="{1A6B3610-B847-401D-B814-1270FB03EC06}" presName="parTx" presStyleLbl="node1" presStyleIdx="0" presStyleCnt="0">
        <dgm:presLayoutVars>
          <dgm:chMax val="0"/>
          <dgm:chPref val="0"/>
          <dgm:bulletEnabled val="1"/>
        </dgm:presLayoutVars>
      </dgm:prSet>
      <dgm:spPr/>
    </dgm:pt>
    <dgm:pt modelId="{A9475B01-0B83-4167-96EC-44DBAFC7F8C3}" type="pres">
      <dgm:prSet presAssocID="{1A6B3610-B847-401D-B814-1270FB03EC06}" presName="parSh" presStyleCnt="0"/>
      <dgm:spPr/>
    </dgm:pt>
    <dgm:pt modelId="{BEDBF324-041C-4720-8BA2-5C0C3971FA1B}" type="pres">
      <dgm:prSet presAssocID="{1A6B3610-B847-401D-B814-1270FB03EC06}" presName="lineNode" presStyleLbl="alignAccFollowNode1" presStyleIdx="6" presStyleCnt="9"/>
      <dgm:spPr/>
    </dgm:pt>
    <dgm:pt modelId="{E715F87E-0522-4097-9DDF-B08543BC9485}" type="pres">
      <dgm:prSet presAssocID="{1A6B3610-B847-401D-B814-1270FB03EC06}" presName="lineArrowNode" presStyleLbl="alignAccFollowNode1" presStyleIdx="7" presStyleCnt="9"/>
      <dgm:spPr/>
    </dgm:pt>
    <dgm:pt modelId="{05C3F7AA-6901-46E4-97E3-A89114C20DB0}" type="pres">
      <dgm:prSet presAssocID="{119C1116-071B-40DB-BCA4-21FED8479FE8}" presName="sibTransNodeCircle" presStyleLbl="alignNode1" presStyleIdx="2" presStyleCnt="3">
        <dgm:presLayoutVars>
          <dgm:chMax val="0"/>
          <dgm:bulletEnabled/>
        </dgm:presLayoutVars>
      </dgm:prSet>
      <dgm:spPr/>
    </dgm:pt>
    <dgm:pt modelId="{28F3A8F4-49E1-4AFD-A08F-27946F45FAF7}" type="pres">
      <dgm:prSet presAssocID="{119C1116-071B-40DB-BCA4-21FED8479FE8}" presName="spacerBetweenCircleAndCallout" presStyleCnt="0">
        <dgm:presLayoutVars/>
      </dgm:prSet>
      <dgm:spPr/>
    </dgm:pt>
    <dgm:pt modelId="{1E0DD2D0-AADA-4A64-B173-EA1F87DAAD35}" type="pres">
      <dgm:prSet presAssocID="{1A6B3610-B847-401D-B814-1270FB03EC06}" presName="nodeText" presStyleLbl="alignAccFollowNode1" presStyleIdx="8" presStyleCnt="9">
        <dgm:presLayoutVars>
          <dgm:bulletEnabled val="1"/>
        </dgm:presLayoutVars>
      </dgm:prSet>
      <dgm:spPr/>
    </dgm:pt>
  </dgm:ptLst>
  <dgm:cxnLst>
    <dgm:cxn modelId="{4EB10D13-53E1-4D66-B453-BCC2945E19CC}" type="presOf" srcId="{8E8850E3-ADF5-4E2A-80B4-A40056153965}" destId="{411132C1-7AB6-4DAE-8174-2986447A8D97}" srcOrd="0" destOrd="0" presId="urn:microsoft.com/office/officeart/2016/7/layout/LinearArrowProcessNumbered"/>
    <dgm:cxn modelId="{2AAAFA25-37FF-4B21-AB93-A24C2C09CFEC}" type="presOf" srcId="{931B140C-00C1-401A-A9F3-A6B95AA1D94A}" destId="{3C9CE5DD-6BA0-4E47-8526-E71F1ACE2FF2}" srcOrd="0" destOrd="0" presId="urn:microsoft.com/office/officeart/2016/7/layout/LinearArrowProcessNumbered"/>
    <dgm:cxn modelId="{E976863C-9072-4674-B867-6999646ED813}" srcId="{8E8850E3-ADF5-4E2A-80B4-A40056153965}" destId="{D0EF3EA5-D87B-478C-AB2B-E54BDF6F88A3}" srcOrd="0" destOrd="0" parTransId="{5EF8DFF4-721E-4FBD-B10E-D2C01D080F3E}" sibTransId="{931B140C-00C1-401A-A9F3-A6B95AA1D94A}"/>
    <dgm:cxn modelId="{31418299-F484-46DD-8807-9D4E027E6E1A}" type="presOf" srcId="{1A6B3610-B847-401D-B814-1270FB03EC06}" destId="{1E0DD2D0-AADA-4A64-B173-EA1F87DAAD35}" srcOrd="0" destOrd="0" presId="urn:microsoft.com/office/officeart/2016/7/layout/LinearArrowProcessNumbered"/>
    <dgm:cxn modelId="{5527739B-9857-4803-8DBA-5A229848D25A}" type="presOf" srcId="{0909BBFE-5330-4C6D-9AF5-9DFBD5B7F576}" destId="{B1DA388B-7C6E-4B52-93C3-DC45EFC0C7A0}" srcOrd="0" destOrd="0" presId="urn:microsoft.com/office/officeart/2016/7/layout/LinearArrowProcessNumbered"/>
    <dgm:cxn modelId="{44A170A4-6896-4C64-AD3C-AC24FA510857}" type="presOf" srcId="{D0EF3EA5-D87B-478C-AB2B-E54BDF6F88A3}" destId="{8B534EB4-6145-449A-B27D-5F46723562B8}" srcOrd="0" destOrd="0" presId="urn:microsoft.com/office/officeart/2016/7/layout/LinearArrowProcessNumbered"/>
    <dgm:cxn modelId="{FDD319BE-13A2-4D32-912D-22AE70CD0A85}" srcId="{8E8850E3-ADF5-4E2A-80B4-A40056153965}" destId="{1A6B3610-B847-401D-B814-1270FB03EC06}" srcOrd="2" destOrd="0" parTransId="{7C33E014-E749-4277-BC79-7A35B2A2CDB7}" sibTransId="{119C1116-071B-40DB-BCA4-21FED8479FE8}"/>
    <dgm:cxn modelId="{66B37CC4-1F30-40CF-ACDF-AFB5A8249AD6}" type="presOf" srcId="{119C1116-071B-40DB-BCA4-21FED8479FE8}" destId="{05C3F7AA-6901-46E4-97E3-A89114C20DB0}" srcOrd="0" destOrd="0" presId="urn:microsoft.com/office/officeart/2016/7/layout/LinearArrowProcessNumbered"/>
    <dgm:cxn modelId="{56CD16D1-6EB3-49F7-94FB-30A94BBD9E01}" type="presOf" srcId="{0D9F038A-D1A3-4336-A7FE-F49BDCD20BF4}" destId="{427C42DD-F7A8-4A69-AFC9-869BF2F764DA}" srcOrd="0" destOrd="0" presId="urn:microsoft.com/office/officeart/2016/7/layout/LinearArrowProcessNumbered"/>
    <dgm:cxn modelId="{67E4A9EC-4394-4581-945C-3AA986563605}" srcId="{8E8850E3-ADF5-4E2A-80B4-A40056153965}" destId="{0909BBFE-5330-4C6D-9AF5-9DFBD5B7F576}" srcOrd="1" destOrd="0" parTransId="{0EB7A562-54B6-4A95-99D2-D49B1EE60B42}" sibTransId="{0D9F038A-D1A3-4336-A7FE-F49BDCD20BF4}"/>
    <dgm:cxn modelId="{895528F7-BE58-40EA-8A1F-A9389F932571}" type="presParOf" srcId="{411132C1-7AB6-4DAE-8174-2986447A8D97}" destId="{70103F27-12F8-42B6-A8C8-FF9600C23CB2}" srcOrd="0" destOrd="0" presId="urn:microsoft.com/office/officeart/2016/7/layout/LinearArrowProcessNumbered"/>
    <dgm:cxn modelId="{EEA813B5-C933-4626-A8B6-A4A81422E2BA}" type="presParOf" srcId="{70103F27-12F8-42B6-A8C8-FF9600C23CB2}" destId="{43283DFE-E5AF-4ABE-9823-A7688673ED9B}" srcOrd="0" destOrd="0" presId="urn:microsoft.com/office/officeart/2016/7/layout/LinearArrowProcessNumbered"/>
    <dgm:cxn modelId="{8A14EF8C-2012-49FB-9F6C-303D68DACF96}" type="presParOf" srcId="{70103F27-12F8-42B6-A8C8-FF9600C23CB2}" destId="{32EE1E78-A2D5-4CBE-95B2-86341D681636}" srcOrd="1" destOrd="0" presId="urn:microsoft.com/office/officeart/2016/7/layout/LinearArrowProcessNumbered"/>
    <dgm:cxn modelId="{1D7A44A6-E7D4-4390-9F48-2EC769B4E64F}" type="presParOf" srcId="{32EE1E78-A2D5-4CBE-95B2-86341D681636}" destId="{B19837C3-BCE3-4060-85E0-C21113A648EB}" srcOrd="0" destOrd="0" presId="urn:microsoft.com/office/officeart/2016/7/layout/LinearArrowProcessNumbered"/>
    <dgm:cxn modelId="{D5D92816-7ED0-4CBC-9E5B-5685C6179A28}" type="presParOf" srcId="{32EE1E78-A2D5-4CBE-95B2-86341D681636}" destId="{23382A2D-2E5E-4D0F-85F5-78FD2FE38343}" srcOrd="1" destOrd="0" presId="urn:microsoft.com/office/officeart/2016/7/layout/LinearArrowProcessNumbered"/>
    <dgm:cxn modelId="{014F2084-98C5-467A-A3B8-5EFE0F146449}" type="presParOf" srcId="{32EE1E78-A2D5-4CBE-95B2-86341D681636}" destId="{3C9CE5DD-6BA0-4E47-8526-E71F1ACE2FF2}" srcOrd="2" destOrd="0" presId="urn:microsoft.com/office/officeart/2016/7/layout/LinearArrowProcessNumbered"/>
    <dgm:cxn modelId="{03A0FF50-4214-4867-A821-2A6F8B1DF9F9}" type="presParOf" srcId="{32EE1E78-A2D5-4CBE-95B2-86341D681636}" destId="{301826B1-DC74-4991-B776-899AE92ED910}" srcOrd="3" destOrd="0" presId="urn:microsoft.com/office/officeart/2016/7/layout/LinearArrowProcessNumbered"/>
    <dgm:cxn modelId="{4FB911C5-0ABC-4D8A-9E20-0B378DBBF1F9}" type="presParOf" srcId="{70103F27-12F8-42B6-A8C8-FF9600C23CB2}" destId="{8B534EB4-6145-449A-B27D-5F46723562B8}" srcOrd="2" destOrd="0" presId="urn:microsoft.com/office/officeart/2016/7/layout/LinearArrowProcessNumbered"/>
    <dgm:cxn modelId="{CE9181D9-33A5-4DF4-8F99-9600BCAB35D2}" type="presParOf" srcId="{411132C1-7AB6-4DAE-8174-2986447A8D97}" destId="{42F6EC83-F32E-44E7-883F-9A4F91A8AB3D}" srcOrd="1" destOrd="0" presId="urn:microsoft.com/office/officeart/2016/7/layout/LinearArrowProcessNumbered"/>
    <dgm:cxn modelId="{CC982A34-4246-4816-BE47-FD2517D50655}" type="presParOf" srcId="{411132C1-7AB6-4DAE-8174-2986447A8D97}" destId="{2FFB2014-2C49-42AA-961B-C0F124661066}" srcOrd="2" destOrd="0" presId="urn:microsoft.com/office/officeart/2016/7/layout/LinearArrowProcessNumbered"/>
    <dgm:cxn modelId="{6CF73F9E-4EDE-4628-9A81-67A4738C7E0C}" type="presParOf" srcId="{2FFB2014-2C49-42AA-961B-C0F124661066}" destId="{1AE6245A-4EEF-4194-AC9E-04ABF7ED5BB3}" srcOrd="0" destOrd="0" presId="urn:microsoft.com/office/officeart/2016/7/layout/LinearArrowProcessNumbered"/>
    <dgm:cxn modelId="{B225C57D-06E0-4B68-8898-CF0D05BD4561}" type="presParOf" srcId="{2FFB2014-2C49-42AA-961B-C0F124661066}" destId="{558FC0C3-7804-4858-AE02-D1514EF22ADC}" srcOrd="1" destOrd="0" presId="urn:microsoft.com/office/officeart/2016/7/layout/LinearArrowProcessNumbered"/>
    <dgm:cxn modelId="{50631559-313A-48DC-A6B1-F6F3D0695FD8}" type="presParOf" srcId="{558FC0C3-7804-4858-AE02-D1514EF22ADC}" destId="{19CB7752-18EE-4C71-948A-EA179F2906FC}" srcOrd="0" destOrd="0" presId="urn:microsoft.com/office/officeart/2016/7/layout/LinearArrowProcessNumbered"/>
    <dgm:cxn modelId="{ED9BF3B8-AF97-4E1C-917B-0940AD11C381}" type="presParOf" srcId="{558FC0C3-7804-4858-AE02-D1514EF22ADC}" destId="{919DC0E5-18DB-4221-99B2-61F9A27A2C0B}" srcOrd="1" destOrd="0" presId="urn:microsoft.com/office/officeart/2016/7/layout/LinearArrowProcessNumbered"/>
    <dgm:cxn modelId="{69EFB70F-8927-4293-953A-6C465E84E99D}" type="presParOf" srcId="{558FC0C3-7804-4858-AE02-D1514EF22ADC}" destId="{427C42DD-F7A8-4A69-AFC9-869BF2F764DA}" srcOrd="2" destOrd="0" presId="urn:microsoft.com/office/officeart/2016/7/layout/LinearArrowProcessNumbered"/>
    <dgm:cxn modelId="{5CA80F26-D09C-4FC3-B0E1-C866CFCF80EC}" type="presParOf" srcId="{558FC0C3-7804-4858-AE02-D1514EF22ADC}" destId="{94C3DC90-21DB-4B1B-988A-0E44CC0B5752}" srcOrd="3" destOrd="0" presId="urn:microsoft.com/office/officeart/2016/7/layout/LinearArrowProcessNumbered"/>
    <dgm:cxn modelId="{F0C30254-9CD5-404A-B9EA-213B8FB9AB9A}" type="presParOf" srcId="{2FFB2014-2C49-42AA-961B-C0F124661066}" destId="{B1DA388B-7C6E-4B52-93C3-DC45EFC0C7A0}" srcOrd="2" destOrd="0" presId="urn:microsoft.com/office/officeart/2016/7/layout/LinearArrowProcessNumbered"/>
    <dgm:cxn modelId="{1C7AE2C0-EE64-43A7-8A31-280D48E3CEC8}" type="presParOf" srcId="{411132C1-7AB6-4DAE-8174-2986447A8D97}" destId="{2FC0A0CF-8E69-4A99-87D8-22B3BF43F9C7}" srcOrd="3" destOrd="0" presId="urn:microsoft.com/office/officeart/2016/7/layout/LinearArrowProcessNumbered"/>
    <dgm:cxn modelId="{EEDE1C51-0268-44AB-804A-89F26366F8C1}" type="presParOf" srcId="{411132C1-7AB6-4DAE-8174-2986447A8D97}" destId="{EC124FA8-C03B-4CD3-800C-2FCFBA87298B}" srcOrd="4" destOrd="0" presId="urn:microsoft.com/office/officeart/2016/7/layout/LinearArrowProcessNumbered"/>
    <dgm:cxn modelId="{8FCEBAA7-5C46-458C-A436-F48C1B3867DF}" type="presParOf" srcId="{EC124FA8-C03B-4CD3-800C-2FCFBA87298B}" destId="{EBE2B1E3-6963-4AF5-9AC6-9166E28E15B4}" srcOrd="0" destOrd="0" presId="urn:microsoft.com/office/officeart/2016/7/layout/LinearArrowProcessNumbered"/>
    <dgm:cxn modelId="{7F0B6AF8-4710-4C28-A281-11D741789AB7}" type="presParOf" srcId="{EC124FA8-C03B-4CD3-800C-2FCFBA87298B}" destId="{A9475B01-0B83-4167-96EC-44DBAFC7F8C3}" srcOrd="1" destOrd="0" presId="urn:microsoft.com/office/officeart/2016/7/layout/LinearArrowProcessNumbered"/>
    <dgm:cxn modelId="{7547DAB3-F906-4006-8252-353E50B34F4F}" type="presParOf" srcId="{A9475B01-0B83-4167-96EC-44DBAFC7F8C3}" destId="{BEDBF324-041C-4720-8BA2-5C0C3971FA1B}" srcOrd="0" destOrd="0" presId="urn:microsoft.com/office/officeart/2016/7/layout/LinearArrowProcessNumbered"/>
    <dgm:cxn modelId="{CEB020DA-1084-4077-801A-1D41F0FE884F}" type="presParOf" srcId="{A9475B01-0B83-4167-96EC-44DBAFC7F8C3}" destId="{E715F87E-0522-4097-9DDF-B08543BC9485}" srcOrd="1" destOrd="0" presId="urn:microsoft.com/office/officeart/2016/7/layout/LinearArrowProcessNumbered"/>
    <dgm:cxn modelId="{C75B6BB7-C790-4B96-A941-FE7D3703B41A}" type="presParOf" srcId="{A9475B01-0B83-4167-96EC-44DBAFC7F8C3}" destId="{05C3F7AA-6901-46E4-97E3-A89114C20DB0}" srcOrd="2" destOrd="0" presId="urn:microsoft.com/office/officeart/2016/7/layout/LinearArrowProcessNumbered"/>
    <dgm:cxn modelId="{E370F9D3-0179-4C61-945F-4FE239BF8D29}" type="presParOf" srcId="{A9475B01-0B83-4167-96EC-44DBAFC7F8C3}" destId="{28F3A8F4-49E1-4AFD-A08F-27946F45FAF7}" srcOrd="3" destOrd="0" presId="urn:microsoft.com/office/officeart/2016/7/layout/LinearArrowProcessNumbered"/>
    <dgm:cxn modelId="{06B7CA97-2E1B-47B5-8A38-62F70146F6BE}" type="presParOf" srcId="{EC124FA8-C03B-4CD3-800C-2FCFBA87298B}" destId="{1E0DD2D0-AADA-4A64-B173-EA1F87DAAD35}"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D16C1-B958-42A8-84BF-30E798E6219E}">
      <dsp:nvSpPr>
        <dsp:cNvPr id="0" name=""/>
        <dsp:cNvSpPr/>
      </dsp:nvSpPr>
      <dsp:spPr>
        <a:xfrm>
          <a:off x="821" y="0"/>
          <a:ext cx="3327201" cy="389196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100000"/>
            </a:lnSpc>
            <a:spcBef>
              <a:spcPct val="0"/>
            </a:spcBef>
            <a:spcAft>
              <a:spcPct val="35000"/>
            </a:spcAft>
            <a:buNone/>
          </a:pPr>
          <a:r>
            <a:rPr lang="en-US" sz="1900" b="0" i="0" kern="1200" baseline="0" dirty="0"/>
            <a:t>Discuss the roles of student-focused, school, and district leadership Tier 3 teams </a:t>
          </a:r>
          <a:endParaRPr lang="en-US" sz="1900" kern="1200" dirty="0"/>
        </a:p>
      </dsp:txBody>
      <dsp:txXfrm>
        <a:off x="821" y="1556786"/>
        <a:ext cx="3327201" cy="2335179"/>
      </dsp:txXfrm>
    </dsp:sp>
    <dsp:sp modelId="{898B81F7-92C8-4B2F-9DCB-6218990070E4}">
      <dsp:nvSpPr>
        <dsp:cNvPr id="0" name=""/>
        <dsp:cNvSpPr/>
      </dsp:nvSpPr>
      <dsp:spPr>
        <a:xfrm>
          <a:off x="821" y="0"/>
          <a:ext cx="3327201" cy="1556786"/>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0"/>
        <a:ext cx="3327201" cy="1556786"/>
      </dsp:txXfrm>
    </dsp:sp>
    <dsp:sp modelId="{12EBC662-1F30-4680-8254-4A82A848F18E}">
      <dsp:nvSpPr>
        <dsp:cNvPr id="0" name=""/>
        <dsp:cNvSpPr/>
      </dsp:nvSpPr>
      <dsp:spPr>
        <a:xfrm>
          <a:off x="3594199" y="0"/>
          <a:ext cx="3327201" cy="389196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100000"/>
            </a:lnSpc>
            <a:spcBef>
              <a:spcPct val="0"/>
            </a:spcBef>
            <a:spcAft>
              <a:spcPct val="35000"/>
            </a:spcAft>
            <a:buNone/>
          </a:pPr>
          <a:r>
            <a:rPr lang="en-US" sz="1900" b="0" i="0" kern="1200" baseline="0" dirty="0"/>
            <a:t>Describe critical sources of data needed for effective and efficient decision making to support students with individualized support needs</a:t>
          </a:r>
          <a:endParaRPr lang="en-US" sz="1900" kern="1200" dirty="0"/>
        </a:p>
      </dsp:txBody>
      <dsp:txXfrm>
        <a:off x="3594199" y="1556786"/>
        <a:ext cx="3327201" cy="2335179"/>
      </dsp:txXfrm>
    </dsp:sp>
    <dsp:sp modelId="{45A14BBC-1267-4BB1-9201-E5EE2FA6C3A0}">
      <dsp:nvSpPr>
        <dsp:cNvPr id="0" name=""/>
        <dsp:cNvSpPr/>
      </dsp:nvSpPr>
      <dsp:spPr>
        <a:xfrm>
          <a:off x="3594199" y="0"/>
          <a:ext cx="3327201" cy="1556786"/>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0"/>
        <a:ext cx="3327201" cy="1556786"/>
      </dsp:txXfrm>
    </dsp:sp>
    <dsp:sp modelId="{E062DFAB-D253-4AF4-ABE3-BA6249ABB16D}">
      <dsp:nvSpPr>
        <dsp:cNvPr id="0" name=""/>
        <dsp:cNvSpPr/>
      </dsp:nvSpPr>
      <dsp:spPr>
        <a:xfrm>
          <a:off x="7187576" y="0"/>
          <a:ext cx="3327201" cy="389196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100000"/>
            </a:lnSpc>
            <a:spcBef>
              <a:spcPct val="0"/>
            </a:spcBef>
            <a:spcAft>
              <a:spcPct val="35000"/>
            </a:spcAft>
            <a:buNone/>
          </a:pPr>
          <a:r>
            <a:rPr lang="en-US" sz="1900" b="0" i="0" kern="1200" baseline="0" dirty="0"/>
            <a:t>Provide examples of specific questions team members can ask when engaging in data-based decision making at Tier 3</a:t>
          </a:r>
          <a:endParaRPr lang="en-US" sz="1900" kern="1200" dirty="0"/>
        </a:p>
      </dsp:txBody>
      <dsp:txXfrm>
        <a:off x="7187576" y="1556786"/>
        <a:ext cx="3327201" cy="2335179"/>
      </dsp:txXfrm>
    </dsp:sp>
    <dsp:sp modelId="{79C8A947-89B0-41F3-A4F8-19EA66DEE1C7}">
      <dsp:nvSpPr>
        <dsp:cNvPr id="0" name=""/>
        <dsp:cNvSpPr/>
      </dsp:nvSpPr>
      <dsp:spPr>
        <a:xfrm>
          <a:off x="7187576" y="0"/>
          <a:ext cx="3327201" cy="1556786"/>
        </a:xfrm>
        <a:prstGeom prst="rect">
          <a:avLst/>
        </a:prstGeom>
        <a:noFill/>
        <a:ln w="25400" cap="flat" cmpd="sng" algn="ctr">
          <a:noFill/>
          <a:prstDash val="solid"/>
        </a:ln>
        <a:effectLst>
          <a:outerShdw blurRad="40000" dist="20000" dir="5400000" rotWithShape="0">
            <a:srgbClr val="000000">
              <a:alpha val="38000"/>
            </a:srgbClr>
          </a:outerShdw>
        </a:effectLst>
        <a:sp3d/>
      </dsp:spPr>
      <dsp:style>
        <a:lnRef idx="2">
          <a:scrgbClr r="0" g="0" b="0"/>
        </a:lnRef>
        <a:fillRef idx="1">
          <a:scrgbClr r="0" g="0" b="0"/>
        </a:fillRef>
        <a:effectRef idx="1">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0"/>
        <a:ext cx="3327201" cy="1556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6261B-501E-44FF-B853-D6E6779FDF1F}">
      <dsp:nvSpPr>
        <dsp:cNvPr id="0" name=""/>
        <dsp:cNvSpPr/>
      </dsp:nvSpPr>
      <dsp:spPr>
        <a:xfrm rot="16200000">
          <a:off x="-1791435" y="2792165"/>
          <a:ext cx="4226560" cy="517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6585" bIns="0" numCol="1" spcCol="1270" anchor="t" anchorCtr="0">
          <a:noAutofit/>
        </a:bodyPr>
        <a:lstStyle/>
        <a:p>
          <a:pPr marL="0" lvl="0" indent="0" algn="r" defTabSz="1733550">
            <a:lnSpc>
              <a:spcPct val="90000"/>
            </a:lnSpc>
            <a:spcBef>
              <a:spcPct val="0"/>
            </a:spcBef>
            <a:spcAft>
              <a:spcPct val="35000"/>
            </a:spcAft>
            <a:buNone/>
          </a:pPr>
          <a:r>
            <a:rPr lang="en-US" sz="3900" kern="1200" dirty="0"/>
            <a:t>Efficient</a:t>
          </a:r>
        </a:p>
      </dsp:txBody>
      <dsp:txXfrm>
        <a:off x="-1791435" y="2792165"/>
        <a:ext cx="4226560" cy="517702"/>
      </dsp:txXfrm>
    </dsp:sp>
    <dsp:sp modelId="{0F07BEB2-7865-4B7E-B048-F5A433C0811B}">
      <dsp:nvSpPr>
        <dsp:cNvPr id="0" name=""/>
        <dsp:cNvSpPr/>
      </dsp:nvSpPr>
      <dsp:spPr>
        <a:xfrm>
          <a:off x="580695" y="937736"/>
          <a:ext cx="2578706" cy="4226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456585" rIns="213360" bIns="213360" numCol="1" spcCol="1270" anchor="t" anchorCtr="0">
          <a:noAutofit/>
        </a:bodyPr>
        <a:lstStyle/>
        <a:p>
          <a:pPr marL="228600" lvl="1" indent="-228600" algn="l" defTabSz="1022350">
            <a:lnSpc>
              <a:spcPct val="100000"/>
            </a:lnSpc>
            <a:spcBef>
              <a:spcPct val="0"/>
            </a:spcBef>
            <a:spcAft>
              <a:spcPct val="15000"/>
            </a:spcAft>
            <a:buChar char="•"/>
          </a:pPr>
          <a:r>
            <a:rPr lang="en-US" sz="2300" kern="1200" dirty="0"/>
            <a:t>Collected easily</a:t>
          </a:r>
        </a:p>
        <a:p>
          <a:pPr marL="228600" lvl="1" indent="-228600" algn="l" defTabSz="1022350">
            <a:lnSpc>
              <a:spcPct val="100000"/>
            </a:lnSpc>
            <a:spcBef>
              <a:spcPct val="0"/>
            </a:spcBef>
            <a:spcAft>
              <a:spcPct val="15000"/>
            </a:spcAft>
            <a:buChar char="•"/>
          </a:pPr>
          <a:r>
            <a:rPr lang="en-US" sz="2300" kern="1200" dirty="0"/>
            <a:t>Entered quickly </a:t>
          </a:r>
        </a:p>
        <a:p>
          <a:pPr marL="228600" lvl="1" indent="-228600" algn="l" defTabSz="1022350">
            <a:lnSpc>
              <a:spcPct val="100000"/>
            </a:lnSpc>
            <a:spcBef>
              <a:spcPct val="0"/>
            </a:spcBef>
            <a:spcAft>
              <a:spcPct val="15000"/>
            </a:spcAft>
            <a:buChar char="•"/>
          </a:pPr>
          <a:r>
            <a:rPr lang="en-US" sz="2300" kern="1200" dirty="0"/>
            <a:t>Presented visually</a:t>
          </a:r>
        </a:p>
      </dsp:txBody>
      <dsp:txXfrm>
        <a:off x="580695" y="937736"/>
        <a:ext cx="2578706" cy="4226560"/>
      </dsp:txXfrm>
    </dsp:sp>
    <dsp:sp modelId="{4A1DA33F-70DE-435E-82B5-7F852106A975}">
      <dsp:nvSpPr>
        <dsp:cNvPr id="0" name=""/>
        <dsp:cNvSpPr/>
      </dsp:nvSpPr>
      <dsp:spPr>
        <a:xfrm>
          <a:off x="62993" y="254369"/>
          <a:ext cx="1035404" cy="103540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CDCDDE-489C-4020-86D1-4E03D20EEAA2}">
      <dsp:nvSpPr>
        <dsp:cNvPr id="0" name=""/>
        <dsp:cNvSpPr/>
      </dsp:nvSpPr>
      <dsp:spPr>
        <a:xfrm rot="16200000">
          <a:off x="1977487" y="2792165"/>
          <a:ext cx="4226560" cy="517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6585" bIns="0" numCol="1" spcCol="1270" anchor="t" anchorCtr="0">
          <a:noAutofit/>
        </a:bodyPr>
        <a:lstStyle/>
        <a:p>
          <a:pPr marL="0" lvl="0" indent="0" algn="r" defTabSz="1733550">
            <a:lnSpc>
              <a:spcPct val="90000"/>
            </a:lnSpc>
            <a:spcBef>
              <a:spcPct val="0"/>
            </a:spcBef>
            <a:spcAft>
              <a:spcPct val="35000"/>
            </a:spcAft>
            <a:buNone/>
          </a:pPr>
          <a:r>
            <a:rPr lang="en-US" sz="3900" kern="1200" dirty="0"/>
            <a:t>Socially Valid</a:t>
          </a:r>
        </a:p>
      </dsp:txBody>
      <dsp:txXfrm>
        <a:off x="1977487" y="2792165"/>
        <a:ext cx="4226560" cy="517702"/>
      </dsp:txXfrm>
    </dsp:sp>
    <dsp:sp modelId="{3BEC4770-03AA-4CD0-87D1-F398729FF1CC}">
      <dsp:nvSpPr>
        <dsp:cNvPr id="0" name=""/>
        <dsp:cNvSpPr/>
      </dsp:nvSpPr>
      <dsp:spPr>
        <a:xfrm>
          <a:off x="4349619" y="937736"/>
          <a:ext cx="2578706" cy="4226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456585" rIns="213360" bIns="213360" numCol="1" spcCol="1270" anchor="t" anchorCtr="0">
          <a:noAutofit/>
        </a:bodyPr>
        <a:lstStyle/>
        <a:p>
          <a:pPr marL="228600" lvl="1" indent="-228600" algn="l" defTabSz="1022350">
            <a:lnSpc>
              <a:spcPct val="100000"/>
            </a:lnSpc>
            <a:spcBef>
              <a:spcPct val="0"/>
            </a:spcBef>
            <a:spcAft>
              <a:spcPct val="15000"/>
            </a:spcAft>
            <a:buChar char="•"/>
          </a:pPr>
          <a:r>
            <a:rPr lang="en-US" sz="2300" kern="1200" dirty="0"/>
            <a:t>Acceptable</a:t>
          </a:r>
        </a:p>
        <a:p>
          <a:pPr marL="228600" lvl="1" indent="-228600" algn="l" defTabSz="1022350">
            <a:lnSpc>
              <a:spcPct val="100000"/>
            </a:lnSpc>
            <a:spcBef>
              <a:spcPct val="0"/>
            </a:spcBef>
            <a:spcAft>
              <a:spcPct val="15000"/>
            </a:spcAft>
            <a:buChar char="•"/>
          </a:pPr>
          <a:r>
            <a:rPr lang="en-US" sz="2300" kern="1200" dirty="0"/>
            <a:t>Feasible</a:t>
          </a:r>
        </a:p>
        <a:p>
          <a:pPr marL="228600" lvl="1" indent="-228600" algn="l" defTabSz="1022350">
            <a:lnSpc>
              <a:spcPct val="100000"/>
            </a:lnSpc>
            <a:spcBef>
              <a:spcPct val="0"/>
            </a:spcBef>
            <a:spcAft>
              <a:spcPct val="15000"/>
            </a:spcAft>
            <a:buChar char="•"/>
          </a:pPr>
          <a:r>
            <a:rPr lang="en-US" sz="2300" kern="1200" dirty="0"/>
            <a:t>Useful</a:t>
          </a:r>
        </a:p>
      </dsp:txBody>
      <dsp:txXfrm>
        <a:off x="4349619" y="937736"/>
        <a:ext cx="2578706" cy="4226560"/>
      </dsp:txXfrm>
    </dsp:sp>
    <dsp:sp modelId="{663956AD-624B-48F4-BE81-1E615BFD64C0}">
      <dsp:nvSpPr>
        <dsp:cNvPr id="0" name=""/>
        <dsp:cNvSpPr/>
      </dsp:nvSpPr>
      <dsp:spPr>
        <a:xfrm>
          <a:off x="3831916" y="254369"/>
          <a:ext cx="1035404" cy="10354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FBFBF-B43F-458A-986D-7C41709B12A2}">
      <dsp:nvSpPr>
        <dsp:cNvPr id="0" name=""/>
        <dsp:cNvSpPr/>
      </dsp:nvSpPr>
      <dsp:spPr>
        <a:xfrm rot="16200000">
          <a:off x="5746411" y="2792165"/>
          <a:ext cx="4226560" cy="517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6585" bIns="0" numCol="1" spcCol="1270" anchor="t" anchorCtr="0">
          <a:noAutofit/>
        </a:bodyPr>
        <a:lstStyle/>
        <a:p>
          <a:pPr marL="0" lvl="0" indent="0" algn="r" defTabSz="1733550">
            <a:lnSpc>
              <a:spcPct val="90000"/>
            </a:lnSpc>
            <a:spcBef>
              <a:spcPct val="0"/>
            </a:spcBef>
            <a:spcAft>
              <a:spcPct val="35000"/>
            </a:spcAft>
            <a:buNone/>
          </a:pPr>
          <a:r>
            <a:rPr lang="en-US" sz="3900" kern="1200" dirty="0"/>
            <a:t>Others</a:t>
          </a:r>
        </a:p>
      </dsp:txBody>
      <dsp:txXfrm>
        <a:off x="5746411" y="2792165"/>
        <a:ext cx="4226560" cy="517702"/>
      </dsp:txXfrm>
    </dsp:sp>
    <dsp:sp modelId="{4FB904A6-680A-4E52-A902-4AD66F34A3CF}">
      <dsp:nvSpPr>
        <dsp:cNvPr id="0" name=""/>
        <dsp:cNvSpPr/>
      </dsp:nvSpPr>
      <dsp:spPr>
        <a:xfrm>
          <a:off x="8118542" y="937736"/>
          <a:ext cx="2578706" cy="4226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456585" rIns="213360" bIns="213360" numCol="1" spcCol="1270" anchor="t" anchorCtr="0">
          <a:noAutofit/>
        </a:bodyPr>
        <a:lstStyle/>
        <a:p>
          <a:pPr marL="228600" lvl="1" indent="-228600" algn="l" defTabSz="1022350">
            <a:lnSpc>
              <a:spcPct val="100000"/>
            </a:lnSpc>
            <a:spcBef>
              <a:spcPct val="0"/>
            </a:spcBef>
            <a:spcAft>
              <a:spcPct val="15000"/>
            </a:spcAft>
            <a:buChar char="•"/>
          </a:pPr>
          <a:r>
            <a:rPr lang="en-US" sz="2300" kern="1200" dirty="0"/>
            <a:t>Responsive</a:t>
          </a:r>
        </a:p>
        <a:p>
          <a:pPr marL="228600" lvl="1" indent="-228600" algn="l" defTabSz="1022350">
            <a:lnSpc>
              <a:spcPct val="100000"/>
            </a:lnSpc>
            <a:spcBef>
              <a:spcPct val="0"/>
            </a:spcBef>
            <a:spcAft>
              <a:spcPct val="15000"/>
            </a:spcAft>
            <a:buChar char="•"/>
          </a:pPr>
          <a:r>
            <a:rPr lang="en-US" sz="2300" kern="1200"/>
            <a:t>Completeness</a:t>
          </a:r>
        </a:p>
        <a:p>
          <a:pPr marL="228600" lvl="1" indent="-228600" algn="l" defTabSz="1022350">
            <a:lnSpc>
              <a:spcPct val="100000"/>
            </a:lnSpc>
            <a:spcBef>
              <a:spcPct val="0"/>
            </a:spcBef>
            <a:spcAft>
              <a:spcPct val="15000"/>
            </a:spcAft>
            <a:buChar char="•"/>
          </a:pPr>
          <a:r>
            <a:rPr lang="en-US" sz="2300" kern="1200" dirty="0"/>
            <a:t>Easy to disaggregate in meaningful subcategories</a:t>
          </a:r>
        </a:p>
      </dsp:txBody>
      <dsp:txXfrm>
        <a:off x="8118542" y="937736"/>
        <a:ext cx="2578706" cy="4226560"/>
      </dsp:txXfrm>
    </dsp:sp>
    <dsp:sp modelId="{932B49E4-F40E-4EF2-BB16-B86E463428B7}">
      <dsp:nvSpPr>
        <dsp:cNvPr id="0" name=""/>
        <dsp:cNvSpPr/>
      </dsp:nvSpPr>
      <dsp:spPr>
        <a:xfrm>
          <a:off x="7600840" y="254369"/>
          <a:ext cx="1035404" cy="10354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5A753-61FE-4976-94D8-82737D75412F}">
      <dsp:nvSpPr>
        <dsp:cNvPr id="0" name=""/>
        <dsp:cNvSpPr/>
      </dsp:nvSpPr>
      <dsp:spPr>
        <a:xfrm>
          <a:off x="0" y="531"/>
          <a:ext cx="10515600" cy="1243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E3935-6433-4247-B4D6-194661D08E0B}">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3BF9CE-7AB0-41E4-98A7-1A138AE15BE2}">
      <dsp:nvSpPr>
        <dsp:cNvPr id="0" name=""/>
        <dsp:cNvSpPr/>
      </dsp:nvSpPr>
      <dsp:spPr>
        <a:xfrm>
          <a:off x="1435988" y="531"/>
          <a:ext cx="4732020"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Multi-disciplinary team includes: </a:t>
          </a:r>
        </a:p>
      </dsp:txBody>
      <dsp:txXfrm>
        <a:off x="1435988" y="531"/>
        <a:ext cx="4732020" cy="1243280"/>
      </dsp:txXfrm>
    </dsp:sp>
    <dsp:sp modelId="{770560CE-08E1-42E0-889B-E61DA5B4DC2F}">
      <dsp:nvSpPr>
        <dsp:cNvPr id="0" name=""/>
        <dsp:cNvSpPr/>
      </dsp:nvSpPr>
      <dsp:spPr>
        <a:xfrm>
          <a:off x="6168008" y="531"/>
          <a:ext cx="434759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622300">
            <a:lnSpc>
              <a:spcPct val="90000"/>
            </a:lnSpc>
            <a:spcBef>
              <a:spcPct val="0"/>
            </a:spcBef>
            <a:spcAft>
              <a:spcPct val="35000"/>
            </a:spcAft>
            <a:buNone/>
          </a:pPr>
          <a:r>
            <a:rPr lang="en-US" sz="1400" kern="1200"/>
            <a:t>Administrator</a:t>
          </a:r>
        </a:p>
        <a:p>
          <a:pPr marL="0" lvl="0" indent="0" algn="l" defTabSz="622300">
            <a:lnSpc>
              <a:spcPct val="90000"/>
            </a:lnSpc>
            <a:spcBef>
              <a:spcPct val="0"/>
            </a:spcBef>
            <a:spcAft>
              <a:spcPct val="35000"/>
            </a:spcAft>
            <a:buNone/>
          </a:pPr>
          <a:r>
            <a:rPr lang="en-US" sz="1400" kern="1200"/>
            <a:t>Behavior specialist or coach</a:t>
          </a:r>
        </a:p>
        <a:p>
          <a:pPr marL="0" lvl="0" indent="0" algn="l" defTabSz="622300">
            <a:lnSpc>
              <a:spcPct val="90000"/>
            </a:lnSpc>
            <a:spcBef>
              <a:spcPct val="0"/>
            </a:spcBef>
            <a:spcAft>
              <a:spcPct val="35000"/>
            </a:spcAft>
            <a:buNone/>
          </a:pPr>
          <a:r>
            <a:rPr lang="en-US" sz="1400" kern="1200"/>
            <a:t>Mental health professionals</a:t>
          </a:r>
        </a:p>
        <a:p>
          <a:pPr marL="0" lvl="0" indent="0" algn="l" defTabSz="622300">
            <a:lnSpc>
              <a:spcPct val="90000"/>
            </a:lnSpc>
            <a:spcBef>
              <a:spcPct val="0"/>
            </a:spcBef>
            <a:spcAft>
              <a:spcPct val="35000"/>
            </a:spcAft>
            <a:buNone/>
          </a:pPr>
          <a:r>
            <a:rPr lang="en-US" sz="1400" kern="1200"/>
            <a:t>Staff providing Tier 3 supports</a:t>
          </a:r>
        </a:p>
      </dsp:txBody>
      <dsp:txXfrm>
        <a:off x="6168008" y="531"/>
        <a:ext cx="4347591" cy="1243280"/>
      </dsp:txXfrm>
    </dsp:sp>
    <dsp:sp modelId="{F3ED7346-847D-4ACF-A4BE-B76545ECD3A3}">
      <dsp:nvSpPr>
        <dsp:cNvPr id="0" name=""/>
        <dsp:cNvSpPr/>
      </dsp:nvSpPr>
      <dsp:spPr>
        <a:xfrm>
          <a:off x="0" y="1554631"/>
          <a:ext cx="10515600" cy="1243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4AC3E-0374-466D-A8B1-FD260FC00229}">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74B81B-9CC1-4B1E-AEB5-987E2BD7B04E}">
      <dsp:nvSpPr>
        <dsp:cNvPr id="0" name=""/>
        <dsp:cNvSpPr/>
      </dsp:nvSpPr>
      <dsp:spPr>
        <a:xfrm>
          <a:off x="1435988" y="1554631"/>
          <a:ext cx="4732020"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Teams meet regularly to: </a:t>
          </a:r>
        </a:p>
      </dsp:txBody>
      <dsp:txXfrm>
        <a:off x="1435988" y="1554631"/>
        <a:ext cx="4732020" cy="1243280"/>
      </dsp:txXfrm>
    </dsp:sp>
    <dsp:sp modelId="{E65E5FAF-27AC-41FA-A1F1-42A0295EADFF}">
      <dsp:nvSpPr>
        <dsp:cNvPr id="0" name=""/>
        <dsp:cNvSpPr/>
      </dsp:nvSpPr>
      <dsp:spPr>
        <a:xfrm>
          <a:off x="6168008" y="1554631"/>
          <a:ext cx="434759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622300">
            <a:lnSpc>
              <a:spcPct val="90000"/>
            </a:lnSpc>
            <a:spcBef>
              <a:spcPct val="0"/>
            </a:spcBef>
            <a:spcAft>
              <a:spcPct val="35000"/>
            </a:spcAft>
            <a:buNone/>
          </a:pPr>
          <a:r>
            <a:rPr lang="en-US" sz="1400" kern="1200"/>
            <a:t>Review student data</a:t>
          </a:r>
        </a:p>
        <a:p>
          <a:pPr marL="0" lvl="0" indent="0" algn="l" defTabSz="622300">
            <a:lnSpc>
              <a:spcPct val="90000"/>
            </a:lnSpc>
            <a:spcBef>
              <a:spcPct val="0"/>
            </a:spcBef>
            <a:spcAft>
              <a:spcPct val="35000"/>
            </a:spcAft>
            <a:buNone/>
          </a:pPr>
          <a:r>
            <a:rPr lang="en-US" sz="1400" kern="1200"/>
            <a:t>Problem-solve interventions</a:t>
          </a:r>
        </a:p>
        <a:p>
          <a:pPr marL="0" lvl="0" indent="0" algn="l" defTabSz="622300">
            <a:lnSpc>
              <a:spcPct val="90000"/>
            </a:lnSpc>
            <a:spcBef>
              <a:spcPct val="0"/>
            </a:spcBef>
            <a:spcAft>
              <a:spcPct val="35000"/>
            </a:spcAft>
            <a:buNone/>
          </a:pPr>
          <a:r>
            <a:rPr lang="en-US" sz="1400" kern="1200"/>
            <a:t>Monitor fidelity and outcomes</a:t>
          </a:r>
        </a:p>
      </dsp:txBody>
      <dsp:txXfrm>
        <a:off x="6168008" y="1554631"/>
        <a:ext cx="4347591" cy="1243280"/>
      </dsp:txXfrm>
    </dsp:sp>
    <dsp:sp modelId="{9F983575-CDDD-4F79-97FD-8717F9A74FAE}">
      <dsp:nvSpPr>
        <dsp:cNvPr id="0" name=""/>
        <dsp:cNvSpPr/>
      </dsp:nvSpPr>
      <dsp:spPr>
        <a:xfrm>
          <a:off x="0" y="3108732"/>
          <a:ext cx="10515600" cy="1243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ECF60-675B-4AD2-A564-B2739EBB407F}">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E2AE2C-7704-4743-8DC0-FC985F4712E8}">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Collaboration across roles ensures comprehensive and coordinated support</a:t>
          </a:r>
        </a:p>
      </dsp:txBody>
      <dsp:txXfrm>
        <a:off x="1435988" y="3108732"/>
        <a:ext cx="9079611" cy="1243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706A0-1013-584E-86F3-535D42663486}">
      <dsp:nvSpPr>
        <dsp:cNvPr id="0" name=""/>
        <dsp:cNvSpPr/>
      </dsp:nvSpPr>
      <dsp:spPr>
        <a:xfrm>
          <a:off x="3082131" y="0"/>
          <a:ext cx="4351338" cy="435133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7AD1B-E1D3-5B4E-AADC-A3A61CEB79BA}">
      <dsp:nvSpPr>
        <dsp:cNvPr id="0" name=""/>
        <dsp:cNvSpPr/>
      </dsp:nvSpPr>
      <dsp:spPr>
        <a:xfrm>
          <a:off x="386866" y="220935"/>
          <a:ext cx="9741866" cy="114828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solidFill>
                <a:srgbClr val="0070C0"/>
              </a:solidFill>
            </a:rPr>
            <a:t>What is one challenge your current Tier 3 team faces, and what is one small thing you could change to improve it?</a:t>
          </a:r>
          <a:endParaRPr lang="en-US" sz="2800" kern="1200" dirty="0">
            <a:solidFill>
              <a:srgbClr val="0070C0"/>
            </a:solidFill>
          </a:endParaRPr>
        </a:p>
      </dsp:txBody>
      <dsp:txXfrm>
        <a:off x="442921" y="276990"/>
        <a:ext cx="9629756" cy="1036178"/>
      </dsp:txXfrm>
    </dsp:sp>
    <dsp:sp modelId="{F091585C-DC0A-5B45-B43C-616DBF6FB3FE}">
      <dsp:nvSpPr>
        <dsp:cNvPr id="0" name=""/>
        <dsp:cNvSpPr/>
      </dsp:nvSpPr>
      <dsp:spPr>
        <a:xfrm>
          <a:off x="2579588" y="1728052"/>
          <a:ext cx="2828369" cy="50397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baseline="0">
              <a:solidFill>
                <a:srgbClr val="0070C0"/>
              </a:solidFill>
            </a:rPr>
            <a:t>Team Structure?</a:t>
          </a:r>
          <a:endParaRPr lang="en-US" sz="2100" kern="1200">
            <a:solidFill>
              <a:srgbClr val="0070C0"/>
            </a:solidFill>
          </a:endParaRPr>
        </a:p>
      </dsp:txBody>
      <dsp:txXfrm>
        <a:off x="2604190" y="1752654"/>
        <a:ext cx="2779165" cy="454769"/>
      </dsp:txXfrm>
    </dsp:sp>
    <dsp:sp modelId="{73F928F1-EEB5-F144-9A0E-F42F501A79B1}">
      <dsp:nvSpPr>
        <dsp:cNvPr id="0" name=""/>
        <dsp:cNvSpPr/>
      </dsp:nvSpPr>
      <dsp:spPr>
        <a:xfrm>
          <a:off x="5257800" y="2416046"/>
          <a:ext cx="2828369" cy="50397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baseline="0">
              <a:solidFill>
                <a:srgbClr val="0070C0"/>
              </a:solidFill>
            </a:rPr>
            <a:t>Data Use?</a:t>
          </a:r>
          <a:endParaRPr lang="en-US" sz="2100" kern="1200">
            <a:solidFill>
              <a:srgbClr val="0070C0"/>
            </a:solidFill>
          </a:endParaRPr>
        </a:p>
      </dsp:txBody>
      <dsp:txXfrm>
        <a:off x="5282402" y="2440648"/>
        <a:ext cx="2779165" cy="454769"/>
      </dsp:txXfrm>
    </dsp:sp>
    <dsp:sp modelId="{B4FD21B3-D534-204A-AE72-35B675D7D998}">
      <dsp:nvSpPr>
        <dsp:cNvPr id="0" name=""/>
        <dsp:cNvSpPr/>
      </dsp:nvSpPr>
      <dsp:spPr>
        <a:xfrm>
          <a:off x="2740946" y="3063697"/>
          <a:ext cx="2828369" cy="50397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baseline="0">
              <a:solidFill>
                <a:srgbClr val="0070C0"/>
              </a:solidFill>
            </a:rPr>
            <a:t>Communication?</a:t>
          </a:r>
          <a:endParaRPr lang="en-US" sz="2100" kern="1200">
            <a:solidFill>
              <a:srgbClr val="0070C0"/>
            </a:solidFill>
          </a:endParaRPr>
        </a:p>
      </dsp:txBody>
      <dsp:txXfrm>
        <a:off x="2765548" y="3088299"/>
        <a:ext cx="2779165" cy="454769"/>
      </dsp:txXfrm>
    </dsp:sp>
    <dsp:sp modelId="{2100C6F3-E465-A94B-89A0-E21438759ED0}">
      <dsp:nvSpPr>
        <dsp:cNvPr id="0" name=""/>
        <dsp:cNvSpPr/>
      </dsp:nvSpPr>
      <dsp:spPr>
        <a:xfrm>
          <a:off x="5000050" y="3724799"/>
          <a:ext cx="2828369" cy="50397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baseline="0">
              <a:solidFill>
                <a:srgbClr val="0070C0"/>
              </a:solidFill>
            </a:rPr>
            <a:t>Student Outcomes?</a:t>
          </a:r>
          <a:endParaRPr lang="en-US" sz="2100" kern="1200">
            <a:solidFill>
              <a:srgbClr val="0070C0"/>
            </a:solidFill>
          </a:endParaRPr>
        </a:p>
      </dsp:txBody>
      <dsp:txXfrm>
        <a:off x="5024652" y="3749401"/>
        <a:ext cx="2779165" cy="454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DCA4E-5DA8-C04E-BBF1-400D1C96AFF6}">
      <dsp:nvSpPr>
        <dsp:cNvPr id="0" name=""/>
        <dsp:cNvSpPr/>
      </dsp:nvSpPr>
      <dsp:spPr>
        <a:xfrm>
          <a:off x="1283" y="507953"/>
          <a:ext cx="4505585" cy="286104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AE260D-1920-AA4B-8439-D7EFE5F18711}">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rgbClr val="0070C0"/>
              </a:solidFill>
            </a:rPr>
            <a:t>K-8 school with 850 students in the Southeast United States</a:t>
          </a:r>
        </a:p>
      </dsp:txBody>
      <dsp:txXfrm>
        <a:off x="585701" y="1067340"/>
        <a:ext cx="4337991" cy="2693452"/>
      </dsp:txXfrm>
    </dsp:sp>
    <dsp:sp modelId="{5ED174E6-E28E-FB4F-93BB-E950BD08E055}">
      <dsp:nvSpPr>
        <dsp:cNvPr id="0" name=""/>
        <dsp:cNvSpPr/>
      </dsp:nvSpPr>
      <dsp:spPr>
        <a:xfrm>
          <a:off x="5508110" y="507953"/>
          <a:ext cx="4505585" cy="286104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3478FB-084F-1D41-ACFF-97BD31E2B6F8}">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rgbClr val="0070C0"/>
              </a:solidFill>
            </a:rPr>
            <a:t>Focused on teaming and data-driven decision making </a:t>
          </a:r>
        </a:p>
      </dsp:txBody>
      <dsp:txXfrm>
        <a:off x="6092527" y="1067340"/>
        <a:ext cx="4337991" cy="269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837C3-BCE3-4060-85E0-C21113A648EB}">
      <dsp:nvSpPr>
        <dsp:cNvPr id="0" name=""/>
        <dsp:cNvSpPr/>
      </dsp:nvSpPr>
      <dsp:spPr>
        <a:xfrm>
          <a:off x="1850702" y="1110126"/>
          <a:ext cx="1471925" cy="7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382A2D-2E5E-4D0F-85F5-78FD2FE38343}">
      <dsp:nvSpPr>
        <dsp:cNvPr id="0" name=""/>
        <dsp:cNvSpPr/>
      </dsp:nvSpPr>
      <dsp:spPr>
        <a:xfrm>
          <a:off x="3410943" y="986400"/>
          <a:ext cx="169271" cy="318044"/>
        </a:xfrm>
        <a:prstGeom prst="chevron">
          <a:avLst>
            <a:gd name="adj" fmla="val 9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9CE5DD-6BA0-4E47-8526-E71F1ACE2FF2}">
      <dsp:nvSpPr>
        <dsp:cNvPr id="0" name=""/>
        <dsp:cNvSpPr/>
      </dsp:nvSpPr>
      <dsp:spPr>
        <a:xfrm>
          <a:off x="871095" y="314546"/>
          <a:ext cx="1591233" cy="159123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1749" tIns="61749" rIns="61749" bIns="61749"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1104126" y="547577"/>
        <a:ext cx="1125171" cy="1125171"/>
      </dsp:txXfrm>
    </dsp:sp>
    <dsp:sp modelId="{8B534EB4-6145-449A-B27D-5F46723562B8}">
      <dsp:nvSpPr>
        <dsp:cNvPr id="0" name=""/>
        <dsp:cNvSpPr/>
      </dsp:nvSpPr>
      <dsp:spPr>
        <a:xfrm>
          <a:off x="10796" y="2076928"/>
          <a:ext cx="331183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1241" tIns="165100" rIns="261241" bIns="165100" numCol="1" spcCol="1270" anchor="t" anchorCtr="0">
          <a:noAutofit/>
        </a:bodyPr>
        <a:lstStyle/>
        <a:p>
          <a:pPr marL="0" lvl="0" indent="0" algn="l" defTabSz="711200">
            <a:lnSpc>
              <a:spcPct val="100000"/>
            </a:lnSpc>
            <a:spcBef>
              <a:spcPct val="0"/>
            </a:spcBef>
            <a:spcAft>
              <a:spcPct val="35000"/>
            </a:spcAft>
            <a:buNone/>
          </a:pPr>
          <a:r>
            <a:rPr lang="en-US" sz="1600" b="1" kern="1200" dirty="0"/>
            <a:t>Establish your teams.</a:t>
          </a:r>
          <a:r>
            <a:rPr lang="en-US" sz="1600" kern="1200" dirty="0"/>
            <a:t> Make sure every student, school, and district team knows its role in the Tier 3 data system.</a:t>
          </a:r>
        </a:p>
      </dsp:txBody>
      <dsp:txXfrm>
        <a:off x="10796" y="2470048"/>
        <a:ext cx="3311831" cy="1572480"/>
      </dsp:txXfrm>
    </dsp:sp>
    <dsp:sp modelId="{19CB7752-18EE-4C71-948A-EA179F2906FC}">
      <dsp:nvSpPr>
        <dsp:cNvPr id="0" name=""/>
        <dsp:cNvSpPr/>
      </dsp:nvSpPr>
      <dsp:spPr>
        <a:xfrm>
          <a:off x="3690609" y="1110635"/>
          <a:ext cx="3311831" cy="7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9DC0E5-18DB-4221-99B2-61F9A27A2C0B}">
      <dsp:nvSpPr>
        <dsp:cNvPr id="0" name=""/>
        <dsp:cNvSpPr/>
      </dsp:nvSpPr>
      <dsp:spPr>
        <a:xfrm>
          <a:off x="7090756" y="986830"/>
          <a:ext cx="169271" cy="318448"/>
        </a:xfrm>
        <a:prstGeom prst="chevron">
          <a:avLst>
            <a:gd name="adj" fmla="val 9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7C42DD-F7A8-4A69-AFC9-869BF2F764DA}">
      <dsp:nvSpPr>
        <dsp:cNvPr id="0" name=""/>
        <dsp:cNvSpPr/>
      </dsp:nvSpPr>
      <dsp:spPr>
        <a:xfrm>
          <a:off x="4550402" y="314549"/>
          <a:ext cx="1592244" cy="159224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1788" tIns="61788" rIns="61788" bIns="61788"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4783581" y="547728"/>
        <a:ext cx="1125886" cy="1125886"/>
      </dsp:txXfrm>
    </dsp:sp>
    <dsp:sp modelId="{B1DA388B-7C6E-4B52-93C3-DC45EFC0C7A0}">
      <dsp:nvSpPr>
        <dsp:cNvPr id="0" name=""/>
        <dsp:cNvSpPr/>
      </dsp:nvSpPr>
      <dsp:spPr>
        <a:xfrm>
          <a:off x="3690609" y="2078052"/>
          <a:ext cx="331183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1241" tIns="165100" rIns="261241" bIns="165100" numCol="1" spcCol="1270" anchor="t" anchorCtr="0">
          <a:noAutofit/>
        </a:bodyPr>
        <a:lstStyle/>
        <a:p>
          <a:pPr marL="0" lvl="0" indent="0" algn="l" defTabSz="711200">
            <a:lnSpc>
              <a:spcPct val="100000"/>
            </a:lnSpc>
            <a:spcBef>
              <a:spcPct val="0"/>
            </a:spcBef>
            <a:spcAft>
              <a:spcPct val="35000"/>
            </a:spcAft>
            <a:buNone/>
          </a:pPr>
          <a:r>
            <a:rPr lang="en-US" sz="1600" b="1" kern="1200" dirty="0"/>
            <a:t>Optimize your data.</a:t>
          </a:r>
          <a:r>
            <a:rPr lang="en-US" sz="1600" kern="1200" dirty="0"/>
            <a:t> Start collecting multiple sources of data—including both student outcomes and implementation fidelity—to get a complete picture.</a:t>
          </a:r>
        </a:p>
      </dsp:txBody>
      <dsp:txXfrm>
        <a:off x="3690609" y="2471172"/>
        <a:ext cx="3311831" cy="1572480"/>
      </dsp:txXfrm>
    </dsp:sp>
    <dsp:sp modelId="{BEDBF324-041C-4720-8BA2-5C0C3971FA1B}">
      <dsp:nvSpPr>
        <dsp:cNvPr id="0" name=""/>
        <dsp:cNvSpPr/>
      </dsp:nvSpPr>
      <dsp:spPr>
        <a:xfrm>
          <a:off x="7370421" y="1110636"/>
          <a:ext cx="1655915" cy="7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C3F7AA-6901-46E4-97E3-A89114C20DB0}">
      <dsp:nvSpPr>
        <dsp:cNvPr id="0" name=""/>
        <dsp:cNvSpPr/>
      </dsp:nvSpPr>
      <dsp:spPr>
        <a:xfrm>
          <a:off x="8225066" y="309401"/>
          <a:ext cx="1602541" cy="160254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2188" tIns="62188" rIns="62188" bIns="62188"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8459753" y="544088"/>
        <a:ext cx="1133167" cy="1133167"/>
      </dsp:txXfrm>
    </dsp:sp>
    <dsp:sp modelId="{1E0DD2D0-AADA-4A64-B173-EA1F87DAAD35}">
      <dsp:nvSpPr>
        <dsp:cNvPr id="0" name=""/>
        <dsp:cNvSpPr/>
      </dsp:nvSpPr>
      <dsp:spPr>
        <a:xfrm>
          <a:off x="7370421" y="2078052"/>
          <a:ext cx="3311831"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1241" tIns="165100" rIns="261241" bIns="165100" numCol="1" spcCol="1270" anchor="t" anchorCtr="0">
          <a:noAutofit/>
        </a:bodyPr>
        <a:lstStyle/>
        <a:p>
          <a:pPr marL="0" lvl="0" indent="0" algn="l" defTabSz="711200">
            <a:lnSpc>
              <a:spcPct val="100000"/>
            </a:lnSpc>
            <a:spcBef>
              <a:spcPct val="0"/>
            </a:spcBef>
            <a:spcAft>
              <a:spcPct val="35000"/>
            </a:spcAft>
            <a:buNone/>
          </a:pPr>
          <a:r>
            <a:rPr lang="en-US" sz="1600" b="1" kern="1200" dirty="0"/>
            <a:t>Use your tools.</a:t>
          </a:r>
          <a:r>
            <a:rPr lang="en-US" sz="1600" kern="1200" dirty="0"/>
            <a:t> Take the provided Tier 3 Data Collection Systems guide back to your team and use its questions to drive your decision-making.</a:t>
          </a:r>
        </a:p>
      </dsp:txBody>
      <dsp:txXfrm>
        <a:off x="7370421" y="2471172"/>
        <a:ext cx="3311831" cy="157248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0.24632</cdr:x>
      <cdr:y>0.23039</cdr:y>
    </cdr:from>
    <cdr:to>
      <cdr:x>0.39706</cdr:x>
      <cdr:y>0.42443</cdr:y>
    </cdr:to>
    <cdr:sp macro="" textlink="">
      <cdr:nvSpPr>
        <cdr:cNvPr id="2" name="TextBox 1">
          <a:extLst xmlns:a="http://schemas.openxmlformats.org/drawingml/2006/main">
            <a:ext uri="{FF2B5EF4-FFF2-40B4-BE49-F238E27FC236}">
              <a16:creationId xmlns:a16="http://schemas.microsoft.com/office/drawing/2014/main" id="{B39A4F1D-57FB-3064-FFF1-DF9781B67C5B}"/>
            </a:ext>
          </a:extLst>
        </cdr:cNvPr>
        <cdr:cNvSpPr txBox="1"/>
      </cdr:nvSpPr>
      <cdr:spPr>
        <a:xfrm xmlns:a="http://schemas.openxmlformats.org/drawingml/2006/main">
          <a:off x="1126192" y="632012"/>
          <a:ext cx="689161" cy="5322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0.23652</cdr:x>
      <cdr:y>0.21201</cdr:y>
    </cdr:from>
    <cdr:to>
      <cdr:x>0.35564</cdr:x>
      <cdr:y>0.41626</cdr:y>
    </cdr:to>
    <cdr:sp macro="" textlink="">
      <cdr:nvSpPr>
        <cdr:cNvPr id="3" name="TextBox 2">
          <a:extLst xmlns:a="http://schemas.openxmlformats.org/drawingml/2006/main">
            <a:ext uri="{FF2B5EF4-FFF2-40B4-BE49-F238E27FC236}">
              <a16:creationId xmlns:a16="http://schemas.microsoft.com/office/drawing/2014/main" id="{25CCB726-6CA3-7EB5-2554-10A547BBE58C}"/>
            </a:ext>
          </a:extLst>
        </cdr:cNvPr>
        <cdr:cNvSpPr txBox="1"/>
      </cdr:nvSpPr>
      <cdr:spPr>
        <a:xfrm xmlns:a="http://schemas.openxmlformats.org/drawingml/2006/main">
          <a:off x="1081368" y="581584"/>
          <a:ext cx="544606" cy="5602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2.4%</a:t>
          </a:r>
          <a:r>
            <a:rPr lang="en-US" sz="1100" dirty="0"/>
            <a:t> </a:t>
          </a:r>
          <a:r>
            <a:rPr lang="en-US" sz="2000" dirty="0"/>
            <a:t>decrease</a:t>
          </a:r>
          <a:r>
            <a:rPr lang="en-US" sz="1100" dirty="0"/>
            <a:t> </a:t>
          </a:r>
        </a:p>
      </cdr:txBody>
    </cdr:sp>
  </cdr:relSizeAnchor>
  <cdr:relSizeAnchor xmlns:cdr="http://schemas.openxmlformats.org/drawingml/2006/chartDrawing">
    <cdr:from>
      <cdr:x>0.31863</cdr:x>
      <cdr:y>0.29984</cdr:y>
    </cdr:from>
    <cdr:to>
      <cdr:x>0.39706</cdr:x>
      <cdr:y>0.44485</cdr:y>
    </cdr:to>
    <cdr:cxnSp macro="">
      <cdr:nvCxnSpPr>
        <cdr:cNvPr id="5" name="Straight Arrow Connector 4">
          <a:extLst xmlns:a="http://schemas.openxmlformats.org/drawingml/2006/main">
            <a:ext uri="{FF2B5EF4-FFF2-40B4-BE49-F238E27FC236}">
              <a16:creationId xmlns:a16="http://schemas.microsoft.com/office/drawing/2014/main" id="{D4CDA467-0C1D-01B8-2324-593270468B59}"/>
            </a:ext>
          </a:extLst>
        </cdr:cNvPr>
        <cdr:cNvCxnSpPr/>
      </cdr:nvCxnSpPr>
      <cdr:spPr>
        <a:xfrm xmlns:a="http://schemas.openxmlformats.org/drawingml/2006/main">
          <a:off x="1456764" y="822511"/>
          <a:ext cx="358588" cy="39780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0.26593</cdr:x>
      <cdr:y>0.29779</cdr:y>
    </cdr:from>
    <cdr:to>
      <cdr:x>0.30147</cdr:x>
      <cdr:y>0.44485</cdr:y>
    </cdr:to>
    <cdr:cxnSp macro="">
      <cdr:nvCxnSpPr>
        <cdr:cNvPr id="8" name="Straight Arrow Connector 7">
          <a:extLst xmlns:a="http://schemas.openxmlformats.org/drawingml/2006/main">
            <a:ext uri="{FF2B5EF4-FFF2-40B4-BE49-F238E27FC236}">
              <a16:creationId xmlns:a16="http://schemas.microsoft.com/office/drawing/2014/main" id="{1714163F-0BCE-94F3-5E0B-BAB53A9B2A06}"/>
            </a:ext>
          </a:extLst>
        </cdr:cNvPr>
        <cdr:cNvCxnSpPr/>
      </cdr:nvCxnSpPr>
      <cdr:spPr>
        <a:xfrm xmlns:a="http://schemas.openxmlformats.org/drawingml/2006/main" flipH="1">
          <a:off x="1215838" y="816908"/>
          <a:ext cx="162485" cy="40341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0.63121</cdr:x>
      <cdr:y>0.19213</cdr:y>
    </cdr:from>
    <cdr:to>
      <cdr:x>0.75033</cdr:x>
      <cdr:y>0.39638</cdr:y>
    </cdr:to>
    <cdr:sp macro="" textlink="">
      <cdr:nvSpPr>
        <cdr:cNvPr id="10" name="TextBox 1">
          <a:extLst xmlns:a="http://schemas.openxmlformats.org/drawingml/2006/main">
            <a:ext uri="{FF2B5EF4-FFF2-40B4-BE49-F238E27FC236}">
              <a16:creationId xmlns:a16="http://schemas.microsoft.com/office/drawing/2014/main" id="{0361A8C8-B0D5-ADAF-5B0E-08459847447C}"/>
            </a:ext>
          </a:extLst>
        </cdr:cNvPr>
        <cdr:cNvSpPr txBox="1"/>
      </cdr:nvSpPr>
      <cdr:spPr>
        <a:xfrm xmlns:a="http://schemas.openxmlformats.org/drawingml/2006/main">
          <a:off x="2885888" y="527050"/>
          <a:ext cx="544606" cy="5602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49.3% decrease </a:t>
          </a:r>
        </a:p>
      </cdr:txBody>
    </cdr:sp>
  </cdr:relSizeAnchor>
  <cdr:relSizeAnchor xmlns:cdr="http://schemas.openxmlformats.org/drawingml/2006/chartDrawing">
    <cdr:from>
      <cdr:x>0.6924</cdr:x>
      <cdr:y>0.282</cdr:y>
    </cdr:from>
    <cdr:to>
      <cdr:x>0.69739</cdr:x>
      <cdr:y>0.31005</cdr:y>
    </cdr:to>
    <cdr:cxnSp macro="">
      <cdr:nvCxnSpPr>
        <cdr:cNvPr id="11" name="Straight Arrow Connector 10">
          <a:extLst xmlns:a="http://schemas.openxmlformats.org/drawingml/2006/main">
            <a:ext uri="{FF2B5EF4-FFF2-40B4-BE49-F238E27FC236}">
              <a16:creationId xmlns:a16="http://schemas.microsoft.com/office/drawing/2014/main" id="{27323767-3AA8-BC6B-0D31-EB1E991FC1D6}"/>
            </a:ext>
          </a:extLst>
        </cdr:cNvPr>
        <cdr:cNvCxnSpPr/>
      </cdr:nvCxnSpPr>
      <cdr:spPr>
        <a:xfrm xmlns:a="http://schemas.openxmlformats.org/drawingml/2006/main" flipH="1">
          <a:off x="3165661" y="773579"/>
          <a:ext cx="22785" cy="7694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0.78554</cdr:x>
      <cdr:y>0.28758</cdr:y>
    </cdr:from>
    <cdr:to>
      <cdr:x>0.81495</cdr:x>
      <cdr:y>0.53064</cdr:y>
    </cdr:to>
    <cdr:cxnSp macro="">
      <cdr:nvCxnSpPr>
        <cdr:cNvPr id="19" name="Straight Arrow Connector 18">
          <a:extLst xmlns:a="http://schemas.openxmlformats.org/drawingml/2006/main">
            <a:ext uri="{FF2B5EF4-FFF2-40B4-BE49-F238E27FC236}">
              <a16:creationId xmlns:a16="http://schemas.microsoft.com/office/drawing/2014/main" id="{7ECD8BAB-9779-0704-FB88-32A2DBCD1558}"/>
            </a:ext>
          </a:extLst>
        </cdr:cNvPr>
        <cdr:cNvCxnSpPr/>
      </cdr:nvCxnSpPr>
      <cdr:spPr>
        <a:xfrm xmlns:a="http://schemas.openxmlformats.org/drawingml/2006/main">
          <a:off x="3591485" y="788893"/>
          <a:ext cx="134470" cy="66675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C0E7E0-DC19-BEB4-097C-37263B925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National PBIS Leadership Forum 4J T3 DBDM</a:t>
            </a:r>
          </a:p>
        </p:txBody>
      </p:sp>
      <p:sp>
        <p:nvSpPr>
          <p:cNvPr id="3" name="Date Placeholder 2">
            <a:extLst>
              <a:ext uri="{FF2B5EF4-FFF2-40B4-BE49-F238E27FC236}">
                <a16:creationId xmlns:a16="http://schemas.microsoft.com/office/drawing/2014/main" id="{48147A53-DD4C-308E-C5B1-93D8390356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C7A143-C572-4620-90B2-C14F9C855D64}" type="datetimeFigureOut">
              <a:rPr lang="en-US" smtClean="0"/>
              <a:t>11/1/2025</a:t>
            </a:fld>
            <a:endParaRPr lang="en-US"/>
          </a:p>
        </p:txBody>
      </p:sp>
      <p:sp>
        <p:nvSpPr>
          <p:cNvPr id="4" name="Footer Placeholder 3">
            <a:extLst>
              <a:ext uri="{FF2B5EF4-FFF2-40B4-BE49-F238E27FC236}">
                <a16:creationId xmlns:a16="http://schemas.microsoft.com/office/drawing/2014/main" id="{5BC8F55C-F69A-2B09-7E6F-626B4512C9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3AFF76-396D-21DE-3502-DE4EFF37AA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83A576-3B27-4F37-9262-1C7755158C5A}" type="slidenum">
              <a:rPr lang="en-US" smtClean="0"/>
              <a:t>‹#›</a:t>
            </a:fld>
            <a:endParaRPr lang="en-US"/>
          </a:p>
        </p:txBody>
      </p:sp>
    </p:spTree>
    <p:extLst>
      <p:ext uri="{BB962C8B-B14F-4D97-AF65-F5344CB8AC3E}">
        <p14:creationId xmlns:p14="http://schemas.microsoft.com/office/powerpoint/2010/main" val="29383365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National PBIS Leadership Forum 4J T3 DBDM</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060A3-B14A-4EDE-89D3-D38D1CE34F81}"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F5C11-B839-4735-9CD4-D3E856F81019}" type="slidenum">
              <a:rPr lang="en-US" smtClean="0"/>
              <a:t>‹#›</a:t>
            </a:fld>
            <a:endParaRPr lang="en-US"/>
          </a:p>
        </p:txBody>
      </p:sp>
    </p:spTree>
    <p:extLst>
      <p:ext uri="{BB962C8B-B14F-4D97-AF65-F5344CB8AC3E}">
        <p14:creationId xmlns:p14="http://schemas.microsoft.com/office/powerpoint/2010/main" val="28926110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Data_wrangl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Data_wranglin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“Good morning, everyone! Welcome to </a:t>
            </a:r>
            <a:r>
              <a:rPr lang="en-US" i="1" dirty="0"/>
              <a:t>4J: Data-Based Decisions at Tier 3 — Optimizing PBIS with the Right Information.</a:t>
            </a:r>
            <a:endParaRPr lang="en-US" dirty="0"/>
          </a:p>
          <a:p>
            <a:r>
              <a:rPr lang="en-US" dirty="0"/>
              <a:t>I’m </a:t>
            </a:r>
            <a:r>
              <a:rPr lang="en-US" b="1" dirty="0"/>
              <a:t>Katie Conley</a:t>
            </a:r>
            <a:r>
              <a:rPr lang="en-US" dirty="0"/>
              <a:t> from Boise State University in Idaho, and I’m thrilled to be here with my co-presenters </a:t>
            </a:r>
            <a:r>
              <a:rPr lang="en-US" b="1" dirty="0"/>
              <a:t>Bob Putnam</a:t>
            </a:r>
            <a:r>
              <a:rPr lang="en-US" dirty="0"/>
              <a:t> from the May Institute in Massachusetts and </a:t>
            </a:r>
            <a:r>
              <a:rPr lang="en-US" b="1" dirty="0"/>
              <a:t>Lauren Evanovich</a:t>
            </a:r>
            <a:r>
              <a:rPr lang="en-US" dirty="0"/>
              <a:t> from the University of South Florida.</a:t>
            </a:r>
          </a:p>
          <a:p>
            <a:r>
              <a:rPr lang="en-US" dirty="0"/>
              <a:t>Between the three of us, we’ve spent a lot of time in schools and districts supporting PBIS implementation, and what we’ve learned is that when it comes to Tier 3 — data can either feel like your best friend… or your biggest headache.”</a:t>
            </a:r>
            <a:br>
              <a:rPr lang="en-US" dirty="0"/>
            </a:br>
            <a:r>
              <a:rPr lang="en-US" i="1" dirty="0"/>
              <a:t>(pause for laughter)</a:t>
            </a:r>
            <a:endParaRPr lang="en-US" dirty="0"/>
          </a:p>
          <a:p>
            <a:r>
              <a:rPr lang="en-US" dirty="0"/>
              <a:t>“Our goal this morning is to help you move from </a:t>
            </a:r>
            <a:r>
              <a:rPr lang="en-US" b="1" dirty="0"/>
              <a:t>data-dumping</a:t>
            </a:r>
            <a:r>
              <a:rPr lang="en-US" dirty="0"/>
              <a:t> to </a:t>
            </a:r>
            <a:r>
              <a:rPr lang="en-US" b="1" dirty="0"/>
              <a:t>data-driven action</a:t>
            </a:r>
            <a:r>
              <a:rPr lang="en-US" dirty="0"/>
              <a:t> in other words, making Tier 3 data practical, meaningful, and actually </a:t>
            </a:r>
            <a:r>
              <a:rPr lang="en-US" i="1" dirty="0"/>
              <a:t>doable.</a:t>
            </a:r>
            <a:r>
              <a:rPr lang="en-US" dirty="0"/>
              <a:t>”</a:t>
            </a:r>
          </a:p>
          <a:p>
            <a:br>
              <a:rPr lang="en-US" dirty="0"/>
            </a:br>
            <a:endParaRPr lang="en-US" dirty="0"/>
          </a:p>
          <a:p>
            <a:r>
              <a:rPr lang="en-US" b="1" dirty="0"/>
              <a:t>Optional quick audience engagement:</a:t>
            </a:r>
            <a:endParaRPr lang="en-US" dirty="0"/>
          </a:p>
          <a:p>
            <a:r>
              <a:rPr lang="en-US" dirty="0"/>
              <a:t>“Just to get a sense of who’s in the room — raise your hand if you’re primarily working at the </a:t>
            </a:r>
            <a:r>
              <a:rPr lang="en-US" b="1" dirty="0"/>
              <a:t>district</a:t>
            </a:r>
            <a:r>
              <a:rPr lang="en-US" dirty="0"/>
              <a:t> level… how about </a:t>
            </a:r>
            <a:r>
              <a:rPr lang="en-US" b="1" dirty="0"/>
              <a:t>school</a:t>
            </a:r>
            <a:r>
              <a:rPr lang="en-US" dirty="0"/>
              <a:t> level? … and </a:t>
            </a:r>
            <a:r>
              <a:rPr lang="en-US" b="1" dirty="0"/>
              <a:t>student-level</a:t>
            </a:r>
            <a:r>
              <a:rPr lang="en-US" dirty="0"/>
              <a:t> supports?”</a:t>
            </a:r>
          </a:p>
          <a:p>
            <a:r>
              <a:rPr lang="en-US" dirty="0"/>
              <a:t>“Perfect. You’re in the right place, because everything we’re sharing today connects across all of those levels.”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Thursday, October 23</a:t>
            </a:r>
            <a:r>
              <a:rPr lang="en-US" baseline="30000" dirty="0"/>
              <a:t>rd</a:t>
            </a:r>
            <a:endParaRPr lang="en-US" dirty="0"/>
          </a:p>
          <a:p>
            <a:pPr marL="0" lvl="0" indent="0" algn="l" rtl="0">
              <a:lnSpc>
                <a:spcPct val="100000"/>
              </a:lnSpc>
              <a:spcBef>
                <a:spcPts val="0"/>
              </a:spcBef>
              <a:spcAft>
                <a:spcPts val="0"/>
              </a:spcAft>
              <a:buSzPts val="1400"/>
              <a:buNone/>
            </a:pPr>
            <a:r>
              <a:rPr lang="en-US" dirty="0"/>
              <a:t>9:30am – 10:45am CT </a:t>
            </a:r>
          </a:p>
          <a:p>
            <a:pPr marL="0" lvl="0" indent="0" algn="l" rtl="0">
              <a:lnSpc>
                <a:spcPct val="100000"/>
              </a:lnSpc>
              <a:spcBef>
                <a:spcPts val="0"/>
              </a:spcBef>
              <a:spcAft>
                <a:spcPts val="0"/>
              </a:spcAft>
              <a:buSzPts val="1400"/>
              <a:buNone/>
            </a:pPr>
            <a:endParaRPr lang="en-US" dirty="0"/>
          </a:p>
          <a:p>
            <a:r>
              <a:rPr lang="en-US" sz="1200" b="1" kern="1200" dirty="0">
                <a:solidFill>
                  <a:schemeClr val="tx1"/>
                </a:solidFill>
                <a:effectLst/>
                <a:latin typeface="+mn-lt"/>
                <a:ea typeface="+mn-ea"/>
                <a:cs typeface="+mn-cs"/>
              </a:rPr>
              <a:t>Part 1: Setting the Stage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a:t>
            </a:r>
            <a:r>
              <a:rPr lang="en-US" sz="1200" kern="1200" dirty="0">
                <a:solidFill>
                  <a:schemeClr val="tx1"/>
                </a:solidFill>
                <a:effectLst/>
                <a:latin typeface="+mn-lt"/>
                <a:ea typeface="+mn-ea"/>
                <a:cs typeface="+mn-cs"/>
              </a:rPr>
              <a:t> Bob Putnam</a:t>
            </a:r>
          </a:p>
          <a:p>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https://www.pbisforum.org/event-info/detailed-agenda</a:t>
            </a:r>
            <a:endParaRPr dirty="0"/>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Header Placeholder 1">
            <a:extLst>
              <a:ext uri="{FF2B5EF4-FFF2-40B4-BE49-F238E27FC236}">
                <a16:creationId xmlns:a16="http://schemas.microsoft.com/office/drawing/2014/main" id="{AB05DD4D-CD08-537A-8597-FD14A42E14AF}"/>
              </a:ext>
            </a:extLst>
          </p:cNvPr>
          <p:cNvSpPr>
            <a:spLocks noGrp="1"/>
          </p:cNvSpPr>
          <p:nvPr>
            <p:ph type="hdr" sz="quarter"/>
          </p:nvPr>
        </p:nvSpPr>
        <p:spPr/>
        <p:txBody>
          <a:bodyPr/>
          <a:lstStyle/>
          <a:p>
            <a:r>
              <a:rPr lang="en-US"/>
              <a:t>National PBIS Leadership Forum 4J T3 DBDM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F5C11-B839-4735-9CD4-D3E856F81019}" type="slidenum">
              <a:rPr lang="en-US" smtClean="0"/>
              <a:t>14</a:t>
            </a:fld>
            <a:endParaRPr lang="en-US"/>
          </a:p>
        </p:txBody>
      </p:sp>
      <p:sp>
        <p:nvSpPr>
          <p:cNvPr id="5" name="Header Placeholder 4">
            <a:extLst>
              <a:ext uri="{FF2B5EF4-FFF2-40B4-BE49-F238E27FC236}">
                <a16:creationId xmlns:a16="http://schemas.microsoft.com/office/drawing/2014/main" id="{C138EBD2-4FFC-C9AE-77F1-D29F83BBC25F}"/>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220835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Presenter:</a:t>
            </a:r>
            <a:r>
              <a:rPr lang="en-US" sz="1200" kern="1200" dirty="0">
                <a:solidFill>
                  <a:schemeClr val="tx1"/>
                </a:solidFill>
                <a:effectLst/>
                <a:latin typeface="+mn-lt"/>
                <a:ea typeface="+mn-ea"/>
                <a:cs typeface="+mn-cs"/>
              </a:rPr>
              <a:t> Bob and Lauren (10 minutes)</a:t>
            </a:r>
          </a:p>
          <a:p>
            <a:r>
              <a:rPr lang="en-US" sz="1200" b="1" kern="1200" dirty="0">
                <a:solidFill>
                  <a:schemeClr val="tx1"/>
                </a:solidFill>
                <a:effectLst/>
                <a:latin typeface="+mn-lt"/>
                <a:ea typeface="+mn-ea"/>
                <a:cs typeface="+mn-cs"/>
              </a:rPr>
              <a:t>Slide 5:</a:t>
            </a:r>
            <a:r>
              <a:rPr lang="en-US" sz="1200" kern="1200" dirty="0">
                <a:solidFill>
                  <a:schemeClr val="tx1"/>
                </a:solidFill>
                <a:effectLst/>
                <a:latin typeface="+mn-lt"/>
                <a:ea typeface="+mn-ea"/>
                <a:cs typeface="+mn-cs"/>
              </a:rPr>
              <a:t> Data in Action</a:t>
            </a:r>
          </a:p>
          <a:p>
            <a:pPr lvl="0"/>
            <a:r>
              <a:rPr lang="en-US" sz="1200" b="1" kern="1200" dirty="0">
                <a:solidFill>
                  <a:schemeClr val="tx1"/>
                </a:solidFill>
                <a:effectLst/>
                <a:latin typeface="+mn-lt"/>
                <a:ea typeface="+mn-ea"/>
                <a:cs typeface="+mn-cs"/>
              </a:rPr>
              <a:t>Slide Title:</a:t>
            </a:r>
            <a:r>
              <a:rPr lang="en-US" sz="1200" kern="1200" dirty="0">
                <a:solidFill>
                  <a:schemeClr val="tx1"/>
                </a:solidFill>
                <a:effectLst/>
                <a:latin typeface="+mn-lt"/>
                <a:ea typeface="+mn-ea"/>
                <a:cs typeface="+mn-cs"/>
              </a:rPr>
              <a:t> An Exemplar of Effective Data Use</a:t>
            </a:r>
          </a:p>
          <a:p>
            <a:pPr lvl="0"/>
            <a:r>
              <a:rPr lang="en-US" sz="1200" b="1" kern="1200" dirty="0">
                <a:solidFill>
                  <a:schemeClr val="tx1"/>
                </a:solidFill>
                <a:effectLst/>
                <a:latin typeface="+mn-lt"/>
                <a:ea typeface="+mn-ea"/>
                <a:cs typeface="+mn-cs"/>
              </a:rPr>
              <a:t>Key Content:</a:t>
            </a:r>
            <a:r>
              <a:rPr lang="en-US" sz="1200" kern="1200" dirty="0">
                <a:solidFill>
                  <a:schemeClr val="tx1"/>
                </a:solidFill>
                <a:effectLst/>
                <a:latin typeface="+mn-lt"/>
                <a:ea typeface="+mn-ea"/>
                <a:cs typeface="+mn-cs"/>
              </a:rPr>
              <a:t> Present a visual example of a student's progress monitoring data (e.g., a line graph showing a decrease in problem behavior following an intervention).</a:t>
            </a:r>
          </a:p>
          <a:p>
            <a:pPr lvl="0"/>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Bob and Lauren will walk through a specific case, highlighting how the data was used to inform a decision and showcase what effective data collection and display looks like.</a:t>
            </a:r>
          </a:p>
        </p:txBody>
      </p:sp>
      <p:sp>
        <p:nvSpPr>
          <p:cNvPr id="4" name="Slide Number Placeholder 3"/>
          <p:cNvSpPr>
            <a:spLocks noGrp="1"/>
          </p:cNvSpPr>
          <p:nvPr>
            <p:ph type="sldNum" sz="quarter" idx="5"/>
          </p:nvPr>
        </p:nvSpPr>
        <p:spPr/>
        <p:txBody>
          <a:bodyPr/>
          <a:lstStyle/>
          <a:p>
            <a:fld id="{C4CF5C11-B839-4735-9CD4-D3E856F81019}" type="slidenum">
              <a:rPr lang="en-US" smtClean="0"/>
              <a:t>15</a:t>
            </a:fld>
            <a:endParaRPr lang="en-US"/>
          </a:p>
        </p:txBody>
      </p:sp>
      <p:sp>
        <p:nvSpPr>
          <p:cNvPr id="5" name="Header Placeholder 4">
            <a:extLst>
              <a:ext uri="{FF2B5EF4-FFF2-40B4-BE49-F238E27FC236}">
                <a16:creationId xmlns:a16="http://schemas.microsoft.com/office/drawing/2014/main" id="{0986966E-6983-F00B-6D43-43E76A136726}"/>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405141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National PBIS Leadership Forum 4J T3 DBDM</a:t>
            </a:r>
          </a:p>
        </p:txBody>
      </p:sp>
      <p:sp>
        <p:nvSpPr>
          <p:cNvPr id="5" name="Slide Number Placeholder 4"/>
          <p:cNvSpPr>
            <a:spLocks noGrp="1"/>
          </p:cNvSpPr>
          <p:nvPr>
            <p:ph type="sldNum" sz="quarter" idx="5"/>
          </p:nvPr>
        </p:nvSpPr>
        <p:spPr/>
        <p:txBody>
          <a:bodyPr/>
          <a:lstStyle/>
          <a:p>
            <a:fld id="{C4CF5C11-B839-4735-9CD4-D3E856F81019}" type="slidenum">
              <a:rPr lang="en-US" smtClean="0"/>
              <a:t>22</a:t>
            </a:fld>
            <a:endParaRPr lang="en-US"/>
          </a:p>
        </p:txBody>
      </p:sp>
    </p:spTree>
    <p:extLst>
      <p:ext uri="{BB962C8B-B14F-4D97-AF65-F5344CB8AC3E}">
        <p14:creationId xmlns:p14="http://schemas.microsoft.com/office/powerpoint/2010/main" val="184121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  to include a few slides with exemplar data </a:t>
            </a:r>
          </a:p>
          <a:p>
            <a:endParaRPr lang="en-US" dirty="0"/>
          </a:p>
          <a:p>
            <a:r>
              <a:rPr lang="en-US" b="1" dirty="0"/>
              <a:t>Key Message: </a:t>
            </a:r>
            <a:r>
              <a:rPr lang="en-US" b="0" dirty="0"/>
              <a:t>Brief storytelling about the school, data, and an example of how the data drove a key decision</a:t>
            </a:r>
          </a:p>
          <a:p>
            <a:endParaRPr lang="en-US" b="0" dirty="0"/>
          </a:p>
          <a:p>
            <a:r>
              <a:rPr lang="en-US" dirty="0"/>
              <a:t>This image should be simple, legible, and appropriately labeled to meet accessibility standards. Use photos and graphics judiciously, only to emphasize a point.</a:t>
            </a:r>
            <a:endParaRPr lang="en-US" b="1" dirty="0"/>
          </a:p>
          <a:p>
            <a:endParaRPr lang="en-US" dirty="0"/>
          </a:p>
        </p:txBody>
      </p:sp>
      <p:sp>
        <p:nvSpPr>
          <p:cNvPr id="4" name="Slide Number Placeholder 3"/>
          <p:cNvSpPr>
            <a:spLocks noGrp="1"/>
          </p:cNvSpPr>
          <p:nvPr>
            <p:ph type="sldNum" sz="quarter" idx="5"/>
          </p:nvPr>
        </p:nvSpPr>
        <p:spPr/>
        <p:txBody>
          <a:bodyPr/>
          <a:lstStyle/>
          <a:p>
            <a:fld id="{C4CF5C11-B839-4735-9CD4-D3E856F81019}" type="slidenum">
              <a:rPr lang="en-US" smtClean="0"/>
              <a:t>23</a:t>
            </a:fld>
            <a:endParaRPr lang="en-US"/>
          </a:p>
        </p:txBody>
      </p:sp>
      <p:sp>
        <p:nvSpPr>
          <p:cNvPr id="5" name="Header Placeholder 4">
            <a:extLst>
              <a:ext uri="{FF2B5EF4-FFF2-40B4-BE49-F238E27FC236}">
                <a16:creationId xmlns:a16="http://schemas.microsoft.com/office/drawing/2014/main" id="{8E4C1314-538B-942A-F1E3-9B29C40E6021}"/>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358988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National PBIS Leadership Forum 4J T3 DBDM</a:t>
            </a:r>
          </a:p>
        </p:txBody>
      </p:sp>
      <p:sp>
        <p:nvSpPr>
          <p:cNvPr id="5" name="Slide Number Placeholder 4"/>
          <p:cNvSpPr>
            <a:spLocks noGrp="1"/>
          </p:cNvSpPr>
          <p:nvPr>
            <p:ph type="sldNum" sz="quarter" idx="5"/>
          </p:nvPr>
        </p:nvSpPr>
        <p:spPr/>
        <p:txBody>
          <a:bodyPr/>
          <a:lstStyle/>
          <a:p>
            <a:fld id="{C4CF5C11-B839-4735-9CD4-D3E856F81019}" type="slidenum">
              <a:rPr lang="en-US" smtClean="0"/>
              <a:t>25</a:t>
            </a:fld>
            <a:endParaRPr lang="en-US"/>
          </a:p>
        </p:txBody>
      </p:sp>
    </p:spTree>
    <p:extLst>
      <p:ext uri="{BB962C8B-B14F-4D97-AF65-F5344CB8AC3E}">
        <p14:creationId xmlns:p14="http://schemas.microsoft.com/office/powerpoint/2010/main" val="212049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National PBIS Leadership Forum 4J T3 DBDM</a:t>
            </a:r>
          </a:p>
        </p:txBody>
      </p:sp>
      <p:sp>
        <p:nvSpPr>
          <p:cNvPr id="5" name="Slide Number Placeholder 4"/>
          <p:cNvSpPr>
            <a:spLocks noGrp="1"/>
          </p:cNvSpPr>
          <p:nvPr>
            <p:ph type="sldNum" sz="quarter" idx="5"/>
          </p:nvPr>
        </p:nvSpPr>
        <p:spPr/>
        <p:txBody>
          <a:bodyPr/>
          <a:lstStyle/>
          <a:p>
            <a:fld id="{C4CF5C11-B839-4735-9CD4-D3E856F81019}" type="slidenum">
              <a:rPr lang="en-US" smtClean="0"/>
              <a:t>27</a:t>
            </a:fld>
            <a:endParaRPr lang="en-US"/>
          </a:p>
        </p:txBody>
      </p:sp>
    </p:spTree>
    <p:extLst>
      <p:ext uri="{BB962C8B-B14F-4D97-AF65-F5344CB8AC3E}">
        <p14:creationId xmlns:p14="http://schemas.microsoft.com/office/powerpoint/2010/main" val="1292092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Presenter:</a:t>
            </a:r>
            <a:r>
              <a:rPr lang="en-US" sz="1200" kern="1200" dirty="0">
                <a:solidFill>
                  <a:schemeClr val="tx1"/>
                </a:solidFill>
                <a:effectLst/>
                <a:latin typeface="+mn-lt"/>
                <a:ea typeface="+mn-ea"/>
                <a:cs typeface="+mn-cs"/>
              </a:rPr>
              <a:t> Katie Conley (20 minutes)</a:t>
            </a:r>
          </a:p>
          <a:p>
            <a:r>
              <a:rPr lang="en-US" sz="1200" b="1" kern="1200" dirty="0">
                <a:solidFill>
                  <a:schemeClr val="tx1"/>
                </a:solidFill>
                <a:effectLst/>
                <a:latin typeface="+mn-lt"/>
                <a:ea typeface="+mn-ea"/>
                <a:cs typeface="+mn-cs"/>
              </a:rPr>
              <a:t>Slide 6:</a:t>
            </a:r>
            <a:r>
              <a:rPr lang="en-US" sz="1200" kern="1200" dirty="0">
                <a:solidFill>
                  <a:schemeClr val="tx1"/>
                </a:solidFill>
                <a:effectLst/>
                <a:latin typeface="+mn-lt"/>
                <a:ea typeface="+mn-ea"/>
                <a:cs typeface="+mn-cs"/>
              </a:rPr>
              <a:t> Asking the Right Questions</a:t>
            </a:r>
          </a:p>
          <a:p>
            <a:pPr lvl="0"/>
            <a:r>
              <a:rPr lang="en-US" sz="1200" b="1" kern="1200" dirty="0">
                <a:solidFill>
                  <a:schemeClr val="tx1"/>
                </a:solidFill>
                <a:effectLst/>
                <a:latin typeface="+mn-lt"/>
                <a:ea typeface="+mn-ea"/>
                <a:cs typeface="+mn-cs"/>
              </a:rPr>
              <a:t>Slide Title:</a:t>
            </a:r>
            <a:r>
              <a:rPr lang="en-US" sz="1200" kern="1200" dirty="0">
                <a:solidFill>
                  <a:schemeClr val="tx1"/>
                </a:solidFill>
                <a:effectLst/>
                <a:latin typeface="+mn-lt"/>
                <a:ea typeface="+mn-ea"/>
                <a:cs typeface="+mn-cs"/>
              </a:rPr>
              <a:t> The Tier 3 Data Collection System Brief</a:t>
            </a:r>
          </a:p>
          <a:p>
            <a:pPr lvl="0"/>
            <a:r>
              <a:rPr lang="en-US" sz="1200" b="1" kern="1200" dirty="0">
                <a:solidFill>
                  <a:schemeClr val="tx1"/>
                </a:solidFill>
                <a:effectLst/>
                <a:latin typeface="+mn-lt"/>
                <a:ea typeface="+mn-ea"/>
                <a:cs typeface="+mn-cs"/>
              </a:rPr>
              <a:t>Key Content:</a:t>
            </a:r>
            <a:r>
              <a:rPr lang="en-US" sz="1200" kern="1200" dirty="0">
                <a:solidFill>
                  <a:schemeClr val="tx1"/>
                </a:solidFill>
                <a:effectLst/>
                <a:latin typeface="+mn-lt"/>
                <a:ea typeface="+mn-ea"/>
                <a:cs typeface="+mn-cs"/>
              </a:rPr>
              <a:t> Introduce the new PBIS Center practitioner guide and its purpose: to help teams ask the right questions to move from data to action.</a:t>
            </a:r>
          </a:p>
          <a:p>
            <a:pPr lvl="0"/>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Interactive Q&amp;A:</a:t>
            </a:r>
            <a:r>
              <a:rPr lang="en-US" sz="1200" kern="1200" dirty="0">
                <a:solidFill>
                  <a:schemeClr val="tx1"/>
                </a:solidFill>
                <a:effectLst/>
                <a:latin typeface="+mn-lt"/>
                <a:ea typeface="+mn-ea"/>
                <a:cs typeface="+mn-cs"/>
              </a:rPr>
              <a:t> Katie will present a case study and walk the audience through a systematic problem-solving process. For each step, she will pose a question from the practitioner guide for the audience to consider, such as: "Based on this data, what are the student's measurable goals for behavior support?"</a:t>
            </a:r>
          </a:p>
          <a:p>
            <a:endParaRPr lang="en-US" dirty="0"/>
          </a:p>
        </p:txBody>
      </p:sp>
      <p:sp>
        <p:nvSpPr>
          <p:cNvPr id="4" name="Slide Number Placeholder 3"/>
          <p:cNvSpPr>
            <a:spLocks noGrp="1"/>
          </p:cNvSpPr>
          <p:nvPr>
            <p:ph type="sldNum" sz="quarter" idx="5"/>
          </p:nvPr>
        </p:nvSpPr>
        <p:spPr/>
        <p:txBody>
          <a:bodyPr/>
          <a:lstStyle/>
          <a:p>
            <a:fld id="{C4CF5C11-B839-4735-9CD4-D3E856F81019}" type="slidenum">
              <a:rPr lang="en-US" smtClean="0"/>
              <a:t>29</a:t>
            </a:fld>
            <a:endParaRPr lang="en-US"/>
          </a:p>
        </p:txBody>
      </p:sp>
      <p:sp>
        <p:nvSpPr>
          <p:cNvPr id="5" name="Header Placeholder 4">
            <a:extLst>
              <a:ext uri="{FF2B5EF4-FFF2-40B4-BE49-F238E27FC236}">
                <a16:creationId xmlns:a16="http://schemas.microsoft.com/office/drawing/2014/main" id="{C50A287A-C003-278A-A65E-E0AD8725EE6D}"/>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2895973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https://www.pbis.org/resource/tier-3-data-collections-systems-brief-data-for-team-based-decision-making</a:t>
            </a:r>
          </a:p>
          <a:p>
            <a:endParaRPr lang="en-US" dirty="0"/>
          </a:p>
        </p:txBody>
      </p:sp>
      <p:sp>
        <p:nvSpPr>
          <p:cNvPr id="4" name="Slide Number Placeholder 3"/>
          <p:cNvSpPr>
            <a:spLocks noGrp="1"/>
          </p:cNvSpPr>
          <p:nvPr>
            <p:ph type="sldNum" sz="quarter" idx="5"/>
          </p:nvPr>
        </p:nvSpPr>
        <p:spPr/>
        <p:txBody>
          <a:bodyPr/>
          <a:lstStyle/>
          <a:p>
            <a:fld id="{C4CF5C11-B839-4735-9CD4-D3E856F81019}" type="slidenum">
              <a:rPr lang="en-US" smtClean="0"/>
              <a:t>30</a:t>
            </a:fld>
            <a:endParaRPr lang="en-US"/>
          </a:p>
        </p:txBody>
      </p:sp>
      <p:sp>
        <p:nvSpPr>
          <p:cNvPr id="5" name="Header Placeholder 4">
            <a:extLst>
              <a:ext uri="{FF2B5EF4-FFF2-40B4-BE49-F238E27FC236}">
                <a16:creationId xmlns:a16="http://schemas.microsoft.com/office/drawing/2014/main" id="{F089CC92-932D-EBFF-24FD-0D55DC80E7D7}"/>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205859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https://www.pbis.org/resource/tier-3-data-collections-systems-brief-data-for-team-based-decision-making</a:t>
            </a:r>
          </a:p>
          <a:p>
            <a:endParaRPr lang="en-US" dirty="0"/>
          </a:p>
          <a:p>
            <a:r>
              <a:rPr lang="en-US" dirty="0"/>
              <a:t>Explore the document and highlight a few key questions and considerations with consideration for the data show by Bob and Lauren </a:t>
            </a:r>
          </a:p>
        </p:txBody>
      </p:sp>
      <p:sp>
        <p:nvSpPr>
          <p:cNvPr id="4" name="Slide Number Placeholder 3"/>
          <p:cNvSpPr>
            <a:spLocks noGrp="1"/>
          </p:cNvSpPr>
          <p:nvPr>
            <p:ph type="sldNum" sz="quarter" idx="5"/>
          </p:nvPr>
        </p:nvSpPr>
        <p:spPr/>
        <p:txBody>
          <a:bodyPr/>
          <a:lstStyle/>
          <a:p>
            <a:fld id="{C4CF5C11-B839-4735-9CD4-D3E856F81019}" type="slidenum">
              <a:rPr lang="en-US" smtClean="0"/>
              <a:t>31</a:t>
            </a:fld>
            <a:endParaRPr lang="en-US"/>
          </a:p>
        </p:txBody>
      </p:sp>
      <p:sp>
        <p:nvSpPr>
          <p:cNvPr id="5" name="Header Placeholder 4">
            <a:extLst>
              <a:ext uri="{FF2B5EF4-FFF2-40B4-BE49-F238E27FC236}">
                <a16:creationId xmlns:a16="http://schemas.microsoft.com/office/drawing/2014/main" id="{08E57365-D929-DD45-18A9-D6235C8DAE9B}"/>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2218140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https://www.pbis.org/resource/tier-3-student-level-systems-guide</a:t>
            </a:r>
          </a:p>
          <a:p>
            <a:r>
              <a:rPr lang="en-US" dirty="0"/>
              <a:t>https://www.pbis.org/resource/tier-3-school-level-systems-guide</a:t>
            </a:r>
          </a:p>
          <a:p>
            <a:r>
              <a:rPr lang="en-US" dirty="0"/>
              <a:t>https://www.pbis.org/resource/tier-3-district-level-systems-guide</a:t>
            </a:r>
          </a:p>
          <a:p>
            <a:endParaRPr lang="en-US" dirty="0"/>
          </a:p>
        </p:txBody>
      </p:sp>
      <p:sp>
        <p:nvSpPr>
          <p:cNvPr id="4" name="Slide Number Placeholder 3"/>
          <p:cNvSpPr>
            <a:spLocks noGrp="1"/>
          </p:cNvSpPr>
          <p:nvPr>
            <p:ph type="sldNum" sz="quarter" idx="5"/>
          </p:nvPr>
        </p:nvSpPr>
        <p:spPr/>
        <p:txBody>
          <a:bodyPr/>
          <a:lstStyle/>
          <a:p>
            <a:fld id="{C4CF5C11-B839-4735-9CD4-D3E856F81019}" type="slidenum">
              <a:rPr lang="en-US" smtClean="0"/>
              <a:t>32</a:t>
            </a:fld>
            <a:endParaRPr lang="en-US"/>
          </a:p>
        </p:txBody>
      </p:sp>
      <p:sp>
        <p:nvSpPr>
          <p:cNvPr id="5" name="Header Placeholder 4">
            <a:extLst>
              <a:ext uri="{FF2B5EF4-FFF2-40B4-BE49-F238E27FC236}">
                <a16:creationId xmlns:a16="http://schemas.microsoft.com/office/drawing/2014/main" id="{328BE7C7-3A26-E35C-AF3B-AD0079712CDF}"/>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377457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“So, what do we hope you’ll take away from our session?</a:t>
            </a:r>
          </a:p>
          <a:p>
            <a:r>
              <a:rPr lang="en-US" dirty="0"/>
              <a:t>First, we want to highlight how teams at all levels — student, school, and district — can collect and </a:t>
            </a:r>
            <a:r>
              <a:rPr lang="en-US" i="1" dirty="0"/>
              <a:t>use</a:t>
            </a:r>
            <a:r>
              <a:rPr lang="en-US" dirty="0"/>
              <a:t> the right information to make better decisions.</a:t>
            </a:r>
          </a:p>
          <a:p>
            <a:r>
              <a:rPr lang="en-US" dirty="0"/>
              <a:t>Second, we’ll share how PBIS teams can build data systems that are sustainable — what we like to call </a:t>
            </a:r>
            <a:r>
              <a:rPr lang="en-US" i="1" dirty="0"/>
              <a:t>doable, durable, and available.</a:t>
            </a:r>
            <a:endParaRPr lang="en-US" dirty="0"/>
          </a:p>
          <a:p>
            <a:r>
              <a:rPr lang="en-US" dirty="0"/>
              <a:t>And third, we’ll show how those systems help align Tier 3 supports with the broader PBIS framework — so Tier 3 isn’t something </a:t>
            </a:r>
            <a:r>
              <a:rPr lang="en-US" i="1" dirty="0"/>
              <a:t>extra</a:t>
            </a:r>
            <a:r>
              <a:rPr lang="en-US" dirty="0"/>
              <a:t>, it’s just part of the way you ‘do business’ in your school.”</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session will focus on the </a:t>
            </a:r>
            <a:r>
              <a:rPr lang="en-US" b="1" dirty="0"/>
              <a:t>teaming structures</a:t>
            </a:r>
            <a:r>
              <a:rPr lang="en-US" dirty="0"/>
              <a:t> and </a:t>
            </a:r>
            <a:r>
              <a:rPr lang="en-US" b="1" dirty="0"/>
              <a:t>data sources</a:t>
            </a:r>
            <a:r>
              <a:rPr lang="en-US" dirty="0"/>
              <a:t> necessary for making effective decisions within a Tier 3 PBIS framework. The goal is to help attendees understand how to use data to support students who need individualized support.</a:t>
            </a:r>
          </a:p>
          <a:p>
            <a:pPr marL="0" lvl="0" indent="0" algn="l" rtl="0">
              <a:lnSpc>
                <a:spcPct val="100000"/>
              </a:lnSpc>
              <a:spcBef>
                <a:spcPts val="0"/>
              </a:spcBef>
              <a:spcAft>
                <a:spcPts val="0"/>
              </a:spcAft>
              <a:buSzPts val="1400"/>
              <a:buNone/>
            </a:pPr>
            <a:endParaRPr lang="en-US" dirty="0"/>
          </a:p>
          <a:p>
            <a:r>
              <a:rPr lang="en-US" b="1" dirty="0"/>
              <a:t>Learning Objective 1:</a:t>
            </a:r>
            <a:r>
              <a:rPr lang="en-US" dirty="0"/>
              <a:t> Discuss the specific roles of student-focused, school, and district leadership teams within a Tier 3 system.</a:t>
            </a:r>
          </a:p>
          <a:p>
            <a:r>
              <a:rPr lang="en-US" b="1" dirty="0"/>
              <a:t>Learning Objective 2:</a:t>
            </a:r>
            <a:r>
              <a:rPr lang="en-US" dirty="0"/>
              <a:t> Describe the essential data sources needed for efficient and effective decision-making.</a:t>
            </a:r>
          </a:p>
          <a:p>
            <a:r>
              <a:rPr lang="en-US" b="1" dirty="0"/>
              <a:t>Learning Objective 3:</a:t>
            </a:r>
            <a:r>
              <a:rPr lang="en-US" dirty="0"/>
              <a:t> Provide concrete examples of questions that team members can ask to guide data-based decision-making at Tier 3.</a:t>
            </a:r>
          </a:p>
          <a:p>
            <a:pPr marL="0" lvl="0" indent="0" algn="l" rtl="0">
              <a:lnSpc>
                <a:spcPct val="100000"/>
              </a:lnSpc>
              <a:spcBef>
                <a:spcPts val="0"/>
              </a:spcBef>
              <a:spcAft>
                <a:spcPts val="0"/>
              </a:spcAft>
              <a:buSzPts val="1400"/>
              <a:buNone/>
            </a:pPr>
            <a:endParaRPr dirty="0"/>
          </a:p>
        </p:txBody>
      </p:sp>
      <p:sp>
        <p:nvSpPr>
          <p:cNvPr id="125" name="Google Shape;1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Header Placeholder 1">
            <a:extLst>
              <a:ext uri="{FF2B5EF4-FFF2-40B4-BE49-F238E27FC236}">
                <a16:creationId xmlns:a16="http://schemas.microsoft.com/office/drawing/2014/main" id="{42BD0E83-2135-9C9D-C38C-BC87D27EB814}"/>
              </a:ext>
            </a:extLst>
          </p:cNvPr>
          <p:cNvSpPr>
            <a:spLocks noGrp="1"/>
          </p:cNvSpPr>
          <p:nvPr>
            <p:ph type="hdr" sz="quarter"/>
          </p:nvPr>
        </p:nvSpPr>
        <p:spPr/>
        <p:txBody>
          <a:bodyPr/>
          <a:lstStyle/>
          <a:p>
            <a:r>
              <a:rPr lang="en-US"/>
              <a:t>National PBIS Leadership Forum 4J T3 DBDM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6CAE7-668A-DE0A-5D07-F9967B509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632DFA-46F5-6908-E9CC-82A789DA7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9F61A-3470-934F-7FFA-C0267C220577}"/>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Part 3: Action Planning &amp; Conclusion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a:t>
            </a:r>
            <a:r>
              <a:rPr lang="en-US" sz="1200" kern="1200" dirty="0">
                <a:solidFill>
                  <a:schemeClr val="tx1"/>
                </a:solidFill>
                <a:effectLst/>
                <a:latin typeface="+mn-lt"/>
                <a:ea typeface="+mn-ea"/>
                <a:cs typeface="+mn-cs"/>
              </a:rPr>
              <a:t> Katie Conley (5 minutes)</a:t>
            </a:r>
          </a:p>
          <a:p>
            <a:r>
              <a:rPr lang="en-US" sz="1200" b="1" kern="1200" dirty="0">
                <a:solidFill>
                  <a:schemeClr val="tx1"/>
                </a:solidFill>
                <a:effectLst/>
                <a:latin typeface="+mn-lt"/>
                <a:ea typeface="+mn-ea"/>
                <a:cs typeface="+mn-cs"/>
              </a:rPr>
              <a:t>Slide 7:</a:t>
            </a:r>
            <a:r>
              <a:rPr lang="en-US" sz="1200" kern="1200" dirty="0">
                <a:solidFill>
                  <a:schemeClr val="tx1"/>
                </a:solidFill>
                <a:effectLst/>
                <a:latin typeface="+mn-lt"/>
                <a:ea typeface="+mn-ea"/>
                <a:cs typeface="+mn-cs"/>
              </a:rPr>
              <a:t> Your "One Thing"</a:t>
            </a:r>
          </a:p>
          <a:p>
            <a:pPr lvl="0"/>
            <a:r>
              <a:rPr lang="en-US" sz="1200" b="1" kern="1200" dirty="0">
                <a:solidFill>
                  <a:schemeClr val="tx1"/>
                </a:solidFill>
                <a:effectLst/>
                <a:latin typeface="+mn-lt"/>
                <a:ea typeface="+mn-ea"/>
                <a:cs typeface="+mn-cs"/>
              </a:rPr>
              <a:t>Slide Title:</a:t>
            </a:r>
            <a:r>
              <a:rPr lang="en-US" sz="1200" kern="1200" dirty="0">
                <a:solidFill>
                  <a:schemeClr val="tx1"/>
                </a:solidFill>
                <a:effectLst/>
                <a:latin typeface="+mn-lt"/>
                <a:ea typeface="+mn-ea"/>
                <a:cs typeface="+mn-cs"/>
              </a:rPr>
              <a:t> Moving from Learning to Doing</a:t>
            </a:r>
          </a:p>
        </p:txBody>
      </p:sp>
      <p:sp>
        <p:nvSpPr>
          <p:cNvPr id="4" name="Slide Number Placeholder 3">
            <a:extLst>
              <a:ext uri="{FF2B5EF4-FFF2-40B4-BE49-F238E27FC236}">
                <a16:creationId xmlns:a16="http://schemas.microsoft.com/office/drawing/2014/main" id="{F036A0E6-6E26-E9A2-8268-90FA24DF882A}"/>
              </a:ext>
            </a:extLst>
          </p:cNvPr>
          <p:cNvSpPr>
            <a:spLocks noGrp="1"/>
          </p:cNvSpPr>
          <p:nvPr>
            <p:ph type="sldNum" sz="quarter" idx="5"/>
          </p:nvPr>
        </p:nvSpPr>
        <p:spPr/>
        <p:txBody>
          <a:bodyPr/>
          <a:lstStyle/>
          <a:p>
            <a:fld id="{C4CF5C11-B839-4735-9CD4-D3E856F81019}" type="slidenum">
              <a:rPr lang="en-US" smtClean="0"/>
              <a:t>33</a:t>
            </a:fld>
            <a:endParaRPr lang="en-US"/>
          </a:p>
        </p:txBody>
      </p:sp>
      <p:sp>
        <p:nvSpPr>
          <p:cNvPr id="5" name="Header Placeholder 4">
            <a:extLst>
              <a:ext uri="{FF2B5EF4-FFF2-40B4-BE49-F238E27FC236}">
                <a16:creationId xmlns:a16="http://schemas.microsoft.com/office/drawing/2014/main" id="{B4A924E5-F6FB-2ED9-3F7D-99C1E0E4511B}"/>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4090290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Part 3: Action Planning &amp; Conclusion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a:t>
            </a:r>
            <a:r>
              <a:rPr lang="en-US" sz="1200" kern="1200" dirty="0">
                <a:solidFill>
                  <a:schemeClr val="tx1"/>
                </a:solidFill>
                <a:effectLst/>
                <a:latin typeface="+mn-lt"/>
                <a:ea typeface="+mn-ea"/>
                <a:cs typeface="+mn-cs"/>
              </a:rPr>
              <a:t> Katie Conley (5 minutes)</a:t>
            </a:r>
          </a:p>
          <a:p>
            <a:r>
              <a:rPr lang="en-US" sz="1200" b="1" kern="1200" dirty="0">
                <a:solidFill>
                  <a:schemeClr val="tx1"/>
                </a:solidFill>
                <a:effectLst/>
                <a:latin typeface="+mn-lt"/>
                <a:ea typeface="+mn-ea"/>
                <a:cs typeface="+mn-cs"/>
              </a:rPr>
              <a:t>Slide 7:</a:t>
            </a:r>
            <a:r>
              <a:rPr lang="en-US" sz="1200" kern="1200" dirty="0">
                <a:solidFill>
                  <a:schemeClr val="tx1"/>
                </a:solidFill>
                <a:effectLst/>
                <a:latin typeface="+mn-lt"/>
                <a:ea typeface="+mn-ea"/>
                <a:cs typeface="+mn-cs"/>
              </a:rPr>
              <a:t> Your "One Thing"</a:t>
            </a:r>
          </a:p>
          <a:p>
            <a:pPr lvl="0"/>
            <a:r>
              <a:rPr lang="en-US" sz="1200" b="1" kern="1200" dirty="0">
                <a:solidFill>
                  <a:schemeClr val="tx1"/>
                </a:solidFill>
                <a:effectLst/>
                <a:latin typeface="+mn-lt"/>
                <a:ea typeface="+mn-ea"/>
                <a:cs typeface="+mn-cs"/>
              </a:rPr>
              <a:t>Slide Title:</a:t>
            </a:r>
            <a:r>
              <a:rPr lang="en-US" sz="1200" kern="1200" dirty="0">
                <a:solidFill>
                  <a:schemeClr val="tx1"/>
                </a:solidFill>
                <a:effectLst/>
                <a:latin typeface="+mn-lt"/>
                <a:ea typeface="+mn-ea"/>
                <a:cs typeface="+mn-cs"/>
              </a:rPr>
              <a:t> Moving from Learning to Doing</a:t>
            </a:r>
          </a:p>
          <a:p>
            <a:pPr lvl="0"/>
            <a:r>
              <a:rPr lang="en-US" sz="1200" b="1" kern="1200" dirty="0">
                <a:solidFill>
                  <a:schemeClr val="tx1"/>
                </a:solidFill>
                <a:effectLst/>
                <a:latin typeface="+mn-lt"/>
                <a:ea typeface="+mn-ea"/>
                <a:cs typeface="+mn-cs"/>
              </a:rPr>
              <a:t>Key Content:</a:t>
            </a:r>
            <a:r>
              <a:rPr lang="en-US" sz="1200" kern="1200" dirty="0">
                <a:solidFill>
                  <a:schemeClr val="tx1"/>
                </a:solidFill>
                <a:effectLst/>
                <a:latin typeface="+mn-lt"/>
                <a:ea typeface="+mn-ea"/>
                <a:cs typeface="+mn-cs"/>
              </a:rPr>
              <a:t> Present a simplified action planning form inspired by the Tiered Fidelity Inventory (TFI).</a:t>
            </a:r>
          </a:p>
          <a:p>
            <a:pPr lvl="0"/>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"One Thing" Commitment:</a:t>
            </a:r>
            <a:r>
              <a:rPr lang="en-US" sz="1200" kern="1200" dirty="0">
                <a:solidFill>
                  <a:schemeClr val="tx1"/>
                </a:solidFill>
                <a:effectLst/>
                <a:latin typeface="+mn-lt"/>
                <a:ea typeface="+mn-ea"/>
                <a:cs typeface="+mn-cs"/>
              </a:rPr>
              <a:t> Ask attendees to write down "one small but meaningful improvement" they will commit to making in their Tier 3 system, using the TFI or the provided guides as a resource.</a:t>
            </a:r>
          </a:p>
          <a:p>
            <a:endParaRPr lang="en-US" dirty="0"/>
          </a:p>
        </p:txBody>
      </p:sp>
      <p:sp>
        <p:nvSpPr>
          <p:cNvPr id="4" name="Slide Number Placeholder 3"/>
          <p:cNvSpPr>
            <a:spLocks noGrp="1"/>
          </p:cNvSpPr>
          <p:nvPr>
            <p:ph type="sldNum" sz="quarter" idx="5"/>
          </p:nvPr>
        </p:nvSpPr>
        <p:spPr/>
        <p:txBody>
          <a:bodyPr/>
          <a:lstStyle/>
          <a:p>
            <a:fld id="{C4CF5C11-B839-4735-9CD4-D3E856F81019}" type="slidenum">
              <a:rPr lang="en-US" smtClean="0"/>
              <a:t>34</a:t>
            </a:fld>
            <a:endParaRPr lang="en-US"/>
          </a:p>
        </p:txBody>
      </p:sp>
      <p:sp>
        <p:nvSpPr>
          <p:cNvPr id="5" name="Header Placeholder 4">
            <a:extLst>
              <a:ext uri="{FF2B5EF4-FFF2-40B4-BE49-F238E27FC236}">
                <a16:creationId xmlns:a16="http://schemas.microsoft.com/office/drawing/2014/main" id="{C2FFF744-3A40-2269-3667-7E6520313EBC}"/>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2268979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Part 3: Action Planning &amp; Conclusion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a:t>
            </a:r>
            <a:r>
              <a:rPr lang="en-US" sz="1200" kern="1200" dirty="0">
                <a:solidFill>
                  <a:schemeClr val="tx1"/>
                </a:solidFill>
                <a:effectLst/>
                <a:latin typeface="+mn-lt"/>
                <a:ea typeface="+mn-ea"/>
                <a:cs typeface="+mn-cs"/>
              </a:rPr>
              <a:t> Katie Conley (5 minutes)</a:t>
            </a:r>
          </a:p>
          <a:p>
            <a:r>
              <a:rPr lang="en-US" sz="1200" b="1" kern="1200" dirty="0">
                <a:solidFill>
                  <a:schemeClr val="tx1"/>
                </a:solidFill>
                <a:effectLst/>
                <a:latin typeface="+mn-lt"/>
                <a:ea typeface="+mn-ea"/>
                <a:cs typeface="+mn-cs"/>
              </a:rPr>
              <a:t>Slide 7:</a:t>
            </a:r>
            <a:r>
              <a:rPr lang="en-US" sz="1200" kern="1200" dirty="0">
                <a:solidFill>
                  <a:schemeClr val="tx1"/>
                </a:solidFill>
                <a:effectLst/>
                <a:latin typeface="+mn-lt"/>
                <a:ea typeface="+mn-ea"/>
                <a:cs typeface="+mn-cs"/>
              </a:rPr>
              <a:t> Your "One Thing"</a:t>
            </a:r>
          </a:p>
          <a:p>
            <a:pPr lvl="0"/>
            <a:r>
              <a:rPr lang="en-US" sz="1200" b="1" kern="1200" dirty="0">
                <a:solidFill>
                  <a:schemeClr val="tx1"/>
                </a:solidFill>
                <a:effectLst/>
                <a:latin typeface="+mn-lt"/>
                <a:ea typeface="+mn-ea"/>
                <a:cs typeface="+mn-cs"/>
              </a:rPr>
              <a:t>Slide Title:</a:t>
            </a:r>
            <a:r>
              <a:rPr lang="en-US" sz="1200" kern="1200" dirty="0">
                <a:solidFill>
                  <a:schemeClr val="tx1"/>
                </a:solidFill>
                <a:effectLst/>
                <a:latin typeface="+mn-lt"/>
                <a:ea typeface="+mn-ea"/>
                <a:cs typeface="+mn-cs"/>
              </a:rPr>
              <a:t> Moving from Learning to Doing</a:t>
            </a:r>
          </a:p>
          <a:p>
            <a:pPr lvl="0"/>
            <a:r>
              <a:rPr lang="en-US" sz="1200" b="1" kern="1200" dirty="0">
                <a:solidFill>
                  <a:schemeClr val="tx1"/>
                </a:solidFill>
                <a:effectLst/>
                <a:latin typeface="+mn-lt"/>
                <a:ea typeface="+mn-ea"/>
                <a:cs typeface="+mn-cs"/>
              </a:rPr>
              <a:t>Key Content:</a:t>
            </a:r>
            <a:r>
              <a:rPr lang="en-US" sz="1200" kern="1200" dirty="0">
                <a:solidFill>
                  <a:schemeClr val="tx1"/>
                </a:solidFill>
                <a:effectLst/>
                <a:latin typeface="+mn-lt"/>
                <a:ea typeface="+mn-ea"/>
                <a:cs typeface="+mn-cs"/>
              </a:rPr>
              <a:t> Present a simplified action planning form inspired by the Tiered Fidelity Inventory (TFI).</a:t>
            </a:r>
          </a:p>
          <a:p>
            <a:pPr lvl="0"/>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"One Thing" Commitment:</a:t>
            </a:r>
            <a:r>
              <a:rPr lang="en-US" sz="1200" kern="1200" dirty="0">
                <a:solidFill>
                  <a:schemeClr val="tx1"/>
                </a:solidFill>
                <a:effectLst/>
                <a:latin typeface="+mn-lt"/>
                <a:ea typeface="+mn-ea"/>
                <a:cs typeface="+mn-cs"/>
              </a:rPr>
              <a:t> Ask attendees to write down "one small but meaningful improvement" they will commit to making in their Tier 3 system, using the TFI or the provided guides as a resource.</a:t>
            </a:r>
          </a:p>
          <a:p>
            <a:endParaRPr lang="en-US" dirty="0"/>
          </a:p>
          <a:p>
            <a:endParaRPr lang="en-US" dirty="0"/>
          </a:p>
        </p:txBody>
      </p:sp>
      <p:sp>
        <p:nvSpPr>
          <p:cNvPr id="4" name="Slide Number Placeholder 3"/>
          <p:cNvSpPr>
            <a:spLocks noGrp="1"/>
          </p:cNvSpPr>
          <p:nvPr>
            <p:ph type="sldNum" sz="quarter" idx="5"/>
          </p:nvPr>
        </p:nvSpPr>
        <p:spPr/>
        <p:txBody>
          <a:bodyPr/>
          <a:lstStyle/>
          <a:p>
            <a:fld id="{C4CF5C11-B839-4735-9CD4-D3E856F81019}" type="slidenum">
              <a:rPr lang="en-US" smtClean="0"/>
              <a:t>35</a:t>
            </a:fld>
            <a:endParaRPr lang="en-US"/>
          </a:p>
        </p:txBody>
      </p:sp>
      <p:sp>
        <p:nvSpPr>
          <p:cNvPr id="5" name="Header Placeholder 4">
            <a:extLst>
              <a:ext uri="{FF2B5EF4-FFF2-40B4-BE49-F238E27FC236}">
                <a16:creationId xmlns:a16="http://schemas.microsoft.com/office/drawing/2014/main" id="{4B22E4FD-219C-04FB-7705-5ACC87823023}"/>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2328642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5D5A9-77AD-470D-F9AF-11DF0DA1E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AC592-340D-5538-22A5-8759DD42D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1C917-B1A3-E124-A593-DAAC0FF90095}"/>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Presenter:</a:t>
            </a:r>
            <a:r>
              <a:rPr lang="en-US" sz="1200" kern="1200" dirty="0">
                <a:solidFill>
                  <a:schemeClr val="tx1"/>
                </a:solidFill>
                <a:effectLst/>
                <a:latin typeface="+mn-lt"/>
                <a:ea typeface="+mn-ea"/>
                <a:cs typeface="+mn-cs"/>
              </a:rPr>
              <a:t> Bob Putnam (3 minutes)</a:t>
            </a:r>
          </a:p>
          <a:p>
            <a:r>
              <a:rPr lang="en-US" sz="1200" b="1" kern="1200" dirty="0">
                <a:solidFill>
                  <a:schemeClr val="tx1"/>
                </a:solidFill>
                <a:effectLst/>
                <a:latin typeface="+mn-lt"/>
                <a:ea typeface="+mn-ea"/>
                <a:cs typeface="+mn-cs"/>
              </a:rPr>
              <a:t>Slide 8:</a:t>
            </a:r>
            <a:r>
              <a:rPr lang="en-US" sz="1200" kern="1200" dirty="0">
                <a:solidFill>
                  <a:schemeClr val="tx1"/>
                </a:solidFill>
                <a:effectLst/>
                <a:latin typeface="+mn-lt"/>
                <a:ea typeface="+mn-ea"/>
                <a:cs typeface="+mn-cs"/>
              </a:rPr>
              <a:t> Closing Message</a:t>
            </a:r>
          </a:p>
          <a:p>
            <a:pPr lvl="0"/>
            <a:r>
              <a:rPr lang="en-US" sz="1200" b="1" kern="1200" dirty="0">
                <a:solidFill>
                  <a:schemeClr val="tx1"/>
                </a:solidFill>
                <a:effectLst/>
                <a:latin typeface="+mn-lt"/>
                <a:ea typeface="+mn-ea"/>
                <a:cs typeface="+mn-cs"/>
              </a:rPr>
              <a:t>Slide Title:</a:t>
            </a:r>
            <a:r>
              <a:rPr lang="en-US" sz="1200" kern="1200" dirty="0">
                <a:solidFill>
                  <a:schemeClr val="tx1"/>
                </a:solidFill>
                <a:effectLst/>
                <a:latin typeface="+mn-lt"/>
                <a:ea typeface="+mn-ea"/>
                <a:cs typeface="+mn-cs"/>
              </a:rPr>
              <a:t> A Call to Action</a:t>
            </a:r>
          </a:p>
          <a:p>
            <a:pPr lvl="0"/>
            <a:r>
              <a:rPr lang="en-US" sz="1200" b="1" kern="1200" dirty="0">
                <a:solidFill>
                  <a:schemeClr val="tx1"/>
                </a:solidFill>
                <a:effectLst/>
                <a:latin typeface="+mn-lt"/>
                <a:ea typeface="+mn-ea"/>
                <a:cs typeface="+mn-cs"/>
              </a:rPr>
              <a:t>Key Content:</a:t>
            </a:r>
            <a:r>
              <a:rPr lang="en-US" sz="1200" kern="1200" dirty="0">
                <a:solidFill>
                  <a:schemeClr val="tx1"/>
                </a:solidFill>
                <a:effectLst/>
                <a:latin typeface="+mn-lt"/>
                <a:ea typeface="+mn-ea"/>
                <a:cs typeface="+mn-cs"/>
              </a:rPr>
              <a:t> A final, motivating message that summarizes the session's key takeaways.</a:t>
            </a:r>
          </a:p>
          <a:p>
            <a:pPr lvl="0"/>
            <a:r>
              <a:rPr lang="en-US" sz="1200" b="1" kern="1200" dirty="0">
                <a:solidFill>
                  <a:schemeClr val="tx1"/>
                </a:solidFill>
                <a:effectLst/>
                <a:latin typeface="+mn-lt"/>
                <a:ea typeface="+mn-ea"/>
                <a:cs typeface="+mn-cs"/>
              </a:rPr>
              <a:t>Closing Quote:</a:t>
            </a:r>
            <a:r>
              <a:rPr lang="en-US" sz="1200" kern="1200" dirty="0">
                <a:solidFill>
                  <a:schemeClr val="tx1"/>
                </a:solidFill>
                <a:effectLst/>
                <a:latin typeface="+mn-lt"/>
                <a:ea typeface="+mn-ea"/>
                <a:cs typeface="+mn-cs"/>
              </a:rPr>
              <a:t> "The session ends here, but your work continues. Use these resources to make a real difference in your schools and districts.“ </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AFE24F7C-6434-D024-C39A-D591ABDA9324}"/>
              </a:ext>
            </a:extLst>
          </p:cNvPr>
          <p:cNvSpPr>
            <a:spLocks noGrp="1"/>
          </p:cNvSpPr>
          <p:nvPr>
            <p:ph type="sldNum" sz="quarter" idx="5"/>
          </p:nvPr>
        </p:nvSpPr>
        <p:spPr/>
        <p:txBody>
          <a:bodyPr/>
          <a:lstStyle/>
          <a:p>
            <a:fld id="{C4CF5C11-B839-4735-9CD4-D3E856F81019}" type="slidenum">
              <a:rPr lang="en-US" smtClean="0"/>
              <a:t>36</a:t>
            </a:fld>
            <a:endParaRPr lang="en-US"/>
          </a:p>
        </p:txBody>
      </p:sp>
      <p:sp>
        <p:nvSpPr>
          <p:cNvPr id="5" name="Header Placeholder 4">
            <a:extLst>
              <a:ext uri="{FF2B5EF4-FFF2-40B4-BE49-F238E27FC236}">
                <a16:creationId xmlns:a16="http://schemas.microsoft.com/office/drawing/2014/main" id="{70E19D5B-0F85-8871-E952-E9E6D96B45E1}"/>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2070694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F5C11-B839-4735-9CD4-D3E856F81019}" type="slidenum">
              <a:rPr lang="en-US" smtClean="0"/>
              <a:t>37</a:t>
            </a:fld>
            <a:endParaRPr lang="en-US"/>
          </a:p>
        </p:txBody>
      </p:sp>
      <p:sp>
        <p:nvSpPr>
          <p:cNvPr id="5" name="Header Placeholder 4">
            <a:extLst>
              <a:ext uri="{FF2B5EF4-FFF2-40B4-BE49-F238E27FC236}">
                <a16:creationId xmlns:a16="http://schemas.microsoft.com/office/drawing/2014/main" id="{7C93ED81-2D44-69CA-1A9F-7C237E50993C}"/>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506992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F5C11-B839-4735-9CD4-D3E856F81019}" type="slidenum">
              <a:rPr lang="en-US" smtClean="0"/>
              <a:t>38</a:t>
            </a:fld>
            <a:endParaRPr lang="en-US"/>
          </a:p>
        </p:txBody>
      </p:sp>
      <p:sp>
        <p:nvSpPr>
          <p:cNvPr id="5" name="Header Placeholder 4">
            <a:extLst>
              <a:ext uri="{FF2B5EF4-FFF2-40B4-BE49-F238E27FC236}">
                <a16:creationId xmlns:a16="http://schemas.microsoft.com/office/drawing/2014/main" id="{D371FD10-B988-60D4-ED07-EC172B1BA0AC}"/>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3721086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F5C11-B839-4735-9CD4-D3E856F81019}" type="slidenum">
              <a:rPr lang="en-US" smtClean="0"/>
              <a:t>39</a:t>
            </a:fld>
            <a:endParaRPr lang="en-US"/>
          </a:p>
        </p:txBody>
      </p:sp>
      <p:sp>
        <p:nvSpPr>
          <p:cNvPr id="5" name="Header Placeholder 4">
            <a:extLst>
              <a:ext uri="{FF2B5EF4-FFF2-40B4-BE49-F238E27FC236}">
                <a16:creationId xmlns:a16="http://schemas.microsoft.com/office/drawing/2014/main" id="{B960A863-EDF1-958A-B167-94F60834CE2E}"/>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2798043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Part 1: Setting the Stage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a:t>
            </a:r>
            <a:r>
              <a:rPr lang="en-US" sz="1200" kern="1200" dirty="0">
                <a:solidFill>
                  <a:schemeClr val="tx1"/>
                </a:solidFill>
                <a:effectLst/>
                <a:latin typeface="+mn-lt"/>
                <a:ea typeface="+mn-ea"/>
                <a:cs typeface="+mn-cs"/>
              </a:rPr>
              <a:t> Katie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Key Message 1:</a:t>
            </a:r>
            <a:r>
              <a:rPr lang="en-US" sz="1200" kern="1200" dirty="0">
                <a:solidFill>
                  <a:schemeClr val="tx1"/>
                </a:solidFill>
                <a:effectLst/>
                <a:latin typeface="+mn-lt"/>
                <a:ea typeface="+mn-ea"/>
                <a:cs typeface="+mn-cs"/>
              </a:rPr>
              <a:t> We've all been in a team meeting where we have a lot of data, but we're left asking, 'What do we do now?' Our goal today is to give you the tools and the questions you need to move from data to action at Tier 3.</a:t>
            </a:r>
          </a:p>
          <a:p>
            <a:pPr lvl="0"/>
            <a:r>
              <a:rPr lang="en-US" sz="1200" b="1" kern="1200" dirty="0">
                <a:solidFill>
                  <a:schemeClr val="tx1"/>
                </a:solidFill>
                <a:effectLst/>
                <a:latin typeface="+mn-lt"/>
                <a:ea typeface="+mn-ea"/>
                <a:cs typeface="+mn-cs"/>
              </a:rPr>
              <a:t>Key Message 2:</a:t>
            </a:r>
            <a:r>
              <a:rPr lang="en-US" sz="1200" kern="1200" dirty="0">
                <a:solidFill>
                  <a:schemeClr val="tx1"/>
                </a:solidFill>
                <a:effectLst/>
                <a:latin typeface="+mn-lt"/>
                <a:ea typeface="+mn-ea"/>
                <a:cs typeface="+mn-cs"/>
              </a:rPr>
              <a:t> </a:t>
            </a:r>
            <a:r>
              <a:rPr lang="en-US" dirty="0"/>
              <a:t>This presentation focuses on improving systems and adult practices, not on "fixing" students. This is a core construct of the Center on PBIS and aligns with the event's equity guidelines.</a:t>
            </a:r>
          </a:p>
        </p:txBody>
      </p:sp>
      <p:sp>
        <p:nvSpPr>
          <p:cNvPr id="4" name="Slide Number Placeholder 3"/>
          <p:cNvSpPr>
            <a:spLocks noGrp="1"/>
          </p:cNvSpPr>
          <p:nvPr>
            <p:ph type="sldNum" sz="quarter" idx="5"/>
          </p:nvPr>
        </p:nvSpPr>
        <p:spPr/>
        <p:txBody>
          <a:bodyPr/>
          <a:lstStyle/>
          <a:p>
            <a:fld id="{C4CF5C11-B839-4735-9CD4-D3E856F81019}" type="slidenum">
              <a:rPr lang="en-US" smtClean="0"/>
              <a:t>3</a:t>
            </a:fld>
            <a:endParaRPr lang="en-US"/>
          </a:p>
        </p:txBody>
      </p:sp>
      <p:sp>
        <p:nvSpPr>
          <p:cNvPr id="5" name="Header Placeholder 4">
            <a:extLst>
              <a:ext uri="{FF2B5EF4-FFF2-40B4-BE49-F238E27FC236}">
                <a16:creationId xmlns:a16="http://schemas.microsoft.com/office/drawing/2014/main" id="{2B225002-39EC-E594-35DF-9746652D9998}"/>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205676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Lauren (lead)</a:t>
            </a:r>
            <a:br>
              <a:rPr lang="en-US" dirty="0"/>
            </a:br>
            <a:r>
              <a:rPr lang="en-US" dirty="0"/>
              <a:t>You can briefly affirm from your systems lens:</a:t>
            </a:r>
          </a:p>
          <a:p>
            <a:r>
              <a:rPr lang="en-US" dirty="0"/>
              <a:t>“And that distinction — between an individual student’s support plan and the broader Tier 3 </a:t>
            </a:r>
            <a:r>
              <a:rPr lang="en-US" i="1" dirty="0"/>
              <a:t>system</a:t>
            </a:r>
            <a:r>
              <a:rPr lang="en-US" dirty="0"/>
              <a:t> — is where data plays such a powerful role. We want to build systems that make individualized supports </a:t>
            </a:r>
            <a:r>
              <a:rPr lang="en-US" i="1" dirty="0"/>
              <a:t>possible and sustainable.</a:t>
            </a:r>
            <a:r>
              <a:rPr lang="en-US" dirty="0"/>
              <a:t>”</a:t>
            </a:r>
          </a:p>
          <a:p>
            <a:endParaRPr lang="en-US" dirty="0"/>
          </a:p>
        </p:txBody>
      </p:sp>
      <p:sp>
        <p:nvSpPr>
          <p:cNvPr id="4" name="Slide Number Placeholder 3"/>
          <p:cNvSpPr>
            <a:spLocks noGrp="1"/>
          </p:cNvSpPr>
          <p:nvPr>
            <p:ph type="sldNum" sz="quarter" idx="5"/>
          </p:nvPr>
        </p:nvSpPr>
        <p:spPr/>
        <p:txBody>
          <a:bodyPr/>
          <a:lstStyle/>
          <a:p>
            <a:fld id="{C4CF5C11-B839-4735-9CD4-D3E856F81019}" type="slidenum">
              <a:rPr lang="en-US" smtClean="0"/>
              <a:t>4</a:t>
            </a:fld>
            <a:endParaRPr lang="en-US"/>
          </a:p>
        </p:txBody>
      </p:sp>
      <p:sp>
        <p:nvSpPr>
          <p:cNvPr id="5" name="Header Placeholder 4">
            <a:extLst>
              <a:ext uri="{FF2B5EF4-FFF2-40B4-BE49-F238E27FC236}">
                <a16:creationId xmlns:a16="http://schemas.microsoft.com/office/drawing/2014/main" id="{D5D8DDFB-CB5D-1798-8AC2-A5D671B792BD}"/>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105512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a:p>
            <a:endParaRPr lang="en-US" dirty="0"/>
          </a:p>
        </p:txBody>
      </p:sp>
      <p:sp>
        <p:nvSpPr>
          <p:cNvPr id="4" name="Slide Number Placeholder 3"/>
          <p:cNvSpPr>
            <a:spLocks noGrp="1"/>
          </p:cNvSpPr>
          <p:nvPr>
            <p:ph type="sldNum" sz="quarter" idx="5"/>
          </p:nvPr>
        </p:nvSpPr>
        <p:spPr/>
        <p:txBody>
          <a:bodyPr/>
          <a:lstStyle/>
          <a:p>
            <a:fld id="{C4CF5C11-B839-4735-9CD4-D3E856F81019}" type="slidenum">
              <a:rPr lang="en-US" smtClean="0"/>
              <a:t>5</a:t>
            </a:fld>
            <a:endParaRPr lang="en-US"/>
          </a:p>
        </p:txBody>
      </p:sp>
      <p:sp>
        <p:nvSpPr>
          <p:cNvPr id="5" name="Header Placeholder 4">
            <a:extLst>
              <a:ext uri="{FF2B5EF4-FFF2-40B4-BE49-F238E27FC236}">
                <a16:creationId xmlns:a16="http://schemas.microsoft.com/office/drawing/2014/main" id="{A5405EA1-DD78-14ED-4234-ECEA2383E9C6}"/>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367370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3239D-339B-42BB-6AC0-C92347FBE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29F54-78D9-ADF6-5779-5B9059782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E6403-3D0F-B617-BDB3-DBB6E11384E6}"/>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Part 1: Setting the Stage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a:t>
            </a:r>
            <a:r>
              <a:rPr lang="en-US" sz="1200" kern="1200" dirty="0">
                <a:solidFill>
                  <a:schemeClr val="tx1"/>
                </a:solidFill>
                <a:effectLst/>
                <a:latin typeface="+mn-lt"/>
                <a:ea typeface="+mn-ea"/>
                <a:cs typeface="+mn-cs"/>
              </a:rPr>
              <a:t> Katie</a:t>
            </a:r>
          </a:p>
          <a:p>
            <a:r>
              <a:rPr lang="en-US" sz="1200" b="1" kern="1200" dirty="0">
                <a:solidFill>
                  <a:schemeClr val="tx1"/>
                </a:solidFill>
                <a:effectLst/>
                <a:latin typeface="+mn-lt"/>
                <a:ea typeface="+mn-ea"/>
                <a:cs typeface="+mn-cs"/>
              </a:rPr>
              <a:t>Slide 3:</a:t>
            </a:r>
            <a:r>
              <a:rPr lang="en-US" sz="1200" kern="1200" dirty="0">
                <a:solidFill>
                  <a:schemeClr val="tx1"/>
                </a:solidFill>
                <a:effectLst/>
                <a:latin typeface="+mn-lt"/>
                <a:ea typeface="+mn-ea"/>
                <a:cs typeface="+mn-cs"/>
              </a:rPr>
              <a:t> The Problem</a:t>
            </a:r>
          </a:p>
          <a:p>
            <a:pPr lvl="0"/>
            <a:r>
              <a:rPr lang="en-US" sz="1200" b="1" kern="1200" dirty="0">
                <a:solidFill>
                  <a:schemeClr val="tx1"/>
                </a:solidFill>
                <a:effectLst/>
                <a:latin typeface="+mn-lt"/>
                <a:ea typeface="+mn-ea"/>
                <a:cs typeface="+mn-cs"/>
              </a:rPr>
              <a:t>Slide Title:</a:t>
            </a:r>
            <a:r>
              <a:rPr lang="en-US" sz="1200" kern="1200" dirty="0">
                <a:solidFill>
                  <a:schemeClr val="tx1"/>
                </a:solidFill>
                <a:effectLst/>
                <a:latin typeface="+mn-lt"/>
                <a:ea typeface="+mn-ea"/>
                <a:cs typeface="+mn-cs"/>
              </a:rPr>
              <a:t> From Data-Dumping to Data-Driven Action</a:t>
            </a:r>
          </a:p>
          <a:p>
            <a:pPr lvl="0"/>
            <a:r>
              <a:rPr lang="en-US" sz="1200" b="1" kern="1200" dirty="0">
                <a:solidFill>
                  <a:schemeClr val="tx1"/>
                </a:solidFill>
                <a:effectLst/>
                <a:latin typeface="+mn-lt"/>
                <a:ea typeface="+mn-ea"/>
                <a:cs typeface="+mn-cs"/>
              </a:rPr>
              <a:t>Key Message:</a:t>
            </a:r>
            <a:r>
              <a:rPr lang="en-US" sz="1200" kern="1200" dirty="0">
                <a:solidFill>
                  <a:schemeClr val="tx1"/>
                </a:solidFill>
                <a:effectLst/>
                <a:latin typeface="+mn-lt"/>
                <a:ea typeface="+mn-ea"/>
                <a:cs typeface="+mn-cs"/>
              </a:rPr>
              <a:t> The key to data-driven action is building shared values and goals, selecting shared practices and systems that will get us there, and then select and organize the data that will efficiently and effectively drive our decisions.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en.wikipedia.org/wiki/Data_wrangling"/>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a:extLst>
              <a:ext uri="{FF2B5EF4-FFF2-40B4-BE49-F238E27FC236}">
                <a16:creationId xmlns:a16="http://schemas.microsoft.com/office/drawing/2014/main" id="{F304E17F-ADB2-5CAA-45AE-6213B359F89F}"/>
              </a:ext>
            </a:extLst>
          </p:cNvPr>
          <p:cNvSpPr>
            <a:spLocks noGrp="1"/>
          </p:cNvSpPr>
          <p:nvPr>
            <p:ph type="sldNum" sz="quarter" idx="5"/>
          </p:nvPr>
        </p:nvSpPr>
        <p:spPr/>
        <p:txBody>
          <a:bodyPr/>
          <a:lstStyle/>
          <a:p>
            <a:fld id="{C4CF5C11-B839-4735-9CD4-D3E856F81019}" type="slidenum">
              <a:rPr lang="en-US" smtClean="0"/>
              <a:t>6</a:t>
            </a:fld>
            <a:endParaRPr lang="en-US"/>
          </a:p>
        </p:txBody>
      </p:sp>
      <p:sp>
        <p:nvSpPr>
          <p:cNvPr id="5" name="Header Placeholder 4">
            <a:extLst>
              <a:ext uri="{FF2B5EF4-FFF2-40B4-BE49-F238E27FC236}">
                <a16:creationId xmlns:a16="http://schemas.microsoft.com/office/drawing/2014/main" id="{4784EFB3-E40C-5905-0629-9E8F9D5C47B1}"/>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1019582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Part 1: Setting the Stage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a:t>
            </a:r>
            <a:r>
              <a:rPr lang="en-US" sz="1200" kern="1200" dirty="0">
                <a:solidFill>
                  <a:schemeClr val="tx1"/>
                </a:solidFill>
                <a:effectLst/>
                <a:latin typeface="+mn-lt"/>
                <a:ea typeface="+mn-ea"/>
                <a:cs typeface="+mn-cs"/>
              </a:rPr>
              <a:t> Katie</a:t>
            </a:r>
          </a:p>
          <a:p>
            <a:r>
              <a:rPr lang="en-US" sz="1200" b="1" kern="1200" dirty="0">
                <a:solidFill>
                  <a:schemeClr val="tx1"/>
                </a:solidFill>
                <a:effectLst/>
                <a:latin typeface="+mn-lt"/>
                <a:ea typeface="+mn-ea"/>
                <a:cs typeface="+mn-cs"/>
              </a:rPr>
              <a:t>Slide 3:</a:t>
            </a:r>
            <a:r>
              <a:rPr lang="en-US" sz="1200" kern="1200" dirty="0">
                <a:solidFill>
                  <a:schemeClr val="tx1"/>
                </a:solidFill>
                <a:effectLst/>
                <a:latin typeface="+mn-lt"/>
                <a:ea typeface="+mn-ea"/>
                <a:cs typeface="+mn-cs"/>
              </a:rPr>
              <a:t> The Problem</a:t>
            </a:r>
          </a:p>
          <a:p>
            <a:pPr lvl="0"/>
            <a:r>
              <a:rPr lang="en-US" sz="1200" b="1" kern="1200" dirty="0">
                <a:solidFill>
                  <a:schemeClr val="tx1"/>
                </a:solidFill>
                <a:effectLst/>
                <a:latin typeface="+mn-lt"/>
                <a:ea typeface="+mn-ea"/>
                <a:cs typeface="+mn-cs"/>
              </a:rPr>
              <a:t>Slide Title:</a:t>
            </a:r>
            <a:r>
              <a:rPr lang="en-US" sz="1200" kern="1200" dirty="0">
                <a:solidFill>
                  <a:schemeClr val="tx1"/>
                </a:solidFill>
                <a:effectLst/>
                <a:latin typeface="+mn-lt"/>
                <a:ea typeface="+mn-ea"/>
                <a:cs typeface="+mn-cs"/>
              </a:rPr>
              <a:t> From Data-Dumping to Data-Driven Action</a:t>
            </a:r>
          </a:p>
          <a:p>
            <a:pPr lvl="0"/>
            <a:r>
              <a:rPr lang="en-US" sz="1200" b="1" kern="1200" dirty="0">
                <a:solidFill>
                  <a:schemeClr val="tx1"/>
                </a:solidFill>
                <a:effectLst/>
                <a:latin typeface="+mn-lt"/>
                <a:ea typeface="+mn-ea"/>
                <a:cs typeface="+mn-cs"/>
              </a:rPr>
              <a:t>Key Message:</a:t>
            </a:r>
            <a:r>
              <a:rPr lang="en-US" sz="1200" kern="1200" dirty="0">
                <a:solidFill>
                  <a:schemeClr val="tx1"/>
                </a:solidFill>
                <a:effectLst/>
                <a:latin typeface="+mn-lt"/>
                <a:ea typeface="+mn-ea"/>
                <a:cs typeface="+mn-cs"/>
              </a:rPr>
              <a:t> The key to data-driven action is building shared values and goals, selecting shared practices and systems that will get us there, and then select and organize the data that will efficiently and effectively drive our decisions.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en.wikipedia.org/wiki/Data_wrangling"/>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p:cNvSpPr>
            <a:spLocks noGrp="1"/>
          </p:cNvSpPr>
          <p:nvPr>
            <p:ph type="sldNum" sz="quarter" idx="5"/>
          </p:nvPr>
        </p:nvSpPr>
        <p:spPr/>
        <p:txBody>
          <a:bodyPr/>
          <a:lstStyle/>
          <a:p>
            <a:fld id="{C4CF5C11-B839-4735-9CD4-D3E856F81019}" type="slidenum">
              <a:rPr lang="en-US" smtClean="0"/>
              <a:t>7</a:t>
            </a:fld>
            <a:endParaRPr lang="en-US"/>
          </a:p>
        </p:txBody>
      </p:sp>
      <p:sp>
        <p:nvSpPr>
          <p:cNvPr id="5" name="Header Placeholder 4">
            <a:extLst>
              <a:ext uri="{FF2B5EF4-FFF2-40B4-BE49-F238E27FC236}">
                <a16:creationId xmlns:a16="http://schemas.microsoft.com/office/drawing/2014/main" id="{7BE40D63-3F7D-30C4-E4D9-347F6AAEF993}"/>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3831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Part 2: Core Content &amp; Activities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Presenter:</a:t>
            </a:r>
            <a:r>
              <a:rPr lang="en-US" sz="1200" kern="1200" dirty="0">
                <a:solidFill>
                  <a:schemeClr val="tx1"/>
                </a:solidFill>
                <a:effectLst/>
                <a:latin typeface="+mn-lt"/>
                <a:ea typeface="+mn-ea"/>
                <a:cs typeface="+mn-cs"/>
              </a:rPr>
              <a:t> Lauren Evanovich (20 minutes)</a:t>
            </a:r>
          </a:p>
          <a:p>
            <a:r>
              <a:rPr lang="en-US" sz="1200" b="1" kern="1200" dirty="0">
                <a:solidFill>
                  <a:schemeClr val="tx1"/>
                </a:solidFill>
                <a:effectLst/>
                <a:latin typeface="+mn-lt"/>
                <a:ea typeface="+mn-ea"/>
                <a:cs typeface="+mn-cs"/>
              </a:rPr>
              <a:t>Slide 4:</a:t>
            </a:r>
            <a:r>
              <a:rPr lang="en-US" sz="1200" kern="1200" dirty="0">
                <a:solidFill>
                  <a:schemeClr val="tx1"/>
                </a:solidFill>
                <a:effectLst/>
                <a:latin typeface="+mn-lt"/>
                <a:ea typeface="+mn-ea"/>
                <a:cs typeface="+mn-cs"/>
              </a:rPr>
              <a:t> Teaming for Tier 3 Success</a:t>
            </a:r>
          </a:p>
          <a:p>
            <a:pPr lvl="0"/>
            <a:r>
              <a:rPr lang="en-US" sz="1200" b="1" kern="1200" dirty="0">
                <a:solidFill>
                  <a:schemeClr val="tx1"/>
                </a:solidFill>
                <a:effectLst/>
                <a:latin typeface="+mn-lt"/>
                <a:ea typeface="+mn-ea"/>
                <a:cs typeface="+mn-cs"/>
              </a:rPr>
              <a:t>Slide Title:</a:t>
            </a:r>
            <a:r>
              <a:rPr lang="en-US" sz="1200" kern="1200" dirty="0">
                <a:solidFill>
                  <a:schemeClr val="tx1"/>
                </a:solidFill>
                <a:effectLst/>
                <a:latin typeface="+mn-lt"/>
                <a:ea typeface="+mn-ea"/>
                <a:cs typeface="+mn-cs"/>
              </a:rPr>
              <a:t> Who's on Your Team?</a:t>
            </a:r>
          </a:p>
          <a:p>
            <a:pPr lvl="0"/>
            <a:r>
              <a:rPr lang="en-US" sz="1200" b="1" kern="1200" dirty="0">
                <a:solidFill>
                  <a:schemeClr val="tx1"/>
                </a:solidFill>
                <a:effectLst/>
                <a:latin typeface="+mn-lt"/>
                <a:ea typeface="+mn-ea"/>
                <a:cs typeface="+mn-cs"/>
              </a:rPr>
              <a:t>Key Content:</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Student-Level Teams:</a:t>
            </a:r>
            <a:r>
              <a:rPr lang="en-US" sz="1200" kern="1200" dirty="0">
                <a:solidFill>
                  <a:schemeClr val="tx1"/>
                </a:solidFill>
                <a:effectLst/>
                <a:latin typeface="+mn-lt"/>
                <a:ea typeface="+mn-ea"/>
                <a:cs typeface="+mn-cs"/>
              </a:rPr>
              <a:t> Focus on individual student behavior support plans.</a:t>
            </a:r>
          </a:p>
          <a:p>
            <a:pPr lvl="1"/>
            <a:r>
              <a:rPr lang="en-US" sz="1200" b="1" kern="1200" dirty="0">
                <a:solidFill>
                  <a:schemeClr val="tx1"/>
                </a:solidFill>
                <a:effectLst/>
                <a:latin typeface="+mn-lt"/>
                <a:ea typeface="+mn-ea"/>
                <a:cs typeface="+mn-cs"/>
              </a:rPr>
              <a:t>School-Level Teams:</a:t>
            </a:r>
            <a:r>
              <a:rPr lang="en-US" sz="1200" kern="1200" dirty="0">
                <a:solidFill>
                  <a:schemeClr val="tx1"/>
                </a:solidFill>
                <a:effectLst/>
                <a:latin typeface="+mn-lt"/>
                <a:ea typeface="+mn-ea"/>
                <a:cs typeface="+mn-cs"/>
              </a:rPr>
              <a:t> Focus on identifying students in need and monitoring overall Tier 3 systems.</a:t>
            </a:r>
          </a:p>
          <a:p>
            <a:pPr lvl="1"/>
            <a:r>
              <a:rPr lang="en-US" sz="1200" b="1" kern="1200" dirty="0">
                <a:solidFill>
                  <a:schemeClr val="tx1"/>
                </a:solidFill>
                <a:effectLst/>
                <a:latin typeface="+mn-lt"/>
                <a:ea typeface="+mn-ea"/>
                <a:cs typeface="+mn-cs"/>
              </a:rPr>
              <a:t>District-Level Teams:</a:t>
            </a:r>
            <a:r>
              <a:rPr lang="en-US" sz="1200" kern="1200" dirty="0">
                <a:solidFill>
                  <a:schemeClr val="tx1"/>
                </a:solidFill>
                <a:effectLst/>
                <a:latin typeface="+mn-lt"/>
                <a:ea typeface="+mn-ea"/>
                <a:cs typeface="+mn-cs"/>
              </a:rPr>
              <a:t> Focus on allocating resources and providing coaching and technical assistance.</a:t>
            </a:r>
          </a:p>
          <a:p>
            <a:pPr lvl="0"/>
            <a:r>
              <a:rPr lang="en-US" sz="1200" b="1" kern="1200" dirty="0">
                <a:solidFill>
                  <a:schemeClr val="tx1"/>
                </a:solidFill>
                <a:effectLst/>
                <a:latin typeface="+mn-lt"/>
                <a:ea typeface="+mn-ea"/>
                <a:cs typeface="+mn-cs"/>
              </a:rPr>
              <a:t>Activity Prompt: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Turn and Talk:</a:t>
            </a:r>
            <a:r>
              <a:rPr lang="en-US" sz="1200" kern="1200" dirty="0">
                <a:solidFill>
                  <a:schemeClr val="tx1"/>
                </a:solidFill>
                <a:effectLst/>
                <a:latin typeface="+mn-lt"/>
                <a:ea typeface="+mn-ea"/>
                <a:cs typeface="+mn-cs"/>
              </a:rPr>
              <a:t> "What is one challenge your current Tier 3 team faces, and what is one small thing you could change to improve it?"</a:t>
            </a:r>
          </a:p>
          <a:p>
            <a:endParaRPr lang="en-US" dirty="0"/>
          </a:p>
        </p:txBody>
      </p:sp>
      <p:sp>
        <p:nvSpPr>
          <p:cNvPr id="4" name="Slide Number Placeholder 3"/>
          <p:cNvSpPr>
            <a:spLocks noGrp="1"/>
          </p:cNvSpPr>
          <p:nvPr>
            <p:ph type="sldNum" sz="quarter" idx="5"/>
          </p:nvPr>
        </p:nvSpPr>
        <p:spPr/>
        <p:txBody>
          <a:bodyPr/>
          <a:lstStyle/>
          <a:p>
            <a:fld id="{C4CF5C11-B839-4735-9CD4-D3E856F81019}" type="slidenum">
              <a:rPr lang="en-US" smtClean="0"/>
              <a:t>8</a:t>
            </a:fld>
            <a:endParaRPr lang="en-US"/>
          </a:p>
        </p:txBody>
      </p:sp>
      <p:sp>
        <p:nvSpPr>
          <p:cNvPr id="5" name="Header Placeholder 4">
            <a:extLst>
              <a:ext uri="{FF2B5EF4-FFF2-40B4-BE49-F238E27FC236}">
                <a16:creationId xmlns:a16="http://schemas.microsoft.com/office/drawing/2014/main" id="{EC59003E-4633-7D8D-B5BE-CE041748E231}"/>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71635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F5C11-B839-4735-9CD4-D3E856F81019}" type="slidenum">
              <a:rPr lang="en-US" smtClean="0"/>
              <a:t>9</a:t>
            </a:fld>
            <a:endParaRPr lang="en-US"/>
          </a:p>
        </p:txBody>
      </p:sp>
      <p:sp>
        <p:nvSpPr>
          <p:cNvPr id="5" name="Header Placeholder 4">
            <a:extLst>
              <a:ext uri="{FF2B5EF4-FFF2-40B4-BE49-F238E27FC236}">
                <a16:creationId xmlns:a16="http://schemas.microsoft.com/office/drawing/2014/main" id="{C47BD681-5014-0D7C-8EBB-F5D14B870AA0}"/>
              </a:ext>
            </a:extLst>
          </p:cNvPr>
          <p:cNvSpPr>
            <a:spLocks noGrp="1"/>
          </p:cNvSpPr>
          <p:nvPr>
            <p:ph type="hdr" sz="quarter"/>
          </p:nvPr>
        </p:nvSpPr>
        <p:spPr/>
        <p:txBody>
          <a:bodyPr/>
          <a:lstStyle/>
          <a:p>
            <a:r>
              <a:rPr lang="en-US"/>
              <a:t>National PBIS Leadership Forum 4J T3 DBDM</a:t>
            </a:r>
          </a:p>
        </p:txBody>
      </p:sp>
    </p:spTree>
    <p:extLst>
      <p:ext uri="{BB962C8B-B14F-4D97-AF65-F5344CB8AC3E}">
        <p14:creationId xmlns:p14="http://schemas.microsoft.com/office/powerpoint/2010/main" val="363387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0C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1200"/>
              </a:spcAft>
              <a:buClr>
                <a:schemeClr val="dk1"/>
              </a:buClr>
              <a:buSzPts val="1800"/>
              <a:buChar char="•"/>
              <a:defRPr sz="3200" baseline="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 name="Google Shape;2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755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0C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334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0C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23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4"/>
        <p:cNvGrpSpPr/>
        <p:nvPr/>
      </p:nvGrpSpPr>
      <p:grpSpPr>
        <a:xfrm>
          <a:off x="0" y="0"/>
          <a:ext cx="0" cy="0"/>
          <a:chOff x="0" y="0"/>
          <a:chExt cx="0" cy="0"/>
        </a:xfrm>
      </p:grpSpPr>
      <p:sp>
        <p:nvSpPr>
          <p:cNvPr id="25" name="Google Shape;2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0C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0002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31"/>
        <p:cNvGrpSpPr/>
        <p:nvPr/>
      </p:nvGrpSpPr>
      <p:grpSpPr>
        <a:xfrm>
          <a:off x="0" y="0"/>
          <a:ext cx="0" cy="0"/>
          <a:chOff x="0" y="0"/>
          <a:chExt cx="0" cy="0"/>
        </a:xfrm>
      </p:grpSpPr>
      <p:sp>
        <p:nvSpPr>
          <p:cNvPr id="32" name="Google Shape;32;p11"/>
          <p:cNvSpPr txBox="1">
            <a:spLocks noGrp="1"/>
          </p:cNvSpPr>
          <p:nvPr>
            <p:ph type="ctrTitle"/>
          </p:nvPr>
        </p:nvSpPr>
        <p:spPr>
          <a:xfrm>
            <a:off x="1524000" y="1607457"/>
            <a:ext cx="9144000" cy="238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6000"/>
              <a:buFont typeface="Candar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subTitle" idx="1"/>
          </p:nvPr>
        </p:nvSpPr>
        <p:spPr>
          <a:xfrm>
            <a:off x="1524000" y="4092046"/>
            <a:ext cx="9144000" cy="145531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4" name="Google Shape;34;p11" descr="A green and blue text&#10;&#10;Description automatically generated"/>
          <p:cNvPicPr preferRelativeResize="0"/>
          <p:nvPr/>
        </p:nvPicPr>
        <p:blipFill rotWithShape="1">
          <a:blip r:embed="rId2">
            <a:alphaModFix/>
          </a:blip>
          <a:srcRect/>
          <a:stretch/>
        </p:blipFill>
        <p:spPr>
          <a:xfrm>
            <a:off x="0" y="5049521"/>
            <a:ext cx="12232648" cy="1808480"/>
          </a:xfrm>
          <a:prstGeom prst="rect">
            <a:avLst/>
          </a:prstGeom>
          <a:noFill/>
          <a:ln>
            <a:noFill/>
          </a:ln>
        </p:spPr>
      </p:pic>
      <p:pic>
        <p:nvPicPr>
          <p:cNvPr id="35" name="Google Shape;35;p11"/>
          <p:cNvPicPr preferRelativeResize="0"/>
          <p:nvPr/>
        </p:nvPicPr>
        <p:blipFill rotWithShape="1">
          <a:blip r:embed="rId3">
            <a:alphaModFix/>
          </a:blip>
          <a:srcRect l="1029"/>
          <a:stretch/>
        </p:blipFill>
        <p:spPr>
          <a:xfrm>
            <a:off x="125506" y="-35859"/>
            <a:ext cx="12066494" cy="1405245"/>
          </a:xfrm>
          <a:prstGeom prst="rect">
            <a:avLst/>
          </a:prstGeom>
          <a:noFill/>
          <a:ln>
            <a:noFill/>
          </a:ln>
        </p:spPr>
      </p:pic>
    </p:spTree>
    <p:extLst>
      <p:ext uri="{BB962C8B-B14F-4D97-AF65-F5344CB8AC3E}">
        <p14:creationId xmlns:p14="http://schemas.microsoft.com/office/powerpoint/2010/main" val="159633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0C0"/>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434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0C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8915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838200" y="365126"/>
            <a:ext cx="10515600" cy="86978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31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418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0C0"/>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033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0C0"/>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a:spLocks noGrp="1"/>
          </p:cNvSpPr>
          <p:nvPr>
            <p:ph type="pic" idx="2"/>
          </p:nvPr>
        </p:nvSpPr>
        <p:spPr>
          <a:xfrm>
            <a:off x="5183188" y="987425"/>
            <a:ext cx="6172200" cy="4873625"/>
          </a:xfrm>
          <a:prstGeom prst="rect">
            <a:avLst/>
          </a:prstGeom>
          <a:noFill/>
          <a:ln>
            <a:noFill/>
          </a:ln>
        </p:spPr>
      </p:sp>
      <p:sp>
        <p:nvSpPr>
          <p:cNvPr id="70" name="Google Shape;70;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021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13">
            <a:alphaModFix/>
          </a:blip>
          <a:srcRect l="3026" t="17884" b="32656"/>
          <a:stretch/>
        </p:blipFill>
        <p:spPr>
          <a:xfrm>
            <a:off x="7453822" y="5307835"/>
            <a:ext cx="4681622" cy="1192142"/>
          </a:xfrm>
          <a:prstGeom prst="rect">
            <a:avLst/>
          </a:prstGeom>
          <a:noFill/>
          <a:ln>
            <a:noFill/>
          </a:ln>
        </p:spPr>
      </p:pic>
      <p:sp>
        <p:nvSpPr>
          <p:cNvPr id="11" name="Google Shape;1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0C0"/>
              </a:buClr>
              <a:buSzPts val="4400"/>
              <a:buFont typeface="Candara"/>
              <a:buNone/>
              <a:defRPr sz="4400" b="1" i="0" u="none" strike="noStrike" cap="none">
                <a:solidFill>
                  <a:srgbClr val="0070C0"/>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8"/>
          <p:cNvPicPr preferRelativeResize="0"/>
          <p:nvPr/>
        </p:nvPicPr>
        <p:blipFill rotWithShape="1">
          <a:blip r:embed="rId13">
            <a:alphaModFix/>
          </a:blip>
          <a:srcRect t="70610" b="23396"/>
          <a:stretch/>
        </p:blipFill>
        <p:spPr>
          <a:xfrm>
            <a:off x="0" y="6492874"/>
            <a:ext cx="12209580" cy="365125"/>
          </a:xfrm>
          <a:prstGeom prst="rect">
            <a:avLst/>
          </a:prstGeom>
          <a:noFill/>
          <a:ln>
            <a:noFill/>
          </a:ln>
        </p:spPr>
      </p:pic>
      <p:sp>
        <p:nvSpPr>
          <p:cNvPr id="17" name="Google Shape;17;p8"/>
          <p:cNvSpPr txBox="1"/>
          <p:nvPr/>
        </p:nvSpPr>
        <p:spPr>
          <a:xfrm>
            <a:off x="7666894" y="6338395"/>
            <a:ext cx="42554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70C0"/>
                </a:solidFill>
                <a:latin typeface="Calibri"/>
                <a:ea typeface="Calibri"/>
                <a:cs typeface="Calibri"/>
                <a:sym typeface="Calibri"/>
              </a:rPr>
              <a:t>National PBIS Leadership Forum</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8624867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1200"/>
        </a:spcAft>
        <a:buClr>
          <a:srgbClr val="000000"/>
        </a:buClr>
        <a:buFont typeface="Arial"/>
        <a:defRPr sz="3200" b="0" i="0" u="none" strike="noStrike" cap="none" baseline="0">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en.wikipedia.org/wiki/Data_wranglin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pbis.org/resource/tier-3-data-collections-systems-brief-data-for-team-based-decision-makin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pbis.org/resource/tier-3-student-level-systems-guide" TargetMode="External"/><Relationship Id="rId7" Type="http://schemas.openxmlformats.org/officeDocument/2006/relationships/hyperlink" Target="https://www.pbis.org/resource/tier-3-district-level-systems-guide"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s://www.pbis.org/resource/tier-3-school-level-systems-guide" TargetMode="Externa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pxhere.com/es/photo/3519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www.pbis.org/conference-and-presentations/pbis-leadership-foru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ctrTitle"/>
          </p:nvPr>
        </p:nvSpPr>
        <p:spPr>
          <a:xfrm>
            <a:off x="623222" y="1769824"/>
            <a:ext cx="10733523" cy="165917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6600"/>
              <a:buFont typeface="Candara"/>
              <a:buNone/>
            </a:pPr>
            <a:r>
              <a:rPr lang="en-US" sz="4400" dirty="0"/>
              <a:t>4J - Data-based Decisions at Tier 3: Optimizing PBIS with the Right Information</a:t>
            </a:r>
            <a:endParaRPr sz="4000" b="0" dirty="0">
              <a:latin typeface="Calibri"/>
              <a:ea typeface="Calibri"/>
              <a:cs typeface="Calibri"/>
              <a:sym typeface="Calibri"/>
            </a:endParaRPr>
          </a:p>
        </p:txBody>
      </p:sp>
      <p:sp>
        <p:nvSpPr>
          <p:cNvPr id="106" name="Google Shape;106;p3"/>
          <p:cNvSpPr txBox="1">
            <a:spLocks noGrp="1"/>
          </p:cNvSpPr>
          <p:nvPr>
            <p:ph type="subTitle" idx="1"/>
          </p:nvPr>
        </p:nvSpPr>
        <p:spPr>
          <a:xfrm>
            <a:off x="389775" y="3364236"/>
            <a:ext cx="10966970" cy="132414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i="1" dirty="0">
                <a:latin typeface="Calibri"/>
                <a:ea typeface="Calibri"/>
                <a:cs typeface="Calibri"/>
                <a:sym typeface="Calibri"/>
              </a:rPr>
              <a:t>Presenters: </a:t>
            </a:r>
            <a:br>
              <a:rPr lang="en-US" i="1" dirty="0">
                <a:latin typeface="Calibri"/>
                <a:ea typeface="Calibri"/>
                <a:cs typeface="Calibri"/>
                <a:sym typeface="Calibri"/>
              </a:rPr>
            </a:br>
            <a:r>
              <a:rPr lang="en-US" i="1" dirty="0"/>
              <a:t>Katie Conley, Boise State University (ID)</a:t>
            </a:r>
          </a:p>
          <a:p>
            <a:pPr marL="0" lvl="0" indent="0" algn="ctr" rtl="0">
              <a:lnSpc>
                <a:spcPct val="90000"/>
              </a:lnSpc>
              <a:spcBef>
                <a:spcPts val="0"/>
              </a:spcBef>
              <a:spcAft>
                <a:spcPts val="0"/>
              </a:spcAft>
              <a:buClr>
                <a:schemeClr val="dk1"/>
              </a:buClr>
              <a:buSzPts val="2000"/>
              <a:buNone/>
            </a:pPr>
            <a:r>
              <a:rPr lang="en-US" i="1" dirty="0"/>
              <a:t>Bob Putnam, The May Institute (MA) </a:t>
            </a:r>
          </a:p>
          <a:p>
            <a:pPr marL="0" lvl="0" indent="0" algn="ctr" rtl="0">
              <a:lnSpc>
                <a:spcPct val="90000"/>
              </a:lnSpc>
              <a:spcBef>
                <a:spcPts val="0"/>
              </a:spcBef>
              <a:spcAft>
                <a:spcPts val="0"/>
              </a:spcAft>
              <a:buClr>
                <a:schemeClr val="dk1"/>
              </a:buClr>
              <a:buSzPts val="2000"/>
              <a:buNone/>
            </a:pPr>
            <a:r>
              <a:rPr lang="en-US" i="1" dirty="0"/>
              <a:t>Lauren Evanovich, University of South Florida (FL)</a:t>
            </a:r>
            <a:endParaRPr dirty="0"/>
          </a:p>
        </p:txBody>
      </p:sp>
      <p:sp>
        <p:nvSpPr>
          <p:cNvPr id="107" name="Google Shape;107;p3"/>
          <p:cNvSpPr/>
          <p:nvPr/>
        </p:nvSpPr>
        <p:spPr>
          <a:xfrm>
            <a:off x="389775" y="5023412"/>
            <a:ext cx="6289713" cy="923289"/>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Strand: </a:t>
            </a:r>
            <a:r>
              <a:rPr kumimoji="0" lang="en-US" sz="1800" i="0" u="none" strike="noStrike" kern="0" cap="none" spc="0" normalizeH="0" baseline="0" noProof="0" dirty="0">
                <a:ln>
                  <a:noFill/>
                </a:ln>
                <a:solidFill>
                  <a:srgbClr val="000000"/>
                </a:solidFill>
                <a:effectLst/>
                <a:uLnTx/>
                <a:uFillTx/>
                <a:latin typeface="Calibri"/>
                <a:ea typeface="Calibri"/>
                <a:cs typeface="Calibri"/>
                <a:sym typeface="Calibri"/>
              </a:rPr>
              <a:t>Tier 3, Part 3 of 3 </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Topic: </a:t>
            </a:r>
            <a:r>
              <a:rPr kumimoji="0" lang="en-US" sz="1800" i="0" u="none" strike="noStrike" kern="0" cap="none" spc="0" normalizeH="0" baseline="0" noProof="0" dirty="0">
                <a:ln>
                  <a:noFill/>
                </a:ln>
                <a:solidFill>
                  <a:srgbClr val="000000"/>
                </a:solidFill>
                <a:effectLst/>
                <a:uLnTx/>
                <a:uFillTx/>
                <a:latin typeface="Calibri"/>
                <a:ea typeface="Calibri"/>
                <a:cs typeface="Calibri"/>
                <a:sym typeface="Calibri"/>
              </a:rPr>
              <a:t>Data-Based Decision Making </a:t>
            </a:r>
            <a:endParaRPr kumimoji="0" sz="140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Keywords: </a:t>
            </a:r>
            <a:r>
              <a:rPr lang="en-US" kern="0" dirty="0">
                <a:solidFill>
                  <a:srgbClr val="000000"/>
                </a:solidFill>
                <a:latin typeface="Calibri"/>
                <a:ea typeface="Calibri"/>
                <a:cs typeface="Calibri"/>
                <a:sym typeface="Calibri"/>
              </a:rPr>
              <a:t>Tier 3, Evaluation, Assessment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61CED-9A2A-F36E-C63E-49568A12F2AC}"/>
              </a:ext>
            </a:extLst>
          </p:cNvPr>
          <p:cNvSpPr>
            <a:spLocks noGrp="1"/>
          </p:cNvSpPr>
          <p:nvPr>
            <p:ph type="title"/>
          </p:nvPr>
        </p:nvSpPr>
        <p:spPr>
          <a:xfrm>
            <a:off x="838200" y="365125"/>
            <a:ext cx="10515600" cy="1325563"/>
          </a:xfrm>
        </p:spPr>
        <p:txBody>
          <a:bodyPr wrap="square" anchor="ctr">
            <a:normAutofit/>
          </a:bodyPr>
          <a:lstStyle/>
          <a:p>
            <a:r>
              <a:rPr lang="en-US" dirty="0"/>
              <a:t>Student-Level Tier 3 Teams</a:t>
            </a:r>
          </a:p>
        </p:txBody>
      </p:sp>
      <p:sp>
        <p:nvSpPr>
          <p:cNvPr id="4" name="Text Placeholder 3">
            <a:extLst>
              <a:ext uri="{FF2B5EF4-FFF2-40B4-BE49-F238E27FC236}">
                <a16:creationId xmlns:a16="http://schemas.microsoft.com/office/drawing/2014/main" id="{E233F52D-E65E-8289-2479-458604DDB3D4}"/>
              </a:ext>
            </a:extLst>
          </p:cNvPr>
          <p:cNvSpPr>
            <a:spLocks noGrp="1"/>
          </p:cNvSpPr>
          <p:nvPr>
            <p:ph type="body" idx="4294967295"/>
          </p:nvPr>
        </p:nvSpPr>
        <p:spPr>
          <a:xfrm>
            <a:off x="838200" y="1881188"/>
            <a:ext cx="7094220" cy="4352544"/>
          </a:xfrm>
        </p:spPr>
        <p:txBody>
          <a:bodyPr anchor="t">
            <a:normAutofit/>
          </a:bodyPr>
          <a:lstStyle/>
          <a:p>
            <a:pPr marL="0"/>
            <a:r>
              <a:rPr lang="en-US" sz="2600" b="1" kern="1200">
                <a:solidFill>
                  <a:srgbClr val="0070C0"/>
                </a:solidFill>
              </a:rPr>
              <a:t>Focus: Individual Student Behavior Support Plans</a:t>
            </a:r>
          </a:p>
          <a:p>
            <a:pPr marL="0"/>
            <a:r>
              <a:rPr lang="en-US" sz="2600" kern="1200">
                <a:solidFill>
                  <a:srgbClr val="0070C0"/>
                </a:solidFill>
              </a:rPr>
              <a:t>Conduct Functional Behavior Assessments (FBA)</a:t>
            </a:r>
          </a:p>
          <a:p>
            <a:pPr marL="0"/>
            <a:r>
              <a:rPr lang="en-US" sz="2600" kern="1200">
                <a:solidFill>
                  <a:srgbClr val="0070C0"/>
                </a:solidFill>
              </a:rPr>
              <a:t>Develop and implement Behavior Intervention Plans (BIP)</a:t>
            </a:r>
          </a:p>
          <a:p>
            <a:pPr marL="0"/>
            <a:r>
              <a:rPr lang="en-US" sz="2600" kern="1200">
                <a:solidFill>
                  <a:srgbClr val="0070C0"/>
                </a:solidFill>
              </a:rPr>
              <a:t>Monitor progress and adjust plans based on data</a:t>
            </a:r>
          </a:p>
          <a:p>
            <a:pPr marL="0"/>
            <a:r>
              <a:rPr lang="en-US" sz="2600" kern="1200">
                <a:solidFill>
                  <a:srgbClr val="0070C0"/>
                </a:solidFill>
              </a:rPr>
              <a:t>Include family and student voice when possible</a:t>
            </a:r>
          </a:p>
          <a:p>
            <a:pPr marL="0"/>
            <a:endParaRPr lang="en-US" sz="2600" kern="1200">
              <a:solidFill>
                <a:srgbClr val="0070C0"/>
              </a:solidFill>
            </a:endParaRPr>
          </a:p>
        </p:txBody>
      </p:sp>
      <p:pic>
        <p:nvPicPr>
          <p:cNvPr id="6" name="Graphic 5" descr="School boy outline">
            <a:extLst>
              <a:ext uri="{FF2B5EF4-FFF2-40B4-BE49-F238E27FC236}">
                <a16:creationId xmlns:a16="http://schemas.microsoft.com/office/drawing/2014/main" id="{0518C47B-124E-A28F-E471-6EEE3961EA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13421" y="1690688"/>
            <a:ext cx="3040379" cy="3040379"/>
          </a:xfrm>
          <a:prstGeom prst="rect">
            <a:avLst/>
          </a:prstGeom>
          <a:ln>
            <a:noFill/>
          </a:ln>
        </p:spPr>
      </p:pic>
    </p:spTree>
    <p:extLst>
      <p:ext uri="{BB962C8B-B14F-4D97-AF65-F5344CB8AC3E}">
        <p14:creationId xmlns:p14="http://schemas.microsoft.com/office/powerpoint/2010/main" val="297968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ED2C-B6B0-23F5-D71B-D9968A2974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7DF8BC-F347-C407-1234-59709C1456D1}"/>
              </a:ext>
            </a:extLst>
          </p:cNvPr>
          <p:cNvSpPr>
            <a:spLocks noGrp="1"/>
          </p:cNvSpPr>
          <p:nvPr>
            <p:ph type="title"/>
          </p:nvPr>
        </p:nvSpPr>
        <p:spPr>
          <a:xfrm>
            <a:off x="838200" y="365125"/>
            <a:ext cx="10515600" cy="1325563"/>
          </a:xfrm>
        </p:spPr>
        <p:txBody>
          <a:bodyPr wrap="square" anchor="ctr">
            <a:normAutofit/>
          </a:bodyPr>
          <a:lstStyle/>
          <a:p>
            <a:r>
              <a:rPr lang="en-US" dirty="0"/>
              <a:t>School-Level Tier 3 Teams</a:t>
            </a:r>
          </a:p>
        </p:txBody>
      </p:sp>
      <p:sp>
        <p:nvSpPr>
          <p:cNvPr id="4" name="Text Placeholder 3">
            <a:extLst>
              <a:ext uri="{FF2B5EF4-FFF2-40B4-BE49-F238E27FC236}">
                <a16:creationId xmlns:a16="http://schemas.microsoft.com/office/drawing/2014/main" id="{169D4C80-1071-5533-D5E7-4E49924181A5}"/>
              </a:ext>
            </a:extLst>
          </p:cNvPr>
          <p:cNvSpPr>
            <a:spLocks noGrp="1"/>
          </p:cNvSpPr>
          <p:nvPr>
            <p:ph type="body" idx="4294967295"/>
          </p:nvPr>
        </p:nvSpPr>
        <p:spPr>
          <a:xfrm>
            <a:off x="838200" y="1881188"/>
            <a:ext cx="7094220" cy="4352544"/>
          </a:xfrm>
        </p:spPr>
        <p:txBody>
          <a:bodyPr anchor="t">
            <a:normAutofit/>
          </a:bodyPr>
          <a:lstStyle/>
          <a:p>
            <a:pPr marL="0"/>
            <a:r>
              <a:rPr lang="en-US" sz="2600" b="1" kern="1200">
                <a:solidFill>
                  <a:srgbClr val="0070C0"/>
                </a:solidFill>
              </a:rPr>
              <a:t>Focus: Identifying Students &amp; Monitoring Systems</a:t>
            </a:r>
            <a:endParaRPr lang="en-US" sz="2600" kern="1200">
              <a:solidFill>
                <a:srgbClr val="0070C0"/>
              </a:solidFill>
            </a:endParaRPr>
          </a:p>
          <a:p>
            <a:pPr marL="0"/>
            <a:r>
              <a:rPr lang="en-US" sz="2600" kern="1200">
                <a:solidFill>
                  <a:srgbClr val="0070C0"/>
                </a:solidFill>
              </a:rPr>
              <a:t>Use data to identify students needing Tier 3 supports</a:t>
            </a:r>
          </a:p>
          <a:p>
            <a:pPr marL="0"/>
            <a:r>
              <a:rPr lang="en-US" sz="2600" kern="1200">
                <a:solidFill>
                  <a:srgbClr val="0070C0"/>
                </a:solidFill>
              </a:rPr>
              <a:t>Ensure systems are in place for referral, assessment, and intervention</a:t>
            </a:r>
          </a:p>
          <a:p>
            <a:pPr marL="0"/>
            <a:r>
              <a:rPr lang="en-US" sz="2600" kern="1200">
                <a:solidFill>
                  <a:srgbClr val="0070C0"/>
                </a:solidFill>
              </a:rPr>
              <a:t>Monitor fidelity of implementation and student outcomes</a:t>
            </a:r>
          </a:p>
          <a:p>
            <a:pPr marL="0"/>
            <a:r>
              <a:rPr lang="en-US" sz="2600" kern="1200">
                <a:solidFill>
                  <a:srgbClr val="0070C0"/>
                </a:solidFill>
              </a:rPr>
              <a:t>Coordinate with Tier 1 and Tier 2 teams for alignment</a:t>
            </a:r>
          </a:p>
          <a:p>
            <a:pPr marL="0"/>
            <a:endParaRPr lang="en-US" sz="2600" kern="1200">
              <a:solidFill>
                <a:srgbClr val="0070C0"/>
              </a:solidFill>
            </a:endParaRPr>
          </a:p>
        </p:txBody>
      </p:sp>
      <p:pic>
        <p:nvPicPr>
          <p:cNvPr id="5" name="Graphic 4" descr="Schoolhouse with solid fill">
            <a:extLst>
              <a:ext uri="{FF2B5EF4-FFF2-40B4-BE49-F238E27FC236}">
                <a16:creationId xmlns:a16="http://schemas.microsoft.com/office/drawing/2014/main" id="{5BA5AF2F-B84F-3C20-F045-3D7D785886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13421" y="1690688"/>
            <a:ext cx="3040379" cy="3040379"/>
          </a:xfrm>
          <a:prstGeom prst="rect">
            <a:avLst/>
          </a:prstGeom>
          <a:ln>
            <a:noFill/>
          </a:ln>
        </p:spPr>
      </p:pic>
    </p:spTree>
    <p:extLst>
      <p:ext uri="{BB962C8B-B14F-4D97-AF65-F5344CB8AC3E}">
        <p14:creationId xmlns:p14="http://schemas.microsoft.com/office/powerpoint/2010/main" val="65944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81556-42CA-7F5E-21CB-48789F0217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756CE4-CC76-ADE0-4F81-54E714C2E733}"/>
              </a:ext>
            </a:extLst>
          </p:cNvPr>
          <p:cNvSpPr>
            <a:spLocks noGrp="1"/>
          </p:cNvSpPr>
          <p:nvPr>
            <p:ph type="title"/>
          </p:nvPr>
        </p:nvSpPr>
        <p:spPr>
          <a:xfrm>
            <a:off x="838200" y="365125"/>
            <a:ext cx="10515600" cy="1325563"/>
          </a:xfrm>
        </p:spPr>
        <p:txBody>
          <a:bodyPr wrap="square" anchor="ctr">
            <a:normAutofit/>
          </a:bodyPr>
          <a:lstStyle/>
          <a:p>
            <a:r>
              <a:rPr lang="en-US" dirty="0"/>
              <a:t>District-Level Tier 3 Teams</a:t>
            </a:r>
          </a:p>
        </p:txBody>
      </p:sp>
      <p:sp>
        <p:nvSpPr>
          <p:cNvPr id="4" name="Text Placeholder 3">
            <a:extLst>
              <a:ext uri="{FF2B5EF4-FFF2-40B4-BE49-F238E27FC236}">
                <a16:creationId xmlns:a16="http://schemas.microsoft.com/office/drawing/2014/main" id="{470981D7-5648-5FFE-7AC2-AEF5806A67BB}"/>
              </a:ext>
            </a:extLst>
          </p:cNvPr>
          <p:cNvSpPr>
            <a:spLocks noGrp="1"/>
          </p:cNvSpPr>
          <p:nvPr>
            <p:ph type="body" idx="4294967295"/>
          </p:nvPr>
        </p:nvSpPr>
        <p:spPr>
          <a:xfrm>
            <a:off x="838200" y="1881188"/>
            <a:ext cx="8107680" cy="4352544"/>
          </a:xfrm>
        </p:spPr>
        <p:txBody>
          <a:bodyPr anchor="t">
            <a:normAutofit/>
          </a:bodyPr>
          <a:lstStyle/>
          <a:p>
            <a:pPr marL="0"/>
            <a:r>
              <a:rPr lang="en-US" b="1" kern="1200">
                <a:solidFill>
                  <a:srgbClr val="0070C0"/>
                </a:solidFill>
              </a:rPr>
              <a:t>Focus: Resources, Coaching &amp; Technical Assistance</a:t>
            </a:r>
            <a:endParaRPr lang="en-US" kern="1200">
              <a:solidFill>
                <a:srgbClr val="0070C0"/>
              </a:solidFill>
            </a:endParaRPr>
          </a:p>
          <a:p>
            <a:pPr marL="0"/>
            <a:r>
              <a:rPr lang="en-US" kern="1200">
                <a:solidFill>
                  <a:srgbClr val="0070C0"/>
                </a:solidFill>
              </a:rPr>
              <a:t>Provide training and coaching to school-based Tier 3 teams</a:t>
            </a:r>
          </a:p>
          <a:p>
            <a:pPr marL="0"/>
            <a:r>
              <a:rPr lang="en-US" kern="1200">
                <a:solidFill>
                  <a:srgbClr val="0070C0"/>
                </a:solidFill>
              </a:rPr>
              <a:t>Allocate resources (staff, time, tools) to support implementation</a:t>
            </a:r>
          </a:p>
          <a:p>
            <a:pPr marL="0"/>
            <a:r>
              <a:rPr lang="en-US" kern="1200">
                <a:solidFill>
                  <a:srgbClr val="0070C0"/>
                </a:solidFill>
              </a:rPr>
              <a:t>Monitor district-wide fidelity and outcomes</a:t>
            </a:r>
          </a:p>
          <a:p>
            <a:pPr marL="0"/>
            <a:r>
              <a:rPr lang="en-US" kern="1200">
                <a:solidFill>
                  <a:srgbClr val="0070C0"/>
                </a:solidFill>
              </a:rPr>
              <a:t>Facilitate cross-school collaboration and problem-solving</a:t>
            </a:r>
          </a:p>
          <a:p>
            <a:pPr marL="0" indent="0">
              <a:buNone/>
            </a:pPr>
            <a:endParaRPr lang="en-US" kern="1200">
              <a:solidFill>
                <a:srgbClr val="0070C0"/>
              </a:solidFill>
            </a:endParaRPr>
          </a:p>
        </p:txBody>
      </p:sp>
      <p:pic>
        <p:nvPicPr>
          <p:cNvPr id="5" name="Graphic 4" descr="Group of people outline">
            <a:extLst>
              <a:ext uri="{FF2B5EF4-FFF2-40B4-BE49-F238E27FC236}">
                <a16:creationId xmlns:a16="http://schemas.microsoft.com/office/drawing/2014/main" id="{EA0A6840-C319-17E4-3D6D-E9D1A24813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26880" y="3044000"/>
            <a:ext cx="2026919" cy="2026919"/>
          </a:xfrm>
          <a:prstGeom prst="rect">
            <a:avLst/>
          </a:prstGeom>
          <a:ln>
            <a:noFill/>
          </a:ln>
        </p:spPr>
      </p:pic>
    </p:spTree>
    <p:extLst>
      <p:ext uri="{BB962C8B-B14F-4D97-AF65-F5344CB8AC3E}">
        <p14:creationId xmlns:p14="http://schemas.microsoft.com/office/powerpoint/2010/main" val="166691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14EF65-E77C-7C8B-DF16-13A1D4700866}"/>
              </a:ext>
            </a:extLst>
          </p:cNvPr>
          <p:cNvSpPr>
            <a:spLocks noGrp="1"/>
          </p:cNvSpPr>
          <p:nvPr>
            <p:ph type="title"/>
          </p:nvPr>
        </p:nvSpPr>
        <p:spPr/>
        <p:txBody>
          <a:bodyPr/>
          <a:lstStyle/>
          <a:p>
            <a:r>
              <a:rPr lang="en-US" dirty="0"/>
              <a:t>Turn &amp; Talk Activity</a:t>
            </a:r>
          </a:p>
        </p:txBody>
      </p:sp>
      <p:graphicFrame>
        <p:nvGraphicFramePr>
          <p:cNvPr id="7" name="Diagram 6">
            <a:extLst>
              <a:ext uri="{FF2B5EF4-FFF2-40B4-BE49-F238E27FC236}">
                <a16:creationId xmlns:a16="http://schemas.microsoft.com/office/drawing/2014/main" id="{56B123E1-B60E-3ABA-5A28-C12C9CF21695}"/>
              </a:ext>
            </a:extLst>
          </p:cNvPr>
          <p:cNvGraphicFramePr/>
          <p:nvPr>
            <p:extLst>
              <p:ext uri="{D42A27DB-BD31-4B8C-83A1-F6EECF244321}">
                <p14:modId xmlns:p14="http://schemas.microsoft.com/office/powerpoint/2010/main" val="32868611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191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6BE7-99E4-BB4D-0DC5-43E64473FEA1}"/>
              </a:ext>
            </a:extLst>
          </p:cNvPr>
          <p:cNvSpPr>
            <a:spLocks noGrp="1"/>
          </p:cNvSpPr>
          <p:nvPr>
            <p:ph type="title"/>
          </p:nvPr>
        </p:nvSpPr>
        <p:spPr>
          <a:xfrm>
            <a:off x="839788" y="365125"/>
            <a:ext cx="10515600" cy="1325563"/>
          </a:xfrm>
        </p:spPr>
        <p:txBody>
          <a:bodyPr wrap="square" anchor="ctr">
            <a:normAutofit/>
          </a:bodyPr>
          <a:lstStyle/>
          <a:p>
            <a:r>
              <a:rPr lang="en-US" dirty="0"/>
              <a:t>School-Wide Tiered Fidelity Inventory (SWTFI) – Evaluation tool</a:t>
            </a:r>
          </a:p>
        </p:txBody>
      </p:sp>
      <p:sp>
        <p:nvSpPr>
          <p:cNvPr id="11" name="Text Placeholder 2">
            <a:extLst>
              <a:ext uri="{FF2B5EF4-FFF2-40B4-BE49-F238E27FC236}">
                <a16:creationId xmlns:a16="http://schemas.microsoft.com/office/drawing/2014/main" id="{EB76198A-F629-F48E-0F68-D34C5E8C9428}"/>
              </a:ext>
            </a:extLst>
          </p:cNvPr>
          <p:cNvSpPr>
            <a:spLocks noGrp="1"/>
          </p:cNvSpPr>
          <p:nvPr>
            <p:ph type="body" idx="1"/>
          </p:nvPr>
        </p:nvSpPr>
        <p:spPr>
          <a:xfrm>
            <a:off x="839788" y="1681163"/>
            <a:ext cx="5157787" cy="823912"/>
          </a:xfrm>
        </p:spPr>
        <p:txBody>
          <a:bodyPr>
            <a:normAutofit lnSpcReduction="10000"/>
          </a:bodyPr>
          <a:lstStyle/>
          <a:p>
            <a:r>
              <a:rPr lang="en-US" altLang="en-US" dirty="0">
                <a:solidFill>
                  <a:srgbClr val="0070C0"/>
                </a:solidFill>
              </a:rPr>
              <a:t>SWTFI helps schools assess if they have: </a:t>
            </a:r>
          </a:p>
        </p:txBody>
      </p:sp>
      <p:sp>
        <p:nvSpPr>
          <p:cNvPr id="4" name="Text Placeholder 3">
            <a:extLst>
              <a:ext uri="{FF2B5EF4-FFF2-40B4-BE49-F238E27FC236}">
                <a16:creationId xmlns:a16="http://schemas.microsoft.com/office/drawing/2014/main" id="{D10E0956-837E-DFE2-165C-7C0B0DE4A267}"/>
              </a:ext>
            </a:extLst>
          </p:cNvPr>
          <p:cNvSpPr>
            <a:spLocks noGrp="1"/>
          </p:cNvSpPr>
          <p:nvPr>
            <p:ph type="body" idx="2"/>
          </p:nvPr>
        </p:nvSpPr>
        <p:spPr>
          <a:xfrm>
            <a:off x="839788" y="2505075"/>
            <a:ext cx="5157787" cy="3684588"/>
          </a:xfrm>
        </p:spPr>
        <p:txBody>
          <a:bodyPr wrap="square" anchor="t">
            <a:normAutofit/>
          </a:bodyPr>
          <a:lstStyle/>
          <a:p>
            <a:pPr marL="0" lvl="0" indent="0" eaLnBrk="0" fontAlgn="base" hangingPunct="0">
              <a:spcBef>
                <a:spcPct val="0"/>
              </a:spcBef>
              <a:spcAft>
                <a:spcPct val="0"/>
              </a:spcAft>
              <a:buClrTx/>
              <a:buSzTx/>
              <a:buFontTx/>
              <a:buChar char="•"/>
            </a:pPr>
            <a:r>
              <a:rPr lang="en-US" altLang="en-US" dirty="0">
                <a:solidFill>
                  <a:srgbClr val="0070C0"/>
                </a:solidFill>
              </a:rPr>
              <a:t>A multi-disciplinary team in place </a:t>
            </a:r>
          </a:p>
          <a:p>
            <a:pPr marL="0" lvl="0" indent="0" eaLnBrk="0" fontAlgn="base" hangingPunct="0">
              <a:spcBef>
                <a:spcPct val="0"/>
              </a:spcBef>
              <a:spcAft>
                <a:spcPct val="0"/>
              </a:spcAft>
              <a:buClrTx/>
              <a:buSzTx/>
              <a:buFontTx/>
              <a:buChar char="•"/>
            </a:pPr>
            <a:r>
              <a:rPr lang="en-US" altLang="en-US" dirty="0">
                <a:solidFill>
                  <a:srgbClr val="0070C0"/>
                </a:solidFill>
              </a:rPr>
              <a:t>Function-based assessments guiding support plans </a:t>
            </a:r>
          </a:p>
          <a:p>
            <a:pPr marL="0" lvl="0" indent="0" eaLnBrk="0" fontAlgn="base" hangingPunct="0">
              <a:spcBef>
                <a:spcPct val="0"/>
              </a:spcBef>
              <a:spcAft>
                <a:spcPct val="0"/>
              </a:spcAft>
              <a:buClrTx/>
              <a:buSzTx/>
              <a:buFontTx/>
              <a:buChar char="•"/>
            </a:pPr>
            <a:r>
              <a:rPr lang="en-US" altLang="en-US" dirty="0">
                <a:solidFill>
                  <a:srgbClr val="0070C0"/>
                </a:solidFill>
              </a:rPr>
              <a:t>Data systems for monitoring fidelity and outcomes </a:t>
            </a:r>
          </a:p>
          <a:p>
            <a:pPr marL="0" lvl="0" indent="0" eaLnBrk="0" fontAlgn="base" hangingPunct="0">
              <a:spcBef>
                <a:spcPct val="0"/>
              </a:spcBef>
              <a:spcAft>
                <a:spcPct val="0"/>
              </a:spcAft>
              <a:buClrTx/>
              <a:buSzTx/>
              <a:buFontTx/>
              <a:buChar char="•"/>
            </a:pPr>
            <a:r>
              <a:rPr lang="en-US" altLang="en-US" dirty="0">
                <a:solidFill>
                  <a:srgbClr val="0070C0"/>
                </a:solidFill>
              </a:rPr>
              <a:t>Access to behavior expertise and wraparound supports</a:t>
            </a:r>
          </a:p>
          <a:p>
            <a:endParaRPr lang="en-US" dirty="0">
              <a:solidFill>
                <a:srgbClr val="0070C0"/>
              </a:solidFill>
            </a:endParaRPr>
          </a:p>
        </p:txBody>
      </p:sp>
      <p:sp>
        <p:nvSpPr>
          <p:cNvPr id="13" name="Text Placeholder 4">
            <a:extLst>
              <a:ext uri="{FF2B5EF4-FFF2-40B4-BE49-F238E27FC236}">
                <a16:creationId xmlns:a16="http://schemas.microsoft.com/office/drawing/2014/main" id="{9D44A516-CCE0-52CF-D462-819AC1B42642}"/>
              </a:ext>
            </a:extLst>
          </p:cNvPr>
          <p:cNvSpPr>
            <a:spLocks noGrp="1"/>
          </p:cNvSpPr>
          <p:nvPr>
            <p:ph type="body" idx="3"/>
          </p:nvPr>
        </p:nvSpPr>
        <p:spPr>
          <a:xfrm>
            <a:off x="6172200" y="1681163"/>
            <a:ext cx="5183188" cy="823912"/>
          </a:xfrm>
        </p:spPr>
        <p:txBody>
          <a:bodyPr>
            <a:normAutofit lnSpcReduction="10000"/>
          </a:bodyPr>
          <a:lstStyle/>
          <a:p>
            <a:pPr algn="ctr"/>
            <a:r>
              <a:rPr lang="en-US" dirty="0">
                <a:solidFill>
                  <a:srgbClr val="0070C0"/>
                </a:solidFill>
              </a:rPr>
              <a:t>SWTFI Tier 3 Overview</a:t>
            </a:r>
          </a:p>
        </p:txBody>
      </p:sp>
      <p:sp>
        <p:nvSpPr>
          <p:cNvPr id="6" name="Rectangle 2">
            <a:extLst>
              <a:ext uri="{FF2B5EF4-FFF2-40B4-BE49-F238E27FC236}">
                <a16:creationId xmlns:a16="http://schemas.microsoft.com/office/drawing/2014/main" id="{5EEFD6EE-70D2-4B12-19C7-A11A2DE9568D}"/>
              </a:ext>
            </a:extLst>
          </p:cNvPr>
          <p:cNvSpPr>
            <a:spLocks noGrp="1" noChangeArrowheads="1"/>
          </p:cNvSpPr>
          <p:nvPr>
            <p:ph type="body" idx="4"/>
          </p:nvPr>
        </p:nvSpPr>
        <p:spPr bwMode="auto">
          <a:xfrm>
            <a:off x="6172200" y="2505075"/>
            <a:ext cx="5183188" cy="36845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indent="-457200" eaLnBrk="0" fontAlgn="base" hangingPunct="0">
              <a:spcBef>
                <a:spcPct val="0"/>
              </a:spcBef>
              <a:spcAft>
                <a:spcPts val="600"/>
              </a:spcAft>
              <a:buClrTx/>
              <a:buSzTx/>
            </a:pPr>
            <a:r>
              <a:rPr kumimoji="0" lang="en-US" altLang="en-US" i="0" u="none" strike="noStrike" cap="none" normalizeH="0" baseline="0" dirty="0">
                <a:ln>
                  <a:noFill/>
                </a:ln>
                <a:solidFill>
                  <a:srgbClr val="0070C0"/>
                </a:solidFill>
                <a:effectLst/>
              </a:rPr>
              <a:t>Identify gaps in Tier 3 implementation</a:t>
            </a:r>
          </a:p>
          <a:p>
            <a:pPr indent="-457200" eaLnBrk="0" fontAlgn="base" hangingPunct="0">
              <a:spcBef>
                <a:spcPct val="0"/>
              </a:spcBef>
              <a:spcAft>
                <a:spcPts val="600"/>
              </a:spcAft>
              <a:buClrTx/>
              <a:buSzTx/>
            </a:pPr>
            <a:r>
              <a:rPr lang="en-US" altLang="en-US" dirty="0">
                <a:solidFill>
                  <a:srgbClr val="0070C0"/>
                </a:solidFill>
              </a:rPr>
              <a:t>Guiding action planning and resource allocation</a:t>
            </a:r>
          </a:p>
          <a:p>
            <a:pPr indent="-457200" eaLnBrk="0" fontAlgn="base" hangingPunct="0">
              <a:spcBef>
                <a:spcPct val="0"/>
              </a:spcBef>
              <a:spcAft>
                <a:spcPts val="600"/>
              </a:spcAft>
              <a:buClrTx/>
              <a:buSzTx/>
            </a:pPr>
            <a:r>
              <a:rPr kumimoji="0" lang="en-US" altLang="en-US" i="0" u="none" strike="noStrike" cap="none" normalizeH="0" baseline="0" dirty="0">
                <a:ln>
                  <a:noFill/>
                </a:ln>
                <a:solidFill>
                  <a:srgbClr val="0070C0"/>
                </a:solidFill>
                <a:effectLst/>
              </a:rPr>
              <a:t>Ensure equitable access to intensive supports</a:t>
            </a:r>
          </a:p>
          <a:p>
            <a:pPr marL="0" marR="0" lvl="0" indent="0" defTabSz="914400" rtl="0" eaLnBrk="0" fontAlgn="base" latinLnBrk="0" hangingPunct="0">
              <a:spcBef>
                <a:spcPct val="0"/>
              </a:spcBef>
              <a:spcAft>
                <a:spcPts val="600"/>
              </a:spcAft>
              <a:buClrTx/>
              <a:buSzTx/>
              <a:buFontTx/>
              <a:buNone/>
              <a:tabLst/>
            </a:pPr>
            <a:endParaRPr kumimoji="0" lang="en-US" altLang="en-US" i="0" u="none" strike="noStrike" cap="none" normalizeH="0" baseline="0" dirty="0">
              <a:ln>
                <a:noFill/>
              </a:ln>
              <a:solidFill>
                <a:srgbClr val="0070C0"/>
              </a:solidFill>
              <a:effectLst/>
            </a:endParaRPr>
          </a:p>
        </p:txBody>
      </p:sp>
    </p:spTree>
    <p:extLst>
      <p:ext uri="{BB962C8B-B14F-4D97-AF65-F5344CB8AC3E}">
        <p14:creationId xmlns:p14="http://schemas.microsoft.com/office/powerpoint/2010/main" val="110747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821C-5E60-90FD-C592-6C1781EB411F}"/>
              </a:ext>
            </a:extLst>
          </p:cNvPr>
          <p:cNvSpPr>
            <a:spLocks noGrp="1"/>
          </p:cNvSpPr>
          <p:nvPr>
            <p:ph type="title"/>
          </p:nvPr>
        </p:nvSpPr>
        <p:spPr/>
        <p:txBody>
          <a:bodyPr/>
          <a:lstStyle/>
          <a:p>
            <a:r>
              <a:rPr lang="en-US" dirty="0"/>
              <a:t>Data in Action</a:t>
            </a:r>
          </a:p>
        </p:txBody>
      </p:sp>
      <p:sp>
        <p:nvSpPr>
          <p:cNvPr id="3" name="Text Placeholder 2">
            <a:extLst>
              <a:ext uri="{FF2B5EF4-FFF2-40B4-BE49-F238E27FC236}">
                <a16:creationId xmlns:a16="http://schemas.microsoft.com/office/drawing/2014/main" id="{B8FB2996-3A6A-BFF8-449D-8DBF692AEF56}"/>
              </a:ext>
            </a:extLst>
          </p:cNvPr>
          <p:cNvSpPr>
            <a:spLocks noGrp="1"/>
          </p:cNvSpPr>
          <p:nvPr>
            <p:ph type="body" idx="1"/>
          </p:nvPr>
        </p:nvSpPr>
        <p:spPr/>
        <p:txBody>
          <a:bodyPr/>
          <a:lstStyle/>
          <a:p>
            <a:r>
              <a:rPr lang="en-US" dirty="0"/>
              <a:t>Bob and Lauren</a:t>
            </a:r>
          </a:p>
        </p:txBody>
      </p:sp>
    </p:spTree>
    <p:extLst>
      <p:ext uri="{BB962C8B-B14F-4D97-AF65-F5344CB8AC3E}">
        <p14:creationId xmlns:p14="http://schemas.microsoft.com/office/powerpoint/2010/main" val="82283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B28EE-2C11-0F08-ACD0-7587460F4195}"/>
              </a:ext>
            </a:extLst>
          </p:cNvPr>
          <p:cNvSpPr>
            <a:spLocks noGrp="1"/>
          </p:cNvSpPr>
          <p:nvPr>
            <p:ph type="title"/>
          </p:nvPr>
        </p:nvSpPr>
        <p:spPr/>
        <p:txBody>
          <a:bodyPr/>
          <a:lstStyle/>
          <a:p>
            <a:r>
              <a:rPr lang="en-US" dirty="0"/>
              <a:t>Case Study 1– Improving the Effectiveness of Tier 3  </a:t>
            </a:r>
          </a:p>
        </p:txBody>
      </p:sp>
      <p:sp>
        <p:nvSpPr>
          <p:cNvPr id="5" name="Text Placeholder 4">
            <a:extLst>
              <a:ext uri="{FF2B5EF4-FFF2-40B4-BE49-F238E27FC236}">
                <a16:creationId xmlns:a16="http://schemas.microsoft.com/office/drawing/2014/main" id="{6E81A6CE-4C64-C226-0C04-967212C8C4E5}"/>
              </a:ext>
            </a:extLst>
          </p:cNvPr>
          <p:cNvSpPr>
            <a:spLocks noGrp="1"/>
          </p:cNvSpPr>
          <p:nvPr>
            <p:ph type="body" idx="1"/>
          </p:nvPr>
        </p:nvSpPr>
        <p:spPr/>
        <p:txBody>
          <a:bodyPr/>
          <a:lstStyle/>
          <a:p>
            <a:r>
              <a:rPr lang="en-US" b="0" i="0" dirty="0">
                <a:solidFill>
                  <a:srgbClr val="6986BB"/>
                </a:solidFill>
                <a:effectLst/>
                <a:latin typeface="Open Sans" panose="020B0606030504020204" pitchFamily="34" charset="0"/>
              </a:rPr>
              <a:t>www.pbis.org/resource/improving-tier-3-implementation-and-outcomes-in-a-high-needs-school</a:t>
            </a:r>
            <a:endParaRPr lang="en-US" dirty="0"/>
          </a:p>
        </p:txBody>
      </p:sp>
    </p:spTree>
    <p:extLst>
      <p:ext uri="{BB962C8B-B14F-4D97-AF65-F5344CB8AC3E}">
        <p14:creationId xmlns:p14="http://schemas.microsoft.com/office/powerpoint/2010/main" val="189933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97F6A-9CC1-81DF-EF14-478D00DDD00B}"/>
              </a:ext>
            </a:extLst>
          </p:cNvPr>
          <p:cNvSpPr>
            <a:spLocks noGrp="1"/>
          </p:cNvSpPr>
          <p:nvPr>
            <p:ph type="title"/>
          </p:nvPr>
        </p:nvSpPr>
        <p:spPr/>
        <p:txBody>
          <a:bodyPr/>
          <a:lstStyle/>
          <a:p>
            <a:r>
              <a:rPr lang="en-US" dirty="0"/>
              <a:t>Case Study </a:t>
            </a:r>
          </a:p>
        </p:txBody>
      </p:sp>
      <p:sp>
        <p:nvSpPr>
          <p:cNvPr id="5" name="Text Placeholder 4">
            <a:extLst>
              <a:ext uri="{FF2B5EF4-FFF2-40B4-BE49-F238E27FC236}">
                <a16:creationId xmlns:a16="http://schemas.microsoft.com/office/drawing/2014/main" id="{1CE6F8C7-1055-A4DA-6193-1E8D11A2B2D2}"/>
              </a:ext>
            </a:extLst>
          </p:cNvPr>
          <p:cNvSpPr>
            <a:spLocks noGrp="1"/>
          </p:cNvSpPr>
          <p:nvPr>
            <p:ph type="body" idx="1"/>
          </p:nvPr>
        </p:nvSpPr>
        <p:spPr/>
        <p:txBody>
          <a:bodyPr/>
          <a:lstStyle/>
          <a:p>
            <a:r>
              <a:rPr lang="en-US" sz="4000" dirty="0"/>
              <a:t>1000 student high needs elementary school in Massachusetts </a:t>
            </a:r>
          </a:p>
          <a:p>
            <a:r>
              <a:rPr lang="en-US" sz="4000" dirty="0"/>
              <a:t>Focused on improving fidelity as measured by the Tiered Fidelity Inventory and the TATE across all tiers </a:t>
            </a:r>
          </a:p>
          <a:p>
            <a:endParaRPr lang="en-US" dirty="0"/>
          </a:p>
        </p:txBody>
      </p:sp>
    </p:spTree>
    <p:extLst>
      <p:ext uri="{BB962C8B-B14F-4D97-AF65-F5344CB8AC3E}">
        <p14:creationId xmlns:p14="http://schemas.microsoft.com/office/powerpoint/2010/main" val="1823678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D8EFF49-0347-0D9D-19DE-4CBD911AA139}"/>
              </a:ext>
            </a:extLst>
          </p:cNvPr>
          <p:cNvGraphicFramePr/>
          <p:nvPr/>
        </p:nvGraphicFramePr>
        <p:xfrm>
          <a:off x="1981199" y="1295400"/>
          <a:ext cx="9228667"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738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B54E7AF-2A22-DE85-6488-3F066434454F}"/>
              </a:ext>
            </a:extLst>
          </p:cNvPr>
          <p:cNvGraphicFramePr/>
          <p:nvPr/>
        </p:nvGraphicFramePr>
        <p:xfrm>
          <a:off x="1549400" y="821267"/>
          <a:ext cx="9271000" cy="4876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902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838200" y="365125"/>
            <a:ext cx="10515600" cy="1325563"/>
          </a:xfrm>
        </p:spPr>
        <p:txBody>
          <a:bodyPr spcFirstLastPara="1" wrap="square" lIns="91425" tIns="45700" rIns="91425" bIns="45700" anchor="ctr" anchorCtr="0">
            <a:normAutofit/>
          </a:bodyPr>
          <a:lstStyle/>
          <a:p>
            <a:pPr marL="0" lvl="0" indent="0" rtl="0">
              <a:spcBef>
                <a:spcPts val="0"/>
              </a:spcBef>
              <a:spcAft>
                <a:spcPts val="0"/>
              </a:spcAft>
              <a:buClr>
                <a:srgbClr val="0070C0"/>
              </a:buClr>
              <a:buSzPts val="6600"/>
              <a:buFont typeface="Candara"/>
              <a:buNone/>
            </a:pPr>
            <a:r>
              <a:rPr lang="en-US"/>
              <a:t>Learning Objectives</a:t>
            </a:r>
          </a:p>
        </p:txBody>
      </p:sp>
      <p:graphicFrame>
        <p:nvGraphicFramePr>
          <p:cNvPr id="130" name="Google Shape;128;p6">
            <a:extLst>
              <a:ext uri="{FF2B5EF4-FFF2-40B4-BE49-F238E27FC236}">
                <a16:creationId xmlns:a16="http://schemas.microsoft.com/office/drawing/2014/main" id="{1C79C2A5-0EB4-4FE5-5311-5110BB80AE97}"/>
              </a:ext>
            </a:extLst>
          </p:cNvPr>
          <p:cNvGraphicFramePr/>
          <p:nvPr>
            <p:extLst>
              <p:ext uri="{D42A27DB-BD31-4B8C-83A1-F6EECF244321}">
                <p14:modId xmlns:p14="http://schemas.microsoft.com/office/powerpoint/2010/main" val="1611597527"/>
              </p:ext>
            </p:extLst>
          </p:nvPr>
        </p:nvGraphicFramePr>
        <p:xfrm>
          <a:off x="838200" y="1690688"/>
          <a:ext cx="10515600" cy="3891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9636-509C-40A8-CBD2-95F6088F55C5}"/>
              </a:ext>
            </a:extLst>
          </p:cNvPr>
          <p:cNvSpPr>
            <a:spLocks noGrp="1"/>
          </p:cNvSpPr>
          <p:nvPr>
            <p:ph type="title"/>
          </p:nvPr>
        </p:nvSpPr>
        <p:spPr/>
        <p:txBody>
          <a:bodyPr/>
          <a:lstStyle/>
          <a:p>
            <a:r>
              <a:rPr lang="en-US" dirty="0"/>
              <a:t>Focused Tier 3 Support </a:t>
            </a:r>
          </a:p>
        </p:txBody>
      </p:sp>
      <p:sp>
        <p:nvSpPr>
          <p:cNvPr id="3" name="Text Placeholder 2">
            <a:extLst>
              <a:ext uri="{FF2B5EF4-FFF2-40B4-BE49-F238E27FC236}">
                <a16:creationId xmlns:a16="http://schemas.microsoft.com/office/drawing/2014/main" id="{36DDE17D-29AF-C2D6-68AD-B3FE5E4F3759}"/>
              </a:ext>
            </a:extLst>
          </p:cNvPr>
          <p:cNvSpPr>
            <a:spLocks noGrp="1"/>
          </p:cNvSpPr>
          <p:nvPr>
            <p:ph type="body" idx="1"/>
          </p:nvPr>
        </p:nvSpPr>
        <p:spPr/>
        <p:txBody>
          <a:bodyPr>
            <a:normAutofit/>
          </a:bodyPr>
          <a:lstStyle/>
          <a:p>
            <a:r>
              <a:rPr lang="en-US" sz="3200" dirty="0"/>
              <a:t>Used the TATE to assess and action plan to improve individual behavior support</a:t>
            </a:r>
          </a:p>
          <a:p>
            <a:pPr lvl="1"/>
            <a:r>
              <a:rPr lang="en-US" sz="3200" dirty="0"/>
              <a:t>Ensured a Behavior Support Plan informed by a Functional Behavior Assessment implemented with fidelity  </a:t>
            </a:r>
          </a:p>
          <a:p>
            <a:pPr lvl="1"/>
            <a:r>
              <a:rPr lang="en-US" sz="3200" dirty="0"/>
              <a:t>Made sure the Tier 3 system and individual teams had updated timely data for data-based decision-making</a:t>
            </a:r>
          </a:p>
        </p:txBody>
      </p:sp>
    </p:spTree>
    <p:extLst>
      <p:ext uri="{BB962C8B-B14F-4D97-AF65-F5344CB8AC3E}">
        <p14:creationId xmlns:p14="http://schemas.microsoft.com/office/powerpoint/2010/main" val="3846350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703613B-DF46-0B05-7802-A4618734BA34}"/>
              </a:ext>
            </a:extLst>
          </p:cNvPr>
          <p:cNvGraphicFramePr/>
          <p:nvPr/>
        </p:nvGraphicFramePr>
        <p:xfrm>
          <a:off x="1671782" y="489527"/>
          <a:ext cx="9319491" cy="5366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934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0B7A700-BE13-3A90-5E4D-CC702903E79E}"/>
              </a:ext>
            </a:extLst>
          </p:cNvPr>
          <p:cNvGraphicFramePr/>
          <p:nvPr/>
        </p:nvGraphicFramePr>
        <p:xfrm>
          <a:off x="177800" y="1642533"/>
          <a:ext cx="5918200" cy="314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E55C654-50F8-EE20-6FC8-8BD8794DEF05}"/>
              </a:ext>
            </a:extLst>
          </p:cNvPr>
          <p:cNvGraphicFramePr/>
          <p:nvPr/>
        </p:nvGraphicFramePr>
        <p:xfrm>
          <a:off x="5997959" y="1803111"/>
          <a:ext cx="5911850" cy="3117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920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D308B91-713B-AF23-C761-91D583F78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8307C-21D7-2E11-EB46-CAE342786BDC}"/>
              </a:ext>
            </a:extLst>
          </p:cNvPr>
          <p:cNvSpPr>
            <a:spLocks noGrp="1"/>
          </p:cNvSpPr>
          <p:nvPr>
            <p:ph type="title"/>
          </p:nvPr>
        </p:nvSpPr>
        <p:spPr/>
        <p:txBody>
          <a:bodyPr/>
          <a:lstStyle/>
          <a:p>
            <a:r>
              <a:rPr lang="en-US" dirty="0"/>
              <a:t>Florida Data</a:t>
            </a:r>
          </a:p>
        </p:txBody>
      </p:sp>
      <p:sp>
        <p:nvSpPr>
          <p:cNvPr id="3" name="Text Placeholder 2">
            <a:extLst>
              <a:ext uri="{FF2B5EF4-FFF2-40B4-BE49-F238E27FC236}">
                <a16:creationId xmlns:a16="http://schemas.microsoft.com/office/drawing/2014/main" id="{DCFB199D-5B2A-14A2-CF53-9C70983359E2}"/>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EB58B18B-DEC2-4412-4221-922528651E60}"/>
              </a:ext>
            </a:extLst>
          </p:cNvPr>
          <p:cNvSpPr>
            <a:spLocks noGrp="1"/>
          </p:cNvSpPr>
          <p:nvPr>
            <p:ph type="body" idx="2"/>
          </p:nvPr>
        </p:nvSpPr>
        <p:spPr/>
        <p:txBody>
          <a:bodyPr/>
          <a:lstStyle/>
          <a:p>
            <a:r>
              <a:rPr lang="en-US" dirty="0"/>
              <a:t>TFI data</a:t>
            </a:r>
          </a:p>
        </p:txBody>
      </p:sp>
    </p:spTree>
    <p:extLst>
      <p:ext uri="{BB962C8B-B14F-4D97-AF65-F5344CB8AC3E}">
        <p14:creationId xmlns:p14="http://schemas.microsoft.com/office/powerpoint/2010/main" val="3111022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8AFE63-8643-ACCA-69D9-F89714DCB8F9}"/>
              </a:ext>
            </a:extLst>
          </p:cNvPr>
          <p:cNvSpPr>
            <a:spLocks noGrp="1"/>
          </p:cNvSpPr>
          <p:nvPr>
            <p:ph type="title"/>
          </p:nvPr>
        </p:nvSpPr>
        <p:spPr/>
        <p:txBody>
          <a:bodyPr>
            <a:normAutofit/>
          </a:bodyPr>
          <a:lstStyle/>
          <a:p>
            <a:r>
              <a:rPr lang="en-US" dirty="0"/>
              <a:t>Case Study 2: Strengthening Tier 3 Systems</a:t>
            </a:r>
          </a:p>
        </p:txBody>
      </p:sp>
      <p:sp>
        <p:nvSpPr>
          <p:cNvPr id="6" name="Text Placeholder 5">
            <a:extLst>
              <a:ext uri="{FF2B5EF4-FFF2-40B4-BE49-F238E27FC236}">
                <a16:creationId xmlns:a16="http://schemas.microsoft.com/office/drawing/2014/main" id="{96EDDFB4-3411-67EF-AE6D-1C78FD3786FE}"/>
              </a:ext>
            </a:extLst>
          </p:cNvPr>
          <p:cNvSpPr>
            <a:spLocks noGrp="1"/>
          </p:cNvSpPr>
          <p:nvPr>
            <p:ph type="body" idx="1"/>
          </p:nvPr>
        </p:nvSpPr>
        <p:spPr>
          <a:xfrm>
            <a:off x="1169894" y="4589463"/>
            <a:ext cx="11022106" cy="1500187"/>
          </a:xfrm>
        </p:spPr>
        <p:txBody>
          <a:bodyPr>
            <a:normAutofit/>
          </a:bodyPr>
          <a:lstStyle/>
          <a:p>
            <a:r>
              <a:rPr lang="en-US" dirty="0">
                <a:solidFill>
                  <a:srgbClr val="0070C0"/>
                </a:solidFill>
              </a:rPr>
              <a:t>https://</a:t>
            </a:r>
            <a:r>
              <a:rPr lang="en-US" dirty="0" err="1">
                <a:solidFill>
                  <a:srgbClr val="0070C0"/>
                </a:solidFill>
              </a:rPr>
              <a:t>www.pbis.org</a:t>
            </a:r>
            <a:r>
              <a:rPr lang="en-US" dirty="0">
                <a:solidFill>
                  <a:srgbClr val="0070C0"/>
                </a:solidFill>
              </a:rPr>
              <a:t>/resource/</a:t>
            </a:r>
            <a:r>
              <a:rPr lang="en-US" dirty="0" err="1">
                <a:solidFill>
                  <a:srgbClr val="0070C0"/>
                </a:solidFill>
              </a:rPr>
              <a:t>tfi</a:t>
            </a:r>
            <a:endParaRPr lang="en-US" dirty="0">
              <a:solidFill>
                <a:srgbClr val="0070C0"/>
              </a:solidFill>
            </a:endParaRPr>
          </a:p>
        </p:txBody>
      </p:sp>
    </p:spTree>
    <p:extLst>
      <p:ext uri="{BB962C8B-B14F-4D97-AF65-F5344CB8AC3E}">
        <p14:creationId xmlns:p14="http://schemas.microsoft.com/office/powerpoint/2010/main" val="249899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3A825-C048-6A27-93AA-777C74465A85}"/>
              </a:ext>
            </a:extLst>
          </p:cNvPr>
          <p:cNvSpPr>
            <a:spLocks noGrp="1"/>
          </p:cNvSpPr>
          <p:nvPr>
            <p:ph type="title"/>
          </p:nvPr>
        </p:nvSpPr>
        <p:spPr>
          <a:xfrm>
            <a:off x="838200" y="365125"/>
            <a:ext cx="10515600" cy="1325563"/>
          </a:xfrm>
        </p:spPr>
        <p:txBody>
          <a:bodyPr wrap="square" anchor="ctr">
            <a:normAutofit/>
          </a:bodyPr>
          <a:lstStyle/>
          <a:p>
            <a:r>
              <a:rPr lang="en-US" dirty="0"/>
              <a:t>School Context</a:t>
            </a:r>
          </a:p>
        </p:txBody>
      </p:sp>
      <p:graphicFrame>
        <p:nvGraphicFramePr>
          <p:cNvPr id="7" name="Text Placeholder 4">
            <a:extLst>
              <a:ext uri="{FF2B5EF4-FFF2-40B4-BE49-F238E27FC236}">
                <a16:creationId xmlns:a16="http://schemas.microsoft.com/office/drawing/2014/main" id="{087976FE-4D5D-2081-520F-B11245A25946}"/>
              </a:ext>
            </a:extLst>
          </p:cNvPr>
          <p:cNvGraphicFramePr/>
          <p:nvPr>
            <p:extLst>
              <p:ext uri="{D42A27DB-BD31-4B8C-83A1-F6EECF244321}">
                <p14:modId xmlns:p14="http://schemas.microsoft.com/office/powerpoint/2010/main" val="4275921459"/>
              </p:ext>
            </p:extLst>
          </p:nvPr>
        </p:nvGraphicFramePr>
        <p:xfrm>
          <a:off x="838200" y="188118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53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8AD1-AD2A-2425-50ED-C2F470C37448}"/>
              </a:ext>
            </a:extLst>
          </p:cNvPr>
          <p:cNvSpPr>
            <a:spLocks noGrp="1"/>
          </p:cNvSpPr>
          <p:nvPr>
            <p:ph type="title"/>
          </p:nvPr>
        </p:nvSpPr>
        <p:spPr/>
        <p:txBody>
          <a:bodyPr/>
          <a:lstStyle/>
          <a:p>
            <a:r>
              <a:rPr lang="en-US" dirty="0"/>
              <a:t>Fall 2022</a:t>
            </a:r>
          </a:p>
        </p:txBody>
      </p:sp>
      <p:sp>
        <p:nvSpPr>
          <p:cNvPr id="3" name="Text Placeholder 2">
            <a:extLst>
              <a:ext uri="{FF2B5EF4-FFF2-40B4-BE49-F238E27FC236}">
                <a16:creationId xmlns:a16="http://schemas.microsoft.com/office/drawing/2014/main" id="{8EB74346-40D3-D267-5DD6-FB4C7213F675}"/>
              </a:ext>
            </a:extLst>
          </p:cNvPr>
          <p:cNvSpPr>
            <a:spLocks noGrp="1"/>
          </p:cNvSpPr>
          <p:nvPr>
            <p:ph type="body" idx="1"/>
          </p:nvPr>
        </p:nvSpPr>
        <p:spPr/>
        <p:txBody>
          <a:bodyPr/>
          <a:lstStyle/>
          <a:p>
            <a:r>
              <a:rPr lang="en-US" dirty="0">
                <a:solidFill>
                  <a:srgbClr val="0070C0"/>
                </a:solidFill>
              </a:rPr>
              <a:t>SWTFI Score 42%</a:t>
            </a:r>
          </a:p>
          <a:p>
            <a:r>
              <a:rPr lang="en-US" dirty="0">
                <a:solidFill>
                  <a:srgbClr val="0070C0"/>
                </a:solidFill>
              </a:rPr>
              <a:t>45% of students receiving Tier 3 supports had FBA-informed BSPs</a:t>
            </a:r>
          </a:p>
          <a:p>
            <a:r>
              <a:rPr lang="en-US" dirty="0">
                <a:solidFill>
                  <a:srgbClr val="0070C0"/>
                </a:solidFill>
              </a:rPr>
              <a:t>30% of those had monthly plan reviews</a:t>
            </a:r>
          </a:p>
          <a:p>
            <a:endParaRPr lang="en-US" dirty="0">
              <a:solidFill>
                <a:srgbClr val="0070C0"/>
              </a:solidFill>
            </a:endParaRPr>
          </a:p>
        </p:txBody>
      </p:sp>
      <p:sp>
        <p:nvSpPr>
          <p:cNvPr id="4" name="Text Placeholder 3">
            <a:extLst>
              <a:ext uri="{FF2B5EF4-FFF2-40B4-BE49-F238E27FC236}">
                <a16:creationId xmlns:a16="http://schemas.microsoft.com/office/drawing/2014/main" id="{46FE8963-9B37-58C8-CA88-26B68389131B}"/>
              </a:ext>
            </a:extLst>
          </p:cNvPr>
          <p:cNvSpPr>
            <a:spLocks noGrp="1"/>
          </p:cNvSpPr>
          <p:nvPr>
            <p:ph type="body" idx="2"/>
          </p:nvPr>
        </p:nvSpPr>
        <p:spPr/>
        <p:txBody>
          <a:bodyPr/>
          <a:lstStyle/>
          <a:p>
            <a:r>
              <a:rPr lang="en-US" dirty="0">
                <a:solidFill>
                  <a:srgbClr val="0070C0"/>
                </a:solidFill>
              </a:rPr>
              <a:t>Identified foundational gaps in Tier 3 Implementation in the areas of: </a:t>
            </a:r>
          </a:p>
          <a:p>
            <a:pPr lvl="1"/>
            <a:r>
              <a:rPr lang="en-US" dirty="0">
                <a:solidFill>
                  <a:srgbClr val="0070C0"/>
                </a:solidFill>
              </a:rPr>
              <a:t>teaming structures  </a:t>
            </a:r>
          </a:p>
          <a:p>
            <a:pPr lvl="1"/>
            <a:r>
              <a:rPr lang="en-US" dirty="0">
                <a:solidFill>
                  <a:srgbClr val="0070C0"/>
                </a:solidFill>
              </a:rPr>
              <a:t>data-driven decision-making</a:t>
            </a:r>
          </a:p>
          <a:p>
            <a:pPr lvl="1"/>
            <a:endParaRPr lang="en-US"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13643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7ED00F-C870-006F-2D55-F54A2C7E0749}"/>
              </a:ext>
            </a:extLst>
          </p:cNvPr>
          <p:cNvSpPr>
            <a:spLocks noGrp="1"/>
          </p:cNvSpPr>
          <p:nvPr>
            <p:ph type="title"/>
          </p:nvPr>
        </p:nvSpPr>
        <p:spPr>
          <a:xfrm>
            <a:off x="838200" y="365125"/>
            <a:ext cx="10515600" cy="1325563"/>
          </a:xfrm>
        </p:spPr>
        <p:txBody>
          <a:bodyPr wrap="square" anchor="ctr">
            <a:normAutofit/>
          </a:bodyPr>
          <a:lstStyle/>
          <a:p>
            <a:r>
              <a:rPr lang="en-US" dirty="0"/>
              <a:t>Focused Tier 3 Support (2 year)</a:t>
            </a:r>
          </a:p>
        </p:txBody>
      </p:sp>
      <p:sp>
        <p:nvSpPr>
          <p:cNvPr id="6" name="Text Placeholder 5">
            <a:extLst>
              <a:ext uri="{FF2B5EF4-FFF2-40B4-BE49-F238E27FC236}">
                <a16:creationId xmlns:a16="http://schemas.microsoft.com/office/drawing/2014/main" id="{510CBA2B-4CEA-3178-B638-DE1CB14DA632}"/>
              </a:ext>
            </a:extLst>
          </p:cNvPr>
          <p:cNvSpPr>
            <a:spLocks noGrp="1"/>
          </p:cNvSpPr>
          <p:nvPr>
            <p:ph type="body" idx="4294967295"/>
          </p:nvPr>
        </p:nvSpPr>
        <p:spPr>
          <a:xfrm>
            <a:off x="838200" y="1881188"/>
            <a:ext cx="10515600" cy="4352544"/>
          </a:xfrm>
        </p:spPr>
        <p:txBody>
          <a:bodyPr anchor="t">
            <a:normAutofit/>
          </a:bodyPr>
          <a:lstStyle/>
          <a:p>
            <a:pPr marL="0"/>
            <a:r>
              <a:rPr lang="en-US" kern="1200" dirty="0">
                <a:solidFill>
                  <a:srgbClr val="0070C0"/>
                </a:solidFill>
              </a:rPr>
              <a:t>School enhanced Tier 3 systems by forming leadership teams, increasing staff training, and conducting consistent data reviews.​</a:t>
            </a:r>
          </a:p>
          <a:p>
            <a:pPr marL="0" lvl="1"/>
            <a:r>
              <a:rPr lang="en-US" sz="2800" kern="1200" dirty="0">
                <a:solidFill>
                  <a:srgbClr val="0070C0"/>
                </a:solidFill>
              </a:rPr>
              <a:t>A dedicated Tier 3 Leadership Team was formed, including behavior specialists, counselors, and administrators.</a:t>
            </a:r>
          </a:p>
          <a:p>
            <a:pPr marL="0" lvl="1"/>
            <a:r>
              <a:rPr lang="en-US" sz="2800" kern="1200" dirty="0">
                <a:solidFill>
                  <a:srgbClr val="0070C0"/>
                </a:solidFill>
              </a:rPr>
              <a:t>Established regular and consistent meeting schedules ensured effective coordination among the team members.</a:t>
            </a:r>
          </a:p>
          <a:p>
            <a:pPr marL="0" lvl="1"/>
            <a:r>
              <a:rPr lang="en-US" sz="2800" kern="1200" dirty="0">
                <a:solidFill>
                  <a:srgbClr val="0070C0"/>
                </a:solidFill>
              </a:rPr>
              <a:t>Clear referral pathways were developed and training on Functional Behavior Assessment and Behavior Support Plans was provided.</a:t>
            </a:r>
          </a:p>
          <a:p>
            <a:pPr marL="0" lvl="1"/>
            <a:r>
              <a:rPr lang="en-US" sz="2800" kern="1200" dirty="0">
                <a:solidFill>
                  <a:srgbClr val="0070C0"/>
                </a:solidFill>
              </a:rPr>
              <a:t>Monthly data review protocols guided decision-making to ensure student needs were proactively addressed.</a:t>
            </a:r>
          </a:p>
        </p:txBody>
      </p:sp>
    </p:spTree>
    <p:extLst>
      <p:ext uri="{BB962C8B-B14F-4D97-AF65-F5344CB8AC3E}">
        <p14:creationId xmlns:p14="http://schemas.microsoft.com/office/powerpoint/2010/main" val="367777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9327D-C566-2924-08E6-EAAAE0BCB4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66BD6-AFC6-5623-9073-A00788D786C2}"/>
              </a:ext>
            </a:extLst>
          </p:cNvPr>
          <p:cNvSpPr>
            <a:spLocks noGrp="1"/>
          </p:cNvSpPr>
          <p:nvPr>
            <p:ph type="title"/>
          </p:nvPr>
        </p:nvSpPr>
        <p:spPr/>
        <p:txBody>
          <a:bodyPr/>
          <a:lstStyle/>
          <a:p>
            <a:r>
              <a:rPr lang="en-US" dirty="0"/>
              <a:t>Fall 2024</a:t>
            </a:r>
          </a:p>
        </p:txBody>
      </p:sp>
      <p:sp>
        <p:nvSpPr>
          <p:cNvPr id="3" name="Text Placeholder 2">
            <a:extLst>
              <a:ext uri="{FF2B5EF4-FFF2-40B4-BE49-F238E27FC236}">
                <a16:creationId xmlns:a16="http://schemas.microsoft.com/office/drawing/2014/main" id="{707748A6-334F-9C68-6D8E-295525026FBD}"/>
              </a:ext>
            </a:extLst>
          </p:cNvPr>
          <p:cNvSpPr>
            <a:spLocks noGrp="1"/>
          </p:cNvSpPr>
          <p:nvPr>
            <p:ph type="body" idx="1"/>
          </p:nvPr>
        </p:nvSpPr>
        <p:spPr/>
        <p:txBody>
          <a:bodyPr/>
          <a:lstStyle/>
          <a:p>
            <a:r>
              <a:rPr lang="en-US" dirty="0">
                <a:solidFill>
                  <a:srgbClr val="0070C0"/>
                </a:solidFill>
              </a:rPr>
              <a:t>SWTFI Score 89%</a:t>
            </a:r>
          </a:p>
          <a:p>
            <a:r>
              <a:rPr lang="en-US" dirty="0">
                <a:solidFill>
                  <a:srgbClr val="0070C0"/>
                </a:solidFill>
              </a:rPr>
              <a:t>82% of students receiving Tier 3 supports had FBA-informed BSPs</a:t>
            </a:r>
          </a:p>
          <a:p>
            <a:r>
              <a:rPr lang="en-US" dirty="0">
                <a:solidFill>
                  <a:srgbClr val="0070C0"/>
                </a:solidFill>
              </a:rPr>
              <a:t>78% of those had monthly plan reviews</a:t>
            </a:r>
          </a:p>
        </p:txBody>
      </p:sp>
      <p:sp>
        <p:nvSpPr>
          <p:cNvPr id="4" name="Text Placeholder 3">
            <a:extLst>
              <a:ext uri="{FF2B5EF4-FFF2-40B4-BE49-F238E27FC236}">
                <a16:creationId xmlns:a16="http://schemas.microsoft.com/office/drawing/2014/main" id="{53E6F03E-4D77-7A41-32A6-F70B3F0FA8D8}"/>
              </a:ext>
            </a:extLst>
          </p:cNvPr>
          <p:cNvSpPr>
            <a:spLocks noGrp="1"/>
          </p:cNvSpPr>
          <p:nvPr>
            <p:ph type="body" idx="2"/>
          </p:nvPr>
        </p:nvSpPr>
        <p:spPr/>
        <p:txBody>
          <a:bodyPr/>
          <a:lstStyle/>
          <a:p>
            <a:pPr marL="114300" indent="0" fontAlgn="base">
              <a:buNone/>
            </a:pPr>
            <a:r>
              <a:rPr lang="en-US" b="1" dirty="0">
                <a:solidFill>
                  <a:srgbClr val="0070C0"/>
                </a:solidFill>
              </a:rPr>
              <a:t>Drivers of Improvement</a:t>
            </a:r>
            <a:r>
              <a:rPr lang="en-US" dirty="0">
                <a:solidFill>
                  <a:srgbClr val="0070C0"/>
                </a:solidFill>
              </a:rPr>
              <a:t>​</a:t>
            </a:r>
          </a:p>
          <a:p>
            <a:pPr fontAlgn="base"/>
            <a:r>
              <a:rPr lang="en-US" dirty="0">
                <a:solidFill>
                  <a:srgbClr val="0070C0"/>
                </a:solidFill>
              </a:rPr>
              <a:t>Clear team roles, consistent data use, and professional development fueled progress and informed action planning.</a:t>
            </a:r>
          </a:p>
          <a:p>
            <a:pPr marL="571500" lvl="1" indent="0">
              <a:buNone/>
            </a:pPr>
            <a:endParaRPr lang="en-US"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25825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1848-1D26-E1E4-8633-CF798D70F5A2}"/>
              </a:ext>
            </a:extLst>
          </p:cNvPr>
          <p:cNvSpPr>
            <a:spLocks noGrp="1"/>
          </p:cNvSpPr>
          <p:nvPr>
            <p:ph type="title"/>
          </p:nvPr>
        </p:nvSpPr>
        <p:spPr/>
        <p:txBody>
          <a:bodyPr/>
          <a:lstStyle/>
          <a:p>
            <a:r>
              <a:rPr lang="en-US" dirty="0"/>
              <a:t>Tier 3 Data Collection Systems</a:t>
            </a:r>
          </a:p>
        </p:txBody>
      </p:sp>
      <p:sp>
        <p:nvSpPr>
          <p:cNvPr id="3" name="Text Placeholder 2">
            <a:extLst>
              <a:ext uri="{FF2B5EF4-FFF2-40B4-BE49-F238E27FC236}">
                <a16:creationId xmlns:a16="http://schemas.microsoft.com/office/drawing/2014/main" id="{24743BD7-EAE5-3073-865A-F7811EC7CC5B}"/>
              </a:ext>
            </a:extLst>
          </p:cNvPr>
          <p:cNvSpPr>
            <a:spLocks noGrp="1"/>
          </p:cNvSpPr>
          <p:nvPr>
            <p:ph type="body" idx="1"/>
          </p:nvPr>
        </p:nvSpPr>
        <p:spPr/>
        <p:txBody>
          <a:bodyPr/>
          <a:lstStyle/>
          <a:p>
            <a:r>
              <a:rPr lang="en-US" dirty="0"/>
              <a:t>Katie </a:t>
            </a:r>
          </a:p>
        </p:txBody>
      </p:sp>
    </p:spTree>
    <p:extLst>
      <p:ext uri="{BB962C8B-B14F-4D97-AF65-F5344CB8AC3E}">
        <p14:creationId xmlns:p14="http://schemas.microsoft.com/office/powerpoint/2010/main" val="183359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673DBB-CADB-8337-448C-0C0A04DADF15}"/>
              </a:ext>
            </a:extLst>
          </p:cNvPr>
          <p:cNvSpPr>
            <a:spLocks noGrp="1"/>
          </p:cNvSpPr>
          <p:nvPr>
            <p:ph type="title"/>
          </p:nvPr>
        </p:nvSpPr>
        <p:spPr/>
        <p:txBody>
          <a:bodyPr/>
          <a:lstStyle/>
          <a:p>
            <a:r>
              <a:rPr lang="en-US" dirty="0"/>
              <a:t>From Data-Dumping to Data-Driven Action</a:t>
            </a:r>
          </a:p>
        </p:txBody>
      </p:sp>
      <p:sp>
        <p:nvSpPr>
          <p:cNvPr id="6" name="Text Placeholder 5">
            <a:extLst>
              <a:ext uri="{FF2B5EF4-FFF2-40B4-BE49-F238E27FC236}">
                <a16:creationId xmlns:a16="http://schemas.microsoft.com/office/drawing/2014/main" id="{95F4C6CC-2A15-142E-3F20-C618CC2A4C43}"/>
              </a:ext>
            </a:extLst>
          </p:cNvPr>
          <p:cNvSpPr>
            <a:spLocks noGrp="1"/>
          </p:cNvSpPr>
          <p:nvPr>
            <p:ph type="body" idx="1"/>
          </p:nvPr>
        </p:nvSpPr>
        <p:spPr/>
        <p:txBody>
          <a:bodyPr/>
          <a:lstStyle/>
          <a:p>
            <a:endParaRPr lang="en-US" dirty="0"/>
          </a:p>
        </p:txBody>
      </p:sp>
      <p:pic>
        <p:nvPicPr>
          <p:cNvPr id="2" name="Picture 1" descr="A black arrow pointing to the left&#10;&#10;AI-generated content may be incorrect.">
            <a:extLst>
              <a:ext uri="{FF2B5EF4-FFF2-40B4-BE49-F238E27FC236}">
                <a16:creationId xmlns:a16="http://schemas.microsoft.com/office/drawing/2014/main" id="{213ABB84-ADB6-9D58-6E05-91F095A1FE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173" r="2637"/>
          <a:stretch>
            <a:fillRect/>
          </a:stretch>
        </p:blipFill>
        <p:spPr>
          <a:xfrm>
            <a:off x="133000" y="275412"/>
            <a:ext cx="11870575" cy="2321782"/>
          </a:xfrm>
          <a:prstGeom prst="rect">
            <a:avLst/>
          </a:prstGeom>
        </p:spPr>
      </p:pic>
    </p:spTree>
    <p:extLst>
      <p:ext uri="{BB962C8B-B14F-4D97-AF65-F5344CB8AC3E}">
        <p14:creationId xmlns:p14="http://schemas.microsoft.com/office/powerpoint/2010/main" val="1439516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033B-B5F2-DAF5-09BC-34FE20E3ACC6}"/>
              </a:ext>
            </a:extLst>
          </p:cNvPr>
          <p:cNvSpPr>
            <a:spLocks noGrp="1"/>
          </p:cNvSpPr>
          <p:nvPr>
            <p:ph type="title"/>
          </p:nvPr>
        </p:nvSpPr>
        <p:spPr>
          <a:xfrm>
            <a:off x="838200" y="365125"/>
            <a:ext cx="10515600" cy="1325563"/>
          </a:xfrm>
        </p:spPr>
        <p:txBody>
          <a:bodyPr wrap="square" anchor="ctr">
            <a:normAutofit/>
          </a:bodyPr>
          <a:lstStyle/>
          <a:p>
            <a:r>
              <a:rPr lang="en-US" dirty="0"/>
              <a:t>Practice Brief: Tier 3 Data Collection</a:t>
            </a:r>
          </a:p>
        </p:txBody>
      </p:sp>
      <p:pic>
        <p:nvPicPr>
          <p:cNvPr id="6" name="Picture 5">
            <a:hlinkClick r:id="rId3"/>
            <a:extLst>
              <a:ext uri="{FF2B5EF4-FFF2-40B4-BE49-F238E27FC236}">
                <a16:creationId xmlns:a16="http://schemas.microsoft.com/office/drawing/2014/main" id="{6D8B58AC-5BA5-6A86-5FAB-87B327406B84}"/>
              </a:ext>
            </a:extLst>
          </p:cNvPr>
          <p:cNvPicPr>
            <a:picLocks noChangeAspect="1"/>
          </p:cNvPicPr>
          <p:nvPr/>
        </p:nvPicPr>
        <p:blipFill>
          <a:blip r:embed="rId4"/>
          <a:srcRect t="2295" r="1" b="1"/>
          <a:stretch>
            <a:fillRect/>
          </a:stretch>
        </p:blipFill>
        <p:spPr>
          <a:xfrm>
            <a:off x="838200" y="1881188"/>
            <a:ext cx="3040379" cy="4352544"/>
          </a:xfrm>
          <a:prstGeom prst="rect">
            <a:avLst/>
          </a:prstGeom>
          <a:noFill/>
          <a:ln>
            <a:noFill/>
          </a:ln>
        </p:spPr>
      </p:pic>
      <p:sp>
        <p:nvSpPr>
          <p:cNvPr id="4" name="Text Placeholder 3">
            <a:extLst>
              <a:ext uri="{FF2B5EF4-FFF2-40B4-BE49-F238E27FC236}">
                <a16:creationId xmlns:a16="http://schemas.microsoft.com/office/drawing/2014/main" id="{8236165A-82EC-BE54-2033-66F1B79400CD}"/>
              </a:ext>
            </a:extLst>
          </p:cNvPr>
          <p:cNvSpPr>
            <a:spLocks noGrp="1"/>
          </p:cNvSpPr>
          <p:nvPr>
            <p:ph type="body" idx="4294967295"/>
          </p:nvPr>
        </p:nvSpPr>
        <p:spPr>
          <a:xfrm>
            <a:off x="4259579" y="1881188"/>
            <a:ext cx="7094220" cy="4352544"/>
          </a:xfrm>
        </p:spPr>
        <p:txBody>
          <a:bodyPr anchor="t">
            <a:normAutofit/>
          </a:bodyPr>
          <a:lstStyle/>
          <a:p>
            <a:pPr marL="0" indent="0">
              <a:buNone/>
            </a:pPr>
            <a:r>
              <a:rPr lang="en-US" b="1" kern="1200">
                <a:solidFill>
                  <a:srgbClr val="0070C0"/>
                </a:solidFill>
              </a:rPr>
              <a:t>This guide identifies key questions and considerations for decision-making, including:  </a:t>
            </a:r>
          </a:p>
          <a:p>
            <a:pPr marL="0"/>
            <a:r>
              <a:rPr lang="en-US" kern="1200">
                <a:solidFill>
                  <a:srgbClr val="0070C0"/>
                </a:solidFill>
              </a:rPr>
              <a:t>Student-Focused teams</a:t>
            </a:r>
          </a:p>
          <a:p>
            <a:pPr marL="0"/>
            <a:r>
              <a:rPr lang="en-US" kern="1200">
                <a:solidFill>
                  <a:srgbClr val="0070C0"/>
                </a:solidFill>
              </a:rPr>
              <a:t>School Leadership teams</a:t>
            </a:r>
          </a:p>
          <a:p>
            <a:pPr marL="0"/>
            <a:r>
              <a:rPr lang="en-US" kern="1200">
                <a:solidFill>
                  <a:srgbClr val="0070C0"/>
                </a:solidFill>
              </a:rPr>
              <a:t>District Leadership teams </a:t>
            </a:r>
          </a:p>
        </p:txBody>
      </p:sp>
    </p:spTree>
    <p:extLst>
      <p:ext uri="{BB962C8B-B14F-4D97-AF65-F5344CB8AC3E}">
        <p14:creationId xmlns:p14="http://schemas.microsoft.com/office/powerpoint/2010/main" val="669465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26AE-DC9D-6620-EDFF-892EF643CF07}"/>
              </a:ext>
            </a:extLst>
          </p:cNvPr>
          <p:cNvSpPr>
            <a:spLocks noGrp="1"/>
          </p:cNvSpPr>
          <p:nvPr>
            <p:ph type="title"/>
          </p:nvPr>
        </p:nvSpPr>
        <p:spPr/>
        <p:txBody>
          <a:bodyPr/>
          <a:lstStyle/>
          <a:p>
            <a:r>
              <a:rPr lang="en-US" dirty="0"/>
              <a:t>Questions for Student-Focused Teams</a:t>
            </a:r>
          </a:p>
        </p:txBody>
      </p:sp>
      <p:graphicFrame>
        <p:nvGraphicFramePr>
          <p:cNvPr id="5" name="Table 4">
            <a:extLst>
              <a:ext uri="{FF2B5EF4-FFF2-40B4-BE49-F238E27FC236}">
                <a16:creationId xmlns:a16="http://schemas.microsoft.com/office/drawing/2014/main" id="{745BF3AC-32C0-F11A-305F-167647B23329}"/>
              </a:ext>
            </a:extLst>
          </p:cNvPr>
          <p:cNvGraphicFramePr>
            <a:graphicFrameLocks noGrp="1"/>
          </p:cNvGraphicFramePr>
          <p:nvPr>
            <p:extLst>
              <p:ext uri="{D42A27DB-BD31-4B8C-83A1-F6EECF244321}">
                <p14:modId xmlns:p14="http://schemas.microsoft.com/office/powerpoint/2010/main" val="3016248486"/>
              </p:ext>
            </p:extLst>
          </p:nvPr>
        </p:nvGraphicFramePr>
        <p:xfrm>
          <a:off x="435142" y="1405464"/>
          <a:ext cx="11321715" cy="4419600"/>
        </p:xfrm>
        <a:graphic>
          <a:graphicData uri="http://schemas.openxmlformats.org/drawingml/2006/table">
            <a:tbl>
              <a:tblPr firstRow="1" bandRow="1">
                <a:tableStyleId>{5940675A-B579-460E-94D1-54222C63F5DA}</a:tableStyleId>
              </a:tblPr>
              <a:tblGrid>
                <a:gridCol w="2488556">
                  <a:extLst>
                    <a:ext uri="{9D8B030D-6E8A-4147-A177-3AD203B41FA5}">
                      <a16:colId xmlns:a16="http://schemas.microsoft.com/office/drawing/2014/main" val="1973830385"/>
                    </a:ext>
                  </a:extLst>
                </a:gridCol>
                <a:gridCol w="4116781">
                  <a:extLst>
                    <a:ext uri="{9D8B030D-6E8A-4147-A177-3AD203B41FA5}">
                      <a16:colId xmlns:a16="http://schemas.microsoft.com/office/drawing/2014/main" val="2426623116"/>
                    </a:ext>
                  </a:extLst>
                </a:gridCol>
                <a:gridCol w="4716378">
                  <a:extLst>
                    <a:ext uri="{9D8B030D-6E8A-4147-A177-3AD203B41FA5}">
                      <a16:colId xmlns:a16="http://schemas.microsoft.com/office/drawing/2014/main" val="2144322626"/>
                    </a:ext>
                  </a:extLst>
                </a:gridCol>
              </a:tblGrid>
              <a:tr h="254893">
                <a:tc>
                  <a:txBody>
                    <a:bodyPr/>
                    <a:lstStyle/>
                    <a:p>
                      <a:pPr algn="ctr"/>
                      <a:r>
                        <a:rPr lang="en-US" sz="2400" b="1" i="0" u="none" strike="noStrike" cap="none" dirty="0">
                          <a:solidFill>
                            <a:schemeClr val="tx1"/>
                          </a:solidFill>
                          <a:latin typeface="+mn-lt"/>
                          <a:ea typeface="+mn-ea"/>
                          <a:cs typeface="+mn-cs"/>
                          <a:sym typeface="Arial"/>
                        </a:rPr>
                        <a:t>Level</a:t>
                      </a:r>
                    </a:p>
                  </a:txBody>
                  <a:tcPr anchor="ctr">
                    <a:solidFill>
                      <a:srgbClr val="CC0000">
                        <a:alpha val="40000"/>
                      </a:srgbClr>
                    </a:solidFill>
                  </a:tcPr>
                </a:tc>
                <a:tc>
                  <a:txBody>
                    <a:bodyPr/>
                    <a:lstStyle/>
                    <a:p>
                      <a:pPr algn="ctr"/>
                      <a:r>
                        <a:rPr kumimoji="0" lang="en-US" sz="2400" b="1" i="0" u="none" strike="noStrike" kern="0" cap="none" spc="0" normalizeH="0" baseline="0" dirty="0">
                          <a:ln>
                            <a:noFill/>
                          </a:ln>
                          <a:solidFill>
                            <a:srgbClr val="000000"/>
                          </a:solidFill>
                          <a:effectLst/>
                          <a:uLnTx/>
                          <a:uFillTx/>
                          <a:latin typeface="Calibri"/>
                          <a:ea typeface="Calibri"/>
                          <a:cs typeface="Calibri"/>
                          <a:sym typeface="Arial"/>
                        </a:rPr>
                        <a:t>Outcome</a:t>
                      </a:r>
                    </a:p>
                  </a:txBody>
                  <a:tcPr anchor="ctr">
                    <a:solidFill>
                      <a:srgbClr val="CC0000">
                        <a:alpha val="40000"/>
                      </a:srgbClr>
                    </a:solidFill>
                  </a:tcPr>
                </a:tc>
                <a:tc>
                  <a:txBody>
                    <a:bodyPr/>
                    <a:lstStyle/>
                    <a:p>
                      <a:pPr algn="ctr"/>
                      <a:r>
                        <a:rPr kumimoji="0" lang="en-US" sz="2400" b="1" i="0" u="none" strike="noStrike" kern="0" cap="none" spc="0" normalizeH="0" baseline="0" dirty="0">
                          <a:ln>
                            <a:noFill/>
                          </a:ln>
                          <a:solidFill>
                            <a:srgbClr val="000000"/>
                          </a:solidFill>
                          <a:effectLst/>
                          <a:uLnTx/>
                          <a:uFillTx/>
                          <a:latin typeface="Calibri"/>
                          <a:ea typeface="Calibri"/>
                          <a:cs typeface="Calibri"/>
                          <a:sym typeface="Arial"/>
                        </a:rPr>
                        <a:t>Implementation</a:t>
                      </a:r>
                    </a:p>
                  </a:txBody>
                  <a:tcPr anchor="ctr">
                    <a:solidFill>
                      <a:srgbClr val="CC0000">
                        <a:alpha val="40000"/>
                      </a:srgbClr>
                    </a:solidFill>
                  </a:tcPr>
                </a:tc>
                <a:extLst>
                  <a:ext uri="{0D108BD9-81ED-4DB2-BD59-A6C34878D82A}">
                    <a16:rowId xmlns:a16="http://schemas.microsoft.com/office/drawing/2014/main" val="1952864749"/>
                  </a:ext>
                </a:extLst>
              </a:tr>
              <a:tr h="902368">
                <a:tc>
                  <a:txBody>
                    <a:bodyPr/>
                    <a:lstStyle/>
                    <a:p>
                      <a:pPr algn="ctr"/>
                      <a:r>
                        <a:rPr lang="en-US" sz="2000" b="1" i="0" u="none" strike="noStrike" cap="none" dirty="0">
                          <a:solidFill>
                            <a:schemeClr val="tx1"/>
                          </a:solidFill>
                          <a:latin typeface="+mn-lt"/>
                          <a:ea typeface="+mn-ea"/>
                          <a:cs typeface="+mn-cs"/>
                          <a:sym typeface="Arial"/>
                        </a:rPr>
                        <a:t>Student-Focused Teams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dirty="0">
                          <a:ln>
                            <a:noFill/>
                          </a:ln>
                          <a:solidFill>
                            <a:srgbClr val="000000"/>
                          </a:solidFill>
                          <a:effectLst/>
                          <a:uLnTx/>
                          <a:uFillTx/>
                          <a:latin typeface="Calibri"/>
                          <a:ea typeface="Calibri"/>
                          <a:cs typeface="Calibri"/>
                          <a:sym typeface="Arial"/>
                        </a:rPr>
                        <a:t>(Tables 1 &amp; 2)</a:t>
                      </a:r>
                    </a:p>
                  </a:txBody>
                  <a:tcPr anchor="ctr">
                    <a:solidFill>
                      <a:srgbClr val="FFFFFF">
                        <a:alpha val="80000"/>
                      </a:srgbClr>
                    </a:solidFill>
                  </a:tcPr>
                </a:tc>
                <a:tc>
                  <a:txBody>
                    <a:bodyPr/>
                    <a:lstStyle/>
                    <a:p>
                      <a:pPr marL="342900" indent="-342900">
                        <a:buFont typeface="Arial" panose="020B0604020202020204" pitchFamily="34" charset="0"/>
                        <a:buChar char="•"/>
                      </a:pPr>
                      <a:r>
                        <a:rPr kumimoji="0" lang="en-US" sz="2200" b="0" i="0" u="none" strike="noStrike" kern="0" cap="none" spc="0" normalizeH="0" baseline="0" dirty="0">
                          <a:ln>
                            <a:noFill/>
                          </a:ln>
                          <a:solidFill>
                            <a:srgbClr val="000000"/>
                          </a:solidFill>
                          <a:effectLst/>
                          <a:uLnTx/>
                          <a:uFillTx/>
                          <a:latin typeface="Calibri"/>
                          <a:ea typeface="Calibri"/>
                          <a:cs typeface="Calibri"/>
                          <a:sym typeface="Arial"/>
                        </a:rPr>
                        <a:t>Data Practices</a:t>
                      </a:r>
                    </a:p>
                    <a:p>
                      <a:pPr marL="342900" indent="-342900">
                        <a:buFont typeface="Arial" panose="020B0604020202020204" pitchFamily="34" charset="0"/>
                        <a:buChar char="•"/>
                      </a:pPr>
                      <a:r>
                        <a:rPr kumimoji="0" lang="en-US" sz="2200" b="0" i="0" u="none" strike="noStrike" kern="0" cap="none" spc="0" normalizeH="0" baseline="0" dirty="0">
                          <a:ln>
                            <a:noFill/>
                          </a:ln>
                          <a:solidFill>
                            <a:srgbClr val="000000"/>
                          </a:solidFill>
                          <a:effectLst/>
                          <a:uLnTx/>
                          <a:uFillTx/>
                          <a:latin typeface="Calibri"/>
                          <a:ea typeface="Calibri"/>
                          <a:cs typeface="Calibri"/>
                          <a:sym typeface="Arial"/>
                        </a:rPr>
                        <a:t>Plan Duration &amp; Progress</a:t>
                      </a:r>
                    </a:p>
                    <a:p>
                      <a:pPr marL="342900" indent="-342900">
                        <a:buFont typeface="Arial" panose="020B0604020202020204" pitchFamily="34" charset="0"/>
                        <a:buChar char="•"/>
                      </a:pPr>
                      <a:r>
                        <a:rPr kumimoji="0" lang="en-US" sz="2200" b="0" i="0" u="none" strike="noStrike" kern="0" cap="none" spc="0" normalizeH="0" baseline="0" dirty="0">
                          <a:ln>
                            <a:noFill/>
                          </a:ln>
                          <a:solidFill>
                            <a:srgbClr val="000000"/>
                          </a:solidFill>
                          <a:effectLst/>
                          <a:uLnTx/>
                          <a:uFillTx/>
                          <a:latin typeface="Calibri"/>
                          <a:ea typeface="Calibri"/>
                          <a:cs typeface="Calibri"/>
                          <a:sym typeface="Arial"/>
                        </a:rPr>
                        <a:t>Decision Rules &amp; Social Validity</a:t>
                      </a:r>
                    </a:p>
                  </a:txBody>
                  <a:tcPr>
                    <a:solidFill>
                      <a:srgbClr val="FFFFFF">
                        <a:alpha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Data Practices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Patterns and Relation to Outcomes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Decision Rules</a:t>
                      </a:r>
                    </a:p>
                  </a:txBody>
                  <a:tcPr>
                    <a:solidFill>
                      <a:srgbClr val="FFFFFF">
                        <a:alpha val="80000"/>
                      </a:srgbClr>
                    </a:solidFill>
                  </a:tcPr>
                </a:tc>
                <a:extLst>
                  <a:ext uri="{0D108BD9-81ED-4DB2-BD59-A6C34878D82A}">
                    <a16:rowId xmlns:a16="http://schemas.microsoft.com/office/drawing/2014/main" val="2261244033"/>
                  </a:ext>
                </a:extLst>
              </a:tr>
              <a:tr h="1296143">
                <a:tc>
                  <a:txBody>
                    <a:bodyPr/>
                    <a:lstStyle/>
                    <a:p>
                      <a:pPr algn="ctr"/>
                      <a:r>
                        <a:rPr lang="en-US" sz="2000" b="1" i="0" u="none" strike="noStrike" cap="none" dirty="0">
                          <a:solidFill>
                            <a:schemeClr val="tx1"/>
                          </a:solidFill>
                          <a:latin typeface="+mn-lt"/>
                          <a:ea typeface="+mn-ea"/>
                          <a:cs typeface="+mn-cs"/>
                          <a:sym typeface="Arial"/>
                        </a:rPr>
                        <a:t>School Leadership Teams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dirty="0">
                          <a:ln>
                            <a:noFill/>
                          </a:ln>
                          <a:solidFill>
                            <a:srgbClr val="000000"/>
                          </a:solidFill>
                          <a:effectLst/>
                          <a:uLnTx/>
                          <a:uFillTx/>
                          <a:latin typeface="Calibri"/>
                          <a:ea typeface="Calibri"/>
                          <a:cs typeface="Calibri"/>
                          <a:sym typeface="Arial"/>
                        </a:rPr>
                        <a:t>(Tables 3 &amp; 4)</a:t>
                      </a:r>
                    </a:p>
                  </a:txBody>
                  <a:tcPr anchor="ctr">
                    <a:solidFill>
                      <a:srgbClr val="FFFFFF">
                        <a:alpha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Data Practices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Student/Group Patterns (e.g., progress, duration)</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Decision Rules</a:t>
                      </a:r>
                    </a:p>
                  </a:txBody>
                  <a:tcPr>
                    <a:solidFill>
                      <a:srgbClr val="FFFFFF">
                        <a:alpha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Data Practices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Student/Group Patterns and Relation to Outcomes </a:t>
                      </a:r>
                    </a:p>
                  </a:txBody>
                  <a:tcPr>
                    <a:solidFill>
                      <a:srgbClr val="FFFFFF">
                        <a:alpha val="80000"/>
                      </a:srgbClr>
                    </a:solidFill>
                  </a:tcPr>
                </a:tc>
                <a:extLst>
                  <a:ext uri="{0D108BD9-81ED-4DB2-BD59-A6C34878D82A}">
                    <a16:rowId xmlns:a16="http://schemas.microsoft.com/office/drawing/2014/main" val="1684962821"/>
                  </a:ext>
                </a:extLst>
              </a:tr>
              <a:tr h="1296143">
                <a:tc>
                  <a:txBody>
                    <a:bodyPr/>
                    <a:lstStyle/>
                    <a:p>
                      <a:pPr algn="ctr"/>
                      <a:r>
                        <a:rPr lang="en-US" sz="2000" b="1" i="0" u="none" strike="noStrike" cap="none" dirty="0">
                          <a:solidFill>
                            <a:schemeClr val="tx1"/>
                          </a:solidFill>
                          <a:latin typeface="+mn-lt"/>
                          <a:ea typeface="+mn-ea"/>
                          <a:cs typeface="+mn-cs"/>
                          <a:sym typeface="Arial"/>
                        </a:rPr>
                        <a:t>District Leadership Teams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dirty="0">
                          <a:ln>
                            <a:noFill/>
                          </a:ln>
                          <a:solidFill>
                            <a:srgbClr val="000000"/>
                          </a:solidFill>
                          <a:effectLst/>
                          <a:uLnTx/>
                          <a:uFillTx/>
                          <a:latin typeface="Calibri"/>
                          <a:ea typeface="Calibri"/>
                          <a:cs typeface="Calibri"/>
                          <a:sym typeface="Arial"/>
                        </a:rPr>
                        <a:t>(Tables 5 &amp; 6)</a:t>
                      </a:r>
                      <a:r>
                        <a:rPr lang="en-US" sz="2000" b="1" i="0" u="none" strike="noStrike" cap="none" dirty="0">
                          <a:solidFill>
                            <a:schemeClr val="tx1"/>
                          </a:solidFill>
                          <a:latin typeface="+mn-lt"/>
                          <a:ea typeface="+mn-ea"/>
                          <a:cs typeface="+mn-cs"/>
                          <a:sym typeface="Arial"/>
                        </a:rPr>
                        <a:t> </a:t>
                      </a:r>
                    </a:p>
                  </a:txBody>
                  <a:tcPr anchor="ctr">
                    <a:solidFill>
                      <a:srgbClr val="FFFFFF">
                        <a:alpha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Data Practices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School/Group Patterns (e.g., progress, duration)</a:t>
                      </a:r>
                    </a:p>
                  </a:txBody>
                  <a:tcPr>
                    <a:solidFill>
                      <a:srgbClr val="FFFFFF">
                        <a:alpha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Data Practices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School/Group Patterns and Relation to Outcomes </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Arial"/>
                        </a:rPr>
                        <a:t>Capacity</a:t>
                      </a:r>
                    </a:p>
                  </a:txBody>
                  <a:tcPr>
                    <a:solidFill>
                      <a:srgbClr val="FFFFFF">
                        <a:alpha val="80000"/>
                      </a:srgbClr>
                    </a:solidFill>
                  </a:tcPr>
                </a:tc>
                <a:extLst>
                  <a:ext uri="{0D108BD9-81ED-4DB2-BD59-A6C34878D82A}">
                    <a16:rowId xmlns:a16="http://schemas.microsoft.com/office/drawing/2014/main" val="2114258158"/>
                  </a:ext>
                </a:extLst>
              </a:tr>
            </a:tbl>
          </a:graphicData>
        </a:graphic>
      </p:graphicFrame>
    </p:spTree>
    <p:extLst>
      <p:ext uri="{BB962C8B-B14F-4D97-AF65-F5344CB8AC3E}">
        <p14:creationId xmlns:p14="http://schemas.microsoft.com/office/powerpoint/2010/main" val="3967018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927A-1295-14A9-33F0-89CE68B50D2A}"/>
              </a:ext>
            </a:extLst>
          </p:cNvPr>
          <p:cNvSpPr>
            <a:spLocks noGrp="1"/>
          </p:cNvSpPr>
          <p:nvPr>
            <p:ph type="title"/>
          </p:nvPr>
        </p:nvSpPr>
        <p:spPr/>
        <p:txBody>
          <a:bodyPr/>
          <a:lstStyle/>
          <a:p>
            <a:r>
              <a:rPr lang="en-US" dirty="0"/>
              <a:t>Tier 3 Practice Guides</a:t>
            </a:r>
          </a:p>
        </p:txBody>
      </p:sp>
      <p:pic>
        <p:nvPicPr>
          <p:cNvPr id="4" name="Picture 3">
            <a:hlinkClick r:id="rId3"/>
            <a:extLst>
              <a:ext uri="{FF2B5EF4-FFF2-40B4-BE49-F238E27FC236}">
                <a16:creationId xmlns:a16="http://schemas.microsoft.com/office/drawing/2014/main" id="{ACC3A270-3133-59D6-1125-BF108FC963B2}"/>
              </a:ext>
            </a:extLst>
          </p:cNvPr>
          <p:cNvPicPr>
            <a:picLocks noChangeAspect="1"/>
          </p:cNvPicPr>
          <p:nvPr/>
        </p:nvPicPr>
        <p:blipFill>
          <a:blip r:embed="rId4"/>
          <a:stretch>
            <a:fillRect/>
          </a:stretch>
        </p:blipFill>
        <p:spPr>
          <a:xfrm>
            <a:off x="1059049" y="2030499"/>
            <a:ext cx="2847578" cy="3798916"/>
          </a:xfrm>
          <a:prstGeom prst="rect">
            <a:avLst/>
          </a:prstGeom>
        </p:spPr>
      </p:pic>
      <p:pic>
        <p:nvPicPr>
          <p:cNvPr id="6" name="Picture 5">
            <a:hlinkClick r:id="rId5"/>
            <a:extLst>
              <a:ext uri="{FF2B5EF4-FFF2-40B4-BE49-F238E27FC236}">
                <a16:creationId xmlns:a16="http://schemas.microsoft.com/office/drawing/2014/main" id="{E40DD6B5-0216-1DE6-51F4-2B84EB60A865}"/>
              </a:ext>
            </a:extLst>
          </p:cNvPr>
          <p:cNvPicPr>
            <a:picLocks noChangeAspect="1"/>
          </p:cNvPicPr>
          <p:nvPr/>
        </p:nvPicPr>
        <p:blipFill>
          <a:blip r:embed="rId6"/>
          <a:stretch>
            <a:fillRect/>
          </a:stretch>
        </p:blipFill>
        <p:spPr>
          <a:xfrm>
            <a:off x="4721233" y="2030499"/>
            <a:ext cx="2610196" cy="3795844"/>
          </a:xfrm>
          <a:prstGeom prst="rect">
            <a:avLst/>
          </a:prstGeom>
        </p:spPr>
      </p:pic>
      <p:pic>
        <p:nvPicPr>
          <p:cNvPr id="8" name="Picture 7">
            <a:hlinkClick r:id="rId7"/>
            <a:extLst>
              <a:ext uri="{FF2B5EF4-FFF2-40B4-BE49-F238E27FC236}">
                <a16:creationId xmlns:a16="http://schemas.microsoft.com/office/drawing/2014/main" id="{96F3A57C-2D95-1D29-DA84-EF4329295B90}"/>
              </a:ext>
            </a:extLst>
          </p:cNvPr>
          <p:cNvPicPr>
            <a:picLocks noChangeAspect="1"/>
          </p:cNvPicPr>
          <p:nvPr/>
        </p:nvPicPr>
        <p:blipFill>
          <a:blip r:embed="rId8"/>
          <a:stretch>
            <a:fillRect/>
          </a:stretch>
        </p:blipFill>
        <p:spPr>
          <a:xfrm>
            <a:off x="8146034" y="2030499"/>
            <a:ext cx="2887793" cy="3795844"/>
          </a:xfrm>
          <a:prstGeom prst="rect">
            <a:avLst/>
          </a:prstGeom>
        </p:spPr>
      </p:pic>
      <p:sp>
        <p:nvSpPr>
          <p:cNvPr id="10" name="TextBox 9">
            <a:extLst>
              <a:ext uri="{FF2B5EF4-FFF2-40B4-BE49-F238E27FC236}">
                <a16:creationId xmlns:a16="http://schemas.microsoft.com/office/drawing/2014/main" id="{564DB96C-0F7E-4C0C-A56D-E97C0A6BBA50}"/>
              </a:ext>
            </a:extLst>
          </p:cNvPr>
          <p:cNvSpPr txBox="1"/>
          <p:nvPr/>
        </p:nvSpPr>
        <p:spPr>
          <a:xfrm>
            <a:off x="1059049" y="1384166"/>
            <a:ext cx="2847578" cy="646331"/>
          </a:xfrm>
          <a:prstGeom prst="rect">
            <a:avLst/>
          </a:prstGeom>
          <a:noFill/>
        </p:spPr>
        <p:txBody>
          <a:bodyPr wrap="square">
            <a:spAutoFit/>
          </a:bodyPr>
          <a:lstStyle/>
          <a:p>
            <a:pPr algn="ctr"/>
            <a:r>
              <a:rPr lang="en-US" sz="1800" b="1" dirty="0">
                <a:solidFill>
                  <a:srgbClr val="C00000"/>
                </a:solidFill>
              </a:rPr>
              <a:t>Tier 3 Student-Level Systems Guide </a:t>
            </a:r>
            <a:endParaRPr lang="en-US" dirty="0">
              <a:solidFill>
                <a:srgbClr val="C00000"/>
              </a:solidFill>
            </a:endParaRPr>
          </a:p>
        </p:txBody>
      </p:sp>
      <p:sp>
        <p:nvSpPr>
          <p:cNvPr id="11" name="TextBox 10">
            <a:extLst>
              <a:ext uri="{FF2B5EF4-FFF2-40B4-BE49-F238E27FC236}">
                <a16:creationId xmlns:a16="http://schemas.microsoft.com/office/drawing/2014/main" id="{8EACF033-13CD-6975-4FDA-D89A98CA34A5}"/>
              </a:ext>
            </a:extLst>
          </p:cNvPr>
          <p:cNvSpPr txBox="1"/>
          <p:nvPr/>
        </p:nvSpPr>
        <p:spPr>
          <a:xfrm>
            <a:off x="4602541" y="1384166"/>
            <a:ext cx="2847578" cy="646331"/>
          </a:xfrm>
          <a:prstGeom prst="rect">
            <a:avLst/>
          </a:prstGeom>
          <a:noFill/>
        </p:spPr>
        <p:txBody>
          <a:bodyPr wrap="square">
            <a:spAutoFit/>
          </a:bodyPr>
          <a:lstStyle/>
          <a:p>
            <a:pPr algn="ctr"/>
            <a:r>
              <a:rPr lang="en-US" sz="1800" b="1" dirty="0">
                <a:solidFill>
                  <a:srgbClr val="C00000"/>
                </a:solidFill>
              </a:rPr>
              <a:t>Tier 3 School-Level Systems Guide </a:t>
            </a:r>
            <a:endParaRPr lang="en-US" dirty="0">
              <a:solidFill>
                <a:srgbClr val="C00000"/>
              </a:solidFill>
            </a:endParaRPr>
          </a:p>
        </p:txBody>
      </p:sp>
      <p:sp>
        <p:nvSpPr>
          <p:cNvPr id="12" name="TextBox 11">
            <a:extLst>
              <a:ext uri="{FF2B5EF4-FFF2-40B4-BE49-F238E27FC236}">
                <a16:creationId xmlns:a16="http://schemas.microsoft.com/office/drawing/2014/main" id="{01B5F262-3038-C7AA-B2C6-18C3ECCEBE91}"/>
              </a:ext>
            </a:extLst>
          </p:cNvPr>
          <p:cNvSpPr txBox="1"/>
          <p:nvPr/>
        </p:nvSpPr>
        <p:spPr>
          <a:xfrm>
            <a:off x="8186249" y="1384166"/>
            <a:ext cx="2847578" cy="646331"/>
          </a:xfrm>
          <a:prstGeom prst="rect">
            <a:avLst/>
          </a:prstGeom>
          <a:noFill/>
        </p:spPr>
        <p:txBody>
          <a:bodyPr wrap="square">
            <a:spAutoFit/>
          </a:bodyPr>
          <a:lstStyle/>
          <a:p>
            <a:pPr algn="ctr"/>
            <a:r>
              <a:rPr lang="en-US" sz="1800" b="1" dirty="0">
                <a:solidFill>
                  <a:srgbClr val="C00000"/>
                </a:solidFill>
              </a:rPr>
              <a:t>Tier 3 District-Level Systems Guide </a:t>
            </a:r>
            <a:endParaRPr lang="en-US" dirty="0">
              <a:solidFill>
                <a:srgbClr val="C00000"/>
              </a:solidFill>
            </a:endParaRPr>
          </a:p>
        </p:txBody>
      </p:sp>
    </p:spTree>
    <p:extLst>
      <p:ext uri="{BB962C8B-B14F-4D97-AF65-F5344CB8AC3E}">
        <p14:creationId xmlns:p14="http://schemas.microsoft.com/office/powerpoint/2010/main" val="1059548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74D1C-691C-5378-FB13-9A4716793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D41E3-8911-0349-21B2-5A6B54BE91CA}"/>
              </a:ext>
            </a:extLst>
          </p:cNvPr>
          <p:cNvSpPr>
            <a:spLocks noGrp="1"/>
          </p:cNvSpPr>
          <p:nvPr>
            <p:ph type="title"/>
          </p:nvPr>
        </p:nvSpPr>
        <p:spPr/>
        <p:txBody>
          <a:bodyPr/>
          <a:lstStyle/>
          <a:p>
            <a:r>
              <a:rPr lang="en-US" dirty="0"/>
              <a:t>Moving from Learning to Doing</a:t>
            </a:r>
          </a:p>
        </p:txBody>
      </p:sp>
      <p:sp>
        <p:nvSpPr>
          <p:cNvPr id="3" name="Text Placeholder 2">
            <a:extLst>
              <a:ext uri="{FF2B5EF4-FFF2-40B4-BE49-F238E27FC236}">
                <a16:creationId xmlns:a16="http://schemas.microsoft.com/office/drawing/2014/main" id="{0B71BCB5-52EC-A875-E695-D96878EB13E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5760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4D905-3444-EA8D-1085-1A8B4B8E6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9BDC6-1E2C-0841-9989-21FC3D374CCE}"/>
              </a:ext>
            </a:extLst>
          </p:cNvPr>
          <p:cNvSpPr>
            <a:spLocks noGrp="1"/>
          </p:cNvSpPr>
          <p:nvPr>
            <p:ph type="title"/>
          </p:nvPr>
        </p:nvSpPr>
        <p:spPr>
          <a:xfrm>
            <a:off x="838200" y="365125"/>
            <a:ext cx="10515600" cy="1325563"/>
          </a:xfrm>
        </p:spPr>
        <p:txBody>
          <a:bodyPr wrap="square" anchor="ctr">
            <a:normAutofit/>
          </a:bodyPr>
          <a:lstStyle/>
          <a:p>
            <a:r>
              <a:rPr lang="en-US" dirty="0"/>
              <a:t>Let’s Practice! </a:t>
            </a:r>
          </a:p>
        </p:txBody>
      </p:sp>
      <p:pic>
        <p:nvPicPr>
          <p:cNvPr id="6" name="Graphic 5" descr="Clapper board outline">
            <a:extLst>
              <a:ext uri="{FF2B5EF4-FFF2-40B4-BE49-F238E27FC236}">
                <a16:creationId xmlns:a16="http://schemas.microsoft.com/office/drawing/2014/main" id="{8DA53CCB-AD0C-7318-D2F8-F553F3885E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5578" y="1881188"/>
            <a:ext cx="4352544" cy="4352544"/>
          </a:xfrm>
          <a:prstGeom prst="rect">
            <a:avLst/>
          </a:prstGeom>
          <a:ln>
            <a:noFill/>
          </a:ln>
        </p:spPr>
      </p:pic>
      <p:sp>
        <p:nvSpPr>
          <p:cNvPr id="4" name="Text Placeholder 3">
            <a:extLst>
              <a:ext uri="{FF2B5EF4-FFF2-40B4-BE49-F238E27FC236}">
                <a16:creationId xmlns:a16="http://schemas.microsoft.com/office/drawing/2014/main" id="{831B0B80-9EB6-AC65-FC60-84A0671E78A0}"/>
              </a:ext>
            </a:extLst>
          </p:cNvPr>
          <p:cNvSpPr>
            <a:spLocks noGrp="1"/>
          </p:cNvSpPr>
          <p:nvPr>
            <p:ph type="body" idx="4294967295"/>
          </p:nvPr>
        </p:nvSpPr>
        <p:spPr>
          <a:xfrm>
            <a:off x="6286500" y="1881188"/>
            <a:ext cx="5067300" cy="4352544"/>
          </a:xfrm>
        </p:spPr>
        <p:txBody>
          <a:bodyPr anchor="t">
            <a:normAutofit/>
          </a:bodyPr>
          <a:lstStyle/>
          <a:p>
            <a:pPr marL="0"/>
            <a:r>
              <a:rPr lang="en-US" kern="1200" dirty="0">
                <a:solidFill>
                  <a:srgbClr val="0070C0"/>
                </a:solidFill>
              </a:rPr>
              <a:t>Question and considerations</a:t>
            </a:r>
          </a:p>
          <a:p>
            <a:pPr marL="0"/>
            <a:r>
              <a:rPr lang="en-US" kern="1200" dirty="0">
                <a:solidFill>
                  <a:srgbClr val="0070C0"/>
                </a:solidFill>
              </a:rPr>
              <a:t>Describe your current data</a:t>
            </a:r>
          </a:p>
          <a:p>
            <a:pPr marL="0"/>
            <a:r>
              <a:rPr lang="en-US" kern="1200" dirty="0">
                <a:solidFill>
                  <a:srgbClr val="0070C0"/>
                </a:solidFill>
              </a:rPr>
              <a:t>Identify one Action Plan item</a:t>
            </a:r>
          </a:p>
        </p:txBody>
      </p:sp>
    </p:spTree>
    <p:extLst>
      <p:ext uri="{BB962C8B-B14F-4D97-AF65-F5344CB8AC3E}">
        <p14:creationId xmlns:p14="http://schemas.microsoft.com/office/powerpoint/2010/main" val="1808250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50A4-3716-3774-1EFA-7A96AF597978}"/>
              </a:ext>
            </a:extLst>
          </p:cNvPr>
          <p:cNvSpPr>
            <a:spLocks noGrp="1"/>
          </p:cNvSpPr>
          <p:nvPr>
            <p:ph type="title"/>
          </p:nvPr>
        </p:nvSpPr>
        <p:spPr>
          <a:xfrm>
            <a:off x="838200" y="365125"/>
            <a:ext cx="10515600" cy="1325563"/>
          </a:xfrm>
        </p:spPr>
        <p:txBody>
          <a:bodyPr wrap="square" anchor="ctr">
            <a:normAutofit/>
          </a:bodyPr>
          <a:lstStyle/>
          <a:p>
            <a:r>
              <a:rPr lang="en-US" dirty="0"/>
              <a:t>Your “One Thing”</a:t>
            </a:r>
          </a:p>
        </p:txBody>
      </p:sp>
      <p:sp>
        <p:nvSpPr>
          <p:cNvPr id="3" name="Text Placeholder 2">
            <a:extLst>
              <a:ext uri="{FF2B5EF4-FFF2-40B4-BE49-F238E27FC236}">
                <a16:creationId xmlns:a16="http://schemas.microsoft.com/office/drawing/2014/main" id="{85CD6279-F1AF-D1D3-BB35-B83837A6B95A}"/>
              </a:ext>
            </a:extLst>
          </p:cNvPr>
          <p:cNvSpPr>
            <a:spLocks noGrp="1"/>
          </p:cNvSpPr>
          <p:nvPr>
            <p:ph type="body" idx="4294967295"/>
          </p:nvPr>
        </p:nvSpPr>
        <p:spPr>
          <a:xfrm>
            <a:off x="838200" y="1881188"/>
            <a:ext cx="5911516" cy="4352544"/>
          </a:xfrm>
        </p:spPr>
        <p:txBody>
          <a:bodyPr anchor="t">
            <a:normAutofit/>
          </a:bodyPr>
          <a:lstStyle/>
          <a:p>
            <a:pPr marL="0" indent="0">
              <a:buNone/>
              <a:tabLst>
                <a:tab pos="4006850" algn="l"/>
              </a:tabLst>
            </a:pPr>
            <a:r>
              <a:rPr lang="en-US" sz="4000" kern="1200" dirty="0">
                <a:solidFill>
                  <a:srgbClr val="0070C0"/>
                </a:solidFill>
              </a:rPr>
              <a:t>Write one small but meaningful improvement you can make in the next few months. </a:t>
            </a:r>
          </a:p>
        </p:txBody>
      </p:sp>
      <p:pic>
        <p:nvPicPr>
          <p:cNvPr id="6" name="Picture 5" descr="Close-up of a fountain pen writing on a piece of paper&#10;&#10;AI-generated content may be incorrect.">
            <a:extLst>
              <a:ext uri="{FF2B5EF4-FFF2-40B4-BE49-F238E27FC236}">
                <a16:creationId xmlns:a16="http://schemas.microsoft.com/office/drawing/2014/main" id="{F53A60E5-106B-E861-8D38-60CB15EE991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2681" b="-3"/>
          <a:stretch>
            <a:fillRect/>
          </a:stretch>
        </p:blipFill>
        <p:spPr>
          <a:xfrm>
            <a:off x="6588019" y="827362"/>
            <a:ext cx="4765781" cy="4093554"/>
          </a:xfrm>
          <a:prstGeom prst="rect">
            <a:avLst/>
          </a:prstGeom>
          <a:noFill/>
          <a:ln>
            <a:noFill/>
          </a:ln>
        </p:spPr>
      </p:pic>
    </p:spTree>
    <p:extLst>
      <p:ext uri="{BB962C8B-B14F-4D97-AF65-F5344CB8AC3E}">
        <p14:creationId xmlns:p14="http://schemas.microsoft.com/office/powerpoint/2010/main" val="2309812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5FED-F76D-AC00-7487-B26F276CB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44A38-6228-0145-979A-4B3D227E5D83}"/>
              </a:ext>
            </a:extLst>
          </p:cNvPr>
          <p:cNvSpPr>
            <a:spLocks noGrp="1"/>
          </p:cNvSpPr>
          <p:nvPr>
            <p:ph type="title"/>
          </p:nvPr>
        </p:nvSpPr>
        <p:spPr/>
        <p:txBody>
          <a:bodyPr/>
          <a:lstStyle/>
          <a:p>
            <a:r>
              <a:rPr lang="en-US" dirty="0"/>
              <a:t>A Call to Action</a:t>
            </a:r>
          </a:p>
        </p:txBody>
      </p:sp>
      <p:sp>
        <p:nvSpPr>
          <p:cNvPr id="3" name="Text Placeholder 2">
            <a:extLst>
              <a:ext uri="{FF2B5EF4-FFF2-40B4-BE49-F238E27FC236}">
                <a16:creationId xmlns:a16="http://schemas.microsoft.com/office/drawing/2014/main" id="{5BEEF447-FC5D-6A83-AEFA-14FBB599C58D}"/>
              </a:ext>
            </a:extLst>
          </p:cNvPr>
          <p:cNvSpPr>
            <a:spLocks noGrp="1"/>
          </p:cNvSpPr>
          <p:nvPr>
            <p:ph type="body" idx="1"/>
          </p:nvPr>
        </p:nvSpPr>
        <p:spPr/>
        <p:txBody>
          <a:bodyPr/>
          <a:lstStyle/>
          <a:p>
            <a:r>
              <a:rPr lang="en-US" dirty="0"/>
              <a:t>Bob</a:t>
            </a:r>
          </a:p>
        </p:txBody>
      </p:sp>
    </p:spTree>
    <p:extLst>
      <p:ext uri="{BB962C8B-B14F-4D97-AF65-F5344CB8AC3E}">
        <p14:creationId xmlns:p14="http://schemas.microsoft.com/office/powerpoint/2010/main" val="303718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766ED-41A7-A90A-22DB-250552FB2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7163B-7EAD-3608-D747-520897591158}"/>
              </a:ext>
            </a:extLst>
          </p:cNvPr>
          <p:cNvSpPr>
            <a:spLocks noGrp="1"/>
          </p:cNvSpPr>
          <p:nvPr>
            <p:ph type="title"/>
          </p:nvPr>
        </p:nvSpPr>
        <p:spPr>
          <a:xfrm>
            <a:off x="838200" y="365125"/>
            <a:ext cx="10515600" cy="1325563"/>
          </a:xfrm>
        </p:spPr>
        <p:txBody>
          <a:bodyPr wrap="square" anchor="ctr">
            <a:normAutofit/>
          </a:bodyPr>
          <a:lstStyle/>
          <a:p>
            <a:r>
              <a:rPr lang="en-US" dirty="0"/>
              <a:t>Next Steps</a:t>
            </a:r>
          </a:p>
        </p:txBody>
      </p:sp>
      <p:graphicFrame>
        <p:nvGraphicFramePr>
          <p:cNvPr id="6" name="Text Placeholder 2">
            <a:extLst>
              <a:ext uri="{FF2B5EF4-FFF2-40B4-BE49-F238E27FC236}">
                <a16:creationId xmlns:a16="http://schemas.microsoft.com/office/drawing/2014/main" id="{C0D28EDF-1268-2C9C-5B6C-B7A7423D87A1}"/>
              </a:ext>
            </a:extLst>
          </p:cNvPr>
          <p:cNvGraphicFramePr/>
          <p:nvPr>
            <p:extLst>
              <p:ext uri="{D42A27DB-BD31-4B8C-83A1-F6EECF244321}">
                <p14:modId xmlns:p14="http://schemas.microsoft.com/office/powerpoint/2010/main" val="37207466"/>
              </p:ext>
            </p:extLst>
          </p:nvPr>
        </p:nvGraphicFramePr>
        <p:xfrm>
          <a:off x="621631" y="1520241"/>
          <a:ext cx="11061031"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4459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EA96-DDC2-444C-634F-4D4C1D36EC6B}"/>
              </a:ext>
            </a:extLst>
          </p:cNvPr>
          <p:cNvSpPr>
            <a:spLocks noGrp="1"/>
          </p:cNvSpPr>
          <p:nvPr>
            <p:ph type="title"/>
          </p:nvPr>
        </p:nvSpPr>
        <p:spPr/>
        <p:txBody>
          <a:bodyPr/>
          <a:lstStyle/>
          <a:p>
            <a:r>
              <a:rPr lang="en-US" dirty="0"/>
              <a:t>Alignment Across Tiers</a:t>
            </a:r>
          </a:p>
        </p:txBody>
      </p:sp>
      <p:sp>
        <p:nvSpPr>
          <p:cNvPr id="3" name="Text Placeholder 2">
            <a:extLst>
              <a:ext uri="{FF2B5EF4-FFF2-40B4-BE49-F238E27FC236}">
                <a16:creationId xmlns:a16="http://schemas.microsoft.com/office/drawing/2014/main" id="{D871E5B4-242A-F350-F0D5-48DA12E6890C}"/>
              </a:ext>
            </a:extLst>
          </p:cNvPr>
          <p:cNvSpPr>
            <a:spLocks noGrp="1"/>
          </p:cNvSpPr>
          <p:nvPr>
            <p:ph type="body" idx="1"/>
          </p:nvPr>
        </p:nvSpPr>
        <p:spPr/>
        <p:txBody>
          <a:bodyPr>
            <a:normAutofit lnSpcReduction="10000"/>
          </a:bodyPr>
          <a:lstStyle/>
          <a:p>
            <a:pPr>
              <a:lnSpc>
                <a:spcPct val="120000"/>
              </a:lnSpc>
            </a:pPr>
            <a:r>
              <a:rPr lang="en-US" sz="3200" kern="1200" dirty="0">
                <a:solidFill>
                  <a:srgbClr val="0070C0"/>
                </a:solidFill>
              </a:rPr>
              <a:t>PBIS is a comprehensive framework with integrated tiers, goals, practices, systems, and data. </a:t>
            </a:r>
          </a:p>
          <a:p>
            <a:pPr>
              <a:lnSpc>
                <a:spcPct val="120000"/>
              </a:lnSpc>
            </a:pPr>
            <a:r>
              <a:rPr lang="en-US" sz="3200" kern="1200" dirty="0">
                <a:solidFill>
                  <a:srgbClr val="0070C0"/>
                </a:solidFill>
              </a:rPr>
              <a:t>Integrate Tier 3 naturally into the way we “do business”. </a:t>
            </a:r>
          </a:p>
        </p:txBody>
      </p:sp>
      <p:pic>
        <p:nvPicPr>
          <p:cNvPr id="10" name="Picture 9">
            <a:extLst>
              <a:ext uri="{FF2B5EF4-FFF2-40B4-BE49-F238E27FC236}">
                <a16:creationId xmlns:a16="http://schemas.microsoft.com/office/drawing/2014/main" id="{5F6A9E29-E160-6532-2F6C-50D9CF8A5E51}"/>
              </a:ext>
            </a:extLst>
          </p:cNvPr>
          <p:cNvPicPr>
            <a:picLocks noChangeAspect="1"/>
          </p:cNvPicPr>
          <p:nvPr/>
        </p:nvPicPr>
        <p:blipFill>
          <a:blip r:embed="rId3"/>
          <a:stretch>
            <a:fillRect/>
          </a:stretch>
        </p:blipFill>
        <p:spPr>
          <a:xfrm>
            <a:off x="6280841" y="1027906"/>
            <a:ext cx="2822700" cy="2764576"/>
          </a:xfrm>
          <a:prstGeom prst="rect">
            <a:avLst/>
          </a:prstGeom>
        </p:spPr>
      </p:pic>
      <p:pic>
        <p:nvPicPr>
          <p:cNvPr id="11" name="Picture 10">
            <a:extLst>
              <a:ext uri="{FF2B5EF4-FFF2-40B4-BE49-F238E27FC236}">
                <a16:creationId xmlns:a16="http://schemas.microsoft.com/office/drawing/2014/main" id="{A9F06B74-1F9A-1501-842A-C3F513D5EBEF}"/>
              </a:ext>
            </a:extLst>
          </p:cNvPr>
          <p:cNvPicPr>
            <a:picLocks noChangeAspect="1"/>
          </p:cNvPicPr>
          <p:nvPr/>
        </p:nvPicPr>
        <p:blipFill>
          <a:blip r:embed="rId4"/>
          <a:stretch>
            <a:fillRect/>
          </a:stretch>
        </p:blipFill>
        <p:spPr>
          <a:xfrm>
            <a:off x="7535776" y="2559094"/>
            <a:ext cx="4588042" cy="2884400"/>
          </a:xfrm>
          <a:prstGeom prst="rect">
            <a:avLst/>
          </a:prstGeom>
        </p:spPr>
      </p:pic>
    </p:spTree>
    <p:extLst>
      <p:ext uri="{BB962C8B-B14F-4D97-AF65-F5344CB8AC3E}">
        <p14:creationId xmlns:p14="http://schemas.microsoft.com/office/powerpoint/2010/main" val="889091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1826-3053-4146-2616-02CA68ACD30F}"/>
              </a:ext>
            </a:extLst>
          </p:cNvPr>
          <p:cNvSpPr>
            <a:spLocks noGrp="1"/>
          </p:cNvSpPr>
          <p:nvPr>
            <p:ph type="title"/>
          </p:nvPr>
        </p:nvSpPr>
        <p:spPr/>
        <p:txBody>
          <a:bodyPr/>
          <a:lstStyle/>
          <a:p>
            <a:r>
              <a:rPr lang="en-US" dirty="0"/>
              <a:t>References</a:t>
            </a:r>
          </a:p>
        </p:txBody>
      </p:sp>
      <p:sp>
        <p:nvSpPr>
          <p:cNvPr id="5" name="Text Placeholder 4">
            <a:extLst>
              <a:ext uri="{FF2B5EF4-FFF2-40B4-BE49-F238E27FC236}">
                <a16:creationId xmlns:a16="http://schemas.microsoft.com/office/drawing/2014/main" id="{C53FE440-5A5F-826A-31FF-165A115EF6DD}"/>
              </a:ext>
            </a:extLst>
          </p:cNvPr>
          <p:cNvSpPr>
            <a:spLocks noGrp="1"/>
          </p:cNvSpPr>
          <p:nvPr>
            <p:ph type="body" idx="1"/>
          </p:nvPr>
        </p:nvSpPr>
        <p:spPr/>
        <p:txBody>
          <a:bodyPr>
            <a:normAutofit/>
          </a:bodyPr>
          <a:lstStyle/>
          <a:p>
            <a:pPr indent="-457200">
              <a:buNone/>
            </a:pPr>
            <a:r>
              <a:rPr lang="en-US" sz="2000" dirty="0">
                <a:solidFill>
                  <a:srgbClr val="000000"/>
                </a:solidFill>
              </a:rPr>
              <a:t>Center on PBIS. (2022). </a:t>
            </a:r>
            <a:r>
              <a:rPr lang="en-US" sz="2000" i="1" dirty="0">
                <a:solidFill>
                  <a:srgbClr val="000000"/>
                </a:solidFill>
              </a:rPr>
              <a:t>Tier 3 Student-level Systems Guide</a:t>
            </a:r>
            <a:r>
              <a:rPr lang="en-US" sz="2000" dirty="0">
                <a:solidFill>
                  <a:srgbClr val="000000"/>
                </a:solidFill>
              </a:rPr>
              <a:t>. Center on PBIS, University of Oregon. </a:t>
            </a:r>
            <a:r>
              <a:rPr lang="en-US" sz="2000" dirty="0">
                <a:solidFill>
                  <a:srgbClr val="000000"/>
                </a:solidFill>
                <a:hlinkClick r:id="rId3"/>
              </a:rPr>
              <a:t>www.pbis.org</a:t>
            </a:r>
            <a:r>
              <a:rPr lang="en-US" sz="2000" dirty="0">
                <a:solidFill>
                  <a:srgbClr val="000000"/>
                </a:solidFill>
              </a:rPr>
              <a:t>.</a:t>
            </a:r>
          </a:p>
          <a:p>
            <a:pPr indent="-457200">
              <a:buNone/>
            </a:pPr>
            <a:r>
              <a:rPr lang="en-US" sz="2000" dirty="0">
                <a:solidFill>
                  <a:srgbClr val="000000"/>
                </a:solidFill>
              </a:rPr>
              <a:t>Center on PBIS. (2022). </a:t>
            </a:r>
            <a:r>
              <a:rPr lang="en-US" sz="2000" i="1" dirty="0">
                <a:solidFill>
                  <a:srgbClr val="000000"/>
                </a:solidFill>
              </a:rPr>
              <a:t>Tier 3 School-level Systems Guide</a:t>
            </a:r>
            <a:r>
              <a:rPr lang="en-US" sz="2000" dirty="0">
                <a:solidFill>
                  <a:srgbClr val="000000"/>
                </a:solidFill>
              </a:rPr>
              <a:t>. Center on PBIS, University of Oregon. </a:t>
            </a:r>
            <a:r>
              <a:rPr lang="en-US" sz="2000" dirty="0">
                <a:solidFill>
                  <a:srgbClr val="000000"/>
                </a:solidFill>
                <a:hlinkClick r:id="rId3"/>
              </a:rPr>
              <a:t>www.pbis.org</a:t>
            </a:r>
            <a:r>
              <a:rPr lang="en-US" sz="2000" dirty="0">
                <a:solidFill>
                  <a:srgbClr val="000000"/>
                </a:solidFill>
              </a:rPr>
              <a:t>. </a:t>
            </a:r>
          </a:p>
          <a:p>
            <a:pPr indent="-457200">
              <a:buNone/>
            </a:pPr>
            <a:r>
              <a:rPr lang="en-US" sz="2000" dirty="0">
                <a:solidFill>
                  <a:srgbClr val="000000"/>
                </a:solidFill>
              </a:rPr>
              <a:t>Center on PBIS. (2022). </a:t>
            </a:r>
            <a:r>
              <a:rPr lang="en-US" sz="2000" i="1" dirty="0">
                <a:solidFill>
                  <a:srgbClr val="000000"/>
                </a:solidFill>
              </a:rPr>
              <a:t>Tier 3 District-Level Systems Guide</a:t>
            </a:r>
            <a:r>
              <a:rPr lang="en-US" sz="2000" dirty="0">
                <a:solidFill>
                  <a:srgbClr val="000000"/>
                </a:solidFill>
              </a:rPr>
              <a:t>. Center on PBIS, University of Oregon. </a:t>
            </a:r>
            <a:r>
              <a:rPr lang="en-US" sz="2000" dirty="0">
                <a:solidFill>
                  <a:srgbClr val="000000"/>
                </a:solidFill>
                <a:hlinkClick r:id="rId3"/>
              </a:rPr>
              <a:t>www.pbis.org</a:t>
            </a:r>
            <a:r>
              <a:rPr lang="en-US" sz="2000" dirty="0">
                <a:solidFill>
                  <a:srgbClr val="000000"/>
                </a:solidFill>
              </a:rPr>
              <a:t>. </a:t>
            </a:r>
          </a:p>
          <a:p>
            <a:pPr indent="-457200">
              <a:buNone/>
            </a:pPr>
            <a:r>
              <a:rPr lang="en-US" sz="2000" dirty="0">
                <a:solidFill>
                  <a:srgbClr val="000000"/>
                </a:solidFill>
              </a:rPr>
              <a:t>Strickland-Cohen, M. K., </a:t>
            </a:r>
            <a:r>
              <a:rPr lang="en-US" sz="2000" dirty="0" err="1">
                <a:solidFill>
                  <a:srgbClr val="000000"/>
                </a:solidFill>
              </a:rPr>
              <a:t>Iovannone</a:t>
            </a:r>
            <a:r>
              <a:rPr lang="en-US" sz="2000" dirty="0">
                <a:solidFill>
                  <a:srgbClr val="000000"/>
                </a:solidFill>
              </a:rPr>
              <a:t>, R., Conley, K., St. Joseph, S., Hirsch, S. E., &amp; Putnam, R. (2024). </a:t>
            </a:r>
            <a:r>
              <a:rPr lang="en-US" sz="2000" i="1" dirty="0">
                <a:solidFill>
                  <a:srgbClr val="000000"/>
                </a:solidFill>
              </a:rPr>
              <a:t>Tier 3 data collection systems: Data for team-based decision-making</a:t>
            </a:r>
            <a:r>
              <a:rPr lang="en-US" sz="2000" dirty="0">
                <a:solidFill>
                  <a:srgbClr val="000000"/>
                </a:solidFill>
              </a:rPr>
              <a:t> [Practice Brief]. Center on PBIS. </a:t>
            </a:r>
            <a:r>
              <a:rPr lang="en-US" sz="2000" dirty="0">
                <a:solidFill>
                  <a:srgbClr val="000000"/>
                </a:solidFill>
                <a:hlinkClick r:id="rId3"/>
              </a:rPr>
              <a:t>www.pbis.org</a:t>
            </a:r>
            <a:r>
              <a:rPr lang="en-US" sz="2000" dirty="0">
                <a:solidFill>
                  <a:srgbClr val="000000"/>
                </a:solidFill>
              </a:rPr>
              <a:t>. </a:t>
            </a:r>
          </a:p>
          <a:p>
            <a:pPr indent="-457200">
              <a:buNone/>
            </a:pPr>
            <a:endParaRPr lang="en-US" sz="2000" dirty="0">
              <a:solidFill>
                <a:srgbClr val="000000"/>
              </a:solidFill>
            </a:endParaRPr>
          </a:p>
          <a:p>
            <a:pPr indent="-457200">
              <a:buNone/>
            </a:pPr>
            <a:endParaRPr lang="en-US" sz="2000" i="1" dirty="0">
              <a:solidFill>
                <a:srgbClr val="000000"/>
              </a:solidFill>
            </a:endParaRPr>
          </a:p>
        </p:txBody>
      </p:sp>
    </p:spTree>
    <p:extLst>
      <p:ext uri="{BB962C8B-B14F-4D97-AF65-F5344CB8AC3E}">
        <p14:creationId xmlns:p14="http://schemas.microsoft.com/office/powerpoint/2010/main" val="329845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1CD9-B1A8-55A5-11D9-E47388242AEC}"/>
              </a:ext>
            </a:extLst>
          </p:cNvPr>
          <p:cNvSpPr>
            <a:spLocks noGrp="1"/>
          </p:cNvSpPr>
          <p:nvPr>
            <p:ph type="title"/>
          </p:nvPr>
        </p:nvSpPr>
        <p:spPr/>
        <p:txBody>
          <a:bodyPr/>
          <a:lstStyle/>
          <a:p>
            <a:r>
              <a:rPr lang="en-US" dirty="0"/>
              <a:t>Tier 3 PBIS </a:t>
            </a:r>
          </a:p>
        </p:txBody>
      </p:sp>
      <p:pic>
        <p:nvPicPr>
          <p:cNvPr id="9" name="Picture 8">
            <a:extLst>
              <a:ext uri="{FF2B5EF4-FFF2-40B4-BE49-F238E27FC236}">
                <a16:creationId xmlns:a16="http://schemas.microsoft.com/office/drawing/2014/main" id="{7ACDA111-AB0C-D0EF-DEB2-E75783D76D67}"/>
              </a:ext>
            </a:extLst>
          </p:cNvPr>
          <p:cNvPicPr>
            <a:picLocks noChangeAspect="1"/>
          </p:cNvPicPr>
          <p:nvPr/>
        </p:nvPicPr>
        <p:blipFill>
          <a:blip r:embed="rId3"/>
          <a:stretch>
            <a:fillRect/>
          </a:stretch>
        </p:blipFill>
        <p:spPr>
          <a:xfrm>
            <a:off x="-86633" y="1564104"/>
            <a:ext cx="16507858" cy="4054029"/>
          </a:xfrm>
          <a:prstGeom prst="rect">
            <a:avLst/>
          </a:prstGeom>
        </p:spPr>
      </p:pic>
      <p:sp>
        <p:nvSpPr>
          <p:cNvPr id="10" name="Arrow: Right 9">
            <a:extLst>
              <a:ext uri="{FF2B5EF4-FFF2-40B4-BE49-F238E27FC236}">
                <a16:creationId xmlns:a16="http://schemas.microsoft.com/office/drawing/2014/main" id="{465CE06F-C232-C765-F4B6-6FBA96F221B1}"/>
              </a:ext>
            </a:extLst>
          </p:cNvPr>
          <p:cNvSpPr/>
          <p:nvPr/>
        </p:nvSpPr>
        <p:spPr>
          <a:xfrm>
            <a:off x="0" y="3512913"/>
            <a:ext cx="3224463" cy="6858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6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p:nvPr/>
        </p:nvSpPr>
        <p:spPr>
          <a:xfrm>
            <a:off x="8277244" y="5361255"/>
            <a:ext cx="3046700"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1" u="none" strike="noStrike" cap="none">
                <a:solidFill>
                  <a:srgbClr val="C00000"/>
                </a:solidFill>
                <a:latin typeface="Calibri"/>
                <a:ea typeface="Calibri"/>
                <a:cs typeface="Calibri"/>
                <a:sym typeface="Calibri"/>
              </a:rPr>
              <a:t>Evaluations are </a:t>
            </a:r>
            <a:r>
              <a:rPr lang="en-US" sz="1400" b="1" i="1" u="none" strike="noStrike" cap="none">
                <a:solidFill>
                  <a:srgbClr val="C00000"/>
                </a:solidFill>
                <a:latin typeface="Calibri"/>
                <a:ea typeface="Calibri"/>
                <a:cs typeface="Calibri"/>
                <a:sym typeface="Calibri"/>
              </a:rPr>
              <a:t>anonymous</a:t>
            </a:r>
            <a:r>
              <a:rPr lang="en-US" sz="1400" b="0" i="1" u="none" strike="noStrike" cap="none">
                <a:solidFill>
                  <a:srgbClr val="C00000"/>
                </a:solidFill>
                <a:latin typeface="Calibri"/>
                <a:ea typeface="Calibri"/>
                <a:cs typeface="Calibri"/>
                <a:sym typeface="Calibri"/>
              </a:rPr>
              <a:t>! We send reminder emails to all participants.</a:t>
            </a:r>
            <a:br>
              <a:rPr lang="en-US" sz="1400" b="0" i="0" u="none" strike="noStrike" cap="none">
                <a:solidFill>
                  <a:srgbClr val="C00000"/>
                </a:solidFill>
                <a:latin typeface="Calibri"/>
                <a:ea typeface="Calibri"/>
                <a:cs typeface="Calibri"/>
                <a:sym typeface="Calibri"/>
              </a:rPr>
            </a:br>
            <a:endParaRPr sz="1400">
              <a:solidFill>
                <a:srgbClr val="C00000"/>
              </a:solidFill>
              <a:latin typeface="Calibri"/>
              <a:ea typeface="Calibri"/>
              <a:cs typeface="Calibri"/>
              <a:sym typeface="Calibri"/>
            </a:endParaRPr>
          </a:p>
        </p:txBody>
      </p:sp>
      <p:sp>
        <p:nvSpPr>
          <p:cNvPr id="96" name="Google Shape;96;p13"/>
          <p:cNvSpPr/>
          <p:nvPr/>
        </p:nvSpPr>
        <p:spPr>
          <a:xfrm>
            <a:off x="1381760" y="5579430"/>
            <a:ext cx="593344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rgbClr val="0070C0"/>
                </a:solidFill>
                <a:latin typeface="Calibri"/>
                <a:ea typeface="Calibri"/>
                <a:cs typeface="Calibri"/>
                <a:sym typeface="Calibri"/>
              </a:rPr>
              <a:t>After you submit each session evaluation, click the link to enter the </a:t>
            </a:r>
            <a:r>
              <a:rPr lang="en-US" sz="2200" b="1">
                <a:solidFill>
                  <a:srgbClr val="0070C0"/>
                </a:solidFill>
                <a:latin typeface="Calibri"/>
                <a:ea typeface="Calibri"/>
                <a:cs typeface="Calibri"/>
                <a:sym typeface="Calibri"/>
              </a:rPr>
              <a:t>gift card raffle</a:t>
            </a:r>
            <a:r>
              <a:rPr lang="en-US" sz="2200">
                <a:solidFill>
                  <a:srgbClr val="0070C0"/>
                </a:solidFill>
                <a:latin typeface="Calibri"/>
                <a:ea typeface="Calibri"/>
                <a:cs typeface="Calibri"/>
                <a:sym typeface="Calibri"/>
              </a:rPr>
              <a:t>!</a:t>
            </a:r>
            <a:endParaRPr/>
          </a:p>
        </p:txBody>
      </p:sp>
      <p:pic>
        <p:nvPicPr>
          <p:cNvPr id="97" name="Google Shape;97;p13"/>
          <p:cNvPicPr preferRelativeResize="0"/>
          <p:nvPr/>
        </p:nvPicPr>
        <p:blipFill rotWithShape="1">
          <a:blip r:embed="rId3">
            <a:alphaModFix/>
          </a:blip>
          <a:srcRect/>
          <a:stretch/>
        </p:blipFill>
        <p:spPr>
          <a:xfrm>
            <a:off x="281940" y="5460365"/>
            <a:ext cx="937260" cy="937260"/>
          </a:xfrm>
          <a:prstGeom prst="rect">
            <a:avLst/>
          </a:prstGeom>
          <a:noFill/>
          <a:ln>
            <a:noFill/>
          </a:ln>
        </p:spPr>
      </p:pic>
      <p:sp>
        <p:nvSpPr>
          <p:cNvPr id="98" name="Google Shape;98;p13"/>
          <p:cNvSpPr txBox="1"/>
          <p:nvPr/>
        </p:nvSpPr>
        <p:spPr>
          <a:xfrm>
            <a:off x="9526024" y="2791893"/>
            <a:ext cx="2519780" cy="2161022"/>
          </a:xfrm>
          <a:prstGeom prst="rect">
            <a:avLst/>
          </a:prstGeom>
          <a:noFill/>
          <a:ln>
            <a:noFill/>
          </a:ln>
        </p:spPr>
        <p:txBody>
          <a:bodyPr spcFirstLastPara="1" wrap="square" lIns="91425" tIns="45700" rIns="91425" bIns="45700" anchor="t" anchorCtr="0">
            <a:normAutofit fontScale="92500" lnSpcReduction="20000"/>
          </a:bodyPr>
          <a:lstStyle/>
          <a:p>
            <a:pPr marL="11113" marR="0" lvl="0" indent="-11113" algn="l" rtl="0">
              <a:lnSpc>
                <a:spcPct val="110000"/>
              </a:lnSpc>
              <a:spcBef>
                <a:spcPts val="0"/>
              </a:spcBef>
              <a:spcAft>
                <a:spcPts val="0"/>
              </a:spcAft>
              <a:buClr>
                <a:srgbClr val="0070C0"/>
              </a:buClr>
              <a:buSzPct val="100000"/>
              <a:buFont typeface="Arial"/>
              <a:buNone/>
            </a:pPr>
            <a:r>
              <a:rPr lang="en-US" sz="2800" b="1" u="none">
                <a:solidFill>
                  <a:srgbClr val="0070C0"/>
                </a:solidFill>
                <a:latin typeface="Calibri"/>
                <a:ea typeface="Calibri"/>
                <a:cs typeface="Calibri"/>
                <a:sym typeface="Calibri"/>
              </a:rPr>
              <a:t>4. Direct Link</a:t>
            </a:r>
            <a:r>
              <a:rPr lang="en-US" sz="2800" b="0" u="none">
                <a:solidFill>
                  <a:srgbClr val="0070C0"/>
                </a:solidFill>
                <a:latin typeface="Calibri"/>
                <a:ea typeface="Calibri"/>
                <a:cs typeface="Calibri"/>
                <a:sym typeface="Calibri"/>
              </a:rPr>
              <a:t> </a:t>
            </a:r>
            <a:br>
              <a:rPr lang="en-US" sz="2800" b="0" u="none">
                <a:solidFill>
                  <a:schemeClr val="dk1"/>
                </a:solidFill>
                <a:latin typeface="Calibri"/>
                <a:ea typeface="Calibri"/>
                <a:cs typeface="Calibri"/>
                <a:sym typeface="Calibri"/>
              </a:rPr>
            </a:br>
            <a:r>
              <a:rPr lang="en-US" sz="2400" b="0" u="none">
                <a:solidFill>
                  <a:schemeClr val="dk1"/>
                </a:solidFill>
                <a:latin typeface="Calibri"/>
                <a:ea typeface="Calibri"/>
                <a:cs typeface="Calibri"/>
                <a:sym typeface="Calibri"/>
              </a:rPr>
              <a:t>Click the link provided in the email reminder you receive after your session ends.</a:t>
            </a:r>
            <a:endParaRPr/>
          </a:p>
        </p:txBody>
      </p:sp>
      <p:sp>
        <p:nvSpPr>
          <p:cNvPr id="99" name="Google Shape;99;p13"/>
          <p:cNvSpPr txBox="1"/>
          <p:nvPr/>
        </p:nvSpPr>
        <p:spPr>
          <a:xfrm>
            <a:off x="6885450" y="2788376"/>
            <a:ext cx="2471251" cy="1806702"/>
          </a:xfrm>
          <a:prstGeom prst="rect">
            <a:avLst/>
          </a:prstGeom>
          <a:noFill/>
          <a:ln>
            <a:noFill/>
          </a:ln>
        </p:spPr>
        <p:txBody>
          <a:bodyPr spcFirstLastPara="1" wrap="square" lIns="91425" tIns="45700" rIns="91425" bIns="45700" anchor="t" anchorCtr="0">
            <a:noAutofit/>
          </a:bodyPr>
          <a:lstStyle/>
          <a:p>
            <a:pPr marL="11113" marR="0" lvl="0" indent="-11113" algn="l" rtl="0">
              <a:lnSpc>
                <a:spcPct val="100000"/>
              </a:lnSpc>
              <a:spcBef>
                <a:spcPts val="0"/>
              </a:spcBef>
              <a:spcAft>
                <a:spcPts val="0"/>
              </a:spcAft>
              <a:buClr>
                <a:srgbClr val="0070C0"/>
              </a:buClr>
              <a:buSzPts val="2400"/>
              <a:buFont typeface="Arial"/>
              <a:buNone/>
            </a:pPr>
            <a:r>
              <a:rPr lang="en-US" sz="2400" b="1" u="none">
                <a:solidFill>
                  <a:srgbClr val="0070C0"/>
                </a:solidFill>
                <a:latin typeface="Calibri"/>
                <a:ea typeface="Calibri"/>
                <a:cs typeface="Calibri"/>
                <a:sym typeface="Calibri"/>
              </a:rPr>
              <a:t>3. Online</a:t>
            </a:r>
            <a:br>
              <a:rPr lang="en-US" sz="2000" b="0" u="none">
                <a:solidFill>
                  <a:schemeClr val="dk1"/>
                </a:solidFill>
                <a:latin typeface="Calibri"/>
                <a:ea typeface="Calibri"/>
                <a:cs typeface="Calibri"/>
                <a:sym typeface="Calibri"/>
              </a:rPr>
            </a:br>
            <a:r>
              <a:rPr lang="en-US" sz="1800" b="0" u="none">
                <a:solidFill>
                  <a:schemeClr val="dk1"/>
                </a:solidFill>
                <a:latin typeface="Calibri"/>
                <a:ea typeface="Calibri"/>
                <a:cs typeface="Calibri"/>
                <a:sym typeface="Calibri"/>
              </a:rPr>
              <a:t>Click on the link located next to the downloadable session materials posted online at:</a:t>
            </a:r>
            <a:endParaRPr/>
          </a:p>
          <a:p>
            <a:pPr marL="11113" marR="0" lvl="0" indent="-11113" algn="l" rtl="0">
              <a:lnSpc>
                <a:spcPct val="100000"/>
              </a:lnSpc>
              <a:spcBef>
                <a:spcPts val="1000"/>
              </a:spcBef>
              <a:spcAft>
                <a:spcPts val="0"/>
              </a:spcAft>
              <a:buClr>
                <a:schemeClr val="dk1"/>
              </a:buClr>
              <a:buSzPts val="1200"/>
              <a:buFont typeface="Arial"/>
              <a:buNone/>
            </a:pPr>
            <a:r>
              <a:rPr lang="en-US" sz="1200" b="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www.pbis.org/conference-and-presentations/pbis-leadership-forum</a:t>
            </a:r>
            <a:endParaRPr sz="1200" b="0" u="none">
              <a:solidFill>
                <a:schemeClr val="dk1"/>
              </a:solidFill>
              <a:latin typeface="Calibri"/>
              <a:ea typeface="Calibri"/>
              <a:cs typeface="Calibri"/>
              <a:sym typeface="Calibri"/>
            </a:endParaRPr>
          </a:p>
        </p:txBody>
      </p:sp>
      <p:sp>
        <p:nvSpPr>
          <p:cNvPr id="100" name="Google Shape;100;p13"/>
          <p:cNvSpPr/>
          <p:nvPr/>
        </p:nvSpPr>
        <p:spPr>
          <a:xfrm rot="-1932769">
            <a:off x="4788190" y="3308538"/>
            <a:ext cx="1997175"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cap="none">
                <a:solidFill>
                  <a:srgbClr val="FF0000"/>
                </a:solidFill>
                <a:latin typeface="Calibri"/>
                <a:ea typeface="Calibri"/>
                <a:cs typeface="Calibri"/>
                <a:sym typeface="Calibri"/>
              </a:rPr>
              <a:t>SAMPLE</a:t>
            </a:r>
            <a:endParaRPr/>
          </a:p>
        </p:txBody>
      </p:sp>
      <p:pic>
        <p:nvPicPr>
          <p:cNvPr id="101" name="Google Shape;101;p13" title="NF25-4J.png"/>
          <p:cNvPicPr preferRelativeResize="0"/>
          <p:nvPr/>
        </p:nvPicPr>
        <p:blipFill rotWithShape="1">
          <a:blip r:embed="rId5">
            <a:alphaModFix/>
          </a:blip>
          <a:srcRect/>
          <a:stretch/>
        </p:blipFill>
        <p:spPr>
          <a:xfrm>
            <a:off x="4834276" y="2788376"/>
            <a:ext cx="1905000" cy="1905000"/>
          </a:xfrm>
          <a:prstGeom prst="rect">
            <a:avLst/>
          </a:prstGeom>
          <a:noFill/>
          <a:ln>
            <a:noFill/>
          </a:ln>
        </p:spPr>
      </p:pic>
      <p:sp>
        <p:nvSpPr>
          <p:cNvPr id="102" name="Google Shape;102;p13"/>
          <p:cNvSpPr/>
          <p:nvPr/>
        </p:nvSpPr>
        <p:spPr>
          <a:xfrm>
            <a:off x="3452411" y="4065035"/>
            <a:ext cx="1261106" cy="690681"/>
          </a:xfrm>
          <a:prstGeom prst="rightArrow">
            <a:avLst>
              <a:gd name="adj1" fmla="val 50000"/>
              <a:gd name="adj2" fmla="val 50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3"/>
          <p:cNvSpPr txBox="1">
            <a:spLocks noGrp="1"/>
          </p:cNvSpPr>
          <p:nvPr>
            <p:ph type="body" idx="1"/>
          </p:nvPr>
        </p:nvSpPr>
        <p:spPr>
          <a:xfrm>
            <a:off x="2882544" y="2861351"/>
            <a:ext cx="2152443" cy="180670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70C0"/>
              </a:buClr>
              <a:buSzPts val="2400"/>
              <a:buNone/>
            </a:pPr>
            <a:r>
              <a:rPr lang="en-US" sz="2400" b="1">
                <a:solidFill>
                  <a:srgbClr val="0070C0"/>
                </a:solidFill>
              </a:rPr>
              <a:t>2. QR Code</a:t>
            </a:r>
            <a:r>
              <a:rPr lang="en-US" sz="2400">
                <a:solidFill>
                  <a:srgbClr val="0070C0"/>
                </a:solidFill>
              </a:rPr>
              <a:t> </a:t>
            </a:r>
            <a:r>
              <a:rPr lang="en-US" sz="2400"/>
              <a:t>Scan the code on this slide.</a:t>
            </a:r>
            <a:endParaRPr/>
          </a:p>
        </p:txBody>
      </p:sp>
      <p:sp>
        <p:nvSpPr>
          <p:cNvPr id="104" name="Google Shape;104;p13"/>
          <p:cNvSpPr txBox="1"/>
          <p:nvPr/>
        </p:nvSpPr>
        <p:spPr>
          <a:xfrm>
            <a:off x="232451" y="2859278"/>
            <a:ext cx="2345126" cy="1806702"/>
          </a:xfrm>
          <a:prstGeom prst="rect">
            <a:avLst/>
          </a:prstGeom>
          <a:noFill/>
          <a:ln>
            <a:noFill/>
          </a:ln>
        </p:spPr>
        <p:txBody>
          <a:bodyPr spcFirstLastPara="1" wrap="square" lIns="91425" tIns="45700" rIns="91425" bIns="45700" anchor="t" anchorCtr="0">
            <a:normAutofit/>
          </a:bodyPr>
          <a:lstStyle/>
          <a:p>
            <a:pPr marL="57150" marR="0" lvl="0" indent="-57150" algn="l" rtl="0">
              <a:lnSpc>
                <a:spcPct val="90000"/>
              </a:lnSpc>
              <a:spcBef>
                <a:spcPts val="0"/>
              </a:spcBef>
              <a:spcAft>
                <a:spcPts val="0"/>
              </a:spcAft>
              <a:buClr>
                <a:srgbClr val="0070C0"/>
              </a:buClr>
              <a:buSzPts val="2400"/>
              <a:buFont typeface="Arial"/>
              <a:buNone/>
            </a:pPr>
            <a:r>
              <a:rPr lang="en-US" sz="2400" b="1" u="none">
                <a:solidFill>
                  <a:srgbClr val="0070C0"/>
                </a:solidFill>
                <a:latin typeface="Calibri"/>
                <a:ea typeface="Calibri"/>
                <a:cs typeface="Calibri"/>
                <a:sym typeface="Calibri"/>
              </a:rPr>
              <a:t>1. Mobile App</a:t>
            </a:r>
            <a:r>
              <a:rPr lang="en-US" sz="2400" b="0" u="none">
                <a:solidFill>
                  <a:srgbClr val="0070C0"/>
                </a:solidFill>
                <a:latin typeface="Calibri"/>
                <a:ea typeface="Calibri"/>
                <a:cs typeface="Calibri"/>
                <a:sym typeface="Calibri"/>
              </a:rPr>
              <a:t> </a:t>
            </a:r>
            <a:br>
              <a:rPr lang="en-US" sz="2400" b="0" u="none">
                <a:solidFill>
                  <a:schemeClr val="dk1"/>
                </a:solidFill>
                <a:latin typeface="Calibri"/>
                <a:ea typeface="Calibri"/>
                <a:cs typeface="Calibri"/>
                <a:sym typeface="Calibri"/>
              </a:rPr>
            </a:br>
            <a:r>
              <a:rPr lang="en-US" sz="2400" b="0" u="none">
                <a:solidFill>
                  <a:schemeClr val="dk1"/>
                </a:solidFill>
                <a:latin typeface="Calibri"/>
                <a:ea typeface="Calibri"/>
                <a:cs typeface="Calibri"/>
                <a:sym typeface="Calibri"/>
              </a:rPr>
              <a:t>Click “Take Survey" under the session description.</a:t>
            </a:r>
            <a:endParaRPr/>
          </a:p>
        </p:txBody>
      </p:sp>
      <p:sp>
        <p:nvSpPr>
          <p:cNvPr id="105" name="Google Shape;105;p13"/>
          <p:cNvSpPr txBox="1"/>
          <p:nvPr/>
        </p:nvSpPr>
        <p:spPr>
          <a:xfrm>
            <a:off x="278961" y="2218291"/>
            <a:ext cx="4902200" cy="79520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6"/>
              </a:buClr>
              <a:buSzPts val="3500"/>
              <a:buFont typeface="Arial"/>
              <a:buNone/>
            </a:pPr>
            <a:r>
              <a:rPr lang="en-US" sz="3500" b="1" u="none">
                <a:solidFill>
                  <a:schemeClr val="accent6"/>
                </a:solidFill>
                <a:latin typeface="Candara"/>
                <a:ea typeface="Candara"/>
                <a:cs typeface="Candara"/>
                <a:sym typeface="Candara"/>
              </a:rPr>
              <a:t>Four options, pick one!</a:t>
            </a:r>
            <a:endParaRPr sz="2400" b="0" u="none">
              <a:solidFill>
                <a:schemeClr val="accent6"/>
              </a:solidFill>
              <a:latin typeface="Calibri"/>
              <a:ea typeface="Calibri"/>
              <a:cs typeface="Calibri"/>
              <a:sym typeface="Calibri"/>
            </a:endParaRPr>
          </a:p>
        </p:txBody>
      </p:sp>
      <p:sp>
        <p:nvSpPr>
          <p:cNvPr id="106" name="Google Shape;106;p13"/>
          <p:cNvSpPr/>
          <p:nvPr/>
        </p:nvSpPr>
        <p:spPr>
          <a:xfrm>
            <a:off x="407700" y="1496745"/>
            <a:ext cx="113766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1">
                <a:solidFill>
                  <a:schemeClr val="dk1"/>
                </a:solidFill>
                <a:latin typeface="Calibri"/>
                <a:ea typeface="Calibri"/>
                <a:cs typeface="Calibri"/>
                <a:sym typeface="Calibri"/>
              </a:rPr>
              <a:t>10/23</a:t>
            </a:r>
            <a:endParaRPr/>
          </a:p>
          <a:p>
            <a:pPr marL="0" marR="0" lvl="0" indent="0" algn="ctr" rtl="0">
              <a:spcBef>
                <a:spcPts val="0"/>
              </a:spcBef>
              <a:spcAft>
                <a:spcPts val="0"/>
              </a:spcAft>
              <a:buNone/>
            </a:pPr>
            <a:r>
              <a:rPr lang="en-US" sz="2000" b="1" i="1">
                <a:solidFill>
                  <a:schemeClr val="dk1"/>
                </a:solidFill>
                <a:latin typeface="Calibri"/>
                <a:ea typeface="Calibri"/>
                <a:cs typeface="Calibri"/>
                <a:sym typeface="Calibri"/>
              </a:rPr>
              <a:t>4J – </a:t>
            </a:r>
            <a:r>
              <a:rPr lang="en-US" sz="1800">
                <a:solidFill>
                  <a:schemeClr val="dk1"/>
                </a:solidFill>
                <a:latin typeface="Calibri"/>
                <a:ea typeface="Calibri"/>
                <a:cs typeface="Calibri"/>
                <a:sym typeface="Calibri"/>
              </a:rPr>
              <a:t>Data-based Decisions at Tier 3: Optimizing PBIS with the Right Information</a:t>
            </a:r>
            <a:endParaRPr sz="2000" b="1" i="1">
              <a:solidFill>
                <a:schemeClr val="dk1"/>
              </a:solidFill>
              <a:latin typeface="Calibri"/>
              <a:ea typeface="Calibri"/>
              <a:cs typeface="Calibri"/>
              <a:sym typeface="Calibri"/>
            </a:endParaRPr>
          </a:p>
        </p:txBody>
      </p:sp>
      <p:sp>
        <p:nvSpPr>
          <p:cNvPr id="107" name="Google Shape;107;p13"/>
          <p:cNvSpPr txBox="1">
            <a:spLocks noGrp="1"/>
          </p:cNvSpPr>
          <p:nvPr>
            <p:ph type="title"/>
          </p:nvPr>
        </p:nvSpPr>
        <p:spPr>
          <a:xfrm>
            <a:off x="407700" y="365126"/>
            <a:ext cx="11376600" cy="10999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400"/>
              <a:buFont typeface="Candara"/>
              <a:buNone/>
            </a:pPr>
            <a:r>
              <a:rPr lang="en-US"/>
              <a:t>Please Complete this Session’s Evaluation</a:t>
            </a:r>
            <a:endParaRPr/>
          </a:p>
        </p:txBody>
      </p:sp>
      <p:pic>
        <p:nvPicPr>
          <p:cNvPr id="108" name="Google Shape;108;p13"/>
          <p:cNvPicPr preferRelativeResize="0"/>
          <p:nvPr/>
        </p:nvPicPr>
        <p:blipFill>
          <a:blip r:embed="rId6">
            <a:alphaModFix/>
          </a:blip>
          <a:stretch>
            <a:fillRect/>
          </a:stretch>
        </p:blipFill>
        <p:spPr>
          <a:xfrm>
            <a:off x="4389" y="0"/>
            <a:ext cx="12183222"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B9DC8-17EF-88B4-FB58-55232CCD2284}"/>
            </a:ext>
          </a:extLst>
        </p:cNvPr>
        <p:cNvGrpSpPr/>
        <p:nvPr/>
      </p:nvGrpSpPr>
      <p:grpSpPr>
        <a:xfrm>
          <a:off x="0" y="0"/>
          <a:ext cx="0" cy="0"/>
          <a:chOff x="0" y="0"/>
          <a:chExt cx="0" cy="0"/>
        </a:xfrm>
      </p:grpSpPr>
      <p:sp>
        <p:nvSpPr>
          <p:cNvPr id="7" name="Isosceles Triangle 6">
            <a:extLst>
              <a:ext uri="{FF2B5EF4-FFF2-40B4-BE49-F238E27FC236}">
                <a16:creationId xmlns:a16="http://schemas.microsoft.com/office/drawing/2014/main" id="{4A663797-93C3-A310-8D96-0E34DC288A01}"/>
              </a:ext>
            </a:extLst>
          </p:cNvPr>
          <p:cNvSpPr>
            <a:spLocks noChangeAspect="1"/>
          </p:cNvSpPr>
          <p:nvPr/>
        </p:nvSpPr>
        <p:spPr>
          <a:xfrm>
            <a:off x="414799" y="1538288"/>
            <a:ext cx="6642010" cy="4587540"/>
          </a:xfrm>
          <a:prstGeom prst="triangle">
            <a:avLst/>
          </a:prstGeom>
          <a:gradFill flip="none" rotWithShape="1">
            <a:gsLst>
              <a:gs pos="0">
                <a:schemeClr val="accent2"/>
              </a:gs>
              <a:gs pos="81000">
                <a:srgbClr val="990033"/>
              </a:gs>
              <a:gs pos="100000">
                <a:srgbClr val="800000"/>
              </a:gs>
              <a:gs pos="65000">
                <a:srgbClr val="C00000"/>
              </a:gs>
              <a:gs pos="52500">
                <a:srgbClr val="C32D09"/>
              </a:gs>
              <a:gs pos="40000">
                <a:schemeClr val="accent2">
                  <a:lumMod val="75000"/>
                </a:schemeClr>
              </a:gs>
              <a:gs pos="19000">
                <a:schemeClr val="accent2">
                  <a:lumMod val="7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ED43B-C40D-C2DB-A8A4-4AC085CC6D53}"/>
              </a:ext>
            </a:extLst>
          </p:cNvPr>
          <p:cNvSpPr>
            <a:spLocks noGrp="1"/>
          </p:cNvSpPr>
          <p:nvPr>
            <p:ph type="title"/>
          </p:nvPr>
        </p:nvSpPr>
        <p:spPr/>
        <p:txBody>
          <a:bodyPr/>
          <a:lstStyle/>
          <a:p>
            <a:r>
              <a:rPr lang="en-US" dirty="0"/>
              <a:t>Tier Within the Tier</a:t>
            </a:r>
          </a:p>
        </p:txBody>
      </p:sp>
      <p:sp>
        <p:nvSpPr>
          <p:cNvPr id="10" name="Text Placeholder 9">
            <a:extLst>
              <a:ext uri="{FF2B5EF4-FFF2-40B4-BE49-F238E27FC236}">
                <a16:creationId xmlns:a16="http://schemas.microsoft.com/office/drawing/2014/main" id="{72DD864C-6708-8473-BCA4-A098D39F3CA2}"/>
              </a:ext>
            </a:extLst>
          </p:cNvPr>
          <p:cNvSpPr>
            <a:spLocks noGrp="1"/>
          </p:cNvSpPr>
          <p:nvPr>
            <p:ph type="body" idx="2"/>
          </p:nvPr>
        </p:nvSpPr>
        <p:spPr>
          <a:xfrm>
            <a:off x="6096000" y="1199853"/>
            <a:ext cx="5863389" cy="3485036"/>
          </a:xfrm>
        </p:spPr>
        <p:txBody>
          <a:bodyPr>
            <a:normAutofit/>
          </a:bodyPr>
          <a:lstStyle/>
          <a:p>
            <a:pPr marL="396875">
              <a:buClr>
                <a:srgbClr val="000000"/>
              </a:buClr>
              <a:defRPr/>
            </a:pPr>
            <a:r>
              <a:rPr lang="en-US" sz="4000" kern="1200" dirty="0">
                <a:solidFill>
                  <a:srgbClr val="0070C0"/>
                </a:solidFill>
              </a:rPr>
              <a:t>Individualized “tweaks” to Tier 2 interventions</a:t>
            </a:r>
          </a:p>
          <a:p>
            <a:pPr marL="396875">
              <a:buClr>
                <a:srgbClr val="000000"/>
              </a:buClr>
              <a:defRPr/>
            </a:pPr>
            <a:r>
              <a:rPr lang="en-US" sz="4000" kern="1200" dirty="0">
                <a:solidFill>
                  <a:srgbClr val="0070C0"/>
                </a:solidFill>
              </a:rPr>
              <a:t>Brief FBA/BIP</a:t>
            </a:r>
          </a:p>
          <a:p>
            <a:pPr marL="396875">
              <a:buClr>
                <a:srgbClr val="000000"/>
              </a:buClr>
              <a:defRPr/>
            </a:pPr>
            <a:r>
              <a:rPr lang="en-US" sz="4000" kern="1200" dirty="0">
                <a:solidFill>
                  <a:srgbClr val="0070C0"/>
                </a:solidFill>
              </a:rPr>
              <a:t>Comprehensive FBA/BIP</a:t>
            </a:r>
          </a:p>
          <a:p>
            <a:pPr marL="396875">
              <a:buClr>
                <a:srgbClr val="000000"/>
              </a:buClr>
              <a:defRPr/>
            </a:pPr>
            <a:r>
              <a:rPr lang="en-US" sz="4000" kern="1200" dirty="0">
                <a:solidFill>
                  <a:srgbClr val="0070C0"/>
                </a:solidFill>
              </a:rPr>
              <a:t>Wraparound</a:t>
            </a:r>
          </a:p>
        </p:txBody>
      </p:sp>
      <p:sp>
        <p:nvSpPr>
          <p:cNvPr id="12" name="TextBox 11">
            <a:extLst>
              <a:ext uri="{FF2B5EF4-FFF2-40B4-BE49-F238E27FC236}">
                <a16:creationId xmlns:a16="http://schemas.microsoft.com/office/drawing/2014/main" id="{D555CEC3-0D10-413C-F2C4-C70269EF183D}"/>
              </a:ext>
            </a:extLst>
          </p:cNvPr>
          <p:cNvSpPr txBox="1"/>
          <p:nvPr/>
        </p:nvSpPr>
        <p:spPr>
          <a:xfrm>
            <a:off x="682791" y="5212756"/>
            <a:ext cx="6106026" cy="954107"/>
          </a:xfrm>
          <a:prstGeom prst="rect">
            <a:avLst/>
          </a:prstGeom>
          <a:noFill/>
        </p:spPr>
        <p:txBody>
          <a:bodyPr wrap="square">
            <a:spAutoFit/>
          </a:bodyPr>
          <a:lstStyle/>
          <a:p>
            <a:pPr algn="ctr"/>
            <a:r>
              <a:rPr lang="en-US" sz="2800" kern="1200" dirty="0">
                <a:solidFill>
                  <a:schemeClr val="bg1"/>
                </a:solidFill>
              </a:rPr>
              <a:t>Practices are doable, </a:t>
            </a:r>
            <a:br>
              <a:rPr lang="en-US" sz="2800" kern="1200" dirty="0">
                <a:solidFill>
                  <a:schemeClr val="bg1"/>
                </a:solidFill>
              </a:rPr>
            </a:br>
            <a:r>
              <a:rPr lang="en-US" sz="2800" kern="1200" dirty="0">
                <a:solidFill>
                  <a:schemeClr val="bg1"/>
                </a:solidFill>
              </a:rPr>
              <a:t>durable, and available</a:t>
            </a:r>
            <a:endParaRPr lang="en-US" sz="2800" dirty="0">
              <a:solidFill>
                <a:schemeClr val="bg1"/>
              </a:solidFill>
            </a:endParaRPr>
          </a:p>
        </p:txBody>
      </p:sp>
    </p:spTree>
    <p:extLst>
      <p:ext uri="{BB962C8B-B14F-4D97-AF65-F5344CB8AC3E}">
        <p14:creationId xmlns:p14="http://schemas.microsoft.com/office/powerpoint/2010/main" val="66634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D470E-A8BD-F9FB-DCE0-45737B122B2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07A2593-8128-BA02-8692-A8B97A08D356}"/>
              </a:ext>
            </a:extLst>
          </p:cNvPr>
          <p:cNvSpPr>
            <a:spLocks noGrp="1"/>
          </p:cNvSpPr>
          <p:nvPr>
            <p:ph type="title"/>
          </p:nvPr>
        </p:nvSpPr>
        <p:spPr/>
        <p:txBody>
          <a:bodyPr/>
          <a:lstStyle/>
          <a:p>
            <a:r>
              <a:rPr lang="en-US" dirty="0"/>
              <a:t>Key Data Practices (General)</a:t>
            </a:r>
          </a:p>
        </p:txBody>
      </p:sp>
      <p:graphicFrame>
        <p:nvGraphicFramePr>
          <p:cNvPr id="7" name="Diagram 6">
            <a:extLst>
              <a:ext uri="{FF2B5EF4-FFF2-40B4-BE49-F238E27FC236}">
                <a16:creationId xmlns:a16="http://schemas.microsoft.com/office/drawing/2014/main" id="{0681154F-E222-1259-776A-CD684E8FCE65}"/>
              </a:ext>
            </a:extLst>
          </p:cNvPr>
          <p:cNvGraphicFramePr/>
          <p:nvPr>
            <p:extLst>
              <p:ext uri="{D42A27DB-BD31-4B8C-83A1-F6EECF244321}">
                <p14:modId xmlns:p14="http://schemas.microsoft.com/office/powerpoint/2010/main" val="916797123"/>
              </p:ext>
            </p:extLst>
          </p:nvPr>
        </p:nvGraphicFramePr>
        <p:xfrm>
          <a:off x="838200" y="1103493"/>
          <a:ext cx="1076024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412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253271-4227-FBA4-B3D7-1801824F4D67}"/>
              </a:ext>
            </a:extLst>
          </p:cNvPr>
          <p:cNvSpPr>
            <a:spLocks noGrp="1"/>
          </p:cNvSpPr>
          <p:nvPr>
            <p:ph type="title"/>
          </p:nvPr>
        </p:nvSpPr>
        <p:spPr>
          <a:xfrm>
            <a:off x="838200" y="365125"/>
            <a:ext cx="10515600" cy="1325563"/>
          </a:xfrm>
        </p:spPr>
        <p:txBody>
          <a:bodyPr wrap="square" anchor="ctr">
            <a:normAutofit/>
          </a:bodyPr>
          <a:lstStyle/>
          <a:p>
            <a:r>
              <a:rPr lang="en-US" dirty="0"/>
              <a:t>Key Data Practices (by Type)</a:t>
            </a:r>
          </a:p>
        </p:txBody>
      </p:sp>
      <p:sp>
        <p:nvSpPr>
          <p:cNvPr id="10" name="Text Placeholder 9">
            <a:extLst>
              <a:ext uri="{FF2B5EF4-FFF2-40B4-BE49-F238E27FC236}">
                <a16:creationId xmlns:a16="http://schemas.microsoft.com/office/drawing/2014/main" id="{85B13DA9-1340-C470-013C-17F0CDCA703D}"/>
              </a:ext>
            </a:extLst>
          </p:cNvPr>
          <p:cNvSpPr>
            <a:spLocks noGrp="1"/>
          </p:cNvSpPr>
          <p:nvPr>
            <p:ph type="body" idx="4294967295"/>
          </p:nvPr>
        </p:nvSpPr>
        <p:spPr>
          <a:xfrm>
            <a:off x="583530" y="1690688"/>
            <a:ext cx="5321969" cy="2255670"/>
          </a:xfrm>
        </p:spPr>
        <p:txBody>
          <a:bodyPr anchor="t">
            <a:normAutofit/>
          </a:bodyPr>
          <a:lstStyle/>
          <a:p>
            <a:pPr marL="0" lvl="0" indent="0">
              <a:buClr>
                <a:srgbClr val="000000"/>
              </a:buClr>
              <a:buSzPts val="1800"/>
              <a:buNone/>
              <a:defRPr/>
            </a:pPr>
            <a:r>
              <a:rPr lang="en-US" b="1" kern="1200" dirty="0">
                <a:solidFill>
                  <a:srgbClr val="0070C0"/>
                </a:solidFill>
              </a:rPr>
              <a:t>Outcome Data</a:t>
            </a:r>
          </a:p>
          <a:p>
            <a:pPr marL="0" indent="-342900">
              <a:buClr>
                <a:srgbClr val="000000"/>
              </a:buClr>
              <a:buSzPts val="1800"/>
              <a:defRPr/>
            </a:pPr>
            <a:r>
              <a:rPr lang="en-US" kern="1200" dirty="0">
                <a:solidFill>
                  <a:srgbClr val="0070C0"/>
                </a:solidFill>
              </a:rPr>
              <a:t>Aligned with goals </a:t>
            </a:r>
          </a:p>
          <a:p>
            <a:pPr marL="0" lvl="0" indent="-342900">
              <a:buClr>
                <a:srgbClr val="000000"/>
              </a:buClr>
              <a:buSzPts val="1800"/>
              <a:defRPr/>
            </a:pPr>
            <a:r>
              <a:rPr lang="en-US" kern="1200" dirty="0">
                <a:solidFill>
                  <a:srgbClr val="0070C0"/>
                </a:solidFill>
              </a:rPr>
              <a:t>Measures target behaviors</a:t>
            </a:r>
          </a:p>
          <a:p>
            <a:pPr marL="0" lvl="0" indent="-342900">
              <a:buClr>
                <a:srgbClr val="000000"/>
              </a:buClr>
              <a:buSzPts val="1800"/>
              <a:defRPr/>
            </a:pPr>
            <a:r>
              <a:rPr lang="en-US" kern="1200" dirty="0">
                <a:solidFill>
                  <a:srgbClr val="0070C0"/>
                </a:solidFill>
              </a:rPr>
              <a:t>Sensitive to small changes </a:t>
            </a:r>
          </a:p>
        </p:txBody>
      </p:sp>
      <p:sp>
        <p:nvSpPr>
          <p:cNvPr id="9" name="Text Placeholder 8">
            <a:extLst>
              <a:ext uri="{FF2B5EF4-FFF2-40B4-BE49-F238E27FC236}">
                <a16:creationId xmlns:a16="http://schemas.microsoft.com/office/drawing/2014/main" id="{BA47FB0C-811B-6AD6-CB1A-E37BFC15871F}"/>
              </a:ext>
            </a:extLst>
          </p:cNvPr>
          <p:cNvSpPr>
            <a:spLocks noGrp="1"/>
          </p:cNvSpPr>
          <p:nvPr>
            <p:ph type="body" idx="4294967295"/>
          </p:nvPr>
        </p:nvSpPr>
        <p:spPr>
          <a:xfrm>
            <a:off x="583530" y="3989871"/>
            <a:ext cx="5321969" cy="2564100"/>
          </a:xfrm>
        </p:spPr>
        <p:txBody>
          <a:bodyPr anchor="t">
            <a:normAutofit/>
          </a:bodyPr>
          <a:lstStyle/>
          <a:p>
            <a:pPr marL="0" indent="0">
              <a:buNone/>
            </a:pPr>
            <a:r>
              <a:rPr lang="en-US" b="1" kern="1200" dirty="0">
                <a:solidFill>
                  <a:srgbClr val="0070C0"/>
                </a:solidFill>
              </a:rPr>
              <a:t>Fidelity Data</a:t>
            </a:r>
          </a:p>
          <a:p>
            <a:pPr marL="0"/>
            <a:r>
              <a:rPr lang="en-US" kern="1200" dirty="0">
                <a:solidFill>
                  <a:srgbClr val="0070C0"/>
                </a:solidFill>
              </a:rPr>
              <a:t>Aligned with plan</a:t>
            </a:r>
          </a:p>
          <a:p>
            <a:pPr marL="0"/>
            <a:r>
              <a:rPr lang="en-US" kern="1200" dirty="0">
                <a:solidFill>
                  <a:srgbClr val="0070C0"/>
                </a:solidFill>
              </a:rPr>
              <a:t>Measures critical components</a:t>
            </a:r>
          </a:p>
          <a:p>
            <a:pPr marL="0"/>
            <a:r>
              <a:rPr lang="en-US" kern="1200" dirty="0">
                <a:solidFill>
                  <a:srgbClr val="0070C0"/>
                </a:solidFill>
              </a:rPr>
              <a:t>Sensitive to small changes </a:t>
            </a:r>
          </a:p>
          <a:p>
            <a:pPr marL="0" marR="0" lvl="0" indent="-342900" fontAlgn="auto">
              <a:spcBef>
                <a:spcPts val="1000"/>
              </a:spcBef>
              <a:spcAft>
                <a:spcPts val="0"/>
              </a:spcAft>
              <a:buClr>
                <a:srgbClr val="000000"/>
              </a:buClr>
              <a:buSzPts val="1800"/>
              <a:buFont typeface="Arial"/>
              <a:buChar char="•"/>
              <a:tabLst/>
              <a:defRPr/>
            </a:pPr>
            <a:endParaRPr kumimoji="0" lang="en-US" b="0" i="0" u="none" strike="noStrike" kern="1200" cap="none" spc="0" normalizeH="0" baseline="0" noProof="0" dirty="0">
              <a:ln>
                <a:noFill/>
              </a:ln>
              <a:solidFill>
                <a:srgbClr val="0070C0"/>
              </a:solidFill>
              <a:effectLst/>
              <a:uLnTx/>
              <a:uFillTx/>
            </a:endParaRPr>
          </a:p>
        </p:txBody>
      </p:sp>
      <p:pic>
        <p:nvPicPr>
          <p:cNvPr id="13" name="Picture 12">
            <a:extLst>
              <a:ext uri="{FF2B5EF4-FFF2-40B4-BE49-F238E27FC236}">
                <a16:creationId xmlns:a16="http://schemas.microsoft.com/office/drawing/2014/main" id="{63644001-D916-381E-D64E-2A5CCAF70C9B}"/>
              </a:ext>
            </a:extLst>
          </p:cNvPr>
          <p:cNvPicPr>
            <a:picLocks noChangeAspect="1"/>
          </p:cNvPicPr>
          <p:nvPr/>
        </p:nvPicPr>
        <p:blipFill>
          <a:blip r:embed="rId3"/>
          <a:srcRect l="14776" t="14180" b="17037"/>
          <a:stretch>
            <a:fillRect/>
          </a:stretch>
        </p:blipFill>
        <p:spPr>
          <a:xfrm>
            <a:off x="5905500" y="1615365"/>
            <a:ext cx="6084118" cy="3627270"/>
          </a:xfrm>
          <a:prstGeom prst="rect">
            <a:avLst/>
          </a:prstGeom>
        </p:spPr>
      </p:pic>
    </p:spTree>
    <p:extLst>
      <p:ext uri="{BB962C8B-B14F-4D97-AF65-F5344CB8AC3E}">
        <p14:creationId xmlns:p14="http://schemas.microsoft.com/office/powerpoint/2010/main" val="209313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B4AE-53E1-F3E8-21C0-65E379F76FA6}"/>
              </a:ext>
            </a:extLst>
          </p:cNvPr>
          <p:cNvSpPr>
            <a:spLocks noGrp="1"/>
          </p:cNvSpPr>
          <p:nvPr>
            <p:ph type="title"/>
          </p:nvPr>
        </p:nvSpPr>
        <p:spPr/>
        <p:txBody>
          <a:bodyPr/>
          <a:lstStyle/>
          <a:p>
            <a:r>
              <a:rPr lang="en-US" dirty="0"/>
              <a:t>Teaming for Tier 3 Success</a:t>
            </a:r>
          </a:p>
        </p:txBody>
      </p:sp>
      <p:sp>
        <p:nvSpPr>
          <p:cNvPr id="3" name="Text Placeholder 2">
            <a:extLst>
              <a:ext uri="{FF2B5EF4-FFF2-40B4-BE49-F238E27FC236}">
                <a16:creationId xmlns:a16="http://schemas.microsoft.com/office/drawing/2014/main" id="{4046320B-CDF6-ADD9-A4D6-CC8CF1D4B50D}"/>
              </a:ext>
            </a:extLst>
          </p:cNvPr>
          <p:cNvSpPr>
            <a:spLocks noGrp="1"/>
          </p:cNvSpPr>
          <p:nvPr>
            <p:ph type="body" idx="1"/>
          </p:nvPr>
        </p:nvSpPr>
        <p:spPr/>
        <p:txBody>
          <a:bodyPr/>
          <a:lstStyle/>
          <a:p>
            <a:r>
              <a:rPr lang="en-US" dirty="0"/>
              <a:t>Lauren</a:t>
            </a:r>
          </a:p>
        </p:txBody>
      </p:sp>
    </p:spTree>
    <p:extLst>
      <p:ext uri="{BB962C8B-B14F-4D97-AF65-F5344CB8AC3E}">
        <p14:creationId xmlns:p14="http://schemas.microsoft.com/office/powerpoint/2010/main" val="271509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6AD218-39EB-2D81-1CBC-195F6ACF4960}"/>
              </a:ext>
            </a:extLst>
          </p:cNvPr>
          <p:cNvSpPr>
            <a:spLocks noGrp="1"/>
          </p:cNvSpPr>
          <p:nvPr>
            <p:ph type="title"/>
          </p:nvPr>
        </p:nvSpPr>
        <p:spPr>
          <a:xfrm>
            <a:off x="838200" y="365125"/>
            <a:ext cx="10515600" cy="1325563"/>
          </a:xfrm>
        </p:spPr>
        <p:txBody>
          <a:bodyPr wrap="square" anchor="ctr">
            <a:normAutofit/>
          </a:bodyPr>
          <a:lstStyle/>
          <a:p>
            <a:r>
              <a:rPr lang="en-US" dirty="0"/>
              <a:t>Tier 3 Teaming Structure</a:t>
            </a:r>
          </a:p>
        </p:txBody>
      </p:sp>
      <p:graphicFrame>
        <p:nvGraphicFramePr>
          <p:cNvPr id="9" name="Text Placeholder 2">
            <a:extLst>
              <a:ext uri="{FF2B5EF4-FFF2-40B4-BE49-F238E27FC236}">
                <a16:creationId xmlns:a16="http://schemas.microsoft.com/office/drawing/2014/main" id="{F9AAA671-9B05-7BFC-613F-81226EFB5E31}"/>
              </a:ext>
            </a:extLst>
          </p:cNvPr>
          <p:cNvGraphicFramePr/>
          <p:nvPr>
            <p:extLst>
              <p:ext uri="{D42A27DB-BD31-4B8C-83A1-F6EECF244321}">
                <p14:modId xmlns:p14="http://schemas.microsoft.com/office/powerpoint/2010/main" val="3072262878"/>
              </p:ext>
            </p:extLst>
          </p:nvPr>
        </p:nvGraphicFramePr>
        <p:xfrm>
          <a:off x="838200" y="188118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662116"/>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37B6AE"/>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37B6AE"/>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37B6AE"/>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37B6AE"/>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668</TotalTime>
  <Words>3161</Words>
  <Application>Microsoft Office PowerPoint</Application>
  <PresentationFormat>Widescreen</PresentationFormat>
  <Paragraphs>375</Paragraphs>
  <Slides>40</Slides>
  <Notes>27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Arial</vt:lpstr>
      <vt:lpstr>Calibri</vt:lpstr>
      <vt:lpstr>Candara</vt:lpstr>
      <vt:lpstr>Open Sans</vt:lpstr>
      <vt:lpstr>1_Office Theme</vt:lpstr>
      <vt:lpstr>4J - Data-based Decisions at Tier 3: Optimizing PBIS with the Right Information</vt:lpstr>
      <vt:lpstr>Learning Objectives</vt:lpstr>
      <vt:lpstr>From Data-Dumping to Data-Driven Action</vt:lpstr>
      <vt:lpstr>Tier 3 PBIS </vt:lpstr>
      <vt:lpstr>Tier Within the Tier</vt:lpstr>
      <vt:lpstr>Key Data Practices (General)</vt:lpstr>
      <vt:lpstr>Key Data Practices (by Type)</vt:lpstr>
      <vt:lpstr>Teaming for Tier 3 Success</vt:lpstr>
      <vt:lpstr>Tier 3 Teaming Structure</vt:lpstr>
      <vt:lpstr>Student-Level Tier 3 Teams</vt:lpstr>
      <vt:lpstr>School-Level Tier 3 Teams</vt:lpstr>
      <vt:lpstr>District-Level Tier 3 Teams</vt:lpstr>
      <vt:lpstr>Turn &amp; Talk Activity</vt:lpstr>
      <vt:lpstr>School-Wide Tiered Fidelity Inventory (SWTFI) – Evaluation tool</vt:lpstr>
      <vt:lpstr>Data in Action</vt:lpstr>
      <vt:lpstr>Case Study 1– Improving the Effectiveness of Tier 3  </vt:lpstr>
      <vt:lpstr>Case Study </vt:lpstr>
      <vt:lpstr>PowerPoint Presentation</vt:lpstr>
      <vt:lpstr>PowerPoint Presentation</vt:lpstr>
      <vt:lpstr>Focused Tier 3 Support </vt:lpstr>
      <vt:lpstr>PowerPoint Presentation</vt:lpstr>
      <vt:lpstr>PowerPoint Presentation</vt:lpstr>
      <vt:lpstr>Florida Data</vt:lpstr>
      <vt:lpstr>Case Study 2: Strengthening Tier 3 Systems</vt:lpstr>
      <vt:lpstr>School Context</vt:lpstr>
      <vt:lpstr>Fall 2022</vt:lpstr>
      <vt:lpstr>Focused Tier 3 Support (2 year)</vt:lpstr>
      <vt:lpstr>Fall 2024</vt:lpstr>
      <vt:lpstr>Tier 3 Data Collection Systems</vt:lpstr>
      <vt:lpstr>Practice Brief: Tier 3 Data Collection</vt:lpstr>
      <vt:lpstr>Questions for Student-Focused Teams</vt:lpstr>
      <vt:lpstr>Tier 3 Practice Guides</vt:lpstr>
      <vt:lpstr>Moving from Learning to Doing</vt:lpstr>
      <vt:lpstr>Let’s Practice! </vt:lpstr>
      <vt:lpstr>Your “One Thing”</vt:lpstr>
      <vt:lpstr>A Call to Action</vt:lpstr>
      <vt:lpstr>Next Steps</vt:lpstr>
      <vt:lpstr>Alignment Across Tiers</vt:lpstr>
      <vt:lpstr>References</vt:lpstr>
      <vt:lpstr>Please Complete this Session’s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Kathleen Conley</dc:creator>
  <cp:lastModifiedBy>Katie Conley</cp:lastModifiedBy>
  <cp:revision>103</cp:revision>
  <cp:lastPrinted>2025-10-08T00:22:39Z</cp:lastPrinted>
  <dcterms:created xsi:type="dcterms:W3CDTF">2025-08-15T17:39:02Z</dcterms:created>
  <dcterms:modified xsi:type="dcterms:W3CDTF">2025-11-01T16:01:05Z</dcterms:modified>
</cp:coreProperties>
</file>