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920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Heebo"/>
      <p:regular r:id="rId53"/>
      <p:bold r:id="rId54"/>
    </p:embeddedFont>
    <p:embeddedFont>
      <p:font typeface="Candara"/>
      <p:regular r:id="rId55"/>
      <p:bold r:id="rId56"/>
      <p:italic r:id="rId57"/>
      <p:boldItalic r:id="rId58"/>
    </p:embeddedFont>
    <p:embeddedFont>
      <p:font typeface="Arial Black"/>
      <p:regular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0" roundtripDataSignature="AMtx7mji7gpcLghE4Z1KUFDDJMaO6J4q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2CCF08-5F5F-4846-B04F-F023289C4139}">
  <a:tblStyle styleId="{F32CCF08-5F5F-4846-B04F-F023289C413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B"/>
          </a:solidFill>
        </a:fill>
      </a:tcStyle>
    </a:wholeTbl>
    <a:band1H>
      <a:tcTxStyle/>
      <a:tcStyle>
        <a:fill>
          <a:solidFill>
            <a:srgbClr val="CCCED6"/>
          </a:solidFill>
        </a:fill>
      </a:tcStyle>
    </a:band1H>
    <a:band2H>
      <a:tcTxStyle/>
    </a:band2H>
    <a:band1V>
      <a:tcTxStyle/>
      <a:tcStyle>
        <a:fill>
          <a:solidFill>
            <a:srgbClr val="CCCED6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0871D8AC-CB0B-4C95-875C-F56DAE66F07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C5A854-724B-4E0A-BDE8-C5F44E0443FC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5F2"/>
          </a:solidFill>
        </a:fill>
      </a:tcStyle>
    </a:wholeTbl>
    <a:band1H>
      <a:tcTxStyle/>
      <a:tcStyle>
        <a:fill>
          <a:solidFill>
            <a:srgbClr val="DDEAE4"/>
          </a:solidFill>
        </a:fill>
      </a:tcStyle>
    </a:band1H>
    <a:band2H>
      <a:tcTxStyle/>
    </a:band2H>
    <a:band1V>
      <a:tcTxStyle/>
      <a:tcStyle>
        <a:fill>
          <a:solidFill>
            <a:srgbClr val="DDEAE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Heebo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6.xml"/><Relationship Id="rId55" Type="http://schemas.openxmlformats.org/officeDocument/2006/relationships/font" Target="fonts/Candara-regular.fntdata"/><Relationship Id="rId10" Type="http://schemas.openxmlformats.org/officeDocument/2006/relationships/slide" Target="slides/slide5.xml"/><Relationship Id="rId54" Type="http://schemas.openxmlformats.org/officeDocument/2006/relationships/font" Target="fonts/Heebo-bold.fntdata"/><Relationship Id="rId13" Type="http://schemas.openxmlformats.org/officeDocument/2006/relationships/slide" Target="slides/slide8.xml"/><Relationship Id="rId57" Type="http://schemas.openxmlformats.org/officeDocument/2006/relationships/font" Target="fonts/Candara-italic.fntdata"/><Relationship Id="rId12" Type="http://schemas.openxmlformats.org/officeDocument/2006/relationships/slide" Target="slides/slide7.xml"/><Relationship Id="rId56" Type="http://schemas.openxmlformats.org/officeDocument/2006/relationships/font" Target="fonts/Candara-bold.fntdata"/><Relationship Id="rId15" Type="http://schemas.openxmlformats.org/officeDocument/2006/relationships/slide" Target="slides/slide10.xml"/><Relationship Id="rId59" Type="http://schemas.openxmlformats.org/officeDocument/2006/relationships/font" Target="fonts/ArialBlack-regular.fntdata"/><Relationship Id="rId14" Type="http://schemas.openxmlformats.org/officeDocument/2006/relationships/slide" Target="slides/slide9.xml"/><Relationship Id="rId58" Type="http://schemas.openxmlformats.org/officeDocument/2006/relationships/font" Target="fonts/Candara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Tiers 2 &amp; 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12:00 PM - 12:40 PM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3C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How to </a:t>
            </a:r>
            <a:r>
              <a:rPr b="1" lang="en-US"/>
              <a:t>Engage</a:t>
            </a:r>
            <a:r>
              <a:rPr lang="en-US"/>
              <a:t> Families in Planning Tier 3 Support: Student-Level Focus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Shanna Hirsch, University of Maryland; Katie Conley, Boise State University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following text is from Page 6 of the guide</a:t>
            </a:r>
            <a:endParaRPr/>
          </a:p>
        </p:txBody>
      </p:sp>
      <p:sp>
        <p:nvSpPr>
          <p:cNvPr id="92" name="Google Shape;9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access the guide online by going to </a:t>
            </a: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Center on PBIS’ website or going to directly to the department of ed’s website. </a:t>
            </a:r>
            <a:endParaRPr/>
          </a:p>
        </p:txBody>
      </p:sp>
      <p:sp>
        <p:nvSpPr>
          <p:cNvPr id="101" name="Google Shape;10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word family appears in the guidance document 11</a:t>
            </a:r>
            <a:endParaRPr/>
          </a:p>
        </p:txBody>
      </p:sp>
      <p:sp>
        <p:nvSpPr>
          <p:cNvPr id="113" name="Google Shape;11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word parent appears in the guidance document 43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 + 43 = 54x</a:t>
            </a:r>
            <a:endParaRPr/>
          </a:p>
        </p:txBody>
      </p:sp>
      <p:sp>
        <p:nvSpPr>
          <p:cNvPr id="121" name="Google Shape;12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to yourself… What are results of collaborating with students and their families </a:t>
            </a:r>
            <a:endParaRPr/>
          </a:p>
        </p:txBody>
      </p:sp>
      <p:sp>
        <p:nvSpPr>
          <p:cNvPr id="135" name="Google Shape;13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Teaming might occur through all of the tiers. Tier 3 teams, however, focus on the </a:t>
            </a:r>
            <a:r>
              <a:rPr b="1" lang="en-US"/>
              <a:t>individual</a:t>
            </a:r>
            <a:r>
              <a:rPr lang="en-US"/>
              <a:t> needs of one student instead of a group of students. Because those needs might be more intense, complex, and specific to that student, Tier 3 teams include members with different types of expertise. This may include administrators, teachers, social workers, school psychologists, behavior analysts, etc. Tier 3 Student Teams are also encouraged to invite the student, </a:t>
            </a:r>
            <a:endParaRPr/>
          </a:p>
        </p:txBody>
      </p:sp>
      <p:sp>
        <p:nvSpPr>
          <p:cNvPr id="154" name="Google Shape;15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name is </a:t>
            </a:r>
            <a:r>
              <a:rPr b="1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Shanna Hirsch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Former Teacher and district behavior coordinator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currently an Associate Professor at University of Maryland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Interests: Classroom level, Tier 3 Systems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/>
              <a:t>Think</a:t>
            </a:r>
            <a:r>
              <a:rPr b="1" lang="en-US" sz="1200"/>
              <a:t> about a colleague who is skilled and successful at collaborating with families… </a:t>
            </a:r>
            <a:br>
              <a:rPr b="1" lang="en-US" sz="1200"/>
            </a:br>
            <a:br>
              <a:rPr b="1" lang="en-US" sz="1200"/>
            </a:br>
            <a:r>
              <a:rPr b="1" lang="en-US" sz="1200"/>
              <a:t>How do they do it? </a:t>
            </a:r>
            <a:endParaRPr/>
          </a:p>
        </p:txBody>
      </p:sp>
      <p:sp>
        <p:nvSpPr>
          <p:cNvPr id="185" name="Google Shape;18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Collaborate with families to support student learning and secure needed 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Communication: Teachers and families communicate openly and honestly in a medium that is comfortable for the family.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on-going communication is critical to establishing good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 between families and schools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Respect. Teachers treat families with dignity, honor cultural diversity, and affirm strengths.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Commitment: Teachers are available, consistent, and go above and beyond what is expected of them.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192" name="Google Shape;19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Equality; Teachers recognize the strengths of every member of a team, share power with families, and focus on working together with families.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Advocacy: Teachers focus on getting to the best solution for the student in partnership with the family.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Trust: Teachers are reliable and act in the best interest of the student, sharing their vision and actions with the family.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09" name="Google Shape;20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Proactive Communication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Trust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 meeting times to accommodate parent schedules</a:t>
            </a:r>
            <a:endParaRPr/>
          </a:p>
        </p:txBody>
      </p:sp>
      <p:sp>
        <p:nvSpPr>
          <p:cNvPr id="238" name="Google Shape;23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example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idea: provide open house orientation packets (e.g., expectations) ahead of time and at the beginning of events…. feel free to revisit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245" name="Google Shape;245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Katie Conley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Professor at Boise State University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PBIS interests: Advanced Tiers of support, especially Tier 3, and data-based decision making </a:t>
            </a:r>
            <a:endParaRPr/>
          </a:p>
        </p:txBody>
      </p:sp>
      <p:sp>
        <p:nvSpPr>
          <p:cNvPr id="43" name="Google Shape;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ABOUT THE POSITIVES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don’t have to wait for problem behavior to occur to develop relationships and get to know your students and their families/caregivers better! ”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/>
            </a:b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Intention Student Check-ins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1:1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Intentional Communication Home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 Call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Handwritten note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/>
            </a:b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*Provide Student &amp; Family Choice*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260" name="Google Shape;260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Builds respect, trust, equality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Clear and open communication between school professionals and parents is crucial throughout the process. This includes starting with a “an overview of what to expect”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Regular updates, collaborative meetings, and shared decision-making help create an intervention plan that reflects shared insights.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Invite them to have a seat at the table -- </a:t>
            </a: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often involves attending interviews with a school-based team members.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may also contribute by participating in direct observations or sharing insights through questionnaires and reports such as the Motivation Assessment Scale (MAS) or the Functional Assessment Screening Tool (FAST).</a:t>
            </a:r>
            <a:endParaRPr/>
          </a:p>
        </p:txBody>
      </p:sp>
      <p:sp>
        <p:nvSpPr>
          <p:cNvPr id="277" name="Google Shape;277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typical process - varies by student need/provider/district/state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involvement varies - we dont want involvement to become a burden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 input throughout - Express preferences, expectations, strengths, and needs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Interviews-Interviews or questionnaires are vital to the functional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assessment process. These range from screening questionnaires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in-depth research-based interviews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• Direct Observation Recording –family members briefly record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incidents of behavior in writing through checklists or rating scales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(brief descriptions, frequency checks, etc....) or use forms similar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those employed by the school (ABC, scatter plot, etc.)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When family members are partners in the hypothesis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development phase, they can validate the summary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events associated with their child’s behavior at home and in the community.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285" name="Google Shape;28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Identify what matters to the student and how to partner with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Engaging with families during the process shows your commitment to engagement and respect</a:t>
            </a:r>
            <a:endParaRPr/>
          </a:p>
        </p:txBody>
      </p:sp>
      <p:sp>
        <p:nvSpPr>
          <p:cNvPr id="315" name="Google Shape;315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 logs</a:t>
            </a:r>
            <a:endParaRPr/>
          </a:p>
        </p:txBody>
      </p:sp>
      <p:sp>
        <p:nvSpPr>
          <p:cNvPr id="322" name="Google Shape;32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involvement is especially crucial when behaviors are not consistently observed at school, as it promotes consistency and skill generalization across environments.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331" name="Google Shape;33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Write up the strategies/plan in a simple format.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typical process - varies by student need/provider/district/state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involvement varies - we dont want involvement to become a burden 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 input throughout</a:t>
            </a:r>
            <a:endParaRPr b="0" i="0" u="none"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u="none"/>
              <a:t>Planned Communication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u="none"/>
              <a:t>Check-ins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/>
              <a:t>Meetings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session will focus on building and strengthening partnerships with families related to the implementation of Tier 3 supports.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1. Understand practices related to family involvement and collaboration in Tier 3 processes; 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2. Identify resources to support collaborative partnerships in Tier 3 processes and action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Links here </a:t>
            </a:r>
            <a:endParaRPr/>
          </a:p>
        </p:txBody>
      </p:sp>
      <p:sp>
        <p:nvSpPr>
          <p:cNvPr id="374" name="Google Shape;374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Katie checked Accessibility with the built-in PPT checker on 2/2/26. Made small revisions to alt text, tables, slide titles, and contract/text size. </a:t>
            </a:r>
            <a:endParaRPr/>
          </a:p>
        </p:txBody>
      </p:sp>
      <p:sp>
        <p:nvSpPr>
          <p:cNvPr id="381" name="Google Shape;38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Throughout the presentation, we will use a variety of terms to reflect adults who care for students (Caregivers). Here are some examples of commonly used terms. </a:t>
            </a:r>
            <a:endParaRPr/>
          </a:p>
        </p:txBody>
      </p:sp>
      <p:sp>
        <p:nvSpPr>
          <p:cNvPr id="57" name="Google Shape;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is a definition of parent involvement from the Parents for Public Schools website: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Parental involvement refers to </a:t>
            </a:r>
            <a:r>
              <a:rPr b="1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or activities</a:t>
            </a: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parents do to support their child’s learning, such as attending parent-teacher conferences or volunteering at school events. </a:t>
            </a:r>
            <a:r>
              <a:rPr b="0" lang="en-US"/>
              <a:t>It is often seen as a </a:t>
            </a:r>
            <a:r>
              <a:rPr lang="en-US"/>
              <a:t>more </a:t>
            </a:r>
            <a:r>
              <a:rPr b="1" lang="en-US"/>
              <a:t>passive</a:t>
            </a:r>
            <a:r>
              <a:rPr lang="en-US"/>
              <a:t> role</a:t>
            </a:r>
            <a:r>
              <a:rPr b="0" lang="en-US"/>
              <a:t>, </a:t>
            </a:r>
            <a:endParaRPr/>
          </a:p>
        </p:txBody>
      </p:sp>
      <p:sp>
        <p:nvSpPr>
          <p:cNvPr id="69" name="Google Shape;6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Parental engagement, on the other hand, goes </a:t>
            </a:r>
            <a:r>
              <a:rPr lang="en-US"/>
              <a:t>beyond involvement </a:t>
            </a:r>
            <a:r>
              <a:rPr b="0" lang="en-US"/>
              <a:t>to include activities that are more </a:t>
            </a:r>
            <a:r>
              <a:rPr b="1" lang="en-US"/>
              <a:t>proactive and collaborative </a:t>
            </a:r>
            <a:r>
              <a:rPr b="0" lang="en-US"/>
              <a:t>with educators.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Parent engagement is seen as a more active and </a:t>
            </a:r>
            <a:r>
              <a:rPr lang="en-US"/>
              <a:t>ongoing partnership </a:t>
            </a:r>
            <a:r>
              <a:rPr b="0" lang="en-US"/>
              <a:t>between parents and educators to promote student success.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This could include participating in school decision-making committees, advocating for school improvement initiatives, or co-planning curriculum and instruction with teachers.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Schools with family engagement as a central goal clearly set the stage for getting many families to take an interest in the school.</a:t>
            </a:r>
            <a:endParaRPr/>
          </a:p>
        </p:txBody>
      </p:sp>
      <p:sp>
        <p:nvSpPr>
          <p:cNvPr id="77" name="Google Shape;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We are going to briefly unpack The U.S. Department of Education - November 2024 guidance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baseline="30000" i="0"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guidance is rooted in evidence-based practices to support students and allowable activities under both the Elementary and Secondary Education Act of 1965 (ESEA) and the Individuals with Disabilities Education Act (IDEA) — both of which emphasize a collaborative approach to support our Nation’s students</a:t>
            </a:r>
            <a:endParaRPr b="0" baseline="30000" i="0"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6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400"/>
              <a:buChar char="•"/>
              <a:defRPr>
                <a:solidFill>
                  <a:srgbClr val="1D3057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000"/>
              <a:buChar char="•"/>
              <a:defRPr>
                <a:solidFill>
                  <a:srgbClr val="1D3057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1800"/>
              <a:buChar char="•"/>
              <a:defRPr>
                <a:solidFill>
                  <a:srgbClr val="1D3057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1800"/>
              <a:buChar char="•"/>
              <a:defRPr>
                <a:solidFill>
                  <a:srgbClr val="1D3057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000"/>
              <a:buFont typeface="Arial Blac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7"/>
          <p:cNvSpPr txBox="1"/>
          <p:nvPr>
            <p:ph idx="1" type="body"/>
          </p:nvPr>
        </p:nvSpPr>
        <p:spPr>
          <a:xfrm>
            <a:off x="1811909" y="1932230"/>
            <a:ext cx="8568181" cy="3901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400"/>
              <a:buChar char="•"/>
              <a:defRPr>
                <a:solidFill>
                  <a:srgbClr val="1D3057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000"/>
              <a:buChar char="•"/>
              <a:defRPr>
                <a:solidFill>
                  <a:srgbClr val="1D3057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1800"/>
              <a:buChar char="•"/>
              <a:defRPr>
                <a:solidFill>
                  <a:srgbClr val="1D3057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1800"/>
              <a:buChar char="•"/>
              <a:defRPr>
                <a:solidFill>
                  <a:srgbClr val="1D3057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8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8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400"/>
              <a:buChar char="•"/>
              <a:defRPr>
                <a:solidFill>
                  <a:srgbClr val="1D3057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000"/>
              <a:buChar char="•"/>
              <a:defRPr>
                <a:solidFill>
                  <a:srgbClr val="1D3057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1800"/>
              <a:buChar char="•"/>
              <a:defRPr>
                <a:solidFill>
                  <a:srgbClr val="1D3057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1800"/>
              <a:buChar char="•"/>
              <a:defRPr>
                <a:solidFill>
                  <a:srgbClr val="1D3057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 Slide">
  <p:cSld name="Conclus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/>
          <p:nvPr>
            <p:ph type="title"/>
          </p:nvPr>
        </p:nvSpPr>
        <p:spPr>
          <a:xfrm>
            <a:off x="1303020" y="4455795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/>
          <p:nvPr>
            <p:ph type="title"/>
          </p:nvPr>
        </p:nvSpPr>
        <p:spPr>
          <a:xfrm>
            <a:off x="1350264" y="1218819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0"/>
          <p:cNvSpPr txBox="1"/>
          <p:nvPr>
            <p:ph idx="1" type="body"/>
          </p:nvPr>
        </p:nvSpPr>
        <p:spPr>
          <a:xfrm>
            <a:off x="838200" y="2926079"/>
            <a:ext cx="10515600" cy="3250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1350264" y="1218819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  <a:defRPr b="0" i="0" sz="4400" u="none" cap="none" strike="noStrike">
                <a:solidFill>
                  <a:srgbClr val="1D305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5"/>
          <p:cNvSpPr txBox="1"/>
          <p:nvPr>
            <p:ph idx="1" type="body"/>
          </p:nvPr>
        </p:nvSpPr>
        <p:spPr>
          <a:xfrm>
            <a:off x="838200" y="2926079"/>
            <a:ext cx="10515600" cy="3250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45" title="Virtual Forum 2026 (5).png"/>
          <p:cNvPicPr preferRelativeResize="0"/>
          <p:nvPr/>
        </p:nvPicPr>
        <p:blipFill rotWithShape="1">
          <a:blip r:embed="rId2">
            <a:alphaModFix/>
          </a:blip>
          <a:srcRect b="0" l="0" r="15325" t="0"/>
          <a:stretch/>
        </p:blipFill>
        <p:spPr>
          <a:xfrm>
            <a:off x="9198333" y="6103406"/>
            <a:ext cx="2883350" cy="6810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pbis.org/current/function-based-support-throughout-the-continuum" TargetMode="External"/><Relationship Id="rId4" Type="http://schemas.openxmlformats.org/officeDocument/2006/relationships/hyperlink" Target="https://sites.ed.gov/idea/idea-files/using-functional-behavioral-assessments-to-create-supportive-learning-environment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3t7y78lwaGw" TargetMode="External"/><Relationship Id="rId10" Type="http://schemas.openxmlformats.org/officeDocument/2006/relationships/hyperlink" Target="https://youtu.be/3t7y78lwaGw" TargetMode="External"/><Relationship Id="rId13" Type="http://schemas.openxmlformats.org/officeDocument/2006/relationships/hyperlink" Target="https://youtu.be/3t7y78lwaGw" TargetMode="External"/><Relationship Id="rId12" Type="http://schemas.openxmlformats.org/officeDocument/2006/relationships/hyperlink" Target="https://youtu.be/3t7y78lwaG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Relationship Id="rId4" Type="http://schemas.openxmlformats.org/officeDocument/2006/relationships/hyperlink" Target="https://youtu.be/3t7y78lwaGw" TargetMode="External"/><Relationship Id="rId9" Type="http://schemas.openxmlformats.org/officeDocument/2006/relationships/hyperlink" Target="https://youtu.be/3t7y78lwaGw" TargetMode="External"/><Relationship Id="rId15" Type="http://schemas.openxmlformats.org/officeDocument/2006/relationships/hyperlink" Target="https://youtu.be/3t7y78lwaGw" TargetMode="External"/><Relationship Id="rId14" Type="http://schemas.openxmlformats.org/officeDocument/2006/relationships/hyperlink" Target="https://youtu.be/3t7y78lwaGw" TargetMode="External"/><Relationship Id="rId17" Type="http://schemas.openxmlformats.org/officeDocument/2006/relationships/hyperlink" Target="https://docs.google.com/document/d/1ZD4Jka_Ihu_ML6M-Q6VGbTa8GuboaH4K/edit?usp=drive_link&amp;ouid=106125433839481635006&amp;rtpof=true&amp;sd=true" TargetMode="External"/><Relationship Id="rId16" Type="http://schemas.openxmlformats.org/officeDocument/2006/relationships/hyperlink" Target="https://docs.google.com/document/d/1ZD4Jka_Ihu_ML6M-Q6VGbTa8GuboaH4K/edit?usp=drive_link&amp;ouid=106125433839481635006&amp;rtpof=true&amp;sd=true" TargetMode="External"/><Relationship Id="rId5" Type="http://schemas.openxmlformats.org/officeDocument/2006/relationships/hyperlink" Target="https://drive.google.com/file/d/1zqSLsLFGr5iIGU58nCgmjBFnXQH2DZS9/view?usp=sharing" TargetMode="External"/><Relationship Id="rId19" Type="http://schemas.openxmlformats.org/officeDocument/2006/relationships/image" Target="../media/image20.png"/><Relationship Id="rId6" Type="http://schemas.openxmlformats.org/officeDocument/2006/relationships/hyperlink" Target="https://youtu.be/3t7y78lwaGw" TargetMode="External"/><Relationship Id="rId18" Type="http://schemas.openxmlformats.org/officeDocument/2006/relationships/hyperlink" Target="https://youtu.be/3t7y78lwaGw" TargetMode="External"/><Relationship Id="rId7" Type="http://schemas.openxmlformats.org/officeDocument/2006/relationships/hyperlink" Target="https://youtu.be/3t7y78lwaGw" TargetMode="External"/><Relationship Id="rId8" Type="http://schemas.openxmlformats.org/officeDocument/2006/relationships/hyperlink" Target="https://youtu.be/3t7y78lwaG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>
            <p:ph idx="4294967295" type="title"/>
          </p:nvPr>
        </p:nvSpPr>
        <p:spPr>
          <a:xfrm>
            <a:off x="430163" y="1014131"/>
            <a:ext cx="11331672" cy="1683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Black"/>
              <a:buNone/>
            </a:pPr>
            <a:r>
              <a:rPr b="1" i="0" lang="en-US" sz="4800" u="none" cap="none" strike="noStrike">
                <a:solidFill>
                  <a:srgbClr val="1D3057"/>
                </a:solidFill>
                <a:latin typeface="Arial Black"/>
                <a:ea typeface="Arial Black"/>
                <a:cs typeface="Arial Black"/>
                <a:sym typeface="Arial Black"/>
              </a:rPr>
              <a:t>3A </a:t>
            </a:r>
            <a:r>
              <a:rPr b="0" i="0" lang="en-US" sz="4800" u="none" cap="none" strike="noStrike">
                <a:solidFill>
                  <a:srgbClr val="1D3057"/>
                </a:solidFill>
                <a:latin typeface="Arial Black"/>
                <a:ea typeface="Arial Black"/>
                <a:cs typeface="Arial Black"/>
                <a:sym typeface="Arial Black"/>
              </a:rPr>
              <a:t>–</a:t>
            </a:r>
            <a:r>
              <a:rPr b="1" i="0" lang="en-US" sz="4800" u="none" cap="none" strike="noStrike">
                <a:solidFill>
                  <a:srgbClr val="1D3057"/>
                </a:solidFill>
                <a:latin typeface="Arial Black"/>
                <a:ea typeface="Arial Black"/>
                <a:cs typeface="Arial Black"/>
                <a:sym typeface="Arial Black"/>
              </a:rPr>
              <a:t> How to Engage Families in Planning Tier 3 Support: Student-Level Focus</a:t>
            </a:r>
            <a:endParaRPr/>
          </a:p>
        </p:txBody>
      </p:sp>
      <p:sp>
        <p:nvSpPr>
          <p:cNvPr id="32" name="Google Shape;32;p1"/>
          <p:cNvSpPr txBox="1"/>
          <p:nvPr/>
        </p:nvSpPr>
        <p:spPr>
          <a:xfrm>
            <a:off x="612514" y="2584172"/>
            <a:ext cx="10966970" cy="2737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Presenters: </a:t>
            </a:r>
            <a:b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Shanna Hirsch, University of Maryland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Katie Conley, Boise State University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1991427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FBAs and Parent Engagement</a:t>
            </a:r>
            <a:endParaRPr/>
          </a:p>
        </p:txBody>
      </p:sp>
      <p:sp>
        <p:nvSpPr>
          <p:cNvPr id="95" name="Google Shape;95;p10"/>
          <p:cNvSpPr txBox="1"/>
          <p:nvPr>
            <p:ph idx="1" type="body"/>
          </p:nvPr>
        </p:nvSpPr>
        <p:spPr>
          <a:xfrm>
            <a:off x="1990648" y="2519363"/>
            <a:ext cx="6292115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en-US"/>
              <a:t>Data collection for an FBA should be conducted by professionals who have the necessary skills, training, and knowledge to identify, analyze, and address the interfering behaviors of students and </a:t>
            </a:r>
            <a:r>
              <a:rPr lang="en-US" u="sng"/>
              <a:t>collaborate and actively engage parents and students in the process.</a:t>
            </a:r>
            <a:endParaRPr/>
          </a:p>
        </p:txBody>
      </p:sp>
      <p:pic>
        <p:nvPicPr>
          <p:cNvPr descr="Image of the U.S. Department of Education's guide on USING FUNCTIONAL&#10;BEHAVIORAL ASSESSMENTS TO&#10;CREATE SUPPORTIVE LEARNING&#10;ENVIRONMENTS" id="96" name="Google Shape;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0246" y="2113912"/>
            <a:ext cx="2851532" cy="3665166"/>
          </a:xfrm>
          <a:prstGeom prst="rect">
            <a:avLst/>
          </a:prstGeom>
          <a:noFill/>
          <a:ln>
            <a:noFill/>
          </a:ln>
        </p:spPr>
      </p:pic>
      <p:sp>
        <p:nvSpPr>
          <p:cNvPr descr="Page 6" id="97" name="Google Shape;97;p10"/>
          <p:cNvSpPr/>
          <p:nvPr/>
        </p:nvSpPr>
        <p:spPr>
          <a:xfrm>
            <a:off x="2016049" y="5995348"/>
            <a:ext cx="2995754" cy="611039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141D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>
            <p:ph type="title"/>
          </p:nvPr>
        </p:nvSpPr>
        <p:spPr>
          <a:xfrm>
            <a:off x="1924493" y="979339"/>
            <a:ext cx="83745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Read the Guidance</a:t>
            </a:r>
            <a:endParaRPr/>
          </a:p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>
            <a:off x="1923715" y="2519362"/>
            <a:ext cx="8374539" cy="39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Center on PBIS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https://www.pbis.org/current/function-based-support-throughout-the-continuum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IDEA Policy Guidance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https://sites.ed.gov/idea/idea-files/using-functional-behavioral-assessments-to-create-supportive-learning-environments/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/>
          <p:nvPr>
            <p:ph type="title"/>
          </p:nvPr>
        </p:nvSpPr>
        <p:spPr>
          <a:xfrm>
            <a:off x="1303020" y="4455795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b="1" lang="en-US"/>
              <a:t>Collaborate and actively engage families…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b="1" lang="en-US"/>
              <a:t>Number of Times - “Family” appears</a:t>
            </a:r>
            <a:endParaRPr/>
          </a:p>
        </p:txBody>
      </p:sp>
      <p:sp>
        <p:nvSpPr>
          <p:cNvPr id="116" name="Google Shape;116;p13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0" lang="en-US" sz="19900"/>
              <a:t>11</a:t>
            </a:r>
            <a:endParaRPr/>
          </a:p>
        </p:txBody>
      </p:sp>
      <p:pic>
        <p:nvPicPr>
          <p:cNvPr descr="Image of the U.S. Department of Education's guide on USING FUNCTIONAL&#10;BEHAVIORAL ASSESSMENTS TO&#10;CREATE SUPPORTIVE LEARNING&#10;ENVIRONMENTS"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402383"/>
            <a:ext cx="2795587" cy="359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b="1" lang="en-US"/>
              <a:t>Number of Times - “Parent” appears</a:t>
            </a:r>
            <a:endParaRPr/>
          </a:p>
        </p:txBody>
      </p:sp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b="0" lang="en-US" sz="19900"/>
              <a:t>43</a:t>
            </a:r>
            <a:endParaRPr/>
          </a:p>
        </p:txBody>
      </p:sp>
      <p:pic>
        <p:nvPicPr>
          <p:cNvPr descr="Image of the U.S. Department of Education's guide on USING FUNCTIONAL&#10;BEHAVIORAL ASSESSMENTS TO&#10;CREATE SUPPORTIVE LEARNING&#10;ENVIRONMENTS" id="125" name="Google Shape;1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402383"/>
            <a:ext cx="2795587" cy="359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000"/>
              <a:buFont typeface="Arial Black"/>
              <a:buNone/>
            </a:pPr>
            <a:r>
              <a:rPr lang="en-US"/>
              <a:t>Centering Families</a:t>
            </a:r>
            <a:endParaRPr/>
          </a:p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1811909" y="1932230"/>
            <a:ext cx="8568181" cy="3901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“…collaborate and actively engage parents and students in the process” (p. 6).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1350264" y="1218819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3400"/>
              <a:buFont typeface="Arial Black"/>
              <a:buNone/>
            </a:pPr>
            <a:r>
              <a:rPr lang="en-US" sz="3400"/>
              <a:t>What are the results of collaborating with families and students? </a:t>
            </a:r>
            <a:endParaRPr/>
          </a:p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6361977" y="2519363"/>
            <a:ext cx="3936277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Improved behavior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Higher academic outcomes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Positive social-emotional development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All of the above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 b="-1" l="10644" r="9382" t="0"/>
          <a:stretch/>
        </p:blipFill>
        <p:spPr>
          <a:xfrm>
            <a:off x="2235200" y="2519363"/>
            <a:ext cx="3936277" cy="33592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descr="Dearing et al., 2006; Delgado-Gaitan, 2004; Dotterer &amp; Wehrspann, 2016; Fernandez-Alonso et al., 2017; Hill &amp; Craft, 2003; Hill &amp; Tyson, 2009; Sheldon &amp; Epstein, 2002&#10;&#10;&#10;" id="140" name="Google Shape;140;p16"/>
          <p:cNvSpPr txBox="1"/>
          <p:nvPr/>
        </p:nvSpPr>
        <p:spPr>
          <a:xfrm>
            <a:off x="2235200" y="5878661"/>
            <a:ext cx="7391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800"/>
              <a:buFont typeface="Candara"/>
              <a:buNone/>
            </a:pPr>
            <a:r>
              <a:rPr b="0" i="0" lang="en-US" sz="1800" u="none" strike="noStrike">
                <a:solidFill>
                  <a:srgbClr val="0E101A"/>
                </a:solidFill>
                <a:latin typeface="Candara"/>
                <a:ea typeface="Candara"/>
                <a:cs typeface="Candara"/>
                <a:sym typeface="Candara"/>
              </a:rPr>
              <a:t>(Dearing et al., 2006; Delgado-Gaitan, 2004; Dotterer &amp; Wehrspann, 2016; Fernandez-Alonso et al., 2017; Hill &amp; Craft, 2003; Hill &amp; Tyson, 2009; Sheldon &amp; Epstein, 2002)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8254" y="206157"/>
            <a:ext cx="1343822" cy="134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title"/>
          </p:nvPr>
        </p:nvSpPr>
        <p:spPr>
          <a:xfrm>
            <a:off x="1350264" y="1218819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3400"/>
              <a:buFont typeface="Arial Black"/>
              <a:buNone/>
            </a:pPr>
            <a:r>
              <a:rPr lang="en-US" sz="3400"/>
              <a:t>What are the results of collaborating with families and students? </a:t>
            </a:r>
            <a:r>
              <a:rPr b="1" lang="en-US" sz="2400">
                <a:solidFill>
                  <a:schemeClr val="lt1"/>
                </a:solidFill>
              </a:rPr>
              <a:t>Answer</a:t>
            </a:r>
            <a:endParaRPr sz="3400"/>
          </a:p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6361977" y="2519363"/>
            <a:ext cx="3936277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Improved behavior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Higher academic outcomes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Positive social-emotional development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lang="en-US"/>
              <a:t>All of the above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 b="-1" l="10644" r="9382" t="0"/>
          <a:stretch/>
        </p:blipFill>
        <p:spPr>
          <a:xfrm>
            <a:off x="2235200" y="2519363"/>
            <a:ext cx="3936277" cy="33592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descr="Box for correct response" id="149" name="Google Shape;149;p17"/>
          <p:cNvSpPr/>
          <p:nvPr/>
        </p:nvSpPr>
        <p:spPr>
          <a:xfrm>
            <a:off x="6343650" y="5269029"/>
            <a:ext cx="3282950" cy="6477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earing et al., 2006; Delgado-Gaitan, 2004; Dotterer &amp; Wehrspann, 2016; Fernandez-Alonso et al., 2017; Hill &amp; Craft, 2003; Hill &amp; Tyson, 2009; Sheldon &amp; Epstein, 2002&#10;&#10;&#10;" id="150" name="Google Shape;150;p17"/>
          <p:cNvSpPr txBox="1"/>
          <p:nvPr/>
        </p:nvSpPr>
        <p:spPr>
          <a:xfrm>
            <a:off x="2235200" y="5878661"/>
            <a:ext cx="7391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800"/>
              <a:buFont typeface="Candara"/>
              <a:buNone/>
            </a:pPr>
            <a:r>
              <a:rPr b="0" i="0" lang="en-US" sz="1800" u="none" strike="noStrike">
                <a:solidFill>
                  <a:srgbClr val="0E101A"/>
                </a:solidFill>
                <a:latin typeface="Candara"/>
                <a:ea typeface="Candara"/>
                <a:cs typeface="Candara"/>
                <a:sym typeface="Candara"/>
              </a:rPr>
              <a:t>(Dearing et al., 2006; Delgado-Gaitan, 2004; Dotterer &amp; Wehrspann, 2016; Fernandez-Alonso et al., 2017; Hill &amp; Craft, 2003; Hill &amp; Tyson, 2009; Sheldon &amp; Epstein, 2002)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1860698" y="560239"/>
            <a:ext cx="843833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Student-Level Team Membership</a:t>
            </a:r>
            <a:endParaRPr/>
          </a:p>
        </p:txBody>
      </p:sp>
      <p:graphicFrame>
        <p:nvGraphicFramePr>
          <p:cNvPr id="157" name="Google Shape;157;p18"/>
          <p:cNvGraphicFramePr/>
          <p:nvPr/>
        </p:nvGraphicFramePr>
        <p:xfrm>
          <a:off x="1860698" y="18858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{F32CCF08-5F5F-4846-B04F-F023289C4139}</a:tableStyleId>
              </a:tblPr>
              <a:tblGrid>
                <a:gridCol w="3826350"/>
                <a:gridCol w="4611975"/>
              </a:tblGrid>
              <a:tr h="296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Type of Team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Who is Included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6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Consultation-based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approaches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teacher and classroom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consultant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29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Comprehensive team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personnel, family,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student etc.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Wraparound teams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personnel, family,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student and members of the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community/outside agencies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8" name="Google Shape;158;p18"/>
          <p:cNvSpPr txBox="1"/>
          <p:nvPr/>
        </p:nvSpPr>
        <p:spPr>
          <a:xfrm>
            <a:off x="495300" y="6139378"/>
            <a:ext cx="9525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on PBIS. (2022). Tier 3 Student-level Systems Guide. Center on PBIS, University of Oregon. www.pbis.org.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1303020" y="4455795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b="1" lang="en-US"/>
              <a:t>Involving Families in the FBA-BIP Process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000"/>
              <a:buFont typeface="Arial Black"/>
              <a:buNone/>
            </a:pPr>
            <a:r>
              <a:rPr lang="en-US"/>
              <a:t>Shanna Hirsch, PhD., BCBA-D</a:t>
            </a:r>
            <a:endParaRPr/>
          </a:p>
        </p:txBody>
      </p:sp>
      <p:pic>
        <p:nvPicPr>
          <p:cNvPr descr="Photo of Shanna Hirsch" id="39" name="Google Shape;3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4963" y="1931988"/>
            <a:ext cx="3902075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Culturally &amp; Contextually Appropriate Behaviors</a:t>
            </a:r>
            <a:endParaRPr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lang="en-US"/>
              <a:t>Functional behavior interventions should lead to interventions that produce culturally and contextually appropriate behaviors.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Comprehensive Understanding</a:t>
            </a:r>
            <a:endParaRPr/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To obtain info necessary to provide a rich, comprehensive understanding of the student(s)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history of interventions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strengths/preferences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communication skills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medical concerns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daily routines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Consistency</a:t>
            </a:r>
            <a:endParaRPr/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lang="en-US"/>
              <a:t>Families/caregivers are students’ most consistent and committed resource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/>
              <a:t>Across settings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/>
              <a:t>Across developmental stages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2235978" y="979339"/>
            <a:ext cx="8063054" cy="26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2600"/>
              <a:buFont typeface="Arial Black"/>
              <a:buNone/>
            </a:pPr>
            <a:r>
              <a:rPr b="1" lang="en-US" sz="2600" u="sng"/>
              <a:t>Think</a:t>
            </a:r>
            <a:r>
              <a:rPr b="1" lang="en-US" sz="2600"/>
              <a:t> about a colleague who is skilled and successful at collaborating with families… </a:t>
            </a:r>
            <a:br>
              <a:rPr b="1" lang="en-US" sz="2600"/>
            </a:br>
            <a:br>
              <a:rPr b="1" lang="en-US" sz="2600"/>
            </a:br>
            <a:r>
              <a:rPr b="1" lang="en-US" sz="2600"/>
              <a:t>How do they do it? </a:t>
            </a:r>
            <a:endParaRPr sz="2600"/>
          </a:p>
        </p:txBody>
      </p:sp>
      <p:pic>
        <p:nvPicPr>
          <p:cNvPr descr="Thought outline" id="188" name="Google Shape;1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8678" y="2519363"/>
            <a:ext cx="3359298" cy="3359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927100" y="241300"/>
            <a:ext cx="5168900" cy="1924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Effective Partnerships</a:t>
            </a:r>
            <a:br>
              <a:rPr lang="en-US"/>
            </a:br>
            <a:r>
              <a:rPr lang="en-US"/>
              <a:t>1-3</a:t>
            </a:r>
            <a:endParaRPr/>
          </a:p>
        </p:txBody>
      </p:sp>
      <p:sp>
        <p:nvSpPr>
          <p:cNvPr descr="&#10;( A. P. Turnbull et al., 2015) &#10;" id="195" name="Google Shape;195;p24"/>
          <p:cNvSpPr txBox="1"/>
          <p:nvPr/>
        </p:nvSpPr>
        <p:spPr>
          <a:xfrm>
            <a:off x="2006600" y="5878661"/>
            <a:ext cx="30353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A. P. Turnbull et al., 2015) </a:t>
            </a: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5956300" y="365798"/>
            <a:ext cx="5829300" cy="5882293"/>
            <a:chOff x="0" y="276898"/>
            <a:chExt cx="5829300" cy="5882293"/>
          </a:xfrm>
        </p:grpSpPr>
        <p:sp>
          <p:nvSpPr>
            <p:cNvPr id="197" name="Google Shape;197;p24"/>
            <p:cNvSpPr/>
            <p:nvPr/>
          </p:nvSpPr>
          <p:spPr>
            <a:xfrm>
              <a:off x="1923669" y="276898"/>
              <a:ext cx="3905631" cy="176645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1923669" y="276898"/>
              <a:ext cx="3905631" cy="1766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Arial"/>
                <a:buNone/>
              </a:pPr>
              <a:r>
                <a:rPr b="0" i="0" lang="en-US" sz="43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Communicate </a:t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0" y="276898"/>
              <a:ext cx="1748790" cy="176645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0" y="2334818"/>
              <a:ext cx="3905631" cy="176645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0" y="2334818"/>
              <a:ext cx="3905631" cy="1766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Arial"/>
                <a:buNone/>
              </a:pPr>
              <a:r>
                <a:rPr b="0" i="0" lang="en-US" sz="43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Respect</a:t>
              </a:r>
              <a:endParaRPr b="0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4080510" y="2334818"/>
              <a:ext cx="1748790" cy="17664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1923669" y="4392737"/>
              <a:ext cx="3905631" cy="176645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1923669" y="4392737"/>
              <a:ext cx="3905631" cy="1766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Arial"/>
                <a:buNone/>
              </a:pPr>
              <a:r>
                <a:rPr b="0" i="0" lang="en-US" sz="43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Commitment </a:t>
              </a:r>
              <a:endParaRPr b="0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0" y="4392737"/>
              <a:ext cx="1748790" cy="17664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idx="4294967295" type="title"/>
          </p:nvPr>
        </p:nvSpPr>
        <p:spPr>
          <a:xfrm>
            <a:off x="1250066" y="685799"/>
            <a:ext cx="4122034" cy="1480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ct val="100000"/>
              <a:buFont typeface="Arial Black"/>
              <a:buNone/>
            </a:pPr>
            <a:r>
              <a:rPr b="0" i="0" lang="en-US" sz="4400" u="none" cap="none" strike="noStrike">
                <a:solidFill>
                  <a:srgbClr val="1D3057"/>
                </a:solidFill>
                <a:latin typeface="Arial Black"/>
                <a:ea typeface="Arial Black"/>
                <a:cs typeface="Arial Black"/>
                <a:sym typeface="Arial Black"/>
              </a:rPr>
              <a:t>Effective Partnerships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ct val="100000"/>
              <a:buFont typeface="Arial Black"/>
              <a:buNone/>
            </a:pPr>
            <a:r>
              <a:rPr b="0" i="0" lang="en-US" sz="4400" u="none" cap="none" strike="noStrike">
                <a:solidFill>
                  <a:srgbClr val="1D3057"/>
                </a:solidFill>
                <a:latin typeface="Arial Black"/>
                <a:ea typeface="Arial Black"/>
                <a:cs typeface="Arial Black"/>
                <a:sym typeface="Arial Black"/>
              </a:rPr>
              <a:t>4-6</a:t>
            </a:r>
            <a:endParaRPr/>
          </a:p>
        </p:txBody>
      </p:sp>
      <p:grpSp>
        <p:nvGrpSpPr>
          <p:cNvPr id="212" name="Google Shape;212;p25"/>
          <p:cNvGrpSpPr/>
          <p:nvPr/>
        </p:nvGrpSpPr>
        <p:grpSpPr>
          <a:xfrm>
            <a:off x="5194839" y="334611"/>
            <a:ext cx="6133021" cy="6188776"/>
            <a:chOff x="457739" y="1603"/>
            <a:chExt cx="6133021" cy="6188776"/>
          </a:xfrm>
        </p:grpSpPr>
        <p:sp>
          <p:nvSpPr>
            <p:cNvPr id="213" name="Google Shape;213;p25"/>
            <p:cNvSpPr/>
            <p:nvPr/>
          </p:nvSpPr>
          <p:spPr>
            <a:xfrm>
              <a:off x="2481636" y="1603"/>
              <a:ext cx="4109124" cy="185849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 txBox="1"/>
            <p:nvPr/>
          </p:nvSpPr>
          <p:spPr>
            <a:xfrm>
              <a:off x="2481636" y="1603"/>
              <a:ext cx="4109124" cy="1858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Equality </a:t>
              </a:r>
              <a:endPara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457739" y="1603"/>
              <a:ext cx="1839906" cy="18584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999" r="-999" t="0"/>
              </a:stretch>
            </a:blip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457739" y="2166745"/>
              <a:ext cx="4109124" cy="185849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457739" y="2166745"/>
              <a:ext cx="4109124" cy="1858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Advocacy</a:t>
              </a:r>
              <a:endParaRPr b="0"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4750854" y="2166745"/>
              <a:ext cx="1839906" cy="18584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999" r="-999" t="0"/>
              </a:stretch>
            </a:blip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2481636" y="4331888"/>
              <a:ext cx="4109124" cy="185849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2481636" y="4331888"/>
              <a:ext cx="4109124" cy="1858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Trust </a:t>
              </a:r>
              <a:endParaRPr b="0"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457739" y="4331888"/>
              <a:ext cx="1839906" cy="185849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999" r="-999" t="0"/>
              </a:stretch>
            </a:blipFill>
            <a:ln cap="flat" cmpd="sng" w="19050">
              <a:solidFill>
                <a:srgbClr val="3357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descr="&#10;( A. P. Turnbull et al., 2015) &#10;" id="222" name="Google Shape;222;p25"/>
          <p:cNvSpPr txBox="1"/>
          <p:nvPr/>
        </p:nvSpPr>
        <p:spPr>
          <a:xfrm>
            <a:off x="2006600" y="58786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A. P. Turnbull et al., 2015)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1303020" y="4455795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ct val="100000"/>
              <a:buFont typeface="Arial Black"/>
              <a:buNone/>
            </a:pPr>
            <a:r>
              <a:rPr lang="en-US"/>
              <a:t>Tips for Strengthening Family Engagement in the FBA-BIP Process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b="1" lang="en-US"/>
              <a:t>Family Engagement: </a:t>
            </a:r>
            <a:br>
              <a:rPr b="1" lang="en-US"/>
            </a:br>
            <a:r>
              <a:rPr b="1" lang="en-US"/>
              <a:t>Prior to the FBA Process</a:t>
            </a:r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Proactive Communication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Building Trust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Opening the Doors to Families</a:t>
            </a:r>
            <a:endParaRPr/>
          </a:p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2235200" y="2413000"/>
            <a:ext cx="7696200" cy="346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Back to School Nights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Family/Community Breakfast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Big Reads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Principal Office Hours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Virtual Communication (e.g., GroupMe, WhatsApp)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i="1" lang="en-US" u="sng"/>
              <a:t>Open House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2235200" y="203201"/>
            <a:ext cx="8483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b="1" lang="en-US"/>
              <a:t>Open House Expectations</a:t>
            </a:r>
            <a:endParaRPr/>
          </a:p>
        </p:txBody>
      </p:sp>
      <p:sp>
        <p:nvSpPr>
          <p:cNvPr id="248" name="Google Shape;248;p29"/>
          <p:cNvSpPr txBox="1"/>
          <p:nvPr>
            <p:ph idx="1" type="body"/>
          </p:nvPr>
        </p:nvSpPr>
        <p:spPr>
          <a:xfrm>
            <a:off x="2235200" y="1333500"/>
            <a:ext cx="8063054" cy="528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en-US"/>
              <a:t>While visiting our classrooms, please remember that our teachers' primary responsibility is to teach their students. You are welcome to visit any room; however, if a room has a guest teacher today, it will be marked with a red paper, and we ask that you not visit that room.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0" lang="en-US"/>
            </a:br>
            <a:br>
              <a:rPr b="0" lang="en-US"/>
            </a:br>
            <a:br>
              <a:rPr b="0" lang="en-US"/>
            </a:br>
            <a:br>
              <a:rPr b="0" lang="en-US"/>
            </a:b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0" lang="en-US"/>
            </a:b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/>
          </a:p>
        </p:txBody>
      </p:sp>
      <p:graphicFrame>
        <p:nvGraphicFramePr>
          <p:cNvPr id="249" name="Google Shape;249;p29"/>
          <p:cNvGraphicFramePr/>
          <p:nvPr/>
        </p:nvGraphicFramePr>
        <p:xfrm>
          <a:off x="2667000" y="354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{0871D8AC-CB0B-4C95-875C-F56DAE66F077}</a:tableStyleId>
              </a:tblPr>
              <a:tblGrid>
                <a:gridCol w="3429000"/>
                <a:gridCol w="342900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We ask that you DO...</a:t>
                      </a:r>
                      <a:endParaRPr sz="1800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We ask that you DO NOT...</a:t>
                      </a:r>
                      <a:endParaRPr sz="1800"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Sit only in the seats placed at the rear of each classroom</a:t>
                      </a:r>
                      <a:endParaRPr/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Stay in the room until the announcement to switch classes</a:t>
                      </a:r>
                      <a:endParaRPr/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Silence your phones</a:t>
                      </a:r>
                      <a:endParaRPr/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Laugh at the teachers' jokes</a:t>
                      </a:r>
                      <a:endParaRPr/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Learn something!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Visit classrooms with substitutes.</a:t>
                      </a:r>
                      <a:endParaRPr/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Ask the teacher any questions during the class</a:t>
                      </a:r>
                      <a:endParaRPr/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Talk to each other or to students</a:t>
                      </a:r>
                      <a:endParaRPr/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Use any electronic devices inside the room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0" name="Google Shape;250;p29"/>
          <p:cNvSpPr/>
          <p:nvPr/>
        </p:nvSpPr>
        <p:spPr>
          <a:xfrm>
            <a:off x="2667000" y="2307432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000"/>
              <a:buFont typeface="Arial Black"/>
              <a:buNone/>
            </a:pPr>
            <a:r>
              <a:rPr lang="en-US"/>
              <a:t>Katie Conley, PhD</a:t>
            </a:r>
            <a:endParaRPr/>
          </a:p>
        </p:txBody>
      </p:sp>
      <p:pic>
        <p:nvPicPr>
          <p:cNvPr descr="Photo of Katie Conley" id="46" name="Google Shape;4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6275" y="1526921"/>
            <a:ext cx="7459450" cy="497175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2064473" y="213677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Open House</a:t>
            </a:r>
            <a:endParaRPr/>
          </a:p>
        </p:txBody>
      </p:sp>
      <p:graphicFrame>
        <p:nvGraphicFramePr>
          <p:cNvPr id="256" name="Google Shape;256;p30"/>
          <p:cNvGraphicFramePr/>
          <p:nvPr/>
        </p:nvGraphicFramePr>
        <p:xfrm>
          <a:off x="1892968" y="15287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{9FC5A854-724B-4E0A-BDE8-C5F44E0443FC}</a:tableStyleId>
              </a:tblPr>
              <a:tblGrid>
                <a:gridCol w="1612575"/>
                <a:gridCol w="1612575"/>
                <a:gridCol w="1612575"/>
                <a:gridCol w="1612575"/>
                <a:gridCol w="1612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Roboto"/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800"/>
                    </a:p>
                  </a:txBody>
                  <a:tcPr marT="50800" marB="508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Roboto"/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endParaRPr sz="1800"/>
                    </a:p>
                  </a:txBody>
                  <a:tcPr marT="50800" marB="508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Roboto"/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 sz="1800"/>
                    </a:p>
                  </a:txBody>
                  <a:tcPr marT="50800" marB="508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Roboto"/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</a:t>
                      </a:r>
                      <a:endParaRPr sz="1800"/>
                    </a:p>
                  </a:txBody>
                  <a:tcPr marT="50800" marB="508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Roboto"/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endParaRPr sz="1800"/>
                    </a:p>
                  </a:txBody>
                  <a:tcPr marT="50800" marB="508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 answers a question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 helping students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Relationship Building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 work in small groups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Calling sticks</a:t>
                      </a:r>
                      <a:endParaRPr sz="1800"/>
                    </a:p>
                  </a:txBody>
                  <a:tcPr marT="76200" marB="762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 transitions smoothly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Calming Corner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 coming to the board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 asks "why?"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Summarizer at the end</a:t>
                      </a:r>
                      <a:endParaRPr sz="1800"/>
                    </a:p>
                  </a:txBody>
                  <a:tcPr marT="76200" marB="762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Chromebooks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Teacher helping students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1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FREE SPACE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Group Project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 are reading aloud</a:t>
                      </a:r>
                      <a:endParaRPr sz="1800"/>
                    </a:p>
                  </a:txBody>
                  <a:tcPr marT="76200" marB="762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Writing Essays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Whole Class Discussion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 gives a thoughtful answer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Attention Getting System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Objective on the board</a:t>
                      </a:r>
                      <a:endParaRPr sz="1800"/>
                    </a:p>
                  </a:txBody>
                  <a:tcPr marT="76200" marB="76200" marR="63500" marL="635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Discussing learning objective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Checking for Understanding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 Instruction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Teacher gives positive praise</a:t>
                      </a:r>
                      <a:endParaRPr sz="1800"/>
                    </a:p>
                  </a:txBody>
                  <a:tcPr marT="76200" marB="76200" marR="1016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None/>
                      </a:pPr>
                      <a:r>
                        <a:rPr b="0" i="0" lang="en-US" sz="170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 is called by name</a:t>
                      </a:r>
                      <a:endParaRPr sz="1800"/>
                    </a:p>
                  </a:txBody>
                  <a:tcPr marT="76200" marB="762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1350264" y="1218819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3700"/>
              <a:buFont typeface="Arial Black"/>
              <a:buNone/>
            </a:pPr>
            <a:r>
              <a:rPr lang="en-US" sz="3700"/>
              <a:t>Proactive Regular Communication: Self-Management</a:t>
            </a:r>
            <a:endParaRPr/>
          </a:p>
        </p:txBody>
      </p:sp>
      <p:sp>
        <p:nvSpPr>
          <p:cNvPr id="263" name="Google Shape;263;p31"/>
          <p:cNvSpPr txBox="1"/>
          <p:nvPr>
            <p:ph idx="1" type="body"/>
          </p:nvPr>
        </p:nvSpPr>
        <p:spPr>
          <a:xfrm>
            <a:off x="2235200" y="2519363"/>
            <a:ext cx="5510787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Proactive Communication Log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/>
              <a:t>Phone Call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/>
              <a:t>Handwritten note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/>
              <a:t>Email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/>
              <a:t>Postcard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/>
              <a:t>Teacher Conferences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 sz="1800"/>
              <a:t>Middle/High School - Speed Conferences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*Provide Student &amp; Family Choice*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clipboard icon" id="264" name="Google Shape;264;p31"/>
          <p:cNvPicPr preferRelativeResize="0"/>
          <p:nvPr/>
        </p:nvPicPr>
        <p:blipFill rotWithShape="1">
          <a:blip r:embed="rId3">
            <a:alphaModFix/>
          </a:blip>
          <a:srcRect b="-3" l="13436" r="16256" t="0"/>
          <a:stretch/>
        </p:blipFill>
        <p:spPr>
          <a:xfrm>
            <a:off x="7745987" y="2519363"/>
            <a:ext cx="3599651" cy="45637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aphicFrame>
        <p:nvGraphicFramePr>
          <p:cNvPr id="265" name="Google Shape;265;p31"/>
          <p:cNvGraphicFramePr/>
          <p:nvPr/>
        </p:nvGraphicFramePr>
        <p:xfrm>
          <a:off x="8156031" y="3087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{0871D8AC-CB0B-4C95-875C-F56DAE66F077}</a:tableStyleId>
              </a:tblPr>
              <a:tblGrid>
                <a:gridCol w="625725"/>
                <a:gridCol w="682600"/>
                <a:gridCol w="824825"/>
                <a:gridCol w="647050"/>
              </a:tblGrid>
              <a:tr h="52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ebo"/>
                        <a:buNone/>
                      </a:pPr>
                      <a:r>
                        <a:rPr b="1" i="0" lang="en-US" sz="1400" u="none" strike="noStrike">
                          <a:solidFill>
                            <a:srgbClr val="000000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Name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ebo"/>
                        <a:buNone/>
                      </a:pPr>
                      <a:r>
                        <a:rPr b="1" i="0" lang="en-US" sz="1400" u="none" strike="noStrike">
                          <a:solidFill>
                            <a:srgbClr val="000000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Aug.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ebo"/>
                        <a:buNone/>
                      </a:pPr>
                      <a:r>
                        <a:rPr b="1" i="0" lang="en-US" sz="1400" u="none" strike="noStrike">
                          <a:solidFill>
                            <a:srgbClr val="000000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Sep.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ebo"/>
                        <a:buNone/>
                      </a:pPr>
                      <a:r>
                        <a:rPr b="1" i="0" lang="en-US" sz="1400" u="none" strike="noStrike">
                          <a:solidFill>
                            <a:srgbClr val="000000"/>
                          </a:solidFill>
                          <a:latin typeface="Heebo"/>
                          <a:ea typeface="Heebo"/>
                          <a:cs typeface="Heebo"/>
                          <a:sym typeface="Heebo"/>
                        </a:rPr>
                        <a:t>Oct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90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Phone  8/12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- </a:t>
                      </a:r>
                      <a:endParaRPr sz="13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9/11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Conf.</a:t>
                      </a:r>
                      <a:endParaRPr sz="13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546A"/>
                        </a:buClr>
                        <a:buSzPts val="1300"/>
                        <a:buFont typeface="Arial"/>
                        <a:buNone/>
                      </a:pPr>
                      <a:r>
                        <a:rPr b="0" i="1" lang="en-US" sz="1300" u="none" strike="noStrike">
                          <a:solidFill>
                            <a:srgbClr val="44546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DC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Phone 8/12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-</a:t>
                      </a:r>
                      <a:endParaRPr sz="13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9/9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Conf.</a:t>
                      </a:r>
                      <a:endParaRPr sz="13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546A"/>
                        </a:buClr>
                        <a:buSzPts val="1300"/>
                        <a:buFont typeface="Arial"/>
                        <a:buNone/>
                      </a:pPr>
                      <a:r>
                        <a:rPr b="0" i="1" lang="en-US" sz="1300" u="none" strike="noStrike">
                          <a:solidFill>
                            <a:srgbClr val="44546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MD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Phone</a:t>
                      </a:r>
                      <a:endParaRPr sz="13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8/13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- </a:t>
                      </a:r>
                      <a:endParaRPr sz="13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9/11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Conf.</a:t>
                      </a:r>
                      <a:endParaRPr sz="13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546A"/>
                        </a:buClr>
                        <a:buSzPts val="1300"/>
                        <a:buFont typeface="Arial"/>
                        <a:buNone/>
                      </a:pPr>
                      <a:r>
                        <a:rPr b="0" i="1" lang="en-US" sz="1300" u="none" strike="noStrike">
                          <a:solidFill>
                            <a:srgbClr val="44546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sz="1300"/>
                    </a:p>
                  </a:txBody>
                  <a:tcPr marT="47150" marB="47150" marR="47150" marL="471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6" name="Google Shape;266;p31"/>
          <p:cNvSpPr/>
          <p:nvPr/>
        </p:nvSpPr>
        <p:spPr>
          <a:xfrm>
            <a:off x="8155402" y="3073817"/>
            <a:ext cx="18387673" cy="454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b="1" lang="en-US"/>
              <a:t>Family Engagement: </a:t>
            </a:r>
            <a:br>
              <a:rPr b="1" lang="en-US"/>
            </a:br>
            <a:r>
              <a:rPr b="1" lang="en-US"/>
              <a:t>During the FBA Process</a:t>
            </a:r>
            <a:endParaRPr/>
          </a:p>
        </p:txBody>
      </p:sp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/>
              <a:t>Respect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/>
              <a:t>Equality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/>
              <a:t>Trust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ct val="100000"/>
              <a:buFont typeface="Arial Black"/>
              <a:buNone/>
            </a:pPr>
            <a:r>
              <a:rPr lang="en-US"/>
              <a:t>What to expect during a functional behavior assessment</a:t>
            </a:r>
            <a:endParaRPr/>
          </a:p>
        </p:txBody>
      </p:sp>
      <p:sp>
        <p:nvSpPr>
          <p:cNvPr id="280" name="Google Shape;280;p33"/>
          <p:cNvSpPr txBox="1"/>
          <p:nvPr>
            <p:ph idx="1" type="body"/>
          </p:nvPr>
        </p:nvSpPr>
        <p:spPr>
          <a:xfrm>
            <a:off x="6417737" y="1891346"/>
            <a:ext cx="3962357" cy="3901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/>
              <a:t>Purpose &amp; overview of the FBA process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/>
              <a:t>Who leads the FBA process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/>
              <a:t>Timeline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/>
              <a:t>Invite them to have a seat at the table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1" name="Google Shape;2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909" y="1830631"/>
            <a:ext cx="3962356" cy="396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Family Engagement</a:t>
            </a:r>
            <a:endParaRPr/>
          </a:p>
        </p:txBody>
      </p:sp>
      <p:grpSp>
        <p:nvGrpSpPr>
          <p:cNvPr id="288" name="Google Shape;288;p34"/>
          <p:cNvGrpSpPr/>
          <p:nvPr/>
        </p:nvGrpSpPr>
        <p:grpSpPr>
          <a:xfrm>
            <a:off x="1638561" y="2356706"/>
            <a:ext cx="10045177" cy="3554287"/>
            <a:chOff x="261" y="794606"/>
            <a:chExt cx="10045177" cy="3554287"/>
          </a:xfrm>
        </p:grpSpPr>
        <p:sp>
          <p:nvSpPr>
            <p:cNvPr id="289" name="Google Shape;289;p34"/>
            <p:cNvSpPr/>
            <p:nvPr/>
          </p:nvSpPr>
          <p:spPr>
            <a:xfrm>
              <a:off x="261" y="794606"/>
              <a:ext cx="2673294" cy="1050366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4"/>
            <p:cNvSpPr txBox="1"/>
            <p:nvPr/>
          </p:nvSpPr>
          <p:spPr>
            <a:xfrm>
              <a:off x="525444" y="794606"/>
              <a:ext cx="1622928" cy="105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 a Team</a:t>
              </a: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261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4"/>
            <p:cNvSpPr txBox="1"/>
            <p:nvPr/>
          </p:nvSpPr>
          <p:spPr>
            <a:xfrm>
              <a:off x="261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Engage family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Involve student (as appropriate)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2457555" y="794606"/>
              <a:ext cx="2673294" cy="1050366"/>
            </a:xfrm>
            <a:prstGeom prst="chevron">
              <a:avLst>
                <a:gd fmla="val 50000" name="adj"/>
              </a:avLst>
            </a:prstGeom>
            <a:solidFill>
              <a:srgbClr val="1158A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 txBox="1"/>
            <p:nvPr/>
          </p:nvSpPr>
          <p:spPr>
            <a:xfrm>
              <a:off x="2982738" y="794606"/>
              <a:ext cx="1622928" cy="105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en-US" sz="19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Providing Insight</a:t>
              </a: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2457555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4"/>
            <p:cNvSpPr txBox="1"/>
            <p:nvPr/>
          </p:nvSpPr>
          <p:spPr>
            <a:xfrm>
              <a:off x="2457555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Provides input on goals, concerns, strengths</a:t>
              </a:r>
              <a:endParaRPr/>
            </a:p>
            <a:p>
              <a:pPr indent="-5080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Collaborate to define the contextually inappropriate behavior</a:t>
              </a: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4914850" y="794606"/>
              <a:ext cx="2673294" cy="1050366"/>
            </a:xfrm>
            <a:prstGeom prst="chevron">
              <a:avLst>
                <a:gd fmla="val 50000" name="adj"/>
              </a:avLst>
            </a:prstGeom>
            <a:solidFill>
              <a:srgbClr val="214A8E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4"/>
            <p:cNvSpPr txBox="1"/>
            <p:nvPr/>
          </p:nvSpPr>
          <p:spPr>
            <a:xfrm>
              <a:off x="5440033" y="794606"/>
              <a:ext cx="1622928" cy="105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en-US" sz="19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Collect Direct and Indirect Data</a:t>
              </a: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4914850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4"/>
            <p:cNvSpPr txBox="1"/>
            <p:nvPr/>
          </p:nvSpPr>
          <p:spPr>
            <a:xfrm>
              <a:off x="4914850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Interviews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Student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Family Member</a:t>
              </a: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7372144" y="794606"/>
              <a:ext cx="2673294" cy="1050366"/>
            </a:xfrm>
            <a:prstGeom prst="chevron">
              <a:avLst>
                <a:gd fmla="val 50000" name="adj"/>
              </a:avLst>
            </a:prstGeom>
            <a:solidFill>
              <a:srgbClr val="2F4478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 txBox="1"/>
            <p:nvPr/>
          </p:nvSpPr>
          <p:spPr>
            <a:xfrm>
              <a:off x="7897327" y="794606"/>
              <a:ext cx="1622928" cy="105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en-US" sz="19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Analyze the Data &amp; Develop a Hypothesis </a:t>
              </a: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7372144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 txBox="1"/>
            <p:nvPr/>
          </p:nvSpPr>
          <p:spPr>
            <a:xfrm>
              <a:off x="7372144" y="1976268"/>
              <a:ext cx="2138635" cy="23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 a hypothesis statement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ct val="100000"/>
              <a:buFont typeface="Arial Black"/>
              <a:buNone/>
            </a:pPr>
            <a:r>
              <a:rPr lang="en-US" sz="3100"/>
              <a:t>Sample Problem Solving Template</a:t>
            </a:r>
            <a:br>
              <a:rPr lang="en-US" sz="3100"/>
            </a:br>
            <a:r>
              <a:rPr lang="en-US" sz="3100"/>
              <a:t>Solicit Input: Face to Face or Remote</a:t>
            </a:r>
            <a:endParaRPr/>
          </a:p>
        </p:txBody>
      </p:sp>
      <p:pic>
        <p:nvPicPr>
          <p:cNvPr descr="Image of the Family/Caregiver Support for Problem Solving Template" id="311" name="Google Shape;311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523" l="0" r="0" t="-227"/>
          <a:stretch/>
        </p:blipFill>
        <p:spPr>
          <a:xfrm>
            <a:off x="3904526" y="1526921"/>
            <a:ext cx="4382948" cy="514993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Family Engagement: </a:t>
            </a:r>
            <a:br>
              <a:rPr lang="en-US"/>
            </a:br>
            <a:r>
              <a:rPr lang="en-US"/>
              <a:t>During the BIP Process</a:t>
            </a:r>
            <a:endParaRPr/>
          </a:p>
        </p:txBody>
      </p:sp>
      <p:sp>
        <p:nvSpPr>
          <p:cNvPr id="318" name="Google Shape;318;p36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/>
              <a:t>Commitment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/>
              <a:t>Respect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BIP Process</a:t>
            </a:r>
            <a:endParaRPr/>
          </a:p>
        </p:txBody>
      </p:sp>
      <p:sp>
        <p:nvSpPr>
          <p:cNvPr id="325" name="Google Shape;325;p37"/>
          <p:cNvSpPr txBox="1"/>
          <p:nvPr>
            <p:ph idx="1" type="body"/>
          </p:nvPr>
        </p:nvSpPr>
        <p:spPr>
          <a:xfrm>
            <a:off x="3670300" y="2184400"/>
            <a:ext cx="6627954" cy="36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Following the completion of an FBA, often a BIP is created to support the student and assist educators in developing a learning environment that addresses the student’s behavior.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Typically the BIP is a </a:t>
            </a:r>
            <a:r>
              <a:rPr lang="en-US" u="sng"/>
              <a:t>collaborative</a:t>
            </a:r>
            <a:r>
              <a:rPr lang="en-US"/>
              <a:t> effort which may include the student’s teachers, specialized instructional support personnel, …</a:t>
            </a:r>
            <a:r>
              <a:rPr lang="en-US" u="sng"/>
              <a:t>parents</a:t>
            </a:r>
            <a:r>
              <a:rPr lang="en-US"/>
              <a:t>, and if appropriate the student</a:t>
            </a:r>
            <a:endParaRPr/>
          </a:p>
        </p:txBody>
      </p:sp>
      <p:pic>
        <p:nvPicPr>
          <p:cNvPr id="326" name="Google Shape;3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6" y="2184400"/>
            <a:ext cx="2732087" cy="3511638"/>
          </a:xfrm>
          <a:prstGeom prst="rect">
            <a:avLst/>
          </a:prstGeom>
          <a:noFill/>
          <a:ln>
            <a:noFill/>
          </a:ln>
        </p:spPr>
      </p:pic>
      <p:sp>
        <p:nvSpPr>
          <p:cNvPr descr="Page 10" id="327" name="Google Shape;327;p37"/>
          <p:cNvSpPr/>
          <p:nvPr/>
        </p:nvSpPr>
        <p:spPr>
          <a:xfrm>
            <a:off x="2260600" y="5995348"/>
            <a:ext cx="2995754" cy="611039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141D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10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BIP Process: Proactive Planning</a:t>
            </a:r>
            <a:endParaRPr/>
          </a:p>
        </p:txBody>
      </p:sp>
      <p:grpSp>
        <p:nvGrpSpPr>
          <p:cNvPr id="334" name="Google Shape;334;p38"/>
          <p:cNvGrpSpPr/>
          <p:nvPr/>
        </p:nvGrpSpPr>
        <p:grpSpPr>
          <a:xfrm>
            <a:off x="1944289" y="3168082"/>
            <a:ext cx="9738521" cy="2782434"/>
            <a:chOff x="1189" y="755082"/>
            <a:chExt cx="9738521" cy="2782434"/>
          </a:xfrm>
        </p:grpSpPr>
        <p:sp>
          <p:nvSpPr>
            <p:cNvPr id="335" name="Google Shape;335;p38"/>
            <p:cNvSpPr/>
            <p:nvPr/>
          </p:nvSpPr>
          <p:spPr>
            <a:xfrm>
              <a:off x="1189" y="755082"/>
              <a:ext cx="4637391" cy="2782434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8"/>
            <p:cNvSpPr txBox="1"/>
            <p:nvPr/>
          </p:nvSpPr>
          <p:spPr>
            <a:xfrm>
              <a:off x="1189" y="755082"/>
              <a:ext cx="4637391" cy="278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194300" spcFirstLastPara="1" rIns="194300" wrap="square" tIns="19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Arial"/>
                <a:buNone/>
              </a:pPr>
              <a:r>
                <a:rPr b="0" i="0" lang="en-US" sz="5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Co-Developing Goals</a:t>
              </a:r>
              <a:endParaRPr b="0" i="0" sz="5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5102319" y="755082"/>
              <a:ext cx="4637391" cy="2782434"/>
            </a:xfrm>
            <a:prstGeom prst="rect">
              <a:avLst/>
            </a:prstGeom>
            <a:solidFill>
              <a:srgbClr val="2F4478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8"/>
            <p:cNvSpPr txBox="1"/>
            <p:nvPr/>
          </p:nvSpPr>
          <p:spPr>
            <a:xfrm>
              <a:off x="5102319" y="755082"/>
              <a:ext cx="4637391" cy="278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194300" spcFirstLastPara="1" rIns="194300" wrap="square" tIns="19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Arial"/>
                <a:buNone/>
              </a:pPr>
              <a:r>
                <a:rPr b="0" i="0" lang="en-US" sz="51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Generalization &amp; Fading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785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Arial"/>
                <a:buNone/>
              </a:pPr>
              <a:r>
                <a:rPr b="0" i="0" lang="en-US" sz="51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Materials</a:t>
              </a:r>
              <a:endParaRPr b="0" i="0" sz="5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Family Communication Plan</a:t>
            </a:r>
            <a:endParaRPr/>
          </a:p>
        </p:txBody>
      </p:sp>
      <p:grpSp>
        <p:nvGrpSpPr>
          <p:cNvPr id="345" name="Google Shape;345;p39"/>
          <p:cNvGrpSpPr/>
          <p:nvPr/>
        </p:nvGrpSpPr>
        <p:grpSpPr>
          <a:xfrm>
            <a:off x="2239136" y="3206136"/>
            <a:ext cx="8055040" cy="1985603"/>
            <a:chOff x="3936" y="686773"/>
            <a:chExt cx="8055040" cy="1985603"/>
          </a:xfrm>
        </p:grpSpPr>
        <p:sp>
          <p:nvSpPr>
            <p:cNvPr id="346" name="Google Shape;346;p39"/>
            <p:cNvSpPr/>
            <p:nvPr/>
          </p:nvSpPr>
          <p:spPr>
            <a:xfrm>
              <a:off x="3936" y="686773"/>
              <a:ext cx="1873210" cy="1290641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stretch>
                <a:fillRect b="-22999" l="0" r="0" t="-22999"/>
              </a:stretch>
            </a:blip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393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9"/>
            <p:cNvSpPr txBox="1"/>
            <p:nvPr/>
          </p:nvSpPr>
          <p:spPr>
            <a:xfrm>
              <a:off x="393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ourier New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WHO</a:t>
              </a:r>
              <a:r>
                <a:rPr b="0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Family member(s) Caregiver(s)</a:t>
              </a: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2064546" y="686773"/>
              <a:ext cx="1873210" cy="1290641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-22999" l="0" r="0" t="-22999"/>
              </a:stretch>
            </a:blip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206454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9"/>
            <p:cNvSpPr txBox="1"/>
            <p:nvPr/>
          </p:nvSpPr>
          <p:spPr>
            <a:xfrm>
              <a:off x="206454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ourier New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</a:t>
              </a:r>
              <a:r>
                <a:rPr b="0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Information shared (data snapshots, goals, strategies, celebrations)</a:t>
              </a: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4125156" y="686773"/>
              <a:ext cx="1873210" cy="1290641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-22999" l="0" r="0" t="-22999"/>
              </a:stretch>
            </a:blip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412515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9"/>
            <p:cNvSpPr txBox="1"/>
            <p:nvPr/>
          </p:nvSpPr>
          <p:spPr>
            <a:xfrm>
              <a:off x="412515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ourier New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r>
                <a:rPr b="0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Mode (e.g., text, email, phone, video, in-person),</a:t>
              </a: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6185766" y="686773"/>
              <a:ext cx="1873210" cy="1290641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-22999" l="0" r="0" t="-22999"/>
              </a:stretch>
            </a:blip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618576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9"/>
            <p:cNvSpPr txBox="1"/>
            <p:nvPr/>
          </p:nvSpPr>
          <p:spPr>
            <a:xfrm>
              <a:off x="6185766" y="1977415"/>
              <a:ext cx="1873210" cy="69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ourier New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</a:t>
              </a:r>
              <a:r>
                <a:rPr b="0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Frequency (e.g., daily, weekly)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type="title"/>
          </p:nvPr>
        </p:nvSpPr>
        <p:spPr>
          <a:xfrm>
            <a:off x="1877632" y="1065836"/>
            <a:ext cx="70339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Black"/>
              <a:buNone/>
            </a:pPr>
            <a:r>
              <a:rPr b="1" lang="en-US" sz="4800">
                <a:solidFill>
                  <a:srgbClr val="1D3057"/>
                </a:solidFill>
              </a:rPr>
              <a:t>Learning Objectives</a:t>
            </a:r>
            <a:endParaRPr/>
          </a:p>
        </p:txBody>
      </p:sp>
      <p:sp>
        <p:nvSpPr>
          <p:cNvPr id="53" name="Google Shape;53;p4"/>
          <p:cNvSpPr txBox="1"/>
          <p:nvPr/>
        </p:nvSpPr>
        <p:spPr>
          <a:xfrm>
            <a:off x="1877632" y="2425079"/>
            <a:ext cx="8494970" cy="3348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200" u="none" cap="none" strike="noStrike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</a:rPr>
              <a:t>1. Understand practices related to family involvement and collaboration in Tier 3 processes; and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D305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200" u="none" cap="none" strike="noStrike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</a:rPr>
              <a:t>2. Identify resources to support collaborative partnerships in Tier 3 processes and action plan.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Application Activity</a:t>
            </a:r>
            <a:endParaRPr/>
          </a:p>
        </p:txBody>
      </p:sp>
      <p:sp>
        <p:nvSpPr>
          <p:cNvPr id="364" name="Google Shape;364;p40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Engage Families in Planning Tier 3 Support: </a:t>
            </a:r>
            <a:br>
              <a:rPr lang="en-US" sz="4000"/>
            </a:br>
            <a:r>
              <a:rPr i="1" lang="en-US" sz="4000"/>
              <a:t>A Small Group Simulation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3100"/>
              <a:buFont typeface="Arial Black"/>
              <a:buNone/>
            </a:pPr>
            <a:r>
              <a:rPr lang="en-US" sz="3100"/>
              <a:t>Application Activity Instructions</a:t>
            </a:r>
            <a:endParaRPr/>
          </a:p>
        </p:txBody>
      </p:sp>
      <p:sp>
        <p:nvSpPr>
          <p:cNvPr id="370" name="Google Shape;370;p41"/>
          <p:cNvSpPr txBox="1"/>
          <p:nvPr>
            <p:ph idx="1" type="body"/>
          </p:nvPr>
        </p:nvSpPr>
        <p:spPr>
          <a:xfrm>
            <a:off x="1713053" y="1735461"/>
            <a:ext cx="9028253" cy="4572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/>
              <a:t>Quick Introductions</a:t>
            </a:r>
            <a:r>
              <a:rPr b="0" lang="en-US"/>
              <a:t> </a:t>
            </a:r>
            <a:r>
              <a:rPr b="0" i="1" lang="en-US" sz="2600"/>
              <a:t>(if working in groups)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/>
              <a:t>Choose ONE scenario </a:t>
            </a:r>
            <a:br>
              <a:rPr b="0" lang="en-US"/>
            </a:br>
            <a:r>
              <a:rPr b="0" i="1" lang="en-US" sz="2600"/>
              <a:t>(EC / Elem / MS / HS / Transition)</a:t>
            </a:r>
            <a:endParaRPr b="0" i="1"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/>
              <a:t>Complete, in order:</a:t>
            </a:r>
            <a:endParaRPr/>
          </a:p>
          <a:p>
            <a:pPr indent="-514350" lvl="1" marL="12001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400"/>
              <a:buChar char="•"/>
            </a:pPr>
            <a:r>
              <a:rPr b="0" lang="en-US"/>
              <a:t>Student &amp; Family/Caregiver Considerations</a:t>
            </a:r>
            <a:endParaRPr/>
          </a:p>
          <a:p>
            <a:pPr indent="-514350" lvl="1" marL="12001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400"/>
              <a:buChar char="•"/>
            </a:pPr>
            <a:r>
              <a:rPr b="0" lang="en-US"/>
              <a:t>Student Engagement: Problem-Solving Template</a:t>
            </a:r>
            <a:endParaRPr/>
          </a:p>
          <a:p>
            <a:pPr indent="-514350" lvl="1" marL="12001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400"/>
              <a:buChar char="•"/>
            </a:pPr>
            <a:r>
              <a:rPr b="0" lang="en-US"/>
              <a:t>About My Child</a:t>
            </a:r>
            <a:endParaRPr/>
          </a:p>
          <a:p>
            <a:pPr indent="-514350" lvl="1" marL="12001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057"/>
              </a:buClr>
              <a:buSzPts val="2400"/>
              <a:buChar char="•"/>
            </a:pPr>
            <a:r>
              <a:rPr b="0" lang="en-US"/>
              <a:t>Family/Caregiver Support for Problem-Solving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b="0" i="1" lang="en-US"/>
              <a:t>If time</a:t>
            </a:r>
            <a:r>
              <a:rPr b="0" lang="en-US"/>
              <a:t>: </a:t>
            </a:r>
            <a:r>
              <a:rPr lang="en-US"/>
              <a:t>Draft a Family Communication Plan </a:t>
            </a:r>
            <a:br>
              <a:rPr lang="en-US"/>
            </a:br>
            <a:r>
              <a:rPr b="0" i="1" lang="en-US" sz="2600"/>
              <a:t>(mode, frequency, who, what/how you’ll share)</a:t>
            </a:r>
            <a:endParaRPr b="0" i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/>
          <p:nvPr>
            <p:ph type="title"/>
          </p:nvPr>
        </p:nvSpPr>
        <p:spPr>
          <a:xfrm>
            <a:off x="1811909" y="768350"/>
            <a:ext cx="8568182" cy="758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3100"/>
              <a:buFont typeface="Arial Black"/>
              <a:buNone/>
            </a:pPr>
            <a:r>
              <a:rPr lang="en-US" sz="3100"/>
              <a:t>Application Activity Materials</a:t>
            </a:r>
            <a:endParaRPr/>
          </a:p>
        </p:txBody>
      </p:sp>
      <p:pic>
        <p:nvPicPr>
          <p:cNvPr descr="Cover page of a document titled &quot;Family and Student-Centered Behavior Support Resources&quot; from The Behavior Alliance of South Carolina. It serves as supplemental materials for a virtual PBIS forum scheduled for 2026, featuring a simple layout with blue and orange text and a small map outline of South Carolina." id="377" name="Google Shape;37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3889" y="1736096"/>
            <a:ext cx="3418390" cy="44794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  <p:pic>
        <p:nvPicPr>
          <p:cNvPr descr="Title slide of a presentation titled &quot;3A – How to Engage Families in Planning Tier 3 Support: Student-Level Focus&quot; for a 2026 Virtual PBIS Forum. &#10;Slide includes presenter names Shanna Hirsch from University of Maryland and Katie Conley from Boise State University, with text in blue and orange on a white background." id="378" name="Google Shape;37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1936" y="1736096"/>
            <a:ext cx="3466175" cy="44805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 txBox="1"/>
          <p:nvPr>
            <p:ph type="title"/>
          </p:nvPr>
        </p:nvSpPr>
        <p:spPr>
          <a:xfrm>
            <a:off x="1824686" y="365125"/>
            <a:ext cx="9529113" cy="86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ndara"/>
              <a:buNone/>
            </a:pPr>
            <a:r>
              <a:rPr b="1" lang="en-US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</a:rPr>
              <a:t>Quick Guidance on Accessibility</a:t>
            </a:r>
            <a:endParaRPr b="1">
              <a:solidFill>
                <a:srgbClr val="1D30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3"/>
          <p:cNvSpPr txBox="1"/>
          <p:nvPr/>
        </p:nvSpPr>
        <p:spPr>
          <a:xfrm>
            <a:off x="2032552" y="1993682"/>
            <a:ext cx="466948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7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not a PPT itself that makes a PPT accessible—it's the </a:t>
            </a:r>
            <a:r>
              <a:rPr b="1" i="1" lang="en-US" sz="2700">
                <a:solidFill>
                  <a:srgbClr val="61A589"/>
                </a:solidFill>
                <a:latin typeface="Arial"/>
                <a:ea typeface="Arial"/>
                <a:cs typeface="Arial"/>
                <a:sym typeface="Arial"/>
              </a:rPr>
              <a:t>choices</a:t>
            </a: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presenters make </a:t>
            </a:r>
            <a:r>
              <a:rPr b="1" i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PPT that make the PPT accessible (or not).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Slides included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file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accessible. Additional slides you add to this file will need to be checked for accessibility standards.</a:t>
            </a:r>
            <a:endParaRPr/>
          </a:p>
          <a:p>
            <a:pPr indent="-231775" lvl="0" marL="231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our Accessibility Guidance for Presenters video</a:t>
            </a:r>
            <a:endParaRPr sz="18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1775" lvl="0" marL="23177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the Center on PBIS </a:t>
            </a:r>
            <a:r>
              <a:rPr lang="en-US" sz="1800" u="sng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Tips for Making Accessible PPT Presentations</a:t>
            </a:r>
            <a:endParaRPr sz="1800" u="sng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6908325" y="1993681"/>
            <a:ext cx="3665287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1900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</a:rPr>
              <a:t>How to open PowerPoint’s Accessibility Checker:</a:t>
            </a:r>
            <a:endParaRPr sz="2800">
              <a:solidFill>
                <a:srgbClr val="1D305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913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</a:rPr>
              <a:t>On both mac and PC, on the bottom of your PPT window, find the Accessibility status. Click once and it will open on the right. </a:t>
            </a:r>
            <a:endParaRPr b="0" i="0" sz="2400" u="none" cap="none" strike="noStrike">
              <a:solidFill>
                <a:srgbClr val="1D305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1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3B61AE"/>
              </a:solidFill>
              <a:latin typeface="Arial"/>
              <a:ea typeface="Arial"/>
              <a:cs typeface="Arial"/>
              <a:sym typeface="Arial"/>
              <a:hlinkClick r:id="rId1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126047" lvl="1" marL="292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1D3057"/>
              </a:solidFill>
              <a:latin typeface="Arial"/>
              <a:ea typeface="Arial"/>
              <a:cs typeface="Arial"/>
              <a:sym typeface="Arial"/>
              <a:hlinkClick r:id="rId1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1" marL="60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600" u="none" cap="none" strike="noStrike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</a:rPr>
              <a:t>If Accessibility status is not showing, refer to the </a:t>
            </a:r>
            <a:r>
              <a:rPr b="0" i="0" lang="en-US" sz="1600" u="sng" cap="none" strike="noStrike">
                <a:solidFill>
                  <a:srgbClr val="3B61AE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Presenter Guide</a:t>
            </a:r>
            <a:r>
              <a:rPr b="0" i="0" lang="en-US" sz="1600" u="sng" cap="none" strike="noStrike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1600" u="none" cap="none" strike="noStrike">
                <a:solidFill>
                  <a:srgbClr val="1D3057"/>
                </a:solidFill>
                <a:latin typeface="Arial"/>
                <a:ea typeface="Arial"/>
                <a:cs typeface="Arial"/>
                <a:sym typeface="Arial"/>
              </a:rPr>
              <a:t>for instructions on how to add it.</a:t>
            </a:r>
            <a:endParaRPr b="0" i="0" sz="2400" u="none" cap="none" strike="noStrike">
              <a:solidFill>
                <a:srgbClr val="1D305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0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1D3057"/>
              </a:solidFill>
              <a:latin typeface="Arial"/>
              <a:ea typeface="Arial"/>
              <a:cs typeface="Arial"/>
              <a:sym typeface="Arial"/>
              <a:hlinkClick r:id="rId1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rgbClr val="1D30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of where Accessibility status is located, at bottom of PPT screen" id="386" name="Google Shape;386;p43"/>
          <p:cNvPicPr preferRelativeResize="0"/>
          <p:nvPr/>
        </p:nvPicPr>
        <p:blipFill rotWithShape="1">
          <a:blip r:embed="rId19">
            <a:alphaModFix/>
          </a:blip>
          <a:srcRect b="3118" l="0" r="0" t="3120"/>
          <a:stretch/>
        </p:blipFill>
        <p:spPr>
          <a:xfrm>
            <a:off x="6908325" y="3293298"/>
            <a:ext cx="4688375" cy="175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3"/>
          <p:cNvSpPr txBox="1"/>
          <p:nvPr/>
        </p:nvSpPr>
        <p:spPr>
          <a:xfrm>
            <a:off x="2032553" y="1199172"/>
            <a:ext cx="79744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slide acts as a reminder about accessibility. 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slide is to be removed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before you submit or present your presentation.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title"/>
          </p:nvPr>
        </p:nvSpPr>
        <p:spPr>
          <a:xfrm>
            <a:off x="2235200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Common Terms</a:t>
            </a:r>
            <a:endParaRPr/>
          </a:p>
        </p:txBody>
      </p:sp>
      <p:sp>
        <p:nvSpPr>
          <p:cNvPr id="60" name="Google Shape;60;p5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Caregiver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Family 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Grandparent Caregiver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Guardian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Kinship Caregiver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Parent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1303020" y="4455795"/>
            <a:ext cx="958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Tier 3 Student-Level Planning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Parental Involvement</a:t>
            </a:r>
            <a:endParaRPr/>
          </a:p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2235200" y="2519363"/>
            <a:ext cx="8063054" cy="335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en-US"/>
              <a:t>Parental involvement refers to actions or activities that parents do to support their child’s learning.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en-US"/>
              <a:t>It is often seen as a </a:t>
            </a:r>
            <a:r>
              <a:rPr lang="en-US"/>
              <a:t>more passive role</a:t>
            </a:r>
            <a:r>
              <a:rPr b="0" lang="en-US"/>
              <a:t>, where parents are involved in their child’s education but may not be actively seeking to improve it beyond these traditional activities.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/>
              <a:t>Attending parent-teacher conferences or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/>
              <a:t>Volunteering at school events.</a:t>
            </a:r>
            <a:endParaRPr/>
          </a:p>
          <a:p>
            <a:pPr indent="-29273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2235200" y="5908456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https://parents4publicschools.org/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type="title"/>
          </p:nvPr>
        </p:nvSpPr>
        <p:spPr>
          <a:xfrm>
            <a:off x="1924493" y="979339"/>
            <a:ext cx="83745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ts val="4400"/>
              <a:buFont typeface="Arial Black"/>
              <a:buNone/>
            </a:pPr>
            <a:r>
              <a:rPr lang="en-US"/>
              <a:t>Parental Engagement</a:t>
            </a:r>
            <a:endParaRPr/>
          </a:p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1923715" y="2304902"/>
            <a:ext cx="8374539" cy="3890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en-US"/>
              <a:t>Parental engagement goes </a:t>
            </a:r>
            <a:r>
              <a:rPr lang="en-US"/>
              <a:t>beyond involvement </a:t>
            </a:r>
            <a:r>
              <a:rPr b="0" lang="en-US"/>
              <a:t>to include activities that are more proactive and collaborative with educators.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en-US"/>
              <a:t>Parent engagement is a more active, ongoing partnership between parents and educators that promotes student success.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/>
              <a:t>School decision-making committees,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/>
              <a:t>Advocating for school improvement initiatives, 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/>
              <a:t>Co-planning curriculum and instruction with teachers.</a:t>
            </a:r>
            <a:endParaRPr/>
          </a:p>
        </p:txBody>
      </p:sp>
      <p:sp>
        <p:nvSpPr>
          <p:cNvPr id="81" name="Google Shape;81;p8"/>
          <p:cNvSpPr txBox="1"/>
          <p:nvPr/>
        </p:nvSpPr>
        <p:spPr>
          <a:xfrm>
            <a:off x="1923715" y="6195541"/>
            <a:ext cx="64074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https://parents4publicschools.org/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2235978" y="979339"/>
            <a:ext cx="80630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7"/>
              </a:buClr>
              <a:buSzPct val="100000"/>
              <a:buFont typeface="Arial Black"/>
              <a:buNone/>
            </a:pPr>
            <a:r>
              <a:rPr lang="en-US"/>
              <a:t>Using FBAs to Create  Supportive Learning Environments</a:t>
            </a:r>
            <a:br>
              <a:rPr lang="en-US"/>
            </a:br>
            <a:endParaRPr/>
          </a:p>
        </p:txBody>
      </p:sp>
      <p:pic>
        <p:nvPicPr>
          <p:cNvPr descr="Image of the U.S. Department of Education's guide on USING FUNCTIONAL&#10;BEHAVIORAL ASSESSMENTS TO&#10;CREATE SUPPORTIVE LEARNING&#10;ENVIRONMENTS" id="88" name="Google Shape;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613" y="2304902"/>
            <a:ext cx="3240875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rtual Forum Master">
  <a:themeElements>
    <a:clrScheme name="Virtual Forum 26">
      <a:dk1>
        <a:srgbClr val="3B61AE"/>
      </a:dk1>
      <a:lt1>
        <a:srgbClr val="FFFFFF"/>
      </a:lt1>
      <a:dk2>
        <a:srgbClr val="29457C"/>
      </a:dk2>
      <a:lt2>
        <a:srgbClr val="BBC6CF"/>
      </a:lt2>
      <a:accent1>
        <a:srgbClr val="99C5B3"/>
      </a:accent1>
      <a:accent2>
        <a:srgbClr val="C5CED8"/>
      </a:accent2>
      <a:accent3>
        <a:srgbClr val="8D9FB1"/>
      </a:accent3>
      <a:accent4>
        <a:srgbClr val="006FBF"/>
      </a:accent4>
      <a:accent5>
        <a:srgbClr val="304579"/>
      </a:accent5>
      <a:accent6>
        <a:srgbClr val="9FDEA0"/>
      </a:accent6>
      <a:hlink>
        <a:srgbClr val="3B61AE"/>
      </a:hlink>
      <a:folHlink>
        <a:srgbClr val="3B61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2026-01-08T17:02:28Z</dcterms:created>
  <dc:creator>Molly English</dc:creator>
</cp:coreProperties>
</file>