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61"/>
  </p:notesMasterIdLst>
  <p:sldIdLst>
    <p:sldId id="513" r:id="rId5"/>
    <p:sldId id="4394" r:id="rId6"/>
    <p:sldId id="4461" r:id="rId7"/>
    <p:sldId id="4475" r:id="rId8"/>
    <p:sldId id="4473" r:id="rId9"/>
    <p:sldId id="4466" r:id="rId10"/>
    <p:sldId id="4465" r:id="rId11"/>
    <p:sldId id="4464" r:id="rId12"/>
    <p:sldId id="5084" r:id="rId13"/>
    <p:sldId id="4476" r:id="rId14"/>
    <p:sldId id="4477" r:id="rId15"/>
    <p:sldId id="4478" r:id="rId16"/>
    <p:sldId id="4407" r:id="rId17"/>
    <p:sldId id="294" r:id="rId18"/>
    <p:sldId id="4480" r:id="rId19"/>
    <p:sldId id="4501" r:id="rId20"/>
    <p:sldId id="5081" r:id="rId21"/>
    <p:sldId id="281" r:id="rId22"/>
    <p:sldId id="4502" r:id="rId23"/>
    <p:sldId id="282" r:id="rId24"/>
    <p:sldId id="283" r:id="rId25"/>
    <p:sldId id="4421" r:id="rId26"/>
    <p:sldId id="431" r:id="rId27"/>
    <p:sldId id="261" r:id="rId28"/>
    <p:sldId id="5080" r:id="rId29"/>
    <p:sldId id="4484" r:id="rId30"/>
    <p:sldId id="771" r:id="rId31"/>
    <p:sldId id="267" r:id="rId32"/>
    <p:sldId id="778" r:id="rId33"/>
    <p:sldId id="5085" r:id="rId34"/>
    <p:sldId id="286" r:id="rId35"/>
    <p:sldId id="4500" r:id="rId36"/>
    <p:sldId id="4508" r:id="rId37"/>
    <p:sldId id="4507" r:id="rId38"/>
    <p:sldId id="285" r:id="rId39"/>
    <p:sldId id="319" r:id="rId40"/>
    <p:sldId id="321" r:id="rId41"/>
    <p:sldId id="4513" r:id="rId42"/>
    <p:sldId id="4504" r:id="rId43"/>
    <p:sldId id="4512" r:id="rId44"/>
    <p:sldId id="2666" r:id="rId45"/>
    <p:sldId id="4434" r:id="rId46"/>
    <p:sldId id="4520" r:id="rId47"/>
    <p:sldId id="4505" r:id="rId48"/>
    <p:sldId id="4435" r:id="rId49"/>
    <p:sldId id="4515" r:id="rId50"/>
    <p:sldId id="4517" r:id="rId51"/>
    <p:sldId id="4519" r:id="rId52"/>
    <p:sldId id="4518" r:id="rId53"/>
    <p:sldId id="687" r:id="rId54"/>
    <p:sldId id="690" r:id="rId55"/>
    <p:sldId id="4427" r:id="rId56"/>
    <p:sldId id="4437" r:id="rId57"/>
    <p:sldId id="4527" r:id="rId58"/>
    <p:sldId id="5082" r:id="rId59"/>
    <p:sldId id="5079" r:id="rId6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7052A1-FD48-7201-994D-ADA2AC01FA6F}" name="Powers, Lisa" initials="PL" userId="S::powersl@umsystem.edu::55852ef2-7090-4f97-b1a2-ea927d81b47a" providerId="AD"/>
  <p188:author id="{F7DDBBB4-97A7-7598-61B8-4A6F76B48F24}" name="Kittelman, Angus" initials="KA" userId="S::akk79@umsystem.edu::fb724c50-e422-4c65-81ec-333410d39de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99215-CFE1-EDE2-D550-EC26025856E0}" v="77" dt="2026-08-13T03:13:58.978"/>
    <p1510:client id="{2FC4DCFB-7200-4992-A04D-96D693A5ECB0}" v="2" dt="2026-08-14T00:59:50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 autoAdjust="0"/>
    <p:restoredTop sz="71781" autoAdjust="0"/>
  </p:normalViewPr>
  <p:slideViewPr>
    <p:cSldViewPr snapToGrid="0">
      <p:cViewPr varScale="1">
        <p:scale>
          <a:sx n="89" d="100"/>
          <a:sy n="89" d="100"/>
        </p:scale>
        <p:origin x="1472" y="1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2" d="100"/>
          <a:sy n="72" d="100"/>
        </p:scale>
        <p:origin x="2189" y="8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viewProps" Target="viewProps.xml"/><Relationship Id="rId68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ttelman, Angus" userId="fb724c50-e422-4c65-81ec-333410d39de5" providerId="ADAL" clId="{08705205-6AE8-499B-A650-C7D67903BCFB}"/>
    <pc:docChg chg="custSel modSld">
      <pc:chgData name="Kittelman, Angus" userId="fb724c50-e422-4c65-81ec-333410d39de5" providerId="ADAL" clId="{08705205-6AE8-499B-A650-C7D67903BCFB}" dt="2026-08-14T01:00:24.621" v="76" actId="27636"/>
      <pc:docMkLst>
        <pc:docMk/>
      </pc:docMkLst>
      <pc:sldChg chg="modSp mod">
        <pc:chgData name="Kittelman, Angus" userId="fb724c50-e422-4c65-81ec-333410d39de5" providerId="ADAL" clId="{08705205-6AE8-499B-A650-C7D67903BCFB}" dt="2026-08-14T00:54:36.814" v="9" actId="207"/>
        <pc:sldMkLst>
          <pc:docMk/>
          <pc:sldMk cId="2008345348" sldId="261"/>
        </pc:sldMkLst>
        <pc:spChg chg="mod">
          <ac:chgData name="Kittelman, Angus" userId="fb724c50-e422-4c65-81ec-333410d39de5" providerId="ADAL" clId="{08705205-6AE8-499B-A650-C7D67903BCFB}" dt="2026-08-14T00:54:36.814" v="9" actId="207"/>
          <ac:spMkLst>
            <pc:docMk/>
            <pc:sldMk cId="2008345348" sldId="261"/>
            <ac:spMk id="4" creationId="{EAB18F42-17CA-D887-9024-963134ACCE5A}"/>
          </ac:spMkLst>
        </pc:spChg>
      </pc:sldChg>
      <pc:sldChg chg="modSp mod">
        <pc:chgData name="Kittelman, Angus" userId="fb724c50-e422-4c65-81ec-333410d39de5" providerId="ADAL" clId="{08705205-6AE8-499B-A650-C7D67903BCFB}" dt="2026-08-14T00:56:53.351" v="33" actId="207"/>
        <pc:sldMkLst>
          <pc:docMk/>
          <pc:sldMk cId="673461293" sldId="267"/>
        </pc:sldMkLst>
        <pc:spChg chg="mod">
          <ac:chgData name="Kittelman, Angus" userId="fb724c50-e422-4c65-81ec-333410d39de5" providerId="ADAL" clId="{08705205-6AE8-499B-A650-C7D67903BCFB}" dt="2026-08-14T00:56:53.351" v="33" actId="207"/>
          <ac:spMkLst>
            <pc:docMk/>
            <pc:sldMk cId="673461293" sldId="267"/>
            <ac:spMk id="4" creationId="{9594F077-27B8-BE06-53E8-92412CF33237}"/>
          </ac:spMkLst>
        </pc:spChg>
      </pc:sldChg>
      <pc:sldChg chg="modNotesTx">
        <pc:chgData name="Kittelman, Angus" userId="fb724c50-e422-4c65-81ec-333410d39de5" providerId="ADAL" clId="{08705205-6AE8-499B-A650-C7D67903BCFB}" dt="2026-08-14T00:57:38.701" v="42" actId="20577"/>
        <pc:sldMkLst>
          <pc:docMk/>
          <pc:sldMk cId="0" sldId="294"/>
        </pc:sldMkLst>
      </pc:sldChg>
      <pc:sldChg chg="modSp mod">
        <pc:chgData name="Kittelman, Angus" userId="fb724c50-e422-4c65-81ec-333410d39de5" providerId="ADAL" clId="{08705205-6AE8-499B-A650-C7D67903BCFB}" dt="2026-08-14T00:54:21.720" v="7" actId="207"/>
        <pc:sldMkLst>
          <pc:docMk/>
          <pc:sldMk cId="843886488" sldId="431"/>
        </pc:sldMkLst>
        <pc:spChg chg="mod">
          <ac:chgData name="Kittelman, Angus" userId="fb724c50-e422-4c65-81ec-333410d39de5" providerId="ADAL" clId="{08705205-6AE8-499B-A650-C7D67903BCFB}" dt="2026-08-14T00:54:21.720" v="7" actId="207"/>
          <ac:spMkLst>
            <pc:docMk/>
            <pc:sldMk cId="843886488" sldId="431"/>
            <ac:spMk id="4" creationId="{C1D975C2-EE01-13B7-DDC7-2B9DE8B56EA4}"/>
          </ac:spMkLst>
        </pc:spChg>
      </pc:sldChg>
      <pc:sldChg chg="modNotesTx">
        <pc:chgData name="Kittelman, Angus" userId="fb724c50-e422-4c65-81ec-333410d39de5" providerId="ADAL" clId="{08705205-6AE8-499B-A650-C7D67903BCFB}" dt="2026-08-14T00:58:28.725" v="46" actId="20577"/>
        <pc:sldMkLst>
          <pc:docMk/>
          <pc:sldMk cId="3524477524" sldId="687"/>
        </pc:sldMkLst>
      </pc:sldChg>
      <pc:sldChg chg="modNotesTx">
        <pc:chgData name="Kittelman, Angus" userId="fb724c50-e422-4c65-81ec-333410d39de5" providerId="ADAL" clId="{08705205-6AE8-499B-A650-C7D67903BCFB}" dt="2026-08-14T00:58:34.885" v="47" actId="20577"/>
        <pc:sldMkLst>
          <pc:docMk/>
          <pc:sldMk cId="1983052523" sldId="690"/>
        </pc:sldMkLst>
      </pc:sldChg>
      <pc:sldChg chg="modSp mod">
        <pc:chgData name="Kittelman, Angus" userId="fb724c50-e422-4c65-81ec-333410d39de5" providerId="ADAL" clId="{08705205-6AE8-499B-A650-C7D67903BCFB}" dt="2026-08-14T00:56:47.953" v="32" actId="207"/>
        <pc:sldMkLst>
          <pc:docMk/>
          <pc:sldMk cId="3854818932" sldId="771"/>
        </pc:sldMkLst>
        <pc:spChg chg="mod">
          <ac:chgData name="Kittelman, Angus" userId="fb724c50-e422-4c65-81ec-333410d39de5" providerId="ADAL" clId="{08705205-6AE8-499B-A650-C7D67903BCFB}" dt="2026-08-14T00:56:47.953" v="32" actId="207"/>
          <ac:spMkLst>
            <pc:docMk/>
            <pc:sldMk cId="3854818932" sldId="771"/>
            <ac:spMk id="6" creationId="{73D45DCF-6994-F11E-DA4D-2074A9BAD174}"/>
          </ac:spMkLst>
        </pc:spChg>
      </pc:sldChg>
      <pc:sldChg chg="modSp mod">
        <pc:chgData name="Kittelman, Angus" userId="fb724c50-e422-4c65-81ec-333410d39de5" providerId="ADAL" clId="{08705205-6AE8-499B-A650-C7D67903BCFB}" dt="2026-08-14T00:56:37.406" v="31" actId="207"/>
        <pc:sldMkLst>
          <pc:docMk/>
          <pc:sldMk cId="1648985638" sldId="778"/>
        </pc:sldMkLst>
        <pc:spChg chg="mod">
          <ac:chgData name="Kittelman, Angus" userId="fb724c50-e422-4c65-81ec-333410d39de5" providerId="ADAL" clId="{08705205-6AE8-499B-A650-C7D67903BCFB}" dt="2026-08-14T00:56:37.406" v="31" actId="207"/>
          <ac:spMkLst>
            <pc:docMk/>
            <pc:sldMk cId="1648985638" sldId="778"/>
            <ac:spMk id="2" creationId="{6A079F9A-B633-C934-7D62-CE8338261102}"/>
          </ac:spMkLst>
        </pc:spChg>
      </pc:sldChg>
      <pc:sldChg chg="modNotesTx">
        <pc:chgData name="Kittelman, Angus" userId="fb724c50-e422-4c65-81ec-333410d39de5" providerId="ADAL" clId="{08705205-6AE8-499B-A650-C7D67903BCFB}" dt="2026-08-14T00:57:06.639" v="35" actId="20577"/>
        <pc:sldMkLst>
          <pc:docMk/>
          <pc:sldMk cId="2544636557" sldId="4394"/>
        </pc:sldMkLst>
      </pc:sldChg>
      <pc:sldChg chg="modNotesTx">
        <pc:chgData name="Kittelman, Angus" userId="fb724c50-e422-4c65-81ec-333410d39de5" providerId="ADAL" clId="{08705205-6AE8-499B-A650-C7D67903BCFB}" dt="2026-08-14T00:57:32.367" v="41" actId="20577"/>
        <pc:sldMkLst>
          <pc:docMk/>
          <pc:sldMk cId="2301831748" sldId="4478"/>
        </pc:sldMkLst>
      </pc:sldChg>
      <pc:sldChg chg="modSp mod">
        <pc:chgData name="Kittelman, Angus" userId="fb724c50-e422-4c65-81ec-333410d39de5" providerId="ADAL" clId="{08705205-6AE8-499B-A650-C7D67903BCFB}" dt="2026-08-14T00:56:11.771" v="30" actId="20577"/>
        <pc:sldMkLst>
          <pc:docMk/>
          <pc:sldMk cId="1847624152" sldId="4500"/>
        </pc:sldMkLst>
        <pc:spChg chg="mod">
          <ac:chgData name="Kittelman, Angus" userId="fb724c50-e422-4c65-81ec-333410d39de5" providerId="ADAL" clId="{08705205-6AE8-499B-A650-C7D67903BCFB}" dt="2026-08-14T00:56:11.771" v="30" actId="20577"/>
          <ac:spMkLst>
            <pc:docMk/>
            <pc:sldMk cId="1847624152" sldId="4500"/>
            <ac:spMk id="4" creationId="{B100BAF4-CE96-90A0-D943-565CDB11E776}"/>
          </ac:spMkLst>
        </pc:spChg>
      </pc:sldChg>
      <pc:sldChg chg="modNotesTx">
        <pc:chgData name="Kittelman, Angus" userId="fb724c50-e422-4c65-81ec-333410d39de5" providerId="ADAL" clId="{08705205-6AE8-499B-A650-C7D67903BCFB}" dt="2026-08-14T00:57:44.066" v="43" actId="20577"/>
        <pc:sldMkLst>
          <pc:docMk/>
          <pc:sldMk cId="3595589988" sldId="4501"/>
        </pc:sldMkLst>
      </pc:sldChg>
      <pc:sldChg chg="modNotesTx">
        <pc:chgData name="Kittelman, Angus" userId="fb724c50-e422-4c65-81ec-333410d39de5" providerId="ADAL" clId="{08705205-6AE8-499B-A650-C7D67903BCFB}" dt="2026-08-14T00:57:52.837" v="44" actId="20577"/>
        <pc:sldMkLst>
          <pc:docMk/>
          <pc:sldMk cId="1215467378" sldId="4502"/>
        </pc:sldMkLst>
      </pc:sldChg>
      <pc:sldChg chg="modNotesTx">
        <pc:chgData name="Kittelman, Angus" userId="fb724c50-e422-4c65-81ec-333410d39de5" providerId="ADAL" clId="{08705205-6AE8-499B-A650-C7D67903BCFB}" dt="2026-08-14T00:58:15.513" v="45" actId="20577"/>
        <pc:sldMkLst>
          <pc:docMk/>
          <pc:sldMk cId="2045124674" sldId="4504"/>
        </pc:sldMkLst>
      </pc:sldChg>
      <pc:sldChg chg="modSp mod">
        <pc:chgData name="Kittelman, Angus" userId="fb724c50-e422-4c65-81ec-333410d39de5" providerId="ADAL" clId="{08705205-6AE8-499B-A650-C7D67903BCFB}" dt="2026-08-14T00:59:53.463" v="68" actId="14100"/>
        <pc:sldMkLst>
          <pc:docMk/>
          <pc:sldMk cId="840456668" sldId="5079"/>
        </pc:sldMkLst>
        <pc:spChg chg="mod">
          <ac:chgData name="Kittelman, Angus" userId="fb724c50-e422-4c65-81ec-333410d39de5" providerId="ADAL" clId="{08705205-6AE8-499B-A650-C7D67903BCFB}" dt="2026-08-14T00:59:53.463" v="68" actId="14100"/>
          <ac:spMkLst>
            <pc:docMk/>
            <pc:sldMk cId="840456668" sldId="5079"/>
            <ac:spMk id="2" creationId="{366C38C0-2D68-A083-220C-32645A6A4BF8}"/>
          </ac:spMkLst>
        </pc:spChg>
        <pc:spChg chg="mod">
          <ac:chgData name="Kittelman, Angus" userId="fb724c50-e422-4c65-81ec-333410d39de5" providerId="ADAL" clId="{08705205-6AE8-499B-A650-C7D67903BCFB}" dt="2026-08-14T00:59:41.557" v="65" actId="14100"/>
          <ac:spMkLst>
            <pc:docMk/>
            <pc:sldMk cId="840456668" sldId="5079"/>
            <ac:spMk id="4" creationId="{C085BD0C-2B2C-F6CF-7048-401D73477AAA}"/>
          </ac:spMkLst>
        </pc:spChg>
        <pc:picChg chg="mod">
          <ac:chgData name="Kittelman, Angus" userId="fb724c50-e422-4c65-81ec-333410d39de5" providerId="ADAL" clId="{08705205-6AE8-499B-A650-C7D67903BCFB}" dt="2026-08-14T00:59:50.268" v="67" actId="1076"/>
          <ac:picMkLst>
            <pc:docMk/>
            <pc:sldMk cId="840456668" sldId="5079"/>
            <ac:picMk id="1026" creationId="{42104EEF-3C3F-2DE2-29B4-E3AF3B48201D}"/>
          </ac:picMkLst>
        </pc:picChg>
      </pc:sldChg>
      <pc:sldChg chg="modSp mod">
        <pc:chgData name="Kittelman, Angus" userId="fb724c50-e422-4c65-81ec-333410d39de5" providerId="ADAL" clId="{08705205-6AE8-499B-A650-C7D67903BCFB}" dt="2026-08-14T00:54:29.150" v="8" actId="207"/>
        <pc:sldMkLst>
          <pc:docMk/>
          <pc:sldMk cId="3955200797" sldId="5080"/>
        </pc:sldMkLst>
        <pc:spChg chg="mod">
          <ac:chgData name="Kittelman, Angus" userId="fb724c50-e422-4c65-81ec-333410d39de5" providerId="ADAL" clId="{08705205-6AE8-499B-A650-C7D67903BCFB}" dt="2026-08-14T00:54:29.150" v="8" actId="207"/>
          <ac:spMkLst>
            <pc:docMk/>
            <pc:sldMk cId="3955200797" sldId="5080"/>
            <ac:spMk id="2" creationId="{DCAFBD7D-6211-B86A-D86C-2FBE9F0E6FF0}"/>
          </ac:spMkLst>
        </pc:spChg>
      </pc:sldChg>
      <pc:sldChg chg="modSp mod">
        <pc:chgData name="Kittelman, Angus" userId="fb724c50-e422-4c65-81ec-333410d39de5" providerId="ADAL" clId="{08705205-6AE8-499B-A650-C7D67903BCFB}" dt="2026-08-14T01:00:24.621" v="76" actId="27636"/>
        <pc:sldMkLst>
          <pc:docMk/>
          <pc:sldMk cId="2433753654" sldId="5082"/>
        </pc:sldMkLst>
        <pc:spChg chg="mod">
          <ac:chgData name="Kittelman, Angus" userId="fb724c50-e422-4c65-81ec-333410d39de5" providerId="ADAL" clId="{08705205-6AE8-499B-A650-C7D67903BCFB}" dt="2026-08-14T01:00:21.354" v="74" actId="122"/>
          <ac:spMkLst>
            <pc:docMk/>
            <pc:sldMk cId="2433753654" sldId="5082"/>
            <ac:spMk id="2" creationId="{A84D8824-93EF-3002-A82C-F39FC3A691E3}"/>
          </ac:spMkLst>
        </pc:spChg>
        <pc:spChg chg="mod">
          <ac:chgData name="Kittelman, Angus" userId="fb724c50-e422-4c65-81ec-333410d39de5" providerId="ADAL" clId="{08705205-6AE8-499B-A650-C7D67903BCFB}" dt="2026-08-14T01:00:24.621" v="76" actId="27636"/>
          <ac:spMkLst>
            <pc:docMk/>
            <pc:sldMk cId="2433753654" sldId="5082"/>
            <ac:spMk id="3" creationId="{A0CF5539-5B03-8B15-ADDF-E8BEBDAD44CA}"/>
          </ac:spMkLst>
        </pc:spChg>
        <pc:picChg chg="mod">
          <ac:chgData name="Kittelman, Angus" userId="fb724c50-e422-4c65-81ec-333410d39de5" providerId="ADAL" clId="{08705205-6AE8-499B-A650-C7D67903BCFB}" dt="2026-08-14T01:00:13.112" v="72" actId="1076"/>
          <ac:picMkLst>
            <pc:docMk/>
            <pc:sldMk cId="2433753654" sldId="5082"/>
            <ac:picMk id="4" creationId="{7665312F-877F-FC60-0BDB-2E4041EF5FD2}"/>
          </ac:picMkLst>
        </pc:picChg>
      </pc:sldChg>
      <pc:sldChg chg="modSp mod modNotesTx">
        <pc:chgData name="Kittelman, Angus" userId="fb724c50-e422-4c65-81ec-333410d39de5" providerId="ADAL" clId="{08705205-6AE8-499B-A650-C7D67903BCFB}" dt="2026-08-14T00:57:23.806" v="40" actId="113"/>
        <pc:sldMkLst>
          <pc:docMk/>
          <pc:sldMk cId="1100633313" sldId="5084"/>
        </pc:sldMkLst>
        <pc:spChg chg="mod">
          <ac:chgData name="Kittelman, Angus" userId="fb724c50-e422-4c65-81ec-333410d39de5" providerId="ADAL" clId="{08705205-6AE8-499B-A650-C7D67903BCFB}" dt="2026-08-14T00:57:23.806" v="40" actId="113"/>
          <ac:spMkLst>
            <pc:docMk/>
            <pc:sldMk cId="1100633313" sldId="5084"/>
            <ac:spMk id="2" creationId="{3D822514-297F-0FFA-1BF0-FEA25313C339}"/>
          </ac:spMkLst>
        </pc:spChg>
      </pc:sldChg>
      <pc:sldChg chg="modSp mod">
        <pc:chgData name="Kittelman, Angus" userId="fb724c50-e422-4c65-81ec-333410d39de5" providerId="ADAL" clId="{08705205-6AE8-499B-A650-C7D67903BCFB}" dt="2026-08-14T00:55:57.739" v="17" actId="207"/>
        <pc:sldMkLst>
          <pc:docMk/>
          <pc:sldMk cId="2703611628" sldId="5085"/>
        </pc:sldMkLst>
        <pc:spChg chg="mod">
          <ac:chgData name="Kittelman, Angus" userId="fb724c50-e422-4c65-81ec-333410d39de5" providerId="ADAL" clId="{08705205-6AE8-499B-A650-C7D67903BCFB}" dt="2026-08-14T00:55:57.739" v="17" actId="207"/>
          <ac:spMkLst>
            <pc:docMk/>
            <pc:sldMk cId="2703611628" sldId="5085"/>
            <ac:spMk id="2" creationId="{DB01D3E9-34CB-734A-FF89-DAF59E8442E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280942-4D54-4DCF-ABC2-B947C9711BDE}" type="doc">
      <dgm:prSet loTypeId="urn:microsoft.com/office/officeart/2008/layout/VerticalCurv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4B742008-3DD6-442D-AC33-BC88152BF63E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1. Expectations Defined, Taught</a:t>
          </a:r>
        </a:p>
      </dgm:t>
    </dgm:pt>
    <dgm:pt modelId="{9330CEBD-8C05-43C5-9FE8-DB8EB73D6586}" type="parTrans" cxnId="{0A793B87-E770-4545-857C-5C6CE372937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4A1D138-B2B9-4349-AA1A-C954EE8E7DCC}" type="sibTrans" cxnId="{0A793B87-E770-4545-857C-5C6CE372937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17B448A5-584D-4A4F-97CD-F663567F17E4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2. Precorrection</a:t>
          </a:r>
        </a:p>
      </dgm:t>
    </dgm:pt>
    <dgm:pt modelId="{71DB6D73-0A85-4E01-A702-79A804DA3878}" type="parTrans" cxnId="{F4EDEC40-E8BF-4D82-84ED-47A3482669E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7E227BCF-03E5-4578-94A2-EBD34BE3F912}" type="sibTrans" cxnId="{F4EDEC40-E8BF-4D82-84ED-47A3482669E9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798948D-276C-492C-9FA8-C888A3296406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3. Opportunities to Respond</a:t>
          </a:r>
        </a:p>
      </dgm:t>
    </dgm:pt>
    <dgm:pt modelId="{65251B1F-8668-4835-B3BA-CD4A85C62067}" type="parTrans" cxnId="{6C20FD65-8EA2-46E9-88AF-7A91F35FBB1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FAA3582F-08CC-446A-BF90-402DD014C4F5}" type="sibTrans" cxnId="{6C20FD65-8EA2-46E9-88AF-7A91F35FBB17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C20A566-9180-4A71-AF9D-8E4F2A323FA2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4. Behavior Specific Praise</a:t>
          </a:r>
        </a:p>
      </dgm:t>
    </dgm:pt>
    <dgm:pt modelId="{A634DE2F-04D7-4E3B-A73F-A0972C2CE999}" type="parTrans" cxnId="{99FAD9EF-0ED3-4809-91E6-761CEA70165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9D68B8C7-8CFC-461E-838C-752A3F24077B}" type="sibTrans" cxnId="{99FAD9EF-0ED3-4809-91E6-761CEA70165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F7501D7-5E0E-4244-9FBA-616AF92344FC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</a:rPr>
            <a:t>5. Consequences</a:t>
          </a:r>
        </a:p>
      </dgm:t>
    </dgm:pt>
    <dgm:pt modelId="{5DF53E1C-B3BB-45BA-9177-825A21E45AF2}" type="parTrans" cxnId="{6C1EBBD7-1B9A-490F-BF87-BF58346B426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C742FFC7-CC62-4783-8B95-9C0A06FE2C89}" type="sibTrans" cxnId="{6C1EBBD7-1B9A-490F-BF87-BF58346B426A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6AD7634-863C-4BA5-97E8-BED6BB7BB4DA}" type="pres">
      <dgm:prSet presAssocID="{9F280942-4D54-4DCF-ABC2-B947C9711BDE}" presName="Name0" presStyleCnt="0">
        <dgm:presLayoutVars>
          <dgm:chMax val="7"/>
          <dgm:chPref val="7"/>
          <dgm:dir/>
        </dgm:presLayoutVars>
      </dgm:prSet>
      <dgm:spPr/>
    </dgm:pt>
    <dgm:pt modelId="{D93560CF-A3C9-40AF-9445-652DC3DD0505}" type="pres">
      <dgm:prSet presAssocID="{9F280942-4D54-4DCF-ABC2-B947C9711BDE}" presName="Name1" presStyleCnt="0"/>
      <dgm:spPr/>
    </dgm:pt>
    <dgm:pt modelId="{B3870E26-B356-4B84-9CAF-D548E15F31C6}" type="pres">
      <dgm:prSet presAssocID="{9F280942-4D54-4DCF-ABC2-B947C9711BDE}" presName="cycle" presStyleCnt="0"/>
      <dgm:spPr/>
    </dgm:pt>
    <dgm:pt modelId="{90E61768-D29C-4564-AF7A-196EE2FF7273}" type="pres">
      <dgm:prSet presAssocID="{9F280942-4D54-4DCF-ABC2-B947C9711BDE}" presName="srcNode" presStyleLbl="node1" presStyleIdx="0" presStyleCnt="5"/>
      <dgm:spPr/>
    </dgm:pt>
    <dgm:pt modelId="{EBEFC2DB-2C74-432A-8CCF-24D99A261E91}" type="pres">
      <dgm:prSet presAssocID="{9F280942-4D54-4DCF-ABC2-B947C9711BDE}" presName="conn" presStyleLbl="parChTrans1D2" presStyleIdx="0" presStyleCnt="1"/>
      <dgm:spPr/>
    </dgm:pt>
    <dgm:pt modelId="{76DE552E-B098-40EE-87CE-26F058E1F6C1}" type="pres">
      <dgm:prSet presAssocID="{9F280942-4D54-4DCF-ABC2-B947C9711BDE}" presName="extraNode" presStyleLbl="node1" presStyleIdx="0" presStyleCnt="5"/>
      <dgm:spPr/>
    </dgm:pt>
    <dgm:pt modelId="{BBE6D283-4929-48B4-9C64-72B95E71E851}" type="pres">
      <dgm:prSet presAssocID="{9F280942-4D54-4DCF-ABC2-B947C9711BDE}" presName="dstNode" presStyleLbl="node1" presStyleIdx="0" presStyleCnt="5"/>
      <dgm:spPr/>
    </dgm:pt>
    <dgm:pt modelId="{1CCF8772-EB06-4FA8-82D2-E8C979017F4C}" type="pres">
      <dgm:prSet presAssocID="{4B742008-3DD6-442D-AC33-BC88152BF63E}" presName="text_1" presStyleLbl="node1" presStyleIdx="0" presStyleCnt="5">
        <dgm:presLayoutVars>
          <dgm:bulletEnabled val="1"/>
        </dgm:presLayoutVars>
      </dgm:prSet>
      <dgm:spPr/>
    </dgm:pt>
    <dgm:pt modelId="{DA03381B-FEC2-46FE-83E0-9958D9EA7FCD}" type="pres">
      <dgm:prSet presAssocID="{4B742008-3DD6-442D-AC33-BC88152BF63E}" presName="accent_1" presStyleCnt="0"/>
      <dgm:spPr/>
    </dgm:pt>
    <dgm:pt modelId="{A7CF0D28-B471-4683-8A63-D62DFC10DC67}" type="pres">
      <dgm:prSet presAssocID="{4B742008-3DD6-442D-AC33-BC88152BF63E}" presName="accentRepeatNode" presStyleLbl="solidFgAcc1" presStyleIdx="0" presStyleCnt="5"/>
      <dgm:spPr/>
    </dgm:pt>
    <dgm:pt modelId="{074829D0-DB1B-47E7-ACBE-FE170D38DA19}" type="pres">
      <dgm:prSet presAssocID="{17B448A5-584D-4A4F-97CD-F663567F17E4}" presName="text_2" presStyleLbl="node1" presStyleIdx="1" presStyleCnt="5">
        <dgm:presLayoutVars>
          <dgm:bulletEnabled val="1"/>
        </dgm:presLayoutVars>
      </dgm:prSet>
      <dgm:spPr/>
    </dgm:pt>
    <dgm:pt modelId="{28AEF044-ED04-465F-9AAF-465CB318D51A}" type="pres">
      <dgm:prSet presAssocID="{17B448A5-584D-4A4F-97CD-F663567F17E4}" presName="accent_2" presStyleCnt="0"/>
      <dgm:spPr/>
    </dgm:pt>
    <dgm:pt modelId="{E620D45D-3745-4646-B019-0F85918FD05A}" type="pres">
      <dgm:prSet presAssocID="{17B448A5-584D-4A4F-97CD-F663567F17E4}" presName="accentRepeatNode" presStyleLbl="solidFgAcc1" presStyleIdx="1" presStyleCnt="5"/>
      <dgm:spPr/>
    </dgm:pt>
    <dgm:pt modelId="{97889430-F86E-4A97-8BB4-9A44CB2FA72C}" type="pres">
      <dgm:prSet presAssocID="{D798948D-276C-492C-9FA8-C888A3296406}" presName="text_3" presStyleLbl="node1" presStyleIdx="2" presStyleCnt="5">
        <dgm:presLayoutVars>
          <dgm:bulletEnabled val="1"/>
        </dgm:presLayoutVars>
      </dgm:prSet>
      <dgm:spPr/>
    </dgm:pt>
    <dgm:pt modelId="{45EA7890-FEFC-4AF6-AF84-4FFD46707A44}" type="pres">
      <dgm:prSet presAssocID="{D798948D-276C-492C-9FA8-C888A3296406}" presName="accent_3" presStyleCnt="0"/>
      <dgm:spPr/>
    </dgm:pt>
    <dgm:pt modelId="{1C7D9ED0-9AB3-4C9A-A3DD-102B67FF0D62}" type="pres">
      <dgm:prSet presAssocID="{D798948D-276C-492C-9FA8-C888A3296406}" presName="accentRepeatNode" presStyleLbl="solidFgAcc1" presStyleIdx="2" presStyleCnt="5"/>
      <dgm:spPr/>
    </dgm:pt>
    <dgm:pt modelId="{C0398F98-7D17-482E-8685-98CD016703C5}" type="pres">
      <dgm:prSet presAssocID="{AC20A566-9180-4A71-AF9D-8E4F2A323FA2}" presName="text_4" presStyleLbl="node1" presStyleIdx="3" presStyleCnt="5">
        <dgm:presLayoutVars>
          <dgm:bulletEnabled val="1"/>
        </dgm:presLayoutVars>
      </dgm:prSet>
      <dgm:spPr/>
    </dgm:pt>
    <dgm:pt modelId="{7D40FA6F-C9C7-44FE-BD53-675791619543}" type="pres">
      <dgm:prSet presAssocID="{AC20A566-9180-4A71-AF9D-8E4F2A323FA2}" presName="accent_4" presStyleCnt="0"/>
      <dgm:spPr/>
    </dgm:pt>
    <dgm:pt modelId="{0C2A6BDD-970F-48AE-881E-17DB7DA91946}" type="pres">
      <dgm:prSet presAssocID="{AC20A566-9180-4A71-AF9D-8E4F2A323FA2}" presName="accentRepeatNode" presStyleLbl="solidFgAcc1" presStyleIdx="3" presStyleCnt="5"/>
      <dgm:spPr/>
    </dgm:pt>
    <dgm:pt modelId="{2B434AB5-DC05-40CF-A9AA-21622926A456}" type="pres">
      <dgm:prSet presAssocID="{AF7501D7-5E0E-4244-9FBA-616AF92344FC}" presName="text_5" presStyleLbl="node1" presStyleIdx="4" presStyleCnt="5">
        <dgm:presLayoutVars>
          <dgm:bulletEnabled val="1"/>
        </dgm:presLayoutVars>
      </dgm:prSet>
      <dgm:spPr/>
    </dgm:pt>
    <dgm:pt modelId="{E0D60502-C9D0-436F-B782-070A6098D207}" type="pres">
      <dgm:prSet presAssocID="{AF7501D7-5E0E-4244-9FBA-616AF92344FC}" presName="accent_5" presStyleCnt="0"/>
      <dgm:spPr/>
    </dgm:pt>
    <dgm:pt modelId="{509066CA-4A9A-4101-BFE1-F1FB16785A8D}" type="pres">
      <dgm:prSet presAssocID="{AF7501D7-5E0E-4244-9FBA-616AF92344FC}" presName="accentRepeatNode" presStyleLbl="solidFgAcc1" presStyleIdx="4" presStyleCnt="5"/>
      <dgm:spPr/>
    </dgm:pt>
  </dgm:ptLst>
  <dgm:cxnLst>
    <dgm:cxn modelId="{F4EDEC40-E8BF-4D82-84ED-47A3482669E9}" srcId="{9F280942-4D54-4DCF-ABC2-B947C9711BDE}" destId="{17B448A5-584D-4A4F-97CD-F663567F17E4}" srcOrd="1" destOrd="0" parTransId="{71DB6D73-0A85-4E01-A702-79A804DA3878}" sibTransId="{7E227BCF-03E5-4578-94A2-EBD34BE3F912}"/>
    <dgm:cxn modelId="{225F284B-A626-40EC-BE15-B93587D65C0A}" type="presOf" srcId="{D798948D-276C-492C-9FA8-C888A3296406}" destId="{97889430-F86E-4A97-8BB4-9A44CB2FA72C}" srcOrd="0" destOrd="0" presId="urn:microsoft.com/office/officeart/2008/layout/VerticalCurvedList"/>
    <dgm:cxn modelId="{BEA2434E-0AAF-44C8-9E44-03353F07AE27}" type="presOf" srcId="{AF7501D7-5E0E-4244-9FBA-616AF92344FC}" destId="{2B434AB5-DC05-40CF-A9AA-21622926A456}" srcOrd="0" destOrd="0" presId="urn:microsoft.com/office/officeart/2008/layout/VerticalCurvedList"/>
    <dgm:cxn modelId="{1866655F-D45B-4C71-82DF-17D2C63E199B}" type="presOf" srcId="{4B742008-3DD6-442D-AC33-BC88152BF63E}" destId="{1CCF8772-EB06-4FA8-82D2-E8C979017F4C}" srcOrd="0" destOrd="0" presId="urn:microsoft.com/office/officeart/2008/layout/VerticalCurvedList"/>
    <dgm:cxn modelId="{6C20FD65-8EA2-46E9-88AF-7A91F35FBB17}" srcId="{9F280942-4D54-4DCF-ABC2-B947C9711BDE}" destId="{D798948D-276C-492C-9FA8-C888A3296406}" srcOrd="2" destOrd="0" parTransId="{65251B1F-8668-4835-B3BA-CD4A85C62067}" sibTransId="{FAA3582F-08CC-446A-BF90-402DD014C4F5}"/>
    <dgm:cxn modelId="{2071447E-6814-409B-83B2-23BCCFB903A0}" type="presOf" srcId="{9F280942-4D54-4DCF-ABC2-B947C9711BDE}" destId="{06AD7634-863C-4BA5-97E8-BED6BB7BB4DA}" srcOrd="0" destOrd="0" presId="urn:microsoft.com/office/officeart/2008/layout/VerticalCurvedList"/>
    <dgm:cxn modelId="{0A793B87-E770-4545-857C-5C6CE3729379}" srcId="{9F280942-4D54-4DCF-ABC2-B947C9711BDE}" destId="{4B742008-3DD6-442D-AC33-BC88152BF63E}" srcOrd="0" destOrd="0" parTransId="{9330CEBD-8C05-43C5-9FE8-DB8EB73D6586}" sibTransId="{D4A1D138-B2B9-4349-AA1A-C954EE8E7DCC}"/>
    <dgm:cxn modelId="{DAFD308E-7031-433A-BB30-70B6EEE8487A}" type="presOf" srcId="{D4A1D138-B2B9-4349-AA1A-C954EE8E7DCC}" destId="{EBEFC2DB-2C74-432A-8CCF-24D99A261E91}" srcOrd="0" destOrd="0" presId="urn:microsoft.com/office/officeart/2008/layout/VerticalCurvedList"/>
    <dgm:cxn modelId="{B6A5E0D5-D326-4DB2-BA1F-74DA5A380B28}" type="presOf" srcId="{17B448A5-584D-4A4F-97CD-F663567F17E4}" destId="{074829D0-DB1B-47E7-ACBE-FE170D38DA19}" srcOrd="0" destOrd="0" presId="urn:microsoft.com/office/officeart/2008/layout/VerticalCurvedList"/>
    <dgm:cxn modelId="{6C1EBBD7-1B9A-490F-BF87-BF58346B426A}" srcId="{9F280942-4D54-4DCF-ABC2-B947C9711BDE}" destId="{AF7501D7-5E0E-4244-9FBA-616AF92344FC}" srcOrd="4" destOrd="0" parTransId="{5DF53E1C-B3BB-45BA-9177-825A21E45AF2}" sibTransId="{C742FFC7-CC62-4783-8B95-9C0A06FE2C89}"/>
    <dgm:cxn modelId="{09530EE5-1DB1-49C8-8AF7-9C3E2EE69284}" type="presOf" srcId="{AC20A566-9180-4A71-AF9D-8E4F2A323FA2}" destId="{C0398F98-7D17-482E-8685-98CD016703C5}" srcOrd="0" destOrd="0" presId="urn:microsoft.com/office/officeart/2008/layout/VerticalCurvedList"/>
    <dgm:cxn modelId="{99FAD9EF-0ED3-4809-91E6-761CEA701653}" srcId="{9F280942-4D54-4DCF-ABC2-B947C9711BDE}" destId="{AC20A566-9180-4A71-AF9D-8E4F2A323FA2}" srcOrd="3" destOrd="0" parTransId="{A634DE2F-04D7-4E3B-A73F-A0972C2CE999}" sibTransId="{9D68B8C7-8CFC-461E-838C-752A3F24077B}"/>
    <dgm:cxn modelId="{C80C45B4-C539-4D12-B13F-FB175A48AAC8}" type="presParOf" srcId="{06AD7634-863C-4BA5-97E8-BED6BB7BB4DA}" destId="{D93560CF-A3C9-40AF-9445-652DC3DD0505}" srcOrd="0" destOrd="0" presId="urn:microsoft.com/office/officeart/2008/layout/VerticalCurvedList"/>
    <dgm:cxn modelId="{BE26A7DB-ADFE-4A94-B1E7-B884037ABBE9}" type="presParOf" srcId="{D93560CF-A3C9-40AF-9445-652DC3DD0505}" destId="{B3870E26-B356-4B84-9CAF-D548E15F31C6}" srcOrd="0" destOrd="0" presId="urn:microsoft.com/office/officeart/2008/layout/VerticalCurvedList"/>
    <dgm:cxn modelId="{20334E9C-A204-4435-9B4E-E81170871D56}" type="presParOf" srcId="{B3870E26-B356-4B84-9CAF-D548E15F31C6}" destId="{90E61768-D29C-4564-AF7A-196EE2FF7273}" srcOrd="0" destOrd="0" presId="urn:microsoft.com/office/officeart/2008/layout/VerticalCurvedList"/>
    <dgm:cxn modelId="{C63AA3FC-2E4D-41C8-8867-3D65346223A3}" type="presParOf" srcId="{B3870E26-B356-4B84-9CAF-D548E15F31C6}" destId="{EBEFC2DB-2C74-432A-8CCF-24D99A261E91}" srcOrd="1" destOrd="0" presId="urn:microsoft.com/office/officeart/2008/layout/VerticalCurvedList"/>
    <dgm:cxn modelId="{69E5A1EA-38A4-4EFC-8C03-A186DEF18389}" type="presParOf" srcId="{B3870E26-B356-4B84-9CAF-D548E15F31C6}" destId="{76DE552E-B098-40EE-87CE-26F058E1F6C1}" srcOrd="2" destOrd="0" presId="urn:microsoft.com/office/officeart/2008/layout/VerticalCurvedList"/>
    <dgm:cxn modelId="{B56691ED-5BFC-475F-85AE-99D9888AC20E}" type="presParOf" srcId="{B3870E26-B356-4B84-9CAF-D548E15F31C6}" destId="{BBE6D283-4929-48B4-9C64-72B95E71E851}" srcOrd="3" destOrd="0" presId="urn:microsoft.com/office/officeart/2008/layout/VerticalCurvedList"/>
    <dgm:cxn modelId="{701AFD89-FA83-4E6F-98CF-A5B718E93236}" type="presParOf" srcId="{D93560CF-A3C9-40AF-9445-652DC3DD0505}" destId="{1CCF8772-EB06-4FA8-82D2-E8C979017F4C}" srcOrd="1" destOrd="0" presId="urn:microsoft.com/office/officeart/2008/layout/VerticalCurvedList"/>
    <dgm:cxn modelId="{64D29C2F-955B-4A6A-8FC5-5F9E3FB5C0EC}" type="presParOf" srcId="{D93560CF-A3C9-40AF-9445-652DC3DD0505}" destId="{DA03381B-FEC2-46FE-83E0-9958D9EA7FCD}" srcOrd="2" destOrd="0" presId="urn:microsoft.com/office/officeart/2008/layout/VerticalCurvedList"/>
    <dgm:cxn modelId="{6E44C751-26F4-4289-B10A-0B4EFAED8AAB}" type="presParOf" srcId="{DA03381B-FEC2-46FE-83E0-9958D9EA7FCD}" destId="{A7CF0D28-B471-4683-8A63-D62DFC10DC67}" srcOrd="0" destOrd="0" presId="urn:microsoft.com/office/officeart/2008/layout/VerticalCurvedList"/>
    <dgm:cxn modelId="{9958A1D4-E62E-421C-ABCC-8D5A67B2140E}" type="presParOf" srcId="{D93560CF-A3C9-40AF-9445-652DC3DD0505}" destId="{074829D0-DB1B-47E7-ACBE-FE170D38DA19}" srcOrd="3" destOrd="0" presId="urn:microsoft.com/office/officeart/2008/layout/VerticalCurvedList"/>
    <dgm:cxn modelId="{E37B475D-852B-4FE0-9D16-712301115FA8}" type="presParOf" srcId="{D93560CF-A3C9-40AF-9445-652DC3DD0505}" destId="{28AEF044-ED04-465F-9AAF-465CB318D51A}" srcOrd="4" destOrd="0" presId="urn:microsoft.com/office/officeart/2008/layout/VerticalCurvedList"/>
    <dgm:cxn modelId="{C3F2ADF9-8ADF-487F-AFB9-20A69B99A582}" type="presParOf" srcId="{28AEF044-ED04-465F-9AAF-465CB318D51A}" destId="{E620D45D-3745-4646-B019-0F85918FD05A}" srcOrd="0" destOrd="0" presId="urn:microsoft.com/office/officeart/2008/layout/VerticalCurvedList"/>
    <dgm:cxn modelId="{B66B8F01-DCD8-48AB-96B2-D8A3E0D656B9}" type="presParOf" srcId="{D93560CF-A3C9-40AF-9445-652DC3DD0505}" destId="{97889430-F86E-4A97-8BB4-9A44CB2FA72C}" srcOrd="5" destOrd="0" presId="urn:microsoft.com/office/officeart/2008/layout/VerticalCurvedList"/>
    <dgm:cxn modelId="{AFCA7CC7-E160-4BE5-B1B3-AE81C53A043A}" type="presParOf" srcId="{D93560CF-A3C9-40AF-9445-652DC3DD0505}" destId="{45EA7890-FEFC-4AF6-AF84-4FFD46707A44}" srcOrd="6" destOrd="0" presId="urn:microsoft.com/office/officeart/2008/layout/VerticalCurvedList"/>
    <dgm:cxn modelId="{F3ED77B8-8D45-49A1-A8E9-2B40510380E0}" type="presParOf" srcId="{45EA7890-FEFC-4AF6-AF84-4FFD46707A44}" destId="{1C7D9ED0-9AB3-4C9A-A3DD-102B67FF0D62}" srcOrd="0" destOrd="0" presId="urn:microsoft.com/office/officeart/2008/layout/VerticalCurvedList"/>
    <dgm:cxn modelId="{F5E22500-6FC3-40ED-A640-B67D42DEAC85}" type="presParOf" srcId="{D93560CF-A3C9-40AF-9445-652DC3DD0505}" destId="{C0398F98-7D17-482E-8685-98CD016703C5}" srcOrd="7" destOrd="0" presId="urn:microsoft.com/office/officeart/2008/layout/VerticalCurvedList"/>
    <dgm:cxn modelId="{601F1131-171B-412A-BD92-0BC81A43C345}" type="presParOf" srcId="{D93560CF-A3C9-40AF-9445-652DC3DD0505}" destId="{7D40FA6F-C9C7-44FE-BD53-675791619543}" srcOrd="8" destOrd="0" presId="urn:microsoft.com/office/officeart/2008/layout/VerticalCurvedList"/>
    <dgm:cxn modelId="{5418C0C9-2714-409F-9B84-2FD402DD6BB9}" type="presParOf" srcId="{7D40FA6F-C9C7-44FE-BD53-675791619543}" destId="{0C2A6BDD-970F-48AE-881E-17DB7DA91946}" srcOrd="0" destOrd="0" presId="urn:microsoft.com/office/officeart/2008/layout/VerticalCurvedList"/>
    <dgm:cxn modelId="{8514F178-2051-4B8F-BA39-D6663039CAAC}" type="presParOf" srcId="{D93560CF-A3C9-40AF-9445-652DC3DD0505}" destId="{2B434AB5-DC05-40CF-A9AA-21622926A456}" srcOrd="9" destOrd="0" presId="urn:microsoft.com/office/officeart/2008/layout/VerticalCurvedList"/>
    <dgm:cxn modelId="{E379E0BE-F641-4DEE-9AD1-A3CDCE9940E8}" type="presParOf" srcId="{D93560CF-A3C9-40AF-9445-652DC3DD0505}" destId="{E0D60502-C9D0-436F-B782-070A6098D207}" srcOrd="10" destOrd="0" presId="urn:microsoft.com/office/officeart/2008/layout/VerticalCurvedList"/>
    <dgm:cxn modelId="{A1693D7C-9CE1-43F7-BF31-5DC00A7FEA5F}" type="presParOf" srcId="{E0D60502-C9D0-436F-B782-070A6098D207}" destId="{509066CA-4A9A-4101-BFE1-F1FB16785A8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FC2DB-2C74-432A-8CCF-24D99A261E91}">
      <dsp:nvSpPr>
        <dsp:cNvPr id="0" name=""/>
        <dsp:cNvSpPr/>
      </dsp:nvSpPr>
      <dsp:spPr>
        <a:xfrm>
          <a:off x="-4864008" y="-745405"/>
          <a:ext cx="5793167" cy="5793167"/>
        </a:xfrm>
        <a:prstGeom prst="blockArc">
          <a:avLst>
            <a:gd name="adj1" fmla="val 18900000"/>
            <a:gd name="adj2" fmla="val 2700000"/>
            <a:gd name="adj3" fmla="val 373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CF8772-EB06-4FA8-82D2-E8C979017F4C}">
      <dsp:nvSpPr>
        <dsp:cNvPr id="0" name=""/>
        <dsp:cNvSpPr/>
      </dsp:nvSpPr>
      <dsp:spPr>
        <a:xfrm>
          <a:off x="406563" y="268811"/>
          <a:ext cx="4689183" cy="5379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1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1. Expectations Defined, Taught</a:t>
          </a:r>
        </a:p>
      </dsp:txBody>
      <dsp:txXfrm>
        <a:off x="406563" y="268811"/>
        <a:ext cx="4689183" cy="537966"/>
      </dsp:txXfrm>
    </dsp:sp>
    <dsp:sp modelId="{A7CF0D28-B471-4683-8A63-D62DFC10DC67}">
      <dsp:nvSpPr>
        <dsp:cNvPr id="0" name=""/>
        <dsp:cNvSpPr/>
      </dsp:nvSpPr>
      <dsp:spPr>
        <a:xfrm>
          <a:off x="70334" y="201565"/>
          <a:ext cx="672458" cy="672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4829D0-DB1B-47E7-ACBE-FE170D38DA19}">
      <dsp:nvSpPr>
        <dsp:cNvPr id="0" name=""/>
        <dsp:cNvSpPr/>
      </dsp:nvSpPr>
      <dsp:spPr>
        <a:xfrm>
          <a:off x="792055" y="1075503"/>
          <a:ext cx="4303692" cy="5379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1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2. Precorrection</a:t>
          </a:r>
        </a:p>
      </dsp:txBody>
      <dsp:txXfrm>
        <a:off x="792055" y="1075503"/>
        <a:ext cx="4303692" cy="537966"/>
      </dsp:txXfrm>
    </dsp:sp>
    <dsp:sp modelId="{E620D45D-3745-4646-B019-0F85918FD05A}">
      <dsp:nvSpPr>
        <dsp:cNvPr id="0" name=""/>
        <dsp:cNvSpPr/>
      </dsp:nvSpPr>
      <dsp:spPr>
        <a:xfrm>
          <a:off x="455825" y="1008257"/>
          <a:ext cx="672458" cy="672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889430-F86E-4A97-8BB4-9A44CB2FA72C}">
      <dsp:nvSpPr>
        <dsp:cNvPr id="0" name=""/>
        <dsp:cNvSpPr/>
      </dsp:nvSpPr>
      <dsp:spPr>
        <a:xfrm>
          <a:off x="910369" y="1882195"/>
          <a:ext cx="4185377" cy="5379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1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3. Opportunities to Respond</a:t>
          </a:r>
        </a:p>
      </dsp:txBody>
      <dsp:txXfrm>
        <a:off x="910369" y="1882195"/>
        <a:ext cx="4185377" cy="537966"/>
      </dsp:txXfrm>
    </dsp:sp>
    <dsp:sp modelId="{1C7D9ED0-9AB3-4C9A-A3DD-102B67FF0D62}">
      <dsp:nvSpPr>
        <dsp:cNvPr id="0" name=""/>
        <dsp:cNvSpPr/>
      </dsp:nvSpPr>
      <dsp:spPr>
        <a:xfrm>
          <a:off x="574140" y="1814949"/>
          <a:ext cx="672458" cy="672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398F98-7D17-482E-8685-98CD016703C5}">
      <dsp:nvSpPr>
        <dsp:cNvPr id="0" name=""/>
        <dsp:cNvSpPr/>
      </dsp:nvSpPr>
      <dsp:spPr>
        <a:xfrm>
          <a:off x="792055" y="2688887"/>
          <a:ext cx="4303692" cy="5379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1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4. Behavior Specific Praise</a:t>
          </a:r>
        </a:p>
      </dsp:txBody>
      <dsp:txXfrm>
        <a:off x="792055" y="2688887"/>
        <a:ext cx="4303692" cy="537966"/>
      </dsp:txXfrm>
    </dsp:sp>
    <dsp:sp modelId="{0C2A6BDD-970F-48AE-881E-17DB7DA91946}">
      <dsp:nvSpPr>
        <dsp:cNvPr id="0" name=""/>
        <dsp:cNvSpPr/>
      </dsp:nvSpPr>
      <dsp:spPr>
        <a:xfrm>
          <a:off x="455825" y="2621641"/>
          <a:ext cx="672458" cy="672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34AB5-DC05-40CF-A9AA-21622926A456}">
      <dsp:nvSpPr>
        <dsp:cNvPr id="0" name=""/>
        <dsp:cNvSpPr/>
      </dsp:nvSpPr>
      <dsp:spPr>
        <a:xfrm>
          <a:off x="406563" y="3495579"/>
          <a:ext cx="4689183" cy="5379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7011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5. Consequences</a:t>
          </a:r>
        </a:p>
      </dsp:txBody>
      <dsp:txXfrm>
        <a:off x="406563" y="3495579"/>
        <a:ext cx="4689183" cy="537966"/>
      </dsp:txXfrm>
    </dsp:sp>
    <dsp:sp modelId="{509066CA-4A9A-4101-BFE1-F1FB16785A8D}">
      <dsp:nvSpPr>
        <dsp:cNvPr id="0" name=""/>
        <dsp:cNvSpPr/>
      </dsp:nvSpPr>
      <dsp:spPr>
        <a:xfrm>
          <a:off x="70334" y="3428333"/>
          <a:ext cx="672458" cy="672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6D52FF-5EE7-4849-AABC-6475A9EE3CD1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C14D5-6E93-42C1-BD75-45C650D95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73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552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46316-F063-44EE-8E7B-F19AE84A9BA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55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1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2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1799-A6FA-B941-AA16-88FD56C919A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605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5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46316-F063-44EE-8E7B-F19AE84A9BA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245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4802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4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5" name="Google Shape;1105;p6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60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6426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19" name="Google Shape;1119;p59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1120" name="Google Shape;1120;p59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860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46316-F063-44EE-8E7B-F19AE84A9BA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94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A4111-9010-0B49-84B8-4A8C4B93F78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317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540F34-39B7-4AA2-B36E-1F1C4AA5EB6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420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042FB3-1416-4B06-A41C-171C19A13A1B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961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0533F-9A3E-4795-A517-6D0BAFBE108B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469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76263" y="766763"/>
            <a:ext cx="6840537" cy="3848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479B2-B137-4FAA-B6DC-C594B6658870}" type="slidenum">
              <a:rPr lang="en-US" smtClean="0"/>
              <a:t>51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August 2016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dirty="0"/>
              <a:t>CICO-SWIS Facilitator Certification</a:t>
            </a:r>
          </a:p>
        </p:txBody>
      </p:sp>
    </p:spTree>
    <p:extLst>
      <p:ext uri="{BB962C8B-B14F-4D97-AF65-F5344CB8AC3E}">
        <p14:creationId xmlns:p14="http://schemas.microsoft.com/office/powerpoint/2010/main" val="41580094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549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74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5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BEB4A-0FCD-7AF7-A645-FEE75AE0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71E9F1-AB19-43E6-ED3F-DE57392C08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8B0402-89BA-7068-CDE8-304E0BA60A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E54A0-0DAB-A5B0-6D86-D56F3FD53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DA4111-9010-0B49-84B8-4A8C4B93F7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94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3" name="Google Shape;553;p1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4" name="Google Shape;554;p12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, implementation, sustainability)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C14D5-6E93-42C1-BD75-45C650D951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134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3" name="Google Shape;803;p33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4" name="Google Shape;804;p33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46316-F063-44EE-8E7B-F19AE84A9BA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89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46316-F063-44EE-8E7B-F19AE84A9B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5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42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88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733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8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8792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6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5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1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47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8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EE12F2D-6722-4D48-915C-71702BFD480A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5E08723-5068-4968-9CA6-D0EE7EF9355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394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podcasts.apple.com/us/podcast/the-educators-blueprint/id1570335663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EB9E3-28E8-EEF9-18B1-3B422EC53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149" y="316014"/>
            <a:ext cx="5286377" cy="3953103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+mn-lt"/>
                <a:ea typeface="Times New Roman" panose="02020603050405020304" pitchFamily="18" charset="0"/>
              </a:rPr>
              <a:t>Check-In/Check-Out: Setting Students Up for Success Using a Targeted and Efficient Behavior Program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30B5D58-F60C-0EEA-6BB3-2FD6BDCE3FD3}"/>
              </a:ext>
            </a:extLst>
          </p:cNvPr>
          <p:cNvSpPr txBox="1">
            <a:spLocks/>
          </p:cNvSpPr>
          <p:nvPr/>
        </p:nvSpPr>
        <p:spPr>
          <a:xfrm>
            <a:off x="1200149" y="4456027"/>
            <a:ext cx="5451320" cy="10992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b="1" dirty="0"/>
              <a:t>Angus Kittelman &amp; Lisa Powers</a:t>
            </a:r>
          </a:p>
          <a:p>
            <a:pPr algn="l">
              <a:lnSpc>
                <a:spcPct val="100000"/>
              </a:lnSpc>
            </a:pPr>
            <a:r>
              <a:rPr lang="en-US" b="1" dirty="0"/>
              <a:t>University of Missouri</a:t>
            </a:r>
            <a:br>
              <a:rPr lang="en-US" b="1" dirty="0"/>
            </a:br>
            <a:endParaRPr lang="en-US" b="1" dirty="0"/>
          </a:p>
        </p:txBody>
      </p:sp>
      <p:pic>
        <p:nvPicPr>
          <p:cNvPr id="1028" name="Picture 4" descr="University of Missouri and Missouri community colleges ...">
            <a:extLst>
              <a:ext uri="{FF2B5EF4-FFF2-40B4-BE49-F238E27FC236}">
                <a16:creationId xmlns:a16="http://schemas.microsoft.com/office/drawing/2014/main" id="{0A41CB9B-9891-151B-8708-B9FB893B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900" y="5555307"/>
            <a:ext cx="1910885" cy="72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09F292-B059-7CF5-C276-4C3ACF68B54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7051" y="5742216"/>
            <a:ext cx="2025073" cy="5426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DF74AE-B83D-9161-F622-A7002B3F6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1792" y="144634"/>
            <a:ext cx="5600208" cy="6142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6542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2"/>
          <p:cNvSpPr txBox="1">
            <a:spLocks noGrp="1"/>
          </p:cNvSpPr>
          <p:nvPr>
            <p:ph type="title"/>
          </p:nvPr>
        </p:nvSpPr>
        <p:spPr>
          <a:xfrm>
            <a:off x="1163505" y="802844"/>
            <a:ext cx="1000224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Calibri"/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Goals of Tier 2 Interventions</a:t>
            </a:r>
            <a:endParaRPr sz="60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57" name="Google Shape;557;p12"/>
          <p:cNvSpPr txBox="1">
            <a:spLocks noGrp="1"/>
          </p:cNvSpPr>
          <p:nvPr>
            <p:ph type="body" idx="1"/>
          </p:nvPr>
        </p:nvSpPr>
        <p:spPr>
          <a:xfrm>
            <a:off x="1163505" y="1985318"/>
            <a:ext cx="10002241" cy="4069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lvl="1">
              <a:spcBef>
                <a:spcPts val="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More </a:t>
            </a:r>
            <a:r>
              <a:rPr lang="en-US" sz="3200" u="sng" dirty="0">
                <a:solidFill>
                  <a:schemeClr val="tx1"/>
                </a:solidFill>
              </a:rPr>
              <a:t>time and instruction </a:t>
            </a:r>
            <a:r>
              <a:rPr lang="en-US" sz="3200" dirty="0">
                <a:solidFill>
                  <a:schemeClr val="tx1"/>
                </a:solidFill>
              </a:rPr>
              <a:t>for skill development</a:t>
            </a:r>
            <a:endParaRPr sz="3200" dirty="0">
              <a:solidFill>
                <a:schemeClr val="tx1"/>
              </a:solidFill>
            </a:endParaRPr>
          </a:p>
          <a:p>
            <a:pPr lvl="1">
              <a:spcBef>
                <a:spcPts val="140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More structure and </a:t>
            </a:r>
            <a:r>
              <a:rPr lang="en-US" sz="3200" u="sng" dirty="0">
                <a:solidFill>
                  <a:schemeClr val="tx1"/>
                </a:solidFill>
              </a:rPr>
              <a:t>predictability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</a:p>
          <a:p>
            <a:pPr lvl="1">
              <a:spcBef>
                <a:spcPts val="140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Structured </a:t>
            </a:r>
            <a:r>
              <a:rPr lang="en-US" sz="3200" u="sng" dirty="0">
                <a:solidFill>
                  <a:schemeClr val="tx1"/>
                </a:solidFill>
              </a:rPr>
              <a:t>performance feedback</a:t>
            </a:r>
            <a:endParaRPr lang="en-US" sz="3200" dirty="0">
              <a:solidFill>
                <a:schemeClr val="tx1"/>
              </a:solidFill>
            </a:endParaRPr>
          </a:p>
          <a:p>
            <a:pPr lvl="1">
              <a:spcBef>
                <a:spcPts val="140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u="sng" dirty="0">
                <a:solidFill>
                  <a:schemeClr val="tx1"/>
                </a:solidFill>
              </a:rPr>
              <a:t>Self-management</a:t>
            </a:r>
            <a:r>
              <a:rPr lang="en-US" sz="3200" dirty="0">
                <a:solidFill>
                  <a:schemeClr val="tx1"/>
                </a:solidFill>
              </a:rPr>
              <a:t> skills 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i="1" dirty="0">
                <a:solidFill>
                  <a:schemeClr val="tx1"/>
                </a:solidFill>
              </a:rPr>
              <a:t>(self-monitoring, self-instruction, self-correction)</a:t>
            </a:r>
            <a:endParaRPr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3071A-94C8-2C2E-0666-DC77E1A3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+mn-lt"/>
              </a:rPr>
              <a:t>Who Benefit From </a:t>
            </a:r>
            <a:r>
              <a:rPr lang="en-US" sz="4800" b="1" dirty="0">
                <a:solidFill>
                  <a:schemeClr val="accent1"/>
                </a:solidFill>
                <a:latin typeface="+mn-lt"/>
              </a:rPr>
              <a:t>Tier 2</a:t>
            </a:r>
            <a:r>
              <a:rPr lang="en-US" sz="4800" b="1" dirty="0">
                <a:solidFill>
                  <a:schemeClr val="tx1"/>
                </a:solidFill>
                <a:latin typeface="+mn-lt"/>
              </a:rPr>
              <a:t> Supports?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F5D5-BFD1-CD95-9F1A-A208B2AD2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</a:rPr>
              <a:t>Frequently late 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</a:rPr>
              <a:t>Homework incomplete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</a:rPr>
              <a:t>Regularly “talk-out”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</a:rPr>
              <a:t>Have few friends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</a:rPr>
              <a:t>Lack of connection to adults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</a:rPr>
              <a:t>Students who teachers “can handle” but who are a challenge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947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F71-3C12-EAFB-E1E6-ADD28B72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9B349-949A-29FE-9296-CBE9183E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Describe how Tier 1 practices support Tier 2 practices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Describe the </a:t>
            </a:r>
            <a:r>
              <a:rPr lang="en-US" sz="3200" b="1" dirty="0">
                <a:solidFill>
                  <a:schemeClr val="tx1"/>
                </a:solidFill>
              </a:rPr>
              <a:t>core components</a:t>
            </a:r>
            <a:r>
              <a:rPr lang="en-US" sz="3200" dirty="0">
                <a:solidFill>
                  <a:schemeClr val="tx1"/>
                </a:solidFill>
              </a:rPr>
              <a:t> of CICO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Identify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systems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to support CICO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301831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F87C9-C318-2E38-D7FF-B14876ACC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CICO Improves….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1BD5C-2C4D-6045-65C2-08474D689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2453"/>
          </a:xfrm>
        </p:spPr>
        <p:txBody>
          <a:bodyPr>
            <a:normAutofit/>
          </a:bodyPr>
          <a:lstStyle/>
          <a:p>
            <a:pPr indent="-182880"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defRPr/>
            </a:pPr>
            <a:r>
              <a:rPr lang="en-US" sz="4000" b="1" dirty="0">
                <a:solidFill>
                  <a:schemeClr val="tx1"/>
                </a:solidFill>
                <a:latin typeface="Calibri" panose="020F0502020204030204"/>
              </a:rPr>
              <a:t>Academic Engagement 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 err="1">
                <a:solidFill>
                  <a:schemeClr val="tx1"/>
                </a:solidFill>
                <a:latin typeface="Calibri" panose="020F0502020204030204"/>
              </a:rPr>
              <a:t>Cambell</a:t>
            </a:r>
            <a:r>
              <a:rPr lang="en-US" sz="2400" dirty="0">
                <a:solidFill>
                  <a:schemeClr val="tx1"/>
                </a:solidFill>
                <a:latin typeface="Calibri" panose="020F0502020204030204"/>
              </a:rPr>
              <a:t> &amp; Anderson, 2011; </a:t>
            </a:r>
            <a:r>
              <a:rPr lang="en-US" sz="2400" dirty="0" err="1">
                <a:solidFill>
                  <a:schemeClr val="tx1"/>
                </a:solidFill>
                <a:latin typeface="Calibri" panose="020F0502020204030204"/>
              </a:rPr>
              <a:t>Kilgus</a:t>
            </a:r>
            <a:r>
              <a:rPr lang="en-US" sz="2400" dirty="0">
                <a:solidFill>
                  <a:schemeClr val="tx1"/>
                </a:solidFill>
                <a:latin typeface="Calibri" panose="020F0502020204030204"/>
              </a:rPr>
              <a:t> et al., 2016; March &amp; Horner, 2002; Park et al., 2020; Wolfe et al., 2016</a:t>
            </a:r>
          </a:p>
          <a:p>
            <a:pPr indent="-182880"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Prosocial Behaviors 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>
                <a:solidFill>
                  <a:schemeClr val="tx1"/>
                </a:solidFill>
                <a:latin typeface="Calibri" panose="020F0502020204030204"/>
              </a:rPr>
              <a:t>Cheney et al., 2009; Park et al</a:t>
            </a:r>
            <a:r>
              <a:rPr lang="en-US" sz="2400" dirty="0">
                <a:solidFill>
                  <a:schemeClr val="tx1"/>
                </a:solidFill>
              </a:rPr>
              <a:t>., 2020; Ross &amp; </a:t>
            </a:r>
            <a:r>
              <a:rPr lang="en-US" sz="2400" dirty="0" err="1">
                <a:solidFill>
                  <a:schemeClr val="tx1"/>
                </a:solidFill>
              </a:rPr>
              <a:t>Sabey</a:t>
            </a:r>
            <a:r>
              <a:rPr lang="en-US" sz="2400" dirty="0">
                <a:solidFill>
                  <a:schemeClr val="tx1"/>
                </a:solidFill>
              </a:rPr>
              <a:t>, 2005</a:t>
            </a:r>
            <a:endParaRPr lang="en-US" sz="2400" dirty="0">
              <a:solidFill>
                <a:schemeClr val="tx1"/>
              </a:solidFill>
              <a:latin typeface="Calibri" panose="020F0502020204030204"/>
            </a:endParaRP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US" sz="3600" b="1" dirty="0">
                <a:solidFill>
                  <a:schemeClr val="tx1"/>
                </a:solidFill>
                <a:latin typeface="Calibri" panose="020F0502020204030204"/>
              </a:rPr>
              <a:t>D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isruption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/Off-Task 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lang="en-US" sz="2400" dirty="0" err="1">
                <a:solidFill>
                  <a:schemeClr val="tx1"/>
                </a:solidFill>
                <a:latin typeface="Calibri" panose="020F0502020204030204"/>
              </a:rPr>
              <a:t>Drevon</a:t>
            </a:r>
            <a:r>
              <a:rPr lang="en-US" sz="2400" dirty="0">
                <a:solidFill>
                  <a:schemeClr val="tx1"/>
                </a:solidFill>
                <a:latin typeface="Calibri" panose="020F0502020204030204"/>
              </a:rPr>
              <a:t> et al., 2018</a:t>
            </a:r>
            <a:r>
              <a:rPr lang="en-US" sz="2400" dirty="0">
                <a:solidFill>
                  <a:schemeClr val="tx1"/>
                </a:solidFill>
              </a:rPr>
              <a:t>; Hawken et al., 2014; Simonsen et al., 2011; </a:t>
            </a:r>
            <a:r>
              <a:rPr lang="en-US" sz="2400" dirty="0" err="1">
                <a:solidFill>
                  <a:schemeClr val="tx1"/>
                </a:solidFill>
              </a:rPr>
              <a:t>Turtura</a:t>
            </a:r>
            <a:r>
              <a:rPr lang="en-US" sz="2400" dirty="0">
                <a:solidFill>
                  <a:schemeClr val="tx1"/>
                </a:solidFill>
              </a:rPr>
              <a:t> et al., 2014; Wolfe et al., 2015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05786"/>
              </a:buClr>
              <a:buSzPct val="100000"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5543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3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br>
              <a:rPr lang="en-US" dirty="0"/>
            </a:br>
            <a:r>
              <a:rPr lang="en-US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Check-In/Check-Out (CICO)</a:t>
            </a:r>
            <a:endParaRPr dirty="0"/>
          </a:p>
        </p:txBody>
      </p:sp>
      <p:sp>
        <p:nvSpPr>
          <p:cNvPr id="807" name="Google Shape;807;p33"/>
          <p:cNvSpPr txBox="1">
            <a:spLocks noGrp="1"/>
          </p:cNvSpPr>
          <p:nvPr>
            <p:ph type="body" idx="1"/>
          </p:nvPr>
        </p:nvSpPr>
        <p:spPr>
          <a:xfrm>
            <a:off x="1149531" y="1825625"/>
            <a:ext cx="5330291" cy="437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384048" lvl="1" indent="-18287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Noto Sans Symbols"/>
              <a:buChar char="▪"/>
            </a:pPr>
            <a:r>
              <a:rPr lang="en-US" sz="3000" dirty="0">
                <a:solidFill>
                  <a:schemeClr val="dk1"/>
                </a:solidFill>
              </a:rPr>
              <a:t>Provides a daily “check-in” and “check-out” with an adult with student support and problem solving as needed</a:t>
            </a:r>
            <a:endParaRPr sz="1900" dirty="0"/>
          </a:p>
          <a:p>
            <a:pPr marL="384048" lvl="1" indent="-182879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Noto Sans Symbols"/>
              <a:buChar char="▪"/>
            </a:pPr>
            <a:r>
              <a:rPr lang="en-US" sz="3000" dirty="0">
                <a:solidFill>
                  <a:schemeClr val="dk1"/>
                </a:solidFill>
              </a:rPr>
              <a:t>Prompts &amp; promotes positive adult-student interaction</a:t>
            </a:r>
            <a:endParaRPr sz="1900" dirty="0"/>
          </a:p>
          <a:p>
            <a:pPr marL="384048" lvl="1" indent="-182879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Noto Sans Symbols"/>
              <a:buChar char="▪"/>
            </a:pPr>
            <a:r>
              <a:rPr lang="en-US" sz="3000" dirty="0">
                <a:solidFill>
                  <a:schemeClr val="dk1"/>
                </a:solidFill>
              </a:rPr>
              <a:t>Increases the frequency of contingent positive &amp; constructive feedback from adults </a:t>
            </a:r>
            <a:endParaRPr sz="1900" dirty="0"/>
          </a:p>
          <a:p>
            <a:pPr marL="384048" lvl="1" indent="-182879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Noto Sans Symbols"/>
              <a:buChar char="▪"/>
            </a:pPr>
            <a:r>
              <a:rPr lang="en-US" sz="3000" dirty="0">
                <a:solidFill>
                  <a:schemeClr val="dk1"/>
                </a:solidFill>
              </a:rPr>
              <a:t>Increases recognition for expected behavior</a:t>
            </a:r>
            <a:endParaRPr sz="1900" dirty="0"/>
          </a:p>
          <a:p>
            <a:pPr marL="91440" lvl="0" indent="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FFC000"/>
              </a:buClr>
              <a:buSzPct val="100000"/>
              <a:buNone/>
            </a:pPr>
            <a:endParaRPr sz="2400" dirty="0"/>
          </a:p>
        </p:txBody>
      </p:sp>
      <p:pic>
        <p:nvPicPr>
          <p:cNvPr id="808" name="Google Shape;808;p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8321" y="2283503"/>
            <a:ext cx="4732804" cy="345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9300" y="2505746"/>
            <a:ext cx="2381250" cy="5252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Oval 2"/>
          <p:cNvSpPr/>
          <p:nvPr/>
        </p:nvSpPr>
        <p:spPr>
          <a:xfrm>
            <a:off x="5732815" y="2947670"/>
            <a:ext cx="2877245" cy="2407889"/>
          </a:xfrm>
          <a:prstGeom prst="ellipse">
            <a:avLst/>
          </a:prstGeom>
          <a:noFill/>
          <a:ln w="1270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/>
          <p:cNvSpPr/>
          <p:nvPr/>
        </p:nvSpPr>
        <p:spPr>
          <a:xfrm>
            <a:off x="2028092" y="3103514"/>
            <a:ext cx="2381250" cy="5252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/>
          <p:cNvSpPr/>
          <p:nvPr/>
        </p:nvSpPr>
        <p:spPr>
          <a:xfrm>
            <a:off x="7468127" y="3479007"/>
            <a:ext cx="1113899" cy="1209313"/>
          </a:xfrm>
          <a:prstGeom prst="ellipse">
            <a:avLst/>
          </a:prstGeom>
          <a:noFill/>
          <a:ln w="1270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>
            <a:off x="4677043" y="2587764"/>
            <a:ext cx="5116430" cy="2945735"/>
          </a:xfrm>
          <a:prstGeom prst="rect">
            <a:avLst/>
          </a:prstGeom>
          <a:noFill/>
          <a:ln w="127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Rectangle 42"/>
          <p:cNvSpPr/>
          <p:nvPr/>
        </p:nvSpPr>
        <p:spPr>
          <a:xfrm>
            <a:off x="2028092" y="3691840"/>
            <a:ext cx="2381250" cy="52525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595830" y="1585914"/>
            <a:ext cx="5981012" cy="4025341"/>
            <a:chOff x="384" y="624"/>
            <a:chExt cx="3535" cy="2692"/>
          </a:xfrm>
        </p:grpSpPr>
        <p:sp>
          <p:nvSpPr>
            <p:cNvPr id="10251" name="Text Box 4"/>
            <p:cNvSpPr txBox="1">
              <a:spLocks noChangeArrowheads="1"/>
            </p:cNvSpPr>
            <p:nvPr/>
          </p:nvSpPr>
          <p:spPr bwMode="auto">
            <a:xfrm>
              <a:off x="1536" y="624"/>
              <a:ext cx="1200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US" altLang="en-US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2" name="Text Box 5"/>
            <p:cNvSpPr txBox="1">
              <a:spLocks noChangeArrowheads="1"/>
            </p:cNvSpPr>
            <p:nvPr/>
          </p:nvSpPr>
          <p:spPr bwMode="auto">
            <a:xfrm>
              <a:off x="3129" y="1366"/>
              <a:ext cx="677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Team Meeting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3" name="Text Box 6"/>
            <p:cNvSpPr txBox="1">
              <a:spLocks noChangeArrowheads="1"/>
            </p:cNvSpPr>
            <p:nvPr/>
          </p:nvSpPr>
          <p:spPr bwMode="auto">
            <a:xfrm>
              <a:off x="3073" y="1872"/>
              <a:ext cx="764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Progress Report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4" name="Text Box 7"/>
            <p:cNvSpPr txBox="1">
              <a:spLocks noChangeArrowheads="1"/>
            </p:cNvSpPr>
            <p:nvPr/>
          </p:nvSpPr>
          <p:spPr bwMode="auto">
            <a:xfrm>
              <a:off x="3071" y="2261"/>
              <a:ext cx="768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Program Update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5" name="Text Box 8"/>
            <p:cNvSpPr txBox="1">
              <a:spLocks noChangeArrowheads="1"/>
            </p:cNvSpPr>
            <p:nvPr/>
          </p:nvSpPr>
          <p:spPr bwMode="auto">
            <a:xfrm>
              <a:off x="3583" y="3146"/>
              <a:ext cx="3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050" dirty="0">
                  <a:solidFill>
                    <a:schemeClr val="tx2"/>
                  </a:solidFill>
                  <a:latin typeface="+mn-lt"/>
                </a:rPr>
                <a:t>EXIT</a:t>
              </a:r>
            </a:p>
          </p:txBody>
        </p:sp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384" y="912"/>
              <a:ext cx="13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900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7" name="Text Box 10"/>
            <p:cNvSpPr txBox="1">
              <a:spLocks noChangeArrowheads="1"/>
            </p:cNvSpPr>
            <p:nvPr/>
          </p:nvSpPr>
          <p:spPr bwMode="auto">
            <a:xfrm>
              <a:off x="744" y="1215"/>
              <a:ext cx="569" cy="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CICO Plan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8" name="Line 11"/>
            <p:cNvSpPr>
              <a:spLocks noChangeShapeType="1"/>
            </p:cNvSpPr>
            <p:nvPr/>
          </p:nvSpPr>
          <p:spPr bwMode="auto">
            <a:xfrm>
              <a:off x="996" y="1110"/>
              <a:ext cx="1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grpSp>
          <p:nvGrpSpPr>
            <p:cNvPr id="10259" name="Group 12"/>
            <p:cNvGrpSpPr>
              <a:grpSpLocks/>
            </p:cNvGrpSpPr>
            <p:nvPr/>
          </p:nvGrpSpPr>
          <p:grpSpPr bwMode="auto">
            <a:xfrm>
              <a:off x="816" y="1440"/>
              <a:ext cx="2208" cy="1782"/>
              <a:chOff x="768" y="2112"/>
              <a:chExt cx="2208" cy="1782"/>
            </a:xfrm>
          </p:grpSpPr>
          <p:sp>
            <p:nvSpPr>
              <p:cNvPr id="10272" name="Oval 13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692" cy="160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350">
                  <a:latin typeface="+mn-lt"/>
                </a:endParaRPr>
              </a:p>
            </p:txBody>
          </p:sp>
          <p:sp>
            <p:nvSpPr>
              <p:cNvPr id="10273" name="Text Box 14"/>
              <p:cNvSpPr txBox="1">
                <a:spLocks noChangeArrowheads="1"/>
              </p:cNvSpPr>
              <p:nvPr/>
            </p:nvSpPr>
            <p:spPr bwMode="auto">
              <a:xfrm>
                <a:off x="1585" y="2112"/>
                <a:ext cx="575" cy="28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Morning Check-In</a:t>
                </a:r>
                <a:endParaRPr lang="en-US" altLang="en-US" sz="900" b="1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10274" name="Text Box 15"/>
              <p:cNvSpPr txBox="1">
                <a:spLocks noChangeArrowheads="1"/>
              </p:cNvSpPr>
              <p:nvPr/>
            </p:nvSpPr>
            <p:spPr bwMode="auto">
              <a:xfrm>
                <a:off x="1632" y="3631"/>
                <a:ext cx="576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Afternoon Check-out</a:t>
                </a:r>
              </a:p>
            </p:txBody>
          </p:sp>
          <p:sp>
            <p:nvSpPr>
              <p:cNvPr id="10275" name="Text Box 16"/>
              <p:cNvSpPr txBox="1">
                <a:spLocks noChangeArrowheads="1"/>
              </p:cNvSpPr>
              <p:nvPr/>
            </p:nvSpPr>
            <p:spPr bwMode="auto">
              <a:xfrm>
                <a:off x="768" y="2929"/>
                <a:ext cx="528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Home Check-In</a:t>
                </a:r>
              </a:p>
            </p:txBody>
          </p:sp>
          <p:sp>
            <p:nvSpPr>
              <p:cNvPr id="10276" name="Text Box 17"/>
              <p:cNvSpPr txBox="1">
                <a:spLocks noChangeArrowheads="1"/>
              </p:cNvSpPr>
              <p:nvPr/>
            </p:nvSpPr>
            <p:spPr bwMode="auto">
              <a:xfrm>
                <a:off x="2257" y="2880"/>
                <a:ext cx="719" cy="1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>
                    <a:solidFill>
                      <a:schemeClr val="hlink"/>
                    </a:solidFill>
                    <a:latin typeface="+mn-lt"/>
                  </a:rPr>
                  <a:t>              </a:t>
                </a:r>
                <a:endParaRPr lang="en-US" altLang="en-US" sz="900" b="1">
                  <a:solidFill>
                    <a:schemeClr val="hlink"/>
                  </a:solidFill>
                  <a:latin typeface="+mn-lt"/>
                </a:endParaRPr>
              </a:p>
            </p:txBody>
          </p:sp>
        </p:grpSp>
        <p:sp>
          <p:nvSpPr>
            <p:cNvPr id="10260" name="Line 18"/>
            <p:cNvSpPr>
              <a:spLocks noChangeShapeType="1"/>
            </p:cNvSpPr>
            <p:nvPr/>
          </p:nvSpPr>
          <p:spPr bwMode="auto">
            <a:xfrm>
              <a:off x="3456" y="2109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1" name="Line 19"/>
            <p:cNvSpPr>
              <a:spLocks noChangeShapeType="1"/>
            </p:cNvSpPr>
            <p:nvPr/>
          </p:nvSpPr>
          <p:spPr bwMode="auto">
            <a:xfrm>
              <a:off x="3449" y="1724"/>
              <a:ext cx="0" cy="1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2" name="Line 20"/>
            <p:cNvSpPr>
              <a:spLocks noChangeShapeType="1"/>
            </p:cNvSpPr>
            <p:nvPr/>
          </p:nvSpPr>
          <p:spPr bwMode="auto">
            <a:xfrm rot="-5400000">
              <a:off x="576" y="115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3" name="Line 21"/>
            <p:cNvSpPr>
              <a:spLocks noChangeShapeType="1"/>
            </p:cNvSpPr>
            <p:nvPr/>
          </p:nvSpPr>
          <p:spPr bwMode="auto">
            <a:xfrm>
              <a:off x="3456" y="2693"/>
              <a:ext cx="0" cy="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4" name="Line 22"/>
            <p:cNvSpPr>
              <a:spLocks noChangeShapeType="1"/>
            </p:cNvSpPr>
            <p:nvPr/>
          </p:nvSpPr>
          <p:spPr bwMode="auto">
            <a:xfrm>
              <a:off x="432" y="1296"/>
              <a:ext cx="0" cy="19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5" name="Freeform 23"/>
            <p:cNvSpPr>
              <a:spLocks/>
            </p:cNvSpPr>
            <p:nvPr/>
          </p:nvSpPr>
          <p:spPr bwMode="auto">
            <a:xfrm>
              <a:off x="1248" y="1296"/>
              <a:ext cx="336" cy="192"/>
            </a:xfrm>
            <a:custGeom>
              <a:avLst/>
              <a:gdLst>
                <a:gd name="T0" fmla="*/ 0 w 432"/>
                <a:gd name="T1" fmla="*/ 0 h 192"/>
                <a:gd name="T2" fmla="*/ 174 w 432"/>
                <a:gd name="T3" fmla="*/ 144 h 192"/>
                <a:gd name="T4" fmla="*/ 261 w 432"/>
                <a:gd name="T5" fmla="*/ 192 h 192"/>
                <a:gd name="T6" fmla="*/ 0 60000 65536"/>
                <a:gd name="T7" fmla="*/ 0 60000 65536"/>
                <a:gd name="T8" fmla="*/ 0 60000 65536"/>
                <a:gd name="T9" fmla="*/ 0 w 432"/>
                <a:gd name="T10" fmla="*/ 0 h 192"/>
                <a:gd name="T11" fmla="*/ 432 w 43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92">
                  <a:moveTo>
                    <a:pt x="0" y="0"/>
                  </a:moveTo>
                  <a:cubicBezTo>
                    <a:pt x="108" y="56"/>
                    <a:pt x="216" y="112"/>
                    <a:pt x="288" y="144"/>
                  </a:cubicBezTo>
                  <a:cubicBezTo>
                    <a:pt x="360" y="176"/>
                    <a:pt x="408" y="184"/>
                    <a:pt x="432" y="19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6" name="Line 24"/>
            <p:cNvSpPr>
              <a:spLocks noChangeShapeType="1"/>
            </p:cNvSpPr>
            <p:nvPr/>
          </p:nvSpPr>
          <p:spPr bwMode="auto">
            <a:xfrm>
              <a:off x="432" y="3264"/>
              <a:ext cx="31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7" name="Line 25"/>
            <p:cNvSpPr>
              <a:spLocks noChangeShapeType="1"/>
            </p:cNvSpPr>
            <p:nvPr/>
          </p:nvSpPr>
          <p:spPr bwMode="auto">
            <a:xfrm rot="9320138" flipV="1">
              <a:off x="2204" y="3071"/>
              <a:ext cx="102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8" name="Line 26"/>
            <p:cNvSpPr>
              <a:spLocks noChangeShapeType="1"/>
            </p:cNvSpPr>
            <p:nvPr/>
          </p:nvSpPr>
          <p:spPr bwMode="auto">
            <a:xfrm rot="-9000000">
              <a:off x="2608" y="2167"/>
              <a:ext cx="4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9" name="Line 27"/>
            <p:cNvSpPr>
              <a:spLocks noChangeShapeType="1"/>
            </p:cNvSpPr>
            <p:nvPr/>
          </p:nvSpPr>
          <p:spPr bwMode="auto">
            <a:xfrm rot="7834682" flipH="1">
              <a:off x="1071" y="2490"/>
              <a:ext cx="9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0" name="Line 28"/>
            <p:cNvSpPr>
              <a:spLocks noChangeShapeType="1"/>
            </p:cNvSpPr>
            <p:nvPr/>
          </p:nvSpPr>
          <p:spPr bwMode="auto">
            <a:xfrm rot="19014805">
              <a:off x="1620" y="1551"/>
              <a:ext cx="68" cy="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1" name="Line 29"/>
            <p:cNvSpPr>
              <a:spLocks noChangeShapeType="1"/>
            </p:cNvSpPr>
            <p:nvPr/>
          </p:nvSpPr>
          <p:spPr bwMode="auto">
            <a:xfrm rot="5400000" flipH="1" flipV="1">
              <a:off x="2748" y="1030"/>
              <a:ext cx="0" cy="528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839312" y="2469633"/>
            <a:ext cx="2652803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Student/Coordinator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Student/Teacher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Team Cycle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846" y="720674"/>
            <a:ext cx="8266935" cy="931112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tx1"/>
                </a:solidFill>
                <a:latin typeface="+mn-lt"/>
              </a:rPr>
              <a:t>CICO Adult and Student Cycles</a:t>
            </a:r>
          </a:p>
        </p:txBody>
      </p:sp>
      <p:sp>
        <p:nvSpPr>
          <p:cNvPr id="10244" name="Oval 30"/>
          <p:cNvSpPr>
            <a:spLocks noChangeArrowheads="1"/>
          </p:cNvSpPr>
          <p:nvPr/>
        </p:nvSpPr>
        <p:spPr bwMode="auto">
          <a:xfrm>
            <a:off x="7453330" y="3479006"/>
            <a:ext cx="1143000" cy="1200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50">
              <a:latin typeface="+mn-lt"/>
            </a:endParaRPr>
          </a:p>
        </p:txBody>
      </p:sp>
      <p:sp>
        <p:nvSpPr>
          <p:cNvPr id="10245" name="Text Box 31"/>
          <p:cNvSpPr txBox="1">
            <a:spLocks noChangeArrowheads="1"/>
          </p:cNvSpPr>
          <p:nvPr/>
        </p:nvSpPr>
        <p:spPr bwMode="auto">
          <a:xfrm>
            <a:off x="7053280" y="4393407"/>
            <a:ext cx="9144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dirty="0">
                <a:latin typeface="+mn-lt"/>
              </a:rPr>
              <a:t>Class Check in</a:t>
            </a:r>
          </a:p>
        </p:txBody>
      </p:sp>
      <p:sp>
        <p:nvSpPr>
          <p:cNvPr id="10246" name="Line 33"/>
          <p:cNvSpPr>
            <a:spLocks noChangeShapeType="1"/>
          </p:cNvSpPr>
          <p:nvPr/>
        </p:nvSpPr>
        <p:spPr bwMode="auto">
          <a:xfrm flipH="1">
            <a:off x="8139130" y="4622006"/>
            <a:ext cx="1143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7" name="Line 34"/>
          <p:cNvSpPr>
            <a:spLocks noChangeShapeType="1"/>
          </p:cNvSpPr>
          <p:nvPr/>
        </p:nvSpPr>
        <p:spPr bwMode="auto">
          <a:xfrm flipV="1">
            <a:off x="7453330" y="4107656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8" name="Text Box 35"/>
          <p:cNvSpPr txBox="1">
            <a:spLocks noChangeArrowheads="1"/>
          </p:cNvSpPr>
          <p:nvPr/>
        </p:nvSpPr>
        <p:spPr bwMode="auto">
          <a:xfrm>
            <a:off x="6649878" y="3366139"/>
            <a:ext cx="9294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</a:pPr>
            <a:r>
              <a:rPr lang="en-US" altLang="en-US" sz="1350" dirty="0">
                <a:latin typeface="+mn-lt"/>
              </a:rPr>
              <a:t>Class Check out</a:t>
            </a:r>
          </a:p>
        </p:txBody>
      </p:sp>
      <p:sp>
        <p:nvSpPr>
          <p:cNvPr id="10249" name="Line 36"/>
          <p:cNvSpPr>
            <a:spLocks noChangeShapeType="1"/>
          </p:cNvSpPr>
          <p:nvPr/>
        </p:nvSpPr>
        <p:spPr bwMode="auto">
          <a:xfrm>
            <a:off x="8024830" y="3479006"/>
            <a:ext cx="57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50" name="Text Box 37"/>
          <p:cNvSpPr txBox="1">
            <a:spLocks noChangeArrowheads="1"/>
          </p:cNvSpPr>
          <p:nvPr/>
        </p:nvSpPr>
        <p:spPr bwMode="auto">
          <a:xfrm>
            <a:off x="8310240" y="3764758"/>
            <a:ext cx="857590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1" dirty="0">
                <a:solidFill>
                  <a:schemeClr val="tx2"/>
                </a:solidFill>
                <a:latin typeface="+mn-lt"/>
              </a:rPr>
              <a:t>Teacher Checks</a:t>
            </a:r>
          </a:p>
        </p:txBody>
      </p:sp>
    </p:spTree>
    <p:extLst>
      <p:ext uri="{BB962C8B-B14F-4D97-AF65-F5344CB8AC3E}">
        <p14:creationId xmlns:p14="http://schemas.microsoft.com/office/powerpoint/2010/main" val="2224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40" grpId="0" animBg="1"/>
      <p:bldP spid="5" grpId="0" animBg="1"/>
      <p:bldP spid="6" grpId="0" animBg="1"/>
      <p:bldP spid="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9300" y="2505746"/>
            <a:ext cx="2381250" cy="5252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Oval 2"/>
          <p:cNvSpPr/>
          <p:nvPr/>
        </p:nvSpPr>
        <p:spPr>
          <a:xfrm>
            <a:off x="5732815" y="2947670"/>
            <a:ext cx="2877245" cy="2407889"/>
          </a:xfrm>
          <a:prstGeom prst="ellipse">
            <a:avLst/>
          </a:prstGeom>
          <a:noFill/>
          <a:ln w="1270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/>
          <p:cNvSpPr/>
          <p:nvPr/>
        </p:nvSpPr>
        <p:spPr>
          <a:xfrm>
            <a:off x="2028092" y="3103514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/>
          <p:cNvSpPr/>
          <p:nvPr/>
        </p:nvSpPr>
        <p:spPr>
          <a:xfrm>
            <a:off x="7468127" y="3479007"/>
            <a:ext cx="1113899" cy="1209313"/>
          </a:xfrm>
          <a:prstGeom prst="ellipse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>
            <a:off x="4677043" y="2587764"/>
            <a:ext cx="5116430" cy="2945735"/>
          </a:xfrm>
          <a:prstGeom prst="rect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Rectangle 42"/>
          <p:cNvSpPr/>
          <p:nvPr/>
        </p:nvSpPr>
        <p:spPr>
          <a:xfrm>
            <a:off x="2028092" y="3691840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588816" y="1616094"/>
            <a:ext cx="5981012" cy="4025341"/>
            <a:chOff x="384" y="624"/>
            <a:chExt cx="3535" cy="2692"/>
          </a:xfrm>
        </p:grpSpPr>
        <p:sp>
          <p:nvSpPr>
            <p:cNvPr id="10251" name="Text Box 4"/>
            <p:cNvSpPr txBox="1">
              <a:spLocks noChangeArrowheads="1"/>
            </p:cNvSpPr>
            <p:nvPr/>
          </p:nvSpPr>
          <p:spPr bwMode="auto">
            <a:xfrm>
              <a:off x="1536" y="624"/>
              <a:ext cx="1200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US" altLang="en-US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2" name="Text Box 5"/>
            <p:cNvSpPr txBox="1">
              <a:spLocks noChangeArrowheads="1"/>
            </p:cNvSpPr>
            <p:nvPr/>
          </p:nvSpPr>
          <p:spPr bwMode="auto">
            <a:xfrm>
              <a:off x="3129" y="1366"/>
              <a:ext cx="677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Team Meeting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3" name="Text Box 6"/>
            <p:cNvSpPr txBox="1">
              <a:spLocks noChangeArrowheads="1"/>
            </p:cNvSpPr>
            <p:nvPr/>
          </p:nvSpPr>
          <p:spPr bwMode="auto">
            <a:xfrm>
              <a:off x="3073" y="1872"/>
              <a:ext cx="764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Progress Report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4" name="Text Box 7"/>
            <p:cNvSpPr txBox="1">
              <a:spLocks noChangeArrowheads="1"/>
            </p:cNvSpPr>
            <p:nvPr/>
          </p:nvSpPr>
          <p:spPr bwMode="auto">
            <a:xfrm>
              <a:off x="3071" y="2261"/>
              <a:ext cx="768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Program Update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5" name="Text Box 8"/>
            <p:cNvSpPr txBox="1">
              <a:spLocks noChangeArrowheads="1"/>
            </p:cNvSpPr>
            <p:nvPr/>
          </p:nvSpPr>
          <p:spPr bwMode="auto">
            <a:xfrm>
              <a:off x="3583" y="3146"/>
              <a:ext cx="3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050" dirty="0">
                  <a:solidFill>
                    <a:schemeClr val="tx2"/>
                  </a:solidFill>
                  <a:latin typeface="+mn-lt"/>
                </a:rPr>
                <a:t>EXIT</a:t>
              </a:r>
            </a:p>
          </p:txBody>
        </p:sp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384" y="912"/>
              <a:ext cx="13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900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7" name="Text Box 10"/>
            <p:cNvSpPr txBox="1">
              <a:spLocks noChangeArrowheads="1"/>
            </p:cNvSpPr>
            <p:nvPr/>
          </p:nvSpPr>
          <p:spPr bwMode="auto">
            <a:xfrm>
              <a:off x="744" y="1215"/>
              <a:ext cx="569" cy="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CICO Plan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8" name="Line 11"/>
            <p:cNvSpPr>
              <a:spLocks noChangeShapeType="1"/>
            </p:cNvSpPr>
            <p:nvPr/>
          </p:nvSpPr>
          <p:spPr bwMode="auto">
            <a:xfrm>
              <a:off x="996" y="1110"/>
              <a:ext cx="1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grpSp>
          <p:nvGrpSpPr>
            <p:cNvPr id="10259" name="Group 12"/>
            <p:cNvGrpSpPr>
              <a:grpSpLocks/>
            </p:cNvGrpSpPr>
            <p:nvPr/>
          </p:nvGrpSpPr>
          <p:grpSpPr bwMode="auto">
            <a:xfrm>
              <a:off x="816" y="1440"/>
              <a:ext cx="2208" cy="1782"/>
              <a:chOff x="768" y="2112"/>
              <a:chExt cx="2208" cy="1782"/>
            </a:xfrm>
          </p:grpSpPr>
          <p:sp>
            <p:nvSpPr>
              <p:cNvPr id="10272" name="Oval 13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692" cy="160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350">
                  <a:latin typeface="+mn-lt"/>
                </a:endParaRPr>
              </a:p>
            </p:txBody>
          </p:sp>
          <p:sp>
            <p:nvSpPr>
              <p:cNvPr id="10273" name="Text Box 14"/>
              <p:cNvSpPr txBox="1">
                <a:spLocks noChangeArrowheads="1"/>
              </p:cNvSpPr>
              <p:nvPr/>
            </p:nvSpPr>
            <p:spPr bwMode="auto">
              <a:xfrm>
                <a:off x="1585" y="2112"/>
                <a:ext cx="575" cy="28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Morning Check-In</a:t>
                </a:r>
                <a:endParaRPr lang="en-US" altLang="en-US" sz="900" b="1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10274" name="Text Box 15"/>
              <p:cNvSpPr txBox="1">
                <a:spLocks noChangeArrowheads="1"/>
              </p:cNvSpPr>
              <p:nvPr/>
            </p:nvSpPr>
            <p:spPr bwMode="auto">
              <a:xfrm>
                <a:off x="1632" y="3631"/>
                <a:ext cx="576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bg1">
                        <a:lumMod val="95000"/>
                      </a:schemeClr>
                    </a:solidFill>
                    <a:latin typeface="+mn-lt"/>
                  </a:rPr>
                  <a:t>Afternoon Check-out</a:t>
                </a:r>
              </a:p>
            </p:txBody>
          </p:sp>
          <p:sp>
            <p:nvSpPr>
              <p:cNvPr id="10275" name="Text Box 16"/>
              <p:cNvSpPr txBox="1">
                <a:spLocks noChangeArrowheads="1"/>
              </p:cNvSpPr>
              <p:nvPr/>
            </p:nvSpPr>
            <p:spPr bwMode="auto">
              <a:xfrm>
                <a:off x="768" y="2929"/>
                <a:ext cx="528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bg1">
                        <a:lumMod val="95000"/>
                      </a:schemeClr>
                    </a:solidFill>
                    <a:latin typeface="+mn-lt"/>
                  </a:rPr>
                  <a:t>Home Check-In</a:t>
                </a:r>
              </a:p>
            </p:txBody>
          </p:sp>
          <p:sp>
            <p:nvSpPr>
              <p:cNvPr id="10276" name="Text Box 17"/>
              <p:cNvSpPr txBox="1">
                <a:spLocks noChangeArrowheads="1"/>
              </p:cNvSpPr>
              <p:nvPr/>
            </p:nvSpPr>
            <p:spPr bwMode="auto">
              <a:xfrm>
                <a:off x="2257" y="2880"/>
                <a:ext cx="719" cy="1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>
                    <a:solidFill>
                      <a:schemeClr val="hlink"/>
                    </a:solidFill>
                    <a:latin typeface="+mn-lt"/>
                  </a:rPr>
                  <a:t>              </a:t>
                </a:r>
                <a:endParaRPr lang="en-US" altLang="en-US" sz="900" b="1">
                  <a:solidFill>
                    <a:schemeClr val="hlink"/>
                  </a:solidFill>
                  <a:latin typeface="+mn-lt"/>
                </a:endParaRPr>
              </a:p>
            </p:txBody>
          </p:sp>
        </p:grpSp>
        <p:sp>
          <p:nvSpPr>
            <p:cNvPr id="10260" name="Line 18"/>
            <p:cNvSpPr>
              <a:spLocks noChangeShapeType="1"/>
            </p:cNvSpPr>
            <p:nvPr/>
          </p:nvSpPr>
          <p:spPr bwMode="auto">
            <a:xfrm>
              <a:off x="3456" y="2109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1" name="Line 19"/>
            <p:cNvSpPr>
              <a:spLocks noChangeShapeType="1"/>
            </p:cNvSpPr>
            <p:nvPr/>
          </p:nvSpPr>
          <p:spPr bwMode="auto">
            <a:xfrm>
              <a:off x="3449" y="1724"/>
              <a:ext cx="0" cy="1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2" name="Line 20"/>
            <p:cNvSpPr>
              <a:spLocks noChangeShapeType="1"/>
            </p:cNvSpPr>
            <p:nvPr/>
          </p:nvSpPr>
          <p:spPr bwMode="auto">
            <a:xfrm rot="-5400000">
              <a:off x="576" y="115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3" name="Line 21"/>
            <p:cNvSpPr>
              <a:spLocks noChangeShapeType="1"/>
            </p:cNvSpPr>
            <p:nvPr/>
          </p:nvSpPr>
          <p:spPr bwMode="auto">
            <a:xfrm>
              <a:off x="3456" y="2693"/>
              <a:ext cx="0" cy="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4" name="Line 22"/>
            <p:cNvSpPr>
              <a:spLocks noChangeShapeType="1"/>
            </p:cNvSpPr>
            <p:nvPr/>
          </p:nvSpPr>
          <p:spPr bwMode="auto">
            <a:xfrm>
              <a:off x="432" y="1296"/>
              <a:ext cx="0" cy="19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5" name="Freeform 23"/>
            <p:cNvSpPr>
              <a:spLocks/>
            </p:cNvSpPr>
            <p:nvPr/>
          </p:nvSpPr>
          <p:spPr bwMode="auto">
            <a:xfrm>
              <a:off x="1248" y="1296"/>
              <a:ext cx="336" cy="192"/>
            </a:xfrm>
            <a:custGeom>
              <a:avLst/>
              <a:gdLst>
                <a:gd name="T0" fmla="*/ 0 w 432"/>
                <a:gd name="T1" fmla="*/ 0 h 192"/>
                <a:gd name="T2" fmla="*/ 174 w 432"/>
                <a:gd name="T3" fmla="*/ 144 h 192"/>
                <a:gd name="T4" fmla="*/ 261 w 432"/>
                <a:gd name="T5" fmla="*/ 192 h 192"/>
                <a:gd name="T6" fmla="*/ 0 60000 65536"/>
                <a:gd name="T7" fmla="*/ 0 60000 65536"/>
                <a:gd name="T8" fmla="*/ 0 60000 65536"/>
                <a:gd name="T9" fmla="*/ 0 w 432"/>
                <a:gd name="T10" fmla="*/ 0 h 192"/>
                <a:gd name="T11" fmla="*/ 432 w 43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92">
                  <a:moveTo>
                    <a:pt x="0" y="0"/>
                  </a:moveTo>
                  <a:cubicBezTo>
                    <a:pt x="108" y="56"/>
                    <a:pt x="216" y="112"/>
                    <a:pt x="288" y="144"/>
                  </a:cubicBezTo>
                  <a:cubicBezTo>
                    <a:pt x="360" y="176"/>
                    <a:pt x="408" y="184"/>
                    <a:pt x="432" y="19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6" name="Line 24"/>
            <p:cNvSpPr>
              <a:spLocks noChangeShapeType="1"/>
            </p:cNvSpPr>
            <p:nvPr/>
          </p:nvSpPr>
          <p:spPr bwMode="auto">
            <a:xfrm>
              <a:off x="432" y="3264"/>
              <a:ext cx="31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7" name="Line 25"/>
            <p:cNvSpPr>
              <a:spLocks noChangeShapeType="1"/>
            </p:cNvSpPr>
            <p:nvPr/>
          </p:nvSpPr>
          <p:spPr bwMode="auto">
            <a:xfrm rot="9320138" flipV="1">
              <a:off x="2204" y="3071"/>
              <a:ext cx="102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8" name="Line 26"/>
            <p:cNvSpPr>
              <a:spLocks noChangeShapeType="1"/>
            </p:cNvSpPr>
            <p:nvPr/>
          </p:nvSpPr>
          <p:spPr bwMode="auto">
            <a:xfrm rot="-9000000">
              <a:off x="2608" y="2167"/>
              <a:ext cx="4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9" name="Line 27"/>
            <p:cNvSpPr>
              <a:spLocks noChangeShapeType="1"/>
            </p:cNvSpPr>
            <p:nvPr/>
          </p:nvSpPr>
          <p:spPr bwMode="auto">
            <a:xfrm rot="7834682" flipH="1">
              <a:off x="1071" y="2490"/>
              <a:ext cx="9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0" name="Line 28"/>
            <p:cNvSpPr>
              <a:spLocks noChangeShapeType="1"/>
            </p:cNvSpPr>
            <p:nvPr/>
          </p:nvSpPr>
          <p:spPr bwMode="auto">
            <a:xfrm rot="19014805">
              <a:off x="1620" y="1551"/>
              <a:ext cx="68" cy="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1" name="Line 29"/>
            <p:cNvSpPr>
              <a:spLocks noChangeShapeType="1"/>
            </p:cNvSpPr>
            <p:nvPr/>
          </p:nvSpPr>
          <p:spPr bwMode="auto">
            <a:xfrm rot="5400000" flipH="1" flipV="1">
              <a:off x="2748" y="1030"/>
              <a:ext cx="0" cy="528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31017" y="2523760"/>
            <a:ext cx="2652803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Student/Mentor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Student/Teacher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Team Cycle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846" y="720674"/>
            <a:ext cx="9051996" cy="931112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tx1"/>
                </a:solidFill>
                <a:latin typeface="+mn-lt"/>
              </a:rPr>
              <a:t>CICO Mentor and Student Cycles</a:t>
            </a:r>
          </a:p>
        </p:txBody>
      </p:sp>
      <p:sp>
        <p:nvSpPr>
          <p:cNvPr id="10244" name="Oval 30"/>
          <p:cNvSpPr>
            <a:spLocks noChangeArrowheads="1"/>
          </p:cNvSpPr>
          <p:nvPr/>
        </p:nvSpPr>
        <p:spPr bwMode="auto">
          <a:xfrm>
            <a:off x="7453330" y="3479006"/>
            <a:ext cx="1143000" cy="1200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50">
              <a:latin typeface="+mn-lt"/>
            </a:endParaRPr>
          </a:p>
        </p:txBody>
      </p:sp>
      <p:sp>
        <p:nvSpPr>
          <p:cNvPr id="10245" name="Text Box 31"/>
          <p:cNvSpPr txBox="1">
            <a:spLocks noChangeArrowheads="1"/>
          </p:cNvSpPr>
          <p:nvPr/>
        </p:nvSpPr>
        <p:spPr bwMode="auto">
          <a:xfrm>
            <a:off x="7053280" y="4393407"/>
            <a:ext cx="9144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dirty="0">
                <a:latin typeface="+mn-lt"/>
              </a:rPr>
              <a:t>Class Check in</a:t>
            </a:r>
          </a:p>
        </p:txBody>
      </p:sp>
      <p:sp>
        <p:nvSpPr>
          <p:cNvPr id="10246" name="Line 33"/>
          <p:cNvSpPr>
            <a:spLocks noChangeShapeType="1"/>
          </p:cNvSpPr>
          <p:nvPr/>
        </p:nvSpPr>
        <p:spPr bwMode="auto">
          <a:xfrm flipH="1">
            <a:off x="8139130" y="4622006"/>
            <a:ext cx="1143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7" name="Line 34"/>
          <p:cNvSpPr>
            <a:spLocks noChangeShapeType="1"/>
          </p:cNvSpPr>
          <p:nvPr/>
        </p:nvSpPr>
        <p:spPr bwMode="auto">
          <a:xfrm flipV="1">
            <a:off x="7453330" y="4107656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8" name="Text Box 35"/>
          <p:cNvSpPr txBox="1">
            <a:spLocks noChangeArrowheads="1"/>
          </p:cNvSpPr>
          <p:nvPr/>
        </p:nvSpPr>
        <p:spPr bwMode="auto">
          <a:xfrm>
            <a:off x="6649878" y="3366139"/>
            <a:ext cx="9294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</a:pPr>
            <a:r>
              <a:rPr lang="en-US" altLang="en-US" sz="1350" dirty="0">
                <a:latin typeface="+mn-lt"/>
              </a:rPr>
              <a:t>Class Check out</a:t>
            </a:r>
          </a:p>
        </p:txBody>
      </p:sp>
      <p:sp>
        <p:nvSpPr>
          <p:cNvPr id="10249" name="Line 36"/>
          <p:cNvSpPr>
            <a:spLocks noChangeShapeType="1"/>
          </p:cNvSpPr>
          <p:nvPr/>
        </p:nvSpPr>
        <p:spPr bwMode="auto">
          <a:xfrm>
            <a:off x="8024830" y="3479006"/>
            <a:ext cx="57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50" name="Text Box 37"/>
          <p:cNvSpPr txBox="1">
            <a:spLocks noChangeArrowheads="1"/>
          </p:cNvSpPr>
          <p:nvPr/>
        </p:nvSpPr>
        <p:spPr bwMode="auto">
          <a:xfrm>
            <a:off x="8310240" y="3764758"/>
            <a:ext cx="857590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Teacher Checks</a:t>
            </a:r>
          </a:p>
        </p:txBody>
      </p:sp>
    </p:spTree>
    <p:extLst>
      <p:ext uri="{BB962C8B-B14F-4D97-AF65-F5344CB8AC3E}">
        <p14:creationId xmlns:p14="http://schemas.microsoft.com/office/powerpoint/2010/main" val="3595589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E64F-BB31-2748-8F1E-E5A19FFBD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alibri"/>
                <a:ea typeface="Calibri"/>
                <a:cs typeface="Calibri"/>
              </a:rPr>
              <a:t>CICO Roles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CBAD03-A488-E9D5-31C5-CC8B35230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501" y="1845734"/>
            <a:ext cx="5133277" cy="4698627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r>
              <a:rPr lang="en-US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Facilitator</a:t>
            </a:r>
            <a:endParaRPr lang="en-US" sz="1800" b="1">
              <a:latin typeface="Calibri"/>
              <a:ea typeface="Calibri"/>
              <a:cs typeface="Calibri"/>
            </a:endParaRPr>
          </a:p>
          <a:p>
            <a:pPr marL="383540" lvl="1">
              <a:buFont typeface="Courier New" panose="020F050202020403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The person who the student checks in and out with</a:t>
            </a:r>
            <a:endParaRPr lang="en-US">
              <a:latin typeface="Calibri"/>
              <a:ea typeface="Calibri"/>
              <a:cs typeface="Calibri"/>
            </a:endParaRPr>
          </a:p>
          <a:p>
            <a:pPr marL="383540" lvl="1">
              <a:buFont typeface="Courier New" panose="020F050202020403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Should NOT BE THE student’s CLASSROOM TEACHER </a:t>
            </a:r>
            <a:endParaRPr lang="en-US">
              <a:latin typeface="Calibri"/>
              <a:ea typeface="Calibri"/>
              <a:cs typeface="Calibri"/>
            </a:endParaRPr>
          </a:p>
          <a:p>
            <a:pPr marL="383540" lvl="1">
              <a:buFont typeface="Courier New" panose="020F0502020204030204" pitchFamily="34" charset="0"/>
              <a:buChar char="o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Should be someone who is friendly, positive, and can give exceptionally good positive specific feedback </a:t>
            </a:r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Classroom Teacher</a:t>
            </a:r>
            <a:endParaRPr lang="en-US" sz="1800" b="1">
              <a:latin typeface="Calibri"/>
              <a:ea typeface="Calibri"/>
              <a:cs typeface="Calibri"/>
            </a:endParaRPr>
          </a:p>
          <a:p>
            <a:pPr marL="383540" lvl="1">
              <a:buFont typeface="Courier New" panose="020F050202020403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Elementary: Provides feedback on DPR behaviors after each lesson/ content area/ learning activity (e.g., at least 5 times per day)</a:t>
            </a:r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Students</a:t>
            </a:r>
            <a:endParaRPr lang="en-US" sz="1800" b="1">
              <a:latin typeface="Calibri"/>
              <a:ea typeface="Calibri"/>
              <a:cs typeface="Calibri"/>
            </a:endParaRPr>
          </a:p>
          <a:p>
            <a:pPr marL="383540" lvl="1">
              <a:buFont typeface="Courier New" panose="020F050202020403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Elementary: might be responsible for soliciting feedback</a:t>
            </a:r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sz="18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At-home caregivers</a:t>
            </a:r>
            <a:endParaRPr lang="en-US" sz="1800" b="1">
              <a:latin typeface="Calibri"/>
              <a:ea typeface="Calibri"/>
              <a:cs typeface="Calibri"/>
            </a:endParaRPr>
          </a:p>
          <a:p>
            <a:pPr marL="383540" lvl="1">
              <a:buFont typeface="Courier New" panose="020F0502020204030204" pitchFamily="34" charset="0"/>
              <a:buChar char="o"/>
            </a:pPr>
            <a:r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Reviews student data, signs home report, sends back to school with student </a:t>
            </a:r>
            <a:endParaRPr lang="en-US">
              <a:latin typeface="Calibri"/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4D7D3C-A337-81D6-EDFE-4F1D0ECFBC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8792" y="571500"/>
            <a:ext cx="5682192" cy="496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877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>
              <a:spcBef>
                <a:spcPts val="0"/>
              </a:spcBef>
              <a:buClr>
                <a:srgbClr val="3F3F3F"/>
              </a:buClr>
              <a:buSzPts val="4800"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Mentor and Student “Check In”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82" name="Google Shape;682;p20"/>
          <p:cNvSpPr txBox="1">
            <a:spLocks noGrp="1"/>
          </p:cNvSpPr>
          <p:nvPr>
            <p:ph type="body" idx="1"/>
          </p:nvPr>
        </p:nvSpPr>
        <p:spPr>
          <a:xfrm>
            <a:off x="1097281" y="1845734"/>
            <a:ext cx="5935698" cy="4404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200" b="1" dirty="0">
                <a:solidFill>
                  <a:schemeClr val="tx1"/>
                </a:solidFill>
              </a:rPr>
              <a:t>WHAT?</a:t>
            </a:r>
            <a:endParaRPr sz="3200" dirty="0">
              <a:solidFill>
                <a:schemeClr val="tx1"/>
              </a:solidFill>
            </a:endParaRPr>
          </a:p>
          <a:p>
            <a:pPr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2-3 minutes at start of day</a:t>
            </a:r>
            <a:endParaRPr sz="3200" dirty="0">
              <a:solidFill>
                <a:schemeClr val="tx1"/>
              </a:solidFill>
            </a:endParaRPr>
          </a:p>
          <a:p>
            <a:pPr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Takes place with CICO mentor</a:t>
            </a:r>
          </a:p>
          <a:p>
            <a:pPr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Gives student point card</a:t>
            </a:r>
            <a:endParaRPr sz="3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400"/>
              <a:buNone/>
            </a:pPr>
            <a:r>
              <a:rPr lang="en-US" sz="3200" b="1" dirty="0">
                <a:solidFill>
                  <a:schemeClr val="tx1"/>
                </a:solidFill>
              </a:rPr>
              <a:t>WHY?</a:t>
            </a:r>
            <a:endParaRPr sz="3200" dirty="0">
              <a:solidFill>
                <a:schemeClr val="tx1"/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Increases positive adult-student interactions</a:t>
            </a:r>
            <a:endParaRPr sz="3200" dirty="0">
              <a:solidFill>
                <a:schemeClr val="tx1"/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First contact of each day is positive</a:t>
            </a:r>
            <a:endParaRPr sz="3200" dirty="0">
              <a:solidFill>
                <a:schemeClr val="tx1"/>
              </a:solidFill>
            </a:endParaRPr>
          </a:p>
          <a:p>
            <a: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Opportunity to intervene early if needed</a:t>
            </a: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A8B564-661D-DD5D-CC88-671CB68D59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84961" y="2642865"/>
            <a:ext cx="4670989" cy="247777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9300" y="2505746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Oval 2"/>
          <p:cNvSpPr/>
          <p:nvPr/>
        </p:nvSpPr>
        <p:spPr>
          <a:xfrm>
            <a:off x="5732815" y="2947670"/>
            <a:ext cx="2877245" cy="2407889"/>
          </a:xfrm>
          <a:prstGeom prst="ellipse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/>
          <p:cNvSpPr/>
          <p:nvPr/>
        </p:nvSpPr>
        <p:spPr>
          <a:xfrm>
            <a:off x="2028092" y="3103514"/>
            <a:ext cx="2381250" cy="5252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/>
          <p:cNvSpPr/>
          <p:nvPr/>
        </p:nvSpPr>
        <p:spPr>
          <a:xfrm>
            <a:off x="7468127" y="3479007"/>
            <a:ext cx="1113899" cy="1209313"/>
          </a:xfrm>
          <a:prstGeom prst="ellipse">
            <a:avLst/>
          </a:prstGeom>
          <a:noFill/>
          <a:ln w="1270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>
            <a:off x="4677043" y="2587764"/>
            <a:ext cx="5116430" cy="2945735"/>
          </a:xfrm>
          <a:prstGeom prst="rect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Rectangle 42"/>
          <p:cNvSpPr/>
          <p:nvPr/>
        </p:nvSpPr>
        <p:spPr>
          <a:xfrm>
            <a:off x="2028092" y="3691840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595830" y="1585914"/>
            <a:ext cx="5981012" cy="4025341"/>
            <a:chOff x="384" y="624"/>
            <a:chExt cx="3535" cy="2692"/>
          </a:xfrm>
        </p:grpSpPr>
        <p:sp>
          <p:nvSpPr>
            <p:cNvPr id="10251" name="Text Box 4"/>
            <p:cNvSpPr txBox="1">
              <a:spLocks noChangeArrowheads="1"/>
            </p:cNvSpPr>
            <p:nvPr/>
          </p:nvSpPr>
          <p:spPr bwMode="auto">
            <a:xfrm>
              <a:off x="1536" y="624"/>
              <a:ext cx="1200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US" altLang="en-US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2" name="Text Box 5"/>
            <p:cNvSpPr txBox="1">
              <a:spLocks noChangeArrowheads="1"/>
            </p:cNvSpPr>
            <p:nvPr/>
          </p:nvSpPr>
          <p:spPr bwMode="auto">
            <a:xfrm>
              <a:off x="3129" y="1366"/>
              <a:ext cx="677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Team Meeting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3" name="Text Box 6"/>
            <p:cNvSpPr txBox="1">
              <a:spLocks noChangeArrowheads="1"/>
            </p:cNvSpPr>
            <p:nvPr/>
          </p:nvSpPr>
          <p:spPr bwMode="auto">
            <a:xfrm>
              <a:off x="3073" y="1872"/>
              <a:ext cx="764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Progress Report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4" name="Text Box 7"/>
            <p:cNvSpPr txBox="1">
              <a:spLocks noChangeArrowheads="1"/>
            </p:cNvSpPr>
            <p:nvPr/>
          </p:nvSpPr>
          <p:spPr bwMode="auto">
            <a:xfrm>
              <a:off x="3071" y="2261"/>
              <a:ext cx="768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Program Update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5" name="Text Box 8"/>
            <p:cNvSpPr txBox="1">
              <a:spLocks noChangeArrowheads="1"/>
            </p:cNvSpPr>
            <p:nvPr/>
          </p:nvSpPr>
          <p:spPr bwMode="auto">
            <a:xfrm>
              <a:off x="3583" y="3146"/>
              <a:ext cx="3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050" dirty="0">
                  <a:solidFill>
                    <a:schemeClr val="tx2"/>
                  </a:solidFill>
                  <a:latin typeface="+mn-lt"/>
                </a:rPr>
                <a:t>EXIT</a:t>
              </a:r>
            </a:p>
          </p:txBody>
        </p:sp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384" y="912"/>
              <a:ext cx="13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900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7" name="Text Box 10"/>
            <p:cNvSpPr txBox="1">
              <a:spLocks noChangeArrowheads="1"/>
            </p:cNvSpPr>
            <p:nvPr/>
          </p:nvSpPr>
          <p:spPr bwMode="auto">
            <a:xfrm>
              <a:off x="744" y="1215"/>
              <a:ext cx="569" cy="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CICO Plan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8" name="Line 11"/>
            <p:cNvSpPr>
              <a:spLocks noChangeShapeType="1"/>
            </p:cNvSpPr>
            <p:nvPr/>
          </p:nvSpPr>
          <p:spPr bwMode="auto">
            <a:xfrm>
              <a:off x="996" y="1110"/>
              <a:ext cx="1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grpSp>
          <p:nvGrpSpPr>
            <p:cNvPr id="10259" name="Group 12"/>
            <p:cNvGrpSpPr>
              <a:grpSpLocks/>
            </p:cNvGrpSpPr>
            <p:nvPr/>
          </p:nvGrpSpPr>
          <p:grpSpPr bwMode="auto">
            <a:xfrm>
              <a:off x="816" y="1440"/>
              <a:ext cx="2208" cy="1782"/>
              <a:chOff x="768" y="2112"/>
              <a:chExt cx="2208" cy="1782"/>
            </a:xfrm>
          </p:grpSpPr>
          <p:sp>
            <p:nvSpPr>
              <p:cNvPr id="10272" name="Oval 13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692" cy="160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350">
                  <a:latin typeface="+mn-lt"/>
                </a:endParaRPr>
              </a:p>
            </p:txBody>
          </p:sp>
          <p:sp>
            <p:nvSpPr>
              <p:cNvPr id="10273" name="Text Box 14"/>
              <p:cNvSpPr txBox="1">
                <a:spLocks noChangeArrowheads="1"/>
              </p:cNvSpPr>
              <p:nvPr/>
            </p:nvSpPr>
            <p:spPr bwMode="auto">
              <a:xfrm>
                <a:off x="1585" y="2112"/>
                <a:ext cx="575" cy="28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Morning Check-In</a:t>
                </a:r>
                <a:endParaRPr lang="en-US" altLang="en-US" sz="900" b="1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10274" name="Text Box 15"/>
              <p:cNvSpPr txBox="1">
                <a:spLocks noChangeArrowheads="1"/>
              </p:cNvSpPr>
              <p:nvPr/>
            </p:nvSpPr>
            <p:spPr bwMode="auto">
              <a:xfrm>
                <a:off x="1632" y="3631"/>
                <a:ext cx="576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Afternoon Check-out</a:t>
                </a:r>
              </a:p>
            </p:txBody>
          </p:sp>
          <p:sp>
            <p:nvSpPr>
              <p:cNvPr id="10275" name="Text Box 16"/>
              <p:cNvSpPr txBox="1">
                <a:spLocks noChangeArrowheads="1"/>
              </p:cNvSpPr>
              <p:nvPr/>
            </p:nvSpPr>
            <p:spPr bwMode="auto">
              <a:xfrm>
                <a:off x="768" y="2929"/>
                <a:ext cx="528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Home Check-In</a:t>
                </a:r>
              </a:p>
            </p:txBody>
          </p:sp>
          <p:sp>
            <p:nvSpPr>
              <p:cNvPr id="10276" name="Text Box 17"/>
              <p:cNvSpPr txBox="1">
                <a:spLocks noChangeArrowheads="1"/>
              </p:cNvSpPr>
              <p:nvPr/>
            </p:nvSpPr>
            <p:spPr bwMode="auto">
              <a:xfrm>
                <a:off x="2257" y="2880"/>
                <a:ext cx="719" cy="1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>
                    <a:solidFill>
                      <a:schemeClr val="hlink"/>
                    </a:solidFill>
                    <a:latin typeface="+mn-lt"/>
                  </a:rPr>
                  <a:t>              </a:t>
                </a:r>
                <a:endParaRPr lang="en-US" altLang="en-US" sz="900" b="1">
                  <a:solidFill>
                    <a:schemeClr val="hlink"/>
                  </a:solidFill>
                  <a:latin typeface="+mn-lt"/>
                </a:endParaRPr>
              </a:p>
            </p:txBody>
          </p:sp>
        </p:grpSp>
        <p:sp>
          <p:nvSpPr>
            <p:cNvPr id="10260" name="Line 18"/>
            <p:cNvSpPr>
              <a:spLocks noChangeShapeType="1"/>
            </p:cNvSpPr>
            <p:nvPr/>
          </p:nvSpPr>
          <p:spPr bwMode="auto">
            <a:xfrm>
              <a:off x="3456" y="2109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1" name="Line 19"/>
            <p:cNvSpPr>
              <a:spLocks noChangeShapeType="1"/>
            </p:cNvSpPr>
            <p:nvPr/>
          </p:nvSpPr>
          <p:spPr bwMode="auto">
            <a:xfrm>
              <a:off x="3449" y="1724"/>
              <a:ext cx="0" cy="1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2" name="Line 20"/>
            <p:cNvSpPr>
              <a:spLocks noChangeShapeType="1"/>
            </p:cNvSpPr>
            <p:nvPr/>
          </p:nvSpPr>
          <p:spPr bwMode="auto">
            <a:xfrm rot="-5400000">
              <a:off x="576" y="115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3" name="Line 21"/>
            <p:cNvSpPr>
              <a:spLocks noChangeShapeType="1"/>
            </p:cNvSpPr>
            <p:nvPr/>
          </p:nvSpPr>
          <p:spPr bwMode="auto">
            <a:xfrm>
              <a:off x="3456" y="2693"/>
              <a:ext cx="0" cy="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4" name="Line 22"/>
            <p:cNvSpPr>
              <a:spLocks noChangeShapeType="1"/>
            </p:cNvSpPr>
            <p:nvPr/>
          </p:nvSpPr>
          <p:spPr bwMode="auto">
            <a:xfrm>
              <a:off x="432" y="1296"/>
              <a:ext cx="0" cy="19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5" name="Freeform 23"/>
            <p:cNvSpPr>
              <a:spLocks/>
            </p:cNvSpPr>
            <p:nvPr/>
          </p:nvSpPr>
          <p:spPr bwMode="auto">
            <a:xfrm>
              <a:off x="1248" y="1296"/>
              <a:ext cx="336" cy="192"/>
            </a:xfrm>
            <a:custGeom>
              <a:avLst/>
              <a:gdLst>
                <a:gd name="T0" fmla="*/ 0 w 432"/>
                <a:gd name="T1" fmla="*/ 0 h 192"/>
                <a:gd name="T2" fmla="*/ 174 w 432"/>
                <a:gd name="T3" fmla="*/ 144 h 192"/>
                <a:gd name="T4" fmla="*/ 261 w 432"/>
                <a:gd name="T5" fmla="*/ 192 h 192"/>
                <a:gd name="T6" fmla="*/ 0 60000 65536"/>
                <a:gd name="T7" fmla="*/ 0 60000 65536"/>
                <a:gd name="T8" fmla="*/ 0 60000 65536"/>
                <a:gd name="T9" fmla="*/ 0 w 432"/>
                <a:gd name="T10" fmla="*/ 0 h 192"/>
                <a:gd name="T11" fmla="*/ 432 w 43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92">
                  <a:moveTo>
                    <a:pt x="0" y="0"/>
                  </a:moveTo>
                  <a:cubicBezTo>
                    <a:pt x="108" y="56"/>
                    <a:pt x="216" y="112"/>
                    <a:pt x="288" y="144"/>
                  </a:cubicBezTo>
                  <a:cubicBezTo>
                    <a:pt x="360" y="176"/>
                    <a:pt x="408" y="184"/>
                    <a:pt x="432" y="19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6" name="Line 24"/>
            <p:cNvSpPr>
              <a:spLocks noChangeShapeType="1"/>
            </p:cNvSpPr>
            <p:nvPr/>
          </p:nvSpPr>
          <p:spPr bwMode="auto">
            <a:xfrm>
              <a:off x="432" y="3264"/>
              <a:ext cx="31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7" name="Line 25"/>
            <p:cNvSpPr>
              <a:spLocks noChangeShapeType="1"/>
            </p:cNvSpPr>
            <p:nvPr/>
          </p:nvSpPr>
          <p:spPr bwMode="auto">
            <a:xfrm rot="9320138" flipV="1">
              <a:off x="2204" y="3071"/>
              <a:ext cx="102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8" name="Line 26"/>
            <p:cNvSpPr>
              <a:spLocks noChangeShapeType="1"/>
            </p:cNvSpPr>
            <p:nvPr/>
          </p:nvSpPr>
          <p:spPr bwMode="auto">
            <a:xfrm rot="-9000000">
              <a:off x="2608" y="2167"/>
              <a:ext cx="4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9" name="Line 27"/>
            <p:cNvSpPr>
              <a:spLocks noChangeShapeType="1"/>
            </p:cNvSpPr>
            <p:nvPr/>
          </p:nvSpPr>
          <p:spPr bwMode="auto">
            <a:xfrm rot="7834682" flipH="1">
              <a:off x="1071" y="2490"/>
              <a:ext cx="9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0" name="Line 28"/>
            <p:cNvSpPr>
              <a:spLocks noChangeShapeType="1"/>
            </p:cNvSpPr>
            <p:nvPr/>
          </p:nvSpPr>
          <p:spPr bwMode="auto">
            <a:xfrm rot="19014805">
              <a:off x="1620" y="1551"/>
              <a:ext cx="68" cy="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1" name="Line 29"/>
            <p:cNvSpPr>
              <a:spLocks noChangeShapeType="1"/>
            </p:cNvSpPr>
            <p:nvPr/>
          </p:nvSpPr>
          <p:spPr bwMode="auto">
            <a:xfrm rot="5400000" flipH="1" flipV="1">
              <a:off x="2748" y="1030"/>
              <a:ext cx="0" cy="528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827796" y="2480139"/>
            <a:ext cx="2652803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Student/Coordinator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Student/Teacher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Team Cycle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846" y="720674"/>
            <a:ext cx="8266935" cy="931112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tx1"/>
                </a:solidFill>
                <a:latin typeface="+mn-lt"/>
              </a:rPr>
              <a:t>Teacher and Student Cycles</a:t>
            </a:r>
          </a:p>
        </p:txBody>
      </p:sp>
      <p:sp>
        <p:nvSpPr>
          <p:cNvPr id="10244" name="Oval 30"/>
          <p:cNvSpPr>
            <a:spLocks noChangeArrowheads="1"/>
          </p:cNvSpPr>
          <p:nvPr/>
        </p:nvSpPr>
        <p:spPr bwMode="auto">
          <a:xfrm>
            <a:off x="7453330" y="3479006"/>
            <a:ext cx="1143000" cy="1200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50">
              <a:latin typeface="+mn-lt"/>
            </a:endParaRPr>
          </a:p>
        </p:txBody>
      </p:sp>
      <p:sp>
        <p:nvSpPr>
          <p:cNvPr id="10245" name="Text Box 31"/>
          <p:cNvSpPr txBox="1">
            <a:spLocks noChangeArrowheads="1"/>
          </p:cNvSpPr>
          <p:nvPr/>
        </p:nvSpPr>
        <p:spPr bwMode="auto">
          <a:xfrm>
            <a:off x="7053280" y="4393407"/>
            <a:ext cx="9144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dirty="0">
                <a:latin typeface="+mn-lt"/>
              </a:rPr>
              <a:t>Class Check in</a:t>
            </a:r>
          </a:p>
        </p:txBody>
      </p:sp>
      <p:sp>
        <p:nvSpPr>
          <p:cNvPr id="10246" name="Line 33"/>
          <p:cNvSpPr>
            <a:spLocks noChangeShapeType="1"/>
          </p:cNvSpPr>
          <p:nvPr/>
        </p:nvSpPr>
        <p:spPr bwMode="auto">
          <a:xfrm flipH="1">
            <a:off x="8139130" y="4622006"/>
            <a:ext cx="1143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7" name="Line 34"/>
          <p:cNvSpPr>
            <a:spLocks noChangeShapeType="1"/>
          </p:cNvSpPr>
          <p:nvPr/>
        </p:nvSpPr>
        <p:spPr bwMode="auto">
          <a:xfrm flipV="1">
            <a:off x="7453330" y="4107656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8" name="Text Box 35"/>
          <p:cNvSpPr txBox="1">
            <a:spLocks noChangeArrowheads="1"/>
          </p:cNvSpPr>
          <p:nvPr/>
        </p:nvSpPr>
        <p:spPr bwMode="auto">
          <a:xfrm>
            <a:off x="6649878" y="3366139"/>
            <a:ext cx="9294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</a:pPr>
            <a:r>
              <a:rPr lang="en-US" altLang="en-US" sz="1350" dirty="0">
                <a:latin typeface="+mn-lt"/>
              </a:rPr>
              <a:t>Class Check out</a:t>
            </a:r>
          </a:p>
        </p:txBody>
      </p:sp>
      <p:sp>
        <p:nvSpPr>
          <p:cNvPr id="10249" name="Line 36"/>
          <p:cNvSpPr>
            <a:spLocks noChangeShapeType="1"/>
          </p:cNvSpPr>
          <p:nvPr/>
        </p:nvSpPr>
        <p:spPr bwMode="auto">
          <a:xfrm>
            <a:off x="8024830" y="3479006"/>
            <a:ext cx="57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50" name="Text Box 37"/>
          <p:cNvSpPr txBox="1">
            <a:spLocks noChangeArrowheads="1"/>
          </p:cNvSpPr>
          <p:nvPr/>
        </p:nvSpPr>
        <p:spPr bwMode="auto">
          <a:xfrm>
            <a:off x="8310240" y="3764758"/>
            <a:ext cx="857590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1" dirty="0">
                <a:solidFill>
                  <a:schemeClr val="tx2"/>
                </a:solidFill>
                <a:latin typeface="+mn-lt"/>
              </a:rPr>
              <a:t>Teacher Checks</a:t>
            </a:r>
          </a:p>
        </p:txBody>
      </p:sp>
    </p:spTree>
    <p:extLst>
      <p:ext uri="{BB962C8B-B14F-4D97-AF65-F5344CB8AC3E}">
        <p14:creationId xmlns:p14="http://schemas.microsoft.com/office/powerpoint/2010/main" val="1215467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F71-3C12-EAFB-E1E6-ADD28B72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9B349-949A-29FE-9296-CBE9183E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Describe how </a:t>
            </a:r>
            <a:r>
              <a:rPr lang="en-US" sz="3200" b="1" dirty="0">
                <a:solidFill>
                  <a:schemeClr val="tx1"/>
                </a:solidFill>
              </a:rPr>
              <a:t>Tier 1 practices support Tier 2 practices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Describe the </a:t>
            </a:r>
            <a:r>
              <a:rPr lang="en-US" sz="3200" b="1" dirty="0">
                <a:solidFill>
                  <a:schemeClr val="tx1"/>
                </a:solidFill>
              </a:rPr>
              <a:t>core components</a:t>
            </a:r>
            <a:r>
              <a:rPr lang="en-US" sz="3200" dirty="0">
                <a:solidFill>
                  <a:schemeClr val="tx1"/>
                </a:solidFill>
              </a:rPr>
              <a:t> of CICO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Identify </a:t>
            </a:r>
            <a:r>
              <a:rPr lang="en-US" sz="3200" b="1" dirty="0">
                <a:solidFill>
                  <a:schemeClr val="tx1"/>
                </a:solidFill>
              </a:rPr>
              <a:t>systems</a:t>
            </a:r>
            <a:r>
              <a:rPr lang="en-US" sz="3200" dirty="0">
                <a:solidFill>
                  <a:schemeClr val="tx1"/>
                </a:solidFill>
              </a:rPr>
              <a:t> to support CICO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5446365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2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buClr>
                <a:srgbClr val="3F3F3F"/>
              </a:buClr>
              <a:buSzPts val="4800"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Teacher and Student “Greeting” </a:t>
            </a:r>
            <a:r>
              <a:rPr lang="en-US" b="1">
                <a:solidFill>
                  <a:schemeClr val="tx1"/>
                </a:solidFill>
                <a:latin typeface="+mn-lt"/>
              </a:rPr>
              <a:t>Each Class (Beginning) </a:t>
            </a:r>
            <a:endParaRPr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21"/>
          <p:cNvSpPr txBox="1">
            <a:spLocks noGrp="1"/>
          </p:cNvSpPr>
          <p:nvPr>
            <p:ph type="body" idx="1"/>
          </p:nvPr>
        </p:nvSpPr>
        <p:spPr>
          <a:xfrm>
            <a:off x="1189608" y="1882065"/>
            <a:ext cx="9966072" cy="4385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4000" b="1" dirty="0">
                <a:solidFill>
                  <a:schemeClr val="tx1"/>
                </a:solidFill>
              </a:rPr>
              <a:t>WHAT?</a:t>
            </a:r>
            <a:endParaRPr sz="4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tx1"/>
                </a:solidFill>
              </a:rPr>
              <a:t>Can be verbal or non-verbal</a:t>
            </a:r>
            <a:endParaRPr sz="3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tx1"/>
                </a:solidFill>
              </a:rPr>
              <a:t>Acknowledge each other; lets teacher know they are here</a:t>
            </a:r>
            <a:endParaRPr sz="36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</a:pPr>
            <a:r>
              <a:rPr lang="en-US" sz="4000" b="1" dirty="0">
                <a:solidFill>
                  <a:schemeClr val="tx1"/>
                </a:solidFill>
              </a:rPr>
              <a:t>WHY?</a:t>
            </a:r>
            <a:endParaRPr sz="4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tx1"/>
                </a:solidFill>
              </a:rPr>
              <a:t>Increases positive adult-student interactions</a:t>
            </a:r>
            <a:endParaRPr sz="3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chemeClr val="tx1"/>
                </a:solidFill>
              </a:rPr>
              <a:t>First contact of each period is positive student staff interaction; sets tone</a:t>
            </a:r>
            <a:endParaRPr sz="3600" dirty="0">
              <a:solidFill>
                <a:schemeClr val="tx1"/>
              </a:solidFill>
            </a:endParaRPr>
          </a:p>
          <a:p>
            <a:pPr marL="9144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None/>
            </a:pPr>
            <a:endParaRPr sz="2800"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sz="2800"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2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800" b="1" dirty="0">
                <a:solidFill>
                  <a:schemeClr val="tx1"/>
                </a:solidFill>
                <a:latin typeface="+mn-lt"/>
              </a:rPr>
              <a:t>Teacher Feedback 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95" name="Google Shape;695;p22"/>
          <p:cNvSpPr txBox="1">
            <a:spLocks noGrp="1"/>
          </p:cNvSpPr>
          <p:nvPr>
            <p:ph type="body" idx="1"/>
          </p:nvPr>
        </p:nvSpPr>
        <p:spPr>
          <a:xfrm>
            <a:off x="1097281" y="1845733"/>
            <a:ext cx="6071164" cy="4555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000" b="1" dirty="0">
                <a:solidFill>
                  <a:schemeClr val="tx1"/>
                </a:solidFill>
              </a:rPr>
              <a:t>WHAT?</a:t>
            </a:r>
            <a:endParaRPr sz="2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</a:rPr>
              <a:t>Teacher provides behavior rating AND verbal feedback </a:t>
            </a: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</a:rPr>
              <a:t>Feedback tied to student behavior</a:t>
            </a:r>
            <a:endParaRPr sz="2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None/>
            </a:pPr>
            <a:r>
              <a:rPr lang="en-US" sz="3000" b="1" dirty="0">
                <a:solidFill>
                  <a:schemeClr val="tx1"/>
                </a:solidFill>
              </a:rPr>
              <a:t>WHY?</a:t>
            </a:r>
            <a:endParaRPr sz="26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</a:rPr>
              <a:t>Consistent and predictable routine for student</a:t>
            </a:r>
            <a:endParaRPr sz="22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</a:rPr>
              <a:t>Increases positive adult-student interactions</a:t>
            </a:r>
            <a:endParaRPr sz="22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chemeClr val="tx1"/>
                </a:solidFill>
              </a:rPr>
              <a:t>Delivers adult positive attention </a:t>
            </a:r>
            <a:endParaRPr sz="2200" dirty="0">
              <a:solidFill>
                <a:schemeClr val="tx1"/>
              </a:solidFill>
            </a:endParaRPr>
          </a:p>
          <a:p>
            <a:pPr marL="342900" marR="0" lvl="0" indent="-225425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Noto Sans Symbols"/>
              <a:buNone/>
            </a:pPr>
            <a:endParaRPr sz="2000" dirty="0"/>
          </a:p>
          <a:p>
            <a:pPr marL="9144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00000"/>
              <a:buFont typeface="Arial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Arial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Arial"/>
              <a:buNone/>
            </a:pPr>
            <a:endParaRPr dirty="0"/>
          </a:p>
        </p:txBody>
      </p:sp>
      <p:pic>
        <p:nvPicPr>
          <p:cNvPr id="1026" name="Picture 2" descr="Improving feedback | Feature | RSC Education">
            <a:extLst>
              <a:ext uri="{FF2B5EF4-FFF2-40B4-BE49-F238E27FC236}">
                <a16:creationId xmlns:a16="http://schemas.microsoft.com/office/drawing/2014/main" id="{3FF09961-0BE7-F46C-3E31-E3D816620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9866" y="2413000"/>
            <a:ext cx="4572000" cy="30480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67CB-F676-A277-1B30-82A20A3C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Teacher Feedback</a:t>
            </a:r>
            <a:endParaRPr lang="en-US" sz="4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B39BC-40EA-9623-6889-6B9BABB3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45734"/>
            <a:ext cx="6222889" cy="4306588"/>
          </a:xfrm>
        </p:spPr>
        <p:txBody>
          <a:bodyPr>
            <a:normAutofit/>
          </a:bodyPr>
          <a:lstStyle/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Increasing positive recognition for expected behavior 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feedback linked to schoolwide expectations (values)</a:t>
            </a:r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Respect</a:t>
            </a:r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Responsibility</a:t>
            </a:r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Resourcefulness</a:t>
            </a:r>
          </a:p>
        </p:txBody>
      </p:sp>
      <p:pic>
        <p:nvPicPr>
          <p:cNvPr id="5" name="Google Shape;232;p34" descr="Shape&#10;&#10;Description automatically generated with low confidence">
            <a:extLst>
              <a:ext uri="{FF2B5EF4-FFF2-40B4-BE49-F238E27FC236}">
                <a16:creationId xmlns:a16="http://schemas.microsoft.com/office/drawing/2014/main" id="{3A3B3C5E-4F35-F8BD-9CA3-352E3118D9EF}"/>
              </a:ext>
            </a:extLst>
          </p:cNvPr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43800" y="2112066"/>
            <a:ext cx="4292046" cy="32696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5495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612F-52A3-1073-9BFD-FC8B0450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Start of the day…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D975C2-EE01-13B7-DDC7-2B9DE8B56EA4}"/>
              </a:ext>
            </a:extLst>
          </p:cNvPr>
          <p:cNvSpPr txBox="1"/>
          <p:nvPr/>
        </p:nvSpPr>
        <p:spPr>
          <a:xfrm>
            <a:off x="1374545" y="5661447"/>
            <a:ext cx="70911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…pre-correct about meeting expectations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34521-A712-D56B-B077-F9B5AB02D2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78" y="2159883"/>
            <a:ext cx="5190781" cy="3460521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1376D54-21AA-1485-5941-EE5BF3350BDE}"/>
              </a:ext>
            </a:extLst>
          </p:cNvPr>
          <p:cNvSpPr/>
          <p:nvPr/>
        </p:nvSpPr>
        <p:spPr>
          <a:xfrm>
            <a:off x="8629426" y="1806644"/>
            <a:ext cx="3334870" cy="437029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i="1">
                <a:solidFill>
                  <a:schemeClr val="tx1"/>
                </a:solidFill>
              </a:rPr>
              <a:t>“Thanks for giving me your Daily Progress Report. </a:t>
            </a:r>
            <a:endParaRPr lang="en-US" i="1">
              <a:solidFill>
                <a:schemeClr val="tx1"/>
              </a:solidFill>
              <a:ea typeface="Calibri"/>
              <a:cs typeface="Calibri"/>
            </a:endParaRPr>
          </a:p>
          <a:p>
            <a:endParaRPr lang="en-US" sz="1000" i="1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US" i="1">
                <a:solidFill>
                  <a:schemeClr val="tx1"/>
                </a:solidFill>
              </a:rPr>
              <a:t>Looks like you are all set to go. </a:t>
            </a:r>
            <a:endParaRPr lang="en-US" i="1">
              <a:solidFill>
                <a:schemeClr val="tx1"/>
              </a:solidFill>
              <a:ea typeface="Calibri"/>
              <a:cs typeface="Calibri"/>
            </a:endParaRPr>
          </a:p>
          <a:p>
            <a:endParaRPr lang="en-US" sz="1000" i="1" dirty="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US" i="1">
                <a:solidFill>
                  <a:schemeClr val="tx1"/>
                </a:solidFill>
              </a:rPr>
              <a:t>Remember to work on being a safe, responsible, learner today.” </a:t>
            </a:r>
            <a:endParaRPr lang="en-US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3886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CB4A2-A348-23EB-B365-92CAACDD0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End of Each Time Block…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B18F42-17CA-D887-9024-963134ACCE5A}"/>
              </a:ext>
            </a:extLst>
          </p:cNvPr>
          <p:cNvSpPr txBox="1"/>
          <p:nvPr/>
        </p:nvSpPr>
        <p:spPr>
          <a:xfrm>
            <a:off x="1494350" y="5755341"/>
            <a:ext cx="9205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dirty="0"/>
              <a:t>…meet with the student, show scores &amp; give specific feedback</a:t>
            </a:r>
          </a:p>
        </p:txBody>
      </p:sp>
      <p:pic>
        <p:nvPicPr>
          <p:cNvPr id="5" name="Picture 2" descr="Image result for free photo of teacher with student">
            <a:extLst>
              <a:ext uri="{FF2B5EF4-FFF2-40B4-BE49-F238E27FC236}">
                <a16:creationId xmlns:a16="http://schemas.microsoft.com/office/drawing/2014/main" id="{CDC5B82E-1C31-1D33-48FA-5A241A125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7549" y="2054038"/>
            <a:ext cx="5081157" cy="338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45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FBD7D-6211-B86A-D86C-2FBE9F0E6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ea typeface="Calibri Light"/>
                <a:cs typeface="Calibri Light"/>
              </a:rPr>
              <a:t>Scoring the Daily Progress Report 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09950-BFB8-AEC7-F0F2-AE7268BC1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n-US" sz="2400">
                <a:ea typeface="Calibri"/>
                <a:cs typeface="Calibri"/>
              </a:rPr>
              <a:t> Highest rating (e.g., 2 =</a:t>
            </a:r>
            <a:endParaRPr lang="en-US" sz="2400" dirty="0">
              <a:ea typeface="Calibri"/>
              <a:cs typeface="Calibri"/>
            </a:endParaRPr>
          </a:p>
          <a:p>
            <a:pPr marL="383540" lvl="1">
              <a:buFont typeface="Arial" pitchFamily="34" charset="0"/>
              <a:buChar char="•"/>
            </a:pPr>
            <a:r>
              <a:rPr lang="en-US" sz="2400">
                <a:ea typeface="Calibri"/>
                <a:cs typeface="Calibri"/>
              </a:rPr>
              <a:t>Met expectations with few or no reminders </a:t>
            </a:r>
            <a:endParaRPr lang="en-US" sz="2400" dirty="0">
              <a:ea typeface="Calibri"/>
              <a:cs typeface="Calibri"/>
            </a:endParaRPr>
          </a:p>
          <a:p>
            <a:pPr marL="383540" lvl="1">
              <a:buFont typeface="Arial" pitchFamily="34" charset="0"/>
              <a:buChar char="•"/>
            </a:pP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>
                <a:ea typeface="Calibri"/>
                <a:cs typeface="Calibri"/>
              </a:rPr>
              <a:t>  Middle rating (e.g., 1) = </a:t>
            </a:r>
            <a:endParaRPr lang="en-US" sz="2400" dirty="0">
              <a:ea typeface="Calibri"/>
              <a:cs typeface="Calibri"/>
            </a:endParaRPr>
          </a:p>
          <a:p>
            <a:pPr marL="383540" lvl="1">
              <a:buFont typeface="Arial" pitchFamily="34" charset="0"/>
              <a:buChar char="•"/>
            </a:pPr>
            <a:r>
              <a:rPr lang="en-US" sz="2400">
                <a:ea typeface="Calibri"/>
                <a:cs typeface="Calibri"/>
              </a:rPr>
              <a:t>Required some corrections, BUT </a:t>
            </a:r>
            <a:r>
              <a:rPr lang="en-US" sz="2400" u="sng">
                <a:ea typeface="Calibri"/>
                <a:cs typeface="Calibri"/>
              </a:rPr>
              <a:t>behavior changed </a:t>
            </a:r>
            <a:r>
              <a:rPr lang="en-US" sz="2400">
                <a:ea typeface="Calibri"/>
                <a:cs typeface="Calibri"/>
              </a:rPr>
              <a:t>as a result </a:t>
            </a:r>
            <a:endParaRPr lang="en-US" sz="2400" dirty="0">
              <a:ea typeface="Calibri"/>
              <a:cs typeface="Calibri"/>
            </a:endParaRPr>
          </a:p>
          <a:p>
            <a:pPr marL="383540" lvl="1">
              <a:buChar char="•"/>
            </a:pPr>
            <a:endParaRPr lang="en-US" sz="2400" dirty="0">
              <a:ea typeface="Calibri"/>
              <a:cs typeface="Calibri"/>
            </a:endParaRPr>
          </a:p>
          <a:p>
            <a:pPr marL="200660" lvl="1" indent="0">
              <a:buFont typeface="Arial" pitchFamily="34" charset="0"/>
              <a:buNone/>
            </a:pPr>
            <a:r>
              <a:rPr lang="en-US" sz="2400" dirty="0">
                <a:ea typeface="Calibri"/>
                <a:cs typeface="Calibri"/>
              </a:rPr>
              <a:t>Lowest rating (e.g., 0) = </a:t>
            </a:r>
            <a:endParaRPr lang="en-US"/>
          </a:p>
          <a:p>
            <a:pPr marL="383540" lvl="1">
              <a:buFont typeface="Arial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Repeated  instances of problem behavior that required </a:t>
            </a:r>
            <a:r>
              <a:rPr lang="en-US" sz="2400">
                <a:ea typeface="Calibri"/>
                <a:cs typeface="Calibri"/>
              </a:rPr>
              <a:t>multiple corrections </a:t>
            </a:r>
            <a:endParaRPr lang="en-US" sz="2400" dirty="0">
              <a:ea typeface="Calibri"/>
              <a:cs typeface="Calibri"/>
            </a:endParaRPr>
          </a:p>
          <a:p>
            <a:pPr marL="383540" lvl="1">
              <a:buFont typeface="Arial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Behavior did NOT change or behavior </a:t>
            </a:r>
            <a:r>
              <a:rPr lang="en-US" sz="2400">
                <a:ea typeface="Calibri"/>
                <a:cs typeface="Calibri"/>
              </a:rPr>
              <a:t>escalated </a:t>
            </a:r>
            <a:endParaRPr lang="en-US" sz="2400" dirty="0">
              <a:ea typeface="Calibri"/>
              <a:cs typeface="Calibri"/>
            </a:endParaRP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  <a:p>
            <a:pPr>
              <a:buFont typeface="Arial" panose="020F0502020204030204" pitchFamily="34" charset="0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A9789C-702D-ADD5-A58A-D27E1733B0C2}"/>
              </a:ext>
            </a:extLst>
          </p:cNvPr>
          <p:cNvSpPr/>
          <p:nvPr/>
        </p:nvSpPr>
        <p:spPr>
          <a:xfrm>
            <a:off x="594731" y="2936487"/>
            <a:ext cx="11163609" cy="31099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00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3FE9B-70E1-AEAB-A981-8F7CD9D8E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1" y="286603"/>
            <a:ext cx="10067430" cy="145075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Point Card for Student Feedback</a:t>
            </a:r>
          </a:p>
        </p:txBody>
      </p:sp>
      <p:pic>
        <p:nvPicPr>
          <p:cNvPr id="2050" name="Picture 2" descr="Focus on Five: Giving Students Feedback - The Autism Helper">
            <a:extLst>
              <a:ext uri="{FF2B5EF4-FFF2-40B4-BE49-F238E27FC236}">
                <a16:creationId xmlns:a16="http://schemas.microsoft.com/office/drawing/2014/main" id="{D41432CD-B9A4-E4B5-CE1F-C8CD28D33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3778" y="1841519"/>
            <a:ext cx="6317843" cy="489123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72112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3D45DCF-6994-F11E-DA4D-2074A9BA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598589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Daily Progress Report (DPR)</a:t>
            </a: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DEAAAD15-17D2-3F2F-8770-88637428F9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3105570" y="2294342"/>
            <a:ext cx="8155328" cy="43885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0436DA-699D-8BFC-E60C-8BB0A0E0F6F8}"/>
              </a:ext>
            </a:extLst>
          </p:cNvPr>
          <p:cNvSpPr txBox="1"/>
          <p:nvPr/>
        </p:nvSpPr>
        <p:spPr>
          <a:xfrm>
            <a:off x="663878" y="2828835"/>
            <a:ext cx="186637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Behaviors often aligned with schoolwide expectations </a:t>
            </a:r>
          </a:p>
          <a:p>
            <a:endParaRPr lang="en-US"/>
          </a:p>
          <a:p>
            <a:r>
              <a:rPr lang="en-US"/>
              <a:t>Might be defined with the student’s specific behavioral needs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D92D7B1-8D17-FF1F-9D64-9B067E538526}"/>
              </a:ext>
            </a:extLst>
          </p:cNvPr>
          <p:cNvCxnSpPr>
            <a:cxnSpLocks/>
          </p:cNvCxnSpPr>
          <p:nvPr/>
        </p:nvCxnSpPr>
        <p:spPr>
          <a:xfrm>
            <a:off x="2155371" y="3429000"/>
            <a:ext cx="323082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818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94F077-27B8-BE06-53E8-92412CF33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10638847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Daily Progress Report (DPR)</a:t>
            </a:r>
          </a:p>
        </p:txBody>
      </p:sp>
      <p:pic>
        <p:nvPicPr>
          <p:cNvPr id="3" name="Picture 2" descr="Shape&#10;&#10;Description automatically generated with low confidence">
            <a:extLst>
              <a:ext uri="{FF2B5EF4-FFF2-40B4-BE49-F238E27FC236}">
                <a16:creationId xmlns:a16="http://schemas.microsoft.com/office/drawing/2014/main" id="{4C5EB32F-ACE8-FA61-D178-CC369BB3AA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1918" y="1573394"/>
            <a:ext cx="7248036" cy="51461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BCE04E-082F-2763-15A5-C616942AB3B2}"/>
              </a:ext>
            </a:extLst>
          </p:cNvPr>
          <p:cNvSpPr txBox="1"/>
          <p:nvPr/>
        </p:nvSpPr>
        <p:spPr>
          <a:xfrm>
            <a:off x="323545" y="2025248"/>
            <a:ext cx="32548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Students must be taught EXACTLY what these behaviors look like and what types of behaviors earn different ratings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DEB3899-95EA-0FF4-475A-664785869401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3578373" y="2625413"/>
            <a:ext cx="19027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4612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79F9A-B633-C934-7D62-CE8338261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02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solidFill>
                  <a:schemeClr val="tx1"/>
                </a:solidFill>
                <a:latin typeface="+mn-lt"/>
              </a:rPr>
              <a:t>Standardize DPRs Link to PBIS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4684E69B-2C26-244C-B673-52600E9BB5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0609" y="1027906"/>
            <a:ext cx="7244356" cy="5489571"/>
          </a:xfrm>
          <a:ln>
            <a:solidFill>
              <a:schemeClr val="tx1"/>
            </a:solidFill>
          </a:ln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FE113ED-DE30-719F-B10B-F2BB956AD1DA}"/>
              </a:ext>
            </a:extLst>
          </p:cNvPr>
          <p:cNvSpPr/>
          <p:nvPr/>
        </p:nvSpPr>
        <p:spPr>
          <a:xfrm>
            <a:off x="3829878" y="2451652"/>
            <a:ext cx="1524000" cy="1524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oster with cartoon characters&#10;&#10;AI-generated content may be incorrect.">
            <a:extLst>
              <a:ext uri="{FF2B5EF4-FFF2-40B4-BE49-F238E27FC236}">
                <a16:creationId xmlns:a16="http://schemas.microsoft.com/office/drawing/2014/main" id="{BE236689-0CEF-7513-9D40-FB636D0FC2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671" y="1586869"/>
            <a:ext cx="2887106" cy="437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85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C6365-2E26-3767-C19F-8BEC96310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5336178" cy="1450757"/>
          </a:xfrm>
        </p:spPr>
        <p:txBody>
          <a:bodyPr/>
          <a:lstStyle/>
          <a:p>
            <a:pPr algn="ctr"/>
            <a:r>
              <a:rPr lang="en-US" b="1">
                <a:solidFill>
                  <a:schemeClr val="tx1"/>
                </a:solidFill>
                <a:latin typeface="+mn-lt"/>
              </a:rPr>
              <a:t>Acknowledgements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9D152-BEAC-F174-261B-49327ADA5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5657" y="1860331"/>
            <a:ext cx="5779325" cy="4471889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  <a:ea typeface="Calibri"/>
                <a:cs typeface="Calibri"/>
              </a:rPr>
              <a:t>5-year IES-funded project (R324A190046) focused on </a:t>
            </a:r>
            <a:r>
              <a:rPr lang="en-US" sz="2800">
                <a:solidFill>
                  <a:schemeClr val="tx1"/>
                </a:solidFill>
                <a:ea typeface="Calibri"/>
                <a:cs typeface="Calibri"/>
              </a:rPr>
              <a:t>evaluating the efficacy of CICO for elementary school students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buFont typeface="Calibri" panose="05000000000000000000" pitchFamily="2" charset="2"/>
              <a:buChar char="◦"/>
            </a:pPr>
            <a:r>
              <a:rPr lang="en-US" sz="3200" dirty="0">
                <a:solidFill>
                  <a:schemeClr val="tx1"/>
                </a:solidFill>
              </a:rPr>
              <a:t>3</a:t>
            </a:r>
            <a:r>
              <a:rPr lang="en-US" sz="3200" kern="1200" dirty="0">
                <a:solidFill>
                  <a:schemeClr val="tx1"/>
                </a:solidFill>
                <a:ea typeface="+mn-ea"/>
                <a:cs typeface="+mn-cs"/>
              </a:rPr>
              <a:t>-year </a:t>
            </a:r>
            <a:r>
              <a:rPr lang="en-US" sz="3200" dirty="0">
                <a:solidFill>
                  <a:schemeClr val="tx1"/>
                </a:solidFill>
              </a:rPr>
              <a:t>IES-funded project (R305A180015) focused on adapting CICO for high schools </a:t>
            </a:r>
            <a:endParaRPr lang="en-US" sz="32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buFont typeface="Calibri" panose="05000000000000000000" pitchFamily="2" charset="2"/>
              <a:buChar char="◦"/>
            </a:pPr>
            <a:r>
              <a:rPr lang="en-US" sz="3200" kern="1200" dirty="0">
                <a:solidFill>
                  <a:schemeClr val="tx1"/>
                </a:solidFill>
                <a:ea typeface="+mn-ea"/>
                <a:cs typeface="+mn-cs"/>
              </a:rPr>
              <a:t>5-year IES-funded project (R324A230091) focused on scaling up CICO for high schools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566420" lvl="2"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tx1"/>
              </a:solidFill>
              <a:ea typeface="Calibri"/>
              <a:cs typeface="Calibri"/>
            </a:endParaRPr>
          </a:p>
          <a:p>
            <a:pPr lvl="1"/>
            <a:endParaRPr lang="en-US" sz="24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5" name="Picture 2" descr="Responding to Problem Behavior in Schools: The Check-In, Check-Out  Intervention (The Guilford Practical Intervention in the Schools Series)">
            <a:extLst>
              <a:ext uri="{FF2B5EF4-FFF2-40B4-BE49-F238E27FC236}">
                <a16:creationId xmlns:a16="http://schemas.microsoft.com/office/drawing/2014/main" id="{F1801FDF-89E4-E41D-7093-3930E40C7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6933" y="1734601"/>
            <a:ext cx="3615067" cy="489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406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01D3E9-34CB-734A-FF89-DAF59E84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/>
                </a:solidFill>
                <a:latin typeface="+mn-lt"/>
                <a:ea typeface="Calibri Light"/>
                <a:cs typeface="Calibri Light"/>
              </a:rPr>
              <a:t>Identify Student Goals 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25ABB8D-F0FC-7CA7-769D-BA3434E6B2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99" y="1060236"/>
            <a:ext cx="6909801" cy="447409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F35AE6A-2464-0544-AD4C-9CD2C4068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198914"/>
            <a:ext cx="3690257" cy="367018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Arial" panose="020F0502020204030204" pitchFamily="34" charset="0"/>
              <a:buChar char="•"/>
            </a:pPr>
            <a:r>
              <a:rPr lang="en-US">
                <a:solidFill>
                  <a:srgbClr val="231F20"/>
                </a:solidFill>
                <a:latin typeface="Calibri"/>
                <a:ea typeface="Calibri"/>
                <a:cs typeface="Calibri"/>
              </a:rPr>
              <a:t>classroom teacher(s)</a:t>
            </a:r>
            <a:r>
              <a:rPr lang="en-US" dirty="0">
                <a:solidFill>
                  <a:srgbClr val="231F20"/>
                </a:solidFill>
                <a:latin typeface="Calibri"/>
                <a:ea typeface="Calibri"/>
                <a:cs typeface="Calibri"/>
              </a:rPr>
              <a:t> collects baseline data 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solidFill>
                  <a:srgbClr val="231F20"/>
                </a:solidFill>
                <a:latin typeface="Calibri"/>
                <a:ea typeface="Calibri"/>
                <a:cs typeface="Calibri"/>
              </a:rPr>
              <a:t>3 to 5 days teacher ratings with NO feedback to student(s)</a:t>
            </a:r>
            <a:endParaRPr lang="en-US" dirty="0">
              <a:solidFill>
                <a:srgbClr val="231F20"/>
              </a:solidFill>
              <a:latin typeface="Calibri"/>
              <a:ea typeface="Calibri"/>
              <a:cs typeface="Calibri"/>
            </a:endParaRPr>
          </a:p>
          <a:p>
            <a:pPr>
              <a:buFont typeface="Arial" panose="020F0502020204030204" pitchFamily="34" charset="0"/>
              <a:buChar char="•"/>
            </a:pPr>
            <a:r>
              <a:rPr lang="en-US">
                <a:solidFill>
                  <a:srgbClr val="231F20"/>
                </a:solidFill>
                <a:latin typeface="Calibri"/>
                <a:ea typeface="Calibri"/>
                <a:cs typeface="Calibri"/>
              </a:rPr>
              <a:t>average percentage of points earned during baseline is used to determine student daily goal </a:t>
            </a:r>
            <a:endParaRPr lang="en-US" sz="1100" dirty="0">
              <a:solidFill>
                <a:srgbClr val="231F20"/>
              </a:solidFill>
              <a:latin typeface="Times New Roman"/>
              <a:cs typeface="Times New Roman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11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2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Regular Home Connection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8" name="Google Shape;718;p25"/>
          <p:cNvSpPr txBox="1">
            <a:spLocks noGrp="1"/>
          </p:cNvSpPr>
          <p:nvPr>
            <p:ph type="body" idx="1"/>
          </p:nvPr>
        </p:nvSpPr>
        <p:spPr>
          <a:xfrm>
            <a:off x="1097280" y="1938817"/>
            <a:ext cx="4498177" cy="3821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800" b="1" dirty="0">
                <a:solidFill>
                  <a:schemeClr val="tx1"/>
                </a:solidFill>
              </a:rPr>
              <a:t>WHAT?</a:t>
            </a:r>
            <a:endParaRPr sz="28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Brief update on student progress</a:t>
            </a:r>
            <a:endParaRPr sz="2800" dirty="0">
              <a:solidFill>
                <a:schemeClr val="tx1"/>
              </a:solidFill>
            </a:endParaRPr>
          </a:p>
          <a:p>
            <a:pPr marL="0" indent="0">
              <a:spcAft>
                <a:spcPts val="0"/>
              </a:spcAft>
              <a:buSzPts val="2400"/>
              <a:buNone/>
            </a:pPr>
            <a:r>
              <a:rPr lang="en-US" sz="2800" b="1" dirty="0">
                <a:solidFill>
                  <a:schemeClr val="tx1"/>
                </a:solidFill>
              </a:rPr>
              <a:t>WHY?</a:t>
            </a:r>
            <a:endParaRPr sz="28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Provides parent with information of student meeting goals</a:t>
            </a:r>
            <a:endParaRPr sz="28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/>
                </a:solidFill>
              </a:rPr>
              <a:t>Provides format for positive student/parent contact </a:t>
            </a:r>
            <a:endParaRPr sz="28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marL="9144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</p:txBody>
      </p:sp>
      <p:pic>
        <p:nvPicPr>
          <p:cNvPr id="4098" name="Picture 2" descr="The Value of Parents Helping with Homework - TeachHUB">
            <a:extLst>
              <a:ext uri="{FF2B5EF4-FFF2-40B4-BE49-F238E27FC236}">
                <a16:creationId xmlns:a16="http://schemas.microsoft.com/office/drawing/2014/main" id="{142B3489-D66C-7105-ED1E-F3FEBA92F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331036"/>
            <a:ext cx="51419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30DA56-2171-4C50-9733-D35C2A5D8D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546" y="2558714"/>
            <a:ext cx="5115056" cy="3105316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978179B-B9D6-0A7C-D491-9A72230AC8D1}"/>
              </a:ext>
            </a:extLst>
          </p:cNvPr>
          <p:cNvCxnSpPr/>
          <p:nvPr/>
        </p:nvCxnSpPr>
        <p:spPr>
          <a:xfrm>
            <a:off x="1031846" y="3875714"/>
            <a:ext cx="3020037" cy="1661020"/>
          </a:xfrm>
          <a:prstGeom prst="straightConnector1">
            <a:avLst/>
          </a:prstGeom>
          <a:ln w="7937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64BAEDD-7BE3-E97B-4324-C7B4A50887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776" y="1288586"/>
            <a:ext cx="6809814" cy="385956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100BAF4-CE96-90A0-D943-565CDB11E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80" y="-320519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  <a:ea typeface="Calibri Light"/>
                <a:cs typeface="Calibri Light"/>
              </a:rPr>
              <a:t>Home To School Communication </a:t>
            </a:r>
            <a:endParaRPr lang="en-US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762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9300" y="2505746"/>
            <a:ext cx="2381250" cy="525251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Oval 2"/>
          <p:cNvSpPr/>
          <p:nvPr/>
        </p:nvSpPr>
        <p:spPr>
          <a:xfrm>
            <a:off x="5732815" y="2947670"/>
            <a:ext cx="2877245" cy="2407889"/>
          </a:xfrm>
          <a:prstGeom prst="ellipse">
            <a:avLst/>
          </a:prstGeom>
          <a:noFill/>
          <a:ln w="1270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/>
          <p:cNvSpPr/>
          <p:nvPr/>
        </p:nvSpPr>
        <p:spPr>
          <a:xfrm>
            <a:off x="2028092" y="3103514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/>
          <p:cNvSpPr/>
          <p:nvPr/>
        </p:nvSpPr>
        <p:spPr>
          <a:xfrm>
            <a:off x="7468127" y="3479007"/>
            <a:ext cx="1113899" cy="1209313"/>
          </a:xfrm>
          <a:prstGeom prst="ellipse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>
            <a:off x="4677043" y="2587764"/>
            <a:ext cx="5116430" cy="2945735"/>
          </a:xfrm>
          <a:prstGeom prst="rect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Rectangle 42"/>
          <p:cNvSpPr/>
          <p:nvPr/>
        </p:nvSpPr>
        <p:spPr>
          <a:xfrm>
            <a:off x="2028092" y="3691840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588816" y="1616094"/>
            <a:ext cx="5981012" cy="4025341"/>
            <a:chOff x="384" y="624"/>
            <a:chExt cx="3535" cy="2692"/>
          </a:xfrm>
        </p:grpSpPr>
        <p:sp>
          <p:nvSpPr>
            <p:cNvPr id="10251" name="Text Box 4"/>
            <p:cNvSpPr txBox="1">
              <a:spLocks noChangeArrowheads="1"/>
            </p:cNvSpPr>
            <p:nvPr/>
          </p:nvSpPr>
          <p:spPr bwMode="auto">
            <a:xfrm>
              <a:off x="1536" y="624"/>
              <a:ext cx="1200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US" altLang="en-US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2" name="Text Box 5"/>
            <p:cNvSpPr txBox="1">
              <a:spLocks noChangeArrowheads="1"/>
            </p:cNvSpPr>
            <p:nvPr/>
          </p:nvSpPr>
          <p:spPr bwMode="auto">
            <a:xfrm>
              <a:off x="3129" y="1366"/>
              <a:ext cx="677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Team Meeting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3" name="Text Box 6"/>
            <p:cNvSpPr txBox="1">
              <a:spLocks noChangeArrowheads="1"/>
            </p:cNvSpPr>
            <p:nvPr/>
          </p:nvSpPr>
          <p:spPr bwMode="auto">
            <a:xfrm>
              <a:off x="3073" y="1872"/>
              <a:ext cx="764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Progress Report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4" name="Text Box 7"/>
            <p:cNvSpPr txBox="1">
              <a:spLocks noChangeArrowheads="1"/>
            </p:cNvSpPr>
            <p:nvPr/>
          </p:nvSpPr>
          <p:spPr bwMode="auto">
            <a:xfrm>
              <a:off x="3071" y="2261"/>
              <a:ext cx="768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Program Update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5" name="Text Box 8"/>
            <p:cNvSpPr txBox="1">
              <a:spLocks noChangeArrowheads="1"/>
            </p:cNvSpPr>
            <p:nvPr/>
          </p:nvSpPr>
          <p:spPr bwMode="auto">
            <a:xfrm>
              <a:off x="3583" y="3146"/>
              <a:ext cx="3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050" dirty="0">
                  <a:solidFill>
                    <a:schemeClr val="tx2"/>
                  </a:solidFill>
                  <a:latin typeface="+mn-lt"/>
                </a:rPr>
                <a:t>EXIT</a:t>
              </a:r>
            </a:p>
          </p:txBody>
        </p:sp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384" y="912"/>
              <a:ext cx="13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900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7" name="Text Box 10"/>
            <p:cNvSpPr txBox="1">
              <a:spLocks noChangeArrowheads="1"/>
            </p:cNvSpPr>
            <p:nvPr/>
          </p:nvSpPr>
          <p:spPr bwMode="auto">
            <a:xfrm>
              <a:off x="744" y="1215"/>
              <a:ext cx="569" cy="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CICO Plan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8" name="Line 11"/>
            <p:cNvSpPr>
              <a:spLocks noChangeShapeType="1"/>
            </p:cNvSpPr>
            <p:nvPr/>
          </p:nvSpPr>
          <p:spPr bwMode="auto">
            <a:xfrm>
              <a:off x="996" y="1110"/>
              <a:ext cx="1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grpSp>
          <p:nvGrpSpPr>
            <p:cNvPr id="10259" name="Group 12"/>
            <p:cNvGrpSpPr>
              <a:grpSpLocks/>
            </p:cNvGrpSpPr>
            <p:nvPr/>
          </p:nvGrpSpPr>
          <p:grpSpPr bwMode="auto">
            <a:xfrm>
              <a:off x="816" y="1440"/>
              <a:ext cx="2208" cy="1782"/>
              <a:chOff x="768" y="2112"/>
              <a:chExt cx="2208" cy="1782"/>
            </a:xfrm>
          </p:grpSpPr>
          <p:sp>
            <p:nvSpPr>
              <p:cNvPr id="10272" name="Oval 13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692" cy="1609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350">
                  <a:latin typeface="+mn-lt"/>
                </a:endParaRPr>
              </a:p>
            </p:txBody>
          </p:sp>
          <p:sp>
            <p:nvSpPr>
              <p:cNvPr id="10273" name="Text Box 14"/>
              <p:cNvSpPr txBox="1">
                <a:spLocks noChangeArrowheads="1"/>
              </p:cNvSpPr>
              <p:nvPr/>
            </p:nvSpPr>
            <p:spPr bwMode="auto">
              <a:xfrm>
                <a:off x="1585" y="2112"/>
                <a:ext cx="575" cy="28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bg1">
                        <a:lumMod val="95000"/>
                      </a:schemeClr>
                    </a:solidFill>
                    <a:latin typeface="+mn-lt"/>
                  </a:rPr>
                  <a:t>Morning Check-In</a:t>
                </a:r>
                <a:endParaRPr lang="en-US" altLang="en-US" sz="900" b="1" dirty="0">
                  <a:solidFill>
                    <a:schemeClr val="bg1">
                      <a:lumMod val="95000"/>
                    </a:schemeClr>
                  </a:solidFill>
                  <a:latin typeface="+mn-lt"/>
                </a:endParaRPr>
              </a:p>
            </p:txBody>
          </p:sp>
          <p:sp>
            <p:nvSpPr>
              <p:cNvPr id="10274" name="Text Box 15"/>
              <p:cNvSpPr txBox="1">
                <a:spLocks noChangeArrowheads="1"/>
              </p:cNvSpPr>
              <p:nvPr/>
            </p:nvSpPr>
            <p:spPr bwMode="auto">
              <a:xfrm>
                <a:off x="1632" y="3631"/>
                <a:ext cx="576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rgbClr val="92D050"/>
                    </a:solidFill>
                    <a:latin typeface="+mn-lt"/>
                  </a:rPr>
                  <a:t>Afternoon Check-out</a:t>
                </a:r>
              </a:p>
            </p:txBody>
          </p:sp>
          <p:sp>
            <p:nvSpPr>
              <p:cNvPr id="10275" name="Text Box 16"/>
              <p:cNvSpPr txBox="1">
                <a:spLocks noChangeArrowheads="1"/>
              </p:cNvSpPr>
              <p:nvPr/>
            </p:nvSpPr>
            <p:spPr bwMode="auto">
              <a:xfrm>
                <a:off x="768" y="2929"/>
                <a:ext cx="528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bg1">
                        <a:lumMod val="95000"/>
                      </a:schemeClr>
                    </a:solidFill>
                    <a:latin typeface="+mn-lt"/>
                  </a:rPr>
                  <a:t>Home Check-In</a:t>
                </a:r>
              </a:p>
            </p:txBody>
          </p:sp>
          <p:sp>
            <p:nvSpPr>
              <p:cNvPr id="10276" name="Text Box 17"/>
              <p:cNvSpPr txBox="1">
                <a:spLocks noChangeArrowheads="1"/>
              </p:cNvSpPr>
              <p:nvPr/>
            </p:nvSpPr>
            <p:spPr bwMode="auto">
              <a:xfrm>
                <a:off x="2257" y="2880"/>
                <a:ext cx="719" cy="1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>
                    <a:solidFill>
                      <a:schemeClr val="hlink"/>
                    </a:solidFill>
                    <a:latin typeface="+mn-lt"/>
                  </a:rPr>
                  <a:t>              </a:t>
                </a:r>
                <a:endParaRPr lang="en-US" altLang="en-US" sz="900" b="1">
                  <a:solidFill>
                    <a:schemeClr val="hlink"/>
                  </a:solidFill>
                  <a:latin typeface="+mn-lt"/>
                </a:endParaRPr>
              </a:p>
            </p:txBody>
          </p:sp>
        </p:grpSp>
        <p:sp>
          <p:nvSpPr>
            <p:cNvPr id="10260" name="Line 18"/>
            <p:cNvSpPr>
              <a:spLocks noChangeShapeType="1"/>
            </p:cNvSpPr>
            <p:nvPr/>
          </p:nvSpPr>
          <p:spPr bwMode="auto">
            <a:xfrm>
              <a:off x="3456" y="2109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1" name="Line 19"/>
            <p:cNvSpPr>
              <a:spLocks noChangeShapeType="1"/>
            </p:cNvSpPr>
            <p:nvPr/>
          </p:nvSpPr>
          <p:spPr bwMode="auto">
            <a:xfrm>
              <a:off x="3449" y="1724"/>
              <a:ext cx="0" cy="1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2" name="Line 20"/>
            <p:cNvSpPr>
              <a:spLocks noChangeShapeType="1"/>
            </p:cNvSpPr>
            <p:nvPr/>
          </p:nvSpPr>
          <p:spPr bwMode="auto">
            <a:xfrm rot="-5400000">
              <a:off x="576" y="115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3" name="Line 21"/>
            <p:cNvSpPr>
              <a:spLocks noChangeShapeType="1"/>
            </p:cNvSpPr>
            <p:nvPr/>
          </p:nvSpPr>
          <p:spPr bwMode="auto">
            <a:xfrm>
              <a:off x="3456" y="2693"/>
              <a:ext cx="0" cy="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4" name="Line 22"/>
            <p:cNvSpPr>
              <a:spLocks noChangeShapeType="1"/>
            </p:cNvSpPr>
            <p:nvPr/>
          </p:nvSpPr>
          <p:spPr bwMode="auto">
            <a:xfrm>
              <a:off x="432" y="1296"/>
              <a:ext cx="0" cy="19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5" name="Freeform 23"/>
            <p:cNvSpPr>
              <a:spLocks/>
            </p:cNvSpPr>
            <p:nvPr/>
          </p:nvSpPr>
          <p:spPr bwMode="auto">
            <a:xfrm>
              <a:off x="1248" y="1296"/>
              <a:ext cx="336" cy="192"/>
            </a:xfrm>
            <a:custGeom>
              <a:avLst/>
              <a:gdLst>
                <a:gd name="T0" fmla="*/ 0 w 432"/>
                <a:gd name="T1" fmla="*/ 0 h 192"/>
                <a:gd name="T2" fmla="*/ 174 w 432"/>
                <a:gd name="T3" fmla="*/ 144 h 192"/>
                <a:gd name="T4" fmla="*/ 261 w 432"/>
                <a:gd name="T5" fmla="*/ 192 h 192"/>
                <a:gd name="T6" fmla="*/ 0 60000 65536"/>
                <a:gd name="T7" fmla="*/ 0 60000 65536"/>
                <a:gd name="T8" fmla="*/ 0 60000 65536"/>
                <a:gd name="T9" fmla="*/ 0 w 432"/>
                <a:gd name="T10" fmla="*/ 0 h 192"/>
                <a:gd name="T11" fmla="*/ 432 w 43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92">
                  <a:moveTo>
                    <a:pt x="0" y="0"/>
                  </a:moveTo>
                  <a:cubicBezTo>
                    <a:pt x="108" y="56"/>
                    <a:pt x="216" y="112"/>
                    <a:pt x="288" y="144"/>
                  </a:cubicBezTo>
                  <a:cubicBezTo>
                    <a:pt x="360" y="176"/>
                    <a:pt x="408" y="184"/>
                    <a:pt x="432" y="19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6" name="Line 24"/>
            <p:cNvSpPr>
              <a:spLocks noChangeShapeType="1"/>
            </p:cNvSpPr>
            <p:nvPr/>
          </p:nvSpPr>
          <p:spPr bwMode="auto">
            <a:xfrm>
              <a:off x="432" y="3264"/>
              <a:ext cx="31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7" name="Line 25"/>
            <p:cNvSpPr>
              <a:spLocks noChangeShapeType="1"/>
            </p:cNvSpPr>
            <p:nvPr/>
          </p:nvSpPr>
          <p:spPr bwMode="auto">
            <a:xfrm rot="9320138" flipV="1">
              <a:off x="2204" y="3071"/>
              <a:ext cx="102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8" name="Line 26"/>
            <p:cNvSpPr>
              <a:spLocks noChangeShapeType="1"/>
            </p:cNvSpPr>
            <p:nvPr/>
          </p:nvSpPr>
          <p:spPr bwMode="auto">
            <a:xfrm rot="-9000000">
              <a:off x="2608" y="2167"/>
              <a:ext cx="4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9" name="Line 27"/>
            <p:cNvSpPr>
              <a:spLocks noChangeShapeType="1"/>
            </p:cNvSpPr>
            <p:nvPr/>
          </p:nvSpPr>
          <p:spPr bwMode="auto">
            <a:xfrm rot="7834682" flipH="1">
              <a:off x="1071" y="2490"/>
              <a:ext cx="9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0" name="Line 28"/>
            <p:cNvSpPr>
              <a:spLocks noChangeShapeType="1"/>
            </p:cNvSpPr>
            <p:nvPr/>
          </p:nvSpPr>
          <p:spPr bwMode="auto">
            <a:xfrm rot="19014805">
              <a:off x="1620" y="1551"/>
              <a:ext cx="68" cy="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1" name="Line 29"/>
            <p:cNvSpPr>
              <a:spLocks noChangeShapeType="1"/>
            </p:cNvSpPr>
            <p:nvPr/>
          </p:nvSpPr>
          <p:spPr bwMode="auto">
            <a:xfrm rot="5400000" flipH="1" flipV="1">
              <a:off x="2748" y="1030"/>
              <a:ext cx="0" cy="528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31017" y="2523760"/>
            <a:ext cx="2652803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Student/Mentor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Student/Teacher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Team Cycle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846" y="720674"/>
            <a:ext cx="9051996" cy="931112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tx1"/>
                </a:solidFill>
                <a:latin typeface="+mn-lt"/>
              </a:rPr>
              <a:t>CICO Mentor and Student Cycles</a:t>
            </a:r>
          </a:p>
        </p:txBody>
      </p:sp>
      <p:sp>
        <p:nvSpPr>
          <p:cNvPr id="10244" name="Oval 30"/>
          <p:cNvSpPr>
            <a:spLocks noChangeArrowheads="1"/>
          </p:cNvSpPr>
          <p:nvPr/>
        </p:nvSpPr>
        <p:spPr bwMode="auto">
          <a:xfrm>
            <a:off x="7453330" y="3479006"/>
            <a:ext cx="1143000" cy="1200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50">
              <a:latin typeface="+mn-lt"/>
            </a:endParaRPr>
          </a:p>
        </p:txBody>
      </p:sp>
      <p:sp>
        <p:nvSpPr>
          <p:cNvPr id="10245" name="Text Box 31"/>
          <p:cNvSpPr txBox="1">
            <a:spLocks noChangeArrowheads="1"/>
          </p:cNvSpPr>
          <p:nvPr/>
        </p:nvSpPr>
        <p:spPr bwMode="auto">
          <a:xfrm>
            <a:off x="7053280" y="4393407"/>
            <a:ext cx="9144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dirty="0">
                <a:latin typeface="+mn-lt"/>
              </a:rPr>
              <a:t>Class Check in</a:t>
            </a:r>
          </a:p>
        </p:txBody>
      </p:sp>
      <p:sp>
        <p:nvSpPr>
          <p:cNvPr id="10246" name="Line 33"/>
          <p:cNvSpPr>
            <a:spLocks noChangeShapeType="1"/>
          </p:cNvSpPr>
          <p:nvPr/>
        </p:nvSpPr>
        <p:spPr bwMode="auto">
          <a:xfrm flipH="1">
            <a:off x="8139130" y="4622006"/>
            <a:ext cx="11430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7" name="Line 34"/>
          <p:cNvSpPr>
            <a:spLocks noChangeShapeType="1"/>
          </p:cNvSpPr>
          <p:nvPr/>
        </p:nvSpPr>
        <p:spPr bwMode="auto">
          <a:xfrm flipV="1">
            <a:off x="7453330" y="4107656"/>
            <a:ext cx="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8" name="Text Box 35"/>
          <p:cNvSpPr txBox="1">
            <a:spLocks noChangeArrowheads="1"/>
          </p:cNvSpPr>
          <p:nvPr/>
        </p:nvSpPr>
        <p:spPr bwMode="auto">
          <a:xfrm>
            <a:off x="6649878" y="3366139"/>
            <a:ext cx="9294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</a:pPr>
            <a:r>
              <a:rPr lang="en-US" altLang="en-US" sz="1350" dirty="0">
                <a:latin typeface="+mn-lt"/>
              </a:rPr>
              <a:t>Class Check out</a:t>
            </a:r>
          </a:p>
        </p:txBody>
      </p:sp>
      <p:sp>
        <p:nvSpPr>
          <p:cNvPr id="10249" name="Line 36"/>
          <p:cNvSpPr>
            <a:spLocks noChangeShapeType="1"/>
          </p:cNvSpPr>
          <p:nvPr/>
        </p:nvSpPr>
        <p:spPr bwMode="auto">
          <a:xfrm>
            <a:off x="8024830" y="3479006"/>
            <a:ext cx="57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50" name="Text Box 37"/>
          <p:cNvSpPr txBox="1">
            <a:spLocks noChangeArrowheads="1"/>
          </p:cNvSpPr>
          <p:nvPr/>
        </p:nvSpPr>
        <p:spPr bwMode="auto">
          <a:xfrm>
            <a:off x="8310240" y="3764758"/>
            <a:ext cx="857590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Teacher Checks</a:t>
            </a:r>
          </a:p>
        </p:txBody>
      </p:sp>
    </p:spTree>
    <p:extLst>
      <p:ext uri="{BB962C8B-B14F-4D97-AF65-F5344CB8AC3E}">
        <p14:creationId xmlns:p14="http://schemas.microsoft.com/office/powerpoint/2010/main" val="39739148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 algn="ctr">
              <a:spcBef>
                <a:spcPts val="0"/>
              </a:spcBef>
              <a:buClr>
                <a:srgbClr val="3F3F3F"/>
              </a:buClr>
              <a:buSzPts val="4800"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Mentor and Student “Check Out”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82" name="Google Shape;682;p20"/>
          <p:cNvSpPr txBox="1">
            <a:spLocks noGrp="1"/>
          </p:cNvSpPr>
          <p:nvPr>
            <p:ph type="body" idx="1"/>
          </p:nvPr>
        </p:nvSpPr>
        <p:spPr>
          <a:xfrm>
            <a:off x="1097281" y="1845734"/>
            <a:ext cx="6888479" cy="4404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200" b="1" dirty="0">
                <a:solidFill>
                  <a:schemeClr val="tx1"/>
                </a:solidFill>
              </a:rPr>
              <a:t>WHAT?</a:t>
            </a:r>
            <a:endParaRPr lang="en-US" sz="3200" dirty="0">
              <a:solidFill>
                <a:schemeClr val="tx1"/>
              </a:solidFill>
            </a:endParaRPr>
          </a:p>
          <a:p>
            <a:pPr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chemeClr val="tx1"/>
                </a:solidFill>
              </a:rPr>
              <a:t>2-3 minutes at end of day</a:t>
            </a:r>
          </a:p>
          <a:p>
            <a:pPr lvl="1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chemeClr val="tx1"/>
                </a:solidFill>
              </a:rPr>
              <a:t>Takes place in a designated location</a:t>
            </a:r>
            <a:endParaRPr lang="en-US" sz="360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400"/>
              <a:buFont typeface="Calibri" panose="020F0502020204030204" pitchFamily="34" charset="0"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WHY?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chemeClr val="tx1"/>
                </a:solidFill>
              </a:rPr>
              <a:t>Totals points</a:t>
            </a:r>
          </a:p>
          <a:p>
            <a:pPr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chemeClr val="tx1"/>
                </a:solidFill>
              </a:rPr>
              <a:t>Provides positive feedback</a:t>
            </a:r>
          </a:p>
          <a:p>
            <a:pPr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000" b="1" dirty="0">
                <a:solidFill>
                  <a:schemeClr val="tx1"/>
                </a:solidFill>
              </a:rPr>
              <a:t>Provides recognition for success or encouragement </a:t>
            </a:r>
          </a:p>
          <a:p>
            <a:pPr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Font typeface="Wingdings" panose="05000000000000000000" pitchFamily="2" charset="2"/>
              <a:buChar char="§"/>
            </a:pPr>
            <a:r>
              <a:rPr lang="en-US" sz="3000" dirty="0">
                <a:solidFill>
                  <a:schemeClr val="tx1"/>
                </a:solidFill>
              </a:rPr>
              <a:t>Provides home report</a:t>
            </a:r>
            <a:endParaRPr sz="3000"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sz="2400"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sz="2400" dirty="0"/>
          </a:p>
        </p:txBody>
      </p:sp>
      <p:pic>
        <p:nvPicPr>
          <p:cNvPr id="6148" name="Picture 4" descr="Five Ways to Improve Student Writing Conferences">
            <a:extLst>
              <a:ext uri="{FF2B5EF4-FFF2-40B4-BE49-F238E27FC236}">
                <a16:creationId xmlns:a16="http://schemas.microsoft.com/office/drawing/2014/main" id="{162D98FB-079F-A088-F831-7924C0BE1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3824" y="2634563"/>
            <a:ext cx="3566720" cy="311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1513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800" b="1" dirty="0">
                <a:solidFill>
                  <a:schemeClr val="tx1"/>
                </a:solidFill>
                <a:latin typeface="+mn-lt"/>
              </a:rPr>
              <a:t>Daily and Weekly Acknowledgements</a:t>
            </a:r>
            <a:endParaRPr sz="48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24"/>
          <p:cNvSpPr txBox="1">
            <a:spLocks noGrp="1"/>
          </p:cNvSpPr>
          <p:nvPr>
            <p:ph type="body" idx="1"/>
          </p:nvPr>
        </p:nvSpPr>
        <p:spPr>
          <a:xfrm>
            <a:off x="1187591" y="1885950"/>
            <a:ext cx="10058400" cy="425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marL="201168" lvl="1" indent="0"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3200" b="1" dirty="0">
                <a:solidFill>
                  <a:schemeClr val="tx1"/>
                </a:solidFill>
              </a:rPr>
              <a:t>WHAT?</a:t>
            </a:r>
            <a:endParaRPr sz="32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Tangible or privileges are delivered to student for meeting goals</a:t>
            </a:r>
            <a:endParaRPr sz="3200" dirty="0">
              <a:solidFill>
                <a:schemeClr val="tx1"/>
              </a:solidFill>
            </a:endParaRPr>
          </a:p>
          <a:p>
            <a:pPr marL="932688" lvl="2" indent="-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Building fidelity</a:t>
            </a:r>
            <a:endParaRPr sz="3200" dirty="0">
              <a:solidFill>
                <a:schemeClr val="tx1"/>
              </a:solidFill>
            </a:endParaRPr>
          </a:p>
          <a:p>
            <a:pPr marL="932688" lvl="2" indent="-4572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Meeting % goals</a:t>
            </a:r>
            <a:endParaRPr sz="3200" dirty="0">
              <a:solidFill>
                <a:schemeClr val="tx1"/>
              </a:solidFill>
            </a:endParaRPr>
          </a:p>
          <a:p>
            <a:pPr marL="201168" lvl="1" indent="0"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lang="en-US" sz="3200" b="1" dirty="0">
                <a:solidFill>
                  <a:schemeClr val="tx1"/>
                </a:solidFill>
              </a:rPr>
              <a:t>WHY?</a:t>
            </a:r>
            <a:endParaRPr sz="32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Behavior change is effective when reinforced consistently and positively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000"/>
              <a:buFont typeface="Arial"/>
              <a:buNone/>
            </a:pPr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6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Calibri"/>
              <a:buNone/>
            </a:pPr>
            <a:r>
              <a:rPr lang="en-US" sz="4800" b="1" i="0" u="none" strike="noStrike" dirty="0">
                <a:solidFill>
                  <a:srgbClr val="000000"/>
                </a:solidFill>
                <a:latin typeface="+mn-lt"/>
                <a:ea typeface="Calibri"/>
                <a:cs typeface="Calibri"/>
                <a:sym typeface="Calibri"/>
              </a:rPr>
              <a:t>CICO Acknowledgement System</a:t>
            </a:r>
            <a:endParaRPr b="1" dirty="0">
              <a:latin typeface="+mn-lt"/>
              <a:ea typeface="Calibri"/>
              <a:cs typeface="Calibri"/>
              <a:sym typeface="Calibri"/>
            </a:endParaRPr>
          </a:p>
        </p:txBody>
      </p:sp>
      <p:sp>
        <p:nvSpPr>
          <p:cNvPr id="1109" name="Google Shape;1109;p60"/>
          <p:cNvSpPr txBox="1">
            <a:spLocks noGrp="1"/>
          </p:cNvSpPr>
          <p:nvPr>
            <p:ph type="body" idx="1"/>
          </p:nvPr>
        </p:nvSpPr>
        <p:spPr>
          <a:xfrm>
            <a:off x="1177178" y="1869418"/>
            <a:ext cx="5426821" cy="4373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638048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b="0" i="0" u="none" strike="noStrik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Aligns with Tier 1 System</a:t>
            </a:r>
            <a:endParaRPr sz="3200" b="0" i="0" u="none" strike="noStrike" dirty="0">
              <a:solidFill>
                <a:srgbClr val="000000"/>
              </a:solidFill>
              <a:ea typeface="Noto Sans Symbols"/>
              <a:cs typeface="Noto Sans Symbols"/>
              <a:sym typeface="Noto Sans Symbols"/>
            </a:endParaRPr>
          </a:p>
          <a:p>
            <a:pPr marL="638048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b="0" i="0" u="none" strike="noStrik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Uses goal setting to acknowledge achievements</a:t>
            </a:r>
            <a:endParaRPr lang="en-US" sz="3200" dirty="0">
              <a:solidFill>
                <a:srgbClr val="000000"/>
              </a:solidFill>
              <a:ea typeface="Calibri"/>
              <a:cs typeface="Calibri"/>
              <a:sym typeface="Noto Sans Symbols"/>
            </a:endParaRPr>
          </a:p>
          <a:p>
            <a:pPr marL="637540" lvl="1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Include </a:t>
            </a:r>
            <a:r>
              <a:rPr lang="en-US" sz="3200" b="0" i="0" u="none" strike="noStrik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daily </a:t>
            </a:r>
            <a:r>
              <a:rPr lang="en-US" sz="320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and</a:t>
            </a:r>
            <a:r>
              <a:rPr lang="en-US" sz="3200" b="0" i="0" u="none" strike="noStrike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weekly </a:t>
            </a:r>
            <a:r>
              <a:rPr lang="en-US" sz="320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reinforcement </a:t>
            </a:r>
            <a:endParaRPr sz="3200" b="0" i="0" u="none" strike="noStrike" dirty="0">
              <a:solidFill>
                <a:srgbClr val="000000"/>
              </a:solidFill>
              <a:ea typeface="Noto Sans Symbols"/>
              <a:cs typeface="Noto Sans Symbols"/>
            </a:endParaRPr>
          </a:p>
          <a:p>
            <a:pPr marL="9144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3B1915B-FA4B-0312-D01F-6A354F51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475921"/>
              </p:ext>
            </p:extLst>
          </p:nvPr>
        </p:nvGraphicFramePr>
        <p:xfrm>
          <a:off x="7316438" y="1796585"/>
          <a:ext cx="4539533" cy="4401630"/>
        </p:xfrm>
        <a:graphic>
          <a:graphicData uri="http://schemas.openxmlformats.org/drawingml/2006/table">
            <a:tbl>
              <a:tblPr/>
              <a:tblGrid>
                <a:gridCol w="2076911">
                  <a:extLst>
                    <a:ext uri="{9D8B030D-6E8A-4147-A177-3AD203B41FA5}">
                      <a16:colId xmlns:a16="http://schemas.microsoft.com/office/drawing/2014/main" val="3441171568"/>
                    </a:ext>
                  </a:extLst>
                </a:gridCol>
                <a:gridCol w="2462622">
                  <a:extLst>
                    <a:ext uri="{9D8B030D-6E8A-4147-A177-3AD203B41FA5}">
                      <a16:colId xmlns:a16="http://schemas.microsoft.com/office/drawing/2014/main" val="3714165413"/>
                    </a:ext>
                  </a:extLst>
                </a:gridCol>
              </a:tblGrid>
              <a:tr h="26670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CICO Acknowledgements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9719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Frequent 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(Daily Goals)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Intermittent 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(Weekly Goals)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860266"/>
                  </a:ext>
                </a:extLst>
              </a:tr>
              <a:tr h="1762125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●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High Five </a:t>
                      </a:r>
                      <a:endParaRPr lang="en-US" sz="200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  <a:p>
                      <a:pPr marL="342900" marR="0" lvl="0" indent="-3429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●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Verbal Praise </a:t>
                      </a:r>
                      <a:endParaRPr lang="en-US" sz="2000" u="none" strike="noStrike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  <a:p>
                      <a:pPr marL="342900" marR="0" lvl="0" indent="-3429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Schoolwide  </a:t>
                      </a:r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Syste</a:t>
                      </a:r>
                      <a:r>
                        <a:rPr lang="en-US" sz="200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m  (Hawk Ticket) </a:t>
                      </a:r>
                      <a:endParaRPr lang="en-US"/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Positive phone call</a:t>
                      </a:r>
                      <a:endParaRPr lang="en-US" sz="1600" u="none" strike="noStrik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buChar char="●"/>
                      </a:pPr>
                      <a:r>
                        <a:rPr lang="en-US" sz="20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Small Snack </a:t>
                      </a:r>
                      <a:endParaRPr lang="en-US" sz="20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School Supplies </a:t>
                      </a:r>
                      <a:endParaRPr lang="en-US" sz="1600" u="none" strike="noStrike" dirty="0">
                        <a:effectLst/>
                        <a:latin typeface="Calibri"/>
                        <a:ea typeface="Calibri"/>
                      </a:endParaRPr>
                    </a:p>
                    <a:p>
                      <a:pPr marL="342900" marR="0" lvl="0" indent="-3429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Tickets to </a:t>
                      </a:r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sports event</a:t>
                      </a:r>
                      <a:endParaRPr lang="en-US" sz="1600" u="none" strike="noStrike">
                        <a:effectLst/>
                        <a:latin typeface="Calibri"/>
                        <a:ea typeface="Calibri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Sports gear</a:t>
                      </a:r>
                      <a:endParaRPr lang="en-US" sz="16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Quick trip coupon</a:t>
                      </a:r>
                      <a:endParaRPr lang="en-US" sz="16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200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Helping in the Office </a:t>
                      </a:r>
                      <a:endParaRPr lang="en-US" sz="200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  <a:p>
                      <a:pPr marL="0" marR="0" lvl="0" indent="0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2819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p59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Example Student Acknowledgements</a:t>
            </a:r>
            <a:endParaRPr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23" name="Google Shape;1123;p59"/>
          <p:cNvSpPr txBox="1">
            <a:spLocks noGrp="1"/>
          </p:cNvSpPr>
          <p:nvPr>
            <p:ph type="body" idx="1"/>
          </p:nvPr>
        </p:nvSpPr>
        <p:spPr>
          <a:xfrm>
            <a:off x="1309510" y="2015150"/>
            <a:ext cx="9815689" cy="41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144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Noto Sans Symbols"/>
              <a:buChar char="▪"/>
            </a:pPr>
            <a:r>
              <a:rPr lang="en-US" sz="3200" dirty="0">
                <a:solidFill>
                  <a:schemeClr val="tx1"/>
                </a:solidFill>
              </a:rPr>
              <a:t>Money for school store (tangible)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-1905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▪"/>
            </a:pPr>
            <a:r>
              <a:rPr lang="en-US" sz="3200" dirty="0">
                <a:solidFill>
                  <a:schemeClr val="tx1"/>
                </a:solidFill>
              </a:rPr>
              <a:t>Granola bars, cup o soups..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-1905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▪"/>
            </a:pPr>
            <a:r>
              <a:rPr lang="en-US" sz="3200" dirty="0">
                <a:solidFill>
                  <a:schemeClr val="tx1"/>
                </a:solidFill>
              </a:rPr>
              <a:t>Special parking privileges (privilege)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-1905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Noto Sans Symbols"/>
              <a:buChar char="▪"/>
            </a:pPr>
            <a:r>
              <a:rPr lang="en-US" sz="3200" dirty="0">
                <a:solidFill>
                  <a:schemeClr val="tx1"/>
                </a:solidFill>
              </a:rPr>
              <a:t>Fast pass at lunch (privilege)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-1905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▪"/>
            </a:pPr>
            <a:r>
              <a:rPr lang="en-US" sz="3200" dirty="0">
                <a:solidFill>
                  <a:schemeClr val="tx1"/>
                </a:solidFill>
              </a:rPr>
              <a:t>Extended lunch period (privilege)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-1905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Char char="▪"/>
            </a:pPr>
            <a:r>
              <a:rPr lang="en-US" sz="3200" dirty="0">
                <a:solidFill>
                  <a:schemeClr val="tx1"/>
                </a:solidFill>
              </a:rPr>
              <a:t>Special access to schoolwide events (privilege)</a:t>
            </a:r>
            <a:endParaRPr sz="3200" dirty="0">
              <a:solidFill>
                <a:schemeClr val="tx1"/>
              </a:solidFill>
            </a:endParaRPr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dirty="0"/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3200" dirty="0"/>
          </a:p>
          <a:p>
            <a:pPr marL="91440" lvl="0" indent="-9144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Arial"/>
              <a:buNone/>
            </a:pPr>
            <a:endParaRPr sz="3200" dirty="0"/>
          </a:p>
          <a:p>
            <a:pPr marL="9144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ct val="100000"/>
              <a:buNone/>
            </a:pPr>
            <a:endParaRPr sz="3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F71-3C12-EAFB-E1E6-ADD28B72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9B349-949A-29FE-9296-CBE9183E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Describe the difference between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Tier 1 and Tier 2 practices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Describe the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core components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of CICO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Identify </a:t>
            </a:r>
            <a:r>
              <a:rPr lang="en-US" sz="3200" b="1" dirty="0">
                <a:solidFill>
                  <a:schemeClr val="tx1"/>
                </a:solidFill>
              </a:rPr>
              <a:t>systems</a:t>
            </a:r>
            <a:r>
              <a:rPr lang="en-US" sz="3200" dirty="0">
                <a:solidFill>
                  <a:schemeClr val="tx1"/>
                </a:solidFill>
              </a:rPr>
              <a:t> to support CICO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6116882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19300" y="2505746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Oval 2"/>
          <p:cNvSpPr/>
          <p:nvPr/>
        </p:nvSpPr>
        <p:spPr>
          <a:xfrm>
            <a:off x="5732815" y="2947670"/>
            <a:ext cx="2877245" cy="2407889"/>
          </a:xfrm>
          <a:prstGeom prst="ellipse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ectangle 39"/>
          <p:cNvSpPr/>
          <p:nvPr/>
        </p:nvSpPr>
        <p:spPr>
          <a:xfrm>
            <a:off x="2028092" y="3103514"/>
            <a:ext cx="2381250" cy="5252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Oval 4"/>
          <p:cNvSpPr/>
          <p:nvPr/>
        </p:nvSpPr>
        <p:spPr>
          <a:xfrm>
            <a:off x="7468127" y="3479007"/>
            <a:ext cx="1113899" cy="1209313"/>
          </a:xfrm>
          <a:prstGeom prst="ellipse">
            <a:avLst/>
          </a:prstGeom>
          <a:noFill/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ectangle 5"/>
          <p:cNvSpPr/>
          <p:nvPr/>
        </p:nvSpPr>
        <p:spPr>
          <a:xfrm>
            <a:off x="4677043" y="2587764"/>
            <a:ext cx="5116430" cy="2945735"/>
          </a:xfrm>
          <a:prstGeom prst="rect">
            <a:avLst/>
          </a:prstGeom>
          <a:noFill/>
          <a:ln w="1270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Rectangle 42"/>
          <p:cNvSpPr/>
          <p:nvPr/>
        </p:nvSpPr>
        <p:spPr>
          <a:xfrm>
            <a:off x="2028092" y="3691840"/>
            <a:ext cx="2381250" cy="525251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10243" name="Group 3"/>
          <p:cNvGrpSpPr>
            <a:grpSpLocks/>
          </p:cNvGrpSpPr>
          <p:nvPr/>
        </p:nvGrpSpPr>
        <p:grpSpPr bwMode="auto">
          <a:xfrm>
            <a:off x="4595830" y="1585914"/>
            <a:ext cx="5981012" cy="4025341"/>
            <a:chOff x="384" y="624"/>
            <a:chExt cx="3535" cy="2692"/>
          </a:xfrm>
        </p:grpSpPr>
        <p:sp>
          <p:nvSpPr>
            <p:cNvPr id="10251" name="Text Box 4"/>
            <p:cNvSpPr txBox="1">
              <a:spLocks noChangeArrowheads="1"/>
            </p:cNvSpPr>
            <p:nvPr/>
          </p:nvSpPr>
          <p:spPr bwMode="auto">
            <a:xfrm>
              <a:off x="1536" y="624"/>
              <a:ext cx="1200" cy="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endParaRPr lang="en-US" altLang="en-US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2" name="Text Box 5"/>
            <p:cNvSpPr txBox="1">
              <a:spLocks noChangeArrowheads="1"/>
            </p:cNvSpPr>
            <p:nvPr/>
          </p:nvSpPr>
          <p:spPr bwMode="auto">
            <a:xfrm>
              <a:off x="3129" y="1366"/>
              <a:ext cx="677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Team Meeting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3" name="Text Box 6"/>
            <p:cNvSpPr txBox="1">
              <a:spLocks noChangeArrowheads="1"/>
            </p:cNvSpPr>
            <p:nvPr/>
          </p:nvSpPr>
          <p:spPr bwMode="auto">
            <a:xfrm>
              <a:off x="3073" y="1872"/>
              <a:ext cx="764" cy="20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Progress Report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4" name="Text Box 7"/>
            <p:cNvSpPr txBox="1">
              <a:spLocks noChangeArrowheads="1"/>
            </p:cNvSpPr>
            <p:nvPr/>
          </p:nvSpPr>
          <p:spPr bwMode="auto">
            <a:xfrm>
              <a:off x="3071" y="2261"/>
              <a:ext cx="768" cy="3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Program Update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5" name="Text Box 8"/>
            <p:cNvSpPr txBox="1">
              <a:spLocks noChangeArrowheads="1"/>
            </p:cNvSpPr>
            <p:nvPr/>
          </p:nvSpPr>
          <p:spPr bwMode="auto">
            <a:xfrm>
              <a:off x="3583" y="3146"/>
              <a:ext cx="336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050" dirty="0">
                  <a:solidFill>
                    <a:schemeClr val="tx2"/>
                  </a:solidFill>
                  <a:latin typeface="+mn-lt"/>
                </a:rPr>
                <a:t>EXIT</a:t>
              </a:r>
            </a:p>
          </p:txBody>
        </p:sp>
        <p:sp>
          <p:nvSpPr>
            <p:cNvPr id="10256" name="Text Box 9"/>
            <p:cNvSpPr txBox="1">
              <a:spLocks noChangeArrowheads="1"/>
            </p:cNvSpPr>
            <p:nvPr/>
          </p:nvSpPr>
          <p:spPr bwMode="auto">
            <a:xfrm>
              <a:off x="384" y="912"/>
              <a:ext cx="139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 sz="900">
                <a:solidFill>
                  <a:schemeClr val="hlink"/>
                </a:solidFill>
                <a:latin typeface="+mn-lt"/>
              </a:endParaRPr>
            </a:p>
          </p:txBody>
        </p:sp>
        <p:sp>
          <p:nvSpPr>
            <p:cNvPr id="10257" name="Text Box 10"/>
            <p:cNvSpPr txBox="1">
              <a:spLocks noChangeArrowheads="1"/>
            </p:cNvSpPr>
            <p:nvPr/>
          </p:nvSpPr>
          <p:spPr bwMode="auto">
            <a:xfrm>
              <a:off x="744" y="1215"/>
              <a:ext cx="569" cy="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350" dirty="0">
                  <a:solidFill>
                    <a:schemeClr val="tx2"/>
                  </a:solidFill>
                  <a:latin typeface="+mn-lt"/>
                </a:rPr>
                <a:t>CICO Plan</a:t>
              </a:r>
              <a:endParaRPr lang="en-US" altLang="en-US" sz="900" dirty="0">
                <a:solidFill>
                  <a:schemeClr val="tx2"/>
                </a:solidFill>
                <a:latin typeface="+mn-lt"/>
              </a:endParaRPr>
            </a:p>
          </p:txBody>
        </p:sp>
        <p:sp>
          <p:nvSpPr>
            <p:cNvPr id="10258" name="Line 11"/>
            <p:cNvSpPr>
              <a:spLocks noChangeShapeType="1"/>
            </p:cNvSpPr>
            <p:nvPr/>
          </p:nvSpPr>
          <p:spPr bwMode="auto">
            <a:xfrm>
              <a:off x="996" y="1110"/>
              <a:ext cx="1" cy="1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grpSp>
          <p:nvGrpSpPr>
            <p:cNvPr id="10259" name="Group 12"/>
            <p:cNvGrpSpPr>
              <a:grpSpLocks/>
            </p:cNvGrpSpPr>
            <p:nvPr/>
          </p:nvGrpSpPr>
          <p:grpSpPr bwMode="auto">
            <a:xfrm>
              <a:off x="822" y="1440"/>
              <a:ext cx="2202" cy="1782"/>
              <a:chOff x="774" y="2112"/>
              <a:chExt cx="2202" cy="1782"/>
            </a:xfrm>
          </p:grpSpPr>
          <p:sp>
            <p:nvSpPr>
              <p:cNvPr id="10272" name="Oval 13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692" cy="1609"/>
              </a:xfrm>
              <a:prstGeom prst="ellipse">
                <a:avLst/>
              </a:prstGeom>
              <a:noFill/>
              <a:ln w="19050">
                <a:solidFill>
                  <a:schemeClr val="bg1">
                    <a:lumMod val="95000"/>
                  </a:scheme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 sz="1350">
                  <a:latin typeface="+mn-lt"/>
                </a:endParaRPr>
              </a:p>
            </p:txBody>
          </p:sp>
          <p:sp>
            <p:nvSpPr>
              <p:cNvPr id="10273" name="Text Box 14"/>
              <p:cNvSpPr txBox="1">
                <a:spLocks noChangeArrowheads="1"/>
              </p:cNvSpPr>
              <p:nvPr/>
            </p:nvSpPr>
            <p:spPr bwMode="auto">
              <a:xfrm>
                <a:off x="1585" y="2112"/>
                <a:ext cx="575" cy="287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Morning Check-In</a:t>
                </a:r>
                <a:endParaRPr lang="en-US" altLang="en-US" sz="900" b="1" dirty="0">
                  <a:solidFill>
                    <a:schemeClr val="tx2"/>
                  </a:solidFill>
                  <a:latin typeface="+mn-lt"/>
                </a:endParaRPr>
              </a:p>
            </p:txBody>
          </p:sp>
          <p:sp>
            <p:nvSpPr>
              <p:cNvPr id="10274" name="Text Box 15"/>
              <p:cNvSpPr txBox="1">
                <a:spLocks noChangeArrowheads="1"/>
              </p:cNvSpPr>
              <p:nvPr/>
            </p:nvSpPr>
            <p:spPr bwMode="auto">
              <a:xfrm>
                <a:off x="1632" y="3631"/>
                <a:ext cx="576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Afternoon Check-out</a:t>
                </a:r>
              </a:p>
            </p:txBody>
          </p:sp>
          <p:sp>
            <p:nvSpPr>
              <p:cNvPr id="10275" name="Text Box 16"/>
              <p:cNvSpPr txBox="1">
                <a:spLocks noChangeArrowheads="1"/>
              </p:cNvSpPr>
              <p:nvPr/>
            </p:nvSpPr>
            <p:spPr bwMode="auto">
              <a:xfrm>
                <a:off x="774" y="2839"/>
                <a:ext cx="528" cy="26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>
                    <a:lumMod val="95000"/>
                  </a:schemeClr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 dirty="0">
                    <a:solidFill>
                      <a:schemeClr val="tx2"/>
                    </a:solidFill>
                    <a:latin typeface="+mn-lt"/>
                  </a:rPr>
                  <a:t>Home Check-In</a:t>
                </a:r>
              </a:p>
            </p:txBody>
          </p:sp>
          <p:sp>
            <p:nvSpPr>
              <p:cNvPr id="10276" name="Text Box 17"/>
              <p:cNvSpPr txBox="1">
                <a:spLocks noChangeArrowheads="1"/>
              </p:cNvSpPr>
              <p:nvPr/>
            </p:nvSpPr>
            <p:spPr bwMode="auto">
              <a:xfrm>
                <a:off x="2257" y="2880"/>
                <a:ext cx="719" cy="1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lnSpc>
                    <a:spcPct val="70000"/>
                  </a:lnSpc>
                  <a:spcBef>
                    <a:spcPct val="50000"/>
                  </a:spcBef>
                </a:pPr>
                <a:r>
                  <a:rPr lang="en-US" altLang="en-US" sz="1350" b="1">
                    <a:solidFill>
                      <a:schemeClr val="hlink"/>
                    </a:solidFill>
                    <a:latin typeface="+mn-lt"/>
                  </a:rPr>
                  <a:t>              </a:t>
                </a:r>
                <a:endParaRPr lang="en-US" altLang="en-US" sz="900" b="1">
                  <a:solidFill>
                    <a:schemeClr val="hlink"/>
                  </a:solidFill>
                  <a:latin typeface="+mn-lt"/>
                </a:endParaRPr>
              </a:p>
            </p:txBody>
          </p:sp>
        </p:grpSp>
        <p:sp>
          <p:nvSpPr>
            <p:cNvPr id="10260" name="Line 18"/>
            <p:cNvSpPr>
              <a:spLocks noChangeShapeType="1"/>
            </p:cNvSpPr>
            <p:nvPr/>
          </p:nvSpPr>
          <p:spPr bwMode="auto">
            <a:xfrm>
              <a:off x="3456" y="2109"/>
              <a:ext cx="0" cy="15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1" name="Line 19"/>
            <p:cNvSpPr>
              <a:spLocks noChangeShapeType="1"/>
            </p:cNvSpPr>
            <p:nvPr/>
          </p:nvSpPr>
          <p:spPr bwMode="auto">
            <a:xfrm>
              <a:off x="3449" y="1724"/>
              <a:ext cx="0" cy="1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2" name="Line 20"/>
            <p:cNvSpPr>
              <a:spLocks noChangeShapeType="1"/>
            </p:cNvSpPr>
            <p:nvPr/>
          </p:nvSpPr>
          <p:spPr bwMode="auto">
            <a:xfrm rot="-5400000">
              <a:off x="576" y="115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3" name="Line 21"/>
            <p:cNvSpPr>
              <a:spLocks noChangeShapeType="1"/>
            </p:cNvSpPr>
            <p:nvPr/>
          </p:nvSpPr>
          <p:spPr bwMode="auto">
            <a:xfrm>
              <a:off x="3456" y="2693"/>
              <a:ext cx="0" cy="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4" name="Line 22"/>
            <p:cNvSpPr>
              <a:spLocks noChangeShapeType="1"/>
            </p:cNvSpPr>
            <p:nvPr/>
          </p:nvSpPr>
          <p:spPr bwMode="auto">
            <a:xfrm>
              <a:off x="432" y="1296"/>
              <a:ext cx="0" cy="19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5" name="Freeform 23"/>
            <p:cNvSpPr>
              <a:spLocks/>
            </p:cNvSpPr>
            <p:nvPr/>
          </p:nvSpPr>
          <p:spPr bwMode="auto">
            <a:xfrm>
              <a:off x="1248" y="1296"/>
              <a:ext cx="336" cy="192"/>
            </a:xfrm>
            <a:custGeom>
              <a:avLst/>
              <a:gdLst>
                <a:gd name="T0" fmla="*/ 0 w 432"/>
                <a:gd name="T1" fmla="*/ 0 h 192"/>
                <a:gd name="T2" fmla="*/ 174 w 432"/>
                <a:gd name="T3" fmla="*/ 144 h 192"/>
                <a:gd name="T4" fmla="*/ 261 w 432"/>
                <a:gd name="T5" fmla="*/ 192 h 192"/>
                <a:gd name="T6" fmla="*/ 0 60000 65536"/>
                <a:gd name="T7" fmla="*/ 0 60000 65536"/>
                <a:gd name="T8" fmla="*/ 0 60000 65536"/>
                <a:gd name="T9" fmla="*/ 0 w 432"/>
                <a:gd name="T10" fmla="*/ 0 h 192"/>
                <a:gd name="T11" fmla="*/ 432 w 432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92">
                  <a:moveTo>
                    <a:pt x="0" y="0"/>
                  </a:moveTo>
                  <a:cubicBezTo>
                    <a:pt x="108" y="56"/>
                    <a:pt x="216" y="112"/>
                    <a:pt x="288" y="144"/>
                  </a:cubicBezTo>
                  <a:cubicBezTo>
                    <a:pt x="360" y="176"/>
                    <a:pt x="408" y="184"/>
                    <a:pt x="432" y="192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6" name="Line 24"/>
            <p:cNvSpPr>
              <a:spLocks noChangeShapeType="1"/>
            </p:cNvSpPr>
            <p:nvPr/>
          </p:nvSpPr>
          <p:spPr bwMode="auto">
            <a:xfrm>
              <a:off x="432" y="3264"/>
              <a:ext cx="31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7" name="Line 25"/>
            <p:cNvSpPr>
              <a:spLocks noChangeShapeType="1"/>
            </p:cNvSpPr>
            <p:nvPr/>
          </p:nvSpPr>
          <p:spPr bwMode="auto">
            <a:xfrm rot="9320138" flipV="1">
              <a:off x="2204" y="3071"/>
              <a:ext cx="102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8" name="Line 26"/>
            <p:cNvSpPr>
              <a:spLocks noChangeShapeType="1"/>
            </p:cNvSpPr>
            <p:nvPr/>
          </p:nvSpPr>
          <p:spPr bwMode="auto">
            <a:xfrm rot="-9000000">
              <a:off x="2608" y="2167"/>
              <a:ext cx="48" cy="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69" name="Line 27"/>
            <p:cNvSpPr>
              <a:spLocks noChangeShapeType="1"/>
            </p:cNvSpPr>
            <p:nvPr/>
          </p:nvSpPr>
          <p:spPr bwMode="auto">
            <a:xfrm rot="7834682" flipH="1">
              <a:off x="1071" y="2490"/>
              <a:ext cx="9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0" name="Line 28"/>
            <p:cNvSpPr>
              <a:spLocks noChangeShapeType="1"/>
            </p:cNvSpPr>
            <p:nvPr/>
          </p:nvSpPr>
          <p:spPr bwMode="auto">
            <a:xfrm rot="19014805">
              <a:off x="1620" y="1551"/>
              <a:ext cx="68" cy="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sz="1350"/>
            </a:p>
          </p:txBody>
        </p:sp>
        <p:sp>
          <p:nvSpPr>
            <p:cNvPr id="10271" name="Line 29"/>
            <p:cNvSpPr>
              <a:spLocks noChangeShapeType="1"/>
            </p:cNvSpPr>
            <p:nvPr/>
          </p:nvSpPr>
          <p:spPr bwMode="auto">
            <a:xfrm rot="5400000" flipH="1" flipV="1">
              <a:off x="2748" y="1030"/>
              <a:ext cx="0" cy="528"/>
            </a:xfrm>
            <a:prstGeom prst="line">
              <a:avLst/>
            </a:prstGeom>
            <a:ln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wrap="none" anchor="ctr"/>
            <a:lstStyle/>
            <a:p>
              <a:endParaRPr lang="en-US" sz="135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45289" y="2453556"/>
            <a:ext cx="2652803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Student/Coordinator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Daily Student/Teacher Cycle</a:t>
            </a:r>
          </a:p>
          <a:p>
            <a:pPr marL="214313" indent="-214313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Team Cycle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846" y="720674"/>
            <a:ext cx="8266935" cy="931112"/>
          </a:xfrm>
        </p:spPr>
        <p:txBody>
          <a:bodyPr>
            <a:normAutofit/>
          </a:bodyPr>
          <a:lstStyle/>
          <a:p>
            <a:pPr algn="ctr"/>
            <a:r>
              <a:rPr lang="en-US" altLang="en-US" b="1" dirty="0">
                <a:solidFill>
                  <a:schemeClr val="tx1"/>
                </a:solidFill>
                <a:latin typeface="+mn-lt"/>
              </a:rPr>
              <a:t>CICO Teaming Cycle</a:t>
            </a:r>
          </a:p>
        </p:txBody>
      </p:sp>
      <p:sp>
        <p:nvSpPr>
          <p:cNvPr id="10244" name="Oval 30"/>
          <p:cNvSpPr>
            <a:spLocks noChangeArrowheads="1"/>
          </p:cNvSpPr>
          <p:nvPr/>
        </p:nvSpPr>
        <p:spPr bwMode="auto">
          <a:xfrm>
            <a:off x="7453330" y="3479006"/>
            <a:ext cx="1143000" cy="12001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50">
              <a:latin typeface="+mn-lt"/>
            </a:endParaRPr>
          </a:p>
        </p:txBody>
      </p:sp>
      <p:sp>
        <p:nvSpPr>
          <p:cNvPr id="10245" name="Text Box 31"/>
          <p:cNvSpPr txBox="1">
            <a:spLocks noChangeArrowheads="1"/>
          </p:cNvSpPr>
          <p:nvPr/>
        </p:nvSpPr>
        <p:spPr bwMode="auto">
          <a:xfrm>
            <a:off x="7053280" y="4393407"/>
            <a:ext cx="9144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dirty="0">
                <a:latin typeface="+mn-lt"/>
              </a:rPr>
              <a:t>Class Check in</a:t>
            </a:r>
          </a:p>
        </p:txBody>
      </p:sp>
      <p:sp>
        <p:nvSpPr>
          <p:cNvPr id="10246" name="Line 33"/>
          <p:cNvSpPr>
            <a:spLocks noChangeShapeType="1"/>
          </p:cNvSpPr>
          <p:nvPr/>
        </p:nvSpPr>
        <p:spPr bwMode="auto">
          <a:xfrm flipH="1">
            <a:off x="8139130" y="4622006"/>
            <a:ext cx="114300" cy="57150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7" name="Line 34"/>
          <p:cNvSpPr>
            <a:spLocks noChangeShapeType="1"/>
          </p:cNvSpPr>
          <p:nvPr/>
        </p:nvSpPr>
        <p:spPr bwMode="auto">
          <a:xfrm flipV="1">
            <a:off x="7453330" y="4107656"/>
            <a:ext cx="0" cy="57150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48" name="Text Box 35"/>
          <p:cNvSpPr txBox="1">
            <a:spLocks noChangeArrowheads="1"/>
          </p:cNvSpPr>
          <p:nvPr/>
        </p:nvSpPr>
        <p:spPr bwMode="auto">
          <a:xfrm>
            <a:off x="6649878" y="3366139"/>
            <a:ext cx="929444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900"/>
              </a:spcBef>
            </a:pPr>
            <a:r>
              <a:rPr lang="en-US" altLang="en-US" sz="1350" dirty="0">
                <a:latin typeface="+mn-lt"/>
              </a:rPr>
              <a:t>Class Check out</a:t>
            </a:r>
          </a:p>
        </p:txBody>
      </p:sp>
      <p:sp>
        <p:nvSpPr>
          <p:cNvPr id="10249" name="Line 36"/>
          <p:cNvSpPr>
            <a:spLocks noChangeShapeType="1"/>
          </p:cNvSpPr>
          <p:nvPr/>
        </p:nvSpPr>
        <p:spPr bwMode="auto">
          <a:xfrm>
            <a:off x="8024830" y="3479006"/>
            <a:ext cx="57150" cy="0"/>
          </a:xfrm>
          <a:prstGeom prst="line">
            <a:avLst/>
          </a:prstGeom>
          <a:noFill/>
          <a:ln w="9525">
            <a:solidFill>
              <a:schemeClr val="bg1">
                <a:lumMod val="9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350"/>
          </a:p>
        </p:txBody>
      </p:sp>
      <p:sp>
        <p:nvSpPr>
          <p:cNvPr id="10250" name="Text Box 37"/>
          <p:cNvSpPr txBox="1">
            <a:spLocks noChangeArrowheads="1"/>
          </p:cNvSpPr>
          <p:nvPr/>
        </p:nvSpPr>
        <p:spPr bwMode="auto">
          <a:xfrm>
            <a:off x="8310240" y="3764758"/>
            <a:ext cx="857590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350" b="1" dirty="0">
                <a:solidFill>
                  <a:schemeClr val="tx2"/>
                </a:solidFill>
                <a:latin typeface="+mn-lt"/>
              </a:rPr>
              <a:t>Teacher Checks</a:t>
            </a:r>
          </a:p>
        </p:txBody>
      </p:sp>
    </p:spTree>
    <p:extLst>
      <p:ext uri="{BB962C8B-B14F-4D97-AF65-F5344CB8AC3E}">
        <p14:creationId xmlns:p14="http://schemas.microsoft.com/office/powerpoint/2010/main" val="2045124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F71-3C12-EAFB-E1E6-ADD28B72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9B349-949A-29FE-9296-CBE9183E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Describe how </a:t>
            </a:r>
            <a:r>
              <a:rPr lang="en-US" sz="3200" b="1" dirty="0">
                <a:solidFill>
                  <a:schemeClr val="tx1"/>
                </a:solidFill>
              </a:rPr>
              <a:t>Tier 1 practices support Tier 2 practices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Describe the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core components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of CICO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Identify 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systems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 to support CICO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9559956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A2236-7130-523C-1367-E891519E8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528416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Core Features of </a:t>
            </a:r>
            <a:r>
              <a:rPr lang="en-US" b="1" dirty="0">
                <a:solidFill>
                  <a:schemeClr val="accent1"/>
                </a:solidFill>
                <a:latin typeface="+mn-lt"/>
              </a:rPr>
              <a:t>Tier 2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5FAE5-8463-7B07-E94C-06440097D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4"/>
            <a:ext cx="5288946" cy="4490693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Tier 2 team with behavioral expertise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Student screening and identification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Use of data-based decision making (fidelity and outcome)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Professional development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D6A2A8-26E8-88B8-97F7-CDC2BCD4D5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054" y="0"/>
            <a:ext cx="52889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6453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B4FC21-ADF6-459B-9A89-FB68853BA1C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DAAF24-1E8C-4F0D-952F-C0B53E4AB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16" y="4901705"/>
            <a:ext cx="3852041" cy="1834056"/>
          </a:xfrm>
        </p:spPr>
        <p:txBody>
          <a:bodyPr>
            <a:normAutofit/>
          </a:bodyPr>
          <a:lstStyle/>
          <a:p>
            <a:r>
              <a:rPr lang="en-US" sz="4000" dirty="0"/>
              <a:t>Teaming</a:t>
            </a:r>
          </a:p>
        </p:txBody>
      </p:sp>
    </p:spTree>
    <p:extLst>
      <p:ext uri="{BB962C8B-B14F-4D97-AF65-F5344CB8AC3E}">
        <p14:creationId xmlns:p14="http://schemas.microsoft.com/office/powerpoint/2010/main" val="22372470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67CB-F676-A277-1B30-82A20A3C7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112587" cy="145075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Student Screening and Identification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B39BC-40EA-9623-6889-6B9BABB3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2" y="1845734"/>
            <a:ext cx="4863251" cy="4306588"/>
          </a:xfrm>
        </p:spPr>
        <p:txBody>
          <a:bodyPr>
            <a:normAutofit/>
          </a:bodyPr>
          <a:lstStyle/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S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chools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need strategies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identifying students</a:t>
            </a:r>
          </a:p>
          <a:p>
            <a:pPr marL="384048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ay collect additional data to determine if student would benefit from: </a:t>
            </a:r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Tier 2 supports</a:t>
            </a:r>
          </a:p>
          <a:p>
            <a:pPr lvl="2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Which Tier 2 practice </a:t>
            </a:r>
            <a:r>
              <a:rPr lang="en-US" sz="3200" dirty="0">
                <a:solidFill>
                  <a:schemeClr val="tx1"/>
                </a:solidFill>
              </a:rPr>
              <a:t>(e.g., CICO)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29BF516-B266-46E8-E863-000421718D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2949886"/>
              </p:ext>
            </p:extLst>
          </p:nvPr>
        </p:nvGraphicFramePr>
        <p:xfrm>
          <a:off x="6515540" y="1845734"/>
          <a:ext cx="4579178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9178">
                  <a:extLst>
                    <a:ext uri="{9D8B030D-6E8A-4147-A177-3AD203B41FA5}">
                      <a16:colId xmlns:a16="http://schemas.microsoft.com/office/drawing/2014/main" val="2710846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Data for Identifying Students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900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Office Referrals (ODRs)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432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Classroom minors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5664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Absences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0406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Tardies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012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Grade point average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02524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Achievement scores in math, reading..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97525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/>
                        <a:t>Frequent counselor visits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1642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3246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60CEB-21DD-8888-3945-F2B82C8B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90" y="204561"/>
            <a:ext cx="10633710" cy="145075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Example of Student Identification for CICO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18BF25-2C90-3241-DA5D-46FFF0D1F7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75828"/>
              </p:ext>
            </p:extLst>
          </p:nvPr>
        </p:nvGraphicFramePr>
        <p:xfrm>
          <a:off x="461009" y="1858583"/>
          <a:ext cx="11269981" cy="4353076"/>
        </p:xfrm>
        <a:graphic>
          <a:graphicData uri="http://schemas.openxmlformats.org/drawingml/2006/table">
            <a:tbl>
              <a:tblPr/>
              <a:tblGrid>
                <a:gridCol w="2625242">
                  <a:extLst>
                    <a:ext uri="{9D8B030D-6E8A-4147-A177-3AD203B41FA5}">
                      <a16:colId xmlns:a16="http://schemas.microsoft.com/office/drawing/2014/main" val="2086987690"/>
                    </a:ext>
                  </a:extLst>
                </a:gridCol>
                <a:gridCol w="4150006">
                  <a:extLst>
                    <a:ext uri="{9D8B030D-6E8A-4147-A177-3AD203B41FA5}">
                      <a16:colId xmlns:a16="http://schemas.microsoft.com/office/drawing/2014/main" val="835495282"/>
                    </a:ext>
                  </a:extLst>
                </a:gridCol>
                <a:gridCol w="4494733">
                  <a:extLst>
                    <a:ext uri="{9D8B030D-6E8A-4147-A177-3AD203B41FA5}">
                      <a16:colId xmlns:a16="http://schemas.microsoft.com/office/drawing/2014/main" val="3787061062"/>
                    </a:ext>
                  </a:extLst>
                </a:gridCol>
              </a:tblGrid>
              <a:tr h="225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Data Source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Examples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Non-Examples 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011352"/>
                  </a:ext>
                </a:extLst>
              </a:tr>
              <a:tr h="14532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Existing School Data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Overall attendance 85% or above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Failing no more than 2 classes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Tardy 2-4 times per week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Struggles to complete work on time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Overall attendance less than 85%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Failing more than 2 classes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Tardy 5+ times per week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Completes very little or no work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03901"/>
                  </a:ext>
                </a:extLst>
              </a:tr>
              <a:tr h="5111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Reason for Behavior</a:t>
                      </a:r>
                      <a:b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</a:b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Get attention from adult and/or peers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Avoid attention from adult and/or peers</a:t>
                      </a:r>
                      <a:endParaRPr lang="en-US" sz="1800" u="none" strike="noStrik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42256"/>
                  </a:ext>
                </a:extLst>
              </a:tr>
              <a:tr h="11463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Types of Behavior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Minor disruptions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Sitting in an unassigned seat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Off-task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Physical Aggression (e.g., fights)</a:t>
                      </a:r>
                      <a:endParaRPr lang="en-US" sz="1800" u="none" strike="noStrik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Property Destruction</a:t>
                      </a:r>
                      <a:endParaRPr lang="en-US" sz="1800" u="none" strike="noStrik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Self-injurious behavior</a:t>
                      </a:r>
                      <a:endParaRPr lang="en-US" sz="1800" u="none" strike="noStrike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967436"/>
                  </a:ext>
                </a:extLst>
              </a:tr>
              <a:tr h="6861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Other Data Sources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Teacher nomination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n-US" sz="18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Student self-nomination</a:t>
                      </a:r>
                      <a:endParaRPr lang="en-US" sz="1800" u="none" strike="noStrike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 </a:t>
                      </a:r>
                    </a:p>
                  </a:txBody>
                  <a:tcPr marL="42758" marR="42758" marT="42758" marB="4275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1212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248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2684E-41C7-0711-D7E3-83F3884C9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Teaming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8A798-65EB-C1FC-4B24-E980A2442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Team meets weekly or bi-weekly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CICO coordinator uses student data to prioritize which students to discuss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Using graphs of student data, the Tier 2 Team makes decisions about students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Fade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Continue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tx1"/>
                </a:solidFill>
              </a:rPr>
              <a:t>Modify</a:t>
            </a:r>
          </a:p>
        </p:txBody>
      </p:sp>
    </p:spTree>
    <p:extLst>
      <p:ext uri="{BB962C8B-B14F-4D97-AF65-F5344CB8AC3E}">
        <p14:creationId xmlns:p14="http://schemas.microsoft.com/office/powerpoint/2010/main" val="11684299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F63C12-365E-4A7B-0F29-B5D25B8C8E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5649" y="79079"/>
            <a:ext cx="8322185" cy="667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125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102290" y="210727"/>
            <a:ext cx="10638153" cy="942975"/>
          </a:xfrm>
        </p:spPr>
        <p:txBody>
          <a:bodyPr>
            <a:noAutofit/>
          </a:bodyPr>
          <a:lstStyle/>
          <a:p>
            <a:pPr algn="ctr"/>
            <a:br>
              <a:rPr lang="en-US" dirty="0">
                <a:solidFill>
                  <a:schemeClr val="tx1"/>
                </a:solidFill>
                <a:latin typeface="+mj-lt"/>
              </a:rPr>
            </a:br>
            <a:br>
              <a:rPr lang="en-US" dirty="0">
                <a:solidFill>
                  <a:schemeClr val="tx1"/>
                </a:solidFill>
                <a:latin typeface="+mj-lt"/>
              </a:rPr>
            </a:br>
            <a:r>
              <a:rPr lang="en-US" b="1" dirty="0">
                <a:solidFill>
                  <a:schemeClr val="tx1"/>
                </a:solidFill>
                <a:latin typeface="+mn-lt"/>
              </a:rPr>
              <a:t>Example: Average Daily Points By Student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05" y="2951796"/>
            <a:ext cx="4178161" cy="2522521"/>
          </a:xfrm>
          <a:prstGeom prst="rect">
            <a:avLst/>
          </a:prstGeom>
        </p:spPr>
      </p:pic>
      <p:pic>
        <p:nvPicPr>
          <p:cNvPr id="12" name="Picture 11" descr="https://app.swis.org/cache/82e0d452fe168cd3ce77f074e9e1fae6ae3310e3e3ef00c6c318e6636d74c27f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6282" y="1377060"/>
            <a:ext cx="7468913" cy="52522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C278ED-C76E-CC14-9732-348AD2300FE8}"/>
              </a:ext>
            </a:extLst>
          </p:cNvPr>
          <p:cNvSpPr/>
          <p:nvPr/>
        </p:nvSpPr>
        <p:spPr>
          <a:xfrm>
            <a:off x="8351520" y="1477275"/>
            <a:ext cx="255270" cy="4580625"/>
          </a:xfrm>
          <a:prstGeom prst="roundRect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12">
            <a:extLst>
              <a:ext uri="{FF2B5EF4-FFF2-40B4-BE49-F238E27FC236}">
                <a16:creationId xmlns:a16="http://schemas.microsoft.com/office/drawing/2014/main" id="{28E488C3-85F4-A5EC-1612-E90A1B5798B6}"/>
              </a:ext>
            </a:extLst>
          </p:cNvPr>
          <p:cNvSpPr/>
          <p:nvPr/>
        </p:nvSpPr>
        <p:spPr>
          <a:xfrm>
            <a:off x="2984523" y="3321755"/>
            <a:ext cx="4160074" cy="195127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1752">
              <a:spcAft>
                <a:spcPts val="600"/>
              </a:spcAft>
            </a:pPr>
            <a:r>
              <a:rPr lang="en-US" sz="3200" b="1" dirty="0">
                <a:solidFill>
                  <a:schemeClr val="tx1"/>
                </a:solidFill>
              </a:rPr>
              <a:t>Shows Progress on Student Goals</a:t>
            </a:r>
          </a:p>
        </p:txBody>
      </p:sp>
      <p:sp>
        <p:nvSpPr>
          <p:cNvPr id="6" name="Left Arrow 12">
            <a:extLst>
              <a:ext uri="{FF2B5EF4-FFF2-40B4-BE49-F238E27FC236}">
                <a16:creationId xmlns:a16="http://schemas.microsoft.com/office/drawing/2014/main" id="{B0922E82-C540-7DE6-0CE8-4C3CC3B169F0}"/>
              </a:ext>
            </a:extLst>
          </p:cNvPr>
          <p:cNvSpPr/>
          <p:nvPr/>
        </p:nvSpPr>
        <p:spPr>
          <a:xfrm>
            <a:off x="8692443" y="1976157"/>
            <a:ext cx="3312751" cy="291193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1752">
              <a:spcAft>
                <a:spcPts val="600"/>
              </a:spcAft>
            </a:pPr>
            <a:r>
              <a:rPr lang="en-US" sz="3200" b="1" dirty="0">
                <a:solidFill>
                  <a:schemeClr val="tx1"/>
                </a:solidFill>
              </a:rPr>
              <a:t>Kiera</a:t>
            </a:r>
            <a:r>
              <a:rPr lang="en-US" sz="3200" b="1" kern="1200" dirty="0">
                <a:solidFill>
                  <a:schemeClr val="tx1"/>
                </a:solidFill>
              </a:rPr>
              <a:t> is </a:t>
            </a:r>
            <a:r>
              <a:rPr lang="en-US" sz="3200" b="1" dirty="0">
                <a:solidFill>
                  <a:schemeClr val="tx1"/>
                </a:solidFill>
              </a:rPr>
              <a:t>Not Meeting Her Goals</a:t>
            </a:r>
          </a:p>
        </p:txBody>
      </p:sp>
    </p:spTree>
    <p:extLst>
      <p:ext uri="{BB962C8B-B14F-4D97-AF65-F5344CB8AC3E}">
        <p14:creationId xmlns:p14="http://schemas.microsoft.com/office/powerpoint/2010/main" val="111238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83C72-1E6B-6B14-EF25-2D27AF30B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Individual Student Report (Kiera)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AA1B7A-033D-97E1-0C37-0D7264BFB0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4161" y="1855573"/>
            <a:ext cx="4705425" cy="4226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82453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3F0A1-5893-5DBE-E0BA-0FC49C7B8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29550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Period Report - Kiera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DDD4CD-8EA2-4599-0E1C-B0BD62AF41D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865" y="1362015"/>
            <a:ext cx="10065492" cy="492962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A85A53-4500-104D-43F3-4925C6D533C6}"/>
              </a:ext>
            </a:extLst>
          </p:cNvPr>
          <p:cNvSpPr/>
          <p:nvPr/>
        </p:nvSpPr>
        <p:spPr>
          <a:xfrm>
            <a:off x="6189007" y="2678871"/>
            <a:ext cx="429491" cy="3269673"/>
          </a:xfrm>
          <a:prstGeom prst="roundRect">
            <a:avLst/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Left Arrow 12">
            <a:extLst>
              <a:ext uri="{FF2B5EF4-FFF2-40B4-BE49-F238E27FC236}">
                <a16:creationId xmlns:a16="http://schemas.microsoft.com/office/drawing/2014/main" id="{9A3A16BC-A55E-8C07-9EFF-F2A2E2D16F75}"/>
              </a:ext>
            </a:extLst>
          </p:cNvPr>
          <p:cNvSpPr/>
          <p:nvPr/>
        </p:nvSpPr>
        <p:spPr>
          <a:xfrm>
            <a:off x="6845323" y="2832254"/>
            <a:ext cx="4935844" cy="266373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301752">
              <a:spcAft>
                <a:spcPts val="600"/>
              </a:spcAft>
            </a:pPr>
            <a:r>
              <a:rPr lang="en-US" sz="2800" b="1">
                <a:solidFill>
                  <a:schemeClr val="tx1"/>
                </a:solidFill>
              </a:rPr>
              <a:t>Kiera's Performance in Period</a:t>
            </a:r>
            <a:r>
              <a:rPr lang="en-US" sz="2800" b="1" kern="1200" dirty="0">
                <a:solidFill>
                  <a:schemeClr val="tx1"/>
                </a:solidFill>
              </a:rPr>
              <a:t> 4 </a:t>
            </a:r>
            <a:r>
              <a:rPr lang="en-US" sz="2800" b="1" dirty="0">
                <a:solidFill>
                  <a:schemeClr val="tx1"/>
                </a:solidFill>
              </a:rPr>
              <a:t>(Language Arts) </a:t>
            </a:r>
          </a:p>
        </p:txBody>
      </p:sp>
    </p:spTree>
    <p:extLst>
      <p:ext uri="{BB962C8B-B14F-4D97-AF65-F5344CB8AC3E}">
        <p14:creationId xmlns:p14="http://schemas.microsoft.com/office/powerpoint/2010/main" val="111860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F6C4F-0838-0244-EFE5-99232C4FF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1970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Individual Period Report (Kiera)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DC27E5-92D0-9BB1-4172-AD71E26B84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1289" y="1097381"/>
            <a:ext cx="6305899" cy="5671864"/>
          </a:xfrm>
          <a:prstGeom prst="rect">
            <a:avLst/>
          </a:prstGeom>
        </p:spPr>
      </p:pic>
      <p:sp>
        <p:nvSpPr>
          <p:cNvPr id="5" name="Left Arrow 12">
            <a:extLst>
              <a:ext uri="{FF2B5EF4-FFF2-40B4-BE49-F238E27FC236}">
                <a16:creationId xmlns:a16="http://schemas.microsoft.com/office/drawing/2014/main" id="{D11A2078-238F-A96D-EF90-68DF2968B4C2}"/>
              </a:ext>
            </a:extLst>
          </p:cNvPr>
          <p:cNvSpPr/>
          <p:nvPr/>
        </p:nvSpPr>
        <p:spPr>
          <a:xfrm>
            <a:off x="7553113" y="3867569"/>
            <a:ext cx="4175196" cy="2258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1752">
              <a:spcAft>
                <a:spcPts val="600"/>
              </a:spcAft>
            </a:pPr>
            <a:r>
              <a:rPr lang="en-US" sz="2400" b="1" dirty="0">
                <a:solidFill>
                  <a:schemeClr val="tx1"/>
                </a:solidFill>
              </a:rPr>
              <a:t>Period 4 (Language Arts) Performance Over Time</a:t>
            </a:r>
          </a:p>
        </p:txBody>
      </p:sp>
    </p:spTree>
    <p:extLst>
      <p:ext uri="{BB962C8B-B14F-4D97-AF65-F5344CB8AC3E}">
        <p14:creationId xmlns:p14="http://schemas.microsoft.com/office/powerpoint/2010/main" val="180901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47804DA-4D46-9C7A-8749-4592F49B8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481" y="410524"/>
            <a:ext cx="2438400" cy="3336925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FF33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7935"/>
              </a:solidFill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1ABA1B7-8670-D9FD-AF10-3B5971B4E5C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58081" y="3001324"/>
            <a:ext cx="4267200" cy="3200400"/>
          </a:xfrm>
          <a:custGeom>
            <a:avLst/>
            <a:gdLst>
              <a:gd name="G0" fmla="+- 6036 0 0"/>
              <a:gd name="G1" fmla="+- 21600 0 6036"/>
              <a:gd name="G2" fmla="*/ 6036 1 2"/>
              <a:gd name="G3" fmla="+- 21600 0 G2"/>
              <a:gd name="G4" fmla="+/ 6036 21600 2"/>
              <a:gd name="G5" fmla="+/ G1 0 2"/>
              <a:gd name="G6" fmla="*/ 21600 21600 6036"/>
              <a:gd name="G7" fmla="*/ G6 1 2"/>
              <a:gd name="G8" fmla="+- 21600 0 G7"/>
              <a:gd name="G9" fmla="*/ 21600 1 2"/>
              <a:gd name="G10" fmla="+- 6036 0 G9"/>
              <a:gd name="G11" fmla="?: G10 G8 0"/>
              <a:gd name="G12" fmla="?: G10 G7 21600"/>
              <a:gd name="T0" fmla="*/ 18582 w 21600"/>
              <a:gd name="T1" fmla="*/ 10800 h 21600"/>
              <a:gd name="T2" fmla="*/ 10800 w 21600"/>
              <a:gd name="T3" fmla="*/ 21600 h 21600"/>
              <a:gd name="T4" fmla="*/ 3018 w 21600"/>
              <a:gd name="T5" fmla="*/ 10800 h 21600"/>
              <a:gd name="T6" fmla="*/ 10800 w 21600"/>
              <a:gd name="T7" fmla="*/ 0 h 21600"/>
              <a:gd name="T8" fmla="*/ 4818 w 21600"/>
              <a:gd name="T9" fmla="*/ 4818 h 21600"/>
              <a:gd name="T10" fmla="*/ 16782 w 21600"/>
              <a:gd name="T11" fmla="*/ 167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036" y="21600"/>
                </a:lnTo>
                <a:lnTo>
                  <a:pt x="1556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BA07035-88E3-36F6-31FD-6CF543E51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8481" y="92075"/>
            <a:ext cx="270033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Tertiary Prevention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Specialized 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Individualized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Systems for Students with High-Risk Behavior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0605FA2-390B-4843-61EE-EE8B3B36B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7081" y="2073275"/>
            <a:ext cx="26876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Secondary Prevention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Specialized Group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Systems for Students with At-Risk Behavior</a:t>
            </a: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2C14D97A-5C12-A9EE-0DEC-A9A39D755F03}"/>
              </a:ext>
            </a:extLst>
          </p:cNvPr>
          <p:cNvSpPr>
            <a:spLocks/>
          </p:cNvSpPr>
          <p:nvPr/>
        </p:nvSpPr>
        <p:spPr bwMode="auto">
          <a:xfrm rot="-1243991">
            <a:off x="6586994" y="218437"/>
            <a:ext cx="304800" cy="2667000"/>
          </a:xfrm>
          <a:prstGeom prst="rightBrace">
            <a:avLst>
              <a:gd name="adj1" fmla="val 72917"/>
              <a:gd name="adj2" fmla="val 83333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82FDAE5F-471B-4DE7-6391-335E71DEEC67}"/>
              </a:ext>
            </a:extLst>
          </p:cNvPr>
          <p:cNvSpPr>
            <a:spLocks/>
          </p:cNvSpPr>
          <p:nvPr/>
        </p:nvSpPr>
        <p:spPr bwMode="auto">
          <a:xfrm rot="-1184886">
            <a:off x="6639381" y="250187"/>
            <a:ext cx="304800" cy="83820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A7834216-C460-6588-4AB4-C400DA768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005" y="2911475"/>
            <a:ext cx="223727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Primary Prevention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School-/Classroom-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Wide Systems for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All Students,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Staff, &amp; Settings</a:t>
            </a: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528905BF-0151-AA4C-C882-8D409118BA80}"/>
              </a:ext>
            </a:extLst>
          </p:cNvPr>
          <p:cNvSpPr>
            <a:spLocks/>
          </p:cNvSpPr>
          <p:nvPr/>
        </p:nvSpPr>
        <p:spPr bwMode="auto">
          <a:xfrm rot="1068829">
            <a:off x="4205744" y="135887"/>
            <a:ext cx="609600" cy="5978525"/>
          </a:xfrm>
          <a:prstGeom prst="leftBrace">
            <a:avLst>
              <a:gd name="adj1" fmla="val 81727"/>
              <a:gd name="adj2" fmla="val 60583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F9517C78-4A8C-8AD1-37E0-1B1D9BF9C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305" y="252222"/>
            <a:ext cx="3429000" cy="230832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800" dirty="0">
                <a:latin typeface="Trebuchet MS" panose="020B0603020202020204" pitchFamily="34" charset="0"/>
                <a:ea typeface="+mj-ea"/>
                <a:cs typeface="+mj-cs"/>
              </a:rPr>
              <a:t>PBIS for </a:t>
            </a:r>
            <a:r>
              <a:rPr lang="en-US" sz="4800" dirty="0">
                <a:solidFill>
                  <a:schemeClr val="accent1"/>
                </a:solidFill>
                <a:latin typeface="Trebuchet MS" panose="020B0603020202020204" pitchFamily="34" charset="0"/>
                <a:ea typeface="+mj-ea"/>
                <a:cs typeface="+mj-cs"/>
              </a:rPr>
              <a:t>all</a:t>
            </a:r>
            <a:r>
              <a:rPr lang="en-US" sz="4800" dirty="0">
                <a:latin typeface="Trebuchet MS" panose="020B0603020202020204" pitchFamily="34" charset="0"/>
                <a:ea typeface="+mj-ea"/>
                <a:cs typeface="+mj-cs"/>
              </a:rPr>
              <a:t>, some, and few</a:t>
            </a:r>
            <a:endParaRPr lang="en-US" sz="5400" dirty="0"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F86C2972-6B8F-D506-2C28-5174CF70F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767" y="4462152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~80% of Students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369C2342-DD3D-BB36-39F5-110853B0E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681" y="2620324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~15% 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12821330-6723-81E1-3217-BD717FCC4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581" y="1006167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Arial" pitchFamily="34" charset="0"/>
                <a:ea typeface="ＭＳ Ｐゴシック" pitchFamily="1" charset="-128"/>
              </a:rPr>
              <a:t>~5%</a:t>
            </a:r>
            <a:r>
              <a:rPr lang="en-US" dirty="0">
                <a:solidFill>
                  <a:srgbClr val="007935"/>
                </a:solidFill>
                <a:latin typeface="Arial" pitchFamily="34" charset="0"/>
                <a:ea typeface="ＭＳ Ｐゴシック" pitchFamily="1" charset="-128"/>
              </a:rPr>
              <a:t> </a:t>
            </a:r>
          </a:p>
        </p:txBody>
      </p:sp>
      <p:pic>
        <p:nvPicPr>
          <p:cNvPr id="14" name="Picture 13" descr="Logo of the Center on Positive Behavioral Interventions and Supports">
            <a:extLst>
              <a:ext uri="{FF2B5EF4-FFF2-40B4-BE49-F238E27FC236}">
                <a16:creationId xmlns:a16="http://schemas.microsoft.com/office/drawing/2014/main" id="{864B6F91-EFC2-EFDF-7304-A21B554D06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843" y="5731366"/>
            <a:ext cx="2249359" cy="52528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6F133D-E30B-130F-A89F-75882ABF8D5C}"/>
              </a:ext>
            </a:extLst>
          </p:cNvPr>
          <p:cNvSpPr/>
          <p:nvPr/>
        </p:nvSpPr>
        <p:spPr>
          <a:xfrm>
            <a:off x="1640627" y="2682198"/>
            <a:ext cx="2634717" cy="1919326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4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799643" y="0"/>
            <a:ext cx="7270045" cy="94297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+mn-lt"/>
              </a:rPr>
              <a:t>Example Decision Rules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142103"/>
              </p:ext>
            </p:extLst>
          </p:nvPr>
        </p:nvGraphicFramePr>
        <p:xfrm>
          <a:off x="664915" y="1273066"/>
          <a:ext cx="10546080" cy="453283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387796">
                  <a:extLst>
                    <a:ext uri="{9D8B030D-6E8A-4147-A177-3AD203B41FA5}">
                      <a16:colId xmlns:a16="http://schemas.microsoft.com/office/drawing/2014/main" val="1467377164"/>
                    </a:ext>
                  </a:extLst>
                </a:gridCol>
                <a:gridCol w="7158284">
                  <a:extLst>
                    <a:ext uri="{9D8B030D-6E8A-4147-A177-3AD203B41FA5}">
                      <a16:colId xmlns:a16="http://schemas.microsoft.com/office/drawing/2014/main" val="790293783"/>
                    </a:ext>
                  </a:extLst>
                </a:gridCol>
              </a:tblGrid>
              <a:tr h="4196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spc="1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CICO Decision Rules</a:t>
                      </a:r>
                      <a:endParaRPr lang="en-US" sz="3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Criteria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154810"/>
                  </a:ext>
                </a:extLst>
              </a:tr>
              <a:tr h="562811">
                <a:tc>
                  <a:txBody>
                    <a:bodyPr/>
                    <a:lstStyle/>
                    <a:p>
                      <a:pPr marL="171450" marR="0" indent="0" algn="l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Stay as is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Last two weeks successful or improving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573866"/>
                  </a:ext>
                </a:extLst>
              </a:tr>
              <a:tr h="1032896">
                <a:tc>
                  <a:txBody>
                    <a:bodyPr/>
                    <a:lstStyle/>
                    <a:p>
                      <a:pPr marL="171450" marR="0" indent="0" algn="l"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Make modifications</a:t>
                      </a: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Last two weeks flat(stagnant) or downward</a:t>
                      </a:r>
                      <a:r>
                        <a:rPr lang="en-US" sz="3200" spc="1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trend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01351"/>
                  </a:ext>
                </a:extLst>
              </a:tr>
              <a:tr h="915224">
                <a:tc>
                  <a:txBody>
                    <a:bodyPr/>
                    <a:lstStyle/>
                    <a:p>
                      <a:pPr marL="171450" marR="0" indent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spc="1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Move to fading or</a:t>
                      </a:r>
                      <a:r>
                        <a:rPr lang="en-US" sz="2800" spc="10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br>
                        <a:rPr lang="en-US" sz="2800" spc="10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800" spc="1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self-management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At least 6 weeks with 4 days per week of success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757721"/>
                  </a:ext>
                </a:extLst>
              </a:tr>
              <a:tr h="993672">
                <a:tc>
                  <a:txBody>
                    <a:bodyPr/>
                    <a:lstStyle/>
                    <a:p>
                      <a:pPr marL="171450" marR="0" indent="0" algn="l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28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Move to more </a:t>
                      </a:r>
                      <a:br>
                        <a:rPr lang="en-US" sz="28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28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intensive supports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indent="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2 weeks without improvement after</a:t>
                      </a:r>
                      <a:r>
                        <a:rPr lang="en-US" sz="3200" spc="1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3200" spc="1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fidelity has been monitored and modifications have been made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597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4775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581422" y="1399981"/>
            <a:ext cx="5437962" cy="40580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000" dirty="0">
                <a:solidFill>
                  <a:schemeClr val="tx1"/>
                </a:solidFill>
                <a:latin typeface="+mn-lt"/>
              </a:rPr>
              <a:t>Solution Modification (Kiera)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335186"/>
              </p:ext>
            </p:extLst>
          </p:nvPr>
        </p:nvGraphicFramePr>
        <p:xfrm>
          <a:off x="172616" y="276585"/>
          <a:ext cx="6020196" cy="589804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37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82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789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Solution Component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marL="48138" marR="48138" marT="24069" marB="2406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Action Step(s)</a:t>
                      </a:r>
                    </a:p>
                  </a:txBody>
                  <a:tcPr marL="48138" marR="48138" marT="24069" marB="24069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0799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Prevention</a:t>
                      </a:r>
                    </a:p>
                  </a:txBody>
                  <a:tcPr marL="48138" marR="48138" marT="24069" marB="2406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Change Kiera’s seating to be away from students with whom she is having difficulty</a:t>
                      </a:r>
                    </a:p>
                  </a:txBody>
                  <a:tcPr marL="48138" marR="48138" marT="24069" marB="24069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311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Teaching</a:t>
                      </a:r>
                    </a:p>
                  </a:txBody>
                  <a:tcPr marL="48138" marR="48138" marT="24069" marB="2406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Provide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extra support for her in Period 4 Language Arts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48138" marR="48138" marT="24069" marB="24069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1055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Recognition</a:t>
                      </a:r>
                    </a:p>
                  </a:txBody>
                  <a:tcPr marL="48138" marR="48138" marT="24069" marB="24069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Give Kiera a ticket each day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she is on time for Language Arts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48138" marR="48138" marT="24069" marB="24069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30525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99373FF-C78A-430B-A246-6048999CE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F67CB-F676-A277-1B30-82A20A3C7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577" y="634946"/>
            <a:ext cx="6846166" cy="1450757"/>
          </a:xfrm>
        </p:spPr>
        <p:txBody>
          <a:bodyPr>
            <a:normAutofit/>
          </a:bodyPr>
          <a:lstStyle/>
          <a:p>
            <a:r>
              <a:rPr lang="en-US" b="1">
                <a:latin typeface="+mn-lt"/>
              </a:rPr>
              <a:t>Fading Strategies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8A2BF8-6A31-BEB8-A93B-1D599DF57E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644" y="620721"/>
            <a:ext cx="2906287" cy="158392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3EBB925-FEC3-4CD5-9271-3D75EBB53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09772" y="2086188"/>
            <a:ext cx="5852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077432C8-ADC4-15EB-648E-E46B3FD386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287" y="2349517"/>
            <a:ext cx="2922235" cy="15999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B808DC-63F5-5C76-5CAD-DD7BD879FE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088" y="4054554"/>
            <a:ext cx="2963464" cy="15211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B39BC-40EA-9623-6889-6B9BABB3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747" y="2198914"/>
            <a:ext cx="6847996" cy="3670180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marR="0" lvl="1" indent="-182880" defTabSz="914400" rtl="0" eaLnBrk="1" fontAlgn="auto" latinLnBrk="0" hangingPunct="1"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CICO is intended to be implemented over a short time period (6-8 weeks)</a:t>
            </a:r>
            <a:endParaRPr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383540" marR="0" lvl="1" indent="-182880" defTabSz="914400" rtl="0" eaLnBrk="1" fontAlgn="auto" latinLnBrk="0" hangingPunct="1"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Include criteria gradually reducing CICO support </a:t>
            </a:r>
            <a:endParaRPr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  <a:p>
            <a:pPr marL="383540" marR="0" lvl="1" indent="-182880" defTabSz="914400" rtl="0" eaLnBrk="1" fontAlgn="auto" latinLnBrk="0" hangingPunct="1"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Effective fading strategies is seldom a linear process, and both increases and decreases in supports may be </a:t>
            </a:r>
            <a:r>
              <a:rPr lang="en-US" sz="2400"/>
              <a:t>needed</a:t>
            </a:r>
            <a:endParaRPr lang="en-US" sz="2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Calibri"/>
              <a:cs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09B2863-A1A5-4050-8DE8-9BC0AD47F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F76955-21E0-4116-A6AA-19DB89B50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816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F67CB-F676-A277-1B30-82A20A3C7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B39BC-40EA-9623-6889-6B9BABB30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2" y="1845734"/>
            <a:ext cx="9910306" cy="4306588"/>
          </a:xfrm>
        </p:spPr>
        <p:txBody>
          <a:bodyPr vert="horz" lIns="0" tIns="45720" rIns="0" bIns="45720" rtlCol="0" anchor="t">
            <a:normAutofit/>
          </a:bodyPr>
          <a:lstStyle/>
          <a:p>
            <a:pPr marL="383540" lvl="1">
              <a:buClr>
                <a:srgbClr val="FFC000"/>
              </a:buClr>
              <a:buFont typeface="Wingdings" panose="05000000000000000000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Critical that all school personnel are trained </a:t>
            </a: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on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participate in </a:t>
            </a: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CICO (include fidelity checks and coaching) </a:t>
            </a:r>
            <a:endParaRPr lang="en-US" sz="32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749300" lvl="3">
              <a:buClr>
                <a:srgbClr val="FFC000"/>
              </a:buClr>
              <a:buFont typeface="Arial" panose="05000000000000000000" pitchFamily="2" charset="2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Teachers </a:t>
            </a:r>
          </a:p>
          <a:p>
            <a:pPr marL="749300" lvl="3">
              <a:buClr>
                <a:srgbClr val="FFC000"/>
              </a:buClr>
              <a:buFont typeface="Arial" panose="05000000000000000000" pitchFamily="2" charset="2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All Staff </a:t>
            </a:r>
          </a:p>
          <a:p>
            <a:pPr marL="749300" lvl="3">
              <a:buClr>
                <a:srgbClr val="FFC000"/>
              </a:buClr>
              <a:buFont typeface="Arial" panose="05000000000000000000" pitchFamily="2" charset="2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CICO Facilitators </a:t>
            </a:r>
            <a:endParaRPr lang="en-US" dirty="0">
              <a:solidFill>
                <a:schemeClr val="tx1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749300" lvl="3">
              <a:buClr>
                <a:srgbClr val="FFC000"/>
              </a:buClr>
              <a:buFont typeface="Arial" panose="05000000000000000000" pitchFamily="2" charset="2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Students and Families </a:t>
            </a:r>
            <a:endParaRPr lang="en-US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marR="0" lvl="1" indent="-18288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FFC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en-US" sz="3200" dirty="0">
                <a:solidFill>
                  <a:schemeClr val="tx1"/>
                </a:solidFill>
                <a:latin typeface="Calibri" panose="020F0502020204030204"/>
              </a:rPr>
              <a:t>C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ommon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 receive initial training at the beginning of the school year</a:t>
            </a:r>
            <a:endParaRPr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749300" lvl="3">
              <a:buClr>
                <a:srgbClr val="FFC000"/>
              </a:buClr>
              <a:buFont typeface="Arial" panose="05000000000000000000" pitchFamily="2" charset="2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/>
                <a:ea typeface="Calibri"/>
                <a:cs typeface="Calibri"/>
              </a:rPr>
              <a:t>Booster Trainings throughout the year </a:t>
            </a:r>
          </a:p>
        </p:txBody>
      </p:sp>
    </p:spTree>
    <p:extLst>
      <p:ext uri="{BB962C8B-B14F-4D97-AF65-F5344CB8AC3E}">
        <p14:creationId xmlns:p14="http://schemas.microsoft.com/office/powerpoint/2010/main" val="10000541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7F71-3C12-EAFB-E1E6-ADD28B725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Key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9B349-949A-29FE-9296-CBE9183E6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Describe how </a:t>
            </a:r>
            <a:r>
              <a:rPr lang="en-US" sz="3200" b="1" dirty="0">
                <a:solidFill>
                  <a:schemeClr val="tx1"/>
                </a:solidFill>
              </a:rPr>
              <a:t>Tier 1 practices support Tier 2 practices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Describe the </a:t>
            </a:r>
            <a:r>
              <a:rPr lang="en-US" sz="3200" b="1" dirty="0">
                <a:solidFill>
                  <a:schemeClr val="tx1"/>
                </a:solidFill>
              </a:rPr>
              <a:t>core components</a:t>
            </a:r>
            <a:r>
              <a:rPr lang="en-US" sz="3200" dirty="0">
                <a:solidFill>
                  <a:schemeClr val="tx1"/>
                </a:solidFill>
              </a:rPr>
              <a:t> of CICO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</a:rPr>
              <a:t>Identify </a:t>
            </a:r>
            <a:r>
              <a:rPr lang="en-US" sz="3200" b="1" dirty="0">
                <a:solidFill>
                  <a:schemeClr val="tx1"/>
                </a:solidFill>
              </a:rPr>
              <a:t>systems</a:t>
            </a:r>
            <a:r>
              <a:rPr lang="en-US" sz="3200" dirty="0">
                <a:solidFill>
                  <a:schemeClr val="tx1"/>
                </a:solidFill>
              </a:rPr>
              <a:t> to support CICO implementation </a:t>
            </a:r>
          </a:p>
        </p:txBody>
      </p:sp>
    </p:spTree>
    <p:extLst>
      <p:ext uri="{BB962C8B-B14F-4D97-AF65-F5344CB8AC3E}">
        <p14:creationId xmlns:p14="http://schemas.microsoft.com/office/powerpoint/2010/main" val="20145167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8824-93EF-3002-A82C-F39FC3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520" y="265436"/>
            <a:ext cx="9406604" cy="145075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Additional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F5539-5B03-8B15-ADDF-E8BEBDAD4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0520" y="2076744"/>
            <a:ext cx="6641391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Standardize DPRs Linked to PBIS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Establish Clear Entry and Exit Criteria – Plan for Graduation at the start! 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Student voice increases success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Feedback quality matters more than scores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Systems matter more than an individual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CICO is skill building and connection not behavior control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Layer in supports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Ensure special education is included versus a separate system </a:t>
            </a:r>
            <a:endParaRPr lang="en-US" dirty="0">
              <a:latin typeface="Calibri"/>
              <a:ea typeface="Calibri"/>
              <a:cs typeface="Calibri"/>
            </a:endParaRPr>
          </a:p>
          <a:p>
            <a:pPr>
              <a:buFont typeface="Wingdings" panose="020F0502020204030204" pitchFamily="34" charset="0"/>
              <a:buChar char="§"/>
            </a:pPr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65312F-877F-FC60-0BDB-2E4041EF5F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2221" y="2076744"/>
            <a:ext cx="3688585" cy="41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536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C38C0-2D68-A083-220C-32645A6A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2444" y="0"/>
            <a:ext cx="5475112" cy="171907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Join The Educator’s Blueprint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85BD0C-2B2C-F6CF-7048-401D73477AAA}"/>
              </a:ext>
            </a:extLst>
          </p:cNvPr>
          <p:cNvSpPr txBox="1"/>
          <p:nvPr/>
        </p:nvSpPr>
        <p:spPr>
          <a:xfrm>
            <a:off x="1072444" y="1989452"/>
            <a:ext cx="4515556" cy="38680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alibri"/>
                <a:ea typeface="Calibri"/>
                <a:cs typeface="Calibri"/>
              </a:rPr>
              <a:t>Learn from friends in the field… </a:t>
            </a:r>
            <a:endParaRPr lang="en-US" sz="2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000" i="0" u="none" strike="noStrike" dirty="0">
                <a:solidFill>
                  <a:srgbClr val="151E1B"/>
                </a:solidFill>
                <a:effectLst/>
                <a:latin typeface="Calibri"/>
                <a:ea typeface="Calibri"/>
                <a:cs typeface="Calibri"/>
              </a:rPr>
              <a:t>Episode 10: Can we Just Start Tier 2 with Dr. Kelsey Morris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151E1B"/>
                </a:solidFill>
                <a:latin typeface="Calibri"/>
                <a:ea typeface="Calibri"/>
                <a:cs typeface="Calibri"/>
              </a:rPr>
              <a:t>Episode 11: Student Identification with Dr. Stephen Kilgus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151E1B"/>
                </a:solidFill>
                <a:latin typeface="Calibri"/>
                <a:ea typeface="Calibri"/>
                <a:cs typeface="Calibri"/>
              </a:rPr>
              <a:t>Episode 81: Tier 2 Systems Getting you Down? with Ms. Hannaha Wright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rgbClr val="FFC000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000000"/>
                </a:solidFill>
                <a:latin typeface="Calibri"/>
                <a:ea typeface="Calibri" panose="020F0502020204030204"/>
                <a:cs typeface="Calibri"/>
              </a:rPr>
              <a:t>Episode 103: Check-In, Check-Out (CICO) Simplified, Standardized, Formalized. </a:t>
            </a: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</p:txBody>
      </p:sp>
      <p:pic>
        <p:nvPicPr>
          <p:cNvPr id="1026" name="Picture 2" descr="A blueprint with several books&#10;&#10;Description automatically generated">
            <a:extLst>
              <a:ext uri="{FF2B5EF4-FFF2-40B4-BE49-F238E27FC236}">
                <a16:creationId xmlns:a16="http://schemas.microsoft.com/office/drawing/2014/main" id="{42104EEF-3C3F-2DE2-29B4-E3AF3B48201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388334" y="623607"/>
            <a:ext cx="5577840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8ED4B3-1450-906F-0E23-B539BCB8B58C}"/>
              </a:ext>
            </a:extLst>
          </p:cNvPr>
          <p:cNvSpPr txBox="1"/>
          <p:nvPr/>
        </p:nvSpPr>
        <p:spPr>
          <a:xfrm>
            <a:off x="225826" y="5857515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3"/>
              </a:rPr>
              <a:t>Click me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456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ADE3E-67F0-0960-5FB3-27CCF7EAB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  <a:latin typeface="+mn-lt"/>
              </a:rPr>
              <a:t>How Core Tier 1 Practices Support Tier 2 Interventions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37B413B-2DB4-3AEB-2137-F5A2238C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964" y="1846263"/>
            <a:ext cx="5256212" cy="4022725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2"/>
                </a:solidFill>
              </a:rPr>
              <a:t>Classroom expectations are </a:t>
            </a:r>
            <a:r>
              <a:rPr lang="en-US" sz="3200" b="1" dirty="0">
                <a:solidFill>
                  <a:schemeClr val="accent2"/>
                </a:solidFill>
              </a:rPr>
              <a:t>defined</a:t>
            </a:r>
            <a:r>
              <a:rPr lang="en-US" sz="3200" dirty="0">
                <a:solidFill>
                  <a:schemeClr val="accent2"/>
                </a:solidFill>
              </a:rPr>
              <a:t> and </a:t>
            </a:r>
            <a:r>
              <a:rPr lang="en-US" sz="3200" b="1" dirty="0">
                <a:solidFill>
                  <a:schemeClr val="accent2"/>
                </a:solidFill>
              </a:rPr>
              <a:t>taught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2"/>
                </a:solidFill>
              </a:rPr>
              <a:t>Classroom routines are </a:t>
            </a:r>
            <a:r>
              <a:rPr lang="en-US" sz="3200" b="1" dirty="0">
                <a:solidFill>
                  <a:schemeClr val="accent2"/>
                </a:solidFill>
              </a:rPr>
              <a:t>predictable, prompted, practiced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2"/>
                </a:solidFill>
              </a:rPr>
              <a:t>Regular </a:t>
            </a:r>
            <a:r>
              <a:rPr lang="en-US" sz="3200" b="1" dirty="0">
                <a:solidFill>
                  <a:schemeClr val="accent2"/>
                </a:solidFill>
              </a:rPr>
              <a:t>recognition</a:t>
            </a:r>
            <a:r>
              <a:rPr lang="en-US" sz="3200" dirty="0">
                <a:solidFill>
                  <a:schemeClr val="accent2"/>
                </a:solidFill>
              </a:rPr>
              <a:t> for positive behaviors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chemeClr val="accent2"/>
                </a:solidFill>
              </a:rPr>
              <a:t>Discourage problem behavior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298E62F-0F86-E430-8BB3-84866CF78E00}"/>
              </a:ext>
            </a:extLst>
          </p:cNvPr>
          <p:cNvGraphicFramePr/>
          <p:nvPr/>
        </p:nvGraphicFramePr>
        <p:xfrm>
          <a:off x="6734175" y="1917467"/>
          <a:ext cx="5154699" cy="4302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2829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47804DA-4D46-9C7A-8749-4592F49B8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481" y="410524"/>
            <a:ext cx="2438400" cy="3336925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FF33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7935"/>
              </a:solidFill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1ABA1B7-8670-D9FD-AF10-3B5971B4E5C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58081" y="3001324"/>
            <a:ext cx="4267200" cy="3200400"/>
          </a:xfrm>
          <a:custGeom>
            <a:avLst/>
            <a:gdLst>
              <a:gd name="G0" fmla="+- 6036 0 0"/>
              <a:gd name="G1" fmla="+- 21600 0 6036"/>
              <a:gd name="G2" fmla="*/ 6036 1 2"/>
              <a:gd name="G3" fmla="+- 21600 0 G2"/>
              <a:gd name="G4" fmla="+/ 6036 21600 2"/>
              <a:gd name="G5" fmla="+/ G1 0 2"/>
              <a:gd name="G6" fmla="*/ 21600 21600 6036"/>
              <a:gd name="G7" fmla="*/ G6 1 2"/>
              <a:gd name="G8" fmla="+- 21600 0 G7"/>
              <a:gd name="G9" fmla="*/ 21600 1 2"/>
              <a:gd name="G10" fmla="+- 6036 0 G9"/>
              <a:gd name="G11" fmla="?: G10 G8 0"/>
              <a:gd name="G12" fmla="?: G10 G7 21600"/>
              <a:gd name="T0" fmla="*/ 18582 w 21600"/>
              <a:gd name="T1" fmla="*/ 10800 h 21600"/>
              <a:gd name="T2" fmla="*/ 10800 w 21600"/>
              <a:gd name="T3" fmla="*/ 21600 h 21600"/>
              <a:gd name="T4" fmla="*/ 3018 w 21600"/>
              <a:gd name="T5" fmla="*/ 10800 h 21600"/>
              <a:gd name="T6" fmla="*/ 10800 w 21600"/>
              <a:gd name="T7" fmla="*/ 0 h 21600"/>
              <a:gd name="T8" fmla="*/ 4818 w 21600"/>
              <a:gd name="T9" fmla="*/ 4818 h 21600"/>
              <a:gd name="T10" fmla="*/ 16782 w 21600"/>
              <a:gd name="T11" fmla="*/ 167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036" y="21600"/>
                </a:lnTo>
                <a:lnTo>
                  <a:pt x="1556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ABA07035-88E3-36F6-31FD-6CF543E51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8481" y="92075"/>
            <a:ext cx="2700338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Tertiary Prevention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Specialized 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Individualized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Systems for Students with High-Risk Behavior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60605FA2-390B-4843-61EE-EE8B3B36B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7081" y="2073275"/>
            <a:ext cx="26876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Secondary Prevention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Specialized Group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Systems for Students with At-Risk Behavior</a:t>
            </a: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2C14D97A-5C12-A9EE-0DEC-A9A39D755F03}"/>
              </a:ext>
            </a:extLst>
          </p:cNvPr>
          <p:cNvSpPr>
            <a:spLocks/>
          </p:cNvSpPr>
          <p:nvPr/>
        </p:nvSpPr>
        <p:spPr bwMode="auto">
          <a:xfrm rot="-1243991">
            <a:off x="6586994" y="218437"/>
            <a:ext cx="304800" cy="2667000"/>
          </a:xfrm>
          <a:prstGeom prst="rightBrace">
            <a:avLst>
              <a:gd name="adj1" fmla="val 72917"/>
              <a:gd name="adj2" fmla="val 83333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82FDAE5F-471B-4DE7-6391-335E71DEEC67}"/>
              </a:ext>
            </a:extLst>
          </p:cNvPr>
          <p:cNvSpPr>
            <a:spLocks/>
          </p:cNvSpPr>
          <p:nvPr/>
        </p:nvSpPr>
        <p:spPr bwMode="auto">
          <a:xfrm rot="-1184886">
            <a:off x="6639381" y="250187"/>
            <a:ext cx="304800" cy="83820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A7834216-C460-6588-4AB4-C400DA768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005" y="2911475"/>
            <a:ext cx="223727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Primary Prevention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School-/Classroom-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Wide Systems for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All Students,</a:t>
            </a:r>
          </a:p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Staff, &amp; Settings</a:t>
            </a:r>
          </a:p>
        </p:txBody>
      </p:sp>
      <p:sp>
        <p:nvSpPr>
          <p:cNvPr id="9" name="AutoShape 12">
            <a:extLst>
              <a:ext uri="{FF2B5EF4-FFF2-40B4-BE49-F238E27FC236}">
                <a16:creationId xmlns:a16="http://schemas.microsoft.com/office/drawing/2014/main" id="{528905BF-0151-AA4C-C882-8D409118BA80}"/>
              </a:ext>
            </a:extLst>
          </p:cNvPr>
          <p:cNvSpPr>
            <a:spLocks/>
          </p:cNvSpPr>
          <p:nvPr/>
        </p:nvSpPr>
        <p:spPr bwMode="auto">
          <a:xfrm rot="1068829">
            <a:off x="4205744" y="135887"/>
            <a:ext cx="609600" cy="5978525"/>
          </a:xfrm>
          <a:prstGeom prst="leftBrace">
            <a:avLst>
              <a:gd name="adj1" fmla="val 81727"/>
              <a:gd name="adj2" fmla="val 60583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10" name="Text Box 13">
            <a:extLst>
              <a:ext uri="{FF2B5EF4-FFF2-40B4-BE49-F238E27FC236}">
                <a16:creationId xmlns:a16="http://schemas.microsoft.com/office/drawing/2014/main" id="{F9517C78-4A8C-8AD1-37E0-1B1D9BF9C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305" y="252222"/>
            <a:ext cx="3429000" cy="230832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800" dirty="0">
                <a:latin typeface="Trebuchet MS" panose="020B0603020202020204" pitchFamily="34" charset="0"/>
                <a:ea typeface="+mj-ea"/>
                <a:cs typeface="+mj-cs"/>
              </a:rPr>
              <a:t>PBIS for </a:t>
            </a:r>
            <a:r>
              <a:rPr lang="en-US" sz="4800" dirty="0">
                <a:solidFill>
                  <a:schemeClr val="accent1"/>
                </a:solidFill>
                <a:latin typeface="Trebuchet MS" panose="020B0603020202020204" pitchFamily="34" charset="0"/>
                <a:ea typeface="+mj-ea"/>
                <a:cs typeface="+mj-cs"/>
              </a:rPr>
              <a:t>all</a:t>
            </a:r>
            <a:r>
              <a:rPr lang="en-US" sz="4800" dirty="0">
                <a:latin typeface="Trebuchet MS" panose="020B0603020202020204" pitchFamily="34" charset="0"/>
                <a:ea typeface="+mj-ea"/>
                <a:cs typeface="+mj-cs"/>
              </a:rPr>
              <a:t>, some, and few</a:t>
            </a:r>
            <a:endParaRPr lang="en-US" sz="5400" dirty="0"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F86C2972-6B8F-D506-2C28-5174CF70F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2767" y="4462152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~80% of Students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369C2342-DD3D-BB36-39F5-110853B0E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681" y="2620324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~15% </a:t>
            </a: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12821330-6723-81E1-3217-BD717FCC4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581" y="1006167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Arial" pitchFamily="34" charset="0"/>
                <a:ea typeface="ＭＳ Ｐゴシック" pitchFamily="1" charset="-128"/>
              </a:rPr>
              <a:t>~5%</a:t>
            </a:r>
            <a:r>
              <a:rPr lang="en-US" dirty="0">
                <a:solidFill>
                  <a:srgbClr val="007935"/>
                </a:solidFill>
                <a:latin typeface="Arial" pitchFamily="34" charset="0"/>
                <a:ea typeface="ＭＳ Ｐゴシック" pitchFamily="1" charset="-128"/>
              </a:rPr>
              <a:t> </a:t>
            </a:r>
          </a:p>
        </p:txBody>
      </p:sp>
      <p:pic>
        <p:nvPicPr>
          <p:cNvPr id="14" name="Picture 13" descr="Logo of the Center on Positive Behavioral Interventions and Supports">
            <a:extLst>
              <a:ext uri="{FF2B5EF4-FFF2-40B4-BE49-F238E27FC236}">
                <a16:creationId xmlns:a16="http://schemas.microsoft.com/office/drawing/2014/main" id="{864B6F91-EFC2-EFDF-7304-A21B554D06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1843" y="5731366"/>
            <a:ext cx="2249359" cy="52528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6F133D-E30B-130F-A89F-75882ABF8D5C}"/>
              </a:ext>
            </a:extLst>
          </p:cNvPr>
          <p:cNvSpPr/>
          <p:nvPr/>
        </p:nvSpPr>
        <p:spPr>
          <a:xfrm>
            <a:off x="7217483" y="1716106"/>
            <a:ext cx="2634717" cy="1919326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C4C8B40-D5FE-48C7-AB08-6F12EB1BC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4393" y="871008"/>
            <a:ext cx="2438400" cy="3336925"/>
          </a:xfrm>
          <a:prstGeom prst="triangle">
            <a:avLst>
              <a:gd name="adj" fmla="val 50000"/>
            </a:avLst>
          </a:prstGeom>
          <a:gradFill rotWithShape="0">
            <a:gsLst>
              <a:gs pos="0">
                <a:srgbClr val="FF3300"/>
              </a:gs>
              <a:gs pos="100000">
                <a:srgbClr val="FFFF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007935"/>
              </a:solidFill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BA6ABAAE-8C19-4116-8FCE-89E25922379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049993" y="3461808"/>
            <a:ext cx="4267200" cy="3200400"/>
          </a:xfrm>
          <a:custGeom>
            <a:avLst/>
            <a:gdLst>
              <a:gd name="G0" fmla="+- 6036 0 0"/>
              <a:gd name="G1" fmla="+- 21600 0 6036"/>
              <a:gd name="G2" fmla="*/ 6036 1 2"/>
              <a:gd name="G3" fmla="+- 21600 0 G2"/>
              <a:gd name="G4" fmla="+/ 6036 21600 2"/>
              <a:gd name="G5" fmla="+/ G1 0 2"/>
              <a:gd name="G6" fmla="*/ 21600 21600 6036"/>
              <a:gd name="G7" fmla="*/ G6 1 2"/>
              <a:gd name="G8" fmla="+- 21600 0 G7"/>
              <a:gd name="G9" fmla="*/ 21600 1 2"/>
              <a:gd name="G10" fmla="+- 6036 0 G9"/>
              <a:gd name="G11" fmla="?: G10 G8 0"/>
              <a:gd name="G12" fmla="?: G10 G7 21600"/>
              <a:gd name="T0" fmla="*/ 18582 w 21600"/>
              <a:gd name="T1" fmla="*/ 10800 h 21600"/>
              <a:gd name="T2" fmla="*/ 10800 w 21600"/>
              <a:gd name="T3" fmla="*/ 21600 h 21600"/>
              <a:gd name="T4" fmla="*/ 3018 w 21600"/>
              <a:gd name="T5" fmla="*/ 10800 h 21600"/>
              <a:gd name="T6" fmla="*/ 10800 w 21600"/>
              <a:gd name="T7" fmla="*/ 0 h 21600"/>
              <a:gd name="T8" fmla="*/ 4818 w 21600"/>
              <a:gd name="T9" fmla="*/ 4818 h 21600"/>
              <a:gd name="T10" fmla="*/ 16782 w 21600"/>
              <a:gd name="T11" fmla="*/ 167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6036" y="21600"/>
                </a:lnTo>
                <a:lnTo>
                  <a:pt x="1556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66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71FB32C9-2247-466D-8977-3D9B80186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392" y="261408"/>
            <a:ext cx="33688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Tier 3 Practices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Function-Based Behavior Support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Wraparound Supports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Individual Counseling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Etc.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D76A52F2-860A-450F-AB5C-9985FB0E6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2865" y="2511549"/>
            <a:ext cx="364205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Tier 2 Practices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Trebuchet MS" panose="020B0603020202020204" pitchFamily="34" charset="0"/>
                <a:ea typeface="ＭＳ Ｐゴシック" pitchFamily="1" charset="-128"/>
              </a:rPr>
              <a:t>Check-In/Check-Out (CICO)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Social Skills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Self-monitoring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Behavior Contracting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Mentoring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Etc.</a:t>
            </a: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A512A97D-05F5-4182-BE37-EBF59F45CAAA}"/>
              </a:ext>
            </a:extLst>
          </p:cNvPr>
          <p:cNvSpPr>
            <a:spLocks/>
          </p:cNvSpPr>
          <p:nvPr/>
        </p:nvSpPr>
        <p:spPr bwMode="auto">
          <a:xfrm rot="-1243991">
            <a:off x="6778906" y="678921"/>
            <a:ext cx="304800" cy="2667000"/>
          </a:xfrm>
          <a:prstGeom prst="rightBrace">
            <a:avLst>
              <a:gd name="adj1" fmla="val 72917"/>
              <a:gd name="adj2" fmla="val 83333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0321D19A-6F6A-41E3-B515-6DF39AEE78C7}"/>
              </a:ext>
            </a:extLst>
          </p:cNvPr>
          <p:cNvSpPr>
            <a:spLocks/>
          </p:cNvSpPr>
          <p:nvPr/>
        </p:nvSpPr>
        <p:spPr bwMode="auto">
          <a:xfrm rot="-1184886">
            <a:off x="6831293" y="710671"/>
            <a:ext cx="304800" cy="83820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0DF6065A-FBA5-4A09-B625-B89CFABB7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961" y="2447145"/>
            <a:ext cx="331694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u="sng" dirty="0">
                <a:latin typeface="Trebuchet MS" panose="020B0603020202020204" pitchFamily="34" charset="0"/>
                <a:ea typeface="ＭＳ Ｐゴシック" pitchFamily="1" charset="-128"/>
              </a:rPr>
              <a:t>Tier 1 Practices</a:t>
            </a: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Teaching School-wide 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Acknowledging Expected Behavior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Responding to Behavior Errors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Requesting Assistance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Etc.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082C58CA-3E0C-45B2-9D0E-C1176AE87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679" y="4922636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~80% of Students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2BA5DB0B-215C-4B88-BAA2-59CE215DD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2593" y="3080808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Trebuchet MS" panose="020B0603020202020204" pitchFamily="34" charset="0"/>
                <a:ea typeface="ＭＳ Ｐゴシック" pitchFamily="1" charset="-128"/>
              </a:rPr>
              <a:t>~15% </a:t>
            </a: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D7AD1C8A-481B-452E-9627-9C30BC97B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4493" y="1466651"/>
            <a:ext cx="838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dirty="0">
                <a:latin typeface="Arial" pitchFamily="34" charset="0"/>
                <a:ea typeface="ＭＳ Ｐゴシック" pitchFamily="1" charset="-128"/>
              </a:rPr>
              <a:t>~5%</a:t>
            </a:r>
            <a:r>
              <a:rPr lang="en-US" dirty="0">
                <a:solidFill>
                  <a:srgbClr val="007935"/>
                </a:solidFill>
                <a:latin typeface="Arial" pitchFamily="34" charset="0"/>
                <a:ea typeface="ＭＳ Ｐゴシック" pitchFamily="1" charset="-128"/>
              </a:rPr>
              <a:t> </a:t>
            </a:r>
          </a:p>
        </p:txBody>
      </p:sp>
      <p:sp>
        <p:nvSpPr>
          <p:cNvPr id="12" name="AutoShape 12">
            <a:extLst>
              <a:ext uri="{FF2B5EF4-FFF2-40B4-BE49-F238E27FC236}">
                <a16:creationId xmlns:a16="http://schemas.microsoft.com/office/drawing/2014/main" id="{DE427730-F9E1-40FC-B292-459D92F752F9}"/>
              </a:ext>
            </a:extLst>
          </p:cNvPr>
          <p:cNvSpPr>
            <a:spLocks/>
          </p:cNvSpPr>
          <p:nvPr/>
        </p:nvSpPr>
        <p:spPr bwMode="auto">
          <a:xfrm rot="1068829">
            <a:off x="4397656" y="596371"/>
            <a:ext cx="609600" cy="5978525"/>
          </a:xfrm>
          <a:prstGeom prst="leftBrace">
            <a:avLst>
              <a:gd name="adj1" fmla="val 81727"/>
              <a:gd name="adj2" fmla="val 60583"/>
            </a:avLst>
          </a:prstGeom>
          <a:noFill/>
          <a:ln w="19050">
            <a:solidFill>
              <a:srgbClr val="00793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7935"/>
              </a:solidFill>
              <a:effectLst/>
              <a:uLnTx/>
              <a:uFillTx/>
            </a:endParaRP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914D7C04-8891-4E81-8DCE-6CB90C197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70" y="437882"/>
            <a:ext cx="3429000" cy="156966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4800" dirty="0">
                <a:latin typeface="Trebuchet MS" panose="020B0603020202020204" pitchFamily="34" charset="0"/>
                <a:ea typeface="+mj-ea"/>
                <a:cs typeface="+mj-cs"/>
              </a:rPr>
              <a:t>PBIS </a:t>
            </a:r>
            <a:r>
              <a:rPr lang="en-US" sz="4800" dirty="0">
                <a:solidFill>
                  <a:schemeClr val="accent1"/>
                </a:solidFill>
                <a:latin typeface="Trebuchet MS" panose="020B0603020202020204" pitchFamily="34" charset="0"/>
                <a:ea typeface="+mj-ea"/>
                <a:cs typeface="+mj-cs"/>
              </a:rPr>
              <a:t>Practices</a:t>
            </a:r>
            <a:endParaRPr lang="en-US" sz="5400" dirty="0">
              <a:solidFill>
                <a:schemeClr val="accent1"/>
              </a:solidFill>
              <a:latin typeface="Arial" pitchFamily="34" charset="0"/>
              <a:ea typeface="ＭＳ Ｐゴシック" pitchFamily="1" charset="-12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5E21D6-C49B-833D-E0A1-6A820A911F91}"/>
              </a:ext>
            </a:extLst>
          </p:cNvPr>
          <p:cNvSpPr/>
          <p:nvPr/>
        </p:nvSpPr>
        <p:spPr>
          <a:xfrm>
            <a:off x="7552048" y="2539470"/>
            <a:ext cx="3368887" cy="1919326"/>
          </a:xfrm>
          <a:prstGeom prst="rect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4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880B8A-12FA-E342-9A59-48F913C76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2514-297F-0FFA-1BF0-FEA25313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+mn-lt"/>
              </a:rPr>
              <a:t>Core Features of Tier 2 Practices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1E1EA3-4334-764E-ED6E-FDD8DF22B8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749" y="2411706"/>
            <a:ext cx="1918751" cy="2467846"/>
          </a:xfrm>
          <a:prstGeom prst="rect">
            <a:avLst/>
          </a:prstGeom>
        </p:spPr>
      </p:pic>
      <p:pic>
        <p:nvPicPr>
          <p:cNvPr id="8" name="Picture 7" descr="A person and person in a hallway&#10;&#10;AI-generated content may be incorrect.">
            <a:extLst>
              <a:ext uri="{FF2B5EF4-FFF2-40B4-BE49-F238E27FC236}">
                <a16:creationId xmlns:a16="http://schemas.microsoft.com/office/drawing/2014/main" id="{A6EA0A04-8E62-00E7-4D9F-265CFDA8EC6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5952" y="2407465"/>
            <a:ext cx="1906773" cy="24763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203A4F-601A-0223-8522-2E92B881EA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910" y="2409627"/>
            <a:ext cx="1906772" cy="248439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2A632-8D64-580E-2D72-C354D8EBA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6" y="1845734"/>
            <a:ext cx="4203365" cy="4023360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Continuously available</a:t>
            </a:r>
            <a:endParaRPr lang="en-US" sz="2800"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Function-based</a:t>
            </a:r>
            <a:endParaRPr lang="en-US" sz="2800"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Explicit instruction</a:t>
            </a:r>
            <a:endParaRPr lang="en-US" sz="2800"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Repeated Feedback</a:t>
            </a:r>
            <a:endParaRPr lang="en-US" sz="2800"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Corrective consequences</a:t>
            </a:r>
            <a:endParaRPr lang="en-US" sz="2800">
              <a:ea typeface="Calibri"/>
              <a:cs typeface="Calibri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School-family communication </a:t>
            </a:r>
            <a:endParaRPr lang="en-US" sz="2800">
              <a:ea typeface="Calibri" panose="020F0502020204030204"/>
              <a:cs typeface="Calibri" panose="020F0502020204030204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Fading strategies</a:t>
            </a:r>
            <a:endParaRPr lang="en-US" sz="2800">
              <a:ea typeface="Calibri"/>
              <a:cs typeface="Calibri"/>
            </a:endParaRPr>
          </a:p>
          <a:p>
            <a:pPr marL="0" indent="0">
              <a:buNone/>
            </a:pPr>
            <a:endParaRPr lang="en-US" sz="1800"/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006333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2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FFC000"/>
      </a:accent1>
      <a:accent2>
        <a:srgbClr val="00000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0BA46AC56B414BBFF50326E28C4C90" ma:contentTypeVersion="4" ma:contentTypeDescription="Create a new document." ma:contentTypeScope="" ma:versionID="2098dde390007d5914e96c4f867d6b4b">
  <xsd:schema xmlns:xsd="http://www.w3.org/2001/XMLSchema" xmlns:xs="http://www.w3.org/2001/XMLSchema" xmlns:p="http://schemas.microsoft.com/office/2006/metadata/properties" xmlns:ns2="ef16de0d-2a2a-40d7-a99c-413d9cb96f80" targetNamespace="http://schemas.microsoft.com/office/2006/metadata/properties" ma:root="true" ma:fieldsID="609eef98d61e2e2154dc18e72f5d0c53" ns2:_="">
    <xsd:import namespace="ef16de0d-2a2a-40d7-a99c-413d9cb96f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16de0d-2a2a-40d7-a99c-413d9cb96f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C2C681-51D4-484A-A96D-B5DC6B539B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16de0d-2a2a-40d7-a99c-413d9cb96f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77DD1D2-B68C-4A3E-8D5F-0E8D091427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D3A38B-832D-42EE-9EAA-E50C9F44B82F}">
  <ds:schemaRefs>
    <ds:schemaRef ds:uri="ef16de0d-2a2a-40d7-a99c-413d9cb96f80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12227</TotalTime>
  <Words>2159</Words>
  <Application>Microsoft Macintosh PowerPoint</Application>
  <PresentationFormat>Widescreen</PresentationFormat>
  <Paragraphs>469</Paragraphs>
  <Slides>56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Arial</vt:lpstr>
      <vt:lpstr>Calibri</vt:lpstr>
      <vt:lpstr>Calibri Light</vt:lpstr>
      <vt:lpstr>Courier New</vt:lpstr>
      <vt:lpstr>Noto Sans Symbols</vt:lpstr>
      <vt:lpstr>Times New Roman</vt:lpstr>
      <vt:lpstr>Trebuchet MS</vt:lpstr>
      <vt:lpstr>Wingdings</vt:lpstr>
      <vt:lpstr>Retrospect</vt:lpstr>
      <vt:lpstr>Check-In/Check-Out: Setting Students Up for Success Using a Targeted and Efficient Behavior Program</vt:lpstr>
      <vt:lpstr>Key Messages</vt:lpstr>
      <vt:lpstr>Acknowledgements</vt:lpstr>
      <vt:lpstr>Key Messages</vt:lpstr>
      <vt:lpstr>PowerPoint Presentation</vt:lpstr>
      <vt:lpstr>How Core Tier 1 Practices Support Tier 2 Interventions</vt:lpstr>
      <vt:lpstr>PowerPoint Presentation</vt:lpstr>
      <vt:lpstr>PowerPoint Presentation</vt:lpstr>
      <vt:lpstr>Core Features of Tier 2 Practices</vt:lpstr>
      <vt:lpstr>Goals of Tier 2 Interventions</vt:lpstr>
      <vt:lpstr>Who Benefit From Tier 2 Supports?</vt:lpstr>
      <vt:lpstr>Key Messages</vt:lpstr>
      <vt:lpstr>CICO Improves….</vt:lpstr>
      <vt:lpstr> Check-In/Check-Out (CICO)</vt:lpstr>
      <vt:lpstr>CICO Adult and Student Cycles</vt:lpstr>
      <vt:lpstr>CICO Mentor and Student Cycles</vt:lpstr>
      <vt:lpstr>CICO Roles</vt:lpstr>
      <vt:lpstr>Mentor and Student “Check In”</vt:lpstr>
      <vt:lpstr>Teacher and Student Cycles</vt:lpstr>
      <vt:lpstr>Teacher and Student “Greeting” Each Class (Beginning) </vt:lpstr>
      <vt:lpstr>Teacher Feedback </vt:lpstr>
      <vt:lpstr>Teacher Feedback</vt:lpstr>
      <vt:lpstr>Start of the day…</vt:lpstr>
      <vt:lpstr>End of Each Time Block…</vt:lpstr>
      <vt:lpstr>Scoring the Daily Progress Report </vt:lpstr>
      <vt:lpstr>Point Card for Student Feedback</vt:lpstr>
      <vt:lpstr>Daily Progress Report (DPR)</vt:lpstr>
      <vt:lpstr>Daily Progress Report (DPR)</vt:lpstr>
      <vt:lpstr>Standardize DPRs Link to PBIS </vt:lpstr>
      <vt:lpstr>Identify Student Goals </vt:lpstr>
      <vt:lpstr>Regular Home Connection</vt:lpstr>
      <vt:lpstr>Home To School Communication </vt:lpstr>
      <vt:lpstr>CICO Mentor and Student Cycles</vt:lpstr>
      <vt:lpstr>Mentor and Student “Check Out”</vt:lpstr>
      <vt:lpstr>Daily and Weekly Acknowledgements</vt:lpstr>
      <vt:lpstr>CICO Acknowledgement System</vt:lpstr>
      <vt:lpstr>Example Student Acknowledgements</vt:lpstr>
      <vt:lpstr>Key Messages</vt:lpstr>
      <vt:lpstr>CICO Teaming Cycle</vt:lpstr>
      <vt:lpstr>Core Features of Tier 2 Systems</vt:lpstr>
      <vt:lpstr>Teaming</vt:lpstr>
      <vt:lpstr>Student Screening and Identification </vt:lpstr>
      <vt:lpstr>Example of Student Identification for CICO</vt:lpstr>
      <vt:lpstr>Teaming Cycle</vt:lpstr>
      <vt:lpstr>PowerPoint Presentation</vt:lpstr>
      <vt:lpstr>  Example: Average Daily Points By Student</vt:lpstr>
      <vt:lpstr>Individual Student Report (Kiera)</vt:lpstr>
      <vt:lpstr>Period Report - Kiera</vt:lpstr>
      <vt:lpstr>Individual Period Report (Kiera)</vt:lpstr>
      <vt:lpstr>Example Decision Rules</vt:lpstr>
      <vt:lpstr>Solution Modification (Kiera)</vt:lpstr>
      <vt:lpstr>Fading Strategies </vt:lpstr>
      <vt:lpstr>Professional Development</vt:lpstr>
      <vt:lpstr>Key Messages</vt:lpstr>
      <vt:lpstr>Additional Considerations</vt:lpstr>
      <vt:lpstr>Join The Educator’s Blueprint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Session 8</dc:title>
  <dc:creator>kmsfg6@mail.missouri.edu</dc:creator>
  <cp:lastModifiedBy>Robin Spoerl</cp:lastModifiedBy>
  <cp:revision>442</cp:revision>
  <dcterms:created xsi:type="dcterms:W3CDTF">2018-02-23T19:34:52Z</dcterms:created>
  <dcterms:modified xsi:type="dcterms:W3CDTF">2026-08-14T17:48:25Z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0x010100B30BA46AC56B414BBFF50326E28C4C90</vt:lpwstr>
  </property>
</Properties>
</file>