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4"/>
  </p:sldMasterIdLst>
  <p:notesMasterIdLst>
    <p:notesMasterId r:id="rId14"/>
  </p:notesMasterIdLst>
  <p:sldIdLst>
    <p:sldId id="256" r:id="rId5"/>
    <p:sldId id="270" r:id="rId6"/>
    <p:sldId id="283" r:id="rId7"/>
    <p:sldId id="257" r:id="rId8"/>
    <p:sldId id="282" r:id="rId9"/>
    <p:sldId id="260" r:id="rId10"/>
    <p:sldId id="284" r:id="rId11"/>
    <p:sldId id="287" r:id="rId12"/>
    <p:sldId id="259" r:id="rId13"/>
  </p:sldIdLst>
  <p:sldSz cx="9144000" cy="5143500" type="screen16x9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75069AD-7D10-45CC-B698-C39EF7D7D86A}" v="1" dt="2025-10-27T21:24:33.6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10" autoAdjust="0"/>
    <p:restoredTop sz="90219" autoAdjust="0"/>
  </p:normalViewPr>
  <p:slideViewPr>
    <p:cSldViewPr snapToGrid="0">
      <p:cViewPr varScale="1">
        <p:scale>
          <a:sx n="106" d="100"/>
          <a:sy n="106" d="100"/>
        </p:scale>
        <p:origin x="120" y="150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rald Kobbe" userId="1e412a81-6ef7-4155-a055-5c372e47c546" providerId="ADAL" clId="{C0AFF642-94F1-417C-BAD1-94BF936407EF}"/>
    <pc:docChg chg="addSld delSld modSld delMainMaster">
      <pc:chgData name="Harald Kobbe" userId="1e412a81-6ef7-4155-a055-5c372e47c546" providerId="ADAL" clId="{C0AFF642-94F1-417C-BAD1-94BF936407EF}" dt="2025-10-27T21:27:35.559" v="7" actId="2696"/>
      <pc:docMkLst>
        <pc:docMk/>
      </pc:docMkLst>
      <pc:sldChg chg="new del">
        <pc:chgData name="Harald Kobbe" userId="1e412a81-6ef7-4155-a055-5c372e47c546" providerId="ADAL" clId="{C0AFF642-94F1-417C-BAD1-94BF936407EF}" dt="2025-10-27T21:27:30.937" v="5" actId="2696"/>
        <pc:sldMkLst>
          <pc:docMk/>
          <pc:sldMk cId="1985058771" sldId="288"/>
        </pc:sldMkLst>
      </pc:sldChg>
      <pc:sldChg chg="add del">
        <pc:chgData name="Harald Kobbe" userId="1e412a81-6ef7-4155-a055-5c372e47c546" providerId="ADAL" clId="{C0AFF642-94F1-417C-BAD1-94BF936407EF}" dt="2025-10-27T21:25:32.101" v="2" actId="2696"/>
        <pc:sldMkLst>
          <pc:docMk/>
          <pc:sldMk cId="54899037" sldId="289"/>
        </pc:sldMkLst>
      </pc:sldChg>
      <pc:sldChg chg="add del">
        <pc:chgData name="Harald Kobbe" userId="1e412a81-6ef7-4155-a055-5c372e47c546" providerId="ADAL" clId="{C0AFF642-94F1-417C-BAD1-94BF936407EF}" dt="2025-10-27T21:27:35.559" v="7" actId="2696"/>
        <pc:sldMkLst>
          <pc:docMk/>
          <pc:sldMk cId="3410603965" sldId="289"/>
        </pc:sldMkLst>
      </pc:sldChg>
      <pc:sldChg chg="add del">
        <pc:chgData name="Harald Kobbe" userId="1e412a81-6ef7-4155-a055-5c372e47c546" providerId="ADAL" clId="{C0AFF642-94F1-417C-BAD1-94BF936407EF}" dt="2025-10-27T21:27:33.524" v="6" actId="2696"/>
        <pc:sldMkLst>
          <pc:docMk/>
          <pc:sldMk cId="3737603196" sldId="290"/>
        </pc:sldMkLst>
      </pc:sldChg>
      <pc:sldMasterChg chg="del delSldLayout">
        <pc:chgData name="Harald Kobbe" userId="1e412a81-6ef7-4155-a055-5c372e47c546" providerId="ADAL" clId="{C0AFF642-94F1-417C-BAD1-94BF936407EF}" dt="2025-10-27T21:25:32.101" v="2" actId="2696"/>
        <pc:sldMasterMkLst>
          <pc:docMk/>
          <pc:sldMasterMk cId="2455561388" sldId="2147483660"/>
        </pc:sldMasterMkLst>
        <pc:sldLayoutChg chg="del">
          <pc:chgData name="Harald Kobbe" userId="1e412a81-6ef7-4155-a055-5c372e47c546" providerId="ADAL" clId="{C0AFF642-94F1-417C-BAD1-94BF936407EF}" dt="2025-10-27T21:25:32.101" v="2" actId="2696"/>
          <pc:sldLayoutMkLst>
            <pc:docMk/>
            <pc:sldMasterMk cId="2455561388" sldId="2147483660"/>
            <pc:sldLayoutMk cId="4089752524" sldId="2147483661"/>
          </pc:sldLayoutMkLst>
        </pc:sldLayoutChg>
        <pc:sldLayoutChg chg="del">
          <pc:chgData name="Harald Kobbe" userId="1e412a81-6ef7-4155-a055-5c372e47c546" providerId="ADAL" clId="{C0AFF642-94F1-417C-BAD1-94BF936407EF}" dt="2025-10-27T21:25:32.101" v="2" actId="2696"/>
          <pc:sldLayoutMkLst>
            <pc:docMk/>
            <pc:sldMasterMk cId="2455561388" sldId="2147483660"/>
            <pc:sldLayoutMk cId="1916515836" sldId="2147483662"/>
          </pc:sldLayoutMkLst>
        </pc:sldLayoutChg>
        <pc:sldLayoutChg chg="del">
          <pc:chgData name="Harald Kobbe" userId="1e412a81-6ef7-4155-a055-5c372e47c546" providerId="ADAL" clId="{C0AFF642-94F1-417C-BAD1-94BF936407EF}" dt="2025-10-27T21:25:32.101" v="2" actId="2696"/>
          <pc:sldLayoutMkLst>
            <pc:docMk/>
            <pc:sldMasterMk cId="2455561388" sldId="2147483660"/>
            <pc:sldLayoutMk cId="1166282699" sldId="2147483663"/>
          </pc:sldLayoutMkLst>
        </pc:sldLayoutChg>
        <pc:sldLayoutChg chg="del">
          <pc:chgData name="Harald Kobbe" userId="1e412a81-6ef7-4155-a055-5c372e47c546" providerId="ADAL" clId="{C0AFF642-94F1-417C-BAD1-94BF936407EF}" dt="2025-10-27T21:25:32.101" v="2" actId="2696"/>
          <pc:sldLayoutMkLst>
            <pc:docMk/>
            <pc:sldMasterMk cId="2455561388" sldId="2147483660"/>
            <pc:sldLayoutMk cId="1093805473" sldId="2147483664"/>
          </pc:sldLayoutMkLst>
        </pc:sldLayoutChg>
        <pc:sldLayoutChg chg="del">
          <pc:chgData name="Harald Kobbe" userId="1e412a81-6ef7-4155-a055-5c372e47c546" providerId="ADAL" clId="{C0AFF642-94F1-417C-BAD1-94BF936407EF}" dt="2025-10-27T21:25:32.101" v="2" actId="2696"/>
          <pc:sldLayoutMkLst>
            <pc:docMk/>
            <pc:sldMasterMk cId="2455561388" sldId="2147483660"/>
            <pc:sldLayoutMk cId="3422603138" sldId="2147483665"/>
          </pc:sldLayoutMkLst>
        </pc:sldLayoutChg>
        <pc:sldLayoutChg chg="del">
          <pc:chgData name="Harald Kobbe" userId="1e412a81-6ef7-4155-a055-5c372e47c546" providerId="ADAL" clId="{C0AFF642-94F1-417C-BAD1-94BF936407EF}" dt="2025-10-27T21:25:32.101" v="2" actId="2696"/>
          <pc:sldLayoutMkLst>
            <pc:docMk/>
            <pc:sldMasterMk cId="2455561388" sldId="2147483660"/>
            <pc:sldLayoutMk cId="2444274772" sldId="2147483666"/>
          </pc:sldLayoutMkLst>
        </pc:sldLayoutChg>
        <pc:sldLayoutChg chg="del">
          <pc:chgData name="Harald Kobbe" userId="1e412a81-6ef7-4155-a055-5c372e47c546" providerId="ADAL" clId="{C0AFF642-94F1-417C-BAD1-94BF936407EF}" dt="2025-10-27T21:25:32.101" v="2" actId="2696"/>
          <pc:sldLayoutMkLst>
            <pc:docMk/>
            <pc:sldMasterMk cId="2455561388" sldId="2147483660"/>
            <pc:sldLayoutMk cId="2889541989" sldId="2147483667"/>
          </pc:sldLayoutMkLst>
        </pc:sldLayoutChg>
        <pc:sldLayoutChg chg="del">
          <pc:chgData name="Harald Kobbe" userId="1e412a81-6ef7-4155-a055-5c372e47c546" providerId="ADAL" clId="{C0AFF642-94F1-417C-BAD1-94BF936407EF}" dt="2025-10-27T21:25:32.101" v="2" actId="2696"/>
          <pc:sldLayoutMkLst>
            <pc:docMk/>
            <pc:sldMasterMk cId="2455561388" sldId="2147483660"/>
            <pc:sldLayoutMk cId="1615546162" sldId="2147483668"/>
          </pc:sldLayoutMkLst>
        </pc:sldLayoutChg>
        <pc:sldLayoutChg chg="del">
          <pc:chgData name="Harald Kobbe" userId="1e412a81-6ef7-4155-a055-5c372e47c546" providerId="ADAL" clId="{C0AFF642-94F1-417C-BAD1-94BF936407EF}" dt="2025-10-27T21:25:32.101" v="2" actId="2696"/>
          <pc:sldLayoutMkLst>
            <pc:docMk/>
            <pc:sldMasterMk cId="2455561388" sldId="2147483660"/>
            <pc:sldLayoutMk cId="1528697049" sldId="2147483669"/>
          </pc:sldLayoutMkLst>
        </pc:sldLayoutChg>
        <pc:sldLayoutChg chg="del">
          <pc:chgData name="Harald Kobbe" userId="1e412a81-6ef7-4155-a055-5c372e47c546" providerId="ADAL" clId="{C0AFF642-94F1-417C-BAD1-94BF936407EF}" dt="2025-10-27T21:25:32.101" v="2" actId="2696"/>
          <pc:sldLayoutMkLst>
            <pc:docMk/>
            <pc:sldMasterMk cId="2455561388" sldId="2147483660"/>
            <pc:sldLayoutMk cId="491693056" sldId="2147483670"/>
          </pc:sldLayoutMkLst>
        </pc:sldLayoutChg>
        <pc:sldLayoutChg chg="del">
          <pc:chgData name="Harald Kobbe" userId="1e412a81-6ef7-4155-a055-5c372e47c546" providerId="ADAL" clId="{C0AFF642-94F1-417C-BAD1-94BF936407EF}" dt="2025-10-27T21:25:32.101" v="2" actId="2696"/>
          <pc:sldLayoutMkLst>
            <pc:docMk/>
            <pc:sldMasterMk cId="2455561388" sldId="2147483660"/>
            <pc:sldLayoutMk cId="370772850" sldId="2147483671"/>
          </pc:sldLayoutMkLst>
        </pc:sldLayoutChg>
      </pc:sldMasterChg>
    </pc:docChg>
  </pc:docChgLst>
  <pc:docChgLst>
    <pc:chgData name="Harald Kobbe" userId="1e412a81-6ef7-4155-a055-5c372e47c546" providerId="ADAL" clId="{9E7BAF12-8049-49EA-97F6-D68FEFC0C4AF}"/>
    <pc:docChg chg="addSld delSld modSld">
      <pc:chgData name="Harald Kobbe" userId="1e412a81-6ef7-4155-a055-5c372e47c546" providerId="ADAL" clId="{9E7BAF12-8049-49EA-97F6-D68FEFC0C4AF}" dt="2025-06-13T09:25:29.176" v="69" actId="20577"/>
      <pc:docMkLst>
        <pc:docMk/>
      </pc:docMkLst>
      <pc:sldChg chg="modSp mod">
        <pc:chgData name="Harald Kobbe" userId="1e412a81-6ef7-4155-a055-5c372e47c546" providerId="ADAL" clId="{9E7BAF12-8049-49EA-97F6-D68FEFC0C4AF}" dt="2025-06-12T11:59:55.010" v="39" actId="115"/>
        <pc:sldMkLst>
          <pc:docMk/>
          <pc:sldMk cId="0" sldId="257"/>
        </pc:sldMkLst>
      </pc:sldChg>
      <pc:sldChg chg="modSp mod">
        <pc:chgData name="Harald Kobbe" userId="1e412a81-6ef7-4155-a055-5c372e47c546" providerId="ADAL" clId="{9E7BAF12-8049-49EA-97F6-D68FEFC0C4AF}" dt="2025-06-12T12:01:30.882" v="50" actId="115"/>
        <pc:sldMkLst>
          <pc:docMk/>
          <pc:sldMk cId="1509896783" sldId="260"/>
        </pc:sldMkLst>
      </pc:sldChg>
      <pc:sldChg chg="modSp mod">
        <pc:chgData name="Harald Kobbe" userId="1e412a81-6ef7-4155-a055-5c372e47c546" providerId="ADAL" clId="{9E7BAF12-8049-49EA-97F6-D68FEFC0C4AF}" dt="2025-06-12T12:00:44.630" v="44" actId="115"/>
        <pc:sldMkLst>
          <pc:docMk/>
          <pc:sldMk cId="3153375177" sldId="282"/>
        </pc:sldMkLst>
      </pc:sldChg>
      <pc:sldChg chg="modSp mod">
        <pc:chgData name="Harald Kobbe" userId="1e412a81-6ef7-4155-a055-5c372e47c546" providerId="ADAL" clId="{9E7BAF12-8049-49EA-97F6-D68FEFC0C4AF}" dt="2025-06-12T11:59:25.322" v="36" actId="115"/>
        <pc:sldMkLst>
          <pc:docMk/>
          <pc:sldMk cId="1462954076" sldId="283"/>
        </pc:sldMkLst>
      </pc:sldChg>
      <pc:sldChg chg="modSp mod">
        <pc:chgData name="Harald Kobbe" userId="1e412a81-6ef7-4155-a055-5c372e47c546" providerId="ADAL" clId="{9E7BAF12-8049-49EA-97F6-D68FEFC0C4AF}" dt="2025-06-13T09:25:29.176" v="69" actId="20577"/>
        <pc:sldMkLst>
          <pc:docMk/>
          <pc:sldMk cId="1612913972" sldId="284"/>
        </pc:sldMkLst>
      </pc:sldChg>
      <pc:sldChg chg="new del">
        <pc:chgData name="Harald Kobbe" userId="1e412a81-6ef7-4155-a055-5c372e47c546" providerId="ADAL" clId="{9E7BAF12-8049-49EA-97F6-D68FEFC0C4AF}" dt="2025-06-12T12:02:42.707" v="57" actId="2696"/>
        <pc:sldMkLst>
          <pc:docMk/>
          <pc:sldMk cId="2408120568" sldId="288"/>
        </pc:sldMkLst>
      </pc:sldChg>
    </pc:docChg>
  </pc:docChgLst>
  <pc:docChgLst>
    <pc:chgData name="Harald Kobbe" userId="1e412a81-6ef7-4155-a055-5c372e47c546" providerId="ADAL" clId="{B3480042-DEA3-4A92-AF08-CA1ECAB35058}"/>
    <pc:docChg chg="modSld">
      <pc:chgData name="Harald Kobbe" userId="1e412a81-6ef7-4155-a055-5c372e47c546" providerId="ADAL" clId="{B3480042-DEA3-4A92-AF08-CA1ECAB35058}" dt="2025-08-27T08:23:50.125" v="1" actId="20577"/>
      <pc:docMkLst>
        <pc:docMk/>
      </pc:docMkLst>
      <pc:sldChg chg="modSp mod">
        <pc:chgData name="Harald Kobbe" userId="1e412a81-6ef7-4155-a055-5c372e47c546" providerId="ADAL" clId="{B3480042-DEA3-4A92-AF08-CA1ECAB35058}" dt="2025-08-27T08:23:50.125" v="1" actId="20577"/>
        <pc:sldMkLst>
          <pc:docMk/>
          <pc:sldMk cId="0" sldId="25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p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5e8e6ab859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5e8e6ab859_0_106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974647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5e8e6ab859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5e8e6ab859_0_106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5e8e6ab859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5e8e6ab859_0_106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948007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5e8e6ab859_0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5e8e6ab859_0_11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001C69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0" y="1214250"/>
            <a:ext cx="8520600" cy="152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263015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  <p:pic>
        <p:nvPicPr>
          <p:cNvPr id="14" name="Google Shape;14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83412" y="195475"/>
            <a:ext cx="377175" cy="25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2"/>
          <p:cNvSpPr txBox="1"/>
          <p:nvPr/>
        </p:nvSpPr>
        <p:spPr>
          <a:xfrm>
            <a:off x="209372" y="150475"/>
            <a:ext cx="1218900" cy="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Harald S. Kobbe</a:t>
            </a:r>
            <a:endParaRPr sz="10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6" name="Google Shape;16;p2"/>
          <p:cNvSpPr txBox="1"/>
          <p:nvPr/>
        </p:nvSpPr>
        <p:spPr>
          <a:xfrm>
            <a:off x="6824200" y="150475"/>
            <a:ext cx="2083200" cy="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Advokat H LL. M – Tvisteløsning</a:t>
            </a:r>
            <a:endParaRPr sz="10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7" name="Google Shape;17;p2"/>
          <p:cNvSpPr txBox="1"/>
          <p:nvPr/>
        </p:nvSpPr>
        <p:spPr>
          <a:xfrm>
            <a:off x="209372" y="4675300"/>
            <a:ext cx="1218900" cy="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harald@kobbe.as</a:t>
            </a:r>
            <a:endParaRPr sz="10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8" name="Google Shape;18;p2"/>
          <p:cNvSpPr txBox="1"/>
          <p:nvPr/>
        </p:nvSpPr>
        <p:spPr>
          <a:xfrm>
            <a:off x="6824200" y="4675300"/>
            <a:ext cx="2083200" cy="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www.kobbe.as</a:t>
            </a:r>
            <a:endParaRPr sz="10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  <p:pic>
        <p:nvPicPr>
          <p:cNvPr id="110" name="Google Shape;110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277021" y="2120787"/>
            <a:ext cx="4589950" cy="901925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2"/>
          <p:cNvSpPr txBox="1"/>
          <p:nvPr/>
        </p:nvSpPr>
        <p:spPr>
          <a:xfrm>
            <a:off x="209372" y="150475"/>
            <a:ext cx="1218900" cy="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rgbClr val="001C69"/>
                </a:solidFill>
                <a:latin typeface="Georgia"/>
                <a:ea typeface="Georgia"/>
                <a:cs typeface="Georgia"/>
                <a:sym typeface="Georgia"/>
              </a:rPr>
              <a:t>Harald S. Kobbe</a:t>
            </a:r>
            <a:endParaRPr sz="1000">
              <a:solidFill>
                <a:srgbClr val="001C69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2" name="Google Shape;112;p12"/>
          <p:cNvSpPr txBox="1"/>
          <p:nvPr/>
        </p:nvSpPr>
        <p:spPr>
          <a:xfrm>
            <a:off x="6824200" y="150475"/>
            <a:ext cx="2083200" cy="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rgbClr val="001C69"/>
                </a:solidFill>
                <a:latin typeface="Georgia"/>
                <a:ea typeface="Georgia"/>
                <a:cs typeface="Georgia"/>
                <a:sym typeface="Georgia"/>
              </a:rPr>
              <a:t>Advokat H LL. M – Tvisteløsning</a:t>
            </a:r>
            <a:endParaRPr sz="1000">
              <a:solidFill>
                <a:srgbClr val="001C69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3" name="Google Shape;113;p12"/>
          <p:cNvSpPr txBox="1"/>
          <p:nvPr/>
        </p:nvSpPr>
        <p:spPr>
          <a:xfrm>
            <a:off x="209372" y="4675300"/>
            <a:ext cx="1218900" cy="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rgbClr val="001C69"/>
                </a:solidFill>
                <a:latin typeface="Georgia"/>
                <a:ea typeface="Georgia"/>
                <a:cs typeface="Georgia"/>
                <a:sym typeface="Georgia"/>
              </a:rPr>
              <a:t>harald@kobbe.as</a:t>
            </a:r>
            <a:endParaRPr sz="1000">
              <a:solidFill>
                <a:srgbClr val="001C69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4" name="Google Shape;114;p12"/>
          <p:cNvSpPr txBox="1"/>
          <p:nvPr/>
        </p:nvSpPr>
        <p:spPr>
          <a:xfrm>
            <a:off x="6824200" y="4675300"/>
            <a:ext cx="2083200" cy="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rgbClr val="001C69"/>
                </a:solidFill>
                <a:latin typeface="Georgia"/>
                <a:ea typeface="Georgia"/>
                <a:cs typeface="Georgia"/>
                <a:sym typeface="Georgia"/>
              </a:rPr>
              <a:t>www.kobbe.as</a:t>
            </a:r>
            <a:endParaRPr sz="1000">
              <a:solidFill>
                <a:srgbClr val="001C69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115" name="Google Shape;115;p12"/>
          <p:cNvCxnSpPr/>
          <p:nvPr/>
        </p:nvCxnSpPr>
        <p:spPr>
          <a:xfrm>
            <a:off x="311875" y="517712"/>
            <a:ext cx="8532600" cy="0"/>
          </a:xfrm>
          <a:prstGeom prst="straightConnector1">
            <a:avLst/>
          </a:prstGeom>
          <a:noFill/>
          <a:ln w="9525" cap="flat" cmpd="sng">
            <a:solidFill>
              <a:srgbClr val="001C6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6" name="Google Shape;116;p12"/>
          <p:cNvCxnSpPr/>
          <p:nvPr/>
        </p:nvCxnSpPr>
        <p:spPr>
          <a:xfrm>
            <a:off x="311875" y="4675312"/>
            <a:ext cx="8532600" cy="0"/>
          </a:xfrm>
          <a:prstGeom prst="straightConnector1">
            <a:avLst/>
          </a:prstGeom>
          <a:noFill/>
          <a:ln w="9525" cap="flat" cmpd="sng">
            <a:solidFill>
              <a:srgbClr val="001C69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  <p:pic>
        <p:nvPicPr>
          <p:cNvPr id="22" name="Google Shape;22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383412" y="195475"/>
            <a:ext cx="377175" cy="251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3"/>
          <p:cNvSpPr txBox="1"/>
          <p:nvPr/>
        </p:nvSpPr>
        <p:spPr>
          <a:xfrm>
            <a:off x="209372" y="150475"/>
            <a:ext cx="1218900" cy="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rgbClr val="001C69"/>
                </a:solidFill>
                <a:latin typeface="Georgia"/>
                <a:ea typeface="Georgia"/>
                <a:cs typeface="Georgia"/>
                <a:sym typeface="Georgia"/>
              </a:rPr>
              <a:t>Harald S. Kobbe</a:t>
            </a:r>
            <a:endParaRPr sz="1000">
              <a:solidFill>
                <a:srgbClr val="001C69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4" name="Google Shape;24;p3"/>
          <p:cNvSpPr txBox="1"/>
          <p:nvPr/>
        </p:nvSpPr>
        <p:spPr>
          <a:xfrm>
            <a:off x="6824200" y="150475"/>
            <a:ext cx="2083200" cy="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rgbClr val="001C69"/>
                </a:solidFill>
                <a:latin typeface="Georgia"/>
                <a:ea typeface="Georgia"/>
                <a:cs typeface="Georgia"/>
                <a:sym typeface="Georgia"/>
              </a:rPr>
              <a:t>Advokat H LL. M – Tvisteløsning</a:t>
            </a:r>
            <a:endParaRPr sz="1000">
              <a:solidFill>
                <a:srgbClr val="001C69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5" name="Google Shape;25;p3"/>
          <p:cNvSpPr txBox="1"/>
          <p:nvPr/>
        </p:nvSpPr>
        <p:spPr>
          <a:xfrm>
            <a:off x="209372" y="4675300"/>
            <a:ext cx="1218900" cy="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rgbClr val="001C69"/>
                </a:solidFill>
                <a:latin typeface="Georgia"/>
                <a:ea typeface="Georgia"/>
                <a:cs typeface="Georgia"/>
                <a:sym typeface="Georgia"/>
              </a:rPr>
              <a:t>harald@kobbe.as</a:t>
            </a:r>
            <a:endParaRPr sz="1000">
              <a:solidFill>
                <a:srgbClr val="001C69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6" name="Google Shape;26;p3"/>
          <p:cNvSpPr txBox="1"/>
          <p:nvPr/>
        </p:nvSpPr>
        <p:spPr>
          <a:xfrm>
            <a:off x="6824200" y="4675300"/>
            <a:ext cx="2083200" cy="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rgbClr val="001C69"/>
                </a:solidFill>
                <a:latin typeface="Georgia"/>
                <a:ea typeface="Georgia"/>
                <a:cs typeface="Georgia"/>
                <a:sym typeface="Georgia"/>
              </a:rPr>
              <a:t>www.kobbe.as</a:t>
            </a:r>
            <a:endParaRPr sz="1000">
              <a:solidFill>
                <a:srgbClr val="001C69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27" name="Google Shape;27;p3"/>
          <p:cNvCxnSpPr/>
          <p:nvPr/>
        </p:nvCxnSpPr>
        <p:spPr>
          <a:xfrm>
            <a:off x="311875" y="517712"/>
            <a:ext cx="8532600" cy="0"/>
          </a:xfrm>
          <a:prstGeom prst="straightConnector1">
            <a:avLst/>
          </a:prstGeom>
          <a:noFill/>
          <a:ln w="9525" cap="flat" cmpd="sng">
            <a:solidFill>
              <a:srgbClr val="EEB2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" name="Google Shape;28;p3"/>
          <p:cNvCxnSpPr/>
          <p:nvPr/>
        </p:nvCxnSpPr>
        <p:spPr>
          <a:xfrm>
            <a:off x="311875" y="4675312"/>
            <a:ext cx="8532600" cy="0"/>
          </a:xfrm>
          <a:prstGeom prst="straightConnector1">
            <a:avLst/>
          </a:prstGeom>
          <a:noFill/>
          <a:ln w="9525" cap="flat" cmpd="sng">
            <a:solidFill>
              <a:srgbClr val="EEB200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 txBox="1">
            <a:spLocks noGrp="1"/>
          </p:cNvSpPr>
          <p:nvPr>
            <p:ph type="title"/>
          </p:nvPr>
        </p:nvSpPr>
        <p:spPr>
          <a:xfrm>
            <a:off x="179375" y="840700"/>
            <a:ext cx="8727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body" idx="1"/>
          </p:nvPr>
        </p:nvSpPr>
        <p:spPr>
          <a:xfrm>
            <a:off x="153075" y="1562050"/>
            <a:ext cx="8816400" cy="27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  <p:pic>
        <p:nvPicPr>
          <p:cNvPr id="33" name="Google Shape;33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383412" y="195475"/>
            <a:ext cx="377175" cy="251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4"/>
          <p:cNvSpPr txBox="1"/>
          <p:nvPr/>
        </p:nvSpPr>
        <p:spPr>
          <a:xfrm>
            <a:off x="209372" y="150475"/>
            <a:ext cx="1218900" cy="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rgbClr val="001C69"/>
                </a:solidFill>
                <a:latin typeface="Georgia"/>
                <a:ea typeface="Georgia"/>
                <a:cs typeface="Georgia"/>
                <a:sym typeface="Georgia"/>
              </a:rPr>
              <a:t>Harald S. Kobbe</a:t>
            </a:r>
            <a:endParaRPr sz="1000">
              <a:solidFill>
                <a:srgbClr val="001C69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5" name="Google Shape;35;p4"/>
          <p:cNvSpPr txBox="1"/>
          <p:nvPr/>
        </p:nvSpPr>
        <p:spPr>
          <a:xfrm>
            <a:off x="6824200" y="150475"/>
            <a:ext cx="2083200" cy="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rgbClr val="001C69"/>
                </a:solidFill>
                <a:latin typeface="Georgia"/>
                <a:ea typeface="Georgia"/>
                <a:cs typeface="Georgia"/>
                <a:sym typeface="Georgia"/>
              </a:rPr>
              <a:t>Advokat H LL. M – Tvisteløsning</a:t>
            </a:r>
            <a:endParaRPr sz="1000">
              <a:solidFill>
                <a:srgbClr val="001C69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6" name="Google Shape;36;p4"/>
          <p:cNvSpPr txBox="1"/>
          <p:nvPr/>
        </p:nvSpPr>
        <p:spPr>
          <a:xfrm>
            <a:off x="209372" y="4675300"/>
            <a:ext cx="1218900" cy="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rgbClr val="001C69"/>
                </a:solidFill>
                <a:latin typeface="Georgia"/>
                <a:ea typeface="Georgia"/>
                <a:cs typeface="Georgia"/>
                <a:sym typeface="Georgia"/>
              </a:rPr>
              <a:t>harald@kobbe.as</a:t>
            </a:r>
            <a:endParaRPr sz="1000">
              <a:solidFill>
                <a:srgbClr val="001C69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7" name="Google Shape;37;p4"/>
          <p:cNvSpPr txBox="1"/>
          <p:nvPr/>
        </p:nvSpPr>
        <p:spPr>
          <a:xfrm>
            <a:off x="6824200" y="4675300"/>
            <a:ext cx="2083200" cy="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rgbClr val="001C69"/>
                </a:solidFill>
                <a:latin typeface="Georgia"/>
                <a:ea typeface="Georgia"/>
                <a:cs typeface="Georgia"/>
                <a:sym typeface="Georgia"/>
              </a:rPr>
              <a:t>www.kobbe.as</a:t>
            </a:r>
            <a:endParaRPr sz="1000">
              <a:solidFill>
                <a:srgbClr val="001C69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38" name="Google Shape;38;p4"/>
          <p:cNvCxnSpPr/>
          <p:nvPr/>
        </p:nvCxnSpPr>
        <p:spPr>
          <a:xfrm>
            <a:off x="311875" y="517712"/>
            <a:ext cx="8532600" cy="0"/>
          </a:xfrm>
          <a:prstGeom prst="straightConnector1">
            <a:avLst/>
          </a:prstGeom>
          <a:noFill/>
          <a:ln w="9525" cap="flat" cmpd="sng">
            <a:solidFill>
              <a:srgbClr val="001C6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" name="Google Shape;39;p4"/>
          <p:cNvCxnSpPr/>
          <p:nvPr/>
        </p:nvCxnSpPr>
        <p:spPr>
          <a:xfrm>
            <a:off x="311875" y="4675312"/>
            <a:ext cx="8532600" cy="0"/>
          </a:xfrm>
          <a:prstGeom prst="straightConnector1">
            <a:avLst/>
          </a:prstGeom>
          <a:noFill/>
          <a:ln w="9525" cap="flat" cmpd="sng">
            <a:solidFill>
              <a:srgbClr val="001C69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  <p:pic>
        <p:nvPicPr>
          <p:cNvPr id="45" name="Google Shape;45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383412" y="195475"/>
            <a:ext cx="377175" cy="251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5"/>
          <p:cNvSpPr txBox="1"/>
          <p:nvPr/>
        </p:nvSpPr>
        <p:spPr>
          <a:xfrm>
            <a:off x="209372" y="150475"/>
            <a:ext cx="1218900" cy="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rgbClr val="001C69"/>
                </a:solidFill>
                <a:latin typeface="Georgia"/>
                <a:ea typeface="Georgia"/>
                <a:cs typeface="Georgia"/>
                <a:sym typeface="Georgia"/>
              </a:rPr>
              <a:t>Harald S. Kobbe</a:t>
            </a:r>
            <a:endParaRPr sz="1000">
              <a:solidFill>
                <a:srgbClr val="001C69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7" name="Google Shape;47;p5"/>
          <p:cNvSpPr txBox="1"/>
          <p:nvPr/>
        </p:nvSpPr>
        <p:spPr>
          <a:xfrm>
            <a:off x="6824200" y="150475"/>
            <a:ext cx="2083200" cy="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rgbClr val="001C69"/>
                </a:solidFill>
                <a:latin typeface="Georgia"/>
                <a:ea typeface="Georgia"/>
                <a:cs typeface="Georgia"/>
                <a:sym typeface="Georgia"/>
              </a:rPr>
              <a:t>Advokat H LL. M – Tvisteløsning</a:t>
            </a:r>
            <a:endParaRPr sz="1000">
              <a:solidFill>
                <a:srgbClr val="001C69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8" name="Google Shape;48;p5"/>
          <p:cNvSpPr txBox="1"/>
          <p:nvPr/>
        </p:nvSpPr>
        <p:spPr>
          <a:xfrm>
            <a:off x="209372" y="4675300"/>
            <a:ext cx="1218900" cy="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rgbClr val="001C69"/>
                </a:solidFill>
                <a:latin typeface="Georgia"/>
                <a:ea typeface="Georgia"/>
                <a:cs typeface="Georgia"/>
                <a:sym typeface="Georgia"/>
              </a:rPr>
              <a:t>harald@kobbe.as</a:t>
            </a:r>
            <a:endParaRPr sz="1000">
              <a:solidFill>
                <a:srgbClr val="001C69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9" name="Google Shape;49;p5"/>
          <p:cNvSpPr txBox="1"/>
          <p:nvPr/>
        </p:nvSpPr>
        <p:spPr>
          <a:xfrm>
            <a:off x="6824200" y="4675300"/>
            <a:ext cx="2083200" cy="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rgbClr val="001C69"/>
                </a:solidFill>
                <a:latin typeface="Georgia"/>
                <a:ea typeface="Georgia"/>
                <a:cs typeface="Georgia"/>
                <a:sym typeface="Georgia"/>
              </a:rPr>
              <a:t>www.kobbe.as</a:t>
            </a:r>
            <a:endParaRPr sz="1000">
              <a:solidFill>
                <a:srgbClr val="001C69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3" name="Google Shape;63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4" name="Google Shape;64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  <p:pic>
        <p:nvPicPr>
          <p:cNvPr id="65" name="Google Shape;65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383412" y="195475"/>
            <a:ext cx="377175" cy="25100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7"/>
          <p:cNvSpPr txBox="1"/>
          <p:nvPr/>
        </p:nvSpPr>
        <p:spPr>
          <a:xfrm>
            <a:off x="209372" y="150475"/>
            <a:ext cx="1218900" cy="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rgbClr val="001C69"/>
                </a:solidFill>
                <a:latin typeface="Georgia"/>
                <a:ea typeface="Georgia"/>
                <a:cs typeface="Georgia"/>
                <a:sym typeface="Georgia"/>
              </a:rPr>
              <a:t>Harald S. Kobbe</a:t>
            </a:r>
            <a:endParaRPr sz="1000">
              <a:solidFill>
                <a:srgbClr val="001C69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7" name="Google Shape;67;p7"/>
          <p:cNvSpPr txBox="1"/>
          <p:nvPr/>
        </p:nvSpPr>
        <p:spPr>
          <a:xfrm>
            <a:off x="6824200" y="150475"/>
            <a:ext cx="2083200" cy="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rgbClr val="001C69"/>
                </a:solidFill>
                <a:latin typeface="Georgia"/>
                <a:ea typeface="Georgia"/>
                <a:cs typeface="Georgia"/>
                <a:sym typeface="Georgia"/>
              </a:rPr>
              <a:t>Advokat H LL. M – Tvisteløsning</a:t>
            </a:r>
            <a:endParaRPr sz="1000">
              <a:solidFill>
                <a:srgbClr val="001C69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8" name="Google Shape;68;p7"/>
          <p:cNvSpPr txBox="1"/>
          <p:nvPr/>
        </p:nvSpPr>
        <p:spPr>
          <a:xfrm>
            <a:off x="209372" y="4675300"/>
            <a:ext cx="1218900" cy="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rgbClr val="001C69"/>
                </a:solidFill>
                <a:latin typeface="Georgia"/>
                <a:ea typeface="Georgia"/>
                <a:cs typeface="Georgia"/>
                <a:sym typeface="Georgia"/>
              </a:rPr>
              <a:t>harald@kobbe.as</a:t>
            </a:r>
            <a:endParaRPr sz="1000">
              <a:solidFill>
                <a:srgbClr val="001C69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9" name="Google Shape;69;p7"/>
          <p:cNvSpPr txBox="1"/>
          <p:nvPr/>
        </p:nvSpPr>
        <p:spPr>
          <a:xfrm>
            <a:off x="6824200" y="4675300"/>
            <a:ext cx="2083200" cy="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rgbClr val="001C69"/>
                </a:solidFill>
                <a:latin typeface="Georgia"/>
                <a:ea typeface="Georgia"/>
                <a:cs typeface="Georgia"/>
                <a:sym typeface="Georgia"/>
              </a:rPr>
              <a:t>www.kobbe.as</a:t>
            </a:r>
            <a:endParaRPr sz="1000">
              <a:solidFill>
                <a:srgbClr val="001C69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2" name="Google Shape;72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  <p:pic>
        <p:nvPicPr>
          <p:cNvPr id="73" name="Google Shape;73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383412" y="195475"/>
            <a:ext cx="377175" cy="251000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8"/>
          <p:cNvSpPr txBox="1"/>
          <p:nvPr/>
        </p:nvSpPr>
        <p:spPr>
          <a:xfrm>
            <a:off x="209372" y="150475"/>
            <a:ext cx="1218900" cy="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rgbClr val="001C69"/>
                </a:solidFill>
                <a:latin typeface="Georgia"/>
                <a:ea typeface="Georgia"/>
                <a:cs typeface="Georgia"/>
                <a:sym typeface="Georgia"/>
              </a:rPr>
              <a:t>Harald S. Kobbe</a:t>
            </a:r>
            <a:endParaRPr sz="1000">
              <a:solidFill>
                <a:srgbClr val="001C69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75" name="Google Shape;75;p8"/>
          <p:cNvSpPr txBox="1"/>
          <p:nvPr/>
        </p:nvSpPr>
        <p:spPr>
          <a:xfrm>
            <a:off x="6824200" y="150475"/>
            <a:ext cx="2083200" cy="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rgbClr val="001C69"/>
                </a:solidFill>
                <a:latin typeface="Georgia"/>
                <a:ea typeface="Georgia"/>
                <a:cs typeface="Georgia"/>
                <a:sym typeface="Georgia"/>
              </a:rPr>
              <a:t>Advokat H LL. M – Tvisteløsning</a:t>
            </a:r>
            <a:endParaRPr sz="1000">
              <a:solidFill>
                <a:srgbClr val="001C69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76" name="Google Shape;76;p8"/>
          <p:cNvSpPr txBox="1"/>
          <p:nvPr/>
        </p:nvSpPr>
        <p:spPr>
          <a:xfrm>
            <a:off x="209372" y="4675300"/>
            <a:ext cx="1218900" cy="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rgbClr val="001C69"/>
                </a:solidFill>
                <a:latin typeface="Georgia"/>
                <a:ea typeface="Georgia"/>
                <a:cs typeface="Georgia"/>
                <a:sym typeface="Georgia"/>
              </a:rPr>
              <a:t>harald@kobbe.as</a:t>
            </a:r>
            <a:endParaRPr sz="1000">
              <a:solidFill>
                <a:srgbClr val="001C69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77" name="Google Shape;77;p8"/>
          <p:cNvSpPr txBox="1"/>
          <p:nvPr/>
        </p:nvSpPr>
        <p:spPr>
          <a:xfrm>
            <a:off x="6824200" y="4675300"/>
            <a:ext cx="2083200" cy="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rgbClr val="001C69"/>
                </a:solidFill>
                <a:latin typeface="Georgia"/>
                <a:ea typeface="Georgia"/>
                <a:cs typeface="Georgia"/>
                <a:sym typeface="Georgia"/>
              </a:rPr>
              <a:t>www.kobbe.as</a:t>
            </a:r>
            <a:endParaRPr sz="1000">
              <a:solidFill>
                <a:srgbClr val="001C69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78" name="Google Shape;78;p8"/>
          <p:cNvCxnSpPr/>
          <p:nvPr/>
        </p:nvCxnSpPr>
        <p:spPr>
          <a:xfrm>
            <a:off x="311875" y="517712"/>
            <a:ext cx="8532600" cy="0"/>
          </a:xfrm>
          <a:prstGeom prst="straightConnector1">
            <a:avLst/>
          </a:prstGeom>
          <a:noFill/>
          <a:ln w="9525" cap="flat" cmpd="sng">
            <a:solidFill>
              <a:srgbClr val="001C6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9" name="Google Shape;79;p8"/>
          <p:cNvCxnSpPr/>
          <p:nvPr/>
        </p:nvCxnSpPr>
        <p:spPr>
          <a:xfrm>
            <a:off x="311875" y="4675312"/>
            <a:ext cx="8532600" cy="0"/>
          </a:xfrm>
          <a:prstGeom prst="straightConnector1">
            <a:avLst/>
          </a:prstGeom>
          <a:noFill/>
          <a:ln w="9525" cap="flat" cmpd="sng">
            <a:solidFill>
              <a:srgbClr val="001C69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3" name="Google Shape;83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4" name="Google Shape;84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5" name="Google Shape;85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  <p:pic>
        <p:nvPicPr>
          <p:cNvPr id="86" name="Google Shape;86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383412" y="195475"/>
            <a:ext cx="377175" cy="25100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9"/>
          <p:cNvSpPr txBox="1"/>
          <p:nvPr/>
        </p:nvSpPr>
        <p:spPr>
          <a:xfrm>
            <a:off x="209372" y="150475"/>
            <a:ext cx="1218900" cy="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rgbClr val="001C69"/>
                </a:solidFill>
                <a:latin typeface="Georgia"/>
                <a:ea typeface="Georgia"/>
                <a:cs typeface="Georgia"/>
                <a:sym typeface="Georgia"/>
              </a:rPr>
              <a:t>Harald S. Kobbe</a:t>
            </a:r>
            <a:endParaRPr sz="1000">
              <a:solidFill>
                <a:srgbClr val="001C69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8" name="Google Shape;88;p9"/>
          <p:cNvSpPr txBox="1"/>
          <p:nvPr/>
        </p:nvSpPr>
        <p:spPr>
          <a:xfrm>
            <a:off x="6824200" y="150475"/>
            <a:ext cx="2083200" cy="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rgbClr val="001C69"/>
                </a:solidFill>
                <a:latin typeface="Georgia"/>
                <a:ea typeface="Georgia"/>
                <a:cs typeface="Georgia"/>
                <a:sym typeface="Georgia"/>
              </a:rPr>
              <a:t>Advokat H LL. M – Tvisteløsning</a:t>
            </a:r>
            <a:endParaRPr sz="1000">
              <a:solidFill>
                <a:srgbClr val="001C69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9" name="Google Shape;89;p9"/>
          <p:cNvSpPr txBox="1"/>
          <p:nvPr/>
        </p:nvSpPr>
        <p:spPr>
          <a:xfrm>
            <a:off x="209372" y="4675300"/>
            <a:ext cx="1218900" cy="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rgbClr val="001C69"/>
                </a:solidFill>
                <a:latin typeface="Georgia"/>
                <a:ea typeface="Georgia"/>
                <a:cs typeface="Georgia"/>
                <a:sym typeface="Georgia"/>
              </a:rPr>
              <a:t>harald@kobbe.as</a:t>
            </a:r>
            <a:endParaRPr sz="1000">
              <a:solidFill>
                <a:srgbClr val="001C69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0" name="Google Shape;90;p9"/>
          <p:cNvSpPr txBox="1"/>
          <p:nvPr/>
        </p:nvSpPr>
        <p:spPr>
          <a:xfrm>
            <a:off x="6824200" y="4675300"/>
            <a:ext cx="2083200" cy="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rgbClr val="001C69"/>
                </a:solidFill>
                <a:latin typeface="Georgia"/>
                <a:ea typeface="Georgia"/>
                <a:cs typeface="Georgia"/>
                <a:sym typeface="Georgia"/>
              </a:rPr>
              <a:t>www.kobbe.as</a:t>
            </a:r>
            <a:endParaRPr sz="1000">
              <a:solidFill>
                <a:srgbClr val="001C69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3" name="Google Shape;9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  <p:pic>
        <p:nvPicPr>
          <p:cNvPr id="94" name="Google Shape;94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383412" y="195475"/>
            <a:ext cx="377175" cy="2510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0"/>
          <p:cNvSpPr txBox="1"/>
          <p:nvPr/>
        </p:nvSpPr>
        <p:spPr>
          <a:xfrm>
            <a:off x="209372" y="150475"/>
            <a:ext cx="1218900" cy="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rgbClr val="001C69"/>
                </a:solidFill>
                <a:latin typeface="Georgia"/>
                <a:ea typeface="Georgia"/>
                <a:cs typeface="Georgia"/>
                <a:sym typeface="Georgia"/>
              </a:rPr>
              <a:t>Harald S. Kobbe</a:t>
            </a:r>
            <a:endParaRPr sz="1000">
              <a:solidFill>
                <a:srgbClr val="001C69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6824200" y="150475"/>
            <a:ext cx="2083200" cy="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rgbClr val="001C69"/>
                </a:solidFill>
                <a:latin typeface="Georgia"/>
                <a:ea typeface="Georgia"/>
                <a:cs typeface="Georgia"/>
                <a:sym typeface="Georgia"/>
              </a:rPr>
              <a:t>Advokat H LL. M – Tvisteløsning</a:t>
            </a:r>
            <a:endParaRPr sz="1000">
              <a:solidFill>
                <a:srgbClr val="001C69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7" name="Google Shape;97;p10"/>
          <p:cNvSpPr txBox="1"/>
          <p:nvPr/>
        </p:nvSpPr>
        <p:spPr>
          <a:xfrm>
            <a:off x="209372" y="4675300"/>
            <a:ext cx="1218900" cy="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rgbClr val="001C69"/>
                </a:solidFill>
                <a:latin typeface="Georgia"/>
                <a:ea typeface="Georgia"/>
                <a:cs typeface="Georgia"/>
                <a:sym typeface="Georgia"/>
              </a:rPr>
              <a:t>harald@kobbe.as</a:t>
            </a:r>
            <a:endParaRPr sz="1000">
              <a:solidFill>
                <a:srgbClr val="001C69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8" name="Google Shape;98;p10"/>
          <p:cNvSpPr txBox="1"/>
          <p:nvPr/>
        </p:nvSpPr>
        <p:spPr>
          <a:xfrm>
            <a:off x="6824200" y="4675300"/>
            <a:ext cx="2083200" cy="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rgbClr val="001C69"/>
                </a:solidFill>
                <a:latin typeface="Georgia"/>
                <a:ea typeface="Georgia"/>
                <a:cs typeface="Georgia"/>
                <a:sym typeface="Georgia"/>
              </a:rPr>
              <a:t>www.kobbe.as</a:t>
            </a:r>
            <a:endParaRPr sz="1000">
              <a:solidFill>
                <a:srgbClr val="001C69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01" name="Google Shape;101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  <p:pic>
        <p:nvPicPr>
          <p:cNvPr id="103" name="Google Shape;103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383412" y="195475"/>
            <a:ext cx="377175" cy="25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1"/>
          <p:cNvSpPr txBox="1"/>
          <p:nvPr/>
        </p:nvSpPr>
        <p:spPr>
          <a:xfrm>
            <a:off x="209372" y="150475"/>
            <a:ext cx="1218900" cy="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rgbClr val="001C69"/>
                </a:solidFill>
                <a:latin typeface="Georgia"/>
                <a:ea typeface="Georgia"/>
                <a:cs typeface="Georgia"/>
                <a:sym typeface="Georgia"/>
              </a:rPr>
              <a:t>Harald S. Kobbe</a:t>
            </a:r>
            <a:endParaRPr sz="1000">
              <a:solidFill>
                <a:srgbClr val="001C69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5" name="Google Shape;105;p11"/>
          <p:cNvSpPr txBox="1"/>
          <p:nvPr/>
        </p:nvSpPr>
        <p:spPr>
          <a:xfrm>
            <a:off x="6824200" y="150475"/>
            <a:ext cx="2083200" cy="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rgbClr val="001C69"/>
                </a:solidFill>
                <a:latin typeface="Georgia"/>
                <a:ea typeface="Georgia"/>
                <a:cs typeface="Georgia"/>
                <a:sym typeface="Georgia"/>
              </a:rPr>
              <a:t>Advokat H LL. M – Tvisteløsning</a:t>
            </a:r>
            <a:endParaRPr sz="1000">
              <a:solidFill>
                <a:srgbClr val="001C69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6" name="Google Shape;106;p11"/>
          <p:cNvSpPr txBox="1"/>
          <p:nvPr/>
        </p:nvSpPr>
        <p:spPr>
          <a:xfrm>
            <a:off x="209372" y="4675300"/>
            <a:ext cx="1218900" cy="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rgbClr val="001C69"/>
                </a:solidFill>
                <a:latin typeface="Georgia"/>
                <a:ea typeface="Georgia"/>
                <a:cs typeface="Georgia"/>
                <a:sym typeface="Georgia"/>
              </a:rPr>
              <a:t>harald@kobbe.as</a:t>
            </a:r>
            <a:endParaRPr sz="1000">
              <a:solidFill>
                <a:srgbClr val="001C69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7" name="Google Shape;107;p11"/>
          <p:cNvSpPr txBox="1"/>
          <p:nvPr/>
        </p:nvSpPr>
        <p:spPr>
          <a:xfrm>
            <a:off x="6824200" y="4675300"/>
            <a:ext cx="2083200" cy="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rgbClr val="001C69"/>
                </a:solidFill>
                <a:latin typeface="Georgia"/>
                <a:ea typeface="Georgia"/>
                <a:cs typeface="Georgia"/>
                <a:sym typeface="Georgia"/>
              </a:rPr>
              <a:t>www.kobbe.as</a:t>
            </a:r>
            <a:endParaRPr sz="1000">
              <a:solidFill>
                <a:srgbClr val="001C69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1C69"/>
              </a:buClr>
              <a:buSzPts val="2800"/>
              <a:buFont typeface="Calibri"/>
              <a:buNone/>
              <a:defRPr sz="2800">
                <a:solidFill>
                  <a:srgbClr val="001C6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1C69"/>
              </a:buClr>
              <a:buSzPts val="1800"/>
              <a:buFont typeface="Calibri"/>
              <a:buChar char="●"/>
              <a:defRPr sz="1800">
                <a:solidFill>
                  <a:srgbClr val="001C6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1C69"/>
              </a:buClr>
              <a:buSzPts val="1400"/>
              <a:buFont typeface="Calibri"/>
              <a:buChar char="○"/>
              <a:defRPr>
                <a:solidFill>
                  <a:srgbClr val="001C6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1C69"/>
              </a:buClr>
              <a:buSzPts val="1400"/>
              <a:buFont typeface="Calibri"/>
              <a:buChar char="■"/>
              <a:defRPr>
                <a:solidFill>
                  <a:srgbClr val="001C6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1C69"/>
              </a:buClr>
              <a:buSzPts val="1400"/>
              <a:buFont typeface="Calibri"/>
              <a:buChar char="●"/>
              <a:defRPr>
                <a:solidFill>
                  <a:srgbClr val="001C6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1C69"/>
              </a:buClr>
              <a:buSzPts val="1400"/>
              <a:buFont typeface="Calibri"/>
              <a:buChar char="○"/>
              <a:defRPr>
                <a:solidFill>
                  <a:srgbClr val="001C6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1C69"/>
              </a:buClr>
              <a:buSzPts val="1400"/>
              <a:buFont typeface="Calibri"/>
              <a:buChar char="■"/>
              <a:defRPr>
                <a:solidFill>
                  <a:srgbClr val="001C6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1C69"/>
              </a:buClr>
              <a:buSzPts val="1400"/>
              <a:buFont typeface="Calibri"/>
              <a:buChar char="●"/>
              <a:defRPr>
                <a:solidFill>
                  <a:srgbClr val="001C6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1C69"/>
              </a:buClr>
              <a:buSzPts val="1400"/>
              <a:buFont typeface="Calibri"/>
              <a:buChar char="○"/>
              <a:defRPr>
                <a:solidFill>
                  <a:srgbClr val="001C6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001C69"/>
              </a:buClr>
              <a:buSzPts val="1400"/>
              <a:buFont typeface="Calibri"/>
              <a:buChar char="■"/>
              <a:defRPr>
                <a:solidFill>
                  <a:srgbClr val="001C6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  <p:sp>
        <p:nvSpPr>
          <p:cNvPr id="9" name="Google Shape;9;p1"/>
          <p:cNvSpPr txBox="1"/>
          <p:nvPr/>
        </p:nvSpPr>
        <p:spPr>
          <a:xfrm>
            <a:off x="1297375" y="187125"/>
            <a:ext cx="3592800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3"/>
          <p:cNvSpPr txBox="1">
            <a:spLocks noGrp="1"/>
          </p:cNvSpPr>
          <p:nvPr>
            <p:ph type="ctrTitle"/>
          </p:nvPr>
        </p:nvSpPr>
        <p:spPr>
          <a:xfrm>
            <a:off x="311700" y="1478625"/>
            <a:ext cx="8520600" cy="12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b="1" dirty="0">
                <a:latin typeface="Calibri"/>
                <a:ea typeface="Calibri"/>
                <a:cs typeface="Calibri"/>
                <a:sym typeface="Calibri"/>
              </a:rPr>
              <a:t>Hvordan evaluere </a:t>
            </a:r>
            <a:r>
              <a:rPr lang="no" b="1">
                <a:latin typeface="Calibri"/>
                <a:ea typeface="Calibri"/>
                <a:cs typeface="Calibri"/>
                <a:sym typeface="Calibri"/>
              </a:rPr>
              <a:t>PRIME?</a:t>
            </a:r>
            <a:br>
              <a:rPr lang="no" b="1" dirty="0">
                <a:latin typeface="Calibri"/>
                <a:ea typeface="Calibri"/>
                <a:cs typeface="Calibri"/>
                <a:sym typeface="Calibri"/>
              </a:rPr>
            </a:br>
            <a:r>
              <a:rPr lang="no" sz="2000" b="1" dirty="0">
                <a:latin typeface="Calibri"/>
                <a:ea typeface="Calibri"/>
                <a:cs typeface="Calibri"/>
                <a:sym typeface="Calibri"/>
              </a:rPr>
              <a:t>Workshop for PRIME 16. juni 2025</a:t>
            </a:r>
            <a:br>
              <a:rPr lang="no" b="1" dirty="0">
                <a:latin typeface="Calibri"/>
                <a:ea typeface="Calibri"/>
                <a:cs typeface="Calibri"/>
                <a:sym typeface="Calibri"/>
              </a:rPr>
            </a:br>
            <a:br>
              <a:rPr lang="no" b="1" dirty="0">
                <a:latin typeface="Calibri"/>
                <a:ea typeface="Calibri"/>
                <a:cs typeface="Calibri"/>
                <a:sym typeface="Calibri"/>
              </a:rPr>
            </a:br>
            <a:endParaRPr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3"/>
          <p:cNvSpPr txBox="1">
            <a:spLocks noGrp="1"/>
          </p:cNvSpPr>
          <p:nvPr>
            <p:ph type="subTitle" idx="1"/>
          </p:nvPr>
        </p:nvSpPr>
        <p:spPr>
          <a:xfrm>
            <a:off x="311700" y="2748253"/>
            <a:ext cx="8520600" cy="106902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dirty="0">
                <a:latin typeface="Calibri"/>
                <a:ea typeface="Calibri"/>
                <a:cs typeface="Calibri"/>
                <a:sym typeface="Calibri"/>
              </a:rPr>
              <a:t>Harald S. Kobbe, Advokat (H) LL.M,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4"/>
          <p:cNvSpPr txBox="1">
            <a:spLocks noGrp="1"/>
          </p:cNvSpPr>
          <p:nvPr>
            <p:ph type="title"/>
          </p:nvPr>
        </p:nvSpPr>
        <p:spPr>
          <a:xfrm>
            <a:off x="179375" y="840700"/>
            <a:ext cx="8727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b-NO" dirty="0"/>
              <a:t>1.	Innledning</a:t>
            </a:r>
            <a:r>
              <a:rPr lang="nb-NO" sz="2400" dirty="0"/>
              <a:t>	</a:t>
            </a:r>
            <a:endParaRPr sz="2400" b="1" dirty="0"/>
          </a:p>
        </p:txBody>
      </p:sp>
      <p:sp>
        <p:nvSpPr>
          <p:cNvPr id="128" name="Google Shape;128;p14"/>
          <p:cNvSpPr txBox="1">
            <a:spLocks noGrp="1"/>
          </p:cNvSpPr>
          <p:nvPr>
            <p:ph type="body" idx="1"/>
          </p:nvPr>
        </p:nvSpPr>
        <p:spPr>
          <a:xfrm>
            <a:off x="153075" y="2000816"/>
            <a:ext cx="8816400" cy="22816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27000" lvl="0" indent="0" algn="l" rtl="0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nb-NO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1.1	Hovedtema er </a:t>
            </a:r>
            <a:r>
              <a:rPr lang="nb-NO" sz="2000" u="sn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hvordan</a:t>
            </a:r>
            <a:r>
              <a:rPr lang="nb-NO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evaluere PRIME</a:t>
            </a:r>
          </a:p>
          <a:p>
            <a:pPr marL="127000" lvl="0" indent="0" algn="l" rtl="0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nb-NO" sz="20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nb-NO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.2	Nærliggende først å spørre </a:t>
            </a:r>
            <a:r>
              <a:rPr lang="nb-NO" sz="2000" u="sn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hvorfor</a:t>
            </a:r>
            <a:r>
              <a:rPr lang="nb-NO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evaluere PRIME</a:t>
            </a:r>
          </a:p>
          <a:p>
            <a:pPr marL="127000" lvl="0" indent="0" algn="l" rtl="0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nb-NO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1.3	Og dernest </a:t>
            </a:r>
            <a:r>
              <a:rPr lang="nb-NO" sz="2000" u="sng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når</a:t>
            </a:r>
            <a:r>
              <a:rPr lang="nb-NO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bør man gjøre det.</a:t>
            </a:r>
            <a:br>
              <a:rPr lang="nb-NO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nb-NO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62369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47B40DA-967A-FA31-729B-BB4B162CD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375" y="840700"/>
            <a:ext cx="8727900" cy="895736"/>
          </a:xfrm>
        </p:spPr>
        <p:txBody>
          <a:bodyPr/>
          <a:lstStyle/>
          <a:p>
            <a:r>
              <a:rPr lang="nb-NO" dirty="0"/>
              <a:t>2.	Hvorfor og når?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67907F5-7272-C3BE-6804-0953D2ECD3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3075" y="1548143"/>
            <a:ext cx="8816400" cy="2885312"/>
          </a:xfrm>
        </p:spPr>
        <p:txBody>
          <a:bodyPr/>
          <a:lstStyle/>
          <a:p>
            <a:pPr marL="127000" indent="0">
              <a:buNone/>
            </a:pPr>
            <a:r>
              <a:rPr lang="nb-NO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2.1	Evaluering for øvelsens skyld gir ingen mening</a:t>
            </a:r>
          </a:p>
          <a:p>
            <a:pPr marL="127000" indent="0">
              <a:buNone/>
            </a:pPr>
            <a:r>
              <a:rPr lang="nb-NO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2.2	To gode grunner og siktemål:</a:t>
            </a:r>
          </a:p>
          <a:p>
            <a:pPr marL="127000" indent="0">
              <a:buNone/>
            </a:pPr>
            <a:r>
              <a:rPr lang="nb-NO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a)	Bidra til at et PRIME </a:t>
            </a:r>
            <a:r>
              <a:rPr lang="nb-NO" sz="2000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fungerer (enda) bedre</a:t>
            </a:r>
          </a:p>
          <a:p>
            <a:pPr marL="127000" indent="0">
              <a:buNone/>
            </a:pPr>
            <a:r>
              <a:rPr lang="nb-NO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b)	</a:t>
            </a:r>
            <a:r>
              <a:rPr lang="nb-NO" sz="2000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Læring,</a:t>
            </a:r>
            <a:r>
              <a:rPr lang="nb-NO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 for parter og medlemmene av PRIME utvalget  </a:t>
            </a:r>
          </a:p>
          <a:p>
            <a:pPr marL="127000" indent="0">
              <a:buNone/>
            </a:pPr>
            <a:r>
              <a:rPr lang="nb-NO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2.3	To naturlige tidspunkter:</a:t>
            </a:r>
          </a:p>
          <a:p>
            <a:pPr marL="127000" indent="0">
              <a:buNone/>
            </a:pPr>
            <a:r>
              <a:rPr lang="nb-NO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a)	Omtrent </a:t>
            </a:r>
            <a:r>
              <a:rPr lang="nb-NO" sz="2000" u="sng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halvveis</a:t>
            </a:r>
          </a:p>
          <a:p>
            <a:pPr marL="127000" indent="0">
              <a:buNone/>
            </a:pPr>
            <a:r>
              <a:rPr lang="nb-NO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b)	</a:t>
            </a:r>
            <a:r>
              <a:rPr lang="nb-NO" sz="2000" u="sng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Ved avslutningen </a:t>
            </a:r>
            <a:r>
              <a:rPr lang="nb-NO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 kontraktsforholdet/PRIME</a:t>
            </a:r>
            <a:endParaRPr lang="nb-NO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2954076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4"/>
          <p:cNvSpPr txBox="1">
            <a:spLocks noGrp="1"/>
          </p:cNvSpPr>
          <p:nvPr>
            <p:ph type="title"/>
          </p:nvPr>
        </p:nvSpPr>
        <p:spPr>
          <a:xfrm>
            <a:off x="304799" y="840700"/>
            <a:ext cx="860247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b-NO" dirty="0"/>
              <a:t>3.	Grunnlag for å kunne evaluere PRIME</a:t>
            </a:r>
            <a:endParaRPr b="1" dirty="0"/>
          </a:p>
        </p:txBody>
      </p:sp>
      <p:sp>
        <p:nvSpPr>
          <p:cNvPr id="128" name="Google Shape;128;p14"/>
          <p:cNvSpPr txBox="1">
            <a:spLocks noGrp="1"/>
          </p:cNvSpPr>
          <p:nvPr>
            <p:ph type="body" idx="1"/>
          </p:nvPr>
        </p:nvSpPr>
        <p:spPr>
          <a:xfrm>
            <a:off x="153075" y="1562050"/>
            <a:ext cx="8816400" cy="295453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27000" lvl="0" indent="0" algn="l" rtl="0"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 lang="nb-NO" sz="2000" dirty="0"/>
          </a:p>
          <a:p>
            <a:pPr marL="127000" lvl="0" indent="0" algn="l" rtl="0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nb-NO" sz="2000" dirty="0">
                <a:solidFill>
                  <a:schemeClr val="tx1"/>
                </a:solidFill>
              </a:rPr>
              <a:t>3.1	Bare en til dels felles men kanskje også noe ulik erindring er </a:t>
            </a:r>
            <a:r>
              <a:rPr lang="nb-NO" sz="2000" u="sng" dirty="0">
                <a:solidFill>
                  <a:schemeClr val="tx1"/>
                </a:solidFill>
              </a:rPr>
              <a:t>ikke</a:t>
            </a:r>
            <a:r>
              <a:rPr lang="nb-NO" sz="2000" dirty="0">
                <a:solidFill>
                  <a:schemeClr val="tx1"/>
                </a:solidFill>
              </a:rPr>
              <a:t> et 	optimalt underlag eller grunnlag for et slik øvelse og gjennomgang </a:t>
            </a:r>
          </a:p>
          <a:p>
            <a:pPr marL="127000" lvl="0" indent="0" algn="l" rtl="0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nb-NO" sz="2000" dirty="0">
                <a:solidFill>
                  <a:schemeClr val="tx1"/>
                </a:solidFill>
              </a:rPr>
              <a:t>3.2	Det blir enklere om man har </a:t>
            </a:r>
            <a:r>
              <a:rPr lang="nb-NO" sz="2000" u="sng" dirty="0">
                <a:solidFill>
                  <a:schemeClr val="tx1"/>
                </a:solidFill>
              </a:rPr>
              <a:t>et felles</a:t>
            </a:r>
            <a:r>
              <a:rPr lang="nb-NO" sz="2000" dirty="0">
                <a:solidFill>
                  <a:schemeClr val="tx1"/>
                </a:solidFill>
              </a:rPr>
              <a:t> skriftlig </a:t>
            </a:r>
            <a:r>
              <a:rPr lang="nb-NO" sz="2000" u="sng" dirty="0">
                <a:solidFill>
                  <a:schemeClr val="tx1"/>
                </a:solidFill>
              </a:rPr>
              <a:t>grunnlag</a:t>
            </a:r>
            <a:r>
              <a:rPr lang="nb-NO" sz="2000" dirty="0">
                <a:solidFill>
                  <a:schemeClr val="tx1"/>
                </a:solidFill>
              </a:rPr>
              <a:t> med utgangspunkt i  	gode referater</a:t>
            </a:r>
          </a:p>
          <a:p>
            <a:pPr marL="127000" lvl="0" indent="0" algn="l" rtl="0"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 lang="nb-NO" sz="2000" dirty="0">
              <a:solidFill>
                <a:schemeClr val="tx1"/>
              </a:solidFill>
            </a:endParaRPr>
          </a:p>
          <a:p>
            <a:pPr marL="127000" lvl="0" indent="0" algn="l" rtl="0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nb-NO" sz="2000" dirty="0"/>
              <a:t>	</a:t>
            </a:r>
          </a:p>
          <a:p>
            <a:pPr marL="127000" lvl="0" indent="0" algn="l" rtl="0"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 lang="nb-NO" sz="1200" i="1" dirty="0"/>
          </a:p>
          <a:p>
            <a:pPr marL="127000" lvl="0" indent="0" algn="l" rtl="0">
              <a:spcBef>
                <a:spcPts val="0"/>
              </a:spcBef>
              <a:spcAft>
                <a:spcPts val="0"/>
              </a:spcAft>
              <a:buSzPts val="1600"/>
              <a:buNone/>
            </a:pPr>
            <a:br>
              <a:rPr lang="nb-NO" sz="1200" i="1" dirty="0"/>
            </a:br>
            <a:br>
              <a:rPr lang="nb-NO" sz="1600" dirty="0"/>
            </a:br>
            <a:br>
              <a:rPr lang="nb-NO" sz="1600" dirty="0"/>
            </a:br>
            <a:endParaRPr lang="nb-NO" sz="1600" dirty="0"/>
          </a:p>
          <a:p>
            <a:pPr marL="584200" lvl="1" indent="0">
              <a:spcBef>
                <a:spcPts val="0"/>
              </a:spcBef>
              <a:buSzPts val="1600"/>
              <a:buNone/>
            </a:pPr>
            <a:endParaRPr lang="nb-NO" dirty="0"/>
          </a:p>
          <a:p>
            <a:pPr marL="584200" lvl="1" indent="0">
              <a:spcBef>
                <a:spcPts val="0"/>
              </a:spcBef>
              <a:buSzPts val="1600"/>
              <a:buNone/>
            </a:pPr>
            <a:r>
              <a:rPr lang="nb-NO" dirty="0"/>
              <a:t> </a:t>
            </a:r>
            <a:endParaRPr dirty="0"/>
          </a:p>
        </p:txBody>
      </p:sp>
    </p:spTree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A03626B-EEF6-1E97-78BC-9FA93D05D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4.	Opplegget for evaluering av PRIME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41EAC4C-2211-7358-D018-28E57D8C7D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9375" y="1539089"/>
            <a:ext cx="8964625" cy="3225390"/>
          </a:xfrm>
        </p:spPr>
        <p:txBody>
          <a:bodyPr/>
          <a:lstStyle/>
          <a:p>
            <a:pPr marL="12700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1C69"/>
              </a:buClr>
              <a:buSzPts val="1600"/>
              <a:buNone/>
              <a:tabLst/>
              <a:defRPr/>
            </a:pPr>
            <a:r>
              <a:rPr kumimoji="0" lang="nb-NO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4.1	Partene </a:t>
            </a:r>
            <a:r>
              <a:rPr kumimoji="0" lang="nb-NO" sz="2000" b="0" i="0" u="sng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er forberedt </a:t>
            </a:r>
            <a:r>
              <a:rPr kumimoji="0" lang="nb-NO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som en del av den opprinnelige omforente </a:t>
            </a:r>
            <a:br>
              <a:rPr kumimoji="0" lang="nb-NO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</a:br>
            <a:r>
              <a:rPr kumimoji="0" lang="nb-NO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	planen for PRIME </a:t>
            </a:r>
            <a:r>
              <a:rPr kumimoji="0" lang="nb-NO" sz="2000" b="0" i="0" u="sng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og</a:t>
            </a:r>
            <a:r>
              <a:rPr kumimoji="0" lang="nb-NO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ved at behov og metode diskuteres i PRIME møte</a:t>
            </a:r>
          </a:p>
          <a:p>
            <a:pPr marL="12700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1C69"/>
              </a:buClr>
              <a:buSzPts val="1600"/>
              <a:buNone/>
              <a:tabLst/>
              <a:defRPr/>
            </a:pPr>
            <a:r>
              <a:rPr kumimoji="0" lang="nb-NO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4.2	</a:t>
            </a:r>
            <a:r>
              <a:rPr kumimoji="0" lang="nb-NO" sz="2000" b="0" i="0" u="sng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PRIME-teamet utarbeider </a:t>
            </a:r>
            <a:r>
              <a:rPr kumimoji="0" lang="nb-NO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nærmere opplegg og underlag </a:t>
            </a:r>
          </a:p>
          <a:p>
            <a:pPr marL="12700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1C69"/>
              </a:buClr>
              <a:buSzPts val="1600"/>
              <a:buNone/>
              <a:tabLst/>
              <a:defRPr/>
            </a:pPr>
            <a:r>
              <a:rPr lang="nb-NO" sz="2000" dirty="0">
                <a:solidFill>
                  <a:schemeClr val="tx1"/>
                </a:solidFill>
              </a:rPr>
              <a:t>4.3	Opplegget er en </a:t>
            </a:r>
            <a:r>
              <a:rPr lang="nb-NO" sz="2000" u="sng" dirty="0">
                <a:solidFill>
                  <a:schemeClr val="tx1"/>
                </a:solidFill>
              </a:rPr>
              <a:t>liste over temaer </a:t>
            </a:r>
            <a:r>
              <a:rPr lang="nb-NO" sz="2000" dirty="0">
                <a:solidFill>
                  <a:schemeClr val="tx1"/>
                </a:solidFill>
              </a:rPr>
              <a:t>som skal diskuteres</a:t>
            </a:r>
          </a:p>
          <a:p>
            <a:pPr marL="12700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1C69"/>
              </a:buClr>
              <a:buSzPts val="1600"/>
              <a:buNone/>
              <a:tabLst/>
              <a:defRPr/>
            </a:pPr>
            <a:r>
              <a:rPr lang="nb-NO" sz="2000" dirty="0">
                <a:solidFill>
                  <a:schemeClr val="tx1"/>
                </a:solidFill>
              </a:rPr>
              <a:t>4.4	Underlaget består gjerne av </a:t>
            </a:r>
            <a:r>
              <a:rPr lang="nb-NO" sz="2000" u="sng" dirty="0">
                <a:solidFill>
                  <a:schemeClr val="tx1"/>
                </a:solidFill>
              </a:rPr>
              <a:t>sammendrag</a:t>
            </a:r>
            <a:r>
              <a:rPr lang="nb-NO" sz="2000" dirty="0">
                <a:solidFill>
                  <a:schemeClr val="tx1"/>
                </a:solidFill>
              </a:rPr>
              <a:t> av de deler av referater fra 	PRIME-møtene som er relevante for de disse temaene</a:t>
            </a:r>
          </a:p>
          <a:p>
            <a:pPr marL="12700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1C69"/>
              </a:buClr>
              <a:buSzPts val="1600"/>
              <a:buNone/>
              <a:tabLst/>
              <a:defRPr/>
            </a:pPr>
            <a:r>
              <a:rPr kumimoji="0" lang="nb-NO" sz="2000" b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4.5</a:t>
            </a:r>
            <a:r>
              <a:rPr kumimoji="0" lang="nb-NO" sz="2000" b="0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	</a:t>
            </a:r>
            <a:r>
              <a:rPr kumimoji="0" lang="nb-NO" sz="2000" b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Begge deler sendes ut </a:t>
            </a:r>
            <a:r>
              <a:rPr kumimoji="0" lang="nb-NO" sz="2000" b="0" u="sng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i god tid</a:t>
            </a:r>
            <a:r>
              <a:rPr kumimoji="0" lang="nb-NO" sz="2000" b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, gjerne med adgang for partene til å gi 	innspill før endelig ferdigstillelse</a:t>
            </a:r>
            <a:br>
              <a:rPr kumimoji="0" lang="nb-NO" sz="2000" b="0" i="1" u="none" strike="noStrike" kern="0" cap="none" spc="0" normalizeH="0" baseline="0" noProof="0" dirty="0">
                <a:ln>
                  <a:noFill/>
                </a:ln>
                <a:solidFill>
                  <a:srgbClr val="001C69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</a:b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3153375177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4"/>
          <p:cNvSpPr txBox="1">
            <a:spLocks noGrp="1"/>
          </p:cNvSpPr>
          <p:nvPr>
            <p:ph type="title"/>
          </p:nvPr>
        </p:nvSpPr>
        <p:spPr>
          <a:xfrm>
            <a:off x="179375" y="840700"/>
            <a:ext cx="8727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b-NO" sz="2400" dirty="0"/>
              <a:t>5.	</a:t>
            </a:r>
            <a:r>
              <a:rPr lang="nb-NO" dirty="0"/>
              <a:t>Nærmere om opplegget, - aktuelle temaer 1</a:t>
            </a:r>
            <a:endParaRPr b="1" dirty="0"/>
          </a:p>
        </p:txBody>
      </p:sp>
      <p:sp>
        <p:nvSpPr>
          <p:cNvPr id="128" name="Google Shape;128;p14"/>
          <p:cNvSpPr txBox="1">
            <a:spLocks noGrp="1"/>
          </p:cNvSpPr>
          <p:nvPr>
            <p:ph type="body" idx="1"/>
          </p:nvPr>
        </p:nvSpPr>
        <p:spPr>
          <a:xfrm>
            <a:off x="90875" y="1582400"/>
            <a:ext cx="8816400" cy="27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27000" indent="0">
              <a:buNone/>
            </a:pPr>
            <a:r>
              <a:rPr lang="nb-NO" sz="2200" dirty="0">
                <a:solidFill>
                  <a:schemeClr val="tx1"/>
                </a:solidFill>
              </a:rPr>
              <a:t>5.1	</a:t>
            </a:r>
            <a:r>
              <a:rPr lang="nb-NO" sz="2000" u="sng" dirty="0">
                <a:solidFill>
                  <a:schemeClr val="tx1"/>
                </a:solidFill>
              </a:rPr>
              <a:t>Oppnevnelsen</a:t>
            </a:r>
            <a:r>
              <a:rPr lang="nb-NO" sz="2200" dirty="0">
                <a:solidFill>
                  <a:schemeClr val="tx1"/>
                </a:solidFill>
              </a:rPr>
              <a:t> av PRIME: om, hvorfor, hvem og hvordan </a:t>
            </a:r>
          </a:p>
          <a:p>
            <a:pPr marL="127000" indent="0">
              <a:buNone/>
            </a:pPr>
            <a:r>
              <a:rPr lang="nb-NO" sz="2200" dirty="0">
                <a:solidFill>
                  <a:schemeClr val="tx1"/>
                </a:solidFill>
              </a:rPr>
              <a:t>5.2	Partenes </a:t>
            </a:r>
            <a:r>
              <a:rPr lang="nb-NO" sz="2200" u="sng" dirty="0">
                <a:solidFill>
                  <a:schemeClr val="tx1"/>
                </a:solidFill>
              </a:rPr>
              <a:t>representasjon og deltakelse </a:t>
            </a:r>
            <a:r>
              <a:rPr lang="nb-NO" sz="2200" dirty="0">
                <a:solidFill>
                  <a:schemeClr val="tx1"/>
                </a:solidFill>
              </a:rPr>
              <a:t>i PRIME-møtene: hvem, 	oppmøte, engasjement og kontinuitet</a:t>
            </a:r>
          </a:p>
          <a:p>
            <a:pPr marL="127000" indent="0">
              <a:buNone/>
            </a:pPr>
            <a:r>
              <a:rPr lang="nb-NO" sz="2200" dirty="0">
                <a:solidFill>
                  <a:schemeClr val="tx1"/>
                </a:solidFill>
              </a:rPr>
              <a:t>5.3	</a:t>
            </a:r>
            <a:r>
              <a:rPr lang="nb-NO" sz="2200" u="sng" dirty="0">
                <a:solidFill>
                  <a:schemeClr val="tx1"/>
                </a:solidFill>
              </a:rPr>
              <a:t>Kommunikasjon </a:t>
            </a:r>
            <a:r>
              <a:rPr lang="nb-NO" sz="2200" dirty="0">
                <a:solidFill>
                  <a:schemeClr val="tx1"/>
                </a:solidFill>
              </a:rPr>
              <a:t>med PRIME utvalget: hvordan, hva og hvor ofte </a:t>
            </a:r>
          </a:p>
          <a:p>
            <a:pPr marL="127000" indent="0">
              <a:buNone/>
            </a:pPr>
            <a:r>
              <a:rPr lang="nb-NO" sz="2200" dirty="0">
                <a:solidFill>
                  <a:schemeClr val="tx1"/>
                </a:solidFill>
              </a:rPr>
              <a:t>5.4	Saker </a:t>
            </a:r>
            <a:r>
              <a:rPr lang="nb-NO" sz="2200" u="sng" dirty="0">
                <a:solidFill>
                  <a:schemeClr val="tx1"/>
                </a:solidFill>
              </a:rPr>
              <a:t>i og utenfor </a:t>
            </a:r>
            <a:r>
              <a:rPr lang="nb-NO" sz="2200" dirty="0">
                <a:solidFill>
                  <a:schemeClr val="tx1"/>
                </a:solidFill>
              </a:rPr>
              <a:t>PRIME: hvilke saker er tatt opp og hvilke ikke</a:t>
            </a:r>
          </a:p>
          <a:p>
            <a:pPr marL="127000" indent="0">
              <a:buNone/>
            </a:pPr>
            <a:r>
              <a:rPr lang="nb-NO" sz="2200" dirty="0">
                <a:solidFill>
                  <a:schemeClr val="tx1"/>
                </a:solidFill>
              </a:rPr>
              <a:t>5.5	Nærmere om </a:t>
            </a:r>
            <a:r>
              <a:rPr lang="nb-NO" sz="2200" u="sng" dirty="0">
                <a:solidFill>
                  <a:schemeClr val="tx1"/>
                </a:solidFill>
              </a:rPr>
              <a:t>terskelen for å ta opp saker </a:t>
            </a:r>
          </a:p>
          <a:p>
            <a:pPr marL="584200" lvl="1" indent="0">
              <a:spcBef>
                <a:spcPts val="0"/>
              </a:spcBef>
              <a:buSzPts val="16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09896783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1AAEDB2-4E96-A38E-6A3C-C004B0D20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6.	Nærmere om opplegget, - aktuelle temaer 2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34B6E8D-BF5E-ECF1-DE6F-47C0BB3667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9375" y="1582400"/>
            <a:ext cx="8816400" cy="2934182"/>
          </a:xfrm>
        </p:spPr>
        <p:txBody>
          <a:bodyPr/>
          <a:lstStyle/>
          <a:p>
            <a:pPr marL="127000" indent="0">
              <a:buNone/>
            </a:pPr>
            <a:r>
              <a:rPr lang="nb-NO" sz="2000" dirty="0">
                <a:solidFill>
                  <a:schemeClr val="tx1"/>
                </a:solidFill>
              </a:rPr>
              <a:t>6.1	</a:t>
            </a:r>
            <a:r>
              <a:rPr lang="nb-NO" sz="2000" u="sng" dirty="0">
                <a:solidFill>
                  <a:schemeClr val="tx1"/>
                </a:solidFill>
              </a:rPr>
              <a:t>Tidspunktet</a:t>
            </a:r>
            <a:r>
              <a:rPr lang="nb-NO" sz="2000" dirty="0">
                <a:solidFill>
                  <a:schemeClr val="tx1"/>
                </a:solidFill>
              </a:rPr>
              <a:t> for å ta opp saker i PRIME: tidlig nok/før det blir vanskelig</a:t>
            </a:r>
          </a:p>
          <a:p>
            <a:pPr marL="127000" indent="0">
              <a:buNone/>
            </a:pPr>
            <a:r>
              <a:rPr lang="nb-NO" sz="2000" dirty="0">
                <a:solidFill>
                  <a:schemeClr val="tx1"/>
                </a:solidFill>
              </a:rPr>
              <a:t>6.2	</a:t>
            </a:r>
            <a:r>
              <a:rPr lang="nb-NO" sz="2000" u="sng" dirty="0">
                <a:solidFill>
                  <a:schemeClr val="tx1"/>
                </a:solidFill>
              </a:rPr>
              <a:t>Opplegg for PRIME-møtene</a:t>
            </a:r>
            <a:r>
              <a:rPr lang="nb-NO" sz="2000" dirty="0">
                <a:solidFill>
                  <a:schemeClr val="tx1"/>
                </a:solidFill>
              </a:rPr>
              <a:t>: dagsorden og innspill til denne</a:t>
            </a:r>
          </a:p>
          <a:p>
            <a:pPr marL="127000" indent="0">
              <a:buNone/>
            </a:pPr>
            <a:r>
              <a:rPr lang="nb-NO" sz="2000" dirty="0">
                <a:solidFill>
                  <a:schemeClr val="tx1"/>
                </a:solidFill>
              </a:rPr>
              <a:t>6.3	</a:t>
            </a:r>
            <a:r>
              <a:rPr lang="nb-NO" sz="2000" u="sng" dirty="0">
                <a:solidFill>
                  <a:schemeClr val="tx1"/>
                </a:solidFill>
              </a:rPr>
              <a:t>Partenes bidrag </a:t>
            </a:r>
            <a:r>
              <a:rPr lang="nb-NO" sz="2000" dirty="0">
                <a:solidFill>
                  <a:schemeClr val="tx1"/>
                </a:solidFill>
              </a:rPr>
              <a:t>til og under møtene</a:t>
            </a:r>
          </a:p>
          <a:p>
            <a:pPr marL="127000" indent="0">
              <a:buNone/>
            </a:pPr>
            <a:r>
              <a:rPr lang="nb-NO" sz="2000" dirty="0">
                <a:solidFill>
                  <a:schemeClr val="tx1"/>
                </a:solidFill>
              </a:rPr>
              <a:t>6.4	</a:t>
            </a:r>
            <a:r>
              <a:rPr lang="nb-NO" sz="2000" u="sng" dirty="0">
                <a:solidFill>
                  <a:schemeClr val="tx1"/>
                </a:solidFill>
              </a:rPr>
              <a:t>Oppfølging </a:t>
            </a:r>
            <a:r>
              <a:rPr lang="nb-NO" sz="2000" dirty="0">
                <a:solidFill>
                  <a:schemeClr val="tx1"/>
                </a:solidFill>
              </a:rPr>
              <a:t>av møtene og kontakt mellom møtene</a:t>
            </a:r>
          </a:p>
          <a:p>
            <a:pPr marL="127000" indent="0">
              <a:buNone/>
            </a:pPr>
            <a:r>
              <a:rPr lang="nb-NO" sz="2000" dirty="0">
                <a:solidFill>
                  <a:schemeClr val="tx1"/>
                </a:solidFill>
              </a:rPr>
              <a:t>6.5	Hvilken </a:t>
            </a:r>
            <a:r>
              <a:rPr lang="nb-NO" sz="2000" u="sng" dirty="0">
                <a:solidFill>
                  <a:schemeClr val="tx1"/>
                </a:solidFill>
              </a:rPr>
              <a:t>betydning</a:t>
            </a:r>
            <a:r>
              <a:rPr lang="nb-NO" sz="2000" dirty="0">
                <a:solidFill>
                  <a:schemeClr val="tx1"/>
                </a:solidFill>
              </a:rPr>
              <a:t> har PRIME i dette kontraktsforholdet</a:t>
            </a:r>
          </a:p>
          <a:p>
            <a:pPr marL="127000" indent="0">
              <a:buNone/>
            </a:pPr>
            <a:r>
              <a:rPr lang="nb-NO" sz="2000" dirty="0">
                <a:solidFill>
                  <a:schemeClr val="tx1"/>
                </a:solidFill>
              </a:rPr>
              <a:t>	a)	hva har fungert godt</a:t>
            </a:r>
          </a:p>
          <a:p>
            <a:pPr marL="127000" indent="0">
              <a:buNone/>
            </a:pPr>
            <a:r>
              <a:rPr lang="nb-NO" sz="2000" dirty="0">
                <a:solidFill>
                  <a:schemeClr val="tx1"/>
                </a:solidFill>
              </a:rPr>
              <a:t>	b)	hva har </a:t>
            </a:r>
            <a:r>
              <a:rPr lang="nb-NO" sz="2000">
                <a:solidFill>
                  <a:schemeClr val="tx1"/>
                </a:solidFill>
              </a:rPr>
              <a:t>fungert dårlig</a:t>
            </a:r>
          </a:p>
          <a:p>
            <a:pPr marL="127000" indent="0">
              <a:buNone/>
            </a:pPr>
            <a:endParaRPr lang="nb-NO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913972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946D9C2-5948-0D5B-7FA4-8F1162354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7.	Underlag for evaluering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1A18AC8-8416-B8F5-5CB7-ADDDD66AE5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0" indent="0">
              <a:buNone/>
            </a:pPr>
            <a:r>
              <a:rPr lang="nb-NO" sz="2000" dirty="0">
                <a:solidFill>
                  <a:schemeClr val="tx1"/>
                </a:solidFill>
              </a:rPr>
              <a:t>7.1	Betydning av at det føres referater som er tilstrekkelig til at man uten for 	mye innsats kan gå tilbake og friste opp i diskusjoner og saker man hadde 	til behandling for to-tre år siden.</a:t>
            </a:r>
          </a:p>
          <a:p>
            <a:pPr marL="127000" indent="0">
              <a:buNone/>
            </a:pPr>
            <a:r>
              <a:rPr lang="nb-NO" sz="2000" dirty="0">
                <a:solidFill>
                  <a:schemeClr val="tx1"/>
                </a:solidFill>
              </a:rPr>
              <a:t>7.2	Med disse om utgangspunkt kan PRIME-teamet lage et felles sammendrag 	som sikrer at alle som deltar i en evaluering har en fair og lik mulighet til å 	forberede seg</a:t>
            </a:r>
          </a:p>
        </p:txBody>
      </p:sp>
    </p:spTree>
    <p:extLst>
      <p:ext uri="{BB962C8B-B14F-4D97-AF65-F5344CB8AC3E}">
        <p14:creationId xmlns:p14="http://schemas.microsoft.com/office/powerpoint/2010/main" val="805063340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C5849DD28EEA54DB0BC6720E97F3682" ma:contentTypeVersion="9" ma:contentTypeDescription="Opprett et nytt dokument." ma:contentTypeScope="" ma:versionID="e546d9be09c93f368efeb63bdcc746ad">
  <xsd:schema xmlns:xsd="http://www.w3.org/2001/XMLSchema" xmlns:xs="http://www.w3.org/2001/XMLSchema" xmlns:p="http://schemas.microsoft.com/office/2006/metadata/properties" xmlns:ns3="d844146e-134c-4067-a202-49e07effd85e" targetNamespace="http://schemas.microsoft.com/office/2006/metadata/properties" ma:root="true" ma:fieldsID="4b85e451e13521d83dc5d514703e676e" ns3:_="">
    <xsd:import namespace="d844146e-134c-4067-a202-49e07effd85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44146e-134c-4067-a202-49e07effd8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D6F2E5B-8C76-4514-8FEC-C6CFB728BFC0}">
  <ds:schemaRefs>
    <ds:schemaRef ds:uri="http://schemas.openxmlformats.org/package/2006/metadata/core-properties"/>
    <ds:schemaRef ds:uri="http://purl.org/dc/terms/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  <ds:schemaRef ds:uri="d844146e-134c-4067-a202-49e07effd85e"/>
    <ds:schemaRef ds:uri="http://schemas.microsoft.com/office/2006/documentManagement/typ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9DD4033-D588-436A-BCCF-8883B767554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2A5E16D-E9ED-460C-AFEC-2C8C8F3D624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844146e-134c-4067-a202-49e07effd85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2401</TotalTime>
  <Words>532</Words>
  <Application>Microsoft Office PowerPoint</Application>
  <PresentationFormat>Skjermfremvisning (16:9)</PresentationFormat>
  <Paragraphs>47</Paragraphs>
  <Slides>9</Slides>
  <Notes>5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9</vt:i4>
      </vt:variant>
    </vt:vector>
  </HeadingPairs>
  <TitlesOfParts>
    <vt:vector size="13" baseType="lpstr">
      <vt:lpstr>Arial</vt:lpstr>
      <vt:lpstr>Calibri</vt:lpstr>
      <vt:lpstr>Georgia</vt:lpstr>
      <vt:lpstr>Simple Light</vt:lpstr>
      <vt:lpstr>Hvordan evaluere PRIME? Workshop for PRIME 16. juni 2025  </vt:lpstr>
      <vt:lpstr>1. Innledning </vt:lpstr>
      <vt:lpstr>2. Hvorfor og når?</vt:lpstr>
      <vt:lpstr>3. Grunnlag for å kunne evaluere PRIME</vt:lpstr>
      <vt:lpstr>4. Opplegget for evaluering av PRIME</vt:lpstr>
      <vt:lpstr>5. Nærmere om opplegget, - aktuelle temaer 1</vt:lpstr>
      <vt:lpstr>6. Nærmere om opplegget, - aktuelle temaer 2</vt:lpstr>
      <vt:lpstr>7. Underlag for evaluering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Hvordan håndtere uenighet på en for prosjektet konstruktiv måte?</dc:title>
  <dc:creator>Morten Wangen</dc:creator>
  <cp:lastModifiedBy>Harald Kobbe</cp:lastModifiedBy>
  <cp:revision>14</cp:revision>
  <cp:lastPrinted>2022-03-23T16:47:35Z</cp:lastPrinted>
  <dcterms:modified xsi:type="dcterms:W3CDTF">2026-08-09T14:52:55Z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0x0101008C5849DD28EEA54DB0BC6720E97F3682</vt:lpwstr>
  </property>
</Properties>
</file>