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6" r:id="rId2"/>
    <p:sldId id="257" r:id="rId3"/>
    <p:sldId id="258" r:id="rId4"/>
    <p:sldId id="259" r:id="rId5"/>
    <p:sldId id="267" r:id="rId6"/>
    <p:sldId id="665" r:id="rId7"/>
    <p:sldId id="268" r:id="rId8"/>
    <p:sldId id="411" r:id="rId9"/>
    <p:sldId id="412" r:id="rId10"/>
    <p:sldId id="663" r:id="rId11"/>
    <p:sldId id="664" r:id="rId12"/>
    <p:sldId id="413" r:id="rId13"/>
    <p:sldId id="409" r:id="rId14"/>
    <p:sldId id="41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EE2C2C2-3D10-90FA-3C07-D60432AE7CEC}" name="Abidemi Fasanmi" initials="AF" userId="ZZDChW/LUOgFWYhRDFLgkF1EVzC8jyBd7Ngj8/jteY4="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EACD"/>
    <a:srgbClr val="FCA520"/>
    <a:srgbClr val="462A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C7A33B-DBD2-468E-932C-974B32008A70}" v="69" dt="2021-03-10T16:50:09.3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76196" autoAdjust="0"/>
  </p:normalViewPr>
  <p:slideViewPr>
    <p:cSldViewPr>
      <p:cViewPr varScale="1">
        <p:scale>
          <a:sx n="87" d="100"/>
          <a:sy n="87" d="100"/>
        </p:scale>
        <p:origin x="1476"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idemi Fasanmi" userId="ZZDChW/LUOgFWYhRDFLgkF1EVzC8jyBd7Ngj8/jteY4=" providerId="None" clId="Web-{57C7A33B-DBD2-468E-932C-974B32008A70}"/>
    <pc:docChg chg="mod modSld">
      <pc:chgData name="Abidemi Fasanmi" userId="ZZDChW/LUOgFWYhRDFLgkF1EVzC8jyBd7Ngj8/jteY4=" providerId="None" clId="Web-{57C7A33B-DBD2-468E-932C-974B32008A70}" dt="2021-03-10T16:50:09.318" v="33" actId="20577"/>
      <pc:docMkLst>
        <pc:docMk/>
      </pc:docMkLst>
      <pc:sldChg chg="modSp addCm">
        <pc:chgData name="Abidemi Fasanmi" userId="ZZDChW/LUOgFWYhRDFLgkF1EVzC8jyBd7Ngj8/jteY4=" providerId="None" clId="Web-{57C7A33B-DBD2-468E-932C-974B32008A70}" dt="2021-03-10T16:50:09.318" v="33" actId="20577"/>
        <pc:sldMkLst>
          <pc:docMk/>
          <pc:sldMk cId="3843380989" sldId="267"/>
        </pc:sldMkLst>
        <pc:spChg chg="mod">
          <ac:chgData name="Abidemi Fasanmi" userId="ZZDChW/LUOgFWYhRDFLgkF1EVzC8jyBd7Ngj8/jteY4=" providerId="None" clId="Web-{57C7A33B-DBD2-468E-932C-974B32008A70}" dt="2021-03-10T16:50:09.318" v="33" actId="20577"/>
          <ac:spMkLst>
            <pc:docMk/>
            <pc:sldMk cId="3843380989" sldId="267"/>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ED0ED6-27F6-45FF-BCCD-D3FCE6610C1D}" type="datetimeFigureOut">
              <a:rPr lang="en-US" smtClean="0"/>
              <a:t>10/3/2021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Editar estilos de texto maestros</a:t>
            </a:r>
          </a:p>
          <a:p>
            <a:pPr lvl="1"/>
            <a:r>
              <a:rPr lang="en-US"/>
              <a:t>Segundo nivel</a:t>
            </a:r>
          </a:p>
          <a:p>
            <a:pPr lvl="2"/>
            <a:r>
              <a:rPr lang="en-US"/>
              <a:t>Tercer nivel</a:t>
            </a:r>
          </a:p>
          <a:p>
            <a:pPr lvl="3"/>
            <a:r>
              <a:rPr lang="en-US"/>
              <a:t>Cuarto nivel</a:t>
            </a:r>
          </a:p>
          <a:p>
            <a:pPr lvl="4"/>
            <a:r>
              <a:rPr lang="en-US"/>
              <a:t>Quinto nivel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124D5B-3697-4C77-A082-3B6B29BCB33E}" type="slidenum">
              <a:rPr lang="en-US" smtClean="0"/>
              <a:t>‹#›</a:t>
            </a:fld>
            <a:endParaRPr lang="en-US"/>
          </a:p>
        </p:txBody>
      </p:sp>
    </p:spTree>
    <p:extLst>
      <p:ext uri="{BB962C8B-B14F-4D97-AF65-F5344CB8AC3E}">
        <p14:creationId xmlns:p14="http://schemas.microsoft.com/office/powerpoint/2010/main" val="2959558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Esta es la diapositiva del título de la presentación. En esta diapositiva, pondrás el título de tu resumen de políticas en el recuadro morado. A continuación, rellenarás los nombres y cargos de los miembros de tu equipo. Si lo deseas, también puedes incluir la fecha en la que realizarás la presentación. </a:t>
            </a:r>
          </a:p>
          <a:p>
            <a:endParaRPr lang="en-US" dirty="0"/>
          </a:p>
          <a:p>
            <a:r>
              <a:rPr lang="en-US" dirty="0"/>
              <a:t>También puede añadir los logotipos que sean necesarios.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124D5B-3697-4C77-A082-3B6B29BCB33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35995932"/>
      </p:ext>
    </p:extLst>
  </p:cSld>
  <p:clrMapOvr>
    <a:masterClrMapping/>
  </p:clrMapOvr>
</p:notes>
</file>

<file path=ppt/notesSlides/notesSlide10.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En esta diapositiva, incluya sus recomendaciones. Es recomendable continuar con la narrativa de su historia y no introducir recomendaciones que no estén en su informe real o que no estén respaldadas por las pruebas mostradas en la presentación. </a:t>
            </a:r>
          </a:p>
          <a:p>
            <a:endParaRPr lang="en-US" dirty="0"/>
          </a:p>
        </p:txBody>
      </p:sp>
      <p:sp>
        <p:nvSpPr>
          <p:cNvPr id="4" name="Slide Number Placeholder 3"/>
          <p:cNvSpPr>
            <a:spLocks noGrp="1"/>
          </p:cNvSpPr>
          <p:nvPr>
            <p:ph type="sldNum" sz="quarter" idx="5"/>
          </p:nvPr>
        </p:nvSpPr>
        <p:spPr/>
        <p:txBody>
          <a:bodyPr/>
          <a:lstStyle/>
          <a:p>
            <a:fld id="{A54E11ED-47A6-4FA5-AE17-6E2A5A5AF0C0}" type="slidenum">
              <a:rPr lang="en-US" smtClean="0"/>
              <a:t>10</a:t>
            </a:fld>
            <a:endParaRPr lang="en-US"/>
          </a:p>
        </p:txBody>
      </p:sp>
    </p:spTree>
    <p:extLst>
      <p:ext uri="{BB962C8B-B14F-4D97-AF65-F5344CB8AC3E}">
        <p14:creationId xmlns:p14="http://schemas.microsoft.com/office/powerpoint/2010/main" val="3356301378"/>
      </p:ext>
    </p:extLst>
  </p:cSld>
  <p:clrMapOvr>
    <a:masterClrMapping/>
  </p:clrMapOvr>
</p:notes>
</file>

<file path=ppt/notesSlides/notesSlide11.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Esta diapositiva es opcional. Si tiene pasos y acciones específicos recomendados basados en su informe de políticas, puede utilizar esta diapositiva para llamar la atención sobre ellos.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A54E11ED-47A6-4FA5-AE17-6E2A5A5AF0C0}" type="slidenum">
              <a:rPr lang="en-US" smtClean="0"/>
              <a:t>11</a:t>
            </a:fld>
            <a:endParaRPr lang="en-US"/>
          </a:p>
        </p:txBody>
      </p:sp>
    </p:spTree>
    <p:extLst>
      <p:ext uri="{BB962C8B-B14F-4D97-AF65-F5344CB8AC3E}">
        <p14:creationId xmlns:p14="http://schemas.microsoft.com/office/powerpoint/2010/main" val="2493523696"/>
      </p:ext>
    </p:extLst>
  </p:cSld>
  <p:clrMapOvr>
    <a:masterClrMapping/>
  </p:clrMapOvr>
</p:notes>
</file>

<file path=ppt/notesSlides/notesSlide12.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Las siguientes dos diapositivas son diapositivas que utilizaremos únicamente para nuestras presentaciones internas. No aparecerán en su presentación final. A finales de la próxima semana, presentarán su plan de trabajo con lo que deben hacer entre las sesiones 1 y 2 para avanzar en sus informes de políticas.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124D5B-3697-4C77-A082-3B6B29BCB33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46304251"/>
      </p:ext>
    </p:extLst>
  </p:cSld>
  <p:clrMapOvr>
    <a:masterClrMapping/>
  </p:clrMapOvr>
</p:notes>
</file>

<file path=ppt/notesSlides/notesSlide13.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A medida que trabajes en tus presentaciones, identificarás muchas lagunas de datos que debes completar. Utiliza esta diapositiva para documentarlas. Una vez más, no incluirás esta diapositiva en tu presentación final, pero te resultará útil para organizar todo el trabajo que realices mientras desarrollas la presentación.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124D5B-3697-4C77-A082-3B6B29BCB33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4748664"/>
      </p:ext>
    </p:extLst>
  </p:cSld>
  <p:clrMapOvr>
    <a:masterClrMapping/>
  </p:clrMapOvr>
</p:notes>
</file>

<file path=ppt/notesSlides/notesSlide14.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Por último, debes incluir una diapositiva con tus referencias. No presentarás esta diapositiva, pero debes incluirla en tu presentación para respaldar las pruebas presentadas.</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124D5B-3697-4C77-A082-3B6B29BCB33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531532"/>
      </p:ext>
    </p:extLst>
  </p:cSld>
  <p:clrMapOvr>
    <a:masterClrMapping/>
  </p:clrMapOvr>
</p:notes>
</file>

<file path=ppt/notesSlides/notesSlide2.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En la diapositiva introductoria, debe presentar el tema de salud de su informe de políticas. Incluya información cuantitativa, como la carga o la distribución del tema de salud. Si es necesario, utilice un par de diapositivas para exponer el problema, pero tenga en cuenta que dispondrá de un tiempo limitado para la presentación.</a:t>
            </a:r>
          </a:p>
          <a:p>
            <a:endParaRPr lang="en-US" dirty="0"/>
          </a:p>
          <a:p>
            <a:r>
              <a:rPr lang="en-US" dirty="0"/>
              <a:t>Este también es un buen lugar para incluir una narrativa convincente que ilustre la carga o el impacto del problema.</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124D5B-3697-4C77-A082-3B6B29BCB33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0624844"/>
      </p:ext>
    </p:extLst>
  </p:cSld>
  <p:clrMapOvr>
    <a:masterClrMapping/>
  </p:clrMapOvr>
</p:notes>
</file>

<file path=ppt/notesSlides/notesSlide3.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En esta diapositiva, continúe la narración de la charla indicando la causa principal del problema de salud que ha descrito, seguida de las causas fundamentales. Incluya algunas pruebas de las causas fundamentales que ha elegido. </a:t>
            </a:r>
          </a:p>
          <a:p>
            <a:endParaRPr lang="en-US" dirty="0"/>
          </a:p>
          <a:p>
            <a:r>
              <a:rPr lang="en-US" dirty="0"/>
              <a:t>Nota: no pegue su diagrama de espina de pescado en la presentación final del informe de políticas. Solo distraerá a la audiencia. Elija las causas fundamentales que considere más importantes (estas pueden cambiar en función de la revisión de la literatura, la participación de las partes interesadas y la disponibilidad de datos). No es necesario discutir las demás (pero esté preparado para hacerlo en caso de que alguien le pregunte durante la sesión de preguntas y respuestas).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124D5B-3697-4C77-A082-3B6B29BCB33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2227827"/>
      </p:ext>
    </p:extLst>
  </p:cSld>
  <p:clrMapOvr>
    <a:masterClrMapping/>
  </p:clrMapOvr>
</p:notes>
</file>

<file path=ppt/notesSlides/notesSlide4.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Puede presentar sus opciones de política por separado en una diapositiva cada una (hasta 3) o puede presentarlas en una sola diapositiva, organizadas en una lista con viñetas o en una tabla. Utilice su criterio para decidir qué es lo que mejor funciona para su presentación. </a:t>
            </a:r>
          </a:p>
          <a:p>
            <a:endParaRPr lang="en-US" dirty="0"/>
          </a:p>
          <a:p>
            <a:r>
              <a:rPr lang="en-US" dirty="0"/>
              <a:t>Para cada opción de política, debe ser específico sobre lo que propone:</a:t>
            </a:r>
          </a:p>
          <a:p>
            <a:pPr marL="171450" indent="-171450">
              <a:buFont typeface="Arial" panose="020B0604020202020204" pitchFamily="34" charset="0"/>
              <a:buChar char="•"/>
            </a:pPr>
            <a:r>
              <a:rPr lang="en-US" dirty="0"/>
              <a:t>Sea claro sobre el objetivo de la política. ¿Qué causa fundamental aborda?</a:t>
            </a:r>
          </a:p>
          <a:p>
            <a:pPr marL="171450" indent="-171450">
              <a:buFont typeface="Arial" panose="020B0604020202020204" pitchFamily="34" charset="0"/>
              <a:buChar char="•"/>
            </a:pPr>
            <a:r>
              <a:rPr lang="en-US" dirty="0"/>
              <a:t>Proporcione también información sobre los detalles de la intervención.</a:t>
            </a:r>
          </a:p>
          <a:p>
            <a:pPr marL="628650" lvl="1" indent="-171450">
              <a:buFont typeface="Arial" panose="020B0604020202020204" pitchFamily="34" charset="0"/>
              <a:buChar char="•"/>
            </a:pPr>
            <a:r>
              <a:rPr lang="en-US" dirty="0"/>
              <a:t>¿Cuál es la población objetivo?</a:t>
            </a:r>
          </a:p>
          <a:p>
            <a:pPr marL="628650" lvl="1" indent="-171450">
              <a:buFont typeface="Arial" panose="020B0604020202020204" pitchFamily="34" charset="0"/>
              <a:buChar char="•"/>
            </a:pPr>
            <a:r>
              <a:rPr lang="en-US" dirty="0"/>
              <a:t>¿Cuál es el programa o la intervención que propone?</a:t>
            </a:r>
          </a:p>
          <a:p>
            <a:pPr marL="628650" lvl="1" indent="-171450">
              <a:buFont typeface="Arial" panose="020B0604020202020204" pitchFamily="34" charset="0"/>
              <a:buChar char="•"/>
            </a:pPr>
            <a:r>
              <a:rPr lang="en-US" dirty="0"/>
              <a:t>¿Quién será responsable de implementarlo?</a:t>
            </a:r>
          </a:p>
          <a:p>
            <a:pPr marL="171450" lvl="0" indent="-171450">
              <a:buFont typeface="Arial" panose="020B0604020202020204" pitchFamily="34" charset="0"/>
              <a:buChar char="•"/>
            </a:pPr>
            <a:r>
              <a:rPr lang="en-US" dirty="0"/>
              <a:t>Utilice pruebas para respaldar sus opciones de política.</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124D5B-3697-4C77-A082-3B6B29BCB33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62744625"/>
      </p:ext>
    </p:extLst>
  </p:cSld>
  <p:clrMapOvr>
    <a:masterClrMapping/>
  </p:clrMapOvr>
</p:notes>
</file>

<file path=ppt/notesSlides/notesSlide5.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Siga los mismos pasos para hasta tres opciones de pólizas.</a:t>
            </a:r>
          </a:p>
        </p:txBody>
      </p:sp>
      <p:sp>
        <p:nvSpPr>
          <p:cNvPr id="4" name="Slide Number Placeholder 3"/>
          <p:cNvSpPr>
            <a:spLocks noGrp="1"/>
          </p:cNvSpPr>
          <p:nvPr>
            <p:ph type="sldNum" sz="quarter" idx="5"/>
          </p:nvPr>
        </p:nvSpPr>
        <p:spPr/>
        <p:txBody>
          <a:bodyPr/>
          <a:lstStyle/>
          <a:p>
            <a:fld id="{A54E11ED-47A6-4FA5-AE17-6E2A5A5AF0C0}" type="slidenum">
              <a:rPr lang="en-US" smtClean="0"/>
              <a:t>5</a:t>
            </a:fld>
            <a:endParaRPr lang="en-US"/>
          </a:p>
        </p:txBody>
      </p:sp>
    </p:spTree>
    <p:extLst>
      <p:ext uri="{BB962C8B-B14F-4D97-AF65-F5344CB8AC3E}">
        <p14:creationId xmlns:p14="http://schemas.microsoft.com/office/powerpoint/2010/main" val="4168509898"/>
      </p:ext>
    </p:extLst>
  </p:cSld>
  <p:clrMapOvr>
    <a:masterClrMapping/>
  </p:clrMapOvr>
</p:notes>
</file>

<file path=ppt/notesSlides/notesSlide6.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Siga los mismos pasos para hasta tres opciones de pólizas.</a:t>
            </a:r>
          </a:p>
        </p:txBody>
      </p:sp>
      <p:sp>
        <p:nvSpPr>
          <p:cNvPr id="4" name="Slide Number Placeholder 3"/>
          <p:cNvSpPr>
            <a:spLocks noGrp="1"/>
          </p:cNvSpPr>
          <p:nvPr>
            <p:ph type="sldNum" sz="quarter" idx="5"/>
          </p:nvPr>
        </p:nvSpPr>
        <p:spPr/>
        <p:txBody>
          <a:bodyPr/>
          <a:lstStyle/>
          <a:p>
            <a:fld id="{A54E11ED-47A6-4FA5-AE17-6E2A5A5AF0C0}" type="slidenum">
              <a:rPr lang="en-US" smtClean="0"/>
              <a:t>6</a:t>
            </a:fld>
            <a:endParaRPr lang="en-US"/>
          </a:p>
        </p:txBody>
      </p:sp>
    </p:spTree>
    <p:extLst>
      <p:ext uri="{BB962C8B-B14F-4D97-AF65-F5344CB8AC3E}">
        <p14:creationId xmlns:p14="http://schemas.microsoft.com/office/powerpoint/2010/main" val="2287215361"/>
      </p:ext>
    </p:extLst>
  </p:cSld>
  <p:clrMapOvr>
    <a:masterClrMapping/>
  </p:clrMapOvr>
</p:notes>
</file>

<file path=ppt/notesSlides/notesSlide7.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También puede incluir una diapositiva en la que describa brevemente otras opciones que ha considerado, pero que ha descartado.</a:t>
            </a:r>
          </a:p>
          <a:p>
            <a:endParaRPr lang="en-US" dirty="0"/>
          </a:p>
          <a:p>
            <a:r>
              <a:rPr lang="en-US" dirty="0"/>
              <a:t>Puede excluir esta diapositiva si no es relevante o útil para defender la política que recomienda.</a:t>
            </a:r>
          </a:p>
        </p:txBody>
      </p:sp>
      <p:sp>
        <p:nvSpPr>
          <p:cNvPr id="4" name="Slide Number Placeholder 3"/>
          <p:cNvSpPr>
            <a:spLocks noGrp="1"/>
          </p:cNvSpPr>
          <p:nvPr>
            <p:ph type="sldNum" sz="quarter" idx="5"/>
          </p:nvPr>
        </p:nvSpPr>
        <p:spPr/>
        <p:txBody>
          <a:bodyPr/>
          <a:lstStyle/>
          <a:p>
            <a:fld id="{A54E11ED-47A6-4FA5-AE17-6E2A5A5AF0C0}" type="slidenum">
              <a:rPr lang="en-US" smtClean="0"/>
              <a:t>7</a:t>
            </a:fld>
            <a:endParaRPr lang="en-US"/>
          </a:p>
        </p:txBody>
      </p:sp>
    </p:spTree>
    <p:extLst>
      <p:ext uri="{BB962C8B-B14F-4D97-AF65-F5344CB8AC3E}">
        <p14:creationId xmlns:p14="http://schemas.microsoft.com/office/powerpoint/2010/main" val="1869479476"/>
      </p:ext>
    </p:extLst>
  </p:cSld>
  <p:clrMapOvr>
    <a:masterClrMapping/>
  </p:clrMapOvr>
</p:notes>
</file>

<file path=ppt/notesSlides/notesSlide8.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Esta diapositiva se centra en la evaluación económica que llevarás a cabo.</a:t>
            </a:r>
          </a:p>
          <a:p>
            <a:endParaRPr lang="en-US" dirty="0"/>
          </a:p>
          <a:p>
            <a:r>
              <a:rPr lang="en-US" dirty="0"/>
              <a:t>Describe la metodología que utilizó para realizar la evaluación. Por ahora, no repasaremos qué incluir, ya que la próxima semana analizaremos todas estas cuestiones con mucho más detalle.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124D5B-3697-4C77-A082-3B6B29BCB33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3056726"/>
      </p:ext>
    </p:extLst>
  </p:cSld>
  <p:clrMapOvr>
    <a:masterClrMapping/>
  </p:clrMapOvr>
</p:notes>
</file>

<file path=ppt/notesSlides/notesSlide9.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Aquí es donde presentarás tus resultados. Por lo general, lo mejor es hacerlo en una tabla. Te proporcionaremos algunos ejemplos de cómo presentar tus resultados en una tabla.</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124D5B-3697-4C77-A082-3B6B29BCB33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2285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ound Diagonal Corner Rectangle 6"/>
          <p:cNvSpPr/>
          <p:nvPr userDrawn="1"/>
        </p:nvSpPr>
        <p:spPr>
          <a:xfrm>
            <a:off x="914400" y="2133600"/>
            <a:ext cx="10363200" cy="1524000"/>
          </a:xfrm>
          <a:prstGeom prst="round2DiagRect">
            <a:avLst>
              <a:gd name="adj1" fmla="val 0"/>
              <a:gd name="adj2" fmla="val 0"/>
            </a:avLst>
          </a:prstGeom>
          <a:solidFill>
            <a:srgbClr val="462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ctrTitle"/>
          </p:nvPr>
        </p:nvSpPr>
        <p:spPr>
          <a:xfrm>
            <a:off x="914400" y="2133600"/>
            <a:ext cx="10363200" cy="1447800"/>
          </a:xfrm>
          <a:ln>
            <a:noFill/>
          </a:ln>
        </p:spPr>
        <p:txBody>
          <a:bodyPr/>
          <a:lstStyle>
            <a:lvl1pPr>
              <a:defRPr b="1">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AD8FE0B-5F7C-4D93-9AD2-72C5AB63114B}"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A24742-5298-4A39-BDFE-C8818FD4BD38}" type="slidenum">
              <a:rPr lang="en-US" smtClean="0"/>
              <a:t>‹#›</a:t>
            </a:fld>
            <a:endParaRPr lang="en-US"/>
          </a:p>
        </p:txBody>
      </p:sp>
    </p:spTree>
    <p:extLst>
      <p:ext uri="{BB962C8B-B14F-4D97-AF65-F5344CB8AC3E}">
        <p14:creationId xmlns:p14="http://schemas.microsoft.com/office/powerpoint/2010/main" val="3593423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AD8FE0B-5F7C-4D93-9AD2-72C5AB63114B}"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A24742-5298-4A39-BDFE-C8818FD4BD38}" type="slidenum">
              <a:rPr lang="en-US" smtClean="0"/>
              <a:t>‹#›</a:t>
            </a:fld>
            <a:endParaRPr lang="en-US"/>
          </a:p>
        </p:txBody>
      </p:sp>
    </p:spTree>
    <p:extLst>
      <p:ext uri="{BB962C8B-B14F-4D97-AF65-F5344CB8AC3E}">
        <p14:creationId xmlns:p14="http://schemas.microsoft.com/office/powerpoint/2010/main" val="2950362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AD8FE0B-5F7C-4D93-9AD2-72C5AB63114B}"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A24742-5298-4A39-BDFE-C8818FD4BD38}" type="slidenum">
              <a:rPr lang="en-US" smtClean="0"/>
              <a:t>‹#›</a:t>
            </a:fld>
            <a:endParaRPr lang="en-US"/>
          </a:p>
        </p:txBody>
      </p:sp>
    </p:spTree>
    <p:extLst>
      <p:ext uri="{BB962C8B-B14F-4D97-AF65-F5344CB8AC3E}">
        <p14:creationId xmlns:p14="http://schemas.microsoft.com/office/powerpoint/2010/main" val="80490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Rectangle 9"/>
          <p:cNvSpPr/>
          <p:nvPr userDrawn="1"/>
        </p:nvSpPr>
        <p:spPr>
          <a:xfrm>
            <a:off x="609600" y="838200"/>
            <a:ext cx="10972800" cy="5257800"/>
          </a:xfrm>
          <a:prstGeom prst="rect">
            <a:avLst/>
          </a:prstGeom>
          <a:noFill/>
          <a:ln>
            <a:solidFill>
              <a:srgbClr val="462A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AD8FE0B-5F7C-4D93-9AD2-72C5AB63114B}" type="datetimeFigureOut">
              <a:rPr lang="en-US" smtClean="0"/>
              <a:t>3/10/2021</a:t>
            </a:fld>
            <a:endParaRPr lang="en-US"/>
          </a:p>
        </p:txBody>
      </p:sp>
      <p:sp>
        <p:nvSpPr>
          <p:cNvPr id="9" name="Round Diagonal Corner Rectangle 8"/>
          <p:cNvSpPr/>
          <p:nvPr userDrawn="1"/>
        </p:nvSpPr>
        <p:spPr>
          <a:xfrm>
            <a:off x="609600" y="304800"/>
            <a:ext cx="9855200" cy="1143000"/>
          </a:xfrm>
          <a:prstGeom prst="round2DiagRect">
            <a:avLst>
              <a:gd name="adj1" fmla="val 0"/>
              <a:gd name="adj2" fmla="val 0"/>
            </a:avLst>
          </a:prstGeom>
          <a:solidFill>
            <a:srgbClr val="462A78"/>
          </a:solidFill>
          <a:ln>
            <a:solidFill>
              <a:srgbClr val="462A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A24742-5298-4A39-BDFE-C8818FD4BD38}" type="slidenum">
              <a:rPr lang="en-US" smtClean="0"/>
              <a:t>‹#›</a:t>
            </a:fld>
            <a:endParaRPr lang="en-US"/>
          </a:p>
        </p:txBody>
      </p:sp>
      <p:sp>
        <p:nvSpPr>
          <p:cNvPr id="2" name="Title 1"/>
          <p:cNvSpPr>
            <a:spLocks noGrp="1"/>
          </p:cNvSpPr>
          <p:nvPr>
            <p:ph type="title"/>
          </p:nvPr>
        </p:nvSpPr>
        <p:spPr>
          <a:xfrm>
            <a:off x="609600" y="274638"/>
            <a:ext cx="9855200" cy="1143000"/>
          </a:xfrm>
        </p:spPr>
        <p:txBody>
          <a:bodyPr/>
          <a:lstStyle>
            <a:lvl1pPr algn="l">
              <a:defRPr>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3588453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D8FE0B-5F7C-4D93-9AD2-72C5AB63114B}"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A24742-5298-4A39-BDFE-C8818FD4BD38}" type="slidenum">
              <a:rPr lang="en-US" smtClean="0"/>
              <a:t>‹#›</a:t>
            </a:fld>
            <a:endParaRPr lang="en-US"/>
          </a:p>
        </p:txBody>
      </p:sp>
    </p:spTree>
    <p:extLst>
      <p:ext uri="{BB962C8B-B14F-4D97-AF65-F5344CB8AC3E}">
        <p14:creationId xmlns:p14="http://schemas.microsoft.com/office/powerpoint/2010/main" val="2307051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AD8FE0B-5F7C-4D93-9AD2-72C5AB63114B}" type="datetimeFigureOut">
              <a:rPr lang="en-US" smtClean="0"/>
              <a:t>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A24742-5298-4A39-BDFE-C8818FD4BD38}" type="slidenum">
              <a:rPr lang="en-US" smtClean="0"/>
              <a:t>‹#›</a:t>
            </a:fld>
            <a:endParaRPr lang="en-US"/>
          </a:p>
        </p:txBody>
      </p:sp>
    </p:spTree>
    <p:extLst>
      <p:ext uri="{BB962C8B-B14F-4D97-AF65-F5344CB8AC3E}">
        <p14:creationId xmlns:p14="http://schemas.microsoft.com/office/powerpoint/2010/main" val="1141735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AD8FE0B-5F7C-4D93-9AD2-72C5AB63114B}" type="datetimeFigureOut">
              <a:rPr lang="en-US" smtClean="0"/>
              <a:t>3/10/2021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A24742-5298-4A39-BDFE-C8818FD4BD38}" type="slidenum">
              <a:rPr lang="en-US" smtClean="0"/>
              <a:t>‹#›</a:t>
            </a:fld>
            <a:endParaRPr lang="en-US"/>
          </a:p>
        </p:txBody>
      </p:sp>
    </p:spTree>
    <p:extLst>
      <p:ext uri="{BB962C8B-B14F-4D97-AF65-F5344CB8AC3E}">
        <p14:creationId xmlns:p14="http://schemas.microsoft.com/office/powerpoint/2010/main" val="2419122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AD8FE0B-5F7C-4D93-9AD2-72C5AB63114B}" type="datetimeFigureOut">
              <a:rPr lang="en-US" smtClean="0"/>
              <a:t>3/10/2021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A24742-5298-4A39-BDFE-C8818FD4BD38}" type="slidenum">
              <a:rPr lang="en-US" smtClean="0"/>
              <a:t>‹#›</a:t>
            </a:fld>
            <a:endParaRPr lang="en-US"/>
          </a:p>
        </p:txBody>
      </p:sp>
    </p:spTree>
    <p:extLst>
      <p:ext uri="{BB962C8B-B14F-4D97-AF65-F5344CB8AC3E}">
        <p14:creationId xmlns:p14="http://schemas.microsoft.com/office/powerpoint/2010/main" val="457548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D8FE0B-5F7C-4D93-9AD2-72C5AB63114B}" type="datetimeFigureOut">
              <a:rPr lang="en-US" smtClean="0"/>
              <a:t>3/10/2021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A24742-5298-4A39-BDFE-C8818FD4BD38}" type="slidenum">
              <a:rPr lang="en-US" smtClean="0"/>
              <a:t>‹#›</a:t>
            </a:fld>
            <a:endParaRPr lang="en-US"/>
          </a:p>
        </p:txBody>
      </p:sp>
    </p:spTree>
    <p:extLst>
      <p:ext uri="{BB962C8B-B14F-4D97-AF65-F5344CB8AC3E}">
        <p14:creationId xmlns:p14="http://schemas.microsoft.com/office/powerpoint/2010/main" val="2805087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D8FE0B-5F7C-4D93-9AD2-72C5AB63114B}" type="datetimeFigureOut">
              <a:rPr lang="en-US" smtClean="0"/>
              <a:t>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A24742-5298-4A39-BDFE-C8818FD4BD38}" type="slidenum">
              <a:rPr lang="en-US" smtClean="0"/>
              <a:t>‹#›</a:t>
            </a:fld>
            <a:endParaRPr lang="en-US"/>
          </a:p>
        </p:txBody>
      </p:sp>
    </p:spTree>
    <p:extLst>
      <p:ext uri="{BB962C8B-B14F-4D97-AF65-F5344CB8AC3E}">
        <p14:creationId xmlns:p14="http://schemas.microsoft.com/office/powerpoint/2010/main" val="3133595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D8FE0B-5F7C-4D93-9AD2-72C5AB63114B}" type="datetimeFigureOut">
              <a:rPr lang="en-US" smtClean="0"/>
              <a:t>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A24742-5298-4A39-BDFE-C8818FD4BD38}" type="slidenum">
              <a:rPr lang="en-US" smtClean="0"/>
              <a:t>‹#›</a:t>
            </a:fld>
            <a:endParaRPr lang="en-US"/>
          </a:p>
        </p:txBody>
      </p:sp>
    </p:spTree>
    <p:extLst>
      <p:ext uri="{BB962C8B-B14F-4D97-AF65-F5344CB8AC3E}">
        <p14:creationId xmlns:p14="http://schemas.microsoft.com/office/powerpoint/2010/main" val="2250650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Haga clic para editar el estilo del título maestro</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Haga clic para editar los estilos de texto maestros</a:t>
            </a:r>
          </a:p>
          <a:p>
            <a:pPr lvl="1"/>
            <a:r>
              <a:rPr lang="en-US"/>
              <a:t>Segundo nivel</a:t>
            </a:r>
          </a:p>
          <a:p>
            <a:pPr lvl="2"/>
            <a:r>
              <a:rPr lang="en-US"/>
              <a:t>Tercer nivel</a:t>
            </a:r>
          </a:p>
          <a:p>
            <a:pPr lvl="3"/>
            <a:r>
              <a:rPr lang="en-US"/>
              <a:t>Cuarto nivel</a:t>
            </a:r>
          </a:p>
          <a:p>
            <a:pPr lvl="4"/>
            <a:r>
              <a:rPr lang="en-US"/>
              <a:t>Quinto nivel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D8FE0B-5F7C-4D93-9AD2-72C5AB63114B}" type="datetimeFigureOut">
              <a:rPr lang="en-US" smtClean="0"/>
              <a:t>3/10/2021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A24742-5298-4A39-BDFE-C8818FD4BD38}" type="slidenum">
              <a:rPr lang="en-US" smtClean="0"/>
              <a:t>‹#›</a:t>
            </a:fld>
            <a:endParaRPr lang="en-US"/>
          </a:p>
        </p:txBody>
      </p:sp>
    </p:spTree>
    <p:extLst>
      <p:ext uri="{BB962C8B-B14F-4D97-AF65-F5344CB8AC3E}">
        <p14:creationId xmlns:p14="http://schemas.microsoft.com/office/powerpoint/2010/main" val="499386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ctrTitle"/>
          </p:nvPr>
        </p:nvSpPr>
        <p:spPr>
          <a:xfrm>
            <a:off x="914400" y="2130426"/>
            <a:ext cx="10363200" cy="1470025"/>
          </a:xfrm>
          <a:ln>
            <a:noFill/>
          </a:ln>
        </p:spPr>
        <p:txBody>
          <a:bodyPr/>
          <a:lstStyle/>
          <a:p>
            <a:r>
              <a:rPr lang="en-US" b="1" dirty="0"/>
              <a:t>Tu presentación </a:t>
            </a:r>
            <a:endParaRPr lang="en-US" dirty="0"/>
          </a:p>
        </p:txBody>
      </p:sp>
      <p:sp>
        <p:nvSpPr>
          <p:cNvPr id="13" name="Subtitle 12"/>
          <p:cNvSpPr>
            <a:spLocks noGrp="1"/>
          </p:cNvSpPr>
          <p:nvPr>
            <p:ph type="subTitle" idx="1"/>
          </p:nvPr>
        </p:nvSpPr>
        <p:spPr/>
        <p:txBody>
          <a:bodyPr/>
          <a:lstStyle/>
          <a:p>
            <a:r>
              <a:rPr lang="en-US" dirty="0"/>
              <a:t>Nombres y cargos de los miembros del equipo (Fecha: opcional)</a:t>
            </a:r>
          </a:p>
          <a:p>
            <a:endParaRPr lang="en-US" dirty="0"/>
          </a:p>
        </p:txBody>
      </p:sp>
    </p:spTree>
    <p:extLst>
      <p:ext uri="{BB962C8B-B14F-4D97-AF65-F5344CB8AC3E}">
        <p14:creationId xmlns:p14="http://schemas.microsoft.com/office/powerpoint/2010/main" val="481327666"/>
      </p:ext>
    </p:extLst>
  </p:cSld>
  <p:clrMapOvr>
    <a:masterClrMapping/>
  </p:clrMapOvr>
</p:sld>
</file>

<file path=ppt/slides/slide1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C9A1C7D-7CB6-43E8-93E3-1D84952D62A5}"/>
              </a:ext>
            </a:extLst>
          </p:cNvPr>
          <p:cNvSpPr>
            <a:spLocks noGrp="1"/>
          </p:cNvSpPr>
          <p:nvPr>
            <p:ph idx="1"/>
          </p:nvPr>
        </p:nvSpPr>
        <p:spPr/>
        <p:txBody>
          <a:bodyPr/>
          <a:lstStyle/>
          <a:p>
            <a:endParaRPr lang="en-US"/>
          </a:p>
        </p:txBody>
      </p:sp>
      <p:sp>
        <p:nvSpPr>
          <p:cNvPr id="3" name="Title 2">
            <a:extLst>
              <a:ext uri="{FF2B5EF4-FFF2-40B4-BE49-F238E27FC236}">
                <a16:creationId xmlns:a16="http://schemas.microsoft.com/office/drawing/2014/main" id="{328C0BE9-0461-4580-BE6A-BC16FB09212A}"/>
              </a:ext>
            </a:extLst>
          </p:cNvPr>
          <p:cNvSpPr>
            <a:spLocks noGrp="1"/>
          </p:cNvSpPr>
          <p:nvPr>
            <p:ph type="title"/>
          </p:nvPr>
        </p:nvSpPr>
        <p:spPr/>
        <p:txBody>
          <a:bodyPr/>
          <a:lstStyle/>
          <a:p>
            <a:r>
              <a:rPr lang="en-US" dirty="0"/>
              <a:t>Recomendaciones</a:t>
            </a:r>
          </a:p>
        </p:txBody>
      </p:sp>
    </p:spTree>
    <p:extLst>
      <p:ext uri="{BB962C8B-B14F-4D97-AF65-F5344CB8AC3E}">
        <p14:creationId xmlns:p14="http://schemas.microsoft.com/office/powerpoint/2010/main" val="3488324279"/>
      </p:ext>
    </p:extLst>
  </p:cSld>
  <p:clrMapOvr>
    <a:masterClrMapping/>
  </p:clrMapOvr>
</p:sld>
</file>

<file path=ppt/slides/slide1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BCBC69-4199-4390-9B3F-BC364B49B4E0}"/>
              </a:ext>
            </a:extLst>
          </p:cNvPr>
          <p:cNvSpPr>
            <a:spLocks noGrp="1"/>
          </p:cNvSpPr>
          <p:nvPr>
            <p:ph idx="1"/>
          </p:nvPr>
        </p:nvSpPr>
        <p:spPr/>
        <p:txBody>
          <a:bodyPr/>
          <a:lstStyle/>
          <a:p>
            <a:r>
              <a:rPr lang="en-US" dirty="0"/>
              <a:t>Acciones necesarias para implementar las recomendaciones</a:t>
            </a:r>
          </a:p>
        </p:txBody>
      </p:sp>
      <p:sp>
        <p:nvSpPr>
          <p:cNvPr id="3" name="Title 2">
            <a:extLst>
              <a:ext uri="{FF2B5EF4-FFF2-40B4-BE49-F238E27FC236}">
                <a16:creationId xmlns:a16="http://schemas.microsoft.com/office/drawing/2014/main" id="{B4460C48-8CC0-424D-9282-E77F472D0011}"/>
              </a:ext>
            </a:extLst>
          </p:cNvPr>
          <p:cNvSpPr>
            <a:spLocks noGrp="1"/>
          </p:cNvSpPr>
          <p:nvPr>
            <p:ph type="title"/>
          </p:nvPr>
        </p:nvSpPr>
        <p:spPr/>
        <p:txBody>
          <a:bodyPr/>
          <a:lstStyle/>
          <a:p>
            <a:r>
              <a:rPr lang="en-US" dirty="0"/>
              <a:t>Medidas necesarias</a:t>
            </a:r>
          </a:p>
        </p:txBody>
      </p:sp>
    </p:spTree>
    <p:extLst>
      <p:ext uri="{BB962C8B-B14F-4D97-AF65-F5344CB8AC3E}">
        <p14:creationId xmlns:p14="http://schemas.microsoft.com/office/powerpoint/2010/main" val="1427184123"/>
      </p:ext>
    </p:extLst>
  </p:cSld>
  <p:clrMapOvr>
    <a:masterClrMapping/>
  </p:clrMapOvr>
</p:sld>
</file>

<file path=ppt/slides/slide1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BAB50330-0BA7-4E55-86B1-32DE9EB32351}"/>
              </a:ext>
            </a:extLst>
          </p:cNvPr>
          <p:cNvGraphicFramePr>
            <a:graphicFrameLocks noGrp="1"/>
          </p:cNvGraphicFramePr>
          <p:nvPr>
            <p:ph idx="1"/>
          </p:nvPr>
        </p:nvGraphicFramePr>
        <p:xfrm>
          <a:off x="762000" y="1524000"/>
          <a:ext cx="10668000" cy="1752600"/>
        </p:xfrm>
        <a:graphic>
          <a:graphicData uri="http://schemas.openxmlformats.org/drawingml/2006/table">
            <a:tbl>
              <a:tblPr firstRow="1" bandRow="1">
                <a:tableStyleId>{93296810-A885-4BE3-A3E7-6D5BEEA58F35}</a:tableStyleId>
              </a:tblPr>
              <a:tblGrid>
                <a:gridCol w="2667000">
                  <a:extLst>
                    <a:ext uri="{9D8B030D-6E8A-4147-A177-3AD203B41FA5}">
                      <a16:colId xmlns:a16="http://schemas.microsoft.com/office/drawing/2014/main" val="3607836343"/>
                    </a:ext>
                  </a:extLst>
                </a:gridCol>
                <a:gridCol w="2667000">
                  <a:extLst>
                    <a:ext uri="{9D8B030D-6E8A-4147-A177-3AD203B41FA5}">
                      <a16:colId xmlns:a16="http://schemas.microsoft.com/office/drawing/2014/main" val="3275526613"/>
                    </a:ext>
                  </a:extLst>
                </a:gridCol>
                <a:gridCol w="2667000">
                  <a:extLst>
                    <a:ext uri="{9D8B030D-6E8A-4147-A177-3AD203B41FA5}">
                      <a16:colId xmlns:a16="http://schemas.microsoft.com/office/drawing/2014/main" val="3060955036"/>
                    </a:ext>
                  </a:extLst>
                </a:gridCol>
                <a:gridCol w="2667000">
                  <a:extLst>
                    <a:ext uri="{9D8B030D-6E8A-4147-A177-3AD203B41FA5}">
                      <a16:colId xmlns:a16="http://schemas.microsoft.com/office/drawing/2014/main" val="207624393"/>
                    </a:ext>
                  </a:extLst>
                </a:gridCol>
              </a:tblGrid>
              <a:tr h="447040">
                <a:tc>
                  <a:txBody>
                    <a:bodyPr/>
                    <a:lstStyle/>
                    <a:p>
                      <a:r>
                        <a:rPr lang="en-US" dirty="0"/>
                        <a:t>Lagunas de datos/información que hay que subsanar</a:t>
                      </a:r>
                    </a:p>
                  </a:txBody>
                  <a:tcPr>
                    <a:solidFill>
                      <a:srgbClr val="FCA520"/>
                    </a:solidFill>
                  </a:tcPr>
                </a:tc>
                <a:tc>
                  <a:txBody>
                    <a:bodyPr/>
                    <a:lstStyle/>
                    <a:p>
                      <a:r>
                        <a:rPr lang="en-US" dirty="0"/>
                        <a:t>Plan para obtener información</a:t>
                      </a:r>
                    </a:p>
                  </a:txBody>
                  <a:tcPr>
                    <a:solidFill>
                      <a:srgbClr val="FCA520"/>
                    </a:solidFill>
                  </a:tcPr>
                </a:tc>
                <a:tc>
                  <a:txBody>
                    <a:bodyPr/>
                    <a:lstStyle/>
                    <a:p>
                      <a:r>
                        <a:rPr lang="en-US" dirty="0"/>
                        <a:t>¿Quién es el responsable?</a:t>
                      </a:r>
                    </a:p>
                  </a:txBody>
                  <a:tcPr>
                    <a:solidFill>
                      <a:srgbClr val="FCA520"/>
                    </a:solidFill>
                  </a:tcPr>
                </a:tc>
                <a:tc>
                  <a:txBody>
                    <a:bodyPr/>
                    <a:lstStyle/>
                    <a:p>
                      <a:r>
                        <a:rPr lang="en-US" dirty="0"/>
                        <a:t>¿Cuándo se completará?</a:t>
                      </a:r>
                    </a:p>
                  </a:txBody>
                  <a:tcPr>
                    <a:solidFill>
                      <a:srgbClr val="FCA520"/>
                    </a:solidFill>
                  </a:tcPr>
                </a:tc>
                <a:extLst>
                  <a:ext uri="{0D108BD9-81ED-4DB2-BD59-A6C34878D82A}">
                    <a16:rowId xmlns:a16="http://schemas.microsoft.com/office/drawing/2014/main" val="341440321"/>
                  </a:ext>
                </a:extLst>
              </a:tr>
              <a:tr h="370840">
                <a:tc>
                  <a:txBody>
                    <a:bodyPr/>
                    <a:lstStyle/>
                    <a:p>
                      <a:endParaRPr lang="en-US" dirty="0"/>
                    </a:p>
                  </a:txBody>
                  <a:tcPr>
                    <a:solidFill>
                      <a:srgbClr val="FEEACD"/>
                    </a:solidFill>
                  </a:tcPr>
                </a:tc>
                <a:tc>
                  <a:txBody>
                    <a:bodyPr/>
                    <a:lstStyle/>
                    <a:p>
                      <a:endParaRPr lang="en-US" dirty="0"/>
                    </a:p>
                  </a:txBody>
                  <a:tcPr>
                    <a:solidFill>
                      <a:srgbClr val="FEEACD"/>
                    </a:solidFill>
                  </a:tcPr>
                </a:tc>
                <a:tc>
                  <a:txBody>
                    <a:bodyPr/>
                    <a:lstStyle/>
                    <a:p>
                      <a:endParaRPr lang="en-US" dirty="0"/>
                    </a:p>
                  </a:txBody>
                  <a:tcPr>
                    <a:solidFill>
                      <a:srgbClr val="FEEACD"/>
                    </a:solidFill>
                  </a:tcPr>
                </a:tc>
                <a:tc>
                  <a:txBody>
                    <a:bodyPr/>
                    <a:lstStyle/>
                    <a:p>
                      <a:endParaRPr lang="en-US" dirty="0"/>
                    </a:p>
                  </a:txBody>
                  <a:tcPr>
                    <a:solidFill>
                      <a:srgbClr val="FEEACD"/>
                    </a:solidFill>
                  </a:tcPr>
                </a:tc>
                <a:extLst>
                  <a:ext uri="{0D108BD9-81ED-4DB2-BD59-A6C34878D82A}">
                    <a16:rowId xmlns:a16="http://schemas.microsoft.com/office/drawing/2014/main" val="2851572078"/>
                  </a:ext>
                </a:extLst>
              </a:tr>
              <a:tr h="370840">
                <a:tc>
                  <a:txBody>
                    <a:bodyPr/>
                    <a:lstStyle/>
                    <a:p>
                      <a:endParaRPr lang="en-US"/>
                    </a:p>
                  </a:txBody>
                  <a:tcPr>
                    <a:solidFill>
                      <a:srgbClr val="FEEACD"/>
                    </a:solidFill>
                  </a:tcPr>
                </a:tc>
                <a:tc>
                  <a:txBody>
                    <a:bodyPr/>
                    <a:lstStyle/>
                    <a:p>
                      <a:endParaRPr lang="en-US" dirty="0"/>
                    </a:p>
                  </a:txBody>
                  <a:tcPr>
                    <a:solidFill>
                      <a:srgbClr val="FEEACD"/>
                    </a:solidFill>
                  </a:tcPr>
                </a:tc>
                <a:tc>
                  <a:txBody>
                    <a:bodyPr/>
                    <a:lstStyle/>
                    <a:p>
                      <a:endParaRPr lang="en-US" dirty="0"/>
                    </a:p>
                  </a:txBody>
                  <a:tcPr>
                    <a:solidFill>
                      <a:srgbClr val="FEEACD"/>
                    </a:solidFill>
                  </a:tcPr>
                </a:tc>
                <a:tc>
                  <a:txBody>
                    <a:bodyPr/>
                    <a:lstStyle/>
                    <a:p>
                      <a:endParaRPr lang="en-US" dirty="0"/>
                    </a:p>
                  </a:txBody>
                  <a:tcPr>
                    <a:solidFill>
                      <a:srgbClr val="FEEACD"/>
                    </a:solidFill>
                  </a:tcPr>
                </a:tc>
                <a:extLst>
                  <a:ext uri="{0D108BD9-81ED-4DB2-BD59-A6C34878D82A}">
                    <a16:rowId xmlns:a16="http://schemas.microsoft.com/office/drawing/2014/main" val="2244478065"/>
                  </a:ext>
                </a:extLst>
              </a:tr>
              <a:tr h="370840">
                <a:tc>
                  <a:txBody>
                    <a:bodyPr/>
                    <a:lstStyle/>
                    <a:p>
                      <a:endParaRPr lang="en-US"/>
                    </a:p>
                  </a:txBody>
                  <a:tcPr>
                    <a:solidFill>
                      <a:srgbClr val="FEEACD"/>
                    </a:solidFill>
                  </a:tcPr>
                </a:tc>
                <a:tc>
                  <a:txBody>
                    <a:bodyPr/>
                    <a:lstStyle/>
                    <a:p>
                      <a:endParaRPr lang="en-US"/>
                    </a:p>
                  </a:txBody>
                  <a:tcPr>
                    <a:solidFill>
                      <a:srgbClr val="FEEACD"/>
                    </a:solidFill>
                  </a:tcPr>
                </a:tc>
                <a:tc>
                  <a:txBody>
                    <a:bodyPr/>
                    <a:lstStyle/>
                    <a:p>
                      <a:endParaRPr lang="en-US" dirty="0"/>
                    </a:p>
                  </a:txBody>
                  <a:tcPr>
                    <a:solidFill>
                      <a:srgbClr val="FEEACD"/>
                    </a:solidFill>
                  </a:tcPr>
                </a:tc>
                <a:tc>
                  <a:txBody>
                    <a:bodyPr/>
                    <a:lstStyle/>
                    <a:p>
                      <a:endParaRPr lang="en-US" dirty="0"/>
                    </a:p>
                  </a:txBody>
                  <a:tcPr>
                    <a:solidFill>
                      <a:srgbClr val="FEEACD"/>
                    </a:solidFill>
                  </a:tcPr>
                </a:tc>
                <a:extLst>
                  <a:ext uri="{0D108BD9-81ED-4DB2-BD59-A6C34878D82A}">
                    <a16:rowId xmlns:a16="http://schemas.microsoft.com/office/drawing/2014/main" val="2249096979"/>
                  </a:ext>
                </a:extLst>
              </a:tr>
            </a:tbl>
          </a:graphicData>
        </a:graphic>
      </p:graphicFrame>
      <p:sp>
        <p:nvSpPr>
          <p:cNvPr id="3" name="Title 2">
            <a:extLst>
              <a:ext uri="{FF2B5EF4-FFF2-40B4-BE49-F238E27FC236}">
                <a16:creationId xmlns:a16="http://schemas.microsoft.com/office/drawing/2014/main" id="{1769BFAA-FB26-204B-B32F-FB3DCED66925}"/>
              </a:ext>
            </a:extLst>
          </p:cNvPr>
          <p:cNvSpPr>
            <a:spLocks noGrp="1"/>
          </p:cNvSpPr>
          <p:nvPr>
            <p:ph type="title"/>
          </p:nvPr>
        </p:nvSpPr>
        <p:spPr/>
        <p:txBody>
          <a:bodyPr/>
          <a:lstStyle/>
          <a:p>
            <a:r>
              <a:rPr lang="en-US" dirty="0"/>
              <a:t>Plan de trabajo</a:t>
            </a:r>
          </a:p>
        </p:txBody>
      </p:sp>
      <p:sp>
        <p:nvSpPr>
          <p:cNvPr id="6" name="Content Placeholder 1">
            <a:extLst>
              <a:ext uri="{FF2B5EF4-FFF2-40B4-BE49-F238E27FC236}">
                <a16:creationId xmlns:a16="http://schemas.microsoft.com/office/drawing/2014/main" id="{9904A3A6-06FC-44CF-BDF6-D4A1684D7638}"/>
              </a:ext>
            </a:extLst>
          </p:cNvPr>
          <p:cNvSpPr txBox="1">
            <a:spLocks/>
          </p:cNvSpPr>
          <p:nvPr/>
        </p:nvSpPr>
        <p:spPr>
          <a:xfrm>
            <a:off x="1981200" y="3581401"/>
            <a:ext cx="8229600" cy="2544762"/>
          </a:xfrm>
          <a:prstGeom prst="rect">
            <a:avLst/>
          </a:prstGeom>
        </p:spPr>
        <p:txBody>
          <a:bodyPr vert="horz" lIns="91440" tIns="45720" rIns="91440" bIns="45720" rtlCol="0">
            <a:normAutofit fontScale="77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3200" b="1" i="0" u="sng" strike="noStrike" kern="1200" cap="none" spc="0" normalizeH="0" baseline="0" noProof="0" dirty="0">
                <a:ln>
                  <a:noFill/>
                </a:ln>
                <a:solidFill>
                  <a:prstClr val="black"/>
                </a:solidFill>
                <a:effectLst/>
                <a:uLnTx/>
                <a:uFillTx/>
                <a:latin typeface="Calibri"/>
                <a:ea typeface="+mn-ea"/>
                <a:cs typeface="+mn-cs"/>
              </a:rPr>
              <a:t>Qué incluir:</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Calibri"/>
                <a:ea typeface="+mn-ea"/>
                <a:cs typeface="+mn-cs"/>
              </a:rPr>
              <a:t>Consultas con las partes interesadas</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Calibri"/>
                <a:ea typeface="+mn-ea"/>
                <a:cs typeface="+mn-cs"/>
              </a:rPr>
              <a:t>Comprobación de hipótesis sobre las causas fundamentales, la viabilidad política/operativa, los impactos estimados y los costos (mediante conversaciones con expertos y consulta de datos)</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Calibri"/>
                <a:ea typeface="+mn-ea"/>
                <a:cs typeface="+mn-cs"/>
              </a:rPr>
              <a:t>Identificar los datos que faltan</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Calibri"/>
                <a:ea typeface="+mn-ea"/>
                <a:cs typeface="+mn-cs"/>
              </a:rPr>
              <a:t>Trabajar con tu mentor (¿reuniones semanales?)</a:t>
            </a:r>
          </a:p>
        </p:txBody>
      </p:sp>
    </p:spTree>
    <p:extLst>
      <p:ext uri="{BB962C8B-B14F-4D97-AF65-F5344CB8AC3E}">
        <p14:creationId xmlns:p14="http://schemas.microsoft.com/office/powerpoint/2010/main" val="737042576"/>
      </p:ext>
    </p:extLst>
  </p:cSld>
  <p:clrMapOvr>
    <a:masterClrMapping/>
  </p:clrMapOvr>
</p:sld>
</file>

<file path=ppt/slides/slide1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ACECDE1-38DC-2C4A-B067-A64335B7135D}"/>
              </a:ext>
            </a:extLst>
          </p:cNvPr>
          <p:cNvSpPr>
            <a:spLocks noGrp="1"/>
          </p:cNvSpPr>
          <p:nvPr>
            <p:ph idx="1"/>
          </p:nvPr>
        </p:nvSpPr>
        <p:spPr/>
        <p:txBody>
          <a:bodyPr/>
          <a:lstStyle/>
          <a:p>
            <a:r>
              <a:rPr lang="en-US" dirty="0"/>
              <a:t>Enumere los datos adicionales o las aportaciones de las partes interesadas que sean necesarios.</a:t>
            </a:r>
          </a:p>
          <a:p>
            <a:r>
              <a:rPr lang="en-US" dirty="0"/>
              <a:t>[NO LEER, PERO DEJAR ESTA DIAPOSITIVA A LA VISTA DURANTE LA RONDA DE PREGUNTAS Y RESPUESTAS]</a:t>
            </a:r>
          </a:p>
        </p:txBody>
      </p:sp>
      <p:sp>
        <p:nvSpPr>
          <p:cNvPr id="3" name="Title 2">
            <a:extLst>
              <a:ext uri="{FF2B5EF4-FFF2-40B4-BE49-F238E27FC236}">
                <a16:creationId xmlns:a16="http://schemas.microsoft.com/office/drawing/2014/main" id="{1769BFAA-FB26-204B-B32F-FB3DCED66925}"/>
              </a:ext>
            </a:extLst>
          </p:cNvPr>
          <p:cNvSpPr>
            <a:spLocks noGrp="1"/>
          </p:cNvSpPr>
          <p:nvPr>
            <p:ph type="title"/>
          </p:nvPr>
        </p:nvSpPr>
        <p:spPr/>
        <p:txBody>
          <a:bodyPr/>
          <a:lstStyle/>
          <a:p>
            <a:r>
              <a:rPr lang="en-US" dirty="0"/>
              <a:t>Lagunas en los datos</a:t>
            </a:r>
          </a:p>
        </p:txBody>
      </p:sp>
    </p:spTree>
    <p:extLst>
      <p:ext uri="{BB962C8B-B14F-4D97-AF65-F5344CB8AC3E}">
        <p14:creationId xmlns:p14="http://schemas.microsoft.com/office/powerpoint/2010/main" val="1907589563"/>
      </p:ext>
    </p:extLst>
  </p:cSld>
  <p:clrMapOvr>
    <a:masterClrMapping/>
  </p:clrMapOvr>
</p:sld>
</file>

<file path=ppt/slides/slide1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4135E6-05F0-BD49-91BB-6A9ACCC3FD65}"/>
              </a:ext>
            </a:extLst>
          </p:cNvPr>
          <p:cNvSpPr>
            <a:spLocks noGrp="1"/>
          </p:cNvSpPr>
          <p:nvPr>
            <p:ph idx="1"/>
          </p:nvPr>
        </p:nvSpPr>
        <p:spPr/>
        <p:txBody>
          <a:bodyPr/>
          <a:lstStyle/>
          <a:p>
            <a:pPr marL="0" indent="0">
              <a:buNone/>
            </a:pPr>
            <a:r>
              <a:rPr lang="en-US" dirty="0"/>
              <a:t>[NO LEER, pero incluir aquí la lista de referencias].</a:t>
            </a:r>
          </a:p>
        </p:txBody>
      </p:sp>
      <p:sp>
        <p:nvSpPr>
          <p:cNvPr id="3" name="Title 2">
            <a:extLst>
              <a:ext uri="{FF2B5EF4-FFF2-40B4-BE49-F238E27FC236}">
                <a16:creationId xmlns:a16="http://schemas.microsoft.com/office/drawing/2014/main" id="{D2FD8D7A-9B4C-E54E-AA63-05C70FFB721B}"/>
              </a:ext>
            </a:extLst>
          </p:cNvPr>
          <p:cNvSpPr>
            <a:spLocks noGrp="1"/>
          </p:cNvSpPr>
          <p:nvPr>
            <p:ph type="title"/>
          </p:nvPr>
        </p:nvSpPr>
        <p:spPr/>
        <p:txBody>
          <a:bodyPr/>
          <a:lstStyle/>
          <a:p>
            <a:r>
              <a:rPr lang="en-US" dirty="0"/>
              <a:t>Referencias</a:t>
            </a:r>
          </a:p>
        </p:txBody>
      </p:sp>
    </p:spTree>
    <p:extLst>
      <p:ext uri="{BB962C8B-B14F-4D97-AF65-F5344CB8AC3E}">
        <p14:creationId xmlns:p14="http://schemas.microsoft.com/office/powerpoint/2010/main" val="3333881206"/>
      </p:ext>
    </p:extLst>
  </p:cSld>
  <p:clrMapOvr>
    <a:masterClrMapping/>
  </p:clrMapOvr>
</p:sld>
</file>

<file path=ppt/slides/slide2.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Descripción del problema:</a:t>
            </a:r>
            <a:br>
              <a:rPr lang="en-US" dirty="0"/>
            </a:br>
            <a:r>
              <a:rPr lang="en-US" dirty="0"/>
              <a:t>Problema de salud y descripción </a:t>
            </a:r>
          </a:p>
        </p:txBody>
      </p:sp>
      <p:sp>
        <p:nvSpPr>
          <p:cNvPr id="3" name="Content Placeholder 2"/>
          <p:cNvSpPr>
            <a:spLocks noGrp="1"/>
          </p:cNvSpPr>
          <p:nvPr>
            <p:ph idx="1"/>
          </p:nvPr>
        </p:nvSpPr>
        <p:spPr/>
        <p:txBody>
          <a:bodyPr>
            <a:normAutofit/>
          </a:bodyPr>
          <a:lstStyle/>
          <a:p>
            <a:pPr marL="0" indent="0">
              <a:buNone/>
            </a:pPr>
            <a:r>
              <a:rPr lang="en-US" b="1" u="sng" dirty="0"/>
              <a:t>Qué incluir:</a:t>
            </a:r>
          </a:p>
          <a:p>
            <a:pPr marL="285750" indent="-285750"/>
            <a:r>
              <a:rPr lang="en-US" dirty="0"/>
              <a:t>Describa el problema (quién, qué, dónde, cuándo).</a:t>
            </a:r>
          </a:p>
          <a:p>
            <a:pPr marL="285750" indent="-285750"/>
            <a:r>
              <a:rPr lang="en-US" dirty="0"/>
              <a:t>Evidencia clara de la carga</a:t>
            </a:r>
          </a:p>
          <a:p>
            <a:pPr marL="285750" indent="-285750"/>
            <a:r>
              <a:rPr lang="en-US" dirty="0"/>
              <a:t>Compárelo con la situación global/regional </a:t>
            </a:r>
            <a:r>
              <a:rPr lang="en-US" b="1" i="1" dirty="0"/>
              <a:t>solo </a:t>
            </a:r>
            <a:r>
              <a:rPr lang="en-US" dirty="0"/>
              <a:t>si es relevante para su historia (de lo contrario, ¡omítalo!).</a:t>
            </a:r>
          </a:p>
          <a:p>
            <a:pPr marL="285750" indent="-285750"/>
            <a:r>
              <a:rPr lang="en-US" dirty="0"/>
              <a:t>1 (máximo 2) imágenes sencillas y convincentes, con texto que indique la conclusión principal (asegúrese de que sea clara).</a:t>
            </a:r>
          </a:p>
          <a:p>
            <a:pPr marL="285750" indent="-285750"/>
            <a:r>
              <a:rPr lang="en-US" dirty="0"/>
              <a:t>Cite las fuentes de los datos.</a:t>
            </a:r>
          </a:p>
        </p:txBody>
      </p:sp>
    </p:spTree>
    <p:extLst>
      <p:ext uri="{BB962C8B-B14F-4D97-AF65-F5344CB8AC3E}">
        <p14:creationId xmlns:p14="http://schemas.microsoft.com/office/powerpoint/2010/main" val="3788545852"/>
      </p:ext>
    </p:extLst>
  </p:cSld>
  <p:clrMapOvr>
    <a:masterClrMapping/>
  </p:clrMapOvr>
</p:sld>
</file>

<file path=ppt/slides/slide3.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Descripción del problema</a:t>
            </a:r>
            <a:br>
              <a:rPr lang="en-US" dirty="0"/>
            </a:br>
            <a:r>
              <a:rPr lang="en-US" dirty="0"/>
              <a:t>Causas principales y fundamentales</a:t>
            </a:r>
          </a:p>
        </p:txBody>
      </p:sp>
      <p:sp>
        <p:nvSpPr>
          <p:cNvPr id="3" name="Content Placeholder 2"/>
          <p:cNvSpPr>
            <a:spLocks noGrp="1"/>
          </p:cNvSpPr>
          <p:nvPr>
            <p:ph idx="1"/>
          </p:nvPr>
        </p:nvSpPr>
        <p:spPr/>
        <p:txBody>
          <a:bodyPr>
            <a:normAutofit/>
          </a:bodyPr>
          <a:lstStyle/>
          <a:p>
            <a:pPr marL="0" indent="0">
              <a:buNone/>
            </a:pPr>
            <a:r>
              <a:rPr lang="en-US" b="1" u="sng" dirty="0"/>
              <a:t>Qué incluir:</a:t>
            </a:r>
          </a:p>
          <a:p>
            <a:pPr marL="285750" indent="-285750"/>
            <a:r>
              <a:rPr lang="en-US" dirty="0"/>
              <a:t>Causa(s) principal(es) y fundamental(es) del problema </a:t>
            </a:r>
          </a:p>
          <a:p>
            <a:pPr marL="285750" indent="-285750"/>
            <a:r>
              <a:rPr lang="en-US" dirty="0"/>
              <a:t>Citar datos/pruebas que respalden la causa fundamental</a:t>
            </a:r>
          </a:p>
          <a:p>
            <a:pPr marL="285750" indent="-285750"/>
            <a:endParaRPr lang="en-US" dirty="0"/>
          </a:p>
          <a:p>
            <a:endParaRPr lang="en-US" dirty="0"/>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1216330611"/>
      </p:ext>
    </p:extLst>
  </p:cSld>
  <p:clrMapOvr>
    <a:masterClrMapping/>
  </p:clrMapOvr>
</p:sld>
</file>

<file path=ppt/slides/slide4.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Opción de política 1 [añadir detalles]</a:t>
            </a:r>
          </a:p>
        </p:txBody>
      </p:sp>
      <p:sp>
        <p:nvSpPr>
          <p:cNvPr id="3" name="Content Placeholder 2"/>
          <p:cNvSpPr>
            <a:spLocks noGrp="1"/>
          </p:cNvSpPr>
          <p:nvPr>
            <p:ph idx="1"/>
          </p:nvPr>
        </p:nvSpPr>
        <p:spPr/>
        <p:txBody>
          <a:bodyPr>
            <a:normAutofit/>
          </a:bodyPr>
          <a:lstStyle/>
          <a:p>
            <a:pPr marL="0" indent="0">
              <a:buNone/>
            </a:pPr>
            <a:r>
              <a:rPr lang="en-US" b="1" u="sng" dirty="0"/>
              <a:t>Qué incluir:</a:t>
            </a:r>
          </a:p>
          <a:p>
            <a:r>
              <a:rPr lang="en-US" dirty="0"/>
              <a:t>Objetivo de la política (¿qué causa fundamental aborda?)</a:t>
            </a:r>
          </a:p>
          <a:p>
            <a:r>
              <a:rPr lang="en-US" dirty="0"/>
              <a:t>¿Qué propone? Sea específico en cuanto a:</a:t>
            </a:r>
          </a:p>
          <a:p>
            <a:pPr lvl="1"/>
            <a:r>
              <a:rPr lang="en-US" dirty="0"/>
              <a:t>Población objetivo</a:t>
            </a:r>
          </a:p>
          <a:p>
            <a:pPr lvl="1"/>
            <a:r>
              <a:rPr lang="en-US" dirty="0"/>
              <a:t>La intervención </a:t>
            </a:r>
          </a:p>
          <a:p>
            <a:pPr lvl="1"/>
            <a:r>
              <a:rPr lang="en-US" dirty="0"/>
              <a:t>Quién la implementará y cómo</a:t>
            </a:r>
          </a:p>
          <a:p>
            <a:r>
              <a:rPr lang="en-US" dirty="0"/>
              <a:t>Cite pruebas de su eficacia.</a:t>
            </a:r>
          </a:p>
          <a:p>
            <a:pPr marL="0" indent="0">
              <a:buNone/>
            </a:pPr>
            <a:endParaRPr lang="en-US" dirty="0"/>
          </a:p>
        </p:txBody>
      </p:sp>
    </p:spTree>
    <p:extLst>
      <p:ext uri="{BB962C8B-B14F-4D97-AF65-F5344CB8AC3E}">
        <p14:creationId xmlns:p14="http://schemas.microsoft.com/office/powerpoint/2010/main" val="2941992196"/>
      </p:ext>
    </p:extLst>
  </p:cSld>
  <p:clrMapOvr>
    <a:masterClrMapping/>
  </p:clrMapOvr>
</p:sld>
</file>

<file path=ppt/slides/slide5.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Opción de política 2 [añadir detalles]</a:t>
            </a:r>
          </a:p>
        </p:txBody>
      </p:sp>
      <p:sp>
        <p:nvSpPr>
          <p:cNvPr id="3" name="Content Placeholder 2"/>
          <p:cNvSpPr>
            <a:spLocks noGrp="1"/>
          </p:cNvSpPr>
          <p:nvPr>
            <p:ph idx="1"/>
          </p:nvPr>
        </p:nvSpPr>
        <p:spPr/>
        <p:txBody>
          <a:bodyPr vert="horz" lIns="91440" tIns="45720" rIns="91440" bIns="45720" rtlCol="0" anchor="t">
            <a:normAutofit/>
          </a:bodyPr>
          <a:lstStyle/>
          <a:p>
            <a:pPr marL="0" indent="0">
              <a:buNone/>
            </a:pPr>
            <a:r>
              <a:rPr lang="en-US" dirty="0">
                <a:cs typeface="Calibri"/>
              </a:rPr>
              <a:t>[Seguir la guía de la opción 1 sobre qué incluir en las opciones de política 2 y 3]</a:t>
            </a:r>
            <a:endParaRPr lang="en-US" dirty="0"/>
          </a:p>
        </p:txBody>
      </p:sp>
    </p:spTree>
    <p:extLst>
      <p:ext uri="{BB962C8B-B14F-4D97-AF65-F5344CB8AC3E}">
        <p14:creationId xmlns:p14="http://schemas.microsoft.com/office/powerpoint/2010/main" val="3843380989"/>
      </p:ext>
    </p:extLst>
  </p:cSld>
  <p:clrMapOvr>
    <a:masterClrMapping/>
  </p:clrMapOvr>
</p:sld>
</file>

<file path=ppt/slides/slide6.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Opción de política 3 [añadir detalles]</a:t>
            </a:r>
          </a:p>
        </p:txBody>
      </p:sp>
      <p:sp>
        <p:nvSpPr>
          <p:cNvPr id="3" name="Content Placeholder 2"/>
          <p:cNvSpPr>
            <a:spLocks noGrp="1"/>
          </p:cNvSpPr>
          <p:nvPr>
            <p:ph idx="1"/>
          </p:nvPr>
        </p:nvSpPr>
        <p:spPr/>
        <p:txBody>
          <a:bodyPr vert="horz" lIns="91440" tIns="45720" rIns="91440" bIns="45720" rtlCol="0" anchor="t">
            <a:normAutofit/>
          </a:bodyPr>
          <a:lstStyle/>
          <a:p>
            <a:pPr marL="0" indent="0">
              <a:buNone/>
            </a:pPr>
            <a:r>
              <a:rPr lang="en-US" dirty="0">
                <a:cs typeface="Calibri"/>
              </a:rPr>
              <a:t>[Siga la guía de la opción 1 sobre qué incluir en las opciones de política 2 y 3]</a:t>
            </a:r>
            <a:endParaRPr lang="en-US" dirty="0"/>
          </a:p>
        </p:txBody>
      </p:sp>
    </p:spTree>
    <p:extLst>
      <p:ext uri="{BB962C8B-B14F-4D97-AF65-F5344CB8AC3E}">
        <p14:creationId xmlns:p14="http://schemas.microsoft.com/office/powerpoint/2010/main" val="2747402732"/>
      </p:ext>
    </p:extLst>
  </p:cSld>
  <p:clrMapOvr>
    <a:masterClrMapping/>
  </p:clrMapOvr>
</p:sld>
</file>

<file path=ppt/slides/slide7.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Opciones de política</a:t>
            </a:r>
          </a:p>
        </p:txBody>
      </p:sp>
      <p:sp>
        <p:nvSpPr>
          <p:cNvPr id="3" name="Content Placeholder 2"/>
          <p:cNvSpPr>
            <a:spLocks noGrp="1"/>
          </p:cNvSpPr>
          <p:nvPr>
            <p:ph idx="1"/>
          </p:nvPr>
        </p:nvSpPr>
        <p:spPr/>
        <p:txBody>
          <a:bodyPr>
            <a:normAutofit/>
          </a:bodyPr>
          <a:lstStyle/>
          <a:p>
            <a:pPr marL="0" indent="0">
              <a:buNone/>
            </a:pPr>
            <a:r>
              <a:rPr lang="en-US" b="1" u="sng" dirty="0"/>
              <a:t>Más notas sobre las opciones de política:</a:t>
            </a:r>
          </a:p>
          <a:p>
            <a:r>
              <a:rPr lang="en-US" dirty="0"/>
              <a:t>En una diapositiva, </a:t>
            </a:r>
            <a:r>
              <a:rPr lang="en-US" dirty="0"/>
              <a:t>mencione </a:t>
            </a:r>
            <a:r>
              <a:rPr lang="en-US" b="1" i="1" dirty="0"/>
              <a:t>brevemente </a:t>
            </a:r>
            <a:r>
              <a:rPr lang="en-US" dirty="0"/>
              <a:t>las opciones clave que no se consideraron o se descartaron, si procede. Por ejemplo:</a:t>
            </a:r>
          </a:p>
          <a:p>
            <a:pPr lvl="1"/>
            <a:r>
              <a:rPr lang="en-US" dirty="0"/>
              <a:t>Si es probable que los responsables de la toma de decisiones pregunten «¿pero pensaron en X?».</a:t>
            </a:r>
          </a:p>
          <a:p>
            <a:pPr lvl="1"/>
            <a:r>
              <a:rPr lang="en-US" dirty="0"/>
              <a:t>Ya se han implementado u están en desarrollo otras políticas.</a:t>
            </a:r>
          </a:p>
          <a:p>
            <a:r>
              <a:rPr lang="en-US" dirty="0"/>
              <a:t>Indique si se prevé combinar las opciones.</a:t>
            </a:r>
          </a:p>
        </p:txBody>
      </p:sp>
    </p:spTree>
    <p:extLst>
      <p:ext uri="{BB962C8B-B14F-4D97-AF65-F5344CB8AC3E}">
        <p14:creationId xmlns:p14="http://schemas.microsoft.com/office/powerpoint/2010/main" val="1258420122"/>
      </p:ext>
    </p:extLst>
  </p:cSld>
  <p:clrMapOvr>
    <a:masterClrMapping/>
  </p:clrMapOvr>
</p:sld>
</file>

<file path=ppt/slides/slide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ACECDE1-38DC-2C4A-B067-A64335B7135D}"/>
              </a:ext>
            </a:extLst>
          </p:cNvPr>
          <p:cNvSpPr>
            <a:spLocks noGrp="1"/>
          </p:cNvSpPr>
          <p:nvPr>
            <p:ph idx="1"/>
          </p:nvPr>
        </p:nvSpPr>
        <p:spPr/>
        <p:txBody>
          <a:bodyPr>
            <a:normAutofit fontScale="92500" lnSpcReduction="20000"/>
          </a:bodyPr>
          <a:lstStyle/>
          <a:p>
            <a:pPr marL="0" indent="0">
              <a:buNone/>
            </a:pPr>
            <a:r>
              <a:rPr lang="en-US" b="1" u="sng" dirty="0"/>
              <a:t>Qué incluir:</a:t>
            </a:r>
          </a:p>
          <a:p>
            <a:r>
              <a:rPr lang="en-US" dirty="0"/>
              <a:t>Cuestión política («¿qué opción es más rentable para obtener el resultado X, A o B?»).</a:t>
            </a:r>
          </a:p>
          <a:p>
            <a:r>
              <a:rPr lang="en-US" dirty="0"/>
              <a:t>Perspectiva (ministerio, sociedad u otra)</a:t>
            </a:r>
          </a:p>
          <a:p>
            <a:r>
              <a:rPr lang="en-US" dirty="0"/>
              <a:t>Resultado que se busca</a:t>
            </a:r>
          </a:p>
          <a:p>
            <a:r>
              <a:rPr lang="en-US" dirty="0"/>
              <a:t>Plazo/horizonte analítico</a:t>
            </a:r>
          </a:p>
          <a:p>
            <a:r>
              <a:rPr lang="en-US" dirty="0"/>
              <a:t>Tipo de evaluación económica y enfoque de modelización (¿rentabilidad utilizando un árbol de decisión?)</a:t>
            </a:r>
          </a:p>
          <a:p>
            <a:pPr lvl="1"/>
            <a:r>
              <a:rPr lang="en-US" dirty="0"/>
              <a:t>No muestre su árbol, pero puede enumerar las ramas principales</a:t>
            </a:r>
          </a:p>
          <a:p>
            <a:r>
              <a:rPr lang="en-US" dirty="0"/>
              <a:t>Análisis de sensibilidad previstos (si procede)</a:t>
            </a:r>
          </a:p>
          <a:p>
            <a:pPr marL="0" indent="0">
              <a:buNone/>
            </a:pPr>
            <a:endParaRPr lang="en-US" dirty="0"/>
          </a:p>
        </p:txBody>
      </p:sp>
      <p:sp>
        <p:nvSpPr>
          <p:cNvPr id="3" name="Title 2">
            <a:extLst>
              <a:ext uri="{FF2B5EF4-FFF2-40B4-BE49-F238E27FC236}">
                <a16:creationId xmlns:a16="http://schemas.microsoft.com/office/drawing/2014/main" id="{1769BFAA-FB26-204B-B32F-FB3DCED66925}"/>
              </a:ext>
            </a:extLst>
          </p:cNvPr>
          <p:cNvSpPr>
            <a:spLocks noGrp="1"/>
          </p:cNvSpPr>
          <p:nvPr>
            <p:ph type="title"/>
          </p:nvPr>
        </p:nvSpPr>
        <p:spPr/>
        <p:txBody>
          <a:bodyPr/>
          <a:lstStyle/>
          <a:p>
            <a:r>
              <a:rPr lang="en-US" dirty="0"/>
              <a:t>Metodología de análisis</a:t>
            </a:r>
          </a:p>
        </p:txBody>
      </p:sp>
    </p:spTree>
    <p:extLst>
      <p:ext uri="{BB962C8B-B14F-4D97-AF65-F5344CB8AC3E}">
        <p14:creationId xmlns:p14="http://schemas.microsoft.com/office/powerpoint/2010/main" val="3106158979"/>
      </p:ext>
    </p:extLst>
  </p:cSld>
  <p:clrMapOvr>
    <a:masterClrMapping/>
  </p:clrMapOvr>
</p:sld>
</file>

<file path=ppt/slides/slide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ACECDE1-38DC-2C4A-B067-A64335B7135D}"/>
              </a:ext>
            </a:extLst>
          </p:cNvPr>
          <p:cNvSpPr>
            <a:spLocks noGrp="1"/>
          </p:cNvSpPr>
          <p:nvPr>
            <p:ph idx="1"/>
          </p:nvPr>
        </p:nvSpPr>
        <p:spPr/>
        <p:txBody>
          <a:bodyPr>
            <a:normAutofit/>
          </a:bodyPr>
          <a:lstStyle/>
          <a:p>
            <a:pPr marL="0" indent="0">
              <a:buNone/>
            </a:pPr>
            <a:r>
              <a:rPr lang="en-US" b="1" u="sng" dirty="0"/>
              <a:t>Qué incluir:</a:t>
            </a:r>
          </a:p>
          <a:p>
            <a:r>
              <a:rPr lang="en-US" dirty="0"/>
              <a:t>Cualquier resultado preliminar que tenga, como por ejemplo:</a:t>
            </a:r>
          </a:p>
          <a:p>
            <a:pPr lvl="1"/>
            <a:r>
              <a:rPr lang="en-US" dirty="0"/>
              <a:t>Impacto estimado en la salud de las diferentes opciones</a:t>
            </a:r>
          </a:p>
          <a:p>
            <a:pPr lvl="1"/>
            <a:r>
              <a:rPr lang="en-US" dirty="0"/>
              <a:t>Costo estimado de las diferentes opciones</a:t>
            </a:r>
          </a:p>
          <a:p>
            <a:pPr lvl="1"/>
            <a:r>
              <a:rPr lang="en-US" dirty="0"/>
              <a:t>Relación costo-eficacia, si se ha calculado</a:t>
            </a:r>
          </a:p>
          <a:p>
            <a:pPr lvl="1"/>
            <a:r>
              <a:rPr lang="en-US" dirty="0"/>
              <a:t>Cualquier análisis de sensibilidad</a:t>
            </a:r>
          </a:p>
          <a:p>
            <a:r>
              <a:rPr lang="en-US" dirty="0"/>
              <a:t>Utilice un formato de tabla para presentar los resultados</a:t>
            </a:r>
          </a:p>
        </p:txBody>
      </p:sp>
      <p:sp>
        <p:nvSpPr>
          <p:cNvPr id="3" name="Title 2">
            <a:extLst>
              <a:ext uri="{FF2B5EF4-FFF2-40B4-BE49-F238E27FC236}">
                <a16:creationId xmlns:a16="http://schemas.microsoft.com/office/drawing/2014/main" id="{1769BFAA-FB26-204B-B32F-FB3DCED66925}"/>
              </a:ext>
            </a:extLst>
          </p:cNvPr>
          <p:cNvSpPr>
            <a:spLocks noGrp="1"/>
          </p:cNvSpPr>
          <p:nvPr>
            <p:ph type="title"/>
          </p:nvPr>
        </p:nvSpPr>
        <p:spPr/>
        <p:txBody>
          <a:bodyPr/>
          <a:lstStyle/>
          <a:p>
            <a:r>
              <a:rPr lang="en-US" dirty="0"/>
              <a:t>Resultados</a:t>
            </a:r>
          </a:p>
        </p:txBody>
      </p:sp>
    </p:spTree>
    <p:extLst>
      <p:ext uri="{BB962C8B-B14F-4D97-AF65-F5344CB8AC3E}">
        <p14:creationId xmlns:p14="http://schemas.microsoft.com/office/powerpoint/2010/main" val="30165858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2310</TotalTime>
  <Words>1236</Words>
  <Application>Microsoft Office PowerPoint</Application>
  <PresentationFormat>Widescreen</PresentationFormat>
  <Paragraphs>115</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Your Presentation </vt:lpstr>
      <vt:lpstr>Problem Statement: Health Problem &amp; Description </vt:lpstr>
      <vt:lpstr>Problem Statement Primary and Root Causes</vt:lpstr>
      <vt:lpstr>Policy Option 1 [add specifics]</vt:lpstr>
      <vt:lpstr>Policy Option 2 [add specifics]</vt:lpstr>
      <vt:lpstr>Policy Option 3 [add specifics]</vt:lpstr>
      <vt:lpstr>Policy Options</vt:lpstr>
      <vt:lpstr>Analysis Methodology</vt:lpstr>
      <vt:lpstr>Results</vt:lpstr>
      <vt:lpstr>Recommendations</vt:lpstr>
      <vt:lpstr>Actions Required</vt:lpstr>
      <vt:lpstr>Work Plan</vt:lpstr>
      <vt:lpstr>Data Gaps</vt:lpstr>
      <vt:lpstr>References</vt:lpstr>
    </vt:vector>
  </TitlesOfParts>
  <Company>Hewlett-Packard</Company>
  <LinksUpToDate>false</LinksUpToDate>
  <SharedDoc>false</SharedDoc>
  <HyperlinksChanged>false</HyperlinksChanged>
  <AppVersion>16.0000</AppVersion>
</Properties>
</file>

<file path=docProps/core.xml><?xml version="1.0" encoding="utf-8"?>
<coreProperties xmlns:dc="http://purl.org/dc/elements/1.1/" xmlns:dcterms="http://purl.org/dc/terms/" xmlns:xsi="http://www.w3.org/2001/XMLSchema-instance" xmlns="http://schemas.openxmlformats.org/package/2006/metadata/core-properties">
  <dc:title>Title</dc:title>
  <dc:creator>novacsi</dc:creator>
  <lastModifiedBy>Emily Myers</lastModifiedBy>
  <revision>50</revision>
  <dcterms:created xsi:type="dcterms:W3CDTF">2016-10-13T21:06:28.0000000Z</dcterms:created>
  <dcterms:modified xsi:type="dcterms:W3CDTF">2021-03-10T22:19:04.0000000Z</dcterms:modified>
  <keywords>, docId:1A389D186BD95F8977EFB3DF09BC110D</keywords>
</coreProperties>
</file>