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7" r:id="rId5"/>
    <p:sldId id="288" r:id="rId6"/>
    <p:sldId id="291" r:id="rId7"/>
    <p:sldId id="28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ACDE2A-D9D0-B168-8C96-6D99F9195958}" name="Herbert de Souza Andrade" initials="HdSA" userId="S::herbert.andrade@funditausaind.com.br::0cc7248d-1985-496f-99db-6b51e0b70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5DA"/>
    <a:srgbClr val="3E1CB2"/>
    <a:srgbClr val="323232"/>
    <a:srgbClr val="454342"/>
    <a:srgbClr val="473D98"/>
    <a:srgbClr val="5BC5C7"/>
    <a:srgbClr val="483E98"/>
    <a:srgbClr val="4B56A6"/>
    <a:srgbClr val="FE8F00"/>
    <a:srgbClr val="FE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5"/>
    <p:restoredTop sz="95743"/>
  </p:normalViewPr>
  <p:slideViewPr>
    <p:cSldViewPr snapToGrid="0">
      <p:cViewPr varScale="1">
        <p:scale>
          <a:sx n="106" d="100"/>
          <a:sy n="106" d="100"/>
        </p:scale>
        <p:origin x="27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45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EF8544-8FBF-7F8F-F249-6D75BF3AB0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61F7F-B744-B5BA-C406-5394304C2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15E66-4619-5E48-A348-5A24C8661A15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777E7-0AA3-4DFF-3291-055EAA64D6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32699-9D95-C19D-3605-335B25B411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9A5FA-9E79-C145-B26E-3B843458CB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66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8C80-84D4-5B45-BE57-FA955F302EF8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A4C66-FE58-1841-9E0E-502811E8C2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8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66329-F0AF-5374-6D7C-0A0DE448D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0178F-CB38-DCAC-ECC4-554CE0C12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77574-2F1A-A1CF-FE80-C0F31B623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B7DA-B91E-3813-2E00-5B1B36C04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4C66-FE58-1841-9E0E-502811E8C2A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06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BD12-E3F7-3838-AEED-BDA1B28DC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6408E6-4550-166C-44B9-F6452488F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464CC-5D86-5147-2890-B674B2397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DA608-345B-07AD-F481-572113C0E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4C66-FE58-1841-9E0E-502811E8C2A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62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D756D-F58E-3341-4F3E-688E6E7D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43265-040A-D51D-51B1-FFFAEAD88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40A37-6B25-B0B8-602D-8B607E81F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4D760-81A6-2EA2-6A05-BC7EE046D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4C66-FE58-1841-9E0E-502811E8C2A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21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6DD114-7833-2E1F-4FF4-9BCB9A47B17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3E1CB2"/>
              </a:gs>
              <a:gs pos="34000">
                <a:srgbClr val="3232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5A17B5-D50A-7C14-716A-53D121692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585505" y="1042278"/>
            <a:ext cx="11020991" cy="56849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514EC4-742C-3E9E-23F6-72F7D04E0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264" y="241006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D90BDE-91C6-3DFF-D2C1-D1D5604C9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64" y="4889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7D357-1337-A2AA-C29D-7415033AD5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264" y="475396"/>
            <a:ext cx="10371316" cy="17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14EC4-742C-3E9E-23F6-72F7D04E0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D90BDE-91C6-3DFF-D2C1-D1D5604C9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6DD114-7833-2E1F-4FF4-9BCB9A47B17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3E1CB2"/>
              </a:gs>
              <a:gs pos="34000">
                <a:srgbClr val="3232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2E601-D8DD-093B-A0FB-3A3203882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666" y="778455"/>
            <a:ext cx="6096000" cy="18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7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D8AA6-B2BD-940D-2455-F5A60284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E1CB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5853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2B2230-6B0D-FF97-75DF-5772D49A6DBE}"/>
              </a:ext>
            </a:extLst>
          </p:cNvPr>
          <p:cNvSpPr/>
          <p:nvPr userDrawn="1"/>
        </p:nvSpPr>
        <p:spPr>
          <a:xfrm>
            <a:off x="117515" y="5979810"/>
            <a:ext cx="11954879" cy="736414"/>
          </a:xfrm>
          <a:prstGeom prst="roundRect">
            <a:avLst/>
          </a:prstGeom>
          <a:gradFill>
            <a:gsLst>
              <a:gs pos="0">
                <a:srgbClr val="3E1CB2"/>
              </a:gs>
              <a:gs pos="34000">
                <a:srgbClr val="3232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EC4051-0994-06A7-BD9B-F5A334D3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759"/>
            <a:ext cx="10515600" cy="829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F99EE3-9F4C-A861-C615-ED7A707C7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88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4ABBA-C2C4-535D-D3EA-9FF783D62D59}"/>
              </a:ext>
            </a:extLst>
          </p:cNvPr>
          <p:cNvSpPr/>
          <p:nvPr userDrawn="1"/>
        </p:nvSpPr>
        <p:spPr>
          <a:xfrm>
            <a:off x="0" y="-602385"/>
            <a:ext cx="1853852" cy="388307"/>
          </a:xfrm>
          <a:prstGeom prst="rect">
            <a:avLst/>
          </a:prstGeom>
          <a:solidFill>
            <a:srgbClr val="3E1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6C0E1-FFB1-F6EF-4C73-7430854BC8DE}"/>
              </a:ext>
            </a:extLst>
          </p:cNvPr>
          <p:cNvSpPr/>
          <p:nvPr userDrawn="1"/>
        </p:nvSpPr>
        <p:spPr>
          <a:xfrm>
            <a:off x="2032000" y="-594997"/>
            <a:ext cx="1853852" cy="388307"/>
          </a:xfrm>
          <a:prstGeom prst="rect">
            <a:avLst/>
          </a:prstGeom>
          <a:solidFill>
            <a:srgbClr val="1FE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3D656B-973A-C1FA-765E-37A1F9846CDB}"/>
              </a:ext>
            </a:extLst>
          </p:cNvPr>
          <p:cNvSpPr/>
          <p:nvPr userDrawn="1"/>
        </p:nvSpPr>
        <p:spPr>
          <a:xfrm>
            <a:off x="4064000" y="-602387"/>
            <a:ext cx="1853852" cy="388307"/>
          </a:xfrm>
          <a:prstGeom prst="rect">
            <a:avLst/>
          </a:prstGeom>
          <a:solidFill>
            <a:srgbClr val="4543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box-cinza">
            <a:extLst>
              <a:ext uri="{FF2B5EF4-FFF2-40B4-BE49-F238E27FC236}">
                <a16:creationId xmlns:a16="http://schemas.microsoft.com/office/drawing/2014/main" id="{1E384861-09A5-E72E-E604-53D6BEBEA710}"/>
              </a:ext>
            </a:extLst>
          </p:cNvPr>
          <p:cNvSpPr/>
          <p:nvPr userDrawn="1"/>
        </p:nvSpPr>
        <p:spPr>
          <a:xfrm rot="5400000" flipH="1">
            <a:off x="-77972" y="338731"/>
            <a:ext cx="829045" cy="673101"/>
          </a:xfrm>
          <a:prstGeom prst="round2SameRect">
            <a:avLst>
              <a:gd name="adj1" fmla="val 9120"/>
              <a:gd name="adj2" fmla="val 0"/>
            </a:avLst>
          </a:prstGeom>
          <a:solidFill>
            <a:srgbClr val="3E1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B42B73-B2A2-FD3A-F012-6ED7C2550068}"/>
              </a:ext>
            </a:extLst>
          </p:cNvPr>
          <p:cNvSpPr txBox="1"/>
          <p:nvPr userDrawn="1"/>
        </p:nvSpPr>
        <p:spPr>
          <a:xfrm>
            <a:off x="5734362" y="618858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7CA120D5-4D69-BC4F-AB33-C5C2DED60993}" type="slidenum">
              <a:rPr lang="pt-BR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35E70C-746A-6A0A-1E1F-26DE4455DA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8795" y="6109663"/>
            <a:ext cx="2555002" cy="43185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636E5A8-725C-053F-90FE-0F4E3F8E63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7002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 dirty="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GALAPAGOS - CONFIDENCIAL</a:t>
            </a:r>
          </a:p>
        </p:txBody>
      </p:sp>
    </p:spTree>
    <p:extLst>
      <p:ext uri="{BB962C8B-B14F-4D97-AF65-F5344CB8AC3E}">
        <p14:creationId xmlns:p14="http://schemas.microsoft.com/office/powerpoint/2010/main" val="13807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94064-4117-6B59-182D-9A3181CE3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6A3F886-4B4B-1872-5891-B970EB59B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908" y="3071094"/>
            <a:ext cx="6346904" cy="933588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/>
              <a:t>A Nova Era dos </a:t>
            </a:r>
            <a:r>
              <a:rPr lang="pt-BR" sz="4800" b="1" dirty="0" err="1"/>
              <a:t>ETFs</a:t>
            </a:r>
            <a:endParaRPr lang="pt-BR" sz="4800" b="1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3CA25EE-938C-C153-2EAB-DCE73173E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09" y="4142484"/>
            <a:ext cx="5372100" cy="1027045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Bruno Stein</a:t>
            </a:r>
            <a:br>
              <a:rPr lang="pt-BR" dirty="0"/>
            </a:br>
            <a:r>
              <a:rPr lang="pt-BR" sz="2000" dirty="0"/>
              <a:t>Sócio, </a:t>
            </a:r>
            <a:r>
              <a:rPr lang="pt-BR" sz="2000" dirty="0" err="1"/>
              <a:t>ETFs</a:t>
            </a:r>
            <a:br>
              <a:rPr lang="pt-BR" dirty="0"/>
            </a:br>
            <a:r>
              <a:rPr lang="pt-BR" sz="1800" dirty="0"/>
              <a:t>bruno.stein@galapagoscapital.com</a:t>
            </a:r>
            <a:endParaRPr lang="pt-BR" dirty="0"/>
          </a:p>
        </p:txBody>
      </p:sp>
      <p:pic>
        <p:nvPicPr>
          <p:cNvPr id="17" name="!!logo-ipcom">
            <a:extLst>
              <a:ext uri="{FF2B5EF4-FFF2-40B4-BE49-F238E27FC236}">
                <a16:creationId xmlns:a16="http://schemas.microsoft.com/office/drawing/2014/main" id="{EFCC6299-C746-EF0E-540D-7D818E6182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3741" y="5954576"/>
            <a:ext cx="1460100" cy="438030"/>
          </a:xfrm>
          <a:prstGeom prst="rect">
            <a:avLst/>
          </a:prstGeom>
        </p:spPr>
      </p:pic>
      <p:pic>
        <p:nvPicPr>
          <p:cNvPr id="3" name="!!logo-apep">
            <a:extLst>
              <a:ext uri="{FF2B5EF4-FFF2-40B4-BE49-F238E27FC236}">
                <a16:creationId xmlns:a16="http://schemas.microsoft.com/office/drawing/2014/main" id="{FF3E7EF1-10CB-1BFE-63F9-7DF0EB651F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133" y="5891539"/>
            <a:ext cx="2097790" cy="44053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C281AD-F0A2-DCAE-B424-96849BDE9831}"/>
              </a:ext>
            </a:extLst>
          </p:cNvPr>
          <p:cNvSpPr/>
          <p:nvPr/>
        </p:nvSpPr>
        <p:spPr>
          <a:xfrm>
            <a:off x="7595048" y="3064882"/>
            <a:ext cx="4013200" cy="1879600"/>
          </a:xfrm>
          <a:prstGeom prst="roundRect">
            <a:avLst>
              <a:gd name="adj" fmla="val 7208"/>
            </a:avLst>
          </a:prstGeom>
          <a:solidFill>
            <a:schemeClr val="bg1"/>
          </a:solidFill>
          <a:ln w="12700">
            <a:solidFill>
              <a:srgbClr val="1FE5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rgbClr val="3E1C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F29680-F12F-7F7B-13F6-F07BC52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48" y="3650518"/>
            <a:ext cx="3240000" cy="7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C4998-C078-7F10-9CB4-E82E9B983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1A3BC5EE-1DC8-51F5-8667-0F4F81DEAFD2}"/>
              </a:ext>
            </a:extLst>
          </p:cNvPr>
          <p:cNvSpPr/>
          <p:nvPr/>
        </p:nvSpPr>
        <p:spPr>
          <a:xfrm>
            <a:off x="9202993" y="5860026"/>
            <a:ext cx="2632996" cy="929148"/>
          </a:xfrm>
          <a:prstGeom prst="roundRect">
            <a:avLst>
              <a:gd name="adj" fmla="val 7208"/>
            </a:avLst>
          </a:prstGeom>
          <a:solidFill>
            <a:schemeClr val="bg1"/>
          </a:solidFill>
          <a:ln w="12700">
            <a:solidFill>
              <a:srgbClr val="1FE5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rgbClr val="3E1C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659CC-3F74-8B14-A0B5-B0F3527F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Panorama do Mercado de </a:t>
            </a:r>
            <a:r>
              <a:rPr lang="pt-BR" dirty="0" err="1"/>
              <a:t>ETFs</a:t>
            </a: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C4C70F-1446-70E5-24C0-5CDA64DC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91" y="6091246"/>
            <a:ext cx="2134800" cy="4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9C9F849-1F3E-0EBB-8EC9-B5A1AF9CBDDF}"/>
              </a:ext>
            </a:extLst>
          </p:cNvPr>
          <p:cNvGrpSpPr>
            <a:grpSpLocks/>
          </p:cNvGrpSpPr>
          <p:nvPr/>
        </p:nvGrpSpPr>
        <p:grpSpPr>
          <a:xfrm>
            <a:off x="696000" y="1179000"/>
            <a:ext cx="10800000" cy="4500000"/>
            <a:chOff x="673405" y="1331195"/>
            <a:chExt cx="10845190" cy="4984569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9C66899F-7246-BFEB-C23B-C00D63B4931F}"/>
                </a:ext>
              </a:extLst>
            </p:cNvPr>
            <p:cNvGrpSpPr/>
            <p:nvPr/>
          </p:nvGrpSpPr>
          <p:grpSpPr>
            <a:xfrm>
              <a:off x="673405" y="1331195"/>
              <a:ext cx="2070000" cy="4984569"/>
              <a:chOff x="378524" y="1358627"/>
              <a:chExt cx="2070000" cy="4984569"/>
            </a:xfrm>
          </p:grpSpPr>
          <p:sp>
            <p:nvSpPr>
              <p:cNvPr id="56" name="Shape 4">
                <a:extLst>
                  <a:ext uri="{FF2B5EF4-FFF2-40B4-BE49-F238E27FC236}">
                    <a16:creationId xmlns:a16="http://schemas.microsoft.com/office/drawing/2014/main" id="{2404E077-D0B5-8DF5-F67B-F301BF10A8F8}"/>
                  </a:ext>
                </a:extLst>
              </p:cNvPr>
              <p:cNvSpPr/>
              <p:nvPr/>
            </p:nvSpPr>
            <p:spPr>
              <a:xfrm>
                <a:off x="378524" y="1358627"/>
                <a:ext cx="2070000" cy="540000"/>
              </a:xfrm>
              <a:prstGeom prst="rect">
                <a:avLst/>
              </a:prstGeom>
              <a:solidFill>
                <a:srgbClr val="0D2347"/>
              </a:solidFill>
              <a:ln w="12700">
                <a:solidFill>
                  <a:srgbClr val="0D2347">
                    <a:alpha val="74902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pt-BR" sz="2000" b="1" dirty="0" err="1">
                    <a:solidFill>
                      <a:schemeClr val="bg1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AuM</a:t>
                </a:r>
                <a:endParaRPr lang="pt-BR" b="1" dirty="0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grpSp>
            <p:nvGrpSpPr>
              <p:cNvPr id="57" name="Agrupar 56">
                <a:extLst>
                  <a:ext uri="{FF2B5EF4-FFF2-40B4-BE49-F238E27FC236}">
                    <a16:creationId xmlns:a16="http://schemas.microsoft.com/office/drawing/2014/main" id="{9899893E-7A20-C217-C6D4-AD6115DFF0A8}"/>
                  </a:ext>
                </a:extLst>
              </p:cNvPr>
              <p:cNvGrpSpPr/>
              <p:nvPr/>
            </p:nvGrpSpPr>
            <p:grpSpPr>
              <a:xfrm>
                <a:off x="378524" y="1960911"/>
                <a:ext cx="2070000" cy="2160000"/>
                <a:chOff x="357189" y="1948919"/>
                <a:chExt cx="2701643" cy="2160000"/>
              </a:xfrm>
            </p:grpSpPr>
            <p:sp>
              <p:nvSpPr>
                <p:cNvPr id="63" name="Shape 4">
                  <a:extLst>
                    <a:ext uri="{FF2B5EF4-FFF2-40B4-BE49-F238E27FC236}">
                      <a16:creationId xmlns:a16="http://schemas.microsoft.com/office/drawing/2014/main" id="{F4AFDC54-598C-5874-F248-678E6FB3065A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64" name="Espaço Reservado para Texto 1">
                  <a:extLst>
                    <a:ext uri="{FF2B5EF4-FFF2-40B4-BE49-F238E27FC236}">
                      <a16:creationId xmlns:a16="http://schemas.microsoft.com/office/drawing/2014/main" id="{18840C46-B57D-A17F-3D68-C4F9A9DDA6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US$ 13.6 Tri</a:t>
                  </a:r>
                </a:p>
              </p:txBody>
            </p:sp>
            <p:sp>
              <p:nvSpPr>
                <p:cNvPr id="65" name="Espaço Reservado para Texto 1">
                  <a:extLst>
                    <a:ext uri="{FF2B5EF4-FFF2-40B4-BE49-F238E27FC236}">
                      <a16:creationId xmlns:a16="http://schemas.microsoft.com/office/drawing/2014/main" id="{36B8577F-C47D-5E5A-2561-F75F8EC25C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Americano</a:t>
                  </a:r>
                </a:p>
              </p:txBody>
            </p:sp>
            <p:sp>
              <p:nvSpPr>
                <p:cNvPr id="66" name="Espaço Reservado para Texto 1">
                  <a:extLst>
                    <a:ext uri="{FF2B5EF4-FFF2-40B4-BE49-F238E27FC236}">
                      <a16:creationId xmlns:a16="http://schemas.microsoft.com/office/drawing/2014/main" id="{F37A0575-44F5-214B-5BB6-7A1B2F2AFF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(mar/26)</a:t>
                  </a:r>
                </a:p>
              </p:txBody>
            </p:sp>
          </p:grpSp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7E7CAD6C-F3AD-1E84-6319-65BE044FA9C6}"/>
                  </a:ext>
                </a:extLst>
              </p:cNvPr>
              <p:cNvGrpSpPr/>
              <p:nvPr/>
            </p:nvGrpSpPr>
            <p:grpSpPr>
              <a:xfrm>
                <a:off x="378524" y="4183196"/>
                <a:ext cx="2070000" cy="2160000"/>
                <a:chOff x="357189" y="1948919"/>
                <a:chExt cx="2701643" cy="2160000"/>
              </a:xfrm>
              <a:solidFill>
                <a:srgbClr val="FFFFFF">
                  <a:alpha val="74902"/>
                </a:srgbClr>
              </a:solidFill>
            </p:grpSpPr>
            <p:sp>
              <p:nvSpPr>
                <p:cNvPr id="59" name="Shape 4">
                  <a:extLst>
                    <a:ext uri="{FF2B5EF4-FFF2-40B4-BE49-F238E27FC236}">
                      <a16:creationId xmlns:a16="http://schemas.microsoft.com/office/drawing/2014/main" id="{D61FF23E-DCF5-1475-0085-19B7AF76D782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grpFill/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60" name="Espaço Reservado para Texto 1">
                  <a:extLst>
                    <a:ext uri="{FF2B5EF4-FFF2-40B4-BE49-F238E27FC236}">
                      <a16:creationId xmlns:a16="http://schemas.microsoft.com/office/drawing/2014/main" id="{F1679883-BB41-9190-FFB7-92857E5EB15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R$ 111,5 Bi</a:t>
                  </a:r>
                </a:p>
              </p:txBody>
            </p:sp>
            <p:sp>
              <p:nvSpPr>
                <p:cNvPr id="61" name="Espaço Reservado para Texto 1">
                  <a:extLst>
                    <a:ext uri="{FF2B5EF4-FFF2-40B4-BE49-F238E27FC236}">
                      <a16:creationId xmlns:a16="http://schemas.microsoft.com/office/drawing/2014/main" id="{307A2349-E219-083A-5DC1-E9C6DB0BAF0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Brasileiro</a:t>
                  </a:r>
                </a:p>
              </p:txBody>
            </p:sp>
            <p:sp>
              <p:nvSpPr>
                <p:cNvPr id="62" name="Espaço Reservado para Texto 1">
                  <a:extLst>
                    <a:ext uri="{FF2B5EF4-FFF2-40B4-BE49-F238E27FC236}">
                      <a16:creationId xmlns:a16="http://schemas.microsoft.com/office/drawing/2014/main" id="{62570BFA-CDBB-9BD8-0D3E-2C3E32C73EB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(mar/26)</a:t>
                  </a:r>
                </a:p>
              </p:txBody>
            </p:sp>
          </p:grp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EA4D6589-0F26-57D7-0C83-D215C4DCAEA5}"/>
                </a:ext>
              </a:extLst>
            </p:cNvPr>
            <p:cNvGrpSpPr/>
            <p:nvPr/>
          </p:nvGrpSpPr>
          <p:grpSpPr>
            <a:xfrm>
              <a:off x="7254799" y="1331195"/>
              <a:ext cx="2070000" cy="4984569"/>
              <a:chOff x="6959915" y="1358627"/>
              <a:chExt cx="2070000" cy="4984569"/>
            </a:xfrm>
          </p:grpSpPr>
          <p:sp>
            <p:nvSpPr>
              <p:cNvPr id="45" name="Shape 4">
                <a:extLst>
                  <a:ext uri="{FF2B5EF4-FFF2-40B4-BE49-F238E27FC236}">
                    <a16:creationId xmlns:a16="http://schemas.microsoft.com/office/drawing/2014/main" id="{2BD809B1-1842-F4A9-D5B3-334BD639BB4E}"/>
                  </a:ext>
                </a:extLst>
              </p:cNvPr>
              <p:cNvSpPr/>
              <p:nvPr/>
            </p:nvSpPr>
            <p:spPr>
              <a:xfrm>
                <a:off x="6959915" y="1358627"/>
                <a:ext cx="2070000" cy="540000"/>
              </a:xfrm>
              <a:prstGeom prst="rect">
                <a:avLst/>
              </a:prstGeom>
              <a:solidFill>
                <a:srgbClr val="0D2347"/>
              </a:solidFill>
              <a:ln w="12700">
                <a:solidFill>
                  <a:srgbClr val="0D2347">
                    <a:alpha val="74902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Cap. Líquida</a:t>
                </a:r>
              </a:p>
            </p:txBody>
          </p:sp>
          <p:grpSp>
            <p:nvGrpSpPr>
              <p:cNvPr id="46" name="Agrupar 45">
                <a:extLst>
                  <a:ext uri="{FF2B5EF4-FFF2-40B4-BE49-F238E27FC236}">
                    <a16:creationId xmlns:a16="http://schemas.microsoft.com/office/drawing/2014/main" id="{8B03046A-A0E9-F6E8-8C62-DFB70035F922}"/>
                  </a:ext>
                </a:extLst>
              </p:cNvPr>
              <p:cNvGrpSpPr/>
              <p:nvPr/>
            </p:nvGrpSpPr>
            <p:grpSpPr>
              <a:xfrm>
                <a:off x="6959915" y="1960912"/>
                <a:ext cx="2070000" cy="2160000"/>
                <a:chOff x="357189" y="1948919"/>
                <a:chExt cx="2701643" cy="2160000"/>
              </a:xfrm>
            </p:grpSpPr>
            <p:sp>
              <p:nvSpPr>
                <p:cNvPr id="52" name="Shape 4">
                  <a:extLst>
                    <a:ext uri="{FF2B5EF4-FFF2-40B4-BE49-F238E27FC236}">
                      <a16:creationId xmlns:a16="http://schemas.microsoft.com/office/drawing/2014/main" id="{F5CBA40C-F47B-4040-1491-9FCD3E60F172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53" name="Espaço Reservado para Texto 1">
                  <a:extLst>
                    <a:ext uri="{FF2B5EF4-FFF2-40B4-BE49-F238E27FC236}">
                      <a16:creationId xmlns:a16="http://schemas.microsoft.com/office/drawing/2014/main" id="{CDB6324A-A2A3-25A1-1427-58534A7AE56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US$ 1.78 Tri</a:t>
                  </a:r>
                </a:p>
              </p:txBody>
            </p:sp>
            <p:sp>
              <p:nvSpPr>
                <p:cNvPr id="54" name="Espaço Reservado para Texto 1">
                  <a:extLst>
                    <a:ext uri="{FF2B5EF4-FFF2-40B4-BE49-F238E27FC236}">
                      <a16:creationId xmlns:a16="http://schemas.microsoft.com/office/drawing/2014/main" id="{B41313B8-652C-761F-3E17-63F38A12A1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Americano</a:t>
                  </a:r>
                </a:p>
              </p:txBody>
            </p:sp>
            <p:sp>
              <p:nvSpPr>
                <p:cNvPr id="55" name="Espaço Reservado para Texto 1">
                  <a:extLst>
                    <a:ext uri="{FF2B5EF4-FFF2-40B4-BE49-F238E27FC236}">
                      <a16:creationId xmlns:a16="http://schemas.microsoft.com/office/drawing/2014/main" id="{3DBBFEB7-FB1A-2D43-C39E-FAE1C274329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(</a:t>
                  </a:r>
                  <a:r>
                    <a:rPr lang="pt-BR" sz="1400" b="0" dirty="0" err="1">
                      <a:solidFill>
                        <a:srgbClr val="0D2347"/>
                      </a:solidFill>
                    </a:rPr>
                    <a:t>jan</a:t>
                  </a:r>
                  <a:r>
                    <a:rPr lang="pt-BR" sz="1400" b="0" dirty="0">
                      <a:solidFill>
                        <a:srgbClr val="0D2347"/>
                      </a:solidFill>
                    </a:rPr>
                    <a:t>/25-mar/26)</a:t>
                  </a:r>
                </a:p>
              </p:txBody>
            </p:sp>
          </p:grpSp>
          <p:grpSp>
            <p:nvGrpSpPr>
              <p:cNvPr id="47" name="Agrupar 46">
                <a:extLst>
                  <a:ext uri="{FF2B5EF4-FFF2-40B4-BE49-F238E27FC236}">
                    <a16:creationId xmlns:a16="http://schemas.microsoft.com/office/drawing/2014/main" id="{5D12FD20-AC1F-2485-3FB6-852EBF714F3C}"/>
                  </a:ext>
                </a:extLst>
              </p:cNvPr>
              <p:cNvGrpSpPr/>
              <p:nvPr/>
            </p:nvGrpSpPr>
            <p:grpSpPr>
              <a:xfrm>
                <a:off x="6959915" y="4183196"/>
                <a:ext cx="2070000" cy="2160000"/>
                <a:chOff x="357189" y="1948919"/>
                <a:chExt cx="2701643" cy="2160000"/>
              </a:xfrm>
              <a:solidFill>
                <a:srgbClr val="FFFFFF">
                  <a:alpha val="74902"/>
                </a:srgbClr>
              </a:solidFill>
            </p:grpSpPr>
            <p:sp>
              <p:nvSpPr>
                <p:cNvPr id="48" name="Shape 4">
                  <a:extLst>
                    <a:ext uri="{FF2B5EF4-FFF2-40B4-BE49-F238E27FC236}">
                      <a16:creationId xmlns:a16="http://schemas.microsoft.com/office/drawing/2014/main" id="{E0E6FE6F-99E3-0B51-D00D-8A1EF132FBEF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grpFill/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49" name="Espaço Reservado para Texto 1">
                  <a:extLst>
                    <a:ext uri="{FF2B5EF4-FFF2-40B4-BE49-F238E27FC236}">
                      <a16:creationId xmlns:a16="http://schemas.microsoft.com/office/drawing/2014/main" id="{D78ED591-03B4-FC86-19B2-D354141CEEB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R$ 40,7 Bi</a:t>
                  </a:r>
                </a:p>
              </p:txBody>
            </p:sp>
            <p:sp>
              <p:nvSpPr>
                <p:cNvPr id="50" name="Espaço Reservado para Texto 1">
                  <a:extLst>
                    <a:ext uri="{FF2B5EF4-FFF2-40B4-BE49-F238E27FC236}">
                      <a16:creationId xmlns:a16="http://schemas.microsoft.com/office/drawing/2014/main" id="{B3E37108-CCA2-368D-ECA2-2403593DE5B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Brasileiro</a:t>
                  </a:r>
                </a:p>
              </p:txBody>
            </p:sp>
            <p:sp>
              <p:nvSpPr>
                <p:cNvPr id="51" name="Espaço Reservado para Texto 1">
                  <a:extLst>
                    <a:ext uri="{FF2B5EF4-FFF2-40B4-BE49-F238E27FC236}">
                      <a16:creationId xmlns:a16="http://schemas.microsoft.com/office/drawing/2014/main" id="{E02A0B78-65BB-18CC-3B43-13644DAB29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(</a:t>
                  </a:r>
                  <a:r>
                    <a:rPr lang="pt-BR" sz="1400" b="0" dirty="0" err="1">
                      <a:solidFill>
                        <a:srgbClr val="0D2347"/>
                      </a:solidFill>
                    </a:rPr>
                    <a:t>jan</a:t>
                  </a:r>
                  <a:r>
                    <a:rPr lang="pt-BR" sz="1400" b="0" dirty="0">
                      <a:solidFill>
                        <a:srgbClr val="0D2347"/>
                      </a:solidFill>
                    </a:rPr>
                    <a:t>/25-mar/26)</a:t>
                  </a:r>
                </a:p>
              </p:txBody>
            </p:sp>
          </p:grp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B3A9440D-2A35-45F6-F912-F7C368E6DF7F}"/>
                </a:ext>
              </a:extLst>
            </p:cNvPr>
            <p:cNvGrpSpPr/>
            <p:nvPr/>
          </p:nvGrpSpPr>
          <p:grpSpPr>
            <a:xfrm>
              <a:off x="5061001" y="1331195"/>
              <a:ext cx="2070000" cy="4984569"/>
              <a:chOff x="4766118" y="1358627"/>
              <a:chExt cx="2070000" cy="4984569"/>
            </a:xfrm>
          </p:grpSpPr>
          <p:sp>
            <p:nvSpPr>
              <p:cNvPr id="34" name="Shape 4">
                <a:extLst>
                  <a:ext uri="{FF2B5EF4-FFF2-40B4-BE49-F238E27FC236}">
                    <a16:creationId xmlns:a16="http://schemas.microsoft.com/office/drawing/2014/main" id="{550C2843-E223-0F0D-A652-3AE5F32BC29E}"/>
                  </a:ext>
                </a:extLst>
              </p:cNvPr>
              <p:cNvSpPr/>
              <p:nvPr/>
            </p:nvSpPr>
            <p:spPr>
              <a:xfrm>
                <a:off x="4766118" y="1358627"/>
                <a:ext cx="2070000" cy="540000"/>
              </a:xfrm>
              <a:prstGeom prst="rect">
                <a:avLst/>
              </a:prstGeom>
              <a:solidFill>
                <a:srgbClr val="0D2347"/>
              </a:solidFill>
              <a:ln w="12700">
                <a:solidFill>
                  <a:srgbClr val="0D2347">
                    <a:alpha val="74902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CAGR 5 Anos</a:t>
                </a:r>
                <a:endParaRPr lang="pt-BR" b="1" dirty="0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29F257FC-2B53-EED4-E4A9-7CDDCDE3E8B6}"/>
                  </a:ext>
                </a:extLst>
              </p:cNvPr>
              <p:cNvGrpSpPr/>
              <p:nvPr/>
            </p:nvGrpSpPr>
            <p:grpSpPr>
              <a:xfrm>
                <a:off x="4766118" y="1960912"/>
                <a:ext cx="2070000" cy="2160000"/>
                <a:chOff x="357189" y="1948919"/>
                <a:chExt cx="2701643" cy="2160000"/>
              </a:xfrm>
            </p:grpSpPr>
            <p:sp>
              <p:nvSpPr>
                <p:cNvPr id="41" name="Shape 4">
                  <a:extLst>
                    <a:ext uri="{FF2B5EF4-FFF2-40B4-BE49-F238E27FC236}">
                      <a16:creationId xmlns:a16="http://schemas.microsoft.com/office/drawing/2014/main" id="{DEF5D351-0389-7BE2-CC72-74DC702A9811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42" name="Espaço Reservado para Texto 1">
                  <a:extLst>
                    <a:ext uri="{FF2B5EF4-FFF2-40B4-BE49-F238E27FC236}">
                      <a16:creationId xmlns:a16="http://schemas.microsoft.com/office/drawing/2014/main" id="{A3A5470C-0049-7E7B-D945-8B6005DD6AC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18% a.a.</a:t>
                  </a:r>
                </a:p>
              </p:txBody>
            </p:sp>
            <p:sp>
              <p:nvSpPr>
                <p:cNvPr id="43" name="Espaço Reservado para Texto 1">
                  <a:extLst>
                    <a:ext uri="{FF2B5EF4-FFF2-40B4-BE49-F238E27FC236}">
                      <a16:creationId xmlns:a16="http://schemas.microsoft.com/office/drawing/2014/main" id="{8076D91C-D121-2B0D-4D08-51AB1F37204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Americano</a:t>
                  </a:r>
                </a:p>
              </p:txBody>
            </p:sp>
            <p:sp>
              <p:nvSpPr>
                <p:cNvPr id="44" name="Espaço Reservado para Texto 1">
                  <a:extLst>
                    <a:ext uri="{FF2B5EF4-FFF2-40B4-BE49-F238E27FC236}">
                      <a16:creationId xmlns:a16="http://schemas.microsoft.com/office/drawing/2014/main" id="{8D9B0B6C-EF28-AB68-E51B-A7A86F5C7B8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(mar/21-mar/26)</a:t>
                  </a:r>
                </a:p>
              </p:txBody>
            </p:sp>
          </p:grpSp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727956FC-914C-76F1-1373-FA9FF8F3F75B}"/>
                  </a:ext>
                </a:extLst>
              </p:cNvPr>
              <p:cNvGrpSpPr/>
              <p:nvPr/>
            </p:nvGrpSpPr>
            <p:grpSpPr>
              <a:xfrm>
                <a:off x="4766118" y="4183196"/>
                <a:ext cx="2070000" cy="2160000"/>
                <a:chOff x="357189" y="1948919"/>
                <a:chExt cx="2701643" cy="2160000"/>
              </a:xfrm>
              <a:solidFill>
                <a:srgbClr val="FFFFFF">
                  <a:alpha val="74902"/>
                </a:srgbClr>
              </a:solidFill>
            </p:grpSpPr>
            <p:sp>
              <p:nvSpPr>
                <p:cNvPr id="37" name="Shape 4">
                  <a:extLst>
                    <a:ext uri="{FF2B5EF4-FFF2-40B4-BE49-F238E27FC236}">
                      <a16:creationId xmlns:a16="http://schemas.microsoft.com/office/drawing/2014/main" id="{DB361FF0-EBEC-0A31-648A-C9509C376F23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grpFill/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38" name="Espaço Reservado para Texto 1">
                  <a:extLst>
                    <a:ext uri="{FF2B5EF4-FFF2-40B4-BE49-F238E27FC236}">
                      <a16:creationId xmlns:a16="http://schemas.microsoft.com/office/drawing/2014/main" id="{C5C7801A-3327-6EB5-AE54-8A220D7F7F2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 fontScale="92500" lnSpcReduction="10000"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600" dirty="0">
                      <a:solidFill>
                        <a:srgbClr val="0D2347"/>
                      </a:solidFill>
                    </a:rPr>
                    <a:t>21% a.a.</a:t>
                  </a:r>
                  <a:br>
                    <a:rPr lang="pt-BR" sz="2400" b="0" dirty="0">
                      <a:solidFill>
                        <a:srgbClr val="0D2347"/>
                      </a:solidFill>
                    </a:rPr>
                  </a:br>
                  <a:r>
                    <a:rPr lang="pt-BR" sz="1800" b="0" dirty="0">
                      <a:solidFill>
                        <a:srgbClr val="0D2347"/>
                      </a:solidFill>
                    </a:rPr>
                    <a:t>+</a:t>
                  </a:r>
                  <a:r>
                    <a:rPr lang="pt-BR" sz="1700" b="0" dirty="0">
                      <a:solidFill>
                        <a:srgbClr val="0D2347"/>
                      </a:solidFill>
                    </a:rPr>
                    <a:t>105% últimos 12m</a:t>
                  </a:r>
                  <a:endParaRPr lang="pt-BR" sz="1800" b="0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39" name="Espaço Reservado para Texto 1">
                  <a:extLst>
                    <a:ext uri="{FF2B5EF4-FFF2-40B4-BE49-F238E27FC236}">
                      <a16:creationId xmlns:a16="http://schemas.microsoft.com/office/drawing/2014/main" id="{EFF5128F-4625-65EC-636D-D6CF9207E51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Brasileiro</a:t>
                  </a:r>
                </a:p>
              </p:txBody>
            </p:sp>
            <p:sp>
              <p:nvSpPr>
                <p:cNvPr id="40" name="Espaço Reservado para Texto 1">
                  <a:extLst>
                    <a:ext uri="{FF2B5EF4-FFF2-40B4-BE49-F238E27FC236}">
                      <a16:creationId xmlns:a16="http://schemas.microsoft.com/office/drawing/2014/main" id="{4A280AF2-A680-3BD6-775B-A8C778846C4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(mar/21-mar/26)</a:t>
                  </a:r>
                </a:p>
              </p:txBody>
            </p:sp>
          </p:grp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DC4D1C4-5014-2936-8E5E-8C06AC96E681}"/>
                </a:ext>
              </a:extLst>
            </p:cNvPr>
            <p:cNvGrpSpPr/>
            <p:nvPr/>
          </p:nvGrpSpPr>
          <p:grpSpPr>
            <a:xfrm>
              <a:off x="2867203" y="1331195"/>
              <a:ext cx="2070000" cy="4984569"/>
              <a:chOff x="2572322" y="1358627"/>
              <a:chExt cx="2070000" cy="4984569"/>
            </a:xfrm>
          </p:grpSpPr>
          <p:sp>
            <p:nvSpPr>
              <p:cNvPr id="23" name="Shape 4">
                <a:extLst>
                  <a:ext uri="{FF2B5EF4-FFF2-40B4-BE49-F238E27FC236}">
                    <a16:creationId xmlns:a16="http://schemas.microsoft.com/office/drawing/2014/main" id="{28B93DCB-B8ED-6F92-1849-919BC92DBE45}"/>
                  </a:ext>
                </a:extLst>
              </p:cNvPr>
              <p:cNvSpPr/>
              <p:nvPr/>
            </p:nvSpPr>
            <p:spPr>
              <a:xfrm>
                <a:off x="2572322" y="1358627"/>
                <a:ext cx="2070000" cy="540000"/>
              </a:xfrm>
              <a:prstGeom prst="rect">
                <a:avLst/>
              </a:prstGeom>
              <a:solidFill>
                <a:srgbClr val="0D2347"/>
              </a:solidFill>
              <a:ln w="12700">
                <a:solidFill>
                  <a:srgbClr val="0D2347">
                    <a:alpha val="74902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N° de </a:t>
                </a:r>
                <a:r>
                  <a:rPr lang="pt-BR" sz="2000" b="1" dirty="0" err="1">
                    <a:solidFill>
                      <a:schemeClr val="bg1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ETFs</a:t>
                </a:r>
                <a:endParaRPr lang="pt-BR" b="1" dirty="0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endParaRPr>
              </a:p>
            </p:txBody>
          </p:sp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F973A11A-C568-143B-5E89-E484476D1EE9}"/>
                  </a:ext>
                </a:extLst>
              </p:cNvPr>
              <p:cNvGrpSpPr/>
              <p:nvPr/>
            </p:nvGrpSpPr>
            <p:grpSpPr>
              <a:xfrm>
                <a:off x="2572322" y="1954805"/>
                <a:ext cx="2070000" cy="2160000"/>
                <a:chOff x="357189" y="1948919"/>
                <a:chExt cx="2701643" cy="2160000"/>
              </a:xfrm>
            </p:grpSpPr>
            <p:sp>
              <p:nvSpPr>
                <p:cNvPr id="30" name="Shape 4">
                  <a:extLst>
                    <a:ext uri="{FF2B5EF4-FFF2-40B4-BE49-F238E27FC236}">
                      <a16:creationId xmlns:a16="http://schemas.microsoft.com/office/drawing/2014/main" id="{287677D9-ADFF-9120-D2D8-F2E726555B0F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31" name="Espaço Reservado para Texto 1">
                  <a:extLst>
                    <a:ext uri="{FF2B5EF4-FFF2-40B4-BE49-F238E27FC236}">
                      <a16:creationId xmlns:a16="http://schemas.microsoft.com/office/drawing/2014/main" id="{85E38488-2609-ADA1-F014-00279972D5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5.026</a:t>
                  </a:r>
                </a:p>
              </p:txBody>
            </p:sp>
            <p:sp>
              <p:nvSpPr>
                <p:cNvPr id="32" name="Espaço Reservado para Texto 1">
                  <a:extLst>
                    <a:ext uri="{FF2B5EF4-FFF2-40B4-BE49-F238E27FC236}">
                      <a16:creationId xmlns:a16="http://schemas.microsoft.com/office/drawing/2014/main" id="{355F3557-93F6-A143-1AC5-2E080628B32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Americano</a:t>
                  </a:r>
                </a:p>
              </p:txBody>
            </p:sp>
            <p:sp>
              <p:nvSpPr>
                <p:cNvPr id="33" name="Espaço Reservado para Texto 1">
                  <a:extLst>
                    <a:ext uri="{FF2B5EF4-FFF2-40B4-BE49-F238E27FC236}">
                      <a16:creationId xmlns:a16="http://schemas.microsoft.com/office/drawing/2014/main" id="{7C76ADDE-1801-1BC1-0DC8-EAB4BDAA6AB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(mar/26)</a:t>
                  </a:r>
                </a:p>
              </p:txBody>
            </p:sp>
          </p:grpSp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420B9813-8C65-F752-8E5D-8F5167147DB2}"/>
                  </a:ext>
                </a:extLst>
              </p:cNvPr>
              <p:cNvGrpSpPr/>
              <p:nvPr/>
            </p:nvGrpSpPr>
            <p:grpSpPr>
              <a:xfrm>
                <a:off x="2572322" y="4183196"/>
                <a:ext cx="2070000" cy="2160000"/>
                <a:chOff x="357189" y="1948919"/>
                <a:chExt cx="2701643" cy="2160000"/>
              </a:xfrm>
              <a:solidFill>
                <a:srgbClr val="FFFFFF">
                  <a:alpha val="74902"/>
                </a:srgbClr>
              </a:solidFill>
            </p:grpSpPr>
            <p:sp>
              <p:nvSpPr>
                <p:cNvPr id="26" name="Shape 4">
                  <a:extLst>
                    <a:ext uri="{FF2B5EF4-FFF2-40B4-BE49-F238E27FC236}">
                      <a16:creationId xmlns:a16="http://schemas.microsoft.com/office/drawing/2014/main" id="{0A0EEC70-9E37-AAC8-867A-31F2280E1B22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grpFill/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27" name="Espaço Reservado para Texto 1">
                  <a:extLst>
                    <a:ext uri="{FF2B5EF4-FFF2-40B4-BE49-F238E27FC236}">
                      <a16:creationId xmlns:a16="http://schemas.microsoft.com/office/drawing/2014/main" id="{1C98DED2-653B-C199-461C-B4DF777519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207</a:t>
                  </a:r>
                </a:p>
              </p:txBody>
            </p:sp>
            <p:sp>
              <p:nvSpPr>
                <p:cNvPr id="28" name="Espaço Reservado para Texto 1">
                  <a:extLst>
                    <a:ext uri="{FF2B5EF4-FFF2-40B4-BE49-F238E27FC236}">
                      <a16:creationId xmlns:a16="http://schemas.microsoft.com/office/drawing/2014/main" id="{6F7FCDB8-E8DC-F3A2-F861-F1F1F84B7E0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Brasileiro</a:t>
                  </a:r>
                </a:p>
              </p:txBody>
            </p:sp>
            <p:sp>
              <p:nvSpPr>
                <p:cNvPr id="29" name="Espaço Reservado para Texto 1">
                  <a:extLst>
                    <a:ext uri="{FF2B5EF4-FFF2-40B4-BE49-F238E27FC236}">
                      <a16:creationId xmlns:a16="http://schemas.microsoft.com/office/drawing/2014/main" id="{1E9E3816-CF5B-0FCD-AA94-C7EA0E9F1F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(mar/26)</a:t>
                  </a:r>
                </a:p>
              </p:txBody>
            </p:sp>
          </p:grp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EED34888-9786-69D9-165B-AAC3DF010DDB}"/>
                </a:ext>
              </a:extLst>
            </p:cNvPr>
            <p:cNvGrpSpPr/>
            <p:nvPr/>
          </p:nvGrpSpPr>
          <p:grpSpPr>
            <a:xfrm>
              <a:off x="9448595" y="1331195"/>
              <a:ext cx="2070000" cy="4984569"/>
              <a:chOff x="9153714" y="1358627"/>
              <a:chExt cx="2070000" cy="4984569"/>
            </a:xfrm>
          </p:grpSpPr>
          <p:sp>
            <p:nvSpPr>
              <p:cNvPr id="12" name="Shape 4">
                <a:extLst>
                  <a:ext uri="{FF2B5EF4-FFF2-40B4-BE49-F238E27FC236}">
                    <a16:creationId xmlns:a16="http://schemas.microsoft.com/office/drawing/2014/main" id="{CF5EB311-7A5C-0F26-F96E-5E5BD66E8360}"/>
                  </a:ext>
                </a:extLst>
              </p:cNvPr>
              <p:cNvSpPr/>
              <p:nvPr/>
            </p:nvSpPr>
            <p:spPr>
              <a:xfrm>
                <a:off x="9153714" y="1358627"/>
                <a:ext cx="2070000" cy="540000"/>
              </a:xfrm>
              <a:prstGeom prst="rect">
                <a:avLst/>
              </a:prstGeom>
              <a:solidFill>
                <a:srgbClr val="0D2347"/>
              </a:solidFill>
              <a:ln w="12700">
                <a:solidFill>
                  <a:srgbClr val="0D2347">
                    <a:alpha val="74902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Projeção 2030</a:t>
                </a:r>
              </a:p>
            </p:txBody>
          </p:sp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2C0F9918-B4E1-F91E-6506-3E176F37E08A}"/>
                  </a:ext>
                </a:extLst>
              </p:cNvPr>
              <p:cNvGrpSpPr/>
              <p:nvPr/>
            </p:nvGrpSpPr>
            <p:grpSpPr>
              <a:xfrm>
                <a:off x="9153714" y="1960912"/>
                <a:ext cx="2070000" cy="2160000"/>
                <a:chOff x="357189" y="1948919"/>
                <a:chExt cx="2701643" cy="2160000"/>
              </a:xfrm>
            </p:grpSpPr>
            <p:sp>
              <p:nvSpPr>
                <p:cNvPr id="19" name="Shape 4">
                  <a:extLst>
                    <a:ext uri="{FF2B5EF4-FFF2-40B4-BE49-F238E27FC236}">
                      <a16:creationId xmlns:a16="http://schemas.microsoft.com/office/drawing/2014/main" id="{297B1FF4-E9EF-B715-A1D1-656E7AF617A0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20" name="Espaço Reservado para Texto 1">
                  <a:extLst>
                    <a:ext uri="{FF2B5EF4-FFF2-40B4-BE49-F238E27FC236}">
                      <a16:creationId xmlns:a16="http://schemas.microsoft.com/office/drawing/2014/main" id="{A2F038AF-84DB-CA5B-0986-E0891FE5A52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US$ ~20 Tri</a:t>
                  </a:r>
                </a:p>
              </p:txBody>
            </p:sp>
            <p:sp>
              <p:nvSpPr>
                <p:cNvPr id="21" name="Espaço Reservado para Texto 1">
                  <a:extLst>
                    <a:ext uri="{FF2B5EF4-FFF2-40B4-BE49-F238E27FC236}">
                      <a16:creationId xmlns:a16="http://schemas.microsoft.com/office/drawing/2014/main" id="{C83531FE-2974-E3EE-EC21-432AF99DF95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Americano</a:t>
                  </a:r>
                </a:p>
              </p:txBody>
            </p:sp>
            <p:sp>
              <p:nvSpPr>
                <p:cNvPr id="22" name="Espaço Reservado para Texto 1">
                  <a:extLst>
                    <a:ext uri="{FF2B5EF4-FFF2-40B4-BE49-F238E27FC236}">
                      <a16:creationId xmlns:a16="http://schemas.microsoft.com/office/drawing/2014/main" id="{72AC6B79-3473-F81F-456F-B1BA252D8CA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Projeção de </a:t>
                  </a:r>
                  <a:r>
                    <a:rPr lang="pt-BR" sz="1400" b="0" dirty="0" err="1">
                      <a:solidFill>
                        <a:srgbClr val="0D2347"/>
                      </a:solidFill>
                    </a:rPr>
                    <a:t>AuM</a:t>
                  </a:r>
                  <a:endParaRPr lang="pt-BR" sz="1400" b="0" dirty="0">
                    <a:solidFill>
                      <a:srgbClr val="0D2347"/>
                    </a:solidFill>
                  </a:endParaRPr>
                </a:p>
              </p:txBody>
            </p:sp>
          </p:grpSp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38982693-A16B-5797-AF3A-0CC76E4554E7}"/>
                  </a:ext>
                </a:extLst>
              </p:cNvPr>
              <p:cNvGrpSpPr/>
              <p:nvPr/>
            </p:nvGrpSpPr>
            <p:grpSpPr>
              <a:xfrm>
                <a:off x="9153714" y="4183196"/>
                <a:ext cx="2070000" cy="2160000"/>
                <a:chOff x="357189" y="1948919"/>
                <a:chExt cx="2701643" cy="2160000"/>
              </a:xfrm>
              <a:solidFill>
                <a:srgbClr val="FFFFFF">
                  <a:alpha val="74902"/>
                </a:srgbClr>
              </a:solidFill>
            </p:grpSpPr>
            <p:sp>
              <p:nvSpPr>
                <p:cNvPr id="15" name="Shape 4">
                  <a:extLst>
                    <a:ext uri="{FF2B5EF4-FFF2-40B4-BE49-F238E27FC236}">
                      <a16:creationId xmlns:a16="http://schemas.microsoft.com/office/drawing/2014/main" id="{EFBF58A2-1655-3A9A-8853-C60E773B7CEC}"/>
                    </a:ext>
                  </a:extLst>
                </p:cNvPr>
                <p:cNvSpPr/>
                <p:nvPr/>
              </p:nvSpPr>
              <p:spPr>
                <a:xfrm>
                  <a:off x="358832" y="1948919"/>
                  <a:ext cx="2700000" cy="2160000"/>
                </a:xfrm>
                <a:prstGeom prst="rect">
                  <a:avLst/>
                </a:prstGeom>
                <a:grpFill/>
                <a:ln w="12700">
                  <a:solidFill>
                    <a:srgbClr val="0D234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r"/>
                  <a:endParaRPr lang="pt-BR" dirty="0">
                    <a:solidFill>
                      <a:srgbClr val="0D2347"/>
                    </a:solidFill>
                  </a:endParaRPr>
                </a:p>
              </p:txBody>
            </p:sp>
            <p:sp>
              <p:nvSpPr>
                <p:cNvPr id="16" name="Espaço Reservado para Texto 1">
                  <a:extLst>
                    <a:ext uri="{FF2B5EF4-FFF2-40B4-BE49-F238E27FC236}">
                      <a16:creationId xmlns:a16="http://schemas.microsoft.com/office/drawing/2014/main" id="{F6BEA88F-5150-BC90-8385-0B04D79CE12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266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dirty="0">
                      <a:solidFill>
                        <a:srgbClr val="0D2347"/>
                      </a:solidFill>
                    </a:rPr>
                    <a:t>R$ ~1 Tri</a:t>
                  </a:r>
                </a:p>
              </p:txBody>
            </p:sp>
            <p:sp>
              <p:nvSpPr>
                <p:cNvPr id="17" name="Espaço Reservado para Texto 1">
                  <a:extLst>
                    <a:ext uri="{FF2B5EF4-FFF2-40B4-BE49-F238E27FC236}">
                      <a16:creationId xmlns:a16="http://schemas.microsoft.com/office/drawing/2014/main" id="{79241898-4B71-3C31-A2BC-CF731B54CF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189" y="194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0" dirty="0">
                      <a:solidFill>
                        <a:srgbClr val="0D2347"/>
                      </a:solidFill>
                    </a:rPr>
                    <a:t>Mercado Brasileiro</a:t>
                  </a:r>
                </a:p>
              </p:txBody>
            </p:sp>
            <p:sp>
              <p:nvSpPr>
                <p:cNvPr id="18" name="Espaço Reservado para Texto 1">
                  <a:extLst>
                    <a:ext uri="{FF2B5EF4-FFF2-40B4-BE49-F238E27FC236}">
                      <a16:creationId xmlns:a16="http://schemas.microsoft.com/office/drawing/2014/main" id="{9F63E477-15E6-C52E-EC4C-96BCF61060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8832" y="3388919"/>
                  <a:ext cx="2700000" cy="720000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pt-BR" sz="3600" b="1" kern="1200" dirty="0">
                      <a:solidFill>
                        <a:srgbClr val="183B80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Hind" panose="02000000000000000000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400" b="0" dirty="0">
                      <a:solidFill>
                        <a:srgbClr val="0D2347"/>
                      </a:solidFill>
                    </a:rPr>
                    <a:t>Projeção de </a:t>
                  </a:r>
                  <a:r>
                    <a:rPr lang="pt-BR" sz="1400" b="0" dirty="0" err="1">
                      <a:solidFill>
                        <a:srgbClr val="0D2347"/>
                      </a:solidFill>
                    </a:rPr>
                    <a:t>AuM</a:t>
                  </a:r>
                  <a:endParaRPr lang="pt-BR" sz="1400" b="0" dirty="0">
                    <a:solidFill>
                      <a:srgbClr val="0D2347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62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A49C3-BC0E-E3F8-C428-7DBA12C70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CFC028D1-BE09-7054-B2EF-7AE93E9F9CC1}"/>
              </a:ext>
            </a:extLst>
          </p:cNvPr>
          <p:cNvSpPr/>
          <p:nvPr/>
        </p:nvSpPr>
        <p:spPr>
          <a:xfrm>
            <a:off x="9202993" y="5860026"/>
            <a:ext cx="2632996" cy="929148"/>
          </a:xfrm>
          <a:prstGeom prst="roundRect">
            <a:avLst>
              <a:gd name="adj" fmla="val 7208"/>
            </a:avLst>
          </a:prstGeom>
          <a:solidFill>
            <a:schemeClr val="bg1"/>
          </a:solidFill>
          <a:ln w="12700">
            <a:solidFill>
              <a:srgbClr val="1FE5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rgbClr val="3E1C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AFD53-D5BA-DDA1-A2B4-DCE643AC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4 Fases do Mercado de </a:t>
            </a:r>
            <a:r>
              <a:rPr lang="pt-BR" dirty="0" err="1"/>
              <a:t>ETFs</a:t>
            </a: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B5B47-1A8A-68F7-D100-45D6A5CB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91" y="6091246"/>
            <a:ext cx="2134800" cy="4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Agrupar 68">
            <a:extLst>
              <a:ext uri="{FF2B5EF4-FFF2-40B4-BE49-F238E27FC236}">
                <a16:creationId xmlns:a16="http://schemas.microsoft.com/office/drawing/2014/main" id="{6CF22927-BC8B-30E7-CE99-9D86B83798A9}"/>
              </a:ext>
            </a:extLst>
          </p:cNvPr>
          <p:cNvGrpSpPr/>
          <p:nvPr/>
        </p:nvGrpSpPr>
        <p:grpSpPr>
          <a:xfrm>
            <a:off x="696000" y="1179000"/>
            <a:ext cx="10800000" cy="4500000"/>
            <a:chOff x="351092" y="1129622"/>
            <a:chExt cx="11484000" cy="5214117"/>
          </a:xfrm>
        </p:grpSpPr>
        <p:cxnSp>
          <p:nvCxnSpPr>
            <p:cNvPr id="70" name="Conector de Seta Reta 69">
              <a:extLst>
                <a:ext uri="{FF2B5EF4-FFF2-40B4-BE49-F238E27FC236}">
                  <a16:creationId xmlns:a16="http://schemas.microsoft.com/office/drawing/2014/main" id="{2B4FD259-6DAA-42F9-718B-5DCA1E47E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92" y="3733719"/>
              <a:ext cx="11484000" cy="0"/>
            </a:xfrm>
            <a:prstGeom prst="straightConnector1">
              <a:avLst/>
            </a:prstGeom>
            <a:ln w="76200">
              <a:solidFill>
                <a:srgbClr val="0D234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F0E5C6F2-34E5-E1C7-6D73-D720F172ACDA}"/>
                </a:ext>
              </a:extLst>
            </p:cNvPr>
            <p:cNvGrpSpPr/>
            <p:nvPr/>
          </p:nvGrpSpPr>
          <p:grpSpPr>
            <a:xfrm>
              <a:off x="351092" y="4205436"/>
              <a:ext cx="2706096" cy="1776670"/>
              <a:chOff x="351092" y="4473342"/>
              <a:chExt cx="2706096" cy="1869788"/>
            </a:xfrm>
          </p:grpSpPr>
          <p:grpSp>
            <p:nvGrpSpPr>
              <p:cNvPr id="128" name="Agrupar 127">
                <a:extLst>
                  <a:ext uri="{FF2B5EF4-FFF2-40B4-BE49-F238E27FC236}">
                    <a16:creationId xmlns:a16="http://schemas.microsoft.com/office/drawing/2014/main" id="{1808CA6F-0BED-DB79-67E9-A2405FB4E969}"/>
                  </a:ext>
                </a:extLst>
              </p:cNvPr>
              <p:cNvGrpSpPr/>
              <p:nvPr/>
            </p:nvGrpSpPr>
            <p:grpSpPr>
              <a:xfrm>
                <a:off x="351092" y="4473342"/>
                <a:ext cx="2706096" cy="1808617"/>
                <a:chOff x="351092" y="3853911"/>
                <a:chExt cx="2706096" cy="252807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1" name="Shape 4">
                  <a:extLst>
                    <a:ext uri="{FF2B5EF4-FFF2-40B4-BE49-F238E27FC236}">
                      <a16:creationId xmlns:a16="http://schemas.microsoft.com/office/drawing/2014/main" id="{4E9242B7-E1FC-DEBC-6DA3-0296CF15F717}"/>
                    </a:ext>
                  </a:extLst>
                </p:cNvPr>
                <p:cNvSpPr/>
                <p:nvPr/>
              </p:nvSpPr>
              <p:spPr>
                <a:xfrm>
                  <a:off x="357188" y="3860006"/>
                  <a:ext cx="2700000" cy="2521981"/>
                </a:xfrm>
                <a:prstGeom prst="rect">
                  <a:avLst/>
                </a:prstGeom>
                <a:solidFill>
                  <a:schemeClr val="bg1">
                    <a:alpha val="74902"/>
                  </a:schemeClr>
                </a:solidFill>
                <a:ln w="12700">
                  <a:solidFill>
                    <a:srgbClr val="0D2347"/>
                  </a:solidFill>
                  <a:prstDash val="solid"/>
                </a:ln>
              </p:spPr>
              <p:txBody>
                <a:bodyPr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132" name="Retângulo 131">
                  <a:extLst>
                    <a:ext uri="{FF2B5EF4-FFF2-40B4-BE49-F238E27FC236}">
                      <a16:creationId xmlns:a16="http://schemas.microsoft.com/office/drawing/2014/main" id="{F5786B44-5299-6CE9-482B-991E8CD632B3}"/>
                    </a:ext>
                  </a:extLst>
                </p:cNvPr>
                <p:cNvSpPr/>
                <p:nvPr/>
              </p:nvSpPr>
              <p:spPr>
                <a:xfrm>
                  <a:off x="351092" y="3853911"/>
                  <a:ext cx="360000" cy="360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latin typeface="Gadugi" panose="020B0502040204020203" pitchFamily="34" charset="0"/>
                      <a:ea typeface="Gadugi" panose="020B0502040204020203" pitchFamily="34" charset="0"/>
                    </a:rPr>
                    <a:t>1</a:t>
                  </a:r>
                </a:p>
              </p:txBody>
            </p:sp>
          </p:grpSp>
          <p:sp>
            <p:nvSpPr>
              <p:cNvPr id="129" name="Espaço Reservado para Texto 2">
                <a:extLst>
                  <a:ext uri="{FF2B5EF4-FFF2-40B4-BE49-F238E27FC236}">
                    <a16:creationId xmlns:a16="http://schemas.microsoft.com/office/drawing/2014/main" id="{9505210F-EA50-3005-BBAE-526A6771AB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092" y="4557211"/>
                <a:ext cx="2340000" cy="2434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>
                    <a:solidFill>
                      <a:srgbClr val="0D2347"/>
                    </a:solidFill>
                  </a:rPr>
                  <a:t>Vantagem Tributária</a:t>
                </a:r>
              </a:p>
            </p:txBody>
          </p:sp>
          <p:sp>
            <p:nvSpPr>
              <p:cNvPr id="130" name="Espaço Reservado para Texto 2">
                <a:extLst>
                  <a:ext uri="{FF2B5EF4-FFF2-40B4-BE49-F238E27FC236}">
                    <a16:creationId xmlns:a16="http://schemas.microsoft.com/office/drawing/2014/main" id="{186E8B54-6F9C-C141-283D-A9BA6029B6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997" y="5055388"/>
                <a:ext cx="2700000" cy="12877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Sem come-cotas, IR retido somente no resgate, sem IOF, sem DARF.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AUM de renda fixa: R$ 8,4 bi → R$ 43,1 bi em 15 meses (+413%). Hoje representa 39% do mercado.</a:t>
                </a:r>
              </a:p>
            </p:txBody>
          </p:sp>
        </p:grpSp>
        <p:grpSp>
          <p:nvGrpSpPr>
            <p:cNvPr id="72" name="Agrupar 71">
              <a:extLst>
                <a:ext uri="{FF2B5EF4-FFF2-40B4-BE49-F238E27FC236}">
                  <a16:creationId xmlns:a16="http://schemas.microsoft.com/office/drawing/2014/main" id="{E48237AF-1D28-A5D7-AAFE-19F68A9EFC83}"/>
                </a:ext>
              </a:extLst>
            </p:cNvPr>
            <p:cNvGrpSpPr/>
            <p:nvPr/>
          </p:nvGrpSpPr>
          <p:grpSpPr>
            <a:xfrm>
              <a:off x="9128716" y="4205436"/>
              <a:ext cx="2706096" cy="1776670"/>
              <a:chOff x="9128716" y="4473342"/>
              <a:chExt cx="2706096" cy="1869788"/>
            </a:xfrm>
          </p:grpSpPr>
          <p:grpSp>
            <p:nvGrpSpPr>
              <p:cNvPr id="123" name="Agrupar 122">
                <a:extLst>
                  <a:ext uri="{FF2B5EF4-FFF2-40B4-BE49-F238E27FC236}">
                    <a16:creationId xmlns:a16="http://schemas.microsoft.com/office/drawing/2014/main" id="{5F5ABAAA-097D-4FE7-1300-910D7E24E6F1}"/>
                  </a:ext>
                </a:extLst>
              </p:cNvPr>
              <p:cNvGrpSpPr/>
              <p:nvPr/>
            </p:nvGrpSpPr>
            <p:grpSpPr>
              <a:xfrm>
                <a:off x="9128716" y="4473342"/>
                <a:ext cx="2706096" cy="1808617"/>
                <a:chOff x="351092" y="3853911"/>
                <a:chExt cx="2706096" cy="252807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Shape 4">
                  <a:extLst>
                    <a:ext uri="{FF2B5EF4-FFF2-40B4-BE49-F238E27FC236}">
                      <a16:creationId xmlns:a16="http://schemas.microsoft.com/office/drawing/2014/main" id="{A8B48669-B2E3-6AF4-E0E6-9244E7B588AE}"/>
                    </a:ext>
                  </a:extLst>
                </p:cNvPr>
                <p:cNvSpPr/>
                <p:nvPr/>
              </p:nvSpPr>
              <p:spPr>
                <a:xfrm>
                  <a:off x="357188" y="3860006"/>
                  <a:ext cx="2700000" cy="2521981"/>
                </a:xfrm>
                <a:prstGeom prst="rect">
                  <a:avLst/>
                </a:prstGeom>
                <a:solidFill>
                  <a:srgbClr val="FFFFFF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dash"/>
                </a:ln>
              </p:spPr>
              <p:txBody>
                <a:bodyPr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127" name="Retângulo 126">
                  <a:extLst>
                    <a:ext uri="{FF2B5EF4-FFF2-40B4-BE49-F238E27FC236}">
                      <a16:creationId xmlns:a16="http://schemas.microsoft.com/office/drawing/2014/main" id="{D6710D05-CE3C-F82A-C16A-F67B6C388735}"/>
                    </a:ext>
                  </a:extLst>
                </p:cNvPr>
                <p:cNvSpPr/>
                <p:nvPr/>
              </p:nvSpPr>
              <p:spPr>
                <a:xfrm>
                  <a:off x="351092" y="3853911"/>
                  <a:ext cx="360000" cy="36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latin typeface="Gadugi" panose="020B0502040204020203" pitchFamily="34" charset="0"/>
                      <a:ea typeface="Gadugi" panose="020B0502040204020203" pitchFamily="34" charset="0"/>
                    </a:rPr>
                    <a:t>4</a:t>
                  </a:r>
                  <a:endParaRPr lang="pt-BR" b="1" dirty="0"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</p:txBody>
            </p:sp>
          </p:grpSp>
          <p:sp>
            <p:nvSpPr>
              <p:cNvPr id="124" name="Espaço Reservado para Texto 2">
                <a:extLst>
                  <a:ext uri="{FF2B5EF4-FFF2-40B4-BE49-F238E27FC236}">
                    <a16:creationId xmlns:a16="http://schemas.microsoft.com/office/drawing/2014/main" id="{F0F9A10B-014F-7158-F614-107562471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88716" y="4555896"/>
                <a:ext cx="2340000" cy="2448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 err="1">
                    <a:solidFill>
                      <a:srgbClr val="0D2347"/>
                    </a:solidFill>
                  </a:rPr>
                  <a:t>ETFs</a:t>
                </a:r>
                <a:r>
                  <a:rPr lang="pt-BR" sz="1400" b="1" dirty="0">
                    <a:solidFill>
                      <a:srgbClr val="0D2347"/>
                    </a:solidFill>
                  </a:rPr>
                  <a:t> Ativos</a:t>
                </a:r>
              </a:p>
            </p:txBody>
          </p:sp>
          <p:sp>
            <p:nvSpPr>
              <p:cNvPr id="125" name="Espaço Reservado para Texto 2">
                <a:extLst>
                  <a:ext uri="{FF2B5EF4-FFF2-40B4-BE49-F238E27FC236}">
                    <a16:creationId xmlns:a16="http://schemas.microsoft.com/office/drawing/2014/main" id="{BEC9049F-1042-3CEB-E163-022B67B2CB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0621" y="5055388"/>
                <a:ext cx="2700000" cy="12877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Ainda não permitido pela regulação da CVM. Discussão avança.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Gestão ativa + eficiência do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wrapper</a:t>
                </a:r>
                <a:r>
                  <a:rPr lang="pt-BR" sz="1000" dirty="0">
                    <a:solidFill>
                      <a:srgbClr val="0D2347"/>
                    </a:solidFill>
                  </a:rPr>
                  <a:t> ETF: redefine custo-benefício institucional.</a:t>
                </a:r>
              </a:p>
            </p:txBody>
          </p:sp>
        </p:grpSp>
        <p:grpSp>
          <p:nvGrpSpPr>
            <p:cNvPr id="73" name="Agrupar 72">
              <a:extLst>
                <a:ext uri="{FF2B5EF4-FFF2-40B4-BE49-F238E27FC236}">
                  <a16:creationId xmlns:a16="http://schemas.microsoft.com/office/drawing/2014/main" id="{9D18FD55-03C9-5303-69DD-30AFC4128DD9}"/>
                </a:ext>
              </a:extLst>
            </p:cNvPr>
            <p:cNvGrpSpPr/>
            <p:nvPr/>
          </p:nvGrpSpPr>
          <p:grpSpPr>
            <a:xfrm>
              <a:off x="6202842" y="4205434"/>
              <a:ext cx="2706096" cy="1776672"/>
              <a:chOff x="6202842" y="4473340"/>
              <a:chExt cx="2706096" cy="1869790"/>
            </a:xfrm>
          </p:grpSpPr>
          <p:grpSp>
            <p:nvGrpSpPr>
              <p:cNvPr id="118" name="Agrupar 117">
                <a:extLst>
                  <a:ext uri="{FF2B5EF4-FFF2-40B4-BE49-F238E27FC236}">
                    <a16:creationId xmlns:a16="http://schemas.microsoft.com/office/drawing/2014/main" id="{0F9F48DF-7876-828D-FDB6-7673A3C0D704}"/>
                  </a:ext>
                </a:extLst>
              </p:cNvPr>
              <p:cNvGrpSpPr/>
              <p:nvPr/>
            </p:nvGrpSpPr>
            <p:grpSpPr>
              <a:xfrm>
                <a:off x="6202842" y="4473340"/>
                <a:ext cx="2706096" cy="1808614"/>
                <a:chOff x="351092" y="3853911"/>
                <a:chExt cx="2706096" cy="252806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1" name="Shape 4">
                  <a:extLst>
                    <a:ext uri="{FF2B5EF4-FFF2-40B4-BE49-F238E27FC236}">
                      <a16:creationId xmlns:a16="http://schemas.microsoft.com/office/drawing/2014/main" id="{DC15FD29-04EB-4FCE-AA79-B083C34BB326}"/>
                    </a:ext>
                  </a:extLst>
                </p:cNvPr>
                <p:cNvSpPr/>
                <p:nvPr/>
              </p:nvSpPr>
              <p:spPr>
                <a:xfrm>
                  <a:off x="357188" y="3860003"/>
                  <a:ext cx="2700000" cy="2521974"/>
                </a:xfrm>
                <a:prstGeom prst="rect">
                  <a:avLst/>
                </a:prstGeom>
                <a:solidFill>
                  <a:srgbClr val="FFFFFF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dash"/>
                </a:ln>
              </p:spPr>
              <p:txBody>
                <a:bodyPr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122" name="Retângulo 121">
                  <a:extLst>
                    <a:ext uri="{FF2B5EF4-FFF2-40B4-BE49-F238E27FC236}">
                      <a16:creationId xmlns:a16="http://schemas.microsoft.com/office/drawing/2014/main" id="{ADC9A700-B281-1BAB-F396-86945C1DE3C5}"/>
                    </a:ext>
                  </a:extLst>
                </p:cNvPr>
                <p:cNvSpPr/>
                <p:nvPr/>
              </p:nvSpPr>
              <p:spPr>
                <a:xfrm>
                  <a:off x="351092" y="3853911"/>
                  <a:ext cx="360000" cy="3599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latin typeface="Gadugi" panose="020B0502040204020203" pitchFamily="34" charset="0"/>
                      <a:ea typeface="Gadugi" panose="020B0502040204020203" pitchFamily="34" charset="0"/>
                    </a:rPr>
                    <a:t>3</a:t>
                  </a:r>
                  <a:endParaRPr lang="pt-BR" b="1" dirty="0"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</p:txBody>
            </p:sp>
          </p:grpSp>
          <p:sp>
            <p:nvSpPr>
              <p:cNvPr id="119" name="Espaço Reservado para Texto 2">
                <a:extLst>
                  <a:ext uri="{FF2B5EF4-FFF2-40B4-BE49-F238E27FC236}">
                    <a16:creationId xmlns:a16="http://schemas.microsoft.com/office/drawing/2014/main" id="{69C55167-A826-C7F7-D53A-15C9F078AD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2842" y="4555896"/>
                <a:ext cx="2340000" cy="2448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 err="1">
                    <a:solidFill>
                      <a:srgbClr val="0D2347"/>
                    </a:solidFill>
                  </a:rPr>
                  <a:t>Wrapper</a:t>
                </a:r>
                <a:endParaRPr lang="pt-BR" sz="1400" b="1" dirty="0">
                  <a:solidFill>
                    <a:srgbClr val="0D2347"/>
                  </a:solidFill>
                </a:endParaRPr>
              </a:p>
            </p:txBody>
          </p:sp>
          <p:sp>
            <p:nvSpPr>
              <p:cNvPr id="120" name="Espaço Reservado para Texto 2">
                <a:extLst>
                  <a:ext uri="{FF2B5EF4-FFF2-40B4-BE49-F238E27FC236}">
                    <a16:creationId xmlns:a16="http://schemas.microsoft.com/office/drawing/2014/main" id="{A67C5E39-D284-536C-9CE7-3815F80C35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4747" y="5055388"/>
                <a:ext cx="2700000" cy="12877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Primeiros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ETFs</a:t>
                </a:r>
                <a:r>
                  <a:rPr lang="pt-BR" sz="1000" dirty="0">
                    <a:solidFill>
                      <a:srgbClr val="0D2347"/>
                    </a:solidFill>
                  </a:rPr>
                  <a:t> de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covered</a:t>
                </a:r>
                <a:r>
                  <a:rPr lang="pt-BR" sz="1000" dirty="0">
                    <a:solidFill>
                      <a:srgbClr val="0D2347"/>
                    </a:solidFill>
                  </a:rPr>
                  <a:t>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calls</a:t>
                </a:r>
                <a:r>
                  <a:rPr lang="pt-BR" sz="1000" dirty="0">
                    <a:solidFill>
                      <a:srgbClr val="0D2347"/>
                    </a:solidFill>
                  </a:rPr>
                  <a:t> e renda recorrente trazidos de fora para a B3.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Fase embrionária: regulação em calibração, histórico curto.</a:t>
                </a:r>
              </a:p>
            </p:txBody>
          </p:sp>
        </p:grpSp>
        <p:grpSp>
          <p:nvGrpSpPr>
            <p:cNvPr id="74" name="Agrupar 73">
              <a:extLst>
                <a:ext uri="{FF2B5EF4-FFF2-40B4-BE49-F238E27FC236}">
                  <a16:creationId xmlns:a16="http://schemas.microsoft.com/office/drawing/2014/main" id="{2DC0FC18-EB8C-6B9D-E60A-33CD675B312A}"/>
                </a:ext>
              </a:extLst>
            </p:cNvPr>
            <p:cNvGrpSpPr/>
            <p:nvPr/>
          </p:nvGrpSpPr>
          <p:grpSpPr>
            <a:xfrm>
              <a:off x="3276967" y="4205434"/>
              <a:ext cx="2706096" cy="1776672"/>
              <a:chOff x="3276967" y="4473340"/>
              <a:chExt cx="2706096" cy="1869790"/>
            </a:xfrm>
          </p:grpSpPr>
          <p:grpSp>
            <p:nvGrpSpPr>
              <p:cNvPr id="113" name="Agrupar 112">
                <a:extLst>
                  <a:ext uri="{FF2B5EF4-FFF2-40B4-BE49-F238E27FC236}">
                    <a16:creationId xmlns:a16="http://schemas.microsoft.com/office/drawing/2014/main" id="{E26803B2-AF66-B56B-9B53-85BEBDD58B5D}"/>
                  </a:ext>
                </a:extLst>
              </p:cNvPr>
              <p:cNvGrpSpPr/>
              <p:nvPr/>
            </p:nvGrpSpPr>
            <p:grpSpPr>
              <a:xfrm>
                <a:off x="3276967" y="4473340"/>
                <a:ext cx="2706096" cy="1808614"/>
                <a:chOff x="351092" y="3853911"/>
                <a:chExt cx="2706096" cy="252806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Shape 4">
                  <a:extLst>
                    <a:ext uri="{FF2B5EF4-FFF2-40B4-BE49-F238E27FC236}">
                      <a16:creationId xmlns:a16="http://schemas.microsoft.com/office/drawing/2014/main" id="{47D45FF1-2384-0E07-E605-26DD217FDC0C}"/>
                    </a:ext>
                  </a:extLst>
                </p:cNvPr>
                <p:cNvSpPr/>
                <p:nvPr/>
              </p:nvSpPr>
              <p:spPr>
                <a:xfrm>
                  <a:off x="357188" y="3860003"/>
                  <a:ext cx="2700000" cy="2521974"/>
                </a:xfrm>
                <a:prstGeom prst="rect">
                  <a:avLst/>
                </a:prstGeom>
                <a:solidFill>
                  <a:schemeClr val="bg1">
                    <a:alpha val="74902"/>
                  </a:schemeClr>
                </a:solidFill>
                <a:ln w="12700">
                  <a:solidFill>
                    <a:srgbClr val="0D2347"/>
                  </a:solidFill>
                  <a:prstDash val="solid"/>
                </a:ln>
              </p:spPr>
              <p:txBody>
                <a:bodyPr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117" name="Retângulo 116">
                  <a:extLst>
                    <a:ext uri="{FF2B5EF4-FFF2-40B4-BE49-F238E27FC236}">
                      <a16:creationId xmlns:a16="http://schemas.microsoft.com/office/drawing/2014/main" id="{A0B32396-6ED5-EE0B-9CB5-C58FA4227210}"/>
                    </a:ext>
                  </a:extLst>
                </p:cNvPr>
                <p:cNvSpPr/>
                <p:nvPr/>
              </p:nvSpPr>
              <p:spPr>
                <a:xfrm>
                  <a:off x="351092" y="3853911"/>
                  <a:ext cx="360000" cy="35999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latin typeface="Gadugi" panose="020B0502040204020203" pitchFamily="34" charset="0"/>
                      <a:ea typeface="Gadugi" panose="020B0502040204020203" pitchFamily="34" charset="0"/>
                    </a:rPr>
                    <a:t>2</a:t>
                  </a:r>
                  <a:endParaRPr lang="pt-BR" b="1" dirty="0"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</p:txBody>
            </p:sp>
          </p:grpSp>
          <p:sp>
            <p:nvSpPr>
              <p:cNvPr id="114" name="Espaço Reservado para Texto 2">
                <a:extLst>
                  <a:ext uri="{FF2B5EF4-FFF2-40B4-BE49-F238E27FC236}">
                    <a16:creationId xmlns:a16="http://schemas.microsoft.com/office/drawing/2014/main" id="{7A57278D-685E-DA64-DCF6-D65411A4E8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6967" y="4555896"/>
                <a:ext cx="2340000" cy="2448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 err="1">
                    <a:solidFill>
                      <a:srgbClr val="0D2347"/>
                    </a:solidFill>
                  </a:rPr>
                  <a:t>Fee-Based</a:t>
                </a:r>
                <a:endParaRPr lang="pt-BR" sz="1400" b="1" dirty="0">
                  <a:solidFill>
                    <a:srgbClr val="0D2347"/>
                  </a:solidFill>
                </a:endParaRPr>
              </a:p>
            </p:txBody>
          </p:sp>
          <p:sp>
            <p:nvSpPr>
              <p:cNvPr id="115" name="Espaço Reservado para Texto 2">
                <a:extLst>
                  <a:ext uri="{FF2B5EF4-FFF2-40B4-BE49-F238E27FC236}">
                    <a16:creationId xmlns:a16="http://schemas.microsoft.com/office/drawing/2014/main" id="{AF01C09F-832B-8493-3209-3BABEC5542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8872" y="5055388"/>
                <a:ext cx="2700000" cy="12877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Estimava-se 10% de penetração em 3 anos. Fechamento de 2025 já em ~20%.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ETF é o veículo natural do modelo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fee-based</a:t>
                </a:r>
                <a:r>
                  <a:rPr lang="pt-BR" sz="1000" dirty="0">
                    <a:solidFill>
                      <a:srgbClr val="0D2347"/>
                    </a:solidFill>
                  </a:rPr>
                  <a:t>.</a:t>
                </a:r>
              </a:p>
            </p:txBody>
          </p:sp>
        </p:grpSp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66087996-0A6B-9A4E-D03D-80CBD8972A00}"/>
                </a:ext>
              </a:extLst>
            </p:cNvPr>
            <p:cNvGrpSpPr/>
            <p:nvPr/>
          </p:nvGrpSpPr>
          <p:grpSpPr>
            <a:xfrm>
              <a:off x="351092" y="1526787"/>
              <a:ext cx="2706096" cy="1776670"/>
              <a:chOff x="351092" y="1641648"/>
              <a:chExt cx="2706096" cy="1869788"/>
            </a:xfrm>
          </p:grpSpPr>
          <p:grpSp>
            <p:nvGrpSpPr>
              <p:cNvPr id="108" name="Agrupar 107">
                <a:extLst>
                  <a:ext uri="{FF2B5EF4-FFF2-40B4-BE49-F238E27FC236}">
                    <a16:creationId xmlns:a16="http://schemas.microsoft.com/office/drawing/2014/main" id="{F9A74583-E62E-9919-D762-CA42A58F8CEA}"/>
                  </a:ext>
                </a:extLst>
              </p:cNvPr>
              <p:cNvGrpSpPr/>
              <p:nvPr/>
            </p:nvGrpSpPr>
            <p:grpSpPr>
              <a:xfrm>
                <a:off x="351092" y="1641648"/>
                <a:ext cx="2706096" cy="1808617"/>
                <a:chOff x="351092" y="3853911"/>
                <a:chExt cx="2706096" cy="252807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1" name="Shape 4">
                  <a:extLst>
                    <a:ext uri="{FF2B5EF4-FFF2-40B4-BE49-F238E27FC236}">
                      <a16:creationId xmlns:a16="http://schemas.microsoft.com/office/drawing/2014/main" id="{658889CE-C6F6-846D-22D5-4C798487337A}"/>
                    </a:ext>
                  </a:extLst>
                </p:cNvPr>
                <p:cNvSpPr/>
                <p:nvPr/>
              </p:nvSpPr>
              <p:spPr>
                <a:xfrm>
                  <a:off x="357188" y="3860006"/>
                  <a:ext cx="2700000" cy="2521981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</p:spPr>
              <p:txBody>
                <a:bodyPr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112" name="Retângulo 111">
                  <a:extLst>
                    <a:ext uri="{FF2B5EF4-FFF2-40B4-BE49-F238E27FC236}">
                      <a16:creationId xmlns:a16="http://schemas.microsoft.com/office/drawing/2014/main" id="{E572764A-1C4E-BDB9-3E4F-5E4A06F12003}"/>
                    </a:ext>
                  </a:extLst>
                </p:cNvPr>
                <p:cNvSpPr/>
                <p:nvPr/>
              </p:nvSpPr>
              <p:spPr>
                <a:xfrm>
                  <a:off x="351092" y="3853911"/>
                  <a:ext cx="360000" cy="360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latin typeface="Gadugi" panose="020B0502040204020203" pitchFamily="34" charset="0"/>
                      <a:ea typeface="Gadugi" panose="020B0502040204020203" pitchFamily="34" charset="0"/>
                    </a:rPr>
                    <a:t>1</a:t>
                  </a:r>
                  <a:endParaRPr lang="pt-BR" b="1" dirty="0"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</p:txBody>
            </p:sp>
          </p:grpSp>
          <p:sp>
            <p:nvSpPr>
              <p:cNvPr id="109" name="Espaço Reservado para Texto 2">
                <a:extLst>
                  <a:ext uri="{FF2B5EF4-FFF2-40B4-BE49-F238E27FC236}">
                    <a16:creationId xmlns:a16="http://schemas.microsoft.com/office/drawing/2014/main" id="{85D57B60-95E2-F242-B8EF-5D666544F9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997" y="2223694"/>
                <a:ext cx="2700000" cy="12877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 err="1">
                    <a:solidFill>
                      <a:srgbClr val="0D2347"/>
                    </a:solidFill>
                  </a:rPr>
                  <a:t>ETFs</a:t>
                </a:r>
                <a:r>
                  <a:rPr lang="pt-BR" sz="1000" dirty="0">
                    <a:solidFill>
                      <a:srgbClr val="0D2347"/>
                    </a:solidFill>
                  </a:rPr>
                  <a:t> surgem como forma mais eficiente de acessar ações.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Crescimento constante por ~15 anos, dos anos 90 até meados dos 2000.</a:t>
                </a:r>
              </a:p>
            </p:txBody>
          </p:sp>
          <p:sp>
            <p:nvSpPr>
              <p:cNvPr id="110" name="Espaço Reservado para Texto 2">
                <a:extLst>
                  <a:ext uri="{FF2B5EF4-FFF2-40B4-BE49-F238E27FC236}">
                    <a16:creationId xmlns:a16="http://schemas.microsoft.com/office/drawing/2014/main" id="{E2F576E9-B01F-2417-5F58-B3DD2613FB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092" y="1717913"/>
                <a:ext cx="2340000" cy="24348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>
                    <a:solidFill>
                      <a:srgbClr val="0D2347"/>
                    </a:solidFill>
                  </a:rPr>
                  <a:t>Vantagem Tributária</a:t>
                </a:r>
              </a:p>
            </p:txBody>
          </p:sp>
        </p:grpSp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479DE6DF-9456-0BCC-405B-4BA181286511}"/>
                </a:ext>
              </a:extLst>
            </p:cNvPr>
            <p:cNvGrpSpPr/>
            <p:nvPr/>
          </p:nvGrpSpPr>
          <p:grpSpPr>
            <a:xfrm>
              <a:off x="9128716" y="1555357"/>
              <a:ext cx="2706096" cy="1776670"/>
              <a:chOff x="9128716" y="1641648"/>
              <a:chExt cx="2706096" cy="1869788"/>
            </a:xfrm>
          </p:grpSpPr>
          <p:grpSp>
            <p:nvGrpSpPr>
              <p:cNvPr id="103" name="Agrupar 102">
                <a:extLst>
                  <a:ext uri="{FF2B5EF4-FFF2-40B4-BE49-F238E27FC236}">
                    <a16:creationId xmlns:a16="http://schemas.microsoft.com/office/drawing/2014/main" id="{F576C053-4F98-B143-BF13-A379363C980A}"/>
                  </a:ext>
                </a:extLst>
              </p:cNvPr>
              <p:cNvGrpSpPr/>
              <p:nvPr/>
            </p:nvGrpSpPr>
            <p:grpSpPr>
              <a:xfrm>
                <a:off x="9128716" y="1641648"/>
                <a:ext cx="2706096" cy="1808617"/>
                <a:chOff x="351092" y="3853911"/>
                <a:chExt cx="2706096" cy="252807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Shape 4">
                  <a:extLst>
                    <a:ext uri="{FF2B5EF4-FFF2-40B4-BE49-F238E27FC236}">
                      <a16:creationId xmlns:a16="http://schemas.microsoft.com/office/drawing/2014/main" id="{7BEFB685-C620-3AC2-057A-9D53D99BC1DE}"/>
                    </a:ext>
                  </a:extLst>
                </p:cNvPr>
                <p:cNvSpPr/>
                <p:nvPr/>
              </p:nvSpPr>
              <p:spPr>
                <a:xfrm>
                  <a:off x="357188" y="3860006"/>
                  <a:ext cx="2700000" cy="2521981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</p:spPr>
              <p:txBody>
                <a:bodyPr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07" name="Retângulo 106">
                  <a:extLst>
                    <a:ext uri="{FF2B5EF4-FFF2-40B4-BE49-F238E27FC236}">
                      <a16:creationId xmlns:a16="http://schemas.microsoft.com/office/drawing/2014/main" id="{40A7BB46-2048-C23B-637F-7AC8B450391A}"/>
                    </a:ext>
                  </a:extLst>
                </p:cNvPr>
                <p:cNvSpPr/>
                <p:nvPr/>
              </p:nvSpPr>
              <p:spPr>
                <a:xfrm>
                  <a:off x="351092" y="3853911"/>
                  <a:ext cx="360000" cy="360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latin typeface="Gadugi" panose="020B0502040204020203" pitchFamily="34" charset="0"/>
                      <a:ea typeface="Gadugi" panose="020B0502040204020203" pitchFamily="34" charset="0"/>
                    </a:rPr>
                    <a:t>4</a:t>
                  </a:r>
                  <a:endParaRPr lang="pt-BR" b="1" dirty="0"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</p:txBody>
            </p:sp>
          </p:grpSp>
          <p:sp>
            <p:nvSpPr>
              <p:cNvPr id="104" name="Espaço Reservado para Texto 2">
                <a:extLst>
                  <a:ext uri="{FF2B5EF4-FFF2-40B4-BE49-F238E27FC236}">
                    <a16:creationId xmlns:a16="http://schemas.microsoft.com/office/drawing/2014/main" id="{CE2D86D0-0BFD-27C1-9226-AD374A4D4A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0621" y="2223694"/>
                <a:ext cx="2700000" cy="12877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ETF Rule SEC (2019) viabiliza gestão ativa dentro do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wrapper</a:t>
                </a:r>
                <a:r>
                  <a:rPr lang="pt-BR" sz="1000" dirty="0">
                    <a:solidFill>
                      <a:srgbClr val="0D2347"/>
                    </a:solidFill>
                  </a:rPr>
                  <a:t> ETF.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77% dos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ETFs</a:t>
                </a:r>
                <a:r>
                  <a:rPr lang="pt-BR" sz="1000" dirty="0">
                    <a:solidFill>
                      <a:srgbClr val="0D2347"/>
                    </a:solidFill>
                  </a:rPr>
                  <a:t> lançados pós-2019 são ativos.</a:t>
                </a:r>
              </a:p>
            </p:txBody>
          </p:sp>
          <p:sp>
            <p:nvSpPr>
              <p:cNvPr id="105" name="Espaço Reservado para Texto 2">
                <a:extLst>
                  <a:ext uri="{FF2B5EF4-FFF2-40B4-BE49-F238E27FC236}">
                    <a16:creationId xmlns:a16="http://schemas.microsoft.com/office/drawing/2014/main" id="{1931978B-8907-D872-113B-FD7A18DDC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88716" y="1716599"/>
                <a:ext cx="2340000" cy="2448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 err="1">
                    <a:solidFill>
                      <a:srgbClr val="0D2347"/>
                    </a:solidFill>
                  </a:rPr>
                  <a:t>ETFs</a:t>
                </a:r>
                <a:r>
                  <a:rPr lang="pt-BR" sz="1400" b="1" dirty="0">
                    <a:solidFill>
                      <a:srgbClr val="0D2347"/>
                    </a:solidFill>
                  </a:rPr>
                  <a:t> Ativos</a:t>
                </a:r>
              </a:p>
            </p:txBody>
          </p:sp>
        </p:grpSp>
        <p:grpSp>
          <p:nvGrpSpPr>
            <p:cNvPr id="77" name="Agrupar 76">
              <a:extLst>
                <a:ext uri="{FF2B5EF4-FFF2-40B4-BE49-F238E27FC236}">
                  <a16:creationId xmlns:a16="http://schemas.microsoft.com/office/drawing/2014/main" id="{2F6599BB-B015-C2D4-4B0E-D96C49316C3A}"/>
                </a:ext>
              </a:extLst>
            </p:cNvPr>
            <p:cNvGrpSpPr/>
            <p:nvPr/>
          </p:nvGrpSpPr>
          <p:grpSpPr>
            <a:xfrm>
              <a:off x="6202842" y="1555357"/>
              <a:ext cx="2706096" cy="1776670"/>
              <a:chOff x="6202842" y="1641648"/>
              <a:chExt cx="2706096" cy="1869788"/>
            </a:xfrm>
          </p:grpSpPr>
          <p:grpSp>
            <p:nvGrpSpPr>
              <p:cNvPr id="98" name="Agrupar 97">
                <a:extLst>
                  <a:ext uri="{FF2B5EF4-FFF2-40B4-BE49-F238E27FC236}">
                    <a16:creationId xmlns:a16="http://schemas.microsoft.com/office/drawing/2014/main" id="{B4AD6B2C-F4DB-6C46-83FF-9C0F5322F473}"/>
                  </a:ext>
                </a:extLst>
              </p:cNvPr>
              <p:cNvGrpSpPr/>
              <p:nvPr/>
            </p:nvGrpSpPr>
            <p:grpSpPr>
              <a:xfrm>
                <a:off x="6202842" y="1641648"/>
                <a:ext cx="2706096" cy="1808617"/>
                <a:chOff x="351092" y="3853911"/>
                <a:chExt cx="2706096" cy="252807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Shape 4">
                  <a:extLst>
                    <a:ext uri="{FF2B5EF4-FFF2-40B4-BE49-F238E27FC236}">
                      <a16:creationId xmlns:a16="http://schemas.microsoft.com/office/drawing/2014/main" id="{C1745403-4D55-094F-1D6B-90BFB22F2034}"/>
                    </a:ext>
                  </a:extLst>
                </p:cNvPr>
                <p:cNvSpPr/>
                <p:nvPr/>
              </p:nvSpPr>
              <p:spPr>
                <a:xfrm>
                  <a:off x="357188" y="3860006"/>
                  <a:ext cx="2700000" cy="2521981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</p:spPr>
              <p:txBody>
                <a:bodyPr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02" name="Retângulo 101">
                  <a:extLst>
                    <a:ext uri="{FF2B5EF4-FFF2-40B4-BE49-F238E27FC236}">
                      <a16:creationId xmlns:a16="http://schemas.microsoft.com/office/drawing/2014/main" id="{AA3B6682-22CF-4916-62D9-90E611FC36A4}"/>
                    </a:ext>
                  </a:extLst>
                </p:cNvPr>
                <p:cNvSpPr/>
                <p:nvPr/>
              </p:nvSpPr>
              <p:spPr>
                <a:xfrm>
                  <a:off x="351092" y="3853911"/>
                  <a:ext cx="360000" cy="360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latin typeface="Gadugi" panose="020B0502040204020203" pitchFamily="34" charset="0"/>
                      <a:ea typeface="Gadugi" panose="020B0502040204020203" pitchFamily="34" charset="0"/>
                    </a:rPr>
                    <a:t>3</a:t>
                  </a:r>
                  <a:endParaRPr lang="pt-BR" b="1" dirty="0"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</p:txBody>
            </p:sp>
          </p:grpSp>
          <p:sp>
            <p:nvSpPr>
              <p:cNvPr id="99" name="Espaço Reservado para Texto 2">
                <a:extLst>
                  <a:ext uri="{FF2B5EF4-FFF2-40B4-BE49-F238E27FC236}">
                    <a16:creationId xmlns:a16="http://schemas.microsoft.com/office/drawing/2014/main" id="{C1147B15-AA92-73CF-655F-BC046E925E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4747" y="2223694"/>
                <a:ext cx="2700000" cy="12877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Estrutura ETF aplicada a commodities,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covered</a:t>
                </a:r>
                <a:r>
                  <a:rPr lang="pt-BR" sz="1000" dirty="0">
                    <a:solidFill>
                      <a:srgbClr val="0D2347"/>
                    </a:solidFill>
                  </a:rPr>
                  <a:t>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calls</a:t>
                </a:r>
                <a:r>
                  <a:rPr lang="pt-BR" sz="1000" dirty="0">
                    <a:solidFill>
                      <a:srgbClr val="0D2347"/>
                    </a:solidFill>
                  </a:rPr>
                  <a:t>, alavancados, etc.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 err="1">
                    <a:solidFill>
                      <a:srgbClr val="0D2347"/>
                    </a:solidFill>
                  </a:rPr>
                  <a:t>ETFs</a:t>
                </a:r>
                <a:r>
                  <a:rPr lang="pt-BR" sz="1000" dirty="0">
                    <a:solidFill>
                      <a:srgbClr val="0D2347"/>
                    </a:solidFill>
                  </a:rPr>
                  <a:t> de derivativos de renda: mais de US$ 140 bi em patrimônio.</a:t>
                </a:r>
              </a:p>
            </p:txBody>
          </p:sp>
          <p:sp>
            <p:nvSpPr>
              <p:cNvPr id="100" name="Espaço Reservado para Texto 2">
                <a:extLst>
                  <a:ext uri="{FF2B5EF4-FFF2-40B4-BE49-F238E27FC236}">
                    <a16:creationId xmlns:a16="http://schemas.microsoft.com/office/drawing/2014/main" id="{1B3022BD-94D1-B97F-3793-685ADDB5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2842" y="1716599"/>
                <a:ext cx="2340000" cy="2448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 err="1">
                    <a:solidFill>
                      <a:srgbClr val="0D2347"/>
                    </a:solidFill>
                  </a:rPr>
                  <a:t>Wrapper</a:t>
                </a:r>
                <a:endParaRPr lang="pt-BR" sz="1400" b="1" dirty="0">
                  <a:solidFill>
                    <a:srgbClr val="0D2347"/>
                  </a:solidFill>
                </a:endParaRPr>
              </a:p>
            </p:txBody>
          </p:sp>
        </p:grpSp>
        <p:grpSp>
          <p:nvGrpSpPr>
            <p:cNvPr id="78" name="Agrupar 77">
              <a:extLst>
                <a:ext uri="{FF2B5EF4-FFF2-40B4-BE49-F238E27FC236}">
                  <a16:creationId xmlns:a16="http://schemas.microsoft.com/office/drawing/2014/main" id="{8601CD3B-99F2-ED60-9176-7E8DCF13E276}"/>
                </a:ext>
              </a:extLst>
            </p:cNvPr>
            <p:cNvGrpSpPr/>
            <p:nvPr/>
          </p:nvGrpSpPr>
          <p:grpSpPr>
            <a:xfrm>
              <a:off x="3276967" y="1555357"/>
              <a:ext cx="2706096" cy="1776670"/>
              <a:chOff x="3276967" y="1641648"/>
              <a:chExt cx="2706096" cy="1869788"/>
            </a:xfrm>
          </p:grpSpPr>
          <p:grpSp>
            <p:nvGrpSpPr>
              <p:cNvPr id="93" name="Agrupar 92">
                <a:extLst>
                  <a:ext uri="{FF2B5EF4-FFF2-40B4-BE49-F238E27FC236}">
                    <a16:creationId xmlns:a16="http://schemas.microsoft.com/office/drawing/2014/main" id="{E860F4B2-97BF-EE06-2634-802EE122C89B}"/>
                  </a:ext>
                </a:extLst>
              </p:cNvPr>
              <p:cNvGrpSpPr/>
              <p:nvPr/>
            </p:nvGrpSpPr>
            <p:grpSpPr>
              <a:xfrm>
                <a:off x="3276967" y="1641648"/>
                <a:ext cx="2706096" cy="1808617"/>
                <a:chOff x="351092" y="3853911"/>
                <a:chExt cx="2706096" cy="252807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6" name="Shape 4">
                  <a:extLst>
                    <a:ext uri="{FF2B5EF4-FFF2-40B4-BE49-F238E27FC236}">
                      <a16:creationId xmlns:a16="http://schemas.microsoft.com/office/drawing/2014/main" id="{D2B39743-7182-1FDF-A4D2-512446D963DA}"/>
                    </a:ext>
                  </a:extLst>
                </p:cNvPr>
                <p:cNvSpPr/>
                <p:nvPr/>
              </p:nvSpPr>
              <p:spPr>
                <a:xfrm>
                  <a:off x="357188" y="3860006"/>
                  <a:ext cx="2700000" cy="2521981"/>
                </a:xfrm>
                <a:prstGeom prst="rect">
                  <a:avLst/>
                </a:prstGeom>
                <a:solidFill>
                  <a:srgbClr val="EBF4FD">
                    <a:alpha val="74902"/>
                  </a:srgbClr>
                </a:solidFill>
                <a:ln w="12700">
                  <a:solidFill>
                    <a:srgbClr val="0D2347"/>
                  </a:solidFill>
                  <a:prstDash val="solid"/>
                </a:ln>
              </p:spPr>
              <p:txBody>
                <a:bodyPr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97" name="Retângulo 96">
                  <a:extLst>
                    <a:ext uri="{FF2B5EF4-FFF2-40B4-BE49-F238E27FC236}">
                      <a16:creationId xmlns:a16="http://schemas.microsoft.com/office/drawing/2014/main" id="{D329AD9D-50C0-13D6-373E-8CED6B8B2035}"/>
                    </a:ext>
                  </a:extLst>
                </p:cNvPr>
                <p:cNvSpPr/>
                <p:nvPr/>
              </p:nvSpPr>
              <p:spPr>
                <a:xfrm>
                  <a:off x="351092" y="3853911"/>
                  <a:ext cx="360000" cy="360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latin typeface="Gadugi" panose="020B0502040204020203" pitchFamily="34" charset="0"/>
                      <a:ea typeface="Gadugi" panose="020B0502040204020203" pitchFamily="34" charset="0"/>
                    </a:rPr>
                    <a:t>2</a:t>
                  </a:r>
                  <a:endParaRPr lang="pt-BR" b="1" dirty="0">
                    <a:latin typeface="Gadugi" panose="020B0502040204020203" pitchFamily="34" charset="0"/>
                    <a:ea typeface="Gadugi" panose="020B0502040204020203" pitchFamily="34" charset="0"/>
                  </a:endParaRPr>
                </a:p>
              </p:txBody>
            </p:sp>
          </p:grpSp>
          <p:sp>
            <p:nvSpPr>
              <p:cNvPr id="94" name="Espaço Reservado para Texto 2">
                <a:extLst>
                  <a:ext uri="{FF2B5EF4-FFF2-40B4-BE49-F238E27FC236}">
                    <a16:creationId xmlns:a16="http://schemas.microsoft.com/office/drawing/2014/main" id="{82F94060-1409-5195-55C7-EDEE9BFCA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8872" y="2223694"/>
                <a:ext cx="2700000" cy="12877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Crise de 2008 acelera migração para assessoria com taxas fixas.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pt-BR" sz="1000" dirty="0">
                    <a:solidFill>
                      <a:srgbClr val="0D2347"/>
                    </a:solidFill>
                  </a:rPr>
                  <a:t>ETF, sem rebate, torna-se o veículo natural do modelo </a:t>
                </a:r>
                <a:r>
                  <a:rPr lang="pt-BR" sz="1000" dirty="0" err="1">
                    <a:solidFill>
                      <a:srgbClr val="0D2347"/>
                    </a:solidFill>
                  </a:rPr>
                  <a:t>fee-based</a:t>
                </a:r>
                <a:r>
                  <a:rPr lang="pt-BR" sz="1000" dirty="0">
                    <a:solidFill>
                      <a:srgbClr val="0D2347"/>
                    </a:solidFill>
                  </a:rPr>
                  <a:t>.</a:t>
                </a:r>
              </a:p>
            </p:txBody>
          </p:sp>
          <p:sp>
            <p:nvSpPr>
              <p:cNvPr id="95" name="Espaço Reservado para Texto 2">
                <a:extLst>
                  <a:ext uri="{FF2B5EF4-FFF2-40B4-BE49-F238E27FC236}">
                    <a16:creationId xmlns:a16="http://schemas.microsoft.com/office/drawing/2014/main" id="{CBDFA567-F240-189E-1DFA-C02FC60169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6967" y="1716599"/>
                <a:ext cx="2340000" cy="2448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pt-BR" sz="1800" kern="1200" dirty="0">
                    <a:solidFill>
                      <a:srgbClr val="3FADF6"/>
                    </a:solidFill>
                    <a:latin typeface="Gadugi" panose="020B05020402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b="1" dirty="0" err="1">
                    <a:solidFill>
                      <a:srgbClr val="0D2347"/>
                    </a:solidFill>
                  </a:rPr>
                  <a:t>Fee-Based</a:t>
                </a:r>
                <a:endParaRPr lang="pt-BR" sz="1400" b="1" dirty="0">
                  <a:solidFill>
                    <a:srgbClr val="0D2347"/>
                  </a:solidFill>
                </a:endParaRPr>
              </a:p>
            </p:txBody>
          </p:sp>
        </p:grp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710E2806-2E36-429D-A23F-8EBFB0D68232}"/>
                </a:ext>
              </a:extLst>
            </p:cNvPr>
            <p:cNvSpPr/>
            <p:nvPr/>
          </p:nvSpPr>
          <p:spPr>
            <a:xfrm>
              <a:off x="1524140" y="3556344"/>
              <a:ext cx="360000" cy="360000"/>
            </a:xfrm>
            <a:prstGeom prst="ellipse">
              <a:avLst/>
            </a:prstGeom>
            <a:solidFill>
              <a:srgbClr val="0D2347"/>
            </a:solidFill>
            <a:ln>
              <a:solidFill>
                <a:srgbClr val="0D2347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9D8E5634-632F-1BB3-608C-EE28A0F608BF}"/>
                </a:ext>
              </a:extLst>
            </p:cNvPr>
            <p:cNvSpPr/>
            <p:nvPr/>
          </p:nvSpPr>
          <p:spPr>
            <a:xfrm>
              <a:off x="4450016" y="3556344"/>
              <a:ext cx="360000" cy="360000"/>
            </a:xfrm>
            <a:prstGeom prst="ellipse">
              <a:avLst/>
            </a:prstGeom>
            <a:solidFill>
              <a:srgbClr val="0D2347"/>
            </a:solidFill>
            <a:ln>
              <a:solidFill>
                <a:srgbClr val="0D2347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60EEF72C-11BD-4BB5-FF51-2C2A9DA34E4D}"/>
                </a:ext>
              </a:extLst>
            </p:cNvPr>
            <p:cNvSpPr/>
            <p:nvPr/>
          </p:nvSpPr>
          <p:spPr>
            <a:xfrm>
              <a:off x="7375890" y="3556344"/>
              <a:ext cx="360000" cy="360000"/>
            </a:xfrm>
            <a:prstGeom prst="ellipse">
              <a:avLst/>
            </a:prstGeom>
            <a:solidFill>
              <a:srgbClr val="0D2347"/>
            </a:solidFill>
            <a:ln>
              <a:solidFill>
                <a:srgbClr val="0D2347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9A7F63A8-928B-07E9-F243-94A4B7C504B4}"/>
                </a:ext>
              </a:extLst>
            </p:cNvPr>
            <p:cNvSpPr/>
            <p:nvPr/>
          </p:nvSpPr>
          <p:spPr>
            <a:xfrm>
              <a:off x="10301764" y="3556344"/>
              <a:ext cx="360000" cy="360000"/>
            </a:xfrm>
            <a:prstGeom prst="ellipse">
              <a:avLst/>
            </a:prstGeom>
            <a:solidFill>
              <a:srgbClr val="0D2347"/>
            </a:solidFill>
            <a:ln>
              <a:solidFill>
                <a:srgbClr val="0D2347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Espaço Reservado para Texto 2">
              <a:extLst>
                <a:ext uri="{FF2B5EF4-FFF2-40B4-BE49-F238E27FC236}">
                  <a16:creationId xmlns:a16="http://schemas.microsoft.com/office/drawing/2014/main" id="{7020576D-604E-4C88-0562-74EF7321B239}"/>
                </a:ext>
              </a:extLst>
            </p:cNvPr>
            <p:cNvSpPr txBox="1">
              <a:spLocks/>
            </p:cNvSpPr>
            <p:nvPr/>
          </p:nvSpPr>
          <p:spPr>
            <a:xfrm>
              <a:off x="1344140" y="3385831"/>
              <a:ext cx="720000" cy="24348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pt-BR" sz="1800" kern="1200" dirty="0">
                  <a:solidFill>
                    <a:srgbClr val="3FADF6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0D2347"/>
                  </a:solidFill>
                </a:rPr>
                <a:t>1990</a:t>
              </a:r>
            </a:p>
          </p:txBody>
        </p:sp>
        <p:sp>
          <p:nvSpPr>
            <p:cNvPr id="84" name="Espaço Reservado para Texto 2">
              <a:extLst>
                <a:ext uri="{FF2B5EF4-FFF2-40B4-BE49-F238E27FC236}">
                  <a16:creationId xmlns:a16="http://schemas.microsoft.com/office/drawing/2014/main" id="{F8859FCB-8D14-082F-EF05-F16BC6F63BF3}"/>
                </a:ext>
              </a:extLst>
            </p:cNvPr>
            <p:cNvSpPr txBox="1">
              <a:spLocks/>
            </p:cNvSpPr>
            <p:nvPr/>
          </p:nvSpPr>
          <p:spPr>
            <a:xfrm>
              <a:off x="1344140" y="3954449"/>
              <a:ext cx="720000" cy="2434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pt-BR" sz="1800" kern="1200" dirty="0">
                  <a:solidFill>
                    <a:srgbClr val="3FADF6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0D2347"/>
                  </a:solidFill>
                </a:rPr>
                <a:t>2021</a:t>
              </a:r>
            </a:p>
          </p:txBody>
        </p:sp>
        <p:sp>
          <p:nvSpPr>
            <p:cNvPr id="85" name="Espaço Reservado para Texto 2">
              <a:extLst>
                <a:ext uri="{FF2B5EF4-FFF2-40B4-BE49-F238E27FC236}">
                  <a16:creationId xmlns:a16="http://schemas.microsoft.com/office/drawing/2014/main" id="{36BCB9C5-A950-2DC2-F68B-333DA0F215CB}"/>
                </a:ext>
              </a:extLst>
            </p:cNvPr>
            <p:cNvSpPr txBox="1">
              <a:spLocks/>
            </p:cNvSpPr>
            <p:nvPr/>
          </p:nvSpPr>
          <p:spPr>
            <a:xfrm>
              <a:off x="4270016" y="3385831"/>
              <a:ext cx="720000" cy="24348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pt-BR" sz="1800" kern="1200" dirty="0">
                  <a:solidFill>
                    <a:srgbClr val="3FADF6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0D2347"/>
                  </a:solidFill>
                </a:rPr>
                <a:t>2008</a:t>
              </a:r>
            </a:p>
          </p:txBody>
        </p:sp>
        <p:sp>
          <p:nvSpPr>
            <p:cNvPr id="86" name="Espaço Reservado para Texto 2">
              <a:extLst>
                <a:ext uri="{FF2B5EF4-FFF2-40B4-BE49-F238E27FC236}">
                  <a16:creationId xmlns:a16="http://schemas.microsoft.com/office/drawing/2014/main" id="{9FEF453F-CE0D-B3DE-3500-F93EE9F0A622}"/>
                </a:ext>
              </a:extLst>
            </p:cNvPr>
            <p:cNvSpPr txBox="1">
              <a:spLocks/>
            </p:cNvSpPr>
            <p:nvPr/>
          </p:nvSpPr>
          <p:spPr>
            <a:xfrm>
              <a:off x="4270016" y="3954449"/>
              <a:ext cx="720000" cy="2434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pt-BR" sz="1800" kern="1200" dirty="0">
                  <a:solidFill>
                    <a:srgbClr val="3FADF6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0D2347"/>
                  </a:solidFill>
                </a:rPr>
                <a:t>2025</a:t>
              </a:r>
            </a:p>
          </p:txBody>
        </p:sp>
        <p:sp>
          <p:nvSpPr>
            <p:cNvPr id="87" name="Espaço Reservado para Texto 2">
              <a:extLst>
                <a:ext uri="{FF2B5EF4-FFF2-40B4-BE49-F238E27FC236}">
                  <a16:creationId xmlns:a16="http://schemas.microsoft.com/office/drawing/2014/main" id="{1FA5F444-8B0F-498A-4B4A-ACEED9FC671C}"/>
                </a:ext>
              </a:extLst>
            </p:cNvPr>
            <p:cNvSpPr txBox="1">
              <a:spLocks/>
            </p:cNvSpPr>
            <p:nvPr/>
          </p:nvSpPr>
          <p:spPr>
            <a:xfrm>
              <a:off x="7195890" y="3385831"/>
              <a:ext cx="720000" cy="24348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pt-BR" sz="1800" kern="1200" dirty="0">
                  <a:solidFill>
                    <a:srgbClr val="3FADF6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0D2347"/>
                  </a:solidFill>
                </a:rPr>
                <a:t>2015</a:t>
              </a:r>
            </a:p>
          </p:txBody>
        </p:sp>
        <p:sp>
          <p:nvSpPr>
            <p:cNvPr id="88" name="Espaço Reservado para Texto 2">
              <a:extLst>
                <a:ext uri="{FF2B5EF4-FFF2-40B4-BE49-F238E27FC236}">
                  <a16:creationId xmlns:a16="http://schemas.microsoft.com/office/drawing/2014/main" id="{95057E22-317E-2A9E-C9E2-CA555F8BBB6C}"/>
                </a:ext>
              </a:extLst>
            </p:cNvPr>
            <p:cNvSpPr txBox="1">
              <a:spLocks/>
            </p:cNvSpPr>
            <p:nvPr/>
          </p:nvSpPr>
          <p:spPr>
            <a:xfrm>
              <a:off x="7195890" y="3954449"/>
              <a:ext cx="720000" cy="2434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pt-BR" sz="1800" kern="1200" dirty="0">
                  <a:solidFill>
                    <a:srgbClr val="3FADF6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0D2347"/>
                  </a:solidFill>
                </a:rPr>
                <a:t>2026</a:t>
              </a:r>
            </a:p>
          </p:txBody>
        </p:sp>
        <p:sp>
          <p:nvSpPr>
            <p:cNvPr id="89" name="Espaço Reservado para Texto 2">
              <a:extLst>
                <a:ext uri="{FF2B5EF4-FFF2-40B4-BE49-F238E27FC236}">
                  <a16:creationId xmlns:a16="http://schemas.microsoft.com/office/drawing/2014/main" id="{38CBF520-3FFB-F252-C57D-3D78CDC4220B}"/>
                </a:ext>
              </a:extLst>
            </p:cNvPr>
            <p:cNvSpPr txBox="1">
              <a:spLocks/>
            </p:cNvSpPr>
            <p:nvPr/>
          </p:nvSpPr>
          <p:spPr>
            <a:xfrm>
              <a:off x="10121764" y="3385831"/>
              <a:ext cx="720000" cy="24348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pt-BR" sz="1800" kern="1200" dirty="0">
                  <a:solidFill>
                    <a:srgbClr val="3FADF6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0D2347"/>
                  </a:solidFill>
                </a:rPr>
                <a:t>2019</a:t>
              </a:r>
            </a:p>
          </p:txBody>
        </p:sp>
        <p:sp>
          <p:nvSpPr>
            <p:cNvPr id="90" name="Espaço Reservado para Texto 2">
              <a:extLst>
                <a:ext uri="{FF2B5EF4-FFF2-40B4-BE49-F238E27FC236}">
                  <a16:creationId xmlns:a16="http://schemas.microsoft.com/office/drawing/2014/main" id="{3CAA8FED-76A3-D380-DBED-B92DCDB2F9EA}"/>
                </a:ext>
              </a:extLst>
            </p:cNvPr>
            <p:cNvSpPr txBox="1">
              <a:spLocks/>
            </p:cNvSpPr>
            <p:nvPr/>
          </p:nvSpPr>
          <p:spPr>
            <a:xfrm>
              <a:off x="10121764" y="3954449"/>
              <a:ext cx="720000" cy="2434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pt-BR" sz="1800" kern="1200" dirty="0">
                  <a:solidFill>
                    <a:srgbClr val="3FADF6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0D2347"/>
                  </a:solidFill>
                </a:rPr>
                <a:t>TBD</a:t>
              </a:r>
            </a:p>
          </p:txBody>
        </p:sp>
        <p:sp>
          <p:nvSpPr>
            <p:cNvPr id="91" name="Shape 4">
              <a:extLst>
                <a:ext uri="{FF2B5EF4-FFF2-40B4-BE49-F238E27FC236}">
                  <a16:creationId xmlns:a16="http://schemas.microsoft.com/office/drawing/2014/main" id="{AA5487D8-DBA7-07F8-5AB2-BCEB098FB88D}"/>
                </a:ext>
              </a:extLst>
            </p:cNvPr>
            <p:cNvSpPr/>
            <p:nvPr/>
          </p:nvSpPr>
          <p:spPr>
            <a:xfrm>
              <a:off x="351092" y="6026939"/>
              <a:ext cx="11476800" cy="316800"/>
            </a:xfrm>
            <a:prstGeom prst="rect">
              <a:avLst/>
            </a:prstGeom>
            <a:solidFill>
              <a:schemeClr val="bg1">
                <a:alpha val="74902"/>
              </a:schemeClr>
            </a:solidFill>
            <a:ln w="12700">
              <a:solidFill>
                <a:srgbClr val="0D234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pt-BR" b="1" dirty="0">
                  <a:solidFill>
                    <a:srgbClr val="0D2347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Mercado Brasileiro</a:t>
              </a:r>
            </a:p>
          </p:txBody>
        </p:sp>
        <p:sp>
          <p:nvSpPr>
            <p:cNvPr id="92" name="Shape 4">
              <a:extLst>
                <a:ext uri="{FF2B5EF4-FFF2-40B4-BE49-F238E27FC236}">
                  <a16:creationId xmlns:a16="http://schemas.microsoft.com/office/drawing/2014/main" id="{FBA9EC0F-B528-A770-5FA2-9E493F8278B6}"/>
                </a:ext>
              </a:extLst>
            </p:cNvPr>
            <p:cNvSpPr/>
            <p:nvPr/>
          </p:nvSpPr>
          <p:spPr>
            <a:xfrm>
              <a:off x="357600" y="1129622"/>
              <a:ext cx="11476800" cy="316800"/>
            </a:xfrm>
            <a:prstGeom prst="rect">
              <a:avLst/>
            </a:prstGeom>
            <a:solidFill>
              <a:srgbClr val="EBF4FD">
                <a:alpha val="74902"/>
              </a:srgbClr>
            </a:solidFill>
            <a:ln w="12700">
              <a:solidFill>
                <a:srgbClr val="0D234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pt-BR" b="1" dirty="0">
                  <a:solidFill>
                    <a:srgbClr val="0D2347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Mercado Americano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8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E26A5-6A32-C1E4-3975-E84BBBEC0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3032CA-0989-7FC1-CC10-E073412D5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4698" y="1991973"/>
            <a:ext cx="3962400" cy="85053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Obrigado!</a:t>
            </a:r>
          </a:p>
        </p:txBody>
      </p:sp>
      <p:pic>
        <p:nvPicPr>
          <p:cNvPr id="17" name="!!logo-ipcom">
            <a:extLst>
              <a:ext uri="{FF2B5EF4-FFF2-40B4-BE49-F238E27FC236}">
                <a16:creationId xmlns:a16="http://schemas.microsoft.com/office/drawing/2014/main" id="{E6FE1295-E8BC-D8B7-339B-B3A8D2CF2A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22079" y="845713"/>
            <a:ext cx="1460100" cy="43803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A4CC083-426E-FE42-1E54-EE3E4CF661F2}"/>
              </a:ext>
            </a:extLst>
          </p:cNvPr>
          <p:cNvSpPr/>
          <p:nvPr/>
        </p:nvSpPr>
        <p:spPr>
          <a:xfrm>
            <a:off x="1371600" y="3611274"/>
            <a:ext cx="10071100" cy="2484726"/>
          </a:xfrm>
          <a:prstGeom prst="roundRect">
            <a:avLst>
              <a:gd name="adj" fmla="val 7208"/>
            </a:avLst>
          </a:prstGeom>
          <a:solidFill>
            <a:schemeClr val="bg1"/>
          </a:solidFill>
          <a:ln w="12700">
            <a:solidFill>
              <a:srgbClr val="1FE5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rgbClr val="3E1C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!!logo-apep">
            <a:extLst>
              <a:ext uri="{FF2B5EF4-FFF2-40B4-BE49-F238E27FC236}">
                <a16:creationId xmlns:a16="http://schemas.microsoft.com/office/drawing/2014/main" id="{146D19A0-0D2A-4859-C12F-88CADE3069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710" y="782676"/>
            <a:ext cx="2097790" cy="44053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C7D26F7-C42A-3B4E-714C-117A4038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50" y="4323572"/>
            <a:ext cx="4849200" cy="10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º Seminário APEP/IPCOM">
  <a:themeElements>
    <a:clrScheme name="v-semiário-apep-ipc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3D98"/>
      </a:accent1>
      <a:accent2>
        <a:srgbClr val="4A56A6"/>
      </a:accent2>
      <a:accent3>
        <a:srgbClr val="5AC5C7"/>
      </a:accent3>
      <a:accent4>
        <a:srgbClr val="45424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4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0981224143F54FA5503392249B2F7F" ma:contentTypeVersion="20" ma:contentTypeDescription="Crie um novo documento." ma:contentTypeScope="" ma:versionID="754d3a26c7f940350618fc12b8751fe1">
  <xsd:schema xmlns:xsd="http://www.w3.org/2001/XMLSchema" xmlns:xs="http://www.w3.org/2001/XMLSchema" xmlns:p="http://schemas.microsoft.com/office/2006/metadata/properties" xmlns:ns2="0abb5ab6-4e69-4f42-80f2-67d3dd6ff409" xmlns:ns3="c844437c-2cb1-4d5e-9060-53010c232dfe" targetNamespace="http://schemas.microsoft.com/office/2006/metadata/properties" ma:root="true" ma:fieldsID="4e04866d329a62aa3e2abb3c9bf2fa6e" ns2:_="" ns3:_="">
    <xsd:import namespace="0abb5ab6-4e69-4f42-80f2-67d3dd6ff409"/>
    <xsd:import namespace="c844437c-2cb1-4d5e-9060-53010c232d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b5ab6-4e69-4f42-80f2-67d3dd6ff4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9ede48-810d-4da3-a4ec-7a038d31a5b8}" ma:internalName="TaxCatchAll" ma:showField="CatchAllData" ma:web="0abb5ab6-4e69-4f42-80f2-67d3dd6ff4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4437c-2cb1-4d5e-9060-53010c232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ceafcbfe-0cbd-420f-85bc-eace183fd7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ipo de Conteúdo"/>
        <xsd:element ref="dc:title" minOccurs="0" maxOccurs="1" ma:index="3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bb5ab6-4e69-4f42-80f2-67d3dd6ff409" xsi:nil="true"/>
    <lcf76f155ced4ddcb4097134ff3c332f xmlns="c844437c-2cb1-4d5e-9060-53010c232d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96767C-3E20-4F71-84F2-D66E76D8D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b5ab6-4e69-4f42-80f2-67d3dd6ff409"/>
    <ds:schemaRef ds:uri="c844437c-2cb1-4d5e-9060-53010c232d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5B243A-B061-4A29-9AC8-21BBA3DA80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E2FA8A-F0A3-44BB-AEBC-2F09D2BEC628}">
  <ds:schemaRefs>
    <ds:schemaRef ds:uri="http://schemas.microsoft.com/office/2006/metadata/properties"/>
    <ds:schemaRef ds:uri="http://schemas.microsoft.com/office/infopath/2007/PartnerControls"/>
    <ds:schemaRef ds:uri="0abb5ab6-4e69-4f42-80f2-67d3dd6ff409"/>
    <ds:schemaRef ds:uri="c844437c-2cb1-4d5e-9060-53010c232d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417</Words>
  <Application>Microsoft Office PowerPoint</Application>
  <PresentationFormat>Widescreen</PresentationFormat>
  <Paragraphs>85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Gadugi</vt:lpstr>
      <vt:lpstr>Wingdings</vt:lpstr>
      <vt:lpstr>5º Seminário APEP/IPCOM</vt:lpstr>
      <vt:lpstr>A Nova Era dos ETFs</vt:lpstr>
      <vt:lpstr>Panorama do Mercado de ETFs</vt:lpstr>
      <vt:lpstr>As 4 Fases do Mercado de ETFs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Rabello</dc:creator>
  <cp:lastModifiedBy>Mateus Tonello</cp:lastModifiedBy>
  <cp:revision>88</cp:revision>
  <dcterms:created xsi:type="dcterms:W3CDTF">2023-08-28T15:02:04Z</dcterms:created>
  <dcterms:modified xsi:type="dcterms:W3CDTF">2026-05-13T16:23:11Z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f13d6b-8409-435a-bdb4-7fbaf6279b43_Enabled">
    <vt:lpwstr>true</vt:lpwstr>
  </property>
  <property fmtid="{D5CDD505-2E9C-101B-9397-08002B2CF9AE}" pid="3" name="MSIP_Label_8ef13d6b-8409-435a-bdb4-7fbaf6279b43_SetDate">
    <vt:lpwstr>2023-08-29T13:39:43Z</vt:lpwstr>
  </property>
  <property fmtid="{D5CDD505-2E9C-101B-9397-08002B2CF9AE}" pid="4" name="MSIP_Label_8ef13d6b-8409-435a-bdb4-7fbaf6279b43_Method">
    <vt:lpwstr>Standard</vt:lpwstr>
  </property>
  <property fmtid="{D5CDD505-2E9C-101B-9397-08002B2CF9AE}" pid="5" name="MSIP_Label_8ef13d6b-8409-435a-bdb4-7fbaf6279b43_Name">
    <vt:lpwstr>Publico</vt:lpwstr>
  </property>
  <property fmtid="{D5CDD505-2E9C-101B-9397-08002B2CF9AE}" pid="6" name="MSIP_Label_8ef13d6b-8409-435a-bdb4-7fbaf6279b43_SiteId">
    <vt:lpwstr>8483f5da-75f1-4c68-8a9a-64db18715699</vt:lpwstr>
  </property>
  <property fmtid="{D5CDD505-2E9C-101B-9397-08002B2CF9AE}" pid="7" name="MSIP_Label_8ef13d6b-8409-435a-bdb4-7fbaf6279b43_ActionId">
    <vt:lpwstr>642cc928-a2ec-4640-b282-58dde4689a58</vt:lpwstr>
  </property>
  <property fmtid="{D5CDD505-2E9C-101B-9397-08002B2CF9AE}" pid="8" name="MSIP_Label_8ef13d6b-8409-435a-bdb4-7fbaf6279b43_ContentBits">
    <vt:lpwstr>0</vt:lpwstr>
  </property>
  <property fmtid="{D5CDD505-2E9C-101B-9397-08002B2CF9AE}" pid="9" name="ContentTypeId">
    <vt:lpwstr>0x010100980981224143F54FA5503392249B2F7F</vt:lpwstr>
  </property>
  <property fmtid="{D5CDD505-2E9C-101B-9397-08002B2CF9AE}" pid="10" name="MediaServiceImageTags">
    <vt:lpwstr/>
  </property>
  <property fmtid="{D5CDD505-2E9C-101B-9397-08002B2CF9AE}" pid="11" name="MSIP_Label_0555e69b-4d39-4879-9c83-4ea46fc5c424_Enabled">
    <vt:lpwstr>true</vt:lpwstr>
  </property>
  <property fmtid="{D5CDD505-2E9C-101B-9397-08002B2CF9AE}" pid="12" name="MSIP_Label_0555e69b-4d39-4879-9c83-4ea46fc5c424_SetDate">
    <vt:lpwstr>2026-05-12T21:37:04Z</vt:lpwstr>
  </property>
  <property fmtid="{D5CDD505-2E9C-101B-9397-08002B2CF9AE}" pid="13" name="MSIP_Label_0555e69b-4d39-4879-9c83-4ea46fc5c424_Method">
    <vt:lpwstr>Standard</vt:lpwstr>
  </property>
  <property fmtid="{D5CDD505-2E9C-101B-9397-08002B2CF9AE}" pid="14" name="MSIP_Label_0555e69b-4d39-4879-9c83-4ea46fc5c424_Name">
    <vt:lpwstr>Confidencial</vt:lpwstr>
  </property>
  <property fmtid="{D5CDD505-2E9C-101B-9397-08002B2CF9AE}" pid="15" name="MSIP_Label_0555e69b-4d39-4879-9c83-4ea46fc5c424_SiteId">
    <vt:lpwstr>abd16928-1cf8-4b31-8677-8276b5e13792</vt:lpwstr>
  </property>
  <property fmtid="{D5CDD505-2E9C-101B-9397-08002B2CF9AE}" pid="16" name="MSIP_Label_0555e69b-4d39-4879-9c83-4ea46fc5c424_ActionId">
    <vt:lpwstr>8f133427-ac82-46e8-9612-128ae1f1b0d0</vt:lpwstr>
  </property>
  <property fmtid="{D5CDD505-2E9C-101B-9397-08002B2CF9AE}" pid="17" name="MSIP_Label_0555e69b-4d39-4879-9c83-4ea46fc5c424_ContentBits">
    <vt:lpwstr>2</vt:lpwstr>
  </property>
  <property fmtid="{D5CDD505-2E9C-101B-9397-08002B2CF9AE}" pid="18" name="MSIP_Label_0555e69b-4d39-4879-9c83-4ea46fc5c424_Tag">
    <vt:lpwstr>10, 3, 0, 1</vt:lpwstr>
  </property>
  <property fmtid="{D5CDD505-2E9C-101B-9397-08002B2CF9AE}" pid="19" name="ClassificationContentMarkingFooterLocations">
    <vt:lpwstr>5º Seminário APEP/IPCOM:5</vt:lpwstr>
  </property>
  <property fmtid="{D5CDD505-2E9C-101B-9397-08002B2CF9AE}" pid="20" name="ClassificationContentMarkingFooterText">
    <vt:lpwstr>GALAPAGOS - CONFIDENCIAL</vt:lpwstr>
  </property>
</Properties>
</file>