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8" r:id="rId10"/>
    <p:sldId id="26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47" d="100"/>
          <a:sy n="47" d="100"/>
        </p:scale>
        <p:origin x="77" y="73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svg"/><Relationship Id="rId1" Type="http://schemas.openxmlformats.org/officeDocument/2006/relationships/image" Target="../media/image9.svg"/><Relationship Id="rId4" Type="http://schemas.openxmlformats.org/officeDocument/2006/relationships/image" Target="../media/image12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0.svg"/><Relationship Id="rId1" Type="http://schemas.openxmlformats.org/officeDocument/2006/relationships/image" Target="../media/image13.svg"/><Relationship Id="rId5" Type="http://schemas.openxmlformats.org/officeDocument/2006/relationships/image" Target="../media/image16.svg"/><Relationship Id="rId4" Type="http://schemas.openxmlformats.org/officeDocument/2006/relationships/image" Target="../media/image1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svg"/><Relationship Id="rId1" Type="http://schemas.openxmlformats.org/officeDocument/2006/relationships/image" Target="../media/image9.svg"/><Relationship Id="rId4" Type="http://schemas.openxmlformats.org/officeDocument/2006/relationships/image" Target="../media/image12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0.svg"/><Relationship Id="rId1" Type="http://schemas.openxmlformats.org/officeDocument/2006/relationships/image" Target="../media/image13.svg"/><Relationship Id="rId5" Type="http://schemas.openxmlformats.org/officeDocument/2006/relationships/image" Target="../media/image16.svg"/><Relationship Id="rId4" Type="http://schemas.openxmlformats.org/officeDocument/2006/relationships/image" Target="../media/image1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697F18-F121-42E5-B81F-0E3110B8681E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526DD24-8672-4373-ABAB-32CF0034CC00}">
      <dgm:prSet custT="1"/>
      <dgm:spPr/>
      <dgm:t>
        <a:bodyPr/>
        <a:lstStyle/>
        <a:p>
          <a:r>
            <a:rPr lang="en-US" sz="2000" dirty="0"/>
            <a:t>• </a:t>
          </a:r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District/campaign material tells you what proponents say the bond will accomplish.</a:t>
          </a:r>
        </a:p>
      </dgm:t>
    </dgm:pt>
    <dgm:pt modelId="{1697ADAD-E830-481F-AB0F-7318E5F775AE}" type="parTrans" cxnId="{AC77B48D-0CEE-4325-83CC-580174C51186}">
      <dgm:prSet/>
      <dgm:spPr/>
      <dgm:t>
        <a:bodyPr/>
        <a:lstStyle/>
        <a:p>
          <a:endParaRPr lang="en-US"/>
        </a:p>
      </dgm:t>
    </dgm:pt>
    <dgm:pt modelId="{0201C951-3629-4076-AA52-F44475DB0542}" type="sibTrans" cxnId="{AC77B48D-0CEE-4325-83CC-580174C51186}">
      <dgm:prSet/>
      <dgm:spPr/>
      <dgm:t>
        <a:bodyPr/>
        <a:lstStyle/>
        <a:p>
          <a:endParaRPr lang="en-US"/>
        </a:p>
      </dgm:t>
    </dgm:pt>
    <dgm:pt modelId="{3D8B7F64-318F-49C4-9A81-3DF9052FC3F2}">
      <dgm:prSet custT="1"/>
      <dgm:spPr/>
      <dgm:t>
        <a:bodyPr/>
        <a:lstStyle/>
        <a:p>
          <a:r>
            <a:rPr lang="en-US" sz="2000" dirty="0"/>
            <a:t>• </a:t>
          </a:r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State databases provide independent governmental reporting and debt information</a:t>
          </a:r>
          <a:r>
            <a:rPr lang="en-US" sz="2000" dirty="0"/>
            <a:t>.</a:t>
          </a:r>
        </a:p>
      </dgm:t>
    </dgm:pt>
    <dgm:pt modelId="{E0C5B870-1345-4A60-AB5C-BC3896CA79CB}" type="parTrans" cxnId="{1D318C41-0481-499F-8E21-68782E9AEBD6}">
      <dgm:prSet/>
      <dgm:spPr/>
      <dgm:t>
        <a:bodyPr/>
        <a:lstStyle/>
        <a:p>
          <a:endParaRPr lang="en-US"/>
        </a:p>
      </dgm:t>
    </dgm:pt>
    <dgm:pt modelId="{0E8CDC0B-C890-485F-AFC0-9F976D5ED42C}" type="sibTrans" cxnId="{1D318C41-0481-499F-8E21-68782E9AEBD6}">
      <dgm:prSet/>
      <dgm:spPr/>
      <dgm:t>
        <a:bodyPr/>
        <a:lstStyle/>
        <a:p>
          <a:endParaRPr lang="en-US"/>
        </a:p>
      </dgm:t>
    </dgm:pt>
    <dgm:pt modelId="{4AB69B11-F4C2-4DF8-A035-7245822709D7}">
      <dgm:prSet custT="1"/>
      <dgm:spPr/>
      <dgm:t>
        <a:bodyPr/>
        <a:lstStyle/>
        <a:p>
          <a:r>
            <a:rPr lang="en-US" sz="2000" dirty="0"/>
            <a:t>• </a:t>
          </a:r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The Comptroller warns that submitted database information is not independently verified for accuracy or completeness.</a:t>
          </a:r>
        </a:p>
      </dgm:t>
    </dgm:pt>
    <dgm:pt modelId="{A92807DE-625A-42C5-8352-1E108E460054}" type="parTrans" cxnId="{5BE6CEF4-0CA7-4207-A1A7-6BB8871EE62D}">
      <dgm:prSet/>
      <dgm:spPr/>
      <dgm:t>
        <a:bodyPr/>
        <a:lstStyle/>
        <a:p>
          <a:endParaRPr lang="en-US"/>
        </a:p>
      </dgm:t>
    </dgm:pt>
    <dgm:pt modelId="{965488DD-C327-4AC5-AA9D-F36305E96747}" type="sibTrans" cxnId="{5BE6CEF4-0CA7-4207-A1A7-6BB8871EE62D}">
      <dgm:prSet/>
      <dgm:spPr/>
      <dgm:t>
        <a:bodyPr/>
        <a:lstStyle/>
        <a:p>
          <a:endParaRPr lang="en-US"/>
        </a:p>
      </dgm:t>
    </dgm:pt>
    <dgm:pt modelId="{27162915-84CC-48C5-B939-CFB655D95741}">
      <dgm:prSet custT="1"/>
      <dgm:spPr/>
      <dgm:t>
        <a:bodyPr/>
        <a:lstStyle/>
        <a:p>
          <a:r>
            <a:rPr lang="en-US" sz="2200" dirty="0"/>
            <a:t>• </a:t>
          </a:r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Best practice: compare at least two official sources before treating a number as confirmed.</a:t>
          </a:r>
        </a:p>
      </dgm:t>
    </dgm:pt>
    <dgm:pt modelId="{D3822AB8-D028-41A8-B92E-50D7FE9A0934}" type="parTrans" cxnId="{37A4B7CD-E2FF-4580-841B-A21A5B4A8D58}">
      <dgm:prSet/>
      <dgm:spPr/>
      <dgm:t>
        <a:bodyPr/>
        <a:lstStyle/>
        <a:p>
          <a:endParaRPr lang="en-US"/>
        </a:p>
      </dgm:t>
    </dgm:pt>
    <dgm:pt modelId="{9E9342F9-C694-4ACD-AD65-762587499CF4}" type="sibTrans" cxnId="{37A4B7CD-E2FF-4580-841B-A21A5B4A8D58}">
      <dgm:prSet/>
      <dgm:spPr/>
      <dgm:t>
        <a:bodyPr/>
        <a:lstStyle/>
        <a:p>
          <a:endParaRPr lang="en-US"/>
        </a:p>
      </dgm:t>
    </dgm:pt>
    <dgm:pt modelId="{DA6BB3E8-9EDB-4EEF-83C5-165C9F05CA80}" type="pres">
      <dgm:prSet presAssocID="{2D697F18-F121-42E5-B81F-0E3110B8681E}" presName="root" presStyleCnt="0">
        <dgm:presLayoutVars>
          <dgm:dir/>
          <dgm:resizeHandles val="exact"/>
        </dgm:presLayoutVars>
      </dgm:prSet>
      <dgm:spPr/>
    </dgm:pt>
    <dgm:pt modelId="{148DA018-C135-443B-9A74-C96B89D4A754}" type="pres">
      <dgm:prSet presAssocID="{9526DD24-8672-4373-ABAB-32CF0034CC00}" presName="compNode" presStyleCnt="0"/>
      <dgm:spPr/>
    </dgm:pt>
    <dgm:pt modelId="{19F48AD6-1BAA-4F34-A5D5-F058B06FC3B0}" type="pres">
      <dgm:prSet presAssocID="{9526DD24-8672-4373-ABAB-32CF0034CC00}" presName="bgRect" presStyleLbl="bgShp" presStyleIdx="0" presStyleCnt="4"/>
      <dgm:spPr/>
    </dgm:pt>
    <dgm:pt modelId="{01171A3F-7E9A-4444-BFC7-C4C06247B08A}" type="pres">
      <dgm:prSet presAssocID="{9526DD24-8672-4373-ABAB-32CF0034CC00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ers"/>
        </a:ext>
      </dgm:extLst>
    </dgm:pt>
    <dgm:pt modelId="{CEB3DA35-A938-457C-9F49-1419111254E1}" type="pres">
      <dgm:prSet presAssocID="{9526DD24-8672-4373-ABAB-32CF0034CC00}" presName="spaceRect" presStyleCnt="0"/>
      <dgm:spPr/>
    </dgm:pt>
    <dgm:pt modelId="{0267E5AA-F897-4EA9-8672-867CC13A96BB}" type="pres">
      <dgm:prSet presAssocID="{9526DD24-8672-4373-ABAB-32CF0034CC00}" presName="parTx" presStyleLbl="revTx" presStyleIdx="0" presStyleCnt="4">
        <dgm:presLayoutVars>
          <dgm:chMax val="0"/>
          <dgm:chPref val="0"/>
        </dgm:presLayoutVars>
      </dgm:prSet>
      <dgm:spPr/>
    </dgm:pt>
    <dgm:pt modelId="{898282B6-18D8-4D7E-AAA0-171FB2841FE4}" type="pres">
      <dgm:prSet presAssocID="{0201C951-3629-4076-AA52-F44475DB0542}" presName="sibTrans" presStyleCnt="0"/>
      <dgm:spPr/>
    </dgm:pt>
    <dgm:pt modelId="{16A0316A-3D0C-47F7-BC47-1619FFFA8AC4}" type="pres">
      <dgm:prSet presAssocID="{3D8B7F64-318F-49C4-9A81-3DF9052FC3F2}" presName="compNode" presStyleCnt="0"/>
      <dgm:spPr/>
    </dgm:pt>
    <dgm:pt modelId="{6F8B096B-65C9-4D05-A464-6C8F8BAA5A97}" type="pres">
      <dgm:prSet presAssocID="{3D8B7F64-318F-49C4-9A81-3DF9052FC3F2}" presName="bgRect" presStyleLbl="bgShp" presStyleIdx="1" presStyleCnt="4"/>
      <dgm:spPr/>
    </dgm:pt>
    <dgm:pt modelId="{7DD7424F-3EA7-415F-9E9C-C8321B100A6A}" type="pres">
      <dgm:prSet presAssocID="{3D8B7F64-318F-49C4-9A81-3DF9052FC3F2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B0CF2892-6CB2-45AF-AE8E-0E1F7E8E3000}" type="pres">
      <dgm:prSet presAssocID="{3D8B7F64-318F-49C4-9A81-3DF9052FC3F2}" presName="spaceRect" presStyleCnt="0"/>
      <dgm:spPr/>
    </dgm:pt>
    <dgm:pt modelId="{0AFDA60D-3CAA-4D11-BC53-E4B22A80E353}" type="pres">
      <dgm:prSet presAssocID="{3D8B7F64-318F-49C4-9A81-3DF9052FC3F2}" presName="parTx" presStyleLbl="revTx" presStyleIdx="1" presStyleCnt="4">
        <dgm:presLayoutVars>
          <dgm:chMax val="0"/>
          <dgm:chPref val="0"/>
        </dgm:presLayoutVars>
      </dgm:prSet>
      <dgm:spPr/>
    </dgm:pt>
    <dgm:pt modelId="{68995117-87EE-4999-BA2E-6F7A5C8760F6}" type="pres">
      <dgm:prSet presAssocID="{0E8CDC0B-C890-485F-AFC0-9F976D5ED42C}" presName="sibTrans" presStyleCnt="0"/>
      <dgm:spPr/>
    </dgm:pt>
    <dgm:pt modelId="{5E6C8951-F55F-471C-9CF3-AB1051C88A51}" type="pres">
      <dgm:prSet presAssocID="{4AB69B11-F4C2-4DF8-A035-7245822709D7}" presName="compNode" presStyleCnt="0"/>
      <dgm:spPr/>
    </dgm:pt>
    <dgm:pt modelId="{EC6C1DA1-6952-4748-B6D8-CE524EC87D01}" type="pres">
      <dgm:prSet presAssocID="{4AB69B11-F4C2-4DF8-A035-7245822709D7}" presName="bgRect" presStyleLbl="bgShp" presStyleIdx="2" presStyleCnt="4"/>
      <dgm:spPr/>
    </dgm:pt>
    <dgm:pt modelId="{68CFCCCC-E0B5-4494-A934-6219522642A9}" type="pres">
      <dgm:prSet presAssocID="{4AB69B11-F4C2-4DF8-A035-7245822709D7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6B92F52A-83A5-482A-A216-D59E6EED66CB}" type="pres">
      <dgm:prSet presAssocID="{4AB69B11-F4C2-4DF8-A035-7245822709D7}" presName="spaceRect" presStyleCnt="0"/>
      <dgm:spPr/>
    </dgm:pt>
    <dgm:pt modelId="{CAB97F05-B2FC-4216-B437-633040FCFA6D}" type="pres">
      <dgm:prSet presAssocID="{4AB69B11-F4C2-4DF8-A035-7245822709D7}" presName="parTx" presStyleLbl="revTx" presStyleIdx="2" presStyleCnt="4">
        <dgm:presLayoutVars>
          <dgm:chMax val="0"/>
          <dgm:chPref val="0"/>
        </dgm:presLayoutVars>
      </dgm:prSet>
      <dgm:spPr/>
    </dgm:pt>
    <dgm:pt modelId="{7EE84EC0-45A6-4AD4-BD34-5E6C9014F252}" type="pres">
      <dgm:prSet presAssocID="{965488DD-C327-4AC5-AA9D-F36305E96747}" presName="sibTrans" presStyleCnt="0"/>
      <dgm:spPr/>
    </dgm:pt>
    <dgm:pt modelId="{E954F825-677F-4E72-A54B-A3A9E0E62802}" type="pres">
      <dgm:prSet presAssocID="{27162915-84CC-48C5-B939-CFB655D95741}" presName="compNode" presStyleCnt="0"/>
      <dgm:spPr/>
    </dgm:pt>
    <dgm:pt modelId="{0FEB0627-07D4-4D12-8A1B-634237EA380E}" type="pres">
      <dgm:prSet presAssocID="{27162915-84CC-48C5-B939-CFB655D95741}" presName="bgRect" presStyleLbl="bgShp" presStyleIdx="3" presStyleCnt="4"/>
      <dgm:spPr/>
    </dgm:pt>
    <dgm:pt modelId="{A1CF88F0-93A8-42E8-AF6B-63E470C0A5A7}" type="pres">
      <dgm:prSet presAssocID="{27162915-84CC-48C5-B939-CFB655D95741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4952D740-F9C4-45CC-8D45-8534C86D870A}" type="pres">
      <dgm:prSet presAssocID="{27162915-84CC-48C5-B939-CFB655D95741}" presName="spaceRect" presStyleCnt="0"/>
      <dgm:spPr/>
    </dgm:pt>
    <dgm:pt modelId="{289AA9B3-C7BB-4D48-AF9C-C743A69D1893}" type="pres">
      <dgm:prSet presAssocID="{27162915-84CC-48C5-B939-CFB655D95741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F5B0221D-6012-466C-91A0-6F08EFDE8ABE}" type="presOf" srcId="{9526DD24-8672-4373-ABAB-32CF0034CC00}" destId="{0267E5AA-F897-4EA9-8672-867CC13A96BB}" srcOrd="0" destOrd="0" presId="urn:microsoft.com/office/officeart/2018/2/layout/IconVerticalSolidList"/>
    <dgm:cxn modelId="{9F02243A-AB62-419F-BB1F-2CD57686F6CD}" type="presOf" srcId="{4AB69B11-F4C2-4DF8-A035-7245822709D7}" destId="{CAB97F05-B2FC-4216-B437-633040FCFA6D}" srcOrd="0" destOrd="0" presId="urn:microsoft.com/office/officeart/2018/2/layout/IconVerticalSolidList"/>
    <dgm:cxn modelId="{1D318C41-0481-499F-8E21-68782E9AEBD6}" srcId="{2D697F18-F121-42E5-B81F-0E3110B8681E}" destId="{3D8B7F64-318F-49C4-9A81-3DF9052FC3F2}" srcOrd="1" destOrd="0" parTransId="{E0C5B870-1345-4A60-AB5C-BC3896CA79CB}" sibTransId="{0E8CDC0B-C890-485F-AFC0-9F976D5ED42C}"/>
    <dgm:cxn modelId="{CC04E94A-B258-48FC-BF97-AA15E721DF37}" type="presOf" srcId="{27162915-84CC-48C5-B939-CFB655D95741}" destId="{289AA9B3-C7BB-4D48-AF9C-C743A69D1893}" srcOrd="0" destOrd="0" presId="urn:microsoft.com/office/officeart/2018/2/layout/IconVerticalSolidList"/>
    <dgm:cxn modelId="{9C4DFF52-BD97-44BA-97A8-CE35379DF19B}" type="presOf" srcId="{3D8B7F64-318F-49C4-9A81-3DF9052FC3F2}" destId="{0AFDA60D-3CAA-4D11-BC53-E4B22A80E353}" srcOrd="0" destOrd="0" presId="urn:microsoft.com/office/officeart/2018/2/layout/IconVerticalSolidList"/>
    <dgm:cxn modelId="{AC77B48D-0CEE-4325-83CC-580174C51186}" srcId="{2D697F18-F121-42E5-B81F-0E3110B8681E}" destId="{9526DD24-8672-4373-ABAB-32CF0034CC00}" srcOrd="0" destOrd="0" parTransId="{1697ADAD-E830-481F-AB0F-7318E5F775AE}" sibTransId="{0201C951-3629-4076-AA52-F44475DB0542}"/>
    <dgm:cxn modelId="{37A4B7CD-E2FF-4580-841B-A21A5B4A8D58}" srcId="{2D697F18-F121-42E5-B81F-0E3110B8681E}" destId="{27162915-84CC-48C5-B939-CFB655D95741}" srcOrd="3" destOrd="0" parTransId="{D3822AB8-D028-41A8-B92E-50D7FE9A0934}" sibTransId="{9E9342F9-C694-4ACD-AD65-762587499CF4}"/>
    <dgm:cxn modelId="{B70066D9-A71D-45D3-8179-F1D1FD809EDB}" type="presOf" srcId="{2D697F18-F121-42E5-B81F-0E3110B8681E}" destId="{DA6BB3E8-9EDB-4EEF-83C5-165C9F05CA80}" srcOrd="0" destOrd="0" presId="urn:microsoft.com/office/officeart/2018/2/layout/IconVerticalSolidList"/>
    <dgm:cxn modelId="{5BE6CEF4-0CA7-4207-A1A7-6BB8871EE62D}" srcId="{2D697F18-F121-42E5-B81F-0E3110B8681E}" destId="{4AB69B11-F4C2-4DF8-A035-7245822709D7}" srcOrd="2" destOrd="0" parTransId="{A92807DE-625A-42C5-8352-1E108E460054}" sibTransId="{965488DD-C327-4AC5-AA9D-F36305E96747}"/>
    <dgm:cxn modelId="{049D09B0-D05D-4BF3-B2C4-9C195668B021}" type="presParOf" srcId="{DA6BB3E8-9EDB-4EEF-83C5-165C9F05CA80}" destId="{148DA018-C135-443B-9A74-C96B89D4A754}" srcOrd="0" destOrd="0" presId="urn:microsoft.com/office/officeart/2018/2/layout/IconVerticalSolidList"/>
    <dgm:cxn modelId="{90351310-44DE-482B-AAC0-30ABFAC6EF6A}" type="presParOf" srcId="{148DA018-C135-443B-9A74-C96B89D4A754}" destId="{19F48AD6-1BAA-4F34-A5D5-F058B06FC3B0}" srcOrd="0" destOrd="0" presId="urn:microsoft.com/office/officeart/2018/2/layout/IconVerticalSolidList"/>
    <dgm:cxn modelId="{1AEC2A10-316E-42BA-A3EB-23083CEECB2F}" type="presParOf" srcId="{148DA018-C135-443B-9A74-C96B89D4A754}" destId="{01171A3F-7E9A-4444-BFC7-C4C06247B08A}" srcOrd="1" destOrd="0" presId="urn:microsoft.com/office/officeart/2018/2/layout/IconVerticalSolidList"/>
    <dgm:cxn modelId="{2762533D-BA62-40F5-8862-5E444AE2248F}" type="presParOf" srcId="{148DA018-C135-443B-9A74-C96B89D4A754}" destId="{CEB3DA35-A938-457C-9F49-1419111254E1}" srcOrd="2" destOrd="0" presId="urn:microsoft.com/office/officeart/2018/2/layout/IconVerticalSolidList"/>
    <dgm:cxn modelId="{A68C5625-56AC-455E-982B-A44E2E420F5F}" type="presParOf" srcId="{148DA018-C135-443B-9A74-C96B89D4A754}" destId="{0267E5AA-F897-4EA9-8672-867CC13A96BB}" srcOrd="3" destOrd="0" presId="urn:microsoft.com/office/officeart/2018/2/layout/IconVerticalSolidList"/>
    <dgm:cxn modelId="{AFEF3212-1F0D-4CDF-9D0A-F253F32525A1}" type="presParOf" srcId="{DA6BB3E8-9EDB-4EEF-83C5-165C9F05CA80}" destId="{898282B6-18D8-4D7E-AAA0-171FB2841FE4}" srcOrd="1" destOrd="0" presId="urn:microsoft.com/office/officeart/2018/2/layout/IconVerticalSolidList"/>
    <dgm:cxn modelId="{4CC34032-07EE-415D-B096-7F816D009CF1}" type="presParOf" srcId="{DA6BB3E8-9EDB-4EEF-83C5-165C9F05CA80}" destId="{16A0316A-3D0C-47F7-BC47-1619FFFA8AC4}" srcOrd="2" destOrd="0" presId="urn:microsoft.com/office/officeart/2018/2/layout/IconVerticalSolidList"/>
    <dgm:cxn modelId="{05AA7153-A313-4774-9B1E-9B249ED16092}" type="presParOf" srcId="{16A0316A-3D0C-47F7-BC47-1619FFFA8AC4}" destId="{6F8B096B-65C9-4D05-A464-6C8F8BAA5A97}" srcOrd="0" destOrd="0" presId="urn:microsoft.com/office/officeart/2018/2/layout/IconVerticalSolidList"/>
    <dgm:cxn modelId="{134D3DA2-635E-4BE0-8F38-06B381455835}" type="presParOf" srcId="{16A0316A-3D0C-47F7-BC47-1619FFFA8AC4}" destId="{7DD7424F-3EA7-415F-9E9C-C8321B100A6A}" srcOrd="1" destOrd="0" presId="urn:microsoft.com/office/officeart/2018/2/layout/IconVerticalSolidList"/>
    <dgm:cxn modelId="{A37169CB-C3F1-4948-8FE8-494509D4BB99}" type="presParOf" srcId="{16A0316A-3D0C-47F7-BC47-1619FFFA8AC4}" destId="{B0CF2892-6CB2-45AF-AE8E-0E1F7E8E3000}" srcOrd="2" destOrd="0" presId="urn:microsoft.com/office/officeart/2018/2/layout/IconVerticalSolidList"/>
    <dgm:cxn modelId="{C46AA9A4-CD88-4A26-9371-25117E40A1EF}" type="presParOf" srcId="{16A0316A-3D0C-47F7-BC47-1619FFFA8AC4}" destId="{0AFDA60D-3CAA-4D11-BC53-E4B22A80E353}" srcOrd="3" destOrd="0" presId="urn:microsoft.com/office/officeart/2018/2/layout/IconVerticalSolidList"/>
    <dgm:cxn modelId="{A81C7FDB-05A8-4167-98E7-FED5630BA6FE}" type="presParOf" srcId="{DA6BB3E8-9EDB-4EEF-83C5-165C9F05CA80}" destId="{68995117-87EE-4999-BA2E-6F7A5C8760F6}" srcOrd="3" destOrd="0" presId="urn:microsoft.com/office/officeart/2018/2/layout/IconVerticalSolidList"/>
    <dgm:cxn modelId="{2566275C-CE65-487B-866A-64E5A3736500}" type="presParOf" srcId="{DA6BB3E8-9EDB-4EEF-83C5-165C9F05CA80}" destId="{5E6C8951-F55F-471C-9CF3-AB1051C88A51}" srcOrd="4" destOrd="0" presId="urn:microsoft.com/office/officeart/2018/2/layout/IconVerticalSolidList"/>
    <dgm:cxn modelId="{DEB56563-75EC-4BB3-B6F0-C5751EA74E46}" type="presParOf" srcId="{5E6C8951-F55F-471C-9CF3-AB1051C88A51}" destId="{EC6C1DA1-6952-4748-B6D8-CE524EC87D01}" srcOrd="0" destOrd="0" presId="urn:microsoft.com/office/officeart/2018/2/layout/IconVerticalSolidList"/>
    <dgm:cxn modelId="{8188D536-43B1-44AA-8D78-D4A3935773C6}" type="presParOf" srcId="{5E6C8951-F55F-471C-9CF3-AB1051C88A51}" destId="{68CFCCCC-E0B5-4494-A934-6219522642A9}" srcOrd="1" destOrd="0" presId="urn:microsoft.com/office/officeart/2018/2/layout/IconVerticalSolidList"/>
    <dgm:cxn modelId="{6184591F-D9F5-49A4-8AB5-091CADA60C64}" type="presParOf" srcId="{5E6C8951-F55F-471C-9CF3-AB1051C88A51}" destId="{6B92F52A-83A5-482A-A216-D59E6EED66CB}" srcOrd="2" destOrd="0" presId="urn:microsoft.com/office/officeart/2018/2/layout/IconVerticalSolidList"/>
    <dgm:cxn modelId="{8A408795-FAC2-482B-B9E8-D136411296AD}" type="presParOf" srcId="{5E6C8951-F55F-471C-9CF3-AB1051C88A51}" destId="{CAB97F05-B2FC-4216-B437-633040FCFA6D}" srcOrd="3" destOrd="0" presId="urn:microsoft.com/office/officeart/2018/2/layout/IconVerticalSolidList"/>
    <dgm:cxn modelId="{ABD30ECC-E1E8-4C07-B402-B5AB21F4A734}" type="presParOf" srcId="{DA6BB3E8-9EDB-4EEF-83C5-165C9F05CA80}" destId="{7EE84EC0-45A6-4AD4-BD34-5E6C9014F252}" srcOrd="5" destOrd="0" presId="urn:microsoft.com/office/officeart/2018/2/layout/IconVerticalSolidList"/>
    <dgm:cxn modelId="{B2AB635D-140B-4A33-9DC1-45DCAA276732}" type="presParOf" srcId="{DA6BB3E8-9EDB-4EEF-83C5-165C9F05CA80}" destId="{E954F825-677F-4E72-A54B-A3A9E0E62802}" srcOrd="6" destOrd="0" presId="urn:microsoft.com/office/officeart/2018/2/layout/IconVerticalSolidList"/>
    <dgm:cxn modelId="{3CE6E578-8A85-4DC7-9F39-5DC0CA236852}" type="presParOf" srcId="{E954F825-677F-4E72-A54B-A3A9E0E62802}" destId="{0FEB0627-07D4-4D12-8A1B-634237EA380E}" srcOrd="0" destOrd="0" presId="urn:microsoft.com/office/officeart/2018/2/layout/IconVerticalSolidList"/>
    <dgm:cxn modelId="{706D9FF4-8AA5-4965-92B3-55206AEBD889}" type="presParOf" srcId="{E954F825-677F-4E72-A54B-A3A9E0E62802}" destId="{A1CF88F0-93A8-42E8-AF6B-63E470C0A5A7}" srcOrd="1" destOrd="0" presId="urn:microsoft.com/office/officeart/2018/2/layout/IconVerticalSolidList"/>
    <dgm:cxn modelId="{117585A0-24E2-4767-A048-4DC1E1F85B11}" type="presParOf" srcId="{E954F825-677F-4E72-A54B-A3A9E0E62802}" destId="{4952D740-F9C4-45CC-8D45-8534C86D870A}" srcOrd="2" destOrd="0" presId="urn:microsoft.com/office/officeart/2018/2/layout/IconVerticalSolidList"/>
    <dgm:cxn modelId="{C0AA849F-6AF9-461E-BC00-F1DD72EB430F}" type="presParOf" srcId="{E954F825-677F-4E72-A54B-A3A9E0E62802}" destId="{289AA9B3-C7BB-4D48-AF9C-C743A69D189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728728E-BED9-49A9-BD6E-43FC320BEF1B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04075AE-FFAC-427B-B3D3-C854FF5520D3}">
      <dgm:prSet custT="1"/>
      <dgm:spPr/>
      <dgm:t>
        <a:bodyPr/>
        <a:lstStyle/>
        <a:p>
          <a:r>
            <a:rPr lang="en-US" sz="1600" dirty="0"/>
            <a:t>• </a:t>
          </a:r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Proposition = the question voter's answer.</a:t>
          </a:r>
        </a:p>
      </dgm:t>
    </dgm:pt>
    <dgm:pt modelId="{99A9B8AE-A6CA-4EFC-924D-11B1223783BA}" type="parTrans" cxnId="{3F4421A9-EFBE-401F-8C6E-1BF7B3DB6DBA}">
      <dgm:prSet/>
      <dgm:spPr/>
      <dgm:t>
        <a:bodyPr/>
        <a:lstStyle/>
        <a:p>
          <a:endParaRPr lang="en-US"/>
        </a:p>
      </dgm:t>
    </dgm:pt>
    <dgm:pt modelId="{81B54692-C777-460D-AB95-B88058FE8A97}" type="sibTrans" cxnId="{3F4421A9-EFBE-401F-8C6E-1BF7B3DB6DBA}">
      <dgm:prSet/>
      <dgm:spPr/>
      <dgm:t>
        <a:bodyPr/>
        <a:lstStyle/>
        <a:p>
          <a:endParaRPr lang="en-US"/>
        </a:p>
      </dgm:t>
    </dgm:pt>
    <dgm:pt modelId="{0CE23510-EF8A-46A1-99F8-8B3EEE4DF9C6}">
      <dgm:prSet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• Bond = the borrowing/debt mechanism.</a:t>
          </a:r>
        </a:p>
      </dgm:t>
    </dgm:pt>
    <dgm:pt modelId="{DBD2799E-2E20-46EC-8C2E-7B92E9ED25AF}" type="parTrans" cxnId="{A33C3CB1-29A6-4196-9683-A18D432B4637}">
      <dgm:prSet/>
      <dgm:spPr/>
      <dgm:t>
        <a:bodyPr/>
        <a:lstStyle/>
        <a:p>
          <a:endParaRPr lang="en-US"/>
        </a:p>
      </dgm:t>
    </dgm:pt>
    <dgm:pt modelId="{DC3A8300-1408-4BAE-B116-1A2634104FA1}" type="sibTrans" cxnId="{A33C3CB1-29A6-4196-9683-A18D432B4637}">
      <dgm:prSet/>
      <dgm:spPr/>
      <dgm:t>
        <a:bodyPr/>
        <a:lstStyle/>
        <a:p>
          <a:endParaRPr lang="en-US"/>
        </a:p>
      </dgm:t>
    </dgm:pt>
    <dgm:pt modelId="{EADB0EDB-1760-4D4F-B9CF-8E243EAEAB95}">
      <dgm:prSet/>
      <dgm:spPr/>
      <dgm:t>
        <a:bodyPr/>
        <a:lstStyle/>
        <a:p>
          <a:r>
            <a:rPr lang="en-US" dirty="0"/>
            <a:t>• 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Bond authorization = permission to issue debt up to a stated amount.</a:t>
          </a:r>
        </a:p>
      </dgm:t>
    </dgm:pt>
    <dgm:pt modelId="{B20C8233-B73A-48B2-AF66-0AF941924755}" type="parTrans" cxnId="{3179FB6E-5587-4DC6-9FAE-31083D829E43}">
      <dgm:prSet/>
      <dgm:spPr/>
      <dgm:t>
        <a:bodyPr/>
        <a:lstStyle/>
        <a:p>
          <a:endParaRPr lang="en-US"/>
        </a:p>
      </dgm:t>
    </dgm:pt>
    <dgm:pt modelId="{7C9184D9-E816-48A7-A050-83A9D84863FA}" type="sibTrans" cxnId="{3179FB6E-5587-4DC6-9FAE-31083D829E43}">
      <dgm:prSet/>
      <dgm:spPr/>
      <dgm:t>
        <a:bodyPr/>
        <a:lstStyle/>
        <a:p>
          <a:endParaRPr lang="en-US"/>
        </a:p>
      </dgm:t>
    </dgm:pt>
    <dgm:pt modelId="{A1FFA641-94BC-40A8-BDB5-6562EA3294B0}">
      <dgm:prSet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• I&amp;S = debt-service portion of a property-tax-supported school district rate.</a:t>
          </a:r>
        </a:p>
      </dgm:t>
    </dgm:pt>
    <dgm:pt modelId="{7CDC7E11-23E2-4584-AAA1-BBD385B64801}" type="parTrans" cxnId="{7E013F67-B73E-4573-BD4D-A4222983727A}">
      <dgm:prSet/>
      <dgm:spPr/>
      <dgm:t>
        <a:bodyPr/>
        <a:lstStyle/>
        <a:p>
          <a:endParaRPr lang="en-US"/>
        </a:p>
      </dgm:t>
    </dgm:pt>
    <dgm:pt modelId="{8DA6A20D-1C7D-4215-A36A-69552535E844}" type="sibTrans" cxnId="{7E013F67-B73E-4573-BD4D-A4222983727A}">
      <dgm:prSet/>
      <dgm:spPr/>
      <dgm:t>
        <a:bodyPr/>
        <a:lstStyle/>
        <a:p>
          <a:endParaRPr lang="en-US"/>
        </a:p>
      </dgm:t>
    </dgm:pt>
    <dgm:pt modelId="{9020B6EF-7BF8-4EBA-BFEE-0D8F3C4C7697}">
      <dgm:prSet/>
      <dgm:spPr/>
      <dgm:t>
        <a:bodyPr/>
        <a:lstStyle/>
        <a:p>
          <a:r>
            <a:rPr lang="en-US" dirty="0"/>
            <a:t>• 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Always ask: What are we borrowing? What are we buying? What will it cost with interest? What debt already exists? What could it mean for taxpayers?</a:t>
          </a:r>
        </a:p>
      </dgm:t>
    </dgm:pt>
    <dgm:pt modelId="{6513379B-EAAE-4CE5-920D-94404D8BAD2F}" type="parTrans" cxnId="{72ABB4DD-8006-4661-A2DA-AF6A89B5D533}">
      <dgm:prSet/>
      <dgm:spPr/>
      <dgm:t>
        <a:bodyPr/>
        <a:lstStyle/>
        <a:p>
          <a:endParaRPr lang="en-US"/>
        </a:p>
      </dgm:t>
    </dgm:pt>
    <dgm:pt modelId="{862AF150-E214-42F1-B76C-79F297F9F77F}" type="sibTrans" cxnId="{72ABB4DD-8006-4661-A2DA-AF6A89B5D533}">
      <dgm:prSet/>
      <dgm:spPr/>
      <dgm:t>
        <a:bodyPr/>
        <a:lstStyle/>
        <a:p>
          <a:endParaRPr lang="en-US"/>
        </a:p>
      </dgm:t>
    </dgm:pt>
    <dgm:pt modelId="{B74FF2D9-2602-46AA-A9B4-8A43604321D7}" type="pres">
      <dgm:prSet presAssocID="{4728728E-BED9-49A9-BD6E-43FC320BEF1B}" presName="root" presStyleCnt="0">
        <dgm:presLayoutVars>
          <dgm:dir/>
          <dgm:resizeHandles val="exact"/>
        </dgm:presLayoutVars>
      </dgm:prSet>
      <dgm:spPr/>
    </dgm:pt>
    <dgm:pt modelId="{E63775D0-340D-4E5B-A8A4-D43E8C50B8BA}" type="pres">
      <dgm:prSet presAssocID="{A04075AE-FFAC-427B-B3D3-C854FF5520D3}" presName="compNode" presStyleCnt="0"/>
      <dgm:spPr/>
    </dgm:pt>
    <dgm:pt modelId="{B9F0F76D-ED0E-435C-8BAD-7D245B596FBB}" type="pres">
      <dgm:prSet presAssocID="{A04075AE-FFAC-427B-B3D3-C854FF5520D3}" presName="bgRect" presStyleLbl="bgShp" presStyleIdx="0" presStyleCnt="5" custLinFactNeighborX="-10642" custLinFactNeighborY="-469"/>
      <dgm:spPr/>
    </dgm:pt>
    <dgm:pt modelId="{2A83EB37-4552-4412-B8A9-B826BEEEEF42}" type="pres">
      <dgm:prSet presAssocID="{A04075AE-FFAC-427B-B3D3-C854FF5520D3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 mark"/>
        </a:ext>
      </dgm:extLst>
    </dgm:pt>
    <dgm:pt modelId="{C4604FA5-9D9F-4C44-A02D-182D585B82E5}" type="pres">
      <dgm:prSet presAssocID="{A04075AE-FFAC-427B-B3D3-C854FF5520D3}" presName="spaceRect" presStyleCnt="0"/>
      <dgm:spPr/>
    </dgm:pt>
    <dgm:pt modelId="{074B2906-65A0-46F2-B8AB-81FC9BE0916A}" type="pres">
      <dgm:prSet presAssocID="{A04075AE-FFAC-427B-B3D3-C854FF5520D3}" presName="parTx" presStyleLbl="revTx" presStyleIdx="0" presStyleCnt="5">
        <dgm:presLayoutVars>
          <dgm:chMax val="0"/>
          <dgm:chPref val="0"/>
        </dgm:presLayoutVars>
      </dgm:prSet>
      <dgm:spPr/>
    </dgm:pt>
    <dgm:pt modelId="{F02DAD0D-B528-4C17-A8C2-BD81505C4748}" type="pres">
      <dgm:prSet presAssocID="{81B54692-C777-460D-AB95-B88058FE8A97}" presName="sibTrans" presStyleCnt="0"/>
      <dgm:spPr/>
    </dgm:pt>
    <dgm:pt modelId="{3F3608A3-6588-410F-8866-1AC70C6FA474}" type="pres">
      <dgm:prSet presAssocID="{0CE23510-EF8A-46A1-99F8-8B3EEE4DF9C6}" presName="compNode" presStyleCnt="0"/>
      <dgm:spPr/>
    </dgm:pt>
    <dgm:pt modelId="{FE9992F5-913F-4CBF-9359-E0AB164DF93B}" type="pres">
      <dgm:prSet presAssocID="{0CE23510-EF8A-46A1-99F8-8B3EEE4DF9C6}" presName="bgRect" presStyleLbl="bgShp" presStyleIdx="1" presStyleCnt="5"/>
      <dgm:spPr/>
    </dgm:pt>
    <dgm:pt modelId="{F6955BEF-B03F-4598-A96A-4A242AF2B475}" type="pres">
      <dgm:prSet presAssocID="{0CE23510-EF8A-46A1-99F8-8B3EEE4DF9C6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745C995F-A56E-4BFB-81A8-320B1370D055}" type="pres">
      <dgm:prSet presAssocID="{0CE23510-EF8A-46A1-99F8-8B3EEE4DF9C6}" presName="spaceRect" presStyleCnt="0"/>
      <dgm:spPr/>
    </dgm:pt>
    <dgm:pt modelId="{406D2D3C-5370-4137-8D19-ADF148A90F6B}" type="pres">
      <dgm:prSet presAssocID="{0CE23510-EF8A-46A1-99F8-8B3EEE4DF9C6}" presName="parTx" presStyleLbl="revTx" presStyleIdx="1" presStyleCnt="5">
        <dgm:presLayoutVars>
          <dgm:chMax val="0"/>
          <dgm:chPref val="0"/>
        </dgm:presLayoutVars>
      </dgm:prSet>
      <dgm:spPr/>
    </dgm:pt>
    <dgm:pt modelId="{EDA45E42-EB37-4C18-829A-79D3E59E2117}" type="pres">
      <dgm:prSet presAssocID="{DC3A8300-1408-4BAE-B116-1A2634104FA1}" presName="sibTrans" presStyleCnt="0"/>
      <dgm:spPr/>
    </dgm:pt>
    <dgm:pt modelId="{C4B06FF0-F049-4EC0-845E-D4964551A668}" type="pres">
      <dgm:prSet presAssocID="{EADB0EDB-1760-4D4F-B9CF-8E243EAEAB95}" presName="compNode" presStyleCnt="0"/>
      <dgm:spPr/>
    </dgm:pt>
    <dgm:pt modelId="{BED3D327-9F0F-4B15-9D24-E77FFB4B4432}" type="pres">
      <dgm:prSet presAssocID="{EADB0EDB-1760-4D4F-B9CF-8E243EAEAB95}" presName="bgRect" presStyleLbl="bgShp" presStyleIdx="2" presStyleCnt="5"/>
      <dgm:spPr/>
    </dgm:pt>
    <dgm:pt modelId="{053BC623-30E9-49F1-919C-57C4974CA662}" type="pres">
      <dgm:prSet presAssocID="{EADB0EDB-1760-4D4F-B9CF-8E243EAEAB95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tract"/>
        </a:ext>
      </dgm:extLst>
    </dgm:pt>
    <dgm:pt modelId="{BA286500-AAB3-41EC-AC87-B6F6A27C986A}" type="pres">
      <dgm:prSet presAssocID="{EADB0EDB-1760-4D4F-B9CF-8E243EAEAB95}" presName="spaceRect" presStyleCnt="0"/>
      <dgm:spPr/>
    </dgm:pt>
    <dgm:pt modelId="{E5C5D7F5-9D2B-4174-9B0F-6D6372C5FA19}" type="pres">
      <dgm:prSet presAssocID="{EADB0EDB-1760-4D4F-B9CF-8E243EAEAB95}" presName="parTx" presStyleLbl="revTx" presStyleIdx="2" presStyleCnt="5">
        <dgm:presLayoutVars>
          <dgm:chMax val="0"/>
          <dgm:chPref val="0"/>
        </dgm:presLayoutVars>
      </dgm:prSet>
      <dgm:spPr/>
    </dgm:pt>
    <dgm:pt modelId="{C986F57B-D0F1-478F-B296-259263E500C4}" type="pres">
      <dgm:prSet presAssocID="{7C9184D9-E816-48A7-A050-83A9D84863FA}" presName="sibTrans" presStyleCnt="0"/>
      <dgm:spPr/>
    </dgm:pt>
    <dgm:pt modelId="{1A9B1E91-2633-4F1E-93BE-7BD0F768AA13}" type="pres">
      <dgm:prSet presAssocID="{A1FFA641-94BC-40A8-BDB5-6562EA3294B0}" presName="compNode" presStyleCnt="0"/>
      <dgm:spPr/>
    </dgm:pt>
    <dgm:pt modelId="{E837C342-5079-4965-8862-704A0D0207D8}" type="pres">
      <dgm:prSet presAssocID="{A1FFA641-94BC-40A8-BDB5-6562EA3294B0}" presName="bgRect" presStyleLbl="bgShp" presStyleIdx="3" presStyleCnt="5"/>
      <dgm:spPr/>
    </dgm:pt>
    <dgm:pt modelId="{4A59A9D4-85E4-49B8-9DA6-423CD4457D02}" type="pres">
      <dgm:prSet presAssocID="{A1FFA641-94BC-40A8-BDB5-6562EA3294B0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06430285-2648-4F95-BD69-B569F858797C}" type="pres">
      <dgm:prSet presAssocID="{A1FFA641-94BC-40A8-BDB5-6562EA3294B0}" presName="spaceRect" presStyleCnt="0"/>
      <dgm:spPr/>
    </dgm:pt>
    <dgm:pt modelId="{9594C9FA-8212-4E12-B2B4-5691A43A2F71}" type="pres">
      <dgm:prSet presAssocID="{A1FFA641-94BC-40A8-BDB5-6562EA3294B0}" presName="parTx" presStyleLbl="revTx" presStyleIdx="3" presStyleCnt="5">
        <dgm:presLayoutVars>
          <dgm:chMax val="0"/>
          <dgm:chPref val="0"/>
        </dgm:presLayoutVars>
      </dgm:prSet>
      <dgm:spPr/>
    </dgm:pt>
    <dgm:pt modelId="{6165F89A-1B60-4CDD-BAD5-3BA40AC1ECC3}" type="pres">
      <dgm:prSet presAssocID="{8DA6A20D-1C7D-4215-A36A-69552535E844}" presName="sibTrans" presStyleCnt="0"/>
      <dgm:spPr/>
    </dgm:pt>
    <dgm:pt modelId="{87073E7A-DC84-4C81-BADB-AE79B27564F3}" type="pres">
      <dgm:prSet presAssocID="{9020B6EF-7BF8-4EBA-BFEE-0D8F3C4C7697}" presName="compNode" presStyleCnt="0"/>
      <dgm:spPr/>
    </dgm:pt>
    <dgm:pt modelId="{CF6113AD-EA6D-4A16-921F-C3FD77EB1EBF}" type="pres">
      <dgm:prSet presAssocID="{9020B6EF-7BF8-4EBA-BFEE-0D8F3C4C7697}" presName="bgRect" presStyleLbl="bgShp" presStyleIdx="4" presStyleCnt="5"/>
      <dgm:spPr/>
    </dgm:pt>
    <dgm:pt modelId="{3E0F8434-4E0D-43A5-8324-2713FFA31213}" type="pres">
      <dgm:prSet presAssocID="{9020B6EF-7BF8-4EBA-BFEE-0D8F3C4C7697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07EAE4EE-03FC-4EDD-AE60-15517259A6E9}" type="pres">
      <dgm:prSet presAssocID="{9020B6EF-7BF8-4EBA-BFEE-0D8F3C4C7697}" presName="spaceRect" presStyleCnt="0"/>
      <dgm:spPr/>
    </dgm:pt>
    <dgm:pt modelId="{B217A526-C840-49B1-9497-2443E23E7DD6}" type="pres">
      <dgm:prSet presAssocID="{9020B6EF-7BF8-4EBA-BFEE-0D8F3C4C7697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59E19410-E61F-4C01-A943-467FCCF38DD0}" type="presOf" srcId="{A1FFA641-94BC-40A8-BDB5-6562EA3294B0}" destId="{9594C9FA-8212-4E12-B2B4-5691A43A2F71}" srcOrd="0" destOrd="0" presId="urn:microsoft.com/office/officeart/2018/2/layout/IconVerticalSolidList"/>
    <dgm:cxn modelId="{74AEE132-E491-4685-A8DB-D98A29C5D378}" type="presOf" srcId="{4728728E-BED9-49A9-BD6E-43FC320BEF1B}" destId="{B74FF2D9-2602-46AA-A9B4-8A43604321D7}" srcOrd="0" destOrd="0" presId="urn:microsoft.com/office/officeart/2018/2/layout/IconVerticalSolidList"/>
    <dgm:cxn modelId="{1EC5FC61-9710-472B-8A95-44C2CA84F8CF}" type="presOf" srcId="{0CE23510-EF8A-46A1-99F8-8B3EEE4DF9C6}" destId="{406D2D3C-5370-4137-8D19-ADF148A90F6B}" srcOrd="0" destOrd="0" presId="urn:microsoft.com/office/officeart/2018/2/layout/IconVerticalSolidList"/>
    <dgm:cxn modelId="{7E013F67-B73E-4573-BD4D-A4222983727A}" srcId="{4728728E-BED9-49A9-BD6E-43FC320BEF1B}" destId="{A1FFA641-94BC-40A8-BDB5-6562EA3294B0}" srcOrd="3" destOrd="0" parTransId="{7CDC7E11-23E2-4584-AAA1-BBD385B64801}" sibTransId="{8DA6A20D-1C7D-4215-A36A-69552535E844}"/>
    <dgm:cxn modelId="{3179FB6E-5587-4DC6-9FAE-31083D829E43}" srcId="{4728728E-BED9-49A9-BD6E-43FC320BEF1B}" destId="{EADB0EDB-1760-4D4F-B9CF-8E243EAEAB95}" srcOrd="2" destOrd="0" parTransId="{B20C8233-B73A-48B2-AF66-0AF941924755}" sibTransId="{7C9184D9-E816-48A7-A050-83A9D84863FA}"/>
    <dgm:cxn modelId="{B02B6E8F-D9B9-4812-8672-24B92358C210}" type="presOf" srcId="{9020B6EF-7BF8-4EBA-BFEE-0D8F3C4C7697}" destId="{B217A526-C840-49B1-9497-2443E23E7DD6}" srcOrd="0" destOrd="0" presId="urn:microsoft.com/office/officeart/2018/2/layout/IconVerticalSolidList"/>
    <dgm:cxn modelId="{8F1E6193-22C1-4067-852B-42724B33466C}" type="presOf" srcId="{A04075AE-FFAC-427B-B3D3-C854FF5520D3}" destId="{074B2906-65A0-46F2-B8AB-81FC9BE0916A}" srcOrd="0" destOrd="0" presId="urn:microsoft.com/office/officeart/2018/2/layout/IconVerticalSolidList"/>
    <dgm:cxn modelId="{3F4421A9-EFBE-401F-8C6E-1BF7B3DB6DBA}" srcId="{4728728E-BED9-49A9-BD6E-43FC320BEF1B}" destId="{A04075AE-FFAC-427B-B3D3-C854FF5520D3}" srcOrd="0" destOrd="0" parTransId="{99A9B8AE-A6CA-4EFC-924D-11B1223783BA}" sibTransId="{81B54692-C777-460D-AB95-B88058FE8A97}"/>
    <dgm:cxn modelId="{A33C3CB1-29A6-4196-9683-A18D432B4637}" srcId="{4728728E-BED9-49A9-BD6E-43FC320BEF1B}" destId="{0CE23510-EF8A-46A1-99F8-8B3EEE4DF9C6}" srcOrd="1" destOrd="0" parTransId="{DBD2799E-2E20-46EC-8C2E-7B92E9ED25AF}" sibTransId="{DC3A8300-1408-4BAE-B116-1A2634104FA1}"/>
    <dgm:cxn modelId="{72ABB4DD-8006-4661-A2DA-AF6A89B5D533}" srcId="{4728728E-BED9-49A9-BD6E-43FC320BEF1B}" destId="{9020B6EF-7BF8-4EBA-BFEE-0D8F3C4C7697}" srcOrd="4" destOrd="0" parTransId="{6513379B-EAAE-4CE5-920D-94404D8BAD2F}" sibTransId="{862AF150-E214-42F1-B76C-79F297F9F77F}"/>
    <dgm:cxn modelId="{15E877E0-39F7-47FD-9560-7D9650068667}" type="presOf" srcId="{EADB0EDB-1760-4D4F-B9CF-8E243EAEAB95}" destId="{E5C5D7F5-9D2B-4174-9B0F-6D6372C5FA19}" srcOrd="0" destOrd="0" presId="urn:microsoft.com/office/officeart/2018/2/layout/IconVerticalSolidList"/>
    <dgm:cxn modelId="{CAB2F3FA-1912-418C-B2BC-52CDE7590581}" type="presParOf" srcId="{B74FF2D9-2602-46AA-A9B4-8A43604321D7}" destId="{E63775D0-340D-4E5B-A8A4-D43E8C50B8BA}" srcOrd="0" destOrd="0" presId="urn:microsoft.com/office/officeart/2018/2/layout/IconVerticalSolidList"/>
    <dgm:cxn modelId="{190836B3-E404-4DE7-B47D-ECE6D5D0D312}" type="presParOf" srcId="{E63775D0-340D-4E5B-A8A4-D43E8C50B8BA}" destId="{B9F0F76D-ED0E-435C-8BAD-7D245B596FBB}" srcOrd="0" destOrd="0" presId="urn:microsoft.com/office/officeart/2018/2/layout/IconVerticalSolidList"/>
    <dgm:cxn modelId="{B5A4384C-CAEE-47A6-9E8D-6F88B14E0677}" type="presParOf" srcId="{E63775D0-340D-4E5B-A8A4-D43E8C50B8BA}" destId="{2A83EB37-4552-4412-B8A9-B826BEEEEF42}" srcOrd="1" destOrd="0" presId="urn:microsoft.com/office/officeart/2018/2/layout/IconVerticalSolidList"/>
    <dgm:cxn modelId="{F322B768-9221-4653-928D-F387BE76C0AB}" type="presParOf" srcId="{E63775D0-340D-4E5B-A8A4-D43E8C50B8BA}" destId="{C4604FA5-9D9F-4C44-A02D-182D585B82E5}" srcOrd="2" destOrd="0" presId="urn:microsoft.com/office/officeart/2018/2/layout/IconVerticalSolidList"/>
    <dgm:cxn modelId="{9074631B-4A3C-40C0-97A7-B7A423673ECE}" type="presParOf" srcId="{E63775D0-340D-4E5B-A8A4-D43E8C50B8BA}" destId="{074B2906-65A0-46F2-B8AB-81FC9BE0916A}" srcOrd="3" destOrd="0" presId="urn:microsoft.com/office/officeart/2018/2/layout/IconVerticalSolidList"/>
    <dgm:cxn modelId="{49887C23-7410-49EB-B48C-099B1C9C50BE}" type="presParOf" srcId="{B74FF2D9-2602-46AA-A9B4-8A43604321D7}" destId="{F02DAD0D-B528-4C17-A8C2-BD81505C4748}" srcOrd="1" destOrd="0" presId="urn:microsoft.com/office/officeart/2018/2/layout/IconVerticalSolidList"/>
    <dgm:cxn modelId="{FDD26D65-DC70-48BB-AE35-8E51CAC29D3F}" type="presParOf" srcId="{B74FF2D9-2602-46AA-A9B4-8A43604321D7}" destId="{3F3608A3-6588-410F-8866-1AC70C6FA474}" srcOrd="2" destOrd="0" presId="urn:microsoft.com/office/officeart/2018/2/layout/IconVerticalSolidList"/>
    <dgm:cxn modelId="{6637D4D3-3A3F-4B5F-A95F-D209F3101FD7}" type="presParOf" srcId="{3F3608A3-6588-410F-8866-1AC70C6FA474}" destId="{FE9992F5-913F-4CBF-9359-E0AB164DF93B}" srcOrd="0" destOrd="0" presId="urn:microsoft.com/office/officeart/2018/2/layout/IconVerticalSolidList"/>
    <dgm:cxn modelId="{FE3E2EEC-0E14-4139-90A5-4CE96AD05E40}" type="presParOf" srcId="{3F3608A3-6588-410F-8866-1AC70C6FA474}" destId="{F6955BEF-B03F-4598-A96A-4A242AF2B475}" srcOrd="1" destOrd="0" presId="urn:microsoft.com/office/officeart/2018/2/layout/IconVerticalSolidList"/>
    <dgm:cxn modelId="{D47650D4-0C86-4A85-A51C-97C684A7A96C}" type="presParOf" srcId="{3F3608A3-6588-410F-8866-1AC70C6FA474}" destId="{745C995F-A56E-4BFB-81A8-320B1370D055}" srcOrd="2" destOrd="0" presId="urn:microsoft.com/office/officeart/2018/2/layout/IconVerticalSolidList"/>
    <dgm:cxn modelId="{AFD7B719-7A63-41E2-9170-513AD695319B}" type="presParOf" srcId="{3F3608A3-6588-410F-8866-1AC70C6FA474}" destId="{406D2D3C-5370-4137-8D19-ADF148A90F6B}" srcOrd="3" destOrd="0" presId="urn:microsoft.com/office/officeart/2018/2/layout/IconVerticalSolidList"/>
    <dgm:cxn modelId="{963B90D3-6842-4D4C-897A-8A8F28E1B712}" type="presParOf" srcId="{B74FF2D9-2602-46AA-A9B4-8A43604321D7}" destId="{EDA45E42-EB37-4C18-829A-79D3E59E2117}" srcOrd="3" destOrd="0" presId="urn:microsoft.com/office/officeart/2018/2/layout/IconVerticalSolidList"/>
    <dgm:cxn modelId="{FD8272D3-4704-4AB9-9B96-B8F14A03A288}" type="presParOf" srcId="{B74FF2D9-2602-46AA-A9B4-8A43604321D7}" destId="{C4B06FF0-F049-4EC0-845E-D4964551A668}" srcOrd="4" destOrd="0" presId="urn:microsoft.com/office/officeart/2018/2/layout/IconVerticalSolidList"/>
    <dgm:cxn modelId="{1DA59D60-F68D-419F-AC50-8CDD3C811F8B}" type="presParOf" srcId="{C4B06FF0-F049-4EC0-845E-D4964551A668}" destId="{BED3D327-9F0F-4B15-9D24-E77FFB4B4432}" srcOrd="0" destOrd="0" presId="urn:microsoft.com/office/officeart/2018/2/layout/IconVerticalSolidList"/>
    <dgm:cxn modelId="{7DE4A8C1-778E-4D9F-A77D-4F04D69FF1BD}" type="presParOf" srcId="{C4B06FF0-F049-4EC0-845E-D4964551A668}" destId="{053BC623-30E9-49F1-919C-57C4974CA662}" srcOrd="1" destOrd="0" presId="urn:microsoft.com/office/officeart/2018/2/layout/IconVerticalSolidList"/>
    <dgm:cxn modelId="{48D94A7F-2765-40DB-BF80-0DA484F0014A}" type="presParOf" srcId="{C4B06FF0-F049-4EC0-845E-D4964551A668}" destId="{BA286500-AAB3-41EC-AC87-B6F6A27C986A}" srcOrd="2" destOrd="0" presId="urn:microsoft.com/office/officeart/2018/2/layout/IconVerticalSolidList"/>
    <dgm:cxn modelId="{4F6A811F-17EF-474D-B140-417CF959AC57}" type="presParOf" srcId="{C4B06FF0-F049-4EC0-845E-D4964551A668}" destId="{E5C5D7F5-9D2B-4174-9B0F-6D6372C5FA19}" srcOrd="3" destOrd="0" presId="urn:microsoft.com/office/officeart/2018/2/layout/IconVerticalSolidList"/>
    <dgm:cxn modelId="{5AA8915D-9607-4C9D-9168-A9B86BA29DC9}" type="presParOf" srcId="{B74FF2D9-2602-46AA-A9B4-8A43604321D7}" destId="{C986F57B-D0F1-478F-B296-259263E500C4}" srcOrd="5" destOrd="0" presId="urn:microsoft.com/office/officeart/2018/2/layout/IconVerticalSolidList"/>
    <dgm:cxn modelId="{1D6D8836-98EA-4FAE-B9E2-43D80F6F1516}" type="presParOf" srcId="{B74FF2D9-2602-46AA-A9B4-8A43604321D7}" destId="{1A9B1E91-2633-4F1E-93BE-7BD0F768AA13}" srcOrd="6" destOrd="0" presId="urn:microsoft.com/office/officeart/2018/2/layout/IconVerticalSolidList"/>
    <dgm:cxn modelId="{7B78643D-8B22-4DC4-8773-6A4EDAD9A3C7}" type="presParOf" srcId="{1A9B1E91-2633-4F1E-93BE-7BD0F768AA13}" destId="{E837C342-5079-4965-8862-704A0D0207D8}" srcOrd="0" destOrd="0" presId="urn:microsoft.com/office/officeart/2018/2/layout/IconVerticalSolidList"/>
    <dgm:cxn modelId="{D90DC853-3603-4C1D-B4D0-9D860D6E1C70}" type="presParOf" srcId="{1A9B1E91-2633-4F1E-93BE-7BD0F768AA13}" destId="{4A59A9D4-85E4-49B8-9DA6-423CD4457D02}" srcOrd="1" destOrd="0" presId="urn:microsoft.com/office/officeart/2018/2/layout/IconVerticalSolidList"/>
    <dgm:cxn modelId="{C40892C3-BCEE-4B7F-931E-D97BCA9314F9}" type="presParOf" srcId="{1A9B1E91-2633-4F1E-93BE-7BD0F768AA13}" destId="{06430285-2648-4F95-BD69-B569F858797C}" srcOrd="2" destOrd="0" presId="urn:microsoft.com/office/officeart/2018/2/layout/IconVerticalSolidList"/>
    <dgm:cxn modelId="{34A22BE0-189B-4B7A-B765-BA6AD1BB074B}" type="presParOf" srcId="{1A9B1E91-2633-4F1E-93BE-7BD0F768AA13}" destId="{9594C9FA-8212-4E12-B2B4-5691A43A2F71}" srcOrd="3" destOrd="0" presId="urn:microsoft.com/office/officeart/2018/2/layout/IconVerticalSolidList"/>
    <dgm:cxn modelId="{FAEE2084-148E-4993-A4CE-0D17BFB640D6}" type="presParOf" srcId="{B74FF2D9-2602-46AA-A9B4-8A43604321D7}" destId="{6165F89A-1B60-4CDD-BAD5-3BA40AC1ECC3}" srcOrd="7" destOrd="0" presId="urn:microsoft.com/office/officeart/2018/2/layout/IconVerticalSolidList"/>
    <dgm:cxn modelId="{8071166B-4244-4D88-89B0-B78A2C0EA0C1}" type="presParOf" srcId="{B74FF2D9-2602-46AA-A9B4-8A43604321D7}" destId="{87073E7A-DC84-4C81-BADB-AE79B27564F3}" srcOrd="8" destOrd="0" presId="urn:microsoft.com/office/officeart/2018/2/layout/IconVerticalSolidList"/>
    <dgm:cxn modelId="{DCA1E65C-9584-4F31-9F66-652B78CB77B8}" type="presParOf" srcId="{87073E7A-DC84-4C81-BADB-AE79B27564F3}" destId="{CF6113AD-EA6D-4A16-921F-C3FD77EB1EBF}" srcOrd="0" destOrd="0" presId="urn:microsoft.com/office/officeart/2018/2/layout/IconVerticalSolidList"/>
    <dgm:cxn modelId="{B82968D3-7361-4C14-84A6-151CD14B9596}" type="presParOf" srcId="{87073E7A-DC84-4C81-BADB-AE79B27564F3}" destId="{3E0F8434-4E0D-43A5-8324-2713FFA31213}" srcOrd="1" destOrd="0" presId="urn:microsoft.com/office/officeart/2018/2/layout/IconVerticalSolidList"/>
    <dgm:cxn modelId="{25A769C9-9B82-41EE-A3DF-414ACFDE684B}" type="presParOf" srcId="{87073E7A-DC84-4C81-BADB-AE79B27564F3}" destId="{07EAE4EE-03FC-4EDD-AE60-15517259A6E9}" srcOrd="2" destOrd="0" presId="urn:microsoft.com/office/officeart/2018/2/layout/IconVerticalSolidList"/>
    <dgm:cxn modelId="{4F6821BA-1E56-48C3-B060-682EC3CC66D3}" type="presParOf" srcId="{87073E7A-DC84-4C81-BADB-AE79B27564F3}" destId="{B217A526-C840-49B1-9497-2443E23E7DD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F48AD6-1BAA-4F34-A5D5-F058B06FC3B0}">
      <dsp:nvSpPr>
        <dsp:cNvPr id="0" name=""/>
        <dsp:cNvSpPr/>
      </dsp:nvSpPr>
      <dsp:spPr>
        <a:xfrm>
          <a:off x="0" y="2173"/>
          <a:ext cx="7217771" cy="110164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171A3F-7E9A-4444-BFC7-C4C06247B08A}">
      <dsp:nvSpPr>
        <dsp:cNvPr id="0" name=""/>
        <dsp:cNvSpPr/>
      </dsp:nvSpPr>
      <dsp:spPr>
        <a:xfrm>
          <a:off x="333248" y="250044"/>
          <a:ext cx="605905" cy="60590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67E5AA-F897-4EA9-8672-867CC13A96BB}">
      <dsp:nvSpPr>
        <dsp:cNvPr id="0" name=""/>
        <dsp:cNvSpPr/>
      </dsp:nvSpPr>
      <dsp:spPr>
        <a:xfrm>
          <a:off x="1272401" y="2173"/>
          <a:ext cx="5945369" cy="11016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591" tIns="116591" rIns="116591" bIns="116591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• 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District/campaign material tells you what proponents say the bond will accomplish.</a:t>
          </a:r>
        </a:p>
      </dsp:txBody>
      <dsp:txXfrm>
        <a:off x="1272401" y="2173"/>
        <a:ext cx="5945369" cy="1101646"/>
      </dsp:txXfrm>
    </dsp:sp>
    <dsp:sp modelId="{6F8B096B-65C9-4D05-A464-6C8F8BAA5A97}">
      <dsp:nvSpPr>
        <dsp:cNvPr id="0" name=""/>
        <dsp:cNvSpPr/>
      </dsp:nvSpPr>
      <dsp:spPr>
        <a:xfrm>
          <a:off x="0" y="1379231"/>
          <a:ext cx="7217771" cy="110164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D7424F-3EA7-415F-9E9C-C8321B100A6A}">
      <dsp:nvSpPr>
        <dsp:cNvPr id="0" name=""/>
        <dsp:cNvSpPr/>
      </dsp:nvSpPr>
      <dsp:spPr>
        <a:xfrm>
          <a:off x="333248" y="1627102"/>
          <a:ext cx="605905" cy="60590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FDA60D-3CAA-4D11-BC53-E4B22A80E353}">
      <dsp:nvSpPr>
        <dsp:cNvPr id="0" name=""/>
        <dsp:cNvSpPr/>
      </dsp:nvSpPr>
      <dsp:spPr>
        <a:xfrm>
          <a:off x="1272401" y="1379231"/>
          <a:ext cx="5945369" cy="11016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591" tIns="116591" rIns="116591" bIns="116591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• 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State databases provide independent governmental reporting and debt information</a:t>
          </a:r>
          <a:r>
            <a:rPr lang="en-US" sz="2000" kern="1200" dirty="0"/>
            <a:t>.</a:t>
          </a:r>
        </a:p>
      </dsp:txBody>
      <dsp:txXfrm>
        <a:off x="1272401" y="1379231"/>
        <a:ext cx="5945369" cy="1101646"/>
      </dsp:txXfrm>
    </dsp:sp>
    <dsp:sp modelId="{EC6C1DA1-6952-4748-B6D8-CE524EC87D01}">
      <dsp:nvSpPr>
        <dsp:cNvPr id="0" name=""/>
        <dsp:cNvSpPr/>
      </dsp:nvSpPr>
      <dsp:spPr>
        <a:xfrm>
          <a:off x="0" y="2756289"/>
          <a:ext cx="7217771" cy="110164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CFCCCC-E0B5-4494-A934-6219522642A9}">
      <dsp:nvSpPr>
        <dsp:cNvPr id="0" name=""/>
        <dsp:cNvSpPr/>
      </dsp:nvSpPr>
      <dsp:spPr>
        <a:xfrm>
          <a:off x="333248" y="3004160"/>
          <a:ext cx="605905" cy="60590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B97F05-B2FC-4216-B437-633040FCFA6D}">
      <dsp:nvSpPr>
        <dsp:cNvPr id="0" name=""/>
        <dsp:cNvSpPr/>
      </dsp:nvSpPr>
      <dsp:spPr>
        <a:xfrm>
          <a:off x="1272401" y="2756289"/>
          <a:ext cx="5945369" cy="11016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591" tIns="116591" rIns="116591" bIns="116591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• 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The Comptroller warns that submitted database information is not independently verified for accuracy or completeness.</a:t>
          </a:r>
        </a:p>
      </dsp:txBody>
      <dsp:txXfrm>
        <a:off x="1272401" y="2756289"/>
        <a:ext cx="5945369" cy="1101646"/>
      </dsp:txXfrm>
    </dsp:sp>
    <dsp:sp modelId="{0FEB0627-07D4-4D12-8A1B-634237EA380E}">
      <dsp:nvSpPr>
        <dsp:cNvPr id="0" name=""/>
        <dsp:cNvSpPr/>
      </dsp:nvSpPr>
      <dsp:spPr>
        <a:xfrm>
          <a:off x="0" y="4133347"/>
          <a:ext cx="7217771" cy="110164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CF88F0-93A8-42E8-AF6B-63E470C0A5A7}">
      <dsp:nvSpPr>
        <dsp:cNvPr id="0" name=""/>
        <dsp:cNvSpPr/>
      </dsp:nvSpPr>
      <dsp:spPr>
        <a:xfrm>
          <a:off x="333248" y="4381218"/>
          <a:ext cx="605905" cy="60590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9AA9B3-C7BB-4D48-AF9C-C743A69D1893}">
      <dsp:nvSpPr>
        <dsp:cNvPr id="0" name=""/>
        <dsp:cNvSpPr/>
      </dsp:nvSpPr>
      <dsp:spPr>
        <a:xfrm>
          <a:off x="1272401" y="4133347"/>
          <a:ext cx="5945369" cy="11016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591" tIns="116591" rIns="116591" bIns="11659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• 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Best practice: compare at least two official sources before treating a number as confirmed.</a:t>
          </a:r>
        </a:p>
      </dsp:txBody>
      <dsp:txXfrm>
        <a:off x="1272401" y="4133347"/>
        <a:ext cx="5945369" cy="11016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F0F76D-ED0E-435C-8BAD-7D245B596FBB}">
      <dsp:nvSpPr>
        <dsp:cNvPr id="0" name=""/>
        <dsp:cNvSpPr/>
      </dsp:nvSpPr>
      <dsp:spPr>
        <a:xfrm>
          <a:off x="0" y="4"/>
          <a:ext cx="7217771" cy="87149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83EB37-4552-4412-B8A9-B826BEEEEF42}">
      <dsp:nvSpPr>
        <dsp:cNvPr id="0" name=""/>
        <dsp:cNvSpPr/>
      </dsp:nvSpPr>
      <dsp:spPr>
        <a:xfrm>
          <a:off x="263627" y="200178"/>
          <a:ext cx="479323" cy="47932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4B2906-65A0-46F2-B8AB-81FC9BE0916A}">
      <dsp:nvSpPr>
        <dsp:cNvPr id="0" name=""/>
        <dsp:cNvSpPr/>
      </dsp:nvSpPr>
      <dsp:spPr>
        <a:xfrm>
          <a:off x="1006579" y="4091"/>
          <a:ext cx="6211191" cy="8714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233" tIns="92233" rIns="92233" bIns="92233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• 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Proposition = the question voter's answer.</a:t>
          </a:r>
        </a:p>
      </dsp:txBody>
      <dsp:txXfrm>
        <a:off x="1006579" y="4091"/>
        <a:ext cx="6211191" cy="871497"/>
      </dsp:txXfrm>
    </dsp:sp>
    <dsp:sp modelId="{FE9992F5-913F-4CBF-9359-E0AB164DF93B}">
      <dsp:nvSpPr>
        <dsp:cNvPr id="0" name=""/>
        <dsp:cNvSpPr/>
      </dsp:nvSpPr>
      <dsp:spPr>
        <a:xfrm>
          <a:off x="0" y="1093463"/>
          <a:ext cx="7217771" cy="87149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955BEF-B03F-4598-A96A-4A242AF2B475}">
      <dsp:nvSpPr>
        <dsp:cNvPr id="0" name=""/>
        <dsp:cNvSpPr/>
      </dsp:nvSpPr>
      <dsp:spPr>
        <a:xfrm>
          <a:off x="263627" y="1289550"/>
          <a:ext cx="479323" cy="47932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6D2D3C-5370-4137-8D19-ADF148A90F6B}">
      <dsp:nvSpPr>
        <dsp:cNvPr id="0" name=""/>
        <dsp:cNvSpPr/>
      </dsp:nvSpPr>
      <dsp:spPr>
        <a:xfrm>
          <a:off x="1006579" y="1093463"/>
          <a:ext cx="6211191" cy="8714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233" tIns="92233" rIns="92233" bIns="92233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• Bond = the borrowing/debt mechanism.</a:t>
          </a:r>
        </a:p>
      </dsp:txBody>
      <dsp:txXfrm>
        <a:off x="1006579" y="1093463"/>
        <a:ext cx="6211191" cy="871497"/>
      </dsp:txXfrm>
    </dsp:sp>
    <dsp:sp modelId="{BED3D327-9F0F-4B15-9D24-E77FFB4B4432}">
      <dsp:nvSpPr>
        <dsp:cNvPr id="0" name=""/>
        <dsp:cNvSpPr/>
      </dsp:nvSpPr>
      <dsp:spPr>
        <a:xfrm>
          <a:off x="0" y="2182835"/>
          <a:ext cx="7217771" cy="87149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3BC623-30E9-49F1-919C-57C4974CA662}">
      <dsp:nvSpPr>
        <dsp:cNvPr id="0" name=""/>
        <dsp:cNvSpPr/>
      </dsp:nvSpPr>
      <dsp:spPr>
        <a:xfrm>
          <a:off x="263627" y="2378922"/>
          <a:ext cx="479323" cy="47932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C5D7F5-9D2B-4174-9B0F-6D6372C5FA19}">
      <dsp:nvSpPr>
        <dsp:cNvPr id="0" name=""/>
        <dsp:cNvSpPr/>
      </dsp:nvSpPr>
      <dsp:spPr>
        <a:xfrm>
          <a:off x="1006579" y="2182835"/>
          <a:ext cx="6211191" cy="8714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233" tIns="92233" rIns="92233" bIns="92233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• </a:t>
          </a:r>
          <a:r>
            <a:rPr lang="en-US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Bond authorization = permission to issue debt up to a stated amount.</a:t>
          </a:r>
        </a:p>
      </dsp:txBody>
      <dsp:txXfrm>
        <a:off x="1006579" y="2182835"/>
        <a:ext cx="6211191" cy="871497"/>
      </dsp:txXfrm>
    </dsp:sp>
    <dsp:sp modelId="{E837C342-5079-4965-8862-704A0D0207D8}">
      <dsp:nvSpPr>
        <dsp:cNvPr id="0" name=""/>
        <dsp:cNvSpPr/>
      </dsp:nvSpPr>
      <dsp:spPr>
        <a:xfrm>
          <a:off x="0" y="3272207"/>
          <a:ext cx="7217771" cy="87149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59A9D4-85E4-49B8-9DA6-423CD4457D02}">
      <dsp:nvSpPr>
        <dsp:cNvPr id="0" name=""/>
        <dsp:cNvSpPr/>
      </dsp:nvSpPr>
      <dsp:spPr>
        <a:xfrm>
          <a:off x="263627" y="3468294"/>
          <a:ext cx="479323" cy="47932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94C9FA-8212-4E12-B2B4-5691A43A2F71}">
      <dsp:nvSpPr>
        <dsp:cNvPr id="0" name=""/>
        <dsp:cNvSpPr/>
      </dsp:nvSpPr>
      <dsp:spPr>
        <a:xfrm>
          <a:off x="1006579" y="3272207"/>
          <a:ext cx="6211191" cy="8714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233" tIns="92233" rIns="92233" bIns="92233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• I&amp;S = debt-service portion of a property-tax-supported school district rate.</a:t>
          </a:r>
        </a:p>
      </dsp:txBody>
      <dsp:txXfrm>
        <a:off x="1006579" y="3272207"/>
        <a:ext cx="6211191" cy="871497"/>
      </dsp:txXfrm>
    </dsp:sp>
    <dsp:sp modelId="{CF6113AD-EA6D-4A16-921F-C3FD77EB1EBF}">
      <dsp:nvSpPr>
        <dsp:cNvPr id="0" name=""/>
        <dsp:cNvSpPr/>
      </dsp:nvSpPr>
      <dsp:spPr>
        <a:xfrm>
          <a:off x="0" y="4361578"/>
          <a:ext cx="7217771" cy="87149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0F8434-4E0D-43A5-8324-2713FFA31213}">
      <dsp:nvSpPr>
        <dsp:cNvPr id="0" name=""/>
        <dsp:cNvSpPr/>
      </dsp:nvSpPr>
      <dsp:spPr>
        <a:xfrm>
          <a:off x="263627" y="4557665"/>
          <a:ext cx="479323" cy="47932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17A526-C840-49B1-9497-2443E23E7DD6}">
      <dsp:nvSpPr>
        <dsp:cNvPr id="0" name=""/>
        <dsp:cNvSpPr/>
      </dsp:nvSpPr>
      <dsp:spPr>
        <a:xfrm>
          <a:off x="1006579" y="4361578"/>
          <a:ext cx="6211191" cy="8714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233" tIns="92233" rIns="92233" bIns="92233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• </a:t>
          </a:r>
          <a:r>
            <a:rPr lang="en-US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Always ask: What are we borrowing? What are we buying? What will it cost with interest? What debt already exists? What could it mean for taxpayers?</a:t>
          </a:r>
        </a:p>
      </dsp:txBody>
      <dsp:txXfrm>
        <a:off x="1006579" y="4361578"/>
        <a:ext cx="6211191" cy="8714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939257"/>
            <a:ext cx="5898630" cy="48037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C58F7861-05FC-CC70-0C94-F3BAE39E54E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12192000" cy="4784036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EC7B0B-C375-9D64-1424-3B07B71AF1F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205927" y="4939715"/>
            <a:ext cx="4420031" cy="479458"/>
          </a:xfrm>
        </p:spPr>
        <p:txBody>
          <a:bodyPr anchor="t"/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9117021-C08A-0E4F-5F64-FC1A870E481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762792" y="4939257"/>
            <a:ext cx="429207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9001D668-DD9C-F5B4-B191-51BDD0B308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03035" y="5873424"/>
            <a:ext cx="1005840" cy="100584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009A08CF-24F0-EC7D-277D-CB831E7E7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9847" y="5718869"/>
            <a:ext cx="5916168" cy="1143000"/>
          </a:xfrm>
        </p:spPr>
        <p:txBody>
          <a:bodyPr anchor="b">
            <a:normAutofit/>
          </a:bodyPr>
          <a:lstStyle>
            <a:lvl1pPr>
              <a:lnSpc>
                <a:spcPct val="60000"/>
              </a:lnSpc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1746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B7D0064E-1F0E-2DDF-C6B5-9CE196C4B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5804" y="612140"/>
            <a:ext cx="6499655" cy="1519612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4804012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 lang="en-US" dirty="0"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D478DAE4-13AB-5772-07E6-B3264F1E314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04122" y="2457406"/>
            <a:ext cx="6441338" cy="3778977"/>
          </a:xfrm>
        </p:spPr>
        <p:txBody>
          <a:bodyPr anchor="t"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65BFCB1-FAA8-D03A-3B62-DCB2CF1CA1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5104122" y="6452990"/>
            <a:ext cx="1968375" cy="365125"/>
          </a:xfrm>
        </p:spPr>
        <p:txBody>
          <a:bodyPr anchor="b"/>
          <a:lstStyle/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A608994-46CD-AAE0-DCC4-A59D26254D8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116252" y="6452989"/>
            <a:ext cx="429207" cy="365125"/>
          </a:xfrm>
        </p:spPr>
        <p:txBody>
          <a:bodyPr anchor="b"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621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3CDF6858-35EF-4C90-B3F5-339B7EF1F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1793" y="621792"/>
            <a:ext cx="7252710" cy="1138769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4023360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72FCF01F-6AD4-FD29-865E-65BD55CF89D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09088" y="2115404"/>
            <a:ext cx="7225415" cy="4212926"/>
          </a:xfrm>
        </p:spPr>
        <p:txBody>
          <a:bodyPr anchor="t" anchorCtr="0"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Footer Placeholder 8">
            <a:extLst>
              <a:ext uri="{FF2B5EF4-FFF2-40B4-BE49-F238E27FC236}">
                <a16:creationId xmlns:a16="http://schemas.microsoft.com/office/drawing/2014/main" id="{4F9B8FC8-8820-A655-2A18-E8F8FC2C72D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281793" y="6492875"/>
            <a:ext cx="1968375" cy="365125"/>
          </a:xfrm>
        </p:spPr>
        <p:txBody>
          <a:bodyPr anchor="b"/>
          <a:lstStyle/>
          <a:p>
            <a:endParaRPr lang="en-US"/>
          </a:p>
        </p:txBody>
      </p:sp>
      <p:sp>
        <p:nvSpPr>
          <p:cNvPr id="13" name="Date Placeholder 2">
            <a:extLst>
              <a:ext uri="{FF2B5EF4-FFF2-40B4-BE49-F238E27FC236}">
                <a16:creationId xmlns:a16="http://schemas.microsoft.com/office/drawing/2014/main" id="{A8C032E2-BBA3-EA74-8FE1-5AFC46A21AE1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9023903" y="6492875"/>
            <a:ext cx="1596200" cy="365125"/>
          </a:xfrm>
        </p:spPr>
        <p:txBody>
          <a:bodyPr anchor="b"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D28087CA-07B9-D0D2-3AA7-C34B5C9645B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105296" y="6492875"/>
            <a:ext cx="429207" cy="365125"/>
          </a:xfrm>
        </p:spPr>
        <p:txBody>
          <a:bodyPr anchor="b"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6684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5">
            <a:extLst>
              <a:ext uri="{FF2B5EF4-FFF2-40B4-BE49-F238E27FC236}">
                <a16:creationId xmlns:a16="http://schemas.microsoft.com/office/drawing/2014/main" id="{7A932ED1-5750-0D24-8D58-961B6F20F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307" y="621792"/>
            <a:ext cx="7252710" cy="113876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01598DB3-17DB-7EDD-0F42-9866A753C2D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569602" y="2115404"/>
            <a:ext cx="7225415" cy="4212926"/>
          </a:xfrm>
        </p:spPr>
        <p:txBody>
          <a:bodyPr anchor="t" anchorCtr="0"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6C5AB1A9-786B-C92B-C6EA-63CE0AACFB1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68640" y="1"/>
            <a:ext cx="4023360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C6115057-015C-DC83-074A-D22D9E0B6CD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542307" y="6492875"/>
            <a:ext cx="196837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Date Placeholder 1">
            <a:extLst>
              <a:ext uri="{FF2B5EF4-FFF2-40B4-BE49-F238E27FC236}">
                <a16:creationId xmlns:a16="http://schemas.microsoft.com/office/drawing/2014/main" id="{42028964-5597-F5F0-6AEA-C79255C9BCE9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5284417" y="6492875"/>
            <a:ext cx="1596200" cy="365125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B6324527-5F82-8213-FFB9-A5E6BEB2314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7365810" y="6492875"/>
            <a:ext cx="429207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4259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15000-16D8-B5F1-E35B-BAE97B4E6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615" y="621793"/>
            <a:ext cx="5326684" cy="1507454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B022A1E6-0A6D-9476-5034-0BDE3EE38B91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518616" y="2513110"/>
            <a:ext cx="5326683" cy="3568006"/>
          </a:xfrm>
        </p:spPr>
        <p:txBody>
          <a:bodyPr anchor="t" anchorCtr="0"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6B8D4096-4B0D-5226-C004-475A83BE8BF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308842" y="0"/>
            <a:ext cx="5883158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917C8CF-AEBF-835D-4503-06A0208049F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518615" y="6450237"/>
            <a:ext cx="1968375" cy="365125"/>
          </a:xfrm>
        </p:spPr>
        <p:txBody>
          <a:bodyPr anchor="b"/>
          <a:lstStyle/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3662962-C2D0-E99D-BD6A-C97F4798F26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5453953" y="6464979"/>
            <a:ext cx="429207" cy="365125"/>
          </a:xfrm>
        </p:spPr>
        <p:txBody>
          <a:bodyPr anchor="b"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2278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98B87BE0-867D-AF74-02DD-6F5420BC6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965" y="621792"/>
            <a:ext cx="4446871" cy="1867629"/>
          </a:xfrm>
        </p:spPr>
        <p:txBody>
          <a:bodyPr anchor="t">
            <a:noAutofit/>
          </a:bodyPr>
          <a:lstStyle>
            <a:lvl1pPr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7B86FDEC-359F-20D5-12F6-5CBA3DC009E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43940" y="2890729"/>
            <a:ext cx="4449227" cy="3138438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FBEF9CB2-E8D7-8869-9B11-C58F1606DF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363570" y="0"/>
            <a:ext cx="6828430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0" name="Footer Placeholder 8">
            <a:extLst>
              <a:ext uri="{FF2B5EF4-FFF2-40B4-BE49-F238E27FC236}">
                <a16:creationId xmlns:a16="http://schemas.microsoft.com/office/drawing/2014/main" id="{4784CE43-81E9-3B12-CB65-9B5FC6ECE9E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515618" y="6430476"/>
            <a:ext cx="1968375" cy="379867"/>
          </a:xfrm>
        </p:spPr>
        <p:txBody>
          <a:bodyPr anchor="b"/>
          <a:lstStyle/>
          <a:p>
            <a:endParaRPr lang="en-US"/>
          </a:p>
        </p:txBody>
      </p:sp>
      <p:sp>
        <p:nvSpPr>
          <p:cNvPr id="11" name="Slide Number Placeholder 9">
            <a:extLst>
              <a:ext uri="{FF2B5EF4-FFF2-40B4-BE49-F238E27FC236}">
                <a16:creationId xmlns:a16="http://schemas.microsoft.com/office/drawing/2014/main" id="{779F1775-5104-9F86-4A61-07F914947CC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4563960" y="6430476"/>
            <a:ext cx="429207" cy="379867"/>
          </a:xfrm>
        </p:spPr>
        <p:txBody>
          <a:bodyPr anchor="b"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2109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9733" y="621792"/>
            <a:ext cx="3884546" cy="2280501"/>
          </a:xfrm>
        </p:spPr>
        <p:txBody>
          <a:bodyPr anchor="t">
            <a:noAutofit/>
          </a:bodyPr>
          <a:lstStyle>
            <a:lvl1pPr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74736F65-8A7D-D535-AAD0-31480F8AD31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7260609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87521" y="3211512"/>
            <a:ext cx="3884547" cy="2743200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8">
            <a:extLst>
              <a:ext uri="{FF2B5EF4-FFF2-40B4-BE49-F238E27FC236}">
                <a16:creationId xmlns:a16="http://schemas.microsoft.com/office/drawing/2014/main" id="{C64245F1-97E2-FD23-26A5-03067F46469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7649733" y="6456384"/>
            <a:ext cx="1968375" cy="379867"/>
          </a:xfrm>
        </p:spPr>
        <p:txBody>
          <a:bodyPr anchor="b"/>
          <a:lstStyle/>
          <a:p>
            <a:endParaRPr lang="en-US"/>
          </a:p>
        </p:txBody>
      </p:sp>
      <p:sp>
        <p:nvSpPr>
          <p:cNvPr id="5" name="Slide Number Placeholder 9">
            <a:extLst>
              <a:ext uri="{FF2B5EF4-FFF2-40B4-BE49-F238E27FC236}">
                <a16:creationId xmlns:a16="http://schemas.microsoft.com/office/drawing/2014/main" id="{15E75D5B-F407-F4DD-192B-D56CF168CDA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134152" y="6456385"/>
            <a:ext cx="429207" cy="379867"/>
          </a:xfrm>
        </p:spPr>
        <p:txBody>
          <a:bodyPr anchor="b"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0616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B686070-85E7-EB57-8965-F95F2692C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064" y="3608276"/>
            <a:ext cx="4428700" cy="2620587"/>
          </a:xfrm>
        </p:spPr>
        <p:txBody>
          <a:bodyPr anchor="t">
            <a:noAutofit/>
          </a:bodyPr>
          <a:lstStyle>
            <a:lvl1pPr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12192000" cy="3429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4546533B-13A8-961D-BD05-8DE715F634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68036" y="3579702"/>
            <a:ext cx="6298442" cy="2620587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8">
            <a:extLst>
              <a:ext uri="{FF2B5EF4-FFF2-40B4-BE49-F238E27FC236}">
                <a16:creationId xmlns:a16="http://schemas.microsoft.com/office/drawing/2014/main" id="{9349FD65-108E-79AD-A9C8-91429963386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5262666" y="6442872"/>
            <a:ext cx="1968375" cy="379867"/>
          </a:xfrm>
        </p:spPr>
        <p:txBody>
          <a:bodyPr anchor="b"/>
          <a:lstStyle/>
          <a:p>
            <a:endParaRPr lang="en-US"/>
          </a:p>
        </p:txBody>
      </p:sp>
      <p:sp>
        <p:nvSpPr>
          <p:cNvPr id="12" name="Date Placeholder 2">
            <a:extLst>
              <a:ext uri="{FF2B5EF4-FFF2-40B4-BE49-F238E27FC236}">
                <a16:creationId xmlns:a16="http://schemas.microsoft.com/office/drawing/2014/main" id="{547B7542-C2BA-4322-9FF4-E2713B917492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7697040" y="6442872"/>
            <a:ext cx="2295997" cy="379867"/>
          </a:xfrm>
        </p:spPr>
        <p:txBody>
          <a:bodyPr anchor="b"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7" name="Slide Number Placeholder 9">
            <a:extLst>
              <a:ext uri="{FF2B5EF4-FFF2-40B4-BE49-F238E27FC236}">
                <a16:creationId xmlns:a16="http://schemas.microsoft.com/office/drawing/2014/main" id="{EB058DA4-9F6F-CC80-D1C5-728E096806C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137271" y="6442873"/>
            <a:ext cx="429207" cy="379867"/>
          </a:xfrm>
        </p:spPr>
        <p:txBody>
          <a:bodyPr anchor="b"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1564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B0F469B-7972-C862-3265-20EC44D74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064" y="631710"/>
            <a:ext cx="11032239" cy="1115203"/>
          </a:xfrm>
        </p:spPr>
        <p:txBody>
          <a:bodyPr anchor="t">
            <a:noAutofit/>
          </a:bodyPr>
          <a:lstStyle>
            <a:lvl1pPr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1A9091ED-65DB-CA4C-BC68-EC773138EFA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09181" y="2115403"/>
            <a:ext cx="5786651" cy="4671431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A3F07A79-5344-FA17-3625-1266EFAA87F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0488" y="2115403"/>
            <a:ext cx="5353815" cy="4110888"/>
          </a:xfrm>
        </p:spPr>
        <p:txBody>
          <a:bodyPr anchor="t">
            <a:no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400"/>
            </a:lvl4pPr>
            <a:lvl5pPr marL="914400" indent="0">
              <a:buFont typeface="Arial" panose="020B0604020202020204" pitchFamily="34" charset="0"/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C0D704B-E4D2-B261-890F-35C54C94C6EE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6177425" y="6428984"/>
            <a:ext cx="4467829" cy="365125"/>
          </a:xfrm>
        </p:spPr>
        <p:txBody>
          <a:bodyPr anchor="b"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5932FFD-B632-F7EE-B653-9A621348C003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10926847" y="6421709"/>
            <a:ext cx="617457" cy="365125"/>
          </a:xfrm>
        </p:spPr>
        <p:txBody>
          <a:bodyPr anchor="b"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8108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348" y="644000"/>
            <a:ext cx="2594550" cy="1877132"/>
          </a:xfrm>
        </p:spPr>
        <p:txBody>
          <a:bodyPr anchor="t" anchorCtr="0">
            <a:noAutofit/>
          </a:bodyPr>
          <a:lstStyle>
            <a:lvl1pPr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6740" y="2899954"/>
            <a:ext cx="3610418" cy="3314046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02183" y="644000"/>
            <a:ext cx="7183078" cy="5570000"/>
          </a:xfrm>
        </p:spPr>
        <p:txBody>
          <a:bodyPr anchor="b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Footer Placeholder 6">
            <a:extLst>
              <a:ext uri="{FF2B5EF4-FFF2-40B4-BE49-F238E27FC236}">
                <a16:creationId xmlns:a16="http://schemas.microsoft.com/office/drawing/2014/main" id="{E471EB04-B63C-4629-0688-E2CC8C576A5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545926" y="6438284"/>
            <a:ext cx="5276852" cy="365125"/>
          </a:xfrm>
        </p:spPr>
        <p:txBody>
          <a:bodyPr anchor="b"/>
          <a:lstStyle/>
          <a:p>
            <a:endParaRPr lang="en-US"/>
          </a:p>
        </p:txBody>
      </p:sp>
      <p:sp>
        <p:nvSpPr>
          <p:cNvPr id="12" name="Date Placeholder 5">
            <a:extLst>
              <a:ext uri="{FF2B5EF4-FFF2-40B4-BE49-F238E27FC236}">
                <a16:creationId xmlns:a16="http://schemas.microsoft.com/office/drawing/2014/main" id="{A4924D77-E18C-D84A-F550-9B0188FEBF8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6190488" y="6432496"/>
            <a:ext cx="2544079" cy="365125"/>
          </a:xfrm>
        </p:spPr>
        <p:txBody>
          <a:bodyPr anchor="b"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14" name="Slide Number Placeholder 8">
            <a:extLst>
              <a:ext uri="{FF2B5EF4-FFF2-40B4-BE49-F238E27FC236}">
                <a16:creationId xmlns:a16="http://schemas.microsoft.com/office/drawing/2014/main" id="{38B4B455-40D3-EF76-D860-2A6FFBF6983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099128" y="6438284"/>
            <a:ext cx="429207" cy="365125"/>
          </a:xfrm>
        </p:spPr>
        <p:txBody>
          <a:bodyPr anchor="b"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0032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504688"/>
            <a:ext cx="5902657" cy="1353312"/>
          </a:xfrm>
        </p:spPr>
        <p:txBody>
          <a:bodyPr anchor="b">
            <a:normAutofit/>
          </a:bodyPr>
          <a:lstStyle>
            <a:lvl1pPr>
              <a:lnSpc>
                <a:spcPct val="120000"/>
              </a:lnSpc>
              <a:defRPr sz="2000" b="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-54591" y="-156950"/>
            <a:ext cx="5957248" cy="4510586"/>
          </a:xfrm>
        </p:spPr>
        <p:txBody>
          <a:bodyPr anchor="t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5000" b="0" i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B98C21E-A9AF-D3FB-3F6A-06088553C6F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10101" y="5852160"/>
            <a:ext cx="1005840" cy="100584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62793" y="100701"/>
            <a:ext cx="429207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8183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406F310-2B8D-3C32-560C-686817E6B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249" y="1012175"/>
            <a:ext cx="11113008" cy="8497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4FD1A6D-2D8E-1FD1-C1AC-CB5E9D5A1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2375" y="110364"/>
            <a:ext cx="527685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FADE430-EE65-B675-F031-7651DE9D6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305BC9-1670-00D4-5A66-F52444DA9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959" y="104649"/>
            <a:ext cx="429207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96" y="2115542"/>
            <a:ext cx="11013670" cy="44515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73836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0058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832976E3-E745-9DF8-C3E3-53A778D9502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96453" y="5852160"/>
            <a:ext cx="1005840" cy="1005840"/>
          </a:xfrm>
          <a:prstGeom prst="rect">
            <a:avLst/>
          </a:prstGeom>
        </p:spPr>
      </p:pic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6F777942-A24A-16CB-2115-A16E397BBB0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91D0C3F1-69CA-2A45-33F7-9AF4B8FFEDB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8DB65802-3866-05DF-F96B-15A117F7C76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-17470" y="1016759"/>
            <a:ext cx="10082693" cy="5841242"/>
          </a:xfrm>
        </p:spPr>
        <p:txBody>
          <a:bodyPr anchor="b" anchorCtr="0">
            <a:noAutofit/>
          </a:bodyPr>
          <a:lstStyle>
            <a:lvl1pPr marL="0" indent="0">
              <a:lnSpc>
                <a:spcPct val="80000"/>
              </a:lnSpc>
              <a:buNone/>
              <a:defRPr sz="5600" b="0" spc="-200" baseline="0"/>
            </a:lvl1pPr>
            <a:lvl2pPr marL="228600" indent="0">
              <a:lnSpc>
                <a:spcPct val="80000"/>
              </a:lnSpc>
              <a:buNone/>
              <a:defRPr sz="5600" b="0" spc="-200" baseline="0"/>
            </a:lvl2pPr>
            <a:lvl3pPr marL="457200" indent="0">
              <a:lnSpc>
                <a:spcPct val="80000"/>
              </a:lnSpc>
              <a:buNone/>
              <a:defRPr sz="5600" b="0" spc="-200" baseline="0"/>
            </a:lvl3pPr>
            <a:lvl4pPr marL="685800" indent="0">
              <a:lnSpc>
                <a:spcPct val="80000"/>
              </a:lnSpc>
              <a:buNone/>
              <a:defRPr sz="5600" b="0" spc="-200" baseline="0"/>
            </a:lvl4pPr>
            <a:lvl5pPr marL="914400" indent="0">
              <a:lnSpc>
                <a:spcPct val="80000"/>
              </a:lnSpc>
              <a:buNone/>
              <a:defRPr sz="5600" b="0" spc="-200" baseline="0"/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2829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5DC095FD-8C32-C2DB-3F1D-105AFD1518B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83347" y="5852160"/>
            <a:ext cx="1005840" cy="100584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CA0FBB42-F049-CCA6-45E1-D60DC58A76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" y="5899926"/>
            <a:ext cx="5902657" cy="958073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20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2B5E50A9-B175-CA38-A22A-468AE7533B5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-18288" y="95534"/>
            <a:ext cx="8961120" cy="4476466"/>
          </a:xfrm>
        </p:spPr>
        <p:txBody>
          <a:bodyPr anchor="t">
            <a:normAutofit/>
          </a:bodyPr>
          <a:lstStyle>
            <a:lvl1pPr marL="164592" indent="-164592">
              <a:lnSpc>
                <a:spcPct val="80000"/>
              </a:lnSpc>
              <a:spcBef>
                <a:spcPts val="0"/>
              </a:spcBef>
              <a:buNone/>
              <a:defRPr sz="5600" spc="-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84D7E47A-F89A-8F43-C300-185AD1461C0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762793" y="110364"/>
            <a:ext cx="429207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1CA01B7F-0CDC-9F0A-6B3B-A87674D14D6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6193030" y="6392564"/>
            <a:ext cx="3104866" cy="365125"/>
          </a:xfrm>
        </p:spPr>
        <p:txBody>
          <a:bodyPr anchor="b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5556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A74F0-5415-CAD7-98B3-4A75913F4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064" y="987552"/>
            <a:ext cx="3465576" cy="294436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51E178-0505-15CE-6ACB-7BE1FB1E5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353" y="110364"/>
            <a:ext cx="347472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82246E-2BFA-5BAA-F22D-A2618C05A0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15968" y="104576"/>
            <a:ext cx="4836883" cy="365125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4BA02B-433E-FB95-6E96-11393CDBD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F74B4B98-ABA0-9FD3-485A-984EDEEB4469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315966" y="987552"/>
            <a:ext cx="7446825" cy="25603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9">
            <a:extLst>
              <a:ext uri="{FF2B5EF4-FFF2-40B4-BE49-F238E27FC236}">
                <a16:creationId xmlns:a16="http://schemas.microsoft.com/office/drawing/2014/main" id="{3822067E-4B47-03C7-3636-0C6F8324E1E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315967" y="3931920"/>
            <a:ext cx="7446824" cy="25603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6460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F29C1-2D4D-0529-EAD3-926838F41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064" y="630936"/>
            <a:ext cx="11018520" cy="10883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6A1D5A-FFC5-5F10-90D2-A3FBCC312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352" y="110364"/>
            <a:ext cx="527685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1BD63D-FC9C-D946-5560-869AEDE315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90488" y="104576"/>
            <a:ext cx="4836883" cy="365125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2EF08D-93E2-AF7A-F559-DDB0B35B8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48CB9E0-8B46-6608-0C37-7C5ABA9B47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352" y="2286000"/>
            <a:ext cx="5184648" cy="5340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C2C05A59-CCEE-1225-7022-B1DA682C704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30351" y="2980943"/>
            <a:ext cx="5183188" cy="35861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86471C19-5F51-6595-B72A-4BFC1E553D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0488" y="2286000"/>
            <a:ext cx="5183188" cy="5340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1">
            <a:extLst>
              <a:ext uri="{FF2B5EF4-FFF2-40B4-BE49-F238E27FC236}">
                <a16:creationId xmlns:a16="http://schemas.microsoft.com/office/drawing/2014/main" id="{0AB20C10-A144-EF5E-8276-7E736CE87590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190488" y="2980944"/>
            <a:ext cx="5183188" cy="35861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37896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6D1F904E-1F4C-373E-2E2B-D7478F70F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20" y="644663"/>
            <a:ext cx="11045952" cy="10883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352" y="109728"/>
            <a:ext cx="527685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1928" y="110364"/>
            <a:ext cx="429207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7161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AD1B27E-1142-7BB8-1DE8-D31FA8AA8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00701"/>
            <a:ext cx="589863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900E2BC-FCC7-E994-4648-A42CDE5186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17920" y="100701"/>
            <a:ext cx="5332001" cy="365125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211A59-CFA8-A0B1-4A4C-E446F9072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62793" y="100701"/>
            <a:ext cx="429207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6653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926" y="655093"/>
            <a:ext cx="10982409" cy="1528549"/>
          </a:xfrm>
        </p:spPr>
        <p:txBody>
          <a:bodyPr anchor="t">
            <a:noAutofit/>
          </a:bodyPr>
          <a:lstStyle>
            <a:lvl1pPr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5926" y="2497540"/>
            <a:ext cx="10982409" cy="3384645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BD7A9B30-35AB-D437-5276-473CFE5169D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545926" y="6438284"/>
            <a:ext cx="527685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4">
            <a:extLst>
              <a:ext uri="{FF2B5EF4-FFF2-40B4-BE49-F238E27FC236}">
                <a16:creationId xmlns:a16="http://schemas.microsoft.com/office/drawing/2014/main" id="{0D033E8C-C8B6-A9F1-6B99-0610AEC435CB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6190488" y="6432496"/>
            <a:ext cx="2544079" cy="365125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09C00759-43C5-D4A5-6597-C9F31C4DA2A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099128" y="6438284"/>
            <a:ext cx="429207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2859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615" y="2883090"/>
            <a:ext cx="7741851" cy="1842020"/>
          </a:xfrm>
        </p:spPr>
        <p:txBody>
          <a:bodyPr anchor="b">
            <a:noAutofit/>
          </a:bodyPr>
          <a:lstStyle>
            <a:lvl1pPr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C9D34928-44CA-ACCE-36AD-37689020A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6906" y="100701"/>
            <a:ext cx="536172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B6F43E62-A9B0-571B-E3BD-354206A884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17921" y="100701"/>
            <a:ext cx="2526030" cy="365125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6905" y="4922111"/>
            <a:ext cx="7741850" cy="1279615"/>
          </a:xfrm>
        </p:spPr>
        <p:txBody>
          <a:bodyPr anchor="t">
            <a:noAutofit/>
          </a:bodyPr>
          <a:lstStyle>
            <a:lvl1pPr marL="0" indent="0">
              <a:buNone/>
              <a:defRPr sz="1400"/>
            </a:lvl1pPr>
            <a:lvl2pPr marL="228600" indent="0">
              <a:buNone/>
              <a:defRPr sz="14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62793" y="6392174"/>
            <a:ext cx="429207" cy="365125"/>
          </a:xfrm>
        </p:spPr>
        <p:txBody>
          <a:bodyPr anchor="b"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3CF16D9-01F3-6CE6-7291-C344E099BBD0}"/>
              </a:ext>
            </a:extLst>
          </p:cNvPr>
          <p:cNvSpPr/>
          <p:nvPr/>
        </p:nvSpPr>
        <p:spPr>
          <a:xfrm>
            <a:off x="8454179" y="100701"/>
            <a:ext cx="3557904" cy="3557904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70895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5457214"/>
            <a:ext cx="4206240" cy="138074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9134185-2980-312E-60AF-F360D16FB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8288" y="81290"/>
            <a:ext cx="4654296" cy="373989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8259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6174463"/>
            <a:ext cx="5891134" cy="654839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29E0058-93A2-5291-6ACA-A0430862664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03035" y="5873424"/>
            <a:ext cx="1005840" cy="100584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3F14EE-EFB3-D2DC-CEAA-621D66627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33E0DC-DE5C-286F-36BD-6985F4A6C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207AF81-9CDB-689F-CE00-62257104E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70B1373-40A5-190F-BE9F-8FC310F7B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8288" y="2159632"/>
            <a:ext cx="9683496" cy="3776472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347667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54E7A70C-B49B-5779-BA11-88AE4939E0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77355" y="83125"/>
            <a:ext cx="731520" cy="73152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8197F50-0DC4-261A-813C-264E7361D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8288" y="2184032"/>
            <a:ext cx="8074152" cy="4718304"/>
          </a:xfr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15669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8288" y="82296"/>
            <a:ext cx="8139659" cy="1554480"/>
          </a:xfrm>
        </p:spPr>
        <p:txBody>
          <a:bodyPr anchor="t">
            <a:normAutofit/>
          </a:bodyPr>
          <a:lstStyle>
            <a:lvl1pPr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-1" y="1896472"/>
            <a:ext cx="8139660" cy="3557904"/>
          </a:xfr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400"/>
            </a:lvl1pPr>
            <a:lvl2pPr marL="571500" indent="-342900">
              <a:buFont typeface="+mj-lt"/>
              <a:buAutoNum type="arabicPeriod"/>
              <a:defRPr sz="1400"/>
            </a:lvl2pPr>
            <a:lvl3pPr marL="800100" indent="-342900">
              <a:buFont typeface="+mj-lt"/>
              <a:buAutoNum type="arabicPeriod"/>
              <a:defRPr sz="1400"/>
            </a:lvl3pPr>
            <a:lvl4pPr marL="1028700" indent="-342900">
              <a:buFont typeface="+mj-lt"/>
              <a:buAutoNum type="arabicPeriod"/>
              <a:defRPr sz="1400"/>
            </a:lvl4pPr>
            <a:lvl5pPr marL="1257300" indent="-342900">
              <a:buFont typeface="+mj-lt"/>
              <a:buAutoNum type="arabicPeriod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75C8E38-E957-9E3C-9A05-717C0F009AB9}"/>
              </a:ext>
            </a:extLst>
          </p:cNvPr>
          <p:cNvSpPr/>
          <p:nvPr/>
        </p:nvSpPr>
        <p:spPr>
          <a:xfrm>
            <a:off x="8552512" y="3218512"/>
            <a:ext cx="3557904" cy="3557904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1E193C2-09EC-BB41-5A34-007D34EB8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62793" y="100701"/>
            <a:ext cx="429207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010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6396" y="621792"/>
            <a:ext cx="5386715" cy="1816898"/>
          </a:xfrm>
        </p:spPr>
        <p:txBody>
          <a:bodyPr anchor="t">
            <a:noAutofit/>
          </a:bodyPr>
          <a:lstStyle>
            <a:lvl1pPr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AC20259-235D-F9C3-3788-C1457976F5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5906642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90488" y="110364"/>
            <a:ext cx="534923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62793" y="110364"/>
            <a:ext cx="429207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90488" y="2740228"/>
            <a:ext cx="5906642" cy="4096512"/>
          </a:xfrm>
        </p:spPr>
        <p:txBody>
          <a:bodyPr anchor="b">
            <a:normAutofit/>
          </a:bodyPr>
          <a:lstStyle>
            <a:lvl1pPr marL="342900" indent="-342900">
              <a:buFont typeface="+mj-lt"/>
              <a:buAutoNum type="arabicPeriod"/>
              <a:defRPr sz="1400"/>
            </a:lvl1pPr>
            <a:lvl2pPr marL="571500" indent="-342900">
              <a:buFont typeface="+mj-lt"/>
              <a:buAutoNum type="arabicPeriod"/>
              <a:defRPr sz="1400"/>
            </a:lvl2pPr>
            <a:lvl3pPr marL="800100" indent="-342900">
              <a:buFont typeface="+mj-lt"/>
              <a:buAutoNum type="arabicPeriod"/>
              <a:defRPr sz="1400"/>
            </a:lvl3pPr>
            <a:lvl4pPr marL="1028700" indent="-342900">
              <a:buFont typeface="+mj-lt"/>
              <a:buAutoNum type="arabicPeriod"/>
              <a:defRPr sz="1400"/>
            </a:lvl4pPr>
            <a:lvl5pPr marL="1257300" indent="-342900">
              <a:buFont typeface="+mj-lt"/>
              <a:buAutoNum type="arabicPeriod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6210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0178B15-836F-D50E-D616-40C937324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645" y="987552"/>
            <a:ext cx="5366480" cy="4044508"/>
          </a:xfrm>
        </p:spPr>
        <p:txBody>
          <a:bodyPr>
            <a:normAutofit/>
          </a:bodyPr>
          <a:lstStyle>
            <a:lvl1pPr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3A196D4-110B-6911-7AF5-9149D3FFF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2150" y="100701"/>
            <a:ext cx="536648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8D9253F-93F3-9EB9-BFA6-49C9461DE0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90488" y="100701"/>
            <a:ext cx="2940449" cy="365125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94C6C96-D651-5D6B-830B-07E5A3542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05731" y="100701"/>
            <a:ext cx="429207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90488" y="969264"/>
            <a:ext cx="5336753" cy="4818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469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496" y="988979"/>
            <a:ext cx="3462878" cy="2942419"/>
          </a:xfrm>
        </p:spPr>
        <p:txBody>
          <a:bodyPr>
            <a:normAutofit/>
          </a:bodyPr>
          <a:lstStyle>
            <a:lvl1pPr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A9910B-18FC-4A92-025A-A88AC7CD6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2150" y="100701"/>
            <a:ext cx="347022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752728-D41A-655E-871F-F76147E0E9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17167" y="100701"/>
            <a:ext cx="2940449" cy="365125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E07CC96-728B-298D-B2D6-54C4E9F0E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05731" y="100701"/>
            <a:ext cx="429207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317167" y="967689"/>
            <a:ext cx="7217771" cy="52371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7307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8288" y="644663"/>
            <a:ext cx="12001592" cy="10883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90488" y="104576"/>
            <a:ext cx="483688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 rtl="0">
              <a:lnSpc>
                <a:spcPct val="8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501" y="110364"/>
            <a:ext cx="5276852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 rtl="0">
              <a:lnSpc>
                <a:spcPct val="8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2792" y="110364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 rtl="0">
              <a:lnSpc>
                <a:spcPct val="8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1907521"/>
            <a:ext cx="12001592" cy="48401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944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  <p:sldLayoutId id="2147483734" r:id="rId17"/>
    <p:sldLayoutId id="2147483735" r:id="rId18"/>
    <p:sldLayoutId id="2147483736" r:id="rId19"/>
    <p:sldLayoutId id="2147483737" r:id="rId20"/>
    <p:sldLayoutId id="2147483738" r:id="rId21"/>
    <p:sldLayoutId id="2147483739" r:id="rId22"/>
    <p:sldLayoutId id="2147483740" r:id="rId23"/>
    <p:sldLayoutId id="2147483741" r:id="rId24"/>
    <p:sldLayoutId id="2147483742" r:id="rId25"/>
    <p:sldLayoutId id="2147483743" r:id="rId26"/>
    <p:sldLayoutId id="2147483744" r:id="rId27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600" b="0" i="0" kern="1200" spc="-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80000"/>
        </a:lnSpc>
        <a:spcBef>
          <a:spcPts val="1000"/>
        </a:spcBef>
        <a:buFont typeface="Arial" panose="020B0604020202020204" pitchFamily="34" charset="0"/>
        <a:buNone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80000"/>
        </a:lnSpc>
        <a:spcBef>
          <a:spcPts val="1000"/>
        </a:spcBef>
        <a:buFont typeface="Arial" panose="020B0604020202020204" pitchFamily="34" charset="0"/>
        <a:buNone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80000"/>
        </a:lnSpc>
        <a:spcBef>
          <a:spcPts val="1000"/>
        </a:spcBef>
        <a:buFont typeface="Arial" panose="020B0604020202020204" pitchFamily="34" charset="0"/>
        <a:buNone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80000"/>
        </a:lnSpc>
        <a:spcBef>
          <a:spcPts val="1000"/>
        </a:spcBef>
        <a:buFont typeface="Arial" panose="020B0604020202020204" pitchFamily="34" charset="0"/>
        <a:buNone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80000"/>
        </a:lnSpc>
        <a:spcBef>
          <a:spcPts val="1000"/>
        </a:spcBef>
        <a:buFont typeface="Arial" panose="020B0604020202020204" pitchFamily="34" charset="0"/>
        <a:buNone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45804" y="612140"/>
            <a:ext cx="6499655" cy="15196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defRPr sz="2800" b="1"/>
            </a:pPr>
            <a:r>
              <a:rPr lang="en-US" sz="4800" b="0" i="0" kern="1200" spc="-200" baseline="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Texas Propositions &amp; Bonds</a:t>
            </a:r>
          </a:p>
        </p:txBody>
      </p:sp>
      <p:pic>
        <p:nvPicPr>
          <p:cNvPr id="5" name="Picture 4" descr="Pen placed on top of a signature line">
            <a:extLst>
              <a:ext uri="{FF2B5EF4-FFF2-40B4-BE49-F238E27FC236}">
                <a16:creationId xmlns:a16="http://schemas.microsoft.com/office/drawing/2014/main" id="{8EC0E195-77A4-B3DA-0264-57113EBE349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1568" r="1673" b="-2"/>
          <a:stretch>
            <a:fillRect/>
          </a:stretch>
        </p:blipFill>
        <p:spPr>
          <a:xfrm>
            <a:off x="20" y="1"/>
            <a:ext cx="4803992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104122" y="1764792"/>
            <a:ext cx="6441338" cy="445097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80000"/>
              </a:lnSpc>
              <a:spcBef>
                <a:spcPts val="1000"/>
              </a:spcBef>
              <a:spcAft>
                <a:spcPts val="1200"/>
              </a:spcAft>
              <a:defRPr sz="2000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Understanding what voters are being asked to approve</a:t>
            </a:r>
          </a:p>
          <a:p>
            <a:pPr>
              <a:lnSpc>
                <a:spcPct val="80000"/>
              </a:lnSpc>
              <a:spcBef>
                <a:spcPts val="1000"/>
              </a:spcBef>
              <a:spcAft>
                <a:spcPts val="1200"/>
              </a:spcAft>
              <a:defRPr sz="2000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Research Guide for Texas Voters</a:t>
            </a:r>
          </a:p>
          <a:p>
            <a:pPr>
              <a:lnSpc>
                <a:spcPct val="80000"/>
              </a:lnSpc>
              <a:spcBef>
                <a:spcPts val="1000"/>
              </a:spcBef>
              <a:spcAft>
                <a:spcPts val="1200"/>
              </a:spcAft>
              <a:defRPr sz="2000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Focus: ballot language, bond costs, taxes, projects, and existing debt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645" y="987552"/>
            <a:ext cx="5366480" cy="40445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1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defRPr sz="2800" b="1"/>
            </a:pPr>
            <a:r>
              <a:rPr lang="en-US" b="0" i="0" kern="1200" spc="-200" baseline="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References</a:t>
            </a:r>
            <a:r>
              <a:rPr lang="en-US" sz="5600" b="0" i="0" kern="1200" spc="-200" baseline="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90488" y="969264"/>
            <a:ext cx="5336753" cy="4818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80000"/>
              </a:lnSpc>
              <a:spcBef>
                <a:spcPts val="1000"/>
              </a:spcBef>
              <a:spcAft>
                <a:spcPts val="1200"/>
              </a:spcAft>
              <a:defRPr sz="2000"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Texas Comptroller: https://comptroller.texas.gov/transparency/local/hb103/</a:t>
            </a:r>
          </a:p>
          <a:p>
            <a:pPr>
              <a:lnSpc>
                <a:spcPct val="80000"/>
              </a:lnSpc>
              <a:spcBef>
                <a:spcPts val="1000"/>
              </a:spcBef>
              <a:spcAft>
                <a:spcPts val="1200"/>
              </a:spcAft>
              <a:defRPr sz="2000"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Texas Bond Review Board: https://www.brb.texas.gov/local-government-services/</a:t>
            </a:r>
          </a:p>
          <a:p>
            <a:pPr>
              <a:lnSpc>
                <a:spcPct val="80000"/>
              </a:lnSpc>
              <a:spcBef>
                <a:spcPts val="1000"/>
              </a:spcBef>
              <a:spcAft>
                <a:spcPts val="1200"/>
              </a:spcAft>
              <a:defRPr sz="2000"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Texas Comptroller Local Government Transparency: https://comptroller.texas.gov/transparency/local/</a:t>
            </a:r>
          </a:p>
          <a:p>
            <a:pPr>
              <a:lnSpc>
                <a:spcPct val="80000"/>
              </a:lnSpc>
              <a:spcBef>
                <a:spcPts val="1000"/>
              </a:spcBef>
              <a:spcAft>
                <a:spcPts val="1200"/>
              </a:spcAft>
              <a:defRPr sz="2000"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Texas Open Data — Debt Outstanding by Local Government: https://data.texas.gov/</a:t>
            </a:r>
          </a:p>
          <a:p>
            <a:pPr>
              <a:lnSpc>
                <a:spcPct val="80000"/>
              </a:lnSpc>
              <a:spcBef>
                <a:spcPts val="1000"/>
              </a:spcBef>
              <a:spcAft>
                <a:spcPts val="1200"/>
              </a:spcAft>
              <a:defRPr sz="2000"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Texas Secretary of State Elections: https://www.sos.texas.gov/elections/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45804" y="612140"/>
            <a:ext cx="6499655" cy="12075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defRPr sz="2800" b="1"/>
            </a:pPr>
            <a:r>
              <a:rPr lang="en-US" sz="5600" b="0" i="0" kern="1200" spc="-200" baseline="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What Is a Proposition?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B132B164-9A88-2214-C6C2-CF94C07EC30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804012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104122" y="1755648"/>
            <a:ext cx="6441338" cy="44807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80000"/>
              </a:lnSpc>
              <a:spcBef>
                <a:spcPts val="1000"/>
              </a:spcBef>
              <a:spcAft>
                <a:spcPts val="1200"/>
              </a:spcAft>
              <a:defRPr sz="2000"/>
            </a:pPr>
            <a:r>
              <a:rPr lang="en-US" sz="1400" dirty="0"/>
              <a:t>•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proposition is a question placed before voters for approval or rejection.</a:t>
            </a:r>
          </a:p>
          <a:p>
            <a:pPr>
              <a:lnSpc>
                <a:spcPct val="80000"/>
              </a:lnSpc>
              <a:spcBef>
                <a:spcPts val="1000"/>
              </a:spcBef>
              <a:spcAft>
                <a:spcPts val="1200"/>
              </a:spcAft>
              <a:defRPr sz="2000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It may authorize bonds, tax actions, charter changes, constitutional amendments, or other governmental actions.</a:t>
            </a:r>
          </a:p>
          <a:p>
            <a:pPr>
              <a:lnSpc>
                <a:spcPct val="80000"/>
              </a:lnSpc>
              <a:spcBef>
                <a:spcPts val="1000"/>
              </a:spcBef>
              <a:spcAft>
                <a:spcPts val="1200"/>
              </a:spcAft>
              <a:defRPr sz="2000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Important: Proposition A, B, C, etc. does NOT automatically mean a bond.</a:t>
            </a:r>
          </a:p>
          <a:p>
            <a:pPr>
              <a:lnSpc>
                <a:spcPct val="80000"/>
              </a:lnSpc>
              <a:spcBef>
                <a:spcPts val="1000"/>
              </a:spcBef>
              <a:spcAft>
                <a:spcPts val="1200"/>
              </a:spcAft>
              <a:defRPr sz="2000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Always read the actual ballot language.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2307" y="621792"/>
            <a:ext cx="7252710" cy="113876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defRPr sz="2800" b="1"/>
            </a:pPr>
            <a:r>
              <a:rPr lang="en-US" sz="5600" b="0" i="0" kern="1200" spc="-200" baseline="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What Is a Bond?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9602" y="2115404"/>
            <a:ext cx="7225415" cy="421292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>
              <a:lnSpc>
                <a:spcPct val="80000"/>
              </a:lnSpc>
              <a:spcBef>
                <a:spcPts val="1000"/>
              </a:spcBef>
              <a:spcAft>
                <a:spcPts val="1200"/>
              </a:spcAft>
              <a:defRPr sz="2000"/>
            </a:pPr>
            <a:r>
              <a:rPr lang="en-US" sz="1400" dirty="0"/>
              <a:t>•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bond is a form of government borrowing used to finance eligible projects and capital needs.</a:t>
            </a:r>
          </a:p>
          <a:p>
            <a:pPr>
              <a:lnSpc>
                <a:spcPct val="80000"/>
              </a:lnSpc>
              <a:spcBef>
                <a:spcPts val="1000"/>
              </a:spcBef>
              <a:spcAft>
                <a:spcPts val="1200"/>
              </a:spcAft>
              <a:defRPr sz="2000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Common uses: schools, renovations, roads, public safety facilities, water/sewer, buildings, and infrastructure.</a:t>
            </a:r>
          </a:p>
          <a:p>
            <a:pPr>
              <a:lnSpc>
                <a:spcPct val="80000"/>
              </a:lnSpc>
              <a:spcBef>
                <a:spcPts val="1000"/>
              </a:spcBef>
              <a:spcAft>
                <a:spcPts val="1200"/>
              </a:spcAft>
              <a:defRPr sz="2000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Bond authorization is generally permission to issue debt up to a stated amount.</a:t>
            </a:r>
          </a:p>
          <a:p>
            <a:pPr>
              <a:lnSpc>
                <a:spcPct val="80000"/>
              </a:lnSpc>
              <a:spcBef>
                <a:spcPts val="1000"/>
              </a:spcBef>
              <a:spcAft>
                <a:spcPts val="1200"/>
              </a:spcAft>
              <a:defRPr sz="2000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The principal amount is not the same as the total amount repaid.</a:t>
            </a:r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777A2CD1-C49E-8532-2821-5A1944CB81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68640" y="1"/>
            <a:ext cx="4023360" cy="68580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2307" y="621792"/>
            <a:ext cx="7252710" cy="113876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defRPr sz="2800" b="1"/>
            </a:pPr>
            <a:r>
              <a:rPr lang="en-US" sz="4400" b="0" i="0" kern="1200" spc="-200" baseline="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The Cost of a Bond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9602" y="2115404"/>
            <a:ext cx="7225415" cy="421292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>
              <a:lnSpc>
                <a:spcPct val="80000"/>
              </a:lnSpc>
              <a:spcBef>
                <a:spcPts val="1000"/>
              </a:spcBef>
              <a:spcAft>
                <a:spcPts val="1200"/>
              </a:spcAft>
              <a:defRPr sz="2000"/>
            </a:pPr>
            <a:r>
              <a:rPr lang="en-US" sz="1400" dirty="0"/>
              <a:t>•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Look beyond the advertised bond amount.</a:t>
            </a:r>
          </a:p>
          <a:p>
            <a:pPr>
              <a:lnSpc>
                <a:spcPct val="80000"/>
              </a:lnSpc>
              <a:spcBef>
                <a:spcPts val="1000"/>
              </a:spcBef>
              <a:spcAft>
                <a:spcPts val="1200"/>
              </a:spcAft>
              <a:defRPr sz="2000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Principal = amount borrowed.</a:t>
            </a:r>
          </a:p>
          <a:p>
            <a:pPr>
              <a:lnSpc>
                <a:spcPct val="80000"/>
              </a:lnSpc>
              <a:spcBef>
                <a:spcPts val="1000"/>
              </a:spcBef>
              <a:spcAft>
                <a:spcPts val="1200"/>
              </a:spcAft>
              <a:defRPr sz="2000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Interest = cost of borrowing.</a:t>
            </a:r>
          </a:p>
          <a:p>
            <a:pPr>
              <a:lnSpc>
                <a:spcPct val="80000"/>
              </a:lnSpc>
              <a:spcBef>
                <a:spcPts val="1000"/>
              </a:spcBef>
              <a:spcAft>
                <a:spcPts val="1200"/>
              </a:spcAft>
              <a:defRPr sz="2000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Maturity = how long the debt can remain outstanding.</a:t>
            </a:r>
          </a:p>
          <a:p>
            <a:pPr>
              <a:lnSpc>
                <a:spcPct val="80000"/>
              </a:lnSpc>
              <a:spcBef>
                <a:spcPts val="1000"/>
              </a:spcBef>
              <a:spcAft>
                <a:spcPts val="1200"/>
              </a:spcAft>
              <a:defRPr sz="2000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Total debt service = principal + interest and related debt-service costs.</a:t>
            </a:r>
          </a:p>
          <a:p>
            <a:pPr>
              <a:lnSpc>
                <a:spcPct val="80000"/>
              </a:lnSpc>
              <a:spcBef>
                <a:spcPts val="1000"/>
              </a:spcBef>
              <a:spcAft>
                <a:spcPts val="1200"/>
              </a:spcAft>
              <a:defRPr sz="2000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A $300 million authorization can ultimately require substantially more than $300 million to repay.</a:t>
            </a:r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6B3F3BB9-FD78-0855-E7F8-F477032A1B2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68640" y="1"/>
            <a:ext cx="4023360" cy="68580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45804" y="612140"/>
            <a:ext cx="6499655" cy="15196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defRPr sz="2800" b="1"/>
            </a:pPr>
            <a:r>
              <a:rPr lang="en-US" sz="2800" b="0" i="0" kern="1200" spc="-200" baseline="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School District Bonds: M&amp;O vs. I&amp;S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95329C4-FE4E-F0AC-2EE1-9F99A89D416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804012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104122" y="2457406"/>
            <a:ext cx="6441338" cy="377897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80000"/>
              </a:lnSpc>
              <a:spcBef>
                <a:spcPts val="1000"/>
              </a:spcBef>
              <a:spcAft>
                <a:spcPts val="1200"/>
              </a:spcAft>
              <a:defRPr sz="2000"/>
            </a:pPr>
            <a:r>
              <a:rPr lang="en-US" sz="1400" dirty="0"/>
              <a:t>•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M&amp;O (Maintenance &amp; Operations): generally, supports day-to-day school operations.</a:t>
            </a:r>
          </a:p>
          <a:p>
            <a:pPr>
              <a:lnSpc>
                <a:spcPct val="80000"/>
              </a:lnSpc>
              <a:spcBef>
                <a:spcPts val="1000"/>
              </a:spcBef>
              <a:spcAft>
                <a:spcPts val="1200"/>
              </a:spcAft>
              <a:defRPr sz="2000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I&amp;S (Interest &amp; Sinking): supports principal and interest on eligible debt.</a:t>
            </a:r>
          </a:p>
          <a:p>
            <a:pPr>
              <a:lnSpc>
                <a:spcPct val="80000"/>
              </a:lnSpc>
              <a:spcBef>
                <a:spcPts val="1000"/>
              </a:spcBef>
              <a:spcAft>
                <a:spcPts val="1200"/>
              </a:spcAft>
              <a:defRPr sz="2000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When reviewing a school bond, identify whether the financial impact is tied to debt service/I&amp;S.</a:t>
            </a:r>
          </a:p>
          <a:p>
            <a:pPr>
              <a:lnSpc>
                <a:spcPct val="80000"/>
              </a:lnSpc>
              <a:spcBef>
                <a:spcPts val="1000"/>
              </a:spcBef>
              <a:spcAft>
                <a:spcPts val="1200"/>
              </a:spcAft>
              <a:defRPr sz="2000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Do not treat an M&amp;O election and a bond election as the same thing.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66396" y="621792"/>
            <a:ext cx="5386715" cy="18168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defRPr sz="2800" b="1"/>
            </a:pPr>
            <a:r>
              <a:rPr lang="en-US" sz="4000" b="0" i="0" kern="1200" spc="-200" baseline="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10 Questions to Ask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E08E2F03-0633-A225-2B63-7101D37A544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906642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190488" y="1243584"/>
            <a:ext cx="5906642" cy="49286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0000"/>
              </a:lnSpc>
              <a:spcBef>
                <a:spcPts val="1000"/>
              </a:spcBef>
              <a:spcAft>
                <a:spcPts val="1200"/>
              </a:spcAft>
              <a:defRPr sz="2000"/>
            </a:pP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What exactly does the ballot proposition authorize?</a:t>
            </a:r>
          </a:p>
          <a:p>
            <a:pPr>
              <a:lnSpc>
                <a:spcPct val="80000"/>
              </a:lnSpc>
              <a:spcBef>
                <a:spcPts val="1000"/>
              </a:spcBef>
              <a:spcAft>
                <a:spcPts val="1200"/>
              </a:spcAft>
              <a:defRPr sz="2000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 What is the maximum bond authorization?</a:t>
            </a:r>
          </a:p>
          <a:p>
            <a:pPr>
              <a:lnSpc>
                <a:spcPct val="80000"/>
              </a:lnSpc>
              <a:spcBef>
                <a:spcPts val="1000"/>
              </a:spcBef>
              <a:spcAft>
                <a:spcPts val="1200"/>
              </a:spcAft>
              <a:defRPr sz="2000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3. What projects will the money fund?</a:t>
            </a:r>
          </a:p>
          <a:p>
            <a:pPr>
              <a:lnSpc>
                <a:spcPct val="80000"/>
              </a:lnSpc>
              <a:spcBef>
                <a:spcPts val="1000"/>
              </a:spcBef>
              <a:spcAft>
                <a:spcPts val="1200"/>
              </a:spcAft>
              <a:defRPr sz="2000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4. How much will each major project cost?</a:t>
            </a:r>
          </a:p>
          <a:p>
            <a:pPr>
              <a:lnSpc>
                <a:spcPct val="80000"/>
              </a:lnSpc>
              <a:spcBef>
                <a:spcPts val="1000"/>
              </a:spcBef>
              <a:spcAft>
                <a:spcPts val="1200"/>
              </a:spcAft>
              <a:defRPr sz="2000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5. What is the projected I&amp;S/debt-service tax rate?</a:t>
            </a:r>
          </a:p>
          <a:p>
            <a:pPr>
              <a:lnSpc>
                <a:spcPct val="80000"/>
              </a:lnSpc>
              <a:spcBef>
                <a:spcPts val="1000"/>
              </a:spcBef>
              <a:spcAft>
                <a:spcPts val="1200"/>
              </a:spcAft>
              <a:defRPr sz="2000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6. What is the estimated annual debt service?</a:t>
            </a:r>
          </a:p>
          <a:p>
            <a:pPr>
              <a:lnSpc>
                <a:spcPct val="80000"/>
              </a:lnSpc>
              <a:spcBef>
                <a:spcPts val="1000"/>
              </a:spcBef>
              <a:spcAft>
                <a:spcPts val="1200"/>
              </a:spcAft>
              <a:defRPr sz="2000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7. What is the maturity/repayment period?</a:t>
            </a:r>
          </a:p>
          <a:p>
            <a:pPr>
              <a:lnSpc>
                <a:spcPct val="80000"/>
              </a:lnSpc>
              <a:spcBef>
                <a:spcPts val="1000"/>
              </a:spcBef>
              <a:spcAft>
                <a:spcPts val="1200"/>
              </a:spcAft>
              <a:defRPr sz="2000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8. How much debt does the entity already have?</a:t>
            </a:r>
          </a:p>
          <a:p>
            <a:pPr>
              <a:lnSpc>
                <a:spcPct val="80000"/>
              </a:lnSpc>
              <a:spcBef>
                <a:spcPts val="1000"/>
              </a:spcBef>
              <a:spcAft>
                <a:spcPts val="1200"/>
              </a:spcAft>
              <a:defRPr sz="2000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9. What is the estimated total repayment including interest?</a:t>
            </a:r>
          </a:p>
          <a:p>
            <a:pPr>
              <a:lnSpc>
                <a:spcPct val="80000"/>
              </a:lnSpc>
              <a:spcBef>
                <a:spcPts val="1000"/>
              </a:spcBef>
              <a:spcAft>
                <a:spcPts val="1200"/>
              </a:spcAft>
              <a:defRPr sz="2000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Does the official financial information match the campaign/district presentation?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66396" y="621792"/>
            <a:ext cx="5386715" cy="18168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defRPr sz="2800" b="1"/>
            </a:pPr>
            <a:r>
              <a:rPr lang="en-US" sz="4000" b="0" i="0" kern="1200" spc="-200" baseline="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Red Flags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DE6661-EDB5-8C97-B0EB-32E808D6CDB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906642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190488" y="1572768"/>
            <a:ext cx="5906642" cy="371246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0000"/>
              </a:lnSpc>
              <a:spcBef>
                <a:spcPts val="1000"/>
              </a:spcBef>
              <a:spcAft>
                <a:spcPts val="1200"/>
              </a:spcAft>
              <a:defRPr sz="2000"/>
            </a:pPr>
            <a:r>
              <a:rPr lang="en-US" sz="1400" dirty="0"/>
              <a:t>• 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Vague project descriptions such as “facility improvements.”</a:t>
            </a:r>
          </a:p>
          <a:p>
            <a:pPr>
              <a:lnSpc>
                <a:spcPct val="80000"/>
              </a:lnSpc>
              <a:spcBef>
                <a:spcPts val="1000"/>
              </a:spcBef>
              <a:spcAft>
                <a:spcPts val="1200"/>
              </a:spcAft>
              <a:defRPr sz="2000"/>
            </a:pP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Large authorization with limited project-level detail.</a:t>
            </a:r>
          </a:p>
          <a:p>
            <a:pPr>
              <a:lnSpc>
                <a:spcPct val="80000"/>
              </a:lnSpc>
              <a:spcBef>
                <a:spcPts val="1000"/>
              </a:spcBef>
              <a:spcAft>
                <a:spcPts val="1200"/>
              </a:spcAft>
              <a:defRPr sz="2000"/>
            </a:pP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“No tax increase” claims without reviewing assumptions.</a:t>
            </a:r>
          </a:p>
          <a:p>
            <a:pPr>
              <a:lnSpc>
                <a:spcPct val="80000"/>
              </a:lnSpc>
              <a:spcBef>
                <a:spcPts val="1000"/>
              </a:spcBef>
              <a:spcAft>
                <a:spcPts val="1200"/>
              </a:spcAft>
              <a:defRPr sz="2000"/>
            </a:pP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Statements that discuss only today's tax rate.</a:t>
            </a:r>
          </a:p>
          <a:p>
            <a:pPr>
              <a:lnSpc>
                <a:spcPct val="80000"/>
              </a:lnSpc>
              <a:spcBef>
                <a:spcPts val="1000"/>
              </a:spcBef>
              <a:spcAft>
                <a:spcPts val="1200"/>
              </a:spcAft>
              <a:defRPr sz="2000"/>
            </a:pP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Existing debt that is difficult to locate.</a:t>
            </a:r>
          </a:p>
          <a:p>
            <a:pPr>
              <a:lnSpc>
                <a:spcPct val="80000"/>
              </a:lnSpc>
              <a:spcBef>
                <a:spcPts val="1000"/>
              </a:spcBef>
              <a:spcAft>
                <a:spcPts val="1200"/>
              </a:spcAft>
              <a:defRPr sz="2000"/>
            </a:pP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“Up to” or “not to exceed” language that is overlooked.</a:t>
            </a:r>
          </a:p>
          <a:p>
            <a:pPr>
              <a:lnSpc>
                <a:spcPct val="80000"/>
              </a:lnSpc>
              <a:spcBef>
                <a:spcPts val="1000"/>
              </a:spcBef>
              <a:spcAft>
                <a:spcPts val="1200"/>
              </a:spcAft>
              <a:defRPr sz="2000"/>
            </a:pP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Campaign material presented without comparison to official records.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496" y="988979"/>
            <a:ext cx="3462878" cy="29424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defRPr sz="2800" b="1"/>
            </a:pPr>
            <a:r>
              <a:rPr lang="en-US" sz="2800" b="0" i="0" kern="1200" spc="-200" baseline="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Source Verification Rule</a:t>
            </a:r>
          </a:p>
        </p:txBody>
      </p:sp>
      <p:graphicFrame>
        <p:nvGraphicFramePr>
          <p:cNvPr id="5" name="TextBox 2">
            <a:extLst>
              <a:ext uri="{FF2B5EF4-FFF2-40B4-BE49-F238E27FC236}">
                <a16:creationId xmlns:a16="http://schemas.microsoft.com/office/drawing/2014/main" id="{591160F7-A21F-EE87-9434-B4EFD329BE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9423842"/>
              </p:ext>
            </p:extLst>
          </p:nvPr>
        </p:nvGraphicFramePr>
        <p:xfrm>
          <a:off x="4317167" y="967689"/>
          <a:ext cx="7217771" cy="5237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496" y="988979"/>
            <a:ext cx="3462878" cy="29424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defRPr sz="2800" b="1"/>
            </a:pPr>
            <a:r>
              <a:rPr lang="en-US" sz="5600" b="0" i="0" kern="1200" spc="-200" baseline="0" dirty="0">
                <a:latin typeface="+mj-lt"/>
                <a:ea typeface="+mj-ea"/>
                <a:cs typeface="+mj-cs"/>
              </a:rPr>
              <a:t>Bottom Line</a:t>
            </a:r>
          </a:p>
        </p:txBody>
      </p:sp>
      <p:graphicFrame>
        <p:nvGraphicFramePr>
          <p:cNvPr id="5" name="TextBox 2">
            <a:extLst>
              <a:ext uri="{FF2B5EF4-FFF2-40B4-BE49-F238E27FC236}">
                <a16:creationId xmlns:a16="http://schemas.microsoft.com/office/drawing/2014/main" id="{28121E12-6BA9-634D-F979-D263F57AF5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688944"/>
              </p:ext>
            </p:extLst>
          </p:nvPr>
        </p:nvGraphicFramePr>
        <p:xfrm>
          <a:off x="4317167" y="967689"/>
          <a:ext cx="7217771" cy="5237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Axis">
  <a:themeElements>
    <a:clrScheme name="Southwestern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A8BABF"/>
      </a:accent1>
      <a:accent2>
        <a:srgbClr val="C16A38"/>
      </a:accent2>
      <a:accent3>
        <a:srgbClr val="7B441F"/>
      </a:accent3>
      <a:accent4>
        <a:srgbClr val="DAC68B"/>
      </a:accent4>
      <a:accent5>
        <a:srgbClr val="B6BAA5"/>
      </a:accent5>
      <a:accent6>
        <a:srgbClr val="716C34"/>
      </a:accent6>
      <a:hlink>
        <a:srgbClr val="467886"/>
      </a:hlink>
      <a:folHlink>
        <a:srgbClr val="96607D"/>
      </a:folHlink>
    </a:clrScheme>
    <a:fontScheme name="Custom 13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xis" id="{2A75EA04-0AE5-4074-9538-7DA6C138DAE9}" vid="{E39B6906-D52F-4B95-B43C-27F512CB479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Axis</Template>
  <TotalTime>22</TotalTime>
  <Words>757</Words>
  <Application>Microsoft Office PowerPoint</Application>
  <PresentationFormat>Widescreen</PresentationFormat>
  <Paragraphs>62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Neue Haas Grotesk Text Pro</vt:lpstr>
      <vt:lpstr>Times New Roman</vt:lpstr>
      <vt:lpstr>Axis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LETITIA MOOREHEAD</dc:creator>
  <cp:keywords/>
  <dc:description>generated using python-pptx</dc:description>
  <cp:lastModifiedBy>Cheryl  Prelow</cp:lastModifiedBy>
  <cp:revision>2</cp:revision>
  <dcterms:created xsi:type="dcterms:W3CDTF">2013-01-27T09:14:16Z</dcterms:created>
  <dcterms:modified xsi:type="dcterms:W3CDTF">2026-08-18T16:48:18Z</dcterms:modified>
  <cp:category/>
</cp:coreProperties>
</file>