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4"/>
  </p:sldMasterIdLst>
  <p:notesMasterIdLst>
    <p:notesMasterId r:id="rId23"/>
  </p:notesMasterIdLst>
  <p:handoutMasterIdLst>
    <p:handoutMasterId r:id="rId24"/>
  </p:handoutMasterIdLst>
  <p:sldIdLst>
    <p:sldId id="393" r:id="rId5"/>
    <p:sldId id="397" r:id="rId6"/>
    <p:sldId id="398" r:id="rId7"/>
    <p:sldId id="399" r:id="rId8"/>
    <p:sldId id="402" r:id="rId9"/>
    <p:sldId id="408" r:id="rId10"/>
    <p:sldId id="401" r:id="rId11"/>
    <p:sldId id="400" r:id="rId12"/>
    <p:sldId id="405" r:id="rId13"/>
    <p:sldId id="404" r:id="rId14"/>
    <p:sldId id="406" r:id="rId15"/>
    <p:sldId id="409" r:id="rId16"/>
    <p:sldId id="410" r:id="rId17"/>
    <p:sldId id="407" r:id="rId18"/>
    <p:sldId id="412" r:id="rId19"/>
    <p:sldId id="414" r:id="rId20"/>
    <p:sldId id="413" r:id="rId21"/>
    <p:sldId id="415" r:id="rId22"/>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4"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669900"/>
    <a:srgbClr val="CC9700"/>
    <a:srgbClr val="B88800"/>
    <a:srgbClr val="9E7500"/>
    <a:srgbClr val="BC8B00"/>
    <a:srgbClr val="D69E00"/>
    <a:srgbClr val="CC9900"/>
    <a:srgbClr val="FF66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FC3BB-AF6F-84DA-EE20-591B419BED7F}" v="1895" dt="2020-07-06T20:36:05.602"/>
    <p1510:client id="{1C085C45-CCF2-1D31-4834-EF32014AC4E5}" v="107" dt="2020-07-06T20:10:31.389"/>
    <p1510:client id="{C20AF672-183D-667A-87EB-AE37AEB8B945}" v="7145" dt="2020-02-23T22:21:46.4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2621" autoAdjust="0"/>
  </p:normalViewPr>
  <p:slideViewPr>
    <p:cSldViewPr>
      <p:cViewPr varScale="1">
        <p:scale>
          <a:sx n="112" d="100"/>
          <a:sy n="112" d="100"/>
        </p:scale>
        <p:origin x="912" y="108"/>
      </p:cViewPr>
      <p:guideLst>
        <p:guide orient="horz" pos="2160"/>
        <p:guide pos="2880"/>
      </p:guideLst>
    </p:cSldViewPr>
  </p:slideViewPr>
  <p:outlineViewPr>
    <p:cViewPr>
      <p:scale>
        <a:sx n="33" d="100"/>
        <a:sy n="33" d="100"/>
      </p:scale>
      <p:origin x="0" y="-2122"/>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86" d="100"/>
          <a:sy n="86" d="100"/>
        </p:scale>
        <p:origin x="1152" y="102"/>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2971801" cy="465692"/>
          </a:xfrm>
          <a:prstGeom prst="rect">
            <a:avLst/>
          </a:prstGeom>
        </p:spPr>
        <p:txBody>
          <a:bodyPr vert="horz" lIns="92379" tIns="46189" rIns="92379" bIns="46189" rtlCol="0"/>
          <a:lstStyle>
            <a:lvl1pPr algn="l">
              <a:defRPr sz="1200"/>
            </a:lvl1pPr>
          </a:lstStyle>
          <a:p>
            <a:endParaRPr lang="en-US"/>
          </a:p>
        </p:txBody>
      </p:sp>
      <p:sp>
        <p:nvSpPr>
          <p:cNvPr id="3" name="Date Placeholder 2"/>
          <p:cNvSpPr>
            <a:spLocks noGrp="1"/>
          </p:cNvSpPr>
          <p:nvPr>
            <p:ph type="dt" sz="quarter" idx="1"/>
          </p:nvPr>
        </p:nvSpPr>
        <p:spPr>
          <a:xfrm>
            <a:off x="3884616" y="4"/>
            <a:ext cx="2971801" cy="465692"/>
          </a:xfrm>
          <a:prstGeom prst="rect">
            <a:avLst/>
          </a:prstGeom>
        </p:spPr>
        <p:txBody>
          <a:bodyPr vert="horz" lIns="92379" tIns="46189" rIns="92379" bIns="46189" rtlCol="0"/>
          <a:lstStyle>
            <a:lvl1pPr algn="r">
              <a:defRPr sz="1200"/>
            </a:lvl1pPr>
          </a:lstStyle>
          <a:p>
            <a:fld id="{C1BFF665-A431-423A-8E99-46A6AC10A599}" type="datetimeFigureOut">
              <a:rPr lang="en-US" smtClean="0"/>
              <a:pPr/>
              <a:t>7/28/2020</a:t>
            </a:fld>
            <a:endParaRPr lang="en-US"/>
          </a:p>
        </p:txBody>
      </p:sp>
      <p:sp>
        <p:nvSpPr>
          <p:cNvPr id="4" name="Footer Placeholder 3"/>
          <p:cNvSpPr>
            <a:spLocks noGrp="1"/>
          </p:cNvSpPr>
          <p:nvPr>
            <p:ph type="ftr" sz="quarter" idx="2"/>
          </p:nvPr>
        </p:nvSpPr>
        <p:spPr>
          <a:xfrm>
            <a:off x="3" y="8846556"/>
            <a:ext cx="2971801" cy="465692"/>
          </a:xfrm>
          <a:prstGeom prst="rect">
            <a:avLst/>
          </a:prstGeom>
        </p:spPr>
        <p:txBody>
          <a:bodyPr vert="horz" lIns="92379" tIns="46189" rIns="92379" bIns="46189" rtlCol="0" anchor="b"/>
          <a:lstStyle>
            <a:lvl1pPr algn="l">
              <a:defRPr sz="1200"/>
            </a:lvl1pPr>
          </a:lstStyle>
          <a:p>
            <a:endParaRPr lang="en-US"/>
          </a:p>
        </p:txBody>
      </p:sp>
      <p:sp>
        <p:nvSpPr>
          <p:cNvPr id="5" name="Slide Number Placeholder 4"/>
          <p:cNvSpPr>
            <a:spLocks noGrp="1"/>
          </p:cNvSpPr>
          <p:nvPr>
            <p:ph type="sldNum" sz="quarter" idx="3"/>
          </p:nvPr>
        </p:nvSpPr>
        <p:spPr>
          <a:xfrm>
            <a:off x="3884616" y="8846556"/>
            <a:ext cx="2971801" cy="465692"/>
          </a:xfrm>
          <a:prstGeom prst="rect">
            <a:avLst/>
          </a:prstGeom>
        </p:spPr>
        <p:txBody>
          <a:bodyPr vert="horz" lIns="92379" tIns="46189" rIns="92379" bIns="46189" rtlCol="0" anchor="b"/>
          <a:lstStyle>
            <a:lvl1pPr algn="r">
              <a:defRPr sz="1200"/>
            </a:lvl1pPr>
          </a:lstStyle>
          <a:p>
            <a:fld id="{32B63D2D-29C9-4FD8-AA42-E975D4858AF2}" type="slidenum">
              <a:rPr lang="en-US" smtClean="0"/>
              <a:pPr/>
              <a:t>‹#›</a:t>
            </a:fld>
            <a:endParaRPr lang="en-US"/>
          </a:p>
        </p:txBody>
      </p:sp>
    </p:spTree>
    <p:extLst>
      <p:ext uri="{BB962C8B-B14F-4D97-AF65-F5344CB8AC3E}">
        <p14:creationId xmlns:p14="http://schemas.microsoft.com/office/powerpoint/2010/main" val="3814268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2971801" cy="465692"/>
          </a:xfrm>
          <a:prstGeom prst="rect">
            <a:avLst/>
          </a:prstGeom>
        </p:spPr>
        <p:txBody>
          <a:bodyPr vert="horz" lIns="92379" tIns="46189" rIns="92379" bIns="46189" rtlCol="0"/>
          <a:lstStyle>
            <a:lvl1pPr algn="l">
              <a:defRPr sz="1200"/>
            </a:lvl1pPr>
          </a:lstStyle>
          <a:p>
            <a:endParaRPr lang="en-US"/>
          </a:p>
        </p:txBody>
      </p:sp>
      <p:sp>
        <p:nvSpPr>
          <p:cNvPr id="3" name="Date Placeholder 2"/>
          <p:cNvSpPr>
            <a:spLocks noGrp="1"/>
          </p:cNvSpPr>
          <p:nvPr>
            <p:ph type="dt" idx="1"/>
          </p:nvPr>
        </p:nvSpPr>
        <p:spPr>
          <a:xfrm>
            <a:off x="3884616" y="4"/>
            <a:ext cx="2971801" cy="465692"/>
          </a:xfrm>
          <a:prstGeom prst="rect">
            <a:avLst/>
          </a:prstGeom>
        </p:spPr>
        <p:txBody>
          <a:bodyPr vert="horz" lIns="92379" tIns="46189" rIns="92379" bIns="46189" rtlCol="0"/>
          <a:lstStyle>
            <a:lvl1pPr algn="r">
              <a:defRPr sz="1200"/>
            </a:lvl1pPr>
          </a:lstStyle>
          <a:p>
            <a:fld id="{81CC13FF-8D04-4BEC-B8D1-66B1A302CC68}" type="datetimeFigureOut">
              <a:rPr lang="en-US" smtClean="0"/>
              <a:pPr/>
              <a:t>7/28/2020</a:t>
            </a:fld>
            <a:endParaRPr lang="en-US"/>
          </a:p>
        </p:txBody>
      </p:sp>
      <p:sp>
        <p:nvSpPr>
          <p:cNvPr id="4" name="Slide Image Placeholder 3"/>
          <p:cNvSpPr>
            <a:spLocks noGrp="1" noRot="1" noChangeAspect="1"/>
          </p:cNvSpPr>
          <p:nvPr>
            <p:ph type="sldImg" idx="2"/>
          </p:nvPr>
        </p:nvSpPr>
        <p:spPr>
          <a:xfrm>
            <a:off x="1101725" y="700088"/>
            <a:ext cx="4654550" cy="3490912"/>
          </a:xfrm>
          <a:prstGeom prst="rect">
            <a:avLst/>
          </a:prstGeom>
          <a:noFill/>
          <a:ln w="12700">
            <a:solidFill>
              <a:prstClr val="black"/>
            </a:solidFill>
          </a:ln>
        </p:spPr>
        <p:txBody>
          <a:bodyPr vert="horz" lIns="92379" tIns="46189" rIns="92379" bIns="46189" rtlCol="0" anchor="ctr"/>
          <a:lstStyle/>
          <a:p>
            <a:endParaRPr lang="en-US"/>
          </a:p>
        </p:txBody>
      </p:sp>
      <p:sp>
        <p:nvSpPr>
          <p:cNvPr id="5" name="Notes Placeholder 4"/>
          <p:cNvSpPr>
            <a:spLocks noGrp="1"/>
          </p:cNvSpPr>
          <p:nvPr>
            <p:ph type="body" sz="quarter" idx="3"/>
          </p:nvPr>
        </p:nvSpPr>
        <p:spPr>
          <a:xfrm>
            <a:off x="685800" y="4424089"/>
            <a:ext cx="5486400" cy="4191237"/>
          </a:xfrm>
          <a:prstGeom prst="rect">
            <a:avLst/>
          </a:prstGeom>
        </p:spPr>
        <p:txBody>
          <a:bodyPr vert="horz" lIns="92379" tIns="46189" rIns="92379" bIns="461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46556"/>
            <a:ext cx="2971801" cy="465692"/>
          </a:xfrm>
          <a:prstGeom prst="rect">
            <a:avLst/>
          </a:prstGeom>
        </p:spPr>
        <p:txBody>
          <a:bodyPr vert="horz" lIns="92379" tIns="46189" rIns="92379" bIns="46189" rtlCol="0" anchor="b"/>
          <a:lstStyle>
            <a:lvl1pPr algn="l">
              <a:defRPr sz="1200"/>
            </a:lvl1pPr>
          </a:lstStyle>
          <a:p>
            <a:endParaRPr lang="en-US"/>
          </a:p>
        </p:txBody>
      </p:sp>
      <p:sp>
        <p:nvSpPr>
          <p:cNvPr id="7" name="Slide Number Placeholder 6"/>
          <p:cNvSpPr>
            <a:spLocks noGrp="1"/>
          </p:cNvSpPr>
          <p:nvPr>
            <p:ph type="sldNum" sz="quarter" idx="5"/>
          </p:nvPr>
        </p:nvSpPr>
        <p:spPr>
          <a:xfrm>
            <a:off x="3884616" y="8846556"/>
            <a:ext cx="2971801" cy="465692"/>
          </a:xfrm>
          <a:prstGeom prst="rect">
            <a:avLst/>
          </a:prstGeom>
        </p:spPr>
        <p:txBody>
          <a:bodyPr vert="horz" lIns="92379" tIns="46189" rIns="92379" bIns="46189" rtlCol="0" anchor="b"/>
          <a:lstStyle>
            <a:lvl1pPr algn="r">
              <a:defRPr sz="1200"/>
            </a:lvl1pPr>
          </a:lstStyle>
          <a:p>
            <a:fld id="{62583AE9-5228-4641-AE46-DAC04049BDD6}" type="slidenum">
              <a:rPr lang="en-US" smtClean="0"/>
              <a:pPr/>
              <a:t>‹#›</a:t>
            </a:fld>
            <a:endParaRPr lang="en-US"/>
          </a:p>
        </p:txBody>
      </p:sp>
    </p:spTree>
    <p:extLst>
      <p:ext uri="{BB962C8B-B14F-4D97-AF65-F5344CB8AC3E}">
        <p14:creationId xmlns:p14="http://schemas.microsoft.com/office/powerpoint/2010/main" val="40095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Tree>
    <p:extLst>
      <p:ext uri="{BB962C8B-B14F-4D97-AF65-F5344CB8AC3E}">
        <p14:creationId xmlns:p14="http://schemas.microsoft.com/office/powerpoint/2010/main" val="3115744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5223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92204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9140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91890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8275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4537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81344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93369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7/28/2020</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8113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7/28/2020</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print">
            <a:extLst>
              <a:ext uri="{28A0092B-C50C-407E-A947-70E740481C1C}">
                <a14:useLocalDpi xmlns:a14="http://schemas.microsoft.com/office/drawing/2010/main" val="0"/>
              </a:ext>
            </a:extLst>
          </a:blip>
          <a:stretch>
            <a:fillRect/>
          </a:stretch>
        </p:blipFill>
        <p:spPr>
          <a:xfrm>
            <a:off x="6743700" y="6070579"/>
            <a:ext cx="2209800" cy="650896"/>
          </a:xfrm>
          <a:prstGeom prst="rect">
            <a:avLst/>
          </a:prstGeom>
        </p:spPr>
      </p:pic>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marketing.leadingage.org/yBXPTi120Z0qFNy0ee00000"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FB4473-9154-423C-AE7D-515070281CF5}"/>
              </a:ext>
            </a:extLst>
          </p:cNvPr>
          <p:cNvSpPr>
            <a:spLocks noGrp="1"/>
          </p:cNvSpPr>
          <p:nvPr>
            <p:ph type="title"/>
          </p:nvPr>
        </p:nvSpPr>
        <p:spPr/>
        <p:txBody>
          <a:bodyPr>
            <a:noAutofit/>
          </a:bodyPr>
          <a:lstStyle/>
          <a:p>
            <a:r>
              <a:rPr lang="en-US" sz="3200" b="1" dirty="0" smtClean="0">
                <a:solidFill>
                  <a:schemeClr val="accent3"/>
                </a:solidFill>
                <a:latin typeface="Bodoni MT" panose="02070603080606020203" pitchFamily="18" charset="0"/>
                <a:cs typeface="Calibri"/>
              </a:rPr>
              <a:t>Preparing for the New Personal Care Home and Assisted Living Requirements</a:t>
            </a:r>
            <a:endParaRPr lang="en-US" sz="3200" b="1" dirty="0">
              <a:solidFill>
                <a:schemeClr val="accent3"/>
              </a:solidFill>
              <a:latin typeface="Bodoni MT" panose="02070603080606020203" pitchFamily="18" charset="0"/>
              <a:cs typeface="Calibri"/>
            </a:endParaRPr>
          </a:p>
        </p:txBody>
      </p:sp>
      <p:sp>
        <p:nvSpPr>
          <p:cNvPr id="3" name="Content Placeholder 2">
            <a:extLst>
              <a:ext uri="{FF2B5EF4-FFF2-40B4-BE49-F238E27FC236}">
                <a16:creationId xmlns:a16="http://schemas.microsoft.com/office/drawing/2014/main" xmlns="" id="{36E4D021-128F-43B1-941C-1260A337518B}"/>
              </a:ext>
            </a:extLst>
          </p:cNvPr>
          <p:cNvSpPr>
            <a:spLocks noGrp="1"/>
          </p:cNvSpPr>
          <p:nvPr>
            <p:ph idx="1"/>
          </p:nvPr>
        </p:nvSpPr>
        <p:spPr/>
        <p:txBody>
          <a:bodyPr vert="horz" lIns="91440" tIns="45720" rIns="91440" bIns="45720" rtlCol="0" anchor="t">
            <a:normAutofit/>
          </a:bodyPr>
          <a:lstStyle/>
          <a:p>
            <a:pPr marL="0" indent="0">
              <a:buNone/>
            </a:pPr>
            <a:endParaRPr lang="en-US" sz="2400" dirty="0">
              <a:cs typeface="Calibri"/>
            </a:endParaRPr>
          </a:p>
          <a:p>
            <a:pPr marL="0" indent="0">
              <a:buNone/>
            </a:pPr>
            <a:r>
              <a:rPr lang="en-US" sz="2000" b="1" dirty="0" smtClean="0">
                <a:solidFill>
                  <a:schemeClr val="accent3"/>
                </a:solidFill>
                <a:latin typeface="Bodoni MT" panose="02070603080606020203" pitchFamily="18" charset="0"/>
                <a:cs typeface="Calibri"/>
              </a:rPr>
              <a:t>Today we’ll cover:</a:t>
            </a:r>
          </a:p>
          <a:p>
            <a:pPr marL="0" indent="0">
              <a:buNone/>
            </a:pPr>
            <a:endParaRPr lang="en-US" sz="2000" dirty="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Timeline for implementation of the various elements of the law</a:t>
            </a:r>
          </a:p>
          <a:p>
            <a:pPr marL="0" indent="0">
              <a:buNone/>
            </a:pPr>
            <a:endParaRPr lang="en-US" sz="2000" dirty="0" smtClean="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Key </a:t>
            </a:r>
            <a:r>
              <a:rPr lang="en-US" sz="2000" dirty="0">
                <a:latin typeface="Bodoni MT" panose="02070603080606020203" pitchFamily="18" charset="0"/>
                <a:cs typeface="Calibri"/>
              </a:rPr>
              <a:t>elements of the new law</a:t>
            </a:r>
          </a:p>
          <a:p>
            <a:pPr marL="0" indent="0">
              <a:buNone/>
            </a:pPr>
            <a:endParaRPr lang="en-US" sz="2000" dirty="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What to expect regarding the new regulations</a:t>
            </a:r>
          </a:p>
          <a:p>
            <a:pPr marL="0" indent="0">
              <a:buNone/>
            </a:pPr>
            <a:endParaRPr lang="en-US" sz="2000" dirty="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Any concerns you may have that we should address with the Georgia Department of Community Health</a:t>
            </a:r>
          </a:p>
          <a:p>
            <a:pPr marL="0" indent="0">
              <a:buNone/>
            </a:pPr>
            <a:endParaRPr lang="en-US" sz="2000" dirty="0">
              <a:cs typeface="Calibri"/>
            </a:endParaRPr>
          </a:p>
          <a:p>
            <a:pPr marL="0" indent="0">
              <a:buNone/>
            </a:pPr>
            <a:endParaRPr lang="en-US" sz="2000" dirty="0">
              <a:cs typeface="Calibri"/>
            </a:endParaRPr>
          </a:p>
          <a:p>
            <a:pPr marL="0" indent="0">
              <a:buNone/>
            </a:pPr>
            <a:endParaRPr lang="en-US" sz="2000" dirty="0">
              <a:cs typeface="Calibri"/>
            </a:endParaRPr>
          </a:p>
        </p:txBody>
      </p:sp>
    </p:spTree>
    <p:extLst>
      <p:ext uri="{BB962C8B-B14F-4D97-AF65-F5344CB8AC3E}">
        <p14:creationId xmlns:p14="http://schemas.microsoft.com/office/powerpoint/2010/main" val="905873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Regulations</a:t>
            </a:r>
            <a:endParaRPr lang="en-US" sz="3200" dirty="0"/>
          </a:p>
        </p:txBody>
      </p:sp>
      <p:sp>
        <p:nvSpPr>
          <p:cNvPr id="3" name="Content Placeholder 2"/>
          <p:cNvSpPr>
            <a:spLocks noGrp="1"/>
          </p:cNvSpPr>
          <p:nvPr>
            <p:ph idx="1"/>
          </p:nvPr>
        </p:nvSpPr>
        <p:spPr/>
        <p:txBody>
          <a:bodyPr>
            <a:normAutofit/>
          </a:bodyPr>
          <a:lstStyle/>
          <a:p>
            <a:pPr marL="0" indent="0">
              <a:buNone/>
            </a:pPr>
            <a:r>
              <a:rPr lang="en-US" sz="2000" b="1" u="sng" dirty="0" smtClean="0">
                <a:solidFill>
                  <a:schemeClr val="accent3"/>
                </a:solidFill>
                <a:latin typeface="Bodoni MT" panose="02070603080606020203" pitchFamily="18" charset="0"/>
              </a:rPr>
              <a:t>New Staffing Requirements as of July 1, 2021:</a:t>
            </a:r>
          </a:p>
          <a:p>
            <a:pPr marL="0" indent="0">
              <a:buNone/>
            </a:pPr>
            <a:endParaRPr lang="en-US" sz="2000" dirty="0">
              <a:latin typeface="Bodoni MT" panose="02070603080606020203" pitchFamily="18" charset="0"/>
            </a:endParaRPr>
          </a:p>
          <a:p>
            <a:pPr marL="0" indent="0">
              <a:buNone/>
            </a:pPr>
            <a:r>
              <a:rPr lang="en-US" sz="1800" b="1" dirty="0" smtClean="0">
                <a:solidFill>
                  <a:schemeClr val="accent3"/>
                </a:solidFill>
                <a:latin typeface="Bodoni MT" panose="02070603080606020203" pitchFamily="18" charset="0"/>
              </a:rPr>
              <a:t>Memory Care Center:</a:t>
            </a:r>
          </a:p>
          <a:p>
            <a:pPr marL="0" indent="0">
              <a:buNone/>
            </a:pPr>
            <a:r>
              <a:rPr lang="en-US" sz="1800" dirty="0" smtClean="0">
                <a:latin typeface="Bodoni MT" panose="02070603080606020203" pitchFamily="18" charset="0"/>
              </a:rPr>
              <a:t>1 dementia trained direct care staff person for every 12 residents during waking hours</a:t>
            </a:r>
          </a:p>
          <a:p>
            <a:pPr marL="0" indent="0">
              <a:buNone/>
            </a:pPr>
            <a:r>
              <a:rPr lang="en-US" sz="1800" dirty="0" smtClean="0">
                <a:latin typeface="Bodoni MT" panose="02070603080606020203" pitchFamily="18" charset="0"/>
              </a:rPr>
              <a:t>1 dementia trained direct care staff for every 15 residents during non-waking hours </a:t>
            </a:r>
          </a:p>
          <a:p>
            <a:pPr marL="0" indent="0">
              <a:buNone/>
            </a:pPr>
            <a:r>
              <a:rPr lang="en-US" sz="1800" dirty="0" smtClean="0">
                <a:latin typeface="Bodoni MT" panose="02070603080606020203" pitchFamily="18" charset="0"/>
              </a:rPr>
              <a:t>Provided, however, that such ratio is adequate to meet the needs of the residents</a:t>
            </a:r>
          </a:p>
          <a:p>
            <a:pPr marL="0" indent="0">
              <a:buNone/>
            </a:pPr>
            <a:r>
              <a:rPr lang="en-US" sz="1800" dirty="0" smtClean="0">
                <a:latin typeface="Bodoni MT" panose="02070603080606020203" pitchFamily="18" charset="0"/>
              </a:rPr>
              <a:t>1 registered professional nurse, licensed practical nurse on-site or available in the building at all times as follows:</a:t>
            </a:r>
          </a:p>
          <a:p>
            <a:pPr marL="0" indent="0">
              <a:buNone/>
            </a:pPr>
            <a:r>
              <a:rPr lang="en-US" sz="1800" dirty="0" smtClean="0">
                <a:latin typeface="Bodoni MT" panose="02070603080606020203" pitchFamily="18" charset="0"/>
              </a:rPr>
              <a:t>1-12 residents, a minimum of 8 hours per week;</a:t>
            </a:r>
          </a:p>
          <a:p>
            <a:pPr marL="0" indent="0">
              <a:buNone/>
            </a:pPr>
            <a:r>
              <a:rPr lang="en-US" sz="1800" dirty="0" smtClean="0">
                <a:latin typeface="Bodoni MT" panose="02070603080606020203" pitchFamily="18" charset="0"/>
              </a:rPr>
              <a:t>13-30 residents, a minimum of 24 hours per week;</a:t>
            </a:r>
          </a:p>
          <a:p>
            <a:pPr marL="0" indent="0">
              <a:buNone/>
            </a:pPr>
            <a:r>
              <a:rPr lang="en-US" sz="1800" dirty="0" smtClean="0">
                <a:latin typeface="Bodoni MT" panose="02070603080606020203" pitchFamily="18" charset="0"/>
              </a:rPr>
              <a:t>31-40 residents, a minimum of 24 hours per week; </a:t>
            </a:r>
          </a:p>
          <a:p>
            <a:pPr marL="0" indent="0">
              <a:buNone/>
            </a:pPr>
            <a:r>
              <a:rPr lang="en-US" sz="1800" dirty="0" smtClean="0">
                <a:latin typeface="Bodoni MT" panose="02070603080606020203" pitchFamily="18" charset="0"/>
              </a:rPr>
              <a:t>More than 40 residents, a minimum of 40 hours per week </a:t>
            </a:r>
          </a:p>
          <a:p>
            <a:pPr marL="0" indent="0">
              <a:buNone/>
            </a:pPr>
            <a:endParaRPr lang="en-US" sz="2000" b="1" dirty="0" smtClean="0">
              <a:solidFill>
                <a:schemeClr val="accent3"/>
              </a:solidFill>
              <a:latin typeface="Bodoni MT" panose="02070603080606020203" pitchFamily="18" charset="0"/>
            </a:endParaRPr>
          </a:p>
          <a:p>
            <a:pPr marL="0" indent="0">
              <a:buNone/>
            </a:pPr>
            <a:endParaRPr lang="en-US" sz="2000" b="1" dirty="0" smtClean="0">
              <a:solidFill>
                <a:schemeClr val="accent3"/>
              </a:solidFill>
              <a:latin typeface="Bodoni MT" panose="02070603080606020203" pitchFamily="18" charset="0"/>
            </a:endParaRPr>
          </a:p>
        </p:txBody>
      </p:sp>
    </p:spTree>
    <p:extLst>
      <p:ext uri="{BB962C8B-B14F-4D97-AF65-F5344CB8AC3E}">
        <p14:creationId xmlns:p14="http://schemas.microsoft.com/office/powerpoint/2010/main" val="387089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t>
            </a:r>
            <a:r>
              <a:rPr lang="en-US" sz="3200" b="1" dirty="0" smtClean="0">
                <a:solidFill>
                  <a:schemeClr val="accent3"/>
                </a:solidFill>
                <a:latin typeface="Bodoni MT" panose="02070603080606020203" pitchFamily="18" charset="0"/>
                <a:cs typeface="Calibri"/>
              </a:rPr>
              <a:t>and</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 </a:t>
            </a:r>
            <a:r>
              <a:rPr lang="en-US" sz="3200" b="1" dirty="0">
                <a:solidFill>
                  <a:schemeClr val="accent3"/>
                </a:solidFill>
                <a:latin typeface="Bodoni MT" panose="02070603080606020203" pitchFamily="18" charset="0"/>
                <a:cs typeface="Calibri"/>
              </a:rPr>
              <a:t>Assisted Living Regulations</a:t>
            </a:r>
            <a:endParaRPr lang="en-US" sz="3200" dirty="0"/>
          </a:p>
        </p:txBody>
      </p:sp>
      <p:sp>
        <p:nvSpPr>
          <p:cNvPr id="3" name="Content Placeholder 2"/>
          <p:cNvSpPr>
            <a:spLocks noGrp="1"/>
          </p:cNvSpPr>
          <p:nvPr>
            <p:ph idx="1"/>
          </p:nvPr>
        </p:nvSpPr>
        <p:spPr/>
        <p:txBody>
          <a:bodyPr/>
          <a:lstStyle/>
          <a:p>
            <a:pPr marL="0" indent="0">
              <a:buNone/>
            </a:pPr>
            <a:endParaRPr lang="en-US" sz="2000" dirty="0" smtClean="0">
              <a:solidFill>
                <a:srgbClr val="00B050"/>
              </a:solidFill>
              <a:latin typeface="Bodoni MT" panose="02070603080606020203" pitchFamily="18" charset="0"/>
            </a:endParaRPr>
          </a:p>
          <a:p>
            <a:pPr marL="0" indent="0">
              <a:buNone/>
            </a:pPr>
            <a:r>
              <a:rPr lang="en-US" sz="2000" dirty="0" smtClean="0">
                <a:latin typeface="Bodoni MT" panose="02070603080606020203" pitchFamily="18" charset="0"/>
              </a:rPr>
              <a:t>Effective </a:t>
            </a:r>
            <a:r>
              <a:rPr lang="en-US" sz="2000" dirty="0">
                <a:latin typeface="Bodoni MT" panose="02070603080606020203" pitchFamily="18" charset="0"/>
              </a:rPr>
              <a:t>7/1//2021 all ALCs and PCHs operating memory care units must receive a </a:t>
            </a:r>
            <a:r>
              <a:rPr lang="en-US" sz="2000" u="sng" dirty="0">
                <a:latin typeface="Bodoni MT" panose="02070603080606020203" pitchFamily="18" charset="0"/>
              </a:rPr>
              <a:t>certificate to </a:t>
            </a:r>
            <a:r>
              <a:rPr lang="en-US" sz="2000" u="sng" dirty="0" smtClean="0">
                <a:latin typeface="Bodoni MT" panose="02070603080606020203" pitchFamily="18" charset="0"/>
              </a:rPr>
              <a:t>operate </a:t>
            </a:r>
            <a:r>
              <a:rPr lang="en-US" sz="2000" dirty="0" smtClean="0">
                <a:latin typeface="Bodoni MT" panose="02070603080606020203" pitchFamily="18" charset="0"/>
              </a:rPr>
              <a:t>as a memory care unit</a:t>
            </a:r>
          </a:p>
          <a:p>
            <a:pPr marL="0" indent="0">
              <a:buNone/>
            </a:pPr>
            <a:endParaRPr lang="en-US" sz="2000" dirty="0">
              <a:latin typeface="Bodoni MT" panose="02070603080606020203" pitchFamily="18" charset="0"/>
            </a:endParaRPr>
          </a:p>
          <a:p>
            <a:pPr marL="0" indent="0">
              <a:buNone/>
            </a:pPr>
            <a:r>
              <a:rPr lang="en-US" sz="2000" dirty="0">
                <a:latin typeface="Bodoni MT" panose="02070603080606020203" pitchFamily="18" charset="0"/>
              </a:rPr>
              <a:t>Memory Care Units (in ALC and PCH, 25+ beds) may employ medication aides who can administer morphine to hospice patients (as per last year’s HB 374)</a:t>
            </a:r>
          </a:p>
          <a:p>
            <a:endParaRPr lang="en-US" b="1" dirty="0">
              <a:solidFill>
                <a:srgbClr val="00B050"/>
              </a:solidFill>
            </a:endParaRPr>
          </a:p>
          <a:p>
            <a:pPr marL="0" indent="0">
              <a:buNone/>
            </a:pPr>
            <a:endParaRPr lang="en-US" dirty="0"/>
          </a:p>
        </p:txBody>
      </p:sp>
    </p:spTree>
    <p:extLst>
      <p:ext uri="{BB962C8B-B14F-4D97-AF65-F5344CB8AC3E}">
        <p14:creationId xmlns:p14="http://schemas.microsoft.com/office/powerpoint/2010/main" val="2800152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Regulations</a:t>
            </a:r>
            <a:endParaRPr lang="en-US" sz="3200" dirty="0"/>
          </a:p>
        </p:txBody>
      </p:sp>
      <p:sp>
        <p:nvSpPr>
          <p:cNvPr id="3" name="Content Placeholder 2"/>
          <p:cNvSpPr>
            <a:spLocks noGrp="1"/>
          </p:cNvSpPr>
          <p:nvPr>
            <p:ph idx="1"/>
          </p:nvPr>
        </p:nvSpPr>
        <p:spPr/>
        <p:txBody>
          <a:bodyPr>
            <a:normAutofit/>
          </a:bodyPr>
          <a:lstStyle/>
          <a:p>
            <a:pPr marL="0" indent="0">
              <a:buNone/>
            </a:pPr>
            <a:r>
              <a:rPr lang="en-US" sz="1900" b="1" u="sng" dirty="0">
                <a:solidFill>
                  <a:schemeClr val="accent3"/>
                </a:solidFill>
                <a:latin typeface="Bodoni MT" panose="02070603080606020203" pitchFamily="18" charset="0"/>
              </a:rPr>
              <a:t>New </a:t>
            </a:r>
            <a:r>
              <a:rPr lang="en-US" sz="1600" b="1" u="sng" dirty="0">
                <a:solidFill>
                  <a:schemeClr val="accent3"/>
                </a:solidFill>
                <a:latin typeface="Bodoni MT" panose="02070603080606020203" pitchFamily="18" charset="0"/>
              </a:rPr>
              <a:t>Financial</a:t>
            </a:r>
            <a:r>
              <a:rPr lang="en-US" sz="1900" b="1" u="sng" dirty="0">
                <a:solidFill>
                  <a:schemeClr val="accent3"/>
                </a:solidFill>
                <a:latin typeface="Bodoni MT" panose="02070603080606020203" pitchFamily="18" charset="0"/>
              </a:rPr>
              <a:t> Requirements for ALCs and PCHs with 25+ beds as of July 1, 2021:</a:t>
            </a:r>
          </a:p>
          <a:p>
            <a:pPr marL="0" indent="0">
              <a:buNone/>
            </a:pPr>
            <a:endParaRPr lang="en-US" sz="2400" dirty="0" smtClean="0">
              <a:latin typeface="Bodoni MT" panose="02070603080606020203" pitchFamily="18" charset="0"/>
            </a:endParaRPr>
          </a:p>
          <a:p>
            <a:pPr marL="0" indent="0">
              <a:buNone/>
            </a:pPr>
            <a:r>
              <a:rPr lang="en-US" sz="2000" dirty="0" smtClean="0">
                <a:latin typeface="Bodoni MT" panose="02070603080606020203" pitchFamily="18" charset="0"/>
              </a:rPr>
              <a:t>Upon </a:t>
            </a:r>
            <a:r>
              <a:rPr lang="en-US" sz="2000" dirty="0">
                <a:latin typeface="Bodoni MT" panose="02070603080606020203" pitchFamily="18" charset="0"/>
              </a:rPr>
              <a:t>initial licensure application provide affidavit from a CPA of financial stability to operate for next two </a:t>
            </a:r>
            <a:r>
              <a:rPr lang="en-US" sz="2000" dirty="0" smtClean="0">
                <a:latin typeface="Bodoni MT" panose="02070603080606020203" pitchFamily="18" charset="0"/>
              </a:rPr>
              <a:t>years</a:t>
            </a:r>
          </a:p>
          <a:p>
            <a:pPr marL="0" indent="0">
              <a:buNone/>
            </a:pPr>
            <a:endParaRPr lang="en-US" sz="2000" dirty="0">
              <a:latin typeface="Bodoni MT" panose="02070603080606020203" pitchFamily="18" charset="0"/>
            </a:endParaRPr>
          </a:p>
          <a:p>
            <a:pPr marL="0" indent="0">
              <a:buNone/>
            </a:pPr>
            <a:r>
              <a:rPr lang="en-US" sz="2000" dirty="0">
                <a:latin typeface="Bodoni MT" panose="02070603080606020203" pitchFamily="18" charset="0"/>
              </a:rPr>
              <a:t>Provide at least 60 days notice to residents and DCH of impending bankruptcy or property eviction that may force discharge or relocation of </a:t>
            </a:r>
            <a:r>
              <a:rPr lang="en-US" sz="2000" dirty="0" smtClean="0">
                <a:latin typeface="Bodoni MT" panose="02070603080606020203" pitchFamily="18" charset="0"/>
              </a:rPr>
              <a:t>residents</a:t>
            </a:r>
          </a:p>
          <a:p>
            <a:pPr marL="0" indent="0">
              <a:buNone/>
            </a:pPr>
            <a:endParaRPr lang="en-US" sz="2000" dirty="0">
              <a:latin typeface="Bodoni MT" panose="02070603080606020203" pitchFamily="18" charset="0"/>
            </a:endParaRPr>
          </a:p>
          <a:p>
            <a:pPr marL="0" indent="0">
              <a:buNone/>
            </a:pPr>
            <a:r>
              <a:rPr lang="en-US" sz="2000" dirty="0">
                <a:latin typeface="Bodoni MT" panose="02070603080606020203" pitchFamily="18" charset="0"/>
              </a:rPr>
              <a:t>Provide at least 14 days’ notice of impending ownership change that may force discharge or relocation of residents</a:t>
            </a:r>
          </a:p>
          <a:p>
            <a:endParaRPr lang="en-US" sz="2000" dirty="0"/>
          </a:p>
        </p:txBody>
      </p:sp>
    </p:spTree>
    <p:extLst>
      <p:ext uri="{BB962C8B-B14F-4D97-AF65-F5344CB8AC3E}">
        <p14:creationId xmlns:p14="http://schemas.microsoft.com/office/powerpoint/2010/main" val="918479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000" b="1" u="sng" dirty="0" smtClean="0">
                <a:solidFill>
                  <a:schemeClr val="accent3"/>
                </a:solidFill>
                <a:latin typeface="Bodoni MT" panose="02070603080606020203" pitchFamily="18" charset="0"/>
              </a:rPr>
              <a:t>New Administrator Requirements as of July 1, 2021:</a:t>
            </a:r>
            <a:endParaRPr lang="en-US" sz="2000" b="1" u="sng" dirty="0">
              <a:solidFill>
                <a:schemeClr val="accent3"/>
              </a:solidFill>
              <a:latin typeface="Bodoni MT" panose="02070603080606020203" pitchFamily="18" charset="0"/>
            </a:endParaRPr>
          </a:p>
          <a:p>
            <a:pPr marL="0" indent="0">
              <a:buNone/>
            </a:pPr>
            <a:endParaRPr lang="en-US" sz="2000" b="1" u="sng" dirty="0">
              <a:solidFill>
                <a:srgbClr val="00B050"/>
              </a:solidFill>
              <a:latin typeface="Bodoni MT" panose="02070603080606020203" pitchFamily="18" charset="0"/>
            </a:endParaRPr>
          </a:p>
          <a:p>
            <a:pPr marL="0" indent="0">
              <a:buNone/>
            </a:pPr>
            <a:r>
              <a:rPr lang="en-US" sz="2000" dirty="0">
                <a:latin typeface="Bodoni MT" panose="02070603080606020203" pitchFamily="18" charset="0"/>
              </a:rPr>
              <a:t>ALC and PCH administrators </a:t>
            </a:r>
            <a:r>
              <a:rPr lang="en-US" sz="2000" dirty="0" smtClean="0">
                <a:latin typeface="Bodoni MT" panose="02070603080606020203" pitchFamily="18" charset="0"/>
              </a:rPr>
              <a:t>must </a:t>
            </a:r>
            <a:r>
              <a:rPr lang="en-US" sz="2000" dirty="0">
                <a:latin typeface="Bodoni MT" panose="02070603080606020203" pitchFamily="18" charset="0"/>
              </a:rPr>
              <a:t>be licensed by State Board of Long Term Care facility Administrators (formerly NH </a:t>
            </a:r>
            <a:r>
              <a:rPr lang="en-US" sz="2000" dirty="0" smtClean="0">
                <a:latin typeface="Bodoni MT" panose="02070603080606020203" pitchFamily="18" charset="0"/>
              </a:rPr>
              <a:t>Board)</a:t>
            </a:r>
          </a:p>
          <a:p>
            <a:pPr marL="0" indent="0">
              <a:buNone/>
            </a:pPr>
            <a:endParaRPr lang="en-US" sz="2000" dirty="0">
              <a:latin typeface="Bodoni MT" panose="02070603080606020203" pitchFamily="18" charset="0"/>
            </a:endParaRPr>
          </a:p>
          <a:p>
            <a:pPr marL="0" indent="0">
              <a:buNone/>
            </a:pPr>
            <a:r>
              <a:rPr lang="en-US" sz="2000" dirty="0" smtClean="0">
                <a:latin typeface="Bodoni MT" panose="02070603080606020203" pitchFamily="18" charset="0"/>
              </a:rPr>
              <a:t>For </a:t>
            </a:r>
            <a:r>
              <a:rPr lang="en-US" sz="2000" dirty="0">
                <a:latin typeface="Bodoni MT" panose="02070603080606020203" pitchFamily="18" charset="0"/>
              </a:rPr>
              <a:t>new </a:t>
            </a:r>
            <a:r>
              <a:rPr lang="en-US" sz="2000" dirty="0" smtClean="0">
                <a:latin typeface="Bodoni MT" panose="02070603080606020203" pitchFamily="18" charset="0"/>
              </a:rPr>
              <a:t>hires </a:t>
            </a:r>
            <a:r>
              <a:rPr lang="en-US" sz="2000" dirty="0">
                <a:latin typeface="Bodoni MT" panose="02070603080606020203" pitchFamily="18" charset="0"/>
              </a:rPr>
              <a:t>the facility has 60 days for administrator to obtain required license</a:t>
            </a:r>
          </a:p>
          <a:p>
            <a:pPr marL="622300" indent="-277813">
              <a:buFont typeface="Wingdings" pitchFamily="2" charset="2"/>
              <a:buChar char="Ø"/>
            </a:pPr>
            <a:endParaRPr lang="en-US" sz="2600" b="1" dirty="0">
              <a:solidFill>
                <a:srgbClr val="00B050"/>
              </a:solidFill>
            </a:endParaRPr>
          </a:p>
          <a:p>
            <a:endParaRPr lang="en-US" dirty="0"/>
          </a:p>
        </p:txBody>
      </p:sp>
      <p:sp>
        <p:nvSpPr>
          <p:cNvPr id="4"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Assisted Living </a:t>
            </a:r>
            <a:r>
              <a:rPr lang="en-US" sz="3200" b="1" dirty="0" smtClean="0">
                <a:solidFill>
                  <a:schemeClr val="accent3"/>
                </a:solidFill>
                <a:latin typeface="Bodoni MT" panose="02070603080606020203" pitchFamily="18" charset="0"/>
                <a:cs typeface="Calibri"/>
              </a:rPr>
              <a:t>Requirements</a:t>
            </a:r>
            <a:endParaRPr lang="en-US" sz="3200" dirty="0"/>
          </a:p>
        </p:txBody>
      </p:sp>
    </p:spTree>
    <p:extLst>
      <p:ext uri="{BB962C8B-B14F-4D97-AF65-F5344CB8AC3E}">
        <p14:creationId xmlns:p14="http://schemas.microsoft.com/office/powerpoint/2010/main" val="3783575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accent3"/>
                </a:solidFill>
                <a:latin typeface="Bodoni MT" panose="02070603080606020203" pitchFamily="18" charset="0"/>
                <a:cs typeface="Calibri"/>
              </a:rPr>
              <a:t>A Message from DCH Regarding Fingerprint Background Check Requirements</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000" b="1" dirty="0" smtClean="0">
              <a:solidFill>
                <a:schemeClr val="accent3"/>
              </a:solidFill>
              <a:latin typeface="Bodoni MT" panose="02070603080606020203" pitchFamily="18" charset="0"/>
            </a:endParaRPr>
          </a:p>
          <a:p>
            <a:pPr marL="0" indent="0">
              <a:buNone/>
            </a:pPr>
            <a:r>
              <a:rPr lang="en-US" sz="2000" dirty="0">
                <a:latin typeface="Bodoni MT" panose="02070603080606020203" pitchFamily="18" charset="0"/>
              </a:rPr>
              <a:t>The fingerprint portion of the background check requirements remains waived for the period of the public health emergency.  </a:t>
            </a:r>
            <a:r>
              <a:rPr lang="en-US" sz="2000" dirty="0" smtClean="0">
                <a:latin typeface="Bodoni MT" panose="02070603080606020203" pitchFamily="18" charset="0"/>
              </a:rPr>
              <a:t>That includes the requirement to conduct the fingerprint background check on </a:t>
            </a:r>
            <a:r>
              <a:rPr lang="en-US" sz="2000" smtClean="0">
                <a:latin typeface="Bodoni MT" panose="02070603080606020203" pitchFamily="18" charset="0"/>
              </a:rPr>
              <a:t>existing employees.</a:t>
            </a:r>
            <a:endParaRPr lang="en-US" sz="2000" dirty="0" smtClean="0">
              <a:latin typeface="Bodoni MT" panose="02070603080606020203" pitchFamily="18" charset="0"/>
            </a:endParaRPr>
          </a:p>
          <a:p>
            <a:pPr marL="0" indent="0">
              <a:buNone/>
            </a:pPr>
            <a:endParaRPr lang="en-US" sz="2000" dirty="0">
              <a:latin typeface="Bodoni MT" panose="02070603080606020203" pitchFamily="18" charset="0"/>
            </a:endParaRPr>
          </a:p>
          <a:p>
            <a:pPr marL="0" indent="0">
              <a:buNone/>
            </a:pPr>
            <a:r>
              <a:rPr lang="en-US" sz="2000" dirty="0" smtClean="0">
                <a:latin typeface="Bodoni MT" panose="02070603080606020203" pitchFamily="18" charset="0"/>
              </a:rPr>
              <a:t>Once </a:t>
            </a:r>
            <a:r>
              <a:rPr lang="en-US" sz="2000" dirty="0">
                <a:latin typeface="Bodoni MT" panose="02070603080606020203" pitchFamily="18" charset="0"/>
              </a:rPr>
              <a:t>the public health emergency is lifted by Gov. Kemp, we will provide a period of time to allow facilities to obtain the fingerprints.  We do not yet know what that period of time will be.</a:t>
            </a:r>
          </a:p>
          <a:p>
            <a:pPr marL="0" indent="0">
              <a:buNone/>
            </a:pPr>
            <a:endParaRPr lang="en-US" sz="2000" b="1" dirty="0" smtClean="0">
              <a:solidFill>
                <a:schemeClr val="accent3"/>
              </a:solidFill>
              <a:latin typeface="Bodoni MT" panose="02070603080606020203" pitchFamily="18" charset="0"/>
            </a:endParaRPr>
          </a:p>
          <a:p>
            <a:pPr marL="0" indent="0">
              <a:buNone/>
            </a:pPr>
            <a:r>
              <a:rPr lang="en-US" sz="2000" b="1" dirty="0" smtClean="0">
                <a:solidFill>
                  <a:schemeClr val="accent3"/>
                </a:solidFill>
                <a:latin typeface="Bodoni MT" panose="02070603080606020203" pitchFamily="18" charset="0"/>
              </a:rPr>
              <a:t>Source: Melanie Simon</a:t>
            </a:r>
          </a:p>
        </p:txBody>
      </p:sp>
    </p:spTree>
    <p:extLst>
      <p:ext uri="{BB962C8B-B14F-4D97-AF65-F5344CB8AC3E}">
        <p14:creationId xmlns:p14="http://schemas.microsoft.com/office/powerpoint/2010/main" val="5250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accent3"/>
                </a:solidFill>
                <a:latin typeface="Bodoni MT" panose="02070603080606020203" pitchFamily="18" charset="0"/>
              </a:rPr>
              <a:t>What Support do you Need to</a:t>
            </a:r>
            <a:br>
              <a:rPr lang="en-US" sz="3200" dirty="0" smtClean="0">
                <a:solidFill>
                  <a:schemeClr val="accent3"/>
                </a:solidFill>
                <a:latin typeface="Bodoni MT" panose="02070603080606020203" pitchFamily="18" charset="0"/>
              </a:rPr>
            </a:br>
            <a:r>
              <a:rPr lang="en-US" sz="3200" dirty="0" smtClean="0">
                <a:solidFill>
                  <a:schemeClr val="accent3"/>
                </a:solidFill>
                <a:latin typeface="Bodoni MT" panose="02070603080606020203" pitchFamily="18" charset="0"/>
              </a:rPr>
              <a:t> Implement the new Requirements?</a:t>
            </a:r>
            <a:endParaRPr lang="en-US" sz="3200" dirty="0">
              <a:solidFill>
                <a:schemeClr val="accent3"/>
              </a:solidFill>
              <a:latin typeface="Bodoni MT" panose="02070603080606020203" pitchFamily="18" charset="0"/>
            </a:endParaRPr>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181638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4234153"/>
            <a:ext cx="8401659" cy="8925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accent3"/>
                </a:solidFill>
                <a:effectLst/>
                <a:latin typeface="Roboto" charset="0"/>
                <a:ea typeface="Calibri" panose="020F0502020204030204" pitchFamily="34" charset="0"/>
                <a:cs typeface="Times New Roman" panose="02020603050405020304" pitchFamily="18" charset="0"/>
              </a:rPr>
              <a:t>A Letter from Katie Sloan to help with Covid-19 Related Costs: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rPr>
              <a:t>Dear Colleague,</a:t>
            </a:r>
            <a:endParaRPr kumimoji="0" lang="en-US" altLang="en-US" sz="8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C00000"/>
                </a:solidFill>
                <a:effectLst/>
                <a:latin typeface="Arial" panose="020B0604020202020204" pitchFamily="34" charset="0"/>
                <a:ea typeface="Calibri" panose="020F0502020204030204" pitchFamily="34" charset="0"/>
                <a:cs typeface="Arial" panose="020B0604020202020204" pitchFamily="34" charset="0"/>
              </a:rPr>
              <a:t>Relief funds for private-pay assisted living providers are under consideration from the Department of Health and Human Services (HHS).</a:t>
            </a:r>
            <a:br>
              <a:rPr kumimoji="0" lang="en-US" altLang="en-US" sz="800" b="0" i="0" u="none" strike="noStrike" cap="none" normalizeH="0" baseline="0" dirty="0" smtClean="0">
                <a:ln>
                  <a:noFill/>
                </a:ln>
                <a:solidFill>
                  <a:srgbClr val="C00000"/>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To help facilitate this, HHS has requested our assistance in gathering specific information on licensed senior living providers, including assisted living, memory care,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and life plan communities/CCRCs, in U.S. states and territories.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Your help will be needed as soon as possible:</a:t>
            </a:r>
            <a:r>
              <a:rPr kumimoji="0" lang="en-US" altLang="en-US" sz="800" b="1"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Deadline is July 31, 2020, 5 p.m. ET.</a:t>
            </a: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A distribution to private-pay assisted living is not fully confirmed, nor are details about how an allocation might be distributed.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However, providing HHS with this data is an important step forward and we appreciate your help in being responsive to their request.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Companies that offer licensed/registered/certified assisted living/memory care should start preparing the following:</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Name of licensed/registered/certified assisted living and/or memory care community</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Name of entity that holds the license/registration/certification</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Address</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Community license/registration/certification number (some states may not provide a number)</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Corresponding Tax Identification Number (TIN)</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Taxpayer ID Number for the filing company</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Contact information for the person submitting data</a:t>
            </a:r>
            <a:endParaRPr kumimoji="0" lang="en-US" altLang="en-US" sz="800" b="0" i="0" u="none" strike="noStrike" cap="none" normalizeH="0" baseline="0" dirty="0" smtClean="0">
              <a:ln>
                <a:noFill/>
              </a:ln>
              <a:solidFill>
                <a:srgbClr val="333333"/>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Include licensed assisted living that is part of a life plan community/CCRC—even if the skilled nursing facility associated has already received funding from the Provider Relief Fund</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We’ll get the link to the portal and instructions to you as soon as possible so you can input your data safely by July 31.</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We’ll keep you informed and have more details soon.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r>
            <a:b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b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Thank you for your fast action in support of this vital aid to our industry. If you have any questions, please contact Nicole Fallon at: </a:t>
            </a: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hlinkClick r:id="rId2"/>
              </a:rPr>
              <a:t>nfallon@leadingage.org</a:t>
            </a:r>
            <a:r>
              <a:rPr kumimoji="0" lang="en-US" altLang="en-US" sz="800" b="0" i="0" u="none" strike="noStrike" cap="none" normalizeH="0" baseline="0" dirty="0" smtClean="0">
                <a:ln>
                  <a:noFill/>
                </a:ln>
                <a:solidFill>
                  <a:srgbClr val="333333"/>
                </a:solidFill>
                <a:effectLst/>
                <a:latin typeface="Arial" panose="020B0604020202020204" pitchFamily="34" charset="0"/>
                <a:ea typeface="Calibri" panose="020F0502020204030204" pitchFamily="34" charset="0"/>
                <a:cs typeface="Arial" panose="020B0604020202020204" pitchFamily="34" charset="0"/>
              </a:rPr>
              <a:t>. </a:t>
            </a:r>
            <a:endParaRPr kumimoji="0" lang="en-US" altLang="en-US" sz="8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rPr>
              <a:t>Warm regards,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333333"/>
              </a:solidFill>
              <a:latin typeface="Robot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rPr>
              <a:t>  </a:t>
            </a:r>
            <a:endPar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Calibri" panose="020F0502020204030204" pitchFamily="34" charset="0"/>
              </a:rPr>
              <a:t>Katie Smith Sloan</a:t>
            </a:r>
            <a:b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Calibri" panose="020F0502020204030204" pitchFamily="34" charset="0"/>
              </a:rPr>
            </a:br>
            <a:r>
              <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Calibri" panose="020F0502020204030204" pitchFamily="34" charset="0"/>
              </a:rPr>
              <a:t>LeadingAge President and CEO</a:t>
            </a:r>
            <a:r>
              <a:rPr kumimoji="0" lang="en-US" altLang="en-US" sz="800" b="0" i="0" u="none" strike="noStrike" cap="none" normalizeH="0" baseline="0" dirty="0" smtClean="0">
                <a:ln>
                  <a:noFill/>
                </a:ln>
                <a:solidFill>
                  <a:schemeClr val="tx1"/>
                </a:solidFill>
                <a:effectLst/>
              </a:rPr>
              <a:t> </a:t>
            </a:r>
            <a:endParaRPr kumimoji="0" lang="en-US" altLang="en-US" sz="800" b="0" i="0" u="none" strike="noStrike" cap="none" normalizeH="0" baseline="0" dirty="0" smtClean="0">
              <a:ln>
                <a:noFill/>
              </a:ln>
              <a:solidFill>
                <a:srgbClr val="333333"/>
              </a:solidFill>
              <a:effectLst/>
              <a:latin typeface="Roboto"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985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7030A0"/>
                </a:solidFill>
                <a:latin typeface="Bodoni MT" panose="02070603080606020203" pitchFamily="18" charset="0"/>
              </a:rPr>
              <a:t>Discussion Regarding the Impact of the Coronavirus Pandemic</a:t>
            </a:r>
            <a:endParaRPr lang="en-US" sz="3200" dirty="0">
              <a:solidFill>
                <a:srgbClr val="7030A0"/>
              </a:solidFill>
              <a:latin typeface="Bodoni MT" panose="02070603080606020203"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endParaRPr lang="en-US" sz="2000" dirty="0" smtClean="0">
              <a:latin typeface="Bodoni MT" panose="02070603080606020203" pitchFamily="18" charset="0"/>
            </a:endParaRPr>
          </a:p>
          <a:p>
            <a:pPr marL="0" indent="0">
              <a:buNone/>
            </a:pPr>
            <a:r>
              <a:rPr lang="en-US" sz="2000" b="1" dirty="0" smtClean="0">
                <a:solidFill>
                  <a:schemeClr val="accent3"/>
                </a:solidFill>
                <a:latin typeface="Bodoni MT" panose="02070603080606020203" pitchFamily="18" charset="0"/>
              </a:rPr>
              <a:t>How </a:t>
            </a:r>
            <a:r>
              <a:rPr lang="en-US" sz="2000" b="1" dirty="0">
                <a:solidFill>
                  <a:schemeClr val="accent3"/>
                </a:solidFill>
                <a:latin typeface="Bodoni MT" panose="02070603080606020203" pitchFamily="18" charset="0"/>
              </a:rPr>
              <a:t>has coronavirus impacted </a:t>
            </a:r>
            <a:r>
              <a:rPr lang="en-US" sz="2000" b="1" dirty="0" smtClean="0">
                <a:solidFill>
                  <a:schemeClr val="accent3"/>
                </a:solidFill>
                <a:latin typeface="Bodoni MT" panose="02070603080606020203" pitchFamily="18" charset="0"/>
              </a:rPr>
              <a:t>your personal care home or assisted </a:t>
            </a:r>
            <a:r>
              <a:rPr lang="en-US" sz="2000" b="1" dirty="0">
                <a:solidFill>
                  <a:schemeClr val="accent3"/>
                </a:solidFill>
                <a:latin typeface="Bodoni MT" panose="02070603080606020203" pitchFamily="18" charset="0"/>
              </a:rPr>
              <a:t>living </a:t>
            </a:r>
            <a:r>
              <a:rPr lang="en-US" sz="2000" b="1" dirty="0" smtClean="0">
                <a:solidFill>
                  <a:schemeClr val="accent3"/>
                </a:solidFill>
                <a:latin typeface="Bodoni MT" panose="02070603080606020203" pitchFamily="18" charset="0"/>
              </a:rPr>
              <a:t>community?</a:t>
            </a:r>
            <a:endParaRPr lang="en-US" sz="2000" b="1" dirty="0">
              <a:solidFill>
                <a:schemeClr val="accent3"/>
              </a:solidFill>
              <a:latin typeface="Bodoni MT" panose="02070603080606020203" pitchFamily="18" charset="0"/>
            </a:endParaRP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How has the coronavirus impacted move-ins and occupancy?</a:t>
            </a: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Have you had to add additional staff, contractors?</a:t>
            </a:r>
          </a:p>
          <a:p>
            <a:pPr marL="0" indent="0">
              <a:buNone/>
            </a:pPr>
            <a:endParaRPr lang="en-US" sz="2000" dirty="0">
              <a:latin typeface="Bodoni MT" panose="02070603080606020203" pitchFamily="18" charset="0"/>
            </a:endParaRPr>
          </a:p>
          <a:p>
            <a:pPr marL="0" indent="0">
              <a:buNone/>
            </a:pPr>
            <a:r>
              <a:rPr lang="en-US" sz="2000" dirty="0" smtClean="0">
                <a:latin typeface="Bodoni MT" panose="02070603080606020203" pitchFamily="18" charset="0"/>
              </a:rPr>
              <a:t>How costly is PPE?</a:t>
            </a: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What </a:t>
            </a:r>
            <a:r>
              <a:rPr lang="en-US" sz="2000" dirty="0">
                <a:latin typeface="Bodoni MT" panose="02070603080606020203" pitchFamily="18" charset="0"/>
              </a:rPr>
              <a:t>financial pressures, if any, are these types of private-pay facilities facing?</a:t>
            </a:r>
          </a:p>
          <a:p>
            <a:pPr marL="0" indent="0">
              <a:buNone/>
            </a:pPr>
            <a:endParaRPr lang="en-US" sz="2000" dirty="0">
              <a:latin typeface="Bodoni MT" panose="02070603080606020203" pitchFamily="18" charset="0"/>
            </a:endParaRP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How costly is testing and how are you paying for it?</a:t>
            </a:r>
            <a:endParaRPr lang="en-US" sz="2000" dirty="0">
              <a:latin typeface="Bodoni MT" panose="02070603080606020203" pitchFamily="18" charset="0"/>
            </a:endParaRP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What </a:t>
            </a:r>
            <a:r>
              <a:rPr lang="en-US" sz="2000" dirty="0">
                <a:latin typeface="Bodoni MT" panose="02070603080606020203" pitchFamily="18" charset="0"/>
              </a:rPr>
              <a:t>steps are homes taking to address </a:t>
            </a:r>
            <a:r>
              <a:rPr lang="en-US" sz="2000" dirty="0" smtClean="0">
                <a:latin typeface="Bodoni MT" panose="02070603080606020203" pitchFamily="18" charset="0"/>
              </a:rPr>
              <a:t>the financial concerns?</a:t>
            </a:r>
            <a:endParaRPr lang="en-US" sz="2000" dirty="0">
              <a:latin typeface="Bodoni MT" panose="02070603080606020203" pitchFamily="18" charset="0"/>
            </a:endParaRP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Other </a:t>
            </a:r>
            <a:r>
              <a:rPr lang="en-US" sz="2000" dirty="0">
                <a:latin typeface="Bodoni MT" panose="02070603080606020203" pitchFamily="18" charset="0"/>
              </a:rPr>
              <a:t>issues? </a:t>
            </a:r>
            <a:r>
              <a:rPr lang="en-US" sz="2000" dirty="0"/>
              <a:t> </a:t>
            </a:r>
          </a:p>
          <a:p>
            <a:endParaRPr lang="en-US" dirty="0"/>
          </a:p>
        </p:txBody>
      </p:sp>
    </p:spTree>
    <p:extLst>
      <p:ext uri="{BB962C8B-B14F-4D97-AF65-F5344CB8AC3E}">
        <p14:creationId xmlns:p14="http://schemas.microsoft.com/office/powerpoint/2010/main" val="3655683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7030A0"/>
                </a:solidFill>
                <a:latin typeface="Bodoni MT" panose="02070603080606020203" pitchFamily="18" charset="0"/>
              </a:rPr>
              <a:t>Discussion Regarding the Impact of the Coronavirus Pandemic</a:t>
            </a:r>
            <a:endParaRPr lang="en-US" sz="3200" dirty="0"/>
          </a:p>
        </p:txBody>
      </p:sp>
      <p:sp>
        <p:nvSpPr>
          <p:cNvPr id="3" name="Content Placeholder 2"/>
          <p:cNvSpPr>
            <a:spLocks noGrp="1"/>
          </p:cNvSpPr>
          <p:nvPr>
            <p:ph idx="1"/>
          </p:nvPr>
        </p:nvSpPr>
        <p:spPr/>
        <p:txBody>
          <a:bodyPr>
            <a:normAutofit/>
          </a:bodyPr>
          <a:lstStyle/>
          <a:p>
            <a:pPr marL="0" indent="0">
              <a:buNone/>
            </a:pPr>
            <a:endParaRPr lang="en-US" sz="2000" smtClean="0">
              <a:solidFill>
                <a:schemeClr val="accent3"/>
              </a:solidFill>
              <a:latin typeface="Bodoni MT" panose="02070603080606020203" pitchFamily="18" charset="0"/>
            </a:endParaRPr>
          </a:p>
          <a:p>
            <a:pPr marL="0" indent="0">
              <a:buNone/>
            </a:pPr>
            <a:r>
              <a:rPr lang="en-US" sz="2000" smtClean="0">
                <a:solidFill>
                  <a:schemeClr val="accent3"/>
                </a:solidFill>
                <a:latin typeface="Bodoni MT" panose="02070603080606020203" pitchFamily="18" charset="0"/>
              </a:rPr>
              <a:t>What </a:t>
            </a:r>
            <a:r>
              <a:rPr lang="en-US" sz="2000" dirty="0" smtClean="0">
                <a:solidFill>
                  <a:schemeClr val="accent3"/>
                </a:solidFill>
                <a:latin typeface="Bodoni MT" panose="02070603080606020203" pitchFamily="18" charset="0"/>
              </a:rPr>
              <a:t>are your thoughts and concerns </a:t>
            </a:r>
            <a:r>
              <a:rPr lang="en-US" sz="2000" dirty="0">
                <a:solidFill>
                  <a:schemeClr val="accent3"/>
                </a:solidFill>
                <a:latin typeface="Bodoni MT" panose="02070603080606020203" pitchFamily="18" charset="0"/>
              </a:rPr>
              <a:t>a</a:t>
            </a:r>
            <a:r>
              <a:rPr lang="en-US" sz="2000" dirty="0" smtClean="0">
                <a:solidFill>
                  <a:schemeClr val="accent3"/>
                </a:solidFill>
                <a:latin typeface="Bodoni MT" panose="02070603080606020203" pitchFamily="18" charset="0"/>
              </a:rPr>
              <a:t>bout allowing visitors?</a:t>
            </a:r>
          </a:p>
          <a:p>
            <a:pPr marL="0" indent="0">
              <a:buNone/>
            </a:pPr>
            <a:endParaRPr lang="en-US" sz="2000" dirty="0">
              <a:solidFill>
                <a:schemeClr val="accent3"/>
              </a:solidFill>
              <a:latin typeface="Bodoni MT" panose="02070603080606020203" pitchFamily="18" charset="0"/>
            </a:endParaRPr>
          </a:p>
          <a:p>
            <a:pPr marL="0" indent="0">
              <a:buNone/>
            </a:pPr>
            <a:r>
              <a:rPr lang="en-US" sz="2000" dirty="0" smtClean="0">
                <a:solidFill>
                  <a:schemeClr val="accent3"/>
                </a:solidFill>
                <a:latin typeface="Bodoni MT" panose="02070603080606020203" pitchFamily="18" charset="0"/>
              </a:rPr>
              <a:t>What would </a:t>
            </a:r>
            <a:r>
              <a:rPr lang="en-US" sz="2000" dirty="0">
                <a:solidFill>
                  <a:schemeClr val="accent3"/>
                </a:solidFill>
                <a:latin typeface="Bodoni MT" panose="02070603080606020203" pitchFamily="18" charset="0"/>
              </a:rPr>
              <a:t>y</a:t>
            </a:r>
            <a:r>
              <a:rPr lang="en-US" sz="2000" dirty="0" smtClean="0">
                <a:solidFill>
                  <a:schemeClr val="accent3"/>
                </a:solidFill>
                <a:latin typeface="Bodoni MT" panose="02070603080606020203" pitchFamily="18" charset="0"/>
              </a:rPr>
              <a:t>ou </a:t>
            </a:r>
            <a:r>
              <a:rPr lang="en-US" sz="2000" dirty="0">
                <a:solidFill>
                  <a:schemeClr val="accent3"/>
                </a:solidFill>
                <a:latin typeface="Bodoni MT" panose="02070603080606020203" pitchFamily="18" charset="0"/>
              </a:rPr>
              <a:t>l</a:t>
            </a:r>
            <a:r>
              <a:rPr lang="en-US" sz="2000" dirty="0" smtClean="0">
                <a:solidFill>
                  <a:schemeClr val="accent3"/>
                </a:solidFill>
                <a:latin typeface="Bodoni MT" panose="02070603080606020203" pitchFamily="18" charset="0"/>
              </a:rPr>
              <a:t>ike </a:t>
            </a:r>
            <a:r>
              <a:rPr lang="en-US" sz="2000" dirty="0">
                <a:solidFill>
                  <a:schemeClr val="accent3"/>
                </a:solidFill>
                <a:latin typeface="Bodoni MT" panose="02070603080606020203" pitchFamily="18" charset="0"/>
              </a:rPr>
              <a:t>L</a:t>
            </a:r>
            <a:r>
              <a:rPr lang="en-US" sz="2000" dirty="0" smtClean="0">
                <a:solidFill>
                  <a:schemeClr val="accent3"/>
                </a:solidFill>
                <a:latin typeface="Bodoni MT" panose="02070603080606020203" pitchFamily="18" charset="0"/>
              </a:rPr>
              <a:t>eadingAge/LeadingAge Georgia to do to support </a:t>
            </a:r>
            <a:r>
              <a:rPr lang="en-US" sz="2000" dirty="0">
                <a:solidFill>
                  <a:schemeClr val="accent3"/>
                </a:solidFill>
                <a:latin typeface="Bodoni MT" panose="02070603080606020203" pitchFamily="18" charset="0"/>
              </a:rPr>
              <a:t>y</a:t>
            </a:r>
            <a:r>
              <a:rPr lang="en-US" sz="2000" dirty="0" smtClean="0">
                <a:solidFill>
                  <a:schemeClr val="accent3"/>
                </a:solidFill>
                <a:latin typeface="Bodoni MT" panose="02070603080606020203" pitchFamily="18" charset="0"/>
              </a:rPr>
              <a:t>ou for allowing </a:t>
            </a:r>
            <a:r>
              <a:rPr lang="en-US" sz="2000" dirty="0">
                <a:solidFill>
                  <a:schemeClr val="accent3"/>
                </a:solidFill>
                <a:latin typeface="Bodoni MT" panose="02070603080606020203" pitchFamily="18" charset="0"/>
              </a:rPr>
              <a:t>v</a:t>
            </a:r>
            <a:r>
              <a:rPr lang="en-US" sz="2000" dirty="0" smtClean="0">
                <a:solidFill>
                  <a:schemeClr val="accent3"/>
                </a:solidFill>
                <a:latin typeface="Bodoni MT" panose="02070603080606020203" pitchFamily="18" charset="0"/>
              </a:rPr>
              <a:t>isitors?</a:t>
            </a:r>
          </a:p>
          <a:p>
            <a:pPr marL="0" indent="0">
              <a:buNone/>
            </a:pPr>
            <a:endParaRPr lang="en-US" sz="2000" dirty="0">
              <a:solidFill>
                <a:schemeClr val="accent3"/>
              </a:solidFill>
              <a:latin typeface="Bodoni MT" panose="02070603080606020203" pitchFamily="18" charset="0"/>
            </a:endParaRPr>
          </a:p>
          <a:p>
            <a:pPr marL="0" indent="0">
              <a:buNone/>
            </a:pPr>
            <a:r>
              <a:rPr lang="en-US" sz="2000" dirty="0" smtClean="0">
                <a:solidFill>
                  <a:schemeClr val="accent3"/>
                </a:solidFill>
                <a:latin typeface="Bodoni MT" panose="02070603080606020203" pitchFamily="18" charset="0"/>
              </a:rPr>
              <a:t>What do you think </a:t>
            </a:r>
            <a:r>
              <a:rPr lang="en-US" sz="2000" dirty="0">
                <a:solidFill>
                  <a:schemeClr val="accent3"/>
                </a:solidFill>
                <a:latin typeface="Bodoni MT" panose="02070603080606020203" pitchFamily="18" charset="0"/>
              </a:rPr>
              <a:t>a</a:t>
            </a:r>
            <a:r>
              <a:rPr lang="en-US" sz="2000" dirty="0" smtClean="0">
                <a:solidFill>
                  <a:schemeClr val="accent3"/>
                </a:solidFill>
                <a:latin typeface="Bodoni MT" panose="02070603080606020203" pitchFamily="18" charset="0"/>
              </a:rPr>
              <a:t>bout an advocacy </a:t>
            </a:r>
            <a:r>
              <a:rPr lang="en-US" sz="2000" dirty="0">
                <a:solidFill>
                  <a:schemeClr val="accent3"/>
                </a:solidFill>
                <a:latin typeface="Bodoni MT" panose="02070603080606020203" pitchFamily="18" charset="0"/>
              </a:rPr>
              <a:t>c</a:t>
            </a:r>
            <a:r>
              <a:rPr lang="en-US" sz="2000" dirty="0" smtClean="0">
                <a:solidFill>
                  <a:schemeClr val="accent3"/>
                </a:solidFill>
                <a:latin typeface="Bodoni MT" panose="02070603080606020203" pitchFamily="18" charset="0"/>
              </a:rPr>
              <a:t>ampaign to require </a:t>
            </a:r>
            <a:r>
              <a:rPr lang="en-US" sz="2000" dirty="0">
                <a:solidFill>
                  <a:schemeClr val="accent3"/>
                </a:solidFill>
                <a:latin typeface="Bodoni MT" panose="02070603080606020203" pitchFamily="18" charset="0"/>
              </a:rPr>
              <a:t>m</a:t>
            </a:r>
            <a:r>
              <a:rPr lang="en-US" sz="2000" dirty="0" smtClean="0">
                <a:solidFill>
                  <a:schemeClr val="accent3"/>
                </a:solidFill>
                <a:latin typeface="Bodoni MT" panose="02070603080606020203" pitchFamily="18" charset="0"/>
              </a:rPr>
              <a:t>asks in the community so less Covid-19 is brought into our communities?</a:t>
            </a:r>
            <a:endParaRPr lang="en-US" sz="2000" dirty="0">
              <a:solidFill>
                <a:schemeClr val="accent3"/>
              </a:solidFill>
              <a:latin typeface="Bodoni MT" panose="02070603080606020203" pitchFamily="18" charset="0"/>
            </a:endParaRPr>
          </a:p>
        </p:txBody>
      </p:sp>
    </p:spTree>
    <p:extLst>
      <p:ext uri="{BB962C8B-B14F-4D97-AF65-F5344CB8AC3E}">
        <p14:creationId xmlns:p14="http://schemas.microsoft.com/office/powerpoint/2010/main" val="2257260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51548A-9F3F-4F13-BDCA-4408983F9EB8}"/>
              </a:ext>
            </a:extLst>
          </p:cNvPr>
          <p:cNvSpPr>
            <a:spLocks noGrp="1"/>
          </p:cNvSpPr>
          <p:nvPr>
            <p:ph type="title"/>
          </p:nvPr>
        </p:nvSpPr>
        <p:spPr>
          <a:xfrm>
            <a:off x="457200" y="228600"/>
            <a:ext cx="8229600" cy="1143000"/>
          </a:xfrm>
        </p:spPr>
        <p:txBody>
          <a:bodyPr>
            <a:normAutofit/>
          </a:bodyPr>
          <a:lstStyle/>
          <a:p>
            <a:r>
              <a:rPr lang="en-US" sz="3200" b="1" dirty="0" smtClean="0">
                <a:solidFill>
                  <a:schemeClr val="accent3"/>
                </a:solidFill>
                <a:latin typeface="Bodoni MT" panose="02070603080606020203" pitchFamily="18" charset="0"/>
                <a:cs typeface="Calibri"/>
              </a:rPr>
              <a:t>The </a:t>
            </a:r>
            <a:r>
              <a:rPr lang="en-US" sz="3200" b="1" dirty="0">
                <a:solidFill>
                  <a:schemeClr val="accent3"/>
                </a:solidFill>
                <a:latin typeface="Bodoni MT" panose="02070603080606020203" pitchFamily="18" charset="0"/>
                <a:cs typeface="Calibri"/>
              </a:rPr>
              <a:t>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a:t>
            </a:r>
            <a:r>
              <a:rPr lang="en-US" sz="3200" b="1" dirty="0" smtClean="0">
                <a:solidFill>
                  <a:schemeClr val="accent3"/>
                </a:solidFill>
                <a:latin typeface="Bodoni MT" panose="02070603080606020203" pitchFamily="18" charset="0"/>
                <a:cs typeface="Calibri"/>
              </a:rPr>
              <a:t>Requirements</a:t>
            </a:r>
            <a:endParaRPr lang="en-US" sz="3200" b="1" dirty="0">
              <a:solidFill>
                <a:schemeClr val="accent3"/>
              </a:solidFill>
              <a:latin typeface="Bradley Hand ITC"/>
              <a:cs typeface="Calibri"/>
            </a:endParaRPr>
          </a:p>
        </p:txBody>
      </p:sp>
      <p:sp>
        <p:nvSpPr>
          <p:cNvPr id="3" name="Content Placeholder 2">
            <a:extLst>
              <a:ext uri="{FF2B5EF4-FFF2-40B4-BE49-F238E27FC236}">
                <a16:creationId xmlns:a16="http://schemas.microsoft.com/office/drawing/2014/main" xmlns="" id="{362EB2C0-3E57-4346-AD5C-AE8E0C29EFDA}"/>
              </a:ext>
            </a:extLst>
          </p:cNvPr>
          <p:cNvSpPr>
            <a:spLocks noGrp="1"/>
          </p:cNvSpPr>
          <p:nvPr>
            <p:ph idx="1"/>
          </p:nvPr>
        </p:nvSpPr>
        <p:spPr/>
        <p:txBody>
          <a:bodyPr vert="horz" lIns="91440" tIns="45720" rIns="91440" bIns="45720" rtlCol="0" anchor="t">
            <a:normAutofit/>
          </a:bodyPr>
          <a:lstStyle/>
          <a:p>
            <a:pPr marL="0" indent="0">
              <a:buNone/>
            </a:pPr>
            <a:r>
              <a:rPr lang="en-US" sz="2000" b="1" dirty="0" smtClean="0">
                <a:solidFill>
                  <a:schemeClr val="accent3"/>
                </a:solidFill>
                <a:latin typeface="Bodoni MT" panose="02070603080606020203" pitchFamily="18" charset="0"/>
                <a:cs typeface="Calibri"/>
              </a:rPr>
              <a:t>Timeline of the new law:</a:t>
            </a:r>
          </a:p>
          <a:p>
            <a:pPr marL="0" indent="0">
              <a:buNone/>
            </a:pPr>
            <a:endParaRPr lang="en-US" sz="2000" dirty="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The assisted living bill was signed into law on July 1, 2020</a:t>
            </a:r>
          </a:p>
          <a:p>
            <a:pPr marL="0" indent="0">
              <a:buNone/>
            </a:pPr>
            <a:endParaRPr lang="en-US" sz="2000" dirty="0">
              <a:latin typeface="Bodoni MT" panose="02070603080606020203" pitchFamily="18" charset="0"/>
              <a:cs typeface="Calibri"/>
            </a:endParaRPr>
          </a:p>
          <a:p>
            <a:pPr marL="0" indent="0">
              <a:buNone/>
            </a:pPr>
            <a:r>
              <a:rPr lang="en-US" sz="2000" dirty="0">
                <a:solidFill>
                  <a:srgbClr val="C00000"/>
                </a:solidFill>
              </a:rPr>
              <a:t>The </a:t>
            </a:r>
            <a:r>
              <a:rPr lang="en-US" sz="2000" u="sng" dirty="0">
                <a:solidFill>
                  <a:srgbClr val="C00000"/>
                </a:solidFill>
              </a:rPr>
              <a:t>COVID-related requirements of HB 987 </a:t>
            </a:r>
            <a:r>
              <a:rPr lang="en-US" sz="2000" dirty="0">
                <a:solidFill>
                  <a:srgbClr val="C00000"/>
                </a:solidFill>
              </a:rPr>
              <a:t>will be presented to the DCH Board for initial </a:t>
            </a:r>
            <a:r>
              <a:rPr lang="en-US" sz="2000" u="sng" dirty="0">
                <a:solidFill>
                  <a:srgbClr val="C00000"/>
                </a:solidFill>
              </a:rPr>
              <a:t>adoption on August 13, 2020</a:t>
            </a:r>
            <a:r>
              <a:rPr lang="en-US" sz="2000" dirty="0">
                <a:solidFill>
                  <a:srgbClr val="C00000"/>
                </a:solidFill>
              </a:rPr>
              <a:t>.  DCH will send a draft to LAG prior to that date.  There will be a virtual public comment hearing on September 16, 2020.  Final adoption of the rules will be on October 8, 2020.  Once the rules are final, DCH will begin surveying those requirements.  </a:t>
            </a:r>
          </a:p>
          <a:p>
            <a:pPr marL="0" indent="0">
              <a:buNone/>
            </a:pPr>
            <a:endParaRPr lang="en-US" sz="2000" dirty="0" smtClean="0">
              <a:latin typeface="Bodoni MT" panose="02070603080606020203" pitchFamily="18" charset="0"/>
              <a:cs typeface="Calibri"/>
            </a:endParaRPr>
          </a:p>
          <a:p>
            <a:pPr marL="0" indent="0">
              <a:buNone/>
            </a:pPr>
            <a:endParaRPr lang="en-US" sz="2000" dirty="0">
              <a:latin typeface="Bodoni MT" panose="02070603080606020203" pitchFamily="18" charset="0"/>
              <a:cs typeface="Calibri"/>
            </a:endParaRPr>
          </a:p>
          <a:p>
            <a:pPr marL="0" indent="0">
              <a:buNone/>
            </a:pPr>
            <a:r>
              <a:rPr lang="en-US" sz="2000" dirty="0" smtClean="0">
                <a:latin typeface="Bodoni MT" panose="02070603080606020203" pitchFamily="18" charset="0"/>
                <a:cs typeface="Calibri"/>
              </a:rPr>
              <a:t>Sections of the law are to be implemented on different dates</a:t>
            </a:r>
            <a:endParaRPr lang="en-US" sz="2000" dirty="0">
              <a:latin typeface="Bodoni MT" panose="02070603080606020203" pitchFamily="18" charset="0"/>
              <a:cs typeface="Calibri"/>
            </a:endParaRPr>
          </a:p>
          <a:p>
            <a:pPr marL="0" indent="0">
              <a:buNone/>
            </a:pPr>
            <a:endParaRPr lang="en-US" sz="2000" dirty="0" smtClean="0">
              <a:cs typeface="Calibri"/>
            </a:endParaRPr>
          </a:p>
          <a:p>
            <a:pPr marL="0" indent="0">
              <a:buNone/>
            </a:pPr>
            <a:endParaRPr lang="en-US" sz="2000" dirty="0" smtClean="0">
              <a:cs typeface="Calibri"/>
            </a:endParaRPr>
          </a:p>
          <a:p>
            <a:pPr marL="0" indent="0">
              <a:buNone/>
            </a:pPr>
            <a:endParaRPr lang="en-US" sz="2000" dirty="0">
              <a:cs typeface="Calibri"/>
            </a:endParaRPr>
          </a:p>
        </p:txBody>
      </p:sp>
    </p:spTree>
    <p:extLst>
      <p:ext uri="{BB962C8B-B14F-4D97-AF65-F5344CB8AC3E}">
        <p14:creationId xmlns:p14="http://schemas.microsoft.com/office/powerpoint/2010/main" val="3248364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a:t>
            </a:r>
            <a:r>
              <a:rPr lang="en-US" sz="3200" b="1" dirty="0" smtClean="0">
                <a:solidFill>
                  <a:schemeClr val="accent3"/>
                </a:solidFill>
                <a:latin typeface="Bodoni MT" panose="02070603080606020203" pitchFamily="18" charset="0"/>
                <a:cs typeface="Calibri"/>
              </a:rPr>
              <a:t>Requirements</a:t>
            </a:r>
            <a:endParaRPr lang="en-US" sz="3200" dirty="0"/>
          </a:p>
        </p:txBody>
      </p:sp>
      <p:sp>
        <p:nvSpPr>
          <p:cNvPr id="3" name="Content Placeholder 2"/>
          <p:cNvSpPr>
            <a:spLocks noGrp="1"/>
          </p:cNvSpPr>
          <p:nvPr>
            <p:ph idx="1"/>
          </p:nvPr>
        </p:nvSpPr>
        <p:spPr>
          <a:xfrm>
            <a:off x="609600" y="1600200"/>
            <a:ext cx="8229600" cy="4525963"/>
          </a:xfrm>
        </p:spPr>
        <p:txBody>
          <a:bodyPr>
            <a:normAutofit lnSpcReduction="10000"/>
          </a:bodyPr>
          <a:lstStyle/>
          <a:p>
            <a:pPr marL="0" indent="0">
              <a:buNone/>
            </a:pPr>
            <a:r>
              <a:rPr lang="en-US" sz="2000" b="1" dirty="0" smtClean="0">
                <a:solidFill>
                  <a:schemeClr val="accent3"/>
                </a:solidFill>
                <a:latin typeface="Bodoni MT" panose="02070603080606020203" pitchFamily="18" charset="0"/>
              </a:rPr>
              <a:t>Let’s look at the Covid-19 related sections of the new law:</a:t>
            </a:r>
          </a:p>
          <a:p>
            <a:pPr marL="0" indent="0">
              <a:buNone/>
            </a:pPr>
            <a:endParaRPr lang="en-US" sz="2000" dirty="0" smtClean="0"/>
          </a:p>
          <a:p>
            <a:pPr marL="0" indent="0">
              <a:buNone/>
            </a:pPr>
            <a:endParaRPr lang="en-US" sz="2000" dirty="0">
              <a:latin typeface="Bodoni MT" panose="02070603080606020203" pitchFamily="18" charset="0"/>
            </a:endParaRPr>
          </a:p>
          <a:p>
            <a:pPr marL="0" indent="0">
              <a:buNone/>
            </a:pPr>
            <a:r>
              <a:rPr lang="en-US" sz="2000" dirty="0" smtClean="0">
                <a:latin typeface="Bodoni MT" panose="02070603080606020203" pitchFamily="18" charset="0"/>
              </a:rPr>
              <a:t>Each personal care home with 25 beds or more, each assisted living community, and each licensed nursing home shall:</a:t>
            </a:r>
          </a:p>
          <a:p>
            <a:pPr marL="0" indent="0">
              <a:buNone/>
            </a:pPr>
            <a:endParaRPr lang="en-US" sz="2000" dirty="0">
              <a:latin typeface="Bodoni MT" panose="02070603080606020203" pitchFamily="18" charset="0"/>
            </a:endParaRPr>
          </a:p>
          <a:p>
            <a:pPr marL="0" indent="0">
              <a:buNone/>
            </a:pPr>
            <a:r>
              <a:rPr lang="en-US" sz="2000" b="1" dirty="0" smtClean="0">
                <a:solidFill>
                  <a:schemeClr val="accent3"/>
                </a:solidFill>
                <a:latin typeface="Bodoni MT" panose="02070603080606020203" pitchFamily="18" charset="0"/>
              </a:rPr>
              <a:t>Inform its residents and their representatives or legal surrogates by 5 pm the next calendar day </a:t>
            </a:r>
            <a:r>
              <a:rPr lang="en-US" sz="2000" dirty="0" smtClean="0">
                <a:latin typeface="Bodoni MT" panose="02070603080606020203" pitchFamily="18" charset="0"/>
              </a:rPr>
              <a:t>following the occurrence of either a single confirmed infection of COVID-19 or another airborne infectious disease identified by the department or the federal Centers for Disease and Prevention as a threat to public health, or there or more residents or staff with new-onset of respiratory symptoms occurring within 72 hours of each other.</a:t>
            </a:r>
          </a:p>
          <a:p>
            <a:pPr marL="0" indent="0">
              <a:buNone/>
            </a:pPr>
            <a:r>
              <a:rPr lang="en-US" sz="2000" dirty="0" smtClean="0">
                <a:latin typeface="Bodoni MT" panose="02070603080606020203" pitchFamily="18" charset="0"/>
              </a:rPr>
              <a:t>Such information shall not include identifiable information; include information on mitigation actions. Updates are required. </a:t>
            </a:r>
            <a:endParaRPr lang="en-US" sz="2000" dirty="0">
              <a:latin typeface="Bodoni MT" panose="02070603080606020203" pitchFamily="18" charset="0"/>
            </a:endParaRPr>
          </a:p>
        </p:txBody>
      </p:sp>
    </p:spTree>
    <p:extLst>
      <p:ext uri="{BB962C8B-B14F-4D97-AF65-F5344CB8AC3E}">
        <p14:creationId xmlns:p14="http://schemas.microsoft.com/office/powerpoint/2010/main" val="347148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a:t>
            </a:r>
            <a:r>
              <a:rPr lang="en-US" sz="3200" b="1" dirty="0" smtClean="0">
                <a:solidFill>
                  <a:schemeClr val="accent3"/>
                </a:solidFill>
                <a:latin typeface="Bodoni MT" panose="02070603080606020203" pitchFamily="18" charset="0"/>
                <a:cs typeface="Calibri"/>
              </a:rPr>
              <a:t>Requirements</a:t>
            </a:r>
            <a:endParaRPr lang="en-US" sz="32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000" b="1" dirty="0">
                <a:solidFill>
                  <a:schemeClr val="accent3"/>
                </a:solidFill>
                <a:latin typeface="Bodoni MT" panose="02070603080606020203" pitchFamily="18" charset="0"/>
              </a:rPr>
              <a:t>Covid-19 related sections of the new law</a:t>
            </a:r>
            <a:r>
              <a:rPr lang="en-US" sz="2000" b="1" dirty="0" smtClean="0">
                <a:solidFill>
                  <a:schemeClr val="accent3"/>
                </a:solidFill>
                <a:latin typeface="Bodoni MT" panose="02070603080606020203" pitchFamily="18" charset="0"/>
              </a:rPr>
              <a:t>:</a:t>
            </a:r>
          </a:p>
          <a:p>
            <a:pPr marL="0" indent="0">
              <a:buNone/>
            </a:pPr>
            <a:endParaRPr lang="en-US" sz="2000" b="1" dirty="0" smtClean="0">
              <a:solidFill>
                <a:schemeClr val="accent3"/>
              </a:solidFill>
              <a:latin typeface="Bodoni MT" panose="02070603080606020203" pitchFamily="18" charset="0"/>
            </a:endParaRPr>
          </a:p>
          <a:p>
            <a:pPr marL="0" indent="0">
              <a:buNone/>
            </a:pPr>
            <a:r>
              <a:rPr lang="en-US" sz="2000" dirty="0">
                <a:latin typeface="Bodoni MT" panose="02070603080606020203" pitchFamily="18" charset="0"/>
              </a:rPr>
              <a:t>Each personal care home with 25 beds or more, each assisted living community, and each licensed nursing home shall:</a:t>
            </a:r>
          </a:p>
          <a:p>
            <a:pPr marL="0" indent="0">
              <a:buNone/>
            </a:pPr>
            <a:endParaRPr lang="en-US" sz="2000" b="1" dirty="0" smtClean="0">
              <a:solidFill>
                <a:schemeClr val="accent3"/>
              </a:solidFill>
              <a:latin typeface="Bodoni MT" panose="02070603080606020203" pitchFamily="18" charset="0"/>
            </a:endParaRPr>
          </a:p>
          <a:p>
            <a:pPr marL="0" indent="0">
              <a:buNone/>
            </a:pPr>
            <a:r>
              <a:rPr lang="en-US" sz="2000" dirty="0" smtClean="0">
                <a:latin typeface="Bodoni MT" panose="02070603080606020203" pitchFamily="18" charset="0"/>
              </a:rPr>
              <a:t>Maintain a minimum of a </a:t>
            </a:r>
            <a:r>
              <a:rPr lang="en-US" sz="2000" b="1" dirty="0" smtClean="0">
                <a:solidFill>
                  <a:schemeClr val="accent3"/>
                </a:solidFill>
                <a:latin typeface="Bodoni MT" panose="02070603080606020203" pitchFamily="18" charset="0"/>
              </a:rPr>
              <a:t>seven-day supply </a:t>
            </a:r>
            <a:r>
              <a:rPr lang="en-US" sz="2000" dirty="0" smtClean="0">
                <a:latin typeface="Bodoni MT" panose="02070603080606020203" pitchFamily="18" charset="0"/>
              </a:rPr>
              <a:t>of protective masks, surgical gowns, eye protection and gloves sufficient to protect </a:t>
            </a:r>
            <a:r>
              <a:rPr lang="en-US" sz="2000" u="sng" dirty="0" smtClean="0">
                <a:latin typeface="Bodoni MT" panose="02070603080606020203" pitchFamily="18" charset="0"/>
              </a:rPr>
              <a:t>all residents and staff</a:t>
            </a:r>
            <a:r>
              <a:rPr lang="en-US" sz="2000" dirty="0" smtClean="0">
                <a:latin typeface="Bodoni MT" panose="02070603080606020203" pitchFamily="18" charset="0"/>
              </a:rPr>
              <a:t>;</a:t>
            </a:r>
          </a:p>
          <a:p>
            <a:pPr marL="0" indent="0">
              <a:buNone/>
            </a:pPr>
            <a:endParaRPr lang="en-US" sz="2000" dirty="0" smtClean="0">
              <a:latin typeface="Bodoni MT" panose="02070603080606020203" pitchFamily="18" charset="0"/>
            </a:endParaRPr>
          </a:p>
          <a:p>
            <a:pPr marL="0" indent="0">
              <a:buNone/>
            </a:pPr>
            <a:r>
              <a:rPr lang="en-US" sz="2000" dirty="0" smtClean="0">
                <a:latin typeface="Bodoni MT" panose="02070603080606020203" pitchFamily="18" charset="0"/>
              </a:rPr>
              <a:t>Maintain and publish for its residents and their representatives policies and procedures pertaining to infection control;</a:t>
            </a:r>
          </a:p>
          <a:p>
            <a:pPr marL="0" indent="0">
              <a:buNone/>
            </a:pPr>
            <a:endParaRPr lang="en-US" sz="2000" b="1" dirty="0">
              <a:solidFill>
                <a:schemeClr val="accent3"/>
              </a:solidFill>
              <a:latin typeface="Bodoni MT" panose="02070603080606020203" pitchFamily="18" charset="0"/>
            </a:endParaRPr>
          </a:p>
          <a:p>
            <a:pPr marL="0" indent="0">
              <a:buNone/>
            </a:pPr>
            <a:r>
              <a:rPr lang="en-US" sz="2000" dirty="0" smtClean="0">
                <a:latin typeface="Bodoni MT" panose="02070603080606020203" pitchFamily="18" charset="0"/>
              </a:rPr>
              <a:t>As part of the facilities disaster preparedness plan, include plan for influenza and other infectious diseases which conforms to department and CDC standards.  See details about surveillance, communication plan, training and plan regarding visitation, </a:t>
            </a:r>
            <a:r>
              <a:rPr lang="en-US" sz="2000" dirty="0" err="1" smtClean="0">
                <a:latin typeface="Bodoni MT" panose="02070603080606020203" pitchFamily="18" charset="0"/>
              </a:rPr>
              <a:t>cohorting</a:t>
            </a:r>
            <a:r>
              <a:rPr lang="en-US" sz="2000" dirty="0" smtClean="0">
                <a:latin typeface="Bodoni MT" panose="02070603080606020203" pitchFamily="18" charset="0"/>
              </a:rPr>
              <a:t> measures, surge capacity plan that addresses contingency staffing and supply shortages.</a:t>
            </a:r>
            <a:endParaRPr lang="en-US" sz="2000" dirty="0">
              <a:latin typeface="Bodoni MT" panose="02070603080606020203" pitchFamily="18" charset="0"/>
            </a:endParaRPr>
          </a:p>
          <a:p>
            <a:endParaRPr lang="en-US" sz="2000" dirty="0"/>
          </a:p>
        </p:txBody>
      </p:sp>
    </p:spTree>
    <p:extLst>
      <p:ext uri="{BB962C8B-B14F-4D97-AF65-F5344CB8AC3E}">
        <p14:creationId xmlns:p14="http://schemas.microsoft.com/office/powerpoint/2010/main" val="179548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a:t>
            </a:r>
            <a:r>
              <a:rPr lang="en-US" sz="3200" b="1" dirty="0" smtClean="0">
                <a:solidFill>
                  <a:schemeClr val="accent3"/>
                </a:solidFill>
                <a:latin typeface="Bodoni MT" panose="02070603080606020203" pitchFamily="18" charset="0"/>
                <a:cs typeface="Calibri"/>
              </a:rPr>
              <a:t>Requirements</a:t>
            </a:r>
            <a:endParaRPr lang="en-US" sz="3200" dirty="0"/>
          </a:p>
        </p:txBody>
      </p:sp>
      <p:sp>
        <p:nvSpPr>
          <p:cNvPr id="3" name="Content Placeholder 2"/>
          <p:cNvSpPr>
            <a:spLocks noGrp="1"/>
          </p:cNvSpPr>
          <p:nvPr>
            <p:ph idx="1"/>
          </p:nvPr>
        </p:nvSpPr>
        <p:spPr/>
        <p:txBody>
          <a:bodyPr>
            <a:normAutofit/>
          </a:bodyPr>
          <a:lstStyle/>
          <a:p>
            <a:pPr marL="0" indent="0">
              <a:buNone/>
            </a:pPr>
            <a:r>
              <a:rPr lang="en-US" sz="2000" b="1" dirty="0">
                <a:solidFill>
                  <a:schemeClr val="accent3"/>
                </a:solidFill>
                <a:latin typeface="Bodoni MT" panose="02070603080606020203" pitchFamily="18" charset="0"/>
              </a:rPr>
              <a:t>Covid-19 related sections of the new law</a:t>
            </a:r>
            <a:r>
              <a:rPr lang="en-US" sz="2000" b="1" dirty="0" smtClean="0">
                <a:solidFill>
                  <a:schemeClr val="accent3"/>
                </a:solidFill>
                <a:latin typeface="Bodoni MT" panose="02070603080606020203" pitchFamily="18" charset="0"/>
              </a:rPr>
              <a:t>:</a:t>
            </a:r>
          </a:p>
          <a:p>
            <a:pPr marL="0" indent="0">
              <a:buNone/>
            </a:pPr>
            <a:endParaRPr lang="en-US" sz="2000" b="1" dirty="0">
              <a:solidFill>
                <a:schemeClr val="accent3"/>
              </a:solidFill>
              <a:latin typeface="Bodoni MT" panose="02070603080606020203" pitchFamily="18" charset="0"/>
            </a:endParaRPr>
          </a:p>
          <a:p>
            <a:pPr marL="0" indent="0">
              <a:buNone/>
            </a:pPr>
            <a:r>
              <a:rPr lang="en-US" sz="2000" u="sng" dirty="0" smtClean="0"/>
              <a:t>By September 28, 2020 </a:t>
            </a:r>
            <a:r>
              <a:rPr lang="en-US" sz="2000" dirty="0" smtClean="0"/>
              <a:t>each resident and direct care staff person in a long-term care facility (</a:t>
            </a:r>
            <a:r>
              <a:rPr lang="en-US" sz="2000" dirty="0" err="1" smtClean="0"/>
              <a:t>pch</a:t>
            </a:r>
            <a:r>
              <a:rPr lang="en-US" sz="2000" dirty="0" smtClean="0"/>
              <a:t> with 25 beds or more, an assisted living or nursing home) shall be required to receive an initial baseline molecular SARS CoV-2 test as outlined by the CDC, provided however, that residents and direct care staff persons tested prior to the effective date of this Act shall not be required to receive such test.  </a:t>
            </a:r>
            <a:endParaRPr lang="en-US" sz="2000" b="1" dirty="0">
              <a:solidFill>
                <a:schemeClr val="accent3"/>
              </a:solidFill>
            </a:endParaRPr>
          </a:p>
        </p:txBody>
      </p:sp>
    </p:spTree>
    <p:extLst>
      <p:ext uri="{BB962C8B-B14F-4D97-AF65-F5344CB8AC3E}">
        <p14:creationId xmlns:p14="http://schemas.microsoft.com/office/powerpoint/2010/main" val="340970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3"/>
                </a:solidFill>
                <a:latin typeface="Bodoni MT" panose="02070603080606020203" pitchFamily="18" charset="0"/>
                <a:cs typeface="Calibri"/>
              </a:rPr>
              <a:t>The New Personal Care Home and Assisted Living </a:t>
            </a:r>
            <a:r>
              <a:rPr lang="en-US" b="1" dirty="0" smtClean="0">
                <a:solidFill>
                  <a:schemeClr val="accent3"/>
                </a:solidFill>
                <a:latin typeface="Bodoni MT" panose="02070603080606020203" pitchFamily="18" charset="0"/>
                <a:cs typeface="Calibri"/>
              </a:rPr>
              <a:t>Requirements</a:t>
            </a:r>
            <a:endParaRPr lang="en-US" dirty="0"/>
          </a:p>
        </p:txBody>
      </p:sp>
      <p:graphicFrame>
        <p:nvGraphicFramePr>
          <p:cNvPr id="4" name="Content Placeholder 3"/>
          <p:cNvGraphicFramePr>
            <a:graphicFrameLocks noGrp="1"/>
          </p:cNvGraphicFramePr>
          <p:nvPr>
            <p:ph idx="1"/>
          </p:nvPr>
        </p:nvGraphicFramePr>
        <p:xfrm>
          <a:off x="2687637" y="2734151"/>
          <a:ext cx="3768725" cy="2258060"/>
        </p:xfrm>
        <a:graphic>
          <a:graphicData uri="http://schemas.openxmlformats.org/drawingml/2006/table">
            <a:tbl>
              <a:tblPr firstRow="1" firstCol="1" bandRow="1">
                <a:tableStyleId>{5C22544A-7EE6-4342-B048-85BDC9FD1C3A}</a:tableStyleId>
              </a:tblPr>
              <a:tblGrid>
                <a:gridCol w="2911475"/>
                <a:gridCol w="857250"/>
              </a:tblGrid>
              <a:tr h="581660">
                <a:tc>
                  <a:txBody>
                    <a:bodyPr/>
                    <a:lstStyle/>
                    <a:p>
                      <a:pPr marL="0" marR="0">
                        <a:spcBef>
                          <a:spcPts val="0"/>
                        </a:spcBef>
                        <a:spcAft>
                          <a:spcPts val="0"/>
                        </a:spcAft>
                      </a:pPr>
                      <a:r>
                        <a:rPr lang="en-US" sz="1100" dirty="0">
                          <a:effectLst/>
                        </a:rPr>
                        <a:t>Data as of 7/26/2020</a:t>
                      </a:r>
                      <a:endParaRPr lang="en-US" sz="10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ALC and</a:t>
                      </a:r>
                      <a:endParaRPr lang="en-US" sz="1000">
                        <a:effectLst/>
                      </a:endParaRPr>
                    </a:p>
                    <a:p>
                      <a:pPr marL="0" marR="0">
                        <a:spcBef>
                          <a:spcPts val="0"/>
                        </a:spcBef>
                        <a:spcAft>
                          <a:spcPts val="0"/>
                        </a:spcAft>
                      </a:pPr>
                      <a:r>
                        <a:rPr lang="en-US" sz="1100">
                          <a:effectLst/>
                        </a:rPr>
                        <a:t>Large PCH</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dirty="0">
                          <a:effectLst/>
                        </a:rPr>
                        <a:t>Total # of facilities</a:t>
                      </a:r>
                      <a:endParaRPr lang="en-US" sz="10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424</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 with one or more COVID-positive resident(s)</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159</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 of facilities with COVID residents</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38%</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Resident census</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18,776</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COVID-positive residents (cumulative)</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970</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Resident deaths related to COVID</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219</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Resident testing</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12,453</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Number of staff</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17,643</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COVID-positive staff (cumulative)</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a:effectLst/>
                        </a:rPr>
                        <a:t>731</a:t>
                      </a:r>
                      <a:endParaRPr lang="en-US" sz="1000">
                        <a:effectLst/>
                        <a:latin typeface="Calibri" panose="020F0502020204030204" pitchFamily="34" charset="0"/>
                        <a:ea typeface="Times New Roman" panose="02020603050405020304" pitchFamily="18" charset="0"/>
                      </a:endParaRPr>
                    </a:p>
                  </a:txBody>
                  <a:tcPr marL="68580" marR="68580" marT="0" marB="0"/>
                </a:tc>
              </a:tr>
              <a:tr h="0">
                <a:tc>
                  <a:txBody>
                    <a:bodyPr/>
                    <a:lstStyle/>
                    <a:p>
                      <a:pPr marL="0" marR="0">
                        <a:spcBef>
                          <a:spcPts val="0"/>
                        </a:spcBef>
                        <a:spcAft>
                          <a:spcPts val="0"/>
                        </a:spcAft>
                      </a:pPr>
                      <a:r>
                        <a:rPr lang="en-US" sz="1100">
                          <a:effectLst/>
                        </a:rPr>
                        <a:t>Staff testing</a:t>
                      </a:r>
                      <a:endParaRPr lang="en-US" sz="10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100" dirty="0">
                          <a:effectLst/>
                        </a:rPr>
                        <a:t>11,881 </a:t>
                      </a:r>
                      <a:endParaRPr lang="en-US" sz="1000" dirty="0">
                        <a:effectLst/>
                        <a:latin typeface="Calibri" panose="020F0502020204030204" pitchFamily="34"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7843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a:t>
            </a:r>
            <a:r>
              <a:rPr lang="en-US" sz="3200" b="1" dirty="0" smtClean="0">
                <a:solidFill>
                  <a:schemeClr val="accent3"/>
                </a:solidFill>
                <a:latin typeface="Bodoni MT" panose="02070603080606020203" pitchFamily="18" charset="0"/>
                <a:cs typeface="Calibri"/>
              </a:rPr>
              <a:t>Requirements</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US" sz="2000" b="1" dirty="0" smtClean="0">
                <a:solidFill>
                  <a:schemeClr val="accent3"/>
                </a:solidFill>
                <a:latin typeface="Bodoni MT" panose="02070603080606020203" pitchFamily="18" charset="0"/>
              </a:rPr>
              <a:t>The Penalty Section of the Code has been changed by the new law:</a:t>
            </a:r>
          </a:p>
          <a:p>
            <a:pPr marL="0" indent="0">
              <a:buNone/>
            </a:pPr>
            <a:endParaRPr lang="en-US" sz="2000" b="1" dirty="0">
              <a:solidFill>
                <a:schemeClr val="accent3"/>
              </a:solidFill>
              <a:latin typeface="Bodoni MT" panose="02070603080606020203" pitchFamily="18" charset="0"/>
            </a:endParaRPr>
          </a:p>
          <a:p>
            <a:pPr marL="0" indent="0">
              <a:buNone/>
            </a:pPr>
            <a:r>
              <a:rPr lang="en-US" sz="2000" dirty="0" smtClean="0">
                <a:latin typeface="Bodoni MT" panose="02070603080606020203" pitchFamily="18" charset="0"/>
              </a:rPr>
              <a:t>The daily fine allowed of up to $1000 per day is now up to $2000 per day for each violation of a law, rule, regulation or formal order related to the initial or ongoing licensing of any agency, facility or entity, up to a total of $40,000.</a:t>
            </a:r>
          </a:p>
          <a:p>
            <a:pPr marL="0" indent="0">
              <a:buNone/>
            </a:pPr>
            <a:endParaRPr lang="en-US" sz="2000" dirty="0">
              <a:latin typeface="Bodoni MT" panose="02070603080606020203" pitchFamily="18" charset="0"/>
            </a:endParaRPr>
          </a:p>
          <a:p>
            <a:pPr marL="0" indent="0">
              <a:buNone/>
            </a:pPr>
            <a:r>
              <a:rPr lang="en-US" sz="2000" dirty="0" smtClean="0">
                <a:latin typeface="Bodoni MT" panose="02070603080606020203" pitchFamily="18" charset="0"/>
              </a:rPr>
              <a:t>The law allows DCH to impose a mandatory fine of no less than $5000 for a violation of a law, rule, regulation, or formal order related to the initial or ongoing licensing of long-term care facility which has caused the death or serious harm to a resident in such facility. For purposes of this subparagraph, the term “serious harm” means an injury which causes any significant impairment of the resident as determined by qualified medical personnel. No fines may be imposed pursuant to this paragraph to any nursing facility subject to the provisions of 42 U.S.C. Section 1396(h)(2)(A).</a:t>
            </a:r>
            <a:endParaRPr lang="en-US" sz="2000" dirty="0">
              <a:latin typeface="Bodoni MT" panose="02070603080606020203" pitchFamily="18" charset="0"/>
            </a:endParaRPr>
          </a:p>
          <a:p>
            <a:pPr marL="0" indent="0">
              <a:buNone/>
            </a:pPr>
            <a:endParaRPr lang="en-US" sz="2000" b="1" dirty="0" smtClean="0">
              <a:solidFill>
                <a:schemeClr val="accent3"/>
              </a:solidFill>
              <a:latin typeface="Bodoni MT" panose="02070603080606020203" pitchFamily="18" charset="0"/>
            </a:endParaRPr>
          </a:p>
          <a:p>
            <a:pPr marL="0" indent="0">
              <a:buNone/>
            </a:pPr>
            <a:endParaRPr lang="en-US" sz="2000" b="1" dirty="0">
              <a:solidFill>
                <a:schemeClr val="accent3"/>
              </a:solidFill>
              <a:latin typeface="Bodoni MT" panose="02070603080606020203" pitchFamily="18" charset="0"/>
            </a:endParaRPr>
          </a:p>
        </p:txBody>
      </p:sp>
    </p:spTree>
    <p:extLst>
      <p:ext uri="{BB962C8B-B14F-4D97-AF65-F5344CB8AC3E}">
        <p14:creationId xmlns:p14="http://schemas.microsoft.com/office/powerpoint/2010/main" val="85204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Assisted Living Regulations</a:t>
            </a:r>
            <a:endParaRPr lang="en-US" sz="3200" dirty="0"/>
          </a:p>
        </p:txBody>
      </p:sp>
      <p:sp>
        <p:nvSpPr>
          <p:cNvPr id="3" name="Content Placeholder 2"/>
          <p:cNvSpPr>
            <a:spLocks noGrp="1"/>
          </p:cNvSpPr>
          <p:nvPr>
            <p:ph idx="1"/>
          </p:nvPr>
        </p:nvSpPr>
        <p:spPr/>
        <p:txBody>
          <a:bodyPr>
            <a:normAutofit/>
          </a:bodyPr>
          <a:lstStyle/>
          <a:p>
            <a:pPr marL="0" indent="0">
              <a:buNone/>
            </a:pPr>
            <a:r>
              <a:rPr lang="en-US" sz="2000" b="1" dirty="0" smtClean="0">
                <a:solidFill>
                  <a:schemeClr val="accent3"/>
                </a:solidFill>
                <a:latin typeface="Bodoni MT" panose="02070603080606020203" pitchFamily="18" charset="0"/>
              </a:rPr>
              <a:t>New Staffing Requirements as of </a:t>
            </a:r>
            <a:r>
              <a:rPr lang="en-US" sz="2000" b="1" u="sng" dirty="0" smtClean="0">
                <a:solidFill>
                  <a:schemeClr val="accent3"/>
                </a:solidFill>
                <a:latin typeface="Bodoni MT" panose="02070603080606020203" pitchFamily="18" charset="0"/>
              </a:rPr>
              <a:t>July 1, 2021</a:t>
            </a:r>
            <a:r>
              <a:rPr lang="en-US" sz="2000" b="1" dirty="0" smtClean="0">
                <a:solidFill>
                  <a:schemeClr val="accent3"/>
                </a:solidFill>
                <a:latin typeface="Bodoni MT" panose="02070603080606020203" pitchFamily="18" charset="0"/>
              </a:rPr>
              <a:t>:</a:t>
            </a:r>
          </a:p>
          <a:p>
            <a:pPr marL="0" indent="0">
              <a:buNone/>
            </a:pPr>
            <a:endParaRPr lang="en-US" sz="2000" dirty="0">
              <a:latin typeface="Bodoni MT" panose="02070603080606020203" pitchFamily="18" charset="0"/>
            </a:endParaRPr>
          </a:p>
          <a:p>
            <a:pPr marL="0" indent="0">
              <a:buNone/>
            </a:pPr>
            <a:r>
              <a:rPr lang="en-US" sz="2000" b="1" dirty="0" smtClean="0">
                <a:solidFill>
                  <a:schemeClr val="accent3"/>
                </a:solidFill>
                <a:latin typeface="Bodoni MT" panose="02070603080606020203" pitchFamily="18" charset="0"/>
              </a:rPr>
              <a:t>Personal Care Homes with 25 Beds or More:</a:t>
            </a:r>
          </a:p>
          <a:p>
            <a:pPr marL="0" indent="0">
              <a:buNone/>
            </a:pPr>
            <a:r>
              <a:rPr lang="en-US" sz="2000" dirty="0" smtClean="0">
                <a:latin typeface="Bodoni MT" panose="02070603080606020203" pitchFamily="18" charset="0"/>
              </a:rPr>
              <a:t>1 direct staff for every 15 residents during waking hours </a:t>
            </a:r>
          </a:p>
          <a:p>
            <a:pPr marL="0" indent="0">
              <a:buNone/>
            </a:pPr>
            <a:r>
              <a:rPr lang="en-US" sz="2000" dirty="0" smtClean="0">
                <a:latin typeface="Bodoni MT" panose="02070603080606020203" pitchFamily="18" charset="0"/>
              </a:rPr>
              <a:t>1 direct staff for every 20 residents during all non-waking hours;</a:t>
            </a:r>
          </a:p>
          <a:p>
            <a:pPr marL="0" indent="0">
              <a:buNone/>
            </a:pPr>
            <a:r>
              <a:rPr lang="en-US" sz="2000" dirty="0" smtClean="0">
                <a:latin typeface="Bodoni MT" panose="02070603080606020203" pitchFamily="18" charset="0"/>
              </a:rPr>
              <a:t>Provided, however, that either ratio is adequate to meet the needs of residents </a:t>
            </a:r>
          </a:p>
          <a:p>
            <a:pPr marL="0" indent="0">
              <a:buNone/>
            </a:pPr>
            <a:endParaRPr lang="en-US" sz="2000" dirty="0">
              <a:latin typeface="Bodoni MT" panose="02070603080606020203" pitchFamily="18" charset="0"/>
            </a:endParaRPr>
          </a:p>
        </p:txBody>
      </p:sp>
    </p:spTree>
    <p:extLst>
      <p:ext uri="{BB962C8B-B14F-4D97-AF65-F5344CB8AC3E}">
        <p14:creationId xmlns:p14="http://schemas.microsoft.com/office/powerpoint/2010/main" val="14217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latin typeface="Bodoni MT" panose="02070603080606020203" pitchFamily="18" charset="0"/>
                <a:cs typeface="Calibri"/>
              </a:rPr>
              <a:t>The New Personal Care Home and </a:t>
            </a:r>
            <a:r>
              <a:rPr lang="en-US" sz="3200" b="1" dirty="0" smtClean="0">
                <a:solidFill>
                  <a:schemeClr val="accent3"/>
                </a:solidFill>
                <a:latin typeface="Bodoni MT" panose="02070603080606020203" pitchFamily="18" charset="0"/>
                <a:cs typeface="Calibri"/>
              </a:rPr>
              <a:t/>
            </a:r>
            <a:br>
              <a:rPr lang="en-US" sz="3200" b="1" dirty="0" smtClean="0">
                <a:solidFill>
                  <a:schemeClr val="accent3"/>
                </a:solidFill>
                <a:latin typeface="Bodoni MT" panose="02070603080606020203" pitchFamily="18" charset="0"/>
                <a:cs typeface="Calibri"/>
              </a:rPr>
            </a:br>
            <a:r>
              <a:rPr lang="en-US" sz="3200" b="1" dirty="0" smtClean="0">
                <a:solidFill>
                  <a:schemeClr val="accent3"/>
                </a:solidFill>
                <a:latin typeface="Bodoni MT" panose="02070603080606020203" pitchFamily="18" charset="0"/>
                <a:cs typeface="Calibri"/>
              </a:rPr>
              <a:t>Assisted </a:t>
            </a:r>
            <a:r>
              <a:rPr lang="en-US" sz="3200" b="1" dirty="0">
                <a:solidFill>
                  <a:schemeClr val="accent3"/>
                </a:solidFill>
                <a:latin typeface="Bodoni MT" panose="02070603080606020203" pitchFamily="18" charset="0"/>
                <a:cs typeface="Calibri"/>
              </a:rPr>
              <a:t>Living Regulations</a:t>
            </a:r>
            <a:endParaRPr lang="en-US" sz="3200" dirty="0"/>
          </a:p>
        </p:txBody>
      </p:sp>
      <p:sp>
        <p:nvSpPr>
          <p:cNvPr id="3" name="Content Placeholder 2"/>
          <p:cNvSpPr>
            <a:spLocks noGrp="1"/>
          </p:cNvSpPr>
          <p:nvPr>
            <p:ph idx="1"/>
          </p:nvPr>
        </p:nvSpPr>
        <p:spPr/>
        <p:txBody>
          <a:bodyPr>
            <a:normAutofit/>
          </a:bodyPr>
          <a:lstStyle/>
          <a:p>
            <a:pPr marL="0" indent="0">
              <a:buNone/>
            </a:pPr>
            <a:r>
              <a:rPr lang="en-US" sz="2000" b="1" u="sng" dirty="0" smtClean="0">
                <a:solidFill>
                  <a:schemeClr val="accent3"/>
                </a:solidFill>
                <a:latin typeface="Bodoni MT" panose="02070603080606020203" pitchFamily="18" charset="0"/>
              </a:rPr>
              <a:t>New Staffing Requirements as of July 1, 2021:</a:t>
            </a:r>
          </a:p>
          <a:p>
            <a:pPr marL="0" indent="0">
              <a:buNone/>
            </a:pPr>
            <a:endParaRPr lang="en-US" sz="2000" b="1" dirty="0" smtClean="0">
              <a:solidFill>
                <a:schemeClr val="accent3"/>
              </a:solidFill>
              <a:latin typeface="Bodoni MT" panose="02070603080606020203" pitchFamily="18" charset="0"/>
            </a:endParaRPr>
          </a:p>
          <a:p>
            <a:pPr marL="0" indent="0">
              <a:buNone/>
            </a:pPr>
            <a:r>
              <a:rPr lang="en-US" sz="2000" b="1" dirty="0" smtClean="0">
                <a:solidFill>
                  <a:schemeClr val="accent3"/>
                </a:solidFill>
                <a:latin typeface="Bodoni MT" panose="02070603080606020203" pitchFamily="18" charset="0"/>
              </a:rPr>
              <a:t>Assisted Living Communities:</a:t>
            </a:r>
          </a:p>
          <a:p>
            <a:pPr marL="0" indent="0">
              <a:buNone/>
            </a:pPr>
            <a:r>
              <a:rPr lang="en-US" sz="1800" dirty="0" smtClean="0">
                <a:latin typeface="Bodoni MT" panose="02070603080606020203" pitchFamily="18" charset="0"/>
              </a:rPr>
              <a:t>1 direct staff for every 15 residents during waking hours</a:t>
            </a:r>
          </a:p>
          <a:p>
            <a:pPr marL="0" indent="0">
              <a:buNone/>
            </a:pPr>
            <a:r>
              <a:rPr lang="en-US" sz="1800" dirty="0" smtClean="0">
                <a:latin typeface="Bodoni MT" panose="02070603080606020203" pitchFamily="18" charset="0"/>
              </a:rPr>
              <a:t>1 direct staff for every 20 residents during waking hours;</a:t>
            </a:r>
          </a:p>
          <a:p>
            <a:pPr marL="0" indent="0">
              <a:buNone/>
            </a:pPr>
            <a:r>
              <a:rPr lang="en-US" sz="1800" dirty="0" smtClean="0">
                <a:latin typeface="Bodoni MT" panose="02070603080606020203" pitchFamily="18" charset="0"/>
              </a:rPr>
              <a:t>Provided however, that either such ratio is adequate to meet the needs of the residents</a:t>
            </a:r>
          </a:p>
          <a:p>
            <a:pPr marL="0" indent="0">
              <a:buNone/>
            </a:pPr>
            <a:r>
              <a:rPr lang="en-US" sz="1800" dirty="0" smtClean="0">
                <a:latin typeface="Bodoni MT" panose="02070603080606020203" pitchFamily="18" charset="0"/>
              </a:rPr>
              <a:t>At least 2 on-site direct care persons at all times</a:t>
            </a:r>
          </a:p>
          <a:p>
            <a:pPr marL="0" indent="0">
              <a:buNone/>
            </a:pPr>
            <a:r>
              <a:rPr lang="en-US" sz="1800" dirty="0" smtClean="0">
                <a:latin typeface="Bodoni MT" panose="02070603080606020203" pitchFamily="18" charset="0"/>
              </a:rPr>
              <a:t>A registered nurse on site as follows:</a:t>
            </a:r>
          </a:p>
          <a:p>
            <a:pPr marL="0" indent="0">
              <a:buNone/>
            </a:pPr>
            <a:r>
              <a:rPr lang="en-US" sz="1800" dirty="0" smtClean="0">
                <a:latin typeface="Bodoni MT" panose="02070603080606020203" pitchFamily="18" charset="0"/>
              </a:rPr>
              <a:t>1-30 residents – 8 hours per week</a:t>
            </a:r>
          </a:p>
          <a:p>
            <a:pPr marL="0" indent="0">
              <a:buNone/>
            </a:pPr>
            <a:r>
              <a:rPr lang="en-US" sz="1800" dirty="0" smtClean="0">
                <a:latin typeface="Bodoni MT" panose="02070603080606020203" pitchFamily="18" charset="0"/>
              </a:rPr>
              <a:t>31-60 residents – a minimum of 16 hours per week</a:t>
            </a:r>
          </a:p>
          <a:p>
            <a:pPr marL="0" indent="0">
              <a:buNone/>
            </a:pPr>
            <a:r>
              <a:rPr lang="en-US" sz="1800" dirty="0" smtClean="0">
                <a:latin typeface="Bodoni MT" panose="02070603080606020203" pitchFamily="18" charset="0"/>
              </a:rPr>
              <a:t>61-90 residents – a minimum of 24 hours per week</a:t>
            </a:r>
          </a:p>
          <a:p>
            <a:pPr marL="0" indent="0">
              <a:buNone/>
            </a:pPr>
            <a:r>
              <a:rPr lang="en-US" sz="1800" dirty="0" smtClean="0">
                <a:latin typeface="Bodoni MT" panose="02070603080606020203" pitchFamily="18" charset="0"/>
              </a:rPr>
              <a:t>More than 90 residents – a minimum of 40 hours per week</a:t>
            </a:r>
          </a:p>
          <a:p>
            <a:pPr marL="0" indent="0">
              <a:buNone/>
            </a:pPr>
            <a:endParaRPr lang="en-US" sz="2000" dirty="0">
              <a:latin typeface="Bodoni MT" panose="02070603080606020203" pitchFamily="18" charset="0"/>
            </a:endParaRPr>
          </a:p>
          <a:p>
            <a:pPr marL="0" indent="0">
              <a:buNone/>
            </a:pPr>
            <a:endParaRPr lang="en-US" sz="2000" dirty="0">
              <a:latin typeface="Bodoni MT" panose="02070603080606020203" pitchFamily="18" charset="0"/>
            </a:endParaRPr>
          </a:p>
        </p:txBody>
      </p:sp>
    </p:spTree>
    <p:extLst>
      <p:ext uri="{BB962C8B-B14F-4D97-AF65-F5344CB8AC3E}">
        <p14:creationId xmlns:p14="http://schemas.microsoft.com/office/powerpoint/2010/main" val="3053613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7 White_Option_1_notes.pptx" id="{8E7CD06E-B175-40CF-9967-48C1DDE165DE}" vid="{19A2CC29-3148-445F-A129-3DC69871D6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1B0F960D588F4CB6C11DBB499C1729" ma:contentTypeVersion="15" ma:contentTypeDescription="Create a new document." ma:contentTypeScope="" ma:versionID="c53fdbf1e4eb4a666b437ab9e06f0cda">
  <xsd:schema xmlns:xsd="http://www.w3.org/2001/XMLSchema" xmlns:xs="http://www.w3.org/2001/XMLSchema" xmlns:p="http://schemas.microsoft.com/office/2006/metadata/properties" xmlns:ns2="2ffb410b-ab84-4cd8-ad26-b5f91466791f" xmlns:ns3="f99a1da6-a01d-46c4-b298-81802a9561aa" targetNamespace="http://schemas.microsoft.com/office/2006/metadata/properties" ma:root="true" ma:fieldsID="61ab259758bf13ce56ee114fe1dda8b4" ns2:_="" ns3:_="">
    <xsd:import namespace="2ffb410b-ab84-4cd8-ad26-b5f91466791f"/>
    <xsd:import namespace="f99a1da6-a01d-46c4-b298-81802a9561aa"/>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b410b-ab84-4cd8-ad26-b5f91466791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99a1da6-a01d-46c4-b298-81802a9561aa"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18" nillable="true" ma:displayName="MediaServiceLocation" ma:internalName="MediaServiceLocation"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BD44378-BAD0-4E6F-87A6-A9463C08DE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b410b-ab84-4cd8-ad26-b5f91466791f"/>
    <ds:schemaRef ds:uri="f99a1da6-a01d-46c4-b298-81802a9561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C5FADF-B8C6-426F-B839-6A51A7125E39}">
  <ds:schemaRefs>
    <ds:schemaRef ds:uri="http://schemas.microsoft.com/sharepoint/v3/contenttype/forms"/>
  </ds:schemaRefs>
</ds:datastoreItem>
</file>

<file path=customXml/itemProps3.xml><?xml version="1.0" encoding="utf-8"?>
<ds:datastoreItem xmlns:ds="http://schemas.openxmlformats.org/officeDocument/2006/customXml" ds:itemID="{E8252592-7EF2-49EC-AF80-39CB55089421}">
  <ds:schemaRefs>
    <ds:schemaRef ds:uri="http://purl.org/dc/dcmitype/"/>
    <ds:schemaRef ds:uri="http://schemas.microsoft.com/office/infopath/2007/PartnerControls"/>
    <ds:schemaRef ds:uri="http://purl.org/dc/elements/1.1/"/>
    <ds:schemaRef ds:uri="http://schemas.microsoft.com/office/2006/metadata/properties"/>
    <ds:schemaRef ds:uri="f99a1da6-a01d-46c4-b298-81802a9561aa"/>
    <ds:schemaRef ds:uri="2ffb410b-ab84-4cd8-ad26-b5f91466791f"/>
    <ds:schemaRef ds:uri="http://purl.org/dc/terms/"/>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2017 White_Option_1_notes</Template>
  <TotalTime>10181</TotalTime>
  <Words>1431</Words>
  <Application>Microsoft Office PowerPoint</Application>
  <PresentationFormat>On-screen Show (4:3)</PresentationFormat>
  <Paragraphs>208</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Bodoni MT</vt:lpstr>
      <vt:lpstr>Bradley Hand ITC</vt:lpstr>
      <vt:lpstr>Calibri</vt:lpstr>
      <vt:lpstr>Roboto</vt:lpstr>
      <vt:lpstr>Times New Roman</vt:lpstr>
      <vt:lpstr>Wingdings</vt:lpstr>
      <vt:lpstr>1_2012LeadingAge_gray2PPT</vt:lpstr>
      <vt:lpstr>Preparing for the New Personal Care Home and Assisted Living Requirements</vt:lpstr>
      <vt:lpstr>The New Personal Care Home and  Assisted Living Requirements</vt:lpstr>
      <vt:lpstr>The New Personal Care Home and  Assisted Living Requirements</vt:lpstr>
      <vt:lpstr>The New Personal Care Home and  Assisted Living Requirements</vt:lpstr>
      <vt:lpstr>The New Personal Care Home and  Assisted Living Requirements</vt:lpstr>
      <vt:lpstr>The New Personal Care Home and Assisted Living Requirements</vt:lpstr>
      <vt:lpstr>The New Personal Care Home and  Assisted Living Requirements</vt:lpstr>
      <vt:lpstr>The New Personal Care Home and Assisted Living Regulations</vt:lpstr>
      <vt:lpstr>The New Personal Care Home and  Assisted Living Regulations</vt:lpstr>
      <vt:lpstr>The New Personal Care Home and  Assisted Living Regulations</vt:lpstr>
      <vt:lpstr>The New Personal Care Home and  Assisted Living Regulations</vt:lpstr>
      <vt:lpstr>The New Personal Care Home and  Assisted Living Regulations</vt:lpstr>
      <vt:lpstr>The New Personal Care Home and Assisted Living Requirements</vt:lpstr>
      <vt:lpstr>A Message from DCH Regarding Fingerprint Background Check Requirements</vt:lpstr>
      <vt:lpstr>What Support do you Need to  Implement the new Requirements?</vt:lpstr>
      <vt:lpstr>PowerPoint Presentation</vt:lpstr>
      <vt:lpstr>Discussion Regarding the Impact of the Coronavirus Pandemic</vt:lpstr>
      <vt:lpstr>Discussion Regarding the Impact of the Coronavirus Pandemic</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dc:title>
  <dc:creator>Nancy Hooks</dc:creator>
  <cp:lastModifiedBy>Ginny Helms</cp:lastModifiedBy>
  <cp:revision>1203</cp:revision>
  <cp:lastPrinted>2020-07-09T13:26:27Z</cp:lastPrinted>
  <dcterms:created xsi:type="dcterms:W3CDTF">2017-04-04T12:56:39Z</dcterms:created>
  <dcterms:modified xsi:type="dcterms:W3CDTF">2020-07-28T14:18:26Z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0x010100761B0F960D588F4CB6C11DBB499C1729</vt:lpwstr>
  </property>
</Properties>
</file>