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</p:sldIdLst>
  <p:sldSz cx="9144000" cy="5143500" type="screen16x9"/>
  <p:notesSz cx="6858000" cy="9144000"/>
  <p:embeddedFontLst>
    <p:embeddedFont>
      <p:font typeface="Rubik" pitchFamily="2" charset="-79"/>
      <p:regular r:id="rId77"/>
      <p:bold r:id="rId78"/>
      <p:italic r:id="rId79"/>
      <p:boldItalic r:id="rId80"/>
    </p:embeddedFont>
    <p:embeddedFont>
      <p:font typeface="Rubik Light" pitchFamily="2" charset="-79"/>
      <p:regular r:id="rId81"/>
      <p:bold r:id="rId82"/>
      <p:italic r:id="rId83"/>
      <p:boldItalic r:id="rId84"/>
    </p:embeddedFont>
    <p:embeddedFont>
      <p:font typeface="Rubik Medium" pitchFamily="2" charset="-79"/>
      <p:regular r:id="rId85"/>
      <p:bold r:id="rId86"/>
      <p:italic r:id="rId87"/>
      <p:boldItalic r:id="rId8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9" roundtripDataSignature="AMtx7mjPCqtQRWtf/LEDyZx25YB0fxx5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90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8.fntdata"/><Relationship Id="rId89" Type="http://customschemas.google.com/relationships/presentationmetadata" Target="meta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3.fntdata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7.fntdata"/><Relationship Id="rId88" Type="http://schemas.openxmlformats.org/officeDocument/2006/relationships/font" Target="fonts/font12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1.fntdata"/><Relationship Id="rId61" Type="http://schemas.openxmlformats.org/officeDocument/2006/relationships/slide" Target="slides/slide60.xml"/><Relationship Id="rId82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167A4CE3-086E-533D-701C-0348BC978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DAFF395D-22C8-AC22-DCDC-3DAAABD983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CA093B9-C338-0801-3FC6-84CB0C966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772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94CED2F6-6EE0-5C66-3222-9CAF08840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F5121770-62E3-6FC6-2D7C-DEABF982DE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5EF5693F-5694-92AE-1ABE-3014D63F45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1455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37F4C164-4FC6-1847-9758-A5D280B28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52CAF556-5E3F-DC72-0A3E-EE62BA4CDC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7ED65BF4-CA8E-1F38-D9C5-C94C439D25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603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7388E7FF-DF31-78D7-9350-8ECCB5B33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2981342-D0A1-EE3E-D1BD-5DA0C585ED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481698B-E788-041F-E4E3-5F3E25A2D8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161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052DC33F-B17B-65E7-F35C-02DC73F44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D5F8E41C-2C8A-72A7-7022-B0B45C64B6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54BC138-AA6A-4748-0B37-FD4F060619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673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31D0A2F4-2724-2326-A10E-6E1110C7C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>
            <a:extLst>
              <a:ext uri="{FF2B5EF4-FFF2-40B4-BE49-F238E27FC236}">
                <a16:creationId xmlns:a16="http://schemas.microsoft.com/office/drawing/2014/main" id="{383F675C-40B0-A8D7-ECF1-4CBA3B5857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>
            <a:extLst>
              <a:ext uri="{FF2B5EF4-FFF2-40B4-BE49-F238E27FC236}">
                <a16:creationId xmlns:a16="http://schemas.microsoft.com/office/drawing/2014/main" id="{52ACA4A5-6412-15E8-8DB4-78FE706794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570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CE0975F-C07B-498A-D5DF-2D7DA23BD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57A3540-F25C-B3F6-C7EE-A9FF704F9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99ED81DF-EB21-E118-C2EF-DA11F3D00F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17048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82D33848-05F0-B67F-0F66-2B983F8E0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4A58839F-9190-ADC3-4924-D60C3051A3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A8C9AFF0-66E7-A752-2CF7-A72A344182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5174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7AAEBFD-9B60-94BF-A9AC-8E8A95449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568A8F2F-8B8D-D579-58C5-19109A5557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BC64E34E-868C-574F-E7F0-11A8BFDF35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1613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B15ECDA8-3880-CA5D-9BA9-A0CC11630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8422EED-8E9E-E222-A1F4-C70EFFD4CB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104ABEEA-E7E7-D85E-AEBE-D4C3E4AC9C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299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BC2316D-5310-13D3-6566-B3CA5F5B8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092B23EE-F979-FD7D-92B8-C3639D3462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3FF4052-7896-474D-1B0C-1BADAB8529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4520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0F1831C-6707-946E-4017-5ED01D212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AF5637B4-FD03-1ACE-3262-B8F944DA61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5A95E1FA-8191-B205-3C0F-59F9283882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1934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23093FA6-1589-E133-3FF2-8F7DADEFC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01D807A-CAF8-6B80-0477-C20DE0E689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0EB2AA3D-AECC-74A3-32C6-42B2D0D26B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1693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BC712823-6826-CAA7-4969-17D84AE42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01731A3E-6C82-5D05-57F9-42C8E022AB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3993F357-8EA0-792E-1AE0-651636C4D8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63734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9A5643C-175C-BC90-B318-F8FEA43CA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1B92C08C-FF88-FCB2-D344-28FC03438A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F115E953-307F-D39D-D625-02BB08EF7A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2498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527DF11-5570-4778-0525-44D9B24DB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EB62C5F-C38A-02AE-D270-862D73D5FE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772A67EB-10A4-2404-CAF3-F6C760F855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04627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0BEDDE43-ABBC-8415-4570-D69DCC891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5C9E310-CCA9-C654-0B05-E8840FBEFA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A6C63914-2E60-5164-A2DB-359A0E691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04703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5526BF13-89DC-C202-9CB4-675910441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>
            <a:extLst>
              <a:ext uri="{FF2B5EF4-FFF2-40B4-BE49-F238E27FC236}">
                <a16:creationId xmlns:a16="http://schemas.microsoft.com/office/drawing/2014/main" id="{AA7E48D5-0CCA-6DF6-B119-62CFE148F0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>
            <a:extLst>
              <a:ext uri="{FF2B5EF4-FFF2-40B4-BE49-F238E27FC236}">
                <a16:creationId xmlns:a16="http://schemas.microsoft.com/office/drawing/2014/main" id="{87B79FCB-1845-58E1-FB28-758EBE2BCA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14404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07C628D4-E8A1-3DBF-0CC0-FFE82F3B2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F9AC8E4-8655-8136-7C5E-63068CAC1B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8A67B5E-07C9-1BE5-AD5D-BCB3E80F33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42700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AB3FFE59-B2D4-4D42-5338-57EDFC0B4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C2CA9BAC-58D7-4DA5-A6F9-CF5E93161A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2BBCF2E7-74E2-4AE8-0467-820D87CCB0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5517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52EDEE96-D274-79DD-4943-D7294AFCF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>
            <a:extLst>
              <a:ext uri="{FF2B5EF4-FFF2-40B4-BE49-F238E27FC236}">
                <a16:creationId xmlns:a16="http://schemas.microsoft.com/office/drawing/2014/main" id="{E401209A-A853-1BF0-EBBD-F66F05254B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>
            <a:extLst>
              <a:ext uri="{FF2B5EF4-FFF2-40B4-BE49-F238E27FC236}">
                <a16:creationId xmlns:a16="http://schemas.microsoft.com/office/drawing/2014/main" id="{C113367B-0D78-A049-77E5-34C2A1B61A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95399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C111665A-1CD7-BEB6-4D17-ED421951E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C2514BD1-2288-F1BC-2828-514AAFF0F1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0B896AB6-707A-AB93-BAFB-A601B1BD42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083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9F236F81-AE87-E975-CC5D-A6B3BF811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834D2DDB-D9D7-4EB7-96D2-C09BD88B7D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58D981E0-8BEE-CCB3-1CF5-6E6731F006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40075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0B12C439-15E7-6086-BA42-64B0CCC82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FD97758F-C42E-4801-0590-8057791568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0A64B932-9A3B-1985-474F-E23E0B046B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56178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81F45740-81D3-C2F8-4FF5-15DC6EDB4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630B83E3-D94F-2169-948C-E44F9E1F82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B685F2D3-B9DA-AC82-B76F-41EC54399F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71040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6B00BE0C-008A-CA5A-3431-0CBDA938B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433AEA7E-BE8C-FB88-8126-6BF0A90EFF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0CB5029-A6A4-F427-A65C-E24864E11D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15931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C1B466C8-B0E2-DBD4-1268-A84EE56F7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C192945D-6BB8-BFDB-ABBB-9593DC48A4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502727AB-28B4-B2B7-9528-F9DACE4FF8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10710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0CC177E6-4AA5-74E5-B831-CAE245A81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E1532E2F-2106-F188-669B-98B574FEEE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5B9B519F-8FC3-EE38-5099-48C92FA938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72187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060B809-B20C-9EDC-7A0A-69C5EDBDA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0672FD02-B732-D76B-8459-A71D3367C5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40A8CE5A-8656-6271-22F2-826B31514D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00237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B6A0583E-B296-7502-01CB-F8D41D9E0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A4FB8B40-4500-75D3-F15F-4B73F9999D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BC24EFE-CB07-0A18-CB76-E2585525E4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4141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55220ADA-F024-0D27-B795-9E686B204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>
            <a:extLst>
              <a:ext uri="{FF2B5EF4-FFF2-40B4-BE49-F238E27FC236}">
                <a16:creationId xmlns:a16="http://schemas.microsoft.com/office/drawing/2014/main" id="{BD4439D7-D5F1-C805-45DB-F0866A50B2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>
            <a:extLst>
              <a:ext uri="{FF2B5EF4-FFF2-40B4-BE49-F238E27FC236}">
                <a16:creationId xmlns:a16="http://schemas.microsoft.com/office/drawing/2014/main" id="{06137DD4-777E-4AAC-CAD1-D4AC194F48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2086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0590CCB0-3AE4-3B67-B477-55B10F31E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37959204-B747-1EFD-622E-0E93A03C46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9AFF5C38-6405-9891-71D2-AC2B5C1CCD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93747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FCD5678F-6B8E-E084-B5CD-81FDFDF14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A04A613-6096-0688-EBD3-0D6495835D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2FFB10A3-8614-8B55-E4E5-C40AD569EA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96391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544CCEB6-6FF1-C51D-A874-3A2AE2ACC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FA674E3D-1A73-E4D6-9C23-035F676714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C89C5DBF-F687-AB54-9D60-41F9F91D36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44955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A4934263-14AD-8170-FF1E-185B1BBBA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61166262-D5F8-A432-DE08-2FA608B5AA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7A22EF83-B23B-3F74-2B7D-B1CC8B244D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91444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203ED643-B337-685B-0336-FD97ED3B6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FF7D7F7-EDC8-9A61-0A64-AC26E36025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F092FF3-5502-0F35-023E-7DBE3FA677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02444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1190B09-F23D-F2FB-A726-A3BECACDE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63076049-EAD8-BCC4-A047-E9F7EC83DE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574CEB93-6A76-A17C-4A80-DFB7A060E8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04996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BB3760D5-4AE7-1646-5438-05058D90B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006233A-83B5-886E-EBCF-B6DEE3CBED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7ED4805-1C49-B20A-E7F4-C185C50EC7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89072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F162E49F-DA6D-E15C-05FE-28CD087A9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F2A41F69-BAA9-F3A1-C318-F4889177C2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444799AB-7398-C179-79AA-8D3932B2FB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2323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2BCA0B1C-DF94-DF47-7C0B-CDF617090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1917190-2134-6EDB-CA10-54F3475023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C22BB94-1A63-104D-27F0-22D457C0B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838053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51CB976A-D2E0-7BB7-8331-2712E61D9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A7AC4BD-F728-72CB-536E-AFB9BA83B7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C98FA192-4709-67C1-610C-D49ED7269C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226526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9F673577-0140-B756-BF6D-25CD097B1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58E41732-118E-EEB9-0049-C71FEA3264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64460859-CF51-096E-510A-3230AA4CF5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6829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8DBA518A-D39B-DC0D-834B-935819431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0AD3A9D2-3AAC-FC5D-856B-6264CEE846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0C246FCB-0D57-6A4B-6BF3-A9C9BE2BE0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47427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3EDFAB25-7D71-100C-1FEA-E662B1BB2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FB3F64A-D28C-F75F-5308-A002E4CC07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60A8B685-5DBA-910C-09C8-528B8387EE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46314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27662463-4DC1-9754-72FF-106E9FCD1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>
            <a:extLst>
              <a:ext uri="{FF2B5EF4-FFF2-40B4-BE49-F238E27FC236}">
                <a16:creationId xmlns:a16="http://schemas.microsoft.com/office/drawing/2014/main" id="{249717B1-30AE-8054-B9C3-D6E1407116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>
            <a:extLst>
              <a:ext uri="{FF2B5EF4-FFF2-40B4-BE49-F238E27FC236}">
                <a16:creationId xmlns:a16="http://schemas.microsoft.com/office/drawing/2014/main" id="{7EF0A89D-E8F2-D73B-BD5F-AF897DB32C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43428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51D3160D-D882-4854-91AE-456DD7E4D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A60D120-FDB7-734A-7EF1-B2ED320D97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12841281-6FA1-1B3A-DE30-B082D77C75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010622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2BB970DE-E91A-5F03-0A59-D8A336A66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E034B4F0-5D3E-3A52-E59F-5C66743D96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96772A07-CC63-E7D1-E50B-C0F7983877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810283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126BA972-A249-5875-8A91-806469DE6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A6B1143-6E7D-5679-E6C1-0ECC3DE9A4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14AC948-B876-DB59-82CD-FE967A55AA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322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61BE9FD6-084F-9C5D-BA9E-DCEA6FBF3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ACD096B-BF2F-1254-D904-19F31FF186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BE73463-0299-3CE4-4DD8-962D2B0DF2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327090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2FC36AE-16B0-C75E-0FC7-3FD7C4BC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AA163490-5CF4-C626-6DD4-3ACCB21737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661D00B-A70C-31AE-AA50-15D8BE0BD3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42348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AB09A43C-B65B-A738-2352-7B54C07B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A29DA8B3-5C20-2C42-9C0E-EC8D262B1A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367E404-4C8E-651D-C33C-755E0E737E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6823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7F710453-71A4-272F-80CB-BAB239C4F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841D493A-C242-0378-7348-95E435F2D0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28280BBE-A534-1B30-A048-3DBD63A81B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610484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D05209D2-A195-321D-BA3A-1AF9D1B1A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0C3DAB0B-2667-E5E4-9892-CB403A3044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9025FFA8-5F95-3170-DF84-38514E1BD3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6015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56C4E388-AAAD-025F-B2C2-0E97664C2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E36BA6F-98F4-91D5-5FA0-B5111A3165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2654FFC3-7C41-6C42-01B6-1B23AE8C3A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080486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F742E2FD-B561-0B13-4D9C-44F770358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C9BB6C73-BE7B-7FAD-62FC-3F43D59C38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C1743650-16A7-D1D6-50C7-BDC1C6F008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165835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85B97F2-289B-2DCF-B8EF-7B9481FB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3D15BF29-7BFE-9284-DD40-1F3DAEE2FB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1DDB330-8472-0F09-DE16-1C8B67D9EB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59685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1218E9DC-3303-A3ED-6816-4A03A9D3D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795160C-7953-15E0-428A-CF1A8EA760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042BFA1-1087-8E15-CC89-DB270B5824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403814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>
          <a:extLst>
            <a:ext uri="{FF2B5EF4-FFF2-40B4-BE49-F238E27FC236}">
              <a16:creationId xmlns:a16="http://schemas.microsoft.com/office/drawing/2014/main" id="{27662463-4DC1-9754-72FF-106E9FCD1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>
            <a:extLst>
              <a:ext uri="{FF2B5EF4-FFF2-40B4-BE49-F238E27FC236}">
                <a16:creationId xmlns:a16="http://schemas.microsoft.com/office/drawing/2014/main" id="{249717B1-30AE-8054-B9C3-D6E1407116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>
            <a:extLst>
              <a:ext uri="{FF2B5EF4-FFF2-40B4-BE49-F238E27FC236}">
                <a16:creationId xmlns:a16="http://schemas.microsoft.com/office/drawing/2014/main" id="{7EF0A89D-E8F2-D73B-BD5F-AF897DB32C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434289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51D3160D-D882-4854-91AE-456DD7E4D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A60D120-FDB7-734A-7EF1-B2ED320D97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12841281-6FA1-1B3A-DE30-B082D77C75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010622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2BB970DE-E91A-5F03-0A59-D8A336A66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E034B4F0-5D3E-3A52-E59F-5C66743D96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96772A07-CC63-E7D1-E50B-C0F7983877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810283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126BA972-A249-5875-8A91-806469DE6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A6B1143-6E7D-5679-E6C1-0ECC3DE9A4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14AC948-B876-DB59-82CD-FE967A55AA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3223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61BE9FD6-084F-9C5D-BA9E-DCEA6FBF3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BACD096B-BF2F-1254-D904-19F31FF186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BE73463-0299-3CE4-4DD8-962D2B0DF2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327090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2FC36AE-16B0-C75E-0FC7-3FD7C4BC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AA163490-5CF4-C626-6DD4-3ACCB21737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661D00B-A70C-31AE-AA50-15D8BE0BD3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423483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AB09A43C-B65B-A738-2352-7B54C07BB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A29DA8B3-5C20-2C42-9C0E-EC8D262B1A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367E404-4C8E-651D-C33C-755E0E737E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682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42D9A46-CD3E-8B5C-CB8C-2C6734643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77518833-D918-8822-AB2F-6B802654BB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41E02261-D030-D3C7-18F4-F70A7EAD09D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624398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7F710453-71A4-272F-80CB-BAB239C4F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841D493A-C242-0378-7348-95E435F2D0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28280BBE-A534-1B30-A048-3DBD63A81B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610484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D05209D2-A195-321D-BA3A-1AF9D1B1A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0C3DAB0B-2667-E5E4-9892-CB403A3044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9025FFA8-5F95-3170-DF84-38514E1BD3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601581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F742E2FD-B561-0B13-4D9C-44F770358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C9BB6C73-BE7B-7FAD-62FC-3F43D59C38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C1743650-16A7-D1D6-50C7-BDC1C6F008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165835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485B97F2-289B-2DCF-B8EF-7B9481FB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3D15BF29-7BFE-9284-DD40-1F3DAEE2FB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81DDB330-8472-0F09-DE16-1C8B67D9EB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59685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1218E9DC-3303-A3ED-6816-4A03A9D3D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2795160C-7953-15E0-428A-CF1A8EA760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D042BFA1-1087-8E15-CC89-DB270B5824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4038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EEEF7BC8-3848-48A8-FB5D-DBB3E5F01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9B5CCCCE-FBAF-46CB-09D6-C676041DDB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D4F1A6A-533F-7CB9-5B06-5DBF014E62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6943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>
          <a:extLst>
            <a:ext uri="{FF2B5EF4-FFF2-40B4-BE49-F238E27FC236}">
              <a16:creationId xmlns:a16="http://schemas.microsoft.com/office/drawing/2014/main" id="{8162FF95-893C-DE54-EAAF-6187017A8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>
            <a:extLst>
              <a:ext uri="{FF2B5EF4-FFF2-40B4-BE49-F238E27FC236}">
                <a16:creationId xmlns:a16="http://schemas.microsoft.com/office/drawing/2014/main" id="{D4B212DF-84BF-75EA-7471-37D4B3F9B6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:notes">
            <a:extLst>
              <a:ext uri="{FF2B5EF4-FFF2-40B4-BE49-F238E27FC236}">
                <a16:creationId xmlns:a16="http://schemas.microsoft.com/office/drawing/2014/main" id="{E5FDAF9D-DA1C-C0B4-9D0C-52D5372AB8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573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ight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>
            <a:spLocks noGrp="1"/>
          </p:cNvSpPr>
          <p:nvPr>
            <p:ph type="ctrTitle"/>
          </p:nvPr>
        </p:nvSpPr>
        <p:spPr>
          <a:xfrm>
            <a:off x="485875" y="910450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subTitle" idx="1"/>
          </p:nvPr>
        </p:nvSpPr>
        <p:spPr>
          <a:xfrm>
            <a:off x="485875" y="2384050"/>
            <a:ext cx="81837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23886" y="393628"/>
            <a:ext cx="1732087" cy="40264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0"/>
          <p:cNvSpPr txBox="1"/>
          <p:nvPr/>
        </p:nvSpPr>
        <p:spPr>
          <a:xfrm>
            <a:off x="6218924" y="4832828"/>
            <a:ext cx="334201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2025 -  Functionize  |  Proprietary and Confidential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8406D6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6"/>
          <p:cNvSpPr txBox="1">
            <a:spLocks noGrp="1"/>
          </p:cNvSpPr>
          <p:nvPr>
            <p:ph type="title" hasCustomPrompt="1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Font typeface="Arial"/>
              <a:buNone/>
              <a:defRPr sz="12000"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46"/>
          <p:cNvSpPr txBox="1">
            <a:spLocks noGrp="1"/>
          </p:cNvSpPr>
          <p:nvPr>
            <p:ph type="body" idx="1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1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1"/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3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3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23886" y="393628"/>
            <a:ext cx="1732086" cy="402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Roomba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7"/>
          <p:cNvSpPr txBox="1"/>
          <p:nvPr/>
        </p:nvSpPr>
        <p:spPr>
          <a:xfrm>
            <a:off x="6615375" y="4648850"/>
            <a:ext cx="2411700" cy="366900"/>
          </a:xfrm>
          <a:prstGeom prst="rect">
            <a:avLst/>
          </a:prstGeom>
          <a:solidFill>
            <a:srgbClr val="324063">
              <a:alpha val="3843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Rubik Light"/>
                <a:ea typeface="Rubik Light"/>
                <a:cs typeface="Rubik Light"/>
                <a:sym typeface="Rubik Light"/>
              </a:rPr>
              <a:t>Functionize Confidential Information</a:t>
            </a:r>
            <a:endParaRPr sz="1000" b="0" i="0" u="none" strike="noStrike" cap="none">
              <a:solidFill>
                <a:srgbClr val="FFFFFF"/>
              </a:solidFill>
              <a:latin typeface="Rubik Light"/>
              <a:ea typeface="Rubik Light"/>
              <a:cs typeface="Rubik Light"/>
              <a:sym typeface="Rubik Light"/>
            </a:endParaRPr>
          </a:p>
        </p:txBody>
      </p:sp>
      <p:sp>
        <p:nvSpPr>
          <p:cNvPr id="38" name="Google Shape;38;p37"/>
          <p:cNvSpPr txBox="1">
            <a:spLocks noGrp="1"/>
          </p:cNvSpPr>
          <p:nvPr>
            <p:ph type="ctrTitle"/>
          </p:nvPr>
        </p:nvSpPr>
        <p:spPr>
          <a:xfrm>
            <a:off x="485875" y="2205850"/>
            <a:ext cx="43983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subTitle" idx="1"/>
          </p:nvPr>
        </p:nvSpPr>
        <p:spPr>
          <a:xfrm>
            <a:off x="485875" y="3679450"/>
            <a:ext cx="49929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0" name="Google Shape;4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00" y="433088"/>
            <a:ext cx="2797351" cy="68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AI-testing">
  <p:cSld name="TITLE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8"/>
          <p:cNvSpPr txBox="1">
            <a:spLocks noGrp="1"/>
          </p:cNvSpPr>
          <p:nvPr>
            <p:ph type="ctrTitle"/>
          </p:nvPr>
        </p:nvSpPr>
        <p:spPr>
          <a:xfrm>
            <a:off x="485875" y="2205850"/>
            <a:ext cx="43983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subTitle" idx="1"/>
          </p:nvPr>
        </p:nvSpPr>
        <p:spPr>
          <a:xfrm>
            <a:off x="485875" y="3679450"/>
            <a:ext cx="49929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38"/>
          <p:cNvSpPr txBox="1"/>
          <p:nvPr/>
        </p:nvSpPr>
        <p:spPr>
          <a:xfrm>
            <a:off x="6615375" y="4648850"/>
            <a:ext cx="2411700" cy="366900"/>
          </a:xfrm>
          <a:prstGeom prst="rect">
            <a:avLst/>
          </a:prstGeom>
          <a:solidFill>
            <a:srgbClr val="324063">
              <a:alpha val="3843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Rubik Light"/>
                <a:ea typeface="Rubik Light"/>
                <a:cs typeface="Rubik Light"/>
                <a:sym typeface="Rubik Light"/>
              </a:rPr>
              <a:t>Functionize Confidential Information</a:t>
            </a:r>
            <a:endParaRPr sz="1000" b="0" i="0" u="none" strike="noStrike" cap="none">
              <a:solidFill>
                <a:srgbClr val="FFFFFF"/>
              </a:solidFill>
              <a:latin typeface="Rubik Light"/>
              <a:ea typeface="Rubik Light"/>
              <a:cs typeface="Rubik Light"/>
              <a:sym typeface="Rubik Light"/>
            </a:endParaRPr>
          </a:p>
        </p:txBody>
      </p:sp>
      <p:pic>
        <p:nvPicPr>
          <p:cNvPr id="45" name="Google Shape;4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00" y="433088"/>
            <a:ext cx="2797351" cy="68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Architect">
  <p:cSld name="TITLE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9"/>
          <p:cNvSpPr txBox="1"/>
          <p:nvPr/>
        </p:nvSpPr>
        <p:spPr>
          <a:xfrm>
            <a:off x="6539175" y="4572650"/>
            <a:ext cx="2411700" cy="366900"/>
          </a:xfrm>
          <a:prstGeom prst="rect">
            <a:avLst/>
          </a:prstGeom>
          <a:solidFill>
            <a:srgbClr val="324063">
              <a:alpha val="3843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Rubik Light"/>
                <a:ea typeface="Rubik Light"/>
                <a:cs typeface="Rubik Light"/>
                <a:sym typeface="Rubik Light"/>
              </a:rPr>
              <a:t>Functionize Confidential Information</a:t>
            </a:r>
            <a:endParaRPr sz="1000" b="0" i="0" u="none" strike="noStrike" cap="none">
              <a:solidFill>
                <a:srgbClr val="FFFFFF"/>
              </a:solidFill>
              <a:latin typeface="Rubik Light"/>
              <a:ea typeface="Rubik Light"/>
              <a:cs typeface="Rubik Light"/>
              <a:sym typeface="Rubik Light"/>
            </a:endParaRPr>
          </a:p>
        </p:txBody>
      </p:sp>
      <p:sp>
        <p:nvSpPr>
          <p:cNvPr id="48" name="Google Shape;48;p39"/>
          <p:cNvSpPr txBox="1">
            <a:spLocks noGrp="1"/>
          </p:cNvSpPr>
          <p:nvPr>
            <p:ph type="ctrTitle"/>
          </p:nvPr>
        </p:nvSpPr>
        <p:spPr>
          <a:xfrm>
            <a:off x="485875" y="2205850"/>
            <a:ext cx="43983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subTitle" idx="1"/>
          </p:nvPr>
        </p:nvSpPr>
        <p:spPr>
          <a:xfrm>
            <a:off x="485875" y="3679450"/>
            <a:ext cx="49929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0" name="Google Shape;5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00" y="433088"/>
            <a:ext cx="2797351" cy="68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-Product">
  <p:cSld name="TITLE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0"/>
          <p:cNvSpPr txBox="1"/>
          <p:nvPr/>
        </p:nvSpPr>
        <p:spPr>
          <a:xfrm>
            <a:off x="6615375" y="4648850"/>
            <a:ext cx="2411700" cy="366900"/>
          </a:xfrm>
          <a:prstGeom prst="rect">
            <a:avLst/>
          </a:prstGeom>
          <a:solidFill>
            <a:srgbClr val="324063">
              <a:alpha val="3843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Rubik Light"/>
                <a:ea typeface="Rubik Light"/>
                <a:cs typeface="Rubik Light"/>
                <a:sym typeface="Rubik Light"/>
              </a:rPr>
              <a:t>Functionize Confidential Information</a:t>
            </a:r>
            <a:endParaRPr sz="1000" b="0" i="0" u="none" strike="noStrike" cap="none">
              <a:solidFill>
                <a:srgbClr val="FFFFFF"/>
              </a:solidFill>
              <a:latin typeface="Rubik Light"/>
              <a:ea typeface="Rubik Light"/>
              <a:cs typeface="Rubik Light"/>
              <a:sym typeface="Rubik Light"/>
            </a:endParaRPr>
          </a:p>
        </p:txBody>
      </p:sp>
      <p:sp>
        <p:nvSpPr>
          <p:cNvPr id="53" name="Google Shape;53;p40"/>
          <p:cNvSpPr txBox="1">
            <a:spLocks noGrp="1"/>
          </p:cNvSpPr>
          <p:nvPr>
            <p:ph type="ctrTitle"/>
          </p:nvPr>
        </p:nvSpPr>
        <p:spPr>
          <a:xfrm>
            <a:off x="485875" y="2205850"/>
            <a:ext cx="43983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sz="37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40"/>
          <p:cNvSpPr txBox="1">
            <a:spLocks noGrp="1"/>
          </p:cNvSpPr>
          <p:nvPr>
            <p:ph type="subTitle" idx="1"/>
          </p:nvPr>
        </p:nvSpPr>
        <p:spPr>
          <a:xfrm>
            <a:off x="485875" y="3679450"/>
            <a:ext cx="49929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55" name="Google Shape;5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900" y="433088"/>
            <a:ext cx="2797351" cy="68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1"/>
          <p:cNvSpPr/>
          <p:nvPr/>
        </p:nvSpPr>
        <p:spPr>
          <a:xfrm>
            <a:off x="0" y="2651100"/>
            <a:ext cx="9144000" cy="2492400"/>
          </a:xfrm>
          <a:prstGeom prst="rect">
            <a:avLst/>
          </a:prstGeom>
          <a:solidFill>
            <a:srgbClr val="00B2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1"/>
          <p:cNvSpPr txBox="1">
            <a:spLocks noGrp="1"/>
          </p:cNvSpPr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4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2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3" name="Google Shape;63;p4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4" name="Google Shape;64;p4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4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4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l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ubik"/>
              <a:buNone/>
              <a:defRPr sz="2600" b="1" i="0" u="none" strike="noStrike" cap="none">
                <a:solidFill>
                  <a:schemeClr val="dk2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3366"/>
              </a:buClr>
              <a:buSzPts val="1800"/>
              <a:buFont typeface="Rubik"/>
              <a:buChar char="●"/>
              <a:defRPr sz="18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3366"/>
              </a:buClr>
              <a:buSzPts val="1400"/>
              <a:buFont typeface="Rubik"/>
              <a:buChar char="○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3366"/>
              </a:buClr>
              <a:buSzPts val="1400"/>
              <a:buFont typeface="Rubik"/>
              <a:buChar char="■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5563"/>
              </a:buClr>
              <a:buSzPts val="1400"/>
              <a:buFont typeface="Rubik"/>
              <a:buChar char="●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5563"/>
              </a:buClr>
              <a:buSzPts val="1400"/>
              <a:buFont typeface="Rubik"/>
              <a:buChar char="○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5563"/>
              </a:buClr>
              <a:buSzPts val="1400"/>
              <a:buFont typeface="Rubik"/>
              <a:buChar char="■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5563"/>
              </a:buClr>
              <a:buSzPts val="1400"/>
              <a:buFont typeface="Rubik"/>
              <a:buChar char="●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45563"/>
              </a:buClr>
              <a:buSzPts val="1400"/>
              <a:buFont typeface="Rubik"/>
              <a:buChar char="○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45563"/>
              </a:buClr>
              <a:buSzPts val="1400"/>
              <a:buFont typeface="Rubik"/>
              <a:buChar char="■"/>
              <a:defRPr sz="1400" b="0" i="0" u="none" strike="noStrike" cap="none">
                <a:solidFill>
                  <a:srgbClr val="445563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C9BB5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Sales Training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71FBAB70-1096-5CF2-4195-166F92475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0B1F0A7C-BFC4-B36B-5089-014DDAE309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58E8A-A3EC-4197-ACFE-D1E7442E8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1: ‘We’ve already invested in Selenium.’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“That’s common. Functionize supports gradual adoption—you don’t need to rip and replace.”</a:t>
            </a:r>
          </a:p>
          <a:p>
            <a:pPr>
              <a:buNone/>
            </a:pPr>
            <a:r>
              <a:rPr lang="en-US" b="1" dirty="0"/>
              <a:t>Objection 2: ‘We want open source.’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“Open source is free—but the cost of maintaining it isn’t. Functionize cuts TCO by 50–70% through reduced maintenance.”</a:t>
            </a:r>
          </a:p>
          <a:p>
            <a:pPr>
              <a:buNone/>
            </a:pPr>
            <a:r>
              <a:rPr lang="en-US" b="1" dirty="0"/>
              <a:t>Objection 3: ‘Our engineers like coding tests.’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“Great—Functionize frees them to focus on high-value automation and gives QA power to contribute without code.”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09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84DBE6A4-651B-21DB-9B22-876C4CF18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33ADE53E-4797-A3AD-16FF-B6CAEEADC7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7BBC4-8617-6AB5-BE8D-2439F2C8A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3366"/>
              </a:buClr>
              <a:buSzPts val="1800"/>
              <a:buFont typeface="Rubik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Rubik"/>
                <a:cs typeface="Rubik"/>
                <a:sym typeface="Rubik"/>
              </a:rPr>
              <a:t>Objection 4: ‘We already have a CI/CD pipeline that works with Selenium.’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563"/>
              </a:solidFill>
              <a:effectLst/>
              <a:uLnTx/>
              <a:uFillTx/>
              <a:latin typeface="Rubik"/>
              <a:cs typeface="Rubik"/>
              <a:sym typeface="Rubik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3366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Rubik"/>
                <a:cs typeface="Rubik"/>
                <a:sym typeface="Rubik"/>
              </a:rPr>
              <a:t>Reframe: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Rubik"/>
                <a:cs typeface="Rubik"/>
                <a:sym typeface="Rubik"/>
              </a:rPr>
              <a:t> “Functionize integrates with popular CI/CD tools and complements your pipeline. You don’t need to change your workflow—just improve its efficiency.”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3366"/>
              </a:buClr>
              <a:buSzPts val="1800"/>
              <a:buFont typeface="Rubik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Rubik"/>
                <a:cs typeface="Rubik"/>
                <a:sym typeface="Rubik"/>
              </a:rPr>
              <a:t>Objection 5: ‘We don’t have time to onboard another platform.’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563"/>
              </a:solidFill>
              <a:effectLst/>
              <a:uLnTx/>
              <a:uFillTx/>
              <a:latin typeface="Rubik"/>
              <a:cs typeface="Rubik"/>
              <a:sym typeface="Rubik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3366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Rubik"/>
                <a:cs typeface="Rubik"/>
                <a:sym typeface="Rubik"/>
              </a:rPr>
              <a:t>Reframe: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Rubik"/>
                <a:cs typeface="Rubik"/>
                <a:sym typeface="Rubik"/>
              </a:rPr>
              <a:t> “That’s exactly why teams choose Functionize. We get you up and running in days, not weeks—and reduce your time spent on test maintenance almost immediately.”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8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3E5F01B5-1A1C-B5BD-74EA-F4887581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FF0BAE19-545D-74D1-D092-8E4C91E38C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Go-To-Market Playbook Tips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538C3-6F82-3649-F062-3A02FFF0D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Trap First, Sell Second</a:t>
            </a:r>
            <a:r>
              <a:rPr lang="en-US" dirty="0"/>
              <a:t> – Ask diagnostic questions before pitching.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Position as Selenium++</a:t>
            </a:r>
            <a:r>
              <a:rPr lang="en-US" dirty="0"/>
              <a:t> – You’re not attacking, you’re evolving their strategy.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Push Scalability + Self-Healing</a:t>
            </a:r>
            <a:r>
              <a:rPr lang="en-US" dirty="0"/>
              <a:t> – These are the key decision drivers.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Use Proof Points</a:t>
            </a:r>
            <a:r>
              <a:rPr lang="en-US" dirty="0"/>
              <a:t> – Reference teams that cut test maintenance by 70%+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44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5AD61D9-68E7-D2E4-2FF9-C4EDD088A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8CDC510C-6B13-66B5-B5C2-44D6CFFC3A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Optional Add-On – Customer Quote or Case Study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EAA950-3DAA-0F37-4D13-55A634782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“With Functionize, we replaced 80% of our Selenium scripts and reduced test maintenance by 75%. Our QA team now creates tests directly in the UI.”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Sr. QA Manager, FinTech Customer</a:t>
            </a:r>
          </a:p>
        </p:txBody>
      </p:sp>
    </p:spTree>
    <p:extLst>
      <p:ext uri="{BB962C8B-B14F-4D97-AF65-F5344CB8AC3E}">
        <p14:creationId xmlns:p14="http://schemas.microsoft.com/office/powerpoint/2010/main" val="1889864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5506CFB-D411-68D7-6D58-6A3F2930A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E22CB9ED-D65E-302E-648B-74680AFC10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Why Functionize Wins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3A5AB-A2D1-540A-6141-8756315AD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Fast to value</a:t>
            </a:r>
          </a:p>
          <a:p>
            <a:r>
              <a:rPr lang="en-US" dirty="0"/>
              <a:t>Scales without additional engineering</a:t>
            </a:r>
          </a:p>
          <a:p>
            <a:r>
              <a:rPr lang="en-US" dirty="0"/>
              <a:t>Built with AI at the core</a:t>
            </a:r>
          </a:p>
          <a:p>
            <a:r>
              <a:rPr lang="en-US" dirty="0"/>
              <a:t>Integrates where Selenium stops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76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0745B79B-6113-B208-9B81-2328E12D0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extLst>
              <a:ext uri="{FF2B5EF4-FFF2-40B4-BE49-F238E27FC236}">
                <a16:creationId xmlns:a16="http://schemas.microsoft.com/office/drawing/2014/main" id="{447F5FE1-0BA1-A3C7-A663-12DAC3D68B4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ZE Vs. Playwright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3860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1E0A558-7BAA-BF03-FB4B-96576B1FC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CDA3E7FB-49B5-AD11-A86B-4F19E58F89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The Situation – What You’ll Hear From Prospects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7272CBF6-1A9A-CF6D-B03F-2FD805697C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use Playwright because it supports multiple browsers and is fast."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"Our developers like using Playwright alongside their code."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"It gives us more control than no-code tools."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like open source because it avoids vendor lock-in."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"We’re hitting a wall with test maintenance and coverage."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4178241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4B99913B-6AAC-A46F-6CED-79CC6F2CA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FEEB8F6B-6ACA-CB3E-A803-B9A6018862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Strategic Trap Setting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DBA9EF17-0B84-3A8F-1A28-2C0411AA29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Set the Trap (Ask Questions):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"How scalable is your Playwright test suite across non-dev teams?"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"How much time do you spend updating Playwright scripts after UI changes?"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"Can your QA team or business users easily create tests on their own?"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Rubik Light"/>
                <a:cs typeface="Rubik Light"/>
                <a:sym typeface="Rubik Light"/>
              </a:rPr>
              <a:t>These questions uncover code complexity, resource bottlenecks, and collaboration limits—especially outside dev teams.</a:t>
            </a:r>
          </a:p>
        </p:txBody>
      </p:sp>
    </p:spTree>
    <p:extLst>
      <p:ext uri="{BB962C8B-B14F-4D97-AF65-F5344CB8AC3E}">
        <p14:creationId xmlns:p14="http://schemas.microsoft.com/office/powerpoint/2010/main" val="1416357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066B05A5-AE2C-18C5-470D-C010AEEAD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B2B3CADA-2DA2-280F-3F4E-84D7AEFCAB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Positioning Statement – What to Say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BAE4D0D0-D480-43D7-08A0-E6920BE0DA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Say This: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b="1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"Playwright is a great browser automation tool for developers. But Functionize is built for scale across the entire organization. Our AI-based platform removes the burden of scripting and enables full-team participation, delivering faster coverage and lower maintenance without sacrificing accuracy."</a:t>
            </a:r>
          </a:p>
        </p:txBody>
      </p:sp>
    </p:spTree>
    <p:extLst>
      <p:ext uri="{BB962C8B-B14F-4D97-AF65-F5344CB8AC3E}">
        <p14:creationId xmlns:p14="http://schemas.microsoft.com/office/powerpoint/2010/main" val="298658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045F6512-2AA6-8016-EC09-BB33ACED2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2A29FCB2-BE5B-BFEB-4006-0C86DA3AA1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Competitive Table – Functionize vs. Playwright</a:t>
            </a:r>
            <a:endParaRPr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DF398A2-5965-95C3-8A43-6AFF19CC8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818751"/>
              </p:ext>
            </p:extLst>
          </p:nvPr>
        </p:nvGraphicFramePr>
        <p:xfrm>
          <a:off x="731110" y="972000"/>
          <a:ext cx="7399677" cy="3915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466559">
                  <a:extLst>
                    <a:ext uri="{9D8B030D-6E8A-4147-A177-3AD203B41FA5}">
                      <a16:colId xmlns:a16="http://schemas.microsoft.com/office/drawing/2014/main" val="1020317489"/>
                    </a:ext>
                  </a:extLst>
                </a:gridCol>
                <a:gridCol w="2466559">
                  <a:extLst>
                    <a:ext uri="{9D8B030D-6E8A-4147-A177-3AD203B41FA5}">
                      <a16:colId xmlns:a16="http://schemas.microsoft.com/office/drawing/2014/main" val="60728760"/>
                    </a:ext>
                  </a:extLst>
                </a:gridCol>
                <a:gridCol w="2466559">
                  <a:extLst>
                    <a:ext uri="{9D8B030D-6E8A-4147-A177-3AD203B41FA5}">
                      <a16:colId xmlns:a16="http://schemas.microsoft.com/office/drawing/2014/main" val="4221429172"/>
                    </a:ext>
                  </a:extLst>
                </a:gridCol>
              </a:tblGrid>
              <a:tr h="264668">
                <a:tc>
                  <a:txBody>
                    <a:bodyPr/>
                    <a:lstStyle/>
                    <a:p>
                      <a:r>
                        <a:rPr lang="en-US" sz="1400" dirty="0"/>
                        <a:t>Capability</a:t>
                      </a:r>
                      <a:endParaRPr lang="en-US" sz="1400" dirty="0">
                        <a:latin typeface="Rubik Medium" pitchFamily="2" charset="-79"/>
                        <a:cs typeface="Rubik Medium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Functionize</a:t>
                      </a:r>
                      <a:endParaRPr lang="en-US" sz="1400" dirty="0">
                        <a:latin typeface="Rubik Medium" pitchFamily="2" charset="-79"/>
                        <a:cs typeface="Rubik Medium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Playwright</a:t>
                      </a:r>
                      <a:endParaRPr lang="en-US" sz="1400" dirty="0">
                        <a:latin typeface="Rubik Medium" pitchFamily="2" charset="-79"/>
                        <a:cs typeface="Rubik Medium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1316794085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400" dirty="0"/>
                        <a:t>Test Creation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No-code - Gen AI /Point &amp; Click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Code-based (JavaScript/TypeScript)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4250925013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400"/>
                        <a:t>Self-Healing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AI-powered, full DOM understanding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Limited – requires manual updates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2289520658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sz="1400"/>
                        <a:t>Test Maintenance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Low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High for dynamic UIs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1519525998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400"/>
                        <a:t>Infra &amp; Scalability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Fully cloud-native, built-in parallelization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Requires DevOps setup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3397931881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400"/>
                        <a:t>Complex App Support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Salesforce, Shadow DOMs, dynamic forms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Limited native support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3524590761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sz="1400"/>
                        <a:t>Root Cause Analysis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AI-diagnosis, visual diffs, logs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Manual inspection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3593551362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sz="1400"/>
                        <a:t>Team Collaboration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QA, Biz, Devs collaborate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Mostly Dev-centric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2473453377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400"/>
                        <a:t>Speed to Value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Days – fully guided onboarding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Weeks – coding ramp-up required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693340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10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b="1" dirty="0">
                <a:latin typeface="Rubik Light"/>
                <a:ea typeface="Rubik Light"/>
                <a:cs typeface="Rubik Light"/>
                <a:sym typeface="Rubik Light"/>
              </a:rPr>
              <a:t>Agenda</a:t>
            </a:r>
            <a:endParaRPr dirty="0"/>
          </a:p>
        </p:txBody>
      </p:sp>
      <p:sp>
        <p:nvSpPr>
          <p:cNvPr id="174" name="Google Shape;174;p2"/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Rubik Light"/>
                <a:cs typeface="Rubik Light"/>
                <a:sym typeface="Rubik Light"/>
              </a:rPr>
              <a:t>FZE vs. Selenium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Rubik Light"/>
                <a:cs typeface="Rubik Light"/>
                <a:sym typeface="Rubik Light"/>
              </a:rPr>
              <a:t>FZE vs. Playwright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Rubik Light"/>
                <a:cs typeface="Rubik Light"/>
                <a:sym typeface="Rubik Light"/>
              </a:rPr>
              <a:t>FZE vs. </a:t>
            </a:r>
            <a:r>
              <a:rPr lang="en-US" dirty="0" err="1">
                <a:latin typeface="Rubik Light"/>
                <a:cs typeface="Rubik Light"/>
                <a:sym typeface="Rubik Light"/>
              </a:rPr>
              <a:t>Mabl</a:t>
            </a:r>
            <a:endParaRPr lang="en-US" dirty="0">
              <a:latin typeface="Rubik Light"/>
              <a:cs typeface="Rubik Light"/>
              <a:sym typeface="Rubik Ligh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>
                <a:latin typeface="Rubik Light"/>
                <a:cs typeface="Rubik Light"/>
                <a:sym typeface="Rubik Light"/>
              </a:rPr>
              <a:t>FZE vs. </a:t>
            </a:r>
            <a:r>
              <a:rPr lang="en-US" dirty="0" err="1">
                <a:latin typeface="Rubik Light"/>
                <a:cs typeface="Rubik Light"/>
                <a:sym typeface="Rubik Light"/>
              </a:rPr>
              <a:t>Tricentis</a:t>
            </a:r>
            <a:endParaRPr lang="en-US" dirty="0">
              <a:latin typeface="Rubik Light"/>
              <a:cs typeface="Rubik Light"/>
              <a:sym typeface="Rubik Ligh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16D1888-F097-3EE6-C090-1B0332C35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2375EE6D-CE9C-E558-7CA6-0AF9CF031B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Strengths and Weaknesses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C1D5392C-AFAD-D4EE-2A38-2F534205CF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b="1" dirty="0"/>
              <a:t>Functionize Strengths: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Democratizes testing across teams (QA, Biz, Dev).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Self-healing adapts to constant UI changes.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No-code interface delivers fast onboarding.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 for enterprise scale and complex app support.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Visual + AI-based live debugging accelerates root cause resolution.</a:t>
            </a:r>
          </a:p>
          <a:p>
            <a:pPr>
              <a:buNone/>
            </a:pPr>
            <a:r>
              <a:rPr lang="en-US" b="1" dirty="0"/>
              <a:t>Playwright Weaknesses: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Script-heavy and dev-centric.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Maintenance grows rapidly with app complexity.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built-in test healing or test insights.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Limited support for non-dev user involvement.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Requires manual CI/CD and infrastructure setup.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1337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6D2A135A-AE25-545C-D5BF-F1CBA9545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4F013A05-9D7F-E6C1-16B3-4952A70671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Trap Springing – Winning the Comparison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0A18F-F016-DC8E-7986-A3319972A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to Spring the Trap: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"If scaling testing beyond the dev team is a goal—or if test maintenance is eating up too much time—Functionize becomes the smarter long-term solution. Our customers move faster, reduce bugs, and broaden QA involvement without sacrificing control."</a:t>
            </a:r>
          </a:p>
        </p:txBody>
      </p:sp>
    </p:spTree>
    <p:extLst>
      <p:ext uri="{BB962C8B-B14F-4D97-AF65-F5344CB8AC3E}">
        <p14:creationId xmlns:p14="http://schemas.microsoft.com/office/powerpoint/2010/main" val="565056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7F863F83-974B-28DB-1A0B-7AC3F6D25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C8A5DB1B-B62F-3769-BFF7-FF40AF3EC3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FFF78-96CB-3D0C-CE75-380B4789F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1: 'Playwright gives us full control.'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"True, but with that control comes complexity. Functionize gives you intelligent control with automation that frees up resources."</a:t>
            </a:r>
          </a:p>
          <a:p>
            <a:pPr>
              <a:buNone/>
            </a:pPr>
            <a:r>
              <a:rPr lang="en-US" b="1" dirty="0"/>
              <a:t>Objection 2: 'We already have Playwright scripts.'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"You can keep using them while introducing Functionize where it delivers the most value – think high-change, high-maintenance areas."</a:t>
            </a:r>
          </a:p>
          <a:p>
            <a:pPr>
              <a:buNone/>
            </a:pPr>
            <a:r>
              <a:rPr lang="en-US" b="1" dirty="0"/>
              <a:t>Objection 3: 'Our developers prefer Playwright.'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isn’t replacing developers—it’s expanding test ownership so developers aren’t the bottleneck."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26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F4778EA1-EEA5-F0C2-863B-EAC1ADFCC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19028CCD-3825-F97B-316F-E8BAD4A08A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7FB06-D96B-F5E5-C82E-8BB3A522A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4: 'We want to stay open source.'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"Playwright is free, but the overhead isn’t. Functionize pays for itself by cutting maintenance costs and accelerating release cycles."</a:t>
            </a:r>
          </a:p>
          <a:p>
            <a:pPr>
              <a:buNone/>
            </a:pPr>
            <a:r>
              <a:rPr lang="en-US" b="1" dirty="0"/>
              <a:t>Objection 5: 'We don’t have time to add another tool.'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ramps quickly and saves time immediately by reducing how often you touch your test suite."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778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621756F-1A88-99F5-1ED8-87397F8CA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7222EC73-F08D-02B4-AE19-95EDDA308F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Go-To-Market Playbook Tips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D9389-F0D6-DB11-E2CE-051B751EB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Trap First, Sell Second</a:t>
            </a:r>
            <a:r>
              <a:rPr lang="en-US" dirty="0"/>
              <a:t> – Use diagnostic questions to reveal Playwright’s dev-centric gaps.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Position Functionize as Complementary</a:t>
            </a:r>
            <a:r>
              <a:rPr lang="en-US" dirty="0"/>
              <a:t> – You’re not replacing code tools; you’re removing friction.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Sell Team Expansion &amp; Scale</a:t>
            </a:r>
            <a:r>
              <a:rPr lang="en-US" dirty="0"/>
              <a:t> – QA + Biz users = more coverage, less bottleneck.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Use Case-Based Selling</a:t>
            </a:r>
            <a:r>
              <a:rPr lang="en-US" dirty="0"/>
              <a:t> – Lead with dynamic UI pain, Salesforce, or high-change test cases.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13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908930A-56EB-82E7-DC41-01D562D8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BC06D24B-F7F9-0114-6966-AC42F40A71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Optional Add-On – Customer Quote or Case Study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BAC427-65A1-8E7D-1B52-587E12B5F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"Playwright gave us control. Functionize gave us freedom. We moved test creation from </a:t>
            </a:r>
            <a:r>
              <a:rPr lang="en-US" dirty="0" err="1"/>
              <a:t>devs</a:t>
            </a:r>
            <a:r>
              <a:rPr lang="en-US" dirty="0"/>
              <a:t> to QA and business teams, cut release cycle times, and improved test resilience."–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QA Leader, Enterprise SaaS</a:t>
            </a:r>
          </a:p>
        </p:txBody>
      </p:sp>
    </p:spTree>
    <p:extLst>
      <p:ext uri="{BB962C8B-B14F-4D97-AF65-F5344CB8AC3E}">
        <p14:creationId xmlns:p14="http://schemas.microsoft.com/office/powerpoint/2010/main" val="1783417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DA2C499-A82E-DC08-E88F-FF6398133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34AFF1CB-2650-38AE-DACE-BFFC387349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Why Functionize Wins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C7963-5464-DD58-35F6-D06D382AE7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Why Functionize Wins Against Playwright</a:t>
            </a:r>
            <a:br>
              <a:rPr lang="en-US" dirty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No-code testing opens automation to everyone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AI-based insights &amp; self-healing save time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Enterprise-grade scale and smart parallelization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Integrates seamlessly into your existing stack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034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40A2B6B6-151E-1097-69C4-D53FA0644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extLst>
              <a:ext uri="{FF2B5EF4-FFF2-40B4-BE49-F238E27FC236}">
                <a16:creationId xmlns:a16="http://schemas.microsoft.com/office/drawing/2014/main" id="{CD291AF4-9789-36C8-1DC1-BABCD4198BB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ZE Vs. </a:t>
            </a:r>
            <a:r>
              <a:rPr lang="en-US" b="0" dirty="0" err="1">
                <a:latin typeface="Rubik Medium"/>
                <a:ea typeface="Rubik Medium"/>
                <a:cs typeface="Rubik Medium"/>
                <a:sym typeface="Rubik Medium"/>
              </a:rPr>
              <a:t>Mabl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6241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B8C6FD19-1173-5CB9-053C-8AEB06A7F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FF4621C-4AA2-0582-7BE4-24485492A4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The Situation – What You’ll Hear From Prospects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EABAD4A0-694E-4AD6-FD39-6E11D590FD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like </a:t>
            </a:r>
            <a:r>
              <a:rPr lang="en-US" dirty="0" err="1"/>
              <a:t>Mabl</a:t>
            </a:r>
            <a:r>
              <a:rPr lang="en-US" dirty="0"/>
              <a:t> because it’s low-code and helps our QA teams move faster."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"We’ve invested in </a:t>
            </a:r>
            <a:r>
              <a:rPr lang="en-US" dirty="0" err="1"/>
              <a:t>Mabl</a:t>
            </a:r>
            <a:r>
              <a:rPr lang="en-US" dirty="0"/>
              <a:t> across multiple squads."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"It’s easy to get started, but we’re hitting limitations as we scale."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"Self-healing works okay, but we still deal with flakiness."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want better insights and visibility into test failures."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1888301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7926D741-984E-46E7-FCA9-DB4713EE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7D4CA70-EAAC-1CC0-FA5A-26A8BA208B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Strategic Trap Setting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D0104AEC-4462-C26E-07DC-3AEC1FD36F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Set the Trap (Ask Questions):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“How reliable are your </a:t>
            </a:r>
            <a:r>
              <a:rPr lang="en-US" dirty="0" err="1"/>
              <a:t>Mabl</a:t>
            </a:r>
            <a:r>
              <a:rPr lang="en-US" dirty="0"/>
              <a:t> tests with UI changes across sprints?”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“What happens when business users need to test Salesforce or dynamic apps?”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“Can you quickly diagnose and resolve complex test failures today?”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Rubik Light"/>
                <a:cs typeface="Rubik Light"/>
                <a:sym typeface="Rubik Light"/>
              </a:rPr>
              <a:t>These questions uncover test flakiness, complex app limitations, and lack of AI-powered insights.</a:t>
            </a:r>
          </a:p>
        </p:txBody>
      </p:sp>
    </p:spTree>
    <p:extLst>
      <p:ext uri="{BB962C8B-B14F-4D97-AF65-F5344CB8AC3E}">
        <p14:creationId xmlns:p14="http://schemas.microsoft.com/office/powerpoint/2010/main" val="298123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159D4A02-CF06-50B1-FAF5-60A239E3A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extLst>
              <a:ext uri="{FF2B5EF4-FFF2-40B4-BE49-F238E27FC236}">
                <a16:creationId xmlns:a16="http://schemas.microsoft.com/office/drawing/2014/main" id="{C3406942-3E88-CB26-B909-289C20EDF37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ZE Vs. Selenium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73012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F1CF2746-10CE-CA6C-18B2-56E86C314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C2EAFA5-7029-1978-ADAB-E61C1C6918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Positioning Statement – What to Say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F26CD2FF-DAA9-C2A9-75F1-7C5EE03AB6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Say This: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b="1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"</a:t>
            </a:r>
            <a:r>
              <a:rPr lang="en-US" dirty="0" err="1"/>
              <a:t>Mabl</a:t>
            </a:r>
            <a:r>
              <a:rPr lang="en-US" dirty="0"/>
              <a:t> offers an easier entry into automation for QA teams, but Functionize delivers </a:t>
            </a:r>
            <a:r>
              <a:rPr lang="en-US" b="1" dirty="0"/>
              <a:t>enterprise-grade scale, smarter self-healing, and deeper AI insights</a:t>
            </a:r>
            <a:r>
              <a:rPr lang="en-US" dirty="0"/>
              <a:t>. We’re built to handle what </a:t>
            </a:r>
            <a:r>
              <a:rPr lang="en-US" dirty="0" err="1"/>
              <a:t>Mabl</a:t>
            </a:r>
            <a:r>
              <a:rPr lang="en-US" dirty="0"/>
              <a:t> struggles with—complex apps, flaky tests, and cross-team scaling."</a:t>
            </a:r>
          </a:p>
        </p:txBody>
      </p:sp>
    </p:spTree>
    <p:extLst>
      <p:ext uri="{BB962C8B-B14F-4D97-AF65-F5344CB8AC3E}">
        <p14:creationId xmlns:p14="http://schemas.microsoft.com/office/powerpoint/2010/main" val="1148150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EC5285F4-694A-27F2-D8F8-B8FCD9D9C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194A16A8-C9A1-AC7A-029F-9D23920E13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Competitive Table – Functionize vs. </a:t>
            </a:r>
            <a:r>
              <a:rPr lang="en-US" sz="2000" b="1" dirty="0" err="1">
                <a:latin typeface="Rubik Light"/>
                <a:ea typeface="Rubik Light"/>
                <a:cs typeface="Rubik Light"/>
                <a:sym typeface="Rubik Light"/>
              </a:rPr>
              <a:t>Mabl</a:t>
            </a:r>
            <a:endParaRPr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4F5617-D7D8-E251-8631-7943FA08A0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453700"/>
              </p:ext>
            </p:extLst>
          </p:nvPr>
        </p:nvGraphicFramePr>
        <p:xfrm>
          <a:off x="311700" y="914400"/>
          <a:ext cx="7936233" cy="4184903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085047">
                  <a:extLst>
                    <a:ext uri="{9D8B030D-6E8A-4147-A177-3AD203B41FA5}">
                      <a16:colId xmlns:a16="http://schemas.microsoft.com/office/drawing/2014/main" val="1020317489"/>
                    </a:ext>
                  </a:extLst>
                </a:gridCol>
                <a:gridCol w="3249038">
                  <a:extLst>
                    <a:ext uri="{9D8B030D-6E8A-4147-A177-3AD203B41FA5}">
                      <a16:colId xmlns:a16="http://schemas.microsoft.com/office/drawing/2014/main" val="60728760"/>
                    </a:ext>
                  </a:extLst>
                </a:gridCol>
                <a:gridCol w="2602148">
                  <a:extLst>
                    <a:ext uri="{9D8B030D-6E8A-4147-A177-3AD203B41FA5}">
                      <a16:colId xmlns:a16="http://schemas.microsoft.com/office/drawing/2014/main" val="4221429172"/>
                    </a:ext>
                  </a:extLst>
                </a:gridCol>
              </a:tblGrid>
              <a:tr h="282249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Medium" pitchFamily="2" charset="-79"/>
                          <a:cs typeface="Rubik Medium" pitchFamily="2" charset="-79"/>
                        </a:rPr>
                        <a:t>Capability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Medium" pitchFamily="2" charset="-79"/>
                          <a:cs typeface="Rubik Medium" pitchFamily="2" charset="-79"/>
                        </a:rPr>
                        <a:t>Functionize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Rubik Medium" pitchFamily="2" charset="-79"/>
                          <a:cs typeface="Rubik Medium" pitchFamily="2" charset="-79"/>
                        </a:rPr>
                        <a:t>Mabl</a:t>
                      </a:r>
                      <a:endParaRPr lang="en-US" sz="1400" dirty="0">
                        <a:latin typeface="Rubik Medium" pitchFamily="2" charset="-79"/>
                        <a:cs typeface="Rubik Medium" pitchFamily="2" charset="-79"/>
                      </a:endParaRP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1316794085"/>
                  </a:ext>
                </a:extLst>
              </a:tr>
              <a:tr h="433781">
                <a:tc>
                  <a:txBody>
                    <a:bodyPr/>
                    <a:lstStyle/>
                    <a:p>
                      <a:r>
                        <a:rPr lang="en-US" sz="1400" dirty="0"/>
                        <a:t>Test Creation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No-code - Gen AI /Point &amp; Click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Low-code with pre-built steps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0925013"/>
                  </a:ext>
                </a:extLst>
              </a:tr>
              <a:tr h="499556">
                <a:tc>
                  <a:txBody>
                    <a:bodyPr/>
                    <a:lstStyle/>
                    <a:p>
                      <a:r>
                        <a:rPr lang="en-US" sz="1400"/>
                        <a:t>Self-Healing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Advanced AI self-healing with DOM context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Basic DOM-based recovery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520658"/>
                  </a:ext>
                </a:extLst>
              </a:tr>
              <a:tr h="499556">
                <a:tc>
                  <a:txBody>
                    <a:bodyPr/>
                    <a:lstStyle/>
                    <a:p>
                      <a:r>
                        <a:rPr lang="en-US" sz="1400"/>
                        <a:t>Test Maintenance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Minimal – self-adaptive to UI/API changes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Still prone to manual upkeep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525998"/>
                  </a:ext>
                </a:extLst>
              </a:tr>
              <a:tr h="499556">
                <a:tc>
                  <a:txBody>
                    <a:bodyPr/>
                    <a:lstStyle/>
                    <a:p>
                      <a:r>
                        <a:rPr lang="en-US" sz="1400" dirty="0"/>
                        <a:t>Complex App Support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Salesforce, Shadow DOMs, embedded UI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Limited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7931881"/>
                  </a:ext>
                </a:extLst>
              </a:tr>
              <a:tr h="433781">
                <a:tc>
                  <a:txBody>
                    <a:bodyPr/>
                    <a:lstStyle/>
                    <a:p>
                      <a:r>
                        <a:rPr lang="en-US" sz="1400"/>
                        <a:t>Root Cause Analysis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AI-driven diffs, logs, smart debugging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Basic screenshots and logs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4590761"/>
                  </a:ext>
                </a:extLst>
              </a:tr>
              <a:tr h="499556">
                <a:tc>
                  <a:txBody>
                    <a:bodyPr/>
                    <a:lstStyle/>
                    <a:p>
                      <a:r>
                        <a:rPr lang="en-US" sz="1400"/>
                        <a:t>Scalability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Enterprise-grade infra, multi-tenant parallelism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Best-effort test cloud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3551362"/>
                  </a:ext>
                </a:extLst>
              </a:tr>
              <a:tr h="499556">
                <a:tc>
                  <a:txBody>
                    <a:bodyPr/>
                    <a:lstStyle/>
                    <a:p>
                      <a:r>
                        <a:rPr lang="en-US" sz="1400"/>
                        <a:t>Test Optimization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Smart reruns, parallel execution, AI prioritization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Manual test management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3453377"/>
                  </a:ext>
                </a:extLst>
              </a:tr>
              <a:tr h="433781">
                <a:tc>
                  <a:txBody>
                    <a:bodyPr/>
                    <a:lstStyle/>
                    <a:p>
                      <a:r>
                        <a:rPr lang="en-US" sz="1400"/>
                        <a:t>Collaboration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Built for QA, Dev, Biz users</a:t>
                      </a:r>
                      <a:endParaRPr lang="en-US" sz="140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QA-focused</a:t>
                      </a:r>
                      <a:endParaRPr lang="en-US" sz="1400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3340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2221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AEA9CCF-7BE2-10B0-413D-ACF3F0FEC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5020774E-7D39-04D7-BB96-482429519E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Strengths and Weaknesses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2A8937F2-3387-7792-2C79-D42D88F94C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b="1" dirty="0"/>
              <a:t>Functionize Strengths: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Handles large-scale testing across complex enterprise apps.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NLP test creation enables faster onboarding and broader adoption.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Self-healing is context-aware, not brittle.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Built-in AI insights for root cause + optimization.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Scales testing without performance or visibility trade-offs.</a:t>
            </a:r>
          </a:p>
          <a:p>
            <a:pPr>
              <a:buNone/>
            </a:pPr>
            <a:r>
              <a:rPr lang="en-US" b="1" dirty="0" err="1"/>
              <a:t>Mabl</a:t>
            </a:r>
            <a:r>
              <a:rPr lang="en-US" b="1" dirty="0"/>
              <a:t> Weaknesses: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Flaky test handling is surface-level.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Limited support for complex web platforms like Salesforce.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Lower AI depth and limited debugging insights.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Less effective at cross-team testing beyond QA.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Not optimized for large enterprise environments.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8289308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01F6C01D-FAF4-C81F-791C-765E3B484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C380DF1B-2D76-CEC6-DA9C-7643336081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Trap Springing – Winning the Comparison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0F923-AC2B-C2CF-429F-EE35BD298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to Spring the Trap: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"If you're already running into limits with flaky tests or need better support for dynamic enterprise apps, Functionize is purpose-built for that scale. We go deeper with AI and enable broader QA ownership across teams."</a:t>
            </a:r>
          </a:p>
        </p:txBody>
      </p:sp>
    </p:spTree>
    <p:extLst>
      <p:ext uri="{BB962C8B-B14F-4D97-AF65-F5344CB8AC3E}">
        <p14:creationId xmlns:p14="http://schemas.microsoft.com/office/powerpoint/2010/main" val="495306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67F5A5FA-05BA-DEFE-14EC-B2391329A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947027BA-5AAD-D582-AC8E-63F899623E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8D846-5748-62D5-E4BF-7E90362FA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1: 'Our QA team already knows </a:t>
            </a:r>
            <a:r>
              <a:rPr lang="en-US" b="1" dirty="0" err="1"/>
              <a:t>Mabl</a:t>
            </a:r>
            <a:r>
              <a:rPr lang="en-US" b="1" dirty="0"/>
              <a:t>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"That’s great—Functionize has a short learning curve too, and offers significantly more depth and flexibility."</a:t>
            </a:r>
          </a:p>
          <a:p>
            <a:pPr>
              <a:buNone/>
            </a:pPr>
            <a:r>
              <a:rPr lang="en-US" b="1" dirty="0"/>
              <a:t>Objection 2: '</a:t>
            </a:r>
            <a:r>
              <a:rPr lang="en-US" b="1" dirty="0" err="1"/>
              <a:t>Mabl</a:t>
            </a:r>
            <a:r>
              <a:rPr lang="en-US" b="1" dirty="0"/>
              <a:t> self-heals too.'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</a:t>
            </a:r>
            <a:r>
              <a:rPr lang="en-US" dirty="0" err="1"/>
              <a:t>Mabl's</a:t>
            </a:r>
            <a:r>
              <a:rPr lang="en-US" dirty="0"/>
              <a:t> healing is reactive—Functionize proactively adapts and understands the full DOM context with AI."</a:t>
            </a:r>
          </a:p>
          <a:p>
            <a:pPr>
              <a:buNone/>
            </a:pPr>
            <a:r>
              <a:rPr lang="en-US" b="1" dirty="0"/>
              <a:t>Objection 3: '</a:t>
            </a:r>
            <a:r>
              <a:rPr lang="en-US" b="1" dirty="0" err="1"/>
              <a:t>Mabl</a:t>
            </a:r>
            <a:r>
              <a:rPr lang="en-US" b="1" dirty="0"/>
              <a:t> is easier to start with.'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is just as easy to start—and gives you more headroom before needing to switch tools again."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77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77A23BC9-4C0F-D319-5131-EF18C60DC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7BE68A09-9072-7673-5208-57BB0F1A2A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11B26-35E1-DC17-CB1C-5F27E3FBC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4: 'We’ve already automated a lot with </a:t>
            </a:r>
            <a:r>
              <a:rPr lang="en-US" b="1" dirty="0" err="1"/>
              <a:t>Mabl</a:t>
            </a:r>
            <a:r>
              <a:rPr lang="en-US" b="1" dirty="0"/>
              <a:t>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"You can keep running those tests and expand with Functionize where you’re seeing gaps—no need to rip and replace."</a:t>
            </a:r>
          </a:p>
          <a:p>
            <a:pPr>
              <a:buNone/>
            </a:pPr>
            <a:r>
              <a:rPr lang="en-US" b="1" dirty="0"/>
              <a:t>Objection 5: 'We don’t want to overload our team with new tools.'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consolidates and simplifies—it’s one platform that reduces test management, maintenance, and debugging across teams."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74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79522E7-03B4-6394-EF65-9191608B8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0B03137-873A-A06B-F05A-A1D0632DC4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Go-To-Market Playbook Tips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1E660-882F-0924-E7DB-233FFB1B3C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Ask About Maintenance Pain</a:t>
            </a:r>
            <a:r>
              <a:rPr lang="en-US" dirty="0"/>
              <a:t> – </a:t>
            </a:r>
            <a:r>
              <a:rPr lang="en-US" dirty="0" err="1"/>
              <a:t>Mabl</a:t>
            </a:r>
            <a:r>
              <a:rPr lang="en-US" dirty="0"/>
              <a:t> users still struggle with flakiness.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Use Salesforce + Shadow DOMs</a:t>
            </a:r>
            <a:r>
              <a:rPr lang="en-US" dirty="0"/>
              <a:t> – These are weak spots for </a:t>
            </a:r>
            <a:r>
              <a:rPr lang="en-US" dirty="0" err="1"/>
              <a:t>Mabl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Highlight Cross-Team Scalability</a:t>
            </a:r>
            <a:r>
              <a:rPr lang="en-US" dirty="0"/>
              <a:t> – Functionize empowers more than QA.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Lead with AI Differentiation</a:t>
            </a:r>
            <a:r>
              <a:rPr lang="en-US" dirty="0"/>
              <a:t> – Smarter healing + root cause wins exec buy-in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526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F2F2A3FC-B4AC-10D6-AC0B-FB25D036B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BCFAB99B-078D-85F8-FA6C-012A23D334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Optional Add-On – Customer Quote or Case Study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2AF63-C096-CF47-171B-F0469DB39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"We outgrew </a:t>
            </a:r>
            <a:r>
              <a:rPr lang="en-US" dirty="0" err="1"/>
              <a:t>Mabl</a:t>
            </a:r>
            <a:r>
              <a:rPr lang="en-US" dirty="0"/>
              <a:t> as our apps became more complex. Functionize gave us more reliability, deeper insight, and the ability to involve non-QA users." –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Director of QA, Enterprise Healthcare Platform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183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0FDE578-A031-0B67-AD6E-E0FC392FF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4053A119-8D21-D5E3-27A3-61065D7A1C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Why Functionize Wins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7EC7B-DC18-496D-C9D8-5F943C153E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Why Functionize Wins Against </a:t>
            </a:r>
            <a:r>
              <a:rPr lang="en-US" dirty="0" err="1"/>
              <a:t>Mabl</a:t>
            </a:r>
            <a:br>
              <a:rPr lang="en-US" dirty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Real AI: smarter healing + debugging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 for enterprise scale &amp; complexity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Empowers QA, Biz, and Dev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Reduces flakiness and increases test confidence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1164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E92AFBE1-0C6E-5DF0-A01C-7D5C0ECF9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extLst>
              <a:ext uri="{FF2B5EF4-FFF2-40B4-BE49-F238E27FC236}">
                <a16:creationId xmlns:a16="http://schemas.microsoft.com/office/drawing/2014/main" id="{7B2ADE46-5A14-06CA-3C97-B82791A0963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ZE Vs. </a:t>
            </a:r>
            <a:r>
              <a:rPr lang="en-US" b="0" dirty="0" err="1">
                <a:latin typeface="Rubik Medium"/>
                <a:ea typeface="Rubik Medium"/>
                <a:cs typeface="Rubik Medium"/>
                <a:sym typeface="Rubik Medium"/>
              </a:rPr>
              <a:t>Tricentis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 Tosca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331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C85EDDFD-75D7-AF3E-579D-68633FD8A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BC8EDD41-7A3D-9C0D-74BB-223AAD7AAD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The Situation – What You’ll Hear From Prospects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A7327469-8DE7-6495-337A-A7BB8F531D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“We’ve built a big suite of Selenium tests already.”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“We’re spending too much time maintaining broken scripts.”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“Our QA depends heavily on engineering resources.”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“Every UI change breaks a bunch of tests.”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“We want to scale test coverage, but our team’s at capacity.”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20119149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EB2E7F1-910A-63A9-8B3C-54A16C82B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8C571FF0-8A12-1CF3-4A0F-E7E14096B6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The Situation – What You’ll Hear From Prospects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2DF23C4F-9344-FE31-8594-C58E4846F6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"We’re using Tosca because it’s approved by leadership and widely adopted."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"Tosca supports a broad range of enterprise systems."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"It’s working for now, but onboarding and scaling are slow."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"Our tests are still brittle and require specialist training."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need something more modern and intuitive."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3096301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CC61E2D-DE49-5A8A-E93A-B0BAD8AEF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9ECF700-1419-8ABC-3D56-6683CDCBB0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Strategic Trap Setting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43E272E3-AF3A-5CBF-FEE3-5DCF3A837F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Set the Trap (Ask Questions):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“How easy is it to onboard new team members into Tosca?”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“How often do tests break during UI or API changes?”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“Can non-technical users or business testers contribute easily?”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These questions expose </a:t>
            </a:r>
            <a:r>
              <a:rPr lang="en-US" b="1" dirty="0"/>
              <a:t>onboarding challenges</a:t>
            </a:r>
            <a:r>
              <a:rPr lang="en-US" dirty="0"/>
              <a:t>, </a:t>
            </a:r>
            <a:r>
              <a:rPr lang="en-US" b="1" dirty="0"/>
              <a:t>test fragility</a:t>
            </a:r>
            <a:r>
              <a:rPr lang="en-US" dirty="0"/>
              <a:t>, and </a:t>
            </a:r>
            <a:r>
              <a:rPr lang="en-US" b="1" dirty="0"/>
              <a:t>limited usability across teams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9886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C776C8E-CAE2-6DBF-619D-6A7500E9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8DB67005-837B-1AD2-3561-B21C225053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Positioning Statement – What to Say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8F6691BF-A585-6350-2946-DCB265AD7F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Say This: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b="1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"Tosca paved the way for model-based testing, but Functionize takes it further—with </a:t>
            </a:r>
            <a:r>
              <a:rPr lang="en-US" b="1" dirty="0"/>
              <a:t>true AI-powered test creation, self-healing, and cross-team usability</a:t>
            </a:r>
            <a:r>
              <a:rPr lang="en-US" dirty="0"/>
              <a:t>. Functionize eliminates the need for scripting or complex modeling, enabling scale without complexity."</a:t>
            </a:r>
          </a:p>
        </p:txBody>
      </p:sp>
    </p:spTree>
    <p:extLst>
      <p:ext uri="{BB962C8B-B14F-4D97-AF65-F5344CB8AC3E}">
        <p14:creationId xmlns:p14="http://schemas.microsoft.com/office/powerpoint/2010/main" val="2266271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4EA6C93E-D91E-677F-720B-4EA430446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7D6AE1E1-AAE6-CA0B-D298-B1431FB41A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Competitive Table – Functionize vs. Katalon</a:t>
            </a:r>
            <a:endParaRPr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386F44-7143-D1A3-98C7-2325F00EFE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987108"/>
              </p:ext>
            </p:extLst>
          </p:nvPr>
        </p:nvGraphicFramePr>
        <p:xfrm>
          <a:off x="541421" y="845089"/>
          <a:ext cx="7936233" cy="406014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085047">
                  <a:extLst>
                    <a:ext uri="{9D8B030D-6E8A-4147-A177-3AD203B41FA5}">
                      <a16:colId xmlns:a16="http://schemas.microsoft.com/office/drawing/2014/main" val="1020317489"/>
                    </a:ext>
                  </a:extLst>
                </a:gridCol>
                <a:gridCol w="3249038">
                  <a:extLst>
                    <a:ext uri="{9D8B030D-6E8A-4147-A177-3AD203B41FA5}">
                      <a16:colId xmlns:a16="http://schemas.microsoft.com/office/drawing/2014/main" val="60728760"/>
                    </a:ext>
                  </a:extLst>
                </a:gridCol>
                <a:gridCol w="2602148">
                  <a:extLst>
                    <a:ext uri="{9D8B030D-6E8A-4147-A177-3AD203B41FA5}">
                      <a16:colId xmlns:a16="http://schemas.microsoft.com/office/drawing/2014/main" val="4221429172"/>
                    </a:ext>
                  </a:extLst>
                </a:gridCol>
              </a:tblGrid>
              <a:tr h="264668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Capability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Functionize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Rubik Medium" pitchFamily="2" charset="-79"/>
                          <a:cs typeface="Rubik Medium" pitchFamily="2" charset="-79"/>
                        </a:rPr>
                        <a:t>Tricentis</a:t>
                      </a:r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 Tosca</a:t>
                      </a: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1316794085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dirty="0"/>
                        <a:t>Test Creation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No-code - Gen AI /Point &amp; Click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Model-based, training-intensive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0925013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Self-Healing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AI-driven, automatic updates via full DOM context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Manual adjustment &amp; brittle links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520658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dirty="0"/>
                        <a:t>Onboarding Speed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Days – intuitive UI, no scripting needed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Weeks/months – training required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525998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Maintenance Burden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Low – autonomous test healing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High – manual test updates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7931881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Complex App Support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Salesforce, SAP, Shadow DOMs, dynamic content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Strong SAP support, but UI brittle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4590761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/>
                        <a:t>Root Cause Analysis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44556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AI-driven diffs, logs, live debugging</a:t>
                      </a:r>
                      <a:endPara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445563"/>
                        </a:solidFill>
                        <a:effectLst/>
                        <a:uLnTx/>
                        <a:uFillTx/>
                        <a:latin typeface="Rubik Light" pitchFamily="2" charset="-79"/>
                        <a:ea typeface="+mn-ea"/>
                        <a:cs typeface="Rubik Light" pitchFamily="2" charset="-79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Log-heavy, slower root cause flow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3551362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/>
                        <a:t>Team Collaboration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QA, Dev, Biz – inclusive and scalable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Mostly QA specialists</a:t>
                      </a:r>
                      <a:endParaRPr lang="en-US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3453377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dirty="0"/>
                        <a:t>Infrastructure Flex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Fully cloud-native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Desktop-heavy, infra-intensive</a:t>
                      </a:r>
                      <a:endParaRPr lang="en-US" dirty="0">
                        <a:latin typeface="Rubik Light" pitchFamily="2" charset="-79"/>
                        <a:cs typeface="Rubik Light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3340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081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9EF43D6D-B97B-3115-CAD5-D3AADFC2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1E1B3EF6-B242-650C-FCF0-918B3C2F5C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Strengths and Weaknesses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5EB05907-8FEE-9991-28DF-509BDDD369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b="1" dirty="0"/>
              <a:t>Functionize Strengths: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AI-first, intuitive interface that reduces training burden.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 for agile, cloud-native teams—not legacy toolchains.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Handles dynamic modern apps (Salesforce, embedded UIs) with ease.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Dramatically faster onboarding and test authoring.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AI insights speed up issue diagnosis and resolution.</a:t>
            </a:r>
          </a:p>
          <a:p>
            <a:pPr>
              <a:buNone/>
            </a:pPr>
            <a:r>
              <a:rPr lang="en-US" b="1" dirty="0" err="1"/>
              <a:t>Mabl</a:t>
            </a:r>
            <a:r>
              <a:rPr lang="en-US" b="1" dirty="0"/>
              <a:t> Weaknesses: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Legacy architecture and desktop footprint.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High onboarding cost and steep learning curve.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Model maintenance becomes brittle and costly at scale.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Not optimized for business testers or fast-changing agile teams.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39355192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8447E2C4-78E6-0D26-FE0E-14A800C09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4EAD2D4-F6F6-D68E-5DEC-048C002136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Trap Springing – Winning the Comparison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121F9D-DCAC-AA1C-F17D-49E0650C88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to Spring the Trap: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"If onboarding time, test flakiness, or collaboration across teams are holding you back, it’s a sign you’ve outgrown Tosca. Functionize lets you scale intelligently, reduce costs, and make test automation a team sport."</a:t>
            </a:r>
          </a:p>
        </p:txBody>
      </p:sp>
    </p:spTree>
    <p:extLst>
      <p:ext uri="{BB962C8B-B14F-4D97-AF65-F5344CB8AC3E}">
        <p14:creationId xmlns:p14="http://schemas.microsoft.com/office/powerpoint/2010/main" val="9535179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2BAABF89-0B8D-FE8E-5360-29EA17242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40912B9-A1CA-33EA-FDFB-B27D91975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17F64-4D79-8212-E837-A2C595DD5D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1: 'Tosca is embedded in our QA process.'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"We don’t disrupt—we complement. Start with new features or pain points where Tosca struggles."</a:t>
            </a:r>
          </a:p>
          <a:p>
            <a:pPr>
              <a:buNone/>
            </a:pPr>
            <a:r>
              <a:rPr lang="en-US" b="1" dirty="0"/>
              <a:t>Objection 2: 'Tosca handles SAP—we rely on that.'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complements that strength and goes deeper on dynamic UIs and cross-platform agility."</a:t>
            </a:r>
          </a:p>
          <a:p>
            <a:pPr>
              <a:buNone/>
            </a:pPr>
            <a:r>
              <a:rPr lang="en-US" b="1" dirty="0"/>
              <a:t>Objection 3: 'Tosca gives us full test control.'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"Control shouldn’t require complexity. Functionize keeps you in control while automating the tedious parts."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1735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B79761A5-4A76-B971-6CF9-0C0FA79A2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1A979022-0D51-5D1C-FB2A-936031BAC8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BDC9D-FBF7-6644-AD47-53151EE8A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4: 'Our team is trained in Tosca already.'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"That’s great. Functionize is easy to adopt and actually reduces the burden on that trained team."</a:t>
            </a:r>
          </a:p>
          <a:p>
            <a:pPr>
              <a:buNone/>
            </a:pPr>
            <a:r>
              <a:rPr lang="en-US" b="1" dirty="0"/>
              <a:t>Objection 5: 'We’ve already invested in Tosca licensing.'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"You can keep running it while you extend coverage and reduce effort with Functionize in parallel."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425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0F362A17-5808-53BC-8312-7796E22A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3A4FFEB6-106F-95AB-CEFC-B6510314B5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Go-To-Market Playbook Tips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ED0A0-B8B8-04DA-C8E4-671A1F48C8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Expose Legacy Burden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 – Desktop footprint, training needs.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Highlight Agile Fit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 – Functionize is built for agile, fast-moving teams.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Play to AI Differentiators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 – Healing + insights = efficiency.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Lead with Onboarding Speed &amp; Ease of Use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 – Fast ROI.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7E79989E-1935-C818-0CBA-8F2194CCA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B215D6C-6D33-B234-8225-C9EE0E864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886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12C18DA-7848-C048-AAFA-2B4E835E4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80BB7FFB-57FC-3B47-B48B-793D60146A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Optional Add-On – Customer Quote or Case Study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9C703-577E-AE3B-321D-1BCD1316D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"We saved 3x on onboarding and 50% on test maintenance after switching from Tosca to Functionize—while expanding test ownership across teams." –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Head of QA Automation, Fortune 100 Retailer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23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647033B6-2261-3CAA-456F-ADD0EA79A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948B877C-FDE2-7D74-D35C-6F12D975BB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Strategic Trap Setting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DA8B9333-F9AC-0FE3-AEB3-8B96965186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Set the Trap (Ask Questions):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Rubik Light"/>
                <a:cs typeface="Rubik Light"/>
                <a:sym typeface="Rubik Light"/>
              </a:rPr>
              <a:t>“How much time does your team spend maintaining tests today?”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Rubik Light"/>
                <a:cs typeface="Rubik Light"/>
                <a:sym typeface="Rubik Light"/>
              </a:rPr>
              <a:t>“How long does it take to update scripts after a UI change?”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Rubik Light"/>
                <a:cs typeface="Rubik Light"/>
                <a:sym typeface="Rubik Light"/>
              </a:rPr>
              <a:t>“Can non-engineers contribute to your test automation process?”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>
                <a:latin typeface="Rubik Light"/>
                <a:cs typeface="Rubik Light"/>
                <a:sym typeface="Rubik Light"/>
              </a:rPr>
              <a:t>These questions expose the </a:t>
            </a:r>
            <a:r>
              <a:rPr lang="en-US" b="1" dirty="0">
                <a:latin typeface="Rubik Light"/>
                <a:cs typeface="Rubik Light"/>
                <a:sym typeface="Rubik Light"/>
              </a:rPr>
              <a:t>maintenance overhead, dependency on engineering, and lack of scale</a:t>
            </a:r>
            <a:r>
              <a:rPr lang="en-US" dirty="0">
                <a:latin typeface="Rubik Light"/>
                <a:cs typeface="Rubik Light"/>
                <a:sym typeface="Rubik Light"/>
              </a:rPr>
              <a:t>—prime pain points Selenium users face.</a:t>
            </a:r>
          </a:p>
        </p:txBody>
      </p:sp>
    </p:spTree>
    <p:extLst>
      <p:ext uri="{BB962C8B-B14F-4D97-AF65-F5344CB8AC3E}">
        <p14:creationId xmlns:p14="http://schemas.microsoft.com/office/powerpoint/2010/main" val="15045232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178D1987-0541-0EC8-91D2-68008303B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5F69956A-DF72-3060-CC79-01F3796C4A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Why Functionize Wins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2D651-F0B6-385B-91B4-AEE3B51E6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Why Functionize Wins Against </a:t>
            </a:r>
            <a:r>
              <a:rPr lang="en-US" dirty="0" err="1"/>
              <a:t>Tricentis</a:t>
            </a:r>
            <a:r>
              <a:rPr lang="en-US" dirty="0"/>
              <a:t> TOSCA</a:t>
            </a:r>
            <a:br>
              <a:rPr lang="en-US" dirty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AI-native: real self-healing + AI prompt test creation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Faster onboarding, less training required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 for full-team collaboration, not just QA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Cloud-native, agile-ready infrastructure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4181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6C23C1B0-8503-0C7D-DF72-9660957BA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extLst>
              <a:ext uri="{FF2B5EF4-FFF2-40B4-BE49-F238E27FC236}">
                <a16:creationId xmlns:a16="http://schemas.microsoft.com/office/drawing/2014/main" id="{CC4FCF27-4A11-3798-8534-88DDEB228E4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ZE Vs. Katalon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20283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3585631F-5E2E-22BA-8CAA-838036FF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DF59D96-3463-8078-341B-6A25DD7225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The Situation – What You’ll Hear From Prospects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E3A6C3A3-CC81-A9C3-2B62-8FF329881B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"We’re using Katalon because it’s a low-code platform with strong community support."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"Katalon was easy to start with for our QA team."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"We’re hitting challenges with test flakiness and scaling."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"The debugging and maintenance is slowing us down."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need something that’s more robust and enterprise-grade."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41810622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C03D886B-0D1B-7721-4843-2DFFA12A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516F4272-5157-1220-ED23-69479895B4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Strategic Trap Setting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05E4ED23-2498-ED88-25DF-55E5A8ED9A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Set the Trap (Ask Questions):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“How much time does your team spend maintaining or re-running failed Katalon tests?”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“Can business users or less technical team members participate in test creation?”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“Are you confident scaling to support complex apps like Salesforce or embedded UIs?”</a:t>
            </a:r>
            <a:br>
              <a:rPr lang="en-US" dirty="0"/>
            </a:br>
            <a:endParaRPr lang="en-US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These questions reveal </a:t>
            </a:r>
            <a:r>
              <a:rPr lang="en-US" b="1" dirty="0"/>
              <a:t>pain around flakiness, limited user </a:t>
            </a:r>
            <a:r>
              <a:rPr lang="en-US" b="1" dirty="0" err="1"/>
              <a:t>includion</a:t>
            </a:r>
            <a:r>
              <a:rPr lang="en-US" b="1" dirty="0"/>
              <a:t>, and scaling issues.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970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AC7EA0F-EDB7-109A-240A-23F2E44B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94D5A9A1-E5C1-0A8B-22F5-2447135550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Positioning Statement – What to Say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CB2B95DC-8E97-2238-AC82-73E1E8C9FA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Say This: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b="1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"Katalon helps teams get started with low-code test automation, but Functionize is built to scale—with </a:t>
            </a:r>
            <a:r>
              <a:rPr lang="en-US" dirty="0">
                <a:latin typeface="Rubik Medium" pitchFamily="2" charset="-79"/>
                <a:cs typeface="Rubik Medium" pitchFamily="2" charset="-79"/>
              </a:rPr>
              <a:t>real AI, zero-code creation, dynamic self-healing, and full enterprise support.</a:t>
            </a:r>
            <a:r>
              <a:rPr lang="en-US" dirty="0"/>
              <a:t> We provide more test intelligence, more coverage, and less maintenance."</a:t>
            </a:r>
          </a:p>
        </p:txBody>
      </p:sp>
    </p:spTree>
    <p:extLst>
      <p:ext uri="{BB962C8B-B14F-4D97-AF65-F5344CB8AC3E}">
        <p14:creationId xmlns:p14="http://schemas.microsoft.com/office/powerpoint/2010/main" val="37597492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7C19E7DA-F017-62F7-418A-CF4B282D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BE7A1892-CDAD-FB1C-D450-A90D5F8114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Competitive Table – Functionize vs. Katalon</a:t>
            </a:r>
            <a:endParaRPr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F9906C-27DA-6269-78A4-D36F10D2D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580594"/>
              </p:ext>
            </p:extLst>
          </p:nvPr>
        </p:nvGraphicFramePr>
        <p:xfrm>
          <a:off x="541421" y="845089"/>
          <a:ext cx="7936233" cy="406014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085047">
                  <a:extLst>
                    <a:ext uri="{9D8B030D-6E8A-4147-A177-3AD203B41FA5}">
                      <a16:colId xmlns:a16="http://schemas.microsoft.com/office/drawing/2014/main" val="1020317489"/>
                    </a:ext>
                  </a:extLst>
                </a:gridCol>
                <a:gridCol w="3249038">
                  <a:extLst>
                    <a:ext uri="{9D8B030D-6E8A-4147-A177-3AD203B41FA5}">
                      <a16:colId xmlns:a16="http://schemas.microsoft.com/office/drawing/2014/main" val="60728760"/>
                    </a:ext>
                  </a:extLst>
                </a:gridCol>
                <a:gridCol w="2602148">
                  <a:extLst>
                    <a:ext uri="{9D8B030D-6E8A-4147-A177-3AD203B41FA5}">
                      <a16:colId xmlns:a16="http://schemas.microsoft.com/office/drawing/2014/main" val="4221429172"/>
                    </a:ext>
                  </a:extLst>
                </a:gridCol>
              </a:tblGrid>
              <a:tr h="264668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Capability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Functionize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Katalon</a:t>
                      </a: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1316794085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dirty="0"/>
                        <a:t>Test Creation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No-code + NLP English test authoring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Low-code, some scripting required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0925013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Self-Healing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AI-native, full DOM context, dynamic resilience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 object-based healing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520658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/>
                        <a:t>Test Maintenance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Self-healing reduces manual upkeep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Frequent updates + flakiness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525998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Complex App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Salesforce, Shadow DOMs, embedded UIs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Basic support, prone to failures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7931881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Root Cause Analysis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/>
                        <a:t>Smart diffs, logs, AI-assisted diagnosis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Manual logs, screenshots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4590761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/>
                        <a:t>Collaboration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Built for QA, Devs, and Business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Primarily QA-focused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3551362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/>
                        <a:t>Scalability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Multi-tenant, parallel cloud-based execution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Desktop-heavy, limited scaling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3453377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/>
                        <a:t>CI/CD Integration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Seamless, flexible, scalable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Requires more manual config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3340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5176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604711B9-E936-68E0-EEA5-E7743EF3B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67A79C5-3AD3-0017-87E9-DC23FD7E7E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Strengths and Weaknesses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BF0B16E4-2B5F-D956-951C-7197A64C09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b="1" dirty="0"/>
              <a:t>Functionize Strengths: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True zero-code authoring with NLP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Enterprise-grade AI healing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Fast root cause analysis with visual diff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Cross-functional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Cloud-first execution model</a:t>
            </a:r>
          </a:p>
          <a:p>
            <a:pPr marL="114300" indent="0">
              <a:buNone/>
            </a:pPr>
            <a:r>
              <a:rPr lang="en-US" b="1" dirty="0"/>
              <a:t>Katalon Weaknesses: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Struggles with dynamic </a:t>
            </a:r>
            <a:r>
              <a:rPr lang="en-US" dirty="0" err="1"/>
              <a:t>Uis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Brittle at enterprise scale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Debugging is manual and slow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Less suited to multi-role teams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Not cloud-native</a:t>
            </a: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878156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8E96ECD9-6026-06D8-401C-C2AEC949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004E38A-0848-E4E8-1E3F-74A5E22C75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Trap Springing – Winning the Comparison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9C8B7-BEAD-97C7-E28D-5479929EC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to Spring the Trap: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“If test stability, scale, or collaboration are starting to break down, that’s a sign you’ve outgrown Katalon. Functionize eliminates flakiness, scales intelligently, and invites your whole team into the QA process.”</a:t>
            </a:r>
          </a:p>
        </p:txBody>
      </p:sp>
    </p:spTree>
    <p:extLst>
      <p:ext uri="{BB962C8B-B14F-4D97-AF65-F5344CB8AC3E}">
        <p14:creationId xmlns:p14="http://schemas.microsoft.com/office/powerpoint/2010/main" val="1761633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45A04F1-AA6E-15F7-8E72-807A3645E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E51786A-606F-5BD8-ED6A-8C6F03C4B9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1AA81-1FD8-DA09-7614-A45CDB06A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1: 'Our team is comfortable with Katalon.'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is just as intuitive—and delivers more power, insight, and scalability."</a:t>
            </a:r>
          </a:p>
          <a:p>
            <a:pPr>
              <a:buNone/>
            </a:pPr>
            <a:r>
              <a:rPr lang="en-US" b="1" dirty="0"/>
              <a:t>Objection 2: 'Katalon already supports low-code testing.'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"Low-code still requires logic-building and scripting. With Functionize, you describe tests in plain English—no scripts, no coding."</a:t>
            </a:r>
          </a:p>
          <a:p>
            <a:pPr>
              <a:buNone/>
            </a:pPr>
            <a:r>
              <a:rPr lang="en-US" b="1" dirty="0"/>
              <a:t>Objection 3: 'Katalon offers some self-healing too.'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goes beyond basic healing—it’s context-aware and dynamic, adapting to UI/API changes automatically."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4208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E2ADF1D-B6B5-66F2-9F2E-F5F54A7DE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31558FE3-B29E-754B-5040-E435FFA54A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68674-4E75-39B9-7A3F-CC3968B1B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4: 'We’ve built a lot in Katalon already.'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"You don’t have to throw anything out. Start by replacing the flakiest or highest-maintenance tests, and expand from there."</a:t>
            </a:r>
          </a:p>
          <a:p>
            <a:pPr>
              <a:buNone/>
            </a:pPr>
            <a:r>
              <a:rPr lang="en-US" b="1" dirty="0"/>
              <a:t>Objection 5: 'We don’t want to overwhelm QA with a switch.'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lightens their load with less maintenance, faster authoring, and deeper insights—freeing QA to focus on higher-value work."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494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8F6A600C-CA18-A80C-AC13-38B258EF7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409EAA3A-4C7C-7EE9-7DE8-5156047625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Positioning Statement – What to Say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84255A82-0BB5-1F53-20CC-F9F86E0D1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Say This: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b="1" dirty="0">
              <a:latin typeface="Rubik Light"/>
              <a:cs typeface="Rubik Light"/>
              <a:sym typeface="Rubik Light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"Selenium is a powerful open-source framework, but it’s built for a world where you have time and people to hand-code every test. Functionize is for companies that want to move fast—using AI to create, maintain, and scale test automation without relying solely on engineers."</a:t>
            </a: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21162621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95B9D606-9AF9-2E19-AAEC-958348379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2A303E9-919A-9E54-25C9-B3BD449E37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Go-To-Market Playbook Tips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BC931-3C69-5A7D-3FFC-3E3794101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Lead with Stability &amp; Scale Pain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Ask about test flakiness + team bottlenecks.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Expose Manual Maintenance &amp; Debug Debt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Show the long-term cost.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Highlight Zero-Code Authoring &amp; AI Insight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Clear competitive differentiators.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Start With a High-Maintenance Test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Show how quickly Functionize can replace and stabilize it.</a:t>
            </a:r>
            <a:endParaRPr lang="en-US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50A5F28-A23D-A4A7-CAEB-9D7D11896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54D6C16D-4486-018E-4CB9-9A6C6ADCC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7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8536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FEF84555-74E3-D9E3-0F87-DEDE4B3F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6B8B377B-5CB5-8832-973E-89A60F53A4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Optional Add-On – Customer Quote or Case Study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AA88C-E9CB-390E-EA98-28D628029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"We started with Katalon but needed more power and intelligence. Functionize gave us speed, scale, and confidence across every test suite."–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QA Director, SaaS Infrastructure Company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030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D8A88E8A-669B-BD8F-4931-837C6677E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6F41C14B-A287-885C-0B18-B4086A4EFC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Why Functionize Wins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9B1DE-2297-3632-80BC-737694689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Why Functionize Wins Against Katalon</a:t>
            </a:r>
            <a:br>
              <a:rPr lang="en-US" dirty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Real AI: context-aware healing and intelligent debugging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Zero-code creation empowers all users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 for scale: cloud-native + enterprise-grade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Cuts flakiness, speeds up releases, and boosts test confidence</a:t>
            </a:r>
          </a:p>
        </p:txBody>
      </p:sp>
    </p:spTree>
    <p:extLst>
      <p:ext uri="{BB962C8B-B14F-4D97-AF65-F5344CB8AC3E}">
        <p14:creationId xmlns:p14="http://schemas.microsoft.com/office/powerpoint/2010/main" val="36564702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>
          <a:extLst>
            <a:ext uri="{FF2B5EF4-FFF2-40B4-BE49-F238E27FC236}">
              <a16:creationId xmlns:a16="http://schemas.microsoft.com/office/drawing/2014/main" id="{6C23C1B0-8503-0C7D-DF72-9660957BA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>
            <a:extLst>
              <a:ext uri="{FF2B5EF4-FFF2-40B4-BE49-F238E27FC236}">
                <a16:creationId xmlns:a16="http://schemas.microsoft.com/office/drawing/2014/main" id="{CC4FCF27-4A11-3798-8534-88DDEB228E4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80150" y="2784275"/>
            <a:ext cx="8183700" cy="14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</a:pPr>
            <a:r>
              <a:rPr lang="en" dirty="0">
                <a:latin typeface="Rubik Light"/>
                <a:ea typeface="Rubik Light"/>
                <a:cs typeface="Rubik Light"/>
                <a:sym typeface="Rubik Light"/>
              </a:rPr>
              <a:t>Competitive Battlecards</a:t>
            </a:r>
            <a:br>
              <a:rPr lang="en" dirty="0"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en" b="0" dirty="0">
                <a:latin typeface="Rubik Medium"/>
                <a:ea typeface="Rubik Medium"/>
                <a:cs typeface="Rubik Medium"/>
                <a:sym typeface="Rubik Medium"/>
              </a:rPr>
              <a:t>F</a:t>
            </a:r>
            <a:r>
              <a:rPr lang="en-US" b="0" dirty="0">
                <a:latin typeface="Rubik Medium"/>
                <a:ea typeface="Rubik Medium"/>
                <a:cs typeface="Rubik Medium"/>
                <a:sym typeface="Rubik Medium"/>
              </a:rPr>
              <a:t>ZE Vs. Katalon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5240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3585631F-5E2E-22BA-8CAA-838036FF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DF59D96-3463-8078-341B-6A25DD7225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The Situation – What You’ll Hear From Prospects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E3A6C3A3-CC81-A9C3-2B62-8FF329881B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"We’re using Katalon because it’s a low-code platform with strong community support."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"Katalon was easy to start with for our QA team."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"We’re hitting challenges with test flakiness and scaling."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"The debugging and maintenance is slowing us down."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"We need something that’s more robust and enterprise-grade."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32255738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C03D886B-0D1B-7721-4843-2DFFA12A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516F4272-5157-1220-ED23-69479895B4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Strategic Trap Setting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05E4ED23-2498-ED88-25DF-55E5A8ED9A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Set the Trap (Ask Questions):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“How much time does your team spend maintaining or re-running failed Katalon tests?”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“Can business users or less technical team members participate in test creation?”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“Are you confident scaling to support complex apps like Salesforce or apps with embedded UI’s?”</a:t>
            </a:r>
            <a:br>
              <a:rPr lang="en-US" dirty="0"/>
            </a:br>
            <a:endParaRPr lang="en-US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These questions reveal </a:t>
            </a:r>
            <a:r>
              <a:rPr lang="en-US" b="1" dirty="0"/>
              <a:t>pain around flakiness, limited user inclusion, and scaling issues.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116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AC7EA0F-EDB7-109A-240A-23F2E44BA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94D5A9A1-E5C1-0A8B-22F5-2447135550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Positioning Statement – What to Say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CB2B95DC-8E97-2238-AC82-73E1E8C9FA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latin typeface="Rubik Light"/>
                <a:cs typeface="Rubik Light"/>
                <a:sym typeface="Rubik Light"/>
              </a:rPr>
              <a:t>Say This: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b="1" dirty="0">
              <a:latin typeface="Rubik Light"/>
              <a:cs typeface="Rubik Light"/>
              <a:sym typeface="Rubik Light"/>
            </a:endParaRPr>
          </a:p>
          <a:p>
            <a:pPr marL="114300" indent="0">
              <a:buNone/>
            </a:pPr>
            <a:r>
              <a:rPr lang="en-US" dirty="0"/>
              <a:t>"Katalon helps teams get started with low-code test automation, but Functionize is built to scale—with </a:t>
            </a:r>
            <a:r>
              <a:rPr lang="en-US" dirty="0">
                <a:latin typeface="Rubik Medium" pitchFamily="2" charset="-79"/>
                <a:cs typeface="Rubik Medium" pitchFamily="2" charset="-79"/>
              </a:rPr>
              <a:t>real AI, zero-code creation, dynamic self-healing, and full enterprise support.</a:t>
            </a:r>
            <a:r>
              <a:rPr lang="en-US" dirty="0"/>
              <a:t> We provide more test intelligence, more coverage, and less maintenance."</a:t>
            </a:r>
          </a:p>
        </p:txBody>
      </p:sp>
    </p:spTree>
    <p:extLst>
      <p:ext uri="{BB962C8B-B14F-4D97-AF65-F5344CB8AC3E}">
        <p14:creationId xmlns:p14="http://schemas.microsoft.com/office/powerpoint/2010/main" val="27002611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7C19E7DA-F017-62F7-418A-CF4B282D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BE7A1892-CDAD-FB1C-D450-A90D5F8114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Competitive Table – Functionize vs. Katalon</a:t>
            </a:r>
            <a:endParaRPr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F9906C-27DA-6269-78A4-D36F10D2D6E5}"/>
              </a:ext>
            </a:extLst>
          </p:cNvPr>
          <p:cNvGraphicFramePr>
            <a:graphicFrameLocks noGrp="1"/>
          </p:cNvGraphicFramePr>
          <p:nvPr/>
        </p:nvGraphicFramePr>
        <p:xfrm>
          <a:off x="541421" y="845089"/>
          <a:ext cx="7936233" cy="3337308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085047">
                  <a:extLst>
                    <a:ext uri="{9D8B030D-6E8A-4147-A177-3AD203B41FA5}">
                      <a16:colId xmlns:a16="http://schemas.microsoft.com/office/drawing/2014/main" val="1020317489"/>
                    </a:ext>
                  </a:extLst>
                </a:gridCol>
                <a:gridCol w="3249038">
                  <a:extLst>
                    <a:ext uri="{9D8B030D-6E8A-4147-A177-3AD203B41FA5}">
                      <a16:colId xmlns:a16="http://schemas.microsoft.com/office/drawing/2014/main" val="60728760"/>
                    </a:ext>
                  </a:extLst>
                </a:gridCol>
                <a:gridCol w="2602148">
                  <a:extLst>
                    <a:ext uri="{9D8B030D-6E8A-4147-A177-3AD203B41FA5}">
                      <a16:colId xmlns:a16="http://schemas.microsoft.com/office/drawing/2014/main" val="4221429172"/>
                    </a:ext>
                  </a:extLst>
                </a:gridCol>
              </a:tblGrid>
              <a:tr h="264668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Capability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Functionize</a:t>
                      </a:r>
                    </a:p>
                  </a:txBody>
                  <a:tcPr marL="79400" marR="79400" marT="39700" marB="39700"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Medium" pitchFamily="2" charset="-79"/>
                          <a:cs typeface="Rubik Medium" pitchFamily="2" charset="-79"/>
                        </a:rPr>
                        <a:t>Katalon</a:t>
                      </a:r>
                    </a:p>
                  </a:txBody>
                  <a:tcPr marL="79400" marR="79400" marT="39700" marB="39700" anchor="ctr"/>
                </a:tc>
                <a:extLst>
                  <a:ext uri="{0D108BD9-81ED-4DB2-BD59-A6C34878D82A}">
                    <a16:rowId xmlns:a16="http://schemas.microsoft.com/office/drawing/2014/main" val="1316794085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Test Creation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No-code - Gen AI /Point &amp; Click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Low-code, some scripting required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0925013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Self-Healing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ML-based, full DOM context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Limited object-based healing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520658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Test Maintenance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Self-healing reduces manual upkeep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Frequent updates + flakiness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9525998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Complex App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Salesforce, shadow DOMs, embedded UI’s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Basic support, prone to failures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7931881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Root Cause Analysis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200" dirty="0">
                          <a:latin typeface="Rubik Light" pitchFamily="2" charset="-79"/>
                          <a:cs typeface="Rubik Light" pitchFamily="2" charset="-79"/>
                        </a:rPr>
                        <a:t>AI-driven diagnosis, live debug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Manual logs, screenshots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4590761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Collaboration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Built for QA, Devs, and Business teams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Primarily QA-focused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3551362"/>
                  </a:ext>
                </a:extLst>
              </a:tr>
              <a:tr h="264668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Scalability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Multi-tenant, parallel cloud-based execution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Desktop-heavy, limited scaling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3453377"/>
                  </a:ext>
                </a:extLst>
              </a:tr>
              <a:tr h="449936"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CI/CD Integration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latin typeface="Rubik Light" pitchFamily="2" charset="-79"/>
                          <a:cs typeface="Rubik Light" pitchFamily="2" charset="-79"/>
                        </a:rPr>
                        <a:t>Seamless, flexible, scalable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Rubik Light" pitchFamily="2" charset="-79"/>
                          <a:cs typeface="Rubik Light" pitchFamily="2" charset="-79"/>
                        </a:rPr>
                        <a:t>Requires more manual config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3340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172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604711B9-E936-68E0-EEA5-E7743EF3B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67A79C5-3AD3-0017-87E9-DC23FD7E7E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Strengths and Weaknesses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BF0B16E4-2B5F-D956-951C-7197A64C09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b="1" dirty="0"/>
              <a:t>Functionize Strengths: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True zero-code authoring Gen AI &amp; Point &amp; Click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Enterprise-grade AI healing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Fast AI root cause analysis and visual debugging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Cross-functional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Cloud-first execution model</a:t>
            </a:r>
          </a:p>
          <a:p>
            <a:pPr marL="114300" indent="0">
              <a:buNone/>
            </a:pPr>
            <a:r>
              <a:rPr lang="en-US" b="1" dirty="0"/>
              <a:t>Katalon Weaknesses: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Struggles with dynamic Ui’s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Brittle at enterprise scale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Debugging is manual and slow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Less suited to multi-role teams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Not cloud-native</a:t>
            </a: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11717524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8E96ECD9-6026-06D8-401C-C2AEC949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004E38A-0848-E4E8-1E3F-74A5E22C75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Trap Springing – Winning the Comparison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9C8B7-BEAD-97C7-E28D-5479929EC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to Spring the Trap: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“If test stability, scale, or collaboration are starting to break down, that’s a sign you’ve outgrown Katalon. Functionize eliminates flakiness, scales intelligently, and invites your whole team into the QA process.”</a:t>
            </a:r>
          </a:p>
        </p:txBody>
      </p:sp>
    </p:spTree>
    <p:extLst>
      <p:ext uri="{BB962C8B-B14F-4D97-AF65-F5344CB8AC3E}">
        <p14:creationId xmlns:p14="http://schemas.microsoft.com/office/powerpoint/2010/main" val="4068506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042B16BE-BBE7-3A82-C8E2-444183E13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7B4C6542-C24D-D225-5FDD-B3C701B85B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Competitive Table – Functionize vs. Selenium</a:t>
            </a:r>
            <a:endParaRPr sz="20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626A51D-C2B1-C1A4-76F7-7A0382A64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824072"/>
              </p:ext>
            </p:extLst>
          </p:nvPr>
        </p:nvGraphicFramePr>
        <p:xfrm>
          <a:off x="545690" y="1042442"/>
          <a:ext cx="8287711" cy="316992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606577">
                  <a:extLst>
                    <a:ext uri="{9D8B030D-6E8A-4147-A177-3AD203B41FA5}">
                      <a16:colId xmlns:a16="http://schemas.microsoft.com/office/drawing/2014/main" val="626716217"/>
                    </a:ext>
                  </a:extLst>
                </a:gridCol>
                <a:gridCol w="2840567">
                  <a:extLst>
                    <a:ext uri="{9D8B030D-6E8A-4147-A177-3AD203B41FA5}">
                      <a16:colId xmlns:a16="http://schemas.microsoft.com/office/drawing/2014/main" val="1709213762"/>
                    </a:ext>
                  </a:extLst>
                </a:gridCol>
                <a:gridCol w="2840567">
                  <a:extLst>
                    <a:ext uri="{9D8B030D-6E8A-4147-A177-3AD203B41FA5}">
                      <a16:colId xmlns:a16="http://schemas.microsoft.com/office/drawing/2014/main" val="70625679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Rubik Medium" pitchFamily="2" charset="-79"/>
                          <a:cs typeface="Rubik Medium" pitchFamily="2" charset="-79"/>
                        </a:rPr>
                        <a:t>Capability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Rubik Medium" pitchFamily="2" charset="-79"/>
                          <a:cs typeface="Rubik Medium" pitchFamily="2" charset="-79"/>
                        </a:rPr>
                        <a:t>Functionize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latin typeface="Rubik Medium" pitchFamily="2" charset="-79"/>
                          <a:cs typeface="Rubik Medium" pitchFamily="2" charset="-79"/>
                        </a:rPr>
                        <a:t>Selenium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61849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Test Creation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No-code - Gen AI /Point &amp; Click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Fully code-based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885584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Self-Healing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AI-based auto-healing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None – manual updates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449841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Test Maintenance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High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178098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Infra &amp; Scalability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Cloud-native, auto-scaling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Local infra, manual setup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2705004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Complex App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Salesforce, dynamic DOMs, Shadow DOMs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Very limited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017617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Root Cause Analysis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AI-generated diffs, logs, test logs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Manual debugging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510366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QA/Dev Collaboration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Business users, QA, Devs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Devs only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111879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Speed to Value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Rubik Light" pitchFamily="2" charset="-79"/>
                          <a:cs typeface="Rubik Light" pitchFamily="2" charset="-79"/>
                        </a:rPr>
                        <a:t>Days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ubik Light" pitchFamily="2" charset="-79"/>
                          <a:cs typeface="Rubik Light" pitchFamily="2" charset="-79"/>
                        </a:rPr>
                        <a:t>Weeks/months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7192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66207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A45A04F1-AA6E-15F7-8E72-807A3645E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E51786A-606F-5BD8-ED6A-8C6F03C4B9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1AA81-1FD8-DA09-7614-A45CDB06A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1: 'Our team is comfortable with Katalon.'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is just as intuitive—and delivers more power, insight, and scalability."</a:t>
            </a:r>
          </a:p>
          <a:p>
            <a:pPr>
              <a:buNone/>
            </a:pPr>
            <a:r>
              <a:rPr lang="en-US" b="1" dirty="0"/>
              <a:t>Objection 2: 'Katalon already supports low-code testing.'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"Low-code still requires logic-building and scripting. With Functionize, you can use a Gen AI </a:t>
            </a:r>
            <a:r>
              <a:rPr lang="en-US" dirty="0" err="1"/>
              <a:t>promp</a:t>
            </a:r>
            <a:r>
              <a:rPr lang="en-US" dirty="0"/>
              <a:t> or a smart point and click recorder to build your tests —no scripts, no coding."</a:t>
            </a:r>
          </a:p>
          <a:p>
            <a:pPr>
              <a:buNone/>
            </a:pPr>
            <a:r>
              <a:rPr lang="en-US" b="1" dirty="0"/>
              <a:t>Objection 3: 'Katalon offers some self-healing too.'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goes beyond basic healing—it’s context-aware and dynamic, adapting to UI/API changes automatically."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7208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5E2ADF1D-B6B5-66F2-9F2E-F5F54A7DE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31558FE3-B29E-754B-5040-E435FFA54A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Objection Handling – Common Pushbacks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68674-4E75-39B9-7A3F-CC3968B1B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Objection 4: 'We’ve built a lot in Katalon already.'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"You don’t have to throw anything out. Start by replacing the flakiest or highest-maintenance tests, and expand from there."</a:t>
            </a:r>
          </a:p>
          <a:p>
            <a:pPr>
              <a:buNone/>
            </a:pPr>
            <a:r>
              <a:rPr lang="en-US" b="1" dirty="0"/>
              <a:t>Objection 5: 'We don’t want to overwhelm QA with a switch.'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Reframe:</a:t>
            </a:r>
            <a:r>
              <a:rPr lang="en-US" dirty="0"/>
              <a:t> "Functionize lightens their load with less maintenance, faster authoring, and deeper insights—freeing QA to focus on higher-value work."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926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95B9D606-9AF9-2E19-AAEC-958348379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D2A303E9-919A-9E54-25C9-B3BD449E37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Go-To-Market Playbook Tips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BBC931-3C69-5A7D-3FFC-3E3794101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Lead with Stability &amp; Scale Pain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Ask about test flakiness + team bottlenecks.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Expose Manual Maintenance &amp; Debug Debt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Show the long-term cost.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Highlight No-Code Authoring &amp; Gen AI prompt, and Point &amp; Click capability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Clear competitive differentiators.</a:t>
            </a:r>
          </a:p>
          <a:p>
            <a:pPr marL="28575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Start With a High-Maintenance Test </a:t>
            </a:r>
            <a:r>
              <a:rPr kumimoji="0" lang="en-US" altLang="en-US" sz="1800" i="0" u="none" strike="noStrike" kern="0" cap="none" spc="0" normalizeH="0" baseline="0" noProof="0" dirty="0">
                <a:ln>
                  <a:noFill/>
                </a:ln>
                <a:solidFill>
                  <a:srgbClr val="445563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– Show how quickly Functionize can replace and stabilize it.</a:t>
            </a:r>
            <a:endParaRPr lang="en-US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50A5F28-A23D-A4A7-CAEB-9D7D11896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54D6C16D-4486-018E-4CB9-9A6C6ADCC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700" b="1" i="0" u="none" strike="noStrike" kern="0" cap="none" spc="0" normalizeH="0" baseline="0" noProof="0">
              <a:ln>
                <a:noFill/>
              </a:ln>
              <a:solidFill>
                <a:srgbClr val="445563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445563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471594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FEF84555-74E3-D9E3-0F87-DEDE4B3F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6B8B377B-5CB5-8832-973E-89A60F53A4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Optional Add-On – Customer Quote or Case Study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AA88C-E9CB-390E-EA98-28D628029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"We started with Katalon but needed more power and intelligence. Functionize gave us speed, scale, and confidence across every test suite."–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QA Director, SaaS Infrastructure Company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384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D8A88E8A-669B-BD8F-4931-837C6677E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6F41C14B-A287-885C-0B18-B4086A4EFC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Why Functionize Wins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9B1DE-2297-3632-80BC-737694689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Why Functionize Wins Against Katalon</a:t>
            </a:r>
            <a:br>
              <a:rPr lang="en-US" dirty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Real AI: context-aware healing and intelligent debugging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Zero-code creation empowers all users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Built for scale: cloud-native + enterprise-grade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Cuts flakiness, speeds up releases, and boosts test confidence</a:t>
            </a:r>
          </a:p>
        </p:txBody>
      </p:sp>
    </p:spTree>
    <p:extLst>
      <p:ext uri="{BB962C8B-B14F-4D97-AF65-F5344CB8AC3E}">
        <p14:creationId xmlns:p14="http://schemas.microsoft.com/office/powerpoint/2010/main" val="132281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8A2225C5-8789-7C36-D5D9-B920B6DCC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0E0E2B9-F20B-BCCD-3FE8-41BBE7D21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Strengths and Weaknesses</a:t>
            </a:r>
            <a:endParaRPr sz="2000" dirty="0"/>
          </a:p>
        </p:txBody>
      </p:sp>
      <p:sp>
        <p:nvSpPr>
          <p:cNvPr id="174" name="Google Shape;174;p2">
            <a:extLst>
              <a:ext uri="{FF2B5EF4-FFF2-40B4-BE49-F238E27FC236}">
                <a16:creationId xmlns:a16="http://schemas.microsoft.com/office/drawing/2014/main" id="{C8C3B4C4-DCFA-2119-BDD8-33676C6BCA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972000"/>
            <a:ext cx="8520600" cy="3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b="1" dirty="0"/>
              <a:t>Functionize Strengths: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Testing case creation by leveraging AI prompts.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Self-healing reduces maintenance drastically.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Empowers QA and business users to build tests.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High test coverage across complex applications.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Seamless cloud-based scale and CI/CD integration.</a:t>
            </a:r>
          </a:p>
          <a:p>
            <a:pPr>
              <a:buNone/>
            </a:pPr>
            <a:r>
              <a:rPr lang="en-US" b="1" dirty="0"/>
              <a:t>Selenium Weaknesses: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Requires constant engineering upkeep.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Scripts easily break with UI updates.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Limited to teams with strong coding skills.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Lacks intelligent root cause analysis.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On-premise/infrastructure-heavy to scale.</a:t>
            </a: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dirty="0">
              <a:latin typeface="Rubik Light"/>
              <a:cs typeface="Rubik Light"/>
              <a:sym typeface="Rubik Light"/>
            </a:endParaRPr>
          </a:p>
        </p:txBody>
      </p:sp>
    </p:spTree>
    <p:extLst>
      <p:ext uri="{BB962C8B-B14F-4D97-AF65-F5344CB8AC3E}">
        <p14:creationId xmlns:p14="http://schemas.microsoft.com/office/powerpoint/2010/main" val="39685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>
          <a:extLst>
            <a:ext uri="{FF2B5EF4-FFF2-40B4-BE49-F238E27FC236}">
              <a16:creationId xmlns:a16="http://schemas.microsoft.com/office/drawing/2014/main" id="{BE7A31CD-9E47-A417-BB16-049737EA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">
            <a:extLst>
              <a:ext uri="{FF2B5EF4-FFF2-40B4-BE49-F238E27FC236}">
                <a16:creationId xmlns:a16="http://schemas.microsoft.com/office/drawing/2014/main" id="{A7DA51A1-0CF3-D978-D834-790680FFBC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000" b="1" dirty="0">
                <a:latin typeface="Rubik Light"/>
                <a:ea typeface="Rubik Light"/>
                <a:cs typeface="Rubik Light"/>
                <a:sym typeface="Rubik Light"/>
              </a:rPr>
              <a:t>Trap Springing – Winning the Comparison</a:t>
            </a:r>
            <a:endParaRPr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C9808-6848-5358-A308-A45CEDE17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How to Spring the Trap: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“So based on what you told me about test maintenance being a time drain and the reliance on engineers, it sounds like you’re running into Selenium’s scaling limits. That’s exactly where Functionize steps in—Generation using AI, low-maintenance testing that anyone on your team can help drive.”</a:t>
            </a:r>
          </a:p>
        </p:txBody>
      </p:sp>
    </p:spTree>
    <p:extLst>
      <p:ext uri="{BB962C8B-B14F-4D97-AF65-F5344CB8AC3E}">
        <p14:creationId xmlns:p14="http://schemas.microsoft.com/office/powerpoint/2010/main" val="3747260462"/>
      </p:ext>
    </p:extLst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lum">
      <a:dk1>
        <a:srgbClr val="445563"/>
      </a:dk1>
      <a:lt1>
        <a:srgbClr val="FFFFFF"/>
      </a:lt1>
      <a:dk2>
        <a:srgbClr val="011628"/>
      </a:dk2>
      <a:lt2>
        <a:srgbClr val="E3EBF2"/>
      </a:lt2>
      <a:accent1>
        <a:srgbClr val="22E8B3"/>
      </a:accent1>
      <a:accent2>
        <a:srgbClr val="00B2FF"/>
      </a:accent2>
      <a:accent3>
        <a:srgbClr val="FF3366"/>
      </a:accent3>
      <a:accent4>
        <a:srgbClr val="8406D6"/>
      </a:accent4>
      <a:accent5>
        <a:srgbClr val="445563"/>
      </a:accent5>
      <a:accent6>
        <a:srgbClr val="7C9BB5"/>
      </a:accent6>
      <a:hlink>
        <a:srgbClr val="00B2FF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4485</Words>
  <Application>Microsoft Office PowerPoint</Application>
  <PresentationFormat>On-screen Show (16:9)</PresentationFormat>
  <Paragraphs>542</Paragraphs>
  <Slides>74</Slides>
  <Notes>74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9" baseType="lpstr">
      <vt:lpstr>Rubik Medium</vt:lpstr>
      <vt:lpstr>Arial</vt:lpstr>
      <vt:lpstr>Rubik Light</vt:lpstr>
      <vt:lpstr>Rubik</vt:lpstr>
      <vt:lpstr>Plum</vt:lpstr>
      <vt:lpstr>Competitive Battlecards Sales Training</vt:lpstr>
      <vt:lpstr>Agenda</vt:lpstr>
      <vt:lpstr>Competitive Battlecards FZE Vs. Selenium</vt:lpstr>
      <vt:lpstr>The Situation – What You’ll Hear From Prospects</vt:lpstr>
      <vt:lpstr>Strategic Trap Setting</vt:lpstr>
      <vt:lpstr>Positioning Statement – What to Say</vt:lpstr>
      <vt:lpstr>Competitive Table – Functionize vs. Selenium</vt:lpstr>
      <vt:lpstr>Strengths and Weaknesses</vt:lpstr>
      <vt:lpstr>Trap Springing – Winning the Comparison</vt:lpstr>
      <vt:lpstr>Objection Handling – Common Pushbacks</vt:lpstr>
      <vt:lpstr>Objection Handling – Common Pushbacks</vt:lpstr>
      <vt:lpstr>Go-To-Market Playbook Tips</vt:lpstr>
      <vt:lpstr>Optional Add-On – Customer Quote or Case Study</vt:lpstr>
      <vt:lpstr>Why Functionize Wins</vt:lpstr>
      <vt:lpstr>Competitive Battlecards FZE Vs. Playwright</vt:lpstr>
      <vt:lpstr>The Situation – What You’ll Hear From Prospects</vt:lpstr>
      <vt:lpstr>Strategic Trap Setting</vt:lpstr>
      <vt:lpstr>Positioning Statement – What to Say</vt:lpstr>
      <vt:lpstr>Competitive Table – Functionize vs. Playwright</vt:lpstr>
      <vt:lpstr>Strengths and Weaknesses</vt:lpstr>
      <vt:lpstr>Trap Springing – Winning the Comparison</vt:lpstr>
      <vt:lpstr>Objection Handling – Common Pushbacks</vt:lpstr>
      <vt:lpstr>Objection Handling – Common Pushbacks</vt:lpstr>
      <vt:lpstr>Go-To-Market Playbook Tips</vt:lpstr>
      <vt:lpstr>Optional Add-On – Customer Quote or Case Study</vt:lpstr>
      <vt:lpstr>Why Functionize Wins</vt:lpstr>
      <vt:lpstr>Competitive Battlecards FZE Vs. Mabl</vt:lpstr>
      <vt:lpstr>The Situation – What You’ll Hear From Prospects</vt:lpstr>
      <vt:lpstr>Strategic Trap Setting</vt:lpstr>
      <vt:lpstr>Positioning Statement – What to Say</vt:lpstr>
      <vt:lpstr>Competitive Table – Functionize vs. Mabl</vt:lpstr>
      <vt:lpstr>Strengths and Weaknesses</vt:lpstr>
      <vt:lpstr>Trap Springing – Winning the Comparison</vt:lpstr>
      <vt:lpstr>Objection Handling – Common Pushbacks</vt:lpstr>
      <vt:lpstr>Objection Handling – Common Pushbacks</vt:lpstr>
      <vt:lpstr>Go-To-Market Playbook Tips</vt:lpstr>
      <vt:lpstr>Optional Add-On – Customer Quote or Case Study</vt:lpstr>
      <vt:lpstr>Why Functionize Wins</vt:lpstr>
      <vt:lpstr>Competitive Battlecards FZE Vs. Tricentis Tosca</vt:lpstr>
      <vt:lpstr>The Situation – What You’ll Hear From Prospects</vt:lpstr>
      <vt:lpstr>Strategic Trap Setting</vt:lpstr>
      <vt:lpstr>Positioning Statement – What to Say</vt:lpstr>
      <vt:lpstr>Competitive Table – Functionize vs. Katalon</vt:lpstr>
      <vt:lpstr>Strengths and Weaknesses</vt:lpstr>
      <vt:lpstr>Trap Springing – Winning the Comparison</vt:lpstr>
      <vt:lpstr>Objection Handling – Common Pushbacks</vt:lpstr>
      <vt:lpstr>Objection Handling – Common Pushbacks</vt:lpstr>
      <vt:lpstr>Go-To-Market Playbook Tips</vt:lpstr>
      <vt:lpstr>Optional Add-On – Customer Quote or Case Study</vt:lpstr>
      <vt:lpstr>Why Functionize Wins</vt:lpstr>
      <vt:lpstr>Competitive Battlecards FZE Vs. Katalon</vt:lpstr>
      <vt:lpstr>The Situation – What You’ll Hear From Prospects</vt:lpstr>
      <vt:lpstr>Strategic Trap Setting</vt:lpstr>
      <vt:lpstr>Positioning Statement – What to Say</vt:lpstr>
      <vt:lpstr>Competitive Table – Functionize vs. Katalon</vt:lpstr>
      <vt:lpstr>Strengths and Weaknesses</vt:lpstr>
      <vt:lpstr>Trap Springing – Winning the Comparison</vt:lpstr>
      <vt:lpstr>Objection Handling – Common Pushbacks</vt:lpstr>
      <vt:lpstr>Objection Handling – Common Pushbacks</vt:lpstr>
      <vt:lpstr>Go-To-Market Playbook Tips</vt:lpstr>
      <vt:lpstr>Optional Add-On – Customer Quote or Case Study</vt:lpstr>
      <vt:lpstr>Why Functionize Wins</vt:lpstr>
      <vt:lpstr>Competitive Battlecards FZE Vs. Katalon</vt:lpstr>
      <vt:lpstr>The Situation – What You’ll Hear From Prospects</vt:lpstr>
      <vt:lpstr>Strategic Trap Setting</vt:lpstr>
      <vt:lpstr>Positioning Statement – What to Say</vt:lpstr>
      <vt:lpstr>Competitive Table – Functionize vs. Katalon</vt:lpstr>
      <vt:lpstr>Strengths and Weaknesses</vt:lpstr>
      <vt:lpstr>Trap Springing – Winning the Comparison</vt:lpstr>
      <vt:lpstr>Objection Handling – Common Pushbacks</vt:lpstr>
      <vt:lpstr>Objection Handling – Common Pushbacks</vt:lpstr>
      <vt:lpstr>Go-To-Market Playbook Tips</vt:lpstr>
      <vt:lpstr>Optional Add-On – Customer Quote or Case Study</vt:lpstr>
      <vt:lpstr>Why Functionize Wins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Javier Bastante</dc:creator>
  <cp:lastModifiedBy>Javier Bastante</cp:lastModifiedBy>
  <cp:revision>6</cp:revision>
  <dcterms:modified xsi:type="dcterms:W3CDTF">2025-05-02T23:12:47Z</dcterms:modified>
</cp:coreProperties>
</file>