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1" r:id="rId3"/>
    <p:sldId id="259" r:id="rId4"/>
  </p:sldIdLst>
  <p:sldSz cx="7772400" cy="5029200"/>
  <p:notesSz cx="6858000" cy="9144000"/>
  <p:defaultTextStyle>
    <a:defPPr>
      <a:defRPr lang="en-US"/>
    </a:defPPr>
    <a:lvl1pPr marL="0" algn="l" defTabSz="36576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5760" algn="l" defTabSz="36576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31520" algn="l" defTabSz="36576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97280" algn="l" defTabSz="36576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63040" algn="l" defTabSz="36576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28800" algn="l" defTabSz="36576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94560" algn="l" defTabSz="36576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60320" algn="l" defTabSz="36576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26080" algn="l" defTabSz="36576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0">
          <p15:clr>
            <a:srgbClr val="A4A3A4"/>
          </p15:clr>
        </p15:guide>
        <p15:guide id="2" pos="47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9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12"/>
    <p:restoredTop sz="94686"/>
  </p:normalViewPr>
  <p:slideViewPr>
    <p:cSldViewPr snapToGrid="0" snapToObjects="1" showGuides="1">
      <p:cViewPr varScale="1">
        <p:scale>
          <a:sx n="237" d="100"/>
          <a:sy n="237" d="100"/>
        </p:scale>
        <p:origin x="1856" y="184"/>
      </p:cViewPr>
      <p:guideLst>
        <p:guide orient="horz" pos="1320"/>
        <p:guide pos="47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3379" y="0"/>
            <a:ext cx="7772400" cy="5029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67240" y="196850"/>
            <a:ext cx="3525536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cap="all" spc="200" baseline="0" dirty="0" smtClean="0">
                <a:solidFill>
                  <a:srgbClr val="AC934A"/>
                </a:solidFill>
                <a:latin typeface="Museo Sans 500"/>
              </a:rPr>
              <a:t>Market Activity</a:t>
            </a:r>
            <a:endParaRPr lang="en-US" sz="1400" cap="all" spc="200" baseline="0" dirty="0">
              <a:solidFill>
                <a:srgbClr val="AC934A"/>
              </a:solidFill>
              <a:latin typeface="Museo Sans 500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711200"/>
            <a:ext cx="1909763" cy="12715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1952189" y="711200"/>
            <a:ext cx="1909763" cy="12715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906801" y="711200"/>
            <a:ext cx="1909763" cy="12715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858990" y="711200"/>
            <a:ext cx="1909763" cy="12715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233363" y="2254056"/>
            <a:ext cx="1487910" cy="683589"/>
          </a:xfrm>
        </p:spPr>
        <p:txBody>
          <a:bodyPr/>
          <a:lstStyle>
            <a:lvl1pPr>
              <a:lnSpc>
                <a:spcPts val="900"/>
              </a:lnSpc>
              <a:defRPr baseline="0">
                <a:latin typeface="Museo Sans 300"/>
              </a:defRPr>
            </a:lvl1pPr>
          </a:lstStyle>
          <a:p>
            <a:pPr lvl="0"/>
            <a:r>
              <a:rPr lang="en-US" dirty="0" smtClean="0"/>
              <a:t>28332 Harvest View Ln</a:t>
            </a:r>
          </a:p>
          <a:p>
            <a:pPr lvl="0"/>
            <a:r>
              <a:rPr lang="en-US" dirty="0" smtClean="0"/>
              <a:t>Unit 105</a:t>
            </a:r>
          </a:p>
          <a:p>
            <a:pPr lvl="0"/>
            <a:r>
              <a:rPr lang="en-US" dirty="0" smtClean="0"/>
              <a:t>Trabuco Canyon, CA 92679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5 beds 4 baths 3,763 </a:t>
            </a:r>
            <a:r>
              <a:rPr lang="en-US" dirty="0" err="1" smtClean="0"/>
              <a:t>sqft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217910" y="2084982"/>
            <a:ext cx="1503363" cy="169069"/>
          </a:xfrm>
        </p:spPr>
        <p:txBody>
          <a:bodyPr>
            <a:noAutofit/>
          </a:bodyPr>
          <a:lstStyle>
            <a:lvl1pPr>
              <a:defRPr sz="1600">
                <a:solidFill>
                  <a:srgbClr val="AC934A"/>
                </a:solidFill>
              </a:defRPr>
            </a:lvl1pPr>
          </a:lstStyle>
          <a:p>
            <a:pPr lvl="0"/>
            <a:r>
              <a:rPr lang="en-US" dirty="0" smtClean="0"/>
              <a:t>IN ESCROW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233363" y="2920571"/>
            <a:ext cx="1487910" cy="159965"/>
          </a:xfrm>
        </p:spPr>
        <p:txBody>
          <a:bodyPr>
            <a:noAutofit/>
          </a:bodyPr>
          <a:lstStyle>
            <a:lvl1pPr>
              <a:defRPr sz="800" baseline="0">
                <a:latin typeface="Museo Sans 700"/>
              </a:defRPr>
            </a:lvl1pPr>
          </a:lstStyle>
          <a:p>
            <a:pPr lvl="0"/>
            <a:r>
              <a:rPr lang="en-US" dirty="0" smtClean="0"/>
              <a:t>$1,420,0000</a:t>
            </a:r>
            <a:endParaRPr lang="en-US" dirty="0"/>
          </a:p>
        </p:txBody>
      </p:sp>
      <p:sp>
        <p:nvSpPr>
          <p:cNvPr id="33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2185552" y="2257355"/>
            <a:ext cx="1487910" cy="683589"/>
          </a:xfrm>
        </p:spPr>
        <p:txBody>
          <a:bodyPr/>
          <a:lstStyle>
            <a:lvl1pPr>
              <a:lnSpc>
                <a:spcPts val="900"/>
              </a:lnSpc>
              <a:defRPr baseline="0">
                <a:latin typeface="Museo Sans 300"/>
              </a:defRPr>
            </a:lvl1pPr>
          </a:lstStyle>
          <a:p>
            <a:pPr lvl="0"/>
            <a:r>
              <a:rPr lang="en-US" dirty="0" smtClean="0"/>
              <a:t>28332 Harvest View Ln</a:t>
            </a:r>
          </a:p>
          <a:p>
            <a:pPr lvl="0"/>
            <a:r>
              <a:rPr lang="en-US" dirty="0" smtClean="0"/>
              <a:t>Unit 105</a:t>
            </a:r>
          </a:p>
          <a:p>
            <a:pPr lvl="0"/>
            <a:r>
              <a:rPr lang="en-US" dirty="0" smtClean="0"/>
              <a:t>Trabuco Canyon, CA 92679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5 beds 4 baths 3,763 </a:t>
            </a:r>
            <a:r>
              <a:rPr lang="en-US" dirty="0" err="1" smtClean="0"/>
              <a:t>sqft</a:t>
            </a:r>
            <a:endParaRPr lang="en-US" dirty="0"/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170099" y="2088281"/>
            <a:ext cx="1503363" cy="169069"/>
          </a:xfrm>
        </p:spPr>
        <p:txBody>
          <a:bodyPr>
            <a:noAutofit/>
          </a:bodyPr>
          <a:lstStyle>
            <a:lvl1pPr>
              <a:defRPr sz="1600">
                <a:solidFill>
                  <a:srgbClr val="AC934A"/>
                </a:solidFill>
              </a:defRPr>
            </a:lvl1pPr>
          </a:lstStyle>
          <a:p>
            <a:pPr lvl="0"/>
            <a:r>
              <a:rPr lang="en-US" dirty="0" smtClean="0"/>
              <a:t>IN ESCROW</a:t>
            </a:r>
            <a:endParaRPr lang="en-US" dirty="0"/>
          </a:p>
        </p:txBody>
      </p:sp>
      <p:sp>
        <p:nvSpPr>
          <p:cNvPr id="35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2185552" y="2923870"/>
            <a:ext cx="1487910" cy="159965"/>
          </a:xfrm>
        </p:spPr>
        <p:txBody>
          <a:bodyPr>
            <a:noAutofit/>
          </a:bodyPr>
          <a:lstStyle>
            <a:lvl1pPr>
              <a:defRPr sz="800" baseline="0">
                <a:latin typeface="Museo Sans 700"/>
              </a:defRPr>
            </a:lvl1pPr>
          </a:lstStyle>
          <a:p>
            <a:pPr lvl="0"/>
            <a:r>
              <a:rPr lang="en-US" dirty="0" smtClean="0"/>
              <a:t>$1,420,0000</a:t>
            </a:r>
            <a:endParaRPr lang="en-US" dirty="0"/>
          </a:p>
        </p:txBody>
      </p:sp>
      <p:sp>
        <p:nvSpPr>
          <p:cNvPr id="37" name="Text Placehold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4140164" y="2254056"/>
            <a:ext cx="1487910" cy="683589"/>
          </a:xfrm>
        </p:spPr>
        <p:txBody>
          <a:bodyPr/>
          <a:lstStyle>
            <a:lvl1pPr>
              <a:lnSpc>
                <a:spcPts val="900"/>
              </a:lnSpc>
              <a:defRPr baseline="0">
                <a:latin typeface="Museo Sans 300"/>
              </a:defRPr>
            </a:lvl1pPr>
          </a:lstStyle>
          <a:p>
            <a:pPr lvl="0"/>
            <a:r>
              <a:rPr lang="en-US" dirty="0" smtClean="0"/>
              <a:t>28332 Harvest View Ln</a:t>
            </a:r>
          </a:p>
          <a:p>
            <a:pPr lvl="0"/>
            <a:r>
              <a:rPr lang="en-US" dirty="0" smtClean="0"/>
              <a:t>Unit 105</a:t>
            </a:r>
          </a:p>
          <a:p>
            <a:pPr lvl="0"/>
            <a:r>
              <a:rPr lang="en-US" dirty="0" smtClean="0"/>
              <a:t>Trabuco Canyon, CA 92679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5 beds 4 baths 3,763 </a:t>
            </a:r>
            <a:r>
              <a:rPr lang="en-US" dirty="0" err="1" smtClean="0"/>
              <a:t>sqft</a:t>
            </a:r>
            <a:endParaRPr lang="en-US" dirty="0"/>
          </a:p>
        </p:txBody>
      </p:sp>
      <p:sp>
        <p:nvSpPr>
          <p:cNvPr id="38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4124711" y="2084982"/>
            <a:ext cx="1503363" cy="169069"/>
          </a:xfrm>
        </p:spPr>
        <p:txBody>
          <a:bodyPr>
            <a:noAutofit/>
          </a:bodyPr>
          <a:lstStyle>
            <a:lvl1pPr>
              <a:defRPr sz="1600">
                <a:solidFill>
                  <a:srgbClr val="AC934A"/>
                </a:solidFill>
              </a:defRPr>
            </a:lvl1pPr>
          </a:lstStyle>
          <a:p>
            <a:pPr lvl="0"/>
            <a:r>
              <a:rPr lang="en-US" dirty="0" smtClean="0"/>
              <a:t>IN ESCROW</a:t>
            </a:r>
            <a:endParaRPr lang="en-US" dirty="0"/>
          </a:p>
        </p:txBody>
      </p:sp>
      <p:sp>
        <p:nvSpPr>
          <p:cNvPr id="39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4140164" y="2920571"/>
            <a:ext cx="1487910" cy="159965"/>
          </a:xfrm>
        </p:spPr>
        <p:txBody>
          <a:bodyPr>
            <a:noAutofit/>
          </a:bodyPr>
          <a:lstStyle>
            <a:lvl1pPr>
              <a:defRPr sz="800" baseline="0">
                <a:latin typeface="Museo Sans 700"/>
              </a:defRPr>
            </a:lvl1pPr>
          </a:lstStyle>
          <a:p>
            <a:pPr lvl="0"/>
            <a:r>
              <a:rPr lang="en-US" dirty="0" smtClean="0"/>
              <a:t>$1,420,0000</a:t>
            </a:r>
            <a:endParaRPr lang="en-US" dirty="0"/>
          </a:p>
        </p:txBody>
      </p:sp>
      <p:sp>
        <p:nvSpPr>
          <p:cNvPr id="41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6092353" y="2254714"/>
            <a:ext cx="1487910" cy="683589"/>
          </a:xfrm>
        </p:spPr>
        <p:txBody>
          <a:bodyPr/>
          <a:lstStyle>
            <a:lvl1pPr>
              <a:lnSpc>
                <a:spcPts val="900"/>
              </a:lnSpc>
              <a:defRPr baseline="0">
                <a:latin typeface="Museo Sans 300"/>
              </a:defRPr>
            </a:lvl1pPr>
          </a:lstStyle>
          <a:p>
            <a:pPr lvl="0"/>
            <a:r>
              <a:rPr lang="en-US" dirty="0" smtClean="0"/>
              <a:t>28332 Harvest View Ln</a:t>
            </a:r>
          </a:p>
          <a:p>
            <a:pPr lvl="0"/>
            <a:r>
              <a:rPr lang="en-US" dirty="0" smtClean="0"/>
              <a:t>Unit 105</a:t>
            </a:r>
          </a:p>
          <a:p>
            <a:pPr lvl="0"/>
            <a:r>
              <a:rPr lang="en-US" dirty="0" smtClean="0"/>
              <a:t>Trabuco Canyon, CA 92679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5 beds 4 baths 3,763 </a:t>
            </a:r>
            <a:r>
              <a:rPr lang="en-US" dirty="0" err="1" smtClean="0"/>
              <a:t>sqft</a:t>
            </a:r>
            <a:endParaRPr lang="en-US" dirty="0"/>
          </a:p>
        </p:txBody>
      </p:sp>
      <p:sp>
        <p:nvSpPr>
          <p:cNvPr id="42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6076900" y="2085640"/>
            <a:ext cx="1503363" cy="169069"/>
          </a:xfrm>
        </p:spPr>
        <p:txBody>
          <a:bodyPr>
            <a:noAutofit/>
          </a:bodyPr>
          <a:lstStyle>
            <a:lvl1pPr>
              <a:defRPr sz="1600">
                <a:solidFill>
                  <a:srgbClr val="AC934A"/>
                </a:solidFill>
              </a:defRPr>
            </a:lvl1pPr>
          </a:lstStyle>
          <a:p>
            <a:pPr lvl="0"/>
            <a:r>
              <a:rPr lang="en-US" dirty="0" smtClean="0"/>
              <a:t>IN ESCROW</a:t>
            </a:r>
            <a:endParaRPr lang="en-US" dirty="0"/>
          </a:p>
        </p:txBody>
      </p:sp>
      <p:sp>
        <p:nvSpPr>
          <p:cNvPr id="43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6092353" y="2921229"/>
            <a:ext cx="1487910" cy="159965"/>
          </a:xfrm>
        </p:spPr>
        <p:txBody>
          <a:bodyPr>
            <a:noAutofit/>
          </a:bodyPr>
          <a:lstStyle>
            <a:lvl1pPr>
              <a:defRPr sz="800" baseline="0">
                <a:latin typeface="Museo Sans 700"/>
              </a:defRPr>
            </a:lvl1pPr>
          </a:lstStyle>
          <a:p>
            <a:pPr lvl="0"/>
            <a:r>
              <a:rPr lang="en-US" dirty="0" smtClean="0"/>
              <a:t>$1,420,0000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217910" y="3287148"/>
            <a:ext cx="2600325" cy="183309"/>
          </a:xfrm>
        </p:spPr>
        <p:txBody>
          <a:bodyPr>
            <a:noAutofit/>
          </a:bodyPr>
          <a:lstStyle>
            <a:lvl1pPr>
              <a:defRPr sz="800" baseline="0">
                <a:solidFill>
                  <a:srgbClr val="AC934A"/>
                </a:solidFill>
              </a:defRPr>
            </a:lvl1pPr>
          </a:lstStyle>
          <a:p>
            <a:pPr lvl="0"/>
            <a:r>
              <a:rPr lang="en-US" dirty="0" smtClean="0"/>
              <a:t>RECENTLY SOLD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7910" y="3517751"/>
            <a:ext cx="4163590" cy="0"/>
          </a:xfrm>
          <a:prstGeom prst="line">
            <a:avLst/>
          </a:prstGeom>
          <a:ln w="6350">
            <a:solidFill>
              <a:srgbClr val="AC934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233363" y="3582726"/>
            <a:ext cx="2156154" cy="190151"/>
          </a:xfrm>
        </p:spPr>
        <p:txBody>
          <a:bodyPr>
            <a:noAutofit/>
          </a:bodyPr>
          <a:lstStyle>
            <a:lvl1pPr>
              <a:defRPr sz="800" baseline="0"/>
            </a:lvl1pPr>
          </a:lstStyle>
          <a:p>
            <a:pPr lvl="0"/>
            <a:r>
              <a:rPr lang="en-US" dirty="0" smtClean="0"/>
              <a:t>28332 Harvest View Ln • Trabuco Canyon</a:t>
            </a:r>
            <a:endParaRPr lang="en-US" dirty="0"/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233363" y="3720610"/>
            <a:ext cx="2156154" cy="190151"/>
          </a:xfrm>
        </p:spPr>
        <p:txBody>
          <a:bodyPr>
            <a:noAutofit/>
          </a:bodyPr>
          <a:lstStyle>
            <a:lvl1pPr>
              <a:defRPr sz="800" baseline="0">
                <a:latin typeface="Museo Sans 700" charset="0"/>
              </a:defRPr>
            </a:lvl1pPr>
          </a:lstStyle>
          <a:p>
            <a:pPr lvl="0"/>
            <a:r>
              <a:rPr lang="en-US" dirty="0" smtClean="0"/>
              <a:t>$1,420,000</a:t>
            </a:r>
            <a:endParaRPr lang="en-US" dirty="0"/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233363" y="3913561"/>
            <a:ext cx="2156154" cy="190151"/>
          </a:xfrm>
        </p:spPr>
        <p:txBody>
          <a:bodyPr>
            <a:noAutofit/>
          </a:bodyPr>
          <a:lstStyle>
            <a:lvl1pPr>
              <a:defRPr sz="800" baseline="0"/>
            </a:lvl1pPr>
          </a:lstStyle>
          <a:p>
            <a:pPr lvl="0"/>
            <a:r>
              <a:rPr lang="en-US" dirty="0" smtClean="0"/>
              <a:t>28332 Harvest View Ln • Trabuco Canyon</a:t>
            </a:r>
            <a:endParaRPr lang="en-US" dirty="0"/>
          </a:p>
        </p:txBody>
      </p:sp>
      <p:sp>
        <p:nvSpPr>
          <p:cNvPr id="36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233363" y="4051445"/>
            <a:ext cx="2156154" cy="190151"/>
          </a:xfrm>
        </p:spPr>
        <p:txBody>
          <a:bodyPr>
            <a:noAutofit/>
          </a:bodyPr>
          <a:lstStyle>
            <a:lvl1pPr>
              <a:defRPr sz="800" baseline="0">
                <a:latin typeface="Museo Sans 700" charset="0"/>
              </a:defRPr>
            </a:lvl1pPr>
          </a:lstStyle>
          <a:p>
            <a:pPr lvl="0"/>
            <a:r>
              <a:rPr lang="en-US" dirty="0" smtClean="0"/>
              <a:t>$1,420,000</a:t>
            </a:r>
            <a:endParaRPr lang="en-US" dirty="0"/>
          </a:p>
        </p:txBody>
      </p:sp>
      <p:sp>
        <p:nvSpPr>
          <p:cNvPr id="40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233363" y="4244713"/>
            <a:ext cx="2156154" cy="190151"/>
          </a:xfrm>
        </p:spPr>
        <p:txBody>
          <a:bodyPr>
            <a:noAutofit/>
          </a:bodyPr>
          <a:lstStyle>
            <a:lvl1pPr>
              <a:defRPr sz="800" baseline="0"/>
            </a:lvl1pPr>
          </a:lstStyle>
          <a:p>
            <a:pPr lvl="0"/>
            <a:r>
              <a:rPr lang="en-US" dirty="0" smtClean="0"/>
              <a:t>28332 Harvest View Ln • Trabuco Canyon</a:t>
            </a:r>
            <a:endParaRPr lang="en-US" dirty="0"/>
          </a:p>
        </p:txBody>
      </p:sp>
      <p:sp>
        <p:nvSpPr>
          <p:cNvPr id="44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233363" y="4382597"/>
            <a:ext cx="2156154" cy="190151"/>
          </a:xfrm>
        </p:spPr>
        <p:txBody>
          <a:bodyPr>
            <a:noAutofit/>
          </a:bodyPr>
          <a:lstStyle>
            <a:lvl1pPr>
              <a:defRPr sz="800" baseline="0">
                <a:latin typeface="Museo Sans 700" charset="0"/>
              </a:defRPr>
            </a:lvl1pPr>
          </a:lstStyle>
          <a:p>
            <a:pPr lvl="0"/>
            <a:r>
              <a:rPr lang="en-US" dirty="0" smtClean="0"/>
              <a:t>$1,420,000</a:t>
            </a:r>
            <a:endParaRPr lang="en-US" dirty="0"/>
          </a:p>
        </p:txBody>
      </p:sp>
      <p:sp>
        <p:nvSpPr>
          <p:cNvPr id="51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2389968" y="3582726"/>
            <a:ext cx="2156154" cy="190151"/>
          </a:xfrm>
        </p:spPr>
        <p:txBody>
          <a:bodyPr>
            <a:noAutofit/>
          </a:bodyPr>
          <a:lstStyle>
            <a:lvl1pPr>
              <a:defRPr sz="800" baseline="0"/>
            </a:lvl1pPr>
          </a:lstStyle>
          <a:p>
            <a:pPr lvl="0"/>
            <a:r>
              <a:rPr lang="en-US" dirty="0" smtClean="0"/>
              <a:t>28332 Harvest View Ln • Trabuco Canyon</a:t>
            </a:r>
            <a:endParaRPr lang="en-US" dirty="0"/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2389968" y="3720610"/>
            <a:ext cx="2156154" cy="190151"/>
          </a:xfrm>
        </p:spPr>
        <p:txBody>
          <a:bodyPr>
            <a:noAutofit/>
          </a:bodyPr>
          <a:lstStyle>
            <a:lvl1pPr>
              <a:defRPr sz="800" baseline="0">
                <a:latin typeface="Museo Sans 700" charset="0"/>
              </a:defRPr>
            </a:lvl1pPr>
          </a:lstStyle>
          <a:p>
            <a:pPr lvl="0"/>
            <a:r>
              <a:rPr lang="en-US" dirty="0" smtClean="0"/>
              <a:t>$1,420,000</a:t>
            </a:r>
            <a:endParaRPr lang="en-US" dirty="0"/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2389968" y="3913561"/>
            <a:ext cx="2156154" cy="190151"/>
          </a:xfrm>
        </p:spPr>
        <p:txBody>
          <a:bodyPr>
            <a:noAutofit/>
          </a:bodyPr>
          <a:lstStyle>
            <a:lvl1pPr>
              <a:defRPr sz="800" baseline="0"/>
            </a:lvl1pPr>
          </a:lstStyle>
          <a:p>
            <a:pPr lvl="0"/>
            <a:r>
              <a:rPr lang="en-US" dirty="0" smtClean="0"/>
              <a:t>28332 Harvest View Ln • Trabuco Canyon</a:t>
            </a:r>
            <a:endParaRPr lang="en-US" dirty="0"/>
          </a:p>
        </p:txBody>
      </p:sp>
      <p:sp>
        <p:nvSpPr>
          <p:cNvPr id="54" name="Text Placeholder 11"/>
          <p:cNvSpPr>
            <a:spLocks noGrp="1"/>
          </p:cNvSpPr>
          <p:nvPr>
            <p:ph type="body" sz="quarter" idx="36" hasCustomPrompt="1"/>
          </p:nvPr>
        </p:nvSpPr>
        <p:spPr>
          <a:xfrm>
            <a:off x="2389968" y="4051445"/>
            <a:ext cx="2156154" cy="190151"/>
          </a:xfrm>
        </p:spPr>
        <p:txBody>
          <a:bodyPr>
            <a:noAutofit/>
          </a:bodyPr>
          <a:lstStyle>
            <a:lvl1pPr>
              <a:defRPr sz="800" baseline="0">
                <a:latin typeface="Museo Sans 700" charset="0"/>
              </a:defRPr>
            </a:lvl1pPr>
          </a:lstStyle>
          <a:p>
            <a:pPr lvl="0"/>
            <a:r>
              <a:rPr lang="en-US" dirty="0" smtClean="0"/>
              <a:t>$1,420,000</a:t>
            </a:r>
            <a:endParaRPr lang="en-US" dirty="0"/>
          </a:p>
        </p:txBody>
      </p:sp>
      <p:sp>
        <p:nvSpPr>
          <p:cNvPr id="55" name="Text Placeholder 11"/>
          <p:cNvSpPr>
            <a:spLocks noGrp="1"/>
          </p:cNvSpPr>
          <p:nvPr>
            <p:ph type="body" sz="quarter" idx="37" hasCustomPrompt="1"/>
          </p:nvPr>
        </p:nvSpPr>
        <p:spPr>
          <a:xfrm>
            <a:off x="2389968" y="4244713"/>
            <a:ext cx="2156154" cy="190151"/>
          </a:xfrm>
        </p:spPr>
        <p:txBody>
          <a:bodyPr>
            <a:noAutofit/>
          </a:bodyPr>
          <a:lstStyle>
            <a:lvl1pPr>
              <a:defRPr sz="800" baseline="0"/>
            </a:lvl1pPr>
          </a:lstStyle>
          <a:p>
            <a:pPr lvl="0"/>
            <a:r>
              <a:rPr lang="en-US" dirty="0" smtClean="0"/>
              <a:t>28332 Harvest View Ln • Trabuco Canyon</a:t>
            </a:r>
            <a:endParaRPr lang="en-US" dirty="0"/>
          </a:p>
        </p:txBody>
      </p:sp>
      <p:sp>
        <p:nvSpPr>
          <p:cNvPr id="56" name="Text Placeholder 11"/>
          <p:cNvSpPr>
            <a:spLocks noGrp="1"/>
          </p:cNvSpPr>
          <p:nvPr>
            <p:ph type="body" sz="quarter" idx="38" hasCustomPrompt="1"/>
          </p:nvPr>
        </p:nvSpPr>
        <p:spPr>
          <a:xfrm>
            <a:off x="2389968" y="4382597"/>
            <a:ext cx="2156154" cy="190151"/>
          </a:xfrm>
        </p:spPr>
        <p:txBody>
          <a:bodyPr>
            <a:noAutofit/>
          </a:bodyPr>
          <a:lstStyle>
            <a:lvl1pPr>
              <a:defRPr sz="900" baseline="0">
                <a:latin typeface="Museo Sans 700" charset="0"/>
              </a:defRPr>
            </a:lvl1pPr>
          </a:lstStyle>
          <a:p>
            <a:pPr lvl="0"/>
            <a:r>
              <a:rPr lang="en-US" dirty="0" smtClean="0"/>
              <a:t>$1,420,000</a:t>
            </a:r>
            <a:endParaRPr lang="en-US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39"/>
          </p:nvPr>
        </p:nvSpPr>
        <p:spPr>
          <a:xfrm>
            <a:off x="4614863" y="3352800"/>
            <a:ext cx="1095838" cy="1173765"/>
          </a:xfrm>
        </p:spPr>
        <p:txBody>
          <a:bodyPr/>
          <a:lstStyle/>
          <a:p>
            <a:endParaRPr lang="en-US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40" hasCustomPrompt="1"/>
          </p:nvPr>
        </p:nvSpPr>
        <p:spPr>
          <a:xfrm>
            <a:off x="5755004" y="3670127"/>
            <a:ext cx="1763663" cy="692150"/>
          </a:xfrm>
        </p:spPr>
        <p:txBody>
          <a:bodyPr/>
          <a:lstStyle>
            <a:lvl1pPr>
              <a:lnSpc>
                <a:spcPts val="1100"/>
              </a:lnSpc>
              <a:defRPr baseline="0"/>
            </a:lvl1pPr>
          </a:lstStyle>
          <a:p>
            <a:pPr lvl="0"/>
            <a:r>
              <a:rPr lang="en-US" dirty="0" smtClean="0"/>
              <a:t>REALTOR® BRE# 12334568900</a:t>
            </a:r>
          </a:p>
          <a:p>
            <a:pPr lvl="0"/>
            <a:r>
              <a:rPr lang="en-US" dirty="0" smtClean="0"/>
              <a:t>O 949.370.7140 C 949.370.7140</a:t>
            </a:r>
          </a:p>
          <a:p>
            <a:pPr lvl="0"/>
            <a:r>
              <a:rPr lang="en-US" dirty="0" err="1" smtClean="0"/>
              <a:t>Agent@RealtyONEGroup.com</a:t>
            </a:r>
            <a:endParaRPr lang="en-US" dirty="0" smtClean="0"/>
          </a:p>
          <a:p>
            <a:pPr lvl="0"/>
            <a:r>
              <a:rPr lang="en-US" dirty="0" err="1" smtClean="0"/>
              <a:t>YourSiteName.com</a:t>
            </a:r>
            <a:endParaRPr lang="en-US" dirty="0"/>
          </a:p>
        </p:txBody>
      </p:sp>
      <p:sp>
        <p:nvSpPr>
          <p:cNvPr id="57" name="Text Placeholder 56"/>
          <p:cNvSpPr>
            <a:spLocks noGrp="1"/>
          </p:cNvSpPr>
          <p:nvPr>
            <p:ph type="body" sz="quarter" idx="41" hasCustomPrompt="1"/>
          </p:nvPr>
        </p:nvSpPr>
        <p:spPr>
          <a:xfrm>
            <a:off x="5754969" y="3511921"/>
            <a:ext cx="1763698" cy="122238"/>
          </a:xfrm>
        </p:spPr>
        <p:txBody>
          <a:bodyPr>
            <a:noAutofit/>
          </a:bodyPr>
          <a:lstStyle>
            <a:lvl1pPr>
              <a:defRPr sz="800" kern="0" cap="all" spc="100" baseline="0">
                <a:solidFill>
                  <a:srgbClr val="AC934A"/>
                </a:solidFill>
                <a:latin typeface="Museo Sans 500" charset="0"/>
              </a:defRPr>
            </a:lvl1pPr>
          </a:lstStyle>
          <a:p>
            <a:pPr lvl="0"/>
            <a:r>
              <a:rPr lang="en-US" dirty="0" smtClean="0"/>
              <a:t>Agent Name</a:t>
            </a:r>
            <a:endParaRPr lang="en-US" dirty="0"/>
          </a:p>
        </p:txBody>
      </p:sp>
      <p:sp>
        <p:nvSpPr>
          <p:cNvPr id="60" name="TextBox 59"/>
          <p:cNvSpPr txBox="1"/>
          <p:nvPr userDrawn="1"/>
        </p:nvSpPr>
        <p:spPr>
          <a:xfrm>
            <a:off x="217910" y="4737423"/>
            <a:ext cx="702554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00" baseline="0" dirty="0" smtClean="0">
                <a:solidFill>
                  <a:schemeClr val="bg1">
                    <a:lumMod val="75000"/>
                  </a:schemeClr>
                </a:solidFill>
                <a:latin typeface="Museo Sans 300"/>
              </a:rPr>
              <a:t>Properties may or may not be currently listed by the office or agent presenting the information. If your property is already listed with another broker, this is not intended as a solicitation. Information is deemed reliable but not guaranteed.</a:t>
            </a:r>
            <a:endParaRPr lang="en-US" sz="500" baseline="0" dirty="0">
              <a:solidFill>
                <a:schemeClr val="bg1">
                  <a:lumMod val="75000"/>
                </a:schemeClr>
              </a:solidFill>
              <a:latin typeface="Museo Sans 300"/>
            </a:endParaRPr>
          </a:p>
        </p:txBody>
      </p:sp>
      <p:pic>
        <p:nvPicPr>
          <p:cNvPr id="61" name="Picture 60" descr="Equal Housing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273" y="4706558"/>
            <a:ext cx="135917" cy="135917"/>
          </a:xfrm>
          <a:prstGeom prst="rect">
            <a:avLst/>
          </a:prstGeom>
        </p:spPr>
      </p:pic>
      <p:pic>
        <p:nvPicPr>
          <p:cNvPr id="62" name="Picture 61" descr="Realtor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955" y="4704463"/>
            <a:ext cx="135917" cy="13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234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048" userDrawn="1">
          <p15:clr>
            <a:srgbClr val="FBAE40"/>
          </p15:clr>
        </p15:guide>
        <p15:guide id="2" pos="470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card 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4519" y="706363"/>
            <a:ext cx="3000375" cy="60419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800" baseline="0">
                <a:solidFill>
                  <a:schemeClr val="tx1"/>
                </a:solidFill>
                <a:latin typeface="Museo Sans 1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Return Address</a:t>
            </a:r>
          </a:p>
          <a:p>
            <a:r>
              <a:rPr lang="en-US" dirty="0" smtClean="0"/>
              <a:t>7545 Irvine Center </a:t>
            </a:r>
            <a:r>
              <a:rPr lang="en-US" dirty="0" err="1" smtClean="0"/>
              <a:t>Dr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Suite 250</a:t>
            </a:r>
          </a:p>
          <a:p>
            <a:r>
              <a:rPr lang="en-US" dirty="0" smtClean="0"/>
              <a:t>Irvine, CA 92618</a:t>
            </a:r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584520" y="1536699"/>
            <a:ext cx="3000375" cy="283827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Type Message Here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743450" y="2228850"/>
            <a:ext cx="2317750" cy="958850"/>
          </a:xfrm>
        </p:spPr>
        <p:txBody>
          <a:bodyPr/>
          <a:lstStyle>
            <a:lvl1pPr>
              <a:defRPr sz="800" baseline="0">
                <a:solidFill>
                  <a:schemeClr val="tx1"/>
                </a:solidFill>
              </a:defRPr>
            </a:lvl1pPr>
            <a:lvl2pPr>
              <a:defRPr sz="800" baseline="0">
                <a:solidFill>
                  <a:schemeClr val="tx1"/>
                </a:solidFill>
              </a:defRPr>
            </a:lvl2pPr>
            <a:lvl3pPr>
              <a:defRPr sz="800" baseline="0">
                <a:solidFill>
                  <a:schemeClr val="tx1"/>
                </a:solidFill>
              </a:defRPr>
            </a:lvl3pPr>
            <a:lvl4pPr>
              <a:defRPr sz="800" baseline="0">
                <a:solidFill>
                  <a:schemeClr val="tx1"/>
                </a:solidFill>
              </a:defRPr>
            </a:lvl4pPr>
            <a:lvl5pPr>
              <a:defRPr sz="8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SEND TO Name &amp; Address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76700" y="308168"/>
            <a:ext cx="0" cy="4425494"/>
          </a:xfrm>
          <a:prstGeom prst="line">
            <a:avLst/>
          </a:prstGeom>
          <a:ln w="12700">
            <a:solidFill>
              <a:srgbClr val="AC934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64" userDrawn="1">
          <p15:clr>
            <a:srgbClr val="FBAE40"/>
          </p15:clr>
        </p15:guide>
        <p15:guide id="2" pos="1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948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201401"/>
            <a:ext cx="6995160" cy="838200"/>
          </a:xfrm>
          <a:prstGeom prst="rect">
            <a:avLst/>
          </a:prstGeom>
        </p:spPr>
        <p:txBody>
          <a:bodyPr vert="horz" lIns="73152" tIns="36576" rIns="73152" bIns="3657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1173480"/>
            <a:ext cx="6995160" cy="3319040"/>
          </a:xfrm>
          <a:prstGeom prst="rect">
            <a:avLst/>
          </a:prstGeom>
        </p:spPr>
        <p:txBody>
          <a:bodyPr vert="horz" lIns="73152" tIns="36576" rIns="73152" bIns="3657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4661324"/>
            <a:ext cx="1813560" cy="267758"/>
          </a:xfrm>
          <a:prstGeom prst="rect">
            <a:avLst/>
          </a:prstGeom>
        </p:spPr>
        <p:txBody>
          <a:bodyPr vert="horz" lIns="73152" tIns="36576" rIns="73152" bIns="36576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8A8C5-0ADE-3B48-8AF7-E38B6C630E4C}" type="datetimeFigureOut">
              <a:rPr lang="en-US" smtClean="0"/>
              <a:t>1/17/17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4661324"/>
            <a:ext cx="2461260" cy="267758"/>
          </a:xfrm>
          <a:prstGeom prst="rect">
            <a:avLst/>
          </a:prstGeom>
        </p:spPr>
        <p:txBody>
          <a:bodyPr vert="horz" lIns="73152" tIns="36576" rIns="73152" bIns="36576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4661324"/>
            <a:ext cx="1813560" cy="267758"/>
          </a:xfrm>
          <a:prstGeom prst="rect">
            <a:avLst/>
          </a:prstGeom>
        </p:spPr>
        <p:txBody>
          <a:bodyPr vert="horz" lIns="73152" tIns="36576" rIns="73152" bIns="36576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A498C-9279-2F4B-9CA7-FC4213CD4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68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timing>
    <p:tnLst>
      <p:par>
        <p:cTn id="1" dur="indefinite" restart="never" nodeType="tmRoot"/>
      </p:par>
    </p:tnLst>
  </p:timing>
  <p:txStyles>
    <p:titleStyle>
      <a:lvl1pPr algn="ctr" defTabSz="365760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65760" rtl="0" eaLnBrk="1" latinLnBrk="0" hangingPunct="1">
        <a:lnSpc>
          <a:spcPts val="1100"/>
        </a:lnSpc>
        <a:spcBef>
          <a:spcPct val="20000"/>
        </a:spcBef>
        <a:buFontTx/>
        <a:buNone/>
        <a:defRPr sz="800" kern="1200" baseline="0">
          <a:solidFill>
            <a:schemeClr val="bg1"/>
          </a:solidFill>
          <a:latin typeface="Museo Sans 300"/>
          <a:ea typeface="+mn-ea"/>
          <a:cs typeface="+mn-cs"/>
        </a:defRPr>
      </a:lvl1pPr>
      <a:lvl2pPr marL="365760" indent="0" algn="l" defTabSz="365760" rtl="0" eaLnBrk="1" latinLnBrk="0" hangingPunct="1">
        <a:lnSpc>
          <a:spcPts val="1100"/>
        </a:lnSpc>
        <a:spcBef>
          <a:spcPct val="20000"/>
        </a:spcBef>
        <a:buFontTx/>
        <a:buNone/>
        <a:defRPr sz="800" kern="1200" baseline="0">
          <a:solidFill>
            <a:schemeClr val="bg1"/>
          </a:solidFill>
          <a:latin typeface="Museo Sans 300"/>
          <a:ea typeface="+mn-ea"/>
          <a:cs typeface="+mn-cs"/>
        </a:defRPr>
      </a:lvl2pPr>
      <a:lvl3pPr marL="731520" indent="0" algn="l" defTabSz="365760" rtl="0" eaLnBrk="1" latinLnBrk="0" hangingPunct="1">
        <a:lnSpc>
          <a:spcPts val="1100"/>
        </a:lnSpc>
        <a:spcBef>
          <a:spcPct val="20000"/>
        </a:spcBef>
        <a:buFontTx/>
        <a:buNone/>
        <a:defRPr sz="800" kern="1200" baseline="0">
          <a:solidFill>
            <a:schemeClr val="bg1"/>
          </a:solidFill>
          <a:latin typeface="Museo Sans 300"/>
          <a:ea typeface="+mn-ea"/>
          <a:cs typeface="+mn-cs"/>
        </a:defRPr>
      </a:lvl3pPr>
      <a:lvl4pPr marL="1097280" indent="0" algn="l" defTabSz="365760" rtl="0" eaLnBrk="1" latinLnBrk="0" hangingPunct="1">
        <a:lnSpc>
          <a:spcPts val="1100"/>
        </a:lnSpc>
        <a:spcBef>
          <a:spcPct val="20000"/>
        </a:spcBef>
        <a:buFontTx/>
        <a:buNone/>
        <a:defRPr sz="800" kern="1200" baseline="0">
          <a:solidFill>
            <a:schemeClr val="bg1"/>
          </a:solidFill>
          <a:latin typeface="Museo Sans 300"/>
          <a:ea typeface="+mn-ea"/>
          <a:cs typeface="+mn-cs"/>
        </a:defRPr>
      </a:lvl4pPr>
      <a:lvl5pPr marL="1463040" indent="0" algn="l" defTabSz="365760" rtl="0" eaLnBrk="1" latinLnBrk="0" hangingPunct="1">
        <a:lnSpc>
          <a:spcPts val="1100"/>
        </a:lnSpc>
        <a:spcBef>
          <a:spcPct val="20000"/>
        </a:spcBef>
        <a:buFontTx/>
        <a:buNone/>
        <a:defRPr sz="800" kern="1200" baseline="0">
          <a:solidFill>
            <a:schemeClr val="bg1"/>
          </a:solidFill>
          <a:latin typeface="Museo Sans 300"/>
          <a:ea typeface="+mn-ea"/>
          <a:cs typeface="+mn-cs"/>
        </a:defRPr>
      </a:lvl5pPr>
      <a:lvl6pPr marL="2011680" indent="-182880" algn="l" defTabSz="36576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36576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36576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36576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36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36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36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36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36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36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36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36576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39"/>
          </p:nvPr>
        </p:nvSpPr>
        <p:spPr/>
      </p:sp>
      <p:sp>
        <p:nvSpPr>
          <p:cNvPr id="32" name="Text Placeholder 31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565" y="193978"/>
            <a:ext cx="1638259" cy="47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9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84519" y="744016"/>
            <a:ext cx="3000375" cy="60419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03" y="192113"/>
            <a:ext cx="1751290" cy="55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2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7106" y="1222177"/>
            <a:ext cx="3219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Museo Sans 100" charset="0"/>
                <a:ea typeface="Museo Sans 100" charset="0"/>
                <a:cs typeface="Museo Sans 100" charset="0"/>
              </a:rPr>
              <a:t>EXAMPLE</a:t>
            </a:r>
            <a:endParaRPr lang="en-US" sz="4400" dirty="0">
              <a:solidFill>
                <a:schemeClr val="bg1"/>
              </a:solidFill>
              <a:latin typeface="Museo Sans 100" charset="0"/>
              <a:ea typeface="Museo Sans 100" charset="0"/>
              <a:cs typeface="Museo Sans 1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77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</Words>
  <Application>Microsoft Macintosh PowerPoint</Application>
  <PresentationFormat>Custom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Calibri</vt:lpstr>
      <vt:lpstr>Museo Sans 100</vt:lpstr>
      <vt:lpstr>Museo Sans 300</vt:lpstr>
      <vt:lpstr>Museo Sans 500</vt:lpstr>
      <vt:lpstr>Museo Sans 700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>ROG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Jodi Schwausch</dc:creator>
  <cp:lastModifiedBy>Jodi Schwausch</cp:lastModifiedBy>
  <cp:revision>18</cp:revision>
  <dcterms:created xsi:type="dcterms:W3CDTF">2016-11-23T21:51:44Z</dcterms:created>
  <dcterms:modified xsi:type="dcterms:W3CDTF">2017-01-18T00:46:54Z</dcterms:modified>
</cp:coreProperties>
</file>