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838" r:id="rId3"/>
    <p:sldId id="911" r:id="rId4"/>
    <p:sldId id="1328" r:id="rId5"/>
    <p:sldId id="909" r:id="rId6"/>
    <p:sldId id="1296" r:id="rId7"/>
    <p:sldId id="1312" r:id="rId8"/>
    <p:sldId id="1297" r:id="rId9"/>
    <p:sldId id="913" r:id="rId10"/>
    <p:sldId id="1318" r:id="rId11"/>
    <p:sldId id="261" r:id="rId12"/>
    <p:sldId id="258" r:id="rId13"/>
    <p:sldId id="846" r:id="rId14"/>
    <p:sldId id="845" r:id="rId15"/>
    <p:sldId id="849" r:id="rId16"/>
    <p:sldId id="1334" r:id="rId17"/>
    <p:sldId id="754" r:id="rId18"/>
    <p:sldId id="755" r:id="rId19"/>
    <p:sldId id="748" r:id="rId20"/>
    <p:sldId id="749" r:id="rId21"/>
    <p:sldId id="1336" r:id="rId22"/>
    <p:sldId id="751" r:id="rId23"/>
    <p:sldId id="1337" r:id="rId24"/>
    <p:sldId id="756" r:id="rId25"/>
    <p:sldId id="757" r:id="rId26"/>
    <p:sldId id="1379" r:id="rId27"/>
    <p:sldId id="1370" r:id="rId28"/>
    <p:sldId id="1371" r:id="rId29"/>
    <p:sldId id="1372" r:id="rId30"/>
    <p:sldId id="1373" r:id="rId31"/>
    <p:sldId id="397" r:id="rId32"/>
    <p:sldId id="822" r:id="rId33"/>
    <p:sldId id="823" r:id="rId34"/>
    <p:sldId id="263" r:id="rId35"/>
    <p:sldId id="837" r:id="rId36"/>
    <p:sldId id="505" r:id="rId37"/>
    <p:sldId id="506" r:id="rId38"/>
    <p:sldId id="507" r:id="rId39"/>
    <p:sldId id="547" r:id="rId40"/>
    <p:sldId id="545" r:id="rId41"/>
    <p:sldId id="759" r:id="rId42"/>
    <p:sldId id="482" r:id="rId43"/>
    <p:sldId id="448" r:id="rId44"/>
    <p:sldId id="1339" r:id="rId45"/>
    <p:sldId id="265" r:id="rId46"/>
    <p:sldId id="1426" r:id="rId47"/>
    <p:sldId id="454" r:id="rId48"/>
    <p:sldId id="760" r:id="rId49"/>
    <p:sldId id="420" r:id="rId50"/>
    <p:sldId id="421" r:id="rId51"/>
    <p:sldId id="457" r:id="rId52"/>
    <p:sldId id="443" r:id="rId53"/>
    <p:sldId id="444" r:id="rId54"/>
    <p:sldId id="262" r:id="rId55"/>
    <p:sldId id="709" r:id="rId56"/>
    <p:sldId id="1340" r:id="rId57"/>
    <p:sldId id="439" r:id="rId58"/>
    <p:sldId id="1341" r:id="rId59"/>
    <p:sldId id="691" r:id="rId60"/>
    <p:sldId id="1382" r:id="rId61"/>
    <p:sldId id="763" r:id="rId62"/>
    <p:sldId id="828" r:id="rId63"/>
    <p:sldId id="829" r:id="rId64"/>
    <p:sldId id="830" r:id="rId65"/>
    <p:sldId id="1450" r:id="rId66"/>
    <p:sldId id="1451" r:id="rId67"/>
    <p:sldId id="1452" r:id="rId68"/>
    <p:sldId id="1453" r:id="rId69"/>
    <p:sldId id="1454" r:id="rId70"/>
    <p:sldId id="758" r:id="rId71"/>
    <p:sldId id="841" r:id="rId72"/>
    <p:sldId id="764" r:id="rId73"/>
    <p:sldId id="832" r:id="rId74"/>
    <p:sldId id="834" r:id="rId75"/>
    <p:sldId id="746" r:id="rId76"/>
    <p:sldId id="835" r:id="rId77"/>
    <p:sldId id="273" r:id="rId78"/>
    <p:sldId id="1343" r:id="rId79"/>
    <p:sldId id="515" r:id="rId80"/>
    <p:sldId id="871" r:id="rId81"/>
    <p:sldId id="527" r:id="rId82"/>
    <p:sldId id="517" r:id="rId83"/>
    <p:sldId id="518" r:id="rId84"/>
    <p:sldId id="872" r:id="rId85"/>
    <p:sldId id="520" r:id="rId86"/>
    <p:sldId id="1356" r:id="rId87"/>
    <p:sldId id="1346" r:id="rId88"/>
    <p:sldId id="276" r:id="rId89"/>
    <p:sldId id="278" r:id="rId90"/>
    <p:sldId id="279" r:id="rId91"/>
    <p:sldId id="280" r:id="rId92"/>
    <p:sldId id="693" r:id="rId93"/>
    <p:sldId id="660" r:id="rId94"/>
    <p:sldId id="809" r:id="rId95"/>
    <p:sldId id="810" r:id="rId96"/>
    <p:sldId id="1425" r:id="rId97"/>
    <p:sldId id="658" r:id="rId98"/>
    <p:sldId id="661" r:id="rId99"/>
    <p:sldId id="796" r:id="rId100"/>
    <p:sldId id="1475" r:id="rId101"/>
    <p:sldId id="667" r:id="rId102"/>
    <p:sldId id="687" r:id="rId103"/>
    <p:sldId id="689" r:id="rId104"/>
    <p:sldId id="688" r:id="rId105"/>
    <p:sldId id="690" r:id="rId106"/>
    <p:sldId id="669" r:id="rId107"/>
    <p:sldId id="671" r:id="rId108"/>
    <p:sldId id="1455" r:id="rId109"/>
    <p:sldId id="1362" r:id="rId110"/>
    <p:sldId id="1363" r:id="rId111"/>
    <p:sldId id="1368" r:id="rId112"/>
    <p:sldId id="1429" r:id="rId113"/>
    <p:sldId id="1367" r:id="rId114"/>
    <p:sldId id="1404" r:id="rId115"/>
    <p:sldId id="1405" r:id="rId116"/>
    <p:sldId id="1391" r:id="rId117"/>
    <p:sldId id="1406" r:id="rId118"/>
    <p:sldId id="1398" r:id="rId119"/>
    <p:sldId id="1402" r:id="rId120"/>
    <p:sldId id="1430" r:id="rId121"/>
    <p:sldId id="1456" r:id="rId122"/>
    <p:sldId id="1457" r:id="rId123"/>
    <p:sldId id="1458" r:id="rId124"/>
    <p:sldId id="1469" r:id="rId125"/>
    <p:sldId id="1470" r:id="rId126"/>
    <p:sldId id="1468" r:id="rId127"/>
    <p:sldId id="1464" r:id="rId128"/>
    <p:sldId id="1465" r:id="rId129"/>
    <p:sldId id="1466" r:id="rId130"/>
    <p:sldId id="1467" r:id="rId131"/>
    <p:sldId id="1459" r:id="rId132"/>
    <p:sldId id="1460" r:id="rId133"/>
    <p:sldId id="1432" r:id="rId134"/>
    <p:sldId id="1471" r:id="rId135"/>
    <p:sldId id="1472" r:id="rId136"/>
    <p:sldId id="1438" r:id="rId137"/>
    <p:sldId id="1440" r:id="rId138"/>
    <p:sldId id="1441" r:id="rId139"/>
    <p:sldId id="1442" r:id="rId140"/>
    <p:sldId id="1439" r:id="rId141"/>
    <p:sldId id="1443" r:id="rId142"/>
    <p:sldId id="1473" r:id="rId143"/>
    <p:sldId id="1474" r:id="rId144"/>
    <p:sldId id="903" r:id="rId145"/>
    <p:sldId id="908" r:id="rId146"/>
    <p:sldId id="1335" r:id="rId147"/>
    <p:sldId id="1419" r:id="rId148"/>
    <p:sldId id="869" r:id="rId1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y Kirwan" initials="MK" lastIdx="2" clrIdx="0">
    <p:extLst>
      <p:ext uri="{19B8F6BF-5375-455C-9EA6-DF929625EA0E}">
        <p15:presenceInfo xmlns:p15="http://schemas.microsoft.com/office/powerpoint/2012/main" userId="5367ba75411f9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63" d="100"/>
          <a:sy n="63" d="100"/>
        </p:scale>
        <p:origin x="7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commentAuthors" Target="commentAuthor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3BA0BF-626E-42B4-ABF3-1306559548C6}" type="doc">
      <dgm:prSet loTypeId="urn:microsoft.com/office/officeart/2005/8/layout/default" loCatId="list" qsTypeId="urn:microsoft.com/office/officeart/2005/8/quickstyle/simple1#1" qsCatId="simple" csTypeId="urn:microsoft.com/office/officeart/2005/8/colors/colorful5#1" csCatId="colorful" phldr="1"/>
      <dgm:spPr/>
      <dgm:t>
        <a:bodyPr/>
        <a:lstStyle/>
        <a:p>
          <a:endParaRPr lang="en-GB"/>
        </a:p>
      </dgm:t>
    </dgm:pt>
    <dgm:pt modelId="{34C861B6-CD73-4888-9952-6C65BA76709E}">
      <dgm:prSet phldrT="[Text]"/>
      <dgm:spPr/>
      <dgm:t>
        <a:bodyPr/>
        <a:lstStyle/>
        <a:p>
          <a:r>
            <a:rPr lang="en-GB" dirty="0"/>
            <a:t>LAWFUL, FAIR AND TRANSPARENT</a:t>
          </a:r>
        </a:p>
      </dgm:t>
    </dgm:pt>
    <dgm:pt modelId="{BCE2880C-EA06-4AC0-8EC0-E14E28FED1AF}" type="parTrans" cxnId="{EB38DB3B-A5D4-4185-A9DB-7CC3325EAA22}">
      <dgm:prSet/>
      <dgm:spPr/>
      <dgm:t>
        <a:bodyPr/>
        <a:lstStyle/>
        <a:p>
          <a:endParaRPr lang="en-GB"/>
        </a:p>
      </dgm:t>
    </dgm:pt>
    <dgm:pt modelId="{3C606F3E-CD1E-42A1-AFBC-8AEDEC1EB9A2}" type="sibTrans" cxnId="{EB38DB3B-A5D4-4185-A9DB-7CC3325EAA22}">
      <dgm:prSet/>
      <dgm:spPr/>
      <dgm:t>
        <a:bodyPr/>
        <a:lstStyle/>
        <a:p>
          <a:endParaRPr lang="en-GB"/>
        </a:p>
      </dgm:t>
    </dgm:pt>
    <dgm:pt modelId="{8D730E03-C048-4E33-8D3E-FD613EAD9C88}">
      <dgm:prSet phldrT="[Text]"/>
      <dgm:spPr/>
      <dgm:t>
        <a:bodyPr/>
        <a:lstStyle/>
        <a:p>
          <a:r>
            <a:rPr lang="en-GB" dirty="0"/>
            <a:t>FOR SPECIFIED PURPOSE</a:t>
          </a:r>
        </a:p>
      </dgm:t>
    </dgm:pt>
    <dgm:pt modelId="{1181CBF3-3B2F-4A80-8A14-27D2A569C29C}" type="parTrans" cxnId="{6BAFD0D7-39B5-493C-A5FE-3CAFC8816BEB}">
      <dgm:prSet/>
      <dgm:spPr/>
      <dgm:t>
        <a:bodyPr/>
        <a:lstStyle/>
        <a:p>
          <a:endParaRPr lang="en-GB"/>
        </a:p>
      </dgm:t>
    </dgm:pt>
    <dgm:pt modelId="{FC4D3105-E01B-4D43-996A-167BA157ADF7}" type="sibTrans" cxnId="{6BAFD0D7-39B5-493C-A5FE-3CAFC8816BEB}">
      <dgm:prSet/>
      <dgm:spPr/>
      <dgm:t>
        <a:bodyPr/>
        <a:lstStyle/>
        <a:p>
          <a:endParaRPr lang="en-GB"/>
        </a:p>
      </dgm:t>
    </dgm:pt>
    <dgm:pt modelId="{6D71A98F-1993-4350-A86E-384C43F4136A}">
      <dgm:prSet phldrT="[Text]"/>
      <dgm:spPr/>
      <dgm:t>
        <a:bodyPr/>
        <a:lstStyle/>
        <a:p>
          <a:r>
            <a:rPr lang="en-GB" dirty="0"/>
            <a:t> RELEVANT AND LIMITED</a:t>
          </a:r>
        </a:p>
      </dgm:t>
    </dgm:pt>
    <dgm:pt modelId="{61B658B7-5E49-4B7B-B84B-DC8B0239DAEE}" type="parTrans" cxnId="{3CE66761-D38B-4016-9BC2-3D8AC520C47F}">
      <dgm:prSet/>
      <dgm:spPr/>
      <dgm:t>
        <a:bodyPr/>
        <a:lstStyle/>
        <a:p>
          <a:endParaRPr lang="en-GB"/>
        </a:p>
      </dgm:t>
    </dgm:pt>
    <dgm:pt modelId="{E0E7A2BB-DDD7-4A59-A8A1-7EA83F664F0C}" type="sibTrans" cxnId="{3CE66761-D38B-4016-9BC2-3D8AC520C47F}">
      <dgm:prSet/>
      <dgm:spPr/>
      <dgm:t>
        <a:bodyPr/>
        <a:lstStyle/>
        <a:p>
          <a:endParaRPr lang="en-GB"/>
        </a:p>
      </dgm:t>
    </dgm:pt>
    <dgm:pt modelId="{1204089E-44E5-4587-90FE-161135433C66}">
      <dgm:prSet phldrT="[Text]"/>
      <dgm:spPr/>
      <dgm:t>
        <a:bodyPr/>
        <a:lstStyle/>
        <a:p>
          <a:r>
            <a:rPr lang="en-GB" dirty="0"/>
            <a:t>ACCURATE</a:t>
          </a:r>
        </a:p>
      </dgm:t>
    </dgm:pt>
    <dgm:pt modelId="{DA006FDE-BF42-4808-9205-531A7159617C}" type="parTrans" cxnId="{30BBFBF3-982B-4CB6-8DC7-216E62CB2D48}">
      <dgm:prSet/>
      <dgm:spPr/>
      <dgm:t>
        <a:bodyPr/>
        <a:lstStyle/>
        <a:p>
          <a:endParaRPr lang="en-GB"/>
        </a:p>
      </dgm:t>
    </dgm:pt>
    <dgm:pt modelId="{057AEADB-F748-457E-8AF2-FFC21A4408C9}" type="sibTrans" cxnId="{30BBFBF3-982B-4CB6-8DC7-216E62CB2D48}">
      <dgm:prSet/>
      <dgm:spPr/>
      <dgm:t>
        <a:bodyPr/>
        <a:lstStyle/>
        <a:p>
          <a:endParaRPr lang="en-GB"/>
        </a:p>
      </dgm:t>
    </dgm:pt>
    <dgm:pt modelId="{D9DFCE94-BEB3-4BCE-97C2-755987F55C2A}">
      <dgm:prSet phldrT="[Text]"/>
      <dgm:spPr/>
      <dgm:t>
        <a:bodyPr/>
        <a:lstStyle/>
        <a:p>
          <a:r>
            <a:rPr lang="en-GB" dirty="0"/>
            <a:t>STORED FOR ONLY AS LONG AS IS NECESSARY</a:t>
          </a:r>
        </a:p>
      </dgm:t>
    </dgm:pt>
    <dgm:pt modelId="{881AE962-F492-409F-A2F6-16DF3747B864}" type="parTrans" cxnId="{D9D37600-3951-43A7-826F-8CE1C9721E81}">
      <dgm:prSet/>
      <dgm:spPr/>
      <dgm:t>
        <a:bodyPr/>
        <a:lstStyle/>
        <a:p>
          <a:endParaRPr lang="en-GB"/>
        </a:p>
      </dgm:t>
    </dgm:pt>
    <dgm:pt modelId="{4F23DC94-EE4E-46C8-8E77-0FEC5049834A}" type="sibTrans" cxnId="{D9D37600-3951-43A7-826F-8CE1C9721E81}">
      <dgm:prSet/>
      <dgm:spPr/>
      <dgm:t>
        <a:bodyPr/>
        <a:lstStyle/>
        <a:p>
          <a:endParaRPr lang="en-GB"/>
        </a:p>
      </dgm:t>
    </dgm:pt>
    <dgm:pt modelId="{99641CC7-0C12-4DA9-8DD0-EE5BB2175075}">
      <dgm:prSet phldrT="[Text]"/>
      <dgm:spPr/>
      <dgm:t>
        <a:bodyPr/>
        <a:lstStyle/>
        <a:p>
          <a:r>
            <a:rPr lang="en-GB" dirty="0"/>
            <a:t>PROCESSED SECURELY</a:t>
          </a:r>
        </a:p>
      </dgm:t>
    </dgm:pt>
    <dgm:pt modelId="{6BEC7D0D-1842-4A8A-BA11-0D26259AF46C}" type="parTrans" cxnId="{B871061D-C64A-4297-906A-562A299442BC}">
      <dgm:prSet/>
      <dgm:spPr/>
      <dgm:t>
        <a:bodyPr/>
        <a:lstStyle/>
        <a:p>
          <a:endParaRPr lang="en-GB"/>
        </a:p>
      </dgm:t>
    </dgm:pt>
    <dgm:pt modelId="{05405602-EACB-43A9-8E83-52E77BA786FC}" type="sibTrans" cxnId="{B871061D-C64A-4297-906A-562A299442BC}">
      <dgm:prSet/>
      <dgm:spPr/>
      <dgm:t>
        <a:bodyPr/>
        <a:lstStyle/>
        <a:p>
          <a:endParaRPr lang="en-GB"/>
        </a:p>
      </dgm:t>
    </dgm:pt>
    <dgm:pt modelId="{EF130B7C-837C-4918-BAC3-96DE8E0CF725}">
      <dgm:prSet phldrT="[Text]"/>
      <dgm:spPr/>
      <dgm:t>
        <a:bodyPr/>
        <a:lstStyle/>
        <a:p>
          <a:r>
            <a:rPr lang="en-GB" dirty="0"/>
            <a:t>ACCOUNTABILITY</a:t>
          </a:r>
        </a:p>
      </dgm:t>
    </dgm:pt>
    <dgm:pt modelId="{00C3BAC5-CFFE-4E15-84DD-193393D30046}" type="parTrans" cxnId="{149A9D25-7E6A-4562-B151-2C214ACC59C9}">
      <dgm:prSet/>
      <dgm:spPr/>
      <dgm:t>
        <a:bodyPr/>
        <a:lstStyle/>
        <a:p>
          <a:endParaRPr lang="en-GB"/>
        </a:p>
      </dgm:t>
    </dgm:pt>
    <dgm:pt modelId="{62553BCF-0AD2-4373-94D8-638899DF4C5C}" type="sibTrans" cxnId="{149A9D25-7E6A-4562-B151-2C214ACC59C9}">
      <dgm:prSet/>
      <dgm:spPr/>
      <dgm:t>
        <a:bodyPr/>
        <a:lstStyle/>
        <a:p>
          <a:endParaRPr lang="en-GB"/>
        </a:p>
      </dgm:t>
    </dgm:pt>
    <dgm:pt modelId="{402E99BB-51C2-494B-8355-F54828DE8F56}" type="pres">
      <dgm:prSet presAssocID="{2E3BA0BF-626E-42B4-ABF3-1306559548C6}" presName="diagram" presStyleCnt="0">
        <dgm:presLayoutVars>
          <dgm:dir/>
          <dgm:resizeHandles val="exact"/>
        </dgm:presLayoutVars>
      </dgm:prSet>
      <dgm:spPr/>
    </dgm:pt>
    <dgm:pt modelId="{B8DFFB72-4064-4651-B3BE-06F0EF94EF55}" type="pres">
      <dgm:prSet presAssocID="{34C861B6-CD73-4888-9952-6C65BA76709E}" presName="node" presStyleLbl="node1" presStyleIdx="0" presStyleCnt="7">
        <dgm:presLayoutVars>
          <dgm:bulletEnabled val="1"/>
        </dgm:presLayoutVars>
      </dgm:prSet>
      <dgm:spPr/>
    </dgm:pt>
    <dgm:pt modelId="{8CDF3D2A-7BA9-4C1C-80AB-3CC589C1C89C}" type="pres">
      <dgm:prSet presAssocID="{3C606F3E-CD1E-42A1-AFBC-8AEDEC1EB9A2}" presName="sibTrans" presStyleCnt="0"/>
      <dgm:spPr/>
    </dgm:pt>
    <dgm:pt modelId="{C704193A-76B8-4522-9E67-8600AA1060D2}" type="pres">
      <dgm:prSet presAssocID="{8D730E03-C048-4E33-8D3E-FD613EAD9C88}" presName="node" presStyleLbl="node1" presStyleIdx="1" presStyleCnt="7">
        <dgm:presLayoutVars>
          <dgm:bulletEnabled val="1"/>
        </dgm:presLayoutVars>
      </dgm:prSet>
      <dgm:spPr/>
    </dgm:pt>
    <dgm:pt modelId="{F00622D0-21B4-420E-AF5A-95278AE5B0B0}" type="pres">
      <dgm:prSet presAssocID="{FC4D3105-E01B-4D43-996A-167BA157ADF7}" presName="sibTrans" presStyleCnt="0"/>
      <dgm:spPr/>
    </dgm:pt>
    <dgm:pt modelId="{065E69A6-14F5-4440-8A93-2862479D9C96}" type="pres">
      <dgm:prSet presAssocID="{6D71A98F-1993-4350-A86E-384C43F4136A}" presName="node" presStyleLbl="node1" presStyleIdx="2" presStyleCnt="7">
        <dgm:presLayoutVars>
          <dgm:bulletEnabled val="1"/>
        </dgm:presLayoutVars>
      </dgm:prSet>
      <dgm:spPr/>
    </dgm:pt>
    <dgm:pt modelId="{2D5AB3D5-1B4F-4B9D-AA15-EF2610279E7E}" type="pres">
      <dgm:prSet presAssocID="{E0E7A2BB-DDD7-4A59-A8A1-7EA83F664F0C}" presName="sibTrans" presStyleCnt="0"/>
      <dgm:spPr/>
    </dgm:pt>
    <dgm:pt modelId="{4CCD4651-CB16-408D-9C7D-08D8E7757432}" type="pres">
      <dgm:prSet presAssocID="{1204089E-44E5-4587-90FE-161135433C66}" presName="node" presStyleLbl="node1" presStyleIdx="3" presStyleCnt="7">
        <dgm:presLayoutVars>
          <dgm:bulletEnabled val="1"/>
        </dgm:presLayoutVars>
      </dgm:prSet>
      <dgm:spPr/>
    </dgm:pt>
    <dgm:pt modelId="{6FB77F71-4375-4CE5-BA82-003A2C54A162}" type="pres">
      <dgm:prSet presAssocID="{057AEADB-F748-457E-8AF2-FFC21A4408C9}" presName="sibTrans" presStyleCnt="0"/>
      <dgm:spPr/>
    </dgm:pt>
    <dgm:pt modelId="{521E8D20-D5A3-4F65-A467-51CFA98581E6}" type="pres">
      <dgm:prSet presAssocID="{D9DFCE94-BEB3-4BCE-97C2-755987F55C2A}" presName="node" presStyleLbl="node1" presStyleIdx="4" presStyleCnt="7">
        <dgm:presLayoutVars>
          <dgm:bulletEnabled val="1"/>
        </dgm:presLayoutVars>
      </dgm:prSet>
      <dgm:spPr/>
    </dgm:pt>
    <dgm:pt modelId="{B9E24504-2290-463B-9C4C-4A9A31EEEA68}" type="pres">
      <dgm:prSet presAssocID="{4F23DC94-EE4E-46C8-8E77-0FEC5049834A}" presName="sibTrans" presStyleCnt="0"/>
      <dgm:spPr/>
    </dgm:pt>
    <dgm:pt modelId="{72D15391-58B6-4CD4-91A2-F67AE381FE19}" type="pres">
      <dgm:prSet presAssocID="{99641CC7-0C12-4DA9-8DD0-EE5BB2175075}" presName="node" presStyleLbl="node1" presStyleIdx="5" presStyleCnt="7">
        <dgm:presLayoutVars>
          <dgm:bulletEnabled val="1"/>
        </dgm:presLayoutVars>
      </dgm:prSet>
      <dgm:spPr/>
    </dgm:pt>
    <dgm:pt modelId="{349443F4-B579-4299-A544-5F373519EA5D}" type="pres">
      <dgm:prSet presAssocID="{05405602-EACB-43A9-8E83-52E77BA786FC}" presName="sibTrans" presStyleCnt="0"/>
      <dgm:spPr/>
    </dgm:pt>
    <dgm:pt modelId="{4D670141-7945-4C3A-B8DB-31C74D8CD23D}" type="pres">
      <dgm:prSet presAssocID="{EF130B7C-837C-4918-BAC3-96DE8E0CF725}" presName="node" presStyleLbl="node1" presStyleIdx="6" presStyleCnt="7">
        <dgm:presLayoutVars>
          <dgm:bulletEnabled val="1"/>
        </dgm:presLayoutVars>
      </dgm:prSet>
      <dgm:spPr/>
    </dgm:pt>
  </dgm:ptLst>
  <dgm:cxnLst>
    <dgm:cxn modelId="{D9D37600-3951-43A7-826F-8CE1C9721E81}" srcId="{2E3BA0BF-626E-42B4-ABF3-1306559548C6}" destId="{D9DFCE94-BEB3-4BCE-97C2-755987F55C2A}" srcOrd="4" destOrd="0" parTransId="{881AE962-F492-409F-A2F6-16DF3747B864}" sibTransId="{4F23DC94-EE4E-46C8-8E77-0FEC5049834A}"/>
    <dgm:cxn modelId="{8D5A8404-FC7C-468A-9174-08353B725931}" type="presOf" srcId="{99641CC7-0C12-4DA9-8DD0-EE5BB2175075}" destId="{72D15391-58B6-4CD4-91A2-F67AE381FE19}" srcOrd="0" destOrd="0" presId="urn:microsoft.com/office/officeart/2005/8/layout/default"/>
    <dgm:cxn modelId="{B871061D-C64A-4297-906A-562A299442BC}" srcId="{2E3BA0BF-626E-42B4-ABF3-1306559548C6}" destId="{99641CC7-0C12-4DA9-8DD0-EE5BB2175075}" srcOrd="5" destOrd="0" parTransId="{6BEC7D0D-1842-4A8A-BA11-0D26259AF46C}" sibTransId="{05405602-EACB-43A9-8E83-52E77BA786FC}"/>
    <dgm:cxn modelId="{C3322120-C0FF-43DE-A333-C2D562CE88A6}" type="presOf" srcId="{8D730E03-C048-4E33-8D3E-FD613EAD9C88}" destId="{C704193A-76B8-4522-9E67-8600AA1060D2}" srcOrd="0" destOrd="0" presId="urn:microsoft.com/office/officeart/2005/8/layout/default"/>
    <dgm:cxn modelId="{149A9D25-7E6A-4562-B151-2C214ACC59C9}" srcId="{2E3BA0BF-626E-42B4-ABF3-1306559548C6}" destId="{EF130B7C-837C-4918-BAC3-96DE8E0CF725}" srcOrd="6" destOrd="0" parTransId="{00C3BAC5-CFFE-4E15-84DD-193393D30046}" sibTransId="{62553BCF-0AD2-4373-94D8-638899DF4C5C}"/>
    <dgm:cxn modelId="{EB38DB3B-A5D4-4185-A9DB-7CC3325EAA22}" srcId="{2E3BA0BF-626E-42B4-ABF3-1306559548C6}" destId="{34C861B6-CD73-4888-9952-6C65BA76709E}" srcOrd="0" destOrd="0" parTransId="{BCE2880C-EA06-4AC0-8EC0-E14E28FED1AF}" sibTransId="{3C606F3E-CD1E-42A1-AFBC-8AEDEC1EB9A2}"/>
    <dgm:cxn modelId="{3CE66761-D38B-4016-9BC2-3D8AC520C47F}" srcId="{2E3BA0BF-626E-42B4-ABF3-1306559548C6}" destId="{6D71A98F-1993-4350-A86E-384C43F4136A}" srcOrd="2" destOrd="0" parTransId="{61B658B7-5E49-4B7B-B84B-DC8B0239DAEE}" sibTransId="{E0E7A2BB-DDD7-4A59-A8A1-7EA83F664F0C}"/>
    <dgm:cxn modelId="{7DF5A069-AED6-4FC2-BBC6-4EEADDC574D4}" type="presOf" srcId="{2E3BA0BF-626E-42B4-ABF3-1306559548C6}" destId="{402E99BB-51C2-494B-8355-F54828DE8F56}" srcOrd="0" destOrd="0" presId="urn:microsoft.com/office/officeart/2005/8/layout/default"/>
    <dgm:cxn modelId="{0C46F371-261B-4E0E-B389-F3847E588B2B}" type="presOf" srcId="{EF130B7C-837C-4918-BAC3-96DE8E0CF725}" destId="{4D670141-7945-4C3A-B8DB-31C74D8CD23D}" srcOrd="0" destOrd="0" presId="urn:microsoft.com/office/officeart/2005/8/layout/default"/>
    <dgm:cxn modelId="{E1638672-27C2-49FE-8EEC-CFC96CA206DC}" type="presOf" srcId="{D9DFCE94-BEB3-4BCE-97C2-755987F55C2A}" destId="{521E8D20-D5A3-4F65-A467-51CFA98581E6}" srcOrd="0" destOrd="0" presId="urn:microsoft.com/office/officeart/2005/8/layout/default"/>
    <dgm:cxn modelId="{E1188B7C-F3FA-4B13-87DC-B328AD7B7BCD}" type="presOf" srcId="{34C861B6-CD73-4888-9952-6C65BA76709E}" destId="{B8DFFB72-4064-4651-B3BE-06F0EF94EF55}" srcOrd="0" destOrd="0" presId="urn:microsoft.com/office/officeart/2005/8/layout/default"/>
    <dgm:cxn modelId="{86A44185-BD25-455F-A303-984736E97A00}" type="presOf" srcId="{1204089E-44E5-4587-90FE-161135433C66}" destId="{4CCD4651-CB16-408D-9C7D-08D8E7757432}" srcOrd="0" destOrd="0" presId="urn:microsoft.com/office/officeart/2005/8/layout/default"/>
    <dgm:cxn modelId="{644C68B7-AB88-4416-ADAE-37E67C2E6623}" type="presOf" srcId="{6D71A98F-1993-4350-A86E-384C43F4136A}" destId="{065E69A6-14F5-4440-8A93-2862479D9C96}" srcOrd="0" destOrd="0" presId="urn:microsoft.com/office/officeart/2005/8/layout/default"/>
    <dgm:cxn modelId="{6BAFD0D7-39B5-493C-A5FE-3CAFC8816BEB}" srcId="{2E3BA0BF-626E-42B4-ABF3-1306559548C6}" destId="{8D730E03-C048-4E33-8D3E-FD613EAD9C88}" srcOrd="1" destOrd="0" parTransId="{1181CBF3-3B2F-4A80-8A14-27D2A569C29C}" sibTransId="{FC4D3105-E01B-4D43-996A-167BA157ADF7}"/>
    <dgm:cxn modelId="{30BBFBF3-982B-4CB6-8DC7-216E62CB2D48}" srcId="{2E3BA0BF-626E-42B4-ABF3-1306559548C6}" destId="{1204089E-44E5-4587-90FE-161135433C66}" srcOrd="3" destOrd="0" parTransId="{DA006FDE-BF42-4808-9205-531A7159617C}" sibTransId="{057AEADB-F748-457E-8AF2-FFC21A4408C9}"/>
    <dgm:cxn modelId="{E057DD08-B551-44D8-8A21-01F504F694B0}" type="presParOf" srcId="{402E99BB-51C2-494B-8355-F54828DE8F56}" destId="{B8DFFB72-4064-4651-B3BE-06F0EF94EF55}" srcOrd="0" destOrd="0" presId="urn:microsoft.com/office/officeart/2005/8/layout/default"/>
    <dgm:cxn modelId="{BE5ACD00-7F1A-4160-8E7D-FCC23B10E4C1}" type="presParOf" srcId="{402E99BB-51C2-494B-8355-F54828DE8F56}" destId="{8CDF3D2A-7BA9-4C1C-80AB-3CC589C1C89C}" srcOrd="1" destOrd="0" presId="urn:microsoft.com/office/officeart/2005/8/layout/default"/>
    <dgm:cxn modelId="{178A45E2-FA83-4E94-83DA-BAF857C1EBD1}" type="presParOf" srcId="{402E99BB-51C2-494B-8355-F54828DE8F56}" destId="{C704193A-76B8-4522-9E67-8600AA1060D2}" srcOrd="2" destOrd="0" presId="urn:microsoft.com/office/officeart/2005/8/layout/default"/>
    <dgm:cxn modelId="{D14276C9-FDB9-494D-9966-3F0A11638B29}" type="presParOf" srcId="{402E99BB-51C2-494B-8355-F54828DE8F56}" destId="{F00622D0-21B4-420E-AF5A-95278AE5B0B0}" srcOrd="3" destOrd="0" presId="urn:microsoft.com/office/officeart/2005/8/layout/default"/>
    <dgm:cxn modelId="{EA123891-CEEA-462F-A52D-9FD228D7F5BA}" type="presParOf" srcId="{402E99BB-51C2-494B-8355-F54828DE8F56}" destId="{065E69A6-14F5-4440-8A93-2862479D9C96}" srcOrd="4" destOrd="0" presId="urn:microsoft.com/office/officeart/2005/8/layout/default"/>
    <dgm:cxn modelId="{5569EFDA-6055-4549-9FED-6CB5D03D4626}" type="presParOf" srcId="{402E99BB-51C2-494B-8355-F54828DE8F56}" destId="{2D5AB3D5-1B4F-4B9D-AA15-EF2610279E7E}" srcOrd="5" destOrd="0" presId="urn:microsoft.com/office/officeart/2005/8/layout/default"/>
    <dgm:cxn modelId="{D8169345-574C-487D-96BB-972E48029498}" type="presParOf" srcId="{402E99BB-51C2-494B-8355-F54828DE8F56}" destId="{4CCD4651-CB16-408D-9C7D-08D8E7757432}" srcOrd="6" destOrd="0" presId="urn:microsoft.com/office/officeart/2005/8/layout/default"/>
    <dgm:cxn modelId="{F88F5043-1082-43A0-9E9E-C2B29E9E9EA5}" type="presParOf" srcId="{402E99BB-51C2-494B-8355-F54828DE8F56}" destId="{6FB77F71-4375-4CE5-BA82-003A2C54A162}" srcOrd="7" destOrd="0" presId="urn:microsoft.com/office/officeart/2005/8/layout/default"/>
    <dgm:cxn modelId="{EDD4F74D-B1E7-46A4-9E3D-4439DC81DCD6}" type="presParOf" srcId="{402E99BB-51C2-494B-8355-F54828DE8F56}" destId="{521E8D20-D5A3-4F65-A467-51CFA98581E6}" srcOrd="8" destOrd="0" presId="urn:microsoft.com/office/officeart/2005/8/layout/default"/>
    <dgm:cxn modelId="{A2BEB0F8-ABA1-490F-8AD6-1D8804D01F08}" type="presParOf" srcId="{402E99BB-51C2-494B-8355-F54828DE8F56}" destId="{B9E24504-2290-463B-9C4C-4A9A31EEEA68}" srcOrd="9" destOrd="0" presId="urn:microsoft.com/office/officeart/2005/8/layout/default"/>
    <dgm:cxn modelId="{B65776A8-1CC5-4B30-AD94-603BA891EA0E}" type="presParOf" srcId="{402E99BB-51C2-494B-8355-F54828DE8F56}" destId="{72D15391-58B6-4CD4-91A2-F67AE381FE19}" srcOrd="10" destOrd="0" presId="urn:microsoft.com/office/officeart/2005/8/layout/default"/>
    <dgm:cxn modelId="{E23C2F52-B192-4C4E-85FD-190889369B00}" type="presParOf" srcId="{402E99BB-51C2-494B-8355-F54828DE8F56}" destId="{349443F4-B579-4299-A544-5F373519EA5D}" srcOrd="11" destOrd="0" presId="urn:microsoft.com/office/officeart/2005/8/layout/default"/>
    <dgm:cxn modelId="{7C2225F4-8138-4978-9C29-1D8FC70FF850}" type="presParOf" srcId="{402E99BB-51C2-494B-8355-F54828DE8F56}" destId="{4D670141-7945-4C3A-B8DB-31C74D8CD23D}"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353235-5A8C-41CD-8763-185CBEE5EB6A}" type="doc">
      <dgm:prSet loTypeId="urn:microsoft.com/office/officeart/2011/layout/HexagonRadial" loCatId="cycle" qsTypeId="urn:microsoft.com/office/officeart/2005/8/quickstyle/simple1#2" qsCatId="simple" csTypeId="urn:microsoft.com/office/officeart/2005/8/colors/accent1_2#1" csCatId="accent1" phldr="1"/>
      <dgm:spPr/>
      <dgm:t>
        <a:bodyPr/>
        <a:lstStyle/>
        <a:p>
          <a:endParaRPr lang="en-GB"/>
        </a:p>
      </dgm:t>
    </dgm:pt>
    <dgm:pt modelId="{AE607E76-8F54-4B6B-8D3D-CE2B2965A56B}">
      <dgm:prSet phldrT="[Text]"/>
      <dgm:spPr/>
      <dgm:t>
        <a:bodyPr/>
        <a:lstStyle/>
        <a:p>
          <a:r>
            <a:rPr lang="en-GB" dirty="0"/>
            <a:t>LEGAL GROUNDS FOR PROCESSING DATA</a:t>
          </a:r>
        </a:p>
      </dgm:t>
    </dgm:pt>
    <dgm:pt modelId="{3668EFC1-4C3E-4411-B5E0-451399AA5686}" type="parTrans" cxnId="{FE14B42D-4B36-414B-BC01-5557E56416DD}">
      <dgm:prSet/>
      <dgm:spPr/>
      <dgm:t>
        <a:bodyPr/>
        <a:lstStyle/>
        <a:p>
          <a:endParaRPr lang="en-GB"/>
        </a:p>
      </dgm:t>
    </dgm:pt>
    <dgm:pt modelId="{FF2230D5-14C8-49E3-88E1-FDDCF5407F7D}" type="sibTrans" cxnId="{FE14B42D-4B36-414B-BC01-5557E56416DD}">
      <dgm:prSet/>
      <dgm:spPr/>
      <dgm:t>
        <a:bodyPr/>
        <a:lstStyle/>
        <a:p>
          <a:endParaRPr lang="en-GB"/>
        </a:p>
      </dgm:t>
    </dgm:pt>
    <dgm:pt modelId="{618ACCA6-A86E-45E2-9F08-DFDAF0B2BB58}">
      <dgm:prSet phldrT="[Text]"/>
      <dgm:spPr/>
      <dgm:t>
        <a:bodyPr/>
        <a:lstStyle/>
        <a:p>
          <a:r>
            <a:rPr lang="en-GB" dirty="0"/>
            <a:t>LEGITIMITE INTEREST</a:t>
          </a:r>
        </a:p>
      </dgm:t>
    </dgm:pt>
    <dgm:pt modelId="{AE55CABE-478C-4F89-B25A-179968160CC5}" type="parTrans" cxnId="{983F8469-E1C8-41B7-BC8F-297A33FD80D3}">
      <dgm:prSet/>
      <dgm:spPr/>
      <dgm:t>
        <a:bodyPr/>
        <a:lstStyle/>
        <a:p>
          <a:endParaRPr lang="en-GB"/>
        </a:p>
      </dgm:t>
    </dgm:pt>
    <dgm:pt modelId="{57019240-B22E-46B2-A5AD-86A5C47E0E59}" type="sibTrans" cxnId="{983F8469-E1C8-41B7-BC8F-297A33FD80D3}">
      <dgm:prSet/>
      <dgm:spPr/>
      <dgm:t>
        <a:bodyPr/>
        <a:lstStyle/>
        <a:p>
          <a:endParaRPr lang="en-GB"/>
        </a:p>
      </dgm:t>
    </dgm:pt>
    <dgm:pt modelId="{C8D34E2C-11B3-4A08-94A7-9BB51865C069}">
      <dgm:prSet phldrT="[Text]"/>
      <dgm:spPr/>
      <dgm:t>
        <a:bodyPr/>
        <a:lstStyle/>
        <a:p>
          <a:r>
            <a:rPr lang="en-GB" dirty="0"/>
            <a:t>CONTRACT</a:t>
          </a:r>
        </a:p>
      </dgm:t>
    </dgm:pt>
    <dgm:pt modelId="{78738988-DDDB-46A3-A901-84320661E97D}" type="parTrans" cxnId="{5B43414B-3D97-4600-8D8B-2A7B89E34651}">
      <dgm:prSet/>
      <dgm:spPr/>
      <dgm:t>
        <a:bodyPr/>
        <a:lstStyle/>
        <a:p>
          <a:endParaRPr lang="en-GB"/>
        </a:p>
      </dgm:t>
    </dgm:pt>
    <dgm:pt modelId="{41B2AF09-F078-4975-AC60-C6ADE822B2C4}" type="sibTrans" cxnId="{5B43414B-3D97-4600-8D8B-2A7B89E34651}">
      <dgm:prSet/>
      <dgm:spPr/>
      <dgm:t>
        <a:bodyPr/>
        <a:lstStyle/>
        <a:p>
          <a:endParaRPr lang="en-GB"/>
        </a:p>
      </dgm:t>
    </dgm:pt>
    <dgm:pt modelId="{46F9FDD7-4685-4674-A6FC-3F4396B29BC2}">
      <dgm:prSet phldrT="[Text]"/>
      <dgm:spPr/>
      <dgm:t>
        <a:bodyPr/>
        <a:lstStyle/>
        <a:p>
          <a:r>
            <a:rPr lang="en-GB" dirty="0"/>
            <a:t>LEGAL OBLIGATION</a:t>
          </a:r>
        </a:p>
      </dgm:t>
    </dgm:pt>
    <dgm:pt modelId="{A286F0AD-9C8A-4E81-A1F7-EF4ACAEA1732}" type="parTrans" cxnId="{D78EFF95-DED1-440C-A633-070FD00E525A}">
      <dgm:prSet/>
      <dgm:spPr/>
      <dgm:t>
        <a:bodyPr/>
        <a:lstStyle/>
        <a:p>
          <a:endParaRPr lang="en-GB"/>
        </a:p>
      </dgm:t>
    </dgm:pt>
    <dgm:pt modelId="{0A76CAC3-7553-422A-B7FE-994CD5F6D46A}" type="sibTrans" cxnId="{D78EFF95-DED1-440C-A633-070FD00E525A}">
      <dgm:prSet/>
      <dgm:spPr/>
      <dgm:t>
        <a:bodyPr/>
        <a:lstStyle/>
        <a:p>
          <a:endParaRPr lang="en-GB"/>
        </a:p>
      </dgm:t>
    </dgm:pt>
    <dgm:pt modelId="{68D55E1F-7259-4623-9F16-7EF013960B84}">
      <dgm:prSet phldrT="[Text]"/>
      <dgm:spPr/>
      <dgm:t>
        <a:bodyPr/>
        <a:lstStyle/>
        <a:p>
          <a:r>
            <a:rPr lang="en-GB" dirty="0"/>
            <a:t>PROTECTING VITAL INTERESTS</a:t>
          </a:r>
        </a:p>
      </dgm:t>
    </dgm:pt>
    <dgm:pt modelId="{651E85D3-0C75-4FA9-93CF-3A4251EA26E3}" type="parTrans" cxnId="{BDE09C34-9EA5-42A1-9BB2-6876F6EB8A11}">
      <dgm:prSet/>
      <dgm:spPr/>
      <dgm:t>
        <a:bodyPr/>
        <a:lstStyle/>
        <a:p>
          <a:endParaRPr lang="en-GB"/>
        </a:p>
      </dgm:t>
    </dgm:pt>
    <dgm:pt modelId="{6E23131E-1AC6-4770-84E3-CF75627EAB28}" type="sibTrans" cxnId="{BDE09C34-9EA5-42A1-9BB2-6876F6EB8A11}">
      <dgm:prSet/>
      <dgm:spPr/>
      <dgm:t>
        <a:bodyPr/>
        <a:lstStyle/>
        <a:p>
          <a:endParaRPr lang="en-GB"/>
        </a:p>
      </dgm:t>
    </dgm:pt>
    <dgm:pt modelId="{3BA9C6D8-A76C-4C7A-8585-8283C8C1048C}">
      <dgm:prSet phldrT="[Text]"/>
      <dgm:spPr/>
      <dgm:t>
        <a:bodyPr/>
        <a:lstStyle/>
        <a:p>
          <a:r>
            <a:rPr lang="en-GB" dirty="0"/>
            <a:t>PUBLIC INTEREST</a:t>
          </a:r>
        </a:p>
      </dgm:t>
    </dgm:pt>
    <dgm:pt modelId="{39E099CD-87C5-458B-B30F-EE6FC8840B30}" type="parTrans" cxnId="{943C03DD-B282-4EF0-B64C-922D4F84E124}">
      <dgm:prSet/>
      <dgm:spPr/>
      <dgm:t>
        <a:bodyPr/>
        <a:lstStyle/>
        <a:p>
          <a:endParaRPr lang="en-GB"/>
        </a:p>
      </dgm:t>
    </dgm:pt>
    <dgm:pt modelId="{4487B033-A55B-4978-A18A-90F316EBA021}" type="sibTrans" cxnId="{943C03DD-B282-4EF0-B64C-922D4F84E124}">
      <dgm:prSet/>
      <dgm:spPr/>
      <dgm:t>
        <a:bodyPr/>
        <a:lstStyle/>
        <a:p>
          <a:endParaRPr lang="en-GB"/>
        </a:p>
      </dgm:t>
    </dgm:pt>
    <dgm:pt modelId="{A82E47A9-7769-4E11-9A11-A879BE5EE860}">
      <dgm:prSet phldrT="[Text]"/>
      <dgm:spPr/>
      <dgm:t>
        <a:bodyPr/>
        <a:lstStyle/>
        <a:p>
          <a:r>
            <a:rPr lang="en-GB" dirty="0"/>
            <a:t>CONSENT</a:t>
          </a:r>
        </a:p>
      </dgm:t>
    </dgm:pt>
    <dgm:pt modelId="{A559F0CC-1422-4773-93A7-EBC4A1928A06}" type="parTrans" cxnId="{6558EFB3-F5C5-4B64-B1A0-B32B7AC55625}">
      <dgm:prSet/>
      <dgm:spPr/>
      <dgm:t>
        <a:bodyPr/>
        <a:lstStyle/>
        <a:p>
          <a:endParaRPr lang="en-GB"/>
        </a:p>
      </dgm:t>
    </dgm:pt>
    <dgm:pt modelId="{DA6E63F3-09C4-4A73-B344-4CDC1C3EAB74}" type="sibTrans" cxnId="{6558EFB3-F5C5-4B64-B1A0-B32B7AC55625}">
      <dgm:prSet/>
      <dgm:spPr/>
      <dgm:t>
        <a:bodyPr/>
        <a:lstStyle/>
        <a:p>
          <a:endParaRPr lang="en-GB"/>
        </a:p>
      </dgm:t>
    </dgm:pt>
    <dgm:pt modelId="{244FD22A-70B2-413F-A613-C97200BF9F38}" type="pres">
      <dgm:prSet presAssocID="{90353235-5A8C-41CD-8763-185CBEE5EB6A}" presName="Name0" presStyleCnt="0">
        <dgm:presLayoutVars>
          <dgm:chMax val="1"/>
          <dgm:chPref val="1"/>
          <dgm:dir/>
          <dgm:animOne val="branch"/>
          <dgm:animLvl val="lvl"/>
        </dgm:presLayoutVars>
      </dgm:prSet>
      <dgm:spPr/>
    </dgm:pt>
    <dgm:pt modelId="{CEA35CD9-6B00-4CCE-B63D-3D9CB4E0697C}" type="pres">
      <dgm:prSet presAssocID="{AE607E76-8F54-4B6B-8D3D-CE2B2965A56B}" presName="Parent" presStyleLbl="node0" presStyleIdx="0" presStyleCnt="1">
        <dgm:presLayoutVars>
          <dgm:chMax val="6"/>
          <dgm:chPref val="6"/>
        </dgm:presLayoutVars>
      </dgm:prSet>
      <dgm:spPr/>
    </dgm:pt>
    <dgm:pt modelId="{B8F8073C-5A65-47EB-8D1B-5AE521AB821A}" type="pres">
      <dgm:prSet presAssocID="{618ACCA6-A86E-45E2-9F08-DFDAF0B2BB58}" presName="Accent1" presStyleCnt="0"/>
      <dgm:spPr/>
    </dgm:pt>
    <dgm:pt modelId="{D862289A-7EDE-4823-BD95-2685A82DD6D2}" type="pres">
      <dgm:prSet presAssocID="{618ACCA6-A86E-45E2-9F08-DFDAF0B2BB58}" presName="Accent" presStyleLbl="bgShp" presStyleIdx="0" presStyleCnt="6"/>
      <dgm:spPr/>
    </dgm:pt>
    <dgm:pt modelId="{79B2023C-E09F-4FC3-AD03-81331121D075}" type="pres">
      <dgm:prSet presAssocID="{618ACCA6-A86E-45E2-9F08-DFDAF0B2BB58}" presName="Child1" presStyleLbl="node1" presStyleIdx="0" presStyleCnt="6">
        <dgm:presLayoutVars>
          <dgm:chMax val="0"/>
          <dgm:chPref val="0"/>
          <dgm:bulletEnabled val="1"/>
        </dgm:presLayoutVars>
      </dgm:prSet>
      <dgm:spPr/>
    </dgm:pt>
    <dgm:pt modelId="{9F0FDEBB-6D6D-4BD9-B87C-2A3EE5D74FF0}" type="pres">
      <dgm:prSet presAssocID="{C8D34E2C-11B3-4A08-94A7-9BB51865C069}" presName="Accent2" presStyleCnt="0"/>
      <dgm:spPr/>
    </dgm:pt>
    <dgm:pt modelId="{2BD122B2-794B-4776-BA0F-4FB736CF6B56}" type="pres">
      <dgm:prSet presAssocID="{C8D34E2C-11B3-4A08-94A7-9BB51865C069}" presName="Accent" presStyleLbl="bgShp" presStyleIdx="1" presStyleCnt="6"/>
      <dgm:spPr/>
    </dgm:pt>
    <dgm:pt modelId="{5489BC19-9E02-48DF-8C28-EDA40EFB2BA2}" type="pres">
      <dgm:prSet presAssocID="{C8D34E2C-11B3-4A08-94A7-9BB51865C069}" presName="Child2" presStyleLbl="node1" presStyleIdx="1" presStyleCnt="6">
        <dgm:presLayoutVars>
          <dgm:chMax val="0"/>
          <dgm:chPref val="0"/>
          <dgm:bulletEnabled val="1"/>
        </dgm:presLayoutVars>
      </dgm:prSet>
      <dgm:spPr/>
    </dgm:pt>
    <dgm:pt modelId="{81AC92DC-A039-4F13-A6B6-5F53A4B5B1E4}" type="pres">
      <dgm:prSet presAssocID="{46F9FDD7-4685-4674-A6FC-3F4396B29BC2}" presName="Accent3" presStyleCnt="0"/>
      <dgm:spPr/>
    </dgm:pt>
    <dgm:pt modelId="{C5C1F2F5-9C39-49B2-8647-F134F52CB056}" type="pres">
      <dgm:prSet presAssocID="{46F9FDD7-4685-4674-A6FC-3F4396B29BC2}" presName="Accent" presStyleLbl="bgShp" presStyleIdx="2" presStyleCnt="6"/>
      <dgm:spPr/>
    </dgm:pt>
    <dgm:pt modelId="{CF548C3B-423F-490E-8FCD-F32EB08F3B1E}" type="pres">
      <dgm:prSet presAssocID="{46F9FDD7-4685-4674-A6FC-3F4396B29BC2}" presName="Child3" presStyleLbl="node1" presStyleIdx="2" presStyleCnt="6">
        <dgm:presLayoutVars>
          <dgm:chMax val="0"/>
          <dgm:chPref val="0"/>
          <dgm:bulletEnabled val="1"/>
        </dgm:presLayoutVars>
      </dgm:prSet>
      <dgm:spPr/>
    </dgm:pt>
    <dgm:pt modelId="{5E4A5B14-28E5-421C-963F-332E41C2BB58}" type="pres">
      <dgm:prSet presAssocID="{68D55E1F-7259-4623-9F16-7EF013960B84}" presName="Accent4" presStyleCnt="0"/>
      <dgm:spPr/>
    </dgm:pt>
    <dgm:pt modelId="{F3601DED-2CC8-4215-B171-4E4B3178C96E}" type="pres">
      <dgm:prSet presAssocID="{68D55E1F-7259-4623-9F16-7EF013960B84}" presName="Accent" presStyleLbl="bgShp" presStyleIdx="3" presStyleCnt="6"/>
      <dgm:spPr/>
    </dgm:pt>
    <dgm:pt modelId="{5C84BA88-6B6E-4309-BF44-381E132ADAFB}" type="pres">
      <dgm:prSet presAssocID="{68D55E1F-7259-4623-9F16-7EF013960B84}" presName="Child4" presStyleLbl="node1" presStyleIdx="3" presStyleCnt="6">
        <dgm:presLayoutVars>
          <dgm:chMax val="0"/>
          <dgm:chPref val="0"/>
          <dgm:bulletEnabled val="1"/>
        </dgm:presLayoutVars>
      </dgm:prSet>
      <dgm:spPr/>
    </dgm:pt>
    <dgm:pt modelId="{65E88CD2-7A40-4272-95A4-C510212212AD}" type="pres">
      <dgm:prSet presAssocID="{3BA9C6D8-A76C-4C7A-8585-8283C8C1048C}" presName="Accent5" presStyleCnt="0"/>
      <dgm:spPr/>
    </dgm:pt>
    <dgm:pt modelId="{F128B1A4-05DA-4ED5-A3C4-81AB5038720C}" type="pres">
      <dgm:prSet presAssocID="{3BA9C6D8-A76C-4C7A-8585-8283C8C1048C}" presName="Accent" presStyleLbl="bgShp" presStyleIdx="4" presStyleCnt="6"/>
      <dgm:spPr/>
    </dgm:pt>
    <dgm:pt modelId="{73411EE0-6BE2-469C-82E3-3F6DDBE88D54}" type="pres">
      <dgm:prSet presAssocID="{3BA9C6D8-A76C-4C7A-8585-8283C8C1048C}" presName="Child5" presStyleLbl="node1" presStyleIdx="4" presStyleCnt="6">
        <dgm:presLayoutVars>
          <dgm:chMax val="0"/>
          <dgm:chPref val="0"/>
          <dgm:bulletEnabled val="1"/>
        </dgm:presLayoutVars>
      </dgm:prSet>
      <dgm:spPr/>
    </dgm:pt>
    <dgm:pt modelId="{C5FDCF5F-0C31-4A98-A234-FF4A73685AA9}" type="pres">
      <dgm:prSet presAssocID="{A82E47A9-7769-4E11-9A11-A879BE5EE860}" presName="Accent6" presStyleCnt="0"/>
      <dgm:spPr/>
    </dgm:pt>
    <dgm:pt modelId="{583D606F-E023-4025-B62F-22F388231AA8}" type="pres">
      <dgm:prSet presAssocID="{A82E47A9-7769-4E11-9A11-A879BE5EE860}" presName="Accent" presStyleLbl="bgShp" presStyleIdx="5" presStyleCnt="6"/>
      <dgm:spPr/>
    </dgm:pt>
    <dgm:pt modelId="{7F1FC072-A108-4ED7-9FB4-0DA2EA9F1F01}" type="pres">
      <dgm:prSet presAssocID="{A82E47A9-7769-4E11-9A11-A879BE5EE860}" presName="Child6" presStyleLbl="node1" presStyleIdx="5" presStyleCnt="6">
        <dgm:presLayoutVars>
          <dgm:chMax val="0"/>
          <dgm:chPref val="0"/>
          <dgm:bulletEnabled val="1"/>
        </dgm:presLayoutVars>
      </dgm:prSet>
      <dgm:spPr/>
    </dgm:pt>
  </dgm:ptLst>
  <dgm:cxnLst>
    <dgm:cxn modelId="{640AC22B-F27C-4033-BD9F-E698146BBA38}" type="presOf" srcId="{46F9FDD7-4685-4674-A6FC-3F4396B29BC2}" destId="{CF548C3B-423F-490E-8FCD-F32EB08F3B1E}" srcOrd="0" destOrd="0" presId="urn:microsoft.com/office/officeart/2011/layout/HexagonRadial"/>
    <dgm:cxn modelId="{FE14B42D-4B36-414B-BC01-5557E56416DD}" srcId="{90353235-5A8C-41CD-8763-185CBEE5EB6A}" destId="{AE607E76-8F54-4B6B-8D3D-CE2B2965A56B}" srcOrd="0" destOrd="0" parTransId="{3668EFC1-4C3E-4411-B5E0-451399AA5686}" sibTransId="{FF2230D5-14C8-49E3-88E1-FDDCF5407F7D}"/>
    <dgm:cxn modelId="{BDE09C34-9EA5-42A1-9BB2-6876F6EB8A11}" srcId="{AE607E76-8F54-4B6B-8D3D-CE2B2965A56B}" destId="{68D55E1F-7259-4623-9F16-7EF013960B84}" srcOrd="3" destOrd="0" parTransId="{651E85D3-0C75-4FA9-93CF-3A4251EA26E3}" sibTransId="{6E23131E-1AC6-4770-84E3-CF75627EAB28}"/>
    <dgm:cxn modelId="{306E8135-FCB0-4ED0-BAFE-961A912AAFBE}" type="presOf" srcId="{C8D34E2C-11B3-4A08-94A7-9BB51865C069}" destId="{5489BC19-9E02-48DF-8C28-EDA40EFB2BA2}" srcOrd="0" destOrd="0" presId="urn:microsoft.com/office/officeart/2011/layout/HexagonRadial"/>
    <dgm:cxn modelId="{FE20475B-1A8A-45E8-BF44-A4E744A13969}" type="presOf" srcId="{618ACCA6-A86E-45E2-9F08-DFDAF0B2BB58}" destId="{79B2023C-E09F-4FC3-AD03-81331121D075}" srcOrd="0" destOrd="0" presId="urn:microsoft.com/office/officeart/2011/layout/HexagonRadial"/>
    <dgm:cxn modelId="{983F8469-E1C8-41B7-BC8F-297A33FD80D3}" srcId="{AE607E76-8F54-4B6B-8D3D-CE2B2965A56B}" destId="{618ACCA6-A86E-45E2-9F08-DFDAF0B2BB58}" srcOrd="0" destOrd="0" parTransId="{AE55CABE-478C-4F89-B25A-179968160CC5}" sibTransId="{57019240-B22E-46B2-A5AD-86A5C47E0E59}"/>
    <dgm:cxn modelId="{5B43414B-3D97-4600-8D8B-2A7B89E34651}" srcId="{AE607E76-8F54-4B6B-8D3D-CE2B2965A56B}" destId="{C8D34E2C-11B3-4A08-94A7-9BB51865C069}" srcOrd="1" destOrd="0" parTransId="{78738988-DDDB-46A3-A901-84320661E97D}" sibTransId="{41B2AF09-F078-4975-AC60-C6ADE822B2C4}"/>
    <dgm:cxn modelId="{78336F51-5F77-43C1-90C7-8DD251F48403}" type="presOf" srcId="{3BA9C6D8-A76C-4C7A-8585-8283C8C1048C}" destId="{73411EE0-6BE2-469C-82E3-3F6DDBE88D54}" srcOrd="0" destOrd="0" presId="urn:microsoft.com/office/officeart/2011/layout/HexagonRadial"/>
    <dgm:cxn modelId="{D78EFF95-DED1-440C-A633-070FD00E525A}" srcId="{AE607E76-8F54-4B6B-8D3D-CE2B2965A56B}" destId="{46F9FDD7-4685-4674-A6FC-3F4396B29BC2}" srcOrd="2" destOrd="0" parTransId="{A286F0AD-9C8A-4E81-A1F7-EF4ACAEA1732}" sibTransId="{0A76CAC3-7553-422A-B7FE-994CD5F6D46A}"/>
    <dgm:cxn modelId="{32F2AAA5-1193-4E92-8389-BDEE535F9941}" type="presOf" srcId="{68D55E1F-7259-4623-9F16-7EF013960B84}" destId="{5C84BA88-6B6E-4309-BF44-381E132ADAFB}" srcOrd="0" destOrd="0" presId="urn:microsoft.com/office/officeart/2011/layout/HexagonRadial"/>
    <dgm:cxn modelId="{6558EFB3-F5C5-4B64-B1A0-B32B7AC55625}" srcId="{AE607E76-8F54-4B6B-8D3D-CE2B2965A56B}" destId="{A82E47A9-7769-4E11-9A11-A879BE5EE860}" srcOrd="5" destOrd="0" parTransId="{A559F0CC-1422-4773-93A7-EBC4A1928A06}" sibTransId="{DA6E63F3-09C4-4A73-B344-4CDC1C3EAB74}"/>
    <dgm:cxn modelId="{A8CABFC7-2F0D-4303-9160-D28B2D3FB298}" type="presOf" srcId="{AE607E76-8F54-4B6B-8D3D-CE2B2965A56B}" destId="{CEA35CD9-6B00-4CCE-B63D-3D9CB4E0697C}" srcOrd="0" destOrd="0" presId="urn:microsoft.com/office/officeart/2011/layout/HexagonRadial"/>
    <dgm:cxn modelId="{5063F4D0-881D-467B-B539-6DC9619AA258}" type="presOf" srcId="{90353235-5A8C-41CD-8763-185CBEE5EB6A}" destId="{244FD22A-70B2-413F-A613-C97200BF9F38}" srcOrd="0" destOrd="0" presId="urn:microsoft.com/office/officeart/2011/layout/HexagonRadial"/>
    <dgm:cxn modelId="{960551D1-C2F2-4E9D-8623-A591C404891C}" type="presOf" srcId="{A82E47A9-7769-4E11-9A11-A879BE5EE860}" destId="{7F1FC072-A108-4ED7-9FB4-0DA2EA9F1F01}" srcOrd="0" destOrd="0" presId="urn:microsoft.com/office/officeart/2011/layout/HexagonRadial"/>
    <dgm:cxn modelId="{943C03DD-B282-4EF0-B64C-922D4F84E124}" srcId="{AE607E76-8F54-4B6B-8D3D-CE2B2965A56B}" destId="{3BA9C6D8-A76C-4C7A-8585-8283C8C1048C}" srcOrd="4" destOrd="0" parTransId="{39E099CD-87C5-458B-B30F-EE6FC8840B30}" sibTransId="{4487B033-A55B-4978-A18A-90F316EBA021}"/>
    <dgm:cxn modelId="{83A46BF0-F96D-497C-9FB4-05975979E071}" type="presParOf" srcId="{244FD22A-70B2-413F-A613-C97200BF9F38}" destId="{CEA35CD9-6B00-4CCE-B63D-3D9CB4E0697C}" srcOrd="0" destOrd="0" presId="urn:microsoft.com/office/officeart/2011/layout/HexagonRadial"/>
    <dgm:cxn modelId="{002868F8-D08C-43F3-929B-25A5399C4A3E}" type="presParOf" srcId="{244FD22A-70B2-413F-A613-C97200BF9F38}" destId="{B8F8073C-5A65-47EB-8D1B-5AE521AB821A}" srcOrd="1" destOrd="0" presId="urn:microsoft.com/office/officeart/2011/layout/HexagonRadial"/>
    <dgm:cxn modelId="{FECFF0F1-75C0-4837-81C3-5CF6D8B515DE}" type="presParOf" srcId="{B8F8073C-5A65-47EB-8D1B-5AE521AB821A}" destId="{D862289A-7EDE-4823-BD95-2685A82DD6D2}" srcOrd="0" destOrd="0" presId="urn:microsoft.com/office/officeart/2011/layout/HexagonRadial"/>
    <dgm:cxn modelId="{B843E641-2F9C-4BDC-B2B2-4980C54C174F}" type="presParOf" srcId="{244FD22A-70B2-413F-A613-C97200BF9F38}" destId="{79B2023C-E09F-4FC3-AD03-81331121D075}" srcOrd="2" destOrd="0" presId="urn:microsoft.com/office/officeart/2011/layout/HexagonRadial"/>
    <dgm:cxn modelId="{C9429EA2-CBDE-46E8-A8A4-09D362A6D0F5}" type="presParOf" srcId="{244FD22A-70B2-413F-A613-C97200BF9F38}" destId="{9F0FDEBB-6D6D-4BD9-B87C-2A3EE5D74FF0}" srcOrd="3" destOrd="0" presId="urn:microsoft.com/office/officeart/2011/layout/HexagonRadial"/>
    <dgm:cxn modelId="{3CDA4FFF-1261-448D-9538-DD92BF6F876D}" type="presParOf" srcId="{9F0FDEBB-6D6D-4BD9-B87C-2A3EE5D74FF0}" destId="{2BD122B2-794B-4776-BA0F-4FB736CF6B56}" srcOrd="0" destOrd="0" presId="urn:microsoft.com/office/officeart/2011/layout/HexagonRadial"/>
    <dgm:cxn modelId="{3A32D0FD-3157-4734-9F95-FFC88460D90D}" type="presParOf" srcId="{244FD22A-70B2-413F-A613-C97200BF9F38}" destId="{5489BC19-9E02-48DF-8C28-EDA40EFB2BA2}" srcOrd="4" destOrd="0" presId="urn:microsoft.com/office/officeart/2011/layout/HexagonRadial"/>
    <dgm:cxn modelId="{B59DF437-B116-4B8C-85A2-749C132347A8}" type="presParOf" srcId="{244FD22A-70B2-413F-A613-C97200BF9F38}" destId="{81AC92DC-A039-4F13-A6B6-5F53A4B5B1E4}" srcOrd="5" destOrd="0" presId="urn:microsoft.com/office/officeart/2011/layout/HexagonRadial"/>
    <dgm:cxn modelId="{FC1074CC-AD54-42F5-8AC0-704B208D2320}" type="presParOf" srcId="{81AC92DC-A039-4F13-A6B6-5F53A4B5B1E4}" destId="{C5C1F2F5-9C39-49B2-8647-F134F52CB056}" srcOrd="0" destOrd="0" presId="urn:microsoft.com/office/officeart/2011/layout/HexagonRadial"/>
    <dgm:cxn modelId="{DF6438E9-83A0-474F-90C4-8B1F44AA8C77}" type="presParOf" srcId="{244FD22A-70B2-413F-A613-C97200BF9F38}" destId="{CF548C3B-423F-490E-8FCD-F32EB08F3B1E}" srcOrd="6" destOrd="0" presId="urn:microsoft.com/office/officeart/2011/layout/HexagonRadial"/>
    <dgm:cxn modelId="{783BC490-4A4D-4C46-86E0-32D390E50462}" type="presParOf" srcId="{244FD22A-70B2-413F-A613-C97200BF9F38}" destId="{5E4A5B14-28E5-421C-963F-332E41C2BB58}" srcOrd="7" destOrd="0" presId="urn:microsoft.com/office/officeart/2011/layout/HexagonRadial"/>
    <dgm:cxn modelId="{77206B87-773C-4229-938A-C46EAC19EC01}" type="presParOf" srcId="{5E4A5B14-28E5-421C-963F-332E41C2BB58}" destId="{F3601DED-2CC8-4215-B171-4E4B3178C96E}" srcOrd="0" destOrd="0" presId="urn:microsoft.com/office/officeart/2011/layout/HexagonRadial"/>
    <dgm:cxn modelId="{80495E6D-833A-49E1-8726-C738695AB05B}" type="presParOf" srcId="{244FD22A-70B2-413F-A613-C97200BF9F38}" destId="{5C84BA88-6B6E-4309-BF44-381E132ADAFB}" srcOrd="8" destOrd="0" presId="urn:microsoft.com/office/officeart/2011/layout/HexagonRadial"/>
    <dgm:cxn modelId="{2D1EFF13-E50B-40F4-9115-B99C9DA36229}" type="presParOf" srcId="{244FD22A-70B2-413F-A613-C97200BF9F38}" destId="{65E88CD2-7A40-4272-95A4-C510212212AD}" srcOrd="9" destOrd="0" presId="urn:microsoft.com/office/officeart/2011/layout/HexagonRadial"/>
    <dgm:cxn modelId="{84C3DF3D-A4F0-4FA6-A98B-55D0CE734E22}" type="presParOf" srcId="{65E88CD2-7A40-4272-95A4-C510212212AD}" destId="{F128B1A4-05DA-4ED5-A3C4-81AB5038720C}" srcOrd="0" destOrd="0" presId="urn:microsoft.com/office/officeart/2011/layout/HexagonRadial"/>
    <dgm:cxn modelId="{86436F26-EF27-49D5-B6D2-6D51B3E227FE}" type="presParOf" srcId="{244FD22A-70B2-413F-A613-C97200BF9F38}" destId="{73411EE0-6BE2-469C-82E3-3F6DDBE88D54}" srcOrd="10" destOrd="0" presId="urn:microsoft.com/office/officeart/2011/layout/HexagonRadial"/>
    <dgm:cxn modelId="{F9DFE951-08CC-43F2-9668-C59AFF57904C}" type="presParOf" srcId="{244FD22A-70B2-413F-A613-C97200BF9F38}" destId="{C5FDCF5F-0C31-4A98-A234-FF4A73685AA9}" srcOrd="11" destOrd="0" presId="urn:microsoft.com/office/officeart/2011/layout/HexagonRadial"/>
    <dgm:cxn modelId="{4AEBF007-B8BA-4F3F-A40E-F050BF3F161D}" type="presParOf" srcId="{C5FDCF5F-0C31-4A98-A234-FF4A73685AA9}" destId="{583D606F-E023-4025-B62F-22F388231AA8}" srcOrd="0" destOrd="0" presId="urn:microsoft.com/office/officeart/2011/layout/HexagonRadial"/>
    <dgm:cxn modelId="{C40F1F9F-0416-4BCF-A3EA-0F5904A65B43}" type="presParOf" srcId="{244FD22A-70B2-413F-A613-C97200BF9F38}" destId="{7F1FC072-A108-4ED7-9FB4-0DA2EA9F1F01}"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1D9F1D-072A-49F2-9408-E44FEA158DC1}" type="doc">
      <dgm:prSet loTypeId="urn:microsoft.com/office/officeart/2005/8/layout/cycle5" loCatId="cycle" qsTypeId="urn:microsoft.com/office/officeart/2005/8/quickstyle/simple1#3" qsCatId="simple" csTypeId="urn:microsoft.com/office/officeart/2005/8/colors/accent1_2#2" csCatId="accent1" phldr="1"/>
      <dgm:spPr/>
      <dgm:t>
        <a:bodyPr/>
        <a:lstStyle/>
        <a:p>
          <a:endParaRPr lang="en-GB"/>
        </a:p>
      </dgm:t>
    </dgm:pt>
    <dgm:pt modelId="{D06E0A5C-1353-4829-B1C5-2710D8B705A4}">
      <dgm:prSet phldrT="[Text]"/>
      <dgm:spPr/>
      <dgm:t>
        <a:bodyPr/>
        <a:lstStyle/>
        <a:p>
          <a:r>
            <a:rPr lang="en-GB" dirty="0"/>
            <a:t>RESEARCH</a:t>
          </a:r>
        </a:p>
      </dgm:t>
    </dgm:pt>
    <dgm:pt modelId="{23870F51-EC81-4D41-8386-9891FD21C6E6}" type="parTrans" cxnId="{4D98638B-B5B8-4208-954E-FA4C74AE2F82}">
      <dgm:prSet/>
      <dgm:spPr/>
      <dgm:t>
        <a:bodyPr/>
        <a:lstStyle/>
        <a:p>
          <a:endParaRPr lang="en-GB"/>
        </a:p>
      </dgm:t>
    </dgm:pt>
    <dgm:pt modelId="{2CE87A08-0758-456B-8B24-166A4414BC3B}" type="sibTrans" cxnId="{4D98638B-B5B8-4208-954E-FA4C74AE2F82}">
      <dgm:prSet/>
      <dgm:spPr/>
      <dgm:t>
        <a:bodyPr/>
        <a:lstStyle/>
        <a:p>
          <a:endParaRPr lang="en-GB"/>
        </a:p>
      </dgm:t>
    </dgm:pt>
    <dgm:pt modelId="{93223411-51EB-4986-9957-6738F3D6B871}">
      <dgm:prSet phldrT="[Text]"/>
      <dgm:spPr/>
      <dgm:t>
        <a:bodyPr/>
        <a:lstStyle/>
        <a:p>
          <a:r>
            <a:rPr lang="en-GB" dirty="0"/>
            <a:t>PUBLIC HEALTH</a:t>
          </a:r>
        </a:p>
      </dgm:t>
    </dgm:pt>
    <dgm:pt modelId="{0346E95E-A05B-4F36-A6EA-69499B9AA1FE}" type="parTrans" cxnId="{E3087357-6EA6-4ADC-8D19-40D8E2063AD8}">
      <dgm:prSet/>
      <dgm:spPr/>
      <dgm:t>
        <a:bodyPr/>
        <a:lstStyle/>
        <a:p>
          <a:endParaRPr lang="en-GB"/>
        </a:p>
      </dgm:t>
    </dgm:pt>
    <dgm:pt modelId="{78D5F63F-B7E1-46A5-AD88-1CE47A28259E}" type="sibTrans" cxnId="{E3087357-6EA6-4ADC-8D19-40D8E2063AD8}">
      <dgm:prSet/>
      <dgm:spPr/>
      <dgm:t>
        <a:bodyPr/>
        <a:lstStyle/>
        <a:p>
          <a:endParaRPr lang="en-GB"/>
        </a:p>
      </dgm:t>
    </dgm:pt>
    <dgm:pt modelId="{029A15C4-9C9D-48DD-861E-B9F129577167}">
      <dgm:prSet phldrT="[Text]"/>
      <dgm:spPr/>
      <dgm:t>
        <a:bodyPr/>
        <a:lstStyle/>
        <a:p>
          <a:r>
            <a:rPr lang="en-GB" dirty="0"/>
            <a:t>PROTECT VITAL INTEREST </a:t>
          </a:r>
        </a:p>
      </dgm:t>
    </dgm:pt>
    <dgm:pt modelId="{5E100D44-DFE0-49D7-8AD6-9452797C47A5}" type="parTrans" cxnId="{8ACEA0EF-DCAC-4CA1-B498-8A86C48A57BC}">
      <dgm:prSet/>
      <dgm:spPr/>
      <dgm:t>
        <a:bodyPr/>
        <a:lstStyle/>
        <a:p>
          <a:endParaRPr lang="en-GB"/>
        </a:p>
      </dgm:t>
    </dgm:pt>
    <dgm:pt modelId="{4E1806B5-6B46-43D2-9513-AEA6967C4031}" type="sibTrans" cxnId="{8ACEA0EF-DCAC-4CA1-B498-8A86C48A57BC}">
      <dgm:prSet/>
      <dgm:spPr/>
      <dgm:t>
        <a:bodyPr/>
        <a:lstStyle/>
        <a:p>
          <a:endParaRPr lang="en-GB"/>
        </a:p>
      </dgm:t>
    </dgm:pt>
    <dgm:pt modelId="{58A84C88-1D56-4117-88C0-EA791FD8F3FD}">
      <dgm:prSet phldrT="[Text]"/>
      <dgm:spPr/>
      <dgm:t>
        <a:bodyPr/>
        <a:lstStyle/>
        <a:p>
          <a:r>
            <a:rPr lang="en-GB" dirty="0"/>
            <a:t>HEALTHCARE</a:t>
          </a:r>
        </a:p>
      </dgm:t>
    </dgm:pt>
    <dgm:pt modelId="{7F16565A-2AFD-4164-83CC-0A64370CD904}" type="parTrans" cxnId="{1DBFE553-91FC-4BEC-928F-3769909FE72D}">
      <dgm:prSet/>
      <dgm:spPr/>
      <dgm:t>
        <a:bodyPr/>
        <a:lstStyle/>
        <a:p>
          <a:endParaRPr lang="en-GB"/>
        </a:p>
      </dgm:t>
    </dgm:pt>
    <dgm:pt modelId="{A872F839-2A80-40A8-935B-D519DEE14519}" type="sibTrans" cxnId="{1DBFE553-91FC-4BEC-928F-3769909FE72D}">
      <dgm:prSet/>
      <dgm:spPr/>
      <dgm:t>
        <a:bodyPr/>
        <a:lstStyle/>
        <a:p>
          <a:endParaRPr lang="en-GB"/>
        </a:p>
      </dgm:t>
    </dgm:pt>
    <dgm:pt modelId="{18100650-FD19-4ADB-9F01-55D1CB32BB8D}">
      <dgm:prSet phldrT="[Text]"/>
      <dgm:spPr/>
      <dgm:t>
        <a:bodyPr/>
        <a:lstStyle/>
        <a:p>
          <a:r>
            <a:rPr lang="en-GB" dirty="0"/>
            <a:t>PUBLIC  INTEREST</a:t>
          </a:r>
        </a:p>
      </dgm:t>
    </dgm:pt>
    <dgm:pt modelId="{3BD5C756-CE89-4E56-8154-C61ED3FD3051}" type="parTrans" cxnId="{1A7B1D79-F044-4273-AC4D-ADA461F1C876}">
      <dgm:prSet/>
      <dgm:spPr/>
      <dgm:t>
        <a:bodyPr/>
        <a:lstStyle/>
        <a:p>
          <a:endParaRPr lang="en-GB"/>
        </a:p>
      </dgm:t>
    </dgm:pt>
    <dgm:pt modelId="{FE2FFEB4-F0F3-4AFD-A7FB-FC1DD3B1F3EA}" type="sibTrans" cxnId="{1A7B1D79-F044-4273-AC4D-ADA461F1C876}">
      <dgm:prSet/>
      <dgm:spPr/>
      <dgm:t>
        <a:bodyPr/>
        <a:lstStyle/>
        <a:p>
          <a:endParaRPr lang="en-GB"/>
        </a:p>
      </dgm:t>
    </dgm:pt>
    <dgm:pt modelId="{03884019-9D0F-4C86-8E6D-AEE8A76C838E}">
      <dgm:prSet phldrT="[Text]"/>
      <dgm:spPr/>
      <dgm:t>
        <a:bodyPr/>
        <a:lstStyle/>
        <a:p>
          <a:r>
            <a:rPr lang="en-GB" dirty="0"/>
            <a:t>EXPLICIT CONSENT </a:t>
          </a:r>
        </a:p>
      </dgm:t>
    </dgm:pt>
    <dgm:pt modelId="{27E0924E-A3F0-408C-A579-4BABA42FF762}" type="sibTrans" cxnId="{A2D5CEB7-A528-45B9-B9F5-70E2F0D5C05A}">
      <dgm:prSet/>
      <dgm:spPr/>
      <dgm:t>
        <a:bodyPr/>
        <a:lstStyle/>
        <a:p>
          <a:endParaRPr lang="en-GB"/>
        </a:p>
      </dgm:t>
    </dgm:pt>
    <dgm:pt modelId="{9C4E943A-E91F-4F9E-BBF0-241907490197}" type="parTrans" cxnId="{A2D5CEB7-A528-45B9-B9F5-70E2F0D5C05A}">
      <dgm:prSet/>
      <dgm:spPr/>
      <dgm:t>
        <a:bodyPr/>
        <a:lstStyle/>
        <a:p>
          <a:endParaRPr lang="en-GB"/>
        </a:p>
      </dgm:t>
    </dgm:pt>
    <dgm:pt modelId="{F0407196-3CD1-4BD9-A9F5-EC32286E7189}" type="pres">
      <dgm:prSet presAssocID="{991D9F1D-072A-49F2-9408-E44FEA158DC1}" presName="cycle" presStyleCnt="0">
        <dgm:presLayoutVars>
          <dgm:dir/>
          <dgm:resizeHandles val="exact"/>
        </dgm:presLayoutVars>
      </dgm:prSet>
      <dgm:spPr/>
    </dgm:pt>
    <dgm:pt modelId="{98015099-27B1-493A-9403-D309D0AB76C6}" type="pres">
      <dgm:prSet presAssocID="{D06E0A5C-1353-4829-B1C5-2710D8B705A4}" presName="node" presStyleLbl="node1" presStyleIdx="0" presStyleCnt="6">
        <dgm:presLayoutVars>
          <dgm:bulletEnabled val="1"/>
        </dgm:presLayoutVars>
      </dgm:prSet>
      <dgm:spPr/>
    </dgm:pt>
    <dgm:pt modelId="{67F6F41F-67DF-4B58-8BDF-E4A099903779}" type="pres">
      <dgm:prSet presAssocID="{D06E0A5C-1353-4829-B1C5-2710D8B705A4}" presName="spNode" presStyleCnt="0"/>
      <dgm:spPr/>
    </dgm:pt>
    <dgm:pt modelId="{931261D8-8084-44DE-A784-A3B5669ACE5E}" type="pres">
      <dgm:prSet presAssocID="{2CE87A08-0758-456B-8B24-166A4414BC3B}" presName="sibTrans" presStyleLbl="sibTrans1D1" presStyleIdx="0" presStyleCnt="6"/>
      <dgm:spPr/>
    </dgm:pt>
    <dgm:pt modelId="{47594C7F-B063-41E1-8C9D-D154A75D855B}" type="pres">
      <dgm:prSet presAssocID="{03884019-9D0F-4C86-8E6D-AEE8A76C838E}" presName="node" presStyleLbl="node1" presStyleIdx="1" presStyleCnt="6">
        <dgm:presLayoutVars>
          <dgm:bulletEnabled val="1"/>
        </dgm:presLayoutVars>
      </dgm:prSet>
      <dgm:spPr/>
    </dgm:pt>
    <dgm:pt modelId="{7DA78407-0B58-4946-9899-54D5B865448D}" type="pres">
      <dgm:prSet presAssocID="{03884019-9D0F-4C86-8E6D-AEE8A76C838E}" presName="spNode" presStyleCnt="0"/>
      <dgm:spPr/>
    </dgm:pt>
    <dgm:pt modelId="{AF45B82A-CCA5-4D28-94EB-8AE03F37A942}" type="pres">
      <dgm:prSet presAssocID="{27E0924E-A3F0-408C-A579-4BABA42FF762}" presName="sibTrans" presStyleLbl="sibTrans1D1" presStyleIdx="1" presStyleCnt="6"/>
      <dgm:spPr/>
    </dgm:pt>
    <dgm:pt modelId="{67455427-6199-47D9-888E-F453C8F2A64A}" type="pres">
      <dgm:prSet presAssocID="{93223411-51EB-4986-9957-6738F3D6B871}" presName="node" presStyleLbl="node1" presStyleIdx="2" presStyleCnt="6">
        <dgm:presLayoutVars>
          <dgm:bulletEnabled val="1"/>
        </dgm:presLayoutVars>
      </dgm:prSet>
      <dgm:spPr/>
    </dgm:pt>
    <dgm:pt modelId="{EBFD354C-8628-449C-8D25-3A9707FBC93D}" type="pres">
      <dgm:prSet presAssocID="{93223411-51EB-4986-9957-6738F3D6B871}" presName="spNode" presStyleCnt="0"/>
      <dgm:spPr/>
    </dgm:pt>
    <dgm:pt modelId="{C3669E9C-A606-4C9E-832B-292C52AECB6D}" type="pres">
      <dgm:prSet presAssocID="{78D5F63F-B7E1-46A5-AD88-1CE47A28259E}" presName="sibTrans" presStyleLbl="sibTrans1D1" presStyleIdx="2" presStyleCnt="6"/>
      <dgm:spPr/>
    </dgm:pt>
    <dgm:pt modelId="{7CB4F7A8-3CE8-4178-A615-71D05C022C4D}" type="pres">
      <dgm:prSet presAssocID="{029A15C4-9C9D-48DD-861E-B9F129577167}" presName="node" presStyleLbl="node1" presStyleIdx="3" presStyleCnt="6">
        <dgm:presLayoutVars>
          <dgm:bulletEnabled val="1"/>
        </dgm:presLayoutVars>
      </dgm:prSet>
      <dgm:spPr/>
    </dgm:pt>
    <dgm:pt modelId="{FB10C78F-3D2A-4FFE-80A2-19945C833F36}" type="pres">
      <dgm:prSet presAssocID="{029A15C4-9C9D-48DD-861E-B9F129577167}" presName="spNode" presStyleCnt="0"/>
      <dgm:spPr/>
    </dgm:pt>
    <dgm:pt modelId="{B4E01B6E-E6AE-43B1-A10F-BAF5479B6B95}" type="pres">
      <dgm:prSet presAssocID="{4E1806B5-6B46-43D2-9513-AEA6967C4031}" presName="sibTrans" presStyleLbl="sibTrans1D1" presStyleIdx="3" presStyleCnt="6"/>
      <dgm:spPr/>
    </dgm:pt>
    <dgm:pt modelId="{0F2AC3E5-9D52-45E2-9929-F745A3D41EA1}" type="pres">
      <dgm:prSet presAssocID="{58A84C88-1D56-4117-88C0-EA791FD8F3FD}" presName="node" presStyleLbl="node1" presStyleIdx="4" presStyleCnt="6">
        <dgm:presLayoutVars>
          <dgm:bulletEnabled val="1"/>
        </dgm:presLayoutVars>
      </dgm:prSet>
      <dgm:spPr/>
    </dgm:pt>
    <dgm:pt modelId="{2F15AED5-4AF6-40C2-BC4E-5CC874746D95}" type="pres">
      <dgm:prSet presAssocID="{58A84C88-1D56-4117-88C0-EA791FD8F3FD}" presName="spNode" presStyleCnt="0"/>
      <dgm:spPr/>
    </dgm:pt>
    <dgm:pt modelId="{4138E656-8748-462C-88BB-DD103C85D80E}" type="pres">
      <dgm:prSet presAssocID="{A872F839-2A80-40A8-935B-D519DEE14519}" presName="sibTrans" presStyleLbl="sibTrans1D1" presStyleIdx="4" presStyleCnt="6"/>
      <dgm:spPr/>
    </dgm:pt>
    <dgm:pt modelId="{17CDAD7D-5934-4FB2-A837-7EACB163C93C}" type="pres">
      <dgm:prSet presAssocID="{18100650-FD19-4ADB-9F01-55D1CB32BB8D}" presName="node" presStyleLbl="node1" presStyleIdx="5" presStyleCnt="6">
        <dgm:presLayoutVars>
          <dgm:bulletEnabled val="1"/>
        </dgm:presLayoutVars>
      </dgm:prSet>
      <dgm:spPr/>
    </dgm:pt>
    <dgm:pt modelId="{2D8C5F36-DED5-4C69-9680-1DEEBD552D3E}" type="pres">
      <dgm:prSet presAssocID="{18100650-FD19-4ADB-9F01-55D1CB32BB8D}" presName="spNode" presStyleCnt="0"/>
      <dgm:spPr/>
    </dgm:pt>
    <dgm:pt modelId="{0E1B7C7D-D4F4-4E86-95C8-2993E03D8C7E}" type="pres">
      <dgm:prSet presAssocID="{FE2FFEB4-F0F3-4AFD-A7FB-FC1DD3B1F3EA}" presName="sibTrans" presStyleLbl="sibTrans1D1" presStyleIdx="5" presStyleCnt="6"/>
      <dgm:spPr/>
    </dgm:pt>
  </dgm:ptLst>
  <dgm:cxnLst>
    <dgm:cxn modelId="{87869428-07AD-4083-9447-785A0087BD95}" type="presOf" srcId="{58A84C88-1D56-4117-88C0-EA791FD8F3FD}" destId="{0F2AC3E5-9D52-45E2-9929-F745A3D41EA1}" srcOrd="0" destOrd="0" presId="urn:microsoft.com/office/officeart/2005/8/layout/cycle5"/>
    <dgm:cxn modelId="{091B3039-238E-4864-A656-9E83A16C6636}" type="presOf" srcId="{029A15C4-9C9D-48DD-861E-B9F129577167}" destId="{7CB4F7A8-3CE8-4178-A615-71D05C022C4D}" srcOrd="0" destOrd="0" presId="urn:microsoft.com/office/officeart/2005/8/layout/cycle5"/>
    <dgm:cxn modelId="{1DBFE553-91FC-4BEC-928F-3769909FE72D}" srcId="{991D9F1D-072A-49F2-9408-E44FEA158DC1}" destId="{58A84C88-1D56-4117-88C0-EA791FD8F3FD}" srcOrd="4" destOrd="0" parTransId="{7F16565A-2AFD-4164-83CC-0A64370CD904}" sibTransId="{A872F839-2A80-40A8-935B-D519DEE14519}"/>
    <dgm:cxn modelId="{E3087357-6EA6-4ADC-8D19-40D8E2063AD8}" srcId="{991D9F1D-072A-49F2-9408-E44FEA158DC1}" destId="{93223411-51EB-4986-9957-6738F3D6B871}" srcOrd="2" destOrd="0" parTransId="{0346E95E-A05B-4F36-A6EA-69499B9AA1FE}" sibTransId="{78D5F63F-B7E1-46A5-AD88-1CE47A28259E}"/>
    <dgm:cxn modelId="{1A7B1D79-F044-4273-AC4D-ADA461F1C876}" srcId="{991D9F1D-072A-49F2-9408-E44FEA158DC1}" destId="{18100650-FD19-4ADB-9F01-55D1CB32BB8D}" srcOrd="5" destOrd="0" parTransId="{3BD5C756-CE89-4E56-8154-C61ED3FD3051}" sibTransId="{FE2FFEB4-F0F3-4AFD-A7FB-FC1DD3B1F3EA}"/>
    <dgm:cxn modelId="{A7D3337D-0504-470C-9D5A-4249000AD657}" type="presOf" srcId="{27E0924E-A3F0-408C-A579-4BABA42FF762}" destId="{AF45B82A-CCA5-4D28-94EB-8AE03F37A942}" srcOrd="0" destOrd="0" presId="urn:microsoft.com/office/officeart/2005/8/layout/cycle5"/>
    <dgm:cxn modelId="{4D98638B-B5B8-4208-954E-FA4C74AE2F82}" srcId="{991D9F1D-072A-49F2-9408-E44FEA158DC1}" destId="{D06E0A5C-1353-4829-B1C5-2710D8B705A4}" srcOrd="0" destOrd="0" parTransId="{23870F51-EC81-4D41-8386-9891FD21C6E6}" sibTransId="{2CE87A08-0758-456B-8B24-166A4414BC3B}"/>
    <dgm:cxn modelId="{543AD691-B8B5-4967-BF81-3FD5E737F823}" type="presOf" srcId="{FE2FFEB4-F0F3-4AFD-A7FB-FC1DD3B1F3EA}" destId="{0E1B7C7D-D4F4-4E86-95C8-2993E03D8C7E}" srcOrd="0" destOrd="0" presId="urn:microsoft.com/office/officeart/2005/8/layout/cycle5"/>
    <dgm:cxn modelId="{F5AFA292-91F8-4E35-8146-B7DBC164173E}" type="presOf" srcId="{78D5F63F-B7E1-46A5-AD88-1CE47A28259E}" destId="{C3669E9C-A606-4C9E-832B-292C52AECB6D}" srcOrd="0" destOrd="0" presId="urn:microsoft.com/office/officeart/2005/8/layout/cycle5"/>
    <dgm:cxn modelId="{94864297-F2EB-42B0-8434-90C618C05464}" type="presOf" srcId="{03884019-9D0F-4C86-8E6D-AEE8A76C838E}" destId="{47594C7F-B063-41E1-8C9D-D154A75D855B}" srcOrd="0" destOrd="0" presId="urn:microsoft.com/office/officeart/2005/8/layout/cycle5"/>
    <dgm:cxn modelId="{1582239E-7A62-44F2-B53B-5753A50D77F1}" type="presOf" srcId="{18100650-FD19-4ADB-9F01-55D1CB32BB8D}" destId="{17CDAD7D-5934-4FB2-A837-7EACB163C93C}" srcOrd="0" destOrd="0" presId="urn:microsoft.com/office/officeart/2005/8/layout/cycle5"/>
    <dgm:cxn modelId="{6152699F-F596-42B9-BFDD-C7B1338C7BB6}" type="presOf" srcId="{991D9F1D-072A-49F2-9408-E44FEA158DC1}" destId="{F0407196-3CD1-4BD9-A9F5-EC32286E7189}" srcOrd="0" destOrd="0" presId="urn:microsoft.com/office/officeart/2005/8/layout/cycle5"/>
    <dgm:cxn modelId="{F1CE73B7-3218-44F8-91D8-AB275099EF60}" type="presOf" srcId="{4E1806B5-6B46-43D2-9513-AEA6967C4031}" destId="{B4E01B6E-E6AE-43B1-A10F-BAF5479B6B95}" srcOrd="0" destOrd="0" presId="urn:microsoft.com/office/officeart/2005/8/layout/cycle5"/>
    <dgm:cxn modelId="{A2D5CEB7-A528-45B9-B9F5-70E2F0D5C05A}" srcId="{991D9F1D-072A-49F2-9408-E44FEA158DC1}" destId="{03884019-9D0F-4C86-8E6D-AEE8A76C838E}" srcOrd="1" destOrd="0" parTransId="{9C4E943A-E91F-4F9E-BBF0-241907490197}" sibTransId="{27E0924E-A3F0-408C-A579-4BABA42FF762}"/>
    <dgm:cxn modelId="{15C387CB-4CD3-4B6D-81BC-D36C9B0EC9C2}" type="presOf" srcId="{2CE87A08-0758-456B-8B24-166A4414BC3B}" destId="{931261D8-8084-44DE-A784-A3B5669ACE5E}" srcOrd="0" destOrd="0" presId="urn:microsoft.com/office/officeart/2005/8/layout/cycle5"/>
    <dgm:cxn modelId="{0E7F0ECE-296E-4777-8375-4FDC94F2F9A9}" type="presOf" srcId="{D06E0A5C-1353-4829-B1C5-2710D8B705A4}" destId="{98015099-27B1-493A-9403-D309D0AB76C6}" srcOrd="0" destOrd="0" presId="urn:microsoft.com/office/officeart/2005/8/layout/cycle5"/>
    <dgm:cxn modelId="{6BA5A0CF-C1D8-4B07-B4EB-DCB3BE58EF1A}" type="presOf" srcId="{93223411-51EB-4986-9957-6738F3D6B871}" destId="{67455427-6199-47D9-888E-F453C8F2A64A}" srcOrd="0" destOrd="0" presId="urn:microsoft.com/office/officeart/2005/8/layout/cycle5"/>
    <dgm:cxn modelId="{6A4E5CE7-F711-4B22-8E53-8F5FC09516FC}" type="presOf" srcId="{A872F839-2A80-40A8-935B-D519DEE14519}" destId="{4138E656-8748-462C-88BB-DD103C85D80E}" srcOrd="0" destOrd="0" presId="urn:microsoft.com/office/officeart/2005/8/layout/cycle5"/>
    <dgm:cxn modelId="{8ACEA0EF-DCAC-4CA1-B498-8A86C48A57BC}" srcId="{991D9F1D-072A-49F2-9408-E44FEA158DC1}" destId="{029A15C4-9C9D-48DD-861E-B9F129577167}" srcOrd="3" destOrd="0" parTransId="{5E100D44-DFE0-49D7-8AD6-9452797C47A5}" sibTransId="{4E1806B5-6B46-43D2-9513-AEA6967C4031}"/>
    <dgm:cxn modelId="{993912CC-E4F0-4A51-869C-D2B4B9080141}" type="presParOf" srcId="{F0407196-3CD1-4BD9-A9F5-EC32286E7189}" destId="{98015099-27B1-493A-9403-D309D0AB76C6}" srcOrd="0" destOrd="0" presId="urn:microsoft.com/office/officeart/2005/8/layout/cycle5"/>
    <dgm:cxn modelId="{95566AAE-8815-42A0-9386-7DE260D7965D}" type="presParOf" srcId="{F0407196-3CD1-4BD9-A9F5-EC32286E7189}" destId="{67F6F41F-67DF-4B58-8BDF-E4A099903779}" srcOrd="1" destOrd="0" presId="urn:microsoft.com/office/officeart/2005/8/layout/cycle5"/>
    <dgm:cxn modelId="{BDA3C94F-6605-40D0-80DE-9E582AB37ED9}" type="presParOf" srcId="{F0407196-3CD1-4BD9-A9F5-EC32286E7189}" destId="{931261D8-8084-44DE-A784-A3B5669ACE5E}" srcOrd="2" destOrd="0" presId="urn:microsoft.com/office/officeart/2005/8/layout/cycle5"/>
    <dgm:cxn modelId="{15DB90ED-CC4A-4C4D-8389-2E54F2782667}" type="presParOf" srcId="{F0407196-3CD1-4BD9-A9F5-EC32286E7189}" destId="{47594C7F-B063-41E1-8C9D-D154A75D855B}" srcOrd="3" destOrd="0" presId="urn:microsoft.com/office/officeart/2005/8/layout/cycle5"/>
    <dgm:cxn modelId="{F52E4C4A-EAFC-468C-875C-ED9BD147BEB6}" type="presParOf" srcId="{F0407196-3CD1-4BD9-A9F5-EC32286E7189}" destId="{7DA78407-0B58-4946-9899-54D5B865448D}" srcOrd="4" destOrd="0" presId="urn:microsoft.com/office/officeart/2005/8/layout/cycle5"/>
    <dgm:cxn modelId="{1EF991F2-B560-4987-A83F-655DF9EE5D6C}" type="presParOf" srcId="{F0407196-3CD1-4BD9-A9F5-EC32286E7189}" destId="{AF45B82A-CCA5-4D28-94EB-8AE03F37A942}" srcOrd="5" destOrd="0" presId="urn:microsoft.com/office/officeart/2005/8/layout/cycle5"/>
    <dgm:cxn modelId="{956E6E47-0295-4E4A-8795-6F7BD155CDE9}" type="presParOf" srcId="{F0407196-3CD1-4BD9-A9F5-EC32286E7189}" destId="{67455427-6199-47D9-888E-F453C8F2A64A}" srcOrd="6" destOrd="0" presId="urn:microsoft.com/office/officeart/2005/8/layout/cycle5"/>
    <dgm:cxn modelId="{FFD4FFE4-D24C-4405-A6DC-8B199342BFAA}" type="presParOf" srcId="{F0407196-3CD1-4BD9-A9F5-EC32286E7189}" destId="{EBFD354C-8628-449C-8D25-3A9707FBC93D}" srcOrd="7" destOrd="0" presId="urn:microsoft.com/office/officeart/2005/8/layout/cycle5"/>
    <dgm:cxn modelId="{667F7BD3-8C79-4B70-A652-EA4571931322}" type="presParOf" srcId="{F0407196-3CD1-4BD9-A9F5-EC32286E7189}" destId="{C3669E9C-A606-4C9E-832B-292C52AECB6D}" srcOrd="8" destOrd="0" presId="urn:microsoft.com/office/officeart/2005/8/layout/cycle5"/>
    <dgm:cxn modelId="{C909DD64-B7A0-4C5E-B5FC-45C20C66BCA9}" type="presParOf" srcId="{F0407196-3CD1-4BD9-A9F5-EC32286E7189}" destId="{7CB4F7A8-3CE8-4178-A615-71D05C022C4D}" srcOrd="9" destOrd="0" presId="urn:microsoft.com/office/officeart/2005/8/layout/cycle5"/>
    <dgm:cxn modelId="{AD2678FD-AD5D-41DA-91F3-FE25F51FE3A3}" type="presParOf" srcId="{F0407196-3CD1-4BD9-A9F5-EC32286E7189}" destId="{FB10C78F-3D2A-4FFE-80A2-19945C833F36}" srcOrd="10" destOrd="0" presId="urn:microsoft.com/office/officeart/2005/8/layout/cycle5"/>
    <dgm:cxn modelId="{855A5435-6F02-4BD7-B6E2-EA70757927B4}" type="presParOf" srcId="{F0407196-3CD1-4BD9-A9F5-EC32286E7189}" destId="{B4E01B6E-E6AE-43B1-A10F-BAF5479B6B95}" srcOrd="11" destOrd="0" presId="urn:microsoft.com/office/officeart/2005/8/layout/cycle5"/>
    <dgm:cxn modelId="{F7333A52-116A-412D-A8D1-B6934DDDCA1D}" type="presParOf" srcId="{F0407196-3CD1-4BD9-A9F5-EC32286E7189}" destId="{0F2AC3E5-9D52-45E2-9929-F745A3D41EA1}" srcOrd="12" destOrd="0" presId="urn:microsoft.com/office/officeart/2005/8/layout/cycle5"/>
    <dgm:cxn modelId="{E82B9D95-E350-45E0-8CF0-682D4CBED6A2}" type="presParOf" srcId="{F0407196-3CD1-4BD9-A9F5-EC32286E7189}" destId="{2F15AED5-4AF6-40C2-BC4E-5CC874746D95}" srcOrd="13" destOrd="0" presId="urn:microsoft.com/office/officeart/2005/8/layout/cycle5"/>
    <dgm:cxn modelId="{6641B180-862B-4933-8D74-31E87E97A977}" type="presParOf" srcId="{F0407196-3CD1-4BD9-A9F5-EC32286E7189}" destId="{4138E656-8748-462C-88BB-DD103C85D80E}" srcOrd="14" destOrd="0" presId="urn:microsoft.com/office/officeart/2005/8/layout/cycle5"/>
    <dgm:cxn modelId="{6CD81012-6EF9-4A91-ADFF-E806052CFE48}" type="presParOf" srcId="{F0407196-3CD1-4BD9-A9F5-EC32286E7189}" destId="{17CDAD7D-5934-4FB2-A837-7EACB163C93C}" srcOrd="15" destOrd="0" presId="urn:microsoft.com/office/officeart/2005/8/layout/cycle5"/>
    <dgm:cxn modelId="{4A0B8ABD-A7B1-4151-81FD-ED0964E99F84}" type="presParOf" srcId="{F0407196-3CD1-4BD9-A9F5-EC32286E7189}" destId="{2D8C5F36-DED5-4C69-9680-1DEEBD552D3E}" srcOrd="16" destOrd="0" presId="urn:microsoft.com/office/officeart/2005/8/layout/cycle5"/>
    <dgm:cxn modelId="{AE3AD837-B838-43DB-9E9D-5C3EB710A720}" type="presParOf" srcId="{F0407196-3CD1-4BD9-A9F5-EC32286E7189}" destId="{0E1B7C7D-D4F4-4E86-95C8-2993E03D8C7E}"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12D2D1-F79E-4295-B65E-3802191182AE}" type="doc">
      <dgm:prSet loTypeId="urn:microsoft.com/office/officeart/2005/8/layout/default" loCatId="list" qsTypeId="urn:microsoft.com/office/officeart/2005/8/quickstyle/simple1#4" qsCatId="simple" csTypeId="urn:microsoft.com/office/officeart/2005/8/colors/accent1_2#3" csCatId="accent1" phldr="1"/>
      <dgm:spPr/>
      <dgm:t>
        <a:bodyPr/>
        <a:lstStyle/>
        <a:p>
          <a:endParaRPr lang="en-GB"/>
        </a:p>
      </dgm:t>
    </dgm:pt>
    <dgm:pt modelId="{432408D5-2240-49FE-BC98-C3C6E75F2735}">
      <dgm:prSet phldrT="[Text]"/>
      <dgm:spPr/>
      <dgm:t>
        <a:bodyPr/>
        <a:lstStyle/>
        <a:p>
          <a:r>
            <a:rPr lang="en-GB" dirty="0"/>
            <a:t>ACCESS</a:t>
          </a:r>
        </a:p>
      </dgm:t>
    </dgm:pt>
    <dgm:pt modelId="{CA7DDDD9-4B83-4264-B9DD-BBC46E6C7698}" type="parTrans" cxnId="{ACF3D020-0610-4479-BAC0-09987F9D10D5}">
      <dgm:prSet/>
      <dgm:spPr/>
      <dgm:t>
        <a:bodyPr/>
        <a:lstStyle/>
        <a:p>
          <a:endParaRPr lang="en-GB"/>
        </a:p>
      </dgm:t>
    </dgm:pt>
    <dgm:pt modelId="{F8226C6A-ADDE-4BC5-A6DB-2025A2BCDC86}" type="sibTrans" cxnId="{ACF3D020-0610-4479-BAC0-09987F9D10D5}">
      <dgm:prSet/>
      <dgm:spPr/>
      <dgm:t>
        <a:bodyPr/>
        <a:lstStyle/>
        <a:p>
          <a:endParaRPr lang="en-GB"/>
        </a:p>
      </dgm:t>
    </dgm:pt>
    <dgm:pt modelId="{FF389CB3-0A0C-481A-A5D7-ECB3043CC985}">
      <dgm:prSet phldrT="[Text]"/>
      <dgm:spPr/>
      <dgm:t>
        <a:bodyPr/>
        <a:lstStyle/>
        <a:p>
          <a:r>
            <a:rPr lang="en-GB" dirty="0"/>
            <a:t>RECTIFICATION</a:t>
          </a:r>
        </a:p>
      </dgm:t>
    </dgm:pt>
    <dgm:pt modelId="{3E053989-AF63-4105-A308-75CA2E6F9E0C}" type="parTrans" cxnId="{00474568-C97D-4C39-9984-69AA9CC81839}">
      <dgm:prSet/>
      <dgm:spPr/>
      <dgm:t>
        <a:bodyPr/>
        <a:lstStyle/>
        <a:p>
          <a:endParaRPr lang="en-GB"/>
        </a:p>
      </dgm:t>
    </dgm:pt>
    <dgm:pt modelId="{F5396D7C-213C-47AC-9E51-E681BDD5FFA4}" type="sibTrans" cxnId="{00474568-C97D-4C39-9984-69AA9CC81839}">
      <dgm:prSet/>
      <dgm:spPr/>
      <dgm:t>
        <a:bodyPr/>
        <a:lstStyle/>
        <a:p>
          <a:endParaRPr lang="en-GB"/>
        </a:p>
      </dgm:t>
    </dgm:pt>
    <dgm:pt modelId="{825AF4BF-1F54-46BB-AB1E-D28DCE994835}">
      <dgm:prSet phldrT="[Text]"/>
      <dgm:spPr/>
      <dgm:t>
        <a:bodyPr/>
        <a:lstStyle/>
        <a:p>
          <a:r>
            <a:rPr lang="en-GB" dirty="0"/>
            <a:t>ERASURE</a:t>
          </a:r>
        </a:p>
      </dgm:t>
    </dgm:pt>
    <dgm:pt modelId="{250C557A-1A53-4D21-B9C1-45F9B015097C}" type="parTrans" cxnId="{83658714-FBA7-4DEB-A47E-1B103E4D5288}">
      <dgm:prSet/>
      <dgm:spPr/>
      <dgm:t>
        <a:bodyPr/>
        <a:lstStyle/>
        <a:p>
          <a:endParaRPr lang="en-GB"/>
        </a:p>
      </dgm:t>
    </dgm:pt>
    <dgm:pt modelId="{E1A9D330-E369-4F80-B306-0209FEE39B71}" type="sibTrans" cxnId="{83658714-FBA7-4DEB-A47E-1B103E4D5288}">
      <dgm:prSet/>
      <dgm:spPr/>
      <dgm:t>
        <a:bodyPr/>
        <a:lstStyle/>
        <a:p>
          <a:endParaRPr lang="en-GB"/>
        </a:p>
      </dgm:t>
    </dgm:pt>
    <dgm:pt modelId="{AF21A2AF-1134-40A5-ADA5-BD363F532B95}">
      <dgm:prSet phldrT="[Text]"/>
      <dgm:spPr/>
      <dgm:t>
        <a:bodyPr/>
        <a:lstStyle/>
        <a:p>
          <a:r>
            <a:rPr lang="en-GB" dirty="0"/>
            <a:t>RESTRICT PROCESSING</a:t>
          </a:r>
        </a:p>
      </dgm:t>
    </dgm:pt>
    <dgm:pt modelId="{089D19D2-E58A-4219-8776-DF99E782CC35}" type="parTrans" cxnId="{8D72B2D8-072C-4D64-80EA-9C016F4FD88A}">
      <dgm:prSet/>
      <dgm:spPr/>
      <dgm:t>
        <a:bodyPr/>
        <a:lstStyle/>
        <a:p>
          <a:endParaRPr lang="en-GB"/>
        </a:p>
      </dgm:t>
    </dgm:pt>
    <dgm:pt modelId="{7951AEA9-430D-46D3-81D2-3244C9BF2376}" type="sibTrans" cxnId="{8D72B2D8-072C-4D64-80EA-9C016F4FD88A}">
      <dgm:prSet/>
      <dgm:spPr/>
      <dgm:t>
        <a:bodyPr/>
        <a:lstStyle/>
        <a:p>
          <a:endParaRPr lang="en-GB"/>
        </a:p>
      </dgm:t>
    </dgm:pt>
    <dgm:pt modelId="{20D98C96-9DE2-439B-A479-21123964E448}">
      <dgm:prSet phldrT="[Text]"/>
      <dgm:spPr/>
      <dgm:t>
        <a:bodyPr/>
        <a:lstStyle/>
        <a:p>
          <a:r>
            <a:rPr lang="en-GB" dirty="0"/>
            <a:t>DATA PORTABILITY</a:t>
          </a:r>
        </a:p>
      </dgm:t>
    </dgm:pt>
    <dgm:pt modelId="{28CDE230-825B-4BF9-AB70-8FBB4EF31DCB}" type="parTrans" cxnId="{150187C2-9235-4B50-939D-28ED8C1F4D34}">
      <dgm:prSet/>
      <dgm:spPr/>
      <dgm:t>
        <a:bodyPr/>
        <a:lstStyle/>
        <a:p>
          <a:endParaRPr lang="en-GB"/>
        </a:p>
      </dgm:t>
    </dgm:pt>
    <dgm:pt modelId="{FA2F7040-F3AC-42DF-B6BE-5B2F83221857}" type="sibTrans" cxnId="{150187C2-9235-4B50-939D-28ED8C1F4D34}">
      <dgm:prSet/>
      <dgm:spPr/>
      <dgm:t>
        <a:bodyPr/>
        <a:lstStyle/>
        <a:p>
          <a:endParaRPr lang="en-GB"/>
        </a:p>
      </dgm:t>
    </dgm:pt>
    <dgm:pt modelId="{82DEF8D1-1EE5-43B3-9D9D-53BC9968D641}">
      <dgm:prSet phldrT="[Text]"/>
      <dgm:spPr/>
      <dgm:t>
        <a:bodyPr/>
        <a:lstStyle/>
        <a:p>
          <a:r>
            <a:rPr lang="en-GB" dirty="0"/>
            <a:t>OBJECT TO PROCESSING</a:t>
          </a:r>
        </a:p>
      </dgm:t>
    </dgm:pt>
    <dgm:pt modelId="{8F869E88-9534-4B01-891D-EFD17F98FE1B}" type="parTrans" cxnId="{BFB35252-BD84-4746-829B-FAC8EB2BD9AB}">
      <dgm:prSet/>
      <dgm:spPr/>
      <dgm:t>
        <a:bodyPr/>
        <a:lstStyle/>
        <a:p>
          <a:endParaRPr lang="en-GB"/>
        </a:p>
      </dgm:t>
    </dgm:pt>
    <dgm:pt modelId="{1C73EB7E-1FF8-49BA-BCAC-E168AAA5F171}" type="sibTrans" cxnId="{BFB35252-BD84-4746-829B-FAC8EB2BD9AB}">
      <dgm:prSet/>
      <dgm:spPr/>
      <dgm:t>
        <a:bodyPr/>
        <a:lstStyle/>
        <a:p>
          <a:endParaRPr lang="en-GB"/>
        </a:p>
      </dgm:t>
    </dgm:pt>
    <dgm:pt modelId="{DA15B1A9-8409-4975-A7A6-4183A8375E85}">
      <dgm:prSet phldrT="[Text]"/>
      <dgm:spPr/>
      <dgm:t>
        <a:bodyPr/>
        <a:lstStyle/>
        <a:p>
          <a:r>
            <a:rPr lang="en-GB" dirty="0"/>
            <a:t>LODGE A COMPLAINT</a:t>
          </a:r>
        </a:p>
      </dgm:t>
    </dgm:pt>
    <dgm:pt modelId="{BD0A39D9-6940-45D5-BF6D-23B2FF7511CC}" type="parTrans" cxnId="{AA2F18B5-8EB8-4E4C-B5FE-2A452A6EF8FA}">
      <dgm:prSet/>
      <dgm:spPr/>
      <dgm:t>
        <a:bodyPr/>
        <a:lstStyle/>
        <a:p>
          <a:endParaRPr lang="en-GB"/>
        </a:p>
      </dgm:t>
    </dgm:pt>
    <dgm:pt modelId="{525C36E8-87A0-4B08-B580-87FB7F066E68}" type="sibTrans" cxnId="{AA2F18B5-8EB8-4E4C-B5FE-2A452A6EF8FA}">
      <dgm:prSet/>
      <dgm:spPr/>
      <dgm:t>
        <a:bodyPr/>
        <a:lstStyle/>
        <a:p>
          <a:endParaRPr lang="en-GB"/>
        </a:p>
      </dgm:t>
    </dgm:pt>
    <dgm:pt modelId="{188A7912-A709-4E70-B1B2-A25D313C7D4F}" type="pres">
      <dgm:prSet presAssocID="{BE12D2D1-F79E-4295-B65E-3802191182AE}" presName="diagram" presStyleCnt="0">
        <dgm:presLayoutVars>
          <dgm:dir/>
          <dgm:resizeHandles val="exact"/>
        </dgm:presLayoutVars>
      </dgm:prSet>
      <dgm:spPr/>
    </dgm:pt>
    <dgm:pt modelId="{90E38C75-25BE-46C2-ABAB-6B2A1F44F53E}" type="pres">
      <dgm:prSet presAssocID="{432408D5-2240-49FE-BC98-C3C6E75F2735}" presName="node" presStyleLbl="node1" presStyleIdx="0" presStyleCnt="7">
        <dgm:presLayoutVars>
          <dgm:bulletEnabled val="1"/>
        </dgm:presLayoutVars>
      </dgm:prSet>
      <dgm:spPr/>
    </dgm:pt>
    <dgm:pt modelId="{A1B0755A-44D4-4A62-8671-9FF3B2B1FD1F}" type="pres">
      <dgm:prSet presAssocID="{F8226C6A-ADDE-4BC5-A6DB-2025A2BCDC86}" presName="sibTrans" presStyleCnt="0"/>
      <dgm:spPr/>
    </dgm:pt>
    <dgm:pt modelId="{380C96D4-5059-493E-ABE6-81367F3CC997}" type="pres">
      <dgm:prSet presAssocID="{FF389CB3-0A0C-481A-A5D7-ECB3043CC985}" presName="node" presStyleLbl="node1" presStyleIdx="1" presStyleCnt="7">
        <dgm:presLayoutVars>
          <dgm:bulletEnabled val="1"/>
        </dgm:presLayoutVars>
      </dgm:prSet>
      <dgm:spPr/>
    </dgm:pt>
    <dgm:pt modelId="{70F947F7-A6C9-428B-AD32-994458D2185E}" type="pres">
      <dgm:prSet presAssocID="{F5396D7C-213C-47AC-9E51-E681BDD5FFA4}" presName="sibTrans" presStyleCnt="0"/>
      <dgm:spPr/>
    </dgm:pt>
    <dgm:pt modelId="{E0BA3540-4282-4A0E-B044-12710A2EF671}" type="pres">
      <dgm:prSet presAssocID="{825AF4BF-1F54-46BB-AB1E-D28DCE994835}" presName="node" presStyleLbl="node1" presStyleIdx="2" presStyleCnt="7">
        <dgm:presLayoutVars>
          <dgm:bulletEnabled val="1"/>
        </dgm:presLayoutVars>
      </dgm:prSet>
      <dgm:spPr/>
    </dgm:pt>
    <dgm:pt modelId="{EEDAA997-9AE1-41CE-9B0B-A79E631B756C}" type="pres">
      <dgm:prSet presAssocID="{E1A9D330-E369-4F80-B306-0209FEE39B71}" presName="sibTrans" presStyleCnt="0"/>
      <dgm:spPr/>
    </dgm:pt>
    <dgm:pt modelId="{926A9F89-4370-451F-AAEA-E94D23832DA9}" type="pres">
      <dgm:prSet presAssocID="{AF21A2AF-1134-40A5-ADA5-BD363F532B95}" presName="node" presStyleLbl="node1" presStyleIdx="3" presStyleCnt="7">
        <dgm:presLayoutVars>
          <dgm:bulletEnabled val="1"/>
        </dgm:presLayoutVars>
      </dgm:prSet>
      <dgm:spPr/>
    </dgm:pt>
    <dgm:pt modelId="{FAAC832A-9FE3-47DA-A2D8-CDA0AFAAAEE6}" type="pres">
      <dgm:prSet presAssocID="{7951AEA9-430D-46D3-81D2-3244C9BF2376}" presName="sibTrans" presStyleCnt="0"/>
      <dgm:spPr/>
    </dgm:pt>
    <dgm:pt modelId="{878FA8A1-C488-4030-A7C2-6F8BC2C706FF}" type="pres">
      <dgm:prSet presAssocID="{20D98C96-9DE2-439B-A479-21123964E448}" presName="node" presStyleLbl="node1" presStyleIdx="4" presStyleCnt="7">
        <dgm:presLayoutVars>
          <dgm:bulletEnabled val="1"/>
        </dgm:presLayoutVars>
      </dgm:prSet>
      <dgm:spPr/>
    </dgm:pt>
    <dgm:pt modelId="{4FC6BF15-0847-4442-A18F-E0349B95F1DF}" type="pres">
      <dgm:prSet presAssocID="{FA2F7040-F3AC-42DF-B6BE-5B2F83221857}" presName="sibTrans" presStyleCnt="0"/>
      <dgm:spPr/>
    </dgm:pt>
    <dgm:pt modelId="{39A402A7-D8F7-46DD-B1AC-4EFBA894103E}" type="pres">
      <dgm:prSet presAssocID="{82DEF8D1-1EE5-43B3-9D9D-53BC9968D641}" presName="node" presStyleLbl="node1" presStyleIdx="5" presStyleCnt="7">
        <dgm:presLayoutVars>
          <dgm:bulletEnabled val="1"/>
        </dgm:presLayoutVars>
      </dgm:prSet>
      <dgm:spPr/>
    </dgm:pt>
    <dgm:pt modelId="{8AE4065D-4706-4EB0-8646-9F8F549FA3BF}" type="pres">
      <dgm:prSet presAssocID="{1C73EB7E-1FF8-49BA-BCAC-E168AAA5F171}" presName="sibTrans" presStyleCnt="0"/>
      <dgm:spPr/>
    </dgm:pt>
    <dgm:pt modelId="{58EFACD6-E754-42D1-B4A3-7E9949E27914}" type="pres">
      <dgm:prSet presAssocID="{DA15B1A9-8409-4975-A7A6-4183A8375E85}" presName="node" presStyleLbl="node1" presStyleIdx="6" presStyleCnt="7">
        <dgm:presLayoutVars>
          <dgm:bulletEnabled val="1"/>
        </dgm:presLayoutVars>
      </dgm:prSet>
      <dgm:spPr/>
    </dgm:pt>
  </dgm:ptLst>
  <dgm:cxnLst>
    <dgm:cxn modelId="{81EE420B-5364-419D-BE01-7BC1D4E283AE}" type="presOf" srcId="{AF21A2AF-1134-40A5-ADA5-BD363F532B95}" destId="{926A9F89-4370-451F-AAEA-E94D23832DA9}" srcOrd="0" destOrd="0" presId="urn:microsoft.com/office/officeart/2005/8/layout/default"/>
    <dgm:cxn modelId="{83658714-FBA7-4DEB-A47E-1B103E4D5288}" srcId="{BE12D2D1-F79E-4295-B65E-3802191182AE}" destId="{825AF4BF-1F54-46BB-AB1E-D28DCE994835}" srcOrd="2" destOrd="0" parTransId="{250C557A-1A53-4D21-B9C1-45F9B015097C}" sibTransId="{E1A9D330-E369-4F80-B306-0209FEE39B71}"/>
    <dgm:cxn modelId="{ACF3D020-0610-4479-BAC0-09987F9D10D5}" srcId="{BE12D2D1-F79E-4295-B65E-3802191182AE}" destId="{432408D5-2240-49FE-BC98-C3C6E75F2735}" srcOrd="0" destOrd="0" parTransId="{CA7DDDD9-4B83-4264-B9DD-BBC46E6C7698}" sibTransId="{F8226C6A-ADDE-4BC5-A6DB-2025A2BCDC86}"/>
    <dgm:cxn modelId="{B11F6D34-80B2-4FD9-9567-A03E7185FE51}" type="presOf" srcId="{20D98C96-9DE2-439B-A479-21123964E448}" destId="{878FA8A1-C488-4030-A7C2-6F8BC2C706FF}" srcOrd="0" destOrd="0" presId="urn:microsoft.com/office/officeart/2005/8/layout/default"/>
    <dgm:cxn modelId="{00474568-C97D-4C39-9984-69AA9CC81839}" srcId="{BE12D2D1-F79E-4295-B65E-3802191182AE}" destId="{FF389CB3-0A0C-481A-A5D7-ECB3043CC985}" srcOrd="1" destOrd="0" parTransId="{3E053989-AF63-4105-A308-75CA2E6F9E0C}" sibTransId="{F5396D7C-213C-47AC-9E51-E681BDD5FFA4}"/>
    <dgm:cxn modelId="{7C586050-0735-4C35-9F97-4475E74D261B}" type="presOf" srcId="{825AF4BF-1F54-46BB-AB1E-D28DCE994835}" destId="{E0BA3540-4282-4A0E-B044-12710A2EF671}" srcOrd="0" destOrd="0" presId="urn:microsoft.com/office/officeart/2005/8/layout/default"/>
    <dgm:cxn modelId="{BFB35252-BD84-4746-829B-FAC8EB2BD9AB}" srcId="{BE12D2D1-F79E-4295-B65E-3802191182AE}" destId="{82DEF8D1-1EE5-43B3-9D9D-53BC9968D641}" srcOrd="5" destOrd="0" parTransId="{8F869E88-9534-4B01-891D-EFD17F98FE1B}" sibTransId="{1C73EB7E-1FF8-49BA-BCAC-E168AAA5F171}"/>
    <dgm:cxn modelId="{E8E42B7C-A38D-42EB-B1A1-C906DEA178FB}" type="presOf" srcId="{82DEF8D1-1EE5-43B3-9D9D-53BC9968D641}" destId="{39A402A7-D8F7-46DD-B1AC-4EFBA894103E}" srcOrd="0" destOrd="0" presId="urn:microsoft.com/office/officeart/2005/8/layout/default"/>
    <dgm:cxn modelId="{E118BA96-D145-4767-ABE3-C2D4BD58ADF8}" type="presOf" srcId="{432408D5-2240-49FE-BC98-C3C6E75F2735}" destId="{90E38C75-25BE-46C2-ABAB-6B2A1F44F53E}" srcOrd="0" destOrd="0" presId="urn:microsoft.com/office/officeart/2005/8/layout/default"/>
    <dgm:cxn modelId="{778844A1-C44B-448D-8A1B-51EE15B53DA2}" type="presOf" srcId="{DA15B1A9-8409-4975-A7A6-4183A8375E85}" destId="{58EFACD6-E754-42D1-B4A3-7E9949E27914}" srcOrd="0" destOrd="0" presId="urn:microsoft.com/office/officeart/2005/8/layout/default"/>
    <dgm:cxn modelId="{7F5604A3-F4B4-4BE4-B8D5-9695CFF0079D}" type="presOf" srcId="{BE12D2D1-F79E-4295-B65E-3802191182AE}" destId="{188A7912-A709-4E70-B1B2-A25D313C7D4F}" srcOrd="0" destOrd="0" presId="urn:microsoft.com/office/officeart/2005/8/layout/default"/>
    <dgm:cxn modelId="{AA2F18B5-8EB8-4E4C-B5FE-2A452A6EF8FA}" srcId="{BE12D2D1-F79E-4295-B65E-3802191182AE}" destId="{DA15B1A9-8409-4975-A7A6-4183A8375E85}" srcOrd="6" destOrd="0" parTransId="{BD0A39D9-6940-45D5-BF6D-23B2FF7511CC}" sibTransId="{525C36E8-87A0-4B08-B580-87FB7F066E68}"/>
    <dgm:cxn modelId="{FF733AB5-FEA2-4DE9-AE3C-50695D762786}" type="presOf" srcId="{FF389CB3-0A0C-481A-A5D7-ECB3043CC985}" destId="{380C96D4-5059-493E-ABE6-81367F3CC997}" srcOrd="0" destOrd="0" presId="urn:microsoft.com/office/officeart/2005/8/layout/default"/>
    <dgm:cxn modelId="{150187C2-9235-4B50-939D-28ED8C1F4D34}" srcId="{BE12D2D1-F79E-4295-B65E-3802191182AE}" destId="{20D98C96-9DE2-439B-A479-21123964E448}" srcOrd="4" destOrd="0" parTransId="{28CDE230-825B-4BF9-AB70-8FBB4EF31DCB}" sibTransId="{FA2F7040-F3AC-42DF-B6BE-5B2F83221857}"/>
    <dgm:cxn modelId="{8D72B2D8-072C-4D64-80EA-9C016F4FD88A}" srcId="{BE12D2D1-F79E-4295-B65E-3802191182AE}" destId="{AF21A2AF-1134-40A5-ADA5-BD363F532B95}" srcOrd="3" destOrd="0" parTransId="{089D19D2-E58A-4219-8776-DF99E782CC35}" sibTransId="{7951AEA9-430D-46D3-81D2-3244C9BF2376}"/>
    <dgm:cxn modelId="{FFF01471-2C07-4314-B176-FC94A946448D}" type="presParOf" srcId="{188A7912-A709-4E70-B1B2-A25D313C7D4F}" destId="{90E38C75-25BE-46C2-ABAB-6B2A1F44F53E}" srcOrd="0" destOrd="0" presId="urn:microsoft.com/office/officeart/2005/8/layout/default"/>
    <dgm:cxn modelId="{839B4EF6-2005-4DA2-A982-C17711C28852}" type="presParOf" srcId="{188A7912-A709-4E70-B1B2-A25D313C7D4F}" destId="{A1B0755A-44D4-4A62-8671-9FF3B2B1FD1F}" srcOrd="1" destOrd="0" presId="urn:microsoft.com/office/officeart/2005/8/layout/default"/>
    <dgm:cxn modelId="{61249531-9E64-4DAD-9F3D-11A373FC93B8}" type="presParOf" srcId="{188A7912-A709-4E70-B1B2-A25D313C7D4F}" destId="{380C96D4-5059-493E-ABE6-81367F3CC997}" srcOrd="2" destOrd="0" presId="urn:microsoft.com/office/officeart/2005/8/layout/default"/>
    <dgm:cxn modelId="{D53E9AB9-8296-4AD3-8E0D-86AAE6BE00D2}" type="presParOf" srcId="{188A7912-A709-4E70-B1B2-A25D313C7D4F}" destId="{70F947F7-A6C9-428B-AD32-994458D2185E}" srcOrd="3" destOrd="0" presId="urn:microsoft.com/office/officeart/2005/8/layout/default"/>
    <dgm:cxn modelId="{B71ADBEE-4A15-4930-8EFD-1922B8461C4C}" type="presParOf" srcId="{188A7912-A709-4E70-B1B2-A25D313C7D4F}" destId="{E0BA3540-4282-4A0E-B044-12710A2EF671}" srcOrd="4" destOrd="0" presId="urn:microsoft.com/office/officeart/2005/8/layout/default"/>
    <dgm:cxn modelId="{95F3E783-E1B5-4329-BCC1-18ED64B6FD50}" type="presParOf" srcId="{188A7912-A709-4E70-B1B2-A25D313C7D4F}" destId="{EEDAA997-9AE1-41CE-9B0B-A79E631B756C}" srcOrd="5" destOrd="0" presId="urn:microsoft.com/office/officeart/2005/8/layout/default"/>
    <dgm:cxn modelId="{2C4B4E2C-1881-409C-99EB-D8B35F112A58}" type="presParOf" srcId="{188A7912-A709-4E70-B1B2-A25D313C7D4F}" destId="{926A9F89-4370-451F-AAEA-E94D23832DA9}" srcOrd="6" destOrd="0" presId="urn:microsoft.com/office/officeart/2005/8/layout/default"/>
    <dgm:cxn modelId="{0C29930B-55CC-4ADA-9E09-589CF6392EF6}" type="presParOf" srcId="{188A7912-A709-4E70-B1B2-A25D313C7D4F}" destId="{FAAC832A-9FE3-47DA-A2D8-CDA0AFAAAEE6}" srcOrd="7" destOrd="0" presId="urn:microsoft.com/office/officeart/2005/8/layout/default"/>
    <dgm:cxn modelId="{A0366A05-BF42-429C-A613-A4D592F7366A}" type="presParOf" srcId="{188A7912-A709-4E70-B1B2-A25D313C7D4F}" destId="{878FA8A1-C488-4030-A7C2-6F8BC2C706FF}" srcOrd="8" destOrd="0" presId="urn:microsoft.com/office/officeart/2005/8/layout/default"/>
    <dgm:cxn modelId="{E39D01AA-7563-4C21-BA04-747189A87048}" type="presParOf" srcId="{188A7912-A709-4E70-B1B2-A25D313C7D4F}" destId="{4FC6BF15-0847-4442-A18F-E0349B95F1DF}" srcOrd="9" destOrd="0" presId="urn:microsoft.com/office/officeart/2005/8/layout/default"/>
    <dgm:cxn modelId="{87B68DE1-A787-4E59-A1FB-23F2F72246B0}" type="presParOf" srcId="{188A7912-A709-4E70-B1B2-A25D313C7D4F}" destId="{39A402A7-D8F7-46DD-B1AC-4EFBA894103E}" srcOrd="10" destOrd="0" presId="urn:microsoft.com/office/officeart/2005/8/layout/default"/>
    <dgm:cxn modelId="{13B7D2C0-7BEC-4AB5-8E1E-7DCA0811F4B7}" type="presParOf" srcId="{188A7912-A709-4E70-B1B2-A25D313C7D4F}" destId="{8AE4065D-4706-4EB0-8646-9F8F549FA3BF}" srcOrd="11" destOrd="0" presId="urn:microsoft.com/office/officeart/2005/8/layout/default"/>
    <dgm:cxn modelId="{4558E58E-031F-44CC-9CB7-0F033C2FBDB1}" type="presParOf" srcId="{188A7912-A709-4E70-B1B2-A25D313C7D4F}" destId="{58EFACD6-E754-42D1-B4A3-7E9949E27914}"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FFB72-4064-4651-B3BE-06F0EF94EF55}">
      <dsp:nvSpPr>
        <dsp:cNvPr id="0" name=""/>
        <dsp:cNvSpPr/>
      </dsp:nvSpPr>
      <dsp:spPr>
        <a:xfrm>
          <a:off x="2997" y="629722"/>
          <a:ext cx="2378378" cy="142702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LAWFUL, FAIR AND TRANSPARENT</a:t>
          </a:r>
        </a:p>
      </dsp:txBody>
      <dsp:txXfrm>
        <a:off x="2997" y="629722"/>
        <a:ext cx="2378378" cy="1427027"/>
      </dsp:txXfrm>
    </dsp:sp>
    <dsp:sp modelId="{C704193A-76B8-4522-9E67-8600AA1060D2}">
      <dsp:nvSpPr>
        <dsp:cNvPr id="0" name=""/>
        <dsp:cNvSpPr/>
      </dsp:nvSpPr>
      <dsp:spPr>
        <a:xfrm>
          <a:off x="2619214" y="629722"/>
          <a:ext cx="2378378" cy="1427027"/>
        </a:xfrm>
        <a:prstGeom prst="rect">
          <a:avLst/>
        </a:prstGeom>
        <a:solidFill>
          <a:schemeClr val="accent5">
            <a:hueOff val="-3553854"/>
            <a:satOff val="2020"/>
            <a:lumOff val="-1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FOR SPECIFIED PURPOSE</a:t>
          </a:r>
        </a:p>
      </dsp:txBody>
      <dsp:txXfrm>
        <a:off x="2619214" y="629722"/>
        <a:ext cx="2378378" cy="1427027"/>
      </dsp:txXfrm>
    </dsp:sp>
    <dsp:sp modelId="{065E69A6-14F5-4440-8A93-2862479D9C96}">
      <dsp:nvSpPr>
        <dsp:cNvPr id="0" name=""/>
        <dsp:cNvSpPr/>
      </dsp:nvSpPr>
      <dsp:spPr>
        <a:xfrm>
          <a:off x="5235431" y="629722"/>
          <a:ext cx="2378378" cy="1427027"/>
        </a:xfrm>
        <a:prstGeom prst="rect">
          <a:avLst/>
        </a:prstGeom>
        <a:solidFill>
          <a:schemeClr val="accent5">
            <a:hueOff val="-7107707"/>
            <a:satOff val="4040"/>
            <a:lumOff val="-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 RELEVANT AND LIMITED</a:t>
          </a:r>
        </a:p>
      </dsp:txBody>
      <dsp:txXfrm>
        <a:off x="5235431" y="629722"/>
        <a:ext cx="2378378" cy="1427027"/>
      </dsp:txXfrm>
    </dsp:sp>
    <dsp:sp modelId="{4CCD4651-CB16-408D-9C7D-08D8E7757432}">
      <dsp:nvSpPr>
        <dsp:cNvPr id="0" name=""/>
        <dsp:cNvSpPr/>
      </dsp:nvSpPr>
      <dsp:spPr>
        <a:xfrm>
          <a:off x="7851648" y="629722"/>
          <a:ext cx="2378378" cy="1427027"/>
        </a:xfrm>
        <a:prstGeom prst="rect">
          <a:avLst/>
        </a:prstGeom>
        <a:solidFill>
          <a:schemeClr val="accent5">
            <a:hueOff val="-10661560"/>
            <a:satOff val="6060"/>
            <a:lumOff val="-5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ACCURATE</a:t>
          </a:r>
        </a:p>
      </dsp:txBody>
      <dsp:txXfrm>
        <a:off x="7851648" y="629722"/>
        <a:ext cx="2378378" cy="1427027"/>
      </dsp:txXfrm>
    </dsp:sp>
    <dsp:sp modelId="{521E8D20-D5A3-4F65-A467-51CFA98581E6}">
      <dsp:nvSpPr>
        <dsp:cNvPr id="0" name=""/>
        <dsp:cNvSpPr/>
      </dsp:nvSpPr>
      <dsp:spPr>
        <a:xfrm>
          <a:off x="1311106" y="2294587"/>
          <a:ext cx="2378378" cy="1427027"/>
        </a:xfrm>
        <a:prstGeom prst="rect">
          <a:avLst/>
        </a:prstGeom>
        <a:solidFill>
          <a:schemeClr val="accent5">
            <a:hueOff val="-14215414"/>
            <a:satOff val="8079"/>
            <a:lumOff val="-6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STORED FOR ONLY AS LONG AS IS NECESSARY</a:t>
          </a:r>
        </a:p>
      </dsp:txBody>
      <dsp:txXfrm>
        <a:off x="1311106" y="2294587"/>
        <a:ext cx="2378378" cy="1427027"/>
      </dsp:txXfrm>
    </dsp:sp>
    <dsp:sp modelId="{72D15391-58B6-4CD4-91A2-F67AE381FE19}">
      <dsp:nvSpPr>
        <dsp:cNvPr id="0" name=""/>
        <dsp:cNvSpPr/>
      </dsp:nvSpPr>
      <dsp:spPr>
        <a:xfrm>
          <a:off x="3927323" y="2294587"/>
          <a:ext cx="2378378" cy="1427027"/>
        </a:xfrm>
        <a:prstGeom prst="rect">
          <a:avLst/>
        </a:prstGeom>
        <a:solidFill>
          <a:schemeClr val="accent5">
            <a:hueOff val="-17769267"/>
            <a:satOff val="10099"/>
            <a:lumOff val="-8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PROCESSED SECURELY</a:t>
          </a:r>
        </a:p>
      </dsp:txBody>
      <dsp:txXfrm>
        <a:off x="3927323" y="2294587"/>
        <a:ext cx="2378378" cy="1427027"/>
      </dsp:txXfrm>
    </dsp:sp>
    <dsp:sp modelId="{4D670141-7945-4C3A-B8DB-31C74D8CD23D}">
      <dsp:nvSpPr>
        <dsp:cNvPr id="0" name=""/>
        <dsp:cNvSpPr/>
      </dsp:nvSpPr>
      <dsp:spPr>
        <a:xfrm>
          <a:off x="6543539" y="2294587"/>
          <a:ext cx="2378378" cy="1427027"/>
        </a:xfrm>
        <a:prstGeom prst="rect">
          <a:avLst/>
        </a:prstGeom>
        <a:solidFill>
          <a:schemeClr val="accent5">
            <a:hueOff val="-21323121"/>
            <a:satOff val="12119"/>
            <a:lumOff val="-10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ACCOUNTABILITY</a:t>
          </a:r>
        </a:p>
      </dsp:txBody>
      <dsp:txXfrm>
        <a:off x="6543539" y="2294587"/>
        <a:ext cx="2378378" cy="14270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A35CD9-6B00-4CCE-B63D-3D9CB4E0697C}">
      <dsp:nvSpPr>
        <dsp:cNvPr id="0" name=""/>
        <dsp:cNvSpPr/>
      </dsp:nvSpPr>
      <dsp:spPr>
        <a:xfrm>
          <a:off x="4224196" y="1403741"/>
          <a:ext cx="1784216" cy="1543419"/>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LEGAL GROUNDS FOR PROCESSING DATA</a:t>
          </a:r>
        </a:p>
      </dsp:txBody>
      <dsp:txXfrm>
        <a:off x="4519866" y="1659507"/>
        <a:ext cx="1192876" cy="1031887"/>
      </dsp:txXfrm>
    </dsp:sp>
    <dsp:sp modelId="{2BD122B2-794B-4776-BA0F-4FB736CF6B56}">
      <dsp:nvSpPr>
        <dsp:cNvPr id="0" name=""/>
        <dsp:cNvSpPr/>
      </dsp:nvSpPr>
      <dsp:spPr>
        <a:xfrm>
          <a:off x="5341459" y="665319"/>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B2023C-E09F-4FC3-AD03-81331121D075}">
      <dsp:nvSpPr>
        <dsp:cNvPr id="0" name=""/>
        <dsp:cNvSpPr/>
      </dsp:nvSpPr>
      <dsp:spPr>
        <a:xfrm>
          <a:off x="4388548" y="0"/>
          <a:ext cx="1462152" cy="1264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LEGITIMITE INTEREST</a:t>
          </a:r>
        </a:p>
      </dsp:txBody>
      <dsp:txXfrm>
        <a:off x="4630858" y="209626"/>
        <a:ext cx="977532" cy="845681"/>
      </dsp:txXfrm>
    </dsp:sp>
    <dsp:sp modelId="{C5C1F2F5-9C39-49B2-8647-F134F52CB056}">
      <dsp:nvSpPr>
        <dsp:cNvPr id="0" name=""/>
        <dsp:cNvSpPr/>
      </dsp:nvSpPr>
      <dsp:spPr>
        <a:xfrm>
          <a:off x="6127112" y="1749673"/>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89BC19-9E02-48DF-8C28-EDA40EFB2BA2}">
      <dsp:nvSpPr>
        <dsp:cNvPr id="0" name=""/>
        <dsp:cNvSpPr/>
      </dsp:nvSpPr>
      <dsp:spPr>
        <a:xfrm>
          <a:off x="5729512" y="778019"/>
          <a:ext cx="1462152" cy="1264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CONTRACT</a:t>
          </a:r>
        </a:p>
      </dsp:txBody>
      <dsp:txXfrm>
        <a:off x="5971822" y="987645"/>
        <a:ext cx="977532" cy="845681"/>
      </dsp:txXfrm>
    </dsp:sp>
    <dsp:sp modelId="{F3601DED-2CC8-4215-B171-4E4B3178C96E}">
      <dsp:nvSpPr>
        <dsp:cNvPr id="0" name=""/>
        <dsp:cNvSpPr/>
      </dsp:nvSpPr>
      <dsp:spPr>
        <a:xfrm>
          <a:off x="5581346" y="2973704"/>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548C3B-423F-490E-8FCD-F32EB08F3B1E}">
      <dsp:nvSpPr>
        <dsp:cNvPr id="0" name=""/>
        <dsp:cNvSpPr/>
      </dsp:nvSpPr>
      <dsp:spPr>
        <a:xfrm>
          <a:off x="5729512" y="2307514"/>
          <a:ext cx="1462152" cy="1264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LEGAL OBLIGATION</a:t>
          </a:r>
        </a:p>
      </dsp:txBody>
      <dsp:txXfrm>
        <a:off x="5971822" y="2517140"/>
        <a:ext cx="977532" cy="845681"/>
      </dsp:txXfrm>
    </dsp:sp>
    <dsp:sp modelId="{F128B1A4-05DA-4ED5-A3C4-81AB5038720C}">
      <dsp:nvSpPr>
        <dsp:cNvPr id="0" name=""/>
        <dsp:cNvSpPr/>
      </dsp:nvSpPr>
      <dsp:spPr>
        <a:xfrm>
          <a:off x="4227516" y="3100763"/>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84BA88-6B6E-4309-BF44-381E132ADAFB}">
      <dsp:nvSpPr>
        <dsp:cNvPr id="0" name=""/>
        <dsp:cNvSpPr/>
      </dsp:nvSpPr>
      <dsp:spPr>
        <a:xfrm>
          <a:off x="4388548" y="3086404"/>
          <a:ext cx="1462152" cy="1264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PROTECTING VITAL INTERESTS</a:t>
          </a:r>
        </a:p>
      </dsp:txBody>
      <dsp:txXfrm>
        <a:off x="4630858" y="3296030"/>
        <a:ext cx="977532" cy="845681"/>
      </dsp:txXfrm>
    </dsp:sp>
    <dsp:sp modelId="{583D606F-E023-4025-B62F-22F388231AA8}">
      <dsp:nvSpPr>
        <dsp:cNvPr id="0" name=""/>
        <dsp:cNvSpPr/>
      </dsp:nvSpPr>
      <dsp:spPr>
        <a:xfrm>
          <a:off x="3428998" y="2016845"/>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411EE0-6BE2-469C-82E3-3F6DDBE88D54}">
      <dsp:nvSpPr>
        <dsp:cNvPr id="0" name=""/>
        <dsp:cNvSpPr/>
      </dsp:nvSpPr>
      <dsp:spPr>
        <a:xfrm>
          <a:off x="3041359" y="2308384"/>
          <a:ext cx="1462152" cy="1264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PUBLIC INTEREST</a:t>
          </a:r>
        </a:p>
      </dsp:txBody>
      <dsp:txXfrm>
        <a:off x="3283669" y="2518010"/>
        <a:ext cx="977532" cy="845681"/>
      </dsp:txXfrm>
    </dsp:sp>
    <dsp:sp modelId="{7F1FC072-A108-4ED7-9FB4-0DA2EA9F1F01}">
      <dsp:nvSpPr>
        <dsp:cNvPr id="0" name=""/>
        <dsp:cNvSpPr/>
      </dsp:nvSpPr>
      <dsp:spPr>
        <a:xfrm>
          <a:off x="3041359" y="776278"/>
          <a:ext cx="1462152" cy="1264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CONSENT</a:t>
          </a:r>
        </a:p>
      </dsp:txBody>
      <dsp:txXfrm>
        <a:off x="3283669" y="985904"/>
        <a:ext cx="977532" cy="8456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15099-27B1-493A-9403-D309D0AB76C6}">
      <dsp:nvSpPr>
        <dsp:cNvPr id="0" name=""/>
        <dsp:cNvSpPr/>
      </dsp:nvSpPr>
      <dsp:spPr>
        <a:xfrm>
          <a:off x="4530661" y="1593"/>
          <a:ext cx="1171701" cy="7616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RESEARCH</a:t>
          </a:r>
        </a:p>
      </dsp:txBody>
      <dsp:txXfrm>
        <a:off x="4567839" y="38771"/>
        <a:ext cx="1097345" cy="687249"/>
      </dsp:txXfrm>
    </dsp:sp>
    <dsp:sp modelId="{931261D8-8084-44DE-A784-A3B5669ACE5E}">
      <dsp:nvSpPr>
        <dsp:cNvPr id="0" name=""/>
        <dsp:cNvSpPr/>
      </dsp:nvSpPr>
      <dsp:spPr>
        <a:xfrm>
          <a:off x="3323239" y="382396"/>
          <a:ext cx="3586545" cy="3586545"/>
        </a:xfrm>
        <a:custGeom>
          <a:avLst/>
          <a:gdLst/>
          <a:ahLst/>
          <a:cxnLst/>
          <a:rect l="0" t="0" r="0" b="0"/>
          <a:pathLst>
            <a:path>
              <a:moveTo>
                <a:pt x="2526299" y="156660"/>
              </a:moveTo>
              <a:arcTo wR="1793272" hR="1793272" stAng="17647635" swAng="92323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7594C7F-B063-41E1-8C9D-D154A75D855B}">
      <dsp:nvSpPr>
        <dsp:cNvPr id="0" name=""/>
        <dsp:cNvSpPr/>
      </dsp:nvSpPr>
      <dsp:spPr>
        <a:xfrm>
          <a:off x="6083681" y="898229"/>
          <a:ext cx="1171701" cy="7616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EXPLICIT CONSENT </a:t>
          </a:r>
        </a:p>
      </dsp:txBody>
      <dsp:txXfrm>
        <a:off x="6120859" y="935407"/>
        <a:ext cx="1097345" cy="687249"/>
      </dsp:txXfrm>
    </dsp:sp>
    <dsp:sp modelId="{AF45B82A-CCA5-4D28-94EB-8AE03F37A942}">
      <dsp:nvSpPr>
        <dsp:cNvPr id="0" name=""/>
        <dsp:cNvSpPr/>
      </dsp:nvSpPr>
      <dsp:spPr>
        <a:xfrm>
          <a:off x="3323239" y="382396"/>
          <a:ext cx="3586545" cy="3586545"/>
        </a:xfrm>
        <a:custGeom>
          <a:avLst/>
          <a:gdLst/>
          <a:ahLst/>
          <a:cxnLst/>
          <a:rect l="0" t="0" r="0" b="0"/>
          <a:pathLst>
            <a:path>
              <a:moveTo>
                <a:pt x="3558619" y="1478027"/>
              </a:moveTo>
              <a:arcTo wR="1793272" hR="1793272" stAng="20992510" swAng="121498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7455427-6199-47D9-888E-F453C8F2A64A}">
      <dsp:nvSpPr>
        <dsp:cNvPr id="0" name=""/>
        <dsp:cNvSpPr/>
      </dsp:nvSpPr>
      <dsp:spPr>
        <a:xfrm>
          <a:off x="6083681" y="2691502"/>
          <a:ext cx="1171701" cy="7616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PUBLIC HEALTH</a:t>
          </a:r>
        </a:p>
      </dsp:txBody>
      <dsp:txXfrm>
        <a:off x="6120859" y="2728680"/>
        <a:ext cx="1097345" cy="687249"/>
      </dsp:txXfrm>
    </dsp:sp>
    <dsp:sp modelId="{C3669E9C-A606-4C9E-832B-292C52AECB6D}">
      <dsp:nvSpPr>
        <dsp:cNvPr id="0" name=""/>
        <dsp:cNvSpPr/>
      </dsp:nvSpPr>
      <dsp:spPr>
        <a:xfrm>
          <a:off x="3323239" y="382396"/>
          <a:ext cx="3586545" cy="3586545"/>
        </a:xfrm>
        <a:custGeom>
          <a:avLst/>
          <a:gdLst/>
          <a:ahLst/>
          <a:cxnLst/>
          <a:rect l="0" t="0" r="0" b="0"/>
          <a:pathLst>
            <a:path>
              <a:moveTo>
                <a:pt x="2934283" y="3176718"/>
              </a:moveTo>
              <a:arcTo wR="1793272" hR="1793272" stAng="3029133" swAng="92323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CB4F7A8-3CE8-4178-A615-71D05C022C4D}">
      <dsp:nvSpPr>
        <dsp:cNvPr id="0" name=""/>
        <dsp:cNvSpPr/>
      </dsp:nvSpPr>
      <dsp:spPr>
        <a:xfrm>
          <a:off x="4530661" y="3588138"/>
          <a:ext cx="1171701" cy="7616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PROTECT VITAL INTEREST </a:t>
          </a:r>
        </a:p>
      </dsp:txBody>
      <dsp:txXfrm>
        <a:off x="4567839" y="3625316"/>
        <a:ext cx="1097345" cy="687249"/>
      </dsp:txXfrm>
    </dsp:sp>
    <dsp:sp modelId="{B4E01B6E-E6AE-43B1-A10F-BAF5479B6B95}">
      <dsp:nvSpPr>
        <dsp:cNvPr id="0" name=""/>
        <dsp:cNvSpPr/>
      </dsp:nvSpPr>
      <dsp:spPr>
        <a:xfrm>
          <a:off x="3323239" y="382396"/>
          <a:ext cx="3586545" cy="3586545"/>
        </a:xfrm>
        <a:custGeom>
          <a:avLst/>
          <a:gdLst/>
          <a:ahLst/>
          <a:cxnLst/>
          <a:rect l="0" t="0" r="0" b="0"/>
          <a:pathLst>
            <a:path>
              <a:moveTo>
                <a:pt x="1060246" y="3429885"/>
              </a:moveTo>
              <a:arcTo wR="1793272" hR="1793272" stAng="6847635" swAng="92323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F2AC3E5-9D52-45E2-9929-F745A3D41EA1}">
      <dsp:nvSpPr>
        <dsp:cNvPr id="0" name=""/>
        <dsp:cNvSpPr/>
      </dsp:nvSpPr>
      <dsp:spPr>
        <a:xfrm>
          <a:off x="2977642" y="2691502"/>
          <a:ext cx="1171701" cy="7616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HEALTHCARE</a:t>
          </a:r>
        </a:p>
      </dsp:txBody>
      <dsp:txXfrm>
        <a:off x="3014820" y="2728680"/>
        <a:ext cx="1097345" cy="687249"/>
      </dsp:txXfrm>
    </dsp:sp>
    <dsp:sp modelId="{4138E656-8748-462C-88BB-DD103C85D80E}">
      <dsp:nvSpPr>
        <dsp:cNvPr id="0" name=""/>
        <dsp:cNvSpPr/>
      </dsp:nvSpPr>
      <dsp:spPr>
        <a:xfrm>
          <a:off x="3323239" y="382396"/>
          <a:ext cx="3586545" cy="3586545"/>
        </a:xfrm>
        <a:custGeom>
          <a:avLst/>
          <a:gdLst/>
          <a:ahLst/>
          <a:cxnLst/>
          <a:rect l="0" t="0" r="0" b="0"/>
          <a:pathLst>
            <a:path>
              <a:moveTo>
                <a:pt x="27926" y="2108518"/>
              </a:moveTo>
              <a:arcTo wR="1793272" hR="1793272" stAng="10192510" swAng="121498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7CDAD7D-5934-4FB2-A837-7EACB163C93C}">
      <dsp:nvSpPr>
        <dsp:cNvPr id="0" name=""/>
        <dsp:cNvSpPr/>
      </dsp:nvSpPr>
      <dsp:spPr>
        <a:xfrm>
          <a:off x="2977642" y="898229"/>
          <a:ext cx="1171701" cy="7616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PUBLIC  INTEREST</a:t>
          </a:r>
        </a:p>
      </dsp:txBody>
      <dsp:txXfrm>
        <a:off x="3014820" y="935407"/>
        <a:ext cx="1097345" cy="687249"/>
      </dsp:txXfrm>
    </dsp:sp>
    <dsp:sp modelId="{0E1B7C7D-D4F4-4E86-95C8-2993E03D8C7E}">
      <dsp:nvSpPr>
        <dsp:cNvPr id="0" name=""/>
        <dsp:cNvSpPr/>
      </dsp:nvSpPr>
      <dsp:spPr>
        <a:xfrm>
          <a:off x="3323239" y="382396"/>
          <a:ext cx="3586545" cy="3586545"/>
        </a:xfrm>
        <a:custGeom>
          <a:avLst/>
          <a:gdLst/>
          <a:ahLst/>
          <a:cxnLst/>
          <a:rect l="0" t="0" r="0" b="0"/>
          <a:pathLst>
            <a:path>
              <a:moveTo>
                <a:pt x="652262" y="409827"/>
              </a:moveTo>
              <a:arcTo wR="1793272" hR="1793272" stAng="13829133" swAng="92323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38C75-25BE-46C2-ABAB-6B2A1F44F53E}">
      <dsp:nvSpPr>
        <dsp:cNvPr id="0" name=""/>
        <dsp:cNvSpPr/>
      </dsp:nvSpPr>
      <dsp:spPr>
        <a:xfrm>
          <a:off x="2997" y="629722"/>
          <a:ext cx="2378378" cy="1427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ACCESS</a:t>
          </a:r>
        </a:p>
      </dsp:txBody>
      <dsp:txXfrm>
        <a:off x="2997" y="629722"/>
        <a:ext cx="2378378" cy="1427027"/>
      </dsp:txXfrm>
    </dsp:sp>
    <dsp:sp modelId="{380C96D4-5059-493E-ABE6-81367F3CC997}">
      <dsp:nvSpPr>
        <dsp:cNvPr id="0" name=""/>
        <dsp:cNvSpPr/>
      </dsp:nvSpPr>
      <dsp:spPr>
        <a:xfrm>
          <a:off x="2619214" y="629722"/>
          <a:ext cx="2378378" cy="1427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RECTIFICATION</a:t>
          </a:r>
        </a:p>
      </dsp:txBody>
      <dsp:txXfrm>
        <a:off x="2619214" y="629722"/>
        <a:ext cx="2378378" cy="1427027"/>
      </dsp:txXfrm>
    </dsp:sp>
    <dsp:sp modelId="{E0BA3540-4282-4A0E-B044-12710A2EF671}">
      <dsp:nvSpPr>
        <dsp:cNvPr id="0" name=""/>
        <dsp:cNvSpPr/>
      </dsp:nvSpPr>
      <dsp:spPr>
        <a:xfrm>
          <a:off x="5235431" y="629722"/>
          <a:ext cx="2378378" cy="1427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ERASURE</a:t>
          </a:r>
        </a:p>
      </dsp:txBody>
      <dsp:txXfrm>
        <a:off x="5235431" y="629722"/>
        <a:ext cx="2378378" cy="1427027"/>
      </dsp:txXfrm>
    </dsp:sp>
    <dsp:sp modelId="{926A9F89-4370-451F-AAEA-E94D23832DA9}">
      <dsp:nvSpPr>
        <dsp:cNvPr id="0" name=""/>
        <dsp:cNvSpPr/>
      </dsp:nvSpPr>
      <dsp:spPr>
        <a:xfrm>
          <a:off x="7851648" y="629722"/>
          <a:ext cx="2378378" cy="1427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RESTRICT PROCESSING</a:t>
          </a:r>
        </a:p>
      </dsp:txBody>
      <dsp:txXfrm>
        <a:off x="7851648" y="629722"/>
        <a:ext cx="2378378" cy="1427027"/>
      </dsp:txXfrm>
    </dsp:sp>
    <dsp:sp modelId="{878FA8A1-C488-4030-A7C2-6F8BC2C706FF}">
      <dsp:nvSpPr>
        <dsp:cNvPr id="0" name=""/>
        <dsp:cNvSpPr/>
      </dsp:nvSpPr>
      <dsp:spPr>
        <a:xfrm>
          <a:off x="1311106" y="2294587"/>
          <a:ext cx="2378378" cy="1427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DATA PORTABILITY</a:t>
          </a:r>
        </a:p>
      </dsp:txBody>
      <dsp:txXfrm>
        <a:off x="1311106" y="2294587"/>
        <a:ext cx="2378378" cy="1427027"/>
      </dsp:txXfrm>
    </dsp:sp>
    <dsp:sp modelId="{39A402A7-D8F7-46DD-B1AC-4EFBA894103E}">
      <dsp:nvSpPr>
        <dsp:cNvPr id="0" name=""/>
        <dsp:cNvSpPr/>
      </dsp:nvSpPr>
      <dsp:spPr>
        <a:xfrm>
          <a:off x="3927323" y="2294587"/>
          <a:ext cx="2378378" cy="1427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OBJECT TO PROCESSING</a:t>
          </a:r>
        </a:p>
      </dsp:txBody>
      <dsp:txXfrm>
        <a:off x="3927323" y="2294587"/>
        <a:ext cx="2378378" cy="1427027"/>
      </dsp:txXfrm>
    </dsp:sp>
    <dsp:sp modelId="{58EFACD6-E754-42D1-B4A3-7E9949E27914}">
      <dsp:nvSpPr>
        <dsp:cNvPr id="0" name=""/>
        <dsp:cNvSpPr/>
      </dsp:nvSpPr>
      <dsp:spPr>
        <a:xfrm>
          <a:off x="6543539" y="2294587"/>
          <a:ext cx="2378378" cy="142702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t>LODGE A COMPLAINT</a:t>
          </a:r>
        </a:p>
      </dsp:txBody>
      <dsp:txXfrm>
        <a:off x="6543539" y="2294587"/>
        <a:ext cx="2378378" cy="142702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5C163FA5-FCEF-436F-983C-032D6D8113C0}" type="datetimeFigureOut">
              <a:rPr lang="en-GB" smtClean="0"/>
              <a:t>11/09/2026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2556666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63FA5-FCEF-436F-983C-032D6D8113C0}"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617178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63FA5-FCEF-436F-983C-032D6D8113C0}"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3893965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63FA5-FCEF-436F-983C-032D6D8113C0}"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5449D4-FDF0-4BF6-BF33-1089141C50F7}" type="slidenum">
              <a:rPr lang="en-GB" smtClean="0"/>
              <a:t>‹#›</a:t>
            </a:fld>
            <a:endParaRPr lang="en-GB"/>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51032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63FA5-FCEF-436F-983C-032D6D8113C0}"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1630600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C163FA5-FCEF-436F-983C-032D6D8113C0}" type="datetimeFigureOut">
              <a:rPr lang="en-GB" smtClean="0"/>
              <a:t>11/09/2026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3960724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C163FA5-FCEF-436F-983C-032D6D8113C0}" type="datetimeFigureOut">
              <a:rPr lang="en-GB" smtClean="0"/>
              <a:t>11/09/2026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4210427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163FA5-FCEF-436F-983C-032D6D8113C0}"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520525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163FA5-FCEF-436F-983C-032D6D8113C0}"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1020106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163FA5-FCEF-436F-983C-032D6D8113C0}"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3469074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163FA5-FCEF-436F-983C-032D6D8113C0}" type="datetimeFigureOut">
              <a:rPr lang="en-GB" smtClean="0"/>
              <a:t>11/09/2026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2534636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C163FA5-FCEF-436F-983C-032D6D8113C0}"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368074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163FA5-FCEF-436F-983C-032D6D8113C0}" type="datetimeFigureOut">
              <a:rPr lang="en-GB" smtClean="0"/>
              <a:t>11/09/2026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898823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163FA5-FCEF-436F-983C-032D6D8113C0}" type="datetimeFigureOut">
              <a:rPr lang="en-GB" smtClean="0"/>
              <a:t>11/09/2026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1700303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63FA5-FCEF-436F-983C-032D6D8113C0}" type="datetimeFigureOut">
              <a:rPr lang="en-GB" smtClean="0"/>
              <a:t>11/09/2026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1471422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63FA5-FCEF-436F-983C-032D6D8113C0}"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2603737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163FA5-FCEF-436F-983C-032D6D8113C0}" type="datetimeFigureOut">
              <a:rPr lang="en-GB" smtClean="0"/>
              <a:t>11/09/2026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65449D4-FDF0-4BF6-BF33-1089141C50F7}" type="slidenum">
              <a:rPr lang="en-GB" smtClean="0"/>
              <a:t>‹#›</a:t>
            </a:fld>
            <a:endParaRPr lang="en-GB"/>
          </a:p>
        </p:txBody>
      </p:sp>
    </p:spTree>
    <p:extLst>
      <p:ext uri="{BB962C8B-B14F-4D97-AF65-F5344CB8AC3E}">
        <p14:creationId xmlns:p14="http://schemas.microsoft.com/office/powerpoint/2010/main" val="2526763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C163FA5-FCEF-436F-983C-032D6D8113C0}" type="datetimeFigureOut">
              <a:rPr lang="en-GB" smtClean="0"/>
              <a:t>11/09/2026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365449D4-FDF0-4BF6-BF33-1089141C50F7}" type="slidenum">
              <a:rPr lang="en-GB" smtClean="0"/>
              <a:t>‹#›</a:t>
            </a:fld>
            <a:endParaRPr lang="en-GB"/>
          </a:p>
        </p:txBody>
      </p:sp>
    </p:spTree>
    <p:extLst>
      <p:ext uri="{BB962C8B-B14F-4D97-AF65-F5344CB8AC3E}">
        <p14:creationId xmlns:p14="http://schemas.microsoft.com/office/powerpoint/2010/main" val="89092279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www.edpb.europa.eu/public-consultations/template-for-data-protection-impact-assessment_en" TargetMode="Externa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hyperlink" Target="https://link.springer.com/article/10.1007/s11845-020-02331-2" TargetMode="External"/><Relationship Id="rId2" Type="http://schemas.openxmlformats.org/officeDocument/2006/relationships/hyperlink" Target="https://link.springer.com/article/10.1007%2Fs11845-019-01980-2" TargetMode="External"/><Relationship Id="rId1" Type="http://schemas.openxmlformats.org/officeDocument/2006/relationships/slideLayout" Target="../slideLayouts/slideLayout2.xml"/><Relationship Id="rId4" Type="http://schemas.openxmlformats.org/officeDocument/2006/relationships/hyperlink" Target="https://link.springer.com/article/10.1007/s11845-020-02330-3" TargetMode="Externa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hyperlink" Target="https://www.medicalcouncil.ie/public-information/telemedicine-phone-and-video-consultations-guide-for-patients/telemedicine-for-patients-booklet.pdf" TargetMode="External"/><Relationship Id="rId2" Type="http://schemas.openxmlformats.org/officeDocument/2006/relationships/hyperlink" Target="https://www.medicalcouncil.ie/public-information/telemedicine-phone-and-video-consultations-guide-for-doctors/report-of-the-telemedicine-working-group-april-2021.pdf" TargetMode="External"/><Relationship Id="rId1" Type="http://schemas.openxmlformats.org/officeDocument/2006/relationships/slideLayout" Target="../slideLayouts/slideLayout2.xml"/><Relationship Id="rId4" Type="http://schemas.openxmlformats.org/officeDocument/2006/relationships/hyperlink" Target="https://www.medicalcouncil.ie/public-information/telemedicine-phone-and-video-consultations-guide-for-patients/telemedicine-for-doctors-booklet.pdf" TargetMode="Externa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8DD22-54D7-4FA7-8568-36D74F9767ED}"/>
              </a:ext>
            </a:extLst>
          </p:cNvPr>
          <p:cNvSpPr>
            <a:spLocks noGrp="1"/>
          </p:cNvSpPr>
          <p:nvPr>
            <p:ph type="ctrTitle"/>
          </p:nvPr>
        </p:nvSpPr>
        <p:spPr/>
        <p:txBody>
          <a:bodyPr>
            <a:normAutofit fontScale="90000"/>
          </a:bodyPr>
          <a:lstStyle/>
          <a:p>
            <a:pPr>
              <a:spcBef>
                <a:spcPts val="1000"/>
              </a:spcBef>
              <a:defRPr/>
            </a:pPr>
            <a:br>
              <a:rPr lang="en-GB" sz="900" dirty="0"/>
            </a:br>
            <a:br>
              <a:rPr kumimoji="0" lang="en-GB" sz="3100" b="0" i="0" u="none" strike="noStrike" kern="1200" cap="none" spc="0" normalizeH="0" baseline="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br>
            <a:r>
              <a:rPr kumimoji="0" lang="en-GB" sz="3100" b="0" i="0" u="none" strike="noStrike" kern="1200" cap="none" spc="0" normalizeH="0" baseline="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t>Mary Kirwan BL</a:t>
            </a:r>
            <a:br>
              <a:rPr kumimoji="0" lang="en-GB" sz="2400" b="0" i="0" u="none" strike="noStrike" kern="1200" cap="none" spc="0" normalizeH="0" baseline="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br>
            <a:r>
              <a:rPr kumimoji="0" lang="en-GB" sz="2400" b="0" i="0" u="none" strike="noStrike" kern="1200" cap="none" spc="0" normalizeH="0" baseline="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t>September 14</a:t>
            </a:r>
            <a:r>
              <a:rPr kumimoji="0" lang="en-GB" sz="2400" b="0" i="0" u="none" strike="noStrike" kern="1200" cap="none" spc="0" normalizeH="0" baseline="3000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t>th</a:t>
            </a:r>
            <a:r>
              <a:rPr kumimoji="0" lang="en-GB" sz="2400" b="0" i="0" u="none" strike="noStrike" kern="1200" cap="none" spc="0" normalizeH="0" baseline="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t>, 2026</a:t>
            </a:r>
            <a:br>
              <a:rPr kumimoji="0" lang="en-GB" sz="3200" b="0" i="0" u="none" strike="noStrike" kern="1200" cap="none" spc="0" normalizeH="0" baseline="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br>
            <a:br>
              <a:rPr kumimoji="0" lang="en-GB" sz="3200" b="0" i="0" u="none" strike="noStrike" kern="1200" cap="none" spc="0" normalizeH="0" baseline="0" noProof="0" dirty="0">
                <a:ln>
                  <a:noFill/>
                </a:ln>
                <a:gradFill flip="none" rotWithShape="1">
                  <a:gsLst>
                    <a:gs pos="15000">
                      <a:srgbClr val="E9E5DC"/>
                    </a:gs>
                    <a:gs pos="73000">
                      <a:srgbClr val="E9E5DC">
                        <a:lumMod val="60000"/>
                        <a:lumOff val="40000"/>
                      </a:srgbClr>
                    </a:gs>
                    <a:gs pos="0">
                      <a:srgbClr val="E9E5DC">
                        <a:lumMod val="90000"/>
                        <a:lumOff val="10000"/>
                      </a:srgbClr>
                    </a:gs>
                    <a:gs pos="100000">
                      <a:srgbClr val="E9E5DC">
                        <a:lumMod val="0"/>
                        <a:lumOff val="100000"/>
                      </a:srgbClr>
                    </a:gs>
                  </a:gsLst>
                  <a:lin ang="16200000" scaled="1"/>
                  <a:tileRect/>
                </a:gradFill>
                <a:effectLst/>
                <a:uLnTx/>
                <a:uFillTx/>
                <a:latin typeface="Corbel" panose="020B0503020204020204"/>
                <a:ea typeface="+mn-ea"/>
                <a:cs typeface="+mn-cs"/>
              </a:rPr>
            </a:br>
            <a:br>
              <a:rPr lang="en-GB" dirty="0"/>
            </a:br>
            <a:endParaRPr lang="en-GB" dirty="0"/>
          </a:p>
        </p:txBody>
      </p:sp>
      <p:sp>
        <p:nvSpPr>
          <p:cNvPr id="3" name="Subtitle 2">
            <a:extLst>
              <a:ext uri="{FF2B5EF4-FFF2-40B4-BE49-F238E27FC236}">
                <a16:creationId xmlns:a16="http://schemas.microsoft.com/office/drawing/2014/main" id="{4F3F9058-2D65-47FF-B074-05A324FD0556}"/>
              </a:ext>
            </a:extLst>
          </p:cNvPr>
          <p:cNvSpPr>
            <a:spLocks noGrp="1"/>
          </p:cNvSpPr>
          <p:nvPr>
            <p:ph type="subTitle" idx="1"/>
          </p:nvPr>
        </p:nvSpPr>
        <p:spPr/>
        <p:txBody>
          <a:bodyPr>
            <a:normAutofit/>
          </a:bodyPr>
          <a:lstStyle/>
          <a:p>
            <a:r>
              <a:rPr lang="en-GB" dirty="0"/>
              <a:t>GDPR &amp; AI IN HEALTHCARE- CMG TRAINING</a:t>
            </a:r>
          </a:p>
        </p:txBody>
      </p:sp>
      <p:pic>
        <p:nvPicPr>
          <p:cNvPr id="5" name="Picture 4">
            <a:extLst>
              <a:ext uri="{FF2B5EF4-FFF2-40B4-BE49-F238E27FC236}">
                <a16:creationId xmlns:a16="http://schemas.microsoft.com/office/drawing/2014/main" id="{3C9E087A-F538-4495-A8B7-2DC7182DBA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1521" y="636104"/>
            <a:ext cx="5685951" cy="2703443"/>
          </a:xfrm>
          <a:prstGeom prst="rect">
            <a:avLst/>
          </a:prstGeom>
        </p:spPr>
      </p:pic>
    </p:spTree>
    <p:extLst>
      <p:ext uri="{BB962C8B-B14F-4D97-AF65-F5344CB8AC3E}">
        <p14:creationId xmlns:p14="http://schemas.microsoft.com/office/powerpoint/2010/main" val="914675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A68DF-28FC-4C17-BF65-A2662AFC9432}"/>
              </a:ext>
            </a:extLst>
          </p:cNvPr>
          <p:cNvSpPr>
            <a:spLocks noGrp="1"/>
          </p:cNvSpPr>
          <p:nvPr>
            <p:ph type="title"/>
          </p:nvPr>
        </p:nvSpPr>
        <p:spPr/>
        <p:txBody>
          <a:bodyPr>
            <a:normAutofit fontScale="90000"/>
          </a:bodyPr>
          <a:lstStyle/>
          <a:p>
            <a:r>
              <a:rPr lang="en-GB" dirty="0"/>
              <a:t>INTRODUCTION TO EUROPEAN DATA PROTECTION LAW</a:t>
            </a:r>
          </a:p>
        </p:txBody>
      </p:sp>
      <p:sp>
        <p:nvSpPr>
          <p:cNvPr id="3" name="Content Placeholder 2">
            <a:extLst>
              <a:ext uri="{FF2B5EF4-FFF2-40B4-BE49-F238E27FC236}">
                <a16:creationId xmlns:a16="http://schemas.microsoft.com/office/drawing/2014/main" id="{9B5B1C83-B7BE-4325-B363-A5AC3C3D865B}"/>
              </a:ext>
            </a:extLst>
          </p:cNvPr>
          <p:cNvSpPr>
            <a:spLocks noGrp="1"/>
          </p:cNvSpPr>
          <p:nvPr>
            <p:ph idx="1"/>
          </p:nvPr>
        </p:nvSpPr>
        <p:spPr/>
        <p:txBody>
          <a:bodyPr/>
          <a:lstStyle/>
          <a:p>
            <a:endParaRPr lang="en-GB" sz="4000" dirty="0"/>
          </a:p>
          <a:p>
            <a:r>
              <a:rPr lang="en-GB" sz="4000" dirty="0"/>
              <a:t>1995-European Data Protection Directive (Directive 95/46/EC);</a:t>
            </a:r>
          </a:p>
          <a:p>
            <a:endParaRPr lang="en-GB" sz="4000" dirty="0"/>
          </a:p>
          <a:p>
            <a:r>
              <a:rPr lang="en-GB" sz="4000" dirty="0"/>
              <a:t>2016- General Data Protection Regulation Regulation(EU)2016/679.</a:t>
            </a:r>
          </a:p>
          <a:p>
            <a:endParaRPr lang="en-GB" sz="4000" dirty="0"/>
          </a:p>
          <a:p>
            <a:endParaRPr lang="en-GB" dirty="0"/>
          </a:p>
        </p:txBody>
      </p:sp>
    </p:spTree>
    <p:extLst>
      <p:ext uri="{BB962C8B-B14F-4D97-AF65-F5344CB8AC3E}">
        <p14:creationId xmlns:p14="http://schemas.microsoft.com/office/powerpoint/2010/main" val="33752051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CBA00-4B68-217D-47A4-1A1EBAAAAE4B}"/>
              </a:ext>
            </a:extLst>
          </p:cNvPr>
          <p:cNvSpPr>
            <a:spLocks noGrp="1"/>
          </p:cNvSpPr>
          <p:nvPr>
            <p:ph type="title"/>
          </p:nvPr>
        </p:nvSpPr>
        <p:spPr/>
        <p:txBody>
          <a:bodyPr/>
          <a:lstStyle/>
          <a:p>
            <a:r>
              <a:rPr lang="en-IE" dirty="0"/>
              <a:t>EDPB- DPIA template</a:t>
            </a:r>
          </a:p>
        </p:txBody>
      </p:sp>
      <p:sp>
        <p:nvSpPr>
          <p:cNvPr id="3" name="Content Placeholder 2">
            <a:extLst>
              <a:ext uri="{FF2B5EF4-FFF2-40B4-BE49-F238E27FC236}">
                <a16:creationId xmlns:a16="http://schemas.microsoft.com/office/drawing/2014/main" id="{C6262375-D305-E5E7-7D61-3349B971B2E7}"/>
              </a:ext>
            </a:extLst>
          </p:cNvPr>
          <p:cNvSpPr>
            <a:spLocks noGrp="1"/>
          </p:cNvSpPr>
          <p:nvPr>
            <p:ph idx="1"/>
          </p:nvPr>
        </p:nvSpPr>
        <p:spPr/>
        <p:txBody>
          <a:bodyPr/>
          <a:lstStyle/>
          <a:p>
            <a:r>
              <a:rPr lang="en-IE" dirty="0"/>
              <a:t>Recent consultation;</a:t>
            </a:r>
          </a:p>
          <a:p>
            <a:endParaRPr lang="en-IE" dirty="0"/>
          </a:p>
          <a:p>
            <a:r>
              <a:rPr lang="en-IE" dirty="0"/>
              <a:t>DPIA template;</a:t>
            </a:r>
          </a:p>
          <a:p>
            <a:endParaRPr lang="en-IE" dirty="0"/>
          </a:p>
          <a:p>
            <a:r>
              <a:rPr lang="en-IE" dirty="0"/>
              <a:t>Possible single template across EU;</a:t>
            </a:r>
          </a:p>
          <a:p>
            <a:endParaRPr lang="en-IE" dirty="0"/>
          </a:p>
          <a:p>
            <a:r>
              <a:rPr lang="en-IE" dirty="0">
                <a:hlinkClick r:id="rId2"/>
              </a:rPr>
              <a:t>https://www.edpb.europa.eu/public-consultations/template-for-data-protection-impact-assessment_en</a:t>
            </a:r>
            <a:endParaRPr lang="en-IE" dirty="0"/>
          </a:p>
          <a:p>
            <a:endParaRPr lang="en-IE" dirty="0"/>
          </a:p>
        </p:txBody>
      </p:sp>
    </p:spTree>
    <p:extLst>
      <p:ext uri="{BB962C8B-B14F-4D97-AF65-F5344CB8AC3E}">
        <p14:creationId xmlns:p14="http://schemas.microsoft.com/office/powerpoint/2010/main" val="30683761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1812C-51C6-4776-9072-489D4E1EB2FA}"/>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CD8FF80B-2FD4-4DE1-968F-7C33169E4FBD}"/>
              </a:ext>
            </a:extLst>
          </p:cNvPr>
          <p:cNvSpPr>
            <a:spLocks noGrp="1"/>
          </p:cNvSpPr>
          <p:nvPr>
            <p:ph idx="1"/>
          </p:nvPr>
        </p:nvSpPr>
        <p:spPr>
          <a:xfrm>
            <a:off x="1971040" y="1600201"/>
            <a:ext cx="8229600" cy="4525963"/>
          </a:xfrm>
        </p:spPr>
        <p:txBody>
          <a:bodyPr/>
          <a:lstStyle/>
          <a:p>
            <a:pPr marL="0" indent="0">
              <a:buNone/>
            </a:pPr>
            <a:endParaRPr lang="en-GB" dirty="0"/>
          </a:p>
          <a:p>
            <a:pPr marL="0" indent="0">
              <a:buNone/>
            </a:pPr>
            <a:r>
              <a:rPr lang="en-GB" dirty="0"/>
              <a:t>			 SECURITY</a:t>
            </a:r>
          </a:p>
          <a:p>
            <a:pPr marL="0" indent="0">
              <a:buNone/>
            </a:pPr>
            <a:endParaRPr lang="en-GB" dirty="0"/>
          </a:p>
          <a:p>
            <a:pPr marL="0" indent="0">
              <a:buNone/>
            </a:pPr>
            <a:endParaRPr lang="en-GB" dirty="0"/>
          </a:p>
        </p:txBody>
      </p:sp>
      <p:pic>
        <p:nvPicPr>
          <p:cNvPr id="1026" name="Picture 2" descr="Image result for SECURITY">
            <a:extLst>
              <a:ext uri="{FF2B5EF4-FFF2-40B4-BE49-F238E27FC236}">
                <a16:creationId xmlns:a16="http://schemas.microsoft.com/office/drawing/2014/main" id="{C195D4A0-4579-4914-A551-0D76B6DBB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825" y="3429000"/>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1248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91AA3-ED68-4DCE-8887-C212CAF6CEBF}"/>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0BD514C6-851F-4DDA-A952-E7BCB6C155EE}"/>
              </a:ext>
            </a:extLst>
          </p:cNvPr>
          <p:cNvSpPr>
            <a:spLocks noGrp="1"/>
          </p:cNvSpPr>
          <p:nvPr>
            <p:ph idx="1"/>
          </p:nvPr>
        </p:nvSpPr>
        <p:spPr/>
        <p:txBody>
          <a:bodyPr>
            <a:normAutofit/>
          </a:bodyPr>
          <a:lstStyle/>
          <a:p>
            <a:pPr marL="0" indent="0">
              <a:buNone/>
            </a:pPr>
            <a:r>
              <a:rPr lang="en-US" dirty="0"/>
              <a:t>a)Appropriate encryption is used - particularly for laptops, tablets, portable storage devices and cloud storage folders;</a:t>
            </a:r>
          </a:p>
          <a:p>
            <a:pPr marL="0" indent="0">
              <a:buNone/>
            </a:pPr>
            <a:endParaRPr lang="en-US" dirty="0"/>
          </a:p>
          <a:p>
            <a:pPr marL="0" indent="0">
              <a:buNone/>
            </a:pPr>
            <a:r>
              <a:rPr lang="en-US" dirty="0"/>
              <a:t>b)Appropriate security is used on smartphones, for example, finger print recognition;</a:t>
            </a:r>
          </a:p>
          <a:p>
            <a:pPr marL="0" indent="0">
              <a:buNone/>
            </a:pPr>
            <a:endParaRPr lang="en-US" dirty="0"/>
          </a:p>
          <a:p>
            <a:pPr marL="0" indent="0">
              <a:buNone/>
            </a:pPr>
            <a:r>
              <a:rPr lang="en-US" dirty="0"/>
              <a:t>c)Special categories of data is sent by encrypted email only;</a:t>
            </a:r>
          </a:p>
          <a:p>
            <a:endParaRPr lang="en-GB" dirty="0"/>
          </a:p>
        </p:txBody>
      </p:sp>
    </p:spTree>
    <p:extLst>
      <p:ext uri="{BB962C8B-B14F-4D97-AF65-F5344CB8AC3E}">
        <p14:creationId xmlns:p14="http://schemas.microsoft.com/office/powerpoint/2010/main" val="25905874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081F8-CBC9-4E0D-843F-AF06891B095A}"/>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C6354E6D-9718-46AD-A99E-9703D5508BB6}"/>
              </a:ext>
            </a:extLst>
          </p:cNvPr>
          <p:cNvSpPr>
            <a:spLocks noGrp="1"/>
          </p:cNvSpPr>
          <p:nvPr>
            <p:ph idx="1"/>
          </p:nvPr>
        </p:nvSpPr>
        <p:spPr/>
        <p:txBody>
          <a:bodyPr/>
          <a:lstStyle/>
          <a:p>
            <a:pPr marL="0" indent="0">
              <a:buNone/>
            </a:pPr>
            <a:r>
              <a:rPr lang="en-US" dirty="0"/>
              <a:t>d) Password-protect access to devices employing the use of strong passwords and password managers;</a:t>
            </a:r>
          </a:p>
          <a:p>
            <a:pPr marL="0" indent="0">
              <a:buNone/>
            </a:pPr>
            <a:endParaRPr lang="en-US" dirty="0"/>
          </a:p>
          <a:p>
            <a:pPr marL="0" indent="0">
              <a:buNone/>
            </a:pPr>
            <a:r>
              <a:rPr lang="en-US" dirty="0"/>
              <a:t>e)Work related devices are separated from those used for personal use; i.e. tablets, computers and other such devices;</a:t>
            </a:r>
          </a:p>
          <a:p>
            <a:pPr marL="0" indent="0">
              <a:buNone/>
            </a:pPr>
            <a:endParaRPr lang="en-US" dirty="0"/>
          </a:p>
          <a:p>
            <a:pPr marL="0" indent="0">
              <a:buNone/>
            </a:pPr>
            <a:r>
              <a:rPr lang="en-US" dirty="0"/>
              <a:t>f)Work related devices are not used by any family members or other third party;</a:t>
            </a:r>
          </a:p>
          <a:p>
            <a:endParaRPr lang="en-GB" dirty="0"/>
          </a:p>
        </p:txBody>
      </p:sp>
    </p:spTree>
    <p:extLst>
      <p:ext uri="{BB962C8B-B14F-4D97-AF65-F5344CB8AC3E}">
        <p14:creationId xmlns:p14="http://schemas.microsoft.com/office/powerpoint/2010/main" val="75957700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A14C0-727E-4F67-8586-875BF352BF41}"/>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A3C7F8C0-BE76-4837-B393-A20E07422EC4}"/>
              </a:ext>
            </a:extLst>
          </p:cNvPr>
          <p:cNvSpPr>
            <a:spLocks noGrp="1"/>
          </p:cNvSpPr>
          <p:nvPr>
            <p:ph idx="1"/>
          </p:nvPr>
        </p:nvSpPr>
        <p:spPr/>
        <p:txBody>
          <a:bodyPr>
            <a:normAutofit lnSpcReduction="10000"/>
          </a:bodyPr>
          <a:lstStyle/>
          <a:p>
            <a:pPr marL="0" indent="0">
              <a:buNone/>
            </a:pPr>
            <a:r>
              <a:rPr lang="en-US" dirty="0"/>
              <a:t>g)Data is appropriately backed-up and any devices used for back-ups are appropriately secure;</a:t>
            </a:r>
          </a:p>
          <a:p>
            <a:pPr marL="0" indent="0">
              <a:buNone/>
            </a:pPr>
            <a:endParaRPr lang="en-US" dirty="0"/>
          </a:p>
          <a:p>
            <a:pPr marL="0" indent="0">
              <a:buNone/>
            </a:pPr>
            <a:r>
              <a:rPr lang="en-US" dirty="0"/>
              <a:t>h)No personal data is contained on old devices when they are being retired;</a:t>
            </a:r>
          </a:p>
          <a:p>
            <a:pPr marL="0" indent="0">
              <a:buNone/>
            </a:pPr>
            <a:endParaRPr lang="en-US" dirty="0"/>
          </a:p>
          <a:p>
            <a:pPr marL="0" indent="0">
              <a:buNone/>
            </a:pPr>
            <a:r>
              <a:rPr lang="en-US" dirty="0"/>
              <a:t>i)Documents are not saved or left open on open-access computers;</a:t>
            </a:r>
          </a:p>
          <a:p>
            <a:pPr marL="0" indent="0">
              <a:buNone/>
            </a:pPr>
            <a:endParaRPr lang="en-US" dirty="0"/>
          </a:p>
          <a:p>
            <a:pPr marL="0" indent="0">
              <a:buNone/>
            </a:pPr>
            <a:r>
              <a:rPr lang="en-US" dirty="0"/>
              <a:t>j)Electronic files are destroyed in accordance with a data retention and destruction policy;</a:t>
            </a:r>
          </a:p>
          <a:p>
            <a:endParaRPr lang="en-GB" dirty="0"/>
          </a:p>
        </p:txBody>
      </p:sp>
    </p:spTree>
    <p:extLst>
      <p:ext uri="{BB962C8B-B14F-4D97-AF65-F5344CB8AC3E}">
        <p14:creationId xmlns:p14="http://schemas.microsoft.com/office/powerpoint/2010/main" val="7022751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0603C-1357-47D1-8DCD-D278C12260B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00C0F6A9-FB2B-4D9C-9A6E-2BB7D5045F7D}"/>
              </a:ext>
            </a:extLst>
          </p:cNvPr>
          <p:cNvSpPr>
            <a:spLocks noGrp="1"/>
          </p:cNvSpPr>
          <p:nvPr>
            <p:ph idx="1"/>
          </p:nvPr>
        </p:nvSpPr>
        <p:spPr/>
        <p:txBody>
          <a:bodyPr>
            <a:normAutofit/>
          </a:bodyPr>
          <a:lstStyle/>
          <a:p>
            <a:pPr marL="0" indent="0">
              <a:buNone/>
            </a:pPr>
            <a:r>
              <a:rPr lang="en-US" dirty="0"/>
              <a:t>k)All support staff receives appropriate training in relation to data protection and-communications policies are put in place for staff;</a:t>
            </a:r>
          </a:p>
          <a:p>
            <a:pPr marL="0" indent="0">
              <a:buNone/>
            </a:pPr>
            <a:endParaRPr lang="en-US" dirty="0"/>
          </a:p>
          <a:p>
            <a:pPr marL="0" indent="0">
              <a:buNone/>
            </a:pPr>
            <a:r>
              <a:rPr lang="en-US" dirty="0"/>
              <a:t>l)Up-to-date anti-virus software and firewalls are used and operating system updates are applied;</a:t>
            </a:r>
          </a:p>
          <a:p>
            <a:pPr marL="0" indent="0">
              <a:buNone/>
            </a:pPr>
            <a:endParaRPr lang="en-US" dirty="0"/>
          </a:p>
          <a:p>
            <a:pPr marL="0" indent="0">
              <a:buNone/>
            </a:pPr>
            <a:r>
              <a:rPr lang="en-US" dirty="0"/>
              <a:t>m)When making back-ups of data, using facilities which would not be at risk in the event of a ransomware attack</a:t>
            </a:r>
          </a:p>
          <a:p>
            <a:endParaRPr lang="en-GB" dirty="0"/>
          </a:p>
        </p:txBody>
      </p:sp>
    </p:spTree>
    <p:extLst>
      <p:ext uri="{BB962C8B-B14F-4D97-AF65-F5344CB8AC3E}">
        <p14:creationId xmlns:p14="http://schemas.microsoft.com/office/powerpoint/2010/main" val="26004799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791A7-2DFA-4B2E-A952-C72A554AD80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C97F03AF-3FB5-4148-8219-268DE2FCD164}"/>
              </a:ext>
            </a:extLst>
          </p:cNvPr>
          <p:cNvSpPr>
            <a:spLocks noGrp="1"/>
          </p:cNvSpPr>
          <p:nvPr>
            <p:ph idx="1"/>
          </p:nvPr>
        </p:nvSpPr>
        <p:spPr>
          <a:xfrm>
            <a:off x="2009904" y="1535633"/>
            <a:ext cx="8229600" cy="4319671"/>
          </a:xfrm>
        </p:spPr>
        <p:txBody>
          <a:bodyPr/>
          <a:lstStyle/>
          <a:p>
            <a:pPr marL="0" indent="0">
              <a:buNone/>
            </a:pPr>
            <a:endParaRPr lang="en-GB" dirty="0"/>
          </a:p>
          <a:p>
            <a:pPr marL="0" indent="0">
              <a:buNone/>
            </a:pPr>
            <a:r>
              <a:rPr lang="en-GB" dirty="0"/>
              <a:t>		   ANONYMISATION</a:t>
            </a:r>
          </a:p>
          <a:p>
            <a:pPr marL="0" indent="0">
              <a:buNone/>
            </a:pPr>
            <a:endParaRPr lang="en-GB" dirty="0"/>
          </a:p>
          <a:p>
            <a:pPr marL="0" indent="0">
              <a:buNone/>
            </a:pPr>
            <a:r>
              <a:rPr lang="en-GB" dirty="0"/>
              <a:t>				</a:t>
            </a:r>
          </a:p>
        </p:txBody>
      </p:sp>
      <p:pic>
        <p:nvPicPr>
          <p:cNvPr id="2050" name="Picture 2" descr="Image result for anonymity">
            <a:extLst>
              <a:ext uri="{FF2B5EF4-FFF2-40B4-BE49-F238E27FC236}">
                <a16:creationId xmlns:a16="http://schemas.microsoft.com/office/drawing/2014/main" id="{9DE96247-14F9-405E-9E86-B5BCAE0277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809" y="3212976"/>
            <a:ext cx="2619375" cy="166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37353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BD8E-8A4D-40DD-824A-0C5045D8F548}"/>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2F3FBE32-3F7E-48F7-8531-CDFA3D5DC51E}"/>
              </a:ext>
            </a:extLst>
          </p:cNvPr>
          <p:cNvSpPr>
            <a:spLocks noGrp="1"/>
          </p:cNvSpPr>
          <p:nvPr>
            <p:ph idx="1"/>
          </p:nvPr>
        </p:nvSpPr>
        <p:spPr/>
        <p:txBody>
          <a:bodyPr/>
          <a:lstStyle/>
          <a:p>
            <a:r>
              <a:rPr lang="en-GB" dirty="0"/>
              <a:t>Anonymised datasets can present a residual risk to the data subject;</a:t>
            </a:r>
          </a:p>
          <a:p>
            <a:endParaRPr lang="en-GB" dirty="0"/>
          </a:p>
          <a:p>
            <a:r>
              <a:rPr lang="en-GB" dirty="0"/>
              <a:t>Identifiability is a continuum;</a:t>
            </a:r>
          </a:p>
          <a:p>
            <a:endParaRPr lang="en-GB" dirty="0"/>
          </a:p>
          <a:p>
            <a:r>
              <a:rPr lang="en-GB" dirty="0"/>
              <a:t>Should be reviewed regularly;</a:t>
            </a:r>
          </a:p>
          <a:p>
            <a:endParaRPr lang="en-GB" dirty="0"/>
          </a:p>
          <a:p>
            <a:r>
              <a:rPr lang="en-GB" dirty="0"/>
              <a:t>Robust anonymisation techniques should protect against : singling out, </a:t>
            </a:r>
            <a:r>
              <a:rPr lang="en-GB" dirty="0" err="1"/>
              <a:t>linkability</a:t>
            </a:r>
            <a:r>
              <a:rPr lang="en-GB" dirty="0"/>
              <a:t> &amp; inference</a:t>
            </a:r>
          </a:p>
          <a:p>
            <a:endParaRPr lang="en-GB" dirty="0"/>
          </a:p>
        </p:txBody>
      </p:sp>
    </p:spTree>
    <p:extLst>
      <p:ext uri="{BB962C8B-B14F-4D97-AF65-F5344CB8AC3E}">
        <p14:creationId xmlns:p14="http://schemas.microsoft.com/office/powerpoint/2010/main" val="24714357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D268F-9B9D-C9F6-A13C-4BD2FEE1A3CF}"/>
              </a:ext>
            </a:extLst>
          </p:cNvPr>
          <p:cNvSpPr>
            <a:spLocks noGrp="1"/>
          </p:cNvSpPr>
          <p:nvPr>
            <p:ph type="title"/>
          </p:nvPr>
        </p:nvSpPr>
        <p:spPr/>
        <p:txBody>
          <a:bodyPr/>
          <a:lstStyle/>
          <a:p>
            <a:r>
              <a:rPr lang="en-IE" dirty="0"/>
              <a:t>SRB- JUDGMENT</a:t>
            </a:r>
          </a:p>
        </p:txBody>
      </p:sp>
      <p:sp>
        <p:nvSpPr>
          <p:cNvPr id="3" name="Content Placeholder 2">
            <a:extLst>
              <a:ext uri="{FF2B5EF4-FFF2-40B4-BE49-F238E27FC236}">
                <a16:creationId xmlns:a16="http://schemas.microsoft.com/office/drawing/2014/main" id="{2CD61EE0-9287-D097-6C84-D2BFCE591A9C}"/>
              </a:ext>
            </a:extLst>
          </p:cNvPr>
          <p:cNvSpPr>
            <a:spLocks noGrp="1"/>
          </p:cNvSpPr>
          <p:nvPr>
            <p:ph idx="1"/>
          </p:nvPr>
        </p:nvSpPr>
        <p:spPr/>
        <p:txBody>
          <a:bodyPr>
            <a:normAutofit fontScale="92500" lnSpcReduction="20000"/>
          </a:bodyPr>
          <a:lstStyle/>
          <a:p>
            <a:r>
              <a:rPr lang="en-GB" dirty="0"/>
              <a:t>In 2025 CJEU confirmed the existence of the concept of relative personal data — meaning, in practice, that the same data may constitute personal data in the hands of one party, but not in the hands of another;</a:t>
            </a:r>
          </a:p>
          <a:p>
            <a:endParaRPr lang="en-GB" dirty="0"/>
          </a:p>
          <a:p>
            <a:r>
              <a:rPr lang="en-GB" dirty="0"/>
              <a:t>Court clarified that pseudonymised data does not automatically constitute personal data to the recipient. The key factor is whether the recipient has “means reasonably likely” to identify the data subject. If such means are unavailable or impractical, the data may not be considered personal from the recipient’s perspective.</a:t>
            </a:r>
          </a:p>
          <a:p>
            <a:endParaRPr lang="en-GB" dirty="0"/>
          </a:p>
          <a:p>
            <a:r>
              <a:rPr lang="en-IE" dirty="0"/>
              <a:t>Requirement for transparency &amp; contractual clauses to prevent reidentification.</a:t>
            </a:r>
          </a:p>
        </p:txBody>
      </p:sp>
    </p:spTree>
    <p:extLst>
      <p:ext uri="{BB962C8B-B14F-4D97-AF65-F5344CB8AC3E}">
        <p14:creationId xmlns:p14="http://schemas.microsoft.com/office/powerpoint/2010/main" val="188421730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87C8E-20A5-47F2-7DAC-8EF5E3C813E0}"/>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80BAD4A7-A5FC-A4D6-EBC5-E0A1154664DD}"/>
              </a:ext>
            </a:extLst>
          </p:cNvPr>
          <p:cNvSpPr>
            <a:spLocks noGrp="1"/>
          </p:cNvSpPr>
          <p:nvPr>
            <p:ph idx="1"/>
          </p:nvPr>
        </p:nvSpPr>
        <p:spPr/>
        <p:txBody>
          <a:bodyPr/>
          <a:lstStyle/>
          <a:p>
            <a:pPr marL="0" indent="0">
              <a:buNone/>
            </a:pPr>
            <a:endParaRPr lang="en-IE" dirty="0"/>
          </a:p>
          <a:p>
            <a:pPr marL="0" indent="0">
              <a:buNone/>
            </a:pPr>
            <a:endParaRPr lang="en-IE" dirty="0"/>
          </a:p>
          <a:p>
            <a:pPr marL="0" indent="0">
              <a:buNone/>
            </a:pPr>
            <a:endParaRPr lang="en-IE" dirty="0"/>
          </a:p>
          <a:p>
            <a:pPr marL="0" indent="0">
              <a:buNone/>
            </a:pPr>
            <a:r>
              <a:rPr lang="en-IE" dirty="0"/>
              <a:t>		TRANSFERS OUTSIDE THE EU</a:t>
            </a:r>
          </a:p>
        </p:txBody>
      </p:sp>
    </p:spTree>
    <p:extLst>
      <p:ext uri="{BB962C8B-B14F-4D97-AF65-F5344CB8AC3E}">
        <p14:creationId xmlns:p14="http://schemas.microsoft.com/office/powerpoint/2010/main" val="2171592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A42B3-E8F5-4962-B923-69BD00D6C168}"/>
              </a:ext>
            </a:extLst>
          </p:cNvPr>
          <p:cNvSpPr>
            <a:spLocks noGrp="1"/>
          </p:cNvSpPr>
          <p:nvPr>
            <p:ph type="title"/>
          </p:nvPr>
        </p:nvSpPr>
        <p:spPr/>
        <p:txBody>
          <a:bodyPr>
            <a:normAutofit fontScale="90000"/>
          </a:bodyPr>
          <a:lstStyle/>
          <a:p>
            <a:r>
              <a:rPr lang="en-GB" dirty="0"/>
              <a:t>INTRODUCTION TO EUROPEAN DATA PROTECTION LAW</a:t>
            </a:r>
          </a:p>
        </p:txBody>
      </p:sp>
      <p:sp>
        <p:nvSpPr>
          <p:cNvPr id="3" name="Content Placeholder 2">
            <a:extLst>
              <a:ext uri="{FF2B5EF4-FFF2-40B4-BE49-F238E27FC236}">
                <a16:creationId xmlns:a16="http://schemas.microsoft.com/office/drawing/2014/main" id="{F24AA5A7-14B8-41CA-AA4C-32818AE8EC25}"/>
              </a:ext>
            </a:extLst>
          </p:cNvPr>
          <p:cNvSpPr>
            <a:spLocks noGrp="1"/>
          </p:cNvSpPr>
          <p:nvPr>
            <p:ph idx="1"/>
          </p:nvPr>
        </p:nvSpPr>
        <p:spPr/>
        <p:txBody>
          <a:bodyPr>
            <a:normAutofit lnSpcReduction="10000"/>
          </a:bodyPr>
          <a:lstStyle/>
          <a:p>
            <a:r>
              <a:rPr lang="en-GB" dirty="0"/>
              <a:t>GDPR aims to preserve the fundamental rights and freedoms of individuals in compliance with the Charter of Fundamental Rights of the European Union(2007/C/303/01);</a:t>
            </a:r>
          </a:p>
          <a:p>
            <a:endParaRPr lang="en-GB" dirty="0"/>
          </a:p>
          <a:p>
            <a:r>
              <a:rPr lang="en-GB" dirty="0"/>
              <a:t>In particular Article 8(1) - Protection of Personal Data : “</a:t>
            </a:r>
            <a:r>
              <a:rPr lang="en-GB" dirty="0">
                <a:solidFill>
                  <a:srgbClr val="FF0000"/>
                </a:solidFill>
              </a:rPr>
              <a:t>Everyone has a right to the protection of personal data concerning him or her</a:t>
            </a:r>
            <a:r>
              <a:rPr lang="en-GB" dirty="0"/>
              <a:t>.”</a:t>
            </a:r>
          </a:p>
          <a:p>
            <a:endParaRPr lang="en-GB" dirty="0"/>
          </a:p>
          <a:p>
            <a:r>
              <a:rPr lang="en-GB" dirty="0"/>
              <a:t>Other rights and freedoms mentioned are the respect for private and family life, home and communication etc.</a:t>
            </a:r>
          </a:p>
          <a:p>
            <a:endParaRPr lang="en-GB" dirty="0"/>
          </a:p>
        </p:txBody>
      </p:sp>
    </p:spTree>
    <p:extLst>
      <p:ext uri="{BB962C8B-B14F-4D97-AF65-F5344CB8AC3E}">
        <p14:creationId xmlns:p14="http://schemas.microsoft.com/office/powerpoint/2010/main" val="177576105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0B766-9D5B-89D7-3FC3-C14640FE7B5E}"/>
              </a:ext>
            </a:extLst>
          </p:cNvPr>
          <p:cNvSpPr>
            <a:spLocks noGrp="1"/>
          </p:cNvSpPr>
          <p:nvPr>
            <p:ph type="title"/>
          </p:nvPr>
        </p:nvSpPr>
        <p:spPr/>
        <p:txBody>
          <a:bodyPr/>
          <a:lstStyle/>
          <a:p>
            <a:r>
              <a:rPr lang="en-IE" dirty="0"/>
              <a:t>ADEQUACY DECISION-Article 45</a:t>
            </a:r>
          </a:p>
        </p:txBody>
      </p:sp>
      <p:sp>
        <p:nvSpPr>
          <p:cNvPr id="3" name="Content Placeholder 2">
            <a:extLst>
              <a:ext uri="{FF2B5EF4-FFF2-40B4-BE49-F238E27FC236}">
                <a16:creationId xmlns:a16="http://schemas.microsoft.com/office/drawing/2014/main" id="{DB8AC938-EEE6-1AA2-793E-3210C67ABE06}"/>
              </a:ext>
            </a:extLst>
          </p:cNvPr>
          <p:cNvSpPr>
            <a:spLocks noGrp="1"/>
          </p:cNvSpPr>
          <p:nvPr>
            <p:ph idx="1"/>
          </p:nvPr>
        </p:nvSpPr>
        <p:spPr/>
        <p:txBody>
          <a:bodyPr>
            <a:normAutofit/>
          </a:bodyPr>
          <a:lstStyle/>
          <a:p>
            <a:r>
              <a:rPr lang="en-IE" dirty="0"/>
              <a:t>Transfer under Article 45.1 GDPR</a:t>
            </a:r>
          </a:p>
          <a:p>
            <a:endParaRPr lang="en-IE" dirty="0"/>
          </a:p>
          <a:p>
            <a:r>
              <a:rPr lang="en-IE" dirty="0"/>
              <a:t>Countries deemed by the EU to provide adequate level of data protection;</a:t>
            </a:r>
          </a:p>
          <a:p>
            <a:endParaRPr lang="en-IE" dirty="0"/>
          </a:p>
          <a:p>
            <a:r>
              <a:rPr lang="en-IE" dirty="0"/>
              <a:t>E.g. Andorra, Argentina, Canada(commercial organisations), Faroe Islands, Guernsey, Israel, Isle of Man, Japan(under review), </a:t>
            </a:r>
            <a:r>
              <a:rPr lang="en-IE" dirty="0" err="1"/>
              <a:t>Jersey,New</a:t>
            </a:r>
            <a:r>
              <a:rPr lang="en-IE" dirty="0"/>
              <a:t> Zealand, Korea, Switzerland, UK(sunset clause), Uruguay, US.</a:t>
            </a:r>
          </a:p>
          <a:p>
            <a:endParaRPr lang="en-IE" dirty="0"/>
          </a:p>
        </p:txBody>
      </p:sp>
    </p:spTree>
    <p:extLst>
      <p:ext uri="{BB962C8B-B14F-4D97-AF65-F5344CB8AC3E}">
        <p14:creationId xmlns:p14="http://schemas.microsoft.com/office/powerpoint/2010/main" val="34219988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19338-C3A0-732D-D13A-E18741C8526C}"/>
              </a:ext>
            </a:extLst>
          </p:cNvPr>
          <p:cNvSpPr>
            <a:spLocks noGrp="1"/>
          </p:cNvSpPr>
          <p:nvPr>
            <p:ph type="title"/>
          </p:nvPr>
        </p:nvSpPr>
        <p:spPr/>
        <p:txBody>
          <a:bodyPr/>
          <a:lstStyle/>
          <a:p>
            <a:r>
              <a:rPr lang="en-GB" dirty="0"/>
              <a:t>Article 46 &amp; 49</a:t>
            </a:r>
            <a:endParaRPr lang="en-IE" dirty="0"/>
          </a:p>
        </p:txBody>
      </p:sp>
      <p:sp>
        <p:nvSpPr>
          <p:cNvPr id="3" name="Content Placeholder 2">
            <a:extLst>
              <a:ext uri="{FF2B5EF4-FFF2-40B4-BE49-F238E27FC236}">
                <a16:creationId xmlns:a16="http://schemas.microsoft.com/office/drawing/2014/main" id="{800F4A64-22E7-BC1E-58C4-3DE00696E3C3}"/>
              </a:ext>
            </a:extLst>
          </p:cNvPr>
          <p:cNvSpPr>
            <a:spLocks noGrp="1"/>
          </p:cNvSpPr>
          <p:nvPr>
            <p:ph idx="1"/>
          </p:nvPr>
        </p:nvSpPr>
        <p:spPr/>
        <p:txBody>
          <a:bodyPr/>
          <a:lstStyle/>
          <a:p>
            <a:r>
              <a:rPr lang="en-GB" dirty="0"/>
              <a:t>Article 46 transfers subject to appropriate safeguards- SCC</a:t>
            </a:r>
          </a:p>
          <a:p>
            <a:endParaRPr lang="en-GB" dirty="0"/>
          </a:p>
          <a:p>
            <a:r>
              <a:rPr lang="en-GB" dirty="0"/>
              <a:t>Article 49 derogations- consent, contract, public interest( COVID), compelling legitimate interests for one-off transfers. </a:t>
            </a:r>
            <a:endParaRPr lang="en-IE" dirty="0"/>
          </a:p>
        </p:txBody>
      </p:sp>
    </p:spTree>
    <p:extLst>
      <p:ext uri="{BB962C8B-B14F-4D97-AF65-F5344CB8AC3E}">
        <p14:creationId xmlns:p14="http://schemas.microsoft.com/office/powerpoint/2010/main" val="21865942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5BED2-C2DA-A323-8DF2-EB46ADD426CE}"/>
              </a:ext>
            </a:extLst>
          </p:cNvPr>
          <p:cNvSpPr>
            <a:spLocks noGrp="1"/>
          </p:cNvSpPr>
          <p:nvPr>
            <p:ph type="title"/>
          </p:nvPr>
        </p:nvSpPr>
        <p:spPr/>
        <p:txBody>
          <a:bodyPr/>
          <a:lstStyle/>
          <a:p>
            <a:r>
              <a:rPr lang="en-IE" dirty="0"/>
              <a:t>EU-US</a:t>
            </a:r>
          </a:p>
        </p:txBody>
      </p:sp>
      <p:sp>
        <p:nvSpPr>
          <p:cNvPr id="3" name="Content Placeholder 2">
            <a:extLst>
              <a:ext uri="{FF2B5EF4-FFF2-40B4-BE49-F238E27FC236}">
                <a16:creationId xmlns:a16="http://schemas.microsoft.com/office/drawing/2014/main" id="{CAB5DFB0-42C9-4CE2-0C6C-19C33606EC85}"/>
              </a:ext>
            </a:extLst>
          </p:cNvPr>
          <p:cNvSpPr>
            <a:spLocks noGrp="1"/>
          </p:cNvSpPr>
          <p:nvPr>
            <p:ph idx="1"/>
          </p:nvPr>
        </p:nvSpPr>
        <p:spPr/>
        <p:txBody>
          <a:bodyPr>
            <a:normAutofit/>
          </a:bodyPr>
          <a:lstStyle/>
          <a:p>
            <a:r>
              <a:rPr lang="en-GB" dirty="0"/>
              <a:t>EC adopted a new adequacy decision for safe and trusted EU-US data flows.</a:t>
            </a:r>
          </a:p>
          <a:p>
            <a:r>
              <a:rPr lang="en-GB" dirty="0"/>
              <a:t>The new EU-US DPF/Adequacy Decision means that transfers of personal data to US companies registered on a Data Privacy Framework List can take place without any further measures in place-SCC's &amp; TIAs. </a:t>
            </a:r>
          </a:p>
          <a:p>
            <a:r>
              <a:rPr lang="en-GB" dirty="0"/>
              <a:t>No change for all other transfers to companies not on the DPF list -SCC's &amp; TIA's will still apply</a:t>
            </a:r>
          </a:p>
          <a:p>
            <a:r>
              <a:rPr lang="en-GB" dirty="0"/>
              <a:t>Adequacy decision is likely to be challenged by Max </a:t>
            </a:r>
            <a:r>
              <a:rPr lang="en-GB" dirty="0" err="1"/>
              <a:t>Schrems</a:t>
            </a:r>
            <a:r>
              <a:rPr lang="en-GB" dirty="0"/>
              <a:t> but stands for the moment. </a:t>
            </a:r>
            <a:endParaRPr lang="en-IE" dirty="0"/>
          </a:p>
        </p:txBody>
      </p:sp>
    </p:spTree>
    <p:extLst>
      <p:ext uri="{BB962C8B-B14F-4D97-AF65-F5344CB8AC3E}">
        <p14:creationId xmlns:p14="http://schemas.microsoft.com/office/powerpoint/2010/main" val="173960682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74E10-10B5-FF1C-8CDB-50FF8A43CFAD}"/>
              </a:ext>
            </a:extLst>
          </p:cNvPr>
          <p:cNvSpPr>
            <a:spLocks noGrp="1"/>
          </p:cNvSpPr>
          <p:nvPr>
            <p:ph type="title"/>
          </p:nvPr>
        </p:nvSpPr>
        <p:spPr/>
        <p:txBody>
          <a:bodyPr/>
          <a:lstStyle/>
          <a:p>
            <a:r>
              <a:rPr lang="en-IE"/>
              <a:t>TRANSFER IMPACT ASSESSMENT </a:t>
            </a:r>
            <a:endParaRPr lang="en-IE" dirty="0"/>
          </a:p>
        </p:txBody>
      </p:sp>
      <p:sp>
        <p:nvSpPr>
          <p:cNvPr id="3" name="Content Placeholder 2">
            <a:extLst>
              <a:ext uri="{FF2B5EF4-FFF2-40B4-BE49-F238E27FC236}">
                <a16:creationId xmlns:a16="http://schemas.microsoft.com/office/drawing/2014/main" id="{9CE567F0-38BF-8DDB-4A25-DB292FB21872}"/>
              </a:ext>
            </a:extLst>
          </p:cNvPr>
          <p:cNvSpPr>
            <a:spLocks noGrp="1"/>
          </p:cNvSpPr>
          <p:nvPr>
            <p:ph idx="1"/>
          </p:nvPr>
        </p:nvSpPr>
        <p:spPr/>
        <p:txBody>
          <a:bodyPr>
            <a:normAutofit fontScale="85000" lnSpcReduction="20000"/>
          </a:bodyPr>
          <a:lstStyle/>
          <a:p>
            <a:pPr marL="514350" indent="-514350">
              <a:buFont typeface="+mj-lt"/>
              <a:buAutoNum type="arabicPeriod"/>
            </a:pPr>
            <a:r>
              <a:rPr lang="en-IE" dirty="0"/>
              <a:t>Know your transfer- map transfers;</a:t>
            </a:r>
          </a:p>
          <a:p>
            <a:pPr marL="514350" indent="-514350">
              <a:buFont typeface="+mj-lt"/>
              <a:buAutoNum type="arabicPeriod"/>
            </a:pPr>
            <a:r>
              <a:rPr lang="en-IE" dirty="0"/>
              <a:t>Verify the transfer tool-e.g Article 46, 49 transfer tool;</a:t>
            </a:r>
          </a:p>
          <a:p>
            <a:pPr marL="514350" indent="-514350">
              <a:buFont typeface="+mj-lt"/>
              <a:buAutoNum type="arabicPeriod"/>
            </a:pPr>
            <a:r>
              <a:rPr lang="en-IE" dirty="0"/>
              <a:t>Assess any law in the 3</a:t>
            </a:r>
            <a:r>
              <a:rPr lang="en-IE" baseline="30000" dirty="0"/>
              <a:t>rd</a:t>
            </a:r>
            <a:r>
              <a:rPr lang="en-IE" dirty="0"/>
              <a:t> country that might impinge on your safeguards;</a:t>
            </a:r>
          </a:p>
          <a:p>
            <a:pPr marL="514350" indent="-514350">
              <a:buFont typeface="+mj-lt"/>
              <a:buAutoNum type="arabicPeriod"/>
            </a:pPr>
            <a:r>
              <a:rPr lang="en-GB" dirty="0"/>
              <a:t>Identify and adopt supplementary measures that are necessary to bring the level of protection of the data transferred up to the EU standard of essential equivalence.  Only necessary if your assessment reveals that the third country legislation and/or practices impinge on the effectiveness of the Article 46 GDPR transfer tool;</a:t>
            </a:r>
            <a:endParaRPr lang="en-GB" dirty="0">
              <a:effectLst/>
            </a:endParaRPr>
          </a:p>
          <a:p>
            <a:pPr marL="514350" indent="-514350">
              <a:buFont typeface="+mj-lt"/>
              <a:buAutoNum type="arabicPeriod"/>
            </a:pPr>
            <a:r>
              <a:rPr lang="en-GB" dirty="0"/>
              <a:t>T</a:t>
            </a:r>
            <a:r>
              <a:rPr lang="en-GB" dirty="0">
                <a:effectLst/>
              </a:rPr>
              <a:t>ake any formal procedural steps the adoption of your supplementary measure may require, depending on the Article 46 GDPR transfer tool you are relying on;</a:t>
            </a:r>
          </a:p>
          <a:p>
            <a:pPr marL="514350" indent="-514350">
              <a:buFont typeface="+mj-lt"/>
              <a:buAutoNum type="arabicPeriod"/>
            </a:pPr>
            <a:r>
              <a:rPr lang="en-GB" dirty="0"/>
              <a:t>Re-evaluate at appropriate intervals the level of protection afforded to the personal data you transfer to third countries.</a:t>
            </a:r>
            <a:endParaRPr lang="en-IE" dirty="0"/>
          </a:p>
        </p:txBody>
      </p:sp>
    </p:spTree>
    <p:extLst>
      <p:ext uri="{BB962C8B-B14F-4D97-AF65-F5344CB8AC3E}">
        <p14:creationId xmlns:p14="http://schemas.microsoft.com/office/powerpoint/2010/main" val="31033626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202FC-DBB5-4108-A863-41FF64AA1093}"/>
              </a:ext>
            </a:extLst>
          </p:cNvPr>
          <p:cNvSpPr>
            <a:spLocks noGrp="1"/>
          </p:cNvSpPr>
          <p:nvPr>
            <p:ph type="title"/>
          </p:nvPr>
        </p:nvSpPr>
        <p:spPr/>
        <p:txBody>
          <a:bodyPr>
            <a:normAutofit/>
          </a:bodyPr>
          <a:lstStyle/>
          <a:p>
            <a:r>
              <a:rPr lang="en-GB" dirty="0"/>
              <a:t>		MODERN CARE PATHWAYS</a:t>
            </a:r>
          </a:p>
        </p:txBody>
      </p:sp>
      <p:pic>
        <p:nvPicPr>
          <p:cNvPr id="4" name="Content Placeholder 3">
            <a:extLst>
              <a:ext uri="{FF2B5EF4-FFF2-40B4-BE49-F238E27FC236}">
                <a16:creationId xmlns:a16="http://schemas.microsoft.com/office/drawing/2014/main" id="{D24F34C5-AD09-4A44-9E12-3D75EACC83A9}"/>
              </a:ext>
            </a:extLst>
          </p:cNvPr>
          <p:cNvPicPr>
            <a:picLocks noGrp="1" noChangeAspect="1"/>
          </p:cNvPicPr>
          <p:nvPr>
            <p:ph idx="1"/>
          </p:nvPr>
        </p:nvPicPr>
        <p:blipFill>
          <a:blip r:embed="rId2"/>
          <a:stretch>
            <a:fillRect/>
          </a:stretch>
        </p:blipFill>
        <p:spPr>
          <a:xfrm>
            <a:off x="1467757" y="1956254"/>
            <a:ext cx="3704317" cy="4351338"/>
          </a:xfrm>
          <a:prstGeom prst="rect">
            <a:avLst/>
          </a:prstGeom>
        </p:spPr>
      </p:pic>
      <p:pic>
        <p:nvPicPr>
          <p:cNvPr id="5" name="Picture 4">
            <a:extLst>
              <a:ext uri="{FF2B5EF4-FFF2-40B4-BE49-F238E27FC236}">
                <a16:creationId xmlns:a16="http://schemas.microsoft.com/office/drawing/2014/main" id="{A6172716-AE7F-4DE7-9B8F-0A988CBFBAE7}"/>
              </a:ext>
            </a:extLst>
          </p:cNvPr>
          <p:cNvPicPr>
            <a:picLocks noChangeAspect="1"/>
          </p:cNvPicPr>
          <p:nvPr/>
        </p:nvPicPr>
        <p:blipFill>
          <a:blip r:embed="rId3"/>
          <a:stretch>
            <a:fillRect/>
          </a:stretch>
        </p:blipFill>
        <p:spPr>
          <a:xfrm>
            <a:off x="6316288" y="1984904"/>
            <a:ext cx="3778573" cy="4322688"/>
          </a:xfrm>
          <a:prstGeom prst="rect">
            <a:avLst/>
          </a:prstGeom>
        </p:spPr>
      </p:pic>
    </p:spTree>
    <p:extLst>
      <p:ext uri="{BB962C8B-B14F-4D97-AF65-F5344CB8AC3E}">
        <p14:creationId xmlns:p14="http://schemas.microsoft.com/office/powerpoint/2010/main" val="30011585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295BF-E10E-438B-9905-75CA91C61F45}"/>
              </a:ext>
            </a:extLst>
          </p:cNvPr>
          <p:cNvSpPr>
            <a:spLocks noGrp="1"/>
          </p:cNvSpPr>
          <p:nvPr>
            <p:ph type="title"/>
          </p:nvPr>
        </p:nvSpPr>
        <p:spPr/>
        <p:txBody>
          <a:bodyPr/>
          <a:lstStyle/>
          <a:p>
            <a:r>
              <a:rPr lang="en-GB" dirty="0"/>
              <a:t>TELEMEDICINE</a:t>
            </a:r>
          </a:p>
        </p:txBody>
      </p:sp>
      <p:sp>
        <p:nvSpPr>
          <p:cNvPr id="3" name="Content Placeholder 2">
            <a:extLst>
              <a:ext uri="{FF2B5EF4-FFF2-40B4-BE49-F238E27FC236}">
                <a16:creationId xmlns:a16="http://schemas.microsoft.com/office/drawing/2014/main" id="{02ECE0CA-34C3-41B0-BA1F-7966F568EC8F}"/>
              </a:ext>
            </a:extLst>
          </p:cNvPr>
          <p:cNvSpPr>
            <a:spLocks noGrp="1"/>
          </p:cNvSpPr>
          <p:nvPr>
            <p:ph idx="1"/>
          </p:nvPr>
        </p:nvSpPr>
        <p:spPr/>
        <p:txBody>
          <a:bodyPr>
            <a:normAutofit/>
          </a:bodyPr>
          <a:lstStyle/>
          <a:p>
            <a:r>
              <a:rPr lang="en-US" dirty="0">
                <a:effectLst/>
                <a:latin typeface="Arial" panose="020B0604020202020204" pitchFamily="34" charset="0"/>
              </a:rPr>
              <a:t>Telemedicine has played a central rol</a:t>
            </a:r>
            <a:r>
              <a:rPr lang="en-US" dirty="0">
                <a:latin typeface="Arial" panose="020B0604020202020204" pitchFamily="34" charset="0"/>
              </a:rPr>
              <a:t>e in caring for patients during the COVID-19 emergency- in many ways it has accelerated </a:t>
            </a:r>
            <a:r>
              <a:rPr lang="en-US" dirty="0">
                <a:effectLst/>
                <a:latin typeface="Arial" panose="020B0604020202020204" pitchFamily="34" charset="0"/>
              </a:rPr>
              <a:t>out of necessity rather than patient preference or demand</a:t>
            </a:r>
            <a:r>
              <a:rPr lang="en-US" dirty="0">
                <a:latin typeface="Arial" panose="020B0604020202020204" pitchFamily="34" charset="0"/>
              </a:rPr>
              <a:t>;</a:t>
            </a:r>
          </a:p>
          <a:p>
            <a:endParaRPr lang="en-US" dirty="0">
              <a:latin typeface="Arial" panose="020B0604020202020204" pitchFamily="34" charset="0"/>
            </a:endParaRPr>
          </a:p>
          <a:p>
            <a:r>
              <a:rPr lang="en-US" dirty="0">
                <a:latin typeface="Arial" panose="020B0604020202020204" pitchFamily="34" charset="0"/>
              </a:rPr>
              <a:t>5 fold increase in the population engaging with telemedicine services- 4% in March 2020 to 21%  in March 2021;</a:t>
            </a:r>
          </a:p>
          <a:p>
            <a:endParaRPr lang="en-US" dirty="0">
              <a:effectLst/>
              <a:latin typeface="Arial" panose="020B0604020202020204" pitchFamily="34" charset="0"/>
            </a:endParaRPr>
          </a:p>
          <a:p>
            <a:endParaRPr lang="en-US" dirty="0">
              <a:effectLst/>
              <a:latin typeface="Arial" panose="020B0604020202020204" pitchFamily="34" charset="0"/>
            </a:endParaRPr>
          </a:p>
          <a:p>
            <a:endParaRPr lang="en-US" dirty="0">
              <a:latin typeface="Arial" panose="020B0604020202020204" pitchFamily="34" charset="0"/>
            </a:endParaRPr>
          </a:p>
          <a:p>
            <a:endParaRPr lang="en-US" dirty="0">
              <a:effectLst/>
              <a:latin typeface="Arial" panose="020B0604020202020204" pitchFamily="34" charset="0"/>
            </a:endParaRPr>
          </a:p>
        </p:txBody>
      </p:sp>
    </p:spTree>
    <p:extLst>
      <p:ext uri="{BB962C8B-B14F-4D97-AF65-F5344CB8AC3E}">
        <p14:creationId xmlns:p14="http://schemas.microsoft.com/office/powerpoint/2010/main" val="41289571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3CA17-2C0D-40FE-BBDC-AFEB02EB2B64}"/>
              </a:ext>
            </a:extLst>
          </p:cNvPr>
          <p:cNvSpPr>
            <a:spLocks noGrp="1"/>
          </p:cNvSpPr>
          <p:nvPr>
            <p:ph type="title"/>
          </p:nvPr>
        </p:nvSpPr>
        <p:spPr/>
        <p:txBody>
          <a:bodyPr/>
          <a:lstStyle/>
          <a:p>
            <a:r>
              <a:rPr lang="en-GB" dirty="0"/>
              <a:t>DATA PROTECTION</a:t>
            </a:r>
          </a:p>
        </p:txBody>
      </p:sp>
      <p:sp>
        <p:nvSpPr>
          <p:cNvPr id="3" name="Content Placeholder 2">
            <a:extLst>
              <a:ext uri="{FF2B5EF4-FFF2-40B4-BE49-F238E27FC236}">
                <a16:creationId xmlns:a16="http://schemas.microsoft.com/office/drawing/2014/main" id="{265E35AE-638B-46A5-8025-F44792E0BE03}"/>
              </a:ext>
            </a:extLst>
          </p:cNvPr>
          <p:cNvSpPr>
            <a:spLocks noGrp="1"/>
          </p:cNvSpPr>
          <p:nvPr>
            <p:ph idx="1"/>
          </p:nvPr>
        </p:nvSpPr>
        <p:spPr/>
        <p:txBody>
          <a:bodyPr/>
          <a:lstStyle/>
          <a:p>
            <a:r>
              <a:rPr lang="en-GB" dirty="0"/>
              <a:t>GDPR- obligations and rights-update privacy notices to include telemedicine;</a:t>
            </a:r>
          </a:p>
          <a:p>
            <a:endParaRPr lang="en-GB" dirty="0"/>
          </a:p>
          <a:p>
            <a:r>
              <a:rPr lang="en-GB" dirty="0"/>
              <a:t>Antivirus, firewall, secure portals;</a:t>
            </a:r>
          </a:p>
          <a:p>
            <a:endParaRPr lang="en-GB" dirty="0"/>
          </a:p>
          <a:p>
            <a:r>
              <a:rPr lang="en-GB" dirty="0"/>
              <a:t>Inform patient of privacy risks- ensure safe mechanisms for communication for both the healthcare provider and the patient.</a:t>
            </a:r>
          </a:p>
          <a:p>
            <a:endParaRPr lang="en-GB" dirty="0"/>
          </a:p>
        </p:txBody>
      </p:sp>
    </p:spTree>
    <p:extLst>
      <p:ext uri="{BB962C8B-B14F-4D97-AF65-F5344CB8AC3E}">
        <p14:creationId xmlns:p14="http://schemas.microsoft.com/office/powerpoint/2010/main" val="88885583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6EE13-1FBA-453F-B7AC-5F6E8290B6B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A0746D7-1FB0-4431-A833-57AAE59C2FB1}"/>
              </a:ext>
            </a:extLst>
          </p:cNvPr>
          <p:cNvSpPr>
            <a:spLocks noGrp="1"/>
          </p:cNvSpPr>
          <p:nvPr>
            <p:ph idx="1"/>
          </p:nvPr>
        </p:nvSpPr>
        <p:spPr/>
        <p:txBody>
          <a:bodyPr/>
          <a:lstStyle/>
          <a:p>
            <a:r>
              <a:rPr lang="en-GB" dirty="0"/>
              <a:t>Images should be sent to work devices only;</a:t>
            </a:r>
          </a:p>
          <a:p>
            <a:endParaRPr lang="en-GB" dirty="0"/>
          </a:p>
          <a:p>
            <a:r>
              <a:rPr lang="en-GB" dirty="0"/>
              <a:t>Images, recordings etc. all form part of the medical record;</a:t>
            </a:r>
          </a:p>
          <a:p>
            <a:endParaRPr lang="en-GB" dirty="0"/>
          </a:p>
          <a:p>
            <a:r>
              <a:rPr lang="en-GB" dirty="0"/>
              <a:t>Consent to the telemedicine consultation in advance- advise of risks;</a:t>
            </a:r>
          </a:p>
          <a:p>
            <a:endParaRPr lang="en-GB" dirty="0"/>
          </a:p>
          <a:p>
            <a:r>
              <a:rPr lang="en-GB" dirty="0"/>
              <a:t>Increase in use of remote monitoring wearable device, apps etc. ensure security and GDPR compliance.</a:t>
            </a:r>
          </a:p>
        </p:txBody>
      </p:sp>
    </p:spTree>
    <p:extLst>
      <p:ext uri="{BB962C8B-B14F-4D97-AF65-F5344CB8AC3E}">
        <p14:creationId xmlns:p14="http://schemas.microsoft.com/office/powerpoint/2010/main" val="20584583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62F95BD6-A7FA-409A-B766-22748D8F1E31}"/>
              </a:ext>
            </a:extLst>
          </p:cNvPr>
          <p:cNvSpPr>
            <a:spLocks noGrp="1"/>
          </p:cNvSpPr>
          <p:nvPr>
            <p:ph type="title"/>
          </p:nvPr>
        </p:nvSpPr>
        <p:spPr/>
        <p:txBody>
          <a:bodyPr/>
          <a:lstStyle/>
          <a:p>
            <a:r>
              <a:rPr lang="en-GB" altLang="en-US" dirty="0">
                <a:latin typeface="Arial" panose="020B0604020202020204" pitchFamily="34" charset="0"/>
                <a:cs typeface="Arial" panose="020B0604020202020204" pitchFamily="34" charset="0"/>
              </a:rPr>
              <a:t>CHECKLIST</a:t>
            </a:r>
          </a:p>
        </p:txBody>
      </p:sp>
      <p:sp>
        <p:nvSpPr>
          <p:cNvPr id="62467" name="Content Placeholder 2">
            <a:extLst>
              <a:ext uri="{FF2B5EF4-FFF2-40B4-BE49-F238E27FC236}">
                <a16:creationId xmlns:a16="http://schemas.microsoft.com/office/drawing/2014/main" id="{E14AC108-9980-4E59-B85D-36D76A6FDABC}"/>
              </a:ext>
            </a:extLst>
          </p:cNvPr>
          <p:cNvSpPr>
            <a:spLocks noGrp="1"/>
          </p:cNvSpPr>
          <p:nvPr>
            <p:ph idx="1"/>
          </p:nvPr>
        </p:nvSpPr>
        <p:spPr/>
        <p:txBody>
          <a:bodyPr>
            <a:normAutofit fontScale="85000" lnSpcReduction="20000"/>
          </a:bodyPr>
          <a:lstStyle/>
          <a:p>
            <a:pPr>
              <a:buFont typeface="Wingdings" panose="05000000000000000000" pitchFamily="2" charset="2"/>
              <a:buChar char="ü"/>
              <a:defRPr/>
            </a:pPr>
            <a:r>
              <a:rPr lang="en-GB" altLang="en-US" dirty="0"/>
              <a:t>Telemedicine code of conduct recommended; </a:t>
            </a:r>
          </a:p>
          <a:p>
            <a:pPr>
              <a:buFont typeface="Wingdings" panose="05000000000000000000" pitchFamily="2" charset="2"/>
              <a:buChar char="ü"/>
              <a:defRPr/>
            </a:pPr>
            <a:r>
              <a:rPr lang="en-GB" altLang="en-US" dirty="0"/>
              <a:t>Maintain standard of care;</a:t>
            </a:r>
          </a:p>
          <a:p>
            <a:pPr>
              <a:buFont typeface="Wingdings" panose="05000000000000000000" pitchFamily="2" charset="2"/>
              <a:buChar char="ü"/>
              <a:defRPr/>
            </a:pPr>
            <a:r>
              <a:rPr lang="en-GB" altLang="en-US" dirty="0"/>
              <a:t>Data protection issues- make sure platform is secure &amp; GDPR compliant</a:t>
            </a:r>
          </a:p>
          <a:p>
            <a:pPr>
              <a:buFont typeface="Wingdings" panose="05000000000000000000" pitchFamily="2" charset="2"/>
              <a:buChar char="ü"/>
              <a:defRPr/>
            </a:pPr>
            <a:r>
              <a:rPr lang="en-GB" altLang="en-US" dirty="0"/>
              <a:t> Ensure recordings, images are kept as part of the medical record ;</a:t>
            </a:r>
          </a:p>
          <a:p>
            <a:pPr>
              <a:buFont typeface="Wingdings" panose="05000000000000000000" pitchFamily="2" charset="2"/>
              <a:buChar char="ü"/>
              <a:defRPr/>
            </a:pPr>
            <a:r>
              <a:rPr lang="en-GB" altLang="en-US" dirty="0"/>
              <a:t> Ensure privacy notice is updated to include rights &amp; obligations regarding   telemedicine;</a:t>
            </a:r>
          </a:p>
          <a:p>
            <a:pPr>
              <a:buFont typeface="Wingdings" panose="05000000000000000000" pitchFamily="2" charset="2"/>
              <a:buChar char="ü"/>
              <a:defRPr/>
            </a:pPr>
            <a:r>
              <a:rPr lang="en-GB" altLang="en-US" dirty="0"/>
              <a:t>Make sure you obtain  &amp; record consent;</a:t>
            </a:r>
          </a:p>
          <a:p>
            <a:pPr>
              <a:buFont typeface="Wingdings" panose="05000000000000000000" pitchFamily="2" charset="2"/>
              <a:buChar char="ü"/>
              <a:defRPr/>
            </a:pPr>
            <a:r>
              <a:rPr lang="en-GB" altLang="en-US" dirty="0"/>
              <a:t>Confidentiality:</a:t>
            </a:r>
          </a:p>
          <a:p>
            <a:pPr>
              <a:buFont typeface="Wingdings" panose="05000000000000000000" pitchFamily="2" charset="2"/>
              <a:buChar char="ü"/>
              <a:defRPr/>
            </a:pPr>
            <a:r>
              <a:rPr lang="en-GB" altLang="en-US" dirty="0"/>
              <a:t>Discuss risks and document;</a:t>
            </a:r>
          </a:p>
          <a:p>
            <a:pPr>
              <a:buFont typeface="Wingdings" panose="05000000000000000000" pitchFamily="2" charset="2"/>
              <a:buChar char="ü"/>
              <a:defRPr/>
            </a:pPr>
            <a:r>
              <a:rPr lang="en-GB" altLang="en-US" dirty="0"/>
              <a:t>Non-documentation can lead to a risk that the consent or discussion did not happen;</a:t>
            </a:r>
          </a:p>
          <a:p>
            <a:pPr>
              <a:buFont typeface="Wingdings" panose="05000000000000000000" pitchFamily="2" charset="2"/>
              <a:buChar char="ü"/>
              <a:defRPr/>
            </a:pPr>
            <a:r>
              <a:rPr lang="en-GB" altLang="en-US" dirty="0"/>
              <a:t>If in doubt conduct a face to face –safety-net the consultation. </a:t>
            </a:r>
          </a:p>
          <a:p>
            <a:pPr>
              <a:buFontTx/>
              <a:buChar char="-"/>
              <a:defRPr/>
            </a:pPr>
            <a:endParaRPr lang="en-GB" altLang="en-US" dirty="0"/>
          </a:p>
          <a:p>
            <a:pPr>
              <a:defRPr/>
            </a:pPr>
            <a:endParaRPr lang="en-GB" altLang="en-US" dirty="0"/>
          </a:p>
          <a:p>
            <a:pPr>
              <a:defRPr/>
            </a:pPr>
            <a:endParaRPr lang="en-GB" altLang="en-US" dirty="0"/>
          </a:p>
        </p:txBody>
      </p:sp>
      <p:pic>
        <p:nvPicPr>
          <p:cNvPr id="67588" name="Picture 1">
            <a:extLst>
              <a:ext uri="{FF2B5EF4-FFF2-40B4-BE49-F238E27FC236}">
                <a16:creationId xmlns:a16="http://schemas.microsoft.com/office/drawing/2014/main" id="{45B01F54-D1B3-4C5A-8F45-2138E1C462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41280" y="681037"/>
            <a:ext cx="1382486" cy="134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846207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AEFB8-2856-400E-A5DD-04DC708587B5}"/>
              </a:ext>
            </a:extLst>
          </p:cNvPr>
          <p:cNvSpPr>
            <a:spLocks noGrp="1"/>
          </p:cNvSpPr>
          <p:nvPr>
            <p:ph type="title"/>
          </p:nvPr>
        </p:nvSpPr>
        <p:spPr/>
        <p:txBody>
          <a:bodyPr>
            <a:normAutofit fontScale="90000"/>
          </a:bodyPr>
          <a:lstStyle/>
          <a:p>
            <a:r>
              <a:rPr lang="en-GB" dirty="0"/>
              <a:t>TELEMEDICINE – DESIGN GUIDELINES</a:t>
            </a:r>
          </a:p>
        </p:txBody>
      </p:sp>
      <p:sp>
        <p:nvSpPr>
          <p:cNvPr id="3" name="Content Placeholder 2">
            <a:extLst>
              <a:ext uri="{FF2B5EF4-FFF2-40B4-BE49-F238E27FC236}">
                <a16:creationId xmlns:a16="http://schemas.microsoft.com/office/drawing/2014/main" id="{7CCEDABE-6D90-4F1A-AFB0-F2B7608EDA43}"/>
              </a:ext>
            </a:extLst>
          </p:cNvPr>
          <p:cNvSpPr>
            <a:spLocks noGrp="1"/>
          </p:cNvSpPr>
          <p:nvPr>
            <p:ph idx="1"/>
          </p:nvPr>
        </p:nvSpPr>
        <p:spPr/>
        <p:txBody>
          <a:bodyPr/>
          <a:lstStyle/>
          <a:p>
            <a:pPr>
              <a:buFont typeface="Wingdings" panose="05000000000000000000" pitchFamily="2" charset="2"/>
              <a:buChar char="ü"/>
            </a:pPr>
            <a:r>
              <a:rPr lang="en-GB" dirty="0"/>
              <a:t>Space requirement- adequate space for diagnosis and treatment;</a:t>
            </a:r>
          </a:p>
          <a:p>
            <a:pPr>
              <a:buFont typeface="Wingdings" panose="05000000000000000000" pitchFamily="2" charset="2"/>
              <a:buChar char="ü"/>
            </a:pPr>
            <a:r>
              <a:rPr lang="en-GB" dirty="0"/>
              <a:t>Privacy- ensure confidentiality- visual and acoustic;</a:t>
            </a:r>
          </a:p>
          <a:p>
            <a:pPr>
              <a:buFont typeface="Wingdings" panose="05000000000000000000" pitchFamily="2" charset="2"/>
              <a:buChar char="ü"/>
            </a:pPr>
            <a:r>
              <a:rPr lang="en-GB" dirty="0"/>
              <a:t>Acoustics- sound isolation –essential to protect patient information;</a:t>
            </a:r>
          </a:p>
          <a:p>
            <a:pPr>
              <a:buFont typeface="Wingdings" panose="05000000000000000000" pitchFamily="2" charset="2"/>
              <a:buChar char="ü"/>
            </a:pPr>
            <a:r>
              <a:rPr lang="en-GB" dirty="0"/>
              <a:t>Lighting –enhances communication;</a:t>
            </a:r>
          </a:p>
          <a:p>
            <a:pPr>
              <a:buFont typeface="Wingdings" panose="05000000000000000000" pitchFamily="2" charset="2"/>
              <a:buChar char="ü"/>
            </a:pPr>
            <a:r>
              <a:rPr lang="en-GB" dirty="0"/>
              <a:t>Camera angle &amp; distance- natural eye-contact to put patient at ease;</a:t>
            </a:r>
          </a:p>
          <a:p>
            <a:pPr>
              <a:buFont typeface="Wingdings" panose="05000000000000000000" pitchFamily="2" charset="2"/>
              <a:buChar char="ü"/>
            </a:pPr>
            <a:r>
              <a:rPr lang="en-GB" dirty="0"/>
              <a:t>Site identification- facility identification;</a:t>
            </a:r>
          </a:p>
          <a:p>
            <a:pPr>
              <a:buFont typeface="Wingdings" panose="05000000000000000000" pitchFamily="2" charset="2"/>
              <a:buChar char="ü"/>
            </a:pPr>
            <a:r>
              <a:rPr lang="en-GB" dirty="0"/>
              <a:t>Equipment support- technical support, power and  </a:t>
            </a:r>
            <a:r>
              <a:rPr lang="en-GB" dirty="0" err="1"/>
              <a:t>wifi</a:t>
            </a:r>
            <a:r>
              <a:rPr lang="en-GB" dirty="0"/>
              <a:t>.</a:t>
            </a:r>
          </a:p>
        </p:txBody>
      </p:sp>
    </p:spTree>
    <p:extLst>
      <p:ext uri="{BB962C8B-B14F-4D97-AF65-F5344CB8AC3E}">
        <p14:creationId xmlns:p14="http://schemas.microsoft.com/office/powerpoint/2010/main" val="1118669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FC75E-400B-4ED7-B4B6-35AEF711F5CB}"/>
              </a:ext>
            </a:extLst>
          </p:cNvPr>
          <p:cNvSpPr>
            <a:spLocks noGrp="1"/>
          </p:cNvSpPr>
          <p:nvPr>
            <p:ph type="title"/>
          </p:nvPr>
        </p:nvSpPr>
        <p:spPr/>
        <p:txBody>
          <a:bodyPr>
            <a:normAutofit fontScale="90000"/>
          </a:bodyPr>
          <a:lstStyle/>
          <a:p>
            <a:r>
              <a:rPr lang="en-GB" dirty="0"/>
              <a:t>INTRODUCTION TO EUROPEAN DATA PROTECTION LAW</a:t>
            </a:r>
          </a:p>
        </p:txBody>
      </p:sp>
      <p:sp>
        <p:nvSpPr>
          <p:cNvPr id="3" name="Content Placeholder 2">
            <a:extLst>
              <a:ext uri="{FF2B5EF4-FFF2-40B4-BE49-F238E27FC236}">
                <a16:creationId xmlns:a16="http://schemas.microsoft.com/office/drawing/2014/main" id="{4064816A-CF78-4602-8E43-6D608814D460}"/>
              </a:ext>
            </a:extLst>
          </p:cNvPr>
          <p:cNvSpPr>
            <a:spLocks noGrp="1"/>
          </p:cNvSpPr>
          <p:nvPr>
            <p:ph idx="1"/>
          </p:nvPr>
        </p:nvSpPr>
        <p:spPr/>
        <p:txBody>
          <a:bodyPr>
            <a:normAutofit/>
          </a:bodyPr>
          <a:lstStyle/>
          <a:p>
            <a:r>
              <a:rPr lang="en-GB" sz="2800" dirty="0">
                <a:effectLst/>
                <a:latin typeface="Calibri" panose="020F0502020204030204" pitchFamily="34" charset="0"/>
                <a:ea typeface="Calibri" panose="020F0502020204030204" pitchFamily="34" charset="0"/>
                <a:cs typeface="Times New Roman" panose="02020603050405020304" pitchFamily="18" charset="0"/>
              </a:rPr>
              <a:t>The objectives of the General Data Protection Regulation (GDPR) are twofold:</a:t>
            </a:r>
          </a:p>
          <a:p>
            <a:pPr marL="0" indent="0">
              <a:buNone/>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914400" lvl="1" indent="-457200">
              <a:buAutoNum type="arabicPeriod"/>
            </a:pPr>
            <a:r>
              <a:rPr lang="en-GB" sz="2800" dirty="0">
                <a:latin typeface="Calibri" panose="020F0502020204030204" pitchFamily="34" charset="0"/>
                <a:ea typeface="Calibri" panose="020F0502020204030204" pitchFamily="34" charset="0"/>
                <a:cs typeface="Times New Roman" panose="02020603050405020304" pitchFamily="18" charset="0"/>
              </a:rPr>
              <a:t>T</a:t>
            </a:r>
            <a:r>
              <a:rPr lang="en-GB" sz="2800" dirty="0">
                <a:effectLst/>
                <a:latin typeface="Calibri" panose="020F0502020204030204" pitchFamily="34" charset="0"/>
                <a:ea typeface="Calibri" panose="020F0502020204030204" pitchFamily="34" charset="0"/>
                <a:cs typeface="Times New Roman" panose="02020603050405020304" pitchFamily="18" charset="0"/>
              </a:rPr>
              <a:t>o facilitate the free movement of personal data, including cross-border exchange;</a:t>
            </a:r>
          </a:p>
          <a:p>
            <a:pPr marL="457200" lvl="1" indent="0">
              <a:buNone/>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buNone/>
            </a:pPr>
            <a:r>
              <a:rPr kumimoji="0" lang="en-GB" sz="28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alibri" panose="020F0502020204030204" pitchFamily="34" charset="0"/>
                <a:ea typeface="Calibri" panose="020F0502020204030204" pitchFamily="34" charset="0"/>
                <a:cs typeface="Times New Roman" panose="02020603050405020304" pitchFamily="18" charset="0"/>
              </a:rPr>
              <a:t>2. To protect the fundamental rights and freedoms of natural 	persons with regard to privacy and protection of personal data.</a:t>
            </a:r>
            <a:endParaRPr lang="en-GB" sz="2800" dirty="0"/>
          </a:p>
          <a:p>
            <a:endParaRPr lang="en-GB" dirty="0"/>
          </a:p>
          <a:p>
            <a:endParaRPr lang="en-GB" dirty="0"/>
          </a:p>
        </p:txBody>
      </p:sp>
    </p:spTree>
    <p:extLst>
      <p:ext uri="{BB962C8B-B14F-4D97-AF65-F5344CB8AC3E}">
        <p14:creationId xmlns:p14="http://schemas.microsoft.com/office/powerpoint/2010/main" val="56829292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8E6E7-4B90-8A1F-BF1C-E85E6234C3C6}"/>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64FA2036-FF68-3E67-836C-C18BE7D3F55A}"/>
              </a:ext>
            </a:extLst>
          </p:cNvPr>
          <p:cNvSpPr>
            <a:spLocks noGrp="1"/>
          </p:cNvSpPr>
          <p:nvPr>
            <p:ph idx="1"/>
          </p:nvPr>
        </p:nvSpPr>
        <p:spPr/>
        <p:txBody>
          <a:bodyPr/>
          <a:lstStyle/>
          <a:p>
            <a:pPr marL="0" indent="0">
              <a:buNone/>
            </a:pPr>
            <a:endParaRPr lang="en-IE" dirty="0"/>
          </a:p>
          <a:p>
            <a:pPr marL="0" indent="0">
              <a:buNone/>
            </a:pPr>
            <a:endParaRPr lang="en-IE" dirty="0"/>
          </a:p>
          <a:p>
            <a:pPr marL="0" indent="0">
              <a:buNone/>
            </a:pPr>
            <a:endParaRPr lang="en-IE" dirty="0"/>
          </a:p>
          <a:p>
            <a:pPr marL="0" indent="0">
              <a:buNone/>
            </a:pPr>
            <a:endParaRPr lang="en-IE" dirty="0"/>
          </a:p>
          <a:p>
            <a:pPr marL="0" indent="0">
              <a:buNone/>
            </a:pPr>
            <a:r>
              <a:rPr lang="en-IE" dirty="0"/>
              <a:t>			</a:t>
            </a:r>
          </a:p>
          <a:p>
            <a:pPr marL="0" indent="0">
              <a:buNone/>
            </a:pPr>
            <a:endParaRPr lang="en-IE" dirty="0"/>
          </a:p>
          <a:p>
            <a:pPr marL="0" indent="0">
              <a:buNone/>
            </a:pPr>
            <a:r>
              <a:rPr lang="en-IE" dirty="0"/>
              <a:t>			ARTIFICIAL INTELLEGENCE </a:t>
            </a:r>
          </a:p>
        </p:txBody>
      </p:sp>
      <p:pic>
        <p:nvPicPr>
          <p:cNvPr id="4" name="Picture 3">
            <a:extLst>
              <a:ext uri="{FF2B5EF4-FFF2-40B4-BE49-F238E27FC236}">
                <a16:creationId xmlns:a16="http://schemas.microsoft.com/office/drawing/2014/main" id="{61D7E8AB-7999-357E-7628-2FDF349F5808}"/>
              </a:ext>
            </a:extLst>
          </p:cNvPr>
          <p:cNvPicPr>
            <a:picLocks noChangeAspect="1"/>
          </p:cNvPicPr>
          <p:nvPr/>
        </p:nvPicPr>
        <p:blipFill>
          <a:blip r:embed="rId2"/>
          <a:stretch>
            <a:fillRect/>
          </a:stretch>
        </p:blipFill>
        <p:spPr>
          <a:xfrm>
            <a:off x="4043045" y="2590800"/>
            <a:ext cx="2724150" cy="1676400"/>
          </a:xfrm>
          <a:prstGeom prst="rect">
            <a:avLst/>
          </a:prstGeom>
        </p:spPr>
      </p:pic>
    </p:spTree>
    <p:extLst>
      <p:ext uri="{BB962C8B-B14F-4D97-AF65-F5344CB8AC3E}">
        <p14:creationId xmlns:p14="http://schemas.microsoft.com/office/powerpoint/2010/main" val="299801585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E754B-F232-3B89-D72F-2AAFD6237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ACA95-C2E9-3A25-D448-FFBB73EC98D6}"/>
              </a:ext>
            </a:extLst>
          </p:cNvPr>
          <p:cNvSpPr>
            <a:spLocks noGrp="1"/>
          </p:cNvSpPr>
          <p:nvPr>
            <p:ph type="title"/>
          </p:nvPr>
        </p:nvSpPr>
        <p:spPr/>
        <p:txBody>
          <a:bodyPr/>
          <a:lstStyle/>
          <a:p>
            <a:r>
              <a:rPr lang="en-IE" dirty="0"/>
              <a:t>AI IN HEALTHCARE</a:t>
            </a:r>
          </a:p>
        </p:txBody>
      </p:sp>
      <p:sp>
        <p:nvSpPr>
          <p:cNvPr id="3" name="Content Placeholder 2">
            <a:extLst>
              <a:ext uri="{FF2B5EF4-FFF2-40B4-BE49-F238E27FC236}">
                <a16:creationId xmlns:a16="http://schemas.microsoft.com/office/drawing/2014/main" id="{3879657B-4354-EEEE-E631-EAD399DBAE24}"/>
              </a:ext>
            </a:extLst>
          </p:cNvPr>
          <p:cNvSpPr>
            <a:spLocks noGrp="1"/>
          </p:cNvSpPr>
          <p:nvPr>
            <p:ph idx="1"/>
          </p:nvPr>
        </p:nvSpPr>
        <p:spPr/>
        <p:txBody>
          <a:bodyPr/>
          <a:lstStyle/>
          <a:p>
            <a:pPr marL="0" indent="0">
              <a:buNone/>
            </a:pPr>
            <a:endParaRPr lang="en-IE" dirty="0"/>
          </a:p>
          <a:p>
            <a:r>
              <a:rPr lang="en-GB" dirty="0"/>
              <a:t>A key challenge in medicine will be ensuring that AI is developed and used in a way that is transparent and compatible with the public interest, while stimulating and driving innovation in the sector;</a:t>
            </a:r>
          </a:p>
          <a:p>
            <a:endParaRPr lang="en-GB" dirty="0"/>
          </a:p>
          <a:p>
            <a:r>
              <a:rPr lang="en-GB" dirty="0"/>
              <a:t>AI in medicine raises the issues of patient autonomy and privacy;</a:t>
            </a:r>
          </a:p>
          <a:p>
            <a:endParaRPr lang="en-IE" dirty="0"/>
          </a:p>
          <a:p>
            <a:endParaRPr lang="en-IE" dirty="0"/>
          </a:p>
          <a:p>
            <a:endParaRPr lang="en-IE" dirty="0"/>
          </a:p>
        </p:txBody>
      </p:sp>
    </p:spTree>
    <p:extLst>
      <p:ext uri="{BB962C8B-B14F-4D97-AF65-F5344CB8AC3E}">
        <p14:creationId xmlns:p14="http://schemas.microsoft.com/office/powerpoint/2010/main" val="421561650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A3058-852F-EF57-1B5C-D52B52DF4F02}"/>
              </a:ext>
            </a:extLst>
          </p:cNvPr>
          <p:cNvSpPr>
            <a:spLocks noGrp="1"/>
          </p:cNvSpPr>
          <p:nvPr>
            <p:ph type="title"/>
          </p:nvPr>
        </p:nvSpPr>
        <p:spPr/>
        <p:txBody>
          <a:bodyPr>
            <a:normAutofit fontScale="90000"/>
          </a:bodyPr>
          <a:lstStyle/>
          <a:p>
            <a:r>
              <a:rPr lang="en-IE" dirty="0"/>
              <a:t>NUFFIELD COUNCIL ON BIOETHICS</a:t>
            </a:r>
          </a:p>
        </p:txBody>
      </p:sp>
      <p:sp>
        <p:nvSpPr>
          <p:cNvPr id="3" name="Content Placeholder 2">
            <a:extLst>
              <a:ext uri="{FF2B5EF4-FFF2-40B4-BE49-F238E27FC236}">
                <a16:creationId xmlns:a16="http://schemas.microsoft.com/office/drawing/2014/main" id="{EB70C4BE-886A-4243-56C2-B90285378D3D}"/>
              </a:ext>
            </a:extLst>
          </p:cNvPr>
          <p:cNvSpPr>
            <a:spLocks noGrp="1"/>
          </p:cNvSpPr>
          <p:nvPr>
            <p:ph idx="1"/>
          </p:nvPr>
        </p:nvSpPr>
        <p:spPr/>
        <p:txBody>
          <a:bodyPr>
            <a:normAutofit fontScale="92500" lnSpcReduction="20000"/>
          </a:bodyPr>
          <a:lstStyle/>
          <a:p>
            <a:r>
              <a:rPr lang="en-GB" dirty="0"/>
              <a:t>The potential for AI to make erroneous decisions;</a:t>
            </a:r>
          </a:p>
          <a:p>
            <a:r>
              <a:rPr lang="en-GB" dirty="0"/>
              <a:t>The question of who is responsible when AI is used to support decision-making;</a:t>
            </a:r>
          </a:p>
          <a:p>
            <a:r>
              <a:rPr lang="en-GB" dirty="0"/>
              <a:t>Difficulties in validating the outputs of AI systems;</a:t>
            </a:r>
          </a:p>
          <a:p>
            <a:r>
              <a:rPr lang="en-GB" dirty="0"/>
              <a:t>Inherent biases in the data used to train AI systems;</a:t>
            </a:r>
          </a:p>
          <a:p>
            <a:r>
              <a:rPr lang="en-GB" dirty="0"/>
              <a:t>Ensuring the protection of potentially sensitive data;</a:t>
            </a:r>
          </a:p>
          <a:p>
            <a:r>
              <a:rPr lang="en-GB" dirty="0"/>
              <a:t>Securing public trust in the development and use of AI technologies;</a:t>
            </a:r>
          </a:p>
          <a:p>
            <a:r>
              <a:rPr lang="en-GB" dirty="0"/>
              <a:t>Effects on people’s sense of dignity and social isolation in care situations;</a:t>
            </a:r>
          </a:p>
          <a:p>
            <a:r>
              <a:rPr lang="en-GB" dirty="0"/>
              <a:t>Effects on the roles and skill-requirements of healthcare professionals;</a:t>
            </a:r>
          </a:p>
          <a:p>
            <a:r>
              <a:rPr lang="en-GB" dirty="0"/>
              <a:t>The potential for AI to be used for malicious purposes. </a:t>
            </a:r>
            <a:endParaRPr lang="en-IE" dirty="0"/>
          </a:p>
        </p:txBody>
      </p:sp>
    </p:spTree>
    <p:extLst>
      <p:ext uri="{BB962C8B-B14F-4D97-AF65-F5344CB8AC3E}">
        <p14:creationId xmlns:p14="http://schemas.microsoft.com/office/powerpoint/2010/main" val="168729515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055F-30B3-5607-866C-3CA8A4F70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AD6F6-9921-7A36-4137-C5BF1E5485DE}"/>
              </a:ext>
            </a:extLst>
          </p:cNvPr>
          <p:cNvSpPr>
            <a:spLocks noGrp="1"/>
          </p:cNvSpPr>
          <p:nvPr>
            <p:ph type="title"/>
          </p:nvPr>
        </p:nvSpPr>
        <p:spPr/>
        <p:txBody>
          <a:bodyPr/>
          <a:lstStyle/>
          <a:p>
            <a:r>
              <a:rPr lang="en-IE" dirty="0"/>
              <a:t>WORLD HEALTH ORGANISATION</a:t>
            </a:r>
          </a:p>
        </p:txBody>
      </p:sp>
      <p:sp>
        <p:nvSpPr>
          <p:cNvPr id="3" name="Content Placeholder 2">
            <a:extLst>
              <a:ext uri="{FF2B5EF4-FFF2-40B4-BE49-F238E27FC236}">
                <a16:creationId xmlns:a16="http://schemas.microsoft.com/office/drawing/2014/main" id="{A09BC91E-B427-0F98-AD87-E10F03CACA28}"/>
              </a:ext>
            </a:extLst>
          </p:cNvPr>
          <p:cNvSpPr>
            <a:spLocks noGrp="1"/>
          </p:cNvSpPr>
          <p:nvPr>
            <p:ph idx="1"/>
          </p:nvPr>
        </p:nvSpPr>
        <p:spPr/>
        <p:txBody>
          <a:bodyPr>
            <a:normAutofit lnSpcReduction="10000"/>
          </a:bodyPr>
          <a:lstStyle/>
          <a:p>
            <a:r>
              <a:rPr lang="en-IE" dirty="0"/>
              <a:t>WHO guidance on the ethics and governance of AI for health;</a:t>
            </a:r>
          </a:p>
          <a:p>
            <a:endParaRPr lang="en-IE" dirty="0"/>
          </a:p>
          <a:p>
            <a:r>
              <a:rPr lang="en-IE" dirty="0"/>
              <a:t>6 core principles:</a:t>
            </a:r>
          </a:p>
          <a:p>
            <a:endParaRPr lang="en-IE" dirty="0"/>
          </a:p>
          <a:p>
            <a:pPr marL="457200" lvl="1" indent="0">
              <a:buNone/>
            </a:pPr>
            <a:r>
              <a:rPr lang="en-IE" dirty="0"/>
              <a:t>1)protect autonomy;</a:t>
            </a:r>
          </a:p>
          <a:p>
            <a:pPr marL="457200" lvl="1" indent="0">
              <a:buNone/>
            </a:pPr>
            <a:r>
              <a:rPr lang="en-IE" dirty="0"/>
              <a:t>2)promote human well-being, safety and the public interest;</a:t>
            </a:r>
          </a:p>
          <a:p>
            <a:pPr marL="457200" lvl="1" indent="0">
              <a:buNone/>
            </a:pPr>
            <a:r>
              <a:rPr lang="en-IE" dirty="0"/>
              <a:t>3)ensure transparency, explainability and intelligibility;</a:t>
            </a:r>
          </a:p>
          <a:p>
            <a:pPr marL="457200" lvl="1" indent="0">
              <a:buNone/>
            </a:pPr>
            <a:r>
              <a:rPr lang="en-IE" dirty="0"/>
              <a:t>4)foster responsibility and accountability;</a:t>
            </a:r>
          </a:p>
          <a:p>
            <a:pPr marL="457200" lvl="1" indent="0">
              <a:buNone/>
            </a:pPr>
            <a:r>
              <a:rPr lang="en-IE" dirty="0"/>
              <a:t>5)ensure inclusiveness and equity;</a:t>
            </a:r>
          </a:p>
          <a:p>
            <a:pPr marL="457200" lvl="1" indent="0">
              <a:buNone/>
            </a:pPr>
            <a:r>
              <a:rPr lang="en-IE" dirty="0"/>
              <a:t>6)promote AI that is responsive and sustainable</a:t>
            </a:r>
          </a:p>
        </p:txBody>
      </p:sp>
    </p:spTree>
    <p:extLst>
      <p:ext uri="{BB962C8B-B14F-4D97-AF65-F5344CB8AC3E}">
        <p14:creationId xmlns:p14="http://schemas.microsoft.com/office/powerpoint/2010/main" val="342550484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F6BB9-297F-9FFF-B2F6-A15E637089B5}"/>
              </a:ext>
            </a:extLst>
          </p:cNvPr>
          <p:cNvSpPr>
            <a:spLocks noGrp="1"/>
          </p:cNvSpPr>
          <p:nvPr>
            <p:ph type="title"/>
          </p:nvPr>
        </p:nvSpPr>
        <p:spPr/>
        <p:txBody>
          <a:bodyPr>
            <a:normAutofit fontScale="90000"/>
          </a:bodyPr>
          <a:lstStyle/>
          <a:p>
            <a:br>
              <a:rPr lang="en-GB" dirty="0"/>
            </a:br>
            <a:r>
              <a:rPr lang="en-GB" dirty="0"/>
              <a:t>Artificial Intelligence in Healthcare – Opportunities &amp; Risks</a:t>
            </a:r>
            <a:br>
              <a:rPr lang="en-GB" dirty="0"/>
            </a:br>
            <a:endParaRPr lang="en-IE" dirty="0"/>
          </a:p>
        </p:txBody>
      </p:sp>
      <p:sp>
        <p:nvSpPr>
          <p:cNvPr id="3" name="Content Placeholder 2">
            <a:extLst>
              <a:ext uri="{FF2B5EF4-FFF2-40B4-BE49-F238E27FC236}">
                <a16:creationId xmlns:a16="http://schemas.microsoft.com/office/drawing/2014/main" id="{9672745F-E54F-868F-F7C8-17EC28E4C7F2}"/>
              </a:ext>
            </a:extLst>
          </p:cNvPr>
          <p:cNvSpPr>
            <a:spLocks noGrp="1"/>
          </p:cNvSpPr>
          <p:nvPr>
            <p:ph idx="1"/>
          </p:nvPr>
        </p:nvSpPr>
        <p:spPr/>
        <p:txBody>
          <a:bodyPr/>
          <a:lstStyle/>
          <a:p>
            <a:r>
              <a:rPr lang="en-IE" dirty="0"/>
              <a:t>The Minister for Health announced the launch of the </a:t>
            </a:r>
            <a:r>
              <a:rPr lang="en-IE" b="1" dirty="0"/>
              <a:t>AI for Care 2026 – 2030 Strategy </a:t>
            </a:r>
            <a:r>
              <a:rPr lang="en-IE" dirty="0"/>
              <a:t> which positions AI as a key enabler of change;</a:t>
            </a:r>
          </a:p>
          <a:p>
            <a:endParaRPr lang="en-IE" dirty="0"/>
          </a:p>
          <a:p>
            <a:r>
              <a:rPr lang="en-GB" dirty="0"/>
              <a:t>AI will enhance clinical care through: </a:t>
            </a:r>
          </a:p>
          <a:p>
            <a:endParaRPr lang="en-GB" dirty="0"/>
          </a:p>
          <a:p>
            <a:pPr lvl="1"/>
            <a:r>
              <a:rPr lang="en-GB" dirty="0"/>
              <a:t>Faster, more personalised treatment</a:t>
            </a:r>
          </a:p>
          <a:p>
            <a:pPr lvl="1"/>
            <a:r>
              <a:rPr lang="en-GB" dirty="0"/>
              <a:t>Earlier disease detection</a:t>
            </a:r>
          </a:p>
          <a:p>
            <a:pPr lvl="1"/>
            <a:r>
              <a:rPr lang="en-GB" dirty="0"/>
              <a:t>Improved risk prediction, and </a:t>
            </a:r>
          </a:p>
          <a:p>
            <a:pPr lvl="1"/>
            <a:r>
              <a:rPr lang="en-GB" dirty="0"/>
              <a:t>More effective use of resources</a:t>
            </a:r>
          </a:p>
          <a:p>
            <a:endParaRPr lang="en-IE" dirty="0"/>
          </a:p>
        </p:txBody>
      </p:sp>
    </p:spTree>
    <p:extLst>
      <p:ext uri="{BB962C8B-B14F-4D97-AF65-F5344CB8AC3E}">
        <p14:creationId xmlns:p14="http://schemas.microsoft.com/office/powerpoint/2010/main" val="374836642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0489F-C738-BA17-31F5-80B1C2CDF3AD}"/>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EDCCF946-2352-B2C7-FC2D-AE18B61A6B96}"/>
              </a:ext>
            </a:extLst>
          </p:cNvPr>
          <p:cNvSpPr>
            <a:spLocks noGrp="1"/>
          </p:cNvSpPr>
          <p:nvPr>
            <p:ph idx="1"/>
          </p:nvPr>
        </p:nvSpPr>
        <p:spPr/>
        <p:txBody>
          <a:bodyPr/>
          <a:lstStyle/>
          <a:p>
            <a:r>
              <a:rPr lang="en-IE" dirty="0"/>
              <a:t>The 6 </a:t>
            </a:r>
            <a:r>
              <a:rPr lang="en-GB" dirty="0"/>
              <a:t>guiding principles of Ireland’s AI for Care strategy</a:t>
            </a:r>
            <a:r>
              <a:rPr lang="en-IE" dirty="0"/>
              <a:t> are: </a:t>
            </a:r>
          </a:p>
          <a:p>
            <a:endParaRPr lang="en-IE" dirty="0"/>
          </a:p>
          <a:p>
            <a:pPr lvl="0"/>
            <a:r>
              <a:rPr lang="en-IE" dirty="0"/>
              <a:t>Person-centred - prioritising public needs </a:t>
            </a:r>
          </a:p>
          <a:p>
            <a:pPr lvl="0"/>
            <a:r>
              <a:rPr lang="en-IE" dirty="0"/>
              <a:t>Transparent/trustworthy - clear communication</a:t>
            </a:r>
          </a:p>
          <a:p>
            <a:pPr lvl="0"/>
            <a:r>
              <a:rPr lang="en-IE" dirty="0"/>
              <a:t>Human in the loop - AI supports people</a:t>
            </a:r>
          </a:p>
          <a:p>
            <a:pPr lvl="0"/>
            <a:r>
              <a:rPr lang="en-IE" dirty="0"/>
              <a:t>Lived experience - continuous learning</a:t>
            </a:r>
          </a:p>
          <a:p>
            <a:pPr lvl="0"/>
            <a:r>
              <a:rPr lang="en-IE" dirty="0"/>
              <a:t>Governance/safety- ethical standards, and </a:t>
            </a:r>
          </a:p>
          <a:p>
            <a:pPr lvl="0"/>
            <a:r>
              <a:rPr lang="en-IE" dirty="0"/>
              <a:t>Proven benefit - measurable value like personalised care</a:t>
            </a:r>
          </a:p>
          <a:p>
            <a:endParaRPr lang="en-IE" dirty="0"/>
          </a:p>
        </p:txBody>
      </p:sp>
    </p:spTree>
    <p:extLst>
      <p:ext uri="{BB962C8B-B14F-4D97-AF65-F5344CB8AC3E}">
        <p14:creationId xmlns:p14="http://schemas.microsoft.com/office/powerpoint/2010/main" val="169105858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501C-4C64-BEEE-B928-CAFFFB26ECB4}"/>
              </a:ext>
            </a:extLst>
          </p:cNvPr>
          <p:cNvSpPr>
            <a:spLocks noGrp="1"/>
          </p:cNvSpPr>
          <p:nvPr>
            <p:ph type="title"/>
          </p:nvPr>
        </p:nvSpPr>
        <p:spPr/>
        <p:txBody>
          <a:bodyPr/>
          <a:lstStyle/>
          <a:p>
            <a:r>
              <a:rPr lang="en-IE" dirty="0"/>
              <a:t>EU AI ACT</a:t>
            </a:r>
          </a:p>
        </p:txBody>
      </p:sp>
      <p:pic>
        <p:nvPicPr>
          <p:cNvPr id="5" name="Content Placeholder 4">
            <a:extLst>
              <a:ext uri="{FF2B5EF4-FFF2-40B4-BE49-F238E27FC236}">
                <a16:creationId xmlns:a16="http://schemas.microsoft.com/office/drawing/2014/main" id="{B988CF60-5452-76C7-0903-BD52D52F1731}"/>
              </a:ext>
            </a:extLst>
          </p:cNvPr>
          <p:cNvPicPr>
            <a:picLocks noGrp="1" noChangeAspect="1"/>
          </p:cNvPicPr>
          <p:nvPr>
            <p:ph idx="1"/>
          </p:nvPr>
        </p:nvPicPr>
        <p:blipFill>
          <a:blip r:embed="rId2"/>
          <a:srcRect l="1153" t="4976"/>
          <a:stretch>
            <a:fillRect/>
          </a:stretch>
        </p:blipFill>
        <p:spPr>
          <a:xfrm>
            <a:off x="751839" y="1690688"/>
            <a:ext cx="10088379" cy="5035605"/>
          </a:xfrm>
          <a:prstGeom prst="rect">
            <a:avLst/>
          </a:prstGeom>
        </p:spPr>
      </p:pic>
    </p:spTree>
    <p:extLst>
      <p:ext uri="{BB962C8B-B14F-4D97-AF65-F5344CB8AC3E}">
        <p14:creationId xmlns:p14="http://schemas.microsoft.com/office/powerpoint/2010/main" val="64222511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EE5EB-29FA-F642-3BDB-190D42482F1F}"/>
              </a:ext>
            </a:extLst>
          </p:cNvPr>
          <p:cNvSpPr>
            <a:spLocks noGrp="1"/>
          </p:cNvSpPr>
          <p:nvPr>
            <p:ph type="title"/>
          </p:nvPr>
        </p:nvSpPr>
        <p:spPr/>
        <p:txBody>
          <a:bodyPr/>
          <a:lstStyle/>
          <a:p>
            <a:r>
              <a:rPr lang="en-IE" dirty="0"/>
              <a:t>RISK CATEGORIES</a:t>
            </a:r>
          </a:p>
        </p:txBody>
      </p:sp>
      <p:sp>
        <p:nvSpPr>
          <p:cNvPr id="3" name="Content Placeholder 2">
            <a:extLst>
              <a:ext uri="{FF2B5EF4-FFF2-40B4-BE49-F238E27FC236}">
                <a16:creationId xmlns:a16="http://schemas.microsoft.com/office/drawing/2014/main" id="{5641D616-5C62-7463-A0DF-2D879C95A791}"/>
              </a:ext>
            </a:extLst>
          </p:cNvPr>
          <p:cNvSpPr>
            <a:spLocks noGrp="1"/>
          </p:cNvSpPr>
          <p:nvPr>
            <p:ph idx="1"/>
          </p:nvPr>
        </p:nvSpPr>
        <p:spPr/>
        <p:txBody>
          <a:bodyPr>
            <a:normAutofit fontScale="92500" lnSpcReduction="10000"/>
          </a:bodyPr>
          <a:lstStyle/>
          <a:p>
            <a:r>
              <a:rPr lang="en-IE" b="1" dirty="0"/>
              <a:t>Unacceptable Risk</a:t>
            </a:r>
            <a:r>
              <a:rPr lang="en-IE" dirty="0"/>
              <a:t> – Prohibited (e.g. social scoring, manipulative AI).</a:t>
            </a:r>
          </a:p>
          <a:p>
            <a:endParaRPr lang="en-IE" dirty="0"/>
          </a:p>
          <a:p>
            <a:pPr lvl="0"/>
            <a:r>
              <a:rPr lang="en-IE" b="1" dirty="0"/>
              <a:t>High Risk</a:t>
            </a:r>
            <a:r>
              <a:rPr lang="en-IE" dirty="0"/>
              <a:t> – Extensive obligations apply- will apply to most healthcare systems.</a:t>
            </a:r>
          </a:p>
          <a:p>
            <a:pPr lvl="0"/>
            <a:endParaRPr lang="en-IE" dirty="0"/>
          </a:p>
          <a:p>
            <a:pPr lvl="0"/>
            <a:r>
              <a:rPr lang="en-IE" b="1" dirty="0"/>
              <a:t>Limited Risk</a:t>
            </a:r>
            <a:r>
              <a:rPr lang="en-IE" dirty="0"/>
              <a:t> – Transparency obligations only.</a:t>
            </a:r>
          </a:p>
          <a:p>
            <a:pPr lvl="0"/>
            <a:endParaRPr lang="en-IE" dirty="0"/>
          </a:p>
          <a:p>
            <a:pPr lvl="0"/>
            <a:r>
              <a:rPr lang="en-IE" b="1" dirty="0"/>
              <a:t>Minimal Risk</a:t>
            </a:r>
            <a:r>
              <a:rPr lang="en-IE" dirty="0"/>
              <a:t> – No specific obligations.</a:t>
            </a:r>
          </a:p>
          <a:p>
            <a:pPr marL="0" indent="0">
              <a:buNone/>
            </a:pPr>
            <a:br>
              <a:rPr lang="en-IE" dirty="0"/>
            </a:br>
            <a:endParaRPr lang="en-IE" dirty="0"/>
          </a:p>
          <a:p>
            <a:endParaRPr lang="en-IE" dirty="0"/>
          </a:p>
        </p:txBody>
      </p:sp>
    </p:spTree>
    <p:extLst>
      <p:ext uri="{BB962C8B-B14F-4D97-AF65-F5344CB8AC3E}">
        <p14:creationId xmlns:p14="http://schemas.microsoft.com/office/powerpoint/2010/main" val="147764421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F15C9-6482-CE14-603F-176BEFDBE7AD}"/>
              </a:ext>
            </a:extLst>
          </p:cNvPr>
          <p:cNvSpPr>
            <a:spLocks noGrp="1"/>
          </p:cNvSpPr>
          <p:nvPr>
            <p:ph type="title"/>
          </p:nvPr>
        </p:nvSpPr>
        <p:spPr/>
        <p:txBody>
          <a:bodyPr/>
          <a:lstStyle/>
          <a:p>
            <a:r>
              <a:rPr lang="en-IE" dirty="0"/>
              <a:t>HIGH RISK</a:t>
            </a:r>
          </a:p>
        </p:txBody>
      </p:sp>
      <p:sp>
        <p:nvSpPr>
          <p:cNvPr id="3" name="Content Placeholder 2">
            <a:extLst>
              <a:ext uri="{FF2B5EF4-FFF2-40B4-BE49-F238E27FC236}">
                <a16:creationId xmlns:a16="http://schemas.microsoft.com/office/drawing/2014/main" id="{9AA1EB21-B5CB-E6DC-F4B5-FA01A936D749}"/>
              </a:ext>
            </a:extLst>
          </p:cNvPr>
          <p:cNvSpPr>
            <a:spLocks noGrp="1"/>
          </p:cNvSpPr>
          <p:nvPr>
            <p:ph idx="1"/>
          </p:nvPr>
        </p:nvSpPr>
        <p:spPr/>
        <p:txBody>
          <a:bodyPr>
            <a:normAutofit fontScale="77500" lnSpcReduction="20000"/>
          </a:bodyPr>
          <a:lstStyle/>
          <a:p>
            <a:r>
              <a:rPr lang="en-IE" dirty="0"/>
              <a:t>The party (whether a </a:t>
            </a:r>
            <a:r>
              <a:rPr lang="en-IE" b="1" dirty="0"/>
              <a:t>provider</a:t>
            </a:r>
            <a:r>
              <a:rPr lang="en-IE" dirty="0"/>
              <a:t> or </a:t>
            </a:r>
            <a:r>
              <a:rPr lang="en-IE" b="1" dirty="0"/>
              <a:t>deployer</a:t>
            </a:r>
            <a:r>
              <a:rPr lang="en-IE" dirty="0"/>
              <a:t>) must comply with </a:t>
            </a:r>
            <a:r>
              <a:rPr lang="en-IE" b="1" dirty="0"/>
              <a:t>extensive obligations</a:t>
            </a:r>
            <a:r>
              <a:rPr lang="en-IE" dirty="0"/>
              <a:t>. </a:t>
            </a:r>
          </a:p>
          <a:p>
            <a:r>
              <a:rPr lang="en-IE" b="1" dirty="0"/>
              <a:t>Provider Obligations (i.e. developer or </a:t>
            </a:r>
            <a:r>
              <a:rPr lang="en-IE" b="1" dirty="0" err="1"/>
              <a:t>commercialiser</a:t>
            </a:r>
            <a:r>
              <a:rPr lang="en-IE" b="1" dirty="0"/>
              <a:t>):</a:t>
            </a:r>
            <a:endParaRPr lang="en-IE" dirty="0"/>
          </a:p>
          <a:p>
            <a:pPr lvl="0"/>
            <a:r>
              <a:rPr lang="en-IE" b="1" dirty="0"/>
              <a:t>Conformity Assessment</a:t>
            </a:r>
            <a:r>
              <a:rPr lang="en-IE" dirty="0"/>
              <a:t>: Must conduct a conformity assessment before placing the AI system on the market </a:t>
            </a:r>
          </a:p>
          <a:p>
            <a:pPr lvl="0"/>
            <a:r>
              <a:rPr lang="en-IE" b="1" dirty="0"/>
              <a:t>Technical Documentation</a:t>
            </a:r>
            <a:r>
              <a:rPr lang="en-IE" dirty="0"/>
              <a:t>: Must prepare and maintain documentation demonstrating compliance </a:t>
            </a:r>
          </a:p>
          <a:p>
            <a:pPr lvl="0"/>
            <a:r>
              <a:rPr lang="en-IE" b="1" dirty="0"/>
              <a:t>EU Declaration of Conformity</a:t>
            </a:r>
            <a:r>
              <a:rPr lang="en-IE" dirty="0"/>
              <a:t>: Must issue a formal declaration that the system meets the AI Act requirements</a:t>
            </a:r>
          </a:p>
          <a:p>
            <a:pPr lvl="0"/>
            <a:r>
              <a:rPr lang="en-IE" b="1" dirty="0"/>
              <a:t>Quality Management System</a:t>
            </a:r>
            <a:r>
              <a:rPr lang="en-IE" dirty="0"/>
              <a:t>: Must implement a documented system covering design, testing, compliance, and post-market monitoring</a:t>
            </a:r>
          </a:p>
          <a:p>
            <a:pPr lvl="0"/>
            <a:r>
              <a:rPr lang="en-IE" b="1" dirty="0"/>
              <a:t>Logging</a:t>
            </a:r>
            <a:r>
              <a:rPr lang="en-IE" dirty="0"/>
              <a:t>: Must retain system logs for at least 6 months </a:t>
            </a:r>
          </a:p>
          <a:p>
            <a:pPr lvl="0"/>
            <a:r>
              <a:rPr lang="en-IE" b="1" dirty="0"/>
              <a:t>Transparency &amp; Instructions</a:t>
            </a:r>
            <a:r>
              <a:rPr lang="en-IE" dirty="0"/>
              <a:t>: Must provide clear instructions for use and enable human oversight </a:t>
            </a:r>
          </a:p>
          <a:p>
            <a:endParaRPr lang="en-IE" dirty="0"/>
          </a:p>
        </p:txBody>
      </p:sp>
    </p:spTree>
    <p:extLst>
      <p:ext uri="{BB962C8B-B14F-4D97-AF65-F5344CB8AC3E}">
        <p14:creationId xmlns:p14="http://schemas.microsoft.com/office/powerpoint/2010/main" val="325363685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6775D-20B6-2F6C-8612-0714F80FAA62}"/>
              </a:ext>
            </a:extLst>
          </p:cNvPr>
          <p:cNvSpPr>
            <a:spLocks noGrp="1"/>
          </p:cNvSpPr>
          <p:nvPr>
            <p:ph type="title"/>
          </p:nvPr>
        </p:nvSpPr>
        <p:spPr/>
        <p:txBody>
          <a:bodyPr/>
          <a:lstStyle/>
          <a:p>
            <a:r>
              <a:rPr lang="en-IE" dirty="0"/>
              <a:t>HIGH RISK</a:t>
            </a:r>
          </a:p>
        </p:txBody>
      </p:sp>
      <p:sp>
        <p:nvSpPr>
          <p:cNvPr id="3" name="Content Placeholder 2">
            <a:extLst>
              <a:ext uri="{FF2B5EF4-FFF2-40B4-BE49-F238E27FC236}">
                <a16:creationId xmlns:a16="http://schemas.microsoft.com/office/drawing/2014/main" id="{12402711-54AD-8989-D803-EB95C96D490B}"/>
              </a:ext>
            </a:extLst>
          </p:cNvPr>
          <p:cNvSpPr>
            <a:spLocks noGrp="1"/>
          </p:cNvSpPr>
          <p:nvPr>
            <p:ph idx="1"/>
          </p:nvPr>
        </p:nvSpPr>
        <p:spPr/>
        <p:txBody>
          <a:bodyPr>
            <a:normAutofit fontScale="77500" lnSpcReduction="20000"/>
          </a:bodyPr>
          <a:lstStyle/>
          <a:p>
            <a:r>
              <a:rPr lang="en-IE" b="1" dirty="0"/>
              <a:t>Deployer Obligations (i.e. user of the AI system in a professional context):</a:t>
            </a:r>
            <a:endParaRPr lang="en-IE" dirty="0"/>
          </a:p>
          <a:p>
            <a:pPr lvl="0"/>
            <a:r>
              <a:rPr lang="en-IE" b="1" dirty="0"/>
              <a:t>Use According to Instructions</a:t>
            </a:r>
            <a:r>
              <a:rPr lang="en-IE" dirty="0"/>
              <a:t>: Must follow the provider’s instructions and monitor system performance</a:t>
            </a:r>
          </a:p>
          <a:p>
            <a:pPr lvl="0"/>
            <a:r>
              <a:rPr lang="en-IE" b="1" dirty="0"/>
              <a:t>Incident Reporting</a:t>
            </a:r>
            <a:r>
              <a:rPr lang="en-IE" dirty="0"/>
              <a:t>: Must report serious incidents to providers and authorities within 15 days</a:t>
            </a:r>
          </a:p>
          <a:p>
            <a:pPr lvl="0"/>
            <a:r>
              <a:rPr lang="en-IE" b="1" dirty="0"/>
              <a:t>Human Oversight</a:t>
            </a:r>
            <a:r>
              <a:rPr lang="en-IE" dirty="0"/>
              <a:t>: Must assign competent individuals to oversee the system</a:t>
            </a:r>
          </a:p>
          <a:p>
            <a:pPr lvl="0"/>
            <a:r>
              <a:rPr lang="en-IE" b="1" dirty="0"/>
              <a:t>Transparency to Individuals</a:t>
            </a:r>
            <a:r>
              <a:rPr lang="en-IE" dirty="0"/>
              <a:t>: Must inform affected individuals if the system is used in decisions impacting them (e.g. hiring, credit scoring) </a:t>
            </a:r>
          </a:p>
          <a:p>
            <a:pPr lvl="0"/>
            <a:r>
              <a:rPr lang="en-IE" b="1" dirty="0"/>
              <a:t>Fundamental Rights Impact Assessment</a:t>
            </a:r>
            <a:r>
              <a:rPr lang="en-IE" dirty="0"/>
              <a:t>: Required for certain use cases like credit scoring or insurance </a:t>
            </a:r>
          </a:p>
          <a:p>
            <a:pPr lvl="0"/>
            <a:r>
              <a:rPr lang="en-IE" b="1" dirty="0"/>
              <a:t>Data Quality</a:t>
            </a:r>
            <a:r>
              <a:rPr lang="en-IE" dirty="0"/>
              <a:t>: If controlling input data, must ensure it is relevant and representative </a:t>
            </a:r>
          </a:p>
          <a:p>
            <a:pPr marL="0" indent="0">
              <a:buNone/>
            </a:pPr>
            <a:br>
              <a:rPr lang="en-IE" dirty="0"/>
            </a:br>
            <a:endParaRPr lang="en-IE" dirty="0"/>
          </a:p>
          <a:p>
            <a:endParaRPr lang="en-IE" dirty="0"/>
          </a:p>
        </p:txBody>
      </p:sp>
    </p:spTree>
    <p:extLst>
      <p:ext uri="{BB962C8B-B14F-4D97-AF65-F5344CB8AC3E}">
        <p14:creationId xmlns:p14="http://schemas.microsoft.com/office/powerpoint/2010/main" val="2502717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15A13-CB5C-452E-9A43-0245D6BDC62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E152816-1723-456A-9793-20B6A636E33F}"/>
              </a:ext>
            </a:extLst>
          </p:cNvPr>
          <p:cNvSpPr>
            <a:spLocks noGrp="1"/>
          </p:cNvSpPr>
          <p:nvPr>
            <p:ph idx="1"/>
          </p:nvPr>
        </p:nvSpPr>
        <p:spPr/>
        <p:txBody>
          <a:bodyPr/>
          <a:lstStyle/>
          <a:p>
            <a:pPr marL="0" indent="0">
              <a:buNone/>
            </a:pPr>
            <a:endParaRPr lang="en-GB" dirty="0"/>
          </a:p>
          <a:p>
            <a:pPr marL="0" indent="0">
              <a:buNone/>
            </a:pPr>
            <a:r>
              <a:rPr lang="en-GB" dirty="0"/>
              <a:t>		GDPR DOES NOT EXIST IN A VACUUM…</a:t>
            </a:r>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893473C4-3614-483A-AA30-9076CAA23CD1}"/>
              </a:ext>
            </a:extLst>
          </p:cNvPr>
          <p:cNvPicPr>
            <a:picLocks noChangeAspect="1"/>
          </p:cNvPicPr>
          <p:nvPr/>
        </p:nvPicPr>
        <p:blipFill>
          <a:blip r:embed="rId2"/>
          <a:stretch>
            <a:fillRect/>
          </a:stretch>
        </p:blipFill>
        <p:spPr>
          <a:xfrm>
            <a:off x="4471035" y="3172619"/>
            <a:ext cx="2762250" cy="1657350"/>
          </a:xfrm>
          <a:prstGeom prst="rect">
            <a:avLst/>
          </a:prstGeom>
        </p:spPr>
      </p:pic>
    </p:spTree>
    <p:extLst>
      <p:ext uri="{BB962C8B-B14F-4D97-AF65-F5344CB8AC3E}">
        <p14:creationId xmlns:p14="http://schemas.microsoft.com/office/powerpoint/2010/main" val="43742990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6F6B3-385A-3D0A-67BB-DA07E87A013D}"/>
              </a:ext>
            </a:extLst>
          </p:cNvPr>
          <p:cNvSpPr>
            <a:spLocks noGrp="1"/>
          </p:cNvSpPr>
          <p:nvPr>
            <p:ph type="title"/>
          </p:nvPr>
        </p:nvSpPr>
        <p:spPr/>
        <p:txBody>
          <a:bodyPr/>
          <a:lstStyle/>
          <a:p>
            <a:r>
              <a:rPr lang="en-IE" dirty="0"/>
              <a:t>KEY POINTS</a:t>
            </a:r>
          </a:p>
        </p:txBody>
      </p:sp>
      <p:sp>
        <p:nvSpPr>
          <p:cNvPr id="3" name="Content Placeholder 2">
            <a:extLst>
              <a:ext uri="{FF2B5EF4-FFF2-40B4-BE49-F238E27FC236}">
                <a16:creationId xmlns:a16="http://schemas.microsoft.com/office/drawing/2014/main" id="{E6DD4B2D-0F65-5484-5BFA-0FBA8426D101}"/>
              </a:ext>
            </a:extLst>
          </p:cNvPr>
          <p:cNvSpPr>
            <a:spLocks noGrp="1"/>
          </p:cNvSpPr>
          <p:nvPr>
            <p:ph idx="1"/>
          </p:nvPr>
        </p:nvSpPr>
        <p:spPr/>
        <p:txBody>
          <a:bodyPr>
            <a:normAutofit/>
          </a:bodyPr>
          <a:lstStyle/>
          <a:p>
            <a:pPr lvl="0"/>
            <a:r>
              <a:rPr lang="en-IE" b="1" dirty="0"/>
              <a:t>Global Reach</a:t>
            </a:r>
            <a:r>
              <a:rPr lang="en-IE" dirty="0"/>
              <a:t>: Even non-EU entities must comply if their AI system is used or its output affects individuals in the EU </a:t>
            </a:r>
          </a:p>
          <a:p>
            <a:pPr lvl="0"/>
            <a:r>
              <a:rPr lang="en-IE" b="1" dirty="0"/>
              <a:t>Sector-Specific Rules</a:t>
            </a:r>
            <a:r>
              <a:rPr lang="en-IE" dirty="0"/>
              <a:t>: Additional or modified obligations may apply depending on the sector (e.g. healthcare, finance, transport) </a:t>
            </a:r>
          </a:p>
          <a:p>
            <a:pPr lvl="0"/>
            <a:r>
              <a:rPr lang="en-IE" b="1" dirty="0"/>
              <a:t>Transition Periods</a:t>
            </a:r>
            <a:r>
              <a:rPr lang="en-IE" dirty="0"/>
              <a:t>: Some obligations phase in between 2025 and 2027 depending on the system type </a:t>
            </a:r>
          </a:p>
          <a:p>
            <a:endParaRPr lang="en-IE" dirty="0"/>
          </a:p>
        </p:txBody>
      </p:sp>
    </p:spTree>
    <p:extLst>
      <p:ext uri="{BB962C8B-B14F-4D97-AF65-F5344CB8AC3E}">
        <p14:creationId xmlns:p14="http://schemas.microsoft.com/office/powerpoint/2010/main" val="10159395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DD5CE-45F4-7964-7D29-83015E971A86}"/>
              </a:ext>
            </a:extLst>
          </p:cNvPr>
          <p:cNvSpPr>
            <a:spLocks noGrp="1"/>
          </p:cNvSpPr>
          <p:nvPr>
            <p:ph type="title"/>
          </p:nvPr>
        </p:nvSpPr>
        <p:spPr/>
        <p:txBody>
          <a:bodyPr/>
          <a:lstStyle/>
          <a:p>
            <a:r>
              <a:rPr lang="en-IE" dirty="0"/>
              <a:t>PRIVACY AND GDPR</a:t>
            </a:r>
          </a:p>
        </p:txBody>
      </p:sp>
      <p:sp>
        <p:nvSpPr>
          <p:cNvPr id="3" name="Content Placeholder 2">
            <a:extLst>
              <a:ext uri="{FF2B5EF4-FFF2-40B4-BE49-F238E27FC236}">
                <a16:creationId xmlns:a16="http://schemas.microsoft.com/office/drawing/2014/main" id="{A99A8CA9-88E7-D48A-7D6E-E029EE7FE66A}"/>
              </a:ext>
            </a:extLst>
          </p:cNvPr>
          <p:cNvSpPr>
            <a:spLocks noGrp="1"/>
          </p:cNvSpPr>
          <p:nvPr>
            <p:ph idx="1"/>
          </p:nvPr>
        </p:nvSpPr>
        <p:spPr/>
        <p:txBody>
          <a:bodyPr>
            <a:normAutofit/>
          </a:bodyPr>
          <a:lstStyle/>
          <a:p>
            <a:pPr marL="0" indent="0">
              <a:buNone/>
            </a:pPr>
            <a:r>
              <a:rPr lang="en-IE" dirty="0"/>
              <a:t>Article 22- Individuals have a right not to be subject to a decision based solely on automated processing which produces legal effect concerning him or her or similarly affects him or her unless;</a:t>
            </a:r>
          </a:p>
          <a:p>
            <a:endParaRPr lang="en-IE" dirty="0"/>
          </a:p>
          <a:p>
            <a:pPr marL="0" indent="0">
              <a:buNone/>
            </a:pPr>
            <a:r>
              <a:rPr lang="en-IE" i="1" dirty="0"/>
              <a:t>a) it is necessary for entering into, or performance of, a contract between the data subject and a data controller;</a:t>
            </a:r>
          </a:p>
          <a:p>
            <a:pPr marL="0" indent="0">
              <a:buNone/>
            </a:pPr>
            <a:r>
              <a:rPr lang="en-IE" i="1" dirty="0"/>
              <a:t>b) is authorised by Union or Member State law;</a:t>
            </a:r>
          </a:p>
          <a:p>
            <a:pPr marL="0" indent="0">
              <a:buNone/>
            </a:pPr>
            <a:r>
              <a:rPr lang="en-IE" i="1" dirty="0"/>
              <a:t>c)is based on explicit consent.</a:t>
            </a:r>
          </a:p>
          <a:p>
            <a:endParaRPr lang="en-IE" dirty="0"/>
          </a:p>
          <a:p>
            <a:endParaRPr lang="en-IE" dirty="0"/>
          </a:p>
        </p:txBody>
      </p:sp>
    </p:spTree>
    <p:extLst>
      <p:ext uri="{BB962C8B-B14F-4D97-AF65-F5344CB8AC3E}">
        <p14:creationId xmlns:p14="http://schemas.microsoft.com/office/powerpoint/2010/main" val="247162613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EE0EC-B0A6-B1A7-CCAC-8B341A71EDA3}"/>
              </a:ext>
            </a:extLst>
          </p:cNvPr>
          <p:cNvSpPr>
            <a:spLocks noGrp="1"/>
          </p:cNvSpPr>
          <p:nvPr>
            <p:ph type="title"/>
          </p:nvPr>
        </p:nvSpPr>
        <p:spPr/>
        <p:txBody>
          <a:bodyPr/>
          <a:lstStyle/>
          <a:p>
            <a:r>
              <a:rPr lang="en-IE" dirty="0"/>
              <a:t>PRIVACY AND GDPR</a:t>
            </a:r>
          </a:p>
        </p:txBody>
      </p:sp>
      <p:sp>
        <p:nvSpPr>
          <p:cNvPr id="3" name="Content Placeholder 2">
            <a:extLst>
              <a:ext uri="{FF2B5EF4-FFF2-40B4-BE49-F238E27FC236}">
                <a16:creationId xmlns:a16="http://schemas.microsoft.com/office/drawing/2014/main" id="{42C1D9AF-A9E0-6C73-AD1E-B2365B35C730}"/>
              </a:ext>
            </a:extLst>
          </p:cNvPr>
          <p:cNvSpPr>
            <a:spLocks noGrp="1"/>
          </p:cNvSpPr>
          <p:nvPr>
            <p:ph idx="1"/>
          </p:nvPr>
        </p:nvSpPr>
        <p:spPr/>
        <p:txBody>
          <a:bodyPr>
            <a:normAutofit fontScale="92500" lnSpcReduction="10000"/>
          </a:bodyPr>
          <a:lstStyle/>
          <a:p>
            <a:r>
              <a:rPr lang="en-IE" dirty="0"/>
              <a:t>Individuals have the right to obtain human intervention;</a:t>
            </a:r>
          </a:p>
          <a:p>
            <a:endParaRPr lang="en-IE" dirty="0"/>
          </a:p>
          <a:p>
            <a:r>
              <a:rPr lang="en-IE" dirty="0"/>
              <a:t>They have a right to object to the use of AI;</a:t>
            </a:r>
          </a:p>
          <a:p>
            <a:endParaRPr lang="en-IE" dirty="0"/>
          </a:p>
          <a:p>
            <a:r>
              <a:rPr lang="en-IE" dirty="0"/>
              <a:t>Have a right to contest the decision and express their point of view;</a:t>
            </a:r>
          </a:p>
          <a:p>
            <a:endParaRPr lang="en-IE" dirty="0"/>
          </a:p>
          <a:p>
            <a:r>
              <a:rPr lang="en-IE" dirty="0"/>
              <a:t>Decisions that process special categories of data (health data) can only be processed with consent or for reasons of substantial public interest;</a:t>
            </a:r>
          </a:p>
          <a:p>
            <a:endParaRPr lang="en-IE" dirty="0"/>
          </a:p>
          <a:p>
            <a:r>
              <a:rPr lang="en-IE" dirty="0"/>
              <a:t>High level transparency is required.</a:t>
            </a:r>
          </a:p>
          <a:p>
            <a:endParaRPr lang="en-IE" dirty="0"/>
          </a:p>
        </p:txBody>
      </p:sp>
    </p:spTree>
    <p:extLst>
      <p:ext uri="{BB962C8B-B14F-4D97-AF65-F5344CB8AC3E}">
        <p14:creationId xmlns:p14="http://schemas.microsoft.com/office/powerpoint/2010/main" val="5862343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804B1-E4CB-872F-C5B5-9D38CC5408AA}"/>
              </a:ext>
            </a:extLst>
          </p:cNvPr>
          <p:cNvSpPr>
            <a:spLocks noGrp="1"/>
          </p:cNvSpPr>
          <p:nvPr>
            <p:ph type="title"/>
          </p:nvPr>
        </p:nvSpPr>
        <p:spPr/>
        <p:txBody>
          <a:bodyPr/>
          <a:lstStyle/>
          <a:p>
            <a:r>
              <a:rPr lang="en-IE" dirty="0"/>
              <a:t>AI – MEDICAL DEVICE?</a:t>
            </a:r>
          </a:p>
        </p:txBody>
      </p:sp>
      <p:sp>
        <p:nvSpPr>
          <p:cNvPr id="3" name="Content Placeholder 2">
            <a:extLst>
              <a:ext uri="{FF2B5EF4-FFF2-40B4-BE49-F238E27FC236}">
                <a16:creationId xmlns:a16="http://schemas.microsoft.com/office/drawing/2014/main" id="{44F8D57D-5F34-A162-9E54-BA6D06014E7A}"/>
              </a:ext>
            </a:extLst>
          </p:cNvPr>
          <p:cNvSpPr>
            <a:spLocks noGrp="1"/>
          </p:cNvSpPr>
          <p:nvPr>
            <p:ph idx="1"/>
          </p:nvPr>
        </p:nvSpPr>
        <p:spPr/>
        <p:txBody>
          <a:bodyPr>
            <a:normAutofit fontScale="77500" lnSpcReduction="20000"/>
          </a:bodyPr>
          <a:lstStyle/>
          <a:p>
            <a:r>
              <a:rPr lang="en-IE" dirty="0"/>
              <a:t>When does AI become a medical device regulated by the Medical Devices Regulation (EU) 2017/745) (MDR) ?;</a:t>
            </a:r>
          </a:p>
          <a:p>
            <a:endParaRPr lang="en-IE" dirty="0"/>
          </a:p>
          <a:p>
            <a:r>
              <a:rPr lang="en-GB" dirty="0"/>
              <a:t>A software medical device, is generally intended to be used for the purpose of diagnosis, prevention, monitoring, treatment or alleviation of disease;</a:t>
            </a:r>
          </a:p>
          <a:p>
            <a:endParaRPr lang="en-GB" dirty="0"/>
          </a:p>
          <a:p>
            <a:r>
              <a:rPr lang="en-GB" dirty="0"/>
              <a:t>The AI software functionality is central to determining whether the it falls within the definition of medical device;</a:t>
            </a:r>
          </a:p>
          <a:p>
            <a:endParaRPr lang="en-GB" dirty="0"/>
          </a:p>
          <a:p>
            <a:r>
              <a:rPr lang="en-GB" dirty="0"/>
              <a:t>Also if the AI software makes health benefit claims it falls under the regulation.</a:t>
            </a:r>
          </a:p>
          <a:p>
            <a:endParaRPr lang="en-GB" dirty="0"/>
          </a:p>
          <a:p>
            <a:r>
              <a:rPr lang="en-GB" dirty="0"/>
              <a:t>In reality making this determination is very difficult.</a:t>
            </a:r>
          </a:p>
          <a:p>
            <a:endParaRPr lang="en-IE" dirty="0"/>
          </a:p>
        </p:txBody>
      </p:sp>
    </p:spTree>
    <p:extLst>
      <p:ext uri="{BB962C8B-B14F-4D97-AF65-F5344CB8AC3E}">
        <p14:creationId xmlns:p14="http://schemas.microsoft.com/office/powerpoint/2010/main" val="277596024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E37D-22D0-DC23-6FED-CA369EE7DCEA}"/>
              </a:ext>
            </a:extLst>
          </p:cNvPr>
          <p:cNvSpPr>
            <a:spLocks noGrp="1"/>
          </p:cNvSpPr>
          <p:nvPr>
            <p:ph type="title"/>
          </p:nvPr>
        </p:nvSpPr>
        <p:spPr/>
        <p:txBody>
          <a:bodyPr>
            <a:normAutofit fontScale="90000"/>
          </a:bodyPr>
          <a:lstStyle/>
          <a:p>
            <a:r>
              <a:rPr lang="en-IE" dirty="0"/>
              <a:t>CHECKLIST FOR THE SAFE USE OF AI</a:t>
            </a:r>
          </a:p>
        </p:txBody>
      </p:sp>
      <p:sp>
        <p:nvSpPr>
          <p:cNvPr id="3" name="Content Placeholder 2">
            <a:extLst>
              <a:ext uri="{FF2B5EF4-FFF2-40B4-BE49-F238E27FC236}">
                <a16:creationId xmlns:a16="http://schemas.microsoft.com/office/drawing/2014/main" id="{8AF5CB3A-7C03-0079-C59C-2F41C7A10AE4}"/>
              </a:ext>
            </a:extLst>
          </p:cNvPr>
          <p:cNvSpPr>
            <a:spLocks noGrp="1"/>
          </p:cNvSpPr>
          <p:nvPr>
            <p:ph idx="1"/>
          </p:nvPr>
        </p:nvSpPr>
        <p:spPr/>
        <p:txBody>
          <a:bodyPr>
            <a:normAutofit fontScale="85000" lnSpcReduction="20000"/>
          </a:bodyPr>
          <a:lstStyle/>
          <a:p>
            <a:pPr>
              <a:buFont typeface="Wingdings" panose="05000000000000000000" pitchFamily="2" charset="2"/>
              <a:buChar char="ü"/>
            </a:pPr>
            <a:r>
              <a:rPr lang="en-IE" dirty="0"/>
              <a:t> Implement an institutional AI Policy;</a:t>
            </a:r>
          </a:p>
          <a:p>
            <a:pPr>
              <a:buFont typeface="Wingdings" panose="05000000000000000000" pitchFamily="2" charset="2"/>
              <a:buChar char="ü"/>
            </a:pPr>
            <a:r>
              <a:rPr lang="en-IE" dirty="0"/>
              <a:t>Training on legal and ethical constraints;</a:t>
            </a:r>
          </a:p>
          <a:p>
            <a:pPr>
              <a:buFont typeface="Wingdings" panose="05000000000000000000" pitchFamily="2" charset="2"/>
              <a:buChar char="ü"/>
            </a:pPr>
            <a:r>
              <a:rPr lang="en-IE" dirty="0"/>
              <a:t>Maintain an inventory of authorised AI tools- be aware of terms of use, licensing conditions, review regularly for compliance with institutional standards and EU law;</a:t>
            </a:r>
          </a:p>
          <a:p>
            <a:pPr>
              <a:buFont typeface="Wingdings" panose="05000000000000000000" pitchFamily="2" charset="2"/>
              <a:buChar char="ü"/>
            </a:pPr>
            <a:r>
              <a:rPr lang="en-IE" dirty="0"/>
              <a:t>Define minimum human intervention- what is considered meaningful input at institutional level;</a:t>
            </a:r>
          </a:p>
          <a:p>
            <a:pPr>
              <a:buFont typeface="Wingdings" panose="05000000000000000000" pitchFamily="2" charset="2"/>
              <a:buChar char="ü"/>
            </a:pPr>
            <a:r>
              <a:rPr lang="en-IE" dirty="0"/>
              <a:t>Implement tools for  traceability and record keeping-annotate AI generated content; </a:t>
            </a:r>
          </a:p>
          <a:p>
            <a:pPr>
              <a:buFont typeface="Wingdings" panose="05000000000000000000" pitchFamily="2" charset="2"/>
              <a:buChar char="ü"/>
            </a:pPr>
            <a:r>
              <a:rPr lang="en-IE" dirty="0"/>
              <a:t>Include all use of  AI in data management plans- usage, data provenance, model origin, output records; </a:t>
            </a:r>
          </a:p>
          <a:p>
            <a:pPr>
              <a:buFont typeface="Wingdings" panose="05000000000000000000" pitchFamily="2" charset="2"/>
              <a:buChar char="ü"/>
            </a:pPr>
            <a:r>
              <a:rPr lang="en-IE" dirty="0"/>
              <a:t>Adapt collaborative frameworks to reflect the use of AI – ownership of AI assisted outputs, disclosure of  AI contributions</a:t>
            </a:r>
          </a:p>
          <a:p>
            <a:endParaRPr lang="en-IE" dirty="0"/>
          </a:p>
          <a:p>
            <a:endParaRPr lang="en-IE" dirty="0"/>
          </a:p>
          <a:p>
            <a:endParaRPr lang="en-IE" dirty="0"/>
          </a:p>
        </p:txBody>
      </p:sp>
    </p:spTree>
    <p:extLst>
      <p:ext uri="{BB962C8B-B14F-4D97-AF65-F5344CB8AC3E}">
        <p14:creationId xmlns:p14="http://schemas.microsoft.com/office/powerpoint/2010/main" val="63770996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4BABE-8743-4A31-1292-CBE1DF9E52CB}"/>
              </a:ext>
            </a:extLst>
          </p:cNvPr>
          <p:cNvSpPr>
            <a:spLocks noGrp="1"/>
          </p:cNvSpPr>
          <p:nvPr>
            <p:ph type="title"/>
          </p:nvPr>
        </p:nvSpPr>
        <p:spPr/>
        <p:txBody>
          <a:bodyPr/>
          <a:lstStyle/>
          <a:p>
            <a:r>
              <a:rPr lang="en-IE" dirty="0"/>
              <a:t>NATIONAL GUIDELINES</a:t>
            </a:r>
          </a:p>
        </p:txBody>
      </p:sp>
      <p:pic>
        <p:nvPicPr>
          <p:cNvPr id="5" name="Content Placeholder 4">
            <a:extLst>
              <a:ext uri="{FF2B5EF4-FFF2-40B4-BE49-F238E27FC236}">
                <a16:creationId xmlns:a16="http://schemas.microsoft.com/office/drawing/2014/main" id="{A2671912-8A82-5A83-57BF-09910127F132}"/>
              </a:ext>
            </a:extLst>
          </p:cNvPr>
          <p:cNvPicPr>
            <a:picLocks noGrp="1" noChangeAspect="1"/>
          </p:cNvPicPr>
          <p:nvPr>
            <p:ph idx="1"/>
          </p:nvPr>
        </p:nvPicPr>
        <p:blipFill>
          <a:blip r:embed="rId2"/>
          <a:srcRect l="38658" t="7320" r="40523" b="23782"/>
          <a:stretch>
            <a:fillRect/>
          </a:stretch>
        </p:blipFill>
        <p:spPr>
          <a:xfrm>
            <a:off x="3850640" y="1703782"/>
            <a:ext cx="3454399" cy="4978873"/>
          </a:xfrm>
          <a:prstGeom prst="rect">
            <a:avLst/>
          </a:prstGeom>
        </p:spPr>
      </p:pic>
    </p:spTree>
    <p:extLst>
      <p:ext uri="{BB962C8B-B14F-4D97-AF65-F5344CB8AC3E}">
        <p14:creationId xmlns:p14="http://schemas.microsoft.com/office/powerpoint/2010/main" val="39567057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9CAF0-C7F0-9D7F-1710-EC1E67DC37B9}"/>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67E4700F-C148-2BF2-88C7-40A05E38119B}"/>
              </a:ext>
            </a:extLst>
          </p:cNvPr>
          <p:cNvSpPr>
            <a:spLocks noGrp="1"/>
          </p:cNvSpPr>
          <p:nvPr>
            <p:ph idx="1"/>
          </p:nvPr>
        </p:nvSpPr>
        <p:spPr/>
        <p:txBody>
          <a:bodyPr/>
          <a:lstStyle/>
          <a:p>
            <a:pPr marL="0" indent="0">
              <a:buNone/>
            </a:pPr>
            <a:endParaRPr lang="en-IE" dirty="0"/>
          </a:p>
          <a:p>
            <a:pPr marL="0" indent="0">
              <a:buNone/>
            </a:pPr>
            <a:endParaRPr lang="en-IE" dirty="0"/>
          </a:p>
          <a:p>
            <a:pPr marL="0" indent="0">
              <a:buNone/>
            </a:pPr>
            <a:endParaRPr lang="en-IE" dirty="0"/>
          </a:p>
          <a:p>
            <a:pPr marL="0" indent="0">
              <a:buNone/>
            </a:pPr>
            <a:endParaRPr lang="en-IE" dirty="0"/>
          </a:p>
          <a:p>
            <a:pPr marL="0" indent="0">
              <a:buNone/>
            </a:pPr>
            <a:endParaRPr lang="en-IE" dirty="0"/>
          </a:p>
          <a:p>
            <a:pPr marL="0" indent="0">
              <a:buNone/>
            </a:pPr>
            <a:r>
              <a:rPr lang="en-IE" dirty="0"/>
              <a:t>		   </a:t>
            </a:r>
          </a:p>
          <a:p>
            <a:pPr marL="0" indent="0">
              <a:buNone/>
            </a:pPr>
            <a:endParaRPr lang="en-IE" dirty="0"/>
          </a:p>
          <a:p>
            <a:pPr marL="0" indent="0">
              <a:buNone/>
            </a:pPr>
            <a:r>
              <a:rPr lang="en-IE" dirty="0"/>
              <a:t>		 GENETIC AND GENOMIC MEDICINE</a:t>
            </a:r>
          </a:p>
        </p:txBody>
      </p:sp>
      <p:pic>
        <p:nvPicPr>
          <p:cNvPr id="4" name="Picture 3">
            <a:extLst>
              <a:ext uri="{FF2B5EF4-FFF2-40B4-BE49-F238E27FC236}">
                <a16:creationId xmlns:a16="http://schemas.microsoft.com/office/drawing/2014/main" id="{3E956941-9624-CB0E-A64C-5A97F4D598DE}"/>
              </a:ext>
            </a:extLst>
          </p:cNvPr>
          <p:cNvPicPr>
            <a:picLocks noChangeAspect="1"/>
          </p:cNvPicPr>
          <p:nvPr/>
        </p:nvPicPr>
        <p:blipFill>
          <a:blip r:embed="rId2"/>
          <a:stretch>
            <a:fillRect/>
          </a:stretch>
        </p:blipFill>
        <p:spPr>
          <a:xfrm>
            <a:off x="3631284" y="2316480"/>
            <a:ext cx="3694076" cy="2766991"/>
          </a:xfrm>
          <a:prstGeom prst="rect">
            <a:avLst/>
          </a:prstGeom>
        </p:spPr>
      </p:pic>
    </p:spTree>
    <p:extLst>
      <p:ext uri="{BB962C8B-B14F-4D97-AF65-F5344CB8AC3E}">
        <p14:creationId xmlns:p14="http://schemas.microsoft.com/office/powerpoint/2010/main" val="337364051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BBE1B-D0CA-672F-40A6-9F735E53A73B}"/>
              </a:ext>
            </a:extLst>
          </p:cNvPr>
          <p:cNvSpPr>
            <a:spLocks noGrp="1"/>
          </p:cNvSpPr>
          <p:nvPr>
            <p:ph type="title"/>
          </p:nvPr>
        </p:nvSpPr>
        <p:spPr/>
        <p:txBody>
          <a:bodyPr/>
          <a:lstStyle/>
          <a:p>
            <a:r>
              <a:rPr lang="en-IE" dirty="0"/>
              <a:t>GENOMIC AND GENETIC MEDICINE</a:t>
            </a:r>
          </a:p>
        </p:txBody>
      </p:sp>
      <p:sp>
        <p:nvSpPr>
          <p:cNvPr id="3" name="Content Placeholder 2">
            <a:extLst>
              <a:ext uri="{FF2B5EF4-FFF2-40B4-BE49-F238E27FC236}">
                <a16:creationId xmlns:a16="http://schemas.microsoft.com/office/drawing/2014/main" id="{B63E7AD9-198A-DBDB-B804-4E8B6B2CB15F}"/>
              </a:ext>
            </a:extLst>
          </p:cNvPr>
          <p:cNvSpPr>
            <a:spLocks noGrp="1"/>
          </p:cNvSpPr>
          <p:nvPr>
            <p:ph idx="1"/>
          </p:nvPr>
        </p:nvSpPr>
        <p:spPr/>
        <p:txBody>
          <a:bodyPr>
            <a:normAutofit fontScale="92500"/>
          </a:bodyPr>
          <a:lstStyle/>
          <a:p>
            <a:r>
              <a:rPr lang="en-GB" dirty="0"/>
              <a:t>The unique scope and potential impact on patients of genomic/genetic medicine, raises serious questions for organisations engaged in genomic/genetic medicine in meeting the appropriate level of safeguards, transparency and rights for participants;</a:t>
            </a:r>
          </a:p>
          <a:p>
            <a:r>
              <a:rPr lang="en-GB" dirty="0"/>
              <a:t>No other form of medical treatment aims at the systematic analysis of genome function, expression and genome-environment interaction;</a:t>
            </a:r>
          </a:p>
          <a:p>
            <a:r>
              <a:rPr lang="en-GB" dirty="0"/>
              <a:t>No other form of medicine promises to provide the stratification of populations needed for the development of precision medicine systems;</a:t>
            </a:r>
          </a:p>
          <a:p>
            <a:r>
              <a:rPr lang="en-GB" dirty="0"/>
              <a:t>And no other form of healthcare supports the development of genetically targeted medical interventions. </a:t>
            </a:r>
            <a:endParaRPr lang="en-IE" dirty="0"/>
          </a:p>
        </p:txBody>
      </p:sp>
    </p:spTree>
    <p:extLst>
      <p:ext uri="{BB962C8B-B14F-4D97-AF65-F5344CB8AC3E}">
        <p14:creationId xmlns:p14="http://schemas.microsoft.com/office/powerpoint/2010/main" val="999044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AAC87-23B2-2291-2F41-44AC076E47C0}"/>
              </a:ext>
            </a:extLst>
          </p:cNvPr>
          <p:cNvSpPr>
            <a:spLocks noGrp="1"/>
          </p:cNvSpPr>
          <p:nvPr>
            <p:ph type="title"/>
          </p:nvPr>
        </p:nvSpPr>
        <p:spPr/>
        <p:txBody>
          <a:bodyPr/>
          <a:lstStyle/>
          <a:p>
            <a:r>
              <a:rPr lang="en-IE" dirty="0"/>
              <a:t>GENOMIC AND GENETIC MEDICINE</a:t>
            </a:r>
          </a:p>
        </p:txBody>
      </p:sp>
      <p:sp>
        <p:nvSpPr>
          <p:cNvPr id="3" name="Content Placeholder 2">
            <a:extLst>
              <a:ext uri="{FF2B5EF4-FFF2-40B4-BE49-F238E27FC236}">
                <a16:creationId xmlns:a16="http://schemas.microsoft.com/office/drawing/2014/main" id="{7027C817-65BA-3A94-210B-9699AD2FFCD7}"/>
              </a:ext>
            </a:extLst>
          </p:cNvPr>
          <p:cNvSpPr>
            <a:spLocks noGrp="1"/>
          </p:cNvSpPr>
          <p:nvPr>
            <p:ph idx="1"/>
          </p:nvPr>
        </p:nvSpPr>
        <p:spPr/>
        <p:txBody>
          <a:bodyPr/>
          <a:lstStyle/>
          <a:p>
            <a:r>
              <a:rPr lang="en-GB" dirty="0"/>
              <a:t>Concerns have also been raised around the advancements in genomic sequencing and profiling technologies and the ability of corporations to track and categorise individuals is growing, which raising the risk of commodification practices of patient health identity;</a:t>
            </a:r>
          </a:p>
          <a:p>
            <a:endParaRPr lang="en-GB" dirty="0"/>
          </a:p>
          <a:p>
            <a:r>
              <a:rPr lang="en-GB" dirty="0"/>
              <a:t>Sequencing is often done by 3</a:t>
            </a:r>
            <a:r>
              <a:rPr lang="en-GB" baseline="30000" dirty="0"/>
              <a:t>rd</a:t>
            </a:r>
            <a:r>
              <a:rPr lang="en-GB" dirty="0"/>
              <a:t> party companies.</a:t>
            </a:r>
          </a:p>
          <a:p>
            <a:endParaRPr lang="en-GB" dirty="0"/>
          </a:p>
          <a:p>
            <a:endParaRPr lang="en-IE" dirty="0"/>
          </a:p>
        </p:txBody>
      </p:sp>
    </p:spTree>
    <p:extLst>
      <p:ext uri="{BB962C8B-B14F-4D97-AF65-F5344CB8AC3E}">
        <p14:creationId xmlns:p14="http://schemas.microsoft.com/office/powerpoint/2010/main" val="326138317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42211-9192-6E1F-C542-9DBC579DD75E}"/>
              </a:ext>
            </a:extLst>
          </p:cNvPr>
          <p:cNvSpPr>
            <a:spLocks noGrp="1"/>
          </p:cNvSpPr>
          <p:nvPr>
            <p:ph type="title"/>
          </p:nvPr>
        </p:nvSpPr>
        <p:spPr/>
        <p:txBody>
          <a:bodyPr/>
          <a:lstStyle/>
          <a:p>
            <a:r>
              <a:rPr lang="en-IE" dirty="0"/>
              <a:t>PRIVACY</a:t>
            </a:r>
          </a:p>
        </p:txBody>
      </p:sp>
      <p:pic>
        <p:nvPicPr>
          <p:cNvPr id="4" name="Content Placeholder 3">
            <a:extLst>
              <a:ext uri="{FF2B5EF4-FFF2-40B4-BE49-F238E27FC236}">
                <a16:creationId xmlns:a16="http://schemas.microsoft.com/office/drawing/2014/main" id="{319E3A36-F2EC-92C4-C5B9-BD9E94050C4A}"/>
              </a:ext>
            </a:extLst>
          </p:cNvPr>
          <p:cNvPicPr>
            <a:picLocks noGrp="1" noChangeAspect="1"/>
          </p:cNvPicPr>
          <p:nvPr>
            <p:ph idx="1"/>
          </p:nvPr>
        </p:nvPicPr>
        <p:blipFill>
          <a:blip r:embed="rId2"/>
          <a:stretch>
            <a:fillRect/>
          </a:stretch>
        </p:blipFill>
        <p:spPr>
          <a:xfrm>
            <a:off x="3708400" y="1411250"/>
            <a:ext cx="3441305" cy="5263553"/>
          </a:xfrm>
          <a:prstGeom prst="rect">
            <a:avLst/>
          </a:prstGeom>
        </p:spPr>
      </p:pic>
    </p:spTree>
    <p:extLst>
      <p:ext uri="{BB962C8B-B14F-4D97-AF65-F5344CB8AC3E}">
        <p14:creationId xmlns:p14="http://schemas.microsoft.com/office/powerpoint/2010/main" val="1161763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GB" dirty="0"/>
              <a:t>GDPR DOES NOT EXIST IN A VACUUM</a:t>
            </a:r>
            <a:endParaRPr lang="en-GB" altLang="en-US" dirty="0"/>
          </a:p>
        </p:txBody>
      </p:sp>
      <p:sp>
        <p:nvSpPr>
          <p:cNvPr id="14339" name="Content Placeholder 2"/>
          <p:cNvSpPr>
            <a:spLocks noGrp="1"/>
          </p:cNvSpPr>
          <p:nvPr>
            <p:ph idx="1"/>
          </p:nvPr>
        </p:nvSpPr>
        <p:spPr/>
        <p:txBody>
          <a:bodyPr>
            <a:noAutofit/>
          </a:bodyPr>
          <a:lstStyle/>
          <a:p>
            <a:pPr>
              <a:defRPr/>
            </a:pPr>
            <a:r>
              <a:rPr lang="en-GB" dirty="0">
                <a:gradFill>
                  <a:gsLst>
                    <a:gs pos="34000">
                      <a:prstClr val="white">
                        <a:lumMod val="93000"/>
                      </a:prstClr>
                    </a:gs>
                    <a:gs pos="0">
                      <a:prstClr val="black">
                        <a:lumMod val="25000"/>
                        <a:lumOff val="75000"/>
                      </a:prstClr>
                    </a:gs>
                    <a:gs pos="100000">
                      <a:srgbClr val="E9E5DC">
                        <a:lumMod val="0"/>
                        <a:lumOff val="100000"/>
                      </a:srgbClr>
                    </a:gs>
                  </a:gsLst>
                  <a:lin ang="4800000" scaled="0"/>
                </a:gradFill>
                <a:latin typeface="Corbel" panose="020B0503020204020204"/>
              </a:rPr>
              <a:t>Different </a:t>
            </a:r>
            <a:r>
              <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 laws protect different aspects of privacy;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GB" dirty="0">
              <a:gradFill>
                <a:gsLst>
                  <a:gs pos="34000">
                    <a:prstClr val="white">
                      <a:lumMod val="93000"/>
                    </a:prstClr>
                  </a:gs>
                  <a:gs pos="0">
                    <a:prstClr val="black">
                      <a:lumMod val="25000"/>
                      <a:lumOff val="75000"/>
                    </a:prstClr>
                  </a:gs>
                  <a:gs pos="100000">
                    <a:srgbClr val="E9E5DC">
                      <a:lumMod val="0"/>
                      <a:lumOff val="100000"/>
                    </a:srgbClr>
                  </a:gs>
                </a:gsLst>
                <a:lin ang="4800000" scaled="0"/>
              </a:gradFill>
              <a:latin typeface="Corbel" panose="020B050302020402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Privacy is the individuals right to self-determination- to their home, body and information;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GDPR exists within a complex landscape of law and privacy;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GDPR </a:t>
            </a:r>
            <a:r>
              <a:rPr lang="en-GB" dirty="0">
                <a:gradFill>
                  <a:gsLst>
                    <a:gs pos="34000">
                      <a:prstClr val="white">
                        <a:lumMod val="93000"/>
                      </a:prstClr>
                    </a:gs>
                    <a:gs pos="0">
                      <a:prstClr val="black">
                        <a:lumMod val="25000"/>
                        <a:lumOff val="75000"/>
                      </a:prstClr>
                    </a:gs>
                    <a:gs pos="100000">
                      <a:srgbClr val="E9E5DC">
                        <a:lumMod val="0"/>
                        <a:lumOff val="100000"/>
                      </a:srgbClr>
                    </a:gs>
                  </a:gsLst>
                  <a:lin ang="4800000" scaled="0"/>
                </a:gradFill>
                <a:latin typeface="Corbel" panose="020B0503020204020204"/>
              </a:rPr>
              <a:t>acts as</a:t>
            </a:r>
            <a:r>
              <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 a set of rules for handling data that serve to protect privacy;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endParaRPr>
          </a:p>
          <a:p>
            <a:pPr marL="0" indent="0">
              <a:buNone/>
            </a:pPr>
            <a:endParaRPr lang="en-GB" dirty="0"/>
          </a:p>
          <a:p>
            <a:endParaRPr lang="en-GB" sz="2400" dirty="0"/>
          </a:p>
        </p:txBody>
      </p:sp>
    </p:spTree>
    <p:extLst>
      <p:ext uri="{BB962C8B-B14F-4D97-AF65-F5344CB8AC3E}">
        <p14:creationId xmlns:p14="http://schemas.microsoft.com/office/powerpoint/2010/main" val="19971065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1D8FA-571F-F27D-B03A-BEC9FB9FCCFE}"/>
              </a:ext>
            </a:extLst>
          </p:cNvPr>
          <p:cNvSpPr>
            <a:spLocks noGrp="1"/>
          </p:cNvSpPr>
          <p:nvPr>
            <p:ph type="title"/>
          </p:nvPr>
        </p:nvSpPr>
        <p:spPr/>
        <p:txBody>
          <a:bodyPr/>
          <a:lstStyle/>
          <a:p>
            <a:r>
              <a:rPr lang="en-IE" dirty="0"/>
              <a:t>GENETIC DISCRIMINTATION</a:t>
            </a:r>
          </a:p>
        </p:txBody>
      </p:sp>
      <p:sp>
        <p:nvSpPr>
          <p:cNvPr id="3" name="Content Placeholder 2">
            <a:extLst>
              <a:ext uri="{FF2B5EF4-FFF2-40B4-BE49-F238E27FC236}">
                <a16:creationId xmlns:a16="http://schemas.microsoft.com/office/drawing/2014/main" id="{6828ECAC-D475-ED35-0082-2BFB7EE84A66}"/>
              </a:ext>
            </a:extLst>
          </p:cNvPr>
          <p:cNvSpPr>
            <a:spLocks noGrp="1"/>
          </p:cNvSpPr>
          <p:nvPr>
            <p:ph idx="1"/>
          </p:nvPr>
        </p:nvSpPr>
        <p:spPr/>
        <p:txBody>
          <a:bodyPr>
            <a:normAutofit fontScale="92500" lnSpcReduction="10000"/>
          </a:bodyPr>
          <a:lstStyle/>
          <a:p>
            <a:r>
              <a:rPr lang="en-IE" dirty="0"/>
              <a:t>Disability Act 2005;</a:t>
            </a:r>
          </a:p>
          <a:p>
            <a:endParaRPr lang="en-IE" dirty="0"/>
          </a:p>
          <a:p>
            <a:r>
              <a:rPr lang="en-IE" dirty="0"/>
              <a:t>Must seek consent for genetic testing;</a:t>
            </a:r>
          </a:p>
          <a:p>
            <a:endParaRPr lang="en-IE" dirty="0"/>
          </a:p>
          <a:p>
            <a:r>
              <a:rPr lang="en-IE" dirty="0"/>
              <a:t>Patients must be informed of any potential implications</a:t>
            </a:r>
          </a:p>
          <a:p>
            <a:endParaRPr lang="en-IE" dirty="0"/>
          </a:p>
          <a:p>
            <a:r>
              <a:rPr lang="en-IE" dirty="0"/>
              <a:t>Genetic information protected and may not be processed in relation to insurance, employment, pensions, mortgaging of a property;</a:t>
            </a:r>
          </a:p>
          <a:p>
            <a:endParaRPr lang="en-IE" dirty="0"/>
          </a:p>
          <a:p>
            <a:r>
              <a:rPr lang="en-IE" dirty="0"/>
              <a:t>No protection for family members.</a:t>
            </a:r>
          </a:p>
          <a:p>
            <a:endParaRPr lang="en-IE" dirty="0"/>
          </a:p>
          <a:p>
            <a:endParaRPr lang="en-IE" dirty="0"/>
          </a:p>
        </p:txBody>
      </p:sp>
    </p:spTree>
    <p:extLst>
      <p:ext uri="{BB962C8B-B14F-4D97-AF65-F5344CB8AC3E}">
        <p14:creationId xmlns:p14="http://schemas.microsoft.com/office/powerpoint/2010/main" val="125522814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77805-2C1C-9842-43C7-D01BCB37AC08}"/>
              </a:ext>
            </a:extLst>
          </p:cNvPr>
          <p:cNvSpPr>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F3E6EFCB-56E3-0FC8-5920-920EEDDACB1C}"/>
              </a:ext>
            </a:extLst>
          </p:cNvPr>
          <p:cNvSpPr>
            <a:spLocks noGrp="1"/>
          </p:cNvSpPr>
          <p:nvPr>
            <p:ph idx="1"/>
          </p:nvPr>
        </p:nvSpPr>
        <p:spPr/>
        <p:txBody>
          <a:bodyPr/>
          <a:lstStyle/>
          <a:p>
            <a:pPr marL="0" indent="0">
              <a:buNone/>
            </a:pPr>
            <a:endParaRPr lang="en-IE" dirty="0"/>
          </a:p>
          <a:p>
            <a:pPr marL="0" indent="0">
              <a:buNone/>
            </a:pPr>
            <a:endParaRPr lang="en-IE" dirty="0"/>
          </a:p>
          <a:p>
            <a:pPr marL="0" indent="0">
              <a:buNone/>
            </a:pPr>
            <a:endParaRPr lang="en-IE" dirty="0"/>
          </a:p>
          <a:p>
            <a:pPr marL="0" indent="0">
              <a:buNone/>
            </a:pPr>
            <a:endParaRPr lang="en-IE" dirty="0"/>
          </a:p>
          <a:p>
            <a:pPr marL="0" indent="0">
              <a:buNone/>
            </a:pPr>
            <a:r>
              <a:rPr lang="en-IE" dirty="0"/>
              <a:t>				EMERGING CASES</a:t>
            </a:r>
          </a:p>
        </p:txBody>
      </p:sp>
    </p:spTree>
    <p:extLst>
      <p:ext uri="{BB962C8B-B14F-4D97-AF65-F5344CB8AC3E}">
        <p14:creationId xmlns:p14="http://schemas.microsoft.com/office/powerpoint/2010/main" val="174957917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24669-DE6E-17AD-74E2-925449B2E1EE}"/>
              </a:ext>
            </a:extLst>
          </p:cNvPr>
          <p:cNvSpPr>
            <a:spLocks noGrp="1"/>
          </p:cNvSpPr>
          <p:nvPr>
            <p:ph type="title"/>
          </p:nvPr>
        </p:nvSpPr>
        <p:spPr/>
        <p:txBody>
          <a:bodyPr/>
          <a:lstStyle/>
          <a:p>
            <a:r>
              <a:rPr lang="en-IE" dirty="0"/>
              <a:t>GENDER IDENTITY</a:t>
            </a:r>
          </a:p>
        </p:txBody>
      </p:sp>
      <p:sp>
        <p:nvSpPr>
          <p:cNvPr id="3" name="Content Placeholder 2">
            <a:extLst>
              <a:ext uri="{FF2B5EF4-FFF2-40B4-BE49-F238E27FC236}">
                <a16:creationId xmlns:a16="http://schemas.microsoft.com/office/drawing/2014/main" id="{AB094C8E-0D55-89AF-DEE5-6C1C6D55C14C}"/>
              </a:ext>
            </a:extLst>
          </p:cNvPr>
          <p:cNvSpPr>
            <a:spLocks noGrp="1"/>
          </p:cNvSpPr>
          <p:nvPr>
            <p:ph idx="1"/>
          </p:nvPr>
        </p:nvSpPr>
        <p:spPr/>
        <p:txBody>
          <a:bodyPr/>
          <a:lstStyle/>
          <a:p>
            <a:r>
              <a:rPr lang="en-GB" dirty="0"/>
              <a:t>In Case C-247/23 </a:t>
            </a:r>
            <a:r>
              <a:rPr lang="en-GB" dirty="0" err="1"/>
              <a:t>Deldits</a:t>
            </a:r>
            <a:r>
              <a:rPr lang="en-GB" dirty="0"/>
              <a:t>, the Court held that a person has the right under Article 16 GDPR to rectify an inaccurate record of their gender identity. In seeking such rectification, a person may be required to produce evidence to demonstrate that the data relating to their gender identity is inaccurate.</a:t>
            </a:r>
          </a:p>
          <a:p>
            <a:endParaRPr lang="en-GB" dirty="0"/>
          </a:p>
          <a:p>
            <a:r>
              <a:rPr lang="en-IE" dirty="0"/>
              <a:t>A medical certificate, including a psychiatric diagnosis, may be sufficient for this purpose and evidence of gender reassignment surgery cannot, under any circumstances, be required from the individual.</a:t>
            </a:r>
          </a:p>
        </p:txBody>
      </p:sp>
    </p:spTree>
    <p:extLst>
      <p:ext uri="{BB962C8B-B14F-4D97-AF65-F5344CB8AC3E}">
        <p14:creationId xmlns:p14="http://schemas.microsoft.com/office/powerpoint/2010/main" val="406869611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5D1D2-4E84-BF49-1385-E680CF518E9D}"/>
              </a:ext>
            </a:extLst>
          </p:cNvPr>
          <p:cNvSpPr>
            <a:spLocks noGrp="1"/>
          </p:cNvSpPr>
          <p:nvPr>
            <p:ph type="title"/>
          </p:nvPr>
        </p:nvSpPr>
        <p:spPr/>
        <p:txBody>
          <a:bodyPr/>
          <a:lstStyle/>
          <a:p>
            <a:r>
              <a:rPr lang="en-IE" dirty="0"/>
              <a:t>GENDER DATA</a:t>
            </a:r>
          </a:p>
        </p:txBody>
      </p:sp>
      <p:sp>
        <p:nvSpPr>
          <p:cNvPr id="3" name="Content Placeholder 2">
            <a:extLst>
              <a:ext uri="{FF2B5EF4-FFF2-40B4-BE49-F238E27FC236}">
                <a16:creationId xmlns:a16="http://schemas.microsoft.com/office/drawing/2014/main" id="{CA447380-F2F2-7E29-78C6-AFB7396AFC41}"/>
              </a:ext>
            </a:extLst>
          </p:cNvPr>
          <p:cNvSpPr>
            <a:spLocks noGrp="1"/>
          </p:cNvSpPr>
          <p:nvPr>
            <p:ph idx="1"/>
          </p:nvPr>
        </p:nvSpPr>
        <p:spPr/>
        <p:txBody>
          <a:bodyPr>
            <a:normAutofit/>
          </a:bodyPr>
          <a:lstStyle/>
          <a:p>
            <a:r>
              <a:rPr lang="en-GB" dirty="0"/>
              <a:t>In Case C-394/23 Mousse v Commission </a:t>
            </a:r>
            <a:r>
              <a:rPr lang="en-GB" dirty="0" err="1"/>
              <a:t>nationale</a:t>
            </a:r>
            <a:r>
              <a:rPr lang="en-GB" dirty="0"/>
              <a:t> de </a:t>
            </a:r>
            <a:r>
              <a:rPr lang="en-GB" dirty="0" err="1"/>
              <a:t>l’informatique</a:t>
            </a:r>
            <a:r>
              <a:rPr lang="en-GB" dirty="0"/>
              <a:t> et des </a:t>
            </a:r>
            <a:r>
              <a:rPr lang="en-GB" dirty="0" err="1"/>
              <a:t>libertés</a:t>
            </a:r>
            <a:r>
              <a:rPr lang="en-GB" dirty="0"/>
              <a:t> (CNIL), SNCF Connect, the Court held that processing gender data of customers is not necessary in the context of purchasing a transport ticket.</a:t>
            </a:r>
          </a:p>
          <a:p>
            <a:r>
              <a:rPr lang="en-IE" dirty="0"/>
              <a:t>A company selling train tickets claimed that it was processing personal data relating to the gender of customers for the purpose of personalising their commercial communications to those customers.</a:t>
            </a:r>
          </a:p>
          <a:p>
            <a:r>
              <a:rPr lang="en-IE" dirty="0"/>
              <a:t>The Court held that such processing is not objectively necessary for the performance of the contract with the passenger.</a:t>
            </a:r>
          </a:p>
          <a:p>
            <a:endParaRPr lang="en-IE" dirty="0"/>
          </a:p>
        </p:txBody>
      </p:sp>
    </p:spTree>
    <p:extLst>
      <p:ext uri="{BB962C8B-B14F-4D97-AF65-F5344CB8AC3E}">
        <p14:creationId xmlns:p14="http://schemas.microsoft.com/office/powerpoint/2010/main" val="147259214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F666B-6F8B-4BAA-A860-0B5BB8F9532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D3C8648-76D8-4E5D-9940-E9DC4BE9E8AB}"/>
              </a:ext>
            </a:extLst>
          </p:cNvPr>
          <p:cNvSpPr>
            <a:spLocks noGrp="1"/>
          </p:cNvSpPr>
          <p:nvPr>
            <p:ph idx="1"/>
          </p:nvPr>
        </p:nvSpPr>
        <p:spPr/>
        <p:txBody>
          <a:bodyPr/>
          <a:lstStyle/>
          <a:p>
            <a:pPr marL="0" indent="0">
              <a:buNone/>
            </a:pPr>
            <a:r>
              <a:rPr lang="en-GB" dirty="0"/>
              <a:t>		</a:t>
            </a:r>
          </a:p>
          <a:p>
            <a:pPr marL="0" indent="0">
              <a:buNone/>
            </a:pPr>
            <a:endParaRPr lang="en-GB" dirty="0"/>
          </a:p>
          <a:p>
            <a:pPr marL="0" indent="0">
              <a:buNone/>
            </a:pPr>
            <a:r>
              <a:rPr lang="en-GB" dirty="0"/>
              <a:t>				</a:t>
            </a:r>
          </a:p>
          <a:p>
            <a:pPr marL="0" indent="0">
              <a:buNone/>
            </a:pPr>
            <a:r>
              <a:rPr lang="en-GB" dirty="0"/>
              <a:t>				THANK YOU!</a:t>
            </a:r>
          </a:p>
        </p:txBody>
      </p:sp>
    </p:spTree>
    <p:extLst>
      <p:ext uri="{BB962C8B-B14F-4D97-AF65-F5344CB8AC3E}">
        <p14:creationId xmlns:p14="http://schemas.microsoft.com/office/powerpoint/2010/main" val="322972526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E69C9-7DE9-4FE4-B9BB-45B9AF35D1A6}"/>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3B6BEB9C-A7CB-481B-8FA9-CF85B4FD61C6}"/>
              </a:ext>
            </a:extLst>
          </p:cNvPr>
          <p:cNvSpPr>
            <a:spLocks noGrp="1"/>
          </p:cNvSpPr>
          <p:nvPr>
            <p:ph idx="1"/>
          </p:nvPr>
        </p:nvSpPr>
        <p:spPr/>
        <p:txBody>
          <a:bodyPr>
            <a:normAutofit fontScale="85000" lnSpcReduction="20000"/>
          </a:bodyPr>
          <a:lstStyle/>
          <a:p>
            <a:pPr>
              <a:lnSpc>
                <a:spcPct val="107000"/>
              </a:lnSpc>
              <a:spcAft>
                <a:spcPts val="800"/>
              </a:spcAft>
            </a:pPr>
            <a:r>
              <a:rPr lang="en-GB" altLang="en-US" sz="2800" dirty="0">
                <a:latin typeface="Calibri" panose="020F0502020204030204" pitchFamily="34" charset="0"/>
                <a:ea typeface="Calibri" panose="020F0502020204030204" pitchFamily="34" charset="0"/>
                <a:cs typeface="Times New Roman" panose="02020603050405020304" pitchFamily="18" charset="0"/>
              </a:rPr>
              <a:t>Gellhorn M., The Face of War (1954). Atlantic Monthly Press;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 "GDPR: an impediment to research?" </a:t>
            </a:r>
            <a:r>
              <a:rPr lang="en-GB" sz="2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Irish Journal of Medical Sciences. </a:t>
            </a:r>
            <a:r>
              <a:rPr lang="en-GB" sz="2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https://link.springer.com/article/10.1007%2Fs11845-019-01980-2</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“What GDPR and the Health Research Regulations (HRRs) mean for Ireland: “explicit consent”- a legal analysis. - Irish Journal of Medical Sciences.</a:t>
            </a:r>
          </a:p>
          <a:p>
            <a:pPr>
              <a:lnSpc>
                <a:spcPct val="107000"/>
              </a:lnSpc>
              <a:spcAft>
                <a:spcPts val="800"/>
              </a:spcAft>
            </a:pPr>
            <a:r>
              <a:rPr lang="en-GB" sz="2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https://link.springer.com/article/10.1007/s11845-020-02331-2</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“What GDPR and the Health Research Regulations (HRRs) mean for Ireland: a research perspective- Irish Journal of Medical Sciences.</a:t>
            </a:r>
          </a:p>
          <a:p>
            <a:pPr>
              <a:lnSpc>
                <a:spcPct val="107000"/>
              </a:lnSpc>
              <a:spcAft>
                <a:spcPts val="800"/>
              </a:spcAft>
            </a:pPr>
            <a:r>
              <a:rPr lang="en-GB" sz="2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https://link.springer.com/article/10.1007/s11845-020-02330-3</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28672609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C298A-C632-4D9B-B02D-507E665656E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8BDEA43-EA4F-436A-B0C5-053C7AE54374}"/>
              </a:ext>
            </a:extLst>
          </p:cNvPr>
          <p:cNvSpPr>
            <a:spLocks noGrp="1"/>
          </p:cNvSpPr>
          <p:nvPr>
            <p:ph idx="1"/>
          </p:nvPr>
        </p:nvSpPr>
        <p:spPr/>
        <p:txBody>
          <a:bodyPr>
            <a:normAutofit/>
          </a:bodyPr>
          <a:lstStyle/>
          <a:p>
            <a:r>
              <a:rPr lang="en-GB" altLang="en-US" sz="2800">
                <a:latin typeface="Calibri" panose="020F0502020204030204" pitchFamily="34" charset="0"/>
                <a:ea typeface="Calibri" panose="020F0502020204030204" pitchFamily="34" charset="0"/>
                <a:cs typeface="Times New Roman" panose="02020603050405020304" pitchFamily="18" charset="0"/>
              </a:rPr>
              <a:t>https://www.hiqa.ie/reports-and-publications/guide/national-guidance-responsible-and-safe-use-artificial-intelligence</a:t>
            </a:r>
            <a:endParaRPr lang="en-GB" dirty="0"/>
          </a:p>
        </p:txBody>
      </p:sp>
    </p:spTree>
    <p:extLst>
      <p:ext uri="{BB962C8B-B14F-4D97-AF65-F5344CB8AC3E}">
        <p14:creationId xmlns:p14="http://schemas.microsoft.com/office/powerpoint/2010/main" val="200606380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178D1-4497-417A-908E-265DAC88B2FF}"/>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98259024-5372-4B77-8649-E2C987BC3678}"/>
              </a:ext>
            </a:extLst>
          </p:cNvPr>
          <p:cNvSpPr>
            <a:spLocks noGrp="1"/>
          </p:cNvSpPr>
          <p:nvPr>
            <p:ph idx="1"/>
          </p:nvPr>
        </p:nvSpPr>
        <p:spPr/>
        <p:txBody>
          <a:bodyPr>
            <a:normAutofit fontScale="92500" lnSpcReduction="10000"/>
          </a:bodyPr>
          <a:lstStyle/>
          <a:p>
            <a:r>
              <a:rPr lang="en-GB" dirty="0">
                <a:hlinkClick r:id="rId2"/>
              </a:rPr>
              <a:t>https://www.medicalcouncil.ie/public-information/telemedicine-phone-and-video-consultations-guide-for-doctors/report-of-the-telemedicine-working-group-april-2021.pdf</a:t>
            </a:r>
            <a:endParaRPr lang="en-GB" dirty="0"/>
          </a:p>
          <a:p>
            <a:endParaRPr lang="en-GB" dirty="0"/>
          </a:p>
          <a:p>
            <a:r>
              <a:rPr lang="en-GB" dirty="0">
                <a:hlinkClick r:id="rId3"/>
              </a:rPr>
              <a:t>https://www.medicalcouncil.ie/public-information/telemedicine-phone-and-video-consultations-guide-for-patients/telemedicine-for-patients-booklet.pdf</a:t>
            </a:r>
            <a:endParaRPr lang="en-GB" dirty="0"/>
          </a:p>
          <a:p>
            <a:endParaRPr lang="en-GB" dirty="0"/>
          </a:p>
          <a:p>
            <a:r>
              <a:rPr lang="en-GB" dirty="0">
                <a:hlinkClick r:id="rId4"/>
              </a:rPr>
              <a:t>https://www.medicalcouncil.ie/public-information/telemedicine-phone-and-video-consultations-guide-for-patients/telemedicine-for-doctors-booklet.pdf</a:t>
            </a:r>
            <a:endParaRPr lang="en-GB" dirty="0"/>
          </a:p>
          <a:p>
            <a:endParaRPr lang="en-GB" dirty="0"/>
          </a:p>
        </p:txBody>
      </p:sp>
    </p:spTree>
    <p:extLst>
      <p:ext uri="{BB962C8B-B14F-4D97-AF65-F5344CB8AC3E}">
        <p14:creationId xmlns:p14="http://schemas.microsoft.com/office/powerpoint/2010/main" val="245213613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166B7-B48E-4F3E-B025-122D8A33E62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D275EE16-34C3-41FB-9CD3-9C92F24E1D49}"/>
              </a:ext>
            </a:extLst>
          </p:cNvPr>
          <p:cNvSpPr>
            <a:spLocks noGrp="1"/>
          </p:cNvSpPr>
          <p:nvPr>
            <p:ph idx="1"/>
          </p:nvPr>
        </p:nvSpPr>
        <p:spPr/>
        <p:txBody>
          <a:bodyPr>
            <a:normAutofit fontScale="85000" lnSpcReduction="10000"/>
          </a:bodyPr>
          <a:lstStyle/>
          <a:p>
            <a:r>
              <a:rPr lang="en-US" sz="2600" dirty="0"/>
              <a:t>This lecture or any of the information given therein is not and should  not be taken to be or relied on as legal, medico -legal or medico-ethical advice.</a:t>
            </a:r>
          </a:p>
          <a:p>
            <a:endParaRPr lang="en-US" sz="2600" dirty="0"/>
          </a:p>
          <a:p>
            <a:r>
              <a:rPr lang="en-US" sz="2600" dirty="0"/>
              <a:t>These notes should only to be used in conjunction with this presentation.</a:t>
            </a:r>
          </a:p>
          <a:p>
            <a:endParaRPr lang="en-US" sz="2600" dirty="0"/>
          </a:p>
          <a:p>
            <a:r>
              <a:rPr lang="en-US" sz="2600" dirty="0"/>
              <a:t>No reproduction or distribution without prior permission.</a:t>
            </a:r>
          </a:p>
          <a:p>
            <a:endParaRPr lang="en-US" sz="2600" dirty="0"/>
          </a:p>
          <a:p>
            <a:r>
              <a:rPr lang="en-IE" sz="2600" dirty="0"/>
              <a:t>These materials are for educational use only.  While care has been taken in the preparation of these materials, no responsibility is taken by the author for any errors or omissions.  Professional advice should be sought in all individual cases.</a:t>
            </a:r>
            <a:endParaRPr lang="en-GB" sz="2600" dirty="0"/>
          </a:p>
          <a:p>
            <a:pPr marL="0" indent="0">
              <a:buNone/>
            </a:pPr>
            <a:endParaRPr lang="en-US" sz="2600" dirty="0"/>
          </a:p>
          <a:p>
            <a:r>
              <a:rPr lang="en-US" sz="2600" dirty="0"/>
              <a:t>All material </a:t>
            </a:r>
            <a:r>
              <a:rPr lang="en-GB" sz="2600" dirty="0"/>
              <a:t>© Mary Kirwan BL </a:t>
            </a:r>
            <a:endParaRPr lang="en-US" sz="2600" dirty="0"/>
          </a:p>
          <a:p>
            <a:endParaRPr lang="en-GB" dirty="0"/>
          </a:p>
        </p:txBody>
      </p:sp>
    </p:spTree>
    <p:extLst>
      <p:ext uri="{BB962C8B-B14F-4D97-AF65-F5344CB8AC3E}">
        <p14:creationId xmlns:p14="http://schemas.microsoft.com/office/powerpoint/2010/main" val="4104802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382A9-F568-4BA4-9271-C50D46D77F24}"/>
              </a:ext>
            </a:extLst>
          </p:cNvPr>
          <p:cNvSpPr>
            <a:spLocks noGrp="1"/>
          </p:cNvSpPr>
          <p:nvPr>
            <p:ph type="title"/>
          </p:nvPr>
        </p:nvSpPr>
        <p:spPr/>
        <p:txBody>
          <a:bodyPr/>
          <a:lstStyle/>
          <a:p>
            <a:r>
              <a:rPr lang="en-GB" dirty="0"/>
              <a:t>Legal Landscape…  overview</a:t>
            </a:r>
          </a:p>
        </p:txBody>
      </p:sp>
      <p:sp>
        <p:nvSpPr>
          <p:cNvPr id="3" name="Content Placeholder 2">
            <a:extLst>
              <a:ext uri="{FF2B5EF4-FFF2-40B4-BE49-F238E27FC236}">
                <a16:creationId xmlns:a16="http://schemas.microsoft.com/office/drawing/2014/main" id="{76AC5D4C-730B-4710-8A58-416BFA7049AB}"/>
              </a:ext>
            </a:extLst>
          </p:cNvPr>
          <p:cNvSpPr>
            <a:spLocks noGrp="1"/>
          </p:cNvSpPr>
          <p:nvPr>
            <p:ph idx="1"/>
          </p:nvPr>
        </p:nvSpPr>
        <p:spPr/>
        <p:txBody>
          <a:bodyPr/>
          <a:lstStyle/>
          <a:p>
            <a:pPr>
              <a:defRPr/>
            </a:pPr>
            <a:r>
              <a:rPr kumimoji="0" lang="en-GB"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The </a:t>
            </a: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Constitution-Article</a:t>
            </a:r>
            <a:r>
              <a:rPr kumimoji="0" lang="en-GB" sz="20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 </a:t>
            </a: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40 - “personal rights”;</a:t>
            </a:r>
          </a:p>
          <a:p>
            <a:pPr>
              <a:defRPr/>
            </a:pP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UN Universal Declaration of Human Rights (Article 12);</a:t>
            </a:r>
            <a:endParaRPr kumimoji="0" lang="en-GB" sz="2400" b="0" i="0" u="none" strike="noStrike" kern="5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Times New Roman" panose="02020603050405020304" pitchFamily="18" charset="0"/>
              <a:ea typeface="SimSun" panose="02010600030101010101" pitchFamily="2" charset="-122"/>
              <a:cs typeface="Mangal" panose="02040503050203030202"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The European Convention for the Protection of Human Rights and Fundamental Freedoms Union (Article 8);</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Charter of Fundamental Rights of the European Union(Article 7 &amp; 8);</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Common law;</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Professional regulation;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GDPR</a:t>
            </a:r>
            <a:r>
              <a:rPr lang="en-GB" sz="2400" dirty="0">
                <a:gradFill>
                  <a:gsLst>
                    <a:gs pos="34000">
                      <a:prstClr val="white">
                        <a:lumMod val="93000"/>
                      </a:prstClr>
                    </a:gs>
                    <a:gs pos="0">
                      <a:prstClr val="black">
                        <a:lumMod val="25000"/>
                        <a:lumOff val="75000"/>
                      </a:prstClr>
                    </a:gs>
                    <a:gs pos="100000">
                      <a:srgbClr val="E9E5DC">
                        <a:lumMod val="0"/>
                        <a:lumOff val="100000"/>
                      </a:srgbClr>
                    </a:gs>
                  </a:gsLst>
                  <a:lin ang="4800000" scaled="0"/>
                </a:gradFill>
                <a:latin typeface="Corbel" panose="020B0503020204020204"/>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gradFill>
                  <a:gsLst>
                    <a:gs pos="34000">
                      <a:prstClr val="white">
                        <a:lumMod val="93000"/>
                      </a:prstClr>
                    </a:gs>
                    <a:gs pos="0">
                      <a:prstClr val="black">
                        <a:lumMod val="25000"/>
                        <a:lumOff val="75000"/>
                      </a:prstClr>
                    </a:gs>
                    <a:gs pos="100000">
                      <a:srgbClr val="E9E5DC">
                        <a:lumMod val="0"/>
                        <a:lumOff val="100000"/>
                      </a:srgbClr>
                    </a:gs>
                  </a:gsLst>
                  <a:lin ang="4800000" scaled="0"/>
                </a:gradFill>
                <a:effectLst/>
                <a:uLnTx/>
                <a:uFillTx/>
                <a:latin typeface="Corbel" panose="020B0503020204020204"/>
                <a:ea typeface="+mn-ea"/>
                <a:cs typeface="+mn-cs"/>
              </a:rPr>
              <a:t>Data Protection Act 2018.</a:t>
            </a:r>
          </a:p>
          <a:p>
            <a:endParaRPr lang="en-GB" dirty="0"/>
          </a:p>
        </p:txBody>
      </p:sp>
    </p:spTree>
    <p:extLst>
      <p:ext uri="{BB962C8B-B14F-4D97-AF65-F5344CB8AC3E}">
        <p14:creationId xmlns:p14="http://schemas.microsoft.com/office/powerpoint/2010/main" val="3611140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2DC75-3DE5-4103-B770-BFD7B8102FE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E018D80-05EC-46D9-A209-784C1A4BE904}"/>
              </a:ext>
            </a:extLst>
          </p:cNvPr>
          <p:cNvSpPr>
            <a:spLocks noGrp="1"/>
          </p:cNvSpPr>
          <p:nvPr>
            <p:ph idx="1"/>
          </p:nvPr>
        </p:nvSpPr>
        <p:spPr/>
        <p:txBody>
          <a:bodyPr/>
          <a:lstStyle/>
          <a:p>
            <a:r>
              <a:rPr lang="en-GB" dirty="0"/>
              <a:t>Right to privacy is not absolute and may be tempered by the rights of others, public order and the common good;</a:t>
            </a:r>
          </a:p>
          <a:p>
            <a:endParaRPr lang="en-GB" dirty="0"/>
          </a:p>
          <a:p>
            <a:r>
              <a:rPr lang="en-GB" dirty="0"/>
              <a:t>Must be legitimate, proportionate and fair &amp; balanced.</a:t>
            </a:r>
          </a:p>
        </p:txBody>
      </p:sp>
    </p:spTree>
    <p:extLst>
      <p:ext uri="{BB962C8B-B14F-4D97-AF65-F5344CB8AC3E}">
        <p14:creationId xmlns:p14="http://schemas.microsoft.com/office/powerpoint/2010/main" val="1786259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BAE7-8803-4B65-B50F-3073BD869D2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8F5D9C5-C494-4861-BD1E-6193972910B6}"/>
              </a:ext>
            </a:extLst>
          </p:cNvPr>
          <p:cNvSpPr>
            <a:spLocks noGrp="1"/>
          </p:cNvSpPr>
          <p:nvPr>
            <p:ph idx="1"/>
          </p:nvPr>
        </p:nvSpPr>
        <p:spPr/>
        <p:txBody>
          <a:bodyPr/>
          <a:lstStyle/>
          <a:p>
            <a:pPr marL="0" indent="0">
              <a:buNone/>
            </a:pPr>
            <a:r>
              <a:rPr lang="en-GB" dirty="0"/>
              <a:t>GDPR &amp; HEALTH SECTOR- CONCERNS AND RECOMMENDTIONS</a:t>
            </a:r>
          </a:p>
          <a:p>
            <a:pPr marL="0" indent="0">
              <a:buNone/>
            </a:pPr>
            <a:r>
              <a:rPr lang="en-GB" dirty="0"/>
              <a:t> </a:t>
            </a:r>
          </a:p>
        </p:txBody>
      </p:sp>
      <p:pic>
        <p:nvPicPr>
          <p:cNvPr id="4" name="Picture 3">
            <a:extLst>
              <a:ext uri="{FF2B5EF4-FFF2-40B4-BE49-F238E27FC236}">
                <a16:creationId xmlns:a16="http://schemas.microsoft.com/office/drawing/2014/main" id="{85DF020E-C6B4-4943-9E92-EB6345A61718}"/>
              </a:ext>
            </a:extLst>
          </p:cNvPr>
          <p:cNvPicPr>
            <a:picLocks noChangeAspect="1"/>
          </p:cNvPicPr>
          <p:nvPr/>
        </p:nvPicPr>
        <p:blipFill>
          <a:blip r:embed="rId2"/>
          <a:stretch>
            <a:fillRect/>
          </a:stretch>
        </p:blipFill>
        <p:spPr>
          <a:xfrm>
            <a:off x="4027169" y="2824162"/>
            <a:ext cx="3771900" cy="1209675"/>
          </a:xfrm>
          <a:prstGeom prst="rect">
            <a:avLst/>
          </a:prstGeom>
        </p:spPr>
      </p:pic>
    </p:spTree>
    <p:extLst>
      <p:ext uri="{BB962C8B-B14F-4D97-AF65-F5344CB8AC3E}">
        <p14:creationId xmlns:p14="http://schemas.microsoft.com/office/powerpoint/2010/main" val="1888756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5A42A-ED77-4784-BEFE-6A5283967EB0}"/>
              </a:ext>
            </a:extLst>
          </p:cNvPr>
          <p:cNvSpPr>
            <a:spLocks noGrp="1"/>
          </p:cNvSpPr>
          <p:nvPr>
            <p:ph type="title"/>
          </p:nvPr>
        </p:nvSpPr>
        <p:spPr/>
        <p:txBody>
          <a:bodyPr>
            <a:normAutofit fontScale="90000"/>
          </a:bodyPr>
          <a:lstStyle/>
          <a:p>
            <a:r>
              <a:rPr lang="en-GB" dirty="0"/>
              <a:t>DPC HOSPITALS SECTOR INVESTIGATION</a:t>
            </a:r>
          </a:p>
        </p:txBody>
      </p:sp>
      <p:sp>
        <p:nvSpPr>
          <p:cNvPr id="3" name="Content Placeholder 2">
            <a:extLst>
              <a:ext uri="{FF2B5EF4-FFF2-40B4-BE49-F238E27FC236}">
                <a16:creationId xmlns:a16="http://schemas.microsoft.com/office/drawing/2014/main" id="{333F99AB-4A05-4D02-A193-52ADFB3F2E01}"/>
              </a:ext>
            </a:extLst>
          </p:cNvPr>
          <p:cNvSpPr>
            <a:spLocks noGrp="1"/>
          </p:cNvSpPr>
          <p:nvPr>
            <p:ph idx="1"/>
          </p:nvPr>
        </p:nvSpPr>
        <p:spPr/>
        <p:txBody>
          <a:bodyPr/>
          <a:lstStyle/>
          <a:p>
            <a:r>
              <a:rPr lang="en-US" dirty="0"/>
              <a:t>“Data Protection Investigation in the Hospitals Sector”; </a:t>
            </a:r>
          </a:p>
          <a:p>
            <a:endParaRPr lang="en-US" dirty="0"/>
          </a:p>
          <a:p>
            <a:r>
              <a:rPr lang="en-US" dirty="0"/>
              <a:t>20 hospitals;</a:t>
            </a:r>
          </a:p>
          <a:p>
            <a:endParaRPr lang="en-US" dirty="0"/>
          </a:p>
          <a:p>
            <a:r>
              <a:rPr lang="en-US" dirty="0"/>
              <a:t>DPC’s Special Investigation Unit between January and December 2017;</a:t>
            </a:r>
          </a:p>
          <a:p>
            <a:endParaRPr lang="en-US" dirty="0"/>
          </a:p>
          <a:p>
            <a:r>
              <a:rPr lang="en-US" dirty="0"/>
              <a:t>First large-scale investigation of this kind ever undertaken in Ireland. </a:t>
            </a:r>
            <a:endParaRPr lang="en-GB" dirty="0"/>
          </a:p>
        </p:txBody>
      </p:sp>
    </p:spTree>
    <p:extLst>
      <p:ext uri="{BB962C8B-B14F-4D97-AF65-F5344CB8AC3E}">
        <p14:creationId xmlns:p14="http://schemas.microsoft.com/office/powerpoint/2010/main" val="1127227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09A9B-B6B4-41C5-ABB2-0F192F8F3611}"/>
              </a:ext>
            </a:extLst>
          </p:cNvPr>
          <p:cNvSpPr>
            <a:spLocks noGrp="1"/>
          </p:cNvSpPr>
          <p:nvPr>
            <p:ph type="title"/>
          </p:nvPr>
        </p:nvSpPr>
        <p:spPr/>
        <p:txBody>
          <a:bodyPr/>
          <a:lstStyle/>
          <a:p>
            <a:r>
              <a:rPr lang="en-GB" dirty="0"/>
              <a:t>DATA PROTECTION CONCERNS</a:t>
            </a:r>
          </a:p>
        </p:txBody>
      </p:sp>
      <p:sp>
        <p:nvSpPr>
          <p:cNvPr id="3" name="Content Placeholder 2">
            <a:extLst>
              <a:ext uri="{FF2B5EF4-FFF2-40B4-BE49-F238E27FC236}">
                <a16:creationId xmlns:a16="http://schemas.microsoft.com/office/drawing/2014/main" id="{6B6211DB-4998-4310-8926-8A8FD52A16C7}"/>
              </a:ext>
            </a:extLst>
          </p:cNvPr>
          <p:cNvSpPr>
            <a:spLocks noGrp="1"/>
          </p:cNvSpPr>
          <p:nvPr>
            <p:ph idx="1"/>
          </p:nvPr>
        </p:nvSpPr>
        <p:spPr/>
        <p:txBody>
          <a:bodyPr>
            <a:normAutofit/>
          </a:bodyPr>
          <a:lstStyle/>
          <a:p>
            <a:r>
              <a:rPr lang="en-US" dirty="0"/>
              <a:t>The 14 areas of concern were:</a:t>
            </a:r>
          </a:p>
          <a:p>
            <a:endParaRPr lang="en-US" dirty="0"/>
          </a:p>
          <a:p>
            <a:r>
              <a:rPr lang="en-US" dirty="0"/>
              <a:t>controls in medical records libraries; </a:t>
            </a:r>
          </a:p>
          <a:p>
            <a:r>
              <a:rPr lang="en-US" dirty="0"/>
              <a:t>security;</a:t>
            </a:r>
          </a:p>
          <a:p>
            <a:r>
              <a:rPr lang="en-US" dirty="0"/>
              <a:t>storage of patient observation charts in hospital ward settings;</a:t>
            </a:r>
          </a:p>
          <a:p>
            <a:r>
              <a:rPr lang="en-US" dirty="0"/>
              <a:t>storage of patient charts in trolley bins in ward settings;</a:t>
            </a:r>
          </a:p>
          <a:p>
            <a:r>
              <a:rPr lang="en-US" dirty="0"/>
              <a:t>storage of confidential waste paper within the hospital setting;</a:t>
            </a:r>
          </a:p>
          <a:p>
            <a:r>
              <a:rPr lang="en-US" dirty="0"/>
              <a:t>disposal of handover lists and patient lists;</a:t>
            </a:r>
          </a:p>
        </p:txBody>
      </p:sp>
    </p:spTree>
    <p:extLst>
      <p:ext uri="{BB962C8B-B14F-4D97-AF65-F5344CB8AC3E}">
        <p14:creationId xmlns:p14="http://schemas.microsoft.com/office/powerpoint/2010/main" val="682165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06844-22DA-44EB-B673-17A16D851231}"/>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4ABC2673-853E-464D-BC84-1A42D7D96ACD}"/>
              </a:ext>
            </a:extLst>
          </p:cNvPr>
          <p:cNvSpPr>
            <a:spLocks noGrp="1"/>
          </p:cNvSpPr>
          <p:nvPr>
            <p:ph idx="1"/>
          </p:nvPr>
        </p:nvSpPr>
        <p:spPr/>
        <p:txBody>
          <a:bodyPr>
            <a:normAutofit fontScale="77500" lnSpcReduction="20000"/>
          </a:bodyPr>
          <a:lstStyle/>
          <a:p>
            <a:r>
              <a:rPr lang="en-GB" dirty="0"/>
              <a:t>INTRODUCTION TO EUROPEAN DATA PROTECTION LAW</a:t>
            </a:r>
          </a:p>
          <a:p>
            <a:r>
              <a:rPr lang="en-GB" dirty="0"/>
              <a:t>GDPR DOES NOT EXIST IN A VACUUM….</a:t>
            </a:r>
          </a:p>
          <a:p>
            <a:r>
              <a:rPr lang="en-GB" dirty="0"/>
              <a:t>GDPR &amp; HEALTH SECTOR- CONCERNS AND RECOMMENDTIONS</a:t>
            </a:r>
          </a:p>
          <a:p>
            <a:r>
              <a:rPr lang="en-GB" dirty="0"/>
              <a:t>DEFINING HEALTH DATA - USES IN HEALTHCARE- PRIMARY AND SECONDARY USES</a:t>
            </a:r>
          </a:p>
          <a:p>
            <a:r>
              <a:rPr lang="en-GB" sz="2800" dirty="0"/>
              <a:t>PROCESSING HEALTH DATA-GDPR REQUIREMENTS</a:t>
            </a:r>
          </a:p>
          <a:p>
            <a:r>
              <a:rPr lang="en-GB" dirty="0"/>
              <a:t>CONDUCTING RESEARCH-HEALTH RESEARCH  REGULATIONS -REQUIREMENTS</a:t>
            </a:r>
          </a:p>
          <a:p>
            <a:r>
              <a:rPr lang="en-GB" sz="2800" dirty="0"/>
              <a:t>DPIA</a:t>
            </a:r>
          </a:p>
          <a:p>
            <a:r>
              <a:rPr lang="en-GB" dirty="0"/>
              <a:t>SECURITY</a:t>
            </a:r>
          </a:p>
          <a:p>
            <a:r>
              <a:rPr lang="en-GB" sz="2800" dirty="0"/>
              <a:t>PRIVACY NOTICE</a:t>
            </a:r>
          </a:p>
          <a:p>
            <a:r>
              <a:rPr lang="en-GB" dirty="0"/>
              <a:t>AI </a:t>
            </a:r>
          </a:p>
          <a:p>
            <a:r>
              <a:rPr lang="en-GB" sz="2800" dirty="0"/>
              <a:t>RECENT CASES</a:t>
            </a:r>
            <a:endParaRPr lang="en-GB" dirty="0"/>
          </a:p>
          <a:p>
            <a:pPr marL="0" indent="0">
              <a:buNone/>
            </a:pPr>
            <a:endParaRPr lang="en-GB" sz="2800"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912088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FD038-05C8-438A-86B6-211DCEC17DF1}"/>
              </a:ext>
            </a:extLst>
          </p:cNvPr>
          <p:cNvSpPr>
            <a:spLocks noGrp="1"/>
          </p:cNvSpPr>
          <p:nvPr>
            <p:ph type="title"/>
          </p:nvPr>
        </p:nvSpPr>
        <p:spPr/>
        <p:txBody>
          <a:bodyPr/>
          <a:lstStyle/>
          <a:p>
            <a:r>
              <a:rPr lang="en-GB" dirty="0"/>
              <a:t>DATA PROTECTION CONCERNS</a:t>
            </a:r>
          </a:p>
        </p:txBody>
      </p:sp>
      <p:sp>
        <p:nvSpPr>
          <p:cNvPr id="3" name="Content Placeholder 2">
            <a:extLst>
              <a:ext uri="{FF2B5EF4-FFF2-40B4-BE49-F238E27FC236}">
                <a16:creationId xmlns:a16="http://schemas.microsoft.com/office/drawing/2014/main" id="{64BB6156-84D2-4A4F-A2B4-430879AEA007}"/>
              </a:ext>
            </a:extLst>
          </p:cNvPr>
          <p:cNvSpPr>
            <a:spLocks noGrp="1"/>
          </p:cNvSpPr>
          <p:nvPr>
            <p:ph idx="1"/>
          </p:nvPr>
        </p:nvSpPr>
        <p:spPr/>
        <p:txBody>
          <a:bodyPr>
            <a:normAutofit/>
          </a:bodyPr>
          <a:lstStyle/>
          <a:p>
            <a:r>
              <a:rPr lang="en-US" dirty="0"/>
              <a:t>use of fax machines;</a:t>
            </a:r>
          </a:p>
          <a:p>
            <a:r>
              <a:rPr lang="en-US" dirty="0"/>
              <a:t>lack of speech privacy;</a:t>
            </a:r>
          </a:p>
          <a:p>
            <a:r>
              <a:rPr lang="en-US" dirty="0"/>
              <a:t>absence of audit trails;</a:t>
            </a:r>
          </a:p>
          <a:p>
            <a:r>
              <a:rPr lang="en-US" dirty="0"/>
              <a:t>raising awareness of data protection in hospitals;</a:t>
            </a:r>
          </a:p>
          <a:p>
            <a:r>
              <a:rPr lang="en-US" dirty="0"/>
              <a:t>consent for research;</a:t>
            </a:r>
          </a:p>
          <a:p>
            <a:r>
              <a:rPr lang="en-US" dirty="0"/>
              <a:t>the processing of private health insurance information in hospitals;</a:t>
            </a:r>
          </a:p>
          <a:p>
            <a:r>
              <a:rPr lang="en-US" dirty="0"/>
              <a:t>maternity service users &amp;</a:t>
            </a:r>
          </a:p>
          <a:p>
            <a:r>
              <a:rPr lang="en-US" dirty="0"/>
              <a:t>data retention.</a:t>
            </a:r>
          </a:p>
          <a:p>
            <a:endParaRPr lang="en-GB" dirty="0"/>
          </a:p>
        </p:txBody>
      </p:sp>
    </p:spTree>
    <p:extLst>
      <p:ext uri="{BB962C8B-B14F-4D97-AF65-F5344CB8AC3E}">
        <p14:creationId xmlns:p14="http://schemas.microsoft.com/office/powerpoint/2010/main" val="3984586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5B41D-B441-46FD-A167-95670AA423E4}"/>
              </a:ext>
            </a:extLst>
          </p:cNvPr>
          <p:cNvSpPr>
            <a:spLocks noGrp="1"/>
          </p:cNvSpPr>
          <p:nvPr>
            <p:ph type="title"/>
          </p:nvPr>
        </p:nvSpPr>
        <p:spPr/>
        <p:txBody>
          <a:bodyPr/>
          <a:lstStyle/>
          <a:p>
            <a:r>
              <a:rPr lang="en-GB" dirty="0"/>
              <a:t>RECOMMENDATIONS</a:t>
            </a:r>
          </a:p>
        </p:txBody>
      </p:sp>
      <p:sp>
        <p:nvSpPr>
          <p:cNvPr id="3" name="Content Placeholder 2">
            <a:extLst>
              <a:ext uri="{FF2B5EF4-FFF2-40B4-BE49-F238E27FC236}">
                <a16:creationId xmlns:a16="http://schemas.microsoft.com/office/drawing/2014/main" id="{CABFF223-0B7B-4453-9288-B0DCAB97F4E3}"/>
              </a:ext>
            </a:extLst>
          </p:cNvPr>
          <p:cNvSpPr>
            <a:spLocks noGrp="1"/>
          </p:cNvSpPr>
          <p:nvPr>
            <p:ph idx="1"/>
          </p:nvPr>
        </p:nvSpPr>
        <p:spPr/>
        <p:txBody>
          <a:bodyPr>
            <a:normAutofit fontScale="92500" lnSpcReduction="10000"/>
          </a:bodyPr>
          <a:lstStyle/>
          <a:p>
            <a:r>
              <a:rPr lang="en-US" dirty="0"/>
              <a:t>Over 70 recommendations:</a:t>
            </a:r>
          </a:p>
          <a:p>
            <a:pPr marL="0" indent="0">
              <a:buNone/>
            </a:pPr>
            <a:r>
              <a:rPr lang="en-US" dirty="0"/>
              <a:t>-restriction of staff access to medical records libraries as well as general swipe card access throughout the campus to ensure no </a:t>
            </a:r>
            <a:r>
              <a:rPr lang="en-US" dirty="0" err="1"/>
              <a:t>unauthorised</a:t>
            </a:r>
            <a:r>
              <a:rPr lang="en-US" dirty="0"/>
              <a:t> access;</a:t>
            </a:r>
          </a:p>
          <a:p>
            <a:pPr marL="0" indent="0">
              <a:buNone/>
            </a:pPr>
            <a:r>
              <a:rPr lang="en-US" dirty="0"/>
              <a:t>-implementing automatic locking and logging off of computers in periods of inactivity;</a:t>
            </a:r>
          </a:p>
          <a:p>
            <a:pPr marL="0" indent="0">
              <a:buNone/>
            </a:pPr>
            <a:r>
              <a:rPr lang="en-US" dirty="0"/>
              <a:t>-maintaining of more secure environments with respect to the filing of personal data and storage of charts;</a:t>
            </a:r>
          </a:p>
          <a:p>
            <a:pPr marL="0" indent="0">
              <a:buNone/>
            </a:pPr>
            <a:r>
              <a:rPr lang="en-US" dirty="0"/>
              <a:t>-changing the standard practice of hanging patient observation charts on the end of the patient’s bed without any security, and covering of charts in transport (such as on hospital trolleys) to prevent third party access;</a:t>
            </a:r>
          </a:p>
          <a:p>
            <a:endParaRPr lang="en-GB" dirty="0"/>
          </a:p>
        </p:txBody>
      </p:sp>
    </p:spTree>
    <p:extLst>
      <p:ext uri="{BB962C8B-B14F-4D97-AF65-F5344CB8AC3E}">
        <p14:creationId xmlns:p14="http://schemas.microsoft.com/office/powerpoint/2010/main" val="3646990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819C8-F178-4C75-9828-8D93885C18C2}"/>
              </a:ext>
            </a:extLst>
          </p:cNvPr>
          <p:cNvSpPr>
            <a:spLocks noGrp="1"/>
          </p:cNvSpPr>
          <p:nvPr>
            <p:ph type="title"/>
          </p:nvPr>
        </p:nvSpPr>
        <p:spPr/>
        <p:txBody>
          <a:bodyPr/>
          <a:lstStyle/>
          <a:p>
            <a:r>
              <a:rPr lang="en-GB" dirty="0"/>
              <a:t>RECOMMENDATIONS</a:t>
            </a:r>
          </a:p>
        </p:txBody>
      </p:sp>
      <p:sp>
        <p:nvSpPr>
          <p:cNvPr id="3" name="Content Placeholder 2">
            <a:extLst>
              <a:ext uri="{FF2B5EF4-FFF2-40B4-BE49-F238E27FC236}">
                <a16:creationId xmlns:a16="http://schemas.microsoft.com/office/drawing/2014/main" id="{D65E8D0B-B020-4E1C-A10C-7B209FEBD3BE}"/>
              </a:ext>
            </a:extLst>
          </p:cNvPr>
          <p:cNvSpPr>
            <a:spLocks noGrp="1"/>
          </p:cNvSpPr>
          <p:nvPr>
            <p:ph idx="1"/>
          </p:nvPr>
        </p:nvSpPr>
        <p:spPr/>
        <p:txBody>
          <a:bodyPr>
            <a:normAutofit/>
          </a:bodyPr>
          <a:lstStyle/>
          <a:p>
            <a:pPr marL="0" indent="0">
              <a:buNone/>
            </a:pPr>
            <a:r>
              <a:rPr lang="en-US" dirty="0"/>
              <a:t>-the implementation of protocols (and training of staff) to handle a personal data breach to ensure compliance with the GDPR in this respect;</a:t>
            </a:r>
          </a:p>
          <a:p>
            <a:pPr marL="0" indent="0">
              <a:buNone/>
            </a:pPr>
            <a:r>
              <a:rPr lang="en-US" dirty="0"/>
              <a:t>-the replacement of unsecure bins, bags and trays with secure, confidential waste bins;</a:t>
            </a:r>
          </a:p>
          <a:p>
            <a:pPr marL="0" indent="0">
              <a:buNone/>
            </a:pPr>
            <a:r>
              <a:rPr lang="en-US" dirty="0"/>
              <a:t>-providing patients with the opportunity to 	move to a private space to discuss their health;</a:t>
            </a:r>
          </a:p>
          <a:p>
            <a:endParaRPr lang="en-GB" dirty="0"/>
          </a:p>
        </p:txBody>
      </p:sp>
    </p:spTree>
    <p:extLst>
      <p:ext uri="{BB962C8B-B14F-4D97-AF65-F5344CB8AC3E}">
        <p14:creationId xmlns:p14="http://schemas.microsoft.com/office/powerpoint/2010/main" val="884615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D40D1-9EB0-4E41-A772-8CE6A63B67C0}"/>
              </a:ext>
            </a:extLst>
          </p:cNvPr>
          <p:cNvSpPr>
            <a:spLocks noGrp="1"/>
          </p:cNvSpPr>
          <p:nvPr>
            <p:ph type="title"/>
          </p:nvPr>
        </p:nvSpPr>
        <p:spPr/>
        <p:txBody>
          <a:bodyPr/>
          <a:lstStyle/>
          <a:p>
            <a:r>
              <a:rPr lang="en-GB" dirty="0"/>
              <a:t>RECOMMENDATIONS</a:t>
            </a:r>
          </a:p>
        </p:txBody>
      </p:sp>
      <p:sp>
        <p:nvSpPr>
          <p:cNvPr id="3" name="Content Placeholder 2">
            <a:extLst>
              <a:ext uri="{FF2B5EF4-FFF2-40B4-BE49-F238E27FC236}">
                <a16:creationId xmlns:a16="http://schemas.microsoft.com/office/drawing/2014/main" id="{882F466F-2E92-4946-9652-2C824772A867}"/>
              </a:ext>
            </a:extLst>
          </p:cNvPr>
          <p:cNvSpPr>
            <a:spLocks noGrp="1"/>
          </p:cNvSpPr>
          <p:nvPr>
            <p:ph idx="1"/>
          </p:nvPr>
        </p:nvSpPr>
        <p:spPr/>
        <p:txBody>
          <a:bodyPr>
            <a:normAutofit/>
          </a:bodyPr>
          <a:lstStyle/>
          <a:p>
            <a:pPr marL="0" indent="0">
              <a:buNone/>
            </a:pPr>
            <a:r>
              <a:rPr lang="en-US" dirty="0"/>
              <a:t>-making comprehensive information available to patients about the processing of their personal data;</a:t>
            </a:r>
          </a:p>
          <a:p>
            <a:pPr marL="0" indent="0">
              <a:buNone/>
            </a:pPr>
            <a:r>
              <a:rPr lang="en-US" dirty="0"/>
              <a:t>-staff training and refresher </a:t>
            </a:r>
            <a:r>
              <a:rPr lang="en-US" dirty="0" err="1"/>
              <a:t>programmes</a:t>
            </a:r>
            <a:r>
              <a:rPr lang="en-US" dirty="0"/>
              <a:t> to inform and remind staff of their obligations with respect to the data protection rights of patients, particularly for reception staff;</a:t>
            </a:r>
          </a:p>
          <a:p>
            <a:pPr marL="0" indent="0">
              <a:buNone/>
            </a:pPr>
            <a:r>
              <a:rPr lang="en-US" dirty="0"/>
              <a:t>-the implementation of procedures to safely destroy patient information once the applicable data retention period has been reached.</a:t>
            </a:r>
          </a:p>
          <a:p>
            <a:endParaRPr lang="en-GB" dirty="0"/>
          </a:p>
        </p:txBody>
      </p:sp>
    </p:spTree>
    <p:extLst>
      <p:ext uri="{BB962C8B-B14F-4D97-AF65-F5344CB8AC3E}">
        <p14:creationId xmlns:p14="http://schemas.microsoft.com/office/powerpoint/2010/main" val="752962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D5606-463A-43A9-AEFF-6151CD22B4B4}"/>
              </a:ext>
            </a:extLst>
          </p:cNvPr>
          <p:cNvSpPr>
            <a:spLocks noGrp="1"/>
          </p:cNvSpPr>
          <p:nvPr>
            <p:ph type="title"/>
          </p:nvPr>
        </p:nvSpPr>
        <p:spPr/>
        <p:txBody>
          <a:bodyPr/>
          <a:lstStyle/>
          <a:p>
            <a:r>
              <a:rPr lang="en-GB" dirty="0"/>
              <a:t>RESEARCH</a:t>
            </a:r>
          </a:p>
        </p:txBody>
      </p:sp>
      <p:sp>
        <p:nvSpPr>
          <p:cNvPr id="3" name="Content Placeholder 2">
            <a:extLst>
              <a:ext uri="{FF2B5EF4-FFF2-40B4-BE49-F238E27FC236}">
                <a16:creationId xmlns:a16="http://schemas.microsoft.com/office/drawing/2014/main" id="{6D0CEBB5-7915-4BDC-8AEA-3A69C146D59A}"/>
              </a:ext>
            </a:extLst>
          </p:cNvPr>
          <p:cNvSpPr>
            <a:spLocks noGrp="1"/>
          </p:cNvSpPr>
          <p:nvPr>
            <p:ph idx="1"/>
          </p:nvPr>
        </p:nvSpPr>
        <p:spPr/>
        <p:txBody>
          <a:bodyPr/>
          <a:lstStyle/>
          <a:p>
            <a:r>
              <a:rPr lang="en-GB" dirty="0"/>
              <a:t>Report focused particularly on chart reviews  as part of medical studies;</a:t>
            </a:r>
          </a:p>
          <a:p>
            <a:r>
              <a:rPr lang="en-GB" dirty="0"/>
              <a:t>Inspectors noted consent not sought;</a:t>
            </a:r>
          </a:p>
          <a:p>
            <a:r>
              <a:rPr lang="en-GB" dirty="0"/>
              <a:t>Risk identified: patient information being used beyond the purpose of care and treatment;</a:t>
            </a:r>
          </a:p>
          <a:p>
            <a:r>
              <a:rPr lang="en-GB" dirty="0"/>
              <a:t>Recommended : consent sought; information kept within hospital at all times</a:t>
            </a:r>
          </a:p>
        </p:txBody>
      </p:sp>
    </p:spTree>
    <p:extLst>
      <p:ext uri="{BB962C8B-B14F-4D97-AF65-F5344CB8AC3E}">
        <p14:creationId xmlns:p14="http://schemas.microsoft.com/office/powerpoint/2010/main" val="1264868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AE6D6-C28C-41B1-BF15-3F821ED22DF5}"/>
              </a:ext>
            </a:extLst>
          </p:cNvPr>
          <p:cNvSpPr>
            <a:spLocks noGrp="1"/>
          </p:cNvSpPr>
          <p:nvPr>
            <p:ph type="title"/>
          </p:nvPr>
        </p:nvSpPr>
        <p:spPr/>
        <p:txBody>
          <a:bodyPr/>
          <a:lstStyle/>
          <a:p>
            <a:r>
              <a:rPr lang="en-GB" dirty="0"/>
              <a:t>AUDIT</a:t>
            </a:r>
          </a:p>
        </p:txBody>
      </p:sp>
      <p:sp>
        <p:nvSpPr>
          <p:cNvPr id="3" name="Content Placeholder 2">
            <a:extLst>
              <a:ext uri="{FF2B5EF4-FFF2-40B4-BE49-F238E27FC236}">
                <a16:creationId xmlns:a16="http://schemas.microsoft.com/office/drawing/2014/main" id="{CD021D04-FC2C-47BC-9197-3D224F8D51BF}"/>
              </a:ext>
            </a:extLst>
          </p:cNvPr>
          <p:cNvSpPr>
            <a:spLocks noGrp="1"/>
          </p:cNvSpPr>
          <p:nvPr>
            <p:ph idx="1"/>
          </p:nvPr>
        </p:nvSpPr>
        <p:spPr/>
        <p:txBody>
          <a:bodyPr/>
          <a:lstStyle/>
          <a:p>
            <a:r>
              <a:rPr lang="en-GB" dirty="0"/>
              <a:t>Lack of audit trail- who has accessed a computer system and what have they done during that time?</a:t>
            </a:r>
          </a:p>
          <a:p>
            <a:endParaRPr lang="en-GB" dirty="0"/>
          </a:p>
          <a:p>
            <a:r>
              <a:rPr lang="en-GB" dirty="0"/>
              <a:t>Consent for Audit – recommended.</a:t>
            </a:r>
          </a:p>
        </p:txBody>
      </p:sp>
    </p:spTree>
    <p:extLst>
      <p:ext uri="{BB962C8B-B14F-4D97-AF65-F5344CB8AC3E}">
        <p14:creationId xmlns:p14="http://schemas.microsoft.com/office/powerpoint/2010/main" val="3387389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B8B36-C747-4437-8898-F24B1ABB3DC7}"/>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21DF8A86-E0FE-4F11-BDCD-A1B3625CA4F2}"/>
              </a:ext>
            </a:extLst>
          </p:cNvPr>
          <p:cNvSpPr>
            <a:spLocks noGrp="1"/>
          </p:cNvSpPr>
          <p:nvPr>
            <p:ph idx="1"/>
          </p:nvPr>
        </p:nvSpPr>
        <p:spPr/>
        <p:txBody>
          <a:bodyPr/>
          <a:lstStyle/>
          <a:p>
            <a:pPr marL="0" indent="0">
              <a:buNone/>
            </a:pPr>
            <a:r>
              <a:rPr lang="en-GB" dirty="0"/>
              <a:t>	DEFINING HEALTH DATA - USES IN HEALTHCARE- PRIMARY 			AND SECONDARY USES</a:t>
            </a:r>
          </a:p>
          <a:p>
            <a:pPr marL="0" indent="0">
              <a:buNone/>
            </a:pPr>
            <a:endParaRPr lang="en-GB" dirty="0"/>
          </a:p>
        </p:txBody>
      </p:sp>
      <p:pic>
        <p:nvPicPr>
          <p:cNvPr id="4" name="Picture 3">
            <a:extLst>
              <a:ext uri="{FF2B5EF4-FFF2-40B4-BE49-F238E27FC236}">
                <a16:creationId xmlns:a16="http://schemas.microsoft.com/office/drawing/2014/main" id="{F3BF414F-4A85-47B1-A4D2-07A7A8DB5A7A}"/>
              </a:ext>
            </a:extLst>
          </p:cNvPr>
          <p:cNvPicPr>
            <a:picLocks noChangeAspect="1"/>
          </p:cNvPicPr>
          <p:nvPr/>
        </p:nvPicPr>
        <p:blipFill>
          <a:blip r:embed="rId2"/>
          <a:stretch>
            <a:fillRect/>
          </a:stretch>
        </p:blipFill>
        <p:spPr>
          <a:xfrm>
            <a:off x="2581003" y="2855731"/>
            <a:ext cx="6629400" cy="3733800"/>
          </a:xfrm>
          <a:prstGeom prst="rect">
            <a:avLst/>
          </a:prstGeom>
        </p:spPr>
      </p:pic>
    </p:spTree>
    <p:extLst>
      <p:ext uri="{BB962C8B-B14F-4D97-AF65-F5344CB8AC3E}">
        <p14:creationId xmlns:p14="http://schemas.microsoft.com/office/powerpoint/2010/main" val="3886598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C02B0-06F4-476F-A2B2-7A421DD67EBA}"/>
              </a:ext>
            </a:extLst>
          </p:cNvPr>
          <p:cNvSpPr>
            <a:spLocks noGrp="1"/>
          </p:cNvSpPr>
          <p:nvPr>
            <p:ph type="title"/>
          </p:nvPr>
        </p:nvSpPr>
        <p:spPr/>
        <p:txBody>
          <a:bodyPr>
            <a:normAutofit fontScale="90000"/>
          </a:bodyPr>
          <a:lstStyle/>
          <a:p>
            <a:r>
              <a:rPr lang="en-GB" dirty="0"/>
              <a:t>USES IN HEALTHCARE</a:t>
            </a:r>
            <a:br>
              <a:rPr lang="en-GB" dirty="0"/>
            </a:br>
            <a:endParaRPr lang="en-GB" dirty="0"/>
          </a:p>
        </p:txBody>
      </p:sp>
      <p:sp>
        <p:nvSpPr>
          <p:cNvPr id="3" name="Content Placeholder 2">
            <a:extLst>
              <a:ext uri="{FF2B5EF4-FFF2-40B4-BE49-F238E27FC236}">
                <a16:creationId xmlns:a16="http://schemas.microsoft.com/office/drawing/2014/main" id="{A77A924C-AFC4-4759-8A92-CDB09E38B253}"/>
              </a:ext>
            </a:extLst>
          </p:cNvPr>
          <p:cNvSpPr>
            <a:spLocks noGrp="1"/>
          </p:cNvSpPr>
          <p:nvPr>
            <p:ph idx="1"/>
          </p:nvPr>
        </p:nvSpPr>
        <p:spPr/>
        <p:txBody>
          <a:bodyPr>
            <a:normAutofit/>
          </a:bodyPr>
          <a:lstStyle/>
          <a:p>
            <a:r>
              <a:rPr lang="en-US" dirty="0"/>
              <a:t>Three broad functions can be distinguished involving processing of health data: </a:t>
            </a:r>
          </a:p>
          <a:p>
            <a:endParaRPr lang="en-US" dirty="0"/>
          </a:p>
          <a:p>
            <a:r>
              <a:rPr lang="en-US" dirty="0">
                <a:solidFill>
                  <a:srgbClr val="FF0000"/>
                </a:solidFill>
              </a:rPr>
              <a:t>Function 1</a:t>
            </a:r>
            <a:r>
              <a:rPr lang="en-US" dirty="0"/>
              <a:t>: Data processing for the purposes of </a:t>
            </a:r>
            <a:r>
              <a:rPr lang="en-US" dirty="0">
                <a:solidFill>
                  <a:srgbClr val="FF0000"/>
                </a:solidFill>
              </a:rPr>
              <a:t>provision of health and social care by health and care providers to the patient concerned;</a:t>
            </a:r>
          </a:p>
          <a:p>
            <a:endParaRPr lang="en-US" dirty="0"/>
          </a:p>
          <a:p>
            <a:r>
              <a:rPr lang="en-US" dirty="0"/>
              <a:t>This includes both in-person care and telecare using eHealth or mHealth tools. </a:t>
            </a:r>
            <a:endParaRPr lang="en-GB" dirty="0"/>
          </a:p>
          <a:p>
            <a:endParaRPr lang="en-GB" dirty="0"/>
          </a:p>
        </p:txBody>
      </p:sp>
    </p:spTree>
    <p:extLst>
      <p:ext uri="{BB962C8B-B14F-4D97-AF65-F5344CB8AC3E}">
        <p14:creationId xmlns:p14="http://schemas.microsoft.com/office/powerpoint/2010/main" val="1152441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E080E-5A85-48A5-8ECA-18D56CE7F0F0}"/>
              </a:ext>
            </a:extLst>
          </p:cNvPr>
          <p:cNvSpPr>
            <a:spLocks noGrp="1"/>
          </p:cNvSpPr>
          <p:nvPr>
            <p:ph type="title"/>
          </p:nvPr>
        </p:nvSpPr>
        <p:spPr/>
        <p:txBody>
          <a:bodyPr/>
          <a:lstStyle/>
          <a:p>
            <a:r>
              <a:rPr lang="en-GB" dirty="0"/>
              <a:t>USES IN HEALTHCARE</a:t>
            </a:r>
          </a:p>
        </p:txBody>
      </p:sp>
      <p:sp>
        <p:nvSpPr>
          <p:cNvPr id="3" name="Content Placeholder 2">
            <a:extLst>
              <a:ext uri="{FF2B5EF4-FFF2-40B4-BE49-F238E27FC236}">
                <a16:creationId xmlns:a16="http://schemas.microsoft.com/office/drawing/2014/main" id="{3B5BD1AD-C59E-4BF7-A9C0-A57BAF2DC67A}"/>
              </a:ext>
            </a:extLst>
          </p:cNvPr>
          <p:cNvSpPr>
            <a:spLocks noGrp="1"/>
          </p:cNvSpPr>
          <p:nvPr>
            <p:ph idx="1"/>
          </p:nvPr>
        </p:nvSpPr>
        <p:spPr/>
        <p:txBody>
          <a:bodyPr/>
          <a:lstStyle/>
          <a:p>
            <a:r>
              <a:rPr lang="en-US" dirty="0">
                <a:solidFill>
                  <a:srgbClr val="FF0000"/>
                </a:solidFill>
              </a:rPr>
              <a:t>Function 2</a:t>
            </a:r>
            <a:r>
              <a:rPr lang="en-US" dirty="0"/>
              <a:t>: Data processing for </a:t>
            </a:r>
            <a:r>
              <a:rPr lang="en-US" dirty="0">
                <a:solidFill>
                  <a:srgbClr val="FF0000"/>
                </a:solidFill>
              </a:rPr>
              <a:t>wider public health purposes including planning, management, administration and improvement of health and care systems; prevention or control of communicable diseases; protection against serious threats to health </a:t>
            </a:r>
            <a:r>
              <a:rPr lang="en-US" dirty="0"/>
              <a:t>and ensuring high standards of quality and safety of healthcare and of medical products and medical devices. </a:t>
            </a:r>
            <a:endParaRPr lang="en-GB" dirty="0"/>
          </a:p>
        </p:txBody>
      </p:sp>
    </p:spTree>
    <p:extLst>
      <p:ext uri="{BB962C8B-B14F-4D97-AF65-F5344CB8AC3E}">
        <p14:creationId xmlns:p14="http://schemas.microsoft.com/office/powerpoint/2010/main" val="1220884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8640F-AE2E-4DEE-8D1A-4A1C22F37659}"/>
              </a:ext>
            </a:extLst>
          </p:cNvPr>
          <p:cNvSpPr>
            <a:spLocks noGrp="1"/>
          </p:cNvSpPr>
          <p:nvPr>
            <p:ph type="title"/>
          </p:nvPr>
        </p:nvSpPr>
        <p:spPr/>
        <p:txBody>
          <a:bodyPr/>
          <a:lstStyle/>
          <a:p>
            <a:r>
              <a:rPr lang="en-GB" dirty="0"/>
              <a:t>USES IN HEALTHCARE</a:t>
            </a:r>
          </a:p>
        </p:txBody>
      </p:sp>
      <p:sp>
        <p:nvSpPr>
          <p:cNvPr id="3" name="Content Placeholder 2">
            <a:extLst>
              <a:ext uri="{FF2B5EF4-FFF2-40B4-BE49-F238E27FC236}">
                <a16:creationId xmlns:a16="http://schemas.microsoft.com/office/drawing/2014/main" id="{E5CBE899-53F0-449A-9617-2AE811214D91}"/>
              </a:ext>
            </a:extLst>
          </p:cNvPr>
          <p:cNvSpPr>
            <a:spLocks noGrp="1"/>
          </p:cNvSpPr>
          <p:nvPr>
            <p:ph idx="1"/>
          </p:nvPr>
        </p:nvSpPr>
        <p:spPr/>
        <p:txBody>
          <a:bodyPr/>
          <a:lstStyle/>
          <a:p>
            <a:r>
              <a:rPr lang="en-US" dirty="0">
                <a:solidFill>
                  <a:srgbClr val="FF0000"/>
                </a:solidFill>
              </a:rPr>
              <a:t>Function 3</a:t>
            </a:r>
            <a:r>
              <a:rPr lang="en-US" dirty="0"/>
              <a:t>: Data processing </a:t>
            </a:r>
            <a:r>
              <a:rPr lang="en-US" dirty="0">
                <a:solidFill>
                  <a:srgbClr val="FF0000"/>
                </a:solidFill>
              </a:rPr>
              <a:t>for scientific or historical research </a:t>
            </a:r>
            <a:r>
              <a:rPr lang="en-US" dirty="0"/>
              <a:t>by both public and private sector </a:t>
            </a:r>
            <a:r>
              <a:rPr lang="en-US" dirty="0" err="1"/>
              <a:t>organisations</a:t>
            </a:r>
            <a:r>
              <a:rPr lang="en-US" dirty="0"/>
              <a:t> (third parties, not being the original data controller), including the pharmaceutical and medical technology industries and insurance providers</a:t>
            </a:r>
            <a:endParaRPr lang="en-GB" dirty="0"/>
          </a:p>
        </p:txBody>
      </p:sp>
    </p:spTree>
    <p:extLst>
      <p:ext uri="{BB962C8B-B14F-4D97-AF65-F5344CB8AC3E}">
        <p14:creationId xmlns:p14="http://schemas.microsoft.com/office/powerpoint/2010/main" val="2069131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DBB49-D311-493E-9364-0350F56B2A89}"/>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6A00CE99-5484-4257-A271-EBFBB68E9F70}"/>
              </a:ext>
            </a:extLst>
          </p:cNvPr>
          <p:cNvSpPr>
            <a:spLocks noGrp="1"/>
          </p:cNvSpPr>
          <p:nvPr>
            <p:ph idx="1"/>
          </p:nvPr>
        </p:nvSpPr>
        <p:spPr/>
        <p:txBody>
          <a:bodyPr/>
          <a:lstStyle/>
          <a:p>
            <a:pPr marL="0" indent="0">
              <a:buNone/>
            </a:pPr>
            <a:endParaRPr lang="en-GB" sz="4000" dirty="0"/>
          </a:p>
          <a:p>
            <a:pPr marL="0" indent="0">
              <a:buNone/>
            </a:pPr>
            <a:endParaRPr lang="en-GB" sz="4000" dirty="0"/>
          </a:p>
          <a:p>
            <a:pPr marL="0" indent="0">
              <a:buNone/>
            </a:pPr>
            <a:r>
              <a:rPr lang="en-GB" sz="4000" dirty="0"/>
              <a:t>		“The right to be let alone.”</a:t>
            </a:r>
          </a:p>
          <a:p>
            <a:pPr marL="0" indent="0">
              <a:buNone/>
            </a:pPr>
            <a:endParaRPr lang="en-GB" sz="4000" dirty="0"/>
          </a:p>
          <a:p>
            <a:pPr marL="0" indent="0">
              <a:buNone/>
            </a:pPr>
            <a:r>
              <a:rPr lang="en-GB" sz="4000" dirty="0"/>
              <a:t>		  Warren &amp; Brandeis 1890</a:t>
            </a:r>
            <a:endParaRPr lang="en-GB" dirty="0"/>
          </a:p>
        </p:txBody>
      </p:sp>
    </p:spTree>
    <p:extLst>
      <p:ext uri="{BB962C8B-B14F-4D97-AF65-F5344CB8AC3E}">
        <p14:creationId xmlns:p14="http://schemas.microsoft.com/office/powerpoint/2010/main" val="3763006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69195-E064-43FD-8149-DE35DE8F6658}"/>
              </a:ext>
            </a:extLst>
          </p:cNvPr>
          <p:cNvSpPr>
            <a:spLocks noGrp="1"/>
          </p:cNvSpPr>
          <p:nvPr>
            <p:ph type="title"/>
          </p:nvPr>
        </p:nvSpPr>
        <p:spPr/>
        <p:txBody>
          <a:bodyPr/>
          <a:lstStyle/>
          <a:p>
            <a:r>
              <a:rPr lang="en-GB" dirty="0"/>
              <a:t>PRIMARY AND SECONDARY USE</a:t>
            </a:r>
          </a:p>
        </p:txBody>
      </p:sp>
      <p:sp>
        <p:nvSpPr>
          <p:cNvPr id="3" name="Content Placeholder 2">
            <a:extLst>
              <a:ext uri="{FF2B5EF4-FFF2-40B4-BE49-F238E27FC236}">
                <a16:creationId xmlns:a16="http://schemas.microsoft.com/office/drawing/2014/main" id="{C026CEB3-A201-4294-892A-B749DCE12744}"/>
              </a:ext>
            </a:extLst>
          </p:cNvPr>
          <p:cNvSpPr>
            <a:spLocks noGrp="1"/>
          </p:cNvSpPr>
          <p:nvPr>
            <p:ph idx="1"/>
          </p:nvPr>
        </p:nvSpPr>
        <p:spPr/>
        <p:txBody>
          <a:bodyPr>
            <a:normAutofit/>
          </a:bodyPr>
          <a:lstStyle/>
          <a:p>
            <a:r>
              <a:rPr lang="en-GB" dirty="0"/>
              <a:t>Function 1 is considered primary use;</a:t>
            </a:r>
          </a:p>
          <a:p>
            <a:endParaRPr lang="en-GB" dirty="0"/>
          </a:p>
          <a:p>
            <a:r>
              <a:rPr lang="en-GB" dirty="0"/>
              <a:t>Functions 2&amp; 3 are considered secondary use;</a:t>
            </a:r>
          </a:p>
          <a:p>
            <a:endParaRPr lang="en-GB" dirty="0"/>
          </a:p>
          <a:p>
            <a:r>
              <a:rPr lang="en-GB" dirty="0"/>
              <a:t>Article 5 (1)- purpose limitation- data shall not be processed further in a manner that is incompatible with the specified, explicit and legitimate purpose- must provide details of purposes when gathering .</a:t>
            </a:r>
          </a:p>
        </p:txBody>
      </p:sp>
    </p:spTree>
    <p:extLst>
      <p:ext uri="{BB962C8B-B14F-4D97-AF65-F5344CB8AC3E}">
        <p14:creationId xmlns:p14="http://schemas.microsoft.com/office/powerpoint/2010/main" val="3594063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p>
        </p:txBody>
      </p:sp>
      <p:sp>
        <p:nvSpPr>
          <p:cNvPr id="3" name="Content Placeholder 2"/>
          <p:cNvSpPr>
            <a:spLocks noGrp="1"/>
          </p:cNvSpPr>
          <p:nvPr>
            <p:ph idx="1"/>
          </p:nvPr>
        </p:nvSpPr>
        <p:spPr/>
        <p:txBody>
          <a:bodyPr/>
          <a:lstStyle/>
          <a:p>
            <a:pPr lvl="3">
              <a:buNone/>
            </a:pPr>
            <a:r>
              <a:rPr lang="en-GB" dirty="0"/>
              <a:t>           </a:t>
            </a:r>
            <a:r>
              <a:rPr lang="en-GB" sz="3600" dirty="0"/>
              <a:t>PROCESSING HEALTH DATA </a:t>
            </a:r>
          </a:p>
          <a:p>
            <a:pPr lvl="3">
              <a:buNone/>
            </a:pPr>
            <a:r>
              <a:rPr lang="en-GB" sz="3600" dirty="0"/>
              <a:t>           -GDPR REQUIREMENTS </a:t>
            </a:r>
          </a:p>
        </p:txBody>
      </p:sp>
      <p:pic>
        <p:nvPicPr>
          <p:cNvPr id="1026" name="Picture 2" descr="C:\Users\Mary\Desktop\index.jpg"/>
          <p:cNvPicPr>
            <a:picLocks noChangeAspect="1" noChangeArrowheads="1"/>
          </p:cNvPicPr>
          <p:nvPr/>
        </p:nvPicPr>
        <p:blipFill>
          <a:blip r:embed="rId2" cstate="print"/>
          <a:srcRect/>
          <a:stretch>
            <a:fillRect/>
          </a:stretch>
        </p:blipFill>
        <p:spPr bwMode="auto">
          <a:xfrm>
            <a:off x="4372486" y="3650933"/>
            <a:ext cx="3200400" cy="142875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CA53B-5C76-4620-9F06-6CFCE42E4C5C}"/>
              </a:ext>
            </a:extLst>
          </p:cNvPr>
          <p:cNvSpPr>
            <a:spLocks noGrp="1"/>
          </p:cNvSpPr>
          <p:nvPr>
            <p:ph type="title"/>
          </p:nvPr>
        </p:nvSpPr>
        <p:spPr/>
        <p:txBody>
          <a:bodyPr>
            <a:normAutofit fontScale="90000"/>
          </a:bodyPr>
          <a:lstStyle/>
          <a:p>
            <a:r>
              <a:rPr lang="en-GB" dirty="0"/>
              <a:t>DEFINITION OF DATA PROCESSING</a:t>
            </a:r>
          </a:p>
        </p:txBody>
      </p:sp>
      <p:sp>
        <p:nvSpPr>
          <p:cNvPr id="3" name="Content Placeholder 2">
            <a:extLst>
              <a:ext uri="{FF2B5EF4-FFF2-40B4-BE49-F238E27FC236}">
                <a16:creationId xmlns:a16="http://schemas.microsoft.com/office/drawing/2014/main" id="{654A6338-00F8-49A7-B66E-500A02440598}"/>
              </a:ext>
            </a:extLst>
          </p:cNvPr>
          <p:cNvSpPr>
            <a:spLocks noGrp="1"/>
          </p:cNvSpPr>
          <p:nvPr>
            <p:ph idx="1"/>
          </p:nvPr>
        </p:nvSpPr>
        <p:spPr/>
        <p:txBody>
          <a:bodyPr>
            <a:normAutofit/>
          </a:bodyPr>
          <a:lstStyle/>
          <a:p>
            <a:pPr lvl="0"/>
            <a:r>
              <a:rPr lang="en-GB" dirty="0"/>
              <a:t>GDPR sets out a definition of data processing:</a:t>
            </a:r>
          </a:p>
          <a:p>
            <a:r>
              <a:rPr lang="en-GB" dirty="0"/>
              <a:t>“……means </a:t>
            </a:r>
            <a:r>
              <a:rPr lang="en-GB" dirty="0">
                <a:solidFill>
                  <a:srgbClr val="FF0000"/>
                </a:solidFill>
              </a:rPr>
              <a:t>any operation or set of operations performed on personal data or sets of personal data, whether or not by automated means, such as collection, recording, organising, structuring, storage, adaption or alteration, retrieval, consultation, use, disclosure by transmission, dissemination or otherwise making available, alignment or combination, restriction, erasure or destruction</a:t>
            </a:r>
            <a:r>
              <a:rPr lang="en-GB" dirty="0"/>
              <a:t>.” </a:t>
            </a:r>
          </a:p>
          <a:p>
            <a:r>
              <a:rPr lang="en-GB" dirty="0"/>
              <a:t>Article 4</a:t>
            </a:r>
          </a:p>
          <a:p>
            <a:endParaRPr lang="en-GB" dirty="0"/>
          </a:p>
        </p:txBody>
      </p:sp>
    </p:spTree>
    <p:extLst>
      <p:ext uri="{BB962C8B-B14F-4D97-AF65-F5344CB8AC3E}">
        <p14:creationId xmlns:p14="http://schemas.microsoft.com/office/powerpoint/2010/main" val="2841351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4EAF-7404-4768-B84C-601EC6CC3A3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A7CA38D-C7B8-4158-A0E7-D354774DBAEE}"/>
              </a:ext>
            </a:extLst>
          </p:cNvPr>
          <p:cNvSpPr>
            <a:spLocks noGrp="1"/>
          </p:cNvSpPr>
          <p:nvPr>
            <p:ph idx="1"/>
          </p:nvPr>
        </p:nvSpPr>
        <p:spPr/>
        <p:txBody>
          <a:bodyPr>
            <a:normAutofit/>
          </a:bodyPr>
          <a:lstStyle/>
          <a:p>
            <a:r>
              <a:rPr lang="en-GB" dirty="0"/>
              <a:t>It also defines personal data as any information relating to an identified or identifiable natural person known as the data subject; </a:t>
            </a:r>
          </a:p>
          <a:p>
            <a:endParaRPr lang="en-GB" dirty="0"/>
          </a:p>
          <a:p>
            <a:r>
              <a:rPr lang="en-GB" dirty="0"/>
              <a:t>Anonymous data falls outside of the scope of the Regulation;</a:t>
            </a:r>
          </a:p>
          <a:p>
            <a:endParaRPr lang="en-GB" dirty="0"/>
          </a:p>
          <a:p>
            <a:r>
              <a:rPr lang="en-GB" dirty="0"/>
              <a:t>GDPR does not apply to the deceased.</a:t>
            </a:r>
          </a:p>
          <a:p>
            <a:endParaRPr lang="en-GB" dirty="0"/>
          </a:p>
        </p:txBody>
      </p:sp>
    </p:spTree>
    <p:extLst>
      <p:ext uri="{BB962C8B-B14F-4D97-AF65-F5344CB8AC3E}">
        <p14:creationId xmlns:p14="http://schemas.microsoft.com/office/powerpoint/2010/main" val="2793132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8EF4C-5507-44A5-8267-DAD8A80BB106}"/>
              </a:ext>
            </a:extLst>
          </p:cNvPr>
          <p:cNvSpPr>
            <a:spLocks noGrp="1"/>
          </p:cNvSpPr>
          <p:nvPr>
            <p:ph type="title"/>
          </p:nvPr>
        </p:nvSpPr>
        <p:spPr/>
        <p:txBody>
          <a:bodyPr>
            <a:normAutofit fontScale="90000"/>
          </a:bodyPr>
          <a:lstStyle/>
          <a:p>
            <a:r>
              <a:rPr lang="en-GB" dirty="0"/>
              <a:t>THE SEVEN PRINCIPLES OF LAWFUL DATA PROCESSING</a:t>
            </a:r>
          </a:p>
        </p:txBody>
      </p:sp>
      <p:graphicFrame>
        <p:nvGraphicFramePr>
          <p:cNvPr id="4" name="Content Placeholder 3">
            <a:extLst>
              <a:ext uri="{FF2B5EF4-FFF2-40B4-BE49-F238E27FC236}">
                <a16:creationId xmlns:a16="http://schemas.microsoft.com/office/drawing/2014/main" id="{38EAB7A9-B791-487C-ADA7-A7FFEA86D96C}"/>
              </a:ext>
            </a:extLst>
          </p:cNvPr>
          <p:cNvGraphicFramePr>
            <a:graphicFrameLocks noGrp="1"/>
          </p:cNvGraphicFramePr>
          <p:nvPr>
            <p:ph idx="1"/>
            <p:extLst>
              <p:ext uri="{D42A27DB-BD31-4B8C-83A1-F6EECF244321}">
                <p14:modId xmlns:p14="http://schemas.microsoft.com/office/powerpoint/2010/main" val="4064684357"/>
              </p:ext>
            </p:extLst>
          </p:nvPr>
        </p:nvGraphicFramePr>
        <p:xfrm>
          <a:off x="1120775" y="1825625"/>
          <a:ext cx="102330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6036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7398A-7094-4744-B57B-0FF2CBD49BFC}"/>
              </a:ext>
            </a:extLst>
          </p:cNvPr>
          <p:cNvSpPr>
            <a:spLocks noGrp="1"/>
          </p:cNvSpPr>
          <p:nvPr>
            <p:ph type="title"/>
          </p:nvPr>
        </p:nvSpPr>
        <p:spPr/>
        <p:txBody>
          <a:bodyPr>
            <a:normAutofit fontScale="90000"/>
          </a:bodyPr>
          <a:lstStyle/>
          <a:p>
            <a:r>
              <a:rPr lang="en-GB" dirty="0"/>
              <a:t>WHEN PROCESSING THE DATA CONTROLLER MUST….</a:t>
            </a:r>
          </a:p>
        </p:txBody>
      </p:sp>
      <p:sp>
        <p:nvSpPr>
          <p:cNvPr id="3" name="Content Placeholder 2">
            <a:extLst>
              <a:ext uri="{FF2B5EF4-FFF2-40B4-BE49-F238E27FC236}">
                <a16:creationId xmlns:a16="http://schemas.microsoft.com/office/drawing/2014/main" id="{506AD123-14BF-4C25-8EFE-24755FF823B2}"/>
              </a:ext>
            </a:extLst>
          </p:cNvPr>
          <p:cNvSpPr>
            <a:spLocks noGrp="1"/>
          </p:cNvSpPr>
          <p:nvPr>
            <p:ph idx="1"/>
          </p:nvPr>
        </p:nvSpPr>
        <p:spPr/>
        <p:txBody>
          <a:bodyPr>
            <a:normAutofit fontScale="92500"/>
          </a:bodyPr>
          <a:lstStyle/>
          <a:p>
            <a:pPr marL="514350" indent="-514350">
              <a:buFont typeface="+mj-lt"/>
              <a:buAutoNum type="arabicPeriod"/>
            </a:pPr>
            <a:r>
              <a:rPr lang="en-GB" dirty="0"/>
              <a:t>Identify the data controller/ data processor;</a:t>
            </a:r>
          </a:p>
          <a:p>
            <a:pPr marL="514350" indent="-514350">
              <a:buFont typeface="+mj-lt"/>
              <a:buAutoNum type="arabicPeriod"/>
            </a:pPr>
            <a:r>
              <a:rPr lang="en-GB" dirty="0"/>
              <a:t>Identify DPO- input where necessary;</a:t>
            </a:r>
          </a:p>
          <a:p>
            <a:pPr marL="514350" indent="-514350">
              <a:buFont typeface="+mj-lt"/>
              <a:buAutoNum type="arabicPeriod"/>
            </a:pPr>
            <a:r>
              <a:rPr lang="en-GB" dirty="0"/>
              <a:t>Classify the data – identifiable or anonymous, personal or sensitive;</a:t>
            </a:r>
          </a:p>
          <a:p>
            <a:pPr marL="514350" indent="-514350">
              <a:buFont typeface="+mj-lt"/>
              <a:buAutoNum type="arabicPeriod"/>
            </a:pPr>
            <a:r>
              <a:rPr lang="en-GB" dirty="0"/>
              <a:t>Identify lawful basis for processing Article 6 &amp; 9;</a:t>
            </a:r>
          </a:p>
          <a:p>
            <a:pPr marL="514350" indent="-514350">
              <a:buFont typeface="+mj-lt"/>
              <a:buAutoNum type="arabicPeriod"/>
            </a:pPr>
            <a:r>
              <a:rPr lang="en-GB" dirty="0"/>
              <a:t>Be transparent;</a:t>
            </a:r>
          </a:p>
          <a:p>
            <a:pPr marL="514350" indent="-514350">
              <a:buFont typeface="+mj-lt"/>
              <a:buAutoNum type="arabicPeriod"/>
            </a:pPr>
            <a:r>
              <a:rPr lang="en-GB" dirty="0"/>
              <a:t>Inform and fulfil data subject rights;</a:t>
            </a:r>
          </a:p>
          <a:p>
            <a:pPr marL="514350" indent="-514350">
              <a:buFont typeface="+mj-lt"/>
              <a:buAutoNum type="arabicPeriod"/>
            </a:pPr>
            <a:r>
              <a:rPr lang="en-GB" dirty="0"/>
              <a:t>Handel access requests within timescales;</a:t>
            </a:r>
          </a:p>
          <a:p>
            <a:pPr marL="514350" indent="-514350">
              <a:buFont typeface="+mj-lt"/>
              <a:buAutoNum type="arabicPeriod"/>
            </a:pPr>
            <a:r>
              <a:rPr lang="en-GB" dirty="0"/>
              <a:t>Transfers outside the EU- appropriately;</a:t>
            </a:r>
          </a:p>
          <a:p>
            <a:pPr marL="514350" indent="-514350">
              <a:buFont typeface="+mj-lt"/>
              <a:buAutoNum type="arabicPeriod"/>
            </a:pPr>
            <a:r>
              <a:rPr lang="en-GB" dirty="0"/>
              <a:t>Data breach reporting and security;</a:t>
            </a:r>
          </a:p>
          <a:p>
            <a:endParaRPr lang="en-GB" dirty="0"/>
          </a:p>
        </p:txBody>
      </p:sp>
    </p:spTree>
    <p:extLst>
      <p:ext uri="{BB962C8B-B14F-4D97-AF65-F5344CB8AC3E}">
        <p14:creationId xmlns:p14="http://schemas.microsoft.com/office/powerpoint/2010/main" val="1059472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06874-6450-412F-8125-7EDB03E61F97}"/>
              </a:ext>
            </a:extLst>
          </p:cNvPr>
          <p:cNvSpPr>
            <a:spLocks noGrp="1"/>
          </p:cNvSpPr>
          <p:nvPr>
            <p:ph type="title"/>
          </p:nvPr>
        </p:nvSpPr>
        <p:spPr/>
        <p:txBody>
          <a:bodyPr>
            <a:normAutofit fontScale="90000"/>
          </a:bodyPr>
          <a:lstStyle/>
          <a:p>
            <a:r>
              <a:rPr lang="en-GB" dirty="0"/>
              <a:t>1. IDENTIFYING DATA CONTROLLER</a:t>
            </a:r>
          </a:p>
        </p:txBody>
      </p:sp>
      <p:sp>
        <p:nvSpPr>
          <p:cNvPr id="3" name="Content Placeholder 2">
            <a:extLst>
              <a:ext uri="{FF2B5EF4-FFF2-40B4-BE49-F238E27FC236}">
                <a16:creationId xmlns:a16="http://schemas.microsoft.com/office/drawing/2014/main" id="{1963B93E-FF39-41DA-B242-CB6B795E5E70}"/>
              </a:ext>
            </a:extLst>
          </p:cNvPr>
          <p:cNvSpPr>
            <a:spLocks noGrp="1"/>
          </p:cNvSpPr>
          <p:nvPr>
            <p:ph idx="1"/>
          </p:nvPr>
        </p:nvSpPr>
        <p:spPr/>
        <p:txBody>
          <a:bodyPr>
            <a:normAutofit fontScale="70000" lnSpcReduction="20000"/>
          </a:bodyPr>
          <a:lstStyle/>
          <a:p>
            <a:r>
              <a:rPr lang="en-US" dirty="0"/>
              <a:t>A data controller determines the purposes, conditions, and means of the processing of personal data.</a:t>
            </a:r>
          </a:p>
          <a:p>
            <a:pPr marL="0" indent="0">
              <a:buNone/>
            </a:pPr>
            <a:endParaRPr lang="en-GB" dirty="0"/>
          </a:p>
          <a:p>
            <a:r>
              <a:rPr lang="en-GB" dirty="0"/>
              <a:t>There may be joint controllers or more than one controller.</a:t>
            </a:r>
          </a:p>
          <a:p>
            <a:endParaRPr lang="en-GB" dirty="0"/>
          </a:p>
          <a:p>
            <a:r>
              <a:rPr lang="en-GB" dirty="0"/>
              <a:t>The controller is responsible for ensuring compliance with the principles of GDPR.</a:t>
            </a:r>
          </a:p>
          <a:p>
            <a:r>
              <a:rPr lang="en-US" dirty="0"/>
              <a:t>In practice, to identify the data controller ask the following questions:</a:t>
            </a:r>
          </a:p>
          <a:p>
            <a:endParaRPr lang="en-US" dirty="0"/>
          </a:p>
          <a:p>
            <a:pPr>
              <a:buFont typeface="Wingdings" panose="05000000000000000000" pitchFamily="2" charset="2"/>
              <a:buChar char="Ø"/>
            </a:pPr>
            <a:r>
              <a:rPr lang="en-US" dirty="0"/>
              <a:t>Who is deciding WHY(purpose) personal information is going to be processed? e.g. a study to investigate medication compliance.</a:t>
            </a:r>
          </a:p>
          <a:p>
            <a:pPr>
              <a:buFont typeface="Wingdings" panose="05000000000000000000" pitchFamily="2" charset="2"/>
              <a:buChar char="Ø"/>
            </a:pPr>
            <a:endParaRPr lang="en-US" dirty="0"/>
          </a:p>
          <a:p>
            <a:pPr>
              <a:buFont typeface="Wingdings" panose="05000000000000000000" pitchFamily="2" charset="2"/>
              <a:buChar char="Ø"/>
            </a:pPr>
            <a:r>
              <a:rPr lang="en-US" dirty="0"/>
              <a:t>Who is deciding HOW(means and conditions) the personal information is to be processed? e.g. the manner in which the research is going to be conducted. Project design. </a:t>
            </a:r>
          </a:p>
          <a:p>
            <a:endParaRPr lang="en-US" dirty="0"/>
          </a:p>
          <a:p>
            <a:endParaRPr lang="en-GB" dirty="0"/>
          </a:p>
        </p:txBody>
      </p:sp>
    </p:spTree>
    <p:extLst>
      <p:ext uri="{BB962C8B-B14F-4D97-AF65-F5344CB8AC3E}">
        <p14:creationId xmlns:p14="http://schemas.microsoft.com/office/powerpoint/2010/main" val="4199464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1CD6F-FBDD-4437-8340-5858183549E6}"/>
              </a:ext>
            </a:extLst>
          </p:cNvPr>
          <p:cNvSpPr>
            <a:spLocks noGrp="1"/>
          </p:cNvSpPr>
          <p:nvPr>
            <p:ph type="title"/>
          </p:nvPr>
        </p:nvSpPr>
        <p:spPr/>
        <p:txBody>
          <a:bodyPr/>
          <a:lstStyle/>
          <a:p>
            <a:r>
              <a:rPr lang="en-GB" dirty="0"/>
              <a:t>IDENTIFYING DATA PROCESSOR</a:t>
            </a:r>
          </a:p>
        </p:txBody>
      </p:sp>
      <p:sp>
        <p:nvSpPr>
          <p:cNvPr id="3" name="Content Placeholder 2">
            <a:extLst>
              <a:ext uri="{FF2B5EF4-FFF2-40B4-BE49-F238E27FC236}">
                <a16:creationId xmlns:a16="http://schemas.microsoft.com/office/drawing/2014/main" id="{8A6DAE6E-9068-4ABD-9E43-720ED2B8BD44}"/>
              </a:ext>
            </a:extLst>
          </p:cNvPr>
          <p:cNvSpPr>
            <a:spLocks noGrp="1"/>
          </p:cNvSpPr>
          <p:nvPr>
            <p:ph idx="1"/>
          </p:nvPr>
        </p:nvSpPr>
        <p:spPr/>
        <p:txBody>
          <a:bodyPr>
            <a:normAutofit fontScale="92500" lnSpcReduction="10000"/>
          </a:bodyPr>
          <a:lstStyle/>
          <a:p>
            <a:r>
              <a:rPr lang="en-US" dirty="0"/>
              <a:t>A data processor processes personal data on behalf of the data controller.</a:t>
            </a:r>
          </a:p>
          <a:p>
            <a:endParaRPr lang="en-US" dirty="0"/>
          </a:p>
          <a:p>
            <a:r>
              <a:rPr lang="en-US" dirty="0"/>
              <a:t>Examples of data processors include:</a:t>
            </a:r>
          </a:p>
          <a:p>
            <a:endParaRPr lang="en-US" dirty="0"/>
          </a:p>
          <a:p>
            <a:pPr>
              <a:buFont typeface="Wingdings" panose="05000000000000000000" pitchFamily="2" charset="2"/>
              <a:buChar char="Ø"/>
            </a:pPr>
            <a:r>
              <a:rPr lang="en-US" dirty="0"/>
              <a:t>payroll companies or accountants or similar who hold and process personal information on behalf of someone else; </a:t>
            </a:r>
          </a:p>
          <a:p>
            <a:pPr>
              <a:buFont typeface="Wingdings" panose="05000000000000000000" pitchFamily="2" charset="2"/>
              <a:buChar char="Ø"/>
            </a:pPr>
            <a:r>
              <a:rPr lang="en-US" dirty="0"/>
              <a:t>"cloud" providers are also generally data processors;</a:t>
            </a:r>
          </a:p>
          <a:p>
            <a:pPr>
              <a:buFont typeface="Wingdings" panose="05000000000000000000" pitchFamily="2" charset="2"/>
              <a:buChar char="Ø"/>
            </a:pPr>
            <a:r>
              <a:rPr lang="en-US" dirty="0"/>
              <a:t>if you hire a 3rd party to process data for your research (e.g. a transcription service to transcribe audio tapes of interviews) - the third party will be a data processor.</a:t>
            </a:r>
          </a:p>
          <a:p>
            <a:endParaRPr lang="en-US" dirty="0"/>
          </a:p>
        </p:txBody>
      </p:sp>
    </p:spTree>
    <p:extLst>
      <p:ext uri="{BB962C8B-B14F-4D97-AF65-F5344CB8AC3E}">
        <p14:creationId xmlns:p14="http://schemas.microsoft.com/office/powerpoint/2010/main" val="2333434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B5056-3539-46A3-BDD7-11DD2ED78559}"/>
              </a:ext>
            </a:extLst>
          </p:cNvPr>
          <p:cNvSpPr>
            <a:spLocks noGrp="1"/>
          </p:cNvSpPr>
          <p:nvPr>
            <p:ph type="title"/>
          </p:nvPr>
        </p:nvSpPr>
        <p:spPr/>
        <p:txBody>
          <a:bodyPr/>
          <a:lstStyle/>
          <a:p>
            <a:r>
              <a:rPr lang="en-GB" dirty="0"/>
              <a:t>IDENTIFYING DATA PROCESSOR</a:t>
            </a:r>
          </a:p>
        </p:txBody>
      </p:sp>
      <p:sp>
        <p:nvSpPr>
          <p:cNvPr id="3" name="Content Placeholder 2">
            <a:extLst>
              <a:ext uri="{FF2B5EF4-FFF2-40B4-BE49-F238E27FC236}">
                <a16:creationId xmlns:a16="http://schemas.microsoft.com/office/drawing/2014/main" id="{41843F74-2E3A-405C-8ADD-C67633EDEF44}"/>
              </a:ext>
            </a:extLst>
          </p:cNvPr>
          <p:cNvSpPr>
            <a:spLocks noGrp="1"/>
          </p:cNvSpPr>
          <p:nvPr>
            <p:ph idx="1"/>
          </p:nvPr>
        </p:nvSpPr>
        <p:spPr/>
        <p:txBody>
          <a:bodyPr>
            <a:normAutofit/>
          </a:bodyPr>
          <a:lstStyle/>
          <a:p>
            <a:r>
              <a:rPr lang="en-US" dirty="0"/>
              <a:t>A data processor </a:t>
            </a:r>
            <a:r>
              <a:rPr lang="en-US" b="1" dirty="0"/>
              <a:t>does not include </a:t>
            </a:r>
            <a:r>
              <a:rPr lang="en-US" dirty="0"/>
              <a:t>the employees of a Data Controller (e.g. researchers employed on research projects in which personal data is collected, processed and stored)</a:t>
            </a:r>
          </a:p>
          <a:p>
            <a:endParaRPr lang="en-US" dirty="0"/>
          </a:p>
          <a:p>
            <a:r>
              <a:rPr lang="en-US" dirty="0"/>
              <a:t>If you are a researcher, you might be a data processor if you are employed on a </a:t>
            </a:r>
            <a:r>
              <a:rPr lang="en-US" b="1" dirty="0"/>
              <a:t>service contract</a:t>
            </a:r>
            <a:r>
              <a:rPr lang="en-US" dirty="0"/>
              <a:t> that collects, stores or processes personal data on behalf of a Data Controller.</a:t>
            </a:r>
          </a:p>
          <a:p>
            <a:pPr marL="0" indent="0">
              <a:buNone/>
            </a:pPr>
            <a:endParaRPr lang="en-GB" dirty="0"/>
          </a:p>
          <a:p>
            <a:endParaRPr lang="en-GB" dirty="0"/>
          </a:p>
        </p:txBody>
      </p:sp>
    </p:spTree>
    <p:extLst>
      <p:ext uri="{BB962C8B-B14F-4D97-AF65-F5344CB8AC3E}">
        <p14:creationId xmlns:p14="http://schemas.microsoft.com/office/powerpoint/2010/main" val="236045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0B7AB-BE8F-4E17-8B77-3587A4FFBBA9}"/>
              </a:ext>
            </a:extLst>
          </p:cNvPr>
          <p:cNvSpPr>
            <a:spLocks noGrp="1"/>
          </p:cNvSpPr>
          <p:nvPr>
            <p:ph type="title"/>
          </p:nvPr>
        </p:nvSpPr>
        <p:spPr/>
        <p:txBody>
          <a:bodyPr/>
          <a:lstStyle/>
          <a:p>
            <a:r>
              <a:rPr lang="en-GB" dirty="0"/>
              <a:t>IDENTIFYING DATA PROCESSOR</a:t>
            </a:r>
          </a:p>
        </p:txBody>
      </p:sp>
      <p:sp>
        <p:nvSpPr>
          <p:cNvPr id="3" name="Content Placeholder 2">
            <a:extLst>
              <a:ext uri="{FF2B5EF4-FFF2-40B4-BE49-F238E27FC236}">
                <a16:creationId xmlns:a16="http://schemas.microsoft.com/office/drawing/2014/main" id="{B96AB503-D9CD-45FE-B36C-C35D278EEAAD}"/>
              </a:ext>
            </a:extLst>
          </p:cNvPr>
          <p:cNvSpPr>
            <a:spLocks noGrp="1"/>
          </p:cNvSpPr>
          <p:nvPr>
            <p:ph idx="1"/>
          </p:nvPr>
        </p:nvSpPr>
        <p:spPr/>
        <p:txBody>
          <a:bodyPr>
            <a:normAutofit lnSpcReduction="10000"/>
          </a:bodyPr>
          <a:lstStyle/>
          <a:p>
            <a:r>
              <a:rPr lang="en-GB" dirty="0"/>
              <a:t>A data processor/controller agreement should be in place.</a:t>
            </a:r>
          </a:p>
          <a:p>
            <a:r>
              <a:rPr lang="en-GB" dirty="0"/>
              <a:t>The agreement should set out:</a:t>
            </a:r>
          </a:p>
          <a:p>
            <a:pPr lvl="1"/>
            <a:r>
              <a:rPr lang="en-GB" dirty="0"/>
              <a:t>The terms of the agreement;</a:t>
            </a:r>
          </a:p>
          <a:p>
            <a:pPr lvl="1"/>
            <a:r>
              <a:rPr lang="en-GB" dirty="0"/>
              <a:t>Regulatory compliance;</a:t>
            </a:r>
          </a:p>
          <a:p>
            <a:pPr lvl="1"/>
            <a:r>
              <a:rPr lang="en-GB" dirty="0"/>
              <a:t>Obligations of the data controller/processor;</a:t>
            </a:r>
          </a:p>
          <a:p>
            <a:pPr lvl="1"/>
            <a:r>
              <a:rPr lang="en-GB" dirty="0"/>
              <a:t>Right of audit;</a:t>
            </a:r>
          </a:p>
          <a:p>
            <a:pPr lvl="1"/>
            <a:r>
              <a:rPr lang="en-GB" dirty="0"/>
              <a:t>Data subject rights;</a:t>
            </a:r>
          </a:p>
          <a:p>
            <a:pPr lvl="1"/>
            <a:r>
              <a:rPr lang="en-GB" dirty="0"/>
              <a:t>Liability and indemnity;</a:t>
            </a:r>
          </a:p>
          <a:p>
            <a:pPr lvl="1"/>
            <a:r>
              <a:rPr lang="en-GB" dirty="0"/>
              <a:t>Law applicable to the agreement;</a:t>
            </a:r>
          </a:p>
          <a:p>
            <a:pPr lvl="1"/>
            <a:r>
              <a:rPr lang="en-GB" dirty="0"/>
              <a:t>Resolution dispute with Data subject or DPC;</a:t>
            </a:r>
          </a:p>
          <a:p>
            <a:pPr lvl="1"/>
            <a:r>
              <a:rPr lang="en-GB" dirty="0"/>
              <a:t>Termination and variation of the agreement.</a:t>
            </a:r>
          </a:p>
          <a:p>
            <a:pPr lvl="1"/>
            <a:endParaRPr lang="en-GB" dirty="0"/>
          </a:p>
          <a:p>
            <a:pPr lvl="1"/>
            <a:endParaRPr lang="en-GB" dirty="0"/>
          </a:p>
        </p:txBody>
      </p:sp>
    </p:spTree>
    <p:extLst>
      <p:ext uri="{BB962C8B-B14F-4D97-AF65-F5344CB8AC3E}">
        <p14:creationId xmlns:p14="http://schemas.microsoft.com/office/powerpoint/2010/main" val="2473221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AF36B-EF90-4B74-8655-C97F9F0987C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430CEEE-22CF-40FE-A09A-A25407CE074C}"/>
              </a:ext>
            </a:extLst>
          </p:cNvPr>
          <p:cNvSpPr>
            <a:spLocks noGrp="1"/>
          </p:cNvSpPr>
          <p:nvPr>
            <p:ph idx="1"/>
          </p:nvPr>
        </p:nvSpPr>
        <p:spPr/>
        <p:txBody>
          <a:bodyPr/>
          <a:lstStyle/>
          <a:p>
            <a:pPr marL="0" indent="0">
              <a:buNone/>
            </a:pPr>
            <a:endParaRPr lang="en-GB" dirty="0"/>
          </a:p>
          <a:p>
            <a:pPr marL="0" indent="0">
              <a:buNone/>
            </a:pPr>
            <a:r>
              <a:rPr lang="en-GB" dirty="0"/>
              <a:t>        INTRODUCTION TO EUROPEAN DATA PROTECTION LAW</a:t>
            </a:r>
          </a:p>
          <a:p>
            <a:pPr marL="0" indent="0">
              <a:buNone/>
            </a:pPr>
            <a:endParaRPr lang="en-GB" dirty="0"/>
          </a:p>
          <a:p>
            <a:endParaRPr lang="en-GB" dirty="0"/>
          </a:p>
        </p:txBody>
      </p:sp>
      <p:pic>
        <p:nvPicPr>
          <p:cNvPr id="4" name="Picture 3">
            <a:extLst>
              <a:ext uri="{FF2B5EF4-FFF2-40B4-BE49-F238E27FC236}">
                <a16:creationId xmlns:a16="http://schemas.microsoft.com/office/drawing/2014/main" id="{17A4302C-A93D-45A1-8E0D-EF4B8307F309}"/>
              </a:ext>
            </a:extLst>
          </p:cNvPr>
          <p:cNvPicPr>
            <a:picLocks noChangeAspect="1"/>
          </p:cNvPicPr>
          <p:nvPr/>
        </p:nvPicPr>
        <p:blipFill>
          <a:blip r:embed="rId2"/>
          <a:stretch>
            <a:fillRect/>
          </a:stretch>
        </p:blipFill>
        <p:spPr>
          <a:xfrm>
            <a:off x="4902245" y="3429000"/>
            <a:ext cx="1743075" cy="2619375"/>
          </a:xfrm>
          <a:prstGeom prst="rect">
            <a:avLst/>
          </a:prstGeom>
        </p:spPr>
      </p:pic>
    </p:spTree>
    <p:extLst>
      <p:ext uri="{BB962C8B-B14F-4D97-AF65-F5344CB8AC3E}">
        <p14:creationId xmlns:p14="http://schemas.microsoft.com/office/powerpoint/2010/main" val="1698057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84DB2-A387-447C-AE35-1C233020E162}"/>
              </a:ext>
            </a:extLst>
          </p:cNvPr>
          <p:cNvSpPr>
            <a:spLocks noGrp="1"/>
          </p:cNvSpPr>
          <p:nvPr>
            <p:ph type="title"/>
          </p:nvPr>
        </p:nvSpPr>
        <p:spPr/>
        <p:txBody>
          <a:bodyPr>
            <a:normAutofit fontScale="90000"/>
          </a:bodyPr>
          <a:lstStyle/>
          <a:p>
            <a:r>
              <a:rPr lang="en-GB" dirty="0"/>
              <a:t>CASE STUDY 1-DATA CONTROLLER OR PROCESSOR?</a:t>
            </a:r>
          </a:p>
        </p:txBody>
      </p:sp>
      <p:sp>
        <p:nvSpPr>
          <p:cNvPr id="3" name="Content Placeholder 2">
            <a:extLst>
              <a:ext uri="{FF2B5EF4-FFF2-40B4-BE49-F238E27FC236}">
                <a16:creationId xmlns:a16="http://schemas.microsoft.com/office/drawing/2014/main" id="{53C8CF66-E973-4BFF-9E61-2FDA4CCF2057}"/>
              </a:ext>
            </a:extLst>
          </p:cNvPr>
          <p:cNvSpPr>
            <a:spLocks noGrp="1"/>
          </p:cNvSpPr>
          <p:nvPr>
            <p:ph idx="1"/>
          </p:nvPr>
        </p:nvSpPr>
        <p:spPr/>
        <p:txBody>
          <a:bodyPr/>
          <a:lstStyle/>
          <a:p>
            <a:r>
              <a:rPr lang="en-GB" dirty="0">
                <a:solidFill>
                  <a:srgbClr val="FF0000"/>
                </a:solidFill>
              </a:rPr>
              <a:t>A hospital is gathering patient data in the form of medical charts as part of direct care.</a:t>
            </a:r>
          </a:p>
          <a:p>
            <a:endParaRPr lang="en-GB" dirty="0">
              <a:solidFill>
                <a:srgbClr val="FF0000"/>
              </a:solidFill>
            </a:endParaRPr>
          </a:p>
          <a:p>
            <a:r>
              <a:rPr lang="en-GB" dirty="0">
                <a:solidFill>
                  <a:srgbClr val="FF0000"/>
                </a:solidFill>
              </a:rPr>
              <a:t>The treating consultant would like to use the data previously collected as part of the medical record to do research on  ED admissions in conjunction with another academic partner.</a:t>
            </a:r>
          </a:p>
          <a:p>
            <a:endParaRPr lang="en-GB" dirty="0">
              <a:solidFill>
                <a:srgbClr val="FF0000"/>
              </a:solidFill>
            </a:endParaRPr>
          </a:p>
          <a:p>
            <a:r>
              <a:rPr lang="en-GB" dirty="0">
                <a:solidFill>
                  <a:srgbClr val="FF0000"/>
                </a:solidFill>
              </a:rPr>
              <a:t>Who is the controller/processor?</a:t>
            </a:r>
          </a:p>
          <a:p>
            <a:endParaRPr lang="en-GB" dirty="0"/>
          </a:p>
        </p:txBody>
      </p:sp>
    </p:spTree>
    <p:extLst>
      <p:ext uri="{BB962C8B-B14F-4D97-AF65-F5344CB8AC3E}">
        <p14:creationId xmlns:p14="http://schemas.microsoft.com/office/powerpoint/2010/main" val="23755142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2DEB9-C592-4369-A948-C1934422DF11}"/>
              </a:ext>
            </a:extLst>
          </p:cNvPr>
          <p:cNvSpPr>
            <a:spLocks noGrp="1"/>
          </p:cNvSpPr>
          <p:nvPr>
            <p:ph type="title"/>
          </p:nvPr>
        </p:nvSpPr>
        <p:spPr/>
        <p:txBody>
          <a:bodyPr>
            <a:normAutofit/>
          </a:bodyPr>
          <a:lstStyle/>
          <a:p>
            <a:r>
              <a:rPr lang="en-GB" u="sng" dirty="0"/>
              <a:t>2. DATA PROTECTION OFFICER</a:t>
            </a:r>
          </a:p>
        </p:txBody>
      </p:sp>
      <p:sp>
        <p:nvSpPr>
          <p:cNvPr id="3" name="Content Placeholder 2">
            <a:extLst>
              <a:ext uri="{FF2B5EF4-FFF2-40B4-BE49-F238E27FC236}">
                <a16:creationId xmlns:a16="http://schemas.microsoft.com/office/drawing/2014/main" id="{B10DCF17-997E-4005-B734-90714E8E16CE}"/>
              </a:ext>
            </a:extLst>
          </p:cNvPr>
          <p:cNvSpPr>
            <a:spLocks noGrp="1"/>
          </p:cNvSpPr>
          <p:nvPr>
            <p:ph idx="1"/>
          </p:nvPr>
        </p:nvSpPr>
        <p:spPr/>
        <p:txBody>
          <a:bodyPr>
            <a:normAutofit/>
          </a:bodyPr>
          <a:lstStyle/>
          <a:p>
            <a:r>
              <a:rPr lang="en-GB" dirty="0"/>
              <a:t>The controller &amp; processor shall ensure the DPO is involved properly and in a timely manner, in all issues relating to data protection;</a:t>
            </a:r>
          </a:p>
          <a:p>
            <a:r>
              <a:rPr lang="en-GB" dirty="0"/>
              <a:t>The DPO shall inform and advise the controller or processor of their legal obligations;</a:t>
            </a:r>
          </a:p>
          <a:p>
            <a:r>
              <a:rPr lang="en-GB" dirty="0"/>
              <a:t>The DPO shall monitor compliance;</a:t>
            </a:r>
          </a:p>
          <a:p>
            <a:r>
              <a:rPr lang="en-GB" dirty="0"/>
              <a:t>The DPO shall provide training and policies;</a:t>
            </a:r>
          </a:p>
          <a:p>
            <a:r>
              <a:rPr lang="en-GB" dirty="0"/>
              <a:t>The DPO shall provide advice regarding Data Protection Impact Assessments. – SECTION 4 GDPR</a:t>
            </a:r>
          </a:p>
        </p:txBody>
      </p:sp>
    </p:spTree>
    <p:extLst>
      <p:ext uri="{BB962C8B-B14F-4D97-AF65-F5344CB8AC3E}">
        <p14:creationId xmlns:p14="http://schemas.microsoft.com/office/powerpoint/2010/main" val="2455534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050C1-3AE3-4133-831B-D154F298E3FF}"/>
              </a:ext>
            </a:extLst>
          </p:cNvPr>
          <p:cNvSpPr>
            <a:spLocks noGrp="1"/>
          </p:cNvSpPr>
          <p:nvPr>
            <p:ph type="title"/>
          </p:nvPr>
        </p:nvSpPr>
        <p:spPr/>
        <p:txBody>
          <a:bodyPr/>
          <a:lstStyle/>
          <a:p>
            <a:r>
              <a:rPr lang="en-GB" u="sng" dirty="0"/>
              <a:t>3.TYPE OF DATA</a:t>
            </a:r>
          </a:p>
        </p:txBody>
      </p:sp>
      <p:sp>
        <p:nvSpPr>
          <p:cNvPr id="3" name="Content Placeholder 2">
            <a:extLst>
              <a:ext uri="{FF2B5EF4-FFF2-40B4-BE49-F238E27FC236}">
                <a16:creationId xmlns:a16="http://schemas.microsoft.com/office/drawing/2014/main" id="{50F50D31-20B8-4C0B-897C-22D8943567E9}"/>
              </a:ext>
            </a:extLst>
          </p:cNvPr>
          <p:cNvSpPr>
            <a:spLocks noGrp="1"/>
          </p:cNvSpPr>
          <p:nvPr>
            <p:ph idx="1"/>
          </p:nvPr>
        </p:nvSpPr>
        <p:spPr/>
        <p:txBody>
          <a:bodyPr>
            <a:normAutofit lnSpcReduction="10000"/>
          </a:bodyPr>
          <a:lstStyle/>
          <a:p>
            <a:pPr marL="457200" lvl="1" indent="0">
              <a:buNone/>
            </a:pPr>
            <a:r>
              <a:rPr lang="en-GB" dirty="0"/>
              <a:t>PERSONAL DATA- </a:t>
            </a:r>
            <a:r>
              <a:rPr lang="en-US" dirty="0"/>
              <a:t>is any information that relates to an </a:t>
            </a:r>
            <a:r>
              <a:rPr lang="en-US" b="1" dirty="0"/>
              <a:t>identified or identifiable living individual</a:t>
            </a:r>
            <a:r>
              <a:rPr lang="en-US" dirty="0"/>
              <a:t>.</a:t>
            </a:r>
          </a:p>
          <a:p>
            <a:pPr marL="457200" lvl="1" indent="0">
              <a:buNone/>
            </a:pPr>
            <a:endParaRPr lang="en-US" dirty="0"/>
          </a:p>
          <a:p>
            <a:pPr marL="457200" lvl="1" indent="0">
              <a:buNone/>
            </a:pPr>
            <a:r>
              <a:rPr lang="en-GB" dirty="0"/>
              <a:t>Examples of personal data – NOT LIMTED TO THIS LIST:</a:t>
            </a:r>
          </a:p>
          <a:p>
            <a:pPr marL="457200" lvl="1" indent="0">
              <a:buNone/>
            </a:pPr>
            <a:r>
              <a:rPr lang="en-GB" dirty="0"/>
              <a:t>-   a name and surname;</a:t>
            </a:r>
          </a:p>
          <a:p>
            <a:pPr lvl="1">
              <a:buFontTx/>
              <a:buChar char="-"/>
            </a:pPr>
            <a:r>
              <a:rPr lang="en-GB" dirty="0"/>
              <a:t>a home address;</a:t>
            </a:r>
          </a:p>
          <a:p>
            <a:pPr lvl="1">
              <a:buFontTx/>
              <a:buChar char="-"/>
            </a:pPr>
            <a:r>
              <a:rPr lang="en-GB" dirty="0"/>
              <a:t>an email address;</a:t>
            </a:r>
          </a:p>
          <a:p>
            <a:pPr lvl="1">
              <a:buFontTx/>
              <a:buChar char="-"/>
            </a:pPr>
            <a:r>
              <a:rPr lang="en-GB" dirty="0"/>
              <a:t>an identification number;</a:t>
            </a:r>
          </a:p>
          <a:p>
            <a:pPr lvl="1">
              <a:buFontTx/>
              <a:buChar char="-"/>
            </a:pPr>
            <a:r>
              <a:rPr lang="en-GB" dirty="0"/>
              <a:t>a location number;</a:t>
            </a:r>
          </a:p>
          <a:p>
            <a:pPr lvl="1">
              <a:buFontTx/>
              <a:buChar char="-"/>
            </a:pPr>
            <a:r>
              <a:rPr lang="en-GB" dirty="0"/>
              <a:t>IP address;</a:t>
            </a:r>
          </a:p>
          <a:p>
            <a:pPr lvl="1">
              <a:buFontTx/>
              <a:buChar char="-"/>
            </a:pPr>
            <a:r>
              <a:rPr lang="en-GB" dirty="0"/>
              <a:t>data held by a hospital or doctor, which could be a symbol that could uniquely identify someone</a:t>
            </a:r>
          </a:p>
          <a:p>
            <a:endParaRPr lang="en-GB" dirty="0"/>
          </a:p>
        </p:txBody>
      </p:sp>
    </p:spTree>
    <p:extLst>
      <p:ext uri="{BB962C8B-B14F-4D97-AF65-F5344CB8AC3E}">
        <p14:creationId xmlns:p14="http://schemas.microsoft.com/office/powerpoint/2010/main" val="19656214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50899-C673-4800-930B-9648FF929809}"/>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55811021-BE20-4BAE-B45D-43361799FF14}"/>
              </a:ext>
            </a:extLst>
          </p:cNvPr>
          <p:cNvSpPr>
            <a:spLocks noGrp="1"/>
          </p:cNvSpPr>
          <p:nvPr>
            <p:ph idx="1"/>
          </p:nvPr>
        </p:nvSpPr>
        <p:spPr/>
        <p:txBody>
          <a:bodyPr>
            <a:normAutofit/>
          </a:bodyPr>
          <a:lstStyle/>
          <a:p>
            <a:pPr marL="457200" lvl="1" indent="0">
              <a:buNone/>
            </a:pPr>
            <a:r>
              <a:rPr lang="en-GB" dirty="0"/>
              <a:t>SENSITIVE PERSONAL DATA– data revealing:</a:t>
            </a:r>
          </a:p>
          <a:p>
            <a:pPr marL="457200" lvl="1" indent="0">
              <a:buNone/>
            </a:pPr>
            <a:endParaRPr lang="en-GB" dirty="0"/>
          </a:p>
          <a:p>
            <a:pPr marL="457200" lvl="1" indent="0">
              <a:buNone/>
            </a:pPr>
            <a:r>
              <a:rPr lang="en-GB" dirty="0"/>
              <a:t>racial or ethnic origin;</a:t>
            </a:r>
          </a:p>
          <a:p>
            <a:pPr marL="457200" lvl="1" indent="0">
              <a:buNone/>
            </a:pPr>
            <a:r>
              <a:rPr lang="en-GB" dirty="0"/>
              <a:t>religious or philosophical beliefs;</a:t>
            </a:r>
          </a:p>
          <a:p>
            <a:pPr marL="457200" lvl="1" indent="0">
              <a:buNone/>
            </a:pPr>
            <a:r>
              <a:rPr lang="en-GB" dirty="0"/>
              <a:t>trade union membership;</a:t>
            </a:r>
          </a:p>
          <a:p>
            <a:pPr marL="457200" lvl="1" indent="0">
              <a:buNone/>
            </a:pPr>
            <a:r>
              <a:rPr lang="en-GB" dirty="0"/>
              <a:t>genetic data;</a:t>
            </a:r>
          </a:p>
          <a:p>
            <a:pPr marL="457200" lvl="1" indent="0">
              <a:buNone/>
            </a:pPr>
            <a:r>
              <a:rPr lang="en-GB" dirty="0"/>
              <a:t>health data;</a:t>
            </a:r>
          </a:p>
          <a:p>
            <a:pPr marL="457200" lvl="1" indent="0">
              <a:buNone/>
            </a:pPr>
            <a:r>
              <a:rPr lang="en-GB" dirty="0"/>
              <a:t>biometric data;</a:t>
            </a:r>
          </a:p>
          <a:p>
            <a:pPr marL="457200" lvl="1" indent="0">
              <a:buNone/>
            </a:pPr>
            <a:r>
              <a:rPr lang="en-GB" dirty="0"/>
              <a:t>data concerning sex life;</a:t>
            </a:r>
          </a:p>
          <a:p>
            <a:pPr marL="457200" lvl="1" indent="0">
              <a:buNone/>
            </a:pPr>
            <a:r>
              <a:rPr lang="en-GB" dirty="0"/>
              <a:t>sexual orientation.</a:t>
            </a:r>
          </a:p>
          <a:p>
            <a:pPr marL="457200" lvl="1" indent="0">
              <a:buNone/>
            </a:pPr>
            <a:endParaRPr lang="en-GB" dirty="0"/>
          </a:p>
          <a:p>
            <a:endParaRPr lang="en-GB" dirty="0"/>
          </a:p>
        </p:txBody>
      </p:sp>
    </p:spTree>
    <p:extLst>
      <p:ext uri="{BB962C8B-B14F-4D97-AF65-F5344CB8AC3E}">
        <p14:creationId xmlns:p14="http://schemas.microsoft.com/office/powerpoint/2010/main" val="2882203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072B4-8E1D-4A71-8CB8-63E73C02CF49}"/>
              </a:ext>
            </a:extLst>
          </p:cNvPr>
          <p:cNvSpPr>
            <a:spLocks noGrp="1"/>
          </p:cNvSpPr>
          <p:nvPr>
            <p:ph type="title"/>
          </p:nvPr>
        </p:nvSpPr>
        <p:spPr/>
        <p:txBody>
          <a:bodyPr>
            <a:normAutofit fontScale="90000"/>
          </a:bodyPr>
          <a:lstStyle/>
          <a:p>
            <a:r>
              <a:rPr lang="en-GB" dirty="0"/>
              <a:t>4. </a:t>
            </a:r>
            <a:r>
              <a:rPr lang="en-GB" u="sng" dirty="0"/>
              <a:t>LEGAL BASIS FOR LAWFUL DATA PROCESSING- ART 6</a:t>
            </a:r>
          </a:p>
        </p:txBody>
      </p:sp>
      <p:graphicFrame>
        <p:nvGraphicFramePr>
          <p:cNvPr id="4" name="Content Placeholder 3">
            <a:extLst>
              <a:ext uri="{FF2B5EF4-FFF2-40B4-BE49-F238E27FC236}">
                <a16:creationId xmlns:a16="http://schemas.microsoft.com/office/drawing/2014/main" id="{B4026C24-30A1-4E4E-9269-89D77F226954}"/>
              </a:ext>
            </a:extLst>
          </p:cNvPr>
          <p:cNvGraphicFramePr>
            <a:graphicFrameLocks noGrp="1"/>
          </p:cNvGraphicFramePr>
          <p:nvPr>
            <p:ph idx="1"/>
          </p:nvPr>
        </p:nvGraphicFramePr>
        <p:xfrm>
          <a:off x="1120775" y="1825625"/>
          <a:ext cx="102330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700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20C6A-071F-418B-A63C-675D26B1251A}"/>
              </a:ext>
            </a:extLst>
          </p:cNvPr>
          <p:cNvSpPr>
            <a:spLocks noGrp="1"/>
          </p:cNvSpPr>
          <p:nvPr>
            <p:ph type="title"/>
          </p:nvPr>
        </p:nvSpPr>
        <p:spPr/>
        <p:txBody>
          <a:bodyPr>
            <a:normAutofit fontScale="90000"/>
          </a:bodyPr>
          <a:lstStyle/>
          <a:p>
            <a:r>
              <a:rPr lang="en-GB" dirty="0"/>
              <a:t>LEGAL BASIS FOR PROCESSING SENSITIVE DATA-ART 9</a:t>
            </a:r>
          </a:p>
        </p:txBody>
      </p:sp>
      <p:graphicFrame>
        <p:nvGraphicFramePr>
          <p:cNvPr id="4" name="Content Placeholder 3">
            <a:extLst>
              <a:ext uri="{FF2B5EF4-FFF2-40B4-BE49-F238E27FC236}">
                <a16:creationId xmlns:a16="http://schemas.microsoft.com/office/drawing/2014/main" id="{8FB8F41F-5D8E-4B84-80E4-90A018A7E2D3}"/>
              </a:ext>
            </a:extLst>
          </p:cNvPr>
          <p:cNvGraphicFramePr>
            <a:graphicFrameLocks noGrp="1"/>
          </p:cNvGraphicFramePr>
          <p:nvPr>
            <p:ph idx="1"/>
          </p:nvPr>
        </p:nvGraphicFramePr>
        <p:xfrm>
          <a:off x="1120775" y="1825625"/>
          <a:ext cx="102330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6613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20C6A-071F-418B-A63C-675D26B1251A}"/>
              </a:ext>
            </a:extLst>
          </p:cNvPr>
          <p:cNvSpPr>
            <a:spLocks noGrp="1"/>
          </p:cNvSpPr>
          <p:nvPr>
            <p:ph type="title"/>
          </p:nvPr>
        </p:nvSpPr>
        <p:spPr/>
        <p:txBody>
          <a:bodyPr>
            <a:normAutofit fontScale="90000"/>
          </a:bodyPr>
          <a:lstStyle/>
          <a:p>
            <a:r>
              <a:rPr lang="en-GB" u="sng" dirty="0"/>
              <a:t>ARTICLE 9- 10 LEGAL BASIS FOR LAWFUL PROCESSING SENSITIVE DATA</a:t>
            </a:r>
          </a:p>
        </p:txBody>
      </p:sp>
      <p:sp>
        <p:nvSpPr>
          <p:cNvPr id="6" name="Content Placeholder 5">
            <a:extLst>
              <a:ext uri="{FF2B5EF4-FFF2-40B4-BE49-F238E27FC236}">
                <a16:creationId xmlns:a16="http://schemas.microsoft.com/office/drawing/2014/main" id="{0006DFE9-001B-4C19-8376-DD223D73F2AB}"/>
              </a:ext>
            </a:extLst>
          </p:cNvPr>
          <p:cNvSpPr>
            <a:spLocks noGrp="1"/>
          </p:cNvSpPr>
          <p:nvPr>
            <p:ph idx="1"/>
          </p:nvPr>
        </p:nvSpPr>
        <p:spPr/>
        <p:txBody>
          <a:bodyPr>
            <a:normAutofit fontScale="70000" lnSpcReduction="20000"/>
          </a:bodyPr>
          <a:lstStyle/>
          <a:p>
            <a:pPr marL="0" lvl="0" indent="0">
              <a:buNone/>
            </a:pPr>
            <a:endParaRPr lang="en-GB" dirty="0"/>
          </a:p>
          <a:p>
            <a:pPr marL="514350" lvl="0" indent="-514350">
              <a:buFont typeface="+mj-lt"/>
              <a:buAutoNum type="arabicPeriod"/>
            </a:pPr>
            <a:r>
              <a:rPr lang="en-GB" dirty="0"/>
              <a:t>EXPLICIT CONSENT-ART 9(2)(a); </a:t>
            </a:r>
          </a:p>
          <a:p>
            <a:pPr marL="514350" lvl="0" indent="-514350">
              <a:buFont typeface="+mj-lt"/>
              <a:buAutoNum type="arabicPeriod"/>
            </a:pPr>
            <a:r>
              <a:rPr lang="en-GB" dirty="0"/>
              <a:t>EMPLOYMENT , SOCIAL SECURITY,SOCIAL PROTECTION-ART 9(2)(b);</a:t>
            </a:r>
          </a:p>
          <a:p>
            <a:pPr marL="514350" lvl="0" indent="-514350">
              <a:buFont typeface="+mj-lt"/>
              <a:buAutoNum type="arabicPeriod"/>
            </a:pPr>
            <a:r>
              <a:rPr lang="en-GB" dirty="0"/>
              <a:t>PROTECT VITAL INTEREST –ART 9(2)(c);</a:t>
            </a:r>
          </a:p>
          <a:p>
            <a:pPr marL="514350" lvl="0" indent="-514350">
              <a:buFont typeface="+mj-lt"/>
              <a:buAutoNum type="arabicPeriod"/>
            </a:pPr>
            <a:r>
              <a:rPr lang="en-GB" dirty="0"/>
              <a:t>LEGITIMATE ACITVITY- NOT-FOR PROFIT,FUNDATION, ASSOCIATION -ART 9(2)(d);</a:t>
            </a:r>
          </a:p>
          <a:p>
            <a:pPr marL="514350" lvl="0" indent="-514350">
              <a:buFont typeface="+mj-lt"/>
              <a:buAutoNum type="arabicPeriod"/>
            </a:pPr>
            <a:r>
              <a:rPr lang="en-GB" dirty="0"/>
              <a:t>DATA MADE PUBLIC BY THE DATA SUBJECT-ART 9(2)(e);</a:t>
            </a:r>
          </a:p>
          <a:p>
            <a:pPr marL="514350" lvl="0" indent="-514350">
              <a:buFont typeface="+mj-lt"/>
              <a:buAutoNum type="arabicPeriod"/>
            </a:pPr>
            <a:r>
              <a:rPr lang="en-GB" dirty="0"/>
              <a:t>LEGAL DEFENCE OR CLAIM –ART 9(2)(f);</a:t>
            </a:r>
          </a:p>
          <a:p>
            <a:pPr marL="514350" lvl="0" indent="-514350">
              <a:buFont typeface="+mj-lt"/>
              <a:buAutoNum type="arabicPeriod"/>
            </a:pPr>
            <a:r>
              <a:rPr lang="en-GB" dirty="0"/>
              <a:t>SUBSTANTIAL PUBLIC INTEREST-ART(9)(2)(g);</a:t>
            </a:r>
          </a:p>
          <a:p>
            <a:pPr marL="514350" lvl="0" indent="-514350">
              <a:buFont typeface="+mj-lt"/>
              <a:buAutoNum type="arabicPeriod"/>
            </a:pPr>
            <a:r>
              <a:rPr lang="en-GB" dirty="0"/>
              <a:t>HEALTHCARE- ART(9)(2)(h);</a:t>
            </a:r>
          </a:p>
          <a:p>
            <a:pPr marL="514350" lvl="0" indent="-514350">
              <a:buFont typeface="+mj-lt"/>
              <a:buAutoNum type="arabicPeriod"/>
            </a:pPr>
            <a:r>
              <a:rPr lang="en-GB" dirty="0"/>
              <a:t>CROSS BOARDER THREAT, SAFETY OF MEDICINAL PRODUCTS OR DEVICES-ART 9(2)(</a:t>
            </a:r>
            <a:r>
              <a:rPr lang="en-GB" dirty="0" err="1"/>
              <a:t>i</a:t>
            </a:r>
            <a:r>
              <a:rPr lang="en-GB" dirty="0"/>
              <a:t>);</a:t>
            </a:r>
          </a:p>
          <a:p>
            <a:pPr marL="514350" lvl="0" indent="-514350">
              <a:buFont typeface="+mj-lt"/>
              <a:buAutoNum type="arabicPeriod"/>
            </a:pPr>
            <a:r>
              <a:rPr lang="en-GB" dirty="0"/>
              <a:t>RESEARCH- ART 9(2)(j)</a:t>
            </a:r>
          </a:p>
        </p:txBody>
      </p:sp>
    </p:spTree>
    <p:extLst>
      <p:ext uri="{BB962C8B-B14F-4D97-AF65-F5344CB8AC3E}">
        <p14:creationId xmlns:p14="http://schemas.microsoft.com/office/powerpoint/2010/main" val="40250760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C77CC-1788-423E-869E-B5F46706356A}"/>
              </a:ext>
            </a:extLst>
          </p:cNvPr>
          <p:cNvSpPr>
            <a:spLocks noGrp="1"/>
          </p:cNvSpPr>
          <p:nvPr>
            <p:ph type="title"/>
          </p:nvPr>
        </p:nvSpPr>
        <p:spPr/>
        <p:txBody>
          <a:bodyPr/>
          <a:lstStyle/>
          <a:p>
            <a:r>
              <a:rPr lang="en-GB" dirty="0"/>
              <a:t>Article 9-Lawful Basis</a:t>
            </a:r>
          </a:p>
        </p:txBody>
      </p:sp>
      <p:sp>
        <p:nvSpPr>
          <p:cNvPr id="3" name="Content Placeholder 2">
            <a:extLst>
              <a:ext uri="{FF2B5EF4-FFF2-40B4-BE49-F238E27FC236}">
                <a16:creationId xmlns:a16="http://schemas.microsoft.com/office/drawing/2014/main" id="{1C095001-100E-47FA-9F23-1A81D55F9B4A}"/>
              </a:ext>
            </a:extLst>
          </p:cNvPr>
          <p:cNvSpPr>
            <a:spLocks noGrp="1"/>
          </p:cNvSpPr>
          <p:nvPr>
            <p:ph idx="1"/>
          </p:nvPr>
        </p:nvSpPr>
        <p:spPr/>
        <p:txBody>
          <a:bodyPr>
            <a:normAutofit/>
          </a:bodyPr>
          <a:lstStyle/>
          <a:p>
            <a:r>
              <a:rPr lang="en-GB" dirty="0"/>
              <a:t>Most health research will require the processing of sensitive personal data i.e. health data. both article 6&amp; 9 basis needed.</a:t>
            </a:r>
          </a:p>
          <a:p>
            <a:endParaRPr lang="en-GB" dirty="0"/>
          </a:p>
          <a:p>
            <a:r>
              <a:rPr lang="en-GB" dirty="0"/>
              <a:t>The most relevant legal basis for research is Article 9(2)(j).</a:t>
            </a:r>
          </a:p>
          <a:p>
            <a:endParaRPr lang="en-GB" dirty="0"/>
          </a:p>
          <a:p>
            <a:r>
              <a:rPr lang="en-GB" dirty="0"/>
              <a:t>Processing is necessary for scientific research purposes. </a:t>
            </a:r>
          </a:p>
          <a:p>
            <a:endParaRPr lang="en-GB" dirty="0"/>
          </a:p>
          <a:p>
            <a:r>
              <a:rPr lang="en-GB" dirty="0"/>
              <a:t>If using -must have -safeguards to ensure data minimisation (pseudonymisation).</a:t>
            </a:r>
          </a:p>
          <a:p>
            <a:endParaRPr lang="en-GB" dirty="0"/>
          </a:p>
        </p:txBody>
      </p:sp>
    </p:spTree>
    <p:extLst>
      <p:ext uri="{BB962C8B-B14F-4D97-AF65-F5344CB8AC3E}">
        <p14:creationId xmlns:p14="http://schemas.microsoft.com/office/powerpoint/2010/main" val="1978300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6428C-B30C-4837-B12C-A0A5F619504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6D8ADEC-66F5-4686-8A17-02399AED69F2}"/>
              </a:ext>
            </a:extLst>
          </p:cNvPr>
          <p:cNvSpPr>
            <a:spLocks noGrp="1"/>
          </p:cNvSpPr>
          <p:nvPr>
            <p:ph idx="1"/>
          </p:nvPr>
        </p:nvSpPr>
        <p:spPr/>
        <p:txBody>
          <a:bodyPr/>
          <a:lstStyle/>
          <a:p>
            <a:r>
              <a:rPr lang="en-GB" dirty="0"/>
              <a:t>EXPLICIT CONSENT ALSO REQUIRED – HEALTH RESEARCH REGULATIONS</a:t>
            </a:r>
          </a:p>
          <a:p>
            <a:endParaRPr lang="en-GB" dirty="0"/>
          </a:p>
        </p:txBody>
      </p:sp>
    </p:spTree>
    <p:extLst>
      <p:ext uri="{BB962C8B-B14F-4D97-AF65-F5344CB8AC3E}">
        <p14:creationId xmlns:p14="http://schemas.microsoft.com/office/powerpoint/2010/main" val="30306907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EC40-62A3-4BEE-AE2D-CADDF2EC4455}"/>
              </a:ext>
            </a:extLst>
          </p:cNvPr>
          <p:cNvSpPr>
            <a:spLocks noGrp="1"/>
          </p:cNvSpPr>
          <p:nvPr>
            <p:ph type="title"/>
          </p:nvPr>
        </p:nvSpPr>
        <p:spPr/>
        <p:txBody>
          <a:bodyPr/>
          <a:lstStyle/>
          <a:p>
            <a:r>
              <a:rPr lang="en-GB" u="sng" dirty="0"/>
              <a:t>5. BE TRANSPARENT</a:t>
            </a:r>
          </a:p>
        </p:txBody>
      </p:sp>
      <p:sp>
        <p:nvSpPr>
          <p:cNvPr id="3" name="Content Placeholder 2">
            <a:extLst>
              <a:ext uri="{FF2B5EF4-FFF2-40B4-BE49-F238E27FC236}">
                <a16:creationId xmlns:a16="http://schemas.microsoft.com/office/drawing/2014/main" id="{F352E940-E270-4556-A42F-152B9FFCC975}"/>
              </a:ext>
            </a:extLst>
          </p:cNvPr>
          <p:cNvSpPr>
            <a:spLocks noGrp="1"/>
          </p:cNvSpPr>
          <p:nvPr>
            <p:ph idx="1"/>
          </p:nvPr>
        </p:nvSpPr>
        <p:spPr/>
        <p:txBody>
          <a:bodyPr>
            <a:normAutofit fontScale="92500" lnSpcReduction="10000"/>
          </a:bodyPr>
          <a:lstStyle/>
          <a:p>
            <a:r>
              <a:rPr lang="en-GB" dirty="0"/>
              <a:t>GDPR is all about being open with data subjects and informing them of how their data is to be used.</a:t>
            </a:r>
          </a:p>
          <a:p>
            <a:endParaRPr lang="en-GB" dirty="0"/>
          </a:p>
          <a:p>
            <a:r>
              <a:rPr lang="en-GB" dirty="0"/>
              <a:t>The controller inform/provide notice data subjects of what is being done with their data.</a:t>
            </a:r>
          </a:p>
          <a:p>
            <a:endParaRPr lang="en-GB" dirty="0"/>
          </a:p>
          <a:p>
            <a:r>
              <a:rPr lang="en-GB" dirty="0"/>
              <a:t>PIL(research) or privacy notice.</a:t>
            </a:r>
          </a:p>
          <a:p>
            <a:endParaRPr lang="en-GB" dirty="0"/>
          </a:p>
          <a:p>
            <a:r>
              <a:rPr lang="en-US" dirty="0"/>
              <a:t>You must use clear, understandable language :concise, easily accessible, easy to understand, intelligible, age appropriate, clear and plain.</a:t>
            </a:r>
            <a:endParaRPr lang="en-GB" dirty="0"/>
          </a:p>
          <a:p>
            <a:pPr marL="0" indent="0">
              <a:buNone/>
            </a:pPr>
            <a:endParaRPr lang="en-GB" dirty="0"/>
          </a:p>
        </p:txBody>
      </p:sp>
    </p:spTree>
    <p:extLst>
      <p:ext uri="{BB962C8B-B14F-4D97-AF65-F5344CB8AC3E}">
        <p14:creationId xmlns:p14="http://schemas.microsoft.com/office/powerpoint/2010/main" val="274447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C125-3474-4C11-A1EC-231801BE382C}"/>
              </a:ext>
            </a:extLst>
          </p:cNvPr>
          <p:cNvSpPr>
            <a:spLocks noGrp="1"/>
          </p:cNvSpPr>
          <p:nvPr>
            <p:ph type="title"/>
          </p:nvPr>
        </p:nvSpPr>
        <p:spPr/>
        <p:txBody>
          <a:bodyPr>
            <a:normAutofit fontScale="90000"/>
          </a:bodyPr>
          <a:lstStyle/>
          <a:p>
            <a:r>
              <a:rPr lang="en-GB" dirty="0"/>
              <a:t>INTRODUCTION TO EUROPEAN DATA PROTECTION LAW</a:t>
            </a:r>
          </a:p>
        </p:txBody>
      </p:sp>
      <p:sp>
        <p:nvSpPr>
          <p:cNvPr id="3" name="Content Placeholder 2">
            <a:extLst>
              <a:ext uri="{FF2B5EF4-FFF2-40B4-BE49-F238E27FC236}">
                <a16:creationId xmlns:a16="http://schemas.microsoft.com/office/drawing/2014/main" id="{154A495F-FDAB-4369-B519-60067B727F06}"/>
              </a:ext>
            </a:extLst>
          </p:cNvPr>
          <p:cNvSpPr>
            <a:spLocks noGrp="1"/>
          </p:cNvSpPr>
          <p:nvPr>
            <p:ph idx="1"/>
          </p:nvPr>
        </p:nvSpPr>
        <p:spPr/>
        <p:txBody>
          <a:bodyPr>
            <a:normAutofit/>
          </a:bodyPr>
          <a:lstStyle/>
          <a:p>
            <a:r>
              <a:rPr lang="en-GB" sz="4000" dirty="0">
                <a:cs typeface="Arial" panose="020B0604020202020204" pitchFamily="34" charset="0"/>
              </a:rPr>
              <a:t>Roots of European Data Protection law are found in international Human Rights law forged in the aftermath of World War II;</a:t>
            </a:r>
          </a:p>
          <a:p>
            <a:endParaRPr lang="en-GB" sz="4000" dirty="0">
              <a:cs typeface="Arial" panose="020B0604020202020204" pitchFamily="34" charset="0"/>
            </a:endParaRPr>
          </a:p>
          <a:p>
            <a:r>
              <a:rPr lang="en-GB" sz="4000" dirty="0">
                <a:cs typeface="Arial" panose="020B0604020202020204" pitchFamily="34" charset="0"/>
              </a:rPr>
              <a:t>The right to privacy emerged as a response to some of the abuses perpetrated during World War II;</a:t>
            </a:r>
          </a:p>
          <a:p>
            <a:endParaRPr lang="en-GB" dirty="0"/>
          </a:p>
        </p:txBody>
      </p:sp>
    </p:spTree>
    <p:extLst>
      <p:ext uri="{BB962C8B-B14F-4D97-AF65-F5344CB8AC3E}">
        <p14:creationId xmlns:p14="http://schemas.microsoft.com/office/powerpoint/2010/main" val="13818949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5BDC2-A77A-43A6-9A38-AEDF7B4FEB95}"/>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C1BBFE3-7182-483B-AC49-56FF06E6E8FC}"/>
              </a:ext>
            </a:extLst>
          </p:cNvPr>
          <p:cNvSpPr>
            <a:spLocks noGrp="1"/>
          </p:cNvSpPr>
          <p:nvPr>
            <p:ph idx="1"/>
          </p:nvPr>
        </p:nvSpPr>
        <p:spPr/>
        <p:txBody>
          <a:bodyPr>
            <a:normAutofit lnSpcReduction="10000"/>
          </a:bodyPr>
          <a:lstStyle/>
          <a:p>
            <a:pPr lvl="1"/>
            <a:r>
              <a:rPr lang="en-GB" dirty="0"/>
              <a:t>the controller’s identity and contact information;</a:t>
            </a:r>
          </a:p>
          <a:p>
            <a:pPr lvl="1"/>
            <a:endParaRPr lang="en-GB" dirty="0"/>
          </a:p>
          <a:p>
            <a:pPr lvl="1"/>
            <a:r>
              <a:rPr lang="en-GB" dirty="0"/>
              <a:t>contact details of the data protection officer;</a:t>
            </a:r>
          </a:p>
          <a:p>
            <a:pPr lvl="1"/>
            <a:endParaRPr lang="en-GB" dirty="0"/>
          </a:p>
          <a:p>
            <a:pPr lvl="1"/>
            <a:r>
              <a:rPr lang="en-GB" dirty="0"/>
              <a:t>your legal basis for processing;</a:t>
            </a:r>
          </a:p>
          <a:p>
            <a:pPr lvl="1"/>
            <a:endParaRPr lang="en-GB" dirty="0"/>
          </a:p>
          <a:p>
            <a:pPr lvl="1"/>
            <a:r>
              <a:rPr lang="en-GB" dirty="0"/>
              <a:t>if processing under legitimate interest –state what that is; </a:t>
            </a:r>
          </a:p>
          <a:p>
            <a:pPr lvl="1"/>
            <a:endParaRPr lang="en-GB" dirty="0"/>
          </a:p>
          <a:p>
            <a:pPr lvl="1"/>
            <a:r>
              <a:rPr lang="en-GB" dirty="0"/>
              <a:t>the intended purposes of the processing activities;</a:t>
            </a:r>
          </a:p>
          <a:p>
            <a:pPr lvl="1"/>
            <a:endParaRPr lang="en-GB" dirty="0"/>
          </a:p>
          <a:p>
            <a:pPr lvl="1"/>
            <a:r>
              <a:rPr lang="en-GB" dirty="0"/>
              <a:t>where applicable, that the data will be transferred to another entity or to a third country;</a:t>
            </a:r>
          </a:p>
          <a:p>
            <a:pPr marL="457200" lvl="1" indent="0">
              <a:buNone/>
            </a:pPr>
            <a:endParaRPr lang="en-GB" dirty="0"/>
          </a:p>
          <a:p>
            <a:endParaRPr lang="en-GB" dirty="0"/>
          </a:p>
        </p:txBody>
      </p:sp>
    </p:spTree>
    <p:extLst>
      <p:ext uri="{BB962C8B-B14F-4D97-AF65-F5344CB8AC3E}">
        <p14:creationId xmlns:p14="http://schemas.microsoft.com/office/powerpoint/2010/main" val="36436225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CE743-7BC9-4BAB-BF05-B15326D6C7C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7CCA3F8A-4346-4556-97C3-C702E3C5C326}"/>
              </a:ext>
            </a:extLst>
          </p:cNvPr>
          <p:cNvSpPr>
            <a:spLocks noGrp="1"/>
          </p:cNvSpPr>
          <p:nvPr>
            <p:ph idx="1"/>
          </p:nvPr>
        </p:nvSpPr>
        <p:spPr/>
        <p:txBody>
          <a:bodyPr/>
          <a:lstStyle/>
          <a:p>
            <a:pPr lvl="1"/>
            <a:r>
              <a:rPr lang="en-GB" dirty="0"/>
              <a:t>information about any profiling (automated processing to evaluate aspects of that person such as work performance, behaviour, preferences) individuals will be subject to;</a:t>
            </a:r>
          </a:p>
          <a:p>
            <a:pPr lvl="1"/>
            <a:endParaRPr lang="en-GB" dirty="0"/>
          </a:p>
          <a:p>
            <a:pPr lvl="1"/>
            <a:r>
              <a:rPr lang="en-GB" dirty="0"/>
              <a:t>inform data subjects of the nature of the processing activities and the rights available to them;</a:t>
            </a:r>
          </a:p>
          <a:p>
            <a:pPr lvl="1"/>
            <a:endParaRPr lang="en-GB" dirty="0"/>
          </a:p>
          <a:p>
            <a:pPr lvl="1"/>
            <a:r>
              <a:rPr lang="en-GB" dirty="0"/>
              <a:t>recipients or categories of recipients of the data;</a:t>
            </a:r>
          </a:p>
          <a:p>
            <a:pPr lvl="1"/>
            <a:endParaRPr lang="en-GB" dirty="0"/>
          </a:p>
          <a:p>
            <a:pPr lvl="1"/>
            <a:r>
              <a:rPr lang="en-GB" dirty="0"/>
              <a:t>how long will data be stored for? </a:t>
            </a:r>
          </a:p>
          <a:p>
            <a:endParaRPr lang="en-GB" dirty="0"/>
          </a:p>
        </p:txBody>
      </p:sp>
    </p:spTree>
    <p:extLst>
      <p:ext uri="{BB962C8B-B14F-4D97-AF65-F5344CB8AC3E}">
        <p14:creationId xmlns:p14="http://schemas.microsoft.com/office/powerpoint/2010/main" val="20942224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Further processing/ secondary processing requires an updated notice or information if processing data for a different purpose.</a:t>
            </a:r>
          </a:p>
          <a:p>
            <a:endParaRPr lang="en-GB" dirty="0"/>
          </a:p>
          <a:p>
            <a:r>
              <a:rPr lang="en-GB" dirty="0"/>
              <a:t>A researcher may be exempt from the notice requirement if they received the personal data from someone other than the data subject (e.g. BioBank).</a:t>
            </a:r>
          </a:p>
        </p:txBody>
      </p:sp>
    </p:spTree>
    <p:extLst>
      <p:ext uri="{BB962C8B-B14F-4D97-AF65-F5344CB8AC3E}">
        <p14:creationId xmlns:p14="http://schemas.microsoft.com/office/powerpoint/2010/main" val="1850463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2B08C-FDA7-48E3-91C4-B928E6BF6918}"/>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A258EA34-38F8-4234-AE7E-5BA71EF5FB19}"/>
              </a:ext>
            </a:extLst>
          </p:cNvPr>
          <p:cNvSpPr>
            <a:spLocks noGrp="1"/>
          </p:cNvSpPr>
          <p:nvPr>
            <p:ph idx="1"/>
          </p:nvPr>
        </p:nvSpPr>
        <p:spPr/>
        <p:txBody>
          <a:bodyPr/>
          <a:lstStyle/>
          <a:p>
            <a:r>
              <a:rPr lang="en-GB" dirty="0"/>
              <a:t>A researcher may be  exempt  - notice “likely to render impossible or seriously impair the achievement of the research objectives”.</a:t>
            </a:r>
          </a:p>
          <a:p>
            <a:endParaRPr lang="en-GB" dirty="0"/>
          </a:p>
          <a:p>
            <a:r>
              <a:rPr lang="en-GB" dirty="0"/>
              <a:t>Provided there are appropriate safeguards in place-minimisation of data such as pseudonymisation.</a:t>
            </a:r>
          </a:p>
        </p:txBody>
      </p:sp>
    </p:spTree>
    <p:extLst>
      <p:ext uri="{BB962C8B-B14F-4D97-AF65-F5344CB8AC3E}">
        <p14:creationId xmlns:p14="http://schemas.microsoft.com/office/powerpoint/2010/main" val="1658535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8E7FC-E468-4A7A-A589-923232FAA308}"/>
              </a:ext>
            </a:extLst>
          </p:cNvPr>
          <p:cNvSpPr>
            <a:spLocks noGrp="1"/>
          </p:cNvSpPr>
          <p:nvPr>
            <p:ph type="title"/>
          </p:nvPr>
        </p:nvSpPr>
        <p:spPr/>
        <p:txBody>
          <a:bodyPr/>
          <a:lstStyle/>
          <a:p>
            <a:r>
              <a:rPr lang="en-GB" u="sng" dirty="0"/>
              <a:t>6. RIGHTS OF INDIVIDUALS</a:t>
            </a:r>
          </a:p>
        </p:txBody>
      </p:sp>
      <p:graphicFrame>
        <p:nvGraphicFramePr>
          <p:cNvPr id="4" name="Content Placeholder 3">
            <a:extLst>
              <a:ext uri="{FF2B5EF4-FFF2-40B4-BE49-F238E27FC236}">
                <a16:creationId xmlns:a16="http://schemas.microsoft.com/office/drawing/2014/main" id="{8A0D6920-3892-44BA-8D12-0D40AEC6B562}"/>
              </a:ext>
            </a:extLst>
          </p:cNvPr>
          <p:cNvGraphicFramePr>
            <a:graphicFrameLocks noGrp="1"/>
          </p:cNvGraphicFramePr>
          <p:nvPr>
            <p:ph idx="1"/>
          </p:nvPr>
        </p:nvGraphicFramePr>
        <p:xfrm>
          <a:off x="1120775" y="1825625"/>
          <a:ext cx="102330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54035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3DBD8-514B-41A9-A53A-3F7D187838D5}"/>
              </a:ext>
            </a:extLst>
          </p:cNvPr>
          <p:cNvSpPr>
            <a:spLocks noGrp="1"/>
          </p:cNvSpPr>
          <p:nvPr>
            <p:ph type="title"/>
          </p:nvPr>
        </p:nvSpPr>
        <p:spPr/>
        <p:txBody>
          <a:bodyPr/>
          <a:lstStyle/>
          <a:p>
            <a:r>
              <a:rPr lang="en-GB" dirty="0"/>
              <a:t>CASE STUDY 2</a:t>
            </a:r>
          </a:p>
        </p:txBody>
      </p:sp>
      <p:sp>
        <p:nvSpPr>
          <p:cNvPr id="3" name="Content Placeholder 2">
            <a:extLst>
              <a:ext uri="{FF2B5EF4-FFF2-40B4-BE49-F238E27FC236}">
                <a16:creationId xmlns:a16="http://schemas.microsoft.com/office/drawing/2014/main" id="{2D23A88C-44C2-4E58-8B75-815BB76A4528}"/>
              </a:ext>
            </a:extLst>
          </p:cNvPr>
          <p:cNvSpPr>
            <a:spLocks noGrp="1"/>
          </p:cNvSpPr>
          <p:nvPr>
            <p:ph idx="1"/>
          </p:nvPr>
        </p:nvSpPr>
        <p:spPr/>
        <p:txBody>
          <a:bodyPr>
            <a:normAutofit/>
          </a:bodyPr>
          <a:lstStyle/>
          <a:p>
            <a:r>
              <a:rPr lang="en-GB" altLang="en-US" dirty="0">
                <a:solidFill>
                  <a:srgbClr val="FF0000"/>
                </a:solidFill>
              </a:rPr>
              <a:t>A young man is admitted to the emergency department with breathing difficulties. He is subsequently diagnosed with COVID-19. He makes a full recovery but now wants his medical record relating to the admission and diagnosis of COVID-19 deleted under GDPR.  How should you proceed?</a:t>
            </a:r>
          </a:p>
          <a:p>
            <a:endParaRPr lang="en-GB" dirty="0"/>
          </a:p>
          <a:p>
            <a:endParaRPr lang="en-GB" dirty="0"/>
          </a:p>
          <a:p>
            <a:endParaRPr lang="en-GB" dirty="0"/>
          </a:p>
        </p:txBody>
      </p:sp>
    </p:spTree>
    <p:extLst>
      <p:ext uri="{BB962C8B-B14F-4D97-AF65-F5344CB8AC3E}">
        <p14:creationId xmlns:p14="http://schemas.microsoft.com/office/powerpoint/2010/main" val="11082742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a:t>7. HANDLE ACCESS REQUESTS</a:t>
            </a:r>
            <a:br>
              <a:rPr lang="en-GB" dirty="0"/>
            </a:br>
            <a:endParaRPr lang="en-GB" dirty="0"/>
          </a:p>
        </p:txBody>
      </p:sp>
      <p:sp>
        <p:nvSpPr>
          <p:cNvPr id="3" name="Content Placeholder 2"/>
          <p:cNvSpPr>
            <a:spLocks noGrp="1"/>
          </p:cNvSpPr>
          <p:nvPr>
            <p:ph idx="1"/>
          </p:nvPr>
        </p:nvSpPr>
        <p:spPr/>
        <p:txBody>
          <a:bodyPr>
            <a:normAutofit fontScale="92500" lnSpcReduction="10000"/>
          </a:bodyPr>
          <a:lstStyle/>
          <a:p>
            <a:pPr lvl="1"/>
            <a:endParaRPr lang="en-GB" dirty="0"/>
          </a:p>
          <a:p>
            <a:r>
              <a:rPr lang="en-GB" dirty="0"/>
              <a:t>The time period for dealing with requests is one month.</a:t>
            </a:r>
          </a:p>
          <a:p>
            <a:endParaRPr lang="en-GB" dirty="0"/>
          </a:p>
          <a:p>
            <a:r>
              <a:rPr lang="en-GB" dirty="0"/>
              <a:t>No fee.</a:t>
            </a:r>
          </a:p>
          <a:p>
            <a:endParaRPr lang="en-GB" dirty="0"/>
          </a:p>
          <a:p>
            <a:r>
              <a:rPr lang="en-GB" dirty="0"/>
              <a:t>The controller may charge a reasonable fee for further copies requested, or where access requests are manifestly unfounded or excessive.;</a:t>
            </a:r>
          </a:p>
          <a:p>
            <a:endParaRPr lang="en-GB" dirty="0"/>
          </a:p>
          <a:p>
            <a:r>
              <a:rPr lang="en-GB" dirty="0"/>
              <a:t>In very limited circumstances can limit data that could adversely affect others.</a:t>
            </a:r>
          </a:p>
          <a:p>
            <a:pPr lvl="1">
              <a:buNone/>
            </a:pPr>
            <a:endParaRPr lang="en-GB" dirty="0"/>
          </a:p>
          <a:p>
            <a:endParaRPr lang="en-GB" dirty="0"/>
          </a:p>
          <a:p>
            <a:pPr>
              <a:buNone/>
            </a:pPr>
            <a:endParaRPr lang="en-GB" dirty="0"/>
          </a:p>
          <a:p>
            <a:pPr>
              <a:buNone/>
            </a:pPr>
            <a:endParaRPr lang="en-GB" dirty="0"/>
          </a:p>
          <a:p>
            <a:endParaRPr lang="en-GB"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b="1" dirty="0"/>
            </a:br>
            <a:r>
              <a:rPr lang="en-GB" b="1" u="sng" dirty="0"/>
              <a:t>8.</a:t>
            </a:r>
            <a:r>
              <a:rPr lang="en-GB" u="sng" dirty="0"/>
              <a:t>TRANSFER PERSONAL DATA OUTSIDE EU </a:t>
            </a:r>
            <a:br>
              <a:rPr lang="en-GB" b="1" dirty="0"/>
            </a:br>
            <a:endParaRPr lang="en-GB" dirty="0"/>
          </a:p>
        </p:txBody>
      </p:sp>
      <p:sp>
        <p:nvSpPr>
          <p:cNvPr id="3" name="Content Placeholder 2"/>
          <p:cNvSpPr>
            <a:spLocks noGrp="1"/>
          </p:cNvSpPr>
          <p:nvPr>
            <p:ph idx="1"/>
          </p:nvPr>
        </p:nvSpPr>
        <p:spPr/>
        <p:txBody>
          <a:bodyPr>
            <a:normAutofit/>
          </a:bodyPr>
          <a:lstStyle/>
          <a:p>
            <a:endParaRPr lang="en-GB" dirty="0"/>
          </a:p>
          <a:p>
            <a:r>
              <a:rPr lang="en-GB" dirty="0"/>
              <a:t>The GDPR allows transfer to non EU countries with “adequate level of protection” as determined by the European Commission.</a:t>
            </a:r>
          </a:p>
          <a:p>
            <a:endParaRPr lang="en-GB" dirty="0"/>
          </a:p>
          <a:p>
            <a:r>
              <a:rPr lang="en-GB" dirty="0"/>
              <a:t>Specific safeguards, including</a:t>
            </a:r>
            <a:r>
              <a:rPr lang="en-GB" b="1" dirty="0"/>
              <a:t> standard contractual clauses</a:t>
            </a:r>
            <a:r>
              <a:rPr lang="en-GB" dirty="0"/>
              <a:t>, or if the data subject has provided explicit consent.</a:t>
            </a:r>
          </a:p>
        </p:txBody>
      </p:sp>
    </p:spTree>
    <p:extLst>
      <p:ext uri="{BB962C8B-B14F-4D97-AF65-F5344CB8AC3E}">
        <p14:creationId xmlns:p14="http://schemas.microsoft.com/office/powerpoint/2010/main" val="30337797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a:t>9. DATA BREACH REPORTING &amp; SECURITY</a:t>
            </a:r>
          </a:p>
        </p:txBody>
      </p:sp>
      <p:sp>
        <p:nvSpPr>
          <p:cNvPr id="3" name="Content Placeholder 2"/>
          <p:cNvSpPr>
            <a:spLocks noGrp="1"/>
          </p:cNvSpPr>
          <p:nvPr>
            <p:ph idx="1"/>
          </p:nvPr>
        </p:nvSpPr>
        <p:spPr/>
        <p:txBody>
          <a:bodyPr>
            <a:normAutofit/>
          </a:bodyPr>
          <a:lstStyle/>
          <a:p>
            <a:r>
              <a:rPr lang="en-GB" dirty="0"/>
              <a:t>Mandatory obligation to report data breaches to the Office of the Data Protection Commissioner. </a:t>
            </a:r>
          </a:p>
          <a:p>
            <a:endParaRPr lang="en-GB" dirty="0"/>
          </a:p>
          <a:p>
            <a:r>
              <a:rPr lang="en-GB" dirty="0"/>
              <a:t>Within 72 hours where there is a risk to the rights of data subjects.</a:t>
            </a:r>
          </a:p>
          <a:p>
            <a:endParaRPr lang="en-GB" dirty="0"/>
          </a:p>
          <a:p>
            <a:r>
              <a:rPr lang="en-GB" dirty="0"/>
              <a:t>Controllers have to notify data subjects where the breach is likely to result in a ‘high risk’ to them.</a:t>
            </a:r>
          </a:p>
          <a:p>
            <a:pPr marL="0" indent="0">
              <a:buNone/>
            </a:pPr>
            <a:endParaRPr lang="en-GB" dirty="0"/>
          </a:p>
          <a:p>
            <a:pPr marL="0" indent="0">
              <a:buNone/>
            </a:pPr>
            <a:endParaRPr lang="en-GB"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2B062-0BF1-4E6B-8FDE-546BCEE7BE67}"/>
              </a:ext>
            </a:extLst>
          </p:cNvPr>
          <p:cNvSpPr>
            <a:spLocks noGrp="1"/>
          </p:cNvSpPr>
          <p:nvPr>
            <p:ph type="title"/>
          </p:nvPr>
        </p:nvSpPr>
        <p:spPr/>
        <p:txBody>
          <a:bodyPr/>
          <a:lstStyle/>
          <a:p>
            <a:r>
              <a:rPr lang="en-GB" dirty="0"/>
              <a:t>CASE STUDY 3</a:t>
            </a:r>
          </a:p>
        </p:txBody>
      </p:sp>
      <p:sp>
        <p:nvSpPr>
          <p:cNvPr id="3" name="Content Placeholder 2">
            <a:extLst>
              <a:ext uri="{FF2B5EF4-FFF2-40B4-BE49-F238E27FC236}">
                <a16:creationId xmlns:a16="http://schemas.microsoft.com/office/drawing/2014/main" id="{8D744E56-30C2-4AF1-8471-C1E1A70B7B3B}"/>
              </a:ext>
            </a:extLst>
          </p:cNvPr>
          <p:cNvSpPr>
            <a:spLocks noGrp="1"/>
          </p:cNvSpPr>
          <p:nvPr>
            <p:ph idx="1"/>
          </p:nvPr>
        </p:nvSpPr>
        <p:spPr/>
        <p:txBody>
          <a:bodyPr>
            <a:normAutofit/>
          </a:bodyPr>
          <a:lstStyle/>
          <a:p>
            <a:r>
              <a:rPr lang="en-GB" dirty="0">
                <a:solidFill>
                  <a:srgbClr val="FF0000"/>
                </a:solidFill>
              </a:rPr>
              <a:t>A GP is referring a patient to hospital for further investigations. What steps should be taken to ensure compliance with GDPR? Are there any other considerations? Can a patient object?</a:t>
            </a:r>
          </a:p>
          <a:p>
            <a:endParaRPr lang="en-GB" dirty="0"/>
          </a:p>
        </p:txBody>
      </p:sp>
    </p:spTree>
    <p:extLst>
      <p:ext uri="{BB962C8B-B14F-4D97-AF65-F5344CB8AC3E}">
        <p14:creationId xmlns:p14="http://schemas.microsoft.com/office/powerpoint/2010/main" val="2903921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F798823B-CCC8-4947-BE20-BC4C0EDAAA7E}"/>
              </a:ext>
            </a:extLst>
          </p:cNvPr>
          <p:cNvSpPr>
            <a:spLocks noGrp="1"/>
          </p:cNvSpPr>
          <p:nvPr>
            <p:ph type="title"/>
          </p:nvPr>
        </p:nvSpPr>
        <p:spPr/>
        <p:txBody>
          <a:bodyPr>
            <a:normAutofit fontScale="90000"/>
          </a:bodyPr>
          <a:lstStyle/>
          <a:p>
            <a:r>
              <a:rPr lang="en-GB" dirty="0"/>
              <a:t>INTRODUCTION TO EUROPEAN DATA PROTECTION LAW</a:t>
            </a:r>
            <a:endParaRPr lang="en-GB" altLang="en-US" dirty="0">
              <a:latin typeface="Arial" panose="020B0604020202020204" pitchFamily="34" charset="0"/>
              <a:cs typeface="Arial" panose="020B0604020202020204" pitchFamily="34" charset="0"/>
            </a:endParaRPr>
          </a:p>
        </p:txBody>
      </p:sp>
      <p:sp>
        <p:nvSpPr>
          <p:cNvPr id="58371" name="Content Placeholder 2">
            <a:extLst>
              <a:ext uri="{FF2B5EF4-FFF2-40B4-BE49-F238E27FC236}">
                <a16:creationId xmlns:a16="http://schemas.microsoft.com/office/drawing/2014/main" id="{90AA0B13-36DC-42E4-BBDF-40D6DF757025}"/>
              </a:ext>
            </a:extLst>
          </p:cNvPr>
          <p:cNvSpPr>
            <a:spLocks noGrp="1"/>
          </p:cNvSpPr>
          <p:nvPr>
            <p:ph idx="1"/>
          </p:nvPr>
        </p:nvSpPr>
        <p:spPr/>
        <p:txBody>
          <a:bodyPr>
            <a:normAutofit fontScale="85000" lnSpcReduction="20000"/>
          </a:bodyPr>
          <a:lstStyle/>
          <a:p>
            <a:pPr>
              <a:lnSpc>
                <a:spcPct val="107000"/>
              </a:lnSpc>
              <a:spcAft>
                <a:spcPts val="800"/>
              </a:spcAft>
            </a:pPr>
            <a:r>
              <a:rPr lang="en-GB" altLang="en-US" dirty="0">
                <a:solidFill>
                  <a:schemeClr val="tx1"/>
                </a:solidFill>
                <a:cs typeface="Calibri" panose="020F0502020204030204" pitchFamily="34" charset="0"/>
              </a:rPr>
              <a:t>Employing Article 48- State of Emergency- of the Weimar Constitution, Adolf Hitler persuaded the parliament to pass the Enabling Act which allowed him to rule by decree indefinitely;</a:t>
            </a:r>
          </a:p>
          <a:p>
            <a:pPr>
              <a:lnSpc>
                <a:spcPct val="107000"/>
              </a:lnSpc>
              <a:spcAft>
                <a:spcPts val="800"/>
              </a:spcAft>
            </a:pPr>
            <a:r>
              <a:rPr lang="en-GB" altLang="en-US" dirty="0">
                <a:solidFill>
                  <a:schemeClr val="tx1"/>
                </a:solidFill>
                <a:cs typeface="Calibri" panose="020F0502020204030204" pitchFamily="34" charset="0"/>
              </a:rPr>
              <a:t>In 1933 individuals lost the right to privacy – officials could read people’s mail, listen in on telephone calls and search private homes without a warrant;</a:t>
            </a:r>
          </a:p>
          <a:p>
            <a:pPr>
              <a:lnSpc>
                <a:spcPct val="107000"/>
              </a:lnSpc>
              <a:spcAft>
                <a:spcPts val="800"/>
              </a:spcAft>
            </a:pPr>
            <a:r>
              <a:rPr lang="en-GB" altLang="en-US" dirty="0">
                <a:solidFill>
                  <a:schemeClr val="tx1"/>
                </a:solidFill>
                <a:cs typeface="Calibri" panose="020F0502020204030204" pitchFamily="34" charset="0"/>
              </a:rPr>
              <a:t>Courts attempted to maintain privacy norms….”married couples should be able to trust each other within their four walls without fear of being denounced by their spouse for subversive talk.”</a:t>
            </a:r>
          </a:p>
          <a:p>
            <a:pPr>
              <a:lnSpc>
                <a:spcPct val="107000"/>
              </a:lnSpc>
              <a:spcAft>
                <a:spcPts val="800"/>
              </a:spcAft>
            </a:pPr>
            <a:r>
              <a:rPr lang="en-GB" altLang="en-US" dirty="0">
                <a:solidFill>
                  <a:schemeClr val="tx1"/>
                </a:solidFill>
                <a:cs typeface="Calibri" panose="020F0502020204030204" pitchFamily="34" charset="0"/>
              </a:rPr>
              <a:t>Catastrophic example in history of the utilisation of law to control, oppress and commit atrocities on humanity;</a:t>
            </a:r>
          </a:p>
          <a:p>
            <a:pPr marL="0" indent="0">
              <a:lnSpc>
                <a:spcPct val="107000"/>
              </a:lnSpc>
              <a:spcAft>
                <a:spcPts val="800"/>
              </a:spcAft>
              <a:buNone/>
            </a:pPr>
            <a:endParaRPr lang="en-GB" altLang="en-US" dirty="0">
              <a:solidFill>
                <a:schemeClr val="tx1"/>
              </a:solidFill>
              <a:cs typeface="Calibri" panose="020F0502020204030204" pitchFamily="34" charset="0"/>
            </a:endParaRPr>
          </a:p>
          <a:p>
            <a:endParaRPr lang="en-GB"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7965E-7473-4BB6-8B0B-74D5B68265A2}"/>
              </a:ext>
            </a:extLst>
          </p:cNvPr>
          <p:cNvSpPr>
            <a:spLocks noGrp="1"/>
          </p:cNvSpPr>
          <p:nvPr>
            <p:ph type="title"/>
          </p:nvPr>
        </p:nvSpPr>
        <p:spPr/>
        <p:txBody>
          <a:bodyPr/>
          <a:lstStyle/>
          <a:p>
            <a:r>
              <a:rPr lang="en-GB" dirty="0"/>
              <a:t>CASE STUDY 4</a:t>
            </a:r>
          </a:p>
        </p:txBody>
      </p:sp>
      <p:sp>
        <p:nvSpPr>
          <p:cNvPr id="3" name="Content Placeholder 2">
            <a:extLst>
              <a:ext uri="{FF2B5EF4-FFF2-40B4-BE49-F238E27FC236}">
                <a16:creationId xmlns:a16="http://schemas.microsoft.com/office/drawing/2014/main" id="{82DCF3D6-E1A9-4A57-9D7D-21238869DFAE}"/>
              </a:ext>
            </a:extLst>
          </p:cNvPr>
          <p:cNvSpPr>
            <a:spLocks noGrp="1"/>
          </p:cNvSpPr>
          <p:nvPr>
            <p:ph idx="1"/>
          </p:nvPr>
        </p:nvSpPr>
        <p:spPr/>
        <p:txBody>
          <a:bodyPr/>
          <a:lstStyle/>
          <a:p>
            <a:r>
              <a:rPr lang="en-GB" dirty="0">
                <a:solidFill>
                  <a:srgbClr val="FF0000"/>
                </a:solidFill>
              </a:rPr>
              <a:t>Gardai are conducting a murder investigation. They have contacted your practice and under Section  41b of the Data Protection Act 2018 are requesting the name and contact details of anyone in your practice linked to the murder suspect. </a:t>
            </a:r>
          </a:p>
        </p:txBody>
      </p:sp>
    </p:spTree>
    <p:extLst>
      <p:ext uri="{BB962C8B-B14F-4D97-AF65-F5344CB8AC3E}">
        <p14:creationId xmlns:p14="http://schemas.microsoft.com/office/powerpoint/2010/main" val="4821316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a:t>FINES</a:t>
            </a:r>
            <a:br>
              <a:rPr lang="en-GB" dirty="0"/>
            </a:br>
            <a:endParaRPr lang="en-GB" dirty="0"/>
          </a:p>
        </p:txBody>
      </p:sp>
      <p:sp>
        <p:nvSpPr>
          <p:cNvPr id="3" name="Content Placeholder 2"/>
          <p:cNvSpPr>
            <a:spLocks noGrp="1"/>
          </p:cNvSpPr>
          <p:nvPr>
            <p:ph idx="1"/>
          </p:nvPr>
        </p:nvSpPr>
        <p:spPr/>
        <p:txBody>
          <a:bodyPr>
            <a:normAutofit/>
          </a:bodyPr>
          <a:lstStyle/>
          <a:p>
            <a:r>
              <a:rPr lang="en-GB" dirty="0"/>
              <a:t>Non-compliance subject to fines of up to €20 million or 4% of the total worldwide annual turnover of the preceding financial year. </a:t>
            </a:r>
          </a:p>
          <a:p>
            <a:endParaRPr lang="en-GB" dirty="0"/>
          </a:p>
          <a:p>
            <a:r>
              <a:rPr lang="en-GB" dirty="0"/>
              <a:t>Fines can be imposed in addition to, or instead of, any corrective measures -such as warnings or reprimands.</a:t>
            </a:r>
          </a:p>
          <a:p>
            <a:pPr>
              <a:buNone/>
            </a:pPr>
            <a:r>
              <a:rPr lang="en-GB" dirty="0"/>
              <a:t> </a:t>
            </a:r>
          </a:p>
          <a:p>
            <a:endParaRPr lang="en-GB"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DBD2A-1E71-493B-8CF6-DD62D32E9050}"/>
              </a:ext>
            </a:extLst>
          </p:cNvPr>
          <p:cNvSpPr>
            <a:spLocks noGrp="1"/>
          </p:cNvSpPr>
          <p:nvPr>
            <p:ph type="title"/>
          </p:nvPr>
        </p:nvSpPr>
        <p:spPr/>
        <p:txBody>
          <a:bodyPr/>
          <a:lstStyle/>
          <a:p>
            <a:r>
              <a:rPr lang="en-GB" dirty="0"/>
              <a:t>FINES</a:t>
            </a:r>
          </a:p>
        </p:txBody>
      </p:sp>
      <p:sp>
        <p:nvSpPr>
          <p:cNvPr id="3" name="Content Placeholder 2">
            <a:extLst>
              <a:ext uri="{FF2B5EF4-FFF2-40B4-BE49-F238E27FC236}">
                <a16:creationId xmlns:a16="http://schemas.microsoft.com/office/drawing/2014/main" id="{BD526206-1924-4920-B435-3D505A0AC344}"/>
              </a:ext>
            </a:extLst>
          </p:cNvPr>
          <p:cNvSpPr>
            <a:spLocks noGrp="1"/>
          </p:cNvSpPr>
          <p:nvPr>
            <p:ph idx="1"/>
          </p:nvPr>
        </p:nvSpPr>
        <p:spPr/>
        <p:txBody>
          <a:bodyPr>
            <a:normAutofit lnSpcReduction="10000"/>
          </a:bodyPr>
          <a:lstStyle/>
          <a:p>
            <a:pPr lvl="0"/>
            <a:r>
              <a:rPr lang="en-GB" dirty="0"/>
              <a:t>There is a two-tier system of fines. Up to €10 million or 2% worldwide annual turnover for infringement of e.g.:</a:t>
            </a:r>
          </a:p>
          <a:p>
            <a:pPr lvl="0"/>
            <a:r>
              <a:rPr lang="en-GB" dirty="0"/>
              <a:t>Conditions of obtaining child’s consent;</a:t>
            </a:r>
          </a:p>
          <a:p>
            <a:pPr lvl="0"/>
            <a:r>
              <a:rPr lang="en-GB" dirty="0"/>
              <a:t>Data protection by design and default;</a:t>
            </a:r>
          </a:p>
          <a:p>
            <a:pPr lvl="0"/>
            <a:r>
              <a:rPr lang="en-GB" dirty="0"/>
              <a:t>Joint controller arrangements;</a:t>
            </a:r>
          </a:p>
          <a:p>
            <a:pPr lvl="0"/>
            <a:r>
              <a:rPr lang="en-GB" dirty="0"/>
              <a:t>Obligations of processors;</a:t>
            </a:r>
          </a:p>
          <a:p>
            <a:pPr lvl="0"/>
            <a:r>
              <a:rPr lang="en-GB" dirty="0"/>
              <a:t>Security measures;</a:t>
            </a:r>
          </a:p>
          <a:p>
            <a:pPr lvl="0"/>
            <a:r>
              <a:rPr lang="en-GB" dirty="0"/>
              <a:t>Notifications;</a:t>
            </a:r>
          </a:p>
          <a:p>
            <a:pPr lvl="0"/>
            <a:r>
              <a:rPr lang="en-GB" dirty="0"/>
              <a:t>Conducting DPIA.</a:t>
            </a:r>
          </a:p>
          <a:p>
            <a:endParaRPr lang="en-GB" dirty="0"/>
          </a:p>
        </p:txBody>
      </p:sp>
    </p:spTree>
    <p:extLst>
      <p:ext uri="{BB962C8B-B14F-4D97-AF65-F5344CB8AC3E}">
        <p14:creationId xmlns:p14="http://schemas.microsoft.com/office/powerpoint/2010/main" val="36761073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BF3EC-7175-4066-AF0A-1A7A4D5B87BF}"/>
              </a:ext>
            </a:extLst>
          </p:cNvPr>
          <p:cNvSpPr>
            <a:spLocks noGrp="1"/>
          </p:cNvSpPr>
          <p:nvPr>
            <p:ph type="title"/>
          </p:nvPr>
        </p:nvSpPr>
        <p:spPr/>
        <p:txBody>
          <a:bodyPr/>
          <a:lstStyle/>
          <a:p>
            <a:r>
              <a:rPr lang="en-GB" dirty="0"/>
              <a:t>FINES</a:t>
            </a:r>
          </a:p>
        </p:txBody>
      </p:sp>
      <p:sp>
        <p:nvSpPr>
          <p:cNvPr id="3" name="Content Placeholder 2">
            <a:extLst>
              <a:ext uri="{FF2B5EF4-FFF2-40B4-BE49-F238E27FC236}">
                <a16:creationId xmlns:a16="http://schemas.microsoft.com/office/drawing/2014/main" id="{F5B39419-E47A-4D37-AB14-4B0332B0AAD6}"/>
              </a:ext>
            </a:extLst>
          </p:cNvPr>
          <p:cNvSpPr>
            <a:spLocks noGrp="1"/>
          </p:cNvSpPr>
          <p:nvPr>
            <p:ph idx="1"/>
          </p:nvPr>
        </p:nvSpPr>
        <p:spPr/>
        <p:txBody>
          <a:bodyPr>
            <a:normAutofit fontScale="92500" lnSpcReduction="20000"/>
          </a:bodyPr>
          <a:lstStyle/>
          <a:p>
            <a:r>
              <a:rPr lang="en-GB" dirty="0"/>
              <a:t>Fines up to €20 million or 4% total worldwide annual turnover for infringement of e.g.:</a:t>
            </a:r>
          </a:p>
          <a:p>
            <a:pPr lvl="0"/>
            <a:r>
              <a:rPr lang="en-GB" dirty="0"/>
              <a:t>Core data protection principles;</a:t>
            </a:r>
          </a:p>
          <a:p>
            <a:pPr lvl="0"/>
            <a:r>
              <a:rPr lang="en-GB" dirty="0"/>
              <a:t>Conditions for consent;</a:t>
            </a:r>
          </a:p>
          <a:p>
            <a:pPr lvl="0"/>
            <a:r>
              <a:rPr lang="en-GB" dirty="0"/>
              <a:t>Sensitive personal data processing;</a:t>
            </a:r>
          </a:p>
          <a:p>
            <a:pPr lvl="0"/>
            <a:r>
              <a:rPr lang="en-GB" dirty="0"/>
              <a:t>Data subject rights;</a:t>
            </a:r>
          </a:p>
          <a:p>
            <a:pPr lvl="0"/>
            <a:r>
              <a:rPr lang="en-GB" dirty="0"/>
              <a:t>Transfers outside EU;</a:t>
            </a:r>
          </a:p>
          <a:p>
            <a:pPr lvl="0"/>
            <a:r>
              <a:rPr lang="en-GB" dirty="0"/>
              <a:t>Obligations under Member State law – Health Research Regulations.</a:t>
            </a:r>
          </a:p>
          <a:p>
            <a:pPr marL="0" indent="0">
              <a:buNone/>
            </a:pPr>
            <a:r>
              <a:rPr lang="en-GB" dirty="0"/>
              <a:t> </a:t>
            </a:r>
          </a:p>
          <a:p>
            <a:pPr lvl="0"/>
            <a:r>
              <a:rPr lang="en-GB" dirty="0"/>
              <a:t>Data Protection Act 2018 section 141 (4): Public body fines have been limited to €1million</a:t>
            </a:r>
          </a:p>
          <a:p>
            <a:endParaRPr lang="en-GB" dirty="0"/>
          </a:p>
        </p:txBody>
      </p:sp>
    </p:spTree>
    <p:extLst>
      <p:ext uri="{BB962C8B-B14F-4D97-AF65-F5344CB8AC3E}">
        <p14:creationId xmlns:p14="http://schemas.microsoft.com/office/powerpoint/2010/main" val="5514025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C14F-87AA-41DD-9EB4-C78399AA94CD}"/>
              </a:ext>
            </a:extLst>
          </p:cNvPr>
          <p:cNvSpPr>
            <a:spLocks noGrp="1"/>
          </p:cNvSpPr>
          <p:nvPr>
            <p:ph type="title"/>
          </p:nvPr>
        </p:nvSpPr>
        <p:spPr/>
        <p:txBody>
          <a:bodyPr/>
          <a:lstStyle/>
          <a:p>
            <a:r>
              <a:rPr lang="en-GB" dirty="0"/>
              <a:t>FINES</a:t>
            </a:r>
          </a:p>
        </p:txBody>
      </p:sp>
      <p:sp>
        <p:nvSpPr>
          <p:cNvPr id="3" name="Content Placeholder 2">
            <a:extLst>
              <a:ext uri="{FF2B5EF4-FFF2-40B4-BE49-F238E27FC236}">
                <a16:creationId xmlns:a16="http://schemas.microsoft.com/office/drawing/2014/main" id="{B36DAFA1-4C82-47C1-B3FE-16872574266A}"/>
              </a:ext>
            </a:extLst>
          </p:cNvPr>
          <p:cNvSpPr>
            <a:spLocks noGrp="1"/>
          </p:cNvSpPr>
          <p:nvPr>
            <p:ph idx="1"/>
          </p:nvPr>
        </p:nvSpPr>
        <p:spPr/>
        <p:txBody>
          <a:bodyPr>
            <a:normAutofit/>
          </a:bodyPr>
          <a:lstStyle/>
          <a:p>
            <a:pPr lvl="0"/>
            <a:r>
              <a:rPr lang="en-GB" dirty="0"/>
              <a:t>Since the commencement of GDPR significant regulatory fines across the EU;</a:t>
            </a:r>
          </a:p>
          <a:p>
            <a:pPr lvl="0"/>
            <a:endParaRPr lang="en-GB" dirty="0"/>
          </a:p>
          <a:p>
            <a:pPr lvl="0"/>
            <a:r>
              <a:rPr lang="en-GB" dirty="0"/>
              <a:t>In January 2019 </a:t>
            </a:r>
            <a:r>
              <a:rPr lang="en-GB" i="1" dirty="0"/>
              <a:t>Google France</a:t>
            </a:r>
            <a:r>
              <a:rPr lang="en-GB" dirty="0"/>
              <a:t> were fined €50 million because consent did not meet GDPR standard consent – “specific” and “unambiguous”;</a:t>
            </a:r>
          </a:p>
          <a:p>
            <a:pPr lvl="0"/>
            <a:endParaRPr lang="en-GB" dirty="0"/>
          </a:p>
          <a:p>
            <a:pPr lvl="0"/>
            <a:r>
              <a:rPr lang="en-GB" dirty="0"/>
              <a:t>They also failed to provide users with transparent and usable information.</a:t>
            </a:r>
          </a:p>
          <a:p>
            <a:endParaRPr lang="en-GB" dirty="0"/>
          </a:p>
          <a:p>
            <a:endParaRPr lang="en-GB" dirty="0"/>
          </a:p>
        </p:txBody>
      </p:sp>
    </p:spTree>
    <p:extLst>
      <p:ext uri="{BB962C8B-B14F-4D97-AF65-F5344CB8AC3E}">
        <p14:creationId xmlns:p14="http://schemas.microsoft.com/office/powerpoint/2010/main" val="23682264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63A18-B85F-4615-9B41-C277B7B0CDFD}"/>
              </a:ext>
            </a:extLst>
          </p:cNvPr>
          <p:cNvSpPr>
            <a:spLocks noGrp="1"/>
          </p:cNvSpPr>
          <p:nvPr>
            <p:ph type="title"/>
          </p:nvPr>
        </p:nvSpPr>
        <p:spPr/>
        <p:txBody>
          <a:bodyPr/>
          <a:lstStyle/>
          <a:p>
            <a:r>
              <a:rPr lang="en-GB" dirty="0"/>
              <a:t>UL- DATA BREACH</a:t>
            </a:r>
            <a:endParaRPr lang="en-IE" dirty="0"/>
          </a:p>
        </p:txBody>
      </p:sp>
      <p:sp>
        <p:nvSpPr>
          <p:cNvPr id="3" name="Content Placeholder 2">
            <a:extLst>
              <a:ext uri="{FF2B5EF4-FFF2-40B4-BE49-F238E27FC236}">
                <a16:creationId xmlns:a16="http://schemas.microsoft.com/office/drawing/2014/main" id="{DA412D82-937E-967E-EA62-F20FD5A59D51}"/>
              </a:ext>
            </a:extLst>
          </p:cNvPr>
          <p:cNvSpPr>
            <a:spLocks noGrp="1"/>
          </p:cNvSpPr>
          <p:nvPr>
            <p:ph idx="1"/>
          </p:nvPr>
        </p:nvSpPr>
        <p:spPr/>
        <p:txBody>
          <a:bodyPr>
            <a:normAutofit/>
          </a:bodyPr>
          <a:lstStyle/>
          <a:p>
            <a:r>
              <a:rPr lang="en-GB" dirty="0"/>
              <a:t>University of Limerick (UL) fined €98,000 by the Data Protection Commission (DPC) following an investigation into a series of personal data breaches.</a:t>
            </a:r>
          </a:p>
          <a:p>
            <a:endParaRPr lang="en-GB" dirty="0"/>
          </a:p>
          <a:p>
            <a:r>
              <a:rPr lang="en-GB" dirty="0"/>
              <a:t>UL notified the DPC of 12 breaches that occurred between November 2018 and January 2020.</a:t>
            </a:r>
          </a:p>
          <a:p>
            <a:endParaRPr lang="en-GB" dirty="0"/>
          </a:p>
          <a:p>
            <a:r>
              <a:rPr lang="en-GB" dirty="0"/>
              <a:t>In six of the cases, phishing attacks gained access to the employee email accounts of UL staff members.</a:t>
            </a:r>
          </a:p>
          <a:p>
            <a:endParaRPr lang="en-GB" dirty="0"/>
          </a:p>
        </p:txBody>
      </p:sp>
    </p:spTree>
    <p:extLst>
      <p:ext uri="{BB962C8B-B14F-4D97-AF65-F5344CB8AC3E}">
        <p14:creationId xmlns:p14="http://schemas.microsoft.com/office/powerpoint/2010/main" val="1872140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7FB14-494E-6CD3-8229-2942EA8BFCCC}"/>
              </a:ext>
            </a:extLst>
          </p:cNvPr>
          <p:cNvSpPr>
            <a:spLocks noGrp="1"/>
          </p:cNvSpPr>
          <p:nvPr>
            <p:ph type="title"/>
          </p:nvPr>
        </p:nvSpPr>
        <p:spPr/>
        <p:txBody>
          <a:bodyPr/>
          <a:lstStyle/>
          <a:p>
            <a:r>
              <a:rPr lang="en-IE" dirty="0"/>
              <a:t>UL- DATA BREACH</a:t>
            </a:r>
          </a:p>
        </p:txBody>
      </p:sp>
      <p:sp>
        <p:nvSpPr>
          <p:cNvPr id="3" name="Content Placeholder 2">
            <a:extLst>
              <a:ext uri="{FF2B5EF4-FFF2-40B4-BE49-F238E27FC236}">
                <a16:creationId xmlns:a16="http://schemas.microsoft.com/office/drawing/2014/main" id="{4BFE4CD5-00BB-A9D6-8193-15E3D0B9C429}"/>
              </a:ext>
            </a:extLst>
          </p:cNvPr>
          <p:cNvSpPr>
            <a:spLocks noGrp="1"/>
          </p:cNvSpPr>
          <p:nvPr>
            <p:ph idx="1"/>
          </p:nvPr>
        </p:nvSpPr>
        <p:spPr/>
        <p:txBody>
          <a:bodyPr>
            <a:normAutofit fontScale="92500" lnSpcReduction="10000"/>
          </a:bodyPr>
          <a:lstStyle/>
          <a:p>
            <a:r>
              <a:rPr lang="en-GB" dirty="0"/>
              <a:t>The compromised email accounts contained personal data including identity information, contact details, PPS numbers, bank information, medical or legal documentation, staff disciplinary and HR records, and data belonging to students, staff, and external parties;</a:t>
            </a:r>
          </a:p>
          <a:p>
            <a:endParaRPr lang="en-GB" dirty="0"/>
          </a:p>
          <a:p>
            <a:r>
              <a:rPr lang="en-GB" dirty="0"/>
              <a:t>The DPC  found that UL did not implement appropriate technical and organisational measures to ensure the security of personal data as required by the General Data Protection Regulation (GDPR);</a:t>
            </a:r>
          </a:p>
          <a:p>
            <a:endParaRPr lang="en-GB" dirty="0"/>
          </a:p>
          <a:p>
            <a:r>
              <a:rPr lang="en-GB" dirty="0"/>
              <a:t>The DPC also found that the university failed in three cases to inform the people affected by a high-risk breach without undue delay.</a:t>
            </a:r>
          </a:p>
        </p:txBody>
      </p:sp>
    </p:spTree>
    <p:extLst>
      <p:ext uri="{BB962C8B-B14F-4D97-AF65-F5344CB8AC3E}">
        <p14:creationId xmlns:p14="http://schemas.microsoft.com/office/powerpoint/2010/main" val="8810441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C4B4F-6CEB-A30F-DD1E-7F075398459E}"/>
              </a:ext>
            </a:extLst>
          </p:cNvPr>
          <p:cNvSpPr>
            <a:spLocks noGrp="1"/>
          </p:cNvSpPr>
          <p:nvPr>
            <p:ph type="title"/>
          </p:nvPr>
        </p:nvSpPr>
        <p:spPr/>
        <p:txBody>
          <a:bodyPr/>
          <a:lstStyle/>
          <a:p>
            <a:r>
              <a:rPr lang="en-GB" dirty="0"/>
              <a:t>HSE- RECORD STORAGE</a:t>
            </a:r>
            <a:endParaRPr lang="en-IE" dirty="0"/>
          </a:p>
        </p:txBody>
      </p:sp>
      <p:sp>
        <p:nvSpPr>
          <p:cNvPr id="3" name="Content Placeholder 2">
            <a:extLst>
              <a:ext uri="{FF2B5EF4-FFF2-40B4-BE49-F238E27FC236}">
                <a16:creationId xmlns:a16="http://schemas.microsoft.com/office/drawing/2014/main" id="{9DA9D1A5-9659-FFF3-CFDA-E9DB30432B25}"/>
              </a:ext>
            </a:extLst>
          </p:cNvPr>
          <p:cNvSpPr>
            <a:spLocks noGrp="1"/>
          </p:cNvSpPr>
          <p:nvPr>
            <p:ph idx="1"/>
          </p:nvPr>
        </p:nvSpPr>
        <p:spPr/>
        <p:txBody>
          <a:bodyPr>
            <a:normAutofit fontScale="92500" lnSpcReduction="20000"/>
          </a:bodyPr>
          <a:lstStyle/>
          <a:p>
            <a:r>
              <a:rPr lang="en-GB" dirty="0"/>
              <a:t>The DPC fined the HSE a total of €645,000, and imposed a reprimand and a number of corrective orders following an inquiry into the HSE’s processing of personal data contained in paper records, stored and retained in the HSE’s external storage facilities;</a:t>
            </a:r>
          </a:p>
          <a:p>
            <a:endParaRPr lang="en-GB" dirty="0"/>
          </a:p>
          <a:p>
            <a:r>
              <a:rPr lang="en-GB" dirty="0"/>
              <a:t>Breach notified to the DPC in October 2023, when individuals gained unauthorised access to paper records stored and retained in St. Loman’s Hospital, Mullingar, County Westmeath;</a:t>
            </a:r>
          </a:p>
          <a:p>
            <a:endParaRPr lang="en-GB" dirty="0"/>
          </a:p>
          <a:p>
            <a:r>
              <a:rPr lang="en-GB" dirty="0"/>
              <a:t>In November 2023, a further breach notification was filed by the HSE with the DPC, when individuals gained unauthorised access to paper records stored and retained in the New Building in St. Conal’s Hospital, Letterkenny, County Donegal.</a:t>
            </a:r>
            <a:endParaRPr lang="en-IE" dirty="0"/>
          </a:p>
        </p:txBody>
      </p:sp>
    </p:spTree>
    <p:extLst>
      <p:ext uri="{BB962C8B-B14F-4D97-AF65-F5344CB8AC3E}">
        <p14:creationId xmlns:p14="http://schemas.microsoft.com/office/powerpoint/2010/main" val="18935438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CB8EB-DDDA-CCA8-19E1-879375D204D4}"/>
              </a:ext>
            </a:extLst>
          </p:cNvPr>
          <p:cNvSpPr>
            <a:spLocks noGrp="1"/>
          </p:cNvSpPr>
          <p:nvPr>
            <p:ph type="title"/>
          </p:nvPr>
        </p:nvSpPr>
        <p:spPr/>
        <p:txBody>
          <a:bodyPr/>
          <a:lstStyle/>
          <a:p>
            <a:r>
              <a:rPr lang="en-IE" dirty="0"/>
              <a:t>HSE- RECORD STORAGE</a:t>
            </a:r>
          </a:p>
        </p:txBody>
      </p:sp>
      <p:sp>
        <p:nvSpPr>
          <p:cNvPr id="3" name="Content Placeholder 2">
            <a:extLst>
              <a:ext uri="{FF2B5EF4-FFF2-40B4-BE49-F238E27FC236}">
                <a16:creationId xmlns:a16="http://schemas.microsoft.com/office/drawing/2014/main" id="{23498016-EA4B-2510-FD50-20D56B5BDD25}"/>
              </a:ext>
            </a:extLst>
          </p:cNvPr>
          <p:cNvSpPr>
            <a:spLocks noGrp="1"/>
          </p:cNvSpPr>
          <p:nvPr>
            <p:ph idx="1"/>
          </p:nvPr>
        </p:nvSpPr>
        <p:spPr/>
        <p:txBody>
          <a:bodyPr>
            <a:normAutofit fontScale="85000" lnSpcReduction="20000"/>
          </a:bodyPr>
          <a:lstStyle/>
          <a:p>
            <a:r>
              <a:rPr lang="en-GB" dirty="0"/>
              <a:t>DPC carried out 12 site inspections nationwide;</a:t>
            </a:r>
          </a:p>
          <a:p>
            <a:r>
              <a:rPr lang="en-IE" dirty="0"/>
              <a:t>The DPC’s decision, found that the HSE:</a:t>
            </a:r>
          </a:p>
          <a:p>
            <a:pPr marL="0" lvl="0" indent="0">
              <a:buNone/>
            </a:pPr>
            <a:r>
              <a:rPr lang="en-IE" dirty="0"/>
              <a:t>1. Infringed the principle of integrity and confidentiality of Article 5(1)(f) GDPR and infringed Article 32(1) GDPR by: </a:t>
            </a:r>
          </a:p>
          <a:p>
            <a:pPr marL="0" indent="0">
              <a:buNone/>
            </a:pPr>
            <a:r>
              <a:rPr lang="en-IE" dirty="0"/>
              <a:t>	a. Failing to ensure appropriate security of the personal data contained 	in paper records stored and retained by the 	HSE in its external facilities;</a:t>
            </a:r>
          </a:p>
          <a:p>
            <a:pPr marL="0" indent="0">
              <a:buNone/>
            </a:pPr>
            <a:r>
              <a:rPr lang="en-IE" dirty="0"/>
              <a:t>	b. Failing to implement appropriate technical and organisational 	measures, including proper records management 	processes, 	mechanisms and controls, to ensure a level of security appropriate to the 	risk.</a:t>
            </a:r>
          </a:p>
          <a:p>
            <a:pPr marL="0" lvl="0" indent="0">
              <a:buNone/>
            </a:pPr>
            <a:r>
              <a:rPr lang="en-IE" dirty="0"/>
              <a:t>2. Infringed the principle of storage limitation of Article 5(1)(e) GDPR by failing to retain personal data contained in paper records in a form which permits identification of data subjects for no longer than is necessary.</a:t>
            </a:r>
          </a:p>
          <a:p>
            <a:endParaRPr lang="en-IE" dirty="0"/>
          </a:p>
        </p:txBody>
      </p:sp>
    </p:spTree>
    <p:extLst>
      <p:ext uri="{BB962C8B-B14F-4D97-AF65-F5344CB8AC3E}">
        <p14:creationId xmlns:p14="http://schemas.microsoft.com/office/powerpoint/2010/main" val="7471468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26DC9-1C02-F7A1-F80D-01F4E52F3717}"/>
              </a:ext>
            </a:extLst>
          </p:cNvPr>
          <p:cNvSpPr>
            <a:spLocks noGrp="1"/>
          </p:cNvSpPr>
          <p:nvPr>
            <p:ph type="title"/>
          </p:nvPr>
        </p:nvSpPr>
        <p:spPr/>
        <p:txBody>
          <a:bodyPr/>
          <a:lstStyle/>
          <a:p>
            <a:r>
              <a:rPr lang="en-IE" dirty="0"/>
              <a:t>HSE- RECORD STORAGE</a:t>
            </a:r>
          </a:p>
        </p:txBody>
      </p:sp>
      <p:sp>
        <p:nvSpPr>
          <p:cNvPr id="3" name="Content Placeholder 2">
            <a:extLst>
              <a:ext uri="{FF2B5EF4-FFF2-40B4-BE49-F238E27FC236}">
                <a16:creationId xmlns:a16="http://schemas.microsoft.com/office/drawing/2014/main" id="{9D63CC00-D117-75CF-4D47-3067A96C6EB0}"/>
              </a:ext>
            </a:extLst>
          </p:cNvPr>
          <p:cNvSpPr>
            <a:spLocks noGrp="1"/>
          </p:cNvSpPr>
          <p:nvPr>
            <p:ph idx="1"/>
          </p:nvPr>
        </p:nvSpPr>
        <p:spPr/>
        <p:txBody>
          <a:bodyPr>
            <a:normAutofit lnSpcReduction="10000"/>
          </a:bodyPr>
          <a:lstStyle/>
          <a:p>
            <a:pPr marL="0" indent="0">
              <a:buNone/>
            </a:pPr>
            <a:r>
              <a:rPr lang="en-GB" dirty="0"/>
              <a:t>3. Infringed Article 33(1) GDPR by:</a:t>
            </a:r>
          </a:p>
          <a:p>
            <a:pPr marL="0" indent="0">
              <a:buNone/>
            </a:pPr>
            <a:r>
              <a:rPr lang="en-GB" dirty="0"/>
              <a:t>	a. Failing to notify a breach to the DPC without undue delay, 	and within 72 hours of becoming aware of it, in respect of St. 	Loman’s Hospital;</a:t>
            </a:r>
          </a:p>
          <a:p>
            <a:pPr marL="0" indent="0">
              <a:buNone/>
            </a:pPr>
            <a:r>
              <a:rPr lang="en-GB" dirty="0"/>
              <a:t>	b. Failing to notify a breach to the DPC without undue delay, 	and within 72 hours of becoming aware of it, in respect 	of the 	personal data contained in paper records stored and retained 	in the basement of St. Loman’s Hospital.</a:t>
            </a:r>
          </a:p>
          <a:p>
            <a:pPr marL="0" indent="0">
              <a:buNone/>
            </a:pPr>
            <a:r>
              <a:rPr lang="en-GB" dirty="0"/>
              <a:t>4. Infringed Article 34(1) GDPR by failing to communicate to the data subjects, the personal data breaches which occurred at St. Loman’s Hospital and St. Conal’s Hospital. </a:t>
            </a:r>
          </a:p>
          <a:p>
            <a:endParaRPr lang="en-IE" dirty="0"/>
          </a:p>
        </p:txBody>
      </p:sp>
    </p:spTree>
    <p:extLst>
      <p:ext uri="{BB962C8B-B14F-4D97-AF65-F5344CB8AC3E}">
        <p14:creationId xmlns:p14="http://schemas.microsoft.com/office/powerpoint/2010/main" val="1525661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9B1E9D45-59FA-4404-8EE8-8649183AA5DF}"/>
              </a:ext>
            </a:extLst>
          </p:cNvPr>
          <p:cNvSpPr>
            <a:spLocks noGrp="1"/>
          </p:cNvSpPr>
          <p:nvPr>
            <p:ph type="title"/>
          </p:nvPr>
        </p:nvSpPr>
        <p:spPr/>
        <p:txBody>
          <a:bodyPr>
            <a:normAutofit fontScale="90000"/>
          </a:bodyPr>
          <a:lstStyle/>
          <a:p>
            <a:r>
              <a:rPr lang="en-GB" dirty="0"/>
              <a:t>INTRODUCTION TO EUROPEAN DATA PROTECTION LAW</a:t>
            </a:r>
            <a:endParaRPr lang="en-GB" altLang="en-US" dirty="0">
              <a:latin typeface="Arial" panose="020B0604020202020204" pitchFamily="34" charset="0"/>
              <a:cs typeface="Arial" panose="020B0604020202020204" pitchFamily="34" charset="0"/>
            </a:endParaRPr>
          </a:p>
        </p:txBody>
      </p:sp>
      <p:pic>
        <p:nvPicPr>
          <p:cNvPr id="59395" name="Content Placeholder 3">
            <a:extLst>
              <a:ext uri="{FF2B5EF4-FFF2-40B4-BE49-F238E27FC236}">
                <a16:creationId xmlns:a16="http://schemas.microsoft.com/office/drawing/2014/main" id="{FD716EC7-1454-4DF1-A67D-E60C6BB6019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1646" y="1945324"/>
            <a:ext cx="6910388" cy="4440237"/>
          </a:xfr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0C53F-055C-415D-9ECB-D46B5F870B89}"/>
              </a:ext>
            </a:extLst>
          </p:cNvPr>
          <p:cNvSpPr>
            <a:spLocks noGrp="1"/>
          </p:cNvSpPr>
          <p:nvPr>
            <p:ph type="title"/>
          </p:nvPr>
        </p:nvSpPr>
        <p:spPr/>
        <p:txBody>
          <a:bodyPr>
            <a:normAutofit fontScale="90000"/>
          </a:bodyPr>
          <a:lstStyle/>
          <a:p>
            <a:r>
              <a:rPr lang="en-GB" dirty="0"/>
              <a:t>Portuguese Hospital- Centro </a:t>
            </a:r>
            <a:r>
              <a:rPr lang="en-GB" dirty="0" err="1"/>
              <a:t>Hospitalar</a:t>
            </a:r>
            <a:r>
              <a:rPr lang="en-GB" dirty="0"/>
              <a:t> </a:t>
            </a:r>
            <a:r>
              <a:rPr lang="en-GB" dirty="0" err="1"/>
              <a:t>Barrerio</a:t>
            </a:r>
            <a:endParaRPr lang="en-GB" dirty="0"/>
          </a:p>
        </p:txBody>
      </p:sp>
      <p:sp>
        <p:nvSpPr>
          <p:cNvPr id="3" name="Content Placeholder 2">
            <a:extLst>
              <a:ext uri="{FF2B5EF4-FFF2-40B4-BE49-F238E27FC236}">
                <a16:creationId xmlns:a16="http://schemas.microsoft.com/office/drawing/2014/main" id="{984A1812-76DC-417E-850A-91E1D6F21DA0}"/>
              </a:ext>
            </a:extLst>
          </p:cNvPr>
          <p:cNvSpPr>
            <a:spLocks noGrp="1"/>
          </p:cNvSpPr>
          <p:nvPr>
            <p:ph idx="1"/>
          </p:nvPr>
        </p:nvSpPr>
        <p:spPr/>
        <p:txBody>
          <a:bodyPr>
            <a:normAutofit/>
          </a:bodyPr>
          <a:lstStyle/>
          <a:p>
            <a:r>
              <a:rPr lang="en-GB" dirty="0"/>
              <a:t>Portuguese Hospital- Centro </a:t>
            </a:r>
            <a:r>
              <a:rPr lang="en-GB" dirty="0" err="1"/>
              <a:t>Hospitalar</a:t>
            </a:r>
            <a:r>
              <a:rPr lang="en-GB" dirty="0"/>
              <a:t> </a:t>
            </a:r>
            <a:r>
              <a:rPr lang="en-GB" dirty="0" err="1"/>
              <a:t>Barrerio</a:t>
            </a:r>
            <a:r>
              <a:rPr lang="en-GB" dirty="0"/>
              <a:t>- fined €400,000 under GDPR- November 2018</a:t>
            </a:r>
          </a:p>
          <a:p>
            <a:r>
              <a:rPr lang="en-GB" dirty="0"/>
              <a:t>Non-clinical staff using “medical” profiles to access computer system. </a:t>
            </a:r>
          </a:p>
          <a:p>
            <a:r>
              <a:rPr lang="en-GB" dirty="0"/>
              <a:t>985 users registered as physicians but there were only 296 physicians working there.</a:t>
            </a:r>
          </a:p>
          <a:p>
            <a:r>
              <a:rPr lang="en-GB" dirty="0"/>
              <a:t>9 users were given unrestricted access to confidential patient information.</a:t>
            </a:r>
          </a:p>
        </p:txBody>
      </p:sp>
    </p:spTree>
    <p:extLst>
      <p:ext uri="{BB962C8B-B14F-4D97-AF65-F5344CB8AC3E}">
        <p14:creationId xmlns:p14="http://schemas.microsoft.com/office/powerpoint/2010/main" val="26059537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65C5E-D4DF-4346-8526-97E67BC95FA5}"/>
              </a:ext>
            </a:extLst>
          </p:cNvPr>
          <p:cNvSpPr>
            <a:spLocks noGrp="1"/>
          </p:cNvSpPr>
          <p:nvPr>
            <p:ph type="title"/>
          </p:nvPr>
        </p:nvSpPr>
        <p:spPr/>
        <p:txBody>
          <a:bodyPr/>
          <a:lstStyle/>
          <a:p>
            <a:r>
              <a:rPr lang="en-GB" dirty="0"/>
              <a:t>DUTCH –HAGA HOSPITAL</a:t>
            </a:r>
          </a:p>
        </p:txBody>
      </p:sp>
      <p:sp>
        <p:nvSpPr>
          <p:cNvPr id="3" name="Content Placeholder 2">
            <a:extLst>
              <a:ext uri="{FF2B5EF4-FFF2-40B4-BE49-F238E27FC236}">
                <a16:creationId xmlns:a16="http://schemas.microsoft.com/office/drawing/2014/main" id="{01781982-BECD-4A7E-87AB-BDB0830144A1}"/>
              </a:ext>
            </a:extLst>
          </p:cNvPr>
          <p:cNvSpPr>
            <a:spLocks noGrp="1"/>
          </p:cNvSpPr>
          <p:nvPr>
            <p:ph idx="1"/>
          </p:nvPr>
        </p:nvSpPr>
        <p:spPr/>
        <p:txBody>
          <a:bodyPr>
            <a:normAutofit fontScale="92500"/>
          </a:bodyPr>
          <a:lstStyle/>
          <a:p>
            <a:r>
              <a:rPr lang="en-US" dirty="0"/>
              <a:t>Today, the Dutch Data Protection Authority issued its first GDPR-fine of</a:t>
            </a:r>
            <a:r>
              <a:rPr lang="en-US" b="1" dirty="0"/>
              <a:t> €460,000-</a:t>
            </a:r>
            <a:r>
              <a:rPr lang="en-US" dirty="0"/>
              <a:t>insufficient internal security of patient records;</a:t>
            </a:r>
          </a:p>
          <a:p>
            <a:endParaRPr lang="en-US" dirty="0"/>
          </a:p>
          <a:p>
            <a:r>
              <a:rPr lang="en-US" dirty="0"/>
              <a:t>The Dutch DPA initiated an investigation after it appeared that a large amount of hospital staff had accessed the medical records of a Dutch celebrity (197 employees!) </a:t>
            </a:r>
          </a:p>
          <a:p>
            <a:endParaRPr lang="en-US" dirty="0"/>
          </a:p>
          <a:p>
            <a:r>
              <a:rPr lang="en-US" dirty="0"/>
              <a:t>The Dutch DPA concluded that the </a:t>
            </a:r>
            <a:r>
              <a:rPr lang="en-US" dirty="0" err="1"/>
              <a:t>Haga</a:t>
            </a:r>
            <a:r>
              <a:rPr lang="en-US" dirty="0"/>
              <a:t> Hospital had taken insufficient security measures with respect to </a:t>
            </a:r>
            <a:r>
              <a:rPr lang="en-US" i="1" dirty="0"/>
              <a:t>authentication </a:t>
            </a:r>
            <a:r>
              <a:rPr lang="en-US" dirty="0"/>
              <a:t>and </a:t>
            </a:r>
            <a:r>
              <a:rPr lang="en-US" i="1" dirty="0"/>
              <a:t>the control of logging</a:t>
            </a:r>
            <a:r>
              <a:rPr lang="en-US" dirty="0"/>
              <a:t>, which constitutes a breach of Article 32 of the GDPR.</a:t>
            </a:r>
          </a:p>
          <a:p>
            <a:endParaRPr lang="en-GB" dirty="0"/>
          </a:p>
        </p:txBody>
      </p:sp>
    </p:spTree>
    <p:extLst>
      <p:ext uri="{BB962C8B-B14F-4D97-AF65-F5344CB8AC3E}">
        <p14:creationId xmlns:p14="http://schemas.microsoft.com/office/powerpoint/2010/main" val="24780305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a:t>RIGHT TO COMPENSATION –CIVIL ACTION</a:t>
            </a:r>
            <a:br>
              <a:rPr lang="en-GB" dirty="0"/>
            </a:br>
            <a:endParaRPr lang="en-GB" dirty="0"/>
          </a:p>
        </p:txBody>
      </p:sp>
      <p:sp>
        <p:nvSpPr>
          <p:cNvPr id="3" name="Content Placeholder 2"/>
          <p:cNvSpPr>
            <a:spLocks noGrp="1"/>
          </p:cNvSpPr>
          <p:nvPr>
            <p:ph idx="1"/>
          </p:nvPr>
        </p:nvSpPr>
        <p:spPr/>
        <p:txBody>
          <a:bodyPr>
            <a:normAutofit/>
          </a:bodyPr>
          <a:lstStyle/>
          <a:p>
            <a:r>
              <a:rPr lang="en-GB" dirty="0"/>
              <a:t>Data subjects can sue both controllers and processors for compensation for damage as a result of a breach of GDPR;</a:t>
            </a:r>
          </a:p>
          <a:p>
            <a:endParaRPr lang="en-GB" dirty="0"/>
          </a:p>
          <a:p>
            <a:r>
              <a:rPr lang="en-GB" dirty="0"/>
              <a:t>It introduces joint and several liability between parties engaged in the same data processing;</a:t>
            </a:r>
          </a:p>
          <a:p>
            <a:endParaRPr lang="en-GB" dirty="0"/>
          </a:p>
          <a:p>
            <a:r>
              <a:rPr lang="en-GB" dirty="0"/>
              <a:t>Material and non-material damages;</a:t>
            </a:r>
          </a:p>
          <a:p>
            <a:endParaRPr lang="en-GB" dirty="0"/>
          </a:p>
          <a:p>
            <a:r>
              <a:rPr lang="en-GB" dirty="0"/>
              <a:t>Class actions.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AEE5-3D9B-410F-B988-787A7026D6C7}"/>
              </a:ext>
            </a:extLst>
          </p:cNvPr>
          <p:cNvSpPr>
            <a:spLocks noGrp="1"/>
          </p:cNvSpPr>
          <p:nvPr>
            <p:ph type="title"/>
          </p:nvPr>
        </p:nvSpPr>
        <p:spPr/>
        <p:txBody>
          <a:bodyPr>
            <a:normAutofit fontScale="90000"/>
          </a:bodyPr>
          <a:lstStyle/>
          <a:p>
            <a:r>
              <a:rPr lang="en-GB" u="sng" dirty="0"/>
              <a:t>RIGHT TO COMPENSATION –CIVIL ACTION</a:t>
            </a:r>
            <a:endParaRPr lang="en-GB" dirty="0"/>
          </a:p>
        </p:txBody>
      </p:sp>
      <p:sp>
        <p:nvSpPr>
          <p:cNvPr id="3" name="Content Placeholder 2">
            <a:extLst>
              <a:ext uri="{FF2B5EF4-FFF2-40B4-BE49-F238E27FC236}">
                <a16:creationId xmlns:a16="http://schemas.microsoft.com/office/drawing/2014/main" id="{5733C0BA-8179-4750-B711-5158A7213D73}"/>
              </a:ext>
            </a:extLst>
          </p:cNvPr>
          <p:cNvSpPr>
            <a:spLocks noGrp="1"/>
          </p:cNvSpPr>
          <p:nvPr>
            <p:ph idx="1"/>
          </p:nvPr>
        </p:nvSpPr>
        <p:spPr/>
        <p:txBody>
          <a:bodyPr>
            <a:normAutofit/>
          </a:bodyPr>
          <a:lstStyle/>
          <a:p>
            <a:pPr lvl="0"/>
            <a:r>
              <a:rPr lang="en-GB" i="1" dirty="0"/>
              <a:t>Various Claimants v Wm Morrisons Supermarket PLC</a:t>
            </a:r>
            <a:r>
              <a:rPr lang="en-GB" dirty="0"/>
              <a:t> . The case involved a data breach of the nearly 100,000 employees of Morrisons whereby personal information from a payroll database appeared on a file sharing website in early 2014;</a:t>
            </a:r>
          </a:p>
          <a:p>
            <a:pPr marL="0" indent="0">
              <a:buNone/>
            </a:pPr>
            <a:r>
              <a:rPr lang="en-GB" dirty="0"/>
              <a:t> </a:t>
            </a:r>
          </a:p>
          <a:p>
            <a:endParaRPr lang="en-GB" dirty="0"/>
          </a:p>
        </p:txBody>
      </p:sp>
    </p:spTree>
    <p:extLst>
      <p:ext uri="{BB962C8B-B14F-4D97-AF65-F5344CB8AC3E}">
        <p14:creationId xmlns:p14="http://schemas.microsoft.com/office/powerpoint/2010/main" val="67142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663AF-9A2F-4DE2-B6D4-08A0CACC790C}"/>
              </a:ext>
            </a:extLst>
          </p:cNvPr>
          <p:cNvSpPr>
            <a:spLocks noGrp="1"/>
          </p:cNvSpPr>
          <p:nvPr>
            <p:ph type="title"/>
          </p:nvPr>
        </p:nvSpPr>
        <p:spPr/>
        <p:txBody>
          <a:bodyPr>
            <a:normAutofit fontScale="90000"/>
          </a:bodyPr>
          <a:lstStyle/>
          <a:p>
            <a:r>
              <a:rPr lang="en-GB" u="sng" dirty="0"/>
              <a:t>RIGHT TO COMPENSATION –CIVIL ACTION</a:t>
            </a:r>
            <a:endParaRPr lang="en-GB" dirty="0"/>
          </a:p>
        </p:txBody>
      </p:sp>
      <p:sp>
        <p:nvSpPr>
          <p:cNvPr id="3" name="Content Placeholder 2">
            <a:extLst>
              <a:ext uri="{FF2B5EF4-FFF2-40B4-BE49-F238E27FC236}">
                <a16:creationId xmlns:a16="http://schemas.microsoft.com/office/drawing/2014/main" id="{47DFF2F1-0866-4B21-9F1A-02878FC7DB0A}"/>
              </a:ext>
            </a:extLst>
          </p:cNvPr>
          <p:cNvSpPr>
            <a:spLocks noGrp="1"/>
          </p:cNvSpPr>
          <p:nvPr>
            <p:ph idx="1"/>
          </p:nvPr>
        </p:nvSpPr>
        <p:spPr/>
        <p:txBody>
          <a:bodyPr/>
          <a:lstStyle/>
          <a:p>
            <a:r>
              <a:rPr lang="en-GB" dirty="0"/>
              <a:t>Wrongful acts were found to be sufficiently connected to his employment resulting in Morrisons being vicariously liable for those acts;</a:t>
            </a:r>
          </a:p>
          <a:p>
            <a:endParaRPr lang="en-GB" dirty="0"/>
          </a:p>
          <a:p>
            <a:r>
              <a:rPr lang="en-GB" dirty="0"/>
              <a:t>His motives were irrelevant to the vicarious </a:t>
            </a:r>
            <a:r>
              <a:rPr lang="en-GB" dirty="0" err="1"/>
              <a:t>liablity</a:t>
            </a:r>
            <a:r>
              <a:rPr lang="en-GB" dirty="0"/>
              <a:t>. 5,518 employees brought group litigation against Morrisons claiming that Morrisons.</a:t>
            </a:r>
          </a:p>
        </p:txBody>
      </p:sp>
    </p:spTree>
    <p:extLst>
      <p:ext uri="{BB962C8B-B14F-4D97-AF65-F5344CB8AC3E}">
        <p14:creationId xmlns:p14="http://schemas.microsoft.com/office/powerpoint/2010/main" val="29078107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44543-1E42-44B7-8009-82A22B33D88E}"/>
              </a:ext>
            </a:extLst>
          </p:cNvPr>
          <p:cNvSpPr>
            <a:spLocks noGrp="1"/>
          </p:cNvSpPr>
          <p:nvPr>
            <p:ph type="title"/>
          </p:nvPr>
        </p:nvSpPr>
        <p:spPr/>
        <p:txBody>
          <a:bodyPr/>
          <a:lstStyle/>
          <a:p>
            <a:r>
              <a:rPr lang="en-GB" u="sng" dirty="0"/>
              <a:t>OFFENCES</a:t>
            </a:r>
          </a:p>
        </p:txBody>
      </p:sp>
      <p:sp>
        <p:nvSpPr>
          <p:cNvPr id="3" name="Content Placeholder 2">
            <a:extLst>
              <a:ext uri="{FF2B5EF4-FFF2-40B4-BE49-F238E27FC236}">
                <a16:creationId xmlns:a16="http://schemas.microsoft.com/office/drawing/2014/main" id="{4255EF7F-49F0-4CC0-8825-217DEDE75365}"/>
              </a:ext>
            </a:extLst>
          </p:cNvPr>
          <p:cNvSpPr>
            <a:spLocks noGrp="1"/>
          </p:cNvSpPr>
          <p:nvPr>
            <p:ph idx="1"/>
          </p:nvPr>
        </p:nvSpPr>
        <p:spPr/>
        <p:txBody>
          <a:bodyPr/>
          <a:lstStyle/>
          <a:p>
            <a:r>
              <a:rPr lang="en-GB" dirty="0"/>
              <a:t>Knowingly or recklessly disclosing personal data without prior authority of controller/processor;</a:t>
            </a:r>
          </a:p>
          <a:p>
            <a:endParaRPr lang="en-GB" dirty="0"/>
          </a:p>
          <a:p>
            <a:r>
              <a:rPr lang="en-GB" dirty="0"/>
              <a:t>Obtaining and disclosing personal data without prior authority of controller/processor;</a:t>
            </a:r>
          </a:p>
          <a:p>
            <a:endParaRPr lang="en-GB" dirty="0"/>
          </a:p>
          <a:p>
            <a:r>
              <a:rPr lang="en-GB" dirty="0"/>
              <a:t>Selling personal data obtained and disclosed without prior authority controller/processor. </a:t>
            </a:r>
          </a:p>
        </p:txBody>
      </p:sp>
    </p:spTree>
    <p:extLst>
      <p:ext uri="{BB962C8B-B14F-4D97-AF65-F5344CB8AC3E}">
        <p14:creationId xmlns:p14="http://schemas.microsoft.com/office/powerpoint/2010/main" val="30033817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C91DF-2688-42A1-9E49-32800D16A434}"/>
              </a:ext>
            </a:extLst>
          </p:cNvPr>
          <p:cNvSpPr>
            <a:spLocks noGrp="1"/>
          </p:cNvSpPr>
          <p:nvPr>
            <p:ph type="title"/>
          </p:nvPr>
        </p:nvSpPr>
        <p:spPr/>
        <p:txBody>
          <a:bodyPr/>
          <a:lstStyle/>
          <a:p>
            <a:r>
              <a:rPr lang="en-GB" dirty="0"/>
              <a:t>OFFENCES</a:t>
            </a:r>
          </a:p>
        </p:txBody>
      </p:sp>
      <p:sp>
        <p:nvSpPr>
          <p:cNvPr id="3" name="Content Placeholder 2">
            <a:extLst>
              <a:ext uri="{FF2B5EF4-FFF2-40B4-BE49-F238E27FC236}">
                <a16:creationId xmlns:a16="http://schemas.microsoft.com/office/drawing/2014/main" id="{E8639936-DAE9-4B64-8438-B0519576FDA8}"/>
              </a:ext>
            </a:extLst>
          </p:cNvPr>
          <p:cNvSpPr>
            <a:spLocks noGrp="1"/>
          </p:cNvSpPr>
          <p:nvPr>
            <p:ph idx="1"/>
          </p:nvPr>
        </p:nvSpPr>
        <p:spPr/>
        <p:txBody>
          <a:bodyPr>
            <a:normAutofit/>
          </a:bodyPr>
          <a:lstStyle/>
          <a:p>
            <a:pPr lvl="0"/>
            <a:r>
              <a:rPr lang="en-GB" dirty="0"/>
              <a:t>Under the previous Data Protection Acts 1988-2003–M.C.K. Rentals Limited 2014 two directors were convicted following prosecution for offences for which the company had been convicted. MCK found to have unlawfully obtained access to personal information and disclosing it in contravention of the Data Protection Acts -€1,500 fine each.</a:t>
            </a:r>
          </a:p>
          <a:p>
            <a:pPr marL="0" indent="0">
              <a:buNone/>
            </a:pPr>
            <a:endParaRPr lang="en-GB" dirty="0"/>
          </a:p>
          <a:p>
            <a:endParaRPr lang="en-GB" dirty="0"/>
          </a:p>
        </p:txBody>
      </p:sp>
    </p:spTree>
    <p:extLst>
      <p:ext uri="{BB962C8B-B14F-4D97-AF65-F5344CB8AC3E}">
        <p14:creationId xmlns:p14="http://schemas.microsoft.com/office/powerpoint/2010/main" val="26477706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r>
          </a:p>
        </p:txBody>
      </p:sp>
      <p:sp>
        <p:nvSpPr>
          <p:cNvPr id="3" name="Content Placeholder 2"/>
          <p:cNvSpPr>
            <a:spLocks noGrp="1"/>
          </p:cNvSpPr>
          <p:nvPr>
            <p:ph idx="1"/>
          </p:nvPr>
        </p:nvSpPr>
        <p:spPr/>
        <p:txBody>
          <a:bodyPr/>
          <a:lstStyle/>
          <a:p>
            <a:pPr>
              <a:buNone/>
            </a:pPr>
            <a:endParaRPr lang="en-GB" dirty="0"/>
          </a:p>
          <a:p>
            <a:pPr>
              <a:buNone/>
            </a:pPr>
            <a:endParaRPr lang="en-GB" dirty="0"/>
          </a:p>
          <a:p>
            <a:pPr>
              <a:buNone/>
            </a:pPr>
            <a:endParaRPr lang="en-GB" dirty="0"/>
          </a:p>
          <a:p>
            <a:pPr>
              <a:buNone/>
            </a:pPr>
            <a:r>
              <a:rPr lang="en-GB" dirty="0"/>
              <a:t>		   CONDUCTING RESEARCH-HEALTH RESEARCH 			            REGULATIONS -REQUIREMENTS</a:t>
            </a:r>
          </a:p>
          <a:p>
            <a:pPr>
              <a:buNone/>
            </a:pPr>
            <a:r>
              <a:rPr lang="en-GB" dirty="0"/>
              <a:t>				       </a:t>
            </a:r>
          </a:p>
          <a:p>
            <a:endParaRPr lang="en-GB" dirty="0"/>
          </a:p>
        </p:txBody>
      </p:sp>
      <p:pic>
        <p:nvPicPr>
          <p:cNvPr id="3074" name="Picture 2" descr="C:\Users\Mary\Desktop\images.jpg"/>
          <p:cNvPicPr>
            <a:picLocks noChangeAspect="1" noChangeArrowheads="1"/>
          </p:cNvPicPr>
          <p:nvPr/>
        </p:nvPicPr>
        <p:blipFill>
          <a:blip r:embed="rId2" cstate="print"/>
          <a:srcRect/>
          <a:stretch>
            <a:fillRect/>
          </a:stretch>
        </p:blipFill>
        <p:spPr bwMode="auto">
          <a:xfrm>
            <a:off x="4007769" y="1844825"/>
            <a:ext cx="3609975" cy="1266825"/>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290BD-EDCC-49B6-99C2-8C95816B0E4C}"/>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442A07E1-7B97-4C5D-9117-6C47353CCADA}"/>
              </a:ext>
            </a:extLst>
          </p:cNvPr>
          <p:cNvSpPr>
            <a:spLocks noGrp="1"/>
          </p:cNvSpPr>
          <p:nvPr>
            <p:ph idx="1"/>
          </p:nvPr>
        </p:nvSpPr>
        <p:spPr/>
        <p:txBody>
          <a:bodyPr/>
          <a:lstStyle/>
          <a:p>
            <a:r>
              <a:rPr lang="en-GB" dirty="0">
                <a:latin typeface="Calibri" panose="020F0502020204030204" pitchFamily="34" charset="0"/>
                <a:ea typeface="Calibri" panose="020F0502020204030204" pitchFamily="34" charset="0"/>
                <a:cs typeface="Times New Roman" panose="02020603050405020304" pitchFamily="18" charset="0"/>
              </a:rPr>
              <a:t>S</a:t>
            </a:r>
            <a:r>
              <a:rPr lang="en-GB" sz="2800" dirty="0">
                <a:effectLst/>
                <a:latin typeface="Calibri" panose="020F0502020204030204" pitchFamily="34" charset="0"/>
                <a:ea typeface="Calibri" panose="020F0502020204030204" pitchFamily="34" charset="0"/>
                <a:cs typeface="Times New Roman" panose="02020603050405020304" pitchFamily="18" charset="0"/>
              </a:rPr>
              <a:t>pecification clauses permitted Member States scope when applying of certain aspects of GDPR;</a:t>
            </a:r>
          </a:p>
          <a:p>
            <a:endParaRPr lang="en-GB" dirty="0"/>
          </a:p>
          <a:p>
            <a:r>
              <a:rPr lang="en-GB" dirty="0"/>
              <a:t>Further mandatory obligations for research in Ireland.</a:t>
            </a:r>
          </a:p>
          <a:p>
            <a:endParaRPr lang="en-GB" dirty="0"/>
          </a:p>
          <a:p>
            <a:r>
              <a:rPr lang="en-US" dirty="0"/>
              <a:t>S.I. No. 314 of 2018 -Data Protection Act 2018 (Section 36(2)) (Health Research) Regulations 2018.</a:t>
            </a:r>
          </a:p>
          <a:p>
            <a:endParaRPr lang="en-US" dirty="0"/>
          </a:p>
          <a:p>
            <a:r>
              <a:rPr lang="en-US" dirty="0"/>
              <a:t>Came into effect August 8</a:t>
            </a:r>
            <a:r>
              <a:rPr lang="en-US" baseline="30000" dirty="0"/>
              <a:t>th</a:t>
            </a:r>
            <a:r>
              <a:rPr lang="en-US" dirty="0"/>
              <a:t>, 2018.</a:t>
            </a:r>
            <a:endParaRPr lang="en-GB" dirty="0"/>
          </a:p>
        </p:txBody>
      </p:sp>
    </p:spTree>
    <p:extLst>
      <p:ext uri="{BB962C8B-B14F-4D97-AF65-F5344CB8AC3E}">
        <p14:creationId xmlns:p14="http://schemas.microsoft.com/office/powerpoint/2010/main" val="9177767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F63DE-442C-4CF6-A949-12798684097C}"/>
              </a:ext>
            </a:extLst>
          </p:cNvPr>
          <p:cNvSpPr>
            <a:spLocks noGrp="1"/>
          </p:cNvSpPr>
          <p:nvPr>
            <p:ph type="title"/>
          </p:nvPr>
        </p:nvSpPr>
        <p:spPr/>
        <p:txBody>
          <a:bodyPr/>
          <a:lstStyle/>
          <a:p>
            <a:r>
              <a:rPr lang="en-GB" dirty="0"/>
              <a:t>HRR -Governance</a:t>
            </a:r>
          </a:p>
        </p:txBody>
      </p:sp>
      <p:sp>
        <p:nvSpPr>
          <p:cNvPr id="3" name="Content Placeholder 2">
            <a:extLst>
              <a:ext uri="{FF2B5EF4-FFF2-40B4-BE49-F238E27FC236}">
                <a16:creationId xmlns:a16="http://schemas.microsoft.com/office/drawing/2014/main" id="{FFEF22B5-56FC-4E64-8077-6805011649A2}"/>
              </a:ext>
            </a:extLst>
          </p:cNvPr>
          <p:cNvSpPr>
            <a:spLocks noGrp="1"/>
          </p:cNvSpPr>
          <p:nvPr>
            <p:ph idx="1"/>
          </p:nvPr>
        </p:nvSpPr>
        <p:spPr>
          <a:xfrm>
            <a:off x="2063552" y="1556793"/>
            <a:ext cx="8229600" cy="4525963"/>
          </a:xfrm>
        </p:spPr>
        <p:txBody>
          <a:bodyPr>
            <a:normAutofit fontScale="85000" lnSpcReduction="10000"/>
          </a:bodyPr>
          <a:lstStyle/>
          <a:p>
            <a:pPr marL="0" indent="0">
              <a:buNone/>
            </a:pPr>
            <a:endParaRPr lang="en-US" dirty="0"/>
          </a:p>
          <a:p>
            <a:pPr marL="342900" indent="-342900">
              <a:lnSpc>
                <a:spcPct val="100000"/>
              </a:lnSpc>
              <a:spcBef>
                <a:spcPct val="20000"/>
              </a:spcBef>
              <a:buFont typeface="Wingdings" panose="05000000000000000000" pitchFamily="2" charset="2"/>
              <a:buChar char="Ø"/>
              <a:defRPr/>
            </a:pPr>
            <a:r>
              <a:rPr lang="en-US" sz="3300" dirty="0"/>
              <a:t>REC approval;</a:t>
            </a:r>
          </a:p>
          <a:p>
            <a:pPr marL="342900" indent="-342900">
              <a:lnSpc>
                <a:spcPct val="100000"/>
              </a:lnSpc>
              <a:spcBef>
                <a:spcPct val="20000"/>
              </a:spcBef>
              <a:buFont typeface="Wingdings" panose="05000000000000000000" pitchFamily="2" charset="2"/>
              <a:buChar char="Ø"/>
              <a:defRPr/>
            </a:pPr>
            <a:r>
              <a:rPr lang="en-US" sz="3300" dirty="0"/>
              <a:t>Specify the controller, joint controllers,</a:t>
            </a:r>
            <a:r>
              <a:rPr lang="en-US" sz="3300" dirty="0">
                <a:solidFill>
                  <a:prstClr val="white"/>
                </a:solidFill>
                <a:latin typeface="Corbel" panose="020B0503020204020204" pitchFamily="34" charset="0"/>
              </a:rPr>
              <a:t> any data processors;</a:t>
            </a:r>
          </a:p>
          <a:p>
            <a:pPr marL="342900" indent="-342900">
              <a:lnSpc>
                <a:spcPct val="100000"/>
              </a:lnSpc>
              <a:spcBef>
                <a:spcPct val="20000"/>
              </a:spcBef>
              <a:buFont typeface="Wingdings" panose="05000000000000000000" pitchFamily="2" charset="2"/>
              <a:buChar char="Ø"/>
              <a:defRPr/>
            </a:pPr>
            <a:r>
              <a:rPr lang="en-US" sz="3300" dirty="0">
                <a:solidFill>
                  <a:prstClr val="white"/>
                </a:solidFill>
                <a:latin typeface="Corbel" panose="020B0503020204020204" pitchFamily="34" charset="0"/>
              </a:rPr>
              <a:t>Specify funding  or others supporting the project;</a:t>
            </a:r>
          </a:p>
          <a:p>
            <a:pPr marL="342900" indent="-342900">
              <a:lnSpc>
                <a:spcPct val="100000"/>
              </a:lnSpc>
              <a:spcBef>
                <a:spcPct val="20000"/>
              </a:spcBef>
              <a:buFont typeface="Wingdings" panose="05000000000000000000" pitchFamily="2" charset="2"/>
              <a:buChar char="Ø"/>
              <a:defRPr/>
            </a:pPr>
            <a:r>
              <a:rPr lang="en-US" sz="3300" dirty="0">
                <a:solidFill>
                  <a:prstClr val="white"/>
                </a:solidFill>
                <a:latin typeface="Corbel" panose="020B0503020204020204" pitchFamily="34" charset="0"/>
              </a:rPr>
              <a:t>S</a:t>
            </a:r>
            <a:r>
              <a:rPr lang="en-US" sz="3300" dirty="0" err="1">
                <a:solidFill>
                  <a:prstClr val="white"/>
                </a:solidFill>
                <a:latin typeface="Corbel" panose="020B0503020204020204" pitchFamily="34" charset="0"/>
              </a:rPr>
              <a:t>pecify</a:t>
            </a:r>
            <a:r>
              <a:rPr lang="en-US" sz="3300" dirty="0">
                <a:solidFill>
                  <a:prstClr val="white"/>
                </a:solidFill>
                <a:latin typeface="Corbel" panose="020B0503020204020204" pitchFamily="34" charset="0"/>
              </a:rPr>
              <a:t> any person with whom it is intended to share any of the personal data collected and the purpose of such sharing;</a:t>
            </a:r>
          </a:p>
          <a:p>
            <a:pPr marL="342900" indent="-342900">
              <a:lnSpc>
                <a:spcPct val="100000"/>
              </a:lnSpc>
              <a:spcBef>
                <a:spcPct val="20000"/>
              </a:spcBef>
              <a:buFont typeface="Wingdings" panose="05000000000000000000" pitchFamily="2" charset="2"/>
              <a:buChar char="Ø"/>
              <a:defRPr/>
            </a:pPr>
            <a:r>
              <a:rPr lang="en-US" sz="3300" dirty="0">
                <a:solidFill>
                  <a:prstClr val="white"/>
                </a:solidFill>
                <a:latin typeface="Corbel" panose="020B0503020204020204" pitchFamily="34" charset="0"/>
              </a:rPr>
              <a:t>P</a:t>
            </a:r>
            <a:r>
              <a:rPr lang="en-US" sz="3300" dirty="0" err="1">
                <a:solidFill>
                  <a:prstClr val="white"/>
                </a:solidFill>
                <a:latin typeface="Corbel" panose="020B0503020204020204" pitchFamily="34" charset="0"/>
              </a:rPr>
              <a:t>rovide</a:t>
            </a:r>
            <a:r>
              <a:rPr lang="en-US" sz="3300" dirty="0">
                <a:solidFill>
                  <a:prstClr val="white"/>
                </a:solidFill>
                <a:latin typeface="Corbel" panose="020B0503020204020204" pitchFamily="34" charset="0"/>
              </a:rPr>
              <a:t> training in data protection law and practice to those carrying out the health research;</a:t>
            </a:r>
            <a:endParaRPr lang="en-GB" sz="3300" dirty="0">
              <a:solidFill>
                <a:prstClr val="white"/>
              </a:solidFill>
              <a:latin typeface="Corbel" panose="020B0503020204020204" pitchFamily="34" charset="0"/>
            </a:endParaRP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608720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2C92385E-B740-4657-914E-D2100E63AAFC}"/>
              </a:ext>
            </a:extLst>
          </p:cNvPr>
          <p:cNvSpPr>
            <a:spLocks noGrp="1"/>
          </p:cNvSpPr>
          <p:nvPr>
            <p:ph type="title"/>
          </p:nvPr>
        </p:nvSpPr>
        <p:spPr/>
        <p:txBody>
          <a:bodyPr>
            <a:normAutofit fontScale="90000"/>
          </a:bodyPr>
          <a:lstStyle/>
          <a:p>
            <a:r>
              <a:rPr lang="en-GB" dirty="0"/>
              <a:t>INTRODUCTION TO EUROPEAN DATA PROTECTION LAW</a:t>
            </a:r>
            <a:endParaRPr lang="en-GB" altLang="en-US" dirty="0">
              <a:latin typeface="Arial" panose="020B0604020202020204" pitchFamily="34" charset="0"/>
              <a:cs typeface="Arial" panose="020B0604020202020204" pitchFamily="34" charset="0"/>
            </a:endParaRPr>
          </a:p>
        </p:txBody>
      </p:sp>
      <p:sp>
        <p:nvSpPr>
          <p:cNvPr id="60419" name="Content Placeholder 2">
            <a:extLst>
              <a:ext uri="{FF2B5EF4-FFF2-40B4-BE49-F238E27FC236}">
                <a16:creationId xmlns:a16="http://schemas.microsoft.com/office/drawing/2014/main" id="{CA669B10-242A-42AD-AF3D-1F32E0507F2F}"/>
              </a:ext>
            </a:extLst>
          </p:cNvPr>
          <p:cNvSpPr>
            <a:spLocks noGrp="1"/>
          </p:cNvSpPr>
          <p:nvPr>
            <p:ph idx="1"/>
          </p:nvPr>
        </p:nvSpPr>
        <p:spPr/>
        <p:txBody>
          <a:bodyPr/>
          <a:lstStyle/>
          <a:p>
            <a:pPr>
              <a:lnSpc>
                <a:spcPct val="107000"/>
              </a:lnSpc>
              <a:spcAft>
                <a:spcPts val="800"/>
              </a:spcAft>
            </a:pPr>
            <a:r>
              <a:rPr lang="en-GB" altLang="en-US" dirty="0">
                <a:solidFill>
                  <a:schemeClr val="tx1"/>
                </a:solidFill>
                <a:cs typeface="Calibri" panose="020F0502020204030204" pitchFamily="34" charset="0"/>
              </a:rPr>
              <a:t>War correspondent Martha Gellhorn reporting on the Nuremberg trials, tasked with trying 24 of the most important political and military leaders of the Third Reich which was held in the aftermath of World War II in 1946, said:</a:t>
            </a:r>
          </a:p>
          <a:p>
            <a:pPr>
              <a:lnSpc>
                <a:spcPct val="107000"/>
              </a:lnSpc>
              <a:spcAft>
                <a:spcPts val="800"/>
              </a:spcAft>
            </a:pPr>
            <a:r>
              <a:rPr lang="en-GB" altLang="en-US" dirty="0">
                <a:solidFill>
                  <a:schemeClr val="tx1"/>
                </a:solidFill>
                <a:cs typeface="Calibri" panose="020F0502020204030204" pitchFamily="34" charset="0"/>
              </a:rPr>
              <a:t>“…</a:t>
            </a:r>
            <a:r>
              <a:rPr lang="en-GB" altLang="en-US" b="1" dirty="0">
                <a:solidFill>
                  <a:schemeClr val="tx1"/>
                </a:solidFill>
                <a:cs typeface="Calibri" panose="020F0502020204030204" pitchFamily="34" charset="0"/>
              </a:rPr>
              <a:t>What these men were able to do, no famine, no plague, no acts of God ever did: they produced destruction as the world has never seen destruction</a:t>
            </a:r>
            <a:r>
              <a:rPr lang="en-GB" altLang="en-US" dirty="0">
                <a:solidFill>
                  <a:schemeClr val="tx1"/>
                </a:solidFill>
                <a:cs typeface="Calibri" panose="020F0502020204030204" pitchFamily="34" charset="0"/>
              </a:rPr>
              <a:t>.”</a:t>
            </a:r>
          </a:p>
          <a:p>
            <a:endParaRPr lang="en-GB" altLang="en-US" dirty="0"/>
          </a:p>
        </p:txBody>
      </p:sp>
      <p:pic>
        <p:nvPicPr>
          <p:cNvPr id="60420" name="Picture 1">
            <a:extLst>
              <a:ext uri="{FF2B5EF4-FFF2-40B4-BE49-F238E27FC236}">
                <a16:creationId xmlns:a16="http://schemas.microsoft.com/office/drawing/2014/main" id="{5D93E1E4-29E8-42BD-A259-4F0ED47053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3543" y="4848970"/>
            <a:ext cx="2193982" cy="1795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653C2-1363-4E04-B419-BD8B11C53C8E}"/>
              </a:ext>
            </a:extLst>
          </p:cNvPr>
          <p:cNvSpPr>
            <a:spLocks noGrp="1"/>
          </p:cNvSpPr>
          <p:nvPr>
            <p:ph type="title"/>
          </p:nvPr>
        </p:nvSpPr>
        <p:spPr/>
        <p:txBody>
          <a:bodyPr>
            <a:normAutofit/>
          </a:bodyPr>
          <a:lstStyle/>
          <a:p>
            <a:r>
              <a:rPr lang="en-GB" dirty="0"/>
              <a:t>HRR-Processes &amp; Procedures </a:t>
            </a:r>
          </a:p>
        </p:txBody>
      </p:sp>
      <p:sp>
        <p:nvSpPr>
          <p:cNvPr id="3" name="Content Placeholder 2">
            <a:extLst>
              <a:ext uri="{FF2B5EF4-FFF2-40B4-BE49-F238E27FC236}">
                <a16:creationId xmlns:a16="http://schemas.microsoft.com/office/drawing/2014/main" id="{FE6BA245-5168-4B79-9988-8D5A2D168CFD}"/>
              </a:ext>
            </a:extLst>
          </p:cNvPr>
          <p:cNvSpPr>
            <a:spLocks noGrp="1"/>
          </p:cNvSpPr>
          <p:nvPr>
            <p:ph idx="1"/>
          </p:nvPr>
        </p:nvSpPr>
        <p:spPr/>
        <p:txBody>
          <a:bodyPr>
            <a:normAutofit/>
          </a:bodyPr>
          <a:lstStyle/>
          <a:p>
            <a:pPr>
              <a:buFont typeface="Wingdings" panose="05000000000000000000" pitchFamily="2" charset="2"/>
              <a:buChar char="Ø"/>
            </a:pPr>
            <a:r>
              <a:rPr lang="en-US" dirty="0"/>
              <a:t>Carry out of an assessment of the data protection implications of the health research;</a:t>
            </a:r>
          </a:p>
          <a:p>
            <a:pPr>
              <a:buFont typeface="Wingdings" panose="05000000000000000000" pitchFamily="2" charset="2"/>
              <a:buChar char="Ø"/>
            </a:pPr>
            <a:endParaRPr lang="en-US" dirty="0"/>
          </a:p>
          <a:p>
            <a:pPr>
              <a:buFont typeface="Wingdings" panose="05000000000000000000" pitchFamily="2" charset="2"/>
              <a:buChar char="Ø"/>
            </a:pPr>
            <a:r>
              <a:rPr lang="en-US" dirty="0"/>
              <a:t>Where high risk to the rights and freedoms of individuals, carry out of</a:t>
            </a:r>
            <a:r>
              <a:rPr lang="en-US" dirty="0">
                <a:solidFill>
                  <a:srgbClr val="FF0000"/>
                </a:solidFill>
              </a:rPr>
              <a:t> </a:t>
            </a:r>
            <a:r>
              <a:rPr lang="en-US" dirty="0"/>
              <a:t>a data protection impact assessment;</a:t>
            </a:r>
          </a:p>
          <a:p>
            <a:endParaRPr lang="en-GB" dirty="0"/>
          </a:p>
        </p:txBody>
      </p:sp>
    </p:spTree>
    <p:extLst>
      <p:ext uri="{BB962C8B-B14F-4D97-AF65-F5344CB8AC3E}">
        <p14:creationId xmlns:p14="http://schemas.microsoft.com/office/powerpoint/2010/main" val="22715469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F52FB-231A-4595-9BA9-CEEED2379074}"/>
              </a:ext>
            </a:extLst>
          </p:cNvPr>
          <p:cNvSpPr>
            <a:spLocks noGrp="1"/>
          </p:cNvSpPr>
          <p:nvPr>
            <p:ph type="title"/>
          </p:nvPr>
        </p:nvSpPr>
        <p:spPr/>
        <p:txBody>
          <a:bodyPr/>
          <a:lstStyle/>
          <a:p>
            <a:r>
              <a:rPr lang="en-GB" dirty="0"/>
              <a:t>HRR-Processes &amp; Procedures </a:t>
            </a:r>
          </a:p>
        </p:txBody>
      </p:sp>
      <p:sp>
        <p:nvSpPr>
          <p:cNvPr id="3" name="Content Placeholder 2">
            <a:extLst>
              <a:ext uri="{FF2B5EF4-FFF2-40B4-BE49-F238E27FC236}">
                <a16:creationId xmlns:a16="http://schemas.microsoft.com/office/drawing/2014/main" id="{CE38615C-AA4C-45A2-88CC-AC444EE87029}"/>
              </a:ext>
            </a:extLst>
          </p:cNvPr>
          <p:cNvSpPr>
            <a:spLocks noGrp="1"/>
          </p:cNvSpPr>
          <p:nvPr>
            <p:ph idx="1"/>
          </p:nvPr>
        </p:nvSpPr>
        <p:spPr/>
        <p:txBody>
          <a:bodyPr>
            <a:normAutofit lnSpcReduction="10000"/>
          </a:bodyPr>
          <a:lstStyle/>
          <a:p>
            <a:pPr>
              <a:buFont typeface="Wingdings" panose="05000000000000000000" pitchFamily="2" charset="2"/>
              <a:buChar char="Ø"/>
            </a:pPr>
            <a:r>
              <a:rPr lang="en-US" dirty="0"/>
              <a:t>Data </a:t>
            </a:r>
            <a:r>
              <a:rPr lang="en-US" dirty="0" err="1"/>
              <a:t>minimisation</a:t>
            </a:r>
            <a:r>
              <a:rPr lang="en-US" dirty="0"/>
              <a:t>;</a:t>
            </a:r>
          </a:p>
          <a:p>
            <a:pPr>
              <a:buFont typeface="Wingdings" panose="05000000000000000000" pitchFamily="2" charset="2"/>
              <a:buChar char="Ø"/>
            </a:pPr>
            <a:endParaRPr lang="en-US" dirty="0"/>
          </a:p>
          <a:p>
            <a:pPr>
              <a:buFont typeface="Wingdings" panose="05000000000000000000" pitchFamily="2" charset="2"/>
              <a:buChar char="Ø"/>
            </a:pPr>
            <a:r>
              <a:rPr lang="en-US" dirty="0"/>
              <a:t>Controls to limit access to the personal data to prevent </a:t>
            </a:r>
            <a:r>
              <a:rPr lang="en-IE" dirty="0"/>
              <a:t>unauthorised</a:t>
            </a:r>
            <a:r>
              <a:rPr lang="en-US" dirty="0"/>
              <a:t> consultation, alteration, disclosure or erasure of personal data;</a:t>
            </a:r>
          </a:p>
          <a:p>
            <a:pPr>
              <a:buFont typeface="Wingdings" panose="05000000000000000000" pitchFamily="2" charset="2"/>
              <a:buChar char="Ø"/>
            </a:pPr>
            <a:endParaRPr lang="en-US" dirty="0"/>
          </a:p>
          <a:p>
            <a:pPr>
              <a:buFont typeface="Wingdings" panose="05000000000000000000" pitchFamily="2" charset="2"/>
              <a:buChar char="Ø"/>
            </a:pPr>
            <a:r>
              <a:rPr lang="en-US" dirty="0"/>
              <a:t>Controls to log whether and by whom personal data have been consulted, altered, disclosed or erased;</a:t>
            </a:r>
          </a:p>
          <a:p>
            <a:pPr>
              <a:buFont typeface="Wingdings" panose="05000000000000000000" pitchFamily="2" charset="2"/>
              <a:buChar char="Ø"/>
            </a:pPr>
            <a:endParaRPr lang="en-US" dirty="0"/>
          </a:p>
          <a:p>
            <a:pPr>
              <a:buFont typeface="Wingdings" panose="05000000000000000000" pitchFamily="2" charset="2"/>
              <a:buChar char="Ø"/>
            </a:pPr>
            <a:r>
              <a:rPr lang="en-US" dirty="0"/>
              <a:t>Protect the security of the personal data concerned;</a:t>
            </a:r>
          </a:p>
          <a:p>
            <a:endParaRPr lang="en-GB" dirty="0"/>
          </a:p>
        </p:txBody>
      </p:sp>
    </p:spTree>
    <p:extLst>
      <p:ext uri="{BB962C8B-B14F-4D97-AF65-F5344CB8AC3E}">
        <p14:creationId xmlns:p14="http://schemas.microsoft.com/office/powerpoint/2010/main" val="40419360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C2FFC-B103-4BDD-98F4-00FD9996E610}"/>
              </a:ext>
            </a:extLst>
          </p:cNvPr>
          <p:cNvSpPr>
            <a:spLocks noGrp="1"/>
          </p:cNvSpPr>
          <p:nvPr>
            <p:ph type="title"/>
          </p:nvPr>
        </p:nvSpPr>
        <p:spPr/>
        <p:txBody>
          <a:bodyPr/>
          <a:lstStyle/>
          <a:p>
            <a:r>
              <a:rPr lang="en-GB" dirty="0"/>
              <a:t>HRR-Processes &amp; Procedures </a:t>
            </a:r>
          </a:p>
        </p:txBody>
      </p:sp>
      <p:sp>
        <p:nvSpPr>
          <p:cNvPr id="3" name="Content Placeholder 2">
            <a:extLst>
              <a:ext uri="{FF2B5EF4-FFF2-40B4-BE49-F238E27FC236}">
                <a16:creationId xmlns:a16="http://schemas.microsoft.com/office/drawing/2014/main" id="{9BAD7209-8F6E-4AEA-A006-3BB1FF451DED}"/>
              </a:ext>
            </a:extLst>
          </p:cNvPr>
          <p:cNvSpPr>
            <a:spLocks noGrp="1"/>
          </p:cNvSpPr>
          <p:nvPr>
            <p:ph idx="1"/>
          </p:nvPr>
        </p:nvSpPr>
        <p:spPr/>
        <p:txBody>
          <a:bodyPr>
            <a:normAutofit/>
          </a:bodyPr>
          <a:lstStyle/>
          <a:p>
            <a:pPr>
              <a:buFont typeface="Wingdings" panose="05000000000000000000" pitchFamily="2" charset="2"/>
              <a:buChar char="Ø"/>
            </a:pPr>
            <a:r>
              <a:rPr lang="en-US" dirty="0"/>
              <a:t>Arrangements to </a:t>
            </a:r>
            <a:r>
              <a:rPr lang="en-GB" dirty="0"/>
              <a:t>anonymise</a:t>
            </a:r>
            <a:r>
              <a:rPr lang="en-US" dirty="0"/>
              <a:t>, archive or destroy personal data once the health research has been completed;</a:t>
            </a:r>
          </a:p>
          <a:p>
            <a:pPr>
              <a:buFont typeface="Wingdings" panose="05000000000000000000" pitchFamily="2" charset="2"/>
              <a:buChar char="Ø"/>
            </a:pPr>
            <a:endParaRPr lang="en-US" dirty="0"/>
          </a:p>
          <a:p>
            <a:pPr>
              <a:buFont typeface="Wingdings" panose="05000000000000000000" pitchFamily="2" charset="2"/>
              <a:buChar char="Ø"/>
            </a:pPr>
            <a:r>
              <a:rPr lang="en-US" dirty="0"/>
              <a:t>Other technical and </a:t>
            </a:r>
            <a:r>
              <a:rPr lang="en-GB" dirty="0"/>
              <a:t>organisational</a:t>
            </a:r>
            <a:r>
              <a:rPr lang="en-US" dirty="0"/>
              <a:t> measures;</a:t>
            </a:r>
            <a:endParaRPr lang="en-GB" dirty="0"/>
          </a:p>
        </p:txBody>
      </p:sp>
    </p:spTree>
    <p:extLst>
      <p:ext uri="{BB962C8B-B14F-4D97-AF65-F5344CB8AC3E}">
        <p14:creationId xmlns:p14="http://schemas.microsoft.com/office/powerpoint/2010/main" val="26245477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982C5-D3D7-4A95-A1D4-D7FD6C6A12D2}"/>
              </a:ext>
            </a:extLst>
          </p:cNvPr>
          <p:cNvSpPr>
            <a:spLocks noGrp="1"/>
          </p:cNvSpPr>
          <p:nvPr>
            <p:ph type="title"/>
          </p:nvPr>
        </p:nvSpPr>
        <p:spPr/>
        <p:txBody>
          <a:bodyPr/>
          <a:lstStyle/>
          <a:p>
            <a:r>
              <a:rPr lang="en-GB" dirty="0"/>
              <a:t>HRR-Processes &amp; Procedures </a:t>
            </a:r>
          </a:p>
        </p:txBody>
      </p:sp>
      <p:sp>
        <p:nvSpPr>
          <p:cNvPr id="3" name="Content Placeholder 2">
            <a:extLst>
              <a:ext uri="{FF2B5EF4-FFF2-40B4-BE49-F238E27FC236}">
                <a16:creationId xmlns:a16="http://schemas.microsoft.com/office/drawing/2014/main" id="{3D5804FD-EB8E-4868-A64B-11A93283390B}"/>
              </a:ext>
            </a:extLst>
          </p:cNvPr>
          <p:cNvSpPr>
            <a:spLocks noGrp="1"/>
          </p:cNvSpPr>
          <p:nvPr>
            <p:ph idx="1"/>
          </p:nvPr>
        </p:nvSpPr>
        <p:spPr/>
        <p:txBody>
          <a:bodyPr>
            <a:normAutofit/>
          </a:bodyPr>
          <a:lstStyle/>
          <a:p>
            <a:pPr>
              <a:buFont typeface="Wingdings" panose="05000000000000000000" pitchFamily="2" charset="2"/>
              <a:buChar char="Ø"/>
            </a:pPr>
            <a:r>
              <a:rPr lang="en-US" dirty="0"/>
              <a:t>Process in a transparent manner ;</a:t>
            </a:r>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r>
              <a:rPr lang="en-US" b="1" dirty="0"/>
              <a:t>EXPLICIT CONSENT must be</a:t>
            </a:r>
            <a:r>
              <a:rPr lang="en-US" dirty="0"/>
              <a:t> obtained from the data subject, prior to the commencement of the health research.</a:t>
            </a:r>
            <a:endParaRPr lang="en-GB" dirty="0"/>
          </a:p>
        </p:txBody>
      </p:sp>
    </p:spTree>
    <p:extLst>
      <p:ext uri="{BB962C8B-B14F-4D97-AF65-F5344CB8AC3E}">
        <p14:creationId xmlns:p14="http://schemas.microsoft.com/office/powerpoint/2010/main" val="10621111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86268-7DDF-4EF4-B437-B4F1ADE4B985}"/>
              </a:ext>
            </a:extLst>
          </p:cNvPr>
          <p:cNvSpPr>
            <a:spLocks noGrp="1"/>
          </p:cNvSpPr>
          <p:nvPr>
            <p:ph type="title"/>
          </p:nvPr>
        </p:nvSpPr>
        <p:spPr/>
        <p:txBody>
          <a:bodyPr/>
          <a:lstStyle/>
          <a:p>
            <a:r>
              <a:rPr lang="en-GB" dirty="0"/>
              <a:t>HRR-Processes &amp; Procedures </a:t>
            </a:r>
          </a:p>
        </p:txBody>
      </p:sp>
      <p:sp>
        <p:nvSpPr>
          <p:cNvPr id="3" name="Content Placeholder 2">
            <a:extLst>
              <a:ext uri="{FF2B5EF4-FFF2-40B4-BE49-F238E27FC236}">
                <a16:creationId xmlns:a16="http://schemas.microsoft.com/office/drawing/2014/main" id="{36D86ED9-8E5F-40FE-B3F7-879F9285F7B3}"/>
              </a:ext>
            </a:extLst>
          </p:cNvPr>
          <p:cNvSpPr>
            <a:spLocks noGrp="1"/>
          </p:cNvSpPr>
          <p:nvPr>
            <p:ph idx="1"/>
          </p:nvPr>
        </p:nvSpPr>
        <p:spPr/>
        <p:txBody>
          <a:bodyPr>
            <a:normAutofit/>
          </a:bodyPr>
          <a:lstStyle/>
          <a:p>
            <a:r>
              <a:rPr lang="en-GB" dirty="0"/>
              <a:t>Health Research Consent Declaration Committee (HRCDC) can grant consent declarations in certain circumstances;</a:t>
            </a:r>
          </a:p>
          <a:p>
            <a:endParaRPr lang="en-GB" dirty="0"/>
          </a:p>
          <a:p>
            <a:r>
              <a:rPr lang="en-GB" dirty="0"/>
              <a:t>Must have REC approval in place before application; </a:t>
            </a:r>
          </a:p>
          <a:p>
            <a:endParaRPr lang="en-GB" dirty="0"/>
          </a:p>
          <a:p>
            <a:r>
              <a:rPr lang="en-GB" dirty="0"/>
              <a:t>“Consent declaration” only applies to data processing;</a:t>
            </a:r>
          </a:p>
          <a:p>
            <a:endParaRPr lang="en-GB" dirty="0"/>
          </a:p>
          <a:p>
            <a:r>
              <a:rPr lang="en-GB" dirty="0"/>
              <a:t>Does not provide exemption for legal and ethical requirement of informed consent for participation in research.</a:t>
            </a:r>
          </a:p>
          <a:p>
            <a:pPr marL="0" indent="0">
              <a:buNone/>
            </a:pPr>
            <a:endParaRPr lang="en-GB" dirty="0"/>
          </a:p>
        </p:txBody>
      </p:sp>
    </p:spTree>
    <p:extLst>
      <p:ext uri="{BB962C8B-B14F-4D97-AF65-F5344CB8AC3E}">
        <p14:creationId xmlns:p14="http://schemas.microsoft.com/office/powerpoint/2010/main" val="307482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73B2C-399A-4492-B970-DFCB8FBF3B5B}"/>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1BF8D5F-B7C4-4BB8-8812-FDA533A18684}"/>
              </a:ext>
            </a:extLst>
          </p:cNvPr>
          <p:cNvSpPr>
            <a:spLocks noGrp="1"/>
          </p:cNvSpPr>
          <p:nvPr>
            <p:ph idx="1"/>
          </p:nvPr>
        </p:nvSpPr>
        <p:spPr/>
        <p:txBody>
          <a:bodyPr>
            <a:normAutofit lnSpcReduction="10000"/>
          </a:bodyPr>
          <a:lstStyle/>
          <a:p>
            <a:r>
              <a:rPr lang="en-US" dirty="0"/>
              <a:t>May apply to the Consent Declaration Committee if Researcher of the view:</a:t>
            </a:r>
          </a:p>
          <a:p>
            <a:endParaRPr lang="en-US" dirty="0"/>
          </a:p>
          <a:p>
            <a:pPr>
              <a:buFont typeface="Wingdings" panose="05000000000000000000" pitchFamily="2" charset="2"/>
              <a:buChar char="Ø"/>
            </a:pPr>
            <a:r>
              <a:rPr lang="en-US" dirty="0"/>
              <a:t>the public interest in carrying out the research </a:t>
            </a:r>
            <a:r>
              <a:rPr lang="en-US" b="1" dirty="0"/>
              <a:t>SIGNIFICANTLY</a:t>
            </a:r>
            <a:r>
              <a:rPr lang="en-US" dirty="0"/>
              <a:t> outweighs the public interest in requiring the explicit consent of the data subject.</a:t>
            </a:r>
          </a:p>
          <a:p>
            <a:pPr>
              <a:buFont typeface="Wingdings" panose="05000000000000000000" pitchFamily="2" charset="2"/>
              <a:buChar char="Ø"/>
            </a:pPr>
            <a:endParaRPr lang="en-US" dirty="0"/>
          </a:p>
          <a:p>
            <a:pPr>
              <a:buFont typeface="Wingdings" panose="05000000000000000000" pitchFamily="2" charset="2"/>
              <a:buChar char="Ø"/>
            </a:pPr>
            <a:r>
              <a:rPr lang="en-US" dirty="0"/>
              <a:t>statement setting out the reasons why it is not proposed to seek the consent of the data subject for the purposes of the health research.</a:t>
            </a:r>
          </a:p>
        </p:txBody>
      </p:sp>
    </p:spTree>
    <p:extLst>
      <p:ext uri="{BB962C8B-B14F-4D97-AF65-F5344CB8AC3E}">
        <p14:creationId xmlns:p14="http://schemas.microsoft.com/office/powerpoint/2010/main" val="10169943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F21AE-6364-44A0-B097-D8C4A3EA997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2936D87-8CA3-4A0D-8B27-642657C0AFCB}"/>
              </a:ext>
            </a:extLst>
          </p:cNvPr>
          <p:cNvSpPr>
            <a:spLocks noGrp="1"/>
          </p:cNvSpPr>
          <p:nvPr>
            <p:ph idx="1"/>
          </p:nvPr>
        </p:nvSpPr>
        <p:spPr/>
        <p:txBody>
          <a:bodyPr/>
          <a:lstStyle/>
          <a:p>
            <a:pPr marL="0" indent="0">
              <a:buNone/>
            </a:pPr>
            <a:endParaRPr lang="en-US" sz="2800" dirty="0"/>
          </a:p>
          <a:p>
            <a:pPr marL="0" indent="0">
              <a:buNone/>
            </a:pPr>
            <a:endParaRPr lang="en-US" dirty="0"/>
          </a:p>
          <a:p>
            <a:pPr marL="0" indent="0">
              <a:buNone/>
            </a:pPr>
            <a:endParaRPr lang="en-US" sz="2800" dirty="0"/>
          </a:p>
          <a:p>
            <a:pPr marL="0" indent="0">
              <a:buNone/>
            </a:pPr>
            <a:r>
              <a:rPr lang="en-US" dirty="0"/>
              <a:t>		</a:t>
            </a:r>
            <a:r>
              <a:rPr lang="en-US" sz="2800" dirty="0"/>
              <a:t>Data Protection Act 2018 (Section 36(2)) </a:t>
            </a:r>
            <a:br>
              <a:rPr lang="en-US" sz="2800" dirty="0"/>
            </a:br>
            <a:r>
              <a:rPr lang="en-US" sz="2800" dirty="0"/>
              <a:t>		(Health Research) (Amendment) </a:t>
            </a:r>
            <a:br>
              <a:rPr lang="en-US" sz="2800" dirty="0"/>
            </a:br>
            <a:r>
              <a:rPr lang="en-US" sz="2800" dirty="0"/>
              <a:t>		Regulations 2021 (the “</a:t>
            </a:r>
            <a:r>
              <a:rPr lang="en-US" sz="2800" b="1" dirty="0"/>
              <a:t>2021 Regulations</a:t>
            </a:r>
            <a:r>
              <a:rPr lang="en-US" sz="2800" dirty="0"/>
              <a:t>”)</a:t>
            </a:r>
            <a:endParaRPr lang="en-GB" dirty="0"/>
          </a:p>
        </p:txBody>
      </p:sp>
    </p:spTree>
    <p:extLst>
      <p:ext uri="{BB962C8B-B14F-4D97-AF65-F5344CB8AC3E}">
        <p14:creationId xmlns:p14="http://schemas.microsoft.com/office/powerpoint/2010/main" val="16977514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9743A-4550-404C-BB02-ABDE1907D3B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117015F-4DF3-4E9E-BD5B-FB869DC2F069}"/>
              </a:ext>
            </a:extLst>
          </p:cNvPr>
          <p:cNvSpPr>
            <a:spLocks noGrp="1"/>
          </p:cNvSpPr>
          <p:nvPr>
            <p:ph idx="1"/>
          </p:nvPr>
        </p:nvSpPr>
        <p:spPr/>
        <p:txBody>
          <a:bodyPr/>
          <a:lstStyle/>
          <a:p>
            <a:r>
              <a:rPr lang="en-US" dirty="0"/>
              <a:t>21</a:t>
            </a:r>
            <a:r>
              <a:rPr lang="en-US" baseline="30000" dirty="0"/>
              <a:t>st</a:t>
            </a:r>
            <a:r>
              <a:rPr lang="en-US" dirty="0"/>
              <a:t>  January 2021, the Minister for Health adopted regulations which amend the data protection framework established by the Data Protection Act 2018 (Section 36(2)) (Health Research) Regulations 2018 (the </a:t>
            </a:r>
            <a:r>
              <a:rPr lang="en-US" b="1" dirty="0"/>
              <a:t>“Health Research Regulations”</a:t>
            </a:r>
            <a:r>
              <a:rPr lang="en-US" dirty="0"/>
              <a:t>) in relation to processing of personal data for health research purposes. </a:t>
            </a:r>
            <a:endParaRPr lang="en-GB" dirty="0"/>
          </a:p>
        </p:txBody>
      </p:sp>
    </p:spTree>
    <p:extLst>
      <p:ext uri="{BB962C8B-B14F-4D97-AF65-F5344CB8AC3E}">
        <p14:creationId xmlns:p14="http://schemas.microsoft.com/office/powerpoint/2010/main" val="7036044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7E4C8-1A04-4EDB-B1FD-4B4942A54A47}"/>
              </a:ext>
            </a:extLst>
          </p:cNvPr>
          <p:cNvSpPr>
            <a:spLocks noGrp="1"/>
          </p:cNvSpPr>
          <p:nvPr>
            <p:ph type="title"/>
          </p:nvPr>
        </p:nvSpPr>
        <p:spPr/>
        <p:txBody>
          <a:bodyPr/>
          <a:lstStyle/>
          <a:p>
            <a:r>
              <a:rPr lang="en-GB" dirty="0"/>
              <a:t>AREAS OF AMENDMENT</a:t>
            </a:r>
          </a:p>
        </p:txBody>
      </p:sp>
      <p:sp>
        <p:nvSpPr>
          <p:cNvPr id="3" name="Content Placeholder 2">
            <a:extLst>
              <a:ext uri="{FF2B5EF4-FFF2-40B4-BE49-F238E27FC236}">
                <a16:creationId xmlns:a16="http://schemas.microsoft.com/office/drawing/2014/main" id="{56186507-FECC-42C8-898C-A63E1A17F0E7}"/>
              </a:ext>
            </a:extLst>
          </p:cNvPr>
          <p:cNvSpPr>
            <a:spLocks noGrp="1"/>
          </p:cNvSpPr>
          <p:nvPr>
            <p:ph idx="1"/>
          </p:nvPr>
        </p:nvSpPr>
        <p:spPr/>
        <p:txBody>
          <a:bodyPr>
            <a:normAutofit fontScale="85000" lnSpcReduction="20000"/>
          </a:bodyPr>
          <a:lstStyle/>
          <a:p>
            <a:r>
              <a:rPr lang="en-GB" dirty="0"/>
              <a:t>EXPLICIT CONSENT;</a:t>
            </a:r>
          </a:p>
          <a:p>
            <a:endParaRPr lang="en-GB" dirty="0"/>
          </a:p>
          <a:p>
            <a:r>
              <a:rPr lang="en-GB" dirty="0"/>
              <a:t>DEFERRED CONSENT;</a:t>
            </a:r>
          </a:p>
          <a:p>
            <a:endParaRPr lang="en-GB" dirty="0"/>
          </a:p>
          <a:p>
            <a:r>
              <a:rPr lang="en-GB" dirty="0"/>
              <a:t>CONSENT- PURSUANT TO DATA PROTECTION DIRECTIVE;</a:t>
            </a:r>
          </a:p>
          <a:p>
            <a:endParaRPr lang="en-GB" dirty="0"/>
          </a:p>
          <a:p>
            <a:r>
              <a:rPr lang="en-GB" dirty="0"/>
              <a:t>PRE-SCREENING;</a:t>
            </a:r>
          </a:p>
          <a:p>
            <a:endParaRPr lang="en-GB" dirty="0"/>
          </a:p>
          <a:p>
            <a:r>
              <a:rPr lang="en-GB" dirty="0"/>
              <a:t>RETROSPECTIVE CHART REVIEW;</a:t>
            </a:r>
          </a:p>
          <a:p>
            <a:endParaRPr lang="en-GB" dirty="0"/>
          </a:p>
          <a:p>
            <a:r>
              <a:rPr lang="en-GB" dirty="0"/>
              <a:t>HRCDC APPEALS.</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7011219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22563-4A8D-4D68-8B1E-83542BF81767}"/>
              </a:ext>
            </a:extLst>
          </p:cNvPr>
          <p:cNvSpPr>
            <a:spLocks noGrp="1"/>
          </p:cNvSpPr>
          <p:nvPr>
            <p:ph type="title"/>
          </p:nvPr>
        </p:nvSpPr>
        <p:spPr/>
        <p:txBody>
          <a:bodyPr/>
          <a:lstStyle/>
          <a:p>
            <a:r>
              <a:rPr lang="en-GB" dirty="0"/>
              <a:t>KEY AMENDMENTS</a:t>
            </a:r>
          </a:p>
        </p:txBody>
      </p:sp>
      <p:sp>
        <p:nvSpPr>
          <p:cNvPr id="3" name="Content Placeholder 2">
            <a:extLst>
              <a:ext uri="{FF2B5EF4-FFF2-40B4-BE49-F238E27FC236}">
                <a16:creationId xmlns:a16="http://schemas.microsoft.com/office/drawing/2014/main" id="{2984ED5F-3217-48A9-B683-CA1E99DD8209}"/>
              </a:ext>
            </a:extLst>
          </p:cNvPr>
          <p:cNvSpPr>
            <a:spLocks noGrp="1"/>
          </p:cNvSpPr>
          <p:nvPr>
            <p:ph idx="1"/>
          </p:nvPr>
        </p:nvSpPr>
        <p:spPr/>
        <p:txBody>
          <a:bodyPr>
            <a:normAutofit/>
          </a:bodyPr>
          <a:lstStyle/>
          <a:p>
            <a:pPr>
              <a:buFont typeface="Wingdings" panose="05000000000000000000" pitchFamily="2" charset="2"/>
              <a:buChar char="ü"/>
            </a:pPr>
            <a:r>
              <a:rPr lang="en-GB" dirty="0"/>
              <a:t>“EXPLICT CONSENT” –within the meaning of GDPR remains the default rule;</a:t>
            </a:r>
          </a:p>
          <a:p>
            <a:pPr>
              <a:buFont typeface="Wingdings" panose="05000000000000000000" pitchFamily="2" charset="2"/>
              <a:buChar char="ü"/>
            </a:pPr>
            <a:endParaRPr lang="en-GB" dirty="0"/>
          </a:p>
          <a:p>
            <a:pPr>
              <a:buFont typeface="Wingdings" panose="05000000000000000000" pitchFamily="2" charset="2"/>
              <a:buChar char="ü"/>
            </a:pPr>
            <a:r>
              <a:rPr lang="en-GB" dirty="0"/>
              <a:t>New requirement to give participants a copy of the “explicit consent”-expanded consent requirements in line with international standards of informed consent and transparency;</a:t>
            </a:r>
          </a:p>
          <a:p>
            <a:pPr>
              <a:buFont typeface="Wingdings" panose="05000000000000000000" pitchFamily="2" charset="2"/>
              <a:buChar char="ü"/>
            </a:pPr>
            <a:endParaRPr lang="en-GB" dirty="0"/>
          </a:p>
          <a:p>
            <a:pPr>
              <a:buFont typeface="Wingdings" panose="05000000000000000000" pitchFamily="2" charset="2"/>
              <a:buChar char="ü"/>
            </a:pPr>
            <a:r>
              <a:rPr lang="en-GB" dirty="0"/>
              <a:t>The amendment introduces exemptions to the “explicit consent” rule so long as conditions are met;</a:t>
            </a:r>
          </a:p>
          <a:p>
            <a:endParaRPr lang="en-GB" dirty="0"/>
          </a:p>
          <a:p>
            <a:endParaRPr lang="en-GB" dirty="0"/>
          </a:p>
          <a:p>
            <a:endParaRPr lang="en-GB" dirty="0"/>
          </a:p>
        </p:txBody>
      </p:sp>
    </p:spTree>
    <p:extLst>
      <p:ext uri="{BB962C8B-B14F-4D97-AF65-F5344CB8AC3E}">
        <p14:creationId xmlns:p14="http://schemas.microsoft.com/office/powerpoint/2010/main" val="36982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09BF3-A187-4EF7-BAAB-15F22AEA4B86}"/>
              </a:ext>
            </a:extLst>
          </p:cNvPr>
          <p:cNvSpPr>
            <a:spLocks noGrp="1"/>
          </p:cNvSpPr>
          <p:nvPr>
            <p:ph type="title"/>
          </p:nvPr>
        </p:nvSpPr>
        <p:spPr/>
        <p:txBody>
          <a:bodyPr>
            <a:normAutofit fontScale="90000"/>
          </a:bodyPr>
          <a:lstStyle/>
          <a:p>
            <a:r>
              <a:rPr lang="en-GB" dirty="0"/>
              <a:t>INTRODUCTION TO EUROPEAN DATA PROTECTION LAW</a:t>
            </a:r>
          </a:p>
        </p:txBody>
      </p:sp>
      <p:sp>
        <p:nvSpPr>
          <p:cNvPr id="3" name="Content Placeholder 2">
            <a:extLst>
              <a:ext uri="{FF2B5EF4-FFF2-40B4-BE49-F238E27FC236}">
                <a16:creationId xmlns:a16="http://schemas.microsoft.com/office/drawing/2014/main" id="{D5818120-4195-4D59-8C28-6E5190E2B1A7}"/>
              </a:ext>
            </a:extLst>
          </p:cNvPr>
          <p:cNvSpPr>
            <a:spLocks noGrp="1"/>
          </p:cNvSpPr>
          <p:nvPr>
            <p:ph idx="1"/>
          </p:nvPr>
        </p:nvSpPr>
        <p:spPr/>
        <p:txBody>
          <a:bodyPr/>
          <a:lstStyle/>
          <a:p>
            <a:endParaRPr lang="en-GB" sz="3600" dirty="0"/>
          </a:p>
          <a:p>
            <a:r>
              <a:rPr lang="en-GB" sz="3600" dirty="0"/>
              <a:t>UN Declaration on Human Rights 1948;</a:t>
            </a:r>
          </a:p>
          <a:p>
            <a:pPr marL="0" indent="0">
              <a:buNone/>
            </a:pPr>
            <a:endParaRPr lang="en-GB" sz="3600" dirty="0"/>
          </a:p>
          <a:p>
            <a:r>
              <a:rPr lang="en-GB" sz="3600" dirty="0"/>
              <a:t>European Convention for the Protection of Human Rights and Fundamental Freedoms 1950- ratified by Ireland in 1953;</a:t>
            </a:r>
          </a:p>
          <a:p>
            <a:endParaRPr lang="en-GB" dirty="0"/>
          </a:p>
          <a:p>
            <a:endParaRPr lang="en-GB" dirty="0"/>
          </a:p>
        </p:txBody>
      </p:sp>
    </p:spTree>
    <p:extLst>
      <p:ext uri="{BB962C8B-B14F-4D97-AF65-F5344CB8AC3E}">
        <p14:creationId xmlns:p14="http://schemas.microsoft.com/office/powerpoint/2010/main" val="2403526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9AE70-AD85-4361-B35A-78FEFDCBFD4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FD6B583-636F-4E05-8BA7-8CA42D5335FF}"/>
              </a:ext>
            </a:extLst>
          </p:cNvPr>
          <p:cNvSpPr>
            <a:spLocks noGrp="1"/>
          </p:cNvSpPr>
          <p:nvPr>
            <p:ph idx="1"/>
          </p:nvPr>
        </p:nvSpPr>
        <p:spPr/>
        <p:txBody>
          <a:bodyPr/>
          <a:lstStyle/>
          <a:p>
            <a:pPr>
              <a:buFont typeface="Wingdings" panose="05000000000000000000" pitchFamily="2" charset="2"/>
              <a:buChar char="ü"/>
            </a:pPr>
            <a:r>
              <a:rPr lang="en-GB" b="1" dirty="0"/>
              <a:t>Retrospective chart review conditions- </a:t>
            </a:r>
            <a:r>
              <a:rPr lang="en-GB" dirty="0"/>
              <a:t>REC approval- low risk- carried out by certain groups- HCP-students-other employees- transparency – prescriptive posters &amp; notifications;</a:t>
            </a:r>
          </a:p>
          <a:p>
            <a:pPr>
              <a:buFont typeface="Wingdings" panose="05000000000000000000" pitchFamily="2" charset="2"/>
              <a:buChar char="ü"/>
            </a:pPr>
            <a:endParaRPr lang="en-GB" dirty="0"/>
          </a:p>
          <a:p>
            <a:pPr>
              <a:buFont typeface="Wingdings" panose="05000000000000000000" pitchFamily="2" charset="2"/>
              <a:buChar char="ü"/>
            </a:pPr>
            <a:endParaRPr lang="en-GB" dirty="0"/>
          </a:p>
          <a:p>
            <a:pPr>
              <a:buFont typeface="Wingdings" panose="05000000000000000000" pitchFamily="2" charset="2"/>
              <a:buChar char="ü"/>
            </a:pPr>
            <a:r>
              <a:rPr lang="en-GB" b="1" dirty="0"/>
              <a:t>Pre-screening conditions- </a:t>
            </a:r>
            <a:r>
              <a:rPr lang="en-GB" dirty="0"/>
              <a:t>no REC approval required- limited to certain groups- HCPs- students-employees- “authorised persons”- contracts in place  and additional transparency measures in place if “authorised persons” pre-screen ;</a:t>
            </a:r>
          </a:p>
          <a:p>
            <a:endParaRPr lang="en-GB" dirty="0"/>
          </a:p>
        </p:txBody>
      </p:sp>
    </p:spTree>
    <p:extLst>
      <p:ext uri="{BB962C8B-B14F-4D97-AF65-F5344CB8AC3E}">
        <p14:creationId xmlns:p14="http://schemas.microsoft.com/office/powerpoint/2010/main" val="19765556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3C894-26CC-425B-A112-3151157DF6C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4D87E69-034E-424A-9607-5233902B9848}"/>
              </a:ext>
            </a:extLst>
          </p:cNvPr>
          <p:cNvSpPr>
            <a:spLocks noGrp="1"/>
          </p:cNvSpPr>
          <p:nvPr>
            <p:ph idx="1"/>
          </p:nvPr>
        </p:nvSpPr>
        <p:spPr/>
        <p:txBody>
          <a:bodyPr/>
          <a:lstStyle/>
          <a:p>
            <a:pPr>
              <a:buFont typeface="Wingdings" panose="05000000000000000000" pitchFamily="2" charset="2"/>
              <a:buChar char="ü"/>
            </a:pPr>
            <a:r>
              <a:rPr lang="en-GB" b="1" dirty="0"/>
              <a:t>Deferred consent conditions- </a:t>
            </a:r>
            <a:r>
              <a:rPr lang="en-GB" dirty="0"/>
              <a:t>lacking physical or mental capacity-“life or death” situations- consent is deferred- data must be erased if patient objects once notified- limited in application;</a:t>
            </a:r>
          </a:p>
          <a:p>
            <a:pPr>
              <a:buFont typeface="Wingdings" panose="05000000000000000000" pitchFamily="2" charset="2"/>
              <a:buChar char="ü"/>
            </a:pPr>
            <a:endParaRPr lang="en-GB" dirty="0"/>
          </a:p>
          <a:p>
            <a:pPr>
              <a:buFont typeface="Wingdings" panose="05000000000000000000" pitchFamily="2" charset="2"/>
              <a:buChar char="ü"/>
            </a:pPr>
            <a:r>
              <a:rPr lang="en-GB" dirty="0"/>
              <a:t>Consent obtained under the </a:t>
            </a:r>
            <a:r>
              <a:rPr lang="en-GB" b="1" dirty="0"/>
              <a:t>95 Directive conditions-  </a:t>
            </a:r>
            <a:r>
              <a:rPr lang="en-GB" dirty="0"/>
              <a:t>consent hasn’t been withdrawn- have lawful basis under Articles 6&amp;9 for processing;</a:t>
            </a:r>
          </a:p>
          <a:p>
            <a:pPr>
              <a:buFont typeface="Wingdings" panose="05000000000000000000" pitchFamily="2" charset="2"/>
              <a:buChar char="ü"/>
            </a:pPr>
            <a:endParaRPr lang="en-GB" dirty="0"/>
          </a:p>
          <a:p>
            <a:pPr>
              <a:buFont typeface="Wingdings" panose="05000000000000000000" pitchFamily="2" charset="2"/>
              <a:buChar char="ü"/>
            </a:pPr>
            <a:r>
              <a:rPr lang="en-GB" dirty="0"/>
              <a:t>Remember all other aspects of HRRs and GDPR still apply.</a:t>
            </a:r>
          </a:p>
        </p:txBody>
      </p:sp>
    </p:spTree>
    <p:extLst>
      <p:ext uri="{BB962C8B-B14F-4D97-AF65-F5344CB8AC3E}">
        <p14:creationId xmlns:p14="http://schemas.microsoft.com/office/powerpoint/2010/main" val="9810444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82F77-9B31-467E-8ED8-7B6FF29ED38F}"/>
              </a:ext>
            </a:extLst>
          </p:cNvPr>
          <p:cNvSpPr>
            <a:spLocks noGrp="1"/>
          </p:cNvSpPr>
          <p:nvPr>
            <p:ph type="title"/>
          </p:nvPr>
        </p:nvSpPr>
        <p:spPr>
          <a:xfrm>
            <a:off x="1981200" y="274638"/>
            <a:ext cx="8229600" cy="1143000"/>
          </a:xfrm>
        </p:spPr>
        <p:txBody>
          <a:bodyPr/>
          <a:lstStyle/>
          <a:p>
            <a:r>
              <a:rPr lang="en-GB" dirty="0"/>
              <a:t>CASE STUDY 5</a:t>
            </a:r>
          </a:p>
        </p:txBody>
      </p:sp>
      <p:sp>
        <p:nvSpPr>
          <p:cNvPr id="3" name="Content Placeholder 2">
            <a:extLst>
              <a:ext uri="{FF2B5EF4-FFF2-40B4-BE49-F238E27FC236}">
                <a16:creationId xmlns:a16="http://schemas.microsoft.com/office/drawing/2014/main" id="{2E2B04BE-CDCF-4327-A5C3-BA93F4460260}"/>
              </a:ext>
            </a:extLst>
          </p:cNvPr>
          <p:cNvSpPr>
            <a:spLocks noGrp="1"/>
          </p:cNvSpPr>
          <p:nvPr>
            <p:ph idx="1"/>
          </p:nvPr>
        </p:nvSpPr>
        <p:spPr>
          <a:xfrm>
            <a:off x="1981200" y="1600201"/>
            <a:ext cx="8229600" cy="4525963"/>
          </a:xfrm>
        </p:spPr>
        <p:txBody>
          <a:bodyPr>
            <a:normAutofit/>
          </a:bodyPr>
          <a:lstStyle/>
          <a:p>
            <a:r>
              <a:rPr lang="en-GB" dirty="0">
                <a:solidFill>
                  <a:srgbClr val="FF0000"/>
                </a:solidFill>
              </a:rPr>
              <a:t>A researcher wishes to conduct a retrospective chart review of identifiable patient data. What are the issues?</a:t>
            </a:r>
          </a:p>
          <a:p>
            <a:endParaRPr lang="en-GB" dirty="0">
              <a:solidFill>
                <a:srgbClr val="FF0000"/>
              </a:solidFill>
            </a:endParaRPr>
          </a:p>
          <a:p>
            <a:endParaRPr lang="en-GB" dirty="0">
              <a:solidFill>
                <a:schemeClr val="tx1"/>
              </a:solidFill>
            </a:endParaRPr>
          </a:p>
          <a:p>
            <a:endParaRPr lang="en-GB" dirty="0">
              <a:solidFill>
                <a:srgbClr val="FF0000"/>
              </a:solidFill>
            </a:endParaRPr>
          </a:p>
          <a:p>
            <a:pPr marL="0" indent="0">
              <a:buNone/>
            </a:pPr>
            <a:endParaRPr lang="en-GB" dirty="0"/>
          </a:p>
        </p:txBody>
      </p:sp>
    </p:spTree>
    <p:extLst>
      <p:ext uri="{BB962C8B-B14F-4D97-AF65-F5344CB8AC3E}">
        <p14:creationId xmlns:p14="http://schemas.microsoft.com/office/powerpoint/2010/main" val="31310482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8834E-447A-4F6C-B9CC-5D766D93FC4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710DCBAB-5AFE-4316-8BE7-AFAA071A0B47}"/>
              </a:ext>
            </a:extLst>
          </p:cNvPr>
          <p:cNvSpPr>
            <a:spLocks noGrp="1"/>
          </p:cNvSpPr>
          <p:nvPr>
            <p:ph idx="1"/>
          </p:nvPr>
        </p:nvSpPr>
        <p:spPr/>
        <p:txBody>
          <a:bodyPr/>
          <a:lstStyle/>
          <a:p>
            <a:pPr marL="0" indent="0">
              <a:buNone/>
            </a:pPr>
            <a:endParaRPr lang="en-GB" dirty="0"/>
          </a:p>
          <a:p>
            <a:pPr marL="0" indent="0">
              <a:buNone/>
            </a:pPr>
            <a:r>
              <a:rPr lang="en-GB" dirty="0"/>
              <a:t>				</a:t>
            </a:r>
            <a:r>
              <a:rPr lang="en-GB" sz="6000" dirty="0"/>
              <a:t>DPIA</a:t>
            </a:r>
          </a:p>
          <a:p>
            <a:pPr marL="0" indent="0">
              <a:buNone/>
            </a:pPr>
            <a:r>
              <a:rPr lang="en-GB" dirty="0"/>
              <a:t> </a:t>
            </a:r>
          </a:p>
        </p:txBody>
      </p:sp>
      <p:pic>
        <p:nvPicPr>
          <p:cNvPr id="5" name="Picture 4">
            <a:extLst>
              <a:ext uri="{FF2B5EF4-FFF2-40B4-BE49-F238E27FC236}">
                <a16:creationId xmlns:a16="http://schemas.microsoft.com/office/drawing/2014/main" id="{7A7C23AF-E726-486E-B94B-9FF377C04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9817" y="3284985"/>
            <a:ext cx="2486025" cy="1838325"/>
          </a:xfrm>
          <a:prstGeom prst="rect">
            <a:avLst/>
          </a:prstGeom>
        </p:spPr>
      </p:pic>
    </p:spTree>
    <p:extLst>
      <p:ext uri="{BB962C8B-B14F-4D97-AF65-F5344CB8AC3E}">
        <p14:creationId xmlns:p14="http://schemas.microsoft.com/office/powerpoint/2010/main" val="2132400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67BA7-AB26-495C-9BE9-AD1675FBF227}"/>
              </a:ext>
            </a:extLst>
          </p:cNvPr>
          <p:cNvSpPr>
            <a:spLocks noGrp="1"/>
          </p:cNvSpPr>
          <p:nvPr>
            <p:ph type="title"/>
          </p:nvPr>
        </p:nvSpPr>
        <p:spPr/>
        <p:txBody>
          <a:bodyPr/>
          <a:lstStyle/>
          <a:p>
            <a:r>
              <a:rPr lang="en-GB" dirty="0"/>
              <a:t>GDPR- DPIA</a:t>
            </a:r>
          </a:p>
        </p:txBody>
      </p:sp>
      <p:sp>
        <p:nvSpPr>
          <p:cNvPr id="3" name="Content Placeholder 2">
            <a:extLst>
              <a:ext uri="{FF2B5EF4-FFF2-40B4-BE49-F238E27FC236}">
                <a16:creationId xmlns:a16="http://schemas.microsoft.com/office/drawing/2014/main" id="{00C8FF4B-870B-4D6C-89B8-81B0F94323B0}"/>
              </a:ext>
            </a:extLst>
          </p:cNvPr>
          <p:cNvSpPr>
            <a:spLocks noGrp="1"/>
          </p:cNvSpPr>
          <p:nvPr>
            <p:ph idx="1"/>
          </p:nvPr>
        </p:nvSpPr>
        <p:spPr/>
        <p:txBody>
          <a:bodyPr/>
          <a:lstStyle/>
          <a:p>
            <a:r>
              <a:rPr lang="en-US" dirty="0"/>
              <a:t>Article 35 of the GDPR introduces the concept of a Data Protection Impact Assessment (DPIA);</a:t>
            </a:r>
          </a:p>
          <a:p>
            <a:r>
              <a:rPr lang="en-US" dirty="0"/>
              <a:t>Its meaning and role is set out in Recital 84 as follows:</a:t>
            </a:r>
          </a:p>
          <a:p>
            <a:pPr marL="0" indent="0">
              <a:buNone/>
            </a:pPr>
            <a:r>
              <a:rPr lang="en-US" dirty="0"/>
              <a:t>	“In order to enhance compliance with this Regulation where 	processing operations are likely to result in a </a:t>
            </a:r>
            <a:r>
              <a:rPr lang="en-US" b="1" dirty="0"/>
              <a:t>high risk </a:t>
            </a:r>
            <a:r>
              <a:rPr lang="en-US" dirty="0"/>
              <a:t>to the </a:t>
            </a:r>
            <a:r>
              <a:rPr lang="en-US" b="1" dirty="0"/>
              <a:t>	rights and freedoms </a:t>
            </a:r>
            <a:r>
              <a:rPr lang="en-US" dirty="0"/>
              <a:t>of natural persons, the controller should 	be responsible for the carrying-out of a data protection impact 	assessment to evaluate, in particular, the origin, nature, 	particularity and severity of that risk”. </a:t>
            </a:r>
            <a:endParaRPr lang="en-GB" dirty="0"/>
          </a:p>
        </p:txBody>
      </p:sp>
    </p:spTree>
    <p:extLst>
      <p:ext uri="{BB962C8B-B14F-4D97-AF65-F5344CB8AC3E}">
        <p14:creationId xmlns:p14="http://schemas.microsoft.com/office/powerpoint/2010/main" val="172651004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B99D0-2B3D-4B3E-8068-41C25A68B68A}"/>
              </a:ext>
            </a:extLst>
          </p:cNvPr>
          <p:cNvSpPr>
            <a:spLocks noGrp="1"/>
          </p:cNvSpPr>
          <p:nvPr>
            <p:ph type="title"/>
          </p:nvPr>
        </p:nvSpPr>
        <p:spPr/>
        <p:txBody>
          <a:bodyPr/>
          <a:lstStyle/>
          <a:p>
            <a:r>
              <a:rPr lang="en-GB" dirty="0"/>
              <a:t>GDPR – MINIMAL CONTENT- DPIA</a:t>
            </a:r>
          </a:p>
        </p:txBody>
      </p:sp>
      <p:sp>
        <p:nvSpPr>
          <p:cNvPr id="3" name="Content Placeholder 2">
            <a:extLst>
              <a:ext uri="{FF2B5EF4-FFF2-40B4-BE49-F238E27FC236}">
                <a16:creationId xmlns:a16="http://schemas.microsoft.com/office/drawing/2014/main" id="{AEA6C856-3D16-4E3A-8C30-A0110ABBC2CD}"/>
              </a:ext>
            </a:extLst>
          </p:cNvPr>
          <p:cNvSpPr>
            <a:spLocks noGrp="1"/>
          </p:cNvSpPr>
          <p:nvPr>
            <p:ph idx="1"/>
          </p:nvPr>
        </p:nvSpPr>
        <p:spPr/>
        <p:txBody>
          <a:bodyPr>
            <a:normAutofit fontScale="92500" lnSpcReduction="20000"/>
          </a:bodyPr>
          <a:lstStyle/>
          <a:p>
            <a:r>
              <a:rPr lang="en-US" dirty="0"/>
              <a:t>Minimal content is specified by Article 35(7): </a:t>
            </a:r>
          </a:p>
          <a:p>
            <a:pPr marL="0" indent="0">
              <a:buNone/>
            </a:pPr>
            <a:r>
              <a:rPr lang="en-US" dirty="0"/>
              <a:t>(a) a systematic description of the envisaged processing operations and the purposes of the processing, including, where applicable, the legitimate interest pursued by the controller;</a:t>
            </a:r>
          </a:p>
          <a:p>
            <a:pPr marL="0" indent="0">
              <a:buNone/>
            </a:pPr>
            <a:r>
              <a:rPr lang="en-US" dirty="0"/>
              <a:t>(b) an assessment of the necessity and proportionality of the processing operations in relation to the purposes; </a:t>
            </a:r>
          </a:p>
          <a:p>
            <a:pPr marL="0" indent="0">
              <a:buNone/>
            </a:pPr>
            <a:r>
              <a:rPr lang="en-US" dirty="0"/>
              <a:t>(c) an assessment of the risks to the rights and freedoms of data subjects referred to in paragraph 1; and </a:t>
            </a:r>
          </a:p>
          <a:p>
            <a:pPr marL="0" indent="0">
              <a:buNone/>
            </a:pPr>
            <a:r>
              <a:rPr lang="en-US" dirty="0"/>
              <a:t>(d) the measures envisaged to address the risks, including safeguards, security measures and mechanisms to ensure the protection of personal data and to demonstrate compliance with this Regulation taking into account the rights and legitimate interests of data subjects and other persons concerned”</a:t>
            </a:r>
            <a:endParaRPr lang="en-GB" dirty="0"/>
          </a:p>
        </p:txBody>
      </p:sp>
    </p:spTree>
    <p:extLst>
      <p:ext uri="{BB962C8B-B14F-4D97-AF65-F5344CB8AC3E}">
        <p14:creationId xmlns:p14="http://schemas.microsoft.com/office/powerpoint/2010/main" val="25780200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57A27-B92D-4201-9447-9C337D598035}"/>
              </a:ext>
            </a:extLst>
          </p:cNvPr>
          <p:cNvSpPr>
            <a:spLocks noGrp="1"/>
          </p:cNvSpPr>
          <p:nvPr>
            <p:ph type="title"/>
          </p:nvPr>
        </p:nvSpPr>
        <p:spPr/>
        <p:txBody>
          <a:bodyPr/>
          <a:lstStyle/>
          <a:p>
            <a:r>
              <a:rPr lang="en-GB" dirty="0"/>
              <a:t>DATA PROTECTION ACT 2018</a:t>
            </a:r>
          </a:p>
        </p:txBody>
      </p:sp>
      <p:sp>
        <p:nvSpPr>
          <p:cNvPr id="3" name="Content Placeholder 2">
            <a:extLst>
              <a:ext uri="{FF2B5EF4-FFF2-40B4-BE49-F238E27FC236}">
                <a16:creationId xmlns:a16="http://schemas.microsoft.com/office/drawing/2014/main" id="{6926649C-08D2-4001-9520-C5FB4E4BDCAF}"/>
              </a:ext>
            </a:extLst>
          </p:cNvPr>
          <p:cNvSpPr>
            <a:spLocks noGrp="1"/>
          </p:cNvSpPr>
          <p:nvPr>
            <p:ph idx="1"/>
          </p:nvPr>
        </p:nvSpPr>
        <p:spPr/>
        <p:txBody>
          <a:bodyPr>
            <a:normAutofit fontScale="92500" lnSpcReduction="10000"/>
          </a:bodyPr>
          <a:lstStyle/>
          <a:p>
            <a:r>
              <a:rPr lang="en-GB" i="1" dirty="0"/>
              <a:t>(2) A data protection impact assessment carried out in accordance with subsection (1) shall include:                                          </a:t>
            </a:r>
            <a:endParaRPr lang="en-GB" dirty="0"/>
          </a:p>
          <a:p>
            <a:pPr marL="0" indent="0">
              <a:buNone/>
            </a:pPr>
            <a:r>
              <a:rPr lang="en-GB" i="1" dirty="0"/>
              <a:t>	(a) a general description of the proposed processing operations 	to which it relates,</a:t>
            </a:r>
            <a:endParaRPr lang="en-GB" dirty="0"/>
          </a:p>
          <a:p>
            <a:pPr marL="0" indent="0">
              <a:buNone/>
            </a:pPr>
            <a:r>
              <a:rPr lang="en-GB" i="1" dirty="0"/>
              <a:t>	(b) an assessment of the potential risks to the rights and 	freedoms of data subjects as a result of the proposed processing, 	and </a:t>
            </a:r>
            <a:endParaRPr lang="en-GB" dirty="0"/>
          </a:p>
          <a:p>
            <a:pPr marL="0" indent="0">
              <a:buNone/>
            </a:pPr>
            <a:r>
              <a:rPr lang="en-GB" i="1" dirty="0"/>
              <a:t>	(c) a description of any safeguards, security measures or 	mechanisms proposed to be implemented by the controller to 	mitigate any risk referred to in paragraph (b) and to ensure the 	protection of the personal data in compliance with this Part.</a:t>
            </a:r>
            <a:endParaRPr lang="en-GB" dirty="0"/>
          </a:p>
          <a:p>
            <a:endParaRPr lang="en-GB" dirty="0"/>
          </a:p>
        </p:txBody>
      </p:sp>
    </p:spTree>
    <p:extLst>
      <p:ext uri="{BB962C8B-B14F-4D97-AF65-F5344CB8AC3E}">
        <p14:creationId xmlns:p14="http://schemas.microsoft.com/office/powerpoint/2010/main" val="22493248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DA04-D5E1-4E99-BEB5-15D0C12E49E8}"/>
              </a:ext>
            </a:extLst>
          </p:cNvPr>
          <p:cNvSpPr>
            <a:spLocks noGrp="1"/>
          </p:cNvSpPr>
          <p:nvPr>
            <p:ph type="title"/>
          </p:nvPr>
        </p:nvSpPr>
        <p:spPr/>
        <p:txBody>
          <a:bodyPr/>
          <a:lstStyle/>
          <a:p>
            <a:r>
              <a:rPr lang="en-GB" dirty="0"/>
              <a:t>WHAT IS “HIGH RISK”</a:t>
            </a:r>
          </a:p>
        </p:txBody>
      </p:sp>
      <p:sp>
        <p:nvSpPr>
          <p:cNvPr id="3" name="Content Placeholder 2">
            <a:extLst>
              <a:ext uri="{FF2B5EF4-FFF2-40B4-BE49-F238E27FC236}">
                <a16:creationId xmlns:a16="http://schemas.microsoft.com/office/drawing/2014/main" id="{D3D4765F-088E-4E77-8257-6E98A3A6DE3A}"/>
              </a:ext>
            </a:extLst>
          </p:cNvPr>
          <p:cNvSpPr>
            <a:spLocks noGrp="1"/>
          </p:cNvSpPr>
          <p:nvPr>
            <p:ph idx="1"/>
          </p:nvPr>
        </p:nvSpPr>
        <p:spPr/>
        <p:txBody>
          <a:bodyPr>
            <a:normAutofit fontScale="92500" lnSpcReduction="20000"/>
          </a:bodyPr>
          <a:lstStyle/>
          <a:p>
            <a:r>
              <a:rPr lang="en-US" dirty="0"/>
              <a:t>WP 248 guidelines on “high risk” A DPIA is required if at least two of these 10 criteria are reached. Meeting one may also be sufficient for a  DPIA: </a:t>
            </a:r>
          </a:p>
          <a:p>
            <a:pPr marL="514350" indent="-514350">
              <a:buFont typeface="+mj-lt"/>
              <a:buAutoNum type="arabicPeriod"/>
            </a:pPr>
            <a:r>
              <a:rPr lang="en-US" dirty="0"/>
              <a:t>Evaluation or scoring- especially to do with someone's work performance or health e.g. a biotechnology firm offering genetic testing to customers in order to predict disease/health risks; </a:t>
            </a:r>
          </a:p>
          <a:p>
            <a:pPr marL="514350" indent="-514350">
              <a:buFont typeface="+mj-lt"/>
              <a:buAutoNum type="arabicPeriod"/>
            </a:pPr>
            <a:r>
              <a:rPr lang="en-US" dirty="0"/>
              <a:t>Automated-decision making with legal or similar effect - the processing may lead to discrimination or exclusion; </a:t>
            </a:r>
          </a:p>
          <a:p>
            <a:pPr marL="514350" indent="-514350">
              <a:buFont typeface="+mj-lt"/>
              <a:buAutoNum type="arabicPeriod"/>
            </a:pPr>
            <a:r>
              <a:rPr lang="en-US" dirty="0"/>
              <a:t>Systematic monitoring - e.g. cctv in a public space;</a:t>
            </a:r>
          </a:p>
          <a:p>
            <a:pPr marL="514350" indent="-514350">
              <a:buFont typeface="+mj-lt"/>
              <a:buAutoNum type="arabicPeriod"/>
            </a:pPr>
            <a:r>
              <a:rPr lang="en-US" b="1" dirty="0"/>
              <a:t>Sensitive Data- e.g. health data, genetic data and all article 9 special categories of data;</a:t>
            </a:r>
            <a:r>
              <a:rPr lang="en-US" dirty="0"/>
              <a:t> </a:t>
            </a:r>
          </a:p>
          <a:p>
            <a:pPr marL="514350" indent="-514350">
              <a:buFont typeface="+mj-lt"/>
              <a:buAutoNum type="arabicPeriod"/>
            </a:pPr>
            <a:r>
              <a:rPr lang="en-US" dirty="0"/>
              <a:t>Data Processing on a large scale; </a:t>
            </a:r>
          </a:p>
          <a:p>
            <a:endParaRPr lang="en-GB" dirty="0"/>
          </a:p>
        </p:txBody>
      </p:sp>
    </p:spTree>
    <p:extLst>
      <p:ext uri="{BB962C8B-B14F-4D97-AF65-F5344CB8AC3E}">
        <p14:creationId xmlns:p14="http://schemas.microsoft.com/office/powerpoint/2010/main" val="37224510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61B47-38EC-40DF-905C-545E62CFCA05}"/>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EFEE04E2-13C3-4206-A96A-E8093733CB12}"/>
              </a:ext>
            </a:extLst>
          </p:cNvPr>
          <p:cNvSpPr>
            <a:spLocks noGrp="1"/>
          </p:cNvSpPr>
          <p:nvPr>
            <p:ph idx="1"/>
          </p:nvPr>
        </p:nvSpPr>
        <p:spPr/>
        <p:txBody>
          <a:bodyPr>
            <a:noAutofit/>
          </a:bodyPr>
          <a:lstStyle/>
          <a:p>
            <a:pPr marL="514350" indent="-514350">
              <a:buFont typeface="+mj-lt"/>
              <a:buAutoNum type="arabicPeriod" startAt="6"/>
            </a:pPr>
            <a:r>
              <a:rPr lang="en-US" sz="2400" dirty="0"/>
              <a:t>Datasets that have been matched or combined; </a:t>
            </a:r>
          </a:p>
          <a:p>
            <a:pPr marL="514350" indent="-514350">
              <a:buFont typeface="+mj-lt"/>
              <a:buAutoNum type="arabicPeriod" startAt="6"/>
            </a:pPr>
            <a:r>
              <a:rPr lang="en-US" sz="2400" b="1" dirty="0"/>
              <a:t>Data concerning vulnerable data subjects -power imbalance between data controller and data subject e.g. patients, children, the elderly, employees, persons with disabilities;</a:t>
            </a:r>
            <a:r>
              <a:rPr lang="en-US" sz="2400" dirty="0"/>
              <a:t> </a:t>
            </a:r>
          </a:p>
          <a:p>
            <a:pPr marL="514350" indent="-514350">
              <a:buFont typeface="+mj-lt"/>
              <a:buAutoNum type="arabicPeriod" startAt="6"/>
            </a:pPr>
            <a:r>
              <a:rPr lang="en-US" sz="2400" dirty="0"/>
              <a:t>Innovative use or applying technological or organisational solutions - e.g. fingerprint or facial recognition; </a:t>
            </a:r>
          </a:p>
          <a:p>
            <a:pPr marL="514350" indent="-514350">
              <a:buFont typeface="+mj-lt"/>
              <a:buAutoNum type="arabicPeriod" startAt="6"/>
            </a:pPr>
            <a:r>
              <a:rPr lang="en-US" sz="2400" b="1" dirty="0"/>
              <a:t>Data transfer outside the EU; </a:t>
            </a:r>
            <a:endParaRPr lang="en-US" sz="2400" dirty="0"/>
          </a:p>
          <a:p>
            <a:pPr marL="514350" indent="-514350">
              <a:buFont typeface="+mj-lt"/>
              <a:buAutoNum type="arabicPeriod" startAt="6"/>
            </a:pPr>
            <a:r>
              <a:rPr lang="en-US" sz="2400" dirty="0"/>
              <a:t>Where the processing itself prevents a data subject from accessing a service- e.g. credit screening by banks to decide whether to give someone a loan.</a:t>
            </a:r>
          </a:p>
          <a:p>
            <a:pPr marL="0" indent="0">
              <a:buNone/>
            </a:pPr>
            <a:r>
              <a:rPr lang="en-US" sz="2400" dirty="0"/>
              <a:t>In terms of health research, criteria 4 &amp; 7 nearly always apply, and sometimes 1,5 &amp;9 also.</a:t>
            </a:r>
          </a:p>
        </p:txBody>
      </p:sp>
    </p:spTree>
    <p:extLst>
      <p:ext uri="{BB962C8B-B14F-4D97-AF65-F5344CB8AC3E}">
        <p14:creationId xmlns:p14="http://schemas.microsoft.com/office/powerpoint/2010/main" val="14902415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22457-4C2A-430F-9475-848E4C430257}"/>
              </a:ext>
            </a:extLst>
          </p:cNvPr>
          <p:cNvSpPr>
            <a:spLocks noGrp="1"/>
          </p:cNvSpPr>
          <p:nvPr>
            <p:ph type="title"/>
          </p:nvPr>
        </p:nvSpPr>
        <p:spPr/>
        <p:txBody>
          <a:bodyPr>
            <a:normAutofit/>
          </a:bodyPr>
          <a:lstStyle/>
          <a:p>
            <a:r>
              <a:rPr lang="en-GB" dirty="0"/>
              <a:t>WHY DO A DPIA?</a:t>
            </a:r>
          </a:p>
        </p:txBody>
      </p:sp>
      <p:sp>
        <p:nvSpPr>
          <p:cNvPr id="3" name="Content Placeholder 2">
            <a:extLst>
              <a:ext uri="{FF2B5EF4-FFF2-40B4-BE49-F238E27FC236}">
                <a16:creationId xmlns:a16="http://schemas.microsoft.com/office/drawing/2014/main" id="{1085BDDA-73EC-429A-98AC-9F496B201DB7}"/>
              </a:ext>
            </a:extLst>
          </p:cNvPr>
          <p:cNvSpPr>
            <a:spLocks noGrp="1"/>
          </p:cNvSpPr>
          <p:nvPr>
            <p:ph idx="1"/>
          </p:nvPr>
        </p:nvSpPr>
        <p:spPr/>
        <p:txBody>
          <a:bodyPr>
            <a:normAutofit/>
          </a:bodyPr>
          <a:lstStyle/>
          <a:p>
            <a:r>
              <a:rPr lang="en-GB" dirty="0"/>
              <a:t>It is a legal requirement- GDPR, Data Protection Act 2018;</a:t>
            </a:r>
          </a:p>
          <a:p>
            <a:endParaRPr lang="en-GB" dirty="0"/>
          </a:p>
          <a:p>
            <a:r>
              <a:rPr lang="en-GB" dirty="0"/>
              <a:t>It is good practice &amp; demonstrates high level compliance with GDPR;</a:t>
            </a:r>
          </a:p>
          <a:p>
            <a:endParaRPr lang="en-GB" dirty="0"/>
          </a:p>
          <a:p>
            <a:r>
              <a:rPr lang="en-GB" dirty="0"/>
              <a:t>It protects the data subject;</a:t>
            </a:r>
          </a:p>
          <a:p>
            <a:endParaRPr lang="en-GB" dirty="0"/>
          </a:p>
          <a:p>
            <a:r>
              <a:rPr lang="en-GB" dirty="0"/>
              <a:t>In some cases it is a local policy requirement;</a:t>
            </a:r>
          </a:p>
          <a:p>
            <a:pPr marL="0" indent="0">
              <a:buNone/>
            </a:pPr>
            <a:endParaRPr lang="en-GB" dirty="0"/>
          </a:p>
        </p:txBody>
      </p:sp>
    </p:spTree>
    <p:extLst>
      <p:ext uri="{BB962C8B-B14F-4D97-AF65-F5344CB8AC3E}">
        <p14:creationId xmlns:p14="http://schemas.microsoft.com/office/powerpoint/2010/main" val="3721626761"/>
      </p:ext>
    </p:extLst>
  </p:cSld>
  <p:clrMapOvr>
    <a:masterClrMapping/>
  </p:clrMapOvr>
</p:sld>
</file>

<file path=ppt/theme/theme1.xml><?xml version="1.0" encoding="utf-8"?>
<a:theme xmlns:a="http://schemas.openxmlformats.org/drawingml/2006/main" name="Depth">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Theme4</Template>
  <TotalTime>4436</TotalTime>
  <Words>8355</Words>
  <Application>Microsoft Office PowerPoint</Application>
  <PresentationFormat>Widescreen</PresentationFormat>
  <Paragraphs>883</Paragraphs>
  <Slides>148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148</vt:i4>
      </vt:variant>
    </vt:vector>
  </HeadingPairs>
  <TitlesOfParts>
    <vt:vector size="154" baseType="lpstr">
      <vt:lpstr>Arial</vt:lpstr>
      <vt:lpstr>Calibri</vt:lpstr>
      <vt:lpstr>Corbel</vt:lpstr>
      <vt:lpstr>Times New Roman</vt:lpstr>
      <vt:lpstr>Wingdings</vt:lpstr>
      <vt:lpstr>Depth</vt:lpstr>
      <vt:lpstr>  Mary Kirwan BL September 14th, 2026   </vt:lpstr>
      <vt:lpstr>OVERVIEW</vt:lpstr>
      <vt:lpstr>PowerPoint Presentation</vt:lpstr>
      <vt:lpstr>PowerPoint Presentation</vt:lpstr>
      <vt:lpstr>INTRODUCTION TO EUROPEAN DATA PROTECTION LAW</vt:lpstr>
      <vt:lpstr>INTRODUCTION TO EUROPEAN DATA PROTECTION LAW</vt:lpstr>
      <vt:lpstr>INTRODUCTION TO EUROPEAN DATA PROTECTION LAW</vt:lpstr>
      <vt:lpstr>INTRODUCTION TO EUROPEAN DATA PROTECTION LAW</vt:lpstr>
      <vt:lpstr>INTRODUCTION TO EUROPEAN DATA PROTECTION LAW</vt:lpstr>
      <vt:lpstr>INTRODUCTION TO EUROPEAN DATA PROTECTION LAW</vt:lpstr>
      <vt:lpstr>INTRODUCTION TO EUROPEAN DATA PROTECTION LAW</vt:lpstr>
      <vt:lpstr>INTRODUCTION TO EUROPEAN DATA PROTECTION LAW</vt:lpstr>
      <vt:lpstr>PowerPoint Presentation</vt:lpstr>
      <vt:lpstr>GDPR DOES NOT EXIST IN A VACUUM</vt:lpstr>
      <vt:lpstr>Legal Landscape…  overview</vt:lpstr>
      <vt:lpstr>PowerPoint Presentation</vt:lpstr>
      <vt:lpstr>PowerPoint Presentation</vt:lpstr>
      <vt:lpstr>DPC HOSPITALS SECTOR INVESTIGATION</vt:lpstr>
      <vt:lpstr>DATA PROTECTION CONCERNS</vt:lpstr>
      <vt:lpstr>DATA PROTECTION CONCERNS</vt:lpstr>
      <vt:lpstr>RECOMMENDATIONS</vt:lpstr>
      <vt:lpstr>RECOMMENDATIONS</vt:lpstr>
      <vt:lpstr>RECOMMENDATIONS</vt:lpstr>
      <vt:lpstr>RESEARCH</vt:lpstr>
      <vt:lpstr>AUDIT</vt:lpstr>
      <vt:lpstr>PowerPoint Presentation</vt:lpstr>
      <vt:lpstr>USES IN HEALTHCARE </vt:lpstr>
      <vt:lpstr>USES IN HEALTHCARE</vt:lpstr>
      <vt:lpstr>USES IN HEALTHCARE</vt:lpstr>
      <vt:lpstr>PRIMARY AND SECONDARY USE</vt:lpstr>
      <vt:lpstr> </vt:lpstr>
      <vt:lpstr>DEFINITION OF DATA PROCESSING</vt:lpstr>
      <vt:lpstr>PowerPoint Presentation</vt:lpstr>
      <vt:lpstr>THE SEVEN PRINCIPLES OF LAWFUL DATA PROCESSING</vt:lpstr>
      <vt:lpstr>WHEN PROCESSING THE DATA CONTROLLER MUST….</vt:lpstr>
      <vt:lpstr>1. IDENTIFYING DATA CONTROLLER</vt:lpstr>
      <vt:lpstr>IDENTIFYING DATA PROCESSOR</vt:lpstr>
      <vt:lpstr>IDENTIFYING DATA PROCESSOR</vt:lpstr>
      <vt:lpstr>IDENTIFYING DATA PROCESSOR</vt:lpstr>
      <vt:lpstr>CASE STUDY 1-DATA CONTROLLER OR PROCESSOR?</vt:lpstr>
      <vt:lpstr>2. DATA PROTECTION OFFICER</vt:lpstr>
      <vt:lpstr>3.TYPE OF DATA</vt:lpstr>
      <vt:lpstr>PowerPoint Presentation</vt:lpstr>
      <vt:lpstr>4. LEGAL BASIS FOR LAWFUL DATA PROCESSING- ART 6</vt:lpstr>
      <vt:lpstr>LEGAL BASIS FOR PROCESSING SENSITIVE DATA-ART 9</vt:lpstr>
      <vt:lpstr>ARTICLE 9- 10 LEGAL BASIS FOR LAWFUL PROCESSING SENSITIVE DATA</vt:lpstr>
      <vt:lpstr>Article 9-Lawful Basis</vt:lpstr>
      <vt:lpstr>PowerPoint Presentation</vt:lpstr>
      <vt:lpstr>5. BE TRANSPARENT</vt:lpstr>
      <vt:lpstr>PowerPoint Presentation</vt:lpstr>
      <vt:lpstr>PowerPoint Presentation</vt:lpstr>
      <vt:lpstr>PowerPoint Presentation</vt:lpstr>
      <vt:lpstr>PowerPoint Presentation</vt:lpstr>
      <vt:lpstr>6. RIGHTS OF INDIVIDUALS</vt:lpstr>
      <vt:lpstr>CASE STUDY 2</vt:lpstr>
      <vt:lpstr>7. HANDLE ACCESS REQUESTS </vt:lpstr>
      <vt:lpstr> 8.TRANSFER PERSONAL DATA OUTSIDE EU  </vt:lpstr>
      <vt:lpstr>9. DATA BREACH REPORTING &amp; SECURITY</vt:lpstr>
      <vt:lpstr>CASE STUDY 3</vt:lpstr>
      <vt:lpstr>CASE STUDY 4</vt:lpstr>
      <vt:lpstr>FINES </vt:lpstr>
      <vt:lpstr>FINES</vt:lpstr>
      <vt:lpstr>FINES</vt:lpstr>
      <vt:lpstr>FINES</vt:lpstr>
      <vt:lpstr>UL- DATA BREACH</vt:lpstr>
      <vt:lpstr>UL- DATA BREACH</vt:lpstr>
      <vt:lpstr>HSE- RECORD STORAGE</vt:lpstr>
      <vt:lpstr>HSE- RECORD STORAGE</vt:lpstr>
      <vt:lpstr>HSE- RECORD STORAGE</vt:lpstr>
      <vt:lpstr>Portuguese Hospital- Centro Hospitalar Barrerio</vt:lpstr>
      <vt:lpstr>DUTCH –HAGA HOSPITAL</vt:lpstr>
      <vt:lpstr>RIGHT TO COMPENSATION –CIVIL ACTION </vt:lpstr>
      <vt:lpstr>RIGHT TO COMPENSATION –CIVIL ACTION</vt:lpstr>
      <vt:lpstr>RIGHT TO COMPENSATION –CIVIL ACTION</vt:lpstr>
      <vt:lpstr>OFFENCES</vt:lpstr>
      <vt:lpstr>OFFENCES</vt:lpstr>
      <vt:lpstr>  </vt:lpstr>
      <vt:lpstr>PowerPoint Presentation</vt:lpstr>
      <vt:lpstr>HRR -Governance</vt:lpstr>
      <vt:lpstr>HRR-Processes &amp; Procedures </vt:lpstr>
      <vt:lpstr>HRR-Processes &amp; Procedures </vt:lpstr>
      <vt:lpstr>HRR-Processes &amp; Procedures </vt:lpstr>
      <vt:lpstr>HRR-Processes &amp; Procedures </vt:lpstr>
      <vt:lpstr>HRR-Processes &amp; Procedures </vt:lpstr>
      <vt:lpstr>PowerPoint Presentation</vt:lpstr>
      <vt:lpstr>PowerPoint Presentation</vt:lpstr>
      <vt:lpstr>PowerPoint Presentation</vt:lpstr>
      <vt:lpstr>AREAS OF AMENDMENT</vt:lpstr>
      <vt:lpstr>KEY AMENDMENTS</vt:lpstr>
      <vt:lpstr>PowerPoint Presentation</vt:lpstr>
      <vt:lpstr>PowerPoint Presentation</vt:lpstr>
      <vt:lpstr>CASE STUDY 5</vt:lpstr>
      <vt:lpstr>PowerPoint Presentation</vt:lpstr>
      <vt:lpstr>GDPR- DPIA</vt:lpstr>
      <vt:lpstr>GDPR – MINIMAL CONTENT- DPIA</vt:lpstr>
      <vt:lpstr>DATA PROTECTION ACT 2018</vt:lpstr>
      <vt:lpstr>WHAT IS “HIGH RISK”</vt:lpstr>
      <vt:lpstr>PowerPoint Presentation</vt:lpstr>
      <vt:lpstr>WHY DO A DPIA?</vt:lpstr>
      <vt:lpstr>EDPB- DPIA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SRB- JUDGMENT</vt:lpstr>
      <vt:lpstr>PowerPoint Presentation</vt:lpstr>
      <vt:lpstr>ADEQUACY DECISION-Article 45</vt:lpstr>
      <vt:lpstr>Article 46 &amp; 49</vt:lpstr>
      <vt:lpstr>EU-US</vt:lpstr>
      <vt:lpstr>TRANSFER IMPACT ASSESSMENT </vt:lpstr>
      <vt:lpstr>  MODERN CARE PATHWAYS</vt:lpstr>
      <vt:lpstr>TELEMEDICINE</vt:lpstr>
      <vt:lpstr>DATA PROTECTION</vt:lpstr>
      <vt:lpstr>PowerPoint Presentation</vt:lpstr>
      <vt:lpstr>CHECKLIST</vt:lpstr>
      <vt:lpstr>TELEMEDICINE – DESIGN GUIDELINES</vt:lpstr>
      <vt:lpstr>PowerPoint Presentation</vt:lpstr>
      <vt:lpstr>AI IN HEALTHCARE</vt:lpstr>
      <vt:lpstr>NUFFIELD COUNCIL ON BIOETHICS</vt:lpstr>
      <vt:lpstr>WORLD HEALTH ORGANISATION</vt:lpstr>
      <vt:lpstr> Artificial Intelligence in Healthcare – Opportunities &amp; Risks </vt:lpstr>
      <vt:lpstr>PowerPoint Presentation</vt:lpstr>
      <vt:lpstr>EU AI ACT</vt:lpstr>
      <vt:lpstr>RISK CATEGORIES</vt:lpstr>
      <vt:lpstr>HIGH RISK</vt:lpstr>
      <vt:lpstr>HIGH RISK</vt:lpstr>
      <vt:lpstr>KEY POINTS</vt:lpstr>
      <vt:lpstr>PRIVACY AND GDPR</vt:lpstr>
      <vt:lpstr>PRIVACY AND GDPR</vt:lpstr>
      <vt:lpstr>AI – MEDICAL DEVICE?</vt:lpstr>
      <vt:lpstr>CHECKLIST FOR THE SAFE USE OF AI</vt:lpstr>
      <vt:lpstr>NATIONAL GUIDELINES</vt:lpstr>
      <vt:lpstr>PowerPoint Presentation</vt:lpstr>
      <vt:lpstr>GENOMIC AND GENETIC MEDICINE</vt:lpstr>
      <vt:lpstr>GENOMIC AND GENETIC MEDICINE</vt:lpstr>
      <vt:lpstr>PRIVACY</vt:lpstr>
      <vt:lpstr>GENETIC DISCRIMINTATION</vt:lpstr>
      <vt:lpstr>PowerPoint Presentation</vt:lpstr>
      <vt:lpstr>GENDER IDENTITY</vt:lpstr>
      <vt:lpstr>GENDER DATA</vt:lpstr>
      <vt:lpstr>PowerPoint Presentation</vt:lpstr>
      <vt:lpstr>References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GDPR &amp; Issues in Research</dc:title>
  <dc:creator>Mary Kirwan</dc:creator>
  <cp:lastModifiedBy>Mary Kirwan</cp:lastModifiedBy>
  <cp:revision>196</cp:revision>
  <dcterms:created xsi:type="dcterms:W3CDTF">2020-11-26T11:13:35Z</dcterms:created>
  <dcterms:modified xsi:type="dcterms:W3CDTF">2026-09-11T11:18:33Z</dcterms:modified>
</cp:coreProperties>
</file>