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17" d="100"/>
          <a:sy n="117" d="100"/>
        </p:scale>
        <p:origin x="68" y="6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926736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alphaModFix amt="4000"/>
            <a:lum/>
          </a:blip>
          <a:srcRect/>
          <a:tile tx="825500" ty="-317500" sx="20000" sy="2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365760" y="182880"/>
            <a:ext cx="54864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2B2B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Foundation of Financial Planning</a:t>
            </a:r>
            <a:endParaRPr lang="en-US" sz="1400" dirty="0"/>
          </a:p>
        </p:txBody>
      </p:sp>
      <p:sp>
        <p:nvSpPr>
          <p:cNvPr id="3" name="Text 1"/>
          <p:cNvSpPr/>
          <p:nvPr/>
        </p:nvSpPr>
        <p:spPr>
          <a:xfrm>
            <a:off x="5943600" y="201168"/>
            <a:ext cx="29260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700" kern="0" spc="200" dirty="0">
                <a:solidFill>
                  <a:srgbClr val="9999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 CONSULTING</a:t>
            </a:r>
            <a:endParaRPr lang="en-US" sz="700" dirty="0"/>
          </a:p>
        </p:txBody>
      </p:sp>
      <p:sp>
        <p:nvSpPr>
          <p:cNvPr id="4" name="Shape 2"/>
          <p:cNvSpPr/>
          <p:nvPr/>
        </p:nvSpPr>
        <p:spPr>
          <a:xfrm>
            <a:off x="365760" y="502920"/>
            <a:ext cx="8412480" cy="0"/>
          </a:xfrm>
          <a:prstGeom prst="line">
            <a:avLst/>
          </a:prstGeom>
          <a:noFill/>
          <a:ln w="6350">
            <a:solidFill>
              <a:srgbClr val="BFBFB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457200" y="4343400"/>
            <a:ext cx="8229600" cy="0"/>
          </a:xfrm>
          <a:prstGeom prst="line">
            <a:avLst/>
          </a:prstGeom>
          <a:noFill/>
          <a:ln w="19050">
            <a:solidFill>
              <a:srgbClr val="2B2B2B"/>
            </a:solidFill>
            <a:prstDash val="solid"/>
            <a:tailEnd type="triangle"/>
          </a:ln>
        </p:spPr>
        <p:txBody>
          <a:bodyPr/>
          <a:lstStyle/>
          <a:p>
            <a:endParaRPr lang="en-US"/>
          </a:p>
        </p:txBody>
      </p:sp>
      <p:sp>
        <p:nvSpPr>
          <p:cNvPr id="6" name="Shape 4"/>
          <p:cNvSpPr/>
          <p:nvPr/>
        </p:nvSpPr>
        <p:spPr>
          <a:xfrm>
            <a:off x="457200" y="4251960"/>
            <a:ext cx="0" cy="182880"/>
          </a:xfrm>
          <a:prstGeom prst="line">
            <a:avLst/>
          </a:prstGeom>
          <a:noFill/>
          <a:ln w="19050">
            <a:solidFill>
              <a:srgbClr val="2B2B2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91440" y="4480560"/>
            <a:ext cx="7315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2B2B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1371600" y="4251960"/>
            <a:ext cx="0" cy="182880"/>
          </a:xfrm>
          <a:prstGeom prst="line">
            <a:avLst/>
          </a:prstGeom>
          <a:noFill/>
          <a:ln w="19050">
            <a:solidFill>
              <a:srgbClr val="2B2B2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Text 7"/>
          <p:cNvSpPr/>
          <p:nvPr/>
        </p:nvSpPr>
        <p:spPr>
          <a:xfrm>
            <a:off x="1005840" y="4480560"/>
            <a:ext cx="7315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2B2B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1200" dirty="0"/>
          </a:p>
        </p:txBody>
      </p:sp>
      <p:sp>
        <p:nvSpPr>
          <p:cNvPr id="10" name="Shape 8"/>
          <p:cNvSpPr/>
          <p:nvPr/>
        </p:nvSpPr>
        <p:spPr>
          <a:xfrm>
            <a:off x="4389120" y="4251960"/>
            <a:ext cx="0" cy="182880"/>
          </a:xfrm>
          <a:prstGeom prst="line">
            <a:avLst/>
          </a:prstGeom>
          <a:noFill/>
          <a:ln w="19050">
            <a:solidFill>
              <a:srgbClr val="2B2B2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4023360" y="4480560"/>
            <a:ext cx="7315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2B2B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7772400" y="4251960"/>
            <a:ext cx="0" cy="182880"/>
          </a:xfrm>
          <a:prstGeom prst="line">
            <a:avLst/>
          </a:prstGeom>
          <a:noFill/>
          <a:ln w="19050">
            <a:solidFill>
              <a:srgbClr val="2B2B2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Text 11"/>
          <p:cNvSpPr/>
          <p:nvPr/>
        </p:nvSpPr>
        <p:spPr>
          <a:xfrm>
            <a:off x="7406640" y="4480560"/>
            <a:ext cx="7315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2B2B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59 ½</a:t>
            </a:r>
            <a:endParaRPr lang="en-US" sz="1200" dirty="0"/>
          </a:p>
        </p:txBody>
      </p:sp>
      <p:sp>
        <p:nvSpPr>
          <p:cNvPr id="14" name="Text 12"/>
          <p:cNvSpPr/>
          <p:nvPr/>
        </p:nvSpPr>
        <p:spPr>
          <a:xfrm>
            <a:off x="365760" y="685800"/>
            <a:ext cx="20116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2B2B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529 Plan</a:t>
            </a:r>
            <a:endParaRPr lang="en-US" sz="1000" dirty="0"/>
          </a:p>
        </p:txBody>
      </p:sp>
      <p:sp>
        <p:nvSpPr>
          <p:cNvPr id="15" name="Text 13"/>
          <p:cNvSpPr/>
          <p:nvPr/>
        </p:nvSpPr>
        <p:spPr>
          <a:xfrm>
            <a:off x="365760" y="1737360"/>
            <a:ext cx="21945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2B2B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Real Estate Bucket</a:t>
            </a:r>
            <a:endParaRPr lang="en-US" sz="1000" dirty="0"/>
          </a:p>
        </p:txBody>
      </p:sp>
      <p:sp>
        <p:nvSpPr>
          <p:cNvPr id="16" name="Text 14"/>
          <p:cNvSpPr/>
          <p:nvPr/>
        </p:nvSpPr>
        <p:spPr>
          <a:xfrm>
            <a:off x="438912" y="1956816"/>
            <a:ext cx="2121408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spcAft>
                <a:spcPts val="100"/>
              </a:spcAft>
              <a:buSzPct val="100000"/>
              <a:buChar char="–"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Investment Properties</a:t>
            </a:r>
            <a:endParaRPr lang="en-US" sz="800" dirty="0"/>
          </a:p>
        </p:txBody>
      </p:sp>
      <p:sp>
        <p:nvSpPr>
          <p:cNvPr id="17" name="Text 15"/>
          <p:cNvSpPr/>
          <p:nvPr/>
        </p:nvSpPr>
        <p:spPr>
          <a:xfrm>
            <a:off x="594360" y="3840480"/>
            <a:ext cx="9144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2B2B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Cash</a:t>
            </a:r>
            <a:endParaRPr lang="en-US" sz="1000" dirty="0"/>
          </a:p>
        </p:txBody>
      </p:sp>
      <p:sp>
        <p:nvSpPr>
          <p:cNvPr id="18" name="Shape 16"/>
          <p:cNvSpPr/>
          <p:nvPr/>
        </p:nvSpPr>
        <p:spPr>
          <a:xfrm>
            <a:off x="594360" y="4041648"/>
            <a:ext cx="0" cy="301752"/>
          </a:xfrm>
          <a:prstGeom prst="line">
            <a:avLst/>
          </a:prstGeom>
          <a:noFill/>
          <a:ln w="9525">
            <a:solidFill>
              <a:srgbClr val="BFBFB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9" name="Text 17"/>
          <p:cNvSpPr/>
          <p:nvPr/>
        </p:nvSpPr>
        <p:spPr>
          <a:xfrm>
            <a:off x="1371600" y="2880360"/>
            <a:ext cx="18288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2B2B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Non – Qualified Account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1444752" y="3099816"/>
            <a:ext cx="1755648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spcAft>
                <a:spcPts val="100"/>
              </a:spcAft>
              <a:buSzPct val="100000"/>
              <a:buChar char="–"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Liquid</a:t>
            </a:r>
            <a:endParaRPr lang="en-US" sz="800" dirty="0"/>
          </a:p>
          <a:p>
            <a:pPr marL="342900" indent="-342900">
              <a:spcAft>
                <a:spcPts val="100"/>
              </a:spcAft>
              <a:buSzPct val="100000"/>
              <a:buChar char="–"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Diversified</a:t>
            </a:r>
            <a:endParaRPr lang="en-US" sz="800" dirty="0"/>
          </a:p>
          <a:p>
            <a:pPr marL="342900" indent="-342900">
              <a:spcAft>
                <a:spcPts val="100"/>
              </a:spcAft>
              <a:buSzPct val="100000"/>
              <a:buChar char="–"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Tax Managed</a:t>
            </a:r>
            <a:endParaRPr lang="en-US" sz="800" dirty="0"/>
          </a:p>
        </p:txBody>
      </p:sp>
      <p:sp>
        <p:nvSpPr>
          <p:cNvPr id="21" name="Text 19"/>
          <p:cNvSpPr/>
          <p:nvPr/>
        </p:nvSpPr>
        <p:spPr>
          <a:xfrm>
            <a:off x="3383280" y="2880360"/>
            <a:ext cx="21031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2B2B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Variable Universal Life Ins.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3456432" y="3099816"/>
            <a:ext cx="2029968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spcAft>
                <a:spcPts val="100"/>
              </a:spcAft>
              <a:buSzPct val="100000"/>
              <a:buChar char="–"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Liquid</a:t>
            </a:r>
            <a:endParaRPr lang="en-US" sz="800" dirty="0"/>
          </a:p>
          <a:p>
            <a:pPr marL="342900" indent="-342900">
              <a:spcAft>
                <a:spcPts val="100"/>
              </a:spcAft>
              <a:buSzPct val="100000"/>
              <a:buChar char="–"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Tax Def. &amp; Tax Free</a:t>
            </a:r>
            <a:endParaRPr lang="en-US" sz="800" dirty="0"/>
          </a:p>
          <a:p>
            <a:pPr marL="342900" indent="-342900">
              <a:spcAft>
                <a:spcPts val="100"/>
              </a:spcAft>
              <a:buSzPct val="100000"/>
              <a:buChar char="–"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Market Correlated</a:t>
            </a:r>
            <a:endParaRPr lang="en-US" sz="800" dirty="0"/>
          </a:p>
        </p:txBody>
      </p:sp>
      <p:sp>
        <p:nvSpPr>
          <p:cNvPr id="23" name="Text 21"/>
          <p:cNvSpPr/>
          <p:nvPr/>
        </p:nvSpPr>
        <p:spPr>
          <a:xfrm>
            <a:off x="5577840" y="2880360"/>
            <a:ext cx="20116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2B2B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Cash Value Life Insurance</a:t>
            </a:r>
            <a:endParaRPr lang="en-US" sz="1000" dirty="0"/>
          </a:p>
        </p:txBody>
      </p:sp>
      <p:sp>
        <p:nvSpPr>
          <p:cNvPr id="24" name="Text 22"/>
          <p:cNvSpPr/>
          <p:nvPr/>
        </p:nvSpPr>
        <p:spPr>
          <a:xfrm>
            <a:off x="5650992" y="3099816"/>
            <a:ext cx="1938528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spcAft>
                <a:spcPts val="100"/>
              </a:spcAft>
              <a:buSzPct val="100000"/>
              <a:buChar char="–"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Liquid</a:t>
            </a:r>
            <a:endParaRPr lang="en-US" sz="800" dirty="0"/>
          </a:p>
          <a:p>
            <a:pPr marL="342900" indent="-342900">
              <a:spcAft>
                <a:spcPts val="100"/>
              </a:spcAft>
              <a:buSzPct val="100000"/>
              <a:buChar char="–"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Tax Def. &amp; Tax Free</a:t>
            </a:r>
            <a:endParaRPr lang="en-US" sz="800" dirty="0"/>
          </a:p>
          <a:p>
            <a:pPr marL="342900" indent="-342900">
              <a:spcAft>
                <a:spcPts val="100"/>
              </a:spcAft>
              <a:buSzPct val="100000"/>
              <a:buChar char="–"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Not Corr. To Stock Market</a:t>
            </a:r>
            <a:endParaRPr lang="en-US" sz="800" dirty="0"/>
          </a:p>
        </p:txBody>
      </p:sp>
      <p:sp>
        <p:nvSpPr>
          <p:cNvPr id="25" name="Shape 23"/>
          <p:cNvSpPr/>
          <p:nvPr/>
        </p:nvSpPr>
        <p:spPr>
          <a:xfrm>
            <a:off x="7589520" y="1371600"/>
            <a:ext cx="0" cy="2971800"/>
          </a:xfrm>
          <a:prstGeom prst="line">
            <a:avLst/>
          </a:prstGeom>
          <a:noFill/>
          <a:ln w="9525">
            <a:solidFill>
              <a:srgbClr val="BFBFB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6" name="Text 24"/>
          <p:cNvSpPr/>
          <p:nvPr/>
        </p:nvSpPr>
        <p:spPr>
          <a:xfrm>
            <a:off x="7772400" y="1463040"/>
            <a:ext cx="12801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2B2B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401(k)s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7845552" y="1682496"/>
            <a:ext cx="1207008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spcAft>
                <a:spcPts val="100"/>
              </a:spcAft>
              <a:buSzPct val="100000"/>
              <a:buChar char="–"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 Tax</a:t>
            </a:r>
            <a:endParaRPr lang="en-US" sz="800" dirty="0"/>
          </a:p>
          <a:p>
            <a:pPr marL="342900" indent="-342900">
              <a:spcAft>
                <a:spcPts val="100"/>
              </a:spcAft>
              <a:buSzPct val="100000"/>
              <a:buChar char="–"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Roth</a:t>
            </a:r>
            <a:endParaRPr lang="en-US" sz="800" dirty="0"/>
          </a:p>
          <a:p>
            <a:pPr marL="342900" indent="-342900">
              <a:spcAft>
                <a:spcPts val="100"/>
              </a:spcAft>
              <a:buSzPct val="100000"/>
              <a:buChar char="–"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After Tax</a:t>
            </a:r>
            <a:endParaRPr lang="en-US" sz="800" dirty="0"/>
          </a:p>
        </p:txBody>
      </p:sp>
      <p:sp>
        <p:nvSpPr>
          <p:cNvPr id="28" name="Shape 26"/>
          <p:cNvSpPr/>
          <p:nvPr/>
        </p:nvSpPr>
        <p:spPr>
          <a:xfrm>
            <a:off x="7680960" y="2514600"/>
            <a:ext cx="1097280" cy="0"/>
          </a:xfrm>
          <a:prstGeom prst="line">
            <a:avLst/>
          </a:prstGeom>
          <a:noFill/>
          <a:ln w="6350">
            <a:solidFill>
              <a:srgbClr val="BFBFB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9" name="Text 27"/>
          <p:cNvSpPr/>
          <p:nvPr/>
        </p:nvSpPr>
        <p:spPr>
          <a:xfrm>
            <a:off x="7772400" y="2697480"/>
            <a:ext cx="12801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2B2B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IRAs</a:t>
            </a:r>
            <a:endParaRPr lang="en-US" sz="1000" dirty="0"/>
          </a:p>
        </p:txBody>
      </p:sp>
      <p:sp>
        <p:nvSpPr>
          <p:cNvPr id="30" name="Text 28"/>
          <p:cNvSpPr/>
          <p:nvPr/>
        </p:nvSpPr>
        <p:spPr>
          <a:xfrm>
            <a:off x="7845552" y="2916936"/>
            <a:ext cx="1207008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spcAft>
                <a:spcPts val="100"/>
              </a:spcAft>
              <a:buSzPct val="100000"/>
              <a:buChar char="–"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Traditional (Pre-Tax)</a:t>
            </a:r>
            <a:endParaRPr lang="en-US" sz="800" dirty="0"/>
          </a:p>
          <a:p>
            <a:pPr marL="342900" indent="-342900">
              <a:spcAft>
                <a:spcPts val="100"/>
              </a:spcAft>
              <a:buSzPct val="100000"/>
              <a:buChar char="–"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Roth</a:t>
            </a:r>
            <a:endParaRPr lang="en-US" sz="800" dirty="0"/>
          </a:p>
        </p:txBody>
      </p:sp>
      <p:sp>
        <p:nvSpPr>
          <p:cNvPr id="31" name="Shape 29"/>
          <p:cNvSpPr/>
          <p:nvPr/>
        </p:nvSpPr>
        <p:spPr>
          <a:xfrm>
            <a:off x="1371600" y="3611880"/>
            <a:ext cx="0" cy="731520"/>
          </a:xfrm>
          <a:prstGeom prst="line">
            <a:avLst/>
          </a:prstGeom>
          <a:noFill/>
          <a:ln w="6350">
            <a:solidFill>
              <a:srgbClr val="BFBFB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2" name="Shape 30"/>
          <p:cNvSpPr/>
          <p:nvPr/>
        </p:nvSpPr>
        <p:spPr>
          <a:xfrm>
            <a:off x="4389120" y="3611880"/>
            <a:ext cx="0" cy="731520"/>
          </a:xfrm>
          <a:prstGeom prst="line">
            <a:avLst/>
          </a:prstGeom>
          <a:noFill/>
          <a:ln w="6350">
            <a:solidFill>
              <a:srgbClr val="BFBFB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3" name="Text 31"/>
          <p:cNvSpPr/>
          <p:nvPr/>
        </p:nvSpPr>
        <p:spPr>
          <a:xfrm>
            <a:off x="365760" y="4846320"/>
            <a:ext cx="27432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550" dirty="0">
                <a:solidFill>
                  <a:srgbClr val="9999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© M Consulting</a:t>
            </a:r>
            <a:endParaRPr lang="en-US" sz="55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</TotalTime>
  <Words>78</Words>
  <Application>Microsoft Office PowerPoint</Application>
  <PresentationFormat>On-screen Show (16:9)</PresentationFormat>
  <Paragraphs>31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Foundation of Financial Planning</dc:title>
  <dc:subject>PptxGenJS Presentation</dc:subject>
  <dc:creator>M Consulting</dc:creator>
  <cp:lastModifiedBy>Dixon, Kylan</cp:lastModifiedBy>
  <cp:revision>2</cp:revision>
  <dcterms:created xsi:type="dcterms:W3CDTF">2026-03-12T20:43:18Z</dcterms:created>
  <dcterms:modified xsi:type="dcterms:W3CDTF">2026-03-12T21:10:55Z</dcterms:modified>
</cp:coreProperties>
</file>