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3.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 id="2147484008" r:id="rId4"/>
  </p:sldMasterIdLst>
  <p:notesMasterIdLst>
    <p:notesMasterId r:id="rId31"/>
  </p:notesMasterIdLst>
  <p:sldIdLst>
    <p:sldId id="2161" r:id="rId5"/>
    <p:sldId id="2202" r:id="rId6"/>
    <p:sldId id="264" r:id="rId7"/>
    <p:sldId id="2191" r:id="rId8"/>
    <p:sldId id="2194" r:id="rId9"/>
    <p:sldId id="2195" r:id="rId10"/>
    <p:sldId id="2196" r:id="rId11"/>
    <p:sldId id="2197" r:id="rId12"/>
    <p:sldId id="2157" r:id="rId13"/>
    <p:sldId id="2192" r:id="rId14"/>
    <p:sldId id="2199" r:id="rId15"/>
    <p:sldId id="2200" r:id="rId16"/>
    <p:sldId id="2201" r:id="rId17"/>
    <p:sldId id="2193" r:id="rId18"/>
    <p:sldId id="2186" r:id="rId19"/>
    <p:sldId id="2187" r:id="rId20"/>
    <p:sldId id="2188" r:id="rId21"/>
    <p:sldId id="2168" r:id="rId22"/>
    <p:sldId id="2169" r:id="rId23"/>
    <p:sldId id="2170" r:id="rId24"/>
    <p:sldId id="2171" r:id="rId25"/>
    <p:sldId id="2189" r:id="rId26"/>
    <p:sldId id="2175" r:id="rId27"/>
    <p:sldId id="2172" r:id="rId28"/>
    <p:sldId id="2190" r:id="rId29"/>
    <p:sldId id="2184" r:id="rId3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5F5F5F"/>
    <a:srgbClr val="073450"/>
    <a:srgbClr val="BEBEBE"/>
    <a:srgbClr val="D0D0D0"/>
    <a:srgbClr val="738D05"/>
    <a:srgbClr val="B11B96"/>
    <a:srgbClr val="909090"/>
    <a:srgbClr val="FFC424"/>
    <a:srgbClr val="0B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39" autoAdjust="0"/>
    <p:restoredTop sz="80387" autoAdjust="0"/>
  </p:normalViewPr>
  <p:slideViewPr>
    <p:cSldViewPr snapToGrid="0">
      <p:cViewPr varScale="1">
        <p:scale>
          <a:sx n="59" d="100"/>
          <a:sy n="59" d="100"/>
        </p:scale>
        <p:origin x="732" y="64"/>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100" d="100"/>
          <a:sy n="100" d="100"/>
        </p:scale>
        <p:origin x="2342" y="-14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latin typeface="Century Gothic" panose="020B0502020202020204" pitchFamily="34" charset="0"/>
              </a:rPr>
              <a:t>Bei der Entwicklung eigener Geschäftsideen im Rahmen von </a:t>
            </a:r>
            <a:r>
              <a:rPr lang="de-CH" sz="1100" i="1" dirty="0" err="1">
                <a:latin typeface="Century Gothic" panose="020B0502020202020204" pitchFamily="34" charset="0"/>
              </a:rPr>
              <a:t>myidea</a:t>
            </a:r>
            <a:r>
              <a:rPr lang="de-CH" sz="1100" dirty="0">
                <a:latin typeface="Century Gothic" panose="020B0502020202020204" pitchFamily="34" charset="0"/>
              </a:rPr>
              <a:t> tauchen einige Themen, Aktivitäten und entsprechende Werkzeuge/Strategien mehrfach auf, um den Prozess zu unterstützen. Die meisten wurden im Rahmen des Allgemeinbildenden Unterrichts (ABU) behandelt resp. erarbeitet und eingesetzt. Um sicher zu stellen, dass alle Lernenden über die entsprechenden Basiskompetenzen für die Arbeit mit </a:t>
            </a:r>
            <a:r>
              <a:rPr lang="de-CH" sz="1100" i="1" dirty="0" err="1">
                <a:latin typeface="Century Gothic" panose="020B0502020202020204" pitchFamily="34" charset="0"/>
              </a:rPr>
              <a:t>myidea</a:t>
            </a:r>
            <a:r>
              <a:rPr lang="de-CH" sz="1100" dirty="0">
                <a:latin typeface="Century Gothic" panose="020B0502020202020204" pitchFamily="34" charset="0"/>
              </a:rPr>
              <a:t> verfügen, werden diese Themen, Aktivitäten und entsprechenden Werkzeuge/Strategien hier bei Bedarf nochmals kurz repetiert. Dabei werden auch erste Hinweise gesetzt, wo und wie sie in </a:t>
            </a:r>
            <a:r>
              <a:rPr lang="de-CH" sz="1100" i="1" dirty="0" err="1">
                <a:highlight>
                  <a:srgbClr val="FFFF00"/>
                </a:highlight>
                <a:latin typeface="Century Gothic" panose="020B0502020202020204" pitchFamily="34" charset="0"/>
              </a:rPr>
              <a:t>myidea</a:t>
            </a:r>
            <a:r>
              <a:rPr lang="de-CH" sz="1100" dirty="0">
                <a:latin typeface="Century Gothic" panose="020B0502020202020204" pitchFamily="34" charset="0"/>
              </a:rPr>
              <a:t> relevant werden. Um in </a:t>
            </a:r>
            <a:r>
              <a:rPr lang="de-CH" sz="1100" i="1" dirty="0" err="1">
                <a:latin typeface="Century Gothic" panose="020B0502020202020204" pitchFamily="34" charset="0"/>
              </a:rPr>
              <a:t>myidea</a:t>
            </a:r>
            <a:r>
              <a:rPr lang="de-CH" sz="1100" dirty="0">
                <a:latin typeface="Century Gothic" panose="020B0502020202020204" pitchFamily="34" charset="0"/>
              </a:rPr>
              <a:t> 2.0 solche wiederkehrenden Themen zu markieren, wird das hier dargestellte Pfeil-im-Kreis-Icon verwendet. Dies ermöglicht es den Lehrpersonen, explizite Rückbezüge zu setzen, während es bei den Lernenden für einen Wiedererkennungs-Effekt sorgt.</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Manche Lernende tun sich schwer damit, </a:t>
            </a:r>
            <a:r>
              <a:rPr lang="de-CH" sz="1100" dirty="0" err="1"/>
              <a:t>Interview-Partner:innen</a:t>
            </a:r>
            <a:r>
              <a:rPr lang="de-CH" sz="1100" dirty="0"/>
              <a:t> zu finden und sie auf eine angemessene Art anzuschreiben. Das gilt jedoch nicht generell: Lernende, die in ihrem Beruf viel Kundenkontakt haben, sind hier oft schon geübter. Lernenden, die diese Erfahrung nicht häufig machen, fehlt dieses Wissen manchmal. Daher finden sich auf der nächsten Seite einige Tipps.</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727232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98824-5922-920D-8B1F-B6E50C7934F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779EEA8-C33B-072C-D988-6D64E07A3735}"/>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78A6F5F-03C8-4AD1-AEE2-C2DDA6517AC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CC02462-BFEE-0E7D-A301-D71AE1339F65}"/>
              </a:ext>
            </a:extLst>
          </p:cNvPr>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81925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36A1-D5C8-9638-B9E9-B85A506716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755C20-E4AC-45AF-8572-E8AD8F609B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220475C-C9D9-8A6D-CAA5-1249472D5766}"/>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223CC804-3119-EAED-705D-DEE80A75F60C}"/>
              </a:ext>
            </a:extLst>
          </p:cNvPr>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382142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A928-B9C5-68A6-630A-CF2371D673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77C81A1-682D-DF42-5EE3-51EB23C4655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38BB237-CFE6-6CC3-943C-30C946838D2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D4871E29-D12F-B207-3D8E-1BC93E1B8A23}"/>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74578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Um Feedback zu ihren Produkt- oder Dienstleistungsideen zu erhalten, führen Lernende häufig digitale Umfragen durch, die dann oft von </a:t>
            </a:r>
            <a:r>
              <a:rPr lang="de-CH" dirty="0" err="1"/>
              <a:t>Freund:innen</a:t>
            </a:r>
            <a:r>
              <a:rPr lang="de-CH" dirty="0"/>
              <a:t> und Bekannten beantwortet werden. Solche Umfragen können durchaus nützlich sein. Qualitative Interviews, bei denen potenzielle Kund:innen direkt auf die eigene Idee reagieren, eignen sich jedoch meist besser, um wirklich zu verstehen, wie gut eine Produkt- oder Dienstleistungsidee ist und in welche Richtung sie weiterentwickelt werden sollte.</a:t>
            </a:r>
          </a:p>
          <a:p>
            <a:endParaRPr lang="de-CH" dirty="0"/>
          </a:p>
          <a:p>
            <a:r>
              <a:rPr lang="de-CH" dirty="0"/>
              <a:t>Im Rahmen von </a:t>
            </a:r>
            <a:r>
              <a:rPr lang="de-CH" i="1" dirty="0"/>
              <a:t>myidea </a:t>
            </a:r>
            <a:r>
              <a:rPr lang="de-CH" dirty="0"/>
              <a:t>haben die Lernenden meist nicht so viel Zeit. Bei einer echten Gründung empfiehlt es sich jedoch, genügend qualitative Interviews durchzuführen, um übergreifende Beobachtungen und fundierte Schlüsse ziehen zu können. Dafür sind in der Regel mindestens zehn Interviews notwendig.</a:t>
            </a:r>
          </a:p>
          <a:p>
            <a:endParaRPr lang="de-CH" dirty="0"/>
          </a:p>
          <a:p>
            <a:r>
              <a:rPr lang="de-CH" dirty="0"/>
              <a:t>Im Folgenden erhalten die Lernenden wichtige und praxisnahe Informationen und Tipps zur Durchführung qualitativer Interviews.</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012696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dirty="0"/>
              <a:t>Lernende, aber auch andere zukünftige Gründer:innen, machen häufig den Fehler, dass sie zu spät damit beginnen, mit potenziellen Kund:innen zu sprechen. Oft besteht die Meinung, man müsse zuerst ein fast fertiges Produkt oder eine fast fertige Dienstleistung haben, bevor man Feedback einholt. Das ist jedoch ein Irrtum: Je früher man mit der Idee nach draussen geht, desto besser. Wichtig ist lediglich, dass die befragte Person gut nachvollziehen kann, worum es geht. Das kann auch durch einen einfachen Prototyp oder ein Mockup geschehen, so wie es auch im Design </a:t>
            </a:r>
            <a:r>
              <a:rPr lang="de-CH" dirty="0" err="1"/>
              <a:t>Thinking</a:t>
            </a:r>
            <a:r>
              <a:rPr lang="de-CH" dirty="0"/>
              <a:t> empfohlen wird.</a:t>
            </a:r>
          </a:p>
          <a:p>
            <a:endParaRPr lang="de-CH" dirty="0"/>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1482686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Die Slides zeigen einige gängige Fehler auf, die häufig gemacht werden. Zum ersten Punkt («Ihre Idee für sich behalten») ist zu sagen: Lernende haben oft die Vorstellung, dass ihre Idee geklaut werden könnte. Das kann natürlich passieren. Grundsätzlich gilt jedoch: Eine Idee allein ist meist noch nicht viel wert, und es ist unwahrscheinlich, dass sich jemand genau mit dieser Idee selbständig macht oder damit ein Unternehmen gründet. Falls es sich tatsächlich um technische Aspekte handelt, die durch ein Patent geschützt werden könnten, gilt: Diese muss man normalerweise nicht teilen, wenn es darum geht, die Idee erstmalig mit potenziellen Kundinnen und Kunden zu validieren.</a:t>
            </a: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879057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t>Im Folgenden wird Schritt für Schritt gezeigt, wie ein qualitatives Interview ablaufen kann. Dies soll den Lernenden als Hilfestellung dienen und ihnen Sicherheit geben. Es kann aber dennoch sinnvoll sein, ein solches Interview im Vorfeld im sicheren Klassenraum zu üben.</a:t>
            </a:r>
          </a:p>
          <a:p>
            <a:endParaRPr lang="de-CH" sz="1100" dirty="0"/>
          </a:p>
          <a:p>
            <a:r>
              <a:rPr lang="de-CH" sz="1100" dirty="0"/>
              <a:t>Bei </a:t>
            </a:r>
            <a:r>
              <a:rPr lang="de-CH" sz="1100" i="1" dirty="0"/>
              <a:t>myidea</a:t>
            </a:r>
            <a:r>
              <a:rPr lang="de-CH" sz="1100" dirty="0"/>
              <a:t> arbeitet man normalerweise in Zweierteams. In diesem Fall macht es Sinn, dass auch tatsächlich beide Personen am Interview teilnehmen, falls dies zeitlich möglich ist. Wichtig ist jedoch, dass klar ist, wer die Gesprächsführung übernimmt und welche Rolle jede Person hat.</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3098693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Falls das Führen von Interviews benotet wird oder ein verpflichtender Bestandteil der </a:t>
            </a:r>
            <a:r>
              <a:rPr lang="de-CH" i="1" dirty="0"/>
              <a:t>myidea</a:t>
            </a:r>
            <a:r>
              <a:rPr lang="de-CH" dirty="0"/>
              <a:t>-Durchführung ist, verlangen Lehrpersonen mitunter, dass die Lernenden die Audio-Dateien zur Verfügung stellen. In diesem Fall kann es sinnvoll sein, dass die Interviewpartner:innen eine Einverständniserklärung (Datenschutzblatt) unterzeichnen, um zu bestätigen, dass sie damit einverstanden sind. Gleichzeitig sollte den Interviewpartner:innen darin zugesichert werden, dass diese Dateien nur im schulischen Kontext geteilt werden.</a:t>
            </a:r>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947870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Damit ein Gesprächspartner oder eine Gesprächspartnerin gut reagieren und Auskunft geben kann, ist es wichtig, dass die Produkt- oder Dienstleistungsidee möglichst gut verstanden wird. Es empfiehlt sich daher, die Idee anschaulich zu machen und etwas «Greifbares» mitzubringen. Das können zum Beispiel ein einfacher Prototyp oder auch Mock-up-Screens sein.</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21</a:t>
            </a:fld>
            <a:endParaRPr lang="ru-RU"/>
          </a:p>
        </p:txBody>
      </p:sp>
    </p:spTree>
    <p:extLst>
      <p:ext uri="{BB962C8B-B14F-4D97-AF65-F5344CB8AC3E}">
        <p14:creationId xmlns:p14="http://schemas.microsoft.com/office/powerpoint/2010/main" val="217001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22</a:t>
            </a:fld>
            <a:endParaRPr lang="ru-RU"/>
          </a:p>
        </p:txBody>
      </p:sp>
    </p:spTree>
    <p:extLst>
      <p:ext uri="{BB962C8B-B14F-4D97-AF65-F5344CB8AC3E}">
        <p14:creationId xmlns:p14="http://schemas.microsoft.com/office/powerpoint/2010/main" val="1023723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In der Arbeit mit </a:t>
            </a:r>
            <a:r>
              <a:rPr lang="de-CH" sz="1100" i="1" dirty="0" err="1"/>
              <a:t>myidea</a:t>
            </a:r>
            <a:r>
              <a:rPr lang="de-CH" sz="1100" dirty="0"/>
              <a:t> tauchen im Prozess immer wieder Momente auf, wo das Befragen von relevanten Personen wichtige Informationen – auch in Form von Feedback – liefert. Dies kann ein informelleres Strasseninterview oder ein formelleres Interview mit einem Unternehmer / einer Unternehmerin, einem Experten / einer Expertin usw. sein. Um sicher zu stellen, dass die Lernenden die nötigen Grundkompetenzen einsetzen können, werden hier drei elementare Bereiche zu Interviews behandelt: Interviews erfolgreich planen und durchführen; </a:t>
            </a:r>
            <a:r>
              <a:rPr lang="de-CH" sz="1100" dirty="0" err="1"/>
              <a:t>Interviewpartner:innen</a:t>
            </a:r>
            <a:r>
              <a:rPr lang="de-CH" sz="1100" dirty="0"/>
              <a:t> gewinnen; und qualitative Interviews zur Validierung von Geschäftsideen durchführen.</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29739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Hier kann kurz innegehalten und das Vorwissen der Lernenden zum Thema Interview abgeholt werden. Dies erleichtert den Einstieg ins Thema und bietet mögliche Anknüpfungspunkte.</a:t>
            </a:r>
          </a:p>
        </p:txBody>
      </p:sp>
      <p:sp>
        <p:nvSpPr>
          <p:cNvPr id="4" name="Foliennummernplatzhalter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53270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Der Zweck von Interviews ist das Sammeln von Informationen bei relevanten Personen. Die Lernenden werden darauf eingestimmt, dass Interviews Informationen liefern, die sich nicht (einfach so) in anderen Quellen finden / finden lassen. Gleichzeitig wird klar angesprochen, dass </a:t>
            </a:r>
            <a:r>
              <a:rPr lang="de-CH" sz="1100" dirty="0" err="1"/>
              <a:t>Expert:innen</a:t>
            </a:r>
            <a:r>
              <a:rPr lang="de-CH" sz="1100" dirty="0"/>
              <a:t> und mögliche </a:t>
            </a:r>
            <a:r>
              <a:rPr lang="de-CH" sz="1100" dirty="0" err="1"/>
              <a:t>Kund:innen</a:t>
            </a:r>
            <a:r>
              <a:rPr lang="de-CH" sz="1100" dirty="0"/>
              <a:t> wichtige Personen sind für Interviews im Kontext von </a:t>
            </a:r>
            <a:r>
              <a:rPr lang="de-CH" sz="1100" i="1" dirty="0" err="1"/>
              <a:t>myidea</a:t>
            </a:r>
            <a:r>
              <a:rPr lang="de-CH" sz="1100" dirty="0"/>
              <a:t>.</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2844997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Die hier angeführten Schritte können auch als Checkliste aufbereitet und verwendet werden. Die Lernenden werden darauf hingewiesen, dass ein professionelles Auftreten wichtig ist. An dieser Stelle kann auch in einer kurzen Mauschelphase in Zweiergruppe diskutiert werden, was professionell bedeutet.</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65632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Der Aufbau des Interviews als Dreischritt ist v.a. für Interviews mit </a:t>
            </a:r>
            <a:r>
              <a:rPr lang="de-CH" sz="1100" dirty="0" err="1"/>
              <a:t>Expert:innen</a:t>
            </a:r>
            <a:r>
              <a:rPr lang="de-CH" sz="1100" dirty="0"/>
              <a:t>, </a:t>
            </a:r>
            <a:r>
              <a:rPr lang="de-CH" sz="1100" dirty="0" err="1"/>
              <a:t>Unternehmer:innen</a:t>
            </a:r>
            <a:r>
              <a:rPr lang="de-CH" sz="1100" dirty="0"/>
              <a:t> usw. wichtig. Diese Interviews dauern länger, sind formaler, und die interviewte Person nimmt sich extra Zeit. Es ist möglich, dass derselbe Experte / dieselbe Expertin mehr als einmal befragt resp. um Feedback gebeten wird. Daher ist es umso wichtiger, professionell aufzutreten und einen guten Eindruck zu hinterlassen. Im Plenum können die Lernenden kurz zusammentragen, warum der klare Aufbau gerade für Interviews mit </a:t>
            </a:r>
            <a:r>
              <a:rPr lang="de-CH" sz="1100" dirty="0" err="1"/>
              <a:t>Expert:innen</a:t>
            </a:r>
            <a:r>
              <a:rPr lang="de-CH" sz="1100" dirty="0"/>
              <a:t> von Bedeutung ist.</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13729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Die wichtigsten Prinzipien der Gestaltung von Interviewfragen werden nochmals aufgegriffen. Die Lernenden sollen erkennen, dass es nicht darum geht, einen Fragenkatalog abzuarbeiten und der interviewten Person «Löcher in den Bauch zu fragen». Die Person soll ins Erzählen, ins genauere Erläutern kommen. </a:t>
            </a: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4016210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t>Während des Inspiration Days wird innerhalb des Themas «Design </a:t>
            </a:r>
            <a:r>
              <a:rPr lang="de-CH" sz="1100" dirty="0" err="1"/>
              <a:t>Thinking</a:t>
            </a:r>
            <a:r>
              <a:rPr lang="de-CH" sz="1100" dirty="0"/>
              <a:t>» in mehreren Schritten erarbeitet, wie man mehr von einer anderen Person erfährt und ihre Sichtweise, Erfahrungen usw. besser verstehen kann. Die Lernenden sollen nicht annehmen, sie wüssten, wie die andere Person «tickt», </a:t>
            </a:r>
            <a:r>
              <a:rPr lang="de-CH" sz="1200" kern="1200" dirty="0">
                <a:solidFill>
                  <a:schemeClr val="tx1"/>
                </a:solidFill>
                <a:effectLst/>
                <a:latin typeface="+mn-lt"/>
                <a:ea typeface="+mn-ea"/>
                <a:cs typeface="+mn-cs"/>
              </a:rPr>
              <a:t>sondern diese Informationen aktiv und direkt erfragen.</a:t>
            </a:r>
            <a:endParaRPr lang="de-CH" sz="1100" dirty="0"/>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41087774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417.png"/><Relationship Id="rId4" Type="http://schemas.openxmlformats.org/officeDocument/2006/relationships/image" Target="../media/image231.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4.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4.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52.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4.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5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4.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4.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64.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4.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4.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7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7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4.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7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7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4.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6854844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10602237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32526013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5394014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59380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195662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497409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445896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95385362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889969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1692460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0307584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9122030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14673529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4693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72498145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25018486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76934698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0365109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1292685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4056712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2485420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02034223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66201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056112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65557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86056590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87853513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5880731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6103158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377849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6372313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29346551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01322030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822164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82111876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09082851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0822043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9" name="Рисунок 18"/>
          <p:cNvPicPr>
            <a:picLocks noChangeAspect="1"/>
          </p:cNvPicPr>
          <p:nvPr userDrawn="1"/>
        </p:nvPicPr>
        <p:blipFill rotWithShape="1">
          <a:blip r:embed="rId5"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5"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7719906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44881083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532075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91985289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71166264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37338972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39516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69432440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3736864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1249389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1031529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9697638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9118654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16132432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6760195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229127513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49544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08358574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15483376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1122434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35730657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673688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64415355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1720248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78821577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18173627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375138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11924056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7952060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60372790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29694665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443988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418128063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4106983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6576294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2924730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23261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46572937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32310056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6041414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25217009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21231958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88474216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2095778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65290774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61197127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829500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86456232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74402742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0575577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7423654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27561599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50846843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28955872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405476361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24250616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172188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04258807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45345682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781152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77802923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17375425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17758430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78042234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85539034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75065986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700844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01602065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62714609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5132336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7786247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18971157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425358605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32655890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62443951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98059513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886124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51975567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39540789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3989373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00720335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0207994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7712047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53130042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51553015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47066229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01044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8613742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43922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50302761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51339988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57412148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110236350"/>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82653226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74248089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9915360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5076468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8687129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38480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image" Target="../media/image5.png"/><Relationship Id="rId79" Type="http://schemas.openxmlformats.org/officeDocument/2006/relationships/image" Target="../media/image10.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theme" Target="../theme/theme2.xml"/><Relationship Id="rId77" Type="http://schemas.openxmlformats.org/officeDocument/2006/relationships/image" Target="../media/image8.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3.png"/><Relationship Id="rId80" Type="http://schemas.openxmlformats.org/officeDocument/2006/relationships/image" Target="../media/image11.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1.png"/><Relationship Id="rId75" Type="http://schemas.openxmlformats.org/officeDocument/2006/relationships/image" Target="../media/image6.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4.png"/><Relationship Id="rId78" Type="http://schemas.openxmlformats.org/officeDocument/2006/relationships/image" Target="../media/image9.png"/><Relationship Id="rId81" Type="http://schemas.openxmlformats.org/officeDocument/2006/relationships/image" Target="../media/image12.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7.png"/><Relationship Id="rId7" Type="http://schemas.openxmlformats.org/officeDocument/2006/relationships/slideLayout" Target="../slideLayouts/slideLayout84.xml"/><Relationship Id="rId71" Type="http://schemas.openxmlformats.org/officeDocument/2006/relationships/image" Target="../media/image2.png"/><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1.xml"/><Relationship Id="rId21" Type="http://schemas.openxmlformats.org/officeDocument/2006/relationships/slideLayout" Target="../slideLayouts/slideLayout166.xml"/><Relationship Id="rId42" Type="http://schemas.openxmlformats.org/officeDocument/2006/relationships/slideLayout" Target="../slideLayouts/slideLayout187.xml"/><Relationship Id="rId47" Type="http://schemas.openxmlformats.org/officeDocument/2006/relationships/slideLayout" Target="../slideLayouts/slideLayout192.xml"/><Relationship Id="rId63" Type="http://schemas.openxmlformats.org/officeDocument/2006/relationships/slideLayout" Target="../slideLayouts/slideLayout208.xml"/><Relationship Id="rId68" Type="http://schemas.openxmlformats.org/officeDocument/2006/relationships/theme" Target="../theme/theme3.xml"/><Relationship Id="rId16" Type="http://schemas.openxmlformats.org/officeDocument/2006/relationships/slideLayout" Target="../slideLayouts/slideLayout16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3" Type="http://schemas.openxmlformats.org/officeDocument/2006/relationships/slideLayout" Target="../slideLayouts/slideLayout198.xml"/><Relationship Id="rId58" Type="http://schemas.openxmlformats.org/officeDocument/2006/relationships/slideLayout" Target="../slideLayouts/slideLayout203.xml"/><Relationship Id="rId66" Type="http://schemas.openxmlformats.org/officeDocument/2006/relationships/slideLayout" Target="../slideLayouts/slideLayout211.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150.xml"/><Relationship Id="rId61" Type="http://schemas.openxmlformats.org/officeDocument/2006/relationships/slideLayout" Target="../slideLayouts/slideLayout206.xml"/><Relationship Id="rId19" Type="http://schemas.openxmlformats.org/officeDocument/2006/relationships/slideLayout" Target="../slideLayouts/slideLayout16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48" Type="http://schemas.openxmlformats.org/officeDocument/2006/relationships/slideLayout" Target="../slideLayouts/slideLayout193.xml"/><Relationship Id="rId56" Type="http://schemas.openxmlformats.org/officeDocument/2006/relationships/slideLayout" Target="../slideLayouts/slideLayout201.xml"/><Relationship Id="rId64" Type="http://schemas.openxmlformats.org/officeDocument/2006/relationships/slideLayout" Target="../slideLayouts/slideLayout209.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153.xml"/><Relationship Id="rId51" Type="http://schemas.openxmlformats.org/officeDocument/2006/relationships/slideLayout" Target="../slideLayouts/slideLayout196.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59" Type="http://schemas.openxmlformats.org/officeDocument/2006/relationships/slideLayout" Target="../slideLayouts/slideLayout204.xml"/><Relationship Id="rId67" Type="http://schemas.openxmlformats.org/officeDocument/2006/relationships/slideLayout" Target="../slideLayouts/slideLayout212.xml"/><Relationship Id="rId20" Type="http://schemas.openxmlformats.org/officeDocument/2006/relationships/slideLayout" Target="../slideLayouts/slideLayout165.xml"/><Relationship Id="rId41" Type="http://schemas.openxmlformats.org/officeDocument/2006/relationships/slideLayout" Target="../slideLayouts/slideLayout186.xml"/><Relationship Id="rId54" Type="http://schemas.openxmlformats.org/officeDocument/2006/relationships/slideLayout" Target="../slideLayouts/slideLayout199.xml"/><Relationship Id="rId62" Type="http://schemas.openxmlformats.org/officeDocument/2006/relationships/slideLayout" Target="../slideLayouts/slideLayout207.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46.xml"/><Relationship Id="rId6" Type="http://schemas.openxmlformats.org/officeDocument/2006/relationships/slideLayout" Target="../slideLayouts/slideLayout151.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49" Type="http://schemas.openxmlformats.org/officeDocument/2006/relationships/slideLayout" Target="../slideLayouts/slideLayout194.xml"/><Relationship Id="rId57" Type="http://schemas.openxmlformats.org/officeDocument/2006/relationships/slideLayout" Target="../slideLayouts/slideLayout202.xml"/><Relationship Id="rId10" Type="http://schemas.openxmlformats.org/officeDocument/2006/relationships/slideLayout" Target="../slideLayouts/slideLayout155.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52" Type="http://schemas.openxmlformats.org/officeDocument/2006/relationships/slideLayout" Target="../slideLayouts/slideLayout197.xml"/><Relationship Id="rId60" Type="http://schemas.openxmlformats.org/officeDocument/2006/relationships/slideLayout" Target="../slideLayouts/slideLayout205.xml"/><Relationship Id="rId65" Type="http://schemas.openxmlformats.org/officeDocument/2006/relationships/slideLayout" Target="../slideLayouts/slideLayout210.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149.xml"/><Relationship Id="rId9" Type="http://schemas.openxmlformats.org/officeDocument/2006/relationships/slideLayout" Target="../slideLayouts/slideLayout154.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9" Type="http://schemas.openxmlformats.org/officeDocument/2006/relationships/slideLayout" Target="../slideLayouts/slideLayout184.xml"/><Relationship Id="rId34" Type="http://schemas.openxmlformats.org/officeDocument/2006/relationships/slideLayout" Target="../slideLayouts/slideLayout179.xml"/><Relationship Id="rId50" Type="http://schemas.openxmlformats.org/officeDocument/2006/relationships/slideLayout" Target="../slideLayouts/slideLayout195.xml"/><Relationship Id="rId55" Type="http://schemas.openxmlformats.org/officeDocument/2006/relationships/slideLayout" Target="../slideLayouts/slideLayout200.xml"/><Relationship Id="rId76" Type="http://schemas.openxmlformats.org/officeDocument/2006/relationships/image" Target="../media/image8.png"/><Relationship Id="rId7" Type="http://schemas.openxmlformats.org/officeDocument/2006/relationships/slideLayout" Target="../slideLayouts/slideLayout152.xml"/><Relationship Id="rId71" Type="http://schemas.openxmlformats.org/officeDocument/2006/relationships/image" Target="../media/image3.png"/><Relationship Id="rId2" Type="http://schemas.openxmlformats.org/officeDocument/2006/relationships/slideLayout" Target="../slideLayouts/slideLayout147.xml"/><Relationship Id="rId29" Type="http://schemas.openxmlformats.org/officeDocument/2006/relationships/slideLayout" Target="../slideLayouts/slideLayout174.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38.xml"/><Relationship Id="rId21" Type="http://schemas.openxmlformats.org/officeDocument/2006/relationships/slideLayout" Target="../slideLayouts/slideLayout233.xml"/><Relationship Id="rId42" Type="http://schemas.openxmlformats.org/officeDocument/2006/relationships/slideLayout" Target="../slideLayouts/slideLayout254.xml"/><Relationship Id="rId47" Type="http://schemas.openxmlformats.org/officeDocument/2006/relationships/slideLayout" Target="../slideLayouts/slideLayout259.xml"/><Relationship Id="rId63" Type="http://schemas.openxmlformats.org/officeDocument/2006/relationships/slideLayout" Target="../slideLayouts/slideLayout275.xml"/><Relationship Id="rId68" Type="http://schemas.openxmlformats.org/officeDocument/2006/relationships/slideLayout" Target="../slideLayouts/slideLayout280.xml"/><Relationship Id="rId16" Type="http://schemas.openxmlformats.org/officeDocument/2006/relationships/slideLayout" Target="../slideLayouts/slideLayout228.xml"/><Relationship Id="rId11" Type="http://schemas.openxmlformats.org/officeDocument/2006/relationships/slideLayout" Target="../slideLayouts/slideLayout223.xml"/><Relationship Id="rId32" Type="http://schemas.openxmlformats.org/officeDocument/2006/relationships/slideLayout" Target="../slideLayouts/slideLayout244.xml"/><Relationship Id="rId37" Type="http://schemas.openxmlformats.org/officeDocument/2006/relationships/slideLayout" Target="../slideLayouts/slideLayout249.xml"/><Relationship Id="rId53" Type="http://schemas.openxmlformats.org/officeDocument/2006/relationships/slideLayout" Target="../slideLayouts/slideLayout265.xml"/><Relationship Id="rId58" Type="http://schemas.openxmlformats.org/officeDocument/2006/relationships/slideLayout" Target="../slideLayouts/slideLayout270.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217.xml"/><Relationship Id="rId61" Type="http://schemas.openxmlformats.org/officeDocument/2006/relationships/slideLayout" Target="../slideLayouts/slideLayout273.xml"/><Relationship Id="rId82" Type="http://schemas.openxmlformats.org/officeDocument/2006/relationships/image" Target="../media/image12.png"/><Relationship Id="rId19" Type="http://schemas.openxmlformats.org/officeDocument/2006/relationships/slideLayout" Target="../slideLayouts/slideLayout231.xml"/><Relationship Id="rId14" Type="http://schemas.openxmlformats.org/officeDocument/2006/relationships/slideLayout" Target="../slideLayouts/slideLayout226.xml"/><Relationship Id="rId22" Type="http://schemas.openxmlformats.org/officeDocument/2006/relationships/slideLayout" Target="../slideLayouts/slideLayout234.xml"/><Relationship Id="rId27" Type="http://schemas.openxmlformats.org/officeDocument/2006/relationships/slideLayout" Target="../slideLayouts/slideLayout239.xml"/><Relationship Id="rId30" Type="http://schemas.openxmlformats.org/officeDocument/2006/relationships/slideLayout" Target="../slideLayouts/slideLayout242.xml"/><Relationship Id="rId35" Type="http://schemas.openxmlformats.org/officeDocument/2006/relationships/slideLayout" Target="../slideLayouts/slideLayout247.xml"/><Relationship Id="rId43" Type="http://schemas.openxmlformats.org/officeDocument/2006/relationships/slideLayout" Target="../slideLayouts/slideLayout255.xml"/><Relationship Id="rId48" Type="http://schemas.openxmlformats.org/officeDocument/2006/relationships/slideLayout" Target="../slideLayouts/slideLayout260.xml"/><Relationship Id="rId56" Type="http://schemas.openxmlformats.org/officeDocument/2006/relationships/slideLayout" Target="../slideLayouts/slideLayout268.xml"/><Relationship Id="rId64" Type="http://schemas.openxmlformats.org/officeDocument/2006/relationships/slideLayout" Target="../slideLayouts/slideLayout276.xml"/><Relationship Id="rId69" Type="http://schemas.openxmlformats.org/officeDocument/2006/relationships/slideLayout" Target="../slideLayouts/slideLayout281.xml"/><Relationship Id="rId77" Type="http://schemas.openxmlformats.org/officeDocument/2006/relationships/image" Target="../media/image7.png"/><Relationship Id="rId8" Type="http://schemas.openxmlformats.org/officeDocument/2006/relationships/slideLayout" Target="../slideLayouts/slideLayout220.xml"/><Relationship Id="rId51" Type="http://schemas.openxmlformats.org/officeDocument/2006/relationships/slideLayout" Target="../slideLayouts/slideLayout263.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215.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33" Type="http://schemas.openxmlformats.org/officeDocument/2006/relationships/slideLayout" Target="../slideLayouts/slideLayout245.xml"/><Relationship Id="rId38" Type="http://schemas.openxmlformats.org/officeDocument/2006/relationships/slideLayout" Target="../slideLayouts/slideLayout250.xml"/><Relationship Id="rId46" Type="http://schemas.openxmlformats.org/officeDocument/2006/relationships/slideLayout" Target="../slideLayouts/slideLayout258.xml"/><Relationship Id="rId59" Type="http://schemas.openxmlformats.org/officeDocument/2006/relationships/slideLayout" Target="../slideLayouts/slideLayout271.xml"/><Relationship Id="rId67" Type="http://schemas.openxmlformats.org/officeDocument/2006/relationships/slideLayout" Target="../slideLayouts/slideLayout279.xml"/><Relationship Id="rId20" Type="http://schemas.openxmlformats.org/officeDocument/2006/relationships/slideLayout" Target="../slideLayouts/slideLayout232.xml"/><Relationship Id="rId41" Type="http://schemas.openxmlformats.org/officeDocument/2006/relationships/slideLayout" Target="../slideLayouts/slideLayout253.xml"/><Relationship Id="rId54" Type="http://schemas.openxmlformats.org/officeDocument/2006/relationships/slideLayout" Target="../slideLayouts/slideLayout266.xml"/><Relationship Id="rId62" Type="http://schemas.openxmlformats.org/officeDocument/2006/relationships/slideLayout" Target="../slideLayouts/slideLayout274.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213.xml"/><Relationship Id="rId6" Type="http://schemas.openxmlformats.org/officeDocument/2006/relationships/slideLayout" Target="../slideLayouts/slideLayout218.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28" Type="http://schemas.openxmlformats.org/officeDocument/2006/relationships/slideLayout" Target="../slideLayouts/slideLayout240.xml"/><Relationship Id="rId36" Type="http://schemas.openxmlformats.org/officeDocument/2006/relationships/slideLayout" Target="../slideLayouts/slideLayout248.xml"/><Relationship Id="rId49" Type="http://schemas.openxmlformats.org/officeDocument/2006/relationships/slideLayout" Target="../slideLayouts/slideLayout261.xml"/><Relationship Id="rId57" Type="http://schemas.openxmlformats.org/officeDocument/2006/relationships/slideLayout" Target="../slideLayouts/slideLayout269.xml"/><Relationship Id="rId10" Type="http://schemas.openxmlformats.org/officeDocument/2006/relationships/slideLayout" Target="../slideLayouts/slideLayout222.xml"/><Relationship Id="rId31" Type="http://schemas.openxmlformats.org/officeDocument/2006/relationships/slideLayout" Target="../slideLayouts/slideLayout243.xml"/><Relationship Id="rId44" Type="http://schemas.openxmlformats.org/officeDocument/2006/relationships/slideLayout" Target="../slideLayouts/slideLayout256.xml"/><Relationship Id="rId52" Type="http://schemas.openxmlformats.org/officeDocument/2006/relationships/slideLayout" Target="../slideLayouts/slideLayout264.xml"/><Relationship Id="rId60" Type="http://schemas.openxmlformats.org/officeDocument/2006/relationships/slideLayout" Target="../slideLayouts/slideLayout272.xml"/><Relationship Id="rId65" Type="http://schemas.openxmlformats.org/officeDocument/2006/relationships/slideLayout" Target="../slideLayouts/slideLayout277.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216.xml"/><Relationship Id="rId9" Type="http://schemas.openxmlformats.org/officeDocument/2006/relationships/slideLayout" Target="../slideLayouts/slideLayout221.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39" Type="http://schemas.openxmlformats.org/officeDocument/2006/relationships/slideLayout" Target="../slideLayouts/slideLayout251.xml"/><Relationship Id="rId34" Type="http://schemas.openxmlformats.org/officeDocument/2006/relationships/slideLayout" Target="../slideLayouts/slideLayout246.xml"/><Relationship Id="rId50" Type="http://schemas.openxmlformats.org/officeDocument/2006/relationships/slideLayout" Target="../slideLayouts/slideLayout262.xml"/><Relationship Id="rId55" Type="http://schemas.openxmlformats.org/officeDocument/2006/relationships/slideLayout" Target="../slideLayouts/slideLayout267.xml"/><Relationship Id="rId76" Type="http://schemas.openxmlformats.org/officeDocument/2006/relationships/image" Target="../media/image6.png"/><Relationship Id="rId7" Type="http://schemas.openxmlformats.org/officeDocument/2006/relationships/slideLayout" Target="../slideLayouts/slideLayout219.xml"/><Relationship Id="rId71" Type="http://schemas.openxmlformats.org/officeDocument/2006/relationships/image" Target="../media/image1.png"/><Relationship Id="rId2" Type="http://schemas.openxmlformats.org/officeDocument/2006/relationships/slideLayout" Target="../slideLayouts/slideLayout214.xml"/><Relationship Id="rId29" Type="http://schemas.openxmlformats.org/officeDocument/2006/relationships/slideLayout" Target="../slideLayouts/slideLayout241.xml"/><Relationship Id="rId24" Type="http://schemas.openxmlformats.org/officeDocument/2006/relationships/slideLayout" Target="../slideLayouts/slideLayout236.xml"/><Relationship Id="rId40" Type="http://schemas.openxmlformats.org/officeDocument/2006/relationships/slideLayout" Target="../slideLayouts/slideLayout252.xml"/><Relationship Id="rId45" Type="http://schemas.openxmlformats.org/officeDocument/2006/relationships/slideLayout" Target="../slideLayouts/slideLayout257.xml"/><Relationship Id="rId66" Type="http://schemas.openxmlformats.org/officeDocument/2006/relationships/slideLayout" Target="../slideLayouts/slideLayout2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4007" r:id="rId6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46978532"/>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36716311"/>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 id="2147484033" r:id="rId25"/>
    <p:sldLayoutId id="2147484034" r:id="rId26"/>
    <p:sldLayoutId id="2147484035" r:id="rId27"/>
    <p:sldLayoutId id="2147484036" r:id="rId28"/>
    <p:sldLayoutId id="2147484037" r:id="rId29"/>
    <p:sldLayoutId id="2147484038" r:id="rId30"/>
    <p:sldLayoutId id="2147484039" r:id="rId31"/>
    <p:sldLayoutId id="2147484040" r:id="rId32"/>
    <p:sldLayoutId id="2147484041" r:id="rId33"/>
    <p:sldLayoutId id="2147484042" r:id="rId34"/>
    <p:sldLayoutId id="2147484043" r:id="rId35"/>
    <p:sldLayoutId id="2147484044" r:id="rId36"/>
    <p:sldLayoutId id="2147484045" r:id="rId37"/>
    <p:sldLayoutId id="2147484046" r:id="rId38"/>
    <p:sldLayoutId id="2147484047" r:id="rId39"/>
    <p:sldLayoutId id="2147484048" r:id="rId40"/>
    <p:sldLayoutId id="2147484049" r:id="rId41"/>
    <p:sldLayoutId id="2147484050" r:id="rId42"/>
    <p:sldLayoutId id="2147484051" r:id="rId43"/>
    <p:sldLayoutId id="2147484052" r:id="rId44"/>
    <p:sldLayoutId id="2147484053" r:id="rId45"/>
    <p:sldLayoutId id="2147484054" r:id="rId46"/>
    <p:sldLayoutId id="2147484055" r:id="rId47"/>
    <p:sldLayoutId id="2147484056" r:id="rId48"/>
    <p:sldLayoutId id="2147484057" r:id="rId49"/>
    <p:sldLayoutId id="2147484058" r:id="rId50"/>
    <p:sldLayoutId id="2147484059" r:id="rId51"/>
    <p:sldLayoutId id="2147484060" r:id="rId52"/>
    <p:sldLayoutId id="2147484061" r:id="rId53"/>
    <p:sldLayoutId id="2147484062" r:id="rId54"/>
    <p:sldLayoutId id="2147484063" r:id="rId55"/>
    <p:sldLayoutId id="2147484064" r:id="rId56"/>
    <p:sldLayoutId id="2147484065" r:id="rId57"/>
    <p:sldLayoutId id="2147484066" r:id="rId58"/>
    <p:sldLayoutId id="2147484067" r:id="rId59"/>
    <p:sldLayoutId id="2147484068" r:id="rId60"/>
    <p:sldLayoutId id="2147484069" r:id="rId61"/>
    <p:sldLayoutId id="2147484070" r:id="rId62"/>
    <p:sldLayoutId id="2147484071" r:id="rId63"/>
    <p:sldLayoutId id="2147484072" r:id="rId64"/>
    <p:sldLayoutId id="2147484073" r:id="rId65"/>
    <p:sldLayoutId id="2147484074" r:id="rId66"/>
    <p:sldLayoutId id="2147484075" r:id="rId67"/>
    <p:sldLayoutId id="2147484076" r:id="rId68"/>
    <p:sldLayoutId id="2147484077"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0.xml"/></Relationships>
</file>

<file path=ppt/slides/_rels/slide15.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notesSlide" Target="../notesSlides/notesSlide15.xml"/><Relationship Id="rId1" Type="http://schemas.openxmlformats.org/officeDocument/2006/relationships/slideLayout" Target="../slideLayouts/slideLayout183.xml"/></Relationships>
</file>

<file path=ppt/slides/_rels/slide16.xml.rels><?xml version="1.0" encoding="UTF-8" standalone="yes"?>
<Relationships xmlns="http://schemas.openxmlformats.org/package/2006/relationships"><Relationship Id="rId3" Type="http://schemas.openxmlformats.org/officeDocument/2006/relationships/image" Target="../media/image438.svg"/><Relationship Id="rId2" Type="http://schemas.openxmlformats.org/officeDocument/2006/relationships/notesSlide" Target="../notesSlides/notesSlide16.xml"/><Relationship Id="rId1" Type="http://schemas.openxmlformats.org/officeDocument/2006/relationships/slideLayout" Target="../slideLayouts/slideLayout183.xml"/><Relationship Id="rId6" Type="http://schemas.openxmlformats.org/officeDocument/2006/relationships/image" Target="../media/image441.svg"/><Relationship Id="rId5" Type="http://schemas.openxmlformats.org/officeDocument/2006/relationships/image" Target="../media/image440.svg"/><Relationship Id="rId4" Type="http://schemas.openxmlformats.org/officeDocument/2006/relationships/image" Target="../media/image439.svg"/></Relationships>
</file>

<file path=ppt/slides/_rels/slide17.xml.rels><?xml version="1.0" encoding="UTF-8" standalone="yes"?>
<Relationships xmlns="http://schemas.openxmlformats.org/package/2006/relationships"><Relationship Id="rId3" Type="http://schemas.openxmlformats.org/officeDocument/2006/relationships/image" Target="../media/image443.svg"/><Relationship Id="rId2" Type="http://schemas.openxmlformats.org/officeDocument/2006/relationships/image" Target="../media/image442.svg"/><Relationship Id="rId1" Type="http://schemas.openxmlformats.org/officeDocument/2006/relationships/slideLayout" Target="../slideLayouts/slideLayout183.xml"/><Relationship Id="rId4" Type="http://schemas.openxmlformats.org/officeDocument/2006/relationships/image" Target="../media/image44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3.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65.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3.xml"/></Relationships>
</file>

<file path=ppt/slides/_rels/slide22.xml.rels><?xml version="1.0" encoding="UTF-8" standalone="yes"?>
<Relationships xmlns="http://schemas.openxmlformats.org/package/2006/relationships"><Relationship Id="rId8" Type="http://schemas.openxmlformats.org/officeDocument/2006/relationships/image" Target="../media/image450.svg"/><Relationship Id="rId3" Type="http://schemas.openxmlformats.org/officeDocument/2006/relationships/image" Target="../media/image445.svg"/><Relationship Id="rId7" Type="http://schemas.openxmlformats.org/officeDocument/2006/relationships/image" Target="../media/image449.svg"/><Relationship Id="rId2" Type="http://schemas.openxmlformats.org/officeDocument/2006/relationships/notesSlide" Target="../notesSlides/notesSlide20.xml"/><Relationship Id="rId1" Type="http://schemas.openxmlformats.org/officeDocument/2006/relationships/slideLayout" Target="../slideLayouts/slideLayout183.xml"/><Relationship Id="rId6" Type="http://schemas.openxmlformats.org/officeDocument/2006/relationships/image" Target="../media/image448.svg"/><Relationship Id="rId5" Type="http://schemas.openxmlformats.org/officeDocument/2006/relationships/image" Target="../media/image447.svg"/><Relationship Id="rId4" Type="http://schemas.openxmlformats.org/officeDocument/2006/relationships/image" Target="../media/image44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5.xml.rels><?xml version="1.0" encoding="UTF-8" standalone="yes"?>
<Relationships xmlns="http://schemas.openxmlformats.org/package/2006/relationships"><Relationship Id="rId3" Type="http://schemas.openxmlformats.org/officeDocument/2006/relationships/image" Target="../media/image452.svg"/><Relationship Id="rId2" Type="http://schemas.openxmlformats.org/officeDocument/2006/relationships/image" Target="../media/image451.svg"/><Relationship Id="rId1" Type="http://schemas.openxmlformats.org/officeDocument/2006/relationships/slideLayout" Target="../slideLayouts/slideLayout183.xml"/><Relationship Id="rId5" Type="http://schemas.openxmlformats.org/officeDocument/2006/relationships/image" Target="../media/image454.svg"/><Relationship Id="rId4" Type="http://schemas.openxmlformats.org/officeDocument/2006/relationships/image" Target="../media/image453.svg"/></Relationships>
</file>

<file path=ppt/slides/_rels/slide26.xml.rels><?xml version="1.0" encoding="UTF-8" standalone="yes"?>
<Relationships xmlns="http://schemas.openxmlformats.org/package/2006/relationships"><Relationship Id="rId2" Type="http://schemas.openxmlformats.org/officeDocument/2006/relationships/image" Target="../media/image455.png"/><Relationship Id="rId1" Type="http://schemas.openxmlformats.org/officeDocument/2006/relationships/slideLayout" Target="../slideLayouts/slideLayout183.xml"/></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3" Type="http://schemas.openxmlformats.org/officeDocument/2006/relationships/hyperlink" Target="https://www.savagechickens.com/"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431.png"/></Relationships>
</file>

<file path=ppt/slides/_rels/slide6.xml.rels><?xml version="1.0" encoding="UTF-8" standalone="yes"?>
<Relationships xmlns="http://schemas.openxmlformats.org/package/2006/relationships"><Relationship Id="rId3" Type="http://schemas.openxmlformats.org/officeDocument/2006/relationships/image" Target="../media/image432.sv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433.svg"/></Relationships>
</file>

<file path=ppt/slides/_rels/slide7.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Wiederkehrende Themen</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93903"/>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de-CH" sz="2800" b="0" dirty="0">
                <a:solidFill>
                  <a:srgbClr val="8EB403"/>
                </a:solidFill>
              </a:rPr>
              <a:t>Unternehmerisches Denken und Handeln</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2213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9D2AB6F1-E7D8-82A8-F1DA-429A424E8B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6161" y="5257199"/>
            <a:ext cx="3620840" cy="1302620"/>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2C6C5-F6FF-72D8-A5FD-0B0641BEE9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9F74858-160F-E246-3358-F964672B0366}"/>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10</a:t>
            </a:fld>
            <a:endParaRPr lang="ru-RU" dirty="0"/>
          </a:p>
        </p:txBody>
      </p:sp>
      <p:sp>
        <p:nvSpPr>
          <p:cNvPr id="6" name="Freeform 5">
            <a:extLst>
              <a:ext uri="{FF2B5EF4-FFF2-40B4-BE49-F238E27FC236}">
                <a16:creationId xmlns:a16="http://schemas.microsoft.com/office/drawing/2014/main" id="{809E35A3-FE01-16B0-39AC-6B762A77107D}"/>
              </a:ext>
            </a:extLst>
          </p:cNvPr>
          <p:cNvSpPr>
            <a:spLocks/>
          </p:cNvSpPr>
          <p:nvPr/>
        </p:nvSpPr>
        <p:spPr bwMode="auto">
          <a:xfrm>
            <a:off x="1765353"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36B43D7D-8580-435B-07FF-9A81F57284FA}"/>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625F5844-3EC2-3B8F-2F0B-CD971476C343}"/>
              </a:ext>
            </a:extLst>
          </p:cNvPr>
          <p:cNvSpPr>
            <a:spLocks/>
          </p:cNvSpPr>
          <p:nvPr/>
        </p:nvSpPr>
        <p:spPr bwMode="auto">
          <a:xfrm>
            <a:off x="4489059" y="1664859"/>
            <a:ext cx="3159648" cy="3159216"/>
          </a:xfrm>
          <a:prstGeom prst="ellipse">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2AD562A5-6CE0-85B4-5BB0-00C53465458D}"/>
              </a:ext>
            </a:extLst>
          </p:cNvPr>
          <p:cNvSpPr/>
          <p:nvPr/>
        </p:nvSpPr>
        <p:spPr>
          <a:xfrm>
            <a:off x="4721512" y="2880879"/>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a:t>
            </a:r>
            <a:r>
              <a:rPr lang="de-CH" b="1" noProof="0" dirty="0" err="1">
                <a:solidFill>
                  <a:schemeClr val="bg1"/>
                </a:solidFill>
                <a:latin typeface="+mj-lt"/>
                <a:ea typeface="Roboto" pitchFamily="2" charset="0"/>
                <a:cs typeface="Arial" charset="0"/>
              </a:rPr>
              <a:t>Interview-partner:innen</a:t>
            </a:r>
            <a:r>
              <a:rPr lang="de-CH" b="1" noProof="0" dirty="0">
                <a:solidFill>
                  <a:schemeClr val="bg1"/>
                </a:solidFill>
                <a:latin typeface="+mj-lt"/>
                <a:ea typeface="Roboto" pitchFamily="2" charset="0"/>
                <a:cs typeface="Arial" charset="0"/>
              </a:rPr>
              <a:t> gewinnen?</a:t>
            </a:r>
          </a:p>
        </p:txBody>
      </p:sp>
      <p:sp>
        <p:nvSpPr>
          <p:cNvPr id="14" name="Rectangle 406">
            <a:extLst>
              <a:ext uri="{FF2B5EF4-FFF2-40B4-BE49-F238E27FC236}">
                <a16:creationId xmlns:a16="http://schemas.microsoft.com/office/drawing/2014/main" id="{C8C1F90F-A083-B099-A151-1D23EF397F72}"/>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Wie kann ich qualitative Interviews zur Ideenvalidierung erfolgreich durchführen?</a:t>
            </a:r>
          </a:p>
        </p:txBody>
      </p:sp>
      <p:sp>
        <p:nvSpPr>
          <p:cNvPr id="15" name="Rectangle 399">
            <a:extLst>
              <a:ext uri="{FF2B5EF4-FFF2-40B4-BE49-F238E27FC236}">
                <a16:creationId xmlns:a16="http://schemas.microsoft.com/office/drawing/2014/main" id="{339FFCF5-AA42-0282-A9AE-E345E6763E0F}"/>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Interviews erfolgreich</a:t>
            </a:r>
            <a:r>
              <a:rPr lang="de-CH" b="1" dirty="0">
                <a:solidFill>
                  <a:schemeClr val="bg1"/>
                </a:solidFill>
                <a:latin typeface="+mj-lt"/>
                <a:ea typeface="Roboto" pitchFamily="2" charset="0"/>
                <a:cs typeface="Arial" charset="0"/>
              </a:rPr>
              <a:t> planen und </a:t>
            </a:r>
            <a:r>
              <a:rPr lang="de-CH" b="1" noProof="0" dirty="0">
                <a:solidFill>
                  <a:schemeClr val="bg1"/>
                </a:solidFill>
                <a:latin typeface="+mj-lt"/>
                <a:ea typeface="Roboto" pitchFamily="2" charset="0"/>
                <a:cs typeface="Arial" charset="0"/>
              </a:rPr>
              <a:t>durchführen?</a:t>
            </a:r>
          </a:p>
        </p:txBody>
      </p:sp>
      <p:grpSp>
        <p:nvGrpSpPr>
          <p:cNvPr id="27" name="Group 17">
            <a:extLst>
              <a:ext uri="{FF2B5EF4-FFF2-40B4-BE49-F238E27FC236}">
                <a16:creationId xmlns:a16="http://schemas.microsoft.com/office/drawing/2014/main" id="{855FC453-E327-1EBE-BB09-248E01AA5D57}"/>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0C30D349-3F3E-110D-2146-89B9C93B26A3}"/>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91E6E7FE-799A-B16F-FF94-E7A4BF426933}"/>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49FC3376-55EA-B037-6DA9-950D331245B7}"/>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3BE948D1-2812-6CC7-5BF3-199C22BCCA83}"/>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938C84CB-AE99-9330-9B31-5B55BD9FECC6}"/>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7FAA1A4B-D2DE-E1C7-B277-5944346C7A2E}"/>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689AFFA2-BAF1-FEFC-A458-D016460480BB}"/>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6EFC5D94-5A9C-1B29-D909-3D943EF4BAD1}"/>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809B134C-368F-C12C-4333-C4D978415C43}"/>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66461FB7-E901-CD6F-C5DF-2FA4122BA40D}"/>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9D436BB0-A359-A6CF-B7EA-BF17E2ABE6B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3B53E562-934F-F40D-6E17-5A6D24994BA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B86A0E81-88DC-FC77-5C21-6BC2A86274D2}"/>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6D4B7F21-AEAC-8BC5-FD72-25D3AFD8FED6}"/>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6F458E3-329F-9691-7E84-3366DFE91829}"/>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02BBE6E9-5A48-4545-66B5-9B79930A42B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C78ADC78-9FBA-DF1A-E7A0-267A14B16F6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5348A7E0-EC2A-D5BD-E4D9-CE4CFF2B5F5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33994F01-14AD-A622-C46E-A24F7828EF5E}"/>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2467330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47596-C48B-B8EC-37BB-A195FBBDF6E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20D7A92-F857-D40C-3A45-4132C88CE924}"/>
              </a:ext>
            </a:extLst>
          </p:cNvPr>
          <p:cNvSpPr>
            <a:spLocks noGrp="1"/>
          </p:cNvSpPr>
          <p:nvPr>
            <p:ph type="sldNum" sz="quarter" idx="12"/>
          </p:nvPr>
        </p:nvSpPr>
        <p:spPr/>
        <p:txBody>
          <a:bodyPr/>
          <a:lstStyle/>
          <a:p>
            <a:fld id="{B7E6CA31-DA56-47CF-9891-B6D0296B6AEC}" type="slidenum">
              <a:rPr lang="ru-RU" smtClean="0"/>
              <a:t>11</a:t>
            </a:fld>
            <a:endParaRPr lang="ru-RU" dirty="0"/>
          </a:p>
        </p:txBody>
      </p:sp>
      <p:sp>
        <p:nvSpPr>
          <p:cNvPr id="5" name="Titel 1">
            <a:extLst>
              <a:ext uri="{FF2B5EF4-FFF2-40B4-BE49-F238E27FC236}">
                <a16:creationId xmlns:a16="http://schemas.microsoft.com/office/drawing/2014/main" id="{D069A435-1B85-C609-04EE-E805354DA7DF}"/>
              </a:ext>
            </a:extLst>
          </p:cNvPr>
          <p:cNvSpPr txBox="1">
            <a:spLocks/>
          </p:cNvSpPr>
          <p:nvPr/>
        </p:nvSpPr>
        <p:spPr>
          <a:xfrm>
            <a:off x="963090" y="184433"/>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Wie kann ich Interviewpartner:innen finden?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8" name="Rechteck 7">
            <a:extLst>
              <a:ext uri="{FF2B5EF4-FFF2-40B4-BE49-F238E27FC236}">
                <a16:creationId xmlns:a16="http://schemas.microsoft.com/office/drawing/2014/main" id="{47739446-E214-019E-1954-68A11577D56B}"/>
              </a:ext>
            </a:extLst>
          </p:cNvPr>
          <p:cNvSpPr/>
          <p:nvPr/>
        </p:nvSpPr>
        <p:spPr>
          <a:xfrm>
            <a:off x="963090" y="1273873"/>
            <a:ext cx="9865871" cy="4862870"/>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b="1" dirty="0"/>
              <a:t>Expert:innen:</a:t>
            </a:r>
            <a:r>
              <a:rPr lang="de-CH" dirty="0"/>
              <a:t> Überlegen Sie, welche Organisationen Ihnen Zugang zu Expert:innen verschaffen könnten, z. B. Branchenverbände, Startup-Organisationen, Hochschulen oder andere Forschungseinrichtungen sowie Behörden.</a:t>
            </a:r>
          </a:p>
          <a:p>
            <a:pPr marL="354013" indent="-354013">
              <a:spcBef>
                <a:spcPts val="800"/>
              </a:spcBef>
              <a:buClr>
                <a:srgbClr val="073450"/>
              </a:buClr>
              <a:buFont typeface="Century Gothic" panose="020B0502020202020204" pitchFamily="34" charset="0"/>
              <a:buChar char="●"/>
            </a:pPr>
            <a:r>
              <a:rPr lang="de-CH" b="1" dirty="0"/>
              <a:t>Potenzielle Kund:innen:</a:t>
            </a:r>
            <a:r>
              <a:rPr lang="de-CH" dirty="0"/>
              <a:t> Überlegen Sie, wo Sie Personen finden, die für Ihr Produkt oder Ihre Dienstleistung relevant sind, z. B. aus Ihrem eigenen Unternehmen, aus anderen Unternehmen, aus Ihrem Freundes- oder Bekanntenkreis, aus Vereinen, Netzwerken oder Online-Communities.</a:t>
            </a:r>
          </a:p>
          <a:p>
            <a:pPr marL="354013" indent="-354013">
              <a:spcBef>
                <a:spcPts val="800"/>
              </a:spcBef>
              <a:buClr>
                <a:srgbClr val="073450"/>
              </a:buClr>
              <a:buFont typeface="Century Gothic" panose="020B0502020202020204" pitchFamily="34" charset="0"/>
              <a:buChar char="●"/>
            </a:pPr>
            <a:r>
              <a:rPr lang="de-CH" b="1" dirty="0"/>
              <a:t>Generelle Tipps: </a:t>
            </a:r>
          </a:p>
          <a:p>
            <a:pPr marL="811213" lvl="1" indent="-354013">
              <a:spcBef>
                <a:spcPts val="800"/>
              </a:spcBef>
              <a:buClr>
                <a:srgbClr val="073450"/>
              </a:buClr>
              <a:buFont typeface="Century Gothic" panose="020B0502020202020204" pitchFamily="34" charset="0"/>
              <a:buChar char="●"/>
            </a:pPr>
            <a:r>
              <a:rPr lang="de-CH" dirty="0"/>
              <a:t>Denken Sie darüber nach, wen Sie persönlich kennen, den Sie selbst interviewen könnten oder der/die Kontakte zu weiteren möglichen </a:t>
            </a:r>
            <a:r>
              <a:rPr lang="de-CH" dirty="0" err="1"/>
              <a:t>Interviewpartner:innen</a:t>
            </a:r>
            <a:r>
              <a:rPr lang="de-CH" dirty="0"/>
              <a:t> in diesem Bereich hat.</a:t>
            </a:r>
          </a:p>
          <a:p>
            <a:pPr marL="811213" lvl="1" indent="-354013">
              <a:spcBef>
                <a:spcPts val="800"/>
              </a:spcBef>
              <a:buClr>
                <a:srgbClr val="073450"/>
              </a:buClr>
              <a:buFont typeface="Century Gothic" panose="020B0502020202020204" pitchFamily="34" charset="0"/>
              <a:buChar char="●"/>
            </a:pPr>
            <a:r>
              <a:rPr lang="de-CH" dirty="0"/>
              <a:t>Wenn Sie ein Interview durchführen, fragen Sie am Ende immer: «Können Sie mir noch weitere </a:t>
            </a:r>
            <a:r>
              <a:rPr lang="de-CH" dirty="0" err="1"/>
              <a:t>Interviewpartner:innen</a:t>
            </a:r>
            <a:r>
              <a:rPr lang="de-CH" dirty="0"/>
              <a:t> empfehlen?»</a:t>
            </a:r>
          </a:p>
          <a:p>
            <a:pPr marL="354013" indent="-354013">
              <a:spcBef>
                <a:spcPts val="800"/>
              </a:spcBef>
              <a:buClr>
                <a:srgbClr val="073450"/>
              </a:buClr>
              <a:buFont typeface="Century Gothic" panose="020B0502020202020204" pitchFamily="34" charset="0"/>
              <a:buChar char="●"/>
            </a:pPr>
            <a:endParaRPr lang="de-CH" dirty="0"/>
          </a:p>
          <a:p>
            <a:pPr marL="354013" indent="-354013">
              <a:spcBef>
                <a:spcPts val="800"/>
              </a:spcBef>
              <a:buClr>
                <a:srgbClr val="073450"/>
              </a:buClr>
              <a:buFont typeface="Century Gothic" panose="020B0502020202020204" pitchFamily="34" charset="0"/>
              <a:buChar char="●"/>
            </a:pPr>
            <a:endParaRPr lang="de-CH" noProof="0" dirty="0">
              <a:solidFill>
                <a:srgbClr val="073450"/>
              </a:solidFill>
            </a:endParaRPr>
          </a:p>
        </p:txBody>
      </p:sp>
    </p:spTree>
    <p:extLst>
      <p:ext uri="{BB962C8B-B14F-4D97-AF65-F5344CB8AC3E}">
        <p14:creationId xmlns:p14="http://schemas.microsoft.com/office/powerpoint/2010/main" val="245526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29C1-2A53-B874-826C-A2D765DB220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740BD3-7556-EDCD-206D-E653981F0F16}"/>
              </a:ext>
            </a:extLst>
          </p:cNvPr>
          <p:cNvSpPr>
            <a:spLocks noGrp="1"/>
          </p:cNvSpPr>
          <p:nvPr>
            <p:ph type="sldNum" sz="quarter" idx="12"/>
          </p:nvPr>
        </p:nvSpPr>
        <p:spPr/>
        <p:txBody>
          <a:bodyPr/>
          <a:lstStyle/>
          <a:p>
            <a:fld id="{B7E6CA31-DA56-47CF-9891-B6D0296B6AEC}" type="slidenum">
              <a:rPr lang="ru-RU" smtClean="0"/>
              <a:t>12</a:t>
            </a:fld>
            <a:endParaRPr lang="ru-RU" dirty="0"/>
          </a:p>
        </p:txBody>
      </p:sp>
      <p:sp>
        <p:nvSpPr>
          <p:cNvPr id="5" name="Titel 1">
            <a:extLst>
              <a:ext uri="{FF2B5EF4-FFF2-40B4-BE49-F238E27FC236}">
                <a16:creationId xmlns:a16="http://schemas.microsoft.com/office/drawing/2014/main" id="{EC8E4C10-C78A-EE7A-877E-EDA3C63BC80B}"/>
              </a:ext>
            </a:extLst>
          </p:cNvPr>
          <p:cNvSpPr txBox="1">
            <a:spLocks/>
          </p:cNvSpPr>
          <p:nvPr/>
        </p:nvSpPr>
        <p:spPr>
          <a:xfrm>
            <a:off x="963090" y="150566"/>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Wie kann ich </a:t>
            </a:r>
            <a:r>
              <a:rPr lang="de-CH" sz="2400" dirty="0" err="1">
                <a:solidFill>
                  <a:srgbClr val="073450"/>
                </a:solidFill>
                <a:latin typeface="Century Gothic"/>
              </a:rPr>
              <a:t>Interviewpartner:innen</a:t>
            </a:r>
            <a:br>
              <a:rPr lang="de-CH" sz="2400" dirty="0">
                <a:solidFill>
                  <a:srgbClr val="073450"/>
                </a:solidFill>
                <a:latin typeface="Century Gothic"/>
              </a:rPr>
            </a:br>
            <a:r>
              <a:rPr lang="de-CH" sz="2400" dirty="0">
                <a:solidFill>
                  <a:srgbClr val="073450"/>
                </a:solidFill>
                <a:latin typeface="Century Gothic"/>
              </a:rPr>
              <a:t>auf eine gute Art ansprechen? 1/2</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1" name="Rechteck 10">
            <a:extLst>
              <a:ext uri="{FF2B5EF4-FFF2-40B4-BE49-F238E27FC236}">
                <a16:creationId xmlns:a16="http://schemas.microsoft.com/office/drawing/2014/main" id="{ACBA91FF-6EDD-ABC5-B944-600F58F6083E}"/>
              </a:ext>
            </a:extLst>
          </p:cNvPr>
          <p:cNvSpPr/>
          <p:nvPr/>
        </p:nvSpPr>
        <p:spPr>
          <a:xfrm>
            <a:off x="1335623" y="1702857"/>
            <a:ext cx="9493338" cy="2472472"/>
          </a:xfrm>
          <a:prstGeom prst="rect">
            <a:avLst/>
          </a:prstGeom>
        </p:spPr>
        <p:txBody>
          <a:bodyPr wrap="square">
            <a:spAutoFit/>
          </a:bodyPr>
          <a:lstStyle/>
          <a:p>
            <a:pPr>
              <a:spcBef>
                <a:spcPts val="800"/>
              </a:spcBef>
              <a:buClr>
                <a:srgbClr val="073450"/>
              </a:buClr>
            </a:pPr>
            <a:r>
              <a:rPr lang="de-CH" sz="2000" b="1" dirty="0" err="1"/>
              <a:t>Interviewpartner:innen</a:t>
            </a:r>
            <a:r>
              <a:rPr lang="de-CH" sz="2000" b="1" dirty="0"/>
              <a:t> kontaktieren</a:t>
            </a:r>
          </a:p>
          <a:p>
            <a:pPr marL="354013" indent="-354013">
              <a:spcBef>
                <a:spcPts val="800"/>
              </a:spcBef>
              <a:buClr>
                <a:srgbClr val="073450"/>
              </a:buClr>
              <a:buFont typeface="Century Gothic" panose="020B0502020202020204" pitchFamily="34" charset="0"/>
              <a:buChar char="●"/>
            </a:pPr>
            <a:r>
              <a:rPr lang="de-CH" dirty="0"/>
              <a:t>Üblicherweise per E-Mail oder LinkedIn anschreiben.</a:t>
            </a:r>
          </a:p>
          <a:p>
            <a:pPr marL="354013" indent="-354013">
              <a:spcBef>
                <a:spcPts val="800"/>
              </a:spcBef>
              <a:buClr>
                <a:srgbClr val="073450"/>
              </a:buClr>
              <a:buFont typeface="Century Gothic" panose="020B0502020202020204" pitchFamily="34" charset="0"/>
              <a:buChar char="●"/>
            </a:pPr>
            <a:r>
              <a:rPr lang="de-CH" dirty="0"/>
              <a:t>Nennen Sie in der Ansprache den Namen der </a:t>
            </a:r>
            <a:r>
              <a:rPr lang="de-CH" dirty="0" err="1"/>
              <a:t>Empfänger:in</a:t>
            </a:r>
            <a:r>
              <a:rPr lang="de-CH" dirty="0"/>
              <a:t> («Sehr geehrte Damen und Herren» nur als Ausnahme verwenden, wenn </a:t>
            </a:r>
            <a:r>
              <a:rPr lang="de-CH" dirty="0" err="1"/>
              <a:t>kein:e</a:t>
            </a:r>
            <a:r>
              <a:rPr lang="de-CH" dirty="0"/>
              <a:t> </a:t>
            </a:r>
            <a:r>
              <a:rPr lang="de-CH" dirty="0" err="1"/>
              <a:t>Ansprechpartner:in</a:t>
            </a:r>
            <a:r>
              <a:rPr lang="de-CH" dirty="0"/>
              <a:t> ausfindig zu machen ist).</a:t>
            </a:r>
          </a:p>
          <a:p>
            <a:pPr marL="354013" indent="-354013">
              <a:spcBef>
                <a:spcPts val="800"/>
              </a:spcBef>
              <a:buClr>
                <a:srgbClr val="073450"/>
              </a:buClr>
              <a:buFont typeface="Century Gothic" panose="020B0502020202020204" pitchFamily="34" charset="0"/>
              <a:buChar char="●"/>
            </a:pPr>
            <a:r>
              <a:rPr lang="de-CH" dirty="0"/>
              <a:t>Achten Sie auf korrekte Rechtschreibung und Grammatik.</a:t>
            </a:r>
          </a:p>
          <a:p>
            <a:pPr marL="354013" indent="-354013">
              <a:spcBef>
                <a:spcPts val="800"/>
              </a:spcBef>
              <a:buClr>
                <a:srgbClr val="073450"/>
              </a:buClr>
              <a:buFont typeface="Century Gothic" panose="020B0502020202020204" pitchFamily="34" charset="0"/>
              <a:buChar char="●"/>
            </a:pPr>
            <a:r>
              <a:rPr lang="de-CH" dirty="0"/>
              <a:t>Formulieren Sie kurz und präzise, worum es geht, und bitten Sie um einen Termin.</a:t>
            </a:r>
          </a:p>
        </p:txBody>
      </p:sp>
    </p:spTree>
    <p:extLst>
      <p:ext uri="{BB962C8B-B14F-4D97-AF65-F5344CB8AC3E}">
        <p14:creationId xmlns:p14="http://schemas.microsoft.com/office/powerpoint/2010/main" val="105857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AEFC1-D150-3F38-8337-DA9BC11F352E}"/>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EE1153E-6830-0F79-6278-57BE36F4B0AE}"/>
              </a:ext>
            </a:extLst>
          </p:cNvPr>
          <p:cNvSpPr>
            <a:spLocks noGrp="1"/>
          </p:cNvSpPr>
          <p:nvPr>
            <p:ph type="sldNum" sz="quarter" idx="12"/>
          </p:nvPr>
        </p:nvSpPr>
        <p:spPr/>
        <p:txBody>
          <a:bodyPr/>
          <a:lstStyle/>
          <a:p>
            <a:fld id="{B7E6CA31-DA56-47CF-9891-B6D0296B6AEC}" type="slidenum">
              <a:rPr lang="ru-RU" smtClean="0"/>
              <a:t>13</a:t>
            </a:fld>
            <a:endParaRPr lang="ru-RU" dirty="0"/>
          </a:p>
        </p:txBody>
      </p:sp>
      <p:sp>
        <p:nvSpPr>
          <p:cNvPr id="5" name="Titel 1">
            <a:extLst>
              <a:ext uri="{FF2B5EF4-FFF2-40B4-BE49-F238E27FC236}">
                <a16:creationId xmlns:a16="http://schemas.microsoft.com/office/drawing/2014/main" id="{C1D11376-CC32-534E-FDCC-0A91E92F11C6}"/>
              </a:ext>
            </a:extLst>
          </p:cNvPr>
          <p:cNvSpPr txBox="1">
            <a:spLocks/>
          </p:cNvSpPr>
          <p:nvPr/>
        </p:nvSpPr>
        <p:spPr>
          <a:xfrm>
            <a:off x="963090" y="150566"/>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Wie kann ich Interviewpartner:innen</a:t>
            </a:r>
            <a:br>
              <a:rPr lang="de-CH" sz="2400" dirty="0">
                <a:solidFill>
                  <a:srgbClr val="073450"/>
                </a:solidFill>
                <a:latin typeface="Century Gothic"/>
              </a:rPr>
            </a:br>
            <a:r>
              <a:rPr lang="de-CH" sz="2400" dirty="0">
                <a:solidFill>
                  <a:srgbClr val="073450"/>
                </a:solidFill>
                <a:latin typeface="Century Gothic"/>
              </a:rPr>
              <a:t>auf eine gute Art ansprechen? 2/2</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1" name="Rechteck 10">
            <a:extLst>
              <a:ext uri="{FF2B5EF4-FFF2-40B4-BE49-F238E27FC236}">
                <a16:creationId xmlns:a16="http://schemas.microsoft.com/office/drawing/2014/main" id="{0E174165-E384-A47A-575E-3E82221D923E}"/>
              </a:ext>
            </a:extLst>
          </p:cNvPr>
          <p:cNvSpPr/>
          <p:nvPr/>
        </p:nvSpPr>
        <p:spPr>
          <a:xfrm>
            <a:off x="1313087" y="1702857"/>
            <a:ext cx="9452935" cy="3683060"/>
          </a:xfrm>
          <a:prstGeom prst="rect">
            <a:avLst/>
          </a:prstGeom>
        </p:spPr>
        <p:txBody>
          <a:bodyPr wrap="square">
            <a:spAutoFit/>
          </a:bodyPr>
          <a:lstStyle/>
          <a:p>
            <a:pPr>
              <a:spcBef>
                <a:spcPts val="800"/>
              </a:spcBef>
              <a:buClr>
                <a:srgbClr val="073450"/>
              </a:buClr>
            </a:pPr>
            <a:r>
              <a:rPr lang="de-CH" sz="2000" b="1" dirty="0"/>
              <a:t>Interviewpartner:innen kontaktieren</a:t>
            </a:r>
          </a:p>
          <a:p>
            <a:pPr marL="354013" indent="-354013">
              <a:spcBef>
                <a:spcPts val="800"/>
              </a:spcBef>
              <a:buClr>
                <a:srgbClr val="073450"/>
              </a:buClr>
              <a:buFont typeface="Century Gothic" panose="020B0502020202020204" pitchFamily="34" charset="0"/>
              <a:buChar char="●"/>
            </a:pPr>
            <a:r>
              <a:rPr lang="de-CH" dirty="0"/>
              <a:t>Machen Sie Terminvorschläge, zeigen Sie aber gleichzeitig, dass Sie sich nach der Verfügbarkeit der Person richten können.</a:t>
            </a:r>
          </a:p>
          <a:p>
            <a:pPr marL="354013" indent="-354013">
              <a:spcBef>
                <a:spcPts val="800"/>
              </a:spcBef>
              <a:buClr>
                <a:srgbClr val="073450"/>
              </a:buClr>
              <a:buFont typeface="Century Gothic" panose="020B0502020202020204" pitchFamily="34" charset="0"/>
              <a:buChar char="●"/>
            </a:pPr>
            <a:r>
              <a:rPr lang="de-CH" dirty="0"/>
              <a:t>Verwenden Sie eine höfliche Schlussformel, z. B. «Mit freundlichen Grüssen».</a:t>
            </a:r>
          </a:p>
          <a:p>
            <a:pPr marL="354013" indent="-354013">
              <a:spcBef>
                <a:spcPts val="800"/>
              </a:spcBef>
              <a:buClr>
                <a:srgbClr val="073450"/>
              </a:buClr>
              <a:buFont typeface="Century Gothic" panose="020B0502020202020204" pitchFamily="34" charset="0"/>
              <a:buChar char="●"/>
            </a:pPr>
            <a:r>
              <a:rPr lang="de-CH" dirty="0"/>
              <a:t>Fügen Sie eine Signatur hinzu, aus der Ihr voller Name sowie die Organisation hervorgehen, von der aus Sie schreiben, z. B. Ihre Berufsfachschule.</a:t>
            </a:r>
          </a:p>
          <a:p>
            <a:pPr marL="354013" indent="-354013">
              <a:spcBef>
                <a:spcPts val="800"/>
              </a:spcBef>
              <a:buClr>
                <a:srgbClr val="073450"/>
              </a:buClr>
              <a:buFont typeface="Century Gothic" panose="020B0502020202020204" pitchFamily="34" charset="0"/>
              <a:buChar char="●"/>
            </a:pPr>
            <a:r>
              <a:rPr lang="de-CH" dirty="0"/>
              <a:t>Fragen Sie nach etwa einer Woche höflich nach, falls Sie keine Antwort erhalten haben.</a:t>
            </a:r>
          </a:p>
          <a:p>
            <a:pPr marL="354013" indent="-354013">
              <a:spcBef>
                <a:spcPts val="800"/>
              </a:spcBef>
              <a:buClr>
                <a:srgbClr val="073450"/>
              </a:buClr>
              <a:buFont typeface="Century Gothic" panose="020B0502020202020204" pitchFamily="34" charset="0"/>
              <a:buChar char="●"/>
            </a:pPr>
            <a:r>
              <a:rPr lang="de-CH" dirty="0"/>
              <a:t>Rechnen Sie damit, dass sich nicht alle Personen zurückmelden werden. Schreiben Sie daher immer mehr potenzielle Interviewpartner:innen an, als Sie tatsächlich benötigen.</a:t>
            </a:r>
          </a:p>
        </p:txBody>
      </p:sp>
    </p:spTree>
    <p:extLst>
      <p:ext uri="{BB962C8B-B14F-4D97-AF65-F5344CB8AC3E}">
        <p14:creationId xmlns:p14="http://schemas.microsoft.com/office/powerpoint/2010/main" val="109123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45F3A-55DE-648A-1227-7D3DB918E58C}"/>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3FC6EF5-C721-8A30-7450-A201142CE80C}"/>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14</a:t>
            </a:fld>
            <a:endParaRPr lang="ru-RU" dirty="0"/>
          </a:p>
        </p:txBody>
      </p:sp>
      <p:sp>
        <p:nvSpPr>
          <p:cNvPr id="6" name="Freeform 5">
            <a:extLst>
              <a:ext uri="{FF2B5EF4-FFF2-40B4-BE49-F238E27FC236}">
                <a16:creationId xmlns:a16="http://schemas.microsoft.com/office/drawing/2014/main" id="{6B3C106A-F722-0C7D-BBFB-CC278F8F323D}"/>
              </a:ext>
            </a:extLst>
          </p:cNvPr>
          <p:cNvSpPr>
            <a:spLocks/>
          </p:cNvSpPr>
          <p:nvPr/>
        </p:nvSpPr>
        <p:spPr bwMode="auto">
          <a:xfrm>
            <a:off x="1765353"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B7B80BC6-256D-E954-C553-5E86EAF3439D}"/>
              </a:ext>
            </a:extLst>
          </p:cNvPr>
          <p:cNvSpPr>
            <a:spLocks/>
          </p:cNvSpPr>
          <p:nvPr/>
        </p:nvSpPr>
        <p:spPr bwMode="auto">
          <a:xfrm>
            <a:off x="7251157"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781BA442-C06B-3164-E7FD-EA46B578DE7B}"/>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E1AEC8D7-80C4-40E3-DB5B-003838F08A08}"/>
              </a:ext>
            </a:extLst>
          </p:cNvPr>
          <p:cNvSpPr/>
          <p:nvPr/>
        </p:nvSpPr>
        <p:spPr>
          <a:xfrm>
            <a:off x="4721512" y="2880879"/>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a:t>
            </a:r>
            <a:r>
              <a:rPr lang="de-CH" b="1" noProof="0" dirty="0" err="1">
                <a:solidFill>
                  <a:schemeClr val="bg1"/>
                </a:solidFill>
                <a:latin typeface="+mj-lt"/>
                <a:ea typeface="Roboto" pitchFamily="2" charset="0"/>
                <a:cs typeface="Arial" charset="0"/>
              </a:rPr>
              <a:t>Interview-partner:innen</a:t>
            </a:r>
            <a:r>
              <a:rPr lang="de-CH" b="1" noProof="0" dirty="0">
                <a:solidFill>
                  <a:schemeClr val="bg1"/>
                </a:solidFill>
                <a:latin typeface="+mj-lt"/>
                <a:ea typeface="Roboto" pitchFamily="2" charset="0"/>
                <a:cs typeface="Arial" charset="0"/>
              </a:rPr>
              <a:t> gewinnen?</a:t>
            </a:r>
          </a:p>
        </p:txBody>
      </p:sp>
      <p:sp>
        <p:nvSpPr>
          <p:cNvPr id="14" name="Rectangle 406">
            <a:extLst>
              <a:ext uri="{FF2B5EF4-FFF2-40B4-BE49-F238E27FC236}">
                <a16:creationId xmlns:a16="http://schemas.microsoft.com/office/drawing/2014/main" id="{FD2B447B-40C5-B06F-FA9A-73C8E42BECB9}"/>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Wie kann ich qualitative Interviews zur Ideenvalidierung erfolgreich durchführen?</a:t>
            </a:r>
          </a:p>
        </p:txBody>
      </p:sp>
      <p:sp>
        <p:nvSpPr>
          <p:cNvPr id="15" name="Rectangle 399">
            <a:extLst>
              <a:ext uri="{FF2B5EF4-FFF2-40B4-BE49-F238E27FC236}">
                <a16:creationId xmlns:a16="http://schemas.microsoft.com/office/drawing/2014/main" id="{DBA2156C-7B48-9BA8-BD78-EB43AADC0238}"/>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Interviews erfolgreich</a:t>
            </a:r>
            <a:r>
              <a:rPr lang="de-CH" b="1" dirty="0">
                <a:solidFill>
                  <a:schemeClr val="bg1"/>
                </a:solidFill>
                <a:latin typeface="+mj-lt"/>
                <a:ea typeface="Roboto" pitchFamily="2" charset="0"/>
                <a:cs typeface="Arial" charset="0"/>
              </a:rPr>
              <a:t> planen und </a:t>
            </a:r>
            <a:r>
              <a:rPr lang="de-CH" b="1" noProof="0" dirty="0">
                <a:solidFill>
                  <a:schemeClr val="bg1"/>
                </a:solidFill>
                <a:latin typeface="+mj-lt"/>
                <a:ea typeface="Roboto" pitchFamily="2" charset="0"/>
                <a:cs typeface="Arial" charset="0"/>
              </a:rPr>
              <a:t>durchführen?</a:t>
            </a:r>
          </a:p>
        </p:txBody>
      </p:sp>
      <p:grpSp>
        <p:nvGrpSpPr>
          <p:cNvPr id="27" name="Group 17">
            <a:extLst>
              <a:ext uri="{FF2B5EF4-FFF2-40B4-BE49-F238E27FC236}">
                <a16:creationId xmlns:a16="http://schemas.microsoft.com/office/drawing/2014/main" id="{C37029D1-33DC-1B70-DC6B-FC0DDA225629}"/>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D234D047-E041-1C78-10DA-8EF295C876D7}"/>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F4DD8229-00F5-8241-0B08-1B152B9FEF11}"/>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3070F97E-92FC-ED0B-2C2C-3E2B79662BBD}"/>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963AAEFB-0B2C-5AA0-9642-FB9C5F498F08}"/>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0058BFB6-4ADE-CF56-BCDA-680DEEAD8AF4}"/>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B23C521F-D999-684D-43A0-3C2D8D3CA4CE}"/>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49A1EF14-480A-991D-5408-8CD1200B05E1}"/>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BF4FC57B-CAF9-9E22-5BAA-4C4EC884214C}"/>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585FA2B5-68E6-0320-C6F4-A430AA795478}"/>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BFBBC55C-C3C4-2998-2CDF-4B636960AFC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E62AAA5F-AF78-CDC8-D349-7E8F7959A78D}"/>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BFCF5A19-E41D-9C1E-CA17-A8D17C451CF8}"/>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275024B4-6F10-2EF9-1A96-931CFC74B79E}"/>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62F7D97F-D718-12E9-1696-1304E561AE42}"/>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845B18D1-4E9C-D524-1CFD-A0CC9536C544}"/>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5C38CD5F-AF4E-69E9-64CB-5A1FD1DBA8D5}"/>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8B767C78-D7D1-1B50-F3CA-DFAB13BEB676}"/>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328EC3F3-DA87-BE83-5743-3E98CCFD2A89}"/>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968CA609-CE06-C19F-2E83-9D08D335C3EA}"/>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349698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FDFC5-680D-46B7-352F-4A6BA4CA240F}"/>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5541A23A-D448-15C5-FC2F-AE324D2E64D4}"/>
              </a:ext>
            </a:extLst>
          </p:cNvPr>
          <p:cNvSpPr/>
          <p:nvPr/>
        </p:nvSpPr>
        <p:spPr>
          <a:xfrm>
            <a:off x="6694311" y="1863575"/>
            <a:ext cx="4891970" cy="3008819"/>
          </a:xfrm>
          <a:prstGeom prst="rect">
            <a:avLst/>
          </a:prstGeom>
          <a:noFill/>
          <a:ln w="38100">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71DAA497-DA54-742D-AAE8-24CC90136EC4}"/>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Validierung von Ideen für neue Produkte und Dienstleistungen</a:t>
            </a:r>
          </a:p>
        </p:txBody>
      </p:sp>
      <p:sp>
        <p:nvSpPr>
          <p:cNvPr id="6" name="Rechteck 5">
            <a:extLst>
              <a:ext uri="{FF2B5EF4-FFF2-40B4-BE49-F238E27FC236}">
                <a16:creationId xmlns:a16="http://schemas.microsoft.com/office/drawing/2014/main" id="{CAE6BC12-29DA-AB64-A9DE-4C6CB91D2BA5}"/>
              </a:ext>
            </a:extLst>
          </p:cNvPr>
          <p:cNvSpPr/>
          <p:nvPr/>
        </p:nvSpPr>
        <p:spPr>
          <a:xfrm>
            <a:off x="941824" y="1713584"/>
            <a:ext cx="5132910" cy="3170099"/>
          </a:xfrm>
          <a:prstGeom prst="rect">
            <a:avLst/>
          </a:prstGeom>
        </p:spPr>
        <p:txBody>
          <a:bodyPr wrap="square">
            <a:spAutoFit/>
          </a:bodyPr>
          <a:lstStyle/>
          <a:p>
            <a:pPr>
              <a:spcBef>
                <a:spcPts val="1200"/>
              </a:spcBef>
              <a:buClr>
                <a:srgbClr val="073450"/>
              </a:buClr>
            </a:pPr>
            <a:r>
              <a:rPr lang="de-CH" sz="2000" b="1" dirty="0">
                <a:solidFill>
                  <a:srgbClr val="073450"/>
                </a:solidFill>
              </a:rPr>
              <a:t>Die Kernidee: </a:t>
            </a:r>
          </a:p>
          <a:p>
            <a:pPr marL="354013" indent="-354013">
              <a:spcBef>
                <a:spcPts val="1200"/>
              </a:spcBef>
              <a:buClr>
                <a:srgbClr val="073450"/>
              </a:buClr>
              <a:buFont typeface="Century Gothic" panose="020B0502020202020204" pitchFamily="34" charset="0"/>
              <a:buChar char="●"/>
            </a:pPr>
            <a:r>
              <a:rPr lang="de-CH" sz="2000" dirty="0">
                <a:solidFill>
                  <a:srgbClr val="073450"/>
                </a:solidFill>
              </a:rPr>
              <a:t>Versuchen Sie, so früh wie möglich mit potenziellen Kundinnen und Kunden zu sprechen, um Feedback zu Ihrer Idee einzuholen.</a:t>
            </a:r>
          </a:p>
          <a:p>
            <a:pPr marL="354013" indent="-354013">
              <a:spcBef>
                <a:spcPts val="1200"/>
              </a:spcBef>
              <a:buClr>
                <a:srgbClr val="073450"/>
              </a:buClr>
              <a:buFont typeface="Century Gothic" panose="020B0502020202020204" pitchFamily="34" charset="0"/>
              <a:buChar char="●"/>
            </a:pPr>
            <a:r>
              <a:rPr lang="de-CH" sz="2000" dirty="0">
                <a:solidFill>
                  <a:srgbClr val="073450"/>
                </a:solidFill>
              </a:rPr>
              <a:t>So verstehen Sie besser, wer Ihre Kundinnen und Kunden sind, und vermeiden, dass Sie zu lange in eine falsche Richtung laufen.</a:t>
            </a:r>
          </a:p>
        </p:txBody>
      </p:sp>
      <p:sp>
        <p:nvSpPr>
          <p:cNvPr id="2" name="Foliennummernplatzhalter 1">
            <a:extLst>
              <a:ext uri="{FF2B5EF4-FFF2-40B4-BE49-F238E27FC236}">
                <a16:creationId xmlns:a16="http://schemas.microsoft.com/office/drawing/2014/main" id="{E35F2FDE-CC39-B868-31DA-285475737410}"/>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15</a:t>
            </a:fld>
            <a:endParaRPr lang="ru-RU" dirty="0"/>
          </a:p>
        </p:txBody>
      </p:sp>
      <p:sp>
        <p:nvSpPr>
          <p:cNvPr id="4" name="Rechteck 3">
            <a:extLst>
              <a:ext uri="{FF2B5EF4-FFF2-40B4-BE49-F238E27FC236}">
                <a16:creationId xmlns:a16="http://schemas.microsoft.com/office/drawing/2014/main" id="{1C2FA852-E78B-D84A-D91A-AF513A02ED76}"/>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5" name="Rechteck 4">
            <a:extLst>
              <a:ext uri="{FF2B5EF4-FFF2-40B4-BE49-F238E27FC236}">
                <a16:creationId xmlns:a16="http://schemas.microsoft.com/office/drawing/2014/main" id="{99B39574-BC19-88DE-B244-32A9B2218DC3}"/>
              </a:ext>
            </a:extLst>
          </p:cNvPr>
          <p:cNvSpPr/>
          <p:nvPr/>
        </p:nvSpPr>
        <p:spPr>
          <a:xfrm>
            <a:off x="6898100" y="2481925"/>
            <a:ext cx="4352076" cy="2246769"/>
          </a:xfrm>
          <a:prstGeom prst="rect">
            <a:avLst/>
          </a:prstGeom>
        </p:spPr>
        <p:txBody>
          <a:bodyPr wrap="square">
            <a:spAutoFit/>
          </a:bodyPr>
          <a:lstStyle/>
          <a:p>
            <a:r>
              <a:rPr lang="de-CH" sz="2000" dirty="0"/>
              <a:t>Diese und die folgenden Slides wurden in Anlehnung an ein Slide-Set von Dom Zuend erstellt. Er ist Spezialist für die Validierung von Produktideen durch qualitative Interviews und Gründer der Firma </a:t>
            </a:r>
            <a:r>
              <a:rPr lang="de-CH" sz="2000" dirty="0" err="1"/>
              <a:t>headbits</a:t>
            </a:r>
            <a:r>
              <a:rPr lang="de-CH" sz="2000" dirty="0"/>
              <a:t>.</a:t>
            </a:r>
            <a:endParaRPr lang="de-CH" sz="2000" dirty="0">
              <a:solidFill>
                <a:srgbClr val="073450"/>
              </a:solidFill>
            </a:endParaRPr>
          </a:p>
        </p:txBody>
      </p:sp>
      <p:pic>
        <p:nvPicPr>
          <p:cNvPr id="7" name="Grafik 6">
            <a:extLst>
              <a:ext uri="{FF2B5EF4-FFF2-40B4-BE49-F238E27FC236}">
                <a16:creationId xmlns:a16="http://schemas.microsoft.com/office/drawing/2014/main" id="{F64FF53F-70B9-A4D4-9C98-696534B22F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47006" y="1897867"/>
            <a:ext cx="1726961" cy="595347"/>
          </a:xfrm>
          <a:prstGeom prst="rect">
            <a:avLst/>
          </a:prstGeom>
        </p:spPr>
      </p:pic>
    </p:spTree>
    <p:extLst>
      <p:ext uri="{BB962C8B-B14F-4D97-AF65-F5344CB8AC3E}">
        <p14:creationId xmlns:p14="http://schemas.microsoft.com/office/powerpoint/2010/main" val="672590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54B95-9C7A-105A-F034-8825BAF812A2}"/>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21DCB330-665B-C26C-D130-881C0EE9E2FB}"/>
              </a:ext>
            </a:extLst>
          </p:cNvPr>
          <p:cNvSpPr/>
          <p:nvPr/>
        </p:nvSpPr>
        <p:spPr>
          <a:xfrm>
            <a:off x="1469571" y="4883116"/>
            <a:ext cx="8327219" cy="10387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857EDA98-DE2C-167E-B20D-3A71F2D44D1D}"/>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Frühe Fehler, die Sie unbedingt vermeiden sollten: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E50E1931-EC63-52E1-6C4E-9BF187183CE5}"/>
              </a:ext>
            </a:extLst>
          </p:cNvPr>
          <p:cNvSpPr/>
          <p:nvPr/>
        </p:nvSpPr>
        <p:spPr>
          <a:xfrm>
            <a:off x="901446" y="1372551"/>
            <a:ext cx="9393261" cy="2769989"/>
          </a:xfrm>
          <a:prstGeom prst="rect">
            <a:avLst/>
          </a:prstGeom>
        </p:spPr>
        <p:txBody>
          <a:bodyPr wrap="square">
            <a:spAutoFit/>
          </a:bodyPr>
          <a:lstStyle/>
          <a:p>
            <a:pPr marL="985838" indent="-985838">
              <a:spcBef>
                <a:spcPts val="800"/>
              </a:spcBef>
              <a:buClr>
                <a:srgbClr val="073450"/>
              </a:buClr>
            </a:pPr>
            <a:r>
              <a:rPr lang="de-CH" sz="2800" dirty="0">
                <a:solidFill>
                  <a:srgbClr val="073450"/>
                </a:solidFill>
              </a:rPr>
              <a:t> </a:t>
            </a:r>
            <a:r>
              <a:rPr lang="de-CH" dirty="0">
                <a:solidFill>
                  <a:srgbClr val="073450"/>
                </a:solidFill>
              </a:rPr>
              <a:t>	</a:t>
            </a:r>
            <a:r>
              <a:rPr lang="de-CH" noProof="0" dirty="0">
                <a:solidFill>
                  <a:srgbClr val="073450"/>
                </a:solidFill>
              </a:rPr>
              <a:t>Ihre Idee für sich behalten</a:t>
            </a:r>
          </a:p>
          <a:p>
            <a:pPr marL="985838" indent="-985838">
              <a:spcBef>
                <a:spcPts val="800"/>
              </a:spcBef>
              <a:buClr>
                <a:srgbClr val="073450"/>
              </a:buClr>
            </a:pPr>
            <a:r>
              <a:rPr lang="de-CH" noProof="0" dirty="0">
                <a:solidFill>
                  <a:srgbClr val="073450"/>
                </a:solidFill>
              </a:rPr>
              <a:t>	An Ihrem Businessplan zu arbeiten, ohne jemals «rauszugehen», um Feedback einzuholen</a:t>
            </a:r>
          </a:p>
          <a:p>
            <a:pPr marL="989013" indent="-989013">
              <a:spcBef>
                <a:spcPts val="800"/>
              </a:spcBef>
              <a:buClr>
                <a:srgbClr val="073450"/>
              </a:buClr>
            </a:pPr>
            <a:r>
              <a:rPr lang="de-CH" dirty="0">
                <a:solidFill>
                  <a:srgbClr val="073450"/>
                </a:solidFill>
              </a:rPr>
              <a:t>	</a:t>
            </a:r>
            <a:r>
              <a:rPr lang="de-CH" noProof="0" dirty="0">
                <a:solidFill>
                  <a:srgbClr val="073450"/>
                </a:solidFill>
              </a:rPr>
              <a:t>Zu glauben: «Ich habe ein Produkt oder eine Dienstleistung entwickelt, die wirklich </a:t>
            </a:r>
            <a:r>
              <a:rPr lang="de-CH" b="1" i="1" noProof="0" dirty="0" err="1">
                <a:solidFill>
                  <a:srgbClr val="073450"/>
                </a:solidFill>
              </a:rPr>
              <a:t>jede:r</a:t>
            </a:r>
            <a:r>
              <a:rPr lang="de-CH" noProof="0" dirty="0">
                <a:solidFill>
                  <a:srgbClr val="073450"/>
                </a:solidFill>
              </a:rPr>
              <a:t> braucht!»</a:t>
            </a:r>
          </a:p>
          <a:p>
            <a:pPr marL="985838" indent="-985838">
              <a:spcBef>
                <a:spcPts val="800"/>
              </a:spcBef>
              <a:buClr>
                <a:srgbClr val="073450"/>
              </a:buClr>
            </a:pPr>
            <a:r>
              <a:rPr lang="de-CH" dirty="0">
                <a:solidFill>
                  <a:srgbClr val="073450"/>
                </a:solidFill>
              </a:rPr>
              <a:t>	</a:t>
            </a:r>
            <a:r>
              <a:rPr lang="de-CH" noProof="0" dirty="0">
                <a:solidFill>
                  <a:srgbClr val="073450"/>
                </a:solidFill>
              </a:rPr>
              <a:t>Gegensätzliche Meinungen als Grund zu sehen, Ihre Idee aufzugeben. Überlegen Sie stattdessen: «Wie kann ich meine Idee so anpassen, </a:t>
            </a:r>
            <a:r>
              <a:rPr lang="de-CH" dirty="0">
                <a:solidFill>
                  <a:srgbClr val="073450"/>
                </a:solidFill>
              </a:rPr>
              <a:t>dass </a:t>
            </a:r>
            <a:r>
              <a:rPr lang="de-CH" noProof="0" dirty="0">
                <a:solidFill>
                  <a:srgbClr val="073450"/>
                </a:solidFill>
              </a:rPr>
              <a:t>sie genügend Menschen wirklich gefällt?» </a:t>
            </a:r>
          </a:p>
        </p:txBody>
      </p:sp>
      <p:sp>
        <p:nvSpPr>
          <p:cNvPr id="7" name="Textfeld 6">
            <a:extLst>
              <a:ext uri="{FF2B5EF4-FFF2-40B4-BE49-F238E27FC236}">
                <a16:creationId xmlns:a16="http://schemas.microsoft.com/office/drawing/2014/main" id="{94228C20-9934-4F26-10B1-A546B9EF5C89}"/>
              </a:ext>
            </a:extLst>
          </p:cNvPr>
          <p:cNvSpPr txBox="1"/>
          <p:nvPr/>
        </p:nvSpPr>
        <p:spPr>
          <a:xfrm>
            <a:off x="1706623" y="4915775"/>
            <a:ext cx="8015185" cy="923330"/>
          </a:xfrm>
          <a:prstGeom prst="rect">
            <a:avLst/>
          </a:prstGeom>
          <a:noFill/>
        </p:spPr>
        <p:txBody>
          <a:bodyPr wrap="square">
            <a:spAutoFit/>
          </a:bodyPr>
          <a:lstStyle/>
          <a:p>
            <a:r>
              <a:rPr lang="de-CH" dirty="0">
                <a:solidFill>
                  <a:schemeClr val="bg1"/>
                </a:solidFill>
              </a:rPr>
              <a:t>Am meisten lernen Sie, wenn Sie Ihre Idee potenziellen Kund:innen zeigen und mit ihnen sprechen. So gewinnen Sie ein klares Bild davon, wer Ihre </a:t>
            </a:r>
            <a:r>
              <a:rPr lang="de-CH" dirty="0" err="1">
                <a:solidFill>
                  <a:schemeClr val="bg1"/>
                </a:solidFill>
              </a:rPr>
              <a:t>Zielkund:innen</a:t>
            </a:r>
            <a:r>
              <a:rPr lang="de-CH" dirty="0">
                <a:solidFill>
                  <a:schemeClr val="bg1"/>
                </a:solidFill>
              </a:rPr>
              <a:t> wirklich sind.</a:t>
            </a:r>
            <a:endParaRPr lang="de-CH" i="1" noProof="0" dirty="0">
              <a:solidFill>
                <a:schemeClr val="bg1"/>
              </a:solidFill>
            </a:endParaRPr>
          </a:p>
        </p:txBody>
      </p:sp>
      <p:sp>
        <p:nvSpPr>
          <p:cNvPr id="9" name="Foliennummernplatzhalter 1">
            <a:extLst>
              <a:ext uri="{FF2B5EF4-FFF2-40B4-BE49-F238E27FC236}">
                <a16:creationId xmlns:a16="http://schemas.microsoft.com/office/drawing/2014/main" id="{A4FB88E8-CDE4-4A21-5EAC-8CB464F817BE}"/>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16</a:t>
            </a:fld>
            <a:endParaRPr lang="ru-RU" dirty="0"/>
          </a:p>
        </p:txBody>
      </p:sp>
      <p:pic>
        <p:nvPicPr>
          <p:cNvPr id="11" name="Grafik 10" descr="Trophäe mit einfarbiger Füllung">
            <a:extLst>
              <a:ext uri="{FF2B5EF4-FFF2-40B4-BE49-F238E27FC236}">
                <a16:creationId xmlns:a16="http://schemas.microsoft.com/office/drawing/2014/main" id="{0FAE61CD-D894-7013-3286-3909392993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61256" y="2643521"/>
            <a:ext cx="540000" cy="540000"/>
          </a:xfrm>
          <a:prstGeom prst="rect">
            <a:avLst/>
          </a:prstGeom>
        </p:spPr>
      </p:pic>
      <p:pic>
        <p:nvPicPr>
          <p:cNvPr id="15" name="Grafik 14" descr="Schreibtisch mit einfarbiger Füllung">
            <a:extLst>
              <a:ext uri="{FF2B5EF4-FFF2-40B4-BE49-F238E27FC236}">
                <a16:creationId xmlns:a16="http://schemas.microsoft.com/office/drawing/2014/main" id="{03FF6202-336A-E810-9849-9FB23CDB2C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62095" y="1995735"/>
            <a:ext cx="540000" cy="540000"/>
          </a:xfrm>
          <a:prstGeom prst="rect">
            <a:avLst/>
          </a:prstGeom>
        </p:spPr>
      </p:pic>
      <p:pic>
        <p:nvPicPr>
          <p:cNvPr id="19" name="Grafik 18" descr="Weinende Gesichtskontur mit einfarbiger Füllung">
            <a:extLst>
              <a:ext uri="{FF2B5EF4-FFF2-40B4-BE49-F238E27FC236}">
                <a16:creationId xmlns:a16="http://schemas.microsoft.com/office/drawing/2014/main" id="{E0C172A7-FD63-3B5D-7C70-47E6F8444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61256" y="3384097"/>
            <a:ext cx="540000" cy="540000"/>
          </a:xfrm>
          <a:prstGeom prst="rect">
            <a:avLst/>
          </a:prstGeom>
        </p:spPr>
      </p:pic>
      <p:pic>
        <p:nvPicPr>
          <p:cNvPr id="21" name="Grafik 20" descr="Alter Schlüssel mit einfarbiger Füllung">
            <a:extLst>
              <a:ext uri="{FF2B5EF4-FFF2-40B4-BE49-F238E27FC236}">
                <a16:creationId xmlns:a16="http://schemas.microsoft.com/office/drawing/2014/main" id="{A4B9640A-91F3-2268-BF00-A05FE62BD9E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1256" y="1448237"/>
            <a:ext cx="540000" cy="540000"/>
          </a:xfrm>
          <a:prstGeom prst="rect">
            <a:avLst/>
          </a:prstGeom>
        </p:spPr>
      </p:pic>
      <p:sp>
        <p:nvSpPr>
          <p:cNvPr id="4" name="Rechteck 3">
            <a:extLst>
              <a:ext uri="{FF2B5EF4-FFF2-40B4-BE49-F238E27FC236}">
                <a16:creationId xmlns:a16="http://schemas.microsoft.com/office/drawing/2014/main" id="{5A5DA504-36A4-2D52-026E-932357D907F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3563044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3A505-6901-813B-C99A-BEDBE6AE1CAE}"/>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57AB38-2A6C-A52E-6508-53FD7D08F202}"/>
              </a:ext>
            </a:extLst>
          </p:cNvPr>
          <p:cNvSpPr/>
          <p:nvPr/>
        </p:nvSpPr>
        <p:spPr>
          <a:xfrm>
            <a:off x="1469571" y="4883116"/>
            <a:ext cx="8327219" cy="10387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itel 1">
            <a:extLst>
              <a:ext uri="{FF2B5EF4-FFF2-40B4-BE49-F238E27FC236}">
                <a16:creationId xmlns:a16="http://schemas.microsoft.com/office/drawing/2014/main" id="{618F6D7B-5DDD-60BE-B665-1A2BA6F7495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Die Validierung Ihrer Idee ist zentral für Ihren Erfolg!</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36DCC6DC-6E86-F51D-5141-880B90155278}"/>
              </a:ext>
            </a:extLst>
          </p:cNvPr>
          <p:cNvSpPr/>
          <p:nvPr/>
        </p:nvSpPr>
        <p:spPr>
          <a:xfrm>
            <a:off x="942542" y="1787224"/>
            <a:ext cx="9393261" cy="1870961"/>
          </a:xfrm>
          <a:prstGeom prst="rect">
            <a:avLst/>
          </a:prstGeom>
        </p:spPr>
        <p:txBody>
          <a:bodyPr wrap="square">
            <a:spAutoFit/>
          </a:bodyPr>
          <a:lstStyle/>
          <a:p>
            <a:pPr marL="985838" indent="-985838">
              <a:spcBef>
                <a:spcPts val="800"/>
              </a:spcBef>
              <a:buClr>
                <a:srgbClr val="073450"/>
              </a:buClr>
            </a:pPr>
            <a:r>
              <a:rPr lang="de-CH" dirty="0"/>
              <a:t>Folgendes kann passieren, wenn Sie Ihre Idee nicht validieren:</a:t>
            </a:r>
            <a:endParaRPr lang="de-CH" noProof="0" dirty="0">
              <a:solidFill>
                <a:srgbClr val="073450"/>
              </a:solidFill>
            </a:endParaRPr>
          </a:p>
          <a:p>
            <a:pPr marL="985838" indent="-985838">
              <a:lnSpc>
                <a:spcPct val="150000"/>
              </a:lnSpc>
              <a:spcBef>
                <a:spcPts val="800"/>
              </a:spcBef>
              <a:buClr>
                <a:srgbClr val="073450"/>
              </a:buClr>
            </a:pPr>
            <a:r>
              <a:rPr lang="de-CH" noProof="0" dirty="0">
                <a:solidFill>
                  <a:srgbClr val="073450"/>
                </a:solidFill>
              </a:rPr>
              <a:t>	</a:t>
            </a:r>
            <a:r>
              <a:rPr lang="de-CH" dirty="0"/>
              <a:t>Sie laufen Gefahr zu scheitern </a:t>
            </a:r>
          </a:p>
          <a:p>
            <a:pPr marL="989013" indent="-989013">
              <a:lnSpc>
                <a:spcPct val="150000"/>
              </a:lnSpc>
              <a:spcBef>
                <a:spcPts val="800"/>
              </a:spcBef>
              <a:buClr>
                <a:srgbClr val="073450"/>
              </a:buClr>
            </a:pPr>
            <a:r>
              <a:rPr lang="de-CH" dirty="0"/>
              <a:t>	Sie verschwenden unnötig Ressourcen </a:t>
            </a:r>
          </a:p>
          <a:p>
            <a:pPr marL="989013" indent="-989013">
              <a:lnSpc>
                <a:spcPct val="150000"/>
              </a:lnSpc>
              <a:spcBef>
                <a:spcPts val="800"/>
              </a:spcBef>
              <a:buClr>
                <a:srgbClr val="073450"/>
              </a:buClr>
            </a:pPr>
            <a:r>
              <a:rPr lang="de-CH" dirty="0">
                <a:solidFill>
                  <a:srgbClr val="073450"/>
                </a:solidFill>
              </a:rPr>
              <a:t>	</a:t>
            </a:r>
            <a:r>
              <a:rPr lang="de-CH" dirty="0"/>
              <a:t>Niemand findet Ihre Idee </a:t>
            </a:r>
            <a:r>
              <a:rPr lang="de-CH" b="1" i="1" dirty="0"/>
              <a:t>wirklich, wirklich </a:t>
            </a:r>
            <a:r>
              <a:rPr lang="de-CH" dirty="0"/>
              <a:t>gut</a:t>
            </a:r>
            <a:endParaRPr lang="de-CH" noProof="0" dirty="0">
              <a:solidFill>
                <a:srgbClr val="073450"/>
              </a:solidFill>
            </a:endParaRPr>
          </a:p>
        </p:txBody>
      </p:sp>
      <p:sp>
        <p:nvSpPr>
          <p:cNvPr id="7" name="Textfeld 6">
            <a:extLst>
              <a:ext uri="{FF2B5EF4-FFF2-40B4-BE49-F238E27FC236}">
                <a16:creationId xmlns:a16="http://schemas.microsoft.com/office/drawing/2014/main" id="{B5993646-759D-7DA5-6D2B-E098316C110D}"/>
              </a:ext>
            </a:extLst>
          </p:cNvPr>
          <p:cNvSpPr txBox="1"/>
          <p:nvPr/>
        </p:nvSpPr>
        <p:spPr>
          <a:xfrm>
            <a:off x="2668967" y="4940806"/>
            <a:ext cx="8327219" cy="923330"/>
          </a:xfrm>
          <a:prstGeom prst="rect">
            <a:avLst/>
          </a:prstGeom>
          <a:noFill/>
        </p:spPr>
        <p:txBody>
          <a:bodyPr wrap="square">
            <a:spAutoFit/>
          </a:bodyPr>
          <a:lstStyle/>
          <a:p>
            <a:r>
              <a:rPr lang="de-CH" b="1" noProof="0" dirty="0">
                <a:solidFill>
                  <a:schemeClr val="bg1"/>
                </a:solidFill>
              </a:rPr>
              <a:t>«</a:t>
            </a:r>
            <a:r>
              <a:rPr lang="en-US" b="1" dirty="0">
                <a:solidFill>
                  <a:schemeClr val="bg1"/>
                </a:solidFill>
              </a:rPr>
              <a:t>Better to have 100 users love you than 1 million that </a:t>
            </a:r>
            <a:r>
              <a:rPr lang="en-US" b="1" dirty="0" err="1">
                <a:solidFill>
                  <a:schemeClr val="bg1"/>
                </a:solidFill>
              </a:rPr>
              <a:t>kinda</a:t>
            </a:r>
            <a:endParaRPr lang="en-US" b="1" dirty="0">
              <a:solidFill>
                <a:schemeClr val="bg1"/>
              </a:solidFill>
            </a:endParaRPr>
          </a:p>
          <a:p>
            <a:r>
              <a:rPr lang="en-US" b="1" dirty="0">
                <a:solidFill>
                  <a:schemeClr val="bg1"/>
                </a:solidFill>
              </a:rPr>
              <a:t>like you. The true seed of scale is love, and you can’t buy</a:t>
            </a:r>
          </a:p>
          <a:p>
            <a:r>
              <a:rPr lang="en-US" b="1" dirty="0">
                <a:solidFill>
                  <a:schemeClr val="bg1"/>
                </a:solidFill>
              </a:rPr>
              <a:t>it, hack it, or game it</a:t>
            </a:r>
            <a:r>
              <a:rPr lang="de-CH" b="1" dirty="0">
                <a:solidFill>
                  <a:schemeClr val="bg1"/>
                </a:solidFill>
              </a:rPr>
              <a:t>»</a:t>
            </a:r>
            <a:r>
              <a:rPr lang="en-US" b="1" i="1" dirty="0">
                <a:solidFill>
                  <a:schemeClr val="bg1"/>
                </a:solidFill>
              </a:rPr>
              <a:t>     </a:t>
            </a:r>
            <a:r>
              <a:rPr lang="en-US" i="1" dirty="0">
                <a:solidFill>
                  <a:schemeClr val="bg1"/>
                </a:solidFill>
              </a:rPr>
              <a:t>Y-Combinator</a:t>
            </a:r>
            <a:endParaRPr lang="de-CH" i="1" noProof="0" dirty="0">
              <a:solidFill>
                <a:schemeClr val="bg1"/>
              </a:solidFill>
            </a:endParaRPr>
          </a:p>
        </p:txBody>
      </p:sp>
      <p:sp>
        <p:nvSpPr>
          <p:cNvPr id="9" name="Foliennummernplatzhalter 1">
            <a:extLst>
              <a:ext uri="{FF2B5EF4-FFF2-40B4-BE49-F238E27FC236}">
                <a16:creationId xmlns:a16="http://schemas.microsoft.com/office/drawing/2014/main" id="{2E8177CA-9C6E-732D-FF4E-02ED88F2F596}"/>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17</a:t>
            </a:fld>
            <a:endParaRPr lang="ru-RU" dirty="0"/>
          </a:p>
        </p:txBody>
      </p:sp>
      <p:sp>
        <p:nvSpPr>
          <p:cNvPr id="4" name="Freeform 69">
            <a:extLst>
              <a:ext uri="{FF2B5EF4-FFF2-40B4-BE49-F238E27FC236}">
                <a16:creationId xmlns:a16="http://schemas.microsoft.com/office/drawing/2014/main" id="{DE6CC5D6-9A22-4DED-BA7D-B3D0BFFCEE6B}"/>
              </a:ext>
            </a:extLst>
          </p:cNvPr>
          <p:cNvSpPr>
            <a:spLocks noEditPoints="1"/>
          </p:cNvSpPr>
          <p:nvPr/>
        </p:nvSpPr>
        <p:spPr bwMode="auto">
          <a:xfrm>
            <a:off x="1743328" y="5025866"/>
            <a:ext cx="651882" cy="418004"/>
          </a:xfrm>
          <a:custGeom>
            <a:avLst/>
            <a:gdLst>
              <a:gd name="T0" fmla="*/ 329 w 329"/>
              <a:gd name="T1" fmla="*/ 149 h 218"/>
              <a:gd name="T2" fmla="*/ 260 w 329"/>
              <a:gd name="T3" fmla="*/ 218 h 218"/>
              <a:gd name="T4" fmla="*/ 189 w 329"/>
              <a:gd name="T5" fmla="*/ 140 h 218"/>
              <a:gd name="T6" fmla="*/ 295 w 329"/>
              <a:gd name="T7" fmla="*/ 0 h 218"/>
              <a:gd name="T8" fmla="*/ 302 w 329"/>
              <a:gd name="T9" fmla="*/ 15 h 218"/>
              <a:gd name="T10" fmla="*/ 225 w 329"/>
              <a:gd name="T11" fmla="*/ 93 h 218"/>
              <a:gd name="T12" fmla="*/ 265 w 329"/>
              <a:gd name="T13" fmla="*/ 79 h 218"/>
              <a:gd name="T14" fmla="*/ 329 w 329"/>
              <a:gd name="T15" fmla="*/ 149 h 218"/>
              <a:gd name="T16" fmla="*/ 140 w 329"/>
              <a:gd name="T17" fmla="*/ 149 h 218"/>
              <a:gd name="T18" fmla="*/ 71 w 329"/>
              <a:gd name="T19" fmla="*/ 218 h 218"/>
              <a:gd name="T20" fmla="*/ 0 w 329"/>
              <a:gd name="T21" fmla="*/ 140 h 218"/>
              <a:gd name="T22" fmla="*/ 106 w 329"/>
              <a:gd name="T23" fmla="*/ 0 h 218"/>
              <a:gd name="T24" fmla="*/ 113 w 329"/>
              <a:gd name="T25" fmla="*/ 15 h 218"/>
              <a:gd name="T26" fmla="*/ 36 w 329"/>
              <a:gd name="T27" fmla="*/ 93 h 218"/>
              <a:gd name="T28" fmla="*/ 76 w 329"/>
              <a:gd name="T29" fmla="*/ 79 h 218"/>
              <a:gd name="T30" fmla="*/ 140 w 329"/>
              <a:gd name="T31" fmla="*/ 149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218">
                <a:moveTo>
                  <a:pt x="329" y="149"/>
                </a:moveTo>
                <a:cubicBezTo>
                  <a:pt x="329" y="194"/>
                  <a:pt x="288" y="218"/>
                  <a:pt x="260" y="218"/>
                </a:cubicBezTo>
                <a:cubicBezTo>
                  <a:pt x="232" y="218"/>
                  <a:pt x="189" y="190"/>
                  <a:pt x="189" y="140"/>
                </a:cubicBezTo>
                <a:cubicBezTo>
                  <a:pt x="189" y="62"/>
                  <a:pt x="251" y="6"/>
                  <a:pt x="295" y="0"/>
                </a:cubicBezTo>
                <a:cubicBezTo>
                  <a:pt x="298" y="6"/>
                  <a:pt x="302" y="15"/>
                  <a:pt x="302" y="15"/>
                </a:cubicBezTo>
                <a:cubicBezTo>
                  <a:pt x="283" y="22"/>
                  <a:pt x="228" y="60"/>
                  <a:pt x="225" y="93"/>
                </a:cubicBezTo>
                <a:cubicBezTo>
                  <a:pt x="240" y="84"/>
                  <a:pt x="247" y="79"/>
                  <a:pt x="265" y="79"/>
                </a:cubicBezTo>
                <a:cubicBezTo>
                  <a:pt x="302" y="79"/>
                  <a:pt x="329" y="114"/>
                  <a:pt x="329" y="149"/>
                </a:cubicBezTo>
                <a:close/>
                <a:moveTo>
                  <a:pt x="140" y="149"/>
                </a:moveTo>
                <a:cubicBezTo>
                  <a:pt x="140" y="194"/>
                  <a:pt x="99" y="218"/>
                  <a:pt x="71" y="218"/>
                </a:cubicBezTo>
                <a:cubicBezTo>
                  <a:pt x="43" y="218"/>
                  <a:pt x="0" y="190"/>
                  <a:pt x="0" y="140"/>
                </a:cubicBezTo>
                <a:cubicBezTo>
                  <a:pt x="0" y="62"/>
                  <a:pt x="62" y="6"/>
                  <a:pt x="106" y="0"/>
                </a:cubicBezTo>
                <a:cubicBezTo>
                  <a:pt x="109" y="6"/>
                  <a:pt x="113" y="15"/>
                  <a:pt x="113" y="15"/>
                </a:cubicBezTo>
                <a:cubicBezTo>
                  <a:pt x="94" y="22"/>
                  <a:pt x="39" y="60"/>
                  <a:pt x="36" y="93"/>
                </a:cubicBezTo>
                <a:cubicBezTo>
                  <a:pt x="51" y="84"/>
                  <a:pt x="58" y="79"/>
                  <a:pt x="76" y="79"/>
                </a:cubicBezTo>
                <a:cubicBezTo>
                  <a:pt x="113" y="79"/>
                  <a:pt x="140" y="114"/>
                  <a:pt x="140" y="1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pic>
        <p:nvPicPr>
          <p:cNvPr id="8" name="Grafik 7" descr="Gebrochenes Herz mit einfarbiger Füllung">
            <a:extLst>
              <a:ext uri="{FF2B5EF4-FFF2-40B4-BE49-F238E27FC236}">
                <a16:creationId xmlns:a16="http://schemas.microsoft.com/office/drawing/2014/main" id="{CA2631AD-A11A-3CAF-330C-8647EF8401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84227" y="3236333"/>
            <a:ext cx="540000" cy="540000"/>
          </a:xfrm>
          <a:prstGeom prst="rect">
            <a:avLst/>
          </a:prstGeom>
        </p:spPr>
      </p:pic>
      <p:pic>
        <p:nvPicPr>
          <p:cNvPr id="11" name="Grafik 10" descr="Fliegendes Geld mit einfarbiger Füllung">
            <a:extLst>
              <a:ext uri="{FF2B5EF4-FFF2-40B4-BE49-F238E27FC236}">
                <a16:creationId xmlns:a16="http://schemas.microsoft.com/office/drawing/2014/main" id="{34BCC2D7-0D30-A2A7-28AA-59AD580B6D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4227" y="2702247"/>
            <a:ext cx="540000" cy="540000"/>
          </a:xfrm>
          <a:prstGeom prst="rect">
            <a:avLst/>
          </a:prstGeom>
        </p:spPr>
      </p:pic>
      <p:pic>
        <p:nvPicPr>
          <p:cNvPr id="15" name="Grafik 14" descr="Verschüttetes, zerbrochenes Glas Milch mit einfarbiger Füllung">
            <a:extLst>
              <a:ext uri="{FF2B5EF4-FFF2-40B4-BE49-F238E27FC236}">
                <a16:creationId xmlns:a16="http://schemas.microsoft.com/office/drawing/2014/main" id="{507CDE55-B72D-A439-0633-7596973B38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84227" y="2148856"/>
            <a:ext cx="540000" cy="540000"/>
          </a:xfrm>
          <a:prstGeom prst="rect">
            <a:avLst/>
          </a:prstGeom>
        </p:spPr>
      </p:pic>
      <p:sp>
        <p:nvSpPr>
          <p:cNvPr id="12" name="Rechteck 11">
            <a:extLst>
              <a:ext uri="{FF2B5EF4-FFF2-40B4-BE49-F238E27FC236}">
                <a16:creationId xmlns:a16="http://schemas.microsoft.com/office/drawing/2014/main" id="{63295657-56EF-3F20-644E-5764EBE5FFF0}"/>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6703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1421-00A9-5530-E079-05910F96C83A}"/>
            </a:ext>
          </a:extLst>
        </p:cNvPr>
        <p:cNvGrpSpPr/>
        <p:nvPr/>
      </p:nvGrpSpPr>
      <p:grpSpPr>
        <a:xfrm>
          <a:off x="0" y="0"/>
          <a:ext cx="0" cy="0"/>
          <a:chOff x="0" y="0"/>
          <a:chExt cx="0" cy="0"/>
        </a:xfrm>
      </p:grpSpPr>
      <p:sp>
        <p:nvSpPr>
          <p:cNvPr id="16" name="Freeform 5">
            <a:extLst>
              <a:ext uri="{FF2B5EF4-FFF2-40B4-BE49-F238E27FC236}">
                <a16:creationId xmlns:a16="http://schemas.microsoft.com/office/drawing/2014/main" id="{751E5504-257B-3AF7-679A-F49012ADC296}"/>
              </a:ext>
            </a:extLst>
          </p:cNvPr>
          <p:cNvSpPr>
            <a:spLocks/>
          </p:cNvSpPr>
          <p:nvPr/>
        </p:nvSpPr>
        <p:spPr bwMode="auto">
          <a:xfrm>
            <a:off x="898733"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Einführung</a:t>
            </a:r>
          </a:p>
          <a:p>
            <a:pPr algn="ctr"/>
            <a:r>
              <a:rPr lang="de-CH" noProof="0" dirty="0">
                <a:solidFill>
                  <a:schemeClr val="bg1"/>
                </a:solidFill>
                <a:latin typeface="+mj-lt"/>
              </a:rPr>
              <a:t>5 min</a:t>
            </a:r>
          </a:p>
        </p:txBody>
      </p:sp>
      <p:sp>
        <p:nvSpPr>
          <p:cNvPr id="17" name="Freeform 6">
            <a:extLst>
              <a:ext uri="{FF2B5EF4-FFF2-40B4-BE49-F238E27FC236}">
                <a16:creationId xmlns:a16="http://schemas.microsoft.com/office/drawing/2014/main" id="{64AEC8DB-3A74-FC0B-6C4E-964EEDB51FDB}"/>
              </a:ext>
            </a:extLst>
          </p:cNvPr>
          <p:cNvSpPr>
            <a:spLocks/>
          </p:cNvSpPr>
          <p:nvPr/>
        </p:nvSpPr>
        <p:spPr bwMode="auto">
          <a:xfrm>
            <a:off x="3443840" y="2590891"/>
            <a:ext cx="2736000" cy="1247461"/>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Kontext</a:t>
            </a:r>
          </a:p>
          <a:p>
            <a:pPr algn="ctr"/>
            <a:r>
              <a:rPr lang="de-CH" noProof="0" dirty="0">
                <a:solidFill>
                  <a:schemeClr val="bg1"/>
                </a:solidFill>
                <a:latin typeface="+mj-lt"/>
              </a:rPr>
              <a:t>10 min</a:t>
            </a:r>
            <a:endParaRPr lang="fr-FR" dirty="0">
              <a:solidFill>
                <a:schemeClr val="bg1"/>
              </a:solidFill>
              <a:latin typeface="+mj-lt"/>
            </a:endParaRPr>
          </a:p>
        </p:txBody>
      </p:sp>
      <p:sp>
        <p:nvSpPr>
          <p:cNvPr id="18" name="Freeform 7">
            <a:extLst>
              <a:ext uri="{FF2B5EF4-FFF2-40B4-BE49-F238E27FC236}">
                <a16:creationId xmlns:a16="http://schemas.microsoft.com/office/drawing/2014/main" id="{471D8E03-B178-AC7E-3CCB-E53CFFABBF21}"/>
              </a:ext>
            </a:extLst>
          </p:cNvPr>
          <p:cNvSpPr>
            <a:spLocks/>
          </p:cNvSpPr>
          <p:nvPr/>
        </p:nvSpPr>
        <p:spPr bwMode="auto">
          <a:xfrm>
            <a:off x="5988947"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endParaRPr lang="de-CH" sz="1700" noProof="0" dirty="0">
              <a:solidFill>
                <a:schemeClr val="bg1"/>
              </a:solidFill>
              <a:latin typeface="+mj-lt"/>
            </a:endParaRPr>
          </a:p>
        </p:txBody>
      </p:sp>
      <p:sp>
        <p:nvSpPr>
          <p:cNvPr id="19" name="Freeform 8">
            <a:extLst>
              <a:ext uri="{FF2B5EF4-FFF2-40B4-BE49-F238E27FC236}">
                <a16:creationId xmlns:a16="http://schemas.microsoft.com/office/drawing/2014/main" id="{264B3328-38A6-A957-A98D-3871F9AF01EA}"/>
              </a:ext>
            </a:extLst>
          </p:cNvPr>
          <p:cNvSpPr>
            <a:spLocks/>
          </p:cNvSpPr>
          <p:nvPr/>
        </p:nvSpPr>
        <p:spPr bwMode="auto">
          <a:xfrm>
            <a:off x="8534054"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b="1" noProof="0" dirty="0">
                <a:solidFill>
                  <a:schemeClr val="bg1"/>
                </a:solidFill>
                <a:latin typeface="+mj-lt"/>
              </a:rPr>
              <a:t>Abschluss</a:t>
            </a:r>
          </a:p>
          <a:p>
            <a:pPr algn="ctr"/>
            <a:r>
              <a:rPr lang="de-CH" noProof="0" dirty="0">
                <a:solidFill>
                  <a:schemeClr val="bg1"/>
                </a:solidFill>
                <a:latin typeface="+mj-lt"/>
              </a:rPr>
              <a:t>10 min</a:t>
            </a:r>
          </a:p>
        </p:txBody>
      </p:sp>
      <p:sp>
        <p:nvSpPr>
          <p:cNvPr id="29" name="Titel 1">
            <a:extLst>
              <a:ext uri="{FF2B5EF4-FFF2-40B4-BE49-F238E27FC236}">
                <a16:creationId xmlns:a16="http://schemas.microsoft.com/office/drawing/2014/main" id="{7755B684-07BD-AB6A-F7BC-B1098B672B3D}"/>
              </a:ext>
            </a:extLst>
          </p:cNvPr>
          <p:cNvSpPr txBox="1">
            <a:spLocks/>
          </p:cNvSpPr>
          <p:nvPr/>
        </p:nvSpPr>
        <p:spPr>
          <a:xfrm>
            <a:off x="963808" y="615517"/>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Mögliche Struktur eines qualitativen Interviews zur Validierung Ihrer Produkt- oder Serviceidee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2" name="Ellipse 31">
            <a:extLst>
              <a:ext uri="{FF2B5EF4-FFF2-40B4-BE49-F238E27FC236}">
                <a16:creationId xmlns:a16="http://schemas.microsoft.com/office/drawing/2014/main" id="{62900E4B-FD31-FEA4-39BC-C7C078672163}"/>
              </a:ext>
            </a:extLst>
          </p:cNvPr>
          <p:cNvSpPr/>
          <p:nvPr/>
        </p:nvSpPr>
        <p:spPr>
          <a:xfrm>
            <a:off x="1992409" y="2255965"/>
            <a:ext cx="540000" cy="540000"/>
          </a:xfrm>
          <a:prstGeom prst="ellipse">
            <a:avLst/>
          </a:prstGeom>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b="1" dirty="0"/>
              <a:t>1</a:t>
            </a:r>
          </a:p>
        </p:txBody>
      </p:sp>
      <p:sp>
        <p:nvSpPr>
          <p:cNvPr id="33" name="Ellipse 32">
            <a:extLst>
              <a:ext uri="{FF2B5EF4-FFF2-40B4-BE49-F238E27FC236}">
                <a16:creationId xmlns:a16="http://schemas.microsoft.com/office/drawing/2014/main" id="{16099E1B-72DC-7782-76F3-3EAD57F00B4C}"/>
              </a:ext>
            </a:extLst>
          </p:cNvPr>
          <p:cNvSpPr/>
          <p:nvPr/>
        </p:nvSpPr>
        <p:spPr>
          <a:xfrm>
            <a:off x="4515506" y="2255965"/>
            <a:ext cx="540000" cy="540000"/>
          </a:xfrm>
          <a:prstGeom prst="ellipse">
            <a:avLst/>
          </a:prstGeom>
          <a:solidFill>
            <a:schemeClr val="accent2"/>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2</a:t>
            </a:r>
          </a:p>
        </p:txBody>
      </p:sp>
      <p:sp>
        <p:nvSpPr>
          <p:cNvPr id="34" name="Ellipse 33">
            <a:extLst>
              <a:ext uri="{FF2B5EF4-FFF2-40B4-BE49-F238E27FC236}">
                <a16:creationId xmlns:a16="http://schemas.microsoft.com/office/drawing/2014/main" id="{5F696C66-0081-B2D7-2C4C-1F7B27CE19E1}"/>
              </a:ext>
            </a:extLst>
          </p:cNvPr>
          <p:cNvSpPr/>
          <p:nvPr/>
        </p:nvSpPr>
        <p:spPr>
          <a:xfrm>
            <a:off x="6974806" y="2255965"/>
            <a:ext cx="540000" cy="540000"/>
          </a:xfrm>
          <a:prstGeom prst="ellipse">
            <a:avLst/>
          </a:prstGeom>
          <a:solidFill>
            <a:schemeClr val="accent4"/>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3</a:t>
            </a:r>
          </a:p>
        </p:txBody>
      </p:sp>
      <p:sp>
        <p:nvSpPr>
          <p:cNvPr id="35" name="Ellipse 34">
            <a:extLst>
              <a:ext uri="{FF2B5EF4-FFF2-40B4-BE49-F238E27FC236}">
                <a16:creationId xmlns:a16="http://schemas.microsoft.com/office/drawing/2014/main" id="{E176D730-B23F-4A9A-3DCF-65C26520F92C}"/>
              </a:ext>
            </a:extLst>
          </p:cNvPr>
          <p:cNvSpPr/>
          <p:nvPr/>
        </p:nvSpPr>
        <p:spPr>
          <a:xfrm>
            <a:off x="9462634" y="2255965"/>
            <a:ext cx="540000" cy="540000"/>
          </a:xfrm>
          <a:prstGeom prst="ellipse">
            <a:avLst/>
          </a:prstGeom>
          <a:solidFill>
            <a:schemeClr val="accent5"/>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de-CH" b="1" dirty="0">
                <a:solidFill>
                  <a:schemeClr val="bg1"/>
                </a:solidFill>
                <a:latin typeface="+mj-lt"/>
              </a:rPr>
              <a:t>4</a:t>
            </a:r>
          </a:p>
        </p:txBody>
      </p:sp>
      <p:sp>
        <p:nvSpPr>
          <p:cNvPr id="37" name="Textfeld 36">
            <a:extLst>
              <a:ext uri="{FF2B5EF4-FFF2-40B4-BE49-F238E27FC236}">
                <a16:creationId xmlns:a16="http://schemas.microsoft.com/office/drawing/2014/main" id="{27DCB443-7F27-3389-987D-0ABB68DBEFD2}"/>
              </a:ext>
            </a:extLst>
          </p:cNvPr>
          <p:cNvSpPr txBox="1"/>
          <p:nvPr/>
        </p:nvSpPr>
        <p:spPr>
          <a:xfrm>
            <a:off x="6231914" y="2866126"/>
            <a:ext cx="2448146" cy="923330"/>
          </a:xfrm>
          <a:prstGeom prst="rect">
            <a:avLst/>
          </a:prstGeom>
          <a:noFill/>
        </p:spPr>
        <p:txBody>
          <a:bodyPr wrap="square">
            <a:spAutoFit/>
          </a:bodyPr>
          <a:lstStyle/>
          <a:p>
            <a:pPr algn="ctr"/>
            <a:r>
              <a:rPr lang="de-CH" sz="1800" b="1" noProof="0" dirty="0">
                <a:solidFill>
                  <a:schemeClr val="bg1"/>
                </a:solidFill>
                <a:latin typeface="+mj-lt"/>
              </a:rPr>
              <a:t>Prototypen zeigen &amp; Ideen ausprobieren</a:t>
            </a:r>
          </a:p>
          <a:p>
            <a:pPr algn="ctr"/>
            <a:r>
              <a:rPr lang="de-CH" sz="1800" noProof="0" dirty="0">
                <a:solidFill>
                  <a:schemeClr val="bg1"/>
                </a:solidFill>
                <a:latin typeface="+mj-lt"/>
              </a:rPr>
              <a:t>30 min</a:t>
            </a:r>
            <a:endParaRPr lang="de-CH" dirty="0"/>
          </a:p>
        </p:txBody>
      </p:sp>
      <p:sp>
        <p:nvSpPr>
          <p:cNvPr id="38" name="Foliennummernplatzhalter 1">
            <a:extLst>
              <a:ext uri="{FF2B5EF4-FFF2-40B4-BE49-F238E27FC236}">
                <a16:creationId xmlns:a16="http://schemas.microsoft.com/office/drawing/2014/main" id="{15EDDA4F-F635-6E28-BB1B-BA1FD99FF2EE}"/>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18</a:t>
            </a:fld>
            <a:endParaRPr lang="ru-RU" dirty="0"/>
          </a:p>
        </p:txBody>
      </p:sp>
      <p:sp>
        <p:nvSpPr>
          <p:cNvPr id="2" name="Rechteck 1">
            <a:extLst>
              <a:ext uri="{FF2B5EF4-FFF2-40B4-BE49-F238E27FC236}">
                <a16:creationId xmlns:a16="http://schemas.microsoft.com/office/drawing/2014/main" id="{A674512C-5D47-38F8-6771-574C4C9A1D0A}"/>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3192592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C49F-A13D-722C-A8D3-429FF861FE49}"/>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B3F88B77-749D-AE5B-F917-824D7C6F9287}"/>
              </a:ext>
            </a:extLst>
          </p:cNvPr>
          <p:cNvSpPr txBox="1">
            <a:spLocks/>
          </p:cNvSpPr>
          <p:nvPr/>
        </p:nvSpPr>
        <p:spPr>
          <a:xfrm>
            <a:off x="1279725" y="466658"/>
            <a:ext cx="5118016"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1. Einführung: Themen für einen</a:t>
            </a:r>
            <a:br>
              <a:rPr lang="de-CH" sz="2400" dirty="0">
                <a:solidFill>
                  <a:srgbClr val="073450"/>
                </a:solidFill>
                <a:latin typeface="Century Gothic"/>
              </a:rPr>
            </a:br>
            <a:r>
              <a:rPr lang="de-CH" sz="2400" dirty="0">
                <a:solidFill>
                  <a:srgbClr val="073450"/>
                </a:solidFill>
                <a:latin typeface="Century Gothic"/>
              </a:rPr>
              <a:t>guten Einstieg</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reeform 5">
            <a:extLst>
              <a:ext uri="{FF2B5EF4-FFF2-40B4-BE49-F238E27FC236}">
                <a16:creationId xmlns:a16="http://schemas.microsoft.com/office/drawing/2014/main" id="{AB7F31E6-F885-37DC-A9B7-68E761417A2B}"/>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4" name="Freeform 6">
            <a:extLst>
              <a:ext uri="{FF2B5EF4-FFF2-40B4-BE49-F238E27FC236}">
                <a16:creationId xmlns:a16="http://schemas.microsoft.com/office/drawing/2014/main" id="{10748E3F-C168-A77E-55EE-7FB8BF1A7A8F}"/>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5" name="Freeform 7">
            <a:extLst>
              <a:ext uri="{FF2B5EF4-FFF2-40B4-BE49-F238E27FC236}">
                <a16:creationId xmlns:a16="http://schemas.microsoft.com/office/drawing/2014/main" id="{2C36FCEA-7934-5CAD-B084-2CC9B7D45A1F}"/>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6" name="Freeform 8">
            <a:extLst>
              <a:ext uri="{FF2B5EF4-FFF2-40B4-BE49-F238E27FC236}">
                <a16:creationId xmlns:a16="http://schemas.microsoft.com/office/drawing/2014/main" id="{0B847BFE-505E-1F8F-4E10-18E2366EBB3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13" name="Foliennummernplatzhalter 1">
            <a:extLst>
              <a:ext uri="{FF2B5EF4-FFF2-40B4-BE49-F238E27FC236}">
                <a16:creationId xmlns:a16="http://schemas.microsoft.com/office/drawing/2014/main" id="{E4F7F2C1-49FD-20A5-B948-6F9E7A7B7AB8}"/>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19</a:t>
            </a:fld>
            <a:endParaRPr lang="ru-RU" dirty="0"/>
          </a:p>
        </p:txBody>
      </p:sp>
      <p:sp>
        <p:nvSpPr>
          <p:cNvPr id="14" name="Rechteck 13">
            <a:extLst>
              <a:ext uri="{FF2B5EF4-FFF2-40B4-BE49-F238E27FC236}">
                <a16:creationId xmlns:a16="http://schemas.microsoft.com/office/drawing/2014/main" id="{7A5F8FE3-B91C-EDB3-5438-2490B3E8A748}"/>
              </a:ext>
            </a:extLst>
          </p:cNvPr>
          <p:cNvSpPr/>
          <p:nvPr/>
        </p:nvSpPr>
        <p:spPr>
          <a:xfrm>
            <a:off x="1338560" y="1633986"/>
            <a:ext cx="10537245" cy="3483005"/>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sz="1700" b="1" dirty="0"/>
              <a:t>Danken:</a:t>
            </a:r>
            <a:r>
              <a:rPr lang="de-CH" sz="1700" dirty="0"/>
              <a:t> </a:t>
            </a:r>
            <a:r>
              <a:rPr lang="de-CH" sz="1700" noProof="0" dirty="0">
                <a:solidFill>
                  <a:srgbClr val="073450"/>
                </a:solidFill>
              </a:rPr>
              <a:t>Bedanken Sie sich für die Zeit Ihres Gegenübers</a:t>
            </a: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Erwartungen klären: </a:t>
            </a:r>
            <a:r>
              <a:rPr lang="de-CH" sz="1700" dirty="0"/>
              <a:t>Erklären Sie kurz, worum es beim Interview geht und was Sie sich davon erhoffen.</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Sicherheit geben:</a:t>
            </a:r>
            <a:r>
              <a:rPr lang="de-CH" sz="1700" noProof="0" dirty="0">
                <a:solidFill>
                  <a:srgbClr val="073450"/>
                </a:solidFill>
              </a:rPr>
              <a:t> </a:t>
            </a:r>
            <a:r>
              <a:rPr lang="de-CH" sz="1700" dirty="0"/>
              <a:t>Zeigen Sie, dass die Informationen lediglich im schulischen Kontext geteilt werden und es kein «Richtig» oder «Falsch» gibt.</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Notizen machen:</a:t>
            </a:r>
            <a:r>
              <a:rPr lang="de-CH" sz="1700" noProof="0" dirty="0">
                <a:solidFill>
                  <a:srgbClr val="073450"/>
                </a:solidFill>
              </a:rPr>
              <a:t> </a:t>
            </a:r>
            <a:r>
              <a:rPr lang="de-CH" sz="1700" dirty="0"/>
              <a:t>Halten Sie wichtige Punkte schriftlich fest. Das hilft Ihnen bei der Gesprächsführung. Zudem bringen Sie damit zum Ausdruck, </a:t>
            </a:r>
            <a:r>
              <a:rPr lang="de-CH" sz="1700" noProof="0" dirty="0">
                <a:solidFill>
                  <a:srgbClr val="073450"/>
                </a:solidFill>
              </a:rPr>
              <a:t>dass Ihnen das Feedback Ihres Gegenübers wichtig ist.</a:t>
            </a: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Audioaufnahmen:</a:t>
            </a:r>
            <a:r>
              <a:rPr lang="de-CH" sz="1700" noProof="0" dirty="0">
                <a:solidFill>
                  <a:srgbClr val="073450"/>
                </a:solidFill>
              </a:rPr>
              <a:t> Fragen Sie um Erlaubnis, das Interview aufzuzeichnen. </a:t>
            </a:r>
            <a:r>
              <a:rPr lang="de-CH" sz="1700" dirty="0"/>
              <a:t>Damit stellen Sie sicher, dass keine Informationen verloren gehen.</a:t>
            </a:r>
            <a:endParaRPr lang="de-CH" sz="1700"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100%: </a:t>
            </a:r>
            <a:r>
              <a:rPr lang="de-CH" sz="1700" dirty="0"/>
              <a:t>Schenken Sie Ihrem Gegenüber 100 % Aufmerksamkeit. Vermeiden Sie Ablenkungen.</a:t>
            </a:r>
            <a:endParaRPr lang="de-CH" sz="1700" noProof="0" dirty="0">
              <a:solidFill>
                <a:srgbClr val="073450"/>
              </a:solidFill>
            </a:endParaRPr>
          </a:p>
        </p:txBody>
      </p:sp>
      <p:sp>
        <p:nvSpPr>
          <p:cNvPr id="16" name="Textfeld 15">
            <a:extLst>
              <a:ext uri="{FF2B5EF4-FFF2-40B4-BE49-F238E27FC236}">
                <a16:creationId xmlns:a16="http://schemas.microsoft.com/office/drawing/2014/main" id="{4BE371C6-D6E2-5F76-2A9B-4A142FE1D264}"/>
              </a:ext>
            </a:extLst>
          </p:cNvPr>
          <p:cNvSpPr txBox="1"/>
          <p:nvPr/>
        </p:nvSpPr>
        <p:spPr>
          <a:xfrm>
            <a:off x="1338560" y="5158935"/>
            <a:ext cx="8347700" cy="877163"/>
          </a:xfrm>
          <a:prstGeom prst="rect">
            <a:avLst/>
          </a:prstGeom>
          <a:noFill/>
        </p:spPr>
        <p:txBody>
          <a:bodyPr wrap="square">
            <a:spAutoFit/>
          </a:bodyPr>
          <a:lstStyle/>
          <a:p>
            <a:pPr marL="354013" indent="-354013">
              <a:spcBef>
                <a:spcPts val="800"/>
              </a:spcBef>
              <a:buClr>
                <a:srgbClr val="073450"/>
              </a:buClr>
              <a:buFont typeface="Century Gothic" panose="020B0502020202020204" pitchFamily="34" charset="0"/>
              <a:buChar char="●"/>
            </a:pPr>
            <a:r>
              <a:rPr lang="de-CH" sz="1700" b="1" noProof="0" dirty="0">
                <a:solidFill>
                  <a:srgbClr val="073450"/>
                </a:solidFill>
              </a:rPr>
              <a:t>Teilnehmerzahl begrenzen: </a:t>
            </a:r>
            <a:r>
              <a:rPr lang="de-CH" sz="1700" noProof="0" dirty="0">
                <a:solidFill>
                  <a:srgbClr val="073450"/>
                </a:solidFill>
              </a:rPr>
              <a:t>Es sollten nicht zu viel Personen im Raum sein </a:t>
            </a:r>
            <a:br>
              <a:rPr lang="de-CH" sz="1700" noProof="0" dirty="0">
                <a:solidFill>
                  <a:srgbClr val="073450"/>
                </a:solidFill>
              </a:rPr>
            </a:br>
            <a:r>
              <a:rPr lang="de-CH" sz="1700" noProof="0" dirty="0">
                <a:solidFill>
                  <a:srgbClr val="073450"/>
                </a:solidFill>
              </a:rPr>
              <a:t>(3 oder 4 Personen sind meist eine gute Anzahl). Das sorgt für eine angenehme Gesprächsatmosphäre.</a:t>
            </a:r>
          </a:p>
        </p:txBody>
      </p:sp>
      <p:sp>
        <p:nvSpPr>
          <p:cNvPr id="7" name="Rechteck 6">
            <a:extLst>
              <a:ext uri="{FF2B5EF4-FFF2-40B4-BE49-F238E27FC236}">
                <a16:creationId xmlns:a16="http://schemas.microsoft.com/office/drawing/2014/main" id="{FAE1BC0A-D8F0-3C6F-9D78-6A54F2910AA8}"/>
              </a:ext>
            </a:extLst>
          </p:cNvPr>
          <p:cNvSpPr/>
          <p:nvPr/>
        </p:nvSpPr>
        <p:spPr>
          <a:xfrm>
            <a:off x="2167623" y="6446463"/>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807337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D7613-E494-A65D-86CC-51422DE89E3F}"/>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7F3F337B-BA5E-B403-BC82-1DF3811834D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4" name="Freeform 5">
            <a:extLst>
              <a:ext uri="{FF2B5EF4-FFF2-40B4-BE49-F238E27FC236}">
                <a16:creationId xmlns:a16="http://schemas.microsoft.com/office/drawing/2014/main" id="{8F4B2476-2D48-3E6D-5575-D9CD6AF5E8BC}"/>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5" name="Freeform 6">
            <a:extLst>
              <a:ext uri="{FF2B5EF4-FFF2-40B4-BE49-F238E27FC236}">
                <a16:creationId xmlns:a16="http://schemas.microsoft.com/office/drawing/2014/main" id="{CFCCECAE-60AB-A7CD-BF49-066CCCA159D9}"/>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6" name="Freeform 7">
            <a:extLst>
              <a:ext uri="{FF2B5EF4-FFF2-40B4-BE49-F238E27FC236}">
                <a16:creationId xmlns:a16="http://schemas.microsoft.com/office/drawing/2014/main" id="{EE27FEAE-E163-1941-6404-12A197F4D91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8" name="Freeform 8">
            <a:extLst>
              <a:ext uri="{FF2B5EF4-FFF2-40B4-BE49-F238E27FC236}">
                <a16:creationId xmlns:a16="http://schemas.microsoft.com/office/drawing/2014/main" id="{C38B06B6-AE0E-4BAE-7FAD-73E9CED22C8F}"/>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10" name="Rechteck 9">
            <a:extLst>
              <a:ext uri="{FF2B5EF4-FFF2-40B4-BE49-F238E27FC236}">
                <a16:creationId xmlns:a16="http://schemas.microsoft.com/office/drawing/2014/main" id="{52B6E1EC-D12B-C796-9AE9-7952D8F6C202}"/>
              </a:ext>
            </a:extLst>
          </p:cNvPr>
          <p:cNvSpPr/>
          <p:nvPr/>
        </p:nvSpPr>
        <p:spPr>
          <a:xfrm>
            <a:off x="1302632" y="2508560"/>
            <a:ext cx="5087535" cy="584775"/>
          </a:xfrm>
          <a:prstGeom prst="rect">
            <a:avLst/>
          </a:prstGeom>
        </p:spPr>
        <p:txBody>
          <a:bodyPr wrap="square">
            <a:spAutoFit/>
          </a:bodyPr>
          <a:lstStyle/>
          <a:p>
            <a:pPr>
              <a:spcBef>
                <a:spcPts val="800"/>
              </a:spcBef>
              <a:buClr>
                <a:srgbClr val="073450"/>
              </a:buClr>
            </a:pPr>
            <a:r>
              <a:rPr lang="de-CH" sz="1600" dirty="0"/>
              <a:t>«Können Sie etwas über sich / über Ihr Unternehmen / Ihre Position erzählen?»</a:t>
            </a:r>
          </a:p>
        </p:txBody>
      </p:sp>
      <p:sp>
        <p:nvSpPr>
          <p:cNvPr id="13" name="Titel 1">
            <a:extLst>
              <a:ext uri="{FF2B5EF4-FFF2-40B4-BE49-F238E27FC236}">
                <a16:creationId xmlns:a16="http://schemas.microsoft.com/office/drawing/2014/main" id="{D95CB9AE-6552-044E-0FFC-D383938B4843}"/>
              </a:ext>
            </a:extLst>
          </p:cNvPr>
          <p:cNvSpPr txBox="1">
            <a:spLocks/>
          </p:cNvSpPr>
          <p:nvPr/>
        </p:nvSpPr>
        <p:spPr>
          <a:xfrm>
            <a:off x="612927" y="456025"/>
            <a:ext cx="6652846"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2. Kontext: Geben Sie Ihrem Gegenüber</a:t>
            </a:r>
            <a:br>
              <a:rPr lang="de-CH" sz="2400" dirty="0">
                <a:solidFill>
                  <a:srgbClr val="073450"/>
                </a:solidFill>
                <a:latin typeface="Century Gothic"/>
              </a:rPr>
            </a:br>
            <a:r>
              <a:rPr lang="de-CH" sz="2400" dirty="0">
                <a:solidFill>
                  <a:srgbClr val="073450"/>
                </a:solidFill>
                <a:latin typeface="Century Gothic"/>
              </a:rPr>
              <a:t>die Chance, ins Thema einzusteigen!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4" name="Rechteck 13">
            <a:extLst>
              <a:ext uri="{FF2B5EF4-FFF2-40B4-BE49-F238E27FC236}">
                <a16:creationId xmlns:a16="http://schemas.microsoft.com/office/drawing/2014/main" id="{D3B28548-8A8B-6202-B3F0-61E28F3B0016}"/>
              </a:ext>
            </a:extLst>
          </p:cNvPr>
          <p:cNvSpPr/>
          <p:nvPr/>
        </p:nvSpPr>
        <p:spPr>
          <a:xfrm>
            <a:off x="1302632" y="2076746"/>
            <a:ext cx="1833970" cy="338554"/>
          </a:xfrm>
          <a:prstGeom prst="rect">
            <a:avLst/>
          </a:prstGeom>
        </p:spPr>
        <p:txBody>
          <a:bodyPr wrap="square">
            <a:spAutoFit/>
          </a:bodyPr>
          <a:lstStyle/>
          <a:p>
            <a:pPr>
              <a:spcBef>
                <a:spcPts val="800"/>
              </a:spcBef>
              <a:buClr>
                <a:srgbClr val="073450"/>
              </a:buClr>
            </a:pPr>
            <a:r>
              <a:rPr lang="de-CH" sz="1600" b="1" dirty="0"/>
              <a:t>Frage</a:t>
            </a:r>
            <a:endParaRPr lang="de-CH" sz="1600" b="1" dirty="0">
              <a:solidFill>
                <a:srgbClr val="073450"/>
              </a:solidFill>
            </a:endParaRPr>
          </a:p>
        </p:txBody>
      </p:sp>
      <p:sp>
        <p:nvSpPr>
          <p:cNvPr id="15" name="Rechteck 14">
            <a:extLst>
              <a:ext uri="{FF2B5EF4-FFF2-40B4-BE49-F238E27FC236}">
                <a16:creationId xmlns:a16="http://schemas.microsoft.com/office/drawing/2014/main" id="{39C700A6-7BC9-C714-CD60-7DC01B03BAF9}"/>
              </a:ext>
            </a:extLst>
          </p:cNvPr>
          <p:cNvSpPr/>
          <p:nvPr/>
        </p:nvSpPr>
        <p:spPr>
          <a:xfrm>
            <a:off x="6716455" y="2069606"/>
            <a:ext cx="1833970" cy="338554"/>
          </a:xfrm>
          <a:prstGeom prst="rect">
            <a:avLst/>
          </a:prstGeom>
        </p:spPr>
        <p:txBody>
          <a:bodyPr wrap="square">
            <a:spAutoFit/>
          </a:bodyPr>
          <a:lstStyle/>
          <a:p>
            <a:pPr>
              <a:spcBef>
                <a:spcPts val="800"/>
              </a:spcBef>
              <a:buClr>
                <a:srgbClr val="073450"/>
              </a:buClr>
            </a:pPr>
            <a:r>
              <a:rPr lang="de-CH" sz="1600" b="1" dirty="0"/>
              <a:t>Idee dahinter</a:t>
            </a:r>
            <a:endParaRPr lang="de-CH" sz="1600" b="1" dirty="0">
              <a:solidFill>
                <a:srgbClr val="073450"/>
              </a:solidFill>
            </a:endParaRPr>
          </a:p>
        </p:txBody>
      </p:sp>
      <p:sp>
        <p:nvSpPr>
          <p:cNvPr id="16" name="Rechteck 15">
            <a:extLst>
              <a:ext uri="{FF2B5EF4-FFF2-40B4-BE49-F238E27FC236}">
                <a16:creationId xmlns:a16="http://schemas.microsoft.com/office/drawing/2014/main" id="{0327A6FE-2FE0-F158-FD9A-BE20794FB29B}"/>
              </a:ext>
            </a:extLst>
          </p:cNvPr>
          <p:cNvSpPr/>
          <p:nvPr/>
        </p:nvSpPr>
        <p:spPr>
          <a:xfrm>
            <a:off x="6712585" y="2513961"/>
            <a:ext cx="4308488" cy="584775"/>
          </a:xfrm>
          <a:prstGeom prst="rect">
            <a:avLst/>
          </a:prstGeom>
        </p:spPr>
        <p:txBody>
          <a:bodyPr wrap="square">
            <a:spAutoFit/>
          </a:bodyPr>
          <a:lstStyle/>
          <a:p>
            <a:pPr>
              <a:spcBef>
                <a:spcPts val="800"/>
              </a:spcBef>
              <a:buClr>
                <a:srgbClr val="073450"/>
              </a:buClr>
            </a:pPr>
            <a:r>
              <a:rPr lang="de-CH" sz="1600" dirty="0"/>
              <a:t>Das ist bekanntes Terrain und fällt jedem leicht.</a:t>
            </a:r>
          </a:p>
        </p:txBody>
      </p:sp>
      <p:cxnSp>
        <p:nvCxnSpPr>
          <p:cNvPr id="18" name="Gerader Verbinder 17">
            <a:extLst>
              <a:ext uri="{FF2B5EF4-FFF2-40B4-BE49-F238E27FC236}">
                <a16:creationId xmlns:a16="http://schemas.microsoft.com/office/drawing/2014/main" id="{0F606643-56C3-7F99-6D07-2BEEAE82677E}"/>
              </a:ext>
            </a:extLst>
          </p:cNvPr>
          <p:cNvCxnSpPr>
            <a:cxnSpLocks/>
          </p:cNvCxnSpPr>
          <p:nvPr/>
        </p:nvCxnSpPr>
        <p:spPr>
          <a:xfrm>
            <a:off x="1301072" y="3175535"/>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91C4FA74-8CC8-84A8-9411-B54351C3D379}"/>
              </a:ext>
            </a:extLst>
          </p:cNvPr>
          <p:cNvSpPr/>
          <p:nvPr/>
        </p:nvSpPr>
        <p:spPr>
          <a:xfrm>
            <a:off x="6823403" y="3637228"/>
            <a:ext cx="4462235" cy="1323439"/>
          </a:xfrm>
          <a:prstGeom prst="rect">
            <a:avLst/>
          </a:prstGeom>
        </p:spPr>
        <p:txBody>
          <a:bodyPr wrap="square">
            <a:spAutoFit/>
          </a:bodyPr>
          <a:lstStyle/>
          <a:p>
            <a:pPr>
              <a:spcBef>
                <a:spcPts val="800"/>
              </a:spcBef>
              <a:buClr>
                <a:srgbClr val="073450"/>
              </a:buClr>
            </a:pPr>
            <a:r>
              <a:rPr lang="de-CH" sz="1600" dirty="0"/>
              <a:t>So erhalten Sie wertvolle Einblicke in die bisherigen Erfahrungen und Vorgehensweisen Ihres Gegenübers. Sie können so besser den «Job </a:t>
            </a:r>
            <a:r>
              <a:rPr lang="de-CH" sz="1600" dirty="0" err="1"/>
              <a:t>to</a:t>
            </a:r>
            <a:r>
              <a:rPr lang="de-CH" sz="1600" dirty="0"/>
              <a:t> </a:t>
            </a:r>
            <a:r>
              <a:rPr lang="de-CH" sz="1600" dirty="0" err="1"/>
              <a:t>be</a:t>
            </a:r>
            <a:r>
              <a:rPr lang="de-CH" sz="1600" dirty="0"/>
              <a:t> </a:t>
            </a:r>
            <a:r>
              <a:rPr lang="de-CH" sz="1600" dirty="0" err="1"/>
              <a:t>Done</a:t>
            </a:r>
            <a:r>
              <a:rPr lang="de-CH" sz="1600" dirty="0"/>
              <a:t>» verstehen.</a:t>
            </a:r>
            <a:endParaRPr lang="de-CH" sz="1600" dirty="0">
              <a:solidFill>
                <a:srgbClr val="073450"/>
              </a:solidFill>
            </a:endParaRPr>
          </a:p>
        </p:txBody>
      </p:sp>
      <p:sp>
        <p:nvSpPr>
          <p:cNvPr id="31" name="Rechteck 30">
            <a:extLst>
              <a:ext uri="{FF2B5EF4-FFF2-40B4-BE49-F238E27FC236}">
                <a16:creationId xmlns:a16="http://schemas.microsoft.com/office/drawing/2014/main" id="{CBDB17BC-11A8-F8EF-60A5-8C961BF4BC4C}"/>
              </a:ext>
            </a:extLst>
          </p:cNvPr>
          <p:cNvSpPr/>
          <p:nvPr/>
        </p:nvSpPr>
        <p:spPr>
          <a:xfrm>
            <a:off x="1311705" y="4203224"/>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noProof="0" dirty="0">
                <a:solidFill>
                  <a:srgbClr val="073450"/>
                </a:solidFill>
              </a:rPr>
              <a:t>Können Sie mir einen Überblick darüber </a:t>
            </a:r>
            <a:r>
              <a:rPr lang="de-CH" sz="1600" noProof="0" dirty="0" err="1">
                <a:solidFill>
                  <a:srgbClr val="073450"/>
                </a:solidFill>
              </a:rPr>
              <a:t>ge</a:t>
            </a:r>
            <a:r>
              <a:rPr lang="de-CH" sz="1600" dirty="0" err="1">
                <a:solidFill>
                  <a:srgbClr val="073450"/>
                </a:solidFill>
              </a:rPr>
              <a:t>ben</a:t>
            </a:r>
            <a:r>
              <a:rPr lang="de-CH" sz="1600" dirty="0">
                <a:solidFill>
                  <a:srgbClr val="073450"/>
                </a:solidFill>
              </a:rPr>
              <a:t>, wie Sie [ein Konkurrenzprodukt] nutzen?»</a:t>
            </a:r>
          </a:p>
        </p:txBody>
      </p:sp>
      <p:sp>
        <p:nvSpPr>
          <p:cNvPr id="32" name="Rechteck 31">
            <a:extLst>
              <a:ext uri="{FF2B5EF4-FFF2-40B4-BE49-F238E27FC236}">
                <a16:creationId xmlns:a16="http://schemas.microsoft.com/office/drawing/2014/main" id="{66DC5EE9-A351-E080-333E-F3C51D071B44}"/>
              </a:ext>
            </a:extLst>
          </p:cNvPr>
          <p:cNvSpPr/>
          <p:nvPr/>
        </p:nvSpPr>
        <p:spPr>
          <a:xfrm>
            <a:off x="1301072" y="3214175"/>
            <a:ext cx="5370946" cy="830997"/>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Können Sie mir von einer Situation erzählen, in der Sie [Aufgabe, die Sie mit Ihrem Produkt unterstützen oder vereinfachen wollen] durchgeführt haben?</a:t>
            </a:r>
            <a:r>
              <a:rPr lang="de-CH" sz="1600" dirty="0">
                <a:solidFill>
                  <a:srgbClr val="073450"/>
                </a:solidFill>
              </a:rPr>
              <a:t>» </a:t>
            </a:r>
          </a:p>
        </p:txBody>
      </p:sp>
      <p:sp>
        <p:nvSpPr>
          <p:cNvPr id="33" name="Rechteck 32">
            <a:extLst>
              <a:ext uri="{FF2B5EF4-FFF2-40B4-BE49-F238E27FC236}">
                <a16:creationId xmlns:a16="http://schemas.microsoft.com/office/drawing/2014/main" id="{37FB4B3E-8A74-EDD8-5173-77E71B029662}"/>
              </a:ext>
            </a:extLst>
          </p:cNvPr>
          <p:cNvSpPr/>
          <p:nvPr/>
        </p:nvSpPr>
        <p:spPr>
          <a:xfrm>
            <a:off x="1313265" y="4906034"/>
            <a:ext cx="5087535" cy="830997"/>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Welche Tools oder Vorgehensweisen nutzen Sie derzeit, um [Aufgaben, die Sie mit Ihrem Produkt abdecken wollen] zu erledigen?</a:t>
            </a:r>
            <a:r>
              <a:rPr lang="de-CH" sz="1600" dirty="0">
                <a:solidFill>
                  <a:srgbClr val="073450"/>
                </a:solidFill>
              </a:rPr>
              <a:t>»</a:t>
            </a:r>
          </a:p>
        </p:txBody>
      </p:sp>
      <p:cxnSp>
        <p:nvCxnSpPr>
          <p:cNvPr id="36" name="Gerader Verbinder 35">
            <a:extLst>
              <a:ext uri="{FF2B5EF4-FFF2-40B4-BE49-F238E27FC236}">
                <a16:creationId xmlns:a16="http://schemas.microsoft.com/office/drawing/2014/main" id="{5505083A-347C-9E93-FB5F-5667D185C1F2}"/>
              </a:ext>
            </a:extLst>
          </p:cNvPr>
          <p:cNvCxnSpPr>
            <a:cxnSpLocks/>
          </p:cNvCxnSpPr>
          <p:nvPr/>
        </p:nvCxnSpPr>
        <p:spPr>
          <a:xfrm>
            <a:off x="1301072" y="2431260"/>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3" name="Gerader Verbinder 42">
            <a:extLst>
              <a:ext uri="{FF2B5EF4-FFF2-40B4-BE49-F238E27FC236}">
                <a16:creationId xmlns:a16="http://schemas.microsoft.com/office/drawing/2014/main" id="{3B962153-7472-F8DA-DE16-2230F2ABB29B}"/>
              </a:ext>
            </a:extLst>
          </p:cNvPr>
          <p:cNvCxnSpPr>
            <a:cxnSpLocks/>
          </p:cNvCxnSpPr>
          <p:nvPr/>
        </p:nvCxnSpPr>
        <p:spPr>
          <a:xfrm>
            <a:off x="1301072" y="4118881"/>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B3F64713-FDCC-AC35-2C34-45738F682CC4}"/>
              </a:ext>
            </a:extLst>
          </p:cNvPr>
          <p:cNvCxnSpPr>
            <a:cxnSpLocks/>
          </p:cNvCxnSpPr>
          <p:nvPr/>
        </p:nvCxnSpPr>
        <p:spPr>
          <a:xfrm>
            <a:off x="1301072" y="5865587"/>
            <a:ext cx="8019077"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868123AC-A8B4-9698-4253-2A48DE51531F}"/>
              </a:ext>
            </a:extLst>
          </p:cNvPr>
          <p:cNvCxnSpPr>
            <a:cxnSpLocks/>
          </p:cNvCxnSpPr>
          <p:nvPr/>
        </p:nvCxnSpPr>
        <p:spPr>
          <a:xfrm>
            <a:off x="1315246" y="4877338"/>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7928109F-E7C4-A559-7F1B-81D78115D23F}"/>
              </a:ext>
            </a:extLst>
          </p:cNvPr>
          <p:cNvSpPr txBox="1"/>
          <p:nvPr/>
        </p:nvSpPr>
        <p:spPr>
          <a:xfrm>
            <a:off x="9287501" y="1309083"/>
            <a:ext cx="2920977" cy="738664"/>
          </a:xfrm>
          <a:prstGeom prst="rect">
            <a:avLst/>
          </a:prstGeom>
          <a:noFill/>
        </p:spPr>
        <p:txBody>
          <a:bodyPr wrap="square" rtlCol="0">
            <a:spAutoFit/>
          </a:bodyPr>
          <a:lstStyle/>
          <a:p>
            <a:r>
              <a:rPr lang="de-CH" sz="1400" dirty="0"/>
              <a:t>Verbindung zu</a:t>
            </a:r>
            <a:br>
              <a:rPr lang="de-CH" sz="1400" dirty="0"/>
            </a:br>
            <a:r>
              <a:rPr lang="de-CH" sz="1400" dirty="0"/>
              <a:t>«Jobs </a:t>
            </a:r>
            <a:r>
              <a:rPr lang="de-CH" sz="1400" dirty="0" err="1"/>
              <a:t>to</a:t>
            </a:r>
            <a:r>
              <a:rPr lang="de-CH" sz="1400" dirty="0"/>
              <a:t> </a:t>
            </a:r>
            <a:r>
              <a:rPr lang="de-CH" sz="1400" dirty="0" err="1"/>
              <a:t>be</a:t>
            </a:r>
            <a:r>
              <a:rPr lang="de-CH" sz="1400" dirty="0"/>
              <a:t> </a:t>
            </a:r>
            <a:r>
              <a:rPr lang="de-CH" sz="1400" dirty="0" err="1"/>
              <a:t>Done</a:t>
            </a:r>
            <a:r>
              <a:rPr lang="de-CH" sz="1400" dirty="0"/>
              <a:t>» (M 1.3)</a:t>
            </a:r>
            <a:endParaRPr lang="en-US" sz="1400" dirty="0"/>
          </a:p>
          <a:p>
            <a:endParaRPr lang="de-CH" sz="1400" dirty="0"/>
          </a:p>
        </p:txBody>
      </p:sp>
      <p:sp>
        <p:nvSpPr>
          <p:cNvPr id="19" name="Rechteck 18">
            <a:extLst>
              <a:ext uri="{FF2B5EF4-FFF2-40B4-BE49-F238E27FC236}">
                <a16:creationId xmlns:a16="http://schemas.microsoft.com/office/drawing/2014/main" id="{30E39FF3-2B5D-FFCF-5F5C-1A203392E6D9}"/>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17" name="Foliennummernplatzhalter 1">
            <a:extLst>
              <a:ext uri="{FF2B5EF4-FFF2-40B4-BE49-F238E27FC236}">
                <a16:creationId xmlns:a16="http://schemas.microsoft.com/office/drawing/2014/main" id="{5D8B7D8F-75F6-0543-C672-5544046153A8}"/>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20</a:t>
            </a:fld>
            <a:endParaRPr lang="ru-RU" dirty="0"/>
          </a:p>
        </p:txBody>
      </p:sp>
      <p:grpSp>
        <p:nvGrpSpPr>
          <p:cNvPr id="2" name="Gruppieren 1">
            <a:extLst>
              <a:ext uri="{FF2B5EF4-FFF2-40B4-BE49-F238E27FC236}">
                <a16:creationId xmlns:a16="http://schemas.microsoft.com/office/drawing/2014/main" id="{2D772D9D-C4B6-DF0B-9B8B-4439314F5030}"/>
              </a:ext>
            </a:extLst>
          </p:cNvPr>
          <p:cNvGrpSpPr/>
          <p:nvPr/>
        </p:nvGrpSpPr>
        <p:grpSpPr>
          <a:xfrm>
            <a:off x="8599556" y="1260536"/>
            <a:ext cx="638627" cy="599420"/>
            <a:chOff x="4096535" y="3368565"/>
            <a:chExt cx="1135146" cy="1136163"/>
          </a:xfrm>
        </p:grpSpPr>
        <p:sp>
          <p:nvSpPr>
            <p:cNvPr id="20" name="Oval 11">
              <a:extLst>
                <a:ext uri="{FF2B5EF4-FFF2-40B4-BE49-F238E27FC236}">
                  <a16:creationId xmlns:a16="http://schemas.microsoft.com/office/drawing/2014/main" id="{CFD7A45C-861C-F83B-4A92-62BFA733940B}"/>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en-GB" noProof="0" dirty="0"/>
            </a:p>
          </p:txBody>
        </p:sp>
        <p:sp>
          <p:nvSpPr>
            <p:cNvPr id="22" name="Freeform 51">
              <a:extLst>
                <a:ext uri="{FF2B5EF4-FFF2-40B4-BE49-F238E27FC236}">
                  <a16:creationId xmlns:a16="http://schemas.microsoft.com/office/drawing/2014/main" id="{4D01A79D-1528-F19B-89B1-C1C21A2DF17F}"/>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3627995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5F74B-9D49-CEC7-AA5B-2A545A909D2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6B4C832-E7E7-0105-0B26-25E581AC2842}"/>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21</a:t>
            </a:fld>
            <a:endParaRPr lang="ru-RU" dirty="0"/>
          </a:p>
        </p:txBody>
      </p:sp>
      <p:sp>
        <p:nvSpPr>
          <p:cNvPr id="4" name="Freeform 5">
            <a:extLst>
              <a:ext uri="{FF2B5EF4-FFF2-40B4-BE49-F238E27FC236}">
                <a16:creationId xmlns:a16="http://schemas.microsoft.com/office/drawing/2014/main" id="{2AE9F37A-9AE3-A569-7546-BDF405989887}"/>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5" name="Freeform 6">
            <a:extLst>
              <a:ext uri="{FF2B5EF4-FFF2-40B4-BE49-F238E27FC236}">
                <a16:creationId xmlns:a16="http://schemas.microsoft.com/office/drawing/2014/main" id="{7F323D60-9693-A493-DC19-746C540E84AC}"/>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6" name="Freeform 7">
            <a:extLst>
              <a:ext uri="{FF2B5EF4-FFF2-40B4-BE49-F238E27FC236}">
                <a16:creationId xmlns:a16="http://schemas.microsoft.com/office/drawing/2014/main" id="{641EAC99-D9D7-3A59-0639-7E88956967E9}"/>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8" name="Freeform 8">
            <a:extLst>
              <a:ext uri="{FF2B5EF4-FFF2-40B4-BE49-F238E27FC236}">
                <a16:creationId xmlns:a16="http://schemas.microsoft.com/office/drawing/2014/main" id="{5CBEF2F3-9230-8B4A-973F-DB6639F5BD0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9" name="Titel 1">
            <a:extLst>
              <a:ext uri="{FF2B5EF4-FFF2-40B4-BE49-F238E27FC236}">
                <a16:creationId xmlns:a16="http://schemas.microsoft.com/office/drawing/2014/main" id="{47910DE4-2FBB-3B4F-CA4A-19EAE3F6F08C}"/>
              </a:ext>
            </a:extLst>
          </p:cNvPr>
          <p:cNvSpPr txBox="1">
            <a:spLocks/>
          </p:cNvSpPr>
          <p:nvPr/>
        </p:nvSpPr>
        <p:spPr>
          <a:xfrm>
            <a:off x="591663" y="456025"/>
            <a:ext cx="6304696"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Prototypen oder Mockup zeigen: Stellen Sie offene und aufgabenorientierte Fragen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Rechteck 9">
            <a:extLst>
              <a:ext uri="{FF2B5EF4-FFF2-40B4-BE49-F238E27FC236}">
                <a16:creationId xmlns:a16="http://schemas.microsoft.com/office/drawing/2014/main" id="{B4A9A2C7-33B3-796F-DCBC-5FD441A77973}"/>
              </a:ext>
            </a:extLst>
          </p:cNvPr>
          <p:cNvSpPr/>
          <p:nvPr/>
        </p:nvSpPr>
        <p:spPr>
          <a:xfrm>
            <a:off x="1302632" y="2208833"/>
            <a:ext cx="5087535" cy="338554"/>
          </a:xfrm>
          <a:prstGeom prst="rect">
            <a:avLst/>
          </a:prstGeom>
        </p:spPr>
        <p:txBody>
          <a:bodyPr wrap="square">
            <a:spAutoFit/>
          </a:bodyPr>
          <a:lstStyle/>
          <a:p>
            <a:pPr>
              <a:spcBef>
                <a:spcPts val="800"/>
              </a:spcBef>
              <a:buClr>
                <a:srgbClr val="073450"/>
              </a:buClr>
            </a:pPr>
            <a:r>
              <a:rPr lang="de-CH" sz="1600" dirty="0"/>
              <a:t>«Was ist Ihr erster Eindruck davon?»</a:t>
            </a:r>
          </a:p>
        </p:txBody>
      </p:sp>
      <p:sp>
        <p:nvSpPr>
          <p:cNvPr id="11" name="Rechteck 10">
            <a:extLst>
              <a:ext uri="{FF2B5EF4-FFF2-40B4-BE49-F238E27FC236}">
                <a16:creationId xmlns:a16="http://schemas.microsoft.com/office/drawing/2014/main" id="{5FDCA46B-72DA-E27E-5662-F16CD370E2D5}"/>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de-CH" sz="1600" b="1" dirty="0"/>
              <a:t>Frage</a:t>
            </a:r>
            <a:endParaRPr lang="de-CH" sz="1600" b="1" dirty="0">
              <a:solidFill>
                <a:srgbClr val="073450"/>
              </a:solidFill>
            </a:endParaRPr>
          </a:p>
        </p:txBody>
      </p:sp>
      <p:sp>
        <p:nvSpPr>
          <p:cNvPr id="12" name="Rechteck 11">
            <a:extLst>
              <a:ext uri="{FF2B5EF4-FFF2-40B4-BE49-F238E27FC236}">
                <a16:creationId xmlns:a16="http://schemas.microsoft.com/office/drawing/2014/main" id="{802FD938-D1BD-7010-40C4-60909869EB97}"/>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de-CH" sz="1600" b="1" dirty="0"/>
              <a:t>Idee dahinter</a:t>
            </a:r>
            <a:endParaRPr lang="de-CH" sz="1600" b="1" dirty="0">
              <a:solidFill>
                <a:srgbClr val="073450"/>
              </a:solidFill>
            </a:endParaRPr>
          </a:p>
        </p:txBody>
      </p:sp>
      <p:sp>
        <p:nvSpPr>
          <p:cNvPr id="13" name="Rechteck 12">
            <a:extLst>
              <a:ext uri="{FF2B5EF4-FFF2-40B4-BE49-F238E27FC236}">
                <a16:creationId xmlns:a16="http://schemas.microsoft.com/office/drawing/2014/main" id="{6F0BF883-3C8D-89F1-A946-8EBD21CE8D36}"/>
              </a:ext>
            </a:extLst>
          </p:cNvPr>
          <p:cNvSpPr/>
          <p:nvPr/>
        </p:nvSpPr>
        <p:spPr>
          <a:xfrm>
            <a:off x="6000198" y="2171702"/>
            <a:ext cx="5087535" cy="830997"/>
          </a:xfrm>
          <a:prstGeom prst="rect">
            <a:avLst/>
          </a:prstGeom>
        </p:spPr>
        <p:txBody>
          <a:bodyPr wrap="square">
            <a:spAutoFit/>
          </a:bodyPr>
          <a:lstStyle/>
          <a:p>
            <a:pPr>
              <a:spcBef>
                <a:spcPts val="800"/>
              </a:spcBef>
              <a:buClr>
                <a:srgbClr val="073450"/>
              </a:buClr>
            </a:pPr>
            <a:r>
              <a:rPr lang="de-CH" sz="1600" dirty="0"/>
              <a:t>Wichtig: Stellen Sie unbedingt eine offene Einstiegsfrage, um Ihr Gegenüber nicht bereits in eine bestimmte Richtung zu drängen.</a:t>
            </a:r>
          </a:p>
        </p:txBody>
      </p:sp>
      <p:sp>
        <p:nvSpPr>
          <p:cNvPr id="16" name="Rechteck 15">
            <a:extLst>
              <a:ext uri="{FF2B5EF4-FFF2-40B4-BE49-F238E27FC236}">
                <a16:creationId xmlns:a16="http://schemas.microsoft.com/office/drawing/2014/main" id="{3936642C-9F5D-97A9-37D7-CB073BDD18FF}"/>
              </a:ext>
            </a:extLst>
          </p:cNvPr>
          <p:cNvSpPr/>
          <p:nvPr/>
        </p:nvSpPr>
        <p:spPr>
          <a:xfrm>
            <a:off x="5996133" y="3391900"/>
            <a:ext cx="5087535" cy="1077218"/>
          </a:xfrm>
          <a:prstGeom prst="rect">
            <a:avLst/>
          </a:prstGeom>
        </p:spPr>
        <p:txBody>
          <a:bodyPr wrap="square">
            <a:spAutoFit/>
          </a:bodyPr>
          <a:lstStyle/>
          <a:p>
            <a:pPr>
              <a:spcBef>
                <a:spcPts val="800"/>
              </a:spcBef>
              <a:buClr>
                <a:srgbClr val="073450"/>
              </a:buClr>
            </a:pPr>
            <a:r>
              <a:rPr lang="de-CH" sz="1600" dirty="0">
                <a:solidFill>
                  <a:srgbClr val="073450"/>
                </a:solidFill>
              </a:rPr>
              <a:t>Für Sie ist Ihr Produkt vermutlich völlig selbsterklärend, weil  Sie sich lange damit beschäftigt haben. Geht es Ihrem Gegenüber genauso?</a:t>
            </a:r>
          </a:p>
        </p:txBody>
      </p:sp>
      <p:sp>
        <p:nvSpPr>
          <p:cNvPr id="17" name="Rechteck 16">
            <a:extLst>
              <a:ext uri="{FF2B5EF4-FFF2-40B4-BE49-F238E27FC236}">
                <a16:creationId xmlns:a16="http://schemas.microsoft.com/office/drawing/2014/main" id="{63F9A848-BCFA-08E6-3ECE-8384219ED7B3}"/>
              </a:ext>
            </a:extLst>
          </p:cNvPr>
          <p:cNvSpPr/>
          <p:nvPr/>
        </p:nvSpPr>
        <p:spPr>
          <a:xfrm>
            <a:off x="5985501" y="4941592"/>
            <a:ext cx="4893234" cy="584775"/>
          </a:xfrm>
          <a:prstGeom prst="rect">
            <a:avLst/>
          </a:prstGeom>
        </p:spPr>
        <p:txBody>
          <a:bodyPr wrap="square">
            <a:spAutoFit/>
          </a:bodyPr>
          <a:lstStyle/>
          <a:p>
            <a:pPr>
              <a:spcBef>
                <a:spcPts val="800"/>
              </a:spcBef>
              <a:buClr>
                <a:srgbClr val="073450"/>
              </a:buClr>
            </a:pPr>
            <a:r>
              <a:rPr lang="de-CH" sz="1600" dirty="0">
                <a:solidFill>
                  <a:srgbClr val="073450"/>
                </a:solidFill>
              </a:rPr>
              <a:t>So erfahren Sie mehr darüber, wie Ihr Produkt im realen Kontext genutzt werden könnte. </a:t>
            </a:r>
          </a:p>
        </p:txBody>
      </p:sp>
      <p:sp>
        <p:nvSpPr>
          <p:cNvPr id="18" name="Rechteck 17">
            <a:extLst>
              <a:ext uri="{FF2B5EF4-FFF2-40B4-BE49-F238E27FC236}">
                <a16:creationId xmlns:a16="http://schemas.microsoft.com/office/drawing/2014/main" id="{700FBA93-AF30-3C9E-579D-0ACBB2D96642}"/>
              </a:ext>
            </a:extLst>
          </p:cNvPr>
          <p:cNvSpPr/>
          <p:nvPr/>
        </p:nvSpPr>
        <p:spPr>
          <a:xfrm>
            <a:off x="1302632" y="3130993"/>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noProof="0" dirty="0">
                <a:solidFill>
                  <a:srgbClr val="073450"/>
                </a:solidFill>
              </a:rPr>
              <a:t>Können Sie beschreiben, was Sie auf dem Screen sehen?</a:t>
            </a:r>
            <a:r>
              <a:rPr lang="de-CH" sz="1600" dirty="0">
                <a:solidFill>
                  <a:srgbClr val="073450"/>
                </a:solidFill>
              </a:rPr>
              <a:t>»  [falls es um eine App geht] </a:t>
            </a:r>
          </a:p>
        </p:txBody>
      </p:sp>
      <p:sp>
        <p:nvSpPr>
          <p:cNvPr id="19" name="Rechteck 18">
            <a:extLst>
              <a:ext uri="{FF2B5EF4-FFF2-40B4-BE49-F238E27FC236}">
                <a16:creationId xmlns:a16="http://schemas.microsoft.com/office/drawing/2014/main" id="{31348E8A-8E4B-46D7-D393-39BA9048D4C0}"/>
              </a:ext>
            </a:extLst>
          </p:cNvPr>
          <p:cNvSpPr/>
          <p:nvPr/>
        </p:nvSpPr>
        <p:spPr>
          <a:xfrm>
            <a:off x="1302633" y="4072980"/>
            <a:ext cx="4449582"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Wofür denken Sie, ist dieser Prototyp gedacht?</a:t>
            </a:r>
            <a:r>
              <a:rPr lang="de-CH" sz="1600" dirty="0">
                <a:solidFill>
                  <a:srgbClr val="073450"/>
                </a:solidFill>
              </a:rPr>
              <a:t>»</a:t>
            </a:r>
          </a:p>
        </p:txBody>
      </p:sp>
      <p:sp>
        <p:nvSpPr>
          <p:cNvPr id="20" name="Rechteck 19">
            <a:extLst>
              <a:ext uri="{FF2B5EF4-FFF2-40B4-BE49-F238E27FC236}">
                <a16:creationId xmlns:a16="http://schemas.microsoft.com/office/drawing/2014/main" id="{455FCDA0-3C1B-35F0-2546-46BBD7CD1B8A}"/>
              </a:ext>
            </a:extLst>
          </p:cNvPr>
          <p:cNvSpPr/>
          <p:nvPr/>
        </p:nvSpPr>
        <p:spPr>
          <a:xfrm>
            <a:off x="1313266" y="4978451"/>
            <a:ext cx="4353888" cy="830997"/>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Stellen Sie sich vor, Sie müssten [Aufgabe] erledigen. Wie würden Sie dabei den Prototypen nutzen?</a:t>
            </a:r>
            <a:r>
              <a:rPr lang="de-CH" sz="1600" dirty="0">
                <a:solidFill>
                  <a:srgbClr val="073450"/>
                </a:solidFill>
              </a:rPr>
              <a:t>»</a:t>
            </a:r>
          </a:p>
        </p:txBody>
      </p:sp>
      <p:cxnSp>
        <p:nvCxnSpPr>
          <p:cNvPr id="22" name="Gerader Verbinder 21">
            <a:extLst>
              <a:ext uri="{FF2B5EF4-FFF2-40B4-BE49-F238E27FC236}">
                <a16:creationId xmlns:a16="http://schemas.microsoft.com/office/drawing/2014/main" id="{601ECC75-4367-7A98-796B-E1EFB31B1734}"/>
              </a:ext>
            </a:extLst>
          </p:cNvPr>
          <p:cNvCxnSpPr>
            <a:cxnSpLocks/>
          </p:cNvCxnSpPr>
          <p:nvPr/>
        </p:nvCxnSpPr>
        <p:spPr>
          <a:xfrm>
            <a:off x="1280479" y="3879500"/>
            <a:ext cx="4546835"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17FD2627-8858-5568-E52F-945ACE0970C1}"/>
              </a:ext>
            </a:extLst>
          </p:cNvPr>
          <p:cNvCxnSpPr>
            <a:cxnSpLocks/>
          </p:cNvCxnSpPr>
          <p:nvPr/>
        </p:nvCxnSpPr>
        <p:spPr>
          <a:xfrm>
            <a:off x="1280479" y="5916738"/>
            <a:ext cx="80940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7" name="Gerader Verbinder 6">
            <a:extLst>
              <a:ext uri="{FF2B5EF4-FFF2-40B4-BE49-F238E27FC236}">
                <a16:creationId xmlns:a16="http://schemas.microsoft.com/office/drawing/2014/main" id="{D42CE15B-0F73-62E6-6302-F206DC7EA0B3}"/>
              </a:ext>
            </a:extLst>
          </p:cNvPr>
          <p:cNvCxnSpPr>
            <a:cxnSpLocks/>
          </p:cNvCxnSpPr>
          <p:nvPr/>
        </p:nvCxnSpPr>
        <p:spPr>
          <a:xfrm>
            <a:off x="1280479" y="2109982"/>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D99DCA35-3C45-446C-F99E-D24C1CDC431C}"/>
              </a:ext>
            </a:extLst>
          </p:cNvPr>
          <p:cNvCxnSpPr>
            <a:cxnSpLocks/>
          </p:cNvCxnSpPr>
          <p:nvPr/>
        </p:nvCxnSpPr>
        <p:spPr>
          <a:xfrm>
            <a:off x="1280479" y="3040862"/>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4F87F2CB-4079-9DB6-A844-03D8D5CCA1E5}"/>
              </a:ext>
            </a:extLst>
          </p:cNvPr>
          <p:cNvCxnSpPr>
            <a:cxnSpLocks/>
          </p:cNvCxnSpPr>
          <p:nvPr/>
        </p:nvCxnSpPr>
        <p:spPr>
          <a:xfrm>
            <a:off x="1280479" y="4799645"/>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26" name="Rechteck 25">
            <a:extLst>
              <a:ext uri="{FF2B5EF4-FFF2-40B4-BE49-F238E27FC236}">
                <a16:creationId xmlns:a16="http://schemas.microsoft.com/office/drawing/2014/main" id="{A070F159-3F26-691B-AD4C-1594D1D19F5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939521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05229-1D72-5F79-F70B-CCEC572FC66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6499B7-AF1E-C7CC-AE8B-C08012B159E1}"/>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22</a:t>
            </a:fld>
            <a:endParaRPr lang="ru-RU" dirty="0"/>
          </a:p>
        </p:txBody>
      </p:sp>
      <p:sp>
        <p:nvSpPr>
          <p:cNvPr id="4" name="Freeform 5">
            <a:extLst>
              <a:ext uri="{FF2B5EF4-FFF2-40B4-BE49-F238E27FC236}">
                <a16:creationId xmlns:a16="http://schemas.microsoft.com/office/drawing/2014/main" id="{15AAB610-3D3A-6EFB-B804-D974E8BE6504}"/>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5" name="Freeform 6">
            <a:extLst>
              <a:ext uri="{FF2B5EF4-FFF2-40B4-BE49-F238E27FC236}">
                <a16:creationId xmlns:a16="http://schemas.microsoft.com/office/drawing/2014/main" id="{236B21A9-1359-625C-4A21-B6F8019FE921}"/>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6" name="Freeform 7">
            <a:extLst>
              <a:ext uri="{FF2B5EF4-FFF2-40B4-BE49-F238E27FC236}">
                <a16:creationId xmlns:a16="http://schemas.microsoft.com/office/drawing/2014/main" id="{D60DA4AC-C1AF-031A-272F-33294DD3FD7A}"/>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8" name="Freeform 8">
            <a:extLst>
              <a:ext uri="{FF2B5EF4-FFF2-40B4-BE49-F238E27FC236}">
                <a16:creationId xmlns:a16="http://schemas.microsoft.com/office/drawing/2014/main" id="{C631A62F-D502-0158-78A9-73300FD0FD9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9" name="Titel 1">
            <a:extLst>
              <a:ext uri="{FF2B5EF4-FFF2-40B4-BE49-F238E27FC236}">
                <a16:creationId xmlns:a16="http://schemas.microsoft.com/office/drawing/2014/main" id="{FE66BA76-64CB-0002-80DD-183896179952}"/>
              </a:ext>
            </a:extLst>
          </p:cNvPr>
          <p:cNvSpPr txBox="1">
            <a:spLocks/>
          </p:cNvSpPr>
          <p:nvPr/>
        </p:nvSpPr>
        <p:spPr>
          <a:xfrm>
            <a:off x="942542" y="456025"/>
            <a:ext cx="5770042"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Prototypen oder Mockup zeigen: Hier einige Tipps</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 name="Rechteck 2">
            <a:extLst>
              <a:ext uri="{FF2B5EF4-FFF2-40B4-BE49-F238E27FC236}">
                <a16:creationId xmlns:a16="http://schemas.microsoft.com/office/drawing/2014/main" id="{9B93E7E6-999A-4363-9F8F-CFE725B5ED8C}"/>
              </a:ext>
            </a:extLst>
          </p:cNvPr>
          <p:cNvSpPr/>
          <p:nvPr/>
        </p:nvSpPr>
        <p:spPr>
          <a:xfrm>
            <a:off x="2191125" y="1785740"/>
            <a:ext cx="7790202" cy="3939540"/>
          </a:xfrm>
          <a:prstGeom prst="rect">
            <a:avLst/>
          </a:prstGeom>
        </p:spPr>
        <p:txBody>
          <a:bodyPr wrap="square">
            <a:spAutoFit/>
          </a:bodyPr>
          <a:lstStyle/>
          <a:p>
            <a:pPr marL="989013" indent="-808038">
              <a:spcBef>
                <a:spcPts val="1200"/>
              </a:spcBef>
              <a:tabLst>
                <a:tab pos="989013" algn="l"/>
                <a:tab pos="1073150" algn="l"/>
              </a:tabLst>
            </a:pPr>
            <a:r>
              <a:rPr lang="de-CH" sz="2400" dirty="0"/>
              <a:t>	</a:t>
            </a:r>
            <a:r>
              <a:rPr lang="de-CH" sz="2200" dirty="0"/>
              <a:t>Stellen Sie eine Frage nach der anderen </a:t>
            </a:r>
          </a:p>
          <a:p>
            <a:pPr marL="989013" indent="-808038">
              <a:spcBef>
                <a:spcPts val="1200"/>
              </a:spcBef>
              <a:tabLst>
                <a:tab pos="989013" algn="l"/>
                <a:tab pos="1073150" algn="l"/>
              </a:tabLst>
            </a:pPr>
            <a:r>
              <a:rPr lang="de-CH" sz="2200" dirty="0"/>
              <a:t>	Vermeiden Sie suggestive oder geschlossene Fragen</a:t>
            </a:r>
          </a:p>
          <a:p>
            <a:pPr marL="989013" indent="-808038">
              <a:spcBef>
                <a:spcPts val="1200"/>
              </a:spcBef>
              <a:tabLst>
                <a:tab pos="989013" algn="l"/>
                <a:tab pos="1073150" algn="l"/>
              </a:tabLst>
            </a:pPr>
            <a:r>
              <a:rPr lang="de-CH" sz="2200" dirty="0"/>
              <a:t>	Halten Sie Gesprächspausen aus und lassen Sie Ihrem Gegenüber Zeit zu antworten</a:t>
            </a:r>
          </a:p>
          <a:p>
            <a:pPr marL="989013" indent="-808038">
              <a:spcBef>
                <a:spcPts val="1200"/>
              </a:spcBef>
              <a:tabLst>
                <a:tab pos="989013" algn="l"/>
                <a:tab pos="1073150" algn="l"/>
              </a:tabLst>
            </a:pPr>
            <a:r>
              <a:rPr lang="de-CH" sz="2200" dirty="0"/>
              <a:t>	Achten Sie auf nonverbale Hinweise</a:t>
            </a:r>
          </a:p>
          <a:p>
            <a:pPr marL="989013" indent="-808038">
              <a:spcBef>
                <a:spcPts val="1200"/>
              </a:spcBef>
              <a:tabLst>
                <a:tab pos="989013" algn="l"/>
                <a:tab pos="1073150" algn="l"/>
              </a:tabLst>
            </a:pPr>
            <a:r>
              <a:rPr lang="de-CH" sz="2200" dirty="0"/>
              <a:t>	Verteidigen Sie Ihren Prototypen nicht</a:t>
            </a:r>
          </a:p>
          <a:p>
            <a:pPr marL="989013" indent="-808038">
              <a:spcBef>
                <a:spcPts val="1200"/>
              </a:spcBef>
              <a:tabLst>
                <a:tab pos="989013" algn="l"/>
                <a:tab pos="1073150" algn="l"/>
              </a:tabLst>
            </a:pPr>
            <a:r>
              <a:rPr lang="de-CH" sz="2200" dirty="0"/>
              <a:t>	Gehen Sie in die Tiefe: Fragen Sie nach, um mehr zu erfahren</a:t>
            </a:r>
          </a:p>
        </p:txBody>
      </p:sp>
      <p:pic>
        <p:nvPicPr>
          <p:cNvPr id="10" name="Grafik 9" descr="Gebäudesteinmauer mit einfarbiger Füllung">
            <a:extLst>
              <a:ext uri="{FF2B5EF4-FFF2-40B4-BE49-F238E27FC236}">
                <a16:creationId xmlns:a16="http://schemas.microsoft.com/office/drawing/2014/main" id="{38CA991F-B3A1-D9F3-CEC3-51485D5D7C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67810" y="1777028"/>
            <a:ext cx="540000" cy="540000"/>
          </a:xfrm>
          <a:prstGeom prst="rect">
            <a:avLst/>
          </a:prstGeom>
        </p:spPr>
      </p:pic>
      <p:pic>
        <p:nvPicPr>
          <p:cNvPr id="12" name="Grafik 11" descr="Tür geschlossen mit einfarbiger Füllung">
            <a:extLst>
              <a:ext uri="{FF2B5EF4-FFF2-40B4-BE49-F238E27FC236}">
                <a16:creationId xmlns:a16="http://schemas.microsoft.com/office/drawing/2014/main" id="{43F72686-4DAD-1256-4A36-A0D4AAF632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7810" y="2362706"/>
            <a:ext cx="540000" cy="540000"/>
          </a:xfrm>
          <a:prstGeom prst="rect">
            <a:avLst/>
          </a:prstGeom>
        </p:spPr>
      </p:pic>
      <p:pic>
        <p:nvPicPr>
          <p:cNvPr id="18" name="Grafik 17" descr="Zeichensprache Silhouette">
            <a:extLst>
              <a:ext uri="{FF2B5EF4-FFF2-40B4-BE49-F238E27FC236}">
                <a16:creationId xmlns:a16="http://schemas.microsoft.com/office/drawing/2014/main" id="{A5911FEB-6EFB-582D-8151-0F93604ED4A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38392" y="3908993"/>
            <a:ext cx="540000" cy="540000"/>
          </a:xfrm>
          <a:prstGeom prst="rect">
            <a:avLst/>
          </a:prstGeom>
        </p:spPr>
      </p:pic>
      <p:pic>
        <p:nvPicPr>
          <p:cNvPr id="20" name="Grafik 19" descr="Fechten mit einfarbiger Füllung">
            <a:extLst>
              <a:ext uri="{FF2B5EF4-FFF2-40B4-BE49-F238E27FC236}">
                <a16:creationId xmlns:a16="http://schemas.microsoft.com/office/drawing/2014/main" id="{CF9788E2-97BE-A6D1-AFAD-3436DC2ECC5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67810" y="4457705"/>
            <a:ext cx="540000" cy="540000"/>
          </a:xfrm>
          <a:prstGeom prst="rect">
            <a:avLst/>
          </a:prstGeom>
        </p:spPr>
      </p:pic>
      <p:pic>
        <p:nvPicPr>
          <p:cNvPr id="24" name="Grafik 23" descr="Meditation mit einfarbiger Füllung">
            <a:extLst>
              <a:ext uri="{FF2B5EF4-FFF2-40B4-BE49-F238E27FC236}">
                <a16:creationId xmlns:a16="http://schemas.microsoft.com/office/drawing/2014/main" id="{34DAD9A9-711F-FABD-338E-DB417DC892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06925" y="3159000"/>
            <a:ext cx="540000" cy="540000"/>
          </a:xfrm>
          <a:prstGeom prst="rect">
            <a:avLst/>
          </a:prstGeom>
        </p:spPr>
      </p:pic>
      <p:pic>
        <p:nvPicPr>
          <p:cNvPr id="28" name="Grafik 27" descr="Tauchen mit Tauchgerät mit einfarbiger Füllung">
            <a:extLst>
              <a:ext uri="{FF2B5EF4-FFF2-40B4-BE49-F238E27FC236}">
                <a16:creationId xmlns:a16="http://schemas.microsoft.com/office/drawing/2014/main" id="{2159E35D-997A-B8A1-FC72-AC740B9A1B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467810" y="4997705"/>
            <a:ext cx="540000" cy="540000"/>
          </a:xfrm>
          <a:prstGeom prst="rect">
            <a:avLst/>
          </a:prstGeom>
        </p:spPr>
      </p:pic>
      <p:sp>
        <p:nvSpPr>
          <p:cNvPr id="7" name="Rechteck 6">
            <a:extLst>
              <a:ext uri="{FF2B5EF4-FFF2-40B4-BE49-F238E27FC236}">
                <a16:creationId xmlns:a16="http://schemas.microsoft.com/office/drawing/2014/main" id="{D5C5AC8A-3E8B-BBFA-075A-3C3B2E45D1C3}"/>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99094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F2FC-9BFF-56E7-24B2-9BF469540731}"/>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F93A1706-DE5B-9FF5-321D-1C83011CB23C}"/>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1613D55E-E4E9-08BF-6211-26DB28748DAC}"/>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23</a:t>
            </a:fld>
            <a:endParaRPr lang="ru-RU" dirty="0"/>
          </a:p>
        </p:txBody>
      </p:sp>
      <p:sp>
        <p:nvSpPr>
          <p:cNvPr id="4" name="Freeform 5">
            <a:extLst>
              <a:ext uri="{FF2B5EF4-FFF2-40B4-BE49-F238E27FC236}">
                <a16:creationId xmlns:a16="http://schemas.microsoft.com/office/drawing/2014/main" id="{6401552A-1FEC-9940-F2C1-4ABC5F16049A}"/>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5" name="Freeform 6">
            <a:extLst>
              <a:ext uri="{FF2B5EF4-FFF2-40B4-BE49-F238E27FC236}">
                <a16:creationId xmlns:a16="http://schemas.microsoft.com/office/drawing/2014/main" id="{933FC6E8-8438-4816-DCB8-8FFAA8F638F8}"/>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6" name="Freeform 7">
            <a:extLst>
              <a:ext uri="{FF2B5EF4-FFF2-40B4-BE49-F238E27FC236}">
                <a16:creationId xmlns:a16="http://schemas.microsoft.com/office/drawing/2014/main" id="{2A473BB9-A78B-99F9-B307-D47EF55B993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8" name="Freeform 8">
            <a:extLst>
              <a:ext uri="{FF2B5EF4-FFF2-40B4-BE49-F238E27FC236}">
                <a16:creationId xmlns:a16="http://schemas.microsoft.com/office/drawing/2014/main" id="{3C505AEB-B505-9584-6F40-560E0A192B99}"/>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7" name="Titel 1">
            <a:extLst>
              <a:ext uri="{FF2B5EF4-FFF2-40B4-BE49-F238E27FC236}">
                <a16:creationId xmlns:a16="http://schemas.microsoft.com/office/drawing/2014/main" id="{84AA9946-86C6-B5DC-2AC9-1C5923891F3F}"/>
              </a:ext>
            </a:extLst>
          </p:cNvPr>
          <p:cNvSpPr txBox="1">
            <a:spLocks/>
          </p:cNvSpPr>
          <p:nvPr/>
        </p:nvSpPr>
        <p:spPr>
          <a:xfrm>
            <a:off x="942542" y="456025"/>
            <a:ext cx="5770042" cy="78100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3. Prototypen oder Mockup zeigen: Vertiefende und vergleichende Fragen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9" name="Rechteck 8">
            <a:extLst>
              <a:ext uri="{FF2B5EF4-FFF2-40B4-BE49-F238E27FC236}">
                <a16:creationId xmlns:a16="http://schemas.microsoft.com/office/drawing/2014/main" id="{92E71906-B9B6-E345-7807-B59FE4744F88}"/>
              </a:ext>
            </a:extLst>
          </p:cNvPr>
          <p:cNvSpPr/>
          <p:nvPr/>
        </p:nvSpPr>
        <p:spPr>
          <a:xfrm>
            <a:off x="1302632" y="2208833"/>
            <a:ext cx="4438949" cy="830997"/>
          </a:xfrm>
          <a:prstGeom prst="rect">
            <a:avLst/>
          </a:prstGeom>
        </p:spPr>
        <p:txBody>
          <a:bodyPr wrap="square">
            <a:spAutoFit/>
          </a:bodyPr>
          <a:lstStyle/>
          <a:p>
            <a:pPr>
              <a:spcBef>
                <a:spcPts val="800"/>
              </a:spcBef>
              <a:buClr>
                <a:srgbClr val="073450"/>
              </a:buClr>
            </a:pPr>
            <a:r>
              <a:rPr lang="de-CH" sz="1600" dirty="0"/>
              <a:t>«Warum haben Sie sich dafür entschieden, die Aufgabe auf diese Art und Weise zu lösen?»</a:t>
            </a:r>
          </a:p>
        </p:txBody>
      </p:sp>
      <p:sp>
        <p:nvSpPr>
          <p:cNvPr id="10" name="Rechteck 9">
            <a:extLst>
              <a:ext uri="{FF2B5EF4-FFF2-40B4-BE49-F238E27FC236}">
                <a16:creationId xmlns:a16="http://schemas.microsoft.com/office/drawing/2014/main" id="{2B9355A1-B295-B71B-8596-764809EFE457}"/>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de-CH" sz="1600" b="1" dirty="0"/>
              <a:t>Frage</a:t>
            </a:r>
            <a:endParaRPr lang="de-CH" sz="1600" b="1" dirty="0">
              <a:solidFill>
                <a:srgbClr val="073450"/>
              </a:solidFill>
            </a:endParaRPr>
          </a:p>
        </p:txBody>
      </p:sp>
      <p:sp>
        <p:nvSpPr>
          <p:cNvPr id="11" name="Rechteck 10">
            <a:extLst>
              <a:ext uri="{FF2B5EF4-FFF2-40B4-BE49-F238E27FC236}">
                <a16:creationId xmlns:a16="http://schemas.microsoft.com/office/drawing/2014/main" id="{500A6E73-D7D0-580E-431B-4AF9CBE434F8}"/>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de-CH" sz="1600" b="1" dirty="0"/>
              <a:t>Idee dahinter</a:t>
            </a:r>
            <a:endParaRPr lang="de-CH" sz="1600" b="1" dirty="0">
              <a:solidFill>
                <a:srgbClr val="073450"/>
              </a:solidFill>
            </a:endParaRPr>
          </a:p>
        </p:txBody>
      </p:sp>
      <p:sp>
        <p:nvSpPr>
          <p:cNvPr id="12" name="Rechteck 11">
            <a:extLst>
              <a:ext uri="{FF2B5EF4-FFF2-40B4-BE49-F238E27FC236}">
                <a16:creationId xmlns:a16="http://schemas.microsoft.com/office/drawing/2014/main" id="{9D7BA24F-91FC-C84E-3B5B-79A607111A47}"/>
              </a:ext>
            </a:extLst>
          </p:cNvPr>
          <p:cNvSpPr/>
          <p:nvPr/>
        </p:nvSpPr>
        <p:spPr>
          <a:xfrm>
            <a:off x="6000198" y="2208773"/>
            <a:ext cx="5087535" cy="830997"/>
          </a:xfrm>
          <a:prstGeom prst="rect">
            <a:avLst/>
          </a:prstGeom>
        </p:spPr>
        <p:txBody>
          <a:bodyPr wrap="square">
            <a:spAutoFit/>
          </a:bodyPr>
          <a:lstStyle/>
          <a:p>
            <a:pPr>
              <a:spcBef>
                <a:spcPts val="800"/>
              </a:spcBef>
              <a:buClr>
                <a:srgbClr val="073450"/>
              </a:buClr>
            </a:pPr>
            <a:r>
              <a:rPr lang="de-CH" sz="1600" dirty="0"/>
              <a:t>Wichtig: Stellen Sie unbedingt eine offene Einstiegsfrage, um Ihr Gegenüber nicht bereits in eine bestimmte Richtung zu drängen.</a:t>
            </a:r>
          </a:p>
        </p:txBody>
      </p:sp>
      <p:cxnSp>
        <p:nvCxnSpPr>
          <p:cNvPr id="13" name="Gerader Verbinder 12">
            <a:extLst>
              <a:ext uri="{FF2B5EF4-FFF2-40B4-BE49-F238E27FC236}">
                <a16:creationId xmlns:a16="http://schemas.microsoft.com/office/drawing/2014/main" id="{913F227D-7796-6247-CCA3-2434C3A1EEA6}"/>
              </a:ext>
            </a:extLst>
          </p:cNvPr>
          <p:cNvCxnSpPr>
            <a:cxnSpLocks/>
          </p:cNvCxnSpPr>
          <p:nvPr/>
        </p:nvCxnSpPr>
        <p:spPr>
          <a:xfrm flipV="1">
            <a:off x="1301072" y="2115573"/>
            <a:ext cx="10574896" cy="1596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2AA40C05-95B3-EBCF-A501-6238ADC968D2}"/>
              </a:ext>
            </a:extLst>
          </p:cNvPr>
          <p:cNvSpPr/>
          <p:nvPr/>
        </p:nvSpPr>
        <p:spPr>
          <a:xfrm>
            <a:off x="1299512" y="3323348"/>
            <a:ext cx="4438949" cy="830997"/>
          </a:xfrm>
          <a:prstGeom prst="rect">
            <a:avLst/>
          </a:prstGeom>
        </p:spPr>
        <p:txBody>
          <a:bodyPr wrap="square">
            <a:spAutoFit/>
          </a:bodyPr>
          <a:lstStyle/>
          <a:p>
            <a:pPr>
              <a:spcBef>
                <a:spcPts val="800"/>
              </a:spcBef>
              <a:buClr>
                <a:srgbClr val="073450"/>
              </a:buClr>
            </a:pPr>
            <a:r>
              <a:rPr lang="de-CH" sz="1600" dirty="0"/>
              <a:t>«Wie unterscheidet sich das Vorgehen mit meinem Produkt von dem, wie Sie aktuell [die betreffende Aufgabe] erledigen?»</a:t>
            </a:r>
          </a:p>
        </p:txBody>
      </p:sp>
      <p:sp>
        <p:nvSpPr>
          <p:cNvPr id="15" name="Rechteck 14">
            <a:extLst>
              <a:ext uri="{FF2B5EF4-FFF2-40B4-BE49-F238E27FC236}">
                <a16:creationId xmlns:a16="http://schemas.microsoft.com/office/drawing/2014/main" id="{DEC9E7C8-998D-29F5-F955-32131049FC4C}"/>
              </a:ext>
            </a:extLst>
          </p:cNvPr>
          <p:cNvSpPr/>
          <p:nvPr/>
        </p:nvSpPr>
        <p:spPr>
          <a:xfrm>
            <a:off x="6000198" y="3323496"/>
            <a:ext cx="5087535" cy="830997"/>
          </a:xfrm>
          <a:prstGeom prst="rect">
            <a:avLst/>
          </a:prstGeom>
        </p:spPr>
        <p:txBody>
          <a:bodyPr wrap="square">
            <a:spAutoFit/>
          </a:bodyPr>
          <a:lstStyle/>
          <a:p>
            <a:pPr>
              <a:spcBef>
                <a:spcPts val="800"/>
              </a:spcBef>
              <a:buClr>
                <a:srgbClr val="073450"/>
              </a:buClr>
            </a:pPr>
            <a:r>
              <a:rPr lang="de-CH" sz="1600" dirty="0"/>
              <a:t>Wenn Sie mit einer Idee Erfolg haben wollen, müssen Sie eine bessere Lösung anbieten können als sie aktuell verfügbar ist.</a:t>
            </a:r>
          </a:p>
        </p:txBody>
      </p:sp>
      <p:sp>
        <p:nvSpPr>
          <p:cNvPr id="18" name="Rechteck 17">
            <a:extLst>
              <a:ext uri="{FF2B5EF4-FFF2-40B4-BE49-F238E27FC236}">
                <a16:creationId xmlns:a16="http://schemas.microsoft.com/office/drawing/2014/main" id="{B356E481-2926-482B-301C-CF7A224211A2}"/>
              </a:ext>
            </a:extLst>
          </p:cNvPr>
          <p:cNvSpPr/>
          <p:nvPr/>
        </p:nvSpPr>
        <p:spPr>
          <a:xfrm>
            <a:off x="1299512" y="4577758"/>
            <a:ext cx="4438949" cy="830997"/>
          </a:xfrm>
          <a:prstGeom prst="rect">
            <a:avLst/>
          </a:prstGeom>
        </p:spPr>
        <p:txBody>
          <a:bodyPr wrap="square">
            <a:spAutoFit/>
          </a:bodyPr>
          <a:lstStyle/>
          <a:p>
            <a:pPr>
              <a:spcBef>
                <a:spcPts val="800"/>
              </a:spcBef>
              <a:buClr>
                <a:srgbClr val="073450"/>
              </a:buClr>
            </a:pPr>
            <a:r>
              <a:rPr lang="de-CH" sz="1600" dirty="0"/>
              <a:t>«Wenn Sie diese Optionen vergleichen mit dem Status Quo: Welche bevorzugen Sie und warum?»</a:t>
            </a:r>
          </a:p>
        </p:txBody>
      </p:sp>
      <p:sp>
        <p:nvSpPr>
          <p:cNvPr id="19" name="Rechteck 18">
            <a:extLst>
              <a:ext uri="{FF2B5EF4-FFF2-40B4-BE49-F238E27FC236}">
                <a16:creationId xmlns:a16="http://schemas.microsoft.com/office/drawing/2014/main" id="{F61D73E2-2B64-F9D9-1455-9B4C01AD296D}"/>
              </a:ext>
            </a:extLst>
          </p:cNvPr>
          <p:cNvSpPr/>
          <p:nvPr/>
        </p:nvSpPr>
        <p:spPr>
          <a:xfrm>
            <a:off x="5997078" y="4540627"/>
            <a:ext cx="5087535" cy="1077218"/>
          </a:xfrm>
          <a:prstGeom prst="rect">
            <a:avLst/>
          </a:prstGeom>
        </p:spPr>
        <p:txBody>
          <a:bodyPr wrap="square">
            <a:spAutoFit/>
          </a:bodyPr>
          <a:lstStyle/>
          <a:p>
            <a:pPr>
              <a:spcBef>
                <a:spcPts val="800"/>
              </a:spcBef>
              <a:buClr>
                <a:srgbClr val="073450"/>
              </a:buClr>
            </a:pPr>
            <a:r>
              <a:rPr lang="de-CH" sz="1600" dirty="0"/>
              <a:t>Es fällt uns leichter zwischen konkreten Lösungen zu vergleichen. Und letztlich möchten Sie ja wissen: Schaffen Sie im Vergleich zur bisherigen Lösung einen Nutzen oder nicht?</a:t>
            </a:r>
          </a:p>
        </p:txBody>
      </p:sp>
      <p:cxnSp>
        <p:nvCxnSpPr>
          <p:cNvPr id="20" name="Gerader Verbinder 19">
            <a:extLst>
              <a:ext uri="{FF2B5EF4-FFF2-40B4-BE49-F238E27FC236}">
                <a16:creationId xmlns:a16="http://schemas.microsoft.com/office/drawing/2014/main" id="{E1261909-0F92-7A6D-ADFD-B95E0B027B8B}"/>
              </a:ext>
            </a:extLst>
          </p:cNvPr>
          <p:cNvCxnSpPr>
            <a:cxnSpLocks/>
          </p:cNvCxnSpPr>
          <p:nvPr/>
        </p:nvCxnSpPr>
        <p:spPr>
          <a:xfrm>
            <a:off x="1301072" y="3184155"/>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33F5465E-499D-395F-5513-F7F3F51BE93F}"/>
              </a:ext>
            </a:extLst>
          </p:cNvPr>
          <p:cNvCxnSpPr>
            <a:cxnSpLocks/>
          </p:cNvCxnSpPr>
          <p:nvPr/>
        </p:nvCxnSpPr>
        <p:spPr>
          <a:xfrm>
            <a:off x="1293982" y="4389182"/>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8B602606-4C02-F879-8CC2-F809453D72DE}"/>
              </a:ext>
            </a:extLst>
          </p:cNvPr>
          <p:cNvCxnSpPr>
            <a:cxnSpLocks/>
          </p:cNvCxnSpPr>
          <p:nvPr/>
        </p:nvCxnSpPr>
        <p:spPr>
          <a:xfrm>
            <a:off x="1301072" y="5749919"/>
            <a:ext cx="8321393"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1D961E9E-0793-9899-16BD-19843384DE2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14244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1943-4DFA-2ED1-434E-3FB40D50051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C030DCD3-3C75-095E-337D-95E8BFA0BC42}"/>
              </a:ext>
            </a:extLst>
          </p:cNvPr>
          <p:cNvSpPr txBox="1">
            <a:spLocks/>
          </p:cNvSpPr>
          <p:nvPr/>
        </p:nvSpPr>
        <p:spPr>
          <a:xfrm>
            <a:off x="942542" y="466658"/>
            <a:ext cx="566027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4. Abschluss: Mögliche Abschlussfragen  </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00FD16BA-42EF-DEE5-1A9C-CD9A957B7D5B}"/>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24</a:t>
            </a:fld>
            <a:endParaRPr lang="ru-RU" dirty="0"/>
          </a:p>
        </p:txBody>
      </p:sp>
      <p:sp>
        <p:nvSpPr>
          <p:cNvPr id="4" name="Freeform 5">
            <a:extLst>
              <a:ext uri="{FF2B5EF4-FFF2-40B4-BE49-F238E27FC236}">
                <a16:creationId xmlns:a16="http://schemas.microsoft.com/office/drawing/2014/main" id="{E25D18FE-E9CC-706D-9669-CF45CC7088A5}"/>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bin-NG" sz="1100" b="1" noProof="0" dirty="0">
                <a:solidFill>
                  <a:schemeClr val="bg1"/>
                </a:solidFill>
                <a:latin typeface="+mj-lt"/>
              </a:rPr>
              <a:t>Einführung</a:t>
            </a:r>
          </a:p>
        </p:txBody>
      </p:sp>
      <p:sp>
        <p:nvSpPr>
          <p:cNvPr id="5" name="Freeform 6">
            <a:extLst>
              <a:ext uri="{FF2B5EF4-FFF2-40B4-BE49-F238E27FC236}">
                <a16:creationId xmlns:a16="http://schemas.microsoft.com/office/drawing/2014/main" id="{BB300478-5965-FDB9-A579-E6432A2368E6}"/>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Kontext</a:t>
            </a:r>
          </a:p>
        </p:txBody>
      </p:sp>
      <p:sp>
        <p:nvSpPr>
          <p:cNvPr id="6" name="Freeform 7">
            <a:extLst>
              <a:ext uri="{FF2B5EF4-FFF2-40B4-BE49-F238E27FC236}">
                <a16:creationId xmlns:a16="http://schemas.microsoft.com/office/drawing/2014/main" id="{3543CE21-4363-E242-C922-64F033886D6C}"/>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Prototypen zeigen &amp;</a:t>
            </a:r>
          </a:p>
          <a:p>
            <a:pPr algn="ctr"/>
            <a:r>
              <a:rPr lang="de-CH" sz="1100" b="1" noProof="0" dirty="0">
                <a:solidFill>
                  <a:schemeClr val="bg1"/>
                </a:solidFill>
                <a:latin typeface="+mj-lt"/>
              </a:rPr>
              <a:t>Ideen ausprobieren</a:t>
            </a:r>
          </a:p>
        </p:txBody>
      </p:sp>
      <p:sp>
        <p:nvSpPr>
          <p:cNvPr id="8" name="Freeform 8">
            <a:extLst>
              <a:ext uri="{FF2B5EF4-FFF2-40B4-BE49-F238E27FC236}">
                <a16:creationId xmlns:a16="http://schemas.microsoft.com/office/drawing/2014/main" id="{C394701B-7864-F8AE-0A25-CE14459C09C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de-CH" sz="1100" b="1" noProof="0" dirty="0">
                <a:solidFill>
                  <a:schemeClr val="bg1"/>
                </a:solidFill>
                <a:latin typeface="+mj-lt"/>
              </a:rPr>
              <a:t>Abschluss</a:t>
            </a:r>
          </a:p>
        </p:txBody>
      </p:sp>
      <p:sp>
        <p:nvSpPr>
          <p:cNvPr id="9" name="Rechteck 8">
            <a:extLst>
              <a:ext uri="{FF2B5EF4-FFF2-40B4-BE49-F238E27FC236}">
                <a16:creationId xmlns:a16="http://schemas.microsoft.com/office/drawing/2014/main" id="{612F1242-189C-4530-E115-751E62950C9E}"/>
              </a:ext>
            </a:extLst>
          </p:cNvPr>
          <p:cNvSpPr/>
          <p:nvPr/>
        </p:nvSpPr>
        <p:spPr>
          <a:xfrm>
            <a:off x="1302632" y="2070033"/>
            <a:ext cx="5087535" cy="338554"/>
          </a:xfrm>
          <a:prstGeom prst="rect">
            <a:avLst/>
          </a:prstGeom>
        </p:spPr>
        <p:txBody>
          <a:bodyPr wrap="square">
            <a:spAutoFit/>
          </a:bodyPr>
          <a:lstStyle/>
          <a:p>
            <a:pPr>
              <a:spcBef>
                <a:spcPts val="800"/>
              </a:spcBef>
              <a:buClr>
                <a:srgbClr val="073450"/>
              </a:buClr>
            </a:pPr>
            <a:r>
              <a:rPr lang="de-CH" sz="1600" dirty="0"/>
              <a:t>«Was gefällt Ihnen daran am meisten?»</a:t>
            </a:r>
          </a:p>
        </p:txBody>
      </p:sp>
      <p:sp>
        <p:nvSpPr>
          <p:cNvPr id="10" name="Rechteck 9">
            <a:extLst>
              <a:ext uri="{FF2B5EF4-FFF2-40B4-BE49-F238E27FC236}">
                <a16:creationId xmlns:a16="http://schemas.microsoft.com/office/drawing/2014/main" id="{A731DB5F-A4AB-E449-C664-F90E3D29E887}"/>
              </a:ext>
            </a:extLst>
          </p:cNvPr>
          <p:cNvSpPr/>
          <p:nvPr/>
        </p:nvSpPr>
        <p:spPr>
          <a:xfrm>
            <a:off x="1302632" y="1638219"/>
            <a:ext cx="1833970" cy="338554"/>
          </a:xfrm>
          <a:prstGeom prst="rect">
            <a:avLst/>
          </a:prstGeom>
        </p:spPr>
        <p:txBody>
          <a:bodyPr wrap="square">
            <a:spAutoFit/>
          </a:bodyPr>
          <a:lstStyle/>
          <a:p>
            <a:pPr>
              <a:spcBef>
                <a:spcPts val="800"/>
              </a:spcBef>
              <a:buClr>
                <a:srgbClr val="073450"/>
              </a:buClr>
            </a:pPr>
            <a:r>
              <a:rPr lang="de-CH" sz="1600" b="1" dirty="0"/>
              <a:t>Frage</a:t>
            </a:r>
            <a:endParaRPr lang="de-CH" sz="1600" b="1" dirty="0">
              <a:solidFill>
                <a:srgbClr val="073450"/>
              </a:solidFill>
            </a:endParaRPr>
          </a:p>
        </p:txBody>
      </p:sp>
      <p:sp>
        <p:nvSpPr>
          <p:cNvPr id="11" name="Rechteck 10">
            <a:extLst>
              <a:ext uri="{FF2B5EF4-FFF2-40B4-BE49-F238E27FC236}">
                <a16:creationId xmlns:a16="http://schemas.microsoft.com/office/drawing/2014/main" id="{632721C0-B124-508D-DE4A-086D70D2F6BD}"/>
              </a:ext>
            </a:extLst>
          </p:cNvPr>
          <p:cNvSpPr/>
          <p:nvPr/>
        </p:nvSpPr>
        <p:spPr>
          <a:xfrm>
            <a:off x="6716455" y="1631079"/>
            <a:ext cx="1833970" cy="338554"/>
          </a:xfrm>
          <a:prstGeom prst="rect">
            <a:avLst/>
          </a:prstGeom>
        </p:spPr>
        <p:txBody>
          <a:bodyPr wrap="square">
            <a:spAutoFit/>
          </a:bodyPr>
          <a:lstStyle/>
          <a:p>
            <a:pPr>
              <a:spcBef>
                <a:spcPts val="800"/>
              </a:spcBef>
              <a:buClr>
                <a:srgbClr val="073450"/>
              </a:buClr>
            </a:pPr>
            <a:r>
              <a:rPr lang="de-CH" sz="1600" b="1" dirty="0"/>
              <a:t>Idee dahinter</a:t>
            </a:r>
            <a:endParaRPr lang="de-CH" sz="1600" b="1" dirty="0">
              <a:solidFill>
                <a:srgbClr val="073450"/>
              </a:solidFill>
            </a:endParaRPr>
          </a:p>
        </p:txBody>
      </p:sp>
      <p:sp>
        <p:nvSpPr>
          <p:cNvPr id="12" name="Rechteck 11">
            <a:extLst>
              <a:ext uri="{FF2B5EF4-FFF2-40B4-BE49-F238E27FC236}">
                <a16:creationId xmlns:a16="http://schemas.microsoft.com/office/drawing/2014/main" id="{65170DB8-239B-FEED-0366-220E88181D51}"/>
              </a:ext>
            </a:extLst>
          </p:cNvPr>
          <p:cNvSpPr/>
          <p:nvPr/>
        </p:nvSpPr>
        <p:spPr>
          <a:xfrm>
            <a:off x="6712584" y="2300728"/>
            <a:ext cx="4176783" cy="1569660"/>
          </a:xfrm>
          <a:prstGeom prst="rect">
            <a:avLst/>
          </a:prstGeom>
        </p:spPr>
        <p:txBody>
          <a:bodyPr wrap="square">
            <a:spAutoFit/>
          </a:bodyPr>
          <a:lstStyle/>
          <a:p>
            <a:pPr>
              <a:spcBef>
                <a:spcPts val="800"/>
              </a:spcBef>
              <a:buClr>
                <a:srgbClr val="073450"/>
              </a:buClr>
            </a:pPr>
            <a:r>
              <a:rPr lang="de-CH" sz="1600" dirty="0"/>
              <a:t>Es macht Sinn, nach den beiden Extrempunkten zu fragen sowie danach, was geändert werden sollte. Wichtig: Die Fragen wiederum offen stellen, damit Sie Ihr Gegenüber nicht in eine bestimmte Richtung drängen.</a:t>
            </a:r>
          </a:p>
        </p:txBody>
      </p:sp>
      <p:cxnSp>
        <p:nvCxnSpPr>
          <p:cNvPr id="13" name="Gerader Verbinder 12">
            <a:extLst>
              <a:ext uri="{FF2B5EF4-FFF2-40B4-BE49-F238E27FC236}">
                <a16:creationId xmlns:a16="http://schemas.microsoft.com/office/drawing/2014/main" id="{DA389584-7BA7-A37A-D292-3EC051FD1798}"/>
              </a:ext>
            </a:extLst>
          </p:cNvPr>
          <p:cNvCxnSpPr>
            <a:cxnSpLocks/>
          </p:cNvCxnSpPr>
          <p:nvPr/>
        </p:nvCxnSpPr>
        <p:spPr>
          <a:xfrm>
            <a:off x="1302632" y="2534988"/>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3F0E740D-56C8-AE0E-4673-FBDE9FD1B1DB}"/>
              </a:ext>
            </a:extLst>
          </p:cNvPr>
          <p:cNvSpPr/>
          <p:nvPr/>
        </p:nvSpPr>
        <p:spPr>
          <a:xfrm>
            <a:off x="6722129" y="4331084"/>
            <a:ext cx="3819126" cy="1077218"/>
          </a:xfrm>
          <a:prstGeom prst="rect">
            <a:avLst/>
          </a:prstGeom>
        </p:spPr>
        <p:txBody>
          <a:bodyPr wrap="square">
            <a:spAutoFit/>
          </a:bodyPr>
          <a:lstStyle/>
          <a:p>
            <a:pPr>
              <a:spcBef>
                <a:spcPts val="800"/>
              </a:spcBef>
              <a:buClr>
                <a:srgbClr val="073450"/>
              </a:buClr>
            </a:pPr>
            <a:r>
              <a:rPr lang="de-CH" sz="1600" dirty="0">
                <a:solidFill>
                  <a:srgbClr val="073450"/>
                </a:solidFill>
              </a:rPr>
              <a:t>Falls ihr Gesprächspartner Ihr Produkt (zumindest in der Form) nicht nutzen würde, können Sie sehr viel von ihm / ihr lernen. Nutzen Sie die Chance!</a:t>
            </a:r>
          </a:p>
        </p:txBody>
      </p:sp>
      <p:sp>
        <p:nvSpPr>
          <p:cNvPr id="17" name="Rechteck 16">
            <a:extLst>
              <a:ext uri="{FF2B5EF4-FFF2-40B4-BE49-F238E27FC236}">
                <a16:creationId xmlns:a16="http://schemas.microsoft.com/office/drawing/2014/main" id="{129D558D-69D5-F4E2-58B0-28B0384FA22E}"/>
              </a:ext>
            </a:extLst>
          </p:cNvPr>
          <p:cNvSpPr/>
          <p:nvPr/>
        </p:nvSpPr>
        <p:spPr>
          <a:xfrm>
            <a:off x="1302632" y="2651793"/>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Was gefällt Ihnen am wenigsten oder was finden Sie verwirrend?»</a:t>
            </a:r>
            <a:endParaRPr lang="de-CH" sz="1600" dirty="0">
              <a:solidFill>
                <a:srgbClr val="073450"/>
              </a:solidFill>
            </a:endParaRPr>
          </a:p>
        </p:txBody>
      </p:sp>
      <p:sp>
        <p:nvSpPr>
          <p:cNvPr id="18" name="Rechteck 17">
            <a:extLst>
              <a:ext uri="{FF2B5EF4-FFF2-40B4-BE49-F238E27FC236}">
                <a16:creationId xmlns:a16="http://schemas.microsoft.com/office/drawing/2014/main" id="{B911CCC8-F714-4FE1-CED6-E21E293D3D12}"/>
              </a:ext>
            </a:extLst>
          </p:cNvPr>
          <p:cNvSpPr/>
          <p:nvPr/>
        </p:nvSpPr>
        <p:spPr>
          <a:xfrm>
            <a:off x="1302632" y="3540770"/>
            <a:ext cx="5087535" cy="584775"/>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Wenn Sie eine Sache an diesem Prototyp ändern könnten, welche wäre das?»</a:t>
            </a:r>
            <a:endParaRPr lang="de-CH" sz="1600" dirty="0">
              <a:solidFill>
                <a:srgbClr val="073450"/>
              </a:solidFill>
            </a:endParaRPr>
          </a:p>
        </p:txBody>
      </p:sp>
      <p:sp>
        <p:nvSpPr>
          <p:cNvPr id="19" name="Rechteck 18">
            <a:extLst>
              <a:ext uri="{FF2B5EF4-FFF2-40B4-BE49-F238E27FC236}">
                <a16:creationId xmlns:a16="http://schemas.microsoft.com/office/drawing/2014/main" id="{A33D2AE2-6E60-1916-1E0C-77FEF5E58263}"/>
              </a:ext>
            </a:extLst>
          </p:cNvPr>
          <p:cNvSpPr/>
          <p:nvPr/>
        </p:nvSpPr>
        <p:spPr>
          <a:xfrm>
            <a:off x="1313265" y="4339914"/>
            <a:ext cx="5087535" cy="1077218"/>
          </a:xfrm>
          <a:prstGeom prst="rect">
            <a:avLst/>
          </a:prstGeom>
        </p:spPr>
        <p:txBody>
          <a:bodyPr wrap="square">
            <a:spAutoFit/>
          </a:bodyPr>
          <a:lstStyle/>
          <a:p>
            <a:pPr>
              <a:spcBef>
                <a:spcPts val="800"/>
              </a:spcBef>
              <a:buClr>
                <a:srgbClr val="073450"/>
              </a:buClr>
            </a:pPr>
            <a:r>
              <a:rPr lang="de-CH" sz="1600" dirty="0">
                <a:solidFill>
                  <a:srgbClr val="073450"/>
                </a:solidFill>
              </a:rPr>
              <a:t>«</a:t>
            </a:r>
            <a:r>
              <a:rPr lang="de-CH" sz="1600" dirty="0"/>
              <a:t>Basierend auf dem, was Sie heute gesehen haben: Würden Sie es nutzen? Falls ja: Warum? Falls nein: Wie müsste ich es verändern, damit Sie es nutzen würden?»</a:t>
            </a:r>
            <a:endParaRPr lang="de-CH" sz="1600" dirty="0">
              <a:solidFill>
                <a:srgbClr val="073450"/>
              </a:solidFill>
            </a:endParaRPr>
          </a:p>
        </p:txBody>
      </p:sp>
      <p:cxnSp>
        <p:nvCxnSpPr>
          <p:cNvPr id="20" name="Gerader Verbinder 19">
            <a:extLst>
              <a:ext uri="{FF2B5EF4-FFF2-40B4-BE49-F238E27FC236}">
                <a16:creationId xmlns:a16="http://schemas.microsoft.com/office/drawing/2014/main" id="{8FFA7B39-FA53-B161-D46C-82002AB704D1}"/>
              </a:ext>
            </a:extLst>
          </p:cNvPr>
          <p:cNvCxnSpPr>
            <a:cxnSpLocks/>
          </p:cNvCxnSpPr>
          <p:nvPr/>
        </p:nvCxnSpPr>
        <p:spPr>
          <a:xfrm>
            <a:off x="1302632" y="1992733"/>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BB28A030-752F-DCD6-2144-5DF2C3F14BA4}"/>
              </a:ext>
            </a:extLst>
          </p:cNvPr>
          <p:cNvCxnSpPr>
            <a:cxnSpLocks/>
          </p:cNvCxnSpPr>
          <p:nvPr/>
        </p:nvCxnSpPr>
        <p:spPr>
          <a:xfrm>
            <a:off x="1302632" y="4260411"/>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5239A6DB-9AA8-AE07-352D-4341BF0F7510}"/>
              </a:ext>
            </a:extLst>
          </p:cNvPr>
          <p:cNvCxnSpPr>
            <a:cxnSpLocks/>
          </p:cNvCxnSpPr>
          <p:nvPr/>
        </p:nvCxnSpPr>
        <p:spPr>
          <a:xfrm>
            <a:off x="1302632" y="5558181"/>
            <a:ext cx="8904049"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067166B7-FB0F-C411-9E7C-9CB2DDDAB81A}"/>
              </a:ext>
            </a:extLst>
          </p:cNvPr>
          <p:cNvCxnSpPr>
            <a:cxnSpLocks/>
          </p:cNvCxnSpPr>
          <p:nvPr/>
        </p:nvCxnSpPr>
        <p:spPr>
          <a:xfrm>
            <a:off x="1316810" y="3357243"/>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FD892BC2-35C1-B1F4-85D0-6385F9CC7F7B}"/>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1603284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E4099-E0FB-33D6-5864-B9C93A0718D9}"/>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B746FEBC-A717-BC97-3957-AEE1BD9FAF97}"/>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25</a:t>
            </a:fld>
            <a:endParaRPr lang="ru-RU" dirty="0"/>
          </a:p>
        </p:txBody>
      </p:sp>
      <p:sp>
        <p:nvSpPr>
          <p:cNvPr id="2" name="Titel 1">
            <a:extLst>
              <a:ext uri="{FF2B5EF4-FFF2-40B4-BE49-F238E27FC236}">
                <a16:creationId xmlns:a16="http://schemas.microsoft.com/office/drawing/2014/main" id="{4C0597C2-ED33-7C2F-8A0D-4A9520AD09A0}"/>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Fassen Sie Ihre Notizen zusammen</a:t>
            </a:r>
          </a:p>
        </p:txBody>
      </p:sp>
      <p:sp>
        <p:nvSpPr>
          <p:cNvPr id="3" name="Rechteck 2">
            <a:extLst>
              <a:ext uri="{FF2B5EF4-FFF2-40B4-BE49-F238E27FC236}">
                <a16:creationId xmlns:a16="http://schemas.microsoft.com/office/drawing/2014/main" id="{285BC824-1FE2-55F0-7585-862F4DA122B7}"/>
              </a:ext>
            </a:extLst>
          </p:cNvPr>
          <p:cNvSpPr/>
          <p:nvPr/>
        </p:nvSpPr>
        <p:spPr>
          <a:xfrm>
            <a:off x="2151525" y="1428289"/>
            <a:ext cx="7888949" cy="3293209"/>
          </a:xfrm>
          <a:prstGeom prst="rect">
            <a:avLst/>
          </a:prstGeom>
        </p:spPr>
        <p:txBody>
          <a:bodyPr wrap="square">
            <a:spAutoFit/>
          </a:bodyPr>
          <a:lstStyle/>
          <a:p>
            <a:pPr marL="808038" indent="-627063">
              <a:spcBef>
                <a:spcPts val="1200"/>
              </a:spcBef>
              <a:tabLst>
                <a:tab pos="627063" algn="l"/>
                <a:tab pos="1073150" algn="l"/>
              </a:tabLst>
            </a:pPr>
            <a:r>
              <a:rPr lang="de-CH" sz="2400" dirty="0"/>
              <a:t>		</a:t>
            </a:r>
            <a:r>
              <a:rPr lang="de-CH" sz="2200" dirty="0"/>
              <a:t>Tippen Sie Ihre Notizen ab, damit alles sauber festgehalten ist</a:t>
            </a:r>
            <a:endParaRPr lang="en-US" sz="2200" dirty="0"/>
          </a:p>
          <a:p>
            <a:pPr marL="808038" indent="-627063">
              <a:spcBef>
                <a:spcPts val="1200"/>
              </a:spcBef>
              <a:tabLst>
                <a:tab pos="808038" algn="l"/>
                <a:tab pos="1073150" algn="l"/>
              </a:tabLst>
            </a:pPr>
            <a:r>
              <a:rPr lang="en-US" sz="2200" dirty="0"/>
              <a:t>	</a:t>
            </a:r>
            <a:r>
              <a:rPr lang="de-CH" sz="2200" dirty="0"/>
              <a:t>Markieren Sie das Feedback nach Art, z. B. Lob, Kritik oder Fragen</a:t>
            </a:r>
            <a:endParaRPr lang="en-US" sz="2200" dirty="0"/>
          </a:p>
          <a:p>
            <a:pPr marL="808038" indent="-627063">
              <a:spcBef>
                <a:spcPts val="1200"/>
              </a:spcBef>
              <a:tabLst>
                <a:tab pos="808038" algn="l"/>
                <a:tab pos="1073150" algn="l"/>
              </a:tabLst>
            </a:pPr>
            <a:r>
              <a:rPr lang="en-US" sz="2200" dirty="0"/>
              <a:t>	</a:t>
            </a:r>
            <a:r>
              <a:rPr lang="de-CH" sz="2200" dirty="0"/>
              <a:t>Vergleichen Sie alle Interviews miteinander: Erkennen Sie Muster?</a:t>
            </a:r>
            <a:endParaRPr lang="en-US" sz="2200" dirty="0"/>
          </a:p>
          <a:p>
            <a:pPr marL="808038" indent="-627063">
              <a:spcBef>
                <a:spcPts val="1200"/>
              </a:spcBef>
              <a:tabLst>
                <a:tab pos="808038" algn="l"/>
                <a:tab pos="1073150" algn="l"/>
              </a:tabLst>
            </a:pPr>
            <a:r>
              <a:rPr lang="en-US" sz="2200" dirty="0"/>
              <a:t>	</a:t>
            </a:r>
            <a:r>
              <a:rPr lang="de-CH" sz="2200" dirty="0"/>
              <a:t>Nehmen Sie nicht alles eins zu eins, hinterfragen Sie, was wirklich wichtig ist</a:t>
            </a:r>
          </a:p>
        </p:txBody>
      </p:sp>
      <p:sp>
        <p:nvSpPr>
          <p:cNvPr id="6" name="Rechteck: abgerundete Ecken 5">
            <a:extLst>
              <a:ext uri="{FF2B5EF4-FFF2-40B4-BE49-F238E27FC236}">
                <a16:creationId xmlns:a16="http://schemas.microsoft.com/office/drawing/2014/main" id="{C82F9DAF-B00D-FC4B-0F45-3B2422C0EBC0}"/>
              </a:ext>
            </a:extLst>
          </p:cNvPr>
          <p:cNvSpPr/>
          <p:nvPr/>
        </p:nvSpPr>
        <p:spPr>
          <a:xfrm>
            <a:off x="1546276" y="4957543"/>
            <a:ext cx="7888949" cy="129487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Textfeld 4">
            <a:extLst>
              <a:ext uri="{FF2B5EF4-FFF2-40B4-BE49-F238E27FC236}">
                <a16:creationId xmlns:a16="http://schemas.microsoft.com/office/drawing/2014/main" id="{A81BC1A6-2C79-2931-8475-7840D7E88256}"/>
              </a:ext>
            </a:extLst>
          </p:cNvPr>
          <p:cNvSpPr txBox="1"/>
          <p:nvPr/>
        </p:nvSpPr>
        <p:spPr>
          <a:xfrm>
            <a:off x="1749532" y="5020187"/>
            <a:ext cx="7482436" cy="1200329"/>
          </a:xfrm>
          <a:prstGeom prst="rect">
            <a:avLst/>
          </a:prstGeom>
          <a:noFill/>
        </p:spPr>
        <p:txBody>
          <a:bodyPr wrap="square">
            <a:spAutoFit/>
          </a:bodyPr>
          <a:lstStyle/>
          <a:p>
            <a:r>
              <a:rPr lang="de-CH" dirty="0"/>
              <a:t>Ändern Sie Ihr Produkt nicht vorschnell aufgrund einer einzelnen Rückmeldung. Analysieren Sie die Ergebnisse sorgfältig, um klare Muster zu erkennen, die Ihnen helfen, Ihr Produkt gezielt in die richtige Richtung weiterzuentwickeln.</a:t>
            </a:r>
          </a:p>
        </p:txBody>
      </p:sp>
      <p:pic>
        <p:nvPicPr>
          <p:cNvPr id="7" name="Grafik 6" descr="Tastatur mit einfarbiger Füllung">
            <a:extLst>
              <a:ext uri="{FF2B5EF4-FFF2-40B4-BE49-F238E27FC236}">
                <a16:creationId xmlns:a16="http://schemas.microsoft.com/office/drawing/2014/main" id="{075E1305-2561-BF5D-E308-86B763691F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86635" y="1501025"/>
            <a:ext cx="540000" cy="540000"/>
          </a:xfrm>
          <a:prstGeom prst="rect">
            <a:avLst/>
          </a:prstGeom>
        </p:spPr>
      </p:pic>
      <p:pic>
        <p:nvPicPr>
          <p:cNvPr id="11" name="Grafik 10" descr="Anker mit einfarbiger Füllung">
            <a:extLst>
              <a:ext uri="{FF2B5EF4-FFF2-40B4-BE49-F238E27FC236}">
                <a16:creationId xmlns:a16="http://schemas.microsoft.com/office/drawing/2014/main" id="{68F978FA-6940-3F9F-55EE-9447B540D9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86635" y="2372819"/>
            <a:ext cx="540000" cy="540000"/>
          </a:xfrm>
          <a:prstGeom prst="rect">
            <a:avLst/>
          </a:prstGeom>
        </p:spPr>
      </p:pic>
      <p:pic>
        <p:nvPicPr>
          <p:cNvPr id="13" name="Grafik 12" descr="Blitzlicht mit einfarbiger Füllung">
            <a:extLst>
              <a:ext uri="{FF2B5EF4-FFF2-40B4-BE49-F238E27FC236}">
                <a16:creationId xmlns:a16="http://schemas.microsoft.com/office/drawing/2014/main" id="{14868344-E855-6127-16AF-AD8FCADDAA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0532" y="3166183"/>
            <a:ext cx="540000" cy="540000"/>
          </a:xfrm>
          <a:prstGeom prst="rect">
            <a:avLst/>
          </a:prstGeom>
        </p:spPr>
      </p:pic>
      <p:pic>
        <p:nvPicPr>
          <p:cNvPr id="15" name="Grafik 14" descr="Neutrale Gesichtskontur mit einfarbiger Füllung">
            <a:extLst>
              <a:ext uri="{FF2B5EF4-FFF2-40B4-BE49-F238E27FC236}">
                <a16:creationId xmlns:a16="http://schemas.microsoft.com/office/drawing/2014/main" id="{DC1934B6-C5A2-EFAE-9F04-5E700F0F52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86635" y="3959547"/>
            <a:ext cx="540000" cy="540000"/>
          </a:xfrm>
          <a:prstGeom prst="rect">
            <a:avLst/>
          </a:prstGeom>
        </p:spPr>
      </p:pic>
      <p:sp>
        <p:nvSpPr>
          <p:cNvPr id="4" name="Rechteck 3">
            <a:extLst>
              <a:ext uri="{FF2B5EF4-FFF2-40B4-BE49-F238E27FC236}">
                <a16:creationId xmlns:a16="http://schemas.microsoft.com/office/drawing/2014/main" id="{4E795EF4-EB72-5B0C-E987-B966F1B7BD98}"/>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436746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8BC41-045D-A16E-5452-0511588858E7}"/>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C8F3B40C-2DD6-975A-1B1D-CF4320057E05}"/>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26</a:t>
            </a:fld>
            <a:endParaRPr lang="ru-RU" dirty="0"/>
          </a:p>
        </p:txBody>
      </p:sp>
      <p:sp>
        <p:nvSpPr>
          <p:cNvPr id="2" name="Titel 1">
            <a:extLst>
              <a:ext uri="{FF2B5EF4-FFF2-40B4-BE49-F238E27FC236}">
                <a16:creationId xmlns:a16="http://schemas.microsoft.com/office/drawing/2014/main" id="{5FF34540-552E-9C61-E401-AC78C1257182}"/>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Synthese und nächste Schritte</a:t>
            </a:r>
          </a:p>
        </p:txBody>
      </p:sp>
      <p:sp>
        <p:nvSpPr>
          <p:cNvPr id="7" name="Rechteck 6">
            <a:extLst>
              <a:ext uri="{FF2B5EF4-FFF2-40B4-BE49-F238E27FC236}">
                <a16:creationId xmlns:a16="http://schemas.microsoft.com/office/drawing/2014/main" id="{5C4FC09F-697D-F093-87AF-DAFE9ACF5F8A}"/>
              </a:ext>
            </a:extLst>
          </p:cNvPr>
          <p:cNvSpPr/>
          <p:nvPr/>
        </p:nvSpPr>
        <p:spPr>
          <a:xfrm>
            <a:off x="1338560" y="1596915"/>
            <a:ext cx="4349859" cy="3724096"/>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de-CH" dirty="0"/>
              <a:t>Überprüfen Sie die Erkenntnisse und das Feedback gemeinsam mit Ihrem Teampartner / Ihrer Teampartnerin.</a:t>
            </a:r>
          </a:p>
          <a:p>
            <a:pPr marL="354013" indent="-354013">
              <a:spcBef>
                <a:spcPts val="800"/>
              </a:spcBef>
              <a:buClr>
                <a:srgbClr val="073450"/>
              </a:buClr>
              <a:buFont typeface="Century Gothic" panose="020B0502020202020204" pitchFamily="34" charset="0"/>
              <a:buChar char="●"/>
            </a:pPr>
            <a:r>
              <a:rPr lang="de-CH" dirty="0"/>
              <a:t>Priorisieren Sie das Feedback nach Machbarkeit und Wichtigkeit.</a:t>
            </a:r>
          </a:p>
          <a:p>
            <a:pPr marL="354013" indent="-354013">
              <a:spcBef>
                <a:spcPts val="800"/>
              </a:spcBef>
              <a:buClr>
                <a:srgbClr val="073450"/>
              </a:buClr>
              <a:buFont typeface="Century Gothic" panose="020B0502020202020204" pitchFamily="34" charset="0"/>
              <a:buChar char="●"/>
            </a:pPr>
            <a:r>
              <a:rPr lang="de-CH" dirty="0"/>
              <a:t>Nehmen Sie Anpassungen an Ihren Prototypen auf Basis des Feedbacks vor.</a:t>
            </a:r>
          </a:p>
          <a:p>
            <a:pPr marL="354013" indent="-354013">
              <a:spcBef>
                <a:spcPts val="800"/>
              </a:spcBef>
              <a:buClr>
                <a:srgbClr val="073450"/>
              </a:buClr>
              <a:buFont typeface="Century Gothic" panose="020B0502020202020204" pitchFamily="34" charset="0"/>
              <a:buChar char="●"/>
            </a:pPr>
            <a:r>
              <a:rPr lang="de-CH" dirty="0"/>
              <a:t>Testen Sie neue Annahmen gezielt.</a:t>
            </a:r>
            <a:endParaRPr lang="de-CH" noProof="0" dirty="0">
              <a:solidFill>
                <a:srgbClr val="073450"/>
              </a:solidFill>
            </a:endParaRPr>
          </a:p>
        </p:txBody>
      </p:sp>
      <p:pic>
        <p:nvPicPr>
          <p:cNvPr id="10" name="Grafik 9">
            <a:extLst>
              <a:ext uri="{FF2B5EF4-FFF2-40B4-BE49-F238E27FC236}">
                <a16:creationId xmlns:a16="http://schemas.microsoft.com/office/drawing/2014/main" id="{F7907A64-9EB5-1A4A-3E7E-DA6675240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45514" y="1386245"/>
            <a:ext cx="3870961" cy="3900286"/>
          </a:xfrm>
          <a:prstGeom prst="rect">
            <a:avLst/>
          </a:prstGeom>
        </p:spPr>
      </p:pic>
      <p:sp>
        <p:nvSpPr>
          <p:cNvPr id="3" name="Rechteck 2">
            <a:extLst>
              <a:ext uri="{FF2B5EF4-FFF2-40B4-BE49-F238E27FC236}">
                <a16:creationId xmlns:a16="http://schemas.microsoft.com/office/drawing/2014/main" id="{D6F70049-EC89-CAC1-7839-6D8792D8A10E}"/>
              </a:ext>
            </a:extLst>
          </p:cNvPr>
          <p:cNvSpPr/>
          <p:nvPr/>
        </p:nvSpPr>
        <p:spPr>
          <a:xfrm>
            <a:off x="2167623" y="617013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In Anlehnung an: Zuend (2003). </a:t>
            </a:r>
            <a:r>
              <a:rPr lang="de-CH" sz="999" dirty="0" err="1">
                <a:solidFill>
                  <a:srgbClr val="686868"/>
                </a:solidFill>
                <a:latin typeface="Century Gothic" panose="020B0502020202020204" pitchFamily="34" charset="0"/>
              </a:rPr>
              <a:t>Validating</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product</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ideas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How</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to</a:t>
            </a:r>
            <a:r>
              <a:rPr lang="de-CH" sz="999" dirty="0">
                <a:solidFill>
                  <a:srgbClr val="686868"/>
                </a:solidFill>
                <a:latin typeface="Century Gothic" panose="020B0502020202020204" pitchFamily="34" charset="0"/>
              </a:rPr>
              <a:t> rund </a:t>
            </a:r>
            <a:r>
              <a:rPr lang="de-CH" sz="999" dirty="0" err="1">
                <a:solidFill>
                  <a:srgbClr val="686868"/>
                </a:solidFill>
                <a:latin typeface="Century Gothic" panose="020B0502020202020204" pitchFamily="34" charset="0"/>
              </a:rPr>
              <a:t>customer</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interviews</a:t>
            </a:r>
            <a:r>
              <a:rPr lang="de-CH" sz="999" dirty="0">
                <a:solidFill>
                  <a:srgbClr val="686868"/>
                </a:solidFill>
                <a:latin typeface="Century Gothic" panose="020B0502020202020204" pitchFamily="34" charset="0"/>
              </a:rPr>
              <a:t>. </a:t>
            </a:r>
            <a:r>
              <a:rPr lang="de-CH" sz="999" dirty="0" err="1">
                <a:solidFill>
                  <a:srgbClr val="686868"/>
                </a:solidFill>
                <a:latin typeface="Century Gothic" panose="020B0502020202020204" pitchFamily="34" charset="0"/>
              </a:rPr>
              <a:t>headbits</a:t>
            </a:r>
            <a:r>
              <a:rPr lang="de-CH" sz="999" dirty="0">
                <a:solidFill>
                  <a:srgbClr val="686868"/>
                </a:solidFill>
                <a:latin typeface="Century Gothic" panose="020B0502020202020204" pitchFamily="34" charset="0"/>
              </a:rPr>
              <a:t>.</a:t>
            </a:r>
          </a:p>
        </p:txBody>
      </p:sp>
      <p:sp>
        <p:nvSpPr>
          <p:cNvPr id="5" name="Textfeld 4">
            <a:extLst>
              <a:ext uri="{FF2B5EF4-FFF2-40B4-BE49-F238E27FC236}">
                <a16:creationId xmlns:a16="http://schemas.microsoft.com/office/drawing/2014/main" id="{94DA672E-8910-5C25-9DCF-BED5FF1D5268}"/>
              </a:ext>
            </a:extLst>
          </p:cNvPr>
          <p:cNvSpPr txBox="1"/>
          <p:nvPr/>
        </p:nvSpPr>
        <p:spPr>
          <a:xfrm>
            <a:off x="2287926" y="6477766"/>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
        <p:nvSpPr>
          <p:cNvPr id="6" name="Textfeld 5">
            <a:extLst>
              <a:ext uri="{FF2B5EF4-FFF2-40B4-BE49-F238E27FC236}">
                <a16:creationId xmlns:a16="http://schemas.microsoft.com/office/drawing/2014/main" id="{DF986FB1-7FB8-7C59-DA61-57863347A649}"/>
              </a:ext>
            </a:extLst>
          </p:cNvPr>
          <p:cNvSpPr txBox="1"/>
          <p:nvPr/>
        </p:nvSpPr>
        <p:spPr>
          <a:xfrm>
            <a:off x="6354294" y="5321011"/>
            <a:ext cx="3042355" cy="234808"/>
          </a:xfrm>
          <a:prstGeom prst="rect">
            <a:avLst/>
          </a:prstGeom>
          <a:noFill/>
        </p:spPr>
        <p:txBody>
          <a:bodyPr wrap="square">
            <a:spAutoFit/>
          </a:bodyPr>
          <a:lstStyle/>
          <a:p>
            <a:pPr>
              <a:lnSpc>
                <a:spcPts val="1220"/>
              </a:lnSpc>
              <a:buNone/>
            </a:pPr>
            <a:r>
              <a:rPr lang="en-US" sz="950" b="1"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Quelle: </a:t>
            </a:r>
            <a:r>
              <a:rPr lang="en-US"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Natalia </a:t>
            </a:r>
            <a:r>
              <a:rPr lang="de-CH" sz="950" kern="10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Shabasheva</a:t>
            </a:r>
            <a:endPar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00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56319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1486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398258"/>
            <a:ext cx="4864230" cy="1569660"/>
          </a:xfrm>
          <a:prstGeom prst="rect">
            <a:avLst/>
          </a:prstGeom>
        </p:spPr>
        <p:txBody>
          <a:bodyPr wrap="square">
            <a:spAutoFit/>
          </a:bodyPr>
          <a:lstStyle/>
          <a:p>
            <a:r>
              <a:rPr lang="de-CH" sz="3200" b="1" noProof="0" dirty="0">
                <a:solidFill>
                  <a:srgbClr val="0B4874"/>
                </a:solidFill>
              </a:rPr>
              <a:t>Wiederkehrendes Thema</a:t>
            </a:r>
          </a:p>
          <a:p>
            <a:r>
              <a:rPr lang="de-CH" sz="3200" noProof="0" dirty="0">
                <a:solidFill>
                  <a:srgbClr val="0B4874"/>
                </a:solidFill>
              </a:rPr>
              <a:t>Interviews durchführen</a:t>
            </a:r>
          </a:p>
        </p:txBody>
      </p:sp>
      <p:sp>
        <p:nvSpPr>
          <p:cNvPr id="3" name="Textfeld 2">
            <a:extLst>
              <a:ext uri="{FF2B5EF4-FFF2-40B4-BE49-F238E27FC236}">
                <a16:creationId xmlns:a16="http://schemas.microsoft.com/office/drawing/2014/main" id="{FBF4A5B9-C25F-C02B-2CE0-3DF3D23D3AD6}"/>
              </a:ext>
            </a:extLst>
          </p:cNvPr>
          <p:cNvSpPr txBox="1"/>
          <p:nvPr/>
        </p:nvSpPr>
        <p:spPr>
          <a:xfrm>
            <a:off x="6728215" y="6224847"/>
            <a:ext cx="3997316" cy="430887"/>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01B69-7E66-AE38-A00A-9C50E8D4485A}"/>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40329-CAB6-5F4C-5168-4261B3BB47E4}"/>
              </a:ext>
            </a:extLst>
          </p:cNvPr>
          <p:cNvSpPr>
            <a:spLocks noGrp="1"/>
          </p:cNvSpPr>
          <p:nvPr>
            <p:ph type="sldNum" sz="quarter" idx="12"/>
          </p:nvPr>
        </p:nvSpPr>
        <p:spPr>
          <a:xfrm>
            <a:off x="11586281" y="6356350"/>
            <a:ext cx="536009" cy="365125"/>
          </a:xfrm>
        </p:spPr>
        <p:txBody>
          <a:bodyPr/>
          <a:lstStyle/>
          <a:p>
            <a:fld id="{B7E6CA31-DA56-47CF-9891-B6D0296B6AEC}" type="slidenum">
              <a:rPr lang="ru-RU" smtClean="0"/>
              <a:t>4</a:t>
            </a:fld>
            <a:endParaRPr lang="ru-RU" dirty="0"/>
          </a:p>
        </p:txBody>
      </p:sp>
      <p:sp>
        <p:nvSpPr>
          <p:cNvPr id="6" name="Freeform 5">
            <a:extLst>
              <a:ext uri="{FF2B5EF4-FFF2-40B4-BE49-F238E27FC236}">
                <a16:creationId xmlns:a16="http://schemas.microsoft.com/office/drawing/2014/main" id="{2253E780-C7E4-7386-6B92-2D3DC0D2B974}"/>
              </a:ext>
            </a:extLst>
          </p:cNvPr>
          <p:cNvSpPr>
            <a:spLocks/>
          </p:cNvSpPr>
          <p:nvPr/>
        </p:nvSpPr>
        <p:spPr bwMode="auto">
          <a:xfrm>
            <a:off x="1765353"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p>
        </p:txBody>
      </p:sp>
      <p:sp>
        <p:nvSpPr>
          <p:cNvPr id="7" name="Freeform 5">
            <a:extLst>
              <a:ext uri="{FF2B5EF4-FFF2-40B4-BE49-F238E27FC236}">
                <a16:creationId xmlns:a16="http://schemas.microsoft.com/office/drawing/2014/main" id="{D01436A8-35BE-2944-6423-6BFAF1FE6E72}"/>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fr-FR"/>
          </a:p>
        </p:txBody>
      </p:sp>
      <p:sp>
        <p:nvSpPr>
          <p:cNvPr id="10" name="Freeform 9">
            <a:extLst>
              <a:ext uri="{FF2B5EF4-FFF2-40B4-BE49-F238E27FC236}">
                <a16:creationId xmlns:a16="http://schemas.microsoft.com/office/drawing/2014/main" id="{4968D934-BBF7-5F5A-04B8-3838A9938A48}"/>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13" name="Rectangle 399">
            <a:extLst>
              <a:ext uri="{FF2B5EF4-FFF2-40B4-BE49-F238E27FC236}">
                <a16:creationId xmlns:a16="http://schemas.microsoft.com/office/drawing/2014/main" id="{B0B0E7C9-D7F7-9382-034B-762578AF97FF}"/>
              </a:ext>
            </a:extLst>
          </p:cNvPr>
          <p:cNvSpPr/>
          <p:nvPr/>
        </p:nvSpPr>
        <p:spPr>
          <a:xfrm>
            <a:off x="4721512" y="2880879"/>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a:t>
            </a:r>
            <a:r>
              <a:rPr lang="de-CH" b="1" noProof="0" dirty="0" err="1">
                <a:solidFill>
                  <a:schemeClr val="bg1"/>
                </a:solidFill>
                <a:latin typeface="+mj-lt"/>
                <a:ea typeface="Roboto" pitchFamily="2" charset="0"/>
                <a:cs typeface="Arial" charset="0"/>
              </a:rPr>
              <a:t>Interview-partner:innen</a:t>
            </a:r>
            <a:r>
              <a:rPr lang="de-CH" b="1" noProof="0" dirty="0">
                <a:solidFill>
                  <a:schemeClr val="bg1"/>
                </a:solidFill>
                <a:latin typeface="+mj-lt"/>
                <a:ea typeface="Roboto" pitchFamily="2" charset="0"/>
                <a:cs typeface="Arial" charset="0"/>
              </a:rPr>
              <a:t> gewinnen?</a:t>
            </a:r>
          </a:p>
        </p:txBody>
      </p:sp>
      <p:sp>
        <p:nvSpPr>
          <p:cNvPr id="14" name="Rectangle 406">
            <a:extLst>
              <a:ext uri="{FF2B5EF4-FFF2-40B4-BE49-F238E27FC236}">
                <a16:creationId xmlns:a16="http://schemas.microsoft.com/office/drawing/2014/main" id="{19B7D1C7-2B45-3B35-9A41-6D3ABBF7189E}"/>
              </a:ext>
            </a:extLst>
          </p:cNvPr>
          <p:cNvSpPr/>
          <p:nvPr/>
        </p:nvSpPr>
        <p:spPr>
          <a:xfrm>
            <a:off x="7555024" y="2791839"/>
            <a:ext cx="2667018" cy="1454230"/>
          </a:xfrm>
          <a:prstGeom prst="rect">
            <a:avLst/>
          </a:prstGeom>
        </p:spPr>
        <p:txBody>
          <a:bodyPr wrap="square" lIns="68567" tIns="34283" rIns="68567" bIns="34283">
            <a:spAutoFit/>
          </a:bodyPr>
          <a:lstStyle/>
          <a:p>
            <a:pPr algn="ctr" defTabSz="685800"/>
            <a:r>
              <a:rPr lang="de-CH" b="1" noProof="0" dirty="0">
                <a:solidFill>
                  <a:schemeClr val="bg1"/>
                </a:solidFill>
                <a:latin typeface="+mj-lt"/>
                <a:ea typeface="Roboto" pitchFamily="2" charset="0"/>
                <a:cs typeface="Arial" charset="0"/>
              </a:rPr>
              <a:t>Wie kann ich qualitative Interviews zur Ideenvalidierung erfolgreich durchführen?</a:t>
            </a:r>
          </a:p>
        </p:txBody>
      </p:sp>
      <p:sp>
        <p:nvSpPr>
          <p:cNvPr id="15" name="Rectangle 399">
            <a:extLst>
              <a:ext uri="{FF2B5EF4-FFF2-40B4-BE49-F238E27FC236}">
                <a16:creationId xmlns:a16="http://schemas.microsoft.com/office/drawing/2014/main" id="{50F03C65-FFA6-0D7C-4995-619CEC8B8EE7}"/>
              </a:ext>
            </a:extLst>
          </p:cNvPr>
          <p:cNvSpPr/>
          <p:nvPr/>
        </p:nvSpPr>
        <p:spPr>
          <a:xfrm>
            <a:off x="2134675" y="283300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kann ich Interviews erfolgreich</a:t>
            </a:r>
            <a:r>
              <a:rPr lang="de-CH" b="1" dirty="0">
                <a:solidFill>
                  <a:schemeClr val="bg1"/>
                </a:solidFill>
                <a:latin typeface="+mj-lt"/>
                <a:ea typeface="Roboto" pitchFamily="2" charset="0"/>
                <a:cs typeface="Arial" charset="0"/>
              </a:rPr>
              <a:t> planen und </a:t>
            </a:r>
            <a:r>
              <a:rPr lang="de-CH" b="1" noProof="0" dirty="0">
                <a:solidFill>
                  <a:schemeClr val="bg1"/>
                </a:solidFill>
                <a:latin typeface="+mj-lt"/>
                <a:ea typeface="Roboto" pitchFamily="2" charset="0"/>
                <a:cs typeface="Arial" charset="0"/>
              </a:rPr>
              <a:t>durchführen?</a:t>
            </a:r>
          </a:p>
        </p:txBody>
      </p:sp>
      <p:grpSp>
        <p:nvGrpSpPr>
          <p:cNvPr id="27" name="Group 17">
            <a:extLst>
              <a:ext uri="{FF2B5EF4-FFF2-40B4-BE49-F238E27FC236}">
                <a16:creationId xmlns:a16="http://schemas.microsoft.com/office/drawing/2014/main" id="{24412F92-7714-CE0C-38D0-9A699349428E}"/>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32D4982F-E331-62EF-0F75-DF7DE40DC735}"/>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9">
              <a:extLst>
                <a:ext uri="{FF2B5EF4-FFF2-40B4-BE49-F238E27FC236}">
                  <a16:creationId xmlns:a16="http://schemas.microsoft.com/office/drawing/2014/main" id="{3BFDF2A1-E7C5-D95B-957B-9E3F0B70B89B}"/>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Freeform 20">
              <a:extLst>
                <a:ext uri="{FF2B5EF4-FFF2-40B4-BE49-F238E27FC236}">
                  <a16:creationId xmlns:a16="http://schemas.microsoft.com/office/drawing/2014/main" id="{CA1DF324-AF54-1CF5-1DBF-A8520BFAF95C}"/>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1" name="Freeform 21">
              <a:extLst>
                <a:ext uri="{FF2B5EF4-FFF2-40B4-BE49-F238E27FC236}">
                  <a16:creationId xmlns:a16="http://schemas.microsoft.com/office/drawing/2014/main" id="{282B9E90-B32C-B1CF-44D2-643BF132B5C5}"/>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32" name="Freeform 22">
              <a:extLst>
                <a:ext uri="{FF2B5EF4-FFF2-40B4-BE49-F238E27FC236}">
                  <a16:creationId xmlns:a16="http://schemas.microsoft.com/office/drawing/2014/main" id="{1770DB64-90E8-D0AE-8B64-CDA2D5C62D29}"/>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23">
              <a:extLst>
                <a:ext uri="{FF2B5EF4-FFF2-40B4-BE49-F238E27FC236}">
                  <a16:creationId xmlns:a16="http://schemas.microsoft.com/office/drawing/2014/main" id="{A9A8E27E-D2ED-EB44-2B1F-6673433758F0}"/>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4" name="Group 26">
            <a:extLst>
              <a:ext uri="{FF2B5EF4-FFF2-40B4-BE49-F238E27FC236}">
                <a16:creationId xmlns:a16="http://schemas.microsoft.com/office/drawing/2014/main" id="{CBF94FEA-052E-615F-9CAF-789007E01B11}"/>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13B96760-1338-A3CB-4E1E-38FD0E26FB27}"/>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6" name="Freeform 28">
              <a:extLst>
                <a:ext uri="{FF2B5EF4-FFF2-40B4-BE49-F238E27FC236}">
                  <a16:creationId xmlns:a16="http://schemas.microsoft.com/office/drawing/2014/main" id="{A706C7B4-9092-60D5-4D76-4C9058DF4925}"/>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7" name="Oval 29">
              <a:extLst>
                <a:ext uri="{FF2B5EF4-FFF2-40B4-BE49-F238E27FC236}">
                  <a16:creationId xmlns:a16="http://schemas.microsoft.com/office/drawing/2014/main" id="{A5634AD2-B40B-3FC9-420C-53019ADA0819}"/>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8" name="Oval 30">
              <a:extLst>
                <a:ext uri="{FF2B5EF4-FFF2-40B4-BE49-F238E27FC236}">
                  <a16:creationId xmlns:a16="http://schemas.microsoft.com/office/drawing/2014/main" id="{478D126B-6AFC-F993-4D55-72FE549689AF}"/>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9" name="Oval 31">
              <a:extLst>
                <a:ext uri="{FF2B5EF4-FFF2-40B4-BE49-F238E27FC236}">
                  <a16:creationId xmlns:a16="http://schemas.microsoft.com/office/drawing/2014/main" id="{03683DE8-D7DF-D05A-74D0-FE1AD46466CD}"/>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0" name="Freeform 16">
            <a:extLst>
              <a:ext uri="{FF2B5EF4-FFF2-40B4-BE49-F238E27FC236}">
                <a16:creationId xmlns:a16="http://schemas.microsoft.com/office/drawing/2014/main" id="{CED50F9E-E391-8508-837B-081401FA60FF}"/>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41" name="Group 26">
            <a:extLst>
              <a:ext uri="{FF2B5EF4-FFF2-40B4-BE49-F238E27FC236}">
                <a16:creationId xmlns:a16="http://schemas.microsoft.com/office/drawing/2014/main" id="{A9D8888F-7EB7-8F29-4C4E-DEEBB4A62DB0}"/>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F9C0172-2C66-9BA5-4FDE-E1511B5B9281}"/>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3" name="Freeform 28">
              <a:extLst>
                <a:ext uri="{FF2B5EF4-FFF2-40B4-BE49-F238E27FC236}">
                  <a16:creationId xmlns:a16="http://schemas.microsoft.com/office/drawing/2014/main" id="{8172B2BD-E9DF-C06E-0FA6-AB6F539850AA}"/>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4" name="Oval 29">
              <a:extLst>
                <a:ext uri="{FF2B5EF4-FFF2-40B4-BE49-F238E27FC236}">
                  <a16:creationId xmlns:a16="http://schemas.microsoft.com/office/drawing/2014/main" id="{8DF20CBD-8130-2406-14E7-1941F302EDFF}"/>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5" name="Oval 30">
              <a:extLst>
                <a:ext uri="{FF2B5EF4-FFF2-40B4-BE49-F238E27FC236}">
                  <a16:creationId xmlns:a16="http://schemas.microsoft.com/office/drawing/2014/main" id="{57531019-7FEC-6F9B-E6E3-71DAB458E310}"/>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46" name="Oval 31">
              <a:extLst>
                <a:ext uri="{FF2B5EF4-FFF2-40B4-BE49-F238E27FC236}">
                  <a16:creationId xmlns:a16="http://schemas.microsoft.com/office/drawing/2014/main" id="{B6B1000C-0AA9-BD4B-BB91-52F8B6BADFD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51481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88A1D05-6692-AE1E-475C-63FD2F1B8EDB}"/>
              </a:ext>
            </a:extLst>
          </p:cNvPr>
          <p:cNvSpPr>
            <a:spLocks noGrp="1"/>
          </p:cNvSpPr>
          <p:nvPr>
            <p:ph type="sldNum" sz="quarter" idx="12"/>
          </p:nvPr>
        </p:nvSpPr>
        <p:spPr/>
        <p:txBody>
          <a:bodyPr/>
          <a:lstStyle/>
          <a:p>
            <a:fld id="{B7E6CA31-DA56-47CF-9891-B6D0296B6AEC}" type="slidenum">
              <a:rPr lang="ru-RU" smtClean="0"/>
              <a:t>5</a:t>
            </a:fld>
            <a:endParaRPr lang="ru-RU" dirty="0"/>
          </a:p>
        </p:txBody>
      </p:sp>
      <p:sp>
        <p:nvSpPr>
          <p:cNvPr id="6" name="Textfeld 5">
            <a:extLst>
              <a:ext uri="{FF2B5EF4-FFF2-40B4-BE49-F238E27FC236}">
                <a16:creationId xmlns:a16="http://schemas.microsoft.com/office/drawing/2014/main" id="{A969685C-2AEE-7A93-C533-4098B648B0E1}"/>
              </a:ext>
            </a:extLst>
          </p:cNvPr>
          <p:cNvSpPr txBox="1"/>
          <p:nvPr/>
        </p:nvSpPr>
        <p:spPr>
          <a:xfrm>
            <a:off x="942542" y="4540142"/>
            <a:ext cx="999750" cy="247328"/>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a:t>
            </a:r>
            <a:r>
              <a:rPr lang="de-CH" sz="1000" dirty="0">
                <a:solidFill>
                  <a:srgbClr val="686868"/>
                </a:solidFill>
                <a:hlinkClick r:id="rId3">
                  <a:extLst>
                    <a:ext uri="{A12FA001-AC4F-418D-AE19-62706E023703}">
                      <ahyp:hlinkClr xmlns:ahyp="http://schemas.microsoft.com/office/drawing/2018/hyperlinkcolor" val="tx"/>
                    </a:ext>
                  </a:extLst>
                </a:hlinkClick>
              </a:rPr>
              <a:t>Link</a:t>
            </a:r>
            <a:endParaRPr lang="de-CH" sz="1000" dirty="0">
              <a:solidFill>
                <a:srgbClr val="686868"/>
              </a:solidFill>
            </a:endParaRPr>
          </a:p>
        </p:txBody>
      </p:sp>
      <p:pic>
        <p:nvPicPr>
          <p:cNvPr id="8" name="Grafik 7" descr="Ein Bild, das Zeichnung, Handschrift, Entwurf, Text enthält.&#10;&#10;KI-generierte Inhalte können fehlerhaft sein.">
            <a:extLst>
              <a:ext uri="{FF2B5EF4-FFF2-40B4-BE49-F238E27FC236}">
                <a16:creationId xmlns:a16="http://schemas.microsoft.com/office/drawing/2014/main" id="{AFB9E184-70CC-04B5-EF03-C4E3098534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506" y="1171810"/>
            <a:ext cx="3261643" cy="3368332"/>
          </a:xfrm>
          <a:prstGeom prst="rect">
            <a:avLst/>
          </a:prstGeom>
          <a:effectLst>
            <a:outerShdw blurRad="50800" dist="38100" dir="2700000" algn="tl" rotWithShape="0">
              <a:prstClr val="black">
                <a:alpha val="40000"/>
              </a:prstClr>
            </a:outerShdw>
          </a:effectLst>
        </p:spPr>
      </p:pic>
      <p:sp>
        <p:nvSpPr>
          <p:cNvPr id="9" name="Titel 1">
            <a:extLst>
              <a:ext uri="{FF2B5EF4-FFF2-40B4-BE49-F238E27FC236}">
                <a16:creationId xmlns:a16="http://schemas.microsoft.com/office/drawing/2014/main" id="{7EBE14C5-64CA-F617-F1CF-6EA97F508CFF}"/>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Interviews helfen, Informationen zu sammeln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216D8696-BBE2-E6AF-432D-E232B047499B}"/>
              </a:ext>
            </a:extLst>
          </p:cNvPr>
          <p:cNvSpPr txBox="1">
            <a:spLocks/>
          </p:cNvSpPr>
          <p:nvPr/>
        </p:nvSpPr>
        <p:spPr>
          <a:xfrm>
            <a:off x="4060371" y="1247661"/>
            <a:ext cx="7519123" cy="47388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r>
              <a:rPr lang="de-CH" sz="2200" noProof="0" dirty="0"/>
              <a:t>Anhand von Interviews können </a:t>
            </a:r>
            <a:r>
              <a:rPr lang="de-CH" sz="2200" b="1" noProof="0" dirty="0"/>
              <a:t>persönliche</a:t>
            </a:r>
            <a:r>
              <a:rPr lang="de-CH" sz="2200" noProof="0" dirty="0"/>
              <a:t> Informationen gewonnen werden:</a:t>
            </a:r>
          </a:p>
          <a:p>
            <a:pPr marL="628650" lvl="1" indent="-171450"/>
            <a:r>
              <a:rPr lang="de-CH" sz="2000" noProof="0" dirty="0"/>
              <a:t>Erfahrungen</a:t>
            </a:r>
          </a:p>
          <a:p>
            <a:pPr marL="628650" lvl="1" indent="-171450"/>
            <a:r>
              <a:rPr lang="de-CH" sz="2000" noProof="0" dirty="0"/>
              <a:t>Meinungen</a:t>
            </a:r>
          </a:p>
          <a:p>
            <a:pPr marL="628650" lvl="1" indent="-171450"/>
            <a:r>
              <a:rPr lang="de-CH" sz="2000" noProof="0" dirty="0"/>
              <a:t>Wünsche und Bedürfnisse</a:t>
            </a:r>
          </a:p>
          <a:p>
            <a:pPr marL="628650" lvl="1" indent="-171450"/>
            <a:r>
              <a:rPr lang="de-CH" sz="2000" noProof="0" dirty="0"/>
              <a:t>Vorstellungen</a:t>
            </a:r>
          </a:p>
          <a:p>
            <a:pPr marL="628650" lvl="1" indent="-171450"/>
            <a:r>
              <a:rPr lang="de-CH" sz="2000" noProof="0" dirty="0"/>
              <a:t>Ziele</a:t>
            </a:r>
          </a:p>
          <a:p>
            <a:pPr marL="628650" lvl="1" indent="-171450"/>
            <a:r>
              <a:rPr lang="de-CH" sz="2000" noProof="0" dirty="0"/>
              <a:t>usw.</a:t>
            </a:r>
          </a:p>
          <a:p>
            <a:pPr marL="171450" indent="-171450"/>
            <a:r>
              <a:rPr lang="de-CH" sz="2200" noProof="0" dirty="0"/>
              <a:t>Solche Informationen finden sich nicht in anderen Quellen (z. B. Büchern, Zeitungen).</a:t>
            </a:r>
          </a:p>
          <a:p>
            <a:pPr marL="171450" indent="-171450"/>
            <a:r>
              <a:rPr lang="de-CH" sz="2200" dirty="0"/>
              <a:t>Die persönlichen Informationen kommen direkt von den Personen, an denen wir interessiert sind, z.B. </a:t>
            </a:r>
            <a:r>
              <a:rPr lang="de-CH" sz="2200" dirty="0" err="1"/>
              <a:t>Expert:innen</a:t>
            </a:r>
            <a:r>
              <a:rPr lang="de-CH" sz="2200" dirty="0"/>
              <a:t> zu einem Thema oder mögliche </a:t>
            </a:r>
            <a:r>
              <a:rPr lang="de-CH" sz="2200" dirty="0" err="1"/>
              <a:t>Kund:innen</a:t>
            </a:r>
            <a:r>
              <a:rPr lang="de-CH" sz="2200" dirty="0"/>
              <a:t>. Diese Personen sind in </a:t>
            </a:r>
            <a:r>
              <a:rPr lang="de-CH" sz="2200" i="1" dirty="0" err="1"/>
              <a:t>myidea</a:t>
            </a:r>
            <a:r>
              <a:rPr lang="de-CH" sz="2200" dirty="0"/>
              <a:t> wichtig.</a:t>
            </a:r>
            <a:endParaRPr lang="de-CH" sz="2400" noProof="0" dirty="0"/>
          </a:p>
          <a:p>
            <a:pPr marL="171450" indent="-171450"/>
            <a:endParaRPr lang="de-CH" sz="2400" noProof="0" dirty="0"/>
          </a:p>
          <a:p>
            <a:pPr marL="628650" lvl="1" indent="-171450"/>
            <a:endParaRPr lang="de-CH" noProof="0" dirty="0"/>
          </a:p>
        </p:txBody>
      </p:sp>
    </p:spTree>
    <p:extLst>
      <p:ext uri="{BB962C8B-B14F-4D97-AF65-F5344CB8AC3E}">
        <p14:creationId xmlns:p14="http://schemas.microsoft.com/office/powerpoint/2010/main" val="377748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0788-0D64-1653-AF93-A22D0F26DF4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B86303C-A5DC-1B90-B459-63B94E4BA81B}"/>
              </a:ext>
            </a:extLst>
          </p:cNvPr>
          <p:cNvSpPr>
            <a:spLocks noGrp="1"/>
          </p:cNvSpPr>
          <p:nvPr>
            <p:ph type="sldNum" sz="quarter" idx="12"/>
          </p:nvPr>
        </p:nvSpPr>
        <p:spPr/>
        <p:txBody>
          <a:bodyPr/>
          <a:lstStyle/>
          <a:p>
            <a:fld id="{B7E6CA31-DA56-47CF-9891-B6D0296B6AEC}" type="slidenum">
              <a:rPr lang="ru-RU" smtClean="0"/>
              <a:t>6</a:t>
            </a:fld>
            <a:endParaRPr lang="ru-RU" dirty="0"/>
          </a:p>
        </p:txBody>
      </p:sp>
      <p:sp>
        <p:nvSpPr>
          <p:cNvPr id="9" name="Titel 1">
            <a:extLst>
              <a:ext uri="{FF2B5EF4-FFF2-40B4-BE49-F238E27FC236}">
                <a16:creationId xmlns:a16="http://schemas.microsoft.com/office/drawing/2014/main" id="{BCC23074-0A31-56F2-AEB6-CD755DA42D54}"/>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Ein Interview planen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3CDC62CB-13CB-EAD1-543C-6542BDE21B70}"/>
              </a:ext>
            </a:extLst>
          </p:cNvPr>
          <p:cNvSpPr txBox="1">
            <a:spLocks/>
          </p:cNvSpPr>
          <p:nvPr/>
        </p:nvSpPr>
        <p:spPr>
          <a:xfrm>
            <a:off x="1292352" y="1247661"/>
            <a:ext cx="9619488" cy="473880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2400" noProof="0" dirty="0"/>
              <a:t>Interviews benötigen eine </a:t>
            </a:r>
            <a:r>
              <a:rPr lang="de-CH" sz="2400" b="1" noProof="0" dirty="0"/>
              <a:t>gute Vorbereitung</a:t>
            </a:r>
            <a:r>
              <a:rPr lang="de-CH" sz="2400" noProof="0" dirty="0"/>
              <a:t>:</a:t>
            </a:r>
            <a:br>
              <a:rPr lang="de-CH" sz="2400" noProof="0" dirty="0"/>
            </a:br>
            <a:endParaRPr lang="de-CH" sz="2400" noProof="0" dirty="0"/>
          </a:p>
          <a:p>
            <a:pPr marL="171450" indent="-171450"/>
            <a:r>
              <a:rPr lang="de-CH" sz="2300" noProof="0" dirty="0"/>
              <a:t>Kompetente Person / Personen zum Thema suchen</a:t>
            </a:r>
          </a:p>
          <a:p>
            <a:pPr marL="171450" indent="-171450"/>
            <a:r>
              <a:rPr lang="de-CH" sz="2300" dirty="0"/>
              <a:t>Kontakt aufnehmen und erläutern, worum es geht</a:t>
            </a:r>
          </a:p>
          <a:p>
            <a:pPr marL="628650" lvl="1" indent="-171450"/>
            <a:r>
              <a:rPr lang="de-CH" sz="1900" dirty="0"/>
              <a:t>Höflich und professionell auftreten</a:t>
            </a:r>
          </a:p>
          <a:p>
            <a:pPr marL="628650" lvl="1" indent="-171450"/>
            <a:r>
              <a:rPr lang="de-CH" sz="1900" dirty="0"/>
              <a:t>Akzeptieren, wenn jemand Nein sagt</a:t>
            </a:r>
          </a:p>
          <a:p>
            <a:pPr marL="171450" indent="-171450"/>
            <a:r>
              <a:rPr lang="de-CH" sz="2300" dirty="0"/>
              <a:t>Bei Interviews mit </a:t>
            </a:r>
            <a:r>
              <a:rPr lang="de-CH" sz="2300" dirty="0" err="1"/>
              <a:t>Expert:innen</a:t>
            </a:r>
            <a:r>
              <a:rPr lang="de-CH" sz="2300" dirty="0"/>
              <a:t>: Ort und Zeit vereinbaren </a:t>
            </a:r>
            <a:r>
              <a:rPr lang="de-CH" sz="2300" dirty="0">
                <a:sym typeface="Wingdings" panose="05000000000000000000" pitchFamily="2" charset="2"/>
              </a:rPr>
              <a:t> möglichst ungestört sein</a:t>
            </a:r>
            <a:endParaRPr lang="de-CH" sz="2300" dirty="0"/>
          </a:p>
          <a:p>
            <a:pPr marL="171450" indent="-171450"/>
            <a:r>
              <a:rPr lang="de-CH" sz="2300" dirty="0"/>
              <a:t>Bei Interviews mit möglichen Kund:innen: sich an geeignetem Ort einfinden (Tageszeit berücksichtigen) </a:t>
            </a:r>
            <a:r>
              <a:rPr lang="de-CH" sz="2300" dirty="0">
                <a:sym typeface="Wingdings" panose="05000000000000000000" pitchFamily="2" charset="2"/>
              </a:rPr>
              <a:t> z. B. Strasseninterview</a:t>
            </a:r>
            <a:endParaRPr lang="de-CH" sz="2300" dirty="0"/>
          </a:p>
          <a:p>
            <a:pPr marL="171450" indent="-171450"/>
            <a:r>
              <a:rPr lang="de-CH" sz="2300" dirty="0"/>
              <a:t>Fragen zusammenstellen</a:t>
            </a:r>
          </a:p>
          <a:p>
            <a:pPr marL="171450" indent="-171450"/>
            <a:r>
              <a:rPr lang="de-CH" sz="2300" dirty="0"/>
              <a:t>Medien bereitstellen</a:t>
            </a:r>
          </a:p>
          <a:p>
            <a:pPr marL="628650" lvl="1" indent="-171450"/>
            <a:r>
              <a:rPr lang="de-CH" sz="2000" dirty="0">
                <a:sym typeface="Wingdings" panose="05000000000000000000" pitchFamily="2" charset="2"/>
              </a:rPr>
              <a:t>wenn nötig </a:t>
            </a:r>
            <a:r>
              <a:rPr lang="de-CH" sz="2000" dirty="0"/>
              <a:t>Aufnahmegerät (z. B. Handy)</a:t>
            </a:r>
          </a:p>
          <a:p>
            <a:pPr marL="628650" lvl="1" indent="-171450"/>
            <a:r>
              <a:rPr lang="de-CH" sz="2000" dirty="0"/>
              <a:t>auf jeden Fall Notizpapier und Stift </a:t>
            </a:r>
          </a:p>
          <a:p>
            <a:pPr marL="0" indent="0">
              <a:buNone/>
            </a:pPr>
            <a:endParaRPr lang="de-CH" sz="2400" noProof="0" dirty="0"/>
          </a:p>
          <a:p>
            <a:pPr marL="628650" lvl="1" indent="-171450"/>
            <a:endParaRPr lang="de-CH" noProof="0" dirty="0"/>
          </a:p>
        </p:txBody>
      </p:sp>
      <p:pic>
        <p:nvPicPr>
          <p:cNvPr id="4" name="Grafik 3" descr="Mikrofon mit einfarbiger Füllung">
            <a:extLst>
              <a:ext uri="{FF2B5EF4-FFF2-40B4-BE49-F238E27FC236}">
                <a16:creationId xmlns:a16="http://schemas.microsoft.com/office/drawing/2014/main" id="{84F8FAC9-17DF-B643-E6A7-8812D42023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9944" y="423672"/>
            <a:ext cx="1161288" cy="1161288"/>
          </a:xfrm>
          <a:prstGeom prst="rect">
            <a:avLst/>
          </a:prstGeom>
        </p:spPr>
      </p:pic>
      <p:pic>
        <p:nvPicPr>
          <p:cNvPr id="7" name="Grafik 6" descr="Klemmbrett mit einfarbiger Füllung">
            <a:extLst>
              <a:ext uri="{FF2B5EF4-FFF2-40B4-BE49-F238E27FC236}">
                <a16:creationId xmlns:a16="http://schemas.microsoft.com/office/drawing/2014/main" id="{375B787A-6288-E955-D129-A607658036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25000" y="411480"/>
            <a:ext cx="1161288" cy="1161288"/>
          </a:xfrm>
          <a:prstGeom prst="rect">
            <a:avLst/>
          </a:prstGeom>
        </p:spPr>
      </p:pic>
    </p:spTree>
    <p:extLst>
      <p:ext uri="{BB962C8B-B14F-4D97-AF65-F5344CB8AC3E}">
        <p14:creationId xmlns:p14="http://schemas.microsoft.com/office/powerpoint/2010/main" val="2039335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FBD3-3C33-89B1-51C5-F0E8CA5C803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826168E-C2EF-E606-780E-1D1B02890B19}"/>
              </a:ext>
            </a:extLst>
          </p:cNvPr>
          <p:cNvSpPr>
            <a:spLocks noGrp="1"/>
          </p:cNvSpPr>
          <p:nvPr>
            <p:ph type="sldNum" sz="quarter" idx="12"/>
          </p:nvPr>
        </p:nvSpPr>
        <p:spPr/>
        <p:txBody>
          <a:bodyPr/>
          <a:lstStyle/>
          <a:p>
            <a:fld id="{B7E6CA31-DA56-47CF-9891-B6D0296B6AEC}" type="slidenum">
              <a:rPr lang="ru-RU" smtClean="0"/>
              <a:t>7</a:t>
            </a:fld>
            <a:endParaRPr lang="ru-RU" dirty="0"/>
          </a:p>
        </p:txBody>
      </p:sp>
      <p:sp>
        <p:nvSpPr>
          <p:cNvPr id="9" name="Titel 1">
            <a:extLst>
              <a:ext uri="{FF2B5EF4-FFF2-40B4-BE49-F238E27FC236}">
                <a16:creationId xmlns:a16="http://schemas.microsoft.com/office/drawing/2014/main" id="{FC8630BB-9FDB-C63E-F142-30B83421DBD5}"/>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Aufbau des Interviews</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771B1C5D-2199-2CE5-3386-919400DEB607}"/>
              </a:ext>
            </a:extLst>
          </p:cNvPr>
          <p:cNvSpPr txBox="1">
            <a:spLocks/>
          </p:cNvSpPr>
          <p:nvPr/>
        </p:nvSpPr>
        <p:spPr>
          <a:xfrm>
            <a:off x="1292352" y="1284236"/>
            <a:ext cx="6364224" cy="50721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2400" noProof="0" dirty="0"/>
              <a:t>Die interviewte Person soll möglichst gut wissen, worum es geht und was sie erwartet. </a:t>
            </a:r>
          </a:p>
          <a:p>
            <a:pPr marL="0" indent="0">
              <a:buNone/>
            </a:pPr>
            <a:r>
              <a:rPr lang="de-CH" sz="2400" noProof="0" dirty="0"/>
              <a:t>Dies gilt besonders für das Interview mit </a:t>
            </a:r>
            <a:r>
              <a:rPr lang="de-CH" sz="2400" noProof="0" dirty="0" err="1"/>
              <a:t>Expert:innen</a:t>
            </a:r>
            <a:r>
              <a:rPr lang="de-CH" sz="2400" noProof="0" dirty="0"/>
              <a:t>.</a:t>
            </a:r>
            <a:br>
              <a:rPr lang="de-CH" sz="2400" noProof="0" dirty="0"/>
            </a:br>
            <a:endParaRPr lang="de-CH" sz="2400" noProof="0" dirty="0"/>
          </a:p>
          <a:p>
            <a:pPr marL="171450" indent="-171450"/>
            <a:r>
              <a:rPr lang="de-CH" sz="2400" noProof="0" dirty="0">
                <a:solidFill>
                  <a:srgbClr val="738D05"/>
                </a:solidFill>
              </a:rPr>
              <a:t>Einführung</a:t>
            </a:r>
          </a:p>
          <a:p>
            <a:pPr marL="628650" lvl="1" indent="-171450"/>
            <a:r>
              <a:rPr lang="de-CH" sz="2000" dirty="0"/>
              <a:t>Sich (nochmals) kurz vorstellen</a:t>
            </a:r>
          </a:p>
          <a:p>
            <a:pPr marL="628650" lvl="1" indent="-171450"/>
            <a:r>
              <a:rPr lang="de-CH" sz="2000" noProof="0" dirty="0"/>
              <a:t>Ziel und Zweck des Interviews nennen</a:t>
            </a:r>
          </a:p>
          <a:p>
            <a:pPr marL="628650" lvl="1" indent="-171450"/>
            <a:r>
              <a:rPr lang="de-CH" sz="2000" noProof="0" dirty="0"/>
              <a:t>Zeitdauer angeben</a:t>
            </a:r>
          </a:p>
          <a:p>
            <a:pPr marL="171450" indent="-171450"/>
            <a:r>
              <a:rPr lang="de-CH" sz="2400" dirty="0">
                <a:solidFill>
                  <a:srgbClr val="738D05"/>
                </a:solidFill>
              </a:rPr>
              <a:t>Hauptteil</a:t>
            </a:r>
          </a:p>
          <a:p>
            <a:pPr marL="628650" lvl="1" indent="-171450"/>
            <a:r>
              <a:rPr lang="de-CH" sz="2000" dirty="0"/>
              <a:t>Einfache Eisbrecher-Frage stellen, z. B. «Wie sind Sie heute zur Arbeit gefahren?»</a:t>
            </a:r>
          </a:p>
          <a:p>
            <a:pPr marL="628650" lvl="1" indent="-171450"/>
            <a:r>
              <a:rPr lang="de-CH" sz="2000" dirty="0"/>
              <a:t>Fragen zum interessierenden Thema stellen</a:t>
            </a:r>
          </a:p>
          <a:p>
            <a:pPr marL="628650" lvl="1" indent="-171450"/>
            <a:r>
              <a:rPr lang="de-CH" sz="2000" dirty="0"/>
              <a:t>Nachfragen bei Unklarheiten / für Details</a:t>
            </a:r>
          </a:p>
          <a:p>
            <a:pPr marL="171450" indent="-171450"/>
            <a:r>
              <a:rPr lang="de-CH" sz="2400" noProof="0" dirty="0">
                <a:solidFill>
                  <a:srgbClr val="738D05"/>
                </a:solidFill>
              </a:rPr>
              <a:t>Schluss</a:t>
            </a:r>
          </a:p>
          <a:p>
            <a:pPr marL="628650" lvl="1" indent="-171450"/>
            <a:r>
              <a:rPr lang="de-CH" sz="2000" dirty="0"/>
              <a:t>Dank und Verabschiedung</a:t>
            </a:r>
            <a:endParaRPr lang="de-CH" sz="2000" noProof="0" dirty="0"/>
          </a:p>
          <a:p>
            <a:pPr marL="0" indent="0">
              <a:buNone/>
            </a:pPr>
            <a:endParaRPr lang="de-CH" sz="2400" noProof="0" dirty="0"/>
          </a:p>
          <a:p>
            <a:pPr marL="628650" lvl="1" indent="-171450"/>
            <a:endParaRPr lang="de-CH" noProof="0" dirty="0"/>
          </a:p>
        </p:txBody>
      </p:sp>
      <p:pic>
        <p:nvPicPr>
          <p:cNvPr id="4" name="Grafik 3" descr="Ein Bild, das Zeichnung, Entwurf, Lineart, Clipart enthält.&#10;&#10;KI-generierte Inhalte können fehlerhaft sein.">
            <a:extLst>
              <a:ext uri="{FF2B5EF4-FFF2-40B4-BE49-F238E27FC236}">
                <a16:creationId xmlns:a16="http://schemas.microsoft.com/office/drawing/2014/main" id="{B8E8372C-00F8-DAEC-5FDD-8C8D50F850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4485" y="826675"/>
            <a:ext cx="4587021" cy="3361273"/>
          </a:xfrm>
          <a:prstGeom prst="rect">
            <a:avLst/>
          </a:prstGeom>
          <a:effectLst>
            <a:outerShdw blurRad="50800" dist="38100" dir="2700000" algn="tl" rotWithShape="0">
              <a:prstClr val="black">
                <a:alpha val="40000"/>
              </a:prstClr>
            </a:outerShdw>
          </a:effectLst>
        </p:spPr>
      </p:pic>
      <p:sp>
        <p:nvSpPr>
          <p:cNvPr id="5" name="Textfeld 4">
            <a:extLst>
              <a:ext uri="{FF2B5EF4-FFF2-40B4-BE49-F238E27FC236}">
                <a16:creationId xmlns:a16="http://schemas.microsoft.com/office/drawing/2014/main" id="{3CCE0B1B-66D8-1FBA-1D7E-D05BF712E05D}"/>
              </a:ext>
            </a:extLst>
          </p:cNvPr>
          <p:cNvSpPr txBox="1"/>
          <p:nvPr/>
        </p:nvSpPr>
        <p:spPr>
          <a:xfrm>
            <a:off x="7540313" y="4186162"/>
            <a:ext cx="4553713" cy="400110"/>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Link Spiegel et al. (2016). Sprache und Kommunikation. </a:t>
            </a:r>
            <a:r>
              <a:rPr lang="de-CH" sz="1000" dirty="0" err="1">
                <a:solidFill>
                  <a:srgbClr val="686868"/>
                </a:solidFill>
              </a:rPr>
              <a:t>hep</a:t>
            </a:r>
            <a:r>
              <a:rPr lang="de-CH" sz="1000" dirty="0">
                <a:solidFill>
                  <a:srgbClr val="686868"/>
                </a:solidFill>
              </a:rPr>
              <a:t>-Verlag. </a:t>
            </a:r>
          </a:p>
        </p:txBody>
      </p:sp>
    </p:spTree>
    <p:extLst>
      <p:ext uri="{BB962C8B-B14F-4D97-AF65-F5344CB8AC3E}">
        <p14:creationId xmlns:p14="http://schemas.microsoft.com/office/powerpoint/2010/main" val="180422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CF2C-D6EF-EBB7-7CCD-4E6EB5409BE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E253B9A-7518-2110-AB43-2FAF6E7ABE24}"/>
              </a:ext>
            </a:extLst>
          </p:cNvPr>
          <p:cNvSpPr>
            <a:spLocks noGrp="1"/>
          </p:cNvSpPr>
          <p:nvPr>
            <p:ph type="sldNum" sz="quarter" idx="12"/>
          </p:nvPr>
        </p:nvSpPr>
        <p:spPr/>
        <p:txBody>
          <a:bodyPr/>
          <a:lstStyle/>
          <a:p>
            <a:fld id="{B7E6CA31-DA56-47CF-9891-B6D0296B6AEC}" type="slidenum">
              <a:rPr lang="ru-RU" smtClean="0"/>
              <a:t>8</a:t>
            </a:fld>
            <a:endParaRPr lang="ru-RU" dirty="0"/>
          </a:p>
        </p:txBody>
      </p:sp>
      <p:sp>
        <p:nvSpPr>
          <p:cNvPr id="9" name="Titel 1">
            <a:extLst>
              <a:ext uri="{FF2B5EF4-FFF2-40B4-BE49-F238E27FC236}">
                <a16:creationId xmlns:a16="http://schemas.microsoft.com/office/drawing/2014/main" id="{D4367708-EFB0-21D4-F356-D0E991E069E3}"/>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Gute Fragen </a:t>
            </a:r>
            <a:r>
              <a:rPr lang="de-CH" sz="2400" dirty="0">
                <a:solidFill>
                  <a:srgbClr val="073450"/>
                </a:solidFill>
                <a:latin typeface="Century Gothic"/>
              </a:rPr>
              <a:t>müssen vorher überlegt werden</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91877D80-7496-6152-E4D9-D112324917BD}"/>
              </a:ext>
            </a:extLst>
          </p:cNvPr>
          <p:cNvSpPr txBox="1">
            <a:spLocks/>
          </p:cNvSpPr>
          <p:nvPr/>
        </p:nvSpPr>
        <p:spPr>
          <a:xfrm>
            <a:off x="1292351" y="1210094"/>
            <a:ext cx="6418883" cy="526560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de-CH" sz="2400" noProof="0" dirty="0"/>
              <a:t>Bei der Formulierung von Fragen müssen einige grundlegenden Prinzipien beachtet werden:</a:t>
            </a:r>
            <a:br>
              <a:rPr lang="de-CH" sz="2400" noProof="0" dirty="0"/>
            </a:br>
            <a:r>
              <a:rPr lang="de-CH" sz="900" noProof="0" dirty="0">
                <a:solidFill>
                  <a:schemeClr val="bg1"/>
                </a:solidFill>
              </a:rPr>
              <a:t>e</a:t>
            </a:r>
          </a:p>
          <a:p>
            <a:pPr marL="171450" indent="-171450">
              <a:lnSpc>
                <a:spcPct val="120000"/>
              </a:lnSpc>
            </a:pPr>
            <a:r>
              <a:rPr lang="de-CH" sz="2400" noProof="0" dirty="0">
                <a:solidFill>
                  <a:srgbClr val="738D05"/>
                </a:solidFill>
              </a:rPr>
              <a:t>Offene Fragen stellen (</a:t>
            </a:r>
            <a:r>
              <a:rPr lang="de-CH" sz="2400" noProof="0" dirty="0">
                <a:solidFill>
                  <a:srgbClr val="738D05"/>
                </a:solidFill>
                <a:sym typeface="Wingdings" panose="05000000000000000000" pitchFamily="2" charset="2"/>
              </a:rPr>
              <a:t> W-Fragen)</a:t>
            </a:r>
            <a:endParaRPr lang="de-CH" sz="2400" noProof="0" dirty="0">
              <a:solidFill>
                <a:srgbClr val="738D05"/>
              </a:solidFill>
            </a:endParaRPr>
          </a:p>
          <a:p>
            <a:pPr marL="628650" lvl="1" indent="-171450">
              <a:lnSpc>
                <a:spcPct val="120000"/>
              </a:lnSpc>
              <a:spcBef>
                <a:spcPts val="200"/>
              </a:spcBef>
            </a:pPr>
            <a:r>
              <a:rPr lang="de-CH" sz="2000" dirty="0"/>
              <a:t>«Wie kommt es…? »</a:t>
            </a:r>
          </a:p>
          <a:p>
            <a:pPr marL="628650" lvl="1" indent="-171450">
              <a:lnSpc>
                <a:spcPct val="120000"/>
              </a:lnSpc>
              <a:spcBef>
                <a:spcPts val="200"/>
              </a:spcBef>
            </a:pPr>
            <a:r>
              <a:rPr lang="de-CH" sz="2000" dirty="0"/>
              <a:t>«</a:t>
            </a:r>
            <a:r>
              <a:rPr lang="de-CH" sz="2000" noProof="0" dirty="0"/>
              <a:t>Was ist…?</a:t>
            </a:r>
            <a:r>
              <a:rPr lang="de-CH" sz="2000" dirty="0"/>
              <a:t> »</a:t>
            </a:r>
            <a:endParaRPr lang="de-CH" sz="2000" noProof="0" dirty="0"/>
          </a:p>
          <a:p>
            <a:pPr marL="628650" lvl="1" indent="-171450">
              <a:lnSpc>
                <a:spcPct val="120000"/>
              </a:lnSpc>
              <a:spcBef>
                <a:spcPts val="200"/>
              </a:spcBef>
            </a:pPr>
            <a:r>
              <a:rPr lang="de-CH" sz="2000" dirty="0"/>
              <a:t>«Woher wissen wir / Sie …? »</a:t>
            </a:r>
          </a:p>
          <a:p>
            <a:pPr marL="628650" lvl="1" indent="-171450">
              <a:lnSpc>
                <a:spcPct val="120000"/>
              </a:lnSpc>
              <a:spcBef>
                <a:spcPts val="200"/>
              </a:spcBef>
            </a:pPr>
            <a:r>
              <a:rPr lang="de-CH" sz="2000" dirty="0"/>
              <a:t>usw. </a:t>
            </a:r>
            <a:endParaRPr lang="de-CH" sz="2000" noProof="0" dirty="0"/>
          </a:p>
          <a:p>
            <a:pPr marL="171450" indent="-171450">
              <a:lnSpc>
                <a:spcPct val="120000"/>
              </a:lnSpc>
            </a:pPr>
            <a:r>
              <a:rPr lang="de-CH" sz="2400" dirty="0">
                <a:solidFill>
                  <a:srgbClr val="738D05"/>
                </a:solidFill>
              </a:rPr>
              <a:t>Keine Suggestivfragen</a:t>
            </a:r>
          </a:p>
          <a:p>
            <a:pPr marL="0" indent="0">
              <a:lnSpc>
                <a:spcPct val="120000"/>
              </a:lnSpc>
              <a:buNone/>
            </a:pPr>
            <a:r>
              <a:rPr lang="de-CH" sz="2000" dirty="0"/>
              <a:t>Vermeiden Sie Formulierungen wie</a:t>
            </a:r>
          </a:p>
          <a:p>
            <a:pPr marL="628650" lvl="1" indent="-171450">
              <a:lnSpc>
                <a:spcPct val="120000"/>
              </a:lnSpc>
              <a:spcBef>
                <a:spcPts val="200"/>
              </a:spcBef>
            </a:pPr>
            <a:r>
              <a:rPr lang="de-CH" sz="2000" dirty="0"/>
              <a:t>«Sind Sie nicht auch der Meinung, dass…? »</a:t>
            </a:r>
          </a:p>
          <a:p>
            <a:pPr marL="628650" lvl="1" indent="-171450">
              <a:lnSpc>
                <a:spcPct val="120000"/>
              </a:lnSpc>
              <a:spcBef>
                <a:spcPts val="200"/>
              </a:spcBef>
            </a:pPr>
            <a:r>
              <a:rPr lang="de-CH" sz="2000" dirty="0"/>
              <a:t>«Sie sehen es sicher auch so, dass…? »</a:t>
            </a:r>
          </a:p>
          <a:p>
            <a:pPr marL="171450" indent="-171450">
              <a:lnSpc>
                <a:spcPct val="120000"/>
              </a:lnSpc>
            </a:pPr>
            <a:r>
              <a:rPr lang="de-CH" sz="2400" noProof="0" dirty="0">
                <a:solidFill>
                  <a:srgbClr val="738D05"/>
                </a:solidFill>
              </a:rPr>
              <a:t>Keine Ja/Nein-Fragen </a:t>
            </a:r>
            <a:endParaRPr lang="de-CH" sz="2400" dirty="0">
              <a:solidFill>
                <a:srgbClr val="738D05"/>
              </a:solidFill>
            </a:endParaRPr>
          </a:p>
          <a:p>
            <a:pPr lvl="1">
              <a:lnSpc>
                <a:spcPct val="120000"/>
              </a:lnSpc>
              <a:spcBef>
                <a:spcPts val="200"/>
              </a:spcBef>
            </a:pPr>
            <a:r>
              <a:rPr lang="de-CH" sz="1800" dirty="0"/>
              <a:t>Fragen, die nur mit Ja oder Nein beantwortet werden können, geben nicht viel Informationen her.</a:t>
            </a:r>
          </a:p>
          <a:p>
            <a:pPr lvl="1">
              <a:lnSpc>
                <a:spcPct val="120000"/>
              </a:lnSpc>
              <a:spcBef>
                <a:spcPts val="200"/>
              </a:spcBef>
            </a:pPr>
            <a:r>
              <a:rPr lang="de-CH" sz="1800" dirty="0"/>
              <a:t>Ja/Nein-Fragen geben der interviewten Person </a:t>
            </a:r>
            <a:r>
              <a:rPr lang="de-CH" sz="1800" b="1" dirty="0"/>
              <a:t>keine</a:t>
            </a:r>
            <a:r>
              <a:rPr lang="de-CH" sz="1800" dirty="0"/>
              <a:t> Möglichkeit, etwas zu </a:t>
            </a:r>
            <a:r>
              <a:rPr lang="de-CH" sz="1800" b="1" dirty="0"/>
              <a:t>erzählen</a:t>
            </a:r>
            <a:r>
              <a:rPr lang="de-CH" sz="1800" dirty="0"/>
              <a:t>.</a:t>
            </a:r>
          </a:p>
          <a:p>
            <a:pPr marL="0" indent="0">
              <a:lnSpc>
                <a:spcPct val="120000"/>
              </a:lnSpc>
              <a:buNone/>
            </a:pPr>
            <a:endParaRPr lang="de-CH" sz="2000" noProof="0" dirty="0"/>
          </a:p>
          <a:p>
            <a:pPr marL="0" indent="0">
              <a:buNone/>
            </a:pPr>
            <a:endParaRPr lang="de-CH" sz="2000" dirty="0"/>
          </a:p>
          <a:p>
            <a:pPr marL="0" indent="0">
              <a:buNone/>
            </a:pPr>
            <a:endParaRPr lang="de-CH" sz="2000" noProof="0" dirty="0"/>
          </a:p>
          <a:p>
            <a:pPr marL="0" indent="0">
              <a:buNone/>
            </a:pPr>
            <a:endParaRPr lang="de-CH" sz="2000" dirty="0"/>
          </a:p>
          <a:p>
            <a:pPr marL="0" indent="0">
              <a:buNone/>
            </a:pPr>
            <a:endParaRPr lang="de-CH" sz="2000" noProof="0" dirty="0"/>
          </a:p>
          <a:p>
            <a:pPr marL="0" indent="0">
              <a:buNone/>
            </a:pPr>
            <a:endParaRPr lang="de-CH" sz="2000" noProof="0" dirty="0"/>
          </a:p>
          <a:p>
            <a:pPr marL="0" indent="0">
              <a:buNone/>
            </a:pPr>
            <a:endParaRPr lang="de-CH" sz="2400" noProof="0" dirty="0"/>
          </a:p>
          <a:p>
            <a:pPr marL="628650" lvl="1" indent="-171450"/>
            <a:endParaRPr lang="de-CH" noProof="0" dirty="0"/>
          </a:p>
        </p:txBody>
      </p:sp>
      <p:sp>
        <p:nvSpPr>
          <p:cNvPr id="3" name="Ellipse 16">
            <a:extLst>
              <a:ext uri="{FF2B5EF4-FFF2-40B4-BE49-F238E27FC236}">
                <a16:creationId xmlns:a16="http://schemas.microsoft.com/office/drawing/2014/main" id="{18931495-3430-BD56-B1BC-9ABF2988F9AE}"/>
              </a:ext>
            </a:extLst>
          </p:cNvPr>
          <p:cNvSpPr/>
          <p:nvPr/>
        </p:nvSpPr>
        <p:spPr>
          <a:xfrm>
            <a:off x="8229599" y="3918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6" name="Freeform 5">
            <a:extLst>
              <a:ext uri="{FF2B5EF4-FFF2-40B4-BE49-F238E27FC236}">
                <a16:creationId xmlns:a16="http://schemas.microsoft.com/office/drawing/2014/main" id="{C0AD5F5D-956B-5CB3-D323-57071C73083D}"/>
              </a:ext>
            </a:extLst>
          </p:cNvPr>
          <p:cNvSpPr>
            <a:spLocks noEditPoints="1"/>
          </p:cNvSpPr>
          <p:nvPr/>
        </p:nvSpPr>
        <p:spPr bwMode="auto">
          <a:xfrm>
            <a:off x="8387778" y="5436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7" name="Textfeld 6">
            <a:extLst>
              <a:ext uri="{FF2B5EF4-FFF2-40B4-BE49-F238E27FC236}">
                <a16:creationId xmlns:a16="http://schemas.microsoft.com/office/drawing/2014/main" id="{5268F861-6B96-AB85-1DC0-F9E4D1D092DC}"/>
              </a:ext>
            </a:extLst>
          </p:cNvPr>
          <p:cNvSpPr txBox="1"/>
          <p:nvPr/>
        </p:nvSpPr>
        <p:spPr>
          <a:xfrm>
            <a:off x="8893627" y="424543"/>
            <a:ext cx="2345334" cy="523220"/>
          </a:xfrm>
          <a:prstGeom prst="rect">
            <a:avLst/>
          </a:prstGeom>
          <a:noFill/>
        </p:spPr>
        <p:txBody>
          <a:bodyPr wrap="square" rtlCol="0">
            <a:spAutoFit/>
          </a:bodyPr>
          <a:lstStyle/>
          <a:p>
            <a:r>
              <a:rPr lang="de-CH" sz="1400" dirty="0"/>
              <a:t>Verbindung zu W-Fragen und kritischem Denken</a:t>
            </a:r>
          </a:p>
        </p:txBody>
      </p:sp>
      <p:pic>
        <p:nvPicPr>
          <p:cNvPr id="13" name="Grafik 12" descr="Ein Bild, das Text, Cartoon, Darstellung, Design enthält.&#10;&#10;KI-generierte Inhalte können fehlerhaft sein.">
            <a:extLst>
              <a:ext uri="{FF2B5EF4-FFF2-40B4-BE49-F238E27FC236}">
                <a16:creationId xmlns:a16="http://schemas.microsoft.com/office/drawing/2014/main" id="{EC76C53E-B338-5B98-4A7A-D03FE70054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33281" y="2481943"/>
            <a:ext cx="3542763" cy="2835765"/>
          </a:xfrm>
          <a:prstGeom prst="rect">
            <a:avLst/>
          </a:prstGeom>
          <a:effectLst>
            <a:outerShdw blurRad="50800" dist="38100" dir="2700000" algn="tl" rotWithShape="0">
              <a:prstClr val="black">
                <a:alpha val="40000"/>
              </a:prstClr>
            </a:outerShdw>
          </a:effectLst>
        </p:spPr>
      </p:pic>
      <p:sp>
        <p:nvSpPr>
          <p:cNvPr id="14" name="Textfeld 13">
            <a:extLst>
              <a:ext uri="{FF2B5EF4-FFF2-40B4-BE49-F238E27FC236}">
                <a16:creationId xmlns:a16="http://schemas.microsoft.com/office/drawing/2014/main" id="{CC7D049B-A821-1D22-2769-F749D8071A99}"/>
              </a:ext>
            </a:extLst>
          </p:cNvPr>
          <p:cNvSpPr txBox="1"/>
          <p:nvPr/>
        </p:nvSpPr>
        <p:spPr>
          <a:xfrm>
            <a:off x="7946576" y="1970312"/>
            <a:ext cx="3542763" cy="523220"/>
          </a:xfrm>
          <a:prstGeom prst="rect">
            <a:avLst/>
          </a:prstGeom>
          <a:noFill/>
        </p:spPr>
        <p:txBody>
          <a:bodyPr wrap="square" rtlCol="0">
            <a:spAutoFit/>
          </a:bodyPr>
          <a:lstStyle/>
          <a:p>
            <a:r>
              <a:rPr lang="de-CH" sz="1400" dirty="0"/>
              <a:t>Geschlossene Fragen geben wenig Informationen her</a:t>
            </a:r>
          </a:p>
        </p:txBody>
      </p:sp>
      <p:sp>
        <p:nvSpPr>
          <p:cNvPr id="15" name="Textfeld 14">
            <a:extLst>
              <a:ext uri="{FF2B5EF4-FFF2-40B4-BE49-F238E27FC236}">
                <a16:creationId xmlns:a16="http://schemas.microsoft.com/office/drawing/2014/main" id="{887E3230-96C2-1511-422E-5AFFBFFC99DD}"/>
              </a:ext>
            </a:extLst>
          </p:cNvPr>
          <p:cNvSpPr txBox="1"/>
          <p:nvPr/>
        </p:nvSpPr>
        <p:spPr>
          <a:xfrm>
            <a:off x="7975748" y="5307396"/>
            <a:ext cx="3922342" cy="400110"/>
          </a:xfrm>
          <a:prstGeom prst="rect">
            <a:avLst/>
          </a:prstGeom>
          <a:noFill/>
        </p:spPr>
        <p:txBody>
          <a:bodyPr wrap="square">
            <a:spAutoFit/>
          </a:bodyPr>
          <a:lstStyle/>
          <a:p>
            <a:r>
              <a:rPr lang="de-CH" sz="1000" b="1" dirty="0">
                <a:solidFill>
                  <a:srgbClr val="686868"/>
                </a:solidFill>
              </a:rPr>
              <a:t>Quelle</a:t>
            </a:r>
            <a:r>
              <a:rPr lang="de-CH" sz="1000" dirty="0">
                <a:solidFill>
                  <a:srgbClr val="686868"/>
                </a:solidFill>
              </a:rPr>
              <a:t>: Böhner und Schütz (2020). Psychologie der Kommunikation. Springer.</a:t>
            </a:r>
          </a:p>
        </p:txBody>
      </p:sp>
      <p:sp>
        <p:nvSpPr>
          <p:cNvPr id="16" name="Pfeil: nach rechts 15">
            <a:extLst>
              <a:ext uri="{FF2B5EF4-FFF2-40B4-BE49-F238E27FC236}">
                <a16:creationId xmlns:a16="http://schemas.microsoft.com/office/drawing/2014/main" id="{81B7674A-CAB7-66F6-4808-F77CB3078EFE}"/>
              </a:ext>
            </a:extLst>
          </p:cNvPr>
          <p:cNvSpPr/>
          <p:nvPr/>
        </p:nvSpPr>
        <p:spPr>
          <a:xfrm>
            <a:off x="5257800" y="2786743"/>
            <a:ext cx="2398776" cy="195943"/>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2945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DC541E5-3AD9-A9E7-70E1-4C14EF657917}"/>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3" name="Textplatzhalter 2">
            <a:extLst>
              <a:ext uri="{FF2B5EF4-FFF2-40B4-BE49-F238E27FC236}">
                <a16:creationId xmlns:a16="http://schemas.microsoft.com/office/drawing/2014/main" id="{77683771-3291-CF51-F7B2-3C81B26C569C}"/>
              </a:ext>
            </a:extLst>
          </p:cNvPr>
          <p:cNvSpPr>
            <a:spLocks noGrp="1"/>
          </p:cNvSpPr>
          <p:nvPr>
            <p:ph type="body" idx="4294967295"/>
          </p:nvPr>
        </p:nvSpPr>
        <p:spPr>
          <a:xfrm>
            <a:off x="2578490" y="1707101"/>
            <a:ext cx="7326007" cy="984476"/>
          </a:xfrm>
        </p:spPr>
        <p:txBody>
          <a:bodyPr>
            <a:normAutofit/>
          </a:bodyPr>
          <a:lstStyle/>
          <a:p>
            <a:pPr marL="0" indent="0">
              <a:buNone/>
            </a:pPr>
            <a:r>
              <a:rPr lang="de-CH" sz="1700" dirty="0"/>
              <a:t>Die Empathie-Karte gibt weitere Hinweise zu offenen W-Fragen. </a:t>
            </a:r>
          </a:p>
          <a:p>
            <a:pPr marL="0" indent="0">
              <a:buNone/>
            </a:pPr>
            <a:r>
              <a:rPr lang="de-CH" sz="1700" dirty="0"/>
              <a:t>Die Fragen können auch als Inspiration für Eisbrecher-Fragen dienen. </a:t>
            </a:r>
          </a:p>
        </p:txBody>
      </p:sp>
      <p:grpSp>
        <p:nvGrpSpPr>
          <p:cNvPr id="5" name="Gruppieren 4">
            <a:extLst>
              <a:ext uri="{FF2B5EF4-FFF2-40B4-BE49-F238E27FC236}">
                <a16:creationId xmlns:a16="http://schemas.microsoft.com/office/drawing/2014/main" id="{9D312B9B-B5CF-0AE1-A2C1-502CC42BD2AC}"/>
              </a:ext>
            </a:extLst>
          </p:cNvPr>
          <p:cNvGrpSpPr/>
          <p:nvPr/>
        </p:nvGrpSpPr>
        <p:grpSpPr>
          <a:xfrm>
            <a:off x="8255000" y="399143"/>
            <a:ext cx="638627" cy="599420"/>
            <a:chOff x="4096535" y="3368565"/>
            <a:chExt cx="1135146" cy="1136163"/>
          </a:xfrm>
        </p:grpSpPr>
        <p:sp>
          <p:nvSpPr>
            <p:cNvPr id="6" name="Oval 11">
              <a:extLst>
                <a:ext uri="{FF2B5EF4-FFF2-40B4-BE49-F238E27FC236}">
                  <a16:creationId xmlns:a16="http://schemas.microsoft.com/office/drawing/2014/main" id="{D5A1BAE0-9515-23FE-7830-647818284FE6}"/>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7" name="Freeform 51">
              <a:extLst>
                <a:ext uri="{FF2B5EF4-FFF2-40B4-BE49-F238E27FC236}">
                  <a16:creationId xmlns:a16="http://schemas.microsoft.com/office/drawing/2014/main" id="{3D888080-F195-1F37-F422-8A1480E3FF1F}"/>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grpSp>
      <p:pic>
        <p:nvPicPr>
          <p:cNvPr id="9" name="Grafik 8" descr="Ein Bild, das Text, Diagramm, Screenshot, Reihe enthält.&#10;&#10;KI-generierte Inhalte können fehlerhaft sein.">
            <a:extLst>
              <a:ext uri="{FF2B5EF4-FFF2-40B4-BE49-F238E27FC236}">
                <a16:creationId xmlns:a16="http://schemas.microsoft.com/office/drawing/2014/main" id="{94E4C581-1929-FC1A-4E5B-A37479F2AE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8490" y="2647389"/>
            <a:ext cx="7326007" cy="4108284"/>
          </a:xfrm>
          <a:prstGeom prst="rect">
            <a:avLst/>
          </a:prstGeom>
          <a:ln>
            <a:solidFill>
              <a:srgbClr val="073450"/>
            </a:solidFill>
          </a:ln>
          <a:effectLst>
            <a:outerShdw blurRad="50800" dist="38100" dir="2700000" algn="tl" rotWithShape="0">
              <a:prstClr val="black">
                <a:alpha val="40000"/>
              </a:prstClr>
            </a:outerShdw>
          </a:effectLst>
        </p:spPr>
      </p:pic>
      <p:sp>
        <p:nvSpPr>
          <p:cNvPr id="10" name="Textfeld 9">
            <a:extLst>
              <a:ext uri="{FF2B5EF4-FFF2-40B4-BE49-F238E27FC236}">
                <a16:creationId xmlns:a16="http://schemas.microsoft.com/office/drawing/2014/main" id="{DA983005-A9E5-3DB5-2468-D4243861BA01}"/>
              </a:ext>
            </a:extLst>
          </p:cNvPr>
          <p:cNvSpPr txBox="1"/>
          <p:nvPr/>
        </p:nvSpPr>
        <p:spPr>
          <a:xfrm>
            <a:off x="8893627" y="424543"/>
            <a:ext cx="2345334" cy="523220"/>
          </a:xfrm>
          <a:prstGeom prst="rect">
            <a:avLst/>
          </a:prstGeom>
          <a:noFill/>
        </p:spPr>
        <p:txBody>
          <a:bodyPr wrap="square" rtlCol="0">
            <a:spAutoFit/>
          </a:bodyPr>
          <a:lstStyle/>
          <a:p>
            <a:r>
              <a:rPr lang="de-CH" sz="1400" dirty="0"/>
              <a:t>Verbindung zu Design </a:t>
            </a:r>
            <a:r>
              <a:rPr lang="de-CH" sz="1400" dirty="0" err="1"/>
              <a:t>Thinking</a:t>
            </a:r>
            <a:endParaRPr lang="de-CH" sz="1400" dirty="0"/>
          </a:p>
        </p:txBody>
      </p:sp>
    </p:spTree>
    <p:extLst>
      <p:ext uri="{BB962C8B-B14F-4D97-AF65-F5344CB8AC3E}">
        <p14:creationId xmlns:p14="http://schemas.microsoft.com/office/powerpoint/2010/main" val="1648538234"/>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4138</Words>
  <Application>Microsoft Office PowerPoint</Application>
  <PresentationFormat>Breitbild</PresentationFormat>
  <Paragraphs>324</Paragraphs>
  <Slides>26</Slides>
  <Notes>20</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26</vt:i4>
      </vt:variant>
    </vt:vector>
  </HeadingPairs>
  <TitlesOfParts>
    <vt:vector size="37" baseType="lpstr">
      <vt:lpstr>Malgun Gothic</vt:lpstr>
      <vt:lpstr>Arial</vt:lpstr>
      <vt:lpstr>Calibri</vt:lpstr>
      <vt:lpstr>Century Gothic</vt:lpstr>
      <vt:lpstr>Lucida Sans</vt:lpstr>
      <vt:lpstr>Roboto</vt:lpstr>
      <vt:lpstr>Wingdings</vt:lpstr>
      <vt:lpstr>myidea</vt:lpstr>
      <vt:lpstr>1_myidea</vt:lpstr>
      <vt:lpstr>2_myidea</vt:lpstr>
      <vt:lpstr>3_myidea</vt:lpstr>
      <vt:lpstr>Wiederkehrende Themen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1367</cp:revision>
  <cp:lastPrinted>2021-01-20T19:01:33Z</cp:lastPrinted>
  <dcterms:created xsi:type="dcterms:W3CDTF">2020-11-11T18:04:37Z</dcterms:created>
  <dcterms:modified xsi:type="dcterms:W3CDTF">2026-08-26T14:40:41Z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