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2.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theme/theme3.xml" ContentType="application/vnd.openxmlformats-officedocument.theme+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1.xml" ContentType="application/vnd.openxmlformats-officedocument.themeOverride+xml"/>
  <Override PartName="/ppt/notesSlides/notesSlide9.xml" ContentType="application/vnd.openxmlformats-officedocument.presentationml.notesSlide+xml"/>
  <Override PartName="/ppt/theme/themeOverride2.xml" ContentType="application/vnd.openxmlformats-officedocument.themeOverride+xml"/>
  <Override PartName="/ppt/notesSlides/notesSlide10.xml" ContentType="application/vnd.openxmlformats-officedocument.presentationml.notesSlide+xml"/>
  <Override PartName="/ppt/theme/themeOverride3.xml" ContentType="application/vnd.openxmlformats-officedocument.themeOverride+xml"/>
  <Override PartName="/ppt/notesSlides/notesSlide11.xml" ContentType="application/vnd.openxmlformats-officedocument.presentationml.notesSlide+xml"/>
  <Override PartName="/ppt/theme/themeOverride4.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871" r:id="rId2"/>
    <p:sldMasterId id="2147483939" r:id="rId3"/>
    <p:sldMasterId id="2147484017" r:id="rId4"/>
  </p:sldMasterIdLst>
  <p:notesMasterIdLst>
    <p:notesMasterId r:id="rId33"/>
  </p:notesMasterIdLst>
  <p:sldIdLst>
    <p:sldId id="2161" r:id="rId5"/>
    <p:sldId id="2193" r:id="rId6"/>
    <p:sldId id="264" r:id="rId7"/>
    <p:sldId id="3824" r:id="rId8"/>
    <p:sldId id="2072" r:id="rId9"/>
    <p:sldId id="2073" r:id="rId10"/>
    <p:sldId id="3825" r:id="rId11"/>
    <p:sldId id="2205" r:id="rId12"/>
    <p:sldId id="2206" r:id="rId13"/>
    <p:sldId id="2207" r:id="rId14"/>
    <p:sldId id="2208" r:id="rId15"/>
    <p:sldId id="2209" r:id="rId16"/>
    <p:sldId id="3816" r:id="rId17"/>
    <p:sldId id="3817" r:id="rId18"/>
    <p:sldId id="3826" r:id="rId19"/>
    <p:sldId id="3821" r:id="rId20"/>
    <p:sldId id="3818" r:id="rId21"/>
    <p:sldId id="3822" r:id="rId22"/>
    <p:sldId id="3823" r:id="rId23"/>
    <p:sldId id="2079" r:id="rId24"/>
    <p:sldId id="2080" r:id="rId25"/>
    <p:sldId id="3827" r:id="rId26"/>
    <p:sldId id="3828" r:id="rId27"/>
    <p:sldId id="2204" r:id="rId28"/>
    <p:sldId id="3833" r:id="rId29"/>
    <p:sldId id="3834" r:id="rId30"/>
    <p:sldId id="3835" r:id="rId31"/>
    <p:sldId id="3836" r:id="rId32"/>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A76640-4AD6-897D-476B-065745185465}" name="Eveline Gutzwiller-Helfenfinger" initials="EG" userId="S::eveline.gutzwiller@phsz.ch::051a8f6c-2ee5-443c-80ae-0468ac528f16" providerId="AD"/>
  <p188:author id="{3AD071DE-D5E7-62BA-4011-3CEFCCB106DA}" name="Uhlmann Sandra (uhsa)" initials="SU" userId="S::uhsa@bbzolten.ch::87ae08eb-0b3f-47d7-9229-b2cbd4964cda" providerId="AD"/>
  <p188:author id="{25C3A8FA-95B7-A489-2F04-528522ED477A}" name="Müller Susan" initials="SM" userId="S::mls9@bfh.ch::130eb5c5-9aed-44bf-b216-64bd859fac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üller Susan" initials="MS" lastIdx="1" clrIdx="0">
    <p:extLst>
      <p:ext uri="{19B8F6BF-5375-455C-9EA6-DF929625EA0E}">
        <p15:presenceInfo xmlns:p15="http://schemas.microsoft.com/office/powerpoint/2012/main" userId="S::mls9@bfh.ch::130eb5c5-9aed-44bf-b216-64bd859fac5e" providerId="AD"/>
      </p:ext>
    </p:extLst>
  </p:cmAuthor>
  <p:cmAuthor id="2" name="Eveline Gutzwiller" initials="EG" lastIdx="25" clrIdx="1">
    <p:extLst>
      <p:ext uri="{19B8F6BF-5375-455C-9EA6-DF929625EA0E}">
        <p15:presenceInfo xmlns:p15="http://schemas.microsoft.com/office/powerpoint/2012/main" userId="8d34d96c0307f392" providerId="Windows Live"/>
      </p:ext>
    </p:extLst>
  </p:cmAuthor>
  <p:cmAuthor id="3" name="Jossen Bettina" initials="JB" lastIdx="1" clrIdx="2">
    <p:extLst>
      <p:ext uri="{19B8F6BF-5375-455C-9EA6-DF929625EA0E}">
        <p15:presenceInfo xmlns:p15="http://schemas.microsoft.com/office/powerpoint/2012/main" userId="S::bettina.jossen@hep-verlag.ch::6f1b67fc-60ee-4bfb-9fc4-dead9e2958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6868"/>
    <a:srgbClr val="5F5F5F"/>
    <a:srgbClr val="0B4874"/>
    <a:srgbClr val="B11B96"/>
    <a:srgbClr val="135B87"/>
    <a:srgbClr val="738D05"/>
    <a:srgbClr val="000000"/>
    <a:srgbClr val="6C0A63"/>
    <a:srgbClr val="90909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89" autoAdjust="0"/>
    <p:restoredTop sz="79177" autoAdjust="0"/>
  </p:normalViewPr>
  <p:slideViewPr>
    <p:cSldViewPr snapToGrid="0">
      <p:cViewPr varScale="1">
        <p:scale>
          <a:sx n="58" d="100"/>
          <a:sy n="58" d="100"/>
        </p:scale>
        <p:origin x="1060" y="28"/>
      </p:cViewPr>
      <p:guideLst>
        <p:guide orient="horz" pos="2183"/>
        <p:guide pos="3817"/>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2292"/>
    </p:cViewPr>
  </p:sorterViewPr>
  <p:notesViewPr>
    <p:cSldViewPr snapToGrid="0">
      <p:cViewPr>
        <p:scale>
          <a:sx n="100" d="100"/>
          <a:sy n="100" d="100"/>
        </p:scale>
        <p:origin x="3486" y="-76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A63D0C0-5BDE-495E-A54C-EA63650EE5ED}" type="datetimeFigureOut">
              <a:rPr lang="ru-RU" smtClean="0"/>
              <a:t>26.08.2026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endParaRPr lang="ru-RU" dirty="0"/>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52985BD-394C-4249-9520-F7128BE881DD}" type="slidenum">
              <a:rPr lang="ru-RU" smtClean="0"/>
              <a:t>‹Nr.›</a:t>
            </a:fld>
            <a:endParaRPr lang="ru-RU"/>
          </a:p>
        </p:txBody>
      </p:sp>
    </p:spTree>
    <p:extLst>
      <p:ext uri="{BB962C8B-B14F-4D97-AF65-F5344CB8AC3E}">
        <p14:creationId xmlns:p14="http://schemas.microsoft.com/office/powerpoint/2010/main" val="3836305165"/>
      </p:ext>
    </p:extLst>
  </p:cSld>
  <p:clrMap bg1="lt1" tx1="dk1" bg2="lt2" tx2="dk2" accent1="accent1" accent2="accent2" accent3="accent3" accent4="accent4" accent5="accent5" accent6="accent6" hlink="hlink" folHlink="folHlink"/>
  <p:notesStyle>
    <a:lvl1pPr marL="0" algn="l" defTabSz="914400" rtl="0" eaLnBrk="1" latinLnBrk="0" hangingPunct="1">
      <a:defRPr sz="1100" kern="1200">
        <a:solidFill>
          <a:schemeClr val="tx1"/>
        </a:solidFill>
        <a:latin typeface="Century Gothic" panose="020B0502020202020204" pitchFamily="34" charset="0"/>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de-CH" sz="1100" dirty="0">
                <a:latin typeface="Century Gothic" panose="020B0502020202020204" pitchFamily="34" charset="0"/>
              </a:rPr>
              <a:t>Bei der Entwicklung eigener Geschäftsideen im Rahmen von </a:t>
            </a:r>
            <a:r>
              <a:rPr lang="de-CH" sz="1100" i="1" dirty="0">
                <a:latin typeface="Century Gothic" panose="020B0502020202020204" pitchFamily="34" charset="0"/>
              </a:rPr>
              <a:t>myidea</a:t>
            </a:r>
            <a:r>
              <a:rPr lang="de-CH" sz="1100" dirty="0">
                <a:latin typeface="Century Gothic" panose="020B0502020202020204" pitchFamily="34" charset="0"/>
              </a:rPr>
              <a:t> tauchen einige Themen, Aktivitäten und entsprechende Werkzeuge/Strategien mehrfach auf, um den Prozess zu unterstützen. Um sicher zu stellen, dass alle Lernenden über die entsprechenden Basiskompetenzen für die Arbeit mit </a:t>
            </a:r>
            <a:r>
              <a:rPr lang="de-CH" sz="1100" i="1" dirty="0">
                <a:latin typeface="Century Gothic" panose="020B0502020202020204" pitchFamily="34" charset="0"/>
              </a:rPr>
              <a:t>myidea</a:t>
            </a:r>
            <a:r>
              <a:rPr lang="de-CH" sz="1100" dirty="0">
                <a:latin typeface="Century Gothic" panose="020B0502020202020204" pitchFamily="34" charset="0"/>
              </a:rPr>
              <a:t> verfügen, werden diese Themen, Aktivitäten und entsprechenden Werkzeuge/Strategien hier bei Bedarf nochmals kurz repetiert. Dabei werden auch erste Hinweise gesetzt, wo und wie sie in </a:t>
            </a:r>
            <a:r>
              <a:rPr lang="de-CH" sz="1100" i="1" dirty="0">
                <a:highlight>
                  <a:srgbClr val="FFFF00"/>
                </a:highlight>
                <a:latin typeface="Century Gothic" panose="020B0502020202020204" pitchFamily="34" charset="0"/>
              </a:rPr>
              <a:t>myidea</a:t>
            </a:r>
            <a:r>
              <a:rPr lang="de-CH" sz="1100" dirty="0">
                <a:latin typeface="Century Gothic" panose="020B0502020202020204" pitchFamily="34" charset="0"/>
              </a:rPr>
              <a:t> relevant werden. Um in </a:t>
            </a:r>
            <a:r>
              <a:rPr lang="de-CH" sz="1100" i="1" dirty="0">
                <a:latin typeface="Century Gothic" panose="020B0502020202020204" pitchFamily="34" charset="0"/>
              </a:rPr>
              <a:t>myidea</a:t>
            </a:r>
            <a:r>
              <a:rPr lang="de-CH" sz="1100" dirty="0">
                <a:latin typeface="Century Gothic" panose="020B0502020202020204" pitchFamily="34" charset="0"/>
              </a:rPr>
              <a:t> 2.0 solche wiederkehrenden Themen zu markieren, wird das hier dargestellte Pfeil-im-Kreis-Icon verwendet. Dies ermöglicht es den Lehrpersonen, explizite Rückbezüge zu setzen, während es bei den Lernenden für einen Wiedererkennungs-Effekt sorgt.</a:t>
            </a:r>
          </a:p>
        </p:txBody>
      </p:sp>
      <p:sp>
        <p:nvSpPr>
          <p:cNvPr id="4" name="Foliennummernplatzhalter 3"/>
          <p:cNvSpPr>
            <a:spLocks noGrp="1"/>
          </p:cNvSpPr>
          <p:nvPr>
            <p:ph type="sldNum" sz="quarter" idx="5"/>
          </p:nvPr>
        </p:nvSpPr>
        <p:spPr/>
        <p:txBody>
          <a:bodyPr/>
          <a:lstStyle/>
          <a:p>
            <a:fld id="{552985BD-394C-4249-9520-F7128BE881DD}" type="slidenum">
              <a:rPr lang="ru-RU" smtClean="0"/>
              <a:t>1</a:t>
            </a:fld>
            <a:endParaRPr lang="ru-RU"/>
          </a:p>
        </p:txBody>
      </p:sp>
    </p:spTree>
    <p:extLst>
      <p:ext uri="{BB962C8B-B14F-4D97-AF65-F5344CB8AC3E}">
        <p14:creationId xmlns:p14="http://schemas.microsoft.com/office/powerpoint/2010/main" val="5745432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11FF4-519A-D50F-808C-CF7CF116F59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AF416C4-9728-74B6-8956-C29A9E399D38}"/>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DBB92EBA-0DDA-3361-75F6-D9F02D005B61}"/>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B765CF23-C1F8-1486-8B26-CC66C722EA2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87524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4BF4B-81BA-5EFB-749A-8EEF103E7A9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AC27F66-FD36-7105-3B22-3E609B80015E}"/>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61B4FD54-6085-7A62-9302-DF1020426079}"/>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9BB03FDB-38FC-195E-6930-DFFBABD42B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8782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F09BF-6969-BC6A-FAEB-7FC1DDA1258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178B12D-D9A0-8DF4-A7B1-7C1B25920DFA}"/>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D9A435CF-40BB-DF7D-53B8-4BEC935F0FD2}"/>
              </a:ext>
            </a:extLst>
          </p:cNvPr>
          <p:cNvSpPr>
            <a:spLocks noGrp="1"/>
          </p:cNvSpPr>
          <p:nvPr>
            <p:ph type="body" idx="1"/>
          </p:nvPr>
        </p:nvSpPr>
        <p:spPr/>
        <p:txBody>
          <a:bodyPr/>
          <a:lstStyle/>
          <a:p>
            <a:r>
              <a:rPr lang="de-CH" dirty="0"/>
              <a:t>Häufig schliessen Lernende ihre Präsentation mit dem Satz «Das war unsere Präsentation». Ähnlich wie formelhafte Einleitungen wirkt auch dieser Abschluss erwartbar und wenig wirkungsvoll. Zudem wird damit die Möglichkeit verpasst, die Zuhörerinnen und Zuhörer zu aktivieren. Tipp: Das Teammitglied, welches den Schlusssatz vorträgt, soll diesen – als Action – auswendig lernen.</a:t>
            </a:r>
          </a:p>
        </p:txBody>
      </p:sp>
      <p:sp>
        <p:nvSpPr>
          <p:cNvPr id="4" name="Foliennummernplatzhalter 3">
            <a:extLst>
              <a:ext uri="{FF2B5EF4-FFF2-40B4-BE49-F238E27FC236}">
                <a16:creationId xmlns:a16="http://schemas.microsoft.com/office/drawing/2014/main" id="{BD651978-AE66-A2E1-3F65-3357258BC01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4763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Ziel der Aufgabe: </a:t>
            </a:r>
            <a:r>
              <a:rPr lang="de-DE" b="0" dirty="0"/>
              <a:t>Die Lernenden wenden das Modell AIDA an und gestalten einen Kurzpitch bewusst entlang Attention – Interest – </a:t>
            </a:r>
            <a:r>
              <a:rPr lang="de-DE" b="0" dirty="0" err="1"/>
              <a:t>Desire</a:t>
            </a:r>
            <a:r>
              <a:rPr lang="de-DE" b="0" dirty="0"/>
              <a:t> – Action.</a:t>
            </a:r>
          </a:p>
          <a:p>
            <a:endParaRPr lang="de-DE" b="0" dirty="0"/>
          </a:p>
          <a:p>
            <a:r>
              <a:rPr lang="de-DE" b="1" dirty="0"/>
              <a:t>Hinweis zum Produkt: </a:t>
            </a:r>
            <a:r>
              <a:rPr lang="de-DE" b="0" dirty="0"/>
              <a:t>Es muss nicht zwingend genau dieses Lebensmittel sein. Entscheidend ist, dass es sich im Pitch für einen neuen Verwendungszweck vermarkten lässt (z. B. als alternative Nutzung, neues Einsatzgebiet, neues Produktkonzept rund um das Objekt).</a:t>
            </a:r>
          </a:p>
          <a:p>
            <a:endParaRPr lang="de-DE" b="1" dirty="0"/>
          </a:p>
          <a:p>
            <a:r>
              <a:rPr lang="de-DE" b="1" dirty="0"/>
              <a:t>Wichtig für die Durchführung: </a:t>
            </a:r>
            <a:r>
              <a:rPr lang="de-DE" b="0" dirty="0"/>
              <a:t>Es ist darauf zu achten, dass den Lernenden das Produkt für den Pitch physisch in die Hand gegeben wird. Es soll während des Pitchs sichtbar und einsetzbar sein (z. B. zum Zeigen, Demonstrieren, als Einstieg). Die Lehrperson bringt das Produkt in genügend </a:t>
            </a:r>
            <a:r>
              <a:rPr lang="de-DE" b="0" dirty="0" err="1"/>
              <a:t>grosser</a:t>
            </a:r>
            <a:r>
              <a:rPr lang="de-DE" b="0" dirty="0"/>
              <a:t> Menge in den Unterricht mit.</a:t>
            </a:r>
          </a:p>
          <a:p>
            <a:endParaRPr lang="de-CH" b="0" dirty="0"/>
          </a:p>
        </p:txBody>
      </p:sp>
      <p:sp>
        <p:nvSpPr>
          <p:cNvPr id="4" name="Foliennummernplatzhalter 3"/>
          <p:cNvSpPr>
            <a:spLocks noGrp="1"/>
          </p:cNvSpPr>
          <p:nvPr>
            <p:ph type="sldNum" sz="quarter" idx="5"/>
          </p:nvPr>
        </p:nvSpPr>
        <p:spPr/>
        <p:txBody>
          <a:bodyPr/>
          <a:lstStyle/>
          <a:p>
            <a:fld id="{552985BD-394C-4249-9520-F7128BE881DD}" type="slidenum">
              <a:rPr lang="ru-RU" smtClean="0"/>
              <a:t>13</a:t>
            </a:fld>
            <a:endParaRPr lang="ru-RU"/>
          </a:p>
        </p:txBody>
      </p:sp>
    </p:spTree>
    <p:extLst>
      <p:ext uri="{BB962C8B-B14F-4D97-AF65-F5344CB8AC3E}">
        <p14:creationId xmlns:p14="http://schemas.microsoft.com/office/powerpoint/2010/main" val="23340073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Eine Alternative zu den Erdnüsschen, die nicht unbedingt ganzjährig verfügbar sind, sind Hörnli.</a:t>
            </a:r>
          </a:p>
        </p:txBody>
      </p:sp>
      <p:sp>
        <p:nvSpPr>
          <p:cNvPr id="4" name="Foliennummernplatzhalter 3"/>
          <p:cNvSpPr>
            <a:spLocks noGrp="1"/>
          </p:cNvSpPr>
          <p:nvPr>
            <p:ph type="sldNum" sz="quarter" idx="5"/>
          </p:nvPr>
        </p:nvSpPr>
        <p:spPr/>
        <p:txBody>
          <a:bodyPr/>
          <a:lstStyle/>
          <a:p>
            <a:fld id="{552985BD-394C-4249-9520-F7128BE881DD}" type="slidenum">
              <a:rPr lang="ru-RU" smtClean="0"/>
              <a:t>14</a:t>
            </a:fld>
            <a:endParaRPr lang="ru-RU"/>
          </a:p>
        </p:txBody>
      </p:sp>
    </p:spTree>
    <p:extLst>
      <p:ext uri="{BB962C8B-B14F-4D97-AF65-F5344CB8AC3E}">
        <p14:creationId xmlns:p14="http://schemas.microsoft.com/office/powerpoint/2010/main" val="726650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85D22-0701-C6CD-FF07-944109E90BE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7A5351B-AECD-059D-C1B0-15C62F32E1E7}"/>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08D3E17C-F534-1742-C6E3-630A3B8A9C8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100" dirty="0"/>
              <a:t>Weiter sollen die Lernenden sich mit der Frage befassen, wie sie glaubwürdig und authentisch präsentieren können. Sie wollen das Publikum mit ihrem Pitch von ihrer Geschäftsidee überzeugen. Um dies zu erreichen, müssen die einzelnen Elemente und Bereiche der Präsentation stimmig sein und einen klaren sowie sinnvollen Bezug zum Produkt resp. zur Dienstleistung herstellen. </a:t>
            </a:r>
            <a:r>
              <a:rPr lang="de-CH" dirty="0"/>
              <a:t>So wirkt beispielsweise ein Pitch zu einer innovativen Art des Gemüseanbaus authentischer und überzeugender, wenn die präsentierenden Personen Gärtnerkleidung tragen und gegebenenfalls für den Anbau verwendete Werkzeuge mitbringen, als wenn sie in Nadelstreifenanzug und mit Aktenkoffer auftreten.</a:t>
            </a:r>
            <a:endParaRPr lang="de-CH" sz="1100" dirty="0"/>
          </a:p>
        </p:txBody>
      </p:sp>
      <p:sp>
        <p:nvSpPr>
          <p:cNvPr id="4" name="Foliennummernplatzhalter 3">
            <a:extLst>
              <a:ext uri="{FF2B5EF4-FFF2-40B4-BE49-F238E27FC236}">
                <a16:creationId xmlns:a16="http://schemas.microsoft.com/office/drawing/2014/main" id="{192C2496-8981-1080-EC1F-BE8EE3999E03}"/>
              </a:ext>
            </a:extLst>
          </p:cNvPr>
          <p:cNvSpPr>
            <a:spLocks noGrp="1"/>
          </p:cNvSpPr>
          <p:nvPr>
            <p:ph type="sldNum" sz="quarter" idx="5"/>
          </p:nvPr>
        </p:nvSpPr>
        <p:spPr/>
        <p:txBody>
          <a:bodyPr/>
          <a:lstStyle/>
          <a:p>
            <a:fld id="{552985BD-394C-4249-9520-F7128BE881DD}" type="slidenum">
              <a:rPr lang="ru-RU" smtClean="0"/>
              <a:t>15</a:t>
            </a:fld>
            <a:endParaRPr lang="ru-RU"/>
          </a:p>
        </p:txBody>
      </p:sp>
    </p:spTree>
    <p:extLst>
      <p:ext uri="{BB962C8B-B14F-4D97-AF65-F5344CB8AC3E}">
        <p14:creationId xmlns:p14="http://schemas.microsoft.com/office/powerpoint/2010/main" val="17038504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16</a:t>
            </a:fld>
            <a:endParaRPr lang="ru-RU"/>
          </a:p>
        </p:txBody>
      </p:sp>
    </p:spTree>
    <p:extLst>
      <p:ext uri="{BB962C8B-B14F-4D97-AF65-F5344CB8AC3E}">
        <p14:creationId xmlns:p14="http://schemas.microsoft.com/office/powerpoint/2010/main" val="23159119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1" dirty="0"/>
              <a:t>Angaben und Quellen zu den Personen, Produkten und Bildern: </a:t>
            </a:r>
          </a:p>
          <a:p>
            <a:br>
              <a:rPr lang="de-CH" dirty="0"/>
            </a:br>
            <a:r>
              <a:rPr lang="de-CH" sz="1100" b="0" dirty="0"/>
              <a:t>A: Sonia </a:t>
            </a:r>
            <a:r>
              <a:rPr lang="de-CH" sz="1100" b="0" dirty="0" err="1"/>
              <a:t>Eterno</a:t>
            </a:r>
            <a:r>
              <a:rPr lang="de-CH" sz="1100" b="0" dirty="0"/>
              <a:t>, </a:t>
            </a:r>
            <a:r>
              <a:rPr lang="de-CH" sz="1100" b="0" dirty="0" err="1"/>
              <a:t>Shubidu</a:t>
            </a:r>
            <a:r>
              <a:rPr lang="de-CH" sz="1100" b="0" dirty="0"/>
              <a:t>, solothurnerzeitung.ch, shubidu.com</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z="1100" b="0" dirty="0"/>
              <a:t>B: Roland Laux &amp; Enrique Drescher, re-coffee.ch</a:t>
            </a:r>
          </a:p>
          <a:p>
            <a:r>
              <a:rPr lang="de-CH" sz="1100" b="0" dirty="0"/>
              <a:t>C: Sandra Fischer, Shea Yeah, blick.ch, sheayeah.ch</a:t>
            </a:r>
          </a:p>
          <a:p>
            <a:r>
              <a:rPr lang="de-CH" sz="1100" b="0" dirty="0"/>
              <a:t>D: Ennio Kubli, Leon Bossard &amp; </a:t>
            </a:r>
            <a:r>
              <a:rPr lang="de-CH" sz="1100" b="0" dirty="0" err="1"/>
              <a:t>Ljam</a:t>
            </a:r>
            <a:r>
              <a:rPr lang="de-CH" sz="1100" b="0" dirty="0"/>
              <a:t> </a:t>
            </a:r>
            <a:r>
              <a:rPr lang="de-CH" sz="1100" b="0" dirty="0" err="1"/>
              <a:t>Oehninger</a:t>
            </a:r>
            <a:r>
              <a:rPr lang="de-CH" sz="1100" b="0" dirty="0"/>
              <a:t>, </a:t>
            </a:r>
            <a:r>
              <a:rPr lang="de-CH" sz="1100" b="0" dirty="0" err="1"/>
              <a:t>ChewUp</a:t>
            </a:r>
            <a:r>
              <a:rPr lang="de-CH" sz="1100" b="0" dirty="0"/>
              <a:t>, chewup.ch/</a:t>
            </a:r>
            <a:r>
              <a:rPr lang="de-CH" sz="1100" b="0" dirty="0" err="1"/>
              <a:t>uber</a:t>
            </a:r>
            <a:r>
              <a:rPr lang="de-CH" sz="1100" b="0" dirty="0"/>
              <a:t>-uns</a:t>
            </a:r>
          </a:p>
          <a:p>
            <a:r>
              <a:rPr lang="de-CH" sz="1100" b="0" dirty="0"/>
              <a:t>E: Christian Käser &amp; Linus Lingg, </a:t>
            </a:r>
            <a:r>
              <a:rPr lang="de-CH" sz="1100" b="0" dirty="0" err="1"/>
              <a:t>bottleplus</a:t>
            </a:r>
            <a:r>
              <a:rPr lang="de-CH" sz="1100" b="0" dirty="0"/>
              <a:t>, bluewin.ch, bottleplus.com</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z="1100" b="0" dirty="0"/>
              <a:t>F: Martina Hammer, </a:t>
            </a:r>
            <a:r>
              <a:rPr lang="de-CH" sz="1100" b="0" dirty="0" err="1"/>
              <a:t>feelgood</a:t>
            </a:r>
            <a:r>
              <a:rPr lang="de-CH" sz="1100" b="0" dirty="0"/>
              <a:t> </a:t>
            </a:r>
            <a:r>
              <a:rPr lang="de-CH" sz="1100" b="0" dirty="0" err="1"/>
              <a:t>Condoms</a:t>
            </a:r>
            <a:r>
              <a:rPr lang="de-CH" sz="1100" b="0" dirty="0"/>
              <a:t>, feelgoodcondoms.ch/#ueberuns</a:t>
            </a:r>
          </a:p>
          <a:p>
            <a:r>
              <a:rPr lang="de-CH" sz="1100" b="0" dirty="0"/>
              <a:t>G: Kevin </a:t>
            </a:r>
            <a:r>
              <a:rPr lang="de-CH" sz="1100" b="0" dirty="0" err="1"/>
              <a:t>Willeit</a:t>
            </a:r>
            <a:r>
              <a:rPr lang="de-CH" sz="1100" b="0" dirty="0"/>
              <a:t>, </a:t>
            </a:r>
            <a:r>
              <a:rPr lang="de-CH" sz="1100" b="0" dirty="0" err="1"/>
              <a:t>FindMee</a:t>
            </a:r>
            <a:r>
              <a:rPr lang="de-CH" sz="1100" b="0" dirty="0"/>
              <a:t>, hometipp.ch/</a:t>
            </a:r>
            <a:r>
              <a:rPr lang="de-CH" sz="1100" b="0" dirty="0" err="1"/>
              <a:t>wp</a:t>
            </a:r>
            <a:r>
              <a:rPr lang="de-CH" sz="1100" b="0" dirty="0"/>
              <a:t>-content/</a:t>
            </a:r>
            <a:r>
              <a:rPr lang="de-CH" sz="1100" b="0" dirty="0" err="1"/>
              <a:t>uploads</a:t>
            </a:r>
            <a:r>
              <a:rPr lang="de-CH" sz="1100" b="0" dirty="0"/>
              <a:t>/2025/09/68d64a660e47b165cbc247e8.jpg, findmee.ch</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9502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55A2F-77A9-CAC2-06A2-FF99C7623DB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E4A8DDD-1E36-D6E4-097E-683C97C1291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1BFED2B-BBA4-102A-FE17-FEDC3A9DAD56}"/>
              </a:ext>
            </a:extLst>
          </p:cNvPr>
          <p:cNvSpPr>
            <a:spLocks noGrp="1"/>
          </p:cNvSpPr>
          <p:nvPr>
            <p:ph type="body" idx="1"/>
          </p:nvPr>
        </p:nvSpPr>
        <p:spPr/>
        <p:txBody>
          <a:bodyPr/>
          <a:lstStyle/>
          <a:p>
            <a:r>
              <a:rPr lang="de-CH" b="1" dirty="0"/>
              <a:t>Angaben und Quellen zu den Personen, Produkte und Bilder: </a:t>
            </a:r>
          </a:p>
          <a:p>
            <a:br>
              <a:rPr lang="de-CH" dirty="0"/>
            </a:br>
            <a:r>
              <a:rPr lang="de-CH" sz="1100" b="0" dirty="0"/>
              <a:t>A: Sonia </a:t>
            </a:r>
            <a:r>
              <a:rPr lang="de-CH" sz="1100" b="0" dirty="0" err="1"/>
              <a:t>Eterno</a:t>
            </a:r>
            <a:r>
              <a:rPr lang="de-CH" sz="1100" b="0" dirty="0"/>
              <a:t>, </a:t>
            </a:r>
            <a:r>
              <a:rPr lang="de-CH" sz="1100" b="0" dirty="0" err="1"/>
              <a:t>Shubidu</a:t>
            </a:r>
            <a:r>
              <a:rPr lang="de-CH" sz="1100" b="0" dirty="0"/>
              <a:t>, solothurnerzeitung.ch, shubidu.com/</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z="1100" b="0" dirty="0"/>
              <a:t>B: Roland Laux &amp; Enrique Drescher, re-coffee.ch</a:t>
            </a:r>
          </a:p>
          <a:p>
            <a:r>
              <a:rPr lang="de-CH" sz="1100" b="0" dirty="0"/>
              <a:t>C: Sandra Fischer, Shea Yeah, blick.ch, sheayeah.ch</a:t>
            </a:r>
          </a:p>
          <a:p>
            <a:r>
              <a:rPr lang="de-CH" sz="1100" b="0" dirty="0"/>
              <a:t>D: Ennio Kubli, Leon Bossard &amp; </a:t>
            </a:r>
            <a:r>
              <a:rPr lang="de-CH" sz="1100" b="0" dirty="0" err="1"/>
              <a:t>Ljam</a:t>
            </a:r>
            <a:r>
              <a:rPr lang="de-CH" sz="1100" b="0" dirty="0"/>
              <a:t> </a:t>
            </a:r>
            <a:r>
              <a:rPr lang="de-CH" sz="1100" b="0" dirty="0" err="1"/>
              <a:t>Oehninger</a:t>
            </a:r>
            <a:r>
              <a:rPr lang="de-CH" sz="1100" b="0" dirty="0"/>
              <a:t>, </a:t>
            </a:r>
            <a:r>
              <a:rPr lang="de-CH" sz="1100" b="0" dirty="0" err="1"/>
              <a:t>ChewUp</a:t>
            </a:r>
            <a:r>
              <a:rPr lang="de-CH" sz="1100" b="0" dirty="0"/>
              <a:t>, chewup.ch/</a:t>
            </a:r>
            <a:r>
              <a:rPr lang="de-CH" sz="1100" b="0" dirty="0" err="1"/>
              <a:t>uber</a:t>
            </a:r>
            <a:r>
              <a:rPr lang="de-CH" sz="1100" b="0" dirty="0"/>
              <a:t>-uns</a:t>
            </a:r>
          </a:p>
          <a:p>
            <a:r>
              <a:rPr lang="de-CH" sz="1100" b="0" dirty="0"/>
              <a:t>E: Christian Käser &amp; Linus Lingg, </a:t>
            </a:r>
            <a:r>
              <a:rPr lang="de-CH" sz="1100" b="0" dirty="0" err="1"/>
              <a:t>bottleplus</a:t>
            </a:r>
            <a:r>
              <a:rPr lang="de-CH" sz="1100" b="0" dirty="0"/>
              <a:t>, bluewin.ch, bottleplus.com</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z="1100" b="0" dirty="0"/>
              <a:t>F: Martina Hammer, </a:t>
            </a:r>
            <a:r>
              <a:rPr lang="de-CH" sz="1100" b="0" dirty="0" err="1"/>
              <a:t>feelgood</a:t>
            </a:r>
            <a:r>
              <a:rPr lang="de-CH" sz="1100" b="0" dirty="0"/>
              <a:t> </a:t>
            </a:r>
            <a:r>
              <a:rPr lang="de-CH" sz="1100" b="0" dirty="0" err="1"/>
              <a:t>Condoms</a:t>
            </a:r>
            <a:r>
              <a:rPr lang="de-CH" sz="1100" b="0" dirty="0"/>
              <a:t>, feelgoodcondoms.ch/#ueberuns</a:t>
            </a:r>
          </a:p>
          <a:p>
            <a:r>
              <a:rPr lang="de-CH" sz="1100" b="0" dirty="0"/>
              <a:t>G: Kevin </a:t>
            </a:r>
            <a:r>
              <a:rPr lang="de-CH" sz="1100" b="0" dirty="0" err="1"/>
              <a:t>Willeit</a:t>
            </a:r>
            <a:r>
              <a:rPr lang="de-CH" sz="1100" b="0" dirty="0"/>
              <a:t>, </a:t>
            </a:r>
            <a:r>
              <a:rPr lang="de-CH" sz="1100" b="0" dirty="0" err="1"/>
              <a:t>FindMee</a:t>
            </a:r>
            <a:r>
              <a:rPr lang="de-CH" sz="1100" b="0" dirty="0"/>
              <a:t>, hometipp.ch/</a:t>
            </a:r>
            <a:r>
              <a:rPr lang="de-CH" sz="1100" b="0" dirty="0" err="1"/>
              <a:t>wp</a:t>
            </a:r>
            <a:r>
              <a:rPr lang="de-CH" sz="1100" b="0" dirty="0"/>
              <a:t>-content/</a:t>
            </a:r>
            <a:r>
              <a:rPr lang="de-CH" sz="1100" b="0" dirty="0" err="1"/>
              <a:t>uploads</a:t>
            </a:r>
            <a:r>
              <a:rPr lang="de-CH" sz="1100" b="0" dirty="0"/>
              <a:t>/2025/09/68d64a660e47b165cbc247e8.jpg, findmee.ch</a:t>
            </a:r>
          </a:p>
        </p:txBody>
      </p:sp>
      <p:sp>
        <p:nvSpPr>
          <p:cNvPr id="4" name="Foliennummernplatzhalter 3">
            <a:extLst>
              <a:ext uri="{FF2B5EF4-FFF2-40B4-BE49-F238E27FC236}">
                <a16:creationId xmlns:a16="http://schemas.microsoft.com/office/drawing/2014/main" id="{BCD8D8E4-52AF-A28F-3DA0-F233A7B9C55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70101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A3F6F-038E-FDBD-3BAE-167FAE5D522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6A7438C-F133-9EB1-2E4F-62D0AF4B8C3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E11365B-D8ED-638A-23C2-656E814B8C59}"/>
              </a:ext>
            </a:extLst>
          </p:cNvPr>
          <p:cNvSpPr>
            <a:spLocks noGrp="1"/>
          </p:cNvSpPr>
          <p:nvPr>
            <p:ph type="body" idx="1"/>
          </p:nvPr>
        </p:nvSpPr>
        <p:spPr/>
        <p:txBody>
          <a:bodyPr/>
          <a:lstStyle/>
          <a:p>
            <a:r>
              <a:rPr lang="de-CH" b="1" dirty="0"/>
              <a:t>Angaben und Quellen zu den Personen, Produkten und Bildern: </a:t>
            </a:r>
          </a:p>
          <a:p>
            <a:br>
              <a:rPr lang="de-CH" dirty="0"/>
            </a:br>
            <a:r>
              <a:rPr lang="de-CH" sz="1100" b="0" dirty="0"/>
              <a:t>A: Sonia </a:t>
            </a:r>
            <a:r>
              <a:rPr lang="de-CH" sz="1100" b="0" dirty="0" err="1"/>
              <a:t>Eterno</a:t>
            </a:r>
            <a:r>
              <a:rPr lang="de-CH" sz="1100" b="0" dirty="0"/>
              <a:t>, </a:t>
            </a:r>
            <a:r>
              <a:rPr lang="de-CH" sz="1100" b="0" dirty="0" err="1"/>
              <a:t>Shubidu</a:t>
            </a:r>
            <a:r>
              <a:rPr lang="de-CH" sz="1100" b="0" dirty="0"/>
              <a:t>, solothurnerzeitung.ch, shubidu.com/</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z="1100" b="0" dirty="0"/>
              <a:t>B: Roland Laux &amp; Enrique Drescher, re-coffee.ch</a:t>
            </a:r>
          </a:p>
          <a:p>
            <a:r>
              <a:rPr lang="de-CH" sz="1100" b="0" dirty="0"/>
              <a:t>C: Sandra Fischer, Shea Yeah, blick.ch, sheayeah.ch</a:t>
            </a:r>
          </a:p>
          <a:p>
            <a:r>
              <a:rPr lang="de-CH" sz="1100" b="0" dirty="0"/>
              <a:t>D: Ennio Kubli, Leon Bossard &amp; </a:t>
            </a:r>
            <a:r>
              <a:rPr lang="de-CH" sz="1100" b="0" dirty="0" err="1"/>
              <a:t>Ljam</a:t>
            </a:r>
            <a:r>
              <a:rPr lang="de-CH" sz="1100" b="0" dirty="0"/>
              <a:t> </a:t>
            </a:r>
            <a:r>
              <a:rPr lang="de-CH" sz="1100" b="0" dirty="0" err="1"/>
              <a:t>Oehninger</a:t>
            </a:r>
            <a:r>
              <a:rPr lang="de-CH" sz="1100" b="0" dirty="0"/>
              <a:t>, </a:t>
            </a:r>
            <a:r>
              <a:rPr lang="de-CH" sz="1100" b="0" dirty="0" err="1"/>
              <a:t>ChewUp</a:t>
            </a:r>
            <a:r>
              <a:rPr lang="de-CH" sz="1100" b="0" dirty="0"/>
              <a:t>, chewup.ch/</a:t>
            </a:r>
            <a:r>
              <a:rPr lang="de-CH" sz="1100" b="0" dirty="0" err="1"/>
              <a:t>uber</a:t>
            </a:r>
            <a:r>
              <a:rPr lang="de-CH" sz="1100" b="0" dirty="0"/>
              <a:t>-uns</a:t>
            </a:r>
          </a:p>
          <a:p>
            <a:r>
              <a:rPr lang="de-CH" sz="1100" b="0" dirty="0"/>
              <a:t>E: Christian Käser &amp; Linus Lingg, </a:t>
            </a:r>
            <a:r>
              <a:rPr lang="de-CH" sz="1100" b="0" dirty="0" err="1"/>
              <a:t>bottleplus</a:t>
            </a:r>
            <a:r>
              <a:rPr lang="de-CH" sz="1100" b="0" dirty="0"/>
              <a:t>, bluewin.ch, bottleplus.com</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z="1100" b="0" dirty="0"/>
              <a:t>F: Martina Hammer, </a:t>
            </a:r>
            <a:r>
              <a:rPr lang="de-CH" sz="1100" b="0" dirty="0" err="1"/>
              <a:t>feelgood</a:t>
            </a:r>
            <a:r>
              <a:rPr lang="de-CH" sz="1100" b="0" dirty="0"/>
              <a:t> </a:t>
            </a:r>
            <a:r>
              <a:rPr lang="de-CH" sz="1100" b="0" dirty="0" err="1"/>
              <a:t>Condoms</a:t>
            </a:r>
            <a:r>
              <a:rPr lang="de-CH" sz="1100" b="0" dirty="0"/>
              <a:t>, feelgoodcondoms.ch/#ueberuns</a:t>
            </a:r>
          </a:p>
          <a:p>
            <a:r>
              <a:rPr lang="de-CH" sz="1100" b="0" dirty="0"/>
              <a:t>G: Kevin </a:t>
            </a:r>
            <a:r>
              <a:rPr lang="de-CH" sz="1100" b="0" dirty="0" err="1"/>
              <a:t>Willeit</a:t>
            </a:r>
            <a:r>
              <a:rPr lang="de-CH" sz="1100" b="0" dirty="0"/>
              <a:t>, </a:t>
            </a:r>
            <a:r>
              <a:rPr lang="de-CH" sz="1100" b="0" dirty="0" err="1"/>
              <a:t>FindMee</a:t>
            </a:r>
            <a:r>
              <a:rPr lang="de-CH" sz="1100" b="0" dirty="0"/>
              <a:t>, hometipp.ch/wp-content/uploads/2025/09/68d64a660e47b165cbc247e8.jpg, findmee.ch</a:t>
            </a:r>
          </a:p>
        </p:txBody>
      </p:sp>
      <p:sp>
        <p:nvSpPr>
          <p:cNvPr id="4" name="Foliennummernplatzhalter 3">
            <a:extLst>
              <a:ext uri="{FF2B5EF4-FFF2-40B4-BE49-F238E27FC236}">
                <a16:creationId xmlns:a16="http://schemas.microsoft.com/office/drawing/2014/main" id="{5A0B177D-49F1-1394-3A76-5D602AB66D8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24535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86592-4A88-D8D6-C681-97C3FD55B61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E44FD10-3963-A349-784B-2B29AF990BC4}"/>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7CBA1BCF-013E-7FC9-AF8C-12A9171175C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4F9624D9-E1D8-808E-15EE-C978A6BE52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00925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de-CH" sz="1100" kern="1200" dirty="0">
                <a:solidFill>
                  <a:schemeClr val="tx1"/>
                </a:solidFill>
                <a:effectLst/>
                <a:latin typeface="Century Gothic" panose="020B0502020202020204" pitchFamily="34" charset="0"/>
                <a:ea typeface="+mn-ea"/>
                <a:cs typeface="+mn-cs"/>
              </a:rPr>
              <a:t>Die hier genannten Faktoren können den Lernenden auch bei anderen Präsentationen helfen, bei denen es darum geht, einen guten Eindruck zu machen, z. B. bei Vorstellungsgesprächen oder wenn sie für ihren Arbeitgeber mit Kundinnen und Kunden in Kontakt sind und ein Produkt verkaufen möchten.</a:t>
            </a:r>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02638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de-CH" sz="1100" kern="1200" dirty="0">
                <a:solidFill>
                  <a:schemeClr val="tx1"/>
                </a:solidFill>
                <a:effectLst/>
                <a:latin typeface="Century Gothic" panose="020B0502020202020204" pitchFamily="34" charset="0"/>
                <a:ea typeface="+mn-ea"/>
                <a:cs typeface="+mn-cs"/>
              </a:rPr>
              <a:t>Hier reflektieren die Lernenden die Unterschiede zwischen ihrer Rolle als Privatperson und ihrer Rolle als professionelle Person. Durch die Bezugnahme auf das Vorstellungsgespräch erkennen sie, dass es auch beim Pitchen um Professionalität geht.</a:t>
            </a:r>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58560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229B3-43BB-0074-AB07-E978FB67EFC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454D334-C48E-FF03-A545-5CE425CE3E4B}"/>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6AFD7A8E-CC9F-9FCC-8C7F-F31BC19C34D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100" dirty="0"/>
              <a:t>Schliesslich ist es wichtig, dass die Lernenden den Pitch nicht einfach «abarbeiten», sondern aktiv Feedback einholen. Dies kann anhand verschiedener Methoden geschehen. Hier wird das «</a:t>
            </a:r>
            <a:r>
              <a:rPr lang="de-CH" sz="1100" dirty="0" err="1"/>
              <a:t>Watering</a:t>
            </a:r>
            <a:r>
              <a:rPr lang="de-CH" sz="1100" dirty="0"/>
              <a:t> Hole» näher vorgestellt. </a:t>
            </a:r>
            <a:r>
              <a:rPr lang="de-CH" dirty="0"/>
              <a:t>Dabei werden die Lernenden darauf vorbereitet, einerseits konstruktives Feedback zu geben und andererseits Rückmeldungen aufmerksam und dankbar sowie ohne Rechtfertigungsdruck anzunehmen, um es für die Weiterentwicklung der eigenen Idee zu nutzen.</a:t>
            </a:r>
            <a:endParaRPr lang="de-CH" sz="1100" dirty="0"/>
          </a:p>
        </p:txBody>
      </p:sp>
      <p:sp>
        <p:nvSpPr>
          <p:cNvPr id="4" name="Foliennummernplatzhalter 3">
            <a:extLst>
              <a:ext uri="{FF2B5EF4-FFF2-40B4-BE49-F238E27FC236}">
                <a16:creationId xmlns:a16="http://schemas.microsoft.com/office/drawing/2014/main" id="{1B1E0642-1505-FEED-F532-7F34C4292915}"/>
              </a:ext>
            </a:extLst>
          </p:cNvPr>
          <p:cNvSpPr>
            <a:spLocks noGrp="1"/>
          </p:cNvSpPr>
          <p:nvPr>
            <p:ph type="sldNum" sz="quarter" idx="5"/>
          </p:nvPr>
        </p:nvSpPr>
        <p:spPr/>
        <p:txBody>
          <a:bodyPr/>
          <a:lstStyle/>
          <a:p>
            <a:fld id="{552985BD-394C-4249-9520-F7128BE881DD}" type="slidenum">
              <a:rPr lang="ru-RU" smtClean="0"/>
              <a:t>22</a:t>
            </a:fld>
            <a:endParaRPr lang="ru-RU"/>
          </a:p>
        </p:txBody>
      </p:sp>
    </p:spTree>
    <p:extLst>
      <p:ext uri="{BB962C8B-B14F-4D97-AF65-F5344CB8AC3E}">
        <p14:creationId xmlns:p14="http://schemas.microsoft.com/office/powerpoint/2010/main" val="12336448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Die Lernenden sollen während sie </a:t>
            </a:r>
            <a:r>
              <a:rPr lang="de-CH" i="1" dirty="0"/>
              <a:t>myidea</a:t>
            </a:r>
            <a:r>
              <a:rPr lang="de-CH" dirty="0"/>
              <a:t> durchführen immer wieder ihre Idee präsentieren, um Feedback einzuholen. Ein hilfreiches Buch zum Thema pitchen, das sich explizit auch an Lernende richtet, ist das hier erwähnte Buch: </a:t>
            </a:r>
            <a:r>
              <a:rPr lang="en-US" sz="1100" dirty="0">
                <a:solidFill>
                  <a:srgbClr val="686868"/>
                </a:solidFill>
                <a:latin typeface="Century Gothic"/>
              </a:rPr>
              <a:t>Diener-Kimmich (2024) Perfect Pitch: Mein Praxis-</a:t>
            </a:r>
            <a:r>
              <a:rPr lang="en-US" sz="1100" dirty="0" err="1">
                <a:solidFill>
                  <a:srgbClr val="686868"/>
                </a:solidFill>
                <a:latin typeface="Century Gothic"/>
              </a:rPr>
              <a:t>Handbuch</a:t>
            </a:r>
            <a:r>
              <a:rPr lang="en-US" sz="1100" dirty="0">
                <a:solidFill>
                  <a:srgbClr val="686868"/>
                </a:solidFill>
                <a:latin typeface="Century Gothic"/>
              </a:rPr>
              <a:t> für </a:t>
            </a:r>
            <a:r>
              <a:rPr lang="en-US" sz="1100" dirty="0" err="1">
                <a:solidFill>
                  <a:srgbClr val="686868"/>
                </a:solidFill>
                <a:latin typeface="Century Gothic"/>
              </a:rPr>
              <a:t>Lernende</a:t>
            </a:r>
            <a:r>
              <a:rPr lang="en-US" sz="1100" dirty="0">
                <a:solidFill>
                  <a:srgbClr val="686868"/>
                </a:solidFill>
                <a:latin typeface="Century Gothic"/>
              </a:rPr>
              <a:t>, </a:t>
            </a:r>
            <a:r>
              <a:rPr lang="en-US" sz="1100" dirty="0" err="1">
                <a:solidFill>
                  <a:srgbClr val="686868"/>
                </a:solidFill>
                <a:latin typeface="Century Gothic"/>
              </a:rPr>
              <a:t>Führungskräfte</a:t>
            </a:r>
            <a:r>
              <a:rPr lang="en-US" sz="1100" dirty="0">
                <a:solidFill>
                  <a:srgbClr val="686868"/>
                </a:solidFill>
                <a:latin typeface="Century Gothic"/>
              </a:rPr>
              <a:t> und CEOs (Iteration 1)</a:t>
            </a:r>
            <a:endParaRPr lang="de-CH" dirty="0"/>
          </a:p>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23</a:t>
            </a:fld>
            <a:endParaRPr lang="ru-RU"/>
          </a:p>
        </p:txBody>
      </p:sp>
    </p:spTree>
    <p:extLst>
      <p:ext uri="{BB962C8B-B14F-4D97-AF65-F5344CB8AC3E}">
        <p14:creationId xmlns:p14="http://schemas.microsoft.com/office/powerpoint/2010/main" val="16355381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0" dirty="0"/>
              <a:t>Der Begriff «</a:t>
            </a:r>
            <a:r>
              <a:rPr lang="de-CH" b="0" dirty="0" err="1"/>
              <a:t>Watering</a:t>
            </a:r>
            <a:r>
              <a:rPr lang="de-CH" b="0" dirty="0"/>
              <a:t> Hole» stammt aus dem Innovations- und Kreativitätskontext (Carlson &amp; Wilmot, 2006) und bezeichnet Orte, an denen Menschen aus verschiedenen Disziplinen zusammenkommen, um Ideen auszutauschen und weiterzuentwickeln. </a:t>
            </a:r>
            <a:r>
              <a:rPr lang="de-CH" dirty="0"/>
              <a:t>Die Idee des </a:t>
            </a:r>
            <a:r>
              <a:rPr lang="de-CH" b="0" dirty="0"/>
              <a:t>«</a:t>
            </a:r>
            <a:r>
              <a:rPr lang="de-CH" b="0" dirty="0" err="1"/>
              <a:t>Watering</a:t>
            </a:r>
            <a:r>
              <a:rPr lang="de-CH" b="0" dirty="0"/>
              <a:t> Hole» </a:t>
            </a:r>
            <a:r>
              <a:rPr lang="de-CH" dirty="0"/>
              <a:t>kann während des </a:t>
            </a:r>
            <a:r>
              <a:rPr lang="de-CH" b="0" i="1" dirty="0"/>
              <a:t>myidea 2.0</a:t>
            </a:r>
            <a:r>
              <a:rPr lang="de-CH" b="0" dirty="0"/>
              <a:t>-Lernprogramms</a:t>
            </a:r>
            <a:r>
              <a:rPr lang="de-CH" dirty="0"/>
              <a:t> immer wieder aufgegriffen werden. Je nach Phase des Lernprogramms können dabei unterschiedliche Bestandteile des Pitch Decks präsentiert und diskutiert werden, z. B. zu Beginn des Lernprogramms lediglich das Problem. Später dann das Problem und die Lösung usw..</a:t>
            </a:r>
            <a:endParaRPr lang="de-CH" b="0" dirty="0"/>
          </a:p>
        </p:txBody>
      </p:sp>
      <p:sp>
        <p:nvSpPr>
          <p:cNvPr id="4" name="Foliennummernplatzhalter 3"/>
          <p:cNvSpPr>
            <a:spLocks noGrp="1"/>
          </p:cNvSpPr>
          <p:nvPr>
            <p:ph type="sldNum" sz="quarter" idx="5"/>
          </p:nvPr>
        </p:nvSpPr>
        <p:spPr/>
        <p:txBody>
          <a:bodyPr/>
          <a:lstStyle/>
          <a:p>
            <a:fld id="{552985BD-394C-4249-9520-F7128BE881DD}" type="slidenum">
              <a:rPr lang="ru-RU" smtClean="0"/>
              <a:t>24</a:t>
            </a:fld>
            <a:endParaRPr lang="ru-RU"/>
          </a:p>
        </p:txBody>
      </p:sp>
    </p:spTree>
    <p:extLst>
      <p:ext uri="{BB962C8B-B14F-4D97-AF65-F5344CB8AC3E}">
        <p14:creationId xmlns:p14="http://schemas.microsoft.com/office/powerpoint/2010/main" val="12582659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40707-710B-DE2C-6E8A-0FF86822932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1577A43-F9C5-ABBA-A160-90C95C3886D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E13624E-B19C-3F92-FC4C-9B621A5FC4C2}"/>
              </a:ext>
            </a:extLst>
          </p:cNvPr>
          <p:cNvSpPr>
            <a:spLocks noGrp="1"/>
          </p:cNvSpPr>
          <p:nvPr>
            <p:ph type="body" idx="1"/>
          </p:nvPr>
        </p:nvSpPr>
        <p:spPr/>
        <p:txBody>
          <a:bodyPr/>
          <a:lstStyle/>
          <a:p>
            <a:r>
              <a:rPr lang="de-CH" dirty="0"/>
              <a:t>Die grünen und roten Hüte können z. B. durch grüne und rote Post-</a:t>
            </a:r>
            <a:r>
              <a:rPr lang="de-CH" dirty="0" err="1"/>
              <a:t>Its</a:t>
            </a:r>
            <a:r>
              <a:rPr lang="de-CH" dirty="0"/>
              <a:t>, Spielfiguren oder Würfel symbolisiert werden. Wichtig ist, dass klar erkenntlich ist, wer mit einem grünen / roten Hut Feedback gibt. </a:t>
            </a:r>
          </a:p>
        </p:txBody>
      </p:sp>
      <p:sp>
        <p:nvSpPr>
          <p:cNvPr id="4" name="Foliennummernplatzhalter 3">
            <a:extLst>
              <a:ext uri="{FF2B5EF4-FFF2-40B4-BE49-F238E27FC236}">
                <a16:creationId xmlns:a16="http://schemas.microsoft.com/office/drawing/2014/main" id="{5E5F3C6A-B09C-5A2D-67F5-A03C87E58E24}"/>
              </a:ext>
            </a:extLst>
          </p:cNvPr>
          <p:cNvSpPr>
            <a:spLocks noGrp="1"/>
          </p:cNvSpPr>
          <p:nvPr>
            <p:ph type="sldNum" sz="quarter" idx="5"/>
          </p:nvPr>
        </p:nvSpPr>
        <p:spPr/>
        <p:txBody>
          <a:bodyPr/>
          <a:lstStyle/>
          <a:p>
            <a:fld id="{552985BD-394C-4249-9520-F7128BE881DD}" type="slidenum">
              <a:rPr lang="ru-RU" smtClean="0"/>
              <a:t>25</a:t>
            </a:fld>
            <a:endParaRPr lang="ru-RU"/>
          </a:p>
        </p:txBody>
      </p:sp>
    </p:spTree>
    <p:extLst>
      <p:ext uri="{BB962C8B-B14F-4D97-AF65-F5344CB8AC3E}">
        <p14:creationId xmlns:p14="http://schemas.microsoft.com/office/powerpoint/2010/main" val="12256552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100" dirty="0"/>
              <a:t>An diesem Punkt kann mit den Lernenden zunächst in einem kurzen Brainstorming zusammengetragen werden, was konstruktives Feedback ausmacht. Anschliessend werden die drei hier genannten Kriterien vorgestellt.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CH" sz="1100" dirty="0"/>
              <a:t>Betr. konkretes Feedback: z. B. «Der Einstieg hat für mich nicht funktioniert, weil …» ist besser als allgemeines Feedback.</a:t>
            </a:r>
          </a:p>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26</a:t>
            </a:fld>
            <a:endParaRPr lang="ru-RU"/>
          </a:p>
        </p:txBody>
      </p:sp>
    </p:spTree>
    <p:extLst>
      <p:ext uri="{BB962C8B-B14F-4D97-AF65-F5344CB8AC3E}">
        <p14:creationId xmlns:p14="http://schemas.microsoft.com/office/powerpoint/2010/main" val="28111657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29487-FB83-5EE4-5F51-1B59A20C397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575B054-3640-4E7A-3AE2-2132DD40D0A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63EB63B-6018-18FA-B272-1DF5099F9AA8}"/>
              </a:ext>
            </a:extLst>
          </p:cNvPr>
          <p:cNvSpPr>
            <a:spLocks noGrp="1"/>
          </p:cNvSpPr>
          <p:nvPr>
            <p:ph type="body" idx="1"/>
          </p:nvPr>
        </p:nvSpPr>
        <p:spPr/>
        <p:txBody>
          <a:bodyPr/>
          <a:lstStyle/>
          <a:p>
            <a:r>
              <a:rPr lang="de-CH" b="0" dirty="0"/>
              <a:t>Die Übung soll den Lernenden zeigen, wie sich Feedback unterscheidet, je nachdem, ob die Spielregeln für gutes Feedback beachtet oder missachtet werden. Auf der Folie wird ein fiktives Beispiel dargestellt: ein leichter, faltbarer Fahrradanhänger für den sicheren und bequemen Transport von Einkäufen. Die Übung kann auch nach einer echten Teampräsentation durchgeführt werden. Dabei kann in der anschliessenden Diskussion das präsentierende Team gefragt werden, wie sich das Feedback in den beiden Varianten für sie angefühlt hat und welches Feedback für sie besser annehmbar war.</a:t>
            </a:r>
            <a:endParaRPr lang="de-CH" sz="1100" b="0" dirty="0"/>
          </a:p>
        </p:txBody>
      </p:sp>
      <p:sp>
        <p:nvSpPr>
          <p:cNvPr id="4" name="Foliennummernplatzhalter 3">
            <a:extLst>
              <a:ext uri="{FF2B5EF4-FFF2-40B4-BE49-F238E27FC236}">
                <a16:creationId xmlns:a16="http://schemas.microsoft.com/office/drawing/2014/main" id="{08555B38-85D7-D37C-BCE6-26D886C220A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59007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E2DAE-3EF8-EA70-9C34-B880D2BD8BA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53B285A-D5D6-6C3A-A3B9-0BBEE15C2A9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D5948CD-B90A-7FCA-BD8C-7E6B5083D8A7}"/>
              </a:ext>
            </a:extLst>
          </p:cNvPr>
          <p:cNvSpPr>
            <a:spLocks noGrp="1"/>
          </p:cNvSpPr>
          <p:nvPr>
            <p:ph type="body" idx="1"/>
          </p:nvPr>
        </p:nvSpPr>
        <p:spPr/>
        <p:txBody>
          <a:bodyPr/>
          <a:lstStyle/>
          <a:p>
            <a:r>
              <a:rPr lang="de-CH" dirty="0"/>
              <a:t>Nach der Feedbackrunde zu den eigenen Pitches kann den Lernenden auch kurz Zeit gegeben werden, damit sie einzelne Punkte etwas ausführlicher mit dem entsprechenden Feedbackgeber / der entsprechenden Feedbackgeberin besprechen können. </a:t>
            </a:r>
          </a:p>
        </p:txBody>
      </p:sp>
      <p:sp>
        <p:nvSpPr>
          <p:cNvPr id="4" name="Foliennummernplatzhalter 3">
            <a:extLst>
              <a:ext uri="{FF2B5EF4-FFF2-40B4-BE49-F238E27FC236}">
                <a16:creationId xmlns:a16="http://schemas.microsoft.com/office/drawing/2014/main" id="{C646E65A-15FE-4A1D-C0B8-52655E105883}"/>
              </a:ext>
            </a:extLst>
          </p:cNvPr>
          <p:cNvSpPr>
            <a:spLocks noGrp="1"/>
          </p:cNvSpPr>
          <p:nvPr>
            <p:ph type="sldNum" sz="quarter" idx="5"/>
          </p:nvPr>
        </p:nvSpPr>
        <p:spPr/>
        <p:txBody>
          <a:bodyPr/>
          <a:lstStyle/>
          <a:p>
            <a:fld id="{552985BD-394C-4249-9520-F7128BE881DD}" type="slidenum">
              <a:rPr lang="ru-RU" smtClean="0"/>
              <a:t>28</a:t>
            </a:fld>
            <a:endParaRPr lang="ru-RU"/>
          </a:p>
        </p:txBody>
      </p:sp>
    </p:spTree>
    <p:extLst>
      <p:ext uri="{BB962C8B-B14F-4D97-AF65-F5344CB8AC3E}">
        <p14:creationId xmlns:p14="http://schemas.microsoft.com/office/powerpoint/2010/main" val="2374783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de-CH" dirty="0"/>
              <a:t>Bei der Entwicklung eigener Geschäftsideen ist es wichtig, die Idee regelmässig vorzustellen, Rückmeldungen einzuholen und diese konsequent für die Weiterentwicklung der unternehmerischen Idee zu nutzen. Die Lernenden sollten daher immer wieder dazu angehalten werden, ihre Idee in verschiedenen Stadien des Entwicklungsprozesses zu präsentieren. Dabei kommt es besonders darauf an, die Kernidee in kurzer Zeit verständlich darzustellen und auf Fragen sicher reagieren zu können. So verbessern die Lernenden sowohl ihre Präsentations- als auch ihre Kommunikationsfähigkeiten. Gleichzeitig bietet dieses Setting die Möglichkeit zu üben, wie man konstruktives Feedback gibt und wie man mit Rückmeldungen produktiv umgeht.</a:t>
            </a:r>
          </a:p>
        </p:txBody>
      </p:sp>
      <p:sp>
        <p:nvSpPr>
          <p:cNvPr id="4" name="Foliennummernplatzhalter 3"/>
          <p:cNvSpPr>
            <a:spLocks noGrp="1"/>
          </p:cNvSpPr>
          <p:nvPr>
            <p:ph type="sldNum" sz="quarter" idx="5"/>
          </p:nvPr>
        </p:nvSpPr>
        <p:spPr/>
        <p:txBody>
          <a:bodyPr/>
          <a:lstStyle/>
          <a:p>
            <a:fld id="{552985BD-394C-4249-9520-F7128BE881DD}" type="slidenum">
              <a:rPr lang="ru-RU" smtClean="0"/>
              <a:t>3</a:t>
            </a:fld>
            <a:endParaRPr lang="ru-RU"/>
          </a:p>
        </p:txBody>
      </p:sp>
    </p:spTree>
    <p:extLst>
      <p:ext uri="{BB962C8B-B14F-4D97-AF65-F5344CB8AC3E}">
        <p14:creationId xmlns:p14="http://schemas.microsoft.com/office/powerpoint/2010/main" val="2571129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1CF2C-527A-E953-5F70-E3545271647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AC5E517-ADBD-1EC3-E2C4-F1F59E1DEB07}"/>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E57FCBDD-366C-D68C-ED31-7DE5A367258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Die vier Lerneinheiten zum Thema «Pitchen und Feedback geben» sind so konzipiert, dass sie einzeln oder kombiniert eingesetzt werden können. Es muss keine feste Reihenfolge eingehalten werden. Ein Thema befasst sich damit, was ein Pitch genau ist und was einen guten Pitch ausmacht.</a:t>
            </a:r>
            <a:endParaRPr lang="de-CH" sz="1100" dirty="0"/>
          </a:p>
        </p:txBody>
      </p:sp>
      <p:sp>
        <p:nvSpPr>
          <p:cNvPr id="4" name="Foliennummernplatzhalter 3">
            <a:extLst>
              <a:ext uri="{FF2B5EF4-FFF2-40B4-BE49-F238E27FC236}">
                <a16:creationId xmlns:a16="http://schemas.microsoft.com/office/drawing/2014/main" id="{BFE80B84-2501-0C57-423B-3CD3F606F720}"/>
              </a:ext>
            </a:extLst>
          </p:cNvPr>
          <p:cNvSpPr>
            <a:spLocks noGrp="1"/>
          </p:cNvSpPr>
          <p:nvPr>
            <p:ph type="sldNum" sz="quarter" idx="5"/>
          </p:nvPr>
        </p:nvSpPr>
        <p:spPr/>
        <p:txBody>
          <a:bodyPr/>
          <a:lstStyle/>
          <a:p>
            <a:fld id="{552985BD-394C-4249-9520-F7128BE881DD}" type="slidenum">
              <a:rPr lang="ru-RU" smtClean="0"/>
              <a:t>4</a:t>
            </a:fld>
            <a:endParaRPr lang="ru-RU"/>
          </a:p>
        </p:txBody>
      </p:sp>
    </p:spTree>
    <p:extLst>
      <p:ext uri="{BB962C8B-B14F-4D97-AF65-F5344CB8AC3E}">
        <p14:creationId xmlns:p14="http://schemas.microsoft.com/office/powerpoint/2010/main" val="1372987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de-CH" sz="1100" kern="1200" dirty="0">
                <a:solidFill>
                  <a:schemeClr val="tx1"/>
                </a:solidFill>
                <a:effectLst/>
                <a:latin typeface="Century Gothic" panose="020B0502020202020204" pitchFamily="34" charset="0"/>
                <a:ea typeface="+mn-ea"/>
                <a:cs typeface="+mn-cs"/>
              </a:rPr>
              <a:t>Die Lernenden schauen sich zwei unterschiedlich erfolgreiche Pitches aus der Sendung «Höhle der Löwen Schweiz» an und machen sich dabei Notizen zu ihren Eindrücken anhand der vorgegebenen Fragen.</a:t>
            </a:r>
          </a:p>
          <a:p>
            <a:endParaRPr lang="de-CH" sz="1100" kern="1200" dirty="0">
              <a:solidFill>
                <a:schemeClr val="tx1"/>
              </a:solidFill>
              <a:effectLst/>
              <a:latin typeface="Century Gothic" panose="020B0502020202020204" pitchFamily="34" charset="0"/>
              <a:ea typeface="+mn-ea"/>
              <a:cs typeface="+mn-cs"/>
            </a:endParaRPr>
          </a:p>
          <a:p>
            <a:r>
              <a:rPr lang="de-CH" sz="1100" kern="1200" dirty="0">
                <a:solidFill>
                  <a:schemeClr val="tx1"/>
                </a:solidFill>
                <a:effectLst/>
                <a:latin typeface="Century Gothic" panose="020B0502020202020204" pitchFamily="34" charset="0"/>
                <a:ea typeface="+mn-ea"/>
                <a:cs typeface="+mn-cs"/>
              </a:rPr>
              <a:t>Nach einer kurzen Diskussion ihrer Eindrücke und Beobachtungen zu zweit werden diese im Plenum zusammengetragen und kurz besprochen. Damit soll der Blick der Lernenden bezüglich möglicher Evaluationskriterien geschärft werden. Die </a:t>
            </a:r>
            <a:r>
              <a:rPr lang="de-CH" sz="1100" kern="1200" dirty="0">
                <a:solidFill>
                  <a:schemeClr val="tx1"/>
                </a:solidFill>
                <a:effectLst/>
                <a:highlight>
                  <a:srgbClr val="FFFF00"/>
                </a:highlight>
                <a:latin typeface="Century Gothic" panose="020B0502020202020204" pitchFamily="34" charset="0"/>
                <a:ea typeface="+mn-ea"/>
                <a:cs typeface="+mn-cs"/>
              </a:rPr>
              <a:t>hier zusammengetragenen </a:t>
            </a:r>
            <a:r>
              <a:rPr lang="de-CH" sz="1100" kern="1200" dirty="0">
                <a:solidFill>
                  <a:schemeClr val="tx1"/>
                </a:solidFill>
                <a:effectLst/>
                <a:latin typeface="Century Gothic" panose="020B0502020202020204" pitchFamily="34" charset="0"/>
                <a:ea typeface="+mn-ea"/>
                <a:cs typeface="+mn-cs"/>
              </a:rPr>
              <a:t>Kriterien werden im weiteren Verlauf der Lerneinheit ergänzt.</a:t>
            </a:r>
            <a:endParaRPr lang="de-CH" sz="1100" dirty="0">
              <a:latin typeface="Century Gothic" panose="020B0502020202020204" pitchFamily="34" charset="0"/>
            </a:endParaRPr>
          </a:p>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1496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de-CH" sz="1100" kern="1200" dirty="0">
                <a:solidFill>
                  <a:schemeClr val="tx1"/>
                </a:solidFill>
                <a:effectLst/>
                <a:latin typeface="Century Gothic" panose="020B0502020202020204" pitchFamily="34" charset="0"/>
                <a:ea typeface="+mn-ea"/>
                <a:cs typeface="+mn-cs"/>
              </a:rPr>
              <a:t>Die beiden Pitches, «</a:t>
            </a:r>
            <a:r>
              <a:rPr lang="de-CH" sz="1100" kern="1200" dirty="0" err="1">
                <a:solidFill>
                  <a:schemeClr val="tx1"/>
                </a:solidFill>
                <a:effectLst/>
                <a:latin typeface="Century Gothic" panose="020B0502020202020204" pitchFamily="34" charset="0"/>
                <a:ea typeface="+mn-ea"/>
                <a:cs typeface="+mn-cs"/>
              </a:rPr>
              <a:t>Vatorex</a:t>
            </a:r>
            <a:r>
              <a:rPr lang="de-CH" sz="1100" kern="1200" dirty="0">
                <a:solidFill>
                  <a:schemeClr val="tx1"/>
                </a:solidFill>
                <a:effectLst/>
                <a:latin typeface="Century Gothic" panose="020B0502020202020204" pitchFamily="34" charset="0"/>
                <a:ea typeface="+mn-ea"/>
                <a:cs typeface="+mn-cs"/>
              </a:rPr>
              <a:t>: Die ökologische Milbenbekämpfung» und «</a:t>
            </a:r>
            <a:r>
              <a:rPr lang="de-CH" sz="1100" kern="1200" dirty="0" err="1">
                <a:solidFill>
                  <a:schemeClr val="tx1"/>
                </a:solidFill>
                <a:effectLst/>
                <a:latin typeface="Century Gothic" panose="020B0502020202020204" pitchFamily="34" charset="0"/>
                <a:ea typeface="+mn-ea"/>
                <a:cs typeface="+mn-cs"/>
              </a:rPr>
              <a:t>Alver</a:t>
            </a:r>
            <a:r>
              <a:rPr lang="de-CH" sz="1100" kern="1200" dirty="0">
                <a:solidFill>
                  <a:schemeClr val="tx1"/>
                </a:solidFill>
                <a:effectLst/>
                <a:latin typeface="Century Gothic" panose="020B0502020202020204" pitchFamily="34" charset="0"/>
                <a:ea typeface="+mn-ea"/>
                <a:cs typeface="+mn-cs"/>
              </a:rPr>
              <a:t>: proteinreiche und vegane Lebensmittel», können je nach zur Verfügung stehender Zeit entweder ganz (rund 15 Minuten) oder deren Anfangssequenz (erste 4-5 Minuten) gezeigt werden. Es lohnt sich auf jeden Fall, zumindest einen Pitch ganz resp. dessen Fortsetzung zu schauen. So können die Lernenden beobachten, welche Fragen die </a:t>
            </a:r>
            <a:r>
              <a:rPr lang="de-CH" sz="1100" kern="1200" dirty="0" err="1">
                <a:solidFill>
                  <a:schemeClr val="tx1"/>
                </a:solidFill>
                <a:effectLst/>
                <a:latin typeface="Century Gothic" panose="020B0502020202020204" pitchFamily="34" charset="0"/>
                <a:ea typeface="+mn-ea"/>
                <a:cs typeface="+mn-cs"/>
              </a:rPr>
              <a:t>Löw:innen</a:t>
            </a:r>
            <a:r>
              <a:rPr lang="de-CH" sz="1100" kern="1200" dirty="0">
                <a:solidFill>
                  <a:schemeClr val="tx1"/>
                </a:solidFill>
                <a:effectLst/>
                <a:latin typeface="Century Gothic" panose="020B0502020202020204" pitchFamily="34" charset="0"/>
                <a:ea typeface="+mn-ea"/>
                <a:cs typeface="+mn-cs"/>
              </a:rPr>
              <a:t> stellen und wie die Jungunternehmerinnen und Jungunternehmer mit dieser Situation umgehen resp. ob und wie kompetent sie diese beantworten.</a:t>
            </a:r>
          </a:p>
          <a:p>
            <a:endParaRPr lang="de-CH" sz="1100" kern="1200" dirty="0">
              <a:solidFill>
                <a:schemeClr val="tx1"/>
              </a:solidFill>
              <a:effectLst/>
              <a:latin typeface="Century Gothic" panose="020B0502020202020204" pitchFamily="34" charset="0"/>
              <a:ea typeface="+mn-ea"/>
              <a:cs typeface="+mn-cs"/>
            </a:endParaRPr>
          </a:p>
          <a:p>
            <a:r>
              <a:rPr lang="de-CH" sz="1100" kern="1200" dirty="0">
                <a:solidFill>
                  <a:schemeClr val="tx1"/>
                </a:solidFill>
                <a:effectLst/>
                <a:latin typeface="Century Gothic" panose="020B0502020202020204" pitchFamily="34" charset="0"/>
                <a:ea typeface="+mn-ea"/>
                <a:cs typeface="+mn-cs"/>
              </a:rPr>
              <a:t>Der Pitch «</a:t>
            </a:r>
            <a:r>
              <a:rPr lang="de-CH" sz="1100" kern="1200" dirty="0" err="1">
                <a:solidFill>
                  <a:schemeClr val="tx1"/>
                </a:solidFill>
                <a:effectLst/>
                <a:latin typeface="Century Gothic" panose="020B0502020202020204" pitchFamily="34" charset="0"/>
                <a:ea typeface="+mn-ea"/>
                <a:cs typeface="+mn-cs"/>
              </a:rPr>
              <a:t>Vatorex</a:t>
            </a:r>
            <a:r>
              <a:rPr lang="de-CH" sz="1100" kern="1200" dirty="0">
                <a:solidFill>
                  <a:schemeClr val="tx1"/>
                </a:solidFill>
                <a:effectLst/>
                <a:latin typeface="Century Gothic" panose="020B0502020202020204" pitchFamily="34" charset="0"/>
                <a:ea typeface="+mn-ea"/>
                <a:cs typeface="+mn-cs"/>
              </a:rPr>
              <a:t>» ist sehr gut gelungen, und die Investorinnen und Investoren entscheiden sich gemeinsam, zu investieren. Für 500'000 CHF Investment (alle investieren jeweils 100'000 CHF) erhalten die Investorinnen und Investoren 15% der Firma. Dies entspricht einer Firmenbewertung von 3'333’333 CHF. Positive Punkte sind unter anderem:</a:t>
            </a:r>
          </a:p>
          <a:p>
            <a:pPr marL="171450" lvl="0" indent="-171450">
              <a:buFont typeface="Arial" panose="020B0604020202020204" pitchFamily="34" charset="0"/>
              <a:buChar char="•"/>
            </a:pPr>
            <a:r>
              <a:rPr lang="de-CH" sz="1100" kern="1200" dirty="0">
                <a:solidFill>
                  <a:schemeClr val="tx1"/>
                </a:solidFill>
                <a:effectLst/>
                <a:latin typeface="Century Gothic" panose="020B0502020202020204" pitchFamily="34" charset="0"/>
                <a:ea typeface="+mn-ea"/>
                <a:cs typeface="+mn-cs"/>
              </a:rPr>
              <a:t>Der Einstieg des Pitchs ist sehr effektiv: «Stellen Sie sich vor, es gäbe keine Bienen mehr. Das wäre eine graue Welt…». </a:t>
            </a:r>
          </a:p>
          <a:p>
            <a:pPr marL="171450" lvl="0" indent="-171450">
              <a:buFont typeface="Arial" panose="020B0604020202020204" pitchFamily="34" charset="0"/>
              <a:buChar char="•"/>
            </a:pPr>
            <a:r>
              <a:rPr lang="de-CH" sz="1100" kern="1200" dirty="0">
                <a:solidFill>
                  <a:schemeClr val="tx1"/>
                </a:solidFill>
                <a:effectLst/>
                <a:latin typeface="Century Gothic" panose="020B0502020202020204" pitchFamily="34" charset="0"/>
                <a:ea typeface="+mn-ea"/>
                <a:cs typeface="+mn-cs"/>
              </a:rPr>
              <a:t>Die Idee wird in aller Kürze auf den Punkt gebracht.</a:t>
            </a:r>
          </a:p>
          <a:p>
            <a:pPr marL="171450" lvl="0" indent="-171450">
              <a:buFont typeface="Arial" panose="020B0604020202020204" pitchFamily="34" charset="0"/>
              <a:buChar char="•"/>
            </a:pPr>
            <a:r>
              <a:rPr lang="de-CH" sz="1100" kern="1200" dirty="0">
                <a:solidFill>
                  <a:schemeClr val="tx1"/>
                </a:solidFill>
                <a:effectLst/>
                <a:latin typeface="Century Gothic" panose="020B0502020202020204" pitchFamily="34" charset="0"/>
                <a:ea typeface="+mn-ea"/>
                <a:cs typeface="+mn-cs"/>
              </a:rPr>
              <a:t>Das Marktpotenzial wird überzeugend dargelegt.</a:t>
            </a:r>
          </a:p>
          <a:p>
            <a:pPr marL="171450" lvl="0" indent="-171450">
              <a:buFont typeface="Arial" panose="020B0604020202020204" pitchFamily="34" charset="0"/>
              <a:buChar char="•"/>
            </a:pPr>
            <a:r>
              <a:rPr lang="de-CH" sz="1100" kern="1200" dirty="0">
                <a:solidFill>
                  <a:schemeClr val="tx1"/>
                </a:solidFill>
                <a:effectLst/>
                <a:latin typeface="Century Gothic" panose="020B0502020202020204" pitchFamily="34" charset="0"/>
                <a:ea typeface="+mn-ea"/>
                <a:cs typeface="+mn-cs"/>
              </a:rPr>
              <a:t>Das Team überzeugt: Sie stehen voll hinter der Idee und wissen, wovon sie reden.</a:t>
            </a:r>
          </a:p>
          <a:p>
            <a:pPr marL="171450" lvl="0" indent="-171450">
              <a:buFont typeface="Arial" panose="020B0604020202020204" pitchFamily="34" charset="0"/>
              <a:buChar char="•"/>
            </a:pPr>
            <a:r>
              <a:rPr lang="de-CH" sz="1100" kern="1200" dirty="0">
                <a:solidFill>
                  <a:schemeClr val="tx1"/>
                </a:solidFill>
                <a:effectLst/>
                <a:latin typeface="Century Gothic" panose="020B0502020202020204" pitchFamily="34" charset="0"/>
                <a:ea typeface="+mn-ea"/>
                <a:cs typeface="+mn-cs"/>
              </a:rPr>
              <a:t>Das Produkt überzeugt: Im Unterschied zu anderen Ansätzen ist es eine ökologische Methode, das Milbenproblem zu lösen.</a:t>
            </a:r>
          </a:p>
          <a:p>
            <a:pPr marL="171450" lvl="0" indent="-171450">
              <a:buFont typeface="Arial" panose="020B0604020202020204" pitchFamily="34" charset="0"/>
              <a:buChar char="•"/>
            </a:pPr>
            <a:r>
              <a:rPr lang="de-CH" sz="1100" kern="1200" dirty="0">
                <a:solidFill>
                  <a:schemeClr val="tx1"/>
                </a:solidFill>
                <a:effectLst/>
                <a:latin typeface="Century Gothic" panose="020B0502020202020204" pitchFamily="34" charset="0"/>
                <a:ea typeface="+mn-ea"/>
                <a:cs typeface="+mn-cs"/>
              </a:rPr>
              <a:t>Die beiden Gründer können alle Fragen überzeugend beantworten.</a:t>
            </a:r>
          </a:p>
          <a:p>
            <a:pPr marL="171450" lvl="0" indent="-171450">
              <a:buFont typeface="Arial" panose="020B0604020202020204" pitchFamily="34" charset="0"/>
              <a:buChar char="•"/>
            </a:pPr>
            <a:endParaRPr lang="de-CH" sz="1100" kern="1200" dirty="0">
              <a:solidFill>
                <a:schemeClr val="tx1"/>
              </a:solidFill>
              <a:effectLst/>
              <a:latin typeface="Century Gothic" panose="020B0502020202020204" pitchFamily="34" charset="0"/>
              <a:ea typeface="+mn-ea"/>
              <a:cs typeface="+mn-cs"/>
            </a:endParaRPr>
          </a:p>
          <a:p>
            <a:r>
              <a:rPr lang="de-CH" sz="1100" kern="1200" dirty="0">
                <a:solidFill>
                  <a:schemeClr val="tx1"/>
                </a:solidFill>
                <a:effectLst/>
                <a:latin typeface="Century Gothic" panose="020B0502020202020204" pitchFamily="34" charset="0"/>
                <a:ea typeface="+mn-ea"/>
                <a:cs typeface="+mn-cs"/>
              </a:rPr>
              <a:t>Der Pitch «</a:t>
            </a:r>
            <a:r>
              <a:rPr lang="de-CH" sz="1100" kern="1200" dirty="0" err="1">
                <a:solidFill>
                  <a:schemeClr val="tx1"/>
                </a:solidFill>
                <a:effectLst/>
                <a:latin typeface="Century Gothic" panose="020B0502020202020204" pitchFamily="34" charset="0"/>
                <a:ea typeface="+mn-ea"/>
                <a:cs typeface="+mn-cs"/>
              </a:rPr>
              <a:t>Alver</a:t>
            </a:r>
            <a:r>
              <a:rPr lang="de-CH" sz="1100" kern="1200" dirty="0">
                <a:solidFill>
                  <a:schemeClr val="tx1"/>
                </a:solidFill>
                <a:effectLst/>
                <a:latin typeface="Century Gothic" panose="020B0502020202020204" pitchFamily="34" charset="0"/>
                <a:ea typeface="+mn-ea"/>
                <a:cs typeface="+mn-cs"/>
              </a:rPr>
              <a:t>» ist trotz ebenso überzeugender Geschäftsidee weniger gut gelungen, was u. a. daran liegt, dass die beiden Gründerinnen auf zentrale Fragen (auch bezgl. Finanzen) keine resp. keine zufriedenstellenden Antworten geben können. Es gelingt ihnen auch nicht, das Alleinstellungsmerkmal ihrer Marke darzulegen. Die beiden Gründerinnen erhalten am Ende kein Investment, sind aber auf grosses Interesse gestossen und können bei einzelnen Investorinnen und Investoren Unterstützung einholen.</a:t>
            </a:r>
          </a:p>
          <a:p>
            <a:endParaRPr lang="de-CH" sz="1100" kern="1200" dirty="0">
              <a:solidFill>
                <a:schemeClr val="tx1"/>
              </a:solidFill>
              <a:effectLst/>
              <a:latin typeface="Century Gothic" panose="020B0502020202020204" pitchFamily="34" charset="0"/>
              <a:ea typeface="+mn-ea"/>
              <a:cs typeface="+mn-cs"/>
            </a:endParaRPr>
          </a:p>
          <a:p>
            <a:r>
              <a:rPr lang="de-CH" sz="1100" kern="1200" dirty="0">
                <a:solidFill>
                  <a:schemeClr val="tx1"/>
                </a:solidFill>
                <a:effectLst/>
                <a:latin typeface="Century Gothic" panose="020B0502020202020204" pitchFamily="34" charset="0"/>
                <a:ea typeface="+mn-ea"/>
                <a:cs typeface="+mn-cs"/>
              </a:rPr>
              <a:t>Selbstverständlich können auch andere Pitches, auch aus ähnlichen Sendungen, verwendet werden. Wichtig ist, dass die Verfügbarkeit der jeweiligen Links vor dem Unterricht nochmals überprüft wird.</a:t>
            </a:r>
            <a:endParaRPr lang="de-CH" sz="1100" dirty="0">
              <a:latin typeface="Century Gothic" panose="020B0502020202020204" pitchFamily="34" charset="0"/>
            </a:endParaRPr>
          </a:p>
        </p:txBody>
      </p:sp>
      <p:sp>
        <p:nvSpPr>
          <p:cNvPr id="4" name="Foliennummernplatzhalter 3"/>
          <p:cNvSpPr>
            <a:spLocks noGrp="1"/>
          </p:cNvSpPr>
          <p:nvPr>
            <p:ph type="sldNum" sz="quarter" idx="5"/>
          </p:nvPr>
        </p:nvSpPr>
        <p:spPr/>
        <p:txBody>
          <a:bodyPr/>
          <a:lstStyle/>
          <a:p>
            <a:fld id="{552985BD-394C-4249-9520-F7128BE881DD}" type="slidenum">
              <a:rPr lang="ru-RU" smtClean="0"/>
              <a:t>6</a:t>
            </a:fld>
            <a:endParaRPr lang="ru-RU"/>
          </a:p>
        </p:txBody>
      </p:sp>
    </p:spTree>
    <p:extLst>
      <p:ext uri="{BB962C8B-B14F-4D97-AF65-F5344CB8AC3E}">
        <p14:creationId xmlns:p14="http://schemas.microsoft.com/office/powerpoint/2010/main" val="21875931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17FE1-85D8-28F7-A7B0-AD4C5DD8CB4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735DD0F-7E24-DE2F-BAED-A88E819F39B8}"/>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BCFFB738-EF2E-0971-45A8-BE14796AFAF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Die AIDA-Formel ist ein bekanntes und effektives Instrument zur Strukturierung von Präsentationen. Sie unterstützt Lernende beim Aufbau überzeugender und publikumsorientierter Präsentationen. Die Anwendung erfolgt hier am Beispiel von Geschäftsideen, ist jedoch auch auf andere Präsentationskontexte übertragbar.</a:t>
            </a:r>
            <a:endParaRPr lang="de-CH" sz="1100" dirty="0"/>
          </a:p>
        </p:txBody>
      </p:sp>
      <p:sp>
        <p:nvSpPr>
          <p:cNvPr id="4" name="Foliennummernplatzhalter 3">
            <a:extLst>
              <a:ext uri="{FF2B5EF4-FFF2-40B4-BE49-F238E27FC236}">
                <a16:creationId xmlns:a16="http://schemas.microsoft.com/office/drawing/2014/main" id="{F5CAD9B8-ACD8-B68F-A689-31C005309BBE}"/>
              </a:ext>
            </a:extLst>
          </p:cNvPr>
          <p:cNvSpPr>
            <a:spLocks noGrp="1"/>
          </p:cNvSpPr>
          <p:nvPr>
            <p:ph type="sldNum" sz="quarter" idx="5"/>
          </p:nvPr>
        </p:nvSpPr>
        <p:spPr/>
        <p:txBody>
          <a:bodyPr/>
          <a:lstStyle/>
          <a:p>
            <a:fld id="{552985BD-394C-4249-9520-F7128BE881DD}" type="slidenum">
              <a:rPr lang="ru-RU" smtClean="0"/>
              <a:t>7</a:t>
            </a:fld>
            <a:endParaRPr lang="ru-RU"/>
          </a:p>
        </p:txBody>
      </p:sp>
    </p:spTree>
    <p:extLst>
      <p:ext uri="{BB962C8B-B14F-4D97-AF65-F5344CB8AC3E}">
        <p14:creationId xmlns:p14="http://schemas.microsoft.com/office/powerpoint/2010/main" val="879261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E118E-DDBC-9A56-A26A-697DDADF852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9B80015-A2FE-33A8-C060-440481E99C9E}"/>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3A8807A3-65C6-D00D-CFF9-581945BB9015}"/>
              </a:ext>
            </a:extLst>
          </p:cNvPr>
          <p:cNvSpPr>
            <a:spLocks noGrp="1"/>
          </p:cNvSpPr>
          <p:nvPr>
            <p:ph type="body" idx="1"/>
          </p:nvPr>
        </p:nvSpPr>
        <p:spPr/>
        <p:txBody>
          <a:bodyPr/>
          <a:lstStyle/>
          <a:p>
            <a:r>
              <a:rPr lang="de-CH" dirty="0"/>
              <a:t>Hier wird das Akronym kurz erläutert. Die einzelnen Bereiche / Buchstaben werden auf den nächsten Folien genauer dargelegt.</a:t>
            </a:r>
          </a:p>
        </p:txBody>
      </p:sp>
      <p:sp>
        <p:nvSpPr>
          <p:cNvPr id="4" name="Foliennummernplatzhalter 3">
            <a:extLst>
              <a:ext uri="{FF2B5EF4-FFF2-40B4-BE49-F238E27FC236}">
                <a16:creationId xmlns:a16="http://schemas.microsoft.com/office/drawing/2014/main" id="{C4CCFD53-4D9E-52F4-3DD5-C104BEE199D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74274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334A1-7E62-0744-5238-6FC858B0CD9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EBF4ECC-CBBF-53BF-36CF-E12B6BC4C070}"/>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33506BC6-2D6E-32C6-DAD2-85FDCD07805A}"/>
              </a:ext>
            </a:extLst>
          </p:cNvPr>
          <p:cNvSpPr>
            <a:spLocks noGrp="1"/>
          </p:cNvSpPr>
          <p:nvPr>
            <p:ph type="body" idx="1"/>
          </p:nvPr>
        </p:nvSpPr>
        <p:spPr/>
        <p:txBody>
          <a:bodyPr/>
          <a:lstStyle/>
          <a:p>
            <a:r>
              <a:rPr lang="de-CH" sz="1100" kern="1200" dirty="0">
                <a:solidFill>
                  <a:schemeClr val="tx1"/>
                </a:solidFill>
                <a:effectLst/>
                <a:latin typeface="Century Gothic" panose="020B0502020202020204" pitchFamily="34" charset="0"/>
                <a:ea typeface="+mn-ea"/>
                <a:cs typeface="+mn-cs"/>
              </a:rPr>
              <a:t>Es ist wichtig, die Lernenden darauf hinzuweisen, dass das Gewinnen von Aufmerksamkeit und Interesse den zentralen ersten Schritt einer Präsentation darstellt. Ein Pitch sollte daher nicht mit formelhaften Einleitungen wie «Wir begrüssen euch herzlich zu unserer Präsentation» beginnen. Solche Einstiege wirken langweilig und verbrauchen wertvolle Zeit, ohne eine inhaltliche Botschaft zu vermitteln. Besser ist ein überraschender Einstieg, der dem Gründerteam gleich die Aufmerksamkeit des Publikums sichert. Ein Tipp: Die Person, die den Einstieg übernimmt, soll den ersten Satz auswendig lernen.</a:t>
            </a:r>
          </a:p>
          <a:p>
            <a:endParaRPr lang="de-CH" dirty="0"/>
          </a:p>
        </p:txBody>
      </p:sp>
      <p:sp>
        <p:nvSpPr>
          <p:cNvPr id="4" name="Foliennummernplatzhalter 3">
            <a:extLst>
              <a:ext uri="{FF2B5EF4-FFF2-40B4-BE49-F238E27FC236}">
                <a16:creationId xmlns:a16="http://schemas.microsoft.com/office/drawing/2014/main" id="{1D7E9BF8-776F-80D3-EC73-512648F5EEB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74029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1.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00.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02.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2.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2.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407.png"/><Relationship Id="rId7" Type="http://schemas.openxmlformats.org/officeDocument/2006/relationships/image" Target="../media/image409.png"/><Relationship Id="rId2" Type="http://schemas.openxmlformats.org/officeDocument/2006/relationships/image" Target="../media/image406.png"/><Relationship Id="rId1" Type="http://schemas.openxmlformats.org/officeDocument/2006/relationships/slideMaster" Target="../slideMasters/slideMaster2.xml"/><Relationship Id="rId6" Type="http://schemas.openxmlformats.org/officeDocument/2006/relationships/image" Target="../media/image408.png"/><Relationship Id="rId5" Type="http://schemas.openxmlformats.org/officeDocument/2006/relationships/image" Target="../media/image156.png"/><Relationship Id="rId4" Type="http://schemas.openxmlformats.org/officeDocument/2006/relationships/image" Target="../media/image50.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8.png"/><Relationship Id="rId7" Type="http://schemas.openxmlformats.org/officeDocument/2006/relationships/image" Target="../media/image283.png"/><Relationship Id="rId2" Type="http://schemas.openxmlformats.org/officeDocument/2006/relationships/image" Target="../media/image197.png"/><Relationship Id="rId1" Type="http://schemas.openxmlformats.org/officeDocument/2006/relationships/slideMaster" Target="../slideMasters/slideMaster2.xml"/><Relationship Id="rId6" Type="http://schemas.openxmlformats.org/officeDocument/2006/relationships/image" Target="../media/image410.png"/><Relationship Id="rId5" Type="http://schemas.openxmlformats.org/officeDocument/2006/relationships/image" Target="../media/image200.png"/><Relationship Id="rId10" Type="http://schemas.openxmlformats.org/officeDocument/2006/relationships/image" Target="../media/image50.png"/><Relationship Id="rId4" Type="http://schemas.openxmlformats.org/officeDocument/2006/relationships/image" Target="../media/image199.png"/><Relationship Id="rId9" Type="http://schemas.openxmlformats.org/officeDocument/2006/relationships/image" Target="../media/image411.pn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09.xml.rels><?xml version="1.0" encoding="UTF-8" standalone="yes"?>
<Relationships xmlns="http://schemas.openxmlformats.org/package/2006/relationships"><Relationship Id="rId8" Type="http://schemas.openxmlformats.org/officeDocument/2006/relationships/image" Target="../media/image412.png"/><Relationship Id="rId3" Type="http://schemas.openxmlformats.org/officeDocument/2006/relationships/image" Target="../media/image50.png"/><Relationship Id="rId7" Type="http://schemas.openxmlformats.org/officeDocument/2006/relationships/image" Target="../media/image211.png"/><Relationship Id="rId2" Type="http://schemas.openxmlformats.org/officeDocument/2006/relationships/image" Target="../media/image209.png"/><Relationship Id="rId1" Type="http://schemas.openxmlformats.org/officeDocument/2006/relationships/slideMaster" Target="../slideMasters/slideMaster2.xml"/><Relationship Id="rId6" Type="http://schemas.openxmlformats.org/officeDocument/2006/relationships/image" Target="../media/image210.png"/><Relationship Id="rId5" Type="http://schemas.openxmlformats.org/officeDocument/2006/relationships/image" Target="../media/image205.png"/><Relationship Id="rId4" Type="http://schemas.openxmlformats.org/officeDocument/2006/relationships/image" Target="../media/image204.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10.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43.png"/><Relationship Id="rId7" Type="http://schemas.openxmlformats.org/officeDocument/2006/relationships/image" Target="../media/image122.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413.png"/></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13.png"/><Relationship Id="rId7" Type="http://schemas.openxmlformats.org/officeDocument/2006/relationships/image" Target="../media/image122.png"/><Relationship Id="rId2" Type="http://schemas.openxmlformats.org/officeDocument/2006/relationships/image" Target="../media/image212.png"/><Relationship Id="rId1" Type="http://schemas.openxmlformats.org/officeDocument/2006/relationships/slideMaster" Target="../slideMasters/slideMaster2.xml"/><Relationship Id="rId6" Type="http://schemas.openxmlformats.org/officeDocument/2006/relationships/image" Target="../media/image205.png"/><Relationship Id="rId11" Type="http://schemas.openxmlformats.org/officeDocument/2006/relationships/image" Target="../media/image215.png"/><Relationship Id="rId5" Type="http://schemas.openxmlformats.org/officeDocument/2006/relationships/image" Target="../media/image204.png"/><Relationship Id="rId10" Type="http://schemas.openxmlformats.org/officeDocument/2006/relationships/image" Target="../media/image214.png"/><Relationship Id="rId4" Type="http://schemas.openxmlformats.org/officeDocument/2006/relationships/image" Target="../media/image50.png"/><Relationship Id="rId9" Type="http://schemas.openxmlformats.org/officeDocument/2006/relationships/image" Target="../media/image414.png"/></Relationships>
</file>

<file path=ppt/slideLayouts/_rels/slideLayout112.xml.rels><?xml version="1.0" encoding="UTF-8" standalone="yes"?>
<Relationships xmlns="http://schemas.openxmlformats.org/package/2006/relationships"><Relationship Id="rId8" Type="http://schemas.openxmlformats.org/officeDocument/2006/relationships/image" Target="../media/image219.png"/><Relationship Id="rId3" Type="http://schemas.openxmlformats.org/officeDocument/2006/relationships/image" Target="../media/image217.png"/><Relationship Id="rId7" Type="http://schemas.openxmlformats.org/officeDocument/2006/relationships/image" Target="../media/image218.png"/><Relationship Id="rId2" Type="http://schemas.openxmlformats.org/officeDocument/2006/relationships/image" Target="../media/image415.png"/><Relationship Id="rId1" Type="http://schemas.openxmlformats.org/officeDocument/2006/relationships/slideMaster" Target="../slideMasters/slideMaster2.xml"/><Relationship Id="rId6" Type="http://schemas.openxmlformats.org/officeDocument/2006/relationships/image" Target="../media/image204.png"/><Relationship Id="rId5" Type="http://schemas.openxmlformats.org/officeDocument/2006/relationships/image" Target="../media/image205.png"/><Relationship Id="rId4" Type="http://schemas.openxmlformats.org/officeDocument/2006/relationships/image" Target="../media/image50.png"/><Relationship Id="rId9" Type="http://schemas.openxmlformats.org/officeDocument/2006/relationships/image" Target="../media/image220.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2.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2.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50.png"/><Relationship Id="rId7" Type="http://schemas.openxmlformats.org/officeDocument/2006/relationships/image" Target="../media/image417.png"/><Relationship Id="rId2" Type="http://schemas.openxmlformats.org/officeDocument/2006/relationships/image" Target="../media/image230.png"/><Relationship Id="rId1" Type="http://schemas.openxmlformats.org/officeDocument/2006/relationships/slideMaster" Target="../slideMasters/slideMaster2.xml"/><Relationship Id="rId6" Type="http://schemas.openxmlformats.org/officeDocument/2006/relationships/image" Target="../media/image204.png"/><Relationship Id="rId5" Type="http://schemas.openxmlformats.org/officeDocument/2006/relationships/image" Target="../media/image231.png"/><Relationship Id="rId4" Type="http://schemas.openxmlformats.org/officeDocument/2006/relationships/image" Target="../media/image416.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2.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418.png"/><Relationship Id="rId7" Type="http://schemas.openxmlformats.org/officeDocument/2006/relationships/image" Target="../media/image239.png"/><Relationship Id="rId2" Type="http://schemas.openxmlformats.org/officeDocument/2006/relationships/image" Target="../media/image237.png"/><Relationship Id="rId1" Type="http://schemas.openxmlformats.org/officeDocument/2006/relationships/slideMaster" Target="../slideMasters/slideMaster2.xml"/><Relationship Id="rId6" Type="http://schemas.openxmlformats.org/officeDocument/2006/relationships/image" Target="../media/image420.png"/><Relationship Id="rId5" Type="http://schemas.openxmlformats.org/officeDocument/2006/relationships/image" Target="../media/image238.png"/><Relationship Id="rId10" Type="http://schemas.openxmlformats.org/officeDocument/2006/relationships/image" Target="../media/image50.png"/><Relationship Id="rId4" Type="http://schemas.openxmlformats.org/officeDocument/2006/relationships/image" Target="../media/image419.png"/><Relationship Id="rId9" Type="http://schemas.openxmlformats.org/officeDocument/2006/relationships/image" Target="../media/image421.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2.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2.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1.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2.xml"/><Relationship Id="rId6" Type="http://schemas.openxmlformats.org/officeDocument/2006/relationships/image" Target="../media/image422.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2.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122.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2.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2.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2.xml"/><Relationship Id="rId6" Type="http://schemas.openxmlformats.org/officeDocument/2006/relationships/image" Target="../media/image423.png"/><Relationship Id="rId5" Type="http://schemas.openxmlformats.org/officeDocument/2006/relationships/image" Target="../media/image269.png"/><Relationship Id="rId4" Type="http://schemas.openxmlformats.org/officeDocument/2006/relationships/image" Target="../media/image246.png"/><Relationship Id="rId9" Type="http://schemas.openxmlformats.org/officeDocument/2006/relationships/image" Target="../media/image197.png"/></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276.png"/><Relationship Id="rId3" Type="http://schemas.openxmlformats.org/officeDocument/2006/relationships/image" Target="../media/image273.png"/><Relationship Id="rId7" Type="http://schemas.openxmlformats.org/officeDocument/2006/relationships/image" Target="../media/image275.png"/><Relationship Id="rId2" Type="http://schemas.openxmlformats.org/officeDocument/2006/relationships/image" Target="../media/image424.png"/><Relationship Id="rId1" Type="http://schemas.openxmlformats.org/officeDocument/2006/relationships/slideMaster" Target="../slideMasters/slideMaster2.xml"/><Relationship Id="rId6" Type="http://schemas.openxmlformats.org/officeDocument/2006/relationships/image" Target="../media/image27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2.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2.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2.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2.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1.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2.xml"/><Relationship Id="rId6" Type="http://schemas.openxmlformats.org/officeDocument/2006/relationships/image" Target="../media/image425.png"/><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131.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2.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13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2.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2.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426.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2.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13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2.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137.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2.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2.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139.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1.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40.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2.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2.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2.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2.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14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4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14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3.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5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3.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1.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3.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152.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3.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153.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154.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3.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55.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56.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3.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57.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3.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3.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59.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3.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1.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60.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3.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61.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62.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3.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63.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3.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64.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3.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3.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_rels/slideLayout167.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3.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71.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72.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3.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3.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75.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3.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3.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1.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3.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3.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3.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3.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3.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3.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3.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188.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3.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1.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3.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91.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3.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Master" Target="../slideMasters/slideMaster3.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93.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3.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194.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3.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3.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96.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3.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46.png"/></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3.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46.png"/></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3.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00.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3.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201.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3.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3.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3.xml"/><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205.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3.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3.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207.xml.rels><?xml version="1.0" encoding="UTF-8" standalone="yes"?>
<Relationships xmlns="http://schemas.openxmlformats.org/package/2006/relationships"><Relationship Id="rId8" Type="http://schemas.openxmlformats.org/officeDocument/2006/relationships/image" Target="../media/image316.png"/><Relationship Id="rId3" Type="http://schemas.openxmlformats.org/officeDocument/2006/relationships/image" Target="../media/image50.png"/><Relationship Id="rId7" Type="http://schemas.openxmlformats.org/officeDocument/2006/relationships/image" Target="../media/image315.png"/><Relationship Id="rId2" Type="http://schemas.openxmlformats.org/officeDocument/2006/relationships/image" Target="../media/image69.png"/><Relationship Id="rId1" Type="http://schemas.openxmlformats.org/officeDocument/2006/relationships/slideMaster" Target="../slideMasters/slideMaster3.xml"/><Relationship Id="rId6" Type="http://schemas.openxmlformats.org/officeDocument/2006/relationships/image" Target="../media/image314.png"/><Relationship Id="rId11" Type="http://schemas.openxmlformats.org/officeDocument/2006/relationships/image" Target="../media/image320.png"/><Relationship Id="rId5" Type="http://schemas.openxmlformats.org/officeDocument/2006/relationships/image" Target="../media/image313.png"/><Relationship Id="rId10" Type="http://schemas.openxmlformats.org/officeDocument/2006/relationships/image" Target="../media/image319.png"/><Relationship Id="rId4" Type="http://schemas.openxmlformats.org/officeDocument/2006/relationships/image" Target="../media/image312.png"/><Relationship Id="rId9" Type="http://schemas.openxmlformats.org/officeDocument/2006/relationships/image" Target="../media/image317.png"/></Relationships>
</file>

<file path=ppt/slideLayouts/_rels/slideLayout208.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209.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3.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1.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210.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344.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3.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21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3.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212.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3.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213.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3.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214.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215.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3.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3.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3.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1.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_rels/slideLayout220.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3.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22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4.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2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4.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22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4.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22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4.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22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4.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22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4.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396.png"/></Relationships>
</file>

<file path=ppt/slideLayouts/_rels/slideLayout22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97.png"/><Relationship Id="rId1" Type="http://schemas.openxmlformats.org/officeDocument/2006/relationships/slideMaster" Target="../slideMasters/slideMaster4.xml"/><Relationship Id="rId6" Type="http://schemas.openxmlformats.org/officeDocument/2006/relationships/image" Target="../media/image71.png"/><Relationship Id="rId5" Type="http://schemas.openxmlformats.org/officeDocument/2006/relationships/image" Target="../media/image50.png"/><Relationship Id="rId4" Type="http://schemas.openxmlformats.org/officeDocument/2006/relationships/image" Target="../media/image43.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23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4.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398.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23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4.xml"/><Relationship Id="rId6" Type="http://schemas.openxmlformats.org/officeDocument/2006/relationships/image" Target="../media/image66.png"/><Relationship Id="rId5" Type="http://schemas.openxmlformats.org/officeDocument/2006/relationships/image" Target="../media/image396.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232.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4.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23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4.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4.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235.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4.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236.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4.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237.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4.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238.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4.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23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399.png"/><Relationship Id="rId2" Type="http://schemas.openxmlformats.org/officeDocument/2006/relationships/image" Target="../media/image133.png"/><Relationship Id="rId1" Type="http://schemas.openxmlformats.org/officeDocument/2006/relationships/slideMaster" Target="../slideMasters/slideMaster4.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1.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240.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4.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41.xml.rels><?xml version="1.0" encoding="UTF-8" standalone="yes"?>
<Relationships xmlns="http://schemas.openxmlformats.org/package/2006/relationships"><Relationship Id="rId8" Type="http://schemas.openxmlformats.org/officeDocument/2006/relationships/image" Target="../media/image404.png"/><Relationship Id="rId3" Type="http://schemas.openxmlformats.org/officeDocument/2006/relationships/image" Target="../media/image400.png"/><Relationship Id="rId7" Type="http://schemas.openxmlformats.org/officeDocument/2006/relationships/image" Target="../media/image403.png"/><Relationship Id="rId2" Type="http://schemas.openxmlformats.org/officeDocument/2006/relationships/image" Target="../media/image66.png"/><Relationship Id="rId1" Type="http://schemas.openxmlformats.org/officeDocument/2006/relationships/slideMaster" Target="../slideMasters/slideMaster4.xml"/><Relationship Id="rId6" Type="http://schemas.openxmlformats.org/officeDocument/2006/relationships/image" Target="../media/image402.png"/><Relationship Id="rId5" Type="http://schemas.openxmlformats.org/officeDocument/2006/relationships/image" Target="../media/image148.png"/><Relationship Id="rId10" Type="http://schemas.openxmlformats.org/officeDocument/2006/relationships/image" Target="../media/image50.png"/><Relationship Id="rId4" Type="http://schemas.openxmlformats.org/officeDocument/2006/relationships/image" Target="../media/image401.png"/><Relationship Id="rId9" Type="http://schemas.openxmlformats.org/officeDocument/2006/relationships/image" Target="../media/image405.png"/></Relationships>
</file>

<file path=ppt/slideLayouts/_rels/slideLayout242.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4.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243.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4.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244.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4.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245.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4.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246.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4.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247.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4.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248.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4.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249.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4.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250.xml.rels><?xml version="1.0" encoding="UTF-8" standalone="yes"?>
<Relationships xmlns="http://schemas.openxmlformats.org/package/2006/relationships"><Relationship Id="rId3" Type="http://schemas.openxmlformats.org/officeDocument/2006/relationships/image" Target="../media/image407.png"/><Relationship Id="rId7" Type="http://schemas.openxmlformats.org/officeDocument/2006/relationships/image" Target="../media/image409.png"/><Relationship Id="rId2" Type="http://schemas.openxmlformats.org/officeDocument/2006/relationships/image" Target="../media/image406.png"/><Relationship Id="rId1" Type="http://schemas.openxmlformats.org/officeDocument/2006/relationships/slideMaster" Target="../slideMasters/slideMaster4.xml"/><Relationship Id="rId6" Type="http://schemas.openxmlformats.org/officeDocument/2006/relationships/image" Target="../media/image408.png"/><Relationship Id="rId5" Type="http://schemas.openxmlformats.org/officeDocument/2006/relationships/image" Target="../media/image156.png"/><Relationship Id="rId4" Type="http://schemas.openxmlformats.org/officeDocument/2006/relationships/image" Target="../media/image50.png"/></Relationships>
</file>

<file path=ppt/slideLayouts/_rels/slideLayout251.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8.png"/><Relationship Id="rId7" Type="http://schemas.openxmlformats.org/officeDocument/2006/relationships/image" Target="../media/image283.png"/><Relationship Id="rId2" Type="http://schemas.openxmlformats.org/officeDocument/2006/relationships/image" Target="../media/image197.png"/><Relationship Id="rId1" Type="http://schemas.openxmlformats.org/officeDocument/2006/relationships/slideMaster" Target="../slideMasters/slideMaster4.xml"/><Relationship Id="rId6" Type="http://schemas.openxmlformats.org/officeDocument/2006/relationships/image" Target="../media/image410.png"/><Relationship Id="rId5" Type="http://schemas.openxmlformats.org/officeDocument/2006/relationships/image" Target="../media/image200.png"/><Relationship Id="rId10" Type="http://schemas.openxmlformats.org/officeDocument/2006/relationships/image" Target="../media/image50.png"/><Relationship Id="rId4" Type="http://schemas.openxmlformats.org/officeDocument/2006/relationships/image" Target="../media/image199.png"/><Relationship Id="rId9" Type="http://schemas.openxmlformats.org/officeDocument/2006/relationships/image" Target="../media/image411.png"/></Relationships>
</file>

<file path=ppt/slideLayouts/_rels/slideLayout252.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4.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253.xml.rels><?xml version="1.0" encoding="UTF-8" standalone="yes"?>
<Relationships xmlns="http://schemas.openxmlformats.org/package/2006/relationships"><Relationship Id="rId8" Type="http://schemas.openxmlformats.org/officeDocument/2006/relationships/image" Target="../media/image412.png"/><Relationship Id="rId3" Type="http://schemas.openxmlformats.org/officeDocument/2006/relationships/image" Target="../media/image50.png"/><Relationship Id="rId7" Type="http://schemas.openxmlformats.org/officeDocument/2006/relationships/image" Target="../media/image211.png"/><Relationship Id="rId2" Type="http://schemas.openxmlformats.org/officeDocument/2006/relationships/image" Target="../media/image209.png"/><Relationship Id="rId1" Type="http://schemas.openxmlformats.org/officeDocument/2006/relationships/slideMaster" Target="../slideMasters/slideMaster4.xml"/><Relationship Id="rId6" Type="http://schemas.openxmlformats.org/officeDocument/2006/relationships/image" Target="../media/image210.png"/><Relationship Id="rId5" Type="http://schemas.openxmlformats.org/officeDocument/2006/relationships/image" Target="../media/image205.png"/><Relationship Id="rId4" Type="http://schemas.openxmlformats.org/officeDocument/2006/relationships/image" Target="../media/image204.png"/></Relationships>
</file>

<file path=ppt/slideLayouts/_rels/slideLayout254.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43.png"/><Relationship Id="rId7" Type="http://schemas.openxmlformats.org/officeDocument/2006/relationships/image" Target="../media/image122.png"/><Relationship Id="rId2" Type="http://schemas.openxmlformats.org/officeDocument/2006/relationships/image" Target="../media/image202.png"/><Relationship Id="rId1" Type="http://schemas.openxmlformats.org/officeDocument/2006/relationships/slideMaster" Target="../slideMasters/slideMaster4.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413.png"/></Relationships>
</file>

<file path=ppt/slideLayouts/_rels/slideLayout255.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13.png"/><Relationship Id="rId7" Type="http://schemas.openxmlformats.org/officeDocument/2006/relationships/image" Target="../media/image122.png"/><Relationship Id="rId2" Type="http://schemas.openxmlformats.org/officeDocument/2006/relationships/image" Target="../media/image212.png"/><Relationship Id="rId1" Type="http://schemas.openxmlformats.org/officeDocument/2006/relationships/slideMaster" Target="../slideMasters/slideMaster4.xml"/><Relationship Id="rId6" Type="http://schemas.openxmlformats.org/officeDocument/2006/relationships/image" Target="../media/image205.png"/><Relationship Id="rId11" Type="http://schemas.openxmlformats.org/officeDocument/2006/relationships/image" Target="../media/image215.png"/><Relationship Id="rId5" Type="http://schemas.openxmlformats.org/officeDocument/2006/relationships/image" Target="../media/image204.png"/><Relationship Id="rId10" Type="http://schemas.openxmlformats.org/officeDocument/2006/relationships/image" Target="../media/image214.png"/><Relationship Id="rId4" Type="http://schemas.openxmlformats.org/officeDocument/2006/relationships/image" Target="../media/image50.png"/><Relationship Id="rId9" Type="http://schemas.openxmlformats.org/officeDocument/2006/relationships/image" Target="../media/image414.png"/></Relationships>
</file>

<file path=ppt/slideLayouts/_rels/slideLayout256.xml.rels><?xml version="1.0" encoding="UTF-8" standalone="yes"?>
<Relationships xmlns="http://schemas.openxmlformats.org/package/2006/relationships"><Relationship Id="rId8" Type="http://schemas.openxmlformats.org/officeDocument/2006/relationships/image" Target="../media/image219.png"/><Relationship Id="rId3" Type="http://schemas.openxmlformats.org/officeDocument/2006/relationships/image" Target="../media/image217.png"/><Relationship Id="rId7" Type="http://schemas.openxmlformats.org/officeDocument/2006/relationships/image" Target="../media/image218.png"/><Relationship Id="rId2" Type="http://schemas.openxmlformats.org/officeDocument/2006/relationships/image" Target="../media/image415.png"/><Relationship Id="rId1" Type="http://schemas.openxmlformats.org/officeDocument/2006/relationships/slideMaster" Target="../slideMasters/slideMaster4.xml"/><Relationship Id="rId6" Type="http://schemas.openxmlformats.org/officeDocument/2006/relationships/image" Target="../media/image204.png"/><Relationship Id="rId5" Type="http://schemas.openxmlformats.org/officeDocument/2006/relationships/image" Target="../media/image205.png"/><Relationship Id="rId4" Type="http://schemas.openxmlformats.org/officeDocument/2006/relationships/image" Target="../media/image50.png"/><Relationship Id="rId9" Type="http://schemas.openxmlformats.org/officeDocument/2006/relationships/image" Target="../media/image220.png"/></Relationships>
</file>

<file path=ppt/slideLayouts/_rels/slideLayout257.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4.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258.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4.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259.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50.png"/><Relationship Id="rId7" Type="http://schemas.openxmlformats.org/officeDocument/2006/relationships/image" Target="../media/image417.png"/><Relationship Id="rId2" Type="http://schemas.openxmlformats.org/officeDocument/2006/relationships/image" Target="../media/image230.png"/><Relationship Id="rId1" Type="http://schemas.openxmlformats.org/officeDocument/2006/relationships/slideMaster" Target="../slideMasters/slideMaster4.xml"/><Relationship Id="rId6" Type="http://schemas.openxmlformats.org/officeDocument/2006/relationships/image" Target="../media/image204.png"/><Relationship Id="rId5" Type="http://schemas.openxmlformats.org/officeDocument/2006/relationships/image" Target="../media/image231.png"/><Relationship Id="rId4" Type="http://schemas.openxmlformats.org/officeDocument/2006/relationships/image" Target="../media/image416.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260.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4.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261.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418.png"/><Relationship Id="rId7" Type="http://schemas.openxmlformats.org/officeDocument/2006/relationships/image" Target="../media/image239.png"/><Relationship Id="rId2" Type="http://schemas.openxmlformats.org/officeDocument/2006/relationships/image" Target="../media/image237.png"/><Relationship Id="rId1" Type="http://schemas.openxmlformats.org/officeDocument/2006/relationships/slideMaster" Target="../slideMasters/slideMaster4.xml"/><Relationship Id="rId6" Type="http://schemas.openxmlformats.org/officeDocument/2006/relationships/image" Target="../media/image420.png"/><Relationship Id="rId5" Type="http://schemas.openxmlformats.org/officeDocument/2006/relationships/image" Target="../media/image238.png"/><Relationship Id="rId10" Type="http://schemas.openxmlformats.org/officeDocument/2006/relationships/image" Target="../media/image50.png"/><Relationship Id="rId4" Type="http://schemas.openxmlformats.org/officeDocument/2006/relationships/image" Target="../media/image419.png"/><Relationship Id="rId9" Type="http://schemas.openxmlformats.org/officeDocument/2006/relationships/image" Target="../media/image421.png"/></Relationships>
</file>

<file path=ppt/slideLayouts/_rels/slideLayout262.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4.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263.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4.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264.xml.rels><?xml version="1.0" encoding="UTF-8" standalone="yes"?>
<Relationships xmlns="http://schemas.openxmlformats.org/package/2006/relationships"><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4.xml"/><Relationship Id="rId6" Type="http://schemas.openxmlformats.org/officeDocument/2006/relationships/image" Target="../media/image422.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65.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4.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266.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4.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267.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4.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68.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4.xml"/><Relationship Id="rId6" Type="http://schemas.openxmlformats.org/officeDocument/2006/relationships/image" Target="../media/image423.png"/><Relationship Id="rId5" Type="http://schemas.openxmlformats.org/officeDocument/2006/relationships/image" Target="../media/image269.png"/><Relationship Id="rId4" Type="http://schemas.openxmlformats.org/officeDocument/2006/relationships/image" Target="../media/image246.png"/><Relationship Id="rId9" Type="http://schemas.openxmlformats.org/officeDocument/2006/relationships/image" Target="../media/image197.png"/></Relationships>
</file>

<file path=ppt/slideLayouts/_rels/slideLayout269.xml.rels><?xml version="1.0" encoding="UTF-8" standalone="yes"?>
<Relationships xmlns="http://schemas.openxmlformats.org/package/2006/relationships"><Relationship Id="rId8" Type="http://schemas.openxmlformats.org/officeDocument/2006/relationships/image" Target="../media/image276.png"/><Relationship Id="rId3" Type="http://schemas.openxmlformats.org/officeDocument/2006/relationships/image" Target="../media/image273.png"/><Relationship Id="rId7" Type="http://schemas.openxmlformats.org/officeDocument/2006/relationships/image" Target="../media/image275.png"/><Relationship Id="rId2" Type="http://schemas.openxmlformats.org/officeDocument/2006/relationships/image" Target="../media/image424.png"/><Relationship Id="rId1" Type="http://schemas.openxmlformats.org/officeDocument/2006/relationships/slideMaster" Target="../slideMasters/slideMaster4.xml"/><Relationship Id="rId6" Type="http://schemas.openxmlformats.org/officeDocument/2006/relationships/image" Target="../media/image27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270.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4.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71.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4.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272.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4.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273.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4.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274.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4.xml"/><Relationship Id="rId6" Type="http://schemas.openxmlformats.org/officeDocument/2006/relationships/image" Target="../media/image425.png"/><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275.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4.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276.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4.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277.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4.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278.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4.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279.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426.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427.png"/><Relationship Id="rId16" Type="http://schemas.openxmlformats.org/officeDocument/2006/relationships/image" Target="../media/image347.png"/><Relationship Id="rId1" Type="http://schemas.openxmlformats.org/officeDocument/2006/relationships/slideMaster" Target="../slideMasters/slideMaster4.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1.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280.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4.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281.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4.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282.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4.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283.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4.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284.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4.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28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4.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286.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4.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287.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4.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288.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4.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28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4.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1.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290.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4.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31.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1.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1.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1.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1.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1.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1.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1.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1.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1.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1.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Master" Target="../slideMasters/slideMaster1.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1.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1.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1.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1.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46.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1.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4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1.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1.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1.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1.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1.xml"/><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1.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16.png"/><Relationship Id="rId3" Type="http://schemas.openxmlformats.org/officeDocument/2006/relationships/image" Target="../media/image50.png"/><Relationship Id="rId7" Type="http://schemas.openxmlformats.org/officeDocument/2006/relationships/image" Target="../media/image315.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4.png"/><Relationship Id="rId11" Type="http://schemas.openxmlformats.org/officeDocument/2006/relationships/image" Target="../media/image320.png"/><Relationship Id="rId5" Type="http://schemas.openxmlformats.org/officeDocument/2006/relationships/image" Target="../media/image313.png"/><Relationship Id="rId10" Type="http://schemas.openxmlformats.org/officeDocument/2006/relationships/image" Target="../media/image319.png"/><Relationship Id="rId4" Type="http://schemas.openxmlformats.org/officeDocument/2006/relationships/image" Target="../media/image312.png"/><Relationship Id="rId9" Type="http://schemas.openxmlformats.org/officeDocument/2006/relationships/image" Target="../media/image317.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1.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344.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1.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1.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1.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1.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1.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1.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1.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1.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1.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1.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2.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2.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2.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396.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97.png"/><Relationship Id="rId1" Type="http://schemas.openxmlformats.org/officeDocument/2006/relationships/slideMaster" Target="../slideMasters/slideMaster2.xml"/><Relationship Id="rId6" Type="http://schemas.openxmlformats.org/officeDocument/2006/relationships/image" Target="../media/image71.png"/><Relationship Id="rId5" Type="http://schemas.openxmlformats.org/officeDocument/2006/relationships/image" Target="../media/image50.png"/><Relationship Id="rId4" Type="http://schemas.openxmlformats.org/officeDocument/2006/relationships/image" Target="../media/image43.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2.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398.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396.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2.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2.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2.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2.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399.png"/><Relationship Id="rId2" Type="http://schemas.openxmlformats.org/officeDocument/2006/relationships/image" Target="../media/image133.png"/><Relationship Id="rId1" Type="http://schemas.openxmlformats.org/officeDocument/2006/relationships/slideMaster" Target="../slideMasters/slideMaster2.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404.png"/><Relationship Id="rId3" Type="http://schemas.openxmlformats.org/officeDocument/2006/relationships/image" Target="../media/image400.png"/><Relationship Id="rId7" Type="http://schemas.openxmlformats.org/officeDocument/2006/relationships/image" Target="../media/image403.png"/><Relationship Id="rId2" Type="http://schemas.openxmlformats.org/officeDocument/2006/relationships/image" Target="../media/image66.png"/><Relationship Id="rId1" Type="http://schemas.openxmlformats.org/officeDocument/2006/relationships/slideMaster" Target="../slideMasters/slideMaster2.xml"/><Relationship Id="rId6" Type="http://schemas.openxmlformats.org/officeDocument/2006/relationships/image" Target="../media/image402.png"/><Relationship Id="rId5" Type="http://schemas.openxmlformats.org/officeDocument/2006/relationships/image" Target="../media/image148.png"/><Relationship Id="rId10" Type="http://schemas.openxmlformats.org/officeDocument/2006/relationships/image" Target="../media/image50.png"/><Relationship Id="rId4" Type="http://schemas.openxmlformats.org/officeDocument/2006/relationships/image" Target="../media/image401.png"/><Relationship Id="rId9" Type="http://schemas.openxmlformats.org/officeDocument/2006/relationships/image" Target="../media/image405.png"/></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2.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19179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098813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183588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149090381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3823470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182331769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93621474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29711704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397225954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9915943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363299738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1002548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0565242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369517216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217714858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386805669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99972199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340666591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115437687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398926531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210668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235820657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1526251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46709652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174460096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33103974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58619174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387367215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132766500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31057212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79697883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404291995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207926157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643783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93232816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172562770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01488591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37980933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8893845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7912159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302149990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72233494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348646648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416905547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76336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18618356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386067133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319285681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51350322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15715017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4531991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129155044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277177427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231776470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349992423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42844280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5290770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196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01094103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9293805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5049762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199394625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98352702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87818710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395463417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416983056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2125100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369331614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89547471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208667107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38051190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54637098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56712953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259083577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33582495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380161169"/>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194390437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34365516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64387187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2141647495"/>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417505218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2734803188"/>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206524210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1457934910"/>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404238190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151071525"/>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880282060"/>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30236252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9712333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50489410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26.08.2026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915599023"/>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997644240"/>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57140380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601315402"/>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286918330"/>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211577863"/>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64755637"/>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605587731"/>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116626669"/>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29842241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90070323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94002099"/>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2548096939"/>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707703714"/>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950040545"/>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2755587305"/>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418171290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3120947981"/>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1629900691"/>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411529070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2136561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655565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56705487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680203681"/>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3531517564"/>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6726090"/>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188330018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3996288998"/>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4051850737"/>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547787434"/>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8175447"/>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94026524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3008713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45066512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842704627"/>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191113574"/>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2884015040"/>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599253973"/>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3028815435"/>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3283790849"/>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499444684"/>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1099034467"/>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19028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12067792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56154383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1484639016"/>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2723880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964042363"/>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3518811923"/>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423320154"/>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2996309747"/>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392998933"/>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252595503"/>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914675355"/>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26160413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650623884"/>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4161961138"/>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783811697"/>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854653458"/>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4291703583"/>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116770847"/>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3760966311"/>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916522624"/>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3214306636"/>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1851387078"/>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34018170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192889909"/>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050249929"/>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823959614"/>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2728193354"/>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836789216"/>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2337439436"/>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2663912619"/>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212286697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3504659821"/>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3994881183"/>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2075281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78636915"/>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1459712202"/>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779913087"/>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4124052530"/>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3050828493"/>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1766116430"/>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1441253627"/>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4008435090"/>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307892601"/>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617822551"/>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8326016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66467953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2614726066"/>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75993461"/>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910246605"/>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112642495"/>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3178665052"/>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46506100"/>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401031309"/>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17897692"/>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4234704074"/>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2947480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406693872"/>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833878108"/>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3305994051"/>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486619769"/>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326336294"/>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66075688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2402663638"/>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528482580"/>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93066833"/>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9515981"/>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3295603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921443593"/>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246578991"/>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2195235325"/>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025305076"/>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783558922"/>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153955544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885997648"/>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846938240"/>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1538132294"/>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998596363"/>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5458144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066671227"/>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userDrawn="1">
  <p:cSld name="28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356154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2690245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9729264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27649247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405749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452627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615697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447959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26.08.2026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888114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9580467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069066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39549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8466599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925232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64376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8810042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26272929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5184801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1443129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0454583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2320496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5537985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700627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1925685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188202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5153124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28689628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090289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57878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1942596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1328192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085525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744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557805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090376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16615746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5796943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571355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667337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191446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350800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756429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544033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42100231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346583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026978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5062105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7070134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4290165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73381717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24197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41625845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900134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1559200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88198642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975016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6203354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08312348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44562886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53608397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7850368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97219477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318374260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309236855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782111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185919389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588536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329785152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6736635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65353852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120073715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185203294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2869923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49001042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59425958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881534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8351655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936303751"/>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image" Target="../media/image1.png"/><Relationship Id="rId5" Type="http://schemas.openxmlformats.org/officeDocument/2006/relationships/slideLayout" Target="../slideLayouts/slideLayout5.xml"/><Relationship Id="rId90" Type="http://schemas.openxmlformats.org/officeDocument/2006/relationships/image" Target="../media/image12.png"/><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image" Target="../media/image9.png"/><Relationship Id="rId61" Type="http://schemas.openxmlformats.org/officeDocument/2006/relationships/slideLayout" Target="../slideLayouts/slideLayout61.xml"/><Relationship Id="rId82" Type="http://schemas.openxmlformats.org/officeDocument/2006/relationships/image" Target="../media/image4.png"/><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03.xml"/><Relationship Id="rId21" Type="http://schemas.openxmlformats.org/officeDocument/2006/relationships/slideLayout" Target="../slideLayouts/slideLayout98.xml"/><Relationship Id="rId42" Type="http://schemas.openxmlformats.org/officeDocument/2006/relationships/slideLayout" Target="../slideLayouts/slideLayout119.xml"/><Relationship Id="rId47" Type="http://schemas.openxmlformats.org/officeDocument/2006/relationships/slideLayout" Target="../slideLayouts/slideLayout124.xml"/><Relationship Id="rId63" Type="http://schemas.openxmlformats.org/officeDocument/2006/relationships/slideLayout" Target="../slideLayouts/slideLayout140.xml"/><Relationship Id="rId68" Type="http://schemas.openxmlformats.org/officeDocument/2006/relationships/theme" Target="../theme/theme2.xml"/><Relationship Id="rId16" Type="http://schemas.openxmlformats.org/officeDocument/2006/relationships/slideLayout" Target="../slideLayouts/slideLayout93.xml"/><Relationship Id="rId11" Type="http://schemas.openxmlformats.org/officeDocument/2006/relationships/slideLayout" Target="../slideLayouts/slideLayout88.xml"/><Relationship Id="rId24" Type="http://schemas.openxmlformats.org/officeDocument/2006/relationships/slideLayout" Target="../slideLayouts/slideLayout101.xml"/><Relationship Id="rId32" Type="http://schemas.openxmlformats.org/officeDocument/2006/relationships/slideLayout" Target="../slideLayouts/slideLayout109.xml"/><Relationship Id="rId37" Type="http://schemas.openxmlformats.org/officeDocument/2006/relationships/slideLayout" Target="../slideLayouts/slideLayout114.xml"/><Relationship Id="rId40" Type="http://schemas.openxmlformats.org/officeDocument/2006/relationships/slideLayout" Target="../slideLayouts/slideLayout117.xml"/><Relationship Id="rId45" Type="http://schemas.openxmlformats.org/officeDocument/2006/relationships/slideLayout" Target="../slideLayouts/slideLayout122.xml"/><Relationship Id="rId53" Type="http://schemas.openxmlformats.org/officeDocument/2006/relationships/slideLayout" Target="../slideLayouts/slideLayout130.xml"/><Relationship Id="rId58" Type="http://schemas.openxmlformats.org/officeDocument/2006/relationships/slideLayout" Target="../slideLayouts/slideLayout135.xml"/><Relationship Id="rId66" Type="http://schemas.openxmlformats.org/officeDocument/2006/relationships/slideLayout" Target="../slideLayouts/slideLayout143.xml"/><Relationship Id="rId74" Type="http://schemas.openxmlformats.org/officeDocument/2006/relationships/image" Target="../media/image6.png"/><Relationship Id="rId79" Type="http://schemas.openxmlformats.org/officeDocument/2006/relationships/image" Target="../media/image11.png"/><Relationship Id="rId5" Type="http://schemas.openxmlformats.org/officeDocument/2006/relationships/slideLayout" Target="../slideLayouts/slideLayout82.xml"/><Relationship Id="rId61" Type="http://schemas.openxmlformats.org/officeDocument/2006/relationships/slideLayout" Target="../slideLayouts/slideLayout138.xml"/><Relationship Id="rId19" Type="http://schemas.openxmlformats.org/officeDocument/2006/relationships/slideLayout" Target="../slideLayouts/slideLayout96.xml"/><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 Id="rId30" Type="http://schemas.openxmlformats.org/officeDocument/2006/relationships/slideLayout" Target="../slideLayouts/slideLayout107.xml"/><Relationship Id="rId35" Type="http://schemas.openxmlformats.org/officeDocument/2006/relationships/slideLayout" Target="../slideLayouts/slideLayout112.xml"/><Relationship Id="rId43" Type="http://schemas.openxmlformats.org/officeDocument/2006/relationships/slideLayout" Target="../slideLayouts/slideLayout120.xml"/><Relationship Id="rId48" Type="http://schemas.openxmlformats.org/officeDocument/2006/relationships/slideLayout" Target="../slideLayouts/slideLayout125.xml"/><Relationship Id="rId56" Type="http://schemas.openxmlformats.org/officeDocument/2006/relationships/slideLayout" Target="../slideLayouts/slideLayout133.xml"/><Relationship Id="rId64" Type="http://schemas.openxmlformats.org/officeDocument/2006/relationships/slideLayout" Target="../slideLayouts/slideLayout141.xml"/><Relationship Id="rId69" Type="http://schemas.openxmlformats.org/officeDocument/2006/relationships/image" Target="../media/image1.png"/><Relationship Id="rId77" Type="http://schemas.openxmlformats.org/officeDocument/2006/relationships/image" Target="../media/image9.png"/><Relationship Id="rId8" Type="http://schemas.openxmlformats.org/officeDocument/2006/relationships/slideLayout" Target="../slideLayouts/slideLayout85.xml"/><Relationship Id="rId51" Type="http://schemas.openxmlformats.org/officeDocument/2006/relationships/slideLayout" Target="../slideLayouts/slideLayout128.xml"/><Relationship Id="rId72" Type="http://schemas.openxmlformats.org/officeDocument/2006/relationships/image" Target="../media/image4.png"/><Relationship Id="rId80" Type="http://schemas.openxmlformats.org/officeDocument/2006/relationships/image" Target="../media/image12.png"/><Relationship Id="rId3" Type="http://schemas.openxmlformats.org/officeDocument/2006/relationships/slideLayout" Target="../slideLayouts/slideLayout80.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33" Type="http://schemas.openxmlformats.org/officeDocument/2006/relationships/slideLayout" Target="../slideLayouts/slideLayout110.xml"/><Relationship Id="rId38" Type="http://schemas.openxmlformats.org/officeDocument/2006/relationships/slideLayout" Target="../slideLayouts/slideLayout115.xml"/><Relationship Id="rId46" Type="http://schemas.openxmlformats.org/officeDocument/2006/relationships/slideLayout" Target="../slideLayouts/slideLayout123.xml"/><Relationship Id="rId59" Type="http://schemas.openxmlformats.org/officeDocument/2006/relationships/slideLayout" Target="../slideLayouts/slideLayout136.xml"/><Relationship Id="rId67" Type="http://schemas.openxmlformats.org/officeDocument/2006/relationships/slideLayout" Target="../slideLayouts/slideLayout144.xml"/><Relationship Id="rId20" Type="http://schemas.openxmlformats.org/officeDocument/2006/relationships/slideLayout" Target="../slideLayouts/slideLayout97.xml"/><Relationship Id="rId41" Type="http://schemas.openxmlformats.org/officeDocument/2006/relationships/slideLayout" Target="../slideLayouts/slideLayout118.xml"/><Relationship Id="rId54" Type="http://schemas.openxmlformats.org/officeDocument/2006/relationships/slideLayout" Target="../slideLayouts/slideLayout131.xml"/><Relationship Id="rId62" Type="http://schemas.openxmlformats.org/officeDocument/2006/relationships/slideLayout" Target="../slideLayouts/slideLayout139.xml"/><Relationship Id="rId70" Type="http://schemas.openxmlformats.org/officeDocument/2006/relationships/image" Target="../media/image2.png"/><Relationship Id="rId75" Type="http://schemas.openxmlformats.org/officeDocument/2006/relationships/image" Target="../media/image7.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36" Type="http://schemas.openxmlformats.org/officeDocument/2006/relationships/slideLayout" Target="../slideLayouts/slideLayout113.xml"/><Relationship Id="rId49" Type="http://schemas.openxmlformats.org/officeDocument/2006/relationships/slideLayout" Target="../slideLayouts/slideLayout126.xml"/><Relationship Id="rId57" Type="http://schemas.openxmlformats.org/officeDocument/2006/relationships/slideLayout" Target="../slideLayouts/slideLayout134.xml"/><Relationship Id="rId10" Type="http://schemas.openxmlformats.org/officeDocument/2006/relationships/slideLayout" Target="../slideLayouts/slideLayout87.xml"/><Relationship Id="rId31" Type="http://schemas.openxmlformats.org/officeDocument/2006/relationships/slideLayout" Target="../slideLayouts/slideLayout108.xml"/><Relationship Id="rId44" Type="http://schemas.openxmlformats.org/officeDocument/2006/relationships/slideLayout" Target="../slideLayouts/slideLayout121.xml"/><Relationship Id="rId52" Type="http://schemas.openxmlformats.org/officeDocument/2006/relationships/slideLayout" Target="../slideLayouts/slideLayout129.xml"/><Relationship Id="rId60" Type="http://schemas.openxmlformats.org/officeDocument/2006/relationships/slideLayout" Target="../slideLayouts/slideLayout137.xml"/><Relationship Id="rId65" Type="http://schemas.openxmlformats.org/officeDocument/2006/relationships/slideLayout" Target="../slideLayouts/slideLayout142.xml"/><Relationship Id="rId73" Type="http://schemas.openxmlformats.org/officeDocument/2006/relationships/image" Target="../media/image5.png"/><Relationship Id="rId78" Type="http://schemas.openxmlformats.org/officeDocument/2006/relationships/image" Target="../media/image10.png"/><Relationship Id="rId4" Type="http://schemas.openxmlformats.org/officeDocument/2006/relationships/slideLayout" Target="../slideLayouts/slideLayout81.xml"/><Relationship Id="rId9" Type="http://schemas.openxmlformats.org/officeDocument/2006/relationships/slideLayout" Target="../slideLayouts/slideLayout86.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9" Type="http://schemas.openxmlformats.org/officeDocument/2006/relationships/slideLayout" Target="../slideLayouts/slideLayout116.xml"/><Relationship Id="rId34" Type="http://schemas.openxmlformats.org/officeDocument/2006/relationships/slideLayout" Target="../slideLayouts/slideLayout111.xml"/><Relationship Id="rId50" Type="http://schemas.openxmlformats.org/officeDocument/2006/relationships/slideLayout" Target="../slideLayouts/slideLayout127.xml"/><Relationship Id="rId55" Type="http://schemas.openxmlformats.org/officeDocument/2006/relationships/slideLayout" Target="../slideLayouts/slideLayout132.xml"/><Relationship Id="rId76" Type="http://schemas.openxmlformats.org/officeDocument/2006/relationships/image" Target="../media/image8.png"/><Relationship Id="rId7" Type="http://schemas.openxmlformats.org/officeDocument/2006/relationships/slideLayout" Target="../slideLayouts/slideLayout84.xml"/><Relationship Id="rId71" Type="http://schemas.openxmlformats.org/officeDocument/2006/relationships/image" Target="../media/image3.png"/><Relationship Id="rId2" Type="http://schemas.openxmlformats.org/officeDocument/2006/relationships/slideLayout" Target="../slideLayouts/slideLayout79.xml"/><Relationship Id="rId29" Type="http://schemas.openxmlformats.org/officeDocument/2006/relationships/slideLayout" Target="../slideLayouts/slideLayout106.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70.xml"/><Relationship Id="rId21" Type="http://schemas.openxmlformats.org/officeDocument/2006/relationships/slideLayout" Target="../slideLayouts/slideLayout165.xml"/><Relationship Id="rId42" Type="http://schemas.openxmlformats.org/officeDocument/2006/relationships/slideLayout" Target="../slideLayouts/slideLayout186.xml"/><Relationship Id="rId47" Type="http://schemas.openxmlformats.org/officeDocument/2006/relationships/slideLayout" Target="../slideLayouts/slideLayout191.xml"/><Relationship Id="rId63" Type="http://schemas.openxmlformats.org/officeDocument/2006/relationships/slideLayout" Target="../slideLayouts/slideLayout207.xml"/><Relationship Id="rId68" Type="http://schemas.openxmlformats.org/officeDocument/2006/relationships/slideLayout" Target="../slideLayouts/slideLayout212.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60.xml"/><Relationship Id="rId11" Type="http://schemas.openxmlformats.org/officeDocument/2006/relationships/slideLayout" Target="../slideLayouts/slideLayout155.xml"/><Relationship Id="rId32" Type="http://schemas.openxmlformats.org/officeDocument/2006/relationships/slideLayout" Target="../slideLayouts/slideLayout176.xml"/><Relationship Id="rId37" Type="http://schemas.openxmlformats.org/officeDocument/2006/relationships/slideLayout" Target="../slideLayouts/slideLayout181.xml"/><Relationship Id="rId53" Type="http://schemas.openxmlformats.org/officeDocument/2006/relationships/slideLayout" Target="../slideLayouts/slideLayout197.xml"/><Relationship Id="rId58" Type="http://schemas.openxmlformats.org/officeDocument/2006/relationships/slideLayout" Target="../slideLayouts/slideLayout202.xml"/><Relationship Id="rId74" Type="http://schemas.openxmlformats.org/officeDocument/2006/relationships/slideLayout" Target="../slideLayouts/slideLayout218.xml"/><Relationship Id="rId79" Type="http://schemas.openxmlformats.org/officeDocument/2006/relationships/image" Target="../media/image1.png"/><Relationship Id="rId5" Type="http://schemas.openxmlformats.org/officeDocument/2006/relationships/slideLayout" Target="../slideLayouts/slideLayout149.xml"/><Relationship Id="rId90" Type="http://schemas.openxmlformats.org/officeDocument/2006/relationships/image" Target="../media/image12.png"/><Relationship Id="rId14" Type="http://schemas.openxmlformats.org/officeDocument/2006/relationships/slideLayout" Target="../slideLayouts/slideLayout158.xml"/><Relationship Id="rId22" Type="http://schemas.openxmlformats.org/officeDocument/2006/relationships/slideLayout" Target="../slideLayouts/slideLayout166.xml"/><Relationship Id="rId27" Type="http://schemas.openxmlformats.org/officeDocument/2006/relationships/slideLayout" Target="../slideLayouts/slideLayout171.xml"/><Relationship Id="rId30" Type="http://schemas.openxmlformats.org/officeDocument/2006/relationships/slideLayout" Target="../slideLayouts/slideLayout174.xml"/><Relationship Id="rId35" Type="http://schemas.openxmlformats.org/officeDocument/2006/relationships/slideLayout" Target="../slideLayouts/slideLayout179.xml"/><Relationship Id="rId43" Type="http://schemas.openxmlformats.org/officeDocument/2006/relationships/slideLayout" Target="../slideLayouts/slideLayout187.xml"/><Relationship Id="rId48" Type="http://schemas.openxmlformats.org/officeDocument/2006/relationships/slideLayout" Target="../slideLayouts/slideLayout192.xml"/><Relationship Id="rId56" Type="http://schemas.openxmlformats.org/officeDocument/2006/relationships/slideLayout" Target="../slideLayouts/slideLayout200.xml"/><Relationship Id="rId64" Type="http://schemas.openxmlformats.org/officeDocument/2006/relationships/slideLayout" Target="../slideLayouts/slideLayout208.xml"/><Relationship Id="rId69" Type="http://schemas.openxmlformats.org/officeDocument/2006/relationships/slideLayout" Target="../slideLayouts/slideLayout213.xml"/><Relationship Id="rId77" Type="http://schemas.openxmlformats.org/officeDocument/2006/relationships/slideLayout" Target="../slideLayouts/slideLayout221.xml"/><Relationship Id="rId8" Type="http://schemas.openxmlformats.org/officeDocument/2006/relationships/slideLayout" Target="../slideLayouts/slideLayout152.xml"/><Relationship Id="rId51" Type="http://schemas.openxmlformats.org/officeDocument/2006/relationships/slideLayout" Target="../slideLayouts/slideLayout195.xml"/><Relationship Id="rId72" Type="http://schemas.openxmlformats.org/officeDocument/2006/relationships/slideLayout" Target="../slideLayouts/slideLayout216.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147.xml"/><Relationship Id="rId12" Type="http://schemas.openxmlformats.org/officeDocument/2006/relationships/slideLayout" Target="../slideLayouts/slideLayout156.xml"/><Relationship Id="rId17" Type="http://schemas.openxmlformats.org/officeDocument/2006/relationships/slideLayout" Target="../slideLayouts/slideLayout161.xml"/><Relationship Id="rId25" Type="http://schemas.openxmlformats.org/officeDocument/2006/relationships/slideLayout" Target="../slideLayouts/slideLayout169.xml"/><Relationship Id="rId33" Type="http://schemas.openxmlformats.org/officeDocument/2006/relationships/slideLayout" Target="../slideLayouts/slideLayout177.xml"/><Relationship Id="rId38" Type="http://schemas.openxmlformats.org/officeDocument/2006/relationships/slideLayout" Target="../slideLayouts/slideLayout182.xml"/><Relationship Id="rId46" Type="http://schemas.openxmlformats.org/officeDocument/2006/relationships/slideLayout" Target="../slideLayouts/slideLayout190.xml"/><Relationship Id="rId59" Type="http://schemas.openxmlformats.org/officeDocument/2006/relationships/slideLayout" Target="../slideLayouts/slideLayout203.xml"/><Relationship Id="rId67" Type="http://schemas.openxmlformats.org/officeDocument/2006/relationships/slideLayout" Target="../slideLayouts/slideLayout211.xml"/><Relationship Id="rId20" Type="http://schemas.openxmlformats.org/officeDocument/2006/relationships/slideLayout" Target="../slideLayouts/slideLayout164.xml"/><Relationship Id="rId41" Type="http://schemas.openxmlformats.org/officeDocument/2006/relationships/slideLayout" Target="../slideLayouts/slideLayout185.xml"/><Relationship Id="rId54" Type="http://schemas.openxmlformats.org/officeDocument/2006/relationships/slideLayout" Target="../slideLayouts/slideLayout198.xml"/><Relationship Id="rId62" Type="http://schemas.openxmlformats.org/officeDocument/2006/relationships/slideLayout" Target="../slideLayouts/slideLayout206.xml"/><Relationship Id="rId70" Type="http://schemas.openxmlformats.org/officeDocument/2006/relationships/slideLayout" Target="../slideLayouts/slideLayout214.xml"/><Relationship Id="rId75" Type="http://schemas.openxmlformats.org/officeDocument/2006/relationships/slideLayout" Target="../slideLayouts/slideLayout219.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145.xml"/><Relationship Id="rId6" Type="http://schemas.openxmlformats.org/officeDocument/2006/relationships/slideLayout" Target="../slideLayouts/slideLayout150.xml"/><Relationship Id="rId15" Type="http://schemas.openxmlformats.org/officeDocument/2006/relationships/slideLayout" Target="../slideLayouts/slideLayout159.xml"/><Relationship Id="rId23" Type="http://schemas.openxmlformats.org/officeDocument/2006/relationships/slideLayout" Target="../slideLayouts/slideLayout167.xml"/><Relationship Id="rId28" Type="http://schemas.openxmlformats.org/officeDocument/2006/relationships/slideLayout" Target="../slideLayouts/slideLayout172.xml"/><Relationship Id="rId36" Type="http://schemas.openxmlformats.org/officeDocument/2006/relationships/slideLayout" Target="../slideLayouts/slideLayout180.xml"/><Relationship Id="rId49" Type="http://schemas.openxmlformats.org/officeDocument/2006/relationships/slideLayout" Target="../slideLayouts/slideLayout193.xml"/><Relationship Id="rId57" Type="http://schemas.openxmlformats.org/officeDocument/2006/relationships/slideLayout" Target="../slideLayouts/slideLayout201.xml"/><Relationship Id="rId10" Type="http://schemas.openxmlformats.org/officeDocument/2006/relationships/slideLayout" Target="../slideLayouts/slideLayout154.xml"/><Relationship Id="rId31" Type="http://schemas.openxmlformats.org/officeDocument/2006/relationships/slideLayout" Target="../slideLayouts/slideLayout175.xml"/><Relationship Id="rId44" Type="http://schemas.openxmlformats.org/officeDocument/2006/relationships/slideLayout" Target="../slideLayouts/slideLayout188.xml"/><Relationship Id="rId52" Type="http://schemas.openxmlformats.org/officeDocument/2006/relationships/slideLayout" Target="../slideLayouts/slideLayout196.xml"/><Relationship Id="rId60" Type="http://schemas.openxmlformats.org/officeDocument/2006/relationships/slideLayout" Target="../slideLayouts/slideLayout204.xml"/><Relationship Id="rId65" Type="http://schemas.openxmlformats.org/officeDocument/2006/relationships/slideLayout" Target="../slideLayouts/slideLayout209.xml"/><Relationship Id="rId73" Type="http://schemas.openxmlformats.org/officeDocument/2006/relationships/slideLayout" Target="../slideLayouts/slideLayout217.xml"/><Relationship Id="rId78" Type="http://schemas.openxmlformats.org/officeDocument/2006/relationships/theme" Target="../theme/theme3.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148.xml"/><Relationship Id="rId9" Type="http://schemas.openxmlformats.org/officeDocument/2006/relationships/slideLayout" Target="../slideLayouts/slideLayout153.xml"/><Relationship Id="rId13" Type="http://schemas.openxmlformats.org/officeDocument/2006/relationships/slideLayout" Target="../slideLayouts/slideLayout157.xml"/><Relationship Id="rId18" Type="http://schemas.openxmlformats.org/officeDocument/2006/relationships/slideLayout" Target="../slideLayouts/slideLayout162.xml"/><Relationship Id="rId39" Type="http://schemas.openxmlformats.org/officeDocument/2006/relationships/slideLayout" Target="../slideLayouts/slideLayout183.xml"/><Relationship Id="rId34" Type="http://schemas.openxmlformats.org/officeDocument/2006/relationships/slideLayout" Target="../slideLayouts/slideLayout178.xml"/><Relationship Id="rId50" Type="http://schemas.openxmlformats.org/officeDocument/2006/relationships/slideLayout" Target="../slideLayouts/slideLayout194.xml"/><Relationship Id="rId55" Type="http://schemas.openxmlformats.org/officeDocument/2006/relationships/slideLayout" Target="../slideLayouts/slideLayout199.xml"/><Relationship Id="rId76" Type="http://schemas.openxmlformats.org/officeDocument/2006/relationships/slideLayout" Target="../slideLayouts/slideLayout220.xml"/><Relationship Id="rId7" Type="http://schemas.openxmlformats.org/officeDocument/2006/relationships/slideLayout" Target="../slideLayouts/slideLayout151.xml"/><Relationship Id="rId71" Type="http://schemas.openxmlformats.org/officeDocument/2006/relationships/slideLayout" Target="../slideLayouts/slideLayout215.xml"/><Relationship Id="rId2" Type="http://schemas.openxmlformats.org/officeDocument/2006/relationships/slideLayout" Target="../slideLayouts/slideLayout146.xml"/><Relationship Id="rId29" Type="http://schemas.openxmlformats.org/officeDocument/2006/relationships/slideLayout" Target="../slideLayouts/slideLayout173.xml"/><Relationship Id="rId24" Type="http://schemas.openxmlformats.org/officeDocument/2006/relationships/slideLayout" Target="../slideLayouts/slideLayout168.xml"/><Relationship Id="rId40" Type="http://schemas.openxmlformats.org/officeDocument/2006/relationships/slideLayout" Target="../slideLayouts/slideLayout184.xml"/><Relationship Id="rId45" Type="http://schemas.openxmlformats.org/officeDocument/2006/relationships/slideLayout" Target="../slideLayouts/slideLayout189.xml"/><Relationship Id="rId66" Type="http://schemas.openxmlformats.org/officeDocument/2006/relationships/slideLayout" Target="../slideLayouts/slideLayout210.xml"/><Relationship Id="rId87" Type="http://schemas.openxmlformats.org/officeDocument/2006/relationships/image" Target="../media/image9.png"/><Relationship Id="rId61" Type="http://schemas.openxmlformats.org/officeDocument/2006/relationships/slideLayout" Target="../slideLayouts/slideLayout205.xml"/><Relationship Id="rId82" Type="http://schemas.openxmlformats.org/officeDocument/2006/relationships/image" Target="../media/image4.png"/><Relationship Id="rId19" Type="http://schemas.openxmlformats.org/officeDocument/2006/relationships/slideLayout" Target="../slideLayouts/slideLayout163.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247.xml"/><Relationship Id="rId21" Type="http://schemas.openxmlformats.org/officeDocument/2006/relationships/slideLayout" Target="../slideLayouts/slideLayout242.xml"/><Relationship Id="rId42" Type="http://schemas.openxmlformats.org/officeDocument/2006/relationships/slideLayout" Target="../slideLayouts/slideLayout263.xml"/><Relationship Id="rId47" Type="http://schemas.openxmlformats.org/officeDocument/2006/relationships/slideLayout" Target="../slideLayouts/slideLayout268.xml"/><Relationship Id="rId63" Type="http://schemas.openxmlformats.org/officeDocument/2006/relationships/slideLayout" Target="../slideLayouts/slideLayout284.xml"/><Relationship Id="rId68" Type="http://schemas.openxmlformats.org/officeDocument/2006/relationships/slideLayout" Target="../slideLayouts/slideLayout289.xml"/><Relationship Id="rId16" Type="http://schemas.openxmlformats.org/officeDocument/2006/relationships/slideLayout" Target="../slideLayouts/slideLayout237.xml"/><Relationship Id="rId11" Type="http://schemas.openxmlformats.org/officeDocument/2006/relationships/slideLayout" Target="../slideLayouts/slideLayout232.xml"/><Relationship Id="rId32" Type="http://schemas.openxmlformats.org/officeDocument/2006/relationships/slideLayout" Target="../slideLayouts/slideLayout253.xml"/><Relationship Id="rId37" Type="http://schemas.openxmlformats.org/officeDocument/2006/relationships/slideLayout" Target="../slideLayouts/slideLayout258.xml"/><Relationship Id="rId53" Type="http://schemas.openxmlformats.org/officeDocument/2006/relationships/slideLayout" Target="../slideLayouts/slideLayout274.xml"/><Relationship Id="rId58" Type="http://schemas.openxmlformats.org/officeDocument/2006/relationships/slideLayout" Target="../slideLayouts/slideLayout279.xml"/><Relationship Id="rId74" Type="http://schemas.openxmlformats.org/officeDocument/2006/relationships/image" Target="../media/image4.png"/><Relationship Id="rId79" Type="http://schemas.openxmlformats.org/officeDocument/2006/relationships/image" Target="../media/image9.png"/><Relationship Id="rId5" Type="http://schemas.openxmlformats.org/officeDocument/2006/relationships/slideLayout" Target="../slideLayouts/slideLayout226.xml"/><Relationship Id="rId61" Type="http://schemas.openxmlformats.org/officeDocument/2006/relationships/slideLayout" Target="../slideLayouts/slideLayout282.xml"/><Relationship Id="rId82" Type="http://schemas.openxmlformats.org/officeDocument/2006/relationships/image" Target="../media/image12.png"/><Relationship Id="rId19" Type="http://schemas.openxmlformats.org/officeDocument/2006/relationships/slideLayout" Target="../slideLayouts/slideLayout240.xml"/><Relationship Id="rId14" Type="http://schemas.openxmlformats.org/officeDocument/2006/relationships/slideLayout" Target="../slideLayouts/slideLayout235.xml"/><Relationship Id="rId22" Type="http://schemas.openxmlformats.org/officeDocument/2006/relationships/slideLayout" Target="../slideLayouts/slideLayout243.xml"/><Relationship Id="rId27" Type="http://schemas.openxmlformats.org/officeDocument/2006/relationships/slideLayout" Target="../slideLayouts/slideLayout248.xml"/><Relationship Id="rId30" Type="http://schemas.openxmlformats.org/officeDocument/2006/relationships/slideLayout" Target="../slideLayouts/slideLayout251.xml"/><Relationship Id="rId35" Type="http://schemas.openxmlformats.org/officeDocument/2006/relationships/slideLayout" Target="../slideLayouts/slideLayout256.xml"/><Relationship Id="rId43" Type="http://schemas.openxmlformats.org/officeDocument/2006/relationships/slideLayout" Target="../slideLayouts/slideLayout264.xml"/><Relationship Id="rId48" Type="http://schemas.openxmlformats.org/officeDocument/2006/relationships/slideLayout" Target="../slideLayouts/slideLayout269.xml"/><Relationship Id="rId56" Type="http://schemas.openxmlformats.org/officeDocument/2006/relationships/slideLayout" Target="../slideLayouts/slideLayout277.xml"/><Relationship Id="rId64" Type="http://schemas.openxmlformats.org/officeDocument/2006/relationships/slideLayout" Target="../slideLayouts/slideLayout285.xml"/><Relationship Id="rId69" Type="http://schemas.openxmlformats.org/officeDocument/2006/relationships/slideLayout" Target="../slideLayouts/slideLayout290.xml"/><Relationship Id="rId77" Type="http://schemas.openxmlformats.org/officeDocument/2006/relationships/image" Target="../media/image7.png"/><Relationship Id="rId8" Type="http://schemas.openxmlformats.org/officeDocument/2006/relationships/slideLayout" Target="../slideLayouts/slideLayout229.xml"/><Relationship Id="rId51" Type="http://schemas.openxmlformats.org/officeDocument/2006/relationships/slideLayout" Target="../slideLayouts/slideLayout272.xml"/><Relationship Id="rId72" Type="http://schemas.openxmlformats.org/officeDocument/2006/relationships/image" Target="../media/image2.png"/><Relationship Id="rId80" Type="http://schemas.openxmlformats.org/officeDocument/2006/relationships/image" Target="../media/image10.png"/><Relationship Id="rId3" Type="http://schemas.openxmlformats.org/officeDocument/2006/relationships/slideLayout" Target="../slideLayouts/slideLayout224.xml"/><Relationship Id="rId12" Type="http://schemas.openxmlformats.org/officeDocument/2006/relationships/slideLayout" Target="../slideLayouts/slideLayout233.xml"/><Relationship Id="rId17" Type="http://schemas.openxmlformats.org/officeDocument/2006/relationships/slideLayout" Target="../slideLayouts/slideLayout238.xml"/><Relationship Id="rId25" Type="http://schemas.openxmlformats.org/officeDocument/2006/relationships/slideLayout" Target="../slideLayouts/slideLayout246.xml"/><Relationship Id="rId33" Type="http://schemas.openxmlformats.org/officeDocument/2006/relationships/slideLayout" Target="../slideLayouts/slideLayout254.xml"/><Relationship Id="rId38" Type="http://schemas.openxmlformats.org/officeDocument/2006/relationships/slideLayout" Target="../slideLayouts/slideLayout259.xml"/><Relationship Id="rId46" Type="http://schemas.openxmlformats.org/officeDocument/2006/relationships/slideLayout" Target="../slideLayouts/slideLayout267.xml"/><Relationship Id="rId59" Type="http://schemas.openxmlformats.org/officeDocument/2006/relationships/slideLayout" Target="../slideLayouts/slideLayout280.xml"/><Relationship Id="rId67" Type="http://schemas.openxmlformats.org/officeDocument/2006/relationships/slideLayout" Target="../slideLayouts/slideLayout288.xml"/><Relationship Id="rId20" Type="http://schemas.openxmlformats.org/officeDocument/2006/relationships/slideLayout" Target="../slideLayouts/slideLayout241.xml"/><Relationship Id="rId41" Type="http://schemas.openxmlformats.org/officeDocument/2006/relationships/slideLayout" Target="../slideLayouts/slideLayout262.xml"/><Relationship Id="rId54" Type="http://schemas.openxmlformats.org/officeDocument/2006/relationships/slideLayout" Target="../slideLayouts/slideLayout275.xml"/><Relationship Id="rId62" Type="http://schemas.openxmlformats.org/officeDocument/2006/relationships/slideLayout" Target="../slideLayouts/slideLayout283.xml"/><Relationship Id="rId70" Type="http://schemas.openxmlformats.org/officeDocument/2006/relationships/theme" Target="../theme/theme4.xml"/><Relationship Id="rId75" Type="http://schemas.openxmlformats.org/officeDocument/2006/relationships/image" Target="../media/image5.png"/><Relationship Id="rId1" Type="http://schemas.openxmlformats.org/officeDocument/2006/relationships/slideLayout" Target="../slideLayouts/slideLayout222.xml"/><Relationship Id="rId6" Type="http://schemas.openxmlformats.org/officeDocument/2006/relationships/slideLayout" Target="../slideLayouts/slideLayout227.xml"/><Relationship Id="rId15" Type="http://schemas.openxmlformats.org/officeDocument/2006/relationships/slideLayout" Target="../slideLayouts/slideLayout236.xml"/><Relationship Id="rId23" Type="http://schemas.openxmlformats.org/officeDocument/2006/relationships/slideLayout" Target="../slideLayouts/slideLayout244.xml"/><Relationship Id="rId28" Type="http://schemas.openxmlformats.org/officeDocument/2006/relationships/slideLayout" Target="../slideLayouts/slideLayout249.xml"/><Relationship Id="rId36" Type="http://schemas.openxmlformats.org/officeDocument/2006/relationships/slideLayout" Target="../slideLayouts/slideLayout257.xml"/><Relationship Id="rId49" Type="http://schemas.openxmlformats.org/officeDocument/2006/relationships/slideLayout" Target="../slideLayouts/slideLayout270.xml"/><Relationship Id="rId57" Type="http://schemas.openxmlformats.org/officeDocument/2006/relationships/slideLayout" Target="../slideLayouts/slideLayout278.xml"/><Relationship Id="rId10" Type="http://schemas.openxmlformats.org/officeDocument/2006/relationships/slideLayout" Target="../slideLayouts/slideLayout231.xml"/><Relationship Id="rId31" Type="http://schemas.openxmlformats.org/officeDocument/2006/relationships/slideLayout" Target="../slideLayouts/slideLayout252.xml"/><Relationship Id="rId44" Type="http://schemas.openxmlformats.org/officeDocument/2006/relationships/slideLayout" Target="../slideLayouts/slideLayout265.xml"/><Relationship Id="rId52" Type="http://schemas.openxmlformats.org/officeDocument/2006/relationships/slideLayout" Target="../slideLayouts/slideLayout273.xml"/><Relationship Id="rId60" Type="http://schemas.openxmlformats.org/officeDocument/2006/relationships/slideLayout" Target="../slideLayouts/slideLayout281.xml"/><Relationship Id="rId65" Type="http://schemas.openxmlformats.org/officeDocument/2006/relationships/slideLayout" Target="../slideLayouts/slideLayout286.xml"/><Relationship Id="rId73" Type="http://schemas.openxmlformats.org/officeDocument/2006/relationships/image" Target="../media/image3.png"/><Relationship Id="rId78" Type="http://schemas.openxmlformats.org/officeDocument/2006/relationships/image" Target="../media/image8.png"/><Relationship Id="rId81" Type="http://schemas.openxmlformats.org/officeDocument/2006/relationships/image" Target="../media/image11.png"/><Relationship Id="rId4" Type="http://schemas.openxmlformats.org/officeDocument/2006/relationships/slideLayout" Target="../slideLayouts/slideLayout225.xml"/><Relationship Id="rId9" Type="http://schemas.openxmlformats.org/officeDocument/2006/relationships/slideLayout" Target="../slideLayouts/slideLayout230.xml"/><Relationship Id="rId13" Type="http://schemas.openxmlformats.org/officeDocument/2006/relationships/slideLayout" Target="../slideLayouts/slideLayout234.xml"/><Relationship Id="rId18" Type="http://schemas.openxmlformats.org/officeDocument/2006/relationships/slideLayout" Target="../slideLayouts/slideLayout239.xml"/><Relationship Id="rId39" Type="http://schemas.openxmlformats.org/officeDocument/2006/relationships/slideLayout" Target="../slideLayouts/slideLayout260.xml"/><Relationship Id="rId34" Type="http://schemas.openxmlformats.org/officeDocument/2006/relationships/slideLayout" Target="../slideLayouts/slideLayout255.xml"/><Relationship Id="rId50" Type="http://schemas.openxmlformats.org/officeDocument/2006/relationships/slideLayout" Target="../slideLayouts/slideLayout271.xml"/><Relationship Id="rId55" Type="http://schemas.openxmlformats.org/officeDocument/2006/relationships/slideLayout" Target="../slideLayouts/slideLayout276.xml"/><Relationship Id="rId76" Type="http://schemas.openxmlformats.org/officeDocument/2006/relationships/image" Target="../media/image6.png"/><Relationship Id="rId7" Type="http://schemas.openxmlformats.org/officeDocument/2006/relationships/slideLayout" Target="../slideLayouts/slideLayout228.xml"/><Relationship Id="rId71" Type="http://schemas.openxmlformats.org/officeDocument/2006/relationships/image" Target="../media/image1.png"/><Relationship Id="rId2" Type="http://schemas.openxmlformats.org/officeDocument/2006/relationships/slideLayout" Target="../slideLayouts/slideLayout223.xml"/><Relationship Id="rId29" Type="http://schemas.openxmlformats.org/officeDocument/2006/relationships/slideLayout" Target="../slideLayouts/slideLayout250.xml"/><Relationship Id="rId24" Type="http://schemas.openxmlformats.org/officeDocument/2006/relationships/slideLayout" Target="../slideLayouts/slideLayout245.xml"/><Relationship Id="rId40" Type="http://schemas.openxmlformats.org/officeDocument/2006/relationships/slideLayout" Target="../slideLayouts/slideLayout261.xml"/><Relationship Id="rId45" Type="http://schemas.openxmlformats.org/officeDocument/2006/relationships/slideLayout" Target="../slideLayouts/slideLayout266.xml"/><Relationship Id="rId66" Type="http://schemas.openxmlformats.org/officeDocument/2006/relationships/slideLayout" Target="../slideLayouts/slideLayout28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pPr/>
              <a:t>‹Nr.›</a:t>
            </a:fld>
            <a:endParaRPr lang="ru-RU" dirty="0"/>
          </a:p>
        </p:txBody>
      </p:sp>
    </p:spTree>
    <p:extLst>
      <p:ext uri="{BB962C8B-B14F-4D97-AF65-F5344CB8AC3E}">
        <p14:creationId xmlns:p14="http://schemas.microsoft.com/office/powerpoint/2010/main" val="1714536039"/>
      </p:ext>
    </p:extLst>
  </p:cSld>
  <p:clrMap bg1="lt1" tx1="dk1" bg2="lt2" tx2="dk2" accent1="accent1" accent2="accent2" accent3="accent3" accent4="accent4" accent5="accent5" accent6="accent6" hlink="hlink" folHlink="folHlink"/>
  <p:sldLayoutIdLst>
    <p:sldLayoutId id="2147483717" r:id="rId1"/>
    <p:sldLayoutId id="2147483681" r:id="rId2"/>
    <p:sldLayoutId id="2147483839" r:id="rId3"/>
    <p:sldLayoutId id="2147483682" r:id="rId4"/>
    <p:sldLayoutId id="2147483683" r:id="rId5"/>
    <p:sldLayoutId id="2147483661" r:id="rId6"/>
    <p:sldLayoutId id="2147483672" r:id="rId7"/>
    <p:sldLayoutId id="2147483673" r:id="rId8"/>
    <p:sldLayoutId id="2147483662" r:id="rId9"/>
    <p:sldLayoutId id="2147483677" r:id="rId10"/>
    <p:sldLayoutId id="2147483663" r:id="rId11"/>
    <p:sldLayoutId id="2147483688" r:id="rId12"/>
    <p:sldLayoutId id="2147483691" r:id="rId13"/>
    <p:sldLayoutId id="2147483718" r:id="rId14"/>
    <p:sldLayoutId id="2147483689" r:id="rId15"/>
    <p:sldLayoutId id="2147483690" r:id="rId16"/>
    <p:sldLayoutId id="2147483692" r:id="rId17"/>
    <p:sldLayoutId id="2147483693" r:id="rId18"/>
    <p:sldLayoutId id="2147483712" r:id="rId19"/>
    <p:sldLayoutId id="2147483723" r:id="rId20"/>
    <p:sldLayoutId id="2147483674" r:id="rId21"/>
    <p:sldLayoutId id="2147483842" r:id="rId22"/>
    <p:sldLayoutId id="2147483694" r:id="rId23"/>
    <p:sldLayoutId id="2147483695" r:id="rId24"/>
    <p:sldLayoutId id="2147483719" r:id="rId25"/>
    <p:sldLayoutId id="2147483696" r:id="rId26"/>
    <p:sldLayoutId id="2147483697" r:id="rId27"/>
    <p:sldLayoutId id="2147483698" r:id="rId28"/>
    <p:sldLayoutId id="2147483699" r:id="rId29"/>
    <p:sldLayoutId id="2147483713" r:id="rId30"/>
    <p:sldLayoutId id="2147483724" r:id="rId31"/>
    <p:sldLayoutId id="2147483675" r:id="rId32"/>
    <p:sldLayoutId id="2147483766" r:id="rId33"/>
    <p:sldLayoutId id="2147483700" r:id="rId34"/>
    <p:sldLayoutId id="2147483767" r:id="rId35"/>
    <p:sldLayoutId id="2147483720" r:id="rId36"/>
    <p:sldLayoutId id="2147483701" r:id="rId37"/>
    <p:sldLayoutId id="2147483702" r:id="rId38"/>
    <p:sldLayoutId id="2147483703" r:id="rId39"/>
    <p:sldLayoutId id="2147483704" r:id="rId40"/>
    <p:sldLayoutId id="2147483705" r:id="rId41"/>
    <p:sldLayoutId id="2147483714" r:id="rId42"/>
    <p:sldLayoutId id="2147483765" r:id="rId43"/>
    <p:sldLayoutId id="2147483725" r:id="rId44"/>
    <p:sldLayoutId id="2147483676" r:id="rId45"/>
    <p:sldLayoutId id="2147483706" r:id="rId46"/>
    <p:sldLayoutId id="2147483707" r:id="rId47"/>
    <p:sldLayoutId id="2147483721" r:id="rId48"/>
    <p:sldLayoutId id="2147483708" r:id="rId49"/>
    <p:sldLayoutId id="2147483709" r:id="rId50"/>
    <p:sldLayoutId id="2147483710" r:id="rId51"/>
    <p:sldLayoutId id="2147483711" r:id="rId52"/>
    <p:sldLayoutId id="2147483715" r:id="rId53"/>
    <p:sldLayoutId id="2147483726" r:id="rId54"/>
    <p:sldLayoutId id="2147483728" r:id="rId55"/>
    <p:sldLayoutId id="2147483664" r:id="rId56"/>
    <p:sldLayoutId id="2147483665" r:id="rId57"/>
    <p:sldLayoutId id="2147483666" r:id="rId58"/>
    <p:sldLayoutId id="2147483722" r:id="rId59"/>
    <p:sldLayoutId id="2147483764" r:id="rId60"/>
    <p:sldLayoutId id="2147483727" r:id="rId61"/>
    <p:sldLayoutId id="2147483686" r:id="rId62"/>
    <p:sldLayoutId id="2147483841" r:id="rId63"/>
    <p:sldLayoutId id="2147483687" r:id="rId64"/>
    <p:sldLayoutId id="2147483678" r:id="rId65"/>
    <p:sldLayoutId id="2147483680" r:id="rId66"/>
    <p:sldLayoutId id="2147483667" r:id="rId67"/>
    <p:sldLayoutId id="2147483679" r:id="rId68"/>
    <p:sldLayoutId id="2147483684" r:id="rId69"/>
    <p:sldLayoutId id="2147483685" r:id="rId70"/>
    <p:sldLayoutId id="2147483668" r:id="rId71"/>
    <p:sldLayoutId id="2147483669" r:id="rId72"/>
    <p:sldLayoutId id="2147483716" r:id="rId73"/>
    <p:sldLayoutId id="2147483840" r:id="rId74"/>
    <p:sldLayoutId id="2147483670" r:id="rId75"/>
    <p:sldLayoutId id="2147483671" r:id="rId76"/>
    <p:sldLayoutId id="2147483870"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pPr/>
              <a:t>‹Nr.›</a:t>
            </a:fld>
            <a:endParaRPr lang="ru-RU" dirty="0"/>
          </a:p>
        </p:txBody>
      </p:sp>
    </p:spTree>
    <p:extLst>
      <p:ext uri="{BB962C8B-B14F-4D97-AF65-F5344CB8AC3E}">
        <p14:creationId xmlns:p14="http://schemas.microsoft.com/office/powerpoint/2010/main" val="1588151815"/>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4" r:id="rId13"/>
    <p:sldLayoutId id="2147483885" r:id="rId14"/>
    <p:sldLayoutId id="2147483886" r:id="rId15"/>
    <p:sldLayoutId id="2147483887" r:id="rId16"/>
    <p:sldLayoutId id="2147483888" r:id="rId17"/>
    <p:sldLayoutId id="2147483889" r:id="rId18"/>
    <p:sldLayoutId id="2147483890" r:id="rId19"/>
    <p:sldLayoutId id="2147483891" r:id="rId20"/>
    <p:sldLayoutId id="2147483892" r:id="rId21"/>
    <p:sldLayoutId id="2147483893" r:id="rId22"/>
    <p:sldLayoutId id="2147483894" r:id="rId23"/>
    <p:sldLayoutId id="2147483895" r:id="rId24"/>
    <p:sldLayoutId id="2147483896" r:id="rId25"/>
    <p:sldLayoutId id="2147483897" r:id="rId26"/>
    <p:sldLayoutId id="2147483898" r:id="rId27"/>
    <p:sldLayoutId id="2147483899" r:id="rId28"/>
    <p:sldLayoutId id="2147483900" r:id="rId29"/>
    <p:sldLayoutId id="2147483901" r:id="rId30"/>
    <p:sldLayoutId id="2147483902" r:id="rId31"/>
    <p:sldLayoutId id="2147483903" r:id="rId32"/>
    <p:sldLayoutId id="2147483904" r:id="rId33"/>
    <p:sldLayoutId id="2147483905" r:id="rId34"/>
    <p:sldLayoutId id="2147483906" r:id="rId35"/>
    <p:sldLayoutId id="2147483907" r:id="rId36"/>
    <p:sldLayoutId id="2147483908" r:id="rId37"/>
    <p:sldLayoutId id="2147483909" r:id="rId38"/>
    <p:sldLayoutId id="2147483910" r:id="rId39"/>
    <p:sldLayoutId id="2147483911" r:id="rId40"/>
    <p:sldLayoutId id="2147483912" r:id="rId41"/>
    <p:sldLayoutId id="2147483913" r:id="rId42"/>
    <p:sldLayoutId id="2147483914" r:id="rId43"/>
    <p:sldLayoutId id="2147483915" r:id="rId44"/>
    <p:sldLayoutId id="2147483916" r:id="rId45"/>
    <p:sldLayoutId id="2147483917" r:id="rId46"/>
    <p:sldLayoutId id="2147483918" r:id="rId47"/>
    <p:sldLayoutId id="2147483919" r:id="rId48"/>
    <p:sldLayoutId id="2147483920" r:id="rId49"/>
    <p:sldLayoutId id="2147483921" r:id="rId50"/>
    <p:sldLayoutId id="2147483922" r:id="rId51"/>
    <p:sldLayoutId id="2147483923" r:id="rId52"/>
    <p:sldLayoutId id="2147483924" r:id="rId53"/>
    <p:sldLayoutId id="2147483925" r:id="rId54"/>
    <p:sldLayoutId id="2147483926" r:id="rId55"/>
    <p:sldLayoutId id="2147483927" r:id="rId56"/>
    <p:sldLayoutId id="2147483928" r:id="rId57"/>
    <p:sldLayoutId id="2147483929" r:id="rId58"/>
    <p:sldLayoutId id="2147483930" r:id="rId59"/>
    <p:sldLayoutId id="2147483931" r:id="rId60"/>
    <p:sldLayoutId id="2147483932" r:id="rId61"/>
    <p:sldLayoutId id="2147483933" r:id="rId62"/>
    <p:sldLayoutId id="2147483934" r:id="rId63"/>
    <p:sldLayoutId id="2147483935" r:id="rId64"/>
    <p:sldLayoutId id="2147483936" r:id="rId65"/>
    <p:sldLayoutId id="2147483937" r:id="rId66"/>
    <p:sldLayoutId id="2147483938" r:id="rId67"/>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Dritte Ebene</a:t>
            </a:r>
          </a:p>
          <a:p>
            <a:pPr lvl="3"/>
            <a:r>
              <a:rPr lang="ru-RU" dirty="0"/>
              <a:t>Vierte Ebene</a:t>
            </a:r>
          </a:p>
          <a:p>
            <a:pPr lvl="4"/>
            <a:r>
              <a:rPr lang="ru-RU" dirty="0"/>
              <a:t>Fünfte Ebene</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3548309717"/>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6" r:id="rId7"/>
    <p:sldLayoutId id="2147483947" r:id="rId8"/>
    <p:sldLayoutId id="2147483948" r:id="rId9"/>
    <p:sldLayoutId id="2147483949" r:id="rId10"/>
    <p:sldLayoutId id="2147483950" r:id="rId11"/>
    <p:sldLayoutId id="2147483951" r:id="rId12"/>
    <p:sldLayoutId id="2147483952" r:id="rId13"/>
    <p:sldLayoutId id="2147483953" r:id="rId14"/>
    <p:sldLayoutId id="2147483954" r:id="rId15"/>
    <p:sldLayoutId id="2147483955" r:id="rId16"/>
    <p:sldLayoutId id="2147483956" r:id="rId17"/>
    <p:sldLayoutId id="2147483957" r:id="rId18"/>
    <p:sldLayoutId id="2147483958" r:id="rId19"/>
    <p:sldLayoutId id="2147483959" r:id="rId20"/>
    <p:sldLayoutId id="2147483960" r:id="rId21"/>
    <p:sldLayoutId id="2147483961" r:id="rId22"/>
    <p:sldLayoutId id="2147483962" r:id="rId23"/>
    <p:sldLayoutId id="2147483963" r:id="rId24"/>
    <p:sldLayoutId id="2147483964" r:id="rId25"/>
    <p:sldLayoutId id="2147483965" r:id="rId26"/>
    <p:sldLayoutId id="2147483966" r:id="rId27"/>
    <p:sldLayoutId id="2147483967" r:id="rId28"/>
    <p:sldLayoutId id="2147483968" r:id="rId29"/>
    <p:sldLayoutId id="2147483969" r:id="rId30"/>
    <p:sldLayoutId id="2147483970" r:id="rId31"/>
    <p:sldLayoutId id="2147483971" r:id="rId32"/>
    <p:sldLayoutId id="2147483972" r:id="rId33"/>
    <p:sldLayoutId id="2147483973" r:id="rId34"/>
    <p:sldLayoutId id="2147483974" r:id="rId35"/>
    <p:sldLayoutId id="2147483975" r:id="rId36"/>
    <p:sldLayoutId id="2147483976" r:id="rId37"/>
    <p:sldLayoutId id="2147483977" r:id="rId38"/>
    <p:sldLayoutId id="2147483978" r:id="rId39"/>
    <p:sldLayoutId id="2147483979" r:id="rId40"/>
    <p:sldLayoutId id="2147483980" r:id="rId41"/>
    <p:sldLayoutId id="2147483981" r:id="rId42"/>
    <p:sldLayoutId id="2147483982" r:id="rId43"/>
    <p:sldLayoutId id="2147483983" r:id="rId44"/>
    <p:sldLayoutId id="2147483984" r:id="rId45"/>
    <p:sldLayoutId id="2147483985" r:id="rId46"/>
    <p:sldLayoutId id="2147483986" r:id="rId47"/>
    <p:sldLayoutId id="2147483987" r:id="rId48"/>
    <p:sldLayoutId id="2147483988" r:id="rId49"/>
    <p:sldLayoutId id="2147483989" r:id="rId50"/>
    <p:sldLayoutId id="2147483990" r:id="rId51"/>
    <p:sldLayoutId id="2147483991" r:id="rId52"/>
    <p:sldLayoutId id="2147483992" r:id="rId53"/>
    <p:sldLayoutId id="2147483993" r:id="rId54"/>
    <p:sldLayoutId id="2147483994" r:id="rId55"/>
    <p:sldLayoutId id="2147483995" r:id="rId56"/>
    <p:sldLayoutId id="2147483996" r:id="rId57"/>
    <p:sldLayoutId id="2147483997" r:id="rId58"/>
    <p:sldLayoutId id="2147483998" r:id="rId59"/>
    <p:sldLayoutId id="2147483999" r:id="rId60"/>
    <p:sldLayoutId id="2147484000" r:id="rId61"/>
    <p:sldLayoutId id="2147484001" r:id="rId62"/>
    <p:sldLayoutId id="2147484002" r:id="rId63"/>
    <p:sldLayoutId id="2147484003" r:id="rId64"/>
    <p:sldLayoutId id="2147484004" r:id="rId65"/>
    <p:sldLayoutId id="2147484005" r:id="rId66"/>
    <p:sldLayoutId id="2147484006" r:id="rId67"/>
    <p:sldLayoutId id="2147484007" r:id="rId68"/>
    <p:sldLayoutId id="2147484008" r:id="rId69"/>
    <p:sldLayoutId id="2147484009" r:id="rId70"/>
    <p:sldLayoutId id="2147484010" r:id="rId71"/>
    <p:sldLayoutId id="2147484011" r:id="rId72"/>
    <p:sldLayoutId id="2147484012" r:id="rId73"/>
    <p:sldLayoutId id="2147484013" r:id="rId74"/>
    <p:sldLayoutId id="2147484014" r:id="rId75"/>
    <p:sldLayoutId id="2147484015" r:id="rId76"/>
    <p:sldLayoutId id="2147484016"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2"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3"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4"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93673421"/>
      </p:ext>
    </p:extLst>
  </p:cSld>
  <p:clrMap bg1="lt1" tx1="dk1" bg2="lt2" tx2="dk2" accent1="accent1" accent2="accent2" accent3="accent3" accent4="accent4" accent5="accent5" accent6="accent6" hlink="hlink" folHlink="folHlink"/>
  <p:sldLayoutIdLst>
    <p:sldLayoutId id="2147484018" r:id="rId1"/>
    <p:sldLayoutId id="2147484019" r:id="rId2"/>
    <p:sldLayoutId id="2147484020" r:id="rId3"/>
    <p:sldLayoutId id="2147484021" r:id="rId4"/>
    <p:sldLayoutId id="2147484022" r:id="rId5"/>
    <p:sldLayoutId id="2147484023" r:id="rId6"/>
    <p:sldLayoutId id="2147484024" r:id="rId7"/>
    <p:sldLayoutId id="2147484025" r:id="rId8"/>
    <p:sldLayoutId id="2147484026" r:id="rId9"/>
    <p:sldLayoutId id="2147484027" r:id="rId10"/>
    <p:sldLayoutId id="2147484028" r:id="rId11"/>
    <p:sldLayoutId id="2147484029" r:id="rId12"/>
    <p:sldLayoutId id="2147484030" r:id="rId13"/>
    <p:sldLayoutId id="2147484031" r:id="rId14"/>
    <p:sldLayoutId id="2147484032" r:id="rId15"/>
    <p:sldLayoutId id="2147484033" r:id="rId16"/>
    <p:sldLayoutId id="2147484034" r:id="rId17"/>
    <p:sldLayoutId id="2147484035" r:id="rId18"/>
    <p:sldLayoutId id="2147484036" r:id="rId19"/>
    <p:sldLayoutId id="2147484037" r:id="rId20"/>
    <p:sldLayoutId id="2147484038" r:id="rId21"/>
    <p:sldLayoutId id="2147484039" r:id="rId22"/>
    <p:sldLayoutId id="2147484040" r:id="rId23"/>
    <p:sldLayoutId id="2147484041" r:id="rId24"/>
    <p:sldLayoutId id="2147484042" r:id="rId25"/>
    <p:sldLayoutId id="2147484043" r:id="rId26"/>
    <p:sldLayoutId id="2147484044" r:id="rId27"/>
    <p:sldLayoutId id="2147484045" r:id="rId28"/>
    <p:sldLayoutId id="2147484046" r:id="rId29"/>
    <p:sldLayoutId id="2147484047" r:id="rId30"/>
    <p:sldLayoutId id="2147484048" r:id="rId31"/>
    <p:sldLayoutId id="2147484049" r:id="rId32"/>
    <p:sldLayoutId id="2147484050" r:id="rId33"/>
    <p:sldLayoutId id="2147484051" r:id="rId34"/>
    <p:sldLayoutId id="2147484052" r:id="rId35"/>
    <p:sldLayoutId id="2147484053" r:id="rId36"/>
    <p:sldLayoutId id="2147484054" r:id="rId37"/>
    <p:sldLayoutId id="2147484055" r:id="rId38"/>
    <p:sldLayoutId id="2147484056" r:id="rId39"/>
    <p:sldLayoutId id="2147484057" r:id="rId40"/>
    <p:sldLayoutId id="2147484058" r:id="rId41"/>
    <p:sldLayoutId id="2147484059" r:id="rId42"/>
    <p:sldLayoutId id="2147484060" r:id="rId43"/>
    <p:sldLayoutId id="2147484061" r:id="rId44"/>
    <p:sldLayoutId id="2147484062" r:id="rId45"/>
    <p:sldLayoutId id="2147484063" r:id="rId46"/>
    <p:sldLayoutId id="2147484064" r:id="rId47"/>
    <p:sldLayoutId id="2147484065" r:id="rId48"/>
    <p:sldLayoutId id="2147484066" r:id="rId49"/>
    <p:sldLayoutId id="2147484067" r:id="rId50"/>
    <p:sldLayoutId id="2147484068" r:id="rId51"/>
    <p:sldLayoutId id="2147484069" r:id="rId52"/>
    <p:sldLayoutId id="2147484070" r:id="rId53"/>
    <p:sldLayoutId id="2147484071" r:id="rId54"/>
    <p:sldLayoutId id="2147484072" r:id="rId55"/>
    <p:sldLayoutId id="2147484073" r:id="rId56"/>
    <p:sldLayoutId id="2147484074" r:id="rId57"/>
    <p:sldLayoutId id="2147484075" r:id="rId58"/>
    <p:sldLayoutId id="2147484076" r:id="rId59"/>
    <p:sldLayoutId id="2147484077" r:id="rId60"/>
    <p:sldLayoutId id="2147484078" r:id="rId61"/>
    <p:sldLayoutId id="2147484079" r:id="rId62"/>
    <p:sldLayoutId id="2147484080" r:id="rId63"/>
    <p:sldLayoutId id="2147484081" r:id="rId64"/>
    <p:sldLayoutId id="2147484082" r:id="rId65"/>
    <p:sldLayoutId id="2147484083" r:id="rId66"/>
    <p:sldLayoutId id="2147484084" r:id="rId67"/>
    <p:sldLayoutId id="2147484085" r:id="rId68"/>
    <p:sldLayoutId id="2147484086" r:id="rId6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28.png"/><Relationship Id="rId2" Type="http://schemas.openxmlformats.org/officeDocument/2006/relationships/notesSlide" Target="../notesSlides/notesSlide1.xml"/><Relationship Id="rId1" Type="http://schemas.openxmlformats.org/officeDocument/2006/relationships/slideLayout" Target="../slideLayouts/slideLayout81.xml"/><Relationship Id="rId4" Type="http://schemas.openxmlformats.org/officeDocument/2006/relationships/image" Target="../media/image429.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6.xml"/><Relationship Id="rId1" Type="http://schemas.openxmlformats.org/officeDocument/2006/relationships/themeOverride" Target="../theme/themeOverride2.xml"/><Relationship Id="rId4" Type="http://schemas.openxmlformats.org/officeDocument/2006/relationships/image" Target="../media/image431.sv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6.xml"/><Relationship Id="rId1" Type="http://schemas.openxmlformats.org/officeDocument/2006/relationships/themeOverride" Target="../theme/themeOverride3.xml"/><Relationship Id="rId4" Type="http://schemas.openxmlformats.org/officeDocument/2006/relationships/image" Target="../media/image431.sv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6.xml"/><Relationship Id="rId1" Type="http://schemas.openxmlformats.org/officeDocument/2006/relationships/themeOverride" Target="../theme/themeOverride4.xml"/><Relationship Id="rId4" Type="http://schemas.openxmlformats.org/officeDocument/2006/relationships/image" Target="../media/image431.svg"/></Relationships>
</file>

<file path=ppt/slides/_rels/slide13.xml.rels><?xml version="1.0" encoding="UTF-8" standalone="yes"?>
<Relationships xmlns="http://schemas.openxmlformats.org/package/2006/relationships"><Relationship Id="rId3" Type="http://schemas.openxmlformats.org/officeDocument/2006/relationships/image" Target="../media/image432.png"/><Relationship Id="rId2" Type="http://schemas.openxmlformats.org/officeDocument/2006/relationships/notesSlide" Target="../notesSlides/notesSlide13.xml"/><Relationship Id="rId1" Type="http://schemas.openxmlformats.org/officeDocument/2006/relationships/slideLayout" Target="../slideLayouts/slideLayout187.xml"/><Relationship Id="rId5" Type="http://schemas.openxmlformats.org/officeDocument/2006/relationships/hyperlink" Target="https://www.crackerscompany.de/Erdnuss-Snack-Wiki" TargetMode="External"/><Relationship Id="rId4" Type="http://schemas.openxmlformats.org/officeDocument/2006/relationships/image" Target="../media/image433.jpeg"/></Relationships>
</file>

<file path=ppt/slides/_rels/slide14.xml.rels><?xml version="1.0" encoding="UTF-8" standalone="yes"?>
<Relationships xmlns="http://schemas.openxmlformats.org/package/2006/relationships"><Relationship Id="rId3" Type="http://schemas.openxmlformats.org/officeDocument/2006/relationships/image" Target="../media/image434.png"/><Relationship Id="rId2" Type="http://schemas.openxmlformats.org/officeDocument/2006/relationships/notesSlide" Target="../notesSlides/notesSlide14.xml"/><Relationship Id="rId1" Type="http://schemas.openxmlformats.org/officeDocument/2006/relationships/slideLayout" Target="../slideLayouts/slideLayout187.xml"/><Relationship Id="rId5" Type="http://schemas.openxmlformats.org/officeDocument/2006/relationships/hyperlink" Target="https://fabulous.ch/de" TargetMode="External"/><Relationship Id="rId4" Type="http://schemas.openxmlformats.org/officeDocument/2006/relationships/image" Target="../media/image43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9.xml"/></Relationships>
</file>

<file path=ppt/slides/_rels/slide16.xml.rels><?xml version="1.0" encoding="UTF-8" standalone="yes"?>
<Relationships xmlns="http://schemas.openxmlformats.org/package/2006/relationships"><Relationship Id="rId3" Type="http://schemas.openxmlformats.org/officeDocument/2006/relationships/image" Target="../media/image435.jpeg"/><Relationship Id="rId2" Type="http://schemas.openxmlformats.org/officeDocument/2006/relationships/notesSlide" Target="../notesSlides/notesSlide16.xml"/><Relationship Id="rId1" Type="http://schemas.openxmlformats.org/officeDocument/2006/relationships/slideLayout" Target="../slideLayouts/slideLayout115.xml"/><Relationship Id="rId4" Type="http://schemas.openxmlformats.org/officeDocument/2006/relationships/hyperlink" Target="https://www.youtube.com/playlist?list=PLqI90ylGNhawPrHq6CGTcemMmSLvfbgUv"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441.png"/><Relationship Id="rId3" Type="http://schemas.openxmlformats.org/officeDocument/2006/relationships/image" Target="../media/image436.png"/><Relationship Id="rId7" Type="http://schemas.openxmlformats.org/officeDocument/2006/relationships/image" Target="../media/image440.png"/><Relationship Id="rId2" Type="http://schemas.openxmlformats.org/officeDocument/2006/relationships/notesSlide" Target="../notesSlides/notesSlide17.xml"/><Relationship Id="rId1" Type="http://schemas.openxmlformats.org/officeDocument/2006/relationships/slideLayout" Target="../slideLayouts/slideLayout187.xml"/><Relationship Id="rId6" Type="http://schemas.openxmlformats.org/officeDocument/2006/relationships/image" Target="../media/image439.png"/><Relationship Id="rId5" Type="http://schemas.openxmlformats.org/officeDocument/2006/relationships/image" Target="../media/image438.png"/><Relationship Id="rId10" Type="http://schemas.openxmlformats.org/officeDocument/2006/relationships/image" Target="../media/image432.png"/><Relationship Id="rId4" Type="http://schemas.openxmlformats.org/officeDocument/2006/relationships/image" Target="../media/image437.png"/><Relationship Id="rId9" Type="http://schemas.openxmlformats.org/officeDocument/2006/relationships/image" Target="../media/image442.png"/></Relationships>
</file>

<file path=ppt/slides/_rels/slide18.xml.rels><?xml version="1.0" encoding="UTF-8" standalone="yes"?>
<Relationships xmlns="http://schemas.openxmlformats.org/package/2006/relationships"><Relationship Id="rId8" Type="http://schemas.openxmlformats.org/officeDocument/2006/relationships/image" Target="../media/image441.png"/><Relationship Id="rId13" Type="http://schemas.openxmlformats.org/officeDocument/2006/relationships/image" Target="../media/image446.jpeg"/><Relationship Id="rId3" Type="http://schemas.openxmlformats.org/officeDocument/2006/relationships/image" Target="../media/image436.png"/><Relationship Id="rId7" Type="http://schemas.openxmlformats.org/officeDocument/2006/relationships/image" Target="../media/image440.png"/><Relationship Id="rId12" Type="http://schemas.openxmlformats.org/officeDocument/2006/relationships/image" Target="../media/image445.png"/><Relationship Id="rId17" Type="http://schemas.openxmlformats.org/officeDocument/2006/relationships/image" Target="../media/image450.jpeg"/><Relationship Id="rId2" Type="http://schemas.openxmlformats.org/officeDocument/2006/relationships/notesSlide" Target="../notesSlides/notesSlide18.xml"/><Relationship Id="rId16" Type="http://schemas.openxmlformats.org/officeDocument/2006/relationships/image" Target="../media/image449.png"/><Relationship Id="rId1" Type="http://schemas.openxmlformats.org/officeDocument/2006/relationships/slideLayout" Target="../slideLayouts/slideLayout187.xml"/><Relationship Id="rId6" Type="http://schemas.openxmlformats.org/officeDocument/2006/relationships/image" Target="../media/image439.png"/><Relationship Id="rId11" Type="http://schemas.openxmlformats.org/officeDocument/2006/relationships/image" Target="../media/image444.jpeg"/><Relationship Id="rId5" Type="http://schemas.openxmlformats.org/officeDocument/2006/relationships/image" Target="../media/image438.png"/><Relationship Id="rId15" Type="http://schemas.openxmlformats.org/officeDocument/2006/relationships/image" Target="../media/image448.png"/><Relationship Id="rId10" Type="http://schemas.openxmlformats.org/officeDocument/2006/relationships/image" Target="../media/image432.png"/><Relationship Id="rId4" Type="http://schemas.openxmlformats.org/officeDocument/2006/relationships/image" Target="../media/image443.png"/><Relationship Id="rId9" Type="http://schemas.openxmlformats.org/officeDocument/2006/relationships/image" Target="../media/image442.png"/><Relationship Id="rId14" Type="http://schemas.openxmlformats.org/officeDocument/2006/relationships/image" Target="../media/image447.png"/></Relationships>
</file>

<file path=ppt/slides/_rels/slide19.xml.rels><?xml version="1.0" encoding="UTF-8" standalone="yes"?>
<Relationships xmlns="http://schemas.openxmlformats.org/package/2006/relationships"><Relationship Id="rId8" Type="http://schemas.openxmlformats.org/officeDocument/2006/relationships/image" Target="../media/image441.png"/><Relationship Id="rId13" Type="http://schemas.openxmlformats.org/officeDocument/2006/relationships/image" Target="../media/image446.jpeg"/><Relationship Id="rId3" Type="http://schemas.openxmlformats.org/officeDocument/2006/relationships/image" Target="../media/image436.png"/><Relationship Id="rId7" Type="http://schemas.openxmlformats.org/officeDocument/2006/relationships/image" Target="../media/image440.png"/><Relationship Id="rId12" Type="http://schemas.openxmlformats.org/officeDocument/2006/relationships/image" Target="../media/image445.png"/><Relationship Id="rId17" Type="http://schemas.openxmlformats.org/officeDocument/2006/relationships/image" Target="../media/image451.jpeg"/><Relationship Id="rId2" Type="http://schemas.openxmlformats.org/officeDocument/2006/relationships/notesSlide" Target="../notesSlides/notesSlide19.xml"/><Relationship Id="rId16" Type="http://schemas.openxmlformats.org/officeDocument/2006/relationships/image" Target="../media/image449.png"/><Relationship Id="rId1" Type="http://schemas.openxmlformats.org/officeDocument/2006/relationships/slideLayout" Target="../slideLayouts/slideLayout187.xml"/><Relationship Id="rId6" Type="http://schemas.openxmlformats.org/officeDocument/2006/relationships/image" Target="../media/image439.png"/><Relationship Id="rId11" Type="http://schemas.openxmlformats.org/officeDocument/2006/relationships/image" Target="../media/image444.jpeg"/><Relationship Id="rId5" Type="http://schemas.openxmlformats.org/officeDocument/2006/relationships/image" Target="../media/image438.png"/><Relationship Id="rId15" Type="http://schemas.openxmlformats.org/officeDocument/2006/relationships/image" Target="../media/image448.png"/><Relationship Id="rId10" Type="http://schemas.openxmlformats.org/officeDocument/2006/relationships/image" Target="../media/image432.png"/><Relationship Id="rId4" Type="http://schemas.openxmlformats.org/officeDocument/2006/relationships/image" Target="../media/image443.png"/><Relationship Id="rId9" Type="http://schemas.openxmlformats.org/officeDocument/2006/relationships/image" Target="../media/image442.png"/><Relationship Id="rId14" Type="http://schemas.openxmlformats.org/officeDocument/2006/relationships/image" Target="../media/image447.png"/></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274.xml"/><Relationship Id="rId4" Type="http://schemas.openxmlformats.org/officeDocument/2006/relationships/image" Target="../media/image430.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tRm6BF4iYNs" TargetMode="External"/><Relationship Id="rId2" Type="http://schemas.openxmlformats.org/officeDocument/2006/relationships/notesSlide" Target="../notesSlides/notesSlide21.xml"/><Relationship Id="rId1" Type="http://schemas.openxmlformats.org/officeDocument/2006/relationships/slideLayout" Target="../slideLayouts/slideLayout36.xml"/><Relationship Id="rId4" Type="http://schemas.openxmlformats.org/officeDocument/2006/relationships/hyperlink" Target="https://www.youtube.com/watch?v=cGXC-goI0Os"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9.xml"/></Relationships>
</file>

<file path=ppt/slides/_rels/slide23.xml.rels><?xml version="1.0" encoding="UTF-8" standalone="yes"?>
<Relationships xmlns="http://schemas.openxmlformats.org/package/2006/relationships"><Relationship Id="rId3" Type="http://schemas.openxmlformats.org/officeDocument/2006/relationships/image" Target="../media/image452.png"/><Relationship Id="rId2" Type="http://schemas.openxmlformats.org/officeDocument/2006/relationships/notesSlide" Target="../notesSlides/notesSlide23.xml"/><Relationship Id="rId1" Type="http://schemas.openxmlformats.org/officeDocument/2006/relationships/slideLayout" Target="../slideLayouts/slideLayout36.xml"/></Relationships>
</file>

<file path=ppt/slides/_rels/slide24.xml.rels><?xml version="1.0" encoding="UTF-8" standalone="yes"?>
<Relationships xmlns="http://schemas.openxmlformats.org/package/2006/relationships"><Relationship Id="rId3" Type="http://schemas.openxmlformats.org/officeDocument/2006/relationships/image" Target="../media/image453.png"/><Relationship Id="rId2" Type="http://schemas.openxmlformats.org/officeDocument/2006/relationships/notesSlide" Target="../notesSlides/notesSlide24.xml"/><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3" Type="http://schemas.openxmlformats.org/officeDocument/2006/relationships/image" Target="../media/image454.png"/><Relationship Id="rId2" Type="http://schemas.openxmlformats.org/officeDocument/2006/relationships/notesSlide" Target="../notesSlides/notesSlide25.xml"/><Relationship Id="rId1" Type="http://schemas.openxmlformats.org/officeDocument/2006/relationships/slideLayout" Target="../slideLayouts/slideLayout36.xml"/><Relationship Id="rId4" Type="http://schemas.openxmlformats.org/officeDocument/2006/relationships/image" Target="../media/image455.png"/></Relationships>
</file>

<file path=ppt/slides/_rels/slide26.xml.rels><?xml version="1.0" encoding="UTF-8" standalone="yes"?>
<Relationships xmlns="http://schemas.openxmlformats.org/package/2006/relationships"><Relationship Id="rId3" Type="http://schemas.openxmlformats.org/officeDocument/2006/relationships/image" Target="../media/image456.png"/><Relationship Id="rId2" Type="http://schemas.openxmlformats.org/officeDocument/2006/relationships/notesSlide" Target="../notesSlides/notesSlide26.xml"/><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3" Type="http://schemas.openxmlformats.org/officeDocument/2006/relationships/image" Target="../media/image432.png"/><Relationship Id="rId2" Type="http://schemas.openxmlformats.org/officeDocument/2006/relationships/notesSlide" Target="../notesSlides/notesSlide27.xml"/><Relationship Id="rId1" Type="http://schemas.openxmlformats.org/officeDocument/2006/relationships/slideLayout" Target="../slideLayouts/slideLayout43.xml"/></Relationships>
</file>

<file path=ppt/slides/_rels/slide28.xml.rels><?xml version="1.0" encoding="UTF-8" standalone="yes"?>
<Relationships xmlns="http://schemas.openxmlformats.org/package/2006/relationships"><Relationship Id="rId3" Type="http://schemas.openxmlformats.org/officeDocument/2006/relationships/image" Target="../media/image457.png"/><Relationship Id="rId2" Type="http://schemas.openxmlformats.org/officeDocument/2006/relationships/notesSlide" Target="../notesSlides/notesSlide28.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image" Target="../media/image428.png"/><Relationship Id="rId2" Type="http://schemas.openxmlformats.org/officeDocument/2006/relationships/notesSlide" Target="../notesSlides/notesSlide3.xml"/><Relationship Id="rId1" Type="http://schemas.openxmlformats.org/officeDocument/2006/relationships/slideLayout" Target="../slideLayouts/slideLayout8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QrDuPNtz8W8&amp;ab_channel=TV24" TargetMode="External"/><Relationship Id="rId2" Type="http://schemas.openxmlformats.org/officeDocument/2006/relationships/notesSlide" Target="../notesSlides/notesSlide6.xml"/><Relationship Id="rId1" Type="http://schemas.openxmlformats.org/officeDocument/2006/relationships/slideLayout" Target="../slideLayouts/slideLayout35.xml"/><Relationship Id="rId4" Type="http://schemas.openxmlformats.org/officeDocument/2006/relationships/hyperlink" Target="https://www.youtube.com/watch?v=4z9g4Axe6Pw&amp;ab_channel=AlverWorld"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6.xml"/><Relationship Id="rId1" Type="http://schemas.openxmlformats.org/officeDocument/2006/relationships/themeOverride" Target="../theme/themeOverride1.xml"/><Relationship Id="rId4" Type="http://schemas.openxmlformats.org/officeDocument/2006/relationships/image" Target="../media/image43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E22434B1-6DF2-61BB-7847-1D5B6A457AE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510729" y="0"/>
            <a:ext cx="2176672" cy="1043578"/>
          </a:xfrm>
          <a:prstGeom prst="rect">
            <a:avLst/>
          </a:prstGeom>
        </p:spPr>
      </p:pic>
      <p:sp>
        <p:nvSpPr>
          <p:cNvPr id="7" name="Titel 1">
            <a:extLst>
              <a:ext uri="{FF2B5EF4-FFF2-40B4-BE49-F238E27FC236}">
                <a16:creationId xmlns:a16="http://schemas.microsoft.com/office/drawing/2014/main" id="{7BCE883B-BFCE-4258-A307-77A544A10374}"/>
              </a:ext>
            </a:extLst>
          </p:cNvPr>
          <p:cNvSpPr>
            <a:spLocks noGrp="1"/>
          </p:cNvSpPr>
          <p:nvPr>
            <p:ph type="title"/>
          </p:nvPr>
        </p:nvSpPr>
        <p:spPr>
          <a:xfrm>
            <a:off x="7652084" y="3827039"/>
            <a:ext cx="4331369" cy="846756"/>
          </a:xfrm>
        </p:spPr>
        <p:txBody>
          <a:bodyPr>
            <a:noAutofit/>
          </a:bodyPr>
          <a:lstStyle/>
          <a:p>
            <a:r>
              <a:rPr lang="de-CH" sz="3600" dirty="0">
                <a:solidFill>
                  <a:srgbClr val="0B4874"/>
                </a:solidFill>
              </a:rPr>
              <a:t>Wiederkehrende Themen</a:t>
            </a:r>
          </a:p>
        </p:txBody>
      </p:sp>
      <p:sp>
        <p:nvSpPr>
          <p:cNvPr id="8" name="Titel 1">
            <a:extLst>
              <a:ext uri="{FF2B5EF4-FFF2-40B4-BE49-F238E27FC236}">
                <a16:creationId xmlns:a16="http://schemas.microsoft.com/office/drawing/2014/main" id="{649225DA-B0F5-B7B6-D3E3-E3E26009112C}"/>
              </a:ext>
            </a:extLst>
          </p:cNvPr>
          <p:cNvSpPr txBox="1">
            <a:spLocks/>
          </p:cNvSpPr>
          <p:nvPr/>
        </p:nvSpPr>
        <p:spPr>
          <a:xfrm>
            <a:off x="935834" y="5904475"/>
            <a:ext cx="8168410" cy="636104"/>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l"/>
            <a:r>
              <a:rPr lang="de-CH" sz="2800" b="0" dirty="0">
                <a:solidFill>
                  <a:srgbClr val="8EB403"/>
                </a:solidFill>
              </a:rPr>
              <a:t>Unternehmerisches Denken und Handeln</a:t>
            </a:r>
          </a:p>
        </p:txBody>
      </p:sp>
      <p:sp>
        <p:nvSpPr>
          <p:cNvPr id="9" name="Rechteck 8">
            <a:extLst>
              <a:ext uri="{FF2B5EF4-FFF2-40B4-BE49-F238E27FC236}">
                <a16:creationId xmlns:a16="http://schemas.microsoft.com/office/drawing/2014/main" id="{07A64030-BEEE-F49E-3FDE-63683A65BE68}"/>
              </a:ext>
            </a:extLst>
          </p:cNvPr>
          <p:cNvSpPr/>
          <p:nvPr/>
        </p:nvSpPr>
        <p:spPr>
          <a:xfrm>
            <a:off x="925894" y="5312404"/>
            <a:ext cx="3886000" cy="738664"/>
          </a:xfrm>
          <a:prstGeom prst="rect">
            <a:avLst/>
          </a:prstGeom>
        </p:spPr>
        <p:txBody>
          <a:bodyPr wrap="none">
            <a:spAutoFit/>
          </a:bodyPr>
          <a:lstStyle/>
          <a:p>
            <a:r>
              <a:rPr lang="de-CH" sz="4200" dirty="0">
                <a:solidFill>
                  <a:srgbClr val="8EB403"/>
                </a:solidFill>
              </a:rPr>
              <a:t>my</a:t>
            </a:r>
            <a:r>
              <a:rPr lang="de-CH" sz="4200" b="1" dirty="0">
                <a:solidFill>
                  <a:srgbClr val="8EB403"/>
                </a:solidFill>
              </a:rPr>
              <a:t>idea.</a:t>
            </a:r>
            <a:r>
              <a:rPr lang="de-CH" sz="4200" dirty="0">
                <a:solidFill>
                  <a:srgbClr val="8EB403"/>
                </a:solidFill>
              </a:rPr>
              <a:t>ch 2.0</a:t>
            </a:r>
          </a:p>
        </p:txBody>
      </p:sp>
      <p:sp>
        <p:nvSpPr>
          <p:cNvPr id="10" name="Ellipse 16">
            <a:extLst>
              <a:ext uri="{FF2B5EF4-FFF2-40B4-BE49-F238E27FC236}">
                <a16:creationId xmlns:a16="http://schemas.microsoft.com/office/drawing/2014/main" id="{4450165A-BC44-E98E-90B6-10DFF709CB95}"/>
              </a:ext>
            </a:extLst>
          </p:cNvPr>
          <p:cNvSpPr/>
          <p:nvPr/>
        </p:nvSpPr>
        <p:spPr>
          <a:xfrm>
            <a:off x="9348253" y="1884840"/>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B833D50E-B8E9-F177-C10D-9B091BCE63B1}"/>
              </a:ext>
            </a:extLst>
          </p:cNvPr>
          <p:cNvSpPr>
            <a:spLocks noEditPoints="1"/>
          </p:cNvSpPr>
          <p:nvPr/>
        </p:nvSpPr>
        <p:spPr bwMode="auto">
          <a:xfrm>
            <a:off x="9599926" y="2136513"/>
            <a:ext cx="756655" cy="756655"/>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pic>
        <p:nvPicPr>
          <p:cNvPr id="3" name="Grafik 2">
            <a:extLst>
              <a:ext uri="{FF2B5EF4-FFF2-40B4-BE49-F238E27FC236}">
                <a16:creationId xmlns:a16="http://schemas.microsoft.com/office/drawing/2014/main" id="{243F6B4F-A952-FA7F-DCB4-409B88D4CAA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546161" y="5257199"/>
            <a:ext cx="3620840" cy="1302620"/>
          </a:xfrm>
          <a:prstGeom prst="rect">
            <a:avLst/>
          </a:prstGeom>
        </p:spPr>
      </p:pic>
    </p:spTree>
    <p:extLst>
      <p:ext uri="{BB962C8B-B14F-4D97-AF65-F5344CB8AC3E}">
        <p14:creationId xmlns:p14="http://schemas.microsoft.com/office/powerpoint/2010/main" val="2901858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A3A54C68-78CF-2C54-4552-6C7C9FFC1EFF}"/>
            </a:ext>
          </a:extLst>
        </p:cNvPr>
        <p:cNvGrpSpPr/>
        <p:nvPr/>
      </p:nvGrpSpPr>
      <p:grpSpPr>
        <a:xfrm>
          <a:off x="0" y="0"/>
          <a:ext cx="0" cy="0"/>
          <a:chOff x="0" y="0"/>
          <a:chExt cx="0" cy="0"/>
        </a:xfrm>
      </p:grpSpPr>
      <p:sp>
        <p:nvSpPr>
          <p:cNvPr id="16" name="Rechteck: abgerundete Ecken 15">
            <a:extLst>
              <a:ext uri="{FF2B5EF4-FFF2-40B4-BE49-F238E27FC236}">
                <a16:creationId xmlns:a16="http://schemas.microsoft.com/office/drawing/2014/main" id="{3CD0AF2C-4378-9E69-BACD-83AD84C8C150}"/>
              </a:ext>
            </a:extLst>
          </p:cNvPr>
          <p:cNvSpPr/>
          <p:nvPr/>
        </p:nvSpPr>
        <p:spPr>
          <a:xfrm>
            <a:off x="998112" y="5424476"/>
            <a:ext cx="10142113" cy="1114436"/>
          </a:xfrm>
          <a:prstGeom prst="roundRect">
            <a:avLst/>
          </a:prstGeom>
          <a:solidFill>
            <a:srgbClr val="B11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13" name="Rechteck: abgerundete Ecken 12">
            <a:extLst>
              <a:ext uri="{FF2B5EF4-FFF2-40B4-BE49-F238E27FC236}">
                <a16:creationId xmlns:a16="http://schemas.microsoft.com/office/drawing/2014/main" id="{040D1663-C45C-F6D0-8B2C-41018B1625DC}"/>
              </a:ext>
            </a:extLst>
          </p:cNvPr>
          <p:cNvSpPr/>
          <p:nvPr/>
        </p:nvSpPr>
        <p:spPr>
          <a:xfrm>
            <a:off x="998113" y="787746"/>
            <a:ext cx="10142113" cy="1114436"/>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Titel 1">
            <a:extLst>
              <a:ext uri="{FF2B5EF4-FFF2-40B4-BE49-F238E27FC236}">
                <a16:creationId xmlns:a16="http://schemas.microsoft.com/office/drawing/2014/main" id="{97CF1A92-9776-279C-4BED-3D26276D3502}"/>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AIDA</a:t>
            </a:r>
          </a:p>
        </p:txBody>
      </p:sp>
      <p:sp>
        <p:nvSpPr>
          <p:cNvPr id="18" name="Foliennummernplatzhalter 1">
            <a:extLst>
              <a:ext uri="{FF2B5EF4-FFF2-40B4-BE49-F238E27FC236}">
                <a16:creationId xmlns:a16="http://schemas.microsoft.com/office/drawing/2014/main" id="{9198430B-EBA4-93A1-9AB2-CE158A0D2E74}"/>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3" name="Textfeld 2">
            <a:extLst>
              <a:ext uri="{FF2B5EF4-FFF2-40B4-BE49-F238E27FC236}">
                <a16:creationId xmlns:a16="http://schemas.microsoft.com/office/drawing/2014/main" id="{EF1B5CB2-8EDD-57D4-013A-AC8D41E3909B}"/>
              </a:ext>
            </a:extLst>
          </p:cNvPr>
          <p:cNvSpPr txBox="1"/>
          <p:nvPr/>
        </p:nvSpPr>
        <p:spPr>
          <a:xfrm>
            <a:off x="1571504" y="2160885"/>
            <a:ext cx="9226876" cy="2569934"/>
          </a:xfrm>
          <a:prstGeom prst="rect">
            <a:avLst/>
          </a:prstGeom>
          <a:noFill/>
        </p:spPr>
        <p:txBody>
          <a:bodyPr wrap="square">
            <a:spAutoFit/>
          </a:bodyPr>
          <a:lstStyle/>
          <a:p>
            <a:pPr>
              <a:spcAft>
                <a:spcPts val="1800"/>
              </a:spcAft>
              <a:buNone/>
            </a:pPr>
            <a:r>
              <a:rPr lang="de-CH" b="1" noProof="0" dirty="0">
                <a:solidFill>
                  <a:srgbClr val="686868"/>
                </a:solidFill>
              </a:rPr>
              <a:t>Konkret heisst das z. B.:</a:t>
            </a:r>
          </a:p>
          <a:p>
            <a:pPr marL="285750" indent="-285750">
              <a:spcAft>
                <a:spcPts val="1200"/>
              </a:spcAft>
              <a:buFont typeface="Arial" panose="020B0604020202020204" pitchFamily="34" charset="0"/>
              <a:buChar char="•"/>
            </a:pPr>
            <a:r>
              <a:rPr lang="de-CH" noProof="0" dirty="0">
                <a:solidFill>
                  <a:srgbClr val="686868"/>
                </a:solidFill>
              </a:rPr>
              <a:t>Sie benennen das </a:t>
            </a:r>
            <a:r>
              <a:rPr lang="de-CH" b="1" noProof="0" dirty="0">
                <a:solidFill>
                  <a:srgbClr val="686868"/>
                </a:solidFill>
              </a:rPr>
              <a:t>Problem</a:t>
            </a:r>
            <a:r>
              <a:rPr lang="de-CH" noProof="0" dirty="0">
                <a:solidFill>
                  <a:srgbClr val="686868"/>
                </a:solidFill>
              </a:rPr>
              <a:t> in einfachen Sätzen, ohne Fachbegriffe:</a:t>
            </a:r>
            <a:br>
              <a:rPr lang="de-CH" noProof="0" dirty="0">
                <a:solidFill>
                  <a:srgbClr val="686868"/>
                </a:solidFill>
              </a:rPr>
            </a:br>
            <a:r>
              <a:rPr lang="de-CH" i="1" noProof="0" dirty="0">
                <a:solidFill>
                  <a:srgbClr val="686868"/>
                </a:solidFill>
              </a:rPr>
              <a:t>«Viele Lernende stehen vor dem Problem, dass …»</a:t>
            </a:r>
          </a:p>
          <a:p>
            <a:pPr marL="285750" indent="-285750">
              <a:spcAft>
                <a:spcPts val="1200"/>
              </a:spcAft>
              <a:buFont typeface="Arial" panose="020B0604020202020204" pitchFamily="34" charset="0"/>
              <a:buChar char="•"/>
            </a:pPr>
            <a:r>
              <a:rPr lang="de-CH" noProof="0" dirty="0">
                <a:solidFill>
                  <a:srgbClr val="686868"/>
                </a:solidFill>
              </a:rPr>
              <a:t>Sie erklären </a:t>
            </a:r>
            <a:r>
              <a:rPr lang="de-CH" b="1" noProof="0" dirty="0">
                <a:solidFill>
                  <a:srgbClr val="686868"/>
                </a:solidFill>
              </a:rPr>
              <a:t>Ihre Idee </a:t>
            </a:r>
            <a:r>
              <a:rPr lang="de-CH" noProof="0" dirty="0">
                <a:solidFill>
                  <a:srgbClr val="686868"/>
                </a:solidFill>
              </a:rPr>
              <a:t>in wenigen Sätzen:</a:t>
            </a:r>
            <a:br>
              <a:rPr lang="de-CH" noProof="0" dirty="0">
                <a:solidFill>
                  <a:srgbClr val="686868"/>
                </a:solidFill>
              </a:rPr>
            </a:br>
            <a:r>
              <a:rPr lang="de-CH" i="1" noProof="0" dirty="0">
                <a:solidFill>
                  <a:srgbClr val="686868"/>
                </a:solidFill>
              </a:rPr>
              <a:t>«Unsere Lösung ist … Sie funktioniert so, dass …»</a:t>
            </a:r>
          </a:p>
          <a:p>
            <a:pPr marL="285750" indent="-285750">
              <a:spcAft>
                <a:spcPts val="1200"/>
              </a:spcAft>
              <a:buFont typeface="Arial" panose="020B0604020202020204" pitchFamily="34" charset="0"/>
              <a:buChar char="•"/>
            </a:pPr>
            <a:r>
              <a:rPr lang="de-CH" noProof="0" dirty="0">
                <a:solidFill>
                  <a:srgbClr val="686868"/>
                </a:solidFill>
              </a:rPr>
              <a:t>Sie nutzen ein </a:t>
            </a:r>
            <a:r>
              <a:rPr lang="de-CH" b="1" noProof="0" dirty="0">
                <a:solidFill>
                  <a:srgbClr val="686868"/>
                </a:solidFill>
              </a:rPr>
              <a:t>Beispiel, Bild, ein Vergleich </a:t>
            </a:r>
            <a:r>
              <a:rPr lang="de-CH" noProof="0" dirty="0">
                <a:solidFill>
                  <a:srgbClr val="686868"/>
                </a:solidFill>
              </a:rPr>
              <a:t>usw., statt nur abstrakt zu sprechen:</a:t>
            </a:r>
            <a:br>
              <a:rPr lang="de-CH" noProof="0" dirty="0">
                <a:solidFill>
                  <a:srgbClr val="686868"/>
                </a:solidFill>
              </a:rPr>
            </a:br>
            <a:r>
              <a:rPr lang="de-CH" i="1" noProof="0" dirty="0">
                <a:solidFill>
                  <a:srgbClr val="686868"/>
                </a:solidFill>
              </a:rPr>
              <a:t>«Das funktioniert genau gleich wie bei …»</a:t>
            </a:r>
          </a:p>
        </p:txBody>
      </p:sp>
      <p:sp>
        <p:nvSpPr>
          <p:cNvPr id="2" name="Rechteck 1">
            <a:extLst>
              <a:ext uri="{FF2B5EF4-FFF2-40B4-BE49-F238E27FC236}">
                <a16:creationId xmlns:a16="http://schemas.microsoft.com/office/drawing/2014/main" id="{7856E3BE-8640-F32F-D72E-DFEC73B7021D}"/>
              </a:ext>
            </a:extLst>
          </p:cNvPr>
          <p:cNvSpPr/>
          <p:nvPr/>
        </p:nvSpPr>
        <p:spPr>
          <a:xfrm>
            <a:off x="1571504" y="815223"/>
            <a:ext cx="9226876" cy="4770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500" b="1" i="0" u="none" strike="noStrike" kern="1200" cap="none" spc="0" normalizeH="0" baseline="0" noProof="0" dirty="0">
                <a:ln>
                  <a:noFill/>
                </a:ln>
                <a:solidFill>
                  <a:srgbClr val="0B4874"/>
                </a:solidFill>
                <a:effectLst/>
                <a:uLnTx/>
                <a:uFillTx/>
                <a:latin typeface="Century Gothic"/>
                <a:ea typeface="+mn-ea"/>
                <a:cs typeface="+mn-cs"/>
              </a:rPr>
              <a:t>I – Interest</a:t>
            </a:r>
            <a:r>
              <a:rPr lang="de-DE" sz="2500" b="1" dirty="0">
                <a:solidFill>
                  <a:srgbClr val="0B4874"/>
                </a:solidFill>
                <a:latin typeface="Century Gothic"/>
              </a:rPr>
              <a:t>: </a:t>
            </a:r>
            <a:r>
              <a:rPr lang="de-CH" sz="2500" b="1" dirty="0">
                <a:solidFill>
                  <a:srgbClr val="0B4874"/>
                </a:solidFill>
                <a:latin typeface="Century Gothic"/>
              </a:rPr>
              <a:t>Problem &amp; Idee klar machen</a:t>
            </a:r>
            <a:endParaRPr lang="de-DE" sz="2500" b="1" dirty="0">
              <a:solidFill>
                <a:srgbClr val="0B4874"/>
              </a:solidFill>
              <a:latin typeface="Century Gothic"/>
            </a:endParaRPr>
          </a:p>
        </p:txBody>
      </p:sp>
      <p:sp>
        <p:nvSpPr>
          <p:cNvPr id="4" name="Textfeld 3">
            <a:extLst>
              <a:ext uri="{FF2B5EF4-FFF2-40B4-BE49-F238E27FC236}">
                <a16:creationId xmlns:a16="http://schemas.microsoft.com/office/drawing/2014/main" id="{D9A7151B-128E-1FBA-2263-2A53DE09F2EE}"/>
              </a:ext>
            </a:extLst>
          </p:cNvPr>
          <p:cNvSpPr txBox="1"/>
          <p:nvPr/>
        </p:nvSpPr>
        <p:spPr>
          <a:xfrm>
            <a:off x="1571504" y="1203004"/>
            <a:ext cx="8828739" cy="646331"/>
          </a:xfrm>
          <a:prstGeom prst="rect">
            <a:avLst/>
          </a:prstGeom>
          <a:noFill/>
        </p:spPr>
        <p:txBody>
          <a:bodyPr wrap="square" rtlCol="0">
            <a:spAutoFit/>
          </a:bodyPr>
          <a:lstStyle/>
          <a:p>
            <a:r>
              <a:rPr lang="de-CH" noProof="0" dirty="0">
                <a:solidFill>
                  <a:srgbClr val="0B4874"/>
                </a:solidFill>
              </a:rPr>
              <a:t>Sie können das Problem und Ihre Lösung so erklären, dass auch Personen ausserhalb Ihrer Zielgruppe Sie gut verstehen.</a:t>
            </a:r>
          </a:p>
        </p:txBody>
      </p:sp>
      <p:sp>
        <p:nvSpPr>
          <p:cNvPr id="12" name="Textfeld 11">
            <a:extLst>
              <a:ext uri="{FF2B5EF4-FFF2-40B4-BE49-F238E27FC236}">
                <a16:creationId xmlns:a16="http://schemas.microsoft.com/office/drawing/2014/main" id="{62F58A8F-07DA-36AF-91BF-6997BFC01A26}"/>
              </a:ext>
            </a:extLst>
          </p:cNvPr>
          <p:cNvSpPr txBox="1"/>
          <p:nvPr/>
        </p:nvSpPr>
        <p:spPr>
          <a:xfrm>
            <a:off x="1770844" y="5505211"/>
            <a:ext cx="9453093" cy="861774"/>
          </a:xfrm>
          <a:prstGeom prst="rect">
            <a:avLst/>
          </a:prstGeom>
          <a:noFill/>
        </p:spPr>
        <p:txBody>
          <a:bodyPr wrap="square">
            <a:spAutoFit/>
          </a:bodyPr>
          <a:lstStyle/>
          <a:p>
            <a:pPr>
              <a:buNone/>
            </a:pPr>
            <a:r>
              <a:rPr lang="de-CH" b="1" noProof="0" dirty="0">
                <a:solidFill>
                  <a:schemeClr val="bg1"/>
                </a:solidFill>
              </a:rPr>
              <a:t>Checkliste für Ihr Team:</a:t>
            </a:r>
            <a:endParaRPr lang="de-CH" noProof="0" dirty="0">
              <a:solidFill>
                <a:schemeClr val="bg1"/>
              </a:solidFill>
            </a:endParaRPr>
          </a:p>
          <a:p>
            <a:pPr marL="285750" indent="-285750">
              <a:buFont typeface="Arial" panose="020B0604020202020204" pitchFamily="34" charset="0"/>
              <a:buChar char="•"/>
            </a:pPr>
            <a:r>
              <a:rPr lang="de-CH" sz="1600" noProof="0" dirty="0">
                <a:solidFill>
                  <a:schemeClr val="bg1"/>
                </a:solidFill>
              </a:rPr>
              <a:t>Würde eine Person aus einem ganz anderen Beruf verstehen, worum es geht?</a:t>
            </a:r>
          </a:p>
          <a:p>
            <a:pPr marL="285750" indent="-285750">
              <a:buFont typeface="Arial" panose="020B0604020202020204" pitchFamily="34" charset="0"/>
              <a:buChar char="•"/>
            </a:pPr>
            <a:r>
              <a:rPr lang="de-CH" sz="1600" noProof="0" dirty="0">
                <a:solidFill>
                  <a:schemeClr val="bg1"/>
                </a:solidFill>
              </a:rPr>
              <a:t>Haben wir mindestens ein konkretes Beispiel oder Bild eingebaut?</a:t>
            </a:r>
          </a:p>
        </p:txBody>
      </p:sp>
      <p:pic>
        <p:nvPicPr>
          <p:cNvPr id="5" name="Grafik 4" descr="Klemmbrett abgehakt Silhouette">
            <a:extLst>
              <a:ext uri="{FF2B5EF4-FFF2-40B4-BE49-F238E27FC236}">
                <a16:creationId xmlns:a16="http://schemas.microsoft.com/office/drawing/2014/main" id="{505BAEA8-414F-0192-4D5E-D2CB1859F44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8062" y="5496182"/>
            <a:ext cx="914400" cy="914400"/>
          </a:xfrm>
          <a:prstGeom prst="rect">
            <a:avLst/>
          </a:prstGeom>
        </p:spPr>
      </p:pic>
    </p:spTree>
    <p:extLst>
      <p:ext uri="{BB962C8B-B14F-4D97-AF65-F5344CB8AC3E}">
        <p14:creationId xmlns:p14="http://schemas.microsoft.com/office/powerpoint/2010/main" val="3879846007"/>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2A1A3B1E-0087-1D77-82DA-12BCF4B08C63}"/>
            </a:ext>
          </a:extLst>
        </p:cNvPr>
        <p:cNvGrpSpPr/>
        <p:nvPr/>
      </p:nvGrpSpPr>
      <p:grpSpPr>
        <a:xfrm>
          <a:off x="0" y="0"/>
          <a:ext cx="0" cy="0"/>
          <a:chOff x="0" y="0"/>
          <a:chExt cx="0" cy="0"/>
        </a:xfrm>
      </p:grpSpPr>
      <p:sp>
        <p:nvSpPr>
          <p:cNvPr id="14" name="Rechteck: abgerundete Ecken 13">
            <a:extLst>
              <a:ext uri="{FF2B5EF4-FFF2-40B4-BE49-F238E27FC236}">
                <a16:creationId xmlns:a16="http://schemas.microsoft.com/office/drawing/2014/main" id="{D7BAC301-78BF-EB58-7F54-187CBE14B9FF}"/>
              </a:ext>
            </a:extLst>
          </p:cNvPr>
          <p:cNvSpPr/>
          <p:nvPr/>
        </p:nvSpPr>
        <p:spPr>
          <a:xfrm>
            <a:off x="998112" y="5424476"/>
            <a:ext cx="10142113" cy="1362761"/>
          </a:xfrm>
          <a:prstGeom prst="roundRect">
            <a:avLst/>
          </a:prstGeom>
          <a:solidFill>
            <a:srgbClr val="B11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1" name="Rechteck: abgerundete Ecken 10">
            <a:extLst>
              <a:ext uri="{FF2B5EF4-FFF2-40B4-BE49-F238E27FC236}">
                <a16:creationId xmlns:a16="http://schemas.microsoft.com/office/drawing/2014/main" id="{C4392999-2146-0A4B-6C42-15EAAEC1169D}"/>
              </a:ext>
            </a:extLst>
          </p:cNvPr>
          <p:cNvSpPr/>
          <p:nvPr/>
        </p:nvSpPr>
        <p:spPr>
          <a:xfrm>
            <a:off x="998113" y="787746"/>
            <a:ext cx="10142113" cy="1114436"/>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Titel 1">
            <a:extLst>
              <a:ext uri="{FF2B5EF4-FFF2-40B4-BE49-F238E27FC236}">
                <a16:creationId xmlns:a16="http://schemas.microsoft.com/office/drawing/2014/main" id="{D531683B-7764-4E4B-0A32-5B9D7F4CD076}"/>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AIDA</a:t>
            </a:r>
          </a:p>
        </p:txBody>
      </p:sp>
      <p:sp>
        <p:nvSpPr>
          <p:cNvPr id="18" name="Foliennummernplatzhalter 1">
            <a:extLst>
              <a:ext uri="{FF2B5EF4-FFF2-40B4-BE49-F238E27FC236}">
                <a16:creationId xmlns:a16="http://schemas.microsoft.com/office/drawing/2014/main" id="{F514C637-03DA-42A1-BD16-3634A80F873F}"/>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3" name="Textfeld 2">
            <a:extLst>
              <a:ext uri="{FF2B5EF4-FFF2-40B4-BE49-F238E27FC236}">
                <a16:creationId xmlns:a16="http://schemas.microsoft.com/office/drawing/2014/main" id="{4ED31FCE-9F81-E0C2-9F0F-68ECB553A31B}"/>
              </a:ext>
            </a:extLst>
          </p:cNvPr>
          <p:cNvSpPr txBox="1"/>
          <p:nvPr/>
        </p:nvSpPr>
        <p:spPr>
          <a:xfrm>
            <a:off x="1571504" y="2180204"/>
            <a:ext cx="9226876" cy="2846933"/>
          </a:xfrm>
          <a:prstGeom prst="rect">
            <a:avLst/>
          </a:prstGeom>
          <a:noFill/>
        </p:spPr>
        <p:txBody>
          <a:bodyPr wrap="square">
            <a:spAutoFit/>
          </a:bodyPr>
          <a:lstStyle/>
          <a:p>
            <a:pPr>
              <a:spcAft>
                <a:spcPts val="1800"/>
              </a:spcAft>
              <a:buNone/>
            </a:pPr>
            <a:r>
              <a:rPr lang="de-CH" b="1" noProof="0" dirty="0">
                <a:solidFill>
                  <a:srgbClr val="686868"/>
                </a:solidFill>
              </a:rPr>
              <a:t>Konkret heisst das z. B.:</a:t>
            </a:r>
          </a:p>
          <a:p>
            <a:pPr marL="285750" indent="-285750">
              <a:spcAft>
                <a:spcPts val="1200"/>
              </a:spcAft>
              <a:buFont typeface="Arial" panose="020B0604020202020204" pitchFamily="34" charset="0"/>
              <a:buChar char="•"/>
            </a:pPr>
            <a:r>
              <a:rPr lang="de-CH" noProof="0" dirty="0">
                <a:solidFill>
                  <a:srgbClr val="686868"/>
                </a:solidFill>
              </a:rPr>
              <a:t>Sie nennen </a:t>
            </a:r>
            <a:r>
              <a:rPr lang="de-CH" b="1" noProof="0" dirty="0">
                <a:solidFill>
                  <a:srgbClr val="686868"/>
                </a:solidFill>
              </a:rPr>
              <a:t>konkrete Vorteile</a:t>
            </a:r>
            <a:r>
              <a:rPr lang="de-CH" noProof="0" dirty="0">
                <a:solidFill>
                  <a:srgbClr val="686868"/>
                </a:solidFill>
              </a:rPr>
              <a:t>:</a:t>
            </a:r>
            <a:br>
              <a:rPr lang="de-CH" noProof="0" dirty="0">
                <a:solidFill>
                  <a:srgbClr val="686868"/>
                </a:solidFill>
              </a:rPr>
            </a:br>
            <a:r>
              <a:rPr lang="de-CH" i="1" noProof="0" dirty="0">
                <a:solidFill>
                  <a:srgbClr val="686868"/>
                </a:solidFill>
              </a:rPr>
              <a:t>«Damit sparen Sie pro Woche etwa … Minuten / Franken / Nerven.»</a:t>
            </a:r>
            <a:br>
              <a:rPr lang="de-CH" i="1" noProof="0" dirty="0">
                <a:solidFill>
                  <a:srgbClr val="686868"/>
                </a:solidFill>
              </a:rPr>
            </a:br>
            <a:r>
              <a:rPr lang="de-CH" i="1" noProof="0" dirty="0">
                <a:solidFill>
                  <a:srgbClr val="686868"/>
                </a:solidFill>
              </a:rPr>
              <a:t>«Damit gewinnen Sie…</a:t>
            </a:r>
            <a:r>
              <a:rPr lang="en-GB" dirty="0">
                <a:solidFill>
                  <a:srgbClr val="686868"/>
                </a:solidFill>
              </a:rPr>
              <a:t>»</a:t>
            </a:r>
            <a:endParaRPr lang="de-CH" i="1" noProof="0" dirty="0">
              <a:solidFill>
                <a:srgbClr val="686868"/>
              </a:solidFill>
            </a:endParaRPr>
          </a:p>
          <a:p>
            <a:pPr marL="285750" indent="-285750">
              <a:spcAft>
                <a:spcPts val="1200"/>
              </a:spcAft>
              <a:buFont typeface="Arial" panose="020B0604020202020204" pitchFamily="34" charset="0"/>
              <a:buChar char="•"/>
            </a:pPr>
            <a:r>
              <a:rPr lang="de-CH" noProof="0" dirty="0">
                <a:solidFill>
                  <a:srgbClr val="686868"/>
                </a:solidFill>
              </a:rPr>
              <a:t>Sie beschreiben einen </a:t>
            </a:r>
            <a:r>
              <a:rPr lang="de-CH" b="1" noProof="0" dirty="0">
                <a:solidFill>
                  <a:srgbClr val="686868"/>
                </a:solidFill>
              </a:rPr>
              <a:t>Vorher-/Nachher-Kontrast</a:t>
            </a:r>
            <a:r>
              <a:rPr lang="de-CH" noProof="0" dirty="0">
                <a:solidFill>
                  <a:srgbClr val="686868"/>
                </a:solidFill>
              </a:rPr>
              <a:t>:</a:t>
            </a:r>
            <a:br>
              <a:rPr lang="de-CH" noProof="0" dirty="0">
                <a:solidFill>
                  <a:srgbClr val="686868"/>
                </a:solidFill>
              </a:rPr>
            </a:br>
            <a:r>
              <a:rPr lang="de-CH" i="1" noProof="0" dirty="0">
                <a:solidFill>
                  <a:srgbClr val="686868"/>
                </a:solidFill>
              </a:rPr>
              <a:t>«Heute ist es so, dass … Mit unserer Lösung wäre es so: …»</a:t>
            </a:r>
          </a:p>
          <a:p>
            <a:pPr marL="285750" indent="-285750">
              <a:spcAft>
                <a:spcPts val="1200"/>
              </a:spcAft>
              <a:buFont typeface="Arial" panose="020B0604020202020204" pitchFamily="34" charset="0"/>
              <a:buChar char="•"/>
            </a:pPr>
            <a:r>
              <a:rPr lang="de-CH" noProof="0" dirty="0">
                <a:solidFill>
                  <a:srgbClr val="686868"/>
                </a:solidFill>
              </a:rPr>
              <a:t>Sie zeigen, warum Ihnen dieses Thema </a:t>
            </a:r>
            <a:r>
              <a:rPr lang="de-CH" b="1" noProof="0" dirty="0">
                <a:solidFill>
                  <a:srgbClr val="686868"/>
                </a:solidFill>
              </a:rPr>
              <a:t>persönlich wichtig </a:t>
            </a:r>
            <a:r>
              <a:rPr lang="de-CH" noProof="0" dirty="0">
                <a:solidFill>
                  <a:srgbClr val="686868"/>
                </a:solidFill>
              </a:rPr>
              <a:t>ist:</a:t>
            </a:r>
            <a:br>
              <a:rPr lang="de-CH" noProof="0" dirty="0">
                <a:solidFill>
                  <a:srgbClr val="686868"/>
                </a:solidFill>
              </a:rPr>
            </a:br>
            <a:r>
              <a:rPr lang="de-CH" i="1" noProof="0" dirty="0">
                <a:solidFill>
                  <a:srgbClr val="686868"/>
                </a:solidFill>
              </a:rPr>
              <a:t>«Uns ist das ein Anliegen, weil wir selbst erlebt haben, dass …»</a:t>
            </a:r>
          </a:p>
        </p:txBody>
      </p:sp>
      <p:sp>
        <p:nvSpPr>
          <p:cNvPr id="12" name="Textfeld 11">
            <a:extLst>
              <a:ext uri="{FF2B5EF4-FFF2-40B4-BE49-F238E27FC236}">
                <a16:creationId xmlns:a16="http://schemas.microsoft.com/office/drawing/2014/main" id="{FC9ECFB4-96FB-BC72-490D-3E57C8FD0A06}"/>
              </a:ext>
            </a:extLst>
          </p:cNvPr>
          <p:cNvSpPr txBox="1"/>
          <p:nvPr/>
        </p:nvSpPr>
        <p:spPr>
          <a:xfrm>
            <a:off x="1783724" y="5433020"/>
            <a:ext cx="9440214" cy="1354217"/>
          </a:xfrm>
          <a:prstGeom prst="rect">
            <a:avLst/>
          </a:prstGeom>
          <a:noFill/>
        </p:spPr>
        <p:txBody>
          <a:bodyPr wrap="square">
            <a:spAutoFit/>
          </a:bodyPr>
          <a:lstStyle/>
          <a:p>
            <a:pPr>
              <a:buNone/>
            </a:pPr>
            <a:r>
              <a:rPr lang="de-DE" b="1" dirty="0">
                <a:solidFill>
                  <a:schemeClr val="bg1"/>
                </a:solidFill>
              </a:rPr>
              <a:t>Checkliste für Ihr Team:</a:t>
            </a:r>
            <a:endParaRPr lang="de-DE" dirty="0">
              <a:solidFill>
                <a:schemeClr val="bg1"/>
              </a:solidFill>
            </a:endParaRPr>
          </a:p>
          <a:p>
            <a:pPr marL="285750" indent="-285750">
              <a:buFont typeface="Arial" panose="020B0604020202020204" pitchFamily="34" charset="0"/>
              <a:buChar char="•"/>
            </a:pPr>
            <a:r>
              <a:rPr lang="de-CH" sz="1600" noProof="0" dirty="0">
                <a:solidFill>
                  <a:schemeClr val="bg1"/>
                </a:solidFill>
              </a:rPr>
              <a:t>Wird klar, was für die Zielgruppe besser wird?</a:t>
            </a:r>
          </a:p>
          <a:p>
            <a:pPr marL="285750" indent="-285750">
              <a:buFont typeface="Arial" panose="020B0604020202020204" pitchFamily="34" charset="0"/>
              <a:buChar char="•"/>
            </a:pPr>
            <a:r>
              <a:rPr lang="de-CH" sz="1600" noProof="0" dirty="0">
                <a:solidFill>
                  <a:schemeClr val="bg1"/>
                </a:solidFill>
              </a:rPr>
              <a:t>Haben wir einen oder mehrere konkrete Vorteile genannt?</a:t>
            </a:r>
          </a:p>
          <a:p>
            <a:pPr marL="285750" indent="-285750">
              <a:buFont typeface="Arial" panose="020B0604020202020204" pitchFamily="34" charset="0"/>
              <a:buChar char="•"/>
            </a:pPr>
            <a:r>
              <a:rPr lang="de-CH" sz="1600" noProof="0" dirty="0">
                <a:solidFill>
                  <a:schemeClr val="bg1"/>
                </a:solidFill>
              </a:rPr>
              <a:t>Wird sichtbar/ spürt das Publikum, warum uns diese Idee wichtig ist und nicht</a:t>
            </a:r>
            <a:br>
              <a:rPr lang="de-CH" sz="1600" noProof="0" dirty="0">
                <a:solidFill>
                  <a:schemeClr val="bg1"/>
                </a:solidFill>
              </a:rPr>
            </a:br>
            <a:r>
              <a:rPr lang="de-CH" sz="1600" noProof="0" dirty="0">
                <a:solidFill>
                  <a:schemeClr val="bg1"/>
                </a:solidFill>
              </a:rPr>
              <a:t>einfach «nice </a:t>
            </a:r>
            <a:r>
              <a:rPr lang="de-CH" sz="1600" noProof="0" dirty="0" err="1">
                <a:solidFill>
                  <a:schemeClr val="bg1"/>
                </a:solidFill>
              </a:rPr>
              <a:t>to</a:t>
            </a:r>
            <a:r>
              <a:rPr lang="de-CH" sz="1600" noProof="0" dirty="0">
                <a:solidFill>
                  <a:schemeClr val="bg1"/>
                </a:solidFill>
              </a:rPr>
              <a:t> </a:t>
            </a:r>
            <a:r>
              <a:rPr lang="de-CH" sz="1600" noProof="0" dirty="0" err="1">
                <a:solidFill>
                  <a:schemeClr val="bg1"/>
                </a:solidFill>
              </a:rPr>
              <a:t>have</a:t>
            </a:r>
            <a:r>
              <a:rPr lang="de-CH" sz="1600" noProof="0" dirty="0">
                <a:solidFill>
                  <a:schemeClr val="bg1"/>
                </a:solidFill>
              </a:rPr>
              <a:t>»?</a:t>
            </a:r>
          </a:p>
        </p:txBody>
      </p:sp>
      <p:sp>
        <p:nvSpPr>
          <p:cNvPr id="7" name="Rechteck 6">
            <a:extLst>
              <a:ext uri="{FF2B5EF4-FFF2-40B4-BE49-F238E27FC236}">
                <a16:creationId xmlns:a16="http://schemas.microsoft.com/office/drawing/2014/main" id="{6698B79A-4C44-D91A-A707-3DB8833626CB}"/>
              </a:ext>
            </a:extLst>
          </p:cNvPr>
          <p:cNvSpPr/>
          <p:nvPr/>
        </p:nvSpPr>
        <p:spPr>
          <a:xfrm>
            <a:off x="1544637" y="804070"/>
            <a:ext cx="9253743" cy="477054"/>
          </a:xfrm>
          <a:prstGeom prst="rect">
            <a:avLst/>
          </a:prstGeom>
        </p:spPr>
        <p:txBody>
          <a:bodyPr wrap="square">
            <a:spAutoFit/>
          </a:bodyPr>
          <a:lstStyle/>
          <a:p>
            <a:pPr lvl="0">
              <a:defRPr/>
            </a:pPr>
            <a:r>
              <a:rPr lang="de-DE" sz="2500" b="1" dirty="0">
                <a:solidFill>
                  <a:srgbClr val="0B4874"/>
                </a:solidFill>
                <a:latin typeface="Century Gothic"/>
              </a:rPr>
              <a:t>D – </a:t>
            </a:r>
            <a:r>
              <a:rPr lang="de-CH" sz="2500" b="1" noProof="0" dirty="0" err="1">
                <a:solidFill>
                  <a:srgbClr val="0B4874"/>
                </a:solidFill>
                <a:latin typeface="Century Gothic"/>
              </a:rPr>
              <a:t>Desire</a:t>
            </a:r>
            <a:r>
              <a:rPr lang="de-CH" sz="2500" b="1" noProof="0" dirty="0">
                <a:solidFill>
                  <a:srgbClr val="0B4874"/>
                </a:solidFill>
                <a:latin typeface="Century Gothic"/>
              </a:rPr>
              <a:t>: Lust auf die Lösung machen</a:t>
            </a:r>
            <a:endParaRPr lang="de-DE" sz="2500" b="1" dirty="0">
              <a:solidFill>
                <a:srgbClr val="0B4874"/>
              </a:solidFill>
              <a:latin typeface="Century Gothic"/>
            </a:endParaRPr>
          </a:p>
        </p:txBody>
      </p:sp>
      <p:sp>
        <p:nvSpPr>
          <p:cNvPr id="8" name="Textfeld 7">
            <a:extLst>
              <a:ext uri="{FF2B5EF4-FFF2-40B4-BE49-F238E27FC236}">
                <a16:creationId xmlns:a16="http://schemas.microsoft.com/office/drawing/2014/main" id="{4E029079-264C-7747-4B71-80081DD51CC7}"/>
              </a:ext>
            </a:extLst>
          </p:cNvPr>
          <p:cNvSpPr txBox="1"/>
          <p:nvPr/>
        </p:nvSpPr>
        <p:spPr>
          <a:xfrm>
            <a:off x="1544637" y="1213257"/>
            <a:ext cx="8828739" cy="646331"/>
          </a:xfrm>
          <a:prstGeom prst="rect">
            <a:avLst/>
          </a:prstGeom>
          <a:noFill/>
        </p:spPr>
        <p:txBody>
          <a:bodyPr wrap="square" rtlCol="0">
            <a:spAutoFit/>
          </a:bodyPr>
          <a:lstStyle/>
          <a:p>
            <a:r>
              <a:rPr lang="de-CH" noProof="0" dirty="0">
                <a:solidFill>
                  <a:srgbClr val="0B4874"/>
                </a:solidFill>
              </a:rPr>
              <a:t>Sie können zeigen, warum Ihre Idee für die Zielgruppe attraktiv ist und was sich dadurch verbessert.</a:t>
            </a:r>
          </a:p>
        </p:txBody>
      </p:sp>
      <p:pic>
        <p:nvPicPr>
          <p:cNvPr id="4" name="Grafik 3" descr="Klemmbrett abgehakt Silhouette">
            <a:extLst>
              <a:ext uri="{FF2B5EF4-FFF2-40B4-BE49-F238E27FC236}">
                <a16:creationId xmlns:a16="http://schemas.microsoft.com/office/drawing/2014/main" id="{2320E923-2123-26EE-4BCF-31B6C8830FA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8062" y="5496182"/>
            <a:ext cx="914400" cy="914400"/>
          </a:xfrm>
          <a:prstGeom prst="rect">
            <a:avLst/>
          </a:prstGeom>
        </p:spPr>
      </p:pic>
    </p:spTree>
    <p:extLst>
      <p:ext uri="{BB962C8B-B14F-4D97-AF65-F5344CB8AC3E}">
        <p14:creationId xmlns:p14="http://schemas.microsoft.com/office/powerpoint/2010/main" val="1599464678"/>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82A2E0A6-B90D-AAF0-7E3B-18352F0B1D92}"/>
            </a:ext>
          </a:extLst>
        </p:cNvPr>
        <p:cNvGrpSpPr/>
        <p:nvPr/>
      </p:nvGrpSpPr>
      <p:grpSpPr>
        <a:xfrm>
          <a:off x="0" y="0"/>
          <a:ext cx="0" cy="0"/>
          <a:chOff x="0" y="0"/>
          <a:chExt cx="0" cy="0"/>
        </a:xfrm>
      </p:grpSpPr>
      <p:sp>
        <p:nvSpPr>
          <p:cNvPr id="11" name="Rechteck: abgerundete Ecken 10">
            <a:extLst>
              <a:ext uri="{FF2B5EF4-FFF2-40B4-BE49-F238E27FC236}">
                <a16:creationId xmlns:a16="http://schemas.microsoft.com/office/drawing/2014/main" id="{CAC82817-7A6A-EDA8-3F3F-BDEBD1F37E8F}"/>
              </a:ext>
            </a:extLst>
          </p:cNvPr>
          <p:cNvSpPr/>
          <p:nvPr/>
        </p:nvSpPr>
        <p:spPr>
          <a:xfrm>
            <a:off x="998112" y="5424476"/>
            <a:ext cx="10064839" cy="1114436"/>
          </a:xfrm>
          <a:prstGeom prst="roundRect">
            <a:avLst/>
          </a:prstGeom>
          <a:solidFill>
            <a:srgbClr val="B11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Rechteck: abgerundete Ecken 4">
            <a:extLst>
              <a:ext uri="{FF2B5EF4-FFF2-40B4-BE49-F238E27FC236}">
                <a16:creationId xmlns:a16="http://schemas.microsoft.com/office/drawing/2014/main" id="{95F86303-85F9-5709-3B9E-8E2E8E78BC6C}"/>
              </a:ext>
            </a:extLst>
          </p:cNvPr>
          <p:cNvSpPr/>
          <p:nvPr/>
        </p:nvSpPr>
        <p:spPr>
          <a:xfrm>
            <a:off x="998113" y="787746"/>
            <a:ext cx="10064839" cy="1114436"/>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Titel 1">
            <a:extLst>
              <a:ext uri="{FF2B5EF4-FFF2-40B4-BE49-F238E27FC236}">
                <a16:creationId xmlns:a16="http://schemas.microsoft.com/office/drawing/2014/main" id="{6DBE509B-F3DE-991F-89EA-954D4A721F20}"/>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AIDA</a:t>
            </a:r>
          </a:p>
        </p:txBody>
      </p:sp>
      <p:sp>
        <p:nvSpPr>
          <p:cNvPr id="18" name="Foliennummernplatzhalter 1">
            <a:extLst>
              <a:ext uri="{FF2B5EF4-FFF2-40B4-BE49-F238E27FC236}">
                <a16:creationId xmlns:a16="http://schemas.microsoft.com/office/drawing/2014/main" id="{886C6E02-2B8A-DC78-237A-54C92FD2676F}"/>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3" name="Textfeld 2">
            <a:extLst>
              <a:ext uri="{FF2B5EF4-FFF2-40B4-BE49-F238E27FC236}">
                <a16:creationId xmlns:a16="http://schemas.microsoft.com/office/drawing/2014/main" id="{3F6A37F8-C2C9-CCBA-4445-91C1DCBF42B3}"/>
              </a:ext>
            </a:extLst>
          </p:cNvPr>
          <p:cNvSpPr txBox="1"/>
          <p:nvPr/>
        </p:nvSpPr>
        <p:spPr>
          <a:xfrm>
            <a:off x="1571504" y="2160885"/>
            <a:ext cx="9226876" cy="3123932"/>
          </a:xfrm>
          <a:prstGeom prst="rect">
            <a:avLst/>
          </a:prstGeom>
          <a:noFill/>
        </p:spPr>
        <p:txBody>
          <a:bodyPr wrap="square">
            <a:spAutoFit/>
          </a:bodyPr>
          <a:lstStyle/>
          <a:p>
            <a:pPr>
              <a:spcAft>
                <a:spcPts val="1800"/>
              </a:spcAft>
              <a:buNone/>
            </a:pPr>
            <a:r>
              <a:rPr lang="de-CH" b="1" noProof="0" dirty="0">
                <a:solidFill>
                  <a:srgbClr val="686868"/>
                </a:solidFill>
              </a:rPr>
              <a:t>Konkret heisst das z. B.:</a:t>
            </a:r>
          </a:p>
          <a:p>
            <a:pPr marL="285750" indent="-285750">
              <a:spcAft>
                <a:spcPts val="1200"/>
              </a:spcAft>
              <a:buFont typeface="Arial" panose="020B0604020202020204" pitchFamily="34" charset="0"/>
              <a:buChar char="•"/>
            </a:pPr>
            <a:r>
              <a:rPr lang="de-CH" noProof="0" dirty="0">
                <a:solidFill>
                  <a:srgbClr val="686868"/>
                </a:solidFill>
              </a:rPr>
              <a:t>Sie bitten um einen </a:t>
            </a:r>
            <a:r>
              <a:rPr lang="de-CH" b="1" noProof="0" dirty="0">
                <a:solidFill>
                  <a:srgbClr val="686868"/>
                </a:solidFill>
              </a:rPr>
              <a:t>konkreten nächsten Schritt</a:t>
            </a:r>
            <a:r>
              <a:rPr lang="de-CH" noProof="0" dirty="0">
                <a:solidFill>
                  <a:srgbClr val="686868"/>
                </a:solidFill>
              </a:rPr>
              <a:t>:</a:t>
            </a:r>
            <a:br>
              <a:rPr lang="de-CH" noProof="0" dirty="0">
                <a:solidFill>
                  <a:srgbClr val="686868"/>
                </a:solidFill>
              </a:rPr>
            </a:br>
            <a:r>
              <a:rPr lang="de-CH" i="1" noProof="0" dirty="0">
                <a:solidFill>
                  <a:srgbClr val="686868"/>
                </a:solidFill>
              </a:rPr>
              <a:t>«Testen Sie unser Angebot in einem zweiwöchigen Pilotversuch.»</a:t>
            </a:r>
          </a:p>
          <a:p>
            <a:pPr marL="285750" indent="-285750">
              <a:spcAft>
                <a:spcPts val="1200"/>
              </a:spcAft>
              <a:buFont typeface="Arial" panose="020B0604020202020204" pitchFamily="34" charset="0"/>
              <a:buChar char="•"/>
            </a:pPr>
            <a:r>
              <a:rPr lang="de-CH" noProof="0" dirty="0">
                <a:solidFill>
                  <a:srgbClr val="686868"/>
                </a:solidFill>
              </a:rPr>
              <a:t>Sie laden zu einem </a:t>
            </a:r>
            <a:r>
              <a:rPr lang="de-CH" b="1" noProof="0" dirty="0">
                <a:solidFill>
                  <a:srgbClr val="686868"/>
                </a:solidFill>
              </a:rPr>
              <a:t>Feedback oder Gespräch </a:t>
            </a:r>
            <a:r>
              <a:rPr lang="de-CH" noProof="0" dirty="0">
                <a:solidFill>
                  <a:srgbClr val="686868"/>
                </a:solidFill>
              </a:rPr>
              <a:t>ein:</a:t>
            </a:r>
            <a:br>
              <a:rPr lang="de-CH" noProof="0" dirty="0">
                <a:solidFill>
                  <a:srgbClr val="686868"/>
                </a:solidFill>
              </a:rPr>
            </a:br>
            <a:r>
              <a:rPr lang="de-CH" i="1" noProof="0" dirty="0">
                <a:solidFill>
                  <a:srgbClr val="686868"/>
                </a:solidFill>
              </a:rPr>
              <a:t>«Geben Sie uns Rückmeldung, ob dieses Konzept in Ihrem Alltag funktionieren könnte.»</a:t>
            </a:r>
          </a:p>
          <a:p>
            <a:pPr marL="285750" indent="-285750">
              <a:spcAft>
                <a:spcPts val="1200"/>
              </a:spcAft>
              <a:buFont typeface="Arial" panose="020B0604020202020204" pitchFamily="34" charset="0"/>
              <a:buChar char="•"/>
            </a:pPr>
            <a:r>
              <a:rPr lang="de-CH" noProof="0" dirty="0">
                <a:solidFill>
                  <a:srgbClr val="686868"/>
                </a:solidFill>
              </a:rPr>
              <a:t>Sie verbinden den Call </a:t>
            </a:r>
            <a:r>
              <a:rPr lang="de-CH" noProof="0" dirty="0" err="1">
                <a:solidFill>
                  <a:srgbClr val="686868"/>
                </a:solidFill>
              </a:rPr>
              <a:t>to</a:t>
            </a:r>
            <a:r>
              <a:rPr lang="de-CH" noProof="0" dirty="0">
                <a:solidFill>
                  <a:srgbClr val="686868"/>
                </a:solidFill>
              </a:rPr>
              <a:t> Action mit einem </a:t>
            </a:r>
            <a:r>
              <a:rPr lang="de-CH" b="1" noProof="0" dirty="0">
                <a:solidFill>
                  <a:srgbClr val="686868"/>
                </a:solidFill>
              </a:rPr>
              <a:t>klaren Nutzen</a:t>
            </a:r>
            <a:r>
              <a:rPr lang="de-CH" noProof="0" dirty="0">
                <a:solidFill>
                  <a:srgbClr val="686868"/>
                </a:solidFill>
              </a:rPr>
              <a:t>:</a:t>
            </a:r>
            <a:br>
              <a:rPr lang="de-CH" noProof="0" dirty="0">
                <a:solidFill>
                  <a:srgbClr val="686868"/>
                </a:solidFill>
              </a:rPr>
            </a:br>
            <a:r>
              <a:rPr lang="de-CH" i="1" noProof="0" dirty="0">
                <a:solidFill>
                  <a:srgbClr val="686868"/>
                </a:solidFill>
              </a:rPr>
              <a:t>«Wenn Sie uns unterstützen, können wir … bereits ab nächstem Semester für Lernende verfügbar machen.»</a:t>
            </a:r>
          </a:p>
        </p:txBody>
      </p:sp>
      <p:sp>
        <p:nvSpPr>
          <p:cNvPr id="12" name="Textfeld 11">
            <a:extLst>
              <a:ext uri="{FF2B5EF4-FFF2-40B4-BE49-F238E27FC236}">
                <a16:creationId xmlns:a16="http://schemas.microsoft.com/office/drawing/2014/main" id="{E9B60B03-BC1E-594A-B6BE-202B765F3BEF}"/>
              </a:ext>
            </a:extLst>
          </p:cNvPr>
          <p:cNvSpPr txBox="1"/>
          <p:nvPr/>
        </p:nvSpPr>
        <p:spPr>
          <a:xfrm>
            <a:off x="1751527" y="5543520"/>
            <a:ext cx="9446653" cy="861774"/>
          </a:xfrm>
          <a:prstGeom prst="rect">
            <a:avLst/>
          </a:prstGeom>
          <a:noFill/>
        </p:spPr>
        <p:txBody>
          <a:bodyPr wrap="square">
            <a:spAutoFit/>
          </a:bodyPr>
          <a:lstStyle/>
          <a:p>
            <a:pPr>
              <a:buNone/>
            </a:pPr>
            <a:r>
              <a:rPr lang="de-DE" b="1" dirty="0">
                <a:solidFill>
                  <a:schemeClr val="bg1"/>
                </a:solidFill>
              </a:rPr>
              <a:t>Checkliste für Ihr Team:</a:t>
            </a:r>
            <a:endParaRPr lang="de-DE" dirty="0">
              <a:solidFill>
                <a:schemeClr val="bg1"/>
              </a:solidFill>
            </a:endParaRPr>
          </a:p>
          <a:p>
            <a:pPr marL="285750" indent="-285750">
              <a:buFont typeface="Arial" panose="020B0604020202020204" pitchFamily="34" charset="0"/>
              <a:buChar char="•"/>
            </a:pPr>
            <a:r>
              <a:rPr lang="de-DE" sz="1600" dirty="0">
                <a:solidFill>
                  <a:schemeClr val="bg1"/>
                </a:solidFill>
              </a:rPr>
              <a:t>Ist in einem Satz klar, was wir uns vom Publikum wünschen?</a:t>
            </a:r>
          </a:p>
          <a:p>
            <a:pPr marL="285750" indent="-285750">
              <a:buFont typeface="Arial" panose="020B0604020202020204" pitchFamily="34" charset="0"/>
              <a:buChar char="•"/>
            </a:pPr>
            <a:r>
              <a:rPr lang="de-DE" sz="1600" dirty="0">
                <a:solidFill>
                  <a:schemeClr val="bg1"/>
                </a:solidFill>
              </a:rPr>
              <a:t>Passt das, was wir im Pitch sagen, gut zu der Bitte, die wir am Schluss aussprechen?</a:t>
            </a:r>
          </a:p>
        </p:txBody>
      </p:sp>
      <p:sp>
        <p:nvSpPr>
          <p:cNvPr id="2" name="Inhaltsplatzhalter 2">
            <a:extLst>
              <a:ext uri="{FF2B5EF4-FFF2-40B4-BE49-F238E27FC236}">
                <a16:creationId xmlns:a16="http://schemas.microsoft.com/office/drawing/2014/main" id="{27B08001-C100-3E47-92D6-99AED7597D54}"/>
              </a:ext>
            </a:extLst>
          </p:cNvPr>
          <p:cNvSpPr txBox="1">
            <a:spLocks/>
          </p:cNvSpPr>
          <p:nvPr/>
        </p:nvSpPr>
        <p:spPr>
          <a:xfrm>
            <a:off x="1571504" y="922800"/>
            <a:ext cx="9549115" cy="4770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buNone/>
              <a:defRPr/>
            </a:pPr>
            <a:r>
              <a:rPr lang="de-DE" sz="2500" b="1" dirty="0">
                <a:solidFill>
                  <a:srgbClr val="0B4874"/>
                </a:solidFill>
                <a:latin typeface="Century Gothic"/>
              </a:rPr>
              <a:t>A - Action: Klar sagen, was als Nächstes passieren soll</a:t>
            </a:r>
            <a:endParaRPr kumimoji="0" lang="de-DE" sz="2500" b="1" i="0" u="none" strike="noStrike" kern="1200" cap="none" spc="0" normalizeH="0" baseline="0" noProof="0" dirty="0">
              <a:ln>
                <a:noFill/>
              </a:ln>
              <a:solidFill>
                <a:srgbClr val="0B4874"/>
              </a:solidFill>
              <a:effectLst/>
              <a:uLnTx/>
              <a:uFillTx/>
              <a:latin typeface="Century Gothic"/>
              <a:ea typeface="+mn-ea"/>
              <a:cs typeface="Arial" pitchFamily="34" charset="0"/>
            </a:endParaRPr>
          </a:p>
        </p:txBody>
      </p:sp>
      <p:sp>
        <p:nvSpPr>
          <p:cNvPr id="4" name="Textfeld 3">
            <a:extLst>
              <a:ext uri="{FF2B5EF4-FFF2-40B4-BE49-F238E27FC236}">
                <a16:creationId xmlns:a16="http://schemas.microsoft.com/office/drawing/2014/main" id="{70B328AB-CD61-D275-EEE0-B78DF6C49980}"/>
              </a:ext>
            </a:extLst>
          </p:cNvPr>
          <p:cNvSpPr txBox="1"/>
          <p:nvPr/>
        </p:nvSpPr>
        <p:spPr>
          <a:xfrm>
            <a:off x="1571504" y="1373329"/>
            <a:ext cx="8828739" cy="369332"/>
          </a:xfrm>
          <a:prstGeom prst="rect">
            <a:avLst/>
          </a:prstGeom>
          <a:noFill/>
        </p:spPr>
        <p:txBody>
          <a:bodyPr wrap="square" rtlCol="0">
            <a:spAutoFit/>
          </a:bodyPr>
          <a:lstStyle/>
          <a:p>
            <a:r>
              <a:rPr lang="de-DE" dirty="0">
                <a:solidFill>
                  <a:srgbClr val="0B4874"/>
                </a:solidFill>
              </a:rPr>
              <a:t>Sie können am Schluss deutlich sagen, was das Publikum jetzt tun soll.</a:t>
            </a:r>
            <a:endParaRPr lang="de-CH" dirty="0">
              <a:solidFill>
                <a:srgbClr val="0B4874"/>
              </a:solidFill>
            </a:endParaRPr>
          </a:p>
        </p:txBody>
      </p:sp>
      <p:pic>
        <p:nvPicPr>
          <p:cNvPr id="6" name="Grafik 5" descr="Klemmbrett abgehakt Silhouette">
            <a:extLst>
              <a:ext uri="{FF2B5EF4-FFF2-40B4-BE49-F238E27FC236}">
                <a16:creationId xmlns:a16="http://schemas.microsoft.com/office/drawing/2014/main" id="{0FF61D0B-AC92-8C72-5845-22C149A7843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8062" y="5496182"/>
            <a:ext cx="914400" cy="914400"/>
          </a:xfrm>
          <a:prstGeom prst="rect">
            <a:avLst/>
          </a:prstGeom>
        </p:spPr>
      </p:pic>
    </p:spTree>
    <p:extLst>
      <p:ext uri="{BB962C8B-B14F-4D97-AF65-F5344CB8AC3E}">
        <p14:creationId xmlns:p14="http://schemas.microsoft.com/office/powerpoint/2010/main" val="636427517"/>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B97A6-5FB7-E522-3FFA-84680BC42F88}"/>
            </a:ext>
          </a:extLst>
        </p:cNvPr>
        <p:cNvGrpSpPr/>
        <p:nvPr/>
      </p:nvGrpSpPr>
      <p:grpSpPr>
        <a:xfrm>
          <a:off x="0" y="0"/>
          <a:ext cx="0" cy="0"/>
          <a:chOff x="0" y="0"/>
          <a:chExt cx="0" cy="0"/>
        </a:xfrm>
      </p:grpSpPr>
      <p:pic>
        <p:nvPicPr>
          <p:cNvPr id="3" name="Рисунок 40">
            <a:extLst>
              <a:ext uri="{FF2B5EF4-FFF2-40B4-BE49-F238E27FC236}">
                <a16:creationId xmlns:a16="http://schemas.microsoft.com/office/drawing/2014/main" id="{7D413460-9D54-BD58-64C1-C51B75D0B62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806682" y="141233"/>
            <a:ext cx="2128409" cy="821353"/>
          </a:xfrm>
          <a:prstGeom prst="rect">
            <a:avLst/>
          </a:prstGeom>
        </p:spPr>
      </p:pic>
      <p:sp>
        <p:nvSpPr>
          <p:cNvPr id="6" name="Rechteck 5">
            <a:extLst>
              <a:ext uri="{FF2B5EF4-FFF2-40B4-BE49-F238E27FC236}">
                <a16:creationId xmlns:a16="http://schemas.microsoft.com/office/drawing/2014/main" id="{AAA61E63-55C5-F3BA-8531-121456A8F07F}"/>
              </a:ext>
            </a:extLst>
          </p:cNvPr>
          <p:cNvSpPr/>
          <p:nvPr/>
        </p:nvSpPr>
        <p:spPr>
          <a:xfrm>
            <a:off x="959246" y="217102"/>
            <a:ext cx="9605007" cy="1015663"/>
          </a:xfrm>
          <a:prstGeom prst="rect">
            <a:avLst/>
          </a:prstGeom>
        </p:spPr>
        <p:txBody>
          <a:bodyPr wrap="square">
            <a:spAutoFit/>
          </a:bodyPr>
          <a:lstStyle/>
          <a:p>
            <a:pPr>
              <a:spcBef>
                <a:spcPts val="1200"/>
              </a:spcBef>
              <a:buClr>
                <a:srgbClr val="D17930"/>
              </a:buClr>
              <a:defRPr/>
            </a:pPr>
            <a:r>
              <a:rPr lang="de-CH" altLang="fr-FR" sz="2500" b="1" dirty="0">
                <a:solidFill>
                  <a:srgbClr val="D17930"/>
                </a:solidFill>
                <a:latin typeface="Century Gothic" panose="020B0502020202020204" pitchFamily="34" charset="0"/>
                <a:cs typeface="Arial" panose="020B0604020202020204" pitchFamily="34" charset="0"/>
              </a:rPr>
              <a:t>Challenge</a:t>
            </a:r>
            <a:endParaRPr lang="de-DE" altLang="fr-FR" sz="2500" b="1" dirty="0">
              <a:solidFill>
                <a:srgbClr val="D17930"/>
              </a:solidFill>
              <a:latin typeface="Century Gothic" panose="020B0502020202020204" pitchFamily="34" charset="0"/>
              <a:cs typeface="Arial" panose="020B0604020202020204" pitchFamily="34" charset="0"/>
            </a:endParaRPr>
          </a:p>
          <a:p>
            <a:pPr fontAlgn="auto">
              <a:spcBef>
                <a:spcPts val="1200"/>
              </a:spcBef>
              <a:spcAft>
                <a:spcPts val="0"/>
              </a:spcAft>
              <a:buClr>
                <a:srgbClr val="D17930"/>
              </a:buClr>
              <a:defRPr/>
            </a:pPr>
            <a:endParaRPr lang="de-CH" sz="2500" b="1" dirty="0">
              <a:solidFill>
                <a:srgbClr val="D17930"/>
              </a:solidFill>
              <a:latin typeface="Century Gothic" panose="020B0502020202020204" pitchFamily="34" charset="0"/>
              <a:cs typeface="Arial" panose="020B0604020202020204" pitchFamily="34" charset="0"/>
            </a:endParaRPr>
          </a:p>
        </p:txBody>
      </p:sp>
      <p:sp>
        <p:nvSpPr>
          <p:cNvPr id="2" name="Textfeld 1">
            <a:extLst>
              <a:ext uri="{FF2B5EF4-FFF2-40B4-BE49-F238E27FC236}">
                <a16:creationId xmlns:a16="http://schemas.microsoft.com/office/drawing/2014/main" id="{B4631C5E-7EC9-F56A-09FC-3C7E4C0B5AEE}"/>
              </a:ext>
            </a:extLst>
          </p:cNvPr>
          <p:cNvSpPr txBox="1"/>
          <p:nvPr/>
        </p:nvSpPr>
        <p:spPr>
          <a:xfrm>
            <a:off x="962390" y="848486"/>
            <a:ext cx="8990879" cy="1569660"/>
          </a:xfrm>
          <a:prstGeom prst="rect">
            <a:avLst/>
          </a:prstGeom>
          <a:noFill/>
        </p:spPr>
        <p:txBody>
          <a:bodyPr wrap="square" lIns="91440" tIns="45720" rIns="91440" bIns="45720" rtlCol="0" anchor="t">
            <a:spAutoFit/>
          </a:bodyPr>
          <a:lstStyle/>
          <a:p>
            <a:r>
              <a:rPr lang="de-DE" sz="1600" b="1" dirty="0">
                <a:solidFill>
                  <a:srgbClr val="D0D0D0">
                    <a:lumMod val="50000"/>
                  </a:srgbClr>
                </a:solidFill>
                <a:latin typeface="Century Gothic"/>
              </a:rPr>
              <a:t>Stellen Sie sich vor, Ihr Team hat eine völlig neue Art der Verwendung für spanische Erdnüsschen in der Schale entdeckt. Normalerweise isst man sie – aber Sie haben herausgefunden, dass man sie für etwas anderes noch viel besser gebrauchen kann.</a:t>
            </a:r>
          </a:p>
          <a:p>
            <a:endParaRPr lang="de-DE" sz="1600" b="1" dirty="0">
              <a:solidFill>
                <a:srgbClr val="D0D0D0">
                  <a:lumMod val="50000"/>
                </a:srgbClr>
              </a:solidFill>
              <a:latin typeface="Century Gothic"/>
            </a:endParaRPr>
          </a:p>
          <a:p>
            <a:r>
              <a:rPr lang="de-DE" sz="1600" b="1" dirty="0">
                <a:solidFill>
                  <a:srgbClr val="D0D0D0">
                    <a:lumMod val="50000"/>
                  </a:srgbClr>
                </a:solidFill>
                <a:latin typeface="Century Gothic"/>
              </a:rPr>
              <a:t>Diese neue Nutzungsidee wollen Sie nun als Geschäftsidee vermarkten und dafür einen kurzen Pitch von max. 1 Minute entwickeln.</a:t>
            </a:r>
          </a:p>
        </p:txBody>
      </p:sp>
      <p:sp>
        <p:nvSpPr>
          <p:cNvPr id="7" name="Foliennummernplatzhalter 1">
            <a:extLst>
              <a:ext uri="{FF2B5EF4-FFF2-40B4-BE49-F238E27FC236}">
                <a16:creationId xmlns:a16="http://schemas.microsoft.com/office/drawing/2014/main" id="{713E55CE-431D-D63F-ED33-C3963C6C87D9}"/>
              </a:ext>
            </a:extLst>
          </p:cNvPr>
          <p:cNvSpPr>
            <a:spLocks noGrp="1"/>
          </p:cNvSpPr>
          <p:nvPr>
            <p:ph type="sldNum" sz="quarter" idx="12"/>
          </p:nvPr>
        </p:nvSpPr>
        <p:spPr>
          <a:xfrm>
            <a:off x="11228077" y="6356350"/>
            <a:ext cx="817230" cy="365125"/>
          </a:xfrm>
        </p:spPr>
        <p:txBody>
          <a:bodyPr/>
          <a:lstStyle/>
          <a:p>
            <a:fld id="{B7E6CA31-DA56-47CF-9891-B6D0296B6AEC}" type="slidenum">
              <a:rPr lang="ru-RU" smtClean="0"/>
              <a:t>13</a:t>
            </a:fld>
            <a:endParaRPr lang="ru-RU" dirty="0"/>
          </a:p>
        </p:txBody>
      </p:sp>
      <p:sp>
        <p:nvSpPr>
          <p:cNvPr id="4" name="Textfeld 3">
            <a:extLst>
              <a:ext uri="{FF2B5EF4-FFF2-40B4-BE49-F238E27FC236}">
                <a16:creationId xmlns:a16="http://schemas.microsoft.com/office/drawing/2014/main" id="{15AD5785-80AF-6021-37F9-0D4B2880D4CE}"/>
              </a:ext>
            </a:extLst>
          </p:cNvPr>
          <p:cNvSpPr txBox="1"/>
          <p:nvPr/>
        </p:nvSpPr>
        <p:spPr>
          <a:xfrm>
            <a:off x="962390" y="2637479"/>
            <a:ext cx="6579466" cy="784830"/>
          </a:xfrm>
          <a:prstGeom prst="rect">
            <a:avLst/>
          </a:prstGeom>
          <a:noFill/>
        </p:spPr>
        <p:txBody>
          <a:bodyPr wrap="square">
            <a:spAutoFit/>
          </a:bodyPr>
          <a:lstStyle/>
          <a:p>
            <a:r>
              <a:rPr lang="de-DE" sz="1500" b="1" dirty="0">
                <a:solidFill>
                  <a:srgbClr val="686868"/>
                </a:solidFill>
              </a:rPr>
              <a:t>Attention – Einstieg</a:t>
            </a:r>
            <a:br>
              <a:rPr lang="de-DE" sz="1500" dirty="0">
                <a:solidFill>
                  <a:srgbClr val="686868"/>
                </a:solidFill>
              </a:rPr>
            </a:br>
            <a:r>
              <a:rPr lang="de-DE" sz="1500" dirty="0">
                <a:solidFill>
                  <a:srgbClr val="686868"/>
                </a:solidFill>
              </a:rPr>
              <a:t>Mit welchem ersten Satz oder kurzer Szene steigen Sie ein, damit Ihr Publikum sofort neugierig wird?</a:t>
            </a:r>
          </a:p>
        </p:txBody>
      </p:sp>
      <p:sp>
        <p:nvSpPr>
          <p:cNvPr id="8" name="Textfeld 7">
            <a:extLst>
              <a:ext uri="{FF2B5EF4-FFF2-40B4-BE49-F238E27FC236}">
                <a16:creationId xmlns:a16="http://schemas.microsoft.com/office/drawing/2014/main" id="{32D88CD3-8CBB-C08C-1E08-1C2A9AB13BAB}"/>
              </a:ext>
            </a:extLst>
          </p:cNvPr>
          <p:cNvSpPr txBox="1"/>
          <p:nvPr/>
        </p:nvSpPr>
        <p:spPr>
          <a:xfrm>
            <a:off x="949198" y="3508524"/>
            <a:ext cx="6579465" cy="784830"/>
          </a:xfrm>
          <a:prstGeom prst="rect">
            <a:avLst/>
          </a:prstGeom>
          <a:noFill/>
        </p:spPr>
        <p:txBody>
          <a:bodyPr wrap="square">
            <a:spAutoFit/>
          </a:bodyPr>
          <a:lstStyle/>
          <a:p>
            <a:r>
              <a:rPr lang="de-DE" sz="1500" b="1" dirty="0">
                <a:solidFill>
                  <a:srgbClr val="686868"/>
                </a:solidFill>
              </a:rPr>
              <a:t>Interest – Problem &amp; Idee verständlich machen</a:t>
            </a:r>
            <a:br>
              <a:rPr lang="de-DE" sz="1500" dirty="0">
                <a:solidFill>
                  <a:srgbClr val="686868"/>
                </a:solidFill>
              </a:rPr>
            </a:br>
            <a:r>
              <a:rPr lang="de-DE" sz="1500" dirty="0">
                <a:solidFill>
                  <a:srgbClr val="686868"/>
                </a:solidFill>
              </a:rPr>
              <a:t>Welches Problem oder welche Situation greifen Sie auf – und wie sieht Ihre neue Nutzungsidee für die Nüsschen konkret aus?</a:t>
            </a:r>
          </a:p>
        </p:txBody>
      </p:sp>
      <p:sp>
        <p:nvSpPr>
          <p:cNvPr id="10" name="Textfeld 9">
            <a:extLst>
              <a:ext uri="{FF2B5EF4-FFF2-40B4-BE49-F238E27FC236}">
                <a16:creationId xmlns:a16="http://schemas.microsoft.com/office/drawing/2014/main" id="{EA0EC473-58B2-04D4-C353-ED6604AA91C6}"/>
              </a:ext>
            </a:extLst>
          </p:cNvPr>
          <p:cNvSpPr txBox="1"/>
          <p:nvPr/>
        </p:nvSpPr>
        <p:spPr>
          <a:xfrm>
            <a:off x="962391" y="4379569"/>
            <a:ext cx="6579465" cy="784830"/>
          </a:xfrm>
          <a:prstGeom prst="rect">
            <a:avLst/>
          </a:prstGeom>
          <a:noFill/>
        </p:spPr>
        <p:txBody>
          <a:bodyPr wrap="square">
            <a:spAutoFit/>
          </a:bodyPr>
          <a:lstStyle/>
          <a:p>
            <a:r>
              <a:rPr lang="de-DE" sz="1500" b="1" dirty="0" err="1">
                <a:solidFill>
                  <a:srgbClr val="686868"/>
                </a:solidFill>
              </a:rPr>
              <a:t>Desire</a:t>
            </a:r>
            <a:r>
              <a:rPr lang="de-DE" sz="1500" b="1" dirty="0">
                <a:solidFill>
                  <a:srgbClr val="686868"/>
                </a:solidFill>
              </a:rPr>
              <a:t> – Nutzen attraktiv darstellen</a:t>
            </a:r>
            <a:br>
              <a:rPr lang="de-DE" sz="1500" dirty="0">
                <a:solidFill>
                  <a:srgbClr val="686868"/>
                </a:solidFill>
              </a:rPr>
            </a:br>
            <a:r>
              <a:rPr lang="de-DE" sz="1500" dirty="0">
                <a:solidFill>
                  <a:srgbClr val="686868"/>
                </a:solidFill>
              </a:rPr>
              <a:t>Was wird für Ihr Publikum mit Ihrer Idee besser? Welche konkreten Vorteile haben Ihre Nüsschen in dieser neuen Verwendung?</a:t>
            </a:r>
          </a:p>
        </p:txBody>
      </p:sp>
      <p:sp>
        <p:nvSpPr>
          <p:cNvPr id="12" name="Textfeld 11">
            <a:extLst>
              <a:ext uri="{FF2B5EF4-FFF2-40B4-BE49-F238E27FC236}">
                <a16:creationId xmlns:a16="http://schemas.microsoft.com/office/drawing/2014/main" id="{F8F2033D-1F81-99D5-07C0-34F63CC1C8AB}"/>
              </a:ext>
            </a:extLst>
          </p:cNvPr>
          <p:cNvSpPr txBox="1"/>
          <p:nvPr/>
        </p:nvSpPr>
        <p:spPr>
          <a:xfrm>
            <a:off x="962391" y="5250613"/>
            <a:ext cx="6568858" cy="553998"/>
          </a:xfrm>
          <a:prstGeom prst="rect">
            <a:avLst/>
          </a:prstGeom>
          <a:noFill/>
        </p:spPr>
        <p:txBody>
          <a:bodyPr wrap="square">
            <a:spAutoFit/>
          </a:bodyPr>
          <a:lstStyle/>
          <a:p>
            <a:r>
              <a:rPr lang="de-DE" sz="1500" b="1" dirty="0">
                <a:solidFill>
                  <a:srgbClr val="686868"/>
                </a:solidFill>
              </a:rPr>
              <a:t>Action – Handlungsaufruf</a:t>
            </a:r>
            <a:br>
              <a:rPr lang="de-DE" sz="1500" dirty="0">
                <a:solidFill>
                  <a:srgbClr val="686868"/>
                </a:solidFill>
              </a:rPr>
            </a:br>
            <a:r>
              <a:rPr lang="de-DE" sz="1500" dirty="0">
                <a:solidFill>
                  <a:srgbClr val="686868"/>
                </a:solidFill>
              </a:rPr>
              <a:t>Wozu fordern Sie Ihr Publikum am Schluss konkret auf?</a:t>
            </a:r>
          </a:p>
        </p:txBody>
      </p:sp>
      <p:sp>
        <p:nvSpPr>
          <p:cNvPr id="13" name="Textfeld 12">
            <a:extLst>
              <a:ext uri="{FF2B5EF4-FFF2-40B4-BE49-F238E27FC236}">
                <a16:creationId xmlns:a16="http://schemas.microsoft.com/office/drawing/2014/main" id="{79A2D2CA-9B3C-87D3-8C4C-1878F17A1D3E}"/>
              </a:ext>
            </a:extLst>
          </p:cNvPr>
          <p:cNvSpPr txBox="1"/>
          <p:nvPr/>
        </p:nvSpPr>
        <p:spPr>
          <a:xfrm>
            <a:off x="959472" y="6081241"/>
            <a:ext cx="3713916" cy="338554"/>
          </a:xfrm>
          <a:prstGeom prst="rect">
            <a:avLst/>
          </a:prstGeom>
          <a:noFill/>
        </p:spPr>
        <p:txBody>
          <a:bodyPr wrap="square" lIns="91440" tIns="45720" rIns="91440" bIns="45720" rtlCol="0" anchor="t">
            <a:spAutoFit/>
          </a:bodyPr>
          <a:lstStyle/>
          <a:p>
            <a:r>
              <a:rPr lang="de-DE" sz="1600" b="1" dirty="0">
                <a:solidFill>
                  <a:schemeClr val="accent1"/>
                </a:solidFill>
              </a:rPr>
              <a:t>Vorbereitungszeit: 10 Minuten</a:t>
            </a:r>
            <a:endParaRPr lang="de-CH" sz="1600" b="1" dirty="0">
              <a:solidFill>
                <a:schemeClr val="accent1"/>
              </a:solidFill>
              <a:latin typeface="Century Gothic"/>
            </a:endParaRPr>
          </a:p>
        </p:txBody>
      </p:sp>
      <p:pic>
        <p:nvPicPr>
          <p:cNvPr id="6146" name="Picture 2" descr="Erdnüsse sind ein gesunder Nuss-Snack und reich an pflanzlichen Proteinen">
            <a:extLst>
              <a:ext uri="{FF2B5EF4-FFF2-40B4-BE49-F238E27FC236}">
                <a16:creationId xmlns:a16="http://schemas.microsoft.com/office/drawing/2014/main" id="{DA2F6709-2EC6-8105-6A93-8378CC60DA0D}"/>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319951" y="2459079"/>
            <a:ext cx="4801556" cy="2400778"/>
          </a:xfrm>
          <a:prstGeom prst="rect">
            <a:avLst/>
          </a:prstGeom>
          <a:noFill/>
          <a:extLst>
            <a:ext uri="{909E8E84-426E-40DD-AFC4-6F175D3DCCD1}">
              <a14:hiddenFill xmlns:a14="http://schemas.microsoft.com/office/drawing/2010/main">
                <a:solidFill>
                  <a:srgbClr val="FFFFFF"/>
                </a:solidFill>
              </a14:hiddenFill>
            </a:ext>
          </a:extLst>
        </p:spPr>
      </p:pic>
      <p:sp>
        <p:nvSpPr>
          <p:cNvPr id="11" name="Textfeld 10">
            <a:extLst>
              <a:ext uri="{FF2B5EF4-FFF2-40B4-BE49-F238E27FC236}">
                <a16:creationId xmlns:a16="http://schemas.microsoft.com/office/drawing/2014/main" id="{7A0881EC-8E53-C6E1-BCC2-9911EED732DA}"/>
              </a:ext>
            </a:extLst>
          </p:cNvPr>
          <p:cNvSpPr txBox="1"/>
          <p:nvPr/>
        </p:nvSpPr>
        <p:spPr>
          <a:xfrm>
            <a:off x="8583074" y="4757730"/>
            <a:ext cx="1047542" cy="246093"/>
          </a:xfrm>
          <a:prstGeom prst="rect">
            <a:avLst/>
          </a:prstGeom>
          <a:noFill/>
        </p:spPr>
        <p:txBody>
          <a:bodyPr wrap="square">
            <a:spAutoFit/>
          </a:bodyPr>
          <a:lstStyle/>
          <a:p>
            <a:r>
              <a:rPr lang="de-CH" sz="999" b="1" dirty="0">
                <a:solidFill>
                  <a:srgbClr val="686868"/>
                </a:solidFill>
                <a:latin typeface="Century Gothic" panose="020B0502020202020204" pitchFamily="34" charset="0"/>
              </a:rPr>
              <a:t>Quelle: </a:t>
            </a:r>
            <a:r>
              <a:rPr lang="de-CH" sz="999" dirty="0">
                <a:solidFill>
                  <a:srgbClr val="686868"/>
                </a:solidFill>
                <a:latin typeface="Century Gothic" panose="020B0502020202020204" pitchFamily="34" charset="0"/>
                <a:hlinkClick r:id="rId5">
                  <a:extLst>
                    <a:ext uri="{A12FA001-AC4F-418D-AE19-62706E023703}">
                      <ahyp:hlinkClr xmlns:ahyp="http://schemas.microsoft.com/office/drawing/2018/hyperlinkcolor" val="tx"/>
                    </a:ext>
                  </a:extLst>
                </a:hlinkClick>
              </a:rPr>
              <a:t>Link</a:t>
            </a:r>
            <a:endParaRPr lang="de-CH" sz="999" dirty="0">
              <a:solidFill>
                <a:srgbClr val="686868"/>
              </a:solidFill>
              <a:latin typeface="Century Gothic" panose="020B0502020202020204" pitchFamily="34" charset="0"/>
            </a:endParaRPr>
          </a:p>
        </p:txBody>
      </p:sp>
    </p:spTree>
    <p:extLst>
      <p:ext uri="{BB962C8B-B14F-4D97-AF65-F5344CB8AC3E}">
        <p14:creationId xmlns:p14="http://schemas.microsoft.com/office/powerpoint/2010/main" val="1616927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B1696-C9B1-682F-7B1B-C2EAF83DAE04}"/>
            </a:ext>
          </a:extLst>
        </p:cNvPr>
        <p:cNvGrpSpPr/>
        <p:nvPr/>
      </p:nvGrpSpPr>
      <p:grpSpPr>
        <a:xfrm>
          <a:off x="0" y="0"/>
          <a:ext cx="0" cy="0"/>
          <a:chOff x="0" y="0"/>
          <a:chExt cx="0" cy="0"/>
        </a:xfrm>
      </p:grpSpPr>
      <p:pic>
        <p:nvPicPr>
          <p:cNvPr id="5" name="Grafik 4">
            <a:extLst>
              <a:ext uri="{FF2B5EF4-FFF2-40B4-BE49-F238E27FC236}">
                <a16:creationId xmlns:a16="http://schemas.microsoft.com/office/drawing/2014/main" id="{C1A47CD6-1BC4-C131-C6D6-5439C4CF49B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73694" y="1979391"/>
            <a:ext cx="5086978" cy="3815234"/>
          </a:xfrm>
          <a:prstGeom prst="rect">
            <a:avLst/>
          </a:prstGeom>
        </p:spPr>
      </p:pic>
      <p:pic>
        <p:nvPicPr>
          <p:cNvPr id="3" name="Рисунок 40">
            <a:extLst>
              <a:ext uri="{FF2B5EF4-FFF2-40B4-BE49-F238E27FC236}">
                <a16:creationId xmlns:a16="http://schemas.microsoft.com/office/drawing/2014/main" id="{18E3CB18-5F10-342A-9F82-F40FD57C952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06682" y="141233"/>
            <a:ext cx="2128409" cy="821353"/>
          </a:xfrm>
          <a:prstGeom prst="rect">
            <a:avLst/>
          </a:prstGeom>
        </p:spPr>
      </p:pic>
      <p:sp>
        <p:nvSpPr>
          <p:cNvPr id="6" name="Rechteck 5">
            <a:extLst>
              <a:ext uri="{FF2B5EF4-FFF2-40B4-BE49-F238E27FC236}">
                <a16:creationId xmlns:a16="http://schemas.microsoft.com/office/drawing/2014/main" id="{3D350452-E043-9D57-9C03-FDC9DBF8B957}"/>
              </a:ext>
            </a:extLst>
          </p:cNvPr>
          <p:cNvSpPr/>
          <p:nvPr/>
        </p:nvSpPr>
        <p:spPr>
          <a:xfrm>
            <a:off x="978890" y="207352"/>
            <a:ext cx="9605007" cy="1015663"/>
          </a:xfrm>
          <a:prstGeom prst="rect">
            <a:avLst/>
          </a:prstGeom>
        </p:spPr>
        <p:txBody>
          <a:bodyPr wrap="square">
            <a:spAutoFit/>
          </a:bodyPr>
          <a:lstStyle/>
          <a:p>
            <a:pPr>
              <a:spcBef>
                <a:spcPts val="1200"/>
              </a:spcBef>
              <a:buClr>
                <a:srgbClr val="D17930"/>
              </a:buClr>
              <a:defRPr/>
            </a:pPr>
            <a:r>
              <a:rPr lang="de-CH" altLang="fr-FR" sz="2500" b="1" dirty="0">
                <a:solidFill>
                  <a:srgbClr val="D17930"/>
                </a:solidFill>
                <a:latin typeface="Century Gothic" panose="020B0502020202020204" pitchFamily="34" charset="0"/>
                <a:cs typeface="Arial" panose="020B0604020202020204" pitchFamily="34" charset="0"/>
              </a:rPr>
              <a:t>Challenge</a:t>
            </a:r>
            <a:endParaRPr lang="de-DE" altLang="fr-FR" sz="2500" b="1" dirty="0">
              <a:solidFill>
                <a:srgbClr val="D17930"/>
              </a:solidFill>
              <a:latin typeface="Century Gothic" panose="020B0502020202020204" pitchFamily="34" charset="0"/>
              <a:cs typeface="Arial" panose="020B0604020202020204" pitchFamily="34" charset="0"/>
            </a:endParaRPr>
          </a:p>
          <a:p>
            <a:pPr fontAlgn="auto">
              <a:spcBef>
                <a:spcPts val="1200"/>
              </a:spcBef>
              <a:spcAft>
                <a:spcPts val="0"/>
              </a:spcAft>
              <a:buClr>
                <a:srgbClr val="D17930"/>
              </a:buClr>
              <a:defRPr/>
            </a:pPr>
            <a:endParaRPr lang="de-CH" sz="2500" b="1" dirty="0">
              <a:solidFill>
                <a:srgbClr val="D17930"/>
              </a:solidFill>
              <a:latin typeface="Century Gothic" panose="020B0502020202020204" pitchFamily="34" charset="0"/>
              <a:cs typeface="Arial" panose="020B0604020202020204" pitchFamily="34" charset="0"/>
            </a:endParaRPr>
          </a:p>
        </p:txBody>
      </p:sp>
      <p:sp>
        <p:nvSpPr>
          <p:cNvPr id="2" name="Textfeld 1">
            <a:extLst>
              <a:ext uri="{FF2B5EF4-FFF2-40B4-BE49-F238E27FC236}">
                <a16:creationId xmlns:a16="http://schemas.microsoft.com/office/drawing/2014/main" id="{B7DFDE99-F9B1-59AB-06EE-0534EC615A1E}"/>
              </a:ext>
            </a:extLst>
          </p:cNvPr>
          <p:cNvSpPr txBox="1"/>
          <p:nvPr/>
        </p:nvSpPr>
        <p:spPr>
          <a:xfrm>
            <a:off x="961260" y="831101"/>
            <a:ext cx="8990879" cy="1569660"/>
          </a:xfrm>
          <a:prstGeom prst="rect">
            <a:avLst/>
          </a:prstGeom>
          <a:noFill/>
        </p:spPr>
        <p:txBody>
          <a:bodyPr wrap="square" lIns="91440" tIns="45720" rIns="91440" bIns="45720" rtlCol="0" anchor="t">
            <a:spAutoFit/>
          </a:bodyPr>
          <a:lstStyle/>
          <a:p>
            <a:r>
              <a:rPr lang="de-CH" sz="1600" b="1" noProof="0" dirty="0">
                <a:solidFill>
                  <a:srgbClr val="D0D0D0">
                    <a:lumMod val="50000"/>
                  </a:srgbClr>
                </a:solidFill>
                <a:latin typeface="Century Gothic"/>
              </a:rPr>
              <a:t>Stellen Sie sich vor, Ihr Team hat eine völlig neue Art der Verwendung für «Hörnli» entdeckt. Normalerweise isst man sie – aber Sie haben herausgefunden, dass man sie für etwas anderes noch viel besser gebrauchen kann.</a:t>
            </a:r>
          </a:p>
          <a:p>
            <a:endParaRPr lang="de-CH" sz="1600" b="1" noProof="0" dirty="0">
              <a:solidFill>
                <a:srgbClr val="D0D0D0">
                  <a:lumMod val="50000"/>
                </a:srgbClr>
              </a:solidFill>
              <a:latin typeface="Century Gothic"/>
            </a:endParaRPr>
          </a:p>
          <a:p>
            <a:r>
              <a:rPr lang="de-CH" sz="1600" b="1" noProof="0" dirty="0">
                <a:solidFill>
                  <a:srgbClr val="D0D0D0">
                    <a:lumMod val="50000"/>
                  </a:srgbClr>
                </a:solidFill>
                <a:latin typeface="Century Gothic"/>
              </a:rPr>
              <a:t>Diese neue Nutzungsidee wollen Sie nun als Geschäftsidee vermarkten und dafür einen kurzen Pitch von max. 1 Minute entwickeln.</a:t>
            </a:r>
          </a:p>
        </p:txBody>
      </p:sp>
      <p:sp>
        <p:nvSpPr>
          <p:cNvPr id="7" name="Foliennummernplatzhalter 1">
            <a:extLst>
              <a:ext uri="{FF2B5EF4-FFF2-40B4-BE49-F238E27FC236}">
                <a16:creationId xmlns:a16="http://schemas.microsoft.com/office/drawing/2014/main" id="{A0B2180B-C3D8-596C-F189-3573CF6B18A4}"/>
              </a:ext>
            </a:extLst>
          </p:cNvPr>
          <p:cNvSpPr>
            <a:spLocks noGrp="1"/>
          </p:cNvSpPr>
          <p:nvPr>
            <p:ph type="sldNum" sz="quarter" idx="12"/>
          </p:nvPr>
        </p:nvSpPr>
        <p:spPr>
          <a:xfrm>
            <a:off x="11228077" y="6356350"/>
            <a:ext cx="817230" cy="365125"/>
          </a:xfrm>
        </p:spPr>
        <p:txBody>
          <a:bodyPr/>
          <a:lstStyle/>
          <a:p>
            <a:fld id="{B7E6CA31-DA56-47CF-9891-B6D0296B6AEC}" type="slidenum">
              <a:rPr lang="ru-RU" smtClean="0"/>
              <a:t>14</a:t>
            </a:fld>
            <a:endParaRPr lang="ru-RU" dirty="0"/>
          </a:p>
        </p:txBody>
      </p:sp>
      <p:sp>
        <p:nvSpPr>
          <p:cNvPr id="4" name="Textfeld 3">
            <a:extLst>
              <a:ext uri="{FF2B5EF4-FFF2-40B4-BE49-F238E27FC236}">
                <a16:creationId xmlns:a16="http://schemas.microsoft.com/office/drawing/2014/main" id="{E3C35B4F-24EC-0D00-23A5-C699B7CCF346}"/>
              </a:ext>
            </a:extLst>
          </p:cNvPr>
          <p:cNvSpPr txBox="1"/>
          <p:nvPr/>
        </p:nvSpPr>
        <p:spPr>
          <a:xfrm>
            <a:off x="971534" y="2496806"/>
            <a:ext cx="6579466" cy="784830"/>
          </a:xfrm>
          <a:prstGeom prst="rect">
            <a:avLst/>
          </a:prstGeom>
          <a:noFill/>
        </p:spPr>
        <p:txBody>
          <a:bodyPr wrap="square">
            <a:spAutoFit/>
          </a:bodyPr>
          <a:lstStyle/>
          <a:p>
            <a:r>
              <a:rPr lang="de-DE" sz="1500" b="1" dirty="0">
                <a:solidFill>
                  <a:srgbClr val="686868"/>
                </a:solidFill>
              </a:rPr>
              <a:t>Attention – Einstieg</a:t>
            </a:r>
            <a:br>
              <a:rPr lang="de-DE" sz="1500" dirty="0">
                <a:solidFill>
                  <a:srgbClr val="686868"/>
                </a:solidFill>
              </a:rPr>
            </a:br>
            <a:r>
              <a:rPr lang="de-DE" sz="1500" dirty="0">
                <a:solidFill>
                  <a:srgbClr val="686868"/>
                </a:solidFill>
              </a:rPr>
              <a:t>Mit welchem ersten Satz oder kurzer Szene steigen Sie ein, damit Ihr Publikum sofort neugierig wird?</a:t>
            </a:r>
          </a:p>
        </p:txBody>
      </p:sp>
      <p:sp>
        <p:nvSpPr>
          <p:cNvPr id="8" name="Textfeld 7">
            <a:extLst>
              <a:ext uri="{FF2B5EF4-FFF2-40B4-BE49-F238E27FC236}">
                <a16:creationId xmlns:a16="http://schemas.microsoft.com/office/drawing/2014/main" id="{E8072CC2-6347-2536-B2AA-91B74B124DAD}"/>
              </a:ext>
            </a:extLst>
          </p:cNvPr>
          <p:cNvSpPr txBox="1"/>
          <p:nvPr/>
        </p:nvSpPr>
        <p:spPr>
          <a:xfrm>
            <a:off x="958342" y="3367851"/>
            <a:ext cx="6579465" cy="784830"/>
          </a:xfrm>
          <a:prstGeom prst="rect">
            <a:avLst/>
          </a:prstGeom>
          <a:noFill/>
        </p:spPr>
        <p:txBody>
          <a:bodyPr wrap="square">
            <a:spAutoFit/>
          </a:bodyPr>
          <a:lstStyle/>
          <a:p>
            <a:r>
              <a:rPr lang="de-CH" sz="1500" b="1" noProof="0" dirty="0">
                <a:solidFill>
                  <a:srgbClr val="686868"/>
                </a:solidFill>
              </a:rPr>
              <a:t>Interest – Problem &amp; Idee verständlich machen</a:t>
            </a:r>
            <a:br>
              <a:rPr lang="de-CH" sz="1500" noProof="0" dirty="0">
                <a:solidFill>
                  <a:srgbClr val="686868"/>
                </a:solidFill>
              </a:rPr>
            </a:br>
            <a:r>
              <a:rPr lang="de-CH" sz="1500" noProof="0" dirty="0">
                <a:solidFill>
                  <a:srgbClr val="686868"/>
                </a:solidFill>
              </a:rPr>
              <a:t>Welches Problem oder welche Situation greifen Sie auf – und wie sieht Ihre neue Nutzungsidee für die «Hörnli» konkret aus?</a:t>
            </a:r>
          </a:p>
        </p:txBody>
      </p:sp>
      <p:sp>
        <p:nvSpPr>
          <p:cNvPr id="10" name="Textfeld 9">
            <a:extLst>
              <a:ext uri="{FF2B5EF4-FFF2-40B4-BE49-F238E27FC236}">
                <a16:creationId xmlns:a16="http://schemas.microsoft.com/office/drawing/2014/main" id="{8DE0BD69-EA51-2C78-E85A-64C062C07745}"/>
              </a:ext>
            </a:extLst>
          </p:cNvPr>
          <p:cNvSpPr txBox="1"/>
          <p:nvPr/>
        </p:nvSpPr>
        <p:spPr>
          <a:xfrm>
            <a:off x="950987" y="4238896"/>
            <a:ext cx="6579465" cy="784830"/>
          </a:xfrm>
          <a:prstGeom prst="rect">
            <a:avLst/>
          </a:prstGeom>
          <a:noFill/>
        </p:spPr>
        <p:txBody>
          <a:bodyPr wrap="square">
            <a:spAutoFit/>
          </a:bodyPr>
          <a:lstStyle/>
          <a:p>
            <a:r>
              <a:rPr lang="de-DE" sz="1500" b="1" dirty="0" err="1">
                <a:solidFill>
                  <a:srgbClr val="686868"/>
                </a:solidFill>
              </a:rPr>
              <a:t>Desire</a:t>
            </a:r>
            <a:r>
              <a:rPr lang="de-DE" sz="1500" b="1" dirty="0">
                <a:solidFill>
                  <a:srgbClr val="686868"/>
                </a:solidFill>
              </a:rPr>
              <a:t> – Nutzen attraktiv darstellen</a:t>
            </a:r>
            <a:br>
              <a:rPr lang="de-DE" sz="1500" dirty="0">
                <a:solidFill>
                  <a:srgbClr val="686868"/>
                </a:solidFill>
              </a:rPr>
            </a:br>
            <a:r>
              <a:rPr lang="de-CH" sz="1500" noProof="0" dirty="0">
                <a:solidFill>
                  <a:srgbClr val="686868"/>
                </a:solidFill>
              </a:rPr>
              <a:t>Was wird für Ihr Publikum mit Ihrer Idee besser? Welche konkreten Vorteile haben Ihre «Hörnli» in dieser neuen Verwendung?</a:t>
            </a:r>
            <a:endParaRPr lang="de-DE" sz="1500" dirty="0">
              <a:solidFill>
                <a:srgbClr val="686868"/>
              </a:solidFill>
            </a:endParaRPr>
          </a:p>
        </p:txBody>
      </p:sp>
      <p:sp>
        <p:nvSpPr>
          <p:cNvPr id="12" name="Textfeld 11">
            <a:extLst>
              <a:ext uri="{FF2B5EF4-FFF2-40B4-BE49-F238E27FC236}">
                <a16:creationId xmlns:a16="http://schemas.microsoft.com/office/drawing/2014/main" id="{8F2AC900-D568-85DE-1E36-452795A19E2E}"/>
              </a:ext>
            </a:extLst>
          </p:cNvPr>
          <p:cNvSpPr txBox="1"/>
          <p:nvPr/>
        </p:nvSpPr>
        <p:spPr>
          <a:xfrm>
            <a:off x="961261" y="5109940"/>
            <a:ext cx="6568858" cy="553998"/>
          </a:xfrm>
          <a:prstGeom prst="rect">
            <a:avLst/>
          </a:prstGeom>
          <a:noFill/>
        </p:spPr>
        <p:txBody>
          <a:bodyPr wrap="square">
            <a:spAutoFit/>
          </a:bodyPr>
          <a:lstStyle/>
          <a:p>
            <a:r>
              <a:rPr lang="de-DE" sz="1500" b="1" dirty="0">
                <a:solidFill>
                  <a:srgbClr val="686868"/>
                </a:solidFill>
              </a:rPr>
              <a:t>Action – Handlungsaufruf</a:t>
            </a:r>
            <a:br>
              <a:rPr lang="de-DE" sz="1500" dirty="0">
                <a:solidFill>
                  <a:srgbClr val="686868"/>
                </a:solidFill>
              </a:rPr>
            </a:br>
            <a:r>
              <a:rPr lang="de-DE" sz="1500" dirty="0">
                <a:solidFill>
                  <a:srgbClr val="686868"/>
                </a:solidFill>
              </a:rPr>
              <a:t>Wozu fordern Sie Ihr Publikum am Schluss konkret auf?</a:t>
            </a:r>
          </a:p>
        </p:txBody>
      </p:sp>
      <p:sp>
        <p:nvSpPr>
          <p:cNvPr id="11" name="Textfeld 10">
            <a:extLst>
              <a:ext uri="{FF2B5EF4-FFF2-40B4-BE49-F238E27FC236}">
                <a16:creationId xmlns:a16="http://schemas.microsoft.com/office/drawing/2014/main" id="{27CD531F-DFD9-F2BB-50D4-D65365863A13}"/>
              </a:ext>
            </a:extLst>
          </p:cNvPr>
          <p:cNvSpPr txBox="1"/>
          <p:nvPr/>
        </p:nvSpPr>
        <p:spPr>
          <a:xfrm>
            <a:off x="959472" y="6081241"/>
            <a:ext cx="3713916" cy="338554"/>
          </a:xfrm>
          <a:prstGeom prst="rect">
            <a:avLst/>
          </a:prstGeom>
          <a:noFill/>
        </p:spPr>
        <p:txBody>
          <a:bodyPr wrap="square" lIns="91440" tIns="45720" rIns="91440" bIns="45720" rtlCol="0" anchor="t">
            <a:spAutoFit/>
          </a:bodyPr>
          <a:lstStyle/>
          <a:p>
            <a:r>
              <a:rPr lang="de-DE" sz="1600" b="1" dirty="0">
                <a:solidFill>
                  <a:schemeClr val="accent1"/>
                </a:solidFill>
              </a:rPr>
              <a:t>Vorbereitungszeit: 10 Minuten</a:t>
            </a:r>
            <a:endParaRPr lang="de-CH" sz="1600" b="1" dirty="0">
              <a:solidFill>
                <a:schemeClr val="accent1"/>
              </a:solidFill>
              <a:latin typeface="Century Gothic"/>
            </a:endParaRPr>
          </a:p>
        </p:txBody>
      </p:sp>
      <p:sp>
        <p:nvSpPr>
          <p:cNvPr id="13" name="Textfeld 12">
            <a:extLst>
              <a:ext uri="{FF2B5EF4-FFF2-40B4-BE49-F238E27FC236}">
                <a16:creationId xmlns:a16="http://schemas.microsoft.com/office/drawing/2014/main" id="{86455E28-7F12-2D4D-F5DB-3AC4A1456719}"/>
              </a:ext>
            </a:extLst>
          </p:cNvPr>
          <p:cNvSpPr txBox="1"/>
          <p:nvPr/>
        </p:nvSpPr>
        <p:spPr>
          <a:xfrm>
            <a:off x="8631238" y="5428475"/>
            <a:ext cx="1498289" cy="246221"/>
          </a:xfrm>
          <a:prstGeom prst="rect">
            <a:avLst/>
          </a:prstGeom>
          <a:noFill/>
        </p:spPr>
        <p:txBody>
          <a:bodyPr wrap="square">
            <a:spAutoFit/>
          </a:bodyPr>
          <a:lstStyle/>
          <a:p>
            <a:r>
              <a:rPr lang="de-CH" sz="1000" b="1" noProof="1">
                <a:solidFill>
                  <a:srgbClr val="686868"/>
                </a:solidFill>
                <a:latin typeface="Century Gothic" panose="020B0502020202020204" pitchFamily="34" charset="0"/>
              </a:rPr>
              <a:t>Quelle: </a:t>
            </a:r>
            <a:r>
              <a:rPr lang="de-CH" sz="1000" noProof="1">
                <a:solidFill>
                  <a:srgbClr val="686868"/>
                </a:solidFill>
                <a:latin typeface="Century Gothic" panose="020B0502020202020204" pitchFamily="34" charset="0"/>
                <a:hlinkClick r:id="rId5">
                  <a:extLst>
                    <a:ext uri="{A12FA001-AC4F-418D-AE19-62706E023703}">
                      <ahyp:hlinkClr xmlns:ahyp="http://schemas.microsoft.com/office/drawing/2018/hyperlinkcolor" val="tx"/>
                    </a:ext>
                  </a:extLst>
                </a:hlinkClick>
              </a:rPr>
              <a:t>Link</a:t>
            </a:r>
            <a:endParaRPr lang="de-DE" sz="1000" dirty="0">
              <a:solidFill>
                <a:srgbClr val="686868"/>
              </a:solidFill>
              <a:latin typeface="Century Gothic" panose="020B0502020202020204" pitchFamily="34" charset="0"/>
            </a:endParaRPr>
          </a:p>
        </p:txBody>
      </p:sp>
    </p:spTree>
    <p:extLst>
      <p:ext uri="{BB962C8B-B14F-4D97-AF65-F5344CB8AC3E}">
        <p14:creationId xmlns:p14="http://schemas.microsoft.com/office/powerpoint/2010/main" val="1728640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C3094-1C45-B8CF-2A3C-D7627C3877C2}"/>
            </a:ext>
          </a:extLst>
        </p:cNvPr>
        <p:cNvGrpSpPr/>
        <p:nvPr/>
      </p:nvGrpSpPr>
      <p:grpSpPr>
        <a:xfrm>
          <a:off x="0" y="0"/>
          <a:ext cx="0" cy="0"/>
          <a:chOff x="0" y="0"/>
          <a:chExt cx="0" cy="0"/>
        </a:xfrm>
      </p:grpSpPr>
      <p:sp>
        <p:nvSpPr>
          <p:cNvPr id="7" name="Foliennummernplatzhalter 1">
            <a:extLst>
              <a:ext uri="{FF2B5EF4-FFF2-40B4-BE49-F238E27FC236}">
                <a16:creationId xmlns:a16="http://schemas.microsoft.com/office/drawing/2014/main" id="{5039EF4B-AEAC-EDBD-9667-8571C6BA0AF2}"/>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4" name="Freeform 5">
            <a:extLst>
              <a:ext uri="{FF2B5EF4-FFF2-40B4-BE49-F238E27FC236}">
                <a16:creationId xmlns:a16="http://schemas.microsoft.com/office/drawing/2014/main" id="{CB7B4BEE-3FF6-0EC6-9820-03D865061A56}"/>
              </a:ext>
            </a:extLst>
          </p:cNvPr>
          <p:cNvSpPr>
            <a:spLocks/>
          </p:cNvSpPr>
          <p:nvPr/>
        </p:nvSpPr>
        <p:spPr bwMode="auto">
          <a:xfrm>
            <a:off x="8097156" y="1930391"/>
            <a:ext cx="316075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p>
        </p:txBody>
      </p:sp>
      <p:sp>
        <p:nvSpPr>
          <p:cNvPr id="21" name="Freeform 9">
            <a:extLst>
              <a:ext uri="{FF2B5EF4-FFF2-40B4-BE49-F238E27FC236}">
                <a16:creationId xmlns:a16="http://schemas.microsoft.com/office/drawing/2014/main" id="{2CAD8CB8-B66D-A579-372F-F2938EDECE3E}"/>
              </a:ext>
            </a:extLst>
          </p:cNvPr>
          <p:cNvSpPr>
            <a:spLocks/>
          </p:cNvSpPr>
          <p:nvPr/>
        </p:nvSpPr>
        <p:spPr bwMode="auto">
          <a:xfrm>
            <a:off x="2359504" y="3125737"/>
            <a:ext cx="315964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solidFill>
                <a:schemeClr val="tx1"/>
              </a:solidFill>
            </a:endParaRPr>
          </a:p>
        </p:txBody>
      </p:sp>
      <p:sp>
        <p:nvSpPr>
          <p:cNvPr id="22" name="Rectangle 399">
            <a:extLst>
              <a:ext uri="{FF2B5EF4-FFF2-40B4-BE49-F238E27FC236}">
                <a16:creationId xmlns:a16="http://schemas.microsoft.com/office/drawing/2014/main" id="{706002AC-FA7A-3EAD-6FAE-48A0F1BB4AB1}"/>
              </a:ext>
            </a:extLst>
          </p:cNvPr>
          <p:cNvSpPr/>
          <p:nvPr/>
        </p:nvSpPr>
        <p:spPr>
          <a:xfrm>
            <a:off x="2603246" y="4506420"/>
            <a:ext cx="2636471"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AIDA: Wie strukturiere ich eine </a:t>
            </a:r>
            <a:r>
              <a:rPr lang="de-CH" b="1" dirty="0">
                <a:solidFill>
                  <a:schemeClr val="bg1"/>
                </a:solidFill>
                <a:latin typeface="+mj-lt"/>
                <a:ea typeface="Roboto" pitchFamily="2" charset="0"/>
                <a:cs typeface="Arial" charset="0"/>
              </a:rPr>
              <a:t>überzeugende </a:t>
            </a:r>
            <a:r>
              <a:rPr lang="de-CH" b="1" noProof="0" dirty="0">
                <a:solidFill>
                  <a:schemeClr val="bg1"/>
                </a:solidFill>
                <a:latin typeface="+mj-lt"/>
                <a:ea typeface="Roboto" pitchFamily="2" charset="0"/>
                <a:cs typeface="Arial" charset="0"/>
              </a:rPr>
              <a:t>Präsentation?</a:t>
            </a:r>
          </a:p>
        </p:txBody>
      </p:sp>
      <p:sp>
        <p:nvSpPr>
          <p:cNvPr id="25" name="Freeform 16">
            <a:extLst>
              <a:ext uri="{FF2B5EF4-FFF2-40B4-BE49-F238E27FC236}">
                <a16:creationId xmlns:a16="http://schemas.microsoft.com/office/drawing/2014/main" id="{10B3BF7A-3F38-A9B3-4A8C-57D28D3400F7}"/>
              </a:ext>
            </a:extLst>
          </p:cNvPr>
          <p:cNvSpPr>
            <a:spLocks noEditPoints="1"/>
          </p:cNvSpPr>
          <p:nvPr/>
        </p:nvSpPr>
        <p:spPr bwMode="auto">
          <a:xfrm>
            <a:off x="9716375" y="2453576"/>
            <a:ext cx="491278" cy="563105"/>
          </a:xfrm>
          <a:custGeom>
            <a:avLst/>
            <a:gdLst>
              <a:gd name="T0" fmla="*/ 98 w 136"/>
              <a:gd name="T1" fmla="*/ 10 h 146"/>
              <a:gd name="T2" fmla="*/ 103 w 136"/>
              <a:gd name="T3" fmla="*/ 14 h 146"/>
              <a:gd name="T4" fmla="*/ 97 w 136"/>
              <a:gd name="T5" fmla="*/ 22 h 146"/>
              <a:gd name="T6" fmla="*/ 94 w 136"/>
              <a:gd name="T7" fmla="*/ 17 h 146"/>
              <a:gd name="T8" fmla="*/ 40 w 136"/>
              <a:gd name="T9" fmla="*/ 22 h 146"/>
              <a:gd name="T10" fmla="*/ 42 w 136"/>
              <a:gd name="T11" fmla="*/ 17 h 146"/>
              <a:gd name="T12" fmla="*/ 34 w 136"/>
              <a:gd name="T13" fmla="*/ 9 h 146"/>
              <a:gd name="T14" fmla="*/ 37 w 136"/>
              <a:gd name="T15" fmla="*/ 20 h 146"/>
              <a:gd name="T16" fmla="*/ 71 w 136"/>
              <a:gd name="T17" fmla="*/ 11 h 146"/>
              <a:gd name="T18" fmla="*/ 68 w 136"/>
              <a:gd name="T19" fmla="*/ 0 h 146"/>
              <a:gd name="T20" fmla="*/ 65 w 136"/>
              <a:gd name="T21" fmla="*/ 11 h 146"/>
              <a:gd name="T22" fmla="*/ 11 w 136"/>
              <a:gd name="T23" fmla="*/ 65 h 146"/>
              <a:gd name="T24" fmla="*/ 0 w 136"/>
              <a:gd name="T25" fmla="*/ 68 h 146"/>
              <a:gd name="T26" fmla="*/ 11 w 136"/>
              <a:gd name="T27" fmla="*/ 71 h 146"/>
              <a:gd name="T28" fmla="*/ 11 w 136"/>
              <a:gd name="T29" fmla="*/ 65 h 146"/>
              <a:gd name="T30" fmla="*/ 125 w 136"/>
              <a:gd name="T31" fmla="*/ 65 h 146"/>
              <a:gd name="T32" fmla="*/ 125 w 136"/>
              <a:gd name="T33" fmla="*/ 71 h 146"/>
              <a:gd name="T34" fmla="*/ 136 w 136"/>
              <a:gd name="T35" fmla="*/ 68 h 146"/>
              <a:gd name="T36" fmla="*/ 127 w 136"/>
              <a:gd name="T37" fmla="*/ 34 h 146"/>
              <a:gd name="T38" fmla="*/ 116 w 136"/>
              <a:gd name="T39" fmla="*/ 37 h 146"/>
              <a:gd name="T40" fmla="*/ 118 w 136"/>
              <a:gd name="T41" fmla="*/ 43 h 146"/>
              <a:gd name="T42" fmla="*/ 126 w 136"/>
              <a:gd name="T43" fmla="*/ 38 h 146"/>
              <a:gd name="T44" fmla="*/ 110 w 136"/>
              <a:gd name="T45" fmla="*/ 68 h 146"/>
              <a:gd name="T46" fmla="*/ 104 w 136"/>
              <a:gd name="T47" fmla="*/ 89 h 146"/>
              <a:gd name="T48" fmla="*/ 99 w 136"/>
              <a:gd name="T49" fmla="*/ 96 h 146"/>
              <a:gd name="T50" fmla="*/ 89 w 136"/>
              <a:gd name="T51" fmla="*/ 117 h 146"/>
              <a:gd name="T52" fmla="*/ 90 w 136"/>
              <a:gd name="T53" fmla="*/ 134 h 146"/>
              <a:gd name="T54" fmla="*/ 58 w 136"/>
              <a:gd name="T55" fmla="*/ 146 h 146"/>
              <a:gd name="T56" fmla="*/ 46 w 136"/>
              <a:gd name="T57" fmla="*/ 117 h 146"/>
              <a:gd name="T58" fmla="*/ 32 w 136"/>
              <a:gd name="T59" fmla="*/ 89 h 146"/>
              <a:gd name="T60" fmla="*/ 26 w 136"/>
              <a:gd name="T61" fmla="*/ 68 h 146"/>
              <a:gd name="T62" fmla="*/ 110 w 136"/>
              <a:gd name="T63" fmla="*/ 68 h 146"/>
              <a:gd name="T64" fmla="*/ 53 w 136"/>
              <a:gd name="T65" fmla="*/ 120 h 146"/>
              <a:gd name="T66" fmla="*/ 83 w 136"/>
              <a:gd name="T67" fmla="*/ 126 h 146"/>
              <a:gd name="T68" fmla="*/ 83 w 136"/>
              <a:gd name="T69" fmla="*/ 134 h 146"/>
              <a:gd name="T70" fmla="*/ 53 w 136"/>
              <a:gd name="T71" fmla="*/ 133 h 146"/>
              <a:gd name="T72" fmla="*/ 58 w 136"/>
              <a:gd name="T73" fmla="*/ 139 h 146"/>
              <a:gd name="T74" fmla="*/ 83 w 136"/>
              <a:gd name="T75" fmla="*/ 134 h 146"/>
              <a:gd name="T76" fmla="*/ 68 w 136"/>
              <a:gd name="T77" fmla="*/ 32 h 146"/>
              <a:gd name="T78" fmla="*/ 37 w 136"/>
              <a:gd name="T79" fmla="*/ 86 h 146"/>
              <a:gd name="T80" fmla="*/ 42 w 136"/>
              <a:gd name="T81" fmla="*/ 92 h 146"/>
              <a:gd name="T82" fmla="*/ 52 w 136"/>
              <a:gd name="T83" fmla="*/ 114 h 146"/>
              <a:gd name="T84" fmla="*/ 94 w 136"/>
              <a:gd name="T85" fmla="*/ 92 h 146"/>
              <a:gd name="T86" fmla="*/ 98 w 136"/>
              <a:gd name="T87" fmla="*/ 86 h 146"/>
              <a:gd name="T88" fmla="*/ 98 w 136"/>
              <a:gd name="T89" fmla="*/ 85 h 146"/>
              <a:gd name="T90" fmla="*/ 20 w 136"/>
              <a:gd name="T91" fmla="*/ 37 h 146"/>
              <a:gd name="T92" fmla="*/ 9 w 136"/>
              <a:gd name="T93" fmla="*/ 34 h 146"/>
              <a:gd name="T94" fmla="*/ 17 w 136"/>
              <a:gd name="T95" fmla="*/ 42 h 146"/>
              <a:gd name="T96" fmla="*/ 21 w 136"/>
              <a:gd name="T97" fmla="*/ 41 h 146"/>
              <a:gd name="T98" fmla="*/ 20 w 136"/>
              <a:gd name="T99" fmla="*/ 3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6" h="146">
                <a:moveTo>
                  <a:pt x="94" y="17"/>
                </a:moveTo>
                <a:cubicBezTo>
                  <a:pt x="98" y="10"/>
                  <a:pt x="98" y="10"/>
                  <a:pt x="98" y="10"/>
                </a:cubicBezTo>
                <a:cubicBezTo>
                  <a:pt x="99" y="9"/>
                  <a:pt x="101" y="8"/>
                  <a:pt x="102" y="9"/>
                </a:cubicBezTo>
                <a:cubicBezTo>
                  <a:pt x="104" y="10"/>
                  <a:pt x="104" y="12"/>
                  <a:pt x="103" y="14"/>
                </a:cubicBezTo>
                <a:cubicBezTo>
                  <a:pt x="100" y="20"/>
                  <a:pt x="100" y="20"/>
                  <a:pt x="100" y="20"/>
                </a:cubicBezTo>
                <a:cubicBezTo>
                  <a:pt x="99" y="21"/>
                  <a:pt x="98" y="22"/>
                  <a:pt x="97" y="22"/>
                </a:cubicBezTo>
                <a:cubicBezTo>
                  <a:pt x="96" y="22"/>
                  <a:pt x="96" y="21"/>
                  <a:pt x="95" y="21"/>
                </a:cubicBezTo>
                <a:cubicBezTo>
                  <a:pt x="94" y="20"/>
                  <a:pt x="93" y="19"/>
                  <a:pt x="94" y="17"/>
                </a:cubicBezTo>
                <a:close/>
                <a:moveTo>
                  <a:pt x="37" y="20"/>
                </a:moveTo>
                <a:cubicBezTo>
                  <a:pt x="37" y="21"/>
                  <a:pt x="38" y="22"/>
                  <a:pt x="40" y="22"/>
                </a:cubicBezTo>
                <a:cubicBezTo>
                  <a:pt x="40" y="22"/>
                  <a:pt x="41" y="22"/>
                  <a:pt x="41" y="21"/>
                </a:cubicBezTo>
                <a:cubicBezTo>
                  <a:pt x="43" y="20"/>
                  <a:pt x="43" y="19"/>
                  <a:pt x="42" y="17"/>
                </a:cubicBezTo>
                <a:cubicBezTo>
                  <a:pt x="38" y="10"/>
                  <a:pt x="38" y="10"/>
                  <a:pt x="38" y="10"/>
                </a:cubicBezTo>
                <a:cubicBezTo>
                  <a:pt x="38" y="9"/>
                  <a:pt x="36" y="8"/>
                  <a:pt x="34" y="9"/>
                </a:cubicBezTo>
                <a:cubicBezTo>
                  <a:pt x="32" y="10"/>
                  <a:pt x="32" y="12"/>
                  <a:pt x="33" y="14"/>
                </a:cubicBezTo>
                <a:lnTo>
                  <a:pt x="37" y="20"/>
                </a:lnTo>
                <a:close/>
                <a:moveTo>
                  <a:pt x="68" y="14"/>
                </a:moveTo>
                <a:cubicBezTo>
                  <a:pt x="70" y="14"/>
                  <a:pt x="71" y="13"/>
                  <a:pt x="71" y="11"/>
                </a:cubicBezTo>
                <a:cubicBezTo>
                  <a:pt x="71" y="3"/>
                  <a:pt x="71" y="3"/>
                  <a:pt x="71" y="3"/>
                </a:cubicBezTo>
                <a:cubicBezTo>
                  <a:pt x="71" y="2"/>
                  <a:pt x="70" y="0"/>
                  <a:pt x="68" y="0"/>
                </a:cubicBezTo>
                <a:cubicBezTo>
                  <a:pt x="66" y="0"/>
                  <a:pt x="65" y="2"/>
                  <a:pt x="65" y="3"/>
                </a:cubicBezTo>
                <a:cubicBezTo>
                  <a:pt x="65" y="11"/>
                  <a:pt x="65" y="11"/>
                  <a:pt x="65" y="11"/>
                </a:cubicBezTo>
                <a:cubicBezTo>
                  <a:pt x="65" y="13"/>
                  <a:pt x="66" y="14"/>
                  <a:pt x="68" y="14"/>
                </a:cubicBezTo>
                <a:close/>
                <a:moveTo>
                  <a:pt x="11" y="65"/>
                </a:moveTo>
                <a:cubicBezTo>
                  <a:pt x="3" y="65"/>
                  <a:pt x="3" y="65"/>
                  <a:pt x="3" y="65"/>
                </a:cubicBezTo>
                <a:cubicBezTo>
                  <a:pt x="2" y="65"/>
                  <a:pt x="0" y="66"/>
                  <a:pt x="0" y="68"/>
                </a:cubicBezTo>
                <a:cubicBezTo>
                  <a:pt x="0" y="70"/>
                  <a:pt x="2" y="71"/>
                  <a:pt x="3" y="71"/>
                </a:cubicBezTo>
                <a:cubicBezTo>
                  <a:pt x="11" y="71"/>
                  <a:pt x="11" y="71"/>
                  <a:pt x="11" y="71"/>
                </a:cubicBezTo>
                <a:cubicBezTo>
                  <a:pt x="13" y="71"/>
                  <a:pt x="14" y="70"/>
                  <a:pt x="14" y="68"/>
                </a:cubicBezTo>
                <a:cubicBezTo>
                  <a:pt x="14" y="66"/>
                  <a:pt x="13" y="65"/>
                  <a:pt x="11" y="65"/>
                </a:cubicBezTo>
                <a:close/>
                <a:moveTo>
                  <a:pt x="133" y="65"/>
                </a:moveTo>
                <a:cubicBezTo>
                  <a:pt x="125" y="65"/>
                  <a:pt x="125" y="65"/>
                  <a:pt x="125" y="65"/>
                </a:cubicBezTo>
                <a:cubicBezTo>
                  <a:pt x="124" y="65"/>
                  <a:pt x="122" y="66"/>
                  <a:pt x="122" y="68"/>
                </a:cubicBezTo>
                <a:cubicBezTo>
                  <a:pt x="122" y="70"/>
                  <a:pt x="124" y="71"/>
                  <a:pt x="125" y="71"/>
                </a:cubicBezTo>
                <a:cubicBezTo>
                  <a:pt x="133" y="71"/>
                  <a:pt x="133" y="71"/>
                  <a:pt x="133" y="71"/>
                </a:cubicBezTo>
                <a:cubicBezTo>
                  <a:pt x="135" y="71"/>
                  <a:pt x="136" y="70"/>
                  <a:pt x="136" y="68"/>
                </a:cubicBezTo>
                <a:cubicBezTo>
                  <a:pt x="136" y="66"/>
                  <a:pt x="135" y="65"/>
                  <a:pt x="133" y="65"/>
                </a:cubicBezTo>
                <a:close/>
                <a:moveTo>
                  <a:pt x="127" y="34"/>
                </a:moveTo>
                <a:cubicBezTo>
                  <a:pt x="126" y="32"/>
                  <a:pt x="124" y="32"/>
                  <a:pt x="123" y="33"/>
                </a:cubicBezTo>
                <a:cubicBezTo>
                  <a:pt x="116" y="37"/>
                  <a:pt x="116" y="37"/>
                  <a:pt x="116" y="37"/>
                </a:cubicBezTo>
                <a:cubicBezTo>
                  <a:pt x="115" y="38"/>
                  <a:pt x="114" y="40"/>
                  <a:pt x="115" y="41"/>
                </a:cubicBezTo>
                <a:cubicBezTo>
                  <a:pt x="115" y="42"/>
                  <a:pt x="117" y="43"/>
                  <a:pt x="118" y="43"/>
                </a:cubicBezTo>
                <a:cubicBezTo>
                  <a:pt x="118" y="43"/>
                  <a:pt x="119" y="43"/>
                  <a:pt x="119" y="42"/>
                </a:cubicBezTo>
                <a:cubicBezTo>
                  <a:pt x="126" y="38"/>
                  <a:pt x="126" y="38"/>
                  <a:pt x="126" y="38"/>
                </a:cubicBezTo>
                <a:cubicBezTo>
                  <a:pt x="127" y="38"/>
                  <a:pt x="128" y="36"/>
                  <a:pt x="127" y="34"/>
                </a:cubicBezTo>
                <a:close/>
                <a:moveTo>
                  <a:pt x="110" y="68"/>
                </a:moveTo>
                <a:cubicBezTo>
                  <a:pt x="110" y="75"/>
                  <a:pt x="108" y="82"/>
                  <a:pt x="104" y="88"/>
                </a:cubicBezTo>
                <a:cubicBezTo>
                  <a:pt x="104" y="89"/>
                  <a:pt x="104" y="89"/>
                  <a:pt x="104" y="89"/>
                </a:cubicBezTo>
                <a:cubicBezTo>
                  <a:pt x="103" y="90"/>
                  <a:pt x="103" y="90"/>
                  <a:pt x="103" y="90"/>
                </a:cubicBezTo>
                <a:cubicBezTo>
                  <a:pt x="102" y="92"/>
                  <a:pt x="100" y="94"/>
                  <a:pt x="99" y="96"/>
                </a:cubicBezTo>
                <a:cubicBezTo>
                  <a:pt x="92" y="105"/>
                  <a:pt x="89" y="112"/>
                  <a:pt x="89" y="117"/>
                </a:cubicBezTo>
                <a:cubicBezTo>
                  <a:pt x="89" y="117"/>
                  <a:pt x="89" y="117"/>
                  <a:pt x="89" y="117"/>
                </a:cubicBezTo>
                <a:cubicBezTo>
                  <a:pt x="89" y="117"/>
                  <a:pt x="90" y="118"/>
                  <a:pt x="90" y="118"/>
                </a:cubicBezTo>
                <a:cubicBezTo>
                  <a:pt x="90" y="134"/>
                  <a:pt x="90" y="134"/>
                  <a:pt x="90" y="134"/>
                </a:cubicBezTo>
                <a:cubicBezTo>
                  <a:pt x="90" y="140"/>
                  <a:pt x="84" y="146"/>
                  <a:pt x="78" y="146"/>
                </a:cubicBezTo>
                <a:cubicBezTo>
                  <a:pt x="58" y="146"/>
                  <a:pt x="58" y="146"/>
                  <a:pt x="58" y="146"/>
                </a:cubicBezTo>
                <a:cubicBezTo>
                  <a:pt x="51" y="146"/>
                  <a:pt x="46" y="140"/>
                  <a:pt x="46" y="134"/>
                </a:cubicBezTo>
                <a:cubicBezTo>
                  <a:pt x="46" y="117"/>
                  <a:pt x="46" y="117"/>
                  <a:pt x="46" y="117"/>
                </a:cubicBezTo>
                <a:cubicBezTo>
                  <a:pt x="46" y="112"/>
                  <a:pt x="43" y="105"/>
                  <a:pt x="37" y="97"/>
                </a:cubicBezTo>
                <a:cubicBezTo>
                  <a:pt x="35" y="94"/>
                  <a:pt x="33" y="92"/>
                  <a:pt x="32" y="89"/>
                </a:cubicBezTo>
                <a:cubicBezTo>
                  <a:pt x="32" y="89"/>
                  <a:pt x="32" y="89"/>
                  <a:pt x="31" y="89"/>
                </a:cubicBezTo>
                <a:cubicBezTo>
                  <a:pt x="28" y="82"/>
                  <a:pt x="26" y="75"/>
                  <a:pt x="26" y="68"/>
                </a:cubicBezTo>
                <a:cubicBezTo>
                  <a:pt x="26" y="45"/>
                  <a:pt x="45" y="26"/>
                  <a:pt x="68" y="26"/>
                </a:cubicBezTo>
                <a:cubicBezTo>
                  <a:pt x="91" y="26"/>
                  <a:pt x="110" y="44"/>
                  <a:pt x="110" y="68"/>
                </a:cubicBezTo>
                <a:close/>
                <a:moveTo>
                  <a:pt x="83" y="120"/>
                </a:moveTo>
                <a:cubicBezTo>
                  <a:pt x="53" y="120"/>
                  <a:pt x="53" y="120"/>
                  <a:pt x="53" y="120"/>
                </a:cubicBezTo>
                <a:cubicBezTo>
                  <a:pt x="53" y="126"/>
                  <a:pt x="53" y="126"/>
                  <a:pt x="53" y="126"/>
                </a:cubicBezTo>
                <a:cubicBezTo>
                  <a:pt x="83" y="126"/>
                  <a:pt x="83" y="126"/>
                  <a:pt x="83" y="126"/>
                </a:cubicBezTo>
                <a:lnTo>
                  <a:pt x="83" y="120"/>
                </a:lnTo>
                <a:close/>
                <a:moveTo>
                  <a:pt x="83" y="134"/>
                </a:moveTo>
                <a:cubicBezTo>
                  <a:pt x="83" y="133"/>
                  <a:pt x="83" y="133"/>
                  <a:pt x="83" y="133"/>
                </a:cubicBezTo>
                <a:cubicBezTo>
                  <a:pt x="53" y="133"/>
                  <a:pt x="53" y="133"/>
                  <a:pt x="53" y="133"/>
                </a:cubicBezTo>
                <a:cubicBezTo>
                  <a:pt x="53" y="134"/>
                  <a:pt x="53" y="134"/>
                  <a:pt x="53" y="134"/>
                </a:cubicBezTo>
                <a:cubicBezTo>
                  <a:pt x="53" y="137"/>
                  <a:pt x="55" y="139"/>
                  <a:pt x="58" y="139"/>
                </a:cubicBezTo>
                <a:cubicBezTo>
                  <a:pt x="78" y="139"/>
                  <a:pt x="78" y="139"/>
                  <a:pt x="78" y="139"/>
                </a:cubicBezTo>
                <a:cubicBezTo>
                  <a:pt x="80" y="139"/>
                  <a:pt x="83" y="137"/>
                  <a:pt x="83" y="134"/>
                </a:cubicBezTo>
                <a:close/>
                <a:moveTo>
                  <a:pt x="103" y="68"/>
                </a:moveTo>
                <a:cubicBezTo>
                  <a:pt x="103" y="48"/>
                  <a:pt x="87" y="32"/>
                  <a:pt x="68" y="32"/>
                </a:cubicBezTo>
                <a:cubicBezTo>
                  <a:pt x="48" y="32"/>
                  <a:pt x="32" y="48"/>
                  <a:pt x="32" y="68"/>
                </a:cubicBezTo>
                <a:cubicBezTo>
                  <a:pt x="32" y="74"/>
                  <a:pt x="34" y="80"/>
                  <a:pt x="37" y="86"/>
                </a:cubicBezTo>
                <a:cubicBezTo>
                  <a:pt x="37" y="86"/>
                  <a:pt x="37" y="86"/>
                  <a:pt x="37" y="86"/>
                </a:cubicBezTo>
                <a:cubicBezTo>
                  <a:pt x="39" y="88"/>
                  <a:pt x="40" y="90"/>
                  <a:pt x="42" y="92"/>
                </a:cubicBezTo>
                <a:cubicBezTo>
                  <a:pt x="42" y="93"/>
                  <a:pt x="42" y="93"/>
                  <a:pt x="42" y="93"/>
                </a:cubicBezTo>
                <a:cubicBezTo>
                  <a:pt x="48" y="101"/>
                  <a:pt x="52" y="108"/>
                  <a:pt x="52" y="114"/>
                </a:cubicBezTo>
                <a:cubicBezTo>
                  <a:pt x="83" y="114"/>
                  <a:pt x="83" y="114"/>
                  <a:pt x="83" y="114"/>
                </a:cubicBezTo>
                <a:cubicBezTo>
                  <a:pt x="84" y="106"/>
                  <a:pt x="89" y="98"/>
                  <a:pt x="94" y="92"/>
                </a:cubicBezTo>
                <a:cubicBezTo>
                  <a:pt x="94" y="92"/>
                  <a:pt x="94" y="92"/>
                  <a:pt x="94" y="92"/>
                </a:cubicBezTo>
                <a:cubicBezTo>
                  <a:pt x="96" y="90"/>
                  <a:pt x="97" y="88"/>
                  <a:pt x="98" y="86"/>
                </a:cubicBezTo>
                <a:cubicBezTo>
                  <a:pt x="98" y="86"/>
                  <a:pt x="98" y="86"/>
                  <a:pt x="98" y="86"/>
                </a:cubicBezTo>
                <a:cubicBezTo>
                  <a:pt x="98" y="86"/>
                  <a:pt x="98" y="86"/>
                  <a:pt x="98" y="85"/>
                </a:cubicBezTo>
                <a:cubicBezTo>
                  <a:pt x="102" y="80"/>
                  <a:pt x="103" y="74"/>
                  <a:pt x="103" y="68"/>
                </a:cubicBezTo>
                <a:close/>
                <a:moveTo>
                  <a:pt x="20" y="37"/>
                </a:moveTo>
                <a:cubicBezTo>
                  <a:pt x="14" y="33"/>
                  <a:pt x="14" y="33"/>
                  <a:pt x="14" y="33"/>
                </a:cubicBezTo>
                <a:cubicBezTo>
                  <a:pt x="12" y="32"/>
                  <a:pt x="10" y="32"/>
                  <a:pt x="9" y="34"/>
                </a:cubicBezTo>
                <a:cubicBezTo>
                  <a:pt x="8" y="36"/>
                  <a:pt x="9" y="38"/>
                  <a:pt x="10" y="38"/>
                </a:cubicBezTo>
                <a:cubicBezTo>
                  <a:pt x="17" y="42"/>
                  <a:pt x="17" y="42"/>
                  <a:pt x="17" y="42"/>
                </a:cubicBezTo>
                <a:cubicBezTo>
                  <a:pt x="17" y="43"/>
                  <a:pt x="18" y="43"/>
                  <a:pt x="19" y="43"/>
                </a:cubicBezTo>
                <a:cubicBezTo>
                  <a:pt x="20" y="43"/>
                  <a:pt x="21" y="42"/>
                  <a:pt x="21" y="41"/>
                </a:cubicBezTo>
                <a:cubicBezTo>
                  <a:pt x="22" y="40"/>
                  <a:pt x="22" y="38"/>
                  <a:pt x="20" y="37"/>
                </a:cubicBezTo>
                <a:close/>
                <a:moveTo>
                  <a:pt x="20" y="37"/>
                </a:moveTo>
                <a:cubicBezTo>
                  <a:pt x="20" y="37"/>
                  <a:pt x="20" y="37"/>
                  <a:pt x="20" y="37"/>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grpSp>
        <p:nvGrpSpPr>
          <p:cNvPr id="26" name="Group 26">
            <a:extLst>
              <a:ext uri="{FF2B5EF4-FFF2-40B4-BE49-F238E27FC236}">
                <a16:creationId xmlns:a16="http://schemas.microsoft.com/office/drawing/2014/main" id="{33417B0E-683B-CC36-9718-6791AB05255D}"/>
              </a:ext>
            </a:extLst>
          </p:cNvPr>
          <p:cNvGrpSpPr>
            <a:grpSpLocks noChangeAspect="1"/>
          </p:cNvGrpSpPr>
          <p:nvPr/>
        </p:nvGrpSpPr>
        <p:grpSpPr bwMode="auto">
          <a:xfrm>
            <a:off x="9172181" y="2763860"/>
            <a:ext cx="609231" cy="518636"/>
            <a:chOff x="-1847" y="777"/>
            <a:chExt cx="5790" cy="4929"/>
          </a:xfrm>
          <a:solidFill>
            <a:schemeClr val="bg1"/>
          </a:solidFill>
        </p:grpSpPr>
        <p:sp>
          <p:nvSpPr>
            <p:cNvPr id="27" name="Freeform 27">
              <a:extLst>
                <a:ext uri="{FF2B5EF4-FFF2-40B4-BE49-F238E27FC236}">
                  <a16:creationId xmlns:a16="http://schemas.microsoft.com/office/drawing/2014/main" id="{406684D5-B8AC-1F0C-33D4-3A0020D32882}"/>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8" name="Freeform 28">
              <a:extLst>
                <a:ext uri="{FF2B5EF4-FFF2-40B4-BE49-F238E27FC236}">
                  <a16:creationId xmlns:a16="http://schemas.microsoft.com/office/drawing/2014/main" id="{B4C8DA62-B3A7-FEBC-6C9D-774B6DDC4121}"/>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9" name="Oval 29">
              <a:extLst>
                <a:ext uri="{FF2B5EF4-FFF2-40B4-BE49-F238E27FC236}">
                  <a16:creationId xmlns:a16="http://schemas.microsoft.com/office/drawing/2014/main" id="{9EB9EB3F-9436-26DD-E6D6-35319C0A6F52}"/>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0" name="Oval 30">
              <a:extLst>
                <a:ext uri="{FF2B5EF4-FFF2-40B4-BE49-F238E27FC236}">
                  <a16:creationId xmlns:a16="http://schemas.microsoft.com/office/drawing/2014/main" id="{668F7AFE-E1B1-2379-6999-FDE783959306}"/>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1" name="Oval 31">
              <a:extLst>
                <a:ext uri="{FF2B5EF4-FFF2-40B4-BE49-F238E27FC236}">
                  <a16:creationId xmlns:a16="http://schemas.microsoft.com/office/drawing/2014/main" id="{C7043854-F4F9-B8EC-0845-E744D27F484E}"/>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grpSp>
        <p:nvGrpSpPr>
          <p:cNvPr id="32" name="Group 76">
            <a:extLst>
              <a:ext uri="{FF2B5EF4-FFF2-40B4-BE49-F238E27FC236}">
                <a16:creationId xmlns:a16="http://schemas.microsoft.com/office/drawing/2014/main" id="{354D203C-4D86-074E-90C9-D3FFED094BA6}"/>
              </a:ext>
            </a:extLst>
          </p:cNvPr>
          <p:cNvGrpSpPr>
            <a:grpSpLocks noChangeAspect="1"/>
          </p:cNvGrpSpPr>
          <p:nvPr/>
        </p:nvGrpSpPr>
        <p:grpSpPr bwMode="auto">
          <a:xfrm>
            <a:off x="3604838" y="3509999"/>
            <a:ext cx="700903" cy="699815"/>
            <a:chOff x="2858" y="347"/>
            <a:chExt cx="5799" cy="5790"/>
          </a:xfrm>
          <a:solidFill>
            <a:schemeClr val="bg1"/>
          </a:solidFill>
        </p:grpSpPr>
        <p:sp>
          <p:nvSpPr>
            <p:cNvPr id="33" name="Freeform 77">
              <a:extLst>
                <a:ext uri="{FF2B5EF4-FFF2-40B4-BE49-F238E27FC236}">
                  <a16:creationId xmlns:a16="http://schemas.microsoft.com/office/drawing/2014/main" id="{A31E3D95-7B99-8043-1DDD-842927B254CE}"/>
                </a:ext>
              </a:extLst>
            </p:cNvPr>
            <p:cNvSpPr>
              <a:spLocks noEditPoints="1"/>
            </p:cNvSpPr>
            <p:nvPr/>
          </p:nvSpPr>
          <p:spPr bwMode="auto">
            <a:xfrm>
              <a:off x="3350" y="347"/>
              <a:ext cx="1206" cy="1207"/>
            </a:xfrm>
            <a:custGeom>
              <a:avLst/>
              <a:gdLst>
                <a:gd name="T0" fmla="*/ 255 w 510"/>
                <a:gd name="T1" fmla="*/ 510 h 510"/>
                <a:gd name="T2" fmla="*/ 510 w 510"/>
                <a:gd name="T3" fmla="*/ 255 h 510"/>
                <a:gd name="T4" fmla="*/ 255 w 510"/>
                <a:gd name="T5" fmla="*/ 0 h 510"/>
                <a:gd name="T6" fmla="*/ 0 w 510"/>
                <a:gd name="T7" fmla="*/ 255 h 510"/>
                <a:gd name="T8" fmla="*/ 255 w 510"/>
                <a:gd name="T9" fmla="*/ 510 h 510"/>
                <a:gd name="T10" fmla="*/ 255 w 510"/>
                <a:gd name="T11" fmla="*/ 102 h 510"/>
                <a:gd name="T12" fmla="*/ 408 w 510"/>
                <a:gd name="T13" fmla="*/ 255 h 510"/>
                <a:gd name="T14" fmla="*/ 255 w 510"/>
                <a:gd name="T15" fmla="*/ 408 h 510"/>
                <a:gd name="T16" fmla="*/ 102 w 510"/>
                <a:gd name="T17" fmla="*/ 255 h 510"/>
                <a:gd name="T18" fmla="*/ 255 w 510"/>
                <a:gd name="T19" fmla="*/ 102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0" h="510">
                  <a:moveTo>
                    <a:pt x="255" y="510"/>
                  </a:moveTo>
                  <a:cubicBezTo>
                    <a:pt x="396" y="510"/>
                    <a:pt x="510" y="396"/>
                    <a:pt x="510" y="255"/>
                  </a:cubicBezTo>
                  <a:cubicBezTo>
                    <a:pt x="510" y="114"/>
                    <a:pt x="396" y="0"/>
                    <a:pt x="255" y="0"/>
                  </a:cubicBezTo>
                  <a:cubicBezTo>
                    <a:pt x="114" y="0"/>
                    <a:pt x="0" y="114"/>
                    <a:pt x="0" y="255"/>
                  </a:cubicBezTo>
                  <a:cubicBezTo>
                    <a:pt x="0" y="396"/>
                    <a:pt x="114" y="510"/>
                    <a:pt x="255" y="510"/>
                  </a:cubicBezTo>
                  <a:close/>
                  <a:moveTo>
                    <a:pt x="255" y="102"/>
                  </a:moveTo>
                  <a:cubicBezTo>
                    <a:pt x="339" y="102"/>
                    <a:pt x="408" y="171"/>
                    <a:pt x="408" y="255"/>
                  </a:cubicBezTo>
                  <a:cubicBezTo>
                    <a:pt x="408" y="339"/>
                    <a:pt x="339" y="408"/>
                    <a:pt x="255" y="408"/>
                  </a:cubicBezTo>
                  <a:cubicBezTo>
                    <a:pt x="171" y="408"/>
                    <a:pt x="102" y="339"/>
                    <a:pt x="102" y="255"/>
                  </a:cubicBezTo>
                  <a:cubicBezTo>
                    <a:pt x="102" y="171"/>
                    <a:pt x="171" y="102"/>
                    <a:pt x="255" y="102"/>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4" name="Freeform 78">
              <a:extLst>
                <a:ext uri="{FF2B5EF4-FFF2-40B4-BE49-F238E27FC236}">
                  <a16:creationId xmlns:a16="http://schemas.microsoft.com/office/drawing/2014/main" id="{0653FA7E-31C8-E5B6-39B2-1BA8E8FAEC04}"/>
                </a:ext>
              </a:extLst>
            </p:cNvPr>
            <p:cNvSpPr>
              <a:spLocks noEditPoints="1"/>
            </p:cNvSpPr>
            <p:nvPr/>
          </p:nvSpPr>
          <p:spPr bwMode="auto">
            <a:xfrm>
              <a:off x="7210" y="1071"/>
              <a:ext cx="965" cy="2413"/>
            </a:xfrm>
            <a:custGeom>
              <a:avLst/>
              <a:gdLst>
                <a:gd name="T0" fmla="*/ 357 w 408"/>
                <a:gd name="T1" fmla="*/ 1020 h 1020"/>
                <a:gd name="T2" fmla="*/ 408 w 408"/>
                <a:gd name="T3" fmla="*/ 969 h 1020"/>
                <a:gd name="T4" fmla="*/ 408 w 408"/>
                <a:gd name="T5" fmla="*/ 51 h 1020"/>
                <a:gd name="T6" fmla="*/ 357 w 408"/>
                <a:gd name="T7" fmla="*/ 0 h 1020"/>
                <a:gd name="T8" fmla="*/ 51 w 408"/>
                <a:gd name="T9" fmla="*/ 0 h 1020"/>
                <a:gd name="T10" fmla="*/ 0 w 408"/>
                <a:gd name="T11" fmla="*/ 51 h 1020"/>
                <a:gd name="T12" fmla="*/ 0 w 408"/>
                <a:gd name="T13" fmla="*/ 969 h 1020"/>
                <a:gd name="T14" fmla="*/ 51 w 408"/>
                <a:gd name="T15" fmla="*/ 1020 h 1020"/>
                <a:gd name="T16" fmla="*/ 357 w 408"/>
                <a:gd name="T17" fmla="*/ 1020 h 1020"/>
                <a:gd name="T18" fmla="*/ 102 w 408"/>
                <a:gd name="T19" fmla="*/ 102 h 1020"/>
                <a:gd name="T20" fmla="*/ 306 w 408"/>
                <a:gd name="T21" fmla="*/ 102 h 1020"/>
                <a:gd name="T22" fmla="*/ 306 w 408"/>
                <a:gd name="T23" fmla="*/ 918 h 1020"/>
                <a:gd name="T24" fmla="*/ 102 w 408"/>
                <a:gd name="T25" fmla="*/ 918 h 1020"/>
                <a:gd name="T26" fmla="*/ 102 w 408"/>
                <a:gd name="T27" fmla="*/ 102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8" h="1020">
                  <a:moveTo>
                    <a:pt x="357" y="1020"/>
                  </a:moveTo>
                  <a:cubicBezTo>
                    <a:pt x="385" y="1020"/>
                    <a:pt x="408" y="997"/>
                    <a:pt x="408" y="969"/>
                  </a:cubicBezTo>
                  <a:cubicBezTo>
                    <a:pt x="408" y="51"/>
                    <a:pt x="408" y="51"/>
                    <a:pt x="408" y="51"/>
                  </a:cubicBezTo>
                  <a:cubicBezTo>
                    <a:pt x="408" y="23"/>
                    <a:pt x="385" y="0"/>
                    <a:pt x="357" y="0"/>
                  </a:cubicBezTo>
                  <a:cubicBezTo>
                    <a:pt x="51" y="0"/>
                    <a:pt x="51" y="0"/>
                    <a:pt x="51" y="0"/>
                  </a:cubicBezTo>
                  <a:cubicBezTo>
                    <a:pt x="23" y="0"/>
                    <a:pt x="0" y="23"/>
                    <a:pt x="0" y="51"/>
                  </a:cubicBezTo>
                  <a:cubicBezTo>
                    <a:pt x="0" y="969"/>
                    <a:pt x="0" y="969"/>
                    <a:pt x="0" y="969"/>
                  </a:cubicBezTo>
                  <a:cubicBezTo>
                    <a:pt x="0" y="997"/>
                    <a:pt x="23" y="1020"/>
                    <a:pt x="51" y="1020"/>
                  </a:cubicBezTo>
                  <a:lnTo>
                    <a:pt x="357" y="1020"/>
                  </a:lnTo>
                  <a:close/>
                  <a:moveTo>
                    <a:pt x="102" y="102"/>
                  </a:moveTo>
                  <a:cubicBezTo>
                    <a:pt x="306" y="102"/>
                    <a:pt x="306" y="102"/>
                    <a:pt x="306" y="102"/>
                  </a:cubicBezTo>
                  <a:cubicBezTo>
                    <a:pt x="306" y="918"/>
                    <a:pt x="306" y="918"/>
                    <a:pt x="306" y="918"/>
                  </a:cubicBezTo>
                  <a:cubicBezTo>
                    <a:pt x="102" y="918"/>
                    <a:pt x="102" y="918"/>
                    <a:pt x="102" y="918"/>
                  </a:cubicBezTo>
                  <a:lnTo>
                    <a:pt x="102" y="102"/>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5" name="Freeform 79">
              <a:extLst>
                <a:ext uri="{FF2B5EF4-FFF2-40B4-BE49-F238E27FC236}">
                  <a16:creationId xmlns:a16="http://schemas.microsoft.com/office/drawing/2014/main" id="{639092BC-76BA-7BA0-8156-A47D0A23ECDB}"/>
                </a:ext>
              </a:extLst>
            </p:cNvPr>
            <p:cNvSpPr>
              <a:spLocks noEditPoints="1"/>
            </p:cNvSpPr>
            <p:nvPr/>
          </p:nvSpPr>
          <p:spPr bwMode="auto">
            <a:xfrm>
              <a:off x="6004" y="1554"/>
              <a:ext cx="965" cy="1930"/>
            </a:xfrm>
            <a:custGeom>
              <a:avLst/>
              <a:gdLst>
                <a:gd name="T0" fmla="*/ 357 w 408"/>
                <a:gd name="T1" fmla="*/ 816 h 816"/>
                <a:gd name="T2" fmla="*/ 408 w 408"/>
                <a:gd name="T3" fmla="*/ 765 h 816"/>
                <a:gd name="T4" fmla="*/ 408 w 408"/>
                <a:gd name="T5" fmla="*/ 51 h 816"/>
                <a:gd name="T6" fmla="*/ 357 w 408"/>
                <a:gd name="T7" fmla="*/ 0 h 816"/>
                <a:gd name="T8" fmla="*/ 51 w 408"/>
                <a:gd name="T9" fmla="*/ 0 h 816"/>
                <a:gd name="T10" fmla="*/ 0 w 408"/>
                <a:gd name="T11" fmla="*/ 51 h 816"/>
                <a:gd name="T12" fmla="*/ 0 w 408"/>
                <a:gd name="T13" fmla="*/ 765 h 816"/>
                <a:gd name="T14" fmla="*/ 51 w 408"/>
                <a:gd name="T15" fmla="*/ 816 h 816"/>
                <a:gd name="T16" fmla="*/ 357 w 408"/>
                <a:gd name="T17" fmla="*/ 816 h 816"/>
                <a:gd name="T18" fmla="*/ 102 w 408"/>
                <a:gd name="T19" fmla="*/ 102 h 816"/>
                <a:gd name="T20" fmla="*/ 306 w 408"/>
                <a:gd name="T21" fmla="*/ 102 h 816"/>
                <a:gd name="T22" fmla="*/ 306 w 408"/>
                <a:gd name="T23" fmla="*/ 714 h 816"/>
                <a:gd name="T24" fmla="*/ 102 w 408"/>
                <a:gd name="T25" fmla="*/ 714 h 816"/>
                <a:gd name="T26" fmla="*/ 102 w 408"/>
                <a:gd name="T27" fmla="*/ 102 h 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8" h="816">
                  <a:moveTo>
                    <a:pt x="357" y="816"/>
                  </a:moveTo>
                  <a:cubicBezTo>
                    <a:pt x="385" y="816"/>
                    <a:pt x="408" y="793"/>
                    <a:pt x="408" y="765"/>
                  </a:cubicBezTo>
                  <a:cubicBezTo>
                    <a:pt x="408" y="51"/>
                    <a:pt x="408" y="51"/>
                    <a:pt x="408" y="51"/>
                  </a:cubicBezTo>
                  <a:cubicBezTo>
                    <a:pt x="408" y="23"/>
                    <a:pt x="385" y="0"/>
                    <a:pt x="357" y="0"/>
                  </a:cubicBezTo>
                  <a:cubicBezTo>
                    <a:pt x="51" y="0"/>
                    <a:pt x="51" y="0"/>
                    <a:pt x="51" y="0"/>
                  </a:cubicBezTo>
                  <a:cubicBezTo>
                    <a:pt x="23" y="0"/>
                    <a:pt x="0" y="23"/>
                    <a:pt x="0" y="51"/>
                  </a:cubicBezTo>
                  <a:cubicBezTo>
                    <a:pt x="0" y="765"/>
                    <a:pt x="0" y="765"/>
                    <a:pt x="0" y="765"/>
                  </a:cubicBezTo>
                  <a:cubicBezTo>
                    <a:pt x="0" y="793"/>
                    <a:pt x="23" y="816"/>
                    <a:pt x="51" y="816"/>
                  </a:cubicBezTo>
                  <a:lnTo>
                    <a:pt x="357" y="816"/>
                  </a:lnTo>
                  <a:close/>
                  <a:moveTo>
                    <a:pt x="102" y="102"/>
                  </a:moveTo>
                  <a:cubicBezTo>
                    <a:pt x="306" y="102"/>
                    <a:pt x="306" y="102"/>
                    <a:pt x="306" y="102"/>
                  </a:cubicBezTo>
                  <a:cubicBezTo>
                    <a:pt x="306" y="714"/>
                    <a:pt x="306" y="714"/>
                    <a:pt x="306" y="714"/>
                  </a:cubicBezTo>
                  <a:cubicBezTo>
                    <a:pt x="102" y="714"/>
                    <a:pt x="102" y="714"/>
                    <a:pt x="102" y="714"/>
                  </a:cubicBezTo>
                  <a:lnTo>
                    <a:pt x="102" y="102"/>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p>
          </p:txBody>
        </p:sp>
        <p:sp>
          <p:nvSpPr>
            <p:cNvPr id="36" name="Freeform 80">
              <a:extLst>
                <a:ext uri="{FF2B5EF4-FFF2-40B4-BE49-F238E27FC236}">
                  <a16:creationId xmlns:a16="http://schemas.microsoft.com/office/drawing/2014/main" id="{A8E239E8-0183-BBA2-4E6B-243054B9E136}"/>
                </a:ext>
              </a:extLst>
            </p:cNvPr>
            <p:cNvSpPr>
              <a:spLocks/>
            </p:cNvSpPr>
            <p:nvPr/>
          </p:nvSpPr>
          <p:spPr bwMode="auto">
            <a:xfrm>
              <a:off x="5121" y="2277"/>
              <a:ext cx="641" cy="1207"/>
            </a:xfrm>
            <a:custGeom>
              <a:avLst/>
              <a:gdLst>
                <a:gd name="T0" fmla="*/ 220 w 271"/>
                <a:gd name="T1" fmla="*/ 510 h 510"/>
                <a:gd name="T2" fmla="*/ 271 w 271"/>
                <a:gd name="T3" fmla="*/ 459 h 510"/>
                <a:gd name="T4" fmla="*/ 271 w 271"/>
                <a:gd name="T5" fmla="*/ 51 h 510"/>
                <a:gd name="T6" fmla="*/ 220 w 271"/>
                <a:gd name="T7" fmla="*/ 0 h 510"/>
                <a:gd name="T8" fmla="*/ 51 w 271"/>
                <a:gd name="T9" fmla="*/ 0 h 510"/>
                <a:gd name="T10" fmla="*/ 0 w 271"/>
                <a:gd name="T11" fmla="*/ 51 h 510"/>
                <a:gd name="T12" fmla="*/ 51 w 271"/>
                <a:gd name="T13" fmla="*/ 102 h 510"/>
                <a:gd name="T14" fmla="*/ 169 w 271"/>
                <a:gd name="T15" fmla="*/ 102 h 510"/>
                <a:gd name="T16" fmla="*/ 169 w 271"/>
                <a:gd name="T17" fmla="*/ 408 h 510"/>
                <a:gd name="T18" fmla="*/ 98 w 271"/>
                <a:gd name="T19" fmla="*/ 408 h 510"/>
                <a:gd name="T20" fmla="*/ 47 w 271"/>
                <a:gd name="T21" fmla="*/ 459 h 510"/>
                <a:gd name="T22" fmla="*/ 98 w 271"/>
                <a:gd name="T23" fmla="*/ 510 h 510"/>
                <a:gd name="T24" fmla="*/ 220 w 271"/>
                <a:gd name="T25" fmla="*/ 51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1" h="510">
                  <a:moveTo>
                    <a:pt x="220" y="510"/>
                  </a:moveTo>
                  <a:cubicBezTo>
                    <a:pt x="248" y="510"/>
                    <a:pt x="271" y="487"/>
                    <a:pt x="271" y="459"/>
                  </a:cubicBezTo>
                  <a:cubicBezTo>
                    <a:pt x="271" y="51"/>
                    <a:pt x="271" y="51"/>
                    <a:pt x="271" y="51"/>
                  </a:cubicBezTo>
                  <a:cubicBezTo>
                    <a:pt x="271" y="23"/>
                    <a:pt x="248" y="0"/>
                    <a:pt x="220" y="0"/>
                  </a:cubicBezTo>
                  <a:cubicBezTo>
                    <a:pt x="51" y="0"/>
                    <a:pt x="51" y="0"/>
                    <a:pt x="51" y="0"/>
                  </a:cubicBezTo>
                  <a:cubicBezTo>
                    <a:pt x="23" y="0"/>
                    <a:pt x="0" y="23"/>
                    <a:pt x="0" y="51"/>
                  </a:cubicBezTo>
                  <a:cubicBezTo>
                    <a:pt x="0" y="79"/>
                    <a:pt x="23" y="102"/>
                    <a:pt x="51" y="102"/>
                  </a:cubicBezTo>
                  <a:cubicBezTo>
                    <a:pt x="169" y="102"/>
                    <a:pt x="169" y="102"/>
                    <a:pt x="169" y="102"/>
                  </a:cubicBezTo>
                  <a:cubicBezTo>
                    <a:pt x="169" y="408"/>
                    <a:pt x="169" y="408"/>
                    <a:pt x="169" y="408"/>
                  </a:cubicBezTo>
                  <a:cubicBezTo>
                    <a:pt x="98" y="408"/>
                    <a:pt x="98" y="408"/>
                    <a:pt x="98" y="408"/>
                  </a:cubicBezTo>
                  <a:cubicBezTo>
                    <a:pt x="69" y="408"/>
                    <a:pt x="47" y="431"/>
                    <a:pt x="47" y="459"/>
                  </a:cubicBezTo>
                  <a:cubicBezTo>
                    <a:pt x="47" y="487"/>
                    <a:pt x="69" y="510"/>
                    <a:pt x="98" y="510"/>
                  </a:cubicBezTo>
                  <a:cubicBezTo>
                    <a:pt x="220" y="510"/>
                    <a:pt x="220" y="510"/>
                    <a:pt x="220" y="51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7" name="Freeform 81">
              <a:extLst>
                <a:ext uri="{FF2B5EF4-FFF2-40B4-BE49-F238E27FC236}">
                  <a16:creationId xmlns:a16="http://schemas.microsoft.com/office/drawing/2014/main" id="{C26EFC80-F86B-318A-29F4-CB98C96DE3BA}"/>
                </a:ext>
              </a:extLst>
            </p:cNvPr>
            <p:cNvSpPr>
              <a:spLocks/>
            </p:cNvSpPr>
            <p:nvPr/>
          </p:nvSpPr>
          <p:spPr bwMode="auto">
            <a:xfrm>
              <a:off x="4677" y="347"/>
              <a:ext cx="3980" cy="3619"/>
            </a:xfrm>
            <a:custGeom>
              <a:avLst/>
              <a:gdLst>
                <a:gd name="T0" fmla="*/ 1632 w 1683"/>
                <a:gd name="T1" fmla="*/ 0 h 1530"/>
                <a:gd name="T2" fmla="*/ 51 w 1683"/>
                <a:gd name="T3" fmla="*/ 0 h 1530"/>
                <a:gd name="T4" fmla="*/ 0 w 1683"/>
                <a:gd name="T5" fmla="*/ 51 h 1530"/>
                <a:gd name="T6" fmla="*/ 51 w 1683"/>
                <a:gd name="T7" fmla="*/ 102 h 1530"/>
                <a:gd name="T8" fmla="*/ 1581 w 1683"/>
                <a:gd name="T9" fmla="*/ 102 h 1530"/>
                <a:gd name="T10" fmla="*/ 1581 w 1683"/>
                <a:gd name="T11" fmla="*/ 1428 h 1530"/>
                <a:gd name="T12" fmla="*/ 306 w 1683"/>
                <a:gd name="T13" fmla="*/ 1428 h 1530"/>
                <a:gd name="T14" fmla="*/ 255 w 1683"/>
                <a:gd name="T15" fmla="*/ 1479 h 1530"/>
                <a:gd name="T16" fmla="*/ 306 w 1683"/>
                <a:gd name="T17" fmla="*/ 1530 h 1530"/>
                <a:gd name="T18" fmla="*/ 1632 w 1683"/>
                <a:gd name="T19" fmla="*/ 1530 h 1530"/>
                <a:gd name="T20" fmla="*/ 1683 w 1683"/>
                <a:gd name="T21" fmla="*/ 1479 h 1530"/>
                <a:gd name="T22" fmla="*/ 1683 w 1683"/>
                <a:gd name="T23" fmla="*/ 51 h 1530"/>
                <a:gd name="T24" fmla="*/ 1632 w 1683"/>
                <a:gd name="T25" fmla="*/ 0 h 1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83" h="1530">
                  <a:moveTo>
                    <a:pt x="1632" y="0"/>
                  </a:moveTo>
                  <a:cubicBezTo>
                    <a:pt x="51" y="0"/>
                    <a:pt x="51" y="0"/>
                    <a:pt x="51" y="0"/>
                  </a:cubicBezTo>
                  <a:cubicBezTo>
                    <a:pt x="23" y="0"/>
                    <a:pt x="0" y="23"/>
                    <a:pt x="0" y="51"/>
                  </a:cubicBezTo>
                  <a:cubicBezTo>
                    <a:pt x="0" y="79"/>
                    <a:pt x="23" y="102"/>
                    <a:pt x="51" y="102"/>
                  </a:cubicBezTo>
                  <a:cubicBezTo>
                    <a:pt x="1581" y="102"/>
                    <a:pt x="1581" y="102"/>
                    <a:pt x="1581" y="102"/>
                  </a:cubicBezTo>
                  <a:cubicBezTo>
                    <a:pt x="1581" y="1428"/>
                    <a:pt x="1581" y="1428"/>
                    <a:pt x="1581" y="1428"/>
                  </a:cubicBezTo>
                  <a:cubicBezTo>
                    <a:pt x="306" y="1428"/>
                    <a:pt x="306" y="1428"/>
                    <a:pt x="306" y="1428"/>
                  </a:cubicBezTo>
                  <a:cubicBezTo>
                    <a:pt x="278" y="1428"/>
                    <a:pt x="255" y="1451"/>
                    <a:pt x="255" y="1479"/>
                  </a:cubicBezTo>
                  <a:cubicBezTo>
                    <a:pt x="255" y="1507"/>
                    <a:pt x="278" y="1530"/>
                    <a:pt x="306" y="1530"/>
                  </a:cubicBezTo>
                  <a:cubicBezTo>
                    <a:pt x="1632" y="1530"/>
                    <a:pt x="1632" y="1530"/>
                    <a:pt x="1632" y="1530"/>
                  </a:cubicBezTo>
                  <a:cubicBezTo>
                    <a:pt x="1660" y="1530"/>
                    <a:pt x="1683" y="1507"/>
                    <a:pt x="1683" y="1479"/>
                  </a:cubicBezTo>
                  <a:cubicBezTo>
                    <a:pt x="1683" y="51"/>
                    <a:pt x="1683" y="51"/>
                    <a:pt x="1683" y="51"/>
                  </a:cubicBezTo>
                  <a:cubicBezTo>
                    <a:pt x="1683" y="23"/>
                    <a:pt x="1660" y="0"/>
                    <a:pt x="1632" y="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8" name="Freeform 82">
              <a:extLst>
                <a:ext uri="{FF2B5EF4-FFF2-40B4-BE49-F238E27FC236}">
                  <a16:creationId xmlns:a16="http://schemas.microsoft.com/office/drawing/2014/main" id="{BD9B8DD9-C285-487E-EC23-FE791DCE2DFC}"/>
                </a:ext>
              </a:extLst>
            </p:cNvPr>
            <p:cNvSpPr>
              <a:spLocks noEditPoints="1"/>
            </p:cNvSpPr>
            <p:nvPr/>
          </p:nvSpPr>
          <p:spPr bwMode="auto">
            <a:xfrm>
              <a:off x="2858" y="1795"/>
              <a:ext cx="2190" cy="4342"/>
            </a:xfrm>
            <a:custGeom>
              <a:avLst/>
              <a:gdLst>
                <a:gd name="T0" fmla="*/ 853 w 926"/>
                <a:gd name="T1" fmla="*/ 248 h 1836"/>
                <a:gd name="T2" fmla="*/ 593 w 926"/>
                <a:gd name="T3" fmla="*/ 0 h 1836"/>
                <a:gd name="T4" fmla="*/ 333 w 926"/>
                <a:gd name="T5" fmla="*/ 0 h 1836"/>
                <a:gd name="T6" fmla="*/ 73 w 926"/>
                <a:gd name="T7" fmla="*/ 248 h 1836"/>
                <a:gd name="T8" fmla="*/ 5 w 926"/>
                <a:gd name="T9" fmla="*/ 840 h 1836"/>
                <a:gd name="T10" fmla="*/ 47 w 926"/>
                <a:gd name="T11" fmla="*/ 975 h 1836"/>
                <a:gd name="T12" fmla="*/ 152 w 926"/>
                <a:gd name="T13" fmla="*/ 1027 h 1836"/>
                <a:gd name="T14" fmla="*/ 208 w 926"/>
                <a:gd name="T15" fmla="*/ 1789 h 1836"/>
                <a:gd name="T16" fmla="*/ 259 w 926"/>
                <a:gd name="T17" fmla="*/ 1836 h 1836"/>
                <a:gd name="T18" fmla="*/ 667 w 926"/>
                <a:gd name="T19" fmla="*/ 1836 h 1836"/>
                <a:gd name="T20" fmla="*/ 718 w 926"/>
                <a:gd name="T21" fmla="*/ 1789 h 1836"/>
                <a:gd name="T22" fmla="*/ 774 w 926"/>
                <a:gd name="T23" fmla="*/ 1027 h 1836"/>
                <a:gd name="T24" fmla="*/ 879 w 926"/>
                <a:gd name="T25" fmla="*/ 975 h 1836"/>
                <a:gd name="T26" fmla="*/ 921 w 926"/>
                <a:gd name="T27" fmla="*/ 840 h 1836"/>
                <a:gd name="T28" fmla="*/ 853 w 926"/>
                <a:gd name="T29" fmla="*/ 248 h 1836"/>
                <a:gd name="T30" fmla="*/ 803 w 926"/>
                <a:gd name="T31" fmla="*/ 907 h 1836"/>
                <a:gd name="T32" fmla="*/ 765 w 926"/>
                <a:gd name="T33" fmla="*/ 925 h 1836"/>
                <a:gd name="T34" fmla="*/ 727 w 926"/>
                <a:gd name="T35" fmla="*/ 925 h 1836"/>
                <a:gd name="T36" fmla="*/ 676 w 926"/>
                <a:gd name="T37" fmla="*/ 972 h 1836"/>
                <a:gd name="T38" fmla="*/ 620 w 926"/>
                <a:gd name="T39" fmla="*/ 1734 h 1836"/>
                <a:gd name="T40" fmla="*/ 306 w 926"/>
                <a:gd name="T41" fmla="*/ 1734 h 1836"/>
                <a:gd name="T42" fmla="*/ 250 w 926"/>
                <a:gd name="T43" fmla="*/ 972 h 1836"/>
                <a:gd name="T44" fmla="*/ 199 w 926"/>
                <a:gd name="T45" fmla="*/ 925 h 1836"/>
                <a:gd name="T46" fmla="*/ 161 w 926"/>
                <a:gd name="T47" fmla="*/ 925 h 1836"/>
                <a:gd name="T48" fmla="*/ 123 w 926"/>
                <a:gd name="T49" fmla="*/ 907 h 1836"/>
                <a:gd name="T50" fmla="*/ 107 w 926"/>
                <a:gd name="T51" fmla="*/ 852 h 1836"/>
                <a:gd name="T52" fmla="*/ 174 w 926"/>
                <a:gd name="T53" fmla="*/ 259 h 1836"/>
                <a:gd name="T54" fmla="*/ 333 w 926"/>
                <a:gd name="T55" fmla="*/ 102 h 1836"/>
                <a:gd name="T56" fmla="*/ 593 w 926"/>
                <a:gd name="T57" fmla="*/ 102 h 1836"/>
                <a:gd name="T58" fmla="*/ 752 w 926"/>
                <a:gd name="T59" fmla="*/ 259 h 1836"/>
                <a:gd name="T60" fmla="*/ 820 w 926"/>
                <a:gd name="T61" fmla="*/ 852 h 1836"/>
                <a:gd name="T62" fmla="*/ 803 w 926"/>
                <a:gd name="T63" fmla="*/ 907 h 1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26" h="1836">
                  <a:moveTo>
                    <a:pt x="853" y="248"/>
                  </a:moveTo>
                  <a:cubicBezTo>
                    <a:pt x="837" y="106"/>
                    <a:pt x="725" y="0"/>
                    <a:pt x="593" y="0"/>
                  </a:cubicBezTo>
                  <a:cubicBezTo>
                    <a:pt x="333" y="0"/>
                    <a:pt x="333" y="0"/>
                    <a:pt x="333" y="0"/>
                  </a:cubicBezTo>
                  <a:cubicBezTo>
                    <a:pt x="201" y="0"/>
                    <a:pt x="89" y="106"/>
                    <a:pt x="73" y="248"/>
                  </a:cubicBezTo>
                  <a:cubicBezTo>
                    <a:pt x="5" y="840"/>
                    <a:pt x="5" y="840"/>
                    <a:pt x="5" y="840"/>
                  </a:cubicBezTo>
                  <a:cubicBezTo>
                    <a:pt x="0" y="890"/>
                    <a:pt x="15" y="939"/>
                    <a:pt x="47" y="975"/>
                  </a:cubicBezTo>
                  <a:cubicBezTo>
                    <a:pt x="75" y="1006"/>
                    <a:pt x="112" y="1024"/>
                    <a:pt x="152" y="1027"/>
                  </a:cubicBezTo>
                  <a:cubicBezTo>
                    <a:pt x="208" y="1789"/>
                    <a:pt x="208" y="1789"/>
                    <a:pt x="208" y="1789"/>
                  </a:cubicBezTo>
                  <a:cubicBezTo>
                    <a:pt x="210" y="1815"/>
                    <a:pt x="232" y="1836"/>
                    <a:pt x="259" y="1836"/>
                  </a:cubicBezTo>
                  <a:cubicBezTo>
                    <a:pt x="667" y="1836"/>
                    <a:pt x="667" y="1836"/>
                    <a:pt x="667" y="1836"/>
                  </a:cubicBezTo>
                  <a:cubicBezTo>
                    <a:pt x="694" y="1836"/>
                    <a:pt x="716" y="1815"/>
                    <a:pt x="718" y="1789"/>
                  </a:cubicBezTo>
                  <a:cubicBezTo>
                    <a:pt x="774" y="1027"/>
                    <a:pt x="774" y="1027"/>
                    <a:pt x="774" y="1027"/>
                  </a:cubicBezTo>
                  <a:cubicBezTo>
                    <a:pt x="814" y="1024"/>
                    <a:pt x="851" y="1006"/>
                    <a:pt x="879" y="975"/>
                  </a:cubicBezTo>
                  <a:cubicBezTo>
                    <a:pt x="911" y="939"/>
                    <a:pt x="926" y="890"/>
                    <a:pt x="921" y="840"/>
                  </a:cubicBezTo>
                  <a:lnTo>
                    <a:pt x="853" y="248"/>
                  </a:lnTo>
                  <a:close/>
                  <a:moveTo>
                    <a:pt x="803" y="907"/>
                  </a:moveTo>
                  <a:cubicBezTo>
                    <a:pt x="797" y="914"/>
                    <a:pt x="784" y="925"/>
                    <a:pt x="765" y="925"/>
                  </a:cubicBezTo>
                  <a:cubicBezTo>
                    <a:pt x="727" y="925"/>
                    <a:pt x="727" y="925"/>
                    <a:pt x="727" y="925"/>
                  </a:cubicBezTo>
                  <a:cubicBezTo>
                    <a:pt x="700" y="925"/>
                    <a:pt x="678" y="945"/>
                    <a:pt x="676" y="972"/>
                  </a:cubicBezTo>
                  <a:cubicBezTo>
                    <a:pt x="620" y="1734"/>
                    <a:pt x="620" y="1734"/>
                    <a:pt x="620" y="1734"/>
                  </a:cubicBezTo>
                  <a:cubicBezTo>
                    <a:pt x="306" y="1734"/>
                    <a:pt x="306" y="1734"/>
                    <a:pt x="306" y="1734"/>
                  </a:cubicBezTo>
                  <a:cubicBezTo>
                    <a:pt x="250" y="972"/>
                    <a:pt x="250" y="972"/>
                    <a:pt x="250" y="972"/>
                  </a:cubicBezTo>
                  <a:cubicBezTo>
                    <a:pt x="248" y="945"/>
                    <a:pt x="226" y="925"/>
                    <a:pt x="199" y="925"/>
                  </a:cubicBezTo>
                  <a:cubicBezTo>
                    <a:pt x="161" y="925"/>
                    <a:pt x="161" y="925"/>
                    <a:pt x="161" y="925"/>
                  </a:cubicBezTo>
                  <a:cubicBezTo>
                    <a:pt x="142" y="925"/>
                    <a:pt x="129" y="914"/>
                    <a:pt x="123" y="907"/>
                  </a:cubicBezTo>
                  <a:cubicBezTo>
                    <a:pt x="110" y="893"/>
                    <a:pt x="104" y="872"/>
                    <a:pt x="107" y="852"/>
                  </a:cubicBezTo>
                  <a:cubicBezTo>
                    <a:pt x="174" y="259"/>
                    <a:pt x="174" y="259"/>
                    <a:pt x="174" y="259"/>
                  </a:cubicBezTo>
                  <a:cubicBezTo>
                    <a:pt x="184" y="170"/>
                    <a:pt x="252" y="102"/>
                    <a:pt x="333" y="102"/>
                  </a:cubicBezTo>
                  <a:cubicBezTo>
                    <a:pt x="593" y="102"/>
                    <a:pt x="593" y="102"/>
                    <a:pt x="593" y="102"/>
                  </a:cubicBezTo>
                  <a:cubicBezTo>
                    <a:pt x="673" y="102"/>
                    <a:pt x="742" y="170"/>
                    <a:pt x="752" y="259"/>
                  </a:cubicBezTo>
                  <a:cubicBezTo>
                    <a:pt x="820" y="852"/>
                    <a:pt x="820" y="852"/>
                    <a:pt x="820" y="852"/>
                  </a:cubicBezTo>
                  <a:cubicBezTo>
                    <a:pt x="822" y="872"/>
                    <a:pt x="816" y="893"/>
                    <a:pt x="803" y="907"/>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2" name="Rectangle 406">
            <a:extLst>
              <a:ext uri="{FF2B5EF4-FFF2-40B4-BE49-F238E27FC236}">
                <a16:creationId xmlns:a16="http://schemas.microsoft.com/office/drawing/2014/main" id="{90F24AE8-513F-AE85-F548-6344E2AF844D}"/>
              </a:ext>
            </a:extLst>
          </p:cNvPr>
          <p:cNvSpPr/>
          <p:nvPr/>
        </p:nvSpPr>
        <p:spPr>
          <a:xfrm>
            <a:off x="8382866" y="3449404"/>
            <a:ext cx="2667018" cy="623233"/>
          </a:xfrm>
          <a:prstGeom prst="rect">
            <a:avLst/>
          </a:prstGeom>
        </p:spPr>
        <p:txBody>
          <a:bodyPr wrap="square" lIns="68567" tIns="34283" rIns="68567" bIns="34283">
            <a:spAutoFit/>
          </a:bodyPr>
          <a:lstStyle/>
          <a:p>
            <a:pPr algn="ctr" defTabSz="685800"/>
            <a:r>
              <a:rPr lang="de-CH" b="1" dirty="0">
                <a:solidFill>
                  <a:schemeClr val="bg1"/>
                </a:solidFill>
                <a:ea typeface="Roboto" pitchFamily="2" charset="0"/>
                <a:cs typeface="Arial" charset="0"/>
              </a:rPr>
              <a:t>Pitchen und</a:t>
            </a:r>
            <a:br>
              <a:rPr lang="de-CH" b="1" dirty="0">
                <a:solidFill>
                  <a:schemeClr val="bg1"/>
                </a:solidFill>
                <a:ea typeface="Roboto" pitchFamily="2" charset="0"/>
                <a:cs typeface="Arial" charset="0"/>
              </a:rPr>
            </a:br>
            <a:r>
              <a:rPr lang="de-CH" b="1" dirty="0">
                <a:solidFill>
                  <a:schemeClr val="bg1"/>
                </a:solidFill>
                <a:ea typeface="Roboto" pitchFamily="2" charset="0"/>
                <a:cs typeface="Arial" charset="0"/>
              </a:rPr>
              <a:t>Feedback einholen</a:t>
            </a:r>
          </a:p>
        </p:txBody>
      </p:sp>
      <p:sp>
        <p:nvSpPr>
          <p:cNvPr id="5" name="Freeform 9">
            <a:extLst>
              <a:ext uri="{FF2B5EF4-FFF2-40B4-BE49-F238E27FC236}">
                <a16:creationId xmlns:a16="http://schemas.microsoft.com/office/drawing/2014/main" id="{EC3EC271-077B-4FEE-DBBF-AFC7652E7763}"/>
              </a:ext>
            </a:extLst>
          </p:cNvPr>
          <p:cNvSpPr>
            <a:spLocks/>
          </p:cNvSpPr>
          <p:nvPr/>
        </p:nvSpPr>
        <p:spPr bwMode="auto">
          <a:xfrm>
            <a:off x="4808249" y="436309"/>
            <a:ext cx="3159648" cy="3159216"/>
          </a:xfrm>
          <a:prstGeom prst="ellipse">
            <a:avLst/>
          </a:prstGeom>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fr-FR" dirty="0">
              <a:solidFill>
                <a:schemeClr val="lt1"/>
              </a:solidFill>
            </a:endParaRPr>
          </a:p>
        </p:txBody>
      </p:sp>
      <p:sp>
        <p:nvSpPr>
          <p:cNvPr id="6" name="Rectangle 399">
            <a:extLst>
              <a:ext uri="{FF2B5EF4-FFF2-40B4-BE49-F238E27FC236}">
                <a16:creationId xmlns:a16="http://schemas.microsoft.com/office/drawing/2014/main" id="{BD5F0407-E5FA-EA38-038A-E6BA4348EA49}"/>
              </a:ext>
            </a:extLst>
          </p:cNvPr>
          <p:cNvSpPr/>
          <p:nvPr/>
        </p:nvSpPr>
        <p:spPr>
          <a:xfrm>
            <a:off x="5080399" y="1909295"/>
            <a:ext cx="2636471" cy="923330"/>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Wie präsentiere ich glaubwürdig und authentisch?</a:t>
            </a:r>
          </a:p>
        </p:txBody>
      </p:sp>
      <p:sp>
        <p:nvSpPr>
          <p:cNvPr id="17" name="Freeform 5">
            <a:extLst>
              <a:ext uri="{FF2B5EF4-FFF2-40B4-BE49-F238E27FC236}">
                <a16:creationId xmlns:a16="http://schemas.microsoft.com/office/drawing/2014/main" id="{7AD526D4-0CD8-D75F-F6CE-01C079334C5D}"/>
              </a:ext>
            </a:extLst>
          </p:cNvPr>
          <p:cNvSpPr>
            <a:spLocks noEditPoints="1"/>
          </p:cNvSpPr>
          <p:nvPr/>
        </p:nvSpPr>
        <p:spPr bwMode="auto">
          <a:xfrm>
            <a:off x="6207778" y="1105502"/>
            <a:ext cx="330741" cy="264116"/>
          </a:xfrm>
          <a:custGeom>
            <a:avLst/>
            <a:gdLst>
              <a:gd name="T0" fmla="*/ 387 w 458"/>
              <a:gd name="T1" fmla="*/ 15 h 342"/>
              <a:gd name="T2" fmla="*/ 153 w 458"/>
              <a:gd name="T3" fmla="*/ 248 h 342"/>
              <a:gd name="T4" fmla="*/ 71 w 458"/>
              <a:gd name="T5" fmla="*/ 165 h 342"/>
              <a:gd name="T6" fmla="*/ 16 w 458"/>
              <a:gd name="T7" fmla="*/ 165 h 342"/>
              <a:gd name="T8" fmla="*/ 16 w 458"/>
              <a:gd name="T9" fmla="*/ 221 h 342"/>
              <a:gd name="T10" fmla="*/ 125 w 458"/>
              <a:gd name="T11" fmla="*/ 331 h 342"/>
              <a:gd name="T12" fmla="*/ 153 w 458"/>
              <a:gd name="T13" fmla="*/ 342 h 342"/>
              <a:gd name="T14" fmla="*/ 181 w 458"/>
              <a:gd name="T15" fmla="*/ 331 h 342"/>
              <a:gd name="T16" fmla="*/ 443 w 458"/>
              <a:gd name="T17" fmla="*/ 70 h 342"/>
              <a:gd name="T18" fmla="*/ 443 w 458"/>
              <a:gd name="T19" fmla="*/ 15 h 342"/>
              <a:gd name="T20" fmla="*/ 387 w 458"/>
              <a:gd name="T21" fmla="*/ 15 h 342"/>
              <a:gd name="T22" fmla="*/ 387 w 458"/>
              <a:gd name="T23" fmla="*/ 15 h 342"/>
              <a:gd name="T24" fmla="*/ 387 w 458"/>
              <a:gd name="T25" fmla="*/ 15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8" h="342">
                <a:moveTo>
                  <a:pt x="387" y="15"/>
                </a:moveTo>
                <a:cubicBezTo>
                  <a:pt x="153" y="248"/>
                  <a:pt x="153" y="248"/>
                  <a:pt x="153" y="248"/>
                </a:cubicBezTo>
                <a:cubicBezTo>
                  <a:pt x="71" y="165"/>
                  <a:pt x="71" y="165"/>
                  <a:pt x="71" y="165"/>
                </a:cubicBezTo>
                <a:cubicBezTo>
                  <a:pt x="56" y="150"/>
                  <a:pt x="31" y="150"/>
                  <a:pt x="16" y="165"/>
                </a:cubicBezTo>
                <a:cubicBezTo>
                  <a:pt x="0" y="181"/>
                  <a:pt x="0" y="205"/>
                  <a:pt x="16" y="221"/>
                </a:cubicBezTo>
                <a:cubicBezTo>
                  <a:pt x="125" y="331"/>
                  <a:pt x="125" y="331"/>
                  <a:pt x="125" y="331"/>
                </a:cubicBezTo>
                <a:cubicBezTo>
                  <a:pt x="133" y="338"/>
                  <a:pt x="143" y="342"/>
                  <a:pt x="153" y="342"/>
                </a:cubicBezTo>
                <a:cubicBezTo>
                  <a:pt x="163" y="342"/>
                  <a:pt x="173" y="338"/>
                  <a:pt x="181" y="331"/>
                </a:cubicBezTo>
                <a:cubicBezTo>
                  <a:pt x="443" y="70"/>
                  <a:pt x="443" y="70"/>
                  <a:pt x="443" y="70"/>
                </a:cubicBezTo>
                <a:cubicBezTo>
                  <a:pt x="458" y="55"/>
                  <a:pt x="458" y="30"/>
                  <a:pt x="443" y="15"/>
                </a:cubicBezTo>
                <a:cubicBezTo>
                  <a:pt x="428" y="0"/>
                  <a:pt x="403" y="0"/>
                  <a:pt x="387" y="15"/>
                </a:cubicBezTo>
                <a:close/>
                <a:moveTo>
                  <a:pt x="387" y="15"/>
                </a:moveTo>
                <a:cubicBezTo>
                  <a:pt x="387" y="15"/>
                  <a:pt x="387" y="15"/>
                  <a:pt x="387" y="1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t" anchorCtr="0" compatLnSpc="1">
            <a:prstTxWarp prst="textNoShape">
              <a:avLst/>
            </a:prstTxWarp>
          </a:bodyPr>
          <a:lstStyle/>
          <a:p>
            <a:endParaRPr lang="fr-FR" sz="2418"/>
          </a:p>
        </p:txBody>
      </p:sp>
      <p:sp>
        <p:nvSpPr>
          <p:cNvPr id="49" name="Freeform 27">
            <a:extLst>
              <a:ext uri="{FF2B5EF4-FFF2-40B4-BE49-F238E27FC236}">
                <a16:creationId xmlns:a16="http://schemas.microsoft.com/office/drawing/2014/main" id="{D2054C29-7C75-E3E1-3122-E7AAC4FDA86A}"/>
              </a:ext>
            </a:extLst>
          </p:cNvPr>
          <p:cNvSpPr>
            <a:spLocks noEditPoints="1"/>
          </p:cNvSpPr>
          <p:nvPr/>
        </p:nvSpPr>
        <p:spPr bwMode="auto">
          <a:xfrm>
            <a:off x="5972783" y="983971"/>
            <a:ext cx="825582" cy="640297"/>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 name="Freeform 5">
            <a:extLst>
              <a:ext uri="{FF2B5EF4-FFF2-40B4-BE49-F238E27FC236}">
                <a16:creationId xmlns:a16="http://schemas.microsoft.com/office/drawing/2014/main" id="{8F452CC7-09E9-4C71-7401-B96D573E980A}"/>
              </a:ext>
            </a:extLst>
          </p:cNvPr>
          <p:cNvSpPr>
            <a:spLocks/>
          </p:cNvSpPr>
          <p:nvPr/>
        </p:nvSpPr>
        <p:spPr bwMode="auto">
          <a:xfrm>
            <a:off x="509619" y="195230"/>
            <a:ext cx="316075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solidFill>
                <a:schemeClr val="tx1"/>
              </a:solidFill>
            </a:endParaRPr>
          </a:p>
        </p:txBody>
      </p:sp>
      <p:sp>
        <p:nvSpPr>
          <p:cNvPr id="4" name="Rectangle 399">
            <a:extLst>
              <a:ext uri="{FF2B5EF4-FFF2-40B4-BE49-F238E27FC236}">
                <a16:creationId xmlns:a16="http://schemas.microsoft.com/office/drawing/2014/main" id="{048A0FF0-E137-AC4D-536F-20D362FD4463}"/>
              </a:ext>
            </a:extLst>
          </p:cNvPr>
          <p:cNvSpPr/>
          <p:nvPr/>
        </p:nvSpPr>
        <p:spPr>
          <a:xfrm>
            <a:off x="990531" y="1651550"/>
            <a:ext cx="2224364"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Was ist ein Pitch? Und was macht einen guten Pitch aus?</a:t>
            </a:r>
          </a:p>
        </p:txBody>
      </p:sp>
      <p:grpSp>
        <p:nvGrpSpPr>
          <p:cNvPr id="8" name="Group 94">
            <a:extLst>
              <a:ext uri="{FF2B5EF4-FFF2-40B4-BE49-F238E27FC236}">
                <a16:creationId xmlns:a16="http://schemas.microsoft.com/office/drawing/2014/main" id="{7FE1ACF5-6D22-AC74-EDCB-163B9FEC07E4}"/>
              </a:ext>
            </a:extLst>
          </p:cNvPr>
          <p:cNvGrpSpPr>
            <a:grpSpLocks noChangeAspect="1"/>
          </p:cNvGrpSpPr>
          <p:nvPr/>
        </p:nvGrpSpPr>
        <p:grpSpPr bwMode="auto">
          <a:xfrm>
            <a:off x="1698434" y="708509"/>
            <a:ext cx="661070" cy="648635"/>
            <a:chOff x="2756" y="347"/>
            <a:chExt cx="5901" cy="5790"/>
          </a:xfrm>
          <a:solidFill>
            <a:schemeClr val="bg1"/>
          </a:solidFill>
        </p:grpSpPr>
        <p:sp>
          <p:nvSpPr>
            <p:cNvPr id="9" name="Freeform 95">
              <a:extLst>
                <a:ext uri="{FF2B5EF4-FFF2-40B4-BE49-F238E27FC236}">
                  <a16:creationId xmlns:a16="http://schemas.microsoft.com/office/drawing/2014/main" id="{EECCA9DB-2AE8-A01A-4A6E-501A9CB2FDF1}"/>
                </a:ext>
              </a:extLst>
            </p:cNvPr>
            <p:cNvSpPr>
              <a:spLocks noEditPoints="1"/>
            </p:cNvSpPr>
            <p:nvPr/>
          </p:nvSpPr>
          <p:spPr bwMode="auto">
            <a:xfrm>
              <a:off x="6004" y="3484"/>
              <a:ext cx="2653" cy="2653"/>
            </a:xfrm>
            <a:custGeom>
              <a:avLst/>
              <a:gdLst>
                <a:gd name="T0" fmla="*/ 911 w 1122"/>
                <a:gd name="T1" fmla="*/ 801 h 1122"/>
                <a:gd name="T2" fmla="*/ 758 w 1122"/>
                <a:gd name="T3" fmla="*/ 763 h 1122"/>
                <a:gd name="T4" fmla="*/ 752 w 1122"/>
                <a:gd name="T5" fmla="*/ 737 h 1122"/>
                <a:gd name="T6" fmla="*/ 831 w 1122"/>
                <a:gd name="T7" fmla="*/ 579 h 1122"/>
                <a:gd name="T8" fmla="*/ 882 w 1122"/>
                <a:gd name="T9" fmla="*/ 506 h 1122"/>
                <a:gd name="T10" fmla="*/ 893 w 1122"/>
                <a:gd name="T11" fmla="*/ 418 h 1122"/>
                <a:gd name="T12" fmla="*/ 871 w 1122"/>
                <a:gd name="T13" fmla="*/ 343 h 1122"/>
                <a:gd name="T14" fmla="*/ 852 w 1122"/>
                <a:gd name="T15" fmla="*/ 327 h 1122"/>
                <a:gd name="T16" fmla="*/ 855 w 1122"/>
                <a:gd name="T17" fmla="*/ 273 h 1122"/>
                <a:gd name="T18" fmla="*/ 864 w 1122"/>
                <a:gd name="T19" fmla="*/ 263 h 1122"/>
                <a:gd name="T20" fmla="*/ 869 w 1122"/>
                <a:gd name="T21" fmla="*/ 90 h 1122"/>
                <a:gd name="T22" fmla="*/ 677 w 1122"/>
                <a:gd name="T23" fmla="*/ 0 h 1122"/>
                <a:gd name="T24" fmla="*/ 500 w 1122"/>
                <a:gd name="T25" fmla="*/ 45 h 1122"/>
                <a:gd name="T26" fmla="*/ 266 w 1122"/>
                <a:gd name="T27" fmla="*/ 251 h 1122"/>
                <a:gd name="T28" fmla="*/ 272 w 1122"/>
                <a:gd name="T29" fmla="*/ 325 h 1122"/>
                <a:gd name="T30" fmla="*/ 251 w 1122"/>
                <a:gd name="T31" fmla="*/ 343 h 1122"/>
                <a:gd name="T32" fmla="*/ 228 w 1122"/>
                <a:gd name="T33" fmla="*/ 418 h 1122"/>
                <a:gd name="T34" fmla="*/ 239 w 1122"/>
                <a:gd name="T35" fmla="*/ 506 h 1122"/>
                <a:gd name="T36" fmla="*/ 295 w 1122"/>
                <a:gd name="T37" fmla="*/ 581 h 1122"/>
                <a:gd name="T38" fmla="*/ 371 w 1122"/>
                <a:gd name="T39" fmla="*/ 733 h 1122"/>
                <a:gd name="T40" fmla="*/ 363 w 1122"/>
                <a:gd name="T41" fmla="*/ 763 h 1122"/>
                <a:gd name="T42" fmla="*/ 210 w 1122"/>
                <a:gd name="T43" fmla="*/ 801 h 1122"/>
                <a:gd name="T44" fmla="*/ 0 w 1122"/>
                <a:gd name="T45" fmla="*/ 1071 h 1122"/>
                <a:gd name="T46" fmla="*/ 15 w 1122"/>
                <a:gd name="T47" fmla="*/ 1107 h 1122"/>
                <a:gd name="T48" fmla="*/ 51 w 1122"/>
                <a:gd name="T49" fmla="*/ 1122 h 1122"/>
                <a:gd name="T50" fmla="*/ 1071 w 1122"/>
                <a:gd name="T51" fmla="*/ 1122 h 1122"/>
                <a:gd name="T52" fmla="*/ 1122 w 1122"/>
                <a:gd name="T53" fmla="*/ 1071 h 1122"/>
                <a:gd name="T54" fmla="*/ 911 w 1122"/>
                <a:gd name="T55" fmla="*/ 801 h 1122"/>
                <a:gd name="T56" fmla="*/ 109 w 1122"/>
                <a:gd name="T57" fmla="*/ 1020 h 1122"/>
                <a:gd name="T58" fmla="*/ 235 w 1122"/>
                <a:gd name="T59" fmla="*/ 900 h 1122"/>
                <a:gd name="T60" fmla="*/ 418 w 1122"/>
                <a:gd name="T61" fmla="*/ 854 h 1122"/>
                <a:gd name="T62" fmla="*/ 455 w 1122"/>
                <a:gd name="T63" fmla="*/ 817 h 1122"/>
                <a:gd name="T64" fmla="*/ 477 w 1122"/>
                <a:gd name="T65" fmla="*/ 730 h 1122"/>
                <a:gd name="T66" fmla="*/ 462 w 1122"/>
                <a:gd name="T67" fmla="*/ 681 h 1122"/>
                <a:gd name="T68" fmla="*/ 392 w 1122"/>
                <a:gd name="T69" fmla="*/ 535 h 1122"/>
                <a:gd name="T70" fmla="*/ 340 w 1122"/>
                <a:gd name="T71" fmla="*/ 494 h 1122"/>
                <a:gd name="T72" fmla="*/ 327 w 1122"/>
                <a:gd name="T73" fmla="*/ 412 h 1122"/>
                <a:gd name="T74" fmla="*/ 366 w 1122"/>
                <a:gd name="T75" fmla="*/ 395 h 1122"/>
                <a:gd name="T76" fmla="*/ 378 w 1122"/>
                <a:gd name="T77" fmla="*/ 355 h 1122"/>
                <a:gd name="T78" fmla="*/ 368 w 1122"/>
                <a:gd name="T79" fmla="*/ 251 h 1122"/>
                <a:gd name="T80" fmla="*/ 517 w 1122"/>
                <a:gd name="T81" fmla="*/ 146 h 1122"/>
                <a:gd name="T82" fmla="*/ 546 w 1122"/>
                <a:gd name="T83" fmla="*/ 137 h 1122"/>
                <a:gd name="T84" fmla="*/ 677 w 1122"/>
                <a:gd name="T85" fmla="*/ 102 h 1122"/>
                <a:gd name="T86" fmla="*/ 784 w 1122"/>
                <a:gd name="T87" fmla="*/ 145 h 1122"/>
                <a:gd name="T88" fmla="*/ 791 w 1122"/>
                <a:gd name="T89" fmla="*/ 192 h 1122"/>
                <a:gd name="T90" fmla="*/ 769 w 1122"/>
                <a:gd name="T91" fmla="*/ 215 h 1122"/>
                <a:gd name="T92" fmla="*/ 754 w 1122"/>
                <a:gd name="T93" fmla="*/ 248 h 1122"/>
                <a:gd name="T94" fmla="*/ 748 w 1122"/>
                <a:gd name="T95" fmla="*/ 359 h 1122"/>
                <a:gd name="T96" fmla="*/ 759 w 1122"/>
                <a:gd name="T97" fmla="*/ 393 h 1122"/>
                <a:gd name="T98" fmla="*/ 792 w 1122"/>
                <a:gd name="T99" fmla="*/ 405 h 1122"/>
                <a:gd name="T100" fmla="*/ 786 w 1122"/>
                <a:gd name="T101" fmla="*/ 488 h 1122"/>
                <a:gd name="T102" fmla="*/ 735 w 1122"/>
                <a:gd name="T103" fmla="*/ 535 h 1122"/>
                <a:gd name="T104" fmla="*/ 661 w 1122"/>
                <a:gd name="T105" fmla="*/ 684 h 1122"/>
                <a:gd name="T106" fmla="*/ 646 w 1122"/>
                <a:gd name="T107" fmla="*/ 734 h 1122"/>
                <a:gd name="T108" fmla="*/ 666 w 1122"/>
                <a:gd name="T109" fmla="*/ 817 h 1122"/>
                <a:gd name="T110" fmla="*/ 704 w 1122"/>
                <a:gd name="T111" fmla="*/ 854 h 1122"/>
                <a:gd name="T112" fmla="*/ 886 w 1122"/>
                <a:gd name="T113" fmla="*/ 900 h 1122"/>
                <a:gd name="T114" fmla="*/ 1012 w 1122"/>
                <a:gd name="T115" fmla="*/ 1020 h 1122"/>
                <a:gd name="T116" fmla="*/ 109 w 1122"/>
                <a:gd name="T117" fmla="*/ 1020 h 1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2" h="1122">
                  <a:moveTo>
                    <a:pt x="911" y="801"/>
                  </a:moveTo>
                  <a:cubicBezTo>
                    <a:pt x="758" y="763"/>
                    <a:pt x="758" y="763"/>
                    <a:pt x="758" y="763"/>
                  </a:cubicBezTo>
                  <a:cubicBezTo>
                    <a:pt x="752" y="737"/>
                    <a:pt x="752" y="737"/>
                    <a:pt x="752" y="737"/>
                  </a:cubicBezTo>
                  <a:cubicBezTo>
                    <a:pt x="791" y="693"/>
                    <a:pt x="820" y="637"/>
                    <a:pt x="831" y="579"/>
                  </a:cubicBezTo>
                  <a:cubicBezTo>
                    <a:pt x="859" y="565"/>
                    <a:pt x="878" y="538"/>
                    <a:pt x="882" y="506"/>
                  </a:cubicBezTo>
                  <a:cubicBezTo>
                    <a:pt x="893" y="418"/>
                    <a:pt x="893" y="418"/>
                    <a:pt x="893" y="418"/>
                  </a:cubicBezTo>
                  <a:cubicBezTo>
                    <a:pt x="897" y="391"/>
                    <a:pt x="888" y="364"/>
                    <a:pt x="871" y="343"/>
                  </a:cubicBezTo>
                  <a:cubicBezTo>
                    <a:pt x="865" y="337"/>
                    <a:pt x="859" y="331"/>
                    <a:pt x="852" y="327"/>
                  </a:cubicBezTo>
                  <a:cubicBezTo>
                    <a:pt x="855" y="273"/>
                    <a:pt x="855" y="273"/>
                    <a:pt x="855" y="273"/>
                  </a:cubicBezTo>
                  <a:cubicBezTo>
                    <a:pt x="864" y="263"/>
                    <a:pt x="864" y="263"/>
                    <a:pt x="864" y="263"/>
                  </a:cubicBezTo>
                  <a:cubicBezTo>
                    <a:pt x="890" y="235"/>
                    <a:pt x="926" y="176"/>
                    <a:pt x="869" y="90"/>
                  </a:cubicBezTo>
                  <a:cubicBezTo>
                    <a:pt x="843" y="49"/>
                    <a:pt x="788" y="0"/>
                    <a:pt x="677" y="0"/>
                  </a:cubicBezTo>
                  <a:cubicBezTo>
                    <a:pt x="645" y="0"/>
                    <a:pt x="571" y="0"/>
                    <a:pt x="500" y="45"/>
                  </a:cubicBezTo>
                  <a:cubicBezTo>
                    <a:pt x="290" y="52"/>
                    <a:pt x="266" y="165"/>
                    <a:pt x="266" y="251"/>
                  </a:cubicBezTo>
                  <a:cubicBezTo>
                    <a:pt x="266" y="267"/>
                    <a:pt x="269" y="299"/>
                    <a:pt x="272" y="325"/>
                  </a:cubicBezTo>
                  <a:cubicBezTo>
                    <a:pt x="264" y="330"/>
                    <a:pt x="257" y="336"/>
                    <a:pt x="251" y="343"/>
                  </a:cubicBezTo>
                  <a:cubicBezTo>
                    <a:pt x="233" y="363"/>
                    <a:pt x="225" y="391"/>
                    <a:pt x="228" y="418"/>
                  </a:cubicBezTo>
                  <a:cubicBezTo>
                    <a:pt x="239" y="506"/>
                    <a:pt x="239" y="506"/>
                    <a:pt x="239" y="506"/>
                  </a:cubicBezTo>
                  <a:cubicBezTo>
                    <a:pt x="243" y="540"/>
                    <a:pt x="264" y="567"/>
                    <a:pt x="295" y="581"/>
                  </a:cubicBezTo>
                  <a:cubicBezTo>
                    <a:pt x="307" y="636"/>
                    <a:pt x="333" y="690"/>
                    <a:pt x="371" y="733"/>
                  </a:cubicBezTo>
                  <a:cubicBezTo>
                    <a:pt x="363" y="763"/>
                    <a:pt x="363" y="763"/>
                    <a:pt x="363" y="763"/>
                  </a:cubicBezTo>
                  <a:cubicBezTo>
                    <a:pt x="210" y="801"/>
                    <a:pt x="210" y="801"/>
                    <a:pt x="210" y="801"/>
                  </a:cubicBezTo>
                  <a:cubicBezTo>
                    <a:pt x="86" y="832"/>
                    <a:pt x="0" y="943"/>
                    <a:pt x="0" y="1071"/>
                  </a:cubicBezTo>
                  <a:cubicBezTo>
                    <a:pt x="0" y="1085"/>
                    <a:pt x="5" y="1098"/>
                    <a:pt x="15" y="1107"/>
                  </a:cubicBezTo>
                  <a:cubicBezTo>
                    <a:pt x="24" y="1117"/>
                    <a:pt x="37" y="1122"/>
                    <a:pt x="51" y="1122"/>
                  </a:cubicBezTo>
                  <a:cubicBezTo>
                    <a:pt x="1071" y="1122"/>
                    <a:pt x="1071" y="1122"/>
                    <a:pt x="1071" y="1122"/>
                  </a:cubicBezTo>
                  <a:cubicBezTo>
                    <a:pt x="1099" y="1122"/>
                    <a:pt x="1122" y="1099"/>
                    <a:pt x="1122" y="1071"/>
                  </a:cubicBezTo>
                  <a:cubicBezTo>
                    <a:pt x="1122" y="943"/>
                    <a:pt x="1035" y="832"/>
                    <a:pt x="911" y="801"/>
                  </a:cubicBezTo>
                  <a:close/>
                  <a:moveTo>
                    <a:pt x="109" y="1020"/>
                  </a:moveTo>
                  <a:cubicBezTo>
                    <a:pt x="127" y="962"/>
                    <a:pt x="174" y="915"/>
                    <a:pt x="235" y="900"/>
                  </a:cubicBezTo>
                  <a:cubicBezTo>
                    <a:pt x="418" y="854"/>
                    <a:pt x="418" y="854"/>
                    <a:pt x="418" y="854"/>
                  </a:cubicBezTo>
                  <a:cubicBezTo>
                    <a:pt x="436" y="850"/>
                    <a:pt x="450" y="836"/>
                    <a:pt x="455" y="817"/>
                  </a:cubicBezTo>
                  <a:cubicBezTo>
                    <a:pt x="477" y="730"/>
                    <a:pt x="477" y="730"/>
                    <a:pt x="477" y="730"/>
                  </a:cubicBezTo>
                  <a:cubicBezTo>
                    <a:pt x="481" y="712"/>
                    <a:pt x="476" y="693"/>
                    <a:pt x="462" y="681"/>
                  </a:cubicBezTo>
                  <a:cubicBezTo>
                    <a:pt x="422" y="643"/>
                    <a:pt x="396" y="589"/>
                    <a:pt x="392" y="535"/>
                  </a:cubicBezTo>
                  <a:cubicBezTo>
                    <a:pt x="390" y="508"/>
                    <a:pt x="367" y="494"/>
                    <a:pt x="340" y="494"/>
                  </a:cubicBezTo>
                  <a:cubicBezTo>
                    <a:pt x="327" y="412"/>
                    <a:pt x="327" y="412"/>
                    <a:pt x="327" y="412"/>
                  </a:cubicBezTo>
                  <a:cubicBezTo>
                    <a:pt x="342" y="412"/>
                    <a:pt x="356" y="406"/>
                    <a:pt x="366" y="395"/>
                  </a:cubicBezTo>
                  <a:cubicBezTo>
                    <a:pt x="375" y="384"/>
                    <a:pt x="380" y="370"/>
                    <a:pt x="378" y="355"/>
                  </a:cubicBezTo>
                  <a:cubicBezTo>
                    <a:pt x="374" y="324"/>
                    <a:pt x="368" y="268"/>
                    <a:pt x="368" y="251"/>
                  </a:cubicBezTo>
                  <a:cubicBezTo>
                    <a:pt x="368" y="198"/>
                    <a:pt x="368" y="148"/>
                    <a:pt x="517" y="146"/>
                  </a:cubicBezTo>
                  <a:cubicBezTo>
                    <a:pt x="527" y="146"/>
                    <a:pt x="537" y="143"/>
                    <a:pt x="546" y="137"/>
                  </a:cubicBezTo>
                  <a:cubicBezTo>
                    <a:pt x="595" y="102"/>
                    <a:pt x="650" y="102"/>
                    <a:pt x="677" y="102"/>
                  </a:cubicBezTo>
                  <a:cubicBezTo>
                    <a:pt x="756" y="102"/>
                    <a:pt x="777" y="135"/>
                    <a:pt x="784" y="145"/>
                  </a:cubicBezTo>
                  <a:cubicBezTo>
                    <a:pt x="805" y="177"/>
                    <a:pt x="796" y="186"/>
                    <a:pt x="791" y="192"/>
                  </a:cubicBezTo>
                  <a:cubicBezTo>
                    <a:pt x="769" y="215"/>
                    <a:pt x="769" y="215"/>
                    <a:pt x="769" y="215"/>
                  </a:cubicBezTo>
                  <a:cubicBezTo>
                    <a:pt x="760" y="223"/>
                    <a:pt x="754" y="235"/>
                    <a:pt x="754" y="248"/>
                  </a:cubicBezTo>
                  <a:cubicBezTo>
                    <a:pt x="748" y="359"/>
                    <a:pt x="748" y="359"/>
                    <a:pt x="748" y="359"/>
                  </a:cubicBezTo>
                  <a:cubicBezTo>
                    <a:pt x="748" y="373"/>
                    <a:pt x="749" y="383"/>
                    <a:pt x="759" y="393"/>
                  </a:cubicBezTo>
                  <a:cubicBezTo>
                    <a:pt x="768" y="403"/>
                    <a:pt x="778" y="405"/>
                    <a:pt x="792" y="405"/>
                  </a:cubicBezTo>
                  <a:cubicBezTo>
                    <a:pt x="786" y="488"/>
                    <a:pt x="786" y="488"/>
                    <a:pt x="786" y="488"/>
                  </a:cubicBezTo>
                  <a:cubicBezTo>
                    <a:pt x="759" y="488"/>
                    <a:pt x="737" y="508"/>
                    <a:pt x="735" y="535"/>
                  </a:cubicBezTo>
                  <a:cubicBezTo>
                    <a:pt x="730" y="590"/>
                    <a:pt x="702" y="647"/>
                    <a:pt x="661" y="684"/>
                  </a:cubicBezTo>
                  <a:cubicBezTo>
                    <a:pt x="647" y="696"/>
                    <a:pt x="641" y="716"/>
                    <a:pt x="646" y="734"/>
                  </a:cubicBezTo>
                  <a:cubicBezTo>
                    <a:pt x="666" y="817"/>
                    <a:pt x="666" y="817"/>
                    <a:pt x="666" y="817"/>
                  </a:cubicBezTo>
                  <a:cubicBezTo>
                    <a:pt x="671" y="836"/>
                    <a:pt x="685" y="850"/>
                    <a:pt x="704" y="854"/>
                  </a:cubicBezTo>
                  <a:cubicBezTo>
                    <a:pt x="886" y="900"/>
                    <a:pt x="886" y="900"/>
                    <a:pt x="886" y="900"/>
                  </a:cubicBezTo>
                  <a:cubicBezTo>
                    <a:pt x="948" y="915"/>
                    <a:pt x="995" y="962"/>
                    <a:pt x="1012" y="1020"/>
                  </a:cubicBezTo>
                  <a:lnTo>
                    <a:pt x="109" y="1020"/>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 name="Freeform 96">
              <a:extLst>
                <a:ext uri="{FF2B5EF4-FFF2-40B4-BE49-F238E27FC236}">
                  <a16:creationId xmlns:a16="http://schemas.microsoft.com/office/drawing/2014/main" id="{4729745F-81FF-A033-6721-4246CF1FC87C}"/>
                </a:ext>
              </a:extLst>
            </p:cNvPr>
            <p:cNvSpPr>
              <a:spLocks noEditPoints="1"/>
            </p:cNvSpPr>
            <p:nvPr/>
          </p:nvSpPr>
          <p:spPr bwMode="auto">
            <a:xfrm>
              <a:off x="2756" y="347"/>
              <a:ext cx="5521" cy="5790"/>
            </a:xfrm>
            <a:custGeom>
              <a:avLst/>
              <a:gdLst>
                <a:gd name="T0" fmla="*/ 1220 w 2334"/>
                <a:gd name="T1" fmla="*/ 2346 h 2448"/>
                <a:gd name="T2" fmla="*/ 763 w 2334"/>
                <a:gd name="T3" fmla="*/ 2346 h 2448"/>
                <a:gd name="T4" fmla="*/ 1116 w 2334"/>
                <a:gd name="T5" fmla="*/ 2040 h 2448"/>
                <a:gd name="T6" fmla="*/ 1218 w 2334"/>
                <a:gd name="T7" fmla="*/ 2040 h 2448"/>
                <a:gd name="T8" fmla="*/ 1387 w 2334"/>
                <a:gd name="T9" fmla="*/ 2084 h 2448"/>
                <a:gd name="T10" fmla="*/ 1456 w 2334"/>
                <a:gd name="T11" fmla="*/ 2064 h 2448"/>
                <a:gd name="T12" fmla="*/ 1435 w 2334"/>
                <a:gd name="T13" fmla="*/ 1995 h 2448"/>
                <a:gd name="T14" fmla="*/ 1399 w 2334"/>
                <a:gd name="T15" fmla="*/ 1978 h 2448"/>
                <a:gd name="T16" fmla="*/ 1499 w 2334"/>
                <a:gd name="T17" fmla="*/ 1849 h 2448"/>
                <a:gd name="T18" fmla="*/ 1484 w 2334"/>
                <a:gd name="T19" fmla="*/ 1778 h 2448"/>
                <a:gd name="T20" fmla="*/ 1414 w 2334"/>
                <a:gd name="T21" fmla="*/ 1792 h 2448"/>
                <a:gd name="T22" fmla="*/ 1299 w 2334"/>
                <a:gd name="T23" fmla="*/ 1938 h 2448"/>
                <a:gd name="T24" fmla="*/ 1221 w 2334"/>
                <a:gd name="T25" fmla="*/ 1938 h 2448"/>
                <a:gd name="T26" fmla="*/ 1218 w 2334"/>
                <a:gd name="T27" fmla="*/ 1938 h 2448"/>
                <a:gd name="T28" fmla="*/ 1116 w 2334"/>
                <a:gd name="T29" fmla="*/ 1938 h 2448"/>
                <a:gd name="T30" fmla="*/ 1114 w 2334"/>
                <a:gd name="T31" fmla="*/ 1938 h 2448"/>
                <a:gd name="T32" fmla="*/ 1036 w 2334"/>
                <a:gd name="T33" fmla="*/ 1938 h 2448"/>
                <a:gd name="T34" fmla="*/ 554 w 2334"/>
                <a:gd name="T35" fmla="*/ 102 h 2448"/>
                <a:gd name="T36" fmla="*/ 1780 w 2334"/>
                <a:gd name="T37" fmla="*/ 102 h 2448"/>
                <a:gd name="T38" fmla="*/ 1650 w 2334"/>
                <a:gd name="T39" fmla="*/ 1236 h 2448"/>
                <a:gd name="T40" fmla="*/ 1686 w 2334"/>
                <a:gd name="T41" fmla="*/ 1298 h 2448"/>
                <a:gd name="T42" fmla="*/ 1749 w 2334"/>
                <a:gd name="T43" fmla="*/ 1262 h 2448"/>
                <a:gd name="T44" fmla="*/ 1870 w 2334"/>
                <a:gd name="T45" fmla="*/ 491 h 2448"/>
                <a:gd name="T46" fmla="*/ 2078 w 2334"/>
                <a:gd name="T47" fmla="*/ 430 h 2448"/>
                <a:gd name="T48" fmla="*/ 2140 w 2334"/>
                <a:gd name="T49" fmla="*/ 950 h 2448"/>
                <a:gd name="T50" fmla="*/ 2026 w 2334"/>
                <a:gd name="T51" fmla="*/ 1143 h 2448"/>
                <a:gd name="T52" fmla="*/ 2036 w 2334"/>
                <a:gd name="T53" fmla="*/ 1215 h 2448"/>
                <a:gd name="T54" fmla="*/ 2067 w 2334"/>
                <a:gd name="T55" fmla="*/ 1225 h 2448"/>
                <a:gd name="T56" fmla="*/ 2108 w 2334"/>
                <a:gd name="T57" fmla="*/ 1205 h 2448"/>
                <a:gd name="T58" fmla="*/ 2234 w 2334"/>
                <a:gd name="T59" fmla="*/ 988 h 2448"/>
                <a:gd name="T60" fmla="*/ 2135 w 2334"/>
                <a:gd name="T61" fmla="*/ 345 h 2448"/>
                <a:gd name="T62" fmla="*/ 1878 w 2334"/>
                <a:gd name="T63" fmla="*/ 356 h 2448"/>
                <a:gd name="T64" fmla="*/ 1882 w 2334"/>
                <a:gd name="T65" fmla="*/ 102 h 2448"/>
                <a:gd name="T66" fmla="*/ 1932 w 2334"/>
                <a:gd name="T67" fmla="*/ 102 h 2448"/>
                <a:gd name="T68" fmla="*/ 1983 w 2334"/>
                <a:gd name="T69" fmla="*/ 51 h 2448"/>
                <a:gd name="T70" fmla="*/ 1932 w 2334"/>
                <a:gd name="T71" fmla="*/ 0 h 2448"/>
                <a:gd name="T72" fmla="*/ 402 w 2334"/>
                <a:gd name="T73" fmla="*/ 0 h 2448"/>
                <a:gd name="T74" fmla="*/ 351 w 2334"/>
                <a:gd name="T75" fmla="*/ 51 h 2448"/>
                <a:gd name="T76" fmla="*/ 402 w 2334"/>
                <a:gd name="T77" fmla="*/ 102 h 2448"/>
                <a:gd name="T78" fmla="*/ 452 w 2334"/>
                <a:gd name="T79" fmla="*/ 102 h 2448"/>
                <a:gd name="T80" fmla="*/ 456 w 2334"/>
                <a:gd name="T81" fmla="*/ 356 h 2448"/>
                <a:gd name="T82" fmla="*/ 200 w 2334"/>
                <a:gd name="T83" fmla="*/ 345 h 2448"/>
                <a:gd name="T84" fmla="*/ 100 w 2334"/>
                <a:gd name="T85" fmla="*/ 988 h 2448"/>
                <a:gd name="T86" fmla="*/ 731 w 2334"/>
                <a:gd name="T87" fmla="*/ 1674 h 2448"/>
                <a:gd name="T88" fmla="*/ 737 w 2334"/>
                <a:gd name="T89" fmla="*/ 1676 h 2448"/>
                <a:gd name="T90" fmla="*/ 933 w 2334"/>
                <a:gd name="T91" fmla="*/ 1977 h 2448"/>
                <a:gd name="T92" fmla="*/ 657 w 2334"/>
                <a:gd name="T93" fmla="*/ 2397 h 2448"/>
                <a:gd name="T94" fmla="*/ 708 w 2334"/>
                <a:gd name="T95" fmla="*/ 2448 h 2448"/>
                <a:gd name="T96" fmla="*/ 1220 w 2334"/>
                <a:gd name="T97" fmla="*/ 2448 h 2448"/>
                <a:gd name="T98" fmla="*/ 1270 w 2334"/>
                <a:gd name="T99" fmla="*/ 2397 h 2448"/>
                <a:gd name="T100" fmla="*/ 1220 w 2334"/>
                <a:gd name="T101" fmla="*/ 2346 h 2448"/>
                <a:gd name="T102" fmla="*/ 194 w 2334"/>
                <a:gd name="T103" fmla="*/ 950 h 2448"/>
                <a:gd name="T104" fmla="*/ 256 w 2334"/>
                <a:gd name="T105" fmla="*/ 430 h 2448"/>
                <a:gd name="T106" fmla="*/ 463 w 2334"/>
                <a:gd name="T107" fmla="*/ 490 h 2448"/>
                <a:gd name="T108" fmla="*/ 657 w 2334"/>
                <a:gd name="T109" fmla="*/ 1492 h 2448"/>
                <a:gd name="T110" fmla="*/ 194 w 2334"/>
                <a:gd name="T111" fmla="*/ 950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334" h="2448">
                  <a:moveTo>
                    <a:pt x="1220" y="2346"/>
                  </a:moveTo>
                  <a:cubicBezTo>
                    <a:pt x="763" y="2346"/>
                    <a:pt x="763" y="2346"/>
                    <a:pt x="763" y="2346"/>
                  </a:cubicBezTo>
                  <a:cubicBezTo>
                    <a:pt x="788" y="2173"/>
                    <a:pt x="937" y="2040"/>
                    <a:pt x="1116" y="2040"/>
                  </a:cubicBezTo>
                  <a:cubicBezTo>
                    <a:pt x="1218" y="2040"/>
                    <a:pt x="1218" y="2040"/>
                    <a:pt x="1218" y="2040"/>
                  </a:cubicBezTo>
                  <a:cubicBezTo>
                    <a:pt x="1275" y="2040"/>
                    <a:pt x="1332" y="2055"/>
                    <a:pt x="1387" y="2084"/>
                  </a:cubicBezTo>
                  <a:cubicBezTo>
                    <a:pt x="1411" y="2098"/>
                    <a:pt x="1442" y="2089"/>
                    <a:pt x="1456" y="2064"/>
                  </a:cubicBezTo>
                  <a:cubicBezTo>
                    <a:pt x="1469" y="2039"/>
                    <a:pt x="1460" y="2008"/>
                    <a:pt x="1435" y="1995"/>
                  </a:cubicBezTo>
                  <a:cubicBezTo>
                    <a:pt x="1423" y="1988"/>
                    <a:pt x="1411" y="1983"/>
                    <a:pt x="1399" y="1978"/>
                  </a:cubicBezTo>
                  <a:cubicBezTo>
                    <a:pt x="1433" y="1938"/>
                    <a:pt x="1467" y="1896"/>
                    <a:pt x="1499" y="1849"/>
                  </a:cubicBezTo>
                  <a:cubicBezTo>
                    <a:pt x="1514" y="1825"/>
                    <a:pt x="1508" y="1794"/>
                    <a:pt x="1484" y="1778"/>
                  </a:cubicBezTo>
                  <a:cubicBezTo>
                    <a:pt x="1461" y="1763"/>
                    <a:pt x="1429" y="1769"/>
                    <a:pt x="1414" y="1792"/>
                  </a:cubicBezTo>
                  <a:cubicBezTo>
                    <a:pt x="1377" y="1847"/>
                    <a:pt x="1339" y="1896"/>
                    <a:pt x="1299" y="1938"/>
                  </a:cubicBezTo>
                  <a:cubicBezTo>
                    <a:pt x="1221" y="1938"/>
                    <a:pt x="1221" y="1938"/>
                    <a:pt x="1221" y="1938"/>
                  </a:cubicBezTo>
                  <a:cubicBezTo>
                    <a:pt x="1220" y="1938"/>
                    <a:pt x="1219" y="1938"/>
                    <a:pt x="1218" y="1938"/>
                  </a:cubicBezTo>
                  <a:cubicBezTo>
                    <a:pt x="1116" y="1938"/>
                    <a:pt x="1116" y="1938"/>
                    <a:pt x="1116" y="1938"/>
                  </a:cubicBezTo>
                  <a:cubicBezTo>
                    <a:pt x="1115" y="1938"/>
                    <a:pt x="1115" y="1938"/>
                    <a:pt x="1114" y="1938"/>
                  </a:cubicBezTo>
                  <a:cubicBezTo>
                    <a:pt x="1036" y="1938"/>
                    <a:pt x="1036" y="1938"/>
                    <a:pt x="1036" y="1938"/>
                  </a:cubicBezTo>
                  <a:cubicBezTo>
                    <a:pt x="567" y="1448"/>
                    <a:pt x="551" y="348"/>
                    <a:pt x="554" y="102"/>
                  </a:cubicBezTo>
                  <a:cubicBezTo>
                    <a:pt x="1780" y="102"/>
                    <a:pt x="1780" y="102"/>
                    <a:pt x="1780" y="102"/>
                  </a:cubicBezTo>
                  <a:cubicBezTo>
                    <a:pt x="1782" y="259"/>
                    <a:pt x="1776" y="765"/>
                    <a:pt x="1650" y="1236"/>
                  </a:cubicBezTo>
                  <a:cubicBezTo>
                    <a:pt x="1643" y="1263"/>
                    <a:pt x="1659" y="1291"/>
                    <a:pt x="1686" y="1298"/>
                  </a:cubicBezTo>
                  <a:cubicBezTo>
                    <a:pt x="1714" y="1305"/>
                    <a:pt x="1741" y="1290"/>
                    <a:pt x="1749" y="1262"/>
                  </a:cubicBezTo>
                  <a:cubicBezTo>
                    <a:pt x="1822" y="990"/>
                    <a:pt x="1855" y="713"/>
                    <a:pt x="1870" y="491"/>
                  </a:cubicBezTo>
                  <a:cubicBezTo>
                    <a:pt x="1927" y="436"/>
                    <a:pt x="2007" y="383"/>
                    <a:pt x="2078" y="430"/>
                  </a:cubicBezTo>
                  <a:cubicBezTo>
                    <a:pt x="2179" y="497"/>
                    <a:pt x="2227" y="733"/>
                    <a:pt x="2140" y="950"/>
                  </a:cubicBezTo>
                  <a:cubicBezTo>
                    <a:pt x="2116" y="1010"/>
                    <a:pt x="2077" y="1075"/>
                    <a:pt x="2026" y="1143"/>
                  </a:cubicBezTo>
                  <a:cubicBezTo>
                    <a:pt x="2009" y="1166"/>
                    <a:pt x="2014" y="1198"/>
                    <a:pt x="2036" y="1215"/>
                  </a:cubicBezTo>
                  <a:cubicBezTo>
                    <a:pt x="2045" y="1222"/>
                    <a:pt x="2056" y="1225"/>
                    <a:pt x="2067" y="1225"/>
                  </a:cubicBezTo>
                  <a:cubicBezTo>
                    <a:pt x="2082" y="1225"/>
                    <a:pt x="2098" y="1218"/>
                    <a:pt x="2108" y="1205"/>
                  </a:cubicBezTo>
                  <a:cubicBezTo>
                    <a:pt x="2165" y="1128"/>
                    <a:pt x="2207" y="1057"/>
                    <a:pt x="2234" y="988"/>
                  </a:cubicBezTo>
                  <a:cubicBezTo>
                    <a:pt x="2334" y="741"/>
                    <a:pt x="2288" y="446"/>
                    <a:pt x="2135" y="345"/>
                  </a:cubicBezTo>
                  <a:cubicBezTo>
                    <a:pt x="2096" y="319"/>
                    <a:pt x="2002" y="279"/>
                    <a:pt x="1878" y="356"/>
                  </a:cubicBezTo>
                  <a:cubicBezTo>
                    <a:pt x="1883" y="243"/>
                    <a:pt x="1883" y="155"/>
                    <a:pt x="1882" y="102"/>
                  </a:cubicBezTo>
                  <a:cubicBezTo>
                    <a:pt x="1932" y="102"/>
                    <a:pt x="1932" y="102"/>
                    <a:pt x="1932" y="102"/>
                  </a:cubicBezTo>
                  <a:cubicBezTo>
                    <a:pt x="1960" y="102"/>
                    <a:pt x="1983" y="79"/>
                    <a:pt x="1983" y="51"/>
                  </a:cubicBezTo>
                  <a:cubicBezTo>
                    <a:pt x="1983" y="23"/>
                    <a:pt x="1960" y="0"/>
                    <a:pt x="1932" y="0"/>
                  </a:cubicBezTo>
                  <a:cubicBezTo>
                    <a:pt x="402" y="0"/>
                    <a:pt x="402" y="0"/>
                    <a:pt x="402" y="0"/>
                  </a:cubicBezTo>
                  <a:cubicBezTo>
                    <a:pt x="374" y="0"/>
                    <a:pt x="351" y="23"/>
                    <a:pt x="351" y="51"/>
                  </a:cubicBezTo>
                  <a:cubicBezTo>
                    <a:pt x="351" y="79"/>
                    <a:pt x="374" y="102"/>
                    <a:pt x="402" y="102"/>
                  </a:cubicBezTo>
                  <a:cubicBezTo>
                    <a:pt x="452" y="102"/>
                    <a:pt x="452" y="102"/>
                    <a:pt x="452" y="102"/>
                  </a:cubicBezTo>
                  <a:cubicBezTo>
                    <a:pt x="451" y="155"/>
                    <a:pt x="451" y="243"/>
                    <a:pt x="456" y="356"/>
                  </a:cubicBezTo>
                  <a:cubicBezTo>
                    <a:pt x="332" y="279"/>
                    <a:pt x="239" y="319"/>
                    <a:pt x="200" y="345"/>
                  </a:cubicBezTo>
                  <a:cubicBezTo>
                    <a:pt x="46" y="446"/>
                    <a:pt x="0" y="741"/>
                    <a:pt x="100" y="988"/>
                  </a:cubicBezTo>
                  <a:cubicBezTo>
                    <a:pt x="242" y="1341"/>
                    <a:pt x="711" y="1661"/>
                    <a:pt x="731" y="1674"/>
                  </a:cubicBezTo>
                  <a:cubicBezTo>
                    <a:pt x="732" y="1676"/>
                    <a:pt x="735" y="1675"/>
                    <a:pt x="737" y="1676"/>
                  </a:cubicBezTo>
                  <a:cubicBezTo>
                    <a:pt x="791" y="1787"/>
                    <a:pt x="856" y="1889"/>
                    <a:pt x="933" y="1977"/>
                  </a:cubicBezTo>
                  <a:cubicBezTo>
                    <a:pt x="771" y="2048"/>
                    <a:pt x="657" y="2209"/>
                    <a:pt x="657" y="2397"/>
                  </a:cubicBezTo>
                  <a:cubicBezTo>
                    <a:pt x="657" y="2425"/>
                    <a:pt x="680" y="2448"/>
                    <a:pt x="708" y="2448"/>
                  </a:cubicBezTo>
                  <a:cubicBezTo>
                    <a:pt x="1220" y="2448"/>
                    <a:pt x="1220" y="2448"/>
                    <a:pt x="1220" y="2448"/>
                  </a:cubicBezTo>
                  <a:cubicBezTo>
                    <a:pt x="1248" y="2448"/>
                    <a:pt x="1270" y="2425"/>
                    <a:pt x="1270" y="2397"/>
                  </a:cubicBezTo>
                  <a:cubicBezTo>
                    <a:pt x="1270" y="2369"/>
                    <a:pt x="1248" y="2346"/>
                    <a:pt x="1220" y="2346"/>
                  </a:cubicBezTo>
                  <a:close/>
                  <a:moveTo>
                    <a:pt x="194" y="950"/>
                  </a:moveTo>
                  <a:cubicBezTo>
                    <a:pt x="107" y="733"/>
                    <a:pt x="155" y="496"/>
                    <a:pt x="256" y="430"/>
                  </a:cubicBezTo>
                  <a:cubicBezTo>
                    <a:pt x="327" y="383"/>
                    <a:pt x="407" y="435"/>
                    <a:pt x="463" y="490"/>
                  </a:cubicBezTo>
                  <a:cubicBezTo>
                    <a:pt x="482" y="776"/>
                    <a:pt x="532" y="1155"/>
                    <a:pt x="657" y="1492"/>
                  </a:cubicBezTo>
                  <a:cubicBezTo>
                    <a:pt x="510" y="1374"/>
                    <a:pt x="281" y="1165"/>
                    <a:pt x="194" y="95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 name="Freeform 97">
              <a:extLst>
                <a:ext uri="{FF2B5EF4-FFF2-40B4-BE49-F238E27FC236}">
                  <a16:creationId xmlns:a16="http://schemas.microsoft.com/office/drawing/2014/main" id="{00138A31-E6D2-8604-C9A8-8AD2AB6AE31E}"/>
                </a:ext>
              </a:extLst>
            </p:cNvPr>
            <p:cNvSpPr>
              <a:spLocks/>
            </p:cNvSpPr>
            <p:nvPr/>
          </p:nvSpPr>
          <p:spPr bwMode="auto">
            <a:xfrm>
              <a:off x="4308" y="830"/>
              <a:ext cx="1223" cy="3860"/>
            </a:xfrm>
            <a:custGeom>
              <a:avLst/>
              <a:gdLst>
                <a:gd name="T0" fmla="*/ 51 w 517"/>
                <a:gd name="T1" fmla="*/ 0 h 1632"/>
                <a:gd name="T2" fmla="*/ 1 w 517"/>
                <a:gd name="T3" fmla="*/ 52 h 1632"/>
                <a:gd name="T4" fmla="*/ 421 w 517"/>
                <a:gd name="T5" fmla="*/ 1613 h 1632"/>
                <a:gd name="T6" fmla="*/ 460 w 517"/>
                <a:gd name="T7" fmla="*/ 1632 h 1632"/>
                <a:gd name="T8" fmla="*/ 492 w 517"/>
                <a:gd name="T9" fmla="*/ 1620 h 1632"/>
                <a:gd name="T10" fmla="*/ 500 w 517"/>
                <a:gd name="T11" fmla="*/ 1549 h 1632"/>
                <a:gd name="T12" fmla="*/ 103 w 517"/>
                <a:gd name="T13" fmla="*/ 50 h 1632"/>
                <a:gd name="T14" fmla="*/ 51 w 517"/>
                <a:gd name="T15" fmla="*/ 0 h 16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7" h="1632">
                  <a:moveTo>
                    <a:pt x="51" y="0"/>
                  </a:moveTo>
                  <a:cubicBezTo>
                    <a:pt x="23" y="1"/>
                    <a:pt x="0" y="24"/>
                    <a:pt x="1" y="52"/>
                  </a:cubicBezTo>
                  <a:cubicBezTo>
                    <a:pt x="5" y="232"/>
                    <a:pt x="45" y="1154"/>
                    <a:pt x="421" y="1613"/>
                  </a:cubicBezTo>
                  <a:cubicBezTo>
                    <a:pt x="431" y="1626"/>
                    <a:pt x="445" y="1632"/>
                    <a:pt x="460" y="1632"/>
                  </a:cubicBezTo>
                  <a:cubicBezTo>
                    <a:pt x="472" y="1632"/>
                    <a:pt x="483" y="1628"/>
                    <a:pt x="492" y="1620"/>
                  </a:cubicBezTo>
                  <a:cubicBezTo>
                    <a:pt x="514" y="1602"/>
                    <a:pt x="517" y="1570"/>
                    <a:pt x="500" y="1549"/>
                  </a:cubicBezTo>
                  <a:cubicBezTo>
                    <a:pt x="145" y="1115"/>
                    <a:pt x="107" y="224"/>
                    <a:pt x="103" y="50"/>
                  </a:cubicBezTo>
                  <a:cubicBezTo>
                    <a:pt x="102" y="22"/>
                    <a:pt x="80" y="2"/>
                    <a:pt x="51" y="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grpSp>
    </p:spTree>
    <p:extLst>
      <p:ext uri="{BB962C8B-B14F-4D97-AF65-F5344CB8AC3E}">
        <p14:creationId xmlns:p14="http://schemas.microsoft.com/office/powerpoint/2010/main" val="19954639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95A37FC-A453-1B5F-BAE0-815AB04FEA6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3074" name="Picture 2" descr="Die Höhle der Löwen 2. Staffel - YouTube">
            <a:extLst>
              <a:ext uri="{FF2B5EF4-FFF2-40B4-BE49-F238E27FC236}">
                <a16:creationId xmlns:a16="http://schemas.microsoft.com/office/drawing/2014/main" id="{6F413B0F-B769-6F2F-632F-0D7569571221}"/>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l="12632" r="13316"/>
          <a:stretch>
            <a:fillRect/>
          </a:stretch>
        </p:blipFill>
        <p:spPr bwMode="auto">
          <a:xfrm>
            <a:off x="6337302" y="1247775"/>
            <a:ext cx="4838698" cy="3676650"/>
          </a:xfrm>
          <a:prstGeom prst="rect">
            <a:avLst/>
          </a:prstGeom>
          <a:noFill/>
          <a:extLst>
            <a:ext uri="{909E8E84-426E-40DD-AFC4-6F175D3DCCD1}">
              <a14:hiddenFill xmlns:a14="http://schemas.microsoft.com/office/drawing/2010/main">
                <a:solidFill>
                  <a:srgbClr val="FFFFFF"/>
                </a:solidFill>
              </a14:hiddenFill>
            </a:ext>
          </a:extLst>
        </p:spPr>
      </p:pic>
      <p:sp>
        <p:nvSpPr>
          <p:cNvPr id="8" name="Textfeld 7">
            <a:extLst>
              <a:ext uri="{FF2B5EF4-FFF2-40B4-BE49-F238E27FC236}">
                <a16:creationId xmlns:a16="http://schemas.microsoft.com/office/drawing/2014/main" id="{7F9EA506-636F-C214-0C22-ACF4A36C3488}"/>
              </a:ext>
            </a:extLst>
          </p:cNvPr>
          <p:cNvSpPr txBox="1"/>
          <p:nvPr/>
        </p:nvSpPr>
        <p:spPr>
          <a:xfrm>
            <a:off x="1562100" y="2455158"/>
            <a:ext cx="4292599"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D0D0D0">
                    <a:lumMod val="50000"/>
                  </a:srgbClr>
                </a:solidFill>
                <a:effectLst/>
                <a:uLnTx/>
                <a:uFillTx/>
                <a:latin typeface="Century Gothic"/>
                <a:ea typeface="+mn-ea"/>
                <a:cs typeface="+mn-cs"/>
              </a:rPr>
              <a:t>Die nachfolgenden Bilder zeigen Startups (Einzelpersonen oder Teams), die in </a:t>
            </a: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a:t>
            </a:r>
            <a:r>
              <a:rPr kumimoji="0" lang="de-DE" sz="1800" b="0" i="0" u="none" strike="noStrike" kern="1200" cap="none" spc="0" normalizeH="0" baseline="0" noProof="0" dirty="0">
                <a:ln>
                  <a:noFill/>
                </a:ln>
                <a:solidFill>
                  <a:srgbClr val="D0D0D0">
                    <a:lumMod val="50000"/>
                  </a:srgbClr>
                </a:solidFill>
                <a:effectLst/>
                <a:uLnTx/>
                <a:uFillTx/>
                <a:latin typeface="Century Gothic"/>
                <a:ea typeface="+mn-ea"/>
                <a:cs typeface="+mn-cs"/>
              </a:rPr>
              <a:t>Die Höhle der Löwen</a:t>
            </a: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a:t>
            </a:r>
            <a:r>
              <a:rPr kumimoji="0" lang="de-DE" sz="1800" b="0" i="0" u="none" strike="noStrike" kern="1200" cap="none" spc="0" normalizeH="0" baseline="0" noProof="0" dirty="0">
                <a:ln>
                  <a:noFill/>
                </a:ln>
                <a:solidFill>
                  <a:srgbClr val="D0D0D0">
                    <a:lumMod val="50000"/>
                  </a:srgbClr>
                </a:solidFill>
                <a:effectLst/>
                <a:uLnTx/>
                <a:uFillTx/>
                <a:latin typeface="Century Gothic"/>
                <a:ea typeface="+mn-ea"/>
                <a:cs typeface="+mn-cs"/>
              </a:rPr>
              <a:t> (Schweiz und Deutschland) in genau dieser Aufmachung gepitcht haben.</a:t>
            </a:r>
            <a:endPar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endParaRPr>
          </a:p>
        </p:txBody>
      </p:sp>
      <p:sp>
        <p:nvSpPr>
          <p:cNvPr id="4" name="Textfeld 3">
            <a:extLst>
              <a:ext uri="{FF2B5EF4-FFF2-40B4-BE49-F238E27FC236}">
                <a16:creationId xmlns:a16="http://schemas.microsoft.com/office/drawing/2014/main" id="{AAA10607-EFA1-796D-5E4F-18B597AC231A}"/>
              </a:ext>
            </a:extLst>
          </p:cNvPr>
          <p:cNvSpPr txBox="1"/>
          <p:nvPr/>
        </p:nvSpPr>
        <p:spPr>
          <a:xfrm>
            <a:off x="6713978" y="3819167"/>
            <a:ext cx="1000055" cy="24609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999" b="1" dirty="0">
                <a:solidFill>
                  <a:srgbClr val="686868"/>
                </a:solidFill>
                <a:latin typeface="Century Gothic" panose="020B0502020202020204" pitchFamily="34" charset="0"/>
              </a:rPr>
              <a:t>Quelle: </a:t>
            </a:r>
            <a:r>
              <a:rPr lang="de-CH" sz="999" dirty="0">
                <a:solidFill>
                  <a:srgbClr val="686868"/>
                </a:solidFill>
                <a:latin typeface="Century Gothic" panose="020B0502020202020204" pitchFamily="34" charset="0"/>
                <a:hlinkClick r:id="rId4">
                  <a:extLst>
                    <a:ext uri="{A12FA001-AC4F-418D-AE19-62706E023703}">
                      <ahyp:hlinkClr xmlns:ahyp="http://schemas.microsoft.com/office/drawing/2018/hyperlinkcolor" val="tx"/>
                    </a:ext>
                  </a:extLst>
                </a:hlinkClick>
              </a:rPr>
              <a:t>Link</a:t>
            </a:r>
            <a:endParaRPr lang="de-CH" sz="999" dirty="0">
              <a:solidFill>
                <a:srgbClr val="686868"/>
              </a:solidFill>
              <a:latin typeface="Century Gothic" panose="020B0502020202020204" pitchFamily="34" charset="0"/>
            </a:endParaRPr>
          </a:p>
        </p:txBody>
      </p:sp>
    </p:spTree>
    <p:extLst>
      <p:ext uri="{BB962C8B-B14F-4D97-AF65-F5344CB8AC3E}">
        <p14:creationId xmlns:p14="http://schemas.microsoft.com/office/powerpoint/2010/main" val="997736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Kleidung, Jeans, Schuhwerk, Person enthält.&#10;&#10;KI-generierte Inhalte können fehlerhaft sein.">
            <a:extLst>
              <a:ext uri="{FF2B5EF4-FFF2-40B4-BE49-F238E27FC236}">
                <a16:creationId xmlns:a16="http://schemas.microsoft.com/office/drawing/2014/main" id="{6DE0B2FA-BFD5-BB03-0FFE-90573165BFE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54365" r="18651"/>
          <a:stretch>
            <a:fillRect/>
          </a:stretch>
        </p:blipFill>
        <p:spPr bwMode="auto">
          <a:xfrm flipH="1">
            <a:off x="-298327" y="3603395"/>
            <a:ext cx="1742726" cy="3627120"/>
          </a:xfrm>
          <a:prstGeom prst="rect">
            <a:avLst/>
          </a:prstGeom>
          <a:noFill/>
          <a:ln>
            <a:noFill/>
          </a:ln>
          <a:extLst>
            <a:ext uri="{53640926-AAD7-44D8-BBD7-CCE9431645EC}">
              <a14:shadowObscured xmlns:a14="http://schemas.microsoft.com/office/drawing/2010/main"/>
            </a:ext>
          </a:extLst>
        </p:spPr>
      </p:pic>
      <p:pic>
        <p:nvPicPr>
          <p:cNvPr id="5" name="Grafik 4">
            <a:extLst>
              <a:ext uri="{FF2B5EF4-FFF2-40B4-BE49-F238E27FC236}">
                <a16:creationId xmlns:a16="http://schemas.microsoft.com/office/drawing/2014/main" id="{A6568B38-B64E-CCCD-3938-1E4155041F0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37103" t="14584" r="34723"/>
          <a:stretch>
            <a:fillRect/>
          </a:stretch>
        </p:blipFill>
        <p:spPr bwMode="auto">
          <a:xfrm flipH="1">
            <a:off x="3062413" y="3848125"/>
            <a:ext cx="1111911" cy="2247312"/>
          </a:xfrm>
          <a:prstGeom prst="rect">
            <a:avLst/>
          </a:prstGeom>
          <a:noFill/>
          <a:ln>
            <a:noFill/>
          </a:ln>
          <a:extLst>
            <a:ext uri="{53640926-AAD7-44D8-BBD7-CCE9431645EC}">
              <a14:shadowObscured xmlns:a14="http://schemas.microsoft.com/office/drawing/2010/main"/>
            </a:ext>
          </a:extLst>
        </p:spPr>
      </p:pic>
      <p:pic>
        <p:nvPicPr>
          <p:cNvPr id="6" name="Grafik 5">
            <a:extLst>
              <a:ext uri="{FF2B5EF4-FFF2-40B4-BE49-F238E27FC236}">
                <a16:creationId xmlns:a16="http://schemas.microsoft.com/office/drawing/2014/main" id="{825905F9-5F01-BEC5-2C2F-604394139505}"/>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flipH="1">
            <a:off x="1129637" y="3727622"/>
            <a:ext cx="2094006" cy="3612050"/>
          </a:xfrm>
          <a:prstGeom prst="rect">
            <a:avLst/>
          </a:prstGeom>
          <a:noFill/>
          <a:ln>
            <a:noFill/>
          </a:ln>
        </p:spPr>
      </p:pic>
      <p:pic>
        <p:nvPicPr>
          <p:cNvPr id="8" name="Grafik 7">
            <a:extLst>
              <a:ext uri="{FF2B5EF4-FFF2-40B4-BE49-F238E27FC236}">
                <a16:creationId xmlns:a16="http://schemas.microsoft.com/office/drawing/2014/main" id="{E1922BB7-7B7B-094F-C219-A2A821773B57}"/>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50992" r="26786"/>
          <a:stretch>
            <a:fillRect/>
          </a:stretch>
        </p:blipFill>
        <p:spPr bwMode="auto">
          <a:xfrm>
            <a:off x="10815605" y="3603395"/>
            <a:ext cx="1514996" cy="3834833"/>
          </a:xfrm>
          <a:prstGeom prst="rect">
            <a:avLst/>
          </a:prstGeom>
          <a:noFill/>
          <a:ln>
            <a:noFill/>
          </a:ln>
          <a:extLst>
            <a:ext uri="{53640926-AAD7-44D8-BBD7-CCE9431645EC}">
              <a14:shadowObscured xmlns:a14="http://schemas.microsoft.com/office/drawing/2010/main"/>
            </a:ext>
          </a:extLst>
        </p:spPr>
      </p:pic>
      <p:pic>
        <p:nvPicPr>
          <p:cNvPr id="9" name="Grafik 8" descr="Ein Bild, das Person, Kleidung, Schulter, Menschliches Gesicht enthält.&#10;&#10;KI-generierte Inhalte können fehlerhaft sein.">
            <a:extLst>
              <a:ext uri="{FF2B5EF4-FFF2-40B4-BE49-F238E27FC236}">
                <a16:creationId xmlns:a16="http://schemas.microsoft.com/office/drawing/2014/main" id="{885FB4BD-E11F-4666-A7CD-0693B561F39C}"/>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9823884" y="3970176"/>
            <a:ext cx="1065267" cy="2202527"/>
          </a:xfrm>
          <a:prstGeom prst="rect">
            <a:avLst/>
          </a:prstGeom>
          <a:noFill/>
          <a:ln>
            <a:noFill/>
          </a:ln>
        </p:spPr>
      </p:pic>
      <p:pic>
        <p:nvPicPr>
          <p:cNvPr id="10" name="Grafik 9">
            <a:extLst>
              <a:ext uri="{FF2B5EF4-FFF2-40B4-BE49-F238E27FC236}">
                <a16:creationId xmlns:a16="http://schemas.microsoft.com/office/drawing/2014/main" id="{41064ADE-C833-EE3A-3591-960D383DF254}"/>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l="29952" t="15064" r="17315"/>
          <a:stretch>
            <a:fillRect/>
          </a:stretch>
        </p:blipFill>
        <p:spPr bwMode="auto">
          <a:xfrm>
            <a:off x="7582502" y="3970176"/>
            <a:ext cx="2260878" cy="2435773"/>
          </a:xfrm>
          <a:prstGeom prst="rect">
            <a:avLst/>
          </a:prstGeom>
          <a:noFill/>
          <a:ln>
            <a:noFill/>
          </a:ln>
          <a:extLst>
            <a:ext uri="{53640926-AAD7-44D8-BBD7-CCE9431645EC}">
              <a14:shadowObscured xmlns:a14="http://schemas.microsoft.com/office/drawing/2010/main"/>
            </a:ext>
          </a:extLst>
        </p:spPr>
      </p:pic>
      <p:grpSp>
        <p:nvGrpSpPr>
          <p:cNvPr id="34" name="Gruppieren 33">
            <a:extLst>
              <a:ext uri="{FF2B5EF4-FFF2-40B4-BE49-F238E27FC236}">
                <a16:creationId xmlns:a16="http://schemas.microsoft.com/office/drawing/2014/main" id="{BD08B543-560A-3F7A-CC06-1DD37A61CEC5}"/>
              </a:ext>
            </a:extLst>
          </p:cNvPr>
          <p:cNvGrpSpPr>
            <a:grpSpLocks noChangeAspect="1"/>
          </p:cNvGrpSpPr>
          <p:nvPr/>
        </p:nvGrpSpPr>
        <p:grpSpPr>
          <a:xfrm>
            <a:off x="3951245" y="3919097"/>
            <a:ext cx="3373828" cy="2114721"/>
            <a:chOff x="3998875" y="2712308"/>
            <a:chExt cx="3391379" cy="2125722"/>
          </a:xfrm>
        </p:grpSpPr>
        <p:pic>
          <p:nvPicPr>
            <p:cNvPr id="7" name="Grafik 6">
              <a:extLst>
                <a:ext uri="{FF2B5EF4-FFF2-40B4-BE49-F238E27FC236}">
                  <a16:creationId xmlns:a16="http://schemas.microsoft.com/office/drawing/2014/main" id="{8840E116-713A-06BB-1CCC-1C614480FA87}"/>
                </a:ext>
              </a:extLst>
            </p:cNvPr>
            <p:cNvPicPr>
              <a:picLocks noChangeAspect="1"/>
            </p:cNvPicPr>
            <p:nvPr/>
          </p:nvPicPr>
          <p:blipFill>
            <a:blip r:embed="rId9" cstate="email">
              <a:extLst>
                <a:ext uri="{28A0092B-C50C-407E-A947-70E740481C1C}">
                  <a14:useLocalDpi xmlns:a14="http://schemas.microsoft.com/office/drawing/2010/main"/>
                </a:ext>
              </a:extLst>
            </a:blip>
            <a:srcRect l="43150" b="14461"/>
            <a:stretch>
              <a:fillRect/>
            </a:stretch>
          </p:blipFill>
          <p:spPr bwMode="auto">
            <a:xfrm flipH="1">
              <a:off x="3998875" y="2712308"/>
              <a:ext cx="2483875" cy="2100183"/>
            </a:xfrm>
            <a:prstGeom prst="rect">
              <a:avLst/>
            </a:prstGeom>
            <a:noFill/>
            <a:ln>
              <a:noFill/>
            </a:ln>
          </p:spPr>
        </p:pic>
        <p:pic>
          <p:nvPicPr>
            <p:cNvPr id="33" name="Grafik 32">
              <a:extLst>
                <a:ext uri="{FF2B5EF4-FFF2-40B4-BE49-F238E27FC236}">
                  <a16:creationId xmlns:a16="http://schemas.microsoft.com/office/drawing/2014/main" id="{E52A60B4-8F85-D203-5E32-8F7E4883ED3C}"/>
                </a:ext>
              </a:extLst>
            </p:cNvPr>
            <p:cNvPicPr>
              <a:picLocks noChangeAspect="1"/>
            </p:cNvPicPr>
            <p:nvPr/>
          </p:nvPicPr>
          <p:blipFill>
            <a:blip r:embed="rId9" cstate="email">
              <a:extLst>
                <a:ext uri="{28A0092B-C50C-407E-A947-70E740481C1C}">
                  <a14:useLocalDpi xmlns:a14="http://schemas.microsoft.com/office/drawing/2010/main"/>
                </a:ext>
              </a:extLst>
            </a:blip>
            <a:srcRect l="9884" r="63554" b="14461"/>
            <a:stretch>
              <a:fillRect/>
            </a:stretch>
          </p:blipFill>
          <p:spPr bwMode="auto">
            <a:xfrm flipH="1">
              <a:off x="6229721" y="2737847"/>
              <a:ext cx="1160533" cy="2100183"/>
            </a:xfrm>
            <a:prstGeom prst="rect">
              <a:avLst/>
            </a:prstGeom>
            <a:noFill/>
            <a:ln>
              <a:noFill/>
            </a:ln>
          </p:spPr>
        </p:pic>
      </p:grpSp>
      <p:sp>
        <p:nvSpPr>
          <p:cNvPr id="35" name="Rechteck 34">
            <a:extLst>
              <a:ext uri="{FF2B5EF4-FFF2-40B4-BE49-F238E27FC236}">
                <a16:creationId xmlns:a16="http://schemas.microsoft.com/office/drawing/2014/main" id="{37BDAA71-0808-0FD2-175D-AAC8DBB37EDC}"/>
              </a:ext>
            </a:extLst>
          </p:cNvPr>
          <p:cNvSpPr/>
          <p:nvPr/>
        </p:nvSpPr>
        <p:spPr>
          <a:xfrm>
            <a:off x="0" y="5880589"/>
            <a:ext cx="12192000" cy="1557640"/>
          </a:xfrm>
          <a:prstGeom prst="rect">
            <a:avLst/>
          </a:prstGeom>
          <a:solidFill>
            <a:srgbClr val="0B487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25" name="Textfeld 24">
            <a:extLst>
              <a:ext uri="{FF2B5EF4-FFF2-40B4-BE49-F238E27FC236}">
                <a16:creationId xmlns:a16="http://schemas.microsoft.com/office/drawing/2014/main" id="{39EED31F-A26A-7FC6-B397-E1C83E7118EA}"/>
              </a:ext>
            </a:extLst>
          </p:cNvPr>
          <p:cNvSpPr txBox="1"/>
          <p:nvPr/>
        </p:nvSpPr>
        <p:spPr>
          <a:xfrm>
            <a:off x="157412"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A</a:t>
            </a:r>
          </a:p>
        </p:txBody>
      </p:sp>
      <p:sp>
        <p:nvSpPr>
          <p:cNvPr id="26" name="Textfeld 25">
            <a:extLst>
              <a:ext uri="{FF2B5EF4-FFF2-40B4-BE49-F238E27FC236}">
                <a16:creationId xmlns:a16="http://schemas.microsoft.com/office/drawing/2014/main" id="{74D0876C-C62C-B950-0229-E90A5B07DCB0}"/>
              </a:ext>
            </a:extLst>
          </p:cNvPr>
          <p:cNvSpPr txBox="1"/>
          <p:nvPr/>
        </p:nvSpPr>
        <p:spPr>
          <a:xfrm>
            <a:off x="1833162"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B</a:t>
            </a:r>
          </a:p>
        </p:txBody>
      </p:sp>
      <p:sp>
        <p:nvSpPr>
          <p:cNvPr id="31" name="Textfeld 30">
            <a:extLst>
              <a:ext uri="{FF2B5EF4-FFF2-40B4-BE49-F238E27FC236}">
                <a16:creationId xmlns:a16="http://schemas.microsoft.com/office/drawing/2014/main" id="{DC5059D3-D7DC-364E-62F7-FF8CD5738145}"/>
              </a:ext>
            </a:extLst>
          </p:cNvPr>
          <p:cNvSpPr txBox="1"/>
          <p:nvPr/>
        </p:nvSpPr>
        <p:spPr>
          <a:xfrm>
            <a:off x="11205214"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G</a:t>
            </a:r>
          </a:p>
        </p:txBody>
      </p:sp>
      <p:sp>
        <p:nvSpPr>
          <p:cNvPr id="30" name="Textfeld 29">
            <a:extLst>
              <a:ext uri="{FF2B5EF4-FFF2-40B4-BE49-F238E27FC236}">
                <a16:creationId xmlns:a16="http://schemas.microsoft.com/office/drawing/2014/main" id="{EAA0E8ED-9217-5A27-950B-B476D0444F98}"/>
              </a:ext>
            </a:extLst>
          </p:cNvPr>
          <p:cNvSpPr txBox="1"/>
          <p:nvPr/>
        </p:nvSpPr>
        <p:spPr>
          <a:xfrm>
            <a:off x="10181503"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F</a:t>
            </a:r>
          </a:p>
        </p:txBody>
      </p:sp>
      <p:sp>
        <p:nvSpPr>
          <p:cNvPr id="28" name="Textfeld 27">
            <a:extLst>
              <a:ext uri="{FF2B5EF4-FFF2-40B4-BE49-F238E27FC236}">
                <a16:creationId xmlns:a16="http://schemas.microsoft.com/office/drawing/2014/main" id="{7253958C-2F93-F1B0-14AA-DF5D726CA84F}"/>
              </a:ext>
            </a:extLst>
          </p:cNvPr>
          <p:cNvSpPr txBox="1"/>
          <p:nvPr/>
        </p:nvSpPr>
        <p:spPr>
          <a:xfrm>
            <a:off x="5800963"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D</a:t>
            </a:r>
          </a:p>
        </p:txBody>
      </p:sp>
      <p:sp>
        <p:nvSpPr>
          <p:cNvPr id="27" name="Textfeld 26">
            <a:extLst>
              <a:ext uri="{FF2B5EF4-FFF2-40B4-BE49-F238E27FC236}">
                <a16:creationId xmlns:a16="http://schemas.microsoft.com/office/drawing/2014/main" id="{96006726-F680-021D-BCD0-3CB994B5D7A6}"/>
              </a:ext>
            </a:extLst>
          </p:cNvPr>
          <p:cNvSpPr txBox="1"/>
          <p:nvPr/>
        </p:nvSpPr>
        <p:spPr>
          <a:xfrm>
            <a:off x="3223643"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C</a:t>
            </a:r>
          </a:p>
        </p:txBody>
      </p:sp>
      <p:sp>
        <p:nvSpPr>
          <p:cNvPr id="29" name="Textfeld 28">
            <a:extLst>
              <a:ext uri="{FF2B5EF4-FFF2-40B4-BE49-F238E27FC236}">
                <a16:creationId xmlns:a16="http://schemas.microsoft.com/office/drawing/2014/main" id="{36E33819-2422-3E6E-C880-ED546887F4C1}"/>
              </a:ext>
            </a:extLst>
          </p:cNvPr>
          <p:cNvSpPr txBox="1"/>
          <p:nvPr/>
        </p:nvSpPr>
        <p:spPr>
          <a:xfrm>
            <a:off x="8474443"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E</a:t>
            </a:r>
          </a:p>
        </p:txBody>
      </p:sp>
      <p:sp>
        <p:nvSpPr>
          <p:cNvPr id="38" name="Textfeld 37">
            <a:extLst>
              <a:ext uri="{FF2B5EF4-FFF2-40B4-BE49-F238E27FC236}">
                <a16:creationId xmlns:a16="http://schemas.microsoft.com/office/drawing/2014/main" id="{33016563-AF6C-20B4-29F0-6A114CCAE257}"/>
              </a:ext>
            </a:extLst>
          </p:cNvPr>
          <p:cNvSpPr txBox="1"/>
          <p:nvPr/>
        </p:nvSpPr>
        <p:spPr>
          <a:xfrm>
            <a:off x="1221278" y="923218"/>
            <a:ext cx="9386208" cy="2031325"/>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t>Welche Person bzw. welches Team wirkt auf den ersten Blick am glaubwürdigsten – und welche(s) am wenigsten glaubwürdig?</a:t>
            </a:r>
            <a:b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br>
            <a: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t>Begründen</a:t>
            </a:r>
            <a:r>
              <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rPr>
              <a:t> Sie beide Entscheide jeweils mit </a:t>
            </a:r>
            <a: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t>einer Beobachtung </a:t>
            </a:r>
            <a:r>
              <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rPr>
              <a:t>aus dem Bild.</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t>Für welche Produkte könnten die Startups (A–G) gepitcht haben?</a:t>
            </a:r>
            <a:br>
              <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rPr>
            </a:br>
            <a:r>
              <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rPr>
              <a:t>Formulieren Sie zu A–G jeweils </a:t>
            </a:r>
            <a: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t>eine Vermutung </a:t>
            </a:r>
            <a:r>
              <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rPr>
              <a:t>und </a:t>
            </a:r>
            <a: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t>begründen</a:t>
            </a:r>
            <a:r>
              <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rPr>
              <a:t> Sie diese mit einer </a:t>
            </a:r>
            <a: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t>Beobachtung </a:t>
            </a:r>
            <a:r>
              <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rPr>
              <a:t>aus dem Bild.</a:t>
            </a:r>
            <a:endParaRPr kumimoji="0" lang="de-CH" sz="1800" b="0" i="0" u="none" strike="noStrike" kern="1200" cap="none" spc="0" normalizeH="0" baseline="0" noProof="0" dirty="0">
              <a:ln>
                <a:noFill/>
              </a:ln>
              <a:solidFill>
                <a:prstClr val="white">
                  <a:lumMod val="50000"/>
                </a:prstClr>
              </a:solidFill>
              <a:effectLst/>
              <a:uLnTx/>
              <a:uFillTx/>
              <a:latin typeface="Century Gothic"/>
              <a:ea typeface="+mn-ea"/>
              <a:cs typeface="+mn-cs"/>
            </a:endParaRPr>
          </a:p>
        </p:txBody>
      </p:sp>
      <p:pic>
        <p:nvPicPr>
          <p:cNvPr id="39" name="Рисунок 40">
            <a:extLst>
              <a:ext uri="{FF2B5EF4-FFF2-40B4-BE49-F238E27FC236}">
                <a16:creationId xmlns:a16="http://schemas.microsoft.com/office/drawing/2014/main" id="{10F06377-880B-2EDA-4C40-92E259C1B74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543282" y="274620"/>
            <a:ext cx="2128409" cy="821353"/>
          </a:xfrm>
          <a:prstGeom prst="rect">
            <a:avLst/>
          </a:prstGeom>
        </p:spPr>
      </p:pic>
      <p:sp>
        <p:nvSpPr>
          <p:cNvPr id="41" name="Textfeld 40">
            <a:extLst>
              <a:ext uri="{FF2B5EF4-FFF2-40B4-BE49-F238E27FC236}">
                <a16:creationId xmlns:a16="http://schemas.microsoft.com/office/drawing/2014/main" id="{1D87F606-1363-CDF6-D2F4-DD88C123BFC4}"/>
              </a:ext>
            </a:extLst>
          </p:cNvPr>
          <p:cNvSpPr txBox="1"/>
          <p:nvPr/>
        </p:nvSpPr>
        <p:spPr>
          <a:xfrm>
            <a:off x="520309" y="319041"/>
            <a:ext cx="6311900" cy="477054"/>
          </a:xfrm>
          <a:prstGeom prst="rect">
            <a:avLst/>
          </a:prstGeom>
          <a:noFill/>
        </p:spPr>
        <p:txBody>
          <a:bodyPr wrap="square">
            <a:spAutoFit/>
          </a:bodyPr>
          <a:lstStyle/>
          <a:p>
            <a:pPr marL="0" marR="0" lvl="0" indent="0" algn="l" defTabSz="914400" rtl="0" eaLnBrk="1" fontAlgn="auto" latinLnBrk="0" hangingPunct="1">
              <a:lnSpc>
                <a:spcPct val="100000"/>
              </a:lnSpc>
              <a:spcBef>
                <a:spcPts val="1200"/>
              </a:spcBef>
              <a:spcAft>
                <a:spcPts val="0"/>
              </a:spcAft>
              <a:buClr>
                <a:srgbClr val="D17930"/>
              </a:buClr>
              <a:buSzTx/>
              <a:buFontTx/>
              <a:buNone/>
              <a:tabLst/>
              <a:defRPr/>
            </a:pPr>
            <a:r>
              <a:rPr kumimoji="0" lang="de-CH" altLang="fr-FR" sz="2500" b="1" i="0" u="none" strike="noStrike" kern="1200" cap="none" spc="0" normalizeH="0" baseline="0" noProof="0" dirty="0">
                <a:ln>
                  <a:noFill/>
                </a:ln>
                <a:solidFill>
                  <a:srgbClr val="D17930"/>
                </a:solidFill>
                <a:effectLst/>
                <a:uLnTx/>
                <a:uFillTx/>
                <a:latin typeface="Century Gothic" panose="020B0502020202020204" pitchFamily="34" charset="0"/>
                <a:ea typeface="+mn-ea"/>
                <a:cs typeface="Arial" panose="020B0604020202020204" pitchFamily="34" charset="0"/>
              </a:rPr>
              <a:t>Aufträge</a:t>
            </a:r>
            <a:endParaRPr kumimoji="0" lang="de-DE" altLang="fr-FR" sz="2500" b="1" i="0" u="none" strike="noStrike" kern="1200" cap="none" spc="0" normalizeH="0" baseline="0" noProof="0" dirty="0">
              <a:ln>
                <a:noFill/>
              </a:ln>
              <a:solidFill>
                <a:srgbClr val="D17930"/>
              </a:solidFill>
              <a:effectLst/>
              <a:uLnTx/>
              <a:uFillTx/>
              <a:latin typeface="Century Gothic" panose="020B0502020202020204" pitchFamily="34" charset="0"/>
              <a:ea typeface="+mn-ea"/>
              <a:cs typeface="Arial" panose="020B0604020202020204" pitchFamily="34" charset="0"/>
            </a:endParaRPr>
          </a:p>
        </p:txBody>
      </p:sp>
    </p:spTree>
    <p:extLst>
      <p:ext uri="{BB962C8B-B14F-4D97-AF65-F5344CB8AC3E}">
        <p14:creationId xmlns:p14="http://schemas.microsoft.com/office/powerpoint/2010/main" val="959321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
                                            <p:txEl>
                                              <p:pRg st="0" end="0"/>
                                            </p:txEl>
                                          </p:spTgt>
                                        </p:tgtEl>
                                        <p:attrNameLst>
                                          <p:attrName>style.visibility</p:attrName>
                                        </p:attrNameLst>
                                      </p:cBhvr>
                                      <p:to>
                                        <p:strVal val="visible"/>
                                      </p:to>
                                    </p:set>
                                    <p:animEffect transition="in" filter="fade">
                                      <p:cBhvr>
                                        <p:cTn id="7" dur="500"/>
                                        <p:tgtEl>
                                          <p:spTgt spid="3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
                                            <p:txEl>
                                              <p:pRg st="2" end="2"/>
                                            </p:txEl>
                                          </p:spTgt>
                                        </p:tgtEl>
                                        <p:attrNameLst>
                                          <p:attrName>style.visibility</p:attrName>
                                        </p:attrNameLst>
                                      </p:cBhvr>
                                      <p:to>
                                        <p:strVal val="visible"/>
                                      </p:to>
                                    </p:set>
                                    <p:animEffect transition="in" filter="fade">
                                      <p:cBhvr>
                                        <p:cTn id="12" dur="500"/>
                                        <p:tgtEl>
                                          <p:spTgt spid="3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C4A80-1DFE-5B2B-A32B-6D7BB76F6496}"/>
            </a:ext>
          </a:extLst>
        </p:cNvPr>
        <p:cNvGrpSpPr/>
        <p:nvPr/>
      </p:nvGrpSpPr>
      <p:grpSpPr>
        <a:xfrm>
          <a:off x="0" y="0"/>
          <a:ext cx="0" cy="0"/>
          <a:chOff x="0" y="0"/>
          <a:chExt cx="0" cy="0"/>
        </a:xfrm>
      </p:grpSpPr>
      <p:pic>
        <p:nvPicPr>
          <p:cNvPr id="4" name="Grafik 3" descr="Ein Bild, das Kleidung, Jeans, Schuhwerk, Person enthält.&#10;&#10;KI-generierte Inhalte können fehlerhaft sein.">
            <a:extLst>
              <a:ext uri="{FF2B5EF4-FFF2-40B4-BE49-F238E27FC236}">
                <a16:creationId xmlns:a16="http://schemas.microsoft.com/office/drawing/2014/main" id="{F08D895C-A882-CB2E-642F-CA7C0333494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54365" r="18651"/>
          <a:stretch>
            <a:fillRect/>
          </a:stretch>
        </p:blipFill>
        <p:spPr bwMode="auto">
          <a:xfrm flipH="1">
            <a:off x="-298327" y="3603395"/>
            <a:ext cx="1742726" cy="3627120"/>
          </a:xfrm>
          <a:prstGeom prst="rect">
            <a:avLst/>
          </a:prstGeom>
          <a:noFill/>
          <a:ln>
            <a:noFill/>
          </a:ln>
          <a:extLst>
            <a:ext uri="{53640926-AAD7-44D8-BBD7-CCE9431645EC}">
              <a14:shadowObscured xmlns:a14="http://schemas.microsoft.com/office/drawing/2010/main"/>
            </a:ext>
          </a:extLst>
        </p:spPr>
      </p:pic>
      <p:pic>
        <p:nvPicPr>
          <p:cNvPr id="5" name="Grafik 4">
            <a:extLst>
              <a:ext uri="{FF2B5EF4-FFF2-40B4-BE49-F238E27FC236}">
                <a16:creationId xmlns:a16="http://schemas.microsoft.com/office/drawing/2014/main" id="{905DC615-FA0A-F7AB-3260-B72071B9536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37103" t="14584" r="34723"/>
          <a:stretch>
            <a:fillRect/>
          </a:stretch>
        </p:blipFill>
        <p:spPr bwMode="auto">
          <a:xfrm flipH="1">
            <a:off x="3062413" y="3848125"/>
            <a:ext cx="1111911" cy="2247312"/>
          </a:xfrm>
          <a:prstGeom prst="rect">
            <a:avLst/>
          </a:prstGeom>
          <a:noFill/>
          <a:ln>
            <a:noFill/>
          </a:ln>
          <a:extLst>
            <a:ext uri="{53640926-AAD7-44D8-BBD7-CCE9431645EC}">
              <a14:shadowObscured xmlns:a14="http://schemas.microsoft.com/office/drawing/2010/main"/>
            </a:ext>
          </a:extLst>
        </p:spPr>
      </p:pic>
      <p:pic>
        <p:nvPicPr>
          <p:cNvPr id="6" name="Grafik 5">
            <a:extLst>
              <a:ext uri="{FF2B5EF4-FFF2-40B4-BE49-F238E27FC236}">
                <a16:creationId xmlns:a16="http://schemas.microsoft.com/office/drawing/2014/main" id="{0A9A0A3D-7EAD-82F5-ED9A-3CB5EDFC8744}"/>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flipH="1">
            <a:off x="1129637" y="3727622"/>
            <a:ext cx="2094006" cy="3612050"/>
          </a:xfrm>
          <a:prstGeom prst="rect">
            <a:avLst/>
          </a:prstGeom>
          <a:noFill/>
          <a:ln>
            <a:noFill/>
          </a:ln>
        </p:spPr>
      </p:pic>
      <p:pic>
        <p:nvPicPr>
          <p:cNvPr id="8" name="Grafik 7">
            <a:extLst>
              <a:ext uri="{FF2B5EF4-FFF2-40B4-BE49-F238E27FC236}">
                <a16:creationId xmlns:a16="http://schemas.microsoft.com/office/drawing/2014/main" id="{60CE9BA5-60AC-676C-5F74-377D6880EA2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50992" r="26786"/>
          <a:stretch>
            <a:fillRect/>
          </a:stretch>
        </p:blipFill>
        <p:spPr bwMode="auto">
          <a:xfrm>
            <a:off x="10815605" y="3603395"/>
            <a:ext cx="1514996" cy="3834833"/>
          </a:xfrm>
          <a:prstGeom prst="rect">
            <a:avLst/>
          </a:prstGeom>
          <a:noFill/>
          <a:ln>
            <a:noFill/>
          </a:ln>
          <a:extLst>
            <a:ext uri="{53640926-AAD7-44D8-BBD7-CCE9431645EC}">
              <a14:shadowObscured xmlns:a14="http://schemas.microsoft.com/office/drawing/2010/main"/>
            </a:ext>
          </a:extLst>
        </p:spPr>
      </p:pic>
      <p:pic>
        <p:nvPicPr>
          <p:cNvPr id="9" name="Grafik 8" descr="Ein Bild, das Person, Kleidung, Schulter, Menschliches Gesicht enthält.&#10;&#10;KI-generierte Inhalte können fehlerhaft sein.">
            <a:extLst>
              <a:ext uri="{FF2B5EF4-FFF2-40B4-BE49-F238E27FC236}">
                <a16:creationId xmlns:a16="http://schemas.microsoft.com/office/drawing/2014/main" id="{E7635D82-6066-C67D-25E9-3AE7CCB6F069}"/>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9823884" y="3970176"/>
            <a:ext cx="1065267" cy="2202527"/>
          </a:xfrm>
          <a:prstGeom prst="rect">
            <a:avLst/>
          </a:prstGeom>
          <a:noFill/>
          <a:ln>
            <a:noFill/>
          </a:ln>
        </p:spPr>
      </p:pic>
      <p:pic>
        <p:nvPicPr>
          <p:cNvPr id="10" name="Grafik 9">
            <a:extLst>
              <a:ext uri="{FF2B5EF4-FFF2-40B4-BE49-F238E27FC236}">
                <a16:creationId xmlns:a16="http://schemas.microsoft.com/office/drawing/2014/main" id="{56E02CD6-7599-F89A-F33D-968198166A67}"/>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l="29952" t="15064" r="17315"/>
          <a:stretch>
            <a:fillRect/>
          </a:stretch>
        </p:blipFill>
        <p:spPr bwMode="auto">
          <a:xfrm>
            <a:off x="7582502" y="3970176"/>
            <a:ext cx="2260878" cy="2435773"/>
          </a:xfrm>
          <a:prstGeom prst="rect">
            <a:avLst/>
          </a:prstGeom>
          <a:noFill/>
          <a:ln>
            <a:noFill/>
          </a:ln>
          <a:extLst>
            <a:ext uri="{53640926-AAD7-44D8-BBD7-CCE9431645EC}">
              <a14:shadowObscured xmlns:a14="http://schemas.microsoft.com/office/drawing/2010/main"/>
            </a:ext>
          </a:extLst>
        </p:spPr>
      </p:pic>
      <p:grpSp>
        <p:nvGrpSpPr>
          <p:cNvPr id="34" name="Gruppieren 33">
            <a:extLst>
              <a:ext uri="{FF2B5EF4-FFF2-40B4-BE49-F238E27FC236}">
                <a16:creationId xmlns:a16="http://schemas.microsoft.com/office/drawing/2014/main" id="{8BD03E6E-EF33-9E07-038F-A2512DB6D893}"/>
              </a:ext>
            </a:extLst>
          </p:cNvPr>
          <p:cNvGrpSpPr>
            <a:grpSpLocks noChangeAspect="1"/>
          </p:cNvGrpSpPr>
          <p:nvPr/>
        </p:nvGrpSpPr>
        <p:grpSpPr>
          <a:xfrm>
            <a:off x="3951245" y="3919097"/>
            <a:ext cx="3373828" cy="2114721"/>
            <a:chOff x="3998875" y="2712308"/>
            <a:chExt cx="3391379" cy="2125722"/>
          </a:xfrm>
        </p:grpSpPr>
        <p:pic>
          <p:nvPicPr>
            <p:cNvPr id="7" name="Grafik 6">
              <a:extLst>
                <a:ext uri="{FF2B5EF4-FFF2-40B4-BE49-F238E27FC236}">
                  <a16:creationId xmlns:a16="http://schemas.microsoft.com/office/drawing/2014/main" id="{28195A86-4F71-472B-49F4-E0A9FDBD74EE}"/>
                </a:ext>
              </a:extLst>
            </p:cNvPr>
            <p:cNvPicPr>
              <a:picLocks noChangeAspect="1"/>
            </p:cNvPicPr>
            <p:nvPr/>
          </p:nvPicPr>
          <p:blipFill>
            <a:blip r:embed="rId9" cstate="email">
              <a:extLst>
                <a:ext uri="{28A0092B-C50C-407E-A947-70E740481C1C}">
                  <a14:useLocalDpi xmlns:a14="http://schemas.microsoft.com/office/drawing/2010/main"/>
                </a:ext>
              </a:extLst>
            </a:blip>
            <a:srcRect l="43150" b="14461"/>
            <a:stretch>
              <a:fillRect/>
            </a:stretch>
          </p:blipFill>
          <p:spPr bwMode="auto">
            <a:xfrm flipH="1">
              <a:off x="3998875" y="2712308"/>
              <a:ext cx="2483875" cy="2100183"/>
            </a:xfrm>
            <a:prstGeom prst="rect">
              <a:avLst/>
            </a:prstGeom>
            <a:noFill/>
            <a:ln>
              <a:noFill/>
            </a:ln>
          </p:spPr>
        </p:pic>
        <p:pic>
          <p:nvPicPr>
            <p:cNvPr id="33" name="Grafik 32">
              <a:extLst>
                <a:ext uri="{FF2B5EF4-FFF2-40B4-BE49-F238E27FC236}">
                  <a16:creationId xmlns:a16="http://schemas.microsoft.com/office/drawing/2014/main" id="{11BE1D2B-F923-FBBB-4BD3-E7206C886D8D}"/>
                </a:ext>
              </a:extLst>
            </p:cNvPr>
            <p:cNvPicPr>
              <a:picLocks noChangeAspect="1"/>
            </p:cNvPicPr>
            <p:nvPr/>
          </p:nvPicPr>
          <p:blipFill>
            <a:blip r:embed="rId9" cstate="email">
              <a:extLst>
                <a:ext uri="{28A0092B-C50C-407E-A947-70E740481C1C}">
                  <a14:useLocalDpi xmlns:a14="http://schemas.microsoft.com/office/drawing/2010/main"/>
                </a:ext>
              </a:extLst>
            </a:blip>
            <a:srcRect l="9884" r="63554" b="14461"/>
            <a:stretch>
              <a:fillRect/>
            </a:stretch>
          </p:blipFill>
          <p:spPr bwMode="auto">
            <a:xfrm flipH="1">
              <a:off x="6229721" y="2737847"/>
              <a:ext cx="1160533" cy="2100183"/>
            </a:xfrm>
            <a:prstGeom prst="rect">
              <a:avLst/>
            </a:prstGeom>
            <a:noFill/>
            <a:ln>
              <a:noFill/>
            </a:ln>
          </p:spPr>
        </p:pic>
      </p:grpSp>
      <p:sp>
        <p:nvSpPr>
          <p:cNvPr id="35" name="Rechteck 34">
            <a:extLst>
              <a:ext uri="{FF2B5EF4-FFF2-40B4-BE49-F238E27FC236}">
                <a16:creationId xmlns:a16="http://schemas.microsoft.com/office/drawing/2014/main" id="{BF1225E0-B00C-E50E-383B-CF47D8B8B275}"/>
              </a:ext>
            </a:extLst>
          </p:cNvPr>
          <p:cNvSpPr/>
          <p:nvPr/>
        </p:nvSpPr>
        <p:spPr>
          <a:xfrm>
            <a:off x="0" y="5880589"/>
            <a:ext cx="12192000" cy="1557640"/>
          </a:xfrm>
          <a:prstGeom prst="rect">
            <a:avLst/>
          </a:prstGeom>
          <a:solidFill>
            <a:srgbClr val="0B487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25" name="Textfeld 24">
            <a:extLst>
              <a:ext uri="{FF2B5EF4-FFF2-40B4-BE49-F238E27FC236}">
                <a16:creationId xmlns:a16="http://schemas.microsoft.com/office/drawing/2014/main" id="{F69174BB-E0E5-C889-9CD4-004A8B43F464}"/>
              </a:ext>
            </a:extLst>
          </p:cNvPr>
          <p:cNvSpPr txBox="1"/>
          <p:nvPr/>
        </p:nvSpPr>
        <p:spPr>
          <a:xfrm>
            <a:off x="157412"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A</a:t>
            </a:r>
          </a:p>
        </p:txBody>
      </p:sp>
      <p:sp>
        <p:nvSpPr>
          <p:cNvPr id="26" name="Textfeld 25">
            <a:extLst>
              <a:ext uri="{FF2B5EF4-FFF2-40B4-BE49-F238E27FC236}">
                <a16:creationId xmlns:a16="http://schemas.microsoft.com/office/drawing/2014/main" id="{92F296BA-859F-CE82-1317-20F41EC2D348}"/>
              </a:ext>
            </a:extLst>
          </p:cNvPr>
          <p:cNvSpPr txBox="1"/>
          <p:nvPr/>
        </p:nvSpPr>
        <p:spPr>
          <a:xfrm>
            <a:off x="1833162"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B</a:t>
            </a:r>
          </a:p>
        </p:txBody>
      </p:sp>
      <p:sp>
        <p:nvSpPr>
          <p:cNvPr id="31" name="Textfeld 30">
            <a:extLst>
              <a:ext uri="{FF2B5EF4-FFF2-40B4-BE49-F238E27FC236}">
                <a16:creationId xmlns:a16="http://schemas.microsoft.com/office/drawing/2014/main" id="{EE2783DC-26C4-C734-732A-65540191C66E}"/>
              </a:ext>
            </a:extLst>
          </p:cNvPr>
          <p:cNvSpPr txBox="1"/>
          <p:nvPr/>
        </p:nvSpPr>
        <p:spPr>
          <a:xfrm>
            <a:off x="11205214"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G</a:t>
            </a:r>
          </a:p>
        </p:txBody>
      </p:sp>
      <p:sp>
        <p:nvSpPr>
          <p:cNvPr id="30" name="Textfeld 29">
            <a:extLst>
              <a:ext uri="{FF2B5EF4-FFF2-40B4-BE49-F238E27FC236}">
                <a16:creationId xmlns:a16="http://schemas.microsoft.com/office/drawing/2014/main" id="{76C31BF2-DE12-DC21-4F9F-576C5823B2CD}"/>
              </a:ext>
            </a:extLst>
          </p:cNvPr>
          <p:cNvSpPr txBox="1"/>
          <p:nvPr/>
        </p:nvSpPr>
        <p:spPr>
          <a:xfrm>
            <a:off x="10181503"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F</a:t>
            </a:r>
          </a:p>
        </p:txBody>
      </p:sp>
      <p:sp>
        <p:nvSpPr>
          <p:cNvPr id="28" name="Textfeld 27">
            <a:extLst>
              <a:ext uri="{FF2B5EF4-FFF2-40B4-BE49-F238E27FC236}">
                <a16:creationId xmlns:a16="http://schemas.microsoft.com/office/drawing/2014/main" id="{A951E9C5-5567-9CD7-6EA6-45F182296A1D}"/>
              </a:ext>
            </a:extLst>
          </p:cNvPr>
          <p:cNvSpPr txBox="1"/>
          <p:nvPr/>
        </p:nvSpPr>
        <p:spPr>
          <a:xfrm>
            <a:off x="5800963"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D</a:t>
            </a:r>
          </a:p>
        </p:txBody>
      </p:sp>
      <p:sp>
        <p:nvSpPr>
          <p:cNvPr id="27" name="Textfeld 26">
            <a:extLst>
              <a:ext uri="{FF2B5EF4-FFF2-40B4-BE49-F238E27FC236}">
                <a16:creationId xmlns:a16="http://schemas.microsoft.com/office/drawing/2014/main" id="{9E29AF7F-6758-2695-F9B3-9F28C658F363}"/>
              </a:ext>
            </a:extLst>
          </p:cNvPr>
          <p:cNvSpPr txBox="1"/>
          <p:nvPr/>
        </p:nvSpPr>
        <p:spPr>
          <a:xfrm>
            <a:off x="3223643"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C</a:t>
            </a:r>
          </a:p>
        </p:txBody>
      </p:sp>
      <p:sp>
        <p:nvSpPr>
          <p:cNvPr id="29" name="Textfeld 28">
            <a:extLst>
              <a:ext uri="{FF2B5EF4-FFF2-40B4-BE49-F238E27FC236}">
                <a16:creationId xmlns:a16="http://schemas.microsoft.com/office/drawing/2014/main" id="{87543BDC-3A8F-F98F-12D1-622E36094EF4}"/>
              </a:ext>
            </a:extLst>
          </p:cNvPr>
          <p:cNvSpPr txBox="1"/>
          <p:nvPr/>
        </p:nvSpPr>
        <p:spPr>
          <a:xfrm>
            <a:off x="8474443"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E</a:t>
            </a:r>
          </a:p>
        </p:txBody>
      </p:sp>
      <p:pic>
        <p:nvPicPr>
          <p:cNvPr id="39" name="Рисунок 40">
            <a:extLst>
              <a:ext uri="{FF2B5EF4-FFF2-40B4-BE49-F238E27FC236}">
                <a16:creationId xmlns:a16="http://schemas.microsoft.com/office/drawing/2014/main" id="{92E878DC-9F2E-FC3E-4673-7A2A74DC48D2}"/>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543282" y="274620"/>
            <a:ext cx="2128409" cy="821353"/>
          </a:xfrm>
          <a:prstGeom prst="rect">
            <a:avLst/>
          </a:prstGeom>
        </p:spPr>
      </p:pic>
      <p:sp>
        <p:nvSpPr>
          <p:cNvPr id="41" name="Textfeld 40">
            <a:extLst>
              <a:ext uri="{FF2B5EF4-FFF2-40B4-BE49-F238E27FC236}">
                <a16:creationId xmlns:a16="http://schemas.microsoft.com/office/drawing/2014/main" id="{D75A115F-32AF-8CF4-3D1C-039083E5560A}"/>
              </a:ext>
            </a:extLst>
          </p:cNvPr>
          <p:cNvSpPr txBox="1"/>
          <p:nvPr/>
        </p:nvSpPr>
        <p:spPr>
          <a:xfrm>
            <a:off x="520309" y="319041"/>
            <a:ext cx="6311900" cy="477054"/>
          </a:xfrm>
          <a:prstGeom prst="rect">
            <a:avLst/>
          </a:prstGeom>
          <a:noFill/>
        </p:spPr>
        <p:txBody>
          <a:bodyPr wrap="square">
            <a:spAutoFit/>
          </a:bodyPr>
          <a:lstStyle/>
          <a:p>
            <a:pPr marL="0" marR="0" lvl="0" indent="0" algn="l" defTabSz="914400" rtl="0" eaLnBrk="1" fontAlgn="auto" latinLnBrk="0" hangingPunct="1">
              <a:lnSpc>
                <a:spcPct val="100000"/>
              </a:lnSpc>
              <a:spcBef>
                <a:spcPts val="1200"/>
              </a:spcBef>
              <a:spcAft>
                <a:spcPts val="0"/>
              </a:spcAft>
              <a:buClr>
                <a:srgbClr val="D17930"/>
              </a:buClr>
              <a:buSzTx/>
              <a:buFontTx/>
              <a:buNone/>
              <a:tabLst/>
              <a:defRPr/>
            </a:pPr>
            <a:r>
              <a:rPr kumimoji="0" lang="de-CH" altLang="fr-FR" sz="2500" b="1" i="0" u="none" strike="noStrike" kern="1200" cap="none" spc="0" normalizeH="0" baseline="0" noProof="0" dirty="0">
                <a:ln>
                  <a:noFill/>
                </a:ln>
                <a:solidFill>
                  <a:srgbClr val="D17930"/>
                </a:solidFill>
                <a:effectLst/>
                <a:uLnTx/>
                <a:uFillTx/>
                <a:latin typeface="Century Gothic" panose="020B0502020202020204" pitchFamily="34" charset="0"/>
                <a:ea typeface="+mn-ea"/>
                <a:cs typeface="Arial" panose="020B0604020202020204" pitchFamily="34" charset="0"/>
              </a:rPr>
              <a:t>Aufträge</a:t>
            </a:r>
            <a:endParaRPr kumimoji="0" lang="de-DE" altLang="fr-FR" sz="2500" b="1" i="0" u="none" strike="noStrike" kern="1200" cap="none" spc="0" normalizeH="0" baseline="0" noProof="0" dirty="0">
              <a:ln>
                <a:noFill/>
              </a:ln>
              <a:solidFill>
                <a:srgbClr val="D17930"/>
              </a:solidFill>
              <a:effectLst/>
              <a:uLnTx/>
              <a:uFillTx/>
              <a:latin typeface="Century Gothic" panose="020B0502020202020204" pitchFamily="34" charset="0"/>
              <a:ea typeface="+mn-ea"/>
              <a:cs typeface="Arial" panose="020B0604020202020204" pitchFamily="34" charset="0"/>
            </a:endParaRPr>
          </a:p>
        </p:txBody>
      </p:sp>
      <p:pic>
        <p:nvPicPr>
          <p:cNvPr id="2" name="Grafik 1" descr="Shea Body Butter Lavendel">
            <a:extLst>
              <a:ext uri="{FF2B5EF4-FFF2-40B4-BE49-F238E27FC236}">
                <a16:creationId xmlns:a16="http://schemas.microsoft.com/office/drawing/2014/main" id="{8C543850-2DE8-0998-EEDD-6702EF6C2875}"/>
              </a:ext>
            </a:extLst>
          </p:cNvPr>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958696" y="2207481"/>
            <a:ext cx="1441231" cy="1441231"/>
          </a:xfrm>
          <a:prstGeom prst="rect">
            <a:avLst/>
          </a:prstGeom>
          <a:noFill/>
          <a:ln>
            <a:noFill/>
          </a:ln>
        </p:spPr>
      </p:pic>
      <p:pic>
        <p:nvPicPr>
          <p:cNvPr id="3" name="Grafik 2">
            <a:extLst>
              <a:ext uri="{FF2B5EF4-FFF2-40B4-BE49-F238E27FC236}">
                <a16:creationId xmlns:a16="http://schemas.microsoft.com/office/drawing/2014/main" id="{8DE74D61-D9D7-6A80-9B0D-37D4EF30C41D}"/>
              </a:ext>
            </a:extLst>
          </p:cNvPr>
          <p:cNvPicPr>
            <a:picLocks noChangeAspect="1"/>
          </p:cNvPicPr>
          <p:nvPr/>
        </p:nvPicPr>
        <p:blipFill>
          <a:blip r:embed="rId12" cstate="email">
            <a:extLst>
              <a:ext uri="{28A0092B-C50C-407E-A947-70E740481C1C}">
                <a14:useLocalDpi xmlns:a14="http://schemas.microsoft.com/office/drawing/2010/main"/>
              </a:ext>
            </a:extLst>
          </a:blip>
          <a:srcRect/>
          <a:stretch>
            <a:fillRect/>
          </a:stretch>
        </p:blipFill>
        <p:spPr bwMode="auto">
          <a:xfrm>
            <a:off x="5648003" y="2118027"/>
            <a:ext cx="871511" cy="1452811"/>
          </a:xfrm>
          <a:prstGeom prst="rect">
            <a:avLst/>
          </a:prstGeom>
          <a:noFill/>
        </p:spPr>
      </p:pic>
      <p:sp>
        <p:nvSpPr>
          <p:cNvPr id="11" name="Rechteck 10">
            <a:extLst>
              <a:ext uri="{FF2B5EF4-FFF2-40B4-BE49-F238E27FC236}">
                <a16:creationId xmlns:a16="http://schemas.microsoft.com/office/drawing/2014/main" id="{9AE3ED34-00D6-929C-AEA1-57FEF7103D9C}"/>
              </a:ext>
            </a:extLst>
          </p:cNvPr>
          <p:cNvSpPr/>
          <p:nvPr/>
        </p:nvSpPr>
        <p:spPr>
          <a:xfrm>
            <a:off x="4596590" y="3551145"/>
            <a:ext cx="3061534" cy="276999"/>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CH"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Vegane Kondome</a:t>
            </a:r>
            <a:endPar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endParaRPr>
          </a:p>
        </p:txBody>
      </p:sp>
      <p:sp>
        <p:nvSpPr>
          <p:cNvPr id="12" name="Rechteck 11">
            <a:extLst>
              <a:ext uri="{FF2B5EF4-FFF2-40B4-BE49-F238E27FC236}">
                <a16:creationId xmlns:a16="http://schemas.microsoft.com/office/drawing/2014/main" id="{86981A45-69D9-B41C-DA04-6D9287151DB0}"/>
              </a:ext>
            </a:extLst>
          </p:cNvPr>
          <p:cNvSpPr/>
          <p:nvPr/>
        </p:nvSpPr>
        <p:spPr>
          <a:xfrm>
            <a:off x="8383476" y="3435403"/>
            <a:ext cx="2096449" cy="461665"/>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GPS Tracker für Bau &amp; Fuhrpark</a:t>
            </a:r>
          </a:p>
        </p:txBody>
      </p:sp>
      <p:pic>
        <p:nvPicPr>
          <p:cNvPr id="13" name="Grafik 12">
            <a:extLst>
              <a:ext uri="{FF2B5EF4-FFF2-40B4-BE49-F238E27FC236}">
                <a16:creationId xmlns:a16="http://schemas.microsoft.com/office/drawing/2014/main" id="{82D6FBE2-146A-AAB4-F959-D651A898B212}"/>
              </a:ext>
            </a:extLst>
          </p:cNvPr>
          <p:cNvPicPr>
            <a:picLocks noChangeAspect="1"/>
          </p:cNvPicPr>
          <p:nvPr/>
        </p:nvPicPr>
        <p:blipFill>
          <a:blip r:embed="rId13" cstate="email">
            <a:extLst>
              <a:ext uri="{28A0092B-C50C-407E-A947-70E740481C1C}">
                <a14:useLocalDpi xmlns:a14="http://schemas.microsoft.com/office/drawing/2010/main"/>
              </a:ext>
            </a:extLst>
          </a:blip>
          <a:srcRect/>
          <a:stretch>
            <a:fillRect/>
          </a:stretch>
        </p:blipFill>
        <p:spPr bwMode="auto">
          <a:xfrm>
            <a:off x="10571579" y="2433650"/>
            <a:ext cx="1411943" cy="1215062"/>
          </a:xfrm>
          <a:prstGeom prst="rect">
            <a:avLst/>
          </a:prstGeom>
          <a:noFill/>
          <a:ln>
            <a:noFill/>
          </a:ln>
        </p:spPr>
      </p:pic>
      <p:sp>
        <p:nvSpPr>
          <p:cNvPr id="14" name="Rechteck 13">
            <a:extLst>
              <a:ext uri="{FF2B5EF4-FFF2-40B4-BE49-F238E27FC236}">
                <a16:creationId xmlns:a16="http://schemas.microsoft.com/office/drawing/2014/main" id="{2DBC82B1-7B86-FBC4-7EAC-AA53392F52BE}"/>
              </a:ext>
            </a:extLst>
          </p:cNvPr>
          <p:cNvSpPr/>
          <p:nvPr/>
        </p:nvSpPr>
        <p:spPr>
          <a:xfrm>
            <a:off x="9755360" y="3595394"/>
            <a:ext cx="3061534" cy="276999"/>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CH"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Matcha-Kaugummi</a:t>
            </a:r>
            <a:endPar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endParaRPr>
          </a:p>
        </p:txBody>
      </p:sp>
      <p:pic>
        <p:nvPicPr>
          <p:cNvPr id="15" name="Grafik 14">
            <a:extLst>
              <a:ext uri="{FF2B5EF4-FFF2-40B4-BE49-F238E27FC236}">
                <a16:creationId xmlns:a16="http://schemas.microsoft.com/office/drawing/2014/main" id="{245CFD1D-664E-2F89-8D29-92A047E89187}"/>
              </a:ext>
            </a:extLst>
          </p:cNvPr>
          <p:cNvPicPr>
            <a:picLocks noChangeAspect="1"/>
          </p:cNvPicPr>
          <p:nvPr/>
        </p:nvPicPr>
        <p:blipFill>
          <a:blip r:embed="rId14" cstate="email">
            <a:extLst>
              <a:ext uri="{28A0092B-C50C-407E-A947-70E740481C1C}">
                <a14:useLocalDpi xmlns:a14="http://schemas.microsoft.com/office/drawing/2010/main"/>
              </a:ext>
            </a:extLst>
          </a:blip>
          <a:srcRect/>
          <a:stretch>
            <a:fillRect/>
          </a:stretch>
        </p:blipFill>
        <p:spPr bwMode="auto">
          <a:xfrm>
            <a:off x="214858" y="2053828"/>
            <a:ext cx="1348500" cy="1348500"/>
          </a:xfrm>
          <a:prstGeom prst="rect">
            <a:avLst/>
          </a:prstGeom>
          <a:noFill/>
        </p:spPr>
      </p:pic>
      <p:sp>
        <p:nvSpPr>
          <p:cNvPr id="16" name="Rechteck 15">
            <a:extLst>
              <a:ext uri="{FF2B5EF4-FFF2-40B4-BE49-F238E27FC236}">
                <a16:creationId xmlns:a16="http://schemas.microsoft.com/office/drawing/2014/main" id="{681CE320-2F07-94A4-2EF7-B7A4007A683A}"/>
              </a:ext>
            </a:extLst>
          </p:cNvPr>
          <p:cNvSpPr/>
          <p:nvPr/>
        </p:nvSpPr>
        <p:spPr>
          <a:xfrm>
            <a:off x="59177" y="3338239"/>
            <a:ext cx="1651768" cy="461665"/>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CH"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Sprudel-Trinkflasche </a:t>
            </a:r>
            <a:r>
              <a:rPr kumimoji="0" lang="de-CH" sz="12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Arial" panose="020B0604020202020204" pitchFamily="34" charset="0"/>
              </a:rPr>
              <a:t>to</a:t>
            </a:r>
            <a:r>
              <a:rPr kumimoji="0" lang="de-CH"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 </a:t>
            </a:r>
            <a:r>
              <a:rPr kumimoji="0" lang="de-CH" sz="12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Arial" panose="020B0604020202020204" pitchFamily="34" charset="0"/>
              </a:rPr>
              <a:t>go</a:t>
            </a:r>
            <a:endPar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endParaRPr>
          </a:p>
        </p:txBody>
      </p:sp>
      <p:sp>
        <p:nvSpPr>
          <p:cNvPr id="17" name="Rechteck 16">
            <a:extLst>
              <a:ext uri="{FF2B5EF4-FFF2-40B4-BE49-F238E27FC236}">
                <a16:creationId xmlns:a16="http://schemas.microsoft.com/office/drawing/2014/main" id="{DEBE904A-7D4F-5572-88FC-5287DA289C43}"/>
              </a:ext>
            </a:extLst>
          </p:cNvPr>
          <p:cNvSpPr/>
          <p:nvPr/>
        </p:nvSpPr>
        <p:spPr>
          <a:xfrm>
            <a:off x="6702131" y="3486941"/>
            <a:ext cx="2096449" cy="461665"/>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wasserfreie Naturkosmetik </a:t>
            </a:r>
          </a:p>
        </p:txBody>
      </p:sp>
      <p:pic>
        <p:nvPicPr>
          <p:cNvPr id="18" name="Grafik 17">
            <a:extLst>
              <a:ext uri="{FF2B5EF4-FFF2-40B4-BE49-F238E27FC236}">
                <a16:creationId xmlns:a16="http://schemas.microsoft.com/office/drawing/2014/main" id="{307F6BDA-D0A7-52E2-8968-6E4B49D0AAD6}"/>
              </a:ext>
            </a:extLst>
          </p:cNvPr>
          <p:cNvPicPr>
            <a:picLocks noChangeAspect="1"/>
          </p:cNvPicPr>
          <p:nvPr/>
        </p:nvPicPr>
        <p:blipFill>
          <a:blip r:embed="rId15" cstate="email">
            <a:extLst>
              <a:ext uri="{28A0092B-C50C-407E-A947-70E740481C1C}">
                <a14:useLocalDpi xmlns:a14="http://schemas.microsoft.com/office/drawing/2010/main"/>
              </a:ext>
            </a:extLst>
          </a:blip>
          <a:srcRect/>
          <a:stretch>
            <a:fillRect/>
          </a:stretch>
        </p:blipFill>
        <p:spPr bwMode="auto">
          <a:xfrm>
            <a:off x="2332909" y="2165574"/>
            <a:ext cx="905080" cy="1356373"/>
          </a:xfrm>
          <a:prstGeom prst="rect">
            <a:avLst/>
          </a:prstGeom>
          <a:noFill/>
          <a:ln>
            <a:noFill/>
          </a:ln>
        </p:spPr>
      </p:pic>
      <p:sp>
        <p:nvSpPr>
          <p:cNvPr id="19" name="Rechteck 18">
            <a:extLst>
              <a:ext uri="{FF2B5EF4-FFF2-40B4-BE49-F238E27FC236}">
                <a16:creationId xmlns:a16="http://schemas.microsoft.com/office/drawing/2014/main" id="{3218278A-FC0A-3443-BD98-54C3E7B5A5F3}"/>
              </a:ext>
            </a:extLst>
          </p:cNvPr>
          <p:cNvSpPr/>
          <p:nvPr/>
        </p:nvSpPr>
        <p:spPr>
          <a:xfrm>
            <a:off x="1754533" y="3507921"/>
            <a:ext cx="2061832" cy="276999"/>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CH"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Familienplaner-App</a:t>
            </a:r>
            <a:endPar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endParaRPr>
          </a:p>
        </p:txBody>
      </p:sp>
      <p:sp>
        <p:nvSpPr>
          <p:cNvPr id="20" name="Textfeld 19">
            <a:extLst>
              <a:ext uri="{FF2B5EF4-FFF2-40B4-BE49-F238E27FC236}">
                <a16:creationId xmlns:a16="http://schemas.microsoft.com/office/drawing/2014/main" id="{CC4BFAB4-41E7-3551-6EF2-96001A7B1858}"/>
              </a:ext>
            </a:extLst>
          </p:cNvPr>
          <p:cNvSpPr txBox="1"/>
          <p:nvPr/>
        </p:nvSpPr>
        <p:spPr>
          <a:xfrm>
            <a:off x="3797000" y="3683554"/>
            <a:ext cx="1534926"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Cold </a:t>
            </a:r>
            <a:r>
              <a:rPr kumimoji="0" lang="de-CH" sz="12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Arial" panose="020B0604020202020204" pitchFamily="34" charset="0"/>
              </a:rPr>
              <a:t>Brew</a:t>
            </a:r>
            <a:r>
              <a:rPr kumimoji="0" lang="de-CH"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 Kaffee</a:t>
            </a:r>
          </a:p>
        </p:txBody>
      </p:sp>
      <p:pic>
        <p:nvPicPr>
          <p:cNvPr id="21" name="Picture 4" descr="Black - Cold Brew Coffee">
            <a:extLst>
              <a:ext uri="{FF2B5EF4-FFF2-40B4-BE49-F238E27FC236}">
                <a16:creationId xmlns:a16="http://schemas.microsoft.com/office/drawing/2014/main" id="{0A69C6D0-DE43-96D6-20BC-C9459A8DF2DA}"/>
              </a:ext>
            </a:extLst>
          </p:cNvPr>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3963952" y="2210048"/>
            <a:ext cx="1121612" cy="149548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GPS Tracker für Bau &amp; Fuhrpark – Wartungsplaner | Findmee">
            <a:extLst>
              <a:ext uri="{FF2B5EF4-FFF2-40B4-BE49-F238E27FC236}">
                <a16:creationId xmlns:a16="http://schemas.microsoft.com/office/drawing/2014/main" id="{14884B63-585C-5820-D038-D9D2693D6EC6}"/>
              </a:ext>
            </a:extLst>
          </p:cNvPr>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8830147" y="2180712"/>
            <a:ext cx="1328173" cy="1209485"/>
          </a:xfrm>
          <a:prstGeom prst="rect">
            <a:avLst/>
          </a:prstGeom>
          <a:noFill/>
          <a:extLst>
            <a:ext uri="{909E8E84-426E-40DD-AFC4-6F175D3DCCD1}">
              <a14:hiddenFill xmlns:a14="http://schemas.microsoft.com/office/drawing/2010/main">
                <a:solidFill>
                  <a:srgbClr val="FFFFFF"/>
                </a:solidFill>
              </a14:hiddenFill>
            </a:ext>
          </a:extLst>
        </p:spPr>
      </p:pic>
      <p:sp>
        <p:nvSpPr>
          <p:cNvPr id="23" name="Textfeld 22">
            <a:extLst>
              <a:ext uri="{FF2B5EF4-FFF2-40B4-BE49-F238E27FC236}">
                <a16:creationId xmlns:a16="http://schemas.microsoft.com/office/drawing/2014/main" id="{18B7D20E-F872-DCB0-DF5A-94DD19073B63}"/>
              </a:ext>
            </a:extLst>
          </p:cNvPr>
          <p:cNvSpPr txBox="1"/>
          <p:nvPr/>
        </p:nvSpPr>
        <p:spPr>
          <a:xfrm>
            <a:off x="1221278" y="923218"/>
            <a:ext cx="9386208" cy="923330"/>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3"/>
              <a:tabLst/>
              <a:defRPr/>
            </a:pPr>
            <a: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t>Ordnen Sie die Produkte den Personen/Teams A–G zu.</a:t>
            </a:r>
            <a:b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br>
            <a: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t>Regel:</a:t>
            </a:r>
            <a:r>
              <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rPr>
              <a:t> </a:t>
            </a:r>
            <a: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t>Begründen</a:t>
            </a:r>
            <a:r>
              <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rPr>
              <a:t> Sie jede Zuordnung mit </a:t>
            </a:r>
            <a: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t>einem Hinweis </a:t>
            </a:r>
            <a:r>
              <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rPr>
              <a:t>aus den Bildern</a:t>
            </a:r>
            <a:br>
              <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rPr>
            </a:br>
            <a:r>
              <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rPr>
              <a:t>(z. B. Kleider, Auftreten/Rolle, Produktart und Material, Design, Zielgruppe).</a:t>
            </a:r>
            <a:endPar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endParaRPr>
          </a:p>
        </p:txBody>
      </p:sp>
    </p:spTree>
    <p:extLst>
      <p:ext uri="{BB962C8B-B14F-4D97-AF65-F5344CB8AC3E}">
        <p14:creationId xmlns:p14="http://schemas.microsoft.com/office/powerpoint/2010/main" val="3651164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BFFB2-9449-101B-7A52-A2348C6C39E5}"/>
            </a:ext>
          </a:extLst>
        </p:cNvPr>
        <p:cNvGrpSpPr/>
        <p:nvPr/>
      </p:nvGrpSpPr>
      <p:grpSpPr>
        <a:xfrm>
          <a:off x="0" y="0"/>
          <a:ext cx="0" cy="0"/>
          <a:chOff x="0" y="0"/>
          <a:chExt cx="0" cy="0"/>
        </a:xfrm>
      </p:grpSpPr>
      <p:pic>
        <p:nvPicPr>
          <p:cNvPr id="4" name="Grafik 3" descr="Ein Bild, das Kleidung, Jeans, Schuhwerk, Person enthält.&#10;&#10;KI-generierte Inhalte können fehlerhaft sein.">
            <a:extLst>
              <a:ext uri="{FF2B5EF4-FFF2-40B4-BE49-F238E27FC236}">
                <a16:creationId xmlns:a16="http://schemas.microsoft.com/office/drawing/2014/main" id="{DD9311DB-9370-D1C1-4A9B-0748417A51E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54365" r="18651"/>
          <a:stretch>
            <a:fillRect/>
          </a:stretch>
        </p:blipFill>
        <p:spPr bwMode="auto">
          <a:xfrm flipH="1">
            <a:off x="-298327" y="3603395"/>
            <a:ext cx="1742726" cy="3627120"/>
          </a:xfrm>
          <a:prstGeom prst="rect">
            <a:avLst/>
          </a:prstGeom>
          <a:noFill/>
          <a:ln>
            <a:noFill/>
          </a:ln>
          <a:extLst>
            <a:ext uri="{53640926-AAD7-44D8-BBD7-CCE9431645EC}">
              <a14:shadowObscured xmlns:a14="http://schemas.microsoft.com/office/drawing/2010/main"/>
            </a:ext>
          </a:extLst>
        </p:spPr>
      </p:pic>
      <p:pic>
        <p:nvPicPr>
          <p:cNvPr id="5" name="Grafik 4">
            <a:extLst>
              <a:ext uri="{FF2B5EF4-FFF2-40B4-BE49-F238E27FC236}">
                <a16:creationId xmlns:a16="http://schemas.microsoft.com/office/drawing/2014/main" id="{87243879-93C8-DAD8-376C-2E3CF013448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37103" t="14584" r="34723"/>
          <a:stretch>
            <a:fillRect/>
          </a:stretch>
        </p:blipFill>
        <p:spPr bwMode="auto">
          <a:xfrm flipH="1">
            <a:off x="3062413" y="3848125"/>
            <a:ext cx="1111911" cy="2247312"/>
          </a:xfrm>
          <a:prstGeom prst="rect">
            <a:avLst/>
          </a:prstGeom>
          <a:noFill/>
          <a:ln>
            <a:noFill/>
          </a:ln>
          <a:extLst>
            <a:ext uri="{53640926-AAD7-44D8-BBD7-CCE9431645EC}">
              <a14:shadowObscured xmlns:a14="http://schemas.microsoft.com/office/drawing/2010/main"/>
            </a:ext>
          </a:extLst>
        </p:spPr>
      </p:pic>
      <p:pic>
        <p:nvPicPr>
          <p:cNvPr id="6" name="Grafik 5">
            <a:extLst>
              <a:ext uri="{FF2B5EF4-FFF2-40B4-BE49-F238E27FC236}">
                <a16:creationId xmlns:a16="http://schemas.microsoft.com/office/drawing/2014/main" id="{062D5FB9-F1F3-253B-B30E-ABE70E64C222}"/>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flipH="1">
            <a:off x="1129637" y="3727622"/>
            <a:ext cx="2094006" cy="3612050"/>
          </a:xfrm>
          <a:prstGeom prst="rect">
            <a:avLst/>
          </a:prstGeom>
          <a:noFill/>
          <a:ln>
            <a:noFill/>
          </a:ln>
        </p:spPr>
      </p:pic>
      <p:pic>
        <p:nvPicPr>
          <p:cNvPr id="8" name="Grafik 7">
            <a:extLst>
              <a:ext uri="{FF2B5EF4-FFF2-40B4-BE49-F238E27FC236}">
                <a16:creationId xmlns:a16="http://schemas.microsoft.com/office/drawing/2014/main" id="{2E18AD6D-BCEF-D1BE-3146-96B67AE01E17}"/>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50992" r="26786"/>
          <a:stretch>
            <a:fillRect/>
          </a:stretch>
        </p:blipFill>
        <p:spPr bwMode="auto">
          <a:xfrm>
            <a:off x="10815605" y="3603395"/>
            <a:ext cx="1514996" cy="3834833"/>
          </a:xfrm>
          <a:prstGeom prst="rect">
            <a:avLst/>
          </a:prstGeom>
          <a:noFill/>
          <a:ln>
            <a:noFill/>
          </a:ln>
          <a:extLst>
            <a:ext uri="{53640926-AAD7-44D8-BBD7-CCE9431645EC}">
              <a14:shadowObscured xmlns:a14="http://schemas.microsoft.com/office/drawing/2010/main"/>
            </a:ext>
          </a:extLst>
        </p:spPr>
      </p:pic>
      <p:pic>
        <p:nvPicPr>
          <p:cNvPr id="9" name="Grafik 8" descr="Ein Bild, das Person, Kleidung, Schulter, Menschliches Gesicht enthält.&#10;&#10;KI-generierte Inhalte können fehlerhaft sein.">
            <a:extLst>
              <a:ext uri="{FF2B5EF4-FFF2-40B4-BE49-F238E27FC236}">
                <a16:creationId xmlns:a16="http://schemas.microsoft.com/office/drawing/2014/main" id="{E7B7B9F9-D32B-E897-D0E4-D0EB565967F1}"/>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9823884" y="3970176"/>
            <a:ext cx="1065267" cy="2202527"/>
          </a:xfrm>
          <a:prstGeom prst="rect">
            <a:avLst/>
          </a:prstGeom>
          <a:noFill/>
          <a:ln>
            <a:noFill/>
          </a:ln>
        </p:spPr>
      </p:pic>
      <p:pic>
        <p:nvPicPr>
          <p:cNvPr id="10" name="Grafik 9">
            <a:extLst>
              <a:ext uri="{FF2B5EF4-FFF2-40B4-BE49-F238E27FC236}">
                <a16:creationId xmlns:a16="http://schemas.microsoft.com/office/drawing/2014/main" id="{C754F581-9B19-FA75-5A3B-AA6AFE182A67}"/>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l="29952" t="15064" r="17315"/>
          <a:stretch>
            <a:fillRect/>
          </a:stretch>
        </p:blipFill>
        <p:spPr bwMode="auto">
          <a:xfrm>
            <a:off x="7582502" y="3970176"/>
            <a:ext cx="2260878" cy="2435773"/>
          </a:xfrm>
          <a:prstGeom prst="rect">
            <a:avLst/>
          </a:prstGeom>
          <a:noFill/>
          <a:ln>
            <a:noFill/>
          </a:ln>
          <a:extLst>
            <a:ext uri="{53640926-AAD7-44D8-BBD7-CCE9431645EC}">
              <a14:shadowObscured xmlns:a14="http://schemas.microsoft.com/office/drawing/2010/main"/>
            </a:ext>
          </a:extLst>
        </p:spPr>
      </p:pic>
      <p:grpSp>
        <p:nvGrpSpPr>
          <p:cNvPr id="34" name="Gruppieren 33">
            <a:extLst>
              <a:ext uri="{FF2B5EF4-FFF2-40B4-BE49-F238E27FC236}">
                <a16:creationId xmlns:a16="http://schemas.microsoft.com/office/drawing/2014/main" id="{8211E58B-92FF-EB6B-0D04-6127C7728A08}"/>
              </a:ext>
            </a:extLst>
          </p:cNvPr>
          <p:cNvGrpSpPr>
            <a:grpSpLocks noChangeAspect="1"/>
          </p:cNvGrpSpPr>
          <p:nvPr/>
        </p:nvGrpSpPr>
        <p:grpSpPr>
          <a:xfrm>
            <a:off x="3951245" y="3919097"/>
            <a:ext cx="3373828" cy="2114721"/>
            <a:chOff x="3998875" y="2712308"/>
            <a:chExt cx="3391379" cy="2125722"/>
          </a:xfrm>
        </p:grpSpPr>
        <p:pic>
          <p:nvPicPr>
            <p:cNvPr id="7" name="Grafik 6">
              <a:extLst>
                <a:ext uri="{FF2B5EF4-FFF2-40B4-BE49-F238E27FC236}">
                  <a16:creationId xmlns:a16="http://schemas.microsoft.com/office/drawing/2014/main" id="{30A9A2C8-07B1-E308-FDAD-9B299D0EDF9D}"/>
                </a:ext>
              </a:extLst>
            </p:cNvPr>
            <p:cNvPicPr>
              <a:picLocks noChangeAspect="1"/>
            </p:cNvPicPr>
            <p:nvPr/>
          </p:nvPicPr>
          <p:blipFill>
            <a:blip r:embed="rId9" cstate="email">
              <a:extLst>
                <a:ext uri="{28A0092B-C50C-407E-A947-70E740481C1C}">
                  <a14:useLocalDpi xmlns:a14="http://schemas.microsoft.com/office/drawing/2010/main"/>
                </a:ext>
              </a:extLst>
            </a:blip>
            <a:srcRect l="43150" b="14461"/>
            <a:stretch>
              <a:fillRect/>
            </a:stretch>
          </p:blipFill>
          <p:spPr bwMode="auto">
            <a:xfrm flipH="1">
              <a:off x="3998875" y="2712308"/>
              <a:ext cx="2483875" cy="2100183"/>
            </a:xfrm>
            <a:prstGeom prst="rect">
              <a:avLst/>
            </a:prstGeom>
            <a:noFill/>
            <a:ln>
              <a:noFill/>
            </a:ln>
          </p:spPr>
        </p:pic>
        <p:pic>
          <p:nvPicPr>
            <p:cNvPr id="33" name="Grafik 32">
              <a:extLst>
                <a:ext uri="{FF2B5EF4-FFF2-40B4-BE49-F238E27FC236}">
                  <a16:creationId xmlns:a16="http://schemas.microsoft.com/office/drawing/2014/main" id="{0C6C4A6F-3902-E771-250A-D30C7604E608}"/>
                </a:ext>
              </a:extLst>
            </p:cNvPr>
            <p:cNvPicPr>
              <a:picLocks noChangeAspect="1"/>
            </p:cNvPicPr>
            <p:nvPr/>
          </p:nvPicPr>
          <p:blipFill>
            <a:blip r:embed="rId9" cstate="email">
              <a:extLst>
                <a:ext uri="{28A0092B-C50C-407E-A947-70E740481C1C}">
                  <a14:useLocalDpi xmlns:a14="http://schemas.microsoft.com/office/drawing/2010/main"/>
                </a:ext>
              </a:extLst>
            </a:blip>
            <a:srcRect l="9884" r="63554" b="14461"/>
            <a:stretch>
              <a:fillRect/>
            </a:stretch>
          </p:blipFill>
          <p:spPr bwMode="auto">
            <a:xfrm flipH="1">
              <a:off x="6229721" y="2737847"/>
              <a:ext cx="1160533" cy="2100183"/>
            </a:xfrm>
            <a:prstGeom prst="rect">
              <a:avLst/>
            </a:prstGeom>
            <a:noFill/>
            <a:ln>
              <a:noFill/>
            </a:ln>
          </p:spPr>
        </p:pic>
      </p:grpSp>
      <p:sp>
        <p:nvSpPr>
          <p:cNvPr id="35" name="Rechteck 34">
            <a:extLst>
              <a:ext uri="{FF2B5EF4-FFF2-40B4-BE49-F238E27FC236}">
                <a16:creationId xmlns:a16="http://schemas.microsoft.com/office/drawing/2014/main" id="{B88D26BC-F084-0B56-B056-166B296C7AB5}"/>
              </a:ext>
            </a:extLst>
          </p:cNvPr>
          <p:cNvSpPr/>
          <p:nvPr/>
        </p:nvSpPr>
        <p:spPr>
          <a:xfrm>
            <a:off x="0" y="5880589"/>
            <a:ext cx="12192000" cy="1557640"/>
          </a:xfrm>
          <a:prstGeom prst="rect">
            <a:avLst/>
          </a:prstGeom>
          <a:solidFill>
            <a:srgbClr val="0B487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25" name="Textfeld 24">
            <a:extLst>
              <a:ext uri="{FF2B5EF4-FFF2-40B4-BE49-F238E27FC236}">
                <a16:creationId xmlns:a16="http://schemas.microsoft.com/office/drawing/2014/main" id="{34A0A6D2-908E-DF24-147F-F7E060537E7E}"/>
              </a:ext>
            </a:extLst>
          </p:cNvPr>
          <p:cNvSpPr txBox="1"/>
          <p:nvPr/>
        </p:nvSpPr>
        <p:spPr>
          <a:xfrm>
            <a:off x="27197" y="5980226"/>
            <a:ext cx="1405025"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000" b="1" i="0" u="none" strike="noStrike" kern="1200" cap="none" spc="0" normalizeH="0" baseline="0" noProof="0" dirty="0" err="1">
                <a:ln>
                  <a:noFill/>
                </a:ln>
                <a:solidFill>
                  <a:prstClr val="white"/>
                </a:solidFill>
                <a:effectLst/>
                <a:uLnTx/>
                <a:uFillTx/>
                <a:latin typeface="Century Gothic"/>
                <a:ea typeface="+mn-ea"/>
                <a:cs typeface="+mn-cs"/>
              </a:rPr>
              <a:t>SHUBiDU</a:t>
            </a:r>
            <a:endParaRPr kumimoji="0" lang="de-CH" sz="2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endParaRPr>
          </a:p>
        </p:txBody>
      </p:sp>
      <p:pic>
        <p:nvPicPr>
          <p:cNvPr id="39" name="Рисунок 40">
            <a:extLst>
              <a:ext uri="{FF2B5EF4-FFF2-40B4-BE49-F238E27FC236}">
                <a16:creationId xmlns:a16="http://schemas.microsoft.com/office/drawing/2014/main" id="{12FCAFD3-D096-2DCC-79DB-BF4D0533425A}"/>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543282" y="274620"/>
            <a:ext cx="2128409" cy="821353"/>
          </a:xfrm>
          <a:prstGeom prst="rect">
            <a:avLst/>
          </a:prstGeom>
        </p:spPr>
      </p:pic>
      <p:sp>
        <p:nvSpPr>
          <p:cNvPr id="41" name="Textfeld 40">
            <a:extLst>
              <a:ext uri="{FF2B5EF4-FFF2-40B4-BE49-F238E27FC236}">
                <a16:creationId xmlns:a16="http://schemas.microsoft.com/office/drawing/2014/main" id="{E85A0464-715C-3907-E9A7-287C5A00F69D}"/>
              </a:ext>
            </a:extLst>
          </p:cNvPr>
          <p:cNvSpPr txBox="1"/>
          <p:nvPr/>
        </p:nvSpPr>
        <p:spPr>
          <a:xfrm>
            <a:off x="520309" y="319041"/>
            <a:ext cx="6311900" cy="477054"/>
          </a:xfrm>
          <a:prstGeom prst="rect">
            <a:avLst/>
          </a:prstGeom>
          <a:noFill/>
        </p:spPr>
        <p:txBody>
          <a:bodyPr wrap="square">
            <a:spAutoFit/>
          </a:bodyPr>
          <a:lstStyle/>
          <a:p>
            <a:pPr marL="0" marR="0" lvl="0" indent="0" algn="l" defTabSz="914400" rtl="0" eaLnBrk="1" fontAlgn="auto" latinLnBrk="0" hangingPunct="1">
              <a:lnSpc>
                <a:spcPct val="100000"/>
              </a:lnSpc>
              <a:spcBef>
                <a:spcPts val="1200"/>
              </a:spcBef>
              <a:spcAft>
                <a:spcPts val="0"/>
              </a:spcAft>
              <a:buClr>
                <a:srgbClr val="D17930"/>
              </a:buClr>
              <a:buSzTx/>
              <a:buFontTx/>
              <a:buNone/>
              <a:tabLst/>
              <a:defRPr/>
            </a:pPr>
            <a:r>
              <a:rPr kumimoji="0" lang="de-CH" altLang="fr-FR" sz="2500" b="1" i="0" u="none" strike="noStrike" kern="1200" cap="none" spc="0" normalizeH="0" baseline="0" noProof="0" dirty="0">
                <a:ln>
                  <a:noFill/>
                </a:ln>
                <a:solidFill>
                  <a:srgbClr val="D17930"/>
                </a:solidFill>
                <a:effectLst/>
                <a:uLnTx/>
                <a:uFillTx/>
                <a:latin typeface="Century Gothic" panose="020B0502020202020204" pitchFamily="34" charset="0"/>
                <a:ea typeface="+mn-ea"/>
                <a:cs typeface="Arial" panose="020B0604020202020204" pitchFamily="34" charset="0"/>
              </a:rPr>
              <a:t>Aufträge - Auflösung</a:t>
            </a:r>
            <a:endParaRPr kumimoji="0" lang="de-DE" altLang="fr-FR" sz="2500" b="1" i="0" u="none" strike="noStrike" kern="1200" cap="none" spc="0" normalizeH="0" baseline="0" noProof="0" dirty="0">
              <a:ln>
                <a:noFill/>
              </a:ln>
              <a:solidFill>
                <a:srgbClr val="D17930"/>
              </a:solidFill>
              <a:effectLst/>
              <a:uLnTx/>
              <a:uFillTx/>
              <a:latin typeface="Century Gothic" panose="020B0502020202020204" pitchFamily="34" charset="0"/>
              <a:ea typeface="+mn-ea"/>
              <a:cs typeface="Arial" panose="020B0604020202020204" pitchFamily="34" charset="0"/>
            </a:endParaRPr>
          </a:p>
        </p:txBody>
      </p:sp>
      <p:pic>
        <p:nvPicPr>
          <p:cNvPr id="2" name="Grafik 1" descr="Shea Body Butter Lavendel">
            <a:extLst>
              <a:ext uri="{FF2B5EF4-FFF2-40B4-BE49-F238E27FC236}">
                <a16:creationId xmlns:a16="http://schemas.microsoft.com/office/drawing/2014/main" id="{1F88B973-2EAE-FAF1-5404-70A4EB6BEB54}"/>
              </a:ext>
            </a:extLst>
          </p:cNvPr>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bwMode="auto">
          <a:xfrm>
            <a:off x="3098801" y="1884623"/>
            <a:ext cx="1441231" cy="1441231"/>
          </a:xfrm>
          <a:prstGeom prst="rect">
            <a:avLst/>
          </a:prstGeom>
          <a:noFill/>
          <a:ln>
            <a:noFill/>
          </a:ln>
        </p:spPr>
      </p:pic>
      <p:pic>
        <p:nvPicPr>
          <p:cNvPr id="3" name="Grafik 2">
            <a:extLst>
              <a:ext uri="{FF2B5EF4-FFF2-40B4-BE49-F238E27FC236}">
                <a16:creationId xmlns:a16="http://schemas.microsoft.com/office/drawing/2014/main" id="{B8ACB4E5-B40A-EA35-1B11-C04E45D8908C}"/>
              </a:ext>
            </a:extLst>
          </p:cNvPr>
          <p:cNvPicPr>
            <a:picLocks noChangeAspect="1"/>
          </p:cNvPicPr>
          <p:nvPr/>
        </p:nvPicPr>
        <p:blipFill>
          <a:blip r:embed="rId12" cstate="email">
            <a:extLst>
              <a:ext uri="{28A0092B-C50C-407E-A947-70E740481C1C}">
                <a14:useLocalDpi xmlns:a14="http://schemas.microsoft.com/office/drawing/2010/main"/>
              </a:ext>
            </a:extLst>
          </a:blip>
          <a:srcRect/>
          <a:stretch>
            <a:fillRect/>
          </a:stretch>
        </p:blipFill>
        <p:spPr bwMode="auto">
          <a:xfrm>
            <a:off x="9793896" y="1938650"/>
            <a:ext cx="871511" cy="1452811"/>
          </a:xfrm>
          <a:prstGeom prst="rect">
            <a:avLst/>
          </a:prstGeom>
          <a:noFill/>
        </p:spPr>
      </p:pic>
      <p:sp>
        <p:nvSpPr>
          <p:cNvPr id="11" name="Rechteck 10">
            <a:extLst>
              <a:ext uri="{FF2B5EF4-FFF2-40B4-BE49-F238E27FC236}">
                <a16:creationId xmlns:a16="http://schemas.microsoft.com/office/drawing/2014/main" id="{BB340B6F-80A9-5043-33B1-B9DC9792FEE7}"/>
              </a:ext>
            </a:extLst>
          </p:cNvPr>
          <p:cNvSpPr/>
          <p:nvPr/>
        </p:nvSpPr>
        <p:spPr>
          <a:xfrm>
            <a:off x="8708840" y="3348895"/>
            <a:ext cx="3061534" cy="461665"/>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CH"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Vegane</a:t>
            </a:r>
            <a:br>
              <a:rPr kumimoji="0" lang="de-CH"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br>
            <a:r>
              <a:rPr kumimoji="0" lang="de-CH"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Kondome</a:t>
            </a:r>
            <a:endPar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endParaRPr>
          </a:p>
        </p:txBody>
      </p:sp>
      <p:sp>
        <p:nvSpPr>
          <p:cNvPr id="12" name="Rechteck 11">
            <a:extLst>
              <a:ext uri="{FF2B5EF4-FFF2-40B4-BE49-F238E27FC236}">
                <a16:creationId xmlns:a16="http://schemas.microsoft.com/office/drawing/2014/main" id="{090C1813-BF9D-66D8-34A4-6A3E9C988DB4}"/>
              </a:ext>
            </a:extLst>
          </p:cNvPr>
          <p:cNvSpPr/>
          <p:nvPr/>
        </p:nvSpPr>
        <p:spPr>
          <a:xfrm>
            <a:off x="10691628" y="3359376"/>
            <a:ext cx="1457546" cy="461665"/>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GPS Tracker für Bau &amp; Fuhrpark</a:t>
            </a:r>
          </a:p>
        </p:txBody>
      </p:sp>
      <p:pic>
        <p:nvPicPr>
          <p:cNvPr id="13" name="Grafik 12">
            <a:extLst>
              <a:ext uri="{FF2B5EF4-FFF2-40B4-BE49-F238E27FC236}">
                <a16:creationId xmlns:a16="http://schemas.microsoft.com/office/drawing/2014/main" id="{AFCE89CA-69EB-A2C8-56BE-466265396812}"/>
              </a:ext>
            </a:extLst>
          </p:cNvPr>
          <p:cNvPicPr>
            <a:picLocks noChangeAspect="1"/>
          </p:cNvPicPr>
          <p:nvPr/>
        </p:nvPicPr>
        <p:blipFill>
          <a:blip r:embed="rId13" cstate="email">
            <a:extLst>
              <a:ext uri="{28A0092B-C50C-407E-A947-70E740481C1C}">
                <a14:useLocalDpi xmlns:a14="http://schemas.microsoft.com/office/drawing/2010/main"/>
              </a:ext>
            </a:extLst>
          </a:blip>
          <a:srcRect/>
          <a:stretch>
            <a:fillRect/>
          </a:stretch>
        </p:blipFill>
        <p:spPr bwMode="auto">
          <a:xfrm>
            <a:off x="5115090" y="2151709"/>
            <a:ext cx="1411943" cy="1215062"/>
          </a:xfrm>
          <a:prstGeom prst="rect">
            <a:avLst/>
          </a:prstGeom>
          <a:noFill/>
          <a:ln>
            <a:noFill/>
          </a:ln>
        </p:spPr>
      </p:pic>
      <p:sp>
        <p:nvSpPr>
          <p:cNvPr id="14" name="Rechteck 13">
            <a:extLst>
              <a:ext uri="{FF2B5EF4-FFF2-40B4-BE49-F238E27FC236}">
                <a16:creationId xmlns:a16="http://schemas.microsoft.com/office/drawing/2014/main" id="{C3E464FB-4584-8035-9048-33B540E4FFF2}"/>
              </a:ext>
            </a:extLst>
          </p:cNvPr>
          <p:cNvSpPr/>
          <p:nvPr/>
        </p:nvSpPr>
        <p:spPr>
          <a:xfrm>
            <a:off x="4326787" y="3363057"/>
            <a:ext cx="3061534" cy="276999"/>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CH"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Matcha-Kaugummi</a:t>
            </a:r>
            <a:endPar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endParaRPr>
          </a:p>
        </p:txBody>
      </p:sp>
      <p:pic>
        <p:nvPicPr>
          <p:cNvPr id="15" name="Grafik 14">
            <a:extLst>
              <a:ext uri="{FF2B5EF4-FFF2-40B4-BE49-F238E27FC236}">
                <a16:creationId xmlns:a16="http://schemas.microsoft.com/office/drawing/2014/main" id="{D7524208-5E24-86F7-1E86-DAF797FF66F1}"/>
              </a:ext>
            </a:extLst>
          </p:cNvPr>
          <p:cNvPicPr>
            <a:picLocks noChangeAspect="1"/>
          </p:cNvPicPr>
          <p:nvPr/>
        </p:nvPicPr>
        <p:blipFill>
          <a:blip r:embed="rId14" cstate="email">
            <a:extLst>
              <a:ext uri="{28A0092B-C50C-407E-A947-70E740481C1C}">
                <a14:useLocalDpi xmlns:a14="http://schemas.microsoft.com/office/drawing/2010/main"/>
              </a:ext>
            </a:extLst>
          </a:blip>
          <a:srcRect/>
          <a:stretch>
            <a:fillRect/>
          </a:stretch>
        </p:blipFill>
        <p:spPr bwMode="auto">
          <a:xfrm>
            <a:off x="8111686" y="1892516"/>
            <a:ext cx="1348500" cy="1348500"/>
          </a:xfrm>
          <a:prstGeom prst="rect">
            <a:avLst/>
          </a:prstGeom>
          <a:noFill/>
        </p:spPr>
      </p:pic>
      <p:sp>
        <p:nvSpPr>
          <p:cNvPr id="16" name="Rechteck 15">
            <a:extLst>
              <a:ext uri="{FF2B5EF4-FFF2-40B4-BE49-F238E27FC236}">
                <a16:creationId xmlns:a16="http://schemas.microsoft.com/office/drawing/2014/main" id="{046806BF-9C74-7D79-A88A-AD81DF3F4975}"/>
              </a:ext>
            </a:extLst>
          </p:cNvPr>
          <p:cNvSpPr/>
          <p:nvPr/>
        </p:nvSpPr>
        <p:spPr>
          <a:xfrm>
            <a:off x="7955835" y="3355438"/>
            <a:ext cx="1651768" cy="461665"/>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CH"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Sprudel-Trinkflasche </a:t>
            </a:r>
            <a:r>
              <a:rPr kumimoji="0" lang="de-CH" sz="12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Arial" panose="020B0604020202020204" pitchFamily="34" charset="0"/>
              </a:rPr>
              <a:t>to</a:t>
            </a:r>
            <a:r>
              <a:rPr kumimoji="0" lang="de-CH"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 </a:t>
            </a:r>
            <a:r>
              <a:rPr kumimoji="0" lang="de-CH" sz="12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Arial" panose="020B0604020202020204" pitchFamily="34" charset="0"/>
              </a:rPr>
              <a:t>go</a:t>
            </a:r>
            <a:endPar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endParaRPr>
          </a:p>
        </p:txBody>
      </p:sp>
      <p:sp>
        <p:nvSpPr>
          <p:cNvPr id="17" name="Rechteck 16">
            <a:extLst>
              <a:ext uri="{FF2B5EF4-FFF2-40B4-BE49-F238E27FC236}">
                <a16:creationId xmlns:a16="http://schemas.microsoft.com/office/drawing/2014/main" id="{A537C813-CA74-ADFA-B7D7-8D6695A0EF7E}"/>
              </a:ext>
            </a:extLst>
          </p:cNvPr>
          <p:cNvSpPr/>
          <p:nvPr/>
        </p:nvSpPr>
        <p:spPr>
          <a:xfrm>
            <a:off x="2661759" y="3332524"/>
            <a:ext cx="2096449" cy="461665"/>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Wasserfreie Naturkosmetik </a:t>
            </a:r>
          </a:p>
        </p:txBody>
      </p:sp>
      <p:pic>
        <p:nvPicPr>
          <p:cNvPr id="18" name="Grafik 17">
            <a:extLst>
              <a:ext uri="{FF2B5EF4-FFF2-40B4-BE49-F238E27FC236}">
                <a16:creationId xmlns:a16="http://schemas.microsoft.com/office/drawing/2014/main" id="{7658E3D0-CB81-BEA0-88D5-F6E6877C78E0}"/>
              </a:ext>
            </a:extLst>
          </p:cNvPr>
          <p:cNvPicPr>
            <a:picLocks noChangeAspect="1"/>
          </p:cNvPicPr>
          <p:nvPr/>
        </p:nvPicPr>
        <p:blipFill>
          <a:blip r:embed="rId15" cstate="email">
            <a:extLst>
              <a:ext uri="{28A0092B-C50C-407E-A947-70E740481C1C}">
                <a14:useLocalDpi xmlns:a14="http://schemas.microsoft.com/office/drawing/2010/main"/>
              </a:ext>
            </a:extLst>
          </a:blip>
          <a:srcRect/>
          <a:stretch>
            <a:fillRect/>
          </a:stretch>
        </p:blipFill>
        <p:spPr bwMode="auto">
          <a:xfrm>
            <a:off x="324820" y="1789005"/>
            <a:ext cx="905080" cy="1356373"/>
          </a:xfrm>
          <a:prstGeom prst="rect">
            <a:avLst/>
          </a:prstGeom>
          <a:noFill/>
          <a:ln>
            <a:noFill/>
          </a:ln>
        </p:spPr>
      </p:pic>
      <p:sp>
        <p:nvSpPr>
          <p:cNvPr id="19" name="Rechteck 18">
            <a:extLst>
              <a:ext uri="{FF2B5EF4-FFF2-40B4-BE49-F238E27FC236}">
                <a16:creationId xmlns:a16="http://schemas.microsoft.com/office/drawing/2014/main" id="{78593489-173B-D54D-3584-DA6188693E08}"/>
              </a:ext>
            </a:extLst>
          </p:cNvPr>
          <p:cNvSpPr/>
          <p:nvPr/>
        </p:nvSpPr>
        <p:spPr>
          <a:xfrm>
            <a:off x="-248207" y="3349643"/>
            <a:ext cx="2061832" cy="461665"/>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CH"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Familienplaner-</a:t>
            </a:r>
            <a:br>
              <a:rPr kumimoji="0" lang="de-CH"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br>
            <a:r>
              <a:rPr kumimoji="0" lang="de-CH"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App</a:t>
            </a:r>
            <a:endPar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endParaRPr>
          </a:p>
        </p:txBody>
      </p:sp>
      <p:sp>
        <p:nvSpPr>
          <p:cNvPr id="20" name="Textfeld 19">
            <a:extLst>
              <a:ext uri="{FF2B5EF4-FFF2-40B4-BE49-F238E27FC236}">
                <a16:creationId xmlns:a16="http://schemas.microsoft.com/office/drawing/2014/main" id="{A98F269E-1E03-0219-238C-F0144C588886}"/>
              </a:ext>
            </a:extLst>
          </p:cNvPr>
          <p:cNvSpPr txBox="1"/>
          <p:nvPr/>
        </p:nvSpPr>
        <p:spPr>
          <a:xfrm>
            <a:off x="1663044" y="3363237"/>
            <a:ext cx="1534926"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Cold </a:t>
            </a:r>
            <a:r>
              <a:rPr kumimoji="0" lang="de-CH" sz="12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Arial" panose="020B0604020202020204" pitchFamily="34" charset="0"/>
              </a:rPr>
              <a:t>Brew</a:t>
            </a:r>
            <a:r>
              <a:rPr kumimoji="0" lang="de-CH"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 Kaffee</a:t>
            </a:r>
          </a:p>
        </p:txBody>
      </p:sp>
      <p:pic>
        <p:nvPicPr>
          <p:cNvPr id="21" name="Picture 4" descr="Black - Cold Brew Coffee">
            <a:extLst>
              <a:ext uri="{FF2B5EF4-FFF2-40B4-BE49-F238E27FC236}">
                <a16:creationId xmlns:a16="http://schemas.microsoft.com/office/drawing/2014/main" id="{3F1D3AC5-7700-98E2-4D8D-2C05DA3E597A}"/>
              </a:ext>
            </a:extLst>
          </p:cNvPr>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1829996" y="1721289"/>
            <a:ext cx="1121612" cy="149548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GPS Tracker für Bau &amp; Fuhrpark – Wartungsplaner | Findmee">
            <a:extLst>
              <a:ext uri="{FF2B5EF4-FFF2-40B4-BE49-F238E27FC236}">
                <a16:creationId xmlns:a16="http://schemas.microsoft.com/office/drawing/2014/main" id="{55E440F7-C3E4-2D74-101A-ED0FE65C7A18}"/>
              </a:ext>
            </a:extLst>
          </p:cNvPr>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10828183" y="2105330"/>
            <a:ext cx="1213337" cy="1104911"/>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extLst>
              <a:ext uri="{FF2B5EF4-FFF2-40B4-BE49-F238E27FC236}">
                <a16:creationId xmlns:a16="http://schemas.microsoft.com/office/drawing/2014/main" id="{2BA28B41-0115-72D9-0A31-CE475A1403E5}"/>
              </a:ext>
            </a:extLst>
          </p:cNvPr>
          <p:cNvSpPr txBox="1"/>
          <p:nvPr/>
        </p:nvSpPr>
        <p:spPr>
          <a:xfrm>
            <a:off x="1350220" y="5980226"/>
            <a:ext cx="1508141"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000" b="1" i="0" u="none" strike="noStrike" kern="1200" cap="none" spc="0" normalizeH="0" baseline="0" noProof="0" dirty="0">
                <a:ln>
                  <a:noFill/>
                </a:ln>
                <a:solidFill>
                  <a:prstClr val="white"/>
                </a:solidFill>
                <a:effectLst/>
                <a:uLnTx/>
                <a:uFillTx/>
                <a:latin typeface="Century Gothic"/>
                <a:ea typeface="+mn-ea"/>
                <a:cs typeface="+mn-cs"/>
              </a:rPr>
              <a:t>Re-Coffee</a:t>
            </a:r>
            <a:endParaRPr kumimoji="0" lang="de-CH" sz="2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endParaRPr>
          </a:p>
        </p:txBody>
      </p:sp>
      <p:sp>
        <p:nvSpPr>
          <p:cNvPr id="32" name="Textfeld 31">
            <a:extLst>
              <a:ext uri="{FF2B5EF4-FFF2-40B4-BE49-F238E27FC236}">
                <a16:creationId xmlns:a16="http://schemas.microsoft.com/office/drawing/2014/main" id="{8727FEFE-339A-D2D7-B320-CE4D02BF8C45}"/>
              </a:ext>
            </a:extLst>
          </p:cNvPr>
          <p:cNvSpPr txBox="1"/>
          <p:nvPr/>
        </p:nvSpPr>
        <p:spPr>
          <a:xfrm>
            <a:off x="2908018" y="5980226"/>
            <a:ext cx="1719738"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000" b="1" i="0" u="none" strike="noStrike" kern="1200" cap="none" spc="0" normalizeH="0" baseline="0" noProof="0" dirty="0">
                <a:ln>
                  <a:noFill/>
                </a:ln>
                <a:solidFill>
                  <a:prstClr val="white"/>
                </a:solidFill>
                <a:effectLst/>
                <a:uLnTx/>
                <a:uFillTx/>
                <a:latin typeface="Century Gothic"/>
                <a:ea typeface="+mn-ea"/>
                <a:cs typeface="+mn-cs"/>
              </a:rPr>
              <a:t>SHEA YEAH</a:t>
            </a:r>
            <a:endParaRPr kumimoji="0" lang="de-CH" sz="2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endParaRPr>
          </a:p>
        </p:txBody>
      </p:sp>
      <p:sp>
        <p:nvSpPr>
          <p:cNvPr id="36" name="Textfeld 35">
            <a:extLst>
              <a:ext uri="{FF2B5EF4-FFF2-40B4-BE49-F238E27FC236}">
                <a16:creationId xmlns:a16="http://schemas.microsoft.com/office/drawing/2014/main" id="{B9F05065-295D-1480-8ACC-3CF29D2F6A78}"/>
              </a:ext>
            </a:extLst>
          </p:cNvPr>
          <p:cNvSpPr txBox="1"/>
          <p:nvPr/>
        </p:nvSpPr>
        <p:spPr>
          <a:xfrm>
            <a:off x="5466191" y="5980226"/>
            <a:ext cx="1719738"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000" b="1" i="0" u="none" strike="noStrike" kern="1200" cap="none" spc="0" normalizeH="0" baseline="0" noProof="0" dirty="0">
                <a:ln>
                  <a:noFill/>
                </a:ln>
                <a:solidFill>
                  <a:prstClr val="white"/>
                </a:solidFill>
                <a:effectLst/>
                <a:uLnTx/>
                <a:uFillTx/>
                <a:latin typeface="Century Gothic"/>
                <a:ea typeface="+mn-ea"/>
                <a:cs typeface="+mn-cs"/>
              </a:rPr>
              <a:t>Chew Up</a:t>
            </a:r>
            <a:endParaRPr kumimoji="0" lang="de-CH" sz="2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endParaRPr>
          </a:p>
        </p:txBody>
      </p:sp>
      <p:sp>
        <p:nvSpPr>
          <p:cNvPr id="37" name="Textfeld 36">
            <a:extLst>
              <a:ext uri="{FF2B5EF4-FFF2-40B4-BE49-F238E27FC236}">
                <a16:creationId xmlns:a16="http://schemas.microsoft.com/office/drawing/2014/main" id="{B12E9AD9-2EAB-5C0E-0607-1EC3EAF110B6}"/>
              </a:ext>
            </a:extLst>
          </p:cNvPr>
          <p:cNvSpPr txBox="1"/>
          <p:nvPr/>
        </p:nvSpPr>
        <p:spPr>
          <a:xfrm>
            <a:off x="7740448" y="5980226"/>
            <a:ext cx="1719738"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000" b="1" i="0" u="none" strike="noStrike" kern="1200" cap="none" spc="0" normalizeH="0" baseline="0" noProof="0" dirty="0" err="1">
                <a:ln>
                  <a:noFill/>
                </a:ln>
                <a:solidFill>
                  <a:prstClr val="white"/>
                </a:solidFill>
                <a:effectLst/>
                <a:uLnTx/>
                <a:uFillTx/>
                <a:latin typeface="Century Gothic"/>
                <a:ea typeface="+mn-ea"/>
                <a:cs typeface="+mn-cs"/>
              </a:rPr>
              <a:t>bottleplus</a:t>
            </a:r>
            <a:endParaRPr kumimoji="0" lang="de-CH" sz="2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endParaRPr>
          </a:p>
        </p:txBody>
      </p:sp>
      <p:sp>
        <p:nvSpPr>
          <p:cNvPr id="38" name="Textfeld 37">
            <a:extLst>
              <a:ext uri="{FF2B5EF4-FFF2-40B4-BE49-F238E27FC236}">
                <a16:creationId xmlns:a16="http://schemas.microsoft.com/office/drawing/2014/main" id="{39A305CC-5F09-E598-A525-ACBC5968DA0E}"/>
              </a:ext>
            </a:extLst>
          </p:cNvPr>
          <p:cNvSpPr txBox="1"/>
          <p:nvPr/>
        </p:nvSpPr>
        <p:spPr>
          <a:xfrm>
            <a:off x="9618131" y="5980226"/>
            <a:ext cx="1719738"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000" b="1" i="0" u="none" strike="noStrike" kern="1200" cap="none" spc="0" normalizeH="0" baseline="0" noProof="0" dirty="0" err="1">
                <a:ln>
                  <a:noFill/>
                </a:ln>
                <a:solidFill>
                  <a:prstClr val="white"/>
                </a:solidFill>
                <a:effectLst/>
                <a:uLnTx/>
                <a:uFillTx/>
                <a:latin typeface="Century Gothic"/>
                <a:ea typeface="+mn-ea"/>
                <a:cs typeface="+mn-cs"/>
              </a:rPr>
              <a:t>feelgood</a:t>
            </a:r>
            <a:r>
              <a:rPr kumimoji="0" lang="de-CH" sz="2000" b="1" i="0" u="none" strike="noStrike" kern="1200" cap="none" spc="0" normalizeH="0" baseline="0" noProof="0" dirty="0">
                <a:ln>
                  <a:noFill/>
                </a:ln>
                <a:solidFill>
                  <a:prstClr val="white"/>
                </a:solidFill>
                <a:effectLst/>
                <a:uLnTx/>
                <a:uFillTx/>
                <a:latin typeface="Century Gothic"/>
                <a:ea typeface="+mn-ea"/>
                <a:cs typeface="+mn-cs"/>
              </a:rPr>
              <a:t> </a:t>
            </a:r>
            <a:r>
              <a:rPr kumimoji="0" lang="de-CH" sz="2000" b="1" i="0" u="none" strike="noStrike" kern="1200" cap="none" spc="0" normalizeH="0" baseline="0" noProof="0" dirty="0" err="1">
                <a:ln>
                  <a:noFill/>
                </a:ln>
                <a:solidFill>
                  <a:prstClr val="white"/>
                </a:solidFill>
                <a:effectLst/>
                <a:uLnTx/>
                <a:uFillTx/>
                <a:latin typeface="Century Gothic"/>
                <a:ea typeface="+mn-ea"/>
                <a:cs typeface="+mn-cs"/>
              </a:rPr>
              <a:t>Condoms</a:t>
            </a:r>
            <a:endParaRPr kumimoji="0" lang="de-CH" sz="2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endParaRPr>
          </a:p>
        </p:txBody>
      </p:sp>
      <p:sp>
        <p:nvSpPr>
          <p:cNvPr id="40" name="Textfeld 39">
            <a:extLst>
              <a:ext uri="{FF2B5EF4-FFF2-40B4-BE49-F238E27FC236}">
                <a16:creationId xmlns:a16="http://schemas.microsoft.com/office/drawing/2014/main" id="{AE956A7F-D1F2-803D-48F2-18AF69935862}"/>
              </a:ext>
            </a:extLst>
          </p:cNvPr>
          <p:cNvSpPr txBox="1"/>
          <p:nvPr/>
        </p:nvSpPr>
        <p:spPr>
          <a:xfrm>
            <a:off x="11002732" y="5980226"/>
            <a:ext cx="1719738"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000" b="1" i="0" u="none" strike="noStrike" kern="1200" cap="none" spc="0" normalizeH="0" baseline="0" noProof="0" dirty="0" err="1">
                <a:ln>
                  <a:noFill/>
                </a:ln>
                <a:solidFill>
                  <a:prstClr val="white"/>
                </a:solidFill>
                <a:effectLst/>
                <a:uLnTx/>
                <a:uFillTx/>
                <a:latin typeface="Century Gothic"/>
                <a:ea typeface="+mn-ea"/>
                <a:cs typeface="+mn-cs"/>
              </a:rPr>
              <a:t>FindMee</a:t>
            </a:r>
            <a:endParaRPr kumimoji="0" lang="de-CH" sz="2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77771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AE28B-39C1-AB2B-41AE-549B0F6618C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992EB3C-511A-7071-F8F6-B20ED69F0AAA}"/>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platzhalter 2">
            <a:extLst>
              <a:ext uri="{FF2B5EF4-FFF2-40B4-BE49-F238E27FC236}">
                <a16:creationId xmlns:a16="http://schemas.microsoft.com/office/drawing/2014/main" id="{D241FDAF-B186-54BD-3424-16D39C78A757}"/>
              </a:ext>
            </a:extLst>
          </p:cNvPr>
          <p:cNvSpPr txBox="1">
            <a:spLocks/>
          </p:cNvSpPr>
          <p:nvPr/>
        </p:nvSpPr>
        <p:spPr>
          <a:xfrm>
            <a:off x="946851" y="400197"/>
            <a:ext cx="9619488"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1220"/>
              </a:lnSpc>
              <a:spcBef>
                <a:spcPts val="1000"/>
              </a:spcBef>
              <a:spcAft>
                <a:spcPts val="0"/>
              </a:spcAft>
              <a:buClrTx/>
              <a:buSzTx/>
              <a:buFont typeface="Arial" panose="020B0604020202020204" pitchFamily="34" charset="0"/>
              <a:buNone/>
              <a:tabLst/>
              <a:defRPr/>
            </a:pPr>
            <a:r>
              <a:rPr kumimoji="0" lang="de-CH"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Nutzungsbedingungen für das Lernprogramm </a:t>
            </a:r>
            <a:r>
              <a:rPr kumimoji="0" lang="de-CH" sz="2300" b="1" i="1"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myidea</a:t>
            </a:r>
            <a:endParaRPr kumimoji="0" lang="en-GB" sz="2300" b="0"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8" name="Textfeld 7">
            <a:extLst>
              <a:ext uri="{FF2B5EF4-FFF2-40B4-BE49-F238E27FC236}">
                <a16:creationId xmlns:a16="http://schemas.microsoft.com/office/drawing/2014/main" id="{6B6F2DFB-C795-A9F0-E8AD-11001A5CEC1D}"/>
              </a:ext>
            </a:extLst>
          </p:cNvPr>
          <p:cNvSpPr txBox="1"/>
          <p:nvPr/>
        </p:nvSpPr>
        <p:spPr>
          <a:xfrm>
            <a:off x="956683" y="1728853"/>
            <a:ext cx="4960041"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Frei zugängliche Nutzung: </a:t>
            </a:r>
            <a:r>
              <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Die Unterlagen sind frei zugänglich und dürfen grundsätzlich von jedermann genutzt werden.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Für wen wurden die Unterlagen erstellt?</a:t>
            </a:r>
            <a:r>
              <a:rPr kumimoji="0" lang="de-CH" sz="1200" b="1"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Die Unterlagen wurden für den Einsatz an Berufsfachschulen erstellt. Sie richten sich in erster Linie an Lehrpersonen, die eine viertägige Grundausbildung zum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-Lernprogramm absolviert haben. Sollten Sie die Unterlagen nutzen wollen, ohne diese Ausbildung absolviert zu haben, ist dies möglich. Wir bitten Sie in diesem Fall, uns darüber zu informieren. Zudem stehen wir gerne für ein Gespräch zur Verfügung: </a:t>
            </a:r>
            <a:r>
              <a:rPr kumimoji="0" lang="de-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Namensnennung: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Bei jeglicher Nutzung der Materialien ist das «Schweizerische Zentrum für Unternehmerisches Denken und Handeln szUDH» als Ersteller der Unterlagen kenntlich zu machen. Dies kann durch folgende Formulierungen geschehen: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1" u="none" strike="noStrike" kern="1200" cap="none" spc="0" normalizeH="0" baseline="0" noProof="0" dirty="0">
                <a:ln>
                  <a:noFill/>
                </a:ln>
                <a:solidFill>
                  <a:srgbClr val="073450"/>
                </a:solidFill>
                <a:effectLst/>
                <a:uLnTx/>
                <a:uFillTx/>
                <a:latin typeface="Century Gothic"/>
                <a:ea typeface="+mn-ea"/>
                <a:cs typeface="+mn-cs"/>
              </a:rPr>
              <a:t>«Unterlagen erstellt von: Schweizerisches Zentrum für Unternehmerisches Denken und Handeln szUDH» </a:t>
            </a: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Sollten Sie komplette Dokumente übernehmen (z. B. PowerPoint-Slides, Worddokumente wie den Mini-Businessplan) belassen Sie bitte das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-Logo an den entsprechenden Stellen.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5" name="Textfeld 4">
            <a:extLst>
              <a:ext uri="{FF2B5EF4-FFF2-40B4-BE49-F238E27FC236}">
                <a16:creationId xmlns:a16="http://schemas.microsoft.com/office/drawing/2014/main" id="{E06C000A-1D0F-C2FD-864B-56DDF28A3E24}"/>
              </a:ext>
            </a:extLst>
          </p:cNvPr>
          <p:cNvSpPr txBox="1"/>
          <p:nvPr/>
        </p:nvSpPr>
        <p:spPr>
          <a:xfrm>
            <a:off x="5992047" y="1916817"/>
            <a:ext cx="5028967" cy="457048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Keine kommerzielle Nutzung: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Die Materialien dürfen nicht für kommerzielle Zwecke verwendet werden. Sie dürfen ausschliesslich für Bildungszwecke eingesetzt werden.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Bearbeitungen und Weiterentwicklungen: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Es ist ein Grundprinzip, dass Lehrpersonen, die die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-Lernunterlagen verwenden, diese anpassen und weiterentwickeln können. Nennen Sie aber auch bei Änderungen der Unterlagen das Schweizerische Zentrum für Unternehmerisches Denken und Handeln als ursprünglichen Ersteller. Fügen Sie in diesem Fall eine Notiz hinzu, dass Änderungen vorgenommen wurden, z. B.: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 </a:t>
            </a:r>
            <a:r>
              <a:rPr kumimoji="0" lang="de-CH" sz="1200" b="0" i="1" u="none" strike="noStrike" kern="1200" cap="none" spc="0" normalizeH="0" baseline="0" noProof="0" dirty="0">
                <a:ln>
                  <a:noFill/>
                </a:ln>
                <a:solidFill>
                  <a:srgbClr val="073450"/>
                </a:solidFill>
                <a:effectLst/>
                <a:uLnTx/>
                <a:uFillTx/>
                <a:latin typeface="Century Gothic"/>
                <a:ea typeface="+mn-ea"/>
                <a:cs typeface="+mn-cs"/>
              </a:rPr>
              <a:t>«Basierend auf Materialien vom Schweizerischen Zentrum für Unternehmerisches Denken und Handeln szUDH, bearbeitet von [Ihr Name/Organisation]»</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6C0A63"/>
                </a:solidFill>
                <a:effectLst/>
                <a:uLnTx/>
                <a:uFillTx/>
                <a:latin typeface="Century Gothic"/>
                <a:ea typeface="+mn-ea"/>
                <a:cs typeface="+mn-cs"/>
              </a:rPr>
              <a:t>Kontakt: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Bei Fragen oder weiteren Informationen wenden Sie sich bitte an uns: </a:t>
            </a:r>
            <a:r>
              <a:rPr kumimoji="0" lang="de-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de-CH"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1" u="none" strike="noStrike" kern="1200" cap="none" spc="0" normalizeH="0" baseline="0" noProof="0" dirty="0">
                <a:ln>
                  <a:noFill/>
                </a:ln>
                <a:solidFill>
                  <a:srgbClr val="6C0A63"/>
                </a:solidFill>
                <a:effectLst/>
                <a:uLnTx/>
                <a:uFillTx/>
                <a:latin typeface="Century Gothic"/>
                <a:ea typeface="+mn-ea"/>
                <a:cs typeface="+mn-cs"/>
              </a:rPr>
              <a:t>Herzlichen Dank und viel Erfolg bei der Umsetzung von myidea!</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de-CH" sz="1200" b="1" i="1" u="none" strike="noStrike" kern="1200" cap="none" spc="0" normalizeH="0" baseline="0" noProof="0" dirty="0">
                <a:ln>
                  <a:noFill/>
                </a:ln>
                <a:solidFill>
                  <a:srgbClr val="6C0A63"/>
                </a:solidFill>
                <a:effectLst/>
                <a:uLnTx/>
                <a:uFillTx/>
                <a:latin typeface="Century Gothic"/>
                <a:ea typeface="+mn-ea"/>
                <a:cs typeface="+mn-cs"/>
              </a:rPr>
              <a:t>Schweizerisches Zentrum für unternehmerisches Denken und Handeln szUDH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7" name="Textfeld 6">
            <a:extLst>
              <a:ext uri="{FF2B5EF4-FFF2-40B4-BE49-F238E27FC236}">
                <a16:creationId xmlns:a16="http://schemas.microsoft.com/office/drawing/2014/main" id="{7207CC42-D682-AF86-0BDD-C4C0B422F54A}"/>
              </a:ext>
            </a:extLst>
          </p:cNvPr>
          <p:cNvSpPr txBox="1"/>
          <p:nvPr/>
        </p:nvSpPr>
        <p:spPr>
          <a:xfrm>
            <a:off x="956683" y="1186454"/>
            <a:ext cx="10629598" cy="5078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350" b="1" i="0" u="none" strike="noStrike" kern="1200" cap="none" spc="0" normalizeH="0" baseline="0" noProof="0" dirty="0">
                <a:ln>
                  <a:noFill/>
                </a:ln>
                <a:solidFill>
                  <a:srgbClr val="6C0A63"/>
                </a:solidFill>
                <a:effectLst/>
                <a:uLnTx/>
                <a:uFillTx/>
                <a:latin typeface="Century Gothic"/>
                <a:ea typeface="+mn-ea"/>
                <a:cs typeface="+mn-cs"/>
              </a:rPr>
              <a:t>Wir freuen uns, dass Sie Unterlagen des Lernprogramms </a:t>
            </a:r>
            <a:r>
              <a:rPr kumimoji="0" lang="de-CH" sz="1350" b="1" i="1" u="none" strike="noStrike" kern="1200" cap="none" spc="0" normalizeH="0" baseline="0" noProof="0" dirty="0">
                <a:ln>
                  <a:noFill/>
                </a:ln>
                <a:solidFill>
                  <a:srgbClr val="6C0A63"/>
                </a:solidFill>
                <a:effectLst/>
                <a:uLnTx/>
                <a:uFillTx/>
                <a:latin typeface="Century Gothic"/>
                <a:ea typeface="+mn-ea"/>
                <a:cs typeface="+mn-cs"/>
              </a:rPr>
              <a:t>myidea</a:t>
            </a:r>
            <a:r>
              <a:rPr kumimoji="0" lang="de-CH" sz="1350" b="1" i="0" u="none" strike="noStrike" kern="1200" cap="none" spc="0" normalizeH="0" baseline="0" noProof="0" dirty="0">
                <a:ln>
                  <a:noFill/>
                </a:ln>
                <a:solidFill>
                  <a:srgbClr val="6C0A63"/>
                </a:solidFill>
                <a:effectLst/>
                <a:uLnTx/>
                <a:uFillTx/>
                <a:latin typeface="Century Gothic"/>
                <a:ea typeface="+mn-ea"/>
                <a:cs typeface="+mn-cs"/>
              </a:rPr>
              <a:t> im Unterricht einsetzen möchten. Die Unterlagen dienen der Vermittlung von unternehmerischem Denken und Handeln. Bitte beachten Sie dabei folgende Nutzungsbedingungen:</a:t>
            </a:r>
            <a:endParaRPr kumimoji="0" lang="de-CH"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endParaRPr>
          </a:p>
        </p:txBody>
      </p:sp>
      <p:pic>
        <p:nvPicPr>
          <p:cNvPr id="6" name="Grafik 5">
            <a:extLst>
              <a:ext uri="{FF2B5EF4-FFF2-40B4-BE49-F238E27FC236}">
                <a16:creationId xmlns:a16="http://schemas.microsoft.com/office/drawing/2014/main" id="{E9A47920-8A21-6D22-E1EA-EE3922CF742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13673" y="57869"/>
            <a:ext cx="2258140" cy="1129070"/>
          </a:xfrm>
          <a:prstGeom prst="rect">
            <a:avLst/>
          </a:prstGeom>
        </p:spPr>
      </p:pic>
    </p:spTree>
    <p:extLst>
      <p:ext uri="{BB962C8B-B14F-4D97-AF65-F5344CB8AC3E}">
        <p14:creationId xmlns:p14="http://schemas.microsoft.com/office/powerpoint/2010/main" val="1760388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1">
            <a:extLst>
              <a:ext uri="{FF2B5EF4-FFF2-40B4-BE49-F238E27FC236}">
                <a16:creationId xmlns:a16="http://schemas.microsoft.com/office/drawing/2014/main" id="{96065672-70D5-4DC7-9914-CD86F065E2F2}"/>
              </a:ext>
            </a:extLst>
          </p:cNvPr>
          <p:cNvSpPr txBox="1">
            <a:spLocks/>
          </p:cNvSpPr>
          <p:nvPr/>
        </p:nvSpPr>
        <p:spPr>
          <a:xfrm>
            <a:off x="970682" y="229936"/>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Wer überzeugen will, muss einen guten Eindruck machen</a:t>
            </a:r>
          </a:p>
        </p:txBody>
      </p:sp>
      <p:sp>
        <p:nvSpPr>
          <p:cNvPr id="9" name="Textplatzhalter 2">
            <a:extLst>
              <a:ext uri="{FF2B5EF4-FFF2-40B4-BE49-F238E27FC236}">
                <a16:creationId xmlns:a16="http://schemas.microsoft.com/office/drawing/2014/main" id="{4B6D0033-B1BB-47EA-A6DF-B4AD71D11D43}"/>
              </a:ext>
            </a:extLst>
          </p:cNvPr>
          <p:cNvSpPr txBox="1">
            <a:spLocks/>
          </p:cNvSpPr>
          <p:nvPr/>
        </p:nvSpPr>
        <p:spPr bwMode="gray">
          <a:xfrm>
            <a:off x="1070012" y="6285778"/>
            <a:ext cx="9430689" cy="138371"/>
          </a:xfrm>
          <a:prstGeom prst="rect">
            <a:avLst/>
          </a:prstGeom>
        </p:spPr>
        <p:txBody>
          <a:bodyPr vert="horz" wrap="square" lIns="0" tIns="0" rIns="0" bIns="0" rtlCol="0" anchor="b" anchorCtr="0">
            <a:spAutoFit/>
          </a:bodyPr>
          <a:lstStyle>
            <a:lvl1pPr marL="0" indent="0" algn="l" defTabSz="914400" rtl="0" eaLnBrk="1" latinLnBrk="0" hangingPunct="1">
              <a:lnSpc>
                <a:spcPct val="90000"/>
              </a:lnSpc>
              <a:spcBef>
                <a:spcPts val="0"/>
              </a:spcBef>
              <a:spcAft>
                <a:spcPts val="1000"/>
              </a:spcAft>
              <a:buClr>
                <a:schemeClr val="accent1"/>
              </a:buClr>
              <a:buFont typeface="Arial" panose="020B0604020202020204" pitchFamily="34" charset="0"/>
              <a:buNone/>
              <a:defRPr sz="1000" kern="1200" baseline="0">
                <a:solidFill>
                  <a:schemeClr val="bg1">
                    <a:lumMod val="50000"/>
                  </a:schemeClr>
                </a:solidFill>
                <a:latin typeface="Arial"/>
                <a:ea typeface="+mn-ea"/>
                <a:cs typeface="Arial"/>
              </a:defRPr>
            </a:lvl1pPr>
            <a:lvl2pPr marL="539750" indent="-26640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1079500" indent="-27305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1440000" indent="-26640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701800" indent="-26670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1000"/>
              </a:spcAft>
              <a:buClr>
                <a:srgbClr val="8EB403"/>
              </a:buClr>
              <a:buSzTx/>
              <a:buFont typeface="Arial" panose="020B0604020202020204" pitchFamily="34" charset="0"/>
              <a:buNone/>
              <a:tabLst/>
              <a:defRPr/>
            </a:pPr>
            <a:r>
              <a:rPr lang="de-CH" sz="999" b="1" dirty="0">
                <a:solidFill>
                  <a:srgbClr val="686868"/>
                </a:solidFill>
                <a:latin typeface="Century Gothic" panose="020B0502020202020204" pitchFamily="34" charset="0"/>
                <a:cs typeface="+mn-cs"/>
              </a:rPr>
              <a:t>Quelle: </a:t>
            </a:r>
            <a:r>
              <a:rPr lang="de-CH" sz="999" dirty="0">
                <a:solidFill>
                  <a:srgbClr val="686868"/>
                </a:solidFill>
                <a:latin typeface="Century Gothic" panose="020B0502020202020204" pitchFamily="34" charset="0"/>
                <a:cs typeface="+mn-cs"/>
              </a:rPr>
              <a:t>Brian Tracy «</a:t>
            </a:r>
            <a:r>
              <a:rPr lang="de-CH" sz="999" dirty="0" err="1">
                <a:solidFill>
                  <a:srgbClr val="686868"/>
                </a:solidFill>
                <a:latin typeface="Century Gothic" panose="020B0502020202020204" pitchFamily="34" charset="0"/>
                <a:cs typeface="+mn-cs"/>
              </a:rPr>
              <a:t>Everything</a:t>
            </a:r>
            <a:r>
              <a:rPr lang="de-CH" sz="999" dirty="0">
                <a:solidFill>
                  <a:srgbClr val="686868"/>
                </a:solidFill>
                <a:latin typeface="Century Gothic" panose="020B0502020202020204" pitchFamily="34" charset="0"/>
                <a:cs typeface="+mn-cs"/>
              </a:rPr>
              <a:t> Counts! </a:t>
            </a:r>
            <a:r>
              <a:rPr lang="de-CH" sz="999" dirty="0" err="1">
                <a:solidFill>
                  <a:srgbClr val="686868"/>
                </a:solidFill>
                <a:latin typeface="Century Gothic" panose="020B0502020202020204" pitchFamily="34" charset="0"/>
                <a:cs typeface="+mn-cs"/>
              </a:rPr>
              <a:t>How</a:t>
            </a:r>
            <a:r>
              <a:rPr lang="de-CH" sz="999" dirty="0">
                <a:solidFill>
                  <a:srgbClr val="686868"/>
                </a:solidFill>
                <a:latin typeface="Century Gothic" panose="020B0502020202020204" pitchFamily="34" charset="0"/>
                <a:cs typeface="+mn-cs"/>
              </a:rPr>
              <a:t> </a:t>
            </a:r>
            <a:r>
              <a:rPr lang="de-CH" sz="999" dirty="0" err="1">
                <a:solidFill>
                  <a:srgbClr val="686868"/>
                </a:solidFill>
                <a:latin typeface="Century Gothic" panose="020B0502020202020204" pitchFamily="34" charset="0"/>
                <a:cs typeface="+mn-cs"/>
              </a:rPr>
              <a:t>to</a:t>
            </a:r>
            <a:r>
              <a:rPr lang="de-CH" sz="999" dirty="0">
                <a:solidFill>
                  <a:srgbClr val="686868"/>
                </a:solidFill>
                <a:latin typeface="Century Gothic" panose="020B0502020202020204" pitchFamily="34" charset="0"/>
                <a:cs typeface="+mn-cs"/>
              </a:rPr>
              <a:t> </a:t>
            </a:r>
            <a:r>
              <a:rPr lang="de-CH" sz="999" dirty="0" err="1">
                <a:solidFill>
                  <a:srgbClr val="686868"/>
                </a:solidFill>
                <a:latin typeface="Century Gothic" panose="020B0502020202020204" pitchFamily="34" charset="0"/>
                <a:cs typeface="+mn-cs"/>
              </a:rPr>
              <a:t>Make</a:t>
            </a:r>
            <a:r>
              <a:rPr lang="de-CH" sz="999" dirty="0">
                <a:solidFill>
                  <a:srgbClr val="686868"/>
                </a:solidFill>
                <a:latin typeface="Century Gothic" panose="020B0502020202020204" pitchFamily="34" charset="0"/>
                <a:cs typeface="+mn-cs"/>
              </a:rPr>
              <a:t> a </a:t>
            </a:r>
            <a:r>
              <a:rPr lang="de-CH" sz="999" dirty="0" err="1">
                <a:solidFill>
                  <a:srgbClr val="686868"/>
                </a:solidFill>
                <a:latin typeface="Century Gothic" panose="020B0502020202020204" pitchFamily="34" charset="0"/>
                <a:cs typeface="+mn-cs"/>
              </a:rPr>
              <a:t>Good</a:t>
            </a:r>
            <a:r>
              <a:rPr lang="de-CH" sz="999" dirty="0">
                <a:solidFill>
                  <a:srgbClr val="686868"/>
                </a:solidFill>
                <a:latin typeface="Century Gothic" panose="020B0502020202020204" pitchFamily="34" charset="0"/>
                <a:cs typeface="+mn-cs"/>
              </a:rPr>
              <a:t> First Impression». https://www.youtube.com/watch?v=BFSXyD-ycjY</a:t>
            </a:r>
          </a:p>
        </p:txBody>
      </p:sp>
      <p:sp>
        <p:nvSpPr>
          <p:cNvPr id="13" name="Textfeld 12">
            <a:extLst>
              <a:ext uri="{FF2B5EF4-FFF2-40B4-BE49-F238E27FC236}">
                <a16:creationId xmlns:a16="http://schemas.microsoft.com/office/drawing/2014/main" id="{3EFD66FF-3783-4DB6-9B00-23DAB7447E1B}"/>
              </a:ext>
            </a:extLst>
          </p:cNvPr>
          <p:cNvSpPr txBox="1"/>
          <p:nvPr/>
        </p:nvSpPr>
        <p:spPr>
          <a:xfrm>
            <a:off x="683809" y="947865"/>
            <a:ext cx="10455966" cy="423129"/>
          </a:xfrm>
          <a:prstGeom prst="rect">
            <a:avLst/>
          </a:prstGeom>
          <a:noFill/>
        </p:spPr>
        <p:txBody>
          <a:bodyPr wrap="square">
            <a:spAutoFit/>
          </a:bodyPr>
          <a:lstStyle/>
          <a:p>
            <a:pPr marL="273050" marR="0" lvl="1" indent="0" algn="l" defTabSz="914400" rtl="0" eaLnBrk="1" fontAlgn="auto" latinLnBrk="0" hangingPunct="1">
              <a:lnSpc>
                <a:spcPts val="2800"/>
              </a:lnSpc>
              <a:spcBef>
                <a:spcPts val="0"/>
              </a:spcBef>
              <a:spcAft>
                <a:spcPts val="600"/>
              </a:spcAft>
              <a:buClr>
                <a:srgbClr val="0E6E36"/>
              </a:buClr>
              <a:buSzTx/>
              <a:buFontTx/>
              <a:buNone/>
              <a:tabLst/>
              <a:defRPr/>
            </a:pPr>
            <a:r>
              <a:rPr kumimoji="0" lang="de-DE" sz="2200" b="1" i="0" u="none" strike="noStrike" kern="1200" cap="none" spc="0" normalizeH="0" baseline="0" noProof="0" dirty="0">
                <a:ln>
                  <a:noFill/>
                </a:ln>
                <a:solidFill>
                  <a:srgbClr val="0B4874"/>
                </a:solidFill>
                <a:effectLst/>
                <a:uLnTx/>
                <a:uFillTx/>
                <a:latin typeface="Century Gothic"/>
                <a:ea typeface="+mn-ea"/>
                <a:cs typeface="Arial" pitchFamily="34" charset="0"/>
              </a:rPr>
              <a:t>Wie wollen Sie von Ihren Kund:innen wahrgenommen werden?</a:t>
            </a:r>
          </a:p>
        </p:txBody>
      </p:sp>
      <p:sp>
        <p:nvSpPr>
          <p:cNvPr id="6" name="Foliennummernplatzhalter 1">
            <a:extLst>
              <a:ext uri="{FF2B5EF4-FFF2-40B4-BE49-F238E27FC236}">
                <a16:creationId xmlns:a16="http://schemas.microsoft.com/office/drawing/2014/main" id="{3B9C2E16-E6CC-491D-8B89-13C12BD197B9}"/>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2" name="Textfeld 1">
            <a:extLst>
              <a:ext uri="{FF2B5EF4-FFF2-40B4-BE49-F238E27FC236}">
                <a16:creationId xmlns:a16="http://schemas.microsoft.com/office/drawing/2014/main" id="{04F32FAF-B58F-74B7-B93C-A1DA1A985964}"/>
              </a:ext>
            </a:extLst>
          </p:cNvPr>
          <p:cNvSpPr txBox="1"/>
          <p:nvPr/>
        </p:nvSpPr>
        <p:spPr>
          <a:xfrm>
            <a:off x="683809" y="1819456"/>
            <a:ext cx="10455966" cy="3957943"/>
          </a:xfrm>
          <a:prstGeom prst="rect">
            <a:avLst/>
          </a:prstGeom>
          <a:noFill/>
        </p:spPr>
        <p:txBody>
          <a:bodyPr wrap="square">
            <a:spAutoFit/>
          </a:bodyPr>
          <a:lstStyle/>
          <a:p>
            <a:pPr marL="269875" marR="0" lvl="0" indent="0" algn="l" defTabSz="914400" rtl="0" eaLnBrk="1" fontAlgn="auto" latinLnBrk="0" hangingPunct="1">
              <a:lnSpc>
                <a:spcPts val="2800"/>
              </a:lnSpc>
              <a:spcBef>
                <a:spcPts val="0"/>
              </a:spcBef>
              <a:spcAft>
                <a:spcPts val="600"/>
              </a:spcAft>
              <a:buClr>
                <a:srgbClr val="96CB00"/>
              </a:buClr>
              <a:buSzTx/>
              <a:buFontTx/>
              <a:buNone/>
              <a:tabLst/>
              <a:defRPr/>
            </a:pPr>
            <a:r>
              <a:rPr kumimoji="0" lang="de-DE" sz="2200" b="1" i="0" u="none" strike="noStrike" kern="1200" cap="none" spc="0" normalizeH="0" baseline="0" noProof="0" dirty="0">
                <a:ln>
                  <a:noFill/>
                </a:ln>
                <a:solidFill>
                  <a:srgbClr val="0B4874"/>
                </a:solidFill>
                <a:effectLst/>
                <a:uLnTx/>
                <a:uFillTx/>
                <a:latin typeface="Century Gothic"/>
                <a:ea typeface="+mn-ea"/>
                <a:cs typeface="Arial" pitchFamily="34" charset="0"/>
              </a:rPr>
              <a:t>Glaubwürdig</a:t>
            </a:r>
            <a:r>
              <a:rPr kumimoji="0" lang="de-DE" sz="2200" b="0" i="0" u="none" strike="noStrike" kern="1200" cap="none" spc="0" normalizeH="0" baseline="0" noProof="0" dirty="0">
                <a:ln>
                  <a:noFill/>
                </a:ln>
                <a:solidFill>
                  <a:srgbClr val="0B4874"/>
                </a:solidFill>
                <a:effectLst/>
                <a:uLnTx/>
                <a:uFillTx/>
                <a:latin typeface="Century Gothic"/>
                <a:ea typeface="+mn-ea"/>
                <a:cs typeface="Arial" pitchFamily="34" charset="0"/>
              </a:rPr>
              <a:t>: </a:t>
            </a:r>
            <a:r>
              <a:rPr kumimoji="0" lang="de-CH" sz="2200" b="0" i="0" u="none" strike="noStrike" kern="1200" cap="none" spc="0" normalizeH="0" baseline="0" noProof="0" dirty="0">
                <a:ln>
                  <a:noFill/>
                </a:ln>
                <a:solidFill>
                  <a:srgbClr val="0B4874"/>
                </a:solidFill>
                <a:effectLst/>
                <a:uLnTx/>
                <a:uFillTx/>
                <a:latin typeface="Century Gothic"/>
                <a:ea typeface="+mn-ea"/>
                <a:cs typeface="Arial" pitchFamily="34" charset="0"/>
              </a:rPr>
              <a:t>Was Sie sagen und wie Sie auftreten, muss stimmig sein. Alles zählt!</a:t>
            </a: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ts val="2800"/>
              </a:lnSpc>
              <a:spcBef>
                <a:spcPts val="0"/>
              </a:spcBef>
              <a:spcAft>
                <a:spcPts val="600"/>
              </a:spcAft>
              <a:buClr>
                <a:srgbClr val="96CB00"/>
              </a:buClr>
              <a:buSzTx/>
              <a:buFont typeface="Arial" panose="020B0604020202020204" pitchFamily="34" charset="0"/>
              <a:buChar char="•"/>
              <a:tabLst/>
              <a:defRPr/>
            </a:pPr>
            <a:r>
              <a:rPr kumimoji="0" lang="de-DE" sz="2200" b="0" i="0" u="none" strike="noStrike" kern="1200" cap="none" spc="0" normalizeH="0" baseline="0" noProof="0" dirty="0">
                <a:ln>
                  <a:noFill/>
                </a:ln>
                <a:solidFill>
                  <a:srgbClr val="0B4874"/>
                </a:solidFill>
                <a:effectLst/>
                <a:uLnTx/>
                <a:uFillTx/>
                <a:latin typeface="Century Gothic"/>
                <a:ea typeface="+mn-ea"/>
                <a:cs typeface="Arial" pitchFamily="34" charset="0"/>
              </a:rPr>
              <a:t>Je glaubwürdiger, desto mehr können Sie andere überzeugen.</a:t>
            </a:r>
          </a:p>
          <a:p>
            <a:pPr marL="631825" marR="0" lvl="1" indent="-358775" algn="l" defTabSz="914400" rtl="0" eaLnBrk="1" fontAlgn="auto" latinLnBrk="0" hangingPunct="1">
              <a:lnSpc>
                <a:spcPts val="2800"/>
              </a:lnSpc>
              <a:spcBef>
                <a:spcPts val="0"/>
              </a:spcBef>
              <a:spcAft>
                <a:spcPts val="200"/>
              </a:spcAft>
              <a:buClr>
                <a:srgbClr val="96CB00"/>
              </a:buClr>
              <a:buSzTx/>
              <a:buFont typeface="Arial" panose="020B0604020202020204" pitchFamily="34" charset="0"/>
              <a:buChar char="•"/>
              <a:tabLst/>
              <a:defRPr/>
            </a:pPr>
            <a:r>
              <a:rPr kumimoji="0" lang="de-DE" sz="2200" b="0" i="0" u="none" strike="noStrike" kern="1200" cap="none" spc="0" normalizeH="0" baseline="0" noProof="0" dirty="0">
                <a:ln>
                  <a:noFill/>
                </a:ln>
                <a:solidFill>
                  <a:srgbClr val="0B4874"/>
                </a:solidFill>
                <a:effectLst/>
                <a:uLnTx/>
                <a:uFillTx/>
                <a:latin typeface="Century Gothic"/>
                <a:ea typeface="+mn-ea"/>
                <a:cs typeface="Arial" pitchFamily="34" charset="0"/>
              </a:rPr>
              <a:t>Dies beginnt beim Erscheinungsbild! Der erste Eindruck zählt.</a:t>
            </a:r>
          </a:p>
          <a:p>
            <a:pPr marL="1133475" marR="0" lvl="2" indent="-358775" algn="l" defTabSz="914400" rtl="0" eaLnBrk="1" fontAlgn="auto" latinLnBrk="0" hangingPunct="1">
              <a:lnSpc>
                <a:spcPts val="2800"/>
              </a:lnSpc>
              <a:spcBef>
                <a:spcPts val="0"/>
              </a:spcBef>
              <a:spcAft>
                <a:spcPts val="200"/>
              </a:spcAft>
              <a:buClr>
                <a:srgbClr val="96CB00"/>
              </a:buClr>
              <a:buSzTx/>
              <a:buFont typeface="Arial" panose="020B0604020202020204" pitchFamily="34" charset="0"/>
              <a:buChar char="•"/>
              <a:tabLst/>
              <a:defRPr/>
            </a:pPr>
            <a:r>
              <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rPr>
              <a:t>Erste Beurteilung: in den ersten 4 Sekunden</a:t>
            </a:r>
          </a:p>
          <a:p>
            <a:pPr marL="1133475" marR="0" lvl="2" indent="-358775" algn="l" defTabSz="914400" rtl="0" eaLnBrk="1" fontAlgn="auto" latinLnBrk="0" hangingPunct="1">
              <a:lnSpc>
                <a:spcPts val="2800"/>
              </a:lnSpc>
              <a:spcBef>
                <a:spcPts val="0"/>
              </a:spcBef>
              <a:spcAft>
                <a:spcPts val="200"/>
              </a:spcAft>
              <a:buClr>
                <a:srgbClr val="96CB00"/>
              </a:buClr>
              <a:buSzTx/>
              <a:buFont typeface="Arial" panose="020B0604020202020204" pitchFamily="34" charset="0"/>
              <a:buChar char="•"/>
              <a:tabLst/>
              <a:defRPr/>
            </a:pPr>
            <a:r>
              <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rPr>
              <a:t>Nach ca. 30 Sekunden steht der Eindruck fest</a:t>
            </a:r>
          </a:p>
          <a:p>
            <a:pPr marL="631825" marR="0" lvl="1" indent="-358775" algn="l" defTabSz="914400" rtl="0" eaLnBrk="1" fontAlgn="auto" latinLnBrk="0" hangingPunct="1">
              <a:lnSpc>
                <a:spcPts val="2800"/>
              </a:lnSpc>
              <a:spcBef>
                <a:spcPts val="0"/>
              </a:spcBef>
              <a:spcAft>
                <a:spcPts val="200"/>
              </a:spcAft>
              <a:buClr>
                <a:srgbClr val="96CB00"/>
              </a:buClr>
              <a:buSzTx/>
              <a:buFont typeface="Arial" panose="020B0604020202020204" pitchFamily="34" charset="0"/>
              <a:buChar char="•"/>
              <a:tabLst/>
              <a:defRPr/>
            </a:pPr>
            <a:r>
              <a:rPr kumimoji="0" lang="de-DE" sz="2200" b="0" i="0" u="none" strike="noStrike" kern="1200" cap="none" spc="0" normalizeH="0" baseline="0" noProof="0" dirty="0">
                <a:ln>
                  <a:noFill/>
                </a:ln>
                <a:solidFill>
                  <a:srgbClr val="0B4874"/>
                </a:solidFill>
                <a:effectLst/>
                <a:uLnTx/>
                <a:uFillTx/>
                <a:latin typeface="Century Gothic"/>
                <a:ea typeface="+mn-ea"/>
                <a:cs typeface="Arial" pitchFamily="34" charset="0"/>
              </a:rPr>
              <a:t>Was Sie beeinflussen können:</a:t>
            </a:r>
          </a:p>
          <a:p>
            <a:pPr marL="1133475" marR="0" lvl="2" indent="-358775" algn="l" defTabSz="914400" rtl="0" eaLnBrk="1" fontAlgn="auto" latinLnBrk="0" hangingPunct="1">
              <a:lnSpc>
                <a:spcPts val="2800"/>
              </a:lnSpc>
              <a:spcBef>
                <a:spcPts val="0"/>
              </a:spcBef>
              <a:spcAft>
                <a:spcPts val="200"/>
              </a:spcAft>
              <a:buClr>
                <a:srgbClr val="96CB00"/>
              </a:buClr>
              <a:buSzTx/>
              <a:buFont typeface="Arial" panose="020B0604020202020204" pitchFamily="34" charset="0"/>
              <a:buChar char="•"/>
              <a:tabLst/>
              <a:defRPr/>
            </a:pPr>
            <a:r>
              <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rPr>
              <a:t>Ihre Kleidung</a:t>
            </a:r>
          </a:p>
          <a:p>
            <a:pPr marL="1133475" marR="0" lvl="2" indent="-358775" algn="l" defTabSz="914400" rtl="0" eaLnBrk="1" fontAlgn="auto" latinLnBrk="0" hangingPunct="1">
              <a:lnSpc>
                <a:spcPts val="2800"/>
              </a:lnSpc>
              <a:spcBef>
                <a:spcPts val="0"/>
              </a:spcBef>
              <a:spcAft>
                <a:spcPts val="200"/>
              </a:spcAft>
              <a:buClr>
                <a:srgbClr val="96CB00"/>
              </a:buClr>
              <a:buSzTx/>
              <a:buFont typeface="Arial" panose="020B0604020202020204" pitchFamily="34" charset="0"/>
              <a:buChar char="•"/>
              <a:tabLst/>
              <a:defRPr/>
            </a:pPr>
            <a:r>
              <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rPr>
              <a:t>Ihre allgemeine Erscheinung</a:t>
            </a:r>
          </a:p>
          <a:p>
            <a:pPr marL="1133475" marR="0" lvl="2" indent="-358775" algn="l" defTabSz="914400" rtl="0" eaLnBrk="1" fontAlgn="auto" latinLnBrk="0" hangingPunct="1">
              <a:lnSpc>
                <a:spcPts val="2800"/>
              </a:lnSpc>
              <a:spcBef>
                <a:spcPts val="0"/>
              </a:spcBef>
              <a:spcAft>
                <a:spcPts val="200"/>
              </a:spcAft>
              <a:buClr>
                <a:srgbClr val="96CB00"/>
              </a:buClr>
              <a:buSzTx/>
              <a:buFont typeface="Arial" panose="020B0604020202020204" pitchFamily="34" charset="0"/>
              <a:buChar char="•"/>
              <a:tabLst/>
              <a:defRPr/>
            </a:pPr>
            <a:r>
              <a:rPr lang="de-DE" sz="2000" dirty="0">
                <a:solidFill>
                  <a:srgbClr val="0B4874"/>
                </a:solidFill>
                <a:latin typeface="Century Gothic"/>
                <a:cs typeface="Arial" pitchFamily="34" charset="0"/>
              </a:rPr>
              <a:t>Ihre Körperhaltung, Gestiken, Augenkontakt mit den </a:t>
            </a:r>
            <a:r>
              <a:rPr lang="de-DE" sz="2000" dirty="0" err="1">
                <a:solidFill>
                  <a:srgbClr val="0B4874"/>
                </a:solidFill>
                <a:latin typeface="Century Gothic"/>
                <a:cs typeface="Arial" pitchFamily="34" charset="0"/>
              </a:rPr>
              <a:t>Zuhörer:innen</a:t>
            </a:r>
            <a:endParaRPr lang="de-DE" sz="2000" dirty="0">
              <a:solidFill>
                <a:srgbClr val="0B4874"/>
              </a:solidFill>
              <a:latin typeface="Century Gothic"/>
              <a:cs typeface="Arial" pitchFamily="34" charset="0"/>
            </a:endParaRPr>
          </a:p>
        </p:txBody>
      </p:sp>
    </p:spTree>
    <p:extLst>
      <p:ext uri="{BB962C8B-B14F-4D97-AF65-F5344CB8AC3E}">
        <p14:creationId xmlns:p14="http://schemas.microsoft.com/office/powerpoint/2010/main" val="16801029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1">
            <a:extLst>
              <a:ext uri="{FF2B5EF4-FFF2-40B4-BE49-F238E27FC236}">
                <a16:creationId xmlns:a16="http://schemas.microsoft.com/office/drawing/2014/main" id="{96065672-70D5-4DC7-9914-CD86F065E2F2}"/>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Wer überzeugen will, muss einen guten Eindruck machen</a:t>
            </a:r>
          </a:p>
        </p:txBody>
      </p:sp>
      <p:sp>
        <p:nvSpPr>
          <p:cNvPr id="6" name="Inhaltsplatzhalter 2">
            <a:extLst>
              <a:ext uri="{FF2B5EF4-FFF2-40B4-BE49-F238E27FC236}">
                <a16:creationId xmlns:a16="http://schemas.microsoft.com/office/drawing/2014/main" id="{2C40551C-AC13-4642-90D5-B70FE6A903C2}"/>
              </a:ext>
            </a:extLst>
          </p:cNvPr>
          <p:cNvSpPr txBox="1">
            <a:spLocks/>
          </p:cNvSpPr>
          <p:nvPr/>
        </p:nvSpPr>
        <p:spPr bwMode="gray">
          <a:xfrm>
            <a:off x="789943" y="1561876"/>
            <a:ext cx="9929813" cy="4243388"/>
          </a:xfrm>
          <a:prstGeom prst="rect">
            <a:avLst/>
          </a:prstGeom>
        </p:spPr>
        <p:txBody>
          <a:bodyPr vert="horz" lIns="0" tIns="0" rIns="0" bIns="0" rtlCol="0" anchor="ctr">
            <a:noAutofit/>
          </a:bodyPr>
          <a:lstStyle>
            <a:lvl1pPr marL="0" indent="0" algn="l" defTabSz="914400" rtl="0" eaLnBrk="1" latinLnBrk="0" hangingPunct="1">
              <a:lnSpc>
                <a:spcPct val="120000"/>
              </a:lnSpc>
              <a:spcBef>
                <a:spcPts val="0"/>
              </a:spcBef>
              <a:spcAft>
                <a:spcPts val="1000"/>
              </a:spcAft>
              <a:buClrTx/>
              <a:buFontTx/>
              <a:buNone/>
              <a:defRPr sz="2000" b="1" kern="1200" baseline="0">
                <a:solidFill>
                  <a:schemeClr val="bg1">
                    <a:lumMod val="65000"/>
                  </a:schemeClr>
                </a:solidFill>
                <a:latin typeface="Arial"/>
                <a:ea typeface="+mn-ea"/>
                <a:cs typeface="Arial"/>
              </a:defRPr>
            </a:lvl1pPr>
            <a:lvl2pPr marL="577850" indent="-342900" algn="l" defTabSz="914400" rtl="0" eaLnBrk="1" latinLnBrk="0" hangingPunct="1">
              <a:lnSpc>
                <a:spcPct val="120000"/>
              </a:lnSpc>
              <a:spcBef>
                <a:spcPts val="0"/>
              </a:spcBef>
              <a:spcAft>
                <a:spcPts val="1000"/>
              </a:spcAft>
              <a:buClrTx/>
              <a:buFont typeface="Wingdings" charset="2"/>
              <a:buAutoNum type="arabicPlain"/>
              <a:defRPr sz="1800" b="1" kern="1200">
                <a:solidFill>
                  <a:srgbClr val="7F7F7F"/>
                </a:solidFill>
                <a:latin typeface="Arial"/>
                <a:ea typeface="+mn-ea"/>
                <a:cs typeface="Arial"/>
              </a:defRPr>
            </a:lvl2pPr>
            <a:lvl3pPr marL="1079500" indent="-27305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1440000" indent="-26640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701800" indent="-26670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73050" marR="0" lvl="1" indent="0" algn="l" defTabSz="914400" rtl="0" eaLnBrk="1" fontAlgn="auto" latinLnBrk="0" hangingPunct="1">
              <a:lnSpc>
                <a:spcPct val="120000"/>
              </a:lnSpc>
              <a:spcBef>
                <a:spcPts val="0"/>
              </a:spcBef>
              <a:spcAft>
                <a:spcPts val="1000"/>
              </a:spcAft>
              <a:buClr>
                <a:srgbClr val="0E6E36"/>
              </a:buClr>
              <a:buSzTx/>
              <a:buFont typeface="Wingdings" charset="2"/>
              <a:buNone/>
              <a:tabLst/>
              <a:defRPr/>
            </a:pPr>
            <a:r>
              <a:rPr kumimoji="0" lang="de-DE" sz="2200" b="1" i="0" u="none" strike="noStrike" kern="1200" cap="none" spc="0" normalizeH="0" baseline="0" noProof="0" dirty="0">
                <a:ln>
                  <a:noFill/>
                </a:ln>
                <a:solidFill>
                  <a:srgbClr val="0B4874"/>
                </a:solidFill>
                <a:effectLst/>
                <a:uLnTx/>
                <a:uFillTx/>
                <a:latin typeface="Century Gothic"/>
                <a:ea typeface="+mn-ea"/>
                <a:cs typeface="Arial" pitchFamily="34" charset="0"/>
              </a:rPr>
              <a:t>Welche Regeln gelten für Kleider und Erscheinung?</a:t>
            </a:r>
          </a:p>
          <a:p>
            <a:pPr marL="615950" marR="0" lvl="1" indent="-342900" algn="l" defTabSz="914400" rtl="0" eaLnBrk="1" fontAlgn="auto" latinLnBrk="0" hangingPunct="1">
              <a:lnSpc>
                <a:spcPct val="120000"/>
              </a:lnSpc>
              <a:spcBef>
                <a:spcPts val="0"/>
              </a:spcBef>
              <a:spcAft>
                <a:spcPts val="1000"/>
              </a:spcAft>
              <a:buClr>
                <a:srgbClr val="96CB00"/>
              </a:buClr>
              <a:buSzTx/>
              <a:buFont typeface="Arial" panose="020B0604020202020204" pitchFamily="34" charset="0"/>
              <a:buChar char="•"/>
              <a:tabLst/>
              <a:defRPr/>
            </a:pPr>
            <a:r>
              <a:rPr kumimoji="0" lang="de-CH" sz="2200" b="0" i="0" u="none" strike="noStrike" kern="1200" cap="none" spc="0" normalizeH="0" baseline="0" noProof="0" dirty="0">
                <a:ln>
                  <a:noFill/>
                </a:ln>
                <a:solidFill>
                  <a:srgbClr val="073450"/>
                </a:solidFill>
                <a:effectLst/>
                <a:uLnTx/>
                <a:uFillTx/>
                <a:latin typeface="Century Gothic"/>
                <a:ea typeface="+mn-ea"/>
                <a:cs typeface="Arial" pitchFamily="34" charset="0"/>
              </a:rPr>
              <a:t>Pitchen, Präsentieren: Parallele zum Vorstellungsgespräch</a:t>
            </a:r>
          </a:p>
          <a:p>
            <a:pPr marL="615950" marR="0" lvl="1" indent="-342900" algn="l" defTabSz="914400" rtl="0" eaLnBrk="1" fontAlgn="auto" latinLnBrk="0" hangingPunct="1">
              <a:lnSpc>
                <a:spcPct val="120000"/>
              </a:lnSpc>
              <a:spcBef>
                <a:spcPts val="0"/>
              </a:spcBef>
              <a:spcAft>
                <a:spcPts val="1000"/>
              </a:spcAft>
              <a:buClr>
                <a:srgbClr val="96CB00"/>
              </a:buClr>
              <a:buSzTx/>
              <a:buFont typeface="Arial" panose="020B0604020202020204" pitchFamily="34" charset="0"/>
              <a:buChar char="•"/>
              <a:tabLst/>
              <a:defRPr/>
            </a:pPr>
            <a:r>
              <a:rPr kumimoji="0" lang="de-CH" sz="2200" b="0" i="0" u="none" strike="noStrike" kern="1200" cap="none" spc="0" normalizeH="0" baseline="0" noProof="0" dirty="0">
                <a:ln>
                  <a:noFill/>
                </a:ln>
                <a:solidFill>
                  <a:srgbClr val="073450"/>
                </a:solidFill>
                <a:effectLst/>
                <a:uLnTx/>
                <a:uFillTx/>
                <a:latin typeface="Century Gothic"/>
                <a:ea typeface="+mn-ea"/>
                <a:cs typeface="Arial" pitchFamily="34" charset="0"/>
              </a:rPr>
              <a:t>Nicht «Ich als Privatperson» sondern «Ich als professionelle Person»</a:t>
            </a:r>
          </a:p>
          <a:p>
            <a:pPr marL="615950" marR="0" lvl="1" indent="-342900" algn="l" defTabSz="914400" rtl="0" eaLnBrk="1" fontAlgn="auto" latinLnBrk="0" hangingPunct="1">
              <a:lnSpc>
                <a:spcPct val="120000"/>
              </a:lnSpc>
              <a:spcBef>
                <a:spcPts val="0"/>
              </a:spcBef>
              <a:spcAft>
                <a:spcPts val="1000"/>
              </a:spcAft>
              <a:buClr>
                <a:srgbClr val="96CB00"/>
              </a:buClr>
              <a:buSzTx/>
              <a:buFont typeface="Arial" panose="020B0604020202020204" pitchFamily="34" charset="0"/>
              <a:buChar char="•"/>
              <a:tabLst/>
              <a:defRPr/>
            </a:pPr>
            <a:endParaRPr kumimoji="0" lang="de-CH" sz="2200" b="0" i="0" u="none" strike="noStrike" kern="1200" cap="none" spc="0" normalizeH="0" baseline="0" noProof="0" dirty="0">
              <a:ln>
                <a:noFill/>
              </a:ln>
              <a:solidFill>
                <a:srgbClr val="073450"/>
              </a:solidFill>
              <a:effectLst/>
              <a:uLnTx/>
              <a:uFillTx/>
              <a:latin typeface="Century Gothic"/>
              <a:ea typeface="+mn-ea"/>
              <a:cs typeface="Arial" pitchFamily="34" charset="0"/>
            </a:endParaRPr>
          </a:p>
          <a:p>
            <a:pPr marL="615950" marR="0" lvl="1" indent="-342900" algn="l" defTabSz="914400" rtl="0" eaLnBrk="1" fontAlgn="auto" latinLnBrk="0" hangingPunct="1">
              <a:lnSpc>
                <a:spcPct val="120000"/>
              </a:lnSpc>
              <a:spcBef>
                <a:spcPts val="0"/>
              </a:spcBef>
              <a:spcAft>
                <a:spcPts val="1000"/>
              </a:spcAft>
              <a:buClr>
                <a:srgbClr val="96CB00"/>
              </a:buClr>
              <a:buSzTx/>
              <a:buFont typeface="Arial" panose="020B0604020202020204" pitchFamily="34" charset="0"/>
              <a:buChar char="•"/>
              <a:tabLst/>
              <a:defRPr/>
            </a:pPr>
            <a:endParaRPr kumimoji="0" lang="de-CH" sz="2200" b="0" i="0" u="none" strike="noStrike" kern="1200" cap="none" spc="0" normalizeH="0" baseline="0" noProof="0" dirty="0">
              <a:ln>
                <a:noFill/>
              </a:ln>
              <a:solidFill>
                <a:srgbClr val="073450"/>
              </a:solidFill>
              <a:effectLst/>
              <a:uLnTx/>
              <a:uFillTx/>
              <a:latin typeface="Century Gothic"/>
              <a:ea typeface="+mn-ea"/>
              <a:cs typeface="Arial" pitchFamily="34" charset="0"/>
            </a:endParaRPr>
          </a:p>
          <a:p>
            <a:pPr marL="615950" marR="0" lvl="1" indent="-342900" algn="l" defTabSz="914400" rtl="0" eaLnBrk="1" fontAlgn="auto" latinLnBrk="0" hangingPunct="1">
              <a:lnSpc>
                <a:spcPct val="120000"/>
              </a:lnSpc>
              <a:spcBef>
                <a:spcPts val="0"/>
              </a:spcBef>
              <a:spcAft>
                <a:spcPts val="1000"/>
              </a:spcAft>
              <a:buClr>
                <a:srgbClr val="96CB00"/>
              </a:buClr>
              <a:buSzTx/>
              <a:buFont typeface="Arial" panose="020B0604020202020204" pitchFamily="34" charset="0"/>
              <a:buChar char="•"/>
              <a:tabLst/>
              <a:defRPr/>
            </a:pPr>
            <a:endParaRPr kumimoji="0" lang="de-DE" sz="1000" b="0" i="0" u="none" strike="noStrike" kern="1200" cap="none" spc="0" normalizeH="0" baseline="0" noProof="0" dirty="0">
              <a:ln>
                <a:noFill/>
              </a:ln>
              <a:solidFill>
                <a:srgbClr val="073450"/>
              </a:solidFill>
              <a:effectLst/>
              <a:uLnTx/>
              <a:uFillTx/>
              <a:latin typeface="Century Gothic"/>
              <a:ea typeface="+mn-ea"/>
              <a:cs typeface="Arial" pitchFamily="34" charset="0"/>
            </a:endParaRPr>
          </a:p>
          <a:p>
            <a:pPr marL="615950" marR="0" lvl="1" indent="-342900" algn="l" defTabSz="914400" rtl="0" eaLnBrk="1" fontAlgn="auto" latinLnBrk="0" hangingPunct="1">
              <a:lnSpc>
                <a:spcPct val="100000"/>
              </a:lnSpc>
              <a:spcBef>
                <a:spcPts val="0"/>
              </a:spcBef>
              <a:spcAft>
                <a:spcPts val="1000"/>
              </a:spcAft>
              <a:buClr>
                <a:srgbClr val="96CB00"/>
              </a:buClr>
              <a:buSzTx/>
              <a:buFont typeface="Arial" panose="020B0604020202020204" pitchFamily="34" charset="0"/>
              <a:buChar char="•"/>
              <a:tabLst/>
              <a:defRPr/>
            </a:pPr>
            <a:r>
              <a:rPr kumimoji="0" lang="de-DE" sz="2000" b="0" i="0" u="none" strike="noStrike" kern="1200" cap="none" spc="0" normalizeH="0" baseline="0" noProof="0" dirty="0">
                <a:ln>
                  <a:noFill/>
                </a:ln>
                <a:solidFill>
                  <a:srgbClr val="073450"/>
                </a:solidFill>
                <a:effectLst/>
                <a:uLnTx/>
                <a:uFillTx/>
                <a:latin typeface="Century Gothic"/>
                <a:ea typeface="+mn-ea"/>
                <a:cs typeface="Arial" pitchFamily="34" charset="0"/>
              </a:rPr>
              <a:t>Hinweise für Kleider und Erscheinung: </a:t>
            </a:r>
          </a:p>
          <a:p>
            <a:pPr marL="1130300" marR="0" lvl="2" indent="-285750" algn="l" defTabSz="914400" rtl="0" eaLnBrk="1" fontAlgn="auto" latinLnBrk="0" hangingPunct="1">
              <a:lnSpc>
                <a:spcPct val="100000"/>
              </a:lnSpc>
              <a:spcBef>
                <a:spcPts val="0"/>
              </a:spcBef>
              <a:spcAft>
                <a:spcPts val="1000"/>
              </a:spcAft>
              <a:buClr>
                <a:srgbClr val="96CB00"/>
              </a:buClr>
              <a:buSzTx/>
              <a:buFont typeface="Arial" panose="020B0604020202020204" pitchFamily="34" charset="0"/>
              <a:buChar char="•"/>
              <a:tabLst/>
              <a:defRPr/>
            </a:pPr>
            <a:r>
              <a:rPr kumimoji="0" lang="de-CH" sz="1800" b="0" i="0" u="none" strike="noStrike" kern="1200" cap="none" spc="0" normalizeH="0" baseline="0" noProof="0" dirty="0">
                <a:ln>
                  <a:noFill/>
                </a:ln>
                <a:solidFill>
                  <a:srgbClr val="073450"/>
                </a:solidFill>
                <a:effectLst/>
                <a:uLnTx/>
                <a:uFillTx/>
                <a:latin typeface="Century Gothic"/>
                <a:ea typeface="+mn-ea"/>
                <a:cs typeface="Arial" pitchFamily="34" charset="0"/>
              </a:rPr>
              <a:t>Dresscode im Vorstellungsgespräch für deine Ausbildung– Dos &amp; Don'ts</a:t>
            </a:r>
            <a:r>
              <a:rPr kumimoji="0" lang="de-DE" sz="1800" b="0" i="0" u="none" strike="noStrike" kern="1200" cap="none" spc="0" normalizeH="0" baseline="0" noProof="0" dirty="0">
                <a:ln>
                  <a:noFill/>
                </a:ln>
                <a:solidFill>
                  <a:srgbClr val="073450"/>
                </a:solidFill>
                <a:effectLst/>
                <a:uLnTx/>
                <a:uFillTx/>
                <a:latin typeface="Century Gothic"/>
                <a:ea typeface="+mn-ea"/>
                <a:cs typeface="Arial" pitchFamily="34" charset="0"/>
              </a:rPr>
              <a:t>:</a:t>
            </a:r>
            <a:r>
              <a:rPr kumimoji="0" lang="de-CH" sz="1800" b="0" i="0" u="none" strike="noStrike" kern="1200" cap="none" spc="0" normalizeH="0" baseline="0" noProof="0" dirty="0">
                <a:ln>
                  <a:noFill/>
                </a:ln>
                <a:solidFill>
                  <a:srgbClr val="073450"/>
                </a:solidFill>
                <a:effectLst/>
                <a:uLnTx/>
                <a:uFillTx/>
                <a:latin typeface="Century Gothic"/>
                <a:ea typeface="+mn-ea"/>
                <a:cs typeface="+mn-cs"/>
              </a:rPr>
              <a:t> </a:t>
            </a:r>
            <a:r>
              <a:rPr kumimoji="0" lang="de-CH" sz="1600" b="0" i="0" u="sng" strike="noStrike" kern="1200" cap="none" spc="0" normalizeH="0" baseline="0" noProof="0" dirty="0">
                <a:ln>
                  <a:noFill/>
                </a:ln>
                <a:solidFill>
                  <a:srgbClr val="D17930"/>
                </a:solidFill>
                <a:effectLst/>
                <a:uLnTx/>
                <a:uFillTx/>
                <a:latin typeface="Century Gothic"/>
                <a:ea typeface="+mn-ea"/>
                <a:cs typeface="+mn-cs"/>
                <a:hlinkClick r:id="rId3">
                  <a:extLst>
                    <a:ext uri="{A12FA001-AC4F-418D-AE19-62706E023703}">
                      <ahyp:hlinkClr xmlns:ahyp="http://schemas.microsoft.com/office/drawing/2018/hyperlinkcolor" val="tx"/>
                    </a:ext>
                  </a:extLst>
                </a:hlinkClick>
              </a:rPr>
              <a:t>https://www.youtube.com/watch?v=tRm6BF4iYNs</a:t>
            </a:r>
            <a:r>
              <a:rPr kumimoji="0" lang="de-CH" sz="1600" b="0" i="0" u="none" strike="noStrike" kern="1200" cap="none" spc="0" normalizeH="0" baseline="0" noProof="0" dirty="0">
                <a:ln>
                  <a:noFill/>
                </a:ln>
                <a:solidFill>
                  <a:srgbClr val="D17930"/>
                </a:solidFill>
                <a:effectLst/>
                <a:uLnTx/>
                <a:uFillTx/>
                <a:latin typeface="Century Gothic"/>
                <a:ea typeface="+mn-ea"/>
                <a:cs typeface="+mn-cs"/>
              </a:rPr>
              <a:t> </a:t>
            </a:r>
            <a:r>
              <a:rPr kumimoji="0" lang="de-CH" sz="1600" b="0" i="0" u="none" strike="noStrike" kern="1200" cap="none" spc="0" normalizeH="0" baseline="0" noProof="0" dirty="0">
                <a:ln>
                  <a:noFill/>
                </a:ln>
                <a:solidFill>
                  <a:srgbClr val="073450"/>
                </a:solidFill>
                <a:effectLst/>
                <a:uLnTx/>
                <a:uFillTx/>
                <a:latin typeface="Century Gothic"/>
                <a:ea typeface="+mn-ea"/>
                <a:cs typeface="+mn-cs"/>
              </a:rPr>
              <a:t>(Dauer: 5 Minuten)</a:t>
            </a:r>
          </a:p>
          <a:p>
            <a:pPr marL="615950" marR="0" lvl="1" indent="-342900" algn="l" defTabSz="914400" rtl="0" eaLnBrk="1" fontAlgn="auto" latinLnBrk="0" hangingPunct="1">
              <a:lnSpc>
                <a:spcPct val="100000"/>
              </a:lnSpc>
              <a:spcBef>
                <a:spcPts val="0"/>
              </a:spcBef>
              <a:spcAft>
                <a:spcPts val="1000"/>
              </a:spcAft>
              <a:buClr>
                <a:srgbClr val="96CB00"/>
              </a:buClr>
              <a:buSzTx/>
              <a:buFont typeface="Arial" panose="020B0604020202020204" pitchFamily="34" charset="0"/>
              <a:buChar char="•"/>
              <a:tabLst/>
              <a:defRPr/>
            </a:pPr>
            <a:r>
              <a:rPr kumimoji="0" lang="de-CH" sz="2000" b="0" i="0" u="none" strike="noStrike" kern="1200" cap="none" spc="0" normalizeH="0" baseline="0" noProof="0" dirty="0">
                <a:ln>
                  <a:noFill/>
                </a:ln>
                <a:solidFill>
                  <a:srgbClr val="073450"/>
                </a:solidFill>
                <a:effectLst/>
                <a:uLnTx/>
                <a:uFillTx/>
                <a:latin typeface="Century Gothic"/>
                <a:ea typeface="+mn-ea"/>
                <a:cs typeface="Arial" pitchFamily="34" charset="0"/>
              </a:rPr>
              <a:t>Hinweise zu Präsentationstechniken</a:t>
            </a:r>
          </a:p>
          <a:p>
            <a:pPr marL="1130300" marR="0" lvl="2" indent="-285750" algn="l" defTabSz="914400" rtl="0" eaLnBrk="1" fontAlgn="auto" latinLnBrk="0" hangingPunct="1">
              <a:lnSpc>
                <a:spcPct val="100000"/>
              </a:lnSpc>
              <a:spcBef>
                <a:spcPts val="0"/>
              </a:spcBef>
              <a:spcAft>
                <a:spcPts val="1000"/>
              </a:spcAft>
              <a:buClr>
                <a:srgbClr val="96CB00"/>
              </a:buClr>
              <a:buSzTx/>
              <a:buFont typeface="Arial" panose="020B0604020202020204" pitchFamily="34" charset="0"/>
              <a:buChar char="•"/>
              <a:tabLst/>
              <a:defRPr/>
            </a:pPr>
            <a:r>
              <a:rPr kumimoji="0" lang="de-CH" sz="1800" b="0" i="0" u="none" strike="noStrike" kern="1200" cap="none" spc="0" normalizeH="0" baseline="0" noProof="0" dirty="0">
                <a:ln>
                  <a:noFill/>
                </a:ln>
                <a:solidFill>
                  <a:srgbClr val="073450"/>
                </a:solidFill>
                <a:effectLst/>
                <a:uLnTx/>
                <a:uFillTx/>
                <a:latin typeface="Century Gothic"/>
                <a:ea typeface="+mn-ea"/>
                <a:cs typeface="Arial" pitchFamily="34" charset="0"/>
              </a:rPr>
              <a:t>5 Schritte in 2 Minuten: Präsentationstechniken: </a:t>
            </a:r>
            <a:r>
              <a:rPr kumimoji="0" lang="de-CH" sz="1600" b="0" i="0" u="none" strike="noStrike" kern="1200" cap="none" spc="0" normalizeH="0" baseline="0" noProof="0" dirty="0">
                <a:ln>
                  <a:noFill/>
                </a:ln>
                <a:solidFill>
                  <a:srgbClr val="D17930"/>
                </a:solidFill>
                <a:effectLst/>
                <a:uLnTx/>
                <a:uFillTx/>
                <a:latin typeface="Century Gothic"/>
                <a:ea typeface="+mn-ea"/>
                <a:cs typeface="Arial" pitchFamily="34" charset="0"/>
                <a:hlinkClick r:id="rId4">
                  <a:extLst>
                    <a:ext uri="{A12FA001-AC4F-418D-AE19-62706E023703}">
                      <ahyp:hlinkClr xmlns:ahyp="http://schemas.microsoft.com/office/drawing/2018/hyperlinkcolor" val="tx"/>
                    </a:ext>
                  </a:extLst>
                </a:hlinkClick>
              </a:rPr>
              <a:t>https://www.youtube.com/watch?v=cGXC-goI0Os</a:t>
            </a:r>
            <a:r>
              <a:rPr kumimoji="0" lang="de-CH" sz="1600" b="0" i="0" u="none" strike="noStrike" kern="1200" cap="none" spc="0" normalizeH="0" baseline="0" noProof="0" dirty="0">
                <a:ln>
                  <a:noFill/>
                </a:ln>
                <a:solidFill>
                  <a:srgbClr val="D17930"/>
                </a:solidFill>
                <a:effectLst/>
                <a:uLnTx/>
                <a:uFillTx/>
                <a:latin typeface="Century Gothic"/>
                <a:ea typeface="+mn-ea"/>
                <a:cs typeface="Arial" pitchFamily="34" charset="0"/>
              </a:rPr>
              <a:t> </a:t>
            </a:r>
            <a:endParaRPr kumimoji="0" lang="de-DE" sz="1600" b="0" i="0" u="none" strike="noStrike" kern="1200" cap="none" spc="0" normalizeH="0" baseline="0" noProof="0" dirty="0">
              <a:ln>
                <a:noFill/>
              </a:ln>
              <a:solidFill>
                <a:srgbClr val="D17930"/>
              </a:solidFill>
              <a:effectLst/>
              <a:uLnTx/>
              <a:uFillTx/>
              <a:latin typeface="Century Gothic"/>
              <a:ea typeface="+mn-ea"/>
              <a:cs typeface="Arial" pitchFamily="34" charset="0"/>
            </a:endParaRPr>
          </a:p>
          <a:p>
            <a:pPr marL="631825" marR="0" lvl="1" indent="-358775" algn="l" defTabSz="914400" rtl="0" eaLnBrk="1" fontAlgn="auto" latinLnBrk="0" hangingPunct="1">
              <a:lnSpc>
                <a:spcPct val="120000"/>
              </a:lnSpc>
              <a:spcBef>
                <a:spcPts val="0"/>
              </a:spcBef>
              <a:spcAft>
                <a:spcPts val="1000"/>
              </a:spcAft>
              <a:buClr>
                <a:srgbClr val="0E6E36"/>
              </a:buClr>
              <a:buSzTx/>
              <a:buFont typeface="Wingdings" pitchFamily="2" charset="2"/>
              <a:buChar char="§"/>
              <a:tabLst/>
              <a:defRPr/>
            </a:pPr>
            <a:endParaRPr kumimoji="0" lang="de-DE" sz="2000" b="1" i="0" u="none" strike="noStrike" kern="1200" cap="none" spc="0" normalizeH="0" baseline="0" noProof="0" dirty="0">
              <a:ln>
                <a:noFill/>
              </a:ln>
              <a:solidFill>
                <a:srgbClr val="909090"/>
              </a:solidFill>
              <a:effectLst/>
              <a:uLnTx/>
              <a:uFillTx/>
              <a:latin typeface="Century Gothic"/>
              <a:ea typeface="+mn-ea"/>
              <a:cs typeface="Arial" pitchFamily="34" charset="0"/>
            </a:endParaRPr>
          </a:p>
        </p:txBody>
      </p:sp>
      <p:sp>
        <p:nvSpPr>
          <p:cNvPr id="8" name="Rechteck 7">
            <a:extLst>
              <a:ext uri="{FF2B5EF4-FFF2-40B4-BE49-F238E27FC236}">
                <a16:creationId xmlns:a16="http://schemas.microsoft.com/office/drawing/2014/main" id="{A427ED14-4EC1-4086-9E9C-C974372A696D}"/>
              </a:ext>
            </a:extLst>
          </p:cNvPr>
          <p:cNvSpPr/>
          <p:nvPr/>
        </p:nvSpPr>
        <p:spPr>
          <a:xfrm>
            <a:off x="1151287" y="2584164"/>
            <a:ext cx="10078688" cy="123700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11" name="Titel 1">
            <a:extLst>
              <a:ext uri="{FF2B5EF4-FFF2-40B4-BE49-F238E27FC236}">
                <a16:creationId xmlns:a16="http://schemas.microsoft.com/office/drawing/2014/main" id="{70313B30-22D4-4EBE-B9D1-EB38822832D3}"/>
              </a:ext>
            </a:extLst>
          </p:cNvPr>
          <p:cNvSpPr txBox="1">
            <a:spLocks/>
          </p:cNvSpPr>
          <p:nvPr/>
        </p:nvSpPr>
        <p:spPr>
          <a:xfrm>
            <a:off x="1051115" y="2571896"/>
            <a:ext cx="9929813" cy="1218453"/>
          </a:xfrm>
          <a:prstGeom prst="rect">
            <a:avLst/>
          </a:prstGeom>
          <a:noFill/>
          <a:ln w="28575">
            <a:solidFill>
              <a:srgbClr val="96CB00"/>
            </a:solidFill>
          </a:ln>
        </p:spPr>
        <p:txBody>
          <a:bodyP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273050" marR="0" lvl="1" indent="0" algn="l" defTabSz="914400" rtl="0" eaLnBrk="1" fontAlgn="auto" latinLnBrk="0" hangingPunct="1">
              <a:lnSpc>
                <a:spcPct val="100000"/>
              </a:lnSpc>
              <a:spcBef>
                <a:spcPts val="0"/>
              </a:spcBef>
              <a:spcAft>
                <a:spcPts val="0"/>
              </a:spcAft>
              <a:buClrTx/>
              <a:buSzTx/>
              <a:buFontTx/>
              <a:buNone/>
              <a:tabLst/>
              <a:defRPr/>
            </a:pPr>
            <a:r>
              <a:rPr kumimoji="0" lang="de-CH" sz="2000" b="1" i="0" u="none" strike="noStrike" kern="0" cap="none" spc="0" normalizeH="0" baseline="0" noProof="0" dirty="0">
                <a:ln>
                  <a:noFill/>
                </a:ln>
                <a:solidFill>
                  <a:srgbClr val="073450"/>
                </a:solidFill>
                <a:effectLst/>
                <a:uLnTx/>
                <a:uFillTx/>
                <a:latin typeface="Century Gothic"/>
                <a:ea typeface="+mn-ea"/>
                <a:cs typeface="Arial" pitchFamily="34" charset="0"/>
              </a:rPr>
              <a:t>Aufgabe: </a:t>
            </a:r>
            <a:br>
              <a:rPr kumimoji="0" lang="de-CH" sz="2000" b="1" i="0" u="none" strike="noStrike" kern="0" cap="none" spc="0" normalizeH="0" baseline="0" noProof="0" dirty="0">
                <a:ln>
                  <a:noFill/>
                </a:ln>
                <a:solidFill>
                  <a:srgbClr val="073450"/>
                </a:solidFill>
                <a:effectLst/>
                <a:uLnTx/>
                <a:uFillTx/>
                <a:latin typeface="Century Gothic"/>
                <a:ea typeface="+mn-ea"/>
                <a:cs typeface="Arial" pitchFamily="34" charset="0"/>
              </a:rPr>
            </a:br>
            <a:r>
              <a:rPr kumimoji="0" lang="de-CH" sz="2000" b="0" i="0" u="none" strike="noStrike" kern="0" cap="none" spc="0" normalizeH="0" baseline="0" noProof="0" dirty="0">
                <a:ln>
                  <a:noFill/>
                </a:ln>
                <a:solidFill>
                  <a:srgbClr val="073450"/>
                </a:solidFill>
                <a:effectLst/>
                <a:uLnTx/>
                <a:uFillTx/>
                <a:latin typeface="Century Gothic"/>
                <a:ea typeface="+mn-ea"/>
                <a:cs typeface="Arial" pitchFamily="34" charset="0"/>
              </a:rPr>
              <a:t>Notieren Sie kurz: Unterschied «Ich als Privatperson» und «Ich als professionelle Person». Tauschen Sie Ihre Ergebnisse zu zweit aus.</a:t>
            </a:r>
            <a:endParaRPr kumimoji="0" lang="de-CH" sz="1800" b="0" i="0" u="none" strike="noStrike" kern="0" cap="none" spc="0" normalizeH="0" baseline="0" noProof="0" dirty="0">
              <a:ln>
                <a:noFill/>
              </a:ln>
              <a:solidFill>
                <a:sysClr val="windowText" lastClr="000000"/>
              </a:solidFill>
              <a:effectLst/>
              <a:uLnTx/>
              <a:uFillTx/>
              <a:latin typeface="Century Gothic"/>
              <a:ea typeface="+mn-ea"/>
              <a:cs typeface="+mn-cs"/>
            </a:endParaRPr>
          </a:p>
        </p:txBody>
      </p:sp>
      <p:sp>
        <p:nvSpPr>
          <p:cNvPr id="7" name="Foliennummernplatzhalter 1">
            <a:extLst>
              <a:ext uri="{FF2B5EF4-FFF2-40B4-BE49-F238E27FC236}">
                <a16:creationId xmlns:a16="http://schemas.microsoft.com/office/drawing/2014/main" id="{81FDB14C-119D-4E74-B621-3D22EF179F84}"/>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11407849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46EB2-F634-CB21-1EE0-777C6610D2B2}"/>
            </a:ext>
          </a:extLst>
        </p:cNvPr>
        <p:cNvGrpSpPr/>
        <p:nvPr/>
      </p:nvGrpSpPr>
      <p:grpSpPr>
        <a:xfrm>
          <a:off x="0" y="0"/>
          <a:ext cx="0" cy="0"/>
          <a:chOff x="0" y="0"/>
          <a:chExt cx="0" cy="0"/>
        </a:xfrm>
      </p:grpSpPr>
      <p:sp>
        <p:nvSpPr>
          <p:cNvPr id="7" name="Foliennummernplatzhalter 1">
            <a:extLst>
              <a:ext uri="{FF2B5EF4-FFF2-40B4-BE49-F238E27FC236}">
                <a16:creationId xmlns:a16="http://schemas.microsoft.com/office/drawing/2014/main" id="{5BB7B595-90A0-A414-E587-562ECA56AF22}"/>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4" name="Freeform 5">
            <a:extLst>
              <a:ext uri="{FF2B5EF4-FFF2-40B4-BE49-F238E27FC236}">
                <a16:creationId xmlns:a16="http://schemas.microsoft.com/office/drawing/2014/main" id="{F9F0BAF9-476C-581A-C687-D9C4E3ACC9BC}"/>
              </a:ext>
            </a:extLst>
          </p:cNvPr>
          <p:cNvSpPr>
            <a:spLocks/>
          </p:cNvSpPr>
          <p:nvPr/>
        </p:nvSpPr>
        <p:spPr bwMode="auto">
          <a:xfrm>
            <a:off x="8097156" y="1930391"/>
            <a:ext cx="3160758" cy="3159216"/>
          </a:xfrm>
          <a:prstGeom prst="ellipse">
            <a:avLst/>
          </a:prstGeom>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fr-FR" dirty="0">
              <a:solidFill>
                <a:schemeClr val="lt1"/>
              </a:solidFill>
            </a:endParaRPr>
          </a:p>
        </p:txBody>
      </p:sp>
      <p:sp>
        <p:nvSpPr>
          <p:cNvPr id="21" name="Freeform 9">
            <a:extLst>
              <a:ext uri="{FF2B5EF4-FFF2-40B4-BE49-F238E27FC236}">
                <a16:creationId xmlns:a16="http://schemas.microsoft.com/office/drawing/2014/main" id="{47D4F7AF-00C0-FC27-DFC0-51D1935E5C1D}"/>
              </a:ext>
            </a:extLst>
          </p:cNvPr>
          <p:cNvSpPr>
            <a:spLocks/>
          </p:cNvSpPr>
          <p:nvPr/>
        </p:nvSpPr>
        <p:spPr bwMode="auto">
          <a:xfrm>
            <a:off x="2359504" y="3125737"/>
            <a:ext cx="315964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solidFill>
                <a:schemeClr val="tx1"/>
              </a:solidFill>
            </a:endParaRPr>
          </a:p>
        </p:txBody>
      </p:sp>
      <p:sp>
        <p:nvSpPr>
          <p:cNvPr id="22" name="Rectangle 399">
            <a:extLst>
              <a:ext uri="{FF2B5EF4-FFF2-40B4-BE49-F238E27FC236}">
                <a16:creationId xmlns:a16="http://schemas.microsoft.com/office/drawing/2014/main" id="{88EB33F2-81BA-0142-0A2E-BA12F0E7CFE2}"/>
              </a:ext>
            </a:extLst>
          </p:cNvPr>
          <p:cNvSpPr/>
          <p:nvPr/>
        </p:nvSpPr>
        <p:spPr>
          <a:xfrm>
            <a:off x="2603246" y="4506420"/>
            <a:ext cx="2636471"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AIDA: Wie strukturiere ich eine </a:t>
            </a:r>
            <a:r>
              <a:rPr lang="de-CH" b="1" dirty="0">
                <a:solidFill>
                  <a:schemeClr val="bg1"/>
                </a:solidFill>
                <a:latin typeface="+mj-lt"/>
                <a:ea typeface="Roboto" pitchFamily="2" charset="0"/>
                <a:cs typeface="Arial" charset="0"/>
              </a:rPr>
              <a:t>überzeugende </a:t>
            </a:r>
            <a:r>
              <a:rPr lang="de-CH" b="1" noProof="0" dirty="0">
                <a:solidFill>
                  <a:schemeClr val="bg1"/>
                </a:solidFill>
                <a:latin typeface="+mj-lt"/>
                <a:ea typeface="Roboto" pitchFamily="2" charset="0"/>
                <a:cs typeface="Arial" charset="0"/>
              </a:rPr>
              <a:t>Präsentation?</a:t>
            </a:r>
          </a:p>
        </p:txBody>
      </p:sp>
      <p:sp>
        <p:nvSpPr>
          <p:cNvPr id="25" name="Freeform 16">
            <a:extLst>
              <a:ext uri="{FF2B5EF4-FFF2-40B4-BE49-F238E27FC236}">
                <a16:creationId xmlns:a16="http://schemas.microsoft.com/office/drawing/2014/main" id="{D0FD4205-1434-B397-BE7C-561254E09280}"/>
              </a:ext>
            </a:extLst>
          </p:cNvPr>
          <p:cNvSpPr>
            <a:spLocks noEditPoints="1"/>
          </p:cNvSpPr>
          <p:nvPr/>
        </p:nvSpPr>
        <p:spPr bwMode="auto">
          <a:xfrm>
            <a:off x="9716375" y="2453576"/>
            <a:ext cx="491278" cy="563105"/>
          </a:xfrm>
          <a:custGeom>
            <a:avLst/>
            <a:gdLst>
              <a:gd name="T0" fmla="*/ 98 w 136"/>
              <a:gd name="T1" fmla="*/ 10 h 146"/>
              <a:gd name="T2" fmla="*/ 103 w 136"/>
              <a:gd name="T3" fmla="*/ 14 h 146"/>
              <a:gd name="T4" fmla="*/ 97 w 136"/>
              <a:gd name="T5" fmla="*/ 22 h 146"/>
              <a:gd name="T6" fmla="*/ 94 w 136"/>
              <a:gd name="T7" fmla="*/ 17 h 146"/>
              <a:gd name="T8" fmla="*/ 40 w 136"/>
              <a:gd name="T9" fmla="*/ 22 h 146"/>
              <a:gd name="T10" fmla="*/ 42 w 136"/>
              <a:gd name="T11" fmla="*/ 17 h 146"/>
              <a:gd name="T12" fmla="*/ 34 w 136"/>
              <a:gd name="T13" fmla="*/ 9 h 146"/>
              <a:gd name="T14" fmla="*/ 37 w 136"/>
              <a:gd name="T15" fmla="*/ 20 h 146"/>
              <a:gd name="T16" fmla="*/ 71 w 136"/>
              <a:gd name="T17" fmla="*/ 11 h 146"/>
              <a:gd name="T18" fmla="*/ 68 w 136"/>
              <a:gd name="T19" fmla="*/ 0 h 146"/>
              <a:gd name="T20" fmla="*/ 65 w 136"/>
              <a:gd name="T21" fmla="*/ 11 h 146"/>
              <a:gd name="T22" fmla="*/ 11 w 136"/>
              <a:gd name="T23" fmla="*/ 65 h 146"/>
              <a:gd name="T24" fmla="*/ 0 w 136"/>
              <a:gd name="T25" fmla="*/ 68 h 146"/>
              <a:gd name="T26" fmla="*/ 11 w 136"/>
              <a:gd name="T27" fmla="*/ 71 h 146"/>
              <a:gd name="T28" fmla="*/ 11 w 136"/>
              <a:gd name="T29" fmla="*/ 65 h 146"/>
              <a:gd name="T30" fmla="*/ 125 w 136"/>
              <a:gd name="T31" fmla="*/ 65 h 146"/>
              <a:gd name="T32" fmla="*/ 125 w 136"/>
              <a:gd name="T33" fmla="*/ 71 h 146"/>
              <a:gd name="T34" fmla="*/ 136 w 136"/>
              <a:gd name="T35" fmla="*/ 68 h 146"/>
              <a:gd name="T36" fmla="*/ 127 w 136"/>
              <a:gd name="T37" fmla="*/ 34 h 146"/>
              <a:gd name="T38" fmla="*/ 116 w 136"/>
              <a:gd name="T39" fmla="*/ 37 h 146"/>
              <a:gd name="T40" fmla="*/ 118 w 136"/>
              <a:gd name="T41" fmla="*/ 43 h 146"/>
              <a:gd name="T42" fmla="*/ 126 w 136"/>
              <a:gd name="T43" fmla="*/ 38 h 146"/>
              <a:gd name="T44" fmla="*/ 110 w 136"/>
              <a:gd name="T45" fmla="*/ 68 h 146"/>
              <a:gd name="T46" fmla="*/ 104 w 136"/>
              <a:gd name="T47" fmla="*/ 89 h 146"/>
              <a:gd name="T48" fmla="*/ 99 w 136"/>
              <a:gd name="T49" fmla="*/ 96 h 146"/>
              <a:gd name="T50" fmla="*/ 89 w 136"/>
              <a:gd name="T51" fmla="*/ 117 h 146"/>
              <a:gd name="T52" fmla="*/ 90 w 136"/>
              <a:gd name="T53" fmla="*/ 134 h 146"/>
              <a:gd name="T54" fmla="*/ 58 w 136"/>
              <a:gd name="T55" fmla="*/ 146 h 146"/>
              <a:gd name="T56" fmla="*/ 46 w 136"/>
              <a:gd name="T57" fmla="*/ 117 h 146"/>
              <a:gd name="T58" fmla="*/ 32 w 136"/>
              <a:gd name="T59" fmla="*/ 89 h 146"/>
              <a:gd name="T60" fmla="*/ 26 w 136"/>
              <a:gd name="T61" fmla="*/ 68 h 146"/>
              <a:gd name="T62" fmla="*/ 110 w 136"/>
              <a:gd name="T63" fmla="*/ 68 h 146"/>
              <a:gd name="T64" fmla="*/ 53 w 136"/>
              <a:gd name="T65" fmla="*/ 120 h 146"/>
              <a:gd name="T66" fmla="*/ 83 w 136"/>
              <a:gd name="T67" fmla="*/ 126 h 146"/>
              <a:gd name="T68" fmla="*/ 83 w 136"/>
              <a:gd name="T69" fmla="*/ 134 h 146"/>
              <a:gd name="T70" fmla="*/ 53 w 136"/>
              <a:gd name="T71" fmla="*/ 133 h 146"/>
              <a:gd name="T72" fmla="*/ 58 w 136"/>
              <a:gd name="T73" fmla="*/ 139 h 146"/>
              <a:gd name="T74" fmla="*/ 83 w 136"/>
              <a:gd name="T75" fmla="*/ 134 h 146"/>
              <a:gd name="T76" fmla="*/ 68 w 136"/>
              <a:gd name="T77" fmla="*/ 32 h 146"/>
              <a:gd name="T78" fmla="*/ 37 w 136"/>
              <a:gd name="T79" fmla="*/ 86 h 146"/>
              <a:gd name="T80" fmla="*/ 42 w 136"/>
              <a:gd name="T81" fmla="*/ 92 h 146"/>
              <a:gd name="T82" fmla="*/ 52 w 136"/>
              <a:gd name="T83" fmla="*/ 114 h 146"/>
              <a:gd name="T84" fmla="*/ 94 w 136"/>
              <a:gd name="T85" fmla="*/ 92 h 146"/>
              <a:gd name="T86" fmla="*/ 98 w 136"/>
              <a:gd name="T87" fmla="*/ 86 h 146"/>
              <a:gd name="T88" fmla="*/ 98 w 136"/>
              <a:gd name="T89" fmla="*/ 85 h 146"/>
              <a:gd name="T90" fmla="*/ 20 w 136"/>
              <a:gd name="T91" fmla="*/ 37 h 146"/>
              <a:gd name="T92" fmla="*/ 9 w 136"/>
              <a:gd name="T93" fmla="*/ 34 h 146"/>
              <a:gd name="T94" fmla="*/ 17 w 136"/>
              <a:gd name="T95" fmla="*/ 42 h 146"/>
              <a:gd name="T96" fmla="*/ 21 w 136"/>
              <a:gd name="T97" fmla="*/ 41 h 146"/>
              <a:gd name="T98" fmla="*/ 20 w 136"/>
              <a:gd name="T99" fmla="*/ 3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6" h="146">
                <a:moveTo>
                  <a:pt x="94" y="17"/>
                </a:moveTo>
                <a:cubicBezTo>
                  <a:pt x="98" y="10"/>
                  <a:pt x="98" y="10"/>
                  <a:pt x="98" y="10"/>
                </a:cubicBezTo>
                <a:cubicBezTo>
                  <a:pt x="99" y="9"/>
                  <a:pt x="101" y="8"/>
                  <a:pt x="102" y="9"/>
                </a:cubicBezTo>
                <a:cubicBezTo>
                  <a:pt x="104" y="10"/>
                  <a:pt x="104" y="12"/>
                  <a:pt x="103" y="14"/>
                </a:cubicBezTo>
                <a:cubicBezTo>
                  <a:pt x="100" y="20"/>
                  <a:pt x="100" y="20"/>
                  <a:pt x="100" y="20"/>
                </a:cubicBezTo>
                <a:cubicBezTo>
                  <a:pt x="99" y="21"/>
                  <a:pt x="98" y="22"/>
                  <a:pt x="97" y="22"/>
                </a:cubicBezTo>
                <a:cubicBezTo>
                  <a:pt x="96" y="22"/>
                  <a:pt x="96" y="21"/>
                  <a:pt x="95" y="21"/>
                </a:cubicBezTo>
                <a:cubicBezTo>
                  <a:pt x="94" y="20"/>
                  <a:pt x="93" y="19"/>
                  <a:pt x="94" y="17"/>
                </a:cubicBezTo>
                <a:close/>
                <a:moveTo>
                  <a:pt x="37" y="20"/>
                </a:moveTo>
                <a:cubicBezTo>
                  <a:pt x="37" y="21"/>
                  <a:pt x="38" y="22"/>
                  <a:pt x="40" y="22"/>
                </a:cubicBezTo>
                <a:cubicBezTo>
                  <a:pt x="40" y="22"/>
                  <a:pt x="41" y="22"/>
                  <a:pt x="41" y="21"/>
                </a:cubicBezTo>
                <a:cubicBezTo>
                  <a:pt x="43" y="20"/>
                  <a:pt x="43" y="19"/>
                  <a:pt x="42" y="17"/>
                </a:cubicBezTo>
                <a:cubicBezTo>
                  <a:pt x="38" y="10"/>
                  <a:pt x="38" y="10"/>
                  <a:pt x="38" y="10"/>
                </a:cubicBezTo>
                <a:cubicBezTo>
                  <a:pt x="38" y="9"/>
                  <a:pt x="36" y="8"/>
                  <a:pt x="34" y="9"/>
                </a:cubicBezTo>
                <a:cubicBezTo>
                  <a:pt x="32" y="10"/>
                  <a:pt x="32" y="12"/>
                  <a:pt x="33" y="14"/>
                </a:cubicBezTo>
                <a:lnTo>
                  <a:pt x="37" y="20"/>
                </a:lnTo>
                <a:close/>
                <a:moveTo>
                  <a:pt x="68" y="14"/>
                </a:moveTo>
                <a:cubicBezTo>
                  <a:pt x="70" y="14"/>
                  <a:pt x="71" y="13"/>
                  <a:pt x="71" y="11"/>
                </a:cubicBezTo>
                <a:cubicBezTo>
                  <a:pt x="71" y="3"/>
                  <a:pt x="71" y="3"/>
                  <a:pt x="71" y="3"/>
                </a:cubicBezTo>
                <a:cubicBezTo>
                  <a:pt x="71" y="2"/>
                  <a:pt x="70" y="0"/>
                  <a:pt x="68" y="0"/>
                </a:cubicBezTo>
                <a:cubicBezTo>
                  <a:pt x="66" y="0"/>
                  <a:pt x="65" y="2"/>
                  <a:pt x="65" y="3"/>
                </a:cubicBezTo>
                <a:cubicBezTo>
                  <a:pt x="65" y="11"/>
                  <a:pt x="65" y="11"/>
                  <a:pt x="65" y="11"/>
                </a:cubicBezTo>
                <a:cubicBezTo>
                  <a:pt x="65" y="13"/>
                  <a:pt x="66" y="14"/>
                  <a:pt x="68" y="14"/>
                </a:cubicBezTo>
                <a:close/>
                <a:moveTo>
                  <a:pt x="11" y="65"/>
                </a:moveTo>
                <a:cubicBezTo>
                  <a:pt x="3" y="65"/>
                  <a:pt x="3" y="65"/>
                  <a:pt x="3" y="65"/>
                </a:cubicBezTo>
                <a:cubicBezTo>
                  <a:pt x="2" y="65"/>
                  <a:pt x="0" y="66"/>
                  <a:pt x="0" y="68"/>
                </a:cubicBezTo>
                <a:cubicBezTo>
                  <a:pt x="0" y="70"/>
                  <a:pt x="2" y="71"/>
                  <a:pt x="3" y="71"/>
                </a:cubicBezTo>
                <a:cubicBezTo>
                  <a:pt x="11" y="71"/>
                  <a:pt x="11" y="71"/>
                  <a:pt x="11" y="71"/>
                </a:cubicBezTo>
                <a:cubicBezTo>
                  <a:pt x="13" y="71"/>
                  <a:pt x="14" y="70"/>
                  <a:pt x="14" y="68"/>
                </a:cubicBezTo>
                <a:cubicBezTo>
                  <a:pt x="14" y="66"/>
                  <a:pt x="13" y="65"/>
                  <a:pt x="11" y="65"/>
                </a:cubicBezTo>
                <a:close/>
                <a:moveTo>
                  <a:pt x="133" y="65"/>
                </a:moveTo>
                <a:cubicBezTo>
                  <a:pt x="125" y="65"/>
                  <a:pt x="125" y="65"/>
                  <a:pt x="125" y="65"/>
                </a:cubicBezTo>
                <a:cubicBezTo>
                  <a:pt x="124" y="65"/>
                  <a:pt x="122" y="66"/>
                  <a:pt x="122" y="68"/>
                </a:cubicBezTo>
                <a:cubicBezTo>
                  <a:pt x="122" y="70"/>
                  <a:pt x="124" y="71"/>
                  <a:pt x="125" y="71"/>
                </a:cubicBezTo>
                <a:cubicBezTo>
                  <a:pt x="133" y="71"/>
                  <a:pt x="133" y="71"/>
                  <a:pt x="133" y="71"/>
                </a:cubicBezTo>
                <a:cubicBezTo>
                  <a:pt x="135" y="71"/>
                  <a:pt x="136" y="70"/>
                  <a:pt x="136" y="68"/>
                </a:cubicBezTo>
                <a:cubicBezTo>
                  <a:pt x="136" y="66"/>
                  <a:pt x="135" y="65"/>
                  <a:pt x="133" y="65"/>
                </a:cubicBezTo>
                <a:close/>
                <a:moveTo>
                  <a:pt x="127" y="34"/>
                </a:moveTo>
                <a:cubicBezTo>
                  <a:pt x="126" y="32"/>
                  <a:pt x="124" y="32"/>
                  <a:pt x="123" y="33"/>
                </a:cubicBezTo>
                <a:cubicBezTo>
                  <a:pt x="116" y="37"/>
                  <a:pt x="116" y="37"/>
                  <a:pt x="116" y="37"/>
                </a:cubicBezTo>
                <a:cubicBezTo>
                  <a:pt x="115" y="38"/>
                  <a:pt x="114" y="40"/>
                  <a:pt x="115" y="41"/>
                </a:cubicBezTo>
                <a:cubicBezTo>
                  <a:pt x="115" y="42"/>
                  <a:pt x="117" y="43"/>
                  <a:pt x="118" y="43"/>
                </a:cubicBezTo>
                <a:cubicBezTo>
                  <a:pt x="118" y="43"/>
                  <a:pt x="119" y="43"/>
                  <a:pt x="119" y="42"/>
                </a:cubicBezTo>
                <a:cubicBezTo>
                  <a:pt x="126" y="38"/>
                  <a:pt x="126" y="38"/>
                  <a:pt x="126" y="38"/>
                </a:cubicBezTo>
                <a:cubicBezTo>
                  <a:pt x="127" y="38"/>
                  <a:pt x="128" y="36"/>
                  <a:pt x="127" y="34"/>
                </a:cubicBezTo>
                <a:close/>
                <a:moveTo>
                  <a:pt x="110" y="68"/>
                </a:moveTo>
                <a:cubicBezTo>
                  <a:pt x="110" y="75"/>
                  <a:pt x="108" y="82"/>
                  <a:pt x="104" y="88"/>
                </a:cubicBezTo>
                <a:cubicBezTo>
                  <a:pt x="104" y="89"/>
                  <a:pt x="104" y="89"/>
                  <a:pt x="104" y="89"/>
                </a:cubicBezTo>
                <a:cubicBezTo>
                  <a:pt x="103" y="90"/>
                  <a:pt x="103" y="90"/>
                  <a:pt x="103" y="90"/>
                </a:cubicBezTo>
                <a:cubicBezTo>
                  <a:pt x="102" y="92"/>
                  <a:pt x="100" y="94"/>
                  <a:pt x="99" y="96"/>
                </a:cubicBezTo>
                <a:cubicBezTo>
                  <a:pt x="92" y="105"/>
                  <a:pt x="89" y="112"/>
                  <a:pt x="89" y="117"/>
                </a:cubicBezTo>
                <a:cubicBezTo>
                  <a:pt x="89" y="117"/>
                  <a:pt x="89" y="117"/>
                  <a:pt x="89" y="117"/>
                </a:cubicBezTo>
                <a:cubicBezTo>
                  <a:pt x="89" y="117"/>
                  <a:pt x="90" y="118"/>
                  <a:pt x="90" y="118"/>
                </a:cubicBezTo>
                <a:cubicBezTo>
                  <a:pt x="90" y="134"/>
                  <a:pt x="90" y="134"/>
                  <a:pt x="90" y="134"/>
                </a:cubicBezTo>
                <a:cubicBezTo>
                  <a:pt x="90" y="140"/>
                  <a:pt x="84" y="146"/>
                  <a:pt x="78" y="146"/>
                </a:cubicBezTo>
                <a:cubicBezTo>
                  <a:pt x="58" y="146"/>
                  <a:pt x="58" y="146"/>
                  <a:pt x="58" y="146"/>
                </a:cubicBezTo>
                <a:cubicBezTo>
                  <a:pt x="51" y="146"/>
                  <a:pt x="46" y="140"/>
                  <a:pt x="46" y="134"/>
                </a:cubicBezTo>
                <a:cubicBezTo>
                  <a:pt x="46" y="117"/>
                  <a:pt x="46" y="117"/>
                  <a:pt x="46" y="117"/>
                </a:cubicBezTo>
                <a:cubicBezTo>
                  <a:pt x="46" y="112"/>
                  <a:pt x="43" y="105"/>
                  <a:pt x="37" y="97"/>
                </a:cubicBezTo>
                <a:cubicBezTo>
                  <a:pt x="35" y="94"/>
                  <a:pt x="33" y="92"/>
                  <a:pt x="32" y="89"/>
                </a:cubicBezTo>
                <a:cubicBezTo>
                  <a:pt x="32" y="89"/>
                  <a:pt x="32" y="89"/>
                  <a:pt x="31" y="89"/>
                </a:cubicBezTo>
                <a:cubicBezTo>
                  <a:pt x="28" y="82"/>
                  <a:pt x="26" y="75"/>
                  <a:pt x="26" y="68"/>
                </a:cubicBezTo>
                <a:cubicBezTo>
                  <a:pt x="26" y="45"/>
                  <a:pt x="45" y="26"/>
                  <a:pt x="68" y="26"/>
                </a:cubicBezTo>
                <a:cubicBezTo>
                  <a:pt x="91" y="26"/>
                  <a:pt x="110" y="44"/>
                  <a:pt x="110" y="68"/>
                </a:cubicBezTo>
                <a:close/>
                <a:moveTo>
                  <a:pt x="83" y="120"/>
                </a:moveTo>
                <a:cubicBezTo>
                  <a:pt x="53" y="120"/>
                  <a:pt x="53" y="120"/>
                  <a:pt x="53" y="120"/>
                </a:cubicBezTo>
                <a:cubicBezTo>
                  <a:pt x="53" y="126"/>
                  <a:pt x="53" y="126"/>
                  <a:pt x="53" y="126"/>
                </a:cubicBezTo>
                <a:cubicBezTo>
                  <a:pt x="83" y="126"/>
                  <a:pt x="83" y="126"/>
                  <a:pt x="83" y="126"/>
                </a:cubicBezTo>
                <a:lnTo>
                  <a:pt x="83" y="120"/>
                </a:lnTo>
                <a:close/>
                <a:moveTo>
                  <a:pt x="83" y="134"/>
                </a:moveTo>
                <a:cubicBezTo>
                  <a:pt x="83" y="133"/>
                  <a:pt x="83" y="133"/>
                  <a:pt x="83" y="133"/>
                </a:cubicBezTo>
                <a:cubicBezTo>
                  <a:pt x="53" y="133"/>
                  <a:pt x="53" y="133"/>
                  <a:pt x="53" y="133"/>
                </a:cubicBezTo>
                <a:cubicBezTo>
                  <a:pt x="53" y="134"/>
                  <a:pt x="53" y="134"/>
                  <a:pt x="53" y="134"/>
                </a:cubicBezTo>
                <a:cubicBezTo>
                  <a:pt x="53" y="137"/>
                  <a:pt x="55" y="139"/>
                  <a:pt x="58" y="139"/>
                </a:cubicBezTo>
                <a:cubicBezTo>
                  <a:pt x="78" y="139"/>
                  <a:pt x="78" y="139"/>
                  <a:pt x="78" y="139"/>
                </a:cubicBezTo>
                <a:cubicBezTo>
                  <a:pt x="80" y="139"/>
                  <a:pt x="83" y="137"/>
                  <a:pt x="83" y="134"/>
                </a:cubicBezTo>
                <a:close/>
                <a:moveTo>
                  <a:pt x="103" y="68"/>
                </a:moveTo>
                <a:cubicBezTo>
                  <a:pt x="103" y="48"/>
                  <a:pt x="87" y="32"/>
                  <a:pt x="68" y="32"/>
                </a:cubicBezTo>
                <a:cubicBezTo>
                  <a:pt x="48" y="32"/>
                  <a:pt x="32" y="48"/>
                  <a:pt x="32" y="68"/>
                </a:cubicBezTo>
                <a:cubicBezTo>
                  <a:pt x="32" y="74"/>
                  <a:pt x="34" y="80"/>
                  <a:pt x="37" y="86"/>
                </a:cubicBezTo>
                <a:cubicBezTo>
                  <a:pt x="37" y="86"/>
                  <a:pt x="37" y="86"/>
                  <a:pt x="37" y="86"/>
                </a:cubicBezTo>
                <a:cubicBezTo>
                  <a:pt x="39" y="88"/>
                  <a:pt x="40" y="90"/>
                  <a:pt x="42" y="92"/>
                </a:cubicBezTo>
                <a:cubicBezTo>
                  <a:pt x="42" y="93"/>
                  <a:pt x="42" y="93"/>
                  <a:pt x="42" y="93"/>
                </a:cubicBezTo>
                <a:cubicBezTo>
                  <a:pt x="48" y="101"/>
                  <a:pt x="52" y="108"/>
                  <a:pt x="52" y="114"/>
                </a:cubicBezTo>
                <a:cubicBezTo>
                  <a:pt x="83" y="114"/>
                  <a:pt x="83" y="114"/>
                  <a:pt x="83" y="114"/>
                </a:cubicBezTo>
                <a:cubicBezTo>
                  <a:pt x="84" y="106"/>
                  <a:pt x="89" y="98"/>
                  <a:pt x="94" y="92"/>
                </a:cubicBezTo>
                <a:cubicBezTo>
                  <a:pt x="94" y="92"/>
                  <a:pt x="94" y="92"/>
                  <a:pt x="94" y="92"/>
                </a:cubicBezTo>
                <a:cubicBezTo>
                  <a:pt x="96" y="90"/>
                  <a:pt x="97" y="88"/>
                  <a:pt x="98" y="86"/>
                </a:cubicBezTo>
                <a:cubicBezTo>
                  <a:pt x="98" y="86"/>
                  <a:pt x="98" y="86"/>
                  <a:pt x="98" y="86"/>
                </a:cubicBezTo>
                <a:cubicBezTo>
                  <a:pt x="98" y="86"/>
                  <a:pt x="98" y="86"/>
                  <a:pt x="98" y="85"/>
                </a:cubicBezTo>
                <a:cubicBezTo>
                  <a:pt x="102" y="80"/>
                  <a:pt x="103" y="74"/>
                  <a:pt x="103" y="68"/>
                </a:cubicBezTo>
                <a:close/>
                <a:moveTo>
                  <a:pt x="20" y="37"/>
                </a:moveTo>
                <a:cubicBezTo>
                  <a:pt x="14" y="33"/>
                  <a:pt x="14" y="33"/>
                  <a:pt x="14" y="33"/>
                </a:cubicBezTo>
                <a:cubicBezTo>
                  <a:pt x="12" y="32"/>
                  <a:pt x="10" y="32"/>
                  <a:pt x="9" y="34"/>
                </a:cubicBezTo>
                <a:cubicBezTo>
                  <a:pt x="8" y="36"/>
                  <a:pt x="9" y="38"/>
                  <a:pt x="10" y="38"/>
                </a:cubicBezTo>
                <a:cubicBezTo>
                  <a:pt x="17" y="42"/>
                  <a:pt x="17" y="42"/>
                  <a:pt x="17" y="42"/>
                </a:cubicBezTo>
                <a:cubicBezTo>
                  <a:pt x="17" y="43"/>
                  <a:pt x="18" y="43"/>
                  <a:pt x="19" y="43"/>
                </a:cubicBezTo>
                <a:cubicBezTo>
                  <a:pt x="20" y="43"/>
                  <a:pt x="21" y="42"/>
                  <a:pt x="21" y="41"/>
                </a:cubicBezTo>
                <a:cubicBezTo>
                  <a:pt x="22" y="40"/>
                  <a:pt x="22" y="38"/>
                  <a:pt x="20" y="37"/>
                </a:cubicBezTo>
                <a:close/>
                <a:moveTo>
                  <a:pt x="20" y="37"/>
                </a:moveTo>
                <a:cubicBezTo>
                  <a:pt x="20" y="37"/>
                  <a:pt x="20" y="37"/>
                  <a:pt x="20" y="37"/>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grpSp>
        <p:nvGrpSpPr>
          <p:cNvPr id="26" name="Group 26">
            <a:extLst>
              <a:ext uri="{FF2B5EF4-FFF2-40B4-BE49-F238E27FC236}">
                <a16:creationId xmlns:a16="http://schemas.microsoft.com/office/drawing/2014/main" id="{E909EED9-B8C2-02A9-977F-92A4AD656A7B}"/>
              </a:ext>
            </a:extLst>
          </p:cNvPr>
          <p:cNvGrpSpPr>
            <a:grpSpLocks noChangeAspect="1"/>
          </p:cNvGrpSpPr>
          <p:nvPr/>
        </p:nvGrpSpPr>
        <p:grpSpPr bwMode="auto">
          <a:xfrm>
            <a:off x="9172181" y="2763860"/>
            <a:ext cx="609231" cy="518636"/>
            <a:chOff x="-1847" y="777"/>
            <a:chExt cx="5790" cy="4929"/>
          </a:xfrm>
          <a:solidFill>
            <a:schemeClr val="bg1"/>
          </a:solidFill>
        </p:grpSpPr>
        <p:sp>
          <p:nvSpPr>
            <p:cNvPr id="27" name="Freeform 27">
              <a:extLst>
                <a:ext uri="{FF2B5EF4-FFF2-40B4-BE49-F238E27FC236}">
                  <a16:creationId xmlns:a16="http://schemas.microsoft.com/office/drawing/2014/main" id="{A2F8C191-7345-C70E-CDC8-DB0A2ECEA6E0}"/>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8" name="Freeform 28">
              <a:extLst>
                <a:ext uri="{FF2B5EF4-FFF2-40B4-BE49-F238E27FC236}">
                  <a16:creationId xmlns:a16="http://schemas.microsoft.com/office/drawing/2014/main" id="{C2330A4C-58DD-1848-3D0A-52800A00C24E}"/>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9" name="Oval 29">
              <a:extLst>
                <a:ext uri="{FF2B5EF4-FFF2-40B4-BE49-F238E27FC236}">
                  <a16:creationId xmlns:a16="http://schemas.microsoft.com/office/drawing/2014/main" id="{C16A0E86-D8DF-7E0A-C5F0-11EAE6F7CB42}"/>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0" name="Oval 30">
              <a:extLst>
                <a:ext uri="{FF2B5EF4-FFF2-40B4-BE49-F238E27FC236}">
                  <a16:creationId xmlns:a16="http://schemas.microsoft.com/office/drawing/2014/main" id="{D8C2D07C-0C01-9FDF-7E3B-734FEB2C7CDA}"/>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1" name="Oval 31">
              <a:extLst>
                <a:ext uri="{FF2B5EF4-FFF2-40B4-BE49-F238E27FC236}">
                  <a16:creationId xmlns:a16="http://schemas.microsoft.com/office/drawing/2014/main" id="{D1614FED-1EF8-BD40-F48E-1E205803E590}"/>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grpSp>
        <p:nvGrpSpPr>
          <p:cNvPr id="32" name="Group 76">
            <a:extLst>
              <a:ext uri="{FF2B5EF4-FFF2-40B4-BE49-F238E27FC236}">
                <a16:creationId xmlns:a16="http://schemas.microsoft.com/office/drawing/2014/main" id="{CC78A13F-9777-9100-B3F3-2D7A8EEEF794}"/>
              </a:ext>
            </a:extLst>
          </p:cNvPr>
          <p:cNvGrpSpPr>
            <a:grpSpLocks noChangeAspect="1"/>
          </p:cNvGrpSpPr>
          <p:nvPr/>
        </p:nvGrpSpPr>
        <p:grpSpPr bwMode="auto">
          <a:xfrm>
            <a:off x="3604838" y="3509999"/>
            <a:ext cx="700903" cy="699815"/>
            <a:chOff x="2858" y="347"/>
            <a:chExt cx="5799" cy="5790"/>
          </a:xfrm>
          <a:solidFill>
            <a:schemeClr val="bg1"/>
          </a:solidFill>
        </p:grpSpPr>
        <p:sp>
          <p:nvSpPr>
            <p:cNvPr id="33" name="Freeform 77">
              <a:extLst>
                <a:ext uri="{FF2B5EF4-FFF2-40B4-BE49-F238E27FC236}">
                  <a16:creationId xmlns:a16="http://schemas.microsoft.com/office/drawing/2014/main" id="{117224F0-C95D-03A2-F997-0E1007AEDF1C}"/>
                </a:ext>
              </a:extLst>
            </p:cNvPr>
            <p:cNvSpPr>
              <a:spLocks noEditPoints="1"/>
            </p:cNvSpPr>
            <p:nvPr/>
          </p:nvSpPr>
          <p:spPr bwMode="auto">
            <a:xfrm>
              <a:off x="3350" y="347"/>
              <a:ext cx="1206" cy="1207"/>
            </a:xfrm>
            <a:custGeom>
              <a:avLst/>
              <a:gdLst>
                <a:gd name="T0" fmla="*/ 255 w 510"/>
                <a:gd name="T1" fmla="*/ 510 h 510"/>
                <a:gd name="T2" fmla="*/ 510 w 510"/>
                <a:gd name="T3" fmla="*/ 255 h 510"/>
                <a:gd name="T4" fmla="*/ 255 w 510"/>
                <a:gd name="T5" fmla="*/ 0 h 510"/>
                <a:gd name="T6" fmla="*/ 0 w 510"/>
                <a:gd name="T7" fmla="*/ 255 h 510"/>
                <a:gd name="T8" fmla="*/ 255 w 510"/>
                <a:gd name="T9" fmla="*/ 510 h 510"/>
                <a:gd name="T10" fmla="*/ 255 w 510"/>
                <a:gd name="T11" fmla="*/ 102 h 510"/>
                <a:gd name="T12" fmla="*/ 408 w 510"/>
                <a:gd name="T13" fmla="*/ 255 h 510"/>
                <a:gd name="T14" fmla="*/ 255 w 510"/>
                <a:gd name="T15" fmla="*/ 408 h 510"/>
                <a:gd name="T16" fmla="*/ 102 w 510"/>
                <a:gd name="T17" fmla="*/ 255 h 510"/>
                <a:gd name="T18" fmla="*/ 255 w 510"/>
                <a:gd name="T19" fmla="*/ 102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0" h="510">
                  <a:moveTo>
                    <a:pt x="255" y="510"/>
                  </a:moveTo>
                  <a:cubicBezTo>
                    <a:pt x="396" y="510"/>
                    <a:pt x="510" y="396"/>
                    <a:pt x="510" y="255"/>
                  </a:cubicBezTo>
                  <a:cubicBezTo>
                    <a:pt x="510" y="114"/>
                    <a:pt x="396" y="0"/>
                    <a:pt x="255" y="0"/>
                  </a:cubicBezTo>
                  <a:cubicBezTo>
                    <a:pt x="114" y="0"/>
                    <a:pt x="0" y="114"/>
                    <a:pt x="0" y="255"/>
                  </a:cubicBezTo>
                  <a:cubicBezTo>
                    <a:pt x="0" y="396"/>
                    <a:pt x="114" y="510"/>
                    <a:pt x="255" y="510"/>
                  </a:cubicBezTo>
                  <a:close/>
                  <a:moveTo>
                    <a:pt x="255" y="102"/>
                  </a:moveTo>
                  <a:cubicBezTo>
                    <a:pt x="339" y="102"/>
                    <a:pt x="408" y="171"/>
                    <a:pt x="408" y="255"/>
                  </a:cubicBezTo>
                  <a:cubicBezTo>
                    <a:pt x="408" y="339"/>
                    <a:pt x="339" y="408"/>
                    <a:pt x="255" y="408"/>
                  </a:cubicBezTo>
                  <a:cubicBezTo>
                    <a:pt x="171" y="408"/>
                    <a:pt x="102" y="339"/>
                    <a:pt x="102" y="255"/>
                  </a:cubicBezTo>
                  <a:cubicBezTo>
                    <a:pt x="102" y="171"/>
                    <a:pt x="171" y="102"/>
                    <a:pt x="255" y="102"/>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4" name="Freeform 78">
              <a:extLst>
                <a:ext uri="{FF2B5EF4-FFF2-40B4-BE49-F238E27FC236}">
                  <a16:creationId xmlns:a16="http://schemas.microsoft.com/office/drawing/2014/main" id="{8425B426-824A-C2F4-7F81-43895750949C}"/>
                </a:ext>
              </a:extLst>
            </p:cNvPr>
            <p:cNvSpPr>
              <a:spLocks noEditPoints="1"/>
            </p:cNvSpPr>
            <p:nvPr/>
          </p:nvSpPr>
          <p:spPr bwMode="auto">
            <a:xfrm>
              <a:off x="7210" y="1071"/>
              <a:ext cx="965" cy="2413"/>
            </a:xfrm>
            <a:custGeom>
              <a:avLst/>
              <a:gdLst>
                <a:gd name="T0" fmla="*/ 357 w 408"/>
                <a:gd name="T1" fmla="*/ 1020 h 1020"/>
                <a:gd name="T2" fmla="*/ 408 w 408"/>
                <a:gd name="T3" fmla="*/ 969 h 1020"/>
                <a:gd name="T4" fmla="*/ 408 w 408"/>
                <a:gd name="T5" fmla="*/ 51 h 1020"/>
                <a:gd name="T6" fmla="*/ 357 w 408"/>
                <a:gd name="T7" fmla="*/ 0 h 1020"/>
                <a:gd name="T8" fmla="*/ 51 w 408"/>
                <a:gd name="T9" fmla="*/ 0 h 1020"/>
                <a:gd name="T10" fmla="*/ 0 w 408"/>
                <a:gd name="T11" fmla="*/ 51 h 1020"/>
                <a:gd name="T12" fmla="*/ 0 w 408"/>
                <a:gd name="T13" fmla="*/ 969 h 1020"/>
                <a:gd name="T14" fmla="*/ 51 w 408"/>
                <a:gd name="T15" fmla="*/ 1020 h 1020"/>
                <a:gd name="T16" fmla="*/ 357 w 408"/>
                <a:gd name="T17" fmla="*/ 1020 h 1020"/>
                <a:gd name="T18" fmla="*/ 102 w 408"/>
                <a:gd name="T19" fmla="*/ 102 h 1020"/>
                <a:gd name="T20" fmla="*/ 306 w 408"/>
                <a:gd name="T21" fmla="*/ 102 h 1020"/>
                <a:gd name="T22" fmla="*/ 306 w 408"/>
                <a:gd name="T23" fmla="*/ 918 h 1020"/>
                <a:gd name="T24" fmla="*/ 102 w 408"/>
                <a:gd name="T25" fmla="*/ 918 h 1020"/>
                <a:gd name="T26" fmla="*/ 102 w 408"/>
                <a:gd name="T27" fmla="*/ 102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8" h="1020">
                  <a:moveTo>
                    <a:pt x="357" y="1020"/>
                  </a:moveTo>
                  <a:cubicBezTo>
                    <a:pt x="385" y="1020"/>
                    <a:pt x="408" y="997"/>
                    <a:pt x="408" y="969"/>
                  </a:cubicBezTo>
                  <a:cubicBezTo>
                    <a:pt x="408" y="51"/>
                    <a:pt x="408" y="51"/>
                    <a:pt x="408" y="51"/>
                  </a:cubicBezTo>
                  <a:cubicBezTo>
                    <a:pt x="408" y="23"/>
                    <a:pt x="385" y="0"/>
                    <a:pt x="357" y="0"/>
                  </a:cubicBezTo>
                  <a:cubicBezTo>
                    <a:pt x="51" y="0"/>
                    <a:pt x="51" y="0"/>
                    <a:pt x="51" y="0"/>
                  </a:cubicBezTo>
                  <a:cubicBezTo>
                    <a:pt x="23" y="0"/>
                    <a:pt x="0" y="23"/>
                    <a:pt x="0" y="51"/>
                  </a:cubicBezTo>
                  <a:cubicBezTo>
                    <a:pt x="0" y="969"/>
                    <a:pt x="0" y="969"/>
                    <a:pt x="0" y="969"/>
                  </a:cubicBezTo>
                  <a:cubicBezTo>
                    <a:pt x="0" y="997"/>
                    <a:pt x="23" y="1020"/>
                    <a:pt x="51" y="1020"/>
                  </a:cubicBezTo>
                  <a:lnTo>
                    <a:pt x="357" y="1020"/>
                  </a:lnTo>
                  <a:close/>
                  <a:moveTo>
                    <a:pt x="102" y="102"/>
                  </a:moveTo>
                  <a:cubicBezTo>
                    <a:pt x="306" y="102"/>
                    <a:pt x="306" y="102"/>
                    <a:pt x="306" y="102"/>
                  </a:cubicBezTo>
                  <a:cubicBezTo>
                    <a:pt x="306" y="918"/>
                    <a:pt x="306" y="918"/>
                    <a:pt x="306" y="918"/>
                  </a:cubicBezTo>
                  <a:cubicBezTo>
                    <a:pt x="102" y="918"/>
                    <a:pt x="102" y="918"/>
                    <a:pt x="102" y="918"/>
                  </a:cubicBezTo>
                  <a:lnTo>
                    <a:pt x="102" y="102"/>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5" name="Freeform 79">
              <a:extLst>
                <a:ext uri="{FF2B5EF4-FFF2-40B4-BE49-F238E27FC236}">
                  <a16:creationId xmlns:a16="http://schemas.microsoft.com/office/drawing/2014/main" id="{37D29448-007A-3911-915D-5E1C0B63F5AC}"/>
                </a:ext>
              </a:extLst>
            </p:cNvPr>
            <p:cNvSpPr>
              <a:spLocks noEditPoints="1"/>
            </p:cNvSpPr>
            <p:nvPr/>
          </p:nvSpPr>
          <p:spPr bwMode="auto">
            <a:xfrm>
              <a:off x="6004" y="1554"/>
              <a:ext cx="965" cy="1930"/>
            </a:xfrm>
            <a:custGeom>
              <a:avLst/>
              <a:gdLst>
                <a:gd name="T0" fmla="*/ 357 w 408"/>
                <a:gd name="T1" fmla="*/ 816 h 816"/>
                <a:gd name="T2" fmla="*/ 408 w 408"/>
                <a:gd name="T3" fmla="*/ 765 h 816"/>
                <a:gd name="T4" fmla="*/ 408 w 408"/>
                <a:gd name="T5" fmla="*/ 51 h 816"/>
                <a:gd name="T6" fmla="*/ 357 w 408"/>
                <a:gd name="T7" fmla="*/ 0 h 816"/>
                <a:gd name="T8" fmla="*/ 51 w 408"/>
                <a:gd name="T9" fmla="*/ 0 h 816"/>
                <a:gd name="T10" fmla="*/ 0 w 408"/>
                <a:gd name="T11" fmla="*/ 51 h 816"/>
                <a:gd name="T12" fmla="*/ 0 w 408"/>
                <a:gd name="T13" fmla="*/ 765 h 816"/>
                <a:gd name="T14" fmla="*/ 51 w 408"/>
                <a:gd name="T15" fmla="*/ 816 h 816"/>
                <a:gd name="T16" fmla="*/ 357 w 408"/>
                <a:gd name="T17" fmla="*/ 816 h 816"/>
                <a:gd name="T18" fmla="*/ 102 w 408"/>
                <a:gd name="T19" fmla="*/ 102 h 816"/>
                <a:gd name="T20" fmla="*/ 306 w 408"/>
                <a:gd name="T21" fmla="*/ 102 h 816"/>
                <a:gd name="T22" fmla="*/ 306 w 408"/>
                <a:gd name="T23" fmla="*/ 714 h 816"/>
                <a:gd name="T24" fmla="*/ 102 w 408"/>
                <a:gd name="T25" fmla="*/ 714 h 816"/>
                <a:gd name="T26" fmla="*/ 102 w 408"/>
                <a:gd name="T27" fmla="*/ 102 h 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8" h="816">
                  <a:moveTo>
                    <a:pt x="357" y="816"/>
                  </a:moveTo>
                  <a:cubicBezTo>
                    <a:pt x="385" y="816"/>
                    <a:pt x="408" y="793"/>
                    <a:pt x="408" y="765"/>
                  </a:cubicBezTo>
                  <a:cubicBezTo>
                    <a:pt x="408" y="51"/>
                    <a:pt x="408" y="51"/>
                    <a:pt x="408" y="51"/>
                  </a:cubicBezTo>
                  <a:cubicBezTo>
                    <a:pt x="408" y="23"/>
                    <a:pt x="385" y="0"/>
                    <a:pt x="357" y="0"/>
                  </a:cubicBezTo>
                  <a:cubicBezTo>
                    <a:pt x="51" y="0"/>
                    <a:pt x="51" y="0"/>
                    <a:pt x="51" y="0"/>
                  </a:cubicBezTo>
                  <a:cubicBezTo>
                    <a:pt x="23" y="0"/>
                    <a:pt x="0" y="23"/>
                    <a:pt x="0" y="51"/>
                  </a:cubicBezTo>
                  <a:cubicBezTo>
                    <a:pt x="0" y="765"/>
                    <a:pt x="0" y="765"/>
                    <a:pt x="0" y="765"/>
                  </a:cubicBezTo>
                  <a:cubicBezTo>
                    <a:pt x="0" y="793"/>
                    <a:pt x="23" y="816"/>
                    <a:pt x="51" y="816"/>
                  </a:cubicBezTo>
                  <a:lnTo>
                    <a:pt x="357" y="816"/>
                  </a:lnTo>
                  <a:close/>
                  <a:moveTo>
                    <a:pt x="102" y="102"/>
                  </a:moveTo>
                  <a:cubicBezTo>
                    <a:pt x="306" y="102"/>
                    <a:pt x="306" y="102"/>
                    <a:pt x="306" y="102"/>
                  </a:cubicBezTo>
                  <a:cubicBezTo>
                    <a:pt x="306" y="714"/>
                    <a:pt x="306" y="714"/>
                    <a:pt x="306" y="714"/>
                  </a:cubicBezTo>
                  <a:cubicBezTo>
                    <a:pt x="102" y="714"/>
                    <a:pt x="102" y="714"/>
                    <a:pt x="102" y="714"/>
                  </a:cubicBezTo>
                  <a:lnTo>
                    <a:pt x="102" y="102"/>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p>
          </p:txBody>
        </p:sp>
        <p:sp>
          <p:nvSpPr>
            <p:cNvPr id="36" name="Freeform 80">
              <a:extLst>
                <a:ext uri="{FF2B5EF4-FFF2-40B4-BE49-F238E27FC236}">
                  <a16:creationId xmlns:a16="http://schemas.microsoft.com/office/drawing/2014/main" id="{FDBF04A5-AF1D-B2C1-595E-72D961990A65}"/>
                </a:ext>
              </a:extLst>
            </p:cNvPr>
            <p:cNvSpPr>
              <a:spLocks/>
            </p:cNvSpPr>
            <p:nvPr/>
          </p:nvSpPr>
          <p:spPr bwMode="auto">
            <a:xfrm>
              <a:off x="5121" y="2277"/>
              <a:ext cx="641" cy="1207"/>
            </a:xfrm>
            <a:custGeom>
              <a:avLst/>
              <a:gdLst>
                <a:gd name="T0" fmla="*/ 220 w 271"/>
                <a:gd name="T1" fmla="*/ 510 h 510"/>
                <a:gd name="T2" fmla="*/ 271 w 271"/>
                <a:gd name="T3" fmla="*/ 459 h 510"/>
                <a:gd name="T4" fmla="*/ 271 w 271"/>
                <a:gd name="T5" fmla="*/ 51 h 510"/>
                <a:gd name="T6" fmla="*/ 220 w 271"/>
                <a:gd name="T7" fmla="*/ 0 h 510"/>
                <a:gd name="T8" fmla="*/ 51 w 271"/>
                <a:gd name="T9" fmla="*/ 0 h 510"/>
                <a:gd name="T10" fmla="*/ 0 w 271"/>
                <a:gd name="T11" fmla="*/ 51 h 510"/>
                <a:gd name="T12" fmla="*/ 51 w 271"/>
                <a:gd name="T13" fmla="*/ 102 h 510"/>
                <a:gd name="T14" fmla="*/ 169 w 271"/>
                <a:gd name="T15" fmla="*/ 102 h 510"/>
                <a:gd name="T16" fmla="*/ 169 w 271"/>
                <a:gd name="T17" fmla="*/ 408 h 510"/>
                <a:gd name="T18" fmla="*/ 98 w 271"/>
                <a:gd name="T19" fmla="*/ 408 h 510"/>
                <a:gd name="T20" fmla="*/ 47 w 271"/>
                <a:gd name="T21" fmla="*/ 459 h 510"/>
                <a:gd name="T22" fmla="*/ 98 w 271"/>
                <a:gd name="T23" fmla="*/ 510 h 510"/>
                <a:gd name="T24" fmla="*/ 220 w 271"/>
                <a:gd name="T25" fmla="*/ 51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1" h="510">
                  <a:moveTo>
                    <a:pt x="220" y="510"/>
                  </a:moveTo>
                  <a:cubicBezTo>
                    <a:pt x="248" y="510"/>
                    <a:pt x="271" y="487"/>
                    <a:pt x="271" y="459"/>
                  </a:cubicBezTo>
                  <a:cubicBezTo>
                    <a:pt x="271" y="51"/>
                    <a:pt x="271" y="51"/>
                    <a:pt x="271" y="51"/>
                  </a:cubicBezTo>
                  <a:cubicBezTo>
                    <a:pt x="271" y="23"/>
                    <a:pt x="248" y="0"/>
                    <a:pt x="220" y="0"/>
                  </a:cubicBezTo>
                  <a:cubicBezTo>
                    <a:pt x="51" y="0"/>
                    <a:pt x="51" y="0"/>
                    <a:pt x="51" y="0"/>
                  </a:cubicBezTo>
                  <a:cubicBezTo>
                    <a:pt x="23" y="0"/>
                    <a:pt x="0" y="23"/>
                    <a:pt x="0" y="51"/>
                  </a:cubicBezTo>
                  <a:cubicBezTo>
                    <a:pt x="0" y="79"/>
                    <a:pt x="23" y="102"/>
                    <a:pt x="51" y="102"/>
                  </a:cubicBezTo>
                  <a:cubicBezTo>
                    <a:pt x="169" y="102"/>
                    <a:pt x="169" y="102"/>
                    <a:pt x="169" y="102"/>
                  </a:cubicBezTo>
                  <a:cubicBezTo>
                    <a:pt x="169" y="408"/>
                    <a:pt x="169" y="408"/>
                    <a:pt x="169" y="408"/>
                  </a:cubicBezTo>
                  <a:cubicBezTo>
                    <a:pt x="98" y="408"/>
                    <a:pt x="98" y="408"/>
                    <a:pt x="98" y="408"/>
                  </a:cubicBezTo>
                  <a:cubicBezTo>
                    <a:pt x="69" y="408"/>
                    <a:pt x="47" y="431"/>
                    <a:pt x="47" y="459"/>
                  </a:cubicBezTo>
                  <a:cubicBezTo>
                    <a:pt x="47" y="487"/>
                    <a:pt x="69" y="510"/>
                    <a:pt x="98" y="510"/>
                  </a:cubicBezTo>
                  <a:cubicBezTo>
                    <a:pt x="220" y="510"/>
                    <a:pt x="220" y="510"/>
                    <a:pt x="220" y="51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7" name="Freeform 81">
              <a:extLst>
                <a:ext uri="{FF2B5EF4-FFF2-40B4-BE49-F238E27FC236}">
                  <a16:creationId xmlns:a16="http://schemas.microsoft.com/office/drawing/2014/main" id="{027A397E-EAAF-CAEE-BD95-4C5DA13813E5}"/>
                </a:ext>
              </a:extLst>
            </p:cNvPr>
            <p:cNvSpPr>
              <a:spLocks/>
            </p:cNvSpPr>
            <p:nvPr/>
          </p:nvSpPr>
          <p:spPr bwMode="auto">
            <a:xfrm>
              <a:off x="4677" y="347"/>
              <a:ext cx="3980" cy="3619"/>
            </a:xfrm>
            <a:custGeom>
              <a:avLst/>
              <a:gdLst>
                <a:gd name="T0" fmla="*/ 1632 w 1683"/>
                <a:gd name="T1" fmla="*/ 0 h 1530"/>
                <a:gd name="T2" fmla="*/ 51 w 1683"/>
                <a:gd name="T3" fmla="*/ 0 h 1530"/>
                <a:gd name="T4" fmla="*/ 0 w 1683"/>
                <a:gd name="T5" fmla="*/ 51 h 1530"/>
                <a:gd name="T6" fmla="*/ 51 w 1683"/>
                <a:gd name="T7" fmla="*/ 102 h 1530"/>
                <a:gd name="T8" fmla="*/ 1581 w 1683"/>
                <a:gd name="T9" fmla="*/ 102 h 1530"/>
                <a:gd name="T10" fmla="*/ 1581 w 1683"/>
                <a:gd name="T11" fmla="*/ 1428 h 1530"/>
                <a:gd name="T12" fmla="*/ 306 w 1683"/>
                <a:gd name="T13" fmla="*/ 1428 h 1530"/>
                <a:gd name="T14" fmla="*/ 255 w 1683"/>
                <a:gd name="T15" fmla="*/ 1479 h 1530"/>
                <a:gd name="T16" fmla="*/ 306 w 1683"/>
                <a:gd name="T17" fmla="*/ 1530 h 1530"/>
                <a:gd name="T18" fmla="*/ 1632 w 1683"/>
                <a:gd name="T19" fmla="*/ 1530 h 1530"/>
                <a:gd name="T20" fmla="*/ 1683 w 1683"/>
                <a:gd name="T21" fmla="*/ 1479 h 1530"/>
                <a:gd name="T22" fmla="*/ 1683 w 1683"/>
                <a:gd name="T23" fmla="*/ 51 h 1530"/>
                <a:gd name="T24" fmla="*/ 1632 w 1683"/>
                <a:gd name="T25" fmla="*/ 0 h 1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83" h="1530">
                  <a:moveTo>
                    <a:pt x="1632" y="0"/>
                  </a:moveTo>
                  <a:cubicBezTo>
                    <a:pt x="51" y="0"/>
                    <a:pt x="51" y="0"/>
                    <a:pt x="51" y="0"/>
                  </a:cubicBezTo>
                  <a:cubicBezTo>
                    <a:pt x="23" y="0"/>
                    <a:pt x="0" y="23"/>
                    <a:pt x="0" y="51"/>
                  </a:cubicBezTo>
                  <a:cubicBezTo>
                    <a:pt x="0" y="79"/>
                    <a:pt x="23" y="102"/>
                    <a:pt x="51" y="102"/>
                  </a:cubicBezTo>
                  <a:cubicBezTo>
                    <a:pt x="1581" y="102"/>
                    <a:pt x="1581" y="102"/>
                    <a:pt x="1581" y="102"/>
                  </a:cubicBezTo>
                  <a:cubicBezTo>
                    <a:pt x="1581" y="1428"/>
                    <a:pt x="1581" y="1428"/>
                    <a:pt x="1581" y="1428"/>
                  </a:cubicBezTo>
                  <a:cubicBezTo>
                    <a:pt x="306" y="1428"/>
                    <a:pt x="306" y="1428"/>
                    <a:pt x="306" y="1428"/>
                  </a:cubicBezTo>
                  <a:cubicBezTo>
                    <a:pt x="278" y="1428"/>
                    <a:pt x="255" y="1451"/>
                    <a:pt x="255" y="1479"/>
                  </a:cubicBezTo>
                  <a:cubicBezTo>
                    <a:pt x="255" y="1507"/>
                    <a:pt x="278" y="1530"/>
                    <a:pt x="306" y="1530"/>
                  </a:cubicBezTo>
                  <a:cubicBezTo>
                    <a:pt x="1632" y="1530"/>
                    <a:pt x="1632" y="1530"/>
                    <a:pt x="1632" y="1530"/>
                  </a:cubicBezTo>
                  <a:cubicBezTo>
                    <a:pt x="1660" y="1530"/>
                    <a:pt x="1683" y="1507"/>
                    <a:pt x="1683" y="1479"/>
                  </a:cubicBezTo>
                  <a:cubicBezTo>
                    <a:pt x="1683" y="51"/>
                    <a:pt x="1683" y="51"/>
                    <a:pt x="1683" y="51"/>
                  </a:cubicBezTo>
                  <a:cubicBezTo>
                    <a:pt x="1683" y="23"/>
                    <a:pt x="1660" y="0"/>
                    <a:pt x="1632" y="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8" name="Freeform 82">
              <a:extLst>
                <a:ext uri="{FF2B5EF4-FFF2-40B4-BE49-F238E27FC236}">
                  <a16:creationId xmlns:a16="http://schemas.microsoft.com/office/drawing/2014/main" id="{046DC665-4523-3B91-D59F-2BDFC544079B}"/>
                </a:ext>
              </a:extLst>
            </p:cNvPr>
            <p:cNvSpPr>
              <a:spLocks noEditPoints="1"/>
            </p:cNvSpPr>
            <p:nvPr/>
          </p:nvSpPr>
          <p:spPr bwMode="auto">
            <a:xfrm>
              <a:off x="2858" y="1795"/>
              <a:ext cx="2190" cy="4342"/>
            </a:xfrm>
            <a:custGeom>
              <a:avLst/>
              <a:gdLst>
                <a:gd name="T0" fmla="*/ 853 w 926"/>
                <a:gd name="T1" fmla="*/ 248 h 1836"/>
                <a:gd name="T2" fmla="*/ 593 w 926"/>
                <a:gd name="T3" fmla="*/ 0 h 1836"/>
                <a:gd name="T4" fmla="*/ 333 w 926"/>
                <a:gd name="T5" fmla="*/ 0 h 1836"/>
                <a:gd name="T6" fmla="*/ 73 w 926"/>
                <a:gd name="T7" fmla="*/ 248 h 1836"/>
                <a:gd name="T8" fmla="*/ 5 w 926"/>
                <a:gd name="T9" fmla="*/ 840 h 1836"/>
                <a:gd name="T10" fmla="*/ 47 w 926"/>
                <a:gd name="T11" fmla="*/ 975 h 1836"/>
                <a:gd name="T12" fmla="*/ 152 w 926"/>
                <a:gd name="T13" fmla="*/ 1027 h 1836"/>
                <a:gd name="T14" fmla="*/ 208 w 926"/>
                <a:gd name="T15" fmla="*/ 1789 h 1836"/>
                <a:gd name="T16" fmla="*/ 259 w 926"/>
                <a:gd name="T17" fmla="*/ 1836 h 1836"/>
                <a:gd name="T18" fmla="*/ 667 w 926"/>
                <a:gd name="T19" fmla="*/ 1836 h 1836"/>
                <a:gd name="T20" fmla="*/ 718 w 926"/>
                <a:gd name="T21" fmla="*/ 1789 h 1836"/>
                <a:gd name="T22" fmla="*/ 774 w 926"/>
                <a:gd name="T23" fmla="*/ 1027 h 1836"/>
                <a:gd name="T24" fmla="*/ 879 w 926"/>
                <a:gd name="T25" fmla="*/ 975 h 1836"/>
                <a:gd name="T26" fmla="*/ 921 w 926"/>
                <a:gd name="T27" fmla="*/ 840 h 1836"/>
                <a:gd name="T28" fmla="*/ 853 w 926"/>
                <a:gd name="T29" fmla="*/ 248 h 1836"/>
                <a:gd name="T30" fmla="*/ 803 w 926"/>
                <a:gd name="T31" fmla="*/ 907 h 1836"/>
                <a:gd name="T32" fmla="*/ 765 w 926"/>
                <a:gd name="T33" fmla="*/ 925 h 1836"/>
                <a:gd name="T34" fmla="*/ 727 w 926"/>
                <a:gd name="T35" fmla="*/ 925 h 1836"/>
                <a:gd name="T36" fmla="*/ 676 w 926"/>
                <a:gd name="T37" fmla="*/ 972 h 1836"/>
                <a:gd name="T38" fmla="*/ 620 w 926"/>
                <a:gd name="T39" fmla="*/ 1734 h 1836"/>
                <a:gd name="T40" fmla="*/ 306 w 926"/>
                <a:gd name="T41" fmla="*/ 1734 h 1836"/>
                <a:gd name="T42" fmla="*/ 250 w 926"/>
                <a:gd name="T43" fmla="*/ 972 h 1836"/>
                <a:gd name="T44" fmla="*/ 199 w 926"/>
                <a:gd name="T45" fmla="*/ 925 h 1836"/>
                <a:gd name="T46" fmla="*/ 161 w 926"/>
                <a:gd name="T47" fmla="*/ 925 h 1836"/>
                <a:gd name="T48" fmla="*/ 123 w 926"/>
                <a:gd name="T49" fmla="*/ 907 h 1836"/>
                <a:gd name="T50" fmla="*/ 107 w 926"/>
                <a:gd name="T51" fmla="*/ 852 h 1836"/>
                <a:gd name="T52" fmla="*/ 174 w 926"/>
                <a:gd name="T53" fmla="*/ 259 h 1836"/>
                <a:gd name="T54" fmla="*/ 333 w 926"/>
                <a:gd name="T55" fmla="*/ 102 h 1836"/>
                <a:gd name="T56" fmla="*/ 593 w 926"/>
                <a:gd name="T57" fmla="*/ 102 h 1836"/>
                <a:gd name="T58" fmla="*/ 752 w 926"/>
                <a:gd name="T59" fmla="*/ 259 h 1836"/>
                <a:gd name="T60" fmla="*/ 820 w 926"/>
                <a:gd name="T61" fmla="*/ 852 h 1836"/>
                <a:gd name="T62" fmla="*/ 803 w 926"/>
                <a:gd name="T63" fmla="*/ 907 h 1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26" h="1836">
                  <a:moveTo>
                    <a:pt x="853" y="248"/>
                  </a:moveTo>
                  <a:cubicBezTo>
                    <a:pt x="837" y="106"/>
                    <a:pt x="725" y="0"/>
                    <a:pt x="593" y="0"/>
                  </a:cubicBezTo>
                  <a:cubicBezTo>
                    <a:pt x="333" y="0"/>
                    <a:pt x="333" y="0"/>
                    <a:pt x="333" y="0"/>
                  </a:cubicBezTo>
                  <a:cubicBezTo>
                    <a:pt x="201" y="0"/>
                    <a:pt x="89" y="106"/>
                    <a:pt x="73" y="248"/>
                  </a:cubicBezTo>
                  <a:cubicBezTo>
                    <a:pt x="5" y="840"/>
                    <a:pt x="5" y="840"/>
                    <a:pt x="5" y="840"/>
                  </a:cubicBezTo>
                  <a:cubicBezTo>
                    <a:pt x="0" y="890"/>
                    <a:pt x="15" y="939"/>
                    <a:pt x="47" y="975"/>
                  </a:cubicBezTo>
                  <a:cubicBezTo>
                    <a:pt x="75" y="1006"/>
                    <a:pt x="112" y="1024"/>
                    <a:pt x="152" y="1027"/>
                  </a:cubicBezTo>
                  <a:cubicBezTo>
                    <a:pt x="208" y="1789"/>
                    <a:pt x="208" y="1789"/>
                    <a:pt x="208" y="1789"/>
                  </a:cubicBezTo>
                  <a:cubicBezTo>
                    <a:pt x="210" y="1815"/>
                    <a:pt x="232" y="1836"/>
                    <a:pt x="259" y="1836"/>
                  </a:cubicBezTo>
                  <a:cubicBezTo>
                    <a:pt x="667" y="1836"/>
                    <a:pt x="667" y="1836"/>
                    <a:pt x="667" y="1836"/>
                  </a:cubicBezTo>
                  <a:cubicBezTo>
                    <a:pt x="694" y="1836"/>
                    <a:pt x="716" y="1815"/>
                    <a:pt x="718" y="1789"/>
                  </a:cubicBezTo>
                  <a:cubicBezTo>
                    <a:pt x="774" y="1027"/>
                    <a:pt x="774" y="1027"/>
                    <a:pt x="774" y="1027"/>
                  </a:cubicBezTo>
                  <a:cubicBezTo>
                    <a:pt x="814" y="1024"/>
                    <a:pt x="851" y="1006"/>
                    <a:pt x="879" y="975"/>
                  </a:cubicBezTo>
                  <a:cubicBezTo>
                    <a:pt x="911" y="939"/>
                    <a:pt x="926" y="890"/>
                    <a:pt x="921" y="840"/>
                  </a:cubicBezTo>
                  <a:lnTo>
                    <a:pt x="853" y="248"/>
                  </a:lnTo>
                  <a:close/>
                  <a:moveTo>
                    <a:pt x="803" y="907"/>
                  </a:moveTo>
                  <a:cubicBezTo>
                    <a:pt x="797" y="914"/>
                    <a:pt x="784" y="925"/>
                    <a:pt x="765" y="925"/>
                  </a:cubicBezTo>
                  <a:cubicBezTo>
                    <a:pt x="727" y="925"/>
                    <a:pt x="727" y="925"/>
                    <a:pt x="727" y="925"/>
                  </a:cubicBezTo>
                  <a:cubicBezTo>
                    <a:pt x="700" y="925"/>
                    <a:pt x="678" y="945"/>
                    <a:pt x="676" y="972"/>
                  </a:cubicBezTo>
                  <a:cubicBezTo>
                    <a:pt x="620" y="1734"/>
                    <a:pt x="620" y="1734"/>
                    <a:pt x="620" y="1734"/>
                  </a:cubicBezTo>
                  <a:cubicBezTo>
                    <a:pt x="306" y="1734"/>
                    <a:pt x="306" y="1734"/>
                    <a:pt x="306" y="1734"/>
                  </a:cubicBezTo>
                  <a:cubicBezTo>
                    <a:pt x="250" y="972"/>
                    <a:pt x="250" y="972"/>
                    <a:pt x="250" y="972"/>
                  </a:cubicBezTo>
                  <a:cubicBezTo>
                    <a:pt x="248" y="945"/>
                    <a:pt x="226" y="925"/>
                    <a:pt x="199" y="925"/>
                  </a:cubicBezTo>
                  <a:cubicBezTo>
                    <a:pt x="161" y="925"/>
                    <a:pt x="161" y="925"/>
                    <a:pt x="161" y="925"/>
                  </a:cubicBezTo>
                  <a:cubicBezTo>
                    <a:pt x="142" y="925"/>
                    <a:pt x="129" y="914"/>
                    <a:pt x="123" y="907"/>
                  </a:cubicBezTo>
                  <a:cubicBezTo>
                    <a:pt x="110" y="893"/>
                    <a:pt x="104" y="872"/>
                    <a:pt x="107" y="852"/>
                  </a:cubicBezTo>
                  <a:cubicBezTo>
                    <a:pt x="174" y="259"/>
                    <a:pt x="174" y="259"/>
                    <a:pt x="174" y="259"/>
                  </a:cubicBezTo>
                  <a:cubicBezTo>
                    <a:pt x="184" y="170"/>
                    <a:pt x="252" y="102"/>
                    <a:pt x="333" y="102"/>
                  </a:cubicBezTo>
                  <a:cubicBezTo>
                    <a:pt x="593" y="102"/>
                    <a:pt x="593" y="102"/>
                    <a:pt x="593" y="102"/>
                  </a:cubicBezTo>
                  <a:cubicBezTo>
                    <a:pt x="673" y="102"/>
                    <a:pt x="742" y="170"/>
                    <a:pt x="752" y="259"/>
                  </a:cubicBezTo>
                  <a:cubicBezTo>
                    <a:pt x="820" y="852"/>
                    <a:pt x="820" y="852"/>
                    <a:pt x="820" y="852"/>
                  </a:cubicBezTo>
                  <a:cubicBezTo>
                    <a:pt x="822" y="872"/>
                    <a:pt x="816" y="893"/>
                    <a:pt x="803" y="907"/>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2" name="Rectangle 406">
            <a:extLst>
              <a:ext uri="{FF2B5EF4-FFF2-40B4-BE49-F238E27FC236}">
                <a16:creationId xmlns:a16="http://schemas.microsoft.com/office/drawing/2014/main" id="{F4341F07-251B-B490-27FD-46DDA851FE2E}"/>
              </a:ext>
            </a:extLst>
          </p:cNvPr>
          <p:cNvSpPr/>
          <p:nvPr/>
        </p:nvSpPr>
        <p:spPr>
          <a:xfrm>
            <a:off x="8382866" y="3449404"/>
            <a:ext cx="2667018" cy="623233"/>
          </a:xfrm>
          <a:prstGeom prst="rect">
            <a:avLst/>
          </a:prstGeom>
        </p:spPr>
        <p:txBody>
          <a:bodyPr wrap="square" lIns="68567" tIns="34283" rIns="68567" bIns="34283">
            <a:spAutoFit/>
          </a:bodyPr>
          <a:lstStyle/>
          <a:p>
            <a:pPr algn="ctr" defTabSz="685800"/>
            <a:r>
              <a:rPr lang="de-CH" b="1" dirty="0">
                <a:solidFill>
                  <a:schemeClr val="bg1"/>
                </a:solidFill>
                <a:ea typeface="Roboto" pitchFamily="2" charset="0"/>
                <a:cs typeface="Arial" charset="0"/>
              </a:rPr>
              <a:t>Pitchen und</a:t>
            </a:r>
            <a:br>
              <a:rPr lang="de-CH" b="1" dirty="0">
                <a:solidFill>
                  <a:schemeClr val="bg1"/>
                </a:solidFill>
                <a:ea typeface="Roboto" pitchFamily="2" charset="0"/>
                <a:cs typeface="Arial" charset="0"/>
              </a:rPr>
            </a:br>
            <a:r>
              <a:rPr lang="de-CH" b="1" dirty="0">
                <a:solidFill>
                  <a:schemeClr val="bg1"/>
                </a:solidFill>
                <a:ea typeface="Roboto" pitchFamily="2" charset="0"/>
                <a:cs typeface="Arial" charset="0"/>
              </a:rPr>
              <a:t>Feedback einholen</a:t>
            </a:r>
          </a:p>
        </p:txBody>
      </p:sp>
      <p:sp>
        <p:nvSpPr>
          <p:cNvPr id="5" name="Freeform 9">
            <a:extLst>
              <a:ext uri="{FF2B5EF4-FFF2-40B4-BE49-F238E27FC236}">
                <a16:creationId xmlns:a16="http://schemas.microsoft.com/office/drawing/2014/main" id="{0B11D961-2699-31E7-CECF-7F012406B2D5}"/>
              </a:ext>
            </a:extLst>
          </p:cNvPr>
          <p:cNvSpPr>
            <a:spLocks/>
          </p:cNvSpPr>
          <p:nvPr/>
        </p:nvSpPr>
        <p:spPr bwMode="auto">
          <a:xfrm>
            <a:off x="4808249" y="436309"/>
            <a:ext cx="315964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solidFill>
                <a:schemeClr val="tx1"/>
              </a:solidFill>
            </a:endParaRPr>
          </a:p>
        </p:txBody>
      </p:sp>
      <p:sp>
        <p:nvSpPr>
          <p:cNvPr id="6" name="Rectangle 399">
            <a:extLst>
              <a:ext uri="{FF2B5EF4-FFF2-40B4-BE49-F238E27FC236}">
                <a16:creationId xmlns:a16="http://schemas.microsoft.com/office/drawing/2014/main" id="{D69F195C-52E0-608C-F272-26188CDB33B7}"/>
              </a:ext>
            </a:extLst>
          </p:cNvPr>
          <p:cNvSpPr/>
          <p:nvPr/>
        </p:nvSpPr>
        <p:spPr>
          <a:xfrm>
            <a:off x="5080399" y="1909295"/>
            <a:ext cx="2636471" cy="923330"/>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Wie präsentiere ich glaubwürdig und authentisch?</a:t>
            </a:r>
          </a:p>
        </p:txBody>
      </p:sp>
      <p:sp>
        <p:nvSpPr>
          <p:cNvPr id="17" name="Freeform 5">
            <a:extLst>
              <a:ext uri="{FF2B5EF4-FFF2-40B4-BE49-F238E27FC236}">
                <a16:creationId xmlns:a16="http://schemas.microsoft.com/office/drawing/2014/main" id="{54EA7E80-266B-3792-6A43-AD1A456C26B9}"/>
              </a:ext>
            </a:extLst>
          </p:cNvPr>
          <p:cNvSpPr>
            <a:spLocks noEditPoints="1"/>
          </p:cNvSpPr>
          <p:nvPr/>
        </p:nvSpPr>
        <p:spPr bwMode="auto">
          <a:xfrm>
            <a:off x="6207778" y="1105502"/>
            <a:ext cx="330741" cy="264116"/>
          </a:xfrm>
          <a:custGeom>
            <a:avLst/>
            <a:gdLst>
              <a:gd name="T0" fmla="*/ 387 w 458"/>
              <a:gd name="T1" fmla="*/ 15 h 342"/>
              <a:gd name="T2" fmla="*/ 153 w 458"/>
              <a:gd name="T3" fmla="*/ 248 h 342"/>
              <a:gd name="T4" fmla="*/ 71 w 458"/>
              <a:gd name="T5" fmla="*/ 165 h 342"/>
              <a:gd name="T6" fmla="*/ 16 w 458"/>
              <a:gd name="T7" fmla="*/ 165 h 342"/>
              <a:gd name="T8" fmla="*/ 16 w 458"/>
              <a:gd name="T9" fmla="*/ 221 h 342"/>
              <a:gd name="T10" fmla="*/ 125 w 458"/>
              <a:gd name="T11" fmla="*/ 331 h 342"/>
              <a:gd name="T12" fmla="*/ 153 w 458"/>
              <a:gd name="T13" fmla="*/ 342 h 342"/>
              <a:gd name="T14" fmla="*/ 181 w 458"/>
              <a:gd name="T15" fmla="*/ 331 h 342"/>
              <a:gd name="T16" fmla="*/ 443 w 458"/>
              <a:gd name="T17" fmla="*/ 70 h 342"/>
              <a:gd name="T18" fmla="*/ 443 w 458"/>
              <a:gd name="T19" fmla="*/ 15 h 342"/>
              <a:gd name="T20" fmla="*/ 387 w 458"/>
              <a:gd name="T21" fmla="*/ 15 h 342"/>
              <a:gd name="T22" fmla="*/ 387 w 458"/>
              <a:gd name="T23" fmla="*/ 15 h 342"/>
              <a:gd name="T24" fmla="*/ 387 w 458"/>
              <a:gd name="T25" fmla="*/ 15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8" h="342">
                <a:moveTo>
                  <a:pt x="387" y="15"/>
                </a:moveTo>
                <a:cubicBezTo>
                  <a:pt x="153" y="248"/>
                  <a:pt x="153" y="248"/>
                  <a:pt x="153" y="248"/>
                </a:cubicBezTo>
                <a:cubicBezTo>
                  <a:pt x="71" y="165"/>
                  <a:pt x="71" y="165"/>
                  <a:pt x="71" y="165"/>
                </a:cubicBezTo>
                <a:cubicBezTo>
                  <a:pt x="56" y="150"/>
                  <a:pt x="31" y="150"/>
                  <a:pt x="16" y="165"/>
                </a:cubicBezTo>
                <a:cubicBezTo>
                  <a:pt x="0" y="181"/>
                  <a:pt x="0" y="205"/>
                  <a:pt x="16" y="221"/>
                </a:cubicBezTo>
                <a:cubicBezTo>
                  <a:pt x="125" y="331"/>
                  <a:pt x="125" y="331"/>
                  <a:pt x="125" y="331"/>
                </a:cubicBezTo>
                <a:cubicBezTo>
                  <a:pt x="133" y="338"/>
                  <a:pt x="143" y="342"/>
                  <a:pt x="153" y="342"/>
                </a:cubicBezTo>
                <a:cubicBezTo>
                  <a:pt x="163" y="342"/>
                  <a:pt x="173" y="338"/>
                  <a:pt x="181" y="331"/>
                </a:cubicBezTo>
                <a:cubicBezTo>
                  <a:pt x="443" y="70"/>
                  <a:pt x="443" y="70"/>
                  <a:pt x="443" y="70"/>
                </a:cubicBezTo>
                <a:cubicBezTo>
                  <a:pt x="458" y="55"/>
                  <a:pt x="458" y="30"/>
                  <a:pt x="443" y="15"/>
                </a:cubicBezTo>
                <a:cubicBezTo>
                  <a:pt x="428" y="0"/>
                  <a:pt x="403" y="0"/>
                  <a:pt x="387" y="15"/>
                </a:cubicBezTo>
                <a:close/>
                <a:moveTo>
                  <a:pt x="387" y="15"/>
                </a:moveTo>
                <a:cubicBezTo>
                  <a:pt x="387" y="15"/>
                  <a:pt x="387" y="15"/>
                  <a:pt x="387" y="1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t" anchorCtr="0" compatLnSpc="1">
            <a:prstTxWarp prst="textNoShape">
              <a:avLst/>
            </a:prstTxWarp>
          </a:bodyPr>
          <a:lstStyle/>
          <a:p>
            <a:endParaRPr lang="fr-FR" sz="2418"/>
          </a:p>
        </p:txBody>
      </p:sp>
      <p:sp>
        <p:nvSpPr>
          <p:cNvPr id="49" name="Freeform 27">
            <a:extLst>
              <a:ext uri="{FF2B5EF4-FFF2-40B4-BE49-F238E27FC236}">
                <a16:creationId xmlns:a16="http://schemas.microsoft.com/office/drawing/2014/main" id="{F51FA8BD-9A4B-F0CE-B85E-859106C8C83D}"/>
              </a:ext>
            </a:extLst>
          </p:cNvPr>
          <p:cNvSpPr>
            <a:spLocks noEditPoints="1"/>
          </p:cNvSpPr>
          <p:nvPr/>
        </p:nvSpPr>
        <p:spPr bwMode="auto">
          <a:xfrm>
            <a:off x="5972783" y="983971"/>
            <a:ext cx="825582" cy="640297"/>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 name="Freeform 5">
            <a:extLst>
              <a:ext uri="{FF2B5EF4-FFF2-40B4-BE49-F238E27FC236}">
                <a16:creationId xmlns:a16="http://schemas.microsoft.com/office/drawing/2014/main" id="{9F07CACB-7B4B-BAAD-ACC0-D9FD07AB360B}"/>
              </a:ext>
            </a:extLst>
          </p:cNvPr>
          <p:cNvSpPr>
            <a:spLocks/>
          </p:cNvSpPr>
          <p:nvPr/>
        </p:nvSpPr>
        <p:spPr bwMode="auto">
          <a:xfrm>
            <a:off x="509619" y="195230"/>
            <a:ext cx="316075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solidFill>
                <a:schemeClr val="tx1"/>
              </a:solidFill>
            </a:endParaRPr>
          </a:p>
        </p:txBody>
      </p:sp>
      <p:sp>
        <p:nvSpPr>
          <p:cNvPr id="4" name="Rectangle 399">
            <a:extLst>
              <a:ext uri="{FF2B5EF4-FFF2-40B4-BE49-F238E27FC236}">
                <a16:creationId xmlns:a16="http://schemas.microsoft.com/office/drawing/2014/main" id="{4D71A553-B037-1B31-F6D5-4464B125173F}"/>
              </a:ext>
            </a:extLst>
          </p:cNvPr>
          <p:cNvSpPr/>
          <p:nvPr/>
        </p:nvSpPr>
        <p:spPr>
          <a:xfrm>
            <a:off x="990531" y="1651550"/>
            <a:ext cx="2224364"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Was ist ein Pitch? Und was macht einen guten Pitch aus?</a:t>
            </a:r>
          </a:p>
        </p:txBody>
      </p:sp>
      <p:grpSp>
        <p:nvGrpSpPr>
          <p:cNvPr id="8" name="Group 94">
            <a:extLst>
              <a:ext uri="{FF2B5EF4-FFF2-40B4-BE49-F238E27FC236}">
                <a16:creationId xmlns:a16="http://schemas.microsoft.com/office/drawing/2014/main" id="{3CB1E1EF-4FD8-CC08-A4F3-6C74408D34A4}"/>
              </a:ext>
            </a:extLst>
          </p:cNvPr>
          <p:cNvGrpSpPr>
            <a:grpSpLocks noChangeAspect="1"/>
          </p:cNvGrpSpPr>
          <p:nvPr/>
        </p:nvGrpSpPr>
        <p:grpSpPr bwMode="auto">
          <a:xfrm>
            <a:off x="1698434" y="708509"/>
            <a:ext cx="661070" cy="648635"/>
            <a:chOff x="2756" y="347"/>
            <a:chExt cx="5901" cy="5790"/>
          </a:xfrm>
          <a:solidFill>
            <a:schemeClr val="bg1"/>
          </a:solidFill>
        </p:grpSpPr>
        <p:sp>
          <p:nvSpPr>
            <p:cNvPr id="9" name="Freeform 95">
              <a:extLst>
                <a:ext uri="{FF2B5EF4-FFF2-40B4-BE49-F238E27FC236}">
                  <a16:creationId xmlns:a16="http://schemas.microsoft.com/office/drawing/2014/main" id="{B63236EE-0420-A1D4-AF59-A3F3443017DD}"/>
                </a:ext>
              </a:extLst>
            </p:cNvPr>
            <p:cNvSpPr>
              <a:spLocks noEditPoints="1"/>
            </p:cNvSpPr>
            <p:nvPr/>
          </p:nvSpPr>
          <p:spPr bwMode="auto">
            <a:xfrm>
              <a:off x="6004" y="3484"/>
              <a:ext cx="2653" cy="2653"/>
            </a:xfrm>
            <a:custGeom>
              <a:avLst/>
              <a:gdLst>
                <a:gd name="T0" fmla="*/ 911 w 1122"/>
                <a:gd name="T1" fmla="*/ 801 h 1122"/>
                <a:gd name="T2" fmla="*/ 758 w 1122"/>
                <a:gd name="T3" fmla="*/ 763 h 1122"/>
                <a:gd name="T4" fmla="*/ 752 w 1122"/>
                <a:gd name="T5" fmla="*/ 737 h 1122"/>
                <a:gd name="T6" fmla="*/ 831 w 1122"/>
                <a:gd name="T7" fmla="*/ 579 h 1122"/>
                <a:gd name="T8" fmla="*/ 882 w 1122"/>
                <a:gd name="T9" fmla="*/ 506 h 1122"/>
                <a:gd name="T10" fmla="*/ 893 w 1122"/>
                <a:gd name="T11" fmla="*/ 418 h 1122"/>
                <a:gd name="T12" fmla="*/ 871 w 1122"/>
                <a:gd name="T13" fmla="*/ 343 h 1122"/>
                <a:gd name="T14" fmla="*/ 852 w 1122"/>
                <a:gd name="T15" fmla="*/ 327 h 1122"/>
                <a:gd name="T16" fmla="*/ 855 w 1122"/>
                <a:gd name="T17" fmla="*/ 273 h 1122"/>
                <a:gd name="T18" fmla="*/ 864 w 1122"/>
                <a:gd name="T19" fmla="*/ 263 h 1122"/>
                <a:gd name="T20" fmla="*/ 869 w 1122"/>
                <a:gd name="T21" fmla="*/ 90 h 1122"/>
                <a:gd name="T22" fmla="*/ 677 w 1122"/>
                <a:gd name="T23" fmla="*/ 0 h 1122"/>
                <a:gd name="T24" fmla="*/ 500 w 1122"/>
                <a:gd name="T25" fmla="*/ 45 h 1122"/>
                <a:gd name="T26" fmla="*/ 266 w 1122"/>
                <a:gd name="T27" fmla="*/ 251 h 1122"/>
                <a:gd name="T28" fmla="*/ 272 w 1122"/>
                <a:gd name="T29" fmla="*/ 325 h 1122"/>
                <a:gd name="T30" fmla="*/ 251 w 1122"/>
                <a:gd name="T31" fmla="*/ 343 h 1122"/>
                <a:gd name="T32" fmla="*/ 228 w 1122"/>
                <a:gd name="T33" fmla="*/ 418 h 1122"/>
                <a:gd name="T34" fmla="*/ 239 w 1122"/>
                <a:gd name="T35" fmla="*/ 506 h 1122"/>
                <a:gd name="T36" fmla="*/ 295 w 1122"/>
                <a:gd name="T37" fmla="*/ 581 h 1122"/>
                <a:gd name="T38" fmla="*/ 371 w 1122"/>
                <a:gd name="T39" fmla="*/ 733 h 1122"/>
                <a:gd name="T40" fmla="*/ 363 w 1122"/>
                <a:gd name="T41" fmla="*/ 763 h 1122"/>
                <a:gd name="T42" fmla="*/ 210 w 1122"/>
                <a:gd name="T43" fmla="*/ 801 h 1122"/>
                <a:gd name="T44" fmla="*/ 0 w 1122"/>
                <a:gd name="T45" fmla="*/ 1071 h 1122"/>
                <a:gd name="T46" fmla="*/ 15 w 1122"/>
                <a:gd name="T47" fmla="*/ 1107 h 1122"/>
                <a:gd name="T48" fmla="*/ 51 w 1122"/>
                <a:gd name="T49" fmla="*/ 1122 h 1122"/>
                <a:gd name="T50" fmla="*/ 1071 w 1122"/>
                <a:gd name="T51" fmla="*/ 1122 h 1122"/>
                <a:gd name="T52" fmla="*/ 1122 w 1122"/>
                <a:gd name="T53" fmla="*/ 1071 h 1122"/>
                <a:gd name="T54" fmla="*/ 911 w 1122"/>
                <a:gd name="T55" fmla="*/ 801 h 1122"/>
                <a:gd name="T56" fmla="*/ 109 w 1122"/>
                <a:gd name="T57" fmla="*/ 1020 h 1122"/>
                <a:gd name="T58" fmla="*/ 235 w 1122"/>
                <a:gd name="T59" fmla="*/ 900 h 1122"/>
                <a:gd name="T60" fmla="*/ 418 w 1122"/>
                <a:gd name="T61" fmla="*/ 854 h 1122"/>
                <a:gd name="T62" fmla="*/ 455 w 1122"/>
                <a:gd name="T63" fmla="*/ 817 h 1122"/>
                <a:gd name="T64" fmla="*/ 477 w 1122"/>
                <a:gd name="T65" fmla="*/ 730 h 1122"/>
                <a:gd name="T66" fmla="*/ 462 w 1122"/>
                <a:gd name="T67" fmla="*/ 681 h 1122"/>
                <a:gd name="T68" fmla="*/ 392 w 1122"/>
                <a:gd name="T69" fmla="*/ 535 h 1122"/>
                <a:gd name="T70" fmla="*/ 340 w 1122"/>
                <a:gd name="T71" fmla="*/ 494 h 1122"/>
                <a:gd name="T72" fmla="*/ 327 w 1122"/>
                <a:gd name="T73" fmla="*/ 412 h 1122"/>
                <a:gd name="T74" fmla="*/ 366 w 1122"/>
                <a:gd name="T75" fmla="*/ 395 h 1122"/>
                <a:gd name="T76" fmla="*/ 378 w 1122"/>
                <a:gd name="T77" fmla="*/ 355 h 1122"/>
                <a:gd name="T78" fmla="*/ 368 w 1122"/>
                <a:gd name="T79" fmla="*/ 251 h 1122"/>
                <a:gd name="T80" fmla="*/ 517 w 1122"/>
                <a:gd name="T81" fmla="*/ 146 h 1122"/>
                <a:gd name="T82" fmla="*/ 546 w 1122"/>
                <a:gd name="T83" fmla="*/ 137 h 1122"/>
                <a:gd name="T84" fmla="*/ 677 w 1122"/>
                <a:gd name="T85" fmla="*/ 102 h 1122"/>
                <a:gd name="T86" fmla="*/ 784 w 1122"/>
                <a:gd name="T87" fmla="*/ 145 h 1122"/>
                <a:gd name="T88" fmla="*/ 791 w 1122"/>
                <a:gd name="T89" fmla="*/ 192 h 1122"/>
                <a:gd name="T90" fmla="*/ 769 w 1122"/>
                <a:gd name="T91" fmla="*/ 215 h 1122"/>
                <a:gd name="T92" fmla="*/ 754 w 1122"/>
                <a:gd name="T93" fmla="*/ 248 h 1122"/>
                <a:gd name="T94" fmla="*/ 748 w 1122"/>
                <a:gd name="T95" fmla="*/ 359 h 1122"/>
                <a:gd name="T96" fmla="*/ 759 w 1122"/>
                <a:gd name="T97" fmla="*/ 393 h 1122"/>
                <a:gd name="T98" fmla="*/ 792 w 1122"/>
                <a:gd name="T99" fmla="*/ 405 h 1122"/>
                <a:gd name="T100" fmla="*/ 786 w 1122"/>
                <a:gd name="T101" fmla="*/ 488 h 1122"/>
                <a:gd name="T102" fmla="*/ 735 w 1122"/>
                <a:gd name="T103" fmla="*/ 535 h 1122"/>
                <a:gd name="T104" fmla="*/ 661 w 1122"/>
                <a:gd name="T105" fmla="*/ 684 h 1122"/>
                <a:gd name="T106" fmla="*/ 646 w 1122"/>
                <a:gd name="T107" fmla="*/ 734 h 1122"/>
                <a:gd name="T108" fmla="*/ 666 w 1122"/>
                <a:gd name="T109" fmla="*/ 817 h 1122"/>
                <a:gd name="T110" fmla="*/ 704 w 1122"/>
                <a:gd name="T111" fmla="*/ 854 h 1122"/>
                <a:gd name="T112" fmla="*/ 886 w 1122"/>
                <a:gd name="T113" fmla="*/ 900 h 1122"/>
                <a:gd name="T114" fmla="*/ 1012 w 1122"/>
                <a:gd name="T115" fmla="*/ 1020 h 1122"/>
                <a:gd name="T116" fmla="*/ 109 w 1122"/>
                <a:gd name="T117" fmla="*/ 1020 h 1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2" h="1122">
                  <a:moveTo>
                    <a:pt x="911" y="801"/>
                  </a:moveTo>
                  <a:cubicBezTo>
                    <a:pt x="758" y="763"/>
                    <a:pt x="758" y="763"/>
                    <a:pt x="758" y="763"/>
                  </a:cubicBezTo>
                  <a:cubicBezTo>
                    <a:pt x="752" y="737"/>
                    <a:pt x="752" y="737"/>
                    <a:pt x="752" y="737"/>
                  </a:cubicBezTo>
                  <a:cubicBezTo>
                    <a:pt x="791" y="693"/>
                    <a:pt x="820" y="637"/>
                    <a:pt x="831" y="579"/>
                  </a:cubicBezTo>
                  <a:cubicBezTo>
                    <a:pt x="859" y="565"/>
                    <a:pt x="878" y="538"/>
                    <a:pt x="882" y="506"/>
                  </a:cubicBezTo>
                  <a:cubicBezTo>
                    <a:pt x="893" y="418"/>
                    <a:pt x="893" y="418"/>
                    <a:pt x="893" y="418"/>
                  </a:cubicBezTo>
                  <a:cubicBezTo>
                    <a:pt x="897" y="391"/>
                    <a:pt x="888" y="364"/>
                    <a:pt x="871" y="343"/>
                  </a:cubicBezTo>
                  <a:cubicBezTo>
                    <a:pt x="865" y="337"/>
                    <a:pt x="859" y="331"/>
                    <a:pt x="852" y="327"/>
                  </a:cubicBezTo>
                  <a:cubicBezTo>
                    <a:pt x="855" y="273"/>
                    <a:pt x="855" y="273"/>
                    <a:pt x="855" y="273"/>
                  </a:cubicBezTo>
                  <a:cubicBezTo>
                    <a:pt x="864" y="263"/>
                    <a:pt x="864" y="263"/>
                    <a:pt x="864" y="263"/>
                  </a:cubicBezTo>
                  <a:cubicBezTo>
                    <a:pt x="890" y="235"/>
                    <a:pt x="926" y="176"/>
                    <a:pt x="869" y="90"/>
                  </a:cubicBezTo>
                  <a:cubicBezTo>
                    <a:pt x="843" y="49"/>
                    <a:pt x="788" y="0"/>
                    <a:pt x="677" y="0"/>
                  </a:cubicBezTo>
                  <a:cubicBezTo>
                    <a:pt x="645" y="0"/>
                    <a:pt x="571" y="0"/>
                    <a:pt x="500" y="45"/>
                  </a:cubicBezTo>
                  <a:cubicBezTo>
                    <a:pt x="290" y="52"/>
                    <a:pt x="266" y="165"/>
                    <a:pt x="266" y="251"/>
                  </a:cubicBezTo>
                  <a:cubicBezTo>
                    <a:pt x="266" y="267"/>
                    <a:pt x="269" y="299"/>
                    <a:pt x="272" y="325"/>
                  </a:cubicBezTo>
                  <a:cubicBezTo>
                    <a:pt x="264" y="330"/>
                    <a:pt x="257" y="336"/>
                    <a:pt x="251" y="343"/>
                  </a:cubicBezTo>
                  <a:cubicBezTo>
                    <a:pt x="233" y="363"/>
                    <a:pt x="225" y="391"/>
                    <a:pt x="228" y="418"/>
                  </a:cubicBezTo>
                  <a:cubicBezTo>
                    <a:pt x="239" y="506"/>
                    <a:pt x="239" y="506"/>
                    <a:pt x="239" y="506"/>
                  </a:cubicBezTo>
                  <a:cubicBezTo>
                    <a:pt x="243" y="540"/>
                    <a:pt x="264" y="567"/>
                    <a:pt x="295" y="581"/>
                  </a:cubicBezTo>
                  <a:cubicBezTo>
                    <a:pt x="307" y="636"/>
                    <a:pt x="333" y="690"/>
                    <a:pt x="371" y="733"/>
                  </a:cubicBezTo>
                  <a:cubicBezTo>
                    <a:pt x="363" y="763"/>
                    <a:pt x="363" y="763"/>
                    <a:pt x="363" y="763"/>
                  </a:cubicBezTo>
                  <a:cubicBezTo>
                    <a:pt x="210" y="801"/>
                    <a:pt x="210" y="801"/>
                    <a:pt x="210" y="801"/>
                  </a:cubicBezTo>
                  <a:cubicBezTo>
                    <a:pt x="86" y="832"/>
                    <a:pt x="0" y="943"/>
                    <a:pt x="0" y="1071"/>
                  </a:cubicBezTo>
                  <a:cubicBezTo>
                    <a:pt x="0" y="1085"/>
                    <a:pt x="5" y="1098"/>
                    <a:pt x="15" y="1107"/>
                  </a:cubicBezTo>
                  <a:cubicBezTo>
                    <a:pt x="24" y="1117"/>
                    <a:pt x="37" y="1122"/>
                    <a:pt x="51" y="1122"/>
                  </a:cubicBezTo>
                  <a:cubicBezTo>
                    <a:pt x="1071" y="1122"/>
                    <a:pt x="1071" y="1122"/>
                    <a:pt x="1071" y="1122"/>
                  </a:cubicBezTo>
                  <a:cubicBezTo>
                    <a:pt x="1099" y="1122"/>
                    <a:pt x="1122" y="1099"/>
                    <a:pt x="1122" y="1071"/>
                  </a:cubicBezTo>
                  <a:cubicBezTo>
                    <a:pt x="1122" y="943"/>
                    <a:pt x="1035" y="832"/>
                    <a:pt x="911" y="801"/>
                  </a:cubicBezTo>
                  <a:close/>
                  <a:moveTo>
                    <a:pt x="109" y="1020"/>
                  </a:moveTo>
                  <a:cubicBezTo>
                    <a:pt x="127" y="962"/>
                    <a:pt x="174" y="915"/>
                    <a:pt x="235" y="900"/>
                  </a:cubicBezTo>
                  <a:cubicBezTo>
                    <a:pt x="418" y="854"/>
                    <a:pt x="418" y="854"/>
                    <a:pt x="418" y="854"/>
                  </a:cubicBezTo>
                  <a:cubicBezTo>
                    <a:pt x="436" y="850"/>
                    <a:pt x="450" y="836"/>
                    <a:pt x="455" y="817"/>
                  </a:cubicBezTo>
                  <a:cubicBezTo>
                    <a:pt x="477" y="730"/>
                    <a:pt x="477" y="730"/>
                    <a:pt x="477" y="730"/>
                  </a:cubicBezTo>
                  <a:cubicBezTo>
                    <a:pt x="481" y="712"/>
                    <a:pt x="476" y="693"/>
                    <a:pt x="462" y="681"/>
                  </a:cubicBezTo>
                  <a:cubicBezTo>
                    <a:pt x="422" y="643"/>
                    <a:pt x="396" y="589"/>
                    <a:pt x="392" y="535"/>
                  </a:cubicBezTo>
                  <a:cubicBezTo>
                    <a:pt x="390" y="508"/>
                    <a:pt x="367" y="494"/>
                    <a:pt x="340" y="494"/>
                  </a:cubicBezTo>
                  <a:cubicBezTo>
                    <a:pt x="327" y="412"/>
                    <a:pt x="327" y="412"/>
                    <a:pt x="327" y="412"/>
                  </a:cubicBezTo>
                  <a:cubicBezTo>
                    <a:pt x="342" y="412"/>
                    <a:pt x="356" y="406"/>
                    <a:pt x="366" y="395"/>
                  </a:cubicBezTo>
                  <a:cubicBezTo>
                    <a:pt x="375" y="384"/>
                    <a:pt x="380" y="370"/>
                    <a:pt x="378" y="355"/>
                  </a:cubicBezTo>
                  <a:cubicBezTo>
                    <a:pt x="374" y="324"/>
                    <a:pt x="368" y="268"/>
                    <a:pt x="368" y="251"/>
                  </a:cubicBezTo>
                  <a:cubicBezTo>
                    <a:pt x="368" y="198"/>
                    <a:pt x="368" y="148"/>
                    <a:pt x="517" y="146"/>
                  </a:cubicBezTo>
                  <a:cubicBezTo>
                    <a:pt x="527" y="146"/>
                    <a:pt x="537" y="143"/>
                    <a:pt x="546" y="137"/>
                  </a:cubicBezTo>
                  <a:cubicBezTo>
                    <a:pt x="595" y="102"/>
                    <a:pt x="650" y="102"/>
                    <a:pt x="677" y="102"/>
                  </a:cubicBezTo>
                  <a:cubicBezTo>
                    <a:pt x="756" y="102"/>
                    <a:pt x="777" y="135"/>
                    <a:pt x="784" y="145"/>
                  </a:cubicBezTo>
                  <a:cubicBezTo>
                    <a:pt x="805" y="177"/>
                    <a:pt x="796" y="186"/>
                    <a:pt x="791" y="192"/>
                  </a:cubicBezTo>
                  <a:cubicBezTo>
                    <a:pt x="769" y="215"/>
                    <a:pt x="769" y="215"/>
                    <a:pt x="769" y="215"/>
                  </a:cubicBezTo>
                  <a:cubicBezTo>
                    <a:pt x="760" y="223"/>
                    <a:pt x="754" y="235"/>
                    <a:pt x="754" y="248"/>
                  </a:cubicBezTo>
                  <a:cubicBezTo>
                    <a:pt x="748" y="359"/>
                    <a:pt x="748" y="359"/>
                    <a:pt x="748" y="359"/>
                  </a:cubicBezTo>
                  <a:cubicBezTo>
                    <a:pt x="748" y="373"/>
                    <a:pt x="749" y="383"/>
                    <a:pt x="759" y="393"/>
                  </a:cubicBezTo>
                  <a:cubicBezTo>
                    <a:pt x="768" y="403"/>
                    <a:pt x="778" y="405"/>
                    <a:pt x="792" y="405"/>
                  </a:cubicBezTo>
                  <a:cubicBezTo>
                    <a:pt x="786" y="488"/>
                    <a:pt x="786" y="488"/>
                    <a:pt x="786" y="488"/>
                  </a:cubicBezTo>
                  <a:cubicBezTo>
                    <a:pt x="759" y="488"/>
                    <a:pt x="737" y="508"/>
                    <a:pt x="735" y="535"/>
                  </a:cubicBezTo>
                  <a:cubicBezTo>
                    <a:pt x="730" y="590"/>
                    <a:pt x="702" y="647"/>
                    <a:pt x="661" y="684"/>
                  </a:cubicBezTo>
                  <a:cubicBezTo>
                    <a:pt x="647" y="696"/>
                    <a:pt x="641" y="716"/>
                    <a:pt x="646" y="734"/>
                  </a:cubicBezTo>
                  <a:cubicBezTo>
                    <a:pt x="666" y="817"/>
                    <a:pt x="666" y="817"/>
                    <a:pt x="666" y="817"/>
                  </a:cubicBezTo>
                  <a:cubicBezTo>
                    <a:pt x="671" y="836"/>
                    <a:pt x="685" y="850"/>
                    <a:pt x="704" y="854"/>
                  </a:cubicBezTo>
                  <a:cubicBezTo>
                    <a:pt x="886" y="900"/>
                    <a:pt x="886" y="900"/>
                    <a:pt x="886" y="900"/>
                  </a:cubicBezTo>
                  <a:cubicBezTo>
                    <a:pt x="948" y="915"/>
                    <a:pt x="995" y="962"/>
                    <a:pt x="1012" y="1020"/>
                  </a:cubicBezTo>
                  <a:lnTo>
                    <a:pt x="109" y="1020"/>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 name="Freeform 96">
              <a:extLst>
                <a:ext uri="{FF2B5EF4-FFF2-40B4-BE49-F238E27FC236}">
                  <a16:creationId xmlns:a16="http://schemas.microsoft.com/office/drawing/2014/main" id="{A36972D3-1AB3-D7B4-987A-51A0E7F7712A}"/>
                </a:ext>
              </a:extLst>
            </p:cNvPr>
            <p:cNvSpPr>
              <a:spLocks noEditPoints="1"/>
            </p:cNvSpPr>
            <p:nvPr/>
          </p:nvSpPr>
          <p:spPr bwMode="auto">
            <a:xfrm>
              <a:off x="2756" y="347"/>
              <a:ext cx="5521" cy="5790"/>
            </a:xfrm>
            <a:custGeom>
              <a:avLst/>
              <a:gdLst>
                <a:gd name="T0" fmla="*/ 1220 w 2334"/>
                <a:gd name="T1" fmla="*/ 2346 h 2448"/>
                <a:gd name="T2" fmla="*/ 763 w 2334"/>
                <a:gd name="T3" fmla="*/ 2346 h 2448"/>
                <a:gd name="T4" fmla="*/ 1116 w 2334"/>
                <a:gd name="T5" fmla="*/ 2040 h 2448"/>
                <a:gd name="T6" fmla="*/ 1218 w 2334"/>
                <a:gd name="T7" fmla="*/ 2040 h 2448"/>
                <a:gd name="T8" fmla="*/ 1387 w 2334"/>
                <a:gd name="T9" fmla="*/ 2084 h 2448"/>
                <a:gd name="T10" fmla="*/ 1456 w 2334"/>
                <a:gd name="T11" fmla="*/ 2064 h 2448"/>
                <a:gd name="T12" fmla="*/ 1435 w 2334"/>
                <a:gd name="T13" fmla="*/ 1995 h 2448"/>
                <a:gd name="T14" fmla="*/ 1399 w 2334"/>
                <a:gd name="T15" fmla="*/ 1978 h 2448"/>
                <a:gd name="T16" fmla="*/ 1499 w 2334"/>
                <a:gd name="T17" fmla="*/ 1849 h 2448"/>
                <a:gd name="T18" fmla="*/ 1484 w 2334"/>
                <a:gd name="T19" fmla="*/ 1778 h 2448"/>
                <a:gd name="T20" fmla="*/ 1414 w 2334"/>
                <a:gd name="T21" fmla="*/ 1792 h 2448"/>
                <a:gd name="T22" fmla="*/ 1299 w 2334"/>
                <a:gd name="T23" fmla="*/ 1938 h 2448"/>
                <a:gd name="T24" fmla="*/ 1221 w 2334"/>
                <a:gd name="T25" fmla="*/ 1938 h 2448"/>
                <a:gd name="T26" fmla="*/ 1218 w 2334"/>
                <a:gd name="T27" fmla="*/ 1938 h 2448"/>
                <a:gd name="T28" fmla="*/ 1116 w 2334"/>
                <a:gd name="T29" fmla="*/ 1938 h 2448"/>
                <a:gd name="T30" fmla="*/ 1114 w 2334"/>
                <a:gd name="T31" fmla="*/ 1938 h 2448"/>
                <a:gd name="T32" fmla="*/ 1036 w 2334"/>
                <a:gd name="T33" fmla="*/ 1938 h 2448"/>
                <a:gd name="T34" fmla="*/ 554 w 2334"/>
                <a:gd name="T35" fmla="*/ 102 h 2448"/>
                <a:gd name="T36" fmla="*/ 1780 w 2334"/>
                <a:gd name="T37" fmla="*/ 102 h 2448"/>
                <a:gd name="T38" fmla="*/ 1650 w 2334"/>
                <a:gd name="T39" fmla="*/ 1236 h 2448"/>
                <a:gd name="T40" fmla="*/ 1686 w 2334"/>
                <a:gd name="T41" fmla="*/ 1298 h 2448"/>
                <a:gd name="T42" fmla="*/ 1749 w 2334"/>
                <a:gd name="T43" fmla="*/ 1262 h 2448"/>
                <a:gd name="T44" fmla="*/ 1870 w 2334"/>
                <a:gd name="T45" fmla="*/ 491 h 2448"/>
                <a:gd name="T46" fmla="*/ 2078 w 2334"/>
                <a:gd name="T47" fmla="*/ 430 h 2448"/>
                <a:gd name="T48" fmla="*/ 2140 w 2334"/>
                <a:gd name="T49" fmla="*/ 950 h 2448"/>
                <a:gd name="T50" fmla="*/ 2026 w 2334"/>
                <a:gd name="T51" fmla="*/ 1143 h 2448"/>
                <a:gd name="T52" fmla="*/ 2036 w 2334"/>
                <a:gd name="T53" fmla="*/ 1215 h 2448"/>
                <a:gd name="T54" fmla="*/ 2067 w 2334"/>
                <a:gd name="T55" fmla="*/ 1225 h 2448"/>
                <a:gd name="T56" fmla="*/ 2108 w 2334"/>
                <a:gd name="T57" fmla="*/ 1205 h 2448"/>
                <a:gd name="T58" fmla="*/ 2234 w 2334"/>
                <a:gd name="T59" fmla="*/ 988 h 2448"/>
                <a:gd name="T60" fmla="*/ 2135 w 2334"/>
                <a:gd name="T61" fmla="*/ 345 h 2448"/>
                <a:gd name="T62" fmla="*/ 1878 w 2334"/>
                <a:gd name="T63" fmla="*/ 356 h 2448"/>
                <a:gd name="T64" fmla="*/ 1882 w 2334"/>
                <a:gd name="T65" fmla="*/ 102 h 2448"/>
                <a:gd name="T66" fmla="*/ 1932 w 2334"/>
                <a:gd name="T67" fmla="*/ 102 h 2448"/>
                <a:gd name="T68" fmla="*/ 1983 w 2334"/>
                <a:gd name="T69" fmla="*/ 51 h 2448"/>
                <a:gd name="T70" fmla="*/ 1932 w 2334"/>
                <a:gd name="T71" fmla="*/ 0 h 2448"/>
                <a:gd name="T72" fmla="*/ 402 w 2334"/>
                <a:gd name="T73" fmla="*/ 0 h 2448"/>
                <a:gd name="T74" fmla="*/ 351 w 2334"/>
                <a:gd name="T75" fmla="*/ 51 h 2448"/>
                <a:gd name="T76" fmla="*/ 402 w 2334"/>
                <a:gd name="T77" fmla="*/ 102 h 2448"/>
                <a:gd name="T78" fmla="*/ 452 w 2334"/>
                <a:gd name="T79" fmla="*/ 102 h 2448"/>
                <a:gd name="T80" fmla="*/ 456 w 2334"/>
                <a:gd name="T81" fmla="*/ 356 h 2448"/>
                <a:gd name="T82" fmla="*/ 200 w 2334"/>
                <a:gd name="T83" fmla="*/ 345 h 2448"/>
                <a:gd name="T84" fmla="*/ 100 w 2334"/>
                <a:gd name="T85" fmla="*/ 988 h 2448"/>
                <a:gd name="T86" fmla="*/ 731 w 2334"/>
                <a:gd name="T87" fmla="*/ 1674 h 2448"/>
                <a:gd name="T88" fmla="*/ 737 w 2334"/>
                <a:gd name="T89" fmla="*/ 1676 h 2448"/>
                <a:gd name="T90" fmla="*/ 933 w 2334"/>
                <a:gd name="T91" fmla="*/ 1977 h 2448"/>
                <a:gd name="T92" fmla="*/ 657 w 2334"/>
                <a:gd name="T93" fmla="*/ 2397 h 2448"/>
                <a:gd name="T94" fmla="*/ 708 w 2334"/>
                <a:gd name="T95" fmla="*/ 2448 h 2448"/>
                <a:gd name="T96" fmla="*/ 1220 w 2334"/>
                <a:gd name="T97" fmla="*/ 2448 h 2448"/>
                <a:gd name="T98" fmla="*/ 1270 w 2334"/>
                <a:gd name="T99" fmla="*/ 2397 h 2448"/>
                <a:gd name="T100" fmla="*/ 1220 w 2334"/>
                <a:gd name="T101" fmla="*/ 2346 h 2448"/>
                <a:gd name="T102" fmla="*/ 194 w 2334"/>
                <a:gd name="T103" fmla="*/ 950 h 2448"/>
                <a:gd name="T104" fmla="*/ 256 w 2334"/>
                <a:gd name="T105" fmla="*/ 430 h 2448"/>
                <a:gd name="T106" fmla="*/ 463 w 2334"/>
                <a:gd name="T107" fmla="*/ 490 h 2448"/>
                <a:gd name="T108" fmla="*/ 657 w 2334"/>
                <a:gd name="T109" fmla="*/ 1492 h 2448"/>
                <a:gd name="T110" fmla="*/ 194 w 2334"/>
                <a:gd name="T111" fmla="*/ 950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334" h="2448">
                  <a:moveTo>
                    <a:pt x="1220" y="2346"/>
                  </a:moveTo>
                  <a:cubicBezTo>
                    <a:pt x="763" y="2346"/>
                    <a:pt x="763" y="2346"/>
                    <a:pt x="763" y="2346"/>
                  </a:cubicBezTo>
                  <a:cubicBezTo>
                    <a:pt x="788" y="2173"/>
                    <a:pt x="937" y="2040"/>
                    <a:pt x="1116" y="2040"/>
                  </a:cubicBezTo>
                  <a:cubicBezTo>
                    <a:pt x="1218" y="2040"/>
                    <a:pt x="1218" y="2040"/>
                    <a:pt x="1218" y="2040"/>
                  </a:cubicBezTo>
                  <a:cubicBezTo>
                    <a:pt x="1275" y="2040"/>
                    <a:pt x="1332" y="2055"/>
                    <a:pt x="1387" y="2084"/>
                  </a:cubicBezTo>
                  <a:cubicBezTo>
                    <a:pt x="1411" y="2098"/>
                    <a:pt x="1442" y="2089"/>
                    <a:pt x="1456" y="2064"/>
                  </a:cubicBezTo>
                  <a:cubicBezTo>
                    <a:pt x="1469" y="2039"/>
                    <a:pt x="1460" y="2008"/>
                    <a:pt x="1435" y="1995"/>
                  </a:cubicBezTo>
                  <a:cubicBezTo>
                    <a:pt x="1423" y="1988"/>
                    <a:pt x="1411" y="1983"/>
                    <a:pt x="1399" y="1978"/>
                  </a:cubicBezTo>
                  <a:cubicBezTo>
                    <a:pt x="1433" y="1938"/>
                    <a:pt x="1467" y="1896"/>
                    <a:pt x="1499" y="1849"/>
                  </a:cubicBezTo>
                  <a:cubicBezTo>
                    <a:pt x="1514" y="1825"/>
                    <a:pt x="1508" y="1794"/>
                    <a:pt x="1484" y="1778"/>
                  </a:cubicBezTo>
                  <a:cubicBezTo>
                    <a:pt x="1461" y="1763"/>
                    <a:pt x="1429" y="1769"/>
                    <a:pt x="1414" y="1792"/>
                  </a:cubicBezTo>
                  <a:cubicBezTo>
                    <a:pt x="1377" y="1847"/>
                    <a:pt x="1339" y="1896"/>
                    <a:pt x="1299" y="1938"/>
                  </a:cubicBezTo>
                  <a:cubicBezTo>
                    <a:pt x="1221" y="1938"/>
                    <a:pt x="1221" y="1938"/>
                    <a:pt x="1221" y="1938"/>
                  </a:cubicBezTo>
                  <a:cubicBezTo>
                    <a:pt x="1220" y="1938"/>
                    <a:pt x="1219" y="1938"/>
                    <a:pt x="1218" y="1938"/>
                  </a:cubicBezTo>
                  <a:cubicBezTo>
                    <a:pt x="1116" y="1938"/>
                    <a:pt x="1116" y="1938"/>
                    <a:pt x="1116" y="1938"/>
                  </a:cubicBezTo>
                  <a:cubicBezTo>
                    <a:pt x="1115" y="1938"/>
                    <a:pt x="1115" y="1938"/>
                    <a:pt x="1114" y="1938"/>
                  </a:cubicBezTo>
                  <a:cubicBezTo>
                    <a:pt x="1036" y="1938"/>
                    <a:pt x="1036" y="1938"/>
                    <a:pt x="1036" y="1938"/>
                  </a:cubicBezTo>
                  <a:cubicBezTo>
                    <a:pt x="567" y="1448"/>
                    <a:pt x="551" y="348"/>
                    <a:pt x="554" y="102"/>
                  </a:cubicBezTo>
                  <a:cubicBezTo>
                    <a:pt x="1780" y="102"/>
                    <a:pt x="1780" y="102"/>
                    <a:pt x="1780" y="102"/>
                  </a:cubicBezTo>
                  <a:cubicBezTo>
                    <a:pt x="1782" y="259"/>
                    <a:pt x="1776" y="765"/>
                    <a:pt x="1650" y="1236"/>
                  </a:cubicBezTo>
                  <a:cubicBezTo>
                    <a:pt x="1643" y="1263"/>
                    <a:pt x="1659" y="1291"/>
                    <a:pt x="1686" y="1298"/>
                  </a:cubicBezTo>
                  <a:cubicBezTo>
                    <a:pt x="1714" y="1305"/>
                    <a:pt x="1741" y="1290"/>
                    <a:pt x="1749" y="1262"/>
                  </a:cubicBezTo>
                  <a:cubicBezTo>
                    <a:pt x="1822" y="990"/>
                    <a:pt x="1855" y="713"/>
                    <a:pt x="1870" y="491"/>
                  </a:cubicBezTo>
                  <a:cubicBezTo>
                    <a:pt x="1927" y="436"/>
                    <a:pt x="2007" y="383"/>
                    <a:pt x="2078" y="430"/>
                  </a:cubicBezTo>
                  <a:cubicBezTo>
                    <a:pt x="2179" y="497"/>
                    <a:pt x="2227" y="733"/>
                    <a:pt x="2140" y="950"/>
                  </a:cubicBezTo>
                  <a:cubicBezTo>
                    <a:pt x="2116" y="1010"/>
                    <a:pt x="2077" y="1075"/>
                    <a:pt x="2026" y="1143"/>
                  </a:cubicBezTo>
                  <a:cubicBezTo>
                    <a:pt x="2009" y="1166"/>
                    <a:pt x="2014" y="1198"/>
                    <a:pt x="2036" y="1215"/>
                  </a:cubicBezTo>
                  <a:cubicBezTo>
                    <a:pt x="2045" y="1222"/>
                    <a:pt x="2056" y="1225"/>
                    <a:pt x="2067" y="1225"/>
                  </a:cubicBezTo>
                  <a:cubicBezTo>
                    <a:pt x="2082" y="1225"/>
                    <a:pt x="2098" y="1218"/>
                    <a:pt x="2108" y="1205"/>
                  </a:cubicBezTo>
                  <a:cubicBezTo>
                    <a:pt x="2165" y="1128"/>
                    <a:pt x="2207" y="1057"/>
                    <a:pt x="2234" y="988"/>
                  </a:cubicBezTo>
                  <a:cubicBezTo>
                    <a:pt x="2334" y="741"/>
                    <a:pt x="2288" y="446"/>
                    <a:pt x="2135" y="345"/>
                  </a:cubicBezTo>
                  <a:cubicBezTo>
                    <a:pt x="2096" y="319"/>
                    <a:pt x="2002" y="279"/>
                    <a:pt x="1878" y="356"/>
                  </a:cubicBezTo>
                  <a:cubicBezTo>
                    <a:pt x="1883" y="243"/>
                    <a:pt x="1883" y="155"/>
                    <a:pt x="1882" y="102"/>
                  </a:cubicBezTo>
                  <a:cubicBezTo>
                    <a:pt x="1932" y="102"/>
                    <a:pt x="1932" y="102"/>
                    <a:pt x="1932" y="102"/>
                  </a:cubicBezTo>
                  <a:cubicBezTo>
                    <a:pt x="1960" y="102"/>
                    <a:pt x="1983" y="79"/>
                    <a:pt x="1983" y="51"/>
                  </a:cubicBezTo>
                  <a:cubicBezTo>
                    <a:pt x="1983" y="23"/>
                    <a:pt x="1960" y="0"/>
                    <a:pt x="1932" y="0"/>
                  </a:cubicBezTo>
                  <a:cubicBezTo>
                    <a:pt x="402" y="0"/>
                    <a:pt x="402" y="0"/>
                    <a:pt x="402" y="0"/>
                  </a:cubicBezTo>
                  <a:cubicBezTo>
                    <a:pt x="374" y="0"/>
                    <a:pt x="351" y="23"/>
                    <a:pt x="351" y="51"/>
                  </a:cubicBezTo>
                  <a:cubicBezTo>
                    <a:pt x="351" y="79"/>
                    <a:pt x="374" y="102"/>
                    <a:pt x="402" y="102"/>
                  </a:cubicBezTo>
                  <a:cubicBezTo>
                    <a:pt x="452" y="102"/>
                    <a:pt x="452" y="102"/>
                    <a:pt x="452" y="102"/>
                  </a:cubicBezTo>
                  <a:cubicBezTo>
                    <a:pt x="451" y="155"/>
                    <a:pt x="451" y="243"/>
                    <a:pt x="456" y="356"/>
                  </a:cubicBezTo>
                  <a:cubicBezTo>
                    <a:pt x="332" y="279"/>
                    <a:pt x="239" y="319"/>
                    <a:pt x="200" y="345"/>
                  </a:cubicBezTo>
                  <a:cubicBezTo>
                    <a:pt x="46" y="446"/>
                    <a:pt x="0" y="741"/>
                    <a:pt x="100" y="988"/>
                  </a:cubicBezTo>
                  <a:cubicBezTo>
                    <a:pt x="242" y="1341"/>
                    <a:pt x="711" y="1661"/>
                    <a:pt x="731" y="1674"/>
                  </a:cubicBezTo>
                  <a:cubicBezTo>
                    <a:pt x="732" y="1676"/>
                    <a:pt x="735" y="1675"/>
                    <a:pt x="737" y="1676"/>
                  </a:cubicBezTo>
                  <a:cubicBezTo>
                    <a:pt x="791" y="1787"/>
                    <a:pt x="856" y="1889"/>
                    <a:pt x="933" y="1977"/>
                  </a:cubicBezTo>
                  <a:cubicBezTo>
                    <a:pt x="771" y="2048"/>
                    <a:pt x="657" y="2209"/>
                    <a:pt x="657" y="2397"/>
                  </a:cubicBezTo>
                  <a:cubicBezTo>
                    <a:pt x="657" y="2425"/>
                    <a:pt x="680" y="2448"/>
                    <a:pt x="708" y="2448"/>
                  </a:cubicBezTo>
                  <a:cubicBezTo>
                    <a:pt x="1220" y="2448"/>
                    <a:pt x="1220" y="2448"/>
                    <a:pt x="1220" y="2448"/>
                  </a:cubicBezTo>
                  <a:cubicBezTo>
                    <a:pt x="1248" y="2448"/>
                    <a:pt x="1270" y="2425"/>
                    <a:pt x="1270" y="2397"/>
                  </a:cubicBezTo>
                  <a:cubicBezTo>
                    <a:pt x="1270" y="2369"/>
                    <a:pt x="1248" y="2346"/>
                    <a:pt x="1220" y="2346"/>
                  </a:cubicBezTo>
                  <a:close/>
                  <a:moveTo>
                    <a:pt x="194" y="950"/>
                  </a:moveTo>
                  <a:cubicBezTo>
                    <a:pt x="107" y="733"/>
                    <a:pt x="155" y="496"/>
                    <a:pt x="256" y="430"/>
                  </a:cubicBezTo>
                  <a:cubicBezTo>
                    <a:pt x="327" y="383"/>
                    <a:pt x="407" y="435"/>
                    <a:pt x="463" y="490"/>
                  </a:cubicBezTo>
                  <a:cubicBezTo>
                    <a:pt x="482" y="776"/>
                    <a:pt x="532" y="1155"/>
                    <a:pt x="657" y="1492"/>
                  </a:cubicBezTo>
                  <a:cubicBezTo>
                    <a:pt x="510" y="1374"/>
                    <a:pt x="281" y="1165"/>
                    <a:pt x="194" y="95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 name="Freeform 97">
              <a:extLst>
                <a:ext uri="{FF2B5EF4-FFF2-40B4-BE49-F238E27FC236}">
                  <a16:creationId xmlns:a16="http://schemas.microsoft.com/office/drawing/2014/main" id="{D043B880-FF02-4E06-5B6F-A7AD5E557A5F}"/>
                </a:ext>
              </a:extLst>
            </p:cNvPr>
            <p:cNvSpPr>
              <a:spLocks/>
            </p:cNvSpPr>
            <p:nvPr/>
          </p:nvSpPr>
          <p:spPr bwMode="auto">
            <a:xfrm>
              <a:off x="4308" y="830"/>
              <a:ext cx="1223" cy="3860"/>
            </a:xfrm>
            <a:custGeom>
              <a:avLst/>
              <a:gdLst>
                <a:gd name="T0" fmla="*/ 51 w 517"/>
                <a:gd name="T1" fmla="*/ 0 h 1632"/>
                <a:gd name="T2" fmla="*/ 1 w 517"/>
                <a:gd name="T3" fmla="*/ 52 h 1632"/>
                <a:gd name="T4" fmla="*/ 421 w 517"/>
                <a:gd name="T5" fmla="*/ 1613 h 1632"/>
                <a:gd name="T6" fmla="*/ 460 w 517"/>
                <a:gd name="T7" fmla="*/ 1632 h 1632"/>
                <a:gd name="T8" fmla="*/ 492 w 517"/>
                <a:gd name="T9" fmla="*/ 1620 h 1632"/>
                <a:gd name="T10" fmla="*/ 500 w 517"/>
                <a:gd name="T11" fmla="*/ 1549 h 1632"/>
                <a:gd name="T12" fmla="*/ 103 w 517"/>
                <a:gd name="T13" fmla="*/ 50 h 1632"/>
                <a:gd name="T14" fmla="*/ 51 w 517"/>
                <a:gd name="T15" fmla="*/ 0 h 16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7" h="1632">
                  <a:moveTo>
                    <a:pt x="51" y="0"/>
                  </a:moveTo>
                  <a:cubicBezTo>
                    <a:pt x="23" y="1"/>
                    <a:pt x="0" y="24"/>
                    <a:pt x="1" y="52"/>
                  </a:cubicBezTo>
                  <a:cubicBezTo>
                    <a:pt x="5" y="232"/>
                    <a:pt x="45" y="1154"/>
                    <a:pt x="421" y="1613"/>
                  </a:cubicBezTo>
                  <a:cubicBezTo>
                    <a:pt x="431" y="1626"/>
                    <a:pt x="445" y="1632"/>
                    <a:pt x="460" y="1632"/>
                  </a:cubicBezTo>
                  <a:cubicBezTo>
                    <a:pt x="472" y="1632"/>
                    <a:pt x="483" y="1628"/>
                    <a:pt x="492" y="1620"/>
                  </a:cubicBezTo>
                  <a:cubicBezTo>
                    <a:pt x="514" y="1602"/>
                    <a:pt x="517" y="1570"/>
                    <a:pt x="500" y="1549"/>
                  </a:cubicBezTo>
                  <a:cubicBezTo>
                    <a:pt x="145" y="1115"/>
                    <a:pt x="107" y="224"/>
                    <a:pt x="103" y="50"/>
                  </a:cubicBezTo>
                  <a:cubicBezTo>
                    <a:pt x="102" y="22"/>
                    <a:pt x="80" y="2"/>
                    <a:pt x="51" y="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12" name="Textfeld 11">
            <a:extLst>
              <a:ext uri="{FF2B5EF4-FFF2-40B4-BE49-F238E27FC236}">
                <a16:creationId xmlns:a16="http://schemas.microsoft.com/office/drawing/2014/main" id="{BD10EEB4-7DEA-8705-525D-BD1518E636E9}"/>
              </a:ext>
            </a:extLst>
          </p:cNvPr>
          <p:cNvSpPr txBox="1"/>
          <p:nvPr/>
        </p:nvSpPr>
        <p:spPr>
          <a:xfrm>
            <a:off x="6875258" y="5348744"/>
            <a:ext cx="4096731" cy="1138773"/>
          </a:xfrm>
          <a:prstGeom prst="rect">
            <a:avLst/>
          </a:prstGeom>
          <a:noFill/>
        </p:spPr>
        <p:txBody>
          <a:bodyPr wrap="square">
            <a:spAutoFit/>
          </a:bodyPr>
          <a:lstStyle/>
          <a:p>
            <a:r>
              <a:rPr lang="de-CH" sz="1700" dirty="0"/>
              <a:t>Diese Lerneinheit wurde vom Projekt «TechPreneurs» inspiriert, das von Lars Diener-Kimmich mit Unterstützung der Gebert </a:t>
            </a:r>
            <a:r>
              <a:rPr lang="de-CH" sz="1700" dirty="0" err="1"/>
              <a:t>Rüf</a:t>
            </a:r>
            <a:r>
              <a:rPr lang="de-CH" sz="1700" dirty="0"/>
              <a:t> Stiftung umgesetzt wurde.</a:t>
            </a:r>
          </a:p>
        </p:txBody>
      </p:sp>
      <p:sp>
        <p:nvSpPr>
          <p:cNvPr id="13" name="Rechteck 12">
            <a:extLst>
              <a:ext uri="{FF2B5EF4-FFF2-40B4-BE49-F238E27FC236}">
                <a16:creationId xmlns:a16="http://schemas.microsoft.com/office/drawing/2014/main" id="{7BB4B1DC-3421-323B-56A7-343A4C3430AD}"/>
              </a:ext>
            </a:extLst>
          </p:cNvPr>
          <p:cNvSpPr/>
          <p:nvPr/>
        </p:nvSpPr>
        <p:spPr>
          <a:xfrm>
            <a:off x="6797365" y="5180367"/>
            <a:ext cx="4252519" cy="1476561"/>
          </a:xfrm>
          <a:prstGeom prst="rect">
            <a:avLst/>
          </a:prstGeom>
          <a:noFill/>
          <a:ln w="19050">
            <a:solidFill>
              <a:srgbClr val="135B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13812528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FC11F1EF-CE03-EAB7-8769-3B2DCE9B5A54}"/>
              </a:ext>
            </a:extLst>
          </p:cNvPr>
          <p:cNvSpPr txBox="1"/>
          <p:nvPr/>
        </p:nvSpPr>
        <p:spPr>
          <a:xfrm>
            <a:off x="970324" y="6233239"/>
            <a:ext cx="10261876" cy="246221"/>
          </a:xfrm>
          <a:prstGeom prst="rect">
            <a:avLst/>
          </a:prstGeom>
          <a:noFill/>
        </p:spPr>
        <p:txBody>
          <a:bodyPr wrap="square">
            <a:spAutoFit/>
          </a:bodyPr>
          <a:lstStyle/>
          <a:p>
            <a:r>
              <a:rPr lang="en-US" sz="1000" b="1" dirty="0">
                <a:solidFill>
                  <a:srgbClr val="686868"/>
                </a:solidFill>
                <a:latin typeface="Century Gothic"/>
              </a:rPr>
              <a:t>Quelle: </a:t>
            </a:r>
            <a:r>
              <a:rPr lang="en-US" sz="1000" dirty="0">
                <a:solidFill>
                  <a:srgbClr val="686868"/>
                </a:solidFill>
                <a:latin typeface="Century Gothic"/>
              </a:rPr>
              <a:t>Diener-Kimmich (2024) Perfect Pitch: Mein Praxis-</a:t>
            </a:r>
            <a:r>
              <a:rPr lang="en-US" sz="1000" dirty="0" err="1">
                <a:solidFill>
                  <a:srgbClr val="686868"/>
                </a:solidFill>
                <a:latin typeface="Century Gothic"/>
              </a:rPr>
              <a:t>Handbuch</a:t>
            </a:r>
            <a:r>
              <a:rPr lang="en-US" sz="1000" dirty="0">
                <a:solidFill>
                  <a:srgbClr val="686868"/>
                </a:solidFill>
                <a:latin typeface="Century Gothic"/>
              </a:rPr>
              <a:t> für </a:t>
            </a:r>
            <a:r>
              <a:rPr lang="en-US" sz="1000" dirty="0" err="1">
                <a:solidFill>
                  <a:srgbClr val="686868"/>
                </a:solidFill>
                <a:latin typeface="Century Gothic"/>
              </a:rPr>
              <a:t>Lernende</a:t>
            </a:r>
            <a:r>
              <a:rPr lang="en-US" sz="1000" dirty="0">
                <a:solidFill>
                  <a:srgbClr val="686868"/>
                </a:solidFill>
                <a:latin typeface="Century Gothic"/>
              </a:rPr>
              <a:t>, </a:t>
            </a:r>
            <a:r>
              <a:rPr lang="en-US" sz="1000" dirty="0" err="1">
                <a:solidFill>
                  <a:srgbClr val="686868"/>
                </a:solidFill>
                <a:latin typeface="Century Gothic"/>
              </a:rPr>
              <a:t>Führungskräfte</a:t>
            </a:r>
            <a:r>
              <a:rPr lang="en-US" sz="1000" dirty="0">
                <a:solidFill>
                  <a:srgbClr val="686868"/>
                </a:solidFill>
                <a:latin typeface="Century Gothic"/>
              </a:rPr>
              <a:t> und CEOs (Iteration 1)</a:t>
            </a:r>
            <a:endParaRPr lang="de-CH" sz="1000" dirty="0">
              <a:solidFill>
                <a:srgbClr val="686868"/>
              </a:solidFill>
              <a:latin typeface="Century Gothic"/>
            </a:endParaRPr>
          </a:p>
        </p:txBody>
      </p:sp>
      <p:sp>
        <p:nvSpPr>
          <p:cNvPr id="2" name="Foliennummernplatzhalter 1">
            <a:extLst>
              <a:ext uri="{FF2B5EF4-FFF2-40B4-BE49-F238E27FC236}">
                <a16:creationId xmlns:a16="http://schemas.microsoft.com/office/drawing/2014/main" id="{4A58AE1B-0B78-71A4-3F06-49B20230D119}"/>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3" name="Textfeld 2">
            <a:extLst>
              <a:ext uri="{FF2B5EF4-FFF2-40B4-BE49-F238E27FC236}">
                <a16:creationId xmlns:a16="http://schemas.microsoft.com/office/drawing/2014/main" id="{49B0DADB-A233-E28D-D8AF-C149AA431E18}"/>
              </a:ext>
            </a:extLst>
          </p:cNvPr>
          <p:cNvSpPr txBox="1"/>
          <p:nvPr/>
        </p:nvSpPr>
        <p:spPr>
          <a:xfrm>
            <a:off x="949042" y="1318190"/>
            <a:ext cx="5527062" cy="4760278"/>
          </a:xfrm>
          <a:prstGeom prst="rect">
            <a:avLst/>
          </a:prstGeom>
          <a:noFill/>
        </p:spPr>
        <p:txBody>
          <a:bodyPr wrap="square">
            <a:spAutoFit/>
          </a:bodyPr>
          <a:lstStyle/>
          <a:p>
            <a:pPr marL="285750" indent="-285750">
              <a:spcBef>
                <a:spcPts val="800"/>
              </a:spcBef>
              <a:buFont typeface="Arial" panose="020B0604020202020204" pitchFamily="34" charset="0"/>
              <a:buChar char="•"/>
            </a:pPr>
            <a:r>
              <a:rPr lang="de-CH" sz="2000" dirty="0"/>
              <a:t>Pitchen bedeutet eine Idee vorzustellen</a:t>
            </a:r>
          </a:p>
          <a:p>
            <a:pPr marL="285750" indent="-285750">
              <a:spcBef>
                <a:spcPts val="800"/>
              </a:spcBef>
              <a:buFont typeface="Arial" panose="020B0604020202020204" pitchFamily="34" charset="0"/>
              <a:buChar char="•"/>
            </a:pPr>
            <a:r>
              <a:rPr lang="de-CH" sz="2000" dirty="0"/>
              <a:t>Pitchen können Sie in verschiedenen Situationen, sowohl im Beruf als auch im Privaten oder in der Schule</a:t>
            </a:r>
          </a:p>
          <a:p>
            <a:pPr marL="285750" indent="-285750">
              <a:spcBef>
                <a:spcPts val="800"/>
              </a:spcBef>
              <a:buFont typeface="Arial" panose="020B0604020202020204" pitchFamily="34" charset="0"/>
              <a:buChar char="•"/>
            </a:pPr>
            <a:r>
              <a:rPr lang="de-CH" sz="2000" dirty="0"/>
              <a:t>Ziele des Pitchens sind:</a:t>
            </a:r>
          </a:p>
          <a:p>
            <a:pPr marL="742950" lvl="1" indent="-285750">
              <a:spcBef>
                <a:spcPts val="200"/>
              </a:spcBef>
              <a:buFont typeface="Arial" panose="020B0604020202020204" pitchFamily="34" charset="0"/>
              <a:buChar char="•"/>
            </a:pPr>
            <a:r>
              <a:rPr lang="de-CH" sz="2000" dirty="0"/>
              <a:t>anderen Menschen die eigene Idee vorzustellen, sodass sie wertvolles Feedback geben können</a:t>
            </a:r>
          </a:p>
          <a:p>
            <a:pPr marL="742950" lvl="1" indent="-285750">
              <a:spcBef>
                <a:spcPts val="200"/>
              </a:spcBef>
              <a:buFont typeface="Arial" panose="020B0604020202020204" pitchFamily="34" charset="0"/>
              <a:buChar char="•"/>
            </a:pPr>
            <a:r>
              <a:rPr lang="de-CH" sz="2000" dirty="0"/>
              <a:t>dieses Feedback zu nutzen, um die Idee kontinuierlich zu verbessern</a:t>
            </a:r>
          </a:p>
          <a:p>
            <a:pPr marL="285750" indent="-285750">
              <a:spcBef>
                <a:spcPts val="800"/>
              </a:spcBef>
              <a:buFont typeface="Arial" panose="020B0604020202020204" pitchFamily="34" charset="0"/>
              <a:buChar char="•"/>
            </a:pPr>
            <a:r>
              <a:rPr lang="de-CH" sz="2000" dirty="0"/>
              <a:t>Ziel des Pitchens ist nicht: monatelang den perfekten Pitch vorzubereiten</a:t>
            </a:r>
          </a:p>
          <a:p>
            <a:pPr marL="742950" lvl="1" indent="-285750">
              <a:buFont typeface="Arial" panose="020B0604020202020204" pitchFamily="34" charset="0"/>
              <a:buChar char="•"/>
            </a:pPr>
            <a:endParaRPr lang="de-CH" sz="2000" dirty="0"/>
          </a:p>
          <a:p>
            <a:pPr marL="742950" lvl="1" indent="-285750">
              <a:buFont typeface="Arial" panose="020B0604020202020204" pitchFamily="34" charset="0"/>
              <a:buChar char="•"/>
            </a:pPr>
            <a:endParaRPr lang="de-CH" sz="2000" noProof="0" dirty="0">
              <a:highlight>
                <a:srgbClr val="FFFF00"/>
              </a:highlight>
            </a:endParaRPr>
          </a:p>
        </p:txBody>
      </p:sp>
      <p:sp>
        <p:nvSpPr>
          <p:cNvPr id="4" name="Titel 1">
            <a:extLst>
              <a:ext uri="{FF2B5EF4-FFF2-40B4-BE49-F238E27FC236}">
                <a16:creationId xmlns:a16="http://schemas.microsoft.com/office/drawing/2014/main" id="{0D17C666-183B-EF7D-0BA1-79A587E19E63}"/>
              </a:ext>
            </a:extLst>
          </p:cNvPr>
          <p:cNvSpPr txBox="1">
            <a:spLocks/>
          </p:cNvSpPr>
          <p:nvPr/>
        </p:nvSpPr>
        <p:spPr>
          <a:xfrm>
            <a:off x="949042"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altLang="fr-FR" sz="2400" dirty="0">
                <a:solidFill>
                  <a:srgbClr val="0B4874"/>
                </a:solidFill>
                <a:latin typeface="Century Gothic"/>
                <a:ea typeface="ＭＳ Ｐゴシック" charset="0"/>
                <a:cs typeface="Arial"/>
              </a:rPr>
              <a:t>Was heisst es eigentlich, eine Idee zu «pitchen»?</a:t>
            </a:r>
            <a:endPar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pic>
        <p:nvPicPr>
          <p:cNvPr id="6" name="Grafik 5" descr="Ein Bild, das Kleidung, Person, Wand, Im Haus enthält.&#10;&#10;KI-generierte Inhalte können fehlerhaft sein.">
            <a:extLst>
              <a:ext uri="{FF2B5EF4-FFF2-40B4-BE49-F238E27FC236}">
                <a16:creationId xmlns:a16="http://schemas.microsoft.com/office/drawing/2014/main" id="{1D32A08A-C31C-2E50-57E1-56E083FAEA2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34211" y="1426347"/>
            <a:ext cx="4376473" cy="3040662"/>
          </a:xfrm>
          <a:prstGeom prst="rect">
            <a:avLst/>
          </a:prstGeom>
        </p:spPr>
      </p:pic>
      <p:sp>
        <p:nvSpPr>
          <p:cNvPr id="7" name="Textfeld 6">
            <a:extLst>
              <a:ext uri="{FF2B5EF4-FFF2-40B4-BE49-F238E27FC236}">
                <a16:creationId xmlns:a16="http://schemas.microsoft.com/office/drawing/2014/main" id="{FF9629AF-0DD1-10ED-37F6-5759FD17ECA1}"/>
              </a:ext>
            </a:extLst>
          </p:cNvPr>
          <p:cNvSpPr txBox="1"/>
          <p:nvPr/>
        </p:nvSpPr>
        <p:spPr>
          <a:xfrm>
            <a:off x="6834211" y="4491086"/>
            <a:ext cx="2494597" cy="238527"/>
          </a:xfrm>
          <a:prstGeom prst="rect">
            <a:avLst/>
          </a:prstGeom>
          <a:noFill/>
        </p:spPr>
        <p:txBody>
          <a:bodyPr wrap="square">
            <a:spAutoFit/>
          </a:bodyPr>
          <a:lstStyle/>
          <a:p>
            <a:r>
              <a:rPr lang="en-US" sz="950" b="1" dirty="0">
                <a:solidFill>
                  <a:srgbClr val="686868"/>
                </a:solidFill>
                <a:effectLst/>
                <a:latin typeface="Lucida Sans" panose="020B0602030504020204" pitchFamily="34" charset="0"/>
                <a:ea typeface="Times New Roman" panose="02020603050405020304" pitchFamily="18" charset="0"/>
                <a:cs typeface="Times New Roman" panose="02020603050405020304" pitchFamily="18" charset="0"/>
              </a:rPr>
              <a:t>Quelle: </a:t>
            </a:r>
            <a:r>
              <a:rPr lang="en-US" sz="950" dirty="0">
                <a:solidFill>
                  <a:srgbClr val="686868"/>
                </a:solidFill>
                <a:effectLst/>
                <a:latin typeface="Lucida Sans" panose="020B0602030504020204" pitchFamily="34" charset="0"/>
                <a:ea typeface="Times New Roman" panose="02020603050405020304" pitchFamily="18" charset="0"/>
                <a:cs typeface="Times New Roman" panose="02020603050405020304" pitchFamily="18" charset="0"/>
              </a:rPr>
              <a:t>iStock.com/</a:t>
            </a:r>
            <a:r>
              <a:rPr lang="de-CH" sz="950" dirty="0" err="1">
                <a:solidFill>
                  <a:srgbClr val="686868"/>
                </a:solidFill>
                <a:effectLst/>
                <a:latin typeface="Lucida Sans" panose="020B0602030504020204" pitchFamily="34" charset="0"/>
                <a:ea typeface="Times New Roman" panose="02020603050405020304" pitchFamily="18" charset="0"/>
                <a:cs typeface="Times New Roman" panose="02020603050405020304" pitchFamily="18" charset="0"/>
              </a:rPr>
              <a:t>zamrznutitonovi</a:t>
            </a:r>
            <a:endParaRPr lang="de-CH" dirty="0">
              <a:solidFill>
                <a:srgbClr val="686868"/>
              </a:solidFill>
            </a:endParaRPr>
          </a:p>
        </p:txBody>
      </p:sp>
    </p:spTree>
    <p:extLst>
      <p:ext uri="{BB962C8B-B14F-4D97-AF65-F5344CB8AC3E}">
        <p14:creationId xmlns:p14="http://schemas.microsoft.com/office/powerpoint/2010/main" val="42210610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AF9E578D-524F-A5D6-968E-32D00A51149B}"/>
              </a:ext>
            </a:extLst>
          </p:cNvPr>
          <p:cNvSpPr>
            <a:spLocks noGrp="1"/>
          </p:cNvSpPr>
          <p:nvPr>
            <p:ph type="sldNum" sz="quarter" idx="12"/>
          </p:nvPr>
        </p:nvSpPr>
        <p:spPr>
          <a:xfrm>
            <a:off x="10775466" y="6361234"/>
            <a:ext cx="1268493" cy="365125"/>
          </a:xfrm>
        </p:spPr>
        <p:txBody>
          <a:bodyPr/>
          <a:lstStyle/>
          <a:p>
            <a:fld id="{B7E6CA31-DA56-47CF-9891-B6D0296B6AEC}" type="slidenum">
              <a:rPr lang="ru-RU" smtClean="0"/>
              <a:t>24</a:t>
            </a:fld>
            <a:endParaRPr lang="ru-RU" dirty="0"/>
          </a:p>
        </p:txBody>
      </p:sp>
      <p:pic>
        <p:nvPicPr>
          <p:cNvPr id="5" name="Grafik 4" descr="Ein Bild, das Säugetier, draußen, Himmel, Wildleben enthält.&#10;&#10;KI-generierte Inhalte können fehlerhaft sein.">
            <a:extLst>
              <a:ext uri="{FF2B5EF4-FFF2-40B4-BE49-F238E27FC236}">
                <a16:creationId xmlns:a16="http://schemas.microsoft.com/office/drawing/2014/main" id="{63332025-F08F-C412-A0A7-B1A1D4D389F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43295" y="1422537"/>
            <a:ext cx="5441879" cy="3672684"/>
          </a:xfrm>
          <a:prstGeom prst="rect">
            <a:avLst/>
          </a:prstGeom>
          <a:effectLst>
            <a:softEdge rad="63500"/>
          </a:effectLst>
        </p:spPr>
      </p:pic>
      <p:sp>
        <p:nvSpPr>
          <p:cNvPr id="2" name="Textfeld 1">
            <a:extLst>
              <a:ext uri="{FF2B5EF4-FFF2-40B4-BE49-F238E27FC236}">
                <a16:creationId xmlns:a16="http://schemas.microsoft.com/office/drawing/2014/main" id="{51C4E770-F43B-5409-ADC4-4C8A74DC7D98}"/>
              </a:ext>
            </a:extLst>
          </p:cNvPr>
          <p:cNvSpPr txBox="1"/>
          <p:nvPr/>
        </p:nvSpPr>
        <p:spPr>
          <a:xfrm>
            <a:off x="936605" y="3645240"/>
            <a:ext cx="4834375" cy="1354217"/>
          </a:xfrm>
          <a:prstGeom prst="rect">
            <a:avLst/>
          </a:prstGeom>
          <a:noFill/>
        </p:spPr>
        <p:txBody>
          <a:bodyPr wrap="square">
            <a:spAutoFit/>
          </a:bodyPr>
          <a:lstStyle/>
          <a:p>
            <a:pPr marL="342900" indent="-342900">
              <a:spcBef>
                <a:spcPts val="1200"/>
              </a:spcBef>
              <a:buFont typeface="+mj-lt"/>
              <a:buAutoNum type="arabicPeriod"/>
            </a:pPr>
            <a:r>
              <a:rPr lang="de-CH" b="1" dirty="0">
                <a:solidFill>
                  <a:srgbClr val="738D05"/>
                </a:solidFill>
              </a:rPr>
              <a:t>«</a:t>
            </a:r>
            <a:r>
              <a:rPr lang="de-CH" b="1" dirty="0">
                <a:solidFill>
                  <a:srgbClr val="738D05"/>
                </a:solidFill>
                <a:sym typeface="Wingdings" panose="05000000000000000000" pitchFamily="2" charset="2"/>
              </a:rPr>
              <a:t>Green Hats»: </a:t>
            </a:r>
            <a:r>
              <a:rPr lang="de-CH" dirty="0">
                <a:sym typeface="Wingdings" panose="05000000000000000000" pitchFamily="2" charset="2"/>
              </a:rPr>
              <a:t>S</a:t>
            </a:r>
            <a:r>
              <a:rPr lang="de-CH" dirty="0"/>
              <a:t>ie konzentrieren sich auf alles, was Positiv ist.</a:t>
            </a:r>
          </a:p>
          <a:p>
            <a:pPr marL="342900" indent="-342900">
              <a:spcBef>
                <a:spcPts val="1200"/>
              </a:spcBef>
              <a:buFont typeface="+mj-lt"/>
              <a:buAutoNum type="arabicPeriod"/>
            </a:pPr>
            <a:r>
              <a:rPr lang="de-CH" b="1" dirty="0">
                <a:solidFill>
                  <a:srgbClr val="C00000"/>
                </a:solidFill>
                <a:sym typeface="Wingdings" panose="05000000000000000000" pitchFamily="2" charset="2"/>
              </a:rPr>
              <a:t>«Red Hats»: </a:t>
            </a:r>
            <a:r>
              <a:rPr lang="de-CH" noProof="0" dirty="0"/>
              <a:t>Sie </a:t>
            </a:r>
            <a:r>
              <a:rPr lang="de-CH" dirty="0"/>
              <a:t>konzentrieren sich auf alles, das verbessert werden kann.</a:t>
            </a:r>
            <a:endParaRPr lang="de-CH" b="1" dirty="0">
              <a:solidFill>
                <a:srgbClr val="C00000"/>
              </a:solidFill>
            </a:endParaRPr>
          </a:p>
        </p:txBody>
      </p:sp>
      <p:sp>
        <p:nvSpPr>
          <p:cNvPr id="4" name="Titel 1">
            <a:extLst>
              <a:ext uri="{FF2B5EF4-FFF2-40B4-BE49-F238E27FC236}">
                <a16:creationId xmlns:a16="http://schemas.microsoft.com/office/drawing/2014/main" id="{90B3E273-76E9-3170-2203-0168C45345D7}"/>
              </a:ext>
            </a:extLst>
          </p:cNvPr>
          <p:cNvSpPr txBox="1">
            <a:spLocks/>
          </p:cNvSpPr>
          <p:nvPr/>
        </p:nvSpPr>
        <p:spPr>
          <a:xfrm>
            <a:off x="967878" y="238497"/>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altLang="fr-FR" sz="2400" dirty="0">
                <a:solidFill>
                  <a:srgbClr val="0B4874"/>
                </a:solidFill>
                <a:latin typeface="Century Gothic"/>
                <a:ea typeface="ＭＳ Ｐゴシック" charset="0"/>
                <a:cs typeface="Arial"/>
              </a:rPr>
              <a:t>Am «</a:t>
            </a:r>
            <a:r>
              <a:rPr lang="de-CH" altLang="fr-FR" sz="2400" dirty="0" err="1">
                <a:solidFill>
                  <a:srgbClr val="0B4874"/>
                </a:solidFill>
                <a:latin typeface="Century Gothic"/>
                <a:ea typeface="ＭＳ Ｐゴシック" charset="0"/>
                <a:cs typeface="Arial"/>
              </a:rPr>
              <a:t>Watering</a:t>
            </a:r>
            <a:r>
              <a:rPr lang="de-CH" altLang="fr-FR" sz="2400" dirty="0">
                <a:solidFill>
                  <a:srgbClr val="0B4874"/>
                </a:solidFill>
                <a:latin typeface="Century Gothic"/>
                <a:ea typeface="ＭＳ Ｐゴシック" charset="0"/>
                <a:cs typeface="Arial"/>
              </a:rPr>
              <a:t> Hole» erhalten Sie wertvolles Feedback, um Ihre Idee kontinuierlich zu optimieren</a:t>
            </a:r>
            <a:endPar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6" name="Rechteck 5">
            <a:extLst>
              <a:ext uri="{FF2B5EF4-FFF2-40B4-BE49-F238E27FC236}">
                <a16:creationId xmlns:a16="http://schemas.microsoft.com/office/drawing/2014/main" id="{EC0F15D7-7C64-8403-F759-0F00CEC35078}"/>
              </a:ext>
            </a:extLst>
          </p:cNvPr>
          <p:cNvSpPr/>
          <p:nvPr/>
        </p:nvSpPr>
        <p:spPr>
          <a:xfrm>
            <a:off x="967878" y="6137826"/>
            <a:ext cx="9708182" cy="24609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Quelle: </a:t>
            </a:r>
            <a:r>
              <a:rPr lang="en-US" sz="999" dirty="0">
                <a:solidFill>
                  <a:srgbClr val="686868"/>
                </a:solidFill>
                <a:latin typeface="Century Gothic" panose="020B0502020202020204" pitchFamily="34" charset="0"/>
              </a:rPr>
              <a:t>Carlson, E., &amp; Wilmot, W. (2006). Innovation: The Five Disciplines for Creating What Customers Want. Crown Business. </a:t>
            </a:r>
            <a:r>
              <a:rPr lang="en-US" sz="999" dirty="0" err="1">
                <a:solidFill>
                  <a:srgbClr val="686868"/>
                </a:solidFill>
                <a:latin typeface="Century Gothic" panose="020B0502020202020204" pitchFamily="34" charset="0"/>
              </a:rPr>
              <a:t>Seite</a:t>
            </a:r>
            <a:r>
              <a:rPr lang="en-US" sz="999" dirty="0">
                <a:solidFill>
                  <a:srgbClr val="686868"/>
                </a:solidFill>
                <a:latin typeface="Century Gothic" panose="020B0502020202020204" pitchFamily="34" charset="0"/>
              </a:rPr>
              <a:t> 103.</a:t>
            </a:r>
            <a:endParaRPr lang="de-CH" sz="999" dirty="0">
              <a:solidFill>
                <a:srgbClr val="686868"/>
              </a:solidFill>
              <a:latin typeface="Century Gothic" panose="020B0502020202020204" pitchFamily="34" charset="0"/>
            </a:endParaRPr>
          </a:p>
        </p:txBody>
      </p:sp>
      <p:sp>
        <p:nvSpPr>
          <p:cNvPr id="7" name="Textfeld 6">
            <a:extLst>
              <a:ext uri="{FF2B5EF4-FFF2-40B4-BE49-F238E27FC236}">
                <a16:creationId xmlns:a16="http://schemas.microsoft.com/office/drawing/2014/main" id="{67E1CC76-FBA0-390F-D882-7E57410B21FA}"/>
              </a:ext>
            </a:extLst>
          </p:cNvPr>
          <p:cNvSpPr txBox="1"/>
          <p:nvPr/>
        </p:nvSpPr>
        <p:spPr>
          <a:xfrm>
            <a:off x="959516" y="1557244"/>
            <a:ext cx="4834375" cy="923330"/>
          </a:xfrm>
          <a:prstGeom prst="rect">
            <a:avLst/>
          </a:prstGeom>
          <a:noFill/>
        </p:spPr>
        <p:txBody>
          <a:bodyPr wrap="square">
            <a:spAutoFit/>
          </a:bodyPr>
          <a:lstStyle/>
          <a:p>
            <a:pPr>
              <a:buNone/>
            </a:pPr>
            <a:r>
              <a:rPr lang="de-CH" b="1" noProof="0" dirty="0"/>
              <a:t>«</a:t>
            </a:r>
            <a:r>
              <a:rPr lang="de-CH" b="1" noProof="0" dirty="0" err="1"/>
              <a:t>Watering</a:t>
            </a:r>
            <a:r>
              <a:rPr lang="de-CH" b="1" noProof="0" dirty="0"/>
              <a:t> Hole»: </a:t>
            </a:r>
            <a:r>
              <a:rPr lang="de-CH" noProof="0" dirty="0"/>
              <a:t>Ein </a:t>
            </a:r>
            <a:r>
              <a:rPr lang="de-CH" dirty="0"/>
              <a:t>Treffpunkt, an dem man sich stärken kann. Ideen werden gemeinsam verbessert.</a:t>
            </a:r>
            <a:endParaRPr lang="de-CH" noProof="0" dirty="0"/>
          </a:p>
        </p:txBody>
      </p:sp>
      <p:sp>
        <p:nvSpPr>
          <p:cNvPr id="8" name="Textfeld 7">
            <a:extLst>
              <a:ext uri="{FF2B5EF4-FFF2-40B4-BE49-F238E27FC236}">
                <a16:creationId xmlns:a16="http://schemas.microsoft.com/office/drawing/2014/main" id="{1F0E2688-ABC6-E570-52FD-5DC2604B2B53}"/>
              </a:ext>
            </a:extLst>
          </p:cNvPr>
          <p:cNvSpPr txBox="1"/>
          <p:nvPr/>
        </p:nvSpPr>
        <p:spPr>
          <a:xfrm>
            <a:off x="936605" y="2703933"/>
            <a:ext cx="4834375" cy="923330"/>
          </a:xfrm>
          <a:prstGeom prst="rect">
            <a:avLst/>
          </a:prstGeom>
          <a:noFill/>
        </p:spPr>
        <p:txBody>
          <a:bodyPr wrap="square">
            <a:spAutoFit/>
          </a:bodyPr>
          <a:lstStyle/>
          <a:p>
            <a:pPr>
              <a:buNone/>
            </a:pPr>
            <a:r>
              <a:rPr lang="de-CH" b="1" dirty="0"/>
              <a:t>Ein Team trägt vor. Die anderen geben Feedback und bleiben dabei in einer von zwei Rollen:</a:t>
            </a:r>
            <a:endParaRPr lang="de-CH" noProof="0" dirty="0"/>
          </a:p>
        </p:txBody>
      </p:sp>
      <p:sp>
        <p:nvSpPr>
          <p:cNvPr id="10" name="Textfeld 9">
            <a:extLst>
              <a:ext uri="{FF2B5EF4-FFF2-40B4-BE49-F238E27FC236}">
                <a16:creationId xmlns:a16="http://schemas.microsoft.com/office/drawing/2014/main" id="{A1228A62-9EAA-374C-3C5A-63FF3F028DDD}"/>
              </a:ext>
            </a:extLst>
          </p:cNvPr>
          <p:cNvSpPr txBox="1"/>
          <p:nvPr/>
        </p:nvSpPr>
        <p:spPr>
          <a:xfrm>
            <a:off x="6214334" y="5095221"/>
            <a:ext cx="2194560" cy="234808"/>
          </a:xfrm>
          <a:prstGeom prst="rect">
            <a:avLst/>
          </a:prstGeom>
          <a:noFill/>
        </p:spPr>
        <p:txBody>
          <a:bodyPr wrap="square">
            <a:spAutoFit/>
          </a:bodyPr>
          <a:lstStyle/>
          <a:p>
            <a:pPr>
              <a:lnSpc>
                <a:spcPts val="1220"/>
              </a:lnSpc>
              <a:buNone/>
            </a:pPr>
            <a:r>
              <a:rPr lang="en-US" sz="950" b="1" kern="100" dirty="0">
                <a:solidFill>
                  <a:srgbClr val="686868"/>
                </a:solidFill>
                <a:effectLst/>
                <a:latin typeface="Lucida Sans" panose="020B0602030504020204" pitchFamily="34" charset="0"/>
                <a:ea typeface="Times New Roman" panose="02020603050405020304" pitchFamily="18" charset="0"/>
                <a:cs typeface="Times New Roman" panose="02020603050405020304" pitchFamily="18" charset="0"/>
              </a:rPr>
              <a:t>Quelle: </a:t>
            </a:r>
            <a:r>
              <a:rPr lang="en-US" sz="950" kern="100" dirty="0">
                <a:solidFill>
                  <a:srgbClr val="686868"/>
                </a:solidFill>
                <a:effectLst/>
                <a:latin typeface="Lucida Sans" panose="020B0602030504020204" pitchFamily="34" charset="0"/>
                <a:ea typeface="Times New Roman" panose="02020603050405020304" pitchFamily="18" charset="0"/>
                <a:cs typeface="Times New Roman" panose="02020603050405020304" pitchFamily="18" charset="0"/>
              </a:rPr>
              <a:t>iStock.com/</a:t>
            </a:r>
            <a:r>
              <a:rPr lang="de-CH" sz="950" kern="100" dirty="0" err="1">
                <a:solidFill>
                  <a:srgbClr val="686868"/>
                </a:solidFill>
                <a:effectLst/>
                <a:latin typeface="Lucida Sans" panose="020B0602030504020204" pitchFamily="34" charset="0"/>
                <a:ea typeface="Times New Roman" panose="02020603050405020304" pitchFamily="18" charset="0"/>
                <a:cs typeface="Times New Roman" panose="02020603050405020304" pitchFamily="18" charset="0"/>
              </a:rPr>
              <a:t>bryanjhall</a:t>
            </a:r>
            <a:endParaRPr lang="de-CH" sz="950" kern="100" dirty="0">
              <a:solidFill>
                <a:srgbClr val="686868"/>
              </a:solidFill>
              <a:effectLst/>
              <a:latin typeface="Lucida Sans" panose="020B0602030504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81867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98B1B-8E41-7303-C598-E322AAC094DA}"/>
            </a:ext>
          </a:extLst>
        </p:cNvPr>
        <p:cNvGrpSpPr/>
        <p:nvPr/>
      </p:nvGrpSpPr>
      <p:grpSpPr>
        <a:xfrm>
          <a:off x="0" y="0"/>
          <a:ext cx="0" cy="0"/>
          <a:chOff x="0" y="0"/>
          <a:chExt cx="0" cy="0"/>
        </a:xfrm>
      </p:grpSpPr>
      <p:pic>
        <p:nvPicPr>
          <p:cNvPr id="7" name="Grafik 6" descr="Ein Bild, das Kopfbedeckung, Hut, Kleidung, Sonnenhut enthält.&#10;&#10;KI-generierte Inhalte können fehlerhaft sein.">
            <a:extLst>
              <a:ext uri="{FF2B5EF4-FFF2-40B4-BE49-F238E27FC236}">
                <a16:creationId xmlns:a16="http://schemas.microsoft.com/office/drawing/2014/main" id="{D324E5BC-E710-A447-0802-798BDF46AF8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06104" y="1200622"/>
            <a:ext cx="1255081" cy="1080405"/>
          </a:xfrm>
          <a:prstGeom prst="rect">
            <a:avLst/>
          </a:prstGeom>
        </p:spPr>
      </p:pic>
      <p:sp>
        <p:nvSpPr>
          <p:cNvPr id="6" name="Titel 1">
            <a:extLst>
              <a:ext uri="{FF2B5EF4-FFF2-40B4-BE49-F238E27FC236}">
                <a16:creationId xmlns:a16="http://schemas.microsoft.com/office/drawing/2014/main" id="{1562D3BB-B2C6-1B16-B5DF-49C1D34E54CD}"/>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Grünes und rotes Feedback:</a:t>
            </a:r>
            <a:b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b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Beides hilft, eine Idee besser zu machen</a:t>
            </a:r>
          </a:p>
        </p:txBody>
      </p:sp>
      <p:sp>
        <p:nvSpPr>
          <p:cNvPr id="8" name="Textfeld 7">
            <a:extLst>
              <a:ext uri="{FF2B5EF4-FFF2-40B4-BE49-F238E27FC236}">
                <a16:creationId xmlns:a16="http://schemas.microsoft.com/office/drawing/2014/main" id="{282B8881-F4BA-ACE1-6CB6-853018FEEBBA}"/>
              </a:ext>
            </a:extLst>
          </p:cNvPr>
          <p:cNvSpPr txBox="1"/>
          <p:nvPr/>
        </p:nvSpPr>
        <p:spPr>
          <a:xfrm>
            <a:off x="6572250" y="2324648"/>
            <a:ext cx="5124450" cy="4288353"/>
          </a:xfrm>
          <a:prstGeom prst="rect">
            <a:avLst/>
          </a:prstGeom>
          <a:noFill/>
        </p:spPr>
        <p:txBody>
          <a:bodyPr wrap="square">
            <a:spAutoFit/>
          </a:bodyPr>
          <a:lstStyle/>
          <a:p>
            <a:pPr>
              <a:buNone/>
            </a:pPr>
            <a:r>
              <a:rPr lang="de-CH" b="1" dirty="0">
                <a:solidFill>
                  <a:srgbClr val="C00000"/>
                </a:solidFill>
              </a:rPr>
              <a:t>Roter Hut = Die Idee mit Verbesserungsvorschlägen weiterentwickeln</a:t>
            </a:r>
          </a:p>
          <a:p>
            <a:pPr marL="285750" indent="-285750">
              <a:spcBef>
                <a:spcPts val="400"/>
              </a:spcBef>
              <a:buFont typeface="Arial" panose="020B0604020202020204" pitchFamily="34" charset="0"/>
              <a:buChar char="•"/>
            </a:pPr>
            <a:r>
              <a:rPr lang="de-CH" dirty="0"/>
              <a:t>Wer einen roten Hut trägt, nennt nur Punkte, die verbessert werden können.</a:t>
            </a:r>
          </a:p>
          <a:p>
            <a:pPr marL="285750" indent="-285750">
              <a:spcBef>
                <a:spcPts val="400"/>
              </a:spcBef>
              <a:buFont typeface="Arial" panose="020B0604020202020204" pitchFamily="34" charset="0"/>
              <a:buChar char="•"/>
            </a:pPr>
            <a:r>
              <a:rPr lang="de-CH" dirty="0"/>
              <a:t>Ideal sind konkrete Verbesserungen.</a:t>
            </a:r>
          </a:p>
          <a:p>
            <a:pPr marL="285750" indent="-285750">
              <a:spcBef>
                <a:spcPts val="400"/>
              </a:spcBef>
              <a:buFont typeface="Arial" panose="020B0604020202020204" pitchFamily="34" charset="0"/>
              <a:buChar char="•"/>
            </a:pPr>
            <a:r>
              <a:rPr lang="de-CH" noProof="0" dirty="0"/>
              <a:t>Beispiele:</a:t>
            </a:r>
          </a:p>
          <a:p>
            <a:pPr marL="742950" lvl="1" indent="-285750">
              <a:spcBef>
                <a:spcPts val="400"/>
              </a:spcBef>
              <a:buFont typeface="Symbol" panose="05050102010706020507" pitchFamily="18" charset="2"/>
              <a:buChar char="-"/>
            </a:pPr>
            <a:r>
              <a:rPr lang="de-CH" sz="1600" noProof="0" dirty="0"/>
              <a:t>«Mir ist die </a:t>
            </a:r>
            <a:r>
              <a:rPr lang="de-CH" sz="1600" dirty="0"/>
              <a:t>ökologische Bedeutung </a:t>
            </a:r>
            <a:r>
              <a:rPr lang="de-CH" sz="1600" noProof="0" dirty="0"/>
              <a:t>des Problems noch nicht klar. Könntet ihr den CO</a:t>
            </a:r>
            <a:r>
              <a:rPr lang="de-CH" sz="1600" baseline="-25000" noProof="0" dirty="0"/>
              <a:t>2</a:t>
            </a:r>
            <a:r>
              <a:rPr lang="de-CH" sz="1600" noProof="0" dirty="0"/>
              <a:t>-Austoss quantifizieren?»</a:t>
            </a:r>
          </a:p>
          <a:p>
            <a:pPr marL="742950" lvl="1" indent="-285750">
              <a:spcBef>
                <a:spcPts val="400"/>
              </a:spcBef>
              <a:buFont typeface="Symbol" panose="05050102010706020507" pitchFamily="18" charset="2"/>
              <a:buChar char="-"/>
            </a:pPr>
            <a:r>
              <a:rPr lang="de-CH" sz="1600" dirty="0"/>
              <a:t>«Mir ist die Zielgruppe noch nicht klar. Könntet ihr diese noch konkreter benennen? Vielleicht könnten Eltern mit Kindern eine gute Zielgruppe sein.»</a:t>
            </a:r>
            <a:endParaRPr lang="de-CH" sz="1600" noProof="0" dirty="0"/>
          </a:p>
          <a:p>
            <a:pPr marL="742950" lvl="1" indent="-285750">
              <a:buFont typeface="Arial" panose="020B0604020202020204" pitchFamily="34" charset="0"/>
              <a:buChar char="•"/>
            </a:pPr>
            <a:endParaRPr lang="de-CH" noProof="0" dirty="0"/>
          </a:p>
          <a:p>
            <a:pPr marL="742950" lvl="1" indent="-285750">
              <a:buFont typeface="Arial" panose="020B0604020202020204" pitchFamily="34" charset="0"/>
              <a:buChar char="•"/>
            </a:pPr>
            <a:endParaRPr lang="de-CH" noProof="0" dirty="0"/>
          </a:p>
        </p:txBody>
      </p:sp>
      <p:sp>
        <p:nvSpPr>
          <p:cNvPr id="2" name="Foliennummernplatzhalter 1">
            <a:extLst>
              <a:ext uri="{FF2B5EF4-FFF2-40B4-BE49-F238E27FC236}">
                <a16:creationId xmlns:a16="http://schemas.microsoft.com/office/drawing/2014/main" id="{02C75491-5CD2-37B8-74F5-BB189318A1D8}"/>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2" name="Textfeld 11">
            <a:extLst>
              <a:ext uri="{FF2B5EF4-FFF2-40B4-BE49-F238E27FC236}">
                <a16:creationId xmlns:a16="http://schemas.microsoft.com/office/drawing/2014/main" id="{DE59FE28-F70C-6714-765E-81B0A485FC53}"/>
              </a:ext>
            </a:extLst>
          </p:cNvPr>
          <p:cNvSpPr txBox="1"/>
          <p:nvPr/>
        </p:nvSpPr>
        <p:spPr>
          <a:xfrm>
            <a:off x="950852" y="2321506"/>
            <a:ext cx="5462749" cy="3539430"/>
          </a:xfrm>
          <a:prstGeom prst="rect">
            <a:avLst/>
          </a:prstGeom>
          <a:noFill/>
        </p:spPr>
        <p:txBody>
          <a:bodyPr wrap="square">
            <a:spAutoFit/>
          </a:bodyPr>
          <a:lstStyle/>
          <a:p>
            <a:pPr>
              <a:buNone/>
            </a:pPr>
            <a:r>
              <a:rPr lang="de-CH" b="1" dirty="0">
                <a:solidFill>
                  <a:srgbClr val="738D05"/>
                </a:solidFill>
              </a:rPr>
              <a:t>Grüner Hut = Die Idee mit positivem</a:t>
            </a:r>
            <a:br>
              <a:rPr lang="de-CH" b="1" dirty="0">
                <a:solidFill>
                  <a:srgbClr val="738D05"/>
                </a:solidFill>
              </a:rPr>
            </a:br>
            <a:r>
              <a:rPr lang="de-CH" b="1" dirty="0">
                <a:solidFill>
                  <a:srgbClr val="738D05"/>
                </a:solidFill>
              </a:rPr>
              <a:t>Feedback stärken</a:t>
            </a:r>
          </a:p>
          <a:p>
            <a:pPr marL="285750" indent="-285750">
              <a:spcBef>
                <a:spcPts val="400"/>
              </a:spcBef>
              <a:buFont typeface="Arial" panose="020B0604020202020204" pitchFamily="34" charset="0"/>
              <a:buChar char="•"/>
            </a:pPr>
            <a:r>
              <a:rPr lang="de-CH" noProof="0" dirty="0"/>
              <a:t>Wer einen grünen Hut trägt, darf nur positives Feedback geben!</a:t>
            </a:r>
          </a:p>
          <a:p>
            <a:pPr marL="285750" indent="-285750">
              <a:spcBef>
                <a:spcPts val="400"/>
              </a:spcBef>
              <a:buFont typeface="Arial" panose="020B0604020202020204" pitchFamily="34" charset="0"/>
              <a:buChar char="•"/>
            </a:pPr>
            <a:r>
              <a:rPr lang="de-CH" dirty="0"/>
              <a:t>Dabei ist es wichtig, konkret zu werden.</a:t>
            </a:r>
          </a:p>
          <a:p>
            <a:pPr marL="285750" indent="-285750">
              <a:spcBef>
                <a:spcPts val="400"/>
              </a:spcBef>
              <a:buFont typeface="Arial" panose="020B0604020202020204" pitchFamily="34" charset="0"/>
              <a:buChar char="•"/>
            </a:pPr>
            <a:r>
              <a:rPr lang="de-CH" noProof="0" dirty="0"/>
              <a:t>Beispiele:</a:t>
            </a:r>
          </a:p>
          <a:p>
            <a:pPr marL="742950" lvl="1" indent="-285750">
              <a:spcBef>
                <a:spcPts val="400"/>
              </a:spcBef>
              <a:buFont typeface="Symbol" panose="05050102010706020507" pitchFamily="18" charset="2"/>
              <a:buChar char="-"/>
            </a:pPr>
            <a:r>
              <a:rPr lang="de-CH" sz="1600" dirty="0"/>
              <a:t>«Ihr habt das Kundenbedürfnis sehr anschaulich beschrieben.»</a:t>
            </a:r>
          </a:p>
          <a:p>
            <a:pPr marL="742950" lvl="1" indent="-285750">
              <a:spcBef>
                <a:spcPts val="400"/>
              </a:spcBef>
              <a:buFont typeface="Symbol" panose="05050102010706020507" pitchFamily="18" charset="2"/>
              <a:buChar char="-"/>
            </a:pPr>
            <a:r>
              <a:rPr lang="de-CH" sz="1600" noProof="0" dirty="0"/>
              <a:t>«Ich habe sehr gut verstanden, wie euer Produkt funktioniert.»</a:t>
            </a:r>
          </a:p>
          <a:p>
            <a:pPr marL="742950" lvl="1" indent="-285750">
              <a:spcBef>
                <a:spcPts val="400"/>
              </a:spcBef>
              <a:buFont typeface="Symbol" panose="05050102010706020507" pitchFamily="18" charset="2"/>
              <a:buChar char="-"/>
            </a:pPr>
            <a:r>
              <a:rPr lang="de-CH" sz="1600" noProof="0" dirty="0"/>
              <a:t>«Ihr habt sehr gut erklär</a:t>
            </a:r>
            <a:r>
              <a:rPr lang="de-CH" sz="1600" dirty="0"/>
              <a:t>t, warum gerade euer Produkt das Problem lösen kann.»</a:t>
            </a:r>
            <a:endParaRPr lang="de-CH" sz="1600" noProof="0" dirty="0"/>
          </a:p>
        </p:txBody>
      </p:sp>
      <p:pic>
        <p:nvPicPr>
          <p:cNvPr id="4" name="Grafik 3" descr="Ein Bild, das Kleidung, Kopfbedeckung, Hut, Sonnenhut enthält.&#10;&#10;KI-generierte Inhalte können fehlerhaft sein.">
            <a:extLst>
              <a:ext uri="{FF2B5EF4-FFF2-40B4-BE49-F238E27FC236}">
                <a16:creationId xmlns:a16="http://schemas.microsoft.com/office/drawing/2014/main" id="{8326B50A-EB3A-A872-FC18-13DF2B70FDE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11259" y="1200622"/>
            <a:ext cx="1771643" cy="1161838"/>
          </a:xfrm>
          <a:prstGeom prst="rect">
            <a:avLst/>
          </a:prstGeom>
        </p:spPr>
      </p:pic>
      <p:sp>
        <p:nvSpPr>
          <p:cNvPr id="9" name="Rechteck 8">
            <a:extLst>
              <a:ext uri="{FF2B5EF4-FFF2-40B4-BE49-F238E27FC236}">
                <a16:creationId xmlns:a16="http://schemas.microsoft.com/office/drawing/2014/main" id="{CCF395DD-46FA-5365-A2D6-9C2527824D06}"/>
              </a:ext>
            </a:extLst>
          </p:cNvPr>
          <p:cNvSpPr/>
          <p:nvPr/>
        </p:nvSpPr>
        <p:spPr>
          <a:xfrm>
            <a:off x="950851" y="6358154"/>
            <a:ext cx="10117641" cy="39985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Quelle: </a:t>
            </a:r>
            <a:r>
              <a:rPr lang="de-CH" sz="999" dirty="0">
                <a:solidFill>
                  <a:srgbClr val="686868"/>
                </a:solidFill>
                <a:latin typeface="Century Gothic" panose="020B0502020202020204" pitchFamily="34" charset="0"/>
              </a:rPr>
              <a:t>Idee der grünen und roten Hüte: </a:t>
            </a:r>
            <a:r>
              <a:rPr lang="en-US" sz="999" dirty="0">
                <a:solidFill>
                  <a:srgbClr val="686868"/>
                </a:solidFill>
                <a:latin typeface="Century Gothic" panose="020B0502020202020204" pitchFamily="34" charset="0"/>
              </a:rPr>
              <a:t>Carlson, E., &amp; Wilmot, W. (2006). Innovation: The Five Disciplines for Creating What Customers Want. Crown Business.</a:t>
            </a:r>
            <a:br>
              <a:rPr lang="en-US" sz="999" dirty="0">
                <a:solidFill>
                  <a:srgbClr val="686868"/>
                </a:solidFill>
                <a:latin typeface="Century Gothic" panose="020B0502020202020204" pitchFamily="34" charset="0"/>
              </a:rPr>
            </a:br>
            <a:r>
              <a:rPr lang="en-US" sz="999" dirty="0" err="1">
                <a:solidFill>
                  <a:srgbClr val="686868"/>
                </a:solidFill>
                <a:latin typeface="Century Gothic" panose="020B0502020202020204" pitchFamily="34" charset="0"/>
              </a:rPr>
              <a:t>Seite</a:t>
            </a:r>
            <a:r>
              <a:rPr lang="en-US" sz="999" dirty="0">
                <a:solidFill>
                  <a:srgbClr val="686868"/>
                </a:solidFill>
                <a:latin typeface="Century Gothic" panose="020B0502020202020204" pitchFamily="34" charset="0"/>
              </a:rPr>
              <a:t> 103 und 104. </a:t>
            </a:r>
            <a:r>
              <a:rPr lang="en-US" sz="999" dirty="0" err="1">
                <a:solidFill>
                  <a:srgbClr val="686868"/>
                </a:solidFill>
                <a:latin typeface="Century Gothic" panose="020B0502020202020204" pitchFamily="34" charset="0"/>
              </a:rPr>
              <a:t>Eigene</a:t>
            </a:r>
            <a:r>
              <a:rPr lang="en-US" sz="999" dirty="0">
                <a:solidFill>
                  <a:srgbClr val="686868"/>
                </a:solidFill>
                <a:latin typeface="Century Gothic" panose="020B0502020202020204" pitchFamily="34" charset="0"/>
              </a:rPr>
              <a:t> </a:t>
            </a:r>
            <a:r>
              <a:rPr lang="en-US" sz="999" dirty="0" err="1">
                <a:solidFill>
                  <a:srgbClr val="686868"/>
                </a:solidFill>
                <a:latin typeface="Century Gothic" panose="020B0502020202020204" pitchFamily="34" charset="0"/>
              </a:rPr>
              <a:t>Beispiele</a:t>
            </a:r>
            <a:r>
              <a:rPr lang="en-US" sz="999" dirty="0">
                <a:solidFill>
                  <a:srgbClr val="686868"/>
                </a:solidFill>
                <a:latin typeface="Century Gothic" panose="020B0502020202020204" pitchFamily="34" charset="0"/>
              </a:rPr>
              <a:t>.</a:t>
            </a:r>
            <a:endParaRPr lang="de-CH" sz="999" dirty="0">
              <a:solidFill>
                <a:srgbClr val="686868"/>
              </a:solidFill>
              <a:latin typeface="Century Gothic" panose="020B0502020202020204" pitchFamily="34" charset="0"/>
            </a:endParaRPr>
          </a:p>
        </p:txBody>
      </p:sp>
    </p:spTree>
    <p:extLst>
      <p:ext uri="{BB962C8B-B14F-4D97-AF65-F5344CB8AC3E}">
        <p14:creationId xmlns:p14="http://schemas.microsoft.com/office/powerpoint/2010/main" val="11061744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BB909E1E-94D7-BBC4-0610-6F535F0774F8}"/>
              </a:ext>
            </a:extLst>
          </p:cNvPr>
          <p:cNvSpPr>
            <a:spLocks noGrp="1"/>
          </p:cNvSpPr>
          <p:nvPr>
            <p:ph type="sldNum" sz="quarter" idx="12"/>
          </p:nvPr>
        </p:nvSpPr>
        <p:spPr>
          <a:xfrm>
            <a:off x="10775466" y="6361234"/>
            <a:ext cx="1268493" cy="365125"/>
          </a:xfrm>
        </p:spPr>
        <p:txBody>
          <a:bodyPr/>
          <a:lstStyle/>
          <a:p>
            <a:fld id="{B7E6CA31-DA56-47CF-9891-B6D0296B6AEC}" type="slidenum">
              <a:rPr lang="ru-RU" smtClean="0"/>
              <a:t>26</a:t>
            </a:fld>
            <a:endParaRPr lang="ru-RU" dirty="0"/>
          </a:p>
        </p:txBody>
      </p:sp>
      <p:sp>
        <p:nvSpPr>
          <p:cNvPr id="4" name="Rechteck 3">
            <a:extLst>
              <a:ext uri="{FF2B5EF4-FFF2-40B4-BE49-F238E27FC236}">
                <a16:creationId xmlns:a16="http://schemas.microsoft.com/office/drawing/2014/main" id="{D4234706-FC6E-B4CB-30FA-13273C0D9E2B}"/>
              </a:ext>
            </a:extLst>
          </p:cNvPr>
          <p:cNvSpPr/>
          <p:nvPr/>
        </p:nvSpPr>
        <p:spPr>
          <a:xfrm>
            <a:off x="1098237" y="1977854"/>
            <a:ext cx="5087534" cy="923330"/>
          </a:xfrm>
          <a:prstGeom prst="rect">
            <a:avLst/>
          </a:prstGeom>
        </p:spPr>
        <p:txBody>
          <a:bodyPr wrap="square">
            <a:spAutoFit/>
          </a:bodyPr>
          <a:lstStyle/>
          <a:p>
            <a:pPr>
              <a:spcBef>
                <a:spcPts val="800"/>
              </a:spcBef>
              <a:buClr>
                <a:srgbClr val="073450"/>
              </a:buClr>
            </a:pPr>
            <a:r>
              <a:rPr lang="de-CH" b="1" dirty="0"/>
              <a:t>Ich-Botschaften: </a:t>
            </a:r>
            <a:r>
              <a:rPr lang="de-CH" dirty="0"/>
              <a:t>Ich-Botschaften vermeiden Schuldzuweisungen und machen deutlich, dass es um die eigene Sicht geht.</a:t>
            </a:r>
          </a:p>
        </p:txBody>
      </p:sp>
      <p:cxnSp>
        <p:nvCxnSpPr>
          <p:cNvPr id="8" name="Gerader Verbinder 7">
            <a:extLst>
              <a:ext uri="{FF2B5EF4-FFF2-40B4-BE49-F238E27FC236}">
                <a16:creationId xmlns:a16="http://schemas.microsoft.com/office/drawing/2014/main" id="{BFB8A02D-876B-D902-8076-75C53E18FDD4}"/>
              </a:ext>
            </a:extLst>
          </p:cNvPr>
          <p:cNvCxnSpPr>
            <a:cxnSpLocks/>
          </p:cNvCxnSpPr>
          <p:nvPr/>
        </p:nvCxnSpPr>
        <p:spPr>
          <a:xfrm>
            <a:off x="1076083" y="1766981"/>
            <a:ext cx="5040000"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9" name="Gerader Verbinder 8">
            <a:extLst>
              <a:ext uri="{FF2B5EF4-FFF2-40B4-BE49-F238E27FC236}">
                <a16:creationId xmlns:a16="http://schemas.microsoft.com/office/drawing/2014/main" id="{B6BF19E8-80C1-80E3-E1EF-9E57DDB306FF}"/>
              </a:ext>
            </a:extLst>
          </p:cNvPr>
          <p:cNvCxnSpPr>
            <a:cxnSpLocks/>
          </p:cNvCxnSpPr>
          <p:nvPr/>
        </p:nvCxnSpPr>
        <p:spPr>
          <a:xfrm>
            <a:off x="1076083" y="3006210"/>
            <a:ext cx="5040000"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10" name="Titel 1">
            <a:extLst>
              <a:ext uri="{FF2B5EF4-FFF2-40B4-BE49-F238E27FC236}">
                <a16:creationId xmlns:a16="http://schemas.microsoft.com/office/drawing/2014/main" id="{A524BFAB-042F-5200-D66F-2F72AE40128C}"/>
              </a:ext>
            </a:extLst>
          </p:cNvPr>
          <p:cNvSpPr txBox="1">
            <a:spLocks/>
          </p:cNvSpPr>
          <p:nvPr/>
        </p:nvSpPr>
        <p:spPr>
          <a:xfrm>
            <a:off x="940219"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lvl="0">
              <a:defRPr/>
            </a:pPr>
            <a:r>
              <a:rPr lang="de-CH" sz="2400" dirty="0"/>
              <a:t>Feedback geben: Damit Feedback wirkungsvoll ist, gibt es ein paar Dinge zu beachten</a:t>
            </a:r>
            <a:endPar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cxnSp>
        <p:nvCxnSpPr>
          <p:cNvPr id="11" name="Gerader Verbinder 10">
            <a:extLst>
              <a:ext uri="{FF2B5EF4-FFF2-40B4-BE49-F238E27FC236}">
                <a16:creationId xmlns:a16="http://schemas.microsoft.com/office/drawing/2014/main" id="{D53EF6E5-6CF1-7E4D-FBF8-F1999A9DD0DF}"/>
              </a:ext>
            </a:extLst>
          </p:cNvPr>
          <p:cNvCxnSpPr>
            <a:cxnSpLocks/>
          </p:cNvCxnSpPr>
          <p:nvPr/>
        </p:nvCxnSpPr>
        <p:spPr>
          <a:xfrm>
            <a:off x="1076083" y="4413252"/>
            <a:ext cx="5040000"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14" name="Textfeld 13">
            <a:extLst>
              <a:ext uri="{FF2B5EF4-FFF2-40B4-BE49-F238E27FC236}">
                <a16:creationId xmlns:a16="http://schemas.microsoft.com/office/drawing/2014/main" id="{58A40F04-2297-5FC4-8848-E4E502C09CD6}"/>
              </a:ext>
            </a:extLst>
          </p:cNvPr>
          <p:cNvSpPr txBox="1"/>
          <p:nvPr/>
        </p:nvSpPr>
        <p:spPr>
          <a:xfrm>
            <a:off x="1098236" y="3112579"/>
            <a:ext cx="4513377" cy="1200329"/>
          </a:xfrm>
          <a:prstGeom prst="rect">
            <a:avLst/>
          </a:prstGeom>
          <a:noFill/>
        </p:spPr>
        <p:txBody>
          <a:bodyPr wrap="square">
            <a:spAutoFit/>
          </a:bodyPr>
          <a:lstStyle/>
          <a:p>
            <a:pPr>
              <a:spcBef>
                <a:spcPts val="600"/>
              </a:spcBef>
            </a:pPr>
            <a:r>
              <a:rPr lang="de-CH" sz="1800" b="1" noProof="0" dirty="0"/>
              <a:t>Konkretes Feed</a:t>
            </a:r>
            <a:r>
              <a:rPr lang="de-CH" sz="1800" b="1" dirty="0"/>
              <a:t>back: </a:t>
            </a:r>
            <a:r>
              <a:rPr lang="de-CH" sz="1800" dirty="0"/>
              <a:t>Feedback ist hilfreich, wenn es konkret wird. Vages Feedback ist dagegen weniger hilfreich.</a:t>
            </a:r>
          </a:p>
        </p:txBody>
      </p:sp>
      <p:sp>
        <p:nvSpPr>
          <p:cNvPr id="17" name="Textfeld 16">
            <a:extLst>
              <a:ext uri="{FF2B5EF4-FFF2-40B4-BE49-F238E27FC236}">
                <a16:creationId xmlns:a16="http://schemas.microsoft.com/office/drawing/2014/main" id="{F62CECC7-A1E5-FB2E-2281-358F52277D85}"/>
              </a:ext>
            </a:extLst>
          </p:cNvPr>
          <p:cNvSpPr txBox="1"/>
          <p:nvPr/>
        </p:nvSpPr>
        <p:spPr>
          <a:xfrm>
            <a:off x="1110785" y="4577418"/>
            <a:ext cx="4513377" cy="923330"/>
          </a:xfrm>
          <a:prstGeom prst="rect">
            <a:avLst/>
          </a:prstGeom>
          <a:noFill/>
        </p:spPr>
        <p:txBody>
          <a:bodyPr wrap="square">
            <a:spAutoFit/>
          </a:bodyPr>
          <a:lstStyle/>
          <a:p>
            <a:pPr>
              <a:spcBef>
                <a:spcPts val="600"/>
              </a:spcBef>
            </a:pPr>
            <a:r>
              <a:rPr lang="de-CH" sz="1800" b="1" noProof="0" dirty="0"/>
              <a:t>Fokussieren Sie auf die Idee</a:t>
            </a:r>
            <a:r>
              <a:rPr lang="de-CH" sz="1800" b="1" dirty="0"/>
              <a:t>: </a:t>
            </a:r>
            <a:r>
              <a:rPr lang="de-CH" sz="1800" dirty="0"/>
              <a:t>Die </a:t>
            </a:r>
            <a:r>
              <a:rPr lang="de-CH" dirty="0"/>
              <a:t>Kritik sollte die Idee betreffen, nicht den Ideengeber oder die Ideengeberin.</a:t>
            </a:r>
            <a:endParaRPr lang="de-CH" sz="1800" dirty="0"/>
          </a:p>
        </p:txBody>
      </p:sp>
      <p:pic>
        <p:nvPicPr>
          <p:cNvPr id="29" name="Grafik 28" descr="Ein Bild, das Lächeln enthält.&#10;&#10;KI-generierte Inhalte können fehlerhaft sein.">
            <a:extLst>
              <a:ext uri="{FF2B5EF4-FFF2-40B4-BE49-F238E27FC236}">
                <a16:creationId xmlns:a16="http://schemas.microsoft.com/office/drawing/2014/main" id="{61B026B9-6590-9FC7-1AA6-855ABA5F8047}"/>
              </a:ext>
            </a:extLst>
          </p:cNvPr>
          <p:cNvPicPr>
            <a:picLocks noChangeAspect="1"/>
          </p:cNvPicPr>
          <p:nvPr/>
        </p:nvPicPr>
        <p:blipFill>
          <a:blip r:embed="rId3"/>
          <a:stretch>
            <a:fillRect/>
          </a:stretch>
        </p:blipFill>
        <p:spPr>
          <a:xfrm>
            <a:off x="6829484" y="1679185"/>
            <a:ext cx="4215157" cy="4134355"/>
          </a:xfrm>
          <a:prstGeom prst="rect">
            <a:avLst/>
          </a:prstGeom>
        </p:spPr>
      </p:pic>
      <p:cxnSp>
        <p:nvCxnSpPr>
          <p:cNvPr id="30" name="Gerader Verbinder 29">
            <a:extLst>
              <a:ext uri="{FF2B5EF4-FFF2-40B4-BE49-F238E27FC236}">
                <a16:creationId xmlns:a16="http://schemas.microsoft.com/office/drawing/2014/main" id="{E03B3A02-B6BF-3E0A-E903-50A6BF402ED8}"/>
              </a:ext>
            </a:extLst>
          </p:cNvPr>
          <p:cNvCxnSpPr>
            <a:cxnSpLocks/>
          </p:cNvCxnSpPr>
          <p:nvPr/>
        </p:nvCxnSpPr>
        <p:spPr>
          <a:xfrm>
            <a:off x="1076083" y="5725866"/>
            <a:ext cx="5040000"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sp>
        <p:nvSpPr>
          <p:cNvPr id="5" name="Textfeld 4">
            <a:extLst>
              <a:ext uri="{FF2B5EF4-FFF2-40B4-BE49-F238E27FC236}">
                <a16:creationId xmlns:a16="http://schemas.microsoft.com/office/drawing/2014/main" id="{7D718BE3-A9E4-62B6-B6D6-DDD56504C994}"/>
              </a:ext>
            </a:extLst>
          </p:cNvPr>
          <p:cNvSpPr txBox="1"/>
          <p:nvPr/>
        </p:nvSpPr>
        <p:spPr>
          <a:xfrm>
            <a:off x="7032142" y="5852589"/>
            <a:ext cx="2031848" cy="246221"/>
          </a:xfrm>
          <a:prstGeom prst="rect">
            <a:avLst/>
          </a:prstGeom>
          <a:noFill/>
        </p:spPr>
        <p:txBody>
          <a:bodyPr wrap="square">
            <a:spAutoFit/>
          </a:bodyPr>
          <a:lstStyle/>
          <a:p>
            <a:pPr>
              <a:lnSpc>
                <a:spcPts val="1220"/>
              </a:lnSpc>
              <a:buNone/>
            </a:pPr>
            <a:r>
              <a:rPr lang="de-CH" sz="1000" b="1" kern="100" dirty="0">
                <a:solidFill>
                  <a:srgbClr val="686868"/>
                </a:solidFill>
                <a:effectLst/>
                <a:latin typeface="+mj-lt"/>
                <a:ea typeface="Times New Roman" panose="02020603050405020304" pitchFamily="18" charset="0"/>
                <a:cs typeface="Times New Roman" panose="02020603050405020304" pitchFamily="18" charset="0"/>
              </a:rPr>
              <a:t>Quelle: </a:t>
            </a:r>
            <a:r>
              <a:rPr lang="de-CH" sz="1000" kern="100" dirty="0">
                <a:solidFill>
                  <a:srgbClr val="686868"/>
                </a:solidFill>
                <a:effectLst/>
                <a:latin typeface="+mj-lt"/>
                <a:ea typeface="Times New Roman" panose="02020603050405020304" pitchFamily="18" charset="0"/>
                <a:cs typeface="Times New Roman" panose="02020603050405020304" pitchFamily="18" charset="0"/>
              </a:rPr>
              <a:t>iStock.com/</a:t>
            </a:r>
            <a:r>
              <a:rPr lang="de-CH" sz="1000" kern="100" dirty="0" err="1">
                <a:solidFill>
                  <a:srgbClr val="686868"/>
                </a:solidFill>
                <a:effectLst/>
                <a:latin typeface="+mj-lt"/>
                <a:ea typeface="Times New Roman" panose="02020603050405020304" pitchFamily="18" charset="0"/>
                <a:cs typeface="Times New Roman" panose="02020603050405020304" pitchFamily="18" charset="0"/>
              </a:rPr>
              <a:t>BeritK</a:t>
            </a:r>
            <a:endParaRPr lang="de-CH" sz="1000" kern="100" dirty="0">
              <a:solidFill>
                <a:srgbClr val="686868"/>
              </a:solidFill>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95359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398EB-2D46-2579-B5DC-2DF27B127660}"/>
            </a:ext>
          </a:extLst>
        </p:cNvPr>
        <p:cNvGrpSpPr/>
        <p:nvPr/>
      </p:nvGrpSpPr>
      <p:grpSpPr>
        <a:xfrm>
          <a:off x="0" y="0"/>
          <a:ext cx="0" cy="0"/>
          <a:chOff x="0" y="0"/>
          <a:chExt cx="0" cy="0"/>
        </a:xfrm>
      </p:grpSpPr>
      <p:pic>
        <p:nvPicPr>
          <p:cNvPr id="39" name="Рисунок 40">
            <a:extLst>
              <a:ext uri="{FF2B5EF4-FFF2-40B4-BE49-F238E27FC236}">
                <a16:creationId xmlns:a16="http://schemas.microsoft.com/office/drawing/2014/main" id="{15487E00-304E-9D90-39BE-C892352E6E3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43282" y="274620"/>
            <a:ext cx="2128409" cy="821353"/>
          </a:xfrm>
          <a:prstGeom prst="rect">
            <a:avLst/>
          </a:prstGeom>
        </p:spPr>
      </p:pic>
      <p:sp>
        <p:nvSpPr>
          <p:cNvPr id="41" name="Textfeld 40">
            <a:extLst>
              <a:ext uri="{FF2B5EF4-FFF2-40B4-BE49-F238E27FC236}">
                <a16:creationId xmlns:a16="http://schemas.microsoft.com/office/drawing/2014/main" id="{82D6D799-FF53-B8E8-D620-E0E2DA8950E0}"/>
              </a:ext>
            </a:extLst>
          </p:cNvPr>
          <p:cNvSpPr txBox="1"/>
          <p:nvPr/>
        </p:nvSpPr>
        <p:spPr>
          <a:xfrm>
            <a:off x="627889" y="308283"/>
            <a:ext cx="6311900" cy="477054"/>
          </a:xfrm>
          <a:prstGeom prst="rect">
            <a:avLst/>
          </a:prstGeom>
          <a:noFill/>
        </p:spPr>
        <p:txBody>
          <a:bodyPr wrap="square">
            <a:spAutoFit/>
          </a:bodyPr>
          <a:lstStyle/>
          <a:p>
            <a:pPr marL="0" marR="0" lvl="0" indent="0" algn="l" defTabSz="914400" rtl="0" eaLnBrk="1" fontAlgn="auto" latinLnBrk="0" hangingPunct="1">
              <a:lnSpc>
                <a:spcPct val="100000"/>
              </a:lnSpc>
              <a:spcBef>
                <a:spcPts val="1200"/>
              </a:spcBef>
              <a:spcAft>
                <a:spcPts val="0"/>
              </a:spcAft>
              <a:buClr>
                <a:srgbClr val="D17930"/>
              </a:buClr>
              <a:buSzTx/>
              <a:buFontTx/>
              <a:buNone/>
              <a:tabLst/>
              <a:defRPr/>
            </a:pPr>
            <a:r>
              <a:rPr kumimoji="0" lang="de-CH" altLang="fr-FR" sz="2400" b="1" i="0" u="none" strike="noStrike" kern="1200" cap="none" spc="0" normalizeH="0" baseline="0" noProof="0" dirty="0">
                <a:ln>
                  <a:noFill/>
                </a:ln>
                <a:solidFill>
                  <a:srgbClr val="D17930"/>
                </a:solidFill>
                <a:effectLst/>
                <a:uLnTx/>
                <a:uFillTx/>
                <a:latin typeface="Century Gothic" panose="020B0502020202020204" pitchFamily="34" charset="0"/>
                <a:ea typeface="+mn-ea"/>
                <a:cs typeface="Arial" panose="020B0604020202020204" pitchFamily="34" charset="0"/>
              </a:rPr>
              <a:t>Auftrag zum Feedback-Geben</a:t>
            </a:r>
            <a:endParaRPr kumimoji="0" lang="de-DE" altLang="fr-FR" sz="2400" b="1" i="0" u="none" strike="noStrike" kern="1200" cap="none" spc="0" normalizeH="0" baseline="0" noProof="0" dirty="0">
              <a:ln>
                <a:noFill/>
              </a:ln>
              <a:solidFill>
                <a:srgbClr val="D17930"/>
              </a:solidFill>
              <a:effectLst/>
              <a:uLnTx/>
              <a:uFillTx/>
              <a:latin typeface="Century Gothic" panose="020B0502020202020204" pitchFamily="34" charset="0"/>
              <a:ea typeface="+mn-ea"/>
              <a:cs typeface="Arial" panose="020B0604020202020204" pitchFamily="34" charset="0"/>
            </a:endParaRPr>
          </a:p>
        </p:txBody>
      </p:sp>
      <p:sp>
        <p:nvSpPr>
          <p:cNvPr id="2" name="Foliennummernplatzhalter 2">
            <a:extLst>
              <a:ext uri="{FF2B5EF4-FFF2-40B4-BE49-F238E27FC236}">
                <a16:creationId xmlns:a16="http://schemas.microsoft.com/office/drawing/2014/main" id="{1D95D609-B68C-666F-BF87-FD8F07358AFE}"/>
              </a:ext>
            </a:extLst>
          </p:cNvPr>
          <p:cNvSpPr>
            <a:spLocks noGrp="1"/>
          </p:cNvSpPr>
          <p:nvPr>
            <p:ph type="sldNum" sz="quarter" idx="12"/>
          </p:nvPr>
        </p:nvSpPr>
        <p:spPr>
          <a:xfrm>
            <a:off x="10775466" y="6361234"/>
            <a:ext cx="1268493" cy="365125"/>
          </a:xfrm>
        </p:spPr>
        <p:txBody>
          <a:bodyPr/>
          <a:lstStyle/>
          <a:p>
            <a:fld id="{B7E6CA31-DA56-47CF-9891-B6D0296B6AEC}" type="slidenum">
              <a:rPr lang="ru-RU" smtClean="0"/>
              <a:t>27</a:t>
            </a:fld>
            <a:endParaRPr lang="ru-RU" dirty="0"/>
          </a:p>
        </p:txBody>
      </p:sp>
      <p:sp>
        <p:nvSpPr>
          <p:cNvPr id="3" name="Rechteck 2">
            <a:extLst>
              <a:ext uri="{FF2B5EF4-FFF2-40B4-BE49-F238E27FC236}">
                <a16:creationId xmlns:a16="http://schemas.microsoft.com/office/drawing/2014/main" id="{03F788B7-FDF2-0CBF-CFC5-84857FBA0183}"/>
              </a:ext>
            </a:extLst>
          </p:cNvPr>
          <p:cNvSpPr/>
          <p:nvPr/>
        </p:nvSpPr>
        <p:spPr>
          <a:xfrm>
            <a:off x="5073143" y="3682719"/>
            <a:ext cx="3302279" cy="523220"/>
          </a:xfrm>
          <a:prstGeom prst="rect">
            <a:avLst/>
          </a:prstGeom>
        </p:spPr>
        <p:txBody>
          <a:bodyPr wrap="square">
            <a:spAutoFit/>
          </a:bodyPr>
          <a:lstStyle/>
          <a:p>
            <a:pPr>
              <a:spcBef>
                <a:spcPts val="800"/>
              </a:spcBef>
              <a:buClr>
                <a:srgbClr val="073450"/>
              </a:buClr>
            </a:pPr>
            <a:r>
              <a:rPr lang="de-CH" sz="1400" dirty="0"/>
              <a:t>Formulieren Sie eine </a:t>
            </a:r>
            <a:r>
              <a:rPr lang="de-CH" sz="1400" b="1" dirty="0"/>
              <a:t>allgemeingültige Aussage</a:t>
            </a:r>
          </a:p>
        </p:txBody>
      </p:sp>
      <p:cxnSp>
        <p:nvCxnSpPr>
          <p:cNvPr id="11" name="Gerader Verbinder 10">
            <a:extLst>
              <a:ext uri="{FF2B5EF4-FFF2-40B4-BE49-F238E27FC236}">
                <a16:creationId xmlns:a16="http://schemas.microsoft.com/office/drawing/2014/main" id="{01EC022C-2889-B1B6-8174-502072BD94B4}"/>
              </a:ext>
            </a:extLst>
          </p:cNvPr>
          <p:cNvCxnSpPr>
            <a:cxnSpLocks/>
          </p:cNvCxnSpPr>
          <p:nvPr/>
        </p:nvCxnSpPr>
        <p:spPr>
          <a:xfrm>
            <a:off x="613505" y="3376213"/>
            <a:ext cx="11230664"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AF4B5F36-768E-937A-0671-4D60419399DC}"/>
              </a:ext>
            </a:extLst>
          </p:cNvPr>
          <p:cNvCxnSpPr>
            <a:cxnSpLocks/>
          </p:cNvCxnSpPr>
          <p:nvPr/>
        </p:nvCxnSpPr>
        <p:spPr>
          <a:xfrm>
            <a:off x="613505" y="4485776"/>
            <a:ext cx="11230664"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13" name="Gerader Verbinder 12">
            <a:extLst>
              <a:ext uri="{FF2B5EF4-FFF2-40B4-BE49-F238E27FC236}">
                <a16:creationId xmlns:a16="http://schemas.microsoft.com/office/drawing/2014/main" id="{D9A2B478-D0A8-25F4-2908-4D66B6A38551}"/>
              </a:ext>
            </a:extLst>
          </p:cNvPr>
          <p:cNvCxnSpPr>
            <a:cxnSpLocks/>
          </p:cNvCxnSpPr>
          <p:nvPr/>
        </p:nvCxnSpPr>
        <p:spPr>
          <a:xfrm>
            <a:off x="613505" y="5441563"/>
            <a:ext cx="11230664"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14" name="Textfeld 13">
            <a:extLst>
              <a:ext uri="{FF2B5EF4-FFF2-40B4-BE49-F238E27FC236}">
                <a16:creationId xmlns:a16="http://schemas.microsoft.com/office/drawing/2014/main" id="{11FB7B11-F484-E7A7-16AA-3DBF201FA0B4}"/>
              </a:ext>
            </a:extLst>
          </p:cNvPr>
          <p:cNvSpPr txBox="1"/>
          <p:nvPr/>
        </p:nvSpPr>
        <p:spPr>
          <a:xfrm>
            <a:off x="5073143" y="4658603"/>
            <a:ext cx="3046196" cy="523220"/>
          </a:xfrm>
          <a:prstGeom prst="rect">
            <a:avLst/>
          </a:prstGeom>
          <a:noFill/>
        </p:spPr>
        <p:txBody>
          <a:bodyPr wrap="square">
            <a:spAutoFit/>
          </a:bodyPr>
          <a:lstStyle/>
          <a:p>
            <a:pPr>
              <a:spcBef>
                <a:spcPts val="600"/>
              </a:spcBef>
            </a:pPr>
            <a:r>
              <a:rPr lang="de-CH" sz="1400" noProof="0" dirty="0"/>
              <a:t>Formulieren Sie Ihr Feedback sehr </a:t>
            </a:r>
            <a:r>
              <a:rPr lang="de-CH" sz="1400" b="1" noProof="0" dirty="0"/>
              <a:t>vage.</a:t>
            </a:r>
            <a:endParaRPr lang="de-CH" sz="1400" b="1" dirty="0"/>
          </a:p>
        </p:txBody>
      </p:sp>
      <p:sp>
        <p:nvSpPr>
          <p:cNvPr id="15" name="Textfeld 14">
            <a:extLst>
              <a:ext uri="{FF2B5EF4-FFF2-40B4-BE49-F238E27FC236}">
                <a16:creationId xmlns:a16="http://schemas.microsoft.com/office/drawing/2014/main" id="{8191FD35-4485-4437-7BBB-1F20666FE337}"/>
              </a:ext>
            </a:extLst>
          </p:cNvPr>
          <p:cNvSpPr txBox="1"/>
          <p:nvPr/>
        </p:nvSpPr>
        <p:spPr>
          <a:xfrm>
            <a:off x="5073143" y="5686729"/>
            <a:ext cx="3164530" cy="307777"/>
          </a:xfrm>
          <a:prstGeom prst="rect">
            <a:avLst/>
          </a:prstGeom>
          <a:noFill/>
        </p:spPr>
        <p:txBody>
          <a:bodyPr wrap="square">
            <a:spAutoFit/>
          </a:bodyPr>
          <a:lstStyle/>
          <a:p>
            <a:pPr>
              <a:spcBef>
                <a:spcPts val="600"/>
              </a:spcBef>
            </a:pPr>
            <a:r>
              <a:rPr lang="de-CH" sz="1400" noProof="0" dirty="0"/>
              <a:t>Kritisieren Sie das </a:t>
            </a:r>
            <a:r>
              <a:rPr lang="de-CH" sz="1400" b="1" noProof="0" dirty="0"/>
              <a:t>Team</a:t>
            </a:r>
            <a:r>
              <a:rPr lang="de-CH" sz="1400" noProof="0" dirty="0"/>
              <a:t>.</a:t>
            </a:r>
            <a:endParaRPr lang="de-CH" sz="1400" dirty="0"/>
          </a:p>
        </p:txBody>
      </p:sp>
      <p:cxnSp>
        <p:nvCxnSpPr>
          <p:cNvPr id="16" name="Gerader Verbinder 15">
            <a:extLst>
              <a:ext uri="{FF2B5EF4-FFF2-40B4-BE49-F238E27FC236}">
                <a16:creationId xmlns:a16="http://schemas.microsoft.com/office/drawing/2014/main" id="{03A4E346-DD62-6E8A-7993-3F084ED6C9DC}"/>
              </a:ext>
            </a:extLst>
          </p:cNvPr>
          <p:cNvCxnSpPr>
            <a:cxnSpLocks/>
          </p:cNvCxnSpPr>
          <p:nvPr/>
        </p:nvCxnSpPr>
        <p:spPr>
          <a:xfrm>
            <a:off x="613505" y="6280834"/>
            <a:ext cx="10563690"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sp>
        <p:nvSpPr>
          <p:cNvPr id="21" name="Rechteck 20">
            <a:extLst>
              <a:ext uri="{FF2B5EF4-FFF2-40B4-BE49-F238E27FC236}">
                <a16:creationId xmlns:a16="http://schemas.microsoft.com/office/drawing/2014/main" id="{47F10060-5D08-C199-6696-4F1130A42BFA}"/>
              </a:ext>
            </a:extLst>
          </p:cNvPr>
          <p:cNvSpPr/>
          <p:nvPr/>
        </p:nvSpPr>
        <p:spPr>
          <a:xfrm>
            <a:off x="602747" y="1219784"/>
            <a:ext cx="10911200" cy="1190069"/>
          </a:xfrm>
          <a:prstGeom prst="rect">
            <a:avLst/>
          </a:prstGeom>
        </p:spPr>
        <p:txBody>
          <a:bodyPr wrap="square">
            <a:spAutoFit/>
          </a:bodyPr>
          <a:lstStyle/>
          <a:p>
            <a:pPr marL="342900" indent="-342900">
              <a:spcBef>
                <a:spcPts val="200"/>
              </a:spcBef>
              <a:buClr>
                <a:srgbClr val="073450"/>
              </a:buClr>
              <a:buFont typeface="+mj-lt"/>
              <a:buAutoNum type="arabicPeriod"/>
            </a:pPr>
            <a:r>
              <a:rPr lang="de-CH" sz="1700" b="1" dirty="0"/>
              <a:t>Stellen Sie sich vor, ein Team hat folgende Idee präsentiert: </a:t>
            </a:r>
            <a:r>
              <a:rPr lang="de-CH" sz="1700" dirty="0"/>
              <a:t>Ein leichter, faltbarer Fahrradanhänger, um Einkäufe sicher und bequem zu transportieren. </a:t>
            </a:r>
          </a:p>
          <a:p>
            <a:pPr marL="342900" indent="-342900">
              <a:spcBef>
                <a:spcPts val="200"/>
              </a:spcBef>
              <a:buClr>
                <a:srgbClr val="073450"/>
              </a:buClr>
              <a:buFont typeface="+mj-lt"/>
              <a:buAutoNum type="arabicPeriod"/>
            </a:pPr>
            <a:r>
              <a:rPr lang="de-CH" sz="1700" b="1" dirty="0"/>
              <a:t>Ihr Feedback: </a:t>
            </a:r>
            <a:r>
              <a:rPr lang="de-CH" sz="1700" dirty="0"/>
              <a:t>Geben Sie Feedback: einmal ohne Regeln, einmal nach den Regeln (siehe Tabelle).</a:t>
            </a:r>
          </a:p>
          <a:p>
            <a:pPr marL="342900" indent="-342900">
              <a:spcBef>
                <a:spcPts val="200"/>
              </a:spcBef>
              <a:buClr>
                <a:srgbClr val="073450"/>
              </a:buClr>
              <a:buFont typeface="+mj-lt"/>
              <a:buAutoNum type="arabicPeriod"/>
            </a:pPr>
            <a:r>
              <a:rPr lang="de-CH" sz="1700" b="1" dirty="0"/>
              <a:t>Diskussion: </a:t>
            </a:r>
            <a:r>
              <a:rPr lang="de-CH" sz="1700" dirty="0"/>
              <a:t>Wie kommt das jeweilige Feedback wohl bei den </a:t>
            </a:r>
            <a:r>
              <a:rPr lang="de-CH" sz="1700" dirty="0" err="1"/>
              <a:t>Empfänger:innen</a:t>
            </a:r>
            <a:r>
              <a:rPr lang="de-CH" sz="1700" dirty="0"/>
              <a:t> an?</a:t>
            </a:r>
          </a:p>
        </p:txBody>
      </p:sp>
      <p:sp>
        <p:nvSpPr>
          <p:cNvPr id="23" name="Rechteck 22">
            <a:extLst>
              <a:ext uri="{FF2B5EF4-FFF2-40B4-BE49-F238E27FC236}">
                <a16:creationId xmlns:a16="http://schemas.microsoft.com/office/drawing/2014/main" id="{EEF74237-66AA-963E-93D8-673892CABB6E}"/>
              </a:ext>
            </a:extLst>
          </p:cNvPr>
          <p:cNvSpPr/>
          <p:nvPr/>
        </p:nvSpPr>
        <p:spPr>
          <a:xfrm>
            <a:off x="8605527" y="3767065"/>
            <a:ext cx="3467229" cy="307777"/>
          </a:xfrm>
          <a:prstGeom prst="rect">
            <a:avLst/>
          </a:prstGeom>
        </p:spPr>
        <p:txBody>
          <a:bodyPr wrap="square">
            <a:spAutoFit/>
          </a:bodyPr>
          <a:lstStyle/>
          <a:p>
            <a:pPr>
              <a:spcBef>
                <a:spcPts val="800"/>
              </a:spcBef>
              <a:buClr>
                <a:srgbClr val="073450"/>
              </a:buClr>
            </a:pPr>
            <a:r>
              <a:rPr lang="de-CH" sz="1400" dirty="0"/>
              <a:t>Formulieren Sie eine </a:t>
            </a:r>
            <a:r>
              <a:rPr lang="de-CH" sz="1400" b="1" dirty="0"/>
              <a:t>Ich-Botschaft</a:t>
            </a:r>
          </a:p>
        </p:txBody>
      </p:sp>
      <p:sp>
        <p:nvSpPr>
          <p:cNvPr id="24" name="Rechteck 23">
            <a:extLst>
              <a:ext uri="{FF2B5EF4-FFF2-40B4-BE49-F238E27FC236}">
                <a16:creationId xmlns:a16="http://schemas.microsoft.com/office/drawing/2014/main" id="{9DB69EF7-B236-F817-BF3A-EE1549CBAF28}"/>
              </a:ext>
            </a:extLst>
          </p:cNvPr>
          <p:cNvSpPr/>
          <p:nvPr/>
        </p:nvSpPr>
        <p:spPr>
          <a:xfrm>
            <a:off x="712754" y="3436262"/>
            <a:ext cx="4014694" cy="954107"/>
          </a:xfrm>
          <a:prstGeom prst="rect">
            <a:avLst/>
          </a:prstGeom>
        </p:spPr>
        <p:txBody>
          <a:bodyPr wrap="square">
            <a:spAutoFit/>
          </a:bodyPr>
          <a:lstStyle/>
          <a:p>
            <a:r>
              <a:rPr lang="de-CH" sz="1400" b="1" dirty="0"/>
              <a:t>Nachhaltigkeit: </a:t>
            </a:r>
            <a:r>
              <a:rPr lang="de-CH" sz="1400" dirty="0"/>
              <a:t>Sie befürchten, dass der Fahrradanhänger nur begrenzte Möglichkeiten zur Reparatur und zum Recycling einzelner Komponenten bietet.</a:t>
            </a:r>
          </a:p>
        </p:txBody>
      </p:sp>
      <p:sp>
        <p:nvSpPr>
          <p:cNvPr id="40" name="Rechteck 39">
            <a:extLst>
              <a:ext uri="{FF2B5EF4-FFF2-40B4-BE49-F238E27FC236}">
                <a16:creationId xmlns:a16="http://schemas.microsoft.com/office/drawing/2014/main" id="{0588C2E5-5C38-ED0F-C5E3-1CD1D39405A0}"/>
              </a:ext>
            </a:extLst>
          </p:cNvPr>
          <p:cNvSpPr/>
          <p:nvPr/>
        </p:nvSpPr>
        <p:spPr>
          <a:xfrm>
            <a:off x="712755" y="2958268"/>
            <a:ext cx="3302279" cy="338554"/>
          </a:xfrm>
          <a:prstGeom prst="rect">
            <a:avLst/>
          </a:prstGeom>
        </p:spPr>
        <p:txBody>
          <a:bodyPr wrap="square">
            <a:spAutoFit/>
          </a:bodyPr>
          <a:lstStyle/>
          <a:p>
            <a:pPr>
              <a:spcBef>
                <a:spcPts val="800"/>
              </a:spcBef>
              <a:buClr>
                <a:srgbClr val="073450"/>
              </a:buClr>
            </a:pPr>
            <a:r>
              <a:rPr lang="de-CH" sz="1600" b="1" dirty="0"/>
              <a:t>Inhalt Ihres Feedbacks</a:t>
            </a:r>
          </a:p>
        </p:txBody>
      </p:sp>
      <p:sp>
        <p:nvSpPr>
          <p:cNvPr id="42" name="Rechteck 41">
            <a:extLst>
              <a:ext uri="{FF2B5EF4-FFF2-40B4-BE49-F238E27FC236}">
                <a16:creationId xmlns:a16="http://schemas.microsoft.com/office/drawing/2014/main" id="{972637F5-C476-EA7A-AD91-E422DDB4FF08}"/>
              </a:ext>
            </a:extLst>
          </p:cNvPr>
          <p:cNvSpPr/>
          <p:nvPr/>
        </p:nvSpPr>
        <p:spPr>
          <a:xfrm>
            <a:off x="8605527" y="2958268"/>
            <a:ext cx="3302279" cy="338554"/>
          </a:xfrm>
          <a:prstGeom prst="rect">
            <a:avLst/>
          </a:prstGeom>
        </p:spPr>
        <p:txBody>
          <a:bodyPr wrap="square">
            <a:spAutoFit/>
          </a:bodyPr>
          <a:lstStyle/>
          <a:p>
            <a:pPr>
              <a:spcBef>
                <a:spcPts val="800"/>
              </a:spcBef>
              <a:buClr>
                <a:srgbClr val="073450"/>
              </a:buClr>
            </a:pPr>
            <a:r>
              <a:rPr lang="de-CH" sz="1600" b="1" dirty="0"/>
              <a:t>Beachten der Spielregel</a:t>
            </a:r>
          </a:p>
        </p:txBody>
      </p:sp>
      <p:sp>
        <p:nvSpPr>
          <p:cNvPr id="43" name="Rechteck 42">
            <a:extLst>
              <a:ext uri="{FF2B5EF4-FFF2-40B4-BE49-F238E27FC236}">
                <a16:creationId xmlns:a16="http://schemas.microsoft.com/office/drawing/2014/main" id="{31B3590E-4534-1CBA-FB59-CF893B7B13BC}"/>
              </a:ext>
            </a:extLst>
          </p:cNvPr>
          <p:cNvSpPr/>
          <p:nvPr/>
        </p:nvSpPr>
        <p:spPr>
          <a:xfrm>
            <a:off x="5073143" y="2958268"/>
            <a:ext cx="3302279" cy="338554"/>
          </a:xfrm>
          <a:prstGeom prst="rect">
            <a:avLst/>
          </a:prstGeom>
        </p:spPr>
        <p:txBody>
          <a:bodyPr wrap="square">
            <a:spAutoFit/>
          </a:bodyPr>
          <a:lstStyle/>
          <a:p>
            <a:pPr>
              <a:spcBef>
                <a:spcPts val="800"/>
              </a:spcBef>
              <a:buClr>
                <a:srgbClr val="073450"/>
              </a:buClr>
            </a:pPr>
            <a:r>
              <a:rPr lang="de-CH" sz="1600" b="1" dirty="0"/>
              <a:t>Missachten der Spielregel</a:t>
            </a:r>
          </a:p>
        </p:txBody>
      </p:sp>
      <p:sp>
        <p:nvSpPr>
          <p:cNvPr id="44" name="Textfeld 43">
            <a:extLst>
              <a:ext uri="{FF2B5EF4-FFF2-40B4-BE49-F238E27FC236}">
                <a16:creationId xmlns:a16="http://schemas.microsoft.com/office/drawing/2014/main" id="{CCF6A822-7998-A42F-9A7E-F36733E6CF34}"/>
              </a:ext>
            </a:extLst>
          </p:cNvPr>
          <p:cNvSpPr txBox="1"/>
          <p:nvPr/>
        </p:nvSpPr>
        <p:spPr>
          <a:xfrm>
            <a:off x="8605527" y="4599550"/>
            <a:ext cx="3046196" cy="523220"/>
          </a:xfrm>
          <a:prstGeom prst="rect">
            <a:avLst/>
          </a:prstGeom>
          <a:noFill/>
        </p:spPr>
        <p:txBody>
          <a:bodyPr wrap="square">
            <a:spAutoFit/>
          </a:bodyPr>
          <a:lstStyle/>
          <a:p>
            <a:pPr>
              <a:spcBef>
                <a:spcPts val="600"/>
              </a:spcBef>
            </a:pPr>
            <a:r>
              <a:rPr lang="de-CH" sz="1400" noProof="0" dirty="0"/>
              <a:t>Formulieren Sie Ihr Feedback sehr </a:t>
            </a:r>
            <a:r>
              <a:rPr lang="de-CH" sz="1400" b="1" noProof="0" dirty="0"/>
              <a:t>konkret.</a:t>
            </a:r>
            <a:endParaRPr lang="de-CH" sz="1400" b="1" dirty="0"/>
          </a:p>
        </p:txBody>
      </p:sp>
      <p:sp>
        <p:nvSpPr>
          <p:cNvPr id="45" name="Textfeld 44">
            <a:extLst>
              <a:ext uri="{FF2B5EF4-FFF2-40B4-BE49-F238E27FC236}">
                <a16:creationId xmlns:a16="http://schemas.microsoft.com/office/drawing/2014/main" id="{644B0BB0-AD10-B00D-FAD8-EAF490F677AB}"/>
              </a:ext>
            </a:extLst>
          </p:cNvPr>
          <p:cNvSpPr txBox="1"/>
          <p:nvPr/>
        </p:nvSpPr>
        <p:spPr>
          <a:xfrm>
            <a:off x="8605527" y="5576601"/>
            <a:ext cx="3164530" cy="523220"/>
          </a:xfrm>
          <a:prstGeom prst="rect">
            <a:avLst/>
          </a:prstGeom>
          <a:noFill/>
        </p:spPr>
        <p:txBody>
          <a:bodyPr wrap="square">
            <a:spAutoFit/>
          </a:bodyPr>
          <a:lstStyle/>
          <a:p>
            <a:pPr>
              <a:spcBef>
                <a:spcPts val="600"/>
              </a:spcBef>
            </a:pPr>
            <a:r>
              <a:rPr lang="de-CH" sz="1400" dirty="0"/>
              <a:t>Kritisieren Sie </a:t>
            </a:r>
            <a:r>
              <a:rPr lang="de-CH" sz="1400" b="1" dirty="0"/>
              <a:t>die Idee</a:t>
            </a:r>
            <a:r>
              <a:rPr lang="de-CH" sz="1400" dirty="0"/>
              <a:t>, </a:t>
            </a:r>
            <a:br>
              <a:rPr lang="de-CH" sz="1400" dirty="0"/>
            </a:br>
            <a:r>
              <a:rPr lang="de-CH" sz="1400" dirty="0"/>
              <a:t>nicht das Team</a:t>
            </a:r>
          </a:p>
        </p:txBody>
      </p:sp>
      <p:sp>
        <p:nvSpPr>
          <p:cNvPr id="47" name="Textfeld 46">
            <a:extLst>
              <a:ext uri="{FF2B5EF4-FFF2-40B4-BE49-F238E27FC236}">
                <a16:creationId xmlns:a16="http://schemas.microsoft.com/office/drawing/2014/main" id="{05F0DF0F-463E-4DAF-1131-6F18AC738B0B}"/>
              </a:ext>
            </a:extLst>
          </p:cNvPr>
          <p:cNvSpPr txBox="1"/>
          <p:nvPr/>
        </p:nvSpPr>
        <p:spPr>
          <a:xfrm>
            <a:off x="712755" y="5593882"/>
            <a:ext cx="3084694" cy="523220"/>
          </a:xfrm>
          <a:prstGeom prst="rect">
            <a:avLst/>
          </a:prstGeom>
          <a:noFill/>
        </p:spPr>
        <p:txBody>
          <a:bodyPr wrap="square">
            <a:spAutoFit/>
          </a:bodyPr>
          <a:lstStyle/>
          <a:p>
            <a:r>
              <a:rPr lang="de-CH" sz="1400" b="1" dirty="0"/>
              <a:t>Marktgrösse: </a:t>
            </a:r>
            <a:r>
              <a:rPr lang="de-CH" sz="1400" dirty="0"/>
              <a:t>Sie denken, dass der Markt zu klein ist.</a:t>
            </a:r>
          </a:p>
        </p:txBody>
      </p:sp>
      <p:sp>
        <p:nvSpPr>
          <p:cNvPr id="48" name="Textfeld 47">
            <a:extLst>
              <a:ext uri="{FF2B5EF4-FFF2-40B4-BE49-F238E27FC236}">
                <a16:creationId xmlns:a16="http://schemas.microsoft.com/office/drawing/2014/main" id="{184C1EBD-5367-916C-08DC-5A9F5BB27F44}"/>
              </a:ext>
            </a:extLst>
          </p:cNvPr>
          <p:cNvSpPr txBox="1"/>
          <p:nvPr/>
        </p:nvSpPr>
        <p:spPr>
          <a:xfrm>
            <a:off x="712755" y="4540495"/>
            <a:ext cx="3418830" cy="738664"/>
          </a:xfrm>
          <a:prstGeom prst="rect">
            <a:avLst/>
          </a:prstGeom>
          <a:noFill/>
        </p:spPr>
        <p:txBody>
          <a:bodyPr wrap="square">
            <a:spAutoFit/>
          </a:bodyPr>
          <a:lstStyle/>
          <a:p>
            <a:r>
              <a:rPr lang="de-CH" sz="1400" b="1" dirty="0"/>
              <a:t>Wetterfestigkeit: </a:t>
            </a:r>
            <a:r>
              <a:rPr lang="de-CH" sz="1400" dirty="0"/>
              <a:t>Sie befürchten, dass das Material nicht wasserdicht ist und Einkäufe nass werden könnten.</a:t>
            </a:r>
          </a:p>
        </p:txBody>
      </p:sp>
    </p:spTree>
    <p:extLst>
      <p:ext uri="{BB962C8B-B14F-4D97-AF65-F5344CB8AC3E}">
        <p14:creationId xmlns:p14="http://schemas.microsoft.com/office/powerpoint/2010/main" val="27127843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404CB-5CBD-625E-58CA-761BC90BBFDA}"/>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1E9B8E4D-9B41-E49E-B745-6FCE0B04772C}"/>
              </a:ext>
            </a:extLst>
          </p:cNvPr>
          <p:cNvSpPr>
            <a:spLocks noGrp="1"/>
          </p:cNvSpPr>
          <p:nvPr>
            <p:ph type="sldNum" sz="quarter" idx="12"/>
          </p:nvPr>
        </p:nvSpPr>
        <p:spPr>
          <a:xfrm>
            <a:off x="10775466" y="6361234"/>
            <a:ext cx="1268493" cy="365125"/>
          </a:xfrm>
        </p:spPr>
        <p:txBody>
          <a:bodyPr/>
          <a:lstStyle/>
          <a:p>
            <a:fld id="{B7E6CA31-DA56-47CF-9891-B6D0296B6AEC}" type="slidenum">
              <a:rPr lang="ru-RU" smtClean="0"/>
              <a:t>28</a:t>
            </a:fld>
            <a:endParaRPr lang="ru-RU" dirty="0"/>
          </a:p>
        </p:txBody>
      </p:sp>
      <p:sp>
        <p:nvSpPr>
          <p:cNvPr id="4" name="Rechteck 3">
            <a:extLst>
              <a:ext uri="{FF2B5EF4-FFF2-40B4-BE49-F238E27FC236}">
                <a16:creationId xmlns:a16="http://schemas.microsoft.com/office/drawing/2014/main" id="{4952AB24-3C65-D8FE-8377-188F655A6EE2}"/>
              </a:ext>
            </a:extLst>
          </p:cNvPr>
          <p:cNvSpPr/>
          <p:nvPr/>
        </p:nvSpPr>
        <p:spPr>
          <a:xfrm>
            <a:off x="1098237" y="3979048"/>
            <a:ext cx="6313782" cy="923330"/>
          </a:xfrm>
          <a:prstGeom prst="rect">
            <a:avLst/>
          </a:prstGeom>
        </p:spPr>
        <p:txBody>
          <a:bodyPr wrap="square">
            <a:spAutoFit/>
          </a:bodyPr>
          <a:lstStyle/>
          <a:p>
            <a:pPr>
              <a:spcBef>
                <a:spcPts val="800"/>
              </a:spcBef>
              <a:buClr>
                <a:srgbClr val="073450"/>
              </a:buClr>
            </a:pPr>
            <a:r>
              <a:rPr lang="de-CH" b="1" dirty="0"/>
              <a:t>Nicht rechtfertigen: </a:t>
            </a:r>
            <a:r>
              <a:rPr lang="de-CH" dirty="0"/>
              <a:t>Verschwenden Sie keine Zeit für Rechtfertigungen. Wenn Feedback nicht passt, lassen Sie es einfach stehen.</a:t>
            </a:r>
          </a:p>
        </p:txBody>
      </p:sp>
      <p:cxnSp>
        <p:nvCxnSpPr>
          <p:cNvPr id="8" name="Gerader Verbinder 7">
            <a:extLst>
              <a:ext uri="{FF2B5EF4-FFF2-40B4-BE49-F238E27FC236}">
                <a16:creationId xmlns:a16="http://schemas.microsoft.com/office/drawing/2014/main" id="{21404E47-5413-E6FF-0BAE-CCA5EF851226}"/>
              </a:ext>
            </a:extLst>
          </p:cNvPr>
          <p:cNvCxnSpPr>
            <a:cxnSpLocks/>
          </p:cNvCxnSpPr>
          <p:nvPr/>
        </p:nvCxnSpPr>
        <p:spPr>
          <a:xfrm>
            <a:off x="1041381" y="1508795"/>
            <a:ext cx="6335936"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9" name="Gerader Verbinder 8">
            <a:extLst>
              <a:ext uri="{FF2B5EF4-FFF2-40B4-BE49-F238E27FC236}">
                <a16:creationId xmlns:a16="http://schemas.microsoft.com/office/drawing/2014/main" id="{462CF0DC-BAFD-03A4-5A24-5190B794EB57}"/>
              </a:ext>
            </a:extLst>
          </p:cNvPr>
          <p:cNvCxnSpPr>
            <a:cxnSpLocks/>
          </p:cNvCxnSpPr>
          <p:nvPr/>
        </p:nvCxnSpPr>
        <p:spPr>
          <a:xfrm>
            <a:off x="1041381" y="2672302"/>
            <a:ext cx="6313783"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10" name="Titel 1">
            <a:extLst>
              <a:ext uri="{FF2B5EF4-FFF2-40B4-BE49-F238E27FC236}">
                <a16:creationId xmlns:a16="http://schemas.microsoft.com/office/drawing/2014/main" id="{B82375A7-B58F-A79F-A4DB-BF84898A0E0C}"/>
              </a:ext>
            </a:extLst>
          </p:cNvPr>
          <p:cNvSpPr txBox="1">
            <a:spLocks/>
          </p:cNvSpPr>
          <p:nvPr/>
        </p:nvSpPr>
        <p:spPr>
          <a:xfrm>
            <a:off x="940219"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DE" altLang="fr-FR" sz="2400" dirty="0">
                <a:solidFill>
                  <a:srgbClr val="0B4874"/>
                </a:solidFill>
                <a:latin typeface="Century Gothic"/>
                <a:ea typeface="ＭＳ Ｐゴシック" charset="0"/>
                <a:cs typeface="Arial"/>
              </a:rPr>
              <a:t>Feedback erhalten: Feedback richtig anzunehmen,</a:t>
            </a:r>
            <a:br>
              <a:rPr lang="de-DE" altLang="fr-FR" sz="2400" dirty="0">
                <a:solidFill>
                  <a:srgbClr val="0B4874"/>
                </a:solidFill>
                <a:latin typeface="Century Gothic"/>
                <a:ea typeface="ＭＳ Ｐゴシック" charset="0"/>
                <a:cs typeface="Arial"/>
              </a:rPr>
            </a:br>
            <a:r>
              <a:rPr lang="de-DE" altLang="fr-FR" sz="2400" dirty="0">
                <a:solidFill>
                  <a:srgbClr val="0B4874"/>
                </a:solidFill>
                <a:latin typeface="Century Gothic"/>
                <a:ea typeface="ＭＳ Ｐゴシック" charset="0"/>
                <a:cs typeface="Arial"/>
              </a:rPr>
              <a:t>ist gar nicht so einfach</a:t>
            </a:r>
            <a:endPar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14" name="Textfeld 13">
            <a:extLst>
              <a:ext uri="{FF2B5EF4-FFF2-40B4-BE49-F238E27FC236}">
                <a16:creationId xmlns:a16="http://schemas.microsoft.com/office/drawing/2014/main" id="{0CCF7B14-88F2-3C2B-7164-BDEBCD2BBC6C}"/>
              </a:ext>
            </a:extLst>
          </p:cNvPr>
          <p:cNvSpPr txBox="1"/>
          <p:nvPr/>
        </p:nvSpPr>
        <p:spPr>
          <a:xfrm>
            <a:off x="1087159" y="2797594"/>
            <a:ext cx="6895015" cy="923330"/>
          </a:xfrm>
          <a:prstGeom prst="rect">
            <a:avLst/>
          </a:prstGeom>
          <a:noFill/>
        </p:spPr>
        <p:txBody>
          <a:bodyPr wrap="square">
            <a:spAutoFit/>
          </a:bodyPr>
          <a:lstStyle/>
          <a:p>
            <a:pPr>
              <a:spcBef>
                <a:spcPts val="600"/>
              </a:spcBef>
            </a:pPr>
            <a:r>
              <a:rPr lang="de-CH" b="1" dirty="0"/>
              <a:t>Nachfragen:</a:t>
            </a:r>
            <a:r>
              <a:rPr lang="de-CH" dirty="0"/>
              <a:t> Falls Sie nicht sicher sind, ob Sie das </a:t>
            </a:r>
            <a:br>
              <a:rPr lang="de-CH" dirty="0"/>
            </a:br>
            <a:r>
              <a:rPr lang="de-CH" dirty="0"/>
              <a:t>Feedback richtig verstanden haben, formulieren Sie es in eigenen Worten und fragen: «Hast du es so gemeint?»</a:t>
            </a:r>
            <a:endParaRPr lang="de-CH" sz="1800" dirty="0"/>
          </a:p>
        </p:txBody>
      </p:sp>
      <p:sp>
        <p:nvSpPr>
          <p:cNvPr id="17" name="Textfeld 16">
            <a:extLst>
              <a:ext uri="{FF2B5EF4-FFF2-40B4-BE49-F238E27FC236}">
                <a16:creationId xmlns:a16="http://schemas.microsoft.com/office/drawing/2014/main" id="{1645EB14-F8D0-3BB6-7BDB-7F8A0FC1BEC8}"/>
              </a:ext>
            </a:extLst>
          </p:cNvPr>
          <p:cNvSpPr txBox="1"/>
          <p:nvPr/>
        </p:nvSpPr>
        <p:spPr>
          <a:xfrm>
            <a:off x="1076083" y="5248483"/>
            <a:ext cx="9068378" cy="646331"/>
          </a:xfrm>
          <a:prstGeom prst="rect">
            <a:avLst/>
          </a:prstGeom>
          <a:noFill/>
        </p:spPr>
        <p:txBody>
          <a:bodyPr wrap="square">
            <a:spAutoFit/>
          </a:bodyPr>
          <a:lstStyle/>
          <a:p>
            <a:pPr>
              <a:spcBef>
                <a:spcPts val="600"/>
              </a:spcBef>
            </a:pPr>
            <a:r>
              <a:rPr lang="de-CH" b="1" dirty="0"/>
              <a:t>Dankbar sein: </a:t>
            </a:r>
            <a:r>
              <a:rPr lang="de-CH" dirty="0"/>
              <a:t>Feedback ist ein Geschenk, das Ihnen hilft, Ihre Idee zu verbessern </a:t>
            </a:r>
            <a:r>
              <a:rPr lang="de-CH" dirty="0">
                <a:sym typeface="Wingdings" panose="05000000000000000000" pitchFamily="2" charset="2"/>
              </a:rPr>
              <a:t></a:t>
            </a:r>
            <a:endParaRPr lang="de-CH" sz="1800" dirty="0"/>
          </a:p>
        </p:txBody>
      </p:sp>
      <p:cxnSp>
        <p:nvCxnSpPr>
          <p:cNvPr id="30" name="Gerader Verbinder 29">
            <a:extLst>
              <a:ext uri="{FF2B5EF4-FFF2-40B4-BE49-F238E27FC236}">
                <a16:creationId xmlns:a16="http://schemas.microsoft.com/office/drawing/2014/main" id="{47BE2FD4-6D6F-7136-AA3D-635459A06F43}"/>
              </a:ext>
            </a:extLst>
          </p:cNvPr>
          <p:cNvCxnSpPr>
            <a:cxnSpLocks/>
          </p:cNvCxnSpPr>
          <p:nvPr/>
        </p:nvCxnSpPr>
        <p:spPr>
          <a:xfrm flipV="1">
            <a:off x="1041381" y="6162823"/>
            <a:ext cx="10074536" cy="42556"/>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pic>
        <p:nvPicPr>
          <p:cNvPr id="5" name="Grafik 4" descr="Ein Bild, das Lächeln, Smiley, Ball enthält.&#10;&#10;KI-generierte Inhalte können fehlerhaft sein.">
            <a:extLst>
              <a:ext uri="{FF2B5EF4-FFF2-40B4-BE49-F238E27FC236}">
                <a16:creationId xmlns:a16="http://schemas.microsoft.com/office/drawing/2014/main" id="{EE316094-47BD-D164-0352-B58853E350AF}"/>
              </a:ext>
            </a:extLst>
          </p:cNvPr>
          <p:cNvPicPr>
            <a:picLocks noChangeAspect="1"/>
          </p:cNvPicPr>
          <p:nvPr/>
        </p:nvPicPr>
        <p:blipFill>
          <a:blip r:embed="rId3"/>
          <a:stretch>
            <a:fillRect/>
          </a:stretch>
        </p:blipFill>
        <p:spPr>
          <a:xfrm>
            <a:off x="7714193" y="1484762"/>
            <a:ext cx="3280122" cy="3197602"/>
          </a:xfrm>
          <a:prstGeom prst="rect">
            <a:avLst/>
          </a:prstGeom>
        </p:spPr>
      </p:pic>
      <p:sp>
        <p:nvSpPr>
          <p:cNvPr id="7" name="Textfeld 6">
            <a:extLst>
              <a:ext uri="{FF2B5EF4-FFF2-40B4-BE49-F238E27FC236}">
                <a16:creationId xmlns:a16="http://schemas.microsoft.com/office/drawing/2014/main" id="{A9D9010B-C9D8-7E73-67BD-7DE88A835E15}"/>
              </a:ext>
            </a:extLst>
          </p:cNvPr>
          <p:cNvSpPr txBox="1"/>
          <p:nvPr/>
        </p:nvSpPr>
        <p:spPr>
          <a:xfrm>
            <a:off x="1076083" y="1658062"/>
            <a:ext cx="6335936" cy="923330"/>
          </a:xfrm>
          <a:prstGeom prst="rect">
            <a:avLst/>
          </a:prstGeom>
          <a:noFill/>
        </p:spPr>
        <p:txBody>
          <a:bodyPr wrap="square">
            <a:spAutoFit/>
          </a:bodyPr>
          <a:lstStyle/>
          <a:p>
            <a:pPr>
              <a:spcBef>
                <a:spcPts val="600"/>
              </a:spcBef>
            </a:pPr>
            <a:r>
              <a:rPr lang="de-CH" b="1" dirty="0"/>
              <a:t>Alles aufnehmen: </a:t>
            </a:r>
            <a:r>
              <a:rPr lang="de-CH" dirty="0"/>
              <a:t>Feedback ist wertvoll. Lassen Sie die </a:t>
            </a:r>
            <a:r>
              <a:rPr lang="de-CH" dirty="0" err="1"/>
              <a:t>Feedbackgeber:innen</a:t>
            </a:r>
            <a:r>
              <a:rPr lang="de-CH" dirty="0"/>
              <a:t> ausreden und machen Sie sich Notizen.</a:t>
            </a:r>
            <a:endParaRPr lang="de-CH" sz="1800" dirty="0"/>
          </a:p>
        </p:txBody>
      </p:sp>
      <p:cxnSp>
        <p:nvCxnSpPr>
          <p:cNvPr id="16" name="Gerader Verbinder 15">
            <a:extLst>
              <a:ext uri="{FF2B5EF4-FFF2-40B4-BE49-F238E27FC236}">
                <a16:creationId xmlns:a16="http://schemas.microsoft.com/office/drawing/2014/main" id="{F1153F76-861D-3E4A-2FDB-339A4A263946}"/>
              </a:ext>
            </a:extLst>
          </p:cNvPr>
          <p:cNvCxnSpPr>
            <a:cxnSpLocks/>
          </p:cNvCxnSpPr>
          <p:nvPr/>
        </p:nvCxnSpPr>
        <p:spPr>
          <a:xfrm>
            <a:off x="1041381" y="3835809"/>
            <a:ext cx="6313783"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18" name="Gerader Verbinder 17">
            <a:extLst>
              <a:ext uri="{FF2B5EF4-FFF2-40B4-BE49-F238E27FC236}">
                <a16:creationId xmlns:a16="http://schemas.microsoft.com/office/drawing/2014/main" id="{2741C5BA-1AF0-9176-FBCD-9A0EE4A05869}"/>
              </a:ext>
            </a:extLst>
          </p:cNvPr>
          <p:cNvCxnSpPr>
            <a:cxnSpLocks/>
          </p:cNvCxnSpPr>
          <p:nvPr/>
        </p:nvCxnSpPr>
        <p:spPr>
          <a:xfrm>
            <a:off x="1041381" y="4999316"/>
            <a:ext cx="10040472"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11" name="Textfeld 10">
            <a:extLst>
              <a:ext uri="{FF2B5EF4-FFF2-40B4-BE49-F238E27FC236}">
                <a16:creationId xmlns:a16="http://schemas.microsoft.com/office/drawing/2014/main" id="{15F16EF7-AC77-B0B8-CC9B-7336DEB47A36}"/>
              </a:ext>
            </a:extLst>
          </p:cNvPr>
          <p:cNvSpPr txBox="1"/>
          <p:nvPr/>
        </p:nvSpPr>
        <p:spPr>
          <a:xfrm>
            <a:off x="2198916" y="6477802"/>
            <a:ext cx="7810793" cy="261610"/>
          </a:xfrm>
          <a:prstGeom prst="rect">
            <a:avLst/>
          </a:prstGeom>
          <a:noFill/>
        </p:spPr>
        <p:txBody>
          <a:bodyPr wrap="square">
            <a:spAutoFit/>
          </a:bodyPr>
          <a:lstStyle/>
          <a:p>
            <a:pPr algn="ctr">
              <a:spcBef>
                <a:spcPts val="600"/>
              </a:spcBef>
            </a:pPr>
            <a:r>
              <a:rPr lang="de-CH" sz="1100" b="1" dirty="0">
                <a:solidFill>
                  <a:srgbClr val="5F5F5F"/>
                </a:solidFill>
                <a:latin typeface="+mj-lt"/>
              </a:rPr>
              <a:t>Unterlagen erstellt von: Schweizerisches Zentrum für Unternehmerisches Denken und Handeln szUDH </a:t>
            </a:r>
          </a:p>
        </p:txBody>
      </p:sp>
      <p:sp>
        <p:nvSpPr>
          <p:cNvPr id="6" name="Textfeld 5">
            <a:extLst>
              <a:ext uri="{FF2B5EF4-FFF2-40B4-BE49-F238E27FC236}">
                <a16:creationId xmlns:a16="http://schemas.microsoft.com/office/drawing/2014/main" id="{A167C203-31D2-2D3F-67A4-199A09A8C092}"/>
              </a:ext>
            </a:extLst>
          </p:cNvPr>
          <p:cNvSpPr txBox="1"/>
          <p:nvPr/>
        </p:nvSpPr>
        <p:spPr>
          <a:xfrm>
            <a:off x="7771048" y="4685309"/>
            <a:ext cx="2031848" cy="246221"/>
          </a:xfrm>
          <a:prstGeom prst="rect">
            <a:avLst/>
          </a:prstGeom>
          <a:noFill/>
        </p:spPr>
        <p:txBody>
          <a:bodyPr wrap="square">
            <a:spAutoFit/>
          </a:bodyPr>
          <a:lstStyle/>
          <a:p>
            <a:pPr>
              <a:lnSpc>
                <a:spcPts val="1220"/>
              </a:lnSpc>
              <a:buNone/>
            </a:pPr>
            <a:r>
              <a:rPr lang="de-CH" sz="1000" b="1" kern="100" dirty="0">
                <a:solidFill>
                  <a:srgbClr val="686868"/>
                </a:solidFill>
                <a:effectLst/>
                <a:latin typeface="+mj-lt"/>
                <a:ea typeface="Times New Roman" panose="02020603050405020304" pitchFamily="18" charset="0"/>
                <a:cs typeface="Times New Roman" panose="02020603050405020304" pitchFamily="18" charset="0"/>
              </a:rPr>
              <a:t>Quelle: </a:t>
            </a:r>
            <a:r>
              <a:rPr lang="de-CH" sz="1000" kern="100" dirty="0">
                <a:solidFill>
                  <a:srgbClr val="686868"/>
                </a:solidFill>
                <a:effectLst/>
                <a:latin typeface="+mj-lt"/>
                <a:ea typeface="Times New Roman" panose="02020603050405020304" pitchFamily="18" charset="0"/>
                <a:cs typeface="Times New Roman" panose="02020603050405020304" pitchFamily="18" charset="0"/>
              </a:rPr>
              <a:t>iStock.com/</a:t>
            </a:r>
            <a:r>
              <a:rPr lang="de-CH" sz="1000" kern="100" dirty="0" err="1">
                <a:solidFill>
                  <a:srgbClr val="686868"/>
                </a:solidFill>
                <a:effectLst/>
                <a:latin typeface="+mj-lt"/>
                <a:ea typeface="Times New Roman" panose="02020603050405020304" pitchFamily="18" charset="0"/>
                <a:cs typeface="Times New Roman" panose="02020603050405020304" pitchFamily="18" charset="0"/>
              </a:rPr>
              <a:t>BeritK</a:t>
            </a:r>
            <a:endParaRPr lang="de-CH" sz="1000" kern="100" dirty="0">
              <a:solidFill>
                <a:srgbClr val="686868"/>
              </a:solidFill>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3542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F2AF07B8-FE56-A24B-3C17-5744DE298E1A}"/>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225749" y="0"/>
            <a:ext cx="2176672" cy="1043578"/>
          </a:xfrm>
          <a:prstGeom prst="rect">
            <a:avLst/>
          </a:prstGeom>
        </p:spPr>
      </p:pic>
      <p:sp>
        <p:nvSpPr>
          <p:cNvPr id="10" name="Ellipse 16">
            <a:extLst>
              <a:ext uri="{FF2B5EF4-FFF2-40B4-BE49-F238E27FC236}">
                <a16:creationId xmlns:a16="http://schemas.microsoft.com/office/drawing/2014/main" id="{E62AD2C4-A293-98A3-CBC7-BAE4DA89F446}"/>
              </a:ext>
            </a:extLst>
          </p:cNvPr>
          <p:cNvSpPr/>
          <p:nvPr/>
        </p:nvSpPr>
        <p:spPr>
          <a:xfrm>
            <a:off x="5425953" y="2606736"/>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983EDD37-61CE-BDC6-E7B3-7B682E17C8D1}"/>
              </a:ext>
            </a:extLst>
          </p:cNvPr>
          <p:cNvSpPr>
            <a:spLocks noEditPoints="1"/>
          </p:cNvSpPr>
          <p:nvPr/>
        </p:nvSpPr>
        <p:spPr bwMode="auto">
          <a:xfrm>
            <a:off x="5677626" y="2858409"/>
            <a:ext cx="756655" cy="756655"/>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sp>
        <p:nvSpPr>
          <p:cNvPr id="12" name="Rechteck 11">
            <a:extLst>
              <a:ext uri="{FF2B5EF4-FFF2-40B4-BE49-F238E27FC236}">
                <a16:creationId xmlns:a16="http://schemas.microsoft.com/office/drawing/2014/main" id="{5E071E20-F44F-5F09-BE4A-9B6FF0F99F78}"/>
              </a:ext>
            </a:extLst>
          </p:cNvPr>
          <p:cNvSpPr/>
          <p:nvPr/>
        </p:nvSpPr>
        <p:spPr>
          <a:xfrm>
            <a:off x="6937626" y="2451906"/>
            <a:ext cx="4701096" cy="2062103"/>
          </a:xfrm>
          <a:prstGeom prst="rect">
            <a:avLst/>
          </a:prstGeom>
        </p:spPr>
        <p:txBody>
          <a:bodyPr wrap="square">
            <a:spAutoFit/>
          </a:bodyPr>
          <a:lstStyle/>
          <a:p>
            <a:r>
              <a:rPr lang="de-CH" sz="3200" b="1" noProof="0" dirty="0">
                <a:solidFill>
                  <a:srgbClr val="0B4874"/>
                </a:solidFill>
              </a:rPr>
              <a:t>Wiederkehrendes Thema</a:t>
            </a:r>
          </a:p>
          <a:p>
            <a:r>
              <a:rPr lang="de-CH" sz="3200" noProof="0" dirty="0">
                <a:solidFill>
                  <a:srgbClr val="0B4874"/>
                </a:solidFill>
              </a:rPr>
              <a:t>Pitchen und</a:t>
            </a:r>
            <a:br>
              <a:rPr lang="de-CH" sz="3200" noProof="0" dirty="0">
                <a:solidFill>
                  <a:srgbClr val="0B4874"/>
                </a:solidFill>
              </a:rPr>
            </a:br>
            <a:r>
              <a:rPr lang="de-CH" sz="3200" noProof="0" dirty="0">
                <a:solidFill>
                  <a:srgbClr val="0B4874"/>
                </a:solidFill>
              </a:rPr>
              <a:t>Feedback geben</a:t>
            </a:r>
            <a:endParaRPr lang="en-GB" sz="3200" noProof="0" dirty="0">
              <a:solidFill>
                <a:srgbClr val="0B4874"/>
              </a:solidFill>
            </a:endParaRPr>
          </a:p>
        </p:txBody>
      </p:sp>
      <p:sp>
        <p:nvSpPr>
          <p:cNvPr id="3" name="Textfeld 2">
            <a:extLst>
              <a:ext uri="{FF2B5EF4-FFF2-40B4-BE49-F238E27FC236}">
                <a16:creationId xmlns:a16="http://schemas.microsoft.com/office/drawing/2014/main" id="{F87E5356-E457-4496-2533-A976B3DD0E3E}"/>
              </a:ext>
            </a:extLst>
          </p:cNvPr>
          <p:cNvSpPr txBox="1"/>
          <p:nvPr/>
        </p:nvSpPr>
        <p:spPr>
          <a:xfrm>
            <a:off x="6728215" y="6224847"/>
            <a:ext cx="3997316" cy="430887"/>
          </a:xfrm>
          <a:prstGeom prst="rect">
            <a:avLst/>
          </a:prstGeom>
          <a:noFill/>
        </p:spPr>
        <p:txBody>
          <a:bodyPr wrap="square">
            <a:spAutoFit/>
          </a:bodyPr>
          <a:lstStyle/>
          <a:p>
            <a:pPr algn="ctr">
              <a:spcBef>
                <a:spcPts val="600"/>
              </a:spcBef>
            </a:pPr>
            <a:r>
              <a:rPr lang="de-CH" sz="1100" b="1" dirty="0">
                <a:solidFill>
                  <a:srgbClr val="5F5F5F"/>
                </a:solidFill>
                <a:latin typeface="+mj-lt"/>
              </a:rPr>
              <a:t>Unterlagen erstellt von: Schweizerisches Zentrum für Unternehmerisches Denken und Handeln szUDH </a:t>
            </a:r>
          </a:p>
        </p:txBody>
      </p:sp>
      <p:sp>
        <p:nvSpPr>
          <p:cNvPr id="5" name="Foliennummernplatzhalter 1">
            <a:extLst>
              <a:ext uri="{FF2B5EF4-FFF2-40B4-BE49-F238E27FC236}">
                <a16:creationId xmlns:a16="http://schemas.microsoft.com/office/drawing/2014/main" id="{80C2A051-4E7C-8FB0-9A25-7485E7674C3B}"/>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3309457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8636A-9967-568A-0E56-63F6B8490015}"/>
            </a:ext>
          </a:extLst>
        </p:cNvPr>
        <p:cNvGrpSpPr/>
        <p:nvPr/>
      </p:nvGrpSpPr>
      <p:grpSpPr>
        <a:xfrm>
          <a:off x="0" y="0"/>
          <a:ext cx="0" cy="0"/>
          <a:chOff x="0" y="0"/>
          <a:chExt cx="0" cy="0"/>
        </a:xfrm>
      </p:grpSpPr>
      <p:sp>
        <p:nvSpPr>
          <p:cNvPr id="7" name="Foliennummernplatzhalter 1">
            <a:extLst>
              <a:ext uri="{FF2B5EF4-FFF2-40B4-BE49-F238E27FC236}">
                <a16:creationId xmlns:a16="http://schemas.microsoft.com/office/drawing/2014/main" id="{2F8493D4-BBF0-830B-8B2F-B13940218B6C}"/>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4" name="Freeform 5">
            <a:extLst>
              <a:ext uri="{FF2B5EF4-FFF2-40B4-BE49-F238E27FC236}">
                <a16:creationId xmlns:a16="http://schemas.microsoft.com/office/drawing/2014/main" id="{BEC35BC8-4194-9437-EF7E-2522620D8DF2}"/>
              </a:ext>
            </a:extLst>
          </p:cNvPr>
          <p:cNvSpPr>
            <a:spLocks/>
          </p:cNvSpPr>
          <p:nvPr/>
        </p:nvSpPr>
        <p:spPr bwMode="auto">
          <a:xfrm>
            <a:off x="8097156" y="1930391"/>
            <a:ext cx="316075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p>
        </p:txBody>
      </p:sp>
      <p:sp>
        <p:nvSpPr>
          <p:cNvPr id="21" name="Freeform 9">
            <a:extLst>
              <a:ext uri="{FF2B5EF4-FFF2-40B4-BE49-F238E27FC236}">
                <a16:creationId xmlns:a16="http://schemas.microsoft.com/office/drawing/2014/main" id="{6F73D2D8-D2B7-8151-54D7-5148D8CAB579}"/>
              </a:ext>
            </a:extLst>
          </p:cNvPr>
          <p:cNvSpPr>
            <a:spLocks/>
          </p:cNvSpPr>
          <p:nvPr/>
        </p:nvSpPr>
        <p:spPr bwMode="auto">
          <a:xfrm>
            <a:off x="2359504" y="3125737"/>
            <a:ext cx="315964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solidFill>
                <a:schemeClr val="tx1"/>
              </a:solidFill>
            </a:endParaRPr>
          </a:p>
        </p:txBody>
      </p:sp>
      <p:sp>
        <p:nvSpPr>
          <p:cNvPr id="22" name="Rectangle 399">
            <a:extLst>
              <a:ext uri="{FF2B5EF4-FFF2-40B4-BE49-F238E27FC236}">
                <a16:creationId xmlns:a16="http://schemas.microsoft.com/office/drawing/2014/main" id="{F1CE5B8B-5DEB-FD7A-DE01-9AC6D4769F5E}"/>
              </a:ext>
            </a:extLst>
          </p:cNvPr>
          <p:cNvSpPr/>
          <p:nvPr/>
        </p:nvSpPr>
        <p:spPr>
          <a:xfrm>
            <a:off x="2603246" y="4506420"/>
            <a:ext cx="2636471"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AIDA: Wie strukturiere ich eine </a:t>
            </a:r>
            <a:r>
              <a:rPr lang="de-CH" b="1" dirty="0">
                <a:solidFill>
                  <a:schemeClr val="bg1"/>
                </a:solidFill>
                <a:latin typeface="+mj-lt"/>
                <a:ea typeface="Roboto" pitchFamily="2" charset="0"/>
                <a:cs typeface="Arial" charset="0"/>
              </a:rPr>
              <a:t>überzeugende </a:t>
            </a:r>
            <a:r>
              <a:rPr lang="de-CH" b="1" noProof="0" dirty="0">
                <a:solidFill>
                  <a:schemeClr val="bg1"/>
                </a:solidFill>
                <a:latin typeface="+mj-lt"/>
                <a:ea typeface="Roboto" pitchFamily="2" charset="0"/>
                <a:cs typeface="Arial" charset="0"/>
              </a:rPr>
              <a:t>Präsentation?</a:t>
            </a:r>
          </a:p>
        </p:txBody>
      </p:sp>
      <p:sp>
        <p:nvSpPr>
          <p:cNvPr id="25" name="Freeform 16">
            <a:extLst>
              <a:ext uri="{FF2B5EF4-FFF2-40B4-BE49-F238E27FC236}">
                <a16:creationId xmlns:a16="http://schemas.microsoft.com/office/drawing/2014/main" id="{2DE521A2-2BFD-5C27-3C64-7EA9BCD74B29}"/>
              </a:ext>
            </a:extLst>
          </p:cNvPr>
          <p:cNvSpPr>
            <a:spLocks noEditPoints="1"/>
          </p:cNvSpPr>
          <p:nvPr/>
        </p:nvSpPr>
        <p:spPr bwMode="auto">
          <a:xfrm>
            <a:off x="9716375" y="2453576"/>
            <a:ext cx="491278" cy="563105"/>
          </a:xfrm>
          <a:custGeom>
            <a:avLst/>
            <a:gdLst>
              <a:gd name="T0" fmla="*/ 98 w 136"/>
              <a:gd name="T1" fmla="*/ 10 h 146"/>
              <a:gd name="T2" fmla="*/ 103 w 136"/>
              <a:gd name="T3" fmla="*/ 14 h 146"/>
              <a:gd name="T4" fmla="*/ 97 w 136"/>
              <a:gd name="T5" fmla="*/ 22 h 146"/>
              <a:gd name="T6" fmla="*/ 94 w 136"/>
              <a:gd name="T7" fmla="*/ 17 h 146"/>
              <a:gd name="T8" fmla="*/ 40 w 136"/>
              <a:gd name="T9" fmla="*/ 22 h 146"/>
              <a:gd name="T10" fmla="*/ 42 w 136"/>
              <a:gd name="T11" fmla="*/ 17 h 146"/>
              <a:gd name="T12" fmla="*/ 34 w 136"/>
              <a:gd name="T13" fmla="*/ 9 h 146"/>
              <a:gd name="T14" fmla="*/ 37 w 136"/>
              <a:gd name="T15" fmla="*/ 20 h 146"/>
              <a:gd name="T16" fmla="*/ 71 w 136"/>
              <a:gd name="T17" fmla="*/ 11 h 146"/>
              <a:gd name="T18" fmla="*/ 68 w 136"/>
              <a:gd name="T19" fmla="*/ 0 h 146"/>
              <a:gd name="T20" fmla="*/ 65 w 136"/>
              <a:gd name="T21" fmla="*/ 11 h 146"/>
              <a:gd name="T22" fmla="*/ 11 w 136"/>
              <a:gd name="T23" fmla="*/ 65 h 146"/>
              <a:gd name="T24" fmla="*/ 0 w 136"/>
              <a:gd name="T25" fmla="*/ 68 h 146"/>
              <a:gd name="T26" fmla="*/ 11 w 136"/>
              <a:gd name="T27" fmla="*/ 71 h 146"/>
              <a:gd name="T28" fmla="*/ 11 w 136"/>
              <a:gd name="T29" fmla="*/ 65 h 146"/>
              <a:gd name="T30" fmla="*/ 125 w 136"/>
              <a:gd name="T31" fmla="*/ 65 h 146"/>
              <a:gd name="T32" fmla="*/ 125 w 136"/>
              <a:gd name="T33" fmla="*/ 71 h 146"/>
              <a:gd name="T34" fmla="*/ 136 w 136"/>
              <a:gd name="T35" fmla="*/ 68 h 146"/>
              <a:gd name="T36" fmla="*/ 127 w 136"/>
              <a:gd name="T37" fmla="*/ 34 h 146"/>
              <a:gd name="T38" fmla="*/ 116 w 136"/>
              <a:gd name="T39" fmla="*/ 37 h 146"/>
              <a:gd name="T40" fmla="*/ 118 w 136"/>
              <a:gd name="T41" fmla="*/ 43 h 146"/>
              <a:gd name="T42" fmla="*/ 126 w 136"/>
              <a:gd name="T43" fmla="*/ 38 h 146"/>
              <a:gd name="T44" fmla="*/ 110 w 136"/>
              <a:gd name="T45" fmla="*/ 68 h 146"/>
              <a:gd name="T46" fmla="*/ 104 w 136"/>
              <a:gd name="T47" fmla="*/ 89 h 146"/>
              <a:gd name="T48" fmla="*/ 99 w 136"/>
              <a:gd name="T49" fmla="*/ 96 h 146"/>
              <a:gd name="T50" fmla="*/ 89 w 136"/>
              <a:gd name="T51" fmla="*/ 117 h 146"/>
              <a:gd name="T52" fmla="*/ 90 w 136"/>
              <a:gd name="T53" fmla="*/ 134 h 146"/>
              <a:gd name="T54" fmla="*/ 58 w 136"/>
              <a:gd name="T55" fmla="*/ 146 h 146"/>
              <a:gd name="T56" fmla="*/ 46 w 136"/>
              <a:gd name="T57" fmla="*/ 117 h 146"/>
              <a:gd name="T58" fmla="*/ 32 w 136"/>
              <a:gd name="T59" fmla="*/ 89 h 146"/>
              <a:gd name="T60" fmla="*/ 26 w 136"/>
              <a:gd name="T61" fmla="*/ 68 h 146"/>
              <a:gd name="T62" fmla="*/ 110 w 136"/>
              <a:gd name="T63" fmla="*/ 68 h 146"/>
              <a:gd name="T64" fmla="*/ 53 w 136"/>
              <a:gd name="T65" fmla="*/ 120 h 146"/>
              <a:gd name="T66" fmla="*/ 83 w 136"/>
              <a:gd name="T67" fmla="*/ 126 h 146"/>
              <a:gd name="T68" fmla="*/ 83 w 136"/>
              <a:gd name="T69" fmla="*/ 134 h 146"/>
              <a:gd name="T70" fmla="*/ 53 w 136"/>
              <a:gd name="T71" fmla="*/ 133 h 146"/>
              <a:gd name="T72" fmla="*/ 58 w 136"/>
              <a:gd name="T73" fmla="*/ 139 h 146"/>
              <a:gd name="T74" fmla="*/ 83 w 136"/>
              <a:gd name="T75" fmla="*/ 134 h 146"/>
              <a:gd name="T76" fmla="*/ 68 w 136"/>
              <a:gd name="T77" fmla="*/ 32 h 146"/>
              <a:gd name="T78" fmla="*/ 37 w 136"/>
              <a:gd name="T79" fmla="*/ 86 h 146"/>
              <a:gd name="T80" fmla="*/ 42 w 136"/>
              <a:gd name="T81" fmla="*/ 92 h 146"/>
              <a:gd name="T82" fmla="*/ 52 w 136"/>
              <a:gd name="T83" fmla="*/ 114 h 146"/>
              <a:gd name="T84" fmla="*/ 94 w 136"/>
              <a:gd name="T85" fmla="*/ 92 h 146"/>
              <a:gd name="T86" fmla="*/ 98 w 136"/>
              <a:gd name="T87" fmla="*/ 86 h 146"/>
              <a:gd name="T88" fmla="*/ 98 w 136"/>
              <a:gd name="T89" fmla="*/ 85 h 146"/>
              <a:gd name="T90" fmla="*/ 20 w 136"/>
              <a:gd name="T91" fmla="*/ 37 h 146"/>
              <a:gd name="T92" fmla="*/ 9 w 136"/>
              <a:gd name="T93" fmla="*/ 34 h 146"/>
              <a:gd name="T94" fmla="*/ 17 w 136"/>
              <a:gd name="T95" fmla="*/ 42 h 146"/>
              <a:gd name="T96" fmla="*/ 21 w 136"/>
              <a:gd name="T97" fmla="*/ 41 h 146"/>
              <a:gd name="T98" fmla="*/ 20 w 136"/>
              <a:gd name="T99" fmla="*/ 3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6" h="146">
                <a:moveTo>
                  <a:pt x="94" y="17"/>
                </a:moveTo>
                <a:cubicBezTo>
                  <a:pt x="98" y="10"/>
                  <a:pt x="98" y="10"/>
                  <a:pt x="98" y="10"/>
                </a:cubicBezTo>
                <a:cubicBezTo>
                  <a:pt x="99" y="9"/>
                  <a:pt x="101" y="8"/>
                  <a:pt x="102" y="9"/>
                </a:cubicBezTo>
                <a:cubicBezTo>
                  <a:pt x="104" y="10"/>
                  <a:pt x="104" y="12"/>
                  <a:pt x="103" y="14"/>
                </a:cubicBezTo>
                <a:cubicBezTo>
                  <a:pt x="100" y="20"/>
                  <a:pt x="100" y="20"/>
                  <a:pt x="100" y="20"/>
                </a:cubicBezTo>
                <a:cubicBezTo>
                  <a:pt x="99" y="21"/>
                  <a:pt x="98" y="22"/>
                  <a:pt x="97" y="22"/>
                </a:cubicBezTo>
                <a:cubicBezTo>
                  <a:pt x="96" y="22"/>
                  <a:pt x="96" y="21"/>
                  <a:pt x="95" y="21"/>
                </a:cubicBezTo>
                <a:cubicBezTo>
                  <a:pt x="94" y="20"/>
                  <a:pt x="93" y="19"/>
                  <a:pt x="94" y="17"/>
                </a:cubicBezTo>
                <a:close/>
                <a:moveTo>
                  <a:pt x="37" y="20"/>
                </a:moveTo>
                <a:cubicBezTo>
                  <a:pt x="37" y="21"/>
                  <a:pt x="38" y="22"/>
                  <a:pt x="40" y="22"/>
                </a:cubicBezTo>
                <a:cubicBezTo>
                  <a:pt x="40" y="22"/>
                  <a:pt x="41" y="22"/>
                  <a:pt x="41" y="21"/>
                </a:cubicBezTo>
                <a:cubicBezTo>
                  <a:pt x="43" y="20"/>
                  <a:pt x="43" y="19"/>
                  <a:pt x="42" y="17"/>
                </a:cubicBezTo>
                <a:cubicBezTo>
                  <a:pt x="38" y="10"/>
                  <a:pt x="38" y="10"/>
                  <a:pt x="38" y="10"/>
                </a:cubicBezTo>
                <a:cubicBezTo>
                  <a:pt x="38" y="9"/>
                  <a:pt x="36" y="8"/>
                  <a:pt x="34" y="9"/>
                </a:cubicBezTo>
                <a:cubicBezTo>
                  <a:pt x="32" y="10"/>
                  <a:pt x="32" y="12"/>
                  <a:pt x="33" y="14"/>
                </a:cubicBezTo>
                <a:lnTo>
                  <a:pt x="37" y="20"/>
                </a:lnTo>
                <a:close/>
                <a:moveTo>
                  <a:pt x="68" y="14"/>
                </a:moveTo>
                <a:cubicBezTo>
                  <a:pt x="70" y="14"/>
                  <a:pt x="71" y="13"/>
                  <a:pt x="71" y="11"/>
                </a:cubicBezTo>
                <a:cubicBezTo>
                  <a:pt x="71" y="3"/>
                  <a:pt x="71" y="3"/>
                  <a:pt x="71" y="3"/>
                </a:cubicBezTo>
                <a:cubicBezTo>
                  <a:pt x="71" y="2"/>
                  <a:pt x="70" y="0"/>
                  <a:pt x="68" y="0"/>
                </a:cubicBezTo>
                <a:cubicBezTo>
                  <a:pt x="66" y="0"/>
                  <a:pt x="65" y="2"/>
                  <a:pt x="65" y="3"/>
                </a:cubicBezTo>
                <a:cubicBezTo>
                  <a:pt x="65" y="11"/>
                  <a:pt x="65" y="11"/>
                  <a:pt x="65" y="11"/>
                </a:cubicBezTo>
                <a:cubicBezTo>
                  <a:pt x="65" y="13"/>
                  <a:pt x="66" y="14"/>
                  <a:pt x="68" y="14"/>
                </a:cubicBezTo>
                <a:close/>
                <a:moveTo>
                  <a:pt x="11" y="65"/>
                </a:moveTo>
                <a:cubicBezTo>
                  <a:pt x="3" y="65"/>
                  <a:pt x="3" y="65"/>
                  <a:pt x="3" y="65"/>
                </a:cubicBezTo>
                <a:cubicBezTo>
                  <a:pt x="2" y="65"/>
                  <a:pt x="0" y="66"/>
                  <a:pt x="0" y="68"/>
                </a:cubicBezTo>
                <a:cubicBezTo>
                  <a:pt x="0" y="70"/>
                  <a:pt x="2" y="71"/>
                  <a:pt x="3" y="71"/>
                </a:cubicBezTo>
                <a:cubicBezTo>
                  <a:pt x="11" y="71"/>
                  <a:pt x="11" y="71"/>
                  <a:pt x="11" y="71"/>
                </a:cubicBezTo>
                <a:cubicBezTo>
                  <a:pt x="13" y="71"/>
                  <a:pt x="14" y="70"/>
                  <a:pt x="14" y="68"/>
                </a:cubicBezTo>
                <a:cubicBezTo>
                  <a:pt x="14" y="66"/>
                  <a:pt x="13" y="65"/>
                  <a:pt x="11" y="65"/>
                </a:cubicBezTo>
                <a:close/>
                <a:moveTo>
                  <a:pt x="133" y="65"/>
                </a:moveTo>
                <a:cubicBezTo>
                  <a:pt x="125" y="65"/>
                  <a:pt x="125" y="65"/>
                  <a:pt x="125" y="65"/>
                </a:cubicBezTo>
                <a:cubicBezTo>
                  <a:pt x="124" y="65"/>
                  <a:pt x="122" y="66"/>
                  <a:pt x="122" y="68"/>
                </a:cubicBezTo>
                <a:cubicBezTo>
                  <a:pt x="122" y="70"/>
                  <a:pt x="124" y="71"/>
                  <a:pt x="125" y="71"/>
                </a:cubicBezTo>
                <a:cubicBezTo>
                  <a:pt x="133" y="71"/>
                  <a:pt x="133" y="71"/>
                  <a:pt x="133" y="71"/>
                </a:cubicBezTo>
                <a:cubicBezTo>
                  <a:pt x="135" y="71"/>
                  <a:pt x="136" y="70"/>
                  <a:pt x="136" y="68"/>
                </a:cubicBezTo>
                <a:cubicBezTo>
                  <a:pt x="136" y="66"/>
                  <a:pt x="135" y="65"/>
                  <a:pt x="133" y="65"/>
                </a:cubicBezTo>
                <a:close/>
                <a:moveTo>
                  <a:pt x="127" y="34"/>
                </a:moveTo>
                <a:cubicBezTo>
                  <a:pt x="126" y="32"/>
                  <a:pt x="124" y="32"/>
                  <a:pt x="123" y="33"/>
                </a:cubicBezTo>
                <a:cubicBezTo>
                  <a:pt x="116" y="37"/>
                  <a:pt x="116" y="37"/>
                  <a:pt x="116" y="37"/>
                </a:cubicBezTo>
                <a:cubicBezTo>
                  <a:pt x="115" y="38"/>
                  <a:pt x="114" y="40"/>
                  <a:pt x="115" y="41"/>
                </a:cubicBezTo>
                <a:cubicBezTo>
                  <a:pt x="115" y="42"/>
                  <a:pt x="117" y="43"/>
                  <a:pt x="118" y="43"/>
                </a:cubicBezTo>
                <a:cubicBezTo>
                  <a:pt x="118" y="43"/>
                  <a:pt x="119" y="43"/>
                  <a:pt x="119" y="42"/>
                </a:cubicBezTo>
                <a:cubicBezTo>
                  <a:pt x="126" y="38"/>
                  <a:pt x="126" y="38"/>
                  <a:pt x="126" y="38"/>
                </a:cubicBezTo>
                <a:cubicBezTo>
                  <a:pt x="127" y="38"/>
                  <a:pt x="128" y="36"/>
                  <a:pt x="127" y="34"/>
                </a:cubicBezTo>
                <a:close/>
                <a:moveTo>
                  <a:pt x="110" y="68"/>
                </a:moveTo>
                <a:cubicBezTo>
                  <a:pt x="110" y="75"/>
                  <a:pt x="108" y="82"/>
                  <a:pt x="104" y="88"/>
                </a:cubicBezTo>
                <a:cubicBezTo>
                  <a:pt x="104" y="89"/>
                  <a:pt x="104" y="89"/>
                  <a:pt x="104" y="89"/>
                </a:cubicBezTo>
                <a:cubicBezTo>
                  <a:pt x="103" y="90"/>
                  <a:pt x="103" y="90"/>
                  <a:pt x="103" y="90"/>
                </a:cubicBezTo>
                <a:cubicBezTo>
                  <a:pt x="102" y="92"/>
                  <a:pt x="100" y="94"/>
                  <a:pt x="99" y="96"/>
                </a:cubicBezTo>
                <a:cubicBezTo>
                  <a:pt x="92" y="105"/>
                  <a:pt x="89" y="112"/>
                  <a:pt x="89" y="117"/>
                </a:cubicBezTo>
                <a:cubicBezTo>
                  <a:pt x="89" y="117"/>
                  <a:pt x="89" y="117"/>
                  <a:pt x="89" y="117"/>
                </a:cubicBezTo>
                <a:cubicBezTo>
                  <a:pt x="89" y="117"/>
                  <a:pt x="90" y="118"/>
                  <a:pt x="90" y="118"/>
                </a:cubicBezTo>
                <a:cubicBezTo>
                  <a:pt x="90" y="134"/>
                  <a:pt x="90" y="134"/>
                  <a:pt x="90" y="134"/>
                </a:cubicBezTo>
                <a:cubicBezTo>
                  <a:pt x="90" y="140"/>
                  <a:pt x="84" y="146"/>
                  <a:pt x="78" y="146"/>
                </a:cubicBezTo>
                <a:cubicBezTo>
                  <a:pt x="58" y="146"/>
                  <a:pt x="58" y="146"/>
                  <a:pt x="58" y="146"/>
                </a:cubicBezTo>
                <a:cubicBezTo>
                  <a:pt x="51" y="146"/>
                  <a:pt x="46" y="140"/>
                  <a:pt x="46" y="134"/>
                </a:cubicBezTo>
                <a:cubicBezTo>
                  <a:pt x="46" y="117"/>
                  <a:pt x="46" y="117"/>
                  <a:pt x="46" y="117"/>
                </a:cubicBezTo>
                <a:cubicBezTo>
                  <a:pt x="46" y="112"/>
                  <a:pt x="43" y="105"/>
                  <a:pt x="37" y="97"/>
                </a:cubicBezTo>
                <a:cubicBezTo>
                  <a:pt x="35" y="94"/>
                  <a:pt x="33" y="92"/>
                  <a:pt x="32" y="89"/>
                </a:cubicBezTo>
                <a:cubicBezTo>
                  <a:pt x="32" y="89"/>
                  <a:pt x="32" y="89"/>
                  <a:pt x="31" y="89"/>
                </a:cubicBezTo>
                <a:cubicBezTo>
                  <a:pt x="28" y="82"/>
                  <a:pt x="26" y="75"/>
                  <a:pt x="26" y="68"/>
                </a:cubicBezTo>
                <a:cubicBezTo>
                  <a:pt x="26" y="45"/>
                  <a:pt x="45" y="26"/>
                  <a:pt x="68" y="26"/>
                </a:cubicBezTo>
                <a:cubicBezTo>
                  <a:pt x="91" y="26"/>
                  <a:pt x="110" y="44"/>
                  <a:pt x="110" y="68"/>
                </a:cubicBezTo>
                <a:close/>
                <a:moveTo>
                  <a:pt x="83" y="120"/>
                </a:moveTo>
                <a:cubicBezTo>
                  <a:pt x="53" y="120"/>
                  <a:pt x="53" y="120"/>
                  <a:pt x="53" y="120"/>
                </a:cubicBezTo>
                <a:cubicBezTo>
                  <a:pt x="53" y="126"/>
                  <a:pt x="53" y="126"/>
                  <a:pt x="53" y="126"/>
                </a:cubicBezTo>
                <a:cubicBezTo>
                  <a:pt x="83" y="126"/>
                  <a:pt x="83" y="126"/>
                  <a:pt x="83" y="126"/>
                </a:cubicBezTo>
                <a:lnTo>
                  <a:pt x="83" y="120"/>
                </a:lnTo>
                <a:close/>
                <a:moveTo>
                  <a:pt x="83" y="134"/>
                </a:moveTo>
                <a:cubicBezTo>
                  <a:pt x="83" y="133"/>
                  <a:pt x="83" y="133"/>
                  <a:pt x="83" y="133"/>
                </a:cubicBezTo>
                <a:cubicBezTo>
                  <a:pt x="53" y="133"/>
                  <a:pt x="53" y="133"/>
                  <a:pt x="53" y="133"/>
                </a:cubicBezTo>
                <a:cubicBezTo>
                  <a:pt x="53" y="134"/>
                  <a:pt x="53" y="134"/>
                  <a:pt x="53" y="134"/>
                </a:cubicBezTo>
                <a:cubicBezTo>
                  <a:pt x="53" y="137"/>
                  <a:pt x="55" y="139"/>
                  <a:pt x="58" y="139"/>
                </a:cubicBezTo>
                <a:cubicBezTo>
                  <a:pt x="78" y="139"/>
                  <a:pt x="78" y="139"/>
                  <a:pt x="78" y="139"/>
                </a:cubicBezTo>
                <a:cubicBezTo>
                  <a:pt x="80" y="139"/>
                  <a:pt x="83" y="137"/>
                  <a:pt x="83" y="134"/>
                </a:cubicBezTo>
                <a:close/>
                <a:moveTo>
                  <a:pt x="103" y="68"/>
                </a:moveTo>
                <a:cubicBezTo>
                  <a:pt x="103" y="48"/>
                  <a:pt x="87" y="32"/>
                  <a:pt x="68" y="32"/>
                </a:cubicBezTo>
                <a:cubicBezTo>
                  <a:pt x="48" y="32"/>
                  <a:pt x="32" y="48"/>
                  <a:pt x="32" y="68"/>
                </a:cubicBezTo>
                <a:cubicBezTo>
                  <a:pt x="32" y="74"/>
                  <a:pt x="34" y="80"/>
                  <a:pt x="37" y="86"/>
                </a:cubicBezTo>
                <a:cubicBezTo>
                  <a:pt x="37" y="86"/>
                  <a:pt x="37" y="86"/>
                  <a:pt x="37" y="86"/>
                </a:cubicBezTo>
                <a:cubicBezTo>
                  <a:pt x="39" y="88"/>
                  <a:pt x="40" y="90"/>
                  <a:pt x="42" y="92"/>
                </a:cubicBezTo>
                <a:cubicBezTo>
                  <a:pt x="42" y="93"/>
                  <a:pt x="42" y="93"/>
                  <a:pt x="42" y="93"/>
                </a:cubicBezTo>
                <a:cubicBezTo>
                  <a:pt x="48" y="101"/>
                  <a:pt x="52" y="108"/>
                  <a:pt x="52" y="114"/>
                </a:cubicBezTo>
                <a:cubicBezTo>
                  <a:pt x="83" y="114"/>
                  <a:pt x="83" y="114"/>
                  <a:pt x="83" y="114"/>
                </a:cubicBezTo>
                <a:cubicBezTo>
                  <a:pt x="84" y="106"/>
                  <a:pt x="89" y="98"/>
                  <a:pt x="94" y="92"/>
                </a:cubicBezTo>
                <a:cubicBezTo>
                  <a:pt x="94" y="92"/>
                  <a:pt x="94" y="92"/>
                  <a:pt x="94" y="92"/>
                </a:cubicBezTo>
                <a:cubicBezTo>
                  <a:pt x="96" y="90"/>
                  <a:pt x="97" y="88"/>
                  <a:pt x="98" y="86"/>
                </a:cubicBezTo>
                <a:cubicBezTo>
                  <a:pt x="98" y="86"/>
                  <a:pt x="98" y="86"/>
                  <a:pt x="98" y="86"/>
                </a:cubicBezTo>
                <a:cubicBezTo>
                  <a:pt x="98" y="86"/>
                  <a:pt x="98" y="86"/>
                  <a:pt x="98" y="85"/>
                </a:cubicBezTo>
                <a:cubicBezTo>
                  <a:pt x="102" y="80"/>
                  <a:pt x="103" y="74"/>
                  <a:pt x="103" y="68"/>
                </a:cubicBezTo>
                <a:close/>
                <a:moveTo>
                  <a:pt x="20" y="37"/>
                </a:moveTo>
                <a:cubicBezTo>
                  <a:pt x="14" y="33"/>
                  <a:pt x="14" y="33"/>
                  <a:pt x="14" y="33"/>
                </a:cubicBezTo>
                <a:cubicBezTo>
                  <a:pt x="12" y="32"/>
                  <a:pt x="10" y="32"/>
                  <a:pt x="9" y="34"/>
                </a:cubicBezTo>
                <a:cubicBezTo>
                  <a:pt x="8" y="36"/>
                  <a:pt x="9" y="38"/>
                  <a:pt x="10" y="38"/>
                </a:cubicBezTo>
                <a:cubicBezTo>
                  <a:pt x="17" y="42"/>
                  <a:pt x="17" y="42"/>
                  <a:pt x="17" y="42"/>
                </a:cubicBezTo>
                <a:cubicBezTo>
                  <a:pt x="17" y="43"/>
                  <a:pt x="18" y="43"/>
                  <a:pt x="19" y="43"/>
                </a:cubicBezTo>
                <a:cubicBezTo>
                  <a:pt x="20" y="43"/>
                  <a:pt x="21" y="42"/>
                  <a:pt x="21" y="41"/>
                </a:cubicBezTo>
                <a:cubicBezTo>
                  <a:pt x="22" y="40"/>
                  <a:pt x="22" y="38"/>
                  <a:pt x="20" y="37"/>
                </a:cubicBezTo>
                <a:close/>
                <a:moveTo>
                  <a:pt x="20" y="37"/>
                </a:moveTo>
                <a:cubicBezTo>
                  <a:pt x="20" y="37"/>
                  <a:pt x="20" y="37"/>
                  <a:pt x="20" y="37"/>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grpSp>
        <p:nvGrpSpPr>
          <p:cNvPr id="26" name="Group 26">
            <a:extLst>
              <a:ext uri="{FF2B5EF4-FFF2-40B4-BE49-F238E27FC236}">
                <a16:creationId xmlns:a16="http://schemas.microsoft.com/office/drawing/2014/main" id="{F832B872-4701-CE6A-C25D-665501137094}"/>
              </a:ext>
            </a:extLst>
          </p:cNvPr>
          <p:cNvGrpSpPr>
            <a:grpSpLocks noChangeAspect="1"/>
          </p:cNvGrpSpPr>
          <p:nvPr/>
        </p:nvGrpSpPr>
        <p:grpSpPr bwMode="auto">
          <a:xfrm>
            <a:off x="9172181" y="2763860"/>
            <a:ext cx="609231" cy="518636"/>
            <a:chOff x="-1847" y="777"/>
            <a:chExt cx="5790" cy="4929"/>
          </a:xfrm>
          <a:solidFill>
            <a:schemeClr val="bg1"/>
          </a:solidFill>
        </p:grpSpPr>
        <p:sp>
          <p:nvSpPr>
            <p:cNvPr id="27" name="Freeform 27">
              <a:extLst>
                <a:ext uri="{FF2B5EF4-FFF2-40B4-BE49-F238E27FC236}">
                  <a16:creationId xmlns:a16="http://schemas.microsoft.com/office/drawing/2014/main" id="{4D04E287-EAB0-C2ED-7CE5-F7B641BC3FE0}"/>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8" name="Freeform 28">
              <a:extLst>
                <a:ext uri="{FF2B5EF4-FFF2-40B4-BE49-F238E27FC236}">
                  <a16:creationId xmlns:a16="http://schemas.microsoft.com/office/drawing/2014/main" id="{FF8A45FD-17C0-23F2-350B-37A0535B20D4}"/>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9" name="Oval 29">
              <a:extLst>
                <a:ext uri="{FF2B5EF4-FFF2-40B4-BE49-F238E27FC236}">
                  <a16:creationId xmlns:a16="http://schemas.microsoft.com/office/drawing/2014/main" id="{F276D53A-459B-09B7-55A5-275B88ECA191}"/>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0" name="Oval 30">
              <a:extLst>
                <a:ext uri="{FF2B5EF4-FFF2-40B4-BE49-F238E27FC236}">
                  <a16:creationId xmlns:a16="http://schemas.microsoft.com/office/drawing/2014/main" id="{CCD02FF3-C382-BC0F-3625-D18E08064216}"/>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1" name="Oval 31">
              <a:extLst>
                <a:ext uri="{FF2B5EF4-FFF2-40B4-BE49-F238E27FC236}">
                  <a16:creationId xmlns:a16="http://schemas.microsoft.com/office/drawing/2014/main" id="{CC8EF6BE-6502-46E2-56F2-545404BC0D26}"/>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grpSp>
        <p:nvGrpSpPr>
          <p:cNvPr id="32" name="Group 76">
            <a:extLst>
              <a:ext uri="{FF2B5EF4-FFF2-40B4-BE49-F238E27FC236}">
                <a16:creationId xmlns:a16="http://schemas.microsoft.com/office/drawing/2014/main" id="{88C07ADD-05B7-9EA5-37A3-FE6D0D99F4F0}"/>
              </a:ext>
            </a:extLst>
          </p:cNvPr>
          <p:cNvGrpSpPr>
            <a:grpSpLocks noChangeAspect="1"/>
          </p:cNvGrpSpPr>
          <p:nvPr/>
        </p:nvGrpSpPr>
        <p:grpSpPr bwMode="auto">
          <a:xfrm>
            <a:off x="3604838" y="3509999"/>
            <a:ext cx="700903" cy="699815"/>
            <a:chOff x="2858" y="347"/>
            <a:chExt cx="5799" cy="5790"/>
          </a:xfrm>
          <a:solidFill>
            <a:schemeClr val="bg1"/>
          </a:solidFill>
        </p:grpSpPr>
        <p:sp>
          <p:nvSpPr>
            <p:cNvPr id="33" name="Freeform 77">
              <a:extLst>
                <a:ext uri="{FF2B5EF4-FFF2-40B4-BE49-F238E27FC236}">
                  <a16:creationId xmlns:a16="http://schemas.microsoft.com/office/drawing/2014/main" id="{A2B5BB69-1069-F030-8AD8-3042BE6DE7A9}"/>
                </a:ext>
              </a:extLst>
            </p:cNvPr>
            <p:cNvSpPr>
              <a:spLocks noEditPoints="1"/>
            </p:cNvSpPr>
            <p:nvPr/>
          </p:nvSpPr>
          <p:spPr bwMode="auto">
            <a:xfrm>
              <a:off x="3350" y="347"/>
              <a:ext cx="1206" cy="1207"/>
            </a:xfrm>
            <a:custGeom>
              <a:avLst/>
              <a:gdLst>
                <a:gd name="T0" fmla="*/ 255 w 510"/>
                <a:gd name="T1" fmla="*/ 510 h 510"/>
                <a:gd name="T2" fmla="*/ 510 w 510"/>
                <a:gd name="T3" fmla="*/ 255 h 510"/>
                <a:gd name="T4" fmla="*/ 255 w 510"/>
                <a:gd name="T5" fmla="*/ 0 h 510"/>
                <a:gd name="T6" fmla="*/ 0 w 510"/>
                <a:gd name="T7" fmla="*/ 255 h 510"/>
                <a:gd name="T8" fmla="*/ 255 w 510"/>
                <a:gd name="T9" fmla="*/ 510 h 510"/>
                <a:gd name="T10" fmla="*/ 255 w 510"/>
                <a:gd name="T11" fmla="*/ 102 h 510"/>
                <a:gd name="T12" fmla="*/ 408 w 510"/>
                <a:gd name="T13" fmla="*/ 255 h 510"/>
                <a:gd name="T14" fmla="*/ 255 w 510"/>
                <a:gd name="T15" fmla="*/ 408 h 510"/>
                <a:gd name="T16" fmla="*/ 102 w 510"/>
                <a:gd name="T17" fmla="*/ 255 h 510"/>
                <a:gd name="T18" fmla="*/ 255 w 510"/>
                <a:gd name="T19" fmla="*/ 102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0" h="510">
                  <a:moveTo>
                    <a:pt x="255" y="510"/>
                  </a:moveTo>
                  <a:cubicBezTo>
                    <a:pt x="396" y="510"/>
                    <a:pt x="510" y="396"/>
                    <a:pt x="510" y="255"/>
                  </a:cubicBezTo>
                  <a:cubicBezTo>
                    <a:pt x="510" y="114"/>
                    <a:pt x="396" y="0"/>
                    <a:pt x="255" y="0"/>
                  </a:cubicBezTo>
                  <a:cubicBezTo>
                    <a:pt x="114" y="0"/>
                    <a:pt x="0" y="114"/>
                    <a:pt x="0" y="255"/>
                  </a:cubicBezTo>
                  <a:cubicBezTo>
                    <a:pt x="0" y="396"/>
                    <a:pt x="114" y="510"/>
                    <a:pt x="255" y="510"/>
                  </a:cubicBezTo>
                  <a:close/>
                  <a:moveTo>
                    <a:pt x="255" y="102"/>
                  </a:moveTo>
                  <a:cubicBezTo>
                    <a:pt x="339" y="102"/>
                    <a:pt x="408" y="171"/>
                    <a:pt x="408" y="255"/>
                  </a:cubicBezTo>
                  <a:cubicBezTo>
                    <a:pt x="408" y="339"/>
                    <a:pt x="339" y="408"/>
                    <a:pt x="255" y="408"/>
                  </a:cubicBezTo>
                  <a:cubicBezTo>
                    <a:pt x="171" y="408"/>
                    <a:pt x="102" y="339"/>
                    <a:pt x="102" y="255"/>
                  </a:cubicBezTo>
                  <a:cubicBezTo>
                    <a:pt x="102" y="171"/>
                    <a:pt x="171" y="102"/>
                    <a:pt x="255" y="102"/>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4" name="Freeform 78">
              <a:extLst>
                <a:ext uri="{FF2B5EF4-FFF2-40B4-BE49-F238E27FC236}">
                  <a16:creationId xmlns:a16="http://schemas.microsoft.com/office/drawing/2014/main" id="{34E6FF97-196C-1D3B-7CF4-82B0C1EDADBB}"/>
                </a:ext>
              </a:extLst>
            </p:cNvPr>
            <p:cNvSpPr>
              <a:spLocks noEditPoints="1"/>
            </p:cNvSpPr>
            <p:nvPr/>
          </p:nvSpPr>
          <p:spPr bwMode="auto">
            <a:xfrm>
              <a:off x="7210" y="1071"/>
              <a:ext cx="965" cy="2413"/>
            </a:xfrm>
            <a:custGeom>
              <a:avLst/>
              <a:gdLst>
                <a:gd name="T0" fmla="*/ 357 w 408"/>
                <a:gd name="T1" fmla="*/ 1020 h 1020"/>
                <a:gd name="T2" fmla="*/ 408 w 408"/>
                <a:gd name="T3" fmla="*/ 969 h 1020"/>
                <a:gd name="T4" fmla="*/ 408 w 408"/>
                <a:gd name="T5" fmla="*/ 51 h 1020"/>
                <a:gd name="T6" fmla="*/ 357 w 408"/>
                <a:gd name="T7" fmla="*/ 0 h 1020"/>
                <a:gd name="T8" fmla="*/ 51 w 408"/>
                <a:gd name="T9" fmla="*/ 0 h 1020"/>
                <a:gd name="T10" fmla="*/ 0 w 408"/>
                <a:gd name="T11" fmla="*/ 51 h 1020"/>
                <a:gd name="T12" fmla="*/ 0 w 408"/>
                <a:gd name="T13" fmla="*/ 969 h 1020"/>
                <a:gd name="T14" fmla="*/ 51 w 408"/>
                <a:gd name="T15" fmla="*/ 1020 h 1020"/>
                <a:gd name="T16" fmla="*/ 357 w 408"/>
                <a:gd name="T17" fmla="*/ 1020 h 1020"/>
                <a:gd name="T18" fmla="*/ 102 w 408"/>
                <a:gd name="T19" fmla="*/ 102 h 1020"/>
                <a:gd name="T20" fmla="*/ 306 w 408"/>
                <a:gd name="T21" fmla="*/ 102 h 1020"/>
                <a:gd name="T22" fmla="*/ 306 w 408"/>
                <a:gd name="T23" fmla="*/ 918 h 1020"/>
                <a:gd name="T24" fmla="*/ 102 w 408"/>
                <a:gd name="T25" fmla="*/ 918 h 1020"/>
                <a:gd name="T26" fmla="*/ 102 w 408"/>
                <a:gd name="T27" fmla="*/ 102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8" h="1020">
                  <a:moveTo>
                    <a:pt x="357" y="1020"/>
                  </a:moveTo>
                  <a:cubicBezTo>
                    <a:pt x="385" y="1020"/>
                    <a:pt x="408" y="997"/>
                    <a:pt x="408" y="969"/>
                  </a:cubicBezTo>
                  <a:cubicBezTo>
                    <a:pt x="408" y="51"/>
                    <a:pt x="408" y="51"/>
                    <a:pt x="408" y="51"/>
                  </a:cubicBezTo>
                  <a:cubicBezTo>
                    <a:pt x="408" y="23"/>
                    <a:pt x="385" y="0"/>
                    <a:pt x="357" y="0"/>
                  </a:cubicBezTo>
                  <a:cubicBezTo>
                    <a:pt x="51" y="0"/>
                    <a:pt x="51" y="0"/>
                    <a:pt x="51" y="0"/>
                  </a:cubicBezTo>
                  <a:cubicBezTo>
                    <a:pt x="23" y="0"/>
                    <a:pt x="0" y="23"/>
                    <a:pt x="0" y="51"/>
                  </a:cubicBezTo>
                  <a:cubicBezTo>
                    <a:pt x="0" y="969"/>
                    <a:pt x="0" y="969"/>
                    <a:pt x="0" y="969"/>
                  </a:cubicBezTo>
                  <a:cubicBezTo>
                    <a:pt x="0" y="997"/>
                    <a:pt x="23" y="1020"/>
                    <a:pt x="51" y="1020"/>
                  </a:cubicBezTo>
                  <a:lnTo>
                    <a:pt x="357" y="1020"/>
                  </a:lnTo>
                  <a:close/>
                  <a:moveTo>
                    <a:pt x="102" y="102"/>
                  </a:moveTo>
                  <a:cubicBezTo>
                    <a:pt x="306" y="102"/>
                    <a:pt x="306" y="102"/>
                    <a:pt x="306" y="102"/>
                  </a:cubicBezTo>
                  <a:cubicBezTo>
                    <a:pt x="306" y="918"/>
                    <a:pt x="306" y="918"/>
                    <a:pt x="306" y="918"/>
                  </a:cubicBezTo>
                  <a:cubicBezTo>
                    <a:pt x="102" y="918"/>
                    <a:pt x="102" y="918"/>
                    <a:pt x="102" y="918"/>
                  </a:cubicBezTo>
                  <a:lnTo>
                    <a:pt x="102" y="102"/>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5" name="Freeform 79">
              <a:extLst>
                <a:ext uri="{FF2B5EF4-FFF2-40B4-BE49-F238E27FC236}">
                  <a16:creationId xmlns:a16="http://schemas.microsoft.com/office/drawing/2014/main" id="{28FAD0D8-1738-0590-8ADB-59F027B64E98}"/>
                </a:ext>
              </a:extLst>
            </p:cNvPr>
            <p:cNvSpPr>
              <a:spLocks noEditPoints="1"/>
            </p:cNvSpPr>
            <p:nvPr/>
          </p:nvSpPr>
          <p:spPr bwMode="auto">
            <a:xfrm>
              <a:off x="6004" y="1554"/>
              <a:ext cx="965" cy="1930"/>
            </a:xfrm>
            <a:custGeom>
              <a:avLst/>
              <a:gdLst>
                <a:gd name="T0" fmla="*/ 357 w 408"/>
                <a:gd name="T1" fmla="*/ 816 h 816"/>
                <a:gd name="T2" fmla="*/ 408 w 408"/>
                <a:gd name="T3" fmla="*/ 765 h 816"/>
                <a:gd name="T4" fmla="*/ 408 w 408"/>
                <a:gd name="T5" fmla="*/ 51 h 816"/>
                <a:gd name="T6" fmla="*/ 357 w 408"/>
                <a:gd name="T7" fmla="*/ 0 h 816"/>
                <a:gd name="T8" fmla="*/ 51 w 408"/>
                <a:gd name="T9" fmla="*/ 0 h 816"/>
                <a:gd name="T10" fmla="*/ 0 w 408"/>
                <a:gd name="T11" fmla="*/ 51 h 816"/>
                <a:gd name="T12" fmla="*/ 0 w 408"/>
                <a:gd name="T13" fmla="*/ 765 h 816"/>
                <a:gd name="T14" fmla="*/ 51 w 408"/>
                <a:gd name="T15" fmla="*/ 816 h 816"/>
                <a:gd name="T16" fmla="*/ 357 w 408"/>
                <a:gd name="T17" fmla="*/ 816 h 816"/>
                <a:gd name="T18" fmla="*/ 102 w 408"/>
                <a:gd name="T19" fmla="*/ 102 h 816"/>
                <a:gd name="T20" fmla="*/ 306 w 408"/>
                <a:gd name="T21" fmla="*/ 102 h 816"/>
                <a:gd name="T22" fmla="*/ 306 w 408"/>
                <a:gd name="T23" fmla="*/ 714 h 816"/>
                <a:gd name="T24" fmla="*/ 102 w 408"/>
                <a:gd name="T25" fmla="*/ 714 h 816"/>
                <a:gd name="T26" fmla="*/ 102 w 408"/>
                <a:gd name="T27" fmla="*/ 102 h 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8" h="816">
                  <a:moveTo>
                    <a:pt x="357" y="816"/>
                  </a:moveTo>
                  <a:cubicBezTo>
                    <a:pt x="385" y="816"/>
                    <a:pt x="408" y="793"/>
                    <a:pt x="408" y="765"/>
                  </a:cubicBezTo>
                  <a:cubicBezTo>
                    <a:pt x="408" y="51"/>
                    <a:pt x="408" y="51"/>
                    <a:pt x="408" y="51"/>
                  </a:cubicBezTo>
                  <a:cubicBezTo>
                    <a:pt x="408" y="23"/>
                    <a:pt x="385" y="0"/>
                    <a:pt x="357" y="0"/>
                  </a:cubicBezTo>
                  <a:cubicBezTo>
                    <a:pt x="51" y="0"/>
                    <a:pt x="51" y="0"/>
                    <a:pt x="51" y="0"/>
                  </a:cubicBezTo>
                  <a:cubicBezTo>
                    <a:pt x="23" y="0"/>
                    <a:pt x="0" y="23"/>
                    <a:pt x="0" y="51"/>
                  </a:cubicBezTo>
                  <a:cubicBezTo>
                    <a:pt x="0" y="765"/>
                    <a:pt x="0" y="765"/>
                    <a:pt x="0" y="765"/>
                  </a:cubicBezTo>
                  <a:cubicBezTo>
                    <a:pt x="0" y="793"/>
                    <a:pt x="23" y="816"/>
                    <a:pt x="51" y="816"/>
                  </a:cubicBezTo>
                  <a:lnTo>
                    <a:pt x="357" y="816"/>
                  </a:lnTo>
                  <a:close/>
                  <a:moveTo>
                    <a:pt x="102" y="102"/>
                  </a:moveTo>
                  <a:cubicBezTo>
                    <a:pt x="306" y="102"/>
                    <a:pt x="306" y="102"/>
                    <a:pt x="306" y="102"/>
                  </a:cubicBezTo>
                  <a:cubicBezTo>
                    <a:pt x="306" y="714"/>
                    <a:pt x="306" y="714"/>
                    <a:pt x="306" y="714"/>
                  </a:cubicBezTo>
                  <a:cubicBezTo>
                    <a:pt x="102" y="714"/>
                    <a:pt x="102" y="714"/>
                    <a:pt x="102" y="714"/>
                  </a:cubicBezTo>
                  <a:lnTo>
                    <a:pt x="102" y="102"/>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p>
          </p:txBody>
        </p:sp>
        <p:sp>
          <p:nvSpPr>
            <p:cNvPr id="36" name="Freeform 80">
              <a:extLst>
                <a:ext uri="{FF2B5EF4-FFF2-40B4-BE49-F238E27FC236}">
                  <a16:creationId xmlns:a16="http://schemas.microsoft.com/office/drawing/2014/main" id="{84870C66-BE02-D51D-E050-77B3AC44194C}"/>
                </a:ext>
              </a:extLst>
            </p:cNvPr>
            <p:cNvSpPr>
              <a:spLocks/>
            </p:cNvSpPr>
            <p:nvPr/>
          </p:nvSpPr>
          <p:spPr bwMode="auto">
            <a:xfrm>
              <a:off x="5121" y="2277"/>
              <a:ext cx="641" cy="1207"/>
            </a:xfrm>
            <a:custGeom>
              <a:avLst/>
              <a:gdLst>
                <a:gd name="T0" fmla="*/ 220 w 271"/>
                <a:gd name="T1" fmla="*/ 510 h 510"/>
                <a:gd name="T2" fmla="*/ 271 w 271"/>
                <a:gd name="T3" fmla="*/ 459 h 510"/>
                <a:gd name="T4" fmla="*/ 271 w 271"/>
                <a:gd name="T5" fmla="*/ 51 h 510"/>
                <a:gd name="T6" fmla="*/ 220 w 271"/>
                <a:gd name="T7" fmla="*/ 0 h 510"/>
                <a:gd name="T8" fmla="*/ 51 w 271"/>
                <a:gd name="T9" fmla="*/ 0 h 510"/>
                <a:gd name="T10" fmla="*/ 0 w 271"/>
                <a:gd name="T11" fmla="*/ 51 h 510"/>
                <a:gd name="T12" fmla="*/ 51 w 271"/>
                <a:gd name="T13" fmla="*/ 102 h 510"/>
                <a:gd name="T14" fmla="*/ 169 w 271"/>
                <a:gd name="T15" fmla="*/ 102 h 510"/>
                <a:gd name="T16" fmla="*/ 169 w 271"/>
                <a:gd name="T17" fmla="*/ 408 h 510"/>
                <a:gd name="T18" fmla="*/ 98 w 271"/>
                <a:gd name="T19" fmla="*/ 408 h 510"/>
                <a:gd name="T20" fmla="*/ 47 w 271"/>
                <a:gd name="T21" fmla="*/ 459 h 510"/>
                <a:gd name="T22" fmla="*/ 98 w 271"/>
                <a:gd name="T23" fmla="*/ 510 h 510"/>
                <a:gd name="T24" fmla="*/ 220 w 271"/>
                <a:gd name="T25" fmla="*/ 51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1" h="510">
                  <a:moveTo>
                    <a:pt x="220" y="510"/>
                  </a:moveTo>
                  <a:cubicBezTo>
                    <a:pt x="248" y="510"/>
                    <a:pt x="271" y="487"/>
                    <a:pt x="271" y="459"/>
                  </a:cubicBezTo>
                  <a:cubicBezTo>
                    <a:pt x="271" y="51"/>
                    <a:pt x="271" y="51"/>
                    <a:pt x="271" y="51"/>
                  </a:cubicBezTo>
                  <a:cubicBezTo>
                    <a:pt x="271" y="23"/>
                    <a:pt x="248" y="0"/>
                    <a:pt x="220" y="0"/>
                  </a:cubicBezTo>
                  <a:cubicBezTo>
                    <a:pt x="51" y="0"/>
                    <a:pt x="51" y="0"/>
                    <a:pt x="51" y="0"/>
                  </a:cubicBezTo>
                  <a:cubicBezTo>
                    <a:pt x="23" y="0"/>
                    <a:pt x="0" y="23"/>
                    <a:pt x="0" y="51"/>
                  </a:cubicBezTo>
                  <a:cubicBezTo>
                    <a:pt x="0" y="79"/>
                    <a:pt x="23" y="102"/>
                    <a:pt x="51" y="102"/>
                  </a:cubicBezTo>
                  <a:cubicBezTo>
                    <a:pt x="169" y="102"/>
                    <a:pt x="169" y="102"/>
                    <a:pt x="169" y="102"/>
                  </a:cubicBezTo>
                  <a:cubicBezTo>
                    <a:pt x="169" y="408"/>
                    <a:pt x="169" y="408"/>
                    <a:pt x="169" y="408"/>
                  </a:cubicBezTo>
                  <a:cubicBezTo>
                    <a:pt x="98" y="408"/>
                    <a:pt x="98" y="408"/>
                    <a:pt x="98" y="408"/>
                  </a:cubicBezTo>
                  <a:cubicBezTo>
                    <a:pt x="69" y="408"/>
                    <a:pt x="47" y="431"/>
                    <a:pt x="47" y="459"/>
                  </a:cubicBezTo>
                  <a:cubicBezTo>
                    <a:pt x="47" y="487"/>
                    <a:pt x="69" y="510"/>
                    <a:pt x="98" y="510"/>
                  </a:cubicBezTo>
                  <a:cubicBezTo>
                    <a:pt x="220" y="510"/>
                    <a:pt x="220" y="510"/>
                    <a:pt x="220" y="51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7" name="Freeform 81">
              <a:extLst>
                <a:ext uri="{FF2B5EF4-FFF2-40B4-BE49-F238E27FC236}">
                  <a16:creationId xmlns:a16="http://schemas.microsoft.com/office/drawing/2014/main" id="{5CECE0BE-B2A5-F4E7-F132-13CACA4C1C6F}"/>
                </a:ext>
              </a:extLst>
            </p:cNvPr>
            <p:cNvSpPr>
              <a:spLocks/>
            </p:cNvSpPr>
            <p:nvPr/>
          </p:nvSpPr>
          <p:spPr bwMode="auto">
            <a:xfrm>
              <a:off x="4677" y="347"/>
              <a:ext cx="3980" cy="3619"/>
            </a:xfrm>
            <a:custGeom>
              <a:avLst/>
              <a:gdLst>
                <a:gd name="T0" fmla="*/ 1632 w 1683"/>
                <a:gd name="T1" fmla="*/ 0 h 1530"/>
                <a:gd name="T2" fmla="*/ 51 w 1683"/>
                <a:gd name="T3" fmla="*/ 0 h 1530"/>
                <a:gd name="T4" fmla="*/ 0 w 1683"/>
                <a:gd name="T5" fmla="*/ 51 h 1530"/>
                <a:gd name="T6" fmla="*/ 51 w 1683"/>
                <a:gd name="T7" fmla="*/ 102 h 1530"/>
                <a:gd name="T8" fmla="*/ 1581 w 1683"/>
                <a:gd name="T9" fmla="*/ 102 h 1530"/>
                <a:gd name="T10" fmla="*/ 1581 w 1683"/>
                <a:gd name="T11" fmla="*/ 1428 h 1530"/>
                <a:gd name="T12" fmla="*/ 306 w 1683"/>
                <a:gd name="T13" fmla="*/ 1428 h 1530"/>
                <a:gd name="T14" fmla="*/ 255 w 1683"/>
                <a:gd name="T15" fmla="*/ 1479 h 1530"/>
                <a:gd name="T16" fmla="*/ 306 w 1683"/>
                <a:gd name="T17" fmla="*/ 1530 h 1530"/>
                <a:gd name="T18" fmla="*/ 1632 w 1683"/>
                <a:gd name="T19" fmla="*/ 1530 h 1530"/>
                <a:gd name="T20" fmla="*/ 1683 w 1683"/>
                <a:gd name="T21" fmla="*/ 1479 h 1530"/>
                <a:gd name="T22" fmla="*/ 1683 w 1683"/>
                <a:gd name="T23" fmla="*/ 51 h 1530"/>
                <a:gd name="T24" fmla="*/ 1632 w 1683"/>
                <a:gd name="T25" fmla="*/ 0 h 1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83" h="1530">
                  <a:moveTo>
                    <a:pt x="1632" y="0"/>
                  </a:moveTo>
                  <a:cubicBezTo>
                    <a:pt x="51" y="0"/>
                    <a:pt x="51" y="0"/>
                    <a:pt x="51" y="0"/>
                  </a:cubicBezTo>
                  <a:cubicBezTo>
                    <a:pt x="23" y="0"/>
                    <a:pt x="0" y="23"/>
                    <a:pt x="0" y="51"/>
                  </a:cubicBezTo>
                  <a:cubicBezTo>
                    <a:pt x="0" y="79"/>
                    <a:pt x="23" y="102"/>
                    <a:pt x="51" y="102"/>
                  </a:cubicBezTo>
                  <a:cubicBezTo>
                    <a:pt x="1581" y="102"/>
                    <a:pt x="1581" y="102"/>
                    <a:pt x="1581" y="102"/>
                  </a:cubicBezTo>
                  <a:cubicBezTo>
                    <a:pt x="1581" y="1428"/>
                    <a:pt x="1581" y="1428"/>
                    <a:pt x="1581" y="1428"/>
                  </a:cubicBezTo>
                  <a:cubicBezTo>
                    <a:pt x="306" y="1428"/>
                    <a:pt x="306" y="1428"/>
                    <a:pt x="306" y="1428"/>
                  </a:cubicBezTo>
                  <a:cubicBezTo>
                    <a:pt x="278" y="1428"/>
                    <a:pt x="255" y="1451"/>
                    <a:pt x="255" y="1479"/>
                  </a:cubicBezTo>
                  <a:cubicBezTo>
                    <a:pt x="255" y="1507"/>
                    <a:pt x="278" y="1530"/>
                    <a:pt x="306" y="1530"/>
                  </a:cubicBezTo>
                  <a:cubicBezTo>
                    <a:pt x="1632" y="1530"/>
                    <a:pt x="1632" y="1530"/>
                    <a:pt x="1632" y="1530"/>
                  </a:cubicBezTo>
                  <a:cubicBezTo>
                    <a:pt x="1660" y="1530"/>
                    <a:pt x="1683" y="1507"/>
                    <a:pt x="1683" y="1479"/>
                  </a:cubicBezTo>
                  <a:cubicBezTo>
                    <a:pt x="1683" y="51"/>
                    <a:pt x="1683" y="51"/>
                    <a:pt x="1683" y="51"/>
                  </a:cubicBezTo>
                  <a:cubicBezTo>
                    <a:pt x="1683" y="23"/>
                    <a:pt x="1660" y="0"/>
                    <a:pt x="1632" y="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8" name="Freeform 82">
              <a:extLst>
                <a:ext uri="{FF2B5EF4-FFF2-40B4-BE49-F238E27FC236}">
                  <a16:creationId xmlns:a16="http://schemas.microsoft.com/office/drawing/2014/main" id="{E0CBDC7B-B3CC-6585-B492-96674BB2B980}"/>
                </a:ext>
              </a:extLst>
            </p:cNvPr>
            <p:cNvSpPr>
              <a:spLocks noEditPoints="1"/>
            </p:cNvSpPr>
            <p:nvPr/>
          </p:nvSpPr>
          <p:spPr bwMode="auto">
            <a:xfrm>
              <a:off x="2858" y="1795"/>
              <a:ext cx="2190" cy="4342"/>
            </a:xfrm>
            <a:custGeom>
              <a:avLst/>
              <a:gdLst>
                <a:gd name="T0" fmla="*/ 853 w 926"/>
                <a:gd name="T1" fmla="*/ 248 h 1836"/>
                <a:gd name="T2" fmla="*/ 593 w 926"/>
                <a:gd name="T3" fmla="*/ 0 h 1836"/>
                <a:gd name="T4" fmla="*/ 333 w 926"/>
                <a:gd name="T5" fmla="*/ 0 h 1836"/>
                <a:gd name="T6" fmla="*/ 73 w 926"/>
                <a:gd name="T7" fmla="*/ 248 h 1836"/>
                <a:gd name="T8" fmla="*/ 5 w 926"/>
                <a:gd name="T9" fmla="*/ 840 h 1836"/>
                <a:gd name="T10" fmla="*/ 47 w 926"/>
                <a:gd name="T11" fmla="*/ 975 h 1836"/>
                <a:gd name="T12" fmla="*/ 152 w 926"/>
                <a:gd name="T13" fmla="*/ 1027 h 1836"/>
                <a:gd name="T14" fmla="*/ 208 w 926"/>
                <a:gd name="T15" fmla="*/ 1789 h 1836"/>
                <a:gd name="T16" fmla="*/ 259 w 926"/>
                <a:gd name="T17" fmla="*/ 1836 h 1836"/>
                <a:gd name="T18" fmla="*/ 667 w 926"/>
                <a:gd name="T19" fmla="*/ 1836 h 1836"/>
                <a:gd name="T20" fmla="*/ 718 w 926"/>
                <a:gd name="T21" fmla="*/ 1789 h 1836"/>
                <a:gd name="T22" fmla="*/ 774 w 926"/>
                <a:gd name="T23" fmla="*/ 1027 h 1836"/>
                <a:gd name="T24" fmla="*/ 879 w 926"/>
                <a:gd name="T25" fmla="*/ 975 h 1836"/>
                <a:gd name="T26" fmla="*/ 921 w 926"/>
                <a:gd name="T27" fmla="*/ 840 h 1836"/>
                <a:gd name="T28" fmla="*/ 853 w 926"/>
                <a:gd name="T29" fmla="*/ 248 h 1836"/>
                <a:gd name="T30" fmla="*/ 803 w 926"/>
                <a:gd name="T31" fmla="*/ 907 h 1836"/>
                <a:gd name="T32" fmla="*/ 765 w 926"/>
                <a:gd name="T33" fmla="*/ 925 h 1836"/>
                <a:gd name="T34" fmla="*/ 727 w 926"/>
                <a:gd name="T35" fmla="*/ 925 h 1836"/>
                <a:gd name="T36" fmla="*/ 676 w 926"/>
                <a:gd name="T37" fmla="*/ 972 h 1836"/>
                <a:gd name="T38" fmla="*/ 620 w 926"/>
                <a:gd name="T39" fmla="*/ 1734 h 1836"/>
                <a:gd name="T40" fmla="*/ 306 w 926"/>
                <a:gd name="T41" fmla="*/ 1734 h 1836"/>
                <a:gd name="T42" fmla="*/ 250 w 926"/>
                <a:gd name="T43" fmla="*/ 972 h 1836"/>
                <a:gd name="T44" fmla="*/ 199 w 926"/>
                <a:gd name="T45" fmla="*/ 925 h 1836"/>
                <a:gd name="T46" fmla="*/ 161 w 926"/>
                <a:gd name="T47" fmla="*/ 925 h 1836"/>
                <a:gd name="T48" fmla="*/ 123 w 926"/>
                <a:gd name="T49" fmla="*/ 907 h 1836"/>
                <a:gd name="T50" fmla="*/ 107 w 926"/>
                <a:gd name="T51" fmla="*/ 852 h 1836"/>
                <a:gd name="T52" fmla="*/ 174 w 926"/>
                <a:gd name="T53" fmla="*/ 259 h 1836"/>
                <a:gd name="T54" fmla="*/ 333 w 926"/>
                <a:gd name="T55" fmla="*/ 102 h 1836"/>
                <a:gd name="T56" fmla="*/ 593 w 926"/>
                <a:gd name="T57" fmla="*/ 102 h 1836"/>
                <a:gd name="T58" fmla="*/ 752 w 926"/>
                <a:gd name="T59" fmla="*/ 259 h 1836"/>
                <a:gd name="T60" fmla="*/ 820 w 926"/>
                <a:gd name="T61" fmla="*/ 852 h 1836"/>
                <a:gd name="T62" fmla="*/ 803 w 926"/>
                <a:gd name="T63" fmla="*/ 907 h 1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26" h="1836">
                  <a:moveTo>
                    <a:pt x="853" y="248"/>
                  </a:moveTo>
                  <a:cubicBezTo>
                    <a:pt x="837" y="106"/>
                    <a:pt x="725" y="0"/>
                    <a:pt x="593" y="0"/>
                  </a:cubicBezTo>
                  <a:cubicBezTo>
                    <a:pt x="333" y="0"/>
                    <a:pt x="333" y="0"/>
                    <a:pt x="333" y="0"/>
                  </a:cubicBezTo>
                  <a:cubicBezTo>
                    <a:pt x="201" y="0"/>
                    <a:pt x="89" y="106"/>
                    <a:pt x="73" y="248"/>
                  </a:cubicBezTo>
                  <a:cubicBezTo>
                    <a:pt x="5" y="840"/>
                    <a:pt x="5" y="840"/>
                    <a:pt x="5" y="840"/>
                  </a:cubicBezTo>
                  <a:cubicBezTo>
                    <a:pt x="0" y="890"/>
                    <a:pt x="15" y="939"/>
                    <a:pt x="47" y="975"/>
                  </a:cubicBezTo>
                  <a:cubicBezTo>
                    <a:pt x="75" y="1006"/>
                    <a:pt x="112" y="1024"/>
                    <a:pt x="152" y="1027"/>
                  </a:cubicBezTo>
                  <a:cubicBezTo>
                    <a:pt x="208" y="1789"/>
                    <a:pt x="208" y="1789"/>
                    <a:pt x="208" y="1789"/>
                  </a:cubicBezTo>
                  <a:cubicBezTo>
                    <a:pt x="210" y="1815"/>
                    <a:pt x="232" y="1836"/>
                    <a:pt x="259" y="1836"/>
                  </a:cubicBezTo>
                  <a:cubicBezTo>
                    <a:pt x="667" y="1836"/>
                    <a:pt x="667" y="1836"/>
                    <a:pt x="667" y="1836"/>
                  </a:cubicBezTo>
                  <a:cubicBezTo>
                    <a:pt x="694" y="1836"/>
                    <a:pt x="716" y="1815"/>
                    <a:pt x="718" y="1789"/>
                  </a:cubicBezTo>
                  <a:cubicBezTo>
                    <a:pt x="774" y="1027"/>
                    <a:pt x="774" y="1027"/>
                    <a:pt x="774" y="1027"/>
                  </a:cubicBezTo>
                  <a:cubicBezTo>
                    <a:pt x="814" y="1024"/>
                    <a:pt x="851" y="1006"/>
                    <a:pt x="879" y="975"/>
                  </a:cubicBezTo>
                  <a:cubicBezTo>
                    <a:pt x="911" y="939"/>
                    <a:pt x="926" y="890"/>
                    <a:pt x="921" y="840"/>
                  </a:cubicBezTo>
                  <a:lnTo>
                    <a:pt x="853" y="248"/>
                  </a:lnTo>
                  <a:close/>
                  <a:moveTo>
                    <a:pt x="803" y="907"/>
                  </a:moveTo>
                  <a:cubicBezTo>
                    <a:pt x="797" y="914"/>
                    <a:pt x="784" y="925"/>
                    <a:pt x="765" y="925"/>
                  </a:cubicBezTo>
                  <a:cubicBezTo>
                    <a:pt x="727" y="925"/>
                    <a:pt x="727" y="925"/>
                    <a:pt x="727" y="925"/>
                  </a:cubicBezTo>
                  <a:cubicBezTo>
                    <a:pt x="700" y="925"/>
                    <a:pt x="678" y="945"/>
                    <a:pt x="676" y="972"/>
                  </a:cubicBezTo>
                  <a:cubicBezTo>
                    <a:pt x="620" y="1734"/>
                    <a:pt x="620" y="1734"/>
                    <a:pt x="620" y="1734"/>
                  </a:cubicBezTo>
                  <a:cubicBezTo>
                    <a:pt x="306" y="1734"/>
                    <a:pt x="306" y="1734"/>
                    <a:pt x="306" y="1734"/>
                  </a:cubicBezTo>
                  <a:cubicBezTo>
                    <a:pt x="250" y="972"/>
                    <a:pt x="250" y="972"/>
                    <a:pt x="250" y="972"/>
                  </a:cubicBezTo>
                  <a:cubicBezTo>
                    <a:pt x="248" y="945"/>
                    <a:pt x="226" y="925"/>
                    <a:pt x="199" y="925"/>
                  </a:cubicBezTo>
                  <a:cubicBezTo>
                    <a:pt x="161" y="925"/>
                    <a:pt x="161" y="925"/>
                    <a:pt x="161" y="925"/>
                  </a:cubicBezTo>
                  <a:cubicBezTo>
                    <a:pt x="142" y="925"/>
                    <a:pt x="129" y="914"/>
                    <a:pt x="123" y="907"/>
                  </a:cubicBezTo>
                  <a:cubicBezTo>
                    <a:pt x="110" y="893"/>
                    <a:pt x="104" y="872"/>
                    <a:pt x="107" y="852"/>
                  </a:cubicBezTo>
                  <a:cubicBezTo>
                    <a:pt x="174" y="259"/>
                    <a:pt x="174" y="259"/>
                    <a:pt x="174" y="259"/>
                  </a:cubicBezTo>
                  <a:cubicBezTo>
                    <a:pt x="184" y="170"/>
                    <a:pt x="252" y="102"/>
                    <a:pt x="333" y="102"/>
                  </a:cubicBezTo>
                  <a:cubicBezTo>
                    <a:pt x="593" y="102"/>
                    <a:pt x="593" y="102"/>
                    <a:pt x="593" y="102"/>
                  </a:cubicBezTo>
                  <a:cubicBezTo>
                    <a:pt x="673" y="102"/>
                    <a:pt x="742" y="170"/>
                    <a:pt x="752" y="259"/>
                  </a:cubicBezTo>
                  <a:cubicBezTo>
                    <a:pt x="820" y="852"/>
                    <a:pt x="820" y="852"/>
                    <a:pt x="820" y="852"/>
                  </a:cubicBezTo>
                  <a:cubicBezTo>
                    <a:pt x="822" y="872"/>
                    <a:pt x="816" y="893"/>
                    <a:pt x="803" y="907"/>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20" name="Freeform 5">
            <a:extLst>
              <a:ext uri="{FF2B5EF4-FFF2-40B4-BE49-F238E27FC236}">
                <a16:creationId xmlns:a16="http://schemas.microsoft.com/office/drawing/2014/main" id="{2AB11502-73D7-9745-E765-8568B0849627}"/>
              </a:ext>
            </a:extLst>
          </p:cNvPr>
          <p:cNvSpPr>
            <a:spLocks/>
          </p:cNvSpPr>
          <p:nvPr/>
        </p:nvSpPr>
        <p:spPr bwMode="auto">
          <a:xfrm>
            <a:off x="509619" y="195230"/>
            <a:ext cx="3160758" cy="3159216"/>
          </a:xfrm>
          <a:prstGeom prst="ellipse">
            <a:avLst/>
          </a:prstGeom>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fr-FR" dirty="0">
              <a:solidFill>
                <a:schemeClr val="lt1"/>
              </a:solidFill>
            </a:endParaRPr>
          </a:p>
        </p:txBody>
      </p:sp>
      <p:sp>
        <p:nvSpPr>
          <p:cNvPr id="23" name="Rectangle 399">
            <a:extLst>
              <a:ext uri="{FF2B5EF4-FFF2-40B4-BE49-F238E27FC236}">
                <a16:creationId xmlns:a16="http://schemas.microsoft.com/office/drawing/2014/main" id="{7B8345E2-2020-EF19-3B78-2B5F2A5C9BED}"/>
              </a:ext>
            </a:extLst>
          </p:cNvPr>
          <p:cNvSpPr/>
          <p:nvPr/>
        </p:nvSpPr>
        <p:spPr>
          <a:xfrm>
            <a:off x="990531" y="1651550"/>
            <a:ext cx="2224364"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Was ist ein Pitch? Und was macht einen guten Pitch aus?</a:t>
            </a:r>
          </a:p>
        </p:txBody>
      </p:sp>
      <p:grpSp>
        <p:nvGrpSpPr>
          <p:cNvPr id="39" name="Group 94">
            <a:extLst>
              <a:ext uri="{FF2B5EF4-FFF2-40B4-BE49-F238E27FC236}">
                <a16:creationId xmlns:a16="http://schemas.microsoft.com/office/drawing/2014/main" id="{93F3A9AB-218E-4572-5BD5-2F7C1D76101D}"/>
              </a:ext>
            </a:extLst>
          </p:cNvPr>
          <p:cNvGrpSpPr>
            <a:grpSpLocks noChangeAspect="1"/>
          </p:cNvGrpSpPr>
          <p:nvPr/>
        </p:nvGrpSpPr>
        <p:grpSpPr bwMode="auto">
          <a:xfrm>
            <a:off x="1698434" y="708509"/>
            <a:ext cx="661070" cy="648635"/>
            <a:chOff x="2756" y="347"/>
            <a:chExt cx="5901" cy="5790"/>
          </a:xfrm>
          <a:solidFill>
            <a:schemeClr val="bg1"/>
          </a:solidFill>
        </p:grpSpPr>
        <p:sp>
          <p:nvSpPr>
            <p:cNvPr id="40" name="Freeform 95">
              <a:extLst>
                <a:ext uri="{FF2B5EF4-FFF2-40B4-BE49-F238E27FC236}">
                  <a16:creationId xmlns:a16="http://schemas.microsoft.com/office/drawing/2014/main" id="{7A767B64-E49A-1864-8B29-D313D4456C26}"/>
                </a:ext>
              </a:extLst>
            </p:cNvPr>
            <p:cNvSpPr>
              <a:spLocks noEditPoints="1"/>
            </p:cNvSpPr>
            <p:nvPr/>
          </p:nvSpPr>
          <p:spPr bwMode="auto">
            <a:xfrm>
              <a:off x="6004" y="3484"/>
              <a:ext cx="2653" cy="2653"/>
            </a:xfrm>
            <a:custGeom>
              <a:avLst/>
              <a:gdLst>
                <a:gd name="T0" fmla="*/ 911 w 1122"/>
                <a:gd name="T1" fmla="*/ 801 h 1122"/>
                <a:gd name="T2" fmla="*/ 758 w 1122"/>
                <a:gd name="T3" fmla="*/ 763 h 1122"/>
                <a:gd name="T4" fmla="*/ 752 w 1122"/>
                <a:gd name="T5" fmla="*/ 737 h 1122"/>
                <a:gd name="T6" fmla="*/ 831 w 1122"/>
                <a:gd name="T7" fmla="*/ 579 h 1122"/>
                <a:gd name="T8" fmla="*/ 882 w 1122"/>
                <a:gd name="T9" fmla="*/ 506 h 1122"/>
                <a:gd name="T10" fmla="*/ 893 w 1122"/>
                <a:gd name="T11" fmla="*/ 418 h 1122"/>
                <a:gd name="T12" fmla="*/ 871 w 1122"/>
                <a:gd name="T13" fmla="*/ 343 h 1122"/>
                <a:gd name="T14" fmla="*/ 852 w 1122"/>
                <a:gd name="T15" fmla="*/ 327 h 1122"/>
                <a:gd name="T16" fmla="*/ 855 w 1122"/>
                <a:gd name="T17" fmla="*/ 273 h 1122"/>
                <a:gd name="T18" fmla="*/ 864 w 1122"/>
                <a:gd name="T19" fmla="*/ 263 h 1122"/>
                <a:gd name="T20" fmla="*/ 869 w 1122"/>
                <a:gd name="T21" fmla="*/ 90 h 1122"/>
                <a:gd name="T22" fmla="*/ 677 w 1122"/>
                <a:gd name="T23" fmla="*/ 0 h 1122"/>
                <a:gd name="T24" fmla="*/ 500 w 1122"/>
                <a:gd name="T25" fmla="*/ 45 h 1122"/>
                <a:gd name="T26" fmla="*/ 266 w 1122"/>
                <a:gd name="T27" fmla="*/ 251 h 1122"/>
                <a:gd name="T28" fmla="*/ 272 w 1122"/>
                <a:gd name="T29" fmla="*/ 325 h 1122"/>
                <a:gd name="T30" fmla="*/ 251 w 1122"/>
                <a:gd name="T31" fmla="*/ 343 h 1122"/>
                <a:gd name="T32" fmla="*/ 228 w 1122"/>
                <a:gd name="T33" fmla="*/ 418 h 1122"/>
                <a:gd name="T34" fmla="*/ 239 w 1122"/>
                <a:gd name="T35" fmla="*/ 506 h 1122"/>
                <a:gd name="T36" fmla="*/ 295 w 1122"/>
                <a:gd name="T37" fmla="*/ 581 h 1122"/>
                <a:gd name="T38" fmla="*/ 371 w 1122"/>
                <a:gd name="T39" fmla="*/ 733 h 1122"/>
                <a:gd name="T40" fmla="*/ 363 w 1122"/>
                <a:gd name="T41" fmla="*/ 763 h 1122"/>
                <a:gd name="T42" fmla="*/ 210 w 1122"/>
                <a:gd name="T43" fmla="*/ 801 h 1122"/>
                <a:gd name="T44" fmla="*/ 0 w 1122"/>
                <a:gd name="T45" fmla="*/ 1071 h 1122"/>
                <a:gd name="T46" fmla="*/ 15 w 1122"/>
                <a:gd name="T47" fmla="*/ 1107 h 1122"/>
                <a:gd name="T48" fmla="*/ 51 w 1122"/>
                <a:gd name="T49" fmla="*/ 1122 h 1122"/>
                <a:gd name="T50" fmla="*/ 1071 w 1122"/>
                <a:gd name="T51" fmla="*/ 1122 h 1122"/>
                <a:gd name="T52" fmla="*/ 1122 w 1122"/>
                <a:gd name="T53" fmla="*/ 1071 h 1122"/>
                <a:gd name="T54" fmla="*/ 911 w 1122"/>
                <a:gd name="T55" fmla="*/ 801 h 1122"/>
                <a:gd name="T56" fmla="*/ 109 w 1122"/>
                <a:gd name="T57" fmla="*/ 1020 h 1122"/>
                <a:gd name="T58" fmla="*/ 235 w 1122"/>
                <a:gd name="T59" fmla="*/ 900 h 1122"/>
                <a:gd name="T60" fmla="*/ 418 w 1122"/>
                <a:gd name="T61" fmla="*/ 854 h 1122"/>
                <a:gd name="T62" fmla="*/ 455 w 1122"/>
                <a:gd name="T63" fmla="*/ 817 h 1122"/>
                <a:gd name="T64" fmla="*/ 477 w 1122"/>
                <a:gd name="T65" fmla="*/ 730 h 1122"/>
                <a:gd name="T66" fmla="*/ 462 w 1122"/>
                <a:gd name="T67" fmla="*/ 681 h 1122"/>
                <a:gd name="T68" fmla="*/ 392 w 1122"/>
                <a:gd name="T69" fmla="*/ 535 h 1122"/>
                <a:gd name="T70" fmla="*/ 340 w 1122"/>
                <a:gd name="T71" fmla="*/ 494 h 1122"/>
                <a:gd name="T72" fmla="*/ 327 w 1122"/>
                <a:gd name="T73" fmla="*/ 412 h 1122"/>
                <a:gd name="T74" fmla="*/ 366 w 1122"/>
                <a:gd name="T75" fmla="*/ 395 h 1122"/>
                <a:gd name="T76" fmla="*/ 378 w 1122"/>
                <a:gd name="T77" fmla="*/ 355 h 1122"/>
                <a:gd name="T78" fmla="*/ 368 w 1122"/>
                <a:gd name="T79" fmla="*/ 251 h 1122"/>
                <a:gd name="T80" fmla="*/ 517 w 1122"/>
                <a:gd name="T81" fmla="*/ 146 h 1122"/>
                <a:gd name="T82" fmla="*/ 546 w 1122"/>
                <a:gd name="T83" fmla="*/ 137 h 1122"/>
                <a:gd name="T84" fmla="*/ 677 w 1122"/>
                <a:gd name="T85" fmla="*/ 102 h 1122"/>
                <a:gd name="T86" fmla="*/ 784 w 1122"/>
                <a:gd name="T87" fmla="*/ 145 h 1122"/>
                <a:gd name="T88" fmla="*/ 791 w 1122"/>
                <a:gd name="T89" fmla="*/ 192 h 1122"/>
                <a:gd name="T90" fmla="*/ 769 w 1122"/>
                <a:gd name="T91" fmla="*/ 215 h 1122"/>
                <a:gd name="T92" fmla="*/ 754 w 1122"/>
                <a:gd name="T93" fmla="*/ 248 h 1122"/>
                <a:gd name="T94" fmla="*/ 748 w 1122"/>
                <a:gd name="T95" fmla="*/ 359 h 1122"/>
                <a:gd name="T96" fmla="*/ 759 w 1122"/>
                <a:gd name="T97" fmla="*/ 393 h 1122"/>
                <a:gd name="T98" fmla="*/ 792 w 1122"/>
                <a:gd name="T99" fmla="*/ 405 h 1122"/>
                <a:gd name="T100" fmla="*/ 786 w 1122"/>
                <a:gd name="T101" fmla="*/ 488 h 1122"/>
                <a:gd name="T102" fmla="*/ 735 w 1122"/>
                <a:gd name="T103" fmla="*/ 535 h 1122"/>
                <a:gd name="T104" fmla="*/ 661 w 1122"/>
                <a:gd name="T105" fmla="*/ 684 h 1122"/>
                <a:gd name="T106" fmla="*/ 646 w 1122"/>
                <a:gd name="T107" fmla="*/ 734 h 1122"/>
                <a:gd name="T108" fmla="*/ 666 w 1122"/>
                <a:gd name="T109" fmla="*/ 817 h 1122"/>
                <a:gd name="T110" fmla="*/ 704 w 1122"/>
                <a:gd name="T111" fmla="*/ 854 h 1122"/>
                <a:gd name="T112" fmla="*/ 886 w 1122"/>
                <a:gd name="T113" fmla="*/ 900 h 1122"/>
                <a:gd name="T114" fmla="*/ 1012 w 1122"/>
                <a:gd name="T115" fmla="*/ 1020 h 1122"/>
                <a:gd name="T116" fmla="*/ 109 w 1122"/>
                <a:gd name="T117" fmla="*/ 1020 h 1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2" h="1122">
                  <a:moveTo>
                    <a:pt x="911" y="801"/>
                  </a:moveTo>
                  <a:cubicBezTo>
                    <a:pt x="758" y="763"/>
                    <a:pt x="758" y="763"/>
                    <a:pt x="758" y="763"/>
                  </a:cubicBezTo>
                  <a:cubicBezTo>
                    <a:pt x="752" y="737"/>
                    <a:pt x="752" y="737"/>
                    <a:pt x="752" y="737"/>
                  </a:cubicBezTo>
                  <a:cubicBezTo>
                    <a:pt x="791" y="693"/>
                    <a:pt x="820" y="637"/>
                    <a:pt x="831" y="579"/>
                  </a:cubicBezTo>
                  <a:cubicBezTo>
                    <a:pt x="859" y="565"/>
                    <a:pt x="878" y="538"/>
                    <a:pt x="882" y="506"/>
                  </a:cubicBezTo>
                  <a:cubicBezTo>
                    <a:pt x="893" y="418"/>
                    <a:pt x="893" y="418"/>
                    <a:pt x="893" y="418"/>
                  </a:cubicBezTo>
                  <a:cubicBezTo>
                    <a:pt x="897" y="391"/>
                    <a:pt x="888" y="364"/>
                    <a:pt x="871" y="343"/>
                  </a:cubicBezTo>
                  <a:cubicBezTo>
                    <a:pt x="865" y="337"/>
                    <a:pt x="859" y="331"/>
                    <a:pt x="852" y="327"/>
                  </a:cubicBezTo>
                  <a:cubicBezTo>
                    <a:pt x="855" y="273"/>
                    <a:pt x="855" y="273"/>
                    <a:pt x="855" y="273"/>
                  </a:cubicBezTo>
                  <a:cubicBezTo>
                    <a:pt x="864" y="263"/>
                    <a:pt x="864" y="263"/>
                    <a:pt x="864" y="263"/>
                  </a:cubicBezTo>
                  <a:cubicBezTo>
                    <a:pt x="890" y="235"/>
                    <a:pt x="926" y="176"/>
                    <a:pt x="869" y="90"/>
                  </a:cubicBezTo>
                  <a:cubicBezTo>
                    <a:pt x="843" y="49"/>
                    <a:pt x="788" y="0"/>
                    <a:pt x="677" y="0"/>
                  </a:cubicBezTo>
                  <a:cubicBezTo>
                    <a:pt x="645" y="0"/>
                    <a:pt x="571" y="0"/>
                    <a:pt x="500" y="45"/>
                  </a:cubicBezTo>
                  <a:cubicBezTo>
                    <a:pt x="290" y="52"/>
                    <a:pt x="266" y="165"/>
                    <a:pt x="266" y="251"/>
                  </a:cubicBezTo>
                  <a:cubicBezTo>
                    <a:pt x="266" y="267"/>
                    <a:pt x="269" y="299"/>
                    <a:pt x="272" y="325"/>
                  </a:cubicBezTo>
                  <a:cubicBezTo>
                    <a:pt x="264" y="330"/>
                    <a:pt x="257" y="336"/>
                    <a:pt x="251" y="343"/>
                  </a:cubicBezTo>
                  <a:cubicBezTo>
                    <a:pt x="233" y="363"/>
                    <a:pt x="225" y="391"/>
                    <a:pt x="228" y="418"/>
                  </a:cubicBezTo>
                  <a:cubicBezTo>
                    <a:pt x="239" y="506"/>
                    <a:pt x="239" y="506"/>
                    <a:pt x="239" y="506"/>
                  </a:cubicBezTo>
                  <a:cubicBezTo>
                    <a:pt x="243" y="540"/>
                    <a:pt x="264" y="567"/>
                    <a:pt x="295" y="581"/>
                  </a:cubicBezTo>
                  <a:cubicBezTo>
                    <a:pt x="307" y="636"/>
                    <a:pt x="333" y="690"/>
                    <a:pt x="371" y="733"/>
                  </a:cubicBezTo>
                  <a:cubicBezTo>
                    <a:pt x="363" y="763"/>
                    <a:pt x="363" y="763"/>
                    <a:pt x="363" y="763"/>
                  </a:cubicBezTo>
                  <a:cubicBezTo>
                    <a:pt x="210" y="801"/>
                    <a:pt x="210" y="801"/>
                    <a:pt x="210" y="801"/>
                  </a:cubicBezTo>
                  <a:cubicBezTo>
                    <a:pt x="86" y="832"/>
                    <a:pt x="0" y="943"/>
                    <a:pt x="0" y="1071"/>
                  </a:cubicBezTo>
                  <a:cubicBezTo>
                    <a:pt x="0" y="1085"/>
                    <a:pt x="5" y="1098"/>
                    <a:pt x="15" y="1107"/>
                  </a:cubicBezTo>
                  <a:cubicBezTo>
                    <a:pt x="24" y="1117"/>
                    <a:pt x="37" y="1122"/>
                    <a:pt x="51" y="1122"/>
                  </a:cubicBezTo>
                  <a:cubicBezTo>
                    <a:pt x="1071" y="1122"/>
                    <a:pt x="1071" y="1122"/>
                    <a:pt x="1071" y="1122"/>
                  </a:cubicBezTo>
                  <a:cubicBezTo>
                    <a:pt x="1099" y="1122"/>
                    <a:pt x="1122" y="1099"/>
                    <a:pt x="1122" y="1071"/>
                  </a:cubicBezTo>
                  <a:cubicBezTo>
                    <a:pt x="1122" y="943"/>
                    <a:pt x="1035" y="832"/>
                    <a:pt x="911" y="801"/>
                  </a:cubicBezTo>
                  <a:close/>
                  <a:moveTo>
                    <a:pt x="109" y="1020"/>
                  </a:moveTo>
                  <a:cubicBezTo>
                    <a:pt x="127" y="962"/>
                    <a:pt x="174" y="915"/>
                    <a:pt x="235" y="900"/>
                  </a:cubicBezTo>
                  <a:cubicBezTo>
                    <a:pt x="418" y="854"/>
                    <a:pt x="418" y="854"/>
                    <a:pt x="418" y="854"/>
                  </a:cubicBezTo>
                  <a:cubicBezTo>
                    <a:pt x="436" y="850"/>
                    <a:pt x="450" y="836"/>
                    <a:pt x="455" y="817"/>
                  </a:cubicBezTo>
                  <a:cubicBezTo>
                    <a:pt x="477" y="730"/>
                    <a:pt x="477" y="730"/>
                    <a:pt x="477" y="730"/>
                  </a:cubicBezTo>
                  <a:cubicBezTo>
                    <a:pt x="481" y="712"/>
                    <a:pt x="476" y="693"/>
                    <a:pt x="462" y="681"/>
                  </a:cubicBezTo>
                  <a:cubicBezTo>
                    <a:pt x="422" y="643"/>
                    <a:pt x="396" y="589"/>
                    <a:pt x="392" y="535"/>
                  </a:cubicBezTo>
                  <a:cubicBezTo>
                    <a:pt x="390" y="508"/>
                    <a:pt x="367" y="494"/>
                    <a:pt x="340" y="494"/>
                  </a:cubicBezTo>
                  <a:cubicBezTo>
                    <a:pt x="327" y="412"/>
                    <a:pt x="327" y="412"/>
                    <a:pt x="327" y="412"/>
                  </a:cubicBezTo>
                  <a:cubicBezTo>
                    <a:pt x="342" y="412"/>
                    <a:pt x="356" y="406"/>
                    <a:pt x="366" y="395"/>
                  </a:cubicBezTo>
                  <a:cubicBezTo>
                    <a:pt x="375" y="384"/>
                    <a:pt x="380" y="370"/>
                    <a:pt x="378" y="355"/>
                  </a:cubicBezTo>
                  <a:cubicBezTo>
                    <a:pt x="374" y="324"/>
                    <a:pt x="368" y="268"/>
                    <a:pt x="368" y="251"/>
                  </a:cubicBezTo>
                  <a:cubicBezTo>
                    <a:pt x="368" y="198"/>
                    <a:pt x="368" y="148"/>
                    <a:pt x="517" y="146"/>
                  </a:cubicBezTo>
                  <a:cubicBezTo>
                    <a:pt x="527" y="146"/>
                    <a:pt x="537" y="143"/>
                    <a:pt x="546" y="137"/>
                  </a:cubicBezTo>
                  <a:cubicBezTo>
                    <a:pt x="595" y="102"/>
                    <a:pt x="650" y="102"/>
                    <a:pt x="677" y="102"/>
                  </a:cubicBezTo>
                  <a:cubicBezTo>
                    <a:pt x="756" y="102"/>
                    <a:pt x="777" y="135"/>
                    <a:pt x="784" y="145"/>
                  </a:cubicBezTo>
                  <a:cubicBezTo>
                    <a:pt x="805" y="177"/>
                    <a:pt x="796" y="186"/>
                    <a:pt x="791" y="192"/>
                  </a:cubicBezTo>
                  <a:cubicBezTo>
                    <a:pt x="769" y="215"/>
                    <a:pt x="769" y="215"/>
                    <a:pt x="769" y="215"/>
                  </a:cubicBezTo>
                  <a:cubicBezTo>
                    <a:pt x="760" y="223"/>
                    <a:pt x="754" y="235"/>
                    <a:pt x="754" y="248"/>
                  </a:cubicBezTo>
                  <a:cubicBezTo>
                    <a:pt x="748" y="359"/>
                    <a:pt x="748" y="359"/>
                    <a:pt x="748" y="359"/>
                  </a:cubicBezTo>
                  <a:cubicBezTo>
                    <a:pt x="748" y="373"/>
                    <a:pt x="749" y="383"/>
                    <a:pt x="759" y="393"/>
                  </a:cubicBezTo>
                  <a:cubicBezTo>
                    <a:pt x="768" y="403"/>
                    <a:pt x="778" y="405"/>
                    <a:pt x="792" y="405"/>
                  </a:cubicBezTo>
                  <a:cubicBezTo>
                    <a:pt x="786" y="488"/>
                    <a:pt x="786" y="488"/>
                    <a:pt x="786" y="488"/>
                  </a:cubicBezTo>
                  <a:cubicBezTo>
                    <a:pt x="759" y="488"/>
                    <a:pt x="737" y="508"/>
                    <a:pt x="735" y="535"/>
                  </a:cubicBezTo>
                  <a:cubicBezTo>
                    <a:pt x="730" y="590"/>
                    <a:pt x="702" y="647"/>
                    <a:pt x="661" y="684"/>
                  </a:cubicBezTo>
                  <a:cubicBezTo>
                    <a:pt x="647" y="696"/>
                    <a:pt x="641" y="716"/>
                    <a:pt x="646" y="734"/>
                  </a:cubicBezTo>
                  <a:cubicBezTo>
                    <a:pt x="666" y="817"/>
                    <a:pt x="666" y="817"/>
                    <a:pt x="666" y="817"/>
                  </a:cubicBezTo>
                  <a:cubicBezTo>
                    <a:pt x="671" y="836"/>
                    <a:pt x="685" y="850"/>
                    <a:pt x="704" y="854"/>
                  </a:cubicBezTo>
                  <a:cubicBezTo>
                    <a:pt x="886" y="900"/>
                    <a:pt x="886" y="900"/>
                    <a:pt x="886" y="900"/>
                  </a:cubicBezTo>
                  <a:cubicBezTo>
                    <a:pt x="948" y="915"/>
                    <a:pt x="995" y="962"/>
                    <a:pt x="1012" y="1020"/>
                  </a:cubicBezTo>
                  <a:lnTo>
                    <a:pt x="109" y="1020"/>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1" name="Freeform 96">
              <a:extLst>
                <a:ext uri="{FF2B5EF4-FFF2-40B4-BE49-F238E27FC236}">
                  <a16:creationId xmlns:a16="http://schemas.microsoft.com/office/drawing/2014/main" id="{91D8CBD7-28E0-E1D3-5C3F-69D16E78438F}"/>
                </a:ext>
              </a:extLst>
            </p:cNvPr>
            <p:cNvSpPr>
              <a:spLocks noEditPoints="1"/>
            </p:cNvSpPr>
            <p:nvPr/>
          </p:nvSpPr>
          <p:spPr bwMode="auto">
            <a:xfrm>
              <a:off x="2756" y="347"/>
              <a:ext cx="5521" cy="5790"/>
            </a:xfrm>
            <a:custGeom>
              <a:avLst/>
              <a:gdLst>
                <a:gd name="T0" fmla="*/ 1220 w 2334"/>
                <a:gd name="T1" fmla="*/ 2346 h 2448"/>
                <a:gd name="T2" fmla="*/ 763 w 2334"/>
                <a:gd name="T3" fmla="*/ 2346 h 2448"/>
                <a:gd name="T4" fmla="*/ 1116 w 2334"/>
                <a:gd name="T5" fmla="*/ 2040 h 2448"/>
                <a:gd name="T6" fmla="*/ 1218 w 2334"/>
                <a:gd name="T7" fmla="*/ 2040 h 2448"/>
                <a:gd name="T8" fmla="*/ 1387 w 2334"/>
                <a:gd name="T9" fmla="*/ 2084 h 2448"/>
                <a:gd name="T10" fmla="*/ 1456 w 2334"/>
                <a:gd name="T11" fmla="*/ 2064 h 2448"/>
                <a:gd name="T12" fmla="*/ 1435 w 2334"/>
                <a:gd name="T13" fmla="*/ 1995 h 2448"/>
                <a:gd name="T14" fmla="*/ 1399 w 2334"/>
                <a:gd name="T15" fmla="*/ 1978 h 2448"/>
                <a:gd name="T16" fmla="*/ 1499 w 2334"/>
                <a:gd name="T17" fmla="*/ 1849 h 2448"/>
                <a:gd name="T18" fmla="*/ 1484 w 2334"/>
                <a:gd name="T19" fmla="*/ 1778 h 2448"/>
                <a:gd name="T20" fmla="*/ 1414 w 2334"/>
                <a:gd name="T21" fmla="*/ 1792 h 2448"/>
                <a:gd name="T22" fmla="*/ 1299 w 2334"/>
                <a:gd name="T23" fmla="*/ 1938 h 2448"/>
                <a:gd name="T24" fmla="*/ 1221 w 2334"/>
                <a:gd name="T25" fmla="*/ 1938 h 2448"/>
                <a:gd name="T26" fmla="*/ 1218 w 2334"/>
                <a:gd name="T27" fmla="*/ 1938 h 2448"/>
                <a:gd name="T28" fmla="*/ 1116 w 2334"/>
                <a:gd name="T29" fmla="*/ 1938 h 2448"/>
                <a:gd name="T30" fmla="*/ 1114 w 2334"/>
                <a:gd name="T31" fmla="*/ 1938 h 2448"/>
                <a:gd name="T32" fmla="*/ 1036 w 2334"/>
                <a:gd name="T33" fmla="*/ 1938 h 2448"/>
                <a:gd name="T34" fmla="*/ 554 w 2334"/>
                <a:gd name="T35" fmla="*/ 102 h 2448"/>
                <a:gd name="T36" fmla="*/ 1780 w 2334"/>
                <a:gd name="T37" fmla="*/ 102 h 2448"/>
                <a:gd name="T38" fmla="*/ 1650 w 2334"/>
                <a:gd name="T39" fmla="*/ 1236 h 2448"/>
                <a:gd name="T40" fmla="*/ 1686 w 2334"/>
                <a:gd name="T41" fmla="*/ 1298 h 2448"/>
                <a:gd name="T42" fmla="*/ 1749 w 2334"/>
                <a:gd name="T43" fmla="*/ 1262 h 2448"/>
                <a:gd name="T44" fmla="*/ 1870 w 2334"/>
                <a:gd name="T45" fmla="*/ 491 h 2448"/>
                <a:gd name="T46" fmla="*/ 2078 w 2334"/>
                <a:gd name="T47" fmla="*/ 430 h 2448"/>
                <a:gd name="T48" fmla="*/ 2140 w 2334"/>
                <a:gd name="T49" fmla="*/ 950 h 2448"/>
                <a:gd name="T50" fmla="*/ 2026 w 2334"/>
                <a:gd name="T51" fmla="*/ 1143 h 2448"/>
                <a:gd name="T52" fmla="*/ 2036 w 2334"/>
                <a:gd name="T53" fmla="*/ 1215 h 2448"/>
                <a:gd name="T54" fmla="*/ 2067 w 2334"/>
                <a:gd name="T55" fmla="*/ 1225 h 2448"/>
                <a:gd name="T56" fmla="*/ 2108 w 2334"/>
                <a:gd name="T57" fmla="*/ 1205 h 2448"/>
                <a:gd name="T58" fmla="*/ 2234 w 2334"/>
                <a:gd name="T59" fmla="*/ 988 h 2448"/>
                <a:gd name="T60" fmla="*/ 2135 w 2334"/>
                <a:gd name="T61" fmla="*/ 345 h 2448"/>
                <a:gd name="T62" fmla="*/ 1878 w 2334"/>
                <a:gd name="T63" fmla="*/ 356 h 2448"/>
                <a:gd name="T64" fmla="*/ 1882 w 2334"/>
                <a:gd name="T65" fmla="*/ 102 h 2448"/>
                <a:gd name="T66" fmla="*/ 1932 w 2334"/>
                <a:gd name="T67" fmla="*/ 102 h 2448"/>
                <a:gd name="T68" fmla="*/ 1983 w 2334"/>
                <a:gd name="T69" fmla="*/ 51 h 2448"/>
                <a:gd name="T70" fmla="*/ 1932 w 2334"/>
                <a:gd name="T71" fmla="*/ 0 h 2448"/>
                <a:gd name="T72" fmla="*/ 402 w 2334"/>
                <a:gd name="T73" fmla="*/ 0 h 2448"/>
                <a:gd name="T74" fmla="*/ 351 w 2334"/>
                <a:gd name="T75" fmla="*/ 51 h 2448"/>
                <a:gd name="T76" fmla="*/ 402 w 2334"/>
                <a:gd name="T77" fmla="*/ 102 h 2448"/>
                <a:gd name="T78" fmla="*/ 452 w 2334"/>
                <a:gd name="T79" fmla="*/ 102 h 2448"/>
                <a:gd name="T80" fmla="*/ 456 w 2334"/>
                <a:gd name="T81" fmla="*/ 356 h 2448"/>
                <a:gd name="T82" fmla="*/ 200 w 2334"/>
                <a:gd name="T83" fmla="*/ 345 h 2448"/>
                <a:gd name="T84" fmla="*/ 100 w 2334"/>
                <a:gd name="T85" fmla="*/ 988 h 2448"/>
                <a:gd name="T86" fmla="*/ 731 w 2334"/>
                <a:gd name="T87" fmla="*/ 1674 h 2448"/>
                <a:gd name="T88" fmla="*/ 737 w 2334"/>
                <a:gd name="T89" fmla="*/ 1676 h 2448"/>
                <a:gd name="T90" fmla="*/ 933 w 2334"/>
                <a:gd name="T91" fmla="*/ 1977 h 2448"/>
                <a:gd name="T92" fmla="*/ 657 w 2334"/>
                <a:gd name="T93" fmla="*/ 2397 h 2448"/>
                <a:gd name="T94" fmla="*/ 708 w 2334"/>
                <a:gd name="T95" fmla="*/ 2448 h 2448"/>
                <a:gd name="T96" fmla="*/ 1220 w 2334"/>
                <a:gd name="T97" fmla="*/ 2448 h 2448"/>
                <a:gd name="T98" fmla="*/ 1270 w 2334"/>
                <a:gd name="T99" fmla="*/ 2397 h 2448"/>
                <a:gd name="T100" fmla="*/ 1220 w 2334"/>
                <a:gd name="T101" fmla="*/ 2346 h 2448"/>
                <a:gd name="T102" fmla="*/ 194 w 2334"/>
                <a:gd name="T103" fmla="*/ 950 h 2448"/>
                <a:gd name="T104" fmla="*/ 256 w 2334"/>
                <a:gd name="T105" fmla="*/ 430 h 2448"/>
                <a:gd name="T106" fmla="*/ 463 w 2334"/>
                <a:gd name="T107" fmla="*/ 490 h 2448"/>
                <a:gd name="T108" fmla="*/ 657 w 2334"/>
                <a:gd name="T109" fmla="*/ 1492 h 2448"/>
                <a:gd name="T110" fmla="*/ 194 w 2334"/>
                <a:gd name="T111" fmla="*/ 950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334" h="2448">
                  <a:moveTo>
                    <a:pt x="1220" y="2346"/>
                  </a:moveTo>
                  <a:cubicBezTo>
                    <a:pt x="763" y="2346"/>
                    <a:pt x="763" y="2346"/>
                    <a:pt x="763" y="2346"/>
                  </a:cubicBezTo>
                  <a:cubicBezTo>
                    <a:pt x="788" y="2173"/>
                    <a:pt x="937" y="2040"/>
                    <a:pt x="1116" y="2040"/>
                  </a:cubicBezTo>
                  <a:cubicBezTo>
                    <a:pt x="1218" y="2040"/>
                    <a:pt x="1218" y="2040"/>
                    <a:pt x="1218" y="2040"/>
                  </a:cubicBezTo>
                  <a:cubicBezTo>
                    <a:pt x="1275" y="2040"/>
                    <a:pt x="1332" y="2055"/>
                    <a:pt x="1387" y="2084"/>
                  </a:cubicBezTo>
                  <a:cubicBezTo>
                    <a:pt x="1411" y="2098"/>
                    <a:pt x="1442" y="2089"/>
                    <a:pt x="1456" y="2064"/>
                  </a:cubicBezTo>
                  <a:cubicBezTo>
                    <a:pt x="1469" y="2039"/>
                    <a:pt x="1460" y="2008"/>
                    <a:pt x="1435" y="1995"/>
                  </a:cubicBezTo>
                  <a:cubicBezTo>
                    <a:pt x="1423" y="1988"/>
                    <a:pt x="1411" y="1983"/>
                    <a:pt x="1399" y="1978"/>
                  </a:cubicBezTo>
                  <a:cubicBezTo>
                    <a:pt x="1433" y="1938"/>
                    <a:pt x="1467" y="1896"/>
                    <a:pt x="1499" y="1849"/>
                  </a:cubicBezTo>
                  <a:cubicBezTo>
                    <a:pt x="1514" y="1825"/>
                    <a:pt x="1508" y="1794"/>
                    <a:pt x="1484" y="1778"/>
                  </a:cubicBezTo>
                  <a:cubicBezTo>
                    <a:pt x="1461" y="1763"/>
                    <a:pt x="1429" y="1769"/>
                    <a:pt x="1414" y="1792"/>
                  </a:cubicBezTo>
                  <a:cubicBezTo>
                    <a:pt x="1377" y="1847"/>
                    <a:pt x="1339" y="1896"/>
                    <a:pt x="1299" y="1938"/>
                  </a:cubicBezTo>
                  <a:cubicBezTo>
                    <a:pt x="1221" y="1938"/>
                    <a:pt x="1221" y="1938"/>
                    <a:pt x="1221" y="1938"/>
                  </a:cubicBezTo>
                  <a:cubicBezTo>
                    <a:pt x="1220" y="1938"/>
                    <a:pt x="1219" y="1938"/>
                    <a:pt x="1218" y="1938"/>
                  </a:cubicBezTo>
                  <a:cubicBezTo>
                    <a:pt x="1116" y="1938"/>
                    <a:pt x="1116" y="1938"/>
                    <a:pt x="1116" y="1938"/>
                  </a:cubicBezTo>
                  <a:cubicBezTo>
                    <a:pt x="1115" y="1938"/>
                    <a:pt x="1115" y="1938"/>
                    <a:pt x="1114" y="1938"/>
                  </a:cubicBezTo>
                  <a:cubicBezTo>
                    <a:pt x="1036" y="1938"/>
                    <a:pt x="1036" y="1938"/>
                    <a:pt x="1036" y="1938"/>
                  </a:cubicBezTo>
                  <a:cubicBezTo>
                    <a:pt x="567" y="1448"/>
                    <a:pt x="551" y="348"/>
                    <a:pt x="554" y="102"/>
                  </a:cubicBezTo>
                  <a:cubicBezTo>
                    <a:pt x="1780" y="102"/>
                    <a:pt x="1780" y="102"/>
                    <a:pt x="1780" y="102"/>
                  </a:cubicBezTo>
                  <a:cubicBezTo>
                    <a:pt x="1782" y="259"/>
                    <a:pt x="1776" y="765"/>
                    <a:pt x="1650" y="1236"/>
                  </a:cubicBezTo>
                  <a:cubicBezTo>
                    <a:pt x="1643" y="1263"/>
                    <a:pt x="1659" y="1291"/>
                    <a:pt x="1686" y="1298"/>
                  </a:cubicBezTo>
                  <a:cubicBezTo>
                    <a:pt x="1714" y="1305"/>
                    <a:pt x="1741" y="1290"/>
                    <a:pt x="1749" y="1262"/>
                  </a:cubicBezTo>
                  <a:cubicBezTo>
                    <a:pt x="1822" y="990"/>
                    <a:pt x="1855" y="713"/>
                    <a:pt x="1870" y="491"/>
                  </a:cubicBezTo>
                  <a:cubicBezTo>
                    <a:pt x="1927" y="436"/>
                    <a:pt x="2007" y="383"/>
                    <a:pt x="2078" y="430"/>
                  </a:cubicBezTo>
                  <a:cubicBezTo>
                    <a:pt x="2179" y="497"/>
                    <a:pt x="2227" y="733"/>
                    <a:pt x="2140" y="950"/>
                  </a:cubicBezTo>
                  <a:cubicBezTo>
                    <a:pt x="2116" y="1010"/>
                    <a:pt x="2077" y="1075"/>
                    <a:pt x="2026" y="1143"/>
                  </a:cubicBezTo>
                  <a:cubicBezTo>
                    <a:pt x="2009" y="1166"/>
                    <a:pt x="2014" y="1198"/>
                    <a:pt x="2036" y="1215"/>
                  </a:cubicBezTo>
                  <a:cubicBezTo>
                    <a:pt x="2045" y="1222"/>
                    <a:pt x="2056" y="1225"/>
                    <a:pt x="2067" y="1225"/>
                  </a:cubicBezTo>
                  <a:cubicBezTo>
                    <a:pt x="2082" y="1225"/>
                    <a:pt x="2098" y="1218"/>
                    <a:pt x="2108" y="1205"/>
                  </a:cubicBezTo>
                  <a:cubicBezTo>
                    <a:pt x="2165" y="1128"/>
                    <a:pt x="2207" y="1057"/>
                    <a:pt x="2234" y="988"/>
                  </a:cubicBezTo>
                  <a:cubicBezTo>
                    <a:pt x="2334" y="741"/>
                    <a:pt x="2288" y="446"/>
                    <a:pt x="2135" y="345"/>
                  </a:cubicBezTo>
                  <a:cubicBezTo>
                    <a:pt x="2096" y="319"/>
                    <a:pt x="2002" y="279"/>
                    <a:pt x="1878" y="356"/>
                  </a:cubicBezTo>
                  <a:cubicBezTo>
                    <a:pt x="1883" y="243"/>
                    <a:pt x="1883" y="155"/>
                    <a:pt x="1882" y="102"/>
                  </a:cubicBezTo>
                  <a:cubicBezTo>
                    <a:pt x="1932" y="102"/>
                    <a:pt x="1932" y="102"/>
                    <a:pt x="1932" y="102"/>
                  </a:cubicBezTo>
                  <a:cubicBezTo>
                    <a:pt x="1960" y="102"/>
                    <a:pt x="1983" y="79"/>
                    <a:pt x="1983" y="51"/>
                  </a:cubicBezTo>
                  <a:cubicBezTo>
                    <a:pt x="1983" y="23"/>
                    <a:pt x="1960" y="0"/>
                    <a:pt x="1932" y="0"/>
                  </a:cubicBezTo>
                  <a:cubicBezTo>
                    <a:pt x="402" y="0"/>
                    <a:pt x="402" y="0"/>
                    <a:pt x="402" y="0"/>
                  </a:cubicBezTo>
                  <a:cubicBezTo>
                    <a:pt x="374" y="0"/>
                    <a:pt x="351" y="23"/>
                    <a:pt x="351" y="51"/>
                  </a:cubicBezTo>
                  <a:cubicBezTo>
                    <a:pt x="351" y="79"/>
                    <a:pt x="374" y="102"/>
                    <a:pt x="402" y="102"/>
                  </a:cubicBezTo>
                  <a:cubicBezTo>
                    <a:pt x="452" y="102"/>
                    <a:pt x="452" y="102"/>
                    <a:pt x="452" y="102"/>
                  </a:cubicBezTo>
                  <a:cubicBezTo>
                    <a:pt x="451" y="155"/>
                    <a:pt x="451" y="243"/>
                    <a:pt x="456" y="356"/>
                  </a:cubicBezTo>
                  <a:cubicBezTo>
                    <a:pt x="332" y="279"/>
                    <a:pt x="239" y="319"/>
                    <a:pt x="200" y="345"/>
                  </a:cubicBezTo>
                  <a:cubicBezTo>
                    <a:pt x="46" y="446"/>
                    <a:pt x="0" y="741"/>
                    <a:pt x="100" y="988"/>
                  </a:cubicBezTo>
                  <a:cubicBezTo>
                    <a:pt x="242" y="1341"/>
                    <a:pt x="711" y="1661"/>
                    <a:pt x="731" y="1674"/>
                  </a:cubicBezTo>
                  <a:cubicBezTo>
                    <a:pt x="732" y="1676"/>
                    <a:pt x="735" y="1675"/>
                    <a:pt x="737" y="1676"/>
                  </a:cubicBezTo>
                  <a:cubicBezTo>
                    <a:pt x="791" y="1787"/>
                    <a:pt x="856" y="1889"/>
                    <a:pt x="933" y="1977"/>
                  </a:cubicBezTo>
                  <a:cubicBezTo>
                    <a:pt x="771" y="2048"/>
                    <a:pt x="657" y="2209"/>
                    <a:pt x="657" y="2397"/>
                  </a:cubicBezTo>
                  <a:cubicBezTo>
                    <a:pt x="657" y="2425"/>
                    <a:pt x="680" y="2448"/>
                    <a:pt x="708" y="2448"/>
                  </a:cubicBezTo>
                  <a:cubicBezTo>
                    <a:pt x="1220" y="2448"/>
                    <a:pt x="1220" y="2448"/>
                    <a:pt x="1220" y="2448"/>
                  </a:cubicBezTo>
                  <a:cubicBezTo>
                    <a:pt x="1248" y="2448"/>
                    <a:pt x="1270" y="2425"/>
                    <a:pt x="1270" y="2397"/>
                  </a:cubicBezTo>
                  <a:cubicBezTo>
                    <a:pt x="1270" y="2369"/>
                    <a:pt x="1248" y="2346"/>
                    <a:pt x="1220" y="2346"/>
                  </a:cubicBezTo>
                  <a:close/>
                  <a:moveTo>
                    <a:pt x="194" y="950"/>
                  </a:moveTo>
                  <a:cubicBezTo>
                    <a:pt x="107" y="733"/>
                    <a:pt x="155" y="496"/>
                    <a:pt x="256" y="430"/>
                  </a:cubicBezTo>
                  <a:cubicBezTo>
                    <a:pt x="327" y="383"/>
                    <a:pt x="407" y="435"/>
                    <a:pt x="463" y="490"/>
                  </a:cubicBezTo>
                  <a:cubicBezTo>
                    <a:pt x="482" y="776"/>
                    <a:pt x="532" y="1155"/>
                    <a:pt x="657" y="1492"/>
                  </a:cubicBezTo>
                  <a:cubicBezTo>
                    <a:pt x="510" y="1374"/>
                    <a:pt x="281" y="1165"/>
                    <a:pt x="194" y="95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2" name="Freeform 97">
              <a:extLst>
                <a:ext uri="{FF2B5EF4-FFF2-40B4-BE49-F238E27FC236}">
                  <a16:creationId xmlns:a16="http://schemas.microsoft.com/office/drawing/2014/main" id="{A3F33B14-46E7-E2DB-1300-C5DB21902DCF}"/>
                </a:ext>
              </a:extLst>
            </p:cNvPr>
            <p:cNvSpPr>
              <a:spLocks/>
            </p:cNvSpPr>
            <p:nvPr/>
          </p:nvSpPr>
          <p:spPr bwMode="auto">
            <a:xfrm>
              <a:off x="4308" y="830"/>
              <a:ext cx="1223" cy="3860"/>
            </a:xfrm>
            <a:custGeom>
              <a:avLst/>
              <a:gdLst>
                <a:gd name="T0" fmla="*/ 51 w 517"/>
                <a:gd name="T1" fmla="*/ 0 h 1632"/>
                <a:gd name="T2" fmla="*/ 1 w 517"/>
                <a:gd name="T3" fmla="*/ 52 h 1632"/>
                <a:gd name="T4" fmla="*/ 421 w 517"/>
                <a:gd name="T5" fmla="*/ 1613 h 1632"/>
                <a:gd name="T6" fmla="*/ 460 w 517"/>
                <a:gd name="T7" fmla="*/ 1632 h 1632"/>
                <a:gd name="T8" fmla="*/ 492 w 517"/>
                <a:gd name="T9" fmla="*/ 1620 h 1632"/>
                <a:gd name="T10" fmla="*/ 500 w 517"/>
                <a:gd name="T11" fmla="*/ 1549 h 1632"/>
                <a:gd name="T12" fmla="*/ 103 w 517"/>
                <a:gd name="T13" fmla="*/ 50 h 1632"/>
                <a:gd name="T14" fmla="*/ 51 w 517"/>
                <a:gd name="T15" fmla="*/ 0 h 16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7" h="1632">
                  <a:moveTo>
                    <a:pt x="51" y="0"/>
                  </a:moveTo>
                  <a:cubicBezTo>
                    <a:pt x="23" y="1"/>
                    <a:pt x="0" y="24"/>
                    <a:pt x="1" y="52"/>
                  </a:cubicBezTo>
                  <a:cubicBezTo>
                    <a:pt x="5" y="232"/>
                    <a:pt x="45" y="1154"/>
                    <a:pt x="421" y="1613"/>
                  </a:cubicBezTo>
                  <a:cubicBezTo>
                    <a:pt x="431" y="1626"/>
                    <a:pt x="445" y="1632"/>
                    <a:pt x="460" y="1632"/>
                  </a:cubicBezTo>
                  <a:cubicBezTo>
                    <a:pt x="472" y="1632"/>
                    <a:pt x="483" y="1628"/>
                    <a:pt x="492" y="1620"/>
                  </a:cubicBezTo>
                  <a:cubicBezTo>
                    <a:pt x="514" y="1602"/>
                    <a:pt x="517" y="1570"/>
                    <a:pt x="500" y="1549"/>
                  </a:cubicBezTo>
                  <a:cubicBezTo>
                    <a:pt x="145" y="1115"/>
                    <a:pt x="107" y="224"/>
                    <a:pt x="103" y="50"/>
                  </a:cubicBezTo>
                  <a:cubicBezTo>
                    <a:pt x="102" y="22"/>
                    <a:pt x="80" y="2"/>
                    <a:pt x="51" y="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2" name="Rectangle 406">
            <a:extLst>
              <a:ext uri="{FF2B5EF4-FFF2-40B4-BE49-F238E27FC236}">
                <a16:creationId xmlns:a16="http://schemas.microsoft.com/office/drawing/2014/main" id="{465A0579-1D06-585A-0233-4D32142ACEF9}"/>
              </a:ext>
            </a:extLst>
          </p:cNvPr>
          <p:cNvSpPr/>
          <p:nvPr/>
        </p:nvSpPr>
        <p:spPr>
          <a:xfrm>
            <a:off x="8382866" y="3449404"/>
            <a:ext cx="2667018" cy="623233"/>
          </a:xfrm>
          <a:prstGeom prst="rect">
            <a:avLst/>
          </a:prstGeom>
        </p:spPr>
        <p:txBody>
          <a:bodyPr wrap="square" lIns="68567" tIns="34283" rIns="68567" bIns="34283">
            <a:spAutoFit/>
          </a:bodyPr>
          <a:lstStyle/>
          <a:p>
            <a:pPr algn="ctr" defTabSz="685800"/>
            <a:r>
              <a:rPr lang="de-CH" b="1" dirty="0">
                <a:solidFill>
                  <a:schemeClr val="bg1"/>
                </a:solidFill>
                <a:ea typeface="Roboto" pitchFamily="2" charset="0"/>
                <a:cs typeface="Arial" charset="0"/>
              </a:rPr>
              <a:t>Pitchen und</a:t>
            </a:r>
            <a:br>
              <a:rPr lang="de-CH" b="1" dirty="0">
                <a:solidFill>
                  <a:schemeClr val="bg1"/>
                </a:solidFill>
                <a:ea typeface="Roboto" pitchFamily="2" charset="0"/>
                <a:cs typeface="Arial" charset="0"/>
              </a:rPr>
            </a:br>
            <a:r>
              <a:rPr lang="de-CH" b="1" dirty="0">
                <a:solidFill>
                  <a:schemeClr val="bg1"/>
                </a:solidFill>
                <a:ea typeface="Roboto" pitchFamily="2" charset="0"/>
                <a:cs typeface="Arial" charset="0"/>
              </a:rPr>
              <a:t>Feedback einholen</a:t>
            </a:r>
          </a:p>
        </p:txBody>
      </p:sp>
      <p:sp>
        <p:nvSpPr>
          <p:cNvPr id="5" name="Freeform 9">
            <a:extLst>
              <a:ext uri="{FF2B5EF4-FFF2-40B4-BE49-F238E27FC236}">
                <a16:creationId xmlns:a16="http://schemas.microsoft.com/office/drawing/2014/main" id="{81AC63FC-9280-5670-7725-9AC1F93207E9}"/>
              </a:ext>
            </a:extLst>
          </p:cNvPr>
          <p:cNvSpPr>
            <a:spLocks/>
          </p:cNvSpPr>
          <p:nvPr/>
        </p:nvSpPr>
        <p:spPr bwMode="auto">
          <a:xfrm>
            <a:off x="4808249" y="436309"/>
            <a:ext cx="315964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solidFill>
                <a:schemeClr val="tx1"/>
              </a:solidFill>
            </a:endParaRPr>
          </a:p>
        </p:txBody>
      </p:sp>
      <p:sp>
        <p:nvSpPr>
          <p:cNvPr id="6" name="Rectangle 399">
            <a:extLst>
              <a:ext uri="{FF2B5EF4-FFF2-40B4-BE49-F238E27FC236}">
                <a16:creationId xmlns:a16="http://schemas.microsoft.com/office/drawing/2014/main" id="{D113CD92-4490-D1C7-7673-6F2285EF5E45}"/>
              </a:ext>
            </a:extLst>
          </p:cNvPr>
          <p:cNvSpPr/>
          <p:nvPr/>
        </p:nvSpPr>
        <p:spPr>
          <a:xfrm>
            <a:off x="5080399" y="1909295"/>
            <a:ext cx="2636471" cy="923330"/>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Wie präsentiere ich glaubwürdig und authentisch?</a:t>
            </a:r>
          </a:p>
        </p:txBody>
      </p:sp>
      <p:sp>
        <p:nvSpPr>
          <p:cNvPr id="17" name="Freeform 5">
            <a:extLst>
              <a:ext uri="{FF2B5EF4-FFF2-40B4-BE49-F238E27FC236}">
                <a16:creationId xmlns:a16="http://schemas.microsoft.com/office/drawing/2014/main" id="{6ED2771E-524C-FE46-D504-CB2661D8B957}"/>
              </a:ext>
            </a:extLst>
          </p:cNvPr>
          <p:cNvSpPr>
            <a:spLocks noEditPoints="1"/>
          </p:cNvSpPr>
          <p:nvPr/>
        </p:nvSpPr>
        <p:spPr bwMode="auto">
          <a:xfrm>
            <a:off x="6207778" y="1105502"/>
            <a:ext cx="330741" cy="264116"/>
          </a:xfrm>
          <a:custGeom>
            <a:avLst/>
            <a:gdLst>
              <a:gd name="T0" fmla="*/ 387 w 458"/>
              <a:gd name="T1" fmla="*/ 15 h 342"/>
              <a:gd name="T2" fmla="*/ 153 w 458"/>
              <a:gd name="T3" fmla="*/ 248 h 342"/>
              <a:gd name="T4" fmla="*/ 71 w 458"/>
              <a:gd name="T5" fmla="*/ 165 h 342"/>
              <a:gd name="T6" fmla="*/ 16 w 458"/>
              <a:gd name="T7" fmla="*/ 165 h 342"/>
              <a:gd name="T8" fmla="*/ 16 w 458"/>
              <a:gd name="T9" fmla="*/ 221 h 342"/>
              <a:gd name="T10" fmla="*/ 125 w 458"/>
              <a:gd name="T11" fmla="*/ 331 h 342"/>
              <a:gd name="T12" fmla="*/ 153 w 458"/>
              <a:gd name="T13" fmla="*/ 342 h 342"/>
              <a:gd name="T14" fmla="*/ 181 w 458"/>
              <a:gd name="T15" fmla="*/ 331 h 342"/>
              <a:gd name="T16" fmla="*/ 443 w 458"/>
              <a:gd name="T17" fmla="*/ 70 h 342"/>
              <a:gd name="T18" fmla="*/ 443 w 458"/>
              <a:gd name="T19" fmla="*/ 15 h 342"/>
              <a:gd name="T20" fmla="*/ 387 w 458"/>
              <a:gd name="T21" fmla="*/ 15 h 342"/>
              <a:gd name="T22" fmla="*/ 387 w 458"/>
              <a:gd name="T23" fmla="*/ 15 h 342"/>
              <a:gd name="T24" fmla="*/ 387 w 458"/>
              <a:gd name="T25" fmla="*/ 15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8" h="342">
                <a:moveTo>
                  <a:pt x="387" y="15"/>
                </a:moveTo>
                <a:cubicBezTo>
                  <a:pt x="153" y="248"/>
                  <a:pt x="153" y="248"/>
                  <a:pt x="153" y="248"/>
                </a:cubicBezTo>
                <a:cubicBezTo>
                  <a:pt x="71" y="165"/>
                  <a:pt x="71" y="165"/>
                  <a:pt x="71" y="165"/>
                </a:cubicBezTo>
                <a:cubicBezTo>
                  <a:pt x="56" y="150"/>
                  <a:pt x="31" y="150"/>
                  <a:pt x="16" y="165"/>
                </a:cubicBezTo>
                <a:cubicBezTo>
                  <a:pt x="0" y="181"/>
                  <a:pt x="0" y="205"/>
                  <a:pt x="16" y="221"/>
                </a:cubicBezTo>
                <a:cubicBezTo>
                  <a:pt x="125" y="331"/>
                  <a:pt x="125" y="331"/>
                  <a:pt x="125" y="331"/>
                </a:cubicBezTo>
                <a:cubicBezTo>
                  <a:pt x="133" y="338"/>
                  <a:pt x="143" y="342"/>
                  <a:pt x="153" y="342"/>
                </a:cubicBezTo>
                <a:cubicBezTo>
                  <a:pt x="163" y="342"/>
                  <a:pt x="173" y="338"/>
                  <a:pt x="181" y="331"/>
                </a:cubicBezTo>
                <a:cubicBezTo>
                  <a:pt x="443" y="70"/>
                  <a:pt x="443" y="70"/>
                  <a:pt x="443" y="70"/>
                </a:cubicBezTo>
                <a:cubicBezTo>
                  <a:pt x="458" y="55"/>
                  <a:pt x="458" y="30"/>
                  <a:pt x="443" y="15"/>
                </a:cubicBezTo>
                <a:cubicBezTo>
                  <a:pt x="428" y="0"/>
                  <a:pt x="403" y="0"/>
                  <a:pt x="387" y="15"/>
                </a:cubicBezTo>
                <a:close/>
                <a:moveTo>
                  <a:pt x="387" y="15"/>
                </a:moveTo>
                <a:cubicBezTo>
                  <a:pt x="387" y="15"/>
                  <a:pt x="387" y="15"/>
                  <a:pt x="387" y="1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t" anchorCtr="0" compatLnSpc="1">
            <a:prstTxWarp prst="textNoShape">
              <a:avLst/>
            </a:prstTxWarp>
          </a:bodyPr>
          <a:lstStyle/>
          <a:p>
            <a:endParaRPr lang="fr-FR" sz="2418"/>
          </a:p>
        </p:txBody>
      </p:sp>
      <p:sp>
        <p:nvSpPr>
          <p:cNvPr id="49" name="Freeform 27">
            <a:extLst>
              <a:ext uri="{FF2B5EF4-FFF2-40B4-BE49-F238E27FC236}">
                <a16:creationId xmlns:a16="http://schemas.microsoft.com/office/drawing/2014/main" id="{3877AE4E-325A-EA43-00F1-6C41240B03CF}"/>
              </a:ext>
            </a:extLst>
          </p:cNvPr>
          <p:cNvSpPr>
            <a:spLocks noEditPoints="1"/>
          </p:cNvSpPr>
          <p:nvPr/>
        </p:nvSpPr>
        <p:spPr bwMode="auto">
          <a:xfrm>
            <a:off x="5972783" y="983971"/>
            <a:ext cx="825582" cy="640297"/>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2975773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1">
            <a:extLst>
              <a:ext uri="{FF2B5EF4-FFF2-40B4-BE49-F238E27FC236}">
                <a16:creationId xmlns:a16="http://schemas.microsoft.com/office/drawing/2014/main" id="{96065672-70D5-4DC7-9914-CD86F065E2F2}"/>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Pitch? Was ist das?</a:t>
            </a:r>
          </a:p>
        </p:txBody>
      </p:sp>
      <p:sp>
        <p:nvSpPr>
          <p:cNvPr id="21" name="Inhaltsplatzhalter 2">
            <a:extLst>
              <a:ext uri="{FF2B5EF4-FFF2-40B4-BE49-F238E27FC236}">
                <a16:creationId xmlns:a16="http://schemas.microsoft.com/office/drawing/2014/main" id="{DF23717F-BAB3-4854-BF64-494261B7B335}"/>
              </a:ext>
            </a:extLst>
          </p:cNvPr>
          <p:cNvSpPr txBox="1">
            <a:spLocks/>
          </p:cNvSpPr>
          <p:nvPr/>
        </p:nvSpPr>
        <p:spPr>
          <a:xfrm>
            <a:off x="1027604" y="1029132"/>
            <a:ext cx="10144166" cy="13197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358775"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000" b="1" i="0" u="none" strike="noStrike" kern="1200" cap="none" spc="0" normalizeH="0" baseline="0" noProof="0" dirty="0">
                <a:ln>
                  <a:noFill/>
                </a:ln>
                <a:solidFill>
                  <a:srgbClr val="0B4874"/>
                </a:solidFill>
                <a:effectLst/>
                <a:uLnTx/>
                <a:uFillTx/>
                <a:latin typeface="Century Gothic"/>
                <a:ea typeface="+mn-ea"/>
                <a:cs typeface="Arial" pitchFamily="34" charset="0"/>
              </a:rPr>
              <a:t>Pitch = Live-Präsentation einer Geschäftsidee vor Publikum </a:t>
            </a: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Arial" panose="020B0604020202020204" pitchFamily="34" charset="0"/>
              <a:buNone/>
              <a:tabLst/>
              <a:defRPr/>
            </a:pPr>
            <a:endParaRPr kumimoji="0" lang="de-DE" sz="2000" b="1"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Arial" panose="020B0604020202020204" pitchFamily="34" charset="0"/>
              <a:buNone/>
              <a:tabLst/>
              <a:defRPr/>
            </a:pPr>
            <a:r>
              <a:rPr kumimoji="0" lang="de-DE" sz="2000" b="1" i="0" u="none" strike="noStrike" kern="1200" cap="none" spc="0" normalizeH="0" baseline="0" noProof="0" dirty="0">
                <a:ln>
                  <a:noFill/>
                </a:ln>
                <a:solidFill>
                  <a:srgbClr val="0B4874"/>
                </a:solidFill>
                <a:effectLst/>
                <a:uLnTx/>
                <a:uFillTx/>
                <a:latin typeface="Century Gothic"/>
                <a:ea typeface="+mn-ea"/>
                <a:cs typeface="Arial" pitchFamily="34" charset="0"/>
              </a:rPr>
              <a:t>				</a:t>
            </a:r>
          </a:p>
        </p:txBody>
      </p:sp>
      <p:sp>
        <p:nvSpPr>
          <p:cNvPr id="23" name="Rechteck 22">
            <a:extLst>
              <a:ext uri="{FF2B5EF4-FFF2-40B4-BE49-F238E27FC236}">
                <a16:creationId xmlns:a16="http://schemas.microsoft.com/office/drawing/2014/main" id="{BE811DFC-58DA-49E6-B71E-C0B4652F9228}"/>
              </a:ext>
            </a:extLst>
          </p:cNvPr>
          <p:cNvSpPr/>
          <p:nvPr/>
        </p:nvSpPr>
        <p:spPr>
          <a:xfrm>
            <a:off x="1140477" y="1950239"/>
            <a:ext cx="9069813" cy="4029141"/>
          </a:xfrm>
          <a:prstGeom prst="rect">
            <a:avLst/>
          </a:prstGeom>
          <a:noFill/>
          <a:ln w="28575">
            <a:solidFill>
              <a:srgbClr val="96CB00"/>
            </a:solidFill>
          </a:ln>
        </p:spPr>
        <p:style>
          <a:lnRef idx="1">
            <a:schemeClr val="accent1"/>
          </a:lnRef>
          <a:fillRef idx="3">
            <a:schemeClr val="accent1"/>
          </a:fillRef>
          <a:effectRef idx="2">
            <a:schemeClr val="accent1"/>
          </a:effectRef>
          <a:fontRef idx="minor">
            <a:schemeClr val="lt1"/>
          </a:fontRef>
        </p:style>
        <p:txBody>
          <a:bodyPr rtlCol="0" anchor="ctr"/>
          <a:lstStyle/>
          <a:p>
            <a:pPr marL="715963" marR="0" lvl="0" indent="-358775" algn="l" defTabSz="914400" rtl="0" eaLnBrk="1" fontAlgn="auto" latinLnBrk="0" hangingPunct="1">
              <a:lnSpc>
                <a:spcPct val="100000"/>
              </a:lnSpc>
              <a:spcBef>
                <a:spcPts val="0"/>
              </a:spcBef>
              <a:spcAft>
                <a:spcPts val="0"/>
              </a:spcAft>
              <a:buClrTx/>
              <a:buSzTx/>
              <a:buFontTx/>
              <a:buNone/>
              <a:tabLst/>
              <a:defRPr/>
            </a:pPr>
            <a:r>
              <a:rPr kumimoji="0" lang="de-CH" sz="2000" b="1" i="0" u="none" strike="noStrike" kern="1200" cap="none" spc="0" normalizeH="0" baseline="0" noProof="0" dirty="0">
                <a:ln>
                  <a:noFill/>
                </a:ln>
                <a:solidFill>
                  <a:srgbClr val="073450"/>
                </a:solidFill>
                <a:effectLst/>
                <a:uLnTx/>
                <a:uFillTx/>
                <a:latin typeface="Century Gothic"/>
                <a:ea typeface="+mn-ea"/>
                <a:cs typeface="+mn-cs"/>
              </a:rPr>
              <a:t>Aufgabe:</a:t>
            </a:r>
          </a:p>
          <a:p>
            <a:pPr marL="715963" marR="0" lvl="0" indent="-358775" algn="l" defTabSz="914400" rtl="0" eaLnBrk="1" fontAlgn="auto" latinLnBrk="0" hangingPunct="1">
              <a:lnSpc>
                <a:spcPct val="100000"/>
              </a:lnSpc>
              <a:spcBef>
                <a:spcPts val="200"/>
              </a:spcBef>
              <a:spcAft>
                <a:spcPts val="0"/>
              </a:spcAft>
              <a:buClrTx/>
              <a:buSzTx/>
              <a:buFontTx/>
              <a:buNone/>
              <a:tabLst/>
              <a:defRPr/>
            </a:pPr>
            <a:endParaRPr kumimoji="0" lang="de-CH" sz="1000" b="0" i="0" u="none" strike="noStrike" kern="1200" cap="none" spc="0" normalizeH="0" baseline="0" noProof="0" dirty="0">
              <a:ln>
                <a:noFill/>
              </a:ln>
              <a:solidFill>
                <a:srgbClr val="073450"/>
              </a:solidFill>
              <a:effectLst/>
              <a:uLnTx/>
              <a:uFillTx/>
              <a:latin typeface="Century Gothic"/>
              <a:ea typeface="+mn-ea"/>
              <a:cs typeface="+mn-cs"/>
            </a:endParaRPr>
          </a:p>
          <a:p>
            <a:pPr marL="715963" marR="0" lvl="0" indent="-358775" algn="l" defTabSz="914400" rtl="0" eaLnBrk="1" fontAlgn="auto" latinLnBrk="0" hangingPunct="1">
              <a:lnSpc>
                <a:spcPct val="100000"/>
              </a:lnSpc>
              <a:spcBef>
                <a:spcPts val="200"/>
              </a:spcBef>
              <a:spcAft>
                <a:spcPts val="0"/>
              </a:spcAft>
              <a:buClrTx/>
              <a:buSzTx/>
              <a:buFontTx/>
              <a:buNone/>
              <a:tabLst/>
              <a:defRPr/>
            </a:pPr>
            <a:r>
              <a:rPr kumimoji="0" lang="de-CH" sz="2000" b="0" i="0" u="none" strike="noStrike" kern="1200" cap="none" spc="0" normalizeH="0" baseline="0" noProof="0" dirty="0">
                <a:ln>
                  <a:noFill/>
                </a:ln>
                <a:solidFill>
                  <a:srgbClr val="073450"/>
                </a:solidFill>
                <a:effectLst/>
                <a:uLnTx/>
                <a:uFillTx/>
                <a:latin typeface="Century Gothic"/>
                <a:ea typeface="+mn-ea"/>
                <a:cs typeface="+mn-cs"/>
              </a:rPr>
              <a:t>Wir sehen uns nun gemeinsam zwei Pitches aus der Sendung </a:t>
            </a:r>
            <a:br>
              <a:rPr kumimoji="0" lang="de-CH" sz="2000" b="0" i="0" u="none" strike="noStrike" kern="1200" cap="none" spc="0" normalizeH="0" baseline="0" noProof="0" dirty="0">
                <a:ln>
                  <a:noFill/>
                </a:ln>
                <a:solidFill>
                  <a:srgbClr val="073450"/>
                </a:solidFill>
                <a:effectLst/>
                <a:uLnTx/>
                <a:uFillTx/>
                <a:latin typeface="Century Gothic"/>
                <a:ea typeface="+mn-ea"/>
                <a:cs typeface="+mn-cs"/>
              </a:rPr>
            </a:br>
            <a:r>
              <a:rPr kumimoji="0" lang="de-CH" sz="2000" b="0" i="0" u="none" strike="noStrike" kern="1200" cap="none" spc="0" normalizeH="0" baseline="0" noProof="0" dirty="0">
                <a:ln>
                  <a:noFill/>
                </a:ln>
                <a:solidFill>
                  <a:srgbClr val="073450"/>
                </a:solidFill>
                <a:effectLst/>
                <a:uLnTx/>
                <a:uFillTx/>
                <a:latin typeface="Century Gothic"/>
                <a:ea typeface="+mn-ea"/>
                <a:cs typeface="+mn-cs"/>
              </a:rPr>
              <a:t>«Höhle der Löwen Schweiz» an. Bitte notieren Sie:</a:t>
            </a:r>
          </a:p>
          <a:p>
            <a:pPr marL="715963" marR="0" lvl="0" indent="-358775"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kumimoji="0" lang="de-CH" sz="2000" b="0" i="0" u="none" strike="noStrike" kern="1200" cap="none" spc="0" normalizeH="0" baseline="0" noProof="0" dirty="0">
                <a:ln>
                  <a:noFill/>
                </a:ln>
                <a:solidFill>
                  <a:srgbClr val="073450"/>
                </a:solidFill>
                <a:effectLst/>
                <a:uLnTx/>
                <a:uFillTx/>
                <a:latin typeface="Century Gothic"/>
                <a:ea typeface="+mn-ea"/>
                <a:cs typeface="+mn-cs"/>
              </a:rPr>
              <a:t>Wie wirken die Pitches auf Sie?</a:t>
            </a:r>
          </a:p>
          <a:p>
            <a:pPr marL="715963" marR="0" lvl="0" indent="-358775"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kumimoji="0" lang="de-CH" sz="2000" b="0" i="0" u="none" strike="noStrike" kern="1200" cap="none" spc="0" normalizeH="0" baseline="0" noProof="0" dirty="0">
                <a:ln>
                  <a:noFill/>
                </a:ln>
                <a:solidFill>
                  <a:srgbClr val="073450"/>
                </a:solidFill>
                <a:effectLst/>
                <a:uLnTx/>
                <a:uFillTx/>
                <a:latin typeface="Century Gothic"/>
                <a:ea typeface="+mn-ea"/>
                <a:cs typeface="+mn-cs"/>
              </a:rPr>
              <a:t>Welche Aspekte der Geschäftsidee finden Sie überzeugend? Welche nicht?</a:t>
            </a:r>
          </a:p>
          <a:p>
            <a:pPr marL="715963" marR="0" lvl="0" indent="-358775"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kumimoji="0" lang="de-CH" sz="2000" b="0" i="0" u="none" strike="noStrike" kern="1200" cap="none" spc="0" normalizeH="0" baseline="0" noProof="0" dirty="0">
                <a:ln>
                  <a:noFill/>
                </a:ln>
                <a:solidFill>
                  <a:srgbClr val="073450"/>
                </a:solidFill>
                <a:effectLst/>
                <a:uLnTx/>
                <a:uFillTx/>
                <a:latin typeface="Century Gothic"/>
                <a:ea typeface="+mn-ea"/>
                <a:cs typeface="+mn-cs"/>
              </a:rPr>
              <a:t>Welche Aspekte der Präsentation finden Sie überzeugend? Welche nicht?</a:t>
            </a:r>
          </a:p>
          <a:p>
            <a:pPr marL="715963" marR="0" lvl="0" indent="-358775" algn="l" defTabSz="914400" rtl="0" eaLnBrk="1" fontAlgn="auto" latinLnBrk="0" hangingPunct="1">
              <a:lnSpc>
                <a:spcPct val="100000"/>
              </a:lnSpc>
              <a:spcBef>
                <a:spcPts val="200"/>
              </a:spcBef>
              <a:spcAft>
                <a:spcPts val="0"/>
              </a:spcAft>
              <a:buClrTx/>
              <a:buSzTx/>
              <a:buFont typeface="Wingdings" panose="05000000000000000000" pitchFamily="2" charset="2"/>
              <a:buChar char="§"/>
              <a:tabLst/>
              <a:defRPr/>
            </a:pPr>
            <a:endParaRPr kumimoji="0" lang="de-CH" sz="2000" b="0" i="0" u="none" strike="noStrike" kern="1200" cap="none" spc="0" normalizeH="0" baseline="0" noProof="0" dirty="0">
              <a:ln>
                <a:noFill/>
              </a:ln>
              <a:solidFill>
                <a:srgbClr val="073450"/>
              </a:solidFill>
              <a:effectLst/>
              <a:uLnTx/>
              <a:uFillTx/>
              <a:latin typeface="Century Gothic"/>
              <a:ea typeface="+mn-ea"/>
              <a:cs typeface="+mn-cs"/>
            </a:endParaRPr>
          </a:p>
          <a:p>
            <a:pPr marL="715963" marR="0" lvl="0" indent="-358775" algn="l" defTabSz="914400" rtl="0" eaLnBrk="1" fontAlgn="auto" latinLnBrk="0" hangingPunct="1">
              <a:lnSpc>
                <a:spcPct val="100000"/>
              </a:lnSpc>
              <a:spcBef>
                <a:spcPts val="200"/>
              </a:spcBef>
              <a:spcAft>
                <a:spcPts val="0"/>
              </a:spcAft>
              <a:buClrTx/>
              <a:buSzTx/>
              <a:buFontTx/>
              <a:buNone/>
              <a:tabLst/>
              <a:defRPr/>
            </a:pPr>
            <a:r>
              <a:rPr kumimoji="0" lang="de-CH" sz="2000" b="0" i="0" u="none" strike="noStrike" kern="1200" cap="none" spc="0" normalizeH="0" baseline="0" noProof="0" dirty="0">
                <a:ln>
                  <a:noFill/>
                </a:ln>
                <a:solidFill>
                  <a:srgbClr val="073450"/>
                </a:solidFill>
                <a:effectLst/>
                <a:uLnTx/>
                <a:uFillTx/>
                <a:latin typeface="Century Gothic"/>
                <a:ea typeface="+mn-ea"/>
                <a:cs typeface="+mn-cs"/>
              </a:rPr>
              <a:t>Diskutieren Sie anschliessend kurz zu zweit:</a:t>
            </a:r>
          </a:p>
          <a:p>
            <a:pPr marL="715963" marR="0" lvl="0" indent="-358775"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kumimoji="0" lang="de-CH" sz="2000" b="0" i="0" u="none" strike="noStrike" kern="1200" cap="none" spc="0" normalizeH="0" baseline="0" noProof="0" dirty="0">
                <a:ln>
                  <a:noFill/>
                </a:ln>
                <a:solidFill>
                  <a:srgbClr val="073450"/>
                </a:solidFill>
                <a:effectLst/>
                <a:uLnTx/>
                <a:uFillTx/>
                <a:latin typeface="Century Gothic"/>
                <a:ea typeface="+mn-ea"/>
                <a:cs typeface="+mn-cs"/>
              </a:rPr>
              <a:t>Welcher Pitch war besser? Warum?</a:t>
            </a:r>
          </a:p>
        </p:txBody>
      </p:sp>
      <p:sp>
        <p:nvSpPr>
          <p:cNvPr id="6" name="Foliennummernplatzhalter 1">
            <a:extLst>
              <a:ext uri="{FF2B5EF4-FFF2-40B4-BE49-F238E27FC236}">
                <a16:creationId xmlns:a16="http://schemas.microsoft.com/office/drawing/2014/main" id="{14E34AC0-2349-4C0E-B21C-2CA13E4BD630}"/>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3035711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E17A328E-0515-4DFE-BCAB-319448BB7880}"/>
              </a:ext>
            </a:extLst>
          </p:cNvPr>
          <p:cNvSpPr>
            <a:spLocks noGrp="1"/>
          </p:cNvSpPr>
          <p:nvPr>
            <p:ph type="body" idx="1"/>
          </p:nvPr>
        </p:nvSpPr>
        <p:spPr>
          <a:xfrm>
            <a:off x="3941615" y="2614396"/>
            <a:ext cx="4308769" cy="1043204"/>
          </a:xfrm>
        </p:spPr>
        <p:txBody>
          <a:bodyPr>
            <a:normAutofit/>
          </a:bodyPr>
          <a:lstStyle/>
          <a:p>
            <a:pPr algn="l"/>
            <a:r>
              <a:rPr lang="de-CH" b="1" dirty="0">
                <a:solidFill>
                  <a:schemeClr val="accent6">
                    <a:lumMod val="50000"/>
                  </a:schemeClr>
                </a:solidFill>
              </a:rPr>
              <a:t>Pitch von </a:t>
            </a:r>
            <a:r>
              <a:rPr lang="de-CH" b="1" dirty="0" err="1">
                <a:solidFill>
                  <a:schemeClr val="accent6">
                    <a:lumMod val="50000"/>
                  </a:schemeClr>
                </a:solidFill>
              </a:rPr>
              <a:t>Vatorex</a:t>
            </a:r>
            <a:r>
              <a:rPr lang="de-CH" b="1" dirty="0">
                <a:solidFill>
                  <a:schemeClr val="accent6">
                    <a:lumMod val="50000"/>
                  </a:schemeClr>
                </a:solidFill>
              </a:rPr>
              <a:t> </a:t>
            </a:r>
            <a:r>
              <a:rPr lang="de-CH" dirty="0">
                <a:solidFill>
                  <a:schemeClr val="accent6">
                    <a:lumMod val="50000"/>
                  </a:schemeClr>
                </a:solidFill>
              </a:rPr>
              <a:t>– </a:t>
            </a:r>
            <a:r>
              <a:rPr lang="en-GB" dirty="0">
                <a:solidFill>
                  <a:srgbClr val="92D050"/>
                </a:solidFill>
                <a:hlinkClick r:id="rId3"/>
              </a:rPr>
              <a:t>Link</a:t>
            </a:r>
            <a:endParaRPr lang="de-CH" b="1" dirty="0">
              <a:solidFill>
                <a:schemeClr val="accent6">
                  <a:lumMod val="50000"/>
                </a:schemeClr>
              </a:solidFill>
            </a:endParaRPr>
          </a:p>
          <a:p>
            <a:pPr algn="l"/>
            <a:r>
              <a:rPr lang="de-CH" b="1" dirty="0">
                <a:solidFill>
                  <a:schemeClr val="accent6">
                    <a:lumMod val="50000"/>
                  </a:schemeClr>
                </a:solidFill>
              </a:rPr>
              <a:t>Pitch von Alver </a:t>
            </a:r>
            <a:r>
              <a:rPr lang="de-CH" dirty="0">
                <a:solidFill>
                  <a:schemeClr val="accent6">
                    <a:lumMod val="50000"/>
                  </a:schemeClr>
                </a:solidFill>
              </a:rPr>
              <a:t>– </a:t>
            </a:r>
            <a:r>
              <a:rPr lang="de-CH" dirty="0">
                <a:solidFill>
                  <a:schemeClr val="accent6">
                    <a:lumMod val="50000"/>
                  </a:schemeClr>
                </a:solidFill>
                <a:hlinkClick r:id="rId4"/>
              </a:rPr>
              <a:t>Link</a:t>
            </a:r>
            <a:endParaRPr lang="de-CH" dirty="0">
              <a:solidFill>
                <a:srgbClr val="92D050"/>
              </a:solidFill>
            </a:endParaRPr>
          </a:p>
        </p:txBody>
      </p:sp>
      <p:sp>
        <p:nvSpPr>
          <p:cNvPr id="4" name="Foliennummernplatzhalter 1">
            <a:extLst>
              <a:ext uri="{FF2B5EF4-FFF2-40B4-BE49-F238E27FC236}">
                <a16:creationId xmlns:a16="http://schemas.microsoft.com/office/drawing/2014/main" id="{2938E8F8-5E61-4870-A489-19AD0985BE34}"/>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2978617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A5C4C-53E7-2F50-568F-480F9EDA6B3E}"/>
            </a:ext>
          </a:extLst>
        </p:cNvPr>
        <p:cNvGrpSpPr/>
        <p:nvPr/>
      </p:nvGrpSpPr>
      <p:grpSpPr>
        <a:xfrm>
          <a:off x="0" y="0"/>
          <a:ext cx="0" cy="0"/>
          <a:chOff x="0" y="0"/>
          <a:chExt cx="0" cy="0"/>
        </a:xfrm>
      </p:grpSpPr>
      <p:sp>
        <p:nvSpPr>
          <p:cNvPr id="7" name="Foliennummernplatzhalter 1">
            <a:extLst>
              <a:ext uri="{FF2B5EF4-FFF2-40B4-BE49-F238E27FC236}">
                <a16:creationId xmlns:a16="http://schemas.microsoft.com/office/drawing/2014/main" id="{D4FE3156-72A7-8EE4-2C2F-B20A4C6E270A}"/>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4" name="Freeform 5">
            <a:extLst>
              <a:ext uri="{FF2B5EF4-FFF2-40B4-BE49-F238E27FC236}">
                <a16:creationId xmlns:a16="http://schemas.microsoft.com/office/drawing/2014/main" id="{39E5C156-AD0F-3F50-1D2B-01381FB59DB3}"/>
              </a:ext>
            </a:extLst>
          </p:cNvPr>
          <p:cNvSpPr>
            <a:spLocks/>
          </p:cNvSpPr>
          <p:nvPr/>
        </p:nvSpPr>
        <p:spPr bwMode="auto">
          <a:xfrm>
            <a:off x="8097156" y="1930391"/>
            <a:ext cx="316075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p>
        </p:txBody>
      </p:sp>
      <p:sp>
        <p:nvSpPr>
          <p:cNvPr id="21" name="Freeform 9">
            <a:extLst>
              <a:ext uri="{FF2B5EF4-FFF2-40B4-BE49-F238E27FC236}">
                <a16:creationId xmlns:a16="http://schemas.microsoft.com/office/drawing/2014/main" id="{B5CDF3F5-0019-4B07-CA29-67200EE27B1B}"/>
              </a:ext>
            </a:extLst>
          </p:cNvPr>
          <p:cNvSpPr>
            <a:spLocks/>
          </p:cNvSpPr>
          <p:nvPr/>
        </p:nvSpPr>
        <p:spPr bwMode="auto">
          <a:xfrm>
            <a:off x="2359504" y="3125737"/>
            <a:ext cx="3159648" cy="3159216"/>
          </a:xfrm>
          <a:prstGeom prst="ellipse">
            <a:avLst/>
          </a:prstGeom>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fr-FR" dirty="0">
              <a:solidFill>
                <a:schemeClr val="lt1"/>
              </a:solidFill>
            </a:endParaRPr>
          </a:p>
        </p:txBody>
      </p:sp>
      <p:sp>
        <p:nvSpPr>
          <p:cNvPr id="22" name="Rectangle 399">
            <a:extLst>
              <a:ext uri="{FF2B5EF4-FFF2-40B4-BE49-F238E27FC236}">
                <a16:creationId xmlns:a16="http://schemas.microsoft.com/office/drawing/2014/main" id="{ED0E0941-9841-6BA3-63BF-2C57A120833A}"/>
              </a:ext>
            </a:extLst>
          </p:cNvPr>
          <p:cNvSpPr/>
          <p:nvPr/>
        </p:nvSpPr>
        <p:spPr>
          <a:xfrm>
            <a:off x="2603246" y="4506420"/>
            <a:ext cx="2636471"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AIDA: Wie strukturiere ich eine </a:t>
            </a:r>
            <a:r>
              <a:rPr lang="de-CH" b="1" dirty="0">
                <a:solidFill>
                  <a:schemeClr val="bg1"/>
                </a:solidFill>
                <a:latin typeface="+mj-lt"/>
                <a:ea typeface="Roboto" pitchFamily="2" charset="0"/>
                <a:cs typeface="Arial" charset="0"/>
              </a:rPr>
              <a:t>überzeugende </a:t>
            </a:r>
            <a:r>
              <a:rPr lang="de-CH" b="1" noProof="0" dirty="0">
                <a:solidFill>
                  <a:schemeClr val="bg1"/>
                </a:solidFill>
                <a:latin typeface="+mj-lt"/>
                <a:ea typeface="Roboto" pitchFamily="2" charset="0"/>
                <a:cs typeface="Arial" charset="0"/>
              </a:rPr>
              <a:t>Präsentation?</a:t>
            </a:r>
          </a:p>
        </p:txBody>
      </p:sp>
      <p:sp>
        <p:nvSpPr>
          <p:cNvPr id="25" name="Freeform 16">
            <a:extLst>
              <a:ext uri="{FF2B5EF4-FFF2-40B4-BE49-F238E27FC236}">
                <a16:creationId xmlns:a16="http://schemas.microsoft.com/office/drawing/2014/main" id="{EC9CA5D0-2E70-20BE-F629-A1B5991CA3F5}"/>
              </a:ext>
            </a:extLst>
          </p:cNvPr>
          <p:cNvSpPr>
            <a:spLocks noEditPoints="1"/>
          </p:cNvSpPr>
          <p:nvPr/>
        </p:nvSpPr>
        <p:spPr bwMode="auto">
          <a:xfrm>
            <a:off x="9716375" y="2453576"/>
            <a:ext cx="491278" cy="563105"/>
          </a:xfrm>
          <a:custGeom>
            <a:avLst/>
            <a:gdLst>
              <a:gd name="T0" fmla="*/ 98 w 136"/>
              <a:gd name="T1" fmla="*/ 10 h 146"/>
              <a:gd name="T2" fmla="*/ 103 w 136"/>
              <a:gd name="T3" fmla="*/ 14 h 146"/>
              <a:gd name="T4" fmla="*/ 97 w 136"/>
              <a:gd name="T5" fmla="*/ 22 h 146"/>
              <a:gd name="T6" fmla="*/ 94 w 136"/>
              <a:gd name="T7" fmla="*/ 17 h 146"/>
              <a:gd name="T8" fmla="*/ 40 w 136"/>
              <a:gd name="T9" fmla="*/ 22 h 146"/>
              <a:gd name="T10" fmla="*/ 42 w 136"/>
              <a:gd name="T11" fmla="*/ 17 h 146"/>
              <a:gd name="T12" fmla="*/ 34 w 136"/>
              <a:gd name="T13" fmla="*/ 9 h 146"/>
              <a:gd name="T14" fmla="*/ 37 w 136"/>
              <a:gd name="T15" fmla="*/ 20 h 146"/>
              <a:gd name="T16" fmla="*/ 71 w 136"/>
              <a:gd name="T17" fmla="*/ 11 h 146"/>
              <a:gd name="T18" fmla="*/ 68 w 136"/>
              <a:gd name="T19" fmla="*/ 0 h 146"/>
              <a:gd name="T20" fmla="*/ 65 w 136"/>
              <a:gd name="T21" fmla="*/ 11 h 146"/>
              <a:gd name="T22" fmla="*/ 11 w 136"/>
              <a:gd name="T23" fmla="*/ 65 h 146"/>
              <a:gd name="T24" fmla="*/ 0 w 136"/>
              <a:gd name="T25" fmla="*/ 68 h 146"/>
              <a:gd name="T26" fmla="*/ 11 w 136"/>
              <a:gd name="T27" fmla="*/ 71 h 146"/>
              <a:gd name="T28" fmla="*/ 11 w 136"/>
              <a:gd name="T29" fmla="*/ 65 h 146"/>
              <a:gd name="T30" fmla="*/ 125 w 136"/>
              <a:gd name="T31" fmla="*/ 65 h 146"/>
              <a:gd name="T32" fmla="*/ 125 w 136"/>
              <a:gd name="T33" fmla="*/ 71 h 146"/>
              <a:gd name="T34" fmla="*/ 136 w 136"/>
              <a:gd name="T35" fmla="*/ 68 h 146"/>
              <a:gd name="T36" fmla="*/ 127 w 136"/>
              <a:gd name="T37" fmla="*/ 34 h 146"/>
              <a:gd name="T38" fmla="*/ 116 w 136"/>
              <a:gd name="T39" fmla="*/ 37 h 146"/>
              <a:gd name="T40" fmla="*/ 118 w 136"/>
              <a:gd name="T41" fmla="*/ 43 h 146"/>
              <a:gd name="T42" fmla="*/ 126 w 136"/>
              <a:gd name="T43" fmla="*/ 38 h 146"/>
              <a:gd name="T44" fmla="*/ 110 w 136"/>
              <a:gd name="T45" fmla="*/ 68 h 146"/>
              <a:gd name="T46" fmla="*/ 104 w 136"/>
              <a:gd name="T47" fmla="*/ 89 h 146"/>
              <a:gd name="T48" fmla="*/ 99 w 136"/>
              <a:gd name="T49" fmla="*/ 96 h 146"/>
              <a:gd name="T50" fmla="*/ 89 w 136"/>
              <a:gd name="T51" fmla="*/ 117 h 146"/>
              <a:gd name="T52" fmla="*/ 90 w 136"/>
              <a:gd name="T53" fmla="*/ 134 h 146"/>
              <a:gd name="T54" fmla="*/ 58 w 136"/>
              <a:gd name="T55" fmla="*/ 146 h 146"/>
              <a:gd name="T56" fmla="*/ 46 w 136"/>
              <a:gd name="T57" fmla="*/ 117 h 146"/>
              <a:gd name="T58" fmla="*/ 32 w 136"/>
              <a:gd name="T59" fmla="*/ 89 h 146"/>
              <a:gd name="T60" fmla="*/ 26 w 136"/>
              <a:gd name="T61" fmla="*/ 68 h 146"/>
              <a:gd name="T62" fmla="*/ 110 w 136"/>
              <a:gd name="T63" fmla="*/ 68 h 146"/>
              <a:gd name="T64" fmla="*/ 53 w 136"/>
              <a:gd name="T65" fmla="*/ 120 h 146"/>
              <a:gd name="T66" fmla="*/ 83 w 136"/>
              <a:gd name="T67" fmla="*/ 126 h 146"/>
              <a:gd name="T68" fmla="*/ 83 w 136"/>
              <a:gd name="T69" fmla="*/ 134 h 146"/>
              <a:gd name="T70" fmla="*/ 53 w 136"/>
              <a:gd name="T71" fmla="*/ 133 h 146"/>
              <a:gd name="T72" fmla="*/ 58 w 136"/>
              <a:gd name="T73" fmla="*/ 139 h 146"/>
              <a:gd name="T74" fmla="*/ 83 w 136"/>
              <a:gd name="T75" fmla="*/ 134 h 146"/>
              <a:gd name="T76" fmla="*/ 68 w 136"/>
              <a:gd name="T77" fmla="*/ 32 h 146"/>
              <a:gd name="T78" fmla="*/ 37 w 136"/>
              <a:gd name="T79" fmla="*/ 86 h 146"/>
              <a:gd name="T80" fmla="*/ 42 w 136"/>
              <a:gd name="T81" fmla="*/ 92 h 146"/>
              <a:gd name="T82" fmla="*/ 52 w 136"/>
              <a:gd name="T83" fmla="*/ 114 h 146"/>
              <a:gd name="T84" fmla="*/ 94 w 136"/>
              <a:gd name="T85" fmla="*/ 92 h 146"/>
              <a:gd name="T86" fmla="*/ 98 w 136"/>
              <a:gd name="T87" fmla="*/ 86 h 146"/>
              <a:gd name="T88" fmla="*/ 98 w 136"/>
              <a:gd name="T89" fmla="*/ 85 h 146"/>
              <a:gd name="T90" fmla="*/ 20 w 136"/>
              <a:gd name="T91" fmla="*/ 37 h 146"/>
              <a:gd name="T92" fmla="*/ 9 w 136"/>
              <a:gd name="T93" fmla="*/ 34 h 146"/>
              <a:gd name="T94" fmla="*/ 17 w 136"/>
              <a:gd name="T95" fmla="*/ 42 h 146"/>
              <a:gd name="T96" fmla="*/ 21 w 136"/>
              <a:gd name="T97" fmla="*/ 41 h 146"/>
              <a:gd name="T98" fmla="*/ 20 w 136"/>
              <a:gd name="T99" fmla="*/ 3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6" h="146">
                <a:moveTo>
                  <a:pt x="94" y="17"/>
                </a:moveTo>
                <a:cubicBezTo>
                  <a:pt x="98" y="10"/>
                  <a:pt x="98" y="10"/>
                  <a:pt x="98" y="10"/>
                </a:cubicBezTo>
                <a:cubicBezTo>
                  <a:pt x="99" y="9"/>
                  <a:pt x="101" y="8"/>
                  <a:pt x="102" y="9"/>
                </a:cubicBezTo>
                <a:cubicBezTo>
                  <a:pt x="104" y="10"/>
                  <a:pt x="104" y="12"/>
                  <a:pt x="103" y="14"/>
                </a:cubicBezTo>
                <a:cubicBezTo>
                  <a:pt x="100" y="20"/>
                  <a:pt x="100" y="20"/>
                  <a:pt x="100" y="20"/>
                </a:cubicBezTo>
                <a:cubicBezTo>
                  <a:pt x="99" y="21"/>
                  <a:pt x="98" y="22"/>
                  <a:pt x="97" y="22"/>
                </a:cubicBezTo>
                <a:cubicBezTo>
                  <a:pt x="96" y="22"/>
                  <a:pt x="96" y="21"/>
                  <a:pt x="95" y="21"/>
                </a:cubicBezTo>
                <a:cubicBezTo>
                  <a:pt x="94" y="20"/>
                  <a:pt x="93" y="19"/>
                  <a:pt x="94" y="17"/>
                </a:cubicBezTo>
                <a:close/>
                <a:moveTo>
                  <a:pt x="37" y="20"/>
                </a:moveTo>
                <a:cubicBezTo>
                  <a:pt x="37" y="21"/>
                  <a:pt x="38" y="22"/>
                  <a:pt x="40" y="22"/>
                </a:cubicBezTo>
                <a:cubicBezTo>
                  <a:pt x="40" y="22"/>
                  <a:pt x="41" y="22"/>
                  <a:pt x="41" y="21"/>
                </a:cubicBezTo>
                <a:cubicBezTo>
                  <a:pt x="43" y="20"/>
                  <a:pt x="43" y="19"/>
                  <a:pt x="42" y="17"/>
                </a:cubicBezTo>
                <a:cubicBezTo>
                  <a:pt x="38" y="10"/>
                  <a:pt x="38" y="10"/>
                  <a:pt x="38" y="10"/>
                </a:cubicBezTo>
                <a:cubicBezTo>
                  <a:pt x="38" y="9"/>
                  <a:pt x="36" y="8"/>
                  <a:pt x="34" y="9"/>
                </a:cubicBezTo>
                <a:cubicBezTo>
                  <a:pt x="32" y="10"/>
                  <a:pt x="32" y="12"/>
                  <a:pt x="33" y="14"/>
                </a:cubicBezTo>
                <a:lnTo>
                  <a:pt x="37" y="20"/>
                </a:lnTo>
                <a:close/>
                <a:moveTo>
                  <a:pt x="68" y="14"/>
                </a:moveTo>
                <a:cubicBezTo>
                  <a:pt x="70" y="14"/>
                  <a:pt x="71" y="13"/>
                  <a:pt x="71" y="11"/>
                </a:cubicBezTo>
                <a:cubicBezTo>
                  <a:pt x="71" y="3"/>
                  <a:pt x="71" y="3"/>
                  <a:pt x="71" y="3"/>
                </a:cubicBezTo>
                <a:cubicBezTo>
                  <a:pt x="71" y="2"/>
                  <a:pt x="70" y="0"/>
                  <a:pt x="68" y="0"/>
                </a:cubicBezTo>
                <a:cubicBezTo>
                  <a:pt x="66" y="0"/>
                  <a:pt x="65" y="2"/>
                  <a:pt x="65" y="3"/>
                </a:cubicBezTo>
                <a:cubicBezTo>
                  <a:pt x="65" y="11"/>
                  <a:pt x="65" y="11"/>
                  <a:pt x="65" y="11"/>
                </a:cubicBezTo>
                <a:cubicBezTo>
                  <a:pt x="65" y="13"/>
                  <a:pt x="66" y="14"/>
                  <a:pt x="68" y="14"/>
                </a:cubicBezTo>
                <a:close/>
                <a:moveTo>
                  <a:pt x="11" y="65"/>
                </a:moveTo>
                <a:cubicBezTo>
                  <a:pt x="3" y="65"/>
                  <a:pt x="3" y="65"/>
                  <a:pt x="3" y="65"/>
                </a:cubicBezTo>
                <a:cubicBezTo>
                  <a:pt x="2" y="65"/>
                  <a:pt x="0" y="66"/>
                  <a:pt x="0" y="68"/>
                </a:cubicBezTo>
                <a:cubicBezTo>
                  <a:pt x="0" y="70"/>
                  <a:pt x="2" y="71"/>
                  <a:pt x="3" y="71"/>
                </a:cubicBezTo>
                <a:cubicBezTo>
                  <a:pt x="11" y="71"/>
                  <a:pt x="11" y="71"/>
                  <a:pt x="11" y="71"/>
                </a:cubicBezTo>
                <a:cubicBezTo>
                  <a:pt x="13" y="71"/>
                  <a:pt x="14" y="70"/>
                  <a:pt x="14" y="68"/>
                </a:cubicBezTo>
                <a:cubicBezTo>
                  <a:pt x="14" y="66"/>
                  <a:pt x="13" y="65"/>
                  <a:pt x="11" y="65"/>
                </a:cubicBezTo>
                <a:close/>
                <a:moveTo>
                  <a:pt x="133" y="65"/>
                </a:moveTo>
                <a:cubicBezTo>
                  <a:pt x="125" y="65"/>
                  <a:pt x="125" y="65"/>
                  <a:pt x="125" y="65"/>
                </a:cubicBezTo>
                <a:cubicBezTo>
                  <a:pt x="124" y="65"/>
                  <a:pt x="122" y="66"/>
                  <a:pt x="122" y="68"/>
                </a:cubicBezTo>
                <a:cubicBezTo>
                  <a:pt x="122" y="70"/>
                  <a:pt x="124" y="71"/>
                  <a:pt x="125" y="71"/>
                </a:cubicBezTo>
                <a:cubicBezTo>
                  <a:pt x="133" y="71"/>
                  <a:pt x="133" y="71"/>
                  <a:pt x="133" y="71"/>
                </a:cubicBezTo>
                <a:cubicBezTo>
                  <a:pt x="135" y="71"/>
                  <a:pt x="136" y="70"/>
                  <a:pt x="136" y="68"/>
                </a:cubicBezTo>
                <a:cubicBezTo>
                  <a:pt x="136" y="66"/>
                  <a:pt x="135" y="65"/>
                  <a:pt x="133" y="65"/>
                </a:cubicBezTo>
                <a:close/>
                <a:moveTo>
                  <a:pt x="127" y="34"/>
                </a:moveTo>
                <a:cubicBezTo>
                  <a:pt x="126" y="32"/>
                  <a:pt x="124" y="32"/>
                  <a:pt x="123" y="33"/>
                </a:cubicBezTo>
                <a:cubicBezTo>
                  <a:pt x="116" y="37"/>
                  <a:pt x="116" y="37"/>
                  <a:pt x="116" y="37"/>
                </a:cubicBezTo>
                <a:cubicBezTo>
                  <a:pt x="115" y="38"/>
                  <a:pt x="114" y="40"/>
                  <a:pt x="115" y="41"/>
                </a:cubicBezTo>
                <a:cubicBezTo>
                  <a:pt x="115" y="42"/>
                  <a:pt x="117" y="43"/>
                  <a:pt x="118" y="43"/>
                </a:cubicBezTo>
                <a:cubicBezTo>
                  <a:pt x="118" y="43"/>
                  <a:pt x="119" y="43"/>
                  <a:pt x="119" y="42"/>
                </a:cubicBezTo>
                <a:cubicBezTo>
                  <a:pt x="126" y="38"/>
                  <a:pt x="126" y="38"/>
                  <a:pt x="126" y="38"/>
                </a:cubicBezTo>
                <a:cubicBezTo>
                  <a:pt x="127" y="38"/>
                  <a:pt x="128" y="36"/>
                  <a:pt x="127" y="34"/>
                </a:cubicBezTo>
                <a:close/>
                <a:moveTo>
                  <a:pt x="110" y="68"/>
                </a:moveTo>
                <a:cubicBezTo>
                  <a:pt x="110" y="75"/>
                  <a:pt x="108" y="82"/>
                  <a:pt x="104" y="88"/>
                </a:cubicBezTo>
                <a:cubicBezTo>
                  <a:pt x="104" y="89"/>
                  <a:pt x="104" y="89"/>
                  <a:pt x="104" y="89"/>
                </a:cubicBezTo>
                <a:cubicBezTo>
                  <a:pt x="103" y="90"/>
                  <a:pt x="103" y="90"/>
                  <a:pt x="103" y="90"/>
                </a:cubicBezTo>
                <a:cubicBezTo>
                  <a:pt x="102" y="92"/>
                  <a:pt x="100" y="94"/>
                  <a:pt x="99" y="96"/>
                </a:cubicBezTo>
                <a:cubicBezTo>
                  <a:pt x="92" y="105"/>
                  <a:pt x="89" y="112"/>
                  <a:pt x="89" y="117"/>
                </a:cubicBezTo>
                <a:cubicBezTo>
                  <a:pt x="89" y="117"/>
                  <a:pt x="89" y="117"/>
                  <a:pt x="89" y="117"/>
                </a:cubicBezTo>
                <a:cubicBezTo>
                  <a:pt x="89" y="117"/>
                  <a:pt x="90" y="118"/>
                  <a:pt x="90" y="118"/>
                </a:cubicBezTo>
                <a:cubicBezTo>
                  <a:pt x="90" y="134"/>
                  <a:pt x="90" y="134"/>
                  <a:pt x="90" y="134"/>
                </a:cubicBezTo>
                <a:cubicBezTo>
                  <a:pt x="90" y="140"/>
                  <a:pt x="84" y="146"/>
                  <a:pt x="78" y="146"/>
                </a:cubicBezTo>
                <a:cubicBezTo>
                  <a:pt x="58" y="146"/>
                  <a:pt x="58" y="146"/>
                  <a:pt x="58" y="146"/>
                </a:cubicBezTo>
                <a:cubicBezTo>
                  <a:pt x="51" y="146"/>
                  <a:pt x="46" y="140"/>
                  <a:pt x="46" y="134"/>
                </a:cubicBezTo>
                <a:cubicBezTo>
                  <a:pt x="46" y="117"/>
                  <a:pt x="46" y="117"/>
                  <a:pt x="46" y="117"/>
                </a:cubicBezTo>
                <a:cubicBezTo>
                  <a:pt x="46" y="112"/>
                  <a:pt x="43" y="105"/>
                  <a:pt x="37" y="97"/>
                </a:cubicBezTo>
                <a:cubicBezTo>
                  <a:pt x="35" y="94"/>
                  <a:pt x="33" y="92"/>
                  <a:pt x="32" y="89"/>
                </a:cubicBezTo>
                <a:cubicBezTo>
                  <a:pt x="32" y="89"/>
                  <a:pt x="32" y="89"/>
                  <a:pt x="31" y="89"/>
                </a:cubicBezTo>
                <a:cubicBezTo>
                  <a:pt x="28" y="82"/>
                  <a:pt x="26" y="75"/>
                  <a:pt x="26" y="68"/>
                </a:cubicBezTo>
                <a:cubicBezTo>
                  <a:pt x="26" y="45"/>
                  <a:pt x="45" y="26"/>
                  <a:pt x="68" y="26"/>
                </a:cubicBezTo>
                <a:cubicBezTo>
                  <a:pt x="91" y="26"/>
                  <a:pt x="110" y="44"/>
                  <a:pt x="110" y="68"/>
                </a:cubicBezTo>
                <a:close/>
                <a:moveTo>
                  <a:pt x="83" y="120"/>
                </a:moveTo>
                <a:cubicBezTo>
                  <a:pt x="53" y="120"/>
                  <a:pt x="53" y="120"/>
                  <a:pt x="53" y="120"/>
                </a:cubicBezTo>
                <a:cubicBezTo>
                  <a:pt x="53" y="126"/>
                  <a:pt x="53" y="126"/>
                  <a:pt x="53" y="126"/>
                </a:cubicBezTo>
                <a:cubicBezTo>
                  <a:pt x="83" y="126"/>
                  <a:pt x="83" y="126"/>
                  <a:pt x="83" y="126"/>
                </a:cubicBezTo>
                <a:lnTo>
                  <a:pt x="83" y="120"/>
                </a:lnTo>
                <a:close/>
                <a:moveTo>
                  <a:pt x="83" y="134"/>
                </a:moveTo>
                <a:cubicBezTo>
                  <a:pt x="83" y="133"/>
                  <a:pt x="83" y="133"/>
                  <a:pt x="83" y="133"/>
                </a:cubicBezTo>
                <a:cubicBezTo>
                  <a:pt x="53" y="133"/>
                  <a:pt x="53" y="133"/>
                  <a:pt x="53" y="133"/>
                </a:cubicBezTo>
                <a:cubicBezTo>
                  <a:pt x="53" y="134"/>
                  <a:pt x="53" y="134"/>
                  <a:pt x="53" y="134"/>
                </a:cubicBezTo>
                <a:cubicBezTo>
                  <a:pt x="53" y="137"/>
                  <a:pt x="55" y="139"/>
                  <a:pt x="58" y="139"/>
                </a:cubicBezTo>
                <a:cubicBezTo>
                  <a:pt x="78" y="139"/>
                  <a:pt x="78" y="139"/>
                  <a:pt x="78" y="139"/>
                </a:cubicBezTo>
                <a:cubicBezTo>
                  <a:pt x="80" y="139"/>
                  <a:pt x="83" y="137"/>
                  <a:pt x="83" y="134"/>
                </a:cubicBezTo>
                <a:close/>
                <a:moveTo>
                  <a:pt x="103" y="68"/>
                </a:moveTo>
                <a:cubicBezTo>
                  <a:pt x="103" y="48"/>
                  <a:pt x="87" y="32"/>
                  <a:pt x="68" y="32"/>
                </a:cubicBezTo>
                <a:cubicBezTo>
                  <a:pt x="48" y="32"/>
                  <a:pt x="32" y="48"/>
                  <a:pt x="32" y="68"/>
                </a:cubicBezTo>
                <a:cubicBezTo>
                  <a:pt x="32" y="74"/>
                  <a:pt x="34" y="80"/>
                  <a:pt x="37" y="86"/>
                </a:cubicBezTo>
                <a:cubicBezTo>
                  <a:pt x="37" y="86"/>
                  <a:pt x="37" y="86"/>
                  <a:pt x="37" y="86"/>
                </a:cubicBezTo>
                <a:cubicBezTo>
                  <a:pt x="39" y="88"/>
                  <a:pt x="40" y="90"/>
                  <a:pt x="42" y="92"/>
                </a:cubicBezTo>
                <a:cubicBezTo>
                  <a:pt x="42" y="93"/>
                  <a:pt x="42" y="93"/>
                  <a:pt x="42" y="93"/>
                </a:cubicBezTo>
                <a:cubicBezTo>
                  <a:pt x="48" y="101"/>
                  <a:pt x="52" y="108"/>
                  <a:pt x="52" y="114"/>
                </a:cubicBezTo>
                <a:cubicBezTo>
                  <a:pt x="83" y="114"/>
                  <a:pt x="83" y="114"/>
                  <a:pt x="83" y="114"/>
                </a:cubicBezTo>
                <a:cubicBezTo>
                  <a:pt x="84" y="106"/>
                  <a:pt x="89" y="98"/>
                  <a:pt x="94" y="92"/>
                </a:cubicBezTo>
                <a:cubicBezTo>
                  <a:pt x="94" y="92"/>
                  <a:pt x="94" y="92"/>
                  <a:pt x="94" y="92"/>
                </a:cubicBezTo>
                <a:cubicBezTo>
                  <a:pt x="96" y="90"/>
                  <a:pt x="97" y="88"/>
                  <a:pt x="98" y="86"/>
                </a:cubicBezTo>
                <a:cubicBezTo>
                  <a:pt x="98" y="86"/>
                  <a:pt x="98" y="86"/>
                  <a:pt x="98" y="86"/>
                </a:cubicBezTo>
                <a:cubicBezTo>
                  <a:pt x="98" y="86"/>
                  <a:pt x="98" y="86"/>
                  <a:pt x="98" y="85"/>
                </a:cubicBezTo>
                <a:cubicBezTo>
                  <a:pt x="102" y="80"/>
                  <a:pt x="103" y="74"/>
                  <a:pt x="103" y="68"/>
                </a:cubicBezTo>
                <a:close/>
                <a:moveTo>
                  <a:pt x="20" y="37"/>
                </a:moveTo>
                <a:cubicBezTo>
                  <a:pt x="14" y="33"/>
                  <a:pt x="14" y="33"/>
                  <a:pt x="14" y="33"/>
                </a:cubicBezTo>
                <a:cubicBezTo>
                  <a:pt x="12" y="32"/>
                  <a:pt x="10" y="32"/>
                  <a:pt x="9" y="34"/>
                </a:cubicBezTo>
                <a:cubicBezTo>
                  <a:pt x="8" y="36"/>
                  <a:pt x="9" y="38"/>
                  <a:pt x="10" y="38"/>
                </a:cubicBezTo>
                <a:cubicBezTo>
                  <a:pt x="17" y="42"/>
                  <a:pt x="17" y="42"/>
                  <a:pt x="17" y="42"/>
                </a:cubicBezTo>
                <a:cubicBezTo>
                  <a:pt x="17" y="43"/>
                  <a:pt x="18" y="43"/>
                  <a:pt x="19" y="43"/>
                </a:cubicBezTo>
                <a:cubicBezTo>
                  <a:pt x="20" y="43"/>
                  <a:pt x="21" y="42"/>
                  <a:pt x="21" y="41"/>
                </a:cubicBezTo>
                <a:cubicBezTo>
                  <a:pt x="22" y="40"/>
                  <a:pt x="22" y="38"/>
                  <a:pt x="20" y="37"/>
                </a:cubicBezTo>
                <a:close/>
                <a:moveTo>
                  <a:pt x="20" y="37"/>
                </a:moveTo>
                <a:cubicBezTo>
                  <a:pt x="20" y="37"/>
                  <a:pt x="20" y="37"/>
                  <a:pt x="20" y="37"/>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grpSp>
        <p:nvGrpSpPr>
          <p:cNvPr id="26" name="Group 26">
            <a:extLst>
              <a:ext uri="{FF2B5EF4-FFF2-40B4-BE49-F238E27FC236}">
                <a16:creationId xmlns:a16="http://schemas.microsoft.com/office/drawing/2014/main" id="{891416F1-EAF6-644A-264C-5938F34EB831}"/>
              </a:ext>
            </a:extLst>
          </p:cNvPr>
          <p:cNvGrpSpPr>
            <a:grpSpLocks noChangeAspect="1"/>
          </p:cNvGrpSpPr>
          <p:nvPr/>
        </p:nvGrpSpPr>
        <p:grpSpPr bwMode="auto">
          <a:xfrm>
            <a:off x="9172181" y="2763860"/>
            <a:ext cx="609231" cy="518636"/>
            <a:chOff x="-1847" y="777"/>
            <a:chExt cx="5790" cy="4929"/>
          </a:xfrm>
          <a:solidFill>
            <a:schemeClr val="bg1"/>
          </a:solidFill>
        </p:grpSpPr>
        <p:sp>
          <p:nvSpPr>
            <p:cNvPr id="27" name="Freeform 27">
              <a:extLst>
                <a:ext uri="{FF2B5EF4-FFF2-40B4-BE49-F238E27FC236}">
                  <a16:creationId xmlns:a16="http://schemas.microsoft.com/office/drawing/2014/main" id="{BC2FD376-0959-92B2-35B8-FA287ADAC25B}"/>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8" name="Freeform 28">
              <a:extLst>
                <a:ext uri="{FF2B5EF4-FFF2-40B4-BE49-F238E27FC236}">
                  <a16:creationId xmlns:a16="http://schemas.microsoft.com/office/drawing/2014/main" id="{E9005CF9-A2AA-93E9-1C8F-45855539C607}"/>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9" name="Oval 29">
              <a:extLst>
                <a:ext uri="{FF2B5EF4-FFF2-40B4-BE49-F238E27FC236}">
                  <a16:creationId xmlns:a16="http://schemas.microsoft.com/office/drawing/2014/main" id="{96041234-EF11-7A48-1FBD-B8CBA01F5204}"/>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0" name="Oval 30">
              <a:extLst>
                <a:ext uri="{FF2B5EF4-FFF2-40B4-BE49-F238E27FC236}">
                  <a16:creationId xmlns:a16="http://schemas.microsoft.com/office/drawing/2014/main" id="{A0344232-46D4-AA79-7F9E-20FB148B8122}"/>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1" name="Oval 31">
              <a:extLst>
                <a:ext uri="{FF2B5EF4-FFF2-40B4-BE49-F238E27FC236}">
                  <a16:creationId xmlns:a16="http://schemas.microsoft.com/office/drawing/2014/main" id="{6394B76E-EB25-FB47-A80D-CEB01447EBC7}"/>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grpSp>
        <p:nvGrpSpPr>
          <p:cNvPr id="32" name="Group 76">
            <a:extLst>
              <a:ext uri="{FF2B5EF4-FFF2-40B4-BE49-F238E27FC236}">
                <a16:creationId xmlns:a16="http://schemas.microsoft.com/office/drawing/2014/main" id="{79D1C17A-5355-B238-7F47-4B514020577B}"/>
              </a:ext>
            </a:extLst>
          </p:cNvPr>
          <p:cNvGrpSpPr>
            <a:grpSpLocks noChangeAspect="1"/>
          </p:cNvGrpSpPr>
          <p:nvPr/>
        </p:nvGrpSpPr>
        <p:grpSpPr bwMode="auto">
          <a:xfrm>
            <a:off x="3604838" y="3509999"/>
            <a:ext cx="700903" cy="699815"/>
            <a:chOff x="2858" y="347"/>
            <a:chExt cx="5799" cy="5790"/>
          </a:xfrm>
          <a:solidFill>
            <a:schemeClr val="bg1"/>
          </a:solidFill>
        </p:grpSpPr>
        <p:sp>
          <p:nvSpPr>
            <p:cNvPr id="33" name="Freeform 77">
              <a:extLst>
                <a:ext uri="{FF2B5EF4-FFF2-40B4-BE49-F238E27FC236}">
                  <a16:creationId xmlns:a16="http://schemas.microsoft.com/office/drawing/2014/main" id="{C16AB3BF-E405-9FCC-62B7-10DCA78E7F6A}"/>
                </a:ext>
              </a:extLst>
            </p:cNvPr>
            <p:cNvSpPr>
              <a:spLocks noEditPoints="1"/>
            </p:cNvSpPr>
            <p:nvPr/>
          </p:nvSpPr>
          <p:spPr bwMode="auto">
            <a:xfrm>
              <a:off x="3350" y="347"/>
              <a:ext cx="1206" cy="1207"/>
            </a:xfrm>
            <a:custGeom>
              <a:avLst/>
              <a:gdLst>
                <a:gd name="T0" fmla="*/ 255 w 510"/>
                <a:gd name="T1" fmla="*/ 510 h 510"/>
                <a:gd name="T2" fmla="*/ 510 w 510"/>
                <a:gd name="T3" fmla="*/ 255 h 510"/>
                <a:gd name="T4" fmla="*/ 255 w 510"/>
                <a:gd name="T5" fmla="*/ 0 h 510"/>
                <a:gd name="T6" fmla="*/ 0 w 510"/>
                <a:gd name="T7" fmla="*/ 255 h 510"/>
                <a:gd name="T8" fmla="*/ 255 w 510"/>
                <a:gd name="T9" fmla="*/ 510 h 510"/>
                <a:gd name="T10" fmla="*/ 255 w 510"/>
                <a:gd name="T11" fmla="*/ 102 h 510"/>
                <a:gd name="T12" fmla="*/ 408 w 510"/>
                <a:gd name="T13" fmla="*/ 255 h 510"/>
                <a:gd name="T14" fmla="*/ 255 w 510"/>
                <a:gd name="T15" fmla="*/ 408 h 510"/>
                <a:gd name="T16" fmla="*/ 102 w 510"/>
                <a:gd name="T17" fmla="*/ 255 h 510"/>
                <a:gd name="T18" fmla="*/ 255 w 510"/>
                <a:gd name="T19" fmla="*/ 102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0" h="510">
                  <a:moveTo>
                    <a:pt x="255" y="510"/>
                  </a:moveTo>
                  <a:cubicBezTo>
                    <a:pt x="396" y="510"/>
                    <a:pt x="510" y="396"/>
                    <a:pt x="510" y="255"/>
                  </a:cubicBezTo>
                  <a:cubicBezTo>
                    <a:pt x="510" y="114"/>
                    <a:pt x="396" y="0"/>
                    <a:pt x="255" y="0"/>
                  </a:cubicBezTo>
                  <a:cubicBezTo>
                    <a:pt x="114" y="0"/>
                    <a:pt x="0" y="114"/>
                    <a:pt x="0" y="255"/>
                  </a:cubicBezTo>
                  <a:cubicBezTo>
                    <a:pt x="0" y="396"/>
                    <a:pt x="114" y="510"/>
                    <a:pt x="255" y="510"/>
                  </a:cubicBezTo>
                  <a:close/>
                  <a:moveTo>
                    <a:pt x="255" y="102"/>
                  </a:moveTo>
                  <a:cubicBezTo>
                    <a:pt x="339" y="102"/>
                    <a:pt x="408" y="171"/>
                    <a:pt x="408" y="255"/>
                  </a:cubicBezTo>
                  <a:cubicBezTo>
                    <a:pt x="408" y="339"/>
                    <a:pt x="339" y="408"/>
                    <a:pt x="255" y="408"/>
                  </a:cubicBezTo>
                  <a:cubicBezTo>
                    <a:pt x="171" y="408"/>
                    <a:pt x="102" y="339"/>
                    <a:pt x="102" y="255"/>
                  </a:cubicBezTo>
                  <a:cubicBezTo>
                    <a:pt x="102" y="171"/>
                    <a:pt x="171" y="102"/>
                    <a:pt x="255" y="102"/>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4" name="Freeform 78">
              <a:extLst>
                <a:ext uri="{FF2B5EF4-FFF2-40B4-BE49-F238E27FC236}">
                  <a16:creationId xmlns:a16="http://schemas.microsoft.com/office/drawing/2014/main" id="{E7AC64FF-F2B8-7F24-4BBB-79AEB1EFC676}"/>
                </a:ext>
              </a:extLst>
            </p:cNvPr>
            <p:cNvSpPr>
              <a:spLocks noEditPoints="1"/>
            </p:cNvSpPr>
            <p:nvPr/>
          </p:nvSpPr>
          <p:spPr bwMode="auto">
            <a:xfrm>
              <a:off x="7210" y="1071"/>
              <a:ext cx="965" cy="2413"/>
            </a:xfrm>
            <a:custGeom>
              <a:avLst/>
              <a:gdLst>
                <a:gd name="T0" fmla="*/ 357 w 408"/>
                <a:gd name="T1" fmla="*/ 1020 h 1020"/>
                <a:gd name="T2" fmla="*/ 408 w 408"/>
                <a:gd name="T3" fmla="*/ 969 h 1020"/>
                <a:gd name="T4" fmla="*/ 408 w 408"/>
                <a:gd name="T5" fmla="*/ 51 h 1020"/>
                <a:gd name="T6" fmla="*/ 357 w 408"/>
                <a:gd name="T7" fmla="*/ 0 h 1020"/>
                <a:gd name="T8" fmla="*/ 51 w 408"/>
                <a:gd name="T9" fmla="*/ 0 h 1020"/>
                <a:gd name="T10" fmla="*/ 0 w 408"/>
                <a:gd name="T11" fmla="*/ 51 h 1020"/>
                <a:gd name="T12" fmla="*/ 0 w 408"/>
                <a:gd name="T13" fmla="*/ 969 h 1020"/>
                <a:gd name="T14" fmla="*/ 51 w 408"/>
                <a:gd name="T15" fmla="*/ 1020 h 1020"/>
                <a:gd name="T16" fmla="*/ 357 w 408"/>
                <a:gd name="T17" fmla="*/ 1020 h 1020"/>
                <a:gd name="T18" fmla="*/ 102 w 408"/>
                <a:gd name="T19" fmla="*/ 102 h 1020"/>
                <a:gd name="T20" fmla="*/ 306 w 408"/>
                <a:gd name="T21" fmla="*/ 102 h 1020"/>
                <a:gd name="T22" fmla="*/ 306 w 408"/>
                <a:gd name="T23" fmla="*/ 918 h 1020"/>
                <a:gd name="T24" fmla="*/ 102 w 408"/>
                <a:gd name="T25" fmla="*/ 918 h 1020"/>
                <a:gd name="T26" fmla="*/ 102 w 408"/>
                <a:gd name="T27" fmla="*/ 102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8" h="1020">
                  <a:moveTo>
                    <a:pt x="357" y="1020"/>
                  </a:moveTo>
                  <a:cubicBezTo>
                    <a:pt x="385" y="1020"/>
                    <a:pt x="408" y="997"/>
                    <a:pt x="408" y="969"/>
                  </a:cubicBezTo>
                  <a:cubicBezTo>
                    <a:pt x="408" y="51"/>
                    <a:pt x="408" y="51"/>
                    <a:pt x="408" y="51"/>
                  </a:cubicBezTo>
                  <a:cubicBezTo>
                    <a:pt x="408" y="23"/>
                    <a:pt x="385" y="0"/>
                    <a:pt x="357" y="0"/>
                  </a:cubicBezTo>
                  <a:cubicBezTo>
                    <a:pt x="51" y="0"/>
                    <a:pt x="51" y="0"/>
                    <a:pt x="51" y="0"/>
                  </a:cubicBezTo>
                  <a:cubicBezTo>
                    <a:pt x="23" y="0"/>
                    <a:pt x="0" y="23"/>
                    <a:pt x="0" y="51"/>
                  </a:cubicBezTo>
                  <a:cubicBezTo>
                    <a:pt x="0" y="969"/>
                    <a:pt x="0" y="969"/>
                    <a:pt x="0" y="969"/>
                  </a:cubicBezTo>
                  <a:cubicBezTo>
                    <a:pt x="0" y="997"/>
                    <a:pt x="23" y="1020"/>
                    <a:pt x="51" y="1020"/>
                  </a:cubicBezTo>
                  <a:lnTo>
                    <a:pt x="357" y="1020"/>
                  </a:lnTo>
                  <a:close/>
                  <a:moveTo>
                    <a:pt x="102" y="102"/>
                  </a:moveTo>
                  <a:cubicBezTo>
                    <a:pt x="306" y="102"/>
                    <a:pt x="306" y="102"/>
                    <a:pt x="306" y="102"/>
                  </a:cubicBezTo>
                  <a:cubicBezTo>
                    <a:pt x="306" y="918"/>
                    <a:pt x="306" y="918"/>
                    <a:pt x="306" y="918"/>
                  </a:cubicBezTo>
                  <a:cubicBezTo>
                    <a:pt x="102" y="918"/>
                    <a:pt x="102" y="918"/>
                    <a:pt x="102" y="918"/>
                  </a:cubicBezTo>
                  <a:lnTo>
                    <a:pt x="102" y="102"/>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5" name="Freeform 79">
              <a:extLst>
                <a:ext uri="{FF2B5EF4-FFF2-40B4-BE49-F238E27FC236}">
                  <a16:creationId xmlns:a16="http://schemas.microsoft.com/office/drawing/2014/main" id="{344AA357-F7BE-1FCC-FC55-0ED935695638}"/>
                </a:ext>
              </a:extLst>
            </p:cNvPr>
            <p:cNvSpPr>
              <a:spLocks noEditPoints="1"/>
            </p:cNvSpPr>
            <p:nvPr/>
          </p:nvSpPr>
          <p:spPr bwMode="auto">
            <a:xfrm>
              <a:off x="6004" y="1554"/>
              <a:ext cx="965" cy="1930"/>
            </a:xfrm>
            <a:custGeom>
              <a:avLst/>
              <a:gdLst>
                <a:gd name="T0" fmla="*/ 357 w 408"/>
                <a:gd name="T1" fmla="*/ 816 h 816"/>
                <a:gd name="T2" fmla="*/ 408 w 408"/>
                <a:gd name="T3" fmla="*/ 765 h 816"/>
                <a:gd name="T4" fmla="*/ 408 w 408"/>
                <a:gd name="T5" fmla="*/ 51 h 816"/>
                <a:gd name="T6" fmla="*/ 357 w 408"/>
                <a:gd name="T7" fmla="*/ 0 h 816"/>
                <a:gd name="T8" fmla="*/ 51 w 408"/>
                <a:gd name="T9" fmla="*/ 0 h 816"/>
                <a:gd name="T10" fmla="*/ 0 w 408"/>
                <a:gd name="T11" fmla="*/ 51 h 816"/>
                <a:gd name="T12" fmla="*/ 0 w 408"/>
                <a:gd name="T13" fmla="*/ 765 h 816"/>
                <a:gd name="T14" fmla="*/ 51 w 408"/>
                <a:gd name="T15" fmla="*/ 816 h 816"/>
                <a:gd name="T16" fmla="*/ 357 w 408"/>
                <a:gd name="T17" fmla="*/ 816 h 816"/>
                <a:gd name="T18" fmla="*/ 102 w 408"/>
                <a:gd name="T19" fmla="*/ 102 h 816"/>
                <a:gd name="T20" fmla="*/ 306 w 408"/>
                <a:gd name="T21" fmla="*/ 102 h 816"/>
                <a:gd name="T22" fmla="*/ 306 w 408"/>
                <a:gd name="T23" fmla="*/ 714 h 816"/>
                <a:gd name="T24" fmla="*/ 102 w 408"/>
                <a:gd name="T25" fmla="*/ 714 h 816"/>
                <a:gd name="T26" fmla="*/ 102 w 408"/>
                <a:gd name="T27" fmla="*/ 102 h 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8" h="816">
                  <a:moveTo>
                    <a:pt x="357" y="816"/>
                  </a:moveTo>
                  <a:cubicBezTo>
                    <a:pt x="385" y="816"/>
                    <a:pt x="408" y="793"/>
                    <a:pt x="408" y="765"/>
                  </a:cubicBezTo>
                  <a:cubicBezTo>
                    <a:pt x="408" y="51"/>
                    <a:pt x="408" y="51"/>
                    <a:pt x="408" y="51"/>
                  </a:cubicBezTo>
                  <a:cubicBezTo>
                    <a:pt x="408" y="23"/>
                    <a:pt x="385" y="0"/>
                    <a:pt x="357" y="0"/>
                  </a:cubicBezTo>
                  <a:cubicBezTo>
                    <a:pt x="51" y="0"/>
                    <a:pt x="51" y="0"/>
                    <a:pt x="51" y="0"/>
                  </a:cubicBezTo>
                  <a:cubicBezTo>
                    <a:pt x="23" y="0"/>
                    <a:pt x="0" y="23"/>
                    <a:pt x="0" y="51"/>
                  </a:cubicBezTo>
                  <a:cubicBezTo>
                    <a:pt x="0" y="765"/>
                    <a:pt x="0" y="765"/>
                    <a:pt x="0" y="765"/>
                  </a:cubicBezTo>
                  <a:cubicBezTo>
                    <a:pt x="0" y="793"/>
                    <a:pt x="23" y="816"/>
                    <a:pt x="51" y="816"/>
                  </a:cubicBezTo>
                  <a:lnTo>
                    <a:pt x="357" y="816"/>
                  </a:lnTo>
                  <a:close/>
                  <a:moveTo>
                    <a:pt x="102" y="102"/>
                  </a:moveTo>
                  <a:cubicBezTo>
                    <a:pt x="306" y="102"/>
                    <a:pt x="306" y="102"/>
                    <a:pt x="306" y="102"/>
                  </a:cubicBezTo>
                  <a:cubicBezTo>
                    <a:pt x="306" y="714"/>
                    <a:pt x="306" y="714"/>
                    <a:pt x="306" y="714"/>
                  </a:cubicBezTo>
                  <a:cubicBezTo>
                    <a:pt x="102" y="714"/>
                    <a:pt x="102" y="714"/>
                    <a:pt x="102" y="714"/>
                  </a:cubicBezTo>
                  <a:lnTo>
                    <a:pt x="102" y="102"/>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p>
          </p:txBody>
        </p:sp>
        <p:sp>
          <p:nvSpPr>
            <p:cNvPr id="36" name="Freeform 80">
              <a:extLst>
                <a:ext uri="{FF2B5EF4-FFF2-40B4-BE49-F238E27FC236}">
                  <a16:creationId xmlns:a16="http://schemas.microsoft.com/office/drawing/2014/main" id="{AB97AB41-C652-A241-D602-9458CA510959}"/>
                </a:ext>
              </a:extLst>
            </p:cNvPr>
            <p:cNvSpPr>
              <a:spLocks/>
            </p:cNvSpPr>
            <p:nvPr/>
          </p:nvSpPr>
          <p:spPr bwMode="auto">
            <a:xfrm>
              <a:off x="5121" y="2277"/>
              <a:ext cx="641" cy="1207"/>
            </a:xfrm>
            <a:custGeom>
              <a:avLst/>
              <a:gdLst>
                <a:gd name="T0" fmla="*/ 220 w 271"/>
                <a:gd name="T1" fmla="*/ 510 h 510"/>
                <a:gd name="T2" fmla="*/ 271 w 271"/>
                <a:gd name="T3" fmla="*/ 459 h 510"/>
                <a:gd name="T4" fmla="*/ 271 w 271"/>
                <a:gd name="T5" fmla="*/ 51 h 510"/>
                <a:gd name="T6" fmla="*/ 220 w 271"/>
                <a:gd name="T7" fmla="*/ 0 h 510"/>
                <a:gd name="T8" fmla="*/ 51 w 271"/>
                <a:gd name="T9" fmla="*/ 0 h 510"/>
                <a:gd name="T10" fmla="*/ 0 w 271"/>
                <a:gd name="T11" fmla="*/ 51 h 510"/>
                <a:gd name="T12" fmla="*/ 51 w 271"/>
                <a:gd name="T13" fmla="*/ 102 h 510"/>
                <a:gd name="T14" fmla="*/ 169 w 271"/>
                <a:gd name="T15" fmla="*/ 102 h 510"/>
                <a:gd name="T16" fmla="*/ 169 w 271"/>
                <a:gd name="T17" fmla="*/ 408 h 510"/>
                <a:gd name="T18" fmla="*/ 98 w 271"/>
                <a:gd name="T19" fmla="*/ 408 h 510"/>
                <a:gd name="T20" fmla="*/ 47 w 271"/>
                <a:gd name="T21" fmla="*/ 459 h 510"/>
                <a:gd name="T22" fmla="*/ 98 w 271"/>
                <a:gd name="T23" fmla="*/ 510 h 510"/>
                <a:gd name="T24" fmla="*/ 220 w 271"/>
                <a:gd name="T25" fmla="*/ 51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1" h="510">
                  <a:moveTo>
                    <a:pt x="220" y="510"/>
                  </a:moveTo>
                  <a:cubicBezTo>
                    <a:pt x="248" y="510"/>
                    <a:pt x="271" y="487"/>
                    <a:pt x="271" y="459"/>
                  </a:cubicBezTo>
                  <a:cubicBezTo>
                    <a:pt x="271" y="51"/>
                    <a:pt x="271" y="51"/>
                    <a:pt x="271" y="51"/>
                  </a:cubicBezTo>
                  <a:cubicBezTo>
                    <a:pt x="271" y="23"/>
                    <a:pt x="248" y="0"/>
                    <a:pt x="220" y="0"/>
                  </a:cubicBezTo>
                  <a:cubicBezTo>
                    <a:pt x="51" y="0"/>
                    <a:pt x="51" y="0"/>
                    <a:pt x="51" y="0"/>
                  </a:cubicBezTo>
                  <a:cubicBezTo>
                    <a:pt x="23" y="0"/>
                    <a:pt x="0" y="23"/>
                    <a:pt x="0" y="51"/>
                  </a:cubicBezTo>
                  <a:cubicBezTo>
                    <a:pt x="0" y="79"/>
                    <a:pt x="23" y="102"/>
                    <a:pt x="51" y="102"/>
                  </a:cubicBezTo>
                  <a:cubicBezTo>
                    <a:pt x="169" y="102"/>
                    <a:pt x="169" y="102"/>
                    <a:pt x="169" y="102"/>
                  </a:cubicBezTo>
                  <a:cubicBezTo>
                    <a:pt x="169" y="408"/>
                    <a:pt x="169" y="408"/>
                    <a:pt x="169" y="408"/>
                  </a:cubicBezTo>
                  <a:cubicBezTo>
                    <a:pt x="98" y="408"/>
                    <a:pt x="98" y="408"/>
                    <a:pt x="98" y="408"/>
                  </a:cubicBezTo>
                  <a:cubicBezTo>
                    <a:pt x="69" y="408"/>
                    <a:pt x="47" y="431"/>
                    <a:pt x="47" y="459"/>
                  </a:cubicBezTo>
                  <a:cubicBezTo>
                    <a:pt x="47" y="487"/>
                    <a:pt x="69" y="510"/>
                    <a:pt x="98" y="510"/>
                  </a:cubicBezTo>
                  <a:cubicBezTo>
                    <a:pt x="220" y="510"/>
                    <a:pt x="220" y="510"/>
                    <a:pt x="220" y="51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7" name="Freeform 81">
              <a:extLst>
                <a:ext uri="{FF2B5EF4-FFF2-40B4-BE49-F238E27FC236}">
                  <a16:creationId xmlns:a16="http://schemas.microsoft.com/office/drawing/2014/main" id="{2D1D5E9E-69ED-07A5-0943-04DCEA99201E}"/>
                </a:ext>
              </a:extLst>
            </p:cNvPr>
            <p:cNvSpPr>
              <a:spLocks/>
            </p:cNvSpPr>
            <p:nvPr/>
          </p:nvSpPr>
          <p:spPr bwMode="auto">
            <a:xfrm>
              <a:off x="4677" y="347"/>
              <a:ext cx="3980" cy="3619"/>
            </a:xfrm>
            <a:custGeom>
              <a:avLst/>
              <a:gdLst>
                <a:gd name="T0" fmla="*/ 1632 w 1683"/>
                <a:gd name="T1" fmla="*/ 0 h 1530"/>
                <a:gd name="T2" fmla="*/ 51 w 1683"/>
                <a:gd name="T3" fmla="*/ 0 h 1530"/>
                <a:gd name="T4" fmla="*/ 0 w 1683"/>
                <a:gd name="T5" fmla="*/ 51 h 1530"/>
                <a:gd name="T6" fmla="*/ 51 w 1683"/>
                <a:gd name="T7" fmla="*/ 102 h 1530"/>
                <a:gd name="T8" fmla="*/ 1581 w 1683"/>
                <a:gd name="T9" fmla="*/ 102 h 1530"/>
                <a:gd name="T10" fmla="*/ 1581 w 1683"/>
                <a:gd name="T11" fmla="*/ 1428 h 1530"/>
                <a:gd name="T12" fmla="*/ 306 w 1683"/>
                <a:gd name="T13" fmla="*/ 1428 h 1530"/>
                <a:gd name="T14" fmla="*/ 255 w 1683"/>
                <a:gd name="T15" fmla="*/ 1479 h 1530"/>
                <a:gd name="T16" fmla="*/ 306 w 1683"/>
                <a:gd name="T17" fmla="*/ 1530 h 1530"/>
                <a:gd name="T18" fmla="*/ 1632 w 1683"/>
                <a:gd name="T19" fmla="*/ 1530 h 1530"/>
                <a:gd name="T20" fmla="*/ 1683 w 1683"/>
                <a:gd name="T21" fmla="*/ 1479 h 1530"/>
                <a:gd name="T22" fmla="*/ 1683 w 1683"/>
                <a:gd name="T23" fmla="*/ 51 h 1530"/>
                <a:gd name="T24" fmla="*/ 1632 w 1683"/>
                <a:gd name="T25" fmla="*/ 0 h 1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83" h="1530">
                  <a:moveTo>
                    <a:pt x="1632" y="0"/>
                  </a:moveTo>
                  <a:cubicBezTo>
                    <a:pt x="51" y="0"/>
                    <a:pt x="51" y="0"/>
                    <a:pt x="51" y="0"/>
                  </a:cubicBezTo>
                  <a:cubicBezTo>
                    <a:pt x="23" y="0"/>
                    <a:pt x="0" y="23"/>
                    <a:pt x="0" y="51"/>
                  </a:cubicBezTo>
                  <a:cubicBezTo>
                    <a:pt x="0" y="79"/>
                    <a:pt x="23" y="102"/>
                    <a:pt x="51" y="102"/>
                  </a:cubicBezTo>
                  <a:cubicBezTo>
                    <a:pt x="1581" y="102"/>
                    <a:pt x="1581" y="102"/>
                    <a:pt x="1581" y="102"/>
                  </a:cubicBezTo>
                  <a:cubicBezTo>
                    <a:pt x="1581" y="1428"/>
                    <a:pt x="1581" y="1428"/>
                    <a:pt x="1581" y="1428"/>
                  </a:cubicBezTo>
                  <a:cubicBezTo>
                    <a:pt x="306" y="1428"/>
                    <a:pt x="306" y="1428"/>
                    <a:pt x="306" y="1428"/>
                  </a:cubicBezTo>
                  <a:cubicBezTo>
                    <a:pt x="278" y="1428"/>
                    <a:pt x="255" y="1451"/>
                    <a:pt x="255" y="1479"/>
                  </a:cubicBezTo>
                  <a:cubicBezTo>
                    <a:pt x="255" y="1507"/>
                    <a:pt x="278" y="1530"/>
                    <a:pt x="306" y="1530"/>
                  </a:cubicBezTo>
                  <a:cubicBezTo>
                    <a:pt x="1632" y="1530"/>
                    <a:pt x="1632" y="1530"/>
                    <a:pt x="1632" y="1530"/>
                  </a:cubicBezTo>
                  <a:cubicBezTo>
                    <a:pt x="1660" y="1530"/>
                    <a:pt x="1683" y="1507"/>
                    <a:pt x="1683" y="1479"/>
                  </a:cubicBezTo>
                  <a:cubicBezTo>
                    <a:pt x="1683" y="51"/>
                    <a:pt x="1683" y="51"/>
                    <a:pt x="1683" y="51"/>
                  </a:cubicBezTo>
                  <a:cubicBezTo>
                    <a:pt x="1683" y="23"/>
                    <a:pt x="1660" y="0"/>
                    <a:pt x="1632" y="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8" name="Freeform 82">
              <a:extLst>
                <a:ext uri="{FF2B5EF4-FFF2-40B4-BE49-F238E27FC236}">
                  <a16:creationId xmlns:a16="http://schemas.microsoft.com/office/drawing/2014/main" id="{4A12952C-6210-FF3C-DA47-D97B3CD5DFC0}"/>
                </a:ext>
              </a:extLst>
            </p:cNvPr>
            <p:cNvSpPr>
              <a:spLocks noEditPoints="1"/>
            </p:cNvSpPr>
            <p:nvPr/>
          </p:nvSpPr>
          <p:spPr bwMode="auto">
            <a:xfrm>
              <a:off x="2858" y="1795"/>
              <a:ext cx="2190" cy="4342"/>
            </a:xfrm>
            <a:custGeom>
              <a:avLst/>
              <a:gdLst>
                <a:gd name="T0" fmla="*/ 853 w 926"/>
                <a:gd name="T1" fmla="*/ 248 h 1836"/>
                <a:gd name="T2" fmla="*/ 593 w 926"/>
                <a:gd name="T3" fmla="*/ 0 h 1836"/>
                <a:gd name="T4" fmla="*/ 333 w 926"/>
                <a:gd name="T5" fmla="*/ 0 h 1836"/>
                <a:gd name="T6" fmla="*/ 73 w 926"/>
                <a:gd name="T7" fmla="*/ 248 h 1836"/>
                <a:gd name="T8" fmla="*/ 5 w 926"/>
                <a:gd name="T9" fmla="*/ 840 h 1836"/>
                <a:gd name="T10" fmla="*/ 47 w 926"/>
                <a:gd name="T11" fmla="*/ 975 h 1836"/>
                <a:gd name="T12" fmla="*/ 152 w 926"/>
                <a:gd name="T13" fmla="*/ 1027 h 1836"/>
                <a:gd name="T14" fmla="*/ 208 w 926"/>
                <a:gd name="T15" fmla="*/ 1789 h 1836"/>
                <a:gd name="T16" fmla="*/ 259 w 926"/>
                <a:gd name="T17" fmla="*/ 1836 h 1836"/>
                <a:gd name="T18" fmla="*/ 667 w 926"/>
                <a:gd name="T19" fmla="*/ 1836 h 1836"/>
                <a:gd name="T20" fmla="*/ 718 w 926"/>
                <a:gd name="T21" fmla="*/ 1789 h 1836"/>
                <a:gd name="T22" fmla="*/ 774 w 926"/>
                <a:gd name="T23" fmla="*/ 1027 h 1836"/>
                <a:gd name="T24" fmla="*/ 879 w 926"/>
                <a:gd name="T25" fmla="*/ 975 h 1836"/>
                <a:gd name="T26" fmla="*/ 921 w 926"/>
                <a:gd name="T27" fmla="*/ 840 h 1836"/>
                <a:gd name="T28" fmla="*/ 853 w 926"/>
                <a:gd name="T29" fmla="*/ 248 h 1836"/>
                <a:gd name="T30" fmla="*/ 803 w 926"/>
                <a:gd name="T31" fmla="*/ 907 h 1836"/>
                <a:gd name="T32" fmla="*/ 765 w 926"/>
                <a:gd name="T33" fmla="*/ 925 h 1836"/>
                <a:gd name="T34" fmla="*/ 727 w 926"/>
                <a:gd name="T35" fmla="*/ 925 h 1836"/>
                <a:gd name="T36" fmla="*/ 676 w 926"/>
                <a:gd name="T37" fmla="*/ 972 h 1836"/>
                <a:gd name="T38" fmla="*/ 620 w 926"/>
                <a:gd name="T39" fmla="*/ 1734 h 1836"/>
                <a:gd name="T40" fmla="*/ 306 w 926"/>
                <a:gd name="T41" fmla="*/ 1734 h 1836"/>
                <a:gd name="T42" fmla="*/ 250 w 926"/>
                <a:gd name="T43" fmla="*/ 972 h 1836"/>
                <a:gd name="T44" fmla="*/ 199 w 926"/>
                <a:gd name="T45" fmla="*/ 925 h 1836"/>
                <a:gd name="T46" fmla="*/ 161 w 926"/>
                <a:gd name="T47" fmla="*/ 925 h 1836"/>
                <a:gd name="T48" fmla="*/ 123 w 926"/>
                <a:gd name="T49" fmla="*/ 907 h 1836"/>
                <a:gd name="T50" fmla="*/ 107 w 926"/>
                <a:gd name="T51" fmla="*/ 852 h 1836"/>
                <a:gd name="T52" fmla="*/ 174 w 926"/>
                <a:gd name="T53" fmla="*/ 259 h 1836"/>
                <a:gd name="T54" fmla="*/ 333 w 926"/>
                <a:gd name="T55" fmla="*/ 102 h 1836"/>
                <a:gd name="T56" fmla="*/ 593 w 926"/>
                <a:gd name="T57" fmla="*/ 102 h 1836"/>
                <a:gd name="T58" fmla="*/ 752 w 926"/>
                <a:gd name="T59" fmla="*/ 259 h 1836"/>
                <a:gd name="T60" fmla="*/ 820 w 926"/>
                <a:gd name="T61" fmla="*/ 852 h 1836"/>
                <a:gd name="T62" fmla="*/ 803 w 926"/>
                <a:gd name="T63" fmla="*/ 907 h 1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26" h="1836">
                  <a:moveTo>
                    <a:pt x="853" y="248"/>
                  </a:moveTo>
                  <a:cubicBezTo>
                    <a:pt x="837" y="106"/>
                    <a:pt x="725" y="0"/>
                    <a:pt x="593" y="0"/>
                  </a:cubicBezTo>
                  <a:cubicBezTo>
                    <a:pt x="333" y="0"/>
                    <a:pt x="333" y="0"/>
                    <a:pt x="333" y="0"/>
                  </a:cubicBezTo>
                  <a:cubicBezTo>
                    <a:pt x="201" y="0"/>
                    <a:pt x="89" y="106"/>
                    <a:pt x="73" y="248"/>
                  </a:cubicBezTo>
                  <a:cubicBezTo>
                    <a:pt x="5" y="840"/>
                    <a:pt x="5" y="840"/>
                    <a:pt x="5" y="840"/>
                  </a:cubicBezTo>
                  <a:cubicBezTo>
                    <a:pt x="0" y="890"/>
                    <a:pt x="15" y="939"/>
                    <a:pt x="47" y="975"/>
                  </a:cubicBezTo>
                  <a:cubicBezTo>
                    <a:pt x="75" y="1006"/>
                    <a:pt x="112" y="1024"/>
                    <a:pt x="152" y="1027"/>
                  </a:cubicBezTo>
                  <a:cubicBezTo>
                    <a:pt x="208" y="1789"/>
                    <a:pt x="208" y="1789"/>
                    <a:pt x="208" y="1789"/>
                  </a:cubicBezTo>
                  <a:cubicBezTo>
                    <a:pt x="210" y="1815"/>
                    <a:pt x="232" y="1836"/>
                    <a:pt x="259" y="1836"/>
                  </a:cubicBezTo>
                  <a:cubicBezTo>
                    <a:pt x="667" y="1836"/>
                    <a:pt x="667" y="1836"/>
                    <a:pt x="667" y="1836"/>
                  </a:cubicBezTo>
                  <a:cubicBezTo>
                    <a:pt x="694" y="1836"/>
                    <a:pt x="716" y="1815"/>
                    <a:pt x="718" y="1789"/>
                  </a:cubicBezTo>
                  <a:cubicBezTo>
                    <a:pt x="774" y="1027"/>
                    <a:pt x="774" y="1027"/>
                    <a:pt x="774" y="1027"/>
                  </a:cubicBezTo>
                  <a:cubicBezTo>
                    <a:pt x="814" y="1024"/>
                    <a:pt x="851" y="1006"/>
                    <a:pt x="879" y="975"/>
                  </a:cubicBezTo>
                  <a:cubicBezTo>
                    <a:pt x="911" y="939"/>
                    <a:pt x="926" y="890"/>
                    <a:pt x="921" y="840"/>
                  </a:cubicBezTo>
                  <a:lnTo>
                    <a:pt x="853" y="248"/>
                  </a:lnTo>
                  <a:close/>
                  <a:moveTo>
                    <a:pt x="803" y="907"/>
                  </a:moveTo>
                  <a:cubicBezTo>
                    <a:pt x="797" y="914"/>
                    <a:pt x="784" y="925"/>
                    <a:pt x="765" y="925"/>
                  </a:cubicBezTo>
                  <a:cubicBezTo>
                    <a:pt x="727" y="925"/>
                    <a:pt x="727" y="925"/>
                    <a:pt x="727" y="925"/>
                  </a:cubicBezTo>
                  <a:cubicBezTo>
                    <a:pt x="700" y="925"/>
                    <a:pt x="678" y="945"/>
                    <a:pt x="676" y="972"/>
                  </a:cubicBezTo>
                  <a:cubicBezTo>
                    <a:pt x="620" y="1734"/>
                    <a:pt x="620" y="1734"/>
                    <a:pt x="620" y="1734"/>
                  </a:cubicBezTo>
                  <a:cubicBezTo>
                    <a:pt x="306" y="1734"/>
                    <a:pt x="306" y="1734"/>
                    <a:pt x="306" y="1734"/>
                  </a:cubicBezTo>
                  <a:cubicBezTo>
                    <a:pt x="250" y="972"/>
                    <a:pt x="250" y="972"/>
                    <a:pt x="250" y="972"/>
                  </a:cubicBezTo>
                  <a:cubicBezTo>
                    <a:pt x="248" y="945"/>
                    <a:pt x="226" y="925"/>
                    <a:pt x="199" y="925"/>
                  </a:cubicBezTo>
                  <a:cubicBezTo>
                    <a:pt x="161" y="925"/>
                    <a:pt x="161" y="925"/>
                    <a:pt x="161" y="925"/>
                  </a:cubicBezTo>
                  <a:cubicBezTo>
                    <a:pt x="142" y="925"/>
                    <a:pt x="129" y="914"/>
                    <a:pt x="123" y="907"/>
                  </a:cubicBezTo>
                  <a:cubicBezTo>
                    <a:pt x="110" y="893"/>
                    <a:pt x="104" y="872"/>
                    <a:pt x="107" y="852"/>
                  </a:cubicBezTo>
                  <a:cubicBezTo>
                    <a:pt x="174" y="259"/>
                    <a:pt x="174" y="259"/>
                    <a:pt x="174" y="259"/>
                  </a:cubicBezTo>
                  <a:cubicBezTo>
                    <a:pt x="184" y="170"/>
                    <a:pt x="252" y="102"/>
                    <a:pt x="333" y="102"/>
                  </a:cubicBezTo>
                  <a:cubicBezTo>
                    <a:pt x="593" y="102"/>
                    <a:pt x="593" y="102"/>
                    <a:pt x="593" y="102"/>
                  </a:cubicBezTo>
                  <a:cubicBezTo>
                    <a:pt x="673" y="102"/>
                    <a:pt x="742" y="170"/>
                    <a:pt x="752" y="259"/>
                  </a:cubicBezTo>
                  <a:cubicBezTo>
                    <a:pt x="820" y="852"/>
                    <a:pt x="820" y="852"/>
                    <a:pt x="820" y="852"/>
                  </a:cubicBezTo>
                  <a:cubicBezTo>
                    <a:pt x="822" y="872"/>
                    <a:pt x="816" y="893"/>
                    <a:pt x="803" y="907"/>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2" name="Rectangle 406">
            <a:extLst>
              <a:ext uri="{FF2B5EF4-FFF2-40B4-BE49-F238E27FC236}">
                <a16:creationId xmlns:a16="http://schemas.microsoft.com/office/drawing/2014/main" id="{7F93547F-8AAD-81B9-E1CD-A437305FD302}"/>
              </a:ext>
            </a:extLst>
          </p:cNvPr>
          <p:cNvSpPr/>
          <p:nvPr/>
        </p:nvSpPr>
        <p:spPr>
          <a:xfrm>
            <a:off x="8382866" y="3449404"/>
            <a:ext cx="2667018" cy="623233"/>
          </a:xfrm>
          <a:prstGeom prst="rect">
            <a:avLst/>
          </a:prstGeom>
        </p:spPr>
        <p:txBody>
          <a:bodyPr wrap="square" lIns="68567" tIns="34283" rIns="68567" bIns="34283">
            <a:spAutoFit/>
          </a:bodyPr>
          <a:lstStyle/>
          <a:p>
            <a:pPr algn="ctr" defTabSz="685800"/>
            <a:r>
              <a:rPr lang="de-CH" b="1" dirty="0">
                <a:solidFill>
                  <a:schemeClr val="bg1"/>
                </a:solidFill>
                <a:ea typeface="Roboto" pitchFamily="2" charset="0"/>
                <a:cs typeface="Arial" charset="0"/>
              </a:rPr>
              <a:t>Pitchen und</a:t>
            </a:r>
            <a:br>
              <a:rPr lang="de-CH" b="1" dirty="0">
                <a:solidFill>
                  <a:schemeClr val="bg1"/>
                </a:solidFill>
                <a:ea typeface="Roboto" pitchFamily="2" charset="0"/>
                <a:cs typeface="Arial" charset="0"/>
              </a:rPr>
            </a:br>
            <a:r>
              <a:rPr lang="de-CH" b="1" dirty="0">
                <a:solidFill>
                  <a:schemeClr val="bg1"/>
                </a:solidFill>
                <a:ea typeface="Roboto" pitchFamily="2" charset="0"/>
                <a:cs typeface="Arial" charset="0"/>
              </a:rPr>
              <a:t>Feedback einholen</a:t>
            </a:r>
          </a:p>
        </p:txBody>
      </p:sp>
      <p:sp>
        <p:nvSpPr>
          <p:cNvPr id="5" name="Freeform 9">
            <a:extLst>
              <a:ext uri="{FF2B5EF4-FFF2-40B4-BE49-F238E27FC236}">
                <a16:creationId xmlns:a16="http://schemas.microsoft.com/office/drawing/2014/main" id="{086A44F2-971D-F36E-5AF3-29D21F143AD7}"/>
              </a:ext>
            </a:extLst>
          </p:cNvPr>
          <p:cNvSpPr>
            <a:spLocks/>
          </p:cNvSpPr>
          <p:nvPr/>
        </p:nvSpPr>
        <p:spPr bwMode="auto">
          <a:xfrm>
            <a:off x="4808249" y="436309"/>
            <a:ext cx="315964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solidFill>
                <a:schemeClr val="tx1"/>
              </a:solidFill>
            </a:endParaRPr>
          </a:p>
        </p:txBody>
      </p:sp>
      <p:sp>
        <p:nvSpPr>
          <p:cNvPr id="6" name="Rectangle 399">
            <a:extLst>
              <a:ext uri="{FF2B5EF4-FFF2-40B4-BE49-F238E27FC236}">
                <a16:creationId xmlns:a16="http://schemas.microsoft.com/office/drawing/2014/main" id="{CEEB7F21-C5B0-20DD-8A7D-6BF12E48086A}"/>
              </a:ext>
            </a:extLst>
          </p:cNvPr>
          <p:cNvSpPr/>
          <p:nvPr/>
        </p:nvSpPr>
        <p:spPr>
          <a:xfrm>
            <a:off x="5080399" y="1909295"/>
            <a:ext cx="2636471" cy="923330"/>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Wie präsentiere ich glaubwürdig und authentisch?</a:t>
            </a:r>
          </a:p>
        </p:txBody>
      </p:sp>
      <p:sp>
        <p:nvSpPr>
          <p:cNvPr id="17" name="Freeform 5">
            <a:extLst>
              <a:ext uri="{FF2B5EF4-FFF2-40B4-BE49-F238E27FC236}">
                <a16:creationId xmlns:a16="http://schemas.microsoft.com/office/drawing/2014/main" id="{ACF85ECB-FB35-08A3-AE1E-5E28C22217A7}"/>
              </a:ext>
            </a:extLst>
          </p:cNvPr>
          <p:cNvSpPr>
            <a:spLocks noEditPoints="1"/>
          </p:cNvSpPr>
          <p:nvPr/>
        </p:nvSpPr>
        <p:spPr bwMode="auto">
          <a:xfrm>
            <a:off x="6207778" y="1105502"/>
            <a:ext cx="330741" cy="264116"/>
          </a:xfrm>
          <a:custGeom>
            <a:avLst/>
            <a:gdLst>
              <a:gd name="T0" fmla="*/ 387 w 458"/>
              <a:gd name="T1" fmla="*/ 15 h 342"/>
              <a:gd name="T2" fmla="*/ 153 w 458"/>
              <a:gd name="T3" fmla="*/ 248 h 342"/>
              <a:gd name="T4" fmla="*/ 71 w 458"/>
              <a:gd name="T5" fmla="*/ 165 h 342"/>
              <a:gd name="T6" fmla="*/ 16 w 458"/>
              <a:gd name="T7" fmla="*/ 165 h 342"/>
              <a:gd name="T8" fmla="*/ 16 w 458"/>
              <a:gd name="T9" fmla="*/ 221 h 342"/>
              <a:gd name="T10" fmla="*/ 125 w 458"/>
              <a:gd name="T11" fmla="*/ 331 h 342"/>
              <a:gd name="T12" fmla="*/ 153 w 458"/>
              <a:gd name="T13" fmla="*/ 342 h 342"/>
              <a:gd name="T14" fmla="*/ 181 w 458"/>
              <a:gd name="T15" fmla="*/ 331 h 342"/>
              <a:gd name="T16" fmla="*/ 443 w 458"/>
              <a:gd name="T17" fmla="*/ 70 h 342"/>
              <a:gd name="T18" fmla="*/ 443 w 458"/>
              <a:gd name="T19" fmla="*/ 15 h 342"/>
              <a:gd name="T20" fmla="*/ 387 w 458"/>
              <a:gd name="T21" fmla="*/ 15 h 342"/>
              <a:gd name="T22" fmla="*/ 387 w 458"/>
              <a:gd name="T23" fmla="*/ 15 h 342"/>
              <a:gd name="T24" fmla="*/ 387 w 458"/>
              <a:gd name="T25" fmla="*/ 15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8" h="342">
                <a:moveTo>
                  <a:pt x="387" y="15"/>
                </a:moveTo>
                <a:cubicBezTo>
                  <a:pt x="153" y="248"/>
                  <a:pt x="153" y="248"/>
                  <a:pt x="153" y="248"/>
                </a:cubicBezTo>
                <a:cubicBezTo>
                  <a:pt x="71" y="165"/>
                  <a:pt x="71" y="165"/>
                  <a:pt x="71" y="165"/>
                </a:cubicBezTo>
                <a:cubicBezTo>
                  <a:pt x="56" y="150"/>
                  <a:pt x="31" y="150"/>
                  <a:pt x="16" y="165"/>
                </a:cubicBezTo>
                <a:cubicBezTo>
                  <a:pt x="0" y="181"/>
                  <a:pt x="0" y="205"/>
                  <a:pt x="16" y="221"/>
                </a:cubicBezTo>
                <a:cubicBezTo>
                  <a:pt x="125" y="331"/>
                  <a:pt x="125" y="331"/>
                  <a:pt x="125" y="331"/>
                </a:cubicBezTo>
                <a:cubicBezTo>
                  <a:pt x="133" y="338"/>
                  <a:pt x="143" y="342"/>
                  <a:pt x="153" y="342"/>
                </a:cubicBezTo>
                <a:cubicBezTo>
                  <a:pt x="163" y="342"/>
                  <a:pt x="173" y="338"/>
                  <a:pt x="181" y="331"/>
                </a:cubicBezTo>
                <a:cubicBezTo>
                  <a:pt x="443" y="70"/>
                  <a:pt x="443" y="70"/>
                  <a:pt x="443" y="70"/>
                </a:cubicBezTo>
                <a:cubicBezTo>
                  <a:pt x="458" y="55"/>
                  <a:pt x="458" y="30"/>
                  <a:pt x="443" y="15"/>
                </a:cubicBezTo>
                <a:cubicBezTo>
                  <a:pt x="428" y="0"/>
                  <a:pt x="403" y="0"/>
                  <a:pt x="387" y="15"/>
                </a:cubicBezTo>
                <a:close/>
                <a:moveTo>
                  <a:pt x="387" y="15"/>
                </a:moveTo>
                <a:cubicBezTo>
                  <a:pt x="387" y="15"/>
                  <a:pt x="387" y="15"/>
                  <a:pt x="387" y="1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t" anchorCtr="0" compatLnSpc="1">
            <a:prstTxWarp prst="textNoShape">
              <a:avLst/>
            </a:prstTxWarp>
          </a:bodyPr>
          <a:lstStyle/>
          <a:p>
            <a:endParaRPr lang="fr-FR" sz="2418"/>
          </a:p>
        </p:txBody>
      </p:sp>
      <p:sp>
        <p:nvSpPr>
          <p:cNvPr id="49" name="Freeform 27">
            <a:extLst>
              <a:ext uri="{FF2B5EF4-FFF2-40B4-BE49-F238E27FC236}">
                <a16:creationId xmlns:a16="http://schemas.microsoft.com/office/drawing/2014/main" id="{9EB233AF-E77F-D475-4D9A-91D0177A56A5}"/>
              </a:ext>
            </a:extLst>
          </p:cNvPr>
          <p:cNvSpPr>
            <a:spLocks noEditPoints="1"/>
          </p:cNvSpPr>
          <p:nvPr/>
        </p:nvSpPr>
        <p:spPr bwMode="auto">
          <a:xfrm>
            <a:off x="5972783" y="983971"/>
            <a:ext cx="825582" cy="640297"/>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 name="Freeform 5">
            <a:extLst>
              <a:ext uri="{FF2B5EF4-FFF2-40B4-BE49-F238E27FC236}">
                <a16:creationId xmlns:a16="http://schemas.microsoft.com/office/drawing/2014/main" id="{1AD271FC-BB66-74D1-380A-0A793A508560}"/>
              </a:ext>
            </a:extLst>
          </p:cNvPr>
          <p:cNvSpPr>
            <a:spLocks/>
          </p:cNvSpPr>
          <p:nvPr/>
        </p:nvSpPr>
        <p:spPr bwMode="auto">
          <a:xfrm>
            <a:off x="509619" y="195230"/>
            <a:ext cx="316075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solidFill>
                <a:schemeClr val="tx1"/>
              </a:solidFill>
            </a:endParaRPr>
          </a:p>
        </p:txBody>
      </p:sp>
      <p:sp>
        <p:nvSpPr>
          <p:cNvPr id="4" name="Rectangle 399">
            <a:extLst>
              <a:ext uri="{FF2B5EF4-FFF2-40B4-BE49-F238E27FC236}">
                <a16:creationId xmlns:a16="http://schemas.microsoft.com/office/drawing/2014/main" id="{BD845584-378D-8752-24BF-145F1AF7DDF5}"/>
              </a:ext>
            </a:extLst>
          </p:cNvPr>
          <p:cNvSpPr/>
          <p:nvPr/>
        </p:nvSpPr>
        <p:spPr>
          <a:xfrm>
            <a:off x="990531" y="1651550"/>
            <a:ext cx="2224364"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Was ist ein Pitch? Und was macht einen guten Pitch aus?</a:t>
            </a:r>
          </a:p>
        </p:txBody>
      </p:sp>
      <p:grpSp>
        <p:nvGrpSpPr>
          <p:cNvPr id="8" name="Group 94">
            <a:extLst>
              <a:ext uri="{FF2B5EF4-FFF2-40B4-BE49-F238E27FC236}">
                <a16:creationId xmlns:a16="http://schemas.microsoft.com/office/drawing/2014/main" id="{45E357EF-C27B-AEA3-289D-E73736E6A43E}"/>
              </a:ext>
            </a:extLst>
          </p:cNvPr>
          <p:cNvGrpSpPr>
            <a:grpSpLocks noChangeAspect="1"/>
          </p:cNvGrpSpPr>
          <p:nvPr/>
        </p:nvGrpSpPr>
        <p:grpSpPr bwMode="auto">
          <a:xfrm>
            <a:off x="1698434" y="708509"/>
            <a:ext cx="661070" cy="648635"/>
            <a:chOff x="2756" y="347"/>
            <a:chExt cx="5901" cy="5790"/>
          </a:xfrm>
          <a:solidFill>
            <a:schemeClr val="bg1"/>
          </a:solidFill>
        </p:grpSpPr>
        <p:sp>
          <p:nvSpPr>
            <p:cNvPr id="9" name="Freeform 95">
              <a:extLst>
                <a:ext uri="{FF2B5EF4-FFF2-40B4-BE49-F238E27FC236}">
                  <a16:creationId xmlns:a16="http://schemas.microsoft.com/office/drawing/2014/main" id="{AF671902-2607-AEC4-18EE-C9F7D9DA6C11}"/>
                </a:ext>
              </a:extLst>
            </p:cNvPr>
            <p:cNvSpPr>
              <a:spLocks noEditPoints="1"/>
            </p:cNvSpPr>
            <p:nvPr/>
          </p:nvSpPr>
          <p:spPr bwMode="auto">
            <a:xfrm>
              <a:off x="6004" y="3484"/>
              <a:ext cx="2653" cy="2653"/>
            </a:xfrm>
            <a:custGeom>
              <a:avLst/>
              <a:gdLst>
                <a:gd name="T0" fmla="*/ 911 w 1122"/>
                <a:gd name="T1" fmla="*/ 801 h 1122"/>
                <a:gd name="T2" fmla="*/ 758 w 1122"/>
                <a:gd name="T3" fmla="*/ 763 h 1122"/>
                <a:gd name="T4" fmla="*/ 752 w 1122"/>
                <a:gd name="T5" fmla="*/ 737 h 1122"/>
                <a:gd name="T6" fmla="*/ 831 w 1122"/>
                <a:gd name="T7" fmla="*/ 579 h 1122"/>
                <a:gd name="T8" fmla="*/ 882 w 1122"/>
                <a:gd name="T9" fmla="*/ 506 h 1122"/>
                <a:gd name="T10" fmla="*/ 893 w 1122"/>
                <a:gd name="T11" fmla="*/ 418 h 1122"/>
                <a:gd name="T12" fmla="*/ 871 w 1122"/>
                <a:gd name="T13" fmla="*/ 343 h 1122"/>
                <a:gd name="T14" fmla="*/ 852 w 1122"/>
                <a:gd name="T15" fmla="*/ 327 h 1122"/>
                <a:gd name="T16" fmla="*/ 855 w 1122"/>
                <a:gd name="T17" fmla="*/ 273 h 1122"/>
                <a:gd name="T18" fmla="*/ 864 w 1122"/>
                <a:gd name="T19" fmla="*/ 263 h 1122"/>
                <a:gd name="T20" fmla="*/ 869 w 1122"/>
                <a:gd name="T21" fmla="*/ 90 h 1122"/>
                <a:gd name="T22" fmla="*/ 677 w 1122"/>
                <a:gd name="T23" fmla="*/ 0 h 1122"/>
                <a:gd name="T24" fmla="*/ 500 w 1122"/>
                <a:gd name="T25" fmla="*/ 45 h 1122"/>
                <a:gd name="T26" fmla="*/ 266 w 1122"/>
                <a:gd name="T27" fmla="*/ 251 h 1122"/>
                <a:gd name="T28" fmla="*/ 272 w 1122"/>
                <a:gd name="T29" fmla="*/ 325 h 1122"/>
                <a:gd name="T30" fmla="*/ 251 w 1122"/>
                <a:gd name="T31" fmla="*/ 343 h 1122"/>
                <a:gd name="T32" fmla="*/ 228 w 1122"/>
                <a:gd name="T33" fmla="*/ 418 h 1122"/>
                <a:gd name="T34" fmla="*/ 239 w 1122"/>
                <a:gd name="T35" fmla="*/ 506 h 1122"/>
                <a:gd name="T36" fmla="*/ 295 w 1122"/>
                <a:gd name="T37" fmla="*/ 581 h 1122"/>
                <a:gd name="T38" fmla="*/ 371 w 1122"/>
                <a:gd name="T39" fmla="*/ 733 h 1122"/>
                <a:gd name="T40" fmla="*/ 363 w 1122"/>
                <a:gd name="T41" fmla="*/ 763 h 1122"/>
                <a:gd name="T42" fmla="*/ 210 w 1122"/>
                <a:gd name="T43" fmla="*/ 801 h 1122"/>
                <a:gd name="T44" fmla="*/ 0 w 1122"/>
                <a:gd name="T45" fmla="*/ 1071 h 1122"/>
                <a:gd name="T46" fmla="*/ 15 w 1122"/>
                <a:gd name="T47" fmla="*/ 1107 h 1122"/>
                <a:gd name="T48" fmla="*/ 51 w 1122"/>
                <a:gd name="T49" fmla="*/ 1122 h 1122"/>
                <a:gd name="T50" fmla="*/ 1071 w 1122"/>
                <a:gd name="T51" fmla="*/ 1122 h 1122"/>
                <a:gd name="T52" fmla="*/ 1122 w 1122"/>
                <a:gd name="T53" fmla="*/ 1071 h 1122"/>
                <a:gd name="T54" fmla="*/ 911 w 1122"/>
                <a:gd name="T55" fmla="*/ 801 h 1122"/>
                <a:gd name="T56" fmla="*/ 109 w 1122"/>
                <a:gd name="T57" fmla="*/ 1020 h 1122"/>
                <a:gd name="T58" fmla="*/ 235 w 1122"/>
                <a:gd name="T59" fmla="*/ 900 h 1122"/>
                <a:gd name="T60" fmla="*/ 418 w 1122"/>
                <a:gd name="T61" fmla="*/ 854 h 1122"/>
                <a:gd name="T62" fmla="*/ 455 w 1122"/>
                <a:gd name="T63" fmla="*/ 817 h 1122"/>
                <a:gd name="T64" fmla="*/ 477 w 1122"/>
                <a:gd name="T65" fmla="*/ 730 h 1122"/>
                <a:gd name="T66" fmla="*/ 462 w 1122"/>
                <a:gd name="T67" fmla="*/ 681 h 1122"/>
                <a:gd name="T68" fmla="*/ 392 w 1122"/>
                <a:gd name="T69" fmla="*/ 535 h 1122"/>
                <a:gd name="T70" fmla="*/ 340 w 1122"/>
                <a:gd name="T71" fmla="*/ 494 h 1122"/>
                <a:gd name="T72" fmla="*/ 327 w 1122"/>
                <a:gd name="T73" fmla="*/ 412 h 1122"/>
                <a:gd name="T74" fmla="*/ 366 w 1122"/>
                <a:gd name="T75" fmla="*/ 395 h 1122"/>
                <a:gd name="T76" fmla="*/ 378 w 1122"/>
                <a:gd name="T77" fmla="*/ 355 h 1122"/>
                <a:gd name="T78" fmla="*/ 368 w 1122"/>
                <a:gd name="T79" fmla="*/ 251 h 1122"/>
                <a:gd name="T80" fmla="*/ 517 w 1122"/>
                <a:gd name="T81" fmla="*/ 146 h 1122"/>
                <a:gd name="T82" fmla="*/ 546 w 1122"/>
                <a:gd name="T83" fmla="*/ 137 h 1122"/>
                <a:gd name="T84" fmla="*/ 677 w 1122"/>
                <a:gd name="T85" fmla="*/ 102 h 1122"/>
                <a:gd name="T86" fmla="*/ 784 w 1122"/>
                <a:gd name="T87" fmla="*/ 145 h 1122"/>
                <a:gd name="T88" fmla="*/ 791 w 1122"/>
                <a:gd name="T89" fmla="*/ 192 h 1122"/>
                <a:gd name="T90" fmla="*/ 769 w 1122"/>
                <a:gd name="T91" fmla="*/ 215 h 1122"/>
                <a:gd name="T92" fmla="*/ 754 w 1122"/>
                <a:gd name="T93" fmla="*/ 248 h 1122"/>
                <a:gd name="T94" fmla="*/ 748 w 1122"/>
                <a:gd name="T95" fmla="*/ 359 h 1122"/>
                <a:gd name="T96" fmla="*/ 759 w 1122"/>
                <a:gd name="T97" fmla="*/ 393 h 1122"/>
                <a:gd name="T98" fmla="*/ 792 w 1122"/>
                <a:gd name="T99" fmla="*/ 405 h 1122"/>
                <a:gd name="T100" fmla="*/ 786 w 1122"/>
                <a:gd name="T101" fmla="*/ 488 h 1122"/>
                <a:gd name="T102" fmla="*/ 735 w 1122"/>
                <a:gd name="T103" fmla="*/ 535 h 1122"/>
                <a:gd name="T104" fmla="*/ 661 w 1122"/>
                <a:gd name="T105" fmla="*/ 684 h 1122"/>
                <a:gd name="T106" fmla="*/ 646 w 1122"/>
                <a:gd name="T107" fmla="*/ 734 h 1122"/>
                <a:gd name="T108" fmla="*/ 666 w 1122"/>
                <a:gd name="T109" fmla="*/ 817 h 1122"/>
                <a:gd name="T110" fmla="*/ 704 w 1122"/>
                <a:gd name="T111" fmla="*/ 854 h 1122"/>
                <a:gd name="T112" fmla="*/ 886 w 1122"/>
                <a:gd name="T113" fmla="*/ 900 h 1122"/>
                <a:gd name="T114" fmla="*/ 1012 w 1122"/>
                <a:gd name="T115" fmla="*/ 1020 h 1122"/>
                <a:gd name="T116" fmla="*/ 109 w 1122"/>
                <a:gd name="T117" fmla="*/ 1020 h 1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2" h="1122">
                  <a:moveTo>
                    <a:pt x="911" y="801"/>
                  </a:moveTo>
                  <a:cubicBezTo>
                    <a:pt x="758" y="763"/>
                    <a:pt x="758" y="763"/>
                    <a:pt x="758" y="763"/>
                  </a:cubicBezTo>
                  <a:cubicBezTo>
                    <a:pt x="752" y="737"/>
                    <a:pt x="752" y="737"/>
                    <a:pt x="752" y="737"/>
                  </a:cubicBezTo>
                  <a:cubicBezTo>
                    <a:pt x="791" y="693"/>
                    <a:pt x="820" y="637"/>
                    <a:pt x="831" y="579"/>
                  </a:cubicBezTo>
                  <a:cubicBezTo>
                    <a:pt x="859" y="565"/>
                    <a:pt x="878" y="538"/>
                    <a:pt x="882" y="506"/>
                  </a:cubicBezTo>
                  <a:cubicBezTo>
                    <a:pt x="893" y="418"/>
                    <a:pt x="893" y="418"/>
                    <a:pt x="893" y="418"/>
                  </a:cubicBezTo>
                  <a:cubicBezTo>
                    <a:pt x="897" y="391"/>
                    <a:pt x="888" y="364"/>
                    <a:pt x="871" y="343"/>
                  </a:cubicBezTo>
                  <a:cubicBezTo>
                    <a:pt x="865" y="337"/>
                    <a:pt x="859" y="331"/>
                    <a:pt x="852" y="327"/>
                  </a:cubicBezTo>
                  <a:cubicBezTo>
                    <a:pt x="855" y="273"/>
                    <a:pt x="855" y="273"/>
                    <a:pt x="855" y="273"/>
                  </a:cubicBezTo>
                  <a:cubicBezTo>
                    <a:pt x="864" y="263"/>
                    <a:pt x="864" y="263"/>
                    <a:pt x="864" y="263"/>
                  </a:cubicBezTo>
                  <a:cubicBezTo>
                    <a:pt x="890" y="235"/>
                    <a:pt x="926" y="176"/>
                    <a:pt x="869" y="90"/>
                  </a:cubicBezTo>
                  <a:cubicBezTo>
                    <a:pt x="843" y="49"/>
                    <a:pt x="788" y="0"/>
                    <a:pt x="677" y="0"/>
                  </a:cubicBezTo>
                  <a:cubicBezTo>
                    <a:pt x="645" y="0"/>
                    <a:pt x="571" y="0"/>
                    <a:pt x="500" y="45"/>
                  </a:cubicBezTo>
                  <a:cubicBezTo>
                    <a:pt x="290" y="52"/>
                    <a:pt x="266" y="165"/>
                    <a:pt x="266" y="251"/>
                  </a:cubicBezTo>
                  <a:cubicBezTo>
                    <a:pt x="266" y="267"/>
                    <a:pt x="269" y="299"/>
                    <a:pt x="272" y="325"/>
                  </a:cubicBezTo>
                  <a:cubicBezTo>
                    <a:pt x="264" y="330"/>
                    <a:pt x="257" y="336"/>
                    <a:pt x="251" y="343"/>
                  </a:cubicBezTo>
                  <a:cubicBezTo>
                    <a:pt x="233" y="363"/>
                    <a:pt x="225" y="391"/>
                    <a:pt x="228" y="418"/>
                  </a:cubicBezTo>
                  <a:cubicBezTo>
                    <a:pt x="239" y="506"/>
                    <a:pt x="239" y="506"/>
                    <a:pt x="239" y="506"/>
                  </a:cubicBezTo>
                  <a:cubicBezTo>
                    <a:pt x="243" y="540"/>
                    <a:pt x="264" y="567"/>
                    <a:pt x="295" y="581"/>
                  </a:cubicBezTo>
                  <a:cubicBezTo>
                    <a:pt x="307" y="636"/>
                    <a:pt x="333" y="690"/>
                    <a:pt x="371" y="733"/>
                  </a:cubicBezTo>
                  <a:cubicBezTo>
                    <a:pt x="363" y="763"/>
                    <a:pt x="363" y="763"/>
                    <a:pt x="363" y="763"/>
                  </a:cubicBezTo>
                  <a:cubicBezTo>
                    <a:pt x="210" y="801"/>
                    <a:pt x="210" y="801"/>
                    <a:pt x="210" y="801"/>
                  </a:cubicBezTo>
                  <a:cubicBezTo>
                    <a:pt x="86" y="832"/>
                    <a:pt x="0" y="943"/>
                    <a:pt x="0" y="1071"/>
                  </a:cubicBezTo>
                  <a:cubicBezTo>
                    <a:pt x="0" y="1085"/>
                    <a:pt x="5" y="1098"/>
                    <a:pt x="15" y="1107"/>
                  </a:cubicBezTo>
                  <a:cubicBezTo>
                    <a:pt x="24" y="1117"/>
                    <a:pt x="37" y="1122"/>
                    <a:pt x="51" y="1122"/>
                  </a:cubicBezTo>
                  <a:cubicBezTo>
                    <a:pt x="1071" y="1122"/>
                    <a:pt x="1071" y="1122"/>
                    <a:pt x="1071" y="1122"/>
                  </a:cubicBezTo>
                  <a:cubicBezTo>
                    <a:pt x="1099" y="1122"/>
                    <a:pt x="1122" y="1099"/>
                    <a:pt x="1122" y="1071"/>
                  </a:cubicBezTo>
                  <a:cubicBezTo>
                    <a:pt x="1122" y="943"/>
                    <a:pt x="1035" y="832"/>
                    <a:pt x="911" y="801"/>
                  </a:cubicBezTo>
                  <a:close/>
                  <a:moveTo>
                    <a:pt x="109" y="1020"/>
                  </a:moveTo>
                  <a:cubicBezTo>
                    <a:pt x="127" y="962"/>
                    <a:pt x="174" y="915"/>
                    <a:pt x="235" y="900"/>
                  </a:cubicBezTo>
                  <a:cubicBezTo>
                    <a:pt x="418" y="854"/>
                    <a:pt x="418" y="854"/>
                    <a:pt x="418" y="854"/>
                  </a:cubicBezTo>
                  <a:cubicBezTo>
                    <a:pt x="436" y="850"/>
                    <a:pt x="450" y="836"/>
                    <a:pt x="455" y="817"/>
                  </a:cubicBezTo>
                  <a:cubicBezTo>
                    <a:pt x="477" y="730"/>
                    <a:pt x="477" y="730"/>
                    <a:pt x="477" y="730"/>
                  </a:cubicBezTo>
                  <a:cubicBezTo>
                    <a:pt x="481" y="712"/>
                    <a:pt x="476" y="693"/>
                    <a:pt x="462" y="681"/>
                  </a:cubicBezTo>
                  <a:cubicBezTo>
                    <a:pt x="422" y="643"/>
                    <a:pt x="396" y="589"/>
                    <a:pt x="392" y="535"/>
                  </a:cubicBezTo>
                  <a:cubicBezTo>
                    <a:pt x="390" y="508"/>
                    <a:pt x="367" y="494"/>
                    <a:pt x="340" y="494"/>
                  </a:cubicBezTo>
                  <a:cubicBezTo>
                    <a:pt x="327" y="412"/>
                    <a:pt x="327" y="412"/>
                    <a:pt x="327" y="412"/>
                  </a:cubicBezTo>
                  <a:cubicBezTo>
                    <a:pt x="342" y="412"/>
                    <a:pt x="356" y="406"/>
                    <a:pt x="366" y="395"/>
                  </a:cubicBezTo>
                  <a:cubicBezTo>
                    <a:pt x="375" y="384"/>
                    <a:pt x="380" y="370"/>
                    <a:pt x="378" y="355"/>
                  </a:cubicBezTo>
                  <a:cubicBezTo>
                    <a:pt x="374" y="324"/>
                    <a:pt x="368" y="268"/>
                    <a:pt x="368" y="251"/>
                  </a:cubicBezTo>
                  <a:cubicBezTo>
                    <a:pt x="368" y="198"/>
                    <a:pt x="368" y="148"/>
                    <a:pt x="517" y="146"/>
                  </a:cubicBezTo>
                  <a:cubicBezTo>
                    <a:pt x="527" y="146"/>
                    <a:pt x="537" y="143"/>
                    <a:pt x="546" y="137"/>
                  </a:cubicBezTo>
                  <a:cubicBezTo>
                    <a:pt x="595" y="102"/>
                    <a:pt x="650" y="102"/>
                    <a:pt x="677" y="102"/>
                  </a:cubicBezTo>
                  <a:cubicBezTo>
                    <a:pt x="756" y="102"/>
                    <a:pt x="777" y="135"/>
                    <a:pt x="784" y="145"/>
                  </a:cubicBezTo>
                  <a:cubicBezTo>
                    <a:pt x="805" y="177"/>
                    <a:pt x="796" y="186"/>
                    <a:pt x="791" y="192"/>
                  </a:cubicBezTo>
                  <a:cubicBezTo>
                    <a:pt x="769" y="215"/>
                    <a:pt x="769" y="215"/>
                    <a:pt x="769" y="215"/>
                  </a:cubicBezTo>
                  <a:cubicBezTo>
                    <a:pt x="760" y="223"/>
                    <a:pt x="754" y="235"/>
                    <a:pt x="754" y="248"/>
                  </a:cubicBezTo>
                  <a:cubicBezTo>
                    <a:pt x="748" y="359"/>
                    <a:pt x="748" y="359"/>
                    <a:pt x="748" y="359"/>
                  </a:cubicBezTo>
                  <a:cubicBezTo>
                    <a:pt x="748" y="373"/>
                    <a:pt x="749" y="383"/>
                    <a:pt x="759" y="393"/>
                  </a:cubicBezTo>
                  <a:cubicBezTo>
                    <a:pt x="768" y="403"/>
                    <a:pt x="778" y="405"/>
                    <a:pt x="792" y="405"/>
                  </a:cubicBezTo>
                  <a:cubicBezTo>
                    <a:pt x="786" y="488"/>
                    <a:pt x="786" y="488"/>
                    <a:pt x="786" y="488"/>
                  </a:cubicBezTo>
                  <a:cubicBezTo>
                    <a:pt x="759" y="488"/>
                    <a:pt x="737" y="508"/>
                    <a:pt x="735" y="535"/>
                  </a:cubicBezTo>
                  <a:cubicBezTo>
                    <a:pt x="730" y="590"/>
                    <a:pt x="702" y="647"/>
                    <a:pt x="661" y="684"/>
                  </a:cubicBezTo>
                  <a:cubicBezTo>
                    <a:pt x="647" y="696"/>
                    <a:pt x="641" y="716"/>
                    <a:pt x="646" y="734"/>
                  </a:cubicBezTo>
                  <a:cubicBezTo>
                    <a:pt x="666" y="817"/>
                    <a:pt x="666" y="817"/>
                    <a:pt x="666" y="817"/>
                  </a:cubicBezTo>
                  <a:cubicBezTo>
                    <a:pt x="671" y="836"/>
                    <a:pt x="685" y="850"/>
                    <a:pt x="704" y="854"/>
                  </a:cubicBezTo>
                  <a:cubicBezTo>
                    <a:pt x="886" y="900"/>
                    <a:pt x="886" y="900"/>
                    <a:pt x="886" y="900"/>
                  </a:cubicBezTo>
                  <a:cubicBezTo>
                    <a:pt x="948" y="915"/>
                    <a:pt x="995" y="962"/>
                    <a:pt x="1012" y="1020"/>
                  </a:cubicBezTo>
                  <a:lnTo>
                    <a:pt x="109" y="1020"/>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 name="Freeform 96">
              <a:extLst>
                <a:ext uri="{FF2B5EF4-FFF2-40B4-BE49-F238E27FC236}">
                  <a16:creationId xmlns:a16="http://schemas.microsoft.com/office/drawing/2014/main" id="{B151C51A-C829-B8FF-0D77-6D2237F08C5A}"/>
                </a:ext>
              </a:extLst>
            </p:cNvPr>
            <p:cNvSpPr>
              <a:spLocks noEditPoints="1"/>
            </p:cNvSpPr>
            <p:nvPr/>
          </p:nvSpPr>
          <p:spPr bwMode="auto">
            <a:xfrm>
              <a:off x="2756" y="347"/>
              <a:ext cx="5521" cy="5790"/>
            </a:xfrm>
            <a:custGeom>
              <a:avLst/>
              <a:gdLst>
                <a:gd name="T0" fmla="*/ 1220 w 2334"/>
                <a:gd name="T1" fmla="*/ 2346 h 2448"/>
                <a:gd name="T2" fmla="*/ 763 w 2334"/>
                <a:gd name="T3" fmla="*/ 2346 h 2448"/>
                <a:gd name="T4" fmla="*/ 1116 w 2334"/>
                <a:gd name="T5" fmla="*/ 2040 h 2448"/>
                <a:gd name="T6" fmla="*/ 1218 w 2334"/>
                <a:gd name="T7" fmla="*/ 2040 h 2448"/>
                <a:gd name="T8" fmla="*/ 1387 w 2334"/>
                <a:gd name="T9" fmla="*/ 2084 h 2448"/>
                <a:gd name="T10" fmla="*/ 1456 w 2334"/>
                <a:gd name="T11" fmla="*/ 2064 h 2448"/>
                <a:gd name="T12" fmla="*/ 1435 w 2334"/>
                <a:gd name="T13" fmla="*/ 1995 h 2448"/>
                <a:gd name="T14" fmla="*/ 1399 w 2334"/>
                <a:gd name="T15" fmla="*/ 1978 h 2448"/>
                <a:gd name="T16" fmla="*/ 1499 w 2334"/>
                <a:gd name="T17" fmla="*/ 1849 h 2448"/>
                <a:gd name="T18" fmla="*/ 1484 w 2334"/>
                <a:gd name="T19" fmla="*/ 1778 h 2448"/>
                <a:gd name="T20" fmla="*/ 1414 w 2334"/>
                <a:gd name="T21" fmla="*/ 1792 h 2448"/>
                <a:gd name="T22" fmla="*/ 1299 w 2334"/>
                <a:gd name="T23" fmla="*/ 1938 h 2448"/>
                <a:gd name="T24" fmla="*/ 1221 w 2334"/>
                <a:gd name="T25" fmla="*/ 1938 h 2448"/>
                <a:gd name="T26" fmla="*/ 1218 w 2334"/>
                <a:gd name="T27" fmla="*/ 1938 h 2448"/>
                <a:gd name="T28" fmla="*/ 1116 w 2334"/>
                <a:gd name="T29" fmla="*/ 1938 h 2448"/>
                <a:gd name="T30" fmla="*/ 1114 w 2334"/>
                <a:gd name="T31" fmla="*/ 1938 h 2448"/>
                <a:gd name="T32" fmla="*/ 1036 w 2334"/>
                <a:gd name="T33" fmla="*/ 1938 h 2448"/>
                <a:gd name="T34" fmla="*/ 554 w 2334"/>
                <a:gd name="T35" fmla="*/ 102 h 2448"/>
                <a:gd name="T36" fmla="*/ 1780 w 2334"/>
                <a:gd name="T37" fmla="*/ 102 h 2448"/>
                <a:gd name="T38" fmla="*/ 1650 w 2334"/>
                <a:gd name="T39" fmla="*/ 1236 h 2448"/>
                <a:gd name="T40" fmla="*/ 1686 w 2334"/>
                <a:gd name="T41" fmla="*/ 1298 h 2448"/>
                <a:gd name="T42" fmla="*/ 1749 w 2334"/>
                <a:gd name="T43" fmla="*/ 1262 h 2448"/>
                <a:gd name="T44" fmla="*/ 1870 w 2334"/>
                <a:gd name="T45" fmla="*/ 491 h 2448"/>
                <a:gd name="T46" fmla="*/ 2078 w 2334"/>
                <a:gd name="T47" fmla="*/ 430 h 2448"/>
                <a:gd name="T48" fmla="*/ 2140 w 2334"/>
                <a:gd name="T49" fmla="*/ 950 h 2448"/>
                <a:gd name="T50" fmla="*/ 2026 w 2334"/>
                <a:gd name="T51" fmla="*/ 1143 h 2448"/>
                <a:gd name="T52" fmla="*/ 2036 w 2334"/>
                <a:gd name="T53" fmla="*/ 1215 h 2448"/>
                <a:gd name="T54" fmla="*/ 2067 w 2334"/>
                <a:gd name="T55" fmla="*/ 1225 h 2448"/>
                <a:gd name="T56" fmla="*/ 2108 w 2334"/>
                <a:gd name="T57" fmla="*/ 1205 h 2448"/>
                <a:gd name="T58" fmla="*/ 2234 w 2334"/>
                <a:gd name="T59" fmla="*/ 988 h 2448"/>
                <a:gd name="T60" fmla="*/ 2135 w 2334"/>
                <a:gd name="T61" fmla="*/ 345 h 2448"/>
                <a:gd name="T62" fmla="*/ 1878 w 2334"/>
                <a:gd name="T63" fmla="*/ 356 h 2448"/>
                <a:gd name="T64" fmla="*/ 1882 w 2334"/>
                <a:gd name="T65" fmla="*/ 102 h 2448"/>
                <a:gd name="T66" fmla="*/ 1932 w 2334"/>
                <a:gd name="T67" fmla="*/ 102 h 2448"/>
                <a:gd name="T68" fmla="*/ 1983 w 2334"/>
                <a:gd name="T69" fmla="*/ 51 h 2448"/>
                <a:gd name="T70" fmla="*/ 1932 w 2334"/>
                <a:gd name="T71" fmla="*/ 0 h 2448"/>
                <a:gd name="T72" fmla="*/ 402 w 2334"/>
                <a:gd name="T73" fmla="*/ 0 h 2448"/>
                <a:gd name="T74" fmla="*/ 351 w 2334"/>
                <a:gd name="T75" fmla="*/ 51 h 2448"/>
                <a:gd name="T76" fmla="*/ 402 w 2334"/>
                <a:gd name="T77" fmla="*/ 102 h 2448"/>
                <a:gd name="T78" fmla="*/ 452 w 2334"/>
                <a:gd name="T79" fmla="*/ 102 h 2448"/>
                <a:gd name="T80" fmla="*/ 456 w 2334"/>
                <a:gd name="T81" fmla="*/ 356 h 2448"/>
                <a:gd name="T82" fmla="*/ 200 w 2334"/>
                <a:gd name="T83" fmla="*/ 345 h 2448"/>
                <a:gd name="T84" fmla="*/ 100 w 2334"/>
                <a:gd name="T85" fmla="*/ 988 h 2448"/>
                <a:gd name="T86" fmla="*/ 731 w 2334"/>
                <a:gd name="T87" fmla="*/ 1674 h 2448"/>
                <a:gd name="T88" fmla="*/ 737 w 2334"/>
                <a:gd name="T89" fmla="*/ 1676 h 2448"/>
                <a:gd name="T90" fmla="*/ 933 w 2334"/>
                <a:gd name="T91" fmla="*/ 1977 h 2448"/>
                <a:gd name="T92" fmla="*/ 657 w 2334"/>
                <a:gd name="T93" fmla="*/ 2397 h 2448"/>
                <a:gd name="T94" fmla="*/ 708 w 2334"/>
                <a:gd name="T95" fmla="*/ 2448 h 2448"/>
                <a:gd name="T96" fmla="*/ 1220 w 2334"/>
                <a:gd name="T97" fmla="*/ 2448 h 2448"/>
                <a:gd name="T98" fmla="*/ 1270 w 2334"/>
                <a:gd name="T99" fmla="*/ 2397 h 2448"/>
                <a:gd name="T100" fmla="*/ 1220 w 2334"/>
                <a:gd name="T101" fmla="*/ 2346 h 2448"/>
                <a:gd name="T102" fmla="*/ 194 w 2334"/>
                <a:gd name="T103" fmla="*/ 950 h 2448"/>
                <a:gd name="T104" fmla="*/ 256 w 2334"/>
                <a:gd name="T105" fmla="*/ 430 h 2448"/>
                <a:gd name="T106" fmla="*/ 463 w 2334"/>
                <a:gd name="T107" fmla="*/ 490 h 2448"/>
                <a:gd name="T108" fmla="*/ 657 w 2334"/>
                <a:gd name="T109" fmla="*/ 1492 h 2448"/>
                <a:gd name="T110" fmla="*/ 194 w 2334"/>
                <a:gd name="T111" fmla="*/ 950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334" h="2448">
                  <a:moveTo>
                    <a:pt x="1220" y="2346"/>
                  </a:moveTo>
                  <a:cubicBezTo>
                    <a:pt x="763" y="2346"/>
                    <a:pt x="763" y="2346"/>
                    <a:pt x="763" y="2346"/>
                  </a:cubicBezTo>
                  <a:cubicBezTo>
                    <a:pt x="788" y="2173"/>
                    <a:pt x="937" y="2040"/>
                    <a:pt x="1116" y="2040"/>
                  </a:cubicBezTo>
                  <a:cubicBezTo>
                    <a:pt x="1218" y="2040"/>
                    <a:pt x="1218" y="2040"/>
                    <a:pt x="1218" y="2040"/>
                  </a:cubicBezTo>
                  <a:cubicBezTo>
                    <a:pt x="1275" y="2040"/>
                    <a:pt x="1332" y="2055"/>
                    <a:pt x="1387" y="2084"/>
                  </a:cubicBezTo>
                  <a:cubicBezTo>
                    <a:pt x="1411" y="2098"/>
                    <a:pt x="1442" y="2089"/>
                    <a:pt x="1456" y="2064"/>
                  </a:cubicBezTo>
                  <a:cubicBezTo>
                    <a:pt x="1469" y="2039"/>
                    <a:pt x="1460" y="2008"/>
                    <a:pt x="1435" y="1995"/>
                  </a:cubicBezTo>
                  <a:cubicBezTo>
                    <a:pt x="1423" y="1988"/>
                    <a:pt x="1411" y="1983"/>
                    <a:pt x="1399" y="1978"/>
                  </a:cubicBezTo>
                  <a:cubicBezTo>
                    <a:pt x="1433" y="1938"/>
                    <a:pt x="1467" y="1896"/>
                    <a:pt x="1499" y="1849"/>
                  </a:cubicBezTo>
                  <a:cubicBezTo>
                    <a:pt x="1514" y="1825"/>
                    <a:pt x="1508" y="1794"/>
                    <a:pt x="1484" y="1778"/>
                  </a:cubicBezTo>
                  <a:cubicBezTo>
                    <a:pt x="1461" y="1763"/>
                    <a:pt x="1429" y="1769"/>
                    <a:pt x="1414" y="1792"/>
                  </a:cubicBezTo>
                  <a:cubicBezTo>
                    <a:pt x="1377" y="1847"/>
                    <a:pt x="1339" y="1896"/>
                    <a:pt x="1299" y="1938"/>
                  </a:cubicBezTo>
                  <a:cubicBezTo>
                    <a:pt x="1221" y="1938"/>
                    <a:pt x="1221" y="1938"/>
                    <a:pt x="1221" y="1938"/>
                  </a:cubicBezTo>
                  <a:cubicBezTo>
                    <a:pt x="1220" y="1938"/>
                    <a:pt x="1219" y="1938"/>
                    <a:pt x="1218" y="1938"/>
                  </a:cubicBezTo>
                  <a:cubicBezTo>
                    <a:pt x="1116" y="1938"/>
                    <a:pt x="1116" y="1938"/>
                    <a:pt x="1116" y="1938"/>
                  </a:cubicBezTo>
                  <a:cubicBezTo>
                    <a:pt x="1115" y="1938"/>
                    <a:pt x="1115" y="1938"/>
                    <a:pt x="1114" y="1938"/>
                  </a:cubicBezTo>
                  <a:cubicBezTo>
                    <a:pt x="1036" y="1938"/>
                    <a:pt x="1036" y="1938"/>
                    <a:pt x="1036" y="1938"/>
                  </a:cubicBezTo>
                  <a:cubicBezTo>
                    <a:pt x="567" y="1448"/>
                    <a:pt x="551" y="348"/>
                    <a:pt x="554" y="102"/>
                  </a:cubicBezTo>
                  <a:cubicBezTo>
                    <a:pt x="1780" y="102"/>
                    <a:pt x="1780" y="102"/>
                    <a:pt x="1780" y="102"/>
                  </a:cubicBezTo>
                  <a:cubicBezTo>
                    <a:pt x="1782" y="259"/>
                    <a:pt x="1776" y="765"/>
                    <a:pt x="1650" y="1236"/>
                  </a:cubicBezTo>
                  <a:cubicBezTo>
                    <a:pt x="1643" y="1263"/>
                    <a:pt x="1659" y="1291"/>
                    <a:pt x="1686" y="1298"/>
                  </a:cubicBezTo>
                  <a:cubicBezTo>
                    <a:pt x="1714" y="1305"/>
                    <a:pt x="1741" y="1290"/>
                    <a:pt x="1749" y="1262"/>
                  </a:cubicBezTo>
                  <a:cubicBezTo>
                    <a:pt x="1822" y="990"/>
                    <a:pt x="1855" y="713"/>
                    <a:pt x="1870" y="491"/>
                  </a:cubicBezTo>
                  <a:cubicBezTo>
                    <a:pt x="1927" y="436"/>
                    <a:pt x="2007" y="383"/>
                    <a:pt x="2078" y="430"/>
                  </a:cubicBezTo>
                  <a:cubicBezTo>
                    <a:pt x="2179" y="497"/>
                    <a:pt x="2227" y="733"/>
                    <a:pt x="2140" y="950"/>
                  </a:cubicBezTo>
                  <a:cubicBezTo>
                    <a:pt x="2116" y="1010"/>
                    <a:pt x="2077" y="1075"/>
                    <a:pt x="2026" y="1143"/>
                  </a:cubicBezTo>
                  <a:cubicBezTo>
                    <a:pt x="2009" y="1166"/>
                    <a:pt x="2014" y="1198"/>
                    <a:pt x="2036" y="1215"/>
                  </a:cubicBezTo>
                  <a:cubicBezTo>
                    <a:pt x="2045" y="1222"/>
                    <a:pt x="2056" y="1225"/>
                    <a:pt x="2067" y="1225"/>
                  </a:cubicBezTo>
                  <a:cubicBezTo>
                    <a:pt x="2082" y="1225"/>
                    <a:pt x="2098" y="1218"/>
                    <a:pt x="2108" y="1205"/>
                  </a:cubicBezTo>
                  <a:cubicBezTo>
                    <a:pt x="2165" y="1128"/>
                    <a:pt x="2207" y="1057"/>
                    <a:pt x="2234" y="988"/>
                  </a:cubicBezTo>
                  <a:cubicBezTo>
                    <a:pt x="2334" y="741"/>
                    <a:pt x="2288" y="446"/>
                    <a:pt x="2135" y="345"/>
                  </a:cubicBezTo>
                  <a:cubicBezTo>
                    <a:pt x="2096" y="319"/>
                    <a:pt x="2002" y="279"/>
                    <a:pt x="1878" y="356"/>
                  </a:cubicBezTo>
                  <a:cubicBezTo>
                    <a:pt x="1883" y="243"/>
                    <a:pt x="1883" y="155"/>
                    <a:pt x="1882" y="102"/>
                  </a:cubicBezTo>
                  <a:cubicBezTo>
                    <a:pt x="1932" y="102"/>
                    <a:pt x="1932" y="102"/>
                    <a:pt x="1932" y="102"/>
                  </a:cubicBezTo>
                  <a:cubicBezTo>
                    <a:pt x="1960" y="102"/>
                    <a:pt x="1983" y="79"/>
                    <a:pt x="1983" y="51"/>
                  </a:cubicBezTo>
                  <a:cubicBezTo>
                    <a:pt x="1983" y="23"/>
                    <a:pt x="1960" y="0"/>
                    <a:pt x="1932" y="0"/>
                  </a:cubicBezTo>
                  <a:cubicBezTo>
                    <a:pt x="402" y="0"/>
                    <a:pt x="402" y="0"/>
                    <a:pt x="402" y="0"/>
                  </a:cubicBezTo>
                  <a:cubicBezTo>
                    <a:pt x="374" y="0"/>
                    <a:pt x="351" y="23"/>
                    <a:pt x="351" y="51"/>
                  </a:cubicBezTo>
                  <a:cubicBezTo>
                    <a:pt x="351" y="79"/>
                    <a:pt x="374" y="102"/>
                    <a:pt x="402" y="102"/>
                  </a:cubicBezTo>
                  <a:cubicBezTo>
                    <a:pt x="452" y="102"/>
                    <a:pt x="452" y="102"/>
                    <a:pt x="452" y="102"/>
                  </a:cubicBezTo>
                  <a:cubicBezTo>
                    <a:pt x="451" y="155"/>
                    <a:pt x="451" y="243"/>
                    <a:pt x="456" y="356"/>
                  </a:cubicBezTo>
                  <a:cubicBezTo>
                    <a:pt x="332" y="279"/>
                    <a:pt x="239" y="319"/>
                    <a:pt x="200" y="345"/>
                  </a:cubicBezTo>
                  <a:cubicBezTo>
                    <a:pt x="46" y="446"/>
                    <a:pt x="0" y="741"/>
                    <a:pt x="100" y="988"/>
                  </a:cubicBezTo>
                  <a:cubicBezTo>
                    <a:pt x="242" y="1341"/>
                    <a:pt x="711" y="1661"/>
                    <a:pt x="731" y="1674"/>
                  </a:cubicBezTo>
                  <a:cubicBezTo>
                    <a:pt x="732" y="1676"/>
                    <a:pt x="735" y="1675"/>
                    <a:pt x="737" y="1676"/>
                  </a:cubicBezTo>
                  <a:cubicBezTo>
                    <a:pt x="791" y="1787"/>
                    <a:pt x="856" y="1889"/>
                    <a:pt x="933" y="1977"/>
                  </a:cubicBezTo>
                  <a:cubicBezTo>
                    <a:pt x="771" y="2048"/>
                    <a:pt x="657" y="2209"/>
                    <a:pt x="657" y="2397"/>
                  </a:cubicBezTo>
                  <a:cubicBezTo>
                    <a:pt x="657" y="2425"/>
                    <a:pt x="680" y="2448"/>
                    <a:pt x="708" y="2448"/>
                  </a:cubicBezTo>
                  <a:cubicBezTo>
                    <a:pt x="1220" y="2448"/>
                    <a:pt x="1220" y="2448"/>
                    <a:pt x="1220" y="2448"/>
                  </a:cubicBezTo>
                  <a:cubicBezTo>
                    <a:pt x="1248" y="2448"/>
                    <a:pt x="1270" y="2425"/>
                    <a:pt x="1270" y="2397"/>
                  </a:cubicBezTo>
                  <a:cubicBezTo>
                    <a:pt x="1270" y="2369"/>
                    <a:pt x="1248" y="2346"/>
                    <a:pt x="1220" y="2346"/>
                  </a:cubicBezTo>
                  <a:close/>
                  <a:moveTo>
                    <a:pt x="194" y="950"/>
                  </a:moveTo>
                  <a:cubicBezTo>
                    <a:pt x="107" y="733"/>
                    <a:pt x="155" y="496"/>
                    <a:pt x="256" y="430"/>
                  </a:cubicBezTo>
                  <a:cubicBezTo>
                    <a:pt x="327" y="383"/>
                    <a:pt x="407" y="435"/>
                    <a:pt x="463" y="490"/>
                  </a:cubicBezTo>
                  <a:cubicBezTo>
                    <a:pt x="482" y="776"/>
                    <a:pt x="532" y="1155"/>
                    <a:pt x="657" y="1492"/>
                  </a:cubicBezTo>
                  <a:cubicBezTo>
                    <a:pt x="510" y="1374"/>
                    <a:pt x="281" y="1165"/>
                    <a:pt x="194" y="95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 name="Freeform 97">
              <a:extLst>
                <a:ext uri="{FF2B5EF4-FFF2-40B4-BE49-F238E27FC236}">
                  <a16:creationId xmlns:a16="http://schemas.microsoft.com/office/drawing/2014/main" id="{FDFB5858-8B29-089E-F05D-B30DDCBF1970}"/>
                </a:ext>
              </a:extLst>
            </p:cNvPr>
            <p:cNvSpPr>
              <a:spLocks/>
            </p:cNvSpPr>
            <p:nvPr/>
          </p:nvSpPr>
          <p:spPr bwMode="auto">
            <a:xfrm>
              <a:off x="4308" y="830"/>
              <a:ext cx="1223" cy="3860"/>
            </a:xfrm>
            <a:custGeom>
              <a:avLst/>
              <a:gdLst>
                <a:gd name="T0" fmla="*/ 51 w 517"/>
                <a:gd name="T1" fmla="*/ 0 h 1632"/>
                <a:gd name="T2" fmla="*/ 1 w 517"/>
                <a:gd name="T3" fmla="*/ 52 h 1632"/>
                <a:gd name="T4" fmla="*/ 421 w 517"/>
                <a:gd name="T5" fmla="*/ 1613 h 1632"/>
                <a:gd name="T6" fmla="*/ 460 w 517"/>
                <a:gd name="T7" fmla="*/ 1632 h 1632"/>
                <a:gd name="T8" fmla="*/ 492 w 517"/>
                <a:gd name="T9" fmla="*/ 1620 h 1632"/>
                <a:gd name="T10" fmla="*/ 500 w 517"/>
                <a:gd name="T11" fmla="*/ 1549 h 1632"/>
                <a:gd name="T12" fmla="*/ 103 w 517"/>
                <a:gd name="T13" fmla="*/ 50 h 1632"/>
                <a:gd name="T14" fmla="*/ 51 w 517"/>
                <a:gd name="T15" fmla="*/ 0 h 16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7" h="1632">
                  <a:moveTo>
                    <a:pt x="51" y="0"/>
                  </a:moveTo>
                  <a:cubicBezTo>
                    <a:pt x="23" y="1"/>
                    <a:pt x="0" y="24"/>
                    <a:pt x="1" y="52"/>
                  </a:cubicBezTo>
                  <a:cubicBezTo>
                    <a:pt x="5" y="232"/>
                    <a:pt x="45" y="1154"/>
                    <a:pt x="421" y="1613"/>
                  </a:cubicBezTo>
                  <a:cubicBezTo>
                    <a:pt x="431" y="1626"/>
                    <a:pt x="445" y="1632"/>
                    <a:pt x="460" y="1632"/>
                  </a:cubicBezTo>
                  <a:cubicBezTo>
                    <a:pt x="472" y="1632"/>
                    <a:pt x="483" y="1628"/>
                    <a:pt x="492" y="1620"/>
                  </a:cubicBezTo>
                  <a:cubicBezTo>
                    <a:pt x="514" y="1602"/>
                    <a:pt x="517" y="1570"/>
                    <a:pt x="500" y="1549"/>
                  </a:cubicBezTo>
                  <a:cubicBezTo>
                    <a:pt x="145" y="1115"/>
                    <a:pt x="107" y="224"/>
                    <a:pt x="103" y="50"/>
                  </a:cubicBezTo>
                  <a:cubicBezTo>
                    <a:pt x="102" y="22"/>
                    <a:pt x="80" y="2"/>
                    <a:pt x="51" y="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grpSp>
    </p:spTree>
    <p:extLst>
      <p:ext uri="{BB962C8B-B14F-4D97-AF65-F5344CB8AC3E}">
        <p14:creationId xmlns:p14="http://schemas.microsoft.com/office/powerpoint/2010/main" val="4222774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2531A-8AC9-6EAD-3704-0F44ADE779CF}"/>
            </a:ext>
          </a:extLst>
        </p:cNvPr>
        <p:cNvGrpSpPr/>
        <p:nvPr/>
      </p:nvGrpSpPr>
      <p:grpSpPr>
        <a:xfrm>
          <a:off x="0" y="0"/>
          <a:ext cx="0" cy="0"/>
          <a:chOff x="0" y="0"/>
          <a:chExt cx="0" cy="0"/>
        </a:xfrm>
      </p:grpSpPr>
      <p:sp>
        <p:nvSpPr>
          <p:cNvPr id="23" name="Rechteck: abgerundete Ecken 22">
            <a:extLst>
              <a:ext uri="{FF2B5EF4-FFF2-40B4-BE49-F238E27FC236}">
                <a16:creationId xmlns:a16="http://schemas.microsoft.com/office/drawing/2014/main" id="{42FE06A1-3806-E33A-9C94-93014ADCCFC3}"/>
              </a:ext>
            </a:extLst>
          </p:cNvPr>
          <p:cNvSpPr/>
          <p:nvPr/>
        </p:nvSpPr>
        <p:spPr>
          <a:xfrm>
            <a:off x="1059057" y="5168826"/>
            <a:ext cx="10066380" cy="1117242"/>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bg1"/>
              </a:solidFill>
            </a:endParaRPr>
          </a:p>
        </p:txBody>
      </p:sp>
      <p:sp>
        <p:nvSpPr>
          <p:cNvPr id="22" name="Rechteck: abgerundete Ecken 21">
            <a:extLst>
              <a:ext uri="{FF2B5EF4-FFF2-40B4-BE49-F238E27FC236}">
                <a16:creationId xmlns:a16="http://schemas.microsoft.com/office/drawing/2014/main" id="{15DCA037-213A-A54C-C8BD-E2CEBC555C2D}"/>
              </a:ext>
            </a:extLst>
          </p:cNvPr>
          <p:cNvSpPr/>
          <p:nvPr/>
        </p:nvSpPr>
        <p:spPr>
          <a:xfrm>
            <a:off x="1022331" y="3757146"/>
            <a:ext cx="10066380" cy="1117242"/>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bg1"/>
              </a:solidFill>
            </a:endParaRPr>
          </a:p>
        </p:txBody>
      </p:sp>
      <p:sp>
        <p:nvSpPr>
          <p:cNvPr id="21" name="Rechteck: abgerundete Ecken 20">
            <a:extLst>
              <a:ext uri="{FF2B5EF4-FFF2-40B4-BE49-F238E27FC236}">
                <a16:creationId xmlns:a16="http://schemas.microsoft.com/office/drawing/2014/main" id="{FEEB99F2-8EDB-89F8-4F4E-61E0BAABF3C9}"/>
              </a:ext>
            </a:extLst>
          </p:cNvPr>
          <p:cNvSpPr/>
          <p:nvPr/>
        </p:nvSpPr>
        <p:spPr>
          <a:xfrm>
            <a:off x="1022331" y="2318504"/>
            <a:ext cx="10066380" cy="1117242"/>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bg1"/>
              </a:solidFill>
            </a:endParaRPr>
          </a:p>
        </p:txBody>
      </p:sp>
      <p:sp>
        <p:nvSpPr>
          <p:cNvPr id="20" name="Rechteck: abgerundete Ecken 19">
            <a:extLst>
              <a:ext uri="{FF2B5EF4-FFF2-40B4-BE49-F238E27FC236}">
                <a16:creationId xmlns:a16="http://schemas.microsoft.com/office/drawing/2014/main" id="{4F4F2F11-82CE-6AC8-F1F4-AB592AB9D1F4}"/>
              </a:ext>
            </a:extLst>
          </p:cNvPr>
          <p:cNvSpPr/>
          <p:nvPr/>
        </p:nvSpPr>
        <p:spPr>
          <a:xfrm>
            <a:off x="1022331" y="1062294"/>
            <a:ext cx="10066380" cy="990161"/>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Titel 1">
            <a:extLst>
              <a:ext uri="{FF2B5EF4-FFF2-40B4-BE49-F238E27FC236}">
                <a16:creationId xmlns:a16="http://schemas.microsoft.com/office/drawing/2014/main" id="{5AD6BB29-D718-6434-EFBD-7412B66068BF}"/>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AIDA</a:t>
            </a:r>
          </a:p>
        </p:txBody>
      </p:sp>
      <p:sp>
        <p:nvSpPr>
          <p:cNvPr id="6" name="Inhaltsplatzhalter 2">
            <a:extLst>
              <a:ext uri="{FF2B5EF4-FFF2-40B4-BE49-F238E27FC236}">
                <a16:creationId xmlns:a16="http://schemas.microsoft.com/office/drawing/2014/main" id="{A95A20E1-3B68-11AC-62E6-844D53B3A59F}"/>
              </a:ext>
            </a:extLst>
          </p:cNvPr>
          <p:cNvSpPr txBox="1">
            <a:spLocks/>
          </p:cNvSpPr>
          <p:nvPr/>
        </p:nvSpPr>
        <p:spPr>
          <a:xfrm>
            <a:off x="1794790" y="1153776"/>
            <a:ext cx="9226876" cy="5241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buNone/>
              <a:defRPr/>
            </a:pPr>
            <a:r>
              <a:rPr kumimoji="0" lang="de-DE" sz="2300" b="1" i="0" u="none" strike="noStrike" kern="1200" cap="none" spc="0" normalizeH="0" baseline="0" noProof="0" dirty="0">
                <a:ln>
                  <a:noFill/>
                </a:ln>
                <a:solidFill>
                  <a:srgbClr val="0B4874"/>
                </a:solidFill>
                <a:effectLst/>
                <a:uLnTx/>
                <a:uFillTx/>
                <a:latin typeface="Century Gothic"/>
                <a:ea typeface="+mn-ea"/>
                <a:cs typeface="+mn-cs"/>
              </a:rPr>
              <a:t>A- </a:t>
            </a:r>
            <a:r>
              <a:rPr lang="de-DE" sz="2300" b="1" dirty="0">
                <a:solidFill>
                  <a:srgbClr val="0B4874"/>
                </a:solidFill>
                <a:latin typeface="Century Gothic"/>
              </a:rPr>
              <a:t>Attention</a:t>
            </a:r>
            <a:r>
              <a:rPr kumimoji="0" lang="de-DE" sz="2300" b="1" i="0" u="none" strike="noStrike" kern="1200" cap="none" spc="0" normalizeH="0" baseline="0" noProof="0" dirty="0">
                <a:ln>
                  <a:noFill/>
                </a:ln>
                <a:solidFill>
                  <a:srgbClr val="0B4874"/>
                </a:solidFill>
                <a:effectLst/>
                <a:uLnTx/>
                <a:uFillTx/>
                <a:latin typeface="Century Gothic"/>
                <a:ea typeface="+mn-ea"/>
                <a:cs typeface="+mn-cs"/>
              </a:rPr>
              <a:t>: </a:t>
            </a:r>
            <a:r>
              <a:rPr lang="de-CH" sz="2300" b="1" dirty="0">
                <a:solidFill>
                  <a:srgbClr val="0B4874"/>
                </a:solidFill>
                <a:latin typeface="Century Gothic"/>
              </a:rPr>
              <a:t>Aufmerksamkeit gewinnen</a:t>
            </a:r>
            <a:endParaRPr lang="de-DE" sz="2300" b="1" dirty="0">
              <a:solidFill>
                <a:srgbClr val="0B4874"/>
              </a:solidFill>
              <a:latin typeface="Century Gothic"/>
            </a:endParaRPr>
          </a:p>
        </p:txBody>
      </p:sp>
      <p:sp>
        <p:nvSpPr>
          <p:cNvPr id="12" name="Rechteck 11">
            <a:extLst>
              <a:ext uri="{FF2B5EF4-FFF2-40B4-BE49-F238E27FC236}">
                <a16:creationId xmlns:a16="http://schemas.microsoft.com/office/drawing/2014/main" id="{9B97399E-ADC9-5FFA-62A5-9983F6A6002C}"/>
              </a:ext>
            </a:extLst>
          </p:cNvPr>
          <p:cNvSpPr/>
          <p:nvPr/>
        </p:nvSpPr>
        <p:spPr>
          <a:xfrm>
            <a:off x="1770573" y="2306712"/>
            <a:ext cx="9226876" cy="44627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300" b="1" i="0" u="none" strike="noStrike" kern="1200" cap="none" spc="0" normalizeH="0" baseline="0" noProof="0" dirty="0">
                <a:ln>
                  <a:noFill/>
                </a:ln>
                <a:solidFill>
                  <a:srgbClr val="0B4874"/>
                </a:solidFill>
                <a:effectLst/>
                <a:uLnTx/>
                <a:uFillTx/>
                <a:latin typeface="Century Gothic"/>
                <a:ea typeface="+mn-ea"/>
                <a:cs typeface="+mn-cs"/>
              </a:rPr>
              <a:t>I – Interest</a:t>
            </a:r>
            <a:r>
              <a:rPr lang="de-DE" sz="2300" b="1" dirty="0">
                <a:solidFill>
                  <a:srgbClr val="0B4874"/>
                </a:solidFill>
                <a:latin typeface="Century Gothic"/>
              </a:rPr>
              <a:t>: </a:t>
            </a:r>
            <a:r>
              <a:rPr lang="de-CH" sz="2300" b="1" dirty="0">
                <a:solidFill>
                  <a:srgbClr val="0B4874"/>
                </a:solidFill>
                <a:latin typeface="Century Gothic"/>
              </a:rPr>
              <a:t>Problem &amp; Idee klar machen</a:t>
            </a:r>
            <a:endParaRPr lang="de-DE" sz="2300" b="1" dirty="0">
              <a:solidFill>
                <a:srgbClr val="0B4874"/>
              </a:solidFill>
              <a:latin typeface="Century Gothic"/>
            </a:endParaRPr>
          </a:p>
        </p:txBody>
      </p:sp>
      <p:sp>
        <p:nvSpPr>
          <p:cNvPr id="14" name="Rechteck 13">
            <a:extLst>
              <a:ext uri="{FF2B5EF4-FFF2-40B4-BE49-F238E27FC236}">
                <a16:creationId xmlns:a16="http://schemas.microsoft.com/office/drawing/2014/main" id="{2B8ACA1A-50D2-C77F-2220-635A3F656599}"/>
              </a:ext>
            </a:extLst>
          </p:cNvPr>
          <p:cNvSpPr/>
          <p:nvPr/>
        </p:nvSpPr>
        <p:spPr>
          <a:xfrm>
            <a:off x="1770573" y="3778553"/>
            <a:ext cx="9253743" cy="446276"/>
          </a:xfrm>
          <a:prstGeom prst="rect">
            <a:avLst/>
          </a:prstGeom>
        </p:spPr>
        <p:txBody>
          <a:bodyPr wrap="square">
            <a:spAutoFit/>
          </a:bodyPr>
          <a:lstStyle/>
          <a:p>
            <a:pPr lvl="0">
              <a:defRPr/>
            </a:pPr>
            <a:r>
              <a:rPr lang="de-DE" sz="2300" b="1" dirty="0">
                <a:solidFill>
                  <a:srgbClr val="0B4874"/>
                </a:solidFill>
                <a:latin typeface="Century Gothic"/>
              </a:rPr>
              <a:t>D – </a:t>
            </a:r>
            <a:r>
              <a:rPr lang="de-DE" sz="2300" b="1" dirty="0" err="1">
                <a:solidFill>
                  <a:srgbClr val="0B4874"/>
                </a:solidFill>
                <a:latin typeface="Century Gothic"/>
              </a:rPr>
              <a:t>Desire</a:t>
            </a:r>
            <a:r>
              <a:rPr lang="de-DE" sz="2300" b="1" dirty="0">
                <a:solidFill>
                  <a:srgbClr val="0B4874"/>
                </a:solidFill>
                <a:latin typeface="Century Gothic"/>
              </a:rPr>
              <a:t>: Lust auf die Lösung machen</a:t>
            </a:r>
          </a:p>
        </p:txBody>
      </p:sp>
      <p:sp>
        <p:nvSpPr>
          <p:cNvPr id="16" name="Inhaltsplatzhalter 2">
            <a:extLst>
              <a:ext uri="{FF2B5EF4-FFF2-40B4-BE49-F238E27FC236}">
                <a16:creationId xmlns:a16="http://schemas.microsoft.com/office/drawing/2014/main" id="{B305467C-2159-9223-9DDC-397F3E3AC571}"/>
              </a:ext>
            </a:extLst>
          </p:cNvPr>
          <p:cNvSpPr txBox="1">
            <a:spLocks/>
          </p:cNvSpPr>
          <p:nvPr/>
        </p:nvSpPr>
        <p:spPr>
          <a:xfrm>
            <a:off x="1770574" y="5250393"/>
            <a:ext cx="9226876" cy="4770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buNone/>
              <a:defRPr/>
            </a:pPr>
            <a:r>
              <a:rPr lang="de-DE" sz="2300" b="1" dirty="0">
                <a:solidFill>
                  <a:srgbClr val="0B4874"/>
                </a:solidFill>
                <a:latin typeface="Century Gothic"/>
              </a:rPr>
              <a:t>A - Action: Klar sagen, was als Nächstes passieren soll</a:t>
            </a:r>
            <a:endParaRPr kumimoji="0" lang="de-DE" sz="2300" b="1" i="0" u="none" strike="noStrike" kern="1200" cap="none" spc="0" normalizeH="0" baseline="0" noProof="0" dirty="0">
              <a:ln>
                <a:noFill/>
              </a:ln>
              <a:solidFill>
                <a:srgbClr val="0B4874"/>
              </a:solidFill>
              <a:effectLst/>
              <a:uLnTx/>
              <a:uFillTx/>
              <a:latin typeface="Century Gothic"/>
              <a:ea typeface="+mn-ea"/>
              <a:cs typeface="Arial" pitchFamily="34" charset="0"/>
            </a:endParaRPr>
          </a:p>
        </p:txBody>
      </p:sp>
      <p:sp>
        <p:nvSpPr>
          <p:cNvPr id="18" name="Foliennummernplatzhalter 1">
            <a:extLst>
              <a:ext uri="{FF2B5EF4-FFF2-40B4-BE49-F238E27FC236}">
                <a16:creationId xmlns:a16="http://schemas.microsoft.com/office/drawing/2014/main" id="{8B9DC57E-2523-92BF-4A36-92EF41EE9B01}"/>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feld 3">
            <a:extLst>
              <a:ext uri="{FF2B5EF4-FFF2-40B4-BE49-F238E27FC236}">
                <a16:creationId xmlns:a16="http://schemas.microsoft.com/office/drawing/2014/main" id="{75B716F4-F390-6170-8DF3-137524C614A4}"/>
              </a:ext>
            </a:extLst>
          </p:cNvPr>
          <p:cNvSpPr txBox="1"/>
          <p:nvPr/>
        </p:nvSpPr>
        <p:spPr>
          <a:xfrm>
            <a:off x="1770573" y="5700922"/>
            <a:ext cx="8828739" cy="369332"/>
          </a:xfrm>
          <a:prstGeom prst="rect">
            <a:avLst/>
          </a:prstGeom>
          <a:noFill/>
        </p:spPr>
        <p:txBody>
          <a:bodyPr wrap="square" rtlCol="0">
            <a:spAutoFit/>
          </a:bodyPr>
          <a:lstStyle/>
          <a:p>
            <a:r>
              <a:rPr lang="de-DE" dirty="0">
                <a:solidFill>
                  <a:srgbClr val="0B4874"/>
                </a:solidFill>
              </a:rPr>
              <a:t>Sie können am Schluss deutlich sagen, was das Publikum jetzt tun soll.</a:t>
            </a:r>
            <a:endParaRPr lang="de-CH" dirty="0">
              <a:solidFill>
                <a:srgbClr val="0B4874"/>
              </a:solidFill>
            </a:endParaRPr>
          </a:p>
        </p:txBody>
      </p:sp>
      <p:sp>
        <p:nvSpPr>
          <p:cNvPr id="5" name="Textfeld 4">
            <a:extLst>
              <a:ext uri="{FF2B5EF4-FFF2-40B4-BE49-F238E27FC236}">
                <a16:creationId xmlns:a16="http://schemas.microsoft.com/office/drawing/2014/main" id="{B3588E8A-B0E8-2B5A-2FF9-9F4384C9E05B}"/>
              </a:ext>
            </a:extLst>
          </p:cNvPr>
          <p:cNvSpPr txBox="1"/>
          <p:nvPr/>
        </p:nvSpPr>
        <p:spPr>
          <a:xfrm>
            <a:off x="1770573" y="4187740"/>
            <a:ext cx="8828739" cy="646331"/>
          </a:xfrm>
          <a:prstGeom prst="rect">
            <a:avLst/>
          </a:prstGeom>
          <a:noFill/>
        </p:spPr>
        <p:txBody>
          <a:bodyPr wrap="square" rtlCol="0">
            <a:spAutoFit/>
          </a:bodyPr>
          <a:lstStyle/>
          <a:p>
            <a:r>
              <a:rPr lang="de-DE" dirty="0">
                <a:solidFill>
                  <a:srgbClr val="0B4874"/>
                </a:solidFill>
              </a:rPr>
              <a:t>Sie können zeigen, warum Ihre Idee für die Zielgruppe attraktiv ist und was sich dadurch verbessert.</a:t>
            </a:r>
            <a:endParaRPr lang="de-CH" dirty="0">
              <a:solidFill>
                <a:srgbClr val="0B4874"/>
              </a:solidFill>
            </a:endParaRPr>
          </a:p>
        </p:txBody>
      </p:sp>
      <p:sp>
        <p:nvSpPr>
          <p:cNvPr id="13" name="Textfeld 12">
            <a:extLst>
              <a:ext uri="{FF2B5EF4-FFF2-40B4-BE49-F238E27FC236}">
                <a16:creationId xmlns:a16="http://schemas.microsoft.com/office/drawing/2014/main" id="{5ED00BBF-50A8-8B9E-8C15-F822C21E8914}"/>
              </a:ext>
            </a:extLst>
          </p:cNvPr>
          <p:cNvSpPr txBox="1"/>
          <p:nvPr/>
        </p:nvSpPr>
        <p:spPr>
          <a:xfrm>
            <a:off x="1770573" y="2694493"/>
            <a:ext cx="8828739" cy="646331"/>
          </a:xfrm>
          <a:prstGeom prst="rect">
            <a:avLst/>
          </a:prstGeom>
          <a:noFill/>
        </p:spPr>
        <p:txBody>
          <a:bodyPr wrap="square" rtlCol="0">
            <a:spAutoFit/>
          </a:bodyPr>
          <a:lstStyle/>
          <a:p>
            <a:r>
              <a:rPr lang="de-DE" dirty="0">
                <a:solidFill>
                  <a:srgbClr val="0B4874"/>
                </a:solidFill>
              </a:rPr>
              <a:t>Sie können das Problem und Ihre Lösung so erklären, dass auch Personen </a:t>
            </a:r>
            <a:r>
              <a:rPr lang="de-DE" dirty="0" err="1">
                <a:solidFill>
                  <a:srgbClr val="0B4874"/>
                </a:solidFill>
              </a:rPr>
              <a:t>ausserhalb</a:t>
            </a:r>
            <a:r>
              <a:rPr lang="de-DE" dirty="0">
                <a:solidFill>
                  <a:srgbClr val="0B4874"/>
                </a:solidFill>
              </a:rPr>
              <a:t> Ihrer Zielgruppe Sie gut verstehen.</a:t>
            </a:r>
            <a:endParaRPr lang="de-CH" dirty="0">
              <a:solidFill>
                <a:srgbClr val="0B4874"/>
              </a:solidFill>
            </a:endParaRPr>
          </a:p>
        </p:txBody>
      </p:sp>
      <p:sp>
        <p:nvSpPr>
          <p:cNvPr id="15" name="Textfeld 14">
            <a:extLst>
              <a:ext uri="{FF2B5EF4-FFF2-40B4-BE49-F238E27FC236}">
                <a16:creationId xmlns:a16="http://schemas.microsoft.com/office/drawing/2014/main" id="{021FBFEA-A883-CD15-820C-EB68BAB2D2A3}"/>
              </a:ext>
            </a:extLst>
          </p:cNvPr>
          <p:cNvSpPr txBox="1"/>
          <p:nvPr/>
        </p:nvSpPr>
        <p:spPr>
          <a:xfrm>
            <a:off x="1794790" y="1614808"/>
            <a:ext cx="8828739" cy="369332"/>
          </a:xfrm>
          <a:prstGeom prst="rect">
            <a:avLst/>
          </a:prstGeom>
          <a:noFill/>
        </p:spPr>
        <p:txBody>
          <a:bodyPr wrap="square" rtlCol="0">
            <a:spAutoFit/>
          </a:bodyPr>
          <a:lstStyle/>
          <a:p>
            <a:r>
              <a:rPr lang="de-DE" dirty="0">
                <a:solidFill>
                  <a:srgbClr val="0B4874"/>
                </a:solidFill>
              </a:rPr>
              <a:t>Sie können Ihren Pitch so beginnen, dass das Publikum sofort neugierig wird.</a:t>
            </a:r>
            <a:endParaRPr lang="de-CH" dirty="0">
              <a:solidFill>
                <a:srgbClr val="0B4874"/>
              </a:solidFill>
            </a:endParaRPr>
          </a:p>
        </p:txBody>
      </p:sp>
    </p:spTree>
    <p:extLst>
      <p:ext uri="{BB962C8B-B14F-4D97-AF65-F5344CB8AC3E}">
        <p14:creationId xmlns:p14="http://schemas.microsoft.com/office/powerpoint/2010/main" val="1206029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BA4AC7DC-FA14-F503-1880-CC27B85601EE}"/>
            </a:ext>
          </a:extLst>
        </p:cNvPr>
        <p:cNvGrpSpPr/>
        <p:nvPr/>
      </p:nvGrpSpPr>
      <p:grpSpPr>
        <a:xfrm>
          <a:off x="0" y="0"/>
          <a:ext cx="0" cy="0"/>
          <a:chOff x="0" y="0"/>
          <a:chExt cx="0" cy="0"/>
        </a:xfrm>
      </p:grpSpPr>
      <p:sp>
        <p:nvSpPr>
          <p:cNvPr id="17" name="Rechteck: abgerundete Ecken 16">
            <a:extLst>
              <a:ext uri="{FF2B5EF4-FFF2-40B4-BE49-F238E27FC236}">
                <a16:creationId xmlns:a16="http://schemas.microsoft.com/office/drawing/2014/main" id="{1F58EB12-6EF7-DE62-478A-47051A10F91C}"/>
              </a:ext>
            </a:extLst>
          </p:cNvPr>
          <p:cNvSpPr/>
          <p:nvPr/>
        </p:nvSpPr>
        <p:spPr>
          <a:xfrm>
            <a:off x="998113" y="5145110"/>
            <a:ext cx="10084158" cy="1452132"/>
          </a:xfrm>
          <a:prstGeom prst="roundRect">
            <a:avLst/>
          </a:prstGeom>
          <a:solidFill>
            <a:srgbClr val="B11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abgerundete Ecken 7">
            <a:extLst>
              <a:ext uri="{FF2B5EF4-FFF2-40B4-BE49-F238E27FC236}">
                <a16:creationId xmlns:a16="http://schemas.microsoft.com/office/drawing/2014/main" id="{73F60CCF-9A75-44DB-ADB8-9B8741DC92CD}"/>
              </a:ext>
            </a:extLst>
          </p:cNvPr>
          <p:cNvSpPr/>
          <p:nvPr/>
        </p:nvSpPr>
        <p:spPr>
          <a:xfrm>
            <a:off x="998114" y="787746"/>
            <a:ext cx="10084158" cy="948587"/>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Titel 1">
            <a:extLst>
              <a:ext uri="{FF2B5EF4-FFF2-40B4-BE49-F238E27FC236}">
                <a16:creationId xmlns:a16="http://schemas.microsoft.com/office/drawing/2014/main" id="{31BE2870-AA01-08C9-1164-AAC31396F475}"/>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AIDA</a:t>
            </a:r>
          </a:p>
        </p:txBody>
      </p:sp>
      <p:sp>
        <p:nvSpPr>
          <p:cNvPr id="6" name="Inhaltsplatzhalter 2">
            <a:extLst>
              <a:ext uri="{FF2B5EF4-FFF2-40B4-BE49-F238E27FC236}">
                <a16:creationId xmlns:a16="http://schemas.microsoft.com/office/drawing/2014/main" id="{94DAC185-E882-E2FD-E3B8-E3ED06C253A7}"/>
              </a:ext>
            </a:extLst>
          </p:cNvPr>
          <p:cNvSpPr txBox="1">
            <a:spLocks/>
          </p:cNvSpPr>
          <p:nvPr/>
        </p:nvSpPr>
        <p:spPr>
          <a:xfrm>
            <a:off x="1764133" y="787746"/>
            <a:ext cx="9226876" cy="5241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buNone/>
              <a:defRPr/>
            </a:pPr>
            <a:r>
              <a:rPr kumimoji="0" lang="de-DE" sz="2500" b="1" i="0" u="none" strike="noStrike" kern="1200" cap="none" spc="0" normalizeH="0" baseline="0" noProof="0" dirty="0">
                <a:ln>
                  <a:noFill/>
                </a:ln>
                <a:solidFill>
                  <a:srgbClr val="0B4874"/>
                </a:solidFill>
                <a:effectLst/>
                <a:uLnTx/>
                <a:uFillTx/>
                <a:latin typeface="Century Gothic"/>
                <a:ea typeface="+mn-ea"/>
                <a:cs typeface="+mn-cs"/>
              </a:rPr>
              <a:t>A- </a:t>
            </a:r>
            <a:r>
              <a:rPr lang="de-DE" sz="2500" b="1" dirty="0">
                <a:solidFill>
                  <a:srgbClr val="0B4874"/>
                </a:solidFill>
                <a:latin typeface="Century Gothic"/>
              </a:rPr>
              <a:t>Attention</a:t>
            </a:r>
            <a:r>
              <a:rPr kumimoji="0" lang="de-DE" sz="2500" b="1" i="0" u="none" strike="noStrike" kern="1200" cap="none" spc="0" normalizeH="0" baseline="0" noProof="0" dirty="0">
                <a:ln>
                  <a:noFill/>
                </a:ln>
                <a:solidFill>
                  <a:srgbClr val="0B4874"/>
                </a:solidFill>
                <a:effectLst/>
                <a:uLnTx/>
                <a:uFillTx/>
                <a:latin typeface="Century Gothic"/>
                <a:ea typeface="+mn-ea"/>
                <a:cs typeface="+mn-cs"/>
              </a:rPr>
              <a:t>: </a:t>
            </a:r>
            <a:r>
              <a:rPr lang="de-CH" sz="2500" b="1" dirty="0">
                <a:solidFill>
                  <a:srgbClr val="0B4874"/>
                </a:solidFill>
                <a:latin typeface="Century Gothic"/>
              </a:rPr>
              <a:t>Aufmerksamkeit gewinnen</a:t>
            </a:r>
            <a:endParaRPr lang="de-DE" sz="2500" b="1" dirty="0">
              <a:solidFill>
                <a:srgbClr val="0B4874"/>
              </a:solidFill>
              <a:latin typeface="Century Gothic"/>
            </a:endParaRPr>
          </a:p>
        </p:txBody>
      </p:sp>
      <p:sp>
        <p:nvSpPr>
          <p:cNvPr id="18" name="Foliennummernplatzhalter 1">
            <a:extLst>
              <a:ext uri="{FF2B5EF4-FFF2-40B4-BE49-F238E27FC236}">
                <a16:creationId xmlns:a16="http://schemas.microsoft.com/office/drawing/2014/main" id="{1A0A6087-BD8A-E522-F704-ED4A8A127B5E}"/>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5" name="Textfeld 14">
            <a:extLst>
              <a:ext uri="{FF2B5EF4-FFF2-40B4-BE49-F238E27FC236}">
                <a16:creationId xmlns:a16="http://schemas.microsoft.com/office/drawing/2014/main" id="{6D58EBCE-B2F7-78F4-A19E-BE0AF5890D4B}"/>
              </a:ext>
            </a:extLst>
          </p:cNvPr>
          <p:cNvSpPr txBox="1"/>
          <p:nvPr/>
        </p:nvSpPr>
        <p:spPr>
          <a:xfrm>
            <a:off x="1764133" y="1248778"/>
            <a:ext cx="8828739" cy="369332"/>
          </a:xfrm>
          <a:prstGeom prst="rect">
            <a:avLst/>
          </a:prstGeom>
          <a:noFill/>
        </p:spPr>
        <p:txBody>
          <a:bodyPr wrap="square" rtlCol="0">
            <a:spAutoFit/>
          </a:bodyPr>
          <a:lstStyle/>
          <a:p>
            <a:r>
              <a:rPr lang="de-DE" dirty="0">
                <a:solidFill>
                  <a:srgbClr val="0B4874"/>
                </a:solidFill>
              </a:rPr>
              <a:t>Sie können Ihren Pitch so beginnen, dass das Publikum sofort neugierig wird.</a:t>
            </a:r>
            <a:endParaRPr lang="de-CH" dirty="0">
              <a:solidFill>
                <a:srgbClr val="0B4874"/>
              </a:solidFill>
            </a:endParaRPr>
          </a:p>
        </p:txBody>
      </p:sp>
      <p:sp>
        <p:nvSpPr>
          <p:cNvPr id="3" name="Textfeld 2">
            <a:extLst>
              <a:ext uri="{FF2B5EF4-FFF2-40B4-BE49-F238E27FC236}">
                <a16:creationId xmlns:a16="http://schemas.microsoft.com/office/drawing/2014/main" id="{B0CA5B44-E759-AA82-A963-1AFE33F5AAA1}"/>
              </a:ext>
            </a:extLst>
          </p:cNvPr>
          <p:cNvSpPr txBox="1"/>
          <p:nvPr/>
        </p:nvSpPr>
        <p:spPr>
          <a:xfrm>
            <a:off x="1571504" y="2160885"/>
            <a:ext cx="9226876" cy="2846933"/>
          </a:xfrm>
          <a:prstGeom prst="rect">
            <a:avLst/>
          </a:prstGeom>
          <a:noFill/>
        </p:spPr>
        <p:txBody>
          <a:bodyPr wrap="square">
            <a:spAutoFit/>
          </a:bodyPr>
          <a:lstStyle/>
          <a:p>
            <a:pPr>
              <a:spcAft>
                <a:spcPts val="1800"/>
              </a:spcAft>
              <a:buNone/>
            </a:pPr>
            <a:r>
              <a:rPr lang="de-CH" b="1" noProof="0" dirty="0">
                <a:solidFill>
                  <a:srgbClr val="686868"/>
                </a:solidFill>
              </a:rPr>
              <a:t>Konkret heisst das z. B.:</a:t>
            </a:r>
          </a:p>
          <a:p>
            <a:pPr marL="285750" indent="-285750">
              <a:spcAft>
                <a:spcPts val="1200"/>
              </a:spcAft>
              <a:buFont typeface="Arial" panose="020B0604020202020204" pitchFamily="34" charset="0"/>
              <a:buChar char="•"/>
            </a:pPr>
            <a:r>
              <a:rPr lang="de-CH" noProof="0" dirty="0">
                <a:solidFill>
                  <a:srgbClr val="686868"/>
                </a:solidFill>
              </a:rPr>
              <a:t>Sie starten mit einer </a:t>
            </a:r>
            <a:r>
              <a:rPr lang="de-CH" b="1" noProof="0" dirty="0">
                <a:solidFill>
                  <a:srgbClr val="686868"/>
                </a:solidFill>
              </a:rPr>
              <a:t>Frage</a:t>
            </a:r>
            <a:r>
              <a:rPr lang="de-CH" noProof="0" dirty="0">
                <a:solidFill>
                  <a:srgbClr val="686868"/>
                </a:solidFill>
              </a:rPr>
              <a:t>, die direkt mit dem Problem zu tun hat:</a:t>
            </a:r>
            <a:br>
              <a:rPr lang="de-CH" noProof="0" dirty="0">
                <a:solidFill>
                  <a:srgbClr val="686868"/>
                </a:solidFill>
              </a:rPr>
            </a:br>
            <a:r>
              <a:rPr lang="de-CH" i="1" noProof="0" dirty="0">
                <a:solidFill>
                  <a:srgbClr val="686868"/>
                </a:solidFill>
              </a:rPr>
              <a:t>«Kennen Sie das Gefühl, wenn …?»</a:t>
            </a:r>
          </a:p>
          <a:p>
            <a:pPr marL="285750" indent="-285750">
              <a:spcAft>
                <a:spcPts val="1200"/>
              </a:spcAft>
              <a:buFont typeface="Arial" panose="020B0604020202020204" pitchFamily="34" charset="0"/>
              <a:buChar char="•"/>
            </a:pPr>
            <a:r>
              <a:rPr lang="de-CH" noProof="0" dirty="0">
                <a:solidFill>
                  <a:srgbClr val="686868"/>
                </a:solidFill>
              </a:rPr>
              <a:t>Sie beginnen mit einer </a:t>
            </a:r>
            <a:r>
              <a:rPr lang="de-CH" b="1" noProof="0" dirty="0">
                <a:solidFill>
                  <a:srgbClr val="686868"/>
                </a:solidFill>
              </a:rPr>
              <a:t>auffälligen Zahl oder Tatsache</a:t>
            </a:r>
            <a:r>
              <a:rPr lang="de-CH" noProof="0" dirty="0">
                <a:solidFill>
                  <a:srgbClr val="686868"/>
                </a:solidFill>
              </a:rPr>
              <a:t>:</a:t>
            </a:r>
            <a:br>
              <a:rPr lang="de-CH" noProof="0" dirty="0">
                <a:solidFill>
                  <a:srgbClr val="686868"/>
                </a:solidFill>
              </a:rPr>
            </a:br>
            <a:r>
              <a:rPr lang="de-CH" i="1" noProof="0" dirty="0">
                <a:solidFill>
                  <a:srgbClr val="686868"/>
                </a:solidFill>
              </a:rPr>
              <a:t>«In der Schweiz passiert jeden Tag …»</a:t>
            </a:r>
          </a:p>
          <a:p>
            <a:pPr marL="285750" indent="-285750">
              <a:spcAft>
                <a:spcPts val="1200"/>
              </a:spcAft>
              <a:buFont typeface="Arial" panose="020B0604020202020204" pitchFamily="34" charset="0"/>
              <a:buChar char="•"/>
            </a:pPr>
            <a:r>
              <a:rPr lang="de-CH" noProof="0" dirty="0">
                <a:solidFill>
                  <a:srgbClr val="686868"/>
                </a:solidFill>
              </a:rPr>
              <a:t>Sie erzählen </a:t>
            </a:r>
            <a:r>
              <a:rPr lang="de-CH" b="1" noProof="0" dirty="0">
                <a:solidFill>
                  <a:srgbClr val="686868"/>
                </a:solidFill>
              </a:rPr>
              <a:t>eine sehr kurze Szene</a:t>
            </a:r>
            <a:r>
              <a:rPr lang="de-CH" noProof="0" dirty="0">
                <a:solidFill>
                  <a:srgbClr val="686868"/>
                </a:solidFill>
              </a:rPr>
              <a:t> aus Ihrem Alltag oder dem Alltag Ihrer Zielgruppe:</a:t>
            </a:r>
            <a:br>
              <a:rPr lang="de-CH" noProof="0" dirty="0">
                <a:solidFill>
                  <a:srgbClr val="686868"/>
                </a:solidFill>
              </a:rPr>
            </a:br>
            <a:r>
              <a:rPr lang="de-CH" i="1" noProof="0" dirty="0">
                <a:solidFill>
                  <a:srgbClr val="686868"/>
                </a:solidFill>
              </a:rPr>
              <a:t>«Letzte Woche im Lehrbetrieb ist uns Folgendes passiert …»</a:t>
            </a:r>
            <a:endParaRPr lang="de-CH" b="1" noProof="0" dirty="0">
              <a:solidFill>
                <a:srgbClr val="686868"/>
              </a:solidFill>
            </a:endParaRPr>
          </a:p>
        </p:txBody>
      </p:sp>
      <p:sp>
        <p:nvSpPr>
          <p:cNvPr id="7" name="Textfeld 6">
            <a:extLst>
              <a:ext uri="{FF2B5EF4-FFF2-40B4-BE49-F238E27FC236}">
                <a16:creationId xmlns:a16="http://schemas.microsoft.com/office/drawing/2014/main" id="{8E86FDBF-AF80-D88C-7B42-A19D4A41C284}"/>
              </a:ext>
            </a:extLst>
          </p:cNvPr>
          <p:cNvSpPr txBox="1"/>
          <p:nvPr/>
        </p:nvSpPr>
        <p:spPr>
          <a:xfrm>
            <a:off x="1764132" y="5243025"/>
            <a:ext cx="9378119" cy="1354217"/>
          </a:xfrm>
          <a:prstGeom prst="rect">
            <a:avLst/>
          </a:prstGeom>
          <a:noFill/>
        </p:spPr>
        <p:txBody>
          <a:bodyPr wrap="square">
            <a:spAutoFit/>
          </a:bodyPr>
          <a:lstStyle/>
          <a:p>
            <a:pPr>
              <a:buNone/>
            </a:pPr>
            <a:r>
              <a:rPr lang="de-DE" b="1" dirty="0">
                <a:solidFill>
                  <a:schemeClr val="bg1"/>
                </a:solidFill>
              </a:rPr>
              <a:t>Checkliste für Ihr Team:</a:t>
            </a:r>
            <a:endParaRPr lang="de-DE" dirty="0">
              <a:solidFill>
                <a:schemeClr val="bg1"/>
              </a:solidFill>
            </a:endParaRPr>
          </a:p>
          <a:p>
            <a:pPr marL="285750" indent="-285750">
              <a:buFont typeface="Arial" panose="020B0604020202020204" pitchFamily="34" charset="0"/>
              <a:buChar char="•"/>
            </a:pPr>
            <a:r>
              <a:rPr lang="de-CH" sz="1600" noProof="0" dirty="0">
                <a:solidFill>
                  <a:schemeClr val="bg1"/>
                </a:solidFill>
              </a:rPr>
              <a:t>Haben wir auf Floskeln wie </a:t>
            </a:r>
            <a:r>
              <a:rPr lang="de-CH" sz="1600" i="1" noProof="0" dirty="0">
                <a:solidFill>
                  <a:schemeClr val="bg1"/>
                </a:solidFill>
              </a:rPr>
              <a:t>«Wir begrüssen Sie zur Präsentation …» </a:t>
            </a:r>
            <a:r>
              <a:rPr lang="de-CH" sz="1600" noProof="0" dirty="0">
                <a:solidFill>
                  <a:schemeClr val="bg1"/>
                </a:solidFill>
              </a:rPr>
              <a:t>verzichtet und</a:t>
            </a:r>
            <a:br>
              <a:rPr lang="de-CH" sz="1600" noProof="0" dirty="0">
                <a:solidFill>
                  <a:schemeClr val="bg1"/>
                </a:solidFill>
              </a:rPr>
            </a:br>
            <a:r>
              <a:rPr lang="de-CH" sz="1600" noProof="0" dirty="0">
                <a:solidFill>
                  <a:schemeClr val="bg1"/>
                </a:solidFill>
              </a:rPr>
              <a:t>starten stattdessen mit einem spannenden Einstieg?</a:t>
            </a:r>
          </a:p>
          <a:p>
            <a:pPr marL="285750" indent="-285750">
              <a:buFont typeface="Arial" panose="020B0604020202020204" pitchFamily="34" charset="0"/>
              <a:buChar char="•"/>
            </a:pPr>
            <a:r>
              <a:rPr lang="de-CH" sz="1600" noProof="0" dirty="0">
                <a:solidFill>
                  <a:schemeClr val="bg1"/>
                </a:solidFill>
              </a:rPr>
              <a:t>Wird durch unseren Einstieg sofort klar, worauf wir hinauswollen (Problem / Zielgruppe)?</a:t>
            </a:r>
          </a:p>
          <a:p>
            <a:pPr marL="285750" indent="-285750">
              <a:buFont typeface="Arial" panose="020B0604020202020204" pitchFamily="34" charset="0"/>
              <a:buChar char="•"/>
            </a:pPr>
            <a:r>
              <a:rPr lang="de-CH" sz="1600" noProof="0" dirty="0">
                <a:solidFill>
                  <a:schemeClr val="bg1"/>
                </a:solidFill>
              </a:rPr>
              <a:t>Ist klar, wer im Team den Einstieg übernimmt und wie genau der erste Satz lautet</a:t>
            </a:r>
            <a:r>
              <a:rPr lang="de-DE" sz="1600" dirty="0">
                <a:solidFill>
                  <a:schemeClr val="bg1"/>
                </a:solidFill>
              </a:rPr>
              <a:t>?</a:t>
            </a:r>
          </a:p>
        </p:txBody>
      </p:sp>
      <p:pic>
        <p:nvPicPr>
          <p:cNvPr id="2" name="Grafik 1" descr="Klemmbrett abgehakt Silhouette">
            <a:extLst>
              <a:ext uri="{FF2B5EF4-FFF2-40B4-BE49-F238E27FC236}">
                <a16:creationId xmlns:a16="http://schemas.microsoft.com/office/drawing/2014/main" id="{B3235587-C105-FD6F-44CE-F6B36BE238D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8062" y="5496182"/>
            <a:ext cx="914400" cy="914400"/>
          </a:xfrm>
          <a:prstGeom prst="rect">
            <a:avLst/>
          </a:prstGeom>
        </p:spPr>
      </p:pic>
    </p:spTree>
    <p:extLst>
      <p:ext uri="{BB962C8B-B14F-4D97-AF65-F5344CB8AC3E}">
        <p14:creationId xmlns:p14="http://schemas.microsoft.com/office/powerpoint/2010/main" val="3786311425"/>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2.xml><?xml version="1.0" encoding="utf-8"?>
<a:theme xmlns:a="http://schemas.openxmlformats.org/drawingml/2006/main" name="1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3.xml><?xml version="1.0" encoding="utf-8"?>
<a:theme xmlns:a="http://schemas.openxmlformats.org/drawingml/2006/main" name="2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4.xml><?xml version="1.0" encoding="utf-8"?>
<a:theme xmlns:a="http://schemas.openxmlformats.org/drawingml/2006/main" name="3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themeOverride>
</file>

<file path=ppt/theme/themeOverride2.xml><?xml version="1.0" encoding="utf-8"?>
<a:themeOverride xmlns:a="http://schemas.openxmlformats.org/drawingml/2006/main">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themeOverride>
</file>

<file path=ppt/theme/themeOverride3.xml><?xml version="1.0" encoding="utf-8"?>
<a:themeOverride xmlns:a="http://schemas.openxmlformats.org/drawingml/2006/main">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themeOverride>
</file>

<file path=ppt/theme/themeOverride4.xml><?xml version="1.0" encoding="utf-8"?>
<a:themeOverride xmlns:a="http://schemas.openxmlformats.org/drawingml/2006/main">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themeOverride>
</file>

<file path=docProps/app.xml><?xml version="1.0" encoding="utf-8"?>
<Properties xmlns="http://schemas.openxmlformats.org/officeDocument/2006/extended-properties" xmlns:vt="http://schemas.openxmlformats.org/officeDocument/2006/docPropsVTypes">
  <Template/>
  <TotalTime>0</TotalTime>
  <Words>5018</Words>
  <Application>Microsoft Office PowerPoint</Application>
  <PresentationFormat>Breitbild</PresentationFormat>
  <Paragraphs>382</Paragraphs>
  <Slides>28</Slides>
  <Notes>28</Notes>
  <HiddenSlides>0</HiddenSlides>
  <MMClips>0</MMClips>
  <ScaleCrop>false</ScaleCrop>
  <HeadingPairs>
    <vt:vector size="6" baseType="variant">
      <vt:variant>
        <vt:lpstr>Verwendete Schriftarten</vt:lpstr>
      </vt:variant>
      <vt:variant>
        <vt:i4>8</vt:i4>
      </vt:variant>
      <vt:variant>
        <vt:lpstr>Design</vt:lpstr>
      </vt:variant>
      <vt:variant>
        <vt:i4>4</vt:i4>
      </vt:variant>
      <vt:variant>
        <vt:lpstr>Folientitel</vt:lpstr>
      </vt:variant>
      <vt:variant>
        <vt:i4>28</vt:i4>
      </vt:variant>
    </vt:vector>
  </HeadingPairs>
  <TitlesOfParts>
    <vt:vector size="40" baseType="lpstr">
      <vt:lpstr>Malgun Gothic</vt:lpstr>
      <vt:lpstr>Arial</vt:lpstr>
      <vt:lpstr>Calibri</vt:lpstr>
      <vt:lpstr>Century Gothic</vt:lpstr>
      <vt:lpstr>Lucida Sans</vt:lpstr>
      <vt:lpstr>Roboto</vt:lpstr>
      <vt:lpstr>Symbol</vt:lpstr>
      <vt:lpstr>Wingdings</vt:lpstr>
      <vt:lpstr>myidea</vt:lpstr>
      <vt:lpstr>1_myidea</vt:lpstr>
      <vt:lpstr>2_myidea</vt:lpstr>
      <vt:lpstr>3_myidea</vt:lpstr>
      <vt:lpstr>Wiederkehrende Themen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Вертинская Елена</dc:creator>
  <cp:lastModifiedBy>Stucki Jana</cp:lastModifiedBy>
  <cp:revision>1352</cp:revision>
  <cp:lastPrinted>2025-12-16T20:07:57Z</cp:lastPrinted>
  <dcterms:created xsi:type="dcterms:W3CDTF">2020-11-11T18:04:37Z</dcterms:created>
  <dcterms:modified xsi:type="dcterms:W3CDTF">2026-08-26T14:27:37Z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eb5799-d0fd-4e27-b9df-61ef8d68c68c_Enabled">
    <vt:lpwstr>true</vt:lpwstr>
  </property>
  <property fmtid="{D5CDD505-2E9C-101B-9397-08002B2CF9AE}" pid="3" name="MSIP_Label_89eb5799-d0fd-4e27-b9df-61ef8d68c68c_SetDate">
    <vt:lpwstr>2020-12-27T13:36:00Z</vt:lpwstr>
  </property>
  <property fmtid="{D5CDD505-2E9C-101B-9397-08002B2CF9AE}" pid="4" name="MSIP_Label_89eb5799-d0fd-4e27-b9df-61ef8d68c68c_Method">
    <vt:lpwstr>Privileged</vt:lpwstr>
  </property>
  <property fmtid="{D5CDD505-2E9C-101B-9397-08002B2CF9AE}" pid="5" name="MSIP_Label_89eb5799-d0fd-4e27-b9df-61ef8d68c68c_Name">
    <vt:lpwstr>89eb5799-d0fd-4e27-b9df-61ef8d68c68c</vt:lpwstr>
  </property>
  <property fmtid="{D5CDD505-2E9C-101B-9397-08002B2CF9AE}" pid="6" name="MSIP_Label_89eb5799-d0fd-4e27-b9df-61ef8d68c68c_SiteId">
    <vt:lpwstr>d6a1cf8c-768e-4187-a738-b6e50c4deb4a</vt:lpwstr>
  </property>
  <property fmtid="{D5CDD505-2E9C-101B-9397-08002B2CF9AE}" pid="7" name="MSIP_Label_89eb5799-d0fd-4e27-b9df-61ef8d68c68c_ActionId">
    <vt:lpwstr>389c2b07-49a2-45df-bd3a-f01433ce34e9</vt:lpwstr>
  </property>
  <property fmtid="{D5CDD505-2E9C-101B-9397-08002B2CF9AE}" pid="8" name="MSIP_Label_89eb5799-d0fd-4e27-b9df-61ef8d68c68c_ContentBits">
    <vt:lpwstr>0</vt:lpwstr>
  </property>
</Properties>
</file>