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3.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 id="2147484017" r:id="rId4"/>
  </p:sldMasterIdLst>
  <p:notesMasterIdLst>
    <p:notesMasterId r:id="rId14"/>
  </p:notesMasterIdLst>
  <p:sldIdLst>
    <p:sldId id="2168" r:id="rId5"/>
    <p:sldId id="2193" r:id="rId6"/>
    <p:sldId id="264" r:id="rId7"/>
    <p:sldId id="2161" r:id="rId8"/>
    <p:sldId id="2162" r:id="rId9"/>
    <p:sldId id="2163" r:id="rId10"/>
    <p:sldId id="2165" r:id="rId11"/>
    <p:sldId id="2166" r:id="rId12"/>
    <p:sldId id="2167" r:id="rId13"/>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84306-7393-E6CE-38AA-6E4E3DF15666}" name="Leandro Bitetti" initials="LB" userId="VnnWZ16OMh6B8RnzymEXBnX7EHUEEWvWwPlVNE62Sps=" providerId="None"/>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686868"/>
    <a:srgbClr val="738D05"/>
    <a:srgbClr val="0B4874"/>
    <a:srgbClr val="000000"/>
    <a:srgbClr val="B11B96"/>
    <a:srgbClr val="6C0A63"/>
    <a:srgbClr val="909090"/>
    <a:srgbClr val="135B87"/>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CBAD4-CE44-459E-9FB1-306CBC311690}" v="13" dt="2025-11-16T12:24:38.93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69" autoAdjust="0"/>
    <p:restoredTop sz="84504" autoAdjust="0"/>
  </p:normalViewPr>
  <p:slideViewPr>
    <p:cSldViewPr snapToGrid="0">
      <p:cViewPr varScale="1">
        <p:scale>
          <a:sx n="62" d="100"/>
          <a:sy n="62" d="100"/>
        </p:scale>
        <p:origin x="736" y="56"/>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00" d="100"/>
          <a:sy n="100" d="100"/>
        </p:scale>
        <p:origin x="3486" y="-8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ndro Bitetti" userId="VnnWZ16OMh6B8RnzymEXBnX7EHUEEWvWwPlVNE62Sps=" providerId="None" clId="Web-{9D8CBAD4-CE44-459E-9FB1-306CBC311690}"/>
    <pc:docChg chg="mod modSld">
      <pc:chgData name="Leandro Bitetti" userId="VnnWZ16OMh6B8RnzymEXBnX7EHUEEWvWwPlVNE62Sps=" providerId="None" clId="Web-{9D8CBAD4-CE44-459E-9FB1-306CBC311690}" dt="2025-11-16T12:24:38.932" v="10"/>
      <pc:docMkLst>
        <pc:docMk/>
      </pc:docMkLst>
      <pc:sldChg chg="addSp delSp modSp">
        <pc:chgData name="Leandro Bitetti" userId="VnnWZ16OMh6B8RnzymEXBnX7EHUEEWvWwPlVNE62Sps=" providerId="None" clId="Web-{9D8CBAD4-CE44-459E-9FB1-306CBC311690}" dt="2025-11-16T12:24:26.712" v="9" actId="1076"/>
        <pc:sldMkLst>
          <pc:docMk/>
          <pc:sldMk cId="3845528521" sldId="2167"/>
        </pc:sldMkLst>
        <pc:spChg chg="add del">
          <ac:chgData name="Leandro Bitetti" userId="VnnWZ16OMh6B8RnzymEXBnX7EHUEEWvWwPlVNE62Sps=" providerId="None" clId="Web-{9D8CBAD4-CE44-459E-9FB1-306CBC311690}" dt="2025-11-16T12:24:03.007" v="4"/>
          <ac:spMkLst>
            <pc:docMk/>
            <pc:sldMk cId="3845528521" sldId="2167"/>
            <ac:spMk id="3" creationId="{E11A18A2-6368-3960-2A40-83F56E8C8196}"/>
          </ac:spMkLst>
        </pc:spChg>
        <pc:spChg chg="add mod">
          <ac:chgData name="Leandro Bitetti" userId="VnnWZ16OMh6B8RnzymEXBnX7EHUEEWvWwPlVNE62Sps=" providerId="None" clId="Web-{9D8CBAD4-CE44-459E-9FB1-306CBC311690}" dt="2025-11-16T12:24:07.820" v="5" actId="1076"/>
          <ac:spMkLst>
            <pc:docMk/>
            <pc:sldMk cId="3845528521" sldId="2167"/>
            <ac:spMk id="5" creationId="{5630DED8-0CA4-0EC3-D2B6-F14EA9FB0C82}"/>
          </ac:spMkLst>
        </pc:spChg>
        <pc:spChg chg="add mod">
          <ac:chgData name="Leandro Bitetti" userId="VnnWZ16OMh6B8RnzymEXBnX7EHUEEWvWwPlVNE62Sps=" providerId="None" clId="Web-{9D8CBAD4-CE44-459E-9FB1-306CBC311690}" dt="2025-11-16T12:24:26.712" v="9" actId="1076"/>
          <ac:spMkLst>
            <pc:docMk/>
            <pc:sldMk cId="3845528521" sldId="2167"/>
            <ac:spMk id="11" creationId="{DCEC63C4-071A-3CE6-E1D6-6D0D32A45530}"/>
          </ac:spMkLst>
        </pc:spChg>
        <pc:picChg chg="add mod">
          <ac:chgData name="Leandro Bitetti" userId="VnnWZ16OMh6B8RnzymEXBnX7EHUEEWvWwPlVNE62Sps=" providerId="None" clId="Web-{9D8CBAD4-CE44-459E-9FB1-306CBC311690}" dt="2025-11-16T12:24:18.805" v="7" actId="1076"/>
          <ac:picMkLst>
            <pc:docMk/>
            <pc:sldMk cId="3845528521" sldId="2167"/>
            <ac:picMk id="8" creationId="{2FCD8F18-ABBD-A3A3-AEA6-1BC4F68D551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Bei der Entwicklung eigener Geschäftsideen im Rahmen von </a:t>
            </a:r>
            <a:r>
              <a:rPr lang="de-CH" sz="1100" i="1" dirty="0" err="1">
                <a:latin typeface="Century Gothic" panose="020B0502020202020204" pitchFamily="34" charset="0"/>
              </a:rPr>
              <a:t>myidea</a:t>
            </a:r>
            <a:r>
              <a:rPr lang="de-CH" sz="1100" dirty="0">
                <a:latin typeface="Century Gothic" panose="020B0502020202020204" pitchFamily="34" charset="0"/>
              </a:rPr>
              <a:t> tauchen einige Themen, Aktivitäten und entsprechende Werkzeuge/Strategien mehrfach auf, um den Prozess zu unterstützen. Die meisten wurden im Rahmen des Allgemeinbildenden Unterrichts (ABU) behandelt resp. erarbeitet und eingesetzt. Um sicher zu stellen, dass alle Lernenden über die entsprechenden Basiskompetenzen für die Arbeit mit </a:t>
            </a:r>
            <a:r>
              <a:rPr lang="de-CH" sz="1100" i="1" dirty="0" err="1">
                <a:latin typeface="Century Gothic" panose="020B0502020202020204" pitchFamily="34" charset="0"/>
              </a:rPr>
              <a:t>myidea</a:t>
            </a:r>
            <a:r>
              <a:rPr lang="de-CH" sz="1100" dirty="0">
                <a:latin typeface="Century Gothic" panose="020B0502020202020204" pitchFamily="34" charset="0"/>
              </a:rPr>
              <a:t> verfügen, werden diese Themen, Aktivitäten und entsprechenden Werkzeuge/Strategien hier bei Bedarf nochmals kurz repetiert. Dabei werden auch erste Hinweise gesetzt, wo und wie sie in </a:t>
            </a:r>
            <a:r>
              <a:rPr lang="de-CH" sz="1100" i="1" dirty="0" err="1">
                <a:highlight>
                  <a:srgbClr val="FFFF00"/>
                </a:highlight>
                <a:latin typeface="Century Gothic" panose="020B0502020202020204" pitchFamily="34" charset="0"/>
              </a:rPr>
              <a:t>myidea</a:t>
            </a:r>
            <a:r>
              <a:rPr lang="de-CH" sz="1100" dirty="0">
                <a:latin typeface="Century Gothic" panose="020B0502020202020204" pitchFamily="34" charset="0"/>
              </a:rPr>
              <a:t> relevant werden. Um in </a:t>
            </a:r>
            <a:r>
              <a:rPr lang="de-CH" sz="1100" i="1" dirty="0" err="1">
                <a:latin typeface="Century Gothic" panose="020B0502020202020204" pitchFamily="34" charset="0"/>
              </a:rPr>
              <a:t>myidea</a:t>
            </a:r>
            <a:r>
              <a:rPr lang="de-CH" sz="1100" dirty="0">
                <a:latin typeface="Century Gothic" panose="020B0502020202020204" pitchFamily="34" charset="0"/>
              </a:rPr>
              <a:t> 2.0 solche wiederkehrenden Themen zu markieren, wird das hier dargestellte Pfeil-im-Kreis-Icon verwendet. Dies ermöglicht es den Lehrpersonen, explizite Rückbezüge zu setzen, während es bei den Lernenden für einen Wiedererkennungs-Effekt sorgt.</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Eine Persona ist eine fiktive, aber realistische Darstellung einer typischen Kundin oder eines typischen Kunden. Sie hilft Teams während des gesamten </a:t>
            </a:r>
            <a:r>
              <a:rPr lang="de-CH" sz="1100" i="1" kern="1200" dirty="0">
                <a:solidFill>
                  <a:schemeClr val="tx1"/>
                </a:solidFill>
                <a:effectLst/>
                <a:latin typeface="Century Gothic" panose="020B0502020202020204" pitchFamily="34" charset="0"/>
                <a:ea typeface="+mn-ea"/>
                <a:cs typeface="+mn-cs"/>
              </a:rPr>
              <a:t>myidea</a:t>
            </a:r>
            <a:r>
              <a:rPr lang="de-CH" sz="1100" kern="1200" dirty="0">
                <a:solidFill>
                  <a:schemeClr val="tx1"/>
                </a:solidFill>
                <a:effectLst/>
                <a:latin typeface="Century Gothic" panose="020B0502020202020204" pitchFamily="34" charset="0"/>
                <a:ea typeface="+mn-ea"/>
                <a:cs typeface="+mn-cs"/>
              </a:rPr>
              <a:t>-Prozesses, ein klares Bild davon zu behalten, für wen sie eine Lösung entwickeln.</a:t>
            </a:r>
          </a:p>
          <a:p>
            <a:r>
              <a:rPr lang="de-CH" sz="1100" kern="1200" dirty="0">
                <a:solidFill>
                  <a:schemeClr val="tx1"/>
                </a:solidFill>
                <a:effectLst/>
                <a:latin typeface="Century Gothic" panose="020B0502020202020204" pitchFamily="34" charset="0"/>
                <a:ea typeface="+mn-ea"/>
                <a:cs typeface="+mn-cs"/>
              </a:rPr>
              <a:t> </a:t>
            </a:r>
          </a:p>
          <a:p>
            <a:pPr algn="l"/>
            <a:r>
              <a:rPr lang="de-CH" sz="1100" kern="1200" dirty="0">
                <a:solidFill>
                  <a:schemeClr val="tx1"/>
                </a:solidFill>
                <a:effectLst/>
                <a:latin typeface="Century Gothic" panose="020B0502020202020204" pitchFamily="34" charset="0"/>
                <a:ea typeface="+mn-ea"/>
                <a:cs typeface="+mn-cs"/>
              </a:rPr>
              <a:t>Die Persona ist eines der wiederkehrenden Themen, da sie in </a:t>
            </a:r>
            <a:r>
              <a:rPr lang="de-CH" sz="1100" b="1" i="0" kern="1200" dirty="0">
                <a:solidFill>
                  <a:schemeClr val="tx1"/>
                </a:solidFill>
                <a:effectLst/>
                <a:latin typeface="Century Gothic" panose="020B0502020202020204" pitchFamily="34" charset="0"/>
                <a:ea typeface="+mn-ea"/>
                <a:cs typeface="+mn-cs"/>
              </a:rPr>
              <a:t>allen Phasen</a:t>
            </a:r>
            <a:r>
              <a:rPr lang="de-CH" sz="1100" b="0" kern="1200" dirty="0">
                <a:solidFill>
                  <a:schemeClr val="tx1"/>
                </a:solidFill>
                <a:effectLst/>
                <a:latin typeface="Century Gothic" panose="020B0502020202020204" pitchFamily="34" charset="0"/>
                <a:ea typeface="+mn-ea"/>
                <a:cs typeface="+mn-cs"/>
              </a:rPr>
              <a:t> </a:t>
            </a:r>
            <a:r>
              <a:rPr lang="de-CH" sz="1100" kern="1200" dirty="0">
                <a:solidFill>
                  <a:schemeClr val="tx1"/>
                </a:solidFill>
                <a:effectLst/>
                <a:latin typeface="Century Gothic" panose="020B0502020202020204" pitchFamily="34" charset="0"/>
                <a:ea typeface="+mn-ea"/>
                <a:cs typeface="+mn-cs"/>
              </a:rPr>
              <a:t>des Design-</a:t>
            </a:r>
            <a:r>
              <a:rPr lang="de-CH" sz="1100" kern="1200" dirty="0" err="1">
                <a:solidFill>
                  <a:schemeClr val="tx1"/>
                </a:solidFill>
                <a:effectLst/>
                <a:latin typeface="Century Gothic" panose="020B0502020202020204" pitchFamily="34" charset="0"/>
                <a:ea typeface="+mn-ea"/>
                <a:cs typeface="+mn-cs"/>
              </a:rPr>
              <a:t>Thinking</a:t>
            </a:r>
            <a:r>
              <a:rPr lang="de-CH" sz="1100" kern="1200" dirty="0">
                <a:solidFill>
                  <a:schemeClr val="tx1"/>
                </a:solidFill>
                <a:effectLst/>
                <a:latin typeface="Century Gothic" panose="020B0502020202020204" pitchFamily="34" charset="0"/>
                <a:ea typeface="+mn-ea"/>
                <a:cs typeface="+mn-cs"/>
              </a:rPr>
              <a:t>-Prozesses nützlich ist – nicht nur in der «Problemphase». Sie dient als stabiler Bezugspunkt und repräsentiert den «Typ Mensch», dem die Lernenden helfen möchten.</a:t>
            </a:r>
          </a:p>
          <a:p>
            <a:r>
              <a:rPr lang="de-CH" sz="1100" kern="1200" dirty="0">
                <a:solidFill>
                  <a:schemeClr val="tx1"/>
                </a:solidFill>
                <a:effectLst/>
                <a:latin typeface="Century Gothic" panose="020B0502020202020204" pitchFamily="34" charset="0"/>
                <a:ea typeface="+mn-ea"/>
                <a:cs typeface="+mn-cs"/>
              </a:rPr>
              <a:t> </a:t>
            </a:r>
          </a:p>
          <a:p>
            <a:r>
              <a:rPr lang="de-CH" sz="1100" kern="1200" dirty="0">
                <a:solidFill>
                  <a:schemeClr val="tx1"/>
                </a:solidFill>
                <a:effectLst/>
                <a:latin typeface="Century Gothic" panose="020B0502020202020204" pitchFamily="34" charset="0"/>
                <a:ea typeface="+mn-ea"/>
                <a:cs typeface="+mn-cs"/>
              </a:rPr>
              <a:t>Obwohl die Persona </a:t>
            </a:r>
            <a:r>
              <a:rPr lang="de-CH" sz="1100" b="1" i="0" kern="1200" dirty="0">
                <a:solidFill>
                  <a:schemeClr val="tx1"/>
                </a:solidFill>
                <a:effectLst/>
                <a:latin typeface="Century Gothic" panose="020B0502020202020204" pitchFamily="34" charset="0"/>
                <a:ea typeface="+mn-ea"/>
                <a:cs typeface="+mn-cs"/>
              </a:rPr>
              <a:t>fiktiv</a:t>
            </a:r>
            <a:r>
              <a:rPr lang="de-CH" sz="1100" i="1" kern="1200" dirty="0">
                <a:solidFill>
                  <a:schemeClr val="tx1"/>
                </a:solidFill>
                <a:effectLst/>
                <a:latin typeface="Century Gothic" panose="020B0502020202020204" pitchFamily="34" charset="0"/>
                <a:ea typeface="+mn-ea"/>
                <a:cs typeface="+mn-cs"/>
              </a:rPr>
              <a:t> </a:t>
            </a:r>
            <a:r>
              <a:rPr lang="de-CH" sz="1100" kern="1200" dirty="0">
                <a:solidFill>
                  <a:schemeClr val="tx1"/>
                </a:solidFill>
                <a:effectLst/>
                <a:latin typeface="Century Gothic" panose="020B0502020202020204" pitchFamily="34" charset="0"/>
                <a:ea typeface="+mn-ea"/>
                <a:cs typeface="+mn-cs"/>
              </a:rPr>
              <a:t>ist, wird sie anhand </a:t>
            </a:r>
            <a:r>
              <a:rPr lang="de-CH" sz="1100" b="1" i="0" kern="1200" dirty="0">
                <a:solidFill>
                  <a:schemeClr val="tx1"/>
                </a:solidFill>
                <a:effectLst/>
                <a:latin typeface="Century Gothic" panose="020B0502020202020204" pitchFamily="34" charset="0"/>
                <a:ea typeface="+mn-ea"/>
                <a:cs typeface="+mn-cs"/>
              </a:rPr>
              <a:t>realer Erkenntnisse</a:t>
            </a:r>
            <a:r>
              <a:rPr lang="de-CH" sz="1100" i="1" kern="1200" dirty="0">
                <a:solidFill>
                  <a:schemeClr val="tx1"/>
                </a:solidFill>
                <a:effectLst/>
                <a:latin typeface="Century Gothic" panose="020B0502020202020204" pitchFamily="34" charset="0"/>
                <a:ea typeface="+mn-ea"/>
                <a:cs typeface="+mn-cs"/>
              </a:rPr>
              <a:t> </a:t>
            </a:r>
            <a:r>
              <a:rPr lang="de-CH" sz="1100" kern="1200" dirty="0">
                <a:solidFill>
                  <a:schemeClr val="tx1"/>
                </a:solidFill>
                <a:effectLst/>
                <a:latin typeface="Century Gothic" panose="020B0502020202020204" pitchFamily="34" charset="0"/>
                <a:ea typeface="+mn-ea"/>
                <a:cs typeface="+mn-cs"/>
              </a:rPr>
              <a:t>erstellt, die durch Sekundärforschung und Feldforschung gewonnen wurden. Sie soll nicht statistisch exakt sein, sondern den Lernenden helfen, ihren Kunden ein konkretes ‚Gesicht‘ zu geben, damit sie bei der Entwicklung ihrer Lösung konsistent und empathisch vorgehen können.</a:t>
            </a:r>
            <a:endParaRPr lang="en-US" sz="1100" dirty="0">
              <a:latin typeface="Century Gothic" panose="020B0502020202020204" pitchFamily="34" charset="0"/>
            </a:endParaRPr>
          </a:p>
          <a:p>
            <a:pPr>
              <a:spcAft>
                <a:spcPts val="600"/>
              </a:spcAft>
            </a:pPr>
            <a:endParaRPr lang="en-US" sz="1100" dirty="0">
              <a:latin typeface="Century Gothic" panose="020B0502020202020204" pitchFamily="34" charset="0"/>
            </a:endParaRPr>
          </a:p>
          <a:p>
            <a:r>
              <a:rPr lang="de-CH" sz="1100" b="0" kern="1200" dirty="0">
                <a:solidFill>
                  <a:schemeClr val="tx1"/>
                </a:solidFill>
                <a:effectLst/>
                <a:latin typeface="Century Gothic" panose="020B0502020202020204" pitchFamily="34" charset="0"/>
                <a:ea typeface="+mn-ea"/>
                <a:cs typeface="+mn-cs"/>
              </a:rPr>
              <a:t>Es kann hilfreich sein, die wichtigsten Unterschiede zwischen </a:t>
            </a:r>
            <a:r>
              <a:rPr lang="de-CH" sz="1100" b="0" kern="1200" dirty="0" err="1">
                <a:solidFill>
                  <a:schemeClr val="tx1"/>
                </a:solidFill>
                <a:effectLst/>
                <a:latin typeface="Century Gothic" panose="020B0502020202020204" pitchFamily="34" charset="0"/>
                <a:ea typeface="+mn-ea"/>
                <a:cs typeface="+mn-cs"/>
              </a:rPr>
              <a:t>Empathiekarte</a:t>
            </a:r>
            <a:r>
              <a:rPr lang="de-CH" sz="1100" b="0" kern="1200" dirty="0">
                <a:solidFill>
                  <a:schemeClr val="tx1"/>
                </a:solidFill>
                <a:effectLst/>
                <a:latin typeface="Century Gothic" panose="020B0502020202020204" pitchFamily="34" charset="0"/>
                <a:ea typeface="+mn-ea"/>
                <a:cs typeface="+mn-cs"/>
              </a:rPr>
              <a:t>, Persona und den «Jobs </a:t>
            </a:r>
            <a:r>
              <a:rPr lang="de-CH" sz="1100" b="0" kern="1200" dirty="0" err="1">
                <a:solidFill>
                  <a:schemeClr val="tx1"/>
                </a:solidFill>
                <a:effectLst/>
                <a:latin typeface="Century Gothic" panose="020B0502020202020204" pitchFamily="34" charset="0"/>
                <a:ea typeface="+mn-ea"/>
                <a:cs typeface="+mn-cs"/>
              </a:rPr>
              <a:t>to</a:t>
            </a:r>
            <a:r>
              <a:rPr lang="de-CH" sz="1100" b="0" kern="1200" dirty="0">
                <a:solidFill>
                  <a:schemeClr val="tx1"/>
                </a:solidFill>
                <a:effectLst/>
                <a:latin typeface="Century Gothic" panose="020B0502020202020204" pitchFamily="34" charset="0"/>
                <a:ea typeface="+mn-ea"/>
                <a:cs typeface="+mn-cs"/>
              </a:rPr>
              <a:t> Be </a:t>
            </a:r>
            <a:r>
              <a:rPr lang="de-CH" sz="1100" b="0" kern="1200" dirty="0" err="1">
                <a:solidFill>
                  <a:schemeClr val="tx1"/>
                </a:solidFill>
                <a:effectLst/>
                <a:latin typeface="Century Gothic" panose="020B0502020202020204" pitchFamily="34" charset="0"/>
                <a:ea typeface="+mn-ea"/>
                <a:cs typeface="+mn-cs"/>
              </a:rPr>
              <a:t>Done</a:t>
            </a:r>
            <a:r>
              <a:rPr lang="de-CH" sz="1100" b="0" kern="1200" dirty="0">
                <a:solidFill>
                  <a:schemeClr val="tx1"/>
                </a:solidFill>
                <a:effectLst/>
                <a:latin typeface="Century Gothic" panose="020B0502020202020204" pitchFamily="34" charset="0"/>
                <a:ea typeface="+mn-ea"/>
                <a:cs typeface="+mn-cs"/>
              </a:rPr>
              <a:t>» zu kennen:</a:t>
            </a:r>
          </a:p>
          <a:p>
            <a:pPr marL="171450" indent="-171450">
              <a:buFont typeface="Arial" panose="020B0604020202020204" pitchFamily="34" charset="0"/>
              <a:buChar char="•"/>
            </a:pPr>
            <a:r>
              <a:rPr lang="de-CH" sz="1100" b="0" kern="1200" dirty="0" err="1">
                <a:solidFill>
                  <a:schemeClr val="tx1"/>
                </a:solidFill>
                <a:effectLst/>
                <a:latin typeface="Century Gothic" panose="020B0502020202020204" pitchFamily="34" charset="0"/>
                <a:ea typeface="+mn-ea"/>
                <a:cs typeface="+mn-cs"/>
              </a:rPr>
              <a:t>Empathiekarte</a:t>
            </a:r>
            <a:r>
              <a:rPr lang="de-CH" sz="1100" b="0" kern="1200" dirty="0">
                <a:solidFill>
                  <a:schemeClr val="tx1"/>
                </a:solidFill>
                <a:effectLst/>
                <a:latin typeface="Century Gothic" panose="020B0502020202020204" pitchFamily="34" charset="0"/>
                <a:ea typeface="+mn-ea"/>
                <a:cs typeface="+mn-cs"/>
              </a:rPr>
              <a:t> = konzentriert sich auf Emotionen, Gedanken und Verhaltensweisen, die </a:t>
            </a:r>
            <a:r>
              <a:rPr lang="de-CH" sz="1100" b="0" i="1" kern="1200" dirty="0">
                <a:solidFill>
                  <a:schemeClr val="tx1"/>
                </a:solidFill>
                <a:effectLst/>
                <a:latin typeface="Century Gothic" panose="020B0502020202020204" pitchFamily="34" charset="0"/>
                <a:ea typeface="+mn-ea"/>
                <a:cs typeface="+mn-cs"/>
              </a:rPr>
              <a:t>mit dem Problem verbunden sind</a:t>
            </a:r>
            <a:r>
              <a:rPr lang="de-CH" sz="1100" b="0" kern="1200" dirty="0">
                <a:solidFill>
                  <a:schemeClr val="tx1"/>
                </a:solidFill>
                <a:effectLst/>
                <a:latin typeface="Century Gothic" panose="020B0502020202020204" pitchFamily="34" charset="0"/>
                <a:ea typeface="+mn-ea"/>
                <a:cs typeface="+mn-cs"/>
              </a:rPr>
              <a:t>. Sie basiert auf Informationen, die meist durch Gespräche mit realen Personen gewonnen werden.</a:t>
            </a:r>
          </a:p>
          <a:p>
            <a:pPr marL="171450" indent="-171450">
              <a:buFont typeface="Arial" panose="020B0604020202020204" pitchFamily="34" charset="0"/>
              <a:buChar char="•"/>
            </a:pPr>
            <a:r>
              <a:rPr lang="de-CH" sz="1100" b="0" kern="1200" dirty="0">
                <a:solidFill>
                  <a:schemeClr val="tx1"/>
                </a:solidFill>
                <a:effectLst/>
                <a:latin typeface="Century Gothic" panose="020B0502020202020204" pitchFamily="34" charset="0"/>
                <a:ea typeface="+mn-ea"/>
                <a:cs typeface="+mn-cs"/>
              </a:rPr>
              <a:t>Persona = eine umfassendere, allgemeine Beschreibung der Person, noch </a:t>
            </a:r>
            <a:r>
              <a:rPr lang="de-CH" sz="1100" b="0" i="1" kern="1200" dirty="0">
                <a:solidFill>
                  <a:schemeClr val="tx1"/>
                </a:solidFill>
                <a:effectLst/>
                <a:latin typeface="Century Gothic" panose="020B0502020202020204" pitchFamily="34" charset="0"/>
                <a:ea typeface="+mn-ea"/>
                <a:cs typeface="+mn-cs"/>
              </a:rPr>
              <a:t>bevor</a:t>
            </a:r>
            <a:r>
              <a:rPr lang="de-CH" sz="1100" b="0" kern="1200" dirty="0">
                <a:solidFill>
                  <a:schemeClr val="tx1"/>
                </a:solidFill>
                <a:effectLst/>
                <a:latin typeface="Century Gothic" panose="020B0502020202020204" pitchFamily="34" charset="0"/>
                <a:ea typeface="+mn-ea"/>
                <a:cs typeface="+mn-cs"/>
              </a:rPr>
              <a:t> das Problem genauer betrachtet wird. Sie umfasst Hintergrund, Lebensstil, Gewohnheiten und Motivationen. Ausserdem bleibt sie während der gesamten Ideenfindung, Prototypentwicklung und des wiederkehrenden Pitchings nützlich.</a:t>
            </a:r>
          </a:p>
          <a:p>
            <a:pPr marL="171450" indent="-171450">
              <a:buFont typeface="Arial" panose="020B0604020202020204" pitchFamily="34" charset="0"/>
              <a:buChar char="•"/>
            </a:pPr>
            <a:r>
              <a:rPr lang="de-CH" sz="1100" b="0" kern="1200" dirty="0">
                <a:solidFill>
                  <a:schemeClr val="tx1"/>
                </a:solidFill>
                <a:effectLst/>
                <a:latin typeface="Century Gothic" panose="020B0502020202020204" pitchFamily="34" charset="0"/>
                <a:ea typeface="+mn-ea"/>
                <a:cs typeface="+mn-cs"/>
              </a:rPr>
              <a:t>Jobs </a:t>
            </a:r>
            <a:r>
              <a:rPr lang="de-CH" sz="1100" b="0" kern="1200" dirty="0" err="1">
                <a:solidFill>
                  <a:schemeClr val="tx1"/>
                </a:solidFill>
                <a:effectLst/>
                <a:latin typeface="Century Gothic" panose="020B0502020202020204" pitchFamily="34" charset="0"/>
                <a:ea typeface="+mn-ea"/>
                <a:cs typeface="+mn-cs"/>
              </a:rPr>
              <a:t>to</a:t>
            </a:r>
            <a:r>
              <a:rPr lang="de-CH" sz="1100" b="0" kern="1200" dirty="0">
                <a:solidFill>
                  <a:schemeClr val="tx1"/>
                </a:solidFill>
                <a:effectLst/>
                <a:latin typeface="Century Gothic" panose="020B0502020202020204" pitchFamily="34" charset="0"/>
                <a:ea typeface="+mn-ea"/>
                <a:cs typeface="+mn-cs"/>
              </a:rPr>
              <a:t> Be </a:t>
            </a:r>
            <a:r>
              <a:rPr lang="de-CH" sz="1100" b="0" kern="1200" dirty="0" err="1">
                <a:solidFill>
                  <a:schemeClr val="tx1"/>
                </a:solidFill>
                <a:effectLst/>
                <a:latin typeface="Century Gothic" panose="020B0502020202020204" pitchFamily="34" charset="0"/>
                <a:ea typeface="+mn-ea"/>
                <a:cs typeface="+mn-cs"/>
              </a:rPr>
              <a:t>Done</a:t>
            </a:r>
            <a:r>
              <a:rPr lang="de-CH" sz="1100" b="0" kern="1200" dirty="0">
                <a:solidFill>
                  <a:schemeClr val="tx1"/>
                </a:solidFill>
                <a:effectLst/>
                <a:latin typeface="Century Gothic" panose="020B0502020202020204" pitchFamily="34" charset="0"/>
                <a:ea typeface="+mn-ea"/>
                <a:cs typeface="+mn-cs"/>
              </a:rPr>
              <a:t> = beschreibt, </a:t>
            </a:r>
            <a:r>
              <a:rPr lang="de-CH" sz="1100" b="0" i="1" kern="1200" dirty="0">
                <a:solidFill>
                  <a:schemeClr val="tx1"/>
                </a:solidFill>
                <a:effectLst/>
                <a:latin typeface="Century Gothic" panose="020B0502020202020204" pitchFamily="34" charset="0"/>
                <a:ea typeface="+mn-ea"/>
                <a:cs typeface="+mn-cs"/>
              </a:rPr>
              <a:t>was</a:t>
            </a:r>
            <a:r>
              <a:rPr lang="de-CH" sz="1100" b="0" kern="1200" dirty="0">
                <a:solidFill>
                  <a:schemeClr val="tx1"/>
                </a:solidFill>
                <a:effectLst/>
                <a:latin typeface="Century Gothic" panose="020B0502020202020204" pitchFamily="34" charset="0"/>
                <a:ea typeface="+mn-ea"/>
                <a:cs typeface="+mn-cs"/>
              </a:rPr>
              <a:t> die Kundin oder der Kunde erreichen möchte (Ziel) und </a:t>
            </a:r>
            <a:r>
              <a:rPr lang="de-CH" sz="1100" b="0" i="1" kern="1200" dirty="0">
                <a:solidFill>
                  <a:schemeClr val="tx1"/>
                </a:solidFill>
                <a:effectLst/>
                <a:latin typeface="Century Gothic" panose="020B0502020202020204" pitchFamily="34" charset="0"/>
                <a:ea typeface="+mn-ea"/>
                <a:cs typeface="+mn-cs"/>
              </a:rPr>
              <a:t>warum</a:t>
            </a:r>
            <a:r>
              <a:rPr lang="de-CH" sz="1100" b="0" kern="1200" dirty="0">
                <a:solidFill>
                  <a:schemeClr val="tx1"/>
                </a:solidFill>
                <a:effectLst/>
                <a:latin typeface="Century Gothic" panose="020B0502020202020204" pitchFamily="34" charset="0"/>
                <a:ea typeface="+mn-ea"/>
                <a:cs typeface="+mn-cs"/>
              </a:rPr>
              <a:t> (Motivation &amp; Kontext). Verschiedene Personas können denselben «Job </a:t>
            </a:r>
            <a:r>
              <a:rPr lang="de-CH" sz="1100" b="0" kern="1200" dirty="0" err="1">
                <a:solidFill>
                  <a:schemeClr val="tx1"/>
                </a:solidFill>
                <a:effectLst/>
                <a:latin typeface="Century Gothic" panose="020B0502020202020204" pitchFamily="34" charset="0"/>
                <a:ea typeface="+mn-ea"/>
                <a:cs typeface="+mn-cs"/>
              </a:rPr>
              <a:t>to</a:t>
            </a:r>
            <a:r>
              <a:rPr lang="de-CH" sz="1100" b="0" kern="1200" dirty="0">
                <a:solidFill>
                  <a:schemeClr val="tx1"/>
                </a:solidFill>
                <a:effectLst/>
                <a:latin typeface="Century Gothic" panose="020B0502020202020204" pitchFamily="34" charset="0"/>
                <a:ea typeface="+mn-ea"/>
                <a:cs typeface="+mn-cs"/>
              </a:rPr>
              <a:t> Be </a:t>
            </a:r>
            <a:r>
              <a:rPr lang="de-CH" sz="1100" b="0" kern="1200" dirty="0" err="1">
                <a:solidFill>
                  <a:schemeClr val="tx1"/>
                </a:solidFill>
                <a:effectLst/>
                <a:latin typeface="Century Gothic" panose="020B0502020202020204" pitchFamily="34" charset="0"/>
                <a:ea typeface="+mn-ea"/>
                <a:cs typeface="+mn-cs"/>
              </a:rPr>
              <a:t>Done</a:t>
            </a:r>
            <a:r>
              <a:rPr lang="de-CH" sz="1100" b="0" kern="1200" dirty="0">
                <a:solidFill>
                  <a:schemeClr val="tx1"/>
                </a:solidFill>
                <a:effectLst/>
                <a:latin typeface="Century Gothic" panose="020B0502020202020204" pitchFamily="34" charset="0"/>
                <a:ea typeface="+mn-ea"/>
                <a:cs typeface="+mn-cs"/>
              </a:rPr>
              <a:t>» haben.</a:t>
            </a:r>
          </a:p>
          <a:p>
            <a:r>
              <a:rPr lang="de-CH" sz="1100" b="0" kern="1200" dirty="0">
                <a:solidFill>
                  <a:schemeClr val="tx1"/>
                </a:solidFill>
                <a:effectLst/>
                <a:latin typeface="Century Gothic" panose="020B0502020202020204" pitchFamily="34" charset="0"/>
                <a:ea typeface="+mn-ea"/>
                <a:cs typeface="+mn-cs"/>
              </a:rPr>
              <a:t> </a:t>
            </a:r>
          </a:p>
          <a:p>
            <a:r>
              <a:rPr lang="de-CH" sz="1100" b="1" kern="1200" dirty="0">
                <a:solidFill>
                  <a:schemeClr val="tx1"/>
                </a:solidFill>
                <a:effectLst/>
                <a:latin typeface="Century Gothic" panose="020B0502020202020204" pitchFamily="34" charset="0"/>
                <a:ea typeface="+mn-ea"/>
                <a:cs typeface="+mn-cs"/>
              </a:rPr>
              <a:t>Wichtig: </a:t>
            </a:r>
            <a:r>
              <a:rPr lang="de-CH" sz="1100" b="0" kern="1200" dirty="0">
                <a:solidFill>
                  <a:schemeClr val="tx1"/>
                </a:solidFill>
                <a:effectLst/>
                <a:latin typeface="Century Gothic" panose="020B0502020202020204" pitchFamily="34" charset="0"/>
                <a:ea typeface="+mn-ea"/>
                <a:cs typeface="+mn-cs"/>
              </a:rPr>
              <a:t>Personas sind nicht festgeschrieben. Die Lernenden können die Persona anpassen oder ändern, wenn neue Erkenntnisse gewonnen werden. Sie verhindert, dass die Lernenden sagen «Unsere Zielgruppe sind alle» – sie zwingt dazu, sich eine konkrete Kundin oder einen konkreten Kunden vorzustellen. Personas sind inspirierende Werkzeuge. Sie regen Empathie und Kreativität an, dürfen aber die Erforschung verschiedener Kundinnen und Kunden, die möglicherweise ähnliche Jobs </a:t>
            </a:r>
            <a:r>
              <a:rPr lang="de-CH" sz="1100" b="0" kern="1200" dirty="0" err="1">
                <a:solidFill>
                  <a:schemeClr val="tx1"/>
                </a:solidFill>
                <a:effectLst/>
                <a:latin typeface="Century Gothic" panose="020B0502020202020204" pitchFamily="34" charset="0"/>
                <a:ea typeface="+mn-ea"/>
                <a:cs typeface="+mn-cs"/>
              </a:rPr>
              <a:t>to</a:t>
            </a:r>
            <a:r>
              <a:rPr lang="de-CH" sz="1100" b="0" kern="1200" dirty="0">
                <a:solidFill>
                  <a:schemeClr val="tx1"/>
                </a:solidFill>
                <a:effectLst/>
                <a:latin typeface="Century Gothic" panose="020B0502020202020204" pitchFamily="34" charset="0"/>
                <a:ea typeface="+mn-ea"/>
                <a:cs typeface="+mn-cs"/>
              </a:rPr>
              <a:t> Be </a:t>
            </a:r>
            <a:r>
              <a:rPr lang="de-CH" sz="1100" b="0" kern="1200" dirty="0" err="1">
                <a:solidFill>
                  <a:schemeClr val="tx1"/>
                </a:solidFill>
                <a:effectLst/>
                <a:latin typeface="Century Gothic" panose="020B0502020202020204" pitchFamily="34" charset="0"/>
                <a:ea typeface="+mn-ea"/>
                <a:cs typeface="+mn-cs"/>
              </a:rPr>
              <a:t>Done</a:t>
            </a:r>
            <a:r>
              <a:rPr lang="de-CH" sz="1100" b="0" kern="1200" dirty="0">
                <a:solidFill>
                  <a:schemeClr val="tx1"/>
                </a:solidFill>
                <a:effectLst/>
                <a:latin typeface="Century Gothic" panose="020B0502020202020204" pitchFamily="34" charset="0"/>
                <a:ea typeface="+mn-ea"/>
                <a:cs typeface="+mn-cs"/>
              </a:rPr>
              <a:t> haben, nicht einschränken</a:t>
            </a:r>
          </a:p>
          <a:p>
            <a:r>
              <a:rPr lang="de-CH" sz="1100" b="1" kern="1200" dirty="0">
                <a:solidFill>
                  <a:schemeClr val="tx1"/>
                </a:solidFill>
                <a:effectLst/>
                <a:latin typeface="Century Gothic" panose="020B0502020202020204" pitchFamily="34" charset="0"/>
                <a:ea typeface="+mn-ea"/>
                <a:cs typeface="+mn-cs"/>
              </a:rPr>
              <a:t> </a:t>
            </a:r>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Die Persona bildet die Grundlage für alles Weitere.</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Bei der Definition der </a:t>
            </a:r>
            <a:r>
              <a:rPr lang="de-CH" sz="1100" b="1" kern="1200" dirty="0">
                <a:solidFill>
                  <a:schemeClr val="tx1"/>
                </a:solidFill>
                <a:effectLst/>
                <a:latin typeface="Century Gothic" panose="020B0502020202020204" pitchFamily="34" charset="0"/>
                <a:ea typeface="+mn-ea"/>
                <a:cs typeface="+mn-cs"/>
              </a:rPr>
              <a:t>Jobs </a:t>
            </a:r>
            <a:r>
              <a:rPr lang="de-CH" sz="1100" b="1" kern="1200" dirty="0" err="1">
                <a:solidFill>
                  <a:schemeClr val="tx1"/>
                </a:solidFill>
                <a:effectLst/>
                <a:latin typeface="Century Gothic" panose="020B0502020202020204" pitchFamily="34" charset="0"/>
                <a:ea typeface="+mn-ea"/>
                <a:cs typeface="+mn-cs"/>
              </a:rPr>
              <a:t>to</a:t>
            </a:r>
            <a:r>
              <a:rPr lang="de-CH" sz="1100" b="1" kern="1200" dirty="0">
                <a:solidFill>
                  <a:schemeClr val="tx1"/>
                </a:solidFill>
                <a:effectLst/>
                <a:latin typeface="Century Gothic" panose="020B0502020202020204" pitchFamily="34" charset="0"/>
                <a:ea typeface="+mn-ea"/>
                <a:cs typeface="+mn-cs"/>
              </a:rPr>
              <a:t> Be </a:t>
            </a:r>
            <a:r>
              <a:rPr lang="de-CH" sz="1100" b="1" kern="1200" dirty="0" err="1">
                <a:solidFill>
                  <a:schemeClr val="tx1"/>
                </a:solidFill>
                <a:effectLst/>
                <a:latin typeface="Century Gothic" panose="020B0502020202020204" pitchFamily="34" charset="0"/>
                <a:ea typeface="+mn-ea"/>
                <a:cs typeface="+mn-cs"/>
              </a:rPr>
              <a:t>Done</a:t>
            </a:r>
            <a:r>
              <a:rPr lang="de-CH" sz="1100" kern="1200" dirty="0">
                <a:solidFill>
                  <a:schemeClr val="tx1"/>
                </a:solidFill>
                <a:effectLst/>
                <a:latin typeface="Century Gothic" panose="020B0502020202020204" pitchFamily="34" charset="0"/>
                <a:ea typeface="+mn-ea"/>
                <a:cs typeface="+mn-cs"/>
              </a:rPr>
              <a:t> hilft die Persona, sich auf das zu konzentrieren, was diese </a:t>
            </a:r>
            <a:r>
              <a:rPr lang="de-CH" sz="1100" i="1" kern="1200" dirty="0">
                <a:solidFill>
                  <a:schemeClr val="tx1"/>
                </a:solidFill>
                <a:effectLst/>
                <a:latin typeface="Century Gothic" panose="020B0502020202020204" pitchFamily="34" charset="0"/>
                <a:ea typeface="+mn-ea"/>
                <a:cs typeface="+mn-cs"/>
              </a:rPr>
              <a:t>bestimmte</a:t>
            </a:r>
            <a:r>
              <a:rPr lang="de-CH" sz="1100" kern="1200" dirty="0">
                <a:solidFill>
                  <a:schemeClr val="tx1"/>
                </a:solidFill>
                <a:effectLst/>
                <a:latin typeface="Century Gothic" panose="020B0502020202020204" pitchFamily="34" charset="0"/>
                <a:ea typeface="+mn-ea"/>
                <a:cs typeface="+mn-cs"/>
              </a:rPr>
              <a:t> Kundin oder dieser </a:t>
            </a:r>
            <a:r>
              <a:rPr lang="de-CH" sz="1100" i="1" kern="1200" dirty="0">
                <a:solidFill>
                  <a:schemeClr val="tx1"/>
                </a:solidFill>
                <a:effectLst/>
                <a:latin typeface="Century Gothic" panose="020B0502020202020204" pitchFamily="34" charset="0"/>
                <a:ea typeface="+mn-ea"/>
                <a:cs typeface="+mn-cs"/>
              </a:rPr>
              <a:t>bestimmte</a:t>
            </a:r>
            <a:r>
              <a:rPr lang="de-CH" sz="1100" kern="1200" dirty="0">
                <a:solidFill>
                  <a:schemeClr val="tx1"/>
                </a:solidFill>
                <a:effectLst/>
                <a:latin typeface="Century Gothic" panose="020B0502020202020204" pitchFamily="34" charset="0"/>
                <a:ea typeface="+mn-ea"/>
                <a:cs typeface="+mn-cs"/>
              </a:rPr>
              <a:t> Kunde erreichen möchte.</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Bei der Identifizierung von Problemen zeigt die Persona, welche Frustrationen besonders relevant sind.</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Bei der Ideenfindung dient die Persona als Kompass, um Ideen zu bewerten: «Welche Funktionen sind für </a:t>
            </a:r>
            <a:r>
              <a:rPr lang="de-CH" sz="1100" i="1" kern="1200" dirty="0">
                <a:solidFill>
                  <a:schemeClr val="tx1"/>
                </a:solidFill>
                <a:effectLst/>
                <a:latin typeface="Century Gothic" panose="020B0502020202020204" pitchFamily="34" charset="0"/>
                <a:ea typeface="+mn-ea"/>
                <a:cs typeface="+mn-cs"/>
              </a:rPr>
              <a:t>diese Persona</a:t>
            </a:r>
            <a:r>
              <a:rPr lang="de-CH" sz="1100" kern="1200" dirty="0">
                <a:solidFill>
                  <a:schemeClr val="tx1"/>
                </a:solidFill>
                <a:effectLst/>
                <a:latin typeface="Century Gothic" panose="020B0502020202020204" pitchFamily="34" charset="0"/>
                <a:ea typeface="+mn-ea"/>
                <a:cs typeface="+mn-cs"/>
              </a:rPr>
              <a:t> wichtig?»</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Beim Pitching ermöglicht die Persona eine anschauliche Erzählung, die sich leichter vermitteln lässt.</a:t>
            </a:r>
          </a:p>
          <a:p>
            <a:pPr>
              <a:spcAft>
                <a:spcPts val="600"/>
              </a:spcAft>
            </a:pPr>
            <a:endParaRPr lang="en-US" sz="1100" dirty="0">
              <a:latin typeface="Century Gothic" panose="020B0502020202020204" pitchFamily="34" charset="0"/>
            </a:endParaRPr>
          </a:p>
          <a:p>
            <a:endParaRPr lang="it-CH" dirty="0"/>
          </a:p>
        </p:txBody>
      </p:sp>
      <p:sp>
        <p:nvSpPr>
          <p:cNvPr id="4" name="Segnaposto numero diapositiva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3829137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CH" sz="1100" kern="1200" dirty="0">
                <a:solidFill>
                  <a:schemeClr val="tx1"/>
                </a:solidFill>
                <a:effectLst/>
                <a:latin typeface="+mn-lt"/>
                <a:ea typeface="+mn-ea"/>
                <a:cs typeface="+mn-cs"/>
              </a:rPr>
              <a:t>Diese Folie verdeutlicht, warum Personas so wirkungsvoll sind: Sie sorgen für Präzision. Lernende beginnen oft mit vagen Zielgruppen («junge Menschen», «Reisende», «Arbeitnehmer:innen»). Eine Persona zwingt sie dazu, sich für eine bestimmte, konkrete «Person» anstelle von «allen» zu entscheiden.</a:t>
            </a:r>
          </a:p>
          <a:p>
            <a:r>
              <a:rPr lang="de-CH" sz="1100" kern="1200" dirty="0">
                <a:solidFill>
                  <a:schemeClr val="tx1"/>
                </a:solidFill>
                <a:effectLst/>
                <a:latin typeface="+mn-lt"/>
                <a:ea typeface="+mn-ea"/>
                <a:cs typeface="+mn-cs"/>
              </a:rPr>
              <a:t> </a:t>
            </a:r>
          </a:p>
          <a:p>
            <a:r>
              <a:rPr lang="de-CH" sz="1100" kern="1200" dirty="0">
                <a:solidFill>
                  <a:schemeClr val="tx1"/>
                </a:solidFill>
                <a:effectLst/>
                <a:latin typeface="+mn-lt"/>
                <a:ea typeface="+mn-ea"/>
                <a:cs typeface="+mn-cs"/>
              </a:rPr>
              <a:t>Design </a:t>
            </a:r>
            <a:r>
              <a:rPr lang="de-CH" sz="1100" kern="1200" dirty="0" err="1">
                <a:solidFill>
                  <a:schemeClr val="tx1"/>
                </a:solidFill>
                <a:effectLst/>
                <a:latin typeface="+mn-lt"/>
                <a:ea typeface="+mn-ea"/>
                <a:cs typeface="+mn-cs"/>
              </a:rPr>
              <a:t>Thinking</a:t>
            </a:r>
            <a:r>
              <a:rPr lang="de-CH" sz="1100" kern="1200" dirty="0">
                <a:solidFill>
                  <a:schemeClr val="tx1"/>
                </a:solidFill>
                <a:effectLst/>
                <a:latin typeface="+mn-lt"/>
                <a:ea typeface="+mn-ea"/>
                <a:cs typeface="+mn-cs"/>
              </a:rPr>
              <a:t> beginnt immer damit, </a:t>
            </a:r>
            <a:r>
              <a:rPr lang="de-CH" sz="1100" i="1" kern="1200" dirty="0">
                <a:solidFill>
                  <a:schemeClr val="tx1"/>
                </a:solidFill>
                <a:effectLst/>
                <a:latin typeface="+mn-lt"/>
                <a:ea typeface="+mn-ea"/>
                <a:cs typeface="+mn-cs"/>
              </a:rPr>
              <a:t>echte Menschen in realen Kontexten </a:t>
            </a:r>
            <a:r>
              <a:rPr lang="de-CH" sz="1100" kern="1200" dirty="0">
                <a:solidFill>
                  <a:schemeClr val="tx1"/>
                </a:solidFill>
                <a:effectLst/>
                <a:latin typeface="+mn-lt"/>
                <a:ea typeface="+mn-ea"/>
                <a:cs typeface="+mn-cs"/>
              </a:rPr>
              <a:t>zu verstehen. Die Persona fungiert als mentaler Anker:</a:t>
            </a:r>
          </a:p>
          <a:p>
            <a:pPr marL="171450" indent="-171450">
              <a:buFont typeface="Arial" panose="020B0604020202020204" pitchFamily="34" charset="0"/>
              <a:buChar char="•"/>
            </a:pPr>
            <a:r>
              <a:rPr lang="en-US" sz="1100" kern="1200" dirty="0">
                <a:solidFill>
                  <a:schemeClr val="tx1"/>
                </a:solidFill>
                <a:effectLst/>
                <a:latin typeface="+mn-lt"/>
                <a:ea typeface="+mn-ea"/>
                <a:cs typeface="+mn-cs"/>
              </a:rPr>
              <a:t>Sie </a:t>
            </a:r>
            <a:r>
              <a:rPr lang="en-US" sz="1100" kern="1200" dirty="0" err="1">
                <a:solidFill>
                  <a:schemeClr val="tx1"/>
                </a:solidFill>
                <a:effectLst/>
                <a:latin typeface="+mn-lt"/>
                <a:ea typeface="+mn-ea"/>
                <a:cs typeface="+mn-cs"/>
              </a:rPr>
              <a:t>vermeidet</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Verallgemeinerungen</a:t>
            </a:r>
            <a:endParaRPr lang="de-CH" sz="1100" kern="1200" dirty="0">
              <a:solidFill>
                <a:schemeClr val="tx1"/>
              </a:solidFill>
              <a:effectLst/>
              <a:latin typeface="+mn-lt"/>
              <a:ea typeface="+mn-ea"/>
              <a:cs typeface="+mn-cs"/>
            </a:endParaRPr>
          </a:p>
          <a:p>
            <a:pPr marL="171450" indent="-171450">
              <a:buFont typeface="Arial" panose="020B0604020202020204" pitchFamily="34" charset="0"/>
              <a:buChar char="•"/>
            </a:pPr>
            <a:r>
              <a:rPr lang="de-CH" sz="1100" kern="1200" dirty="0">
                <a:solidFill>
                  <a:schemeClr val="tx1"/>
                </a:solidFill>
                <a:effectLst/>
                <a:latin typeface="+mn-lt"/>
                <a:ea typeface="+mn-ea"/>
                <a:cs typeface="+mn-cs"/>
              </a:rPr>
              <a:t>Sie verdeutlicht, auf wessen Bedürfnisse die Lösung eingehen muss</a:t>
            </a:r>
          </a:p>
          <a:p>
            <a:pPr marL="171450" indent="-171450">
              <a:buFont typeface="Arial" panose="020B0604020202020204" pitchFamily="34" charset="0"/>
              <a:buChar char="•"/>
            </a:pPr>
            <a:r>
              <a:rPr lang="de-CH" sz="1100" kern="1200" dirty="0">
                <a:solidFill>
                  <a:schemeClr val="tx1"/>
                </a:solidFill>
                <a:effectLst/>
                <a:latin typeface="+mn-lt"/>
                <a:ea typeface="+mn-ea"/>
                <a:cs typeface="+mn-cs"/>
              </a:rPr>
              <a:t>Sie unterstützt ein auf Empathie basierendes Design anstelle eines rein geschäftlichen Denkens</a:t>
            </a:r>
          </a:p>
          <a:p>
            <a:r>
              <a:rPr lang="de-CH" sz="1100" kern="1200" dirty="0">
                <a:solidFill>
                  <a:schemeClr val="tx1"/>
                </a:solidFill>
                <a:effectLst/>
                <a:latin typeface="+mn-lt"/>
                <a:ea typeface="+mn-ea"/>
                <a:cs typeface="+mn-cs"/>
              </a:rPr>
              <a:t> </a:t>
            </a:r>
          </a:p>
          <a:p>
            <a:r>
              <a:rPr lang="de-CH" sz="1100" kern="1200" dirty="0">
                <a:solidFill>
                  <a:schemeClr val="tx1"/>
                </a:solidFill>
                <a:effectLst/>
                <a:latin typeface="+mn-lt"/>
                <a:ea typeface="+mn-ea"/>
                <a:cs typeface="+mn-cs"/>
              </a:rPr>
              <a:t>Bei der Persona geht es also nicht nur um demografische Daten (Alter, Geschlecht, Beruf), sondern auch um Motivationen, Routinen, Wünsche, Ängste und tägliche Gewohnheiten. Diese Elemente sind umso wichtiger, wenn die Lernenden später «Jobs </a:t>
            </a:r>
            <a:r>
              <a:rPr lang="de-CH" sz="1100" kern="1200" dirty="0" err="1">
                <a:solidFill>
                  <a:schemeClr val="tx1"/>
                </a:solidFill>
                <a:effectLst/>
                <a:latin typeface="+mn-lt"/>
                <a:ea typeface="+mn-ea"/>
                <a:cs typeface="+mn-cs"/>
              </a:rPr>
              <a:t>to</a:t>
            </a:r>
            <a:r>
              <a:rPr lang="de-CH" sz="1100" kern="1200" dirty="0">
                <a:solidFill>
                  <a:schemeClr val="tx1"/>
                </a:solidFill>
                <a:effectLst/>
                <a:latin typeface="+mn-lt"/>
                <a:ea typeface="+mn-ea"/>
                <a:cs typeface="+mn-cs"/>
              </a:rPr>
              <a:t> Be </a:t>
            </a:r>
            <a:r>
              <a:rPr lang="de-CH" sz="1100" kern="1200" dirty="0" err="1">
                <a:solidFill>
                  <a:schemeClr val="tx1"/>
                </a:solidFill>
                <a:effectLst/>
                <a:latin typeface="+mn-lt"/>
                <a:ea typeface="+mn-ea"/>
                <a:cs typeface="+mn-cs"/>
              </a:rPr>
              <a:t>Done</a:t>
            </a:r>
            <a:r>
              <a:rPr lang="de-CH" sz="1100" kern="1200" dirty="0">
                <a:solidFill>
                  <a:schemeClr val="tx1"/>
                </a:solidFill>
                <a:effectLst/>
                <a:latin typeface="+mn-lt"/>
                <a:ea typeface="+mn-ea"/>
                <a:cs typeface="+mn-cs"/>
              </a:rPr>
              <a:t>», «Pain Points» und «</a:t>
            </a:r>
            <a:r>
              <a:rPr lang="de-CH" sz="1100" kern="1200" dirty="0" err="1">
                <a:solidFill>
                  <a:schemeClr val="tx1"/>
                </a:solidFill>
                <a:effectLst/>
                <a:latin typeface="+mn-lt"/>
                <a:ea typeface="+mn-ea"/>
                <a:cs typeface="+mn-cs"/>
              </a:rPr>
              <a:t>How</a:t>
            </a:r>
            <a:r>
              <a:rPr lang="de-CH" sz="1100" kern="1200" dirty="0">
                <a:solidFill>
                  <a:schemeClr val="tx1"/>
                </a:solidFill>
                <a:effectLst/>
                <a:latin typeface="+mn-lt"/>
                <a:ea typeface="+mn-ea"/>
                <a:cs typeface="+mn-cs"/>
              </a:rPr>
              <a:t> Might </a:t>
            </a:r>
            <a:r>
              <a:rPr lang="de-CH" sz="1100" kern="1200" dirty="0" err="1">
                <a:solidFill>
                  <a:schemeClr val="tx1"/>
                </a:solidFill>
                <a:effectLst/>
                <a:latin typeface="+mn-lt"/>
                <a:ea typeface="+mn-ea"/>
                <a:cs typeface="+mn-cs"/>
              </a:rPr>
              <a:t>We</a:t>
            </a:r>
            <a:r>
              <a:rPr lang="de-CH" sz="1100" kern="1200" dirty="0">
                <a:solidFill>
                  <a:schemeClr val="tx1"/>
                </a:solidFill>
                <a:effectLst/>
                <a:latin typeface="+mn-lt"/>
                <a:ea typeface="+mn-ea"/>
                <a:cs typeface="+mn-cs"/>
              </a:rPr>
              <a:t>»-Fragen entwickeln.</a:t>
            </a:r>
          </a:p>
        </p:txBody>
      </p:sp>
      <p:sp>
        <p:nvSpPr>
          <p:cNvPr id="4" name="Segnaposto numero diapositiva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32856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282B4-BA94-066D-0E00-FB64373A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045F88-36CB-EA17-D4E0-B223A0FE33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8DE0F6-BD31-8A4B-F370-D664EFF4CC4F}"/>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Folie erklärt</a:t>
            </a:r>
            <a:r>
              <a:rPr lang="de-CH" sz="1100" i="1" noProof="0" dirty="0">
                <a:latin typeface="Century Gothic" panose="020B0502020202020204" pitchFamily="34" charset="0"/>
              </a:rPr>
              <a:t>, warum </a:t>
            </a:r>
            <a:r>
              <a:rPr lang="de-CH" sz="1100" noProof="0" dirty="0">
                <a:latin typeface="Century Gothic" panose="020B0502020202020204" pitchFamily="34" charset="0"/>
              </a:rPr>
              <a:t>Personas im Unternehmertum nützlich sind. Personas vermitteln ein konkretes und nachvollziehbares Bild von Kundinnen und Kunden. Wir verstehen Menschen besser als abstrakte Marktsegmente. Bei der Einführung des Konzepts der «Persona», hilft es, wenn die Beispiel-Person der Welt der Lernenden nahe ist – beispielsweise ein Kochlehrling, eine junge Logistikmitarbeiterin oder ein Lernender im Bereich Hotellerie. So können sich die Lernenden leichter mit dem Gedanken anfreunden, dass man Lösungen für eine bestimmte Person entwickelt.</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Der Unterschied zwischen </a:t>
            </a:r>
            <a:r>
              <a:rPr lang="de-CH" sz="1100" b="1" i="1" noProof="0" dirty="0">
                <a:latin typeface="Century Gothic" panose="020B0502020202020204" pitchFamily="34" charset="0"/>
              </a:rPr>
              <a:t>Zielkunde </a:t>
            </a:r>
            <a:r>
              <a:rPr lang="de-CH" sz="1100" b="1" noProof="0" dirty="0">
                <a:latin typeface="Century Gothic" panose="020B0502020202020204" pitchFamily="34" charset="0"/>
              </a:rPr>
              <a:t>und </a:t>
            </a:r>
            <a:r>
              <a:rPr lang="de-CH" sz="1100" b="1" i="1" noProof="0" dirty="0">
                <a:latin typeface="Century Gothic" panose="020B0502020202020204" pitchFamily="34" charset="0"/>
              </a:rPr>
              <a:t>Persona</a:t>
            </a:r>
            <a:r>
              <a:rPr lang="de-CH" sz="1100" b="1" noProof="0" dirty="0">
                <a:latin typeface="Century Gothic" panose="020B0502020202020204" pitchFamily="34" charset="0"/>
              </a:rPr>
              <a:t>:</a:t>
            </a: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Zielkunde: </a:t>
            </a:r>
            <a:r>
              <a:rPr lang="de-CH" sz="1100" noProof="0" dirty="0">
                <a:latin typeface="Century Gothic" panose="020B0502020202020204" pitchFamily="34" charset="0"/>
              </a:rPr>
              <a:t>Dies ist ein </a:t>
            </a:r>
            <a:r>
              <a:rPr lang="de-CH" sz="1100" i="1" noProof="0" dirty="0">
                <a:latin typeface="Century Gothic" panose="020B0502020202020204" pitchFamily="34" charset="0"/>
              </a:rPr>
              <a:t>Segment</a:t>
            </a:r>
            <a:r>
              <a:rPr lang="de-CH" sz="1100" noProof="0" dirty="0">
                <a:latin typeface="Century Gothic" panose="020B0502020202020204" pitchFamily="34" charset="0"/>
              </a:rPr>
              <a:t>, das mit Zahlen und allgemeinen Merkmalen beschrieben wird (z. B. </a:t>
            </a:r>
            <a:r>
              <a:rPr lang="de-CH" sz="1100" i="1" noProof="0" dirty="0">
                <a:latin typeface="Century Gothic" panose="020B0502020202020204" pitchFamily="34" charset="0"/>
              </a:rPr>
              <a:t>«Alter 17–35, lebt in der Schweiz, arbeitet in einer bestimmten Branche, mittleres Einkommen, pendelt täglich»</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Es hilft dabei, zu definieren, </a:t>
            </a:r>
            <a:r>
              <a:rPr lang="de-CH" sz="1100" i="1" noProof="0" dirty="0">
                <a:latin typeface="Century Gothic" panose="020B0502020202020204" pitchFamily="34" charset="0"/>
              </a:rPr>
              <a:t>wer </a:t>
            </a:r>
            <a:r>
              <a:rPr lang="de-CH" sz="1100" noProof="0" dirty="0">
                <a:latin typeface="Century Gothic" panose="020B0502020202020204" pitchFamily="34" charset="0"/>
              </a:rPr>
              <a:t>zum Zielmarkt </a:t>
            </a:r>
            <a:r>
              <a:rPr lang="de-CH" sz="1100" i="1" noProof="0" dirty="0">
                <a:latin typeface="Century Gothic" panose="020B0502020202020204" pitchFamily="34" charset="0"/>
              </a:rPr>
              <a:t>gehört </a:t>
            </a:r>
            <a:r>
              <a:rPr lang="de-CH" sz="1100" noProof="0" dirty="0">
                <a:latin typeface="Century Gothic" panose="020B0502020202020204" pitchFamily="34" charset="0"/>
              </a:rPr>
              <a:t>und </a:t>
            </a:r>
            <a:r>
              <a:rPr lang="de-CH" sz="1100" i="1" noProof="0" dirty="0">
                <a:latin typeface="Century Gothic" panose="020B0502020202020204" pitchFamily="34" charset="0"/>
              </a:rPr>
              <a:t>wer nicht, </a:t>
            </a:r>
            <a:r>
              <a:rPr lang="de-CH" sz="1100" noProof="0" dirty="0">
                <a:latin typeface="Century Gothic" panose="020B0502020202020204" pitchFamily="34" charset="0"/>
              </a:rPr>
              <a:t>bleibt aber abstrakt.</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Persona: </a:t>
            </a:r>
            <a:r>
              <a:rPr lang="de-CH" sz="1100" noProof="0" dirty="0">
                <a:latin typeface="Century Gothic" panose="020B0502020202020204" pitchFamily="34" charset="0"/>
              </a:rPr>
              <a:t>Eine Persona ist eine </a:t>
            </a:r>
            <a:r>
              <a:rPr lang="de-CH" sz="1100" i="1" noProof="0" dirty="0">
                <a:latin typeface="Century Gothic" panose="020B0502020202020204" pitchFamily="34" charset="0"/>
              </a:rPr>
              <a:t>fiktive, aber realistische Figur, </a:t>
            </a:r>
            <a:r>
              <a:rPr lang="de-CH" sz="1100" noProof="0" dirty="0">
                <a:latin typeface="Century Gothic" panose="020B0502020202020204" pitchFamily="34" charset="0"/>
              </a:rPr>
              <a:t>die geschaffen wurde, um dieses Segment zu repräsentieren. Sie umfasst einen Namen, ein Alter, einen Hintergrund, Motivationen, Frustrationen, Zitate und Verhaltensmuster. Sie gibt der Zielgruppe ein Gesicht, eine Stimme und eine Geschichte, wodurch es den Lernenden leichter fällt, sich in sie hineinzuversetzen und später ihre Entscheidungen im Pitch zu erklären.</a:t>
            </a:r>
          </a:p>
          <a:p>
            <a:pPr>
              <a:spcAft>
                <a:spcPts val="600"/>
              </a:spcAft>
            </a:pPr>
            <a:endParaRPr lang="de-CH" sz="1100" b="1"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Warum Personas den Lernenden helfen:</a:t>
            </a:r>
            <a:endParaRPr lang="de-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fördern Empathie und ein tieferes Verständnis für den Alltag von Kundinnen und Kunden.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helfen den Lernenden, fokussiert zu bleiben, anstatt zu sagen: «Unser Produkt ist für alle da.»</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unterstützen Entscheidungen im weiteren Verlauf des Projekts: Produktfunktionen, Kommunikation, Prioritäten und die Story des Pitches werden oft klarer, wenn man sich vorstellt, was die Persona sagen oder tun würde.</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Wichtig:</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Eine Persona ist </a:t>
            </a:r>
            <a:r>
              <a:rPr lang="de-CH" sz="1100" i="1" noProof="0" dirty="0">
                <a:latin typeface="Century Gothic" panose="020B0502020202020204" pitchFamily="34" charset="0"/>
              </a:rPr>
              <a:t>keine </a:t>
            </a:r>
            <a:r>
              <a:rPr lang="de-CH" sz="1100" noProof="0" dirty="0">
                <a:latin typeface="Century Gothic" panose="020B0502020202020204" pitchFamily="34" charset="0"/>
              </a:rPr>
              <a:t>feste oder «perfekte» Beschreibung. Sie sollte sich weiterentwickeln, wenn die Lernenden während ihrer Recherchen zu neuen Erkenntnissen gelangen.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Verschiedene Personas können </a:t>
            </a:r>
            <a:r>
              <a:rPr lang="de-CH" sz="1100" i="1" noProof="0" dirty="0">
                <a:latin typeface="Century Gothic" panose="020B0502020202020204" pitchFamily="34" charset="0"/>
              </a:rPr>
              <a:t>dieselbe</a:t>
            </a:r>
            <a:r>
              <a:rPr lang="de-CH" sz="1100" noProof="0" dirty="0">
                <a:latin typeface="Century Gothic" panose="020B0502020202020204" pitchFamily="34" charset="0"/>
              </a:rPr>
              <a:t> Aufgabe (Jobs </a:t>
            </a:r>
            <a:r>
              <a:rPr lang="de-CH" sz="1100" noProof="0" dirty="0" err="1">
                <a:latin typeface="Century Gothic" panose="020B0502020202020204" pitchFamily="34" charset="0"/>
              </a:rPr>
              <a:t>to</a:t>
            </a:r>
            <a:r>
              <a:rPr lang="de-CH" sz="1100" noProof="0" dirty="0">
                <a:latin typeface="Century Gothic" panose="020B0502020202020204" pitchFamily="34" charset="0"/>
              </a:rPr>
              <a:t> </a:t>
            </a:r>
            <a:r>
              <a:rPr lang="de-CH" sz="1100" noProof="0" dirty="0" err="1">
                <a:latin typeface="Century Gothic" panose="020B0502020202020204" pitchFamily="34" charset="0"/>
              </a:rPr>
              <a:t>be</a:t>
            </a:r>
            <a:r>
              <a:rPr lang="de-CH" sz="1100" noProof="0" dirty="0">
                <a:latin typeface="Century Gothic" panose="020B0502020202020204" pitchFamily="34" charset="0"/>
              </a:rPr>
              <a:t> </a:t>
            </a:r>
            <a:r>
              <a:rPr lang="de-CH" sz="1100" noProof="0" dirty="0" err="1">
                <a:latin typeface="Century Gothic" panose="020B0502020202020204" pitchFamily="34" charset="0"/>
              </a:rPr>
              <a:t>Done</a:t>
            </a:r>
            <a:r>
              <a:rPr lang="de-CH" sz="1100" noProof="0" dirty="0">
                <a:latin typeface="Century Gothic" panose="020B0502020202020204" pitchFamily="34" charset="0"/>
              </a:rPr>
              <a:t>) zu erfüllen haben; dies hilft den Lernenden, die Persona nicht mit dem Problem zu verwechseln.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Personas können zu Verzerrungen führen, wenn sie zu wörtlich genommen werden («nur für Lea entwerfen»). Erinnern Sie die Lernenden daran, dass Personas Werkzeuge zur Inspiration und Fokussierung sind und keine starren Definitionen des Marktes.</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Personas sind </a:t>
            </a:r>
            <a:r>
              <a:rPr lang="de-CH" sz="1100" b="1" noProof="0" dirty="0">
                <a:latin typeface="Century Gothic" panose="020B0502020202020204" pitchFamily="34" charset="0"/>
              </a:rPr>
              <a:t>praktische und flexible Werkzeuge. </a:t>
            </a:r>
            <a:r>
              <a:rPr lang="de-CH" sz="1100" b="0" noProof="0" dirty="0">
                <a:latin typeface="Century Gothic" panose="020B0502020202020204" pitchFamily="34" charset="0"/>
              </a:rPr>
              <a:t>Sie sollen </a:t>
            </a:r>
            <a:r>
              <a:rPr lang="de-CH" sz="1100" noProof="0" dirty="0">
                <a:latin typeface="Century Gothic" panose="020B0502020202020204" pitchFamily="34" charset="0"/>
              </a:rPr>
              <a:t>das Verständnis von Problemen, die Ideenfindung und das Storytelling während des gesamten </a:t>
            </a:r>
            <a:r>
              <a:rPr lang="de-CH" sz="1100" i="1" noProof="0" dirty="0">
                <a:latin typeface="Century Gothic" panose="020B0502020202020204" pitchFamily="34" charset="0"/>
              </a:rPr>
              <a:t>myidea</a:t>
            </a:r>
            <a:r>
              <a:rPr lang="de-CH" sz="1100" noProof="0" dirty="0">
                <a:latin typeface="Century Gothic" panose="020B0502020202020204" pitchFamily="34" charset="0"/>
              </a:rPr>
              <a:t>-Prozesses unterstützen.</a:t>
            </a:r>
          </a:p>
          <a:p>
            <a:pPr>
              <a:spcAft>
                <a:spcPts val="600"/>
              </a:spcAft>
            </a:pPr>
            <a:endParaRPr lang="de-CH" dirty="0"/>
          </a:p>
        </p:txBody>
      </p:sp>
      <p:sp>
        <p:nvSpPr>
          <p:cNvPr id="4" name="Foliennummernplatzhalter 3">
            <a:extLst>
              <a:ext uri="{FF2B5EF4-FFF2-40B4-BE49-F238E27FC236}">
                <a16:creationId xmlns:a16="http://schemas.microsoft.com/office/drawing/2014/main" id="{712A74F3-8566-79E0-9C71-4ACDB4241E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3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04F6-F232-CE24-0441-B8A199D3D7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E23A06-AB67-1711-5FD1-BB70BFBCD2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D76AB0A-107B-65A9-555F-37E31023F921}"/>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Diese Folie stellt den Arbeitsablauf zur Erstellung einer Persona vor.</a:t>
            </a:r>
          </a:p>
          <a:p>
            <a:pPr>
              <a:spcAft>
                <a:spcPts val="600"/>
              </a:spcAft>
            </a:pPr>
            <a:endParaRPr lang="en-US" sz="1100" dirty="0">
              <a:latin typeface="Century Gothic" panose="020B0502020202020204" pitchFamily="34" charset="0"/>
            </a:endParaRPr>
          </a:p>
          <a:p>
            <a:pPr>
              <a:spcAft>
                <a:spcPts val="600"/>
              </a:spcAft>
            </a:pPr>
            <a:r>
              <a:rPr lang="de-CH" sz="1100" b="1" noProof="0" dirty="0">
                <a:latin typeface="Century Gothic" panose="020B0502020202020204" pitchFamily="34" charset="0"/>
              </a:rPr>
              <a:t>Schritt 1 – Daten sammeln</a:t>
            </a:r>
            <a:br>
              <a:rPr lang="de-CH" sz="1100" b="1" noProof="0" dirty="0">
                <a:latin typeface="Century Gothic" panose="020B0502020202020204" pitchFamily="34" charset="0"/>
              </a:rPr>
            </a:br>
            <a:r>
              <a:rPr lang="de-CH" sz="1100" noProof="0" dirty="0">
                <a:latin typeface="Century Gothic" panose="020B0502020202020204" pitchFamily="34" charset="0"/>
              </a:rPr>
              <a:t>Die Lernenden sammeln zunächst reale Informationen. Diese können aus verschiedenen Quellen stammen (siehe Modul 1.2):</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Sekundärforschung (Artikel, Berichte, Online-Rezensionen)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Feldforschung (Interviews, Beobachtungen)</a:t>
            </a:r>
          </a:p>
          <a:p>
            <a:pPr marL="0" indent="0">
              <a:spcAft>
                <a:spcPts val="600"/>
              </a:spcAft>
              <a:buFont typeface="Arial" panose="020B0604020202020204" pitchFamily="34" charset="0"/>
              <a:buNone/>
            </a:pPr>
            <a:r>
              <a:rPr lang="de-CH" sz="1100" noProof="0" dirty="0">
                <a:latin typeface="Century Gothic" panose="020B0502020202020204" pitchFamily="34" charset="0"/>
              </a:rPr>
              <a:t>Das Ziel ist es, zu vermeiden, dass die Persona aus der Fantasie erstellt wird.</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Schritt 2 – Muster finden</a:t>
            </a:r>
            <a:br>
              <a:rPr lang="de-CH" sz="1100" noProof="0" dirty="0">
                <a:latin typeface="Century Gothic" panose="020B0502020202020204" pitchFamily="34" charset="0"/>
              </a:rPr>
            </a:br>
            <a:r>
              <a:rPr lang="de-CH" sz="1100" noProof="0" dirty="0">
                <a:latin typeface="Century Gothic" panose="020B0502020202020204" pitchFamily="34" charset="0"/>
              </a:rPr>
              <a:t>Die Lernenden identifizieren Gemeinsamkeiten zwischen mehreren Personen: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Was wollen viele von ihnen?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Womit haben viele von ihnen Schwierigkeiten?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Welche Routinen oder Gewohnheiten treten wiederholt auf?</a:t>
            </a:r>
          </a:p>
          <a:p>
            <a:pPr marL="0" indent="0">
              <a:spcAft>
                <a:spcPts val="600"/>
              </a:spcAft>
              <a:buFont typeface="Arial" panose="020B0604020202020204" pitchFamily="34" charset="0"/>
              <a:buNone/>
            </a:pPr>
            <a:r>
              <a:rPr lang="de-CH" sz="1100" b="0" dirty="0"/>
              <a:t>Muster helfen, zu vermeiden, dass eine Persona auf Grundlage eines einzelnen Extremfalls erstellt wird.</a:t>
            </a:r>
          </a:p>
          <a:p>
            <a:pPr marL="0" indent="0">
              <a:spcAft>
                <a:spcPts val="600"/>
              </a:spcAft>
              <a:buFont typeface="Arial" panose="020B0604020202020204" pitchFamily="34" charset="0"/>
              <a:buNone/>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Schritt 3 – Erstellen Sie eine Persona</a:t>
            </a:r>
            <a:br>
              <a:rPr lang="de-CH" sz="1100" b="1" noProof="0" dirty="0">
                <a:latin typeface="Century Gothic" panose="020B0502020202020204" pitchFamily="34" charset="0"/>
              </a:rPr>
            </a:br>
            <a:r>
              <a:rPr lang="de-CH" sz="1100" noProof="0" dirty="0">
                <a:latin typeface="Century Gothic" panose="020B0502020202020204" pitchFamily="34" charset="0"/>
              </a:rPr>
              <a:t>Eine Persona sollte Folgendes enthalten: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Name und Bild (fiktiv)</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Alter, Beruf, Hintergrund</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Ziele und Motivationen (warum sie sich dafür interessieren)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Frustrationen und Hindernisse</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Ein Zitat, das ihre Denkweise widerspiegelt</a:t>
            </a:r>
          </a:p>
          <a:p>
            <a:pPr marL="0" indent="0">
              <a:spcAft>
                <a:spcPts val="600"/>
              </a:spcAft>
              <a:buFont typeface="Arial" panose="020B0604020202020204" pitchFamily="34" charset="0"/>
              <a:buNone/>
            </a:pPr>
            <a:endParaRPr lang="de-CH" sz="1100" noProof="0" dirty="0">
              <a:latin typeface="Century Gothic" panose="020B0502020202020204" pitchFamily="34" charset="0"/>
            </a:endParaRPr>
          </a:p>
          <a:p>
            <a:pPr marL="0" indent="0">
              <a:spcAft>
                <a:spcPts val="600"/>
              </a:spcAft>
              <a:buFont typeface="Arial" panose="020B0604020202020204" pitchFamily="34" charset="0"/>
              <a:buNone/>
            </a:pPr>
            <a:r>
              <a:rPr lang="de-CH" sz="1100" b="1" noProof="0" dirty="0">
                <a:latin typeface="Century Gothic" panose="020B0502020202020204" pitchFamily="34" charset="0"/>
              </a:rPr>
              <a:t>Wichtig: Die Persona ist nicht dasselbe wie die </a:t>
            </a:r>
            <a:r>
              <a:rPr lang="de-CH" sz="1100" b="1" noProof="0" dirty="0" err="1">
                <a:latin typeface="Century Gothic" panose="020B0502020202020204" pitchFamily="34" charset="0"/>
              </a:rPr>
              <a:t>Empathiekarte</a:t>
            </a:r>
            <a:r>
              <a:rPr lang="de-CH" sz="1100" b="1"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Persona = </a:t>
            </a:r>
            <a:r>
              <a:rPr lang="de-CH" sz="1100" dirty="0"/>
              <a:t>Wer die Kundin oder der Kunde ist.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a:t>
            </a:r>
            <a:r>
              <a:rPr lang="de-CH" sz="1100" noProof="0" dirty="0" err="1">
                <a:latin typeface="Century Gothic" panose="020B0502020202020204" pitchFamily="34" charset="0"/>
              </a:rPr>
              <a:t>Empathiekarte</a:t>
            </a:r>
            <a:r>
              <a:rPr lang="de-CH" sz="1100" noProof="0" dirty="0">
                <a:latin typeface="Century Gothic" panose="020B0502020202020204" pitchFamily="34" charset="0"/>
              </a:rPr>
              <a:t> = Wie der Kunde oder die Kundin das Problem erlebt.</a:t>
            </a: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AB62518C-B570-6920-D372-2CC914427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212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5D992-4507-011A-35C8-97586C0C89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FFBDFA-02E2-D6F3-02A9-C4D606AF5F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ED39B9-2882-8F02-0D76-00D555E517F6}"/>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Folie stellt die erste Phase vor: das Sammeln von Informationen vor der Erstellung einer Persona.</a:t>
            </a:r>
          </a:p>
          <a:p>
            <a:pPr>
              <a:spcAft>
                <a:spcPts val="600"/>
              </a:spcAft>
            </a:pPr>
            <a:br>
              <a:rPr lang="de-CH" sz="1100" noProof="0" dirty="0">
                <a:latin typeface="Century Gothic" panose="020B0502020202020204" pitchFamily="34" charset="0"/>
              </a:rPr>
            </a:br>
            <a:r>
              <a:rPr lang="de-CH" sz="1100" noProof="0" dirty="0">
                <a:latin typeface="Century Gothic" panose="020B0502020202020204" pitchFamily="34" charset="0"/>
              </a:rPr>
              <a:t>Es ist wichtig, dass die Lernenden </a:t>
            </a:r>
            <a:r>
              <a:rPr lang="de-CH" sz="1100" b="1" noProof="0" dirty="0">
                <a:latin typeface="Century Gothic" panose="020B0502020202020204" pitchFamily="34" charset="0"/>
              </a:rPr>
              <a:t>keine Details aus dem Nichts erfinden</a:t>
            </a:r>
            <a:r>
              <a:rPr lang="de-CH" sz="1100" noProof="0" dirty="0">
                <a:latin typeface="Century Gothic" panose="020B0502020202020204" pitchFamily="34" charset="0"/>
              </a:rPr>
              <a:t>. Eine Persona basiert auf </a:t>
            </a:r>
            <a:r>
              <a:rPr lang="de-CH" sz="1100" b="1" noProof="0" dirty="0">
                <a:latin typeface="Century Gothic" panose="020B0502020202020204" pitchFamily="34" charset="0"/>
              </a:rPr>
              <a:t>realen Daten</a:t>
            </a:r>
            <a:r>
              <a:rPr lang="de-CH" sz="1100" noProof="0" dirty="0">
                <a:latin typeface="Century Gothic" panose="020B0502020202020204" pitchFamily="34" charset="0"/>
              </a:rPr>
              <a:t>, die durch folgende Methoden gesammelt werden: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Sekundärforschung: </a:t>
            </a:r>
            <a:r>
              <a:rPr lang="de-CH" sz="1100" noProof="0" dirty="0">
                <a:latin typeface="Century Gothic" panose="020B0502020202020204" pitchFamily="34" charset="0"/>
              </a:rPr>
              <a:t>demografische Statistiken, allgemeine Gewohnheiten von Auszubildenden, Berichte über das Verhalten von Jugendlichen, Online-Beobachtungen (z. B. was junge Menschen auf TikTok über Essgewohnheiten sagen).</a:t>
            </a:r>
          </a:p>
          <a:p>
            <a:pPr marL="171450" indent="-171450">
              <a:spcAft>
                <a:spcPts val="600"/>
              </a:spcAft>
              <a:buFont typeface="Arial" panose="020B0604020202020204" pitchFamily="34" charset="0"/>
              <a:buChar char="•"/>
            </a:pPr>
            <a:r>
              <a:rPr lang="de-CH" sz="1100" b="1" noProof="0" dirty="0">
                <a:latin typeface="Century Gothic" panose="020B0502020202020204" pitchFamily="34" charset="0"/>
              </a:rPr>
              <a:t>Feldforschung: Personas</a:t>
            </a:r>
            <a:r>
              <a:rPr lang="de-CH" sz="1100" noProof="0" dirty="0">
                <a:latin typeface="Century Gothic" panose="020B0502020202020204" pitchFamily="34" charset="0"/>
              </a:rPr>
              <a:t> beziehen sich auf Personen, die tatsächlich der angestrebten Kundengruppe entsprechen. Die Lernenden sollten dorthin gehen, wo sich diese Personen aufhalten: beispielsweise Kund:innen in oder in der Nähe eines Geschäfts befragen, mit Arbeitnehmenden während oder nach ihrer Schicht sprechen (falls diese dem Gespräch zustimmen) oder Verhaltensweisen in relevanten realen Umgebungen beobachten (Kantinen, Fitnessstudios, öffentliche Verkehrsmittel, Imbissbuden usw.). Freunde, Klassenkameraden oder Familienmitglieder sollten nur dann herangezogen werden, wenn sie tatsächlich zur Zielgruppe gehören. Andernfalls können sie in eine kurze «Übungsrunde» einbezogen werden, um Interviewfähigkeiten zu trainieren. </a:t>
            </a:r>
          </a:p>
          <a:p>
            <a:pPr marL="0" indent="0">
              <a:spcAft>
                <a:spcPts val="600"/>
              </a:spcAft>
              <a:buFont typeface="Arial" panose="020B0604020202020204" pitchFamily="34" charset="0"/>
              <a:buNone/>
            </a:pPr>
            <a:endParaRPr lang="de-CH" sz="1100" noProof="0" dirty="0">
              <a:latin typeface="Century Gothic" panose="020B0502020202020204" pitchFamily="34" charset="0"/>
            </a:endParaRPr>
          </a:p>
          <a:p>
            <a:pPr marL="0" indent="0">
              <a:spcAft>
                <a:spcPts val="600"/>
              </a:spcAft>
              <a:buFont typeface="Arial" panose="020B0604020202020204" pitchFamily="34" charset="0"/>
              <a:buNone/>
            </a:pPr>
            <a:r>
              <a:rPr lang="de-CH" sz="1100" b="1" noProof="0" dirty="0">
                <a:latin typeface="Century Gothic" panose="020B0502020202020204" pitchFamily="34" charset="0"/>
              </a:rPr>
              <a:t>Wichtig: </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Eine Persona ist nur dann aussagekräftig, wenn sie </a:t>
            </a:r>
            <a:r>
              <a:rPr lang="de-CH" sz="1100" b="1" noProof="0" dirty="0">
                <a:latin typeface="Century Gothic" panose="020B0502020202020204" pitchFamily="34" charset="0"/>
              </a:rPr>
              <a:t>auf Mustern von realen Personen basiert</a:t>
            </a:r>
            <a:r>
              <a:rPr lang="de-CH" sz="1100" noProof="0" dirty="0">
                <a:latin typeface="Century Gothic" panose="020B0502020202020204" pitchFamily="34" charset="0"/>
              </a:rPr>
              <a:t>. Daher besteht der erste Schritt darin, so viele konkrete Informationen wie möglich zu sammeln.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Informationen, die gesammelt werden, sind </a:t>
            </a:r>
            <a:r>
              <a:rPr lang="de-CH" sz="1100" b="1" noProof="0" dirty="0">
                <a:latin typeface="Century Gothic" panose="020B0502020202020204" pitchFamily="34" charset="0"/>
              </a:rPr>
              <a:t>noch nicht die Persona,</a:t>
            </a:r>
            <a:r>
              <a:rPr lang="de-CH" sz="1100" noProof="0" dirty="0">
                <a:latin typeface="Century Gothic" panose="020B0502020202020204" pitchFamily="34" charset="0"/>
              </a:rPr>
              <a:t> sondern lediglich das Rohmaterial.</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4FB4041-4AEB-738F-A005-5053A7926B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271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9014-4911-AF82-FBAE-E5D8F327061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D9AAB4C-9DAF-F6D9-CB1A-9F7FCFA290E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A96E00-908B-1C71-3CA9-3DB10714C72D}"/>
              </a:ext>
            </a:extLst>
          </p:cNvPr>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Diese Folie zeigt den Lernenden, wie sie Rohdaten in verwertbare Erkenntnisse umwandeln können. Die Lernenden sollten verstehen, dass das Erkennen von Mustern bedeutet:</a:t>
            </a:r>
          </a:p>
          <a:p>
            <a:pPr marL="17145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Ähnliche Aussagen zusammenzufassen</a:t>
            </a:r>
          </a:p>
          <a:p>
            <a:pPr marL="17145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Verhaltensweisen oder Bedürfnisse hervorzuheben, die häufiger auftreten</a:t>
            </a:r>
          </a:p>
          <a:p>
            <a:pPr marL="17145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Ausreisser von allgemeinen Trends zu unterscheiden</a:t>
            </a:r>
          </a:p>
          <a:p>
            <a:r>
              <a:rPr lang="de-CH" sz="1100" kern="1200" dirty="0">
                <a:solidFill>
                  <a:schemeClr val="tx1"/>
                </a:solidFill>
                <a:effectLst/>
                <a:latin typeface="Century Gothic" panose="020B0502020202020204" pitchFamily="34" charset="0"/>
                <a:ea typeface="+mn-ea"/>
                <a:cs typeface="+mn-cs"/>
              </a:rPr>
              <a:t> </a:t>
            </a:r>
          </a:p>
          <a:p>
            <a:r>
              <a:rPr lang="de-CH" sz="1100" b="1" kern="1200" dirty="0">
                <a:solidFill>
                  <a:schemeClr val="tx1"/>
                </a:solidFill>
                <a:effectLst/>
                <a:latin typeface="Century Gothic" panose="020B0502020202020204" pitchFamily="34" charset="0"/>
                <a:ea typeface="+mn-ea"/>
                <a:cs typeface="+mn-cs"/>
              </a:rPr>
              <a:t>Warum das wichtig ist: </a:t>
            </a:r>
            <a:r>
              <a:rPr lang="de-CH" sz="1100" kern="1200" dirty="0">
                <a:solidFill>
                  <a:schemeClr val="tx1"/>
                </a:solidFill>
                <a:effectLst/>
                <a:latin typeface="Century Gothic" panose="020B0502020202020204" pitchFamily="34" charset="0"/>
                <a:ea typeface="+mn-ea"/>
                <a:cs typeface="+mn-cs"/>
              </a:rPr>
              <a:t>Eine Persona soll nicht </a:t>
            </a:r>
            <a:r>
              <a:rPr lang="de-CH" sz="1100" b="1" kern="1200" dirty="0">
                <a:solidFill>
                  <a:schemeClr val="tx1"/>
                </a:solidFill>
                <a:effectLst/>
                <a:latin typeface="Century Gothic" panose="020B0502020202020204" pitchFamily="34" charset="0"/>
                <a:ea typeface="+mn-ea"/>
                <a:cs typeface="+mn-cs"/>
              </a:rPr>
              <a:t>eine einzelne Person </a:t>
            </a:r>
            <a:r>
              <a:rPr lang="de-CH" sz="1100" kern="1200" dirty="0">
                <a:solidFill>
                  <a:schemeClr val="tx1"/>
                </a:solidFill>
                <a:effectLst/>
                <a:latin typeface="Century Gothic" panose="020B0502020202020204" pitchFamily="34" charset="0"/>
                <a:ea typeface="+mn-ea"/>
                <a:cs typeface="+mn-cs"/>
              </a:rPr>
              <a:t>darstellen, sondern eine Gruppe ähnlicher Kund:innen.</a:t>
            </a:r>
          </a:p>
          <a:p>
            <a:r>
              <a:rPr lang="de-CH" sz="1100" kern="1200" dirty="0">
                <a:solidFill>
                  <a:schemeClr val="tx1"/>
                </a:solidFill>
                <a:effectLst/>
                <a:latin typeface="Century Gothic" panose="020B0502020202020204" pitchFamily="34" charset="0"/>
                <a:ea typeface="+mn-ea"/>
                <a:cs typeface="+mn-cs"/>
              </a:rPr>
              <a:t> </a:t>
            </a:r>
          </a:p>
          <a:p>
            <a:r>
              <a:rPr lang="de-CH" sz="1100" b="1" kern="1200" dirty="0">
                <a:solidFill>
                  <a:schemeClr val="tx1"/>
                </a:solidFill>
                <a:effectLst/>
                <a:latin typeface="Century Gothic" panose="020B0502020202020204" pitchFamily="34" charset="0"/>
                <a:ea typeface="+mn-ea"/>
                <a:cs typeface="+mn-cs"/>
              </a:rPr>
              <a:t>Mögliche Unterrichtsaktivität: </a:t>
            </a:r>
            <a:r>
              <a:rPr lang="de-CH" sz="1100" kern="1200" dirty="0">
                <a:solidFill>
                  <a:schemeClr val="tx1"/>
                </a:solidFill>
                <a:effectLst/>
                <a:latin typeface="Century Gothic" panose="020B0502020202020204" pitchFamily="34" charset="0"/>
                <a:ea typeface="+mn-ea"/>
                <a:cs typeface="+mn-cs"/>
              </a:rPr>
              <a:t>Lassen Sie die Lernenden jeden Datenpunkt auf eine Haftnotiz schreiben und diese anschliessend in Kategorien gruppieren (z. B. Motivationen, Frustrationen, Gewohnheiten). Dadurch entsteht eine visuelle Übersicht über wiederkehrende Muster.</a:t>
            </a:r>
          </a:p>
          <a:p>
            <a:r>
              <a:rPr lang="de-CH" sz="1100" kern="1200" dirty="0">
                <a:solidFill>
                  <a:schemeClr val="tx1"/>
                </a:solidFill>
                <a:effectLst/>
                <a:latin typeface="Century Gothic" panose="020B0502020202020204" pitchFamily="34" charset="0"/>
                <a:ea typeface="+mn-ea"/>
                <a:cs typeface="+mn-cs"/>
              </a:rPr>
              <a:t> </a:t>
            </a:r>
          </a:p>
          <a:p>
            <a:r>
              <a:rPr lang="de-CH" sz="1100" b="1" kern="1200" dirty="0">
                <a:solidFill>
                  <a:schemeClr val="tx1"/>
                </a:solidFill>
                <a:effectLst/>
                <a:latin typeface="Century Gothic" panose="020B0502020202020204" pitchFamily="34" charset="0"/>
                <a:ea typeface="+mn-ea"/>
                <a:cs typeface="+mn-cs"/>
              </a:rPr>
              <a:t>Wichtig für spätere Phasen:</a:t>
            </a:r>
          </a:p>
          <a:p>
            <a:r>
              <a:rPr lang="de-CH" sz="1100" kern="1200" dirty="0">
                <a:solidFill>
                  <a:schemeClr val="tx1"/>
                </a:solidFill>
                <a:effectLst/>
                <a:latin typeface="Century Gothic" panose="020B0502020202020204" pitchFamily="34" charset="0"/>
                <a:ea typeface="+mn-ea"/>
                <a:cs typeface="+mn-cs"/>
              </a:rPr>
              <a:t>Muster helfen dabei, Personas mit den Jobs </a:t>
            </a:r>
            <a:r>
              <a:rPr lang="de-CH" sz="1100" kern="1200" dirty="0" err="1">
                <a:solidFill>
                  <a:schemeClr val="tx1"/>
                </a:solidFill>
                <a:effectLst/>
                <a:latin typeface="Century Gothic" panose="020B0502020202020204" pitchFamily="34" charset="0"/>
                <a:ea typeface="+mn-ea"/>
                <a:cs typeface="+mn-cs"/>
              </a:rPr>
              <a:t>to</a:t>
            </a:r>
            <a:r>
              <a:rPr lang="de-CH" sz="1100" kern="1200" dirty="0">
                <a:solidFill>
                  <a:schemeClr val="tx1"/>
                </a:solidFill>
                <a:effectLst/>
                <a:latin typeface="Century Gothic" panose="020B0502020202020204" pitchFamily="34" charset="0"/>
                <a:ea typeface="+mn-ea"/>
                <a:cs typeface="+mn-cs"/>
              </a:rPr>
              <a:t> Be </a:t>
            </a:r>
            <a:r>
              <a:rPr lang="de-CH" sz="1100" kern="1200" dirty="0" err="1">
                <a:solidFill>
                  <a:schemeClr val="tx1"/>
                </a:solidFill>
                <a:effectLst/>
                <a:latin typeface="Century Gothic" panose="020B0502020202020204" pitchFamily="34" charset="0"/>
                <a:ea typeface="+mn-ea"/>
                <a:cs typeface="+mn-cs"/>
              </a:rPr>
              <a:t>Done</a:t>
            </a:r>
            <a:r>
              <a:rPr lang="de-CH" sz="1100" kern="1200" dirty="0">
                <a:solidFill>
                  <a:schemeClr val="tx1"/>
                </a:solidFill>
                <a:effectLst/>
                <a:latin typeface="Century Gothic" panose="020B0502020202020204" pitchFamily="34" charset="0"/>
                <a:ea typeface="+mn-ea"/>
                <a:cs typeface="+mn-cs"/>
              </a:rPr>
              <a:t> zu verbinden. Wenn beispielsweise mehrfach der Wunsch auftaucht, sich in stressigen Wochen gesünder zu ernähren, deutet dies auf einen wiederkehrenden Job </a:t>
            </a:r>
            <a:r>
              <a:rPr lang="de-CH" sz="1100" kern="1200" dirty="0" err="1">
                <a:solidFill>
                  <a:schemeClr val="tx1"/>
                </a:solidFill>
                <a:effectLst/>
                <a:latin typeface="Century Gothic" panose="020B0502020202020204" pitchFamily="34" charset="0"/>
                <a:ea typeface="+mn-ea"/>
                <a:cs typeface="+mn-cs"/>
              </a:rPr>
              <a:t>to</a:t>
            </a:r>
            <a:r>
              <a:rPr lang="de-CH" sz="1100" kern="1200" dirty="0">
                <a:solidFill>
                  <a:schemeClr val="tx1"/>
                </a:solidFill>
                <a:effectLst/>
                <a:latin typeface="Century Gothic" panose="020B0502020202020204" pitchFamily="34" charset="0"/>
                <a:ea typeface="+mn-ea"/>
                <a:cs typeface="+mn-cs"/>
              </a:rPr>
              <a:t> Be </a:t>
            </a:r>
            <a:r>
              <a:rPr lang="de-CH" sz="1100" kern="1200" dirty="0" err="1">
                <a:solidFill>
                  <a:schemeClr val="tx1"/>
                </a:solidFill>
                <a:effectLst/>
                <a:latin typeface="Century Gothic" panose="020B0502020202020204" pitchFamily="34" charset="0"/>
                <a:ea typeface="+mn-ea"/>
                <a:cs typeface="+mn-cs"/>
              </a:rPr>
              <a:t>Done</a:t>
            </a:r>
            <a:r>
              <a:rPr lang="de-CH" sz="1100" kern="1200" dirty="0">
                <a:solidFill>
                  <a:schemeClr val="tx1"/>
                </a:solidFill>
                <a:effectLst/>
                <a:latin typeface="Century Gothic" panose="020B0502020202020204" pitchFamily="34" charset="0"/>
                <a:ea typeface="+mn-ea"/>
                <a:cs typeface="+mn-cs"/>
              </a:rPr>
              <a:t> hin.</a:t>
            </a: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39AB37E-5905-3CFA-826D-EFA096EAE1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514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88567-57F5-E72B-0DC6-A9BBEE9AD3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7C2ACA-C971-60F0-1E8D-9F61B7E561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B2FB6E-E8FF-794D-A000-B4BD473FAD7E}"/>
              </a:ext>
            </a:extLst>
          </p:cNvPr>
          <p:cNvSpPr>
            <a:spLocks noGrp="1"/>
          </p:cNvSpPr>
          <p:nvPr>
            <p:ph type="body" idx="1"/>
          </p:nvPr>
        </p:nvSpPr>
        <p:spPr/>
        <p:txBody>
          <a:bodyPr/>
          <a:lstStyle/>
          <a:p>
            <a:pPr>
              <a:spcAft>
                <a:spcPts val="600"/>
              </a:spcAft>
            </a:pPr>
            <a:r>
              <a:rPr lang="de-CH" sz="1100" noProof="0" dirty="0">
                <a:latin typeface="Century Gothic" panose="020B0502020202020204" pitchFamily="34" charset="0"/>
              </a:rPr>
              <a:t>Diese Folie führt die Lernenden durch die Erstellung der eigentlichen Persona.</a:t>
            </a:r>
            <a:br>
              <a:rPr lang="de-CH" sz="1100" noProof="0" dirty="0">
                <a:latin typeface="Century Gothic" panose="020B0502020202020204" pitchFamily="34" charset="0"/>
              </a:rPr>
            </a:br>
            <a:r>
              <a:rPr lang="de-CH" sz="1100" noProof="0" dirty="0">
                <a:latin typeface="Century Gothic" panose="020B0502020202020204" pitchFamily="34" charset="0"/>
              </a:rPr>
              <a:t>Machen Sie deutlich, dass dieser Schritt </a:t>
            </a:r>
            <a:r>
              <a:rPr lang="de-CH" sz="1100" b="1" noProof="0" dirty="0">
                <a:latin typeface="Century Gothic" panose="020B0502020202020204" pitchFamily="34" charset="0"/>
              </a:rPr>
              <a:t>Muster </a:t>
            </a:r>
            <a:r>
              <a:rPr lang="de-CH" sz="1100" noProof="0" dirty="0">
                <a:latin typeface="Century Gothic" panose="020B0502020202020204" pitchFamily="34" charset="0"/>
              </a:rPr>
              <a:t>in eine </a:t>
            </a:r>
            <a:r>
              <a:rPr lang="de-CH" sz="1100" b="1" noProof="0" dirty="0">
                <a:latin typeface="Century Gothic" panose="020B0502020202020204" pitchFamily="34" charset="0"/>
              </a:rPr>
              <a:t>fiktive, aber realistische Figur </a:t>
            </a:r>
            <a:r>
              <a:rPr lang="de-CH" sz="1100" noProof="0" dirty="0">
                <a:latin typeface="Century Gothic" panose="020B0502020202020204" pitchFamily="34" charset="0"/>
              </a:rPr>
              <a:t>verwandelt, die ihre Zielgruppe repräsentiert.</a:t>
            </a:r>
          </a:p>
          <a:p>
            <a:pPr>
              <a:spcAft>
                <a:spcPts val="600"/>
              </a:spcAft>
            </a:pPr>
            <a:r>
              <a:rPr lang="de-CH" sz="1100" noProof="0" dirty="0">
                <a:latin typeface="Century Gothic" panose="020B0502020202020204" pitchFamily="34" charset="0"/>
              </a:rPr>
              <a:t>Hervorheben: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Die Persona ist keine Biografie, sondern ein </a:t>
            </a:r>
            <a:r>
              <a:rPr lang="de-CH" sz="1100" b="1" noProof="0" dirty="0">
                <a:latin typeface="Century Gothic" panose="020B0502020202020204" pitchFamily="34" charset="0"/>
              </a:rPr>
              <a:t>Design-Tool</a:t>
            </a:r>
            <a:r>
              <a:rPr lang="de-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soll den Lernenden helfen, beim Entwerfen ihrer Lösung «ein Gesicht im Kopf zu behalten».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Sie muss nicht perfekt sein, sondern kann sich im Laufe weiterer Feldforschungen weiterentwickeln.</a:t>
            </a:r>
          </a:p>
          <a:p>
            <a:pPr>
              <a:spcAft>
                <a:spcPts val="600"/>
              </a:spcAft>
            </a:pPr>
            <a:endParaRPr lang="de-CH" sz="1100" noProof="0" dirty="0">
              <a:latin typeface="Century Gothic" panose="020B0502020202020204" pitchFamily="34" charset="0"/>
            </a:endParaRPr>
          </a:p>
          <a:p>
            <a:pPr>
              <a:spcAft>
                <a:spcPts val="600"/>
              </a:spcAft>
            </a:pPr>
            <a:r>
              <a:rPr lang="de-CH" sz="1100" b="1" noProof="0" dirty="0">
                <a:latin typeface="Century Gothic" panose="020B0502020202020204" pitchFamily="34" charset="0"/>
              </a:rPr>
              <a:t>Wichtig:</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Personas sollten nicht zu Stereotypen werden.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Ermutigen Sie die Lernenden, die Persona anhand von realen Erkenntnissen zu entwickeln anstatt auf Annahmen.</a:t>
            </a:r>
          </a:p>
          <a:p>
            <a:pPr marL="171450" indent="-171450">
              <a:spcAft>
                <a:spcPts val="600"/>
              </a:spcAft>
              <a:buFont typeface="Arial" panose="020B0604020202020204" pitchFamily="34" charset="0"/>
              <a:buChar char="•"/>
            </a:pPr>
            <a:r>
              <a:rPr lang="de-CH" sz="1100" noProof="0" dirty="0">
                <a:latin typeface="Century Gothic" panose="020B0502020202020204" pitchFamily="34" charset="0"/>
              </a:rPr>
              <a:t>Leas Persona-Beispiel zeigt, wie Motivationen, Frustrationen und Verhaltensweisen einbezogen werden können, ohne die Lernenden mit zu vielen Details zu überfordern. So bleibt die Persona nachvollziehbar und nah am Kontext der Berufsschule.</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DE2C83F-C938-BCB0-19C2-FF610FFB6D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2975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4.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252.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255.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256.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4.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61.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4.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4.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4.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71.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73.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7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7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77.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78.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4.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4.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8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82.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4.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83.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84.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4.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88.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9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37497317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34085637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26998701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3274467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320245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116029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6940588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0252872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226720806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72188311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4180957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7292660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1365327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99653374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032454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427273226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26405405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1359452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47930006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59766549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60903833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8400087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42123546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77249782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575054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8084475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97514971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6454692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32848848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04950841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135443171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4908950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373363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7918046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53060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393269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738424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60458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5270532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9732068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7744720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6702744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404933599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3285612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00082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97308601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53927971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09527831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5746947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09515287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47437495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140139767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03451686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3318075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9233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1885229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43287528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6204319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6049851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378965810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2000931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88972999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9001137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89358058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87528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59343592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386305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623296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40673903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88234503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21810709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62585550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26488243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90381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911197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03773191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310843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07755192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84820801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414919930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28966069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9675711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4432424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2257104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124247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06543239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5779865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34092417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32236248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70259883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9639820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42848433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89108554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424603018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4108080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88350432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879697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82356780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15773692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61245466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63733364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60658772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05527839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8456451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23530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74502272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0258930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97791204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43231497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92671192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132476776"/>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31073586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56912547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18475412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5659303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161492381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2826769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41998735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90455960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01086770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47480443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59156700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80208824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94670051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524768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956412600"/>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0601839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75206842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97518378"/>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7462297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27591145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13953361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68230387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8047423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88295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4833035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80815401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61103101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86878745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49230125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32345690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85108175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0982843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92734266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94538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6514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slideLayout" Target="../slideLayouts/slideLayout218.xml"/><Relationship Id="rId79" Type="http://schemas.openxmlformats.org/officeDocument/2006/relationships/image" Target="../media/image1.png"/><Relationship Id="rId5" Type="http://schemas.openxmlformats.org/officeDocument/2006/relationships/slideLayout" Target="../slideLayouts/slideLayout149.xml"/><Relationship Id="rId90" Type="http://schemas.openxmlformats.org/officeDocument/2006/relationships/image" Target="../media/image12.png"/><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slideLayout" Target="../slideLayouts/slideLayout221.xml"/><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slideLayout" Target="../slideLayouts/slideLayout216.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slideLayout" Target="../slideLayouts/slideLayout214.xml"/><Relationship Id="rId75" Type="http://schemas.openxmlformats.org/officeDocument/2006/relationships/slideLayout" Target="../slideLayouts/slideLayout219.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slideLayout" Target="../slideLayouts/slideLayout217.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slideLayout" Target="../slideLayouts/slideLayout220.xml"/><Relationship Id="rId7" Type="http://schemas.openxmlformats.org/officeDocument/2006/relationships/slideLayout" Target="../slideLayouts/slideLayout151.xml"/><Relationship Id="rId71" Type="http://schemas.openxmlformats.org/officeDocument/2006/relationships/slideLayout" Target="../slideLayouts/slideLayout215.xml"/><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 Id="rId87" Type="http://schemas.openxmlformats.org/officeDocument/2006/relationships/image" Target="../media/image9.png"/><Relationship Id="rId61" Type="http://schemas.openxmlformats.org/officeDocument/2006/relationships/slideLayout" Target="../slideLayouts/slideLayout205.xml"/><Relationship Id="rId82" Type="http://schemas.openxmlformats.org/officeDocument/2006/relationships/image" Target="../media/image4.png"/><Relationship Id="rId19" Type="http://schemas.openxmlformats.org/officeDocument/2006/relationships/slideLayout" Target="../slideLayouts/slideLayout163.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47.xml"/><Relationship Id="rId21" Type="http://schemas.openxmlformats.org/officeDocument/2006/relationships/slideLayout" Target="../slideLayouts/slideLayout242.xml"/><Relationship Id="rId42" Type="http://schemas.openxmlformats.org/officeDocument/2006/relationships/slideLayout" Target="../slideLayouts/slideLayout263.xml"/><Relationship Id="rId47" Type="http://schemas.openxmlformats.org/officeDocument/2006/relationships/slideLayout" Target="../slideLayouts/slideLayout268.xml"/><Relationship Id="rId63" Type="http://schemas.openxmlformats.org/officeDocument/2006/relationships/slideLayout" Target="../slideLayouts/slideLayout284.xml"/><Relationship Id="rId68" Type="http://schemas.openxmlformats.org/officeDocument/2006/relationships/slideLayout" Target="../slideLayouts/slideLayout289.xml"/><Relationship Id="rId16" Type="http://schemas.openxmlformats.org/officeDocument/2006/relationships/slideLayout" Target="../slideLayouts/slideLayout237.xml"/><Relationship Id="rId11" Type="http://schemas.openxmlformats.org/officeDocument/2006/relationships/slideLayout" Target="../slideLayouts/slideLayout232.xml"/><Relationship Id="rId32" Type="http://schemas.openxmlformats.org/officeDocument/2006/relationships/slideLayout" Target="../slideLayouts/slideLayout253.xml"/><Relationship Id="rId37" Type="http://schemas.openxmlformats.org/officeDocument/2006/relationships/slideLayout" Target="../slideLayouts/slideLayout258.xml"/><Relationship Id="rId53" Type="http://schemas.openxmlformats.org/officeDocument/2006/relationships/slideLayout" Target="../slideLayouts/slideLayout274.xml"/><Relationship Id="rId58" Type="http://schemas.openxmlformats.org/officeDocument/2006/relationships/slideLayout" Target="../slideLayouts/slideLayout279.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226.xml"/><Relationship Id="rId61" Type="http://schemas.openxmlformats.org/officeDocument/2006/relationships/slideLayout" Target="../slideLayouts/slideLayout282.xml"/><Relationship Id="rId82" Type="http://schemas.openxmlformats.org/officeDocument/2006/relationships/image" Target="../media/image12.png"/><Relationship Id="rId19" Type="http://schemas.openxmlformats.org/officeDocument/2006/relationships/slideLayout" Target="../slideLayouts/slideLayout240.xml"/><Relationship Id="rId14" Type="http://schemas.openxmlformats.org/officeDocument/2006/relationships/slideLayout" Target="../slideLayouts/slideLayout235.xml"/><Relationship Id="rId22" Type="http://schemas.openxmlformats.org/officeDocument/2006/relationships/slideLayout" Target="../slideLayouts/slideLayout243.xml"/><Relationship Id="rId27" Type="http://schemas.openxmlformats.org/officeDocument/2006/relationships/slideLayout" Target="../slideLayouts/slideLayout248.xml"/><Relationship Id="rId30" Type="http://schemas.openxmlformats.org/officeDocument/2006/relationships/slideLayout" Target="../slideLayouts/slideLayout251.xml"/><Relationship Id="rId35" Type="http://schemas.openxmlformats.org/officeDocument/2006/relationships/slideLayout" Target="../slideLayouts/slideLayout256.xml"/><Relationship Id="rId43" Type="http://schemas.openxmlformats.org/officeDocument/2006/relationships/slideLayout" Target="../slideLayouts/slideLayout264.xml"/><Relationship Id="rId48" Type="http://schemas.openxmlformats.org/officeDocument/2006/relationships/slideLayout" Target="../slideLayouts/slideLayout269.xml"/><Relationship Id="rId56" Type="http://schemas.openxmlformats.org/officeDocument/2006/relationships/slideLayout" Target="../slideLayouts/slideLayout277.xml"/><Relationship Id="rId64" Type="http://schemas.openxmlformats.org/officeDocument/2006/relationships/slideLayout" Target="../slideLayouts/slideLayout285.xml"/><Relationship Id="rId69" Type="http://schemas.openxmlformats.org/officeDocument/2006/relationships/slideLayout" Target="../slideLayouts/slideLayout290.xml"/><Relationship Id="rId77" Type="http://schemas.openxmlformats.org/officeDocument/2006/relationships/image" Target="../media/image7.png"/><Relationship Id="rId8" Type="http://schemas.openxmlformats.org/officeDocument/2006/relationships/slideLayout" Target="../slideLayouts/slideLayout229.xml"/><Relationship Id="rId51" Type="http://schemas.openxmlformats.org/officeDocument/2006/relationships/slideLayout" Target="../slideLayouts/slideLayout272.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224.xml"/><Relationship Id="rId12" Type="http://schemas.openxmlformats.org/officeDocument/2006/relationships/slideLayout" Target="../slideLayouts/slideLayout233.xml"/><Relationship Id="rId17" Type="http://schemas.openxmlformats.org/officeDocument/2006/relationships/slideLayout" Target="../slideLayouts/slideLayout238.xml"/><Relationship Id="rId25" Type="http://schemas.openxmlformats.org/officeDocument/2006/relationships/slideLayout" Target="../slideLayouts/slideLayout246.xml"/><Relationship Id="rId33" Type="http://schemas.openxmlformats.org/officeDocument/2006/relationships/slideLayout" Target="../slideLayouts/slideLayout254.xml"/><Relationship Id="rId38" Type="http://schemas.openxmlformats.org/officeDocument/2006/relationships/slideLayout" Target="../slideLayouts/slideLayout259.xml"/><Relationship Id="rId46" Type="http://schemas.openxmlformats.org/officeDocument/2006/relationships/slideLayout" Target="../slideLayouts/slideLayout267.xml"/><Relationship Id="rId59" Type="http://schemas.openxmlformats.org/officeDocument/2006/relationships/slideLayout" Target="../slideLayouts/slideLayout280.xml"/><Relationship Id="rId67" Type="http://schemas.openxmlformats.org/officeDocument/2006/relationships/slideLayout" Target="../slideLayouts/slideLayout288.xml"/><Relationship Id="rId20" Type="http://schemas.openxmlformats.org/officeDocument/2006/relationships/slideLayout" Target="../slideLayouts/slideLayout241.xml"/><Relationship Id="rId41" Type="http://schemas.openxmlformats.org/officeDocument/2006/relationships/slideLayout" Target="../slideLayouts/slideLayout262.xml"/><Relationship Id="rId54" Type="http://schemas.openxmlformats.org/officeDocument/2006/relationships/slideLayout" Target="../slideLayouts/slideLayout275.xml"/><Relationship Id="rId62" Type="http://schemas.openxmlformats.org/officeDocument/2006/relationships/slideLayout" Target="../slideLayouts/slideLayout283.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222.xml"/><Relationship Id="rId6" Type="http://schemas.openxmlformats.org/officeDocument/2006/relationships/slideLayout" Target="../slideLayouts/slideLayout227.xml"/><Relationship Id="rId15" Type="http://schemas.openxmlformats.org/officeDocument/2006/relationships/slideLayout" Target="../slideLayouts/slideLayout236.xml"/><Relationship Id="rId23" Type="http://schemas.openxmlformats.org/officeDocument/2006/relationships/slideLayout" Target="../slideLayouts/slideLayout244.xml"/><Relationship Id="rId28" Type="http://schemas.openxmlformats.org/officeDocument/2006/relationships/slideLayout" Target="../slideLayouts/slideLayout249.xml"/><Relationship Id="rId36" Type="http://schemas.openxmlformats.org/officeDocument/2006/relationships/slideLayout" Target="../slideLayouts/slideLayout257.xml"/><Relationship Id="rId49" Type="http://schemas.openxmlformats.org/officeDocument/2006/relationships/slideLayout" Target="../slideLayouts/slideLayout270.xml"/><Relationship Id="rId57" Type="http://schemas.openxmlformats.org/officeDocument/2006/relationships/slideLayout" Target="../slideLayouts/slideLayout278.xml"/><Relationship Id="rId10" Type="http://schemas.openxmlformats.org/officeDocument/2006/relationships/slideLayout" Target="../slideLayouts/slideLayout231.xml"/><Relationship Id="rId31" Type="http://schemas.openxmlformats.org/officeDocument/2006/relationships/slideLayout" Target="../slideLayouts/slideLayout252.xml"/><Relationship Id="rId44" Type="http://schemas.openxmlformats.org/officeDocument/2006/relationships/slideLayout" Target="../slideLayouts/slideLayout265.xml"/><Relationship Id="rId52" Type="http://schemas.openxmlformats.org/officeDocument/2006/relationships/slideLayout" Target="../slideLayouts/slideLayout273.xml"/><Relationship Id="rId60" Type="http://schemas.openxmlformats.org/officeDocument/2006/relationships/slideLayout" Target="../slideLayouts/slideLayout281.xml"/><Relationship Id="rId65" Type="http://schemas.openxmlformats.org/officeDocument/2006/relationships/slideLayout" Target="../slideLayouts/slideLayout286.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225.xml"/><Relationship Id="rId9" Type="http://schemas.openxmlformats.org/officeDocument/2006/relationships/slideLayout" Target="../slideLayouts/slideLayout230.xml"/><Relationship Id="rId13" Type="http://schemas.openxmlformats.org/officeDocument/2006/relationships/slideLayout" Target="../slideLayouts/slideLayout234.xml"/><Relationship Id="rId18" Type="http://schemas.openxmlformats.org/officeDocument/2006/relationships/slideLayout" Target="../slideLayouts/slideLayout239.xml"/><Relationship Id="rId39" Type="http://schemas.openxmlformats.org/officeDocument/2006/relationships/slideLayout" Target="../slideLayouts/slideLayout260.xml"/><Relationship Id="rId34" Type="http://schemas.openxmlformats.org/officeDocument/2006/relationships/slideLayout" Target="../slideLayouts/slideLayout255.xml"/><Relationship Id="rId50" Type="http://schemas.openxmlformats.org/officeDocument/2006/relationships/slideLayout" Target="../slideLayouts/slideLayout271.xml"/><Relationship Id="rId55" Type="http://schemas.openxmlformats.org/officeDocument/2006/relationships/slideLayout" Target="../slideLayouts/slideLayout276.xml"/><Relationship Id="rId76" Type="http://schemas.openxmlformats.org/officeDocument/2006/relationships/image" Target="../media/image6.png"/><Relationship Id="rId7" Type="http://schemas.openxmlformats.org/officeDocument/2006/relationships/slideLayout" Target="../slideLayouts/slideLayout228.xml"/><Relationship Id="rId71" Type="http://schemas.openxmlformats.org/officeDocument/2006/relationships/image" Target="../media/image1.png"/><Relationship Id="rId2" Type="http://schemas.openxmlformats.org/officeDocument/2006/relationships/slideLayout" Target="../slideLayouts/slideLayout223.xml"/><Relationship Id="rId29" Type="http://schemas.openxmlformats.org/officeDocument/2006/relationships/slideLayout" Target="../slideLayouts/slideLayout250.xml"/><Relationship Id="rId24" Type="http://schemas.openxmlformats.org/officeDocument/2006/relationships/slideLayout" Target="../slideLayouts/slideLayout245.xml"/><Relationship Id="rId40" Type="http://schemas.openxmlformats.org/officeDocument/2006/relationships/slideLayout" Target="../slideLayouts/slideLayout261.xml"/><Relationship Id="rId45" Type="http://schemas.openxmlformats.org/officeDocument/2006/relationships/slideLayout" Target="../slideLayouts/slideLayout266.xml"/><Relationship Id="rId66" Type="http://schemas.openxmlformats.org/officeDocument/2006/relationships/slideLayout" Target="../slideLayouts/slideLayout2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2862614533"/>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 id="2147484009" r:id="rId70"/>
    <p:sldLayoutId id="2147484010" r:id="rId71"/>
    <p:sldLayoutId id="2147484011" r:id="rId72"/>
    <p:sldLayoutId id="2147484012" r:id="rId73"/>
    <p:sldLayoutId id="2147484013" r:id="rId74"/>
    <p:sldLayoutId id="2147484014" r:id="rId75"/>
    <p:sldLayoutId id="2147484015" r:id="rId76"/>
    <p:sldLayoutId id="2147484016"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36465210"/>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 id="2147484037" r:id="rId20"/>
    <p:sldLayoutId id="2147484038" r:id="rId21"/>
    <p:sldLayoutId id="2147484039" r:id="rId22"/>
    <p:sldLayoutId id="2147484040" r:id="rId23"/>
    <p:sldLayoutId id="2147484041" r:id="rId24"/>
    <p:sldLayoutId id="2147484042" r:id="rId25"/>
    <p:sldLayoutId id="2147484043" r:id="rId26"/>
    <p:sldLayoutId id="2147484044" r:id="rId27"/>
    <p:sldLayoutId id="2147484045" r:id="rId28"/>
    <p:sldLayoutId id="2147484046" r:id="rId29"/>
    <p:sldLayoutId id="2147484047" r:id="rId30"/>
    <p:sldLayoutId id="2147484048" r:id="rId31"/>
    <p:sldLayoutId id="2147484049" r:id="rId32"/>
    <p:sldLayoutId id="2147484050" r:id="rId33"/>
    <p:sldLayoutId id="2147484051" r:id="rId34"/>
    <p:sldLayoutId id="2147484052" r:id="rId35"/>
    <p:sldLayoutId id="2147484053" r:id="rId36"/>
    <p:sldLayoutId id="2147484054" r:id="rId37"/>
    <p:sldLayoutId id="2147484055" r:id="rId38"/>
    <p:sldLayoutId id="2147484056" r:id="rId39"/>
    <p:sldLayoutId id="2147484057" r:id="rId40"/>
    <p:sldLayoutId id="2147484058" r:id="rId41"/>
    <p:sldLayoutId id="2147484059" r:id="rId42"/>
    <p:sldLayoutId id="2147484060" r:id="rId43"/>
    <p:sldLayoutId id="2147484061" r:id="rId44"/>
    <p:sldLayoutId id="2147484062" r:id="rId45"/>
    <p:sldLayoutId id="2147484063" r:id="rId46"/>
    <p:sldLayoutId id="2147484064" r:id="rId47"/>
    <p:sldLayoutId id="2147484065" r:id="rId48"/>
    <p:sldLayoutId id="2147484066" r:id="rId49"/>
    <p:sldLayoutId id="2147484067" r:id="rId50"/>
    <p:sldLayoutId id="2147484068" r:id="rId51"/>
    <p:sldLayoutId id="2147484069" r:id="rId52"/>
    <p:sldLayoutId id="2147484070" r:id="rId53"/>
    <p:sldLayoutId id="2147484071" r:id="rId54"/>
    <p:sldLayoutId id="2147484072" r:id="rId55"/>
    <p:sldLayoutId id="2147484073" r:id="rId56"/>
    <p:sldLayoutId id="2147484074" r:id="rId57"/>
    <p:sldLayoutId id="2147484075" r:id="rId58"/>
    <p:sldLayoutId id="2147484076" r:id="rId59"/>
    <p:sldLayoutId id="2147484077" r:id="rId60"/>
    <p:sldLayoutId id="2147484078" r:id="rId61"/>
    <p:sldLayoutId id="2147484079" r:id="rId62"/>
    <p:sldLayoutId id="2147484080" r:id="rId63"/>
    <p:sldLayoutId id="2147484081" r:id="rId64"/>
    <p:sldLayoutId id="2147484082" r:id="rId65"/>
    <p:sldLayoutId id="2147484083" r:id="rId66"/>
    <p:sldLayoutId id="2147484084" r:id="rId67"/>
    <p:sldLayoutId id="2147484085" r:id="rId68"/>
    <p:sldLayoutId id="2147484086"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149.xml"/><Relationship Id="rId4" Type="http://schemas.openxmlformats.org/officeDocument/2006/relationships/image" Target="../media/image429.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74.xml"/><Relationship Id="rId4" Type="http://schemas.openxmlformats.org/officeDocument/2006/relationships/image" Target="../media/image430.jpeg"/></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8.xml"/></Relationships>
</file>

<file path=ppt/slides/_rels/slide5.xml.rels><?xml version="1.0" encoding="UTF-8" standalone="yes"?>
<Relationships xmlns="http://schemas.openxmlformats.org/package/2006/relationships"><Relationship Id="rId3" Type="http://schemas.openxmlformats.org/officeDocument/2006/relationships/image" Target="../media/image431.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434.png"/><Relationship Id="rId4" Type="http://schemas.openxmlformats.org/officeDocument/2006/relationships/image" Target="../media/image433.png"/></Relationships>
</file>

<file path=ppt/slides/_rels/slide7.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4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Wiederkehrende Themen</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90116"/>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800" b="0" i="0" u="none" strike="noStrike" kern="1200" cap="none" spc="0" normalizeH="0" baseline="0" noProof="0" dirty="0">
                <a:ln>
                  <a:noFill/>
                </a:ln>
                <a:solidFill>
                  <a:srgbClr val="8EB403"/>
                </a:solidFill>
                <a:effectLst/>
                <a:uLnTx/>
                <a:uFillTx/>
                <a:latin typeface="Century Gothic"/>
                <a:ea typeface="+mj-ea"/>
                <a:cs typeface="+mj-cs"/>
              </a:rPr>
              <a:t>Unternehmerisches Denken und Handeln</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22132"/>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pic>
        <p:nvPicPr>
          <p:cNvPr id="3" name="Grafik 2">
            <a:extLst>
              <a:ext uri="{FF2B5EF4-FFF2-40B4-BE49-F238E27FC236}">
                <a16:creationId xmlns:a16="http://schemas.microsoft.com/office/drawing/2014/main" id="{D64AE713-E885-33A7-FF74-46A7011CCB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6161" y="5257199"/>
            <a:ext cx="3620840" cy="1302620"/>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4701096" cy="1077218"/>
          </a:xfrm>
          <a:prstGeom prst="rect">
            <a:avLst/>
          </a:prstGeom>
        </p:spPr>
        <p:txBody>
          <a:bodyPr wrap="square">
            <a:spAutoFit/>
          </a:bodyPr>
          <a:lstStyle/>
          <a:p>
            <a:r>
              <a:rPr lang="en-GB" sz="3200" b="1" noProof="0" dirty="0">
                <a:solidFill>
                  <a:srgbClr val="0B4874"/>
                </a:solidFill>
              </a:rPr>
              <a:t>Wiederkehrendes Thema</a:t>
            </a:r>
          </a:p>
          <a:p>
            <a:r>
              <a:rPr lang="en-GB" sz="3200" noProof="0" dirty="0">
                <a:solidFill>
                  <a:srgbClr val="0B4874"/>
                </a:solidFill>
              </a:rPr>
              <a:t>Persona</a:t>
            </a:r>
          </a:p>
        </p:txBody>
      </p:sp>
      <p:sp>
        <p:nvSpPr>
          <p:cNvPr id="3" name="Textfeld 2">
            <a:extLst>
              <a:ext uri="{FF2B5EF4-FFF2-40B4-BE49-F238E27FC236}">
                <a16:creationId xmlns:a16="http://schemas.microsoft.com/office/drawing/2014/main" id="{3E39C11C-1533-5983-4B37-DDE72C2F392C}"/>
              </a:ext>
            </a:extLst>
          </p:cNvPr>
          <p:cNvSpPr txBox="1"/>
          <p:nvPr/>
        </p:nvSpPr>
        <p:spPr>
          <a:xfrm>
            <a:off x="6728215" y="6224847"/>
            <a:ext cx="3997316" cy="430887"/>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402EB-40B5-D225-54A7-9940CBB053C4}"/>
            </a:ext>
          </a:extLst>
        </p:cNvPr>
        <p:cNvGrpSpPr/>
        <p:nvPr/>
      </p:nvGrpSpPr>
      <p:grpSpPr>
        <a:xfrm>
          <a:off x="0" y="0"/>
          <a:ext cx="0" cy="0"/>
          <a:chOff x="0" y="0"/>
          <a:chExt cx="0" cy="0"/>
        </a:xfrm>
      </p:grpSpPr>
      <p:sp>
        <p:nvSpPr>
          <p:cNvPr id="4" name="Foliennummernplatzhalter 1">
            <a:extLst>
              <a:ext uri="{FF2B5EF4-FFF2-40B4-BE49-F238E27FC236}">
                <a16:creationId xmlns:a16="http://schemas.microsoft.com/office/drawing/2014/main" id="{5DB0020D-26F9-7495-6205-6438569AA9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itolo 1">
            <a:extLst>
              <a:ext uri="{FF2B5EF4-FFF2-40B4-BE49-F238E27FC236}">
                <a16:creationId xmlns:a16="http://schemas.microsoft.com/office/drawing/2014/main" id="{5936EC3E-9899-C60C-9354-8455D6E5031F}"/>
              </a:ext>
            </a:extLst>
          </p:cNvPr>
          <p:cNvSpPr>
            <a:spLocks noGrp="1"/>
          </p:cNvSpPr>
          <p:nvPr>
            <p:ph type="title"/>
          </p:nvPr>
        </p:nvSpPr>
        <p:spPr/>
        <p:txBody>
          <a:bodyPr>
            <a:noAutofit/>
          </a:bodyPr>
          <a:lstStyle/>
          <a:p>
            <a:r>
              <a:rPr lang="de-CH" sz="3600" dirty="0">
                <a:solidFill>
                  <a:srgbClr val="0B4874"/>
                </a:solidFill>
              </a:rPr>
              <a:t>Persona</a:t>
            </a:r>
            <a:br>
              <a:rPr lang="de-CH" sz="2400" dirty="0">
                <a:solidFill>
                  <a:srgbClr val="0B4874"/>
                </a:solidFill>
              </a:rPr>
            </a:br>
            <a:r>
              <a:rPr lang="de-CH" sz="2400" i="1" dirty="0">
                <a:solidFill>
                  <a:srgbClr val="0B4874"/>
                </a:solidFill>
              </a:rPr>
              <a:t>Für wen entwickeln Sie</a:t>
            </a:r>
            <a:br>
              <a:rPr lang="de-CH" sz="2400" i="1" dirty="0">
                <a:solidFill>
                  <a:srgbClr val="0B4874"/>
                </a:solidFill>
              </a:rPr>
            </a:br>
            <a:r>
              <a:rPr lang="de-CH" sz="2400" i="1" dirty="0">
                <a:solidFill>
                  <a:srgbClr val="0B4874"/>
                </a:solidFill>
              </a:rPr>
              <a:t>eigentlich eine Lösung?</a:t>
            </a:r>
            <a:endParaRPr lang="it-CH" sz="2400" dirty="0"/>
          </a:p>
        </p:txBody>
      </p:sp>
      <p:sp>
        <p:nvSpPr>
          <p:cNvPr id="7" name="Textplatzhalter 6">
            <a:extLst>
              <a:ext uri="{FF2B5EF4-FFF2-40B4-BE49-F238E27FC236}">
                <a16:creationId xmlns:a16="http://schemas.microsoft.com/office/drawing/2014/main" id="{0861C103-F229-446A-2AF8-3ED954E17EE1}"/>
              </a:ext>
            </a:extLst>
          </p:cNvPr>
          <p:cNvSpPr>
            <a:spLocks noGrp="1"/>
          </p:cNvSpPr>
          <p:nvPr>
            <p:ph type="body" idx="1"/>
          </p:nvPr>
        </p:nvSpPr>
        <p:spPr>
          <a:xfrm>
            <a:off x="2485928" y="2144688"/>
            <a:ext cx="6732717" cy="3491001"/>
          </a:xfrm>
        </p:spPr>
        <p:txBody>
          <a:bodyPr>
            <a:normAutofit fontScale="55000" lnSpcReduction="20000"/>
          </a:bodyPr>
          <a:lstStyle/>
          <a:p>
            <a:endParaRPr lang="de-CH" sz="3200" b="1" dirty="0">
              <a:solidFill>
                <a:srgbClr val="0B4874"/>
              </a:solidFill>
            </a:endParaRPr>
          </a:p>
          <a:p>
            <a:pPr algn="l">
              <a:lnSpc>
                <a:spcPct val="120000"/>
              </a:lnSpc>
            </a:pPr>
            <a:r>
              <a:rPr lang="de-CH" sz="3600" noProof="0" dirty="0">
                <a:solidFill>
                  <a:srgbClr val="0B4874"/>
                </a:solidFill>
              </a:rPr>
              <a:t>Eine Persona hilft Ihnen dabei:</a:t>
            </a:r>
          </a:p>
          <a:p>
            <a:pPr marL="457200" indent="-457200" algn="l">
              <a:lnSpc>
                <a:spcPct val="120000"/>
              </a:lnSpc>
              <a:buFont typeface="Arial" panose="020B0604020202020204" pitchFamily="34" charset="0"/>
              <a:buChar char="•"/>
            </a:pPr>
            <a:r>
              <a:rPr lang="de-CH" sz="3600" noProof="0" dirty="0">
                <a:solidFill>
                  <a:srgbClr val="0B4874"/>
                </a:solidFill>
              </a:rPr>
              <a:t>sich auf echte Bedürfnisse zu konzentrieren, statt auf allgemeine Annahmen</a:t>
            </a:r>
          </a:p>
          <a:p>
            <a:pPr marL="457200" indent="-457200" algn="l">
              <a:lnSpc>
                <a:spcPct val="120000"/>
              </a:lnSpc>
              <a:buFont typeface="Arial" panose="020B0604020202020204" pitchFamily="34" charset="0"/>
              <a:buChar char="•"/>
            </a:pPr>
            <a:r>
              <a:rPr lang="de-CH" sz="3600" dirty="0">
                <a:solidFill>
                  <a:srgbClr val="0B4874"/>
                </a:solidFill>
              </a:rPr>
              <a:t>Motivationen und Frustrationen zu verstehen</a:t>
            </a:r>
          </a:p>
          <a:p>
            <a:pPr marL="457200" indent="-457200" algn="l">
              <a:lnSpc>
                <a:spcPct val="120000"/>
              </a:lnSpc>
              <a:buFont typeface="Arial" panose="020B0604020202020204" pitchFamily="34" charset="0"/>
              <a:buChar char="•"/>
            </a:pPr>
            <a:r>
              <a:rPr lang="de-CH" sz="3600" dirty="0">
                <a:solidFill>
                  <a:srgbClr val="0B4874"/>
                </a:solidFill>
              </a:rPr>
              <a:t>zu vermeiden, dass Lösungen für «alle» entwickelt werden</a:t>
            </a:r>
          </a:p>
          <a:p>
            <a:pPr marL="457200" indent="-457200" algn="l">
              <a:lnSpc>
                <a:spcPct val="120000"/>
              </a:lnSpc>
              <a:buFont typeface="Arial" panose="020B0604020202020204" pitchFamily="34" charset="0"/>
              <a:buChar char="•"/>
            </a:pPr>
            <a:r>
              <a:rPr lang="de-CH" sz="3600" noProof="0" dirty="0">
                <a:solidFill>
                  <a:srgbClr val="0B4874"/>
                </a:solidFill>
              </a:rPr>
              <a:t>Kund:innen während aller Projektphasen im Blick zu behalten</a:t>
            </a:r>
          </a:p>
        </p:txBody>
      </p:sp>
    </p:spTree>
    <p:extLst>
      <p:ext uri="{BB962C8B-B14F-4D97-AF65-F5344CB8AC3E}">
        <p14:creationId xmlns:p14="http://schemas.microsoft.com/office/powerpoint/2010/main" val="8258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B986-9529-CD30-4A06-358015D1D077}"/>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EEDB37CB-48CD-271D-F8B2-A6C7C91652CE}"/>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Darum sind Personas so wichtig</a:t>
            </a:r>
          </a:p>
        </p:txBody>
      </p:sp>
      <p:sp>
        <p:nvSpPr>
          <p:cNvPr id="21" name="Inhaltsplatzhalter 2">
            <a:extLst>
              <a:ext uri="{FF2B5EF4-FFF2-40B4-BE49-F238E27FC236}">
                <a16:creationId xmlns:a16="http://schemas.microsoft.com/office/drawing/2014/main" id="{6134CDA4-3753-49B2-3BE8-EF5456BD76BC}"/>
              </a:ext>
            </a:extLst>
          </p:cNvPr>
          <p:cNvSpPr txBox="1">
            <a:spLocks/>
          </p:cNvSpPr>
          <p:nvPr/>
        </p:nvSpPr>
        <p:spPr>
          <a:xfrm>
            <a:off x="929586" y="721181"/>
            <a:ext cx="9987230" cy="683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3587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Personas </a:t>
            </a:r>
            <a:r>
              <a:rPr kumimoji="0" lang="en-US" sz="2000" b="1" i="0" u="none" strike="noStrike" kern="1200" cap="none" spc="0" normalizeH="0" baseline="0" noProof="0" dirty="0" err="1">
                <a:ln>
                  <a:noFill/>
                </a:ln>
                <a:solidFill>
                  <a:srgbClr val="0B4874"/>
                </a:solidFill>
                <a:effectLst/>
                <a:uLnTx/>
                <a:uFillTx/>
                <a:latin typeface="Century Gothic"/>
                <a:ea typeface="+mn-ea"/>
                <a:cs typeface="Arial" pitchFamily="34" charset="0"/>
              </a:rPr>
              <a:t>machen</a:t>
            </a: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 Nutzer:innen sichtbar, einprägsam und menschlich.</a:t>
            </a: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6" name="Foliennummernplatzhalter 1">
            <a:extLst>
              <a:ext uri="{FF2B5EF4-FFF2-40B4-BE49-F238E27FC236}">
                <a16:creationId xmlns:a16="http://schemas.microsoft.com/office/drawing/2014/main" id="{27288457-B44B-71D0-4150-FEADCCD4CD5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0F7F1187-E10F-8F51-81CD-5D746A21FF4A}"/>
              </a:ext>
            </a:extLst>
          </p:cNvPr>
          <p:cNvSpPr>
            <a:spLocks noGrp="1"/>
          </p:cNvSpPr>
          <p:nvPr>
            <p:ph type="body" idx="1"/>
          </p:nvPr>
        </p:nvSpPr>
        <p:spPr>
          <a:xfrm>
            <a:off x="966910" y="1917860"/>
            <a:ext cx="2642457" cy="434601"/>
          </a:xfrm>
        </p:spPr>
        <p:txBody>
          <a:bodyPr>
            <a:normAutofit/>
          </a:bodyPr>
          <a:lstStyle/>
          <a:p>
            <a:pPr algn="l"/>
            <a:r>
              <a:rPr lang="de-CH" b="1" dirty="0">
                <a:solidFill>
                  <a:schemeClr val="accent6">
                    <a:lumMod val="50000"/>
                  </a:schemeClr>
                </a:solidFill>
              </a:rPr>
              <a:t>Zielgruppe</a:t>
            </a:r>
            <a:endParaRPr lang="de-CH" dirty="0">
              <a:solidFill>
                <a:srgbClr val="92D050"/>
              </a:solidFill>
            </a:endParaRPr>
          </a:p>
        </p:txBody>
      </p:sp>
      <p:sp>
        <p:nvSpPr>
          <p:cNvPr id="3" name="Textplatzhalter 6">
            <a:extLst>
              <a:ext uri="{FF2B5EF4-FFF2-40B4-BE49-F238E27FC236}">
                <a16:creationId xmlns:a16="http://schemas.microsoft.com/office/drawing/2014/main" id="{16A34397-4247-4EE6-75FB-9D382A22F991}"/>
              </a:ext>
            </a:extLst>
          </p:cNvPr>
          <p:cNvSpPr txBox="1">
            <a:spLocks/>
          </p:cNvSpPr>
          <p:nvPr/>
        </p:nvSpPr>
        <p:spPr>
          <a:xfrm>
            <a:off x="6291220" y="1914652"/>
            <a:ext cx="1364030" cy="4346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de-CH" b="1" dirty="0">
                <a:solidFill>
                  <a:schemeClr val="accent6">
                    <a:lumMod val="50000"/>
                  </a:schemeClr>
                </a:solidFill>
              </a:rPr>
              <a:t>Persona</a:t>
            </a:r>
            <a:endParaRPr lang="de-CH" dirty="0">
              <a:solidFill>
                <a:srgbClr val="92D050"/>
              </a:solidFill>
            </a:endParaRPr>
          </a:p>
        </p:txBody>
      </p:sp>
      <p:sp>
        <p:nvSpPr>
          <p:cNvPr id="7" name="CasellaDiTesto 6">
            <a:extLst>
              <a:ext uri="{FF2B5EF4-FFF2-40B4-BE49-F238E27FC236}">
                <a16:creationId xmlns:a16="http://schemas.microsoft.com/office/drawing/2014/main" id="{3C664078-B746-1789-00C6-30420AF3C437}"/>
              </a:ext>
            </a:extLst>
          </p:cNvPr>
          <p:cNvSpPr txBox="1"/>
          <p:nvPr/>
        </p:nvSpPr>
        <p:spPr>
          <a:xfrm>
            <a:off x="2824526" y="2360360"/>
            <a:ext cx="3247548" cy="4016484"/>
          </a:xfrm>
          <a:prstGeom prst="rect">
            <a:avLst/>
          </a:prstGeom>
          <a:noFill/>
        </p:spPr>
        <p:txBody>
          <a:bodyPr wrap="square">
            <a:spAutoFit/>
          </a:bodyPr>
          <a:lstStyle/>
          <a:p>
            <a:pPr marL="285750" indent="-285750">
              <a:buFont typeface="Arial" panose="020B0604020202020204" pitchFamily="34" charset="0"/>
              <a:buChar char="•"/>
            </a:pPr>
            <a:r>
              <a:rPr lang="en-US" sz="1500" dirty="0"/>
              <a:t>Altersgruppe: 17–35</a:t>
            </a:r>
          </a:p>
          <a:p>
            <a:pPr marL="285750" indent="-285750">
              <a:buFont typeface="Arial" panose="020B0604020202020204" pitchFamily="34" charset="0"/>
              <a:buChar char="•"/>
            </a:pPr>
            <a:r>
              <a:rPr lang="en-US" sz="1500" dirty="0"/>
              <a:t>Standort: Städtische Gebiete in der Schweiz (z. B. Zürich, Basel, Lausanne)</a:t>
            </a:r>
          </a:p>
          <a:p>
            <a:pPr marL="285750" indent="-285750">
              <a:buFont typeface="Arial" panose="020B0604020202020204" pitchFamily="34" charset="0"/>
              <a:buChar char="•"/>
            </a:pPr>
            <a:r>
              <a:rPr lang="en-US" sz="1500" dirty="0"/>
              <a:t>Lebenssituation: </a:t>
            </a:r>
            <a:r>
              <a:rPr lang="en-US" sz="1500" dirty="0" err="1"/>
              <a:t>Studierende</a:t>
            </a:r>
            <a:r>
              <a:rPr lang="en-US" sz="1500" dirty="0"/>
              <a:t>, Auszubildende oder junge Berufstätige</a:t>
            </a:r>
          </a:p>
          <a:p>
            <a:pPr marL="285750" indent="-285750">
              <a:buFont typeface="Arial" panose="020B0604020202020204" pitchFamily="34" charset="0"/>
              <a:buChar char="•"/>
            </a:pPr>
            <a:r>
              <a:rPr lang="en-US" sz="1500" dirty="0"/>
              <a:t>Einkommensniveau: </a:t>
            </a:r>
            <a:r>
              <a:rPr lang="en-US" sz="1500" dirty="0" err="1"/>
              <a:t>niedrig</a:t>
            </a:r>
            <a:r>
              <a:rPr lang="en-US" sz="1500" dirty="0"/>
              <a:t> bis mittel (Taschengeld oder Einstiegsgehalt)</a:t>
            </a:r>
          </a:p>
          <a:p>
            <a:pPr marL="285750" indent="-285750">
              <a:buFont typeface="Arial" panose="020B0604020202020204" pitchFamily="34" charset="0"/>
              <a:buChar char="•"/>
            </a:pPr>
            <a:r>
              <a:rPr lang="en-US" sz="1500" dirty="0"/>
              <a:t>Lebensstilmerkmale:</a:t>
            </a:r>
          </a:p>
          <a:p>
            <a:pPr marL="742950" lvl="1" indent="-285750">
              <a:buFont typeface="Arial" panose="020B0604020202020204" pitchFamily="34" charset="0"/>
              <a:buChar char="•"/>
            </a:pPr>
            <a:r>
              <a:rPr lang="en-US" sz="1400" dirty="0"/>
              <a:t>Nutzt öffentliche Verkehrsmittel oder Fahrräder</a:t>
            </a:r>
          </a:p>
          <a:p>
            <a:pPr marL="742950" lvl="1" indent="-285750">
              <a:buFont typeface="Arial" panose="020B0604020202020204" pitchFamily="34" charset="0"/>
              <a:buChar char="•"/>
            </a:pPr>
            <a:r>
              <a:rPr lang="en-US" sz="1400" dirty="0"/>
              <a:t>Kauft häufig Essen zum Mitnehmen</a:t>
            </a:r>
          </a:p>
          <a:p>
            <a:pPr marL="742950" lvl="1" indent="-285750">
              <a:buFont typeface="Arial" panose="020B0604020202020204" pitchFamily="34" charset="0"/>
              <a:buChar char="•"/>
            </a:pPr>
            <a:r>
              <a:rPr lang="en-US" sz="1400" dirty="0"/>
              <a:t>Aktiv in sozialen Medien </a:t>
            </a:r>
          </a:p>
        </p:txBody>
      </p:sp>
      <p:sp>
        <p:nvSpPr>
          <p:cNvPr id="8" name="CasellaDiTesto 7">
            <a:extLst>
              <a:ext uri="{FF2B5EF4-FFF2-40B4-BE49-F238E27FC236}">
                <a16:creationId xmlns:a16="http://schemas.microsoft.com/office/drawing/2014/main" id="{B4CC8321-9BDF-1E21-11B9-545FE904ED87}"/>
              </a:ext>
            </a:extLst>
          </p:cNvPr>
          <p:cNvSpPr txBox="1"/>
          <p:nvPr/>
        </p:nvSpPr>
        <p:spPr>
          <a:xfrm>
            <a:off x="8151312" y="2107388"/>
            <a:ext cx="3549039" cy="4247317"/>
          </a:xfrm>
          <a:prstGeom prst="rect">
            <a:avLst/>
          </a:prstGeom>
          <a:noFill/>
        </p:spPr>
        <p:txBody>
          <a:bodyPr wrap="square">
            <a:spAutoFit/>
          </a:bodyPr>
          <a:lstStyle/>
          <a:p>
            <a:r>
              <a:rPr lang="en-US" sz="1500" b="1" dirty="0"/>
              <a:t>Lea Bauer, 19</a:t>
            </a:r>
          </a:p>
          <a:p>
            <a:pPr marL="285750" indent="-285750">
              <a:buFont typeface="Arial" panose="020B0604020202020204" pitchFamily="34" charset="0"/>
              <a:buChar char="•"/>
            </a:pPr>
            <a:r>
              <a:rPr lang="de-CH" sz="1500" noProof="0" dirty="0"/>
              <a:t>Auszubildende im Einzelhandel, lebt in Winterthur</a:t>
            </a:r>
          </a:p>
          <a:p>
            <a:pPr marL="285750" indent="-285750">
              <a:buFont typeface="Arial" panose="020B0604020202020204" pitchFamily="34" charset="0"/>
              <a:buChar char="•"/>
            </a:pPr>
            <a:r>
              <a:rPr lang="de-CH" sz="1500" noProof="0" dirty="0"/>
              <a:t>Fährt jeden Morgen mit dem Zug und ist oft gestresst wegen der Zeit</a:t>
            </a:r>
          </a:p>
          <a:p>
            <a:pPr marL="285750" indent="-285750">
              <a:buFont typeface="Arial" panose="020B0604020202020204" pitchFamily="34" charset="0"/>
              <a:buChar char="•"/>
            </a:pPr>
            <a:r>
              <a:rPr lang="de-CH" sz="1500" noProof="0" dirty="0"/>
              <a:t>Möchte ihre Freizeit besser nutzen, hat aber Schwierigkeiten, sich zu motivieren</a:t>
            </a:r>
          </a:p>
          <a:p>
            <a:pPr marL="285750" indent="-285750">
              <a:buFont typeface="Arial" panose="020B0604020202020204" pitchFamily="34" charset="0"/>
              <a:buChar char="•"/>
            </a:pPr>
            <a:r>
              <a:rPr lang="de-CH" sz="1500" noProof="0" dirty="0"/>
              <a:t>Trifft sich gerne mit Freunden, hört gerne Musik und macht gerne kurze kreative Aktivitäten</a:t>
            </a:r>
          </a:p>
          <a:p>
            <a:pPr marL="285750" indent="-285750">
              <a:buFont typeface="Arial" panose="020B0604020202020204" pitchFamily="34" charset="0"/>
              <a:buChar char="•"/>
            </a:pPr>
            <a:r>
              <a:rPr lang="de-CH" sz="1500" noProof="0" dirty="0"/>
              <a:t>Ist frustriert, wenn Werkzeuge oder Produkte zu kompliziert oder zeitaufwendig sind</a:t>
            </a:r>
          </a:p>
          <a:p>
            <a:pPr marL="285750" indent="-285750">
              <a:buFont typeface="Arial" panose="020B0604020202020204" pitchFamily="34" charset="0"/>
              <a:buChar char="•"/>
            </a:pPr>
            <a:r>
              <a:rPr lang="de-CH" sz="1500" noProof="0" dirty="0"/>
              <a:t>Sagt Dinge wie: «Ich fange neue Dinge an, aber nach einer Woche höre ich wieder auf.»</a:t>
            </a:r>
          </a:p>
        </p:txBody>
      </p:sp>
      <p:sp>
        <p:nvSpPr>
          <p:cNvPr id="11" name="CasellaDiTesto 10">
            <a:extLst>
              <a:ext uri="{FF2B5EF4-FFF2-40B4-BE49-F238E27FC236}">
                <a16:creationId xmlns:a16="http://schemas.microsoft.com/office/drawing/2014/main" id="{C182D30C-1C44-AB1D-7BFA-D171F8606FFA}"/>
              </a:ext>
            </a:extLst>
          </p:cNvPr>
          <p:cNvSpPr txBox="1"/>
          <p:nvPr/>
        </p:nvSpPr>
        <p:spPr>
          <a:xfrm>
            <a:off x="929586" y="1014036"/>
            <a:ext cx="8429018" cy="646331"/>
          </a:xfrm>
          <a:prstGeom prst="rect">
            <a:avLst/>
          </a:prstGeom>
          <a:noFill/>
        </p:spPr>
        <p:txBody>
          <a:bodyPr wrap="square">
            <a:spAutoFit/>
          </a:bodyPr>
          <a:lstStyle/>
          <a:p>
            <a:r>
              <a:rPr lang="en-US" i="1" dirty="0"/>
              <a:t>Eine Zielkundin liefert Ihnen Daten.</a:t>
            </a:r>
          </a:p>
          <a:p>
            <a:r>
              <a:rPr lang="en-US" i="1" dirty="0"/>
              <a:t>Eine Persona liefert Ihnen eine Geschichte und Empathie.</a:t>
            </a:r>
            <a:endParaRPr lang="it-CH" i="1" dirty="0"/>
          </a:p>
        </p:txBody>
      </p:sp>
      <p:pic>
        <p:nvPicPr>
          <p:cNvPr id="14" name="Immagine 13">
            <a:extLst>
              <a:ext uri="{FF2B5EF4-FFF2-40B4-BE49-F238E27FC236}">
                <a16:creationId xmlns:a16="http://schemas.microsoft.com/office/drawing/2014/main" id="{A59C279B-F7B3-F463-1BA0-9D4562CF09D7}"/>
              </a:ext>
            </a:extLst>
          </p:cNvPr>
          <p:cNvPicPr>
            <a:picLocks noChangeAspect="1"/>
          </p:cNvPicPr>
          <p:nvPr/>
        </p:nvPicPr>
        <p:blipFill>
          <a:blip r:embed="rId3" cstate="email">
            <a:extLst>
              <a:ext uri="{28A0092B-C50C-407E-A947-70E740481C1C}">
                <a14:useLocalDpi xmlns:a14="http://schemas.microsoft.com/office/drawing/2010/main"/>
              </a:ext>
            </a:extLst>
          </a:blip>
          <a:srcRect t="25991" r="51180"/>
          <a:stretch>
            <a:fillRect/>
          </a:stretch>
        </p:blipFill>
        <p:spPr>
          <a:xfrm>
            <a:off x="1052902" y="2437411"/>
            <a:ext cx="1780701" cy="1799655"/>
          </a:xfrm>
          <a:prstGeom prst="rect">
            <a:avLst/>
          </a:prstGeom>
        </p:spPr>
      </p:pic>
      <p:pic>
        <p:nvPicPr>
          <p:cNvPr id="16" name="Immagine 15">
            <a:extLst>
              <a:ext uri="{FF2B5EF4-FFF2-40B4-BE49-F238E27FC236}">
                <a16:creationId xmlns:a16="http://schemas.microsoft.com/office/drawing/2014/main" id="{EFD4EC5B-A2F1-BFC4-CEA7-1F8BE3ED1B41}"/>
              </a:ext>
            </a:extLst>
          </p:cNvPr>
          <p:cNvPicPr>
            <a:picLocks noChangeAspect="1"/>
          </p:cNvPicPr>
          <p:nvPr/>
        </p:nvPicPr>
        <p:blipFill>
          <a:blip r:embed="rId3" cstate="email">
            <a:extLst>
              <a:ext uri="{28A0092B-C50C-407E-A947-70E740481C1C}">
                <a14:useLocalDpi xmlns:a14="http://schemas.microsoft.com/office/drawing/2010/main"/>
              </a:ext>
            </a:extLst>
          </a:blip>
          <a:srcRect l="50000" t="24478" r="1180" b="1513"/>
          <a:stretch>
            <a:fillRect/>
          </a:stretch>
        </p:blipFill>
        <p:spPr>
          <a:xfrm>
            <a:off x="6291220" y="2495669"/>
            <a:ext cx="1780701" cy="1799655"/>
          </a:xfrm>
          <a:prstGeom prst="rect">
            <a:avLst/>
          </a:prstGeom>
        </p:spPr>
      </p:pic>
      <p:sp>
        <p:nvSpPr>
          <p:cNvPr id="17" name="CasellaDiTesto 16">
            <a:extLst>
              <a:ext uri="{FF2B5EF4-FFF2-40B4-BE49-F238E27FC236}">
                <a16:creationId xmlns:a16="http://schemas.microsoft.com/office/drawing/2014/main" id="{A103D68B-870D-49B1-E50E-7E914B12014B}"/>
              </a:ext>
            </a:extLst>
          </p:cNvPr>
          <p:cNvSpPr txBox="1"/>
          <p:nvPr/>
        </p:nvSpPr>
        <p:spPr>
          <a:xfrm>
            <a:off x="937849" y="4259732"/>
            <a:ext cx="1846727" cy="707886"/>
          </a:xfrm>
          <a:prstGeom prst="rect">
            <a:avLst/>
          </a:prstGeom>
          <a:noFill/>
        </p:spPr>
        <p:txBody>
          <a:bodyPr wrap="square">
            <a:spAutoFit/>
          </a:bodyPr>
          <a:lstStyle/>
          <a:p>
            <a:r>
              <a:rPr lang="en-US" sz="1000" b="1" dirty="0">
                <a:solidFill>
                  <a:srgbClr val="686868"/>
                </a:solidFill>
              </a:rPr>
              <a:t>Quelle: </a:t>
            </a:r>
            <a:r>
              <a:rPr lang="en-US" sz="1000" dirty="0">
                <a:solidFill>
                  <a:srgbClr val="686868"/>
                </a:solidFill>
              </a:rPr>
              <a:t>Eigene Ausarbeitung unter Verwendung von ChatGPT (OpenAI, 2025).</a:t>
            </a:r>
          </a:p>
        </p:txBody>
      </p:sp>
      <p:sp>
        <p:nvSpPr>
          <p:cNvPr id="18" name="CasellaDiTesto 17">
            <a:extLst>
              <a:ext uri="{FF2B5EF4-FFF2-40B4-BE49-F238E27FC236}">
                <a16:creationId xmlns:a16="http://schemas.microsoft.com/office/drawing/2014/main" id="{AFF02BB0-3077-40CB-333C-C29125790731}"/>
              </a:ext>
            </a:extLst>
          </p:cNvPr>
          <p:cNvSpPr txBox="1"/>
          <p:nvPr/>
        </p:nvSpPr>
        <p:spPr>
          <a:xfrm>
            <a:off x="6225194" y="4320441"/>
            <a:ext cx="1846727" cy="707886"/>
          </a:xfrm>
          <a:prstGeom prst="rect">
            <a:avLst/>
          </a:prstGeom>
          <a:noFill/>
        </p:spPr>
        <p:txBody>
          <a:bodyPr wrap="square">
            <a:spAutoFit/>
          </a:bodyPr>
          <a:lstStyle/>
          <a:p>
            <a:r>
              <a:rPr lang="en-US" sz="1000" b="1" dirty="0">
                <a:solidFill>
                  <a:srgbClr val="686868"/>
                </a:solidFill>
              </a:rPr>
              <a:t>Quelle: </a:t>
            </a:r>
            <a:r>
              <a:rPr lang="en-US" sz="1000" dirty="0">
                <a:solidFill>
                  <a:srgbClr val="686868"/>
                </a:solidFill>
              </a:rPr>
              <a:t>Eigene Ausarbeitung unter Verwendung von ChatGPT (OpenAI, 2025).</a:t>
            </a:r>
          </a:p>
        </p:txBody>
      </p:sp>
    </p:spTree>
    <p:extLst>
      <p:ext uri="{BB962C8B-B14F-4D97-AF65-F5344CB8AC3E}">
        <p14:creationId xmlns:p14="http://schemas.microsoft.com/office/powerpoint/2010/main" val="4071249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C475A-2E5F-46EB-88ED-44A52099DA18}"/>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AD3A25E-33E8-88B4-DDB5-17F99C2996E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Wie man eine Persona erstellt</a:t>
            </a:r>
          </a:p>
        </p:txBody>
      </p:sp>
      <p:sp>
        <p:nvSpPr>
          <p:cNvPr id="6" name="Foliennummernplatzhalter 1">
            <a:extLst>
              <a:ext uri="{FF2B5EF4-FFF2-40B4-BE49-F238E27FC236}">
                <a16:creationId xmlns:a16="http://schemas.microsoft.com/office/drawing/2014/main" id="{3566F50E-D200-195A-FD53-76262FCD7A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63EA21B8-A7D9-9B35-6BD3-D3A9CE6626A6}"/>
              </a:ext>
            </a:extLst>
          </p:cNvPr>
          <p:cNvSpPr>
            <a:spLocks noGrp="1"/>
          </p:cNvSpPr>
          <p:nvPr>
            <p:ph type="body" idx="1"/>
          </p:nvPr>
        </p:nvSpPr>
        <p:spPr>
          <a:xfrm>
            <a:off x="1315812" y="4559725"/>
            <a:ext cx="2642457" cy="434601"/>
          </a:xfrm>
        </p:spPr>
        <p:txBody>
          <a:bodyPr>
            <a:normAutofit/>
          </a:bodyPr>
          <a:lstStyle/>
          <a:p>
            <a:r>
              <a:rPr lang="de-CH" b="1" noProof="0" dirty="0">
                <a:solidFill>
                  <a:schemeClr val="accent6">
                    <a:lumMod val="50000"/>
                  </a:schemeClr>
                </a:solidFill>
              </a:rPr>
              <a:t>Daten sammeln</a:t>
            </a:r>
            <a:endParaRPr lang="de-CH" noProof="0" dirty="0">
              <a:solidFill>
                <a:srgbClr val="92D050"/>
              </a:solidFill>
            </a:endParaRPr>
          </a:p>
        </p:txBody>
      </p:sp>
      <p:pic>
        <p:nvPicPr>
          <p:cNvPr id="2050" name="Picture 2" descr="Lookup icon | Free SVG">
            <a:extLst>
              <a:ext uri="{FF2B5EF4-FFF2-40B4-BE49-F238E27FC236}">
                <a16:creationId xmlns:a16="http://schemas.microsoft.com/office/drawing/2014/main" id="{B1FB8F92-68CE-4AA5-65E1-EA46EE05AB2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4048" y="1193475"/>
            <a:ext cx="2959172" cy="295917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82D02F4-6D73-2D94-CE2C-D114FDF69E3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43249" y="917851"/>
            <a:ext cx="3726413" cy="3458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6">
            <a:extLst>
              <a:ext uri="{FF2B5EF4-FFF2-40B4-BE49-F238E27FC236}">
                <a16:creationId xmlns:a16="http://schemas.microsoft.com/office/drawing/2014/main" id="{2EEBA604-E7A5-7551-BEE4-E161F1F8D098}"/>
              </a:ext>
            </a:extLst>
          </p:cNvPr>
          <p:cNvSpPr txBox="1">
            <a:spLocks/>
          </p:cNvSpPr>
          <p:nvPr/>
        </p:nvSpPr>
        <p:spPr>
          <a:xfrm>
            <a:off x="7801091" y="4560094"/>
            <a:ext cx="3576470" cy="4346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de-CH" b="1" dirty="0">
                <a:solidFill>
                  <a:schemeClr val="accent6">
                    <a:lumMod val="50000"/>
                  </a:schemeClr>
                </a:solidFill>
              </a:rPr>
              <a:t>Erstellen Sie</a:t>
            </a:r>
            <a:br>
              <a:rPr lang="de-CH" b="1" dirty="0">
                <a:solidFill>
                  <a:schemeClr val="accent6">
                    <a:lumMod val="50000"/>
                  </a:schemeClr>
                </a:solidFill>
              </a:rPr>
            </a:br>
            <a:r>
              <a:rPr lang="de-CH" b="1" dirty="0">
                <a:solidFill>
                  <a:schemeClr val="accent6">
                    <a:lumMod val="50000"/>
                  </a:schemeClr>
                </a:solidFill>
              </a:rPr>
              <a:t>eine Persona</a:t>
            </a:r>
          </a:p>
        </p:txBody>
      </p:sp>
      <p:pic>
        <p:nvPicPr>
          <p:cNvPr id="2058" name="Picture 10">
            <a:extLst>
              <a:ext uri="{FF2B5EF4-FFF2-40B4-BE49-F238E27FC236}">
                <a16:creationId xmlns:a16="http://schemas.microsoft.com/office/drawing/2014/main" id="{FDDE2351-859A-1637-458C-5D27B02B719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94268" y="1318189"/>
            <a:ext cx="2741227" cy="2741227"/>
          </a:xfrm>
          <a:prstGeom prst="rect">
            <a:avLst/>
          </a:prstGeom>
          <a:noFill/>
          <a:extLst>
            <a:ext uri="{909E8E84-426E-40DD-AFC4-6F175D3DCCD1}">
              <a14:hiddenFill xmlns:a14="http://schemas.microsoft.com/office/drawing/2010/main">
                <a:solidFill>
                  <a:srgbClr val="FFFFFF"/>
                </a:solidFill>
              </a14:hiddenFill>
            </a:ext>
          </a:extLst>
        </p:spPr>
      </p:pic>
      <p:sp>
        <p:nvSpPr>
          <p:cNvPr id="9" name="Textplatzhalter 6">
            <a:extLst>
              <a:ext uri="{FF2B5EF4-FFF2-40B4-BE49-F238E27FC236}">
                <a16:creationId xmlns:a16="http://schemas.microsoft.com/office/drawing/2014/main" id="{4E2BD551-48B0-E674-87C0-2284D5E313E4}"/>
              </a:ext>
            </a:extLst>
          </p:cNvPr>
          <p:cNvSpPr txBox="1">
            <a:spLocks/>
          </p:cNvSpPr>
          <p:nvPr/>
        </p:nvSpPr>
        <p:spPr>
          <a:xfrm>
            <a:off x="4788023" y="4554459"/>
            <a:ext cx="2642457" cy="4346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de-CH" b="1" noProof="0" dirty="0">
                <a:solidFill>
                  <a:schemeClr val="accent6">
                    <a:lumMod val="50000"/>
                  </a:schemeClr>
                </a:solidFill>
              </a:rPr>
              <a:t>Muster finden</a:t>
            </a:r>
            <a:endParaRPr lang="de-CH" noProof="0" dirty="0">
              <a:solidFill>
                <a:srgbClr val="92D050"/>
              </a:solidFill>
            </a:endParaRPr>
          </a:p>
        </p:txBody>
      </p:sp>
      <p:sp>
        <p:nvSpPr>
          <p:cNvPr id="3" name="CasellaDiTesto 2">
            <a:extLst>
              <a:ext uri="{FF2B5EF4-FFF2-40B4-BE49-F238E27FC236}">
                <a16:creationId xmlns:a16="http://schemas.microsoft.com/office/drawing/2014/main" id="{277398A9-DDB1-5DE2-633E-EDA7996A1EC5}"/>
              </a:ext>
            </a:extLst>
          </p:cNvPr>
          <p:cNvSpPr txBox="1"/>
          <p:nvPr/>
        </p:nvSpPr>
        <p:spPr>
          <a:xfrm>
            <a:off x="1107300" y="5070805"/>
            <a:ext cx="3059479" cy="923330"/>
          </a:xfrm>
          <a:prstGeom prst="rect">
            <a:avLst/>
          </a:prstGeom>
          <a:noFill/>
        </p:spPr>
        <p:txBody>
          <a:bodyPr wrap="square">
            <a:spAutoFit/>
          </a:bodyPr>
          <a:lstStyle/>
          <a:p>
            <a:pPr algn="ctr"/>
            <a:r>
              <a:rPr lang="en-US" dirty="0"/>
              <a:t>Nutzen Sie Sekundär- und Primärforschung, um Menschen zu verstehen</a:t>
            </a:r>
            <a:endParaRPr lang="it-CH" dirty="0"/>
          </a:p>
        </p:txBody>
      </p:sp>
      <p:sp>
        <p:nvSpPr>
          <p:cNvPr id="7" name="CasellaDiTesto 6">
            <a:extLst>
              <a:ext uri="{FF2B5EF4-FFF2-40B4-BE49-F238E27FC236}">
                <a16:creationId xmlns:a16="http://schemas.microsoft.com/office/drawing/2014/main" id="{93F175C8-480F-18A3-4D05-C4457A096C55}"/>
              </a:ext>
            </a:extLst>
          </p:cNvPr>
          <p:cNvSpPr txBox="1"/>
          <p:nvPr/>
        </p:nvSpPr>
        <p:spPr>
          <a:xfrm>
            <a:off x="4539755" y="5092041"/>
            <a:ext cx="3059479" cy="923330"/>
          </a:xfrm>
          <a:prstGeom prst="rect">
            <a:avLst/>
          </a:prstGeom>
          <a:noFill/>
        </p:spPr>
        <p:txBody>
          <a:bodyPr wrap="square">
            <a:spAutoFit/>
          </a:bodyPr>
          <a:lstStyle/>
          <a:p>
            <a:pPr algn="ctr"/>
            <a:r>
              <a:rPr lang="en-US" dirty="0"/>
              <a:t>Identifizieren Sie gemeinsame Verhaltensweisen, Ziele und Frustrationen</a:t>
            </a:r>
            <a:endParaRPr lang="it-CH" dirty="0"/>
          </a:p>
        </p:txBody>
      </p:sp>
      <p:sp>
        <p:nvSpPr>
          <p:cNvPr id="8" name="CasellaDiTesto 7">
            <a:extLst>
              <a:ext uri="{FF2B5EF4-FFF2-40B4-BE49-F238E27FC236}">
                <a16:creationId xmlns:a16="http://schemas.microsoft.com/office/drawing/2014/main" id="{C42A1A8F-C620-AF22-315B-4DB3ECA54EA1}"/>
              </a:ext>
            </a:extLst>
          </p:cNvPr>
          <p:cNvSpPr txBox="1"/>
          <p:nvPr/>
        </p:nvSpPr>
        <p:spPr>
          <a:xfrm>
            <a:off x="8182035" y="5339249"/>
            <a:ext cx="3059479" cy="923330"/>
          </a:xfrm>
          <a:prstGeom prst="rect">
            <a:avLst/>
          </a:prstGeom>
          <a:noFill/>
        </p:spPr>
        <p:txBody>
          <a:bodyPr wrap="square">
            <a:spAutoFit/>
          </a:bodyPr>
          <a:lstStyle/>
          <a:p>
            <a:pPr algn="ctr"/>
            <a:r>
              <a:rPr lang="en-US" dirty="0"/>
              <a:t>Erstellen Sie eine fiktive Person, die diese Muster repräsentiert</a:t>
            </a:r>
            <a:endParaRPr lang="it-CH" dirty="0"/>
          </a:p>
        </p:txBody>
      </p:sp>
      <p:grpSp>
        <p:nvGrpSpPr>
          <p:cNvPr id="11" name="Gruppo 10">
            <a:extLst>
              <a:ext uri="{FF2B5EF4-FFF2-40B4-BE49-F238E27FC236}">
                <a16:creationId xmlns:a16="http://schemas.microsoft.com/office/drawing/2014/main" id="{9A471B3C-6205-8397-3730-6D7EF88DBCD5}"/>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AD8B5336-1C67-EEB5-C148-F14F70332368}"/>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EB688053-ACE6-1C55-11EA-0052658AC4A7}"/>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5C4A7F09-6479-4C20-32DD-94DB1C2C3E1A}"/>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 1.2</a:t>
            </a:r>
          </a:p>
        </p:txBody>
      </p:sp>
    </p:spTree>
    <p:extLst>
      <p:ext uri="{BB962C8B-B14F-4D97-AF65-F5344CB8AC3E}">
        <p14:creationId xmlns:p14="http://schemas.microsoft.com/office/powerpoint/2010/main" val="363121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A6B8-094B-2798-5E2C-F2D440A633B0}"/>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B48284DE-36BE-C587-B8A6-19A7804C2208}"/>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Schritt 1 – Daten sammeln</a:t>
            </a:r>
          </a:p>
        </p:txBody>
      </p:sp>
      <p:sp>
        <p:nvSpPr>
          <p:cNvPr id="6" name="Foliennummernplatzhalter 1">
            <a:extLst>
              <a:ext uri="{FF2B5EF4-FFF2-40B4-BE49-F238E27FC236}">
                <a16:creationId xmlns:a16="http://schemas.microsoft.com/office/drawing/2014/main" id="{30186692-0F86-A3A8-9767-E77DE685195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0" name="Picture 2" descr="Lookup icon | Free SVG">
            <a:extLst>
              <a:ext uri="{FF2B5EF4-FFF2-40B4-BE49-F238E27FC236}">
                <a16:creationId xmlns:a16="http://schemas.microsoft.com/office/drawing/2014/main" id="{C651CCEE-98DF-18A9-66BF-23AD73A606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1376" y="57347"/>
            <a:ext cx="923381" cy="92338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o 10">
            <a:extLst>
              <a:ext uri="{FF2B5EF4-FFF2-40B4-BE49-F238E27FC236}">
                <a16:creationId xmlns:a16="http://schemas.microsoft.com/office/drawing/2014/main" id="{8DF9A3A1-A0CA-EFC8-E88C-9CC8FE94993D}"/>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6C41AAF0-627D-51E9-C762-82EB68379B7E}"/>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C720556D-F461-622F-C494-700BC6FD2A63}"/>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6AEBFCE1-139C-B877-9E0E-41B247787A28}"/>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 1.2</a:t>
            </a:r>
          </a:p>
        </p:txBody>
      </p:sp>
      <p:sp>
        <p:nvSpPr>
          <p:cNvPr id="16" name="Inhaltsplatzhalter 2">
            <a:extLst>
              <a:ext uri="{FF2B5EF4-FFF2-40B4-BE49-F238E27FC236}">
                <a16:creationId xmlns:a16="http://schemas.microsoft.com/office/drawing/2014/main" id="{09217CCD-60F1-263E-83C0-B0B84AC531A8}"/>
              </a:ext>
            </a:extLst>
          </p:cNvPr>
          <p:cNvSpPr txBox="1">
            <a:spLocks/>
          </p:cNvSpPr>
          <p:nvPr/>
        </p:nvSpPr>
        <p:spPr>
          <a:xfrm>
            <a:off x="1251670" y="1361719"/>
            <a:ext cx="9688659" cy="524246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b="0" noProof="0" dirty="0"/>
              <a:t>Um eine nützliche Persona zu erstellen, beginnen Sie damit, reale Informationen über die Personengruppen zu sammeln, für die Sie eine Lösung entwickeln möchten.</a:t>
            </a:r>
            <a:br>
              <a:rPr lang="de-CH" b="0" noProof="0" dirty="0"/>
            </a:br>
            <a:endParaRPr lang="de-CH" b="0" noProof="0" dirty="0"/>
          </a:p>
          <a:p>
            <a:r>
              <a:rPr lang="de-CH" b="0" noProof="0" dirty="0"/>
              <a:t>Nutzen Sie sowohl Sekundärforschung als auch Primärforschung, um Fakten, Gewohnheiten, Bedürfnisse und Frustrationen zu erfassen.</a:t>
            </a:r>
          </a:p>
          <a:p>
            <a:endParaRPr lang="de-CH" b="0" noProof="0" dirty="0"/>
          </a:p>
          <a:p>
            <a:r>
              <a:rPr lang="de-CH" noProof="0" dirty="0"/>
              <a:t>Was Sie suchen sollten:</a:t>
            </a:r>
          </a:p>
          <a:p>
            <a:pPr marL="285750" indent="-285750">
              <a:buFont typeface="Arial" panose="020B0604020202020204" pitchFamily="34" charset="0"/>
              <a:buChar char="•"/>
            </a:pPr>
            <a:r>
              <a:rPr lang="de-CH" b="0" noProof="0" dirty="0"/>
              <a:t>Grundlegende demografische Daten (Alter, Bildung, berufliche Situation)</a:t>
            </a:r>
          </a:p>
          <a:p>
            <a:pPr marL="285750" indent="-285750">
              <a:buFont typeface="Arial" panose="020B0604020202020204" pitchFamily="34" charset="0"/>
              <a:buChar char="•"/>
            </a:pPr>
            <a:r>
              <a:rPr lang="de-CH" b="0" noProof="0" dirty="0"/>
              <a:t>Tägliche Routinen und Lebensgewohnheiten</a:t>
            </a:r>
          </a:p>
          <a:p>
            <a:pPr marL="285750" indent="-285750">
              <a:buFont typeface="Arial" panose="020B0604020202020204" pitchFamily="34" charset="0"/>
              <a:buChar char="•"/>
            </a:pPr>
            <a:r>
              <a:rPr lang="de-CH" b="0" noProof="0" dirty="0"/>
              <a:t>Interessen, Motivationen, Ziele</a:t>
            </a:r>
          </a:p>
          <a:p>
            <a:pPr marL="285750" indent="-285750">
              <a:buFont typeface="Arial" panose="020B0604020202020204" pitchFamily="34" charset="0"/>
              <a:buChar char="•"/>
            </a:pPr>
            <a:r>
              <a:rPr lang="de-CH" b="0" noProof="0" dirty="0"/>
              <a:t>Herausforderungen und Frustrationen im Zusammenhang mit Ihrem Thema</a:t>
            </a:r>
          </a:p>
          <a:p>
            <a:pPr marL="285750" indent="-285750">
              <a:buFont typeface="Arial" panose="020B0604020202020204" pitchFamily="34" charset="0"/>
              <a:buChar char="•"/>
            </a:pPr>
            <a:r>
              <a:rPr lang="de-CH" b="0" noProof="0" dirty="0"/>
              <a:t>Wie die Personen das Problem derzeit lösen (falls sie es tun)</a:t>
            </a:r>
          </a:p>
          <a:p>
            <a:pPr marL="285750" indent="-285750">
              <a:buFont typeface="Arial" panose="020B0604020202020204" pitchFamily="34" charset="0"/>
              <a:buChar char="•"/>
            </a:pPr>
            <a:r>
              <a:rPr lang="de-CH" b="0" noProof="0" dirty="0"/>
              <a:t>Digitale Gewohnheiten (verwendete Apps, Kommunikationswege)</a:t>
            </a:r>
          </a:p>
          <a:p>
            <a:pPr marL="285750" indent="-285750">
              <a:buFont typeface="Arial" panose="020B0604020202020204" pitchFamily="34" charset="0"/>
              <a:buChar char="•"/>
            </a:pPr>
            <a:r>
              <a:rPr lang="de-CH" b="0" noProof="0" dirty="0"/>
              <a:t>Relevante Umweltfaktoren (Arbeitsplatz, Familie, Mobilität, Budget)</a:t>
            </a:r>
          </a:p>
          <a:p>
            <a:pPr marL="285750" indent="-285750">
              <a:buFont typeface="Arial" panose="020B0604020202020204" pitchFamily="34" charset="0"/>
              <a:buChar char="•"/>
            </a:pPr>
            <a:endParaRPr lang="de-CH" dirty="0"/>
          </a:p>
        </p:txBody>
      </p:sp>
    </p:spTree>
    <p:extLst>
      <p:ext uri="{BB962C8B-B14F-4D97-AF65-F5344CB8AC3E}">
        <p14:creationId xmlns:p14="http://schemas.microsoft.com/office/powerpoint/2010/main" val="71659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3001-40C2-1785-13DA-7C1B2B2C1F2E}"/>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CD2CB8B1-7A3B-BDCB-2368-F9527EB98253}"/>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Schritt 2 – Muster finden</a:t>
            </a:r>
          </a:p>
        </p:txBody>
      </p:sp>
      <p:sp>
        <p:nvSpPr>
          <p:cNvPr id="6" name="Foliennummernplatzhalter 1">
            <a:extLst>
              <a:ext uri="{FF2B5EF4-FFF2-40B4-BE49-F238E27FC236}">
                <a16:creationId xmlns:a16="http://schemas.microsoft.com/office/drawing/2014/main" id="{A9495F12-DBC3-4464-9AA6-E9C6ACA742C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8" name="Picture 10">
            <a:extLst>
              <a:ext uri="{FF2B5EF4-FFF2-40B4-BE49-F238E27FC236}">
                <a16:creationId xmlns:a16="http://schemas.microsoft.com/office/drawing/2014/main" id="{FC0668E1-AE64-DBF1-1B9C-D73C825ABD5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18785" y="57347"/>
            <a:ext cx="923381" cy="923381"/>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08708850-A3AA-8F0C-C938-DDCAB18055AB}"/>
              </a:ext>
            </a:extLst>
          </p:cNvPr>
          <p:cNvSpPr txBox="1">
            <a:spLocks/>
          </p:cNvSpPr>
          <p:nvPr/>
        </p:nvSpPr>
        <p:spPr>
          <a:xfrm>
            <a:off x="1251670" y="1361719"/>
            <a:ext cx="9688659" cy="4487382"/>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b="0" noProof="0" dirty="0"/>
              <a:t>Gruppieren Sie die gesammelten Informationen und suchen Sie nach übergreifenden Mustern.</a:t>
            </a:r>
          </a:p>
          <a:p>
            <a:br>
              <a:rPr lang="de-CH" b="0" noProof="0" dirty="0"/>
            </a:br>
            <a:r>
              <a:rPr lang="de-CH" b="0" noProof="0" dirty="0"/>
              <a:t>Muster helfen Ihnen dabei, Gemeinsamkeiten zwischen mehreren Personen zu erkennen, anstatt sich auf eine einzelne Person zu konzentrieren.</a:t>
            </a:r>
          </a:p>
          <a:p>
            <a:endParaRPr lang="de-CH" b="0" noProof="0" dirty="0"/>
          </a:p>
          <a:p>
            <a:r>
              <a:rPr lang="de-CH" noProof="0" dirty="0"/>
              <a:t>Suchen Sie nach Mustern in:</a:t>
            </a:r>
          </a:p>
          <a:p>
            <a:pPr marL="285750" indent="-285750">
              <a:buFont typeface="Arial" panose="020B0604020202020204" pitchFamily="34" charset="0"/>
              <a:buChar char="•"/>
            </a:pPr>
            <a:r>
              <a:rPr lang="de-CH" b="0" noProof="0" dirty="0"/>
              <a:t>Zielen und Motivationen</a:t>
            </a:r>
          </a:p>
          <a:p>
            <a:pPr marL="285750" indent="-285750">
              <a:buFont typeface="Arial" panose="020B0604020202020204" pitchFamily="34" charset="0"/>
              <a:buChar char="•"/>
            </a:pPr>
            <a:r>
              <a:rPr lang="de-CH" b="0" noProof="0" dirty="0"/>
              <a:t>Verhaltensweisen und Routinen</a:t>
            </a:r>
          </a:p>
          <a:p>
            <a:pPr marL="285750" indent="-285750">
              <a:buFont typeface="Arial" panose="020B0604020202020204" pitchFamily="34" charset="0"/>
              <a:buChar char="•"/>
            </a:pPr>
            <a:r>
              <a:rPr lang="de-CH" b="0" noProof="0" dirty="0"/>
              <a:t>Wiederkehrende Frustrationen</a:t>
            </a:r>
          </a:p>
          <a:p>
            <a:pPr marL="285750" indent="-285750">
              <a:buFont typeface="Arial" panose="020B0604020202020204" pitchFamily="34" charset="0"/>
              <a:buChar char="•"/>
            </a:pPr>
            <a:r>
              <a:rPr lang="de-CH" b="0" noProof="0" dirty="0"/>
              <a:t>Gemeinsamen Einschränkungen (Zeit, Geld, Zugang, Fähigkeiten)</a:t>
            </a:r>
          </a:p>
          <a:p>
            <a:pPr marL="285750" indent="-285750">
              <a:buFont typeface="Arial" panose="020B0604020202020204" pitchFamily="34" charset="0"/>
              <a:buChar char="•"/>
            </a:pPr>
            <a:r>
              <a:rPr lang="de-CH" b="0" noProof="0" dirty="0"/>
              <a:t>Einstellungen (z. B. «Ich möchte gesund sein, aber ich bin überfordert»)</a:t>
            </a:r>
          </a:p>
          <a:p>
            <a:endParaRPr lang="de-CH" dirty="0"/>
          </a:p>
        </p:txBody>
      </p:sp>
    </p:spTree>
    <p:extLst>
      <p:ext uri="{BB962C8B-B14F-4D97-AF65-F5344CB8AC3E}">
        <p14:creationId xmlns:p14="http://schemas.microsoft.com/office/powerpoint/2010/main" val="152676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44F2-85D9-2A43-4999-EF42373EF6E5}"/>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D839E20-D38A-8732-C47C-94DFC8227A97}"/>
              </a:ext>
            </a:extLst>
          </p:cNvPr>
          <p:cNvSpPr txBox="1">
            <a:spLocks/>
          </p:cNvSpPr>
          <p:nvPr/>
        </p:nvSpPr>
        <p:spPr>
          <a:xfrm>
            <a:off x="944100"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Schritt 3 – </a:t>
            </a: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Erstellen Sie die </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Persona</a:t>
            </a:r>
          </a:p>
        </p:txBody>
      </p:sp>
      <p:sp>
        <p:nvSpPr>
          <p:cNvPr id="6" name="Foliennummernplatzhalter 1">
            <a:extLst>
              <a:ext uri="{FF2B5EF4-FFF2-40B4-BE49-F238E27FC236}">
                <a16:creationId xmlns:a16="http://schemas.microsoft.com/office/drawing/2014/main" id="{560103BA-A434-4FB7-5ED0-DAEF64D2861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6" name="Picture 8">
            <a:extLst>
              <a:ext uri="{FF2B5EF4-FFF2-40B4-BE49-F238E27FC236}">
                <a16:creationId xmlns:a16="http://schemas.microsoft.com/office/drawing/2014/main" id="{51AF9767-CB65-C062-5AF1-D5E2D018848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30273" y="-48987"/>
            <a:ext cx="1281692" cy="1189637"/>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5D984901-3882-702A-1111-AC9F496CFA6A}"/>
              </a:ext>
            </a:extLst>
          </p:cNvPr>
          <p:cNvSpPr txBox="1">
            <a:spLocks/>
          </p:cNvSpPr>
          <p:nvPr/>
        </p:nvSpPr>
        <p:spPr>
          <a:xfrm>
            <a:off x="964256" y="1967834"/>
            <a:ext cx="4321816" cy="3860544"/>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endParaRPr lang="de-CH" b="0" noProof="0" dirty="0"/>
          </a:p>
          <a:p>
            <a:r>
              <a:rPr lang="de-CH" noProof="0" dirty="0"/>
              <a:t>Ihre Persona sollte Folgendes enthalten:</a:t>
            </a:r>
          </a:p>
          <a:p>
            <a:pPr marL="285750" indent="-285750">
              <a:buFont typeface="Arial" panose="020B0604020202020204" pitchFamily="34" charset="0"/>
              <a:buChar char="•"/>
            </a:pPr>
            <a:r>
              <a:rPr lang="de-CH" b="0" noProof="0" dirty="0"/>
              <a:t>Name und Alter</a:t>
            </a:r>
          </a:p>
          <a:p>
            <a:pPr marL="285750" indent="-285750">
              <a:buFont typeface="Arial" panose="020B0604020202020204" pitchFamily="34" charset="0"/>
              <a:buChar char="•"/>
            </a:pPr>
            <a:r>
              <a:rPr lang="de-CH" b="0" noProof="0" dirty="0"/>
              <a:t>Ausbildung/Beruf</a:t>
            </a:r>
          </a:p>
          <a:p>
            <a:pPr marL="285750" indent="-285750">
              <a:buFont typeface="Arial" panose="020B0604020202020204" pitchFamily="34" charset="0"/>
              <a:buChar char="•"/>
            </a:pPr>
            <a:r>
              <a:rPr lang="de-CH" b="0" noProof="0" dirty="0"/>
              <a:t>Tagesablauf und Lebensstil</a:t>
            </a:r>
          </a:p>
          <a:p>
            <a:pPr marL="285750" indent="-285750">
              <a:buFont typeface="Arial" panose="020B0604020202020204" pitchFamily="34" charset="0"/>
              <a:buChar char="•"/>
            </a:pPr>
            <a:r>
              <a:rPr lang="de-CH" b="0" noProof="0" dirty="0"/>
              <a:t>Ziele und Motivationen</a:t>
            </a:r>
          </a:p>
          <a:p>
            <a:pPr marL="285750" indent="-285750">
              <a:buFont typeface="Arial" panose="020B0604020202020204" pitchFamily="34" charset="0"/>
              <a:buChar char="•"/>
            </a:pPr>
            <a:r>
              <a:rPr lang="de-CH" b="0" noProof="0" dirty="0"/>
              <a:t>Frustrationen und Schwachstellen</a:t>
            </a:r>
          </a:p>
          <a:p>
            <a:pPr marL="285750" indent="-285750">
              <a:buFont typeface="Arial" panose="020B0604020202020204" pitchFamily="34" charset="0"/>
              <a:buChar char="•"/>
            </a:pPr>
            <a:r>
              <a:rPr lang="de-CH" b="0" noProof="0" dirty="0"/>
              <a:t>Ein kurzes Zitat, das ihre Denkweise</a:t>
            </a:r>
            <a:br>
              <a:rPr lang="de-CH" b="0" noProof="0" dirty="0"/>
            </a:br>
            <a:r>
              <a:rPr lang="de-CH" b="0" noProof="0" dirty="0"/>
              <a:t>widerspiegelt</a:t>
            </a:r>
          </a:p>
          <a:p>
            <a:endParaRPr lang="de-CH" dirty="0"/>
          </a:p>
        </p:txBody>
      </p:sp>
      <p:sp>
        <p:nvSpPr>
          <p:cNvPr id="5" name="CasellaDiTesto 4">
            <a:extLst>
              <a:ext uri="{FF2B5EF4-FFF2-40B4-BE49-F238E27FC236}">
                <a16:creationId xmlns:a16="http://schemas.microsoft.com/office/drawing/2014/main" id="{5630DED8-0CA4-0EC3-D2B6-F14EA9FB0C82}"/>
              </a:ext>
            </a:extLst>
          </p:cNvPr>
          <p:cNvSpPr txBox="1"/>
          <p:nvPr/>
        </p:nvSpPr>
        <p:spPr>
          <a:xfrm>
            <a:off x="7813164" y="2198062"/>
            <a:ext cx="3549039" cy="4247317"/>
          </a:xfrm>
          <a:prstGeom prst="rect">
            <a:avLst/>
          </a:prstGeom>
          <a:noFill/>
        </p:spPr>
        <p:txBody>
          <a:bodyPr wrap="square">
            <a:spAutoFit/>
          </a:bodyPr>
          <a:lstStyle/>
          <a:p>
            <a:r>
              <a:rPr lang="de-CH" sz="1500" b="1" noProof="0" dirty="0"/>
              <a:t>Lea Bauer, 19</a:t>
            </a:r>
          </a:p>
          <a:p>
            <a:pPr marL="285750" indent="-285750">
              <a:buFont typeface="Arial" panose="020B0604020202020204" pitchFamily="34" charset="0"/>
              <a:buChar char="•"/>
            </a:pPr>
            <a:r>
              <a:rPr lang="de-CH" sz="1500" noProof="0" dirty="0"/>
              <a:t>Auszubildende im Einzelhandel, lebt in Winterthur</a:t>
            </a:r>
          </a:p>
          <a:p>
            <a:pPr marL="285750" indent="-285750">
              <a:buFont typeface="Arial" panose="020B0604020202020204" pitchFamily="34" charset="0"/>
              <a:buChar char="•"/>
            </a:pPr>
            <a:r>
              <a:rPr lang="de-CH" sz="1500" noProof="0" dirty="0"/>
              <a:t>Fährt jeden Morgen mit dem Zug und ist oft gestresst wegen der Zeit</a:t>
            </a:r>
          </a:p>
          <a:p>
            <a:pPr marL="285750" indent="-285750">
              <a:buFont typeface="Arial" panose="020B0604020202020204" pitchFamily="34" charset="0"/>
              <a:buChar char="•"/>
            </a:pPr>
            <a:r>
              <a:rPr lang="de-CH" sz="1500" noProof="0" dirty="0"/>
              <a:t>Möchte ihre Freizeit besser nutzen, hat aber Schwierigkeiten, sich zu motivieren</a:t>
            </a:r>
          </a:p>
          <a:p>
            <a:pPr marL="285750" indent="-285750">
              <a:buFont typeface="Arial" panose="020B0604020202020204" pitchFamily="34" charset="0"/>
              <a:buChar char="•"/>
            </a:pPr>
            <a:r>
              <a:rPr lang="de-CH" sz="1500" noProof="0" dirty="0"/>
              <a:t>Trifft sich gerne mit Freunden, hört gerne Musik und macht gerne kurze kreative Aktivitäten</a:t>
            </a:r>
          </a:p>
          <a:p>
            <a:pPr marL="285750" indent="-285750">
              <a:buFont typeface="Arial" panose="020B0604020202020204" pitchFamily="34" charset="0"/>
              <a:buChar char="•"/>
            </a:pPr>
            <a:r>
              <a:rPr lang="de-CH" sz="1500" noProof="0" dirty="0"/>
              <a:t>Ist frustriert, wenn Werkzeuge oder Produkte zu kompliziert oder zeitaufwendig sind</a:t>
            </a:r>
          </a:p>
          <a:p>
            <a:pPr marL="285750" indent="-285750">
              <a:buFont typeface="Arial" panose="020B0604020202020204" pitchFamily="34" charset="0"/>
              <a:buChar char="•"/>
            </a:pPr>
            <a:r>
              <a:rPr lang="de-CH" sz="1500" noProof="0" dirty="0"/>
              <a:t>Sagt Dinge wie: «Ich fange neue Dinge an, aber nach einer Woche höre ich wieder auf.»</a:t>
            </a:r>
          </a:p>
        </p:txBody>
      </p:sp>
      <p:pic>
        <p:nvPicPr>
          <p:cNvPr id="8" name="Immagine 7" descr="Immagine che contiene disegno, schizzo, Cartoni animati, illustrazione&#10;&#10;Il contenuto generato dall&amp;#39;IA potrebbe non essere corretto.">
            <a:extLst>
              <a:ext uri="{FF2B5EF4-FFF2-40B4-BE49-F238E27FC236}">
                <a16:creationId xmlns:a16="http://schemas.microsoft.com/office/drawing/2014/main" id="{2FCD8F18-ABBD-A3A3-AEA6-1BC4F68D551F}"/>
              </a:ext>
            </a:extLst>
          </p:cNvPr>
          <p:cNvPicPr>
            <a:picLocks noChangeAspect="1"/>
          </p:cNvPicPr>
          <p:nvPr/>
        </p:nvPicPr>
        <p:blipFill>
          <a:blip r:embed="rId4" cstate="email">
            <a:extLst>
              <a:ext uri="{28A0092B-C50C-407E-A947-70E740481C1C}">
                <a14:useLocalDpi xmlns:a14="http://schemas.microsoft.com/office/drawing/2010/main"/>
              </a:ext>
            </a:extLst>
          </a:blip>
          <a:srcRect l="50000" t="24478" r="1180" b="1513"/>
          <a:stretch>
            <a:fillRect/>
          </a:stretch>
        </p:blipFill>
        <p:spPr>
          <a:xfrm>
            <a:off x="5893060" y="2273557"/>
            <a:ext cx="1780701" cy="1799655"/>
          </a:xfrm>
          <a:prstGeom prst="rect">
            <a:avLst/>
          </a:prstGeom>
        </p:spPr>
      </p:pic>
      <p:sp>
        <p:nvSpPr>
          <p:cNvPr id="11" name="CasellaDiTesto 10">
            <a:extLst>
              <a:ext uri="{FF2B5EF4-FFF2-40B4-BE49-F238E27FC236}">
                <a16:creationId xmlns:a16="http://schemas.microsoft.com/office/drawing/2014/main" id="{DCEC63C4-071A-3CE6-E1D6-6D0D32A45530}"/>
              </a:ext>
            </a:extLst>
          </p:cNvPr>
          <p:cNvSpPr txBox="1"/>
          <p:nvPr/>
        </p:nvSpPr>
        <p:spPr>
          <a:xfrm>
            <a:off x="5860437" y="4162905"/>
            <a:ext cx="1846727" cy="707886"/>
          </a:xfrm>
          <a:prstGeom prst="rect">
            <a:avLst/>
          </a:prstGeom>
          <a:noFill/>
        </p:spPr>
        <p:txBody>
          <a:bodyPr wrap="square">
            <a:spAutoFit/>
          </a:bodyPr>
          <a:lstStyle/>
          <a:p>
            <a:r>
              <a:rPr lang="en-US" sz="1000" b="1" dirty="0">
                <a:solidFill>
                  <a:srgbClr val="686868"/>
                </a:solidFill>
              </a:rPr>
              <a:t>Quelle: </a:t>
            </a:r>
            <a:r>
              <a:rPr lang="en-US" sz="1000" dirty="0">
                <a:solidFill>
                  <a:srgbClr val="686868"/>
                </a:solidFill>
              </a:rPr>
              <a:t>Eigene Ausarbeitung unter Verwendung von ChatGPT (OpenAI, 2025).</a:t>
            </a:r>
          </a:p>
        </p:txBody>
      </p:sp>
      <p:sp>
        <p:nvSpPr>
          <p:cNvPr id="2" name="Inhaltsplatzhalter 2">
            <a:extLst>
              <a:ext uri="{FF2B5EF4-FFF2-40B4-BE49-F238E27FC236}">
                <a16:creationId xmlns:a16="http://schemas.microsoft.com/office/drawing/2014/main" id="{6BBA7F91-0A44-B680-5491-6761F5158C0E}"/>
              </a:ext>
            </a:extLst>
          </p:cNvPr>
          <p:cNvSpPr txBox="1">
            <a:spLocks/>
          </p:cNvSpPr>
          <p:nvPr/>
        </p:nvSpPr>
        <p:spPr>
          <a:xfrm>
            <a:off x="964256" y="1170180"/>
            <a:ext cx="10216362" cy="1595309"/>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de-CH" b="0" noProof="0" dirty="0"/>
              <a:t>Kombinieren Sie Ihre Muster zu einem klaren, menschenähnlichen Profil. Eine Persona sollte real genug sein, um für sie eine Lösung zu entwickeln, aber sie repräsentiert eine Gruppe, nicht eine einzelne Person.</a:t>
            </a:r>
          </a:p>
          <a:p>
            <a:endParaRPr lang="de-CH" b="0" noProof="0" dirty="0"/>
          </a:p>
          <a:p>
            <a:endParaRPr lang="de-CH" dirty="0"/>
          </a:p>
        </p:txBody>
      </p:sp>
      <p:sp>
        <p:nvSpPr>
          <p:cNvPr id="4" name="Textfeld 3">
            <a:extLst>
              <a:ext uri="{FF2B5EF4-FFF2-40B4-BE49-F238E27FC236}">
                <a16:creationId xmlns:a16="http://schemas.microsoft.com/office/drawing/2014/main" id="{2B71C311-3DC0-B816-8C18-73D4702B148E}"/>
              </a:ext>
            </a:extLst>
          </p:cNvPr>
          <p:cNvSpPr txBox="1"/>
          <p:nvPr/>
        </p:nvSpPr>
        <p:spPr>
          <a:xfrm>
            <a:off x="2566219" y="6477766"/>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845528521"/>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2986</Words>
  <Application>Microsoft Office PowerPoint</Application>
  <PresentationFormat>Breitbild</PresentationFormat>
  <Paragraphs>228</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4</vt:i4>
      </vt:variant>
      <vt:variant>
        <vt:lpstr>Folientitel</vt:lpstr>
      </vt:variant>
      <vt:variant>
        <vt:i4>9</vt:i4>
      </vt:variant>
    </vt:vector>
  </HeadingPairs>
  <TitlesOfParts>
    <vt:vector size="19" baseType="lpstr">
      <vt:lpstr>Malgun Gothic</vt:lpstr>
      <vt:lpstr>Arial</vt:lpstr>
      <vt:lpstr>Calibri</vt:lpstr>
      <vt:lpstr>Century Gothic</vt:lpstr>
      <vt:lpstr>Roboto</vt:lpstr>
      <vt:lpstr>Wingdings</vt:lpstr>
      <vt:lpstr>myidea</vt:lpstr>
      <vt:lpstr>1_myidea</vt:lpstr>
      <vt:lpstr>2_myidea</vt:lpstr>
      <vt:lpstr>3_myidea</vt:lpstr>
      <vt:lpstr>Wiederkehrende Themen</vt:lpstr>
      <vt:lpstr>PowerPoint-Präsentation</vt:lpstr>
      <vt:lpstr>PowerPoint-Präsentation</vt:lpstr>
      <vt:lpstr>Persona Für wen entwickeln Sie eigentlich eine Lösung?</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docId:2F1041579124A3A66C6BF444E4CBDD67</cp:keywords>
  <cp:lastModifiedBy>Stucki Jana</cp:lastModifiedBy>
  <cp:revision>1337</cp:revision>
  <cp:lastPrinted>2021-01-20T19:01:33Z</cp:lastPrinted>
  <dcterms:created xsi:type="dcterms:W3CDTF">2020-11-11T18:04:37Z</dcterms:created>
  <dcterms:modified xsi:type="dcterms:W3CDTF">2026-08-26T14:30:10Z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