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2.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 id="2147483939" r:id="rId3"/>
  </p:sldMasterIdLst>
  <p:notesMasterIdLst>
    <p:notesMasterId r:id="rId13"/>
  </p:notesMasterIdLst>
  <p:sldIdLst>
    <p:sldId id="2162" r:id="rId4"/>
    <p:sldId id="2193" r:id="rId5"/>
    <p:sldId id="264" r:id="rId6"/>
    <p:sldId id="2161" r:id="rId7"/>
    <p:sldId id="2155" r:id="rId8"/>
    <p:sldId id="2156" r:id="rId9"/>
    <p:sldId id="2158" r:id="rId10"/>
    <p:sldId id="2159" r:id="rId11"/>
    <p:sldId id="2160" r:id="rId12"/>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898F97"/>
    <a:srgbClr val="96CB00"/>
    <a:srgbClr val="000000"/>
    <a:srgbClr val="0B4874"/>
    <a:srgbClr val="B11B96"/>
    <a:srgbClr val="6C0A63"/>
    <a:srgbClr val="909090"/>
    <a:srgbClr val="135B87"/>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81" autoAdjust="0"/>
    <p:restoredTop sz="77378" autoAdjust="0"/>
  </p:normalViewPr>
  <p:slideViewPr>
    <p:cSldViewPr snapToGrid="0">
      <p:cViewPr varScale="1">
        <p:scale>
          <a:sx n="57" d="100"/>
          <a:sy n="57" d="100"/>
        </p:scale>
        <p:origin x="1232" y="36"/>
      </p:cViewPr>
      <p:guideLst>
        <p:guide orient="horz" pos="2183"/>
        <p:guide pos="3817"/>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00" d="100"/>
        <a:sy n="100" d="100"/>
      </p:scale>
      <p:origin x="0" y="0"/>
    </p:cViewPr>
  </p:sorterViewPr>
  <p:notesViewPr>
    <p:cSldViewPr snapToGrid="0">
      <p:cViewPr>
        <p:scale>
          <a:sx n="100" d="100"/>
          <a:sy n="100" d="100"/>
        </p:scale>
        <p:origin x="3486" y="-8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19"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26.08.2026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100" dirty="0">
                <a:latin typeface="Century Gothic" panose="020B0502020202020204" pitchFamily="34" charset="0"/>
              </a:rPr>
              <a:t>When developing own business ideas within the framework of </a:t>
            </a:r>
            <a:r>
              <a:rPr lang="en-US" sz="1100" i="1" dirty="0">
                <a:latin typeface="Century Gothic" panose="020B0502020202020204" pitchFamily="34" charset="0"/>
              </a:rPr>
              <a:t>myidea</a:t>
            </a:r>
            <a:r>
              <a:rPr lang="en-US" sz="1100" dirty="0">
                <a:latin typeface="Century Gothic" panose="020B0502020202020204" pitchFamily="34" charset="0"/>
              </a:rPr>
              <a:t>, certain topics, activities and corresponding tools/strategies appear repeatedly in order to support the process. Most of these were covered or developed and used in General Education classes (ABU), respectively. To ensure that all learners have the basic skills required to work with </a:t>
            </a:r>
            <a:r>
              <a:rPr lang="en-US" sz="1100" i="1" dirty="0" err="1">
                <a:latin typeface="Century Gothic" panose="020B0502020202020204" pitchFamily="34" charset="0"/>
              </a:rPr>
              <a:t>myidea</a:t>
            </a:r>
            <a:r>
              <a:rPr lang="en-US" sz="1100" dirty="0">
                <a:latin typeface="Century Gothic" panose="020B0502020202020204" pitchFamily="34" charset="0"/>
              </a:rPr>
              <a:t>, these topics, activities and corresponding tools/strategies are briefly repeated here as necessary. Basic information is also provided to indicate where and how they are relevant in </a:t>
            </a:r>
            <a:r>
              <a:rPr lang="en-US" sz="1100" i="1" dirty="0" err="1">
                <a:latin typeface="Century Gothic" panose="020B0502020202020204" pitchFamily="34" charset="0"/>
              </a:rPr>
              <a:t>myidea</a:t>
            </a:r>
            <a:r>
              <a:rPr lang="en-US" sz="1100" dirty="0">
                <a:latin typeface="Century Gothic" panose="020B0502020202020204" pitchFamily="34" charset="0"/>
              </a:rPr>
              <a:t>. To mark such recurring topics in </a:t>
            </a:r>
            <a:r>
              <a:rPr lang="en-US" sz="1100" i="1" dirty="0" err="1">
                <a:latin typeface="Century Gothic" panose="020B0502020202020204" pitchFamily="34" charset="0"/>
              </a:rPr>
              <a:t>myidea</a:t>
            </a:r>
            <a:r>
              <a:rPr lang="en-US" sz="1100" dirty="0">
                <a:latin typeface="Century Gothic" panose="020B0502020202020204" pitchFamily="34" charset="0"/>
              </a:rPr>
              <a:t> 2.0, the arrow-in-circle icon shown here is used. This enables teachers to make explicit references while recognize the icon and understand that the topic will appear again.</a:t>
            </a:r>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574543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14300-68FE-3BDF-2D92-5844BD61945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6DFCBA1-99B0-47AE-B78F-CEDDE7AD2177}"/>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872E06C7-5110-9A5A-A52C-2CE6FD4F51C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0930EE78-8077-4E0F-98C9-F074EF463D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04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The following six slides briefly outline the method/tool of </a:t>
            </a:r>
            <a:r>
              <a:rPr lang="de-CH" sz="1200" kern="1200" dirty="0">
                <a:solidFill>
                  <a:schemeClr val="tx1"/>
                </a:solidFill>
                <a:effectLst/>
                <a:latin typeface="Century Gothic" panose="020B0502020202020204" pitchFamily="34" charset="0"/>
                <a:ea typeface="+mn-ea"/>
                <a:cs typeface="+mn-cs"/>
              </a:rPr>
              <a:t>«</a:t>
            </a:r>
            <a:r>
              <a:rPr lang="en-GB" sz="1100" noProof="0" dirty="0" err="1">
                <a:latin typeface="Century Gothic" panose="020B0502020202020204" pitchFamily="34" charset="0"/>
              </a:rPr>
              <a:t>Wh</a:t>
            </a:r>
            <a:r>
              <a:rPr lang="en-GB" sz="1100" noProof="0" dirty="0">
                <a:latin typeface="Century Gothic" panose="020B0502020202020204" pitchFamily="34" charset="0"/>
              </a:rPr>
              <a:t>-&amp; H-questions</a:t>
            </a:r>
            <a:r>
              <a:rPr lang="de-CH" sz="1200" kern="1200" dirty="0">
                <a:solidFill>
                  <a:schemeClr val="tx1"/>
                </a:solidFill>
                <a:effectLst/>
                <a:latin typeface="Century Gothic" panose="020B0502020202020204" pitchFamily="34" charset="0"/>
                <a:ea typeface="+mn-ea"/>
                <a:cs typeface="+mn-cs"/>
              </a:rPr>
              <a:t>»</a:t>
            </a:r>
            <a:r>
              <a:rPr lang="en-GB" sz="1100" noProof="0" dirty="0">
                <a:latin typeface="Century Gothic" panose="020B0502020202020204" pitchFamily="34" charset="0"/>
              </a:rPr>
              <a:t>. In </a:t>
            </a:r>
            <a:r>
              <a:rPr lang="en-GB" sz="1100" i="1" noProof="0" dirty="0">
                <a:latin typeface="Century Gothic" panose="020B0502020202020204" pitchFamily="34" charset="0"/>
              </a:rPr>
              <a:t>myidea</a:t>
            </a:r>
            <a:r>
              <a:rPr lang="en-GB" sz="1100" noProof="0" dirty="0">
                <a:latin typeface="Century Gothic" panose="020B0502020202020204" pitchFamily="34" charset="0"/>
              </a:rPr>
              <a:t>, learners are repeatedly encouraged to explore and evaluate different areas. This short learning unit helps to prepare them for this and to remind them of the importance of </a:t>
            </a:r>
            <a:r>
              <a:rPr lang="en-GB" sz="1100" noProof="0" dirty="0" err="1">
                <a:latin typeface="Century Gothic" panose="020B0502020202020204" pitchFamily="34" charset="0"/>
              </a:rPr>
              <a:t>Wh</a:t>
            </a:r>
            <a:r>
              <a:rPr lang="en-GB" sz="1100" noProof="0" dirty="0">
                <a:latin typeface="Century Gothic" panose="020B0502020202020204" pitchFamily="34" charset="0"/>
              </a:rPr>
              <a:t>- &amp; H-questions. We combine this with critical thinking, i.e., asking questions and scrutinising, not accepting everything as a given, etc.</a:t>
            </a:r>
          </a:p>
          <a:p>
            <a:endParaRPr lang="en-GB" sz="1100" noProof="0" dirty="0">
              <a:latin typeface="Century Gothic" panose="020B0502020202020204" pitchFamily="34" charset="0"/>
            </a:endParaRPr>
          </a:p>
          <a:p>
            <a:r>
              <a:rPr lang="en-GB" sz="1100" noProof="0" dirty="0">
                <a:latin typeface="Century Gothic" panose="020B0502020202020204" pitchFamily="34" charset="0"/>
              </a:rPr>
              <a:t>We recommend introducing or repeating the </a:t>
            </a:r>
            <a:r>
              <a:rPr lang="en-GB" sz="1100" noProof="0" dirty="0" err="1">
                <a:latin typeface="Century Gothic" panose="020B0502020202020204" pitchFamily="34" charset="0"/>
              </a:rPr>
              <a:t>Wh</a:t>
            </a:r>
            <a:r>
              <a:rPr lang="en-GB" sz="1100" noProof="0" dirty="0">
                <a:latin typeface="Century Gothic" panose="020B0502020202020204" pitchFamily="34" charset="0"/>
              </a:rPr>
              <a:t>- &amp; H-questions as early as possible in the programme.</a:t>
            </a:r>
          </a:p>
        </p:txBody>
      </p:sp>
      <p:sp>
        <p:nvSpPr>
          <p:cNvPr id="4" name="Foliennummernplatzhalter 3"/>
          <p:cNvSpPr>
            <a:spLocks noGrp="1"/>
          </p:cNvSpPr>
          <p:nvPr>
            <p:ph type="sldNum" sz="quarter" idx="5"/>
          </p:nvPr>
        </p:nvSpPr>
        <p:spPr/>
        <p:txBody>
          <a:bodyPr/>
          <a:lstStyle/>
          <a:p>
            <a:fld id="{552985BD-394C-4249-9520-F7128BE881DD}" type="slidenum">
              <a:rPr lang="ru-RU" smtClean="0"/>
              <a:t>3</a:t>
            </a:fld>
            <a:endParaRPr lang="ru-RU"/>
          </a:p>
        </p:txBody>
      </p:sp>
    </p:spTree>
    <p:extLst>
      <p:ext uri="{BB962C8B-B14F-4D97-AF65-F5344CB8AC3E}">
        <p14:creationId xmlns:p14="http://schemas.microsoft.com/office/powerpoint/2010/main" val="1024071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D1FF3-D2E4-4BBA-B7CE-33AE016842C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F8855A6-00DD-9ACA-1FE6-9CE225A3458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4F57993-44ED-AFE0-FECA-5B080706B9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latin typeface="Century Gothic" panose="020B0502020202020204" pitchFamily="34" charset="0"/>
                <a:ea typeface="+mn-ea"/>
                <a:cs typeface="+mn-cs"/>
              </a:rPr>
              <a:t>Using a simple example from learners’ lifeworld we take up an issue stimulating reflection. Trash left behind after music festivals has been a recurring topic in the media.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a:p>
            <a:r>
              <a:rPr lang="en-GB" sz="1100" noProof="0" dirty="0">
                <a:latin typeface="Century Gothic" panose="020B0502020202020204" pitchFamily="34" charset="0"/>
              </a:rPr>
              <a:t>Learners can also be invited to formulate their own </a:t>
            </a:r>
            <a:r>
              <a:rPr lang="en-GB" sz="1100" noProof="0" dirty="0" err="1">
                <a:latin typeface="Century Gothic" panose="020B0502020202020204" pitchFamily="34" charset="0"/>
              </a:rPr>
              <a:t>Wh</a:t>
            </a:r>
            <a:r>
              <a:rPr lang="en-GB" sz="1100" noProof="0" dirty="0">
                <a:latin typeface="Century Gothic" panose="020B0502020202020204" pitchFamily="34" charset="0"/>
              </a:rPr>
              <a:t>- &amp; H-questions, thereby activating their prior knowledge. </a:t>
            </a:r>
          </a:p>
        </p:txBody>
      </p:sp>
      <p:sp>
        <p:nvSpPr>
          <p:cNvPr id="4" name="Foliennummernplatzhalter 3">
            <a:extLst>
              <a:ext uri="{FF2B5EF4-FFF2-40B4-BE49-F238E27FC236}">
                <a16:creationId xmlns:a16="http://schemas.microsoft.com/office/drawing/2014/main" id="{6074541B-AE00-6170-D327-7A2BAE510A64}"/>
              </a:ext>
            </a:extLst>
          </p:cNvPr>
          <p:cNvSpPr>
            <a:spLocks noGrp="1"/>
          </p:cNvSpPr>
          <p:nvPr>
            <p:ph type="sldNum" sz="quarter" idx="5"/>
          </p:nvPr>
        </p:nvSpPr>
        <p:spPr/>
        <p:txBody>
          <a:bodyPr/>
          <a:lstStyle/>
          <a:p>
            <a:fld id="{552985BD-394C-4249-9520-F7128BE881DD}" type="slidenum">
              <a:rPr lang="ru-RU" smtClean="0"/>
              <a:t>4</a:t>
            </a:fld>
            <a:endParaRPr lang="ru-RU"/>
          </a:p>
        </p:txBody>
      </p:sp>
    </p:spTree>
    <p:extLst>
      <p:ext uri="{BB962C8B-B14F-4D97-AF65-F5344CB8AC3E}">
        <p14:creationId xmlns:p14="http://schemas.microsoft.com/office/powerpoint/2010/main" val="1053794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100" noProof="0" dirty="0">
                <a:latin typeface="Century Gothic" panose="020B0502020202020204" pitchFamily="34" charset="0"/>
              </a:rPr>
              <a:t>Here are some potential questions for the festival example. Learners should be invited at this point to formulate their own questions.</a:t>
            </a:r>
          </a:p>
        </p:txBody>
      </p:sp>
      <p:sp>
        <p:nvSpPr>
          <p:cNvPr id="4" name="Foliennummernplatzhalter 3"/>
          <p:cNvSpPr>
            <a:spLocks noGrp="1"/>
          </p:cNvSpPr>
          <p:nvPr>
            <p:ph type="sldNum" sz="quarter" idx="5"/>
          </p:nvPr>
        </p:nvSpPr>
        <p:spPr/>
        <p:txBody>
          <a:bodyPr/>
          <a:lstStyle/>
          <a:p>
            <a:fld id="{552985BD-394C-4249-9520-F7128BE881DD}" type="slidenum">
              <a:rPr lang="ru-RU" smtClean="0"/>
              <a:t>5</a:t>
            </a:fld>
            <a:endParaRPr lang="ru-RU"/>
          </a:p>
        </p:txBody>
      </p:sp>
    </p:spTree>
    <p:extLst>
      <p:ext uri="{BB962C8B-B14F-4D97-AF65-F5344CB8AC3E}">
        <p14:creationId xmlns:p14="http://schemas.microsoft.com/office/powerpoint/2010/main" val="3427210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83E0D-0D58-83FD-6F32-2FBCAF6D083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24FE476-B1E6-D6B9-051A-BE05D1672E1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E3767F5-8125-408D-AB18-B777E6A4F3D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latin typeface="Century Gothic" panose="020B0502020202020204" pitchFamily="34" charset="0"/>
                <a:ea typeface="+mn-ea"/>
                <a:cs typeface="+mn-cs"/>
              </a:rPr>
              <a:t>We use the critical thinking icon here and on the subsequent slides. The icon is meant to establish an explicit connection to critical thinking. It can also be used as advance information / preview in case you intend to work on critical thinking tasks / elements. In that case you can refer back to this part / activity. </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GB" sz="1100" kern="1200" noProof="0" dirty="0">
                <a:solidFill>
                  <a:schemeClr val="tx1"/>
                </a:solidFill>
                <a:latin typeface="Century Gothic" panose="020B0502020202020204" pitchFamily="34" charset="0"/>
                <a:ea typeface="+mn-ea"/>
                <a:cs typeface="+mn-cs"/>
              </a:rPr>
              <a:t>The picture on the journey of the Nautilus in «20,000 </a:t>
            </a:r>
            <a:r>
              <a:rPr lang="en-GB" sz="1100" kern="1200" dirty="0">
                <a:solidFill>
                  <a:schemeClr val="tx1"/>
                </a:solidFill>
                <a:effectLst/>
                <a:latin typeface="Century Gothic" panose="020B0502020202020204" pitchFamily="34" charset="0"/>
                <a:ea typeface="+mn-ea"/>
                <a:cs typeface="+mn-cs"/>
              </a:rPr>
              <a:t>leagues</a:t>
            </a:r>
            <a:r>
              <a:rPr lang="en-GB" sz="1100" kern="1200" noProof="0" dirty="0">
                <a:solidFill>
                  <a:schemeClr val="tx1"/>
                </a:solidFill>
                <a:latin typeface="Century Gothic" panose="020B0502020202020204" pitchFamily="34" charset="0"/>
                <a:ea typeface="+mn-ea"/>
                <a:cs typeface="+mn-cs"/>
              </a:rPr>
              <a:t> under the sea» is used here as a metaphor for exploration and discovery.</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200" kern="1200" noProof="0" dirty="0">
              <a:solidFill>
                <a:schemeClr val="tx1"/>
              </a:solidFill>
              <a:latin typeface="Century Gothic" panose="020B0502020202020204" pitchFamily="34" charset="0"/>
              <a:ea typeface="+mn-ea"/>
              <a:cs typeface="+mn-cs"/>
            </a:endParaRPr>
          </a:p>
          <a:p>
            <a:endParaRPr lang="de-CH" dirty="0"/>
          </a:p>
        </p:txBody>
      </p:sp>
      <p:sp>
        <p:nvSpPr>
          <p:cNvPr id="4" name="Foliennummernplatzhalter 3">
            <a:extLst>
              <a:ext uri="{FF2B5EF4-FFF2-40B4-BE49-F238E27FC236}">
                <a16:creationId xmlns:a16="http://schemas.microsoft.com/office/drawing/2014/main" id="{093893E6-08E6-E0A7-E085-6B57B2B206A5}"/>
              </a:ext>
            </a:extLst>
          </p:cNvPr>
          <p:cNvSpPr>
            <a:spLocks noGrp="1"/>
          </p:cNvSpPr>
          <p:nvPr>
            <p:ph type="sldNum" sz="quarter" idx="5"/>
          </p:nvPr>
        </p:nvSpPr>
        <p:spPr/>
        <p:txBody>
          <a:bodyPr/>
          <a:lstStyle/>
          <a:p>
            <a:fld id="{552985BD-394C-4249-9520-F7128BE881DD}" type="slidenum">
              <a:rPr lang="ru-RU" smtClean="0"/>
              <a:t>6</a:t>
            </a:fld>
            <a:endParaRPr lang="ru-RU"/>
          </a:p>
        </p:txBody>
      </p:sp>
    </p:spTree>
    <p:extLst>
      <p:ext uri="{BB962C8B-B14F-4D97-AF65-F5344CB8AC3E}">
        <p14:creationId xmlns:p14="http://schemas.microsoft.com/office/powerpoint/2010/main" val="3512928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721A-CC7D-083A-A8D1-1ED518AB34E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7C2B096-38A4-11BA-AD7F-E0ECA8C23B6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0CCAAA7-087C-A0E7-B3FB-F30FC7B6B9A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kern="1200" noProof="0" dirty="0">
                <a:solidFill>
                  <a:schemeClr val="tx1"/>
                </a:solidFill>
                <a:latin typeface="Century Gothic" panose="020B0502020202020204" pitchFamily="34" charset="0"/>
                <a:ea typeface="+mn-ea"/>
                <a:cs typeface="+mn-cs"/>
              </a:rPr>
              <a:t>This is also a potential or partial preview. Depending on when in the programme you treat the </a:t>
            </a:r>
            <a:r>
              <a:rPr lang="en-GB" sz="1100" kern="1200" noProof="0" dirty="0" err="1">
                <a:solidFill>
                  <a:schemeClr val="tx1"/>
                </a:solidFill>
                <a:latin typeface="Century Gothic" panose="020B0502020202020204" pitchFamily="34" charset="0"/>
                <a:ea typeface="+mn-ea"/>
                <a:cs typeface="+mn-cs"/>
              </a:rPr>
              <a:t>Wh</a:t>
            </a:r>
            <a:r>
              <a:rPr lang="en-GB" sz="1100" kern="1200" noProof="0" dirty="0">
                <a:solidFill>
                  <a:schemeClr val="tx1"/>
                </a:solidFill>
                <a:latin typeface="Century Gothic" panose="020B0502020202020204" pitchFamily="34" charset="0"/>
                <a:ea typeface="+mn-ea"/>
                <a:cs typeface="+mn-cs"/>
              </a:rPr>
              <a:t>- &amp; H-questions learners might not yet have developed a business idea or achieved some other milestone. In that case you can use this as a preview that helps create positive expectations: «As you see, we are going to do lot of interesting things in the next few weeks, e.g., …».</a:t>
            </a:r>
            <a:endParaRPr lang="en-GB"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529BA2D3-7C97-653D-13FD-126C99868747}"/>
              </a:ext>
            </a:extLst>
          </p:cNvPr>
          <p:cNvSpPr>
            <a:spLocks noGrp="1"/>
          </p:cNvSpPr>
          <p:nvPr>
            <p:ph type="sldNum" sz="quarter" idx="5"/>
          </p:nvPr>
        </p:nvSpPr>
        <p:spPr/>
        <p:txBody>
          <a:bodyPr/>
          <a:lstStyle/>
          <a:p>
            <a:fld id="{552985BD-394C-4249-9520-F7128BE881DD}" type="slidenum">
              <a:rPr lang="ru-RU" smtClean="0"/>
              <a:t>7</a:t>
            </a:fld>
            <a:endParaRPr lang="ru-RU"/>
          </a:p>
        </p:txBody>
      </p:sp>
    </p:spTree>
    <p:extLst>
      <p:ext uri="{BB962C8B-B14F-4D97-AF65-F5344CB8AC3E}">
        <p14:creationId xmlns:p14="http://schemas.microsoft.com/office/powerpoint/2010/main" val="2941958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87369-4174-CA2F-8296-97A9D513EC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0BD219A-14FA-FFD9-916E-D84145D7954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E2210A-A0A8-99BD-A7FA-604C51B71527}"/>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AFFA979-9348-E358-DFB7-305662990DED}"/>
              </a:ext>
            </a:extLst>
          </p:cNvPr>
          <p:cNvSpPr>
            <a:spLocks noGrp="1"/>
          </p:cNvSpPr>
          <p:nvPr>
            <p:ph type="sldNum" sz="quarter" idx="5"/>
          </p:nvPr>
        </p:nvSpPr>
        <p:spPr/>
        <p:txBody>
          <a:bodyPr/>
          <a:lstStyle/>
          <a:p>
            <a:fld id="{552985BD-394C-4249-9520-F7128BE881DD}" type="slidenum">
              <a:rPr lang="ru-RU" smtClean="0"/>
              <a:t>8</a:t>
            </a:fld>
            <a:endParaRPr lang="ru-RU"/>
          </a:p>
        </p:txBody>
      </p:sp>
    </p:spTree>
    <p:extLst>
      <p:ext uri="{BB962C8B-B14F-4D97-AF65-F5344CB8AC3E}">
        <p14:creationId xmlns:p14="http://schemas.microsoft.com/office/powerpoint/2010/main" val="3438186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2D40A-37FE-D205-0684-E7D41EBA6A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1B3A8B2-8808-6A6A-246B-10993488324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1C9AC04-7B29-11C7-FDFD-4E40897CE4E9}"/>
              </a:ext>
            </a:extLst>
          </p:cNvPr>
          <p:cNvSpPr>
            <a:spLocks noGrp="1"/>
          </p:cNvSpPr>
          <p:nvPr>
            <p:ph type="body" idx="1"/>
          </p:nvPr>
        </p:nvSpPr>
        <p:spPr/>
        <p:txBody>
          <a:bodyPr/>
          <a:lstStyle/>
          <a:p>
            <a:r>
              <a:rPr lang="en-GB" sz="1100" noProof="0" dirty="0">
                <a:latin typeface="Century Gothic" panose="020B0502020202020204" pitchFamily="34" charset="0"/>
              </a:rPr>
              <a:t>We emphasise again that the </a:t>
            </a:r>
            <a:r>
              <a:rPr lang="en-GB" sz="1100" i="1" noProof="0" dirty="0">
                <a:latin typeface="Century Gothic" panose="020B0502020202020204" pitchFamily="34" charset="0"/>
              </a:rPr>
              <a:t>myidea</a:t>
            </a:r>
            <a:r>
              <a:rPr lang="en-GB" sz="1100" noProof="0" dirty="0">
                <a:latin typeface="Century Gothic" panose="020B0502020202020204" pitchFamily="34" charset="0"/>
              </a:rPr>
              <a:t> process is always linked to </a:t>
            </a:r>
            <a:r>
              <a:rPr lang="en-GB" sz="1100" noProof="0" dirty="0" err="1">
                <a:latin typeface="Century Gothic" panose="020B0502020202020204" pitchFamily="34" charset="0"/>
              </a:rPr>
              <a:t>Wh</a:t>
            </a:r>
            <a:r>
              <a:rPr lang="en-GB" sz="1100" noProof="0" dirty="0">
                <a:latin typeface="Century Gothic" panose="020B0502020202020204" pitchFamily="34" charset="0"/>
              </a:rPr>
              <a:t>- and H-questions. Learners should understand that they need to formulate and use their own </a:t>
            </a:r>
            <a:r>
              <a:rPr lang="en-GB" sz="1100" noProof="0" dirty="0" err="1">
                <a:latin typeface="Century Gothic" panose="020B0502020202020204" pitchFamily="34" charset="0"/>
              </a:rPr>
              <a:t>Wh</a:t>
            </a:r>
            <a:r>
              <a:rPr lang="en-GB" sz="1100" noProof="0" dirty="0">
                <a:latin typeface="Century Gothic" panose="020B0502020202020204" pitchFamily="34" charset="0"/>
              </a:rPr>
              <a:t>- &amp; W-questions, since all business ideas and their development have unique features.</a:t>
            </a:r>
          </a:p>
        </p:txBody>
      </p:sp>
      <p:sp>
        <p:nvSpPr>
          <p:cNvPr id="4" name="Foliennummernplatzhalter 3">
            <a:extLst>
              <a:ext uri="{FF2B5EF4-FFF2-40B4-BE49-F238E27FC236}">
                <a16:creationId xmlns:a16="http://schemas.microsoft.com/office/drawing/2014/main" id="{521E7BD5-319A-8BE6-6F96-D434C7947F50}"/>
              </a:ext>
            </a:extLst>
          </p:cNvPr>
          <p:cNvSpPr>
            <a:spLocks noGrp="1"/>
          </p:cNvSpPr>
          <p:nvPr>
            <p:ph type="sldNum" sz="quarter" idx="5"/>
          </p:nvPr>
        </p:nvSpPr>
        <p:spPr/>
        <p:txBody>
          <a:bodyPr/>
          <a:lstStyle/>
          <a:p>
            <a:fld id="{552985BD-394C-4249-9520-F7128BE881DD}" type="slidenum">
              <a:rPr lang="ru-RU" smtClean="0"/>
              <a:t>9</a:t>
            </a:fld>
            <a:endParaRPr lang="ru-RU"/>
          </a:p>
        </p:txBody>
      </p:sp>
    </p:spTree>
    <p:extLst>
      <p:ext uri="{BB962C8B-B14F-4D97-AF65-F5344CB8AC3E}">
        <p14:creationId xmlns:p14="http://schemas.microsoft.com/office/powerpoint/2010/main" val="183438499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2.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08.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13.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4.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19.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2.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2.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25.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2.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02.png"/><Relationship Id="rId7" Type="http://schemas.openxmlformats.org/officeDocument/2006/relationships/image" Target="../media/image263.png"/><Relationship Id="rId2" Type="http://schemas.openxmlformats.org/officeDocument/2006/relationships/image" Target="../media/image50.png"/><Relationship Id="rId1" Type="http://schemas.openxmlformats.org/officeDocument/2006/relationships/slideMaster" Target="../slideMasters/slideMaster2.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3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37.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3.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3.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14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3.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3.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15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3.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3.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3.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54.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5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3.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5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3.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3.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58.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3.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9.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3.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60.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61.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3.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62.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3.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3.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3.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64.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3.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165.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66.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3.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67.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68.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69.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70.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3.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3.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72.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3.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407.png"/><Relationship Id="rId7" Type="http://schemas.openxmlformats.org/officeDocument/2006/relationships/image" Target="../media/image409.png"/><Relationship Id="rId2" Type="http://schemas.openxmlformats.org/officeDocument/2006/relationships/image" Target="../media/image406.png"/><Relationship Id="rId1" Type="http://schemas.openxmlformats.org/officeDocument/2006/relationships/slideMaster" Target="../slideMasters/slideMaster3.xml"/><Relationship Id="rId6" Type="http://schemas.openxmlformats.org/officeDocument/2006/relationships/image" Target="../media/image408.png"/><Relationship Id="rId5" Type="http://schemas.openxmlformats.org/officeDocument/2006/relationships/image" Target="../media/image156.png"/><Relationship Id="rId4" Type="http://schemas.openxmlformats.org/officeDocument/2006/relationships/image" Target="../media/image50.png"/></Relationships>
</file>

<file path=ppt/slideLayouts/_rels/slideLayout174.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8.png"/><Relationship Id="rId7" Type="http://schemas.openxmlformats.org/officeDocument/2006/relationships/image" Target="../media/image283.png"/><Relationship Id="rId2" Type="http://schemas.openxmlformats.org/officeDocument/2006/relationships/image" Target="../media/image197.png"/><Relationship Id="rId1" Type="http://schemas.openxmlformats.org/officeDocument/2006/relationships/slideMaster" Target="../slideMasters/slideMaster3.xml"/><Relationship Id="rId6" Type="http://schemas.openxmlformats.org/officeDocument/2006/relationships/image" Target="../media/image410.png"/><Relationship Id="rId5" Type="http://schemas.openxmlformats.org/officeDocument/2006/relationships/image" Target="../media/image200.png"/><Relationship Id="rId10" Type="http://schemas.openxmlformats.org/officeDocument/2006/relationships/image" Target="../media/image50.png"/><Relationship Id="rId4" Type="http://schemas.openxmlformats.org/officeDocument/2006/relationships/image" Target="../media/image199.png"/><Relationship Id="rId9" Type="http://schemas.openxmlformats.org/officeDocument/2006/relationships/image" Target="../media/image411.png"/></Relationships>
</file>

<file path=ppt/slideLayouts/_rels/slideLayout175.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76.xml.rels><?xml version="1.0" encoding="UTF-8" standalone="yes"?>
<Relationships xmlns="http://schemas.openxmlformats.org/package/2006/relationships"><Relationship Id="rId8" Type="http://schemas.openxmlformats.org/officeDocument/2006/relationships/image" Target="../media/image412.png"/><Relationship Id="rId3" Type="http://schemas.openxmlformats.org/officeDocument/2006/relationships/image" Target="../media/image50.png"/><Relationship Id="rId7" Type="http://schemas.openxmlformats.org/officeDocument/2006/relationships/image" Target="../media/image211.png"/><Relationship Id="rId2" Type="http://schemas.openxmlformats.org/officeDocument/2006/relationships/image" Target="../media/image209.png"/><Relationship Id="rId1" Type="http://schemas.openxmlformats.org/officeDocument/2006/relationships/slideMaster" Target="../slideMasters/slideMaster3.xml"/><Relationship Id="rId6" Type="http://schemas.openxmlformats.org/officeDocument/2006/relationships/image" Target="../media/image210.png"/><Relationship Id="rId5" Type="http://schemas.openxmlformats.org/officeDocument/2006/relationships/image" Target="../media/image205.png"/><Relationship Id="rId4" Type="http://schemas.openxmlformats.org/officeDocument/2006/relationships/image" Target="../media/image204.png"/></Relationships>
</file>

<file path=ppt/slideLayouts/_rels/slideLayout177.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43.png"/><Relationship Id="rId7" Type="http://schemas.openxmlformats.org/officeDocument/2006/relationships/image" Target="../media/image122.png"/><Relationship Id="rId2" Type="http://schemas.openxmlformats.org/officeDocument/2006/relationships/image" Target="../media/image202.png"/><Relationship Id="rId1" Type="http://schemas.openxmlformats.org/officeDocument/2006/relationships/slideMaster" Target="../slideMasters/slideMaster3.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413.png"/></Relationships>
</file>

<file path=ppt/slideLayouts/_rels/slideLayout178.xml.rels><?xml version="1.0" encoding="UTF-8" standalone="yes"?>
<Relationships xmlns="http://schemas.openxmlformats.org/package/2006/relationships"><Relationship Id="rId8" Type="http://schemas.openxmlformats.org/officeDocument/2006/relationships/image" Target="../media/image207.png"/><Relationship Id="rId3" Type="http://schemas.openxmlformats.org/officeDocument/2006/relationships/image" Target="../media/image213.png"/><Relationship Id="rId7" Type="http://schemas.openxmlformats.org/officeDocument/2006/relationships/image" Target="../media/image122.png"/><Relationship Id="rId2" Type="http://schemas.openxmlformats.org/officeDocument/2006/relationships/image" Target="../media/image212.png"/><Relationship Id="rId1" Type="http://schemas.openxmlformats.org/officeDocument/2006/relationships/slideMaster" Target="../slideMasters/slideMaster3.xml"/><Relationship Id="rId6" Type="http://schemas.openxmlformats.org/officeDocument/2006/relationships/image" Target="../media/image205.png"/><Relationship Id="rId11" Type="http://schemas.openxmlformats.org/officeDocument/2006/relationships/image" Target="../media/image215.png"/><Relationship Id="rId5" Type="http://schemas.openxmlformats.org/officeDocument/2006/relationships/image" Target="../media/image204.png"/><Relationship Id="rId10" Type="http://schemas.openxmlformats.org/officeDocument/2006/relationships/image" Target="../media/image214.png"/><Relationship Id="rId4" Type="http://schemas.openxmlformats.org/officeDocument/2006/relationships/image" Target="../media/image50.png"/><Relationship Id="rId9" Type="http://schemas.openxmlformats.org/officeDocument/2006/relationships/image" Target="../media/image414.png"/></Relationships>
</file>

<file path=ppt/slideLayouts/_rels/slideLayout179.xml.rels><?xml version="1.0" encoding="UTF-8" standalone="yes"?>
<Relationships xmlns="http://schemas.openxmlformats.org/package/2006/relationships"><Relationship Id="rId8" Type="http://schemas.openxmlformats.org/officeDocument/2006/relationships/image" Target="../media/image219.png"/><Relationship Id="rId3" Type="http://schemas.openxmlformats.org/officeDocument/2006/relationships/image" Target="../media/image217.png"/><Relationship Id="rId7" Type="http://schemas.openxmlformats.org/officeDocument/2006/relationships/image" Target="../media/image218.png"/><Relationship Id="rId2" Type="http://schemas.openxmlformats.org/officeDocument/2006/relationships/image" Target="../media/image415.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05.png"/><Relationship Id="rId4" Type="http://schemas.openxmlformats.org/officeDocument/2006/relationships/image" Target="../media/image50.png"/><Relationship Id="rId9" Type="http://schemas.openxmlformats.org/officeDocument/2006/relationships/image" Target="../media/image220.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8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3.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3.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82.xml.rels><?xml version="1.0" encoding="UTF-8" standalone="yes"?>
<Relationships xmlns="http://schemas.openxmlformats.org/package/2006/relationships"><Relationship Id="rId8" Type="http://schemas.openxmlformats.org/officeDocument/2006/relationships/image" Target="../media/image232.png"/><Relationship Id="rId3" Type="http://schemas.openxmlformats.org/officeDocument/2006/relationships/image" Target="../media/image50.png"/><Relationship Id="rId7" Type="http://schemas.openxmlformats.org/officeDocument/2006/relationships/image" Target="../media/image417.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04.png"/><Relationship Id="rId5" Type="http://schemas.openxmlformats.org/officeDocument/2006/relationships/image" Target="../media/image231.png"/><Relationship Id="rId4" Type="http://schemas.openxmlformats.org/officeDocument/2006/relationships/image" Target="../media/image416.png"/></Relationships>
</file>

<file path=ppt/slideLayouts/_rels/slideLayout183.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3.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84.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418.png"/><Relationship Id="rId7" Type="http://schemas.openxmlformats.org/officeDocument/2006/relationships/image" Target="../media/image239.png"/><Relationship Id="rId2" Type="http://schemas.openxmlformats.org/officeDocument/2006/relationships/image" Target="../media/image237.png"/><Relationship Id="rId1" Type="http://schemas.openxmlformats.org/officeDocument/2006/relationships/slideMaster" Target="../slideMasters/slideMaster3.xml"/><Relationship Id="rId6" Type="http://schemas.openxmlformats.org/officeDocument/2006/relationships/image" Target="../media/image420.png"/><Relationship Id="rId5" Type="http://schemas.openxmlformats.org/officeDocument/2006/relationships/image" Target="../media/image238.png"/><Relationship Id="rId10" Type="http://schemas.openxmlformats.org/officeDocument/2006/relationships/image" Target="../media/image50.png"/><Relationship Id="rId4" Type="http://schemas.openxmlformats.org/officeDocument/2006/relationships/image" Target="../media/image419.png"/><Relationship Id="rId9" Type="http://schemas.openxmlformats.org/officeDocument/2006/relationships/image" Target="../media/image421.png"/></Relationships>
</file>

<file path=ppt/slideLayouts/_rels/slideLayout185.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3.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86.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3.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255.png"/><Relationship Id="rId7" Type="http://schemas.openxmlformats.org/officeDocument/2006/relationships/image" Target="../media/image122.png"/><Relationship Id="rId2" Type="http://schemas.openxmlformats.org/officeDocument/2006/relationships/image" Target="../media/image254.png"/><Relationship Id="rId1" Type="http://schemas.openxmlformats.org/officeDocument/2006/relationships/slideMaster" Target="../slideMasters/slideMaster3.xml"/><Relationship Id="rId6" Type="http://schemas.openxmlformats.org/officeDocument/2006/relationships/image" Target="../media/image422.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8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3.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89.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3.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190.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3.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1.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3.xml"/><Relationship Id="rId6" Type="http://schemas.openxmlformats.org/officeDocument/2006/relationships/image" Target="../media/image423.png"/><Relationship Id="rId5" Type="http://schemas.openxmlformats.org/officeDocument/2006/relationships/image" Target="../media/image269.png"/><Relationship Id="rId4" Type="http://schemas.openxmlformats.org/officeDocument/2006/relationships/image" Target="../media/image246.png"/><Relationship Id="rId9" Type="http://schemas.openxmlformats.org/officeDocument/2006/relationships/image" Target="../media/image197.png"/></Relationships>
</file>

<file path=ppt/slideLayouts/_rels/slideLayout192.xml.rels><?xml version="1.0" encoding="UTF-8" standalone="yes"?>
<Relationships xmlns="http://schemas.openxmlformats.org/package/2006/relationships"><Relationship Id="rId8" Type="http://schemas.openxmlformats.org/officeDocument/2006/relationships/image" Target="../media/image276.png"/><Relationship Id="rId3" Type="http://schemas.openxmlformats.org/officeDocument/2006/relationships/image" Target="../media/image273.png"/><Relationship Id="rId7" Type="http://schemas.openxmlformats.org/officeDocument/2006/relationships/image" Target="../media/image275.png"/><Relationship Id="rId2" Type="http://schemas.openxmlformats.org/officeDocument/2006/relationships/image" Target="../media/image424.png"/><Relationship Id="rId1" Type="http://schemas.openxmlformats.org/officeDocument/2006/relationships/slideMaster" Target="../slideMasters/slideMaster3.xml"/><Relationship Id="rId6" Type="http://schemas.openxmlformats.org/officeDocument/2006/relationships/image" Target="../media/image274.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3.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94.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3.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95.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3.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96.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3.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3.xml"/><Relationship Id="rId6" Type="http://schemas.openxmlformats.org/officeDocument/2006/relationships/image" Target="../media/image425.png"/><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98.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3.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99.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3.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00.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3.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201.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3.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202.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426.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427.png"/><Relationship Id="rId16" Type="http://schemas.openxmlformats.org/officeDocument/2006/relationships/image" Target="../media/image347.png"/><Relationship Id="rId1" Type="http://schemas.openxmlformats.org/officeDocument/2006/relationships/slideMaster" Target="../slideMasters/slideMaster3.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20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3.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204.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3.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205.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3.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206.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3.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207.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3.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3.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3.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3.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211.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3.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3.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213.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3.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396.png"/></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397.png"/><Relationship Id="rId1" Type="http://schemas.openxmlformats.org/officeDocument/2006/relationships/slideMaster" Target="../slideMasters/slideMaster2.xml"/><Relationship Id="rId6" Type="http://schemas.openxmlformats.org/officeDocument/2006/relationships/image" Target="../media/image71.png"/><Relationship Id="rId5" Type="http://schemas.openxmlformats.org/officeDocument/2006/relationships/image" Target="../media/image50.png"/><Relationship Id="rId4" Type="http://schemas.openxmlformats.org/officeDocument/2006/relationships/image" Target="../media/image43.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398.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96.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1.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399.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404.png"/><Relationship Id="rId3" Type="http://schemas.openxmlformats.org/officeDocument/2006/relationships/image" Target="../media/image400.png"/><Relationship Id="rId7" Type="http://schemas.openxmlformats.org/officeDocument/2006/relationships/image" Target="../media/image403.png"/><Relationship Id="rId2" Type="http://schemas.openxmlformats.org/officeDocument/2006/relationships/image" Target="../media/image66.png"/><Relationship Id="rId1" Type="http://schemas.openxmlformats.org/officeDocument/2006/relationships/slideMaster" Target="../slideMasters/slideMaster2.xml"/><Relationship Id="rId6" Type="http://schemas.openxmlformats.org/officeDocument/2006/relationships/image" Target="../media/image402.png"/><Relationship Id="rId5" Type="http://schemas.openxmlformats.org/officeDocument/2006/relationships/image" Target="../media/image148.png"/><Relationship Id="rId10" Type="http://schemas.openxmlformats.org/officeDocument/2006/relationships/image" Target="../media/image50.png"/><Relationship Id="rId4" Type="http://schemas.openxmlformats.org/officeDocument/2006/relationships/image" Target="../media/image401.png"/><Relationship Id="rId9" Type="http://schemas.openxmlformats.org/officeDocument/2006/relationships/image" Target="../media/image405.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183588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14909038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3823470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2331769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93621474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971170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9722595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9915943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3632997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1002548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36951721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17714858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38680566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999721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340666591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11543768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98926531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210668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23582065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152625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174460096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3310397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58619174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38736721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3276650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3105721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79697883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404291995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20792615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4378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44112" y="6101888"/>
            <a:ext cx="10058400" cy="138303"/>
          </a:xfrm>
          <a:prstGeom prst="rect">
            <a:avLst/>
          </a:prstGeom>
        </p:spPr>
      </p:pic>
    </p:spTree>
    <p:extLst>
      <p:ext uri="{BB962C8B-B14F-4D97-AF65-F5344CB8AC3E}">
        <p14:creationId xmlns:p14="http://schemas.microsoft.com/office/powerpoint/2010/main" val="172562770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01488591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3798093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3889384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7912159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30214999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7223349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348646648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416905547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76336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38606713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31928568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51350322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1571501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4531991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407437448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7890439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31780342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284486065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7487243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2869724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6555688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190565454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92382739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57350679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26763636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7396544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023855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8187251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5959574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49061863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96531166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291445036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81128672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57197679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154573362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334007499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14818458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424076093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2488582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185289787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267552251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165214014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3" cstate="email">
            <a:extLs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949577" y="1782777"/>
            <a:ext cx="5021907" cy="1456353"/>
          </a:xfrm>
          <a:prstGeom prst="rect">
            <a:avLst/>
          </a:prstGeom>
        </p:spPr>
      </p:pic>
    </p:spTree>
    <p:extLst>
      <p:ext uri="{BB962C8B-B14F-4D97-AF65-F5344CB8AC3E}">
        <p14:creationId xmlns:p14="http://schemas.microsoft.com/office/powerpoint/2010/main" val="358012967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secHead" preserve="1">
  <p:cSld name="2_Заголовок раздела">
    <p:spTree>
      <p:nvGrpSpPr>
        <p:cNvPr id="1" name=""/>
        <p:cNvGrpSpPr/>
        <p:nvPr/>
      </p:nvGrpSpPr>
      <p:grpSpPr>
        <a:xfrm>
          <a:off x="0" y="0"/>
          <a:ext cx="0" cy="0"/>
          <a:chOff x="0" y="0"/>
          <a:chExt cx="0" cy="0"/>
        </a:xfrm>
      </p:grpSpPr>
      <p:grpSp>
        <p:nvGrpSpPr>
          <p:cNvPr id="8" name="Группа 7"/>
          <p:cNvGrpSpPr/>
          <p:nvPr userDrawn="1"/>
        </p:nvGrpSpPr>
        <p:grpSpPr>
          <a:xfrm>
            <a:off x="-308080" y="0"/>
            <a:ext cx="12517880" cy="6858000"/>
            <a:chOff x="-308080" y="0"/>
            <a:chExt cx="12517880" cy="685800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79342"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30"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8622"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8080" y="6139499"/>
              <a:ext cx="5976664" cy="216654"/>
            </a:xfrm>
            <a:prstGeom prst="rect">
              <a:avLst/>
            </a:prstGeom>
          </p:spPr>
        </p:pic>
        <p:pic>
          <p:nvPicPr>
            <p:cNvPr id="30" name="Рисунок 2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318299" y="5230704"/>
              <a:ext cx="3166874" cy="114799"/>
            </a:xfrm>
            <a:prstGeom prst="rect">
              <a:avLst/>
            </a:prstGeom>
          </p:spPr>
        </p:pic>
        <p:pic>
          <p:nvPicPr>
            <p:cNvPr id="31" name="Рисунок 3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736532" y="3422628"/>
              <a:ext cx="330408" cy="330408"/>
            </a:xfrm>
            <a:prstGeom prst="rect">
              <a:avLst/>
            </a:prstGeom>
          </p:spPr>
        </p:pic>
        <p:pic>
          <p:nvPicPr>
            <p:cNvPr id="32" name="Рисунок 3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66050" y="0"/>
              <a:ext cx="2712926" cy="907323"/>
            </a:xfrm>
            <a:prstGeom prst="rect">
              <a:avLst/>
            </a:prstGeom>
          </p:spPr>
        </p:pic>
        <p:pic>
          <p:nvPicPr>
            <p:cNvPr id="33" name="Рисунок 3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10024087" y="3387077"/>
              <a:ext cx="2185713" cy="35964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389655" y="3992973"/>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lvl1pPr>
              <a:defRPr>
                <a:solidFill>
                  <a:schemeClr val="bg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64285014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Tree>
    <p:extLst>
      <p:ext uri="{BB962C8B-B14F-4D97-AF65-F5344CB8AC3E}">
        <p14:creationId xmlns:p14="http://schemas.microsoft.com/office/powerpoint/2010/main" val="41016377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
            <a:ext cx="104013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2933388" y="6134294"/>
            <a:ext cx="6125690" cy="222056"/>
          </a:xfrm>
          <a:prstGeom prst="rect">
            <a:avLst/>
          </a:prstGeom>
        </p:spPr>
      </p:pic>
      <p:sp>
        <p:nvSpPr>
          <p:cNvPr id="22"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599842" y="1690006"/>
            <a:ext cx="592158" cy="3224893"/>
          </a:xfrm>
          <a:prstGeom prst="rect">
            <a:avLst/>
          </a:prstGeom>
        </p:spPr>
      </p:pic>
      <p:pic>
        <p:nvPicPr>
          <p:cNvPr id="8" name="Рисунок 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955" y="4212772"/>
            <a:ext cx="450396" cy="450396"/>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584183" y="2843445"/>
            <a:ext cx="387804" cy="387804"/>
          </a:xfrm>
          <a:prstGeom prst="rect">
            <a:avLst/>
          </a:prstGeom>
        </p:spPr>
      </p:pic>
    </p:spTree>
    <p:extLst>
      <p:ext uri="{BB962C8B-B14F-4D97-AF65-F5344CB8AC3E}">
        <p14:creationId xmlns:p14="http://schemas.microsoft.com/office/powerpoint/2010/main" val="65414071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59836"/>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691" y="3359837"/>
            <a:ext cx="3106621" cy="3494315"/>
          </a:xfrm>
          <a:prstGeom prst="rect">
            <a:avLst/>
          </a:prstGeom>
        </p:spPr>
      </p:pic>
      <p:grpSp>
        <p:nvGrpSpPr>
          <p:cNvPr id="3" name="Группа 2"/>
          <p:cNvGrpSpPr/>
          <p:nvPr userDrawn="1"/>
        </p:nvGrpSpPr>
        <p:grpSpPr>
          <a:xfrm>
            <a:off x="114206" y="-3848"/>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572967" y="2710791"/>
            <a:ext cx="504825" cy="504825"/>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5115" y="2710791"/>
            <a:ext cx="504825" cy="50482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15011" y="366726"/>
            <a:ext cx="561975" cy="561975"/>
          </a:xfrm>
          <a:prstGeom prst="rect">
            <a:avLst/>
          </a:prstGeom>
        </p:spPr>
      </p:pic>
    </p:spTree>
    <p:extLst>
      <p:ext uri="{BB962C8B-B14F-4D97-AF65-F5344CB8AC3E}">
        <p14:creationId xmlns:p14="http://schemas.microsoft.com/office/powerpoint/2010/main" val="1266539704"/>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55931" y="5991159"/>
            <a:ext cx="6125690" cy="22205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44656" y="5081886"/>
            <a:ext cx="504825" cy="504825"/>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545660" y="1186062"/>
            <a:ext cx="504825" cy="504825"/>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0" name="Рисунок 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008225"/>
            <a:ext cx="3095625" cy="313002"/>
          </a:xfrm>
          <a:prstGeom prst="rect">
            <a:avLst/>
          </a:prstGeom>
        </p:spPr>
      </p:pic>
      <p:pic>
        <p:nvPicPr>
          <p:cNvPr id="13" name="Рисунок 1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89215" y="630739"/>
            <a:ext cx="1634833" cy="1638300"/>
          </a:xfrm>
          <a:prstGeom prst="rect">
            <a:avLst/>
          </a:prstGeom>
        </p:spPr>
      </p:pic>
      <p:pic>
        <p:nvPicPr>
          <p:cNvPr id="30" name="Рисунок 29"/>
          <p:cNvPicPr>
            <a:picLocks noChangeAspect="1"/>
          </p:cNvPicPr>
          <p:nvPr userDrawn="1"/>
        </p:nvPicPr>
        <p:blipFill rotWithShape="1">
          <a:blip r:embed="rId11" cstate="email">
            <a:extLst>
              <a:ext uri="{28A0092B-C50C-407E-A947-70E740481C1C}">
                <a14:useLocalDpi xmlns:a14="http://schemas.microsoft.com/office/drawing/2010/main"/>
              </a:ext>
            </a:extLst>
          </a:blip>
          <a:srcRect t="24697"/>
          <a:stretch/>
        </p:blipFill>
        <p:spPr>
          <a:xfrm>
            <a:off x="2057295" y="-10948"/>
            <a:ext cx="862052" cy="652756"/>
          </a:xfrm>
          <a:prstGeom prst="rect">
            <a:avLst/>
          </a:prstGeom>
        </p:spPr>
      </p:pic>
      <p:pic>
        <p:nvPicPr>
          <p:cNvPr id="31" name="Рисунок 30"/>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Tree>
    <p:extLst>
      <p:ext uri="{BB962C8B-B14F-4D97-AF65-F5344CB8AC3E}">
        <p14:creationId xmlns:p14="http://schemas.microsoft.com/office/powerpoint/2010/main" val="277741247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33155" y="6029833"/>
            <a:ext cx="6125690" cy="222056"/>
          </a:xfrm>
          <a:prstGeom prst="rect">
            <a:avLst/>
          </a:prstGeom>
        </p:spPr>
      </p:pic>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9"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Tree>
    <p:extLst>
      <p:ext uri="{BB962C8B-B14F-4D97-AF65-F5344CB8AC3E}">
        <p14:creationId xmlns:p14="http://schemas.microsoft.com/office/powerpoint/2010/main" val="40586598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Tree>
    <p:extLst>
      <p:ext uri="{BB962C8B-B14F-4D97-AF65-F5344CB8AC3E}">
        <p14:creationId xmlns:p14="http://schemas.microsoft.com/office/powerpoint/2010/main" val="259135213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Tree>
    <p:extLst>
      <p:ext uri="{BB962C8B-B14F-4D97-AF65-F5344CB8AC3E}">
        <p14:creationId xmlns:p14="http://schemas.microsoft.com/office/powerpoint/2010/main" val="96682573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7210" y="1721802"/>
            <a:ext cx="332086" cy="3025302"/>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415336" y="1372686"/>
            <a:ext cx="332086" cy="3025302"/>
          </a:xfrm>
          <a:prstGeom prst="rect">
            <a:avLst/>
          </a:prstGeom>
        </p:spPr>
      </p:pic>
      <p:pic>
        <p:nvPicPr>
          <p:cNvPr id="14" name="Рисунок 13"/>
          <p:cNvPicPr>
            <a:picLocks noChangeAspect="1"/>
          </p:cNvPicPr>
          <p:nvPr userDrawn="1"/>
        </p:nvPicPr>
        <p:blipFill rotWithShape="1">
          <a:blip r:embed="rId5" cstate="email">
            <a:extLst>
              <a:ext uri="{28A0092B-C50C-407E-A947-70E740481C1C}">
                <a14:useLocalDpi xmlns:a14="http://schemas.microsoft.com/office/drawing/2010/main"/>
              </a:ext>
            </a:extLst>
          </a:blip>
          <a:srcRect r="33044"/>
          <a:stretch/>
        </p:blipFill>
        <p:spPr>
          <a:xfrm rot="5400000">
            <a:off x="9756364" y="4936789"/>
            <a:ext cx="1547205" cy="231569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9" name="Рисунок 18"/>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a:off x="11819765" y="4948798"/>
            <a:ext cx="378720" cy="744470"/>
          </a:xfrm>
          <a:prstGeom prst="rect">
            <a:avLst/>
          </a:prstGeom>
        </p:spPr>
      </p:pic>
      <p:pic>
        <p:nvPicPr>
          <p:cNvPr id="20" name="Рисунок 19"/>
          <p:cNvPicPr>
            <a:picLocks noChangeAspect="1"/>
          </p:cNvPicPr>
          <p:nvPr userDrawn="1"/>
        </p:nvPicPr>
        <p:blipFill rotWithShape="1">
          <a:blip r:embed="rId7" cstate="email">
            <a:extLst>
              <a:ext uri="{28A0092B-C50C-407E-A947-70E740481C1C}">
                <a14:useLocalDpi xmlns:a14="http://schemas.microsoft.com/office/drawing/2010/main"/>
              </a:ext>
            </a:extLst>
          </a:blip>
          <a:srcRect r="49129"/>
          <a:stretch/>
        </p:blipFill>
        <p:spPr>
          <a:xfrm rot="16200000">
            <a:off x="2585607" y="-182876"/>
            <a:ext cx="378720" cy="744470"/>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Tree>
    <p:extLst>
      <p:ext uri="{BB962C8B-B14F-4D97-AF65-F5344CB8AC3E}">
        <p14:creationId xmlns:p14="http://schemas.microsoft.com/office/powerpoint/2010/main" val="355066562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Tree>
    <p:extLst>
      <p:ext uri="{BB962C8B-B14F-4D97-AF65-F5344CB8AC3E}">
        <p14:creationId xmlns:p14="http://schemas.microsoft.com/office/powerpoint/2010/main" val="345711569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type="secHead" preserve="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12183228" cy="5568978"/>
            <a:chOff x="7185" y="1103455"/>
            <a:chExt cx="12183228" cy="5568978"/>
          </a:xfrm>
        </p:grpSpPr>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65076" y="4477004"/>
              <a:ext cx="2846041" cy="218196"/>
            </a:xfrm>
            <a:prstGeom prst="rect">
              <a:avLst/>
            </a:prstGeom>
          </p:spPr>
        </p:pic>
        <p:pic>
          <p:nvPicPr>
            <p:cNvPr id="26" name="Рисунок 2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031310" y="5032159"/>
              <a:ext cx="3370220" cy="202213"/>
            </a:xfrm>
            <a:prstGeom prst="rect">
              <a:avLst/>
            </a:prstGeom>
          </p:spPr>
        </p:pic>
        <p:pic>
          <p:nvPicPr>
            <p:cNvPr id="34" name="Рисунок 3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5" name="Рисунок 3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573545" y="3204192"/>
              <a:ext cx="285750" cy="285750"/>
            </a:xfrm>
            <a:prstGeom prst="rect">
              <a:avLst/>
            </a:prstGeom>
          </p:spPr>
        </p:pic>
        <p:pic>
          <p:nvPicPr>
            <p:cNvPr id="36" name="Рисунок 3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pic>
          <p:nvPicPr>
            <p:cNvPr id="38" name="Рисунок 3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9331475" y="5234372"/>
              <a:ext cx="2858938" cy="446057"/>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6205233" y="1641126"/>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7246149" y="420944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67051097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412734549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05166068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738107" y="6048972"/>
            <a:ext cx="4289653" cy="264957"/>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078" y="4938927"/>
            <a:ext cx="504825" cy="504825"/>
          </a:xfrm>
          <a:prstGeom prst="rect">
            <a:avLst/>
          </a:prstGeom>
        </p:spPr>
      </p:pic>
    </p:spTree>
    <p:extLst>
      <p:ext uri="{BB962C8B-B14F-4D97-AF65-F5344CB8AC3E}">
        <p14:creationId xmlns:p14="http://schemas.microsoft.com/office/powerpoint/2010/main" val="349198738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141040761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5661043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3178794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0677DD9B-16CA-464A-A3D4-4D175F1ACCD1}" type="datetimeFigureOut">
              <a:rPr lang="ru-RU" smtClean="0"/>
              <a:pPr/>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749002" y="5934162"/>
            <a:ext cx="4367314" cy="334827"/>
          </a:xfrm>
          <a:prstGeom prst="rect">
            <a:avLst/>
          </a:prstGeom>
        </p:spPr>
      </p:pic>
    </p:spTree>
    <p:extLst>
      <p:ext uri="{BB962C8B-B14F-4D97-AF65-F5344CB8AC3E}">
        <p14:creationId xmlns:p14="http://schemas.microsoft.com/office/powerpoint/2010/main" val="122086889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cstate="email">
            <a:extLst>
              <a:ext uri="{28A0092B-C50C-407E-A947-70E740481C1C}">
                <a14:useLocalDpi xmlns:a14="http://schemas.microsoft.com/office/drawing/2010/main"/>
              </a:ext>
            </a:extLst>
          </a:blip>
          <a:srcRect r="44462"/>
          <a:stretch/>
        </p:blipFill>
        <p:spPr>
          <a:xfrm>
            <a:off x="9691991" y="2291422"/>
            <a:ext cx="2500009" cy="2762401"/>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292508620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4002704700"/>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86154947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0677DD9B-16CA-464A-A3D4-4D175F1ACCD1}" type="datetimeFigureOut">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29742302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955083242"/>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pic>
        <p:nvPicPr>
          <p:cNvPr id="21" name="Рисунок 2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3509013">
            <a:off x="11647456" y="1216478"/>
            <a:ext cx="261257" cy="245582"/>
          </a:xfrm>
          <a:prstGeom prst="rect">
            <a:avLst/>
          </a:prstGeom>
        </p:spPr>
      </p:pic>
    </p:spTree>
    <p:extLst>
      <p:ext uri="{BB962C8B-B14F-4D97-AF65-F5344CB8AC3E}">
        <p14:creationId xmlns:p14="http://schemas.microsoft.com/office/powerpoint/2010/main" val="105562184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275859284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703285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785616114"/>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6325281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134129493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44239380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64249858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1465050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0677DD9B-16CA-464A-A3D4-4D175F1ACCD1}" type="datetimeFigureOut">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399747738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17761260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0677DD9B-16CA-464A-A3D4-4D175F1ACCD1}" type="datetimeFigureOut">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102647303"/>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536984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61945770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41263576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userDrawn="1">
  <p:cSld name="1_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97713847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userDrawn="1">
  <p:cSld name="28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632207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26.08.2026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26.08.2026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26.08.2026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26.08.2026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26.08.2026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26.08.2026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26.08.2026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26.08.2026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26.08.2026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26.08.2026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26.08.2026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26.08.2026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881986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97501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208312348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0677DD9B-16CA-464A-A3D4-4D175F1ACCD1}" type="datetimeFigureOut">
              <a:rPr lang="ru-RU" smtClean="0"/>
              <a:t>26.08.2026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44562886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53608397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7850368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972194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rcRect r="20409"/>
          <a:stretch>
            <a:fillRect/>
          </a:stretch>
        </p:blipFill>
        <p:spPr>
          <a:xfrm>
            <a:off x="6807999" y="0"/>
            <a:ext cx="5384001" cy="1504120"/>
          </a:xfrm>
          <a:prstGeom prst="rect">
            <a:avLst/>
          </a:prstGeom>
        </p:spPr>
      </p:pic>
      <p:grpSp>
        <p:nvGrpSpPr>
          <p:cNvPr id="11" name="Группа 10"/>
          <p:cNvGrpSpPr/>
          <p:nvPr userDrawn="1"/>
        </p:nvGrpSpPr>
        <p:grpSpPr>
          <a:xfrm>
            <a:off x="0" y="0"/>
            <a:ext cx="6234545" cy="6858000"/>
            <a:chOff x="0" y="0"/>
            <a:chExt cx="6234545" cy="6858000"/>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spTree>
    <p:extLst>
      <p:ext uri="{BB962C8B-B14F-4D97-AF65-F5344CB8AC3E}">
        <p14:creationId xmlns:p14="http://schemas.microsoft.com/office/powerpoint/2010/main" val="318374260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309236855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278211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185919389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588536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16736635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65353852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120073715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85203294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286992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49001042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0677DD9B-16CA-464A-A3D4-4D175F1ACCD1}" type="datetimeFigureOut">
              <a:rPr lang="ru-RU" smtClean="0"/>
              <a:pPr/>
              <a:t>26.08.2026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59425958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secHead" preserve="1">
  <p:cSld name="1_Заголовок раздела">
    <p:spTree>
      <p:nvGrpSpPr>
        <p:cNvPr id="1" name=""/>
        <p:cNvGrpSpPr/>
        <p:nvPr/>
      </p:nvGrpSpPr>
      <p:grpSpPr>
        <a:xfrm>
          <a:off x="0" y="0"/>
          <a:ext cx="0" cy="0"/>
          <a:chOff x="0" y="0"/>
          <a:chExt cx="0" cy="0"/>
        </a:xfrm>
      </p:grpSpPr>
      <p:grpSp>
        <p:nvGrpSpPr>
          <p:cNvPr id="26" name="Группа 25"/>
          <p:cNvGrpSpPr/>
          <p:nvPr userDrawn="1"/>
        </p:nvGrpSpPr>
        <p:grpSpPr>
          <a:xfrm>
            <a:off x="-241498" y="-23548"/>
            <a:ext cx="12438453" cy="6881548"/>
            <a:chOff x="-241498" y="-23548"/>
            <a:chExt cx="12438453" cy="6881548"/>
          </a:xfrm>
        </p:grpSpPr>
        <p:pic>
          <p:nvPicPr>
            <p:cNvPr id="18" name="Рисунок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46834" y="3383366"/>
              <a:ext cx="4762500" cy="24765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553" y="3150"/>
              <a:ext cx="12186402" cy="685485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69917" y="721422"/>
              <a:ext cx="4068452" cy="4404099"/>
            </a:xfrm>
            <a:prstGeom prst="rect">
              <a:avLst/>
            </a:prstGeom>
          </p:spPr>
        </p:pic>
        <p:pic>
          <p:nvPicPr>
            <p:cNvPr id="21" name="Рисунок 2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941474" y="-23548"/>
              <a:ext cx="4250215" cy="3339455"/>
            </a:xfrm>
            <a:prstGeom prst="rect">
              <a:avLst/>
            </a:prstGeom>
          </p:spPr>
        </p:pic>
        <p:pic>
          <p:nvPicPr>
            <p:cNvPr id="22" name="Рисунок 2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1498" y="5607344"/>
              <a:ext cx="5724636" cy="381642"/>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928873" y="3227981"/>
              <a:ext cx="404242" cy="404242"/>
            </a:xfrm>
            <a:prstGeom prst="rect">
              <a:avLst/>
            </a:prstGeom>
          </p:spPr>
        </p:pic>
        <p:pic>
          <p:nvPicPr>
            <p:cNvPr id="24" name="Рисунок 2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467823" y="5040357"/>
              <a:ext cx="3326341" cy="221756"/>
            </a:xfrm>
            <a:prstGeom prst="rect">
              <a:avLst/>
            </a:prstGeom>
          </p:spPr>
        </p:pic>
        <p:pic>
          <p:nvPicPr>
            <p:cNvPr id="25" name="Рисунок 2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8742" y="1"/>
              <a:ext cx="10271671" cy="6417092"/>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3" name="Текст 2"/>
          <p:cNvSpPr>
            <a:spLocks noGrp="1"/>
          </p:cNvSpPr>
          <p:nvPr>
            <p:ph type="body" idx="1" hasCustomPrompt="1"/>
          </p:nvPr>
        </p:nvSpPr>
        <p:spPr>
          <a:xfrm>
            <a:off x="6690314" y="3975159"/>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881534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83516555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936303751"/>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theme" Target="../theme/theme2.xml"/><Relationship Id="rId16" Type="http://schemas.openxmlformats.org/officeDocument/2006/relationships/slideLayout" Target="../slideLayouts/slideLayout9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66" Type="http://schemas.openxmlformats.org/officeDocument/2006/relationships/slideLayout" Target="../slideLayouts/slideLayout143.xml"/><Relationship Id="rId74" Type="http://schemas.openxmlformats.org/officeDocument/2006/relationships/image" Target="../media/image6.png"/><Relationship Id="rId79" Type="http://schemas.openxmlformats.org/officeDocument/2006/relationships/image" Target="../media/image11.png"/><Relationship Id="rId5" Type="http://schemas.openxmlformats.org/officeDocument/2006/relationships/slideLayout" Target="../slideLayouts/slideLayout82.xml"/><Relationship Id="rId61" Type="http://schemas.openxmlformats.org/officeDocument/2006/relationships/slideLayout" Target="../slideLayouts/slideLayout138.xml"/><Relationship Id="rId19" Type="http://schemas.openxmlformats.org/officeDocument/2006/relationships/slideLayout" Target="../slideLayouts/slideLayout9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image" Target="../media/image1.png"/><Relationship Id="rId77" Type="http://schemas.openxmlformats.org/officeDocument/2006/relationships/image" Target="../media/image9.png"/><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image" Target="../media/image4.png"/><Relationship Id="rId80" Type="http://schemas.openxmlformats.org/officeDocument/2006/relationships/image" Target="../media/image12.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image" Target="../media/image2.png"/><Relationship Id="rId75" Type="http://schemas.openxmlformats.org/officeDocument/2006/relationships/image" Target="../media/image7.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image" Target="../media/image5.png"/><Relationship Id="rId78" Type="http://schemas.openxmlformats.org/officeDocument/2006/relationships/image" Target="../media/image10.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image" Target="../media/image8.png"/><Relationship Id="rId7" Type="http://schemas.openxmlformats.org/officeDocument/2006/relationships/slideLayout" Target="../slideLayouts/slideLayout84.xml"/><Relationship Id="rId71" Type="http://schemas.openxmlformats.org/officeDocument/2006/relationships/image" Target="../media/image3.png"/><Relationship Id="rId2" Type="http://schemas.openxmlformats.org/officeDocument/2006/relationships/slideLayout" Target="../slideLayouts/slideLayout79.xml"/><Relationship Id="rId29" Type="http://schemas.openxmlformats.org/officeDocument/2006/relationships/slideLayout" Target="../slideLayouts/slideLayout106.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70.xml"/><Relationship Id="rId21" Type="http://schemas.openxmlformats.org/officeDocument/2006/relationships/slideLayout" Target="../slideLayouts/slideLayout165.xml"/><Relationship Id="rId42" Type="http://schemas.openxmlformats.org/officeDocument/2006/relationships/slideLayout" Target="../slideLayouts/slideLayout186.xml"/><Relationship Id="rId47" Type="http://schemas.openxmlformats.org/officeDocument/2006/relationships/slideLayout" Target="../slideLayouts/slideLayout191.xml"/><Relationship Id="rId63" Type="http://schemas.openxmlformats.org/officeDocument/2006/relationships/slideLayout" Target="../slideLayouts/slideLayout207.xml"/><Relationship Id="rId68" Type="http://schemas.openxmlformats.org/officeDocument/2006/relationships/slideLayout" Target="../slideLayouts/slideLayout212.xml"/><Relationship Id="rId16" Type="http://schemas.openxmlformats.org/officeDocument/2006/relationships/slideLayout" Target="../slideLayouts/slideLayout160.xml"/><Relationship Id="rId11" Type="http://schemas.openxmlformats.org/officeDocument/2006/relationships/slideLayout" Target="../slideLayouts/slideLayout155.xml"/><Relationship Id="rId32" Type="http://schemas.openxmlformats.org/officeDocument/2006/relationships/slideLayout" Target="../slideLayouts/slideLayout176.xml"/><Relationship Id="rId37" Type="http://schemas.openxmlformats.org/officeDocument/2006/relationships/slideLayout" Target="../slideLayouts/slideLayout181.xml"/><Relationship Id="rId53" Type="http://schemas.openxmlformats.org/officeDocument/2006/relationships/slideLayout" Target="../slideLayouts/slideLayout197.xml"/><Relationship Id="rId58" Type="http://schemas.openxmlformats.org/officeDocument/2006/relationships/slideLayout" Target="../slideLayouts/slideLayout202.xml"/><Relationship Id="rId74" Type="http://schemas.openxmlformats.org/officeDocument/2006/relationships/image" Target="../media/image4.png"/><Relationship Id="rId79" Type="http://schemas.openxmlformats.org/officeDocument/2006/relationships/image" Target="../media/image9.png"/><Relationship Id="rId5" Type="http://schemas.openxmlformats.org/officeDocument/2006/relationships/slideLayout" Target="../slideLayouts/slideLayout149.xml"/><Relationship Id="rId61" Type="http://schemas.openxmlformats.org/officeDocument/2006/relationships/slideLayout" Target="../slideLayouts/slideLayout205.xml"/><Relationship Id="rId82" Type="http://schemas.openxmlformats.org/officeDocument/2006/relationships/image" Target="../media/image12.png"/><Relationship Id="rId19" Type="http://schemas.openxmlformats.org/officeDocument/2006/relationships/slideLayout" Target="../slideLayouts/slideLayout163.xml"/><Relationship Id="rId14" Type="http://schemas.openxmlformats.org/officeDocument/2006/relationships/slideLayout" Target="../slideLayouts/slideLayout158.xml"/><Relationship Id="rId22" Type="http://schemas.openxmlformats.org/officeDocument/2006/relationships/slideLayout" Target="../slideLayouts/slideLayout166.xml"/><Relationship Id="rId27" Type="http://schemas.openxmlformats.org/officeDocument/2006/relationships/slideLayout" Target="../slideLayouts/slideLayout171.xml"/><Relationship Id="rId30" Type="http://schemas.openxmlformats.org/officeDocument/2006/relationships/slideLayout" Target="../slideLayouts/slideLayout174.xml"/><Relationship Id="rId35" Type="http://schemas.openxmlformats.org/officeDocument/2006/relationships/slideLayout" Target="../slideLayouts/slideLayout179.xml"/><Relationship Id="rId43" Type="http://schemas.openxmlformats.org/officeDocument/2006/relationships/slideLayout" Target="../slideLayouts/slideLayout187.xml"/><Relationship Id="rId48" Type="http://schemas.openxmlformats.org/officeDocument/2006/relationships/slideLayout" Target="../slideLayouts/slideLayout192.xml"/><Relationship Id="rId56" Type="http://schemas.openxmlformats.org/officeDocument/2006/relationships/slideLayout" Target="../slideLayouts/slideLayout200.xml"/><Relationship Id="rId64" Type="http://schemas.openxmlformats.org/officeDocument/2006/relationships/slideLayout" Target="../slideLayouts/slideLayout208.xml"/><Relationship Id="rId69" Type="http://schemas.openxmlformats.org/officeDocument/2006/relationships/slideLayout" Target="../slideLayouts/slideLayout213.xml"/><Relationship Id="rId77" Type="http://schemas.openxmlformats.org/officeDocument/2006/relationships/image" Target="../media/image7.png"/><Relationship Id="rId8" Type="http://schemas.openxmlformats.org/officeDocument/2006/relationships/slideLayout" Target="../slideLayouts/slideLayout152.xml"/><Relationship Id="rId51" Type="http://schemas.openxmlformats.org/officeDocument/2006/relationships/slideLayout" Target="../slideLayouts/slideLayout195.xml"/><Relationship Id="rId72" Type="http://schemas.openxmlformats.org/officeDocument/2006/relationships/image" Target="../media/image2.png"/><Relationship Id="rId80" Type="http://schemas.openxmlformats.org/officeDocument/2006/relationships/image" Target="../media/image10.png"/><Relationship Id="rId3" Type="http://schemas.openxmlformats.org/officeDocument/2006/relationships/slideLayout" Target="../slideLayouts/slideLayout147.xml"/><Relationship Id="rId12" Type="http://schemas.openxmlformats.org/officeDocument/2006/relationships/slideLayout" Target="../slideLayouts/slideLayout156.xml"/><Relationship Id="rId17" Type="http://schemas.openxmlformats.org/officeDocument/2006/relationships/slideLayout" Target="../slideLayouts/slideLayout161.xml"/><Relationship Id="rId25" Type="http://schemas.openxmlformats.org/officeDocument/2006/relationships/slideLayout" Target="../slideLayouts/slideLayout169.xml"/><Relationship Id="rId33" Type="http://schemas.openxmlformats.org/officeDocument/2006/relationships/slideLayout" Target="../slideLayouts/slideLayout177.xml"/><Relationship Id="rId38" Type="http://schemas.openxmlformats.org/officeDocument/2006/relationships/slideLayout" Target="../slideLayouts/slideLayout182.xml"/><Relationship Id="rId46" Type="http://schemas.openxmlformats.org/officeDocument/2006/relationships/slideLayout" Target="../slideLayouts/slideLayout190.xml"/><Relationship Id="rId59" Type="http://schemas.openxmlformats.org/officeDocument/2006/relationships/slideLayout" Target="../slideLayouts/slideLayout203.xml"/><Relationship Id="rId67" Type="http://schemas.openxmlformats.org/officeDocument/2006/relationships/slideLayout" Target="../slideLayouts/slideLayout211.xml"/><Relationship Id="rId20" Type="http://schemas.openxmlformats.org/officeDocument/2006/relationships/slideLayout" Target="../slideLayouts/slideLayout164.xml"/><Relationship Id="rId41" Type="http://schemas.openxmlformats.org/officeDocument/2006/relationships/slideLayout" Target="../slideLayouts/slideLayout185.xml"/><Relationship Id="rId54" Type="http://schemas.openxmlformats.org/officeDocument/2006/relationships/slideLayout" Target="../slideLayouts/slideLayout198.xml"/><Relationship Id="rId62" Type="http://schemas.openxmlformats.org/officeDocument/2006/relationships/slideLayout" Target="../slideLayouts/slideLayout206.xml"/><Relationship Id="rId70" Type="http://schemas.openxmlformats.org/officeDocument/2006/relationships/theme" Target="../theme/theme3.xml"/><Relationship Id="rId75" Type="http://schemas.openxmlformats.org/officeDocument/2006/relationships/image" Target="../media/image5.png"/><Relationship Id="rId1" Type="http://schemas.openxmlformats.org/officeDocument/2006/relationships/slideLayout" Target="../slideLayouts/slideLayout145.xml"/><Relationship Id="rId6" Type="http://schemas.openxmlformats.org/officeDocument/2006/relationships/slideLayout" Target="../slideLayouts/slideLayout150.xml"/><Relationship Id="rId15" Type="http://schemas.openxmlformats.org/officeDocument/2006/relationships/slideLayout" Target="../slideLayouts/slideLayout159.xml"/><Relationship Id="rId23" Type="http://schemas.openxmlformats.org/officeDocument/2006/relationships/slideLayout" Target="../slideLayouts/slideLayout167.xml"/><Relationship Id="rId28" Type="http://schemas.openxmlformats.org/officeDocument/2006/relationships/slideLayout" Target="../slideLayouts/slideLayout172.xml"/><Relationship Id="rId36" Type="http://schemas.openxmlformats.org/officeDocument/2006/relationships/slideLayout" Target="../slideLayouts/slideLayout180.xml"/><Relationship Id="rId49" Type="http://schemas.openxmlformats.org/officeDocument/2006/relationships/slideLayout" Target="../slideLayouts/slideLayout193.xml"/><Relationship Id="rId57" Type="http://schemas.openxmlformats.org/officeDocument/2006/relationships/slideLayout" Target="../slideLayouts/slideLayout201.xml"/><Relationship Id="rId10" Type="http://schemas.openxmlformats.org/officeDocument/2006/relationships/slideLayout" Target="../slideLayouts/slideLayout154.xml"/><Relationship Id="rId31" Type="http://schemas.openxmlformats.org/officeDocument/2006/relationships/slideLayout" Target="../slideLayouts/slideLayout175.xml"/><Relationship Id="rId44" Type="http://schemas.openxmlformats.org/officeDocument/2006/relationships/slideLayout" Target="../slideLayouts/slideLayout188.xml"/><Relationship Id="rId52" Type="http://schemas.openxmlformats.org/officeDocument/2006/relationships/slideLayout" Target="../slideLayouts/slideLayout196.xml"/><Relationship Id="rId60" Type="http://schemas.openxmlformats.org/officeDocument/2006/relationships/slideLayout" Target="../slideLayouts/slideLayout204.xml"/><Relationship Id="rId65" Type="http://schemas.openxmlformats.org/officeDocument/2006/relationships/slideLayout" Target="../slideLayouts/slideLayout209.xml"/><Relationship Id="rId73" Type="http://schemas.openxmlformats.org/officeDocument/2006/relationships/image" Target="../media/image3.png"/><Relationship Id="rId78" Type="http://schemas.openxmlformats.org/officeDocument/2006/relationships/image" Target="../media/image8.png"/><Relationship Id="rId81" Type="http://schemas.openxmlformats.org/officeDocument/2006/relationships/image" Target="../media/image11.png"/><Relationship Id="rId4" Type="http://schemas.openxmlformats.org/officeDocument/2006/relationships/slideLayout" Target="../slideLayouts/slideLayout148.xml"/><Relationship Id="rId9" Type="http://schemas.openxmlformats.org/officeDocument/2006/relationships/slideLayout" Target="../slideLayouts/slideLayout153.xml"/><Relationship Id="rId13" Type="http://schemas.openxmlformats.org/officeDocument/2006/relationships/slideLayout" Target="../slideLayouts/slideLayout157.xml"/><Relationship Id="rId18" Type="http://schemas.openxmlformats.org/officeDocument/2006/relationships/slideLayout" Target="../slideLayouts/slideLayout162.xml"/><Relationship Id="rId39" Type="http://schemas.openxmlformats.org/officeDocument/2006/relationships/slideLayout" Target="../slideLayouts/slideLayout183.xml"/><Relationship Id="rId34" Type="http://schemas.openxmlformats.org/officeDocument/2006/relationships/slideLayout" Target="../slideLayouts/slideLayout178.xml"/><Relationship Id="rId50" Type="http://schemas.openxmlformats.org/officeDocument/2006/relationships/slideLayout" Target="../slideLayouts/slideLayout194.xml"/><Relationship Id="rId55" Type="http://schemas.openxmlformats.org/officeDocument/2006/relationships/slideLayout" Target="../slideLayouts/slideLayout199.xml"/><Relationship Id="rId76" Type="http://schemas.openxmlformats.org/officeDocument/2006/relationships/image" Target="../media/image6.png"/><Relationship Id="rId7" Type="http://schemas.openxmlformats.org/officeDocument/2006/relationships/slideLayout" Target="../slideLayouts/slideLayout151.xml"/><Relationship Id="rId71" Type="http://schemas.openxmlformats.org/officeDocument/2006/relationships/image" Target="../media/image1.png"/><Relationship Id="rId2" Type="http://schemas.openxmlformats.org/officeDocument/2006/relationships/slideLayout" Target="../slideLayouts/slideLayout146.xml"/><Relationship Id="rId29" Type="http://schemas.openxmlformats.org/officeDocument/2006/relationships/slideLayout" Target="../slideLayouts/slideLayout173.xml"/><Relationship Id="rId24" Type="http://schemas.openxmlformats.org/officeDocument/2006/relationships/slideLayout" Target="../slideLayouts/slideLayout168.xml"/><Relationship Id="rId40" Type="http://schemas.openxmlformats.org/officeDocument/2006/relationships/slideLayout" Target="../slideLayouts/slideLayout184.xml"/><Relationship Id="rId45" Type="http://schemas.openxmlformats.org/officeDocument/2006/relationships/slideLayout" Target="../slideLayouts/slideLayout189.xml"/><Relationship Id="rId66" Type="http://schemas.openxmlformats.org/officeDocument/2006/relationships/slideLayout" Target="../slideLayouts/slideLayout2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6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pPr/>
              <a:t>‹Nr.›</a:t>
            </a:fld>
            <a:endParaRPr lang="ru-RU" dirty="0"/>
          </a:p>
        </p:txBody>
      </p:sp>
    </p:spTree>
    <p:extLst>
      <p:ext uri="{BB962C8B-B14F-4D97-AF65-F5344CB8AC3E}">
        <p14:creationId xmlns:p14="http://schemas.microsoft.com/office/powerpoint/2010/main" val="1588151815"/>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72"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73"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74"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75"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76"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77"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78"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1"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1"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82"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Sample text</a:t>
            </a:r>
          </a:p>
          <a:p>
            <a:pPr lvl="1"/>
            <a:r>
              <a:rPr lang="ru-RU" dirty="0"/>
              <a:t>Second level</a:t>
            </a:r>
          </a:p>
          <a:p>
            <a:pPr lvl="2"/>
            <a:r>
              <a:rPr lang="ru-RU" dirty="0"/>
              <a:t>Third level</a:t>
            </a:r>
          </a:p>
          <a:p>
            <a:pPr lvl="3"/>
            <a:r>
              <a:rPr lang="ru-RU" dirty="0"/>
              <a:t>Fourth level</a:t>
            </a:r>
          </a:p>
          <a:p>
            <a:pPr lvl="4"/>
            <a:r>
              <a:rPr lang="ru-RU" dirty="0"/>
              <a:t>Fifth level</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77DD9B-16CA-464A-A3D4-4D175F1ACCD1}" type="datetimeFigureOut">
              <a:rPr lang="ru-RU" smtClean="0"/>
              <a:t>26.08.2026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96236491"/>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 id="2147483951" r:id="rId12"/>
    <p:sldLayoutId id="2147483952" r:id="rId13"/>
    <p:sldLayoutId id="2147483953" r:id="rId14"/>
    <p:sldLayoutId id="2147483954" r:id="rId15"/>
    <p:sldLayoutId id="2147483955" r:id="rId16"/>
    <p:sldLayoutId id="2147483956" r:id="rId17"/>
    <p:sldLayoutId id="2147483957" r:id="rId18"/>
    <p:sldLayoutId id="2147483958" r:id="rId19"/>
    <p:sldLayoutId id="2147483959" r:id="rId20"/>
    <p:sldLayoutId id="2147483960" r:id="rId21"/>
    <p:sldLayoutId id="2147483961" r:id="rId22"/>
    <p:sldLayoutId id="2147483962" r:id="rId23"/>
    <p:sldLayoutId id="2147483963" r:id="rId24"/>
    <p:sldLayoutId id="2147483964" r:id="rId25"/>
    <p:sldLayoutId id="2147483965" r:id="rId26"/>
    <p:sldLayoutId id="2147483966" r:id="rId27"/>
    <p:sldLayoutId id="2147483967" r:id="rId28"/>
    <p:sldLayoutId id="2147483968" r:id="rId29"/>
    <p:sldLayoutId id="2147483969" r:id="rId30"/>
    <p:sldLayoutId id="2147483970" r:id="rId31"/>
    <p:sldLayoutId id="2147483971" r:id="rId32"/>
    <p:sldLayoutId id="2147483972" r:id="rId33"/>
    <p:sldLayoutId id="2147483973" r:id="rId34"/>
    <p:sldLayoutId id="2147483974" r:id="rId35"/>
    <p:sldLayoutId id="2147483975" r:id="rId36"/>
    <p:sldLayoutId id="2147483976" r:id="rId37"/>
    <p:sldLayoutId id="2147483977" r:id="rId38"/>
    <p:sldLayoutId id="2147483978" r:id="rId39"/>
    <p:sldLayoutId id="2147483979" r:id="rId40"/>
    <p:sldLayoutId id="2147483980" r:id="rId41"/>
    <p:sldLayoutId id="2147483981" r:id="rId42"/>
    <p:sldLayoutId id="2147483982" r:id="rId43"/>
    <p:sldLayoutId id="2147483983" r:id="rId44"/>
    <p:sldLayoutId id="2147483984" r:id="rId45"/>
    <p:sldLayoutId id="2147483985" r:id="rId46"/>
    <p:sldLayoutId id="2147483986" r:id="rId47"/>
    <p:sldLayoutId id="2147483987" r:id="rId48"/>
    <p:sldLayoutId id="2147483988" r:id="rId49"/>
    <p:sldLayoutId id="2147483989" r:id="rId50"/>
    <p:sldLayoutId id="2147483990" r:id="rId51"/>
    <p:sldLayoutId id="2147483991" r:id="rId52"/>
    <p:sldLayoutId id="2147483992" r:id="rId53"/>
    <p:sldLayoutId id="2147483993" r:id="rId54"/>
    <p:sldLayoutId id="2147483994" r:id="rId55"/>
    <p:sldLayoutId id="2147483995" r:id="rId56"/>
    <p:sldLayoutId id="2147483996" r:id="rId57"/>
    <p:sldLayoutId id="2147483997" r:id="rId58"/>
    <p:sldLayoutId id="2147483998" r:id="rId59"/>
    <p:sldLayoutId id="2147483999" r:id="rId60"/>
    <p:sldLayoutId id="2147484000" r:id="rId61"/>
    <p:sldLayoutId id="2147484001" r:id="rId62"/>
    <p:sldLayoutId id="2147484002" r:id="rId63"/>
    <p:sldLayoutId id="2147484003" r:id="rId64"/>
    <p:sldLayoutId id="2147484004" r:id="rId65"/>
    <p:sldLayoutId id="2147484005" r:id="rId66"/>
    <p:sldLayoutId id="2147484006" r:id="rId67"/>
    <p:sldLayoutId id="2147484007" r:id="rId68"/>
    <p:sldLayoutId id="2147484008" r:id="rId69"/>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1.xml"/><Relationship Id="rId1" Type="http://schemas.openxmlformats.org/officeDocument/2006/relationships/slideLayout" Target="../slideLayouts/slideLayout81.xml"/><Relationship Id="rId4" Type="http://schemas.openxmlformats.org/officeDocument/2006/relationships/image" Target="../media/image429.jpeg"/></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197.xml"/><Relationship Id="rId4" Type="http://schemas.openxmlformats.org/officeDocument/2006/relationships/image" Target="../media/image430.jpeg"/></Relationships>
</file>

<file path=ppt/slides/_rels/slide3.xml.rels><?xml version="1.0" encoding="UTF-8" standalone="yes"?>
<Relationships xmlns="http://schemas.openxmlformats.org/package/2006/relationships"><Relationship Id="rId3" Type="http://schemas.openxmlformats.org/officeDocument/2006/relationships/image" Target="../media/image428.png"/><Relationship Id="rId2" Type="http://schemas.openxmlformats.org/officeDocument/2006/relationships/notesSlide" Target="../notesSlides/notesSlide3.xml"/><Relationship Id="rId1" Type="http://schemas.openxmlformats.org/officeDocument/2006/relationships/slideLayout" Target="../slideLayouts/slideLayout85.xml"/></Relationships>
</file>

<file path=ppt/slides/_rels/slide4.xml.rels><?xml version="1.0" encoding="UTF-8" standalone="yes"?>
<Relationships xmlns="http://schemas.openxmlformats.org/package/2006/relationships"><Relationship Id="rId3" Type="http://schemas.openxmlformats.org/officeDocument/2006/relationships/image" Target="../media/image431.png"/><Relationship Id="rId2" Type="http://schemas.openxmlformats.org/officeDocument/2006/relationships/notesSlide" Target="../notesSlides/notesSlide4.xml"/><Relationship Id="rId1" Type="http://schemas.openxmlformats.org/officeDocument/2006/relationships/slideLayout" Target="../slideLayouts/slideLayout130.xml"/><Relationship Id="rId5" Type="http://schemas.openxmlformats.org/officeDocument/2006/relationships/hyperlink" Target="https://www.srf.ch/news/schweiz/kampf-gegen-festival-muell-der-abfall-frust-nach-dem-open-air" TargetMode="External"/><Relationship Id="rId4" Type="http://schemas.openxmlformats.org/officeDocument/2006/relationships/image" Target="../media/image432.jpeg"/></Relationships>
</file>

<file path=ppt/slides/_rels/slide5.xml.rels><?xml version="1.0" encoding="UTF-8" standalone="yes"?>
<Relationships xmlns="http://schemas.openxmlformats.org/package/2006/relationships"><Relationship Id="rId3" Type="http://schemas.openxmlformats.org/officeDocument/2006/relationships/image" Target="../media/image433.png"/><Relationship Id="rId2" Type="http://schemas.openxmlformats.org/officeDocument/2006/relationships/notesSlide" Target="../notesSlides/notesSlide5.xml"/><Relationship Id="rId1" Type="http://schemas.openxmlformats.org/officeDocument/2006/relationships/slideLayout" Target="../slideLayouts/slideLayout130.xml"/></Relationships>
</file>

<file path=ppt/slides/_rels/slide6.xml.rels><?xml version="1.0" encoding="UTF-8" standalone="yes"?>
<Relationships xmlns="http://schemas.openxmlformats.org/package/2006/relationships"><Relationship Id="rId3" Type="http://schemas.openxmlformats.org/officeDocument/2006/relationships/image" Target="../media/image434.png"/><Relationship Id="rId2" Type="http://schemas.openxmlformats.org/officeDocument/2006/relationships/notesSlide" Target="../notesSlides/notesSlide6.xml"/><Relationship Id="rId1" Type="http://schemas.openxmlformats.org/officeDocument/2006/relationships/slideLayout" Target="../slideLayouts/slideLayout59.xml"/><Relationship Id="rId5" Type="http://schemas.openxmlformats.org/officeDocument/2006/relationships/hyperlink" Target="https://www.deviantart.com/jakubchelstowski/art/Nautilus-907301892" TargetMode="External"/><Relationship Id="rId4" Type="http://schemas.openxmlformats.org/officeDocument/2006/relationships/image" Target="../media/image435.png"/></Relationships>
</file>

<file path=ppt/slides/_rels/slide7.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8.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8.xml"/><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notesSlide" Target="../notesSlides/notesSlide9.xml"/><Relationship Id="rId1" Type="http://schemas.openxmlformats.org/officeDocument/2006/relationships/slideLayout" Target="../slideLayouts/slideLayout59.xml"/><Relationship Id="rId4" Type="http://schemas.openxmlformats.org/officeDocument/2006/relationships/image" Target="../media/image4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E22434B1-6DF2-61BB-7847-1D5B6A457AE8}"/>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510729" y="0"/>
            <a:ext cx="2176672" cy="1043578"/>
          </a:xfrm>
          <a:prstGeom prst="rect">
            <a:avLst/>
          </a:prstGeom>
        </p:spPr>
      </p:pic>
      <p:sp>
        <p:nvSpPr>
          <p:cNvPr id="7" name="Titel 1">
            <a:extLst>
              <a:ext uri="{FF2B5EF4-FFF2-40B4-BE49-F238E27FC236}">
                <a16:creationId xmlns:a16="http://schemas.microsoft.com/office/drawing/2014/main" id="{7BCE883B-BFCE-4258-A307-77A544A10374}"/>
              </a:ext>
            </a:extLst>
          </p:cNvPr>
          <p:cNvSpPr>
            <a:spLocks noGrp="1"/>
          </p:cNvSpPr>
          <p:nvPr>
            <p:ph type="title"/>
          </p:nvPr>
        </p:nvSpPr>
        <p:spPr>
          <a:xfrm>
            <a:off x="7652084" y="3827039"/>
            <a:ext cx="4331369" cy="846756"/>
          </a:xfrm>
        </p:spPr>
        <p:txBody>
          <a:bodyPr>
            <a:noAutofit/>
          </a:bodyPr>
          <a:lstStyle/>
          <a:p>
            <a:r>
              <a:rPr lang="en-GB" sz="3600" noProof="0" dirty="0">
                <a:solidFill>
                  <a:srgbClr val="0B4874"/>
                </a:solidFill>
              </a:rPr>
              <a:t>Recurring Topics</a:t>
            </a:r>
          </a:p>
        </p:txBody>
      </p:sp>
      <p:sp>
        <p:nvSpPr>
          <p:cNvPr id="8" name="Titel 1">
            <a:extLst>
              <a:ext uri="{FF2B5EF4-FFF2-40B4-BE49-F238E27FC236}">
                <a16:creationId xmlns:a16="http://schemas.microsoft.com/office/drawing/2014/main" id="{649225DA-B0F5-B7B6-D3E3-E3E26009112C}"/>
              </a:ext>
            </a:extLst>
          </p:cNvPr>
          <p:cNvSpPr txBox="1">
            <a:spLocks/>
          </p:cNvSpPr>
          <p:nvPr/>
        </p:nvSpPr>
        <p:spPr>
          <a:xfrm>
            <a:off x="935834" y="5886767"/>
            <a:ext cx="8168410" cy="636104"/>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algn="l"/>
            <a:r>
              <a:rPr lang="en-GB" sz="2800" b="0" noProof="0" dirty="0">
                <a:solidFill>
                  <a:srgbClr val="8EB403"/>
                </a:solidFill>
              </a:rPr>
              <a:t>Entrepreneurial Thinking and Acting</a:t>
            </a:r>
          </a:p>
        </p:txBody>
      </p:sp>
      <p:sp>
        <p:nvSpPr>
          <p:cNvPr id="9" name="Rechteck 8">
            <a:extLst>
              <a:ext uri="{FF2B5EF4-FFF2-40B4-BE49-F238E27FC236}">
                <a16:creationId xmlns:a16="http://schemas.microsoft.com/office/drawing/2014/main" id="{07A64030-BEEE-F49E-3FDE-63683A65BE68}"/>
              </a:ext>
            </a:extLst>
          </p:cNvPr>
          <p:cNvSpPr/>
          <p:nvPr/>
        </p:nvSpPr>
        <p:spPr>
          <a:xfrm>
            <a:off x="925894" y="5298686"/>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sp>
        <p:nvSpPr>
          <p:cNvPr id="10" name="Ellipse 16">
            <a:extLst>
              <a:ext uri="{FF2B5EF4-FFF2-40B4-BE49-F238E27FC236}">
                <a16:creationId xmlns:a16="http://schemas.microsoft.com/office/drawing/2014/main" id="{4450165A-BC44-E98E-90B6-10DFF709CB95}"/>
              </a:ext>
            </a:extLst>
          </p:cNvPr>
          <p:cNvSpPr/>
          <p:nvPr/>
        </p:nvSpPr>
        <p:spPr>
          <a:xfrm>
            <a:off x="9348253" y="188484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B833D50E-B8E9-F177-C10D-9B091BCE63B1}"/>
              </a:ext>
            </a:extLst>
          </p:cNvPr>
          <p:cNvSpPr>
            <a:spLocks noEditPoints="1"/>
          </p:cNvSpPr>
          <p:nvPr/>
        </p:nvSpPr>
        <p:spPr bwMode="auto">
          <a:xfrm>
            <a:off x="9599926" y="2136513"/>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pic>
        <p:nvPicPr>
          <p:cNvPr id="3" name="Grafik 2">
            <a:extLst>
              <a:ext uri="{FF2B5EF4-FFF2-40B4-BE49-F238E27FC236}">
                <a16:creationId xmlns:a16="http://schemas.microsoft.com/office/drawing/2014/main" id="{691E4C2C-3923-CFB5-B052-B413EB987A08}"/>
              </a:ext>
            </a:extLst>
          </p:cNvPr>
          <p:cNvPicPr>
            <a:picLocks noChangeAspect="1"/>
          </p:cNvPicPr>
          <p:nvPr/>
        </p:nvPicPr>
        <p:blipFill>
          <a:blip r:embed="rId4" cstate="email">
            <a:extLst>
              <a:ext uri="{28A0092B-C50C-407E-A947-70E740481C1C}">
                <a14:useLocalDpi xmlns:a14="http://schemas.microsoft.com/office/drawing/2010/main"/>
              </a:ext>
            </a:extLst>
          </a:blip>
          <a:srcRect r="16716"/>
          <a:stretch>
            <a:fillRect/>
          </a:stretch>
        </p:blipFill>
        <p:spPr>
          <a:xfrm>
            <a:off x="9148681" y="5236341"/>
            <a:ext cx="3043319" cy="1314603"/>
          </a:xfrm>
          <a:prstGeom prst="rect">
            <a:avLst/>
          </a:prstGeom>
        </p:spPr>
      </p:pic>
    </p:spTree>
    <p:extLst>
      <p:ext uri="{BB962C8B-B14F-4D97-AF65-F5344CB8AC3E}">
        <p14:creationId xmlns:p14="http://schemas.microsoft.com/office/powerpoint/2010/main" val="290185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CCE7B-9657-4D90-A7FD-252A8B681780}"/>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28CB693-CB75-0186-3103-02F08E1E1E7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C3C73E00-21C3-D284-6455-0A7C37DD8470}"/>
              </a:ext>
            </a:extLst>
          </p:cNvPr>
          <p:cNvSpPr txBox="1">
            <a:spLocks/>
          </p:cNvSpPr>
          <p:nvPr/>
        </p:nvSpPr>
        <p:spPr>
          <a:xfrm>
            <a:off x="946851" y="400197"/>
            <a:ext cx="9619488"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ts val="1220"/>
              </a:lnSpc>
              <a:spcBef>
                <a:spcPts val="1000"/>
              </a:spcBef>
              <a:spcAft>
                <a:spcPts val="0"/>
              </a:spcAft>
              <a:buClrTx/>
              <a:buSzTx/>
              <a:buFont typeface="Arial" panose="020B0604020202020204" pitchFamily="34" charset="0"/>
              <a:buNone/>
              <a:tabLst/>
              <a:defRPr/>
            </a:pP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Terms of use for the </a:t>
            </a:r>
            <a:r>
              <a:rPr kumimoji="0" lang="en-GB" sz="2300" b="1" i="1"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myidea</a:t>
            </a:r>
            <a:r>
              <a:rPr kumimoji="0" lang="en-GB" sz="23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 learning programme</a:t>
            </a:r>
            <a:endParaRPr kumimoji="0" lang="en-GB" sz="23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485A417D-FBF7-798C-35BF-58BB9081912F}"/>
              </a:ext>
            </a:extLst>
          </p:cNvPr>
          <p:cNvSpPr txBox="1"/>
          <p:nvPr/>
        </p:nvSpPr>
        <p:spPr>
          <a:xfrm>
            <a:off x="956683" y="1728853"/>
            <a:ext cx="4960041" cy="470898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Open access: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documents are freely accessible and may, in principle, be used by anyone.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Who are these materials intended for?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These materials have been produced for use in vocational schools. They are primarily aimed at teachers who have completed a four-day basic training course on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learning programme. If you wish to use the materials without having completed this training, you are welcome to do so. In that case, we would ask you to let us know. We would also be happy to discuss this with you:</a:t>
            </a:r>
            <a:br>
              <a:rPr kumimoji="0" lang="en-GB" sz="1200" b="0" i="0" u="none" strike="noStrike" kern="1200" cap="none" spc="0" normalizeH="0" baseline="0" noProof="0" dirty="0">
                <a:ln>
                  <a:noFill/>
                </a:ln>
                <a:solidFill>
                  <a:srgbClr val="073450"/>
                </a:solidFill>
                <a:effectLst/>
                <a:uLnTx/>
                <a:uFillTx/>
                <a:latin typeface="Century Gothic"/>
                <a:ea typeface="+mn-ea"/>
                <a:cs typeface="+mn-cs"/>
              </a:rPr>
            </a:b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Attribution: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Whenever the materials are used,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must be identified as the creator of the documents. This can be done using the following wording: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«Documents created by: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are using entire documents (e.g. PowerPoint slides or Word documents such as the mini business plan), please leave the myidea logo in the relevant places.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53026507-38AF-3DF5-3454-3751E23EA0A5}"/>
              </a:ext>
            </a:extLst>
          </p:cNvPr>
          <p:cNvSpPr txBox="1"/>
          <p:nvPr/>
        </p:nvSpPr>
        <p:spPr>
          <a:xfrm>
            <a:off x="5992047" y="1916817"/>
            <a:ext cx="5028967" cy="42319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No commercial use: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The materials must not be used for commercial purposes. They may only be used for educational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Adaptations and further developments: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It is a fundamental principle that teachers using the </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teaching materials may adapt and further develop them. However, even when making changes to the materials, please credit the Swiss </a:t>
            </a:r>
            <a:r>
              <a:rPr kumimoji="0" lang="en-GB" sz="1200" b="0" i="0"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 for Entrepreneurial Thinking and Acting as the original creator. In this case, please add a note stating that changes have been made, e.g.: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rgbClr val="073450"/>
                </a:solidFill>
                <a:effectLst/>
                <a:uLnTx/>
                <a:uFillTx/>
                <a:latin typeface="Century Gothic"/>
                <a:ea typeface="+mn-ea"/>
                <a:cs typeface="+mn-cs"/>
              </a:rPr>
              <a:t>«Based on material from the Swiss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Center</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for Entrepreneurial Thinking and Acting </a:t>
            </a:r>
            <a:r>
              <a:rPr kumimoji="0" lang="en-GB" sz="1200" b="0" i="1" u="none" strike="noStrike" kern="1200" cap="none" spc="0" normalizeH="0" baseline="0" noProof="0" dirty="0" err="1">
                <a:ln>
                  <a:noFill/>
                </a:ln>
                <a:solidFill>
                  <a:srgbClr val="073450"/>
                </a:solidFill>
                <a:effectLst/>
                <a:uLnTx/>
                <a:uFillTx/>
                <a:latin typeface="Century Gothic"/>
                <a:ea typeface="+mn-ea"/>
                <a:cs typeface="+mn-cs"/>
              </a:rPr>
              <a:t>scETA</a:t>
            </a:r>
            <a:r>
              <a:rPr kumimoji="0" lang="en-GB" sz="1200" b="0" i="1" u="none" strike="noStrike" kern="1200" cap="none" spc="0" normalizeH="0" baseline="0" noProof="0" dirty="0">
                <a:ln>
                  <a:noFill/>
                </a:ln>
                <a:solidFill>
                  <a:srgbClr val="073450"/>
                </a:solidFill>
                <a:effectLst/>
                <a:uLnTx/>
                <a:uFillTx/>
                <a:latin typeface="Century Gothic"/>
                <a:ea typeface="+mn-ea"/>
                <a:cs typeface="+mn-cs"/>
              </a:rPr>
              <a:t>, adapted by [your name/organisation]»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6C0A63"/>
                </a:solidFill>
                <a:effectLst/>
                <a:uLnTx/>
                <a:uFillTx/>
                <a:latin typeface="Century Gothic"/>
                <a:ea typeface="+mn-ea"/>
                <a:cs typeface="+mn-cs"/>
              </a:rPr>
              <a:t>Contact: </a:t>
            </a:r>
            <a:r>
              <a:rPr kumimoji="0" lang="en-GB" sz="1200" b="0" i="0" u="none" strike="noStrike" kern="1200" cap="none" spc="0" normalizeH="0" baseline="0" noProof="0" dirty="0">
                <a:ln>
                  <a:noFill/>
                </a:ln>
                <a:solidFill>
                  <a:srgbClr val="073450"/>
                </a:solidFill>
                <a:effectLst/>
                <a:uLnTx/>
                <a:uFillTx/>
                <a:latin typeface="Century Gothic"/>
                <a:ea typeface="+mn-ea"/>
                <a:cs typeface="+mn-cs"/>
              </a:rPr>
              <a:t>If you have any questions or would like further information, please do not hesitate to contact us: </a:t>
            </a:r>
            <a:r>
              <a:rPr kumimoji="0" lang="en-GB"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en-GB"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Thank you very much, and we wish you every success with the launch of myidea !</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GB" sz="1200" b="1" i="1" u="none" strike="noStrike" kern="1200" cap="none" spc="0" normalizeH="0" baseline="0" noProof="0" dirty="0">
                <a:ln>
                  <a:noFill/>
                </a:ln>
                <a:solidFill>
                  <a:srgbClr val="6C0A63"/>
                </a:solidFill>
                <a:effectLst/>
                <a:uLnTx/>
                <a:uFillTx/>
                <a:latin typeface="Century Gothic"/>
                <a:ea typeface="+mn-ea"/>
                <a:cs typeface="+mn-cs"/>
              </a:rPr>
              <a:t>Swiss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Center</a:t>
            </a:r>
            <a:r>
              <a:rPr kumimoji="0" lang="en-GB" sz="1200" b="1" i="1" u="none" strike="noStrike" kern="1200" cap="none" spc="0" normalizeH="0" baseline="0" noProof="0" dirty="0">
                <a:ln>
                  <a:noFill/>
                </a:ln>
                <a:solidFill>
                  <a:srgbClr val="6C0A63"/>
                </a:solidFill>
                <a:effectLst/>
                <a:uLnTx/>
                <a:uFillTx/>
                <a:latin typeface="Century Gothic"/>
                <a:ea typeface="+mn-ea"/>
                <a:cs typeface="+mn-cs"/>
              </a:rPr>
              <a:t> for Entrepreneurial Thinking and Acting </a:t>
            </a:r>
            <a:r>
              <a:rPr kumimoji="0" lang="en-GB" sz="1200" b="1" i="1" u="none" strike="noStrike" kern="1200" cap="none" spc="0" normalizeH="0" baseline="0" noProof="0" dirty="0" err="1">
                <a:ln>
                  <a:noFill/>
                </a:ln>
                <a:solidFill>
                  <a:srgbClr val="6C0A63"/>
                </a:solidFill>
                <a:effectLst/>
                <a:uLnTx/>
                <a:uFillTx/>
                <a:latin typeface="Century Gothic"/>
                <a:ea typeface="+mn-ea"/>
                <a:cs typeface="+mn-cs"/>
              </a:rPr>
              <a:t>scETA</a:t>
            </a:r>
            <a:endParaRPr kumimoji="0" lang="en-GB" sz="1200" b="1"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7" name="Textfeld 6">
            <a:extLst>
              <a:ext uri="{FF2B5EF4-FFF2-40B4-BE49-F238E27FC236}">
                <a16:creationId xmlns:a16="http://schemas.microsoft.com/office/drawing/2014/main" id="{584FF290-3988-E352-DA9D-C1E79FABBA21}"/>
              </a:ext>
            </a:extLst>
          </p:cNvPr>
          <p:cNvSpPr txBox="1"/>
          <p:nvPr/>
        </p:nvSpPr>
        <p:spPr>
          <a:xfrm>
            <a:off x="956683" y="1186454"/>
            <a:ext cx="1006433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We are delighted that you wish to use the </a:t>
            </a:r>
            <a:r>
              <a:rPr kumimoji="0" lang="en-GB" sz="1400" b="1" i="1" u="none" strike="noStrike" kern="100" cap="none" spc="0" normalizeH="0" baseline="0" noProof="0">
                <a:ln>
                  <a:noFill/>
                </a:ln>
                <a:solidFill>
                  <a:srgbClr val="6C0A63"/>
                </a:solidFill>
                <a:effectLst/>
                <a:uLnTx/>
                <a:uFillTx/>
                <a:latin typeface="Century Gothic" panose="020B0502020202020204" pitchFamily="34" charset="0"/>
                <a:ea typeface="+mn-ea"/>
                <a:cs typeface="+mn-cs"/>
              </a:rPr>
              <a:t>myidea</a:t>
            </a:r>
            <a:r>
              <a:rPr kumimoji="0" lang="en-GB" sz="1400" b="1" i="0" u="none" strike="noStrike" kern="100" cap="none" spc="0" normalizeH="0" baseline="0" noProof="0">
                <a:ln>
                  <a:noFill/>
                </a:ln>
                <a:solidFill>
                  <a:srgbClr val="6C0A63"/>
                </a:solidFill>
                <a:effectLst/>
                <a:uLnTx/>
                <a:uFillTx/>
                <a:latin typeface="Century Gothic" panose="020B0502020202020204" pitchFamily="34" charset="0"/>
                <a:ea typeface="+mn-ea"/>
                <a:cs typeface="+mn-cs"/>
              </a:rPr>
              <a:t> learning materials in your lessons. </a:t>
            </a:r>
            <a:r>
              <a:rPr kumimoji="0" lang="en-GB" sz="1400" b="1" i="0" u="none" strike="noStrike" kern="100" cap="none" spc="0" normalizeH="0" baseline="0" noProof="0" dirty="0">
                <a:ln>
                  <a:noFill/>
                </a:ln>
                <a:solidFill>
                  <a:srgbClr val="6C0A63"/>
                </a:solidFill>
                <a:effectLst/>
                <a:uLnTx/>
                <a:uFillTx/>
                <a:latin typeface="Century Gothic" panose="020B0502020202020204" pitchFamily="34" charset="0"/>
                <a:ea typeface="+mn-ea"/>
                <a:cs typeface="+mn-cs"/>
              </a:rPr>
              <a:t>The materials are designed to teach entrepreneurial thinking and acting. Please note the following terms of use:</a:t>
            </a:r>
            <a:endParaRPr kumimoji="0" lang="en-GB"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12" name="Grafik 11">
            <a:extLst>
              <a:ext uri="{FF2B5EF4-FFF2-40B4-BE49-F238E27FC236}">
                <a16:creationId xmlns:a16="http://schemas.microsoft.com/office/drawing/2014/main" id="{57921AF4-5DCB-4AD2-A8CC-F95F71EAFA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073221" y="43228"/>
            <a:ext cx="2065777" cy="1034405"/>
          </a:xfrm>
          <a:prstGeom prst="rect">
            <a:avLst/>
          </a:prstGeom>
        </p:spPr>
      </p:pic>
    </p:spTree>
    <p:extLst>
      <p:ext uri="{BB962C8B-B14F-4D97-AF65-F5344CB8AC3E}">
        <p14:creationId xmlns:p14="http://schemas.microsoft.com/office/powerpoint/2010/main" val="2339278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2AF07B8-FE56-A24B-3C17-5744DE298E1A}"/>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225749" y="0"/>
            <a:ext cx="2176672" cy="1043578"/>
          </a:xfrm>
          <a:prstGeom prst="rect">
            <a:avLst/>
          </a:prstGeom>
        </p:spPr>
      </p:pic>
      <p:sp>
        <p:nvSpPr>
          <p:cNvPr id="10" name="Ellipse 16">
            <a:extLst>
              <a:ext uri="{FF2B5EF4-FFF2-40B4-BE49-F238E27FC236}">
                <a16:creationId xmlns:a16="http://schemas.microsoft.com/office/drawing/2014/main" id="{E62AD2C4-A293-98A3-CBC7-BAE4DA89F446}"/>
              </a:ext>
            </a:extLst>
          </p:cNvPr>
          <p:cNvSpPr/>
          <p:nvPr/>
        </p:nvSpPr>
        <p:spPr>
          <a:xfrm>
            <a:off x="5425953" y="2606736"/>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983EDD37-61CE-BDC6-E7B3-7B682E17C8D1}"/>
              </a:ext>
            </a:extLst>
          </p:cNvPr>
          <p:cNvSpPr>
            <a:spLocks noEditPoints="1"/>
          </p:cNvSpPr>
          <p:nvPr/>
        </p:nvSpPr>
        <p:spPr bwMode="auto">
          <a:xfrm>
            <a:off x="5677626" y="2858409"/>
            <a:ext cx="756655" cy="756655"/>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2" name="Rechteck 11">
            <a:extLst>
              <a:ext uri="{FF2B5EF4-FFF2-40B4-BE49-F238E27FC236}">
                <a16:creationId xmlns:a16="http://schemas.microsoft.com/office/drawing/2014/main" id="{5E071E20-F44F-5F09-BE4A-9B6FF0F99F78}"/>
              </a:ext>
            </a:extLst>
          </p:cNvPr>
          <p:cNvSpPr/>
          <p:nvPr/>
        </p:nvSpPr>
        <p:spPr>
          <a:xfrm>
            <a:off x="6937626" y="2451906"/>
            <a:ext cx="3873127" cy="2062103"/>
          </a:xfrm>
          <a:prstGeom prst="rect">
            <a:avLst/>
          </a:prstGeom>
        </p:spPr>
        <p:txBody>
          <a:bodyPr wrap="square">
            <a:spAutoFit/>
          </a:bodyPr>
          <a:lstStyle/>
          <a:p>
            <a:r>
              <a:rPr lang="en-GB" sz="3200" b="1" noProof="0" dirty="0">
                <a:solidFill>
                  <a:srgbClr val="0B4874"/>
                </a:solidFill>
              </a:rPr>
              <a:t>Recurring Topic</a:t>
            </a:r>
          </a:p>
          <a:p>
            <a:r>
              <a:rPr lang="en-GB" sz="3200" noProof="0" dirty="0" err="1">
                <a:solidFill>
                  <a:srgbClr val="0B4874"/>
                </a:solidFill>
              </a:rPr>
              <a:t>Wh</a:t>
            </a:r>
            <a:r>
              <a:rPr lang="en-GB" sz="3200" noProof="0" dirty="0">
                <a:solidFill>
                  <a:srgbClr val="0B4874"/>
                </a:solidFill>
              </a:rPr>
              <a:t>- &amp; H-questions and critical thinking</a:t>
            </a:r>
          </a:p>
        </p:txBody>
      </p:sp>
      <p:sp>
        <p:nvSpPr>
          <p:cNvPr id="3" name="Textfeld 2">
            <a:extLst>
              <a:ext uri="{FF2B5EF4-FFF2-40B4-BE49-F238E27FC236}">
                <a16:creationId xmlns:a16="http://schemas.microsoft.com/office/drawing/2014/main" id="{D18A210D-7677-7DA4-5044-85DFBE72EA2B}"/>
              </a:ext>
            </a:extLst>
          </p:cNvPr>
          <p:cNvSpPr txBox="1"/>
          <p:nvPr/>
        </p:nvSpPr>
        <p:spPr>
          <a:xfrm>
            <a:off x="6695892" y="6229181"/>
            <a:ext cx="3707530" cy="430887"/>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Tree>
    <p:extLst>
      <p:ext uri="{BB962C8B-B14F-4D97-AF65-F5344CB8AC3E}">
        <p14:creationId xmlns:p14="http://schemas.microsoft.com/office/powerpoint/2010/main" val="3309457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FBA5C-C037-89B7-D7B3-42F563D4A435}"/>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47F56BB-CBDC-D54A-2F6E-AE2921EE61B4}"/>
              </a:ext>
            </a:extLst>
          </p:cNvPr>
          <p:cNvSpPr>
            <a:spLocks noGrp="1"/>
          </p:cNvSpPr>
          <p:nvPr>
            <p:ph type="sldNum" sz="quarter" idx="12"/>
          </p:nvPr>
        </p:nvSpPr>
        <p:spPr/>
        <p:txBody>
          <a:bodyPr/>
          <a:lstStyle/>
          <a:p>
            <a:fld id="{B7E6CA31-DA56-47CF-9891-B6D0296B6AEC}" type="slidenum">
              <a:rPr lang="ru-RU" smtClean="0"/>
              <a:t>4</a:t>
            </a:fld>
            <a:endParaRPr lang="ru-RU"/>
          </a:p>
        </p:txBody>
      </p:sp>
      <p:sp>
        <p:nvSpPr>
          <p:cNvPr id="4" name="Textfeld 3">
            <a:extLst>
              <a:ext uri="{FF2B5EF4-FFF2-40B4-BE49-F238E27FC236}">
                <a16:creationId xmlns:a16="http://schemas.microsoft.com/office/drawing/2014/main" id="{E42940A2-4FD8-14B4-BA66-D63F20378AD5}"/>
              </a:ext>
            </a:extLst>
          </p:cNvPr>
          <p:cNvSpPr txBox="1"/>
          <p:nvPr/>
        </p:nvSpPr>
        <p:spPr>
          <a:xfrm>
            <a:off x="1108660" y="594360"/>
            <a:ext cx="9935611" cy="461665"/>
          </a:xfrm>
          <a:prstGeom prst="rect">
            <a:avLst/>
          </a:prstGeom>
          <a:noFill/>
        </p:spPr>
        <p:txBody>
          <a:bodyPr wrap="square" rtlCol="0">
            <a:spAutoFit/>
          </a:bodyPr>
          <a:lstStyle/>
          <a:p>
            <a:r>
              <a:rPr lang="en-GB" sz="2400" b="1" noProof="0" dirty="0" err="1"/>
              <a:t>Wh</a:t>
            </a:r>
            <a:r>
              <a:rPr lang="en-GB" sz="2400" b="1" noProof="0" dirty="0"/>
              <a:t>- &amp; H-questions help us explore a topic, a situation,…</a:t>
            </a:r>
          </a:p>
        </p:txBody>
      </p:sp>
      <p:sp>
        <p:nvSpPr>
          <p:cNvPr id="8" name="Textplatzhalter 2">
            <a:extLst>
              <a:ext uri="{FF2B5EF4-FFF2-40B4-BE49-F238E27FC236}">
                <a16:creationId xmlns:a16="http://schemas.microsoft.com/office/drawing/2014/main" id="{6D204E7B-C9BC-556D-EC89-7827AEA95E16}"/>
              </a:ext>
            </a:extLst>
          </p:cNvPr>
          <p:cNvSpPr>
            <a:spLocks noGrp="1"/>
          </p:cNvSpPr>
          <p:nvPr>
            <p:ph type="body" idx="1"/>
          </p:nvPr>
        </p:nvSpPr>
        <p:spPr>
          <a:xfrm>
            <a:off x="8368496" y="2326507"/>
            <a:ext cx="3298785" cy="840230"/>
          </a:xfrm>
          <a:noFill/>
        </p:spPr>
        <p:txBody>
          <a:bodyPr vert="horz" wrap="square" lIns="91440" tIns="45720" rIns="91440" bIns="45720" rtlCol="0">
            <a:spAutoFit/>
          </a:bodyPr>
          <a:lstStyle/>
          <a:p>
            <a:pPr algn="l"/>
            <a:r>
              <a:rPr lang="en-GB" sz="1800" noProof="0" dirty="0">
                <a:solidFill>
                  <a:schemeClr val="tx1"/>
                </a:solidFill>
              </a:rPr>
              <a:t>For example, when thinking about the trash left behind after music festivals.</a:t>
            </a:r>
            <a:endParaRPr lang="de-CH" sz="1800" dirty="0">
              <a:solidFill>
                <a:schemeClr val="tx1"/>
              </a:solidFill>
            </a:endParaRPr>
          </a:p>
        </p:txBody>
      </p:sp>
      <p:pic>
        <p:nvPicPr>
          <p:cNvPr id="3" name="Grafik 2" descr="Ein Bild, das draußen, Gras, Zelt, Baum enthält.&#10;&#10;KI-generierte Inhalte können fehlerhaft sein.">
            <a:extLst>
              <a:ext uri="{FF2B5EF4-FFF2-40B4-BE49-F238E27FC236}">
                <a16:creationId xmlns:a16="http://schemas.microsoft.com/office/drawing/2014/main" id="{643D176F-006D-37DC-6F6E-A4ACD72C643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99834" y="1596571"/>
            <a:ext cx="6958794" cy="3914322"/>
          </a:xfrm>
          <a:prstGeom prst="rect">
            <a:avLst/>
          </a:prstGeom>
        </p:spPr>
      </p:pic>
      <p:sp>
        <p:nvSpPr>
          <p:cNvPr id="9" name="Textfeld 8">
            <a:extLst>
              <a:ext uri="{FF2B5EF4-FFF2-40B4-BE49-F238E27FC236}">
                <a16:creationId xmlns:a16="http://schemas.microsoft.com/office/drawing/2014/main" id="{F8C58351-4C7A-6D02-934C-8C8D8836F718}"/>
              </a:ext>
            </a:extLst>
          </p:cNvPr>
          <p:cNvSpPr txBox="1"/>
          <p:nvPr/>
        </p:nvSpPr>
        <p:spPr>
          <a:xfrm>
            <a:off x="8368496" y="3321286"/>
            <a:ext cx="3298785" cy="590931"/>
          </a:xfrm>
          <a:prstGeom prst="rect">
            <a:avLst/>
          </a:prstGeom>
          <a:noFill/>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GB" noProof="0" dirty="0"/>
              <a:t>Here: Frauenfeld Open Air 2013 </a:t>
            </a:r>
            <a:r>
              <a:rPr lang="en-GB" sz="1000" noProof="0" dirty="0">
                <a:solidFill>
                  <a:srgbClr val="686868"/>
                </a:solidFill>
              </a:rPr>
              <a:t>(</a:t>
            </a:r>
            <a:r>
              <a:rPr lang="en-GB" sz="1000" b="1" noProof="0" dirty="0">
                <a:solidFill>
                  <a:srgbClr val="686868"/>
                </a:solidFill>
              </a:rPr>
              <a:t>Picture: </a:t>
            </a:r>
            <a:r>
              <a:rPr lang="en-GB" sz="1000" noProof="0" dirty="0">
                <a:solidFill>
                  <a:srgbClr val="686868"/>
                </a:solidFill>
              </a:rPr>
              <a:t>Keystone)</a:t>
            </a:r>
          </a:p>
        </p:txBody>
      </p:sp>
      <p:grpSp>
        <p:nvGrpSpPr>
          <p:cNvPr id="6" name="Gruppieren 5">
            <a:extLst>
              <a:ext uri="{FF2B5EF4-FFF2-40B4-BE49-F238E27FC236}">
                <a16:creationId xmlns:a16="http://schemas.microsoft.com/office/drawing/2014/main" id="{827D4A3A-55C3-3F63-481D-2512368CC26F}"/>
              </a:ext>
            </a:extLst>
          </p:cNvPr>
          <p:cNvGrpSpPr/>
          <p:nvPr/>
        </p:nvGrpSpPr>
        <p:grpSpPr>
          <a:xfrm>
            <a:off x="10975412" y="-5045"/>
            <a:ext cx="1216587" cy="2331552"/>
            <a:chOff x="10975412" y="-5045"/>
            <a:chExt cx="1216587" cy="2331552"/>
          </a:xfrm>
        </p:grpSpPr>
        <p:sp>
          <p:nvSpPr>
            <p:cNvPr id="7" name="Rechteck 6">
              <a:extLst>
                <a:ext uri="{FF2B5EF4-FFF2-40B4-BE49-F238E27FC236}">
                  <a16:creationId xmlns:a16="http://schemas.microsoft.com/office/drawing/2014/main" id="{BA721943-B8BD-FD24-56CE-68B1A49FB593}"/>
                </a:ext>
              </a:extLst>
            </p:cNvPr>
            <p:cNvSpPr/>
            <p:nvPr/>
          </p:nvSpPr>
          <p:spPr>
            <a:xfrm>
              <a:off x="11510080" y="0"/>
              <a:ext cx="681919" cy="23265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 name="Grafik 9">
              <a:extLst>
                <a:ext uri="{FF2B5EF4-FFF2-40B4-BE49-F238E27FC236}">
                  <a16:creationId xmlns:a16="http://schemas.microsoft.com/office/drawing/2014/main" id="{C7443CF7-0635-04FE-6C4E-B76569102F89}"/>
                </a:ext>
              </a:extLst>
            </p:cNvPr>
            <p:cNvPicPr>
              <a:picLocks noChangeAspect="1"/>
            </p:cNvPicPr>
            <p:nvPr/>
          </p:nvPicPr>
          <p:blipFill>
            <a:blip r:embed="rId4" cstate="email">
              <a:extLst>
                <a:ext uri="{28A0092B-C50C-407E-A947-70E740481C1C}">
                  <a14:useLocalDpi xmlns:a14="http://schemas.microsoft.com/office/drawing/2010/main"/>
                </a:ext>
              </a:extLst>
            </a:blip>
            <a:srcRect l="16070" t="14959" r="15637" b="15772"/>
            <a:stretch>
              <a:fillRect/>
            </a:stretch>
          </p:blipFill>
          <p:spPr>
            <a:xfrm>
              <a:off x="10975412" y="-5045"/>
              <a:ext cx="1214850" cy="1232205"/>
            </a:xfrm>
            <a:prstGeom prst="rect">
              <a:avLst/>
            </a:prstGeom>
          </p:spPr>
        </p:pic>
      </p:grpSp>
      <p:sp>
        <p:nvSpPr>
          <p:cNvPr id="12" name="Textfeld 11">
            <a:extLst>
              <a:ext uri="{FF2B5EF4-FFF2-40B4-BE49-F238E27FC236}">
                <a16:creationId xmlns:a16="http://schemas.microsoft.com/office/drawing/2014/main" id="{08EBB2C1-0AE7-431A-2EA8-EC03BCAC06E1}"/>
              </a:ext>
            </a:extLst>
          </p:cNvPr>
          <p:cNvSpPr txBox="1"/>
          <p:nvPr/>
        </p:nvSpPr>
        <p:spPr>
          <a:xfrm>
            <a:off x="1299834" y="5577749"/>
            <a:ext cx="986166" cy="246221"/>
          </a:xfrm>
          <a:prstGeom prst="rect">
            <a:avLst/>
          </a:prstGeom>
          <a:noFill/>
        </p:spPr>
        <p:txBody>
          <a:bodyPr wrap="square">
            <a:spAutoFit/>
          </a:bodyPr>
          <a:lstStyle/>
          <a:p>
            <a:r>
              <a:rPr lang="de-CH" sz="1000" b="1" dirty="0">
                <a:solidFill>
                  <a:srgbClr val="686868"/>
                </a:solidFill>
              </a:rPr>
              <a:t>Source: </a:t>
            </a:r>
            <a:r>
              <a:rPr lang="de-CH" sz="1000" dirty="0">
                <a:solidFill>
                  <a:srgbClr val="686868"/>
                </a:solidFill>
                <a:hlinkClick r:id="rId5">
                  <a:extLst>
                    <a:ext uri="{A12FA001-AC4F-418D-AE19-62706E023703}">
                      <ahyp:hlinkClr xmlns:ahyp="http://schemas.microsoft.com/office/drawing/2018/hyperlinkcolor" val="tx"/>
                    </a:ext>
                  </a:extLst>
                </a:hlinkClick>
              </a:rPr>
              <a:t>Link</a:t>
            </a:r>
            <a:endParaRPr lang="de-CH" sz="1000" dirty="0">
              <a:solidFill>
                <a:srgbClr val="686868"/>
              </a:solidFill>
            </a:endParaRPr>
          </a:p>
        </p:txBody>
      </p:sp>
    </p:spTree>
    <p:extLst>
      <p:ext uri="{BB962C8B-B14F-4D97-AF65-F5344CB8AC3E}">
        <p14:creationId xmlns:p14="http://schemas.microsoft.com/office/powerpoint/2010/main" val="2577321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Ein Bild, das draußen, Gras, Zelt, Baum enthält.&#10;&#10;KI-generierte Inhalte können fehlerhaft sein.">
            <a:extLst>
              <a:ext uri="{FF2B5EF4-FFF2-40B4-BE49-F238E27FC236}">
                <a16:creationId xmlns:a16="http://schemas.microsoft.com/office/drawing/2014/main" id="{A8FC7A69-89F1-4873-6851-A05300C945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69755" y="2425051"/>
            <a:ext cx="4670476" cy="2627143"/>
          </a:xfrm>
          <a:prstGeom prst="rect">
            <a:avLst/>
          </a:prstGeom>
        </p:spPr>
      </p:pic>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fld id="{B7E6CA31-DA56-47CF-9891-B6D0296B6AEC}" type="slidenum">
              <a:rPr lang="ru-RU" smtClean="0"/>
              <a:t>5</a:t>
            </a:fld>
            <a:endParaRPr lang="ru-RU"/>
          </a:p>
        </p:txBody>
      </p:sp>
      <p:sp>
        <p:nvSpPr>
          <p:cNvPr id="3" name="Textplatzhalter 2">
            <a:extLst>
              <a:ext uri="{FF2B5EF4-FFF2-40B4-BE49-F238E27FC236}">
                <a16:creationId xmlns:a16="http://schemas.microsoft.com/office/drawing/2014/main" id="{51CBC886-1D84-1718-4BDC-9B82C55D4891}"/>
              </a:ext>
            </a:extLst>
          </p:cNvPr>
          <p:cNvSpPr>
            <a:spLocks noGrp="1"/>
          </p:cNvSpPr>
          <p:nvPr>
            <p:ph type="body" idx="1"/>
          </p:nvPr>
        </p:nvSpPr>
        <p:spPr>
          <a:xfrm>
            <a:off x="877169" y="5497975"/>
            <a:ext cx="10319657" cy="397032"/>
          </a:xfrm>
          <a:noFill/>
        </p:spPr>
        <p:txBody>
          <a:bodyPr vert="horz" wrap="square" lIns="91440" tIns="45720" rIns="91440" bIns="45720" rtlCol="0">
            <a:spAutoFit/>
          </a:bodyPr>
          <a:lstStyle/>
          <a:p>
            <a:r>
              <a:rPr lang="en-GB" sz="2200" noProof="0" dirty="0">
                <a:solidFill>
                  <a:schemeClr val="tx1"/>
                </a:solidFill>
              </a:rPr>
              <a:t>Who, what, when, where, why, how, to what end, what for?</a:t>
            </a:r>
          </a:p>
        </p:txBody>
      </p:sp>
      <p:sp>
        <p:nvSpPr>
          <p:cNvPr id="5" name="Denkblase: wolkenförmig 4">
            <a:extLst>
              <a:ext uri="{FF2B5EF4-FFF2-40B4-BE49-F238E27FC236}">
                <a16:creationId xmlns:a16="http://schemas.microsoft.com/office/drawing/2014/main" id="{DB0D4D94-9A11-E421-7F87-934D5950A528}"/>
              </a:ext>
            </a:extLst>
          </p:cNvPr>
          <p:cNvSpPr/>
          <p:nvPr/>
        </p:nvSpPr>
        <p:spPr>
          <a:xfrm>
            <a:off x="277791" y="486137"/>
            <a:ext cx="2720051" cy="1594123"/>
          </a:xfrm>
          <a:prstGeom prst="cloudCallout">
            <a:avLst>
              <a:gd name="adj1" fmla="val 53473"/>
              <a:gd name="adj2" fmla="val 74801"/>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noProof="0" dirty="0">
                <a:solidFill>
                  <a:sysClr val="windowText" lastClr="000000"/>
                </a:solidFill>
              </a:rPr>
              <a:t>What makes festival-goers leave their trash behind?</a:t>
            </a:r>
          </a:p>
        </p:txBody>
      </p:sp>
      <p:sp>
        <p:nvSpPr>
          <p:cNvPr id="7" name="Denkblase: wolkenförmig 6">
            <a:extLst>
              <a:ext uri="{FF2B5EF4-FFF2-40B4-BE49-F238E27FC236}">
                <a16:creationId xmlns:a16="http://schemas.microsoft.com/office/drawing/2014/main" id="{05DACFD5-42EC-510B-5F3A-A8986CAE3A69}"/>
              </a:ext>
            </a:extLst>
          </p:cNvPr>
          <p:cNvSpPr/>
          <p:nvPr/>
        </p:nvSpPr>
        <p:spPr>
          <a:xfrm>
            <a:off x="7245753" y="225112"/>
            <a:ext cx="3913508" cy="1594123"/>
          </a:xfrm>
          <a:prstGeom prst="cloudCallout">
            <a:avLst>
              <a:gd name="adj1" fmla="val -56314"/>
              <a:gd name="adj2" fmla="val 102392"/>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noProof="0" dirty="0">
                <a:solidFill>
                  <a:sysClr val="windowText" lastClr="000000"/>
                </a:solidFill>
              </a:rPr>
              <a:t>Why do festival-goers not take their tents with them and re-use them later?</a:t>
            </a:r>
          </a:p>
        </p:txBody>
      </p:sp>
      <p:sp>
        <p:nvSpPr>
          <p:cNvPr id="8" name="Denkblase: wolkenförmig 7">
            <a:extLst>
              <a:ext uri="{FF2B5EF4-FFF2-40B4-BE49-F238E27FC236}">
                <a16:creationId xmlns:a16="http://schemas.microsoft.com/office/drawing/2014/main" id="{E94EEFE1-84A1-6A73-FDA8-F1B9B5B95102}"/>
              </a:ext>
            </a:extLst>
          </p:cNvPr>
          <p:cNvSpPr/>
          <p:nvPr/>
        </p:nvSpPr>
        <p:spPr>
          <a:xfrm>
            <a:off x="3136738" y="496974"/>
            <a:ext cx="3750199" cy="1594123"/>
          </a:xfrm>
          <a:prstGeom prst="cloudCallout">
            <a:avLst>
              <a:gd name="adj1" fmla="val 20510"/>
              <a:gd name="adj2" fmla="val 109653"/>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noProof="0" dirty="0"/>
              <a:t>How did festival organisers lay down their ground rules?</a:t>
            </a:r>
          </a:p>
        </p:txBody>
      </p:sp>
      <p:sp>
        <p:nvSpPr>
          <p:cNvPr id="9" name="Denkblase: wolkenförmig 8">
            <a:extLst>
              <a:ext uri="{FF2B5EF4-FFF2-40B4-BE49-F238E27FC236}">
                <a16:creationId xmlns:a16="http://schemas.microsoft.com/office/drawing/2014/main" id="{A7559FB4-0904-CE5D-1B18-D093BBF4B106}"/>
              </a:ext>
            </a:extLst>
          </p:cNvPr>
          <p:cNvSpPr/>
          <p:nvPr/>
        </p:nvSpPr>
        <p:spPr>
          <a:xfrm>
            <a:off x="8821834" y="2631938"/>
            <a:ext cx="3277566" cy="1594123"/>
          </a:xfrm>
          <a:prstGeom prst="cloudCallout">
            <a:avLst>
              <a:gd name="adj1" fmla="val -115889"/>
              <a:gd name="adj2" fmla="val 26879"/>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GB" noProof="0" dirty="0">
                <a:solidFill>
                  <a:schemeClr val="bg1"/>
                </a:solidFill>
              </a:rPr>
              <a:t>To what end do festival organisers provide big meadows ?</a:t>
            </a:r>
          </a:p>
        </p:txBody>
      </p:sp>
      <p:sp>
        <p:nvSpPr>
          <p:cNvPr id="10" name="Denkblase: wolkenförmig 9">
            <a:extLst>
              <a:ext uri="{FF2B5EF4-FFF2-40B4-BE49-F238E27FC236}">
                <a16:creationId xmlns:a16="http://schemas.microsoft.com/office/drawing/2014/main" id="{2D1EE7B3-B466-D258-A09E-ACF5EAB148E5}"/>
              </a:ext>
            </a:extLst>
          </p:cNvPr>
          <p:cNvSpPr/>
          <p:nvPr/>
        </p:nvSpPr>
        <p:spPr>
          <a:xfrm>
            <a:off x="696408" y="2555112"/>
            <a:ext cx="2720051" cy="1594123"/>
          </a:xfrm>
          <a:prstGeom prst="cloudCallout">
            <a:avLst>
              <a:gd name="adj1" fmla="val 53473"/>
              <a:gd name="adj2" fmla="val 74801"/>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en-GB" noProof="0" dirty="0">
                <a:solidFill>
                  <a:schemeClr val="bg1"/>
                </a:solidFill>
              </a:rPr>
              <a:t>When do festival-goers bring their own tents?</a:t>
            </a:r>
          </a:p>
        </p:txBody>
      </p:sp>
    </p:spTree>
    <p:extLst>
      <p:ext uri="{BB962C8B-B14F-4D97-AF65-F5344CB8AC3E}">
        <p14:creationId xmlns:p14="http://schemas.microsoft.com/office/powerpoint/2010/main" val="3515301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89DE7-A140-7B1D-0251-736A436C502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0ECDC44-4CCA-C91C-D38A-7D47CA2C0311}"/>
              </a:ext>
            </a:extLst>
          </p:cNvPr>
          <p:cNvSpPr>
            <a:spLocks noGrp="1"/>
          </p:cNvSpPr>
          <p:nvPr>
            <p:ph type="sldNum" sz="quarter" idx="12"/>
          </p:nvPr>
        </p:nvSpPr>
        <p:spPr/>
        <p:txBody>
          <a:bodyPr/>
          <a:lstStyle/>
          <a:p>
            <a:fld id="{B7E6CA31-DA56-47CF-9891-B6D0296B6AEC}" type="slidenum">
              <a:rPr lang="ru-RU" smtClean="0"/>
              <a:t>6</a:t>
            </a:fld>
            <a:endParaRPr lang="ru-RU"/>
          </a:p>
        </p:txBody>
      </p:sp>
      <p:sp>
        <p:nvSpPr>
          <p:cNvPr id="3" name="Textfeld 2">
            <a:extLst>
              <a:ext uri="{FF2B5EF4-FFF2-40B4-BE49-F238E27FC236}">
                <a16:creationId xmlns:a16="http://schemas.microsoft.com/office/drawing/2014/main" id="{5225D0D0-98B5-DB3A-6861-857F5EBF3CA6}"/>
              </a:ext>
            </a:extLst>
          </p:cNvPr>
          <p:cNvSpPr txBox="1"/>
          <p:nvPr/>
        </p:nvSpPr>
        <p:spPr>
          <a:xfrm>
            <a:off x="1108660" y="594360"/>
            <a:ext cx="9935611" cy="461665"/>
          </a:xfrm>
          <a:prstGeom prst="rect">
            <a:avLst/>
          </a:prstGeom>
          <a:noFill/>
        </p:spPr>
        <p:txBody>
          <a:bodyPr wrap="square" rtlCol="0">
            <a:spAutoFit/>
          </a:bodyPr>
          <a:lstStyle/>
          <a:p>
            <a:r>
              <a:rPr lang="en-GB" sz="2400" b="1" noProof="0" dirty="0" err="1">
                <a:latin typeface="+mj-lt"/>
              </a:rPr>
              <a:t>Wh</a:t>
            </a:r>
            <a:r>
              <a:rPr lang="en-GB" sz="2400" b="1" noProof="0" dirty="0">
                <a:latin typeface="+mj-lt"/>
              </a:rPr>
              <a:t> &amp; H-questions help us explore a topic, a situation,…</a:t>
            </a:r>
          </a:p>
        </p:txBody>
      </p:sp>
      <p:sp>
        <p:nvSpPr>
          <p:cNvPr id="4" name="Textplatzhalter 2">
            <a:extLst>
              <a:ext uri="{FF2B5EF4-FFF2-40B4-BE49-F238E27FC236}">
                <a16:creationId xmlns:a16="http://schemas.microsoft.com/office/drawing/2014/main" id="{B5C8A9A5-6C49-7925-8A59-C97187E78F94}"/>
              </a:ext>
            </a:extLst>
          </p:cNvPr>
          <p:cNvSpPr>
            <a:spLocks noGrp="1"/>
          </p:cNvSpPr>
          <p:nvPr>
            <p:ph type="body" idx="1"/>
          </p:nvPr>
        </p:nvSpPr>
        <p:spPr>
          <a:xfrm>
            <a:off x="1273216" y="1856430"/>
            <a:ext cx="6250328" cy="3860544"/>
          </a:xfrm>
          <a:noFill/>
        </p:spPr>
        <p:txBody>
          <a:bodyPr wrap="square" rtlCol="0">
            <a:spAutoFit/>
          </a:bodyPr>
          <a:lstStyle/>
          <a:p>
            <a:pPr algn="l"/>
            <a:r>
              <a:rPr lang="en-GB" sz="1800" noProof="0" dirty="0">
                <a:solidFill>
                  <a:schemeClr val="tx1"/>
                </a:solidFill>
              </a:rPr>
              <a:t>Exploring means:</a:t>
            </a:r>
          </a:p>
          <a:p>
            <a:pPr algn="l"/>
            <a:endParaRPr lang="en-GB" sz="1800" noProof="0" dirty="0">
              <a:solidFill>
                <a:schemeClr val="tx1"/>
              </a:solidFill>
            </a:endParaRPr>
          </a:p>
          <a:p>
            <a:pPr marL="285750" indent="-285750" algn="l">
              <a:buFont typeface="Arial" panose="020B0604020202020204" pitchFamily="34" charset="0"/>
              <a:buChar char="•"/>
            </a:pPr>
            <a:r>
              <a:rPr lang="en-GB" sz="1800" noProof="0" dirty="0">
                <a:solidFill>
                  <a:schemeClr val="tx1"/>
                </a:solidFill>
              </a:rPr>
              <a:t>Not taking things for granted</a:t>
            </a:r>
          </a:p>
          <a:p>
            <a:pPr marL="285750" indent="-285750" algn="l">
              <a:buFont typeface="Arial" panose="020B0604020202020204" pitchFamily="34" charset="0"/>
              <a:buChar char="•"/>
            </a:pPr>
            <a:r>
              <a:rPr lang="en-GB" sz="1800" noProof="0" dirty="0">
                <a:solidFill>
                  <a:schemeClr val="tx1"/>
                </a:solidFill>
              </a:rPr>
              <a:t>Wanting to learn more, to have more as well as more precise information</a:t>
            </a:r>
          </a:p>
          <a:p>
            <a:pPr marL="285750" indent="-285750" algn="l">
              <a:buFont typeface="Arial" panose="020B0604020202020204" pitchFamily="34" charset="0"/>
              <a:buChar char="•"/>
            </a:pPr>
            <a:r>
              <a:rPr lang="en-GB" sz="1800" noProof="0" dirty="0">
                <a:solidFill>
                  <a:schemeClr val="tx1"/>
                </a:solidFill>
              </a:rPr>
              <a:t>Looking at things from a fresh perspective</a:t>
            </a:r>
          </a:p>
          <a:p>
            <a:pPr marL="285750" indent="-285750" algn="l">
              <a:buFont typeface="Arial" panose="020B0604020202020204" pitchFamily="34" charset="0"/>
              <a:buChar char="•"/>
            </a:pPr>
            <a:r>
              <a:rPr lang="en-GB" sz="1800" noProof="0" dirty="0">
                <a:solidFill>
                  <a:schemeClr val="tx1"/>
                </a:solidFill>
              </a:rPr>
              <a:t>Showing interest and being curious</a:t>
            </a:r>
          </a:p>
          <a:p>
            <a:pPr marL="285750" indent="-285750" algn="l">
              <a:buFont typeface="Arial" panose="020B0604020202020204" pitchFamily="34" charset="0"/>
              <a:buChar char="•"/>
            </a:pPr>
            <a:r>
              <a:rPr lang="en-GB" sz="1800" noProof="0" dirty="0">
                <a:solidFill>
                  <a:schemeClr val="tx1"/>
                </a:solidFill>
              </a:rPr>
              <a:t>Acting like an explorer or a researcher</a:t>
            </a:r>
          </a:p>
          <a:p>
            <a:pPr marL="285750" indent="-285750" algn="l">
              <a:buFont typeface="Arial" panose="020B0604020202020204" pitchFamily="34" charset="0"/>
              <a:buChar char="•"/>
            </a:pPr>
            <a:r>
              <a:rPr lang="en-GB" sz="1800" noProof="0" dirty="0">
                <a:solidFill>
                  <a:schemeClr val="tx1"/>
                </a:solidFill>
              </a:rPr>
              <a:t>Reflect critically on your findings and the new information included</a:t>
            </a:r>
          </a:p>
          <a:p>
            <a:pPr algn="l"/>
            <a:endParaRPr lang="de-CH" sz="1800" dirty="0">
              <a:solidFill>
                <a:schemeClr val="tx1"/>
              </a:solidFill>
            </a:endParaRPr>
          </a:p>
        </p:txBody>
      </p:sp>
      <p:pic>
        <p:nvPicPr>
          <p:cNvPr id="6" name="Grafik 5">
            <a:extLst>
              <a:ext uri="{FF2B5EF4-FFF2-40B4-BE49-F238E27FC236}">
                <a16:creationId xmlns:a16="http://schemas.microsoft.com/office/drawing/2014/main" id="{D34E0AB4-8A59-F970-6FC5-06210391640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2806" y="2442259"/>
            <a:ext cx="4285048" cy="2895939"/>
          </a:xfrm>
          <a:prstGeom prst="rect">
            <a:avLst/>
          </a:prstGeom>
        </p:spPr>
      </p:pic>
      <p:pic>
        <p:nvPicPr>
          <p:cNvPr id="7" name="Grafik 6">
            <a:extLst>
              <a:ext uri="{FF2B5EF4-FFF2-40B4-BE49-F238E27FC236}">
                <a16:creationId xmlns:a16="http://schemas.microsoft.com/office/drawing/2014/main" id="{CA0E4B3B-FF57-4AC1-2DCD-DCE1C5456FF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28061" y="500746"/>
            <a:ext cx="1110557" cy="1110557"/>
          </a:xfrm>
          <a:prstGeom prst="rect">
            <a:avLst/>
          </a:prstGeom>
        </p:spPr>
      </p:pic>
      <p:sp>
        <p:nvSpPr>
          <p:cNvPr id="9" name="Google Shape;2333;p5">
            <a:extLst>
              <a:ext uri="{FF2B5EF4-FFF2-40B4-BE49-F238E27FC236}">
                <a16:creationId xmlns:a16="http://schemas.microsoft.com/office/drawing/2014/main" id="{813E23CE-8F76-A0C2-AF5D-BBDAF8A340C7}"/>
              </a:ext>
            </a:extLst>
          </p:cNvPr>
          <p:cNvSpPr txBox="1"/>
          <p:nvPr/>
        </p:nvSpPr>
        <p:spPr>
          <a:xfrm>
            <a:off x="7529008" y="5360820"/>
            <a:ext cx="4285048" cy="246221"/>
          </a:xfrm>
          <a:prstGeom prst="rect">
            <a:avLst/>
          </a:prstGeom>
          <a:noFill/>
          <a:ln>
            <a:noFill/>
          </a:ln>
        </p:spPr>
        <p:txBody>
          <a:bodyPr wrap="square" rtlCol="0">
            <a:spAutoFit/>
          </a:bodyPr>
          <a:lstStyle/>
          <a:p>
            <a:r>
              <a:rPr lang="de-CH" sz="1000" b="1" noProof="1">
                <a:solidFill>
                  <a:srgbClr val="686868"/>
                </a:solidFill>
                <a:latin typeface="Century Gothic" panose="020B0502020202020204" pitchFamily="34" charset="0"/>
                <a:ea typeface="Century Gothic"/>
                <a:cs typeface="Century Gothic"/>
                <a:sym typeface="Century Gothic"/>
              </a:rPr>
              <a:t>Source: </a:t>
            </a:r>
            <a:r>
              <a:rPr lang="de-CH" sz="1000" noProof="1">
                <a:solidFill>
                  <a:srgbClr val="686868"/>
                </a:solidFill>
                <a:latin typeface="Century Gothic" panose="020B0502020202020204" pitchFamily="34" charset="0"/>
                <a:ea typeface="Century Gothic"/>
                <a:cs typeface="Century Gothic"/>
                <a:sym typeface="Century Gothic"/>
              </a:rPr>
              <a:t>«Nautilus» by Jakub Celstowski, </a:t>
            </a:r>
            <a:r>
              <a:rPr lang="de-CH" sz="1000" noProof="1">
                <a:solidFill>
                  <a:srgbClr val="686868"/>
                </a:solidFill>
                <a:latin typeface="Century Gothic" panose="020B0502020202020204" pitchFamily="34" charset="0"/>
                <a:ea typeface="Century Gothic"/>
                <a:cs typeface="Century Gothic"/>
                <a:sym typeface="Century Gothic"/>
                <a:hlinkClick r:id="rId5">
                  <a:extLst>
                    <a:ext uri="{A12FA001-AC4F-418D-AE19-62706E023703}">
                      <ahyp:hlinkClr xmlns:ahyp="http://schemas.microsoft.com/office/drawing/2018/hyperlinkcolor" val="tx"/>
                    </a:ext>
                  </a:extLst>
                </a:hlinkClick>
              </a:rPr>
              <a:t>Link</a:t>
            </a:r>
            <a:endParaRPr dirty="0">
              <a:solidFill>
                <a:srgbClr val="686868"/>
              </a:solidFill>
              <a:latin typeface="Century Gothic" panose="020B0502020202020204" pitchFamily="34" charset="0"/>
            </a:endParaRPr>
          </a:p>
        </p:txBody>
      </p:sp>
    </p:spTree>
    <p:extLst>
      <p:ext uri="{BB962C8B-B14F-4D97-AF65-F5344CB8AC3E}">
        <p14:creationId xmlns:p14="http://schemas.microsoft.com/office/powerpoint/2010/main" val="1313881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3121E-15CA-F28A-B913-4E66B723248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0D2237B-0F24-054A-E920-1B46F2957095}"/>
              </a:ext>
            </a:extLst>
          </p:cNvPr>
          <p:cNvSpPr>
            <a:spLocks noGrp="1"/>
          </p:cNvSpPr>
          <p:nvPr>
            <p:ph type="sldNum" sz="quarter" idx="12"/>
          </p:nvPr>
        </p:nvSpPr>
        <p:spPr/>
        <p:txBody>
          <a:bodyPr/>
          <a:lstStyle/>
          <a:p>
            <a:fld id="{B7E6CA31-DA56-47CF-9891-B6D0296B6AEC}" type="slidenum">
              <a:rPr lang="ru-RU" smtClean="0"/>
              <a:t>7</a:t>
            </a:fld>
            <a:endParaRPr lang="ru-RU"/>
          </a:p>
        </p:txBody>
      </p:sp>
      <p:sp>
        <p:nvSpPr>
          <p:cNvPr id="3" name="Textfeld 2">
            <a:extLst>
              <a:ext uri="{FF2B5EF4-FFF2-40B4-BE49-F238E27FC236}">
                <a16:creationId xmlns:a16="http://schemas.microsoft.com/office/drawing/2014/main" id="{CC447C47-4A14-5D10-EEF4-E674F2673618}"/>
              </a:ext>
            </a:extLst>
          </p:cNvPr>
          <p:cNvSpPr txBox="1"/>
          <p:nvPr/>
        </p:nvSpPr>
        <p:spPr>
          <a:xfrm>
            <a:off x="1108660" y="594360"/>
            <a:ext cx="9935611" cy="461665"/>
          </a:xfrm>
          <a:prstGeom prst="rect">
            <a:avLst/>
          </a:prstGeom>
          <a:noFill/>
        </p:spPr>
        <p:txBody>
          <a:bodyPr wrap="square" rtlCol="0">
            <a:spAutoFit/>
          </a:bodyPr>
          <a:lstStyle/>
          <a:p>
            <a:r>
              <a:rPr lang="en-GB" sz="2400" b="1" noProof="0" dirty="0" err="1">
                <a:latin typeface="+mj-lt"/>
              </a:rPr>
              <a:t>Wh</a:t>
            </a:r>
            <a:r>
              <a:rPr lang="en-GB" sz="2400" b="1" noProof="0" dirty="0">
                <a:latin typeface="+mj-lt"/>
              </a:rPr>
              <a:t> &amp; H-questions are useful in </a:t>
            </a:r>
            <a:r>
              <a:rPr lang="en-GB" sz="2400" b="1" i="1" noProof="0" dirty="0">
                <a:latin typeface="+mj-lt"/>
              </a:rPr>
              <a:t>myidea</a:t>
            </a:r>
            <a:r>
              <a:rPr lang="en-GB" sz="2400" b="1" noProof="0" dirty="0">
                <a:latin typeface="+mj-lt"/>
              </a:rPr>
              <a:t> for…</a:t>
            </a:r>
          </a:p>
        </p:txBody>
      </p:sp>
      <p:sp>
        <p:nvSpPr>
          <p:cNvPr id="4" name="Textplatzhalter 2">
            <a:extLst>
              <a:ext uri="{FF2B5EF4-FFF2-40B4-BE49-F238E27FC236}">
                <a16:creationId xmlns:a16="http://schemas.microsoft.com/office/drawing/2014/main" id="{7C91D774-B76C-CF9A-1019-FF02B43CD480}"/>
              </a:ext>
            </a:extLst>
          </p:cNvPr>
          <p:cNvSpPr>
            <a:spLocks noGrp="1"/>
          </p:cNvSpPr>
          <p:nvPr>
            <p:ph type="body" idx="1"/>
          </p:nvPr>
        </p:nvSpPr>
        <p:spPr>
          <a:xfrm>
            <a:off x="1307940" y="1683240"/>
            <a:ext cx="10081549" cy="1079270"/>
          </a:xfrm>
          <a:noFill/>
        </p:spPr>
        <p:txBody>
          <a:bodyPr wrap="square" rtlCol="0">
            <a:spAutoFit/>
          </a:bodyPr>
          <a:lstStyle/>
          <a:p>
            <a:pPr marL="285750" indent="-285750" algn="l">
              <a:buFont typeface="Arial" panose="020B0604020202020204" pitchFamily="34" charset="0"/>
              <a:buChar char="•"/>
            </a:pPr>
            <a:r>
              <a:rPr lang="en-GB" sz="1800" noProof="0" dirty="0">
                <a:solidFill>
                  <a:schemeClr val="tx1"/>
                </a:solidFill>
              </a:rPr>
              <a:t>… learning more about the problem you are interested in and understand it more fully</a:t>
            </a:r>
            <a:br>
              <a:rPr lang="en-GB" sz="1800" noProof="0" dirty="0">
                <a:solidFill>
                  <a:schemeClr val="tx1"/>
                </a:solidFill>
              </a:rPr>
            </a:br>
            <a:r>
              <a:rPr lang="en-GB" sz="800" noProof="0" dirty="0">
                <a:solidFill>
                  <a:schemeClr val="bg1"/>
                </a:solidFill>
              </a:rPr>
              <a:t>e</a:t>
            </a:r>
            <a:br>
              <a:rPr lang="en-GB" sz="1800" noProof="0" dirty="0">
                <a:solidFill>
                  <a:schemeClr val="tx1"/>
                </a:solidFill>
              </a:rPr>
            </a:br>
            <a:r>
              <a:rPr lang="en-GB" sz="1800" noProof="0" dirty="0">
                <a:solidFill>
                  <a:schemeClr val="tx1"/>
                </a:solidFill>
              </a:rPr>
              <a:t>For example:</a:t>
            </a:r>
          </a:p>
          <a:p>
            <a:pPr algn="l"/>
            <a:endParaRPr lang="de-CH" sz="1800" dirty="0">
              <a:solidFill>
                <a:schemeClr val="tx1"/>
              </a:solidFill>
            </a:endParaRPr>
          </a:p>
        </p:txBody>
      </p:sp>
      <p:pic>
        <p:nvPicPr>
          <p:cNvPr id="7" name="Grafik 6">
            <a:extLst>
              <a:ext uri="{FF2B5EF4-FFF2-40B4-BE49-F238E27FC236}">
                <a16:creationId xmlns:a16="http://schemas.microsoft.com/office/drawing/2014/main" id="{5DF4E072-94F0-C0D7-6011-C850346E68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sp>
        <p:nvSpPr>
          <p:cNvPr id="8" name="Textfeld 7">
            <a:extLst>
              <a:ext uri="{FF2B5EF4-FFF2-40B4-BE49-F238E27FC236}">
                <a16:creationId xmlns:a16="http://schemas.microsoft.com/office/drawing/2014/main" id="{270C56EB-C75C-8711-3077-A0B71E7F5310}"/>
              </a:ext>
            </a:extLst>
          </p:cNvPr>
          <p:cNvSpPr txBox="1"/>
          <p:nvPr/>
        </p:nvSpPr>
        <p:spPr>
          <a:xfrm>
            <a:off x="1630950" y="2571131"/>
            <a:ext cx="5238480"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en-US" sz="1600" b="1" dirty="0"/>
              <a:t>What exactly is the problem? </a:t>
            </a:r>
          </a:p>
          <a:p>
            <a:pPr marL="285750" indent="-285750">
              <a:buFont typeface="Symbol" panose="05050102010706020507" pitchFamily="18" charset="2"/>
              <a:buChar char="-"/>
            </a:pPr>
            <a:r>
              <a:rPr lang="en-US" sz="1600" b="1" dirty="0"/>
              <a:t>What makes it a real problem?</a:t>
            </a:r>
          </a:p>
          <a:p>
            <a:pPr marL="285750" indent="-285750">
              <a:buFont typeface="Symbol" panose="05050102010706020507" pitchFamily="18" charset="2"/>
              <a:buChar char="-"/>
            </a:pPr>
            <a:r>
              <a:rPr lang="en-US" sz="1600" b="1" dirty="0"/>
              <a:t>For whom is it a problem? </a:t>
            </a:r>
          </a:p>
          <a:p>
            <a:pPr marL="285750" indent="-285750">
              <a:buFont typeface="Symbol" panose="05050102010706020507" pitchFamily="18" charset="2"/>
              <a:buChar char="-"/>
            </a:pPr>
            <a:r>
              <a:rPr lang="en-US" sz="1600" b="1" dirty="0"/>
              <a:t>In what situations does the problem show itself? </a:t>
            </a:r>
            <a:endParaRPr lang="de-CH" sz="1600" b="1" dirty="0"/>
          </a:p>
        </p:txBody>
      </p:sp>
      <p:sp>
        <p:nvSpPr>
          <p:cNvPr id="10" name="Textplatzhalter 2">
            <a:extLst>
              <a:ext uri="{FF2B5EF4-FFF2-40B4-BE49-F238E27FC236}">
                <a16:creationId xmlns:a16="http://schemas.microsoft.com/office/drawing/2014/main" id="{33E99327-77C7-2C92-16CA-F2CE4DC03569}"/>
              </a:ext>
            </a:extLst>
          </p:cNvPr>
          <p:cNvSpPr txBox="1">
            <a:spLocks/>
          </p:cNvSpPr>
          <p:nvPr/>
        </p:nvSpPr>
        <p:spPr>
          <a:xfrm>
            <a:off x="1307940" y="4118641"/>
            <a:ext cx="10081549" cy="1079270"/>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en-GB" sz="1800" noProof="0" dirty="0">
                <a:solidFill>
                  <a:schemeClr val="tx1"/>
                </a:solidFill>
              </a:rPr>
              <a:t>… evaluating first suggestions for business ideas</a:t>
            </a:r>
            <a:br>
              <a:rPr lang="en-GB" sz="1800" noProof="0" dirty="0">
                <a:solidFill>
                  <a:schemeClr val="tx1"/>
                </a:solidFill>
              </a:rPr>
            </a:br>
            <a:r>
              <a:rPr lang="en-GB" sz="800" noProof="0" dirty="0">
                <a:solidFill>
                  <a:schemeClr val="bg1"/>
                </a:solidFill>
              </a:rPr>
              <a:t>e</a:t>
            </a:r>
            <a:br>
              <a:rPr lang="en-GB" sz="1800" noProof="0" dirty="0">
                <a:solidFill>
                  <a:schemeClr val="tx1"/>
                </a:solidFill>
              </a:rPr>
            </a:br>
            <a:r>
              <a:rPr lang="en-GB" sz="1800" noProof="0" dirty="0">
                <a:solidFill>
                  <a:schemeClr val="tx1"/>
                </a:solidFill>
              </a:rPr>
              <a:t>For example:</a:t>
            </a:r>
          </a:p>
          <a:p>
            <a:pPr algn="l"/>
            <a:endParaRPr lang="de-CH" sz="1800" dirty="0">
              <a:solidFill>
                <a:schemeClr val="tx1"/>
              </a:solidFill>
            </a:endParaRPr>
          </a:p>
        </p:txBody>
      </p:sp>
      <p:sp>
        <p:nvSpPr>
          <p:cNvPr id="11" name="Textfeld 10">
            <a:extLst>
              <a:ext uri="{FF2B5EF4-FFF2-40B4-BE49-F238E27FC236}">
                <a16:creationId xmlns:a16="http://schemas.microsoft.com/office/drawing/2014/main" id="{9BFBD6A3-AFAC-24C5-8C40-F8BC9CE34B64}"/>
              </a:ext>
            </a:extLst>
          </p:cNvPr>
          <p:cNvSpPr txBox="1"/>
          <p:nvPr/>
        </p:nvSpPr>
        <p:spPr>
          <a:xfrm>
            <a:off x="1630950" y="5035365"/>
            <a:ext cx="8610330"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en-US" sz="1600" b="1" dirty="0"/>
              <a:t>How does our business idea match our interests and personalities?</a:t>
            </a:r>
          </a:p>
          <a:p>
            <a:pPr marL="285750" indent="-285750">
              <a:buFont typeface="Symbol" panose="05050102010706020507" pitchFamily="18" charset="2"/>
              <a:buChar char="-"/>
            </a:pPr>
            <a:r>
              <a:rPr lang="en-US" sz="1600" b="1" dirty="0"/>
              <a:t>What positive effects does our product / service have for potential customers and for society?</a:t>
            </a:r>
          </a:p>
          <a:p>
            <a:pPr marL="285750" indent="-285750">
              <a:buFont typeface="Symbol" panose="05050102010706020507" pitchFamily="18" charset="2"/>
              <a:buChar char="-"/>
            </a:pPr>
            <a:r>
              <a:rPr lang="en-US" sz="1600" b="1" dirty="0"/>
              <a:t>How are social and ecological aspects considered in our product / service?</a:t>
            </a:r>
            <a:endParaRPr lang="de-CH" sz="1600" b="1" dirty="0"/>
          </a:p>
        </p:txBody>
      </p:sp>
    </p:spTree>
    <p:extLst>
      <p:ext uri="{BB962C8B-B14F-4D97-AF65-F5344CB8AC3E}">
        <p14:creationId xmlns:p14="http://schemas.microsoft.com/office/powerpoint/2010/main" val="2903994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D01FA-1F45-BD21-AC7D-BFFCA74F7B7D}"/>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60DB3D5-B18C-DB69-CAB2-526C25397BC9}"/>
              </a:ext>
            </a:extLst>
          </p:cNvPr>
          <p:cNvSpPr>
            <a:spLocks noGrp="1"/>
          </p:cNvSpPr>
          <p:nvPr>
            <p:ph type="sldNum" sz="quarter" idx="12"/>
          </p:nvPr>
        </p:nvSpPr>
        <p:spPr/>
        <p:txBody>
          <a:bodyPr/>
          <a:lstStyle/>
          <a:p>
            <a:fld id="{B7E6CA31-DA56-47CF-9891-B6D0296B6AEC}" type="slidenum">
              <a:rPr lang="ru-RU" smtClean="0"/>
              <a:t>8</a:t>
            </a:fld>
            <a:endParaRPr lang="ru-RU"/>
          </a:p>
        </p:txBody>
      </p:sp>
      <p:sp>
        <p:nvSpPr>
          <p:cNvPr id="3" name="Textfeld 2">
            <a:extLst>
              <a:ext uri="{FF2B5EF4-FFF2-40B4-BE49-F238E27FC236}">
                <a16:creationId xmlns:a16="http://schemas.microsoft.com/office/drawing/2014/main" id="{DC12012A-63FF-D395-F23C-04ADDC538E21}"/>
              </a:ext>
            </a:extLst>
          </p:cNvPr>
          <p:cNvSpPr txBox="1"/>
          <p:nvPr/>
        </p:nvSpPr>
        <p:spPr>
          <a:xfrm>
            <a:off x="1108660" y="594360"/>
            <a:ext cx="9935611" cy="461665"/>
          </a:xfrm>
          <a:prstGeom prst="rect">
            <a:avLst/>
          </a:prstGeom>
          <a:noFill/>
        </p:spPr>
        <p:txBody>
          <a:bodyPr wrap="square" rtlCol="0">
            <a:spAutoFit/>
          </a:bodyPr>
          <a:lstStyle/>
          <a:p>
            <a:r>
              <a:rPr lang="en-GB" sz="2400" b="1" noProof="0" dirty="0" err="1">
                <a:latin typeface="+mj-lt"/>
              </a:rPr>
              <a:t>Wh</a:t>
            </a:r>
            <a:r>
              <a:rPr lang="en-GB" sz="2400" b="1" noProof="0" dirty="0">
                <a:latin typeface="+mj-lt"/>
              </a:rPr>
              <a:t> &amp; H-questions are useful in </a:t>
            </a:r>
            <a:r>
              <a:rPr lang="en-GB" sz="2400" b="1" i="1" noProof="0" dirty="0">
                <a:latin typeface="+mj-lt"/>
              </a:rPr>
              <a:t>myidea</a:t>
            </a:r>
            <a:r>
              <a:rPr lang="en-GB" sz="2400" b="1" noProof="0" dirty="0">
                <a:latin typeface="+mj-lt"/>
              </a:rPr>
              <a:t> for…</a:t>
            </a:r>
          </a:p>
        </p:txBody>
      </p:sp>
      <p:sp>
        <p:nvSpPr>
          <p:cNvPr id="4" name="Textplatzhalter 2">
            <a:extLst>
              <a:ext uri="{FF2B5EF4-FFF2-40B4-BE49-F238E27FC236}">
                <a16:creationId xmlns:a16="http://schemas.microsoft.com/office/drawing/2014/main" id="{D9575657-832C-78C8-AE58-A89B19899CD0}"/>
              </a:ext>
            </a:extLst>
          </p:cNvPr>
          <p:cNvSpPr>
            <a:spLocks noGrp="1"/>
          </p:cNvSpPr>
          <p:nvPr>
            <p:ph type="body" idx="1"/>
          </p:nvPr>
        </p:nvSpPr>
        <p:spPr>
          <a:xfrm>
            <a:off x="1307940" y="1683240"/>
            <a:ext cx="10081549" cy="1079270"/>
          </a:xfrm>
          <a:noFill/>
        </p:spPr>
        <p:txBody>
          <a:bodyPr wrap="square" rtlCol="0">
            <a:spAutoFit/>
          </a:bodyPr>
          <a:lstStyle/>
          <a:p>
            <a:pPr marL="285750" indent="-285750" algn="l">
              <a:buFont typeface="Arial" panose="020B0604020202020204" pitchFamily="34" charset="0"/>
              <a:buChar char="•"/>
            </a:pPr>
            <a:r>
              <a:rPr lang="en-GB" sz="1800" noProof="0" dirty="0">
                <a:solidFill>
                  <a:schemeClr val="tx1"/>
                </a:solidFill>
              </a:rPr>
              <a:t>… developing a prototype representing your business idea</a:t>
            </a:r>
            <a:br>
              <a:rPr lang="en-GB" sz="1800" noProof="0" dirty="0">
                <a:solidFill>
                  <a:schemeClr val="tx1"/>
                </a:solidFill>
              </a:rPr>
            </a:br>
            <a:r>
              <a:rPr lang="en-GB" sz="800" noProof="0" dirty="0">
                <a:solidFill>
                  <a:schemeClr val="bg1"/>
                </a:solidFill>
              </a:rPr>
              <a:t>e</a:t>
            </a:r>
            <a:br>
              <a:rPr lang="en-GB" sz="1800" noProof="0" dirty="0">
                <a:solidFill>
                  <a:schemeClr val="tx1"/>
                </a:solidFill>
              </a:rPr>
            </a:br>
            <a:r>
              <a:rPr lang="en-GB" sz="1800" noProof="0" dirty="0">
                <a:solidFill>
                  <a:schemeClr val="tx1"/>
                </a:solidFill>
              </a:rPr>
              <a:t>For example:</a:t>
            </a:r>
          </a:p>
          <a:p>
            <a:pPr algn="l"/>
            <a:endParaRPr lang="de-CH" sz="1800" dirty="0">
              <a:solidFill>
                <a:schemeClr val="tx1"/>
              </a:solidFill>
            </a:endParaRPr>
          </a:p>
        </p:txBody>
      </p:sp>
      <p:pic>
        <p:nvPicPr>
          <p:cNvPr id="7" name="Grafik 6">
            <a:extLst>
              <a:ext uri="{FF2B5EF4-FFF2-40B4-BE49-F238E27FC236}">
                <a16:creationId xmlns:a16="http://schemas.microsoft.com/office/drawing/2014/main" id="{0360ACB0-7A55-0CB0-28DC-F50092793B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sp>
        <p:nvSpPr>
          <p:cNvPr id="8" name="Textfeld 7">
            <a:extLst>
              <a:ext uri="{FF2B5EF4-FFF2-40B4-BE49-F238E27FC236}">
                <a16:creationId xmlns:a16="http://schemas.microsoft.com/office/drawing/2014/main" id="{BFE0DC69-7430-1648-08D0-59566BAE8143}"/>
              </a:ext>
            </a:extLst>
          </p:cNvPr>
          <p:cNvSpPr txBox="1"/>
          <p:nvPr/>
        </p:nvSpPr>
        <p:spPr>
          <a:xfrm>
            <a:off x="1630950" y="2571131"/>
            <a:ext cx="9145080"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en-US" sz="1600" b="1" dirty="0"/>
              <a:t>What are the main assumptions underlying our business idea?</a:t>
            </a:r>
          </a:p>
          <a:p>
            <a:pPr marL="285750" indent="-285750">
              <a:buFont typeface="Symbol" panose="05050102010706020507" pitchFamily="18" charset="2"/>
              <a:buChar char="-"/>
            </a:pPr>
            <a:r>
              <a:rPr lang="en-US" sz="1600" b="1" dirty="0"/>
              <a:t>What aspects of our product / service need to be part of a prototype?</a:t>
            </a:r>
          </a:p>
          <a:p>
            <a:pPr marL="285750" indent="-285750">
              <a:buFont typeface="Symbol" panose="05050102010706020507" pitchFamily="18" charset="2"/>
              <a:buChar char="-"/>
            </a:pPr>
            <a:r>
              <a:rPr lang="en-US" sz="1600" b="1" dirty="0"/>
              <a:t>What functions does the prototype need to fulfill?</a:t>
            </a:r>
          </a:p>
          <a:p>
            <a:pPr marL="285750" indent="-285750">
              <a:buFont typeface="Symbol" panose="05050102010706020507" pitchFamily="18" charset="2"/>
              <a:buChar char="-"/>
            </a:pPr>
            <a:r>
              <a:rPr lang="en-US" sz="1600" b="1" dirty="0"/>
              <a:t>What form / medium would help us represent our prototype to test our business idea?</a:t>
            </a:r>
          </a:p>
        </p:txBody>
      </p:sp>
      <p:sp>
        <p:nvSpPr>
          <p:cNvPr id="10" name="Textplatzhalter 2">
            <a:extLst>
              <a:ext uri="{FF2B5EF4-FFF2-40B4-BE49-F238E27FC236}">
                <a16:creationId xmlns:a16="http://schemas.microsoft.com/office/drawing/2014/main" id="{EE746A9F-BF67-7CBC-3647-EB7B6D1F07D3}"/>
              </a:ext>
            </a:extLst>
          </p:cNvPr>
          <p:cNvSpPr txBox="1">
            <a:spLocks/>
          </p:cNvSpPr>
          <p:nvPr/>
        </p:nvSpPr>
        <p:spPr>
          <a:xfrm>
            <a:off x="1307940" y="4118641"/>
            <a:ext cx="10081549" cy="1079270"/>
          </a:xfrm>
          <a:prstGeom prst="rect">
            <a:avLst/>
          </a:prstGeom>
          <a:noFill/>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gn="l">
              <a:buFont typeface="Arial" panose="020B0604020202020204" pitchFamily="34" charset="0"/>
              <a:buChar char="•"/>
            </a:pPr>
            <a:r>
              <a:rPr lang="en-GB" sz="1800" noProof="0" dirty="0">
                <a:solidFill>
                  <a:schemeClr val="tx1"/>
                </a:solidFill>
              </a:rPr>
              <a:t>… developing your business model</a:t>
            </a:r>
            <a:br>
              <a:rPr lang="en-GB" sz="1800" noProof="0" dirty="0">
                <a:solidFill>
                  <a:schemeClr val="tx1"/>
                </a:solidFill>
              </a:rPr>
            </a:br>
            <a:r>
              <a:rPr lang="en-GB" sz="800" noProof="0" dirty="0">
                <a:solidFill>
                  <a:schemeClr val="bg1"/>
                </a:solidFill>
              </a:rPr>
              <a:t>e</a:t>
            </a:r>
            <a:br>
              <a:rPr lang="en-GB" sz="1800" noProof="0" dirty="0">
                <a:solidFill>
                  <a:schemeClr val="tx1"/>
                </a:solidFill>
              </a:rPr>
            </a:br>
            <a:r>
              <a:rPr lang="en-GB" sz="1800" noProof="0" dirty="0">
                <a:solidFill>
                  <a:schemeClr val="tx1"/>
                </a:solidFill>
              </a:rPr>
              <a:t>For example:</a:t>
            </a:r>
          </a:p>
          <a:p>
            <a:pPr algn="l"/>
            <a:endParaRPr lang="de-CH" sz="1800" dirty="0">
              <a:solidFill>
                <a:schemeClr val="tx1"/>
              </a:solidFill>
            </a:endParaRPr>
          </a:p>
        </p:txBody>
      </p:sp>
      <p:sp>
        <p:nvSpPr>
          <p:cNvPr id="11" name="Textfeld 10">
            <a:extLst>
              <a:ext uri="{FF2B5EF4-FFF2-40B4-BE49-F238E27FC236}">
                <a16:creationId xmlns:a16="http://schemas.microsoft.com/office/drawing/2014/main" id="{C919AA32-04FD-7AFF-A19A-15CB9901AB16}"/>
              </a:ext>
            </a:extLst>
          </p:cNvPr>
          <p:cNvSpPr txBox="1"/>
          <p:nvPr/>
        </p:nvSpPr>
        <p:spPr>
          <a:xfrm>
            <a:off x="1630950" y="5035365"/>
            <a:ext cx="5947140" cy="1077218"/>
          </a:xfrm>
          <a:prstGeom prst="rect">
            <a:avLst/>
          </a:prstGeom>
          <a:noFill/>
          <a:ln w="28575">
            <a:solidFill>
              <a:srgbClr val="96CB00"/>
            </a:solidFill>
          </a:ln>
        </p:spPr>
        <p:txBody>
          <a:bodyPr wrap="square" rtlCol="0">
            <a:spAutoFit/>
          </a:bodyPr>
          <a:lstStyle/>
          <a:p>
            <a:pPr marL="285750" indent="-285750">
              <a:buFont typeface="Symbol" panose="05050102010706020507" pitchFamily="18" charset="2"/>
              <a:buChar char="-"/>
            </a:pPr>
            <a:r>
              <a:rPr lang="en-US" sz="1600" b="1" dirty="0"/>
              <a:t>How is the product or service created?</a:t>
            </a:r>
          </a:p>
          <a:p>
            <a:pPr marL="285750" indent="-285750">
              <a:buFont typeface="Symbol" panose="05050102010706020507" pitchFamily="18" charset="2"/>
              <a:buChar char="-"/>
            </a:pPr>
            <a:r>
              <a:rPr lang="en-US" sz="1600" b="1" dirty="0"/>
              <a:t>What is the value proposition of our product or service?</a:t>
            </a:r>
          </a:p>
          <a:p>
            <a:pPr marL="285750" indent="-285750">
              <a:buFont typeface="Symbol" panose="05050102010706020507" pitchFamily="18" charset="2"/>
              <a:buChar char="-"/>
            </a:pPr>
            <a:r>
              <a:rPr lang="en-US" sz="1600" b="1" dirty="0"/>
              <a:t>Who is our target group? Who are our customers?</a:t>
            </a:r>
          </a:p>
          <a:p>
            <a:pPr marL="285750" indent="-285750">
              <a:buFont typeface="Symbol" panose="05050102010706020507" pitchFamily="18" charset="2"/>
              <a:buChar char="-"/>
            </a:pPr>
            <a:r>
              <a:rPr lang="en-US" sz="1600" b="1" dirty="0"/>
              <a:t>How are we going to make money?</a:t>
            </a:r>
            <a:endParaRPr lang="de-CH" sz="1600" b="1" dirty="0"/>
          </a:p>
        </p:txBody>
      </p:sp>
    </p:spTree>
    <p:extLst>
      <p:ext uri="{BB962C8B-B14F-4D97-AF65-F5344CB8AC3E}">
        <p14:creationId xmlns:p14="http://schemas.microsoft.com/office/powerpoint/2010/main" val="2980664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DBEAF-A2D9-F255-0244-3055F0EF3E2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033150A6-F185-52EF-FC55-FAB52003949D}"/>
              </a:ext>
            </a:extLst>
          </p:cNvPr>
          <p:cNvSpPr>
            <a:spLocks noGrp="1"/>
          </p:cNvSpPr>
          <p:nvPr>
            <p:ph type="sldNum" sz="quarter" idx="12"/>
          </p:nvPr>
        </p:nvSpPr>
        <p:spPr/>
        <p:txBody>
          <a:bodyPr/>
          <a:lstStyle/>
          <a:p>
            <a:fld id="{B7E6CA31-DA56-47CF-9891-B6D0296B6AEC}" type="slidenum">
              <a:rPr lang="ru-RU" smtClean="0"/>
              <a:t>9</a:t>
            </a:fld>
            <a:endParaRPr lang="ru-RU"/>
          </a:p>
        </p:txBody>
      </p:sp>
      <p:sp>
        <p:nvSpPr>
          <p:cNvPr id="3" name="Textfeld 2">
            <a:extLst>
              <a:ext uri="{FF2B5EF4-FFF2-40B4-BE49-F238E27FC236}">
                <a16:creationId xmlns:a16="http://schemas.microsoft.com/office/drawing/2014/main" id="{48700ED4-1B79-2253-C9C4-80AA703D2D37}"/>
              </a:ext>
            </a:extLst>
          </p:cNvPr>
          <p:cNvSpPr txBox="1"/>
          <p:nvPr/>
        </p:nvSpPr>
        <p:spPr>
          <a:xfrm>
            <a:off x="1108660" y="594360"/>
            <a:ext cx="9935611" cy="461665"/>
          </a:xfrm>
          <a:prstGeom prst="rect">
            <a:avLst/>
          </a:prstGeom>
          <a:noFill/>
        </p:spPr>
        <p:txBody>
          <a:bodyPr wrap="square" rtlCol="0">
            <a:spAutoFit/>
          </a:bodyPr>
          <a:lstStyle/>
          <a:p>
            <a:r>
              <a:rPr lang="en-GB" sz="2400" b="1" noProof="0" dirty="0" err="1">
                <a:latin typeface="+mj-lt"/>
              </a:rPr>
              <a:t>Wh</a:t>
            </a:r>
            <a:r>
              <a:rPr lang="en-GB" sz="2400" b="1" noProof="0" dirty="0">
                <a:latin typeface="+mj-lt"/>
              </a:rPr>
              <a:t> &amp; H-questions are everywhere in </a:t>
            </a:r>
            <a:r>
              <a:rPr lang="en-GB" sz="2400" b="1" i="1" noProof="0" dirty="0">
                <a:latin typeface="+mj-lt"/>
              </a:rPr>
              <a:t>myidea</a:t>
            </a:r>
            <a:endParaRPr lang="en-GB" sz="2400" b="1" noProof="0" dirty="0">
              <a:latin typeface="+mj-lt"/>
            </a:endParaRPr>
          </a:p>
        </p:txBody>
      </p:sp>
      <p:sp>
        <p:nvSpPr>
          <p:cNvPr id="4" name="Textplatzhalter 2">
            <a:extLst>
              <a:ext uri="{FF2B5EF4-FFF2-40B4-BE49-F238E27FC236}">
                <a16:creationId xmlns:a16="http://schemas.microsoft.com/office/drawing/2014/main" id="{A14DFE23-C5FC-4EFF-5F39-19C958920C54}"/>
              </a:ext>
            </a:extLst>
          </p:cNvPr>
          <p:cNvSpPr>
            <a:spLocks noGrp="1"/>
          </p:cNvSpPr>
          <p:nvPr>
            <p:ph type="body" idx="1"/>
          </p:nvPr>
        </p:nvSpPr>
        <p:spPr>
          <a:xfrm>
            <a:off x="1307940" y="1660093"/>
            <a:ext cx="4930814" cy="4334520"/>
          </a:xfrm>
          <a:noFill/>
        </p:spPr>
        <p:txBody>
          <a:bodyPr wrap="square" rtlCol="0">
            <a:spAutoFit/>
          </a:bodyPr>
          <a:lstStyle/>
          <a:p>
            <a:pPr algn="l"/>
            <a:r>
              <a:rPr lang="en-GB" sz="2000" noProof="0" dirty="0">
                <a:solidFill>
                  <a:schemeClr val="tx1"/>
                </a:solidFill>
              </a:rPr>
              <a:t>Throughout the </a:t>
            </a:r>
            <a:r>
              <a:rPr lang="en-GB" sz="2000" i="1" noProof="0" dirty="0">
                <a:solidFill>
                  <a:schemeClr val="tx1"/>
                </a:solidFill>
              </a:rPr>
              <a:t>myidea </a:t>
            </a:r>
            <a:r>
              <a:rPr lang="en-GB" sz="2000" noProof="0" dirty="0">
                <a:solidFill>
                  <a:schemeClr val="tx1"/>
                </a:solidFill>
              </a:rPr>
              <a:t>programme you will encounter many moments and situations where you will be asked to take a closer look and explore.</a:t>
            </a:r>
          </a:p>
          <a:p>
            <a:pPr algn="l"/>
            <a:endParaRPr lang="en-GB" sz="2000" noProof="0" dirty="0">
              <a:solidFill>
                <a:schemeClr val="tx1"/>
              </a:solidFill>
            </a:endParaRPr>
          </a:p>
          <a:p>
            <a:pPr algn="l"/>
            <a:r>
              <a:rPr lang="en-GB" sz="2000" noProof="0" dirty="0">
                <a:solidFill>
                  <a:schemeClr val="tx1"/>
                </a:solidFill>
              </a:rPr>
              <a:t>Use these opportunities to learn more about all aspects and components of your business idea and come up with your own </a:t>
            </a:r>
            <a:r>
              <a:rPr lang="en-GB" sz="2000" noProof="0" dirty="0" err="1">
                <a:solidFill>
                  <a:schemeClr val="tx1"/>
                </a:solidFill>
              </a:rPr>
              <a:t>Wh</a:t>
            </a:r>
            <a:r>
              <a:rPr lang="en-GB" sz="2000" noProof="0" dirty="0">
                <a:solidFill>
                  <a:schemeClr val="tx1"/>
                </a:solidFill>
              </a:rPr>
              <a:t> &amp; H-questions that help you do so. </a:t>
            </a:r>
          </a:p>
          <a:p>
            <a:pPr algn="l"/>
            <a:endParaRPr lang="en-GB" sz="2000" noProof="0" dirty="0">
              <a:solidFill>
                <a:schemeClr val="tx1"/>
              </a:solidFill>
            </a:endParaRPr>
          </a:p>
          <a:p>
            <a:pPr algn="l"/>
            <a:r>
              <a:rPr lang="en-GB" sz="2000" noProof="0" dirty="0">
                <a:solidFill>
                  <a:schemeClr val="tx1"/>
                </a:solidFill>
              </a:rPr>
              <a:t>This is a journey!</a:t>
            </a:r>
          </a:p>
          <a:p>
            <a:pPr algn="l"/>
            <a:endParaRPr lang="de-CH" sz="2000" dirty="0">
              <a:solidFill>
                <a:schemeClr val="tx1"/>
              </a:solidFill>
            </a:endParaRPr>
          </a:p>
        </p:txBody>
      </p:sp>
      <p:pic>
        <p:nvPicPr>
          <p:cNvPr id="7" name="Grafik 6">
            <a:extLst>
              <a:ext uri="{FF2B5EF4-FFF2-40B4-BE49-F238E27FC236}">
                <a16:creationId xmlns:a16="http://schemas.microsoft.com/office/drawing/2014/main" id="{112358C4-F494-0F05-3EB7-DEED95A60B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88992" y="549532"/>
            <a:ext cx="1110557" cy="1110557"/>
          </a:xfrm>
          <a:prstGeom prst="rect">
            <a:avLst/>
          </a:prstGeom>
        </p:spPr>
      </p:pic>
      <p:pic>
        <p:nvPicPr>
          <p:cNvPr id="5" name="Grafik 4" descr="Ein Bild, das Text, Handschrift, Kunst, Box enthält.&#10;&#10;KI-generierte Inhalte können fehlerhaft sein.">
            <a:extLst>
              <a:ext uri="{FF2B5EF4-FFF2-40B4-BE49-F238E27FC236}">
                <a16:creationId xmlns:a16="http://schemas.microsoft.com/office/drawing/2014/main" id="{8BE055FF-C2E9-78AF-D4A9-E3A57C3B24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86193" y="1964212"/>
            <a:ext cx="4823888" cy="2929576"/>
          </a:xfrm>
          <a:prstGeom prst="rect">
            <a:avLst/>
          </a:prstGeom>
        </p:spPr>
      </p:pic>
      <p:sp>
        <p:nvSpPr>
          <p:cNvPr id="8" name="Textfeld 7">
            <a:extLst>
              <a:ext uri="{FF2B5EF4-FFF2-40B4-BE49-F238E27FC236}">
                <a16:creationId xmlns:a16="http://schemas.microsoft.com/office/drawing/2014/main" id="{2DAFA7F8-4F06-9CCA-B0A8-55749E2EF821}"/>
              </a:ext>
            </a:extLst>
          </p:cNvPr>
          <p:cNvSpPr txBox="1"/>
          <p:nvPr/>
        </p:nvSpPr>
        <p:spPr>
          <a:xfrm>
            <a:off x="3230881" y="6487598"/>
            <a:ext cx="5754327" cy="261610"/>
          </a:xfrm>
          <a:prstGeom prst="rect">
            <a:avLst/>
          </a:prstGeom>
          <a:noFill/>
        </p:spPr>
        <p:txBody>
          <a:bodyPr wrap="square">
            <a:spAutoFit/>
          </a:bodyPr>
          <a:lstStyle/>
          <a:p>
            <a:pPr algn="ctr">
              <a:spcBef>
                <a:spcPts val="600"/>
              </a:spcBef>
            </a:pPr>
            <a:r>
              <a:rPr lang="en-US" sz="1100" b="1" dirty="0">
                <a:solidFill>
                  <a:srgbClr val="5F5F5F"/>
                </a:solidFill>
                <a:latin typeface="+mj-lt"/>
              </a:rPr>
              <a:t>Documents created by: Swiss Center for Entrepreneurial Thinking and Acting </a:t>
            </a:r>
            <a:r>
              <a:rPr lang="en-US" sz="1100" b="1" dirty="0" err="1">
                <a:solidFill>
                  <a:srgbClr val="5F5F5F"/>
                </a:solidFill>
                <a:latin typeface="+mj-lt"/>
              </a:rPr>
              <a:t>scETA</a:t>
            </a:r>
            <a:endParaRPr lang="de-CH" sz="1100" b="1" dirty="0">
              <a:solidFill>
                <a:srgbClr val="5F5F5F"/>
              </a:solidFill>
              <a:latin typeface="+mj-lt"/>
            </a:endParaRPr>
          </a:p>
        </p:txBody>
      </p:sp>
      <p:sp>
        <p:nvSpPr>
          <p:cNvPr id="9" name="Textfeld 8">
            <a:extLst>
              <a:ext uri="{FF2B5EF4-FFF2-40B4-BE49-F238E27FC236}">
                <a16:creationId xmlns:a16="http://schemas.microsoft.com/office/drawing/2014/main" id="{E2D95AC9-3187-15A3-582F-EC0F53FBF5FA}"/>
              </a:ext>
            </a:extLst>
          </p:cNvPr>
          <p:cNvSpPr txBox="1"/>
          <p:nvPr/>
        </p:nvSpPr>
        <p:spPr>
          <a:xfrm>
            <a:off x="6956854" y="4961000"/>
            <a:ext cx="2224216" cy="246221"/>
          </a:xfrm>
          <a:prstGeom prst="rect">
            <a:avLst/>
          </a:prstGeom>
          <a:noFill/>
        </p:spPr>
        <p:txBody>
          <a:bodyPr wrap="square">
            <a:spAutoFit/>
          </a:bodyPr>
          <a:lstStyle/>
          <a:p>
            <a:r>
              <a:rPr lang="en-US" sz="1000" b="1" dirty="0">
                <a:solidFill>
                  <a:srgbClr val="686868"/>
                </a:solidFill>
                <a:effectLst/>
                <a:latin typeface="+mj-lt"/>
                <a:ea typeface="Times New Roman" panose="02020603050405020304" pitchFamily="18" charset="0"/>
                <a:cs typeface="Times New Roman" panose="02020603050405020304" pitchFamily="18" charset="0"/>
              </a:rPr>
              <a:t>Source: </a:t>
            </a:r>
            <a:r>
              <a:rPr lang="en-US" sz="1000" dirty="0">
                <a:solidFill>
                  <a:srgbClr val="686868"/>
                </a:solidFill>
                <a:effectLst/>
                <a:latin typeface="+mj-lt"/>
                <a:ea typeface="Times New Roman" panose="02020603050405020304" pitchFamily="18" charset="0"/>
                <a:cs typeface="Times New Roman" panose="02020603050405020304" pitchFamily="18" charset="0"/>
              </a:rPr>
              <a:t>iStock.com/</a:t>
            </a:r>
            <a:r>
              <a:rPr lang="de-CH" sz="1000" dirty="0" err="1">
                <a:solidFill>
                  <a:srgbClr val="686868"/>
                </a:solidFill>
                <a:effectLst/>
                <a:latin typeface="+mj-lt"/>
                <a:ea typeface="Times New Roman" panose="02020603050405020304" pitchFamily="18" charset="0"/>
                <a:cs typeface="Times New Roman" panose="02020603050405020304" pitchFamily="18" charset="0"/>
              </a:rPr>
              <a:t>seamartini</a:t>
            </a:r>
            <a:endParaRPr lang="de-CH" sz="1000" dirty="0">
              <a:solidFill>
                <a:srgbClr val="686868"/>
              </a:solidFill>
              <a:latin typeface="+mj-lt"/>
            </a:endParaRPr>
          </a:p>
        </p:txBody>
      </p:sp>
    </p:spTree>
    <p:extLst>
      <p:ext uri="{BB962C8B-B14F-4D97-AF65-F5344CB8AC3E}">
        <p14:creationId xmlns:p14="http://schemas.microsoft.com/office/powerpoint/2010/main" val="244643658"/>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2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1450</Words>
  <Application>Microsoft Office PowerPoint</Application>
  <PresentationFormat>Breitbild</PresentationFormat>
  <Paragraphs>106</Paragraphs>
  <Slides>9</Slides>
  <Notes>9</Notes>
  <HiddenSlides>0</HiddenSlides>
  <MMClips>0</MMClips>
  <ScaleCrop>false</ScaleCrop>
  <HeadingPairs>
    <vt:vector size="6" baseType="variant">
      <vt:variant>
        <vt:lpstr>Verwendete Schriftarten</vt:lpstr>
      </vt:variant>
      <vt:variant>
        <vt:i4>6</vt:i4>
      </vt:variant>
      <vt:variant>
        <vt:lpstr>Design</vt:lpstr>
      </vt:variant>
      <vt:variant>
        <vt:i4>3</vt:i4>
      </vt:variant>
      <vt:variant>
        <vt:lpstr>Folientitel</vt:lpstr>
      </vt:variant>
      <vt:variant>
        <vt:i4>9</vt:i4>
      </vt:variant>
    </vt:vector>
  </HeadingPairs>
  <TitlesOfParts>
    <vt:vector size="18" baseType="lpstr">
      <vt:lpstr>Malgun Gothic</vt:lpstr>
      <vt:lpstr>Arial</vt:lpstr>
      <vt:lpstr>Calibri</vt:lpstr>
      <vt:lpstr>Century Gothic</vt:lpstr>
      <vt:lpstr>Roboto</vt:lpstr>
      <vt:lpstr>Symbol</vt:lpstr>
      <vt:lpstr>myidea</vt:lpstr>
      <vt:lpstr>1_myidea</vt:lpstr>
      <vt:lpstr>2_myidea</vt:lpstr>
      <vt:lpstr>Recurring Topics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lastModifiedBy>Stucki Jana</cp:lastModifiedBy>
  <cp:revision>1349</cp:revision>
  <cp:lastPrinted>2021-01-20T19:01:33Z</cp:lastPrinted>
  <dcterms:created xsi:type="dcterms:W3CDTF">2020-11-11T18:04:37Z</dcterms:created>
  <dcterms:modified xsi:type="dcterms:W3CDTF">2026-08-26T15:36:10Z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