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theme/themeOverride2.xml" ContentType="application/vnd.openxmlformats-officedocument.themeOverride+xml"/>
  <Override PartName="/ppt/notesSlides/notesSlide10.xml" ContentType="application/vnd.openxmlformats-officedocument.presentationml.notesSlide+xml"/>
  <Override PartName="/ppt/theme/themeOverride3.xml" ContentType="application/vnd.openxmlformats-officedocument.themeOverride+xml"/>
  <Override PartName="/ppt/notesSlides/notesSlide11.xml" ContentType="application/vnd.openxmlformats-officedocument.presentationml.notesSlide+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39" r:id="rId3"/>
  </p:sldMasterIdLst>
  <p:notesMasterIdLst>
    <p:notesMasterId r:id="rId32"/>
  </p:notesMasterIdLst>
  <p:sldIdLst>
    <p:sldId id="2161" r:id="rId4"/>
    <p:sldId id="2193" r:id="rId5"/>
    <p:sldId id="264" r:id="rId6"/>
    <p:sldId id="3824" r:id="rId7"/>
    <p:sldId id="2072" r:id="rId8"/>
    <p:sldId id="2073" r:id="rId9"/>
    <p:sldId id="3825" r:id="rId10"/>
    <p:sldId id="2205" r:id="rId11"/>
    <p:sldId id="2206" r:id="rId12"/>
    <p:sldId id="2207" r:id="rId13"/>
    <p:sldId id="2208" r:id="rId14"/>
    <p:sldId id="2209" r:id="rId15"/>
    <p:sldId id="3816" r:id="rId16"/>
    <p:sldId id="3817" r:id="rId17"/>
    <p:sldId id="3826" r:id="rId18"/>
    <p:sldId id="3821" r:id="rId19"/>
    <p:sldId id="3818" r:id="rId20"/>
    <p:sldId id="3822" r:id="rId21"/>
    <p:sldId id="3823" r:id="rId22"/>
    <p:sldId id="2079" r:id="rId23"/>
    <p:sldId id="2080" r:id="rId24"/>
    <p:sldId id="3827" r:id="rId25"/>
    <p:sldId id="3828" r:id="rId26"/>
    <p:sldId id="2204" r:id="rId27"/>
    <p:sldId id="3833" r:id="rId28"/>
    <p:sldId id="3834" r:id="rId29"/>
    <p:sldId id="3835" r:id="rId30"/>
    <p:sldId id="3836" r:id="rId3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B11B96"/>
    <a:srgbClr val="0B4874"/>
    <a:srgbClr val="135B87"/>
    <a:srgbClr val="738D05"/>
    <a:srgbClr val="000000"/>
    <a:srgbClr val="6C0A63"/>
    <a:srgbClr val="909090"/>
    <a:srgbClr val="FFFF99"/>
    <a:srgbClr val="898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23" autoAdjust="0"/>
    <p:restoredTop sz="83535" autoAdjust="0"/>
  </p:normalViewPr>
  <p:slideViewPr>
    <p:cSldViewPr snapToGrid="0">
      <p:cViewPr varScale="1">
        <p:scale>
          <a:sx n="62" d="100"/>
          <a:sy n="62" d="100"/>
        </p:scale>
        <p:origin x="972" y="28"/>
      </p:cViewPr>
      <p:guideLst>
        <p:guide orient="horz" pos="2183"/>
        <p:guide pos="3817"/>
      </p:guideLst>
    </p:cSldViewPr>
  </p:slideViewPr>
  <p:outlineViewPr>
    <p:cViewPr>
      <p:scale>
        <a:sx n="33" d="100"/>
        <a:sy n="33" d="100"/>
      </p:scale>
      <p:origin x="0" y="0"/>
    </p:cViewPr>
  </p:outlineViewPr>
  <p:notesTextViewPr>
    <p:cViewPr>
      <p:scale>
        <a:sx n="1" d="1"/>
        <a:sy n="1" d="1"/>
      </p:scale>
      <p:origin x="0" y="-288"/>
    </p:cViewPr>
  </p:notesTextViewPr>
  <p:sorterViewPr>
    <p:cViewPr varScale="1">
      <p:scale>
        <a:sx n="1" d="1"/>
        <a:sy n="1" d="1"/>
      </p:scale>
      <p:origin x="0" y="0"/>
    </p:cViewPr>
  </p:sorterViewPr>
  <p:notesViewPr>
    <p:cSldViewPr snapToGrid="0">
      <p:cViewPr>
        <p:scale>
          <a:sx n="100" d="100"/>
          <a:sy n="100" d="100"/>
        </p:scale>
        <p:origin x="3486" y="-7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Century Gothic" panose="020B0502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en-US" sz="1100" dirty="0"/>
              <a:t>When developing own business ideas within the framework of </a:t>
            </a:r>
            <a:r>
              <a:rPr lang="en-US" sz="1100" i="1" dirty="0" err="1"/>
              <a:t>myidea</a:t>
            </a:r>
            <a:r>
              <a:rPr lang="en-US" sz="1100" dirty="0"/>
              <a:t>, certain topics, activities and corresponding tools/strategies appear repeatedly in order to support the process. Most of these were covered or developed and used in General Education classes (ABU), respectively. To ensure that all learners have the basic skills required to work with </a:t>
            </a:r>
            <a:r>
              <a:rPr lang="en-US" sz="1100" i="1" dirty="0" err="1"/>
              <a:t>myidea</a:t>
            </a:r>
            <a:r>
              <a:rPr lang="en-US" sz="1100" dirty="0"/>
              <a:t>, these topics, activities and corresponding tools/strategies are briefly repeated here as necessary. Basic information is also provided to indicate where and how they are relevant in </a:t>
            </a:r>
            <a:r>
              <a:rPr lang="en-US" sz="1100" i="1" dirty="0" err="1"/>
              <a:t>myidea</a:t>
            </a:r>
            <a:r>
              <a:rPr lang="en-US" sz="1100" dirty="0"/>
              <a:t>. To mark such recurring topics in </a:t>
            </a:r>
            <a:r>
              <a:rPr lang="en-US" sz="1100" i="1" dirty="0" err="1"/>
              <a:t>myidea</a:t>
            </a:r>
            <a:r>
              <a:rPr lang="en-US" sz="1100" dirty="0"/>
              <a:t> 2.0, the arrow-in-circle icon shown here is used. This enables teachers to make explicit references while recognize the icon and understand that the topic will appear again.</a:t>
            </a:r>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574543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11FF4-519A-D50F-808C-CF7CF116F59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AF416C4-9728-74B6-8956-C29A9E399D38}"/>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DBB92EBA-0DDA-3361-75F6-D9F02D005B61}"/>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B765CF23-C1F8-1486-8B26-CC66C722EA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8752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4BF4B-81BA-5EFB-749A-8EEF103E7A9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C27F66-FD36-7105-3B22-3E609B80015E}"/>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1B4FD54-6085-7A62-9302-DF1020426079}"/>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9BB03FDB-38FC-195E-6930-DFFBABD42B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78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F09BF-6969-BC6A-FAEB-7FC1DDA1258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78B12D-D9A0-8DF4-A7B1-7C1B25920DFA}"/>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D9A435CF-40BB-DF7D-53B8-4BEC935F0FD2}"/>
              </a:ext>
            </a:extLst>
          </p:cNvPr>
          <p:cNvSpPr>
            <a:spLocks noGrp="1"/>
          </p:cNvSpPr>
          <p:nvPr>
            <p:ph type="body" idx="1"/>
          </p:nvPr>
        </p:nvSpPr>
        <p:spPr/>
        <p:txBody>
          <a:bodyPr/>
          <a:lstStyle/>
          <a:p>
            <a:r>
              <a:rPr lang="en-GB" noProof="0" dirty="0"/>
              <a:t>Learners often conclude their presentations with the phrase </a:t>
            </a:r>
            <a:r>
              <a:rPr lang="de-CH" sz="1100" kern="1200" dirty="0">
                <a:solidFill>
                  <a:schemeClr val="tx1"/>
                </a:solidFill>
                <a:effectLst/>
                <a:latin typeface="Century Gothic" panose="020B0502020202020204" pitchFamily="34" charset="0"/>
                <a:ea typeface="+mn-ea"/>
                <a:cs typeface="+mn-cs"/>
              </a:rPr>
              <a:t>«</a:t>
            </a:r>
            <a:r>
              <a:rPr lang="en-GB" noProof="0" dirty="0"/>
              <a:t>That was our presentation</a:t>
            </a:r>
            <a:r>
              <a:rPr lang="de-CH" sz="1100" kern="1200" dirty="0">
                <a:solidFill>
                  <a:schemeClr val="tx1"/>
                </a:solidFill>
                <a:effectLst/>
                <a:latin typeface="Century Gothic" panose="020B0502020202020204" pitchFamily="34" charset="0"/>
                <a:ea typeface="+mn-ea"/>
                <a:cs typeface="+mn-cs"/>
              </a:rPr>
              <a:t>»</a:t>
            </a:r>
            <a:r>
              <a:rPr lang="en-GB" noProof="0" dirty="0"/>
              <a:t>. Similar to formulaic introductions, this conclusion also seems predictable and ineffective. Moreover, it misses an opportunity to engage the audience. Tip: The team member delivering the closing line should learn it by heart – as part of the performance.</a:t>
            </a:r>
          </a:p>
        </p:txBody>
      </p:sp>
      <p:sp>
        <p:nvSpPr>
          <p:cNvPr id="4" name="Foliennummernplatzhalter 3">
            <a:extLst>
              <a:ext uri="{FF2B5EF4-FFF2-40B4-BE49-F238E27FC236}">
                <a16:creationId xmlns:a16="http://schemas.microsoft.com/office/drawing/2014/main" id="{BD651978-AE66-A2E1-3F65-3357258BC0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763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1" noProof="0" dirty="0"/>
              <a:t>Aim of the task: </a:t>
            </a:r>
            <a:r>
              <a:rPr lang="en-GB" b="0" noProof="0" dirty="0"/>
              <a:t>Learners apply the AIDA model and consciously structure a short pitch along the lines of Attention – Interest – Desire – Action.</a:t>
            </a:r>
          </a:p>
          <a:p>
            <a:endParaRPr lang="en-GB" b="0" noProof="0" dirty="0"/>
          </a:p>
          <a:p>
            <a:r>
              <a:rPr lang="en-GB" b="1" noProof="0" dirty="0"/>
              <a:t>Note on the product: </a:t>
            </a:r>
            <a:r>
              <a:rPr lang="en-GB" b="0" noProof="0" dirty="0"/>
              <a:t>It does not necessarily have to be this specific food item. The key thing is that it can be marketed for a new purpose in the pitch (e.g. as an alternative use, new area of application, new product concept related to the object).</a:t>
            </a:r>
          </a:p>
          <a:p>
            <a:endParaRPr lang="en-GB" b="1" noProof="0" dirty="0"/>
          </a:p>
          <a:p>
            <a:r>
              <a:rPr lang="en-GB" b="1" noProof="0" dirty="0"/>
              <a:t>Important for implementation: </a:t>
            </a:r>
            <a:r>
              <a:rPr lang="en-GB" b="0" noProof="0" dirty="0"/>
              <a:t>Ensure that learners are physically handed the product for the pitch. It should be visible and usable during the pitch (e.g. for showing, for a demonstration, as an introduction). The teacher brings a sufficient quantity of the product to the lesson.</a:t>
            </a:r>
          </a:p>
          <a:p>
            <a:endParaRPr lang="de-CH" b="0" dirty="0"/>
          </a:p>
        </p:txBody>
      </p:sp>
      <p:sp>
        <p:nvSpPr>
          <p:cNvPr id="4" name="Foliennummernplatzhalter 3"/>
          <p:cNvSpPr>
            <a:spLocks noGrp="1"/>
          </p:cNvSpPr>
          <p:nvPr>
            <p:ph type="sldNum" sz="quarter" idx="5"/>
          </p:nvPr>
        </p:nvSpPr>
        <p:spPr/>
        <p:txBody>
          <a:bodyPr/>
          <a:lstStyle/>
          <a:p>
            <a:fld id="{552985BD-394C-4249-9520-F7128BE881DD}" type="slidenum">
              <a:rPr lang="ru-RU" smtClean="0"/>
              <a:t>13</a:t>
            </a:fld>
            <a:endParaRPr lang="ru-RU"/>
          </a:p>
        </p:txBody>
      </p:sp>
    </p:spTree>
    <p:extLst>
      <p:ext uri="{BB962C8B-B14F-4D97-AF65-F5344CB8AC3E}">
        <p14:creationId xmlns:p14="http://schemas.microsoft.com/office/powerpoint/2010/main" val="2334007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An alternative to peanuts, which are not necessarily available all year round, is macaroni.</a:t>
            </a:r>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726650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85D22-0701-C6CD-FF07-944109E90BE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A5351B-AECD-059D-C1B0-15C62F32E1E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08D3E17C-F534-1742-C6E3-630A3B8A9C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Furthermore, learners should consider how they can present their ideas in a credible and authentic manner. They aim to convince the audience of their business idea through their pitch. To achieve this, the individual elements and sections of the presentation must be coherent and establish a clear and meaningful link to the product or service. For example, a pitch on an innovative method of growing vegetables will come across as more authentic and convincing if the presenters are wearing gardening clothes and, where appropriate, bring along the tools used for cultivation, rather than appearing in pinstripe suits carrying briefcases.</a:t>
            </a:r>
            <a:endParaRPr lang="de-CH" sz="1100" dirty="0"/>
          </a:p>
        </p:txBody>
      </p:sp>
      <p:sp>
        <p:nvSpPr>
          <p:cNvPr id="4" name="Foliennummernplatzhalter 3">
            <a:extLst>
              <a:ext uri="{FF2B5EF4-FFF2-40B4-BE49-F238E27FC236}">
                <a16:creationId xmlns:a16="http://schemas.microsoft.com/office/drawing/2014/main" id="{192C2496-8981-1080-EC1F-BE8EE3999E03}"/>
              </a:ext>
            </a:extLst>
          </p:cNvPr>
          <p:cNvSpPr>
            <a:spLocks noGrp="1"/>
          </p:cNvSpPr>
          <p:nvPr>
            <p:ph type="sldNum" sz="quarter" idx="5"/>
          </p:nvPr>
        </p:nvSpPr>
        <p:spPr/>
        <p:txBody>
          <a:bodyPr/>
          <a:lstStyle/>
          <a:p>
            <a:fld id="{552985BD-394C-4249-9520-F7128BE881DD}" type="slidenum">
              <a:rPr lang="ru-RU" smtClean="0"/>
              <a:t>15</a:t>
            </a:fld>
            <a:endParaRPr lang="ru-RU"/>
          </a:p>
        </p:txBody>
      </p:sp>
    </p:spTree>
    <p:extLst>
      <p:ext uri="{BB962C8B-B14F-4D97-AF65-F5344CB8AC3E}">
        <p14:creationId xmlns:p14="http://schemas.microsoft.com/office/powerpoint/2010/main" val="1703850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16</a:t>
            </a:fld>
            <a:endParaRPr lang="ru-RU"/>
          </a:p>
        </p:txBody>
      </p:sp>
    </p:spTree>
    <p:extLst>
      <p:ext uri="{BB962C8B-B14F-4D97-AF65-F5344CB8AC3E}">
        <p14:creationId xmlns:p14="http://schemas.microsoft.com/office/powerpoint/2010/main" val="2315911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dirty="0"/>
              <a:t>Information and sources regarding individuals, products, and images: </a:t>
            </a:r>
          </a:p>
          <a:p>
            <a:br>
              <a:rPr lang="de-CH" dirty="0"/>
            </a:br>
            <a:r>
              <a:rPr lang="de-CH" sz="1100" b="0" dirty="0"/>
              <a:t>A: Sonia </a:t>
            </a:r>
            <a:r>
              <a:rPr lang="de-CH" sz="1100" b="0" dirty="0" err="1"/>
              <a:t>Eterno</a:t>
            </a:r>
            <a:r>
              <a:rPr lang="de-CH" sz="1100" b="0" dirty="0"/>
              <a:t>, </a:t>
            </a:r>
            <a:r>
              <a:rPr lang="de-CH" sz="1100" b="0" dirty="0" err="1"/>
              <a:t>Shubidu</a:t>
            </a:r>
            <a:r>
              <a:rPr lang="de-CH" sz="1100" b="0" dirty="0"/>
              <a:t>, solothurnerzeitung.ch, shubidu.com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B: Roland Laux &amp; Enrique Drescher, re-coffee.ch</a:t>
            </a:r>
          </a:p>
          <a:p>
            <a:r>
              <a:rPr lang="de-CH" sz="1100" b="0" dirty="0"/>
              <a:t>C: Sandra Fischer, Shea Yeah, blick.ch, sheayeah.ch</a:t>
            </a:r>
          </a:p>
          <a:p>
            <a:r>
              <a:rPr lang="de-CH" sz="1100" b="0" dirty="0"/>
              <a:t>D: Ennio Kubli, Leon Bossard &amp; </a:t>
            </a:r>
            <a:r>
              <a:rPr lang="de-CH" sz="1100" b="0" dirty="0" err="1"/>
              <a:t>Ljam Oehninger</a:t>
            </a:r>
            <a:r>
              <a:rPr lang="de-CH" sz="1100" b="0" dirty="0"/>
              <a:t>, </a:t>
            </a:r>
            <a:r>
              <a:rPr lang="de-CH" sz="1100" b="0" dirty="0" err="1"/>
              <a:t>ChewUp</a:t>
            </a:r>
            <a:r>
              <a:rPr lang="de-CH" sz="1100" b="0" dirty="0"/>
              <a:t>, chewup.ch/uber-uns</a:t>
            </a:r>
          </a:p>
          <a:p>
            <a:r>
              <a:rPr lang="de-CH" sz="1100" b="0" dirty="0"/>
              <a:t>E: Christian Käser &amp; Linus Lingg, </a:t>
            </a:r>
            <a:r>
              <a:rPr lang="de-CH" sz="1100" b="0" dirty="0" err="1"/>
              <a:t>bottleplus</a:t>
            </a:r>
            <a:r>
              <a:rPr lang="de-CH" sz="1100" b="0" dirty="0"/>
              <a:t>, bluewin.ch, bottleplus.com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F: Martina Hammer, </a:t>
            </a:r>
            <a:r>
              <a:rPr lang="de-CH" sz="1100" b="0" dirty="0" err="1"/>
              <a:t>feelgood Condoms</a:t>
            </a:r>
            <a:r>
              <a:rPr lang="de-CH" sz="1100" b="0" dirty="0"/>
              <a:t>, feelgoodcondoms.ch/#ueberuns</a:t>
            </a:r>
          </a:p>
          <a:p>
            <a:r>
              <a:rPr lang="de-CH" sz="1100" b="0" dirty="0"/>
              <a:t>G: Kevin </a:t>
            </a:r>
            <a:r>
              <a:rPr lang="de-CH" sz="1100" b="0" dirty="0" err="1"/>
              <a:t>Willeit</a:t>
            </a:r>
            <a:r>
              <a:rPr lang="de-CH" sz="1100" b="0" dirty="0"/>
              <a:t>, </a:t>
            </a:r>
            <a:r>
              <a:rPr lang="de-CH" sz="1100" b="0" dirty="0" err="1"/>
              <a:t>FindMee</a:t>
            </a:r>
            <a:r>
              <a:rPr lang="de-CH" sz="1100" b="0" dirty="0"/>
              <a:t>, hometipp.ch/wp-content/uploads/2025/09/68d64a660e47b165cbc247e8.jpg, findmee.ch</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50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55A2F-77A9-CAC2-06A2-FF99C7623DB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E4A8DDD-1E36-D6E4-097E-683C97C1291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1BFED2B-BBA4-102A-FE17-FEDC3A9DAD56}"/>
              </a:ext>
            </a:extLst>
          </p:cNvPr>
          <p:cNvSpPr>
            <a:spLocks noGrp="1"/>
          </p:cNvSpPr>
          <p:nvPr>
            <p:ph type="body" idx="1"/>
          </p:nvPr>
        </p:nvSpPr>
        <p:spPr/>
        <p:txBody>
          <a:bodyPr/>
          <a:lstStyle/>
          <a:p>
            <a:r>
              <a:rPr lang="de-CH" b="1" dirty="0"/>
              <a:t>Information and sources regarding individuals, products, and images: </a:t>
            </a:r>
          </a:p>
          <a:p>
            <a:br>
              <a:rPr lang="de-CH" dirty="0"/>
            </a:br>
            <a:r>
              <a:rPr lang="de-CH" sz="1100" b="0" dirty="0"/>
              <a:t>A: Sonia </a:t>
            </a:r>
            <a:r>
              <a:rPr lang="de-CH" sz="1100" b="0" dirty="0" err="1"/>
              <a:t>Eterno</a:t>
            </a:r>
            <a:r>
              <a:rPr lang="de-CH" sz="1100" b="0" dirty="0"/>
              <a:t>, </a:t>
            </a:r>
            <a:r>
              <a:rPr lang="de-CH" sz="1100" b="0" dirty="0" err="1"/>
              <a:t>Shubidu</a:t>
            </a:r>
            <a:r>
              <a:rPr lang="de-CH" sz="1100" b="0" dirty="0"/>
              <a:t>, solothurnerzeitung.ch, shubidu.com/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B: Roland Laux &amp; Enrique Drescher, re-coffee.ch</a:t>
            </a:r>
          </a:p>
          <a:p>
            <a:r>
              <a:rPr lang="de-CH" sz="1100" b="0" dirty="0"/>
              <a:t>C: Sandra Fischer, Shea Yeah, blick.ch, sheayeah.ch</a:t>
            </a:r>
          </a:p>
          <a:p>
            <a:r>
              <a:rPr lang="de-CH" sz="1100" b="0" dirty="0"/>
              <a:t>D: Ennio Kubli, Leon Bossard &amp; </a:t>
            </a:r>
            <a:r>
              <a:rPr lang="de-CH" sz="1100" b="0" dirty="0" err="1"/>
              <a:t>Ljam Oehninger</a:t>
            </a:r>
            <a:r>
              <a:rPr lang="de-CH" sz="1100" b="0" dirty="0"/>
              <a:t>, </a:t>
            </a:r>
            <a:r>
              <a:rPr lang="de-CH" sz="1100" b="0" dirty="0" err="1"/>
              <a:t>ChewUp</a:t>
            </a:r>
            <a:r>
              <a:rPr lang="de-CH" sz="1100" b="0" dirty="0"/>
              <a:t>, chewup.ch/uber-uns</a:t>
            </a:r>
          </a:p>
          <a:p>
            <a:r>
              <a:rPr lang="de-CH" sz="1100" b="0" dirty="0"/>
              <a:t>E: Christian Käser &amp; Linus Lingg, </a:t>
            </a:r>
            <a:r>
              <a:rPr lang="de-CH" sz="1100" b="0" dirty="0" err="1"/>
              <a:t>bottleplus</a:t>
            </a:r>
            <a:r>
              <a:rPr lang="de-CH" sz="1100" b="0" dirty="0"/>
              <a:t>, bluewin.ch, bottleplus.com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F: Martina Hammer, </a:t>
            </a:r>
            <a:r>
              <a:rPr lang="de-CH" sz="1100" b="0" dirty="0" err="1"/>
              <a:t>feelgood Condoms</a:t>
            </a:r>
            <a:r>
              <a:rPr lang="de-CH" sz="1100" b="0" dirty="0"/>
              <a:t>, feelgoodcondoms.ch/#ueberuns</a:t>
            </a:r>
          </a:p>
          <a:p>
            <a:r>
              <a:rPr lang="de-CH" sz="1100" b="0" dirty="0"/>
              <a:t>G: Kevin </a:t>
            </a:r>
            <a:r>
              <a:rPr lang="de-CH" sz="1100" b="0" dirty="0" err="1"/>
              <a:t>Willeit</a:t>
            </a:r>
            <a:r>
              <a:rPr lang="de-CH" sz="1100" b="0" dirty="0"/>
              <a:t>, </a:t>
            </a:r>
            <a:r>
              <a:rPr lang="de-CH" sz="1100" b="0" dirty="0" err="1"/>
              <a:t>FindMee</a:t>
            </a:r>
            <a:r>
              <a:rPr lang="de-CH" sz="1100" b="0" dirty="0"/>
              <a:t>, hometipp.ch/wp-content/uploads/2025/09/68d64a660e47b165cbc247e8.jpg, findmee.ch</a:t>
            </a:r>
          </a:p>
        </p:txBody>
      </p:sp>
      <p:sp>
        <p:nvSpPr>
          <p:cNvPr id="4" name="Foliennummernplatzhalter 3">
            <a:extLst>
              <a:ext uri="{FF2B5EF4-FFF2-40B4-BE49-F238E27FC236}">
                <a16:creationId xmlns:a16="http://schemas.microsoft.com/office/drawing/2014/main" id="{BCD8D8E4-52AF-A28F-3DA0-F233A7B9C5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70101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A3F6F-038E-FDBD-3BAE-167FAE5D522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6A7438C-F133-9EB1-2E4F-62D0AF4B8C3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E11365B-D8ED-638A-23C2-656E814B8C59}"/>
              </a:ext>
            </a:extLst>
          </p:cNvPr>
          <p:cNvSpPr>
            <a:spLocks noGrp="1"/>
          </p:cNvSpPr>
          <p:nvPr>
            <p:ph type="body" idx="1"/>
          </p:nvPr>
        </p:nvSpPr>
        <p:spPr/>
        <p:txBody>
          <a:bodyPr/>
          <a:lstStyle/>
          <a:p>
            <a:r>
              <a:rPr lang="de-CH" b="1" dirty="0"/>
              <a:t>Information and sources regarding individuals, products, and images: </a:t>
            </a:r>
          </a:p>
          <a:p>
            <a:br>
              <a:rPr lang="de-CH" dirty="0"/>
            </a:br>
            <a:r>
              <a:rPr lang="de-CH" sz="1100" b="0" dirty="0"/>
              <a:t>A: Sonia </a:t>
            </a:r>
            <a:r>
              <a:rPr lang="de-CH" sz="1100" b="0" dirty="0" err="1"/>
              <a:t>Eterno</a:t>
            </a:r>
            <a:r>
              <a:rPr lang="de-CH" sz="1100" b="0" dirty="0"/>
              <a:t>, </a:t>
            </a:r>
            <a:r>
              <a:rPr lang="de-CH" sz="1100" b="0" dirty="0" err="1"/>
              <a:t>Shubidu</a:t>
            </a:r>
            <a:r>
              <a:rPr lang="de-CH" sz="1100" b="0" dirty="0"/>
              <a:t>, solothurnerzeitung.ch, shubidu.com/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B: Roland Laux &amp; Enrique Drescher, re-coffee.ch</a:t>
            </a:r>
          </a:p>
          <a:p>
            <a:r>
              <a:rPr lang="de-CH" sz="1100" b="0" dirty="0"/>
              <a:t>C: Sandra Fischer, Shea Yeah, blick.ch, sheayeah.ch</a:t>
            </a:r>
          </a:p>
          <a:p>
            <a:r>
              <a:rPr lang="de-CH" sz="1100" b="0" dirty="0"/>
              <a:t>D: Ennio Kubli, Leon Bossard &amp; </a:t>
            </a:r>
            <a:r>
              <a:rPr lang="de-CH" sz="1100" b="0" dirty="0" err="1"/>
              <a:t>Ljam Oehninger</a:t>
            </a:r>
            <a:r>
              <a:rPr lang="de-CH" sz="1100" b="0" dirty="0"/>
              <a:t>, </a:t>
            </a:r>
            <a:r>
              <a:rPr lang="de-CH" sz="1100" b="0" dirty="0" err="1"/>
              <a:t>ChewUp</a:t>
            </a:r>
            <a:r>
              <a:rPr lang="de-CH" sz="1100" b="0" dirty="0"/>
              <a:t>, chewup.ch/uber-uns</a:t>
            </a:r>
          </a:p>
          <a:p>
            <a:r>
              <a:rPr lang="de-CH" sz="1100" b="0" dirty="0"/>
              <a:t>E: Christian Käser &amp; Linus Lingg, </a:t>
            </a:r>
            <a:r>
              <a:rPr lang="de-CH" sz="1100" b="0" dirty="0" err="1"/>
              <a:t>bottleplus</a:t>
            </a:r>
            <a:r>
              <a:rPr lang="de-CH" sz="1100" b="0" dirty="0"/>
              <a:t>, bluewin.ch, bottleplus.com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F: Martina Hammer, </a:t>
            </a:r>
            <a:r>
              <a:rPr lang="de-CH" sz="1100" b="0" dirty="0" err="1"/>
              <a:t>feelgood Condoms</a:t>
            </a:r>
            <a:r>
              <a:rPr lang="de-CH" sz="1100" b="0" dirty="0"/>
              <a:t>, feelgoodcondoms.ch/#ueberuns</a:t>
            </a:r>
          </a:p>
          <a:p>
            <a:r>
              <a:rPr lang="de-CH" sz="1100" b="0" dirty="0"/>
              <a:t>G: Kevin </a:t>
            </a:r>
            <a:r>
              <a:rPr lang="de-CH" sz="1100" b="0" dirty="0" err="1"/>
              <a:t>Willeit</a:t>
            </a:r>
            <a:r>
              <a:rPr lang="de-CH" sz="1100" b="0" dirty="0"/>
              <a:t>, </a:t>
            </a:r>
            <a:r>
              <a:rPr lang="de-CH" sz="1100" b="0" dirty="0" err="1"/>
              <a:t>FindMee</a:t>
            </a:r>
            <a:r>
              <a:rPr lang="de-CH" sz="1100" b="0" dirty="0"/>
              <a:t>, hometipp.ch/wp-content/uploads/2025/09/68d64a660e47b165cbc247e8.jpg, findmee.ch</a:t>
            </a:r>
          </a:p>
        </p:txBody>
      </p:sp>
      <p:sp>
        <p:nvSpPr>
          <p:cNvPr id="4" name="Foliennummernplatzhalter 3">
            <a:extLst>
              <a:ext uri="{FF2B5EF4-FFF2-40B4-BE49-F238E27FC236}">
                <a16:creationId xmlns:a16="http://schemas.microsoft.com/office/drawing/2014/main" id="{5A0B177D-49F1-1394-3A76-5D602AB66D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453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14300-68FE-3BDF-2D92-5844BD6194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DFCBA1-99B0-47AE-B78F-CEDDE7AD217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872E06C7-5110-9A5A-A52C-2CE6FD4F51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0930EE78-8077-4E0F-98C9-F074EF463D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04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The factors mentioned here can also help learners in other presentations where it is important to make a good impression, e.g. in job interviews or when they are in contact with customers on behalf of their employer and want to sell a product.</a:t>
            </a:r>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2638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Here, learners reflect on the differences between their role as private individuals and their role as professionals. By referring to the job interview, they recognise that pitching is also about professionalism.</a:t>
            </a:r>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5856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229B3-43BB-0074-AB07-E978FB67EFC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454D334-C48E-FF03-A545-5CE425CE3E4B}"/>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AFD7A8E-CC9F-9FCC-8C7F-F31BC19C34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Finally, it is important that learners do not simply «go through the motions» of the pitch but actively seek feedback. This can be achieved using various methods. The </a:t>
            </a:r>
            <a:r>
              <a:rPr lang="de-CH" sz="1100" dirty="0"/>
              <a:t>«</a:t>
            </a:r>
            <a:r>
              <a:rPr lang="en-US" sz="1100" dirty="0"/>
              <a:t>Watering Hole</a:t>
            </a:r>
            <a:r>
              <a:rPr lang="de-CH" sz="1100" dirty="0"/>
              <a:t>»</a:t>
            </a:r>
            <a:r>
              <a:rPr lang="en-US" sz="1100" dirty="0"/>
              <a:t> approach is described in more detail here. It prepares learners, on the one hand, to give constructive feedback and, on the other hand, to receive feedback attentively and gratefully – without feeling the need to justify themselves – so that they can use it to further develop their own ideas.</a:t>
            </a:r>
            <a:endParaRPr lang="de-CH" sz="1100" dirty="0"/>
          </a:p>
        </p:txBody>
      </p:sp>
      <p:sp>
        <p:nvSpPr>
          <p:cNvPr id="4" name="Foliennummernplatzhalter 3">
            <a:extLst>
              <a:ext uri="{FF2B5EF4-FFF2-40B4-BE49-F238E27FC236}">
                <a16:creationId xmlns:a16="http://schemas.microsoft.com/office/drawing/2014/main" id="{1B1E0642-1505-FEED-F532-7F34C4292915}"/>
              </a:ext>
            </a:extLst>
          </p:cNvPr>
          <p:cNvSpPr>
            <a:spLocks noGrp="1"/>
          </p:cNvSpPr>
          <p:nvPr>
            <p:ph type="sldNum" sz="quarter" idx="5"/>
          </p:nvPr>
        </p:nvSpPr>
        <p:spPr/>
        <p:txBody>
          <a:bodyPr/>
          <a:lstStyle/>
          <a:p>
            <a:fld id="{552985BD-394C-4249-9520-F7128BE881DD}" type="slidenum">
              <a:rPr lang="ru-RU" smtClean="0"/>
              <a:t>22</a:t>
            </a:fld>
            <a:endParaRPr lang="ru-RU"/>
          </a:p>
        </p:txBody>
      </p:sp>
    </p:spTree>
    <p:extLst>
      <p:ext uri="{BB962C8B-B14F-4D97-AF65-F5344CB8AC3E}">
        <p14:creationId xmlns:p14="http://schemas.microsoft.com/office/powerpoint/2010/main" val="1233644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While implementing </a:t>
            </a:r>
            <a:r>
              <a:rPr lang="de-CH" i="1" dirty="0"/>
              <a:t>myidea</a:t>
            </a:r>
            <a:r>
              <a:rPr lang="de-CH" dirty="0"/>
              <a:t>, learners should repeatedly present their ideas in order to gather feedback. A helpful book on the topic of pitching, which is explicitly aimed at learners, is the book mentioned here: </a:t>
            </a:r>
            <a:r>
              <a:rPr lang="en-US" sz="1100" dirty="0">
                <a:solidFill>
                  <a:srgbClr val="686868"/>
                </a:solidFill>
                <a:latin typeface="Century Gothic"/>
              </a:rPr>
              <a:t>Diener-Kimmich (2024) Perfect Pitch: Mein Praxis-</a:t>
            </a:r>
            <a:r>
              <a:rPr lang="en-US" sz="1100" dirty="0" err="1">
                <a:solidFill>
                  <a:srgbClr val="686868"/>
                </a:solidFill>
                <a:latin typeface="Century Gothic"/>
              </a:rPr>
              <a:t>Handbuch</a:t>
            </a:r>
            <a:r>
              <a:rPr lang="en-US" sz="1100" dirty="0">
                <a:solidFill>
                  <a:srgbClr val="686868"/>
                </a:solidFill>
                <a:latin typeface="Century Gothic"/>
              </a:rPr>
              <a:t> für </a:t>
            </a:r>
            <a:r>
              <a:rPr lang="en-US" sz="1100" dirty="0" err="1">
                <a:solidFill>
                  <a:srgbClr val="686868"/>
                </a:solidFill>
                <a:latin typeface="Century Gothic"/>
              </a:rPr>
              <a:t>Lernende</a:t>
            </a:r>
            <a:r>
              <a:rPr lang="en-US" sz="1100" dirty="0">
                <a:solidFill>
                  <a:srgbClr val="686868"/>
                </a:solidFill>
                <a:latin typeface="Century Gothic"/>
              </a:rPr>
              <a:t>, </a:t>
            </a:r>
            <a:r>
              <a:rPr lang="en-US" sz="1100" dirty="0" err="1">
                <a:solidFill>
                  <a:srgbClr val="686868"/>
                </a:solidFill>
                <a:latin typeface="Century Gothic"/>
              </a:rPr>
              <a:t>Führungskräfte</a:t>
            </a:r>
            <a:r>
              <a:rPr lang="en-US" sz="1100" dirty="0">
                <a:solidFill>
                  <a:srgbClr val="686868"/>
                </a:solidFill>
                <a:latin typeface="Century Gothic"/>
              </a:rPr>
              <a:t> und CEOs (Iteration 1). The book is available in German only.</a:t>
            </a:r>
            <a:endParaRPr lang="de-CH" dirty="0"/>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23</a:t>
            </a:fld>
            <a:endParaRPr lang="ru-RU"/>
          </a:p>
        </p:txBody>
      </p:sp>
    </p:spTree>
    <p:extLst>
      <p:ext uri="{BB962C8B-B14F-4D97-AF65-F5344CB8AC3E}">
        <p14:creationId xmlns:p14="http://schemas.microsoft.com/office/powerpoint/2010/main" val="1635538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0" dirty="0"/>
              <a:t>The </a:t>
            </a:r>
            <a:r>
              <a:rPr lang="de-CH" b="0" dirty="0" err="1"/>
              <a:t>term</a:t>
            </a:r>
            <a:r>
              <a:rPr lang="de-CH" b="0" dirty="0"/>
              <a:t> «</a:t>
            </a:r>
            <a:r>
              <a:rPr lang="de-CH" b="0" dirty="0" err="1"/>
              <a:t>watering</a:t>
            </a:r>
            <a:r>
              <a:rPr lang="de-CH" b="0" dirty="0"/>
              <a:t> hole» comes from the context of innovation and creativity (Carlson &amp; Wilmot, 2006) and refers to places where people from different disciplines come together informally to exchange and develop ideas. </a:t>
            </a:r>
            <a:r>
              <a:rPr lang="de-CH" dirty="0"/>
              <a:t>The idea of </a:t>
            </a:r>
            <a:r>
              <a:rPr lang="de-CH" b="0" dirty="0"/>
              <a:t>the «</a:t>
            </a:r>
            <a:r>
              <a:rPr lang="de-CH" b="0" dirty="0" err="1"/>
              <a:t>watering</a:t>
            </a:r>
            <a:r>
              <a:rPr lang="de-CH" b="0" dirty="0"/>
              <a:t> hole» </a:t>
            </a:r>
            <a:r>
              <a:rPr lang="de-CH" dirty="0"/>
              <a:t>can be revisited repeatedly during the </a:t>
            </a:r>
            <a:r>
              <a:rPr lang="de-CH" b="0" i="1" dirty="0"/>
              <a:t>myidea 2.</a:t>
            </a:r>
            <a:r>
              <a:rPr lang="de-CH" b="0" dirty="0"/>
              <a:t>0 learning programme</a:t>
            </a:r>
            <a:r>
              <a:rPr lang="de-CH" dirty="0"/>
              <a:t>. Depending on the phase of the learning programme, different components of the pitch deck can be presented and discussed, e.g. at the beginning of the learning programme, only the problem. Later on, the problem and the solution, etc.</a:t>
            </a:r>
            <a:endParaRPr lang="de-CH" b="0" dirty="0"/>
          </a:p>
        </p:txBody>
      </p:sp>
      <p:sp>
        <p:nvSpPr>
          <p:cNvPr id="4" name="Foliennummernplatzhalter 3"/>
          <p:cNvSpPr>
            <a:spLocks noGrp="1"/>
          </p:cNvSpPr>
          <p:nvPr>
            <p:ph type="sldNum" sz="quarter" idx="5"/>
          </p:nvPr>
        </p:nvSpPr>
        <p:spPr/>
        <p:txBody>
          <a:bodyPr/>
          <a:lstStyle/>
          <a:p>
            <a:fld id="{552985BD-394C-4249-9520-F7128BE881DD}" type="slidenum">
              <a:rPr lang="ru-RU" smtClean="0"/>
              <a:t>24</a:t>
            </a:fld>
            <a:endParaRPr lang="ru-RU"/>
          </a:p>
        </p:txBody>
      </p:sp>
    </p:spTree>
    <p:extLst>
      <p:ext uri="{BB962C8B-B14F-4D97-AF65-F5344CB8AC3E}">
        <p14:creationId xmlns:p14="http://schemas.microsoft.com/office/powerpoint/2010/main" val="1258265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0707-710B-DE2C-6E8A-0FF8682293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577A43-F9C5-ABBA-A160-90C95C3886D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E13624E-B19C-3F92-FC4C-9B621A5FC4C2}"/>
              </a:ext>
            </a:extLst>
          </p:cNvPr>
          <p:cNvSpPr>
            <a:spLocks noGrp="1"/>
          </p:cNvSpPr>
          <p:nvPr>
            <p:ph type="body" idx="1"/>
          </p:nvPr>
        </p:nvSpPr>
        <p:spPr/>
        <p:txBody>
          <a:bodyPr/>
          <a:lstStyle/>
          <a:p>
            <a:r>
              <a:rPr lang="en-GB" noProof="0" dirty="0"/>
              <a:t>The green and red hats can, for example, be represented by green and red sticky notes, game pieces, or dice. The important thing is that it is clearly visible who is giving feedback while wearing a green or red hat.</a:t>
            </a:r>
          </a:p>
        </p:txBody>
      </p:sp>
      <p:sp>
        <p:nvSpPr>
          <p:cNvPr id="4" name="Foliennummernplatzhalter 3">
            <a:extLst>
              <a:ext uri="{FF2B5EF4-FFF2-40B4-BE49-F238E27FC236}">
                <a16:creationId xmlns:a16="http://schemas.microsoft.com/office/drawing/2014/main" id="{5E5F3C6A-B09C-5A2D-67F5-A03C87E58E24}"/>
              </a:ext>
            </a:extLst>
          </p:cNvPr>
          <p:cNvSpPr>
            <a:spLocks noGrp="1"/>
          </p:cNvSpPr>
          <p:nvPr>
            <p:ph type="sldNum" sz="quarter" idx="5"/>
          </p:nvPr>
        </p:nvSpPr>
        <p:spPr/>
        <p:txBody>
          <a:bodyPr/>
          <a:lstStyle/>
          <a:p>
            <a:fld id="{552985BD-394C-4249-9520-F7128BE881DD}" type="slidenum">
              <a:rPr lang="ru-RU" smtClean="0"/>
              <a:t>25</a:t>
            </a:fld>
            <a:endParaRPr lang="ru-RU"/>
          </a:p>
        </p:txBody>
      </p:sp>
    </p:spTree>
    <p:extLst>
      <p:ext uri="{BB962C8B-B14F-4D97-AF65-F5344CB8AC3E}">
        <p14:creationId xmlns:p14="http://schemas.microsoft.com/office/powerpoint/2010/main" val="1225655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To begin with you can hold a short brainstorming session to identify what constitutes constructive feedback. The three criteria mentioned here are then presented to learners.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Regarding specific feedback: for example, </a:t>
            </a:r>
            <a:r>
              <a:rPr lang="de-CH" sz="1100" dirty="0"/>
              <a:t>«</a:t>
            </a:r>
            <a:r>
              <a:rPr lang="en-US" sz="1100" dirty="0"/>
              <a:t>I find the introduction didn’t work for me because …</a:t>
            </a:r>
            <a:r>
              <a:rPr lang="de-CH" sz="1100" dirty="0"/>
              <a:t>»</a:t>
            </a:r>
            <a:r>
              <a:rPr lang="en-US" sz="1100" dirty="0"/>
              <a:t> is better than general feedback.</a:t>
            </a:r>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26</a:t>
            </a:fld>
            <a:endParaRPr lang="ru-RU"/>
          </a:p>
        </p:txBody>
      </p:sp>
    </p:spTree>
    <p:extLst>
      <p:ext uri="{BB962C8B-B14F-4D97-AF65-F5344CB8AC3E}">
        <p14:creationId xmlns:p14="http://schemas.microsoft.com/office/powerpoint/2010/main" val="28111657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29487-FB83-5EE4-5F51-1B59A20C397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575B054-3640-4E7A-3AE2-2132DD40D0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63EB63B-6018-18FA-B272-1DF5099F9AA8}"/>
              </a:ext>
            </a:extLst>
          </p:cNvPr>
          <p:cNvSpPr>
            <a:spLocks noGrp="1"/>
          </p:cNvSpPr>
          <p:nvPr>
            <p:ph type="body" idx="1"/>
          </p:nvPr>
        </p:nvSpPr>
        <p:spPr/>
        <p:txBody>
          <a:bodyPr/>
          <a:lstStyle/>
          <a:p>
            <a:r>
              <a:rPr lang="de-CH" b="0" dirty="0"/>
              <a:t>The exercise is designed to show learners how feedback differs depending on whether the rules for good feedback are followed or disregarded. The slide shows a fictional example: a lightweight, foldable bicycle trailer for safe and convenient transport of shopping. The exercise can also be carried out after a real team presentation. In the subsequent discussion, the presenting team can be asked how they felt about the feedback in both scenarios and which feedback they found more acceptable.</a:t>
            </a:r>
            <a:endParaRPr lang="de-CH" sz="1100" b="0" dirty="0"/>
          </a:p>
        </p:txBody>
      </p:sp>
      <p:sp>
        <p:nvSpPr>
          <p:cNvPr id="4" name="Foliennummernplatzhalter 3">
            <a:extLst>
              <a:ext uri="{FF2B5EF4-FFF2-40B4-BE49-F238E27FC236}">
                <a16:creationId xmlns:a16="http://schemas.microsoft.com/office/drawing/2014/main" id="{08555B38-85D7-D37C-BCE6-26D886C220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9007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E2DAE-3EF8-EA70-9C34-B880D2BD8BA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53B285A-D5D6-6C3A-A3B9-0BBEE15C2A9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D5948CD-B90A-7FCA-BD8C-7E6B5083D8A7}"/>
              </a:ext>
            </a:extLst>
          </p:cNvPr>
          <p:cNvSpPr>
            <a:spLocks noGrp="1"/>
          </p:cNvSpPr>
          <p:nvPr>
            <p:ph type="body" idx="1"/>
          </p:nvPr>
        </p:nvSpPr>
        <p:spPr/>
        <p:txBody>
          <a:bodyPr/>
          <a:lstStyle/>
          <a:p>
            <a:r>
              <a:rPr lang="en-US" dirty="0"/>
              <a:t>Following the feedback session on their own pitches, learners can also be given a few minutes to discuss individual points in more detail with feedback providers.</a:t>
            </a:r>
            <a:endParaRPr lang="de-CH" dirty="0"/>
          </a:p>
        </p:txBody>
      </p:sp>
      <p:sp>
        <p:nvSpPr>
          <p:cNvPr id="4" name="Foliennummernplatzhalter 3">
            <a:extLst>
              <a:ext uri="{FF2B5EF4-FFF2-40B4-BE49-F238E27FC236}">
                <a16:creationId xmlns:a16="http://schemas.microsoft.com/office/drawing/2014/main" id="{C646E65A-15FE-4A1D-C0B8-52655E105883}"/>
              </a:ext>
            </a:extLst>
          </p:cNvPr>
          <p:cNvSpPr>
            <a:spLocks noGrp="1"/>
          </p:cNvSpPr>
          <p:nvPr>
            <p:ph type="sldNum" sz="quarter" idx="5"/>
          </p:nvPr>
        </p:nvSpPr>
        <p:spPr/>
        <p:txBody>
          <a:bodyPr/>
          <a:lstStyle/>
          <a:p>
            <a:fld id="{552985BD-394C-4249-9520-F7128BE881DD}" type="slidenum">
              <a:rPr lang="ru-RU" smtClean="0"/>
              <a:t>28</a:t>
            </a:fld>
            <a:endParaRPr lang="ru-RU"/>
          </a:p>
        </p:txBody>
      </p:sp>
    </p:spTree>
    <p:extLst>
      <p:ext uri="{BB962C8B-B14F-4D97-AF65-F5344CB8AC3E}">
        <p14:creationId xmlns:p14="http://schemas.microsoft.com/office/powerpoint/2010/main" val="2374783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en-GB" sz="1100" b="0" kern="1200" noProof="0" dirty="0">
                <a:solidFill>
                  <a:schemeClr val="tx1"/>
                </a:solidFill>
                <a:effectLst/>
                <a:latin typeface="Century Gothic" panose="020B0502020202020204" pitchFamily="34" charset="0"/>
                <a:ea typeface="+mn-ea"/>
                <a:cs typeface="+mn-cs"/>
              </a:rPr>
              <a:t>When developing your own business ideas, it is important to present the idea regularly, gather feedback and use it consistently to further develop the business idea. Learners should therefore be encouraged to present their ideas at various stages of the development process. It is particularly important that learners are able to present the core idea clearly and succinctly and to respond confidently to questions. This helps them improve both their presentation and communication skills. At the same time, this setting offers an opportunity to practise giving constructive feedback and dealing with feedback productively.</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71129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1CF2C-527A-E953-5F70-E3545271647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AC5E517-ADBD-1EC3-E2C4-F1F59E1DEB0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E57FCBDD-366C-D68C-ED31-7DE5A36725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The four learning units on the topic of </a:t>
            </a:r>
            <a:r>
              <a:rPr lang="de-CH" sz="1100" kern="1200" dirty="0">
                <a:solidFill>
                  <a:schemeClr val="tx1"/>
                </a:solidFill>
                <a:latin typeface="Century Gothic" panose="020B0502020202020204" pitchFamily="34" charset="0"/>
                <a:ea typeface="+mn-ea"/>
                <a:cs typeface="+mn-cs"/>
              </a:rPr>
              <a:t>«</a:t>
            </a:r>
            <a:r>
              <a:rPr lang="en-GB" sz="1100" kern="1200" noProof="0" dirty="0">
                <a:solidFill>
                  <a:schemeClr val="tx1"/>
                </a:solidFill>
                <a:latin typeface="Century Gothic" panose="020B0502020202020204" pitchFamily="34" charset="0"/>
                <a:ea typeface="+mn-ea"/>
                <a:cs typeface="+mn-cs"/>
              </a:rPr>
              <a:t>Pitching and giving feedback</a:t>
            </a:r>
            <a:r>
              <a:rPr lang="de-CH" sz="1100" kern="1200" dirty="0">
                <a:solidFill>
                  <a:schemeClr val="tx1"/>
                </a:solidFill>
                <a:latin typeface="Century Gothic" panose="020B0502020202020204" pitchFamily="34" charset="0"/>
                <a:ea typeface="+mn-ea"/>
                <a:cs typeface="+mn-cs"/>
              </a:rPr>
              <a:t>»</a:t>
            </a:r>
            <a:r>
              <a:rPr lang="en-GB" sz="1100" kern="1200" noProof="0" dirty="0">
                <a:solidFill>
                  <a:schemeClr val="tx1"/>
                </a:solidFill>
                <a:latin typeface="Century Gothic" panose="020B0502020202020204" pitchFamily="34" charset="0"/>
                <a:ea typeface="+mn-ea"/>
                <a:cs typeface="+mn-cs"/>
              </a:rPr>
              <a:t> are designed so that they can be used individually or in combination. There is no set order in which they must be presented. One topic focuses on what exactly a pitch is and what makes a good pitch.</a:t>
            </a:r>
          </a:p>
        </p:txBody>
      </p:sp>
      <p:sp>
        <p:nvSpPr>
          <p:cNvPr id="4" name="Foliennummernplatzhalter 3">
            <a:extLst>
              <a:ext uri="{FF2B5EF4-FFF2-40B4-BE49-F238E27FC236}">
                <a16:creationId xmlns:a16="http://schemas.microsoft.com/office/drawing/2014/main" id="{BFE80B84-2501-0C57-423B-3CD3F606F720}"/>
              </a:ext>
            </a:extLst>
          </p:cNvPr>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1372987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The learners watch two pitches from the </a:t>
            </a:r>
            <a:r>
              <a:rPr lang="de-CH" sz="1100" kern="1200" dirty="0" err="1">
                <a:solidFill>
                  <a:schemeClr val="tx1"/>
                </a:solidFill>
                <a:effectLst/>
                <a:latin typeface="Century Gothic" panose="020B0502020202020204" pitchFamily="34" charset="0"/>
                <a:ea typeface="+mn-ea"/>
                <a:cs typeface="+mn-cs"/>
              </a:rPr>
              <a:t>programme</a:t>
            </a:r>
            <a:r>
              <a:rPr lang="de-CH" sz="1100" kern="1200" dirty="0">
                <a:solidFill>
                  <a:schemeClr val="tx1"/>
                </a:solidFill>
                <a:effectLst/>
                <a:latin typeface="Century Gothic" panose="020B0502020202020204" pitchFamily="34" charset="0"/>
                <a:ea typeface="+mn-ea"/>
                <a:cs typeface="+mn-cs"/>
              </a:rPr>
              <a:t> «Höhle der Löwen Schweiz» (The Lion's Den Switzerland) that had different levels of success and take notes on their impressions based on the questions provided.</a:t>
            </a:r>
          </a:p>
          <a:p>
            <a:endParaRPr lang="de-CH" sz="1100" kern="1200" dirty="0">
              <a:solidFill>
                <a:schemeClr val="tx1"/>
              </a:solidFill>
              <a:effectLst/>
              <a:latin typeface="Century Gothic" panose="020B0502020202020204" pitchFamily="34" charset="0"/>
              <a:ea typeface="+mn-ea"/>
              <a:cs typeface="+mn-cs"/>
            </a:endParaRPr>
          </a:p>
          <a:p>
            <a:r>
              <a:rPr lang="de-CH" sz="1100" kern="1200" dirty="0">
                <a:solidFill>
                  <a:schemeClr val="tx1"/>
                </a:solidFill>
                <a:effectLst/>
                <a:latin typeface="Century Gothic" panose="020B0502020202020204" pitchFamily="34" charset="0"/>
                <a:ea typeface="+mn-ea"/>
                <a:cs typeface="+mn-cs"/>
              </a:rPr>
              <a:t>After a brief discussion of their impressions and observations in pairs, these are compiled in a plenary session and briefly discussed. This is intended to sharpen the learners' focus on possible evaluation criteria. The criteria are supplemented in the further course of the learning unit.</a:t>
            </a:r>
            <a:endParaRPr lang="de-CH" sz="1100" dirty="0">
              <a:latin typeface="Century Gothic" panose="020B0502020202020204" pitchFamily="34" charset="0"/>
            </a:endParaRP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496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en-GB" sz="1100" kern="1200" noProof="0" dirty="0">
                <a:solidFill>
                  <a:schemeClr val="tx1"/>
                </a:solidFill>
                <a:effectLst/>
                <a:latin typeface="Century Gothic" panose="020B0502020202020204" pitchFamily="34" charset="0"/>
                <a:ea typeface="+mn-ea"/>
                <a:cs typeface="+mn-cs"/>
              </a:rPr>
              <a:t>Depending on the time available, either the entire pitch (around 15 minutes) or just the opening sequence (first 4–5 minutes) of the two pitches, </a:t>
            </a:r>
            <a:r>
              <a:rPr lang="de-CH" sz="1100" kern="1200" dirty="0">
                <a:solidFill>
                  <a:schemeClr val="tx1"/>
                </a:solidFill>
                <a:effectLst/>
                <a:latin typeface="Century Gothic" panose="020B0502020202020204" pitchFamily="34" charset="0"/>
                <a:ea typeface="+mn-ea"/>
                <a:cs typeface="+mn-cs"/>
              </a:rPr>
              <a:t>«</a:t>
            </a:r>
            <a:r>
              <a:rPr lang="en-GB" sz="1100" kern="1200" noProof="0" dirty="0" err="1">
                <a:solidFill>
                  <a:schemeClr val="tx1"/>
                </a:solidFill>
                <a:effectLst/>
                <a:latin typeface="Century Gothic" panose="020B0502020202020204" pitchFamily="34" charset="0"/>
                <a:ea typeface="+mn-ea"/>
                <a:cs typeface="+mn-cs"/>
              </a:rPr>
              <a:t>Vatorex</a:t>
            </a:r>
            <a:r>
              <a:rPr lang="en-GB" sz="1100" kern="1200" noProof="0" dirty="0">
                <a:solidFill>
                  <a:schemeClr val="tx1"/>
                </a:solidFill>
                <a:effectLst/>
                <a:latin typeface="Century Gothic" panose="020B0502020202020204" pitchFamily="34" charset="0"/>
                <a:ea typeface="+mn-ea"/>
                <a:cs typeface="+mn-cs"/>
              </a:rPr>
              <a:t>: Ecological Mite Control</a:t>
            </a:r>
            <a:r>
              <a:rPr lang="de-CH" sz="1100" kern="120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 and </a:t>
            </a:r>
            <a:r>
              <a:rPr lang="de-CH" sz="1100" kern="120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Alver: Protein-Rich and Vegan Foods</a:t>
            </a:r>
            <a:r>
              <a:rPr lang="de-CH" sz="1100" kern="120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 can be shown. It is definitely worth watching at least one pitch in full or its continuation. This allows the learners to observe the questions asked by the lions and how the young entrepreneurs deal with this situation, i.e. whether and how competently they answer them.</a:t>
            </a:r>
          </a:p>
          <a:p>
            <a:endParaRPr lang="en-GB" sz="1100" kern="1200" noProof="0" dirty="0">
              <a:solidFill>
                <a:schemeClr val="tx1"/>
              </a:solidFill>
              <a:effectLst/>
              <a:latin typeface="Century Gothic" panose="020B0502020202020204" pitchFamily="34" charset="0"/>
              <a:ea typeface="+mn-ea"/>
              <a:cs typeface="+mn-cs"/>
            </a:endParaRPr>
          </a:p>
          <a:p>
            <a:r>
              <a:rPr lang="en-GB" sz="1100" kern="1200" noProof="0" dirty="0">
                <a:solidFill>
                  <a:schemeClr val="tx1"/>
                </a:solidFill>
                <a:effectLst/>
                <a:latin typeface="Century Gothic" panose="020B0502020202020204" pitchFamily="34" charset="0"/>
                <a:ea typeface="+mn-ea"/>
                <a:cs typeface="+mn-cs"/>
              </a:rPr>
              <a:t>The </a:t>
            </a:r>
            <a:r>
              <a:rPr lang="de-CH" sz="1100" kern="1200" dirty="0">
                <a:solidFill>
                  <a:schemeClr val="tx1"/>
                </a:solidFill>
                <a:effectLst/>
                <a:latin typeface="Century Gothic" panose="020B0502020202020204" pitchFamily="34" charset="0"/>
                <a:ea typeface="+mn-ea"/>
                <a:cs typeface="+mn-cs"/>
              </a:rPr>
              <a:t>«</a:t>
            </a:r>
            <a:r>
              <a:rPr lang="en-GB" sz="1100" kern="1200" noProof="0" dirty="0" err="1">
                <a:solidFill>
                  <a:schemeClr val="tx1"/>
                </a:solidFill>
                <a:effectLst/>
                <a:latin typeface="Century Gothic" panose="020B0502020202020204" pitchFamily="34" charset="0"/>
                <a:ea typeface="+mn-ea"/>
                <a:cs typeface="+mn-cs"/>
              </a:rPr>
              <a:t>Vatorex</a:t>
            </a:r>
            <a:r>
              <a:rPr lang="de-CH" sz="1100" kern="120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 pitch is very well done, and the investors decide to invest together. For an investment of CHF 500,000 (each investing CHF 100,000), the investors receive 15% of the company. This corresponds to a company valuation of CHF 3,333,333. Positive points include:</a:t>
            </a:r>
          </a:p>
          <a:p>
            <a:pPr marL="171450" lvl="0" indent="-171450">
              <a:buFont typeface="Arial" panose="020B0604020202020204" pitchFamily="34" charset="0"/>
              <a:buChar char="•"/>
            </a:pPr>
            <a:r>
              <a:rPr lang="en-GB" sz="1100" kern="1200" noProof="0" dirty="0">
                <a:solidFill>
                  <a:schemeClr val="tx1"/>
                </a:solidFill>
                <a:effectLst/>
                <a:latin typeface="Century Gothic" panose="020B0502020202020204" pitchFamily="34" charset="0"/>
                <a:ea typeface="+mn-ea"/>
                <a:cs typeface="+mn-cs"/>
              </a:rPr>
              <a:t>The pitch opens very effectively: </a:t>
            </a:r>
            <a:r>
              <a:rPr lang="de-CH" sz="1100" kern="120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Imagine if there were no more bees. It would be a grey world...</a:t>
            </a:r>
            <a:r>
              <a:rPr lang="de-CH" sz="1100" kern="1200" dirty="0">
                <a:solidFill>
                  <a:schemeClr val="tx1"/>
                </a:solidFill>
                <a:effectLst/>
                <a:latin typeface="Century Gothic" panose="020B0502020202020204" pitchFamily="34" charset="0"/>
                <a:ea typeface="+mn-ea"/>
                <a:cs typeface="+mn-cs"/>
              </a:rPr>
              <a:t> »</a:t>
            </a:r>
            <a:r>
              <a:rPr lang="en-GB" sz="1100" kern="1200" noProof="0" dirty="0">
                <a:solidFill>
                  <a:schemeClr val="tx1"/>
                </a:solidFill>
                <a:effectLst/>
                <a:latin typeface="Century Gothic" panose="020B0502020202020204" pitchFamily="34" charset="0"/>
                <a:ea typeface="+mn-ea"/>
                <a:cs typeface="+mn-cs"/>
              </a:rPr>
              <a:t>. </a:t>
            </a:r>
          </a:p>
          <a:p>
            <a:pPr marL="171450" lvl="0" indent="-171450">
              <a:buFont typeface="Arial" panose="020B0604020202020204" pitchFamily="34" charset="0"/>
              <a:buChar char="•"/>
            </a:pPr>
            <a:r>
              <a:rPr lang="en-GB" sz="1100" kern="1200" noProof="0" dirty="0">
                <a:solidFill>
                  <a:schemeClr val="tx1"/>
                </a:solidFill>
                <a:effectLst/>
                <a:latin typeface="Century Gothic" panose="020B0502020202020204" pitchFamily="34" charset="0"/>
                <a:ea typeface="+mn-ea"/>
                <a:cs typeface="+mn-cs"/>
              </a:rPr>
              <a:t>The idea is summed up succinctly.</a:t>
            </a:r>
          </a:p>
          <a:p>
            <a:pPr marL="171450" lvl="0" indent="-171450">
              <a:buFont typeface="Arial" panose="020B0604020202020204" pitchFamily="34" charset="0"/>
              <a:buChar char="•"/>
            </a:pPr>
            <a:r>
              <a:rPr lang="en-GB" sz="1100" kern="1200" noProof="0" dirty="0">
                <a:solidFill>
                  <a:schemeClr val="tx1"/>
                </a:solidFill>
                <a:effectLst/>
                <a:latin typeface="Century Gothic" panose="020B0502020202020204" pitchFamily="34" charset="0"/>
                <a:ea typeface="+mn-ea"/>
                <a:cs typeface="+mn-cs"/>
              </a:rPr>
              <a:t>The market potential is presented convincingly.</a:t>
            </a:r>
          </a:p>
          <a:p>
            <a:pPr marL="171450" lvl="0" indent="-171450">
              <a:buFont typeface="Arial" panose="020B0604020202020204" pitchFamily="34" charset="0"/>
              <a:buChar char="•"/>
            </a:pPr>
            <a:r>
              <a:rPr lang="en-GB" sz="1100" kern="1200" noProof="0" dirty="0">
                <a:solidFill>
                  <a:schemeClr val="tx1"/>
                </a:solidFill>
                <a:effectLst/>
                <a:latin typeface="Century Gothic" panose="020B0502020202020204" pitchFamily="34" charset="0"/>
                <a:ea typeface="+mn-ea"/>
                <a:cs typeface="+mn-cs"/>
              </a:rPr>
              <a:t>The team is convincing: they are fully behind the idea and know what they are talking about.</a:t>
            </a:r>
          </a:p>
          <a:p>
            <a:pPr marL="171450" lvl="0" indent="-171450">
              <a:buFont typeface="Arial" panose="020B0604020202020204" pitchFamily="34" charset="0"/>
              <a:buChar char="•"/>
            </a:pPr>
            <a:r>
              <a:rPr lang="en-GB" sz="1100" kern="1200" noProof="0" dirty="0">
                <a:solidFill>
                  <a:schemeClr val="tx1"/>
                </a:solidFill>
                <a:effectLst/>
                <a:latin typeface="Century Gothic" panose="020B0502020202020204" pitchFamily="34" charset="0"/>
                <a:ea typeface="+mn-ea"/>
                <a:cs typeface="+mn-cs"/>
              </a:rPr>
              <a:t>The product is convincing: unlike other approaches, it is an ecological method of solving the mite problem.</a:t>
            </a:r>
          </a:p>
          <a:p>
            <a:pPr marL="171450" lvl="0" indent="-171450">
              <a:buFont typeface="Arial" panose="020B0604020202020204" pitchFamily="34" charset="0"/>
              <a:buChar char="•"/>
            </a:pPr>
            <a:r>
              <a:rPr lang="en-GB" sz="1100" kern="1200" noProof="0" dirty="0">
                <a:solidFill>
                  <a:schemeClr val="tx1"/>
                </a:solidFill>
                <a:effectLst/>
                <a:latin typeface="Century Gothic" panose="020B0502020202020204" pitchFamily="34" charset="0"/>
                <a:ea typeface="+mn-ea"/>
                <a:cs typeface="+mn-cs"/>
              </a:rPr>
              <a:t>The two founders are able to answer all questions convincingly.</a:t>
            </a:r>
          </a:p>
          <a:p>
            <a:pPr marL="171450" lvl="0" indent="-171450">
              <a:buFont typeface="Arial" panose="020B0604020202020204" pitchFamily="34" charset="0"/>
              <a:buChar char="•"/>
            </a:pPr>
            <a:endParaRPr lang="en-GB" sz="1100" kern="1200" noProof="0" dirty="0">
              <a:solidFill>
                <a:schemeClr val="tx1"/>
              </a:solidFill>
              <a:effectLst/>
              <a:latin typeface="Century Gothic" panose="020B0502020202020204" pitchFamily="34" charset="0"/>
              <a:ea typeface="+mn-ea"/>
              <a:cs typeface="+mn-cs"/>
            </a:endParaRPr>
          </a:p>
          <a:p>
            <a:r>
              <a:rPr lang="en-GB" sz="1100" kern="1200" noProof="0" dirty="0">
                <a:solidFill>
                  <a:schemeClr val="tx1"/>
                </a:solidFill>
                <a:effectLst/>
                <a:latin typeface="Century Gothic" panose="020B0502020202020204" pitchFamily="34" charset="0"/>
                <a:ea typeface="+mn-ea"/>
                <a:cs typeface="+mn-cs"/>
              </a:rPr>
              <a:t>Despite an equally convincing business idea, the </a:t>
            </a:r>
            <a:r>
              <a:rPr lang="de-CH" sz="1100" kern="120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Alver</a:t>
            </a:r>
            <a:r>
              <a:rPr lang="de-CH" sz="1100" kern="1200" dirty="0">
                <a:solidFill>
                  <a:schemeClr val="tx1"/>
                </a:solidFill>
                <a:effectLst/>
                <a:latin typeface="Century Gothic" panose="020B0502020202020204" pitchFamily="34" charset="0"/>
                <a:ea typeface="+mn-ea"/>
                <a:cs typeface="+mn-cs"/>
              </a:rPr>
              <a:t>»</a:t>
            </a:r>
            <a:r>
              <a:rPr lang="en-GB" sz="1100" kern="1200" noProof="0" dirty="0">
                <a:solidFill>
                  <a:schemeClr val="tx1"/>
                </a:solidFill>
                <a:effectLst/>
                <a:latin typeface="Century Gothic" panose="020B0502020202020204" pitchFamily="34" charset="0"/>
                <a:ea typeface="+mn-ea"/>
                <a:cs typeface="+mn-cs"/>
              </a:rPr>
              <a:t> pitch is less successful, partly because the two founders are unable to provide satisfactory answers to key questions (including those relating to finances). They also fail to explain the USP of their brand. In the end, the two founders do not receive any investment, but they have attracted a great deal of interest and can seek support from individual investors.</a:t>
            </a:r>
          </a:p>
          <a:p>
            <a:endParaRPr lang="en-GB" sz="1100" kern="1200" noProof="0" dirty="0">
              <a:solidFill>
                <a:schemeClr val="tx1"/>
              </a:solidFill>
              <a:effectLst/>
              <a:latin typeface="Century Gothic" panose="020B0502020202020204" pitchFamily="34" charset="0"/>
              <a:ea typeface="+mn-ea"/>
              <a:cs typeface="+mn-cs"/>
            </a:endParaRPr>
          </a:p>
          <a:p>
            <a:r>
              <a:rPr lang="en-GB" sz="1100" kern="1200" noProof="0" dirty="0">
                <a:solidFill>
                  <a:schemeClr val="tx1"/>
                </a:solidFill>
                <a:effectLst/>
                <a:latin typeface="Century Gothic" panose="020B0502020202020204" pitchFamily="34" charset="0"/>
                <a:ea typeface="+mn-ea"/>
                <a:cs typeface="+mn-cs"/>
              </a:rPr>
              <a:t>Of course, other pitches, including those from similar programmes, can also be used. It is important to check the availability of the respective links again before the lesson.</a:t>
            </a:r>
          </a:p>
          <a:p>
            <a:endParaRPr lang="en-GB" sz="1100" kern="1200" noProof="0" dirty="0">
              <a:solidFill>
                <a:schemeClr val="tx1"/>
              </a:solidFill>
              <a:effectLst/>
              <a:latin typeface="Century Gothic" panose="020B0502020202020204" pitchFamily="34" charset="0"/>
              <a:ea typeface="+mn-ea"/>
              <a:cs typeface="+mn-cs"/>
            </a:endParaRPr>
          </a:p>
          <a:p>
            <a:r>
              <a:rPr lang="en-US" sz="1100" kern="1200" noProof="0" dirty="0">
                <a:solidFill>
                  <a:schemeClr val="tx1"/>
                </a:solidFill>
                <a:effectLst/>
                <a:latin typeface="Century Gothic" panose="020B0502020202020204" pitchFamily="34" charset="0"/>
                <a:ea typeface="+mn-ea"/>
                <a:cs typeface="+mn-cs"/>
              </a:rPr>
              <a:t>Regarding the two videos linked on the slide: The original version is in German. However, you can use YouTube’s automatic translation feature to add English subtitles (Settings &gt;&gt; Subtitles &gt;&gt; Auto-translate). </a:t>
            </a:r>
            <a:endParaRPr lang="en-GB" sz="1100" kern="1200" noProof="0" dirty="0">
              <a:solidFill>
                <a:schemeClr val="tx1"/>
              </a:solidFill>
              <a:effectLst/>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2187593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17FE1-85D8-28F7-A7B0-AD4C5DD8CB4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735DD0F-7E24-DE2F-BAED-A88E819F39B8}"/>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BCFFB738-EF2E-0971-45A8-BE14796AFA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The AIDA formula is a well-known and effective tool for structuring presentations. It helps learners to create compelling and audience-oriented presentations. Here, it is applied to business ideas, but it can also be transferred to other presentation contexts.</a:t>
            </a:r>
            <a:endParaRPr lang="de-CH" sz="1100" dirty="0"/>
          </a:p>
        </p:txBody>
      </p:sp>
      <p:sp>
        <p:nvSpPr>
          <p:cNvPr id="4" name="Foliennummernplatzhalter 3">
            <a:extLst>
              <a:ext uri="{FF2B5EF4-FFF2-40B4-BE49-F238E27FC236}">
                <a16:creationId xmlns:a16="http://schemas.microsoft.com/office/drawing/2014/main" id="{F5CAD9B8-ACD8-B68F-A689-31C005309BBE}"/>
              </a:ext>
            </a:extLst>
          </p:cNvPr>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879261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E118E-DDBC-9A56-A26A-697DDADF85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9B80015-A2FE-33A8-C060-440481E99C9E}"/>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3A8807A3-65C6-D00D-CFF9-581945BB9015}"/>
              </a:ext>
            </a:extLst>
          </p:cNvPr>
          <p:cNvSpPr>
            <a:spLocks noGrp="1"/>
          </p:cNvSpPr>
          <p:nvPr>
            <p:ph type="body" idx="1"/>
          </p:nvPr>
        </p:nvSpPr>
        <p:spPr/>
        <p:txBody>
          <a:bodyPr/>
          <a:lstStyle/>
          <a:p>
            <a:r>
              <a:rPr lang="en-GB" noProof="0" dirty="0"/>
              <a:t>The acronym is briefly explained here. The individual areas / letters are explained in more detail on the following slides.</a:t>
            </a:r>
          </a:p>
        </p:txBody>
      </p:sp>
      <p:sp>
        <p:nvSpPr>
          <p:cNvPr id="4" name="Foliennummernplatzhalter 3">
            <a:extLst>
              <a:ext uri="{FF2B5EF4-FFF2-40B4-BE49-F238E27FC236}">
                <a16:creationId xmlns:a16="http://schemas.microsoft.com/office/drawing/2014/main" id="{C4CCFD53-4D9E-52F4-3DD5-C104BEE199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427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334A1-7E62-0744-5238-6FC858B0CD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EBF4ECC-CBBF-53BF-36CF-E12B6BC4C070}"/>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33506BC6-2D6E-32C6-DAD2-85FDCD07805A}"/>
              </a:ext>
            </a:extLst>
          </p:cNvPr>
          <p:cNvSpPr>
            <a:spLocks noGrp="1"/>
          </p:cNvSpPr>
          <p:nvPr>
            <p:ph type="body" idx="1"/>
          </p:nvPr>
        </p:nvSpPr>
        <p:spPr/>
        <p:txBody>
          <a:bodyPr/>
          <a:lstStyle/>
          <a:p>
            <a:r>
              <a:rPr lang="en-US" sz="1100" kern="1200" dirty="0">
                <a:solidFill>
                  <a:schemeClr val="tx1"/>
                </a:solidFill>
                <a:effectLst/>
                <a:latin typeface="Century Gothic" panose="020B0502020202020204" pitchFamily="34" charset="0"/>
                <a:ea typeface="+mn-ea"/>
                <a:cs typeface="+mn-cs"/>
              </a:rPr>
              <a:t>It is important to point out to learners that capturing the audience’s attention and interest is the crucial first step in a presentation. A pitch should therefore not begin with formulaic introductions such as </a:t>
            </a:r>
            <a:r>
              <a:rPr lang="en-GB" dirty="0">
                <a:solidFill>
                  <a:srgbClr val="686868"/>
                </a:solidFill>
              </a:rPr>
              <a:t>«</a:t>
            </a:r>
            <a:r>
              <a:rPr lang="en-US" sz="1100" kern="1200" dirty="0">
                <a:solidFill>
                  <a:schemeClr val="tx1"/>
                </a:solidFill>
                <a:effectLst/>
                <a:latin typeface="Century Gothic" panose="020B0502020202020204" pitchFamily="34" charset="0"/>
                <a:ea typeface="+mn-ea"/>
                <a:cs typeface="+mn-cs"/>
              </a:rPr>
              <a:t>We welcome you to our presentation</a:t>
            </a:r>
            <a:r>
              <a:rPr lang="en-GB" dirty="0">
                <a:solidFill>
                  <a:srgbClr val="686868"/>
                </a:solidFill>
              </a:rPr>
              <a:t>»</a:t>
            </a:r>
            <a:r>
              <a:rPr lang="en-US" sz="1100" kern="1200" dirty="0">
                <a:solidFill>
                  <a:schemeClr val="tx1"/>
                </a:solidFill>
                <a:effectLst/>
                <a:latin typeface="Century Gothic" panose="020B0502020202020204" pitchFamily="34" charset="0"/>
                <a:ea typeface="+mn-ea"/>
                <a:cs typeface="+mn-cs"/>
              </a:rPr>
              <a:t>. Such openings come across as boring and waste valuable time without conveying any substantive message. A surprising opening is better, as it immediately secures the audience’s attention for the founding team. A tip: the person delivering the opening should learn the first sentence by heart.</a:t>
            </a:r>
            <a:endParaRPr lang="de-CH" sz="1100" kern="1200" dirty="0">
              <a:solidFill>
                <a:schemeClr val="tx1"/>
              </a:solidFill>
              <a:effectLst/>
              <a:latin typeface="Century Gothic" panose="020B0502020202020204" pitchFamily="34" charset="0"/>
              <a:ea typeface="+mn-ea"/>
              <a:cs typeface="+mn-cs"/>
            </a:endParaRPr>
          </a:p>
          <a:p>
            <a:endParaRPr lang="de-CH" dirty="0"/>
          </a:p>
        </p:txBody>
      </p:sp>
      <p:sp>
        <p:nvSpPr>
          <p:cNvPr id="4" name="Foliennummernplatzhalter 3">
            <a:extLst>
              <a:ext uri="{FF2B5EF4-FFF2-40B4-BE49-F238E27FC236}">
                <a16:creationId xmlns:a16="http://schemas.microsoft.com/office/drawing/2014/main" id="{1D7E9BF8-776F-80D3-EC73-512648F5EE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7402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3.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3.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75.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3.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3.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3.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29155044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277177427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231776470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49992423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4284428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196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1094103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9293805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5049762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99394625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8352702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87818710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95463417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416983056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212510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89547471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08667107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38051190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54637098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56712953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59083577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3582495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38016116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94390437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436551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14164749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417505218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73480318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06524210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45793491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404238190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5107152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88028206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30236252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971233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91559902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9764424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7140380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60131540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691833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1157786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6475563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60558773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1662666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984224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9400209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54809693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70770371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95004054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75558730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418171290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312094798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62990069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411529070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136561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68020368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53151756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672609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188330018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399628899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405185073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54778743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817544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94026524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00871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84270462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9111357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88401504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59925397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02881543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28379084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49944468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09903446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9028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2067792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148463901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272388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theme" Target="../theme/theme2.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66" Type="http://schemas.openxmlformats.org/officeDocument/2006/relationships/slideLayout" Target="../slideLayouts/slideLayout143.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8.png"/><Relationship Id="rId7" Type="http://schemas.openxmlformats.org/officeDocument/2006/relationships/slideLayout" Target="../slideLayouts/slideLayout84.xml"/><Relationship Id="rId71" Type="http://schemas.openxmlformats.org/officeDocument/2006/relationships/image" Target="../media/image3.png"/><Relationship Id="rId2" Type="http://schemas.openxmlformats.org/officeDocument/2006/relationships/slideLayout" Target="../slideLayouts/slideLayout79.xml"/><Relationship Id="rId29" Type="http://schemas.openxmlformats.org/officeDocument/2006/relationships/slideLayout" Target="../slideLayouts/slideLayout10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0.xml"/><Relationship Id="rId21" Type="http://schemas.openxmlformats.org/officeDocument/2006/relationships/slideLayout" Target="../slideLayouts/slideLayout165.xml"/><Relationship Id="rId42" Type="http://schemas.openxmlformats.org/officeDocument/2006/relationships/slideLayout" Target="../slideLayouts/slideLayout186.xml"/><Relationship Id="rId47" Type="http://schemas.openxmlformats.org/officeDocument/2006/relationships/slideLayout" Target="../slideLayouts/slideLayout191.xml"/><Relationship Id="rId63" Type="http://schemas.openxmlformats.org/officeDocument/2006/relationships/slideLayout" Target="../slideLayouts/slideLayout207.xml"/><Relationship Id="rId68" Type="http://schemas.openxmlformats.org/officeDocument/2006/relationships/slideLayout" Target="../slideLayouts/slideLayout212.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0.xml"/><Relationship Id="rId11" Type="http://schemas.openxmlformats.org/officeDocument/2006/relationships/slideLayout" Target="../slideLayouts/slideLayout155.xml"/><Relationship Id="rId32" Type="http://schemas.openxmlformats.org/officeDocument/2006/relationships/slideLayout" Target="../slideLayouts/slideLayout176.xml"/><Relationship Id="rId37" Type="http://schemas.openxmlformats.org/officeDocument/2006/relationships/slideLayout" Target="../slideLayouts/slideLayout181.xml"/><Relationship Id="rId53" Type="http://schemas.openxmlformats.org/officeDocument/2006/relationships/slideLayout" Target="../slideLayouts/slideLayout197.xml"/><Relationship Id="rId58" Type="http://schemas.openxmlformats.org/officeDocument/2006/relationships/slideLayout" Target="../slideLayouts/slideLayout202.xml"/><Relationship Id="rId74" Type="http://schemas.openxmlformats.org/officeDocument/2006/relationships/slideLayout" Target="../slideLayouts/slideLayout218.xml"/><Relationship Id="rId79" Type="http://schemas.openxmlformats.org/officeDocument/2006/relationships/image" Target="../media/image1.png"/><Relationship Id="rId5" Type="http://schemas.openxmlformats.org/officeDocument/2006/relationships/slideLayout" Target="../slideLayouts/slideLayout149.xml"/><Relationship Id="rId90" Type="http://schemas.openxmlformats.org/officeDocument/2006/relationships/image" Target="../media/image12.png"/><Relationship Id="rId14" Type="http://schemas.openxmlformats.org/officeDocument/2006/relationships/slideLayout" Target="../slideLayouts/slideLayout158.xml"/><Relationship Id="rId22" Type="http://schemas.openxmlformats.org/officeDocument/2006/relationships/slideLayout" Target="../slideLayouts/slideLayout166.xml"/><Relationship Id="rId27" Type="http://schemas.openxmlformats.org/officeDocument/2006/relationships/slideLayout" Target="../slideLayouts/slideLayout171.xml"/><Relationship Id="rId30" Type="http://schemas.openxmlformats.org/officeDocument/2006/relationships/slideLayout" Target="../slideLayouts/slideLayout174.xml"/><Relationship Id="rId35" Type="http://schemas.openxmlformats.org/officeDocument/2006/relationships/slideLayout" Target="../slideLayouts/slideLayout179.xml"/><Relationship Id="rId43" Type="http://schemas.openxmlformats.org/officeDocument/2006/relationships/slideLayout" Target="../slideLayouts/slideLayout187.xml"/><Relationship Id="rId48" Type="http://schemas.openxmlformats.org/officeDocument/2006/relationships/slideLayout" Target="../slideLayouts/slideLayout192.xml"/><Relationship Id="rId56" Type="http://schemas.openxmlformats.org/officeDocument/2006/relationships/slideLayout" Target="../slideLayouts/slideLayout200.xml"/><Relationship Id="rId64" Type="http://schemas.openxmlformats.org/officeDocument/2006/relationships/slideLayout" Target="../slideLayouts/slideLayout208.xml"/><Relationship Id="rId69" Type="http://schemas.openxmlformats.org/officeDocument/2006/relationships/slideLayout" Target="../slideLayouts/slideLayout213.xml"/><Relationship Id="rId77" Type="http://schemas.openxmlformats.org/officeDocument/2006/relationships/slideLayout" Target="../slideLayouts/slideLayout221.xml"/><Relationship Id="rId8" Type="http://schemas.openxmlformats.org/officeDocument/2006/relationships/slideLayout" Target="../slideLayouts/slideLayout152.xml"/><Relationship Id="rId51" Type="http://schemas.openxmlformats.org/officeDocument/2006/relationships/slideLayout" Target="../slideLayouts/slideLayout195.xml"/><Relationship Id="rId72" Type="http://schemas.openxmlformats.org/officeDocument/2006/relationships/slideLayout" Target="../slideLayouts/slideLayout216.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147.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slideLayout" Target="../slideLayouts/slideLayout169.xml"/><Relationship Id="rId33" Type="http://schemas.openxmlformats.org/officeDocument/2006/relationships/slideLayout" Target="../slideLayouts/slideLayout177.xml"/><Relationship Id="rId38" Type="http://schemas.openxmlformats.org/officeDocument/2006/relationships/slideLayout" Target="../slideLayouts/slideLayout182.xml"/><Relationship Id="rId46" Type="http://schemas.openxmlformats.org/officeDocument/2006/relationships/slideLayout" Target="../slideLayouts/slideLayout190.xml"/><Relationship Id="rId59" Type="http://schemas.openxmlformats.org/officeDocument/2006/relationships/slideLayout" Target="../slideLayouts/slideLayout203.xml"/><Relationship Id="rId67" Type="http://schemas.openxmlformats.org/officeDocument/2006/relationships/slideLayout" Target="../slideLayouts/slideLayout211.xml"/><Relationship Id="rId20" Type="http://schemas.openxmlformats.org/officeDocument/2006/relationships/slideLayout" Target="../slideLayouts/slideLayout164.xml"/><Relationship Id="rId41" Type="http://schemas.openxmlformats.org/officeDocument/2006/relationships/slideLayout" Target="../slideLayouts/slideLayout185.xml"/><Relationship Id="rId54" Type="http://schemas.openxmlformats.org/officeDocument/2006/relationships/slideLayout" Target="../slideLayouts/slideLayout198.xml"/><Relationship Id="rId62" Type="http://schemas.openxmlformats.org/officeDocument/2006/relationships/slideLayout" Target="../slideLayouts/slideLayout206.xml"/><Relationship Id="rId70" Type="http://schemas.openxmlformats.org/officeDocument/2006/relationships/slideLayout" Target="../slideLayouts/slideLayout214.xml"/><Relationship Id="rId75" Type="http://schemas.openxmlformats.org/officeDocument/2006/relationships/slideLayout" Target="../slideLayouts/slideLayout219.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28" Type="http://schemas.openxmlformats.org/officeDocument/2006/relationships/slideLayout" Target="../slideLayouts/slideLayout172.xml"/><Relationship Id="rId36" Type="http://schemas.openxmlformats.org/officeDocument/2006/relationships/slideLayout" Target="../slideLayouts/slideLayout180.xml"/><Relationship Id="rId49" Type="http://schemas.openxmlformats.org/officeDocument/2006/relationships/slideLayout" Target="../slideLayouts/slideLayout193.xml"/><Relationship Id="rId57" Type="http://schemas.openxmlformats.org/officeDocument/2006/relationships/slideLayout" Target="../slideLayouts/slideLayout201.xml"/><Relationship Id="rId10" Type="http://schemas.openxmlformats.org/officeDocument/2006/relationships/slideLayout" Target="../slideLayouts/slideLayout154.xml"/><Relationship Id="rId31" Type="http://schemas.openxmlformats.org/officeDocument/2006/relationships/slideLayout" Target="../slideLayouts/slideLayout175.xml"/><Relationship Id="rId44" Type="http://schemas.openxmlformats.org/officeDocument/2006/relationships/slideLayout" Target="../slideLayouts/slideLayout188.xml"/><Relationship Id="rId52" Type="http://schemas.openxmlformats.org/officeDocument/2006/relationships/slideLayout" Target="../slideLayouts/slideLayout196.xml"/><Relationship Id="rId60" Type="http://schemas.openxmlformats.org/officeDocument/2006/relationships/slideLayout" Target="../slideLayouts/slideLayout204.xml"/><Relationship Id="rId65" Type="http://schemas.openxmlformats.org/officeDocument/2006/relationships/slideLayout" Target="../slideLayouts/slideLayout209.xml"/><Relationship Id="rId73" Type="http://schemas.openxmlformats.org/officeDocument/2006/relationships/slideLayout" Target="../slideLayouts/slideLayout217.xml"/><Relationship Id="rId78" Type="http://schemas.openxmlformats.org/officeDocument/2006/relationships/theme" Target="../theme/theme3.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148.xml"/><Relationship Id="rId9" Type="http://schemas.openxmlformats.org/officeDocument/2006/relationships/slideLayout" Target="../slideLayouts/slideLayout153.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9" Type="http://schemas.openxmlformats.org/officeDocument/2006/relationships/slideLayout" Target="../slideLayouts/slideLayout183.xml"/><Relationship Id="rId34" Type="http://schemas.openxmlformats.org/officeDocument/2006/relationships/slideLayout" Target="../slideLayouts/slideLayout178.xml"/><Relationship Id="rId50" Type="http://schemas.openxmlformats.org/officeDocument/2006/relationships/slideLayout" Target="../slideLayouts/slideLayout194.xml"/><Relationship Id="rId55" Type="http://schemas.openxmlformats.org/officeDocument/2006/relationships/slideLayout" Target="../slideLayouts/slideLayout199.xml"/><Relationship Id="rId76" Type="http://schemas.openxmlformats.org/officeDocument/2006/relationships/slideLayout" Target="../slideLayouts/slideLayout220.xml"/><Relationship Id="rId7" Type="http://schemas.openxmlformats.org/officeDocument/2006/relationships/slideLayout" Target="../slideLayouts/slideLayout151.xml"/><Relationship Id="rId71" Type="http://schemas.openxmlformats.org/officeDocument/2006/relationships/slideLayout" Target="../slideLayouts/slideLayout215.xml"/><Relationship Id="rId2" Type="http://schemas.openxmlformats.org/officeDocument/2006/relationships/slideLayout" Target="../slideLayouts/slideLayout146.xml"/><Relationship Id="rId29" Type="http://schemas.openxmlformats.org/officeDocument/2006/relationships/slideLayout" Target="../slideLayouts/slideLayout173.xml"/><Relationship Id="rId24" Type="http://schemas.openxmlformats.org/officeDocument/2006/relationships/slideLayout" Target="../slideLayouts/slideLayout168.xml"/><Relationship Id="rId40" Type="http://schemas.openxmlformats.org/officeDocument/2006/relationships/slideLayout" Target="../slideLayouts/slideLayout184.xml"/><Relationship Id="rId45" Type="http://schemas.openxmlformats.org/officeDocument/2006/relationships/slideLayout" Target="../slideLayouts/slideLayout189.xml"/><Relationship Id="rId66" Type="http://schemas.openxmlformats.org/officeDocument/2006/relationships/slideLayout" Target="../slideLayouts/slideLayout210.xml"/><Relationship Id="rId87" Type="http://schemas.openxmlformats.org/officeDocument/2006/relationships/image" Target="../media/image9.png"/><Relationship Id="rId61" Type="http://schemas.openxmlformats.org/officeDocument/2006/relationships/slideLayout" Target="../slideLayouts/slideLayout205.xml"/><Relationship Id="rId82" Type="http://schemas.openxmlformats.org/officeDocument/2006/relationships/image" Target="../media/image4.png"/><Relationship Id="rId19" Type="http://schemas.openxmlformats.org/officeDocument/2006/relationships/slideLayout" Target="../slideLayouts/slideLayout1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48309717"/>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 id="2147484007" r:id="rId68"/>
    <p:sldLayoutId id="2147484008" r:id="rId69"/>
    <p:sldLayoutId id="2147484009" r:id="rId70"/>
    <p:sldLayoutId id="2147484010" r:id="rId71"/>
    <p:sldLayoutId id="2147484011" r:id="rId72"/>
    <p:sldLayoutId id="2147484012" r:id="rId73"/>
    <p:sldLayoutId id="2147484013" r:id="rId74"/>
    <p:sldLayoutId id="2147484014" r:id="rId75"/>
    <p:sldLayoutId id="2147484015" r:id="rId76"/>
    <p:sldLayoutId id="2147484016"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notesSlide" Target="../notesSlides/notesSlide1.xml"/><Relationship Id="rId1" Type="http://schemas.openxmlformats.org/officeDocument/2006/relationships/slideLayout" Target="../slideLayouts/slideLayout81.xml"/><Relationship Id="rId4" Type="http://schemas.openxmlformats.org/officeDocument/2006/relationships/image" Target="../media/image428.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6.xml"/><Relationship Id="rId1" Type="http://schemas.openxmlformats.org/officeDocument/2006/relationships/themeOverride" Target="../theme/themeOverride2.xml"/><Relationship Id="rId4" Type="http://schemas.openxmlformats.org/officeDocument/2006/relationships/image" Target="../media/image430.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6.xml"/><Relationship Id="rId1" Type="http://schemas.openxmlformats.org/officeDocument/2006/relationships/themeOverride" Target="../theme/themeOverride3.xml"/><Relationship Id="rId4" Type="http://schemas.openxmlformats.org/officeDocument/2006/relationships/image" Target="../media/image430.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6.xml"/><Relationship Id="rId1" Type="http://schemas.openxmlformats.org/officeDocument/2006/relationships/themeOverride" Target="../theme/themeOverride4.xml"/><Relationship Id="rId4" Type="http://schemas.openxmlformats.org/officeDocument/2006/relationships/image" Target="../media/image430.svg"/></Relationships>
</file>

<file path=ppt/slides/_rels/slide13.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13.xml"/><Relationship Id="rId1" Type="http://schemas.openxmlformats.org/officeDocument/2006/relationships/slideLayout" Target="../slideLayouts/slideLayout187.xml"/><Relationship Id="rId5" Type="http://schemas.openxmlformats.org/officeDocument/2006/relationships/hyperlink" Target="https://www.crackerscompany.de/Erdnuss-Snack-Wiki" TargetMode="External"/><Relationship Id="rId4" Type="http://schemas.openxmlformats.org/officeDocument/2006/relationships/image" Target="../media/image432.jpeg"/></Relationships>
</file>

<file path=ppt/slides/_rels/slide14.xml.rels><?xml version="1.0" encoding="UTF-8" standalone="yes"?>
<Relationships xmlns="http://schemas.openxmlformats.org/package/2006/relationships"><Relationship Id="rId3" Type="http://schemas.openxmlformats.org/officeDocument/2006/relationships/image" Target="../media/image433.png"/><Relationship Id="rId2" Type="http://schemas.openxmlformats.org/officeDocument/2006/relationships/notesSlide" Target="../notesSlides/notesSlide14.xml"/><Relationship Id="rId1" Type="http://schemas.openxmlformats.org/officeDocument/2006/relationships/slideLayout" Target="../slideLayouts/slideLayout187.xml"/><Relationship Id="rId5" Type="http://schemas.openxmlformats.org/officeDocument/2006/relationships/hyperlink" Target="https://fabulous.ch/de" TargetMode="External"/><Relationship Id="rId4" Type="http://schemas.openxmlformats.org/officeDocument/2006/relationships/image" Target="../media/image43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3" Type="http://schemas.openxmlformats.org/officeDocument/2006/relationships/image" Target="../media/image434.jpeg"/><Relationship Id="rId2" Type="http://schemas.openxmlformats.org/officeDocument/2006/relationships/notesSlide" Target="../notesSlides/notesSlide16.xml"/><Relationship Id="rId1" Type="http://schemas.openxmlformats.org/officeDocument/2006/relationships/slideLayout" Target="../slideLayouts/slideLayout115.xml"/><Relationship Id="rId4" Type="http://schemas.openxmlformats.org/officeDocument/2006/relationships/hyperlink" Target="https://www.youtube.com/playlist?list=PLqI90ylGNhawPrHq6CGTcemMmSLvfbgUv"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440.png"/><Relationship Id="rId3" Type="http://schemas.openxmlformats.org/officeDocument/2006/relationships/image" Target="../media/image435.png"/><Relationship Id="rId7" Type="http://schemas.openxmlformats.org/officeDocument/2006/relationships/image" Target="../media/image439.png"/><Relationship Id="rId2" Type="http://schemas.openxmlformats.org/officeDocument/2006/relationships/notesSlide" Target="../notesSlides/notesSlide17.xml"/><Relationship Id="rId1" Type="http://schemas.openxmlformats.org/officeDocument/2006/relationships/slideLayout" Target="../slideLayouts/slideLayout187.xml"/><Relationship Id="rId6" Type="http://schemas.openxmlformats.org/officeDocument/2006/relationships/image" Target="../media/image438.png"/><Relationship Id="rId5" Type="http://schemas.openxmlformats.org/officeDocument/2006/relationships/image" Target="../media/image437.png"/><Relationship Id="rId10" Type="http://schemas.openxmlformats.org/officeDocument/2006/relationships/image" Target="../media/image431.png"/><Relationship Id="rId4" Type="http://schemas.openxmlformats.org/officeDocument/2006/relationships/image" Target="../media/image436.png"/><Relationship Id="rId9" Type="http://schemas.openxmlformats.org/officeDocument/2006/relationships/image" Target="../media/image441.png"/></Relationships>
</file>

<file path=ppt/slides/_rels/slide18.xml.rels><?xml version="1.0" encoding="UTF-8" standalone="yes"?>
<Relationships xmlns="http://schemas.openxmlformats.org/package/2006/relationships"><Relationship Id="rId8" Type="http://schemas.openxmlformats.org/officeDocument/2006/relationships/image" Target="../media/image440.png"/><Relationship Id="rId13" Type="http://schemas.openxmlformats.org/officeDocument/2006/relationships/image" Target="../media/image445.jpeg"/><Relationship Id="rId3" Type="http://schemas.openxmlformats.org/officeDocument/2006/relationships/image" Target="../media/image435.png"/><Relationship Id="rId7" Type="http://schemas.openxmlformats.org/officeDocument/2006/relationships/image" Target="../media/image439.png"/><Relationship Id="rId12" Type="http://schemas.openxmlformats.org/officeDocument/2006/relationships/image" Target="../media/image444.png"/><Relationship Id="rId17" Type="http://schemas.openxmlformats.org/officeDocument/2006/relationships/image" Target="../media/image449.jpeg"/><Relationship Id="rId2" Type="http://schemas.openxmlformats.org/officeDocument/2006/relationships/notesSlide" Target="../notesSlides/notesSlide18.xml"/><Relationship Id="rId16" Type="http://schemas.openxmlformats.org/officeDocument/2006/relationships/image" Target="../media/image448.png"/><Relationship Id="rId1" Type="http://schemas.openxmlformats.org/officeDocument/2006/relationships/slideLayout" Target="../slideLayouts/slideLayout187.xml"/><Relationship Id="rId6" Type="http://schemas.openxmlformats.org/officeDocument/2006/relationships/image" Target="../media/image438.png"/><Relationship Id="rId11" Type="http://schemas.openxmlformats.org/officeDocument/2006/relationships/image" Target="../media/image443.jpeg"/><Relationship Id="rId5" Type="http://schemas.openxmlformats.org/officeDocument/2006/relationships/image" Target="../media/image437.png"/><Relationship Id="rId15" Type="http://schemas.openxmlformats.org/officeDocument/2006/relationships/image" Target="../media/image447.png"/><Relationship Id="rId10" Type="http://schemas.openxmlformats.org/officeDocument/2006/relationships/image" Target="../media/image431.png"/><Relationship Id="rId4" Type="http://schemas.openxmlformats.org/officeDocument/2006/relationships/image" Target="../media/image442.png"/><Relationship Id="rId9" Type="http://schemas.openxmlformats.org/officeDocument/2006/relationships/image" Target="../media/image441.png"/><Relationship Id="rId14" Type="http://schemas.openxmlformats.org/officeDocument/2006/relationships/image" Target="../media/image446.png"/></Relationships>
</file>

<file path=ppt/slides/_rels/slide19.xml.rels><?xml version="1.0" encoding="UTF-8" standalone="yes"?>
<Relationships xmlns="http://schemas.openxmlformats.org/package/2006/relationships"><Relationship Id="rId8" Type="http://schemas.openxmlformats.org/officeDocument/2006/relationships/image" Target="../media/image440.png"/><Relationship Id="rId13" Type="http://schemas.openxmlformats.org/officeDocument/2006/relationships/image" Target="../media/image445.jpeg"/><Relationship Id="rId3" Type="http://schemas.openxmlformats.org/officeDocument/2006/relationships/image" Target="../media/image435.png"/><Relationship Id="rId7" Type="http://schemas.openxmlformats.org/officeDocument/2006/relationships/image" Target="../media/image439.png"/><Relationship Id="rId12" Type="http://schemas.openxmlformats.org/officeDocument/2006/relationships/image" Target="../media/image444.png"/><Relationship Id="rId17" Type="http://schemas.openxmlformats.org/officeDocument/2006/relationships/image" Target="../media/image449.jpeg"/><Relationship Id="rId2" Type="http://schemas.openxmlformats.org/officeDocument/2006/relationships/notesSlide" Target="../notesSlides/notesSlide19.xml"/><Relationship Id="rId16" Type="http://schemas.openxmlformats.org/officeDocument/2006/relationships/image" Target="../media/image448.png"/><Relationship Id="rId1" Type="http://schemas.openxmlformats.org/officeDocument/2006/relationships/slideLayout" Target="../slideLayouts/slideLayout187.xml"/><Relationship Id="rId6" Type="http://schemas.openxmlformats.org/officeDocument/2006/relationships/image" Target="../media/image438.png"/><Relationship Id="rId11" Type="http://schemas.openxmlformats.org/officeDocument/2006/relationships/image" Target="../media/image443.jpeg"/><Relationship Id="rId5" Type="http://schemas.openxmlformats.org/officeDocument/2006/relationships/image" Target="../media/image437.png"/><Relationship Id="rId15" Type="http://schemas.openxmlformats.org/officeDocument/2006/relationships/image" Target="../media/image447.png"/><Relationship Id="rId10" Type="http://schemas.openxmlformats.org/officeDocument/2006/relationships/image" Target="../media/image431.png"/><Relationship Id="rId4" Type="http://schemas.openxmlformats.org/officeDocument/2006/relationships/image" Target="../media/image442.png"/><Relationship Id="rId9" Type="http://schemas.openxmlformats.org/officeDocument/2006/relationships/image" Target="../media/image441.png"/><Relationship Id="rId14" Type="http://schemas.openxmlformats.org/officeDocument/2006/relationships/image" Target="../media/image446.pn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130.xml"/><Relationship Id="rId4" Type="http://schemas.openxmlformats.org/officeDocument/2006/relationships/image" Target="../media/image429.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tRm6BF4iYNs" TargetMode="External"/><Relationship Id="rId2" Type="http://schemas.openxmlformats.org/officeDocument/2006/relationships/notesSlide" Target="../notesSlides/notesSlide21.xml"/><Relationship Id="rId1" Type="http://schemas.openxmlformats.org/officeDocument/2006/relationships/slideLayout" Target="../slideLayouts/slideLayout36.xml"/><Relationship Id="rId4" Type="http://schemas.openxmlformats.org/officeDocument/2006/relationships/hyperlink" Target="https://www.youtube.com/watch?v=cGXC-goI0O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451.png"/><Relationship Id="rId2" Type="http://schemas.openxmlformats.org/officeDocument/2006/relationships/notesSlide" Target="../notesSlides/notesSlide24.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image" Target="../media/image452.png"/><Relationship Id="rId2" Type="http://schemas.openxmlformats.org/officeDocument/2006/relationships/notesSlide" Target="../notesSlides/notesSlide25.xml"/><Relationship Id="rId1" Type="http://schemas.openxmlformats.org/officeDocument/2006/relationships/slideLayout" Target="../slideLayouts/slideLayout36.xml"/><Relationship Id="rId4" Type="http://schemas.openxmlformats.org/officeDocument/2006/relationships/image" Target="../media/image453.png"/></Relationships>
</file>

<file path=ppt/slides/_rels/slide26.xml.rels><?xml version="1.0" encoding="UTF-8" standalone="yes"?>
<Relationships xmlns="http://schemas.openxmlformats.org/package/2006/relationships"><Relationship Id="rId3" Type="http://schemas.openxmlformats.org/officeDocument/2006/relationships/image" Target="../media/image454.png"/><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27.xml"/><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455.png"/><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QrDuPNtz8W8&amp;ab_channel=TV24" TargetMode="External"/><Relationship Id="rId2" Type="http://schemas.openxmlformats.org/officeDocument/2006/relationships/notesSlide" Target="../notesSlides/notesSlide6.xml"/><Relationship Id="rId1" Type="http://schemas.openxmlformats.org/officeDocument/2006/relationships/slideLayout" Target="../slideLayouts/slideLayout35.xml"/><Relationship Id="rId4" Type="http://schemas.openxmlformats.org/officeDocument/2006/relationships/hyperlink" Target="https://www.youtube.com/watch?v=4z9g4Axe6Pw&amp;ab_channel=AlverWorld"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6.xml"/><Relationship Id="rId1" Type="http://schemas.openxmlformats.org/officeDocument/2006/relationships/themeOverride" Target="../theme/themeOverride1.xml"/><Relationship Id="rId4" Type="http://schemas.openxmlformats.org/officeDocument/2006/relationships/image" Target="../media/image4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de-CH" sz="3600" dirty="0">
                <a:solidFill>
                  <a:srgbClr val="0B4874"/>
                </a:solidFill>
              </a:rPr>
              <a:t>Recurring themes</a:t>
            </a:r>
          </a:p>
        </p:txBody>
      </p:sp>
      <p:sp>
        <p:nvSpPr>
          <p:cNvPr id="8" name="Titel 1">
            <a:extLst>
              <a:ext uri="{FF2B5EF4-FFF2-40B4-BE49-F238E27FC236}">
                <a16:creationId xmlns:a16="http://schemas.microsoft.com/office/drawing/2014/main" id="{649225DA-B0F5-B7B6-D3E3-E3E26009112C}"/>
              </a:ext>
            </a:extLst>
          </p:cNvPr>
          <p:cNvSpPr txBox="1">
            <a:spLocks/>
          </p:cNvSpPr>
          <p:nvPr/>
        </p:nvSpPr>
        <p:spPr>
          <a:xfrm>
            <a:off x="935834" y="5890629"/>
            <a:ext cx="8168410" cy="63610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l"/>
            <a:r>
              <a:rPr lang="en-GB" sz="2800" b="0" noProof="0" dirty="0">
                <a:solidFill>
                  <a:srgbClr val="8EB403"/>
                </a:solidFill>
              </a:rPr>
              <a:t>Entrepreneurial Thinking and Acting</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311374"/>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pic>
        <p:nvPicPr>
          <p:cNvPr id="3" name="Grafik 2">
            <a:extLst>
              <a:ext uri="{FF2B5EF4-FFF2-40B4-BE49-F238E27FC236}">
                <a16:creationId xmlns:a16="http://schemas.microsoft.com/office/drawing/2014/main" id="{FB27E497-371E-7179-4AC5-9EB02A6927C5}"/>
              </a:ext>
            </a:extLst>
          </p:cNvPr>
          <p:cNvPicPr>
            <a:picLocks noChangeAspect="1"/>
          </p:cNvPicPr>
          <p:nvPr/>
        </p:nvPicPr>
        <p:blipFill>
          <a:blip r:embed="rId4" cstate="email">
            <a:extLst>
              <a:ext uri="{28A0092B-C50C-407E-A947-70E740481C1C}">
                <a14:useLocalDpi xmlns:a14="http://schemas.microsoft.com/office/drawing/2010/main"/>
              </a:ext>
            </a:extLst>
          </a:blip>
          <a:srcRect r="16716"/>
          <a:stretch>
            <a:fillRect/>
          </a:stretch>
        </p:blipFill>
        <p:spPr>
          <a:xfrm>
            <a:off x="9148681" y="5236341"/>
            <a:ext cx="3043319" cy="1314603"/>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A3A54C68-78CF-2C54-4552-6C7C9FFC1EFF}"/>
            </a:ext>
          </a:extLst>
        </p:cNvPr>
        <p:cNvGrpSpPr/>
        <p:nvPr/>
      </p:nvGrpSpPr>
      <p:grpSpPr>
        <a:xfrm>
          <a:off x="0" y="0"/>
          <a:ext cx="0" cy="0"/>
          <a:chOff x="0" y="0"/>
          <a:chExt cx="0" cy="0"/>
        </a:xfrm>
      </p:grpSpPr>
      <p:sp>
        <p:nvSpPr>
          <p:cNvPr id="16" name="Rechteck: abgerundete Ecken 15">
            <a:extLst>
              <a:ext uri="{FF2B5EF4-FFF2-40B4-BE49-F238E27FC236}">
                <a16:creationId xmlns:a16="http://schemas.microsoft.com/office/drawing/2014/main" id="{3CD0AF2C-4378-9E69-BACD-83AD84C8C150}"/>
              </a:ext>
            </a:extLst>
          </p:cNvPr>
          <p:cNvSpPr/>
          <p:nvPr/>
        </p:nvSpPr>
        <p:spPr>
          <a:xfrm>
            <a:off x="998112" y="5424476"/>
            <a:ext cx="10142113" cy="1114436"/>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3" name="Rechteck: abgerundete Ecken 12">
            <a:extLst>
              <a:ext uri="{FF2B5EF4-FFF2-40B4-BE49-F238E27FC236}">
                <a16:creationId xmlns:a16="http://schemas.microsoft.com/office/drawing/2014/main" id="{040D1663-C45C-F6D0-8B2C-41018B1625DC}"/>
              </a:ext>
            </a:extLst>
          </p:cNvPr>
          <p:cNvSpPr/>
          <p:nvPr/>
        </p:nvSpPr>
        <p:spPr>
          <a:xfrm>
            <a:off x="998113" y="787746"/>
            <a:ext cx="10142113" cy="111443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97CF1A92-9776-279C-4BED-3D26276D3502}"/>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18" name="Foliennummernplatzhalter 1">
            <a:extLst>
              <a:ext uri="{FF2B5EF4-FFF2-40B4-BE49-F238E27FC236}">
                <a16:creationId xmlns:a16="http://schemas.microsoft.com/office/drawing/2014/main" id="{9198430B-EBA4-93A1-9AB2-CE158A0D2E74}"/>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EF1B5CB2-8EDD-57D4-013A-AC8D41E3909B}"/>
              </a:ext>
            </a:extLst>
          </p:cNvPr>
          <p:cNvSpPr txBox="1"/>
          <p:nvPr/>
        </p:nvSpPr>
        <p:spPr>
          <a:xfrm>
            <a:off x="1790960" y="2160885"/>
            <a:ext cx="9226876" cy="2846933"/>
          </a:xfrm>
          <a:prstGeom prst="rect">
            <a:avLst/>
          </a:prstGeom>
          <a:noFill/>
        </p:spPr>
        <p:txBody>
          <a:bodyPr wrap="square">
            <a:spAutoFit/>
          </a:bodyPr>
          <a:lstStyle/>
          <a:p>
            <a:pPr>
              <a:spcAft>
                <a:spcPts val="1800"/>
              </a:spcAft>
            </a:pPr>
            <a:r>
              <a:rPr lang="en-GB" b="1" noProof="0" dirty="0">
                <a:solidFill>
                  <a:srgbClr val="686868"/>
                </a:solidFill>
              </a:rPr>
              <a:t>For example, this means:</a:t>
            </a:r>
          </a:p>
          <a:p>
            <a:pPr marL="285750" indent="-285750">
              <a:spcAft>
                <a:spcPts val="1200"/>
              </a:spcAft>
              <a:buFont typeface="Arial" panose="020B0604020202020204" pitchFamily="34" charset="0"/>
              <a:buChar char="•"/>
            </a:pPr>
            <a:r>
              <a:rPr lang="en-GB" noProof="0" dirty="0">
                <a:solidFill>
                  <a:srgbClr val="686868"/>
                </a:solidFill>
              </a:rPr>
              <a:t>You describe the </a:t>
            </a:r>
            <a:r>
              <a:rPr lang="en-GB" b="1" noProof="0" dirty="0">
                <a:solidFill>
                  <a:srgbClr val="686868"/>
                </a:solidFill>
              </a:rPr>
              <a:t>problem </a:t>
            </a:r>
            <a:r>
              <a:rPr lang="en-GB" noProof="0" dirty="0">
                <a:solidFill>
                  <a:srgbClr val="686868"/>
                </a:solidFill>
              </a:rPr>
              <a:t>in simple sentences, without using technical terms:</a:t>
            </a:r>
            <a:br>
              <a:rPr lang="en-GB" noProof="0" dirty="0">
                <a:solidFill>
                  <a:srgbClr val="686868"/>
                </a:solidFill>
              </a:rPr>
            </a:br>
            <a:r>
              <a:rPr lang="en-GB" i="1" noProof="0" dirty="0">
                <a:solidFill>
                  <a:srgbClr val="686868"/>
                </a:solidFill>
              </a:rPr>
              <a:t>«Many learners face the problem that ...»</a:t>
            </a:r>
          </a:p>
          <a:p>
            <a:pPr marL="285750" indent="-285750">
              <a:spcAft>
                <a:spcPts val="1200"/>
              </a:spcAft>
              <a:buFont typeface="Arial" panose="020B0604020202020204" pitchFamily="34" charset="0"/>
              <a:buChar char="•"/>
            </a:pPr>
            <a:r>
              <a:rPr lang="en-GB" noProof="0" dirty="0">
                <a:solidFill>
                  <a:srgbClr val="686868"/>
                </a:solidFill>
              </a:rPr>
              <a:t>You explain </a:t>
            </a:r>
            <a:r>
              <a:rPr lang="en-GB" b="1" noProof="0" dirty="0">
                <a:solidFill>
                  <a:srgbClr val="686868"/>
                </a:solidFill>
              </a:rPr>
              <a:t>your idea </a:t>
            </a:r>
            <a:r>
              <a:rPr lang="en-GB" noProof="0" dirty="0">
                <a:solidFill>
                  <a:srgbClr val="686868"/>
                </a:solidFill>
              </a:rPr>
              <a:t>in a few sentences:</a:t>
            </a:r>
            <a:br>
              <a:rPr lang="en-GB" noProof="0" dirty="0">
                <a:solidFill>
                  <a:srgbClr val="686868"/>
                </a:solidFill>
              </a:rPr>
            </a:br>
            <a:r>
              <a:rPr lang="en-GB" i="1" noProof="0" dirty="0">
                <a:solidFill>
                  <a:srgbClr val="686868"/>
                </a:solidFill>
              </a:rPr>
              <a:t>«Our solution is ... It works by ...»</a:t>
            </a:r>
          </a:p>
          <a:p>
            <a:pPr marL="285750" indent="-285750">
              <a:spcAft>
                <a:spcPts val="1200"/>
              </a:spcAft>
              <a:buFont typeface="Arial" panose="020B0604020202020204" pitchFamily="34" charset="0"/>
              <a:buChar char="•"/>
            </a:pPr>
            <a:r>
              <a:rPr lang="en-GB" noProof="0" dirty="0">
                <a:solidFill>
                  <a:srgbClr val="686868"/>
                </a:solidFill>
              </a:rPr>
              <a:t>You use an </a:t>
            </a:r>
            <a:r>
              <a:rPr lang="en-GB" b="1" noProof="0" dirty="0">
                <a:solidFill>
                  <a:srgbClr val="686868"/>
                </a:solidFill>
              </a:rPr>
              <a:t>example, image, comparison</a:t>
            </a:r>
            <a:r>
              <a:rPr lang="en-GB" noProof="0" dirty="0">
                <a:solidFill>
                  <a:srgbClr val="686868"/>
                </a:solidFill>
              </a:rPr>
              <a:t>, etc., instead of just speaking abstractly:</a:t>
            </a:r>
            <a:br>
              <a:rPr lang="en-GB" noProof="0" dirty="0">
                <a:solidFill>
                  <a:srgbClr val="686868"/>
                </a:solidFill>
              </a:rPr>
            </a:br>
            <a:r>
              <a:rPr lang="en-GB" i="1" dirty="0">
                <a:solidFill>
                  <a:srgbClr val="686868"/>
                </a:solidFill>
              </a:rPr>
              <a:t>«</a:t>
            </a:r>
            <a:r>
              <a:rPr lang="en-GB" i="1" noProof="0" dirty="0">
                <a:solidFill>
                  <a:srgbClr val="686868"/>
                </a:solidFill>
              </a:rPr>
              <a:t>It works exactly the same as ...</a:t>
            </a:r>
            <a:r>
              <a:rPr lang="en-GB" i="1" dirty="0">
                <a:solidFill>
                  <a:srgbClr val="686868"/>
                </a:solidFill>
              </a:rPr>
              <a:t>»</a:t>
            </a:r>
            <a:endParaRPr lang="en-GB" i="1" noProof="0" dirty="0">
              <a:solidFill>
                <a:srgbClr val="686868"/>
              </a:solidFill>
            </a:endParaRPr>
          </a:p>
        </p:txBody>
      </p:sp>
      <p:sp>
        <p:nvSpPr>
          <p:cNvPr id="2" name="Rechteck 1">
            <a:extLst>
              <a:ext uri="{FF2B5EF4-FFF2-40B4-BE49-F238E27FC236}">
                <a16:creationId xmlns:a16="http://schemas.microsoft.com/office/drawing/2014/main" id="{7856E3BE-8640-F32F-D72E-DFEC73B7021D}"/>
              </a:ext>
            </a:extLst>
          </p:cNvPr>
          <p:cNvSpPr/>
          <p:nvPr/>
        </p:nvSpPr>
        <p:spPr>
          <a:xfrm>
            <a:off x="1790960" y="815223"/>
            <a:ext cx="9226876" cy="4770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500" b="1" i="0" u="none" strike="noStrike" kern="1200" cap="none" spc="0" normalizeH="0" baseline="0" noProof="0" dirty="0">
                <a:ln>
                  <a:noFill/>
                </a:ln>
                <a:solidFill>
                  <a:srgbClr val="0B4874"/>
                </a:solidFill>
                <a:effectLst/>
                <a:uLnTx/>
                <a:uFillTx/>
                <a:latin typeface="Century Gothic"/>
                <a:ea typeface="+mn-ea"/>
                <a:cs typeface="+mn-cs"/>
              </a:rPr>
              <a:t>I – Interest</a:t>
            </a:r>
            <a:r>
              <a:rPr lang="de-DE" sz="2500" b="1" dirty="0">
                <a:solidFill>
                  <a:srgbClr val="0B4874"/>
                </a:solidFill>
                <a:latin typeface="Century Gothic"/>
              </a:rPr>
              <a:t>: </a:t>
            </a:r>
            <a:r>
              <a:rPr lang="de-CH" sz="2500" b="1" dirty="0">
                <a:solidFill>
                  <a:srgbClr val="0B4874"/>
                </a:solidFill>
                <a:latin typeface="Century Gothic"/>
              </a:rPr>
              <a:t>Clarify the problem and idea</a:t>
            </a:r>
            <a:endParaRPr lang="de-DE" sz="2500" b="1" dirty="0">
              <a:solidFill>
                <a:srgbClr val="0B4874"/>
              </a:solidFill>
              <a:latin typeface="Century Gothic"/>
            </a:endParaRPr>
          </a:p>
        </p:txBody>
      </p:sp>
      <p:sp>
        <p:nvSpPr>
          <p:cNvPr id="4" name="Textfeld 3">
            <a:extLst>
              <a:ext uri="{FF2B5EF4-FFF2-40B4-BE49-F238E27FC236}">
                <a16:creationId xmlns:a16="http://schemas.microsoft.com/office/drawing/2014/main" id="{D9A7151B-128E-1FBA-2263-2A53DE09F2EE}"/>
              </a:ext>
            </a:extLst>
          </p:cNvPr>
          <p:cNvSpPr txBox="1"/>
          <p:nvPr/>
        </p:nvSpPr>
        <p:spPr>
          <a:xfrm>
            <a:off x="1790960" y="1227388"/>
            <a:ext cx="8828739" cy="646331"/>
          </a:xfrm>
          <a:prstGeom prst="rect">
            <a:avLst/>
          </a:prstGeom>
          <a:noFill/>
        </p:spPr>
        <p:txBody>
          <a:bodyPr wrap="square" rtlCol="0">
            <a:spAutoFit/>
          </a:bodyPr>
          <a:lstStyle/>
          <a:p>
            <a:r>
              <a:rPr lang="en-GB" dirty="0">
                <a:solidFill>
                  <a:srgbClr val="0B4874"/>
                </a:solidFill>
              </a:rPr>
              <a:t>You can explain the problem and your solution in a way that even people outside your target group can easily understand.</a:t>
            </a:r>
          </a:p>
        </p:txBody>
      </p:sp>
      <p:sp>
        <p:nvSpPr>
          <p:cNvPr id="12" name="Textfeld 11">
            <a:extLst>
              <a:ext uri="{FF2B5EF4-FFF2-40B4-BE49-F238E27FC236}">
                <a16:creationId xmlns:a16="http://schemas.microsoft.com/office/drawing/2014/main" id="{62F58A8F-07DA-36AF-91BF-6997BFC01A26}"/>
              </a:ext>
            </a:extLst>
          </p:cNvPr>
          <p:cNvSpPr txBox="1"/>
          <p:nvPr/>
        </p:nvSpPr>
        <p:spPr>
          <a:xfrm>
            <a:off x="1795228" y="5505211"/>
            <a:ext cx="9453093" cy="861774"/>
          </a:xfrm>
          <a:prstGeom prst="rect">
            <a:avLst/>
          </a:prstGeom>
          <a:noFill/>
        </p:spPr>
        <p:txBody>
          <a:bodyPr wrap="square">
            <a:spAutoFit/>
          </a:bodyPr>
          <a:lstStyle/>
          <a:p>
            <a:pPr>
              <a:buNone/>
            </a:pPr>
            <a:r>
              <a:rPr lang="en-GB" b="1" noProof="0" dirty="0">
                <a:solidFill>
                  <a:schemeClr val="bg1"/>
                </a:solidFill>
              </a:rPr>
              <a:t>Checklist for your team:</a:t>
            </a:r>
            <a:endParaRPr lang="en-GB" noProof="0" dirty="0">
              <a:solidFill>
                <a:schemeClr val="bg1"/>
              </a:solidFill>
            </a:endParaRPr>
          </a:p>
          <a:p>
            <a:pPr marL="285750" indent="-285750">
              <a:buFont typeface="Arial" panose="020B0604020202020204" pitchFamily="34" charset="0"/>
              <a:buChar char="•"/>
            </a:pPr>
            <a:r>
              <a:rPr lang="en-GB" sz="1600" noProof="0" dirty="0">
                <a:solidFill>
                  <a:schemeClr val="bg1"/>
                </a:solidFill>
              </a:rPr>
              <a:t>Would someone from a completely different profession understand what this is about?</a:t>
            </a:r>
          </a:p>
          <a:p>
            <a:pPr marL="285750" indent="-285750">
              <a:buFont typeface="Arial" panose="020B0604020202020204" pitchFamily="34" charset="0"/>
              <a:buChar char="•"/>
            </a:pPr>
            <a:r>
              <a:rPr lang="en-GB" sz="1600" noProof="0" dirty="0">
                <a:solidFill>
                  <a:schemeClr val="bg1"/>
                </a:solidFill>
              </a:rPr>
              <a:t>Have we included at least one specific example or image?</a:t>
            </a:r>
          </a:p>
        </p:txBody>
      </p:sp>
      <p:pic>
        <p:nvPicPr>
          <p:cNvPr id="5" name="Grafik 4" descr="Klemmbrett abgehakt Silhouette">
            <a:extLst>
              <a:ext uri="{FF2B5EF4-FFF2-40B4-BE49-F238E27FC236}">
                <a16:creationId xmlns:a16="http://schemas.microsoft.com/office/drawing/2014/main" id="{505BAEA8-414F-0192-4D5E-D2CB1859F44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3879846007"/>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2A1A3B1E-0087-1D77-82DA-12BCF4B08C63}"/>
            </a:ext>
          </a:extLst>
        </p:cNvPr>
        <p:cNvGrpSpPr/>
        <p:nvPr/>
      </p:nvGrpSpPr>
      <p:grpSpPr>
        <a:xfrm>
          <a:off x="0" y="0"/>
          <a:ext cx="0" cy="0"/>
          <a:chOff x="0" y="0"/>
          <a:chExt cx="0" cy="0"/>
        </a:xfrm>
      </p:grpSpPr>
      <p:sp>
        <p:nvSpPr>
          <p:cNvPr id="14" name="Rechteck: abgerundete Ecken 13">
            <a:extLst>
              <a:ext uri="{FF2B5EF4-FFF2-40B4-BE49-F238E27FC236}">
                <a16:creationId xmlns:a16="http://schemas.microsoft.com/office/drawing/2014/main" id="{D7BAC301-78BF-EB58-7F54-187CBE14B9FF}"/>
              </a:ext>
            </a:extLst>
          </p:cNvPr>
          <p:cNvSpPr/>
          <p:nvPr/>
        </p:nvSpPr>
        <p:spPr>
          <a:xfrm>
            <a:off x="998112" y="5424476"/>
            <a:ext cx="10142113" cy="1362761"/>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hteck: abgerundete Ecken 10">
            <a:extLst>
              <a:ext uri="{FF2B5EF4-FFF2-40B4-BE49-F238E27FC236}">
                <a16:creationId xmlns:a16="http://schemas.microsoft.com/office/drawing/2014/main" id="{C4392999-2146-0A4B-6C42-15EAAEC1169D}"/>
              </a:ext>
            </a:extLst>
          </p:cNvPr>
          <p:cNvSpPr/>
          <p:nvPr/>
        </p:nvSpPr>
        <p:spPr>
          <a:xfrm>
            <a:off x="998113" y="787746"/>
            <a:ext cx="10142113" cy="111443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D531683B-7764-4E4B-0A32-5B9D7F4CD076}"/>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18" name="Foliennummernplatzhalter 1">
            <a:extLst>
              <a:ext uri="{FF2B5EF4-FFF2-40B4-BE49-F238E27FC236}">
                <a16:creationId xmlns:a16="http://schemas.microsoft.com/office/drawing/2014/main" id="{F514C637-03DA-42A1-BD16-3634A80F873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4ED31FCE-9F81-E0C2-9F0F-68ECB553A31B}"/>
              </a:ext>
            </a:extLst>
          </p:cNvPr>
          <p:cNvSpPr txBox="1"/>
          <p:nvPr/>
        </p:nvSpPr>
        <p:spPr>
          <a:xfrm>
            <a:off x="1790959" y="2180204"/>
            <a:ext cx="9568721" cy="2846933"/>
          </a:xfrm>
          <a:prstGeom prst="rect">
            <a:avLst/>
          </a:prstGeom>
          <a:noFill/>
        </p:spPr>
        <p:txBody>
          <a:bodyPr wrap="square">
            <a:spAutoFit/>
          </a:bodyPr>
          <a:lstStyle/>
          <a:p>
            <a:pPr>
              <a:spcAft>
                <a:spcPts val="1800"/>
              </a:spcAft>
            </a:pPr>
            <a:r>
              <a:rPr lang="en-GB" b="1" noProof="0" dirty="0">
                <a:solidFill>
                  <a:srgbClr val="686868"/>
                </a:solidFill>
              </a:rPr>
              <a:t>For example, this means:</a:t>
            </a:r>
          </a:p>
          <a:p>
            <a:pPr marL="285750" indent="-285750">
              <a:spcAft>
                <a:spcPts val="1200"/>
              </a:spcAft>
              <a:buFont typeface="Arial" panose="020B0604020202020204" pitchFamily="34" charset="0"/>
              <a:buChar char="•"/>
            </a:pPr>
            <a:r>
              <a:rPr lang="en-GB" noProof="0" dirty="0">
                <a:solidFill>
                  <a:srgbClr val="686868"/>
                </a:solidFill>
              </a:rPr>
              <a:t>You name </a:t>
            </a:r>
            <a:r>
              <a:rPr lang="en-GB" b="1" noProof="0" dirty="0">
                <a:solidFill>
                  <a:srgbClr val="686868"/>
                </a:solidFill>
              </a:rPr>
              <a:t>specific advantages</a:t>
            </a:r>
            <a:r>
              <a:rPr lang="en-GB" noProof="0" dirty="0">
                <a:solidFill>
                  <a:srgbClr val="686868"/>
                </a:solidFill>
              </a:rPr>
              <a:t>:</a:t>
            </a:r>
            <a:br>
              <a:rPr lang="en-GB" noProof="0" dirty="0">
                <a:solidFill>
                  <a:srgbClr val="686868"/>
                </a:solidFill>
              </a:rPr>
            </a:br>
            <a:r>
              <a:rPr lang="en-GB" i="1" noProof="0" dirty="0">
                <a:solidFill>
                  <a:srgbClr val="686868"/>
                </a:solidFill>
              </a:rPr>
              <a:t>«This will save you around ... minutes/Swiss francs/stress per week.»</a:t>
            </a:r>
            <a:br>
              <a:rPr lang="en-GB" i="1" noProof="0" dirty="0">
                <a:solidFill>
                  <a:srgbClr val="686868"/>
                </a:solidFill>
              </a:rPr>
            </a:br>
            <a:r>
              <a:rPr lang="en-GB" i="1" noProof="0" dirty="0">
                <a:solidFill>
                  <a:srgbClr val="686868"/>
                </a:solidFill>
              </a:rPr>
              <a:t>«This will give you ...</a:t>
            </a:r>
            <a:r>
              <a:rPr lang="en-GB" i="1" dirty="0">
                <a:solidFill>
                  <a:srgbClr val="686868"/>
                </a:solidFill>
              </a:rPr>
              <a:t>»</a:t>
            </a:r>
            <a:endParaRPr lang="en-GB" i="1" noProof="0" dirty="0">
              <a:solidFill>
                <a:srgbClr val="686868"/>
              </a:solidFill>
            </a:endParaRPr>
          </a:p>
          <a:p>
            <a:pPr marL="285750" indent="-285750">
              <a:spcAft>
                <a:spcPts val="1200"/>
              </a:spcAft>
              <a:buFont typeface="Arial" panose="020B0604020202020204" pitchFamily="34" charset="0"/>
              <a:buChar char="•"/>
            </a:pPr>
            <a:r>
              <a:rPr lang="en-GB" noProof="0" dirty="0">
                <a:solidFill>
                  <a:srgbClr val="686868"/>
                </a:solidFill>
              </a:rPr>
              <a:t>You describe a </a:t>
            </a:r>
            <a:r>
              <a:rPr lang="en-GB" b="1" noProof="0" dirty="0">
                <a:solidFill>
                  <a:srgbClr val="686868"/>
                </a:solidFill>
              </a:rPr>
              <a:t>before/after contrast</a:t>
            </a:r>
            <a:r>
              <a:rPr lang="en-GB" noProof="0" dirty="0">
                <a:solidFill>
                  <a:srgbClr val="686868"/>
                </a:solidFill>
              </a:rPr>
              <a:t>:</a:t>
            </a:r>
            <a:br>
              <a:rPr lang="en-GB" noProof="0" dirty="0">
                <a:solidFill>
                  <a:srgbClr val="686868"/>
                </a:solidFill>
              </a:rPr>
            </a:br>
            <a:r>
              <a:rPr lang="en-GB" i="1" noProof="0" dirty="0">
                <a:solidFill>
                  <a:srgbClr val="686868"/>
                </a:solidFill>
              </a:rPr>
              <a:t>«Today, the situation is that ... With our solution, it would be like this: ...»</a:t>
            </a:r>
          </a:p>
          <a:p>
            <a:pPr marL="285750" indent="-285750">
              <a:spcAft>
                <a:spcPts val="1200"/>
              </a:spcAft>
              <a:buFont typeface="Arial" panose="020B0604020202020204" pitchFamily="34" charset="0"/>
              <a:buChar char="•"/>
            </a:pPr>
            <a:r>
              <a:rPr lang="en-GB" noProof="0" dirty="0">
                <a:solidFill>
                  <a:srgbClr val="686868"/>
                </a:solidFill>
              </a:rPr>
              <a:t>You show why this topic is</a:t>
            </a:r>
            <a:r>
              <a:rPr lang="en-GB" b="1" noProof="0" dirty="0">
                <a:solidFill>
                  <a:srgbClr val="686868"/>
                </a:solidFill>
              </a:rPr>
              <a:t> personally important </a:t>
            </a:r>
            <a:r>
              <a:rPr lang="en-GB" noProof="0" dirty="0">
                <a:solidFill>
                  <a:srgbClr val="686868"/>
                </a:solidFill>
              </a:rPr>
              <a:t>to you:</a:t>
            </a:r>
            <a:br>
              <a:rPr lang="en-GB" noProof="0" dirty="0">
                <a:solidFill>
                  <a:srgbClr val="686868"/>
                </a:solidFill>
              </a:rPr>
            </a:br>
            <a:r>
              <a:rPr lang="en-GB" i="1" noProof="0" dirty="0">
                <a:solidFill>
                  <a:srgbClr val="686868"/>
                </a:solidFill>
              </a:rPr>
              <a:t>«This is important to us because we have experienced ourselves that ...»</a:t>
            </a:r>
          </a:p>
        </p:txBody>
      </p:sp>
      <p:sp>
        <p:nvSpPr>
          <p:cNvPr id="12" name="Textfeld 11">
            <a:extLst>
              <a:ext uri="{FF2B5EF4-FFF2-40B4-BE49-F238E27FC236}">
                <a16:creationId xmlns:a16="http://schemas.microsoft.com/office/drawing/2014/main" id="{FC9ECFB4-96FB-BC72-490D-3E57C8FD0A06}"/>
              </a:ext>
            </a:extLst>
          </p:cNvPr>
          <p:cNvSpPr txBox="1"/>
          <p:nvPr/>
        </p:nvSpPr>
        <p:spPr>
          <a:xfrm>
            <a:off x="1808108" y="5506172"/>
            <a:ext cx="9440214" cy="1107996"/>
          </a:xfrm>
          <a:prstGeom prst="rect">
            <a:avLst/>
          </a:prstGeom>
          <a:noFill/>
        </p:spPr>
        <p:txBody>
          <a:bodyPr wrap="square">
            <a:spAutoFit/>
          </a:bodyPr>
          <a:lstStyle/>
          <a:p>
            <a:pPr>
              <a:buNone/>
            </a:pPr>
            <a:r>
              <a:rPr lang="en-GB" b="1" noProof="0" dirty="0">
                <a:solidFill>
                  <a:schemeClr val="bg1"/>
                </a:solidFill>
              </a:rPr>
              <a:t>Checklist for your team:</a:t>
            </a:r>
            <a:endParaRPr lang="en-GB" noProof="0" dirty="0">
              <a:solidFill>
                <a:schemeClr val="bg1"/>
              </a:solidFill>
            </a:endParaRPr>
          </a:p>
          <a:p>
            <a:pPr marL="285750" indent="-285750">
              <a:buFont typeface="Arial" panose="020B0604020202020204" pitchFamily="34" charset="0"/>
              <a:buChar char="•"/>
            </a:pPr>
            <a:r>
              <a:rPr lang="en-GB" sz="1600" noProof="0" dirty="0">
                <a:solidFill>
                  <a:schemeClr val="bg1"/>
                </a:solidFill>
              </a:rPr>
              <a:t>Is it clear what will improve for the target group?</a:t>
            </a:r>
          </a:p>
          <a:p>
            <a:pPr marL="285750" indent="-285750">
              <a:buFont typeface="Arial" panose="020B0604020202020204" pitchFamily="34" charset="0"/>
              <a:buChar char="•"/>
            </a:pPr>
            <a:r>
              <a:rPr lang="en-GB" sz="1600" noProof="0" dirty="0">
                <a:solidFill>
                  <a:schemeClr val="bg1"/>
                </a:solidFill>
              </a:rPr>
              <a:t>Have we mentioned one or more specific advantages?</a:t>
            </a:r>
          </a:p>
          <a:p>
            <a:pPr marL="285750" indent="-285750">
              <a:buFont typeface="Arial" panose="020B0604020202020204" pitchFamily="34" charset="0"/>
              <a:buChar char="•"/>
            </a:pPr>
            <a:r>
              <a:rPr lang="en-GB" sz="1600" noProof="0" dirty="0">
                <a:solidFill>
                  <a:schemeClr val="bg1"/>
                </a:solidFill>
              </a:rPr>
              <a:t>Is it clear to the audience why this idea is important to us and not just «nice to have»?</a:t>
            </a:r>
          </a:p>
        </p:txBody>
      </p:sp>
      <p:sp>
        <p:nvSpPr>
          <p:cNvPr id="7" name="Rechteck 6">
            <a:extLst>
              <a:ext uri="{FF2B5EF4-FFF2-40B4-BE49-F238E27FC236}">
                <a16:creationId xmlns:a16="http://schemas.microsoft.com/office/drawing/2014/main" id="{6698B79A-4C44-D91A-A707-3DB8833626CB}"/>
              </a:ext>
            </a:extLst>
          </p:cNvPr>
          <p:cNvSpPr/>
          <p:nvPr/>
        </p:nvSpPr>
        <p:spPr>
          <a:xfrm>
            <a:off x="1800669" y="804070"/>
            <a:ext cx="9253743" cy="477054"/>
          </a:xfrm>
          <a:prstGeom prst="rect">
            <a:avLst/>
          </a:prstGeom>
        </p:spPr>
        <p:txBody>
          <a:bodyPr wrap="square">
            <a:spAutoFit/>
          </a:bodyPr>
          <a:lstStyle/>
          <a:p>
            <a:pPr lvl="0">
              <a:defRPr/>
            </a:pPr>
            <a:r>
              <a:rPr lang="de-DE" sz="2500" b="1" dirty="0">
                <a:solidFill>
                  <a:srgbClr val="0B4874"/>
                </a:solidFill>
                <a:latin typeface="Century Gothic"/>
              </a:rPr>
              <a:t>D – </a:t>
            </a:r>
            <a:r>
              <a:rPr lang="de-CH" sz="2500" b="1" noProof="0" dirty="0" err="1">
                <a:solidFill>
                  <a:srgbClr val="0B4874"/>
                </a:solidFill>
                <a:latin typeface="Century Gothic"/>
              </a:rPr>
              <a:t>Desire</a:t>
            </a:r>
            <a:r>
              <a:rPr lang="de-CH" sz="2500" b="1" noProof="0" dirty="0">
                <a:solidFill>
                  <a:srgbClr val="0B4874"/>
                </a:solidFill>
                <a:latin typeface="Century Gothic"/>
              </a:rPr>
              <a:t>: Make people want the solution</a:t>
            </a:r>
            <a:endParaRPr lang="de-DE" sz="2500" b="1" dirty="0">
              <a:solidFill>
                <a:srgbClr val="0B4874"/>
              </a:solidFill>
              <a:latin typeface="Century Gothic"/>
            </a:endParaRPr>
          </a:p>
        </p:txBody>
      </p:sp>
      <p:sp>
        <p:nvSpPr>
          <p:cNvPr id="8" name="Textfeld 7">
            <a:extLst>
              <a:ext uri="{FF2B5EF4-FFF2-40B4-BE49-F238E27FC236}">
                <a16:creationId xmlns:a16="http://schemas.microsoft.com/office/drawing/2014/main" id="{4E029079-264C-7747-4B71-80081DD51CC7}"/>
              </a:ext>
            </a:extLst>
          </p:cNvPr>
          <p:cNvSpPr txBox="1"/>
          <p:nvPr/>
        </p:nvSpPr>
        <p:spPr>
          <a:xfrm>
            <a:off x="1788477" y="1213257"/>
            <a:ext cx="8828739" cy="646331"/>
          </a:xfrm>
          <a:prstGeom prst="rect">
            <a:avLst/>
          </a:prstGeom>
          <a:noFill/>
        </p:spPr>
        <p:txBody>
          <a:bodyPr wrap="square" rtlCol="0">
            <a:spAutoFit/>
          </a:bodyPr>
          <a:lstStyle/>
          <a:p>
            <a:r>
              <a:rPr lang="de-CH" noProof="0" dirty="0">
                <a:solidFill>
                  <a:srgbClr val="0B4874"/>
                </a:solidFill>
              </a:rPr>
              <a:t>You can show why your idea is attractive to the target group and what improvements it will bring.</a:t>
            </a:r>
          </a:p>
        </p:txBody>
      </p:sp>
      <p:pic>
        <p:nvPicPr>
          <p:cNvPr id="4" name="Grafik 3" descr="Klemmbrett abgehakt Silhouette">
            <a:extLst>
              <a:ext uri="{FF2B5EF4-FFF2-40B4-BE49-F238E27FC236}">
                <a16:creationId xmlns:a16="http://schemas.microsoft.com/office/drawing/2014/main" id="{2320E923-2123-26EE-4BCF-31B6C8830FA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159946467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82A2E0A6-B90D-AAF0-7E3B-18352F0B1D92}"/>
            </a:ext>
          </a:extLst>
        </p:cNvPr>
        <p:cNvGrpSpPr/>
        <p:nvPr/>
      </p:nvGrpSpPr>
      <p:grpSpPr>
        <a:xfrm>
          <a:off x="0" y="0"/>
          <a:ext cx="0" cy="0"/>
          <a:chOff x="0" y="0"/>
          <a:chExt cx="0" cy="0"/>
        </a:xfrm>
      </p:grpSpPr>
      <p:sp>
        <p:nvSpPr>
          <p:cNvPr id="11" name="Rechteck: abgerundete Ecken 10">
            <a:extLst>
              <a:ext uri="{FF2B5EF4-FFF2-40B4-BE49-F238E27FC236}">
                <a16:creationId xmlns:a16="http://schemas.microsoft.com/office/drawing/2014/main" id="{CAC82817-7A6A-EDA8-3F3F-BDEBD1F37E8F}"/>
              </a:ext>
            </a:extLst>
          </p:cNvPr>
          <p:cNvSpPr/>
          <p:nvPr/>
        </p:nvSpPr>
        <p:spPr>
          <a:xfrm>
            <a:off x="998112" y="5424476"/>
            <a:ext cx="10064839" cy="1114436"/>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Rechteck: abgerundete Ecken 4">
            <a:extLst>
              <a:ext uri="{FF2B5EF4-FFF2-40B4-BE49-F238E27FC236}">
                <a16:creationId xmlns:a16="http://schemas.microsoft.com/office/drawing/2014/main" id="{95F86303-85F9-5709-3B9E-8E2E8E78BC6C}"/>
              </a:ext>
            </a:extLst>
          </p:cNvPr>
          <p:cNvSpPr/>
          <p:nvPr/>
        </p:nvSpPr>
        <p:spPr>
          <a:xfrm>
            <a:off x="998113" y="787746"/>
            <a:ext cx="10064839" cy="111443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6DBE509B-F3DE-991F-89EA-954D4A721F20}"/>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18" name="Foliennummernplatzhalter 1">
            <a:extLst>
              <a:ext uri="{FF2B5EF4-FFF2-40B4-BE49-F238E27FC236}">
                <a16:creationId xmlns:a16="http://schemas.microsoft.com/office/drawing/2014/main" id="{886C6E02-2B8A-DC78-237A-54C92FD2676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3F6A37F8-C2C9-CCBA-4445-91C1DCBF42B3}"/>
              </a:ext>
            </a:extLst>
          </p:cNvPr>
          <p:cNvSpPr txBox="1"/>
          <p:nvPr/>
        </p:nvSpPr>
        <p:spPr>
          <a:xfrm>
            <a:off x="1790960" y="2160885"/>
            <a:ext cx="9226876" cy="2846933"/>
          </a:xfrm>
          <a:prstGeom prst="rect">
            <a:avLst/>
          </a:prstGeom>
          <a:noFill/>
        </p:spPr>
        <p:txBody>
          <a:bodyPr wrap="square">
            <a:spAutoFit/>
          </a:bodyPr>
          <a:lstStyle/>
          <a:p>
            <a:pPr>
              <a:spcAft>
                <a:spcPts val="1800"/>
              </a:spcAft>
            </a:pPr>
            <a:r>
              <a:rPr lang="en-GB" b="1" noProof="0" dirty="0">
                <a:solidFill>
                  <a:srgbClr val="686868"/>
                </a:solidFill>
              </a:rPr>
              <a:t>For example, this means:</a:t>
            </a:r>
          </a:p>
          <a:p>
            <a:pPr marL="285750" indent="-285750">
              <a:spcAft>
                <a:spcPts val="1200"/>
              </a:spcAft>
              <a:buFont typeface="Arial" panose="020B0604020202020204" pitchFamily="34" charset="0"/>
              <a:buChar char="•"/>
            </a:pPr>
            <a:r>
              <a:rPr lang="en-GB" noProof="0" dirty="0">
                <a:solidFill>
                  <a:srgbClr val="686868"/>
                </a:solidFill>
              </a:rPr>
              <a:t>You ask for a </a:t>
            </a:r>
            <a:r>
              <a:rPr lang="en-GB" b="1" noProof="0" dirty="0">
                <a:solidFill>
                  <a:srgbClr val="686868"/>
                </a:solidFill>
              </a:rPr>
              <a:t>specific next step</a:t>
            </a:r>
            <a:r>
              <a:rPr lang="en-GB" noProof="0" dirty="0">
                <a:solidFill>
                  <a:srgbClr val="686868"/>
                </a:solidFill>
              </a:rPr>
              <a:t>:</a:t>
            </a:r>
            <a:br>
              <a:rPr lang="en-GB" noProof="0" dirty="0">
                <a:solidFill>
                  <a:srgbClr val="686868"/>
                </a:solidFill>
              </a:rPr>
            </a:br>
            <a:r>
              <a:rPr lang="en-GB" i="1" dirty="0">
                <a:solidFill>
                  <a:srgbClr val="686868"/>
                </a:solidFill>
              </a:rPr>
              <a:t>«Test </a:t>
            </a:r>
            <a:r>
              <a:rPr lang="en-GB" i="1" noProof="0" dirty="0">
                <a:solidFill>
                  <a:srgbClr val="686868"/>
                </a:solidFill>
              </a:rPr>
              <a:t>our offer in a two-week pilot trial.</a:t>
            </a:r>
            <a:r>
              <a:rPr lang="en-GB" i="1" dirty="0">
                <a:solidFill>
                  <a:srgbClr val="686868"/>
                </a:solidFill>
              </a:rPr>
              <a:t>»</a:t>
            </a:r>
            <a:endParaRPr lang="en-GB" i="1" noProof="0" dirty="0">
              <a:solidFill>
                <a:srgbClr val="686868"/>
              </a:solidFill>
            </a:endParaRPr>
          </a:p>
          <a:p>
            <a:pPr marL="285750" indent="-285750">
              <a:spcAft>
                <a:spcPts val="1200"/>
              </a:spcAft>
              <a:buFont typeface="Arial" panose="020B0604020202020204" pitchFamily="34" charset="0"/>
              <a:buChar char="•"/>
            </a:pPr>
            <a:r>
              <a:rPr lang="en-GB" noProof="0" dirty="0">
                <a:solidFill>
                  <a:srgbClr val="686868"/>
                </a:solidFill>
              </a:rPr>
              <a:t>You invite them to provide </a:t>
            </a:r>
            <a:r>
              <a:rPr lang="en-GB" b="1" noProof="0" dirty="0">
                <a:solidFill>
                  <a:srgbClr val="686868"/>
                </a:solidFill>
              </a:rPr>
              <a:t>feedback or have a conversation</a:t>
            </a:r>
            <a:r>
              <a:rPr lang="en-GB" noProof="0" dirty="0">
                <a:solidFill>
                  <a:srgbClr val="686868"/>
                </a:solidFill>
              </a:rPr>
              <a:t>:</a:t>
            </a:r>
            <a:br>
              <a:rPr lang="en-GB" noProof="0" dirty="0">
                <a:solidFill>
                  <a:srgbClr val="686868"/>
                </a:solidFill>
              </a:rPr>
            </a:br>
            <a:r>
              <a:rPr lang="en-GB" i="1" dirty="0">
                <a:solidFill>
                  <a:srgbClr val="686868"/>
                </a:solidFill>
              </a:rPr>
              <a:t>«</a:t>
            </a:r>
            <a:r>
              <a:rPr lang="en-GB" i="1" noProof="0" dirty="0">
                <a:solidFill>
                  <a:srgbClr val="686868"/>
                </a:solidFill>
              </a:rPr>
              <a:t>Let us know whether this concept could work in your everyday life.</a:t>
            </a:r>
            <a:r>
              <a:rPr lang="en-GB" i="1" dirty="0">
                <a:solidFill>
                  <a:srgbClr val="686868"/>
                </a:solidFill>
              </a:rPr>
              <a:t>»</a:t>
            </a:r>
            <a:endParaRPr lang="en-GB" i="1" noProof="0" dirty="0">
              <a:solidFill>
                <a:srgbClr val="686868"/>
              </a:solidFill>
            </a:endParaRPr>
          </a:p>
          <a:p>
            <a:pPr marL="285750" indent="-285750">
              <a:spcAft>
                <a:spcPts val="1200"/>
              </a:spcAft>
              <a:buFont typeface="Arial" panose="020B0604020202020204" pitchFamily="34" charset="0"/>
              <a:buChar char="•"/>
            </a:pPr>
            <a:r>
              <a:rPr lang="en-GB" noProof="0" dirty="0">
                <a:solidFill>
                  <a:srgbClr val="686868"/>
                </a:solidFill>
              </a:rPr>
              <a:t>You combine the call to action with a </a:t>
            </a:r>
            <a:r>
              <a:rPr lang="en-GB" b="1" noProof="0" dirty="0">
                <a:solidFill>
                  <a:srgbClr val="686868"/>
                </a:solidFill>
              </a:rPr>
              <a:t>clear benefit</a:t>
            </a:r>
            <a:r>
              <a:rPr lang="en-GB" noProof="0" dirty="0">
                <a:solidFill>
                  <a:srgbClr val="686868"/>
                </a:solidFill>
              </a:rPr>
              <a:t>:</a:t>
            </a:r>
            <a:br>
              <a:rPr lang="en-GB" noProof="0" dirty="0">
                <a:solidFill>
                  <a:srgbClr val="686868"/>
                </a:solidFill>
              </a:rPr>
            </a:br>
            <a:r>
              <a:rPr lang="en-GB" i="1" dirty="0">
                <a:solidFill>
                  <a:srgbClr val="686868"/>
                </a:solidFill>
              </a:rPr>
              <a:t>«</a:t>
            </a:r>
            <a:r>
              <a:rPr lang="en-GB" i="1" noProof="0" dirty="0">
                <a:solidFill>
                  <a:srgbClr val="686868"/>
                </a:solidFill>
              </a:rPr>
              <a:t>If you support us, we can make ... available to learners as early as next semester.</a:t>
            </a:r>
            <a:r>
              <a:rPr lang="en-GB" i="1" dirty="0">
                <a:solidFill>
                  <a:srgbClr val="686868"/>
                </a:solidFill>
              </a:rPr>
              <a:t>»</a:t>
            </a:r>
            <a:endParaRPr lang="en-GB" i="1" noProof="0" dirty="0">
              <a:solidFill>
                <a:srgbClr val="686868"/>
              </a:solidFill>
            </a:endParaRPr>
          </a:p>
        </p:txBody>
      </p:sp>
      <p:sp>
        <p:nvSpPr>
          <p:cNvPr id="12" name="Textfeld 11">
            <a:extLst>
              <a:ext uri="{FF2B5EF4-FFF2-40B4-BE49-F238E27FC236}">
                <a16:creationId xmlns:a16="http://schemas.microsoft.com/office/drawing/2014/main" id="{E9B60B03-BC1E-594A-B6BE-202B765F3BEF}"/>
              </a:ext>
            </a:extLst>
          </p:cNvPr>
          <p:cNvSpPr txBox="1"/>
          <p:nvPr/>
        </p:nvSpPr>
        <p:spPr>
          <a:xfrm>
            <a:off x="1800295" y="5543520"/>
            <a:ext cx="9446653" cy="861774"/>
          </a:xfrm>
          <a:prstGeom prst="rect">
            <a:avLst/>
          </a:prstGeom>
          <a:noFill/>
        </p:spPr>
        <p:txBody>
          <a:bodyPr wrap="square">
            <a:spAutoFit/>
          </a:bodyPr>
          <a:lstStyle/>
          <a:p>
            <a:pPr>
              <a:buNone/>
            </a:pPr>
            <a:r>
              <a:rPr lang="de-DE" b="1" dirty="0">
                <a:solidFill>
                  <a:schemeClr val="bg1"/>
                </a:solidFill>
              </a:rPr>
              <a:t>Checklist for your team:</a:t>
            </a:r>
            <a:endParaRPr lang="de-DE" dirty="0">
              <a:solidFill>
                <a:schemeClr val="bg1"/>
              </a:solidFill>
            </a:endParaRPr>
          </a:p>
          <a:p>
            <a:pPr marL="285750" indent="-285750">
              <a:buFont typeface="Arial" panose="020B0604020202020204" pitchFamily="34" charset="0"/>
              <a:buChar char="•"/>
            </a:pPr>
            <a:r>
              <a:rPr lang="de-DE" sz="1600" dirty="0">
                <a:solidFill>
                  <a:schemeClr val="bg1"/>
                </a:solidFill>
              </a:rPr>
              <a:t>Is it clear in one sentence what we want from the audience?</a:t>
            </a:r>
          </a:p>
          <a:p>
            <a:pPr marL="285750" indent="-285750">
              <a:buFont typeface="Arial" panose="020B0604020202020204" pitchFamily="34" charset="0"/>
              <a:buChar char="•"/>
            </a:pPr>
            <a:r>
              <a:rPr lang="de-DE" sz="1600" dirty="0">
                <a:solidFill>
                  <a:schemeClr val="bg1"/>
                </a:solidFill>
              </a:rPr>
              <a:t>Does what we say in the pitch fit well with the request we make at the end?</a:t>
            </a:r>
          </a:p>
        </p:txBody>
      </p:sp>
      <p:sp>
        <p:nvSpPr>
          <p:cNvPr id="2" name="Inhaltsplatzhalter 2">
            <a:extLst>
              <a:ext uri="{FF2B5EF4-FFF2-40B4-BE49-F238E27FC236}">
                <a16:creationId xmlns:a16="http://schemas.microsoft.com/office/drawing/2014/main" id="{27B08001-C100-3E47-92D6-99AED7597D54}"/>
              </a:ext>
            </a:extLst>
          </p:cNvPr>
          <p:cNvSpPr txBox="1">
            <a:spLocks/>
          </p:cNvSpPr>
          <p:nvPr/>
        </p:nvSpPr>
        <p:spPr>
          <a:xfrm>
            <a:off x="1803152" y="922800"/>
            <a:ext cx="9549115" cy="4770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lang="de-DE" sz="2500" b="1" dirty="0">
                <a:solidFill>
                  <a:srgbClr val="0B4874"/>
                </a:solidFill>
                <a:latin typeface="Century Gothic"/>
              </a:rPr>
              <a:t>A – Action: Clearly state what should happen next</a:t>
            </a:r>
            <a:endParaRPr kumimoji="0" lang="de-DE" sz="2500" b="1" i="0" u="none" strike="noStrike" kern="1200" cap="none" spc="0" normalizeH="0" baseline="0" noProof="0" dirty="0">
              <a:ln>
                <a:noFill/>
              </a:ln>
              <a:solidFill>
                <a:srgbClr val="0B4874"/>
              </a:solidFill>
              <a:effectLst/>
              <a:uLnTx/>
              <a:uFillTx/>
              <a:latin typeface="Century Gothic"/>
              <a:ea typeface="+mn-ea"/>
              <a:cs typeface="Arial" pitchFamily="34" charset="0"/>
            </a:endParaRPr>
          </a:p>
        </p:txBody>
      </p:sp>
      <p:sp>
        <p:nvSpPr>
          <p:cNvPr id="4" name="Textfeld 3">
            <a:extLst>
              <a:ext uri="{FF2B5EF4-FFF2-40B4-BE49-F238E27FC236}">
                <a16:creationId xmlns:a16="http://schemas.microsoft.com/office/drawing/2014/main" id="{70B328AB-CD61-D275-EEE0-B78DF6C49980}"/>
              </a:ext>
            </a:extLst>
          </p:cNvPr>
          <p:cNvSpPr txBox="1"/>
          <p:nvPr/>
        </p:nvSpPr>
        <p:spPr>
          <a:xfrm>
            <a:off x="1803152" y="1373329"/>
            <a:ext cx="8828739" cy="369332"/>
          </a:xfrm>
          <a:prstGeom prst="rect">
            <a:avLst/>
          </a:prstGeom>
          <a:noFill/>
        </p:spPr>
        <p:txBody>
          <a:bodyPr wrap="square" rtlCol="0">
            <a:spAutoFit/>
          </a:bodyPr>
          <a:lstStyle/>
          <a:p>
            <a:r>
              <a:rPr lang="de-DE" dirty="0">
                <a:solidFill>
                  <a:srgbClr val="0B4874"/>
                </a:solidFill>
              </a:rPr>
              <a:t>At the end, you can clearly state what you want the audience to do now.</a:t>
            </a:r>
            <a:endParaRPr lang="de-CH" dirty="0">
              <a:solidFill>
                <a:srgbClr val="0B4874"/>
              </a:solidFill>
            </a:endParaRPr>
          </a:p>
        </p:txBody>
      </p:sp>
      <p:pic>
        <p:nvPicPr>
          <p:cNvPr id="6" name="Grafik 5" descr="Klemmbrett abgehakt Silhouette">
            <a:extLst>
              <a:ext uri="{FF2B5EF4-FFF2-40B4-BE49-F238E27FC236}">
                <a16:creationId xmlns:a16="http://schemas.microsoft.com/office/drawing/2014/main" id="{0FF61D0B-AC92-8C72-5845-22C149A7843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63642751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B97A6-5FB7-E522-3FFA-84680BC42F88}"/>
            </a:ext>
          </a:extLst>
        </p:cNvPr>
        <p:cNvGrpSpPr/>
        <p:nvPr/>
      </p:nvGrpSpPr>
      <p:grpSpPr>
        <a:xfrm>
          <a:off x="0" y="0"/>
          <a:ext cx="0" cy="0"/>
          <a:chOff x="0" y="0"/>
          <a:chExt cx="0" cy="0"/>
        </a:xfrm>
      </p:grpSpPr>
      <p:pic>
        <p:nvPicPr>
          <p:cNvPr id="3" name="Рисунок 40">
            <a:extLst>
              <a:ext uri="{FF2B5EF4-FFF2-40B4-BE49-F238E27FC236}">
                <a16:creationId xmlns:a16="http://schemas.microsoft.com/office/drawing/2014/main" id="{7D413460-9D54-BD58-64C1-C51B75D0B6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06682" y="141233"/>
            <a:ext cx="2128409" cy="821353"/>
          </a:xfrm>
          <a:prstGeom prst="rect">
            <a:avLst/>
          </a:prstGeom>
        </p:spPr>
      </p:pic>
      <p:sp>
        <p:nvSpPr>
          <p:cNvPr id="6" name="Rechteck 5">
            <a:extLst>
              <a:ext uri="{FF2B5EF4-FFF2-40B4-BE49-F238E27FC236}">
                <a16:creationId xmlns:a16="http://schemas.microsoft.com/office/drawing/2014/main" id="{AAA61E63-55C5-F3BA-8531-121456A8F07F}"/>
              </a:ext>
            </a:extLst>
          </p:cNvPr>
          <p:cNvSpPr/>
          <p:nvPr/>
        </p:nvSpPr>
        <p:spPr>
          <a:xfrm>
            <a:off x="959246" y="217102"/>
            <a:ext cx="9605007" cy="1015663"/>
          </a:xfrm>
          <a:prstGeom prst="rect">
            <a:avLst/>
          </a:prstGeom>
        </p:spPr>
        <p:txBody>
          <a:bodyPr wrap="square">
            <a:spAutoFit/>
          </a:bodyPr>
          <a:lstStyle/>
          <a:p>
            <a:pPr>
              <a:spcBef>
                <a:spcPts val="1200"/>
              </a:spcBef>
              <a:buClr>
                <a:srgbClr val="D17930"/>
              </a:buClr>
              <a:defRPr/>
            </a:pPr>
            <a:r>
              <a:rPr lang="de-CH" altLang="fr-FR" sz="2500" b="1" dirty="0">
                <a:solidFill>
                  <a:srgbClr val="D17930"/>
                </a:solidFill>
                <a:latin typeface="Century Gothic" panose="020B0502020202020204" pitchFamily="34" charset="0"/>
                <a:cs typeface="Arial" panose="020B0604020202020204" pitchFamily="34" charset="0"/>
              </a:rPr>
              <a:t>Challenge</a:t>
            </a:r>
            <a:endParaRPr lang="de-DE" altLang="fr-FR" sz="2500" b="1" dirty="0">
              <a:solidFill>
                <a:srgbClr val="D17930"/>
              </a:solidFill>
              <a:latin typeface="Century Gothic" panose="020B0502020202020204" pitchFamily="34" charset="0"/>
              <a:cs typeface="Arial" panose="020B0604020202020204" pitchFamily="34" charset="0"/>
            </a:endParaRPr>
          </a:p>
          <a:p>
            <a:pPr fontAlgn="auto">
              <a:spcBef>
                <a:spcPts val="1200"/>
              </a:spcBef>
              <a:spcAft>
                <a:spcPts val="0"/>
              </a:spcAft>
              <a:buClr>
                <a:srgbClr val="D17930"/>
              </a:buClr>
              <a:defRPr/>
            </a:pPr>
            <a:endParaRPr lang="de-CH" sz="2500" b="1" dirty="0">
              <a:solidFill>
                <a:srgbClr val="D17930"/>
              </a:solidFill>
              <a:latin typeface="Century Gothic" panose="020B0502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B4631C5E-7EC9-F56A-09FC-3C7E4C0B5AEE}"/>
              </a:ext>
            </a:extLst>
          </p:cNvPr>
          <p:cNvSpPr txBox="1"/>
          <p:nvPr/>
        </p:nvSpPr>
        <p:spPr>
          <a:xfrm>
            <a:off x="962390" y="848486"/>
            <a:ext cx="8990879" cy="1569660"/>
          </a:xfrm>
          <a:prstGeom prst="rect">
            <a:avLst/>
          </a:prstGeom>
          <a:noFill/>
        </p:spPr>
        <p:txBody>
          <a:bodyPr wrap="square" lIns="91440" tIns="45720" rIns="91440" bIns="45720" rtlCol="0" anchor="t">
            <a:spAutoFit/>
          </a:bodyPr>
          <a:lstStyle/>
          <a:p>
            <a:r>
              <a:rPr lang="de-DE" sz="1600" b="1" dirty="0">
                <a:solidFill>
                  <a:srgbClr val="D0D0D0">
                    <a:lumMod val="50000"/>
                  </a:srgbClr>
                </a:solidFill>
                <a:latin typeface="Century Gothic"/>
              </a:rPr>
              <a:t>Imagine that your team has discovered a completely new use for Spanish peanuts in their shells. Normally, people eat them – but you have discovered that they can be used for something else that is even better.</a:t>
            </a:r>
          </a:p>
          <a:p>
            <a:endParaRPr lang="de-DE" sz="1600" b="1" dirty="0">
              <a:solidFill>
                <a:srgbClr val="D0D0D0">
                  <a:lumMod val="50000"/>
                </a:srgbClr>
              </a:solidFill>
              <a:latin typeface="Century Gothic"/>
            </a:endParaRPr>
          </a:p>
          <a:p>
            <a:r>
              <a:rPr lang="de-DE" sz="1600" b="1" dirty="0">
                <a:solidFill>
                  <a:srgbClr val="D0D0D0">
                    <a:lumMod val="50000"/>
                  </a:srgbClr>
                </a:solidFill>
                <a:latin typeface="Century Gothic"/>
              </a:rPr>
              <a:t>You now want to market this new idea as a business concept and develop a short pitch of no more than one minute.</a:t>
            </a:r>
          </a:p>
        </p:txBody>
      </p:sp>
      <p:sp>
        <p:nvSpPr>
          <p:cNvPr id="7" name="Foliennummernplatzhalter 1">
            <a:extLst>
              <a:ext uri="{FF2B5EF4-FFF2-40B4-BE49-F238E27FC236}">
                <a16:creationId xmlns:a16="http://schemas.microsoft.com/office/drawing/2014/main" id="{713E55CE-431D-D63F-ED33-C3963C6C87D9}"/>
              </a:ext>
            </a:extLst>
          </p:cNvPr>
          <p:cNvSpPr>
            <a:spLocks noGrp="1"/>
          </p:cNvSpPr>
          <p:nvPr>
            <p:ph type="sldNum" sz="quarter" idx="12"/>
          </p:nvPr>
        </p:nvSpPr>
        <p:spPr>
          <a:xfrm>
            <a:off x="11228077" y="6356350"/>
            <a:ext cx="817230" cy="365125"/>
          </a:xfrm>
        </p:spPr>
        <p:txBody>
          <a:bodyPr/>
          <a:lstStyle/>
          <a:p>
            <a:fld id="{B7E6CA31-DA56-47CF-9891-B6D0296B6AEC}" type="slidenum">
              <a:rPr lang="ru-RU" smtClean="0"/>
              <a:t>13</a:t>
            </a:fld>
            <a:endParaRPr lang="ru-RU" dirty="0"/>
          </a:p>
        </p:txBody>
      </p:sp>
      <p:sp>
        <p:nvSpPr>
          <p:cNvPr id="4" name="Textfeld 3">
            <a:extLst>
              <a:ext uri="{FF2B5EF4-FFF2-40B4-BE49-F238E27FC236}">
                <a16:creationId xmlns:a16="http://schemas.microsoft.com/office/drawing/2014/main" id="{15AD5785-80AF-6021-37F9-0D4B2880D4CE}"/>
              </a:ext>
            </a:extLst>
          </p:cNvPr>
          <p:cNvSpPr txBox="1"/>
          <p:nvPr/>
        </p:nvSpPr>
        <p:spPr>
          <a:xfrm>
            <a:off x="962390" y="2637479"/>
            <a:ext cx="6579466" cy="784830"/>
          </a:xfrm>
          <a:prstGeom prst="rect">
            <a:avLst/>
          </a:prstGeom>
          <a:noFill/>
        </p:spPr>
        <p:txBody>
          <a:bodyPr wrap="square">
            <a:spAutoFit/>
          </a:bodyPr>
          <a:lstStyle/>
          <a:p>
            <a:r>
              <a:rPr lang="de-DE" sz="1500" b="1" dirty="0">
                <a:solidFill>
                  <a:srgbClr val="686868"/>
                </a:solidFill>
              </a:rPr>
              <a:t>Attention – Introduction</a:t>
            </a:r>
            <a:br>
              <a:rPr lang="de-DE" sz="1500" dirty="0">
                <a:solidFill>
                  <a:srgbClr val="686868"/>
                </a:solidFill>
              </a:rPr>
            </a:br>
            <a:r>
              <a:rPr lang="de-DE" sz="1500" dirty="0">
                <a:solidFill>
                  <a:srgbClr val="686868"/>
                </a:solidFill>
              </a:rPr>
              <a:t>What opening sentence or short scene will you use to immediately capture your audience's curiosity?</a:t>
            </a:r>
          </a:p>
        </p:txBody>
      </p:sp>
      <p:sp>
        <p:nvSpPr>
          <p:cNvPr id="8" name="Textfeld 7">
            <a:extLst>
              <a:ext uri="{FF2B5EF4-FFF2-40B4-BE49-F238E27FC236}">
                <a16:creationId xmlns:a16="http://schemas.microsoft.com/office/drawing/2014/main" id="{32D88CD3-8CBB-C08C-1E08-1C2A9AB13BAB}"/>
              </a:ext>
            </a:extLst>
          </p:cNvPr>
          <p:cNvSpPr txBox="1"/>
          <p:nvPr/>
        </p:nvSpPr>
        <p:spPr>
          <a:xfrm>
            <a:off x="949198" y="3508524"/>
            <a:ext cx="6579465" cy="784830"/>
          </a:xfrm>
          <a:prstGeom prst="rect">
            <a:avLst/>
          </a:prstGeom>
          <a:noFill/>
        </p:spPr>
        <p:txBody>
          <a:bodyPr wrap="square">
            <a:spAutoFit/>
          </a:bodyPr>
          <a:lstStyle/>
          <a:p>
            <a:r>
              <a:rPr lang="de-DE" sz="1500" b="1" dirty="0">
                <a:solidFill>
                  <a:srgbClr val="686868"/>
                </a:solidFill>
              </a:rPr>
              <a:t>Interest – Making the problem and idea understandable</a:t>
            </a:r>
            <a:br>
              <a:rPr lang="de-DE" sz="1500" dirty="0">
                <a:solidFill>
                  <a:srgbClr val="686868"/>
                </a:solidFill>
              </a:rPr>
            </a:br>
            <a:r>
              <a:rPr lang="de-DE" sz="1500" dirty="0">
                <a:solidFill>
                  <a:srgbClr val="686868"/>
                </a:solidFill>
              </a:rPr>
              <a:t>What problem or situation are you addressing – and what exactly is your new idea for using the nuts?</a:t>
            </a:r>
          </a:p>
        </p:txBody>
      </p:sp>
      <p:sp>
        <p:nvSpPr>
          <p:cNvPr id="10" name="Textfeld 9">
            <a:extLst>
              <a:ext uri="{FF2B5EF4-FFF2-40B4-BE49-F238E27FC236}">
                <a16:creationId xmlns:a16="http://schemas.microsoft.com/office/drawing/2014/main" id="{EA0EC473-58B2-04D4-C353-ED6604AA91C6}"/>
              </a:ext>
            </a:extLst>
          </p:cNvPr>
          <p:cNvSpPr txBox="1"/>
          <p:nvPr/>
        </p:nvSpPr>
        <p:spPr>
          <a:xfrm>
            <a:off x="962391" y="4379569"/>
            <a:ext cx="6579465" cy="784830"/>
          </a:xfrm>
          <a:prstGeom prst="rect">
            <a:avLst/>
          </a:prstGeom>
          <a:noFill/>
        </p:spPr>
        <p:txBody>
          <a:bodyPr wrap="square">
            <a:spAutoFit/>
          </a:bodyPr>
          <a:lstStyle/>
          <a:p>
            <a:r>
              <a:rPr lang="de-DE" sz="1500" b="1" dirty="0" err="1">
                <a:solidFill>
                  <a:srgbClr val="686868"/>
                </a:solidFill>
              </a:rPr>
              <a:t>Desire </a:t>
            </a:r>
            <a:r>
              <a:rPr lang="de-DE" sz="1500" b="1" dirty="0">
                <a:solidFill>
                  <a:srgbClr val="686868"/>
                </a:solidFill>
              </a:rPr>
              <a:t>– Present the benefits in an attractive way</a:t>
            </a:r>
            <a:br>
              <a:rPr lang="de-DE" sz="1500" dirty="0">
                <a:solidFill>
                  <a:srgbClr val="686868"/>
                </a:solidFill>
              </a:rPr>
            </a:br>
            <a:r>
              <a:rPr lang="de-DE" sz="1500" dirty="0">
                <a:solidFill>
                  <a:srgbClr val="686868"/>
                </a:solidFill>
              </a:rPr>
              <a:t>How will your idea improve things for your audience? What specific advantages do your nuts offer in this new application?</a:t>
            </a:r>
          </a:p>
        </p:txBody>
      </p:sp>
      <p:sp>
        <p:nvSpPr>
          <p:cNvPr id="12" name="Textfeld 11">
            <a:extLst>
              <a:ext uri="{FF2B5EF4-FFF2-40B4-BE49-F238E27FC236}">
                <a16:creationId xmlns:a16="http://schemas.microsoft.com/office/drawing/2014/main" id="{F8F2033D-1F81-99D5-07C0-34F63CC1C8AB}"/>
              </a:ext>
            </a:extLst>
          </p:cNvPr>
          <p:cNvSpPr txBox="1"/>
          <p:nvPr/>
        </p:nvSpPr>
        <p:spPr>
          <a:xfrm>
            <a:off x="962391" y="5250613"/>
            <a:ext cx="6568858" cy="553998"/>
          </a:xfrm>
          <a:prstGeom prst="rect">
            <a:avLst/>
          </a:prstGeom>
          <a:noFill/>
        </p:spPr>
        <p:txBody>
          <a:bodyPr wrap="square">
            <a:spAutoFit/>
          </a:bodyPr>
          <a:lstStyle/>
          <a:p>
            <a:r>
              <a:rPr lang="de-DE" sz="1500" b="1" dirty="0">
                <a:solidFill>
                  <a:srgbClr val="686868"/>
                </a:solidFill>
              </a:rPr>
              <a:t>Action – Call to action</a:t>
            </a:r>
            <a:br>
              <a:rPr lang="de-DE" sz="1500" dirty="0">
                <a:solidFill>
                  <a:srgbClr val="686868"/>
                </a:solidFill>
              </a:rPr>
            </a:br>
            <a:r>
              <a:rPr lang="de-DE" sz="1500" dirty="0">
                <a:solidFill>
                  <a:srgbClr val="686868"/>
                </a:solidFill>
              </a:rPr>
              <a:t>What specific action are you asking your audience to take at the end?</a:t>
            </a:r>
          </a:p>
        </p:txBody>
      </p:sp>
      <p:sp>
        <p:nvSpPr>
          <p:cNvPr id="13" name="Textfeld 12">
            <a:extLst>
              <a:ext uri="{FF2B5EF4-FFF2-40B4-BE49-F238E27FC236}">
                <a16:creationId xmlns:a16="http://schemas.microsoft.com/office/drawing/2014/main" id="{79A2D2CA-9B3C-87D3-8C4C-1878F17A1D3E}"/>
              </a:ext>
            </a:extLst>
          </p:cNvPr>
          <p:cNvSpPr txBox="1"/>
          <p:nvPr/>
        </p:nvSpPr>
        <p:spPr>
          <a:xfrm>
            <a:off x="959472" y="6081241"/>
            <a:ext cx="3713916" cy="338554"/>
          </a:xfrm>
          <a:prstGeom prst="rect">
            <a:avLst/>
          </a:prstGeom>
          <a:noFill/>
        </p:spPr>
        <p:txBody>
          <a:bodyPr wrap="square" lIns="91440" tIns="45720" rIns="91440" bIns="45720" rtlCol="0" anchor="t">
            <a:spAutoFit/>
          </a:bodyPr>
          <a:lstStyle/>
          <a:p>
            <a:r>
              <a:rPr lang="de-DE" sz="1600" b="1" dirty="0">
                <a:solidFill>
                  <a:schemeClr val="accent1"/>
                </a:solidFill>
              </a:rPr>
              <a:t>Preparation time: 10 minutes</a:t>
            </a:r>
            <a:endParaRPr lang="de-CH" sz="1600" b="1" dirty="0">
              <a:solidFill>
                <a:schemeClr val="accent1"/>
              </a:solidFill>
              <a:latin typeface="Century Gothic"/>
            </a:endParaRPr>
          </a:p>
        </p:txBody>
      </p:sp>
      <p:pic>
        <p:nvPicPr>
          <p:cNvPr id="6146" name="Picture 2" descr="Erdnüsse sind ein gesunder Nuss-Snack und reich an pflanzlichen Proteinen">
            <a:extLst>
              <a:ext uri="{FF2B5EF4-FFF2-40B4-BE49-F238E27FC236}">
                <a16:creationId xmlns:a16="http://schemas.microsoft.com/office/drawing/2014/main" id="{DA2F6709-2EC6-8105-6A93-8378CC60DA0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319951" y="2459079"/>
            <a:ext cx="4801556" cy="2400778"/>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a:extLst>
              <a:ext uri="{FF2B5EF4-FFF2-40B4-BE49-F238E27FC236}">
                <a16:creationId xmlns:a16="http://schemas.microsoft.com/office/drawing/2014/main" id="{877CB16A-B5BB-FC7F-09FC-2E822E4F2C7F}"/>
              </a:ext>
            </a:extLst>
          </p:cNvPr>
          <p:cNvSpPr txBox="1"/>
          <p:nvPr/>
        </p:nvSpPr>
        <p:spPr>
          <a:xfrm>
            <a:off x="8583074" y="4757730"/>
            <a:ext cx="1047542" cy="246093"/>
          </a:xfrm>
          <a:prstGeom prst="rect">
            <a:avLst/>
          </a:prstGeom>
          <a:noFill/>
        </p:spPr>
        <p:txBody>
          <a:bodyPr wrap="square">
            <a:spAutoFit/>
          </a:bodyPr>
          <a:lstStyle/>
          <a:p>
            <a:r>
              <a:rPr lang="de-CH" sz="999" b="1" dirty="0">
                <a:solidFill>
                  <a:srgbClr val="686868"/>
                </a:solidFill>
                <a:latin typeface="Century Gothic" panose="020B0502020202020204" pitchFamily="34" charset="0"/>
              </a:rPr>
              <a:t>Source: </a:t>
            </a:r>
            <a:r>
              <a:rPr lang="de-CH" sz="999" dirty="0">
                <a:solidFill>
                  <a:srgbClr val="686868"/>
                </a:solidFill>
                <a:latin typeface="Century Gothic" panose="020B0502020202020204" pitchFamily="34" charset="0"/>
                <a:hlinkClick r:id="rId5">
                  <a:extLst>
                    <a:ext uri="{A12FA001-AC4F-418D-AE19-62706E023703}">
                      <ahyp:hlinkClr xmlns:ahyp="http://schemas.microsoft.com/office/drawing/2018/hyperlinkcolor" val="tx"/>
                    </a:ext>
                  </a:extLst>
                </a:hlinkClick>
              </a:rPr>
              <a:t>Link</a:t>
            </a:r>
            <a:endParaRPr lang="de-CH" sz="999"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616927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B1696-C9B1-682F-7B1B-C2EAF83DAE04}"/>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C1A47CD6-1BC4-C131-C6D6-5439C4CF49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73694" y="1979391"/>
            <a:ext cx="5086978" cy="3815234"/>
          </a:xfrm>
          <a:prstGeom prst="rect">
            <a:avLst/>
          </a:prstGeom>
        </p:spPr>
      </p:pic>
      <p:pic>
        <p:nvPicPr>
          <p:cNvPr id="3" name="Рисунок 40">
            <a:extLst>
              <a:ext uri="{FF2B5EF4-FFF2-40B4-BE49-F238E27FC236}">
                <a16:creationId xmlns:a16="http://schemas.microsoft.com/office/drawing/2014/main" id="{18E3CB18-5F10-342A-9F82-F40FD57C952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06682" y="141233"/>
            <a:ext cx="2128409" cy="821353"/>
          </a:xfrm>
          <a:prstGeom prst="rect">
            <a:avLst/>
          </a:prstGeom>
        </p:spPr>
      </p:pic>
      <p:sp>
        <p:nvSpPr>
          <p:cNvPr id="6" name="Rechteck 5">
            <a:extLst>
              <a:ext uri="{FF2B5EF4-FFF2-40B4-BE49-F238E27FC236}">
                <a16:creationId xmlns:a16="http://schemas.microsoft.com/office/drawing/2014/main" id="{3D350452-E043-9D57-9C03-FDC9DBF8B957}"/>
              </a:ext>
            </a:extLst>
          </p:cNvPr>
          <p:cNvSpPr/>
          <p:nvPr/>
        </p:nvSpPr>
        <p:spPr>
          <a:xfrm>
            <a:off x="978890" y="207352"/>
            <a:ext cx="9605007" cy="1015663"/>
          </a:xfrm>
          <a:prstGeom prst="rect">
            <a:avLst/>
          </a:prstGeom>
        </p:spPr>
        <p:txBody>
          <a:bodyPr wrap="square">
            <a:spAutoFit/>
          </a:bodyPr>
          <a:lstStyle/>
          <a:p>
            <a:pPr>
              <a:spcBef>
                <a:spcPts val="1200"/>
              </a:spcBef>
              <a:buClr>
                <a:srgbClr val="D17930"/>
              </a:buClr>
              <a:defRPr/>
            </a:pPr>
            <a:r>
              <a:rPr lang="de-CH" altLang="fr-FR" sz="2500" b="1" dirty="0">
                <a:solidFill>
                  <a:srgbClr val="D17930"/>
                </a:solidFill>
                <a:latin typeface="Century Gothic" panose="020B0502020202020204" pitchFamily="34" charset="0"/>
                <a:cs typeface="Arial" panose="020B0604020202020204" pitchFamily="34" charset="0"/>
              </a:rPr>
              <a:t>Challenge</a:t>
            </a:r>
            <a:endParaRPr lang="de-DE" altLang="fr-FR" sz="2500" b="1" dirty="0">
              <a:solidFill>
                <a:srgbClr val="D17930"/>
              </a:solidFill>
              <a:latin typeface="Century Gothic" panose="020B0502020202020204" pitchFamily="34" charset="0"/>
              <a:cs typeface="Arial" panose="020B0604020202020204" pitchFamily="34" charset="0"/>
            </a:endParaRPr>
          </a:p>
          <a:p>
            <a:pPr fontAlgn="auto">
              <a:spcBef>
                <a:spcPts val="1200"/>
              </a:spcBef>
              <a:spcAft>
                <a:spcPts val="0"/>
              </a:spcAft>
              <a:buClr>
                <a:srgbClr val="D17930"/>
              </a:buClr>
              <a:defRPr/>
            </a:pPr>
            <a:endParaRPr lang="de-CH" sz="2500" b="1" dirty="0">
              <a:solidFill>
                <a:srgbClr val="D17930"/>
              </a:solidFill>
              <a:latin typeface="Century Gothic" panose="020B0502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B7DFDE99-F9B1-59AB-06EE-0534EC615A1E}"/>
              </a:ext>
            </a:extLst>
          </p:cNvPr>
          <p:cNvSpPr txBox="1"/>
          <p:nvPr/>
        </p:nvSpPr>
        <p:spPr>
          <a:xfrm>
            <a:off x="961260" y="831101"/>
            <a:ext cx="8990879" cy="1569660"/>
          </a:xfrm>
          <a:prstGeom prst="rect">
            <a:avLst/>
          </a:prstGeom>
          <a:noFill/>
        </p:spPr>
        <p:txBody>
          <a:bodyPr wrap="square" lIns="91440" tIns="45720" rIns="91440" bIns="45720" rtlCol="0" anchor="t">
            <a:spAutoFit/>
          </a:bodyPr>
          <a:lstStyle/>
          <a:p>
            <a:r>
              <a:rPr lang="de-CH" sz="1600" b="1" noProof="0" dirty="0">
                <a:solidFill>
                  <a:srgbClr val="D0D0D0">
                    <a:lumMod val="50000"/>
                  </a:srgbClr>
                </a:solidFill>
                <a:latin typeface="Century Gothic"/>
              </a:rPr>
              <a:t>Imagine that your team has discovered a completely new use for macaroni. Normally, people eat it – but you have discovered that it can be used for something else that is even better.</a:t>
            </a:r>
          </a:p>
          <a:p>
            <a:endParaRPr lang="de-CH" sz="1600" b="1" noProof="0" dirty="0">
              <a:solidFill>
                <a:srgbClr val="D0D0D0">
                  <a:lumMod val="50000"/>
                </a:srgbClr>
              </a:solidFill>
              <a:latin typeface="Century Gothic"/>
            </a:endParaRPr>
          </a:p>
          <a:p>
            <a:r>
              <a:rPr lang="de-CH" sz="1600" b="1" noProof="0" dirty="0">
                <a:solidFill>
                  <a:srgbClr val="D0D0D0">
                    <a:lumMod val="50000"/>
                  </a:srgbClr>
                </a:solidFill>
                <a:latin typeface="Century Gothic"/>
              </a:rPr>
              <a:t>You now want to market this new idea as a business concept and develop a short pitch of no more than one minute.</a:t>
            </a:r>
          </a:p>
        </p:txBody>
      </p:sp>
      <p:sp>
        <p:nvSpPr>
          <p:cNvPr id="7" name="Foliennummernplatzhalter 1">
            <a:extLst>
              <a:ext uri="{FF2B5EF4-FFF2-40B4-BE49-F238E27FC236}">
                <a16:creationId xmlns:a16="http://schemas.microsoft.com/office/drawing/2014/main" id="{A0B2180B-C3D8-596C-F189-3573CF6B18A4}"/>
              </a:ext>
            </a:extLst>
          </p:cNvPr>
          <p:cNvSpPr>
            <a:spLocks noGrp="1"/>
          </p:cNvSpPr>
          <p:nvPr>
            <p:ph type="sldNum" sz="quarter" idx="12"/>
          </p:nvPr>
        </p:nvSpPr>
        <p:spPr>
          <a:xfrm>
            <a:off x="11228077" y="6356350"/>
            <a:ext cx="817230" cy="365125"/>
          </a:xfrm>
        </p:spPr>
        <p:txBody>
          <a:bodyPr/>
          <a:lstStyle/>
          <a:p>
            <a:fld id="{B7E6CA31-DA56-47CF-9891-B6D0296B6AEC}" type="slidenum">
              <a:rPr lang="ru-RU" smtClean="0"/>
              <a:t>14</a:t>
            </a:fld>
            <a:endParaRPr lang="ru-RU" dirty="0"/>
          </a:p>
        </p:txBody>
      </p:sp>
      <p:sp>
        <p:nvSpPr>
          <p:cNvPr id="4" name="Textfeld 3">
            <a:extLst>
              <a:ext uri="{FF2B5EF4-FFF2-40B4-BE49-F238E27FC236}">
                <a16:creationId xmlns:a16="http://schemas.microsoft.com/office/drawing/2014/main" id="{E3C35B4F-24EC-0D00-23A5-C699B7CCF346}"/>
              </a:ext>
            </a:extLst>
          </p:cNvPr>
          <p:cNvSpPr txBox="1"/>
          <p:nvPr/>
        </p:nvSpPr>
        <p:spPr>
          <a:xfrm>
            <a:off x="971534" y="2496806"/>
            <a:ext cx="6579466" cy="784830"/>
          </a:xfrm>
          <a:prstGeom prst="rect">
            <a:avLst/>
          </a:prstGeom>
          <a:noFill/>
        </p:spPr>
        <p:txBody>
          <a:bodyPr wrap="square">
            <a:spAutoFit/>
          </a:bodyPr>
          <a:lstStyle/>
          <a:p>
            <a:r>
              <a:rPr lang="de-DE" sz="1500" b="1" dirty="0">
                <a:solidFill>
                  <a:srgbClr val="686868"/>
                </a:solidFill>
              </a:rPr>
              <a:t>Attention – Introduction</a:t>
            </a:r>
            <a:br>
              <a:rPr lang="de-DE" sz="1500" dirty="0">
                <a:solidFill>
                  <a:srgbClr val="686868"/>
                </a:solidFill>
              </a:rPr>
            </a:br>
            <a:r>
              <a:rPr lang="de-DE" sz="1500" dirty="0">
                <a:solidFill>
                  <a:srgbClr val="686868"/>
                </a:solidFill>
              </a:rPr>
              <a:t>What opening sentence or short scene will you use to immediately capture your audience's curiosity?</a:t>
            </a:r>
          </a:p>
        </p:txBody>
      </p:sp>
      <p:sp>
        <p:nvSpPr>
          <p:cNvPr id="8" name="Textfeld 7">
            <a:extLst>
              <a:ext uri="{FF2B5EF4-FFF2-40B4-BE49-F238E27FC236}">
                <a16:creationId xmlns:a16="http://schemas.microsoft.com/office/drawing/2014/main" id="{E8072CC2-6347-2536-B2AA-91B74B124DAD}"/>
              </a:ext>
            </a:extLst>
          </p:cNvPr>
          <p:cNvSpPr txBox="1"/>
          <p:nvPr/>
        </p:nvSpPr>
        <p:spPr>
          <a:xfrm>
            <a:off x="958342" y="3367851"/>
            <a:ext cx="6579465" cy="784830"/>
          </a:xfrm>
          <a:prstGeom prst="rect">
            <a:avLst/>
          </a:prstGeom>
          <a:noFill/>
        </p:spPr>
        <p:txBody>
          <a:bodyPr wrap="square">
            <a:spAutoFit/>
          </a:bodyPr>
          <a:lstStyle/>
          <a:p>
            <a:r>
              <a:rPr lang="de-CH" sz="1500" b="1" noProof="0" dirty="0">
                <a:solidFill>
                  <a:srgbClr val="686868"/>
                </a:solidFill>
              </a:rPr>
              <a:t>Interest – Making the problem and idea understandable</a:t>
            </a:r>
            <a:br>
              <a:rPr lang="de-CH" sz="1500" noProof="0" dirty="0">
                <a:solidFill>
                  <a:srgbClr val="686868"/>
                </a:solidFill>
              </a:rPr>
            </a:br>
            <a:r>
              <a:rPr lang="de-CH" sz="1500" noProof="0" dirty="0">
                <a:solidFill>
                  <a:srgbClr val="686868"/>
                </a:solidFill>
              </a:rPr>
              <a:t>What problem or situation are you addressing – and what exactly does your new idea for using the </a:t>
            </a:r>
            <a:r>
              <a:rPr lang="de-CH" sz="1500" dirty="0">
                <a:solidFill>
                  <a:srgbClr val="686868"/>
                </a:solidFill>
              </a:rPr>
              <a:t>«</a:t>
            </a:r>
            <a:r>
              <a:rPr lang="de-CH" sz="1500" noProof="0" dirty="0">
                <a:solidFill>
                  <a:srgbClr val="686868"/>
                </a:solidFill>
              </a:rPr>
              <a:t>Hörnli</a:t>
            </a:r>
            <a:r>
              <a:rPr lang="de-CH" sz="1500" dirty="0">
                <a:solidFill>
                  <a:srgbClr val="686868"/>
                </a:solidFill>
              </a:rPr>
              <a:t>» </a:t>
            </a:r>
            <a:r>
              <a:rPr lang="de-CH" sz="1500" noProof="0" dirty="0" err="1">
                <a:solidFill>
                  <a:srgbClr val="686868"/>
                </a:solidFill>
              </a:rPr>
              <a:t>look</a:t>
            </a:r>
            <a:r>
              <a:rPr lang="de-CH" sz="1500" noProof="0" dirty="0">
                <a:solidFill>
                  <a:srgbClr val="686868"/>
                </a:solidFill>
              </a:rPr>
              <a:t> like?</a:t>
            </a:r>
          </a:p>
        </p:txBody>
      </p:sp>
      <p:sp>
        <p:nvSpPr>
          <p:cNvPr id="10" name="Textfeld 9">
            <a:extLst>
              <a:ext uri="{FF2B5EF4-FFF2-40B4-BE49-F238E27FC236}">
                <a16:creationId xmlns:a16="http://schemas.microsoft.com/office/drawing/2014/main" id="{8DE0BD69-EA51-2C78-E85A-64C062C07745}"/>
              </a:ext>
            </a:extLst>
          </p:cNvPr>
          <p:cNvSpPr txBox="1"/>
          <p:nvPr/>
        </p:nvSpPr>
        <p:spPr>
          <a:xfrm>
            <a:off x="950987" y="4238896"/>
            <a:ext cx="6579465" cy="784830"/>
          </a:xfrm>
          <a:prstGeom prst="rect">
            <a:avLst/>
          </a:prstGeom>
          <a:noFill/>
        </p:spPr>
        <p:txBody>
          <a:bodyPr wrap="square">
            <a:spAutoFit/>
          </a:bodyPr>
          <a:lstStyle/>
          <a:p>
            <a:r>
              <a:rPr lang="de-DE" sz="1500" b="1" dirty="0" err="1">
                <a:solidFill>
                  <a:srgbClr val="686868"/>
                </a:solidFill>
              </a:rPr>
              <a:t>Desire </a:t>
            </a:r>
            <a:r>
              <a:rPr lang="de-DE" sz="1500" b="1" dirty="0">
                <a:solidFill>
                  <a:srgbClr val="686868"/>
                </a:solidFill>
              </a:rPr>
              <a:t>– Present the benefits in an attractive way</a:t>
            </a:r>
            <a:br>
              <a:rPr lang="de-DE" sz="1500" dirty="0">
                <a:solidFill>
                  <a:srgbClr val="686868"/>
                </a:solidFill>
              </a:rPr>
            </a:br>
            <a:r>
              <a:rPr lang="de-CH" sz="1500" noProof="0" dirty="0">
                <a:solidFill>
                  <a:srgbClr val="686868"/>
                </a:solidFill>
              </a:rPr>
              <a:t>How will your idea improve things for your audience? What specific advantages does </a:t>
            </a:r>
            <a:r>
              <a:rPr lang="de-CH" sz="1500" noProof="0" dirty="0" err="1">
                <a:solidFill>
                  <a:srgbClr val="686868"/>
                </a:solidFill>
              </a:rPr>
              <a:t>your</a:t>
            </a:r>
            <a:r>
              <a:rPr lang="de-CH" sz="1500" noProof="0" dirty="0">
                <a:solidFill>
                  <a:srgbClr val="686868"/>
                </a:solidFill>
              </a:rPr>
              <a:t> </a:t>
            </a:r>
            <a:r>
              <a:rPr lang="de-CH" sz="1500" dirty="0">
                <a:solidFill>
                  <a:srgbClr val="686868"/>
                </a:solidFill>
              </a:rPr>
              <a:t>«</a:t>
            </a:r>
            <a:r>
              <a:rPr lang="de-CH" sz="1500" noProof="0" dirty="0">
                <a:solidFill>
                  <a:srgbClr val="686868"/>
                </a:solidFill>
              </a:rPr>
              <a:t>Hörnli</a:t>
            </a:r>
            <a:r>
              <a:rPr lang="de-CH" sz="1500" dirty="0">
                <a:solidFill>
                  <a:srgbClr val="686868"/>
                </a:solidFill>
              </a:rPr>
              <a:t>»</a:t>
            </a:r>
            <a:r>
              <a:rPr lang="de-CH" sz="1500" noProof="0" dirty="0">
                <a:solidFill>
                  <a:srgbClr val="686868"/>
                </a:solidFill>
              </a:rPr>
              <a:t> have in this new application?</a:t>
            </a:r>
            <a:endParaRPr lang="de-DE" sz="1500" dirty="0">
              <a:solidFill>
                <a:srgbClr val="686868"/>
              </a:solidFill>
            </a:endParaRPr>
          </a:p>
        </p:txBody>
      </p:sp>
      <p:sp>
        <p:nvSpPr>
          <p:cNvPr id="12" name="Textfeld 11">
            <a:extLst>
              <a:ext uri="{FF2B5EF4-FFF2-40B4-BE49-F238E27FC236}">
                <a16:creationId xmlns:a16="http://schemas.microsoft.com/office/drawing/2014/main" id="{8F2AC900-D568-85DE-1E36-452795A19E2E}"/>
              </a:ext>
            </a:extLst>
          </p:cNvPr>
          <p:cNvSpPr txBox="1"/>
          <p:nvPr/>
        </p:nvSpPr>
        <p:spPr>
          <a:xfrm>
            <a:off x="961261" y="5109940"/>
            <a:ext cx="6568858" cy="553998"/>
          </a:xfrm>
          <a:prstGeom prst="rect">
            <a:avLst/>
          </a:prstGeom>
          <a:noFill/>
        </p:spPr>
        <p:txBody>
          <a:bodyPr wrap="square">
            <a:spAutoFit/>
          </a:bodyPr>
          <a:lstStyle/>
          <a:p>
            <a:r>
              <a:rPr lang="de-DE" sz="1500" b="1" dirty="0">
                <a:solidFill>
                  <a:srgbClr val="686868"/>
                </a:solidFill>
              </a:rPr>
              <a:t>Action – Call to action</a:t>
            </a:r>
            <a:br>
              <a:rPr lang="de-DE" sz="1500" dirty="0">
                <a:solidFill>
                  <a:srgbClr val="686868"/>
                </a:solidFill>
              </a:rPr>
            </a:br>
            <a:r>
              <a:rPr lang="de-DE" sz="1500" dirty="0">
                <a:solidFill>
                  <a:srgbClr val="686868"/>
                </a:solidFill>
              </a:rPr>
              <a:t>What specific action are you asking your audience to take at the end?</a:t>
            </a:r>
          </a:p>
        </p:txBody>
      </p:sp>
      <p:sp>
        <p:nvSpPr>
          <p:cNvPr id="11" name="Textfeld 10">
            <a:extLst>
              <a:ext uri="{FF2B5EF4-FFF2-40B4-BE49-F238E27FC236}">
                <a16:creationId xmlns:a16="http://schemas.microsoft.com/office/drawing/2014/main" id="{27CD531F-DFD9-F2BB-50D4-D65365863A13}"/>
              </a:ext>
            </a:extLst>
          </p:cNvPr>
          <p:cNvSpPr txBox="1"/>
          <p:nvPr/>
        </p:nvSpPr>
        <p:spPr>
          <a:xfrm>
            <a:off x="959472" y="6081241"/>
            <a:ext cx="3713916" cy="338554"/>
          </a:xfrm>
          <a:prstGeom prst="rect">
            <a:avLst/>
          </a:prstGeom>
          <a:noFill/>
        </p:spPr>
        <p:txBody>
          <a:bodyPr wrap="square" lIns="91440" tIns="45720" rIns="91440" bIns="45720" rtlCol="0" anchor="t">
            <a:spAutoFit/>
          </a:bodyPr>
          <a:lstStyle/>
          <a:p>
            <a:r>
              <a:rPr lang="de-DE" sz="1600" b="1" dirty="0">
                <a:solidFill>
                  <a:schemeClr val="accent1"/>
                </a:solidFill>
              </a:rPr>
              <a:t>Preparation time: 10 minutes</a:t>
            </a:r>
            <a:endParaRPr lang="de-CH" sz="1600" b="1" dirty="0">
              <a:solidFill>
                <a:schemeClr val="accent1"/>
              </a:solidFill>
              <a:latin typeface="Century Gothic"/>
            </a:endParaRPr>
          </a:p>
        </p:txBody>
      </p:sp>
      <p:sp>
        <p:nvSpPr>
          <p:cNvPr id="14" name="Textfeld 13">
            <a:extLst>
              <a:ext uri="{FF2B5EF4-FFF2-40B4-BE49-F238E27FC236}">
                <a16:creationId xmlns:a16="http://schemas.microsoft.com/office/drawing/2014/main" id="{F71921FB-05A1-27CA-8CC6-3FD82075BD35}"/>
              </a:ext>
            </a:extLst>
          </p:cNvPr>
          <p:cNvSpPr txBox="1"/>
          <p:nvPr/>
        </p:nvSpPr>
        <p:spPr>
          <a:xfrm>
            <a:off x="8631238" y="5428475"/>
            <a:ext cx="1498289" cy="246221"/>
          </a:xfrm>
          <a:prstGeom prst="rect">
            <a:avLst/>
          </a:prstGeom>
          <a:noFill/>
        </p:spPr>
        <p:txBody>
          <a:bodyPr wrap="square">
            <a:spAutoFit/>
          </a:bodyPr>
          <a:lstStyle/>
          <a:p>
            <a:r>
              <a:rPr lang="de-CH" sz="1000" b="1" noProof="1">
                <a:solidFill>
                  <a:srgbClr val="686868"/>
                </a:solidFill>
                <a:latin typeface="Century Gothic" panose="020B0502020202020204" pitchFamily="34" charset="0"/>
              </a:rPr>
              <a:t>Source: </a:t>
            </a:r>
            <a:r>
              <a:rPr lang="de-CH" sz="1000" noProof="1">
                <a:solidFill>
                  <a:srgbClr val="686868"/>
                </a:solidFill>
                <a:latin typeface="Century Gothic" panose="020B0502020202020204" pitchFamily="34" charset="0"/>
                <a:hlinkClick r:id="rId5">
                  <a:extLst>
                    <a:ext uri="{A12FA001-AC4F-418D-AE19-62706E023703}">
                      <ahyp:hlinkClr xmlns:ahyp="http://schemas.microsoft.com/office/drawing/2018/hyperlinkcolor" val="tx"/>
                    </a:ext>
                  </a:extLst>
                </a:hlinkClick>
              </a:rPr>
              <a:t>Link</a:t>
            </a:r>
            <a:endParaRPr lang="de-DE" sz="1000"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728640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C3094-1C45-B8CF-2A3C-D7627C3877C2}"/>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5039EF4B-AEAC-EDBD-9667-8571C6BA0AF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CB7B4BEE-3FF6-0EC6-9820-03D865061A56}"/>
              </a:ext>
            </a:extLst>
          </p:cNvPr>
          <p:cNvSpPr>
            <a:spLocks/>
          </p:cNvSpPr>
          <p:nvPr/>
        </p:nvSpPr>
        <p:spPr bwMode="auto">
          <a:xfrm>
            <a:off x="8097156" y="1930391"/>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21" name="Freeform 9">
            <a:extLst>
              <a:ext uri="{FF2B5EF4-FFF2-40B4-BE49-F238E27FC236}">
                <a16:creationId xmlns:a16="http://schemas.microsoft.com/office/drawing/2014/main" id="{2CAD8CB8-B66D-A579-372F-F2938EDECE3E}"/>
              </a:ext>
            </a:extLst>
          </p:cNvPr>
          <p:cNvSpPr>
            <a:spLocks/>
          </p:cNvSpPr>
          <p:nvPr/>
        </p:nvSpPr>
        <p:spPr bwMode="auto">
          <a:xfrm>
            <a:off x="2359504" y="3125737"/>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22" name="Rectangle 399">
            <a:extLst>
              <a:ext uri="{FF2B5EF4-FFF2-40B4-BE49-F238E27FC236}">
                <a16:creationId xmlns:a16="http://schemas.microsoft.com/office/drawing/2014/main" id="{706002AC-FA7A-3EAD-6FAE-48A0F1BB4AB1}"/>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How do I structure a </a:t>
            </a:r>
            <a:r>
              <a:rPr lang="de-CH" b="1" dirty="0">
                <a:solidFill>
                  <a:schemeClr val="bg1"/>
                </a:solidFill>
                <a:latin typeface="+mj-lt"/>
                <a:ea typeface="Roboto" pitchFamily="2" charset="0"/>
                <a:cs typeface="Arial" charset="0"/>
              </a:rPr>
              <a:t>compelling </a:t>
            </a:r>
            <a:r>
              <a:rPr lang="de-CH" b="1" noProof="0" dirty="0">
                <a:solidFill>
                  <a:schemeClr val="bg1"/>
                </a:solidFill>
                <a:latin typeface="+mj-lt"/>
                <a:ea typeface="Roboto" pitchFamily="2" charset="0"/>
                <a:cs typeface="Arial" charset="0"/>
              </a:rPr>
              <a:t>presentation?</a:t>
            </a:r>
          </a:p>
        </p:txBody>
      </p:sp>
      <p:sp>
        <p:nvSpPr>
          <p:cNvPr id="25" name="Freeform 16">
            <a:extLst>
              <a:ext uri="{FF2B5EF4-FFF2-40B4-BE49-F238E27FC236}">
                <a16:creationId xmlns:a16="http://schemas.microsoft.com/office/drawing/2014/main" id="{10B3BF7A-3F38-A9B3-4A8C-57D28D3400F7}"/>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33417B0E-683B-CC36-9718-6791AB05255D}"/>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406684D5-B8AC-1F0C-33D4-3A0020D32882}"/>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B4C8DA62-B3A7-FEBC-6C9D-774B6DDC4121}"/>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9EB9EB3F-9436-26DD-E6D6-35319C0A6F52}"/>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668F7AFE-E1B1-2379-6999-FDE783959306}"/>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C7043854-F4F9-B8EC-0845-E744D27F484E}"/>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354D203C-4D86-074E-90C9-D3FFED094BA6}"/>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A31E3D95-7B99-8043-1DDD-842927B254CE}"/>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0653FA7E-31C8-E5B6-39B2-1BA8E8FAEC04}"/>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639092BC-76BA-7BA0-8156-A47D0A23ECDB}"/>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A8E239E8-0183-BBA2-4E6B-243054B9E136}"/>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C26EFC80-F86B-318A-29F4-CB98C96DE3BA}"/>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BD9B8DD9-C285-487E-EC23-FE791DCE2DFC}"/>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90F24AE8-513F-AE85-F548-6344E2AF844D}"/>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Pitching and</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obtaining feedback</a:t>
            </a:r>
          </a:p>
        </p:txBody>
      </p:sp>
      <p:sp>
        <p:nvSpPr>
          <p:cNvPr id="5" name="Freeform 9">
            <a:extLst>
              <a:ext uri="{FF2B5EF4-FFF2-40B4-BE49-F238E27FC236}">
                <a16:creationId xmlns:a16="http://schemas.microsoft.com/office/drawing/2014/main" id="{EC3EC271-077B-4FEE-DBBF-AFC7652E7763}"/>
              </a:ext>
            </a:extLst>
          </p:cNvPr>
          <p:cNvSpPr>
            <a:spLocks/>
          </p:cNvSpPr>
          <p:nvPr/>
        </p:nvSpPr>
        <p:spPr bwMode="auto">
          <a:xfrm>
            <a:off x="4808249" y="436309"/>
            <a:ext cx="315964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6" name="Rectangle 399">
            <a:extLst>
              <a:ext uri="{FF2B5EF4-FFF2-40B4-BE49-F238E27FC236}">
                <a16:creationId xmlns:a16="http://schemas.microsoft.com/office/drawing/2014/main" id="{BD5F0407-E5FA-EA38-038A-E6BA4348EA49}"/>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How do I present credibly and authentically?</a:t>
            </a:r>
          </a:p>
        </p:txBody>
      </p:sp>
      <p:sp>
        <p:nvSpPr>
          <p:cNvPr id="17" name="Freeform 5">
            <a:extLst>
              <a:ext uri="{FF2B5EF4-FFF2-40B4-BE49-F238E27FC236}">
                <a16:creationId xmlns:a16="http://schemas.microsoft.com/office/drawing/2014/main" id="{7AD526D4-0CD8-D75F-F6CE-01C079334C5D}"/>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D2054C29-7C75-E3E1-3122-E7AAC4FDA86A}"/>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 name="Freeform 5">
            <a:extLst>
              <a:ext uri="{FF2B5EF4-FFF2-40B4-BE49-F238E27FC236}">
                <a16:creationId xmlns:a16="http://schemas.microsoft.com/office/drawing/2014/main" id="{8F452CC7-09E9-4C71-7401-B96D573E980A}"/>
              </a:ext>
            </a:extLst>
          </p:cNvPr>
          <p:cNvSpPr>
            <a:spLocks/>
          </p:cNvSpPr>
          <p:nvPr/>
        </p:nvSpPr>
        <p:spPr bwMode="auto">
          <a:xfrm>
            <a:off x="509619" y="195230"/>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4" name="Rectangle 399">
            <a:extLst>
              <a:ext uri="{FF2B5EF4-FFF2-40B4-BE49-F238E27FC236}">
                <a16:creationId xmlns:a16="http://schemas.microsoft.com/office/drawing/2014/main" id="{048A0FF0-E137-AC4D-536F-20D362FD4463}"/>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What is a pitch? And what makes a good pitch?</a:t>
            </a:r>
          </a:p>
        </p:txBody>
      </p:sp>
      <p:grpSp>
        <p:nvGrpSpPr>
          <p:cNvPr id="8" name="Group 94">
            <a:extLst>
              <a:ext uri="{FF2B5EF4-FFF2-40B4-BE49-F238E27FC236}">
                <a16:creationId xmlns:a16="http://schemas.microsoft.com/office/drawing/2014/main" id="{7FE1ACF5-6D22-AC74-EDCB-163B9FEC07E4}"/>
              </a:ext>
            </a:extLst>
          </p:cNvPr>
          <p:cNvGrpSpPr>
            <a:grpSpLocks noChangeAspect="1"/>
          </p:cNvGrpSpPr>
          <p:nvPr/>
        </p:nvGrpSpPr>
        <p:grpSpPr bwMode="auto">
          <a:xfrm>
            <a:off x="1698434" y="708509"/>
            <a:ext cx="661070" cy="648635"/>
            <a:chOff x="2756" y="347"/>
            <a:chExt cx="5901" cy="5790"/>
          </a:xfrm>
          <a:solidFill>
            <a:schemeClr val="bg1"/>
          </a:solidFill>
        </p:grpSpPr>
        <p:sp>
          <p:nvSpPr>
            <p:cNvPr id="9" name="Freeform 95">
              <a:extLst>
                <a:ext uri="{FF2B5EF4-FFF2-40B4-BE49-F238E27FC236}">
                  <a16:creationId xmlns:a16="http://schemas.microsoft.com/office/drawing/2014/main" id="{EECCA9DB-2AE8-A01A-4A6E-501A9CB2FDF1}"/>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Freeform 96">
              <a:extLst>
                <a:ext uri="{FF2B5EF4-FFF2-40B4-BE49-F238E27FC236}">
                  <a16:creationId xmlns:a16="http://schemas.microsoft.com/office/drawing/2014/main" id="{4729745F-81FF-A033-6721-4246CF1FC87C}"/>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 name="Freeform 97">
              <a:extLst>
                <a:ext uri="{FF2B5EF4-FFF2-40B4-BE49-F238E27FC236}">
                  <a16:creationId xmlns:a16="http://schemas.microsoft.com/office/drawing/2014/main" id="{00138A31-E6D2-8604-C9A8-8AD2AB6AE31E}"/>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1995463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5A37FC-A453-1B5F-BAE0-815AB04FEA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3074" name="Picture 2" descr="Die Höhle der Löwen 2. Staffel - YouTube">
            <a:extLst>
              <a:ext uri="{FF2B5EF4-FFF2-40B4-BE49-F238E27FC236}">
                <a16:creationId xmlns:a16="http://schemas.microsoft.com/office/drawing/2014/main" id="{6F413B0F-B769-6F2F-632F-0D756957122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12632" r="13316"/>
          <a:stretch>
            <a:fillRect/>
          </a:stretch>
        </p:blipFill>
        <p:spPr bwMode="auto">
          <a:xfrm>
            <a:off x="6337302" y="1247775"/>
            <a:ext cx="4838698" cy="3676650"/>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a:extLst>
              <a:ext uri="{FF2B5EF4-FFF2-40B4-BE49-F238E27FC236}">
                <a16:creationId xmlns:a16="http://schemas.microsoft.com/office/drawing/2014/main" id="{7F9EA506-636F-C214-0C22-ACF4A36C3488}"/>
              </a:ext>
            </a:extLst>
          </p:cNvPr>
          <p:cNvSpPr txBox="1"/>
          <p:nvPr/>
        </p:nvSpPr>
        <p:spPr>
          <a:xfrm>
            <a:off x="1562100" y="2455158"/>
            <a:ext cx="4292599" cy="1477328"/>
          </a:xfrm>
          <a:prstGeom prst="rect">
            <a:avLst/>
          </a:prstGeom>
          <a:noFill/>
        </p:spPr>
        <p:txBody>
          <a:bodyPr wrap="square" rtlCol="0">
            <a:spAutoFit/>
          </a:bodyPr>
          <a:lstStyle/>
          <a:p>
            <a:pPr>
              <a:defRPr/>
            </a:pPr>
            <a:r>
              <a:rPr kumimoji="0" lang="en-GB" sz="1800" b="0" i="0" u="none" strike="noStrike" kern="1200" cap="none" spc="0" normalizeH="0" baseline="0" noProof="0" dirty="0">
                <a:ln>
                  <a:noFill/>
                </a:ln>
                <a:solidFill>
                  <a:srgbClr val="D0D0D0">
                    <a:lumMod val="50000"/>
                  </a:srgbClr>
                </a:solidFill>
                <a:effectLst/>
                <a:uLnTx/>
                <a:uFillTx/>
                <a:latin typeface="Century Gothic"/>
                <a:ea typeface="+mn-ea"/>
                <a:cs typeface="+mn-cs"/>
              </a:rPr>
              <a:t>The </a:t>
            </a:r>
            <a:r>
              <a:rPr lang="en-GB" noProof="0" dirty="0">
                <a:solidFill>
                  <a:srgbClr val="D0D0D0">
                    <a:lumMod val="50000"/>
                  </a:srgbClr>
                </a:solidFill>
                <a:latin typeface="Century Gothic"/>
              </a:rPr>
              <a:t>following images show start-ups (individuals or teams) that pitched in «Die </a:t>
            </a:r>
            <a:r>
              <a:rPr lang="en-GB" noProof="0" dirty="0" err="1">
                <a:solidFill>
                  <a:srgbClr val="D0D0D0">
                    <a:lumMod val="50000"/>
                  </a:srgbClr>
                </a:solidFill>
                <a:latin typeface="Century Gothic"/>
              </a:rPr>
              <a:t>Höhle</a:t>
            </a:r>
            <a:r>
              <a:rPr lang="en-GB" noProof="0" dirty="0">
                <a:solidFill>
                  <a:srgbClr val="D0D0D0">
                    <a:lumMod val="50000"/>
                  </a:srgbClr>
                </a:solidFill>
                <a:latin typeface="Century Gothic"/>
              </a:rPr>
              <a:t> der </a:t>
            </a:r>
            <a:r>
              <a:rPr lang="en-GB" noProof="0" dirty="0" err="1">
                <a:solidFill>
                  <a:srgbClr val="D0D0D0">
                    <a:lumMod val="50000"/>
                  </a:srgbClr>
                </a:solidFill>
                <a:latin typeface="Century Gothic"/>
              </a:rPr>
              <a:t>Löwen</a:t>
            </a:r>
            <a:r>
              <a:rPr lang="en-GB" noProof="0" dirty="0">
                <a:solidFill>
                  <a:srgbClr val="D0D0D0">
                    <a:lumMod val="50000"/>
                  </a:srgbClr>
                </a:solidFill>
                <a:latin typeface="Century Gothic"/>
              </a:rPr>
              <a:t>» (Switzerland and Germany) using exactly the styles depicted.</a:t>
            </a:r>
          </a:p>
        </p:txBody>
      </p:sp>
      <p:sp>
        <p:nvSpPr>
          <p:cNvPr id="4" name="Textfeld 3">
            <a:extLst>
              <a:ext uri="{FF2B5EF4-FFF2-40B4-BE49-F238E27FC236}">
                <a16:creationId xmlns:a16="http://schemas.microsoft.com/office/drawing/2014/main" id="{2236396F-5CEE-9279-70D6-C6002E49FBB0}"/>
              </a:ext>
            </a:extLst>
          </p:cNvPr>
          <p:cNvSpPr txBox="1"/>
          <p:nvPr/>
        </p:nvSpPr>
        <p:spPr>
          <a:xfrm>
            <a:off x="6713978" y="3819167"/>
            <a:ext cx="1000055" cy="24609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999" b="1" dirty="0">
                <a:solidFill>
                  <a:srgbClr val="686868"/>
                </a:solidFill>
                <a:latin typeface="Century Gothic" panose="020B0502020202020204" pitchFamily="34" charset="0"/>
              </a:rPr>
              <a:t>Source: </a:t>
            </a:r>
            <a:r>
              <a:rPr lang="de-CH" sz="999" dirty="0">
                <a:solidFill>
                  <a:srgbClr val="686868"/>
                </a:solidFill>
                <a:latin typeface="Century Gothic" panose="020B0502020202020204" pitchFamily="34" charset="0"/>
                <a:hlinkClick r:id="rId4">
                  <a:extLst>
                    <a:ext uri="{A12FA001-AC4F-418D-AE19-62706E023703}">
                      <ahyp:hlinkClr xmlns:ahyp="http://schemas.microsoft.com/office/drawing/2018/hyperlinkcolor" val="tx"/>
                    </a:ext>
                  </a:extLst>
                </a:hlinkClick>
              </a:rPr>
              <a:t>Link</a:t>
            </a:r>
            <a:endParaRPr lang="de-CH" sz="999"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99773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Jeans, Schuhwerk, Person enthält.&#10;&#10;KI-generierte Inhalte können fehlerhaft sein.">
            <a:extLst>
              <a:ext uri="{FF2B5EF4-FFF2-40B4-BE49-F238E27FC236}">
                <a16:creationId xmlns:a16="http://schemas.microsoft.com/office/drawing/2014/main" id="{6DE0B2FA-BFD5-BB03-0FFE-90573165BFE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365" r="18651"/>
          <a:stretch>
            <a:fillRect/>
          </a:stretch>
        </p:blipFill>
        <p:spPr bwMode="auto">
          <a:xfrm flipH="1">
            <a:off x="-298327" y="3603395"/>
            <a:ext cx="1742726" cy="3627120"/>
          </a:xfrm>
          <a:prstGeom prst="rect">
            <a:avLst/>
          </a:prstGeom>
          <a:noFill/>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A6568B38-B64E-CCCD-3938-1E4155041F0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7103" t="14584" r="34723"/>
          <a:stretch>
            <a:fillRect/>
          </a:stretch>
        </p:blipFill>
        <p:spPr bwMode="auto">
          <a:xfrm flipH="1">
            <a:off x="3062413" y="3848125"/>
            <a:ext cx="1111911" cy="2247312"/>
          </a:xfrm>
          <a:prstGeom prst="rect">
            <a:avLst/>
          </a:prstGeom>
          <a:noFill/>
          <a:ln>
            <a:noFill/>
          </a:ln>
          <a:extLst>
            <a:ext uri="{53640926-AAD7-44D8-BBD7-CCE9431645EC}">
              <a14:shadowObscured xmlns:a14="http://schemas.microsoft.com/office/drawing/2010/main"/>
            </a:ext>
          </a:extLst>
        </p:spPr>
      </p:pic>
      <p:pic>
        <p:nvPicPr>
          <p:cNvPr id="6" name="Grafik 5">
            <a:extLst>
              <a:ext uri="{FF2B5EF4-FFF2-40B4-BE49-F238E27FC236}">
                <a16:creationId xmlns:a16="http://schemas.microsoft.com/office/drawing/2014/main" id="{825905F9-5F01-BEC5-2C2F-604394139505}"/>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1129637" y="3727622"/>
            <a:ext cx="2094006" cy="3612050"/>
          </a:xfrm>
          <a:prstGeom prst="rect">
            <a:avLst/>
          </a:prstGeom>
          <a:noFill/>
          <a:ln>
            <a:noFill/>
          </a:ln>
        </p:spPr>
      </p:pic>
      <p:pic>
        <p:nvPicPr>
          <p:cNvPr id="8" name="Grafik 7">
            <a:extLst>
              <a:ext uri="{FF2B5EF4-FFF2-40B4-BE49-F238E27FC236}">
                <a16:creationId xmlns:a16="http://schemas.microsoft.com/office/drawing/2014/main" id="{E1922BB7-7B7B-094F-C219-A2A821773B5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0992" r="26786"/>
          <a:stretch>
            <a:fillRect/>
          </a:stretch>
        </p:blipFill>
        <p:spPr bwMode="auto">
          <a:xfrm>
            <a:off x="10815605" y="3603395"/>
            <a:ext cx="1514996" cy="3834833"/>
          </a:xfrm>
          <a:prstGeom prst="rect">
            <a:avLst/>
          </a:prstGeom>
          <a:noFill/>
          <a:ln>
            <a:noFill/>
          </a:ln>
          <a:extLst>
            <a:ext uri="{53640926-AAD7-44D8-BBD7-CCE9431645EC}">
              <a14:shadowObscured xmlns:a14="http://schemas.microsoft.com/office/drawing/2010/main"/>
            </a:ext>
          </a:extLst>
        </p:spPr>
      </p:pic>
      <p:pic>
        <p:nvPicPr>
          <p:cNvPr id="9" name="Grafik 8" descr="Ein Bild, das Person, Kleidung, Schulter, Menschliches Gesicht enthält.&#10;&#10;KI-generierte Inhalte können fehlerhaft sein.">
            <a:extLst>
              <a:ext uri="{FF2B5EF4-FFF2-40B4-BE49-F238E27FC236}">
                <a16:creationId xmlns:a16="http://schemas.microsoft.com/office/drawing/2014/main" id="{885FB4BD-E11F-4666-A7CD-0693B561F39C}"/>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823884" y="3970176"/>
            <a:ext cx="1065267" cy="2202527"/>
          </a:xfrm>
          <a:prstGeom prst="rect">
            <a:avLst/>
          </a:prstGeom>
          <a:noFill/>
          <a:ln>
            <a:noFill/>
          </a:ln>
        </p:spPr>
      </p:pic>
      <p:pic>
        <p:nvPicPr>
          <p:cNvPr id="10" name="Grafik 9">
            <a:extLst>
              <a:ext uri="{FF2B5EF4-FFF2-40B4-BE49-F238E27FC236}">
                <a16:creationId xmlns:a16="http://schemas.microsoft.com/office/drawing/2014/main" id="{41064ADE-C833-EE3A-3591-960D383DF25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29952" t="15064" r="17315"/>
          <a:stretch>
            <a:fillRect/>
          </a:stretch>
        </p:blipFill>
        <p:spPr bwMode="auto">
          <a:xfrm>
            <a:off x="7582502" y="3970176"/>
            <a:ext cx="2260878" cy="2435773"/>
          </a:xfrm>
          <a:prstGeom prst="rect">
            <a:avLst/>
          </a:prstGeom>
          <a:noFill/>
          <a:ln>
            <a:noFill/>
          </a:ln>
          <a:extLst>
            <a:ext uri="{53640926-AAD7-44D8-BBD7-CCE9431645EC}">
              <a14:shadowObscured xmlns:a14="http://schemas.microsoft.com/office/drawing/2010/main"/>
            </a:ext>
          </a:extLst>
        </p:spPr>
      </p:pic>
      <p:grpSp>
        <p:nvGrpSpPr>
          <p:cNvPr id="34" name="Gruppieren 33">
            <a:extLst>
              <a:ext uri="{FF2B5EF4-FFF2-40B4-BE49-F238E27FC236}">
                <a16:creationId xmlns:a16="http://schemas.microsoft.com/office/drawing/2014/main" id="{BD08B543-560A-3F7A-CC06-1DD37A61CEC5}"/>
              </a:ext>
            </a:extLst>
          </p:cNvPr>
          <p:cNvGrpSpPr>
            <a:grpSpLocks noChangeAspect="1"/>
          </p:cNvGrpSpPr>
          <p:nvPr/>
        </p:nvGrpSpPr>
        <p:grpSpPr>
          <a:xfrm>
            <a:off x="3951245" y="3919097"/>
            <a:ext cx="3373828" cy="2114721"/>
            <a:chOff x="3998875" y="2712308"/>
            <a:chExt cx="3391379" cy="2125722"/>
          </a:xfrm>
        </p:grpSpPr>
        <p:pic>
          <p:nvPicPr>
            <p:cNvPr id="7" name="Grafik 6">
              <a:extLst>
                <a:ext uri="{FF2B5EF4-FFF2-40B4-BE49-F238E27FC236}">
                  <a16:creationId xmlns:a16="http://schemas.microsoft.com/office/drawing/2014/main" id="{8840E116-713A-06BB-1CCC-1C614480FA87}"/>
                </a:ext>
              </a:extLst>
            </p:cNvPr>
            <p:cNvPicPr>
              <a:picLocks noChangeAspect="1"/>
            </p:cNvPicPr>
            <p:nvPr/>
          </p:nvPicPr>
          <p:blipFill>
            <a:blip r:embed="rId9" cstate="email">
              <a:extLst>
                <a:ext uri="{28A0092B-C50C-407E-A947-70E740481C1C}">
                  <a14:useLocalDpi xmlns:a14="http://schemas.microsoft.com/office/drawing/2010/main"/>
                </a:ext>
              </a:extLst>
            </a:blip>
            <a:srcRect l="43150" b="14461"/>
            <a:stretch>
              <a:fillRect/>
            </a:stretch>
          </p:blipFill>
          <p:spPr bwMode="auto">
            <a:xfrm flipH="1">
              <a:off x="3998875" y="2712308"/>
              <a:ext cx="2483875" cy="2100183"/>
            </a:xfrm>
            <a:prstGeom prst="rect">
              <a:avLst/>
            </a:prstGeom>
            <a:noFill/>
            <a:ln>
              <a:noFill/>
            </a:ln>
          </p:spPr>
        </p:pic>
        <p:pic>
          <p:nvPicPr>
            <p:cNvPr id="33" name="Grafik 32">
              <a:extLst>
                <a:ext uri="{FF2B5EF4-FFF2-40B4-BE49-F238E27FC236}">
                  <a16:creationId xmlns:a16="http://schemas.microsoft.com/office/drawing/2014/main" id="{E52A60B4-8F85-D203-5E32-8F7E4883ED3C}"/>
                </a:ext>
              </a:extLst>
            </p:cNvPr>
            <p:cNvPicPr>
              <a:picLocks noChangeAspect="1"/>
            </p:cNvPicPr>
            <p:nvPr/>
          </p:nvPicPr>
          <p:blipFill>
            <a:blip r:embed="rId9" cstate="email">
              <a:extLst>
                <a:ext uri="{28A0092B-C50C-407E-A947-70E740481C1C}">
                  <a14:useLocalDpi xmlns:a14="http://schemas.microsoft.com/office/drawing/2010/main"/>
                </a:ext>
              </a:extLst>
            </a:blip>
            <a:srcRect l="9884" r="63554" b="14461"/>
            <a:stretch>
              <a:fillRect/>
            </a:stretch>
          </p:blipFill>
          <p:spPr bwMode="auto">
            <a:xfrm flipH="1">
              <a:off x="6229721" y="2737847"/>
              <a:ext cx="1160533" cy="2100183"/>
            </a:xfrm>
            <a:prstGeom prst="rect">
              <a:avLst/>
            </a:prstGeom>
            <a:noFill/>
            <a:ln>
              <a:noFill/>
            </a:ln>
          </p:spPr>
        </p:pic>
      </p:grpSp>
      <p:sp>
        <p:nvSpPr>
          <p:cNvPr id="35" name="Rechteck 34">
            <a:extLst>
              <a:ext uri="{FF2B5EF4-FFF2-40B4-BE49-F238E27FC236}">
                <a16:creationId xmlns:a16="http://schemas.microsoft.com/office/drawing/2014/main" id="{37BDAA71-0808-0FD2-175D-AAC8DBB37EDC}"/>
              </a:ext>
            </a:extLst>
          </p:cNvPr>
          <p:cNvSpPr/>
          <p:nvPr/>
        </p:nvSpPr>
        <p:spPr>
          <a:xfrm>
            <a:off x="0" y="5880589"/>
            <a:ext cx="12192000" cy="1557640"/>
          </a:xfrm>
          <a:prstGeom prst="rect">
            <a:avLst/>
          </a:prstGeom>
          <a:solidFill>
            <a:srgbClr val="0B48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5" name="Textfeld 24">
            <a:extLst>
              <a:ext uri="{FF2B5EF4-FFF2-40B4-BE49-F238E27FC236}">
                <a16:creationId xmlns:a16="http://schemas.microsoft.com/office/drawing/2014/main" id="{39EED31F-A26A-7FC6-B397-E1C83E7118EA}"/>
              </a:ext>
            </a:extLst>
          </p:cNvPr>
          <p:cNvSpPr txBox="1"/>
          <p:nvPr/>
        </p:nvSpPr>
        <p:spPr>
          <a:xfrm>
            <a:off x="15741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A</a:t>
            </a:r>
          </a:p>
        </p:txBody>
      </p:sp>
      <p:sp>
        <p:nvSpPr>
          <p:cNvPr id="26" name="Textfeld 25">
            <a:extLst>
              <a:ext uri="{FF2B5EF4-FFF2-40B4-BE49-F238E27FC236}">
                <a16:creationId xmlns:a16="http://schemas.microsoft.com/office/drawing/2014/main" id="{74D0876C-C62C-B950-0229-E90A5B07DCB0}"/>
              </a:ext>
            </a:extLst>
          </p:cNvPr>
          <p:cNvSpPr txBox="1"/>
          <p:nvPr/>
        </p:nvSpPr>
        <p:spPr>
          <a:xfrm>
            <a:off x="183316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B</a:t>
            </a:r>
          </a:p>
        </p:txBody>
      </p:sp>
      <p:sp>
        <p:nvSpPr>
          <p:cNvPr id="31" name="Textfeld 30">
            <a:extLst>
              <a:ext uri="{FF2B5EF4-FFF2-40B4-BE49-F238E27FC236}">
                <a16:creationId xmlns:a16="http://schemas.microsoft.com/office/drawing/2014/main" id="{DC5059D3-D7DC-364E-62F7-FF8CD5738145}"/>
              </a:ext>
            </a:extLst>
          </p:cNvPr>
          <p:cNvSpPr txBox="1"/>
          <p:nvPr/>
        </p:nvSpPr>
        <p:spPr>
          <a:xfrm>
            <a:off x="11205214"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G</a:t>
            </a:r>
          </a:p>
        </p:txBody>
      </p:sp>
      <p:sp>
        <p:nvSpPr>
          <p:cNvPr id="30" name="Textfeld 29">
            <a:extLst>
              <a:ext uri="{FF2B5EF4-FFF2-40B4-BE49-F238E27FC236}">
                <a16:creationId xmlns:a16="http://schemas.microsoft.com/office/drawing/2014/main" id="{EAA0E8ED-9217-5A27-950B-B476D0444F98}"/>
              </a:ext>
            </a:extLst>
          </p:cNvPr>
          <p:cNvSpPr txBox="1"/>
          <p:nvPr/>
        </p:nvSpPr>
        <p:spPr>
          <a:xfrm>
            <a:off x="1018150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F</a:t>
            </a:r>
          </a:p>
        </p:txBody>
      </p:sp>
      <p:sp>
        <p:nvSpPr>
          <p:cNvPr id="28" name="Textfeld 27">
            <a:extLst>
              <a:ext uri="{FF2B5EF4-FFF2-40B4-BE49-F238E27FC236}">
                <a16:creationId xmlns:a16="http://schemas.microsoft.com/office/drawing/2014/main" id="{7253958C-2F93-F1B0-14AA-DF5D726CA84F}"/>
              </a:ext>
            </a:extLst>
          </p:cNvPr>
          <p:cNvSpPr txBox="1"/>
          <p:nvPr/>
        </p:nvSpPr>
        <p:spPr>
          <a:xfrm>
            <a:off x="580096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D</a:t>
            </a:r>
          </a:p>
        </p:txBody>
      </p:sp>
      <p:sp>
        <p:nvSpPr>
          <p:cNvPr id="27" name="Textfeld 26">
            <a:extLst>
              <a:ext uri="{FF2B5EF4-FFF2-40B4-BE49-F238E27FC236}">
                <a16:creationId xmlns:a16="http://schemas.microsoft.com/office/drawing/2014/main" id="{96006726-F680-021D-BCD0-3CB994B5D7A6}"/>
              </a:ext>
            </a:extLst>
          </p:cNvPr>
          <p:cNvSpPr txBox="1"/>
          <p:nvPr/>
        </p:nvSpPr>
        <p:spPr>
          <a:xfrm>
            <a:off x="32236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C</a:t>
            </a:r>
          </a:p>
        </p:txBody>
      </p:sp>
      <p:sp>
        <p:nvSpPr>
          <p:cNvPr id="29" name="Textfeld 28">
            <a:extLst>
              <a:ext uri="{FF2B5EF4-FFF2-40B4-BE49-F238E27FC236}">
                <a16:creationId xmlns:a16="http://schemas.microsoft.com/office/drawing/2014/main" id="{36E33819-2422-3E6E-C880-ED546887F4C1}"/>
              </a:ext>
            </a:extLst>
          </p:cNvPr>
          <p:cNvSpPr txBox="1"/>
          <p:nvPr/>
        </p:nvSpPr>
        <p:spPr>
          <a:xfrm>
            <a:off x="84744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E</a:t>
            </a:r>
          </a:p>
        </p:txBody>
      </p:sp>
      <p:sp>
        <p:nvSpPr>
          <p:cNvPr id="38" name="Textfeld 37">
            <a:extLst>
              <a:ext uri="{FF2B5EF4-FFF2-40B4-BE49-F238E27FC236}">
                <a16:creationId xmlns:a16="http://schemas.microsoft.com/office/drawing/2014/main" id="{33016563-AF6C-20B4-29F0-6A114CCAE257}"/>
              </a:ext>
            </a:extLst>
          </p:cNvPr>
          <p:cNvSpPr txBox="1"/>
          <p:nvPr/>
        </p:nvSpPr>
        <p:spPr>
          <a:xfrm>
            <a:off x="1221278" y="923218"/>
            <a:ext cx="9386208" cy="2031325"/>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1" i="0" u="none" strike="noStrike" kern="1200" cap="none" spc="0" normalizeH="0" baseline="0" noProof="0">
                <a:ln>
                  <a:noFill/>
                </a:ln>
                <a:solidFill>
                  <a:prstClr val="white">
                    <a:lumMod val="50000"/>
                  </a:prstClr>
                </a:solidFill>
                <a:effectLst/>
                <a:uLnTx/>
                <a:uFillTx/>
                <a:latin typeface="Century Gothic"/>
                <a:ea typeface="+mn-ea"/>
                <a:cs typeface="+mn-cs"/>
              </a:rPr>
              <a:t>Which person or team appears most credible at first glance – and which appears least credible?</a:t>
            </a:r>
            <a:br>
              <a:rPr kumimoji="0" lang="en-GB" sz="1800" b="1" i="0" u="none" strike="noStrike" kern="1200" cap="none" spc="0" normalizeH="0" baseline="0" noProof="0">
                <a:ln>
                  <a:noFill/>
                </a:ln>
                <a:solidFill>
                  <a:prstClr val="white">
                    <a:lumMod val="50000"/>
                  </a:prstClr>
                </a:solidFill>
                <a:effectLst/>
                <a:uLnTx/>
                <a:uFillTx/>
                <a:latin typeface="Century Gothic"/>
                <a:ea typeface="+mn-ea"/>
                <a:cs typeface="+mn-cs"/>
              </a:rPr>
            </a:br>
            <a:r>
              <a:rPr kumimoji="0" lang="en-GB" sz="1800" b="1" i="0" u="none" strike="noStrike" kern="1200" cap="none" spc="0" normalizeH="0" baseline="0" noProof="0" dirty="0">
                <a:ln>
                  <a:noFill/>
                </a:ln>
                <a:solidFill>
                  <a:prstClr val="white">
                    <a:lumMod val="50000"/>
                  </a:prstClr>
                </a:solidFill>
                <a:effectLst/>
                <a:uLnTx/>
                <a:uFillTx/>
                <a:latin typeface="Century Gothic"/>
                <a:ea typeface="+mn-ea"/>
                <a:cs typeface="+mn-cs"/>
              </a:rPr>
              <a:t>Justify</a:t>
            </a:r>
            <a:r>
              <a:rPr kumimoji="0" lang="en-GB" sz="1800" b="0" i="0" u="none" strike="noStrike" kern="1200" cap="none" spc="0" normalizeH="0" baseline="0" noProof="0" dirty="0">
                <a:ln>
                  <a:noFill/>
                </a:ln>
                <a:solidFill>
                  <a:prstClr val="white">
                    <a:lumMod val="50000"/>
                  </a:prstClr>
                </a:solidFill>
                <a:effectLst/>
                <a:uLnTx/>
                <a:uFillTx/>
                <a:latin typeface="Century Gothic"/>
                <a:ea typeface="+mn-ea"/>
                <a:cs typeface="+mn-cs"/>
              </a:rPr>
              <a:t> both decisions with </a:t>
            </a:r>
            <a:r>
              <a:rPr kumimoji="0" lang="en-GB" sz="1800" b="1" i="0" u="none" strike="noStrike" kern="1200" cap="none" spc="0" normalizeH="0" baseline="0" noProof="0" dirty="0">
                <a:ln>
                  <a:noFill/>
                </a:ln>
                <a:solidFill>
                  <a:prstClr val="white">
                    <a:lumMod val="50000"/>
                  </a:prstClr>
                </a:solidFill>
                <a:effectLst/>
                <a:uLnTx/>
                <a:uFillTx/>
                <a:latin typeface="Century Gothic"/>
                <a:ea typeface="+mn-ea"/>
                <a:cs typeface="+mn-cs"/>
              </a:rPr>
              <a:t>an observation </a:t>
            </a:r>
            <a:r>
              <a:rPr kumimoji="0" lang="en-GB" sz="1800" b="0" i="0" u="none" strike="noStrike" kern="1200" cap="none" spc="0" normalizeH="0" baseline="0" noProof="0" dirty="0">
                <a:ln>
                  <a:noFill/>
                </a:ln>
                <a:solidFill>
                  <a:prstClr val="white">
                    <a:lumMod val="50000"/>
                  </a:prstClr>
                </a:solidFill>
                <a:effectLst/>
                <a:uLnTx/>
                <a:uFillTx/>
                <a:latin typeface="Century Gothic"/>
                <a:ea typeface="+mn-ea"/>
                <a:cs typeface="+mn-cs"/>
              </a:rPr>
              <a:t>based on the picture.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800" b="0" i="0" u="none" strike="noStrike" kern="1200" cap="none" spc="0" normalizeH="0" baseline="0" noProof="0" dirty="0">
              <a:ln>
                <a:noFill/>
              </a:ln>
              <a:solidFill>
                <a:prstClr val="white">
                  <a:lumMod val="50000"/>
                </a:prstClr>
              </a:solidFill>
              <a:effectLst/>
              <a:uLnTx/>
              <a:uFillTx/>
              <a:latin typeface="Century Gothic"/>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1" i="0" u="none" strike="noStrike" kern="1200" cap="none" spc="0" normalizeH="0" baseline="0" noProof="0" dirty="0">
                <a:ln>
                  <a:noFill/>
                </a:ln>
                <a:solidFill>
                  <a:prstClr val="white">
                    <a:lumMod val="50000"/>
                  </a:prstClr>
                </a:solidFill>
                <a:effectLst/>
                <a:uLnTx/>
                <a:uFillTx/>
                <a:latin typeface="Century Gothic"/>
                <a:ea typeface="+mn-ea"/>
                <a:cs typeface="+mn-cs"/>
              </a:rPr>
              <a:t>What products could the start-ups (A–G) have pitched?</a:t>
            </a:r>
            <a:br>
              <a:rPr kumimoji="0" lang="en-GB" sz="1800" b="0" i="0" u="none" strike="noStrike" kern="1200" cap="none" spc="0" normalizeH="0" baseline="0" noProof="0" dirty="0">
                <a:ln>
                  <a:noFill/>
                </a:ln>
                <a:solidFill>
                  <a:prstClr val="white">
                    <a:lumMod val="50000"/>
                  </a:prstClr>
                </a:solidFill>
                <a:effectLst/>
                <a:uLnTx/>
                <a:uFillTx/>
                <a:latin typeface="Century Gothic"/>
                <a:ea typeface="+mn-ea"/>
                <a:cs typeface="+mn-cs"/>
              </a:rPr>
            </a:br>
            <a:r>
              <a:rPr kumimoji="0" lang="en-GB" sz="1800" b="0" i="0" u="none" strike="noStrike" kern="1200" cap="none" spc="0" normalizeH="0" baseline="0" noProof="0" dirty="0">
                <a:ln>
                  <a:noFill/>
                </a:ln>
                <a:solidFill>
                  <a:prstClr val="white">
                    <a:lumMod val="50000"/>
                  </a:prstClr>
                </a:solidFill>
                <a:effectLst/>
                <a:uLnTx/>
                <a:uFillTx/>
                <a:latin typeface="Century Gothic"/>
                <a:ea typeface="+mn-ea"/>
                <a:cs typeface="+mn-cs"/>
              </a:rPr>
              <a:t>Formulate </a:t>
            </a:r>
            <a:r>
              <a:rPr kumimoji="0" lang="en-GB" sz="1800" b="1" i="0" u="none" strike="noStrike" kern="1200" cap="none" spc="0" normalizeH="0" baseline="0" noProof="0" dirty="0">
                <a:ln>
                  <a:noFill/>
                </a:ln>
                <a:solidFill>
                  <a:prstClr val="white">
                    <a:lumMod val="50000"/>
                  </a:prstClr>
                </a:solidFill>
                <a:effectLst/>
                <a:uLnTx/>
                <a:uFillTx/>
                <a:latin typeface="Century Gothic"/>
                <a:ea typeface="+mn-ea"/>
                <a:cs typeface="+mn-cs"/>
              </a:rPr>
              <a:t>a guess </a:t>
            </a:r>
            <a:r>
              <a:rPr kumimoji="0" lang="en-GB" sz="1800" b="0" i="0" u="none" strike="noStrike" kern="1200" cap="none" spc="0" normalizeH="0" baseline="0" noProof="0" dirty="0">
                <a:ln>
                  <a:noFill/>
                </a:ln>
                <a:solidFill>
                  <a:prstClr val="white">
                    <a:lumMod val="50000"/>
                  </a:prstClr>
                </a:solidFill>
                <a:effectLst/>
                <a:uLnTx/>
                <a:uFillTx/>
                <a:latin typeface="Century Gothic"/>
                <a:ea typeface="+mn-ea"/>
                <a:cs typeface="+mn-cs"/>
              </a:rPr>
              <a:t>for each of A–G and justify it with an </a:t>
            </a:r>
            <a:r>
              <a:rPr kumimoji="0" lang="en-GB" sz="1800" b="1" i="0" u="none" strike="noStrike" kern="1200" cap="none" spc="0" normalizeH="0" baseline="0" noProof="0" dirty="0">
                <a:ln>
                  <a:noFill/>
                </a:ln>
                <a:solidFill>
                  <a:prstClr val="white">
                    <a:lumMod val="50000"/>
                  </a:prstClr>
                </a:solidFill>
                <a:effectLst/>
                <a:uLnTx/>
                <a:uFillTx/>
                <a:latin typeface="Century Gothic"/>
                <a:ea typeface="+mn-ea"/>
                <a:cs typeface="+mn-cs"/>
              </a:rPr>
              <a:t>observation </a:t>
            </a:r>
            <a:r>
              <a:rPr kumimoji="0" lang="en-GB" sz="1800" b="0" i="0" u="none" strike="noStrike" kern="1200" cap="none" spc="0" normalizeH="0" baseline="0" noProof="0" dirty="0">
                <a:ln>
                  <a:noFill/>
                </a:ln>
                <a:solidFill>
                  <a:prstClr val="white">
                    <a:lumMod val="50000"/>
                  </a:prstClr>
                </a:solidFill>
                <a:effectLst/>
                <a:uLnTx/>
                <a:uFillTx/>
                <a:latin typeface="Century Gothic"/>
                <a:ea typeface="+mn-ea"/>
                <a:cs typeface="+mn-cs"/>
              </a:rPr>
              <a:t>based on the picture.</a:t>
            </a:r>
          </a:p>
        </p:txBody>
      </p:sp>
      <p:pic>
        <p:nvPicPr>
          <p:cNvPr id="39" name="Рисунок 40">
            <a:extLst>
              <a:ext uri="{FF2B5EF4-FFF2-40B4-BE49-F238E27FC236}">
                <a16:creationId xmlns:a16="http://schemas.microsoft.com/office/drawing/2014/main" id="{10F06377-880B-2EDA-4C40-92E259C1B74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1D87F606-1363-CDF6-D2F4-DD88C123BFC4}"/>
              </a:ext>
            </a:extLst>
          </p:cNvPr>
          <p:cNvSpPr txBox="1"/>
          <p:nvPr/>
        </p:nvSpPr>
        <p:spPr>
          <a:xfrm>
            <a:off x="520309" y="319041"/>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Assignments</a:t>
            </a:r>
            <a:endParaRPr kumimoji="0" lang="de-DE"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95932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Effect transition="in" filter="fade">
                                      <p:cBhvr>
                                        <p:cTn id="7" dur="500"/>
                                        <p:tgtEl>
                                          <p:spTgt spid="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
                                            <p:txEl>
                                              <p:pRg st="2" end="2"/>
                                            </p:txEl>
                                          </p:spTgt>
                                        </p:tgtEl>
                                        <p:attrNameLst>
                                          <p:attrName>style.visibility</p:attrName>
                                        </p:attrNameLst>
                                      </p:cBhvr>
                                      <p:to>
                                        <p:strVal val="visible"/>
                                      </p:to>
                                    </p:set>
                                    <p:animEffect transition="in" filter="fade">
                                      <p:cBhvr>
                                        <p:cTn id="12"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C4A80-1DFE-5B2B-A32B-6D7BB76F6496}"/>
            </a:ext>
          </a:extLst>
        </p:cNvPr>
        <p:cNvGrpSpPr/>
        <p:nvPr/>
      </p:nvGrpSpPr>
      <p:grpSpPr>
        <a:xfrm>
          <a:off x="0" y="0"/>
          <a:ext cx="0" cy="0"/>
          <a:chOff x="0" y="0"/>
          <a:chExt cx="0" cy="0"/>
        </a:xfrm>
      </p:grpSpPr>
      <p:pic>
        <p:nvPicPr>
          <p:cNvPr id="4" name="Grafik 3" descr="Ein Bild, das Kleidung, Jeans, Schuhwerk, Person enthält.&#10;&#10;KI-generierte Inhalte können fehlerhaft sein.">
            <a:extLst>
              <a:ext uri="{FF2B5EF4-FFF2-40B4-BE49-F238E27FC236}">
                <a16:creationId xmlns:a16="http://schemas.microsoft.com/office/drawing/2014/main" id="{F08D895C-A882-CB2E-642F-CA7C0333494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365" r="18651"/>
          <a:stretch>
            <a:fillRect/>
          </a:stretch>
        </p:blipFill>
        <p:spPr bwMode="auto">
          <a:xfrm flipH="1">
            <a:off x="-298327" y="3603395"/>
            <a:ext cx="1742726" cy="3627120"/>
          </a:xfrm>
          <a:prstGeom prst="rect">
            <a:avLst/>
          </a:prstGeom>
          <a:noFill/>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905DC615-FA0A-F7AB-3260-B72071B9536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7103" t="14584" r="34723"/>
          <a:stretch>
            <a:fillRect/>
          </a:stretch>
        </p:blipFill>
        <p:spPr bwMode="auto">
          <a:xfrm flipH="1">
            <a:off x="3062413" y="3848125"/>
            <a:ext cx="1111911" cy="2247312"/>
          </a:xfrm>
          <a:prstGeom prst="rect">
            <a:avLst/>
          </a:prstGeom>
          <a:noFill/>
          <a:ln>
            <a:noFill/>
          </a:ln>
          <a:extLst>
            <a:ext uri="{53640926-AAD7-44D8-BBD7-CCE9431645EC}">
              <a14:shadowObscured xmlns:a14="http://schemas.microsoft.com/office/drawing/2010/main"/>
            </a:ext>
          </a:extLst>
        </p:spPr>
      </p:pic>
      <p:pic>
        <p:nvPicPr>
          <p:cNvPr id="6" name="Grafik 5">
            <a:extLst>
              <a:ext uri="{FF2B5EF4-FFF2-40B4-BE49-F238E27FC236}">
                <a16:creationId xmlns:a16="http://schemas.microsoft.com/office/drawing/2014/main" id="{0A9A0A3D-7EAD-82F5-ED9A-3CB5EDFC874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1129637" y="3727622"/>
            <a:ext cx="2094006" cy="3612050"/>
          </a:xfrm>
          <a:prstGeom prst="rect">
            <a:avLst/>
          </a:prstGeom>
          <a:noFill/>
          <a:ln>
            <a:noFill/>
          </a:ln>
        </p:spPr>
      </p:pic>
      <p:pic>
        <p:nvPicPr>
          <p:cNvPr id="8" name="Grafik 7">
            <a:extLst>
              <a:ext uri="{FF2B5EF4-FFF2-40B4-BE49-F238E27FC236}">
                <a16:creationId xmlns:a16="http://schemas.microsoft.com/office/drawing/2014/main" id="{60CE9BA5-60AC-676C-5F74-377D6880EA2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0992" r="26786"/>
          <a:stretch>
            <a:fillRect/>
          </a:stretch>
        </p:blipFill>
        <p:spPr bwMode="auto">
          <a:xfrm>
            <a:off x="10815605" y="3603395"/>
            <a:ext cx="1514996" cy="3834833"/>
          </a:xfrm>
          <a:prstGeom prst="rect">
            <a:avLst/>
          </a:prstGeom>
          <a:noFill/>
          <a:ln>
            <a:noFill/>
          </a:ln>
          <a:extLst>
            <a:ext uri="{53640926-AAD7-44D8-BBD7-CCE9431645EC}">
              <a14:shadowObscured xmlns:a14="http://schemas.microsoft.com/office/drawing/2010/main"/>
            </a:ext>
          </a:extLst>
        </p:spPr>
      </p:pic>
      <p:pic>
        <p:nvPicPr>
          <p:cNvPr id="9" name="Grafik 8" descr="Ein Bild, das Person, Kleidung, Schulter, Menschliches Gesicht enthält.&#10;&#10;KI-generierte Inhalte können fehlerhaft sein.">
            <a:extLst>
              <a:ext uri="{FF2B5EF4-FFF2-40B4-BE49-F238E27FC236}">
                <a16:creationId xmlns:a16="http://schemas.microsoft.com/office/drawing/2014/main" id="{E7635D82-6066-C67D-25E9-3AE7CCB6F069}"/>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823884" y="3970176"/>
            <a:ext cx="1065267" cy="2202527"/>
          </a:xfrm>
          <a:prstGeom prst="rect">
            <a:avLst/>
          </a:prstGeom>
          <a:noFill/>
          <a:ln>
            <a:noFill/>
          </a:ln>
        </p:spPr>
      </p:pic>
      <p:pic>
        <p:nvPicPr>
          <p:cNvPr id="10" name="Grafik 9">
            <a:extLst>
              <a:ext uri="{FF2B5EF4-FFF2-40B4-BE49-F238E27FC236}">
                <a16:creationId xmlns:a16="http://schemas.microsoft.com/office/drawing/2014/main" id="{56E02CD6-7599-F89A-F33D-968198166A6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29952" t="15064" r="17315"/>
          <a:stretch>
            <a:fillRect/>
          </a:stretch>
        </p:blipFill>
        <p:spPr bwMode="auto">
          <a:xfrm>
            <a:off x="7582502" y="3970176"/>
            <a:ext cx="2260878" cy="2435773"/>
          </a:xfrm>
          <a:prstGeom prst="rect">
            <a:avLst/>
          </a:prstGeom>
          <a:noFill/>
          <a:ln>
            <a:noFill/>
          </a:ln>
          <a:extLst>
            <a:ext uri="{53640926-AAD7-44D8-BBD7-CCE9431645EC}">
              <a14:shadowObscured xmlns:a14="http://schemas.microsoft.com/office/drawing/2010/main"/>
            </a:ext>
          </a:extLst>
        </p:spPr>
      </p:pic>
      <p:grpSp>
        <p:nvGrpSpPr>
          <p:cNvPr id="34" name="Gruppieren 33">
            <a:extLst>
              <a:ext uri="{FF2B5EF4-FFF2-40B4-BE49-F238E27FC236}">
                <a16:creationId xmlns:a16="http://schemas.microsoft.com/office/drawing/2014/main" id="{8BD03E6E-EF33-9E07-038F-A2512DB6D893}"/>
              </a:ext>
            </a:extLst>
          </p:cNvPr>
          <p:cNvGrpSpPr>
            <a:grpSpLocks noChangeAspect="1"/>
          </p:cNvGrpSpPr>
          <p:nvPr/>
        </p:nvGrpSpPr>
        <p:grpSpPr>
          <a:xfrm>
            <a:off x="3951245" y="3919097"/>
            <a:ext cx="3373828" cy="2114721"/>
            <a:chOff x="3998875" y="2712308"/>
            <a:chExt cx="3391379" cy="2125722"/>
          </a:xfrm>
        </p:grpSpPr>
        <p:pic>
          <p:nvPicPr>
            <p:cNvPr id="7" name="Grafik 6">
              <a:extLst>
                <a:ext uri="{FF2B5EF4-FFF2-40B4-BE49-F238E27FC236}">
                  <a16:creationId xmlns:a16="http://schemas.microsoft.com/office/drawing/2014/main" id="{28195A86-4F71-472B-49F4-E0A9FDBD74EE}"/>
                </a:ext>
              </a:extLst>
            </p:cNvPr>
            <p:cNvPicPr>
              <a:picLocks noChangeAspect="1"/>
            </p:cNvPicPr>
            <p:nvPr/>
          </p:nvPicPr>
          <p:blipFill>
            <a:blip r:embed="rId9" cstate="email">
              <a:extLst>
                <a:ext uri="{28A0092B-C50C-407E-A947-70E740481C1C}">
                  <a14:useLocalDpi xmlns:a14="http://schemas.microsoft.com/office/drawing/2010/main"/>
                </a:ext>
              </a:extLst>
            </a:blip>
            <a:srcRect l="43150" b="14461"/>
            <a:stretch>
              <a:fillRect/>
            </a:stretch>
          </p:blipFill>
          <p:spPr bwMode="auto">
            <a:xfrm flipH="1">
              <a:off x="3998875" y="2712308"/>
              <a:ext cx="2483875" cy="2100183"/>
            </a:xfrm>
            <a:prstGeom prst="rect">
              <a:avLst/>
            </a:prstGeom>
            <a:noFill/>
            <a:ln>
              <a:noFill/>
            </a:ln>
          </p:spPr>
        </p:pic>
        <p:pic>
          <p:nvPicPr>
            <p:cNvPr id="33" name="Grafik 32">
              <a:extLst>
                <a:ext uri="{FF2B5EF4-FFF2-40B4-BE49-F238E27FC236}">
                  <a16:creationId xmlns:a16="http://schemas.microsoft.com/office/drawing/2014/main" id="{11BE1D2B-F923-FBBB-4BD3-E7206C886D8D}"/>
                </a:ext>
              </a:extLst>
            </p:cNvPr>
            <p:cNvPicPr>
              <a:picLocks noChangeAspect="1"/>
            </p:cNvPicPr>
            <p:nvPr/>
          </p:nvPicPr>
          <p:blipFill>
            <a:blip r:embed="rId9" cstate="email">
              <a:extLst>
                <a:ext uri="{28A0092B-C50C-407E-A947-70E740481C1C}">
                  <a14:useLocalDpi xmlns:a14="http://schemas.microsoft.com/office/drawing/2010/main"/>
                </a:ext>
              </a:extLst>
            </a:blip>
            <a:srcRect l="9884" r="63554" b="14461"/>
            <a:stretch>
              <a:fillRect/>
            </a:stretch>
          </p:blipFill>
          <p:spPr bwMode="auto">
            <a:xfrm flipH="1">
              <a:off x="6229721" y="2737847"/>
              <a:ext cx="1160533" cy="2100183"/>
            </a:xfrm>
            <a:prstGeom prst="rect">
              <a:avLst/>
            </a:prstGeom>
            <a:noFill/>
            <a:ln>
              <a:noFill/>
            </a:ln>
          </p:spPr>
        </p:pic>
      </p:grpSp>
      <p:sp>
        <p:nvSpPr>
          <p:cNvPr id="35" name="Rechteck 34">
            <a:extLst>
              <a:ext uri="{FF2B5EF4-FFF2-40B4-BE49-F238E27FC236}">
                <a16:creationId xmlns:a16="http://schemas.microsoft.com/office/drawing/2014/main" id="{BF1225E0-B00C-E50E-383B-CF47D8B8B275}"/>
              </a:ext>
            </a:extLst>
          </p:cNvPr>
          <p:cNvSpPr/>
          <p:nvPr/>
        </p:nvSpPr>
        <p:spPr>
          <a:xfrm>
            <a:off x="0" y="5880589"/>
            <a:ext cx="12192000" cy="1557640"/>
          </a:xfrm>
          <a:prstGeom prst="rect">
            <a:avLst/>
          </a:prstGeom>
          <a:solidFill>
            <a:srgbClr val="0B48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5" name="Textfeld 24">
            <a:extLst>
              <a:ext uri="{FF2B5EF4-FFF2-40B4-BE49-F238E27FC236}">
                <a16:creationId xmlns:a16="http://schemas.microsoft.com/office/drawing/2014/main" id="{F69174BB-E0E5-C889-9CD4-004A8B43F464}"/>
              </a:ext>
            </a:extLst>
          </p:cNvPr>
          <p:cNvSpPr txBox="1"/>
          <p:nvPr/>
        </p:nvSpPr>
        <p:spPr>
          <a:xfrm>
            <a:off x="15741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A</a:t>
            </a:r>
          </a:p>
        </p:txBody>
      </p:sp>
      <p:sp>
        <p:nvSpPr>
          <p:cNvPr id="26" name="Textfeld 25">
            <a:extLst>
              <a:ext uri="{FF2B5EF4-FFF2-40B4-BE49-F238E27FC236}">
                <a16:creationId xmlns:a16="http://schemas.microsoft.com/office/drawing/2014/main" id="{92F296BA-859F-CE82-1317-20F41EC2D348}"/>
              </a:ext>
            </a:extLst>
          </p:cNvPr>
          <p:cNvSpPr txBox="1"/>
          <p:nvPr/>
        </p:nvSpPr>
        <p:spPr>
          <a:xfrm>
            <a:off x="183316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B</a:t>
            </a:r>
          </a:p>
        </p:txBody>
      </p:sp>
      <p:sp>
        <p:nvSpPr>
          <p:cNvPr id="31" name="Textfeld 30">
            <a:extLst>
              <a:ext uri="{FF2B5EF4-FFF2-40B4-BE49-F238E27FC236}">
                <a16:creationId xmlns:a16="http://schemas.microsoft.com/office/drawing/2014/main" id="{EE2783DC-26C4-C734-732A-65540191C66E}"/>
              </a:ext>
            </a:extLst>
          </p:cNvPr>
          <p:cNvSpPr txBox="1"/>
          <p:nvPr/>
        </p:nvSpPr>
        <p:spPr>
          <a:xfrm>
            <a:off x="11205214"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G</a:t>
            </a:r>
          </a:p>
        </p:txBody>
      </p:sp>
      <p:sp>
        <p:nvSpPr>
          <p:cNvPr id="30" name="Textfeld 29">
            <a:extLst>
              <a:ext uri="{FF2B5EF4-FFF2-40B4-BE49-F238E27FC236}">
                <a16:creationId xmlns:a16="http://schemas.microsoft.com/office/drawing/2014/main" id="{76C31BF2-DE12-DC21-4F9F-576C5823B2CD}"/>
              </a:ext>
            </a:extLst>
          </p:cNvPr>
          <p:cNvSpPr txBox="1"/>
          <p:nvPr/>
        </p:nvSpPr>
        <p:spPr>
          <a:xfrm>
            <a:off x="1018150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F</a:t>
            </a:r>
          </a:p>
        </p:txBody>
      </p:sp>
      <p:sp>
        <p:nvSpPr>
          <p:cNvPr id="28" name="Textfeld 27">
            <a:extLst>
              <a:ext uri="{FF2B5EF4-FFF2-40B4-BE49-F238E27FC236}">
                <a16:creationId xmlns:a16="http://schemas.microsoft.com/office/drawing/2014/main" id="{A951E9C5-5567-9CD7-6EA6-45F182296A1D}"/>
              </a:ext>
            </a:extLst>
          </p:cNvPr>
          <p:cNvSpPr txBox="1"/>
          <p:nvPr/>
        </p:nvSpPr>
        <p:spPr>
          <a:xfrm>
            <a:off x="580096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D</a:t>
            </a:r>
          </a:p>
        </p:txBody>
      </p:sp>
      <p:sp>
        <p:nvSpPr>
          <p:cNvPr id="27" name="Textfeld 26">
            <a:extLst>
              <a:ext uri="{FF2B5EF4-FFF2-40B4-BE49-F238E27FC236}">
                <a16:creationId xmlns:a16="http://schemas.microsoft.com/office/drawing/2014/main" id="{9E29AF7F-6758-2695-F9B3-9F28C658F363}"/>
              </a:ext>
            </a:extLst>
          </p:cNvPr>
          <p:cNvSpPr txBox="1"/>
          <p:nvPr/>
        </p:nvSpPr>
        <p:spPr>
          <a:xfrm>
            <a:off x="32236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C</a:t>
            </a:r>
          </a:p>
        </p:txBody>
      </p:sp>
      <p:sp>
        <p:nvSpPr>
          <p:cNvPr id="29" name="Textfeld 28">
            <a:extLst>
              <a:ext uri="{FF2B5EF4-FFF2-40B4-BE49-F238E27FC236}">
                <a16:creationId xmlns:a16="http://schemas.microsoft.com/office/drawing/2014/main" id="{87543BDC-3A8F-F98F-12D1-622E36094EF4}"/>
              </a:ext>
            </a:extLst>
          </p:cNvPr>
          <p:cNvSpPr txBox="1"/>
          <p:nvPr/>
        </p:nvSpPr>
        <p:spPr>
          <a:xfrm>
            <a:off x="84744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E</a:t>
            </a:r>
          </a:p>
        </p:txBody>
      </p:sp>
      <p:pic>
        <p:nvPicPr>
          <p:cNvPr id="39" name="Рисунок 40">
            <a:extLst>
              <a:ext uri="{FF2B5EF4-FFF2-40B4-BE49-F238E27FC236}">
                <a16:creationId xmlns:a16="http://schemas.microsoft.com/office/drawing/2014/main" id="{92E878DC-9F2E-FC3E-4673-7A2A74DC48D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D75A115F-32AF-8CF4-3D1C-039083E5560A}"/>
              </a:ext>
            </a:extLst>
          </p:cNvPr>
          <p:cNvSpPr txBox="1"/>
          <p:nvPr/>
        </p:nvSpPr>
        <p:spPr>
          <a:xfrm>
            <a:off x="520309" y="319041"/>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Assignments</a:t>
            </a:r>
            <a:endParaRPr kumimoji="0" lang="de-DE"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pic>
        <p:nvPicPr>
          <p:cNvPr id="2" name="Grafik 1" descr="Shea Body Butter Lavendel">
            <a:extLst>
              <a:ext uri="{FF2B5EF4-FFF2-40B4-BE49-F238E27FC236}">
                <a16:creationId xmlns:a16="http://schemas.microsoft.com/office/drawing/2014/main" id="{8C543850-2DE8-0998-EEDD-6702EF6C2875}"/>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958696" y="2207481"/>
            <a:ext cx="1441231" cy="1441231"/>
          </a:xfrm>
          <a:prstGeom prst="rect">
            <a:avLst/>
          </a:prstGeom>
          <a:noFill/>
          <a:ln>
            <a:noFill/>
          </a:ln>
        </p:spPr>
      </p:pic>
      <p:pic>
        <p:nvPicPr>
          <p:cNvPr id="3" name="Grafik 2">
            <a:extLst>
              <a:ext uri="{FF2B5EF4-FFF2-40B4-BE49-F238E27FC236}">
                <a16:creationId xmlns:a16="http://schemas.microsoft.com/office/drawing/2014/main" id="{8DE74D61-D9D7-6A80-9B0D-37D4EF30C41D}"/>
              </a:ext>
            </a:extLst>
          </p:cNvPr>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648003" y="2118027"/>
            <a:ext cx="871511" cy="1452811"/>
          </a:xfrm>
          <a:prstGeom prst="rect">
            <a:avLst/>
          </a:prstGeom>
          <a:noFill/>
        </p:spPr>
      </p:pic>
      <p:sp>
        <p:nvSpPr>
          <p:cNvPr id="11" name="Rechteck 10">
            <a:extLst>
              <a:ext uri="{FF2B5EF4-FFF2-40B4-BE49-F238E27FC236}">
                <a16:creationId xmlns:a16="http://schemas.microsoft.com/office/drawing/2014/main" id="{9AE3ED34-00D6-929C-AEA1-57FEF7103D9C}"/>
              </a:ext>
            </a:extLst>
          </p:cNvPr>
          <p:cNvSpPr/>
          <p:nvPr/>
        </p:nvSpPr>
        <p:spPr>
          <a:xfrm>
            <a:off x="4596590" y="3551145"/>
            <a:ext cx="3061534"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Vegan condoms</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2" name="Rechteck 11">
            <a:extLst>
              <a:ext uri="{FF2B5EF4-FFF2-40B4-BE49-F238E27FC236}">
                <a16:creationId xmlns:a16="http://schemas.microsoft.com/office/drawing/2014/main" id="{86981A45-69D9-B41C-DA04-6D9287151DB0}"/>
              </a:ext>
            </a:extLst>
          </p:cNvPr>
          <p:cNvSpPr/>
          <p:nvPr/>
        </p:nvSpPr>
        <p:spPr>
          <a:xfrm>
            <a:off x="8383476" y="3435403"/>
            <a:ext cx="2096449"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GPS trackers for construction and vehicle fleets</a:t>
            </a:r>
          </a:p>
        </p:txBody>
      </p:sp>
      <p:pic>
        <p:nvPicPr>
          <p:cNvPr id="13" name="Grafik 12">
            <a:extLst>
              <a:ext uri="{FF2B5EF4-FFF2-40B4-BE49-F238E27FC236}">
                <a16:creationId xmlns:a16="http://schemas.microsoft.com/office/drawing/2014/main" id="{82D6FBE2-146A-AAB4-F959-D651A898B212}"/>
              </a:ext>
            </a:extLst>
          </p:cNvPr>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0571579" y="2433650"/>
            <a:ext cx="1411943" cy="1215062"/>
          </a:xfrm>
          <a:prstGeom prst="rect">
            <a:avLst/>
          </a:prstGeom>
          <a:noFill/>
          <a:ln>
            <a:noFill/>
          </a:ln>
        </p:spPr>
      </p:pic>
      <p:sp>
        <p:nvSpPr>
          <p:cNvPr id="14" name="Rechteck 13">
            <a:extLst>
              <a:ext uri="{FF2B5EF4-FFF2-40B4-BE49-F238E27FC236}">
                <a16:creationId xmlns:a16="http://schemas.microsoft.com/office/drawing/2014/main" id="{2DBC82B1-7B86-FBC4-7EAC-AA53392F52BE}"/>
              </a:ext>
            </a:extLst>
          </p:cNvPr>
          <p:cNvSpPr/>
          <p:nvPr/>
        </p:nvSpPr>
        <p:spPr>
          <a:xfrm>
            <a:off x="9755360" y="3595394"/>
            <a:ext cx="3061534"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Matcha chewing gum</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pic>
        <p:nvPicPr>
          <p:cNvPr id="15" name="Grafik 14">
            <a:extLst>
              <a:ext uri="{FF2B5EF4-FFF2-40B4-BE49-F238E27FC236}">
                <a16:creationId xmlns:a16="http://schemas.microsoft.com/office/drawing/2014/main" id="{245CFD1D-664E-2F89-8D29-92A047E89187}"/>
              </a:ext>
            </a:extLst>
          </p:cNvPr>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14858" y="2053828"/>
            <a:ext cx="1348500" cy="1348500"/>
          </a:xfrm>
          <a:prstGeom prst="rect">
            <a:avLst/>
          </a:prstGeom>
          <a:noFill/>
        </p:spPr>
      </p:pic>
      <p:sp>
        <p:nvSpPr>
          <p:cNvPr id="16" name="Rechteck 15">
            <a:extLst>
              <a:ext uri="{FF2B5EF4-FFF2-40B4-BE49-F238E27FC236}">
                <a16:creationId xmlns:a16="http://schemas.microsoft.com/office/drawing/2014/main" id="{681CE320-2F07-94A4-2EF7-B7A4007A683A}"/>
              </a:ext>
            </a:extLst>
          </p:cNvPr>
          <p:cNvSpPr/>
          <p:nvPr/>
        </p:nvSpPr>
        <p:spPr>
          <a:xfrm>
            <a:off x="59177" y="3338239"/>
            <a:ext cx="1651768"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Sparkling water bottle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to go</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7" name="Rechteck 16">
            <a:extLst>
              <a:ext uri="{FF2B5EF4-FFF2-40B4-BE49-F238E27FC236}">
                <a16:creationId xmlns:a16="http://schemas.microsoft.com/office/drawing/2014/main" id="{DEBE904A-7D4F-5572-88FC-5287DA289C43}"/>
              </a:ext>
            </a:extLst>
          </p:cNvPr>
          <p:cNvSpPr/>
          <p:nvPr/>
        </p:nvSpPr>
        <p:spPr>
          <a:xfrm>
            <a:off x="6702131" y="3486941"/>
            <a:ext cx="2096449"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Water-free natural cosmetics </a:t>
            </a:r>
          </a:p>
        </p:txBody>
      </p:sp>
      <p:pic>
        <p:nvPicPr>
          <p:cNvPr id="18" name="Grafik 17">
            <a:extLst>
              <a:ext uri="{FF2B5EF4-FFF2-40B4-BE49-F238E27FC236}">
                <a16:creationId xmlns:a16="http://schemas.microsoft.com/office/drawing/2014/main" id="{307F6BDA-D0A7-52E2-8968-6E4B49D0AAD6}"/>
              </a:ext>
            </a:extLst>
          </p:cNvPr>
          <p:cNvPicPr>
            <a:picLocks noChangeAspect="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332909" y="2165574"/>
            <a:ext cx="905080" cy="1356373"/>
          </a:xfrm>
          <a:prstGeom prst="rect">
            <a:avLst/>
          </a:prstGeom>
          <a:noFill/>
          <a:ln>
            <a:noFill/>
          </a:ln>
        </p:spPr>
      </p:pic>
      <p:sp>
        <p:nvSpPr>
          <p:cNvPr id="19" name="Rechteck 18">
            <a:extLst>
              <a:ext uri="{FF2B5EF4-FFF2-40B4-BE49-F238E27FC236}">
                <a16:creationId xmlns:a16="http://schemas.microsoft.com/office/drawing/2014/main" id="{3218278A-FC0A-3443-BD98-54C3E7B5A5F3}"/>
              </a:ext>
            </a:extLst>
          </p:cNvPr>
          <p:cNvSpPr/>
          <p:nvPr/>
        </p:nvSpPr>
        <p:spPr>
          <a:xfrm>
            <a:off x="1754533" y="3507921"/>
            <a:ext cx="2061832"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Family planner app</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20" name="Textfeld 19">
            <a:extLst>
              <a:ext uri="{FF2B5EF4-FFF2-40B4-BE49-F238E27FC236}">
                <a16:creationId xmlns:a16="http://schemas.microsoft.com/office/drawing/2014/main" id="{CC4BFAB4-41E7-3551-6EF2-96001A7B1858}"/>
              </a:ext>
            </a:extLst>
          </p:cNvPr>
          <p:cNvSpPr txBox="1"/>
          <p:nvPr/>
        </p:nvSpPr>
        <p:spPr>
          <a:xfrm>
            <a:off x="3797000" y="3683554"/>
            <a:ext cx="153492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Cold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brew </a:t>
            </a: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coffee</a:t>
            </a:r>
          </a:p>
        </p:txBody>
      </p:sp>
      <p:pic>
        <p:nvPicPr>
          <p:cNvPr id="21" name="Picture 4" descr="Black - Cold Brew Coffee">
            <a:extLst>
              <a:ext uri="{FF2B5EF4-FFF2-40B4-BE49-F238E27FC236}">
                <a16:creationId xmlns:a16="http://schemas.microsoft.com/office/drawing/2014/main" id="{0A69C6D0-DE43-96D6-20BC-C9459A8DF2DA}"/>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963952" y="2210048"/>
            <a:ext cx="1121612" cy="14954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GPS Tracker für Bau &amp; Fuhrpark – Wartungsplaner | Findmee">
            <a:extLst>
              <a:ext uri="{FF2B5EF4-FFF2-40B4-BE49-F238E27FC236}">
                <a16:creationId xmlns:a16="http://schemas.microsoft.com/office/drawing/2014/main" id="{14884B63-585C-5820-D038-D9D2693D6EC6}"/>
              </a:ext>
            </a:extLst>
          </p:cNvPr>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8830147" y="2180712"/>
            <a:ext cx="1328173" cy="1209485"/>
          </a:xfrm>
          <a:prstGeom prst="rect">
            <a:avLst/>
          </a:prstGeom>
          <a:noFill/>
          <a:extLst>
            <a:ext uri="{909E8E84-426E-40DD-AFC4-6F175D3DCCD1}">
              <a14:hiddenFill xmlns:a14="http://schemas.microsoft.com/office/drawing/2010/main">
                <a:solidFill>
                  <a:srgbClr val="FFFFFF"/>
                </a:solidFill>
              </a14:hiddenFill>
            </a:ext>
          </a:extLst>
        </p:spPr>
      </p:pic>
      <p:sp>
        <p:nvSpPr>
          <p:cNvPr id="23" name="Textfeld 22">
            <a:extLst>
              <a:ext uri="{FF2B5EF4-FFF2-40B4-BE49-F238E27FC236}">
                <a16:creationId xmlns:a16="http://schemas.microsoft.com/office/drawing/2014/main" id="{18B7D20E-F872-DCB0-DF5A-94DD19073B63}"/>
              </a:ext>
            </a:extLst>
          </p:cNvPr>
          <p:cNvSpPr txBox="1"/>
          <p:nvPr/>
        </p:nvSpPr>
        <p:spPr>
          <a:xfrm>
            <a:off x="1221278" y="923218"/>
            <a:ext cx="9386208" cy="92333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Assign the products to people/teams A–G.</a:t>
            </a:r>
            <a:b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b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Rule: Justify</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 each assignment with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a reference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from </a:t>
            </a:r>
            <a:r>
              <a:rPr kumimoji="0" lang="de-DE" sz="1800" b="0" i="0" u="none" strike="noStrike" kern="1200" cap="none" spc="0" normalizeH="0" baseline="0" noProof="0" dirty="0" err="1">
                <a:ln>
                  <a:noFill/>
                </a:ln>
                <a:solidFill>
                  <a:prstClr val="white">
                    <a:lumMod val="50000"/>
                  </a:prstClr>
                </a:solidFill>
                <a:effectLst/>
                <a:uLnTx/>
                <a:uFillTx/>
                <a:latin typeface="Century Gothic"/>
                <a:ea typeface="+mn-ea"/>
                <a:cs typeface="+mn-cs"/>
              </a:rPr>
              <a:t>the</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 </a:t>
            </a:r>
            <a:r>
              <a:rPr kumimoji="0" lang="de-DE" sz="1800" b="0" i="0" u="none" strike="noStrike" kern="1200" cap="none" spc="0" normalizeH="0" baseline="0" noProof="0" dirty="0" err="1">
                <a:ln>
                  <a:noFill/>
                </a:ln>
                <a:solidFill>
                  <a:prstClr val="white">
                    <a:lumMod val="50000"/>
                  </a:prstClr>
                </a:solidFill>
                <a:effectLst/>
                <a:uLnTx/>
                <a:uFillTx/>
                <a:latin typeface="Century Gothic"/>
                <a:ea typeface="+mn-ea"/>
                <a:cs typeface="+mn-cs"/>
              </a:rPr>
              <a:t>pictures</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 (e.g. clothing, appearance/role, product type and material, design, target group).</a:t>
            </a:r>
            <a:endPar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endParaRPr>
          </a:p>
        </p:txBody>
      </p:sp>
    </p:spTree>
    <p:extLst>
      <p:ext uri="{BB962C8B-B14F-4D97-AF65-F5344CB8AC3E}">
        <p14:creationId xmlns:p14="http://schemas.microsoft.com/office/powerpoint/2010/main" val="365116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BFFB2-9449-101B-7A52-A2348C6C39E5}"/>
            </a:ext>
          </a:extLst>
        </p:cNvPr>
        <p:cNvGrpSpPr/>
        <p:nvPr/>
      </p:nvGrpSpPr>
      <p:grpSpPr>
        <a:xfrm>
          <a:off x="0" y="0"/>
          <a:ext cx="0" cy="0"/>
          <a:chOff x="0" y="0"/>
          <a:chExt cx="0" cy="0"/>
        </a:xfrm>
      </p:grpSpPr>
      <p:pic>
        <p:nvPicPr>
          <p:cNvPr id="4" name="Grafik 3" descr="Ein Bild, das Kleidung, Jeans, Schuhwerk, Person enthält.&#10;&#10;KI-generierte Inhalte können fehlerhaft sein.">
            <a:extLst>
              <a:ext uri="{FF2B5EF4-FFF2-40B4-BE49-F238E27FC236}">
                <a16:creationId xmlns:a16="http://schemas.microsoft.com/office/drawing/2014/main" id="{DD9311DB-9370-D1C1-4A9B-0748417A51E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365" r="18651"/>
          <a:stretch>
            <a:fillRect/>
          </a:stretch>
        </p:blipFill>
        <p:spPr bwMode="auto">
          <a:xfrm flipH="1">
            <a:off x="-298327" y="3603395"/>
            <a:ext cx="1742726" cy="3627120"/>
          </a:xfrm>
          <a:prstGeom prst="rect">
            <a:avLst/>
          </a:prstGeom>
          <a:noFill/>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87243879-93C8-DAD8-376C-2E3CF013448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7103" t="14584" r="34723"/>
          <a:stretch>
            <a:fillRect/>
          </a:stretch>
        </p:blipFill>
        <p:spPr bwMode="auto">
          <a:xfrm flipH="1">
            <a:off x="3062413" y="3848125"/>
            <a:ext cx="1111911" cy="2247312"/>
          </a:xfrm>
          <a:prstGeom prst="rect">
            <a:avLst/>
          </a:prstGeom>
          <a:noFill/>
          <a:ln>
            <a:noFill/>
          </a:ln>
          <a:extLst>
            <a:ext uri="{53640926-AAD7-44D8-BBD7-CCE9431645EC}">
              <a14:shadowObscured xmlns:a14="http://schemas.microsoft.com/office/drawing/2010/main"/>
            </a:ext>
          </a:extLst>
        </p:spPr>
      </p:pic>
      <p:pic>
        <p:nvPicPr>
          <p:cNvPr id="6" name="Grafik 5">
            <a:extLst>
              <a:ext uri="{FF2B5EF4-FFF2-40B4-BE49-F238E27FC236}">
                <a16:creationId xmlns:a16="http://schemas.microsoft.com/office/drawing/2014/main" id="{062D5FB9-F1F3-253B-B30E-ABE70E64C222}"/>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1129637" y="3727622"/>
            <a:ext cx="2094006" cy="3612050"/>
          </a:xfrm>
          <a:prstGeom prst="rect">
            <a:avLst/>
          </a:prstGeom>
          <a:noFill/>
          <a:ln>
            <a:noFill/>
          </a:ln>
        </p:spPr>
      </p:pic>
      <p:pic>
        <p:nvPicPr>
          <p:cNvPr id="8" name="Grafik 7">
            <a:extLst>
              <a:ext uri="{FF2B5EF4-FFF2-40B4-BE49-F238E27FC236}">
                <a16:creationId xmlns:a16="http://schemas.microsoft.com/office/drawing/2014/main" id="{2E18AD6D-BCEF-D1BE-3146-96B67AE01E1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0992" r="26786"/>
          <a:stretch>
            <a:fillRect/>
          </a:stretch>
        </p:blipFill>
        <p:spPr bwMode="auto">
          <a:xfrm>
            <a:off x="10815605" y="3603395"/>
            <a:ext cx="1514996" cy="3834833"/>
          </a:xfrm>
          <a:prstGeom prst="rect">
            <a:avLst/>
          </a:prstGeom>
          <a:noFill/>
          <a:ln>
            <a:noFill/>
          </a:ln>
          <a:extLst>
            <a:ext uri="{53640926-AAD7-44D8-BBD7-CCE9431645EC}">
              <a14:shadowObscured xmlns:a14="http://schemas.microsoft.com/office/drawing/2010/main"/>
            </a:ext>
          </a:extLst>
        </p:spPr>
      </p:pic>
      <p:pic>
        <p:nvPicPr>
          <p:cNvPr id="9" name="Grafik 8" descr="Ein Bild, das Person, Kleidung, Schulter, Menschliches Gesicht enthält.&#10;&#10;KI-generierte Inhalte können fehlerhaft sein.">
            <a:extLst>
              <a:ext uri="{FF2B5EF4-FFF2-40B4-BE49-F238E27FC236}">
                <a16:creationId xmlns:a16="http://schemas.microsoft.com/office/drawing/2014/main" id="{E7B7B9F9-D32B-E897-D0E4-D0EB565967F1}"/>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823884" y="3970176"/>
            <a:ext cx="1065267" cy="2202527"/>
          </a:xfrm>
          <a:prstGeom prst="rect">
            <a:avLst/>
          </a:prstGeom>
          <a:noFill/>
          <a:ln>
            <a:noFill/>
          </a:ln>
        </p:spPr>
      </p:pic>
      <p:pic>
        <p:nvPicPr>
          <p:cNvPr id="10" name="Grafik 9">
            <a:extLst>
              <a:ext uri="{FF2B5EF4-FFF2-40B4-BE49-F238E27FC236}">
                <a16:creationId xmlns:a16="http://schemas.microsoft.com/office/drawing/2014/main" id="{C754F581-9B19-FA75-5A3B-AA6AFE182A6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29952" t="15064" r="17315"/>
          <a:stretch>
            <a:fillRect/>
          </a:stretch>
        </p:blipFill>
        <p:spPr bwMode="auto">
          <a:xfrm>
            <a:off x="7582502" y="3970176"/>
            <a:ext cx="2260878" cy="2435773"/>
          </a:xfrm>
          <a:prstGeom prst="rect">
            <a:avLst/>
          </a:prstGeom>
          <a:noFill/>
          <a:ln>
            <a:noFill/>
          </a:ln>
          <a:extLst>
            <a:ext uri="{53640926-AAD7-44D8-BBD7-CCE9431645EC}">
              <a14:shadowObscured xmlns:a14="http://schemas.microsoft.com/office/drawing/2010/main"/>
            </a:ext>
          </a:extLst>
        </p:spPr>
      </p:pic>
      <p:grpSp>
        <p:nvGrpSpPr>
          <p:cNvPr id="34" name="Gruppieren 33">
            <a:extLst>
              <a:ext uri="{FF2B5EF4-FFF2-40B4-BE49-F238E27FC236}">
                <a16:creationId xmlns:a16="http://schemas.microsoft.com/office/drawing/2014/main" id="{8211E58B-92FF-EB6B-0D04-6127C7728A08}"/>
              </a:ext>
            </a:extLst>
          </p:cNvPr>
          <p:cNvGrpSpPr>
            <a:grpSpLocks noChangeAspect="1"/>
          </p:cNvGrpSpPr>
          <p:nvPr/>
        </p:nvGrpSpPr>
        <p:grpSpPr>
          <a:xfrm>
            <a:off x="3951245" y="3919097"/>
            <a:ext cx="3373828" cy="2114721"/>
            <a:chOff x="3998875" y="2712308"/>
            <a:chExt cx="3391379" cy="2125722"/>
          </a:xfrm>
        </p:grpSpPr>
        <p:pic>
          <p:nvPicPr>
            <p:cNvPr id="7" name="Grafik 6">
              <a:extLst>
                <a:ext uri="{FF2B5EF4-FFF2-40B4-BE49-F238E27FC236}">
                  <a16:creationId xmlns:a16="http://schemas.microsoft.com/office/drawing/2014/main" id="{30A9A2C8-07B1-E308-FDAD-9B299D0EDF9D}"/>
                </a:ext>
              </a:extLst>
            </p:cNvPr>
            <p:cNvPicPr>
              <a:picLocks noChangeAspect="1"/>
            </p:cNvPicPr>
            <p:nvPr/>
          </p:nvPicPr>
          <p:blipFill>
            <a:blip r:embed="rId9" cstate="email">
              <a:extLst>
                <a:ext uri="{28A0092B-C50C-407E-A947-70E740481C1C}">
                  <a14:useLocalDpi xmlns:a14="http://schemas.microsoft.com/office/drawing/2010/main"/>
                </a:ext>
              </a:extLst>
            </a:blip>
            <a:srcRect l="43150" b="14461"/>
            <a:stretch>
              <a:fillRect/>
            </a:stretch>
          </p:blipFill>
          <p:spPr bwMode="auto">
            <a:xfrm flipH="1">
              <a:off x="3998875" y="2712308"/>
              <a:ext cx="2483875" cy="2100183"/>
            </a:xfrm>
            <a:prstGeom prst="rect">
              <a:avLst/>
            </a:prstGeom>
            <a:noFill/>
            <a:ln>
              <a:noFill/>
            </a:ln>
          </p:spPr>
        </p:pic>
        <p:pic>
          <p:nvPicPr>
            <p:cNvPr id="33" name="Grafik 32">
              <a:extLst>
                <a:ext uri="{FF2B5EF4-FFF2-40B4-BE49-F238E27FC236}">
                  <a16:creationId xmlns:a16="http://schemas.microsoft.com/office/drawing/2014/main" id="{0C6C4A6F-3902-E771-250A-D30C7604E608}"/>
                </a:ext>
              </a:extLst>
            </p:cNvPr>
            <p:cNvPicPr>
              <a:picLocks noChangeAspect="1"/>
            </p:cNvPicPr>
            <p:nvPr/>
          </p:nvPicPr>
          <p:blipFill>
            <a:blip r:embed="rId9" cstate="email">
              <a:extLst>
                <a:ext uri="{28A0092B-C50C-407E-A947-70E740481C1C}">
                  <a14:useLocalDpi xmlns:a14="http://schemas.microsoft.com/office/drawing/2010/main"/>
                </a:ext>
              </a:extLst>
            </a:blip>
            <a:srcRect l="9884" r="63554" b="14461"/>
            <a:stretch>
              <a:fillRect/>
            </a:stretch>
          </p:blipFill>
          <p:spPr bwMode="auto">
            <a:xfrm flipH="1">
              <a:off x="6229721" y="2737847"/>
              <a:ext cx="1160533" cy="2100183"/>
            </a:xfrm>
            <a:prstGeom prst="rect">
              <a:avLst/>
            </a:prstGeom>
            <a:noFill/>
            <a:ln>
              <a:noFill/>
            </a:ln>
          </p:spPr>
        </p:pic>
      </p:grpSp>
      <p:sp>
        <p:nvSpPr>
          <p:cNvPr id="35" name="Rechteck 34">
            <a:extLst>
              <a:ext uri="{FF2B5EF4-FFF2-40B4-BE49-F238E27FC236}">
                <a16:creationId xmlns:a16="http://schemas.microsoft.com/office/drawing/2014/main" id="{B88D26BC-F084-0B56-B056-166B296C7AB5}"/>
              </a:ext>
            </a:extLst>
          </p:cNvPr>
          <p:cNvSpPr/>
          <p:nvPr/>
        </p:nvSpPr>
        <p:spPr>
          <a:xfrm>
            <a:off x="0" y="5880589"/>
            <a:ext cx="12192000" cy="1557640"/>
          </a:xfrm>
          <a:prstGeom prst="rect">
            <a:avLst/>
          </a:prstGeom>
          <a:solidFill>
            <a:srgbClr val="0B48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5" name="Textfeld 24">
            <a:extLst>
              <a:ext uri="{FF2B5EF4-FFF2-40B4-BE49-F238E27FC236}">
                <a16:creationId xmlns:a16="http://schemas.microsoft.com/office/drawing/2014/main" id="{34A0A6D2-908E-DF24-147F-F7E060537E7E}"/>
              </a:ext>
            </a:extLst>
          </p:cNvPr>
          <p:cNvSpPr txBox="1"/>
          <p:nvPr/>
        </p:nvSpPr>
        <p:spPr>
          <a:xfrm>
            <a:off x="27197" y="5980226"/>
            <a:ext cx="1405025"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SHUBiDU</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pic>
        <p:nvPicPr>
          <p:cNvPr id="39" name="Рисунок 40">
            <a:extLst>
              <a:ext uri="{FF2B5EF4-FFF2-40B4-BE49-F238E27FC236}">
                <a16:creationId xmlns:a16="http://schemas.microsoft.com/office/drawing/2014/main" id="{12FCAFD3-D096-2DCC-79DB-BF4D0533425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E85A0464-715C-3907-E9A7-287C5A00F69D}"/>
              </a:ext>
            </a:extLst>
          </p:cNvPr>
          <p:cNvSpPr txBox="1"/>
          <p:nvPr/>
        </p:nvSpPr>
        <p:spPr>
          <a:xfrm>
            <a:off x="520309" y="319041"/>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Assignments - Solution</a:t>
            </a:r>
            <a:endParaRPr kumimoji="0" lang="de-DE"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pic>
        <p:nvPicPr>
          <p:cNvPr id="2" name="Grafik 1" descr="Shea Body Butter Lavendel">
            <a:extLst>
              <a:ext uri="{FF2B5EF4-FFF2-40B4-BE49-F238E27FC236}">
                <a16:creationId xmlns:a16="http://schemas.microsoft.com/office/drawing/2014/main" id="{1F88B973-2EAE-FAF1-5404-70A4EB6BEB54}"/>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098801" y="2221507"/>
            <a:ext cx="1441231" cy="1441231"/>
          </a:xfrm>
          <a:prstGeom prst="rect">
            <a:avLst/>
          </a:prstGeom>
          <a:noFill/>
          <a:ln>
            <a:noFill/>
          </a:ln>
        </p:spPr>
      </p:pic>
      <p:pic>
        <p:nvPicPr>
          <p:cNvPr id="3" name="Grafik 2">
            <a:extLst>
              <a:ext uri="{FF2B5EF4-FFF2-40B4-BE49-F238E27FC236}">
                <a16:creationId xmlns:a16="http://schemas.microsoft.com/office/drawing/2014/main" id="{B8ACB4E5-B40A-EA35-1B11-C04E45D8908C}"/>
              </a:ext>
            </a:extLst>
          </p:cNvPr>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bwMode="auto">
          <a:xfrm>
            <a:off x="9796507" y="2397455"/>
            <a:ext cx="871511" cy="1452811"/>
          </a:xfrm>
          <a:prstGeom prst="rect">
            <a:avLst/>
          </a:prstGeom>
          <a:noFill/>
        </p:spPr>
      </p:pic>
      <p:sp>
        <p:nvSpPr>
          <p:cNvPr id="11" name="Rechteck 10">
            <a:extLst>
              <a:ext uri="{FF2B5EF4-FFF2-40B4-BE49-F238E27FC236}">
                <a16:creationId xmlns:a16="http://schemas.microsoft.com/office/drawing/2014/main" id="{BB340B6F-80A9-5043-33B1-B9DC9792FEE7}"/>
              </a:ext>
            </a:extLst>
          </p:cNvPr>
          <p:cNvSpPr/>
          <p:nvPr/>
        </p:nvSpPr>
        <p:spPr>
          <a:xfrm>
            <a:off x="8745094" y="3830573"/>
            <a:ext cx="3061534"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Vegan condoms</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2" name="Rechteck 11">
            <a:extLst>
              <a:ext uri="{FF2B5EF4-FFF2-40B4-BE49-F238E27FC236}">
                <a16:creationId xmlns:a16="http://schemas.microsoft.com/office/drawing/2014/main" id="{090C1813-BF9D-66D8-34A4-6A3E9C988DB4}"/>
              </a:ext>
            </a:extLst>
          </p:cNvPr>
          <p:cNvSpPr/>
          <p:nvPr/>
        </p:nvSpPr>
        <p:spPr>
          <a:xfrm>
            <a:off x="10327767" y="2840542"/>
            <a:ext cx="2096449"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GPS trackers for construction and vehicle fleets</a:t>
            </a:r>
          </a:p>
        </p:txBody>
      </p:sp>
      <p:pic>
        <p:nvPicPr>
          <p:cNvPr id="13" name="Grafik 12">
            <a:extLst>
              <a:ext uri="{FF2B5EF4-FFF2-40B4-BE49-F238E27FC236}">
                <a16:creationId xmlns:a16="http://schemas.microsoft.com/office/drawing/2014/main" id="{AFCE89CA-69EB-A2C8-56BE-466265396812}"/>
              </a:ext>
            </a:extLst>
          </p:cNvPr>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733106" y="2633063"/>
            <a:ext cx="1411943" cy="1215062"/>
          </a:xfrm>
          <a:prstGeom prst="rect">
            <a:avLst/>
          </a:prstGeom>
          <a:noFill/>
          <a:ln>
            <a:noFill/>
          </a:ln>
        </p:spPr>
      </p:pic>
      <p:sp>
        <p:nvSpPr>
          <p:cNvPr id="14" name="Rechteck 13">
            <a:extLst>
              <a:ext uri="{FF2B5EF4-FFF2-40B4-BE49-F238E27FC236}">
                <a16:creationId xmlns:a16="http://schemas.microsoft.com/office/drawing/2014/main" id="{C3E464FB-4584-8035-9048-33B540E4FFF2}"/>
              </a:ext>
            </a:extLst>
          </p:cNvPr>
          <p:cNvSpPr/>
          <p:nvPr/>
        </p:nvSpPr>
        <p:spPr>
          <a:xfrm>
            <a:off x="4916887" y="3794807"/>
            <a:ext cx="3061534"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Matcha chewing gum</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pic>
        <p:nvPicPr>
          <p:cNvPr id="15" name="Grafik 14">
            <a:extLst>
              <a:ext uri="{FF2B5EF4-FFF2-40B4-BE49-F238E27FC236}">
                <a16:creationId xmlns:a16="http://schemas.microsoft.com/office/drawing/2014/main" id="{D7524208-5E24-86F7-1E86-DAF797FF66F1}"/>
              </a:ext>
            </a:extLst>
          </p:cNvPr>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147612" y="2071027"/>
            <a:ext cx="1348500" cy="1348500"/>
          </a:xfrm>
          <a:prstGeom prst="rect">
            <a:avLst/>
          </a:prstGeom>
          <a:noFill/>
        </p:spPr>
      </p:pic>
      <p:sp>
        <p:nvSpPr>
          <p:cNvPr id="16" name="Rechteck 15">
            <a:extLst>
              <a:ext uri="{FF2B5EF4-FFF2-40B4-BE49-F238E27FC236}">
                <a16:creationId xmlns:a16="http://schemas.microsoft.com/office/drawing/2014/main" id="{046806BF-9C74-7D79-A88A-AD81DF3F4975}"/>
              </a:ext>
            </a:extLst>
          </p:cNvPr>
          <p:cNvSpPr/>
          <p:nvPr/>
        </p:nvSpPr>
        <p:spPr>
          <a:xfrm>
            <a:off x="7991931" y="3355438"/>
            <a:ext cx="1651768"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Sparkling water bottle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to go</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7" name="Rechteck 16">
            <a:extLst>
              <a:ext uri="{FF2B5EF4-FFF2-40B4-BE49-F238E27FC236}">
                <a16:creationId xmlns:a16="http://schemas.microsoft.com/office/drawing/2014/main" id="{A537C813-CA74-ADFA-B7D7-8D6695A0EF7E}"/>
              </a:ext>
            </a:extLst>
          </p:cNvPr>
          <p:cNvSpPr/>
          <p:nvPr/>
        </p:nvSpPr>
        <p:spPr>
          <a:xfrm>
            <a:off x="2842236" y="3500967"/>
            <a:ext cx="2096449"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Water-free natural cosmetics </a:t>
            </a:r>
          </a:p>
        </p:txBody>
      </p:sp>
      <p:pic>
        <p:nvPicPr>
          <p:cNvPr id="18" name="Grafik 17">
            <a:extLst>
              <a:ext uri="{FF2B5EF4-FFF2-40B4-BE49-F238E27FC236}">
                <a16:creationId xmlns:a16="http://schemas.microsoft.com/office/drawing/2014/main" id="{7658E3D0-CB81-BEA0-88D5-F6E6877C78E0}"/>
              </a:ext>
            </a:extLst>
          </p:cNvPr>
          <p:cNvPicPr>
            <a:picLocks noChangeAspect="1"/>
          </p:cNvPicPr>
          <p:nvPr/>
        </p:nvPicPr>
        <p:blipFill>
          <a:blip r:embed="rId15" cstate="email">
            <a:extLst>
              <a:ext uri="{28A0092B-C50C-407E-A947-70E740481C1C}">
                <a14:useLocalDpi xmlns:a14="http://schemas.microsoft.com/office/drawing/2010/main"/>
              </a:ext>
            </a:extLst>
          </a:blip>
          <a:srcRect/>
          <a:stretch>
            <a:fillRect/>
          </a:stretch>
        </p:blipFill>
        <p:spPr bwMode="auto">
          <a:xfrm>
            <a:off x="324820" y="2306365"/>
            <a:ext cx="905080" cy="1356373"/>
          </a:xfrm>
          <a:prstGeom prst="rect">
            <a:avLst/>
          </a:prstGeom>
          <a:noFill/>
          <a:ln>
            <a:noFill/>
          </a:ln>
        </p:spPr>
      </p:pic>
      <p:sp>
        <p:nvSpPr>
          <p:cNvPr id="19" name="Rechteck 18">
            <a:extLst>
              <a:ext uri="{FF2B5EF4-FFF2-40B4-BE49-F238E27FC236}">
                <a16:creationId xmlns:a16="http://schemas.microsoft.com/office/drawing/2014/main" id="{78593489-173B-D54D-3584-DA6188693E08}"/>
              </a:ext>
            </a:extLst>
          </p:cNvPr>
          <p:cNvSpPr/>
          <p:nvPr/>
        </p:nvSpPr>
        <p:spPr>
          <a:xfrm>
            <a:off x="-253556" y="3648712"/>
            <a:ext cx="2061832"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Family planner app</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20" name="Textfeld 19">
            <a:extLst>
              <a:ext uri="{FF2B5EF4-FFF2-40B4-BE49-F238E27FC236}">
                <a16:creationId xmlns:a16="http://schemas.microsoft.com/office/drawing/2014/main" id="{A98F269E-1E03-0219-238C-F0144C588886}"/>
              </a:ext>
            </a:extLst>
          </p:cNvPr>
          <p:cNvSpPr txBox="1"/>
          <p:nvPr/>
        </p:nvSpPr>
        <p:spPr>
          <a:xfrm>
            <a:off x="1663044" y="3459491"/>
            <a:ext cx="153492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Cold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brew </a:t>
            </a: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coffee</a:t>
            </a:r>
          </a:p>
        </p:txBody>
      </p:sp>
      <p:pic>
        <p:nvPicPr>
          <p:cNvPr id="21" name="Picture 4" descr="Black - Cold Brew Coffee">
            <a:extLst>
              <a:ext uri="{FF2B5EF4-FFF2-40B4-BE49-F238E27FC236}">
                <a16:creationId xmlns:a16="http://schemas.microsoft.com/office/drawing/2014/main" id="{3F1D3AC5-7700-98E2-4D8D-2C05DA3E597A}"/>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829996" y="1985985"/>
            <a:ext cx="1121612" cy="14954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GPS Tracker für Bau &amp; Fuhrpark – Wartungsplaner | Findmee">
            <a:extLst>
              <a:ext uri="{FF2B5EF4-FFF2-40B4-BE49-F238E27FC236}">
                <a16:creationId xmlns:a16="http://schemas.microsoft.com/office/drawing/2014/main" id="{55E440F7-C3E4-2D74-101A-ED0FE65C7A18}"/>
              </a:ext>
            </a:extLst>
          </p:cNvPr>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10774438" y="1585851"/>
            <a:ext cx="1328173" cy="1209485"/>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extLst>
              <a:ext uri="{FF2B5EF4-FFF2-40B4-BE49-F238E27FC236}">
                <a16:creationId xmlns:a16="http://schemas.microsoft.com/office/drawing/2014/main" id="{2BA28B41-0115-72D9-0A31-CE475A1403E5}"/>
              </a:ext>
            </a:extLst>
          </p:cNvPr>
          <p:cNvSpPr txBox="1"/>
          <p:nvPr/>
        </p:nvSpPr>
        <p:spPr>
          <a:xfrm>
            <a:off x="1350220" y="5980226"/>
            <a:ext cx="150814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prstClr val="white"/>
                </a:solidFill>
                <a:effectLst/>
                <a:uLnTx/>
                <a:uFillTx/>
                <a:latin typeface="Century Gothic"/>
                <a:ea typeface="+mn-ea"/>
                <a:cs typeface="+mn-cs"/>
              </a:rPr>
              <a:t>Re-Coffee</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2" name="Textfeld 31">
            <a:extLst>
              <a:ext uri="{FF2B5EF4-FFF2-40B4-BE49-F238E27FC236}">
                <a16:creationId xmlns:a16="http://schemas.microsoft.com/office/drawing/2014/main" id="{8727FEFE-339A-D2D7-B320-CE4D02BF8C45}"/>
              </a:ext>
            </a:extLst>
          </p:cNvPr>
          <p:cNvSpPr txBox="1"/>
          <p:nvPr/>
        </p:nvSpPr>
        <p:spPr>
          <a:xfrm>
            <a:off x="2908018"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prstClr val="white"/>
                </a:solidFill>
                <a:effectLst/>
                <a:uLnTx/>
                <a:uFillTx/>
                <a:latin typeface="Century Gothic"/>
                <a:ea typeface="+mn-ea"/>
                <a:cs typeface="+mn-cs"/>
              </a:rPr>
              <a:t>SHEA YEAH</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6" name="Textfeld 35">
            <a:extLst>
              <a:ext uri="{FF2B5EF4-FFF2-40B4-BE49-F238E27FC236}">
                <a16:creationId xmlns:a16="http://schemas.microsoft.com/office/drawing/2014/main" id="{B9F05065-295D-1480-8ACC-3CF29D2F6A78}"/>
              </a:ext>
            </a:extLst>
          </p:cNvPr>
          <p:cNvSpPr txBox="1"/>
          <p:nvPr/>
        </p:nvSpPr>
        <p:spPr>
          <a:xfrm>
            <a:off x="5466191"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prstClr val="white"/>
                </a:solidFill>
                <a:effectLst/>
                <a:uLnTx/>
                <a:uFillTx/>
                <a:latin typeface="Century Gothic"/>
                <a:ea typeface="+mn-ea"/>
                <a:cs typeface="+mn-cs"/>
              </a:rPr>
              <a:t>Chew Up</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7" name="Textfeld 36">
            <a:extLst>
              <a:ext uri="{FF2B5EF4-FFF2-40B4-BE49-F238E27FC236}">
                <a16:creationId xmlns:a16="http://schemas.microsoft.com/office/drawing/2014/main" id="{B12E9AD9-2EAB-5C0E-0607-1EC3EAF110B6}"/>
              </a:ext>
            </a:extLst>
          </p:cNvPr>
          <p:cNvSpPr txBox="1"/>
          <p:nvPr/>
        </p:nvSpPr>
        <p:spPr>
          <a:xfrm>
            <a:off x="7740448"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bottleplus</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8" name="Textfeld 37">
            <a:extLst>
              <a:ext uri="{FF2B5EF4-FFF2-40B4-BE49-F238E27FC236}">
                <a16:creationId xmlns:a16="http://schemas.microsoft.com/office/drawing/2014/main" id="{39A305CC-5F09-E598-A525-ACBC5968DA0E}"/>
              </a:ext>
            </a:extLst>
          </p:cNvPr>
          <p:cNvSpPr txBox="1"/>
          <p:nvPr/>
        </p:nvSpPr>
        <p:spPr>
          <a:xfrm>
            <a:off x="9618131" y="5980226"/>
            <a:ext cx="171973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feelgood Condoms</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40" name="Textfeld 39">
            <a:extLst>
              <a:ext uri="{FF2B5EF4-FFF2-40B4-BE49-F238E27FC236}">
                <a16:creationId xmlns:a16="http://schemas.microsoft.com/office/drawing/2014/main" id="{AE956A7F-D1F2-803D-48F2-18AF69935862}"/>
              </a:ext>
            </a:extLst>
          </p:cNvPr>
          <p:cNvSpPr txBox="1"/>
          <p:nvPr/>
        </p:nvSpPr>
        <p:spPr>
          <a:xfrm>
            <a:off x="11002732"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FindMee</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7777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CCE7B-9657-4D90-A7FD-252A8B6817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8CB693-CB75-0186-3103-02F08E1E1E7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C3C73E00-21C3-D284-6455-0A7C37DD8470}"/>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Terms of use for the </a:t>
            </a:r>
            <a:r>
              <a:rPr kumimoji="0" lang="en-GB"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learning programme</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485A417D-FBF7-798C-35BF-58BB9081912F}"/>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Open access: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documents are freely accessible and may, in principle, be used by anyone.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Who are these materials intended for?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These materials have been produced for use in vocational schools. They are primarily aimed at teachers who have completed a four-day basic training course on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learning programme. If you wish to use the materials without having completed this training, you are welcome to do so. In that case, we would ask you to let us know. We would also be happy to discuss this with you:</a:t>
            </a:r>
            <a:br>
              <a:rPr kumimoji="0" lang="en-GB" sz="1200" b="0" i="0" u="none" strike="noStrike" kern="1200" cap="none" spc="0" normalizeH="0" baseline="0" noProof="0" dirty="0">
                <a:ln>
                  <a:noFill/>
                </a:ln>
                <a:solidFill>
                  <a:srgbClr val="073450"/>
                </a:solidFill>
                <a:effectLst/>
                <a:uLnTx/>
                <a:uFillTx/>
                <a:latin typeface="Century Gothic"/>
                <a:ea typeface="+mn-ea"/>
                <a:cs typeface="+mn-cs"/>
              </a:rPr>
            </a:b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Attribution: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Whenever the materials are used,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must be identified as the creator of the documents. This can be done using the following wording: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«Documents created by: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are using entire documents (e.g. PowerPoint slides or Word documents such as the mini business plan), please leave the myidea logo in the relevant places.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53026507-38AF-3DF5-3454-3751E23EA0A5}"/>
              </a:ext>
            </a:extLst>
          </p:cNvPr>
          <p:cNvSpPr txBox="1"/>
          <p:nvPr/>
        </p:nvSpPr>
        <p:spPr>
          <a:xfrm>
            <a:off x="5992047" y="1916817"/>
            <a:ext cx="5028967"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No commercial use: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materials must not be used for commercial purposes. They may only be used for educational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Adaptations and further developments: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It is a fundamental principle that teachers using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teaching materials may adapt and further develop them. However, even when making changes to the materials, please credit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as the original creator. In this case, please add a note stating that changes have been made, e.g.: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«Based on material from the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adapted by [your name/organisation]»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Contact: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have any questions or would like further information, please do not hesitate to contact us: </a:t>
            </a: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Thank you very much, and we wish you every success with the launch of myidea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Swiss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Center</a:t>
            </a:r>
            <a:r>
              <a:rPr kumimoji="0" lang="en-GB" sz="1200" b="1" i="1" u="none" strike="noStrike" kern="1200" cap="none" spc="0" normalizeH="0" baseline="0" noProof="0" dirty="0">
                <a:ln>
                  <a:noFill/>
                </a:ln>
                <a:solidFill>
                  <a:srgbClr val="6C0A63"/>
                </a:solidFill>
                <a:effectLst/>
                <a:uLnTx/>
                <a:uFillTx/>
                <a:latin typeface="Century Gothic"/>
                <a:ea typeface="+mn-ea"/>
                <a:cs typeface="+mn-cs"/>
              </a:rPr>
              <a:t> for Entrepreneurial Thinking and Acting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scETA</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584FF290-3988-E352-DA9D-C1E79FABBA21}"/>
              </a:ext>
            </a:extLst>
          </p:cNvPr>
          <p:cNvSpPr txBox="1"/>
          <p:nvPr/>
        </p:nvSpPr>
        <p:spPr>
          <a:xfrm>
            <a:off x="956683" y="1186454"/>
            <a:ext cx="100643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We are delighted that you wish to use the </a:t>
            </a:r>
            <a:r>
              <a:rPr kumimoji="0" lang="en-GB" sz="1400" b="1" i="1" u="none" strike="noStrike" kern="100" cap="none" spc="0" normalizeH="0" baseline="0" noProof="0">
                <a:ln>
                  <a:noFill/>
                </a:ln>
                <a:solidFill>
                  <a:srgbClr val="6C0A63"/>
                </a:solidFill>
                <a:effectLst/>
                <a:uLnTx/>
                <a:uFillTx/>
                <a:latin typeface="Century Gothic" panose="020B0502020202020204" pitchFamily="34" charset="0"/>
                <a:ea typeface="+mn-ea"/>
                <a:cs typeface="+mn-cs"/>
              </a:rPr>
              <a:t>myidea</a:t>
            </a: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 learning materials in your lessons. </a:t>
            </a:r>
            <a:r>
              <a:rPr kumimoji="0" lang="en-GB"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The materials are designed to teach entrepreneurial thinking and acting. Please note the following terms of use:</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57921AF4-5DCB-4AD2-A8CC-F95F71EAFA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73221" y="43228"/>
            <a:ext cx="2065777" cy="1034405"/>
          </a:xfrm>
          <a:prstGeom prst="rect">
            <a:avLst/>
          </a:prstGeom>
        </p:spPr>
      </p:pic>
    </p:spTree>
    <p:extLst>
      <p:ext uri="{BB962C8B-B14F-4D97-AF65-F5344CB8AC3E}">
        <p14:creationId xmlns:p14="http://schemas.microsoft.com/office/powerpoint/2010/main" val="2339278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96065672-70D5-4DC7-9914-CD86F065E2F2}"/>
              </a:ext>
            </a:extLst>
          </p:cNvPr>
          <p:cNvSpPr txBox="1">
            <a:spLocks/>
          </p:cNvSpPr>
          <p:nvPr/>
        </p:nvSpPr>
        <p:spPr>
          <a:xfrm>
            <a:off x="970682" y="229936"/>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If you want to convince someone, you have to make a good impression</a:t>
            </a:r>
          </a:p>
        </p:txBody>
      </p:sp>
      <p:sp>
        <p:nvSpPr>
          <p:cNvPr id="9" name="Textplatzhalter 2">
            <a:extLst>
              <a:ext uri="{FF2B5EF4-FFF2-40B4-BE49-F238E27FC236}">
                <a16:creationId xmlns:a16="http://schemas.microsoft.com/office/drawing/2014/main" id="{4B6D0033-B1BB-47EA-A6DF-B4AD71D11D43}"/>
              </a:ext>
            </a:extLst>
          </p:cNvPr>
          <p:cNvSpPr txBox="1">
            <a:spLocks/>
          </p:cNvSpPr>
          <p:nvPr/>
        </p:nvSpPr>
        <p:spPr bwMode="gray">
          <a:xfrm>
            <a:off x="1070012" y="6285778"/>
            <a:ext cx="9430689" cy="138371"/>
          </a:xfrm>
          <a:prstGeom prst="rect">
            <a:avLst/>
          </a:prstGeom>
        </p:spPr>
        <p:txBody>
          <a:bodyPr vert="horz" wrap="square" lIns="0" tIns="0" rIns="0" bIns="0" rtlCol="0" anchor="b" anchorCtr="0">
            <a:spAutoFit/>
          </a:bodyPr>
          <a:lstStyle>
            <a:lvl1pPr marL="0" indent="0" algn="l" defTabSz="914400" rtl="0" eaLnBrk="1" latinLnBrk="0" hangingPunct="1">
              <a:lnSpc>
                <a:spcPct val="90000"/>
              </a:lnSpc>
              <a:spcBef>
                <a:spcPts val="0"/>
              </a:spcBef>
              <a:spcAft>
                <a:spcPts val="1000"/>
              </a:spcAft>
              <a:buClr>
                <a:schemeClr val="accent1"/>
              </a:buClr>
              <a:buFont typeface="Arial" panose="020B0604020202020204" pitchFamily="34" charset="0"/>
              <a:buNone/>
              <a:defRPr sz="1000" kern="1200" baseline="0">
                <a:solidFill>
                  <a:schemeClr val="bg1">
                    <a:lumMod val="50000"/>
                  </a:schemeClr>
                </a:solidFill>
                <a:latin typeface="Arial"/>
                <a:ea typeface="+mn-ea"/>
                <a:cs typeface="Arial"/>
              </a:defRPr>
            </a:lvl1pPr>
            <a:lvl2pPr marL="53975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1079500" indent="-27305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144000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701800" indent="-2667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buClr>
                <a:srgbClr val="8EB403"/>
              </a:buClr>
              <a:defRPr/>
            </a:pPr>
            <a:r>
              <a:rPr lang="de-CH" sz="999" b="1" dirty="0">
                <a:solidFill>
                  <a:srgbClr val="686868"/>
                </a:solidFill>
                <a:latin typeface="Century Gothic" panose="020B0502020202020204" pitchFamily="34" charset="0"/>
                <a:cs typeface="+mn-cs"/>
              </a:rPr>
              <a:t>Source: </a:t>
            </a:r>
            <a:r>
              <a:rPr lang="de-CH" sz="999" dirty="0">
                <a:solidFill>
                  <a:srgbClr val="686868"/>
                </a:solidFill>
                <a:latin typeface="Century Gothic" panose="020B0502020202020204" pitchFamily="34" charset="0"/>
                <a:cs typeface="+mn-cs"/>
              </a:rPr>
              <a:t>Brian Tracy, «</a:t>
            </a:r>
            <a:r>
              <a:rPr lang="de-CH" sz="999" dirty="0" err="1">
                <a:solidFill>
                  <a:srgbClr val="686868"/>
                </a:solidFill>
                <a:latin typeface="Century Gothic" panose="020B0502020202020204" pitchFamily="34" charset="0"/>
                <a:cs typeface="+mn-cs"/>
              </a:rPr>
              <a:t>Everything</a:t>
            </a:r>
            <a:r>
              <a:rPr lang="de-CH" sz="999" dirty="0">
                <a:solidFill>
                  <a:srgbClr val="686868"/>
                </a:solidFill>
                <a:latin typeface="Century Gothic" panose="020B0502020202020204" pitchFamily="34" charset="0"/>
                <a:cs typeface="+mn-cs"/>
              </a:rPr>
              <a:t> Counts! How </a:t>
            </a:r>
            <a:r>
              <a:rPr lang="de-CH" sz="999" dirty="0" err="1">
                <a:solidFill>
                  <a:srgbClr val="686868"/>
                </a:solidFill>
                <a:latin typeface="Century Gothic" panose="020B0502020202020204" pitchFamily="34" charset="0"/>
                <a:cs typeface="+mn-cs"/>
              </a:rPr>
              <a:t>to</a:t>
            </a:r>
            <a:r>
              <a:rPr lang="de-CH" sz="999" dirty="0">
                <a:solidFill>
                  <a:srgbClr val="686868"/>
                </a:solidFill>
                <a:latin typeface="Century Gothic" panose="020B0502020202020204" pitchFamily="34" charset="0"/>
                <a:cs typeface="+mn-cs"/>
              </a:rPr>
              <a:t> </a:t>
            </a:r>
            <a:r>
              <a:rPr lang="de-CH" sz="999" dirty="0" err="1">
                <a:solidFill>
                  <a:srgbClr val="686868"/>
                </a:solidFill>
                <a:latin typeface="Century Gothic" panose="020B0502020202020204" pitchFamily="34" charset="0"/>
                <a:cs typeface="+mn-cs"/>
              </a:rPr>
              <a:t>Make</a:t>
            </a:r>
            <a:r>
              <a:rPr lang="de-CH" sz="999" dirty="0">
                <a:solidFill>
                  <a:srgbClr val="686868"/>
                </a:solidFill>
                <a:latin typeface="Century Gothic" panose="020B0502020202020204" pitchFamily="34" charset="0"/>
                <a:cs typeface="+mn-cs"/>
              </a:rPr>
              <a:t> a </a:t>
            </a:r>
            <a:r>
              <a:rPr lang="de-CH" sz="999" dirty="0" err="1">
                <a:solidFill>
                  <a:srgbClr val="686868"/>
                </a:solidFill>
                <a:latin typeface="Century Gothic" panose="020B0502020202020204" pitchFamily="34" charset="0"/>
                <a:cs typeface="+mn-cs"/>
              </a:rPr>
              <a:t>Good</a:t>
            </a:r>
            <a:r>
              <a:rPr lang="de-CH" sz="999" dirty="0">
                <a:solidFill>
                  <a:srgbClr val="686868"/>
                </a:solidFill>
                <a:latin typeface="Century Gothic" panose="020B0502020202020204" pitchFamily="34" charset="0"/>
                <a:cs typeface="+mn-cs"/>
              </a:rPr>
              <a:t> First Impression». https://www.youtube.com/watch?v=BFSXyD-ycjY</a:t>
            </a:r>
          </a:p>
        </p:txBody>
      </p:sp>
      <p:sp>
        <p:nvSpPr>
          <p:cNvPr id="13" name="Textfeld 12">
            <a:extLst>
              <a:ext uri="{FF2B5EF4-FFF2-40B4-BE49-F238E27FC236}">
                <a16:creationId xmlns:a16="http://schemas.microsoft.com/office/drawing/2014/main" id="{3EFD66FF-3783-4DB6-9B00-23DAB7447E1B}"/>
              </a:ext>
            </a:extLst>
          </p:cNvPr>
          <p:cNvSpPr txBox="1"/>
          <p:nvPr/>
        </p:nvSpPr>
        <p:spPr>
          <a:xfrm>
            <a:off x="683809" y="947865"/>
            <a:ext cx="10455966" cy="423129"/>
          </a:xfrm>
          <a:prstGeom prst="rect">
            <a:avLst/>
          </a:prstGeom>
          <a:noFill/>
        </p:spPr>
        <p:txBody>
          <a:bodyPr wrap="square">
            <a:spAutoFit/>
          </a:bodyPr>
          <a:lstStyle/>
          <a:p>
            <a:pPr marL="273050" marR="0" lvl="1" indent="0" algn="l" defTabSz="914400" rtl="0" eaLnBrk="1" fontAlgn="auto" latinLnBrk="0" hangingPunct="1">
              <a:lnSpc>
                <a:spcPts val="2800"/>
              </a:lnSpc>
              <a:spcBef>
                <a:spcPts val="0"/>
              </a:spcBef>
              <a:spcAft>
                <a:spcPts val="600"/>
              </a:spcAft>
              <a:buClr>
                <a:srgbClr val="0E6E36"/>
              </a:buClr>
              <a:buSzTx/>
              <a:buFontTx/>
              <a:buNone/>
              <a:tabLst/>
              <a:defRPr/>
            </a:pP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How do you want your customers to perceive you?</a:t>
            </a:r>
          </a:p>
        </p:txBody>
      </p:sp>
      <p:sp>
        <p:nvSpPr>
          <p:cNvPr id="6" name="Foliennummernplatzhalter 1">
            <a:extLst>
              <a:ext uri="{FF2B5EF4-FFF2-40B4-BE49-F238E27FC236}">
                <a16:creationId xmlns:a16="http://schemas.microsoft.com/office/drawing/2014/main" id="{3B9C2E16-E6CC-491D-8B89-13C12BD197B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feld 1">
            <a:extLst>
              <a:ext uri="{FF2B5EF4-FFF2-40B4-BE49-F238E27FC236}">
                <a16:creationId xmlns:a16="http://schemas.microsoft.com/office/drawing/2014/main" id="{04F32FAF-B58F-74B7-B93C-A1DA1A985964}"/>
              </a:ext>
            </a:extLst>
          </p:cNvPr>
          <p:cNvSpPr txBox="1"/>
          <p:nvPr/>
        </p:nvSpPr>
        <p:spPr>
          <a:xfrm>
            <a:off x="683809" y="1819456"/>
            <a:ext cx="10455966" cy="3957943"/>
          </a:xfrm>
          <a:prstGeom prst="rect">
            <a:avLst/>
          </a:prstGeom>
          <a:noFill/>
        </p:spPr>
        <p:txBody>
          <a:bodyPr wrap="square">
            <a:spAutoFit/>
          </a:bodyPr>
          <a:lstStyle/>
          <a:p>
            <a:pPr marL="269875" marR="0" lvl="0" indent="0" algn="l" defTabSz="914400" rtl="0" eaLnBrk="1" fontAlgn="auto" latinLnBrk="0" hangingPunct="1">
              <a:lnSpc>
                <a:spcPts val="2800"/>
              </a:lnSpc>
              <a:spcBef>
                <a:spcPts val="0"/>
              </a:spcBef>
              <a:spcAft>
                <a:spcPts val="600"/>
              </a:spcAft>
              <a:buClr>
                <a:srgbClr val="96CB00"/>
              </a:buClr>
              <a:buSzTx/>
              <a:buFontTx/>
              <a:buNone/>
              <a:tabLst/>
              <a:defRPr/>
            </a:pPr>
            <a:r>
              <a:rPr kumimoji="0" lang="en-GB" sz="2200" b="1" i="0" u="none" strike="noStrike" kern="1200" cap="none" spc="0" normalizeH="0" baseline="0" noProof="0" dirty="0">
                <a:ln>
                  <a:noFill/>
                </a:ln>
                <a:solidFill>
                  <a:srgbClr val="0B4874"/>
                </a:solidFill>
                <a:effectLst/>
                <a:uLnTx/>
                <a:uFillTx/>
                <a:latin typeface="Century Gothic"/>
                <a:ea typeface="+mn-ea"/>
                <a:cs typeface="Arial" pitchFamily="34" charset="0"/>
              </a:rPr>
              <a:t>Credible</a:t>
            </a:r>
            <a:r>
              <a:rPr kumimoji="0" lang="en-GB" sz="2200" b="0" i="0" u="none" strike="noStrike" kern="1200" cap="none" spc="0" normalizeH="0" baseline="0" noProof="0" dirty="0">
                <a:ln>
                  <a:noFill/>
                </a:ln>
                <a:solidFill>
                  <a:srgbClr val="0B4874"/>
                </a:solidFill>
                <a:effectLst/>
                <a:uLnTx/>
                <a:uFillTx/>
                <a:latin typeface="Century Gothic"/>
                <a:ea typeface="+mn-ea"/>
                <a:cs typeface="Arial" pitchFamily="34" charset="0"/>
              </a:rPr>
              <a:t>: What you say and how you present yourself must be consistent. Everything counts!</a:t>
            </a:r>
            <a:endParaRPr kumimoji="0" lang="en-GB"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ts val="2800"/>
              </a:lnSpc>
              <a:spcBef>
                <a:spcPts val="0"/>
              </a:spcBef>
              <a:spcAft>
                <a:spcPts val="600"/>
              </a:spcAft>
              <a:buClr>
                <a:srgbClr val="96CB00"/>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0B4874"/>
                </a:solidFill>
                <a:effectLst/>
                <a:uLnTx/>
                <a:uFillTx/>
                <a:latin typeface="Century Gothic"/>
                <a:ea typeface="+mn-ea"/>
                <a:cs typeface="Arial" pitchFamily="34" charset="0"/>
              </a:rPr>
              <a:t>The more credible you are, the more you can convince others.</a:t>
            </a:r>
          </a:p>
          <a:p>
            <a:pPr marL="631825" marR="0" lvl="1"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0B4874"/>
                </a:solidFill>
                <a:effectLst/>
                <a:uLnTx/>
                <a:uFillTx/>
                <a:latin typeface="Century Gothic"/>
                <a:ea typeface="+mn-ea"/>
                <a:cs typeface="Arial" pitchFamily="34" charset="0"/>
              </a:rPr>
              <a:t>This starts with your appearance! First impressions count.</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4874"/>
                </a:solidFill>
                <a:effectLst/>
                <a:uLnTx/>
                <a:uFillTx/>
                <a:latin typeface="Century Gothic"/>
                <a:ea typeface="+mn-ea"/>
                <a:cs typeface="Arial" pitchFamily="34" charset="0"/>
              </a:rPr>
              <a:t>Initial assessment: in the first 4 seconds</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4874"/>
                </a:solidFill>
                <a:effectLst/>
                <a:uLnTx/>
                <a:uFillTx/>
                <a:latin typeface="Century Gothic"/>
                <a:ea typeface="+mn-ea"/>
                <a:cs typeface="Arial" pitchFamily="34" charset="0"/>
              </a:rPr>
              <a:t>After approx. 30 seconds, the impression is fixed</a:t>
            </a:r>
          </a:p>
          <a:p>
            <a:pPr marL="631825" marR="0" lvl="1"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0B4874"/>
                </a:solidFill>
                <a:effectLst/>
                <a:uLnTx/>
                <a:uFillTx/>
                <a:latin typeface="Century Gothic"/>
                <a:ea typeface="+mn-ea"/>
                <a:cs typeface="Arial" pitchFamily="34" charset="0"/>
              </a:rPr>
              <a:t>What you can influence:</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4874"/>
                </a:solidFill>
                <a:effectLst/>
                <a:uLnTx/>
                <a:uFillTx/>
                <a:latin typeface="Century Gothic"/>
                <a:ea typeface="+mn-ea"/>
                <a:cs typeface="Arial" pitchFamily="34" charset="0"/>
              </a:rPr>
              <a:t>Your clothing</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4874"/>
                </a:solidFill>
                <a:effectLst/>
                <a:uLnTx/>
                <a:uFillTx/>
                <a:latin typeface="Century Gothic"/>
                <a:ea typeface="+mn-ea"/>
                <a:cs typeface="Arial" pitchFamily="34" charset="0"/>
              </a:rPr>
              <a:t>Your general appearance</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lang="en-GB" sz="2000" noProof="0" dirty="0">
                <a:solidFill>
                  <a:srgbClr val="0B4874"/>
                </a:solidFill>
                <a:latin typeface="Century Gothic"/>
                <a:cs typeface="Arial" pitchFamily="34" charset="0"/>
              </a:rPr>
              <a:t>Your posture, gestures, eye contact with the audience</a:t>
            </a:r>
            <a:endParaRPr kumimoji="0" lang="en-GB"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p:txBody>
      </p:sp>
    </p:spTree>
    <p:extLst>
      <p:ext uri="{BB962C8B-B14F-4D97-AF65-F5344CB8AC3E}">
        <p14:creationId xmlns:p14="http://schemas.microsoft.com/office/powerpoint/2010/main" val="1680102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96065672-70D5-4DC7-9914-CD86F065E2F2}"/>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If you want to convince someone, you have to make a good impression</a:t>
            </a:r>
          </a:p>
        </p:txBody>
      </p:sp>
      <p:sp>
        <p:nvSpPr>
          <p:cNvPr id="6" name="Inhaltsplatzhalter 2">
            <a:extLst>
              <a:ext uri="{FF2B5EF4-FFF2-40B4-BE49-F238E27FC236}">
                <a16:creationId xmlns:a16="http://schemas.microsoft.com/office/drawing/2014/main" id="{2C40551C-AC13-4642-90D5-B70FE6A903C2}"/>
              </a:ext>
            </a:extLst>
          </p:cNvPr>
          <p:cNvSpPr txBox="1">
            <a:spLocks/>
          </p:cNvSpPr>
          <p:nvPr/>
        </p:nvSpPr>
        <p:spPr bwMode="gray">
          <a:xfrm>
            <a:off x="789943" y="1561876"/>
            <a:ext cx="9929813" cy="424338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0"/>
              </a:spcBef>
              <a:spcAft>
                <a:spcPts val="1000"/>
              </a:spcAft>
              <a:buClrTx/>
              <a:buFontTx/>
              <a:buNone/>
              <a:defRPr sz="2000" b="1" kern="1200" baseline="0">
                <a:solidFill>
                  <a:schemeClr val="bg1">
                    <a:lumMod val="65000"/>
                  </a:schemeClr>
                </a:solidFill>
                <a:latin typeface="Arial"/>
                <a:ea typeface="+mn-ea"/>
                <a:cs typeface="Arial"/>
              </a:defRPr>
            </a:lvl1pPr>
            <a:lvl2pPr marL="577850" indent="-342900" algn="l" defTabSz="914400" rtl="0" eaLnBrk="1" latinLnBrk="0" hangingPunct="1">
              <a:lnSpc>
                <a:spcPct val="120000"/>
              </a:lnSpc>
              <a:spcBef>
                <a:spcPts val="0"/>
              </a:spcBef>
              <a:spcAft>
                <a:spcPts val="1000"/>
              </a:spcAft>
              <a:buClrTx/>
              <a:buFont typeface="Wingdings" charset="2"/>
              <a:buAutoNum type="arabicPlain"/>
              <a:defRPr sz="1800" b="1" kern="1200">
                <a:solidFill>
                  <a:srgbClr val="7F7F7F"/>
                </a:solidFill>
                <a:latin typeface="Arial"/>
                <a:ea typeface="+mn-ea"/>
                <a:cs typeface="Arial"/>
              </a:defRPr>
            </a:lvl2pPr>
            <a:lvl3pPr marL="1079500" indent="-27305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144000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701800" indent="-2667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73050" marR="0" lvl="1" indent="0" algn="l" defTabSz="914400" rtl="0" eaLnBrk="1" fontAlgn="auto" latinLnBrk="0" hangingPunct="1">
              <a:lnSpc>
                <a:spcPct val="120000"/>
              </a:lnSpc>
              <a:spcBef>
                <a:spcPts val="0"/>
              </a:spcBef>
              <a:spcAft>
                <a:spcPts val="1000"/>
              </a:spcAft>
              <a:buClr>
                <a:srgbClr val="0E6E36"/>
              </a:buClr>
              <a:buSzTx/>
              <a:buFont typeface="Wingdings" charset="2"/>
              <a:buNone/>
              <a:tabLst/>
              <a:defRPr/>
            </a:pPr>
            <a:r>
              <a:rPr kumimoji="0" lang="de-DE" sz="2200" b="1" i="0" u="none" strike="noStrike" kern="1200" cap="none" spc="0" normalizeH="0" baseline="0" noProof="0" dirty="0">
                <a:ln>
                  <a:noFill/>
                </a:ln>
                <a:solidFill>
                  <a:srgbClr val="073450"/>
                </a:solidFill>
                <a:effectLst/>
                <a:uLnTx/>
                <a:uFillTx/>
                <a:latin typeface="Century Gothic"/>
                <a:ea typeface="+mn-ea"/>
                <a:cs typeface="Arial" pitchFamily="34" charset="0"/>
              </a:rPr>
              <a:t>What rules apply to clothing and appearance?</a:t>
            </a: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rPr>
              <a:t>Pitching, presenting: parallels with job interviews</a:t>
            </a: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rPr>
              <a:t>Not «</a:t>
            </a:r>
            <a:r>
              <a:rPr kumimoji="0" lang="de-CH" sz="2200" b="0" i="0" u="none" strike="noStrike" kern="1200" cap="none" spc="0" normalizeH="0" baseline="0" noProof="0" dirty="0" err="1">
                <a:ln>
                  <a:noFill/>
                </a:ln>
                <a:solidFill>
                  <a:srgbClr val="073450"/>
                </a:solidFill>
                <a:effectLst/>
                <a:uLnTx/>
                <a:uFillTx/>
                <a:latin typeface="Century Gothic"/>
                <a:ea typeface="+mn-ea"/>
                <a:cs typeface="Arial" pitchFamily="34" charset="0"/>
              </a:rPr>
              <a:t>me</a:t>
            </a:r>
            <a:r>
              <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rPr>
              <a:t> as a private </a:t>
            </a:r>
            <a:r>
              <a:rPr kumimoji="0" lang="de-CH" sz="2200" b="0" i="0" u="none" strike="noStrike" kern="1200" cap="none" spc="0" normalizeH="0" baseline="0" noProof="0" dirty="0" err="1">
                <a:ln>
                  <a:noFill/>
                </a:ln>
                <a:solidFill>
                  <a:srgbClr val="073450"/>
                </a:solidFill>
                <a:effectLst/>
                <a:uLnTx/>
                <a:uFillTx/>
                <a:latin typeface="Century Gothic"/>
                <a:ea typeface="+mn-ea"/>
                <a:cs typeface="Arial" pitchFamily="34" charset="0"/>
              </a:rPr>
              <a:t>person</a:t>
            </a:r>
            <a:r>
              <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rPr>
              <a:t>» but «</a:t>
            </a:r>
            <a:r>
              <a:rPr kumimoji="0" lang="de-CH" sz="2200" b="0" i="0" u="none" strike="noStrike" kern="1200" cap="none" spc="0" normalizeH="0" baseline="0" noProof="0" dirty="0" err="1">
                <a:ln>
                  <a:noFill/>
                </a:ln>
                <a:solidFill>
                  <a:srgbClr val="073450"/>
                </a:solidFill>
                <a:effectLst/>
                <a:uLnTx/>
                <a:uFillTx/>
                <a:latin typeface="Century Gothic"/>
                <a:ea typeface="+mn-ea"/>
                <a:cs typeface="Arial" pitchFamily="34" charset="0"/>
              </a:rPr>
              <a:t>me</a:t>
            </a:r>
            <a:r>
              <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rPr>
              <a:t> as a professional»</a:t>
            </a: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endPar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endParaRP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endPar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endParaRP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73450"/>
              </a:solidFill>
              <a:effectLst/>
              <a:uLnTx/>
              <a:uFillTx/>
              <a:latin typeface="Century Gothic"/>
              <a:ea typeface="+mn-ea"/>
              <a:cs typeface="Arial" pitchFamily="34" charset="0"/>
            </a:endParaRPr>
          </a:p>
          <a:p>
            <a:pPr marL="615950" marR="0" lvl="1" indent="-34290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DE" sz="2000" b="0" i="0" u="none" strike="noStrike" kern="1200" cap="none" spc="0" normalizeH="0" baseline="0" noProof="0" dirty="0">
                <a:ln>
                  <a:noFill/>
                </a:ln>
                <a:solidFill>
                  <a:srgbClr val="073450"/>
                </a:solidFill>
                <a:effectLst/>
                <a:uLnTx/>
                <a:uFillTx/>
                <a:latin typeface="Century Gothic"/>
                <a:ea typeface="+mn-ea"/>
                <a:cs typeface="Arial" pitchFamily="34" charset="0"/>
              </a:rPr>
              <a:t>Tips for clothing and appearance: </a:t>
            </a:r>
          </a:p>
          <a:p>
            <a:pPr marL="1130300" marR="0" lvl="2" indent="-28575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CH" sz="1800" b="0" i="0" u="none" strike="noStrike" kern="1200" cap="none" spc="0" normalizeH="0" baseline="0" noProof="0" dirty="0">
                <a:ln>
                  <a:noFill/>
                </a:ln>
                <a:solidFill>
                  <a:srgbClr val="073450"/>
                </a:solidFill>
                <a:effectLst/>
                <a:uLnTx/>
                <a:uFillTx/>
                <a:latin typeface="Century Gothic"/>
                <a:ea typeface="+mn-ea"/>
                <a:cs typeface="Arial" pitchFamily="34" charset="0"/>
              </a:rPr>
              <a:t>Dress code for your training interview – dos and don'ts</a:t>
            </a:r>
            <a:r>
              <a:rPr kumimoji="0" lang="de-DE" sz="1800" b="0" i="0" u="none" strike="noStrike" kern="1200" cap="none" spc="0" normalizeH="0" baseline="0" noProof="0" dirty="0">
                <a:ln>
                  <a:noFill/>
                </a:ln>
                <a:solidFill>
                  <a:srgbClr val="073450"/>
                </a:solidFill>
                <a:effectLst/>
                <a:uLnTx/>
                <a:uFillTx/>
                <a:latin typeface="Century Gothic"/>
                <a:ea typeface="+mn-ea"/>
                <a:cs typeface="Arial" pitchFamily="34" charset="0"/>
              </a:rPr>
              <a:t>:</a:t>
            </a:r>
            <a:r>
              <a:rPr kumimoji="0" lang="de-CH" sz="1600" b="0" i="0" u="sng" strike="noStrike" kern="1200" cap="none" spc="0" normalizeH="0" baseline="0" noProof="0" dirty="0">
                <a:ln>
                  <a:noFill/>
                </a:ln>
                <a:solidFill>
                  <a:srgbClr val="D17930"/>
                </a:solidFill>
                <a:effectLst/>
                <a:uLnTx/>
                <a:uFillTx/>
                <a:latin typeface="Century Gothic"/>
                <a:ea typeface="+mn-ea"/>
                <a:cs typeface="+mn-cs"/>
                <a:hlinkClick r:id="rId3">
                  <a:extLst>
                    <a:ext uri="{A12FA001-AC4F-418D-AE19-62706E023703}">
                      <ahyp:hlinkClr xmlns:ahyp="http://schemas.microsoft.com/office/drawing/2018/hyperlinkcolor" val="tx"/>
                    </a:ext>
                  </a:extLst>
                </a:hlinkClick>
              </a:rPr>
              <a:t> https://www.youtube.com/watch?v=tRm6BF4iYNs </a:t>
            </a:r>
            <a:r>
              <a:rPr kumimoji="0" lang="de-CH" sz="1600" b="0" i="0" u="none" strike="noStrike" kern="1200" cap="none" spc="0" normalizeH="0" baseline="0" noProof="0" dirty="0">
                <a:ln>
                  <a:noFill/>
                </a:ln>
                <a:solidFill>
                  <a:srgbClr val="073450"/>
                </a:solidFill>
                <a:effectLst/>
                <a:uLnTx/>
                <a:uFillTx/>
                <a:latin typeface="Century Gothic"/>
                <a:ea typeface="+mn-ea"/>
                <a:cs typeface="+mn-cs"/>
              </a:rPr>
              <a:t>(duration: 5 minutes)</a:t>
            </a:r>
          </a:p>
          <a:p>
            <a:pPr marL="615950" marR="0" lvl="1" indent="-34290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Arial" pitchFamily="34" charset="0"/>
              </a:rPr>
              <a:t>Tips on presentation techniques</a:t>
            </a:r>
          </a:p>
          <a:p>
            <a:pPr marL="1130300" marR="0" lvl="2" indent="-28575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CH" sz="1800" b="0" i="0" u="none" strike="noStrike" kern="1200" cap="none" spc="0" normalizeH="0" baseline="0" noProof="0" dirty="0">
                <a:ln>
                  <a:noFill/>
                </a:ln>
                <a:solidFill>
                  <a:srgbClr val="073450"/>
                </a:solidFill>
                <a:effectLst/>
                <a:uLnTx/>
                <a:uFillTx/>
                <a:latin typeface="Century Gothic"/>
                <a:ea typeface="+mn-ea"/>
                <a:cs typeface="Arial" pitchFamily="34" charset="0"/>
              </a:rPr>
              <a:t>5 steps in 2 minutes: Presentation techniques:</a:t>
            </a:r>
            <a:r>
              <a:rPr kumimoji="0" lang="de-CH" sz="1600" b="0" i="0" u="none" strike="noStrike" kern="1200" cap="none" spc="0" normalizeH="0" baseline="0" noProof="0" dirty="0">
                <a:ln>
                  <a:noFill/>
                </a:ln>
                <a:solidFill>
                  <a:srgbClr val="D17930"/>
                </a:solidFill>
                <a:effectLst/>
                <a:uLnTx/>
                <a:uFillTx/>
                <a:latin typeface="Century Gothic"/>
                <a:ea typeface="+mn-ea"/>
                <a:cs typeface="Arial" pitchFamily="34" charset="0"/>
                <a:hlinkClick r:id="rId4">
                  <a:extLst>
                    <a:ext uri="{A12FA001-AC4F-418D-AE19-62706E023703}">
                      <ahyp:hlinkClr xmlns:ahyp="http://schemas.microsoft.com/office/drawing/2018/hyperlinkcolor" val="tx"/>
                    </a:ext>
                  </a:extLst>
                </a:hlinkClick>
              </a:rPr>
              <a:t> https://www.youtube.com/watch?v=cGXC-goI0Os</a:t>
            </a:r>
            <a:r>
              <a:rPr kumimoji="0" lang="de-CH" sz="1600" b="0" i="0" u="none" strike="noStrike" kern="1200" cap="none" spc="0" normalizeH="0" baseline="0" noProof="0" dirty="0">
                <a:ln>
                  <a:noFill/>
                </a:ln>
                <a:solidFill>
                  <a:srgbClr val="D17930"/>
                </a:solidFill>
                <a:effectLst/>
                <a:uLnTx/>
                <a:uFillTx/>
                <a:latin typeface="Century Gothic"/>
                <a:ea typeface="+mn-ea"/>
                <a:cs typeface="Arial" pitchFamily="34" charset="0"/>
              </a:rPr>
              <a:t> </a:t>
            </a:r>
            <a:endParaRPr kumimoji="0" lang="de-DE" sz="1600" b="0" i="0" u="none" strike="noStrike" kern="1200" cap="none" spc="0" normalizeH="0" baseline="0" noProof="0" dirty="0">
              <a:ln>
                <a:noFill/>
              </a:ln>
              <a:solidFill>
                <a:srgbClr val="D17930"/>
              </a:solidFill>
              <a:effectLst/>
              <a:uLnTx/>
              <a:uFillTx/>
              <a:latin typeface="Century Gothic"/>
              <a:ea typeface="+mn-ea"/>
              <a:cs typeface="Arial" pitchFamily="34" charset="0"/>
            </a:endParaRPr>
          </a:p>
          <a:p>
            <a:pPr marL="631825" marR="0" lvl="1" indent="-358775" algn="l" defTabSz="914400" rtl="0" eaLnBrk="1" fontAlgn="auto" latinLnBrk="0" hangingPunct="1">
              <a:lnSpc>
                <a:spcPct val="120000"/>
              </a:lnSpc>
              <a:spcBef>
                <a:spcPts val="0"/>
              </a:spcBef>
              <a:spcAft>
                <a:spcPts val="1000"/>
              </a:spcAft>
              <a:buClr>
                <a:srgbClr val="0E6E36"/>
              </a:buClr>
              <a:buSzTx/>
              <a:buFont typeface="Wingdings" pitchFamily="2" charset="2"/>
              <a:buChar char="§"/>
              <a:tabLst/>
              <a:defRPr/>
            </a:pPr>
            <a:endParaRPr kumimoji="0" lang="de-DE" sz="2000" b="1" i="0" u="none" strike="noStrike" kern="1200" cap="none" spc="0" normalizeH="0" baseline="0" noProof="0" dirty="0">
              <a:ln>
                <a:noFill/>
              </a:ln>
              <a:solidFill>
                <a:srgbClr val="909090"/>
              </a:solidFill>
              <a:effectLst/>
              <a:uLnTx/>
              <a:uFillTx/>
              <a:latin typeface="Century Gothic"/>
              <a:ea typeface="+mn-ea"/>
              <a:cs typeface="Arial" pitchFamily="34" charset="0"/>
            </a:endParaRPr>
          </a:p>
        </p:txBody>
      </p:sp>
      <p:sp>
        <p:nvSpPr>
          <p:cNvPr id="8" name="Rechteck 7">
            <a:extLst>
              <a:ext uri="{FF2B5EF4-FFF2-40B4-BE49-F238E27FC236}">
                <a16:creationId xmlns:a16="http://schemas.microsoft.com/office/drawing/2014/main" id="{A427ED14-4EC1-4086-9E9C-C974372A696D}"/>
              </a:ext>
            </a:extLst>
          </p:cNvPr>
          <p:cNvSpPr/>
          <p:nvPr/>
        </p:nvSpPr>
        <p:spPr>
          <a:xfrm>
            <a:off x="1151287" y="2584164"/>
            <a:ext cx="10078688" cy="123700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1" name="Titel 1">
            <a:extLst>
              <a:ext uri="{FF2B5EF4-FFF2-40B4-BE49-F238E27FC236}">
                <a16:creationId xmlns:a16="http://schemas.microsoft.com/office/drawing/2014/main" id="{70313B30-22D4-4EBE-B9D1-EB38822832D3}"/>
              </a:ext>
            </a:extLst>
          </p:cNvPr>
          <p:cNvSpPr txBox="1">
            <a:spLocks/>
          </p:cNvSpPr>
          <p:nvPr/>
        </p:nvSpPr>
        <p:spPr>
          <a:xfrm>
            <a:off x="1051115" y="2571896"/>
            <a:ext cx="9929813" cy="1218453"/>
          </a:xfrm>
          <a:prstGeom prst="rect">
            <a:avLst/>
          </a:prstGeom>
          <a:noFill/>
          <a:ln w="28575">
            <a:solidFill>
              <a:srgbClr val="96CB00"/>
            </a:solidFill>
          </a:ln>
        </p:spPr>
        <p:txBody>
          <a:bodyP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273050" marR="0" lvl="1" indent="0" algn="l" defTabSz="914400" rtl="0" eaLnBrk="1" fontAlgn="auto" latinLnBrk="0" hangingPunct="1">
              <a:lnSpc>
                <a:spcPct val="100000"/>
              </a:lnSpc>
              <a:spcBef>
                <a:spcPts val="0"/>
              </a:spcBef>
              <a:spcAft>
                <a:spcPts val="0"/>
              </a:spcAft>
              <a:buClrTx/>
              <a:buSzTx/>
              <a:buFontTx/>
              <a:buNone/>
              <a:tabLst/>
              <a:defRPr/>
            </a:pPr>
            <a:r>
              <a:rPr lang="de-CH" sz="2000" b="1" kern="0" dirty="0" err="1">
                <a:solidFill>
                  <a:srgbClr val="073450"/>
                </a:solidFill>
                <a:latin typeface="Century Gothic"/>
                <a:cs typeface="Arial" pitchFamily="34" charset="0"/>
              </a:rPr>
              <a:t>Assignment</a:t>
            </a:r>
            <a:r>
              <a:rPr kumimoji="0" lang="de-CH" sz="2000" b="1" i="0" u="none" strike="noStrike" kern="0" cap="none" spc="0" normalizeH="0" baseline="0" noProof="0" dirty="0">
                <a:ln>
                  <a:noFill/>
                </a:ln>
                <a:solidFill>
                  <a:srgbClr val="073450"/>
                </a:solidFill>
                <a:effectLst/>
                <a:uLnTx/>
                <a:uFillTx/>
                <a:latin typeface="Century Gothic"/>
                <a:ea typeface="+mn-ea"/>
                <a:cs typeface="Arial" pitchFamily="34" charset="0"/>
              </a:rPr>
              <a:t>: </a:t>
            </a:r>
            <a:br>
              <a:rPr kumimoji="0" lang="de-CH" sz="2000" b="1" i="0" u="none" strike="noStrike" kern="0" cap="none" spc="0" normalizeH="0" baseline="0" noProof="0" dirty="0">
                <a:ln>
                  <a:noFill/>
                </a:ln>
                <a:solidFill>
                  <a:srgbClr val="073450"/>
                </a:solidFill>
                <a:effectLst/>
                <a:uLnTx/>
                <a:uFillTx/>
                <a:latin typeface="Century Gothic"/>
                <a:ea typeface="+mn-ea"/>
                <a:cs typeface="Arial" pitchFamily="34" charset="0"/>
              </a:rPr>
            </a:b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Briefly note down the difference </a:t>
            </a:r>
            <a:r>
              <a:rPr kumimoji="0" lang="de-CH" sz="2000" b="0" i="0" u="none" strike="noStrike" kern="0" cap="none" spc="0" normalizeH="0" baseline="0" noProof="0" dirty="0" err="1">
                <a:ln>
                  <a:noFill/>
                </a:ln>
                <a:solidFill>
                  <a:srgbClr val="073450"/>
                </a:solidFill>
                <a:effectLst/>
                <a:uLnTx/>
                <a:uFillTx/>
                <a:latin typeface="Century Gothic"/>
                <a:ea typeface="+mn-ea"/>
                <a:cs typeface="Arial" pitchFamily="34" charset="0"/>
              </a:rPr>
              <a:t>between</a:t>
            </a: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 «</a:t>
            </a:r>
            <a:r>
              <a:rPr kumimoji="0" lang="de-CH" sz="2000" b="0" i="0" u="none" strike="noStrike" kern="0" cap="none" spc="0" normalizeH="0" baseline="0" noProof="0" dirty="0" err="1">
                <a:ln>
                  <a:noFill/>
                </a:ln>
                <a:solidFill>
                  <a:srgbClr val="073450"/>
                </a:solidFill>
                <a:effectLst/>
                <a:uLnTx/>
                <a:uFillTx/>
                <a:latin typeface="Century Gothic"/>
                <a:ea typeface="+mn-ea"/>
                <a:cs typeface="Arial" pitchFamily="34" charset="0"/>
              </a:rPr>
              <a:t>me</a:t>
            </a: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 as a private </a:t>
            </a:r>
            <a:r>
              <a:rPr kumimoji="0" lang="de-CH" sz="2000" b="0" i="0" u="none" strike="noStrike" kern="0" cap="none" spc="0" normalizeH="0" baseline="0" noProof="0" dirty="0" err="1">
                <a:ln>
                  <a:noFill/>
                </a:ln>
                <a:solidFill>
                  <a:srgbClr val="073450"/>
                </a:solidFill>
                <a:effectLst/>
                <a:uLnTx/>
                <a:uFillTx/>
                <a:latin typeface="Century Gothic"/>
                <a:ea typeface="+mn-ea"/>
                <a:cs typeface="Arial" pitchFamily="34" charset="0"/>
              </a:rPr>
              <a:t>person</a:t>
            </a: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 and «</a:t>
            </a:r>
            <a:r>
              <a:rPr kumimoji="0" lang="de-CH" sz="2000" b="0" i="0" u="none" strike="noStrike" kern="0" cap="none" spc="0" normalizeH="0" baseline="0" noProof="0" dirty="0" err="1">
                <a:ln>
                  <a:noFill/>
                </a:ln>
                <a:solidFill>
                  <a:srgbClr val="073450"/>
                </a:solidFill>
                <a:effectLst/>
                <a:uLnTx/>
                <a:uFillTx/>
                <a:latin typeface="Century Gothic"/>
                <a:ea typeface="+mn-ea"/>
                <a:cs typeface="Arial" pitchFamily="34" charset="0"/>
              </a:rPr>
              <a:t>me</a:t>
            </a: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 </a:t>
            </a:r>
            <a:r>
              <a:rPr kumimoji="0" lang="de-CH" sz="2000" b="0" i="0" u="none" strike="noStrike" kern="0" cap="none" spc="0" normalizeH="0" baseline="0" noProof="0" dirty="0" err="1">
                <a:ln>
                  <a:noFill/>
                </a:ln>
                <a:solidFill>
                  <a:srgbClr val="073450"/>
                </a:solidFill>
                <a:effectLst/>
                <a:uLnTx/>
                <a:uFillTx/>
                <a:latin typeface="Century Gothic"/>
                <a:ea typeface="+mn-ea"/>
                <a:cs typeface="Arial" pitchFamily="34" charset="0"/>
              </a:rPr>
              <a:t>as</a:t>
            </a: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 a professional». Exchange </a:t>
            </a:r>
            <a:r>
              <a:rPr kumimoji="0" lang="de-CH" sz="2000" b="0" i="0" u="none" strike="noStrike" kern="0" cap="none" spc="0" normalizeH="0" baseline="0" noProof="0" dirty="0" err="1">
                <a:ln>
                  <a:noFill/>
                </a:ln>
                <a:solidFill>
                  <a:srgbClr val="073450"/>
                </a:solidFill>
                <a:effectLst/>
                <a:uLnTx/>
                <a:uFillTx/>
                <a:latin typeface="Century Gothic"/>
                <a:ea typeface="+mn-ea"/>
                <a:cs typeface="Arial" pitchFamily="34" charset="0"/>
              </a:rPr>
              <a:t>your</a:t>
            </a: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 </a:t>
            </a:r>
            <a:r>
              <a:rPr kumimoji="0" lang="de-CH" sz="2000" b="0" i="0" u="none" strike="noStrike" kern="0" cap="none" spc="0" normalizeH="0" baseline="0" noProof="0" dirty="0" err="1">
                <a:ln>
                  <a:noFill/>
                </a:ln>
                <a:solidFill>
                  <a:srgbClr val="073450"/>
                </a:solidFill>
                <a:effectLst/>
                <a:uLnTx/>
                <a:uFillTx/>
                <a:latin typeface="Century Gothic"/>
                <a:ea typeface="+mn-ea"/>
                <a:cs typeface="Arial" pitchFamily="34" charset="0"/>
              </a:rPr>
              <a:t>results</a:t>
            </a: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 in </a:t>
            </a:r>
            <a:r>
              <a:rPr kumimoji="0" lang="de-CH" sz="2000" b="0" i="0" u="none" strike="noStrike" kern="0" cap="none" spc="0" normalizeH="0" baseline="0" noProof="0" dirty="0" err="1">
                <a:ln>
                  <a:noFill/>
                </a:ln>
                <a:solidFill>
                  <a:srgbClr val="073450"/>
                </a:solidFill>
                <a:effectLst/>
                <a:uLnTx/>
                <a:uFillTx/>
                <a:latin typeface="Century Gothic"/>
                <a:ea typeface="+mn-ea"/>
                <a:cs typeface="Arial" pitchFamily="34" charset="0"/>
              </a:rPr>
              <a:t>pairs</a:t>
            </a: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a:t>
            </a:r>
            <a:endParaRPr kumimoji="0" lang="de-CH" sz="1800" b="0" i="0" u="none" strike="noStrike" kern="0" cap="none" spc="0" normalizeH="0" baseline="0" noProof="0" dirty="0">
              <a:ln>
                <a:noFill/>
              </a:ln>
              <a:solidFill>
                <a:sysClr val="windowText" lastClr="000000"/>
              </a:solidFill>
              <a:effectLst/>
              <a:uLnTx/>
              <a:uFillTx/>
              <a:latin typeface="Century Gothic"/>
              <a:ea typeface="+mn-ea"/>
              <a:cs typeface="+mn-cs"/>
            </a:endParaRPr>
          </a:p>
        </p:txBody>
      </p:sp>
      <p:sp>
        <p:nvSpPr>
          <p:cNvPr id="7" name="Foliennummernplatzhalter 1">
            <a:extLst>
              <a:ext uri="{FF2B5EF4-FFF2-40B4-BE49-F238E27FC236}">
                <a16:creationId xmlns:a16="http://schemas.microsoft.com/office/drawing/2014/main" id="{81FDB14C-119D-4E74-B621-3D22EF179F84}"/>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140784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46EB2-F634-CB21-1EE0-777C6610D2B2}"/>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5BB7B595-90A0-A414-E587-562ECA56AF2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F9F0BAF9-476C-581A-C687-D9C4E3ACC9BC}"/>
              </a:ext>
            </a:extLst>
          </p:cNvPr>
          <p:cNvSpPr>
            <a:spLocks/>
          </p:cNvSpPr>
          <p:nvPr/>
        </p:nvSpPr>
        <p:spPr bwMode="auto">
          <a:xfrm>
            <a:off x="8097156" y="1930391"/>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21" name="Freeform 9">
            <a:extLst>
              <a:ext uri="{FF2B5EF4-FFF2-40B4-BE49-F238E27FC236}">
                <a16:creationId xmlns:a16="http://schemas.microsoft.com/office/drawing/2014/main" id="{47D4F7AF-00C0-FC27-DFC0-51D1935E5C1D}"/>
              </a:ext>
            </a:extLst>
          </p:cNvPr>
          <p:cNvSpPr>
            <a:spLocks/>
          </p:cNvSpPr>
          <p:nvPr/>
        </p:nvSpPr>
        <p:spPr bwMode="auto">
          <a:xfrm>
            <a:off x="2359504" y="3125737"/>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22" name="Rectangle 399">
            <a:extLst>
              <a:ext uri="{FF2B5EF4-FFF2-40B4-BE49-F238E27FC236}">
                <a16:creationId xmlns:a16="http://schemas.microsoft.com/office/drawing/2014/main" id="{88EB33F2-81BA-0142-0A2E-BA12F0E7CFE2}"/>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How do I structure a </a:t>
            </a:r>
            <a:r>
              <a:rPr lang="de-CH" b="1" dirty="0">
                <a:solidFill>
                  <a:schemeClr val="bg1"/>
                </a:solidFill>
                <a:latin typeface="+mj-lt"/>
                <a:ea typeface="Roboto" pitchFamily="2" charset="0"/>
                <a:cs typeface="Arial" charset="0"/>
              </a:rPr>
              <a:t>compelling </a:t>
            </a:r>
            <a:r>
              <a:rPr lang="de-CH" b="1" noProof="0" dirty="0">
                <a:solidFill>
                  <a:schemeClr val="bg1"/>
                </a:solidFill>
                <a:latin typeface="+mj-lt"/>
                <a:ea typeface="Roboto" pitchFamily="2" charset="0"/>
                <a:cs typeface="Arial" charset="0"/>
              </a:rPr>
              <a:t>presentation?</a:t>
            </a:r>
          </a:p>
        </p:txBody>
      </p:sp>
      <p:sp>
        <p:nvSpPr>
          <p:cNvPr id="25" name="Freeform 16">
            <a:extLst>
              <a:ext uri="{FF2B5EF4-FFF2-40B4-BE49-F238E27FC236}">
                <a16:creationId xmlns:a16="http://schemas.microsoft.com/office/drawing/2014/main" id="{D0FD4205-1434-B397-BE7C-561254E09280}"/>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E909EED9-B8C2-02A9-977F-92A4AD656A7B}"/>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A2F8C191-7345-C70E-CDC8-DB0A2ECEA6E0}"/>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C2330A4C-58DD-1848-3D0A-52800A00C24E}"/>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C16A0E86-D8DF-7E0A-C5F0-11EAE6F7CB42}"/>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D8C2D07C-0C01-9FDF-7E3B-734FEB2C7CDA}"/>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D1614FED-1EF8-BD40-F48E-1E205803E590}"/>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CC78A13F-9777-9100-B3F3-2D7A8EEEF794}"/>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117224F0-C95D-03A2-F997-0E1007AEDF1C}"/>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8425B426-824A-C2F4-7F81-43895750949C}"/>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37D29448-007A-3911-915D-5E1C0B63F5AC}"/>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FDBF04A5-AF1D-B2C1-595E-72D961990A65}"/>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027A397E-EAAF-CAEE-BD95-4C5DA13813E5}"/>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046DC665-4523-3B91-D59F-2BDFC544079B}"/>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F4341F07-251B-B490-27FD-46DDA851FE2E}"/>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Pitching and</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obtaining feedback</a:t>
            </a:r>
          </a:p>
        </p:txBody>
      </p:sp>
      <p:sp>
        <p:nvSpPr>
          <p:cNvPr id="5" name="Freeform 9">
            <a:extLst>
              <a:ext uri="{FF2B5EF4-FFF2-40B4-BE49-F238E27FC236}">
                <a16:creationId xmlns:a16="http://schemas.microsoft.com/office/drawing/2014/main" id="{0B11D961-2699-31E7-CECF-7F012406B2D5}"/>
              </a:ext>
            </a:extLst>
          </p:cNvPr>
          <p:cNvSpPr>
            <a:spLocks/>
          </p:cNvSpPr>
          <p:nvPr/>
        </p:nvSpPr>
        <p:spPr bwMode="auto">
          <a:xfrm>
            <a:off x="4808249" y="43630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6" name="Rectangle 399">
            <a:extLst>
              <a:ext uri="{FF2B5EF4-FFF2-40B4-BE49-F238E27FC236}">
                <a16:creationId xmlns:a16="http://schemas.microsoft.com/office/drawing/2014/main" id="{D69F195C-52E0-608C-F272-26188CDB33B7}"/>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How do I present credibly and authentically?</a:t>
            </a:r>
          </a:p>
        </p:txBody>
      </p:sp>
      <p:sp>
        <p:nvSpPr>
          <p:cNvPr id="17" name="Freeform 5">
            <a:extLst>
              <a:ext uri="{FF2B5EF4-FFF2-40B4-BE49-F238E27FC236}">
                <a16:creationId xmlns:a16="http://schemas.microsoft.com/office/drawing/2014/main" id="{54EA7E80-266B-3792-6A43-AD1A456C26B9}"/>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F51FA8BD-9A4B-F0CE-B85E-859106C8C83D}"/>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 name="Freeform 5">
            <a:extLst>
              <a:ext uri="{FF2B5EF4-FFF2-40B4-BE49-F238E27FC236}">
                <a16:creationId xmlns:a16="http://schemas.microsoft.com/office/drawing/2014/main" id="{9F07CACB-7B4B-BAAD-ACC0-D9FD07AB360B}"/>
              </a:ext>
            </a:extLst>
          </p:cNvPr>
          <p:cNvSpPr>
            <a:spLocks/>
          </p:cNvSpPr>
          <p:nvPr/>
        </p:nvSpPr>
        <p:spPr bwMode="auto">
          <a:xfrm>
            <a:off x="509619" y="195230"/>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4" name="Rectangle 399">
            <a:extLst>
              <a:ext uri="{FF2B5EF4-FFF2-40B4-BE49-F238E27FC236}">
                <a16:creationId xmlns:a16="http://schemas.microsoft.com/office/drawing/2014/main" id="{4D71A553-B037-1B31-F6D5-4464B125173F}"/>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What is a pitch? And what makes a good pitch?</a:t>
            </a:r>
          </a:p>
        </p:txBody>
      </p:sp>
      <p:grpSp>
        <p:nvGrpSpPr>
          <p:cNvPr id="8" name="Group 94">
            <a:extLst>
              <a:ext uri="{FF2B5EF4-FFF2-40B4-BE49-F238E27FC236}">
                <a16:creationId xmlns:a16="http://schemas.microsoft.com/office/drawing/2014/main" id="{3CB1E1EF-4FD8-CC08-A4F3-6C74408D34A4}"/>
              </a:ext>
            </a:extLst>
          </p:cNvPr>
          <p:cNvGrpSpPr>
            <a:grpSpLocks noChangeAspect="1"/>
          </p:cNvGrpSpPr>
          <p:nvPr/>
        </p:nvGrpSpPr>
        <p:grpSpPr bwMode="auto">
          <a:xfrm>
            <a:off x="1698434" y="708509"/>
            <a:ext cx="661070" cy="648635"/>
            <a:chOff x="2756" y="347"/>
            <a:chExt cx="5901" cy="5790"/>
          </a:xfrm>
          <a:solidFill>
            <a:schemeClr val="bg1"/>
          </a:solidFill>
        </p:grpSpPr>
        <p:sp>
          <p:nvSpPr>
            <p:cNvPr id="9" name="Freeform 95">
              <a:extLst>
                <a:ext uri="{FF2B5EF4-FFF2-40B4-BE49-F238E27FC236}">
                  <a16:creationId xmlns:a16="http://schemas.microsoft.com/office/drawing/2014/main" id="{B63236EE-0420-A1D4-AF59-A3F3443017DD}"/>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Freeform 96">
              <a:extLst>
                <a:ext uri="{FF2B5EF4-FFF2-40B4-BE49-F238E27FC236}">
                  <a16:creationId xmlns:a16="http://schemas.microsoft.com/office/drawing/2014/main" id="{A36972D3-1AB3-D7B4-987A-51A0E7F7712A}"/>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 name="Freeform 97">
              <a:extLst>
                <a:ext uri="{FF2B5EF4-FFF2-40B4-BE49-F238E27FC236}">
                  <a16:creationId xmlns:a16="http://schemas.microsoft.com/office/drawing/2014/main" id="{D043B880-FF02-4E06-5B6F-A7AD5E557A5F}"/>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12" name="Textfeld 11">
            <a:extLst>
              <a:ext uri="{FF2B5EF4-FFF2-40B4-BE49-F238E27FC236}">
                <a16:creationId xmlns:a16="http://schemas.microsoft.com/office/drawing/2014/main" id="{BD10EEB4-7DEA-8705-525D-BD1518E636E9}"/>
              </a:ext>
            </a:extLst>
          </p:cNvPr>
          <p:cNvSpPr txBox="1"/>
          <p:nvPr/>
        </p:nvSpPr>
        <p:spPr>
          <a:xfrm>
            <a:off x="6875258" y="5230212"/>
            <a:ext cx="4096731" cy="1400383"/>
          </a:xfrm>
          <a:prstGeom prst="rect">
            <a:avLst/>
          </a:prstGeom>
          <a:noFill/>
        </p:spPr>
        <p:txBody>
          <a:bodyPr wrap="square">
            <a:spAutoFit/>
          </a:bodyPr>
          <a:lstStyle/>
          <a:p>
            <a:r>
              <a:rPr lang="en-GB" sz="1700" noProof="0" dirty="0"/>
              <a:t>This learning unit was inspired by the «TechPreneurs» project, which was implemented by Lars Diener-Kimmich with the support of the Gebert </a:t>
            </a:r>
            <a:r>
              <a:rPr lang="en-GB" sz="1700" noProof="0" dirty="0" err="1"/>
              <a:t>Rüf</a:t>
            </a:r>
            <a:r>
              <a:rPr lang="en-GB" sz="1700" noProof="0" dirty="0"/>
              <a:t> Foundation.</a:t>
            </a:r>
          </a:p>
        </p:txBody>
      </p:sp>
      <p:sp>
        <p:nvSpPr>
          <p:cNvPr id="13" name="Rechteck 12">
            <a:extLst>
              <a:ext uri="{FF2B5EF4-FFF2-40B4-BE49-F238E27FC236}">
                <a16:creationId xmlns:a16="http://schemas.microsoft.com/office/drawing/2014/main" id="{7BB4B1DC-3421-323B-56A7-343A4C3430AD}"/>
              </a:ext>
            </a:extLst>
          </p:cNvPr>
          <p:cNvSpPr/>
          <p:nvPr/>
        </p:nvSpPr>
        <p:spPr>
          <a:xfrm>
            <a:off x="6797365" y="5180367"/>
            <a:ext cx="4252519" cy="1476561"/>
          </a:xfrm>
          <a:prstGeom prst="rect">
            <a:avLst/>
          </a:prstGeom>
          <a:no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381252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FC11F1EF-CE03-EAB7-8769-3B2DCE9B5A54}"/>
              </a:ext>
            </a:extLst>
          </p:cNvPr>
          <p:cNvSpPr txBox="1"/>
          <p:nvPr/>
        </p:nvSpPr>
        <p:spPr>
          <a:xfrm>
            <a:off x="970324" y="6233239"/>
            <a:ext cx="10261876" cy="246221"/>
          </a:xfrm>
          <a:prstGeom prst="rect">
            <a:avLst/>
          </a:prstGeom>
          <a:noFill/>
        </p:spPr>
        <p:txBody>
          <a:bodyPr wrap="square">
            <a:spAutoFit/>
          </a:bodyPr>
          <a:lstStyle/>
          <a:p>
            <a:r>
              <a:rPr lang="en-US" sz="1000" b="1" dirty="0">
                <a:solidFill>
                  <a:srgbClr val="686868"/>
                </a:solidFill>
                <a:latin typeface="Century Gothic"/>
              </a:rPr>
              <a:t>Source: </a:t>
            </a:r>
            <a:r>
              <a:rPr lang="en-US" sz="1000" dirty="0">
                <a:solidFill>
                  <a:srgbClr val="686868"/>
                </a:solidFill>
                <a:latin typeface="Century Gothic"/>
              </a:rPr>
              <a:t>Diener-Kimmich (2024) Perfect Pitch: My </a:t>
            </a:r>
            <a:r>
              <a:rPr lang="en-US" sz="1000" dirty="0" err="1">
                <a:solidFill>
                  <a:srgbClr val="686868"/>
                </a:solidFill>
                <a:latin typeface="Century Gothic"/>
              </a:rPr>
              <a:t>Practical Handbook </a:t>
            </a:r>
            <a:r>
              <a:rPr lang="en-US" sz="1000" dirty="0">
                <a:solidFill>
                  <a:srgbClr val="686868"/>
                </a:solidFill>
                <a:latin typeface="Century Gothic"/>
              </a:rPr>
              <a:t>for </a:t>
            </a:r>
            <a:r>
              <a:rPr lang="en-US" sz="1000" dirty="0" err="1">
                <a:solidFill>
                  <a:srgbClr val="686868"/>
                </a:solidFill>
                <a:latin typeface="Century Gothic"/>
              </a:rPr>
              <a:t>Learners</a:t>
            </a:r>
            <a:r>
              <a:rPr lang="en-US" sz="1000" dirty="0">
                <a:solidFill>
                  <a:srgbClr val="686868"/>
                </a:solidFill>
                <a:latin typeface="Century Gothic"/>
              </a:rPr>
              <a:t>, </a:t>
            </a:r>
            <a:r>
              <a:rPr lang="en-US" sz="1000" dirty="0" err="1">
                <a:solidFill>
                  <a:srgbClr val="686868"/>
                </a:solidFill>
                <a:latin typeface="Century Gothic"/>
              </a:rPr>
              <a:t>Managers </a:t>
            </a:r>
            <a:r>
              <a:rPr lang="en-US" sz="1000" dirty="0">
                <a:solidFill>
                  <a:srgbClr val="686868"/>
                </a:solidFill>
                <a:latin typeface="Century Gothic"/>
              </a:rPr>
              <a:t>and CEOs (Iteration 1)</a:t>
            </a:r>
            <a:endParaRPr lang="de-CH" sz="1000" dirty="0">
              <a:solidFill>
                <a:srgbClr val="686868"/>
              </a:solidFill>
              <a:latin typeface="Century Gothic"/>
            </a:endParaRPr>
          </a:p>
        </p:txBody>
      </p:sp>
      <p:sp>
        <p:nvSpPr>
          <p:cNvPr id="2" name="Foliennummernplatzhalter 1">
            <a:extLst>
              <a:ext uri="{FF2B5EF4-FFF2-40B4-BE49-F238E27FC236}">
                <a16:creationId xmlns:a16="http://schemas.microsoft.com/office/drawing/2014/main" id="{4A58AE1B-0B78-71A4-3F06-49B20230D11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49B0DADB-A233-E28D-D8AF-C149AA431E18}"/>
              </a:ext>
            </a:extLst>
          </p:cNvPr>
          <p:cNvSpPr txBox="1"/>
          <p:nvPr/>
        </p:nvSpPr>
        <p:spPr>
          <a:xfrm>
            <a:off x="949042" y="1318190"/>
            <a:ext cx="5527062" cy="4760278"/>
          </a:xfrm>
          <a:prstGeom prst="rect">
            <a:avLst/>
          </a:prstGeom>
          <a:noFill/>
        </p:spPr>
        <p:txBody>
          <a:bodyPr wrap="square">
            <a:spAutoFit/>
          </a:bodyPr>
          <a:lstStyle/>
          <a:p>
            <a:pPr marL="285750" indent="-285750">
              <a:spcBef>
                <a:spcPts val="800"/>
              </a:spcBef>
              <a:buFont typeface="Arial" panose="020B0604020202020204" pitchFamily="34" charset="0"/>
              <a:buChar char="•"/>
            </a:pPr>
            <a:r>
              <a:rPr lang="de-CH" sz="2000" dirty="0"/>
              <a:t>Pitching means presenting an idea</a:t>
            </a:r>
          </a:p>
          <a:p>
            <a:pPr marL="285750" indent="-285750">
              <a:spcBef>
                <a:spcPts val="800"/>
              </a:spcBef>
              <a:buFont typeface="Arial" panose="020B0604020202020204" pitchFamily="34" charset="0"/>
              <a:buChar char="•"/>
            </a:pPr>
            <a:r>
              <a:rPr lang="de-CH" sz="2000" dirty="0"/>
              <a:t>You can pitch in various situations, both at work and in your private life or at school</a:t>
            </a:r>
          </a:p>
          <a:p>
            <a:pPr marL="285750" indent="-285750">
              <a:spcBef>
                <a:spcPts val="800"/>
              </a:spcBef>
              <a:buFont typeface="Arial" panose="020B0604020202020204" pitchFamily="34" charset="0"/>
              <a:buChar char="•"/>
            </a:pPr>
            <a:r>
              <a:rPr lang="de-CH" sz="2000" dirty="0"/>
              <a:t>The goals of pitching are:</a:t>
            </a:r>
          </a:p>
          <a:p>
            <a:pPr marL="742950" lvl="1" indent="-285750">
              <a:spcBef>
                <a:spcPts val="200"/>
              </a:spcBef>
              <a:buFont typeface="Arial" panose="020B0604020202020204" pitchFamily="34" charset="0"/>
              <a:buChar char="•"/>
            </a:pPr>
            <a:r>
              <a:rPr lang="de-CH" sz="2000" dirty="0"/>
              <a:t>To present your idea to other people so that they can give you valuable feedback</a:t>
            </a:r>
          </a:p>
          <a:p>
            <a:pPr marL="742950" lvl="1" indent="-285750">
              <a:spcBef>
                <a:spcPts val="200"/>
              </a:spcBef>
              <a:buFont typeface="Arial" panose="020B0604020202020204" pitchFamily="34" charset="0"/>
              <a:buChar char="•"/>
            </a:pPr>
            <a:r>
              <a:rPr lang="de-CH" sz="2000" dirty="0"/>
              <a:t>to use this feedback to continuously improve the idea</a:t>
            </a:r>
          </a:p>
          <a:p>
            <a:pPr marL="285750" indent="-285750">
              <a:spcBef>
                <a:spcPts val="800"/>
              </a:spcBef>
              <a:buFont typeface="Arial" panose="020B0604020202020204" pitchFamily="34" charset="0"/>
              <a:buChar char="•"/>
            </a:pPr>
            <a:r>
              <a:rPr lang="de-CH" sz="2000" dirty="0"/>
              <a:t>The goal of pitching is not: Spending months preparing the perfect pitch</a:t>
            </a:r>
          </a:p>
          <a:p>
            <a:pPr marL="742950" lvl="1" indent="-285750">
              <a:buFont typeface="Arial" panose="020B0604020202020204" pitchFamily="34" charset="0"/>
              <a:buChar char="•"/>
            </a:pPr>
            <a:endParaRPr lang="de-CH" sz="2000" dirty="0"/>
          </a:p>
          <a:p>
            <a:pPr marL="742950" lvl="1" indent="-285750">
              <a:buFont typeface="Arial" panose="020B0604020202020204" pitchFamily="34" charset="0"/>
              <a:buChar char="•"/>
            </a:pPr>
            <a:endParaRPr lang="de-CH" sz="2000" noProof="0" dirty="0">
              <a:highlight>
                <a:srgbClr val="FFFF00"/>
              </a:highlight>
            </a:endParaRPr>
          </a:p>
        </p:txBody>
      </p:sp>
      <p:sp>
        <p:nvSpPr>
          <p:cNvPr id="4" name="Titel 1">
            <a:extLst>
              <a:ext uri="{FF2B5EF4-FFF2-40B4-BE49-F238E27FC236}">
                <a16:creationId xmlns:a16="http://schemas.microsoft.com/office/drawing/2014/main" id="{0D17C666-183B-EF7D-0BA1-79A587E19E63}"/>
              </a:ext>
            </a:extLst>
          </p:cNvPr>
          <p:cNvSpPr txBox="1">
            <a:spLocks/>
          </p:cNvSpPr>
          <p:nvPr/>
        </p:nvSpPr>
        <p:spPr>
          <a:xfrm>
            <a:off x="949042"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altLang="fr-FR" sz="2400" dirty="0">
                <a:solidFill>
                  <a:srgbClr val="0B4874"/>
                </a:solidFill>
                <a:latin typeface="Century Gothic"/>
                <a:ea typeface="ＭＳ Ｐゴシック" charset="0"/>
                <a:cs typeface="Arial"/>
              </a:rPr>
              <a:t>What </a:t>
            </a:r>
            <a:r>
              <a:rPr lang="de-CH" altLang="fr-FR" sz="2400" dirty="0" err="1">
                <a:solidFill>
                  <a:srgbClr val="0B4874"/>
                </a:solidFill>
                <a:latin typeface="Century Gothic"/>
                <a:ea typeface="ＭＳ Ｐゴシック" charset="0"/>
                <a:cs typeface="Arial"/>
              </a:rPr>
              <a:t>does</a:t>
            </a:r>
            <a:r>
              <a:rPr lang="de-CH" altLang="fr-FR" sz="2400" dirty="0">
                <a:solidFill>
                  <a:srgbClr val="0B4874"/>
                </a:solidFill>
                <a:latin typeface="Century Gothic"/>
                <a:ea typeface="ＭＳ Ｐゴシック" charset="0"/>
                <a:cs typeface="Arial"/>
              </a:rPr>
              <a:t> «</a:t>
            </a:r>
            <a:r>
              <a:rPr lang="de-CH" altLang="fr-FR" sz="2400" dirty="0" err="1">
                <a:solidFill>
                  <a:srgbClr val="0B4874"/>
                </a:solidFill>
                <a:latin typeface="Century Gothic"/>
                <a:ea typeface="ＭＳ Ｐゴシック" charset="0"/>
                <a:cs typeface="Arial"/>
              </a:rPr>
              <a:t>pitching</a:t>
            </a:r>
            <a:r>
              <a:rPr lang="de-CH" altLang="fr-FR" sz="2400" dirty="0">
                <a:solidFill>
                  <a:srgbClr val="0B4874"/>
                </a:solidFill>
                <a:latin typeface="Century Gothic"/>
                <a:ea typeface="ＭＳ Ｐゴシック" charset="0"/>
                <a:cs typeface="Arial"/>
              </a:rPr>
              <a:t>» an </a:t>
            </a:r>
            <a:r>
              <a:rPr lang="de-CH" altLang="fr-FR" sz="2400" dirty="0" err="1">
                <a:solidFill>
                  <a:srgbClr val="0B4874"/>
                </a:solidFill>
                <a:latin typeface="Century Gothic"/>
                <a:ea typeface="ＭＳ Ｐゴシック" charset="0"/>
                <a:cs typeface="Arial"/>
              </a:rPr>
              <a:t>idea</a:t>
            </a:r>
            <a:r>
              <a:rPr lang="de-CH" altLang="fr-FR" sz="2400" dirty="0">
                <a:solidFill>
                  <a:srgbClr val="0B4874"/>
                </a:solidFill>
                <a:latin typeface="Century Gothic"/>
                <a:ea typeface="ＭＳ Ｐゴシック" charset="0"/>
                <a:cs typeface="Arial"/>
              </a:rPr>
              <a:t> </a:t>
            </a:r>
            <a:r>
              <a:rPr lang="de-CH" altLang="fr-FR" sz="2400" dirty="0" err="1">
                <a:solidFill>
                  <a:srgbClr val="0B4874"/>
                </a:solidFill>
                <a:latin typeface="Century Gothic"/>
                <a:ea typeface="ＭＳ Ｐゴシック" charset="0"/>
                <a:cs typeface="Arial"/>
              </a:rPr>
              <a:t>actually</a:t>
            </a:r>
            <a:r>
              <a:rPr lang="de-CH" altLang="fr-FR" sz="2400" dirty="0">
                <a:solidFill>
                  <a:srgbClr val="0B4874"/>
                </a:solidFill>
                <a:latin typeface="Century Gothic"/>
                <a:ea typeface="ＭＳ Ｐゴシック" charset="0"/>
                <a:cs typeface="Arial"/>
              </a:rPr>
              <a:t> </a:t>
            </a:r>
            <a:r>
              <a:rPr lang="de-CH" altLang="fr-FR" sz="2400" dirty="0" err="1">
                <a:solidFill>
                  <a:srgbClr val="0B4874"/>
                </a:solidFill>
                <a:latin typeface="Century Gothic"/>
                <a:ea typeface="ＭＳ Ｐゴシック" charset="0"/>
                <a:cs typeface="Arial"/>
              </a:rPr>
              <a:t>mean</a:t>
            </a:r>
            <a:r>
              <a:rPr lang="de-CH" altLang="fr-FR" sz="2400" dirty="0">
                <a:solidFill>
                  <a:srgbClr val="0B4874"/>
                </a:solidFill>
                <a:latin typeface="Century Gothic"/>
                <a:ea typeface="ＭＳ Ｐゴシック" charset="0"/>
                <a:cs typeface="Arial"/>
              </a:rPr>
              <a:t>?</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pic>
        <p:nvPicPr>
          <p:cNvPr id="6" name="Grafik 5" descr="Ein Bild, das Kleidung, Person, Wand, Im Haus enthält.&#10;&#10;KI-generierte Inhalte können fehlerhaft sein.">
            <a:extLst>
              <a:ext uri="{FF2B5EF4-FFF2-40B4-BE49-F238E27FC236}">
                <a16:creationId xmlns:a16="http://schemas.microsoft.com/office/drawing/2014/main" id="{1D32A08A-C31C-2E50-57E1-56E083FAEA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34211" y="1426347"/>
            <a:ext cx="4376473" cy="3040662"/>
          </a:xfrm>
          <a:prstGeom prst="rect">
            <a:avLst/>
          </a:prstGeom>
        </p:spPr>
      </p:pic>
      <p:sp>
        <p:nvSpPr>
          <p:cNvPr id="7" name="Textfeld 6">
            <a:extLst>
              <a:ext uri="{FF2B5EF4-FFF2-40B4-BE49-F238E27FC236}">
                <a16:creationId xmlns:a16="http://schemas.microsoft.com/office/drawing/2014/main" id="{59C95824-FCE7-72D1-7CF2-1CCE873BD2C1}"/>
              </a:ext>
            </a:extLst>
          </p:cNvPr>
          <p:cNvSpPr txBox="1"/>
          <p:nvPr/>
        </p:nvSpPr>
        <p:spPr>
          <a:xfrm>
            <a:off x="6834211" y="4491086"/>
            <a:ext cx="2494597" cy="246221"/>
          </a:xfrm>
          <a:prstGeom prst="rect">
            <a:avLst/>
          </a:prstGeom>
          <a:noFill/>
        </p:spPr>
        <p:txBody>
          <a:bodyPr wrap="square">
            <a:spAutoFit/>
          </a:bodyPr>
          <a:lstStyle/>
          <a:p>
            <a:r>
              <a:rPr lang="en-US" sz="1000" b="1" dirty="0">
                <a:solidFill>
                  <a:srgbClr val="686868"/>
                </a:solidFill>
                <a:effectLst/>
                <a:latin typeface="+mj-lt"/>
                <a:ea typeface="Times New Roman" panose="02020603050405020304" pitchFamily="18" charset="0"/>
                <a:cs typeface="Times New Roman" panose="02020603050405020304" pitchFamily="18" charset="0"/>
              </a:rPr>
              <a:t>Source: </a:t>
            </a:r>
            <a:r>
              <a:rPr lang="en-US" sz="10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mj-lt"/>
                <a:ea typeface="Times New Roman" panose="02020603050405020304" pitchFamily="18" charset="0"/>
                <a:cs typeface="Times New Roman" panose="02020603050405020304" pitchFamily="18" charset="0"/>
              </a:rPr>
              <a:t>zamrznutitonovi</a:t>
            </a:r>
            <a:endParaRPr lang="de-CH" sz="1000" dirty="0">
              <a:solidFill>
                <a:srgbClr val="686868"/>
              </a:solidFill>
              <a:latin typeface="+mj-lt"/>
            </a:endParaRPr>
          </a:p>
        </p:txBody>
      </p:sp>
    </p:spTree>
    <p:extLst>
      <p:ext uri="{BB962C8B-B14F-4D97-AF65-F5344CB8AC3E}">
        <p14:creationId xmlns:p14="http://schemas.microsoft.com/office/powerpoint/2010/main" val="4221061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AF9E578D-524F-A5D6-968E-32D00A51149B}"/>
              </a:ext>
            </a:extLst>
          </p:cNvPr>
          <p:cNvSpPr>
            <a:spLocks noGrp="1"/>
          </p:cNvSpPr>
          <p:nvPr>
            <p:ph type="sldNum" sz="quarter" idx="12"/>
          </p:nvPr>
        </p:nvSpPr>
        <p:spPr>
          <a:xfrm>
            <a:off x="10775466" y="6361234"/>
            <a:ext cx="1268493" cy="365125"/>
          </a:xfrm>
        </p:spPr>
        <p:txBody>
          <a:bodyPr/>
          <a:lstStyle/>
          <a:p>
            <a:fld id="{B7E6CA31-DA56-47CF-9891-B6D0296B6AEC}" type="slidenum">
              <a:rPr lang="ru-RU" smtClean="0"/>
              <a:t>24</a:t>
            </a:fld>
            <a:endParaRPr lang="ru-RU" dirty="0"/>
          </a:p>
        </p:txBody>
      </p:sp>
      <p:pic>
        <p:nvPicPr>
          <p:cNvPr id="5" name="Grafik 4" descr="Ein Bild, das Säugetier, draußen, Himmel, Wildleben enthält.&#10;&#10;KI-generierte Inhalte können fehlerhaft sein.">
            <a:extLst>
              <a:ext uri="{FF2B5EF4-FFF2-40B4-BE49-F238E27FC236}">
                <a16:creationId xmlns:a16="http://schemas.microsoft.com/office/drawing/2014/main" id="{63332025-F08F-C412-A0A7-B1A1D4D389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43295" y="1422537"/>
            <a:ext cx="5441879" cy="3672684"/>
          </a:xfrm>
          <a:prstGeom prst="rect">
            <a:avLst/>
          </a:prstGeom>
          <a:effectLst>
            <a:softEdge rad="63500"/>
          </a:effectLst>
        </p:spPr>
      </p:pic>
      <p:sp>
        <p:nvSpPr>
          <p:cNvPr id="2" name="Textfeld 1">
            <a:extLst>
              <a:ext uri="{FF2B5EF4-FFF2-40B4-BE49-F238E27FC236}">
                <a16:creationId xmlns:a16="http://schemas.microsoft.com/office/drawing/2014/main" id="{51C4E770-F43B-5409-ADC4-4C8A74DC7D98}"/>
              </a:ext>
            </a:extLst>
          </p:cNvPr>
          <p:cNvSpPr txBox="1"/>
          <p:nvPr/>
        </p:nvSpPr>
        <p:spPr>
          <a:xfrm>
            <a:off x="936605" y="3645240"/>
            <a:ext cx="4834375" cy="1354217"/>
          </a:xfrm>
          <a:prstGeom prst="rect">
            <a:avLst/>
          </a:prstGeom>
          <a:noFill/>
        </p:spPr>
        <p:txBody>
          <a:bodyPr wrap="square">
            <a:spAutoFit/>
          </a:bodyPr>
          <a:lstStyle/>
          <a:p>
            <a:pPr marL="342900" indent="-342900">
              <a:spcBef>
                <a:spcPts val="1200"/>
              </a:spcBef>
              <a:buFont typeface="+mj-lt"/>
              <a:buAutoNum type="arabicPeriod"/>
            </a:pPr>
            <a:r>
              <a:rPr lang="de-CH" b="1" dirty="0">
                <a:solidFill>
                  <a:srgbClr val="738D05"/>
                </a:solidFill>
                <a:sym typeface="Wingdings" panose="05000000000000000000" pitchFamily="2" charset="2"/>
              </a:rPr>
              <a:t>«Green Hats»: </a:t>
            </a:r>
            <a:r>
              <a:rPr lang="de-CH" dirty="0"/>
              <a:t>They focus on everything that is positive.</a:t>
            </a:r>
          </a:p>
          <a:p>
            <a:pPr marL="342900" indent="-342900">
              <a:spcBef>
                <a:spcPts val="1200"/>
              </a:spcBef>
              <a:buFont typeface="+mj-lt"/>
              <a:buAutoNum type="arabicPeriod"/>
            </a:pPr>
            <a:r>
              <a:rPr lang="de-CH" b="1" dirty="0">
                <a:solidFill>
                  <a:srgbClr val="C00000"/>
                </a:solidFill>
                <a:sym typeface="Wingdings" panose="05000000000000000000" pitchFamily="2" charset="2"/>
              </a:rPr>
              <a:t>«Red Hats»: </a:t>
            </a:r>
            <a:r>
              <a:rPr lang="de-CH" noProof="0" dirty="0"/>
              <a:t>They </a:t>
            </a:r>
            <a:r>
              <a:rPr lang="de-CH" dirty="0"/>
              <a:t>focus on everything that can be improved.</a:t>
            </a:r>
            <a:endParaRPr lang="de-CH" b="1" dirty="0">
              <a:solidFill>
                <a:srgbClr val="C00000"/>
              </a:solidFill>
            </a:endParaRPr>
          </a:p>
        </p:txBody>
      </p:sp>
      <p:sp>
        <p:nvSpPr>
          <p:cNvPr id="4" name="Titel 1">
            <a:extLst>
              <a:ext uri="{FF2B5EF4-FFF2-40B4-BE49-F238E27FC236}">
                <a16:creationId xmlns:a16="http://schemas.microsoft.com/office/drawing/2014/main" id="{90B3E273-76E9-3170-2203-0168C45345D7}"/>
              </a:ext>
            </a:extLst>
          </p:cNvPr>
          <p:cNvSpPr txBox="1">
            <a:spLocks/>
          </p:cNvSpPr>
          <p:nvPr/>
        </p:nvSpPr>
        <p:spPr>
          <a:xfrm>
            <a:off x="967878" y="238497"/>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altLang="fr-FR" sz="2400" dirty="0">
                <a:solidFill>
                  <a:srgbClr val="0B4874"/>
                </a:solidFill>
                <a:latin typeface="Century Gothic"/>
                <a:ea typeface="ＭＳ Ｐゴシック" charset="0"/>
                <a:cs typeface="Arial"/>
              </a:rPr>
              <a:t>At the «</a:t>
            </a:r>
            <a:r>
              <a:rPr lang="de-CH" altLang="fr-FR" sz="2400" dirty="0" err="1">
                <a:solidFill>
                  <a:srgbClr val="0B4874"/>
                </a:solidFill>
                <a:latin typeface="Century Gothic"/>
                <a:ea typeface="ＭＳ Ｐゴシック" charset="0"/>
                <a:cs typeface="Arial"/>
              </a:rPr>
              <a:t>watering</a:t>
            </a:r>
            <a:r>
              <a:rPr lang="de-CH" altLang="fr-FR" sz="2400" dirty="0">
                <a:solidFill>
                  <a:srgbClr val="0B4874"/>
                </a:solidFill>
                <a:latin typeface="Century Gothic"/>
                <a:ea typeface="ＭＳ Ｐゴシック" charset="0"/>
                <a:cs typeface="Arial"/>
              </a:rPr>
              <a:t> hole», you receive valuable feedback to continuously optimise your idea.</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6" name="Rechteck 5">
            <a:extLst>
              <a:ext uri="{FF2B5EF4-FFF2-40B4-BE49-F238E27FC236}">
                <a16:creationId xmlns:a16="http://schemas.microsoft.com/office/drawing/2014/main" id="{EC0F15D7-7C64-8403-F759-0F00CEC35078}"/>
              </a:ext>
            </a:extLst>
          </p:cNvPr>
          <p:cNvSpPr/>
          <p:nvPr/>
        </p:nvSpPr>
        <p:spPr>
          <a:xfrm>
            <a:off x="967878" y="613782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Source: </a:t>
            </a:r>
            <a:r>
              <a:rPr lang="en-US" sz="999" dirty="0">
                <a:solidFill>
                  <a:srgbClr val="686868"/>
                </a:solidFill>
                <a:latin typeface="Century Gothic" panose="020B0502020202020204" pitchFamily="34" charset="0"/>
              </a:rPr>
              <a:t>Carlson, E., &amp; Wilmot, W. (2006). Innovation: The five disciplines for creating what customers want. Crown Business. </a:t>
            </a:r>
            <a:r>
              <a:rPr lang="en-US" sz="999" dirty="0" err="1">
                <a:solidFill>
                  <a:srgbClr val="686868"/>
                </a:solidFill>
                <a:latin typeface="Century Gothic" panose="020B0502020202020204" pitchFamily="34" charset="0"/>
              </a:rPr>
              <a:t>Page</a:t>
            </a:r>
            <a:r>
              <a:rPr lang="en-US" sz="999" dirty="0">
                <a:solidFill>
                  <a:srgbClr val="686868"/>
                </a:solidFill>
                <a:latin typeface="Century Gothic" panose="020B0502020202020204" pitchFamily="34" charset="0"/>
              </a:rPr>
              <a:t> 103.</a:t>
            </a:r>
            <a:endParaRPr lang="de-CH" sz="999" dirty="0">
              <a:solidFill>
                <a:srgbClr val="686868"/>
              </a:solidFill>
              <a:latin typeface="Century Gothic" panose="020B0502020202020204" pitchFamily="34" charset="0"/>
            </a:endParaRPr>
          </a:p>
        </p:txBody>
      </p:sp>
      <p:sp>
        <p:nvSpPr>
          <p:cNvPr id="7" name="Textfeld 6">
            <a:extLst>
              <a:ext uri="{FF2B5EF4-FFF2-40B4-BE49-F238E27FC236}">
                <a16:creationId xmlns:a16="http://schemas.microsoft.com/office/drawing/2014/main" id="{67E1CC76-FBA0-390F-D882-7E57410B21FA}"/>
              </a:ext>
            </a:extLst>
          </p:cNvPr>
          <p:cNvSpPr txBox="1"/>
          <p:nvPr/>
        </p:nvSpPr>
        <p:spPr>
          <a:xfrm>
            <a:off x="959516" y="1557244"/>
            <a:ext cx="4834375" cy="923330"/>
          </a:xfrm>
          <a:prstGeom prst="rect">
            <a:avLst/>
          </a:prstGeom>
          <a:noFill/>
        </p:spPr>
        <p:txBody>
          <a:bodyPr wrap="square">
            <a:spAutoFit/>
          </a:bodyPr>
          <a:lstStyle/>
          <a:p>
            <a:pPr>
              <a:buNone/>
            </a:pPr>
            <a:r>
              <a:rPr lang="de-CH" b="1" noProof="0" dirty="0"/>
              <a:t>«</a:t>
            </a:r>
            <a:r>
              <a:rPr lang="de-CH" b="1" noProof="0" dirty="0" err="1"/>
              <a:t>Watering</a:t>
            </a:r>
            <a:r>
              <a:rPr lang="de-CH" b="1" noProof="0" dirty="0"/>
              <a:t> hole»: </a:t>
            </a:r>
            <a:r>
              <a:rPr lang="de-CH" noProof="0" dirty="0"/>
              <a:t>A </a:t>
            </a:r>
            <a:r>
              <a:rPr lang="de-CH" dirty="0"/>
              <a:t>meeting place where you can recharge your batteries. Ideas are improved together.</a:t>
            </a:r>
            <a:endParaRPr lang="de-CH" noProof="0" dirty="0"/>
          </a:p>
        </p:txBody>
      </p:sp>
      <p:sp>
        <p:nvSpPr>
          <p:cNvPr id="8" name="Textfeld 7">
            <a:extLst>
              <a:ext uri="{FF2B5EF4-FFF2-40B4-BE49-F238E27FC236}">
                <a16:creationId xmlns:a16="http://schemas.microsoft.com/office/drawing/2014/main" id="{1F0E2688-ABC6-E570-52FD-5DC2604B2B53}"/>
              </a:ext>
            </a:extLst>
          </p:cNvPr>
          <p:cNvSpPr txBox="1"/>
          <p:nvPr/>
        </p:nvSpPr>
        <p:spPr>
          <a:xfrm>
            <a:off x="936605" y="2703933"/>
            <a:ext cx="4834375" cy="923330"/>
          </a:xfrm>
          <a:prstGeom prst="rect">
            <a:avLst/>
          </a:prstGeom>
          <a:noFill/>
        </p:spPr>
        <p:txBody>
          <a:bodyPr wrap="square">
            <a:spAutoFit/>
          </a:bodyPr>
          <a:lstStyle/>
          <a:p>
            <a:pPr>
              <a:buNone/>
            </a:pPr>
            <a:r>
              <a:rPr lang="de-CH" b="1" dirty="0"/>
              <a:t>One team presents. The others give feedback and remain in one role:</a:t>
            </a:r>
            <a:endParaRPr lang="de-CH" noProof="0" dirty="0"/>
          </a:p>
        </p:txBody>
      </p:sp>
      <p:sp>
        <p:nvSpPr>
          <p:cNvPr id="10" name="Textfeld 9">
            <a:extLst>
              <a:ext uri="{FF2B5EF4-FFF2-40B4-BE49-F238E27FC236}">
                <a16:creationId xmlns:a16="http://schemas.microsoft.com/office/drawing/2014/main" id="{FEB79B4E-CC29-79E4-B9B6-4AF4ADBC02AE}"/>
              </a:ext>
            </a:extLst>
          </p:cNvPr>
          <p:cNvSpPr txBox="1"/>
          <p:nvPr/>
        </p:nvSpPr>
        <p:spPr>
          <a:xfrm>
            <a:off x="6214334" y="5095221"/>
            <a:ext cx="2194560"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mj-lt"/>
                <a:ea typeface="Times New Roman" panose="02020603050405020304" pitchFamily="18" charset="0"/>
                <a:cs typeface="Times New Roman" panose="02020603050405020304" pitchFamily="18" charset="0"/>
              </a:rPr>
              <a:t>Source: </a:t>
            </a:r>
            <a:r>
              <a:rPr lang="en-US"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bryanjhall</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186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8B1B-8E41-7303-C598-E322AAC094DA}"/>
            </a:ext>
          </a:extLst>
        </p:cNvPr>
        <p:cNvGrpSpPr/>
        <p:nvPr/>
      </p:nvGrpSpPr>
      <p:grpSpPr>
        <a:xfrm>
          <a:off x="0" y="0"/>
          <a:ext cx="0" cy="0"/>
          <a:chOff x="0" y="0"/>
          <a:chExt cx="0" cy="0"/>
        </a:xfrm>
      </p:grpSpPr>
      <p:pic>
        <p:nvPicPr>
          <p:cNvPr id="7" name="Grafik 6" descr="Ein Bild, das Kopfbedeckung, Hut, Kleidung, Sonnenhut enthält.&#10;&#10;KI-generierte Inhalte können fehlerhaft sein.">
            <a:extLst>
              <a:ext uri="{FF2B5EF4-FFF2-40B4-BE49-F238E27FC236}">
                <a16:creationId xmlns:a16="http://schemas.microsoft.com/office/drawing/2014/main" id="{D324E5BC-E710-A447-0802-798BDF46AF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06104" y="1200622"/>
            <a:ext cx="1255081" cy="1080405"/>
          </a:xfrm>
          <a:prstGeom prst="rect">
            <a:avLst/>
          </a:prstGeom>
        </p:spPr>
      </p:pic>
      <p:sp>
        <p:nvSpPr>
          <p:cNvPr id="6" name="Titel 1">
            <a:extLst>
              <a:ext uri="{FF2B5EF4-FFF2-40B4-BE49-F238E27FC236}">
                <a16:creationId xmlns:a16="http://schemas.microsoft.com/office/drawing/2014/main" id="{1562D3BB-B2C6-1B16-B5DF-49C1D34E54CD}"/>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Green and red feedback:</a:t>
            </a:r>
            <a:b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b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Both help to improve an idea</a:t>
            </a:r>
          </a:p>
        </p:txBody>
      </p:sp>
      <p:sp>
        <p:nvSpPr>
          <p:cNvPr id="8" name="Textfeld 7">
            <a:extLst>
              <a:ext uri="{FF2B5EF4-FFF2-40B4-BE49-F238E27FC236}">
                <a16:creationId xmlns:a16="http://schemas.microsoft.com/office/drawing/2014/main" id="{282B8881-F4BA-ACE1-6CB6-853018FEEBBA}"/>
              </a:ext>
            </a:extLst>
          </p:cNvPr>
          <p:cNvSpPr txBox="1"/>
          <p:nvPr/>
        </p:nvSpPr>
        <p:spPr>
          <a:xfrm>
            <a:off x="6731628" y="2334173"/>
            <a:ext cx="4778453" cy="4288353"/>
          </a:xfrm>
          <a:prstGeom prst="rect">
            <a:avLst/>
          </a:prstGeom>
          <a:noFill/>
        </p:spPr>
        <p:txBody>
          <a:bodyPr wrap="square">
            <a:spAutoFit/>
          </a:bodyPr>
          <a:lstStyle/>
          <a:p>
            <a:pPr>
              <a:buNone/>
            </a:pPr>
            <a:r>
              <a:rPr lang="en-GB" b="1" dirty="0">
                <a:solidFill>
                  <a:srgbClr val="C00000"/>
                </a:solidFill>
              </a:rPr>
              <a:t>Red hat = improve the idea through suggestions for improvement</a:t>
            </a:r>
          </a:p>
          <a:p>
            <a:pPr marL="285750" indent="-285750">
              <a:spcBef>
                <a:spcPts val="400"/>
              </a:spcBef>
              <a:buFont typeface="Arial" panose="020B0604020202020204" pitchFamily="34" charset="0"/>
              <a:buChar char="•"/>
            </a:pPr>
            <a:r>
              <a:rPr lang="en-GB" dirty="0"/>
              <a:t>Those wearing a red hat only mention points that can be improved.</a:t>
            </a:r>
          </a:p>
          <a:p>
            <a:pPr marL="285750" indent="-285750">
              <a:spcBef>
                <a:spcPts val="400"/>
              </a:spcBef>
              <a:buFont typeface="Arial" panose="020B0604020202020204" pitchFamily="34" charset="0"/>
              <a:buChar char="•"/>
            </a:pPr>
            <a:r>
              <a:rPr lang="en-GB" dirty="0"/>
              <a:t>Specific improvements are ideal.</a:t>
            </a:r>
          </a:p>
          <a:p>
            <a:pPr marL="285750" indent="-285750">
              <a:spcBef>
                <a:spcPts val="400"/>
              </a:spcBef>
              <a:buFont typeface="Arial" panose="020B0604020202020204" pitchFamily="34" charset="0"/>
              <a:buChar char="•"/>
            </a:pPr>
            <a:r>
              <a:rPr lang="en-GB" noProof="0" dirty="0"/>
              <a:t>Examples:</a:t>
            </a:r>
          </a:p>
          <a:p>
            <a:pPr marL="742950" lvl="1" indent="-285750">
              <a:spcBef>
                <a:spcPts val="400"/>
              </a:spcBef>
              <a:buFont typeface="Symbol" panose="05050102010706020507" pitchFamily="18" charset="2"/>
              <a:buChar char="-"/>
            </a:pPr>
            <a:r>
              <a:rPr lang="en-GB" sz="1600" noProof="0" dirty="0"/>
              <a:t>«'m not yet clear on the </a:t>
            </a:r>
            <a:r>
              <a:rPr lang="en-GB" sz="1600" dirty="0"/>
              <a:t>ecological significance </a:t>
            </a:r>
            <a:r>
              <a:rPr lang="en-GB" sz="1600" noProof="0" dirty="0"/>
              <a:t>of the problem. Could you quantify the CO</a:t>
            </a:r>
            <a:r>
              <a:rPr lang="en-GB" sz="1600" baseline="-25000" noProof="0" dirty="0"/>
              <a:t>2</a:t>
            </a:r>
            <a:r>
              <a:rPr lang="en-GB" sz="1600" noProof="0" dirty="0"/>
              <a:t> emissions?»</a:t>
            </a:r>
          </a:p>
          <a:p>
            <a:pPr marL="742950" lvl="1" indent="-285750">
              <a:spcBef>
                <a:spcPts val="400"/>
              </a:spcBef>
              <a:buFont typeface="Symbol" panose="05050102010706020507" pitchFamily="18" charset="2"/>
              <a:buChar char="-"/>
            </a:pPr>
            <a:r>
              <a:rPr lang="en-GB" sz="1600" dirty="0"/>
              <a:t>«I'm not yet clear on the target group. Could you be more specific? Perhaps parents with children would be a good target group.»</a:t>
            </a:r>
            <a:endParaRPr lang="en-GB" sz="1600" noProof="0" dirty="0"/>
          </a:p>
          <a:p>
            <a:pPr marL="742950" lvl="1" indent="-285750">
              <a:buFont typeface="Arial" panose="020B0604020202020204" pitchFamily="34" charset="0"/>
              <a:buChar char="•"/>
            </a:pPr>
            <a:endParaRPr lang="de-CH" noProof="0" dirty="0"/>
          </a:p>
          <a:p>
            <a:pPr marL="742950" lvl="1" indent="-285750">
              <a:buFont typeface="Arial" panose="020B0604020202020204" pitchFamily="34" charset="0"/>
              <a:buChar char="•"/>
            </a:pPr>
            <a:endParaRPr lang="de-CH" noProof="0" dirty="0"/>
          </a:p>
        </p:txBody>
      </p:sp>
      <p:sp>
        <p:nvSpPr>
          <p:cNvPr id="2" name="Foliennummernplatzhalter 1">
            <a:extLst>
              <a:ext uri="{FF2B5EF4-FFF2-40B4-BE49-F238E27FC236}">
                <a16:creationId xmlns:a16="http://schemas.microsoft.com/office/drawing/2014/main" id="{02C75491-5CD2-37B8-74F5-BB189318A1D8}"/>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2" name="Textfeld 11">
            <a:extLst>
              <a:ext uri="{FF2B5EF4-FFF2-40B4-BE49-F238E27FC236}">
                <a16:creationId xmlns:a16="http://schemas.microsoft.com/office/drawing/2014/main" id="{DE59FE28-F70C-6714-765E-81B0A485FC53}"/>
              </a:ext>
            </a:extLst>
          </p:cNvPr>
          <p:cNvSpPr txBox="1"/>
          <p:nvPr/>
        </p:nvSpPr>
        <p:spPr>
          <a:xfrm>
            <a:off x="950852" y="2321506"/>
            <a:ext cx="5462749" cy="3539430"/>
          </a:xfrm>
          <a:prstGeom prst="rect">
            <a:avLst/>
          </a:prstGeom>
          <a:noFill/>
        </p:spPr>
        <p:txBody>
          <a:bodyPr wrap="square">
            <a:spAutoFit/>
          </a:bodyPr>
          <a:lstStyle/>
          <a:p>
            <a:pPr>
              <a:buNone/>
            </a:pPr>
            <a:r>
              <a:rPr lang="en-GB" b="1" dirty="0">
                <a:solidFill>
                  <a:srgbClr val="738D05"/>
                </a:solidFill>
              </a:rPr>
              <a:t>Green hat = strengthen the idea through positive feedback</a:t>
            </a:r>
          </a:p>
          <a:p>
            <a:pPr marL="285750" indent="-285750">
              <a:spcBef>
                <a:spcPts val="400"/>
              </a:spcBef>
              <a:buFont typeface="Arial" panose="020B0604020202020204" pitchFamily="34" charset="0"/>
              <a:buChar char="•"/>
            </a:pPr>
            <a:r>
              <a:rPr lang="en-GB" noProof="0" dirty="0"/>
              <a:t>Those wearing a green hat may only give positive feedback!</a:t>
            </a:r>
          </a:p>
          <a:p>
            <a:pPr marL="285750" indent="-285750">
              <a:spcBef>
                <a:spcPts val="400"/>
              </a:spcBef>
              <a:buFont typeface="Arial" panose="020B0604020202020204" pitchFamily="34" charset="0"/>
              <a:buChar char="•"/>
            </a:pPr>
            <a:r>
              <a:rPr lang="en-GB" dirty="0"/>
              <a:t>It is important to be specific.</a:t>
            </a:r>
          </a:p>
          <a:p>
            <a:pPr marL="285750" indent="-285750">
              <a:spcBef>
                <a:spcPts val="400"/>
              </a:spcBef>
              <a:buFont typeface="Arial" panose="020B0604020202020204" pitchFamily="34" charset="0"/>
              <a:buChar char="•"/>
            </a:pPr>
            <a:r>
              <a:rPr lang="en-GB" noProof="0" dirty="0"/>
              <a:t>Examples:</a:t>
            </a:r>
          </a:p>
          <a:p>
            <a:pPr marL="742950" lvl="1" indent="-285750">
              <a:spcBef>
                <a:spcPts val="400"/>
              </a:spcBef>
              <a:buFont typeface="Symbol" panose="05050102010706020507" pitchFamily="18" charset="2"/>
              <a:buChar char="-"/>
            </a:pPr>
            <a:r>
              <a:rPr lang="en-GB" sz="1600" dirty="0"/>
              <a:t>«You have described the customer's needs very clearly.»</a:t>
            </a:r>
          </a:p>
          <a:p>
            <a:pPr marL="742950" lvl="1" indent="-285750">
              <a:spcBef>
                <a:spcPts val="400"/>
              </a:spcBef>
              <a:buFont typeface="Symbol" panose="05050102010706020507" pitchFamily="18" charset="2"/>
              <a:buChar char="-"/>
            </a:pPr>
            <a:r>
              <a:rPr lang="en-GB" sz="1600" noProof="0" dirty="0"/>
              <a:t>«I understood very well how your product works.»</a:t>
            </a:r>
          </a:p>
          <a:p>
            <a:pPr marL="742950" lvl="1" indent="-285750">
              <a:spcBef>
                <a:spcPts val="400"/>
              </a:spcBef>
              <a:buFont typeface="Symbol" panose="05050102010706020507" pitchFamily="18" charset="2"/>
              <a:buChar char="-"/>
            </a:pPr>
            <a:r>
              <a:rPr lang="en-GB" sz="1600" noProof="0" dirty="0"/>
              <a:t>«You </a:t>
            </a:r>
            <a:r>
              <a:rPr lang="en-GB" sz="1600" dirty="0"/>
              <a:t>explained</a:t>
            </a:r>
            <a:r>
              <a:rPr lang="en-GB" sz="1600" noProof="0" dirty="0"/>
              <a:t> very well </a:t>
            </a:r>
            <a:r>
              <a:rPr lang="en-GB" sz="1600" dirty="0"/>
              <a:t>why your product in particular can solve the problem.»</a:t>
            </a:r>
            <a:endParaRPr lang="en-GB" sz="1600" noProof="0" dirty="0"/>
          </a:p>
        </p:txBody>
      </p:sp>
      <p:pic>
        <p:nvPicPr>
          <p:cNvPr id="4" name="Grafik 3" descr="Ein Bild, das Kleidung, Kopfbedeckung, Hut, Sonnenhut enthält.&#10;&#10;KI-generierte Inhalte können fehlerhaft sein.">
            <a:extLst>
              <a:ext uri="{FF2B5EF4-FFF2-40B4-BE49-F238E27FC236}">
                <a16:creationId xmlns:a16="http://schemas.microsoft.com/office/drawing/2014/main" id="{8326B50A-EB3A-A872-FC18-13DF2B70FDE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11259" y="1200622"/>
            <a:ext cx="1771643" cy="1161838"/>
          </a:xfrm>
          <a:prstGeom prst="rect">
            <a:avLst/>
          </a:prstGeom>
        </p:spPr>
      </p:pic>
      <p:sp>
        <p:nvSpPr>
          <p:cNvPr id="9" name="Rechteck 8">
            <a:extLst>
              <a:ext uri="{FF2B5EF4-FFF2-40B4-BE49-F238E27FC236}">
                <a16:creationId xmlns:a16="http://schemas.microsoft.com/office/drawing/2014/main" id="{CCF395DD-46FA-5365-A2D6-9C2527824D06}"/>
              </a:ext>
            </a:extLst>
          </p:cNvPr>
          <p:cNvSpPr/>
          <p:nvPr/>
        </p:nvSpPr>
        <p:spPr>
          <a:xfrm>
            <a:off x="950851" y="6358154"/>
            <a:ext cx="10117641" cy="39985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Source: </a:t>
            </a:r>
            <a:r>
              <a:rPr lang="de-CH" sz="999" dirty="0">
                <a:solidFill>
                  <a:srgbClr val="686868"/>
                </a:solidFill>
                <a:latin typeface="Century Gothic" panose="020B0502020202020204" pitchFamily="34" charset="0"/>
              </a:rPr>
              <a:t>Idea of green and red hats: </a:t>
            </a:r>
            <a:r>
              <a:rPr lang="en-US" sz="999" dirty="0">
                <a:solidFill>
                  <a:srgbClr val="686868"/>
                </a:solidFill>
                <a:latin typeface="Century Gothic" panose="020B0502020202020204" pitchFamily="34" charset="0"/>
              </a:rPr>
              <a:t>Carlson, E., &amp; Wilmot, W. (2006). Innovation: The five disciplines for creating what customers want. Crown Business. </a:t>
            </a:r>
            <a:r>
              <a:rPr lang="en-US" sz="999" dirty="0" err="1">
                <a:solidFill>
                  <a:srgbClr val="686868"/>
                </a:solidFill>
                <a:latin typeface="Century Gothic" panose="020B0502020202020204" pitchFamily="34" charset="0"/>
              </a:rPr>
              <a:t>Pages</a:t>
            </a:r>
            <a:r>
              <a:rPr lang="en-US" sz="999" dirty="0">
                <a:solidFill>
                  <a:srgbClr val="686868"/>
                </a:solidFill>
                <a:latin typeface="Century Gothic" panose="020B0502020202020204" pitchFamily="34" charset="0"/>
              </a:rPr>
              <a:t> 103 and 104. </a:t>
            </a:r>
            <a:r>
              <a:rPr lang="en-US" sz="999" dirty="0" err="1">
                <a:solidFill>
                  <a:srgbClr val="686868"/>
                </a:solidFill>
                <a:latin typeface="Century Gothic" panose="020B0502020202020204" pitchFamily="34" charset="0"/>
              </a:rPr>
              <a:t>Own examples</a:t>
            </a:r>
            <a:r>
              <a:rPr lang="en-US" sz="999" dirty="0">
                <a:solidFill>
                  <a:srgbClr val="686868"/>
                </a:solidFill>
                <a:latin typeface="Century Gothic" panose="020B0502020202020204" pitchFamily="34" charset="0"/>
              </a:rPr>
              <a:t>.</a:t>
            </a:r>
            <a:endParaRPr lang="de-CH" sz="999"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106174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B909E1E-94D7-BBC4-0610-6F535F0774F8}"/>
              </a:ext>
            </a:extLst>
          </p:cNvPr>
          <p:cNvSpPr>
            <a:spLocks noGrp="1"/>
          </p:cNvSpPr>
          <p:nvPr>
            <p:ph type="sldNum" sz="quarter" idx="12"/>
          </p:nvPr>
        </p:nvSpPr>
        <p:spPr>
          <a:xfrm>
            <a:off x="10775466" y="6361234"/>
            <a:ext cx="1268493" cy="365125"/>
          </a:xfrm>
        </p:spPr>
        <p:txBody>
          <a:bodyPr/>
          <a:lstStyle/>
          <a:p>
            <a:fld id="{B7E6CA31-DA56-47CF-9891-B6D0296B6AEC}" type="slidenum">
              <a:rPr lang="ru-RU" smtClean="0"/>
              <a:t>26</a:t>
            </a:fld>
            <a:endParaRPr lang="ru-RU" dirty="0"/>
          </a:p>
        </p:txBody>
      </p:sp>
      <p:sp>
        <p:nvSpPr>
          <p:cNvPr id="4" name="Rechteck 3">
            <a:extLst>
              <a:ext uri="{FF2B5EF4-FFF2-40B4-BE49-F238E27FC236}">
                <a16:creationId xmlns:a16="http://schemas.microsoft.com/office/drawing/2014/main" id="{D4234706-FC6E-B4CB-30FA-13273C0D9E2B}"/>
              </a:ext>
            </a:extLst>
          </p:cNvPr>
          <p:cNvSpPr/>
          <p:nvPr/>
        </p:nvSpPr>
        <p:spPr>
          <a:xfrm>
            <a:off x="1098237" y="1941278"/>
            <a:ext cx="5087534" cy="923330"/>
          </a:xfrm>
          <a:prstGeom prst="rect">
            <a:avLst/>
          </a:prstGeom>
        </p:spPr>
        <p:txBody>
          <a:bodyPr wrap="square">
            <a:spAutoFit/>
          </a:bodyPr>
          <a:lstStyle/>
          <a:p>
            <a:pPr>
              <a:spcBef>
                <a:spcPts val="800"/>
              </a:spcBef>
              <a:buClr>
                <a:srgbClr val="073450"/>
              </a:buClr>
            </a:pPr>
            <a:r>
              <a:rPr lang="de-CH" b="1" dirty="0"/>
              <a:t>I-messages: </a:t>
            </a:r>
            <a:r>
              <a:rPr lang="de-CH" dirty="0"/>
              <a:t>I-messages avoid blame and make it clear that it is your own point of view that is being expressed.</a:t>
            </a:r>
          </a:p>
        </p:txBody>
      </p:sp>
      <p:cxnSp>
        <p:nvCxnSpPr>
          <p:cNvPr id="8" name="Gerader Verbinder 7">
            <a:extLst>
              <a:ext uri="{FF2B5EF4-FFF2-40B4-BE49-F238E27FC236}">
                <a16:creationId xmlns:a16="http://schemas.microsoft.com/office/drawing/2014/main" id="{BFB8A02D-876B-D902-8076-75C53E18FDD4}"/>
              </a:ext>
            </a:extLst>
          </p:cNvPr>
          <p:cNvCxnSpPr>
            <a:cxnSpLocks/>
          </p:cNvCxnSpPr>
          <p:nvPr/>
        </p:nvCxnSpPr>
        <p:spPr>
          <a:xfrm>
            <a:off x="1076083" y="1766981"/>
            <a:ext cx="504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B6BF19E8-80C1-80E3-E1EF-9E57DDB306FF}"/>
              </a:ext>
            </a:extLst>
          </p:cNvPr>
          <p:cNvCxnSpPr>
            <a:cxnSpLocks/>
          </p:cNvCxnSpPr>
          <p:nvPr/>
        </p:nvCxnSpPr>
        <p:spPr>
          <a:xfrm>
            <a:off x="1076083" y="3006210"/>
            <a:ext cx="504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0" name="Titel 1">
            <a:extLst>
              <a:ext uri="{FF2B5EF4-FFF2-40B4-BE49-F238E27FC236}">
                <a16:creationId xmlns:a16="http://schemas.microsoft.com/office/drawing/2014/main" id="{A524BFAB-042F-5200-D66F-2F72AE40128C}"/>
              </a:ext>
            </a:extLst>
          </p:cNvPr>
          <p:cNvSpPr txBox="1">
            <a:spLocks/>
          </p:cNvSpPr>
          <p:nvPr/>
        </p:nvSpPr>
        <p:spPr>
          <a:xfrm>
            <a:off x="940219"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de-CH" sz="2400" dirty="0"/>
              <a:t>Giving feedback: For feedback to be effective, there are a few things to keep in mind</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cxnSp>
        <p:nvCxnSpPr>
          <p:cNvPr id="11" name="Gerader Verbinder 10">
            <a:extLst>
              <a:ext uri="{FF2B5EF4-FFF2-40B4-BE49-F238E27FC236}">
                <a16:creationId xmlns:a16="http://schemas.microsoft.com/office/drawing/2014/main" id="{D53EF6E5-6CF1-7E4D-FBF8-F1999A9DD0DF}"/>
              </a:ext>
            </a:extLst>
          </p:cNvPr>
          <p:cNvCxnSpPr>
            <a:cxnSpLocks/>
          </p:cNvCxnSpPr>
          <p:nvPr/>
        </p:nvCxnSpPr>
        <p:spPr>
          <a:xfrm>
            <a:off x="1076083" y="4413252"/>
            <a:ext cx="504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58A40F04-2297-5FC4-8848-E4E502C09CD6}"/>
              </a:ext>
            </a:extLst>
          </p:cNvPr>
          <p:cNvSpPr txBox="1"/>
          <p:nvPr/>
        </p:nvSpPr>
        <p:spPr>
          <a:xfrm>
            <a:off x="1098236" y="3258883"/>
            <a:ext cx="4513377" cy="1200329"/>
          </a:xfrm>
          <a:prstGeom prst="rect">
            <a:avLst/>
          </a:prstGeom>
          <a:noFill/>
        </p:spPr>
        <p:txBody>
          <a:bodyPr wrap="square">
            <a:spAutoFit/>
          </a:bodyPr>
          <a:lstStyle/>
          <a:p>
            <a:pPr>
              <a:spcBef>
                <a:spcPts val="600"/>
              </a:spcBef>
            </a:pPr>
            <a:r>
              <a:rPr lang="de-CH" sz="1800" b="1" noProof="0" dirty="0"/>
              <a:t>Specific </a:t>
            </a:r>
            <a:r>
              <a:rPr lang="de-CH" sz="1800" b="1" dirty="0"/>
              <a:t>feedback: </a:t>
            </a:r>
            <a:r>
              <a:rPr lang="de-CH" sz="1800" dirty="0"/>
              <a:t>Feedback is helpful when it is specific. Vague feedback, on the other hand, is less helpful.</a:t>
            </a:r>
          </a:p>
        </p:txBody>
      </p:sp>
      <p:sp>
        <p:nvSpPr>
          <p:cNvPr id="17" name="Textfeld 16">
            <a:extLst>
              <a:ext uri="{FF2B5EF4-FFF2-40B4-BE49-F238E27FC236}">
                <a16:creationId xmlns:a16="http://schemas.microsoft.com/office/drawing/2014/main" id="{F62CECC7-A1E5-FB2E-2281-358F52277D85}"/>
              </a:ext>
            </a:extLst>
          </p:cNvPr>
          <p:cNvSpPr txBox="1"/>
          <p:nvPr/>
        </p:nvSpPr>
        <p:spPr>
          <a:xfrm>
            <a:off x="1110785" y="4613994"/>
            <a:ext cx="4513377" cy="923330"/>
          </a:xfrm>
          <a:prstGeom prst="rect">
            <a:avLst/>
          </a:prstGeom>
          <a:noFill/>
        </p:spPr>
        <p:txBody>
          <a:bodyPr wrap="square">
            <a:spAutoFit/>
          </a:bodyPr>
          <a:lstStyle/>
          <a:p>
            <a:pPr>
              <a:spcBef>
                <a:spcPts val="600"/>
              </a:spcBef>
            </a:pPr>
            <a:r>
              <a:rPr lang="de-CH" sz="1800" b="1" noProof="0" dirty="0"/>
              <a:t>Focus on the idea</a:t>
            </a:r>
            <a:r>
              <a:rPr lang="de-CH" sz="1800" b="1" dirty="0"/>
              <a:t>: </a:t>
            </a:r>
            <a:r>
              <a:rPr lang="de-CH" dirty="0"/>
              <a:t>Criticism should relate to the idea, not the person who came up with it.</a:t>
            </a:r>
            <a:endParaRPr lang="de-CH" sz="1800" dirty="0"/>
          </a:p>
        </p:txBody>
      </p:sp>
      <p:pic>
        <p:nvPicPr>
          <p:cNvPr id="29" name="Grafik 28" descr="Ein Bild, das Lächeln enthält.&#10;&#10;KI-generierte Inhalte können fehlerhaft sein.">
            <a:extLst>
              <a:ext uri="{FF2B5EF4-FFF2-40B4-BE49-F238E27FC236}">
                <a16:creationId xmlns:a16="http://schemas.microsoft.com/office/drawing/2014/main" id="{61B026B9-6590-9FC7-1AA6-855ABA5F8047}"/>
              </a:ext>
            </a:extLst>
          </p:cNvPr>
          <p:cNvPicPr>
            <a:picLocks noChangeAspect="1"/>
          </p:cNvPicPr>
          <p:nvPr/>
        </p:nvPicPr>
        <p:blipFill>
          <a:blip r:embed="rId3"/>
          <a:stretch>
            <a:fillRect/>
          </a:stretch>
        </p:blipFill>
        <p:spPr>
          <a:xfrm>
            <a:off x="6829484" y="1679185"/>
            <a:ext cx="4215157" cy="4134355"/>
          </a:xfrm>
          <a:prstGeom prst="rect">
            <a:avLst/>
          </a:prstGeom>
        </p:spPr>
      </p:pic>
      <p:cxnSp>
        <p:nvCxnSpPr>
          <p:cNvPr id="30" name="Gerader Verbinder 29">
            <a:extLst>
              <a:ext uri="{FF2B5EF4-FFF2-40B4-BE49-F238E27FC236}">
                <a16:creationId xmlns:a16="http://schemas.microsoft.com/office/drawing/2014/main" id="{E03B3A02-B6BF-3E0A-E903-50A6BF402ED8}"/>
              </a:ext>
            </a:extLst>
          </p:cNvPr>
          <p:cNvCxnSpPr>
            <a:cxnSpLocks/>
          </p:cNvCxnSpPr>
          <p:nvPr/>
        </p:nvCxnSpPr>
        <p:spPr>
          <a:xfrm>
            <a:off x="1076083" y="5725866"/>
            <a:ext cx="504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FCF01B89-6D9E-17A0-8391-29C9532BA87F}"/>
              </a:ext>
            </a:extLst>
          </p:cNvPr>
          <p:cNvSpPr txBox="1"/>
          <p:nvPr/>
        </p:nvSpPr>
        <p:spPr>
          <a:xfrm>
            <a:off x="6967595" y="5841831"/>
            <a:ext cx="2031848" cy="246221"/>
          </a:xfrm>
          <a:prstGeom prst="rect">
            <a:avLst/>
          </a:prstGeom>
          <a:noFill/>
        </p:spPr>
        <p:txBody>
          <a:bodyPr wrap="square">
            <a:spAutoFit/>
          </a:bodyPr>
          <a:lstStyle/>
          <a:p>
            <a:pPr>
              <a:lnSpc>
                <a:spcPts val="1220"/>
              </a:lnSpc>
              <a:buNone/>
            </a:pPr>
            <a:r>
              <a:rPr lang="de-CH" sz="1000" b="1" kern="100" dirty="0">
                <a:solidFill>
                  <a:srgbClr val="686868"/>
                </a:solidFill>
                <a:effectLst/>
                <a:latin typeface="+mj-lt"/>
                <a:ea typeface="Times New Roman" panose="02020603050405020304" pitchFamily="18" charset="0"/>
                <a:cs typeface="Times New Roman" panose="02020603050405020304" pitchFamily="18" charset="0"/>
              </a:rPr>
              <a:t>Source: </a:t>
            </a:r>
            <a:r>
              <a:rPr lang="de-CH"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BeritK</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9535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398EB-2D46-2579-B5DC-2DF27B127660}"/>
            </a:ext>
          </a:extLst>
        </p:cNvPr>
        <p:cNvGrpSpPr/>
        <p:nvPr/>
      </p:nvGrpSpPr>
      <p:grpSpPr>
        <a:xfrm>
          <a:off x="0" y="0"/>
          <a:ext cx="0" cy="0"/>
          <a:chOff x="0" y="0"/>
          <a:chExt cx="0" cy="0"/>
        </a:xfrm>
      </p:grpSpPr>
      <p:pic>
        <p:nvPicPr>
          <p:cNvPr id="39" name="Рисунок 40">
            <a:extLst>
              <a:ext uri="{FF2B5EF4-FFF2-40B4-BE49-F238E27FC236}">
                <a16:creationId xmlns:a16="http://schemas.microsoft.com/office/drawing/2014/main" id="{15487E00-304E-9D90-39BE-C892352E6E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82D6D799-FF53-B8E8-D620-E0E2DA8950E0}"/>
              </a:ext>
            </a:extLst>
          </p:cNvPr>
          <p:cNvSpPr txBox="1"/>
          <p:nvPr/>
        </p:nvSpPr>
        <p:spPr>
          <a:xfrm>
            <a:off x="627889" y="308283"/>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lang="de-CH" altLang="fr-FR" sz="2500" b="1" dirty="0">
                <a:solidFill>
                  <a:srgbClr val="D17930"/>
                </a:solidFill>
                <a:latin typeface="Century Gothic" panose="020B0502020202020204" pitchFamily="34" charset="0"/>
                <a:cs typeface="Arial" panose="020B0604020202020204" pitchFamily="34" charset="0"/>
              </a:rPr>
              <a:t>A</a:t>
            </a:r>
            <a:r>
              <a:rPr kumimoji="0" lang="de-CH" altLang="fr-FR" sz="2500" b="1" i="0" u="none" strike="noStrike" kern="1200" cap="none" spc="0" normalizeH="0" baseline="0" noProof="0" dirty="0" err="1">
                <a:ln>
                  <a:noFill/>
                </a:ln>
                <a:solidFill>
                  <a:srgbClr val="D17930"/>
                </a:solidFill>
                <a:effectLst/>
                <a:uLnTx/>
                <a:uFillTx/>
                <a:latin typeface="Century Gothic" panose="020B0502020202020204" pitchFamily="34" charset="0"/>
                <a:ea typeface="+mn-ea"/>
                <a:cs typeface="Arial" panose="020B0604020202020204" pitchFamily="34" charset="0"/>
              </a:rPr>
              <a:t>ssignment</a:t>
            </a:r>
            <a:r>
              <a:rPr kumimoji="0" lang="de-CH"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 </a:t>
            </a:r>
            <a:r>
              <a:rPr kumimoji="0" lang="de-CH" altLang="fr-FR" sz="2500" b="1" i="0" u="none" strike="noStrike" kern="1200" cap="none" spc="0" normalizeH="0" baseline="0" noProof="0" dirty="0" err="1">
                <a:ln>
                  <a:noFill/>
                </a:ln>
                <a:solidFill>
                  <a:srgbClr val="D17930"/>
                </a:solidFill>
                <a:effectLst/>
                <a:uLnTx/>
                <a:uFillTx/>
                <a:latin typeface="Century Gothic" panose="020B0502020202020204" pitchFamily="34" charset="0"/>
                <a:ea typeface="+mn-ea"/>
                <a:cs typeface="Arial" panose="020B0604020202020204" pitchFamily="34" charset="0"/>
              </a:rPr>
              <a:t>Giving</a:t>
            </a:r>
            <a:r>
              <a:rPr kumimoji="0" lang="de-CH"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 </a:t>
            </a:r>
            <a:r>
              <a:rPr kumimoji="0" lang="de-CH" altLang="fr-FR" sz="2500" b="1" i="0" u="none" strike="noStrike" kern="1200" cap="none" spc="0" normalizeH="0" baseline="0" noProof="0" dirty="0" err="1">
                <a:ln>
                  <a:noFill/>
                </a:ln>
                <a:solidFill>
                  <a:srgbClr val="D17930"/>
                </a:solidFill>
                <a:effectLst/>
                <a:uLnTx/>
                <a:uFillTx/>
                <a:latin typeface="Century Gothic" panose="020B0502020202020204" pitchFamily="34" charset="0"/>
                <a:ea typeface="+mn-ea"/>
                <a:cs typeface="Arial" panose="020B0604020202020204" pitchFamily="34" charset="0"/>
              </a:rPr>
              <a:t>feedback</a:t>
            </a:r>
            <a:endParaRPr kumimoji="0" lang="de-DE"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sp>
        <p:nvSpPr>
          <p:cNvPr id="2" name="Foliennummernplatzhalter 2">
            <a:extLst>
              <a:ext uri="{FF2B5EF4-FFF2-40B4-BE49-F238E27FC236}">
                <a16:creationId xmlns:a16="http://schemas.microsoft.com/office/drawing/2014/main" id="{1D95D609-B68C-666F-BF87-FD8F07358AFE}"/>
              </a:ext>
            </a:extLst>
          </p:cNvPr>
          <p:cNvSpPr>
            <a:spLocks noGrp="1"/>
          </p:cNvSpPr>
          <p:nvPr>
            <p:ph type="sldNum" sz="quarter" idx="12"/>
          </p:nvPr>
        </p:nvSpPr>
        <p:spPr>
          <a:xfrm>
            <a:off x="10775466" y="6361234"/>
            <a:ext cx="1268493" cy="365125"/>
          </a:xfrm>
        </p:spPr>
        <p:txBody>
          <a:bodyPr/>
          <a:lstStyle/>
          <a:p>
            <a:fld id="{B7E6CA31-DA56-47CF-9891-B6D0296B6AEC}" type="slidenum">
              <a:rPr lang="ru-RU" smtClean="0"/>
              <a:t>27</a:t>
            </a:fld>
            <a:endParaRPr lang="ru-RU" dirty="0"/>
          </a:p>
        </p:txBody>
      </p:sp>
      <p:sp>
        <p:nvSpPr>
          <p:cNvPr id="3" name="Rechteck 2">
            <a:extLst>
              <a:ext uri="{FF2B5EF4-FFF2-40B4-BE49-F238E27FC236}">
                <a16:creationId xmlns:a16="http://schemas.microsoft.com/office/drawing/2014/main" id="{03F788B7-FDF2-0CBF-CFC5-84857FBA0183}"/>
              </a:ext>
            </a:extLst>
          </p:cNvPr>
          <p:cNvSpPr/>
          <p:nvPr/>
        </p:nvSpPr>
        <p:spPr>
          <a:xfrm>
            <a:off x="4989777" y="3685442"/>
            <a:ext cx="3302279" cy="523220"/>
          </a:xfrm>
          <a:prstGeom prst="rect">
            <a:avLst/>
          </a:prstGeom>
        </p:spPr>
        <p:txBody>
          <a:bodyPr wrap="square">
            <a:spAutoFit/>
          </a:bodyPr>
          <a:lstStyle/>
          <a:p>
            <a:pPr>
              <a:spcBef>
                <a:spcPts val="800"/>
              </a:spcBef>
              <a:buClr>
                <a:srgbClr val="073450"/>
              </a:buClr>
            </a:pPr>
            <a:r>
              <a:rPr lang="de-CH" sz="1400" dirty="0"/>
              <a:t>Formulate a </a:t>
            </a:r>
            <a:r>
              <a:rPr lang="de-CH" sz="1400" b="1" dirty="0"/>
              <a:t>general statement</a:t>
            </a:r>
          </a:p>
        </p:txBody>
      </p:sp>
      <p:cxnSp>
        <p:nvCxnSpPr>
          <p:cNvPr id="11" name="Gerader Verbinder 10">
            <a:extLst>
              <a:ext uri="{FF2B5EF4-FFF2-40B4-BE49-F238E27FC236}">
                <a16:creationId xmlns:a16="http://schemas.microsoft.com/office/drawing/2014/main" id="{01EC022C-2889-B1B6-8174-502072BD94B4}"/>
              </a:ext>
            </a:extLst>
          </p:cNvPr>
          <p:cNvCxnSpPr>
            <a:cxnSpLocks/>
          </p:cNvCxnSpPr>
          <p:nvPr/>
        </p:nvCxnSpPr>
        <p:spPr>
          <a:xfrm>
            <a:off x="613505" y="3437173"/>
            <a:ext cx="11230664"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AF4B5F36-768E-937A-0671-4D60419399DC}"/>
              </a:ext>
            </a:extLst>
          </p:cNvPr>
          <p:cNvCxnSpPr>
            <a:cxnSpLocks/>
          </p:cNvCxnSpPr>
          <p:nvPr/>
        </p:nvCxnSpPr>
        <p:spPr>
          <a:xfrm>
            <a:off x="613505" y="4378768"/>
            <a:ext cx="1123066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D9A2B478-D0A8-25F4-2908-4D66B6A38551}"/>
              </a:ext>
            </a:extLst>
          </p:cNvPr>
          <p:cNvCxnSpPr>
            <a:cxnSpLocks/>
          </p:cNvCxnSpPr>
          <p:nvPr/>
        </p:nvCxnSpPr>
        <p:spPr>
          <a:xfrm>
            <a:off x="613505" y="5441563"/>
            <a:ext cx="1123066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11FB7B11-F484-E7A7-16AA-3DBF201FA0B4}"/>
              </a:ext>
            </a:extLst>
          </p:cNvPr>
          <p:cNvSpPr txBox="1"/>
          <p:nvPr/>
        </p:nvSpPr>
        <p:spPr>
          <a:xfrm>
            <a:off x="4989777" y="4658603"/>
            <a:ext cx="3046196" cy="523220"/>
          </a:xfrm>
          <a:prstGeom prst="rect">
            <a:avLst/>
          </a:prstGeom>
          <a:noFill/>
        </p:spPr>
        <p:txBody>
          <a:bodyPr wrap="square">
            <a:spAutoFit/>
          </a:bodyPr>
          <a:lstStyle/>
          <a:p>
            <a:pPr>
              <a:spcBef>
                <a:spcPts val="600"/>
              </a:spcBef>
            </a:pPr>
            <a:r>
              <a:rPr lang="de-CH" sz="1400" noProof="0" dirty="0"/>
              <a:t>Formulate your feedback very </a:t>
            </a:r>
            <a:r>
              <a:rPr lang="de-CH" sz="1400" b="1" noProof="0" dirty="0"/>
              <a:t>vaguely.</a:t>
            </a:r>
            <a:endParaRPr lang="de-CH" sz="1400" b="1" dirty="0"/>
          </a:p>
        </p:txBody>
      </p:sp>
      <p:sp>
        <p:nvSpPr>
          <p:cNvPr id="15" name="Textfeld 14">
            <a:extLst>
              <a:ext uri="{FF2B5EF4-FFF2-40B4-BE49-F238E27FC236}">
                <a16:creationId xmlns:a16="http://schemas.microsoft.com/office/drawing/2014/main" id="{8191FD35-4485-4437-7BBB-1F20666FE337}"/>
              </a:ext>
            </a:extLst>
          </p:cNvPr>
          <p:cNvSpPr txBox="1"/>
          <p:nvPr/>
        </p:nvSpPr>
        <p:spPr>
          <a:xfrm>
            <a:off x="4989777" y="5662665"/>
            <a:ext cx="3164530" cy="307777"/>
          </a:xfrm>
          <a:prstGeom prst="rect">
            <a:avLst/>
          </a:prstGeom>
          <a:noFill/>
        </p:spPr>
        <p:txBody>
          <a:bodyPr wrap="square">
            <a:spAutoFit/>
          </a:bodyPr>
          <a:lstStyle/>
          <a:p>
            <a:pPr>
              <a:spcBef>
                <a:spcPts val="600"/>
              </a:spcBef>
            </a:pPr>
            <a:r>
              <a:rPr lang="de-CH" sz="1400" noProof="0" dirty="0"/>
              <a:t>Criticise the </a:t>
            </a:r>
            <a:r>
              <a:rPr lang="de-CH" sz="1400" b="1" noProof="0" dirty="0"/>
              <a:t>team</a:t>
            </a:r>
            <a:r>
              <a:rPr lang="de-CH" sz="1400" noProof="0" dirty="0"/>
              <a:t>.</a:t>
            </a:r>
            <a:endParaRPr lang="de-CH" sz="1400" dirty="0"/>
          </a:p>
        </p:txBody>
      </p:sp>
      <p:cxnSp>
        <p:nvCxnSpPr>
          <p:cNvPr id="16" name="Gerader Verbinder 15">
            <a:extLst>
              <a:ext uri="{FF2B5EF4-FFF2-40B4-BE49-F238E27FC236}">
                <a16:creationId xmlns:a16="http://schemas.microsoft.com/office/drawing/2014/main" id="{03A4E346-DD62-6E8A-7993-3F084ED6C9DC}"/>
              </a:ext>
            </a:extLst>
          </p:cNvPr>
          <p:cNvCxnSpPr>
            <a:cxnSpLocks/>
          </p:cNvCxnSpPr>
          <p:nvPr/>
        </p:nvCxnSpPr>
        <p:spPr>
          <a:xfrm>
            <a:off x="613505" y="6280834"/>
            <a:ext cx="1056369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21" name="Rechteck 20">
            <a:extLst>
              <a:ext uri="{FF2B5EF4-FFF2-40B4-BE49-F238E27FC236}">
                <a16:creationId xmlns:a16="http://schemas.microsoft.com/office/drawing/2014/main" id="{47F10060-5D08-C199-6696-4F1130A42BFA}"/>
              </a:ext>
            </a:extLst>
          </p:cNvPr>
          <p:cNvSpPr/>
          <p:nvPr/>
        </p:nvSpPr>
        <p:spPr>
          <a:xfrm>
            <a:off x="602747" y="1219784"/>
            <a:ext cx="10911200" cy="1190069"/>
          </a:xfrm>
          <a:prstGeom prst="rect">
            <a:avLst/>
          </a:prstGeom>
        </p:spPr>
        <p:txBody>
          <a:bodyPr wrap="square">
            <a:spAutoFit/>
          </a:bodyPr>
          <a:lstStyle/>
          <a:p>
            <a:pPr marL="342900" indent="-342900">
              <a:spcBef>
                <a:spcPts val="200"/>
              </a:spcBef>
              <a:buClr>
                <a:srgbClr val="073450"/>
              </a:buClr>
              <a:buFont typeface="+mj-lt"/>
              <a:buAutoNum type="arabicPeriod"/>
            </a:pPr>
            <a:r>
              <a:rPr lang="en-GB" sz="1700" b="1" noProof="0" dirty="0"/>
              <a:t>Imagine that a team has presented the following idea: </a:t>
            </a:r>
            <a:r>
              <a:rPr lang="en-GB" sz="1700" noProof="0" dirty="0"/>
              <a:t>a lightweight, foldable bicycle trailer for transporting shopping safely and conveniently. </a:t>
            </a:r>
          </a:p>
          <a:p>
            <a:pPr marL="342900" indent="-342900">
              <a:spcBef>
                <a:spcPts val="200"/>
              </a:spcBef>
              <a:buClr>
                <a:srgbClr val="073450"/>
              </a:buClr>
              <a:buFont typeface="+mj-lt"/>
              <a:buAutoNum type="arabicPeriod"/>
            </a:pPr>
            <a:r>
              <a:rPr lang="en-GB" sz="1700" b="1" noProof="0" dirty="0"/>
              <a:t>Your feedback: </a:t>
            </a:r>
            <a:r>
              <a:rPr lang="en-GB" sz="1600" noProof="0" dirty="0"/>
              <a:t>Give feedback: once without rules, once according to the rules (see table).</a:t>
            </a:r>
          </a:p>
          <a:p>
            <a:pPr marL="342900" indent="-342900">
              <a:spcBef>
                <a:spcPts val="200"/>
              </a:spcBef>
              <a:buClr>
                <a:srgbClr val="073450"/>
              </a:buClr>
              <a:buFont typeface="+mj-lt"/>
              <a:buAutoNum type="arabicPeriod"/>
            </a:pPr>
            <a:r>
              <a:rPr lang="en-GB" sz="1700" b="1" noProof="0" dirty="0"/>
              <a:t>Discussion: </a:t>
            </a:r>
            <a:r>
              <a:rPr lang="en-GB" sz="1700" noProof="0" dirty="0"/>
              <a:t>How do you think the recipients will receive the respective feedback?</a:t>
            </a:r>
          </a:p>
        </p:txBody>
      </p:sp>
      <p:sp>
        <p:nvSpPr>
          <p:cNvPr id="23" name="Rechteck 22">
            <a:extLst>
              <a:ext uri="{FF2B5EF4-FFF2-40B4-BE49-F238E27FC236}">
                <a16:creationId xmlns:a16="http://schemas.microsoft.com/office/drawing/2014/main" id="{EEF74237-66AA-963E-93D8-673892CABB6E}"/>
              </a:ext>
            </a:extLst>
          </p:cNvPr>
          <p:cNvSpPr/>
          <p:nvPr/>
        </p:nvSpPr>
        <p:spPr>
          <a:xfrm>
            <a:off x="8522161" y="3696635"/>
            <a:ext cx="3467229" cy="307777"/>
          </a:xfrm>
          <a:prstGeom prst="rect">
            <a:avLst/>
          </a:prstGeom>
        </p:spPr>
        <p:txBody>
          <a:bodyPr wrap="square">
            <a:spAutoFit/>
          </a:bodyPr>
          <a:lstStyle/>
          <a:p>
            <a:pPr>
              <a:spcBef>
                <a:spcPts val="800"/>
              </a:spcBef>
              <a:buClr>
                <a:srgbClr val="073450"/>
              </a:buClr>
            </a:pPr>
            <a:r>
              <a:rPr lang="de-CH" sz="1400" dirty="0"/>
              <a:t>Formulate an </a:t>
            </a:r>
            <a:r>
              <a:rPr lang="de-CH" sz="1400" b="1" dirty="0"/>
              <a:t>I-message</a:t>
            </a:r>
          </a:p>
        </p:txBody>
      </p:sp>
      <p:sp>
        <p:nvSpPr>
          <p:cNvPr id="24" name="Rechteck 23">
            <a:extLst>
              <a:ext uri="{FF2B5EF4-FFF2-40B4-BE49-F238E27FC236}">
                <a16:creationId xmlns:a16="http://schemas.microsoft.com/office/drawing/2014/main" id="{9DB69EF7-B236-F817-BF3A-EE1549CBAF28}"/>
              </a:ext>
            </a:extLst>
          </p:cNvPr>
          <p:cNvSpPr/>
          <p:nvPr/>
        </p:nvSpPr>
        <p:spPr>
          <a:xfrm>
            <a:off x="734267" y="3533120"/>
            <a:ext cx="4074398" cy="738664"/>
          </a:xfrm>
          <a:prstGeom prst="rect">
            <a:avLst/>
          </a:prstGeom>
        </p:spPr>
        <p:txBody>
          <a:bodyPr wrap="square">
            <a:spAutoFit/>
          </a:bodyPr>
          <a:lstStyle/>
          <a:p>
            <a:pPr lvl="0">
              <a:spcBef>
                <a:spcPts val="800"/>
              </a:spcBef>
              <a:buClr>
                <a:srgbClr val="073450"/>
              </a:buClr>
              <a:defRPr/>
            </a:pPr>
            <a:r>
              <a:rPr lang="en-GB" sz="1400" b="1" noProof="0" dirty="0">
                <a:solidFill>
                  <a:srgbClr val="073450"/>
                </a:solidFill>
              </a:rPr>
              <a:t>Sustainability: </a:t>
            </a:r>
            <a:r>
              <a:rPr lang="en-GB" sz="1400" noProof="0" dirty="0">
                <a:solidFill>
                  <a:srgbClr val="073450"/>
                </a:solidFill>
              </a:rPr>
              <a:t>You are concerned that the bicycle trailer has limited options for </a:t>
            </a:r>
            <a:r>
              <a:rPr lang="en-GB" sz="1400" noProof="0" dirty="0"/>
              <a:t>repairing and recycling components. </a:t>
            </a:r>
            <a:endParaRPr lang="en-GB" sz="1400" noProof="0" dirty="0">
              <a:solidFill>
                <a:srgbClr val="073450"/>
              </a:solidFill>
            </a:endParaRPr>
          </a:p>
        </p:txBody>
      </p:sp>
      <p:sp>
        <p:nvSpPr>
          <p:cNvPr id="40" name="Rechteck 39">
            <a:extLst>
              <a:ext uri="{FF2B5EF4-FFF2-40B4-BE49-F238E27FC236}">
                <a16:creationId xmlns:a16="http://schemas.microsoft.com/office/drawing/2014/main" id="{0588C2E5-5C38-ED0F-C5E3-1CD1D39405A0}"/>
              </a:ext>
            </a:extLst>
          </p:cNvPr>
          <p:cNvSpPr/>
          <p:nvPr/>
        </p:nvSpPr>
        <p:spPr>
          <a:xfrm>
            <a:off x="712755" y="2810528"/>
            <a:ext cx="3302279" cy="338554"/>
          </a:xfrm>
          <a:prstGeom prst="rect">
            <a:avLst/>
          </a:prstGeom>
        </p:spPr>
        <p:txBody>
          <a:bodyPr wrap="square">
            <a:spAutoFit/>
          </a:bodyPr>
          <a:lstStyle/>
          <a:p>
            <a:pPr>
              <a:spcBef>
                <a:spcPts val="800"/>
              </a:spcBef>
              <a:buClr>
                <a:srgbClr val="073450"/>
              </a:buClr>
            </a:pPr>
            <a:r>
              <a:rPr lang="de-CH" sz="1600" b="1" dirty="0"/>
              <a:t>Content of your feedback</a:t>
            </a:r>
          </a:p>
        </p:txBody>
      </p:sp>
      <p:sp>
        <p:nvSpPr>
          <p:cNvPr id="42" name="Rechteck 41">
            <a:extLst>
              <a:ext uri="{FF2B5EF4-FFF2-40B4-BE49-F238E27FC236}">
                <a16:creationId xmlns:a16="http://schemas.microsoft.com/office/drawing/2014/main" id="{972637F5-C476-EA7A-AD91-E422DDB4FF08}"/>
              </a:ext>
            </a:extLst>
          </p:cNvPr>
          <p:cNvSpPr/>
          <p:nvPr/>
        </p:nvSpPr>
        <p:spPr>
          <a:xfrm>
            <a:off x="8522161" y="2822720"/>
            <a:ext cx="3302279" cy="338554"/>
          </a:xfrm>
          <a:prstGeom prst="rect">
            <a:avLst/>
          </a:prstGeom>
        </p:spPr>
        <p:txBody>
          <a:bodyPr wrap="square">
            <a:spAutoFit/>
          </a:bodyPr>
          <a:lstStyle/>
          <a:p>
            <a:pPr>
              <a:spcBef>
                <a:spcPts val="800"/>
              </a:spcBef>
              <a:buClr>
                <a:srgbClr val="073450"/>
              </a:buClr>
            </a:pPr>
            <a:r>
              <a:rPr lang="de-CH" sz="1600" b="1" dirty="0"/>
              <a:t>Observing the rules of the game</a:t>
            </a:r>
          </a:p>
        </p:txBody>
      </p:sp>
      <p:sp>
        <p:nvSpPr>
          <p:cNvPr id="43" name="Rechteck 42">
            <a:extLst>
              <a:ext uri="{FF2B5EF4-FFF2-40B4-BE49-F238E27FC236}">
                <a16:creationId xmlns:a16="http://schemas.microsoft.com/office/drawing/2014/main" id="{31B3590E-4534-1CBA-FB59-CF893B7B13BC}"/>
              </a:ext>
            </a:extLst>
          </p:cNvPr>
          <p:cNvSpPr/>
          <p:nvPr/>
        </p:nvSpPr>
        <p:spPr>
          <a:xfrm>
            <a:off x="4989777" y="2810528"/>
            <a:ext cx="3302279" cy="338554"/>
          </a:xfrm>
          <a:prstGeom prst="rect">
            <a:avLst/>
          </a:prstGeom>
        </p:spPr>
        <p:txBody>
          <a:bodyPr wrap="square">
            <a:spAutoFit/>
          </a:bodyPr>
          <a:lstStyle/>
          <a:p>
            <a:pPr>
              <a:spcBef>
                <a:spcPts val="800"/>
              </a:spcBef>
              <a:buClr>
                <a:srgbClr val="073450"/>
              </a:buClr>
            </a:pPr>
            <a:r>
              <a:rPr lang="de-CH" sz="1600" b="1" dirty="0"/>
              <a:t>Disregarding the rules of the game</a:t>
            </a:r>
          </a:p>
        </p:txBody>
      </p:sp>
      <p:sp>
        <p:nvSpPr>
          <p:cNvPr id="44" name="Textfeld 43">
            <a:extLst>
              <a:ext uri="{FF2B5EF4-FFF2-40B4-BE49-F238E27FC236}">
                <a16:creationId xmlns:a16="http://schemas.microsoft.com/office/drawing/2014/main" id="{CCF6A822-7998-A42F-9A7E-F36733E6CF34}"/>
              </a:ext>
            </a:extLst>
          </p:cNvPr>
          <p:cNvSpPr txBox="1"/>
          <p:nvPr/>
        </p:nvSpPr>
        <p:spPr>
          <a:xfrm>
            <a:off x="8522161" y="4648318"/>
            <a:ext cx="3046196" cy="523220"/>
          </a:xfrm>
          <a:prstGeom prst="rect">
            <a:avLst/>
          </a:prstGeom>
          <a:noFill/>
        </p:spPr>
        <p:txBody>
          <a:bodyPr wrap="square">
            <a:spAutoFit/>
          </a:bodyPr>
          <a:lstStyle/>
          <a:p>
            <a:pPr>
              <a:spcBef>
                <a:spcPts val="600"/>
              </a:spcBef>
            </a:pPr>
            <a:r>
              <a:rPr lang="de-CH" sz="1400" noProof="0" dirty="0"/>
              <a:t>Formulate your feedback very </a:t>
            </a:r>
            <a:r>
              <a:rPr lang="de-CH" sz="1400" b="1" noProof="0" dirty="0"/>
              <a:t>specifically.</a:t>
            </a:r>
            <a:endParaRPr lang="de-CH" sz="1400" b="1" dirty="0"/>
          </a:p>
        </p:txBody>
      </p:sp>
      <p:sp>
        <p:nvSpPr>
          <p:cNvPr id="45" name="Textfeld 44">
            <a:extLst>
              <a:ext uri="{FF2B5EF4-FFF2-40B4-BE49-F238E27FC236}">
                <a16:creationId xmlns:a16="http://schemas.microsoft.com/office/drawing/2014/main" id="{644B0BB0-AD10-B00D-FAD8-EAF490F677AB}"/>
              </a:ext>
            </a:extLst>
          </p:cNvPr>
          <p:cNvSpPr txBox="1"/>
          <p:nvPr/>
        </p:nvSpPr>
        <p:spPr>
          <a:xfrm>
            <a:off x="8522161" y="5576601"/>
            <a:ext cx="3164530" cy="523220"/>
          </a:xfrm>
          <a:prstGeom prst="rect">
            <a:avLst/>
          </a:prstGeom>
          <a:noFill/>
        </p:spPr>
        <p:txBody>
          <a:bodyPr wrap="square">
            <a:spAutoFit/>
          </a:bodyPr>
          <a:lstStyle/>
          <a:p>
            <a:pPr>
              <a:spcBef>
                <a:spcPts val="600"/>
              </a:spcBef>
            </a:pPr>
            <a:r>
              <a:rPr lang="de-CH" sz="1400" dirty="0"/>
              <a:t>Criticise </a:t>
            </a:r>
            <a:r>
              <a:rPr lang="de-CH" sz="1400" b="1" dirty="0"/>
              <a:t>the idea</a:t>
            </a:r>
            <a:r>
              <a:rPr lang="de-CH" sz="1400" dirty="0"/>
              <a:t>, </a:t>
            </a:r>
            <a:br>
              <a:rPr lang="de-CH" sz="1400" dirty="0"/>
            </a:br>
            <a:r>
              <a:rPr lang="de-CH" sz="1400" dirty="0"/>
              <a:t>not the team</a:t>
            </a:r>
          </a:p>
        </p:txBody>
      </p:sp>
      <p:sp>
        <p:nvSpPr>
          <p:cNvPr id="47" name="Textfeld 46">
            <a:extLst>
              <a:ext uri="{FF2B5EF4-FFF2-40B4-BE49-F238E27FC236}">
                <a16:creationId xmlns:a16="http://schemas.microsoft.com/office/drawing/2014/main" id="{05F0DF0F-463E-4DAF-1131-6F18AC738B0B}"/>
              </a:ext>
            </a:extLst>
          </p:cNvPr>
          <p:cNvSpPr txBox="1"/>
          <p:nvPr/>
        </p:nvSpPr>
        <p:spPr>
          <a:xfrm>
            <a:off x="745029" y="5593882"/>
            <a:ext cx="3084694" cy="523220"/>
          </a:xfrm>
          <a:prstGeom prst="rect">
            <a:avLst/>
          </a:prstGeom>
          <a:noFill/>
        </p:spPr>
        <p:txBody>
          <a:bodyPr wrap="square">
            <a:spAutoFit/>
          </a:bodyPr>
          <a:lstStyle/>
          <a:p>
            <a:r>
              <a:rPr lang="de-CH" sz="1400" b="1" dirty="0"/>
              <a:t>Market size: </a:t>
            </a:r>
            <a:r>
              <a:rPr lang="de-CH" sz="1400" dirty="0"/>
              <a:t>You think the market is too small.</a:t>
            </a:r>
          </a:p>
        </p:txBody>
      </p:sp>
      <p:sp>
        <p:nvSpPr>
          <p:cNvPr id="48" name="Textfeld 47">
            <a:extLst>
              <a:ext uri="{FF2B5EF4-FFF2-40B4-BE49-F238E27FC236}">
                <a16:creationId xmlns:a16="http://schemas.microsoft.com/office/drawing/2014/main" id="{184C1EBD-5367-916C-08DC-5A9F5BB27F44}"/>
              </a:ext>
            </a:extLst>
          </p:cNvPr>
          <p:cNvSpPr txBox="1"/>
          <p:nvPr/>
        </p:nvSpPr>
        <p:spPr>
          <a:xfrm>
            <a:off x="745028" y="4541212"/>
            <a:ext cx="3913030" cy="738664"/>
          </a:xfrm>
          <a:prstGeom prst="rect">
            <a:avLst/>
          </a:prstGeom>
          <a:noFill/>
        </p:spPr>
        <p:txBody>
          <a:bodyPr wrap="square">
            <a:spAutoFit/>
          </a:bodyPr>
          <a:lstStyle/>
          <a:p>
            <a:r>
              <a:rPr lang="de-CH" sz="1400" b="1" dirty="0"/>
              <a:t>Weather resistance: </a:t>
            </a:r>
            <a:r>
              <a:rPr lang="de-CH" sz="1400" dirty="0"/>
              <a:t>You are concerned that the material is not waterproof and that purchases could get wet.</a:t>
            </a:r>
          </a:p>
        </p:txBody>
      </p:sp>
    </p:spTree>
    <p:extLst>
      <p:ext uri="{BB962C8B-B14F-4D97-AF65-F5344CB8AC3E}">
        <p14:creationId xmlns:p14="http://schemas.microsoft.com/office/powerpoint/2010/main" val="2712784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404CB-5CBD-625E-58CA-761BC90BBFDA}"/>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E9B8E4D-9B41-E49E-B745-6FCE0B04772C}"/>
              </a:ext>
            </a:extLst>
          </p:cNvPr>
          <p:cNvSpPr>
            <a:spLocks noGrp="1"/>
          </p:cNvSpPr>
          <p:nvPr>
            <p:ph type="sldNum" sz="quarter" idx="12"/>
          </p:nvPr>
        </p:nvSpPr>
        <p:spPr>
          <a:xfrm>
            <a:off x="10775466" y="6361234"/>
            <a:ext cx="1268493" cy="365125"/>
          </a:xfrm>
        </p:spPr>
        <p:txBody>
          <a:bodyPr/>
          <a:lstStyle/>
          <a:p>
            <a:fld id="{B7E6CA31-DA56-47CF-9891-B6D0296B6AEC}" type="slidenum">
              <a:rPr lang="ru-RU" smtClean="0"/>
              <a:t>28</a:t>
            </a:fld>
            <a:endParaRPr lang="ru-RU" dirty="0"/>
          </a:p>
        </p:txBody>
      </p:sp>
      <p:sp>
        <p:nvSpPr>
          <p:cNvPr id="4" name="Rechteck 3">
            <a:extLst>
              <a:ext uri="{FF2B5EF4-FFF2-40B4-BE49-F238E27FC236}">
                <a16:creationId xmlns:a16="http://schemas.microsoft.com/office/drawing/2014/main" id="{4952AB24-3C65-D8FE-8377-188F655A6EE2}"/>
              </a:ext>
            </a:extLst>
          </p:cNvPr>
          <p:cNvSpPr/>
          <p:nvPr/>
        </p:nvSpPr>
        <p:spPr>
          <a:xfrm>
            <a:off x="1098237" y="4095548"/>
            <a:ext cx="6313782" cy="646331"/>
          </a:xfrm>
          <a:prstGeom prst="rect">
            <a:avLst/>
          </a:prstGeom>
        </p:spPr>
        <p:txBody>
          <a:bodyPr wrap="square">
            <a:spAutoFit/>
          </a:bodyPr>
          <a:lstStyle/>
          <a:p>
            <a:pPr>
              <a:spcBef>
                <a:spcPts val="800"/>
              </a:spcBef>
              <a:buClr>
                <a:srgbClr val="073450"/>
              </a:buClr>
            </a:pPr>
            <a:r>
              <a:rPr lang="de-CH" b="1" dirty="0"/>
              <a:t>Don't justify yourself: </a:t>
            </a:r>
            <a:r>
              <a:rPr lang="de-CH" dirty="0"/>
              <a:t>Don't waste time on justifications. If feedback doesn't suit you, just leave it at that.</a:t>
            </a:r>
          </a:p>
        </p:txBody>
      </p:sp>
      <p:cxnSp>
        <p:nvCxnSpPr>
          <p:cNvPr id="8" name="Gerader Verbinder 7">
            <a:extLst>
              <a:ext uri="{FF2B5EF4-FFF2-40B4-BE49-F238E27FC236}">
                <a16:creationId xmlns:a16="http://schemas.microsoft.com/office/drawing/2014/main" id="{21404E47-5413-E6FF-0BAE-CCA5EF851226}"/>
              </a:ext>
            </a:extLst>
          </p:cNvPr>
          <p:cNvCxnSpPr>
            <a:cxnSpLocks/>
          </p:cNvCxnSpPr>
          <p:nvPr/>
        </p:nvCxnSpPr>
        <p:spPr>
          <a:xfrm>
            <a:off x="1041381" y="1508795"/>
            <a:ext cx="6335936"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462CF0DC-BAFD-03A4-5A24-5190B794EB57}"/>
              </a:ext>
            </a:extLst>
          </p:cNvPr>
          <p:cNvCxnSpPr>
            <a:cxnSpLocks/>
          </p:cNvCxnSpPr>
          <p:nvPr/>
        </p:nvCxnSpPr>
        <p:spPr>
          <a:xfrm>
            <a:off x="1041381" y="2672302"/>
            <a:ext cx="6313783"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0" name="Titel 1">
            <a:extLst>
              <a:ext uri="{FF2B5EF4-FFF2-40B4-BE49-F238E27FC236}">
                <a16:creationId xmlns:a16="http://schemas.microsoft.com/office/drawing/2014/main" id="{B82375A7-B58F-A79F-A4DB-BF84898A0E0C}"/>
              </a:ext>
            </a:extLst>
          </p:cNvPr>
          <p:cNvSpPr txBox="1">
            <a:spLocks/>
          </p:cNvSpPr>
          <p:nvPr/>
        </p:nvSpPr>
        <p:spPr>
          <a:xfrm>
            <a:off x="940219"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altLang="fr-FR" sz="2400" dirty="0">
                <a:solidFill>
                  <a:srgbClr val="0B4874"/>
                </a:solidFill>
                <a:latin typeface="Century Gothic"/>
                <a:ea typeface="ＭＳ Ｐゴシック" charset="0"/>
                <a:cs typeface="Arial"/>
              </a:rPr>
              <a:t>Receiving feedback: Accepting feedback correctly</a:t>
            </a:r>
            <a:br>
              <a:rPr lang="de-DE" altLang="fr-FR" sz="2400" dirty="0">
                <a:solidFill>
                  <a:srgbClr val="0B4874"/>
                </a:solidFill>
                <a:latin typeface="Century Gothic"/>
                <a:ea typeface="ＭＳ Ｐゴシック" charset="0"/>
                <a:cs typeface="Arial"/>
              </a:rPr>
            </a:br>
            <a:r>
              <a:rPr lang="de-DE" altLang="fr-FR" sz="2400" dirty="0">
                <a:solidFill>
                  <a:srgbClr val="0B4874"/>
                </a:solidFill>
                <a:latin typeface="Century Gothic"/>
                <a:ea typeface="ＭＳ Ｐゴシック" charset="0"/>
                <a:cs typeface="Arial"/>
              </a:rPr>
              <a:t>is not that easy</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14" name="Textfeld 13">
            <a:extLst>
              <a:ext uri="{FF2B5EF4-FFF2-40B4-BE49-F238E27FC236}">
                <a16:creationId xmlns:a16="http://schemas.microsoft.com/office/drawing/2014/main" id="{0CCF7B14-88F2-3C2B-7164-BDEBCD2BBC6C}"/>
              </a:ext>
            </a:extLst>
          </p:cNvPr>
          <p:cNvSpPr txBox="1"/>
          <p:nvPr/>
        </p:nvSpPr>
        <p:spPr>
          <a:xfrm>
            <a:off x="1087160" y="2797594"/>
            <a:ext cx="6290158" cy="923330"/>
          </a:xfrm>
          <a:prstGeom prst="rect">
            <a:avLst/>
          </a:prstGeom>
          <a:noFill/>
        </p:spPr>
        <p:txBody>
          <a:bodyPr wrap="square">
            <a:spAutoFit/>
          </a:bodyPr>
          <a:lstStyle/>
          <a:p>
            <a:r>
              <a:rPr lang="en-GB" b="1" noProof="0" dirty="0"/>
              <a:t>Follow-up questions:</a:t>
            </a:r>
            <a:r>
              <a:rPr lang="en-GB" noProof="0" dirty="0"/>
              <a:t> If you’re not sure whether you’ve </a:t>
            </a:r>
          </a:p>
          <a:p>
            <a:r>
              <a:rPr lang="en-GB" noProof="0" dirty="0"/>
              <a:t>understood the feedback correctly, rephrase it in your own words and ask: </a:t>
            </a:r>
            <a:r>
              <a:rPr lang="de-CH" dirty="0"/>
              <a:t>«I</a:t>
            </a:r>
            <a:r>
              <a:rPr lang="en-GB" noProof="0" dirty="0"/>
              <a:t>s that what you meant?</a:t>
            </a:r>
            <a:r>
              <a:rPr lang="de-CH" dirty="0"/>
              <a:t>»</a:t>
            </a:r>
            <a:endParaRPr lang="en-GB" noProof="0" dirty="0"/>
          </a:p>
        </p:txBody>
      </p:sp>
      <p:sp>
        <p:nvSpPr>
          <p:cNvPr id="17" name="Textfeld 16">
            <a:extLst>
              <a:ext uri="{FF2B5EF4-FFF2-40B4-BE49-F238E27FC236}">
                <a16:creationId xmlns:a16="http://schemas.microsoft.com/office/drawing/2014/main" id="{1645EB14-F8D0-3BB6-7BDB-7F8A0FC1BEC8}"/>
              </a:ext>
            </a:extLst>
          </p:cNvPr>
          <p:cNvSpPr txBox="1"/>
          <p:nvPr/>
        </p:nvSpPr>
        <p:spPr>
          <a:xfrm>
            <a:off x="1076083" y="5358211"/>
            <a:ext cx="9068378" cy="646331"/>
          </a:xfrm>
          <a:prstGeom prst="rect">
            <a:avLst/>
          </a:prstGeom>
          <a:noFill/>
        </p:spPr>
        <p:txBody>
          <a:bodyPr wrap="square">
            <a:spAutoFit/>
          </a:bodyPr>
          <a:lstStyle/>
          <a:p>
            <a:pPr>
              <a:spcBef>
                <a:spcPts val="600"/>
              </a:spcBef>
            </a:pPr>
            <a:r>
              <a:rPr lang="de-CH" b="1" dirty="0"/>
              <a:t>Be grateful: </a:t>
            </a:r>
            <a:r>
              <a:rPr lang="de-CH" dirty="0"/>
              <a:t>Feedback is a gift that helps you improve your idea</a:t>
            </a:r>
            <a:r>
              <a:rPr lang="de-CH" dirty="0">
                <a:sym typeface="Wingdings" panose="05000000000000000000" pitchFamily="2" charset="2"/>
              </a:rPr>
              <a:t> </a:t>
            </a:r>
            <a:endParaRPr lang="de-CH" sz="1800" dirty="0"/>
          </a:p>
        </p:txBody>
      </p:sp>
      <p:cxnSp>
        <p:nvCxnSpPr>
          <p:cNvPr id="30" name="Gerader Verbinder 29">
            <a:extLst>
              <a:ext uri="{FF2B5EF4-FFF2-40B4-BE49-F238E27FC236}">
                <a16:creationId xmlns:a16="http://schemas.microsoft.com/office/drawing/2014/main" id="{47BE2FD4-6D6F-7136-AA3D-635459A06F43}"/>
              </a:ext>
            </a:extLst>
          </p:cNvPr>
          <p:cNvCxnSpPr>
            <a:cxnSpLocks/>
          </p:cNvCxnSpPr>
          <p:nvPr/>
        </p:nvCxnSpPr>
        <p:spPr>
          <a:xfrm flipV="1">
            <a:off x="1041381" y="6162823"/>
            <a:ext cx="10074536" cy="42556"/>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pic>
        <p:nvPicPr>
          <p:cNvPr id="5" name="Grafik 4" descr="Ein Bild, das Lächeln, Smiley, Ball enthält.&#10;&#10;KI-generierte Inhalte können fehlerhaft sein.">
            <a:extLst>
              <a:ext uri="{FF2B5EF4-FFF2-40B4-BE49-F238E27FC236}">
                <a16:creationId xmlns:a16="http://schemas.microsoft.com/office/drawing/2014/main" id="{EE316094-47BD-D164-0352-B58853E350AF}"/>
              </a:ext>
            </a:extLst>
          </p:cNvPr>
          <p:cNvPicPr>
            <a:picLocks noChangeAspect="1"/>
          </p:cNvPicPr>
          <p:nvPr/>
        </p:nvPicPr>
        <p:blipFill>
          <a:blip r:embed="rId3"/>
          <a:stretch>
            <a:fillRect/>
          </a:stretch>
        </p:blipFill>
        <p:spPr>
          <a:xfrm>
            <a:off x="7714193" y="1484762"/>
            <a:ext cx="3280122" cy="3197602"/>
          </a:xfrm>
          <a:prstGeom prst="rect">
            <a:avLst/>
          </a:prstGeom>
        </p:spPr>
      </p:pic>
      <p:sp>
        <p:nvSpPr>
          <p:cNvPr id="7" name="Textfeld 6">
            <a:extLst>
              <a:ext uri="{FF2B5EF4-FFF2-40B4-BE49-F238E27FC236}">
                <a16:creationId xmlns:a16="http://schemas.microsoft.com/office/drawing/2014/main" id="{A9D9010B-C9D8-7E73-67BD-7DE88A835E15}"/>
              </a:ext>
            </a:extLst>
          </p:cNvPr>
          <p:cNvSpPr txBox="1"/>
          <p:nvPr/>
        </p:nvSpPr>
        <p:spPr>
          <a:xfrm>
            <a:off x="1076083" y="1755598"/>
            <a:ext cx="6335936" cy="923330"/>
          </a:xfrm>
          <a:prstGeom prst="rect">
            <a:avLst/>
          </a:prstGeom>
          <a:noFill/>
        </p:spPr>
        <p:txBody>
          <a:bodyPr wrap="square">
            <a:spAutoFit/>
          </a:bodyPr>
          <a:lstStyle/>
          <a:p>
            <a:pPr>
              <a:spcBef>
                <a:spcPts val="600"/>
              </a:spcBef>
            </a:pPr>
            <a:r>
              <a:rPr lang="en-GB" b="1" noProof="0" dirty="0"/>
              <a:t>Take it all in: </a:t>
            </a:r>
            <a:r>
              <a:rPr lang="en-GB" noProof="0" dirty="0"/>
              <a:t>Feedback is valuable. Let the feedback providers finish speaking and take notes.</a:t>
            </a:r>
            <a:endParaRPr lang="en-GB" sz="1800" noProof="0" dirty="0"/>
          </a:p>
        </p:txBody>
      </p:sp>
      <p:cxnSp>
        <p:nvCxnSpPr>
          <p:cNvPr id="16" name="Gerader Verbinder 15">
            <a:extLst>
              <a:ext uri="{FF2B5EF4-FFF2-40B4-BE49-F238E27FC236}">
                <a16:creationId xmlns:a16="http://schemas.microsoft.com/office/drawing/2014/main" id="{F1153F76-861D-3E4A-2FDB-339A4A263946}"/>
              </a:ext>
            </a:extLst>
          </p:cNvPr>
          <p:cNvCxnSpPr>
            <a:cxnSpLocks/>
          </p:cNvCxnSpPr>
          <p:nvPr/>
        </p:nvCxnSpPr>
        <p:spPr>
          <a:xfrm>
            <a:off x="1041381" y="3835809"/>
            <a:ext cx="6313783"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2741C5BA-1AF0-9176-FBCD-9A0EE4A05869}"/>
              </a:ext>
            </a:extLst>
          </p:cNvPr>
          <p:cNvCxnSpPr>
            <a:cxnSpLocks/>
          </p:cNvCxnSpPr>
          <p:nvPr/>
        </p:nvCxnSpPr>
        <p:spPr>
          <a:xfrm>
            <a:off x="1041381" y="4999316"/>
            <a:ext cx="10040472"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6" name="Textfeld 5">
            <a:extLst>
              <a:ext uri="{FF2B5EF4-FFF2-40B4-BE49-F238E27FC236}">
                <a16:creationId xmlns:a16="http://schemas.microsoft.com/office/drawing/2014/main" id="{B0E4372D-D280-B4A4-40A9-DBF01A985CF5}"/>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
        <p:nvSpPr>
          <p:cNvPr id="11" name="Textfeld 10">
            <a:extLst>
              <a:ext uri="{FF2B5EF4-FFF2-40B4-BE49-F238E27FC236}">
                <a16:creationId xmlns:a16="http://schemas.microsoft.com/office/drawing/2014/main" id="{15E4EF3D-56DD-3019-0FB4-64D0DAD865C2}"/>
              </a:ext>
            </a:extLst>
          </p:cNvPr>
          <p:cNvSpPr txBox="1"/>
          <p:nvPr/>
        </p:nvSpPr>
        <p:spPr>
          <a:xfrm>
            <a:off x="7714193" y="4650090"/>
            <a:ext cx="2031848" cy="246221"/>
          </a:xfrm>
          <a:prstGeom prst="rect">
            <a:avLst/>
          </a:prstGeom>
          <a:noFill/>
        </p:spPr>
        <p:txBody>
          <a:bodyPr wrap="square">
            <a:spAutoFit/>
          </a:bodyPr>
          <a:lstStyle/>
          <a:p>
            <a:pPr>
              <a:lnSpc>
                <a:spcPts val="1220"/>
              </a:lnSpc>
              <a:buNone/>
            </a:pPr>
            <a:r>
              <a:rPr lang="de-CH" sz="1000" b="1" kern="100" dirty="0">
                <a:solidFill>
                  <a:srgbClr val="686868"/>
                </a:solidFill>
                <a:effectLst/>
                <a:latin typeface="+mj-lt"/>
                <a:ea typeface="Times New Roman" panose="02020603050405020304" pitchFamily="18" charset="0"/>
                <a:cs typeface="Times New Roman" panose="02020603050405020304" pitchFamily="18" charset="0"/>
              </a:rPr>
              <a:t>Source: </a:t>
            </a:r>
            <a:r>
              <a:rPr lang="de-CH"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BeritK</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3542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60673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5840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451906"/>
            <a:ext cx="4701096" cy="2062103"/>
          </a:xfrm>
          <a:prstGeom prst="rect">
            <a:avLst/>
          </a:prstGeom>
        </p:spPr>
        <p:txBody>
          <a:bodyPr wrap="square">
            <a:spAutoFit/>
          </a:bodyPr>
          <a:lstStyle/>
          <a:p>
            <a:r>
              <a:rPr lang="de-CH" sz="3200" b="1" noProof="0" dirty="0">
                <a:solidFill>
                  <a:srgbClr val="0B4874"/>
                </a:solidFill>
              </a:rPr>
              <a:t>Recurring theme</a:t>
            </a:r>
          </a:p>
          <a:p>
            <a:r>
              <a:rPr lang="de-CH" sz="3200" noProof="0" dirty="0">
                <a:solidFill>
                  <a:srgbClr val="0B4874"/>
                </a:solidFill>
              </a:rPr>
              <a:t>Pitching and</a:t>
            </a:r>
            <a:br>
              <a:rPr lang="de-CH" sz="3200" noProof="0" dirty="0">
                <a:solidFill>
                  <a:srgbClr val="0B4874"/>
                </a:solidFill>
              </a:rPr>
            </a:br>
            <a:r>
              <a:rPr lang="de-CH" sz="3200" noProof="0" dirty="0">
                <a:solidFill>
                  <a:srgbClr val="0B4874"/>
                </a:solidFill>
              </a:rPr>
              <a:t>giving feedback</a:t>
            </a:r>
            <a:endParaRPr lang="en-GB" sz="3200" noProof="0" dirty="0">
              <a:solidFill>
                <a:srgbClr val="0B4874"/>
              </a:solidFill>
            </a:endParaRPr>
          </a:p>
        </p:txBody>
      </p:sp>
      <p:sp>
        <p:nvSpPr>
          <p:cNvPr id="2" name="Foliennummernplatzhalter 1">
            <a:extLst>
              <a:ext uri="{FF2B5EF4-FFF2-40B4-BE49-F238E27FC236}">
                <a16:creationId xmlns:a16="http://schemas.microsoft.com/office/drawing/2014/main" id="{4CCC093B-201E-54E8-15E5-F3328003C351}"/>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5" name="Textfeld 4">
            <a:extLst>
              <a:ext uri="{FF2B5EF4-FFF2-40B4-BE49-F238E27FC236}">
                <a16:creationId xmlns:a16="http://schemas.microsoft.com/office/drawing/2014/main" id="{6DD890ED-04A4-B117-AEBA-DDCEB54A197C}"/>
              </a:ext>
            </a:extLst>
          </p:cNvPr>
          <p:cNvSpPr txBox="1"/>
          <p:nvPr/>
        </p:nvSpPr>
        <p:spPr>
          <a:xfrm>
            <a:off x="6695892" y="6229181"/>
            <a:ext cx="3707530" cy="430887"/>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8636A-9967-568A-0E56-63F6B8490015}"/>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2F8493D4-BBF0-830B-8B2F-B13940218B6C}"/>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BEC35BC8-4194-9437-EF7E-2522620D8DF2}"/>
              </a:ext>
            </a:extLst>
          </p:cNvPr>
          <p:cNvSpPr>
            <a:spLocks/>
          </p:cNvSpPr>
          <p:nvPr/>
        </p:nvSpPr>
        <p:spPr bwMode="auto">
          <a:xfrm>
            <a:off x="8097156" y="1930391"/>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21" name="Freeform 9">
            <a:extLst>
              <a:ext uri="{FF2B5EF4-FFF2-40B4-BE49-F238E27FC236}">
                <a16:creationId xmlns:a16="http://schemas.microsoft.com/office/drawing/2014/main" id="{6F73D2D8-D2B7-8151-54D7-5148D8CAB579}"/>
              </a:ext>
            </a:extLst>
          </p:cNvPr>
          <p:cNvSpPr>
            <a:spLocks/>
          </p:cNvSpPr>
          <p:nvPr/>
        </p:nvSpPr>
        <p:spPr bwMode="auto">
          <a:xfrm>
            <a:off x="2359504" y="3125737"/>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22" name="Rectangle 399">
            <a:extLst>
              <a:ext uri="{FF2B5EF4-FFF2-40B4-BE49-F238E27FC236}">
                <a16:creationId xmlns:a16="http://schemas.microsoft.com/office/drawing/2014/main" id="{F1CE5B8B-5DEB-FD7A-DE01-9AC6D4769F5E}"/>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How do I structure a </a:t>
            </a:r>
            <a:r>
              <a:rPr lang="de-CH" b="1" dirty="0">
                <a:solidFill>
                  <a:schemeClr val="bg1"/>
                </a:solidFill>
                <a:latin typeface="+mj-lt"/>
                <a:ea typeface="Roboto" pitchFamily="2" charset="0"/>
                <a:cs typeface="Arial" charset="0"/>
              </a:rPr>
              <a:t>compelling </a:t>
            </a:r>
            <a:r>
              <a:rPr lang="de-CH" b="1" noProof="0" dirty="0">
                <a:solidFill>
                  <a:schemeClr val="bg1"/>
                </a:solidFill>
                <a:latin typeface="+mj-lt"/>
                <a:ea typeface="Roboto" pitchFamily="2" charset="0"/>
                <a:cs typeface="Arial" charset="0"/>
              </a:rPr>
              <a:t>presentation?</a:t>
            </a:r>
          </a:p>
        </p:txBody>
      </p:sp>
      <p:sp>
        <p:nvSpPr>
          <p:cNvPr id="25" name="Freeform 16">
            <a:extLst>
              <a:ext uri="{FF2B5EF4-FFF2-40B4-BE49-F238E27FC236}">
                <a16:creationId xmlns:a16="http://schemas.microsoft.com/office/drawing/2014/main" id="{2DE521A2-2BFD-5C27-3C64-7EA9BCD74B29}"/>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F832B872-4701-CE6A-C25D-665501137094}"/>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4D04E287-EAB0-C2ED-7CE5-F7B641BC3FE0}"/>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FF8A45FD-17C0-23F2-350B-37A0535B20D4}"/>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F276D53A-459B-09B7-55A5-275B88ECA191}"/>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CCD02FF3-C382-BC0F-3625-D18E08064216}"/>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CC8EF6BE-6502-46E2-56F2-545404BC0D26}"/>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88C07ADD-05B7-9EA5-37A3-FE6D0D99F4F0}"/>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A2B5BB69-1069-F030-8AD8-3042BE6DE7A9}"/>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34E6FF97-196C-1D3B-7CF4-82B0C1EDADBB}"/>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28FAD0D8-1738-0590-8ADB-59F027B64E98}"/>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84870C66-BE02-D51D-E050-77B3AC44194C}"/>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5CECE0BE-B2A5-F4E7-F132-13CACA4C1C6F}"/>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E0CBDC7B-B3CC-6585-B492-96674BB2B980}"/>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0" name="Freeform 5">
            <a:extLst>
              <a:ext uri="{FF2B5EF4-FFF2-40B4-BE49-F238E27FC236}">
                <a16:creationId xmlns:a16="http://schemas.microsoft.com/office/drawing/2014/main" id="{2AB11502-73D7-9745-E765-8568B0849627}"/>
              </a:ext>
            </a:extLst>
          </p:cNvPr>
          <p:cNvSpPr>
            <a:spLocks/>
          </p:cNvSpPr>
          <p:nvPr/>
        </p:nvSpPr>
        <p:spPr bwMode="auto">
          <a:xfrm>
            <a:off x="509619" y="195230"/>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23" name="Rectangle 399">
            <a:extLst>
              <a:ext uri="{FF2B5EF4-FFF2-40B4-BE49-F238E27FC236}">
                <a16:creationId xmlns:a16="http://schemas.microsoft.com/office/drawing/2014/main" id="{7B8345E2-2020-EF19-3B78-2B5F2A5C9BED}"/>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What is a pitch? And what makes a good pitch?</a:t>
            </a:r>
          </a:p>
        </p:txBody>
      </p:sp>
      <p:grpSp>
        <p:nvGrpSpPr>
          <p:cNvPr id="39" name="Group 94">
            <a:extLst>
              <a:ext uri="{FF2B5EF4-FFF2-40B4-BE49-F238E27FC236}">
                <a16:creationId xmlns:a16="http://schemas.microsoft.com/office/drawing/2014/main" id="{93F3A9AB-218E-4572-5BD5-2F7C1D76101D}"/>
              </a:ext>
            </a:extLst>
          </p:cNvPr>
          <p:cNvGrpSpPr>
            <a:grpSpLocks noChangeAspect="1"/>
          </p:cNvGrpSpPr>
          <p:nvPr/>
        </p:nvGrpSpPr>
        <p:grpSpPr bwMode="auto">
          <a:xfrm>
            <a:off x="1698434" y="708509"/>
            <a:ext cx="661070" cy="648635"/>
            <a:chOff x="2756" y="347"/>
            <a:chExt cx="5901" cy="5790"/>
          </a:xfrm>
          <a:solidFill>
            <a:schemeClr val="bg1"/>
          </a:solidFill>
        </p:grpSpPr>
        <p:sp>
          <p:nvSpPr>
            <p:cNvPr id="40" name="Freeform 95">
              <a:extLst>
                <a:ext uri="{FF2B5EF4-FFF2-40B4-BE49-F238E27FC236}">
                  <a16:creationId xmlns:a16="http://schemas.microsoft.com/office/drawing/2014/main" id="{7A767B64-E49A-1864-8B29-D313D4456C26}"/>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1" name="Freeform 96">
              <a:extLst>
                <a:ext uri="{FF2B5EF4-FFF2-40B4-BE49-F238E27FC236}">
                  <a16:creationId xmlns:a16="http://schemas.microsoft.com/office/drawing/2014/main" id="{91D8CBD7-28E0-E1D3-5C3F-69D16E78438F}"/>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2" name="Freeform 97">
              <a:extLst>
                <a:ext uri="{FF2B5EF4-FFF2-40B4-BE49-F238E27FC236}">
                  <a16:creationId xmlns:a16="http://schemas.microsoft.com/office/drawing/2014/main" id="{A3F33B14-46E7-E2DB-1300-C5DB21902DCF}"/>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465A0579-1D06-585A-0233-4D32142ACEF9}"/>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Pitching and</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Getting feedback</a:t>
            </a:r>
          </a:p>
        </p:txBody>
      </p:sp>
      <p:sp>
        <p:nvSpPr>
          <p:cNvPr id="5" name="Freeform 9">
            <a:extLst>
              <a:ext uri="{FF2B5EF4-FFF2-40B4-BE49-F238E27FC236}">
                <a16:creationId xmlns:a16="http://schemas.microsoft.com/office/drawing/2014/main" id="{81AC63FC-9280-5670-7725-9AC1F93207E9}"/>
              </a:ext>
            </a:extLst>
          </p:cNvPr>
          <p:cNvSpPr>
            <a:spLocks/>
          </p:cNvSpPr>
          <p:nvPr/>
        </p:nvSpPr>
        <p:spPr bwMode="auto">
          <a:xfrm>
            <a:off x="4808249" y="43630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6" name="Rectangle 399">
            <a:extLst>
              <a:ext uri="{FF2B5EF4-FFF2-40B4-BE49-F238E27FC236}">
                <a16:creationId xmlns:a16="http://schemas.microsoft.com/office/drawing/2014/main" id="{D113CD92-4490-D1C7-7673-6F2285EF5E45}"/>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How do I present credibly and authentically?</a:t>
            </a:r>
          </a:p>
        </p:txBody>
      </p:sp>
      <p:sp>
        <p:nvSpPr>
          <p:cNvPr id="17" name="Freeform 5">
            <a:extLst>
              <a:ext uri="{FF2B5EF4-FFF2-40B4-BE49-F238E27FC236}">
                <a16:creationId xmlns:a16="http://schemas.microsoft.com/office/drawing/2014/main" id="{6ED2771E-524C-FE46-D504-CB2661D8B957}"/>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3877AE4E-325A-EA43-00F1-6C41240B03CF}"/>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975773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96065672-70D5-4DC7-9914-CD86F065E2F2}"/>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Pitch? What's that?</a:t>
            </a:r>
          </a:p>
        </p:txBody>
      </p:sp>
      <p:sp>
        <p:nvSpPr>
          <p:cNvPr id="21" name="Inhaltsplatzhalter 2">
            <a:extLst>
              <a:ext uri="{FF2B5EF4-FFF2-40B4-BE49-F238E27FC236}">
                <a16:creationId xmlns:a16="http://schemas.microsoft.com/office/drawing/2014/main" id="{DF23717F-BAB3-4854-BF64-494261B7B335}"/>
              </a:ext>
            </a:extLst>
          </p:cNvPr>
          <p:cNvSpPr txBox="1">
            <a:spLocks/>
          </p:cNvSpPr>
          <p:nvPr/>
        </p:nvSpPr>
        <p:spPr>
          <a:xfrm>
            <a:off x="1027604" y="1029132"/>
            <a:ext cx="10144166" cy="13197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358775"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rPr>
              <a:t>Pitch = Live presentation of a business idea in front of an audience </a:t>
            </a: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endPar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r>
              <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rPr>
              <a:t>				</a:t>
            </a:r>
          </a:p>
        </p:txBody>
      </p:sp>
      <p:sp>
        <p:nvSpPr>
          <p:cNvPr id="23" name="Rechteck 22">
            <a:extLst>
              <a:ext uri="{FF2B5EF4-FFF2-40B4-BE49-F238E27FC236}">
                <a16:creationId xmlns:a16="http://schemas.microsoft.com/office/drawing/2014/main" id="{BE811DFC-58DA-49E6-B71E-C0B4652F9228}"/>
              </a:ext>
            </a:extLst>
          </p:cNvPr>
          <p:cNvSpPr/>
          <p:nvPr/>
        </p:nvSpPr>
        <p:spPr>
          <a:xfrm>
            <a:off x="1140477" y="1720645"/>
            <a:ext cx="9616013" cy="4258735"/>
          </a:xfrm>
          <a:prstGeom prst="rect">
            <a:avLst/>
          </a:prstGeom>
          <a:noFill/>
          <a:ln w="28575">
            <a:solidFill>
              <a:srgbClr val="96CB00"/>
            </a:solidFill>
          </a:ln>
        </p:spPr>
        <p:style>
          <a:lnRef idx="1">
            <a:schemeClr val="accent1"/>
          </a:lnRef>
          <a:fillRef idx="3">
            <a:schemeClr val="accent1"/>
          </a:fillRef>
          <a:effectRef idx="2">
            <a:schemeClr val="accent1"/>
          </a:effectRef>
          <a:fontRef idx="minor">
            <a:schemeClr val="lt1"/>
          </a:fontRef>
        </p:style>
        <p:txBody>
          <a:bodyPr rtlCol="0" anchor="ctr"/>
          <a:lstStyle/>
          <a:p>
            <a:pPr marL="715963" marR="0" lvl="0" indent="-358775" algn="l" defTabSz="914400" rtl="0" eaLnBrk="1" fontAlgn="auto" latinLnBrk="0" hangingPunct="1">
              <a:lnSpc>
                <a:spcPct val="100000"/>
              </a:lnSpc>
              <a:spcBef>
                <a:spcPts val="0"/>
              </a:spcBef>
              <a:spcAft>
                <a:spcPts val="0"/>
              </a:spcAft>
              <a:buClrTx/>
              <a:buSzTx/>
              <a:buFontTx/>
              <a:buNone/>
              <a:tabLst/>
              <a:defRPr/>
            </a:pPr>
            <a:r>
              <a:rPr lang="en-GB" sz="2000" b="1" dirty="0">
                <a:solidFill>
                  <a:srgbClr val="073450"/>
                </a:solidFill>
                <a:latin typeface="Century Gothic"/>
              </a:rPr>
              <a:t>Assignment:</a:t>
            </a:r>
            <a:endParaRPr kumimoji="0" lang="en-GB" sz="2000" b="1" i="0" u="none" strike="noStrike" kern="1200" cap="none" spc="0" normalizeH="0" baseline="0" noProof="0" dirty="0">
              <a:ln>
                <a:noFill/>
              </a:ln>
              <a:solidFill>
                <a:srgbClr val="073450"/>
              </a:solidFill>
              <a:effectLst/>
              <a:uLnTx/>
              <a:uFillTx/>
              <a:latin typeface="Century Gothic"/>
              <a:ea typeface="+mn-ea"/>
              <a:cs typeface="+mn-cs"/>
            </a:endParaRPr>
          </a:p>
          <a:p>
            <a:pPr marL="715963" marR="0" lvl="0" indent="-358775" algn="l" defTabSz="914400" rtl="0" eaLnBrk="1" fontAlgn="auto" latinLnBrk="0" hangingPunct="1">
              <a:lnSpc>
                <a:spcPct val="100000"/>
              </a:lnSpc>
              <a:spcBef>
                <a:spcPts val="200"/>
              </a:spcBef>
              <a:spcAft>
                <a:spcPts val="0"/>
              </a:spcAft>
              <a:buClrTx/>
              <a:buSzTx/>
              <a:buFontTx/>
              <a:buNone/>
              <a:tabLst/>
              <a:defRPr/>
            </a:pPr>
            <a:endParaRPr kumimoji="0" lang="en-GB" sz="1000" b="0" i="0" u="none" strike="noStrike" kern="1200" cap="none" spc="0" normalizeH="0" baseline="0" noProof="0" dirty="0">
              <a:ln>
                <a:noFill/>
              </a:ln>
              <a:solidFill>
                <a:srgbClr val="073450"/>
              </a:solidFill>
              <a:effectLst/>
              <a:uLnTx/>
              <a:uFillTx/>
              <a:latin typeface="Century Gothic"/>
              <a:ea typeface="+mn-ea"/>
              <a:cs typeface="+mn-cs"/>
            </a:endParaRPr>
          </a:p>
          <a:p>
            <a:pPr marL="715963" lvl="0" indent="-358775">
              <a:spcBef>
                <a:spcPts val="200"/>
              </a:spcBef>
              <a:defRPr/>
            </a:pPr>
            <a:r>
              <a:rPr lang="en-GB" sz="2000" dirty="0">
                <a:solidFill>
                  <a:srgbClr val="073450"/>
                </a:solidFill>
                <a:latin typeface="Century Gothic"/>
              </a:rPr>
              <a:t>We will now watch two pitches from the programme «</a:t>
            </a:r>
            <a:r>
              <a:rPr lang="en-GB" sz="2000" dirty="0" err="1">
                <a:solidFill>
                  <a:srgbClr val="073450"/>
                </a:solidFill>
                <a:latin typeface="Century Gothic"/>
              </a:rPr>
              <a:t>Höhle</a:t>
            </a:r>
            <a:r>
              <a:rPr lang="en-GB" sz="2000" dirty="0">
                <a:solidFill>
                  <a:srgbClr val="073450"/>
                </a:solidFill>
                <a:latin typeface="Century Gothic"/>
              </a:rPr>
              <a:t> </a:t>
            </a:r>
            <a:r>
              <a:rPr kumimoji="0" lang="en-GB" sz="2000" b="0" i="0" u="none" strike="noStrike" kern="1200" cap="none" spc="0" normalizeH="0" baseline="0" noProof="0" dirty="0">
                <a:ln>
                  <a:noFill/>
                </a:ln>
                <a:solidFill>
                  <a:srgbClr val="073450"/>
                </a:solidFill>
                <a:effectLst/>
                <a:uLnTx/>
                <a:uFillTx/>
                <a:latin typeface="Century Gothic"/>
                <a:ea typeface="+mn-ea"/>
                <a:cs typeface="+mn-cs"/>
              </a:rPr>
              <a:t>der </a:t>
            </a:r>
            <a:r>
              <a:rPr kumimoji="0" lang="en-GB" sz="2000" b="0" i="0" u="none" strike="noStrike" kern="1200" cap="none" spc="0" normalizeH="0" baseline="0" noProof="0" dirty="0" err="1">
                <a:ln>
                  <a:noFill/>
                </a:ln>
                <a:solidFill>
                  <a:srgbClr val="073450"/>
                </a:solidFill>
                <a:effectLst/>
                <a:uLnTx/>
                <a:uFillTx/>
                <a:latin typeface="Century Gothic"/>
                <a:ea typeface="+mn-ea"/>
                <a:cs typeface="+mn-cs"/>
              </a:rPr>
              <a:t>Löwen</a:t>
            </a:r>
            <a:r>
              <a:rPr kumimoji="0" lang="en-GB" sz="2000" b="0" i="0" u="none" strike="noStrike" kern="1200" cap="none" spc="0" normalizeH="0" baseline="0" noProof="0" dirty="0">
                <a:ln>
                  <a:noFill/>
                </a:ln>
                <a:solidFill>
                  <a:srgbClr val="073450"/>
                </a:solidFill>
                <a:effectLst/>
                <a:uLnTx/>
                <a:uFillTx/>
                <a:latin typeface="Century Gothic"/>
                <a:ea typeface="+mn-ea"/>
                <a:cs typeface="+mn-cs"/>
              </a:rPr>
              <a:t> </a:t>
            </a:r>
            <a:r>
              <a:rPr lang="en-GB" sz="2000" dirty="0">
                <a:solidFill>
                  <a:srgbClr val="073450"/>
                </a:solidFill>
                <a:latin typeface="Century Gothic"/>
              </a:rPr>
              <a:t>Schweiz» (The Lion's Den Switzerland). Please note:</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73450"/>
                </a:solidFill>
                <a:effectLst/>
                <a:uLnTx/>
                <a:uFillTx/>
                <a:latin typeface="Century Gothic"/>
                <a:ea typeface="+mn-ea"/>
                <a:cs typeface="+mn-cs"/>
              </a:rPr>
              <a:t>How do the pitches come across to you?</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73450"/>
                </a:solidFill>
                <a:effectLst/>
                <a:uLnTx/>
                <a:uFillTx/>
                <a:latin typeface="Century Gothic"/>
                <a:ea typeface="+mn-ea"/>
                <a:cs typeface="+mn-cs"/>
              </a:rPr>
              <a:t>Which aspects of the business idea do you find convincing?</a:t>
            </a:r>
            <a:br>
              <a:rPr kumimoji="0" lang="en-GB" sz="2000" b="0" i="0" u="none" strike="noStrike" kern="1200" cap="none" spc="0" normalizeH="0" baseline="0" noProof="0" dirty="0">
                <a:ln>
                  <a:noFill/>
                </a:ln>
                <a:solidFill>
                  <a:srgbClr val="073450"/>
                </a:solidFill>
                <a:effectLst/>
                <a:uLnTx/>
                <a:uFillTx/>
                <a:latin typeface="Century Gothic"/>
                <a:ea typeface="+mn-ea"/>
                <a:cs typeface="+mn-cs"/>
              </a:rPr>
            </a:br>
            <a:r>
              <a:rPr kumimoji="0" lang="en-GB" sz="2000" b="0" i="0" u="none" strike="noStrike" kern="1200" cap="none" spc="0" normalizeH="0" baseline="0" noProof="0" dirty="0">
                <a:ln>
                  <a:noFill/>
                </a:ln>
                <a:solidFill>
                  <a:srgbClr val="073450"/>
                </a:solidFill>
                <a:effectLst/>
                <a:uLnTx/>
                <a:uFillTx/>
                <a:latin typeface="Century Gothic"/>
                <a:ea typeface="+mn-ea"/>
                <a:cs typeface="+mn-cs"/>
              </a:rPr>
              <a:t>Which do </a:t>
            </a:r>
            <a:r>
              <a:rPr kumimoji="0" lang="en-GB" sz="2000" b="0" i="0" u="none" strike="noStrike" kern="1200" cap="none" spc="0" normalizeH="0" baseline="0" noProof="0" dirty="0" err="1">
                <a:ln>
                  <a:noFill/>
                </a:ln>
                <a:solidFill>
                  <a:srgbClr val="073450"/>
                </a:solidFill>
                <a:effectLst/>
                <a:uLnTx/>
                <a:uFillTx/>
                <a:latin typeface="Century Gothic"/>
                <a:ea typeface="+mn-ea"/>
                <a:cs typeface="+mn-cs"/>
              </a:rPr>
              <a:t>yo</a:t>
            </a:r>
            <a:r>
              <a:rPr lang="en-GB" sz="2000" dirty="0">
                <a:solidFill>
                  <a:srgbClr val="073450"/>
                </a:solidFill>
                <a:latin typeface="Century Gothic"/>
              </a:rPr>
              <a:t>u not?</a:t>
            </a:r>
            <a:endParaRPr kumimoji="0" lang="en-GB" sz="2000" b="0" i="0" u="none" strike="noStrike" kern="1200" cap="none" spc="0" normalizeH="0" baseline="0" noProof="0" dirty="0">
              <a:ln>
                <a:noFill/>
              </a:ln>
              <a:solidFill>
                <a:srgbClr val="073450"/>
              </a:solidFill>
              <a:effectLst/>
              <a:uLnTx/>
              <a:uFillTx/>
              <a:latin typeface="Century Gothic"/>
              <a:ea typeface="+mn-ea"/>
              <a:cs typeface="+mn-cs"/>
            </a:endParaRPr>
          </a:p>
          <a:p>
            <a:pPr marL="715963" lvl="0" indent="-358775">
              <a:spcBef>
                <a:spcPts val="200"/>
              </a:spcBef>
              <a:buFont typeface="Arial" panose="020B0604020202020204" pitchFamily="34" charset="0"/>
              <a:buChar char="•"/>
              <a:defRPr/>
            </a:pPr>
            <a:r>
              <a:rPr kumimoji="0" lang="en-GB" sz="2000" b="0" i="0" u="none" strike="noStrike" kern="1200" cap="none" spc="0" normalizeH="0" baseline="0" noProof="0" dirty="0">
                <a:ln>
                  <a:noFill/>
                </a:ln>
                <a:solidFill>
                  <a:srgbClr val="073450"/>
                </a:solidFill>
                <a:effectLst/>
                <a:uLnTx/>
                <a:uFillTx/>
                <a:latin typeface="Century Gothic"/>
                <a:ea typeface="+mn-ea"/>
                <a:cs typeface="+mn-cs"/>
              </a:rPr>
              <a:t>Which aspects of the presentation do you find convincing?</a:t>
            </a:r>
            <a:br>
              <a:rPr kumimoji="0" lang="en-GB" sz="2000" b="0" i="0" u="none" strike="noStrike" kern="1200" cap="none" spc="0" normalizeH="0" baseline="0" noProof="0" dirty="0">
                <a:ln>
                  <a:noFill/>
                </a:ln>
                <a:solidFill>
                  <a:srgbClr val="073450"/>
                </a:solidFill>
                <a:effectLst/>
                <a:uLnTx/>
                <a:uFillTx/>
                <a:latin typeface="Century Gothic"/>
                <a:ea typeface="+mn-ea"/>
                <a:cs typeface="+mn-cs"/>
              </a:rPr>
            </a:br>
            <a:r>
              <a:rPr lang="en-GB" sz="2000" dirty="0">
                <a:solidFill>
                  <a:srgbClr val="073450"/>
                </a:solidFill>
              </a:rPr>
              <a:t>Which do you not?</a:t>
            </a:r>
            <a:endParaRPr kumimoji="0" lang="en-GB" sz="2000" b="0" i="0" u="none" strike="noStrike" kern="1200" cap="none" spc="0" normalizeH="0" baseline="0" noProof="0" dirty="0">
              <a:ln>
                <a:noFill/>
              </a:ln>
              <a:solidFill>
                <a:srgbClr val="073450"/>
              </a:solidFill>
              <a:effectLst/>
              <a:uLnTx/>
              <a:uFillTx/>
              <a:latin typeface="Century Gothic"/>
              <a:ea typeface="+mn-ea"/>
              <a:cs typeface="+mn-cs"/>
            </a:endParaRPr>
          </a:p>
          <a:p>
            <a:pPr marL="715963" marR="0" lvl="0" indent="-358775" algn="l" defTabSz="914400" rtl="0" eaLnBrk="1" fontAlgn="auto" latinLnBrk="0" hangingPunct="1">
              <a:lnSpc>
                <a:spcPct val="100000"/>
              </a:lnSpc>
              <a:spcBef>
                <a:spcPts val="200"/>
              </a:spcBef>
              <a:spcAft>
                <a:spcPts val="0"/>
              </a:spcAft>
              <a:buClrTx/>
              <a:buSzTx/>
              <a:buFont typeface="Wingdings" panose="05000000000000000000" pitchFamily="2" charset="2"/>
              <a:buChar char="§"/>
              <a:tabLst/>
              <a:defRPr/>
            </a:pPr>
            <a:endParaRPr kumimoji="0" lang="en-GB" sz="2000" b="0" i="0" u="none" strike="noStrike" kern="1200" cap="none" spc="0" normalizeH="0" baseline="0" noProof="0" dirty="0">
              <a:ln>
                <a:noFill/>
              </a:ln>
              <a:solidFill>
                <a:srgbClr val="073450"/>
              </a:solidFill>
              <a:effectLst/>
              <a:uLnTx/>
              <a:uFillTx/>
              <a:latin typeface="Century Gothic"/>
              <a:ea typeface="+mn-ea"/>
              <a:cs typeface="+mn-cs"/>
            </a:endParaRPr>
          </a:p>
          <a:p>
            <a:pPr marL="715963" marR="0" lvl="0" indent="-358775" algn="l" defTabSz="914400" rtl="0" eaLnBrk="1" fontAlgn="auto" latinLnBrk="0" hangingPunct="1">
              <a:lnSpc>
                <a:spcPct val="100000"/>
              </a:lnSpc>
              <a:spcBef>
                <a:spcPts val="200"/>
              </a:spcBef>
              <a:spcAft>
                <a:spcPts val="0"/>
              </a:spcAft>
              <a:buClrTx/>
              <a:buSzTx/>
              <a:buFontTx/>
              <a:buNone/>
              <a:tabLst/>
              <a:defRPr/>
            </a:pPr>
            <a:r>
              <a:rPr kumimoji="0" lang="en-GB" sz="2000" b="0" i="0" u="none" strike="noStrike" kern="1200" cap="none" spc="0" normalizeH="0" baseline="0" noProof="0" dirty="0">
                <a:ln>
                  <a:noFill/>
                </a:ln>
                <a:solidFill>
                  <a:srgbClr val="073450"/>
                </a:solidFill>
                <a:effectLst/>
                <a:uLnTx/>
                <a:uFillTx/>
                <a:latin typeface="Century Gothic"/>
                <a:ea typeface="+mn-ea"/>
                <a:cs typeface="+mn-cs"/>
              </a:rPr>
              <a:t>Then discuss briefly in pairs:</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73450"/>
                </a:solidFill>
                <a:effectLst/>
                <a:uLnTx/>
                <a:uFillTx/>
                <a:latin typeface="Century Gothic"/>
                <a:ea typeface="+mn-ea"/>
                <a:cs typeface="+mn-cs"/>
              </a:rPr>
              <a:t>Which pitch was better? Why?</a:t>
            </a:r>
            <a:endParaRPr kumimoji="0" lang="de-CH" sz="20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6" name="Foliennummernplatzhalter 1">
            <a:extLst>
              <a:ext uri="{FF2B5EF4-FFF2-40B4-BE49-F238E27FC236}">
                <a16:creationId xmlns:a16="http://schemas.microsoft.com/office/drawing/2014/main" id="{14E34AC0-2349-4C0E-B21C-2CA13E4BD63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035711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E17A328E-0515-4DFE-BCAB-319448BB7880}"/>
              </a:ext>
            </a:extLst>
          </p:cNvPr>
          <p:cNvSpPr>
            <a:spLocks noGrp="1"/>
          </p:cNvSpPr>
          <p:nvPr>
            <p:ph type="body" idx="1"/>
          </p:nvPr>
        </p:nvSpPr>
        <p:spPr>
          <a:xfrm>
            <a:off x="3100560" y="2623135"/>
            <a:ext cx="4515854" cy="1045221"/>
          </a:xfrm>
        </p:spPr>
        <p:txBody>
          <a:bodyPr>
            <a:normAutofit/>
          </a:bodyPr>
          <a:lstStyle/>
          <a:p>
            <a:pPr algn="l"/>
            <a:r>
              <a:rPr lang="en-GB" b="1" noProof="0" dirty="0">
                <a:solidFill>
                  <a:schemeClr val="accent6">
                    <a:lumMod val="50000"/>
                  </a:schemeClr>
                </a:solidFill>
              </a:rPr>
              <a:t>Pitch by </a:t>
            </a:r>
            <a:r>
              <a:rPr lang="en-GB" b="1" noProof="0" dirty="0" err="1">
                <a:solidFill>
                  <a:schemeClr val="accent6">
                    <a:lumMod val="50000"/>
                  </a:schemeClr>
                </a:solidFill>
              </a:rPr>
              <a:t>Vatorex</a:t>
            </a:r>
            <a:r>
              <a:rPr lang="en-GB" b="1" noProof="0" dirty="0">
                <a:solidFill>
                  <a:schemeClr val="accent6">
                    <a:lumMod val="50000"/>
                  </a:schemeClr>
                </a:solidFill>
              </a:rPr>
              <a:t> </a:t>
            </a:r>
            <a:r>
              <a:rPr lang="en-GB" noProof="0" dirty="0">
                <a:solidFill>
                  <a:schemeClr val="accent6">
                    <a:lumMod val="50000"/>
                  </a:schemeClr>
                </a:solidFill>
              </a:rPr>
              <a:t>–</a:t>
            </a:r>
            <a:r>
              <a:rPr lang="en-GB" noProof="0" dirty="0">
                <a:solidFill>
                  <a:srgbClr val="92D050"/>
                </a:solidFill>
              </a:rPr>
              <a:t> </a:t>
            </a:r>
            <a:r>
              <a:rPr lang="en-GB" noProof="0" dirty="0">
                <a:solidFill>
                  <a:srgbClr val="92D050"/>
                </a:solidFill>
                <a:hlinkClick r:id="rId3"/>
              </a:rPr>
              <a:t>Link</a:t>
            </a:r>
            <a:endParaRPr lang="de-CH" b="1" dirty="0">
              <a:solidFill>
                <a:schemeClr val="accent6">
                  <a:lumMod val="50000"/>
                </a:schemeClr>
              </a:solidFill>
            </a:endParaRPr>
          </a:p>
          <a:p>
            <a:pPr algn="l"/>
            <a:r>
              <a:rPr lang="de-CH" b="1" dirty="0">
                <a:solidFill>
                  <a:schemeClr val="accent6">
                    <a:lumMod val="50000"/>
                  </a:schemeClr>
                </a:solidFill>
              </a:rPr>
              <a:t>Pitch by Alver </a:t>
            </a:r>
            <a:r>
              <a:rPr lang="de-CH" dirty="0">
                <a:solidFill>
                  <a:schemeClr val="accent6">
                    <a:lumMod val="50000"/>
                  </a:schemeClr>
                </a:solidFill>
              </a:rPr>
              <a:t>– </a:t>
            </a:r>
            <a:r>
              <a:rPr lang="de-CH" dirty="0">
                <a:solidFill>
                  <a:schemeClr val="accent6">
                    <a:lumMod val="50000"/>
                  </a:schemeClr>
                </a:solidFill>
                <a:hlinkClick r:id="rId4"/>
              </a:rPr>
              <a:t>Link</a:t>
            </a:r>
            <a:endParaRPr lang="de-CH" dirty="0">
              <a:solidFill>
                <a:srgbClr val="92D050"/>
              </a:solidFill>
            </a:endParaRPr>
          </a:p>
        </p:txBody>
      </p:sp>
      <p:sp>
        <p:nvSpPr>
          <p:cNvPr id="4" name="Foliennummernplatzhalter 1">
            <a:extLst>
              <a:ext uri="{FF2B5EF4-FFF2-40B4-BE49-F238E27FC236}">
                <a16:creationId xmlns:a16="http://schemas.microsoft.com/office/drawing/2014/main" id="{2938E8F8-5E61-4870-A489-19AD0985BE34}"/>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978617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A5C4C-53E7-2F50-568F-480F9EDA6B3E}"/>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D4FE3156-72A7-8EE4-2C2F-B20A4C6E270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39E5C156-AD0F-3F50-1D2B-01381FB59DB3}"/>
              </a:ext>
            </a:extLst>
          </p:cNvPr>
          <p:cNvSpPr>
            <a:spLocks/>
          </p:cNvSpPr>
          <p:nvPr/>
        </p:nvSpPr>
        <p:spPr bwMode="auto">
          <a:xfrm>
            <a:off x="8097156" y="1930391"/>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21" name="Freeform 9">
            <a:extLst>
              <a:ext uri="{FF2B5EF4-FFF2-40B4-BE49-F238E27FC236}">
                <a16:creationId xmlns:a16="http://schemas.microsoft.com/office/drawing/2014/main" id="{B5CDF3F5-0019-4B07-CA29-67200EE27B1B}"/>
              </a:ext>
            </a:extLst>
          </p:cNvPr>
          <p:cNvSpPr>
            <a:spLocks/>
          </p:cNvSpPr>
          <p:nvPr/>
        </p:nvSpPr>
        <p:spPr bwMode="auto">
          <a:xfrm>
            <a:off x="2359504" y="3125737"/>
            <a:ext cx="315964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22" name="Rectangle 399">
            <a:extLst>
              <a:ext uri="{FF2B5EF4-FFF2-40B4-BE49-F238E27FC236}">
                <a16:creationId xmlns:a16="http://schemas.microsoft.com/office/drawing/2014/main" id="{ED0E0941-9841-6BA3-63BF-2C57A120833A}"/>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How do I structure a </a:t>
            </a:r>
            <a:r>
              <a:rPr lang="de-CH" b="1" dirty="0">
                <a:solidFill>
                  <a:schemeClr val="bg1"/>
                </a:solidFill>
                <a:latin typeface="+mj-lt"/>
                <a:ea typeface="Roboto" pitchFamily="2" charset="0"/>
                <a:cs typeface="Arial" charset="0"/>
              </a:rPr>
              <a:t>compelling </a:t>
            </a:r>
            <a:r>
              <a:rPr lang="de-CH" b="1" noProof="0" dirty="0">
                <a:solidFill>
                  <a:schemeClr val="bg1"/>
                </a:solidFill>
                <a:latin typeface="+mj-lt"/>
                <a:ea typeface="Roboto" pitchFamily="2" charset="0"/>
                <a:cs typeface="Arial" charset="0"/>
              </a:rPr>
              <a:t>presentation?</a:t>
            </a:r>
          </a:p>
        </p:txBody>
      </p:sp>
      <p:sp>
        <p:nvSpPr>
          <p:cNvPr id="25" name="Freeform 16">
            <a:extLst>
              <a:ext uri="{FF2B5EF4-FFF2-40B4-BE49-F238E27FC236}">
                <a16:creationId xmlns:a16="http://schemas.microsoft.com/office/drawing/2014/main" id="{EC9CA5D0-2E70-20BE-F629-A1B5991CA3F5}"/>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891416F1-EAF6-644A-264C-5938F34EB831}"/>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BC2FD376-0959-92B2-35B8-FA287ADAC25B}"/>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E9005CF9-A2AA-93E9-1C8F-45855539C607}"/>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96041234-EF11-7A48-1FBD-B8CBA01F5204}"/>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A0344232-46D4-AA79-7F9E-20FB148B8122}"/>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6394B76E-EB25-FB47-A80D-CEB01447EBC7}"/>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79D1C17A-5355-B238-7F47-4B514020577B}"/>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C16AB3BF-E405-9FCC-62B7-10DCA78E7F6A}"/>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E7AC64FF-F2B8-7F24-4BBB-79AEB1EFC676}"/>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344AA357-F7BE-1FCC-FC55-0ED935695638}"/>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AB97AB41-C652-A241-D602-9458CA510959}"/>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2D1D5E9E-69ED-07A5-0943-04DCEA99201E}"/>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4A12952C-6210-FF3C-DA47-D97B3CD5DFC0}"/>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7F93547F-8AAD-81B9-E1CD-A437305FD302}"/>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Pitching and</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obtaining feedback</a:t>
            </a:r>
          </a:p>
        </p:txBody>
      </p:sp>
      <p:sp>
        <p:nvSpPr>
          <p:cNvPr id="5" name="Freeform 9">
            <a:extLst>
              <a:ext uri="{FF2B5EF4-FFF2-40B4-BE49-F238E27FC236}">
                <a16:creationId xmlns:a16="http://schemas.microsoft.com/office/drawing/2014/main" id="{086A44F2-971D-F36E-5AF3-29D21F143AD7}"/>
              </a:ext>
            </a:extLst>
          </p:cNvPr>
          <p:cNvSpPr>
            <a:spLocks/>
          </p:cNvSpPr>
          <p:nvPr/>
        </p:nvSpPr>
        <p:spPr bwMode="auto">
          <a:xfrm>
            <a:off x="4808249" y="43630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6" name="Rectangle 399">
            <a:extLst>
              <a:ext uri="{FF2B5EF4-FFF2-40B4-BE49-F238E27FC236}">
                <a16:creationId xmlns:a16="http://schemas.microsoft.com/office/drawing/2014/main" id="{CEEB7F21-C5B0-20DD-8A7D-6BF12E48086A}"/>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How do I present credibly and authentically?</a:t>
            </a:r>
          </a:p>
        </p:txBody>
      </p:sp>
      <p:sp>
        <p:nvSpPr>
          <p:cNvPr id="17" name="Freeform 5">
            <a:extLst>
              <a:ext uri="{FF2B5EF4-FFF2-40B4-BE49-F238E27FC236}">
                <a16:creationId xmlns:a16="http://schemas.microsoft.com/office/drawing/2014/main" id="{ACF85ECB-FB35-08A3-AE1E-5E28C22217A7}"/>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9EB233AF-E77F-D475-4D9A-91D0177A56A5}"/>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 name="Freeform 5">
            <a:extLst>
              <a:ext uri="{FF2B5EF4-FFF2-40B4-BE49-F238E27FC236}">
                <a16:creationId xmlns:a16="http://schemas.microsoft.com/office/drawing/2014/main" id="{1AD271FC-BB66-74D1-380A-0A793A508560}"/>
              </a:ext>
            </a:extLst>
          </p:cNvPr>
          <p:cNvSpPr>
            <a:spLocks/>
          </p:cNvSpPr>
          <p:nvPr/>
        </p:nvSpPr>
        <p:spPr bwMode="auto">
          <a:xfrm>
            <a:off x="509619" y="195230"/>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4" name="Rectangle 399">
            <a:extLst>
              <a:ext uri="{FF2B5EF4-FFF2-40B4-BE49-F238E27FC236}">
                <a16:creationId xmlns:a16="http://schemas.microsoft.com/office/drawing/2014/main" id="{BD845584-378D-8752-24BF-145F1AF7DDF5}"/>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What is a pitch? And what makes a good pitch?</a:t>
            </a:r>
          </a:p>
        </p:txBody>
      </p:sp>
      <p:grpSp>
        <p:nvGrpSpPr>
          <p:cNvPr id="8" name="Group 94">
            <a:extLst>
              <a:ext uri="{FF2B5EF4-FFF2-40B4-BE49-F238E27FC236}">
                <a16:creationId xmlns:a16="http://schemas.microsoft.com/office/drawing/2014/main" id="{45E357EF-C27B-AEA3-289D-E73736E6A43E}"/>
              </a:ext>
            </a:extLst>
          </p:cNvPr>
          <p:cNvGrpSpPr>
            <a:grpSpLocks noChangeAspect="1"/>
          </p:cNvGrpSpPr>
          <p:nvPr/>
        </p:nvGrpSpPr>
        <p:grpSpPr bwMode="auto">
          <a:xfrm>
            <a:off x="1698434" y="708509"/>
            <a:ext cx="661070" cy="648635"/>
            <a:chOff x="2756" y="347"/>
            <a:chExt cx="5901" cy="5790"/>
          </a:xfrm>
          <a:solidFill>
            <a:schemeClr val="bg1"/>
          </a:solidFill>
        </p:grpSpPr>
        <p:sp>
          <p:nvSpPr>
            <p:cNvPr id="9" name="Freeform 95">
              <a:extLst>
                <a:ext uri="{FF2B5EF4-FFF2-40B4-BE49-F238E27FC236}">
                  <a16:creationId xmlns:a16="http://schemas.microsoft.com/office/drawing/2014/main" id="{AF671902-2607-AEC4-18EE-C9F7D9DA6C11}"/>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Freeform 96">
              <a:extLst>
                <a:ext uri="{FF2B5EF4-FFF2-40B4-BE49-F238E27FC236}">
                  <a16:creationId xmlns:a16="http://schemas.microsoft.com/office/drawing/2014/main" id="{B151C51A-C829-B8FF-0D77-6D2237F08C5A}"/>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 name="Freeform 97">
              <a:extLst>
                <a:ext uri="{FF2B5EF4-FFF2-40B4-BE49-F238E27FC236}">
                  <a16:creationId xmlns:a16="http://schemas.microsoft.com/office/drawing/2014/main" id="{FDFB5858-8B29-089E-F05D-B30DDCBF1970}"/>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4222774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2531A-8AC9-6EAD-3704-0F44ADE779CF}"/>
            </a:ext>
          </a:extLst>
        </p:cNvPr>
        <p:cNvGrpSpPr/>
        <p:nvPr/>
      </p:nvGrpSpPr>
      <p:grpSpPr>
        <a:xfrm>
          <a:off x="0" y="0"/>
          <a:ext cx="0" cy="0"/>
          <a:chOff x="0" y="0"/>
          <a:chExt cx="0" cy="0"/>
        </a:xfrm>
      </p:grpSpPr>
      <p:sp>
        <p:nvSpPr>
          <p:cNvPr id="23" name="Rechteck: abgerundete Ecken 22">
            <a:extLst>
              <a:ext uri="{FF2B5EF4-FFF2-40B4-BE49-F238E27FC236}">
                <a16:creationId xmlns:a16="http://schemas.microsoft.com/office/drawing/2014/main" id="{42FE06A1-3806-E33A-9C94-93014ADCCFC3}"/>
              </a:ext>
            </a:extLst>
          </p:cNvPr>
          <p:cNvSpPr/>
          <p:nvPr/>
        </p:nvSpPr>
        <p:spPr>
          <a:xfrm>
            <a:off x="1059057" y="5168826"/>
            <a:ext cx="10066380" cy="1117242"/>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bg1"/>
              </a:solidFill>
            </a:endParaRPr>
          </a:p>
        </p:txBody>
      </p:sp>
      <p:sp>
        <p:nvSpPr>
          <p:cNvPr id="22" name="Rechteck: abgerundete Ecken 21">
            <a:extLst>
              <a:ext uri="{FF2B5EF4-FFF2-40B4-BE49-F238E27FC236}">
                <a16:creationId xmlns:a16="http://schemas.microsoft.com/office/drawing/2014/main" id="{15DCA037-213A-A54C-C8BD-E2CEBC555C2D}"/>
              </a:ext>
            </a:extLst>
          </p:cNvPr>
          <p:cNvSpPr/>
          <p:nvPr/>
        </p:nvSpPr>
        <p:spPr>
          <a:xfrm>
            <a:off x="1022331" y="3757146"/>
            <a:ext cx="10066380" cy="1117242"/>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bg1"/>
              </a:solidFill>
            </a:endParaRPr>
          </a:p>
        </p:txBody>
      </p:sp>
      <p:sp>
        <p:nvSpPr>
          <p:cNvPr id="21" name="Rechteck: abgerundete Ecken 20">
            <a:extLst>
              <a:ext uri="{FF2B5EF4-FFF2-40B4-BE49-F238E27FC236}">
                <a16:creationId xmlns:a16="http://schemas.microsoft.com/office/drawing/2014/main" id="{FEEB99F2-8EDB-89F8-4F4E-61E0BAABF3C9}"/>
              </a:ext>
            </a:extLst>
          </p:cNvPr>
          <p:cNvSpPr/>
          <p:nvPr/>
        </p:nvSpPr>
        <p:spPr>
          <a:xfrm>
            <a:off x="1022331" y="2318504"/>
            <a:ext cx="10066380" cy="1117242"/>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bg1"/>
              </a:solidFill>
            </a:endParaRPr>
          </a:p>
        </p:txBody>
      </p:sp>
      <p:sp>
        <p:nvSpPr>
          <p:cNvPr id="20" name="Rechteck: abgerundete Ecken 19">
            <a:extLst>
              <a:ext uri="{FF2B5EF4-FFF2-40B4-BE49-F238E27FC236}">
                <a16:creationId xmlns:a16="http://schemas.microsoft.com/office/drawing/2014/main" id="{4F4F2F11-82CE-6AC8-F1F4-AB592AB9D1F4}"/>
              </a:ext>
            </a:extLst>
          </p:cNvPr>
          <p:cNvSpPr/>
          <p:nvPr/>
        </p:nvSpPr>
        <p:spPr>
          <a:xfrm>
            <a:off x="1022331" y="1062294"/>
            <a:ext cx="10066380" cy="99016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5AD6BB29-D718-6434-EFBD-7412B66068BF}"/>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6" name="Inhaltsplatzhalter 2">
            <a:extLst>
              <a:ext uri="{FF2B5EF4-FFF2-40B4-BE49-F238E27FC236}">
                <a16:creationId xmlns:a16="http://schemas.microsoft.com/office/drawing/2014/main" id="{A95A20E1-3B68-11AC-62E6-844D53B3A59F}"/>
              </a:ext>
            </a:extLst>
          </p:cNvPr>
          <p:cNvSpPr txBox="1">
            <a:spLocks/>
          </p:cNvSpPr>
          <p:nvPr/>
        </p:nvSpPr>
        <p:spPr>
          <a:xfrm>
            <a:off x="1672870" y="1031856"/>
            <a:ext cx="9226876" cy="5241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kumimoji="0" lang="de-DE" sz="2300" b="1" i="0" u="none" strike="noStrike" kern="1200" cap="none" spc="0" normalizeH="0" baseline="0" noProof="0" dirty="0">
                <a:ln>
                  <a:noFill/>
                </a:ln>
                <a:solidFill>
                  <a:srgbClr val="0B4874"/>
                </a:solidFill>
                <a:effectLst/>
                <a:uLnTx/>
                <a:uFillTx/>
                <a:latin typeface="Century Gothic"/>
                <a:ea typeface="+mn-ea"/>
                <a:cs typeface="+mn-cs"/>
              </a:rPr>
              <a:t>A – </a:t>
            </a:r>
            <a:r>
              <a:rPr lang="de-DE" sz="2300" b="1" dirty="0">
                <a:solidFill>
                  <a:srgbClr val="0B4874"/>
                </a:solidFill>
                <a:latin typeface="Century Gothic"/>
              </a:rPr>
              <a:t>Attention</a:t>
            </a:r>
            <a:r>
              <a:rPr kumimoji="0" lang="de-DE" sz="2300" b="1" i="0" u="none" strike="noStrike" kern="1200" cap="none" spc="0" normalizeH="0" baseline="0" noProof="0" dirty="0">
                <a:ln>
                  <a:noFill/>
                </a:ln>
                <a:solidFill>
                  <a:srgbClr val="0B4874"/>
                </a:solidFill>
                <a:effectLst/>
                <a:uLnTx/>
                <a:uFillTx/>
                <a:latin typeface="Century Gothic"/>
                <a:ea typeface="+mn-ea"/>
                <a:cs typeface="+mn-cs"/>
              </a:rPr>
              <a:t>: </a:t>
            </a:r>
            <a:r>
              <a:rPr lang="de-CH" sz="2300" b="1" dirty="0">
                <a:solidFill>
                  <a:srgbClr val="0B4874"/>
                </a:solidFill>
                <a:latin typeface="Century Gothic"/>
              </a:rPr>
              <a:t>Gain attention</a:t>
            </a:r>
            <a:endParaRPr lang="de-DE" sz="2300" b="1" dirty="0">
              <a:solidFill>
                <a:srgbClr val="0B4874"/>
              </a:solidFill>
              <a:latin typeface="Century Gothic"/>
            </a:endParaRPr>
          </a:p>
        </p:txBody>
      </p:sp>
      <p:sp>
        <p:nvSpPr>
          <p:cNvPr id="12" name="Rechteck 11">
            <a:extLst>
              <a:ext uri="{FF2B5EF4-FFF2-40B4-BE49-F238E27FC236}">
                <a16:creationId xmlns:a16="http://schemas.microsoft.com/office/drawing/2014/main" id="{9B97399E-ADC9-5FFA-62A5-9983F6A6002C}"/>
              </a:ext>
            </a:extLst>
          </p:cNvPr>
          <p:cNvSpPr/>
          <p:nvPr/>
        </p:nvSpPr>
        <p:spPr>
          <a:xfrm>
            <a:off x="1685229" y="2367672"/>
            <a:ext cx="9226876" cy="44627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300" b="1" i="0" u="none" strike="noStrike" kern="1200" cap="none" spc="0" normalizeH="0" baseline="0" noProof="0" dirty="0">
                <a:ln>
                  <a:noFill/>
                </a:ln>
                <a:solidFill>
                  <a:srgbClr val="0B4874"/>
                </a:solidFill>
                <a:effectLst/>
                <a:uLnTx/>
                <a:uFillTx/>
                <a:latin typeface="Century Gothic"/>
                <a:ea typeface="+mn-ea"/>
                <a:cs typeface="+mn-cs"/>
              </a:rPr>
              <a:t>I – Interest</a:t>
            </a:r>
            <a:r>
              <a:rPr lang="de-DE" sz="2300" b="1" dirty="0">
                <a:solidFill>
                  <a:srgbClr val="0B4874"/>
                </a:solidFill>
                <a:latin typeface="Century Gothic"/>
              </a:rPr>
              <a:t>: </a:t>
            </a:r>
            <a:r>
              <a:rPr lang="de-CH" sz="2300" b="1" dirty="0">
                <a:solidFill>
                  <a:srgbClr val="0B4874"/>
                </a:solidFill>
                <a:latin typeface="Century Gothic"/>
              </a:rPr>
              <a:t>Clarify the problem and idea</a:t>
            </a:r>
            <a:endParaRPr lang="de-DE" sz="2300" b="1" dirty="0">
              <a:solidFill>
                <a:srgbClr val="0B4874"/>
              </a:solidFill>
              <a:latin typeface="Century Gothic"/>
            </a:endParaRPr>
          </a:p>
        </p:txBody>
      </p:sp>
      <p:sp>
        <p:nvSpPr>
          <p:cNvPr id="14" name="Rechteck 13">
            <a:extLst>
              <a:ext uri="{FF2B5EF4-FFF2-40B4-BE49-F238E27FC236}">
                <a16:creationId xmlns:a16="http://schemas.microsoft.com/office/drawing/2014/main" id="{2B8ACA1A-50D2-C77F-2220-635A3F656599}"/>
              </a:ext>
            </a:extLst>
          </p:cNvPr>
          <p:cNvSpPr/>
          <p:nvPr/>
        </p:nvSpPr>
        <p:spPr>
          <a:xfrm>
            <a:off x="1673037" y="3790745"/>
            <a:ext cx="9253743" cy="446276"/>
          </a:xfrm>
          <a:prstGeom prst="rect">
            <a:avLst/>
          </a:prstGeom>
        </p:spPr>
        <p:txBody>
          <a:bodyPr wrap="square">
            <a:spAutoFit/>
          </a:bodyPr>
          <a:lstStyle/>
          <a:p>
            <a:pPr lvl="0">
              <a:defRPr/>
            </a:pPr>
            <a:r>
              <a:rPr lang="de-DE" sz="2300" b="1" dirty="0">
                <a:solidFill>
                  <a:srgbClr val="0B4874"/>
                </a:solidFill>
                <a:latin typeface="Century Gothic"/>
              </a:rPr>
              <a:t>D – </a:t>
            </a:r>
            <a:r>
              <a:rPr lang="de-DE" sz="2300" b="1" dirty="0" err="1">
                <a:solidFill>
                  <a:srgbClr val="0B4874"/>
                </a:solidFill>
                <a:latin typeface="Century Gothic"/>
              </a:rPr>
              <a:t>Desire</a:t>
            </a:r>
            <a:r>
              <a:rPr lang="de-DE" sz="2300" b="1" dirty="0">
                <a:solidFill>
                  <a:srgbClr val="0B4874"/>
                </a:solidFill>
                <a:latin typeface="Century Gothic"/>
              </a:rPr>
              <a:t>: Make people want the solution</a:t>
            </a:r>
          </a:p>
        </p:txBody>
      </p:sp>
      <p:sp>
        <p:nvSpPr>
          <p:cNvPr id="16" name="Inhaltsplatzhalter 2">
            <a:extLst>
              <a:ext uri="{FF2B5EF4-FFF2-40B4-BE49-F238E27FC236}">
                <a16:creationId xmlns:a16="http://schemas.microsoft.com/office/drawing/2014/main" id="{B305467C-2159-9223-9DDC-397F3E3AC571}"/>
              </a:ext>
            </a:extLst>
          </p:cNvPr>
          <p:cNvSpPr txBox="1">
            <a:spLocks/>
          </p:cNvSpPr>
          <p:nvPr/>
        </p:nvSpPr>
        <p:spPr>
          <a:xfrm>
            <a:off x="1673038" y="5335737"/>
            <a:ext cx="9226876" cy="4770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lang="de-DE" sz="2300" b="1" dirty="0">
                <a:solidFill>
                  <a:srgbClr val="0B4874"/>
                </a:solidFill>
                <a:latin typeface="Century Gothic"/>
              </a:rPr>
              <a:t>A – Action: Clearly state what should happen next</a:t>
            </a:r>
            <a:endParaRPr kumimoji="0" lang="de-DE" sz="2300" b="1" i="0" u="none" strike="noStrike" kern="1200" cap="none" spc="0" normalizeH="0" baseline="0" noProof="0" dirty="0">
              <a:ln>
                <a:noFill/>
              </a:ln>
              <a:solidFill>
                <a:srgbClr val="0B4874"/>
              </a:solidFill>
              <a:effectLst/>
              <a:uLnTx/>
              <a:uFillTx/>
              <a:latin typeface="Century Gothic"/>
              <a:ea typeface="+mn-ea"/>
              <a:cs typeface="Arial" pitchFamily="34" charset="0"/>
            </a:endParaRPr>
          </a:p>
        </p:txBody>
      </p:sp>
      <p:sp>
        <p:nvSpPr>
          <p:cNvPr id="18" name="Foliennummernplatzhalter 1">
            <a:extLst>
              <a:ext uri="{FF2B5EF4-FFF2-40B4-BE49-F238E27FC236}">
                <a16:creationId xmlns:a16="http://schemas.microsoft.com/office/drawing/2014/main" id="{8B9DC57E-2523-92BF-4A36-92EF41EE9B01}"/>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8</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feld 3">
            <a:extLst>
              <a:ext uri="{FF2B5EF4-FFF2-40B4-BE49-F238E27FC236}">
                <a16:creationId xmlns:a16="http://schemas.microsoft.com/office/drawing/2014/main" id="{75B716F4-F390-6170-8DF3-137524C614A4}"/>
              </a:ext>
            </a:extLst>
          </p:cNvPr>
          <p:cNvSpPr txBox="1"/>
          <p:nvPr/>
        </p:nvSpPr>
        <p:spPr>
          <a:xfrm>
            <a:off x="1685229" y="5774074"/>
            <a:ext cx="8828739" cy="369332"/>
          </a:xfrm>
          <a:prstGeom prst="rect">
            <a:avLst/>
          </a:prstGeom>
          <a:noFill/>
        </p:spPr>
        <p:txBody>
          <a:bodyPr wrap="square" rtlCol="0">
            <a:spAutoFit/>
          </a:bodyPr>
          <a:lstStyle/>
          <a:p>
            <a:r>
              <a:rPr lang="de-DE" dirty="0">
                <a:solidFill>
                  <a:srgbClr val="0B4874"/>
                </a:solidFill>
              </a:rPr>
              <a:t>At the end, you can clearly state what you want your audience to do next.</a:t>
            </a:r>
            <a:endParaRPr lang="de-CH" dirty="0">
              <a:solidFill>
                <a:srgbClr val="0B4874"/>
              </a:solidFill>
            </a:endParaRPr>
          </a:p>
        </p:txBody>
      </p:sp>
      <p:sp>
        <p:nvSpPr>
          <p:cNvPr id="5" name="Textfeld 4">
            <a:extLst>
              <a:ext uri="{FF2B5EF4-FFF2-40B4-BE49-F238E27FC236}">
                <a16:creationId xmlns:a16="http://schemas.microsoft.com/office/drawing/2014/main" id="{B3588E8A-B0E8-2B5A-2FF9-9F4384C9E05B}"/>
              </a:ext>
            </a:extLst>
          </p:cNvPr>
          <p:cNvSpPr txBox="1"/>
          <p:nvPr/>
        </p:nvSpPr>
        <p:spPr>
          <a:xfrm>
            <a:off x="1685229" y="4187740"/>
            <a:ext cx="8828739" cy="646331"/>
          </a:xfrm>
          <a:prstGeom prst="rect">
            <a:avLst/>
          </a:prstGeom>
          <a:noFill/>
        </p:spPr>
        <p:txBody>
          <a:bodyPr wrap="square" rtlCol="0">
            <a:spAutoFit/>
          </a:bodyPr>
          <a:lstStyle/>
          <a:p>
            <a:r>
              <a:rPr lang="de-DE" dirty="0">
                <a:solidFill>
                  <a:srgbClr val="0B4874"/>
                </a:solidFill>
              </a:rPr>
              <a:t>You can show why your idea is attractive to the target group and what improvements it will bring.</a:t>
            </a:r>
            <a:endParaRPr lang="de-CH" dirty="0">
              <a:solidFill>
                <a:srgbClr val="0B4874"/>
              </a:solidFill>
            </a:endParaRPr>
          </a:p>
        </p:txBody>
      </p:sp>
      <p:sp>
        <p:nvSpPr>
          <p:cNvPr id="13" name="Textfeld 12">
            <a:extLst>
              <a:ext uri="{FF2B5EF4-FFF2-40B4-BE49-F238E27FC236}">
                <a16:creationId xmlns:a16="http://schemas.microsoft.com/office/drawing/2014/main" id="{5ED00BBF-50A8-8B9E-8C15-F822C21E8914}"/>
              </a:ext>
            </a:extLst>
          </p:cNvPr>
          <p:cNvSpPr txBox="1"/>
          <p:nvPr/>
        </p:nvSpPr>
        <p:spPr>
          <a:xfrm>
            <a:off x="1673037" y="2755453"/>
            <a:ext cx="8828739" cy="646331"/>
          </a:xfrm>
          <a:prstGeom prst="rect">
            <a:avLst/>
          </a:prstGeom>
          <a:noFill/>
        </p:spPr>
        <p:txBody>
          <a:bodyPr wrap="square" rtlCol="0">
            <a:spAutoFit/>
          </a:bodyPr>
          <a:lstStyle/>
          <a:p>
            <a:r>
              <a:rPr lang="en-GB" noProof="0" dirty="0">
                <a:solidFill>
                  <a:srgbClr val="0B4874"/>
                </a:solidFill>
              </a:rPr>
              <a:t>You can explain the problem and your solution in a way that even people outside your target group can easily understand.</a:t>
            </a:r>
          </a:p>
        </p:txBody>
      </p:sp>
      <p:sp>
        <p:nvSpPr>
          <p:cNvPr id="15" name="Textfeld 14">
            <a:extLst>
              <a:ext uri="{FF2B5EF4-FFF2-40B4-BE49-F238E27FC236}">
                <a16:creationId xmlns:a16="http://schemas.microsoft.com/office/drawing/2014/main" id="{021FBFEA-A883-CD15-820C-EB68BAB2D2A3}"/>
              </a:ext>
            </a:extLst>
          </p:cNvPr>
          <p:cNvSpPr txBox="1"/>
          <p:nvPr/>
        </p:nvSpPr>
        <p:spPr>
          <a:xfrm>
            <a:off x="1672870" y="1420415"/>
            <a:ext cx="8828739" cy="646331"/>
          </a:xfrm>
          <a:prstGeom prst="rect">
            <a:avLst/>
          </a:prstGeom>
          <a:noFill/>
        </p:spPr>
        <p:txBody>
          <a:bodyPr wrap="square" rtlCol="0">
            <a:spAutoFit/>
          </a:bodyPr>
          <a:lstStyle/>
          <a:p>
            <a:r>
              <a:rPr lang="en-US" dirty="0">
                <a:solidFill>
                  <a:srgbClr val="0B4874"/>
                </a:solidFill>
              </a:rPr>
              <a:t>You can start your pitch in such a way that the audience is immediately intrigued.</a:t>
            </a:r>
            <a:endParaRPr lang="de-CH" dirty="0">
              <a:solidFill>
                <a:srgbClr val="0B4874"/>
              </a:solidFill>
            </a:endParaRPr>
          </a:p>
        </p:txBody>
      </p:sp>
    </p:spTree>
    <p:extLst>
      <p:ext uri="{BB962C8B-B14F-4D97-AF65-F5344CB8AC3E}">
        <p14:creationId xmlns:p14="http://schemas.microsoft.com/office/powerpoint/2010/main" val="1206029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BA4AC7DC-FA14-F503-1880-CC27B85601EE}"/>
            </a:ext>
          </a:extLst>
        </p:cNvPr>
        <p:cNvGrpSpPr/>
        <p:nvPr/>
      </p:nvGrpSpPr>
      <p:grpSpPr>
        <a:xfrm>
          <a:off x="0" y="0"/>
          <a:ext cx="0" cy="0"/>
          <a:chOff x="0" y="0"/>
          <a:chExt cx="0" cy="0"/>
        </a:xfrm>
      </p:grpSpPr>
      <p:sp>
        <p:nvSpPr>
          <p:cNvPr id="17" name="Rechteck: abgerundete Ecken 16">
            <a:extLst>
              <a:ext uri="{FF2B5EF4-FFF2-40B4-BE49-F238E27FC236}">
                <a16:creationId xmlns:a16="http://schemas.microsoft.com/office/drawing/2014/main" id="{1F58EB12-6EF7-DE62-478A-47051A10F91C}"/>
              </a:ext>
            </a:extLst>
          </p:cNvPr>
          <p:cNvSpPr/>
          <p:nvPr/>
        </p:nvSpPr>
        <p:spPr>
          <a:xfrm>
            <a:off x="998113" y="4999773"/>
            <a:ext cx="10173312" cy="1648549"/>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abgerundete Ecken 7">
            <a:extLst>
              <a:ext uri="{FF2B5EF4-FFF2-40B4-BE49-F238E27FC236}">
                <a16:creationId xmlns:a16="http://schemas.microsoft.com/office/drawing/2014/main" id="{73F60CCF-9A75-44DB-ADB8-9B8741DC92CD}"/>
              </a:ext>
            </a:extLst>
          </p:cNvPr>
          <p:cNvSpPr/>
          <p:nvPr/>
        </p:nvSpPr>
        <p:spPr>
          <a:xfrm>
            <a:off x="998114" y="787746"/>
            <a:ext cx="10173312" cy="948587"/>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31BE2870-AA01-08C9-1164-AAC31396F475}"/>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6" name="Inhaltsplatzhalter 2">
            <a:extLst>
              <a:ext uri="{FF2B5EF4-FFF2-40B4-BE49-F238E27FC236}">
                <a16:creationId xmlns:a16="http://schemas.microsoft.com/office/drawing/2014/main" id="{94DAC185-E882-E2FD-E3B8-E3ED06C253A7}"/>
              </a:ext>
            </a:extLst>
          </p:cNvPr>
          <p:cNvSpPr txBox="1">
            <a:spLocks/>
          </p:cNvSpPr>
          <p:nvPr/>
        </p:nvSpPr>
        <p:spPr>
          <a:xfrm>
            <a:off x="1800709" y="897474"/>
            <a:ext cx="9226876" cy="5241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kumimoji="0" lang="de-DE" sz="2500" b="1" i="0" u="none" strike="noStrike" kern="1200" cap="none" spc="0" normalizeH="0" baseline="0" noProof="0" dirty="0">
                <a:ln>
                  <a:noFill/>
                </a:ln>
                <a:solidFill>
                  <a:srgbClr val="0B4874"/>
                </a:solidFill>
                <a:effectLst/>
                <a:uLnTx/>
                <a:uFillTx/>
                <a:latin typeface="Century Gothic"/>
                <a:ea typeface="+mn-ea"/>
                <a:cs typeface="+mn-cs"/>
              </a:rPr>
              <a:t>A- </a:t>
            </a:r>
            <a:r>
              <a:rPr lang="de-DE" sz="2500" b="1" dirty="0">
                <a:solidFill>
                  <a:srgbClr val="0B4874"/>
                </a:solidFill>
                <a:latin typeface="Century Gothic"/>
              </a:rPr>
              <a:t>Attention</a:t>
            </a:r>
            <a:r>
              <a:rPr kumimoji="0" lang="de-DE" sz="2500" b="1" i="0" u="none" strike="noStrike" kern="1200" cap="none" spc="0" normalizeH="0" baseline="0" noProof="0" dirty="0">
                <a:ln>
                  <a:noFill/>
                </a:ln>
                <a:solidFill>
                  <a:srgbClr val="0B4874"/>
                </a:solidFill>
                <a:effectLst/>
                <a:uLnTx/>
                <a:uFillTx/>
                <a:latin typeface="Century Gothic"/>
                <a:ea typeface="+mn-ea"/>
                <a:cs typeface="+mn-cs"/>
              </a:rPr>
              <a:t>: </a:t>
            </a:r>
            <a:r>
              <a:rPr lang="de-CH" sz="2500" b="1" dirty="0">
                <a:solidFill>
                  <a:srgbClr val="0B4874"/>
                </a:solidFill>
                <a:latin typeface="Century Gothic"/>
              </a:rPr>
              <a:t>Gain attention</a:t>
            </a:r>
            <a:endParaRPr lang="de-DE" sz="2500" b="1" dirty="0">
              <a:solidFill>
                <a:srgbClr val="0B4874"/>
              </a:solidFill>
              <a:latin typeface="Century Gothic"/>
            </a:endParaRPr>
          </a:p>
        </p:txBody>
      </p:sp>
      <p:sp>
        <p:nvSpPr>
          <p:cNvPr id="18" name="Foliennummernplatzhalter 1">
            <a:extLst>
              <a:ext uri="{FF2B5EF4-FFF2-40B4-BE49-F238E27FC236}">
                <a16:creationId xmlns:a16="http://schemas.microsoft.com/office/drawing/2014/main" id="{1A0A6087-BD8A-E522-F704-ED4A8A127B5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5" name="Textfeld 14">
            <a:extLst>
              <a:ext uri="{FF2B5EF4-FFF2-40B4-BE49-F238E27FC236}">
                <a16:creationId xmlns:a16="http://schemas.microsoft.com/office/drawing/2014/main" id="{6D58EBCE-B2F7-78F4-A19E-BE0AF5890D4B}"/>
              </a:ext>
            </a:extLst>
          </p:cNvPr>
          <p:cNvSpPr txBox="1"/>
          <p:nvPr/>
        </p:nvSpPr>
        <p:spPr>
          <a:xfrm>
            <a:off x="1800709" y="1285354"/>
            <a:ext cx="9566963" cy="369332"/>
          </a:xfrm>
          <a:prstGeom prst="rect">
            <a:avLst/>
          </a:prstGeom>
          <a:noFill/>
        </p:spPr>
        <p:txBody>
          <a:bodyPr wrap="square" rtlCol="0">
            <a:spAutoFit/>
          </a:bodyPr>
          <a:lstStyle/>
          <a:p>
            <a:r>
              <a:rPr lang="en-US" dirty="0">
                <a:solidFill>
                  <a:srgbClr val="0B4874"/>
                </a:solidFill>
              </a:rPr>
              <a:t>You can start your pitch in such a way that the audience is intrigued immediately.</a:t>
            </a:r>
            <a:endParaRPr lang="de-CH" dirty="0">
              <a:solidFill>
                <a:srgbClr val="0B4874"/>
              </a:solidFill>
            </a:endParaRPr>
          </a:p>
        </p:txBody>
      </p:sp>
      <p:sp>
        <p:nvSpPr>
          <p:cNvPr id="3" name="Textfeld 2">
            <a:extLst>
              <a:ext uri="{FF2B5EF4-FFF2-40B4-BE49-F238E27FC236}">
                <a16:creationId xmlns:a16="http://schemas.microsoft.com/office/drawing/2014/main" id="{B0CA5B44-E759-AA82-A963-1AFE33F5AAA1}"/>
              </a:ext>
            </a:extLst>
          </p:cNvPr>
          <p:cNvSpPr txBox="1"/>
          <p:nvPr/>
        </p:nvSpPr>
        <p:spPr>
          <a:xfrm>
            <a:off x="1778768" y="2002389"/>
            <a:ext cx="9226876" cy="2846933"/>
          </a:xfrm>
          <a:prstGeom prst="rect">
            <a:avLst/>
          </a:prstGeom>
          <a:noFill/>
        </p:spPr>
        <p:txBody>
          <a:bodyPr wrap="square">
            <a:spAutoFit/>
          </a:bodyPr>
          <a:lstStyle/>
          <a:p>
            <a:pPr>
              <a:spcAft>
                <a:spcPts val="1800"/>
              </a:spcAft>
              <a:buNone/>
            </a:pPr>
            <a:r>
              <a:rPr lang="en-GB" b="1" noProof="0" dirty="0">
                <a:solidFill>
                  <a:srgbClr val="686868"/>
                </a:solidFill>
              </a:rPr>
              <a:t>For example, this means:</a:t>
            </a:r>
          </a:p>
          <a:p>
            <a:pPr marL="285750" indent="-285750">
              <a:spcAft>
                <a:spcPts val="1200"/>
              </a:spcAft>
              <a:buFont typeface="Arial" panose="020B0604020202020204" pitchFamily="34" charset="0"/>
              <a:buChar char="•"/>
            </a:pPr>
            <a:r>
              <a:rPr lang="en-GB" noProof="0" dirty="0">
                <a:solidFill>
                  <a:srgbClr val="686868"/>
                </a:solidFill>
              </a:rPr>
              <a:t>You start with a </a:t>
            </a:r>
            <a:r>
              <a:rPr lang="en-GB" b="1" noProof="0" dirty="0">
                <a:solidFill>
                  <a:srgbClr val="686868"/>
                </a:solidFill>
              </a:rPr>
              <a:t>question </a:t>
            </a:r>
            <a:r>
              <a:rPr lang="en-GB" noProof="0" dirty="0">
                <a:solidFill>
                  <a:srgbClr val="686868"/>
                </a:solidFill>
              </a:rPr>
              <a:t>that is directly related to the problem:</a:t>
            </a:r>
            <a:br>
              <a:rPr lang="en-GB" dirty="0">
                <a:solidFill>
                  <a:srgbClr val="686868"/>
                </a:solidFill>
              </a:rPr>
            </a:br>
            <a:r>
              <a:rPr lang="en-GB" i="1" dirty="0">
                <a:solidFill>
                  <a:srgbClr val="686868"/>
                </a:solidFill>
              </a:rPr>
              <a:t>«</a:t>
            </a:r>
            <a:r>
              <a:rPr lang="en-GB" i="1" noProof="0" dirty="0">
                <a:solidFill>
                  <a:srgbClr val="686868"/>
                </a:solidFill>
              </a:rPr>
              <a:t>Do you know the feeling when ...?</a:t>
            </a:r>
            <a:r>
              <a:rPr lang="en-GB" i="1" dirty="0">
                <a:solidFill>
                  <a:srgbClr val="686868"/>
                </a:solidFill>
              </a:rPr>
              <a:t>»</a:t>
            </a:r>
            <a:endParaRPr lang="en-GB" i="1" noProof="0" dirty="0">
              <a:solidFill>
                <a:srgbClr val="686868"/>
              </a:solidFill>
            </a:endParaRPr>
          </a:p>
          <a:p>
            <a:pPr marL="285750" indent="-285750">
              <a:spcAft>
                <a:spcPts val="1200"/>
              </a:spcAft>
              <a:buFont typeface="Arial" panose="020B0604020202020204" pitchFamily="34" charset="0"/>
              <a:buChar char="•"/>
            </a:pPr>
            <a:r>
              <a:rPr lang="en-GB" noProof="0" dirty="0">
                <a:solidFill>
                  <a:srgbClr val="686868"/>
                </a:solidFill>
              </a:rPr>
              <a:t>You start with a </a:t>
            </a:r>
            <a:r>
              <a:rPr lang="en-GB" b="1" noProof="0" dirty="0">
                <a:solidFill>
                  <a:srgbClr val="686868"/>
                </a:solidFill>
              </a:rPr>
              <a:t>striking figure or fact</a:t>
            </a:r>
            <a:r>
              <a:rPr lang="en-GB" noProof="0" dirty="0">
                <a:solidFill>
                  <a:srgbClr val="686868"/>
                </a:solidFill>
              </a:rPr>
              <a:t>:</a:t>
            </a:r>
            <a:br>
              <a:rPr lang="en-GB" dirty="0">
                <a:solidFill>
                  <a:srgbClr val="686868"/>
                </a:solidFill>
              </a:rPr>
            </a:br>
            <a:r>
              <a:rPr lang="en-GB" i="1" dirty="0">
                <a:solidFill>
                  <a:srgbClr val="686868"/>
                </a:solidFill>
              </a:rPr>
              <a:t>«</a:t>
            </a:r>
            <a:r>
              <a:rPr lang="en-GB" i="1" noProof="0" dirty="0">
                <a:solidFill>
                  <a:srgbClr val="686868"/>
                </a:solidFill>
              </a:rPr>
              <a:t>In Switzerland, every day ...</a:t>
            </a:r>
            <a:r>
              <a:rPr lang="en-GB" i="1" dirty="0">
                <a:solidFill>
                  <a:srgbClr val="686868"/>
                </a:solidFill>
              </a:rPr>
              <a:t>»</a:t>
            </a:r>
            <a:endParaRPr lang="en-GB" i="1" noProof="0" dirty="0">
              <a:solidFill>
                <a:srgbClr val="686868"/>
              </a:solidFill>
            </a:endParaRPr>
          </a:p>
          <a:p>
            <a:pPr marL="285750" indent="-285750">
              <a:spcAft>
                <a:spcPts val="1200"/>
              </a:spcAft>
              <a:buFont typeface="Arial" panose="020B0604020202020204" pitchFamily="34" charset="0"/>
              <a:buChar char="•"/>
            </a:pPr>
            <a:r>
              <a:rPr lang="en-GB" noProof="0" dirty="0">
                <a:solidFill>
                  <a:srgbClr val="686868"/>
                </a:solidFill>
              </a:rPr>
              <a:t>You recount </a:t>
            </a:r>
            <a:r>
              <a:rPr lang="en-GB" b="1" noProof="0" dirty="0">
                <a:solidFill>
                  <a:srgbClr val="686868"/>
                </a:solidFill>
              </a:rPr>
              <a:t>a very brief scene </a:t>
            </a:r>
            <a:r>
              <a:rPr lang="en-GB" noProof="0" dirty="0">
                <a:solidFill>
                  <a:srgbClr val="686868"/>
                </a:solidFill>
              </a:rPr>
              <a:t>from your everyday life or that of your target group:</a:t>
            </a:r>
            <a:br>
              <a:rPr lang="en-GB" noProof="0" dirty="0">
                <a:solidFill>
                  <a:srgbClr val="686868"/>
                </a:solidFill>
              </a:rPr>
            </a:br>
            <a:r>
              <a:rPr lang="en-GB" i="1" dirty="0">
                <a:solidFill>
                  <a:srgbClr val="686868"/>
                </a:solidFill>
              </a:rPr>
              <a:t>«</a:t>
            </a:r>
            <a:r>
              <a:rPr lang="en-GB" i="1" noProof="0" dirty="0">
                <a:solidFill>
                  <a:srgbClr val="686868"/>
                </a:solidFill>
              </a:rPr>
              <a:t>Last week at our training company, the following happened to us ...</a:t>
            </a:r>
            <a:r>
              <a:rPr lang="en-GB" i="1" dirty="0">
                <a:solidFill>
                  <a:srgbClr val="686868"/>
                </a:solidFill>
              </a:rPr>
              <a:t>»</a:t>
            </a:r>
            <a:endParaRPr lang="en-GB" b="1" i="1" noProof="0" dirty="0">
              <a:solidFill>
                <a:srgbClr val="686868"/>
              </a:solidFill>
            </a:endParaRPr>
          </a:p>
        </p:txBody>
      </p:sp>
      <p:sp>
        <p:nvSpPr>
          <p:cNvPr id="7" name="Textfeld 6">
            <a:extLst>
              <a:ext uri="{FF2B5EF4-FFF2-40B4-BE49-F238E27FC236}">
                <a16:creationId xmlns:a16="http://schemas.microsoft.com/office/drawing/2014/main" id="{8E86FDBF-AF80-D88C-7B42-A19D4A41C284}"/>
              </a:ext>
            </a:extLst>
          </p:cNvPr>
          <p:cNvSpPr txBox="1"/>
          <p:nvPr/>
        </p:nvSpPr>
        <p:spPr>
          <a:xfrm>
            <a:off x="1793307" y="5024158"/>
            <a:ext cx="9378119" cy="1523494"/>
          </a:xfrm>
          <a:prstGeom prst="rect">
            <a:avLst/>
          </a:prstGeom>
          <a:noFill/>
        </p:spPr>
        <p:txBody>
          <a:bodyPr wrap="square">
            <a:spAutoFit/>
          </a:bodyPr>
          <a:lstStyle/>
          <a:p>
            <a:pPr>
              <a:buNone/>
            </a:pPr>
            <a:r>
              <a:rPr lang="de-DE" b="1" dirty="0">
                <a:solidFill>
                  <a:schemeClr val="bg1"/>
                </a:solidFill>
              </a:rPr>
              <a:t>Checklist for your team:</a:t>
            </a:r>
            <a:endParaRPr lang="de-DE" dirty="0">
              <a:solidFill>
                <a:schemeClr val="bg1"/>
              </a:solidFill>
            </a:endParaRPr>
          </a:p>
          <a:p>
            <a:pPr marL="285750" indent="-285750">
              <a:buFont typeface="Arial" panose="020B0604020202020204" pitchFamily="34" charset="0"/>
              <a:buChar char="•"/>
            </a:pPr>
            <a:r>
              <a:rPr lang="en-GB" sz="1500" noProof="0" dirty="0">
                <a:solidFill>
                  <a:schemeClr val="bg1"/>
                </a:solidFill>
              </a:rPr>
              <a:t>Did we avoid clichés such as </a:t>
            </a:r>
            <a:r>
              <a:rPr lang="en-GB" sz="1500" i="1" dirty="0">
                <a:solidFill>
                  <a:schemeClr val="bg1"/>
                </a:solidFill>
              </a:rPr>
              <a:t>«</a:t>
            </a:r>
            <a:r>
              <a:rPr lang="en-GB" sz="1500" i="1" noProof="0" dirty="0">
                <a:solidFill>
                  <a:schemeClr val="bg1"/>
                </a:solidFill>
              </a:rPr>
              <a:t>We welcome you to the presentation...</a:t>
            </a:r>
            <a:r>
              <a:rPr lang="en-GB" sz="1500" i="1" dirty="0">
                <a:solidFill>
                  <a:schemeClr val="bg1"/>
                </a:solidFill>
              </a:rPr>
              <a:t>»</a:t>
            </a:r>
            <a:r>
              <a:rPr lang="en-GB" sz="1500" i="1" noProof="0" dirty="0">
                <a:solidFill>
                  <a:schemeClr val="bg1"/>
                </a:solidFill>
              </a:rPr>
              <a:t> </a:t>
            </a:r>
            <a:r>
              <a:rPr lang="en-GB" sz="1500" noProof="0" dirty="0">
                <a:solidFill>
                  <a:schemeClr val="bg1"/>
                </a:solidFill>
              </a:rPr>
              <a:t>and</a:t>
            </a:r>
            <a:br>
              <a:rPr lang="en-GB" sz="1500" noProof="0" dirty="0">
                <a:solidFill>
                  <a:schemeClr val="bg1"/>
                </a:solidFill>
              </a:rPr>
            </a:br>
            <a:r>
              <a:rPr lang="en-GB" sz="1500" noProof="0" dirty="0">
                <a:solidFill>
                  <a:schemeClr val="bg1"/>
                </a:solidFill>
              </a:rPr>
              <a:t>start with an exciting introduction instead?</a:t>
            </a:r>
          </a:p>
          <a:p>
            <a:pPr marL="285750" indent="-285750">
              <a:buFont typeface="Arial" panose="020B0604020202020204" pitchFamily="34" charset="0"/>
              <a:buChar char="•"/>
            </a:pPr>
            <a:r>
              <a:rPr lang="en-GB" sz="1500" noProof="0" dirty="0">
                <a:solidFill>
                  <a:schemeClr val="bg1"/>
                </a:solidFill>
              </a:rPr>
              <a:t>Does our introduction immediately make it clear what we are getting at (problem/target group)?</a:t>
            </a:r>
          </a:p>
          <a:p>
            <a:pPr marL="285750" indent="-285750">
              <a:buFont typeface="Arial" panose="020B0604020202020204" pitchFamily="34" charset="0"/>
              <a:buChar char="•"/>
            </a:pPr>
            <a:r>
              <a:rPr lang="en-GB" sz="1500" noProof="0" dirty="0">
                <a:solidFill>
                  <a:schemeClr val="bg1"/>
                </a:solidFill>
              </a:rPr>
              <a:t>Is it clear who in the team will make the introduction and what exactly the first sentence will be?</a:t>
            </a:r>
          </a:p>
        </p:txBody>
      </p:sp>
      <p:pic>
        <p:nvPicPr>
          <p:cNvPr id="2" name="Grafik 1" descr="Klemmbrett abgehakt Silhouette">
            <a:extLst>
              <a:ext uri="{FF2B5EF4-FFF2-40B4-BE49-F238E27FC236}">
                <a16:creationId xmlns:a16="http://schemas.microsoft.com/office/drawing/2014/main" id="{B3235587-C105-FD6F-44CE-F6B36BE238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378631142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ppt/theme/themeOverride2.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ppt/theme/themeOverride3.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ppt/theme/themeOverride4.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docProps/app.xml><?xml version="1.0" encoding="utf-8"?>
<Properties xmlns="http://schemas.openxmlformats.org/officeDocument/2006/extended-properties" xmlns:vt="http://schemas.openxmlformats.org/officeDocument/2006/docPropsVTypes">
  <Template/>
  <TotalTime>0</TotalTime>
  <Words>5262</Words>
  <Application>Microsoft Office PowerPoint</Application>
  <PresentationFormat>Breitbild</PresentationFormat>
  <Paragraphs>385</Paragraphs>
  <Slides>28</Slides>
  <Notes>28</Notes>
  <HiddenSlides>0</HiddenSlides>
  <MMClips>0</MMClips>
  <ScaleCrop>false</ScaleCrop>
  <HeadingPairs>
    <vt:vector size="6" baseType="variant">
      <vt:variant>
        <vt:lpstr>Verwendete Schriftarten</vt:lpstr>
      </vt:variant>
      <vt:variant>
        <vt:i4>7</vt:i4>
      </vt:variant>
      <vt:variant>
        <vt:lpstr>Design</vt:lpstr>
      </vt:variant>
      <vt:variant>
        <vt:i4>3</vt:i4>
      </vt:variant>
      <vt:variant>
        <vt:lpstr>Folientitel</vt:lpstr>
      </vt:variant>
      <vt:variant>
        <vt:i4>28</vt:i4>
      </vt:variant>
    </vt:vector>
  </HeadingPairs>
  <TitlesOfParts>
    <vt:vector size="38" baseType="lpstr">
      <vt:lpstr>Malgun Gothic</vt:lpstr>
      <vt:lpstr>Arial</vt:lpstr>
      <vt:lpstr>Calibri</vt:lpstr>
      <vt:lpstr>Century Gothic</vt:lpstr>
      <vt:lpstr>Roboto</vt:lpstr>
      <vt:lpstr>Symbol</vt:lpstr>
      <vt:lpstr>Wingdings</vt:lpstr>
      <vt:lpstr>myidea</vt:lpstr>
      <vt:lpstr>1_myidea</vt:lpstr>
      <vt:lpstr>2_myidea</vt:lpstr>
      <vt:lpstr>Recurring themes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docId:1E13145E228F29F34CA15B6907753816</cp:keywords>
  <cp:lastModifiedBy>Stucki Jana</cp:lastModifiedBy>
  <cp:revision>1356</cp:revision>
  <cp:lastPrinted>2025-12-16T20:07:57Z</cp:lastPrinted>
  <dcterms:created xsi:type="dcterms:W3CDTF">2020-11-11T18:04:37Z</dcterms:created>
  <dcterms:modified xsi:type="dcterms:W3CDTF">2026-08-26T15:37:27Z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