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8" r:id="rId2"/>
    <p:sldMasterId id="2147483809" r:id="rId3"/>
    <p:sldMasterId id="2147483896" r:id="rId4"/>
  </p:sldMasterIdLst>
  <p:notesMasterIdLst>
    <p:notesMasterId r:id="rId25"/>
  </p:notesMasterIdLst>
  <p:sldIdLst>
    <p:sldId id="1881" r:id="rId5"/>
    <p:sldId id="2193" r:id="rId6"/>
    <p:sldId id="1882" r:id="rId7"/>
    <p:sldId id="2141" r:id="rId8"/>
    <p:sldId id="3786" r:id="rId9"/>
    <p:sldId id="3787" r:id="rId10"/>
    <p:sldId id="3788" r:id="rId11"/>
    <p:sldId id="1793" r:id="rId12"/>
    <p:sldId id="3789" r:id="rId13"/>
    <p:sldId id="3790" r:id="rId14"/>
    <p:sldId id="3785" r:id="rId15"/>
    <p:sldId id="3791" r:id="rId16"/>
    <p:sldId id="3792" r:id="rId17"/>
    <p:sldId id="1815" r:id="rId18"/>
    <p:sldId id="3793" r:id="rId19"/>
    <p:sldId id="3794" r:id="rId20"/>
    <p:sldId id="3781" r:id="rId21"/>
    <p:sldId id="3795" r:id="rId22"/>
    <p:sldId id="3796" r:id="rId23"/>
    <p:sldId id="379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450"/>
    <a:srgbClr val="8EB403"/>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52785" autoAdjust="0"/>
  </p:normalViewPr>
  <p:slideViewPr>
    <p:cSldViewPr snapToGrid="0">
      <p:cViewPr varScale="1">
        <p:scale>
          <a:sx n="39" d="100"/>
          <a:sy n="39" d="100"/>
        </p:scale>
        <p:origin x="1748" y="2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CH" noProof="0" dirty="0"/>
              <a:t>Text example</a:t>
            </a:r>
          </a:p>
          <a:p>
            <a:pPr lvl="1"/>
            <a:r>
              <a:rPr lang="de-CH" noProof="0" dirty="0" err="1"/>
              <a:t>Second level</a:t>
            </a:r>
            <a:endParaRPr lang="de-CH" noProof="0" dirty="0"/>
          </a:p>
          <a:p>
            <a:pPr lvl="2"/>
            <a:r>
              <a:rPr lang="de-CH" noProof="0" dirty="0"/>
              <a:t>Third level</a:t>
            </a:r>
          </a:p>
          <a:p>
            <a:pPr lvl="3"/>
            <a:r>
              <a:rPr lang="de-CH" noProof="0" dirty="0"/>
              <a:t>Fourth level</a:t>
            </a:r>
          </a:p>
          <a:p>
            <a:pPr lvl="4"/>
            <a:r>
              <a:rPr lang="de-CH" noProof="0" dirty="0"/>
              <a:t>Fifth level</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un.org/sustainabledevelopment/development-goa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0C7CC-6DF7-7BEE-A479-5B7ADA4CC9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FF7B40-7494-065D-B1C4-3FF06A3A95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AB51A60-5CF3-4008-FFAE-64C3CBDFF504}"/>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C0AA2E15-D685-9EF9-BE41-60CBDDAFC9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388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1AC52-4FDD-1E9D-FF35-3483A229DA2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AE81E41-1B36-D47B-6964-E63BFD882D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F164F88-C226-24A6-B3B8-8CD30318518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3D2C595B-CBB2-E5DE-B412-20DBD35568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200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2885487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2CB3-79BC-A969-1AC6-03AB97B04F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4CC0A41-A6CC-52A7-A98B-FEB8F8F598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BDA25C-DEAD-4484-E8CE-C45DD729980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CE58D57-0309-BC89-27C6-8DBDF53F8B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842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02948-ED68-9A0D-7A0E-F662A9DDAF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B38D1E8-AA75-F1FF-1908-530293D7F5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095403-ACEA-6930-4EEF-1DCC19DB4C6C}"/>
              </a:ext>
            </a:extLst>
          </p:cNvPr>
          <p:cNvSpPr>
            <a:spLocks noGrp="1"/>
          </p:cNvSpPr>
          <p:nvPr>
            <p:ph type="body" idx="1"/>
          </p:nvPr>
        </p:nvSpPr>
        <p:spPr/>
        <p:txBody>
          <a:bodyPr/>
          <a:lstStyle/>
          <a:p>
            <a:r>
              <a:rPr lang="de-CH" dirty="0">
                <a:latin typeface="Century Gothic" panose="020B0502020202020204" pitchFamily="34" charset="0"/>
              </a:rPr>
              <a:t>Alternatively, learners can, of course, compare projects on other crowdfunding platforms. However, there are platforms where it is difficult to find expired or failed campaigns (e.g. </a:t>
            </a:r>
            <a:r>
              <a:rPr lang="de-CH" dirty="0" err="1">
                <a:latin typeface="Century Gothic" panose="020B0502020202020204" pitchFamily="34" charset="0"/>
              </a:rPr>
              <a:t>wemakeit</a:t>
            </a:r>
            <a:r>
              <a:rPr lang="de-CH" dirty="0">
                <a:latin typeface="Century Gothic" panose="020B0502020202020204" pitchFamily="34" charset="0"/>
              </a:rPr>
              <a:t>). In such cases, access can sometimes be gained by using appropriate prompts on ChatGPT. </a:t>
            </a:r>
          </a:p>
        </p:txBody>
      </p:sp>
      <p:sp>
        <p:nvSpPr>
          <p:cNvPr id="4" name="Foliennummernplatzhalter 3">
            <a:extLst>
              <a:ext uri="{FF2B5EF4-FFF2-40B4-BE49-F238E27FC236}">
                <a16:creationId xmlns:a16="http://schemas.microsoft.com/office/drawing/2014/main" id="{6839746A-935E-8BEA-4597-F3E756A288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97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4970E-6478-6D9A-7D09-2D68E84541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66DB5A-7E0B-7808-B22B-F05A8E0605E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8348E45-5287-B276-3AE2-1698C99005F0}"/>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D52946C-3F26-7AF5-7267-960CDDA2BA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906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D6B39-450B-61F8-08B1-D41127B302F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F25E77-7CEA-5B1C-22D9-DDDEB6F18D0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0B43BA0-7812-3EED-2446-512949FAA6B8}"/>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BBB2D89-F5EB-A681-656E-13BE18EA8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941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F2D6-F4CC-92CA-C6FF-0DB1DF5CD12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5E2B4AB-C63F-CD77-0B7D-73A76EF53B9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18786BC-A845-9B22-CE1C-74116A2F3AD9}"/>
              </a:ext>
            </a:extLst>
          </p:cNvPr>
          <p:cNvSpPr>
            <a:spLocks noGrp="1"/>
          </p:cNvSpPr>
          <p:nvPr>
            <p:ph type="body" idx="1"/>
          </p:nvPr>
        </p:nvSpPr>
        <p:spPr/>
        <p:txBody>
          <a:bodyPr/>
          <a:lstStyle/>
          <a:p>
            <a:r>
              <a:rPr lang="en-GB" sz="1100" noProof="0" dirty="0">
                <a:latin typeface="Century Gothic" panose="020B0502020202020204" pitchFamily="34" charset="0"/>
              </a:rPr>
              <a:t>Although the proposed activities are playful exercises; however, the table shows that they can be used to develop important entrepreneurship competences.</a:t>
            </a:r>
          </a:p>
          <a:p>
            <a:endParaRPr lang="en-GB" sz="1100" kern="1200" noProof="0" dirty="0">
              <a:solidFill>
                <a:schemeClr val="tx1"/>
              </a:solidFill>
              <a:effectLst/>
              <a:latin typeface="Century Gothic" panose="020B0502020202020204" pitchFamily="34" charset="0"/>
              <a:ea typeface="+mn-ea"/>
              <a:cs typeface="+mn-cs"/>
            </a:endParaRPr>
          </a:p>
          <a:p>
            <a:r>
              <a:rPr lang="en-GB" sz="1100" noProof="0" dirty="0">
                <a:latin typeface="Century Gothic" panose="020B0502020202020204" pitchFamily="34" charset="0"/>
              </a:rPr>
              <a:t>Once the learners have completed the activities, a whole-class discussion can facilitate an overarching learning process, for example:</a:t>
            </a:r>
          </a:p>
          <a:p>
            <a:r>
              <a:rPr lang="en-GB" sz="1100" kern="1200" noProof="0" dirty="0">
                <a:solidFill>
                  <a:schemeClr val="tx1"/>
                </a:solidFill>
                <a:effectLst/>
                <a:latin typeface="Century Gothic" panose="020B0502020202020204" pitchFamily="34" charset="0"/>
                <a:ea typeface="+mn-ea"/>
                <a:cs typeface="+mn-cs"/>
              </a:rPr>
              <a:t> </a:t>
            </a:r>
          </a:p>
          <a:p>
            <a:r>
              <a:rPr lang="en-GB" sz="1100" b="1" kern="1200" noProof="0" dirty="0">
                <a:solidFill>
                  <a:schemeClr val="tx1"/>
                </a:solidFill>
                <a:effectLst/>
                <a:latin typeface="Century Gothic" panose="020B0502020202020204" pitchFamily="34" charset="0"/>
                <a:ea typeface="+mn-ea"/>
                <a:cs typeface="+mn-cs"/>
              </a:rPr>
              <a:t>Regarding the trading challenge</a:t>
            </a:r>
            <a:endParaRPr lang="en-GB" sz="1100" kern="1200" noProof="0" dirty="0">
              <a:solidFill>
                <a:schemeClr val="tx1"/>
              </a:solidFill>
              <a:effectLst/>
              <a:latin typeface="Century Gothic" panose="020B0502020202020204" pitchFamily="34" charset="0"/>
              <a:ea typeface="+mn-ea"/>
              <a:cs typeface="+mn-cs"/>
            </a:endParaRPr>
          </a:p>
          <a:p>
            <a:r>
              <a:rPr lang="en-GB" sz="1100" kern="1200" noProof="0" dirty="0">
                <a:solidFill>
                  <a:schemeClr val="tx1"/>
                </a:solidFill>
                <a:effectLst/>
                <a:latin typeface="Century Gothic" panose="020B0502020202020204" pitchFamily="34" charset="0"/>
                <a:ea typeface="+mn-ea"/>
                <a:cs typeface="+mn-cs"/>
              </a:rPr>
              <a:t>Entrepreneurs must meet customer needs with their products and services. The following questions, for example, are therefore relevant:</a:t>
            </a: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Why did some people agree to the trade?</a:t>
            </a:r>
            <a:r>
              <a:rPr lang="de-CH" sz="1100" kern="1200" noProof="0" dirty="0">
                <a:solidFill>
                  <a:schemeClr val="tx1"/>
                </a:solidFill>
                <a:effectLst/>
                <a:latin typeface="Century Gothic" panose="020B0502020202020204" pitchFamily="34" charset="0"/>
                <a:ea typeface="+mn-ea"/>
                <a:cs typeface="+mn-cs"/>
              </a:rPr>
              <a:t>»</a:t>
            </a:r>
            <a:endParaRPr lang="en-GB" sz="1100" kern="1200" noProof="0" dirty="0">
              <a:solidFill>
                <a:schemeClr val="tx1"/>
              </a:solidFill>
              <a:effectLst/>
              <a:latin typeface="Century Gothic" panose="020B0502020202020204" pitchFamily="34" charset="0"/>
              <a:ea typeface="+mn-ea"/>
              <a:cs typeface="+mn-cs"/>
            </a:endParaRP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Why did some people not agree to the trade?</a:t>
            </a:r>
            <a:r>
              <a:rPr lang="de-CH" sz="1100" kern="1200" noProof="0" dirty="0">
                <a:solidFill>
                  <a:schemeClr val="tx1"/>
                </a:solidFill>
                <a:effectLst/>
                <a:latin typeface="Century Gothic" panose="020B0502020202020204" pitchFamily="34" charset="0"/>
                <a:ea typeface="+mn-ea"/>
                <a:cs typeface="+mn-cs"/>
              </a:rPr>
              <a:t>»</a:t>
            </a:r>
            <a:endParaRPr lang="en-GB" sz="1100" kern="1200" noProof="0" dirty="0">
              <a:solidFill>
                <a:schemeClr val="tx1"/>
              </a:solidFill>
              <a:effectLst/>
              <a:latin typeface="Century Gothic" panose="020B0502020202020204" pitchFamily="34" charset="0"/>
              <a:ea typeface="+mn-ea"/>
              <a:cs typeface="+mn-cs"/>
            </a:endParaRP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What needs did you meet for the people who agreed?</a:t>
            </a:r>
            <a:r>
              <a:rPr lang="de-CH" sz="1100" kern="1200" noProof="0" dirty="0">
                <a:solidFill>
                  <a:schemeClr val="tx1"/>
                </a:solidFill>
                <a:effectLst/>
                <a:latin typeface="Century Gothic" panose="020B0502020202020204" pitchFamily="34" charset="0"/>
                <a:ea typeface="+mn-ea"/>
                <a:cs typeface="+mn-cs"/>
              </a:rPr>
              <a:t>»</a:t>
            </a:r>
            <a:endParaRPr lang="en-GB" sz="1100" kern="1200" noProof="0" dirty="0">
              <a:solidFill>
                <a:schemeClr val="tx1"/>
              </a:solidFill>
              <a:effectLst/>
              <a:latin typeface="Century Gothic" panose="020B0502020202020204" pitchFamily="34" charset="0"/>
              <a:ea typeface="+mn-ea"/>
              <a:cs typeface="+mn-cs"/>
            </a:endParaRP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How did you adapt your pitch?</a:t>
            </a:r>
            <a:r>
              <a:rPr lang="de-CH" sz="1100" kern="1200" noProof="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 [Remark: a pitch is a brief presentation of an idea.]</a:t>
            </a:r>
          </a:p>
          <a:p>
            <a:r>
              <a:rPr lang="en-GB" sz="1100" kern="1200" noProof="0" dirty="0">
                <a:solidFill>
                  <a:schemeClr val="tx1"/>
                </a:solidFill>
                <a:effectLst/>
                <a:latin typeface="Century Gothic" panose="020B0502020202020204" pitchFamily="34" charset="0"/>
                <a:ea typeface="+mn-ea"/>
                <a:cs typeface="+mn-cs"/>
              </a:rPr>
              <a:t> </a:t>
            </a:r>
          </a:p>
          <a:p>
            <a:r>
              <a:rPr lang="en-GB" sz="1100" b="1" kern="1200" noProof="0" dirty="0">
                <a:solidFill>
                  <a:schemeClr val="tx1"/>
                </a:solidFill>
                <a:effectLst/>
                <a:latin typeface="Century Gothic" panose="020B0502020202020204" pitchFamily="34" charset="0"/>
                <a:ea typeface="+mn-ea"/>
                <a:cs typeface="+mn-cs"/>
              </a:rPr>
              <a:t>Regarding the activity </a:t>
            </a:r>
            <a:r>
              <a:rPr lang="de-CH" sz="1100" kern="1200" noProof="0" dirty="0">
                <a:solidFill>
                  <a:schemeClr val="tx1"/>
                </a:solidFill>
                <a:effectLst/>
                <a:latin typeface="Century Gothic" panose="020B0502020202020204" pitchFamily="34" charset="0"/>
                <a:ea typeface="+mn-ea"/>
                <a:cs typeface="+mn-cs"/>
              </a:rPr>
              <a:t>«</a:t>
            </a:r>
            <a:r>
              <a:rPr lang="en-GB" sz="1100" b="1" kern="1200" noProof="0" dirty="0">
                <a:solidFill>
                  <a:schemeClr val="tx1"/>
                </a:solidFill>
                <a:effectLst/>
                <a:latin typeface="Century Gothic" panose="020B0502020202020204" pitchFamily="34" charset="0"/>
                <a:ea typeface="+mn-ea"/>
                <a:cs typeface="+mn-cs"/>
              </a:rPr>
              <a:t>Tell me your story</a:t>
            </a:r>
            <a:r>
              <a:rPr lang="de-CH" sz="1100" kern="1200" noProof="0" dirty="0">
                <a:solidFill>
                  <a:schemeClr val="tx1"/>
                </a:solidFill>
                <a:effectLst/>
                <a:latin typeface="Century Gothic" panose="020B0502020202020204" pitchFamily="34" charset="0"/>
                <a:ea typeface="+mn-ea"/>
                <a:cs typeface="+mn-cs"/>
              </a:rPr>
              <a:t>»</a:t>
            </a:r>
            <a:endParaRPr lang="en-GB" sz="1100" kern="1200" noProof="0" dirty="0">
              <a:solidFill>
                <a:schemeClr val="tx1"/>
              </a:solidFill>
              <a:effectLst/>
              <a:latin typeface="Century Gothic" panose="020B0502020202020204" pitchFamily="34" charset="0"/>
              <a:ea typeface="+mn-ea"/>
              <a:cs typeface="+mn-cs"/>
            </a:endParaRPr>
          </a:p>
          <a:p>
            <a:r>
              <a:rPr lang="en-GB" sz="1100" kern="1200" noProof="0" dirty="0">
                <a:solidFill>
                  <a:schemeClr val="tx1"/>
                </a:solidFill>
                <a:effectLst/>
                <a:latin typeface="Century Gothic" panose="020B0502020202020204" pitchFamily="34" charset="0"/>
                <a:ea typeface="+mn-ea"/>
                <a:cs typeface="+mn-cs"/>
              </a:rPr>
              <a:t>Resilience is very important in the entrepreneurial process. Therefore, the following could be discussed:</a:t>
            </a:r>
          </a:p>
          <a:p>
            <a:pPr marL="17145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What setbacks or mistakes did the entrepreneurs report?</a:t>
            </a:r>
            <a:r>
              <a:rPr lang="de-CH" sz="1100" kern="1200" noProof="0" dirty="0">
                <a:solidFill>
                  <a:schemeClr val="tx1"/>
                </a:solidFill>
                <a:effectLst/>
                <a:latin typeface="Century Gothic" panose="020B0502020202020204" pitchFamily="34" charset="0"/>
                <a:ea typeface="+mn-ea"/>
                <a:cs typeface="+mn-cs"/>
              </a:rPr>
              <a:t>»</a:t>
            </a:r>
            <a:endParaRPr lang="en-GB" sz="1100" kern="1200" noProof="0" dirty="0">
              <a:solidFill>
                <a:schemeClr val="tx1"/>
              </a:solidFill>
              <a:effectLst/>
              <a:latin typeface="Century Gothic" panose="020B0502020202020204" pitchFamily="34" charset="0"/>
              <a:ea typeface="+mn-ea"/>
              <a:cs typeface="+mn-cs"/>
            </a:endParaRPr>
          </a:p>
          <a:p>
            <a:pPr marL="17145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How did the founders deal with them?</a:t>
            </a:r>
            <a:r>
              <a:rPr lang="de-CH" sz="1100" kern="1200" noProof="0" dirty="0">
                <a:solidFill>
                  <a:schemeClr val="tx1"/>
                </a:solidFill>
                <a:effectLst/>
                <a:latin typeface="Century Gothic" panose="020B0502020202020204" pitchFamily="34" charset="0"/>
                <a:ea typeface="+mn-ea"/>
                <a:cs typeface="+mn-cs"/>
              </a:rPr>
              <a:t>»</a:t>
            </a:r>
            <a:endParaRPr lang="en-GB" sz="1100" kern="1200" noProof="0" dirty="0">
              <a:solidFill>
                <a:schemeClr val="tx1"/>
              </a:solidFill>
              <a:effectLst/>
              <a:latin typeface="Century Gothic" panose="020B0502020202020204" pitchFamily="34" charset="0"/>
              <a:ea typeface="+mn-ea"/>
              <a:cs typeface="+mn-cs"/>
            </a:endParaRPr>
          </a:p>
          <a:p>
            <a:r>
              <a:rPr lang="de-CH" sz="1100" kern="1200" noProof="0" dirty="0">
                <a:solidFill>
                  <a:schemeClr val="tx1"/>
                </a:solidFill>
                <a:effectLst/>
                <a:latin typeface="Century Gothic" panose="020B0502020202020204" pitchFamily="34" charset="0"/>
                <a:ea typeface="+mn-ea"/>
                <a:cs typeface="+mn-cs"/>
              </a:rPr>
              <a:t> </a:t>
            </a:r>
          </a:p>
          <a:p>
            <a:endParaRPr lang="de-CH" dirty="0"/>
          </a:p>
        </p:txBody>
      </p:sp>
      <p:sp>
        <p:nvSpPr>
          <p:cNvPr id="4" name="Foliennummernplatzhalter 3">
            <a:extLst>
              <a:ext uri="{FF2B5EF4-FFF2-40B4-BE49-F238E27FC236}">
                <a16:creationId xmlns:a16="http://schemas.microsoft.com/office/drawing/2014/main" id="{3907DA05-0A03-D07A-772E-C455C2EE2C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13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latin typeface="Century Gothic" panose="020B0502020202020204" pitchFamily="34" charset="0"/>
              </a:rPr>
              <a:t>If</a:t>
            </a:r>
            <a:r>
              <a:rPr lang="de-CH" dirty="0">
                <a:latin typeface="Century Gothic" panose="020B0502020202020204" pitchFamily="34" charset="0"/>
              </a:rPr>
              <a:t> learners have already actively engaged with the topic of entrepreneurial thinking and action, they will approach Inspiration Day – or, if no Inspiration Day is held, Module 1 – with a completely different mindset. We therefore recommend setting a preparatory task. The five activities shown in this presentation are examples that can be used for this purpose. They are, of course, by no means exhaustive. </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219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A4E58-1F94-BEB1-96BB-2943ABCE4C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D2A1B4-E0DE-1D0D-D828-A8E3B5AE1B0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F4FAD7-9353-67AB-B27A-FEEB03967BA9}"/>
              </a:ext>
            </a:extLst>
          </p:cNvPr>
          <p:cNvSpPr>
            <a:spLocks noGrp="1"/>
          </p:cNvSpPr>
          <p:nvPr>
            <p:ph type="body" idx="1"/>
          </p:nvPr>
        </p:nvSpPr>
        <p:spPr/>
        <p:txBody>
          <a:bodyPr/>
          <a:lstStyle/>
          <a:p>
            <a:r>
              <a:rPr lang="en-GB" noProof="0" dirty="0">
                <a:latin typeface="Century Gothic" panose="020B0502020202020204" pitchFamily="34" charset="0"/>
              </a:rPr>
              <a:t>For each activity, the link to entrepreneurial thinking and acting, the specific task and the accompanying questions for reflection are described. The activities can be completed individually or in a team.</a:t>
            </a:r>
          </a:p>
        </p:txBody>
      </p:sp>
      <p:sp>
        <p:nvSpPr>
          <p:cNvPr id="4" name="Foliennummernplatzhalter 3">
            <a:extLst>
              <a:ext uri="{FF2B5EF4-FFF2-40B4-BE49-F238E27FC236}">
                <a16:creationId xmlns:a16="http://schemas.microsoft.com/office/drawing/2014/main" id="{7C750345-719A-7FAA-0A81-587993F07C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930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4ECCB-8E8D-2E31-600C-DBD917CCBE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63635C-31EA-FE37-B0C9-218463A2982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8F0C83E-EDE4-FA77-CFAD-6C4A6F6D4876}"/>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C379B17-26A5-BF3A-BCDC-D05034B443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192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C0DA1-C500-C96C-2936-6523B09C28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4EE3C2-7E3C-C2E5-A856-4A4FDCE771E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8B05757-48F7-A01C-5AFB-99C8189E8E4E}"/>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131839F-685E-665E-EC28-6CC4CE40A5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470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9696D-4E29-8F66-C72A-77B1A4C4B99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06F422-4E1F-AB51-11CA-8F705DCD78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C99CF6F-7669-00A7-E29E-798C50445F7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0A60D99-90F3-42DF-C250-BA7AD8F459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751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C567A-AC3A-B510-4474-C02EA4C697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C1198D-CD04-CDEC-0115-E4F3AF12F4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83997C7-A28F-FB0F-2B65-64D8E67BAF51}"/>
              </a:ext>
            </a:extLst>
          </p:cNvPr>
          <p:cNvSpPr>
            <a:spLocks noGrp="1"/>
          </p:cNvSpPr>
          <p:nvPr>
            <p:ph type="body" idx="1"/>
          </p:nvPr>
        </p:nvSpPr>
        <p:spPr/>
        <p:txBody>
          <a:bodyPr/>
          <a:lstStyle/>
          <a:p>
            <a:r>
              <a:rPr lang="en-US" sz="1100" kern="1200" dirty="0">
                <a:solidFill>
                  <a:schemeClr val="tx1"/>
                </a:solidFill>
                <a:effectLst/>
                <a:latin typeface="Century Gothic" panose="020B0502020202020204" pitchFamily="34" charset="0"/>
                <a:ea typeface="+mn-ea"/>
                <a:cs typeface="+mn-cs"/>
              </a:rPr>
              <a:t>This provides a good opportunity to explicitly revisit sustainability-related topics that you have previously explored with your learners. A helpful additional resource on the Sustainable Development Goals, along with a helpful FAQ section at the bottom, can be found on the website of the United Nations: </a:t>
            </a:r>
            <a:r>
              <a:rPr lang="en-US" sz="1100" u="sng" kern="1200" dirty="0">
                <a:solidFill>
                  <a:schemeClr val="tx1"/>
                </a:solidFill>
                <a:effectLst/>
                <a:latin typeface="Century Gothic" panose="020B0502020202020204" pitchFamily="34" charset="0"/>
                <a:ea typeface="+mn-ea"/>
                <a:cs typeface="+mn-cs"/>
                <a:hlinkClick r:id="rId3"/>
              </a:rPr>
              <a:t>https://www.un.org/sustainabledevelopment/development-goals/</a:t>
            </a:r>
            <a:endParaRPr lang="de-CH" sz="1100" kern="1200" dirty="0">
              <a:solidFill>
                <a:schemeClr val="tx1"/>
              </a:solidFill>
              <a:effectLst/>
              <a:latin typeface="Century Gothic" panose="020B0502020202020204" pitchFamily="34" charset="0"/>
              <a:ea typeface="+mn-ea"/>
              <a:cs typeface="+mn-cs"/>
            </a:endParaRPr>
          </a:p>
          <a:p>
            <a:endParaRPr lang="de-CH" dirty="0"/>
          </a:p>
          <a:p>
            <a:endParaRPr lang="de-CH" dirty="0"/>
          </a:p>
        </p:txBody>
      </p:sp>
      <p:sp>
        <p:nvSpPr>
          <p:cNvPr id="4" name="Foliennummernplatzhalter 3">
            <a:extLst>
              <a:ext uri="{FF2B5EF4-FFF2-40B4-BE49-F238E27FC236}">
                <a16:creationId xmlns:a16="http://schemas.microsoft.com/office/drawing/2014/main" id="{48E29E8C-5021-49AE-6D4C-5B7F4EC56D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9605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40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3.png"/><Relationship Id="rId7" Type="http://schemas.openxmlformats.org/officeDocument/2006/relationships/image" Target="../media/image215.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42.png"/><Relationship Id="rId7" Type="http://schemas.openxmlformats.org/officeDocument/2006/relationships/image" Target="../media/image405.png"/><Relationship Id="rId2" Type="http://schemas.openxmlformats.org/officeDocument/2006/relationships/image" Target="../media/image239.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245.png"/><Relationship Id="rId4" Type="http://schemas.openxmlformats.org/officeDocument/2006/relationships/image" Target="../media/image24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Master" Target="../slideMasters/slideMaster2.xml"/><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2.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52.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2.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2.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49.png"/><Relationship Id="rId7" Type="http://schemas.openxmlformats.org/officeDocument/2006/relationships/image" Target="../media/image324.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3.png"/><Relationship Id="rId11" Type="http://schemas.openxmlformats.org/officeDocument/2006/relationships/image" Target="../media/image329.png"/><Relationship Id="rId5" Type="http://schemas.openxmlformats.org/officeDocument/2006/relationships/image" Target="../media/image322.png"/><Relationship Id="rId10" Type="http://schemas.openxmlformats.org/officeDocument/2006/relationships/image" Target="../media/image328.png"/><Relationship Id="rId4" Type="http://schemas.openxmlformats.org/officeDocument/2006/relationships/image" Target="../media/image321.png"/><Relationship Id="rId9" Type="http://schemas.openxmlformats.org/officeDocument/2006/relationships/image" Target="../media/image32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2.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2.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2.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2.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2.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20.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21.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3.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4.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422.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3.png"/><Relationship Id="rId1" Type="http://schemas.openxmlformats.org/officeDocument/2006/relationships/slideMaster" Target="../slideMasters/slideMaster4.xml"/><Relationship Id="rId6" Type="http://schemas.openxmlformats.org/officeDocument/2006/relationships/image" Target="../media/image70.png"/><Relationship Id="rId5" Type="http://schemas.openxmlformats.org/officeDocument/2006/relationships/image" Target="../media/image49.png"/><Relationship Id="rId4" Type="http://schemas.openxmlformats.org/officeDocument/2006/relationships/image" Target="../media/image42.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4.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424.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422.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4.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4.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1.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425.png"/><Relationship Id="rId2" Type="http://schemas.openxmlformats.org/officeDocument/2006/relationships/image" Target="../media/image132.png"/><Relationship Id="rId1" Type="http://schemas.openxmlformats.org/officeDocument/2006/relationships/slideMaster" Target="../slideMasters/slideMaster4.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4.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4.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5.png"/><Relationship Id="rId7" Type="http://schemas.openxmlformats.org/officeDocument/2006/relationships/image" Target="../media/image291.png"/><Relationship Id="rId2" Type="http://schemas.openxmlformats.org/officeDocument/2006/relationships/image" Target="../media/image194.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197.png"/><Relationship Id="rId10" Type="http://schemas.openxmlformats.org/officeDocument/2006/relationships/image" Target="../media/image49.png"/><Relationship Id="rId4" Type="http://schemas.openxmlformats.org/officeDocument/2006/relationships/image" Target="../media/image196.png"/><Relationship Id="rId9" Type="http://schemas.openxmlformats.org/officeDocument/2006/relationships/image" Target="../media/image199.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49.png"/><Relationship Id="rId7" Type="http://schemas.openxmlformats.org/officeDocument/2006/relationships/image" Target="../media/image209.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3.png"/><Relationship Id="rId4" Type="http://schemas.openxmlformats.org/officeDocument/2006/relationships/image" Target="../media/image202.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49.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32.png"/><Relationship Id="rId4" Type="http://schemas.openxmlformats.org/officeDocument/2006/relationships/image" Target="../media/image428.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4.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4.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4.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4.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4.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4.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4.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4.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1.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431.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430.png"/><Relationship Id="rId16"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4.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4.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10.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34.png"/><Relationship Id="rId2" Type="http://schemas.openxmlformats.org/officeDocument/2006/relationships/image" Target="../media/image231.png"/><Relationship Id="rId1" Type="http://schemas.openxmlformats.org/officeDocument/2006/relationships/slideMaster" Target="../slideMasters/slideMaster1.xml"/><Relationship Id="rId6" Type="http://schemas.openxmlformats.org/officeDocument/2006/relationships/image" Target="../media/image233.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1.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1.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1.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270.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1.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1.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1.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1.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405.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2.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40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11" Type="http://schemas.openxmlformats.org/officeDocument/2006/relationships/image" Target="../media/image405.png"/><Relationship Id="rId5" Type="http://schemas.microsoft.com/office/2007/relationships/hdphoto" Target="../media/hdphoto2.wdp"/><Relationship Id="rId10" Type="http://schemas.openxmlformats.org/officeDocument/2006/relationships/image" Target="../media/image49.png"/><Relationship Id="rId4" Type="http://schemas.openxmlformats.org/officeDocument/2006/relationships/image" Target="../media/image407.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41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10.png"/><Relationship Id="rId1" Type="http://schemas.openxmlformats.org/officeDocument/2006/relationships/slideMaster" Target="../slideMasters/slideMaster2.xml"/><Relationship Id="rId6" Type="http://schemas.openxmlformats.org/officeDocument/2006/relationships/image" Target="../media/image412.png"/><Relationship Id="rId5" Type="http://schemas.microsoft.com/office/2007/relationships/hdphoto" Target="../media/hdphoto2.wdp"/><Relationship Id="rId10" Type="http://schemas.openxmlformats.org/officeDocument/2006/relationships/image" Target="../media/image405.png"/><Relationship Id="rId4" Type="http://schemas.openxmlformats.org/officeDocument/2006/relationships/image" Target="../media/image411.png"/><Relationship Id="rId9" Type="http://schemas.openxmlformats.org/officeDocument/2006/relationships/image" Target="../media/image4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2.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2.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9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416.png"/><Relationship Id="rId2" Type="http://schemas.openxmlformats.org/officeDocument/2006/relationships/image" Target="../media/image414.png"/><Relationship Id="rId1" Type="http://schemas.openxmlformats.org/officeDocument/2006/relationships/slideMaster" Target="../slideMasters/slideMaster2.xml"/><Relationship Id="rId6" Type="http://schemas.openxmlformats.org/officeDocument/2006/relationships/image" Target="../media/image49.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415.png"/><Relationship Id="rId9" Type="http://schemas.openxmlformats.org/officeDocument/2006/relationships/image" Target="../media/image41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49.png"/><Relationship Id="rId2" Type="http://schemas.openxmlformats.org/officeDocument/2006/relationships/image" Target="../media/image194.png"/><Relationship Id="rId1" Type="http://schemas.openxmlformats.org/officeDocument/2006/relationships/slideMaster" Target="../slideMasters/slideMaster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1"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1" y="1633539"/>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1" y="4513264"/>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0" y="1839809"/>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0"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49"/>
            <a:ext cx="9972674"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3"/>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4"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5"/>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6"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3"/>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6" y="1268762"/>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487BBEC2-C31A-49DB-9862-23EF95F2F018}" type="datetime1">
              <a:rPr lang="de-CH" smtClean="0"/>
              <a:t>26.08.2026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CB078B63-BED8-4B4C-880F-E4D3D5F2ADB6}" type="datetime1">
              <a:rPr lang="de-CH" smtClean="0"/>
              <a:t>26.08.2026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B63D52E5-7D90-426E-8EB2-F9328CE29B7D}" type="datetime1">
              <a:rPr lang="de-CH" smtClean="0"/>
              <a:t>26.08.2026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1"/>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7734FA1C-CB3E-46EE-8CAC-1DABD2B281F5}" type="datetime1">
              <a:rPr lang="de-CH" smtClean="0"/>
              <a:t>26.08.2026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0"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5"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1"/>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7"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2"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4" y="4509121"/>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4"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8"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p15:clr>
            <a:srgbClr val="FBAE40"/>
          </p15:clr>
        </p15:guide>
        <p15:guide id="2" orient="horz" pos="1082">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0" y="3479471"/>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0"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0"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0"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0"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0"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2AD59ABB-AF66-4E92-A989-74581D3E8EC3}" type="datetime1">
              <a:rPr lang="de-CH" smtClean="0"/>
              <a:t>26.08.2026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62931AD2-0BEE-452D-9061-4A248BE61E5B}" type="datetime1">
              <a:rPr lang="de-CH" smtClean="0"/>
              <a:t>26.08.2026</a:t>
            </a:fld>
            <a:endParaRPr lang="de-CH" dirty="0"/>
          </a:p>
        </p:txBody>
      </p:sp>
      <p:sp>
        <p:nvSpPr>
          <p:cNvPr id="7" name="Fußzeilenplatzhalter 6"/>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ECDE4F61-4EC5-40E0-B4CB-067F0B94BDCC}" type="datetime1">
              <a:rPr lang="de-CH" smtClean="0"/>
              <a:t>26.08.2026</a:t>
            </a:fld>
            <a:endParaRPr lang="de-CH" dirty="0"/>
          </a:p>
        </p:txBody>
      </p:sp>
      <p:sp>
        <p:nvSpPr>
          <p:cNvPr id="6" name="Fußzeilenplatzhalter 5"/>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7"/>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2" y="4449770"/>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1" y="6347020"/>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7"/>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4" name="Text Placeholder 6">
            <a:extLst>
              <a:ext uri="{FF2B5EF4-FFF2-40B4-BE49-F238E27FC236}">
                <a16:creationId xmlns:a16="http://schemas.microsoft.com/office/drawing/2014/main" id="{73548A00-AF10-4218-8B97-D4174C08E3B7}"/>
              </a:ext>
            </a:extLst>
          </p:cNvPr>
          <p:cNvSpPr>
            <a:spLocks noGrp="1"/>
          </p:cNvSpPr>
          <p:nvPr>
            <p:ph type="body" sz="quarter" idx="14" hasCustomPrompt="1"/>
          </p:nvPr>
        </p:nvSpPr>
        <p:spPr>
          <a:xfrm>
            <a:off x="536024" y="5950690"/>
            <a:ext cx="482752" cy="180020"/>
          </a:xfrm>
          <a:prstGeom prst="rect">
            <a:avLst/>
          </a:prstGeom>
        </p:spPr>
        <p:txBody>
          <a:bodyPr lIns="0" rIns="36000"/>
          <a:lstStyle>
            <a:lvl1pPr marL="0" indent="0">
              <a:buNone/>
              <a:defRPr sz="999"/>
            </a:lvl1pPr>
          </a:lstStyle>
          <a:p>
            <a:pPr lvl="0"/>
            <a:r>
              <a:rPr lang="en-US"/>
              <a:t>Quelle:</a:t>
            </a:r>
          </a:p>
        </p:txBody>
      </p:sp>
      <p:sp>
        <p:nvSpPr>
          <p:cNvPr id="6" name="Text Placeholder 6">
            <a:extLst>
              <a:ext uri="{FF2B5EF4-FFF2-40B4-BE49-F238E27FC236}">
                <a16:creationId xmlns:a16="http://schemas.microsoft.com/office/drawing/2014/main" id="{67749F7A-15CA-4EF9-9586-84E7F0FFED5A}"/>
              </a:ext>
            </a:extLst>
          </p:cNvPr>
          <p:cNvSpPr>
            <a:spLocks noGrp="1"/>
          </p:cNvSpPr>
          <p:nvPr>
            <p:ph type="body" sz="quarter" idx="15" hasCustomPrompt="1"/>
          </p:nvPr>
        </p:nvSpPr>
        <p:spPr>
          <a:xfrm>
            <a:off x="1018776" y="5950690"/>
            <a:ext cx="5760750" cy="180020"/>
          </a:xfrm>
          <a:prstGeom prst="rect">
            <a:avLst/>
          </a:prstGeom>
        </p:spPr>
        <p:txBody>
          <a:bodyPr lIns="0" rIns="36000"/>
          <a:lstStyle>
            <a:lvl1pPr marL="0" indent="0">
              <a:buNone/>
              <a:defRPr sz="999"/>
            </a:lvl1pPr>
          </a:lstStyle>
          <a:p>
            <a:pPr lvl="0"/>
            <a:r>
              <a:rPr lang="en-US"/>
              <a:t>Insert here</a:t>
            </a:r>
          </a:p>
        </p:txBody>
      </p:sp>
    </p:spTree>
    <p:extLst>
      <p:ext uri="{BB962C8B-B14F-4D97-AF65-F5344CB8AC3E}">
        <p14:creationId xmlns:p14="http://schemas.microsoft.com/office/powerpoint/2010/main" val="55940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232331722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34394573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35817620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1822500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415084739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24803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7183987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487358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30213459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09746590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7715151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4714344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1787267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402849569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56318332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023426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16633446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406550103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39040439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3654428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4896962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02211266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86711306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26348082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4676633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2104396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7753856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418069279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23328697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30237676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2402475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2676651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55546749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245864035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44313614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46818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54063524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63370169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407062937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175275832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7697890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7752160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48071225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236687939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0418288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851009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14811026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39891096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4809935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402203950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73557518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47503648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2700855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18517558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411777949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113698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43115287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6666116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9646778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2877447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50862852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821499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92027393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94492504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1400807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40486834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40803037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03373335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29866743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14646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7"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theme" Target="../theme/theme3.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19" Type="http://schemas.openxmlformats.org/officeDocument/2006/relationships/image" Target="../media/image418.emf"/><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90.xml"/><Relationship Id="rId21" Type="http://schemas.openxmlformats.org/officeDocument/2006/relationships/slideLayout" Target="../slideLayouts/slideLayout185.xml"/><Relationship Id="rId42" Type="http://schemas.openxmlformats.org/officeDocument/2006/relationships/slideLayout" Target="../slideLayouts/slideLayout206.xml"/><Relationship Id="rId47" Type="http://schemas.openxmlformats.org/officeDocument/2006/relationships/slideLayout" Target="../slideLayouts/slideLayout211.xml"/><Relationship Id="rId63" Type="http://schemas.openxmlformats.org/officeDocument/2006/relationships/slideLayout" Target="../slideLayouts/slideLayout227.xml"/><Relationship Id="rId68" Type="http://schemas.openxmlformats.org/officeDocument/2006/relationships/slideLayout" Target="../slideLayouts/slideLayout232.xml"/><Relationship Id="rId16" Type="http://schemas.openxmlformats.org/officeDocument/2006/relationships/slideLayout" Target="../slideLayouts/slideLayout180.xml"/><Relationship Id="rId11" Type="http://schemas.openxmlformats.org/officeDocument/2006/relationships/slideLayout" Target="../slideLayouts/slideLayout175.xml"/><Relationship Id="rId32" Type="http://schemas.openxmlformats.org/officeDocument/2006/relationships/slideLayout" Target="../slideLayouts/slideLayout196.xml"/><Relationship Id="rId37" Type="http://schemas.openxmlformats.org/officeDocument/2006/relationships/slideLayout" Target="../slideLayouts/slideLayout201.xml"/><Relationship Id="rId53" Type="http://schemas.openxmlformats.org/officeDocument/2006/relationships/slideLayout" Target="../slideLayouts/slideLayout217.xml"/><Relationship Id="rId58" Type="http://schemas.openxmlformats.org/officeDocument/2006/relationships/slideLayout" Target="../slideLayouts/slideLayout22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9.xml"/><Relationship Id="rId61" Type="http://schemas.openxmlformats.org/officeDocument/2006/relationships/slideLayout" Target="../slideLayouts/slideLayout225.xml"/><Relationship Id="rId82" Type="http://schemas.openxmlformats.org/officeDocument/2006/relationships/image" Target="../media/image12.png"/><Relationship Id="rId19" Type="http://schemas.openxmlformats.org/officeDocument/2006/relationships/slideLayout" Target="../slideLayouts/slideLayout18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 Id="rId30" Type="http://schemas.openxmlformats.org/officeDocument/2006/relationships/slideLayout" Target="../slideLayouts/slideLayout194.xml"/><Relationship Id="rId35" Type="http://schemas.openxmlformats.org/officeDocument/2006/relationships/slideLayout" Target="../slideLayouts/slideLayout199.xml"/><Relationship Id="rId43" Type="http://schemas.openxmlformats.org/officeDocument/2006/relationships/slideLayout" Target="../slideLayouts/slideLayout207.xml"/><Relationship Id="rId48" Type="http://schemas.openxmlformats.org/officeDocument/2006/relationships/slideLayout" Target="../slideLayouts/slideLayout212.xml"/><Relationship Id="rId56" Type="http://schemas.openxmlformats.org/officeDocument/2006/relationships/slideLayout" Target="../slideLayouts/slideLayout220.xml"/><Relationship Id="rId64" Type="http://schemas.openxmlformats.org/officeDocument/2006/relationships/slideLayout" Target="../slideLayouts/slideLayout228.xml"/><Relationship Id="rId69" Type="http://schemas.openxmlformats.org/officeDocument/2006/relationships/slideLayout" Target="../slideLayouts/slideLayout233.xml"/><Relationship Id="rId77" Type="http://schemas.openxmlformats.org/officeDocument/2006/relationships/image" Target="../media/image7.png"/><Relationship Id="rId8" Type="http://schemas.openxmlformats.org/officeDocument/2006/relationships/slideLayout" Target="../slideLayouts/slideLayout172.xml"/><Relationship Id="rId51" Type="http://schemas.openxmlformats.org/officeDocument/2006/relationships/slideLayout" Target="../slideLayouts/slideLayout21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7.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33" Type="http://schemas.openxmlformats.org/officeDocument/2006/relationships/slideLayout" Target="../slideLayouts/slideLayout197.xml"/><Relationship Id="rId38" Type="http://schemas.openxmlformats.org/officeDocument/2006/relationships/slideLayout" Target="../slideLayouts/slideLayout202.xml"/><Relationship Id="rId46" Type="http://schemas.openxmlformats.org/officeDocument/2006/relationships/slideLayout" Target="../slideLayouts/slideLayout210.xml"/><Relationship Id="rId59" Type="http://schemas.openxmlformats.org/officeDocument/2006/relationships/slideLayout" Target="../slideLayouts/slideLayout223.xml"/><Relationship Id="rId67" Type="http://schemas.openxmlformats.org/officeDocument/2006/relationships/slideLayout" Target="../slideLayouts/slideLayout231.xml"/><Relationship Id="rId20" Type="http://schemas.openxmlformats.org/officeDocument/2006/relationships/slideLayout" Target="../slideLayouts/slideLayout184.xml"/><Relationship Id="rId41" Type="http://schemas.openxmlformats.org/officeDocument/2006/relationships/slideLayout" Target="../slideLayouts/slideLayout205.xml"/><Relationship Id="rId54" Type="http://schemas.openxmlformats.org/officeDocument/2006/relationships/slideLayout" Target="../slideLayouts/slideLayout218.xml"/><Relationship Id="rId62" Type="http://schemas.openxmlformats.org/officeDocument/2006/relationships/slideLayout" Target="../slideLayouts/slideLayout226.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slideLayout" Target="../slideLayouts/slideLayout192.xml"/><Relationship Id="rId36" Type="http://schemas.openxmlformats.org/officeDocument/2006/relationships/slideLayout" Target="../slideLayouts/slideLayout200.xml"/><Relationship Id="rId49" Type="http://schemas.openxmlformats.org/officeDocument/2006/relationships/slideLayout" Target="../slideLayouts/slideLayout213.xml"/><Relationship Id="rId57" Type="http://schemas.openxmlformats.org/officeDocument/2006/relationships/slideLayout" Target="../slideLayouts/slideLayout221.xml"/><Relationship Id="rId10" Type="http://schemas.openxmlformats.org/officeDocument/2006/relationships/slideLayout" Target="../slideLayouts/slideLayout174.xml"/><Relationship Id="rId31" Type="http://schemas.openxmlformats.org/officeDocument/2006/relationships/slideLayout" Target="../slideLayouts/slideLayout195.xml"/><Relationship Id="rId44" Type="http://schemas.openxmlformats.org/officeDocument/2006/relationships/slideLayout" Target="../slideLayouts/slideLayout208.xml"/><Relationship Id="rId52" Type="http://schemas.openxmlformats.org/officeDocument/2006/relationships/slideLayout" Target="../slideLayouts/slideLayout216.xml"/><Relationship Id="rId60" Type="http://schemas.openxmlformats.org/officeDocument/2006/relationships/slideLayout" Target="../slideLayouts/slideLayout224.xml"/><Relationship Id="rId65" Type="http://schemas.openxmlformats.org/officeDocument/2006/relationships/slideLayout" Target="../slideLayouts/slideLayout22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8.xml"/><Relationship Id="rId9" Type="http://schemas.openxmlformats.org/officeDocument/2006/relationships/slideLayout" Target="../slideLayouts/slideLayout173.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39" Type="http://schemas.openxmlformats.org/officeDocument/2006/relationships/slideLayout" Target="../slideLayouts/slideLayout203.xml"/><Relationship Id="rId34" Type="http://schemas.openxmlformats.org/officeDocument/2006/relationships/slideLayout" Target="../slideLayouts/slideLayout198.xml"/><Relationship Id="rId50" Type="http://schemas.openxmlformats.org/officeDocument/2006/relationships/slideLayout" Target="../slideLayouts/slideLayout214.xml"/><Relationship Id="rId55" Type="http://schemas.openxmlformats.org/officeDocument/2006/relationships/slideLayout" Target="../slideLayouts/slideLayout219.xml"/><Relationship Id="rId76" Type="http://schemas.openxmlformats.org/officeDocument/2006/relationships/image" Target="../media/image6.png"/><Relationship Id="rId7" Type="http://schemas.openxmlformats.org/officeDocument/2006/relationships/slideLayout" Target="../slideLayouts/slideLayout171.xml"/><Relationship Id="rId71" Type="http://schemas.openxmlformats.org/officeDocument/2006/relationships/image" Target="../media/image1.png"/><Relationship Id="rId2" Type="http://schemas.openxmlformats.org/officeDocument/2006/relationships/slideLayout" Target="../slideLayouts/slideLayout166.xml"/><Relationship Id="rId29" Type="http://schemas.openxmlformats.org/officeDocument/2006/relationships/slideLayout" Target="../slideLayouts/slideLayout193.xml"/><Relationship Id="rId24" Type="http://schemas.openxmlformats.org/officeDocument/2006/relationships/slideLayout" Target="../slideLayouts/slideLayout188.xml"/><Relationship Id="rId40" Type="http://schemas.openxmlformats.org/officeDocument/2006/relationships/slideLayout" Target="../slideLayouts/slideLayout204.xml"/><Relationship Id="rId45" Type="http://schemas.openxmlformats.org/officeDocument/2006/relationships/slideLayout" Target="../slideLayouts/slideLayout209.xml"/><Relationship Id="rId66" Type="http://schemas.openxmlformats.org/officeDocument/2006/relationships/slideLayout" Target="../slideLayouts/slideLayout2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5"/>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Edit text master format</a:t>
            </a:r>
          </a:p>
          <a:p>
            <a:pPr lvl="1"/>
            <a:r>
              <a:rPr lang="de-CH" noProof="0" dirty="0"/>
              <a:t>Second level</a:t>
            </a:r>
          </a:p>
          <a:p>
            <a:pPr lvl="2"/>
            <a:r>
              <a:rPr lang="de-CH" noProof="0" dirty="0"/>
              <a:t>Third level</a:t>
            </a:r>
          </a:p>
          <a:p>
            <a:pPr lvl="3"/>
            <a:r>
              <a:rPr lang="de-CH" noProof="0" dirty="0"/>
              <a:t>Fourth level</a:t>
            </a:r>
          </a:p>
          <a:p>
            <a:pPr lvl="4"/>
            <a:r>
              <a:rPr lang="de-CH" noProof="0" dirty="0"/>
              <a:t>Fifth level</a:t>
            </a:r>
          </a:p>
        </p:txBody>
      </p:sp>
      <p:sp>
        <p:nvSpPr>
          <p:cNvPr id="4" name="Datumsplatzhalter 3"/>
          <p:cNvSpPr>
            <a:spLocks noGrp="1"/>
          </p:cNvSpPr>
          <p:nvPr>
            <p:ph type="dt" sz="half" idx="2"/>
          </p:nvPr>
        </p:nvSpPr>
        <p:spPr>
          <a:xfrm>
            <a:off x="9166447" y="6160267"/>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92C19E8F-39D4-4946-A932-BCCB718DD68C}" type="datetime1">
              <a:rPr lang="de-CH" smtClean="0"/>
              <a:t>26.08.2026</a:t>
            </a:fld>
            <a:endParaRPr lang="de-CH" dirty="0"/>
          </a:p>
        </p:txBody>
      </p:sp>
      <p:sp>
        <p:nvSpPr>
          <p:cNvPr id="6" name="Foliennummernplatzhalter 5"/>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t>‹Nr.›</a:t>
            </a:fld>
            <a:endParaRPr lang="de-CH" dirty="0"/>
          </a:p>
        </p:txBody>
      </p:sp>
      <p:pic>
        <p:nvPicPr>
          <p:cNvPr id="9" name="Grafik 8"/>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89"/>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95" r:id="rId17"/>
  </p:sldLayoutIdLst>
  <p:hf sldNum="0"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467421412"/>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 id="2147483913" r:id="rId17"/>
    <p:sldLayoutId id="2147483914" r:id="rId18"/>
    <p:sldLayoutId id="2147483915" r:id="rId19"/>
    <p:sldLayoutId id="2147483916" r:id="rId20"/>
    <p:sldLayoutId id="2147483917" r:id="rId21"/>
    <p:sldLayoutId id="2147483918" r:id="rId22"/>
    <p:sldLayoutId id="2147483919" r:id="rId23"/>
    <p:sldLayoutId id="2147483920" r:id="rId24"/>
    <p:sldLayoutId id="2147483921" r:id="rId25"/>
    <p:sldLayoutId id="2147483922" r:id="rId26"/>
    <p:sldLayoutId id="2147483923" r:id="rId27"/>
    <p:sldLayoutId id="2147483924" r:id="rId28"/>
    <p:sldLayoutId id="2147483925" r:id="rId29"/>
    <p:sldLayoutId id="2147483926" r:id="rId30"/>
    <p:sldLayoutId id="2147483927" r:id="rId31"/>
    <p:sldLayoutId id="2147483928" r:id="rId32"/>
    <p:sldLayoutId id="2147483929" r:id="rId33"/>
    <p:sldLayoutId id="2147483930" r:id="rId34"/>
    <p:sldLayoutId id="2147483931" r:id="rId35"/>
    <p:sldLayoutId id="2147483932" r:id="rId36"/>
    <p:sldLayoutId id="2147483933" r:id="rId37"/>
    <p:sldLayoutId id="2147483934" r:id="rId38"/>
    <p:sldLayoutId id="2147483935" r:id="rId39"/>
    <p:sldLayoutId id="2147483936" r:id="rId40"/>
    <p:sldLayoutId id="2147483937" r:id="rId41"/>
    <p:sldLayoutId id="2147483938" r:id="rId42"/>
    <p:sldLayoutId id="2147483939" r:id="rId43"/>
    <p:sldLayoutId id="2147483940" r:id="rId44"/>
    <p:sldLayoutId id="2147483941" r:id="rId45"/>
    <p:sldLayoutId id="2147483942" r:id="rId46"/>
    <p:sldLayoutId id="2147483943" r:id="rId47"/>
    <p:sldLayoutId id="2147483944" r:id="rId48"/>
    <p:sldLayoutId id="2147483945" r:id="rId49"/>
    <p:sldLayoutId id="2147483946" r:id="rId50"/>
    <p:sldLayoutId id="2147483947" r:id="rId51"/>
    <p:sldLayoutId id="2147483948" r:id="rId52"/>
    <p:sldLayoutId id="2147483949" r:id="rId53"/>
    <p:sldLayoutId id="2147483950" r:id="rId54"/>
    <p:sldLayoutId id="2147483951" r:id="rId55"/>
    <p:sldLayoutId id="2147483952" r:id="rId56"/>
    <p:sldLayoutId id="2147483953" r:id="rId57"/>
    <p:sldLayoutId id="2147483954" r:id="rId58"/>
    <p:sldLayoutId id="2147483955" r:id="rId59"/>
    <p:sldLayoutId id="2147483956" r:id="rId60"/>
    <p:sldLayoutId id="2147483957" r:id="rId61"/>
    <p:sldLayoutId id="2147483958" r:id="rId62"/>
    <p:sldLayoutId id="2147483959" r:id="rId63"/>
    <p:sldLayoutId id="2147483960" r:id="rId64"/>
    <p:sldLayoutId id="2147483961" r:id="rId65"/>
    <p:sldLayoutId id="2147483962" r:id="rId66"/>
    <p:sldLayoutId id="2147483963" r:id="rId67"/>
    <p:sldLayoutId id="2147483964" r:id="rId68"/>
    <p:sldLayoutId id="2147483965"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33.jpeg"/></Relationships>
</file>

<file path=ppt/slides/_rels/slide10.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9.xml"/><Relationship Id="rId1" Type="http://schemas.openxmlformats.org/officeDocument/2006/relationships/slideLayout" Target="../slideLayouts/slideLayout164.xml"/><Relationship Id="rId4" Type="http://schemas.openxmlformats.org/officeDocument/2006/relationships/image" Target="../media/image438.jpeg"/></Relationships>
</file>

<file path=ppt/slides/_rels/slide11.xml.rels><?xml version="1.0" encoding="UTF-8" standalone="yes"?>
<Relationships xmlns="http://schemas.openxmlformats.org/package/2006/relationships"><Relationship Id="rId2" Type="http://schemas.openxmlformats.org/officeDocument/2006/relationships/image" Target="../media/image439.png"/><Relationship Id="rId1" Type="http://schemas.openxmlformats.org/officeDocument/2006/relationships/slideLayout" Target="../slideLayouts/slideLayout16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4.xml"/></Relationships>
</file>

<file path=ppt/slides/_rels/slide13.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1.xml"/><Relationship Id="rId1" Type="http://schemas.openxmlformats.org/officeDocument/2006/relationships/slideLayout" Target="../slideLayouts/slideLayout164.xml"/></Relationships>
</file>

<file path=ppt/slides/_rels/slide14.xml.rels><?xml version="1.0" encoding="UTF-8" standalone="yes"?>
<Relationships xmlns="http://schemas.openxmlformats.org/package/2006/relationships"><Relationship Id="rId3" Type="http://schemas.openxmlformats.org/officeDocument/2006/relationships/image" Target="../media/image440.jpeg"/><Relationship Id="rId2" Type="http://schemas.openxmlformats.org/officeDocument/2006/relationships/notesSlide" Target="../notesSlides/notesSlide12.xml"/><Relationship Id="rId1" Type="http://schemas.openxmlformats.org/officeDocument/2006/relationships/slideLayout" Target="../slideLayouts/slideLayout16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4.xml"/></Relationships>
</file>

<file path=ppt/slides/_rels/slide16.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4.xml"/><Relationship Id="rId1" Type="http://schemas.openxmlformats.org/officeDocument/2006/relationships/slideLayout" Target="../slideLayouts/slideLayout164.xml"/></Relationships>
</file>

<file path=ppt/slides/_rels/slide17.xml.rels><?xml version="1.0" encoding="UTF-8" standalone="yes"?>
<Relationships xmlns="http://schemas.openxmlformats.org/package/2006/relationships"><Relationship Id="rId2" Type="http://schemas.openxmlformats.org/officeDocument/2006/relationships/image" Target="../media/image441.png"/><Relationship Id="rId1" Type="http://schemas.openxmlformats.org/officeDocument/2006/relationships/slideLayout" Target="../slideLayouts/slideLayout16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4.xml"/></Relationships>
</file>

<file path=ppt/slides/_rels/slide1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6.xml"/><Relationship Id="rId1" Type="http://schemas.openxmlformats.org/officeDocument/2006/relationships/slideLayout" Target="../slideLayouts/slideLayout164.xml"/><Relationship Id="rId4" Type="http://schemas.openxmlformats.org/officeDocument/2006/relationships/image" Target="../media/image442.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7.xml"/><Relationship Id="rId4" Type="http://schemas.openxmlformats.org/officeDocument/2006/relationships/image" Target="../media/image43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6.xml"/></Relationships>
</file>

<file path=ppt/slides/_rels/slide5.xml.rels><?xml version="1.0" encoding="UTF-8" standalone="yes"?>
<Relationships xmlns="http://schemas.openxmlformats.org/package/2006/relationships"><Relationship Id="rId3" Type="http://schemas.openxmlformats.org/officeDocument/2006/relationships/image" Target="../media/image435.jpeg"/><Relationship Id="rId2" Type="http://schemas.openxmlformats.org/officeDocument/2006/relationships/notesSlide" Target="../notesSlides/notesSlide5.xml"/><Relationship Id="rId1" Type="http://schemas.openxmlformats.org/officeDocument/2006/relationships/slideLayout" Target="../slideLayouts/slideLayout1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6.xml"/></Relationships>
</file>

<file path=ppt/slides/_rels/slide7.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7.xml"/><Relationship Id="rId1" Type="http://schemas.openxmlformats.org/officeDocument/2006/relationships/slideLayout" Target="../slideLayouts/slideLayout126.xml"/></Relationships>
</file>

<file path=ppt/slides/_rels/slide8.xml.rels><?xml version="1.0" encoding="UTF-8" standalone="yes"?>
<Relationships xmlns="http://schemas.openxmlformats.org/package/2006/relationships"><Relationship Id="rId2" Type="http://schemas.openxmlformats.org/officeDocument/2006/relationships/image" Target="../media/image437.jpeg"/><Relationship Id="rId1" Type="http://schemas.openxmlformats.org/officeDocument/2006/relationships/slideLayout" Target="../slideLayouts/slideLayout16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24404" y="5887939"/>
            <a:ext cx="8168410" cy="636104"/>
          </a:xfrm>
        </p:spPr>
        <p:txBody>
          <a:bodyPr>
            <a:noAutofit/>
          </a:bodyPr>
          <a:lstStyle/>
          <a:p>
            <a:pPr algn="l"/>
            <a:r>
              <a:rPr lang="en-GB" sz="2800" b="0" noProof="0" dirty="0">
                <a:solidFill>
                  <a:srgbClr val="8EB403"/>
                </a:solidFill>
              </a:rPr>
              <a:t>Entrepreneurial </a:t>
            </a:r>
            <a:r>
              <a:rPr lang="en-GB" sz="2800" b="0" dirty="0">
                <a:solidFill>
                  <a:srgbClr val="8EB403"/>
                </a:solidFill>
              </a:rPr>
              <a:t>T</a:t>
            </a:r>
            <a:r>
              <a:rPr lang="en-GB" sz="2800" b="0" noProof="0" dirty="0" err="1">
                <a:solidFill>
                  <a:srgbClr val="8EB403"/>
                </a:solidFill>
              </a:rPr>
              <a:t>hinking</a:t>
            </a:r>
            <a:r>
              <a:rPr lang="en-GB" sz="2800" b="0" noProof="0" dirty="0">
                <a:solidFill>
                  <a:srgbClr val="8EB403"/>
                </a:solidFill>
              </a:rPr>
              <a:t> and Acting</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299272"/>
            <a:ext cx="3886000" cy="738664"/>
          </a:xfrm>
          <a:prstGeom prst="rect">
            <a:avLst/>
          </a:prstGeom>
        </p:spPr>
        <p:txBody>
          <a:bodyPr wrap="none">
            <a:spAutoFit/>
          </a:bodyPr>
          <a:lstStyle/>
          <a:p>
            <a:r>
              <a:rPr lang="en-GB" sz="4200" noProof="0" dirty="0">
                <a:solidFill>
                  <a:srgbClr val="8EB403"/>
                </a:solidFill>
              </a:rPr>
              <a:t>my</a:t>
            </a:r>
            <a:r>
              <a:rPr lang="en-GB" sz="4200" b="1" noProof="0" dirty="0">
                <a:solidFill>
                  <a:srgbClr val="8EB403"/>
                </a:solidFill>
              </a:rPr>
              <a:t>idea.</a:t>
            </a:r>
            <a:r>
              <a:rPr lang="en-GB" sz="4200" noProof="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en-GB" noProof="0" smtClean="0"/>
              <a:t>1</a:t>
            </a:fld>
            <a:endParaRPr lang="en-GB" noProof="0" dirty="0"/>
          </a:p>
        </p:txBody>
      </p:sp>
      <p:pic>
        <p:nvPicPr>
          <p:cNvPr id="6" name="Grafik 5">
            <a:extLst>
              <a:ext uri="{FF2B5EF4-FFF2-40B4-BE49-F238E27FC236}">
                <a16:creationId xmlns:a16="http://schemas.microsoft.com/office/drawing/2014/main" id="{16F54750-ACD2-01D3-7D0F-635192E0679E}"/>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8ADC7-2687-19B2-194A-C4E3D005303D}"/>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9A35EF1-2442-4E32-3894-17BBAEC8B1DD}"/>
              </a:ext>
            </a:extLst>
          </p:cNvPr>
          <p:cNvSpPr/>
          <p:nvPr/>
        </p:nvSpPr>
        <p:spPr>
          <a:xfrm>
            <a:off x="1052445" y="4270444"/>
            <a:ext cx="10535454" cy="1663428"/>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E6A5BC6D-11F1-DE1D-473C-04D0A31044D8}"/>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2 Tell me your story</a:t>
            </a:r>
            <a:r>
              <a:rPr kumimoji="0" lang="en-GB" sz="2400" b="1" i="0" u="none" strike="noStrike" kern="1200" cap="none" spc="0" normalizeH="0" baseline="0" noProof="0" dirty="0">
                <a:ln>
                  <a:noFill/>
                </a:ln>
                <a:solidFill>
                  <a:srgbClr val="073450"/>
                </a:solidFill>
                <a:effectLst/>
                <a:uLnTx/>
                <a:uFillTx/>
                <a:latin typeface="Century Gothic"/>
                <a:ea typeface="+mj-ea"/>
                <a:cs typeface="+mj-cs"/>
              </a:rPr>
              <a:t>: Your task</a:t>
            </a:r>
          </a:p>
        </p:txBody>
      </p:sp>
      <p:sp>
        <p:nvSpPr>
          <p:cNvPr id="4" name="Rechteck 3">
            <a:extLst>
              <a:ext uri="{FF2B5EF4-FFF2-40B4-BE49-F238E27FC236}">
                <a16:creationId xmlns:a16="http://schemas.microsoft.com/office/drawing/2014/main" id="{D006D27D-DAF6-3FCB-EF9C-170AC895598A}"/>
              </a:ext>
            </a:extLst>
          </p:cNvPr>
          <p:cNvSpPr/>
          <p:nvPr/>
        </p:nvSpPr>
        <p:spPr>
          <a:xfrm>
            <a:off x="1427212" y="4381318"/>
            <a:ext cx="8270153" cy="369332"/>
          </a:xfrm>
          <a:prstGeom prst="rect">
            <a:avLst/>
          </a:prstGeom>
        </p:spPr>
        <p:txBody>
          <a:bodyPr wrap="square">
            <a:spAutoFit/>
          </a:bodyPr>
          <a:lstStyle/>
          <a:p>
            <a:pPr lvl="0" defTabSz="913211">
              <a:spcBef>
                <a:spcPts val="200"/>
              </a:spcBef>
              <a:spcAft>
                <a:spcPts val="200"/>
              </a:spcAft>
              <a:defRPr/>
            </a:pPr>
            <a:r>
              <a:rPr kumimoji="0" lang="en-GB" b="1" i="0" u="none" strike="noStrike" kern="1200" cap="none" spc="0" normalizeH="0" baseline="0" noProof="0" dirty="0">
                <a:ln>
                  <a:noFill/>
                </a:ln>
                <a:solidFill>
                  <a:srgbClr val="073450"/>
                </a:solidFill>
                <a:effectLst/>
                <a:uLnTx/>
                <a:uFillTx/>
                <a:latin typeface="Century Gothic" panose="020B0502020202020204" pitchFamily="34" charset="0"/>
              </a:rPr>
              <a:t>Possible</a:t>
            </a:r>
            <a:r>
              <a:rPr lang="en-GB" b="1" dirty="0">
                <a:solidFill>
                  <a:srgbClr val="073450"/>
                </a:solidFill>
                <a:latin typeface="Century Gothic" panose="020B0502020202020204" pitchFamily="34" charset="0"/>
              </a:rPr>
              <a:t> questions for</a:t>
            </a:r>
            <a:r>
              <a:rPr kumimoji="0" lang="en-GB" b="1" i="0" u="none" strike="noStrike" kern="1200" cap="none" spc="0" normalizeH="0" baseline="0" noProof="0" dirty="0">
                <a:ln>
                  <a:noFill/>
                </a:ln>
                <a:solidFill>
                  <a:srgbClr val="073450"/>
                </a:solidFill>
                <a:effectLst/>
                <a:uLnTx/>
                <a:uFillTx/>
                <a:latin typeface="Century Gothic" panose="020B0502020202020204" pitchFamily="34" charset="0"/>
              </a:rPr>
              <a:t> reflection</a:t>
            </a:r>
          </a:p>
        </p:txBody>
      </p:sp>
      <p:sp>
        <p:nvSpPr>
          <p:cNvPr id="11" name="Text Placeholder 3">
            <a:extLst>
              <a:ext uri="{FF2B5EF4-FFF2-40B4-BE49-F238E27FC236}">
                <a16:creationId xmlns:a16="http://schemas.microsoft.com/office/drawing/2014/main" id="{D7970742-BCCA-4924-BD4B-2CACC8784B0A}"/>
              </a:ext>
            </a:extLst>
          </p:cNvPr>
          <p:cNvSpPr txBox="1">
            <a:spLocks/>
          </p:cNvSpPr>
          <p:nvPr/>
        </p:nvSpPr>
        <p:spPr>
          <a:xfrm>
            <a:off x="4904373" y="6191353"/>
            <a:ext cx="6472293" cy="395529"/>
          </a:xfrm>
          <a:prstGeom prst="rect">
            <a:avLst/>
          </a:prstGeom>
        </p:spPr>
        <p:txBody>
          <a:bodyPr lIns="0" rIns="35953"/>
          <a:lstStyle>
            <a:lvl1pPr marL="0" indent="0" algn="l" defTabSz="914400" rtl="0" eaLnBrk="1" latinLnBrk="0" hangingPunct="1">
              <a:lnSpc>
                <a:spcPct val="90000"/>
              </a:lnSpc>
              <a:spcBef>
                <a:spcPts val="0"/>
              </a:spcBef>
              <a:spcAft>
                <a:spcPts val="1000"/>
              </a:spcAft>
              <a:buClr>
                <a:schemeClr val="accent1"/>
              </a:buClr>
              <a:buFont typeface="Arial" panose="020B0604020202020204" pitchFamily="34" charset="0"/>
              <a:buNone/>
              <a:defRPr sz="1000" kern="1200">
                <a:solidFill>
                  <a:schemeClr val="tx1"/>
                </a:solidFill>
                <a:latin typeface="+mn-lt"/>
                <a:ea typeface="+mn-ea"/>
                <a:cs typeface="+mn-cs"/>
              </a:defRPr>
            </a:lvl1pPr>
            <a:lvl2pPr marL="53975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r>
              <a:rPr kumimoji="0" lang="en-GB" sz="999" b="1" i="0" u="none" strike="noStrike" kern="1200" cap="none" spc="0" normalizeH="0" baseline="0" noProof="0" dirty="0">
                <a:ln>
                  <a:noFill/>
                </a:ln>
                <a:solidFill>
                  <a:srgbClr val="697D91"/>
                </a:solidFill>
                <a:effectLst/>
                <a:uLnTx/>
                <a:uFillTx/>
                <a:latin typeface="Lucida Sans"/>
                <a:ea typeface="+mn-ea"/>
                <a:cs typeface="+mn-cs"/>
              </a:rPr>
              <a:t>Source: </a:t>
            </a:r>
            <a:r>
              <a:rPr kumimoji="0" lang="en-GB" sz="999" b="0" i="0" u="none" strike="noStrike" kern="1200" cap="none" spc="0" normalizeH="0" baseline="0" noProof="0" dirty="0" err="1">
                <a:ln>
                  <a:noFill/>
                </a:ln>
                <a:solidFill>
                  <a:srgbClr val="697D91"/>
                </a:solidFill>
                <a:effectLst/>
                <a:uLnTx/>
                <a:uFillTx/>
                <a:latin typeface="Lucida Sans"/>
                <a:ea typeface="+mn-ea"/>
                <a:cs typeface="+mn-cs"/>
              </a:rPr>
              <a:t>Fueglistaller</a:t>
            </a:r>
            <a:r>
              <a:rPr kumimoji="0" lang="en-GB" sz="999" b="0" i="0" u="none" strike="noStrike" kern="1200" cap="none" spc="0" normalizeH="0" baseline="0" noProof="0" dirty="0">
                <a:ln>
                  <a:noFill/>
                </a:ln>
                <a:solidFill>
                  <a:srgbClr val="697D91"/>
                </a:solidFill>
                <a:effectLst/>
                <a:uLnTx/>
                <a:uFillTx/>
                <a:latin typeface="Lucida Sans"/>
                <a:ea typeface="+mn-ea"/>
                <a:cs typeface="+mn-cs"/>
              </a:rPr>
              <a:t> et al. (2019), p. 91. Based on Neck, H. M., Neck, C. P., &amp; Murray, E. (2017). </a:t>
            </a:r>
            <a:r>
              <a:rPr kumimoji="0" lang="en-GB" sz="999" b="0" i="1" u="none" strike="noStrike" kern="1200" cap="none" spc="0" normalizeH="0" baseline="0" noProof="0" dirty="0">
                <a:ln>
                  <a:noFill/>
                </a:ln>
                <a:solidFill>
                  <a:srgbClr val="697D91"/>
                </a:solidFill>
                <a:effectLst/>
                <a:uLnTx/>
                <a:uFillTx/>
                <a:latin typeface="Lucida Sans"/>
                <a:ea typeface="+mn-ea"/>
                <a:cs typeface="+mn-cs"/>
              </a:rPr>
              <a:t>Entrepreneurship: The practice and mindset</a:t>
            </a:r>
            <a:r>
              <a:rPr kumimoji="0" lang="en-GB" sz="999" b="0" i="0" u="none" strike="noStrike" kern="1200" cap="none" spc="0" normalizeH="0" baseline="0" noProof="0" dirty="0">
                <a:ln>
                  <a:noFill/>
                </a:ln>
                <a:solidFill>
                  <a:srgbClr val="697D91"/>
                </a:solidFill>
                <a:effectLst/>
                <a:uLnTx/>
                <a:uFillTx/>
                <a:latin typeface="Lucida Sans"/>
                <a:ea typeface="+mn-ea"/>
                <a:cs typeface="+mn-cs"/>
              </a:rPr>
              <a:t>. Thousand Oaks: SAGE Publications, p. 16.</a:t>
            </a:r>
          </a:p>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endParaRPr kumimoji="0" lang="en-GB" sz="999" b="0" i="0" u="none" strike="noStrike" kern="1200" cap="none" spc="0" normalizeH="0" baseline="0" noProof="0" dirty="0">
              <a:ln>
                <a:noFill/>
              </a:ln>
              <a:solidFill>
                <a:srgbClr val="697D91"/>
              </a:solidFill>
              <a:effectLst/>
              <a:uLnTx/>
              <a:uFillTx/>
              <a:latin typeface="Lucida Sans"/>
              <a:ea typeface="+mn-ea"/>
              <a:cs typeface="+mn-cs"/>
            </a:endParaRPr>
          </a:p>
        </p:txBody>
      </p:sp>
      <p:sp>
        <p:nvSpPr>
          <p:cNvPr id="6" name="Foliennummernplatzhalter 1">
            <a:extLst>
              <a:ext uri="{FF2B5EF4-FFF2-40B4-BE49-F238E27FC236}">
                <a16:creationId xmlns:a16="http://schemas.microsoft.com/office/drawing/2014/main" id="{7B397F7F-37BC-1F42-0EB5-1F882933665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New shape">
            <a:extLst>
              <a:ext uri="{FF2B5EF4-FFF2-40B4-BE49-F238E27FC236}">
                <a16:creationId xmlns:a16="http://schemas.microsoft.com/office/drawing/2014/main" id="{C8274783-9AC2-7D38-0E5B-971345FBC5C9}"/>
              </a:ext>
            </a:extLst>
          </p:cNvPr>
          <p:cNvSpPr/>
          <p:nvPr/>
        </p:nvSpPr>
        <p:spPr>
          <a:xfrm>
            <a:off x="943635" y="1296768"/>
            <a:ext cx="10275523" cy="23199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Tx/>
              <a:buSzTx/>
              <a:buFontTx/>
              <a:buNone/>
              <a:tabLst/>
              <a:defRPr/>
            </a:pPr>
            <a:r>
              <a:rPr lang="en-GB" noProof="0" dirty="0">
                <a:solidFill>
                  <a:srgbClr val="073450"/>
                </a:solidFill>
                <a:latin typeface="Century Gothic" panose="020B0502020202020204" pitchFamily="34" charset="0"/>
              </a:rPr>
              <a:t>Ask an entrepreneur for 30 minutes of their time. Ask the entrepreneur to tell you the story of their business. How did they come up with the idea? What were the first steps? </a:t>
            </a:r>
            <a:r>
              <a:rPr lang="en-GB" dirty="0">
                <a:solidFill>
                  <a:srgbClr val="073450"/>
                </a:solidFill>
                <a:latin typeface="Century Gothic" panose="020B0502020202020204" pitchFamily="34" charset="0"/>
              </a:rPr>
              <a:t>To what extent did sustainability considerations, such as social aspects (how a business affects people and society; e.g. fair working conditions, inclusion) or ecological aspects (how a business affects the environment; e.g. responsible resource use, climate impact), play a role?</a:t>
            </a:r>
          </a:p>
          <a:p>
            <a:pPr marL="0" marR="0" lvl="0" indent="0" algn="l" defTabSz="913211" rtl="0" eaLnBrk="1" fontAlgn="auto" latinLnBrk="0" hangingPunct="1">
              <a:lnSpc>
                <a:spcPct val="100000"/>
              </a:lnSpc>
              <a:spcBef>
                <a:spcPts val="799"/>
              </a:spcBef>
              <a:spcAft>
                <a:spcPts val="0"/>
              </a:spcAft>
              <a:buClrTx/>
              <a:buSzTx/>
              <a:buFontTx/>
              <a:buNone/>
              <a:tabLst/>
              <a:defRPr/>
            </a:pPr>
            <a:r>
              <a:rPr lang="en-GB" noProof="0" dirty="0">
                <a:solidFill>
                  <a:srgbClr val="073450"/>
                </a:solidFill>
                <a:latin typeface="Century Gothic" panose="020B0502020202020204" pitchFamily="34" charset="0"/>
              </a:rPr>
              <a:t>Further questions might include: What resources did they start with and where did those resources come from? What were the biggest difficulties they had to overcome? What were the most rewarding experiences? </a:t>
            </a:r>
          </a:p>
        </p:txBody>
      </p:sp>
      <p:sp>
        <p:nvSpPr>
          <p:cNvPr id="9" name="Rechteck 8">
            <a:extLst>
              <a:ext uri="{FF2B5EF4-FFF2-40B4-BE49-F238E27FC236}">
                <a16:creationId xmlns:a16="http://schemas.microsoft.com/office/drawing/2014/main" id="{9D8D4A43-A5EB-4863-B198-E803D914434E}"/>
              </a:ext>
            </a:extLst>
          </p:cNvPr>
          <p:cNvSpPr/>
          <p:nvPr/>
        </p:nvSpPr>
        <p:spPr>
          <a:xfrm>
            <a:off x="1431092" y="4709919"/>
            <a:ext cx="9122340" cy="1200329"/>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To what extent did the conversation match your expectations?</a:t>
            </a:r>
          </a:p>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What surprised you?</a:t>
            </a:r>
          </a:p>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Did the conversation make you more motivated to become an entrepreneur yourself? Or was the opposite the case?</a:t>
            </a:r>
          </a:p>
        </p:txBody>
      </p:sp>
      <p:pic>
        <p:nvPicPr>
          <p:cNvPr id="5" name="Google Shape;2334;p5">
            <a:extLst>
              <a:ext uri="{FF2B5EF4-FFF2-40B4-BE49-F238E27FC236}">
                <a16:creationId xmlns:a16="http://schemas.microsoft.com/office/drawing/2014/main" id="{1593FA7A-D411-E3BF-3D8A-7AB8A58B049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25237" y="4025229"/>
            <a:ext cx="1110557" cy="1110557"/>
          </a:xfrm>
          <a:prstGeom prst="rect">
            <a:avLst/>
          </a:prstGeom>
          <a:noFill/>
          <a:ln>
            <a:noFill/>
          </a:ln>
        </p:spPr>
      </p:pic>
      <p:sp>
        <p:nvSpPr>
          <p:cNvPr id="10" name="Rechteck 9">
            <a:extLst>
              <a:ext uri="{FF2B5EF4-FFF2-40B4-BE49-F238E27FC236}">
                <a16:creationId xmlns:a16="http://schemas.microsoft.com/office/drawing/2014/main" id="{4BA4597B-9292-D306-26E8-876E48F3EB52}"/>
              </a:ext>
            </a:extLst>
          </p:cNvPr>
          <p:cNvSpPr/>
          <p:nvPr/>
        </p:nvSpPr>
        <p:spPr>
          <a:xfrm>
            <a:off x="11667142" y="903430"/>
            <a:ext cx="536009" cy="1399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000" dirty="0"/>
          </a:p>
        </p:txBody>
      </p:sp>
      <p:pic>
        <p:nvPicPr>
          <p:cNvPr id="13" name="Grafik 12">
            <a:extLst>
              <a:ext uri="{FF2B5EF4-FFF2-40B4-BE49-F238E27FC236}">
                <a16:creationId xmlns:a16="http://schemas.microsoft.com/office/drawing/2014/main" id="{DA8263DF-E048-DFA7-EED6-ECAA87FE5D7A}"/>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7340" b="17236"/>
          <a:stretch>
            <a:fillRect/>
          </a:stretch>
        </p:blipFill>
        <p:spPr>
          <a:xfrm>
            <a:off x="10756717" y="1565"/>
            <a:ext cx="1465021" cy="1399060"/>
          </a:xfrm>
          <a:prstGeom prst="rect">
            <a:avLst/>
          </a:prstGeom>
        </p:spPr>
      </p:pic>
    </p:spTree>
    <p:extLst>
      <p:ext uri="{BB962C8B-B14F-4D97-AF65-F5344CB8AC3E}">
        <p14:creationId xmlns:p14="http://schemas.microsoft.com/office/powerpoint/2010/main" val="263320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499C8-156B-CBD7-3D8A-A0057B69C9C4}"/>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8BF2CBE5-F755-0895-723A-F2E040EC82DD}"/>
              </a:ext>
            </a:extLst>
          </p:cNvPr>
          <p:cNvPicPr>
            <a:picLocks noChangeAspect="1"/>
          </p:cNvPicPr>
          <p:nvPr/>
        </p:nvPicPr>
        <p:blipFill>
          <a:blip r:embed="rId2"/>
          <a:stretch>
            <a:fillRect/>
          </a:stretch>
        </p:blipFill>
        <p:spPr>
          <a:xfrm>
            <a:off x="-1" y="0"/>
            <a:ext cx="12597319" cy="7024432"/>
          </a:xfrm>
          <a:prstGeom prst="rect">
            <a:avLst/>
          </a:prstGeom>
        </p:spPr>
      </p:pic>
      <p:sp>
        <p:nvSpPr>
          <p:cNvPr id="6" name="Rechteck 5">
            <a:extLst>
              <a:ext uri="{FF2B5EF4-FFF2-40B4-BE49-F238E27FC236}">
                <a16:creationId xmlns:a16="http://schemas.microsoft.com/office/drawing/2014/main" id="{A5C5374F-D518-D1CC-AF20-D4213C93D0AD}"/>
              </a:ext>
            </a:extLst>
          </p:cNvPr>
          <p:cNvSpPr/>
          <p:nvPr/>
        </p:nvSpPr>
        <p:spPr>
          <a:xfrm>
            <a:off x="-1" y="1915165"/>
            <a:ext cx="6096001" cy="3028975"/>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en-GB" sz="3795" b="0" i="0" u="none" strike="noStrike" kern="0" cap="none" spc="0" normalizeH="0" baseline="0" noProof="0" dirty="0">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D0777E99-FC37-E1A4-5D90-1DB7B5A51F2C}"/>
              </a:ext>
            </a:extLst>
          </p:cNvPr>
          <p:cNvSpPr/>
          <p:nvPr/>
        </p:nvSpPr>
        <p:spPr>
          <a:xfrm>
            <a:off x="226419" y="2227813"/>
            <a:ext cx="5164731" cy="1837426"/>
          </a:xfrm>
          <a:prstGeom prst="rect">
            <a:avLst/>
          </a:prstGeom>
        </p:spPr>
        <p:txBody>
          <a:bodyPr wrap="square">
            <a:spAutoFit/>
          </a:bodyPr>
          <a:lstStyle/>
          <a:p>
            <a:pPr lvl="0" defTabSz="913211">
              <a:lnSpc>
                <a:spcPct val="90000"/>
              </a:lnSpc>
              <a:spcAft>
                <a:spcPts val="999"/>
              </a:spcAft>
              <a:defRPr/>
            </a:pPr>
            <a:r>
              <a:rPr lang="en-GB" sz="4200" b="1" noProof="0" dirty="0">
                <a:solidFill>
                  <a:srgbClr val="073450"/>
                </a:solidFill>
                <a:latin typeface="Century Gothic"/>
                <a:ea typeface="+mj-ea"/>
                <a:cs typeface="+mj-cs"/>
              </a:rPr>
              <a:t>3 That’s useless!</a:t>
            </a:r>
            <a:br>
              <a:rPr lang="en-GB" sz="4200" b="1" noProof="0" dirty="0">
                <a:solidFill>
                  <a:srgbClr val="073450"/>
                </a:solidFill>
                <a:latin typeface="Century Gothic"/>
                <a:ea typeface="+mj-ea"/>
                <a:cs typeface="+mj-cs"/>
              </a:rPr>
            </a:br>
            <a:r>
              <a:rPr lang="en-GB" sz="4200" noProof="0" dirty="0">
                <a:solidFill>
                  <a:srgbClr val="073450"/>
                </a:solidFill>
                <a:latin typeface="Century Gothic"/>
                <a:ea typeface="+mj-ea"/>
                <a:cs typeface="+mj-cs"/>
              </a:rPr>
              <a:t>Identify a product that has failed</a:t>
            </a:r>
          </a:p>
        </p:txBody>
      </p:sp>
      <p:sp>
        <p:nvSpPr>
          <p:cNvPr id="4" name="Textfeld 3">
            <a:extLst>
              <a:ext uri="{FF2B5EF4-FFF2-40B4-BE49-F238E27FC236}">
                <a16:creationId xmlns:a16="http://schemas.microsoft.com/office/drawing/2014/main" id="{7D8C99A4-D00C-8F60-3626-2B4B2A451F62}"/>
              </a:ext>
            </a:extLst>
          </p:cNvPr>
          <p:cNvSpPr txBox="1"/>
          <p:nvPr/>
        </p:nvSpPr>
        <p:spPr>
          <a:xfrm>
            <a:off x="9924698" y="6252438"/>
            <a:ext cx="2267301"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Source:</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Matt Molloy</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82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12B28-C4A0-2DA9-BB57-D99026D245A0}"/>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9F839B4D-2878-81D1-93CE-FCC911E58454}"/>
              </a:ext>
            </a:extLst>
          </p:cNvPr>
          <p:cNvSpPr/>
          <p:nvPr/>
        </p:nvSpPr>
        <p:spPr>
          <a:xfrm>
            <a:off x="1053503" y="1467289"/>
            <a:ext cx="9813429" cy="4455042"/>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222D76C1-C0CE-4111-A92A-0278C9B976D4}"/>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That’s useless: Background</a:t>
            </a:r>
          </a:p>
        </p:txBody>
      </p:sp>
      <p:sp>
        <p:nvSpPr>
          <p:cNvPr id="8" name="New shape">
            <a:extLst>
              <a:ext uri="{FF2B5EF4-FFF2-40B4-BE49-F238E27FC236}">
                <a16:creationId xmlns:a16="http://schemas.microsoft.com/office/drawing/2014/main" id="{858BDFCF-C606-FA80-6799-A724F9660AE9}"/>
              </a:ext>
            </a:extLst>
          </p:cNvPr>
          <p:cNvSpPr/>
          <p:nvPr/>
        </p:nvSpPr>
        <p:spPr>
          <a:xfrm>
            <a:off x="1672932" y="1877538"/>
            <a:ext cx="8680899" cy="1302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lvl="0" defTabSz="913211">
              <a:spcBef>
                <a:spcPts val="799"/>
              </a:spcBef>
              <a:defRPr/>
            </a:pPr>
            <a:r>
              <a:rPr lang="en-GB" noProof="0" dirty="0">
                <a:solidFill>
                  <a:srgbClr val="073450"/>
                </a:solidFill>
                <a:latin typeface="Century Gothic" panose="020B0502020202020204" pitchFamily="34" charset="0"/>
              </a:rPr>
              <a:t>Entrepreneurs are only successful if they create genuine added value for their customers. To achieve this, their products must be designed in such a way that they actually deliver this benefit. A lot can go wrong along the way: for example, products can …</a:t>
            </a:r>
          </a:p>
        </p:txBody>
      </p:sp>
      <p:sp>
        <p:nvSpPr>
          <p:cNvPr id="9" name="Foliennummernplatzhalter 1">
            <a:extLst>
              <a:ext uri="{FF2B5EF4-FFF2-40B4-BE49-F238E27FC236}">
                <a16:creationId xmlns:a16="http://schemas.microsoft.com/office/drawing/2014/main" id="{D4458112-E5ED-E6B6-ED62-7669A312CEF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Rechteck 9">
            <a:extLst>
              <a:ext uri="{FF2B5EF4-FFF2-40B4-BE49-F238E27FC236}">
                <a16:creationId xmlns:a16="http://schemas.microsoft.com/office/drawing/2014/main" id="{5A761367-D2CE-BC42-860F-CAD21F1F81B2}"/>
              </a:ext>
            </a:extLst>
          </p:cNvPr>
          <p:cNvSpPr/>
          <p:nvPr/>
        </p:nvSpPr>
        <p:spPr>
          <a:xfrm>
            <a:off x="1662220" y="3113515"/>
            <a:ext cx="6758766" cy="2339102"/>
          </a:xfrm>
          <a:prstGeom prst="rect">
            <a:avLst/>
          </a:prstGeom>
        </p:spPr>
        <p:txBody>
          <a:bodyPr wrap="square">
            <a:spAutoFit/>
          </a:bodyPr>
          <a:lstStyle/>
          <a:p>
            <a:pPr marL="354013" indent="-354013">
              <a:spcBef>
                <a:spcPts val="400"/>
              </a:spcBef>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offer no real benefit</a:t>
            </a:r>
          </a:p>
          <a:p>
            <a:pPr marL="354013" indent="-354013">
              <a:spcBef>
                <a:spcPts val="400"/>
              </a:spcBef>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be inaccessible to certain customer groups</a:t>
            </a:r>
          </a:p>
          <a:p>
            <a:pPr marL="354013" indent="-354013">
              <a:spcBef>
                <a:spcPts val="400"/>
              </a:spcBef>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pose safety risks</a:t>
            </a:r>
          </a:p>
          <a:p>
            <a:pPr marL="354013" indent="-354013">
              <a:spcBef>
                <a:spcPts val="400"/>
              </a:spcBef>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be unsustainable</a:t>
            </a:r>
          </a:p>
          <a:p>
            <a:pPr marL="354013" indent="-354013">
              <a:spcBef>
                <a:spcPts val="400"/>
              </a:spcBef>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not be durable</a:t>
            </a:r>
          </a:p>
          <a:p>
            <a:pPr marL="354013" indent="-354013">
              <a:spcBef>
                <a:spcPts val="400"/>
              </a:spcBef>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be unethical</a:t>
            </a:r>
          </a:p>
          <a:p>
            <a:pPr marL="354013" indent="-354013">
              <a:spcBef>
                <a:spcPts val="400"/>
              </a:spcBef>
              <a:buClr>
                <a:schemeClr val="bg1"/>
              </a:buClr>
              <a:buFont typeface="Century Gothic" panose="020B0502020202020204" pitchFamily="34" charset="0"/>
              <a:buChar char="●"/>
            </a:pPr>
            <a:endParaRPr lang="en-GB" noProof="0" dirty="0">
              <a:solidFill>
                <a:srgbClr val="073450"/>
              </a:solidFill>
              <a:latin typeface="Century Gothic" panose="020B0502020202020204" pitchFamily="34" charset="0"/>
            </a:endParaRPr>
          </a:p>
        </p:txBody>
      </p:sp>
    </p:spTree>
    <p:extLst>
      <p:ext uri="{BB962C8B-B14F-4D97-AF65-F5344CB8AC3E}">
        <p14:creationId xmlns:p14="http://schemas.microsoft.com/office/powerpoint/2010/main" val="64844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7092D-7890-FB3C-9EAC-5C87C65BB2CB}"/>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09D8AA78-8FED-48F5-8924-1BB13067279F}"/>
              </a:ext>
            </a:extLst>
          </p:cNvPr>
          <p:cNvSpPr/>
          <p:nvPr/>
        </p:nvSpPr>
        <p:spPr>
          <a:xfrm>
            <a:off x="1071495" y="3076777"/>
            <a:ext cx="10535454" cy="1949104"/>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10" name="New shape">
            <a:extLst>
              <a:ext uri="{FF2B5EF4-FFF2-40B4-BE49-F238E27FC236}">
                <a16:creationId xmlns:a16="http://schemas.microsoft.com/office/drawing/2014/main" id="{3EE504B6-3E7C-35A0-4D4A-13AB40F02A36}"/>
              </a:ext>
            </a:extLst>
          </p:cNvPr>
          <p:cNvSpPr/>
          <p:nvPr/>
        </p:nvSpPr>
        <p:spPr>
          <a:xfrm>
            <a:off x="963089" y="1757300"/>
            <a:ext cx="10286157" cy="106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lang="en-GB" noProof="0" dirty="0">
                <a:solidFill>
                  <a:srgbClr val="073450"/>
                </a:solidFill>
                <a:latin typeface="Century Gothic" panose="020B0502020202020204" pitchFamily="34" charset="0"/>
              </a:rPr>
              <a:t>Find a product with obvious design flaws. These may relate to the physical form or functionality of the product, but may also concern other aspects of the design, such as accessibility or durability (see previous slide).</a:t>
            </a:r>
          </a:p>
        </p:txBody>
      </p:sp>
      <p:sp>
        <p:nvSpPr>
          <p:cNvPr id="6" name="Foliennummernplatzhalter 1">
            <a:extLst>
              <a:ext uri="{FF2B5EF4-FFF2-40B4-BE49-F238E27FC236}">
                <a16:creationId xmlns:a16="http://schemas.microsoft.com/office/drawing/2014/main" id="{321CC6A5-035D-E073-A143-AEF86FF8B108}"/>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2370EA77-EB7E-42CA-3B0C-25B170BEEE26}"/>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That’s useless: Your task</a:t>
            </a:r>
          </a:p>
        </p:txBody>
      </p:sp>
      <p:sp>
        <p:nvSpPr>
          <p:cNvPr id="11" name="Rechteck 10">
            <a:extLst>
              <a:ext uri="{FF2B5EF4-FFF2-40B4-BE49-F238E27FC236}">
                <a16:creationId xmlns:a16="http://schemas.microsoft.com/office/drawing/2014/main" id="{7892F3FA-A524-A6F2-8B3C-6D766F3234C5}"/>
              </a:ext>
            </a:extLst>
          </p:cNvPr>
          <p:cNvSpPr/>
          <p:nvPr/>
        </p:nvSpPr>
        <p:spPr>
          <a:xfrm>
            <a:off x="1518238" y="3623258"/>
            <a:ext cx="9122340" cy="923330"/>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What aspect of the project is poorly designed?</a:t>
            </a:r>
          </a:p>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How does this reduce customer benefit?</a:t>
            </a:r>
          </a:p>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What would you change to make it more useful?</a:t>
            </a:r>
          </a:p>
        </p:txBody>
      </p:sp>
      <p:sp>
        <p:nvSpPr>
          <p:cNvPr id="2" name="Rechteck 1">
            <a:extLst>
              <a:ext uri="{FF2B5EF4-FFF2-40B4-BE49-F238E27FC236}">
                <a16:creationId xmlns:a16="http://schemas.microsoft.com/office/drawing/2014/main" id="{653E3555-2FB9-94A2-19A9-FC4F398CFD72}"/>
              </a:ext>
            </a:extLst>
          </p:cNvPr>
          <p:cNvSpPr/>
          <p:nvPr/>
        </p:nvSpPr>
        <p:spPr>
          <a:xfrm>
            <a:off x="1514358" y="3294657"/>
            <a:ext cx="8270153" cy="369332"/>
          </a:xfrm>
          <a:prstGeom prst="rect">
            <a:avLst/>
          </a:prstGeom>
        </p:spPr>
        <p:txBody>
          <a:bodyPr wrap="square">
            <a:spAutoFit/>
          </a:bodyPr>
          <a:lstStyle/>
          <a:p>
            <a:pPr lvl="0" defTabSz="913211">
              <a:spcBef>
                <a:spcPts val="200"/>
              </a:spcBef>
              <a:spcAft>
                <a:spcPts val="200"/>
              </a:spcAft>
              <a:defRPr/>
            </a:pPr>
            <a:r>
              <a:rPr kumimoji="0" lang="en-GB" b="1" i="0" u="none" strike="noStrike" kern="1200" cap="none" spc="0" normalizeH="0" baseline="0" noProof="0" dirty="0">
                <a:ln>
                  <a:noFill/>
                </a:ln>
                <a:solidFill>
                  <a:srgbClr val="073450"/>
                </a:solidFill>
                <a:effectLst/>
                <a:uLnTx/>
                <a:uFillTx/>
                <a:latin typeface="Century Gothic" panose="020B0502020202020204" pitchFamily="34" charset="0"/>
              </a:rPr>
              <a:t>Possible</a:t>
            </a:r>
            <a:r>
              <a:rPr lang="en-GB" b="1" dirty="0">
                <a:solidFill>
                  <a:srgbClr val="073450"/>
                </a:solidFill>
                <a:latin typeface="Century Gothic" panose="020B0502020202020204" pitchFamily="34" charset="0"/>
              </a:rPr>
              <a:t> questions for</a:t>
            </a:r>
            <a:r>
              <a:rPr kumimoji="0" lang="en-GB" b="1" i="0" u="none" strike="noStrike" kern="1200" cap="none" spc="0" normalizeH="0" baseline="0" noProof="0" dirty="0">
                <a:ln>
                  <a:noFill/>
                </a:ln>
                <a:solidFill>
                  <a:srgbClr val="073450"/>
                </a:solidFill>
                <a:effectLst/>
                <a:uLnTx/>
                <a:uFillTx/>
                <a:latin typeface="Century Gothic" panose="020B0502020202020204" pitchFamily="34" charset="0"/>
              </a:rPr>
              <a:t> reflection</a:t>
            </a:r>
          </a:p>
        </p:txBody>
      </p:sp>
      <p:pic>
        <p:nvPicPr>
          <p:cNvPr id="4" name="Google Shape;2334;p5">
            <a:extLst>
              <a:ext uri="{FF2B5EF4-FFF2-40B4-BE49-F238E27FC236}">
                <a16:creationId xmlns:a16="http://schemas.microsoft.com/office/drawing/2014/main" id="{B20E74C0-0EC6-98B7-6968-3A233102501B}"/>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22666" y="2725919"/>
            <a:ext cx="1110557" cy="1110557"/>
          </a:xfrm>
          <a:prstGeom prst="rect">
            <a:avLst/>
          </a:prstGeom>
          <a:noFill/>
          <a:ln>
            <a:noFill/>
          </a:ln>
        </p:spPr>
      </p:pic>
    </p:spTree>
    <p:extLst>
      <p:ext uri="{BB962C8B-B14F-4D97-AF65-F5344CB8AC3E}">
        <p14:creationId xmlns:p14="http://schemas.microsoft.com/office/powerpoint/2010/main" val="2343676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iStock-1168369576_Crowdfunding.jpg"/>
          <p:cNvPicPr>
            <a:picLocks noChangeAspect="1"/>
          </p:cNvPicPr>
          <p:nvPr/>
        </p:nvPicPr>
        <p:blipFill>
          <a:blip r:embed="rId3" cstate="email">
            <a:extLst>
              <a:ext uri="{28A0092B-C50C-407E-A947-70E740481C1C}">
                <a14:useLocalDpi xmlns:a14="http://schemas.microsoft.com/office/drawing/2010/main"/>
              </a:ext>
            </a:extLst>
          </a:blip>
          <a:srcRect l="25604" t="23186" b="14753"/>
          <a:stretch>
            <a:fillRect/>
          </a:stretch>
        </p:blipFill>
        <p:spPr>
          <a:xfrm>
            <a:off x="0" y="-10836"/>
            <a:ext cx="12192000" cy="6868837"/>
          </a:xfrm>
          <a:prstGeom prst="rect">
            <a:avLst/>
          </a:prstGeom>
        </p:spPr>
      </p:pic>
      <p:sp>
        <p:nvSpPr>
          <p:cNvPr id="6" name="Rechteck 5"/>
          <p:cNvSpPr/>
          <p:nvPr/>
        </p:nvSpPr>
        <p:spPr>
          <a:xfrm>
            <a:off x="6096000" y="1350335"/>
            <a:ext cx="6087282" cy="3806456"/>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en-GB" sz="3795" b="0" i="0" u="none" strike="noStrike" kern="0" cap="none" spc="0" normalizeH="0" baseline="0" noProof="0" dirty="0">
              <a:ln>
                <a:noFill/>
              </a:ln>
              <a:solidFill>
                <a:prstClr val="black"/>
              </a:solidFill>
              <a:effectLst/>
              <a:uLnTx/>
              <a:uFillTx/>
              <a:latin typeface="Malgun Gothic"/>
              <a:ea typeface="+mn-ea"/>
              <a:cs typeface="+mn-cs"/>
            </a:endParaRPr>
          </a:p>
        </p:txBody>
      </p:sp>
      <p:sp>
        <p:nvSpPr>
          <p:cNvPr id="8" name="Rechteck 7"/>
          <p:cNvSpPr/>
          <p:nvPr/>
        </p:nvSpPr>
        <p:spPr>
          <a:xfrm>
            <a:off x="6514767" y="1796906"/>
            <a:ext cx="5249748" cy="3710759"/>
          </a:xfrm>
          <a:prstGeom prst="rect">
            <a:avLst/>
          </a:prstGeom>
        </p:spPr>
        <p:txBody>
          <a:bodyPr wrap="square">
            <a:spAutoFit/>
          </a:bodyPr>
          <a:lstStyle/>
          <a:p>
            <a:pPr defTabSz="913211">
              <a:lnSpc>
                <a:spcPct val="90000"/>
              </a:lnSpc>
              <a:spcAft>
                <a:spcPts val="999"/>
              </a:spcAft>
              <a:defRPr/>
            </a:pPr>
            <a:r>
              <a:rPr lang="en-GB" sz="4200" b="1" noProof="0" dirty="0">
                <a:solidFill>
                  <a:srgbClr val="073450"/>
                </a:solidFill>
                <a:latin typeface="Century Gothic"/>
                <a:ea typeface="+mj-ea"/>
                <a:cs typeface="+mj-cs"/>
              </a:rPr>
              <a:t>4 Kickstart it: </a:t>
            </a:r>
            <a:r>
              <a:rPr lang="en-GB" sz="4200" noProof="0" dirty="0">
                <a:solidFill>
                  <a:srgbClr val="073450"/>
                </a:solidFill>
                <a:latin typeface="Century Gothic"/>
                <a:ea typeface="+mj-ea"/>
                <a:cs typeface="+mj-cs"/>
              </a:rPr>
              <a:t>Compare several crowdfunding campaigns</a:t>
            </a: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en-GB" sz="42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3" name="Textfeld 2">
            <a:extLst>
              <a:ext uri="{FF2B5EF4-FFF2-40B4-BE49-F238E27FC236}">
                <a16:creationId xmlns:a16="http://schemas.microsoft.com/office/drawing/2014/main" id="{4F58814B-94D4-397E-E65D-ECC6EC407AA3}"/>
              </a:ext>
            </a:extLst>
          </p:cNvPr>
          <p:cNvSpPr txBox="1"/>
          <p:nvPr/>
        </p:nvSpPr>
        <p:spPr>
          <a:xfrm>
            <a:off x="9108374" y="6397988"/>
            <a:ext cx="2656141"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Prostock-Studio</a:t>
            </a:r>
            <a:endParaRPr lang="de-CH" dirty="0">
              <a:solidFill>
                <a:srgbClr val="686868"/>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AB1BB-AE3E-9817-3A78-C01275DD624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D30638-CF89-8376-7918-D8AC46E0D8FB}"/>
              </a:ext>
            </a:extLst>
          </p:cNvPr>
          <p:cNvSpPr/>
          <p:nvPr/>
        </p:nvSpPr>
        <p:spPr>
          <a:xfrm>
            <a:off x="1052445" y="1233377"/>
            <a:ext cx="10535454" cy="4657060"/>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9201F65-9C2A-4A9F-4A76-8FF9B33DC636}"/>
              </a:ext>
            </a:extLst>
          </p:cNvPr>
          <p:cNvSpPr txBox="1">
            <a:spLocks/>
          </p:cNvSpPr>
          <p:nvPr/>
        </p:nvSpPr>
        <p:spPr>
          <a:xfrm>
            <a:off x="941824" y="77823"/>
            <a:ext cx="992464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Kickstart it: Background</a:t>
            </a:r>
          </a:p>
        </p:txBody>
      </p:sp>
      <p:sp>
        <p:nvSpPr>
          <p:cNvPr id="6" name="New shape">
            <a:extLst>
              <a:ext uri="{FF2B5EF4-FFF2-40B4-BE49-F238E27FC236}">
                <a16:creationId xmlns:a16="http://schemas.microsoft.com/office/drawing/2014/main" id="{E189E59B-4350-F444-D2BF-82B521D9F5D8}"/>
              </a:ext>
            </a:extLst>
          </p:cNvPr>
          <p:cNvSpPr/>
          <p:nvPr/>
        </p:nvSpPr>
        <p:spPr>
          <a:xfrm>
            <a:off x="1353690" y="1484830"/>
            <a:ext cx="9932963" cy="4218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lvl="0" defTabSz="913211">
              <a:lnSpc>
                <a:spcPts val="2397"/>
              </a:lnSpc>
              <a:spcBef>
                <a:spcPts val="1200"/>
              </a:spcBef>
              <a:buClr>
                <a:srgbClr val="00802F"/>
              </a:buClr>
              <a:defRPr/>
            </a:pPr>
            <a:r>
              <a:rPr kumimoji="0" lang="en-GB"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To raise money for a startup idea, you need to convince others of the idea’s quality. Almost 300,000 projects (as of November 2025) have now been successfully funded</a:t>
            </a:r>
            <a:r>
              <a:rPr lang="en-GB" sz="2000" dirty="0">
                <a:solidFill>
                  <a:srgbClr val="073450"/>
                </a:solidFill>
                <a:latin typeface="Century Gothic" panose="020B0502020202020204" pitchFamily="34" charset="0"/>
              </a:rPr>
              <a:t> on the crowdfunding platform Kickstarter.com</a:t>
            </a:r>
            <a:r>
              <a:rPr kumimoji="0" lang="en-GB"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Kickstarter operates on an ‘all or nothing’ basis. If a project fails to raise the full amount required, the money is returned to the backers and the initiator of the crowdfunding campaign walks away empty-handed. However, those who reach their funding target have the chance to bring their project to life.</a:t>
            </a:r>
          </a:p>
          <a:p>
            <a:pPr lvl="0" defTabSz="913211">
              <a:lnSpc>
                <a:spcPts val="2397"/>
              </a:lnSpc>
              <a:spcBef>
                <a:spcPts val="1200"/>
              </a:spcBef>
              <a:buClr>
                <a:srgbClr val="00802F"/>
              </a:buClr>
              <a:defRPr/>
            </a:pPr>
            <a:r>
              <a:rPr kumimoji="0" lang="en-GB"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But what distinguishes successful </a:t>
            </a:r>
            <a:r>
              <a:rPr lang="en-GB" sz="2000" dirty="0">
                <a:solidFill>
                  <a:srgbClr val="073450"/>
                </a:solidFill>
                <a:latin typeface="Century Gothic" panose="020B0502020202020204" pitchFamily="34" charset="0"/>
              </a:rPr>
              <a:t>from less successful </a:t>
            </a:r>
            <a:r>
              <a:rPr kumimoji="0" lang="en-GB"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crowdfunding campaigns? This activity helps you identify the success factors of a crowdfunding campaign. These insights can also be applied to other situations where you need to present your own idea.</a:t>
            </a:r>
          </a:p>
          <a:p>
            <a:pPr marL="0" marR="0" lvl="0" indent="0" algn="l" defTabSz="913211" rtl="0" eaLnBrk="1" fontAlgn="auto" latinLnBrk="0" hangingPunct="1">
              <a:lnSpc>
                <a:spcPts val="2397"/>
              </a:lnSpc>
              <a:spcBef>
                <a:spcPts val="399"/>
              </a:spcBef>
              <a:spcAft>
                <a:spcPts val="0"/>
              </a:spcAft>
              <a:buClr>
                <a:srgbClr val="00802F"/>
              </a:buClr>
              <a:buSzTx/>
              <a:buFontTx/>
              <a:buNone/>
              <a:tabLst/>
              <a:defRPr/>
            </a:pPr>
            <a:endParaRPr kumimoji="0" lang="en-GB"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5" name="Text Placeholder 3">
            <a:extLst>
              <a:ext uri="{FF2B5EF4-FFF2-40B4-BE49-F238E27FC236}">
                <a16:creationId xmlns:a16="http://schemas.microsoft.com/office/drawing/2014/main" id="{18D7A446-8280-4B98-BC5C-15984611F504}"/>
              </a:ext>
            </a:extLst>
          </p:cNvPr>
          <p:cNvSpPr txBox="1">
            <a:spLocks/>
          </p:cNvSpPr>
          <p:nvPr/>
        </p:nvSpPr>
        <p:spPr>
          <a:xfrm>
            <a:off x="8683086" y="6018797"/>
            <a:ext cx="2720669"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noProof="0" dirty="0">
                <a:solidFill>
                  <a:srgbClr val="697D91"/>
                </a:solidFill>
                <a:latin typeface="Century Gothic" panose="020B0502020202020204" pitchFamily="34" charset="0"/>
              </a:rPr>
              <a:t>Source</a:t>
            </a:r>
            <a:r>
              <a:rPr lang="en-GB" sz="1000" noProof="0" dirty="0">
                <a:solidFill>
                  <a:srgbClr val="697D91"/>
                </a:solidFill>
                <a:latin typeface="Century Gothic" panose="020B0502020202020204" pitchFamily="34" charset="0"/>
              </a:rPr>
              <a:t>: </a:t>
            </a:r>
            <a:r>
              <a:rPr lang="en-GB" sz="1000" noProof="0" dirty="0" err="1">
                <a:solidFill>
                  <a:srgbClr val="697D91"/>
                </a:solidFill>
                <a:latin typeface="Century Gothic" panose="020B0502020202020204" pitchFamily="34" charset="0"/>
              </a:rPr>
              <a:t>Fueglistaller</a:t>
            </a:r>
            <a:r>
              <a:rPr lang="en-GB" sz="1000" noProof="0" dirty="0">
                <a:solidFill>
                  <a:srgbClr val="697D91"/>
                </a:solidFill>
                <a:latin typeface="Century Gothic" panose="020B0502020202020204" pitchFamily="34" charset="0"/>
              </a:rPr>
              <a:t> et al. (2019), p. 253.</a:t>
            </a:r>
          </a:p>
        </p:txBody>
      </p:sp>
      <p:sp>
        <p:nvSpPr>
          <p:cNvPr id="4" name="Foliennummernplatzhalter 1">
            <a:extLst>
              <a:ext uri="{FF2B5EF4-FFF2-40B4-BE49-F238E27FC236}">
                <a16:creationId xmlns:a16="http://schemas.microsoft.com/office/drawing/2014/main" id="{FD00365E-8539-BBB2-69C2-8CAA622ADBF6}"/>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033191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D1A61-C034-B3EA-7D55-0267A55B4BB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AEDBCD53-8B70-2849-D188-5A553CC249B6}"/>
              </a:ext>
            </a:extLst>
          </p:cNvPr>
          <p:cNvSpPr/>
          <p:nvPr/>
        </p:nvSpPr>
        <p:spPr>
          <a:xfrm>
            <a:off x="1052445" y="3486570"/>
            <a:ext cx="10535454" cy="2300807"/>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AEDF292-9107-F073-C3D5-83B708722DBB}"/>
              </a:ext>
            </a:extLst>
          </p:cNvPr>
          <p:cNvSpPr txBox="1">
            <a:spLocks/>
          </p:cNvSpPr>
          <p:nvPr/>
        </p:nvSpPr>
        <p:spPr>
          <a:xfrm>
            <a:off x="941824" y="77825"/>
            <a:ext cx="10126667"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Kickstart it: Your task</a:t>
            </a:r>
          </a:p>
        </p:txBody>
      </p:sp>
      <p:sp>
        <p:nvSpPr>
          <p:cNvPr id="5" name="Text Placeholder 3">
            <a:extLst>
              <a:ext uri="{FF2B5EF4-FFF2-40B4-BE49-F238E27FC236}">
                <a16:creationId xmlns:a16="http://schemas.microsoft.com/office/drawing/2014/main" id="{F5A5A244-3A25-CE8A-80EE-5783D529F164}"/>
              </a:ext>
            </a:extLst>
          </p:cNvPr>
          <p:cNvSpPr txBox="1">
            <a:spLocks/>
          </p:cNvSpPr>
          <p:nvPr/>
        </p:nvSpPr>
        <p:spPr>
          <a:xfrm>
            <a:off x="8584163" y="5840242"/>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noProof="0" dirty="0">
                <a:solidFill>
                  <a:srgbClr val="697D91"/>
                </a:solidFill>
                <a:latin typeface="Century Gothic" panose="020B0502020202020204" pitchFamily="34" charset="0"/>
              </a:rPr>
              <a:t>Source: </a:t>
            </a:r>
            <a:r>
              <a:rPr lang="en-GB" sz="1000" noProof="0" dirty="0" err="1">
                <a:solidFill>
                  <a:srgbClr val="697D91"/>
                </a:solidFill>
                <a:latin typeface="Century Gothic" panose="020B0502020202020204" pitchFamily="34" charset="0"/>
              </a:rPr>
              <a:t>Fueglistaller</a:t>
            </a:r>
            <a:r>
              <a:rPr lang="en-GB" sz="1000" noProof="0" dirty="0">
                <a:solidFill>
                  <a:srgbClr val="697D91"/>
                </a:solidFill>
                <a:latin typeface="Century Gothic" panose="020B0502020202020204" pitchFamily="34" charset="0"/>
              </a:rPr>
              <a:t> et al. (2019), p. 29.</a:t>
            </a:r>
          </a:p>
        </p:txBody>
      </p:sp>
      <p:sp>
        <p:nvSpPr>
          <p:cNvPr id="6" name="Foliennummernplatzhalter 1">
            <a:extLst>
              <a:ext uri="{FF2B5EF4-FFF2-40B4-BE49-F238E27FC236}">
                <a16:creationId xmlns:a16="http://schemas.microsoft.com/office/drawing/2014/main" id="{B695AF95-BF22-13AA-FE04-B4F44D04F17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New shape"/>
          <p:cNvSpPr/>
          <p:nvPr/>
        </p:nvSpPr>
        <p:spPr>
          <a:xfrm>
            <a:off x="954123" y="1743464"/>
            <a:ext cx="10607368"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0"/>
              </a:spcBef>
              <a:spcAft>
                <a:spcPts val="0"/>
              </a:spcAft>
              <a:buClrTx/>
              <a:buSzTx/>
              <a:buFontTx/>
              <a:buNone/>
              <a:tabLst/>
              <a:defRPr/>
            </a:pPr>
            <a:r>
              <a:rPr lang="en-GB" noProof="0" dirty="0">
                <a:solidFill>
                  <a:srgbClr val="073450"/>
                </a:solidFill>
                <a:latin typeface="Century Gothic" panose="020B0502020202020204" pitchFamily="34" charset="0"/>
              </a:rPr>
              <a:t>The crowdfunding platform Kickstarter showcases various types of projects (categories include art, comics, design and technology). First, choose a category that interests you. Watch five videos of crowdfunding campaigns that have reached their funding target and five videos of campaigns that have not reached their target.</a:t>
            </a:r>
          </a:p>
          <a:p>
            <a:pPr marL="0" marR="0" lvl="0" indent="0" algn="l" defTabSz="913211" rtl="0" eaLnBrk="1" fontAlgn="auto" latinLnBrk="0" hangingPunct="1">
              <a:lnSpc>
                <a:spcPct val="100000"/>
              </a:lnSpc>
              <a:spcBef>
                <a:spcPts val="0"/>
              </a:spcBef>
              <a:spcAft>
                <a:spcPts val="0"/>
              </a:spcAft>
              <a:buClrTx/>
              <a:buSzTx/>
              <a:buFontTx/>
              <a:buNone/>
              <a:tabLst/>
              <a:defRPr/>
            </a:pPr>
            <a:endParaRPr lang="en-GB" noProof="0" dirty="0">
              <a:solidFill>
                <a:srgbClr val="073450"/>
              </a:solidFill>
              <a:latin typeface="Century Gothic" panose="020B0502020202020204" pitchFamily="34" charset="0"/>
            </a:endParaRPr>
          </a:p>
        </p:txBody>
      </p:sp>
      <p:sp>
        <p:nvSpPr>
          <p:cNvPr id="9" name="Rechteck 8">
            <a:extLst>
              <a:ext uri="{FF2B5EF4-FFF2-40B4-BE49-F238E27FC236}">
                <a16:creationId xmlns:a16="http://schemas.microsoft.com/office/drawing/2014/main" id="{226A0356-C2FC-A2F6-CB80-E8537D8A6CB4}"/>
              </a:ext>
            </a:extLst>
          </p:cNvPr>
          <p:cNvSpPr/>
          <p:nvPr/>
        </p:nvSpPr>
        <p:spPr>
          <a:xfrm>
            <a:off x="1286540" y="3546760"/>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en-GB" b="1" i="0" u="none" strike="noStrike" kern="1200" cap="none" spc="0" normalizeH="0" baseline="0" noProof="0" dirty="0">
                <a:ln>
                  <a:noFill/>
                </a:ln>
                <a:solidFill>
                  <a:srgbClr val="073450"/>
                </a:solidFill>
                <a:effectLst/>
                <a:uLnTx/>
                <a:uFillTx/>
                <a:latin typeface="Century Gothic" panose="020B0502020202020204" pitchFamily="34" charset="0"/>
              </a:rPr>
              <a:t>Possible questions for reflection</a:t>
            </a:r>
          </a:p>
        </p:txBody>
      </p:sp>
      <p:sp>
        <p:nvSpPr>
          <p:cNvPr id="11" name="Rechteck 10">
            <a:extLst>
              <a:ext uri="{FF2B5EF4-FFF2-40B4-BE49-F238E27FC236}">
                <a16:creationId xmlns:a16="http://schemas.microsoft.com/office/drawing/2014/main" id="{EFF9B040-E7C1-1433-F843-0B017E7732D0}"/>
              </a:ext>
            </a:extLst>
          </p:cNvPr>
          <p:cNvSpPr/>
          <p:nvPr/>
        </p:nvSpPr>
        <p:spPr>
          <a:xfrm>
            <a:off x="1286540" y="3916092"/>
            <a:ext cx="10132827"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What do the projects that reached their funding target have in common?</a:t>
            </a:r>
          </a:p>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What do the projects that failed to reach their funding target have in common?</a:t>
            </a:r>
          </a:p>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Which project appealed to you the most? Why? Would you have presented it differently?</a:t>
            </a:r>
          </a:p>
        </p:txBody>
      </p:sp>
      <p:pic>
        <p:nvPicPr>
          <p:cNvPr id="4" name="Google Shape;2334;p5">
            <a:extLst>
              <a:ext uri="{FF2B5EF4-FFF2-40B4-BE49-F238E27FC236}">
                <a16:creationId xmlns:a16="http://schemas.microsoft.com/office/drawing/2014/main" id="{D703B138-66FD-8FEE-F254-ACB027935A39}"/>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01884" y="3151946"/>
            <a:ext cx="1110557" cy="1110557"/>
          </a:xfrm>
          <a:prstGeom prst="rect">
            <a:avLst/>
          </a:prstGeom>
          <a:noFill/>
          <a:ln>
            <a:noFill/>
          </a:ln>
        </p:spPr>
      </p:pic>
    </p:spTree>
    <p:extLst>
      <p:ext uri="{BB962C8B-B14F-4D97-AF65-F5344CB8AC3E}">
        <p14:creationId xmlns:p14="http://schemas.microsoft.com/office/powerpoint/2010/main" val="3764146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DF94-861F-6C33-0A12-43B54E54C150}"/>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27C6110F-528B-2D6D-1722-3AD9DB9D436C}"/>
              </a:ext>
            </a:extLst>
          </p:cNvPr>
          <p:cNvPicPr>
            <a:picLocks noChangeAspect="1"/>
          </p:cNvPicPr>
          <p:nvPr/>
        </p:nvPicPr>
        <p:blipFill>
          <a:blip r:embed="rId2"/>
          <a:srcRect b="15019"/>
          <a:stretch>
            <a:fillRect/>
          </a:stretch>
        </p:blipFill>
        <p:spPr>
          <a:xfrm>
            <a:off x="-26339" y="-93690"/>
            <a:ext cx="12244678" cy="6951690"/>
          </a:xfrm>
          <a:prstGeom prst="rect">
            <a:avLst/>
          </a:prstGeom>
        </p:spPr>
      </p:pic>
      <p:sp>
        <p:nvSpPr>
          <p:cNvPr id="6" name="Rechteck 5">
            <a:extLst>
              <a:ext uri="{FF2B5EF4-FFF2-40B4-BE49-F238E27FC236}">
                <a16:creationId xmlns:a16="http://schemas.microsoft.com/office/drawing/2014/main" id="{C2370930-3CB7-AB2B-5EBC-210E8F9838A1}"/>
              </a:ext>
            </a:extLst>
          </p:cNvPr>
          <p:cNvSpPr/>
          <p:nvPr/>
        </p:nvSpPr>
        <p:spPr>
          <a:xfrm>
            <a:off x="-26339" y="537001"/>
            <a:ext cx="6665563" cy="3330150"/>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en-GB" sz="3795" b="0" i="0" u="none" strike="noStrike" kern="0" cap="none" spc="0" normalizeH="0" baseline="0" noProof="0" dirty="0">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058FEA2D-837C-984A-157B-C88099553007}"/>
              </a:ext>
            </a:extLst>
          </p:cNvPr>
          <p:cNvSpPr/>
          <p:nvPr/>
        </p:nvSpPr>
        <p:spPr>
          <a:xfrm>
            <a:off x="255181" y="772390"/>
            <a:ext cx="5985548" cy="2419124"/>
          </a:xfrm>
          <a:prstGeom prst="rect">
            <a:avLst/>
          </a:prstGeom>
        </p:spPr>
        <p:txBody>
          <a:bodyPr wrap="square">
            <a:spAutoFit/>
          </a:bodyPr>
          <a:lstStyle/>
          <a:p>
            <a:pPr marL="0" marR="0" lvl="0" indent="0" algn="l" defTabSz="913211" rtl="0" eaLnBrk="1" fontAlgn="auto" latinLnBrk="0" hangingPunct="1">
              <a:lnSpc>
                <a:spcPct val="90000"/>
              </a:lnSpc>
              <a:spcBef>
                <a:spcPts val="0"/>
              </a:spcBef>
              <a:spcAft>
                <a:spcPts val="999"/>
              </a:spcAft>
              <a:buClrTx/>
              <a:buSzTx/>
              <a:buFontTx/>
              <a:buNone/>
              <a:tabLst/>
              <a:defRPr/>
            </a:pPr>
            <a:r>
              <a:rPr kumimoji="0" lang="en-GB" sz="42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5 Marketing under the microscope: </a:t>
            </a:r>
            <a:r>
              <a:rPr kumimoji="0" lang="en-GB" sz="42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Find a marketing campaign that you view critically.</a:t>
            </a:r>
          </a:p>
        </p:txBody>
      </p:sp>
      <p:sp>
        <p:nvSpPr>
          <p:cNvPr id="4" name="Textfeld 3">
            <a:extLst>
              <a:ext uri="{FF2B5EF4-FFF2-40B4-BE49-F238E27FC236}">
                <a16:creationId xmlns:a16="http://schemas.microsoft.com/office/drawing/2014/main" id="{7F0408C2-24F2-70C4-415D-A346E76C875D}"/>
              </a:ext>
            </a:extLst>
          </p:cNvPr>
          <p:cNvSpPr txBox="1"/>
          <p:nvPr/>
        </p:nvSpPr>
        <p:spPr>
          <a:xfrm>
            <a:off x="9473939" y="6249410"/>
            <a:ext cx="2496387"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Source:</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en-US" sz="1000" kern="100" dirty="0" err="1">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MicroStockHub</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22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F9BA7-9A8C-210B-AF4C-C7986DC4107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2554EAE5-2227-5B76-ED89-6F0860F35EFA}"/>
              </a:ext>
            </a:extLst>
          </p:cNvPr>
          <p:cNvSpPr/>
          <p:nvPr/>
        </p:nvSpPr>
        <p:spPr>
          <a:xfrm>
            <a:off x="1052445" y="2568102"/>
            <a:ext cx="10535454" cy="2305848"/>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758C9873-A0E8-A5D7-E80F-673B3CCFBD1C}"/>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5 Marketing under the microscope: Background</a:t>
            </a:r>
          </a:p>
        </p:txBody>
      </p:sp>
      <p:sp>
        <p:nvSpPr>
          <p:cNvPr id="6" name="New shape">
            <a:extLst>
              <a:ext uri="{FF2B5EF4-FFF2-40B4-BE49-F238E27FC236}">
                <a16:creationId xmlns:a16="http://schemas.microsoft.com/office/drawing/2014/main" id="{1FDE2A69-1B9C-2C46-95AE-FB149A119C32}"/>
              </a:ext>
            </a:extLst>
          </p:cNvPr>
          <p:cNvSpPr/>
          <p:nvPr/>
        </p:nvSpPr>
        <p:spPr>
          <a:xfrm>
            <a:off x="1387524" y="2839658"/>
            <a:ext cx="9787473" cy="18248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r>
              <a:rPr lang="en-GB" noProof="0" dirty="0">
                <a:solidFill>
                  <a:srgbClr val="073450"/>
                </a:solidFill>
                <a:latin typeface="Century Gothic" panose="020B0502020202020204" pitchFamily="34" charset="0"/>
              </a:rPr>
              <a:t>Entrepreneurs naturally need to promote their products and services. However, many marketing campaigns convey a distorted picture or exaggerate the benefits of products and services. </a:t>
            </a:r>
            <a:r>
              <a:rPr lang="en-US" dirty="0">
                <a:solidFill>
                  <a:srgbClr val="073450"/>
                </a:solidFill>
                <a:latin typeface="Century Gothic" panose="020B0502020202020204" pitchFamily="34" charset="0"/>
              </a:rPr>
              <a:t>Also, some campaigns use persuasive techniques that make products and services seem more sustainable than they really are.</a:t>
            </a:r>
            <a:r>
              <a:rPr lang="en-GB" dirty="0">
                <a:solidFill>
                  <a:srgbClr val="073450"/>
                </a:solidFill>
                <a:latin typeface="Century Gothic" panose="020B0502020202020204" pitchFamily="34" charset="0"/>
              </a:rPr>
              <a:t> </a:t>
            </a:r>
            <a:r>
              <a:rPr lang="en-GB" noProof="0" dirty="0">
                <a:solidFill>
                  <a:srgbClr val="073450"/>
                </a:solidFill>
                <a:latin typeface="Century Gothic" panose="020B0502020202020204" pitchFamily="34" charset="0"/>
              </a:rPr>
              <a:t>This activity is designed to help you become more aware of this fact and to critically examine marketing measures. </a:t>
            </a:r>
          </a:p>
        </p:txBody>
      </p:sp>
      <p:sp>
        <p:nvSpPr>
          <p:cNvPr id="5" name="Text Placeholder 3">
            <a:extLst>
              <a:ext uri="{FF2B5EF4-FFF2-40B4-BE49-F238E27FC236}">
                <a16:creationId xmlns:a16="http://schemas.microsoft.com/office/drawing/2014/main" id="{51030440-B571-FCC0-1E4F-E5C65F2BA303}"/>
              </a:ext>
            </a:extLst>
          </p:cNvPr>
          <p:cNvSpPr txBox="1">
            <a:spLocks/>
          </p:cNvSpPr>
          <p:nvPr/>
        </p:nvSpPr>
        <p:spPr>
          <a:xfrm>
            <a:off x="9000500" y="4978179"/>
            <a:ext cx="2716579" cy="2609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noProof="0" dirty="0">
                <a:solidFill>
                  <a:srgbClr val="697D91"/>
                </a:solidFill>
                <a:latin typeface="Century Gothic" panose="020B0502020202020204" pitchFamily="34" charset="0"/>
              </a:rPr>
              <a:t>Source: </a:t>
            </a:r>
            <a:r>
              <a:rPr lang="en-GB" sz="1000" noProof="0" dirty="0" err="1">
                <a:solidFill>
                  <a:srgbClr val="697D91"/>
                </a:solidFill>
                <a:latin typeface="Century Gothic" panose="020B0502020202020204" pitchFamily="34" charset="0"/>
              </a:rPr>
              <a:t>Fueglistaller</a:t>
            </a:r>
            <a:r>
              <a:rPr lang="en-GB" sz="1000" noProof="0" dirty="0">
                <a:solidFill>
                  <a:srgbClr val="697D91"/>
                </a:solidFill>
                <a:latin typeface="Century Gothic" panose="020B0502020202020204" pitchFamily="34" charset="0"/>
              </a:rPr>
              <a:t> et al. (2019), p. 29.</a:t>
            </a:r>
          </a:p>
        </p:txBody>
      </p:sp>
      <p:sp>
        <p:nvSpPr>
          <p:cNvPr id="8" name="Foliennummernplatzhalter 12">
            <a:extLst>
              <a:ext uri="{FF2B5EF4-FFF2-40B4-BE49-F238E27FC236}">
                <a16:creationId xmlns:a16="http://schemas.microsoft.com/office/drawing/2014/main" id="{B426E1CA-E6B3-3283-E543-5E7033333F8E}"/>
              </a:ext>
            </a:extLst>
          </p:cNvPr>
          <p:cNvSpPr txBox="1">
            <a:spLocks/>
          </p:cNvSpPr>
          <p:nvPr/>
        </p:nvSpPr>
        <p:spPr>
          <a:xfrm>
            <a:off x="1160002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en-GB" noProof="0" smtClean="0">
                <a:solidFill>
                  <a:prstClr val="white"/>
                </a:solidFill>
                <a:latin typeface="Century Gothic"/>
              </a:rPr>
              <a:t>18</a:t>
            </a:fld>
            <a:endParaRPr lang="en-GB" noProof="0" dirty="0">
              <a:solidFill>
                <a:prstClr val="white"/>
              </a:solidFill>
              <a:latin typeface="Century Gothic"/>
            </a:endParaRPr>
          </a:p>
        </p:txBody>
      </p:sp>
    </p:spTree>
    <p:extLst>
      <p:ext uri="{BB962C8B-B14F-4D97-AF65-F5344CB8AC3E}">
        <p14:creationId xmlns:p14="http://schemas.microsoft.com/office/powerpoint/2010/main" val="2726513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4DBC-63FF-08EE-E5A9-1555CEC21CE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BB375A7D-92FD-BC3E-C89E-7A0F668E6A4E}"/>
              </a:ext>
            </a:extLst>
          </p:cNvPr>
          <p:cNvSpPr/>
          <p:nvPr/>
        </p:nvSpPr>
        <p:spPr>
          <a:xfrm>
            <a:off x="1052445" y="3536005"/>
            <a:ext cx="10535454" cy="2307098"/>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5" name="Text Placeholder 3">
            <a:extLst>
              <a:ext uri="{FF2B5EF4-FFF2-40B4-BE49-F238E27FC236}">
                <a16:creationId xmlns:a16="http://schemas.microsoft.com/office/drawing/2014/main" id="{3D121037-B9A7-D89F-C72D-7E2427C64953}"/>
              </a:ext>
            </a:extLst>
          </p:cNvPr>
          <p:cNvSpPr txBox="1">
            <a:spLocks/>
          </p:cNvSpPr>
          <p:nvPr/>
        </p:nvSpPr>
        <p:spPr>
          <a:xfrm>
            <a:off x="8584163" y="5891743"/>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noProof="0" dirty="0">
                <a:solidFill>
                  <a:srgbClr val="697D91"/>
                </a:solidFill>
                <a:latin typeface="Century Gothic" panose="020B0502020202020204" pitchFamily="34" charset="0"/>
              </a:rPr>
              <a:t>Source: </a:t>
            </a:r>
            <a:r>
              <a:rPr lang="en-GB" sz="1000" noProof="0" dirty="0" err="1">
                <a:solidFill>
                  <a:srgbClr val="697D91"/>
                </a:solidFill>
                <a:latin typeface="Century Gothic" panose="020B0502020202020204" pitchFamily="34" charset="0"/>
              </a:rPr>
              <a:t>Fueglistaller</a:t>
            </a:r>
            <a:r>
              <a:rPr lang="en-GB" sz="1000" noProof="0" dirty="0">
                <a:solidFill>
                  <a:srgbClr val="697D91"/>
                </a:solidFill>
                <a:latin typeface="Century Gothic" panose="020B0502020202020204" pitchFamily="34" charset="0"/>
              </a:rPr>
              <a:t> et al. (2019), p. 29.</a:t>
            </a:r>
          </a:p>
        </p:txBody>
      </p:sp>
      <p:sp>
        <p:nvSpPr>
          <p:cNvPr id="10" name="New shape">
            <a:extLst>
              <a:ext uri="{FF2B5EF4-FFF2-40B4-BE49-F238E27FC236}">
                <a16:creationId xmlns:a16="http://schemas.microsoft.com/office/drawing/2014/main" id="{DC0DBC6F-150D-7B1C-3A02-1D9CCB0ADDD3}"/>
              </a:ext>
            </a:extLst>
          </p:cNvPr>
          <p:cNvSpPr/>
          <p:nvPr/>
        </p:nvSpPr>
        <p:spPr>
          <a:xfrm>
            <a:off x="953363" y="1651324"/>
            <a:ext cx="10607368" cy="12656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en-GB" b="0" i="0" u="none" strike="noStrike" kern="1200" cap="none" spc="0" normalizeH="0" baseline="0" noProof="0" dirty="0">
                <a:ln>
                  <a:noFill/>
                </a:ln>
                <a:solidFill>
                  <a:srgbClr val="073450"/>
                </a:solidFill>
                <a:effectLst/>
                <a:uLnTx/>
                <a:uFillTx/>
                <a:latin typeface="Century Gothic" panose="020B0502020202020204" pitchFamily="34" charset="0"/>
              </a:rPr>
              <a:t>Find an advertisement for a product or service that you view critically. Create a document containing an image of the advertisement or, in the case of audio or audiovisual adverts, a link. Briefly note down which aspects you find problematic. Bring the document on your laptop so that you can access it on site.</a:t>
            </a:r>
            <a:endParaRPr kumimoji="0" lang="en-GB"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6" name="Rechteck 5">
            <a:extLst>
              <a:ext uri="{FF2B5EF4-FFF2-40B4-BE49-F238E27FC236}">
                <a16:creationId xmlns:a16="http://schemas.microsoft.com/office/drawing/2014/main" id="{8A18B6CE-7596-BD8B-D20C-D9D474A022D1}"/>
              </a:ext>
            </a:extLst>
          </p:cNvPr>
          <p:cNvSpPr/>
          <p:nvPr/>
        </p:nvSpPr>
        <p:spPr>
          <a:xfrm>
            <a:off x="1341681" y="3720941"/>
            <a:ext cx="8270153" cy="369332"/>
          </a:xfrm>
          <a:prstGeom prst="rect">
            <a:avLst/>
          </a:prstGeom>
        </p:spPr>
        <p:txBody>
          <a:bodyPr wrap="square">
            <a:spAutoFit/>
          </a:bodyPr>
          <a:lstStyle/>
          <a:p>
            <a:pPr lvl="0" defTabSz="913211">
              <a:spcBef>
                <a:spcPts val="200"/>
              </a:spcBef>
              <a:spcAft>
                <a:spcPts val="200"/>
              </a:spcAft>
              <a:defRPr/>
            </a:pPr>
            <a:r>
              <a:rPr kumimoji="0" lang="en-GB" b="1" i="0" u="none" strike="noStrike" kern="1200" cap="none" spc="0" normalizeH="0" baseline="0" noProof="0" dirty="0">
                <a:ln>
                  <a:noFill/>
                </a:ln>
                <a:solidFill>
                  <a:srgbClr val="073450"/>
                </a:solidFill>
                <a:effectLst/>
                <a:uLnTx/>
                <a:uFillTx/>
                <a:latin typeface="Century Gothic" panose="020B0502020202020204" pitchFamily="34" charset="0"/>
              </a:rPr>
              <a:t>Possible </a:t>
            </a:r>
            <a:r>
              <a:rPr lang="en-GB" b="1" dirty="0">
                <a:solidFill>
                  <a:srgbClr val="073450"/>
                </a:solidFill>
                <a:latin typeface="Century Gothic" panose="020B0502020202020204" pitchFamily="34" charset="0"/>
              </a:rPr>
              <a:t>questions for </a:t>
            </a:r>
            <a:r>
              <a:rPr kumimoji="0" lang="en-GB" b="1" i="0" u="none" strike="noStrike" kern="1200" cap="none" spc="0" normalizeH="0" baseline="0" noProof="0" dirty="0">
                <a:ln>
                  <a:noFill/>
                </a:ln>
                <a:solidFill>
                  <a:srgbClr val="073450"/>
                </a:solidFill>
                <a:effectLst/>
                <a:uLnTx/>
                <a:uFillTx/>
                <a:latin typeface="Century Gothic" panose="020B0502020202020204" pitchFamily="34" charset="0"/>
              </a:rPr>
              <a:t>reflection</a:t>
            </a:r>
          </a:p>
        </p:txBody>
      </p:sp>
      <p:sp>
        <p:nvSpPr>
          <p:cNvPr id="8" name="Rechteck 7">
            <a:extLst>
              <a:ext uri="{FF2B5EF4-FFF2-40B4-BE49-F238E27FC236}">
                <a16:creationId xmlns:a16="http://schemas.microsoft.com/office/drawing/2014/main" id="{0DAD057D-A66B-0C05-4242-4E59BD785771}"/>
              </a:ext>
            </a:extLst>
          </p:cNvPr>
          <p:cNvSpPr/>
          <p:nvPr/>
        </p:nvSpPr>
        <p:spPr>
          <a:xfrm>
            <a:off x="1341681" y="4244110"/>
            <a:ext cx="9222557" cy="1477328"/>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Which aspects of the marketing do you find particularly problematic? Why? </a:t>
            </a:r>
          </a:p>
          <a:p>
            <a:pPr marL="354013" indent="-354013">
              <a:buClr>
                <a:srgbClr val="073450"/>
              </a:buClr>
              <a:buFont typeface="Century Gothic" panose="020B0502020202020204" pitchFamily="34" charset="0"/>
              <a:buChar char="●"/>
            </a:pPr>
            <a:r>
              <a:rPr lang="en-US" dirty="0">
                <a:solidFill>
                  <a:srgbClr val="073450"/>
                </a:solidFill>
                <a:latin typeface="Century Gothic" panose="020B0502020202020204" pitchFamily="34" charset="0"/>
              </a:rPr>
              <a:t>Are there aspects of the advertisement that exaggerate positive sustainability impacts, or that downplay or omit negative sustainability impacts?</a:t>
            </a:r>
          </a:p>
          <a:p>
            <a:pPr marL="354013" indent="-354013">
              <a:buClr>
                <a:srgbClr val="073450"/>
              </a:buClr>
              <a:buFont typeface="Century Gothic" panose="020B0502020202020204" pitchFamily="34" charset="0"/>
              <a:buChar char="●"/>
            </a:pPr>
            <a:r>
              <a:rPr lang="en-GB" noProof="0" dirty="0">
                <a:solidFill>
                  <a:srgbClr val="073450"/>
                </a:solidFill>
                <a:latin typeface="Century Gothic" panose="020B0502020202020204" pitchFamily="34" charset="0"/>
              </a:rPr>
              <a:t>What might a marketing campaign look like that promotes this or a similar product or service without raising concerns for you? </a:t>
            </a:r>
          </a:p>
        </p:txBody>
      </p:sp>
      <p:sp>
        <p:nvSpPr>
          <p:cNvPr id="9" name="Foliennummernplatzhalter 12">
            <a:extLst>
              <a:ext uri="{FF2B5EF4-FFF2-40B4-BE49-F238E27FC236}">
                <a16:creationId xmlns:a16="http://schemas.microsoft.com/office/drawing/2014/main" id="{70C513B3-EEE3-580B-AAA4-0F16FB540633}"/>
              </a:ext>
            </a:extLst>
          </p:cNvPr>
          <p:cNvSpPr txBox="1">
            <a:spLocks/>
          </p:cNvSpPr>
          <p:nvPr/>
        </p:nvSpPr>
        <p:spPr>
          <a:xfrm>
            <a:off x="1160002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en-GB" noProof="0" smtClean="0">
                <a:solidFill>
                  <a:prstClr val="white"/>
                </a:solidFill>
                <a:latin typeface="Century Gothic"/>
              </a:rPr>
              <a:t>19</a:t>
            </a:fld>
            <a:endParaRPr lang="en-GB" noProof="0" dirty="0">
              <a:solidFill>
                <a:prstClr val="white"/>
              </a:solidFill>
              <a:latin typeface="Century Gothic"/>
            </a:endParaRPr>
          </a:p>
        </p:txBody>
      </p:sp>
      <p:sp>
        <p:nvSpPr>
          <p:cNvPr id="11" name="Titel 1">
            <a:extLst>
              <a:ext uri="{FF2B5EF4-FFF2-40B4-BE49-F238E27FC236}">
                <a16:creationId xmlns:a16="http://schemas.microsoft.com/office/drawing/2014/main" id="{EC7DD0CE-045D-BCC4-B044-07529D9C370D}"/>
              </a:ext>
            </a:extLst>
          </p:cNvPr>
          <p:cNvSpPr txBox="1">
            <a:spLocks/>
          </p:cNvSpPr>
          <p:nvPr/>
        </p:nvSpPr>
        <p:spPr>
          <a:xfrm>
            <a:off x="973724"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5 Focus under the microscope: Your task</a:t>
            </a:r>
          </a:p>
        </p:txBody>
      </p:sp>
      <p:pic>
        <p:nvPicPr>
          <p:cNvPr id="3" name="Google Shape;2334;p5">
            <a:extLst>
              <a:ext uri="{FF2B5EF4-FFF2-40B4-BE49-F238E27FC236}">
                <a16:creationId xmlns:a16="http://schemas.microsoft.com/office/drawing/2014/main" id="{C9785C48-9F24-1984-EDF2-092CA144B76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22666" y="3110385"/>
            <a:ext cx="1110557" cy="1110557"/>
          </a:xfrm>
          <a:prstGeom prst="rect">
            <a:avLst/>
          </a:prstGeom>
          <a:noFill/>
          <a:ln>
            <a:noFill/>
          </a:ln>
        </p:spPr>
      </p:pic>
      <p:pic>
        <p:nvPicPr>
          <p:cNvPr id="13" name="Grafik 12">
            <a:extLst>
              <a:ext uri="{FF2B5EF4-FFF2-40B4-BE49-F238E27FC236}">
                <a16:creationId xmlns:a16="http://schemas.microsoft.com/office/drawing/2014/main" id="{6C72888E-A870-9D66-B2D0-61C6FF641877}"/>
              </a:ext>
            </a:extLst>
          </p:cNvPr>
          <p:cNvPicPr>
            <a:picLocks noChangeAspect="1"/>
          </p:cNvPicPr>
          <p:nvPr/>
        </p:nvPicPr>
        <p:blipFill>
          <a:blip r:embed="rId4" cstate="email">
            <a:extLst>
              <a:ext uri="{28A0092B-C50C-407E-A947-70E740481C1C}">
                <a14:useLocalDpi xmlns:a14="http://schemas.microsoft.com/office/drawing/2010/main"/>
              </a:ext>
            </a:extLst>
          </a:blip>
          <a:srcRect l="15420" t="18945" r="18033" b="17236"/>
          <a:stretch>
            <a:fillRect/>
          </a:stretch>
        </p:blipFill>
        <p:spPr>
          <a:xfrm>
            <a:off x="9474740" y="3085628"/>
            <a:ext cx="1231439" cy="1180958"/>
          </a:xfrm>
          <a:prstGeom prst="rect">
            <a:avLst/>
          </a:prstGeom>
        </p:spPr>
      </p:pic>
    </p:spTree>
    <p:extLst>
      <p:ext uri="{BB962C8B-B14F-4D97-AF65-F5344CB8AC3E}">
        <p14:creationId xmlns:p14="http://schemas.microsoft.com/office/powerpoint/2010/main" val="237052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75A4-FF9C-050F-F29D-0B211B90DAD2}"/>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685F4310-669A-B12E-BE9B-99A8A18B7F38}"/>
              </a:ext>
            </a:extLst>
          </p:cNvPr>
          <p:cNvSpPr txBox="1">
            <a:spLocks/>
          </p:cNvSpPr>
          <p:nvPr/>
        </p:nvSpPr>
        <p:spPr>
          <a:xfrm>
            <a:off x="944041" y="-143694"/>
            <a:ext cx="10275546" cy="1389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How are these activities linked to entrepreneurial thinking</a:t>
            </a:r>
            <a:br>
              <a:rPr kumimoji="0" lang="en-GB" sz="2400" b="1" i="0" u="none" strike="noStrike" kern="1200" cap="none" spc="0" normalizeH="0" baseline="0" noProof="0" dirty="0">
                <a:ln>
                  <a:noFill/>
                </a:ln>
                <a:solidFill>
                  <a:srgbClr val="073450"/>
                </a:solidFill>
                <a:effectLst/>
                <a:uLnTx/>
                <a:uFillTx/>
                <a:latin typeface="Century Gothic"/>
                <a:ea typeface="+mj-ea"/>
                <a:cs typeface="+mj-cs"/>
              </a:rPr>
            </a:br>
            <a:r>
              <a:rPr kumimoji="0" lang="en-GB" sz="2400" b="1" i="0" u="none" strike="noStrike" kern="1200" cap="none" spc="0" normalizeH="0" baseline="0" noProof="0" dirty="0">
                <a:ln>
                  <a:noFill/>
                </a:ln>
                <a:solidFill>
                  <a:srgbClr val="073450"/>
                </a:solidFill>
                <a:effectLst/>
                <a:uLnTx/>
                <a:uFillTx/>
                <a:latin typeface="Century Gothic"/>
                <a:ea typeface="+mj-ea"/>
                <a:cs typeface="+mj-cs"/>
              </a:rPr>
              <a:t>and acting?</a:t>
            </a:r>
          </a:p>
        </p:txBody>
      </p:sp>
      <p:graphicFrame>
        <p:nvGraphicFramePr>
          <p:cNvPr id="4" name="Tabelle 3">
            <a:extLst>
              <a:ext uri="{FF2B5EF4-FFF2-40B4-BE49-F238E27FC236}">
                <a16:creationId xmlns:a16="http://schemas.microsoft.com/office/drawing/2014/main" id="{F44CF4B6-DD49-E415-056D-E4D00FAA28D5}"/>
              </a:ext>
            </a:extLst>
          </p:cNvPr>
          <p:cNvGraphicFramePr>
            <a:graphicFrameLocks noGrp="1"/>
          </p:cNvGraphicFramePr>
          <p:nvPr>
            <p:extLst>
              <p:ext uri="{D42A27DB-BD31-4B8C-83A1-F6EECF244321}">
                <p14:modId xmlns:p14="http://schemas.microsoft.com/office/powerpoint/2010/main" val="1967189582"/>
              </p:ext>
            </p:extLst>
          </p:nvPr>
        </p:nvGraphicFramePr>
        <p:xfrm>
          <a:off x="1056387" y="1665202"/>
          <a:ext cx="10079225" cy="4267200"/>
        </p:xfrm>
        <a:graphic>
          <a:graphicData uri="http://schemas.openxmlformats.org/drawingml/2006/table">
            <a:tbl>
              <a:tblPr firstRow="1" bandRow="1">
                <a:tableStyleId>{5C22544A-7EE6-4342-B048-85BDC9FD1C3A}</a:tableStyleId>
              </a:tblPr>
              <a:tblGrid>
                <a:gridCol w="2271604">
                  <a:extLst>
                    <a:ext uri="{9D8B030D-6E8A-4147-A177-3AD203B41FA5}">
                      <a16:colId xmlns:a16="http://schemas.microsoft.com/office/drawing/2014/main" val="20000"/>
                    </a:ext>
                  </a:extLst>
                </a:gridCol>
                <a:gridCol w="1255229">
                  <a:extLst>
                    <a:ext uri="{9D8B030D-6E8A-4147-A177-3AD203B41FA5}">
                      <a16:colId xmlns:a16="http://schemas.microsoft.com/office/drawing/2014/main" val="2344219916"/>
                    </a:ext>
                  </a:extLst>
                </a:gridCol>
                <a:gridCol w="1638098">
                  <a:extLst>
                    <a:ext uri="{9D8B030D-6E8A-4147-A177-3AD203B41FA5}">
                      <a16:colId xmlns:a16="http://schemas.microsoft.com/office/drawing/2014/main" val="1412005768"/>
                    </a:ext>
                  </a:extLst>
                </a:gridCol>
                <a:gridCol w="1638098">
                  <a:extLst>
                    <a:ext uri="{9D8B030D-6E8A-4147-A177-3AD203B41FA5}">
                      <a16:colId xmlns:a16="http://schemas.microsoft.com/office/drawing/2014/main" val="2717812065"/>
                    </a:ext>
                  </a:extLst>
                </a:gridCol>
                <a:gridCol w="1638098">
                  <a:extLst>
                    <a:ext uri="{9D8B030D-6E8A-4147-A177-3AD203B41FA5}">
                      <a16:colId xmlns:a16="http://schemas.microsoft.com/office/drawing/2014/main" val="3441884437"/>
                    </a:ext>
                  </a:extLst>
                </a:gridCol>
                <a:gridCol w="1638098">
                  <a:extLst>
                    <a:ext uri="{9D8B030D-6E8A-4147-A177-3AD203B41FA5}">
                      <a16:colId xmlns:a16="http://schemas.microsoft.com/office/drawing/2014/main" val="2522732302"/>
                    </a:ext>
                  </a:extLst>
                </a:gridCol>
              </a:tblGrid>
              <a:tr h="189910">
                <a:tc>
                  <a:txBody>
                    <a:bodyPr/>
                    <a:lstStyle/>
                    <a:p>
                      <a:pPr algn="ctr"/>
                      <a:endParaRPr lang="en-GB" sz="14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en-GB" sz="1500" b="1" kern="1200" noProof="0" dirty="0">
                          <a:solidFill>
                            <a:srgbClr val="073450"/>
                          </a:solidFill>
                          <a:latin typeface="Century Gothic" panose="020B0502020202020204" pitchFamily="34" charset="0"/>
                          <a:ea typeface="+mn-ea"/>
                          <a:cs typeface="+mn-cs"/>
                        </a:rPr>
                        <a:t>The Trading Challenge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en-GB" sz="1500" b="1" kern="1200" noProof="0" dirty="0">
                          <a:solidFill>
                            <a:srgbClr val="073450"/>
                          </a:solidFill>
                          <a:latin typeface="Century Gothic" panose="020B0502020202020204" pitchFamily="34" charset="0"/>
                          <a:ea typeface="+mn-ea"/>
                          <a:cs typeface="+mn-cs"/>
                        </a:rPr>
                        <a:t>Tell me your story!</a:t>
                      </a:r>
                    </a:p>
                    <a:p>
                      <a:pPr algn="ctr"/>
                      <a:endParaRPr lang="en-GB"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en-GB" sz="1500" b="1" kern="1200" noProof="0" dirty="0">
                          <a:solidFill>
                            <a:srgbClr val="073450"/>
                          </a:solidFill>
                          <a:latin typeface="Century Gothic" panose="020B0502020202020204" pitchFamily="34" charset="0"/>
                          <a:ea typeface="+mn-ea"/>
                          <a:cs typeface="+mn-cs"/>
                        </a:rPr>
                        <a:t>That’s useless!</a:t>
                      </a:r>
                    </a:p>
                    <a:p>
                      <a:pPr algn="ctr"/>
                      <a:endParaRPr lang="en-GB"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500" b="1" kern="1200" baseline="0" noProof="0" dirty="0">
                          <a:solidFill>
                            <a:srgbClr val="073450"/>
                          </a:solidFill>
                          <a:latin typeface="Century Gothic" panose="020B0502020202020204" pitchFamily="34" charset="0"/>
                          <a:ea typeface="+mn-ea"/>
                          <a:cs typeface="+mn-cs"/>
                        </a:rPr>
                        <a:t>Kickstart it!</a:t>
                      </a:r>
                      <a:endParaRPr lang="en-GB"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en-GB" sz="1500" b="1" noProof="0" dirty="0">
                          <a:solidFill>
                            <a:srgbClr val="073450"/>
                          </a:solidFill>
                          <a:latin typeface="Century Gothic" panose="020B0502020202020204" pitchFamily="34" charset="0"/>
                        </a:rPr>
                        <a:t>Marketing under the microscope</a:t>
                      </a:r>
                    </a:p>
                    <a:p>
                      <a:pPr algn="ctr"/>
                      <a:endParaRPr lang="en-GB"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en-GB" sz="1400" b="0" noProof="0" dirty="0">
                          <a:solidFill>
                            <a:srgbClr val="073450"/>
                          </a:solidFill>
                          <a:latin typeface="Century Gothic" panose="020B0502020202020204" pitchFamily="34" charset="0"/>
                        </a:rPr>
                        <a:t>Entrepreneurs need to ask others and persuade them (e.g. to get feedback or to make sales)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l"/>
                      <a:r>
                        <a:rPr lang="en-GB" sz="1400" b="0" kern="1200" noProof="0" dirty="0">
                          <a:solidFill>
                            <a:srgbClr val="073450"/>
                          </a:solidFill>
                          <a:latin typeface="Century Gothic" panose="020B0502020202020204" pitchFamily="34" charset="0"/>
                          <a:ea typeface="+mn-ea"/>
                          <a:cs typeface="+mn-cs"/>
                        </a:rPr>
                        <a:t>Entrepreneurs must meet a customer need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algn="l"/>
                      <a:r>
                        <a:rPr lang="en-GB" sz="1400" b="0" kern="1200" noProof="0" dirty="0">
                          <a:solidFill>
                            <a:srgbClr val="073450"/>
                          </a:solidFill>
                          <a:latin typeface="Century Gothic" panose="020B0502020202020204" pitchFamily="34" charset="0"/>
                          <a:ea typeface="+mn-ea"/>
                          <a:cs typeface="+mn-cs"/>
                        </a:rPr>
                        <a:t>Entrepreneurs must be critical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pPr algn="l"/>
                      <a:r>
                        <a:rPr lang="en-GB" sz="1400" b="0" kern="1200" noProof="0" dirty="0">
                          <a:solidFill>
                            <a:srgbClr val="073450"/>
                          </a:solidFill>
                          <a:latin typeface="Century Gothic" panose="020B0502020202020204" pitchFamily="34" charset="0"/>
                          <a:ea typeface="+mn-ea"/>
                          <a:cs typeface="+mn-cs"/>
                        </a:rPr>
                        <a:t>Entrepreneurs can learn from others; both from what works and from their mistakes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200" b="0" noProof="0" dirty="0">
                        <a:solidFill>
                          <a:srgbClr val="8EB403"/>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en-GB"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9" name="Foliennummernplatzhalter 12">
            <a:extLst>
              <a:ext uri="{FF2B5EF4-FFF2-40B4-BE49-F238E27FC236}">
                <a16:creationId xmlns:a16="http://schemas.microsoft.com/office/drawing/2014/main" id="{CC8ACA9A-9DC7-D921-2C76-8BBB0FAA96CA}"/>
              </a:ext>
            </a:extLst>
          </p:cNvPr>
          <p:cNvSpPr txBox="1">
            <a:spLocks/>
          </p:cNvSpPr>
          <p:nvPr/>
        </p:nvSpPr>
        <p:spPr>
          <a:xfrm>
            <a:off x="1160002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en-GB" noProof="0" smtClean="0">
                <a:solidFill>
                  <a:prstClr val="white"/>
                </a:solidFill>
                <a:latin typeface="Century Gothic"/>
              </a:rPr>
              <a:t>20</a:t>
            </a:fld>
            <a:endParaRPr lang="en-GB" noProof="0" dirty="0">
              <a:solidFill>
                <a:prstClr val="white"/>
              </a:solidFill>
              <a:latin typeface="Century Gothic"/>
            </a:endParaRPr>
          </a:p>
        </p:txBody>
      </p:sp>
      <p:sp>
        <p:nvSpPr>
          <p:cNvPr id="5" name="Textfeld 4">
            <a:extLst>
              <a:ext uri="{FF2B5EF4-FFF2-40B4-BE49-F238E27FC236}">
                <a16:creationId xmlns:a16="http://schemas.microsoft.com/office/drawing/2014/main" id="{8F44F18D-A2EB-6C7D-A8D5-1ED440337615}"/>
              </a:ext>
            </a:extLst>
          </p:cNvPr>
          <p:cNvSpPr txBox="1"/>
          <p:nvPr/>
        </p:nvSpPr>
        <p:spPr>
          <a:xfrm>
            <a:off x="2823211" y="6492240"/>
            <a:ext cx="6539188"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108088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3615" y="3570629"/>
            <a:ext cx="4649884" cy="1666391"/>
          </a:xfrm>
        </p:spPr>
        <p:txBody>
          <a:bodyPr>
            <a:noAutofit/>
          </a:bodyPr>
          <a:lstStyle/>
          <a:p>
            <a:r>
              <a:rPr lang="en-GB" sz="4200" noProof="0" dirty="0">
                <a:solidFill>
                  <a:schemeClr val="bg1"/>
                </a:solidFill>
              </a:rPr>
              <a:t>Warm-up:</a:t>
            </a:r>
            <a:br>
              <a:rPr lang="en-GB" sz="3000" noProof="0" dirty="0">
                <a:solidFill>
                  <a:schemeClr val="bg1"/>
                </a:solidFill>
              </a:rPr>
            </a:br>
            <a:r>
              <a:rPr lang="en-GB" sz="3000" noProof="0" dirty="0">
                <a:solidFill>
                  <a:schemeClr val="bg1"/>
                </a:solidFill>
              </a:rPr>
              <a:t>Get ready for your entrepreneurial journey</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en-GB" noProof="0" smtClean="0"/>
              <a:t>3</a:t>
            </a:fld>
            <a:endParaRPr lang="en-GB" noProof="0" dirty="0"/>
          </a:p>
        </p:txBody>
      </p:sp>
      <p:sp>
        <p:nvSpPr>
          <p:cNvPr id="6" name="Textplatzhalter 2">
            <a:extLst>
              <a:ext uri="{FF2B5EF4-FFF2-40B4-BE49-F238E27FC236}">
                <a16:creationId xmlns:a16="http://schemas.microsoft.com/office/drawing/2014/main" id="{4D380EA4-3A2C-EA26-715E-5D65A09A4424}"/>
              </a:ext>
            </a:extLst>
          </p:cNvPr>
          <p:cNvSpPr txBox="1">
            <a:spLocks/>
          </p:cNvSpPr>
          <p:nvPr/>
        </p:nvSpPr>
        <p:spPr>
          <a:xfrm>
            <a:off x="233240" y="5530376"/>
            <a:ext cx="11700708"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noProof="0" dirty="0">
                <a:solidFill>
                  <a:srgbClr val="B11B96"/>
                </a:solidFill>
                <a:latin typeface="+mj-lt"/>
              </a:rPr>
              <a:t>Inspiration Day | </a:t>
            </a:r>
            <a:r>
              <a:rPr lang="en-GB" sz="2000" noProof="0" dirty="0">
                <a:solidFill>
                  <a:schemeClr val="accent6">
                    <a:lumMod val="50000"/>
                  </a:schemeClr>
                </a:solidFill>
                <a:latin typeface="+mj-lt"/>
              </a:rPr>
              <a:t>Module 1: Finding a problem worth solving | Module 2: </a:t>
            </a:r>
            <a:r>
              <a:rPr lang="en-GB" sz="2000" dirty="0">
                <a:solidFill>
                  <a:schemeClr val="accent6">
                    <a:lumMod val="50000"/>
                  </a:schemeClr>
                </a:solidFill>
                <a:latin typeface="+mj-lt"/>
              </a:rPr>
              <a:t>Developing a suitable solution </a:t>
            </a:r>
            <a:r>
              <a:rPr lang="en-GB" sz="2000" noProof="0" dirty="0">
                <a:solidFill>
                  <a:schemeClr val="accent6">
                    <a:lumMod val="50000"/>
                  </a:schemeClr>
                </a:solidFill>
                <a:latin typeface="+mj-lt"/>
              </a:rPr>
              <a:t>|</a:t>
            </a:r>
            <a:r>
              <a:rPr lang="en-GB" sz="2000" dirty="0">
                <a:solidFill>
                  <a:schemeClr val="accent6">
                    <a:lumMod val="50000"/>
                  </a:schemeClr>
                </a:solidFill>
                <a:latin typeface="+mj-lt"/>
              </a:rPr>
              <a:t> </a:t>
            </a:r>
            <a:r>
              <a:rPr lang="en-GB" sz="2000" noProof="0" dirty="0">
                <a:solidFill>
                  <a:schemeClr val="accent6">
                    <a:lumMod val="50000"/>
                  </a:schemeClr>
                </a:solidFill>
                <a:latin typeface="+mj-lt"/>
              </a:rPr>
              <a:t>Module 3: Developing a viable business model | Module 4: </a:t>
            </a:r>
            <a:r>
              <a:rPr lang="en-GB" sz="2000" dirty="0">
                <a:solidFill>
                  <a:schemeClr val="accent6">
                    <a:lumMod val="50000"/>
                  </a:schemeClr>
                </a:solidFill>
                <a:latin typeface="+mj-lt"/>
              </a:rPr>
              <a:t>Ensuring financial viability </a:t>
            </a:r>
            <a:r>
              <a:rPr lang="en-GB" sz="2000" noProof="0" dirty="0">
                <a:solidFill>
                  <a:schemeClr val="accent6">
                    <a:lumMod val="50000"/>
                  </a:schemeClr>
                </a:solidFill>
                <a:latin typeface="+mj-lt"/>
              </a:rPr>
              <a:t>| Module 5: Entering the market | Module 6: </a:t>
            </a:r>
            <a:r>
              <a:rPr lang="en-GB" sz="2000" dirty="0">
                <a:solidFill>
                  <a:schemeClr val="accent6">
                    <a:lumMod val="50000"/>
                  </a:schemeClr>
                </a:solidFill>
                <a:latin typeface="+mj-lt"/>
              </a:rPr>
              <a:t>Presentation and conclusion</a:t>
            </a:r>
            <a:endParaRPr lang="en-GB" sz="200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34302-0436-7AF5-E769-529EC89F383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1B3BE3F-FDA7-3AB4-FFB3-397A4E95C5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BDA03F60-27A3-C5B2-7A28-05D012684997}"/>
              </a:ext>
            </a:extLst>
          </p:cNvPr>
          <p:cNvSpPr txBox="1">
            <a:spLocks/>
          </p:cNvSpPr>
          <p:nvPr/>
        </p:nvSpPr>
        <p:spPr>
          <a:xfrm>
            <a:off x="963091" y="148160"/>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Possible activities to introduce entrepreneurial thinking and acting</a:t>
            </a:r>
          </a:p>
        </p:txBody>
      </p:sp>
      <p:graphicFrame>
        <p:nvGraphicFramePr>
          <p:cNvPr id="3" name="Tabelle 2">
            <a:extLst>
              <a:ext uri="{FF2B5EF4-FFF2-40B4-BE49-F238E27FC236}">
                <a16:creationId xmlns:a16="http://schemas.microsoft.com/office/drawing/2014/main" id="{50B0CD00-60B9-CE3C-2E0B-91ED76B3DEDB}"/>
              </a:ext>
            </a:extLst>
          </p:cNvPr>
          <p:cNvGraphicFramePr>
            <a:graphicFrameLocks noGrp="1"/>
          </p:cNvGraphicFramePr>
          <p:nvPr>
            <p:extLst>
              <p:ext uri="{D42A27DB-BD31-4B8C-83A1-F6EECF244321}">
                <p14:modId xmlns:p14="http://schemas.microsoft.com/office/powerpoint/2010/main" val="1489919230"/>
              </p:ext>
            </p:extLst>
          </p:nvPr>
        </p:nvGraphicFramePr>
        <p:xfrm>
          <a:off x="1047345" y="2010056"/>
          <a:ext cx="10000034" cy="2682240"/>
        </p:xfrm>
        <a:graphic>
          <a:graphicData uri="http://schemas.openxmlformats.org/drawingml/2006/table">
            <a:tbl>
              <a:tblPr firstRow="1" bandRow="1">
                <a:tableStyleId>{5C22544A-7EE6-4342-B048-85BDC9FD1C3A}</a:tableStyleId>
              </a:tblPr>
              <a:tblGrid>
                <a:gridCol w="643197">
                  <a:extLst>
                    <a:ext uri="{9D8B030D-6E8A-4147-A177-3AD203B41FA5}">
                      <a16:colId xmlns:a16="http://schemas.microsoft.com/office/drawing/2014/main" val="20000"/>
                    </a:ext>
                  </a:extLst>
                </a:gridCol>
                <a:gridCol w="9356837">
                  <a:extLst>
                    <a:ext uri="{9D8B030D-6E8A-4147-A177-3AD203B41FA5}">
                      <a16:colId xmlns:a16="http://schemas.microsoft.com/office/drawing/2014/main" val="20001"/>
                    </a:ext>
                  </a:extLst>
                </a:gridCol>
              </a:tblGrid>
              <a:tr h="370840">
                <a:tc>
                  <a:txBody>
                    <a:bodyPr/>
                    <a:lstStyle/>
                    <a:p>
                      <a:pPr algn="ctr"/>
                      <a:r>
                        <a:rPr lang="en-GB" sz="2000" noProof="0" dirty="0">
                          <a:solidFill>
                            <a:schemeClr val="accent1"/>
                          </a:solidFill>
                        </a:rPr>
                        <a:t>No.</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noProof="0" dirty="0">
                          <a:solidFill>
                            <a:schemeClr val="accent1"/>
                          </a:solidFill>
                        </a:rPr>
                        <a:t>Activity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GB" sz="2000" b="1" noProof="0" dirty="0">
                          <a:solidFill>
                            <a:srgbClr val="697D91"/>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kern="1200" noProof="0" dirty="0">
                          <a:solidFill>
                            <a:srgbClr val="697D91"/>
                          </a:solidFill>
                          <a:latin typeface="+mn-lt"/>
                          <a:ea typeface="+mn-ea"/>
                          <a:cs typeface="+mn-cs"/>
                        </a:rPr>
                        <a:t>The </a:t>
                      </a:r>
                      <a:r>
                        <a:rPr lang="en-GB" sz="2000" b="1" noProof="0" dirty="0">
                          <a:solidFill>
                            <a:srgbClr val="697D91"/>
                          </a:solidFill>
                        </a:rPr>
                        <a:t>Trading Challenge</a:t>
                      </a:r>
                      <a:r>
                        <a:rPr lang="en-GB" sz="2000" b="1" kern="1200" noProof="0" dirty="0">
                          <a:solidFill>
                            <a:srgbClr val="697D91"/>
                          </a:solidFill>
                          <a:latin typeface="+mn-lt"/>
                          <a:ea typeface="+mn-ea"/>
                          <a:cs typeface="+mn-cs"/>
                        </a:rPr>
                        <a:t>: </a:t>
                      </a:r>
                      <a:r>
                        <a:rPr lang="en-GB" sz="2000" kern="1200" noProof="0" dirty="0">
                          <a:solidFill>
                            <a:srgbClr val="697D91"/>
                          </a:solidFill>
                          <a:latin typeface="+mn-lt"/>
                          <a:ea typeface="+mn-ea"/>
                          <a:cs typeface="+mn-cs"/>
                        </a:rPr>
                        <a:t>Start with a small item and work your way up</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GB" sz="2000" b="1" noProof="0" dirty="0">
                          <a:solidFill>
                            <a:srgbClr val="697D91"/>
                          </a:solidFill>
                        </a:rPr>
                        <a:t>2</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en-GB" sz="2000" b="1" kern="1200" noProof="0" dirty="0">
                          <a:solidFill>
                            <a:srgbClr val="697D91"/>
                          </a:solidFill>
                          <a:latin typeface="+mn-lt"/>
                          <a:ea typeface="+mn-ea"/>
                          <a:cs typeface="+mn-cs"/>
                        </a:rPr>
                        <a:t>Tell me your story: </a:t>
                      </a:r>
                      <a:r>
                        <a:rPr lang="en-GB" sz="2000" kern="1200" noProof="0" dirty="0">
                          <a:solidFill>
                            <a:srgbClr val="697D91"/>
                          </a:solidFill>
                          <a:latin typeface="+mn-lt"/>
                          <a:ea typeface="+mn-ea"/>
                          <a:cs typeface="+mn-cs"/>
                        </a:rPr>
                        <a:t>Interview an entrepreneur</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3"/>
                  </a:ext>
                </a:extLst>
              </a:tr>
              <a:tr h="0">
                <a:tc>
                  <a:txBody>
                    <a:bodyPr/>
                    <a:lstStyle/>
                    <a:p>
                      <a:pPr algn="ctr"/>
                      <a:r>
                        <a:rPr lang="en-GB" sz="2000" b="1" noProof="0" dirty="0">
                          <a:solidFill>
                            <a:srgbClr val="697D91"/>
                          </a:solidFill>
                        </a:rPr>
                        <a:t>3</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kern="1200" noProof="0" dirty="0">
                          <a:solidFill>
                            <a:srgbClr val="697D91"/>
                          </a:solidFill>
                          <a:latin typeface="+mn-lt"/>
                          <a:ea typeface="+mn-ea"/>
                          <a:cs typeface="+mn-cs"/>
                        </a:rPr>
                        <a:t>That’s useless: </a:t>
                      </a:r>
                      <a:r>
                        <a:rPr lang="en-GB" sz="2000" b="0" kern="1200" noProof="0" dirty="0">
                          <a:solidFill>
                            <a:srgbClr val="697D91"/>
                          </a:solidFill>
                          <a:latin typeface="+mn-lt"/>
                          <a:ea typeface="+mn-ea"/>
                          <a:cs typeface="+mn-cs"/>
                        </a:rPr>
                        <a:t>Identify a product that has failed</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GB" sz="2000" b="1" noProof="0" dirty="0">
                          <a:solidFill>
                            <a:srgbClr val="697D91"/>
                          </a:solidFill>
                        </a:rPr>
                        <a:t>4</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kern="1200" baseline="0" noProof="0" dirty="0">
                          <a:solidFill>
                            <a:srgbClr val="697D91"/>
                          </a:solidFill>
                          <a:latin typeface="+mn-lt"/>
                          <a:ea typeface="+mn-ea"/>
                          <a:cs typeface="+mn-cs"/>
                        </a:rPr>
                        <a:t>Kickstart it: </a:t>
                      </a:r>
                      <a:r>
                        <a:rPr lang="en-GB" sz="2000" kern="1200" baseline="0" noProof="0" dirty="0">
                          <a:solidFill>
                            <a:srgbClr val="697D91"/>
                          </a:solidFill>
                          <a:latin typeface="+mn-lt"/>
                          <a:ea typeface="+mn-ea"/>
                          <a:cs typeface="+mn-cs"/>
                        </a:rPr>
                        <a:t>Compare several crowdfunding campaigns</a:t>
                      </a:r>
                      <a:endParaRPr lang="en-GB" sz="2000" noProof="0" dirty="0">
                        <a:solidFill>
                          <a:srgbClr val="697D91"/>
                        </a:solidFill>
                      </a:endParaRP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GB" sz="2000" b="1" noProof="0" dirty="0">
                          <a:solidFill>
                            <a:srgbClr val="697D91"/>
                          </a:solidFill>
                        </a:rPr>
                        <a:t>5</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noProof="0" dirty="0">
                          <a:solidFill>
                            <a:srgbClr val="697D91"/>
                          </a:solidFill>
                        </a:rPr>
                        <a:t>Marketing under the microscope: </a:t>
                      </a:r>
                      <a:r>
                        <a:rPr lang="en-GB" sz="2000" noProof="0" dirty="0">
                          <a:solidFill>
                            <a:srgbClr val="697D91"/>
                          </a:solidFill>
                        </a:rPr>
                        <a:t>Find a marketing campaign that you view critically</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759988"/>
                  </a:ext>
                </a:extLst>
              </a:tr>
            </a:tbl>
          </a:graphicData>
        </a:graphic>
      </p:graphicFrame>
      <p:sp>
        <p:nvSpPr>
          <p:cNvPr id="5" name="Textfeld 4">
            <a:extLst>
              <a:ext uri="{FF2B5EF4-FFF2-40B4-BE49-F238E27FC236}">
                <a16:creationId xmlns:a16="http://schemas.microsoft.com/office/drawing/2014/main" id="{A1C03064-1563-5F5E-BB4F-121F8735008D}"/>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5953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B4705-66FC-BF60-69AB-02250FFF5F90}"/>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8636DBB3-2E1B-D524-AD9C-7E3EDBCA5D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7331" y="2585335"/>
            <a:ext cx="5694234" cy="3771015"/>
          </a:xfrm>
          <a:prstGeom prst="rect">
            <a:avLst/>
          </a:prstGeom>
        </p:spPr>
      </p:pic>
      <p:sp>
        <p:nvSpPr>
          <p:cNvPr id="2" name="Foliennummernplatzhalter 1">
            <a:extLst>
              <a:ext uri="{FF2B5EF4-FFF2-40B4-BE49-F238E27FC236}">
                <a16:creationId xmlns:a16="http://schemas.microsoft.com/office/drawing/2014/main" id="{07A0ABAB-4556-D1D4-B704-FAF44571E6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E61F3751-5317-A9E3-4873-90C762D4E41B}"/>
              </a:ext>
            </a:extLst>
          </p:cNvPr>
          <p:cNvSpPr txBox="1">
            <a:spLocks/>
          </p:cNvSpPr>
          <p:nvPr/>
        </p:nvSpPr>
        <p:spPr>
          <a:xfrm>
            <a:off x="2209825" y="897118"/>
            <a:ext cx="7772349" cy="19991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en-GB" sz="4200" noProof="0" dirty="0">
                <a:solidFill>
                  <a:srgbClr val="073450"/>
                </a:solidFill>
                <a:latin typeface="Century Gothic"/>
              </a:rPr>
              <a:t>1 The Trading Challenge: </a:t>
            </a:r>
            <a:r>
              <a:rPr lang="en-GB" sz="4200" b="0" noProof="0" dirty="0">
                <a:solidFill>
                  <a:srgbClr val="073450"/>
                </a:solidFill>
                <a:latin typeface="Century Gothic"/>
              </a:rPr>
              <a:t>Start with a small item and work your way up</a:t>
            </a:r>
          </a:p>
        </p:txBody>
      </p:sp>
    </p:spTree>
    <p:extLst>
      <p:ext uri="{BB962C8B-B14F-4D97-AF65-F5344CB8AC3E}">
        <p14:creationId xmlns:p14="http://schemas.microsoft.com/office/powerpoint/2010/main" val="3509466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D1BDC-FD6E-6FBB-73DF-23CB09B6D9A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900708-58DB-0AE9-1BE4-5007FF798C61}"/>
              </a:ext>
            </a:extLst>
          </p:cNvPr>
          <p:cNvSpPr/>
          <p:nvPr/>
        </p:nvSpPr>
        <p:spPr>
          <a:xfrm>
            <a:off x="1062493" y="1499192"/>
            <a:ext cx="10535454" cy="4332930"/>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en-GB" sz="1346" b="0" i="0" u="none" strike="noStrike" kern="1200" cap="none" spc="0" normalizeH="0" baseline="0" noProof="0" dirty="0">
              <a:ln>
                <a:noFill/>
              </a:ln>
              <a:solidFill>
                <a:srgbClr val="E78E23"/>
              </a:solidFill>
              <a:effectLst/>
              <a:uLnTx/>
              <a:uFillTx/>
              <a:latin typeface="Lucida Sans"/>
              <a:ea typeface="+mn-ea"/>
              <a:cs typeface="+mn-cs"/>
            </a:endParaRPr>
          </a:p>
        </p:txBody>
      </p:sp>
      <p:sp>
        <p:nvSpPr>
          <p:cNvPr id="2" name="Foliennummernplatzhalter 1">
            <a:extLst>
              <a:ext uri="{FF2B5EF4-FFF2-40B4-BE49-F238E27FC236}">
                <a16:creationId xmlns:a16="http://schemas.microsoft.com/office/drawing/2014/main" id="{EF0C5F81-2B61-9688-FD0E-8CE40D641B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920083B0-AF12-1C77-5C6D-7D88C55B4B63}"/>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The Trading Challenge: Background</a:t>
            </a:r>
          </a:p>
        </p:txBody>
      </p:sp>
      <p:sp>
        <p:nvSpPr>
          <p:cNvPr id="6" name="New shape"/>
          <p:cNvSpPr/>
          <p:nvPr/>
        </p:nvSpPr>
        <p:spPr>
          <a:xfrm>
            <a:off x="1316896" y="1800534"/>
            <a:ext cx="10026648" cy="3704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en-GB"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To turn a start-up idea into reality, entrepreneurs need help and support from others. They need time or money, ideas, feedback, or contacts. </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en-GB"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In short: entrepreneurs must convince others to make resources available. Sometimes they can draw on their own circle of acquaintances or ask friends of friends. Sometimes, however, entrepreneurs also have to approach people with whom they have not yet had contact and convince them of an idea. Success in this regard depends largely on how entrepreneurs approach their counterparts.</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en-GB"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This exercise helps you approach people you do not yet know and whom you wish to convince of something.</a:t>
            </a:r>
          </a:p>
        </p:txBody>
      </p:sp>
      <p:sp>
        <p:nvSpPr>
          <p:cNvPr id="5" name="Text Placeholder 3">
            <a:extLst>
              <a:ext uri="{FF2B5EF4-FFF2-40B4-BE49-F238E27FC236}">
                <a16:creationId xmlns:a16="http://schemas.microsoft.com/office/drawing/2014/main" id="{03740717-F3B6-479C-AED1-2CAB05E8B648}"/>
              </a:ext>
            </a:extLst>
          </p:cNvPr>
          <p:cNvSpPr txBox="1">
            <a:spLocks/>
          </p:cNvSpPr>
          <p:nvPr/>
        </p:nvSpPr>
        <p:spPr>
          <a:xfrm>
            <a:off x="4343401" y="5887931"/>
            <a:ext cx="7481006" cy="3651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noProof="0" dirty="0">
                <a:solidFill>
                  <a:srgbClr val="697D91"/>
                </a:solidFill>
                <a:latin typeface="Century Gothic" panose="020B0502020202020204" pitchFamily="34" charset="0"/>
              </a:rPr>
              <a:t>Source: </a:t>
            </a:r>
            <a:r>
              <a:rPr lang="en-GB" sz="1000" noProof="0" dirty="0" err="1">
                <a:solidFill>
                  <a:srgbClr val="697D91"/>
                </a:solidFill>
                <a:latin typeface="Century Gothic" panose="020B0502020202020204" pitchFamily="34" charset="0"/>
              </a:rPr>
              <a:t>Fueglistaller</a:t>
            </a:r>
            <a:r>
              <a:rPr lang="en-GB" sz="1000" noProof="0" dirty="0">
                <a:solidFill>
                  <a:srgbClr val="697D91"/>
                </a:solidFill>
                <a:latin typeface="Century Gothic" panose="020B0502020202020204" pitchFamily="34" charset="0"/>
              </a:rPr>
              <a:t>, U., Fust, A., Müller, C., Müller, S., &amp; Zellweger, T. (2019). Entrepreneurship – Models, Implementation, Perspectives: With Case Studies from Germany, Austria and Switzerland (5th ed.). Springer Gabler. p. 29.</a:t>
            </a:r>
          </a:p>
        </p:txBody>
      </p:sp>
    </p:spTree>
    <p:extLst>
      <p:ext uri="{BB962C8B-B14F-4D97-AF65-F5344CB8AC3E}">
        <p14:creationId xmlns:p14="http://schemas.microsoft.com/office/powerpoint/2010/main" val="2067377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EF08-EE8C-94F0-AE3C-96334225311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FC1B23C4-76AD-389B-FE53-99ED8B4D87BD}"/>
              </a:ext>
            </a:extLst>
          </p:cNvPr>
          <p:cNvSpPr/>
          <p:nvPr/>
        </p:nvSpPr>
        <p:spPr>
          <a:xfrm>
            <a:off x="1052445" y="4019016"/>
            <a:ext cx="10535454" cy="2068771"/>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en-GB" sz="1346" noProof="0" dirty="0">
              <a:solidFill>
                <a:srgbClr val="E78E23"/>
              </a:solidFill>
              <a:latin typeface="Lucida Sans"/>
            </a:endParaRPr>
          </a:p>
        </p:txBody>
      </p:sp>
      <p:sp>
        <p:nvSpPr>
          <p:cNvPr id="2" name="Foliennummernplatzhalter 1">
            <a:extLst>
              <a:ext uri="{FF2B5EF4-FFF2-40B4-BE49-F238E27FC236}">
                <a16:creationId xmlns:a16="http://schemas.microsoft.com/office/drawing/2014/main" id="{8AC086C6-9EE6-9B85-E839-8A59AA5B79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F3475A17-3522-0078-3B42-8C1913D58A01}"/>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The Trading Challenge: Your task</a:t>
            </a:r>
          </a:p>
        </p:txBody>
      </p:sp>
      <p:sp>
        <p:nvSpPr>
          <p:cNvPr id="5" name="Text Placeholder 3">
            <a:extLst>
              <a:ext uri="{FF2B5EF4-FFF2-40B4-BE49-F238E27FC236}">
                <a16:creationId xmlns:a16="http://schemas.microsoft.com/office/drawing/2014/main" id="{8F88E34C-E8A4-4F6D-52FC-E2692A264F52}"/>
              </a:ext>
            </a:extLst>
          </p:cNvPr>
          <p:cNvSpPr txBox="1">
            <a:spLocks/>
          </p:cNvSpPr>
          <p:nvPr/>
        </p:nvSpPr>
        <p:spPr>
          <a:xfrm>
            <a:off x="8584163" y="6168332"/>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noProof="0" dirty="0">
                <a:solidFill>
                  <a:srgbClr val="697D91"/>
                </a:solidFill>
                <a:latin typeface="Century Gothic" panose="020B0502020202020204" pitchFamily="34" charset="0"/>
              </a:rPr>
              <a:t>Source: </a:t>
            </a:r>
            <a:r>
              <a:rPr lang="en-GB" sz="1000" noProof="0" dirty="0" err="1">
                <a:solidFill>
                  <a:srgbClr val="697D91"/>
                </a:solidFill>
                <a:latin typeface="Century Gothic" panose="020B0502020202020204" pitchFamily="34" charset="0"/>
              </a:rPr>
              <a:t>Fueglistaller</a:t>
            </a:r>
            <a:r>
              <a:rPr lang="en-GB" sz="1000" noProof="0" dirty="0">
                <a:solidFill>
                  <a:srgbClr val="697D91"/>
                </a:solidFill>
                <a:latin typeface="Century Gothic" panose="020B0502020202020204" pitchFamily="34" charset="0"/>
              </a:rPr>
              <a:t> et al. (2019), p. 29.</a:t>
            </a:r>
          </a:p>
        </p:txBody>
      </p:sp>
      <p:sp>
        <p:nvSpPr>
          <p:cNvPr id="10" name="New shape"/>
          <p:cNvSpPr/>
          <p:nvPr/>
        </p:nvSpPr>
        <p:spPr>
          <a:xfrm>
            <a:off x="956199" y="1008484"/>
            <a:ext cx="10792777"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en-GB" b="0" i="0" u="none" strike="noStrike" kern="1200" cap="none" spc="0" normalizeH="0" baseline="0" noProof="0" dirty="0">
                <a:ln>
                  <a:noFill/>
                </a:ln>
                <a:solidFill>
                  <a:srgbClr val="073450"/>
                </a:solidFill>
                <a:effectLst/>
                <a:uLnTx/>
                <a:uFillTx/>
                <a:ea typeface="+mn-ea"/>
                <a:cs typeface="+mn-cs"/>
              </a:rPr>
              <a:t>Start with a small item (e.g. a cup, a pen, a hair clip) and find someone who will exchange it for an item that you consider to be of greater value.</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en-GB" b="0" i="0" u="none" strike="noStrike" kern="1200" cap="none" spc="0" normalizeH="0" baseline="0" noProof="0" dirty="0">
                <a:ln>
                  <a:noFill/>
                </a:ln>
                <a:solidFill>
                  <a:srgbClr val="073450"/>
                </a:solidFill>
                <a:effectLst/>
                <a:uLnTx/>
                <a:uFillTx/>
                <a:ea typeface="+mn-ea"/>
                <a:cs typeface="+mn-cs"/>
              </a:rPr>
              <a:t>In turn, exchange this item for something you consider to be of greater value. Carry out at least five exchanges and only exchange with people you do not yet know.</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en-GB" b="0" i="0" u="none" strike="noStrike" kern="1200" cap="none" spc="0" normalizeH="0" baseline="0" noProof="0" dirty="0">
                <a:ln>
                  <a:noFill/>
                </a:ln>
                <a:solidFill>
                  <a:srgbClr val="073450"/>
                </a:solidFill>
                <a:effectLst/>
                <a:uLnTx/>
                <a:uFillTx/>
                <a:ea typeface="+mn-ea"/>
                <a:cs typeface="+mn-cs"/>
              </a:rPr>
              <a:t>Kyle MacDonald managed to go from a red paperclip to a house in 14 exchanges over the course of a year; although this is probably more the exception than the rule (https://de.wikipedia.org/wiki/One_red_paperclip).</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endParaRPr kumimoji="0" lang="en-GB"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4" name="Rechteck 3">
            <a:extLst>
              <a:ext uri="{FF2B5EF4-FFF2-40B4-BE49-F238E27FC236}">
                <a16:creationId xmlns:a16="http://schemas.microsoft.com/office/drawing/2014/main" id="{F3130A79-DF05-AB49-7687-D25E0A519418}"/>
              </a:ext>
            </a:extLst>
          </p:cNvPr>
          <p:cNvSpPr/>
          <p:nvPr/>
        </p:nvSpPr>
        <p:spPr>
          <a:xfrm>
            <a:off x="1260071" y="4071511"/>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en-GB" b="1" i="0" u="none" strike="noStrike" kern="1200" cap="none" spc="0" normalizeH="0" baseline="0" noProof="0" dirty="0">
                <a:ln>
                  <a:noFill/>
                </a:ln>
                <a:solidFill>
                  <a:srgbClr val="073450"/>
                </a:solidFill>
                <a:effectLst/>
                <a:uLnTx/>
                <a:uFillTx/>
                <a:ea typeface="+mn-ea"/>
                <a:cs typeface="+mn-cs"/>
              </a:rPr>
              <a:t>Possible questions for reflection</a:t>
            </a:r>
          </a:p>
        </p:txBody>
      </p:sp>
      <p:sp>
        <p:nvSpPr>
          <p:cNvPr id="8" name="Rechteck 7">
            <a:extLst>
              <a:ext uri="{FF2B5EF4-FFF2-40B4-BE49-F238E27FC236}">
                <a16:creationId xmlns:a16="http://schemas.microsoft.com/office/drawing/2014/main" id="{166346B3-6FB0-255E-A10F-C19396FC5818}"/>
              </a:ext>
            </a:extLst>
          </p:cNvPr>
          <p:cNvSpPr/>
          <p:nvPr/>
        </p:nvSpPr>
        <p:spPr>
          <a:xfrm>
            <a:off x="1226795" y="4358914"/>
            <a:ext cx="10407882" cy="1477328"/>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en-GB" noProof="0" dirty="0">
                <a:solidFill>
                  <a:srgbClr val="073450"/>
                </a:solidFill>
              </a:rPr>
              <a:t>How did you go about the trading? What worked well? What didn’t work so well?</a:t>
            </a:r>
          </a:p>
          <a:p>
            <a:pPr marL="354013" indent="-354013">
              <a:buClr>
                <a:srgbClr val="073450"/>
              </a:buClr>
              <a:buFont typeface="Century Gothic" panose="020B0502020202020204" pitchFamily="34" charset="0"/>
              <a:buChar char="●"/>
            </a:pPr>
            <a:r>
              <a:rPr lang="en-GB" noProof="0" dirty="0">
                <a:solidFill>
                  <a:srgbClr val="073450"/>
                </a:solidFill>
              </a:rPr>
              <a:t>How difficult was it to approach strangers? What did you enjoy?</a:t>
            </a:r>
          </a:p>
          <a:p>
            <a:pPr marL="354013" indent="-354013">
              <a:buClr>
                <a:srgbClr val="073450"/>
              </a:buClr>
              <a:buFont typeface="Century Gothic" panose="020B0502020202020204" pitchFamily="34" charset="0"/>
              <a:buChar char="●"/>
            </a:pPr>
            <a:r>
              <a:rPr lang="en-GB" noProof="0" dirty="0">
                <a:solidFill>
                  <a:srgbClr val="073450"/>
                </a:solidFill>
              </a:rPr>
              <a:t>Which form of approach worked well? Which didn’t work so well?</a:t>
            </a:r>
          </a:p>
          <a:p>
            <a:pPr marL="354013" indent="-354013">
              <a:buClr>
                <a:srgbClr val="073450"/>
              </a:buClr>
              <a:buFont typeface="Century Gothic" panose="020B0502020202020204" pitchFamily="34" charset="0"/>
              <a:buChar char="●"/>
            </a:pPr>
            <a:r>
              <a:rPr lang="en-GB" noProof="0" dirty="0">
                <a:solidFill>
                  <a:srgbClr val="073450"/>
                </a:solidFill>
              </a:rPr>
              <a:t>Did you get better at approaching and persuading strangers over time? </a:t>
            </a:r>
            <a:br>
              <a:rPr lang="en-GB" noProof="0" dirty="0">
                <a:solidFill>
                  <a:srgbClr val="073450"/>
                </a:solidFill>
              </a:rPr>
            </a:br>
            <a:r>
              <a:rPr lang="en-GB" noProof="0" dirty="0">
                <a:solidFill>
                  <a:srgbClr val="073450"/>
                </a:solidFill>
              </a:rPr>
              <a:t>If so: Why? What did you change?</a:t>
            </a:r>
          </a:p>
        </p:txBody>
      </p:sp>
      <p:pic>
        <p:nvPicPr>
          <p:cNvPr id="9" name="Google Shape;2334;p5">
            <a:extLst>
              <a:ext uri="{FF2B5EF4-FFF2-40B4-BE49-F238E27FC236}">
                <a16:creationId xmlns:a16="http://schemas.microsoft.com/office/drawing/2014/main" id="{02FD6A5E-AB0D-3AB3-CE6B-CEA7AC17EA1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01884" y="3598759"/>
            <a:ext cx="1110557" cy="1110557"/>
          </a:xfrm>
          <a:prstGeom prst="rect">
            <a:avLst/>
          </a:prstGeom>
          <a:noFill/>
          <a:ln>
            <a:noFill/>
          </a:ln>
        </p:spPr>
      </p:pic>
    </p:spTree>
    <p:extLst>
      <p:ext uri="{BB962C8B-B14F-4D97-AF65-F5344CB8AC3E}">
        <p14:creationId xmlns:p14="http://schemas.microsoft.com/office/powerpoint/2010/main" val="2056636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iStock-1142425798_Erzähl mir Deine Geschichte.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20" y="-202675"/>
            <a:ext cx="12174561" cy="8116374"/>
          </a:xfrm>
          <a:prstGeom prst="rect">
            <a:avLst/>
          </a:prstGeom>
        </p:spPr>
      </p:pic>
      <p:sp>
        <p:nvSpPr>
          <p:cNvPr id="3" name="Rechteck 2"/>
          <p:cNvSpPr/>
          <p:nvPr/>
        </p:nvSpPr>
        <p:spPr>
          <a:xfrm>
            <a:off x="19238" y="1356526"/>
            <a:ext cx="6076762" cy="3013455"/>
          </a:xfrm>
          <a:prstGeom prst="rect">
            <a:avLst/>
          </a:prstGeom>
          <a:solidFill>
            <a:srgbClr val="FFFFFF">
              <a:alpha val="78039"/>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en-GB" sz="1598" b="0" i="0" u="none" strike="noStrike" kern="0" cap="none" spc="0" normalizeH="0" baseline="0" noProof="0" dirty="0">
              <a:ln>
                <a:noFill/>
              </a:ln>
              <a:solidFill>
                <a:prstClr val="black"/>
              </a:solidFill>
              <a:effectLst/>
              <a:uLnTx/>
              <a:uFillTx/>
              <a:latin typeface="Malgun Gothic"/>
              <a:ea typeface="+mn-ea"/>
              <a:cs typeface="+mn-cs"/>
            </a:endParaRPr>
          </a:p>
        </p:txBody>
      </p:sp>
      <p:sp>
        <p:nvSpPr>
          <p:cNvPr id="5" name="Textfeld 4"/>
          <p:cNvSpPr txBox="1"/>
          <p:nvPr/>
        </p:nvSpPr>
        <p:spPr>
          <a:xfrm>
            <a:off x="318786" y="1721292"/>
            <a:ext cx="5080066" cy="1819350"/>
          </a:xfrm>
          <a:prstGeom prst="rect">
            <a:avLst/>
          </a:prstGeom>
          <a:noFill/>
        </p:spPr>
        <p:txBody>
          <a:bodyPr wrap="none" lIns="0" tIns="0" rIns="0" bIns="0" rtlCol="0">
            <a:noAutofit/>
          </a:bodyPr>
          <a:lstStyle/>
          <a:p>
            <a:pPr defTabSz="913211">
              <a:lnSpc>
                <a:spcPct val="90000"/>
              </a:lnSpc>
              <a:spcAft>
                <a:spcPts val="999"/>
              </a:spcAft>
              <a:defRPr/>
            </a:pPr>
            <a:r>
              <a:rPr lang="en-GB" sz="4200" b="1" noProof="0" dirty="0">
                <a:solidFill>
                  <a:srgbClr val="073450"/>
                </a:solidFill>
                <a:latin typeface="Century Gothic"/>
                <a:ea typeface="+mj-ea"/>
                <a:cs typeface="+mj-cs"/>
              </a:rPr>
              <a:t>2 Tell me</a:t>
            </a:r>
            <a:br>
              <a:rPr lang="en-GB" sz="4200" b="1" noProof="0" dirty="0">
                <a:solidFill>
                  <a:srgbClr val="073450"/>
                </a:solidFill>
                <a:latin typeface="Century Gothic"/>
                <a:ea typeface="+mj-ea"/>
                <a:cs typeface="+mj-cs"/>
              </a:rPr>
            </a:br>
            <a:r>
              <a:rPr lang="en-GB" sz="4200" b="1" noProof="0" dirty="0">
                <a:solidFill>
                  <a:srgbClr val="073450"/>
                </a:solidFill>
                <a:latin typeface="Century Gothic"/>
                <a:ea typeface="+mj-ea"/>
                <a:cs typeface="+mj-cs"/>
              </a:rPr>
              <a:t>your story:</a:t>
            </a:r>
            <a:br>
              <a:rPr lang="en-GB" sz="4200" b="1" noProof="0" dirty="0">
                <a:solidFill>
                  <a:srgbClr val="073450"/>
                </a:solidFill>
                <a:latin typeface="Century Gothic"/>
                <a:ea typeface="+mj-ea"/>
                <a:cs typeface="+mj-cs"/>
              </a:rPr>
            </a:br>
            <a:r>
              <a:rPr lang="en-GB" sz="4200" noProof="0" dirty="0">
                <a:solidFill>
                  <a:srgbClr val="073450"/>
                </a:solidFill>
                <a:latin typeface="Century Gothic"/>
                <a:ea typeface="+mj-ea"/>
                <a:cs typeface="+mj-cs"/>
              </a:rPr>
              <a:t>Interview an</a:t>
            </a:r>
            <a:br>
              <a:rPr lang="en-GB" sz="4200" noProof="0" dirty="0">
                <a:solidFill>
                  <a:srgbClr val="073450"/>
                </a:solidFill>
                <a:latin typeface="Century Gothic"/>
                <a:ea typeface="+mj-ea"/>
                <a:cs typeface="+mj-cs"/>
              </a:rPr>
            </a:br>
            <a:r>
              <a:rPr lang="en-GB" sz="4200" noProof="0" dirty="0">
                <a:solidFill>
                  <a:srgbClr val="073450"/>
                </a:solidFill>
                <a:latin typeface="Century Gothic"/>
                <a:ea typeface="+mj-ea"/>
                <a:cs typeface="+mj-cs"/>
              </a:rPr>
              <a:t>entrepreneur</a:t>
            </a: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en-GB" sz="4200" b="1"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6" name="Textfeld 5">
            <a:extLst>
              <a:ext uri="{FF2B5EF4-FFF2-40B4-BE49-F238E27FC236}">
                <a16:creationId xmlns:a16="http://schemas.microsoft.com/office/drawing/2014/main" id="{118BDB93-F930-5901-7281-D2E98AF37858}"/>
              </a:ext>
            </a:extLst>
          </p:cNvPr>
          <p:cNvSpPr txBox="1"/>
          <p:nvPr/>
        </p:nvSpPr>
        <p:spPr>
          <a:xfrm>
            <a:off x="9924699" y="6489231"/>
            <a:ext cx="2380268" cy="246221"/>
          </a:xfrm>
          <a:prstGeom prst="rect">
            <a:avLst/>
          </a:prstGeom>
          <a:noFill/>
        </p:spPr>
        <p:txBody>
          <a:bodyPr wrap="square">
            <a:spAutoFit/>
          </a:bodyPr>
          <a:lstStyle/>
          <a:p>
            <a:r>
              <a:rPr lang="en-US" sz="10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Source: </a:t>
            </a:r>
            <a:r>
              <a:rPr lang="en-US"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hobo_018</a:t>
            </a:r>
            <a:endParaRPr lang="de-CH" sz="1000" dirty="0">
              <a:solidFill>
                <a:schemeClr val="bg1"/>
              </a:solidFill>
              <a:latin typeface="Century Gothic" panose="020B0502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31137-DD33-B09C-5D71-79E15B05E3E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834AA50E-D005-A91D-F65A-B84F428909AA}"/>
              </a:ext>
            </a:extLst>
          </p:cNvPr>
          <p:cNvSpPr/>
          <p:nvPr/>
        </p:nvSpPr>
        <p:spPr>
          <a:xfrm>
            <a:off x="1052445" y="2023354"/>
            <a:ext cx="10535454" cy="2373549"/>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en-GB" sz="1346" noProof="0" dirty="0">
              <a:solidFill>
                <a:srgbClr val="E78E23"/>
              </a:solidFill>
              <a:latin typeface="Lucida Sans"/>
            </a:endParaRPr>
          </a:p>
        </p:txBody>
      </p:sp>
      <p:sp>
        <p:nvSpPr>
          <p:cNvPr id="3" name="Titel 1">
            <a:extLst>
              <a:ext uri="{FF2B5EF4-FFF2-40B4-BE49-F238E27FC236}">
                <a16:creationId xmlns:a16="http://schemas.microsoft.com/office/drawing/2014/main" id="{D0B75331-C986-7422-50F4-804B00DC11C6}"/>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2 Tell me your story: Background</a:t>
            </a:r>
          </a:p>
        </p:txBody>
      </p:sp>
      <p:sp>
        <p:nvSpPr>
          <p:cNvPr id="4" name="New shape"/>
          <p:cNvSpPr/>
          <p:nvPr/>
        </p:nvSpPr>
        <p:spPr>
          <a:xfrm>
            <a:off x="1440023" y="2242738"/>
            <a:ext cx="9787956" cy="1624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Tx/>
              <a:buSzTx/>
              <a:buFontTx/>
              <a:buNone/>
              <a:tabLst/>
              <a:defRPr/>
            </a:pPr>
            <a:r>
              <a:rPr lang="en-GB" sz="2000" noProof="0" dirty="0">
                <a:solidFill>
                  <a:srgbClr val="073450"/>
                </a:solidFill>
                <a:latin typeface="Century Gothic" panose="020B0502020202020204" pitchFamily="34" charset="0"/>
              </a:rPr>
              <a:t>The belief in an idea, the desire to build something of your own, the wish not to have a boss; there are all sorts of reasons for deciding to start a business. Try to find out more about a founder. </a:t>
            </a:r>
          </a:p>
          <a:p>
            <a:pPr marL="0" marR="0" lvl="0" indent="0" algn="l" defTabSz="913211" rtl="0" eaLnBrk="1" fontAlgn="auto" latinLnBrk="0" hangingPunct="1">
              <a:lnSpc>
                <a:spcPct val="100000"/>
              </a:lnSpc>
              <a:spcBef>
                <a:spcPts val="799"/>
              </a:spcBef>
              <a:spcAft>
                <a:spcPts val="0"/>
              </a:spcAft>
              <a:buClrTx/>
              <a:buSzTx/>
              <a:buFontTx/>
              <a:buNone/>
              <a:tabLst/>
              <a:defRPr/>
            </a:pPr>
            <a:r>
              <a:rPr lang="en-GB" sz="2000" noProof="0" dirty="0">
                <a:solidFill>
                  <a:srgbClr val="073450"/>
                </a:solidFill>
                <a:latin typeface="Century Gothic" panose="020B0502020202020204" pitchFamily="34" charset="0"/>
              </a:rPr>
              <a:t>This exercise will help you to examine your perceptions and attitudes towards founders.</a:t>
            </a:r>
          </a:p>
        </p:txBody>
      </p:sp>
      <p:sp>
        <p:nvSpPr>
          <p:cNvPr id="8" name="Text Placeholder 3">
            <a:extLst>
              <a:ext uri="{FF2B5EF4-FFF2-40B4-BE49-F238E27FC236}">
                <a16:creationId xmlns:a16="http://schemas.microsoft.com/office/drawing/2014/main" id="{03740717-F3B6-479C-AED1-2CAB05E8B648}"/>
              </a:ext>
            </a:extLst>
          </p:cNvPr>
          <p:cNvSpPr txBox="1">
            <a:spLocks/>
          </p:cNvSpPr>
          <p:nvPr/>
        </p:nvSpPr>
        <p:spPr>
          <a:xfrm>
            <a:off x="5115606" y="4523792"/>
            <a:ext cx="6472293" cy="395529"/>
          </a:xfrm>
          <a:prstGeom prst="rect">
            <a:avLst/>
          </a:prstGeom>
        </p:spPr>
        <p:txBody>
          <a:bodyPr/>
          <a:lst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a:lstStyle>
          <a:p>
            <a:r>
              <a:rPr lang="en-GB" sz="1000" b="1" noProof="0" dirty="0"/>
              <a:t>Source: </a:t>
            </a:r>
            <a:r>
              <a:rPr lang="en-GB" sz="1000" noProof="0" dirty="0" err="1"/>
              <a:t>Fueglistaller</a:t>
            </a:r>
            <a:r>
              <a:rPr lang="en-GB" sz="1000" noProof="0" dirty="0"/>
              <a:t> et al. (2019), p. 91. Based on Neck, H. M., Neck, C. P., &amp; Murray, E. (2017). </a:t>
            </a:r>
            <a:r>
              <a:rPr lang="en-GB" sz="1000" i="1" noProof="0" dirty="0"/>
              <a:t>Entrepreneurship: The practice and mindset</a:t>
            </a:r>
            <a:r>
              <a:rPr lang="en-GB" sz="1000" noProof="0" dirty="0"/>
              <a:t>. Thousand Oaks: SAGE Publications, p. 16.</a:t>
            </a:r>
          </a:p>
          <a:p>
            <a:endParaRPr lang="en-GB" noProof="0" dirty="0"/>
          </a:p>
        </p:txBody>
      </p:sp>
      <p:sp>
        <p:nvSpPr>
          <p:cNvPr id="9" name="Foliennummernplatzhalter 1">
            <a:extLst>
              <a:ext uri="{FF2B5EF4-FFF2-40B4-BE49-F238E27FC236}">
                <a16:creationId xmlns:a16="http://schemas.microsoft.com/office/drawing/2014/main" id="{37E2E60F-D950-CA5C-D9CF-2C621932E95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294667960"/>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2554</Words>
  <Application>Microsoft Office PowerPoint</Application>
  <PresentationFormat>Breitbild</PresentationFormat>
  <Paragraphs>188</Paragraphs>
  <Slides>20</Slides>
  <Notes>17</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20</vt:i4>
      </vt:variant>
    </vt:vector>
  </HeadingPairs>
  <TitlesOfParts>
    <vt:vector size="32" baseType="lpstr">
      <vt:lpstr>Malgun Gothic</vt:lpstr>
      <vt:lpstr>MS PGothic</vt:lpstr>
      <vt:lpstr>Arial</vt:lpstr>
      <vt:lpstr>Calibri</vt:lpstr>
      <vt:lpstr>Century Gothic</vt:lpstr>
      <vt:lpstr>Lucida Grande</vt:lpstr>
      <vt:lpstr>Lucida Grande (Textkörper)</vt:lpstr>
      <vt:lpstr>Lucida Sans</vt:lpstr>
      <vt:lpstr>myidea</vt:lpstr>
      <vt:lpstr>1_myidea</vt:lpstr>
      <vt:lpstr>Benutzerdefiniertes Design</vt:lpstr>
      <vt:lpstr>2_myidea</vt:lpstr>
      <vt:lpstr>Entrepreneurial Thinking and Acting</vt:lpstr>
      <vt:lpstr>PowerPoint-Präsentation</vt:lpstr>
      <vt:lpstr>Warm-up: Get ready for your entrepreneurial journey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docId:C7C9907AF3195F4162374F07D4EA7648</cp:keywords>
  <cp:lastModifiedBy>Stucki Jana</cp:lastModifiedBy>
  <cp:revision>732</cp:revision>
  <dcterms:created xsi:type="dcterms:W3CDTF">2020-11-11T18:04:37Z</dcterms:created>
  <dcterms:modified xsi:type="dcterms:W3CDTF">2026-08-26T15:34:56Z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32a45-2c5b-48ac-84ab-9b136753159c_Enabled">
    <vt:lpwstr>true</vt:lpwstr>
  </property>
  <property fmtid="{D5CDD505-2E9C-101B-9397-08002B2CF9AE}" pid="3" name="MSIP_Label_84632a45-2c5b-48ac-84ab-9b136753159c_SetDate">
    <vt:lpwstr>2026-08-07T17:55:14Z</vt:lpwstr>
  </property>
  <property fmtid="{D5CDD505-2E9C-101B-9397-08002B2CF9AE}" pid="4" name="MSIP_Label_84632a45-2c5b-48ac-84ab-9b136753159c_Method">
    <vt:lpwstr>Standard</vt:lpwstr>
  </property>
  <property fmtid="{D5CDD505-2E9C-101B-9397-08002B2CF9AE}" pid="5" name="MSIP_Label_84632a45-2c5b-48ac-84ab-9b136753159c_Name">
    <vt:lpwstr>Intern</vt:lpwstr>
  </property>
  <property fmtid="{D5CDD505-2E9C-101B-9397-08002B2CF9AE}" pid="6" name="MSIP_Label_84632a45-2c5b-48ac-84ab-9b136753159c_SiteId">
    <vt:lpwstr>d6a1cf8c-768e-4187-a738-b6e50c4deb4a</vt:lpwstr>
  </property>
  <property fmtid="{D5CDD505-2E9C-101B-9397-08002B2CF9AE}" pid="7" name="MSIP_Label_84632a45-2c5b-48ac-84ab-9b136753159c_ActionId">
    <vt:lpwstr>16ce4472-4224-4d40-927e-2c97dda3e747</vt:lpwstr>
  </property>
  <property fmtid="{D5CDD505-2E9C-101B-9397-08002B2CF9AE}" pid="8" name="MSIP_Label_84632a45-2c5b-48ac-84ab-9b136753159c_ContentBits">
    <vt:lpwstr>0</vt:lpwstr>
  </property>
  <property fmtid="{D5CDD505-2E9C-101B-9397-08002B2CF9AE}" pid="9" name="MSIP_Label_84632a45-2c5b-48ac-84ab-9b136753159c_Tag">
    <vt:lpwstr>10, 3, 0, 1</vt:lpwstr>
  </property>
</Properties>
</file>