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2.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71" r:id="rId2"/>
    <p:sldMasterId id="2147483949" r:id="rId3"/>
  </p:sldMasterIdLst>
  <p:notesMasterIdLst>
    <p:notesMasterId r:id="rId33"/>
  </p:notesMasterIdLst>
  <p:sldIdLst>
    <p:sldId id="2176" r:id="rId4"/>
    <p:sldId id="2193" r:id="rId5"/>
    <p:sldId id="1882" r:id="rId6"/>
    <p:sldId id="2155" r:id="rId7"/>
    <p:sldId id="2178" r:id="rId8"/>
    <p:sldId id="2156" r:id="rId9"/>
    <p:sldId id="2157" r:id="rId10"/>
    <p:sldId id="2147" r:id="rId11"/>
    <p:sldId id="2177" r:id="rId12"/>
    <p:sldId id="2158" r:id="rId13"/>
    <p:sldId id="2144" r:id="rId14"/>
    <p:sldId id="2068" r:id="rId15"/>
    <p:sldId id="2149" r:id="rId16"/>
    <p:sldId id="2159" r:id="rId17"/>
    <p:sldId id="2172" r:id="rId18"/>
    <p:sldId id="2161" r:id="rId19"/>
    <p:sldId id="2179" r:id="rId20"/>
    <p:sldId id="2040" r:id="rId21"/>
    <p:sldId id="2041" r:id="rId22"/>
    <p:sldId id="2174" r:id="rId23"/>
    <p:sldId id="2181" r:id="rId24"/>
    <p:sldId id="2182" r:id="rId25"/>
    <p:sldId id="2183" r:id="rId26"/>
    <p:sldId id="2180" r:id="rId27"/>
    <p:sldId id="2184" r:id="rId28"/>
    <p:sldId id="2154" r:id="rId29"/>
    <p:sldId id="2173" r:id="rId30"/>
    <p:sldId id="2175" r:id="rId31"/>
    <p:sldId id="2185" r:id="rId32"/>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5F5F5F"/>
    <a:srgbClr val="738D05"/>
    <a:srgbClr val="BEBEBE"/>
    <a:srgbClr val="D17930"/>
    <a:srgbClr val="E7AB14"/>
    <a:srgbClr val="0B4874"/>
    <a:srgbClr val="898F97"/>
    <a:srgbClr val="909090"/>
    <a:srgbClr val="B11B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FB53B3-F582-440A-A5A8-5D70826D677C}" v="1" dt="2022-11-21T08:46:08.728"/>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96247" autoAdjust="0"/>
  </p:normalViewPr>
  <p:slideViewPr>
    <p:cSldViewPr snapToGrid="0">
      <p:cViewPr varScale="1">
        <p:scale>
          <a:sx n="70" d="100"/>
          <a:sy n="70" d="100"/>
        </p:scale>
        <p:origin x="484" y="44"/>
      </p:cViewPr>
      <p:guideLst>
        <p:guide orient="horz" pos="2183"/>
        <p:guide pos="381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p:scale>
          <a:sx n="100" d="100"/>
          <a:sy n="100" d="100"/>
        </p:scale>
        <p:origin x="3486" y="-76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microsoft.com/office/2016/11/relationships/changesInfo" Target="changesInfos/changesInfo1.xml"/><Relationship Id="rId21" Type="http://schemas.openxmlformats.org/officeDocument/2006/relationships/slide" Target="slides/slide18.xml"/><Relationship Id="rId34" Type="http://schemas.openxmlformats.org/officeDocument/2006/relationships/commentAuthors" Target="commentAuthor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amer Pia" userId="5ece55b5-9dc6-4574-941b-249b77f99e1b" providerId="ADAL" clId="{6DFB53B3-F582-440A-A5A8-5D70826D677C}"/>
    <pc:docChg chg="modSld">
      <pc:chgData name="Kramer Pia" userId="5ece55b5-9dc6-4574-941b-249b77f99e1b" providerId="ADAL" clId="{6DFB53B3-F582-440A-A5A8-5D70826D677C}" dt="2022-11-21T08:46:17.975" v="4" actId="1076"/>
      <pc:docMkLst>
        <pc:docMk/>
      </pc:docMkLst>
      <pc:sldChg chg="addSp modSp mod">
        <pc:chgData name="Kramer Pia" userId="5ece55b5-9dc6-4574-941b-249b77f99e1b" providerId="ADAL" clId="{6DFB53B3-F582-440A-A5A8-5D70826D677C}" dt="2022-11-21T08:46:17.975" v="4" actId="1076"/>
        <pc:sldMkLst>
          <pc:docMk/>
          <pc:sldMk cId="4211203877" sldId="2108"/>
        </pc:sldMkLst>
        <pc:picChg chg="add mod">
          <ac:chgData name="Kramer Pia" userId="5ece55b5-9dc6-4574-941b-249b77f99e1b" providerId="ADAL" clId="{6DFB53B3-F582-440A-A5A8-5D70826D677C}" dt="2022-11-21T08:46:17.975" v="4" actId="1076"/>
          <ac:picMkLst>
            <pc:docMk/>
            <pc:sldMk cId="4211203877" sldId="2108"/>
            <ac:picMk id="7" creationId="{5779F22D-0013-44E6-9F7C-85FDAC5B359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26.08.2026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Century Gothic" panose="020B0502020202020204" pitchFamily="34"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de.wikipedia.org/wiki/Storyboard%20/"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2457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algn="l" defTabSz="914400" rtl="0" eaLnBrk="1" latinLnBrk="0" hangingPunct="1">
              <a:lnSpc>
                <a:spcPct val="100000"/>
              </a:lnSpc>
              <a:spcAft>
                <a:spcPts val="600"/>
              </a:spcAft>
              <a:buNone/>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Die drei Kacheln verdeutlichen Grössenordnung und Passung: Links steht ein Einzelfall («Falschmeldung im Klassenchat») – einmalig, schnell behoben, kaum Erkenntnisgewinn; damit zu klein. Rechts steht ein systemisches Problem («Verbreitung von Fake News in sozialen Medien») – unklarer Wer/Kanal, ausserhalb des Einflussbereichs, zu gross. In der Mitte liegt das </a:t>
            </a:r>
            <a:r>
              <a:rPr lang="de-CH" sz="1100" i="1"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myidea</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-taugliche Thema («fehlende Sensibilisierungsmöglichkeiten bei Kindern»): wiederkehrend, klar adressierbare Zielgruppe, Zugang im Schulkontext, in Wochen testbar.</a:t>
            </a:r>
          </a:p>
          <a:p>
            <a:pPr marL="0" algn="l" defTabSz="914400" rtl="0" eaLnBrk="1" latinLnBrk="0" hangingPunct="1">
              <a:lnSpc>
                <a:spcPct val="100000"/>
              </a:lnSpc>
              <a:spcAft>
                <a:spcPts val="600"/>
              </a:spcAft>
              <a:buNone/>
            </a:pPr>
            <a:endPar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endParaRPr>
          </a:p>
          <a:p>
            <a:pPr marL="0" algn="l" defTabSz="914400" rtl="0" eaLnBrk="1" latinLnBrk="0" hangingPunct="1">
              <a:lnSpc>
                <a:spcPct val="100000"/>
              </a:lnSpc>
              <a:spcAft>
                <a:spcPts val="600"/>
              </a:spcAft>
              <a:buNone/>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Hinweis: Das Kinderbuch «Biber unter Verdacht» entstand aus einem </a:t>
            </a:r>
            <a:r>
              <a:rPr lang="de-CH" sz="1100" i="1"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myidea</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-Projekt von zwei Lernenden am BBZ Olten und eignet sich als Beispiel für ein konkret testbares Vorgehen (Vorher/Nachher-Check, kurze Sequenz, klar definierte Zielgruppe).</a:t>
            </a:r>
          </a:p>
          <a:p>
            <a:endParaRPr lang="en-GB" b="1" noProof="0" dirty="0">
              <a:highlight>
                <a:srgbClr val="FFFF00"/>
              </a:highlight>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10</a:t>
            </a:fld>
            <a:endParaRPr lang="ru-RU"/>
          </a:p>
        </p:txBody>
      </p:sp>
    </p:spTree>
    <p:extLst>
      <p:ext uri="{BB962C8B-B14F-4D97-AF65-F5344CB8AC3E}">
        <p14:creationId xmlns:p14="http://schemas.microsoft.com/office/powerpoint/2010/main" val="15883843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algn="l" defTabSz="914400" rtl="0" eaLnBrk="1" latinLnBrk="0" hangingPunct="1">
              <a:lnSpc>
                <a:spcPct val="100000"/>
              </a:lnSpc>
              <a:spcAft>
                <a:spcPts val="600"/>
              </a:spcAft>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Die Checkliste macht die Entscheidung transparent und schnell: Pro Kriterium 0/1/2 Punkte; das Total zeigt die Richtung (12–14 Go, 9–11 Reframing/</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Scoping</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≤8 neues Problem). «Wiederkehrend» und «Betroffenengruppe» sichern Relevanz über den Einzelfall hinaus; «Relevanter Impact» verlangt mindestens eine Zahl; «Zugang» meint reale Beobachtungen/Interviews am Ort; «Einflussbereich» heisst: Schritte innerhalb der Rolle, kleines Budget, keine heiklen Daten/riskanten Eingriffe; «Testbarkeit» bezieht sich auf die Unterrichtswochen, an denen </a:t>
            </a:r>
            <a:r>
              <a:rPr lang="de-CH" sz="1100" i="1"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myidea </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thematisiert wird (Prototyp/Probelauf/Fake-Door*); «Neuheitsgrad» verlangt neues Vorgehen oder (Prototyp-)Produkt statt Standardkauf/Routine.</a:t>
            </a:r>
          </a:p>
          <a:p>
            <a:pPr marL="0" algn="l" defTabSz="914400" rtl="0" eaLnBrk="1" latinLnBrk="0" hangingPunct="1">
              <a:lnSpc>
                <a:spcPct val="100000"/>
              </a:lnSpc>
              <a:spcAft>
                <a:spcPts val="600"/>
              </a:spcAft>
            </a:pPr>
            <a:endParaRPr lang="de-CH" sz="1100" kern="1200" dirty="0">
              <a:solidFill>
                <a:schemeClr val="tx1"/>
              </a:solidFill>
              <a:effectLst/>
              <a:latin typeface="Century Gothic" panose="020B0502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effectLst/>
                <a:latin typeface="Century Gothic" panose="020B0502020202020204" pitchFamily="34" charset="0"/>
                <a:cs typeface="Times New Roman" panose="02020603050405020304" pitchFamily="18" charset="0"/>
              </a:rPr>
              <a:t>*</a:t>
            </a:r>
            <a:r>
              <a:rPr lang="en-US" dirty="0"/>
              <a:t>Fake door: </a:t>
            </a:r>
            <a:r>
              <a:rPr lang="de-CH" sz="1100" kern="1200" noProof="0" dirty="0">
                <a:solidFill>
                  <a:schemeClr val="tx1"/>
                </a:solidFill>
                <a:effectLst/>
                <a:latin typeface="Century Gothic" panose="020B0502020202020204" pitchFamily="34" charset="0"/>
                <a:cs typeface="Times New Roman" panose="02020603050405020304" pitchFamily="18" charset="0"/>
              </a:rPr>
              <a:t>Das Interesse wird getestet, indem etwas angeboten wird, das noch nicht existiert. Beispielsweise erstellen Sie eine Website, auf der Nutzer:innen auf eine Schaltfläche mit der Aufschrift «Jetzt bestellen» klicken können. Es können jedoch noch keine Bestellung aufgeben werden; stattdessen erscheint eine Meldung, in der erklärt wird, dass Sie derzeit das Interesse an dem Angebot testen.</a:t>
            </a:r>
            <a:endParaRPr lang="en-GB" sz="1100" kern="1200" noProof="0" dirty="0">
              <a:solidFill>
                <a:schemeClr val="tx1"/>
              </a:solidFill>
              <a:effectLst/>
              <a:latin typeface="Century Gothic" panose="020B0502020202020204" pitchFamily="34" charset="0"/>
              <a:cs typeface="Times New Roman" panose="02020603050405020304" pitchFamily="18" charset="0"/>
            </a:endParaRPr>
          </a:p>
          <a:p>
            <a:pPr marL="0" algn="l" defTabSz="914400" rtl="0" eaLnBrk="1" latinLnBrk="0" hangingPunct="1">
              <a:lnSpc>
                <a:spcPct val="100000"/>
              </a:lnSpc>
              <a:spcAft>
                <a:spcPts val="600"/>
              </a:spcAft>
            </a:pPr>
            <a:endParaRPr lang="en-US" sz="1100" kern="1200" dirty="0">
              <a:solidFill>
                <a:schemeClr val="tx1"/>
              </a:solidFill>
              <a:effectLst/>
              <a:latin typeface="Century Gothic" panose="020B0502020202020204" pitchFamily="34" charset="0"/>
              <a:cs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11</a:t>
            </a:fld>
            <a:endParaRPr lang="ru-RU"/>
          </a:p>
        </p:txBody>
      </p:sp>
    </p:spTree>
    <p:extLst>
      <p:ext uri="{BB962C8B-B14F-4D97-AF65-F5344CB8AC3E}">
        <p14:creationId xmlns:p14="http://schemas.microsoft.com/office/powerpoint/2010/main" val="1196518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algn="l" defTabSz="914400" rtl="0" eaLnBrk="1" latinLnBrk="0" hangingPunct="1">
              <a:lnSpc>
                <a:spcPct val="100000"/>
              </a:lnSpc>
              <a:spcAft>
                <a:spcPts val="600"/>
              </a:spcAft>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Die mitgebrachten Problemformulierungen werden verdichtet und die Auswahl wird transparent. Die Lernenden prüfen ihre Sätze mit der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Goldilocks</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-Checkliste (0/1/2 pro Kriterium). Das Total zeigt die Richtung: 12–14 = Go, 9–11 = zuerst neu fassen/eingrenzen, ≤8 = neues Problem suchen. Bei 9–11 greifen typischerweise die gleichen Stellschrauben: «Wer» wird auf eine primäre Zielgruppe fokussiert; «Wo/Wann» erhält einen konkreten Ort und ein enges Zeitfenster; die Abweichung erhält mindestens eine Zahl mit Einheit; die aktuelle Hürde wird klar benannt (Was blockiert jetzt?); die Wirkung auf Betroffene wird kurz beschrieben. Anschliessend entsteht ein präziser Satz, der das Problem beschreibt.</a:t>
            </a:r>
          </a:p>
          <a:p>
            <a:pPr marL="0" algn="l" defTabSz="914400" rtl="0" eaLnBrk="1" latinLnBrk="0" hangingPunct="1">
              <a:lnSpc>
                <a:spcPct val="100000"/>
              </a:lnSpc>
              <a:spcAft>
                <a:spcPts val="600"/>
              </a:spcAft>
            </a:pPr>
            <a:endPar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endParaRPr>
          </a:p>
          <a:p>
            <a:pPr marL="0" algn="l" defTabSz="914400" rtl="0" eaLnBrk="1" latinLnBrk="0" hangingPunct="1">
              <a:lnSpc>
                <a:spcPct val="100000"/>
              </a:lnSpc>
              <a:spcAft>
                <a:spcPts val="600"/>
              </a:spcAft>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Vorgesehen sind ca. 20 Minuten insgesamt: kurze Bewertung, gezieltes Reframing/</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Scoping</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bei tiefen Teilwerten, zum Schluss der Entscheid für ein Startproblem. Lösungen dürfen auftauchen, stehen hier jedoch nicht im Zentrum – im Fokus bleibt die saubere Problemformulierung.</a:t>
            </a:r>
            <a:endParaRPr lang="de-CH" sz="1100" kern="1200" dirty="0">
              <a:solidFill>
                <a:schemeClr val="tx1"/>
              </a:solidFill>
              <a:effectLst/>
              <a:latin typeface="Century Gothic" panose="020B0502020202020204" pitchFamily="34" charset="0"/>
              <a:cs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12</a:t>
            </a:fld>
            <a:endParaRPr lang="ru-RU"/>
          </a:p>
        </p:txBody>
      </p:sp>
    </p:spTree>
    <p:extLst>
      <p:ext uri="{BB962C8B-B14F-4D97-AF65-F5344CB8AC3E}">
        <p14:creationId xmlns:p14="http://schemas.microsoft.com/office/powerpoint/2010/main" val="17865424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B2F2-EFC9-1DC0-BFB7-93792AE4A78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6E29202-6221-1BE1-E281-AF01C802010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6A2A380-E7E0-5167-5E12-B97C5CBFEEAF}"/>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ED2E8D06-109E-0D9F-B5C1-6A7E670490E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8601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EDC30-D7FA-CBF9-7BFA-DCD3B2AD444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A3EBC5E-FBF4-CBD0-77BD-865682FB6CE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1501BEF-4098-CDBC-5EA9-913E0A5A3936}"/>
              </a:ext>
            </a:extLst>
          </p:cNvPr>
          <p:cNvSpPr>
            <a:spLocks noGrp="1"/>
          </p:cNvSpPr>
          <p:nvPr>
            <p:ph type="body" idx="1"/>
          </p:nvPr>
        </p:nvSpPr>
        <p:spPr/>
        <p:txBody>
          <a:bodyPr/>
          <a:lstStyle/>
          <a:p>
            <a:pPr marL="0" algn="l" defTabSz="914400" rtl="0" eaLnBrk="1" latinLnBrk="0" hangingPunct="1">
              <a:lnSpc>
                <a:spcPct val="100000"/>
              </a:lnSpc>
              <a:spcAft>
                <a:spcPts val="600"/>
              </a:spcAft>
              <a:buNone/>
            </a:pPr>
            <a:r>
              <a:rPr lang="de-DE" sz="1100" kern="1200" dirty="0">
                <a:solidFill>
                  <a:schemeClr val="tx1"/>
                </a:solidFill>
                <a:effectLst/>
                <a:latin typeface="Century Gothic" panose="020B0502020202020204" pitchFamily="34" charset="0"/>
                <a:ea typeface="+mn-ea"/>
                <a:cs typeface="Times New Roman" panose="02020603050405020304" pitchFamily="18" charset="0"/>
              </a:rPr>
              <a:t>Für eine Woche führen die Lernenden ein Problemtagebuch und halten Beobachtungen aus Arbeit, Freizeit oder Umfeld fest: wer betroffen ist, wo und wann etwas geschieht und was dabei nicht wie erwartet läuft.</a:t>
            </a:r>
          </a:p>
          <a:p>
            <a:pPr marL="0" algn="l" defTabSz="914400" rtl="0" eaLnBrk="1" latinLnBrk="0" hangingPunct="1">
              <a:lnSpc>
                <a:spcPct val="100000"/>
              </a:lnSpc>
              <a:spcAft>
                <a:spcPts val="600"/>
              </a:spcAft>
              <a:buNone/>
            </a:pPr>
            <a:endParaRPr lang="de-DE" sz="1100" kern="1200" dirty="0">
              <a:solidFill>
                <a:schemeClr val="tx1"/>
              </a:solidFill>
              <a:effectLst/>
              <a:latin typeface="Century Gothic" panose="020B0502020202020204" pitchFamily="34" charset="0"/>
              <a:ea typeface="+mn-ea"/>
              <a:cs typeface="Times New Roman" panose="02020603050405020304" pitchFamily="18" charset="0"/>
            </a:endParaRPr>
          </a:p>
          <a:p>
            <a:pPr marL="0" algn="l" defTabSz="914400" rtl="0" eaLnBrk="1" latinLnBrk="0" hangingPunct="1">
              <a:lnSpc>
                <a:spcPct val="100000"/>
              </a:lnSpc>
              <a:spcAft>
                <a:spcPts val="600"/>
              </a:spcAft>
              <a:buNone/>
            </a:pPr>
            <a:r>
              <a:rPr lang="de-DE" sz="1100" dirty="0"/>
              <a:t>Gearbeitet werden kann mit einem Notizbuch, dem Smartphone, dem Laptop oder anderen geeigneten Aufzeichnungsmöglichkeiten. Wichtig: Es werden noch keine </a:t>
            </a:r>
            <a:r>
              <a:rPr lang="de-DE" sz="1100" kern="1200" dirty="0">
                <a:solidFill>
                  <a:schemeClr val="tx1"/>
                </a:solidFill>
                <a:effectLst/>
                <a:latin typeface="Century Gothic" panose="020B0502020202020204" pitchFamily="34" charset="0"/>
                <a:ea typeface="+mn-ea"/>
                <a:cs typeface="Times New Roman" panose="02020603050405020304" pitchFamily="18" charset="0"/>
              </a:rPr>
              <a:t>Lösungen gesucht!</a:t>
            </a:r>
          </a:p>
          <a:p>
            <a:pPr marL="0" algn="l" defTabSz="914400" rtl="0" eaLnBrk="1" latinLnBrk="0" hangingPunct="1">
              <a:lnSpc>
                <a:spcPct val="100000"/>
              </a:lnSpc>
              <a:spcAft>
                <a:spcPts val="600"/>
              </a:spcAft>
              <a:buNone/>
            </a:pPr>
            <a:endParaRPr lang="de-DE" sz="1100" kern="1200" dirty="0">
              <a:solidFill>
                <a:schemeClr val="tx1"/>
              </a:solidFill>
              <a:effectLst/>
              <a:latin typeface="Century Gothic" panose="020B0502020202020204" pitchFamily="34" charset="0"/>
              <a:ea typeface="+mn-ea"/>
              <a:cs typeface="Times New Roman" panose="02020603050405020304" pitchFamily="18" charset="0"/>
            </a:endParaRPr>
          </a:p>
          <a:p>
            <a:pPr marL="0" algn="l" defTabSz="914400" rtl="0" eaLnBrk="1" latinLnBrk="0" hangingPunct="1">
              <a:lnSpc>
                <a:spcPct val="100000"/>
              </a:lnSpc>
              <a:spcAft>
                <a:spcPts val="600"/>
              </a:spcAft>
              <a:buNone/>
            </a:pPr>
            <a:r>
              <a:rPr lang="de-DE" sz="1100" kern="1200" dirty="0">
                <a:solidFill>
                  <a:schemeClr val="tx1"/>
                </a:solidFill>
                <a:effectLst/>
                <a:latin typeface="Century Gothic" panose="020B0502020202020204" pitchFamily="34" charset="0"/>
                <a:ea typeface="+mn-ea"/>
                <a:cs typeface="Times New Roman" panose="02020603050405020304" pitchFamily="18" charset="0"/>
              </a:rPr>
              <a:t>Gespräche sind ausdrücklich erwünscht. Die Lernenden sprechen im Lehrbetrieb und im privaten Umfeld mit Menschen – auch mit Personen, die sie noch nicht kennen – und halten bemerkenswerte Situationen oder Beobachtungen fest. Skizzen oder Fotos können als Belege aufgenommen werden. Bei erkennbaren Personen oder sensiblen Informationen ist auf Vertraulichkeit zu achten und bei Bedarf eine Einwilligung einzuholen.</a:t>
            </a:r>
          </a:p>
          <a:p>
            <a:pPr marL="0" algn="l" defTabSz="914400" rtl="0" eaLnBrk="1" latinLnBrk="0" hangingPunct="1">
              <a:lnSpc>
                <a:spcPct val="100000"/>
              </a:lnSpc>
              <a:spcAft>
                <a:spcPts val="600"/>
              </a:spcAft>
              <a:buNone/>
            </a:pPr>
            <a:endParaRPr lang="de-DE" sz="1100" kern="1200" dirty="0">
              <a:solidFill>
                <a:schemeClr val="tx1"/>
              </a:solidFill>
              <a:effectLst/>
              <a:latin typeface="Century Gothic" panose="020B0502020202020204" pitchFamily="34" charset="0"/>
              <a:ea typeface="+mn-ea"/>
              <a:cs typeface="Times New Roman" panose="02020603050405020304" pitchFamily="18" charset="0"/>
            </a:endParaRPr>
          </a:p>
          <a:p>
            <a:pPr marL="0" algn="l" defTabSz="914400" rtl="0" eaLnBrk="1" latinLnBrk="0" hangingPunct="1">
              <a:lnSpc>
                <a:spcPct val="100000"/>
              </a:lnSpc>
              <a:spcAft>
                <a:spcPts val="600"/>
              </a:spcAft>
              <a:buNone/>
            </a:pPr>
            <a:r>
              <a:rPr lang="de-DE" sz="1100" kern="1200" dirty="0">
                <a:solidFill>
                  <a:schemeClr val="tx1"/>
                </a:solidFill>
                <a:effectLst/>
                <a:latin typeface="Century Gothic" panose="020B0502020202020204" pitchFamily="34" charset="0"/>
                <a:ea typeface="+mn-ea"/>
                <a:cs typeface="Times New Roman" panose="02020603050405020304" pitchFamily="18" charset="0"/>
              </a:rPr>
              <a:t>Ziel dieser Aufgabe ist ein erstes, offenes Sammeln von Beobachtungen, die später geordnet und genauer auf ihre Eignung geprüft werden.</a:t>
            </a:r>
          </a:p>
          <a:p>
            <a:endParaRPr lang="en-US" b="1" dirty="0">
              <a:highlight>
                <a:srgbClr val="FFFF00"/>
              </a:highlight>
            </a:endParaRPr>
          </a:p>
          <a:p>
            <a:endParaRPr lang="de-CH" dirty="0"/>
          </a:p>
        </p:txBody>
      </p:sp>
      <p:sp>
        <p:nvSpPr>
          <p:cNvPr id="4" name="Foliennummernplatzhalter 3">
            <a:extLst>
              <a:ext uri="{FF2B5EF4-FFF2-40B4-BE49-F238E27FC236}">
                <a16:creationId xmlns:a16="http://schemas.microsoft.com/office/drawing/2014/main" id="{8845DFA4-DFD5-369C-EA3C-49883EB79B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82877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59410-F5A9-8885-0459-E52F680BCC6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E7C17DD-A896-8850-888E-77E3A43573B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2F14ABF-1C74-89B1-C57A-EFF4ADCF23D5}"/>
              </a:ext>
            </a:extLst>
          </p:cNvPr>
          <p:cNvSpPr>
            <a:spLocks noGrp="1"/>
          </p:cNvSpPr>
          <p:nvPr>
            <p:ph type="body" idx="1"/>
          </p:nvPr>
        </p:nvSpPr>
        <p:spPr/>
        <p:txBody>
          <a:bodyPr/>
          <a:lstStyle/>
          <a:p>
            <a:r>
              <a:rPr lang="de-CH" b="0" dirty="0"/>
              <a:t>In dieser Lerneinheit werden zwei Methoden vorgestellt, mit denen Problemfelder identifiziert werden können, die mit dem Beruf der Lernenden zusammenhängen.</a:t>
            </a:r>
          </a:p>
          <a:p>
            <a:endParaRPr lang="de-CH" b="0" dirty="0"/>
          </a:p>
          <a:p>
            <a:r>
              <a:rPr lang="de-CH" b="0" dirty="0"/>
              <a:t>In </a:t>
            </a:r>
            <a:r>
              <a:rPr lang="de-CH" b="0" i="1" dirty="0"/>
              <a:t>myidea 2.0 </a:t>
            </a:r>
            <a:r>
              <a:rPr lang="de-CH" b="0" dirty="0"/>
              <a:t>wird besonders betont, dass die Lernenden an Ideen arbeiten, die eng mit ihrem eigenen Berufsfeld verbunden sind. Dies aus mehreren Gründen:</a:t>
            </a:r>
          </a:p>
          <a:p>
            <a:pPr marL="171450" indent="-171450">
              <a:buFont typeface="Arial" panose="020B0604020202020204" pitchFamily="34" charset="0"/>
              <a:buChar char="•"/>
            </a:pPr>
            <a:r>
              <a:rPr lang="de-CH" b="0" dirty="0"/>
              <a:t>Es ist eher die Ausnahme, dass Lernende die unternehmerische Idee, die sie während des Lernprogramms entwickeln, anschliessend tatsächlich im Rahmen eines eigenen Unternehmens umsetzen. Das ist jedoch nicht weiter problematisch, denn bei </a:t>
            </a:r>
            <a:r>
              <a:rPr lang="de-CH" b="0" i="1" dirty="0"/>
              <a:t>myidea </a:t>
            </a:r>
            <a:r>
              <a:rPr lang="de-CH" b="0" dirty="0"/>
              <a:t>geht es in erster Linie darum, unternehmerische Kompetenzen zu stärken. Von diesen Kompetenzen können die Lernenden ihr ganzes Berufsleben lang und in unterschiedlichen Rollen profitieren – sei es als unternehmerisch denkende und handelnde Mitarbeitende, als Gründer:innen oder Unternehmensnachfolger:innen. Wenn es den Lernenden jedoch gelingt, im Rahmen von </a:t>
            </a:r>
            <a:r>
              <a:rPr lang="de-CH" b="0" i="1" dirty="0"/>
              <a:t>myidea </a:t>
            </a:r>
            <a:r>
              <a:rPr lang="de-CH" b="0" dirty="0"/>
              <a:t>eine unternehmerische Idee zu entwickeln, die tatsächlich im Betrieb umgesetzt werden kann, erhöht dies natürlich die Umsetzungswahrscheinlichkeit ihrer Ideen bereits während der Berufsfachschulzeit.</a:t>
            </a:r>
          </a:p>
          <a:p>
            <a:pPr marL="171450" indent="-171450">
              <a:buFont typeface="Arial" panose="020B0604020202020204" pitchFamily="34" charset="0"/>
              <a:buChar char="•"/>
            </a:pPr>
            <a:r>
              <a:rPr lang="de-CH" b="0" i="1" dirty="0"/>
              <a:t>myidea</a:t>
            </a:r>
            <a:r>
              <a:rPr lang="de-CH" b="0" dirty="0"/>
              <a:t> kann und soll gerade auch lernortübergreifend im Berufskunde- und allgemeinbildenden Unterricht umgesetzt werden. In diesem Setting ist die Arbeit innerhalb des eigenen Berufsfeldes bzw. mit dem Lehrbetrieb besonders bedeutsam.</a:t>
            </a:r>
          </a:p>
          <a:p>
            <a:endParaRPr lang="de-CH"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052031BC-6357-E301-B5FD-950BA189E9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84288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143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1E60A-7AC7-E263-683C-40C825D927C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7861F41-EB61-DC3F-DB5D-ABCC598CE9E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4D23C85-1B9F-67C3-4052-EE797B08502F}"/>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2244B1E2-60DC-9C9B-DF31-5CD34F5DD2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25312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100" dirty="0">
                <a:latin typeface="Century Gothic" panose="020B0502020202020204" pitchFamily="34" charset="0"/>
              </a:rPr>
              <a:t>Eine weitere Möglichkeit, relevante und für die Lernenden interessante Problembereiche zu identifizieren, besteht darin, an der Berufsfachschule einen Kreativitätsworkshop durchzuführen. Die folgenden Folien zeigen verschiedene Methoden auf. Je nach verfügbarer Zeit können die Methoden in beliebiger Kombination eingesetzt werden. Selbstverständlich können auch andere Kreativitätsmethoden angewendet werden. Wichtig ist: Es geht um die Identifikation von spannenden Problembereichen. Es geht noch nicht um konkrete Probleme und noch nicht um Lösungen.</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91844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100" dirty="0"/>
              <a:t>Auf den folgenden Slides werden Methoden vorgestellt, mit denen Problembereiche identifiziert werden können. Wir nutzen dabei drei Zugänge:</a:t>
            </a:r>
          </a:p>
          <a:p>
            <a:endParaRPr lang="de-CH" sz="1100" dirty="0"/>
          </a:p>
          <a:p>
            <a:pPr marL="228600" indent="-228600">
              <a:buAutoNum type="arabicPeriod"/>
            </a:pPr>
            <a:r>
              <a:rPr lang="de-CH" sz="1100" b="1" dirty="0"/>
              <a:t>Berufsfeldbezogene Problembereiche: </a:t>
            </a:r>
            <a:r>
              <a:rPr lang="de-CH" sz="1100" dirty="0"/>
              <a:t>Probleme am Arbeitsplatz zu lösen kann besonders motivierend sein, weil die Wahrscheinlichkeit hoch ist, dass die Lösungen tatsächlich umgesetzt werden; dies besonders, wenn die Lernenden mit ihrem Ausbildungsbetrieb zusammenarbeiten.</a:t>
            </a:r>
          </a:p>
          <a:p>
            <a:pPr marL="228600" indent="-228600">
              <a:buAutoNum type="arabicPeriod"/>
            </a:pPr>
            <a:r>
              <a:rPr lang="de-CH" sz="1100" b="1" dirty="0"/>
              <a:t>Eigene Stärken und Interessen nutzen: </a:t>
            </a:r>
            <a:r>
              <a:rPr lang="de-CH" sz="1100" dirty="0"/>
              <a:t>Wenn Lernende sich auf Herausforderungen konzentrieren, die zu ihren Stärken und Interessen passen, sind sie besonders motiviert. Sie können ihre Fähigkeiten und Leidenschaften einbringen und sind oft schon mit den auftretenden Problemen vertraut.</a:t>
            </a:r>
          </a:p>
          <a:p>
            <a:pPr marL="228600" indent="-228600">
              <a:buAutoNum type="arabicPeriod"/>
            </a:pPr>
            <a:r>
              <a:rPr lang="de-CH" sz="1100" b="1" dirty="0"/>
              <a:t>Gesellschaftliche oder ökologische Probleme: </a:t>
            </a:r>
            <a:r>
              <a:rPr lang="de-CH" sz="1100" dirty="0"/>
              <a:t>Solche Probleme sind spannend, weil viele Lernende motiviert sind, einen positiven Einfluss auf Gesellschaft oder Umwelt zu haben.</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4516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86592-4A88-D8D6-C681-97C3FD55B61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44FD10-3963-A349-784B-2B29AF990BC4}"/>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CBA1BCF-013E-7FC9-AF8C-12A9171175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4F9624D9-E1D8-808E-15EE-C978A6BE52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092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75114-8057-47EF-7066-958E39DD201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C6025F8-FB1C-EF22-6C4E-D3CFD791419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6F37B5D-EA15-AFA6-8BAC-CF31D964C582}"/>
              </a:ext>
            </a:extLst>
          </p:cNvPr>
          <p:cNvSpPr>
            <a:spLocks noGrp="1"/>
          </p:cNvSpPr>
          <p:nvPr>
            <p:ph type="body" idx="1"/>
          </p:nvPr>
        </p:nvSpPr>
        <p:spPr/>
        <p:txBody>
          <a:bodyPr/>
          <a:lstStyle/>
          <a:p>
            <a:endParaRPr lang="de-CH"/>
          </a:p>
        </p:txBody>
      </p:sp>
      <p:sp>
        <p:nvSpPr>
          <p:cNvPr id="4" name="Foliennummernplatzhalter 3">
            <a:extLst>
              <a:ext uri="{FF2B5EF4-FFF2-40B4-BE49-F238E27FC236}">
                <a16:creationId xmlns:a16="http://schemas.microsoft.com/office/drawing/2014/main" id="{2A768F05-AC3E-FE89-FE57-59F52AA897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92227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5C101-13C7-630D-E4EA-51C4239E081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387F587-9C27-5176-8675-C8054FD9EF5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D050450-421B-69A5-3693-157F9727F600}"/>
              </a:ext>
            </a:extLst>
          </p:cNvPr>
          <p:cNvSpPr>
            <a:spLocks noGrp="1"/>
          </p:cNvSpPr>
          <p:nvPr>
            <p:ph type="body" idx="1"/>
          </p:nvPr>
        </p:nvSpPr>
        <p:spPr/>
        <p:txBody>
          <a:bodyPr/>
          <a:lstStyle/>
          <a:p>
            <a:endParaRPr lang="de-CH"/>
          </a:p>
        </p:txBody>
      </p:sp>
      <p:sp>
        <p:nvSpPr>
          <p:cNvPr id="4" name="Foliennummernplatzhalter 3">
            <a:extLst>
              <a:ext uri="{FF2B5EF4-FFF2-40B4-BE49-F238E27FC236}">
                <a16:creationId xmlns:a16="http://schemas.microsoft.com/office/drawing/2014/main" id="{BDF0CACA-2925-3CB2-A2D5-EB31E52F10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34433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FA6C7-A866-7CE0-7D5A-E915DC5FC4A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AA2A4EF-BF95-5B84-CC9B-9AA49219C88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BC4ECF5-68D1-00D3-0660-CF8844917DB4}"/>
              </a:ext>
            </a:extLst>
          </p:cNvPr>
          <p:cNvSpPr>
            <a:spLocks noGrp="1"/>
          </p:cNvSpPr>
          <p:nvPr>
            <p:ph type="body" idx="1"/>
          </p:nvPr>
        </p:nvSpPr>
        <p:spPr/>
        <p:txBody>
          <a:bodyPr/>
          <a:lstStyle/>
          <a:p>
            <a:endParaRPr lang="de-CH"/>
          </a:p>
        </p:txBody>
      </p:sp>
      <p:sp>
        <p:nvSpPr>
          <p:cNvPr id="4" name="Foliennummernplatzhalter 3">
            <a:extLst>
              <a:ext uri="{FF2B5EF4-FFF2-40B4-BE49-F238E27FC236}">
                <a16:creationId xmlns:a16="http://schemas.microsoft.com/office/drawing/2014/main" id="{05B76270-45BA-56BB-3D99-07C6DED7133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39784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F9F72-A409-95CF-142E-93D0D4DE41E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FA792F5-9587-ACD5-7C00-42004102445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6F9897F-80CC-D623-E67A-D2762A952F01}"/>
              </a:ext>
            </a:extLst>
          </p:cNvPr>
          <p:cNvSpPr>
            <a:spLocks noGrp="1"/>
          </p:cNvSpPr>
          <p:nvPr>
            <p:ph type="body" idx="1"/>
          </p:nvPr>
        </p:nvSpPr>
        <p:spPr/>
        <p:txBody>
          <a:bodyPr/>
          <a:lstStyle/>
          <a:p>
            <a:endParaRPr lang="de-CH" sz="1100" dirty="0"/>
          </a:p>
        </p:txBody>
      </p:sp>
      <p:sp>
        <p:nvSpPr>
          <p:cNvPr id="4" name="Foliennummernplatzhalter 3">
            <a:extLst>
              <a:ext uri="{FF2B5EF4-FFF2-40B4-BE49-F238E27FC236}">
                <a16:creationId xmlns:a16="http://schemas.microsoft.com/office/drawing/2014/main" id="{806887AB-4C55-0FC9-D88E-024F1053B0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41754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8367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7515A-4B9D-4407-7E5E-99F631B3F54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D4CC602-6809-04D4-F2BC-702F90CCD8A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A49536D-3A3F-F67B-B7F4-E01A5309C475}"/>
              </a:ext>
            </a:extLst>
          </p:cNvPr>
          <p:cNvSpPr>
            <a:spLocks noGrp="1"/>
          </p:cNvSpPr>
          <p:nvPr>
            <p:ph type="body" idx="1"/>
          </p:nvPr>
        </p:nvSpPr>
        <p:spPr/>
        <p:txBody>
          <a:bodyPr/>
          <a:lstStyle/>
          <a:p>
            <a:endParaRPr lang="de-CH" sz="1100" dirty="0"/>
          </a:p>
        </p:txBody>
      </p:sp>
      <p:sp>
        <p:nvSpPr>
          <p:cNvPr id="4" name="Foliennummernplatzhalter 3">
            <a:extLst>
              <a:ext uri="{FF2B5EF4-FFF2-40B4-BE49-F238E27FC236}">
                <a16:creationId xmlns:a16="http://schemas.microsoft.com/office/drawing/2014/main" id="{62882E9D-7ABE-5CE5-59AC-8C323C9B94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20233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100" kern="1200" dirty="0">
                <a:solidFill>
                  <a:schemeClr val="tx1"/>
                </a:solidFill>
                <a:effectLst/>
                <a:latin typeface="Century Gothic" panose="020B0502020202020204" pitchFamily="34" charset="0"/>
                <a:ea typeface="+mn-ea"/>
                <a:cs typeface="+mn-cs"/>
              </a:rPr>
              <a:t>Informationen zum Storyboard-Ansatz finden sich hier: </a:t>
            </a:r>
            <a:r>
              <a:rPr lang="de-CH" sz="1100" u="sng" kern="1200" dirty="0">
                <a:solidFill>
                  <a:schemeClr val="tx1"/>
                </a:solidFill>
                <a:effectLst/>
                <a:latin typeface="Century Gothic" panose="020B0502020202020204" pitchFamily="34" charset="0"/>
                <a:ea typeface="+mn-ea"/>
                <a:cs typeface="+mn-cs"/>
                <a:hlinkClick r:id="rId3"/>
              </a:rPr>
              <a:t>https://de.wikipedia.org/wiki/Storyboard </a:t>
            </a:r>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95411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743A0-1584-0C63-FD7E-62E167E2B41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FD670C1-A562-62C4-1730-C04A46D8B9D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449B611-556C-3C3E-6012-E9A39C47C5DF}"/>
              </a:ext>
            </a:extLst>
          </p:cNvPr>
          <p:cNvSpPr>
            <a:spLocks noGrp="1"/>
          </p:cNvSpPr>
          <p:nvPr>
            <p:ph type="body" idx="1"/>
          </p:nvPr>
        </p:nvSpPr>
        <p:spPr/>
        <p:txBody>
          <a:bodyPr/>
          <a:lstStyle/>
          <a:p>
            <a:endParaRPr lang="de-CH"/>
          </a:p>
        </p:txBody>
      </p:sp>
      <p:sp>
        <p:nvSpPr>
          <p:cNvPr id="4" name="Foliennummernplatzhalter 3">
            <a:extLst>
              <a:ext uri="{FF2B5EF4-FFF2-40B4-BE49-F238E27FC236}">
                <a16:creationId xmlns:a16="http://schemas.microsoft.com/office/drawing/2014/main" id="{DE76E804-C260-89DC-F204-0BB244D424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5027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2A160-00AD-B377-E0EF-5F3205F1066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403B05B-9491-EFA4-BF1A-5E534B313DC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6E2F384-3A32-CCE5-3C7E-AE7E3A7423EA}"/>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1F4D13C4-9114-CB55-184D-883AF85444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4063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CH" sz="1100" dirty="0">
                <a:latin typeface="Century Gothic" panose="020B0502020202020204" pitchFamily="34" charset="0"/>
              </a:rPr>
              <a:t>Im «Modul 1: Ein </a:t>
            </a:r>
            <a:r>
              <a:rPr lang="de-CH" sz="1100" dirty="0" err="1">
                <a:latin typeface="Century Gothic" panose="020B0502020202020204" pitchFamily="34" charset="0"/>
              </a:rPr>
              <a:t>lösenswertes</a:t>
            </a:r>
            <a:r>
              <a:rPr lang="de-CH" sz="1100" dirty="0">
                <a:latin typeface="Century Gothic" panose="020B0502020202020204" pitchFamily="34" charset="0"/>
              </a:rPr>
              <a:t> Problem finden» erhalten Lernende die Möglichkeit, ein Problem zu finden, das es wert ist, gelöst zu werden. Das Modul besteht aus drei Teilen:</a:t>
            </a:r>
          </a:p>
          <a:p>
            <a:endParaRPr lang="de-CH" sz="1100" b="1" dirty="0">
              <a:latin typeface="Century Gothic" panose="020B0502020202020204" pitchFamily="34" charset="0"/>
            </a:endParaRPr>
          </a:p>
          <a:p>
            <a:pPr marL="171450" indent="-171450">
              <a:buFont typeface="Arial" panose="020B0604020202020204" pitchFamily="34" charset="0"/>
              <a:buChar char="•"/>
            </a:pPr>
            <a:r>
              <a:rPr lang="de-CH" sz="1100" b="0" dirty="0">
                <a:latin typeface="Century Gothic" panose="020B0502020202020204" pitchFamily="34" charset="0"/>
              </a:rPr>
              <a:t>M1.1 Welches Problemfeld begeistert Sie?</a:t>
            </a:r>
          </a:p>
          <a:p>
            <a:pPr marL="171450" indent="-171450">
              <a:buFont typeface="Arial" panose="020B0604020202020204" pitchFamily="34" charset="0"/>
              <a:buChar char="•"/>
            </a:pPr>
            <a:r>
              <a:rPr lang="de-CH" sz="1100" b="0" dirty="0">
                <a:latin typeface="Century Gothic" panose="020B0502020202020204" pitchFamily="34" charset="0"/>
              </a:rPr>
              <a:t>M1.2 Wie können Sie einem Problem auf den Grund gehen?</a:t>
            </a:r>
          </a:p>
          <a:p>
            <a:pPr marL="171450" indent="-171450">
              <a:buFont typeface="Arial" panose="020B0604020202020204" pitchFamily="34" charset="0"/>
              <a:buChar char="•"/>
            </a:pPr>
            <a:r>
              <a:rPr lang="de-CH" sz="1100" b="0" dirty="0">
                <a:latin typeface="Century Gothic" panose="020B0502020202020204" pitchFamily="34" charset="0"/>
              </a:rPr>
              <a:t>M1.3 Wie definieren Sie das Problem, das Sie angehen möchten?</a:t>
            </a:r>
          </a:p>
          <a:p>
            <a:endParaRPr lang="de-CH" sz="1100" dirty="0">
              <a:latin typeface="Century Gothic" panose="020B0502020202020204" pitchFamily="34" charset="0"/>
            </a:endParaRPr>
          </a:p>
          <a:p>
            <a:r>
              <a:rPr lang="de-CH" sz="1100" b="0" dirty="0">
                <a:latin typeface="Century Gothic" panose="020B0502020202020204" pitchFamily="34" charset="0"/>
              </a:rPr>
              <a:t>Wir haben das Modul bewusst ausführlich gestaltet. Dies ist aus der Erfahrung entstanden, dass Lernende häufig zu schnell über die Problemanalyse hinweggehen und nicht tief genug eintauchen. Um einen Lösungsansatz zu entwickeln, der tatsächlich das Problem mildert und für Kundinnen und Kunden echten Nutzen stiftet, ist eine gründliche Problemanalyse jedoch unerlässlich. Daher wird ihr in diesem Modul viel Raum gegeben.</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5854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0" noProof="0" dirty="0"/>
              <a:t>Im «Modul 1.1: Welches Problemfeld begeistert Sie?» geht es darum, herauszufinden, in welche Richtung die Lernenden arbeiten möchten. Zur Entdeckung der Problemfelder können verschiedene Methoden und Ansätze genutzt werden. Einige davon können die Lernenden in ihrem Ausbildungsbetrieb anwenden, andere im Alltag und wieder andere im Klassenraum:</a:t>
            </a:r>
          </a:p>
          <a:p>
            <a:endParaRPr lang="de-CH" b="0" noProof="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CH" sz="1100" b="1" i="0" u="none" strike="noStrike" kern="1200" cap="none" spc="0" normalizeH="0" baseline="0" noProof="0" dirty="0">
                <a:ln>
                  <a:noFill/>
                </a:ln>
                <a:solidFill>
                  <a:srgbClr val="D17930"/>
                </a:solidFill>
                <a:effectLst/>
                <a:uLnTx/>
                <a:uFillTx/>
                <a:latin typeface="Century Gothic"/>
                <a:ea typeface="+mn-ea"/>
                <a:cs typeface="Arial" pitchFamily="34" charset="0"/>
              </a:rPr>
              <a:t>Lerneinheit:</a:t>
            </a:r>
            <a:r>
              <a:rPr kumimoji="0" lang="de-CH" sz="1100" b="0" i="0" u="none" strike="noStrike" kern="1200" cap="none" spc="0" normalizeH="0" baseline="0" noProof="0" dirty="0">
                <a:ln>
                  <a:noFill/>
                </a:ln>
                <a:solidFill>
                  <a:srgbClr val="D17930"/>
                </a:solidFill>
                <a:effectLst/>
                <a:uLnTx/>
                <a:uFillTx/>
                <a:latin typeface="Century Gothic"/>
                <a:ea typeface="+mn-ea"/>
                <a:cs typeface="Arial" pitchFamily="34" charset="0"/>
              </a:rPr>
              <a:t> </a:t>
            </a:r>
            <a:r>
              <a:rPr kumimoji="0" lang="de-CH" sz="1200" b="0" i="0" u="none" strike="noStrike" kern="1200" cap="none" spc="0" normalizeH="0" baseline="0" noProof="0" dirty="0">
                <a:ln>
                  <a:noFill/>
                </a:ln>
                <a:solidFill>
                  <a:srgbClr val="D17930"/>
                </a:solidFill>
                <a:effectLst/>
                <a:uLnTx/>
                <a:uFillTx/>
                <a:latin typeface="Century Gothic"/>
                <a:ea typeface="+mn-ea"/>
                <a:cs typeface="Arial" pitchFamily="34" charset="0"/>
              </a:rPr>
              <a:t>Ist dieses Problem für </a:t>
            </a:r>
            <a:r>
              <a:rPr kumimoji="0" lang="de-CH" sz="1200" b="0" i="1" u="none" strike="noStrike" kern="1200" cap="none" spc="0" normalizeH="0" baseline="0" noProof="0" dirty="0">
                <a:ln>
                  <a:noFill/>
                </a:ln>
                <a:solidFill>
                  <a:srgbClr val="D17930"/>
                </a:solidFill>
                <a:effectLst/>
                <a:uLnTx/>
                <a:uFillTx/>
                <a:latin typeface="Century Gothic"/>
                <a:ea typeface="+mn-ea"/>
                <a:cs typeface="Arial" pitchFamily="34" charset="0"/>
              </a:rPr>
              <a:t>myidea </a:t>
            </a:r>
            <a:r>
              <a:rPr kumimoji="0" lang="de-CH" sz="1200" b="0" i="0" u="none" strike="noStrike" kern="1200" cap="none" spc="0" normalizeH="0" baseline="0" noProof="0" dirty="0">
                <a:ln>
                  <a:noFill/>
                </a:ln>
                <a:solidFill>
                  <a:srgbClr val="D17930"/>
                </a:solidFill>
                <a:effectLst/>
                <a:uLnTx/>
                <a:uFillTx/>
                <a:latin typeface="Century Gothic"/>
                <a:ea typeface="+mn-ea"/>
                <a:cs typeface="Arial" pitchFamily="34" charset="0"/>
              </a:rPr>
              <a:t>geeignet? </a:t>
            </a:r>
            <a:r>
              <a:rPr kumimoji="0" lang="de-CH" sz="1200" b="0" i="0" u="none" strike="noStrike" kern="1200" cap="none" spc="0" normalizeH="0" baseline="0" noProof="0" dirty="0">
                <a:ln>
                  <a:noFill/>
                </a:ln>
                <a:solidFill>
                  <a:srgbClr val="D17930"/>
                </a:solidFill>
                <a:effectLst/>
                <a:uLnTx/>
                <a:uFillTx/>
                <a:latin typeface="Century Gothic"/>
                <a:ea typeface="+mn-ea"/>
                <a:cs typeface="Arial" pitchFamily="34" charset="0"/>
                <a:sym typeface="Wingdings" panose="05000000000000000000" pitchFamily="2" charset="2"/>
              </a:rPr>
              <a:t> Klassenraum</a:t>
            </a:r>
            <a:endParaRPr kumimoji="0" lang="de-CH" sz="1200" b="0" i="0" u="none" strike="noStrike" kern="1200" cap="none" spc="0" normalizeH="0" baseline="0" noProof="0" dirty="0">
              <a:ln>
                <a:noFill/>
              </a:ln>
              <a:solidFill>
                <a:srgbClr val="D17930"/>
              </a:solidFill>
              <a:effectLst/>
              <a:uLnTx/>
              <a:uFillTx/>
              <a:latin typeface="Century Gothic"/>
              <a:ea typeface="+mn-ea"/>
              <a:cs typeface="Arial" pitchFamily="34" charset="0"/>
            </a:endParaRPr>
          </a:p>
          <a:p>
            <a:pPr marL="171450" indent="-171450">
              <a:buFont typeface="Arial" panose="020B0604020202020204" pitchFamily="34" charset="0"/>
              <a:buChar char="•"/>
            </a:pPr>
            <a:r>
              <a:rPr lang="de-CH" b="1" noProof="0" dirty="0"/>
              <a:t>Lerneinheit: </a:t>
            </a:r>
            <a:r>
              <a:rPr lang="de-CH" b="0" noProof="0" dirty="0"/>
              <a:t>Führen eines Problemtagebuch </a:t>
            </a:r>
            <a:r>
              <a:rPr lang="de-CH" b="0" noProof="0" dirty="0">
                <a:sym typeface="Wingdings" panose="05000000000000000000" pitchFamily="2" charset="2"/>
              </a:rPr>
              <a:t> </a:t>
            </a:r>
            <a:r>
              <a:rPr lang="de-CH" b="0" noProof="0" dirty="0"/>
              <a:t>Alltag und/oder Ausbildungsbetrieb</a:t>
            </a:r>
          </a:p>
          <a:p>
            <a:pPr marL="171450" indent="-171450">
              <a:buFont typeface="Arial" panose="020B0604020202020204" pitchFamily="34" charset="0"/>
              <a:buChar char="•"/>
            </a:pPr>
            <a:r>
              <a:rPr lang="de-CH" b="1" noProof="0" dirty="0"/>
              <a:t>Lerneinheit: </a:t>
            </a:r>
            <a:r>
              <a:rPr kumimoji="0" lang="de-CH" sz="1200" b="0" i="0" u="none" strike="noStrike" kern="1200" cap="none" spc="0" normalizeH="0" baseline="0" noProof="0" dirty="0">
                <a:ln>
                  <a:noFill/>
                </a:ln>
                <a:solidFill>
                  <a:srgbClr val="D17930"/>
                </a:solidFill>
                <a:effectLst/>
                <a:uLnTx/>
                <a:uFillTx/>
                <a:latin typeface="Century Gothic"/>
                <a:ea typeface="+mn-ea"/>
                <a:cs typeface="Arial" pitchFamily="34" charset="0"/>
              </a:rPr>
              <a:t>Beobachten und Befragen von Kolleginnen und Kollegen </a:t>
            </a:r>
            <a:r>
              <a:rPr kumimoji="0" lang="de-CH" sz="1200" b="0" i="0" u="none" strike="noStrike" kern="1200" cap="none" spc="0" normalizeH="0" baseline="0" noProof="0" dirty="0">
                <a:ln>
                  <a:noFill/>
                </a:ln>
                <a:solidFill>
                  <a:srgbClr val="D17930"/>
                </a:solidFill>
                <a:effectLst/>
                <a:uLnTx/>
                <a:uFillTx/>
                <a:latin typeface="Century Gothic"/>
                <a:ea typeface="+mn-ea"/>
                <a:cs typeface="Arial" pitchFamily="34" charset="0"/>
                <a:sym typeface="Wingdings" panose="05000000000000000000" pitchFamily="2" charset="2"/>
              </a:rPr>
              <a:t> Ausbildungsbetrieb</a:t>
            </a:r>
            <a:endParaRPr kumimoji="0" lang="de-CH" sz="1200" b="0" i="0" u="none" strike="noStrike" kern="1200" cap="none" spc="0" normalizeH="0" baseline="0" noProof="0" dirty="0">
              <a:ln>
                <a:noFill/>
              </a:ln>
              <a:solidFill>
                <a:srgbClr val="D17930"/>
              </a:solidFill>
              <a:effectLst/>
              <a:uLnTx/>
              <a:uFillTx/>
              <a:latin typeface="Century Gothic"/>
              <a:ea typeface="+mn-ea"/>
              <a:cs typeface="Arial" pitchFamily="34" charset="0"/>
            </a:endParaRPr>
          </a:p>
          <a:p>
            <a:pPr marL="171450" indent="-171450">
              <a:buFont typeface="Arial" panose="020B0604020202020204" pitchFamily="34" charset="0"/>
              <a:buChar char="•"/>
            </a:pPr>
            <a:r>
              <a:rPr kumimoji="0" lang="de-CH" sz="1200" b="1" i="0" u="none" strike="noStrike" kern="1200" cap="none" spc="0" normalizeH="0" baseline="0" noProof="0" dirty="0">
                <a:ln>
                  <a:noFill/>
                </a:ln>
                <a:solidFill>
                  <a:srgbClr val="D17930"/>
                </a:solidFill>
                <a:effectLst/>
                <a:uLnTx/>
                <a:uFillTx/>
                <a:latin typeface="Century Gothic"/>
                <a:ea typeface="+mn-ea"/>
                <a:cs typeface="Arial" pitchFamily="34" charset="0"/>
              </a:rPr>
              <a:t>Lerneinheit: </a:t>
            </a:r>
            <a:r>
              <a:rPr kumimoji="0" lang="de-CH" sz="1200" b="0" i="0" u="none" strike="noStrike" kern="1200" cap="none" spc="0" normalizeH="0" baseline="0" noProof="0" dirty="0">
                <a:ln>
                  <a:noFill/>
                </a:ln>
                <a:solidFill>
                  <a:srgbClr val="D17930"/>
                </a:solidFill>
                <a:effectLst/>
                <a:uLnTx/>
                <a:uFillTx/>
                <a:latin typeface="Century Gothic"/>
                <a:ea typeface="+mn-ea"/>
                <a:cs typeface="Arial" pitchFamily="34" charset="0"/>
              </a:rPr>
              <a:t>Workshop: Finden Sie ein Problemfeld, das Sie interessiert </a:t>
            </a:r>
            <a:r>
              <a:rPr kumimoji="0" lang="de-CH" sz="1200" b="0" i="0" u="none" strike="noStrike" kern="1200" cap="none" spc="0" normalizeH="0" baseline="0" noProof="0" dirty="0">
                <a:ln>
                  <a:noFill/>
                </a:ln>
                <a:solidFill>
                  <a:srgbClr val="D17930"/>
                </a:solidFill>
                <a:effectLst/>
                <a:uLnTx/>
                <a:uFillTx/>
                <a:latin typeface="Century Gothic"/>
                <a:ea typeface="+mn-ea"/>
                <a:cs typeface="Arial" pitchFamily="34" charset="0"/>
                <a:sym typeface="Wingdings" panose="05000000000000000000" pitchFamily="2" charset="2"/>
              </a:rPr>
              <a:t> Klassenraum</a:t>
            </a:r>
            <a:endParaRPr lang="de-CH" b="0" noProof="0" dirty="0"/>
          </a:p>
          <a:p>
            <a:endParaRPr lang="de-CH" b="0" noProof="0" dirty="0"/>
          </a:p>
          <a:p>
            <a:r>
              <a:rPr lang="de-CH" noProof="0" dirty="0"/>
              <a:t>Die verschiedenen Ansätze müssen nicht alle durchgeführt werden, sondern können von der Lehrperson gezielt ausgewählt und unterschiedlich miteinander kombiniert werden. Wichtig in diesem Modul ist zunächst, eine gewisse Breite zuzulassen. Eine tiefere Analyse und schliesslich die Definition des konkreten Problems, das tatsächlich bearbeitet werden soll, erfolgen dann in den folgenden Modulen. </a:t>
            </a:r>
            <a:r>
              <a:rPr lang="de-CH" sz="1100" kern="1200" dirty="0">
                <a:solidFill>
                  <a:schemeClr val="tx1"/>
                </a:solidFill>
                <a:effectLst/>
                <a:latin typeface="Century Gothic" panose="020B0502020202020204" pitchFamily="34" charset="0"/>
                <a:ea typeface="+mn-ea"/>
                <a:cs typeface="+mn-cs"/>
              </a:rPr>
              <a:t>Wir empfehlen jedoch, die erste Lerneinheit («Ist dieses Problem für </a:t>
            </a:r>
            <a:r>
              <a:rPr lang="de-CH" sz="1100" i="1" kern="1200" dirty="0">
                <a:solidFill>
                  <a:schemeClr val="tx1"/>
                </a:solidFill>
                <a:effectLst/>
                <a:latin typeface="Century Gothic" panose="020B0502020202020204" pitchFamily="34" charset="0"/>
                <a:ea typeface="+mn-ea"/>
                <a:cs typeface="+mn-cs"/>
              </a:rPr>
              <a:t>myidea</a:t>
            </a:r>
            <a:r>
              <a:rPr lang="de-CH" sz="1100" kern="1200" dirty="0">
                <a:solidFill>
                  <a:schemeClr val="tx1"/>
                </a:solidFill>
                <a:effectLst/>
                <a:latin typeface="Century Gothic" panose="020B0502020202020204" pitchFamily="34" charset="0"/>
                <a:ea typeface="+mn-ea"/>
                <a:cs typeface="+mn-cs"/>
              </a:rPr>
              <a:t> geeignet?») auf jeden Fall zu bearbeiten, da diese die Bewertung von Problemen behandelt, an denen die Lernenden möglicherweise arbeiten werden.</a:t>
            </a:r>
          </a:p>
          <a:p>
            <a:r>
              <a:rPr lang="de-CH" sz="1100" kern="1200" dirty="0">
                <a:solidFill>
                  <a:schemeClr val="tx1"/>
                </a:solidFill>
                <a:effectLst/>
                <a:latin typeface="Century Gothic" panose="020B0502020202020204" pitchFamily="34" charset="0"/>
                <a:ea typeface="+mn-ea"/>
                <a:cs typeface="+mn-cs"/>
              </a:rPr>
              <a:t> </a:t>
            </a:r>
          </a:p>
          <a:p>
            <a:endParaRPr lang="de-CH" b="0" noProof="0"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7210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4ACCD-592A-4F94-178F-29F535B3489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C3E5073-501B-3132-B7FC-E44FF6BE927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172F397-3EE1-DD58-680B-609211F6BCFF}"/>
              </a:ext>
            </a:extLst>
          </p:cNvPr>
          <p:cNvSpPr>
            <a:spLocks noGrp="1"/>
          </p:cNvSpPr>
          <p:nvPr>
            <p:ph type="body" idx="1"/>
          </p:nvPr>
        </p:nvSpPr>
        <p:spPr/>
        <p:txBody>
          <a:bodyPr/>
          <a:lstStyle/>
          <a:p>
            <a:r>
              <a:rPr lang="de-CH" dirty="0"/>
              <a:t>Es ist sehr wichtig, dass das Problem, an dem die Lernenden arbeiten, gut zu </a:t>
            </a:r>
            <a:r>
              <a:rPr lang="de-CH" b="0" i="1" dirty="0"/>
              <a:t>myidea</a:t>
            </a:r>
            <a:r>
              <a:rPr lang="de-CH" dirty="0"/>
              <a:t> passt. Es sollte weder zu einfach lösbar sein noch zu komplex oder abstrakt, sodass weitere Schritte (z. B. das Testen eines Ideenansatzes) nicht umgesetzt werden können. Die Aufgaben und Hinweise auf den folgenden Folien sollen dabei helfen, ein geeignetes Problem zu finden und es so zu formulieren, dass es gut zu </a:t>
            </a:r>
            <a:r>
              <a:rPr lang="de-CH" b="0" i="1" dirty="0"/>
              <a:t>myidea </a:t>
            </a:r>
            <a:r>
              <a:rPr lang="de-CH" dirty="0"/>
              <a:t>passt.</a:t>
            </a:r>
          </a:p>
        </p:txBody>
      </p:sp>
      <p:sp>
        <p:nvSpPr>
          <p:cNvPr id="4" name="Foliennummernplatzhalter 3">
            <a:extLst>
              <a:ext uri="{FF2B5EF4-FFF2-40B4-BE49-F238E27FC236}">
                <a16:creationId xmlns:a16="http://schemas.microsoft.com/office/drawing/2014/main" id="{CA20C933-44E7-87FF-4444-CF06013C9A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3716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60F36-91F3-91AD-C002-D44769095F8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4B7B1EF-D1CE-DB7D-B743-CC3042489C3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E54BAB9-CC55-20EF-A735-3DC3B8C4AD28}"/>
              </a:ext>
            </a:extLst>
          </p:cNvPr>
          <p:cNvSpPr>
            <a:spLocks noGrp="1"/>
          </p:cNvSpPr>
          <p:nvPr>
            <p:ph type="body" idx="1"/>
          </p:nvPr>
        </p:nvSpPr>
        <p:spPr/>
        <p:txBody>
          <a:bodyPr/>
          <a:lstStyle/>
          <a:p>
            <a:pPr marL="0" algn="l" defTabSz="914400" rtl="0" eaLnBrk="1" latinLnBrk="0" hangingPunct="1">
              <a:lnSpc>
                <a:spcPct val="100000"/>
              </a:lnSpc>
              <a:spcAft>
                <a:spcPts val="600"/>
              </a:spcAft>
              <a:buNone/>
            </a:pPr>
            <a:r>
              <a:rPr lang="de-CH" sz="1100" kern="1200" dirty="0">
                <a:solidFill>
                  <a:schemeClr val="tx1"/>
                </a:solidFill>
                <a:effectLst/>
                <a:latin typeface="Century Gothic" panose="020B0502020202020204" pitchFamily="34" charset="0"/>
                <a:ea typeface="+mn-ea"/>
                <a:cs typeface="Times New Roman" panose="02020603050405020304" pitchFamily="18" charset="0"/>
              </a:rPr>
              <a:t>Zum Auftakt wird die kurze Alltagssituation («Kuchen ohne Eier») genutzt, um den Begriff «Problem» greifbar zu machen. Im Zentrum stehen die Fragen «Ist das ein Problem? Warum?» sowie «Wie gehen Sie jetzt vor?». Beide Fragen können im Plenum kurz diskutiert werden. Optional bietet sich eine sehr kurze Kleingruppenphase (2–3 Minuten) an, in der die Lernenden mögliche erste Lösungen notieren.</a:t>
            </a:r>
          </a:p>
          <a:p>
            <a:pPr marL="0" algn="l" defTabSz="914400" rtl="0" eaLnBrk="1" latinLnBrk="0" hangingPunct="1">
              <a:lnSpc>
                <a:spcPct val="100000"/>
              </a:lnSpc>
              <a:spcAft>
                <a:spcPts val="600"/>
              </a:spcAft>
              <a:buNone/>
            </a:pPr>
            <a:endParaRPr lang="de-CH" sz="1100" kern="1200" dirty="0">
              <a:solidFill>
                <a:schemeClr val="tx1"/>
              </a:solidFill>
              <a:effectLst/>
              <a:latin typeface="Century Gothic" panose="020B0502020202020204" pitchFamily="34" charset="0"/>
              <a:ea typeface="+mn-ea"/>
              <a:cs typeface="Times New Roman" panose="02020603050405020304" pitchFamily="18" charset="0"/>
            </a:endParaRPr>
          </a:p>
          <a:p>
            <a:pPr marL="0" algn="l" defTabSz="914400" rtl="0" eaLnBrk="1" latinLnBrk="0" hangingPunct="1">
              <a:lnSpc>
                <a:spcPct val="100000"/>
              </a:lnSpc>
              <a:spcAft>
                <a:spcPts val="600"/>
              </a:spcAft>
              <a:buNone/>
            </a:pPr>
            <a:r>
              <a:rPr lang="de-CH" sz="1100" kern="1200" dirty="0">
                <a:solidFill>
                  <a:schemeClr val="tx1"/>
                </a:solidFill>
                <a:effectLst/>
                <a:latin typeface="Century Gothic" panose="020B0502020202020204" pitchFamily="34" charset="0"/>
                <a:ea typeface="+mn-ea"/>
                <a:cs typeface="Times New Roman" panose="02020603050405020304" pitchFamily="18" charset="0"/>
              </a:rPr>
              <a:t>Spontane Vorschläge – Ei-Ersatz, anderes Dessert, Hilfe holen – werden gesammelt; sie markieren die Lösungsebene. Das Problem hingegen beschreibt die Abweichung vom Plan plus eine aktuelle Hürde und deren Wirkung (z. B.: Ich, zu Hause, Samstag 19:00; Eierbestand 0/3; Einkauf nicht möglich; dadurch keine pünktliche Überraschung/enttäuschte Erwartungen). </a:t>
            </a:r>
          </a:p>
          <a:p>
            <a:pPr marL="0" algn="l" defTabSz="914400" rtl="0" eaLnBrk="1" latinLnBrk="0" hangingPunct="1">
              <a:lnSpc>
                <a:spcPct val="100000"/>
              </a:lnSpc>
              <a:spcAft>
                <a:spcPts val="600"/>
              </a:spcAft>
              <a:buNone/>
            </a:pPr>
            <a:endParaRPr lang="de-CH" sz="1100" kern="1200" dirty="0">
              <a:solidFill>
                <a:schemeClr val="tx1"/>
              </a:solidFill>
              <a:effectLst/>
              <a:latin typeface="Century Gothic" panose="020B0502020202020204" pitchFamily="34" charset="0"/>
              <a:ea typeface="+mn-ea"/>
              <a:cs typeface="Times New Roman" panose="02020603050405020304" pitchFamily="18" charset="0"/>
            </a:endParaRPr>
          </a:p>
          <a:p>
            <a:pPr marL="0" algn="l" defTabSz="914400" rtl="0" eaLnBrk="1" latinLnBrk="0" hangingPunct="1">
              <a:lnSpc>
                <a:spcPct val="100000"/>
              </a:lnSpc>
              <a:spcAft>
                <a:spcPts val="600"/>
              </a:spcAft>
              <a:buNone/>
            </a:pPr>
            <a:r>
              <a:rPr lang="de-CH" sz="1100" kern="1200" dirty="0">
                <a:solidFill>
                  <a:schemeClr val="tx1"/>
                </a:solidFill>
                <a:effectLst/>
                <a:latin typeface="Century Gothic" panose="020B0502020202020204" pitchFamily="34" charset="0"/>
                <a:ea typeface="+mn-ea"/>
                <a:cs typeface="Times New Roman" panose="02020603050405020304" pitchFamily="18" charset="0"/>
              </a:rPr>
              <a:t>Die Übung verfolgt somit ein doppeltes Ziel: auf Begriffsbildung (Problem vs. Lösung) und auf einen ersten, behutsamen Einstieg in die Ideensuche.</a:t>
            </a:r>
            <a:endParaRPr lang="de-CH" sz="1100" kern="1200" dirty="0">
              <a:solidFill>
                <a:schemeClr val="tx1"/>
              </a:solidFill>
              <a:effectLst/>
              <a:latin typeface="Century Gothic" panose="020B0502020202020204" pitchFamily="34" charset="0"/>
              <a:cs typeface="Times New Roman" panose="02020603050405020304" pitchFamily="18" charset="0"/>
            </a:endParaRPr>
          </a:p>
        </p:txBody>
      </p:sp>
      <p:sp>
        <p:nvSpPr>
          <p:cNvPr id="4" name="Foliennummernplatzhalter 3">
            <a:extLst>
              <a:ext uri="{FF2B5EF4-FFF2-40B4-BE49-F238E27FC236}">
                <a16:creationId xmlns:a16="http://schemas.microsoft.com/office/drawing/2014/main" id="{0795FC7B-A433-C49B-3A8E-38C2DA6A638A}"/>
              </a:ext>
            </a:extLst>
          </p:cNvPr>
          <p:cNvSpPr>
            <a:spLocks noGrp="1"/>
          </p:cNvSpPr>
          <p:nvPr>
            <p:ph type="sldNum" sz="quarter" idx="5"/>
          </p:nvPr>
        </p:nvSpPr>
        <p:spPr/>
        <p:txBody>
          <a:bodyPr/>
          <a:lstStyle/>
          <a:p>
            <a:fld id="{552985BD-394C-4249-9520-F7128BE881DD}" type="slidenum">
              <a:rPr lang="ru-RU" smtClean="0"/>
              <a:t>6</a:t>
            </a:fld>
            <a:endParaRPr lang="ru-RU"/>
          </a:p>
        </p:txBody>
      </p:sp>
    </p:spTree>
    <p:extLst>
      <p:ext uri="{BB962C8B-B14F-4D97-AF65-F5344CB8AC3E}">
        <p14:creationId xmlns:p14="http://schemas.microsoft.com/office/powerpoint/2010/main" val="1601913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CC93D-3CD2-A34B-3BC9-BCFBC6D5483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CC6865E-67BB-0ADD-F513-B91F2C27DC5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C674A10-A920-0D9E-BE3C-266B98EEC62C}"/>
              </a:ext>
            </a:extLst>
          </p:cNvPr>
          <p:cNvSpPr>
            <a:spLocks noGrp="1"/>
          </p:cNvSpPr>
          <p:nvPr>
            <p:ph type="body" idx="1"/>
          </p:nvPr>
        </p:nvSpPr>
        <p:spPr/>
        <p:txBody>
          <a:bodyPr/>
          <a:lstStyle/>
          <a:p>
            <a:pPr marL="0" algn="l" defTabSz="914400" rtl="0" eaLnBrk="1" latinLnBrk="0" hangingPunct="1">
              <a:lnSpc>
                <a:spcPct val="100000"/>
              </a:lnSpc>
              <a:spcAft>
                <a:spcPts val="600"/>
              </a:spcAft>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Die Bausteine eines Problems werden explizit und knüpfen direkt an die Kuchen-Situation an. Sichtbar wird: Ein Problem besteht aus einem klaren Wer, einem präzisen Kontext (Wo/Wann), einer messbaren Abweichung (Ist ≠ Soll, idealerweise mit Zahl und Einheit), einer aktuellen Hürde (Was blockiert jetzt?) und der Wirkung auf Betroffene (Zeit/Fehler/Zufriedenheit/Risiko).</a:t>
            </a:r>
          </a:p>
          <a:p>
            <a:pPr marL="0" algn="l" defTabSz="914400" rtl="0" eaLnBrk="1" latinLnBrk="0" hangingPunct="1">
              <a:lnSpc>
                <a:spcPct val="100000"/>
              </a:lnSpc>
              <a:spcAft>
                <a:spcPts val="600"/>
              </a:spcAft>
            </a:pPr>
            <a:endPar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endParaRPr>
          </a:p>
          <a:p>
            <a:pPr marL="0" algn="l" defTabSz="914400" rtl="0" eaLnBrk="1" latinLnBrk="0" hangingPunct="1">
              <a:lnSpc>
                <a:spcPct val="100000"/>
              </a:lnSpc>
              <a:spcAft>
                <a:spcPts val="600"/>
              </a:spcAft>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Hilfreich ist die Unterscheidung Abweichung vs. Hürde: «0 statt 3 Eier» beschreibt die Abweichung (Zahl), «Einkauf nicht möglich» ist die Hürde (Zeit/Zugang). «Wirkung» benennt die unmittelbare Folge für die Betroffenen.</a:t>
            </a:r>
            <a:endParaRPr lang="de-CH" sz="1100" kern="1200" dirty="0">
              <a:solidFill>
                <a:schemeClr val="tx1"/>
              </a:solidFill>
              <a:effectLst/>
              <a:latin typeface="Century Gothic" panose="020B0502020202020204" pitchFamily="34" charset="0"/>
              <a:cs typeface="Times New Roman" panose="02020603050405020304" pitchFamily="18" charset="0"/>
            </a:endParaRPr>
          </a:p>
        </p:txBody>
      </p:sp>
      <p:sp>
        <p:nvSpPr>
          <p:cNvPr id="4" name="Foliennummernplatzhalter 3">
            <a:extLst>
              <a:ext uri="{FF2B5EF4-FFF2-40B4-BE49-F238E27FC236}">
                <a16:creationId xmlns:a16="http://schemas.microsoft.com/office/drawing/2014/main" id="{EF4388C3-25B0-DD4F-5ACF-2578D561F2EF}"/>
              </a:ext>
            </a:extLst>
          </p:cNvPr>
          <p:cNvSpPr>
            <a:spLocks noGrp="1"/>
          </p:cNvSpPr>
          <p:nvPr>
            <p:ph type="sldNum" sz="quarter" idx="5"/>
          </p:nvPr>
        </p:nvSpPr>
        <p:spPr/>
        <p:txBody>
          <a:bodyPr/>
          <a:lstStyle/>
          <a:p>
            <a:fld id="{552985BD-394C-4249-9520-F7128BE881DD}" type="slidenum">
              <a:rPr lang="ru-RU" smtClean="0"/>
              <a:t>7</a:t>
            </a:fld>
            <a:endParaRPr lang="ru-RU"/>
          </a:p>
        </p:txBody>
      </p:sp>
    </p:spTree>
    <p:extLst>
      <p:ext uri="{BB962C8B-B14F-4D97-AF65-F5344CB8AC3E}">
        <p14:creationId xmlns:p14="http://schemas.microsoft.com/office/powerpoint/2010/main" val="2048273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DE5A6-DAF5-6C1F-C4A8-B2CD0874230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E7037F4-B92C-C6AE-C5C6-073A6145506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D769B1D-7FA8-B00D-1467-F5D229CDC6B6}"/>
              </a:ext>
            </a:extLst>
          </p:cNvPr>
          <p:cNvSpPr>
            <a:spLocks noGrp="1"/>
          </p:cNvSpPr>
          <p:nvPr>
            <p:ph type="body" idx="1"/>
          </p:nvPr>
        </p:nvSpPr>
        <p:spPr/>
        <p:txBody>
          <a:bodyPr/>
          <a:lstStyle/>
          <a:p>
            <a:pPr marL="0" algn="l" defTabSz="914400" rtl="0" eaLnBrk="1" latinLnBrk="0" hangingPunct="1">
              <a:lnSpc>
                <a:spcPct val="100000"/>
              </a:lnSpc>
              <a:spcAft>
                <a:spcPts val="600"/>
              </a:spcAft>
              <a:buNone/>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Die Auswahlkriterien für </a:t>
            </a:r>
            <a:r>
              <a:rPr lang="de-CH" sz="1100" i="1"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myidea-</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taugliche Themen schlagen den Bogen zum Kuchen-Beispiel: Einmalige, schnell zu lösende Probleme sind zu klein; gesucht sind wiederkehrende Alltags-/Berufsprobleme mit klar benannter Personengruppe und spürbaren Folgen. Zentral ist, dass eine messbare Abweichung vorliegt (mindestens eine Zahl und Einheit) und Zugang zu Ort und Betroffenen besteht.</a:t>
            </a:r>
            <a:endParaRPr lang="de-CH" dirty="0"/>
          </a:p>
        </p:txBody>
      </p:sp>
      <p:sp>
        <p:nvSpPr>
          <p:cNvPr id="4" name="Foliennummernplatzhalter 3">
            <a:extLst>
              <a:ext uri="{FF2B5EF4-FFF2-40B4-BE49-F238E27FC236}">
                <a16:creationId xmlns:a16="http://schemas.microsoft.com/office/drawing/2014/main" id="{0B171412-4928-CC25-90DC-4FFA5B2BFCED}"/>
              </a:ext>
            </a:extLst>
          </p:cNvPr>
          <p:cNvSpPr>
            <a:spLocks noGrp="1"/>
          </p:cNvSpPr>
          <p:nvPr>
            <p:ph type="sldNum" sz="quarter" idx="5"/>
          </p:nvPr>
        </p:nvSpPr>
        <p:spPr/>
        <p:txBody>
          <a:bodyPr/>
          <a:lstStyle/>
          <a:p>
            <a:fld id="{552985BD-394C-4249-9520-F7128BE881DD}" type="slidenum">
              <a:rPr lang="ru-RU" smtClean="0"/>
              <a:t>8</a:t>
            </a:fld>
            <a:endParaRPr lang="ru-RU"/>
          </a:p>
        </p:txBody>
      </p:sp>
    </p:spTree>
    <p:extLst>
      <p:ext uri="{BB962C8B-B14F-4D97-AF65-F5344CB8AC3E}">
        <p14:creationId xmlns:p14="http://schemas.microsoft.com/office/powerpoint/2010/main" val="628769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1298C-F176-C3E9-08A7-6F484D13AE0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92AC3DE-CCBB-7190-D1F7-1CF0F3F0935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651C5D4-F3C5-ED1E-85EB-16FBF3436847}"/>
              </a:ext>
            </a:extLst>
          </p:cNvPr>
          <p:cNvSpPr>
            <a:spLocks noGrp="1"/>
          </p:cNvSpPr>
          <p:nvPr>
            <p:ph type="body" idx="1"/>
          </p:nvPr>
        </p:nvSpPr>
        <p:spPr/>
        <p:txBody>
          <a:bodyPr/>
          <a:lstStyle/>
          <a:p>
            <a:pPr marL="0" algn="l" defTabSz="914400" rtl="0" eaLnBrk="1" latinLnBrk="0" hangingPunct="1">
              <a:lnSpc>
                <a:spcPct val="100000"/>
              </a:lnSpc>
              <a:spcAft>
                <a:spcPts val="600"/>
              </a:spcAft>
              <a:buNone/>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Das Thema soll im Einflussbereich der Lernenden liegen (Schritte innerhalb der Rolle, kleines Budget, keine heiklen Daten/riskanten Eingriffe).</a:t>
            </a:r>
          </a:p>
          <a:p>
            <a:pPr marL="0" algn="l" defTabSz="914400" rtl="0" eaLnBrk="1" latinLnBrk="0" hangingPunct="1">
              <a:lnSpc>
                <a:spcPct val="100000"/>
              </a:lnSpc>
              <a:spcAft>
                <a:spcPts val="600"/>
              </a:spcAft>
              <a:buNone/>
            </a:pPr>
            <a:endPar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endParaRPr>
          </a:p>
          <a:p>
            <a:pPr marL="0" algn="l" defTabSz="914400" rtl="0" eaLnBrk="1" latinLnBrk="0" hangingPunct="1">
              <a:lnSpc>
                <a:spcPct val="100000"/>
              </a:lnSpc>
              <a:spcAft>
                <a:spcPts val="600"/>
              </a:spcAft>
              <a:buNone/>
            </a:pP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Aus unternehmerischer Sicht lohnt sich insbesondere, wenn die Lösung neu oder deutlich verbessert ist – als Prototyp/Probelauf in wenigen Wochen </a:t>
            </a:r>
            <a:r>
              <a:rPr lang="de-CH" sz="1100" kern="1200" dirty="0" err="1">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erprobbar</a:t>
            </a:r>
            <a:r>
              <a:rPr lang="de-CH" sz="1100" kern="1200" dirty="0">
                <a:solidFill>
                  <a:schemeClr val="tx1"/>
                </a:solidFill>
                <a:effectLst/>
                <a:latin typeface="Century Gothic" panose="020B0502020202020204" pitchFamily="34" charset="0"/>
                <a:ea typeface="Aptos" panose="020B0004020202020204" pitchFamily="34" charset="0"/>
                <a:cs typeface="Times New Roman" panose="02020603050405020304" pitchFamily="18" charset="0"/>
              </a:rPr>
              <a:t> – statt bloss etwas Bestehendes anzuschaffen oder eine Routine abzuhaken.</a:t>
            </a:r>
          </a:p>
          <a:p>
            <a:endParaRPr lang="de-CH" dirty="0"/>
          </a:p>
        </p:txBody>
      </p:sp>
      <p:sp>
        <p:nvSpPr>
          <p:cNvPr id="4" name="Foliennummernplatzhalter 3">
            <a:extLst>
              <a:ext uri="{FF2B5EF4-FFF2-40B4-BE49-F238E27FC236}">
                <a16:creationId xmlns:a16="http://schemas.microsoft.com/office/drawing/2014/main" id="{A5062E52-24BC-F8DE-1BDF-1C8FC8D5AD59}"/>
              </a:ext>
            </a:extLst>
          </p:cNvPr>
          <p:cNvSpPr>
            <a:spLocks noGrp="1"/>
          </p:cNvSpPr>
          <p:nvPr>
            <p:ph type="sldNum" sz="quarter" idx="5"/>
          </p:nvPr>
        </p:nvSpPr>
        <p:spPr/>
        <p:txBody>
          <a:bodyPr/>
          <a:lstStyle/>
          <a:p>
            <a:fld id="{552985BD-394C-4249-9520-F7128BE881DD}" type="slidenum">
              <a:rPr lang="ru-RU" smtClean="0"/>
              <a:t>9</a:t>
            </a:fld>
            <a:endParaRPr lang="ru-RU"/>
          </a:p>
        </p:txBody>
      </p:sp>
    </p:spTree>
    <p:extLst>
      <p:ext uri="{BB962C8B-B14F-4D97-AF65-F5344CB8AC3E}">
        <p14:creationId xmlns:p14="http://schemas.microsoft.com/office/powerpoint/2010/main" val="186868587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2.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04.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2.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2.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08.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2.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2.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2.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2.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2.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2.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2.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2.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51.png"/><Relationship Id="rId2" Type="http://schemas.openxmlformats.org/officeDocument/2006/relationships/image" Target="../media/image249.png"/><Relationship Id="rId1" Type="http://schemas.openxmlformats.org/officeDocument/2006/relationships/slideMaster" Target="../slideMasters/slideMaster2.xml"/><Relationship Id="rId6" Type="http://schemas.openxmlformats.org/officeDocument/2006/relationships/image" Target="../media/image250.png"/><Relationship Id="rId5" Type="http://schemas.openxmlformats.org/officeDocument/2006/relationships/image" Target="../media/image246.png"/><Relationship Id="rId4" Type="http://schemas.openxmlformats.org/officeDocument/2006/relationships/image" Target="../media/image122.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image" Target="../media/image252.png"/><Relationship Id="rId1" Type="http://schemas.openxmlformats.org/officeDocument/2006/relationships/slideMaster" Target="../slideMasters/slideMaster2.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2.xml"/><Relationship Id="rId6" Type="http://schemas.openxmlformats.org/officeDocument/2006/relationships/image" Target="../media/image257.png"/><Relationship Id="rId5" Type="http://schemas.openxmlformats.org/officeDocument/2006/relationships/image" Target="../media/image50.png"/><Relationship Id="rId4" Type="http://schemas.openxmlformats.org/officeDocument/2006/relationships/image" Target="../media/image256.png"/><Relationship Id="rId9" Type="http://schemas.openxmlformats.org/officeDocument/2006/relationships/image" Target="../media/image246.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61.png"/><Relationship Id="rId3" Type="http://schemas.openxmlformats.org/officeDocument/2006/relationships/image" Target="../media/image259.png"/><Relationship Id="rId7" Type="http://schemas.openxmlformats.org/officeDocument/2006/relationships/image" Target="../media/image197.png"/><Relationship Id="rId2" Type="http://schemas.openxmlformats.org/officeDocument/2006/relationships/image" Target="../media/image258.png"/><Relationship Id="rId1" Type="http://schemas.openxmlformats.org/officeDocument/2006/relationships/slideMaster" Target="../slideMasters/slideMaster2.xml"/><Relationship Id="rId6" Type="http://schemas.openxmlformats.org/officeDocument/2006/relationships/image" Target="../media/image260.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3.png"/><Relationship Id="rId7" Type="http://schemas.openxmlformats.org/officeDocument/2006/relationships/image" Target="../media/image265.png"/><Relationship Id="rId2" Type="http://schemas.openxmlformats.org/officeDocument/2006/relationships/image" Target="../media/image262.png"/><Relationship Id="rId1" Type="http://schemas.openxmlformats.org/officeDocument/2006/relationships/slideMaster" Target="../slideMasters/slideMaster2.xml"/><Relationship Id="rId6" Type="http://schemas.openxmlformats.org/officeDocument/2006/relationships/image" Target="../media/image26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50.png"/><Relationship Id="rId7" Type="http://schemas.openxmlformats.org/officeDocument/2006/relationships/image" Target="../media/image269.png"/><Relationship Id="rId2" Type="http://schemas.openxmlformats.org/officeDocument/2006/relationships/image" Target="../media/image266.png"/><Relationship Id="rId1" Type="http://schemas.openxmlformats.org/officeDocument/2006/relationships/slideMaster" Target="../slideMasters/slideMaster2.xml"/><Relationship Id="rId6" Type="http://schemas.openxmlformats.org/officeDocument/2006/relationships/image" Target="../media/image268.png"/><Relationship Id="rId5" Type="http://schemas.openxmlformats.org/officeDocument/2006/relationships/image" Target="../media/image267.png"/><Relationship Id="rId4" Type="http://schemas.openxmlformats.org/officeDocument/2006/relationships/image" Target="../media/image246.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2.xml"/><Relationship Id="rId6" Type="http://schemas.openxmlformats.org/officeDocument/2006/relationships/image" Target="../media/image273.png"/><Relationship Id="rId5" Type="http://schemas.openxmlformats.org/officeDocument/2006/relationships/image" Target="../media/image272.png"/><Relationship Id="rId4" Type="http://schemas.openxmlformats.org/officeDocument/2006/relationships/image" Target="../media/image246.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276.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2.xml"/><Relationship Id="rId6" Type="http://schemas.openxmlformats.org/officeDocument/2006/relationships/image" Target="../media/image277.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283.png"/><Relationship Id="rId3" Type="http://schemas.openxmlformats.org/officeDocument/2006/relationships/image" Target="../media/image280.png"/><Relationship Id="rId7" Type="http://schemas.openxmlformats.org/officeDocument/2006/relationships/image" Target="../media/image282.png"/><Relationship Id="rId2" Type="http://schemas.openxmlformats.org/officeDocument/2006/relationships/image" Target="../media/image279.png"/><Relationship Id="rId1" Type="http://schemas.openxmlformats.org/officeDocument/2006/relationships/slideMaster" Target="../slideMasters/slideMaster2.xml"/><Relationship Id="rId6" Type="http://schemas.openxmlformats.org/officeDocument/2006/relationships/image" Target="../media/image261.png"/><Relationship Id="rId5" Type="http://schemas.openxmlformats.org/officeDocument/2006/relationships/image" Target="../media/image281.png"/><Relationship Id="rId10" Type="http://schemas.openxmlformats.org/officeDocument/2006/relationships/image" Target="../media/image285.png"/><Relationship Id="rId4" Type="http://schemas.openxmlformats.org/officeDocument/2006/relationships/image" Target="../media/image50.png"/><Relationship Id="rId9" Type="http://schemas.openxmlformats.org/officeDocument/2006/relationships/image" Target="../media/image284.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291.png"/><Relationship Id="rId3" Type="http://schemas.openxmlformats.org/officeDocument/2006/relationships/image" Target="../media/image287.png"/><Relationship Id="rId7" Type="http://schemas.openxmlformats.org/officeDocument/2006/relationships/image" Target="../media/image290.png"/><Relationship Id="rId2" Type="http://schemas.openxmlformats.org/officeDocument/2006/relationships/image" Target="../media/image286.png"/><Relationship Id="rId1" Type="http://schemas.openxmlformats.org/officeDocument/2006/relationships/slideMaster" Target="../slideMasters/slideMaster2.xml"/><Relationship Id="rId6" Type="http://schemas.openxmlformats.org/officeDocument/2006/relationships/image" Target="../media/image289.png"/><Relationship Id="rId5" Type="http://schemas.openxmlformats.org/officeDocument/2006/relationships/image" Target="../media/image288.png"/><Relationship Id="rId4" Type="http://schemas.openxmlformats.org/officeDocument/2006/relationships/image" Target="../media/image50.png"/><Relationship Id="rId9" Type="http://schemas.openxmlformats.org/officeDocument/2006/relationships/image" Target="../media/image292.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298.png"/><Relationship Id="rId3" Type="http://schemas.openxmlformats.org/officeDocument/2006/relationships/image" Target="../media/image294.png"/><Relationship Id="rId7" Type="http://schemas.openxmlformats.org/officeDocument/2006/relationships/image" Target="../media/image66.png"/><Relationship Id="rId2" Type="http://schemas.openxmlformats.org/officeDocument/2006/relationships/image" Target="../media/image293.png"/><Relationship Id="rId1" Type="http://schemas.openxmlformats.org/officeDocument/2006/relationships/slideMaster" Target="../slideMasters/slideMaster2.xml"/><Relationship Id="rId6" Type="http://schemas.openxmlformats.org/officeDocument/2006/relationships/image" Target="../media/image297.png"/><Relationship Id="rId5" Type="http://schemas.openxmlformats.org/officeDocument/2006/relationships/image" Target="../media/image296.png"/><Relationship Id="rId10" Type="http://schemas.openxmlformats.org/officeDocument/2006/relationships/image" Target="../media/image50.png"/><Relationship Id="rId4" Type="http://schemas.openxmlformats.org/officeDocument/2006/relationships/image" Target="../media/image295.png"/><Relationship Id="rId9" Type="http://schemas.openxmlformats.org/officeDocument/2006/relationships/image" Target="../media/image299.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50.png"/><Relationship Id="rId1" Type="http://schemas.openxmlformats.org/officeDocument/2006/relationships/slideMaster" Target="../slideMasters/slideMaster2.xml"/><Relationship Id="rId5" Type="http://schemas.openxmlformats.org/officeDocument/2006/relationships/image" Target="../media/image302.png"/><Relationship Id="rId4" Type="http://schemas.openxmlformats.org/officeDocument/2006/relationships/image" Target="../media/image301.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01.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307.png"/><Relationship Id="rId2" Type="http://schemas.openxmlformats.org/officeDocument/2006/relationships/image" Target="../media/image303.png"/><Relationship Id="rId1" Type="http://schemas.openxmlformats.org/officeDocument/2006/relationships/slideMaster" Target="../slideMasters/slideMaster2.xml"/><Relationship Id="rId6" Type="http://schemas.openxmlformats.org/officeDocument/2006/relationships/image" Target="../media/image306.png"/><Relationship Id="rId5" Type="http://schemas.openxmlformats.org/officeDocument/2006/relationships/image" Target="../media/image305.png"/><Relationship Id="rId4" Type="http://schemas.openxmlformats.org/officeDocument/2006/relationships/image" Target="../media/image50.png"/><Relationship Id="rId9" Type="http://schemas.openxmlformats.org/officeDocument/2006/relationships/image" Target="../media/image309.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13.png"/><Relationship Id="rId13" Type="http://schemas.openxmlformats.org/officeDocument/2006/relationships/image" Target="../media/image318.png"/><Relationship Id="rId3" Type="http://schemas.openxmlformats.org/officeDocument/2006/relationships/image" Target="../media/image50.png"/><Relationship Id="rId7" Type="http://schemas.openxmlformats.org/officeDocument/2006/relationships/image" Target="../media/image312.png"/><Relationship Id="rId12" Type="http://schemas.openxmlformats.org/officeDocument/2006/relationships/image" Target="../media/image317.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1.png"/><Relationship Id="rId11" Type="http://schemas.openxmlformats.org/officeDocument/2006/relationships/image" Target="../media/image316.png"/><Relationship Id="rId5" Type="http://schemas.openxmlformats.org/officeDocument/2006/relationships/image" Target="../media/image310.png"/><Relationship Id="rId10" Type="http://schemas.openxmlformats.org/officeDocument/2006/relationships/image" Target="../media/image315.png"/><Relationship Id="rId4" Type="http://schemas.openxmlformats.org/officeDocument/2006/relationships/image" Target="../media/image66.png"/><Relationship Id="rId9" Type="http://schemas.openxmlformats.org/officeDocument/2006/relationships/image" Target="../media/image31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14.png"/><Relationship Id="rId3" Type="http://schemas.openxmlformats.org/officeDocument/2006/relationships/image" Target="../media/image50.png"/><Relationship Id="rId7" Type="http://schemas.openxmlformats.org/officeDocument/2006/relationships/image" Target="../media/image313.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2.png"/><Relationship Id="rId11" Type="http://schemas.openxmlformats.org/officeDocument/2006/relationships/image" Target="../media/image318.png"/><Relationship Id="rId5" Type="http://schemas.openxmlformats.org/officeDocument/2006/relationships/image" Target="../media/image311.png"/><Relationship Id="rId10" Type="http://schemas.openxmlformats.org/officeDocument/2006/relationships/image" Target="../media/image317.png"/><Relationship Id="rId4" Type="http://schemas.openxmlformats.org/officeDocument/2006/relationships/image" Target="../media/image310.png"/><Relationship Id="rId9" Type="http://schemas.openxmlformats.org/officeDocument/2006/relationships/image" Target="../media/image315.png"/></Relationships>
</file>

<file path=ppt/slideLayouts/_rels/slideLayout141.xml.rels><?xml version="1.0" encoding="UTF-8" standalone="yes"?>
<Relationships xmlns="http://schemas.openxmlformats.org/package/2006/relationships"><Relationship Id="rId8" Type="http://schemas.openxmlformats.org/officeDocument/2006/relationships/image" Target="../media/image323.png"/><Relationship Id="rId3" Type="http://schemas.openxmlformats.org/officeDocument/2006/relationships/image" Target="../media/image93.png"/><Relationship Id="rId7" Type="http://schemas.openxmlformats.org/officeDocument/2006/relationships/image" Target="../media/image322.png"/><Relationship Id="rId2" Type="http://schemas.openxmlformats.org/officeDocument/2006/relationships/image" Target="../media/image319.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321.png"/><Relationship Id="rId10" Type="http://schemas.openxmlformats.org/officeDocument/2006/relationships/image" Target="../media/image66.png"/><Relationship Id="rId4" Type="http://schemas.openxmlformats.org/officeDocument/2006/relationships/image" Target="../media/image320.png"/><Relationship Id="rId9" Type="http://schemas.openxmlformats.org/officeDocument/2006/relationships/image" Target="../media/image324.png"/></Relationships>
</file>

<file path=ppt/slideLayouts/_rels/slideLayout142.xml.rels><?xml version="1.0" encoding="UTF-8" standalone="yes"?>
<Relationships xmlns="http://schemas.openxmlformats.org/package/2006/relationships"><Relationship Id="rId8" Type="http://schemas.openxmlformats.org/officeDocument/2006/relationships/image" Target="../media/image330.png"/><Relationship Id="rId3" Type="http://schemas.openxmlformats.org/officeDocument/2006/relationships/image" Target="../media/image77.png"/><Relationship Id="rId7" Type="http://schemas.openxmlformats.org/officeDocument/2006/relationships/image" Target="../media/image329.png"/><Relationship Id="rId2" Type="http://schemas.openxmlformats.org/officeDocument/2006/relationships/image" Target="../media/image325.png"/><Relationship Id="rId1" Type="http://schemas.openxmlformats.org/officeDocument/2006/relationships/slideMaster" Target="../slideMasters/slideMaster2.xml"/><Relationship Id="rId6" Type="http://schemas.openxmlformats.org/officeDocument/2006/relationships/image" Target="../media/image328.png"/><Relationship Id="rId5" Type="http://schemas.openxmlformats.org/officeDocument/2006/relationships/image" Target="../media/image327.png"/><Relationship Id="rId4" Type="http://schemas.openxmlformats.org/officeDocument/2006/relationships/image" Target="../media/image326.png"/><Relationship Id="rId9" Type="http://schemas.openxmlformats.org/officeDocument/2006/relationships/image" Target="../media/image50.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337.png"/><Relationship Id="rId13" Type="http://schemas.openxmlformats.org/officeDocument/2006/relationships/image" Target="../media/image342.png"/><Relationship Id="rId3" Type="http://schemas.openxmlformats.org/officeDocument/2006/relationships/image" Target="../media/image332.png"/><Relationship Id="rId7" Type="http://schemas.openxmlformats.org/officeDocument/2006/relationships/image" Target="../media/image336.png"/><Relationship Id="rId12" Type="http://schemas.openxmlformats.org/officeDocument/2006/relationships/image" Target="../media/image341.png"/><Relationship Id="rId17" Type="http://schemas.openxmlformats.org/officeDocument/2006/relationships/image" Target="../media/image50.png"/><Relationship Id="rId2" Type="http://schemas.openxmlformats.org/officeDocument/2006/relationships/image" Target="../media/image331.png"/><Relationship Id="rId16" Type="http://schemas.openxmlformats.org/officeDocument/2006/relationships/image" Target="../media/image345.png"/><Relationship Id="rId1" Type="http://schemas.openxmlformats.org/officeDocument/2006/relationships/slideMaster" Target="../slideMasters/slideMaster2.xml"/><Relationship Id="rId6" Type="http://schemas.openxmlformats.org/officeDocument/2006/relationships/image" Target="../media/image335.png"/><Relationship Id="rId11" Type="http://schemas.openxmlformats.org/officeDocument/2006/relationships/image" Target="../media/image340.png"/><Relationship Id="rId5" Type="http://schemas.openxmlformats.org/officeDocument/2006/relationships/image" Target="../media/image334.png"/><Relationship Id="rId15" Type="http://schemas.openxmlformats.org/officeDocument/2006/relationships/image" Target="../media/image344.png"/><Relationship Id="rId10" Type="http://schemas.openxmlformats.org/officeDocument/2006/relationships/image" Target="../media/image339.png"/><Relationship Id="rId4" Type="http://schemas.openxmlformats.org/officeDocument/2006/relationships/image" Target="../media/image333.png"/><Relationship Id="rId9" Type="http://schemas.openxmlformats.org/officeDocument/2006/relationships/image" Target="../media/image338.png"/><Relationship Id="rId14" Type="http://schemas.openxmlformats.org/officeDocument/2006/relationships/image" Target="../media/image343.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7.png"/><Relationship Id="rId7" Type="http://schemas.openxmlformats.org/officeDocument/2006/relationships/image" Target="../media/image350.png"/><Relationship Id="rId2" Type="http://schemas.openxmlformats.org/officeDocument/2006/relationships/image" Target="../media/image346.png"/><Relationship Id="rId1" Type="http://schemas.openxmlformats.org/officeDocument/2006/relationships/slideMaster" Target="../slideMasters/slideMaster2.xml"/><Relationship Id="rId6" Type="http://schemas.openxmlformats.org/officeDocument/2006/relationships/image" Target="../media/image349.png"/><Relationship Id="rId5" Type="http://schemas.openxmlformats.org/officeDocument/2006/relationships/image" Target="../media/image261.png"/><Relationship Id="rId4" Type="http://schemas.openxmlformats.org/officeDocument/2006/relationships/image" Target="../media/image348.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356.png"/><Relationship Id="rId13" Type="http://schemas.openxmlformats.org/officeDocument/2006/relationships/image" Target="../media/image360.png"/><Relationship Id="rId3" Type="http://schemas.openxmlformats.org/officeDocument/2006/relationships/image" Target="../media/image304.png"/><Relationship Id="rId7" Type="http://schemas.openxmlformats.org/officeDocument/2006/relationships/image" Target="../media/image355.png"/><Relationship Id="rId12" Type="http://schemas.openxmlformats.org/officeDocument/2006/relationships/image" Target="../media/image359.png"/><Relationship Id="rId2" Type="http://schemas.openxmlformats.org/officeDocument/2006/relationships/image" Target="../media/image351.png"/><Relationship Id="rId1" Type="http://schemas.openxmlformats.org/officeDocument/2006/relationships/slideMaster" Target="../slideMasters/slideMaster2.xml"/><Relationship Id="rId6" Type="http://schemas.openxmlformats.org/officeDocument/2006/relationships/image" Target="../media/image354.png"/><Relationship Id="rId11" Type="http://schemas.openxmlformats.org/officeDocument/2006/relationships/image" Target="../media/image50.png"/><Relationship Id="rId5" Type="http://schemas.openxmlformats.org/officeDocument/2006/relationships/image" Target="../media/image353.png"/><Relationship Id="rId10" Type="http://schemas.openxmlformats.org/officeDocument/2006/relationships/image" Target="../media/image358.png"/><Relationship Id="rId4" Type="http://schemas.openxmlformats.org/officeDocument/2006/relationships/image" Target="../media/image352.png"/><Relationship Id="rId9" Type="http://schemas.openxmlformats.org/officeDocument/2006/relationships/image" Target="../media/image357.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365.png"/><Relationship Id="rId3" Type="http://schemas.openxmlformats.org/officeDocument/2006/relationships/image" Target="../media/image58.png"/><Relationship Id="rId7" Type="http://schemas.openxmlformats.org/officeDocument/2006/relationships/image" Target="../media/image364.png"/><Relationship Id="rId2" Type="http://schemas.openxmlformats.org/officeDocument/2006/relationships/image" Target="../media/image361.png"/><Relationship Id="rId1" Type="http://schemas.openxmlformats.org/officeDocument/2006/relationships/slideMaster" Target="../slideMasters/slideMaster2.xml"/><Relationship Id="rId6" Type="http://schemas.openxmlformats.org/officeDocument/2006/relationships/image" Target="../media/image363.png"/><Relationship Id="rId5" Type="http://schemas.openxmlformats.org/officeDocument/2006/relationships/image" Target="../media/image50.png"/><Relationship Id="rId4" Type="http://schemas.openxmlformats.org/officeDocument/2006/relationships/image" Target="../media/image362.png"/><Relationship Id="rId9" Type="http://schemas.openxmlformats.org/officeDocument/2006/relationships/image" Target="../media/image93.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369.png"/><Relationship Id="rId3" Type="http://schemas.openxmlformats.org/officeDocument/2006/relationships/image" Target="../media/image294.png"/><Relationship Id="rId7" Type="http://schemas.openxmlformats.org/officeDocument/2006/relationships/image" Target="../media/image368.png"/><Relationship Id="rId2" Type="http://schemas.openxmlformats.org/officeDocument/2006/relationships/image" Target="../media/image36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67.png"/><Relationship Id="rId4" Type="http://schemas.openxmlformats.org/officeDocument/2006/relationships/image" Target="../media/image50.png"/><Relationship Id="rId9" Type="http://schemas.openxmlformats.org/officeDocument/2006/relationships/image" Target="../media/image370.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374.png"/><Relationship Id="rId3" Type="http://schemas.openxmlformats.org/officeDocument/2006/relationships/image" Target="../media/image371.png"/><Relationship Id="rId7" Type="http://schemas.openxmlformats.org/officeDocument/2006/relationships/image" Target="../media/image373.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372.png"/><Relationship Id="rId5" Type="http://schemas.openxmlformats.org/officeDocument/2006/relationships/image" Target="../media/image50.png"/><Relationship Id="rId4" Type="http://schemas.openxmlformats.org/officeDocument/2006/relationships/image" Target="../media/image366.png"/><Relationship Id="rId9" Type="http://schemas.openxmlformats.org/officeDocument/2006/relationships/image" Target="../media/image375.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78.png"/><Relationship Id="rId2" Type="http://schemas.openxmlformats.org/officeDocument/2006/relationships/image" Target="../media/image376.png"/><Relationship Id="rId1" Type="http://schemas.openxmlformats.org/officeDocument/2006/relationships/slideMaster" Target="../slideMasters/slideMaster2.xml"/><Relationship Id="rId6" Type="http://schemas.openxmlformats.org/officeDocument/2006/relationships/image" Target="../media/image377.png"/><Relationship Id="rId5" Type="http://schemas.openxmlformats.org/officeDocument/2006/relationships/image" Target="../media/image50.png"/><Relationship Id="rId4" Type="http://schemas.openxmlformats.org/officeDocument/2006/relationships/image" Target="../media/image315.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80.png"/><Relationship Id="rId7" Type="http://schemas.openxmlformats.org/officeDocument/2006/relationships/image" Target="../media/image382.png"/><Relationship Id="rId2" Type="http://schemas.openxmlformats.org/officeDocument/2006/relationships/image" Target="../media/image379.png"/><Relationship Id="rId1" Type="http://schemas.openxmlformats.org/officeDocument/2006/relationships/slideMaster" Target="../slideMasters/slideMaster2.xml"/><Relationship Id="rId6" Type="http://schemas.openxmlformats.org/officeDocument/2006/relationships/image" Target="../media/image381.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384.png"/><Relationship Id="rId2" Type="http://schemas.openxmlformats.org/officeDocument/2006/relationships/image" Target="../media/image383.png"/><Relationship Id="rId1" Type="http://schemas.openxmlformats.org/officeDocument/2006/relationships/slideMaster" Target="../slideMasters/slideMaster2.xml"/><Relationship Id="rId6" Type="http://schemas.openxmlformats.org/officeDocument/2006/relationships/image" Target="../media/image386.png"/><Relationship Id="rId5" Type="http://schemas.openxmlformats.org/officeDocument/2006/relationships/image" Target="../media/image385.png"/><Relationship Id="rId4" Type="http://schemas.openxmlformats.org/officeDocument/2006/relationships/image" Target="../media/image50.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392.png"/><Relationship Id="rId3" Type="http://schemas.openxmlformats.org/officeDocument/2006/relationships/image" Target="../media/image388.png"/><Relationship Id="rId7" Type="http://schemas.openxmlformats.org/officeDocument/2006/relationships/image" Target="../media/image391.png"/><Relationship Id="rId2" Type="http://schemas.openxmlformats.org/officeDocument/2006/relationships/image" Target="../media/image387.png"/><Relationship Id="rId1" Type="http://schemas.openxmlformats.org/officeDocument/2006/relationships/slideMaster" Target="../slideMasters/slideMaster2.xml"/><Relationship Id="rId6" Type="http://schemas.openxmlformats.org/officeDocument/2006/relationships/image" Target="../media/image390.png"/><Relationship Id="rId5" Type="http://schemas.openxmlformats.org/officeDocument/2006/relationships/image" Target="../media/image389.png"/><Relationship Id="rId4" Type="http://schemas.openxmlformats.org/officeDocument/2006/relationships/image" Target="../media/image50.png"/><Relationship Id="rId9" Type="http://schemas.openxmlformats.org/officeDocument/2006/relationships/image" Target="../media/image393.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15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3.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3.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4.pn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5.png"/><Relationship Id="rId1" Type="http://schemas.openxmlformats.org/officeDocument/2006/relationships/slideMaster" Target="../slideMasters/slideMaster3.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3.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6.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94.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3.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3.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3.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3.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3.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7.png"/><Relationship Id="rId2" Type="http://schemas.openxmlformats.org/officeDocument/2006/relationships/image" Target="../media/image133.png"/><Relationship Id="rId1" Type="http://schemas.openxmlformats.org/officeDocument/2006/relationships/slideMaster" Target="../slideMasters/slideMaster3.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402.png"/><Relationship Id="rId3" Type="http://schemas.openxmlformats.org/officeDocument/2006/relationships/image" Target="../media/image398.png"/><Relationship Id="rId7" Type="http://schemas.openxmlformats.org/officeDocument/2006/relationships/image" Target="../media/image401.png"/><Relationship Id="rId2" Type="http://schemas.openxmlformats.org/officeDocument/2006/relationships/image" Target="../media/image66.png"/><Relationship Id="rId1" Type="http://schemas.openxmlformats.org/officeDocument/2006/relationships/slideMaster" Target="../slideMasters/slideMaster3.xml"/><Relationship Id="rId6" Type="http://schemas.openxmlformats.org/officeDocument/2006/relationships/image" Target="../media/image400.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399.png"/><Relationship Id="rId9" Type="http://schemas.openxmlformats.org/officeDocument/2006/relationships/image" Target="../media/image403.png"/></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3.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3.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3.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405.png"/><Relationship Id="rId7" Type="http://schemas.openxmlformats.org/officeDocument/2006/relationships/image" Target="../media/image407.png"/><Relationship Id="rId2" Type="http://schemas.openxmlformats.org/officeDocument/2006/relationships/image" Target="../media/image404.png"/><Relationship Id="rId1" Type="http://schemas.openxmlformats.org/officeDocument/2006/relationships/slideMaster" Target="../slideMasters/slideMaster3.xml"/><Relationship Id="rId6" Type="http://schemas.openxmlformats.org/officeDocument/2006/relationships/image" Target="../media/image406.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1.png"/><Relationship Id="rId2" Type="http://schemas.openxmlformats.org/officeDocument/2006/relationships/image" Target="../media/image197.png"/><Relationship Id="rId1" Type="http://schemas.openxmlformats.org/officeDocument/2006/relationships/slideMaster" Target="../slideMasters/slideMaster3.xml"/><Relationship Id="rId6" Type="http://schemas.openxmlformats.org/officeDocument/2006/relationships/image" Target="../media/image408.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09.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410.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3.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1.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3.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2.png"/></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3.png"/><Relationship Id="rId1" Type="http://schemas.openxmlformats.org/officeDocument/2006/relationships/slideMaster" Target="../slideMasters/slideMaster3.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1.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3.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3.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5.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4.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3.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6.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3.xml"/><Relationship Id="rId6" Type="http://schemas.openxmlformats.org/officeDocument/2006/relationships/image" Target="../media/image418.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7.png"/><Relationship Id="rId9" Type="http://schemas.openxmlformats.org/officeDocument/2006/relationships/image" Target="../media/image419.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3.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421.png"/><Relationship Id="rId7" Type="http://schemas.openxmlformats.org/officeDocument/2006/relationships/image" Target="../media/image246.png"/><Relationship Id="rId2" Type="http://schemas.openxmlformats.org/officeDocument/2006/relationships/image" Target="../media/image420.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49.png"/><Relationship Id="rId9" Type="http://schemas.openxmlformats.org/officeDocument/2006/relationships/image" Target="../media/image251.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53.png"/><Relationship Id="rId7" Type="http://schemas.openxmlformats.org/officeDocument/2006/relationships/image" Target="../media/image122.png"/><Relationship Id="rId2" Type="http://schemas.openxmlformats.org/officeDocument/2006/relationships/image" Target="../media/image252.png"/><Relationship Id="rId1" Type="http://schemas.openxmlformats.org/officeDocument/2006/relationships/slideMaster" Target="../slideMasters/slideMaster3.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3.xml"/><Relationship Id="rId6" Type="http://schemas.openxmlformats.org/officeDocument/2006/relationships/image" Target="../media/image257.png"/><Relationship Id="rId5" Type="http://schemas.openxmlformats.org/officeDocument/2006/relationships/image" Target="../media/image50.png"/><Relationship Id="rId4" Type="http://schemas.openxmlformats.org/officeDocument/2006/relationships/image" Target="../media/image256.png"/><Relationship Id="rId9" Type="http://schemas.openxmlformats.org/officeDocument/2006/relationships/image" Target="../media/image246.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261.png"/><Relationship Id="rId3" Type="http://schemas.openxmlformats.org/officeDocument/2006/relationships/image" Target="../media/image259.png"/><Relationship Id="rId7" Type="http://schemas.openxmlformats.org/officeDocument/2006/relationships/image" Target="../media/image197.png"/><Relationship Id="rId2" Type="http://schemas.openxmlformats.org/officeDocument/2006/relationships/image" Target="../media/image258.png"/><Relationship Id="rId1" Type="http://schemas.openxmlformats.org/officeDocument/2006/relationships/slideMaster" Target="../slideMasters/slideMaster3.xml"/><Relationship Id="rId6" Type="http://schemas.openxmlformats.org/officeDocument/2006/relationships/image" Target="../media/image260.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3.png"/><Relationship Id="rId7" Type="http://schemas.openxmlformats.org/officeDocument/2006/relationships/image" Target="../media/image265.png"/><Relationship Id="rId2" Type="http://schemas.openxmlformats.org/officeDocument/2006/relationships/image" Target="../media/image262.png"/><Relationship Id="rId1" Type="http://schemas.openxmlformats.org/officeDocument/2006/relationships/slideMaster" Target="../slideMasters/slideMaster3.xml"/><Relationship Id="rId6" Type="http://schemas.openxmlformats.org/officeDocument/2006/relationships/image" Target="../media/image26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50.png"/><Relationship Id="rId7" Type="http://schemas.openxmlformats.org/officeDocument/2006/relationships/image" Target="../media/image269.png"/><Relationship Id="rId2" Type="http://schemas.openxmlformats.org/officeDocument/2006/relationships/image" Target="../media/image266.png"/><Relationship Id="rId1" Type="http://schemas.openxmlformats.org/officeDocument/2006/relationships/slideMaster" Target="../slideMasters/slideMaster3.xml"/><Relationship Id="rId6" Type="http://schemas.openxmlformats.org/officeDocument/2006/relationships/image" Target="../media/image423.png"/><Relationship Id="rId5" Type="http://schemas.openxmlformats.org/officeDocument/2006/relationships/image" Target="../media/image267.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274.png"/><Relationship Id="rId3" Type="http://schemas.openxmlformats.org/officeDocument/2006/relationships/image" Target="../media/image271.png"/><Relationship Id="rId7" Type="http://schemas.openxmlformats.org/officeDocument/2006/relationships/image" Target="../media/image273.png"/><Relationship Id="rId2" Type="http://schemas.openxmlformats.org/officeDocument/2006/relationships/image" Target="../media/image424.png"/><Relationship Id="rId1" Type="http://schemas.openxmlformats.org/officeDocument/2006/relationships/slideMaster" Target="../slideMasters/slideMaster3.xml"/><Relationship Id="rId6" Type="http://schemas.openxmlformats.org/officeDocument/2006/relationships/image" Target="../media/image27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276.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3.xml"/><Relationship Id="rId6" Type="http://schemas.openxmlformats.org/officeDocument/2006/relationships/image" Target="../media/image277.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283.png"/><Relationship Id="rId3" Type="http://schemas.openxmlformats.org/officeDocument/2006/relationships/image" Target="../media/image280.png"/><Relationship Id="rId7" Type="http://schemas.openxmlformats.org/officeDocument/2006/relationships/image" Target="../media/image282.png"/><Relationship Id="rId2" Type="http://schemas.openxmlformats.org/officeDocument/2006/relationships/image" Target="../media/image279.png"/><Relationship Id="rId1" Type="http://schemas.openxmlformats.org/officeDocument/2006/relationships/slideMaster" Target="../slideMasters/slideMaster3.xml"/><Relationship Id="rId6" Type="http://schemas.openxmlformats.org/officeDocument/2006/relationships/image" Target="../media/image261.png"/><Relationship Id="rId5" Type="http://schemas.openxmlformats.org/officeDocument/2006/relationships/image" Target="../media/image281.png"/><Relationship Id="rId10" Type="http://schemas.openxmlformats.org/officeDocument/2006/relationships/image" Target="../media/image285.png"/><Relationship Id="rId4" Type="http://schemas.openxmlformats.org/officeDocument/2006/relationships/image" Target="../media/image50.png"/><Relationship Id="rId9" Type="http://schemas.openxmlformats.org/officeDocument/2006/relationships/image" Target="../media/image284.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291.png"/><Relationship Id="rId3" Type="http://schemas.openxmlformats.org/officeDocument/2006/relationships/image" Target="../media/image287.png"/><Relationship Id="rId7" Type="http://schemas.openxmlformats.org/officeDocument/2006/relationships/image" Target="../media/image290.png"/><Relationship Id="rId2" Type="http://schemas.openxmlformats.org/officeDocument/2006/relationships/image" Target="../media/image286.png"/><Relationship Id="rId1" Type="http://schemas.openxmlformats.org/officeDocument/2006/relationships/slideMaster" Target="../slideMasters/slideMaster3.xml"/><Relationship Id="rId6" Type="http://schemas.openxmlformats.org/officeDocument/2006/relationships/image" Target="../media/image289.png"/><Relationship Id="rId5" Type="http://schemas.openxmlformats.org/officeDocument/2006/relationships/image" Target="../media/image288.png"/><Relationship Id="rId4" Type="http://schemas.openxmlformats.org/officeDocument/2006/relationships/image" Target="../media/image50.png"/><Relationship Id="rId9" Type="http://schemas.openxmlformats.org/officeDocument/2006/relationships/image" Target="../media/image292.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298.png"/><Relationship Id="rId3" Type="http://schemas.openxmlformats.org/officeDocument/2006/relationships/image" Target="../media/image294.png"/><Relationship Id="rId7" Type="http://schemas.openxmlformats.org/officeDocument/2006/relationships/image" Target="../media/image66.png"/><Relationship Id="rId2" Type="http://schemas.openxmlformats.org/officeDocument/2006/relationships/image" Target="../media/image293.png"/><Relationship Id="rId1" Type="http://schemas.openxmlformats.org/officeDocument/2006/relationships/slideMaster" Target="../slideMasters/slideMaster3.xml"/><Relationship Id="rId6" Type="http://schemas.openxmlformats.org/officeDocument/2006/relationships/image" Target="../media/image297.png"/><Relationship Id="rId5" Type="http://schemas.openxmlformats.org/officeDocument/2006/relationships/image" Target="../media/image296.png"/><Relationship Id="rId10" Type="http://schemas.openxmlformats.org/officeDocument/2006/relationships/image" Target="../media/image50.png"/><Relationship Id="rId4" Type="http://schemas.openxmlformats.org/officeDocument/2006/relationships/image" Target="../media/image295.png"/><Relationship Id="rId9" Type="http://schemas.openxmlformats.org/officeDocument/2006/relationships/image" Target="../media/image299.png"/></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50.png"/><Relationship Id="rId1" Type="http://schemas.openxmlformats.org/officeDocument/2006/relationships/slideMaster" Target="../slideMasters/slideMaster3.xml"/><Relationship Id="rId6" Type="http://schemas.openxmlformats.org/officeDocument/2006/relationships/image" Target="../media/image425.png"/><Relationship Id="rId5" Type="http://schemas.openxmlformats.org/officeDocument/2006/relationships/image" Target="../media/image302.png"/><Relationship Id="rId4" Type="http://schemas.openxmlformats.org/officeDocument/2006/relationships/image" Target="../media/image301.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307.png"/><Relationship Id="rId2" Type="http://schemas.openxmlformats.org/officeDocument/2006/relationships/image" Target="../media/image303.png"/><Relationship Id="rId1" Type="http://schemas.openxmlformats.org/officeDocument/2006/relationships/slideMaster" Target="../slideMasters/slideMaster3.xml"/><Relationship Id="rId6" Type="http://schemas.openxmlformats.org/officeDocument/2006/relationships/image" Target="../media/image306.png"/><Relationship Id="rId5" Type="http://schemas.openxmlformats.org/officeDocument/2006/relationships/image" Target="../media/image305.png"/><Relationship Id="rId4" Type="http://schemas.openxmlformats.org/officeDocument/2006/relationships/image" Target="../media/image50.png"/><Relationship Id="rId9" Type="http://schemas.openxmlformats.org/officeDocument/2006/relationships/image" Target="../media/image309.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313.png"/><Relationship Id="rId13" Type="http://schemas.openxmlformats.org/officeDocument/2006/relationships/image" Target="../media/image318.png"/><Relationship Id="rId3" Type="http://schemas.openxmlformats.org/officeDocument/2006/relationships/image" Target="../media/image50.png"/><Relationship Id="rId7" Type="http://schemas.openxmlformats.org/officeDocument/2006/relationships/image" Target="../media/image312.png"/><Relationship Id="rId12" Type="http://schemas.openxmlformats.org/officeDocument/2006/relationships/image" Target="../media/image317.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1.png"/><Relationship Id="rId11" Type="http://schemas.openxmlformats.org/officeDocument/2006/relationships/image" Target="../media/image316.png"/><Relationship Id="rId5" Type="http://schemas.openxmlformats.org/officeDocument/2006/relationships/image" Target="../media/image310.png"/><Relationship Id="rId10" Type="http://schemas.openxmlformats.org/officeDocument/2006/relationships/image" Target="../media/image315.png"/><Relationship Id="rId4" Type="http://schemas.openxmlformats.org/officeDocument/2006/relationships/image" Target="../media/image66.png"/><Relationship Id="rId9" Type="http://schemas.openxmlformats.org/officeDocument/2006/relationships/image" Target="../media/image314.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323.png"/><Relationship Id="rId3" Type="http://schemas.openxmlformats.org/officeDocument/2006/relationships/image" Target="../media/image93.png"/><Relationship Id="rId7" Type="http://schemas.openxmlformats.org/officeDocument/2006/relationships/image" Target="../media/image322.png"/><Relationship Id="rId2" Type="http://schemas.openxmlformats.org/officeDocument/2006/relationships/image" Target="../media/image319.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321.png"/><Relationship Id="rId10" Type="http://schemas.openxmlformats.org/officeDocument/2006/relationships/image" Target="../media/image66.png"/><Relationship Id="rId4" Type="http://schemas.openxmlformats.org/officeDocument/2006/relationships/image" Target="../media/image320.png"/><Relationship Id="rId9" Type="http://schemas.openxmlformats.org/officeDocument/2006/relationships/image" Target="../media/image324.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330.png"/><Relationship Id="rId3" Type="http://schemas.openxmlformats.org/officeDocument/2006/relationships/image" Target="../media/image77.png"/><Relationship Id="rId7" Type="http://schemas.openxmlformats.org/officeDocument/2006/relationships/image" Target="../media/image329.png"/><Relationship Id="rId2" Type="http://schemas.openxmlformats.org/officeDocument/2006/relationships/image" Target="../media/image325.png"/><Relationship Id="rId1" Type="http://schemas.openxmlformats.org/officeDocument/2006/relationships/slideMaster" Target="../slideMasters/slideMaster3.xml"/><Relationship Id="rId6" Type="http://schemas.openxmlformats.org/officeDocument/2006/relationships/image" Target="../media/image328.png"/><Relationship Id="rId5" Type="http://schemas.openxmlformats.org/officeDocument/2006/relationships/image" Target="../media/image327.png"/><Relationship Id="rId4" Type="http://schemas.openxmlformats.org/officeDocument/2006/relationships/image" Target="../media/image326.png"/><Relationship Id="rId9" Type="http://schemas.openxmlformats.org/officeDocument/2006/relationships/image" Target="../media/image50.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337.png"/><Relationship Id="rId13" Type="http://schemas.openxmlformats.org/officeDocument/2006/relationships/image" Target="../media/image427.png"/><Relationship Id="rId3" Type="http://schemas.openxmlformats.org/officeDocument/2006/relationships/image" Target="../media/image332.png"/><Relationship Id="rId7" Type="http://schemas.openxmlformats.org/officeDocument/2006/relationships/image" Target="../media/image336.png"/><Relationship Id="rId12" Type="http://schemas.openxmlformats.org/officeDocument/2006/relationships/image" Target="../media/image341.png"/><Relationship Id="rId17" Type="http://schemas.openxmlformats.org/officeDocument/2006/relationships/image" Target="../media/image50.png"/><Relationship Id="rId2" Type="http://schemas.openxmlformats.org/officeDocument/2006/relationships/image" Target="../media/image426.png"/><Relationship Id="rId16" Type="http://schemas.openxmlformats.org/officeDocument/2006/relationships/image" Target="../media/image345.png"/><Relationship Id="rId1" Type="http://schemas.openxmlformats.org/officeDocument/2006/relationships/slideMaster" Target="../slideMasters/slideMaster3.xml"/><Relationship Id="rId6" Type="http://schemas.openxmlformats.org/officeDocument/2006/relationships/image" Target="../media/image335.png"/><Relationship Id="rId11" Type="http://schemas.openxmlformats.org/officeDocument/2006/relationships/image" Target="../media/image340.png"/><Relationship Id="rId5" Type="http://schemas.openxmlformats.org/officeDocument/2006/relationships/image" Target="../media/image334.png"/><Relationship Id="rId15" Type="http://schemas.openxmlformats.org/officeDocument/2006/relationships/image" Target="../media/image344.png"/><Relationship Id="rId10" Type="http://schemas.openxmlformats.org/officeDocument/2006/relationships/image" Target="../media/image339.png"/><Relationship Id="rId4" Type="http://schemas.openxmlformats.org/officeDocument/2006/relationships/image" Target="../media/image333.png"/><Relationship Id="rId9" Type="http://schemas.openxmlformats.org/officeDocument/2006/relationships/image" Target="../media/image338.png"/><Relationship Id="rId14" Type="http://schemas.openxmlformats.org/officeDocument/2006/relationships/image" Target="../media/image343.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7.png"/><Relationship Id="rId7" Type="http://schemas.openxmlformats.org/officeDocument/2006/relationships/image" Target="../media/image350.png"/><Relationship Id="rId2" Type="http://schemas.openxmlformats.org/officeDocument/2006/relationships/image" Target="../media/image346.png"/><Relationship Id="rId1" Type="http://schemas.openxmlformats.org/officeDocument/2006/relationships/slideMaster" Target="../slideMasters/slideMaster3.xml"/><Relationship Id="rId6" Type="http://schemas.openxmlformats.org/officeDocument/2006/relationships/image" Target="../media/image349.png"/><Relationship Id="rId5" Type="http://schemas.openxmlformats.org/officeDocument/2006/relationships/image" Target="../media/image261.png"/><Relationship Id="rId4" Type="http://schemas.openxmlformats.org/officeDocument/2006/relationships/image" Target="../media/image348.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356.png"/><Relationship Id="rId13" Type="http://schemas.openxmlformats.org/officeDocument/2006/relationships/image" Target="../media/image360.png"/><Relationship Id="rId3" Type="http://schemas.openxmlformats.org/officeDocument/2006/relationships/image" Target="../media/image304.png"/><Relationship Id="rId7" Type="http://schemas.openxmlformats.org/officeDocument/2006/relationships/image" Target="../media/image355.png"/><Relationship Id="rId12" Type="http://schemas.openxmlformats.org/officeDocument/2006/relationships/image" Target="../media/image359.png"/><Relationship Id="rId2" Type="http://schemas.openxmlformats.org/officeDocument/2006/relationships/image" Target="../media/image351.png"/><Relationship Id="rId1" Type="http://schemas.openxmlformats.org/officeDocument/2006/relationships/slideMaster" Target="../slideMasters/slideMaster3.xml"/><Relationship Id="rId6" Type="http://schemas.openxmlformats.org/officeDocument/2006/relationships/image" Target="../media/image354.png"/><Relationship Id="rId11" Type="http://schemas.openxmlformats.org/officeDocument/2006/relationships/image" Target="../media/image50.png"/><Relationship Id="rId5" Type="http://schemas.openxmlformats.org/officeDocument/2006/relationships/image" Target="../media/image353.png"/><Relationship Id="rId10" Type="http://schemas.openxmlformats.org/officeDocument/2006/relationships/image" Target="../media/image358.png"/><Relationship Id="rId4" Type="http://schemas.openxmlformats.org/officeDocument/2006/relationships/image" Target="../media/image352.png"/><Relationship Id="rId9" Type="http://schemas.openxmlformats.org/officeDocument/2006/relationships/image" Target="../media/image357.png"/></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365.png"/><Relationship Id="rId3" Type="http://schemas.openxmlformats.org/officeDocument/2006/relationships/image" Target="../media/image58.png"/><Relationship Id="rId7" Type="http://schemas.openxmlformats.org/officeDocument/2006/relationships/image" Target="../media/image364.png"/><Relationship Id="rId2" Type="http://schemas.openxmlformats.org/officeDocument/2006/relationships/image" Target="../media/image361.png"/><Relationship Id="rId1" Type="http://schemas.openxmlformats.org/officeDocument/2006/relationships/slideMaster" Target="../slideMasters/slideMaster3.xml"/><Relationship Id="rId6" Type="http://schemas.openxmlformats.org/officeDocument/2006/relationships/image" Target="../media/image363.png"/><Relationship Id="rId5" Type="http://schemas.openxmlformats.org/officeDocument/2006/relationships/image" Target="../media/image50.png"/><Relationship Id="rId4" Type="http://schemas.openxmlformats.org/officeDocument/2006/relationships/image" Target="../media/image362.png"/><Relationship Id="rId9" Type="http://schemas.openxmlformats.org/officeDocument/2006/relationships/image" Target="../media/image93.png"/></Relationships>
</file>

<file path=ppt/slideLayouts/_rels/slideLayout216.xml.rels><?xml version="1.0" encoding="UTF-8" standalone="yes"?>
<Relationships xmlns="http://schemas.openxmlformats.org/package/2006/relationships"><Relationship Id="rId8" Type="http://schemas.openxmlformats.org/officeDocument/2006/relationships/image" Target="../media/image369.png"/><Relationship Id="rId3" Type="http://schemas.openxmlformats.org/officeDocument/2006/relationships/image" Target="../media/image294.png"/><Relationship Id="rId7" Type="http://schemas.openxmlformats.org/officeDocument/2006/relationships/image" Target="../media/image368.png"/><Relationship Id="rId2" Type="http://schemas.openxmlformats.org/officeDocument/2006/relationships/image" Target="../media/image366.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67.png"/><Relationship Id="rId4" Type="http://schemas.openxmlformats.org/officeDocument/2006/relationships/image" Target="../media/image50.png"/><Relationship Id="rId9" Type="http://schemas.openxmlformats.org/officeDocument/2006/relationships/image" Target="../media/image370.png"/></Relationships>
</file>

<file path=ppt/slideLayouts/_rels/slideLayout217.xml.rels><?xml version="1.0" encoding="UTF-8" standalone="yes"?>
<Relationships xmlns="http://schemas.openxmlformats.org/package/2006/relationships"><Relationship Id="rId8" Type="http://schemas.openxmlformats.org/officeDocument/2006/relationships/image" Target="../media/image374.png"/><Relationship Id="rId3" Type="http://schemas.openxmlformats.org/officeDocument/2006/relationships/image" Target="../media/image371.png"/><Relationship Id="rId7" Type="http://schemas.openxmlformats.org/officeDocument/2006/relationships/image" Target="../media/image373.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372.png"/><Relationship Id="rId5" Type="http://schemas.openxmlformats.org/officeDocument/2006/relationships/image" Target="../media/image50.png"/><Relationship Id="rId4" Type="http://schemas.openxmlformats.org/officeDocument/2006/relationships/image" Target="../media/image366.png"/><Relationship Id="rId9" Type="http://schemas.openxmlformats.org/officeDocument/2006/relationships/image" Target="../media/image375.png"/></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78.png"/><Relationship Id="rId2" Type="http://schemas.openxmlformats.org/officeDocument/2006/relationships/image" Target="../media/image376.png"/><Relationship Id="rId1" Type="http://schemas.openxmlformats.org/officeDocument/2006/relationships/slideMaster" Target="../slideMasters/slideMaster3.xml"/><Relationship Id="rId6" Type="http://schemas.openxmlformats.org/officeDocument/2006/relationships/image" Target="../media/image377.png"/><Relationship Id="rId5" Type="http://schemas.openxmlformats.org/officeDocument/2006/relationships/image" Target="../media/image50.png"/><Relationship Id="rId4" Type="http://schemas.openxmlformats.org/officeDocument/2006/relationships/image" Target="../media/image315.png"/></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380.png"/><Relationship Id="rId7" Type="http://schemas.openxmlformats.org/officeDocument/2006/relationships/image" Target="../media/image382.png"/><Relationship Id="rId2" Type="http://schemas.openxmlformats.org/officeDocument/2006/relationships/image" Target="../media/image379.png"/><Relationship Id="rId1" Type="http://schemas.openxmlformats.org/officeDocument/2006/relationships/slideMaster" Target="../slideMasters/slideMaster3.xml"/><Relationship Id="rId6" Type="http://schemas.openxmlformats.org/officeDocument/2006/relationships/image" Target="../media/image381.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384.png"/><Relationship Id="rId2" Type="http://schemas.openxmlformats.org/officeDocument/2006/relationships/image" Target="../media/image383.png"/><Relationship Id="rId1" Type="http://schemas.openxmlformats.org/officeDocument/2006/relationships/slideMaster" Target="../slideMasters/slideMaster3.xml"/><Relationship Id="rId6" Type="http://schemas.openxmlformats.org/officeDocument/2006/relationships/image" Target="../media/image386.png"/><Relationship Id="rId5" Type="http://schemas.openxmlformats.org/officeDocument/2006/relationships/image" Target="../media/image385.png"/><Relationship Id="rId4" Type="http://schemas.openxmlformats.org/officeDocument/2006/relationships/image" Target="../media/image50.png"/></Relationships>
</file>

<file path=ppt/slideLayouts/_rels/slideLayout221.xml.rels><?xml version="1.0" encoding="UTF-8" standalone="yes"?>
<Relationships xmlns="http://schemas.openxmlformats.org/package/2006/relationships"><Relationship Id="rId8" Type="http://schemas.openxmlformats.org/officeDocument/2006/relationships/image" Target="../media/image392.png"/><Relationship Id="rId3" Type="http://schemas.openxmlformats.org/officeDocument/2006/relationships/image" Target="../media/image388.png"/><Relationship Id="rId7" Type="http://schemas.openxmlformats.org/officeDocument/2006/relationships/image" Target="../media/image391.png"/><Relationship Id="rId2" Type="http://schemas.openxmlformats.org/officeDocument/2006/relationships/image" Target="../media/image387.png"/><Relationship Id="rId1" Type="http://schemas.openxmlformats.org/officeDocument/2006/relationships/slideMaster" Target="../slideMasters/slideMaster3.xml"/><Relationship Id="rId6" Type="http://schemas.openxmlformats.org/officeDocument/2006/relationships/image" Target="../media/image390.png"/><Relationship Id="rId5" Type="http://schemas.openxmlformats.org/officeDocument/2006/relationships/image" Target="../media/image389.png"/><Relationship Id="rId4" Type="http://schemas.openxmlformats.org/officeDocument/2006/relationships/image" Target="../media/image50.png"/><Relationship Id="rId9" Type="http://schemas.openxmlformats.org/officeDocument/2006/relationships/image" Target="../media/image393.png"/></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3.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1.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51.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250.png"/><Relationship Id="rId5" Type="http://schemas.openxmlformats.org/officeDocument/2006/relationships/image" Target="../media/image246.png"/><Relationship Id="rId4" Type="http://schemas.openxmlformats.org/officeDocument/2006/relationships/image" Target="../media/image122.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image" Target="../media/image252.png"/><Relationship Id="rId1" Type="http://schemas.openxmlformats.org/officeDocument/2006/relationships/slideMaster" Target="../slideMasters/slideMaster1.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1.xml"/><Relationship Id="rId6" Type="http://schemas.openxmlformats.org/officeDocument/2006/relationships/image" Target="../media/image257.png"/><Relationship Id="rId5" Type="http://schemas.openxmlformats.org/officeDocument/2006/relationships/image" Target="../media/image50.png"/><Relationship Id="rId4" Type="http://schemas.openxmlformats.org/officeDocument/2006/relationships/image" Target="../media/image256.png"/><Relationship Id="rId9" Type="http://schemas.openxmlformats.org/officeDocument/2006/relationships/image" Target="../media/image24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61.png"/><Relationship Id="rId3" Type="http://schemas.openxmlformats.org/officeDocument/2006/relationships/image" Target="../media/image259.png"/><Relationship Id="rId7" Type="http://schemas.openxmlformats.org/officeDocument/2006/relationships/image" Target="../media/image197.png"/><Relationship Id="rId2" Type="http://schemas.openxmlformats.org/officeDocument/2006/relationships/image" Target="../media/image258.png"/><Relationship Id="rId1" Type="http://schemas.openxmlformats.org/officeDocument/2006/relationships/slideMaster" Target="../slideMasters/slideMaster1.xml"/><Relationship Id="rId6" Type="http://schemas.openxmlformats.org/officeDocument/2006/relationships/image" Target="../media/image260.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3.png"/><Relationship Id="rId7" Type="http://schemas.openxmlformats.org/officeDocument/2006/relationships/image" Target="../media/image265.png"/><Relationship Id="rId2" Type="http://schemas.openxmlformats.org/officeDocument/2006/relationships/image" Target="../media/image262.png"/><Relationship Id="rId1" Type="http://schemas.openxmlformats.org/officeDocument/2006/relationships/slideMaster" Target="../slideMasters/slideMaster1.xml"/><Relationship Id="rId6" Type="http://schemas.openxmlformats.org/officeDocument/2006/relationships/image" Target="../media/image26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50.png"/><Relationship Id="rId7" Type="http://schemas.openxmlformats.org/officeDocument/2006/relationships/image" Target="../media/image269.png"/><Relationship Id="rId2" Type="http://schemas.openxmlformats.org/officeDocument/2006/relationships/image" Target="../media/image266.png"/><Relationship Id="rId1" Type="http://schemas.openxmlformats.org/officeDocument/2006/relationships/slideMaster" Target="../slideMasters/slideMaster1.xml"/><Relationship Id="rId6" Type="http://schemas.openxmlformats.org/officeDocument/2006/relationships/image" Target="../media/image268.png"/><Relationship Id="rId5" Type="http://schemas.openxmlformats.org/officeDocument/2006/relationships/image" Target="../media/image267.png"/><Relationship Id="rId4" Type="http://schemas.openxmlformats.org/officeDocument/2006/relationships/image" Target="../media/image24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4.png"/><Relationship Id="rId2" Type="http://schemas.openxmlformats.org/officeDocument/2006/relationships/image" Target="../media/image271.png"/><Relationship Id="rId1" Type="http://schemas.openxmlformats.org/officeDocument/2006/relationships/slideMaster" Target="../slideMasters/slideMaster1.xml"/><Relationship Id="rId6" Type="http://schemas.openxmlformats.org/officeDocument/2006/relationships/image" Target="../media/image273.png"/><Relationship Id="rId5" Type="http://schemas.openxmlformats.org/officeDocument/2006/relationships/image" Target="../media/image272.png"/><Relationship Id="rId4" Type="http://schemas.openxmlformats.org/officeDocument/2006/relationships/image" Target="../media/image24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6.png"/><Relationship Id="rId7" Type="http://schemas.openxmlformats.org/officeDocument/2006/relationships/image" Target="../media/image278.png"/><Relationship Id="rId2" Type="http://schemas.openxmlformats.org/officeDocument/2006/relationships/image" Target="../media/image275.png"/><Relationship Id="rId1" Type="http://schemas.openxmlformats.org/officeDocument/2006/relationships/slideMaster" Target="../slideMasters/slideMaster1.xml"/><Relationship Id="rId6" Type="http://schemas.openxmlformats.org/officeDocument/2006/relationships/image" Target="../media/image277.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83.png"/><Relationship Id="rId3" Type="http://schemas.openxmlformats.org/officeDocument/2006/relationships/image" Target="../media/image280.png"/><Relationship Id="rId7" Type="http://schemas.openxmlformats.org/officeDocument/2006/relationships/image" Target="../media/image282.png"/><Relationship Id="rId2" Type="http://schemas.openxmlformats.org/officeDocument/2006/relationships/image" Target="../media/image279.png"/><Relationship Id="rId1" Type="http://schemas.openxmlformats.org/officeDocument/2006/relationships/slideMaster" Target="../slideMasters/slideMaster1.xml"/><Relationship Id="rId6" Type="http://schemas.openxmlformats.org/officeDocument/2006/relationships/image" Target="../media/image261.png"/><Relationship Id="rId5" Type="http://schemas.openxmlformats.org/officeDocument/2006/relationships/image" Target="../media/image281.png"/><Relationship Id="rId10" Type="http://schemas.openxmlformats.org/officeDocument/2006/relationships/image" Target="../media/image285.png"/><Relationship Id="rId4" Type="http://schemas.openxmlformats.org/officeDocument/2006/relationships/image" Target="../media/image50.png"/><Relationship Id="rId9" Type="http://schemas.openxmlformats.org/officeDocument/2006/relationships/image" Target="../media/image284.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1.png"/><Relationship Id="rId3" Type="http://schemas.openxmlformats.org/officeDocument/2006/relationships/image" Target="../media/image287.png"/><Relationship Id="rId7" Type="http://schemas.openxmlformats.org/officeDocument/2006/relationships/image" Target="../media/image290.png"/><Relationship Id="rId2" Type="http://schemas.openxmlformats.org/officeDocument/2006/relationships/image" Target="../media/image286.png"/><Relationship Id="rId1" Type="http://schemas.openxmlformats.org/officeDocument/2006/relationships/slideMaster" Target="../slideMasters/slideMaster1.xml"/><Relationship Id="rId6" Type="http://schemas.openxmlformats.org/officeDocument/2006/relationships/image" Target="../media/image289.png"/><Relationship Id="rId5" Type="http://schemas.openxmlformats.org/officeDocument/2006/relationships/image" Target="../media/image288.png"/><Relationship Id="rId4" Type="http://schemas.openxmlformats.org/officeDocument/2006/relationships/image" Target="../media/image50.png"/><Relationship Id="rId9" Type="http://schemas.openxmlformats.org/officeDocument/2006/relationships/image" Target="../media/image292.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298.png"/><Relationship Id="rId3" Type="http://schemas.openxmlformats.org/officeDocument/2006/relationships/image" Target="../media/image294.png"/><Relationship Id="rId7" Type="http://schemas.openxmlformats.org/officeDocument/2006/relationships/image" Target="../media/image66.png"/><Relationship Id="rId2" Type="http://schemas.openxmlformats.org/officeDocument/2006/relationships/image" Target="../media/image293.png"/><Relationship Id="rId1" Type="http://schemas.openxmlformats.org/officeDocument/2006/relationships/slideMaster" Target="../slideMasters/slideMaster1.xml"/><Relationship Id="rId6" Type="http://schemas.openxmlformats.org/officeDocument/2006/relationships/image" Target="../media/image297.png"/><Relationship Id="rId5" Type="http://schemas.openxmlformats.org/officeDocument/2006/relationships/image" Target="../media/image296.png"/><Relationship Id="rId10" Type="http://schemas.openxmlformats.org/officeDocument/2006/relationships/image" Target="../media/image50.png"/><Relationship Id="rId4" Type="http://schemas.openxmlformats.org/officeDocument/2006/relationships/image" Target="../media/image295.png"/><Relationship Id="rId9" Type="http://schemas.openxmlformats.org/officeDocument/2006/relationships/image" Target="../media/image299.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02.png"/><Relationship Id="rId4" Type="http://schemas.openxmlformats.org/officeDocument/2006/relationships/image" Target="../media/image301.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1.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08.png"/><Relationship Id="rId3" Type="http://schemas.openxmlformats.org/officeDocument/2006/relationships/image" Target="../media/image304.png"/><Relationship Id="rId7" Type="http://schemas.openxmlformats.org/officeDocument/2006/relationships/image" Target="../media/image307.png"/><Relationship Id="rId2" Type="http://schemas.openxmlformats.org/officeDocument/2006/relationships/image" Target="../media/image303.png"/><Relationship Id="rId1" Type="http://schemas.openxmlformats.org/officeDocument/2006/relationships/slideMaster" Target="../slideMasters/slideMaster1.xml"/><Relationship Id="rId6" Type="http://schemas.openxmlformats.org/officeDocument/2006/relationships/image" Target="../media/image306.png"/><Relationship Id="rId5" Type="http://schemas.openxmlformats.org/officeDocument/2006/relationships/image" Target="../media/image305.png"/><Relationship Id="rId4" Type="http://schemas.openxmlformats.org/officeDocument/2006/relationships/image" Target="../media/image50.png"/><Relationship Id="rId9" Type="http://schemas.openxmlformats.org/officeDocument/2006/relationships/image" Target="../media/image309.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3.png"/><Relationship Id="rId13" Type="http://schemas.openxmlformats.org/officeDocument/2006/relationships/image" Target="../media/image318.png"/><Relationship Id="rId3" Type="http://schemas.openxmlformats.org/officeDocument/2006/relationships/image" Target="../media/image50.png"/><Relationship Id="rId7" Type="http://schemas.openxmlformats.org/officeDocument/2006/relationships/image" Target="../media/image312.png"/><Relationship Id="rId12" Type="http://schemas.openxmlformats.org/officeDocument/2006/relationships/image" Target="../media/image317.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1.png"/><Relationship Id="rId11" Type="http://schemas.openxmlformats.org/officeDocument/2006/relationships/image" Target="../media/image316.png"/><Relationship Id="rId5" Type="http://schemas.openxmlformats.org/officeDocument/2006/relationships/image" Target="../media/image310.png"/><Relationship Id="rId10" Type="http://schemas.openxmlformats.org/officeDocument/2006/relationships/image" Target="../media/image315.png"/><Relationship Id="rId4" Type="http://schemas.openxmlformats.org/officeDocument/2006/relationships/image" Target="../media/image66.png"/><Relationship Id="rId9" Type="http://schemas.openxmlformats.org/officeDocument/2006/relationships/image" Target="../media/image314.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4.png"/><Relationship Id="rId3" Type="http://schemas.openxmlformats.org/officeDocument/2006/relationships/image" Target="../media/image50.png"/><Relationship Id="rId7" Type="http://schemas.openxmlformats.org/officeDocument/2006/relationships/image" Target="../media/image313.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2.png"/><Relationship Id="rId11" Type="http://schemas.openxmlformats.org/officeDocument/2006/relationships/image" Target="../media/image318.png"/><Relationship Id="rId5" Type="http://schemas.openxmlformats.org/officeDocument/2006/relationships/image" Target="../media/image311.png"/><Relationship Id="rId10" Type="http://schemas.openxmlformats.org/officeDocument/2006/relationships/image" Target="../media/image317.png"/><Relationship Id="rId4" Type="http://schemas.openxmlformats.org/officeDocument/2006/relationships/image" Target="../media/image310.png"/><Relationship Id="rId9" Type="http://schemas.openxmlformats.org/officeDocument/2006/relationships/image" Target="../media/image315.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3.png"/><Relationship Id="rId3" Type="http://schemas.openxmlformats.org/officeDocument/2006/relationships/image" Target="../media/image93.png"/><Relationship Id="rId7" Type="http://schemas.openxmlformats.org/officeDocument/2006/relationships/image" Target="../media/image322.png"/><Relationship Id="rId2" Type="http://schemas.openxmlformats.org/officeDocument/2006/relationships/image" Target="../media/image319.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21.png"/><Relationship Id="rId10" Type="http://schemas.openxmlformats.org/officeDocument/2006/relationships/image" Target="../media/image66.png"/><Relationship Id="rId4" Type="http://schemas.openxmlformats.org/officeDocument/2006/relationships/image" Target="../media/image320.png"/><Relationship Id="rId9" Type="http://schemas.openxmlformats.org/officeDocument/2006/relationships/image" Target="../media/image324.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30.png"/><Relationship Id="rId3" Type="http://schemas.openxmlformats.org/officeDocument/2006/relationships/image" Target="../media/image77.png"/><Relationship Id="rId7" Type="http://schemas.openxmlformats.org/officeDocument/2006/relationships/image" Target="../media/image329.png"/><Relationship Id="rId2" Type="http://schemas.openxmlformats.org/officeDocument/2006/relationships/image" Target="../media/image325.png"/><Relationship Id="rId1" Type="http://schemas.openxmlformats.org/officeDocument/2006/relationships/slideMaster" Target="../slideMasters/slideMaster1.xml"/><Relationship Id="rId6" Type="http://schemas.openxmlformats.org/officeDocument/2006/relationships/image" Target="../media/image328.png"/><Relationship Id="rId5" Type="http://schemas.openxmlformats.org/officeDocument/2006/relationships/image" Target="../media/image327.png"/><Relationship Id="rId4" Type="http://schemas.openxmlformats.org/officeDocument/2006/relationships/image" Target="../media/image326.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7.png"/><Relationship Id="rId13" Type="http://schemas.openxmlformats.org/officeDocument/2006/relationships/image" Target="../media/image342.png"/><Relationship Id="rId3" Type="http://schemas.openxmlformats.org/officeDocument/2006/relationships/image" Target="../media/image332.png"/><Relationship Id="rId7" Type="http://schemas.openxmlformats.org/officeDocument/2006/relationships/image" Target="../media/image336.png"/><Relationship Id="rId12" Type="http://schemas.openxmlformats.org/officeDocument/2006/relationships/image" Target="../media/image341.png"/><Relationship Id="rId17" Type="http://schemas.openxmlformats.org/officeDocument/2006/relationships/image" Target="../media/image50.png"/><Relationship Id="rId2" Type="http://schemas.openxmlformats.org/officeDocument/2006/relationships/image" Target="../media/image331.png"/><Relationship Id="rId16" Type="http://schemas.openxmlformats.org/officeDocument/2006/relationships/image" Target="../media/image345.png"/><Relationship Id="rId1" Type="http://schemas.openxmlformats.org/officeDocument/2006/relationships/slideMaster" Target="../slideMasters/slideMaster1.xml"/><Relationship Id="rId6" Type="http://schemas.openxmlformats.org/officeDocument/2006/relationships/image" Target="../media/image335.png"/><Relationship Id="rId11" Type="http://schemas.openxmlformats.org/officeDocument/2006/relationships/image" Target="../media/image340.png"/><Relationship Id="rId5" Type="http://schemas.openxmlformats.org/officeDocument/2006/relationships/image" Target="../media/image334.png"/><Relationship Id="rId15" Type="http://schemas.openxmlformats.org/officeDocument/2006/relationships/image" Target="../media/image344.png"/><Relationship Id="rId10" Type="http://schemas.openxmlformats.org/officeDocument/2006/relationships/image" Target="../media/image339.png"/><Relationship Id="rId4" Type="http://schemas.openxmlformats.org/officeDocument/2006/relationships/image" Target="../media/image333.png"/><Relationship Id="rId9" Type="http://schemas.openxmlformats.org/officeDocument/2006/relationships/image" Target="../media/image338.png"/><Relationship Id="rId14" Type="http://schemas.openxmlformats.org/officeDocument/2006/relationships/image" Target="../media/image343.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7.png"/><Relationship Id="rId7" Type="http://schemas.openxmlformats.org/officeDocument/2006/relationships/image" Target="../media/image350.png"/><Relationship Id="rId2" Type="http://schemas.openxmlformats.org/officeDocument/2006/relationships/image" Target="../media/image346.png"/><Relationship Id="rId1" Type="http://schemas.openxmlformats.org/officeDocument/2006/relationships/slideMaster" Target="../slideMasters/slideMaster1.xml"/><Relationship Id="rId6" Type="http://schemas.openxmlformats.org/officeDocument/2006/relationships/image" Target="../media/image349.png"/><Relationship Id="rId5" Type="http://schemas.openxmlformats.org/officeDocument/2006/relationships/image" Target="../media/image261.png"/><Relationship Id="rId4" Type="http://schemas.openxmlformats.org/officeDocument/2006/relationships/image" Target="../media/image348.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6.png"/><Relationship Id="rId13" Type="http://schemas.openxmlformats.org/officeDocument/2006/relationships/image" Target="../media/image360.png"/><Relationship Id="rId3" Type="http://schemas.openxmlformats.org/officeDocument/2006/relationships/image" Target="../media/image304.png"/><Relationship Id="rId7" Type="http://schemas.openxmlformats.org/officeDocument/2006/relationships/image" Target="../media/image355.png"/><Relationship Id="rId12" Type="http://schemas.openxmlformats.org/officeDocument/2006/relationships/image" Target="../media/image359.png"/><Relationship Id="rId2" Type="http://schemas.openxmlformats.org/officeDocument/2006/relationships/image" Target="../media/image351.png"/><Relationship Id="rId1" Type="http://schemas.openxmlformats.org/officeDocument/2006/relationships/slideMaster" Target="../slideMasters/slideMaster1.xml"/><Relationship Id="rId6" Type="http://schemas.openxmlformats.org/officeDocument/2006/relationships/image" Target="../media/image354.png"/><Relationship Id="rId11" Type="http://schemas.openxmlformats.org/officeDocument/2006/relationships/image" Target="../media/image50.png"/><Relationship Id="rId5" Type="http://schemas.openxmlformats.org/officeDocument/2006/relationships/image" Target="../media/image353.png"/><Relationship Id="rId10" Type="http://schemas.openxmlformats.org/officeDocument/2006/relationships/image" Target="../media/image358.png"/><Relationship Id="rId4" Type="http://schemas.openxmlformats.org/officeDocument/2006/relationships/image" Target="../media/image352.png"/><Relationship Id="rId9" Type="http://schemas.openxmlformats.org/officeDocument/2006/relationships/image" Target="../media/image357.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5.png"/><Relationship Id="rId3" Type="http://schemas.openxmlformats.org/officeDocument/2006/relationships/image" Target="../media/image58.png"/><Relationship Id="rId7" Type="http://schemas.openxmlformats.org/officeDocument/2006/relationships/image" Target="../media/image364.png"/><Relationship Id="rId2" Type="http://schemas.openxmlformats.org/officeDocument/2006/relationships/image" Target="../media/image361.png"/><Relationship Id="rId1" Type="http://schemas.openxmlformats.org/officeDocument/2006/relationships/slideMaster" Target="../slideMasters/slideMaster1.xml"/><Relationship Id="rId6" Type="http://schemas.openxmlformats.org/officeDocument/2006/relationships/image" Target="../media/image363.png"/><Relationship Id="rId5" Type="http://schemas.openxmlformats.org/officeDocument/2006/relationships/image" Target="../media/image50.png"/><Relationship Id="rId4" Type="http://schemas.openxmlformats.org/officeDocument/2006/relationships/image" Target="../media/image362.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69.png"/><Relationship Id="rId3" Type="http://schemas.openxmlformats.org/officeDocument/2006/relationships/image" Target="../media/image294.png"/><Relationship Id="rId7" Type="http://schemas.openxmlformats.org/officeDocument/2006/relationships/image" Target="../media/image368.png"/><Relationship Id="rId2" Type="http://schemas.openxmlformats.org/officeDocument/2006/relationships/image" Target="../media/image36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67.png"/><Relationship Id="rId4" Type="http://schemas.openxmlformats.org/officeDocument/2006/relationships/image" Target="../media/image50.png"/><Relationship Id="rId9" Type="http://schemas.openxmlformats.org/officeDocument/2006/relationships/image" Target="../media/image370.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4.png"/><Relationship Id="rId3" Type="http://schemas.openxmlformats.org/officeDocument/2006/relationships/image" Target="../media/image371.png"/><Relationship Id="rId7" Type="http://schemas.openxmlformats.org/officeDocument/2006/relationships/image" Target="../media/image373.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372.png"/><Relationship Id="rId5" Type="http://schemas.openxmlformats.org/officeDocument/2006/relationships/image" Target="../media/image50.png"/><Relationship Id="rId4" Type="http://schemas.openxmlformats.org/officeDocument/2006/relationships/image" Target="../media/image366.png"/><Relationship Id="rId9" Type="http://schemas.openxmlformats.org/officeDocument/2006/relationships/image" Target="../media/image375.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78.png"/><Relationship Id="rId2" Type="http://schemas.openxmlformats.org/officeDocument/2006/relationships/image" Target="../media/image376.png"/><Relationship Id="rId1" Type="http://schemas.openxmlformats.org/officeDocument/2006/relationships/slideMaster" Target="../slideMasters/slideMaster1.xml"/><Relationship Id="rId6" Type="http://schemas.openxmlformats.org/officeDocument/2006/relationships/image" Target="../media/image377.png"/><Relationship Id="rId5" Type="http://schemas.openxmlformats.org/officeDocument/2006/relationships/image" Target="../media/image50.png"/><Relationship Id="rId4" Type="http://schemas.openxmlformats.org/officeDocument/2006/relationships/image" Target="../media/image315.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0.png"/><Relationship Id="rId7" Type="http://schemas.openxmlformats.org/officeDocument/2006/relationships/image" Target="../media/image382.png"/><Relationship Id="rId2" Type="http://schemas.openxmlformats.org/officeDocument/2006/relationships/image" Target="../media/image379.png"/><Relationship Id="rId1" Type="http://schemas.openxmlformats.org/officeDocument/2006/relationships/slideMaster" Target="../slideMasters/slideMaster1.xml"/><Relationship Id="rId6" Type="http://schemas.openxmlformats.org/officeDocument/2006/relationships/image" Target="../media/image381.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4.png"/><Relationship Id="rId2" Type="http://schemas.openxmlformats.org/officeDocument/2006/relationships/image" Target="../media/image383.png"/><Relationship Id="rId1" Type="http://schemas.openxmlformats.org/officeDocument/2006/relationships/slideMaster" Target="../slideMasters/slideMaster1.xml"/><Relationship Id="rId6" Type="http://schemas.openxmlformats.org/officeDocument/2006/relationships/image" Target="../media/image386.png"/><Relationship Id="rId5" Type="http://schemas.openxmlformats.org/officeDocument/2006/relationships/image" Target="../media/image385.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2.png"/><Relationship Id="rId3" Type="http://schemas.openxmlformats.org/officeDocument/2006/relationships/image" Target="../media/image388.png"/><Relationship Id="rId7" Type="http://schemas.openxmlformats.org/officeDocument/2006/relationships/image" Target="../media/image391.png"/><Relationship Id="rId2" Type="http://schemas.openxmlformats.org/officeDocument/2006/relationships/image" Target="../media/image387.png"/><Relationship Id="rId1" Type="http://schemas.openxmlformats.org/officeDocument/2006/relationships/slideMaster" Target="../slideMasters/slideMaster1.xml"/><Relationship Id="rId6" Type="http://schemas.openxmlformats.org/officeDocument/2006/relationships/image" Target="../media/image390.png"/><Relationship Id="rId5" Type="http://schemas.openxmlformats.org/officeDocument/2006/relationships/image" Target="../media/image389.png"/><Relationship Id="rId4" Type="http://schemas.openxmlformats.org/officeDocument/2006/relationships/image" Target="../media/image50.png"/><Relationship Id="rId9" Type="http://schemas.openxmlformats.org/officeDocument/2006/relationships/image" Target="../media/image39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2.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2.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2.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2.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2.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87056358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196416523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12468635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83947110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58107682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45818489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18943274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11376620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404983111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682230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01570614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76826593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80430724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50016443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99077093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23183155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7930135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6067564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17166800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099927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395111023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0154725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35516337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54321246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7" cstate="email">
            <a:extLst>
              <a:ext uri="{28A0092B-C50C-407E-A947-70E740481C1C}">
                <a14:useLocalDpi xmlns:a14="http://schemas.microsoft.com/office/drawing/2010/main"/>
              </a:ext>
            </a:extLst>
          </a:blip>
          <a:srcRect l="47333"/>
          <a:stretch/>
        </p:blipFill>
        <p:spPr>
          <a:xfrm>
            <a:off x="0" y="5514957"/>
            <a:ext cx="2204044" cy="497537"/>
          </a:xfrm>
          <a:prstGeom prst="rect">
            <a:avLst/>
          </a:prstGeom>
        </p:spPr>
      </p:pic>
    </p:spTree>
    <p:extLst>
      <p:ext uri="{BB962C8B-B14F-4D97-AF65-F5344CB8AC3E}">
        <p14:creationId xmlns:p14="http://schemas.microsoft.com/office/powerpoint/2010/main" val="386238573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18789119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18882302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376753949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17260275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36269032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539787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9522142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54155098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286149421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70656735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1726116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354086849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98130489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183703965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52924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1461128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62616016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0930377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120605804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2227756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53783493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38664752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390642771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56482410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4930863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247674696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69902438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50201542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7587064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3802086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26626474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383981198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354868634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71160439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89956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6326703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43630274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213425006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402457816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04724924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92235415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403243747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75721271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07824799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28388414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37453735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246104775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4215121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55190496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7596886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223782908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76927690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71721618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77483372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6039485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1673280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58481232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88590652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70386872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52599252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196256906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234752394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88253209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135545907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11600476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65826178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267199747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2413925538"/>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40900228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60320133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48287858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168167900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200466183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297539096"/>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2615436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181051354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108220102"/>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942017715"/>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223005511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59998822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93497123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42408343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227655419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140007614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16928502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5066512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7087512"/>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652058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08565166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743063345"/>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94036791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048794291"/>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315848672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114506715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75582456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5105992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56154383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2644257533"/>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1862888814"/>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1157839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7611520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69024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0574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45262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61569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4479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8881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58046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6906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3954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9252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643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81004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627292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18480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1443129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7" cstate="email">
            <a:extLst>
              <a:ext uri="{28A0092B-C50C-407E-A947-70E740481C1C}">
                <a14:useLocalDpi xmlns:a14="http://schemas.microsoft.com/office/drawing/2010/main"/>
              </a:ext>
            </a:extLst>
          </a:blip>
          <a:srcRect l="47333"/>
          <a:stretch/>
        </p:blipFill>
        <p:spPr>
          <a:xfrm>
            <a:off x="0" y="5514957"/>
            <a:ext cx="2204044" cy="497537"/>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553798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94259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6615746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6733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419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5592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9829583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4279528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30983401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65847427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67395213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33233024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696177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5836589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7974030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21450144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1000185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789321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322076661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80208321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38516273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99408176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54846616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271447658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219672313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02692477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22057416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93358676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slideLayout" Target="../slideLayouts/slideLayout145.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93.xml"/><Relationship Id="rId11" Type="http://schemas.openxmlformats.org/officeDocument/2006/relationships/slideLayout" Target="../slideLayouts/slideLayout88.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74" Type="http://schemas.openxmlformats.org/officeDocument/2006/relationships/slideLayout" Target="../slideLayouts/slideLayout151.xml"/><Relationship Id="rId79" Type="http://schemas.openxmlformats.org/officeDocument/2006/relationships/image" Target="../media/image1.png"/><Relationship Id="rId5" Type="http://schemas.openxmlformats.org/officeDocument/2006/relationships/slideLayout" Target="../slideLayouts/slideLayout82.xml"/><Relationship Id="rId90" Type="http://schemas.openxmlformats.org/officeDocument/2006/relationships/image" Target="../media/image12.png"/><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slideLayout" Target="../slideLayouts/slideLayout146.xml"/><Relationship Id="rId77" Type="http://schemas.openxmlformats.org/officeDocument/2006/relationships/slideLayout" Target="../slideLayouts/slideLayout154.xml"/><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slideLayout" Target="../slideLayouts/slideLayout149.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slideLayout" Target="../slideLayouts/slideLayout147.xml"/><Relationship Id="rId75" Type="http://schemas.openxmlformats.org/officeDocument/2006/relationships/slideLayout" Target="../slideLayouts/slideLayout152.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slideLayout" Target="../slideLayouts/slideLayout150.xml"/><Relationship Id="rId78" Type="http://schemas.openxmlformats.org/officeDocument/2006/relationships/theme" Target="../theme/theme2.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slideLayout" Target="../slideLayouts/slideLayout153.xml"/><Relationship Id="rId7" Type="http://schemas.openxmlformats.org/officeDocument/2006/relationships/slideLayout" Target="../slideLayouts/slideLayout84.xml"/><Relationship Id="rId71" Type="http://schemas.openxmlformats.org/officeDocument/2006/relationships/slideLayout" Target="../slideLayouts/slideLayout148.xml"/><Relationship Id="rId2" Type="http://schemas.openxmlformats.org/officeDocument/2006/relationships/slideLayout" Target="../slideLayouts/slideLayout79.xml"/><Relationship Id="rId29" Type="http://schemas.openxmlformats.org/officeDocument/2006/relationships/slideLayout" Target="../slideLayouts/slideLayout106.xml"/><Relationship Id="rId24" Type="http://schemas.openxmlformats.org/officeDocument/2006/relationships/slideLayout" Target="../slideLayouts/slideLayout101.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66" Type="http://schemas.openxmlformats.org/officeDocument/2006/relationships/slideLayout" Target="../slideLayouts/slideLayout143.xml"/><Relationship Id="rId87" Type="http://schemas.openxmlformats.org/officeDocument/2006/relationships/image" Target="../media/image9.png"/><Relationship Id="rId61" Type="http://schemas.openxmlformats.org/officeDocument/2006/relationships/slideLayout" Target="../slideLayouts/slideLayout138.xml"/><Relationship Id="rId82" Type="http://schemas.openxmlformats.org/officeDocument/2006/relationships/image" Target="../media/image4.png"/><Relationship Id="rId19" Type="http://schemas.openxmlformats.org/officeDocument/2006/relationships/slideLayout" Target="../slideLayouts/slideLayout96.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80.xml"/><Relationship Id="rId21" Type="http://schemas.openxmlformats.org/officeDocument/2006/relationships/slideLayout" Target="../slideLayouts/slideLayout175.xml"/><Relationship Id="rId42" Type="http://schemas.openxmlformats.org/officeDocument/2006/relationships/slideLayout" Target="../slideLayouts/slideLayout196.xml"/><Relationship Id="rId47" Type="http://schemas.openxmlformats.org/officeDocument/2006/relationships/slideLayout" Target="../slideLayouts/slideLayout201.xml"/><Relationship Id="rId63" Type="http://schemas.openxmlformats.org/officeDocument/2006/relationships/slideLayout" Target="../slideLayouts/slideLayout217.xml"/><Relationship Id="rId68" Type="http://schemas.openxmlformats.org/officeDocument/2006/relationships/slideLayout" Target="../slideLayouts/slideLayout222.xml"/><Relationship Id="rId16" Type="http://schemas.openxmlformats.org/officeDocument/2006/relationships/slideLayout" Target="../slideLayouts/slideLayout170.xml"/><Relationship Id="rId11" Type="http://schemas.openxmlformats.org/officeDocument/2006/relationships/slideLayout" Target="../slideLayouts/slideLayout165.xml"/><Relationship Id="rId32" Type="http://schemas.openxmlformats.org/officeDocument/2006/relationships/slideLayout" Target="../slideLayouts/slideLayout186.xml"/><Relationship Id="rId37" Type="http://schemas.openxmlformats.org/officeDocument/2006/relationships/slideLayout" Target="../slideLayouts/slideLayout191.xml"/><Relationship Id="rId53" Type="http://schemas.openxmlformats.org/officeDocument/2006/relationships/slideLayout" Target="../slideLayouts/slideLayout207.xml"/><Relationship Id="rId58" Type="http://schemas.openxmlformats.org/officeDocument/2006/relationships/slideLayout" Target="../slideLayouts/slideLayout212.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159.xml"/><Relationship Id="rId61" Type="http://schemas.openxmlformats.org/officeDocument/2006/relationships/slideLayout" Target="../slideLayouts/slideLayout215.xml"/><Relationship Id="rId82" Type="http://schemas.openxmlformats.org/officeDocument/2006/relationships/image" Target="../media/image12.png"/><Relationship Id="rId19" Type="http://schemas.openxmlformats.org/officeDocument/2006/relationships/slideLayout" Target="../slideLayouts/slideLayout173.xml"/><Relationship Id="rId14" Type="http://schemas.openxmlformats.org/officeDocument/2006/relationships/slideLayout" Target="../slideLayouts/slideLayout168.xml"/><Relationship Id="rId22" Type="http://schemas.openxmlformats.org/officeDocument/2006/relationships/slideLayout" Target="../slideLayouts/slideLayout176.xml"/><Relationship Id="rId27" Type="http://schemas.openxmlformats.org/officeDocument/2006/relationships/slideLayout" Target="../slideLayouts/slideLayout181.xml"/><Relationship Id="rId30" Type="http://schemas.openxmlformats.org/officeDocument/2006/relationships/slideLayout" Target="../slideLayouts/slideLayout184.xml"/><Relationship Id="rId35" Type="http://schemas.openxmlformats.org/officeDocument/2006/relationships/slideLayout" Target="../slideLayouts/slideLayout189.xml"/><Relationship Id="rId43" Type="http://schemas.openxmlformats.org/officeDocument/2006/relationships/slideLayout" Target="../slideLayouts/slideLayout197.xml"/><Relationship Id="rId48" Type="http://schemas.openxmlformats.org/officeDocument/2006/relationships/slideLayout" Target="../slideLayouts/slideLayout202.xml"/><Relationship Id="rId56" Type="http://schemas.openxmlformats.org/officeDocument/2006/relationships/slideLayout" Target="../slideLayouts/slideLayout210.xml"/><Relationship Id="rId64" Type="http://schemas.openxmlformats.org/officeDocument/2006/relationships/slideLayout" Target="../slideLayouts/slideLayout218.xml"/><Relationship Id="rId69" Type="http://schemas.openxmlformats.org/officeDocument/2006/relationships/slideLayout" Target="../slideLayouts/slideLayout223.xml"/><Relationship Id="rId77" Type="http://schemas.openxmlformats.org/officeDocument/2006/relationships/image" Target="../media/image7.png"/><Relationship Id="rId8" Type="http://schemas.openxmlformats.org/officeDocument/2006/relationships/slideLayout" Target="../slideLayouts/slideLayout162.xml"/><Relationship Id="rId51" Type="http://schemas.openxmlformats.org/officeDocument/2006/relationships/slideLayout" Target="../slideLayouts/slideLayout205.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157.xml"/><Relationship Id="rId12" Type="http://schemas.openxmlformats.org/officeDocument/2006/relationships/slideLayout" Target="../slideLayouts/slideLayout166.xml"/><Relationship Id="rId17" Type="http://schemas.openxmlformats.org/officeDocument/2006/relationships/slideLayout" Target="../slideLayouts/slideLayout171.xml"/><Relationship Id="rId25" Type="http://schemas.openxmlformats.org/officeDocument/2006/relationships/slideLayout" Target="../slideLayouts/slideLayout179.xml"/><Relationship Id="rId33" Type="http://schemas.openxmlformats.org/officeDocument/2006/relationships/slideLayout" Target="../slideLayouts/slideLayout187.xml"/><Relationship Id="rId38" Type="http://schemas.openxmlformats.org/officeDocument/2006/relationships/slideLayout" Target="../slideLayouts/slideLayout192.xml"/><Relationship Id="rId46" Type="http://schemas.openxmlformats.org/officeDocument/2006/relationships/slideLayout" Target="../slideLayouts/slideLayout200.xml"/><Relationship Id="rId59" Type="http://schemas.openxmlformats.org/officeDocument/2006/relationships/slideLayout" Target="../slideLayouts/slideLayout213.xml"/><Relationship Id="rId67" Type="http://schemas.openxmlformats.org/officeDocument/2006/relationships/slideLayout" Target="../slideLayouts/slideLayout221.xml"/><Relationship Id="rId20" Type="http://schemas.openxmlformats.org/officeDocument/2006/relationships/slideLayout" Target="../slideLayouts/slideLayout174.xml"/><Relationship Id="rId41" Type="http://schemas.openxmlformats.org/officeDocument/2006/relationships/slideLayout" Target="../slideLayouts/slideLayout195.xml"/><Relationship Id="rId54" Type="http://schemas.openxmlformats.org/officeDocument/2006/relationships/slideLayout" Target="../slideLayouts/slideLayout208.xml"/><Relationship Id="rId62" Type="http://schemas.openxmlformats.org/officeDocument/2006/relationships/slideLayout" Target="../slideLayouts/slideLayout216.xml"/><Relationship Id="rId70" Type="http://schemas.openxmlformats.org/officeDocument/2006/relationships/theme" Target="../theme/theme3.xml"/><Relationship Id="rId75" Type="http://schemas.openxmlformats.org/officeDocument/2006/relationships/image" Target="../media/image5.png"/><Relationship Id="rId1" Type="http://schemas.openxmlformats.org/officeDocument/2006/relationships/slideLayout" Target="../slideLayouts/slideLayout155.xml"/><Relationship Id="rId6" Type="http://schemas.openxmlformats.org/officeDocument/2006/relationships/slideLayout" Target="../slideLayouts/slideLayout160.xml"/><Relationship Id="rId15" Type="http://schemas.openxmlformats.org/officeDocument/2006/relationships/slideLayout" Target="../slideLayouts/slideLayout169.xml"/><Relationship Id="rId23" Type="http://schemas.openxmlformats.org/officeDocument/2006/relationships/slideLayout" Target="../slideLayouts/slideLayout177.xml"/><Relationship Id="rId28" Type="http://schemas.openxmlformats.org/officeDocument/2006/relationships/slideLayout" Target="../slideLayouts/slideLayout182.xml"/><Relationship Id="rId36" Type="http://schemas.openxmlformats.org/officeDocument/2006/relationships/slideLayout" Target="../slideLayouts/slideLayout190.xml"/><Relationship Id="rId49" Type="http://schemas.openxmlformats.org/officeDocument/2006/relationships/slideLayout" Target="../slideLayouts/slideLayout203.xml"/><Relationship Id="rId57" Type="http://schemas.openxmlformats.org/officeDocument/2006/relationships/slideLayout" Target="../slideLayouts/slideLayout211.xml"/><Relationship Id="rId10" Type="http://schemas.openxmlformats.org/officeDocument/2006/relationships/slideLayout" Target="../slideLayouts/slideLayout164.xml"/><Relationship Id="rId31" Type="http://schemas.openxmlformats.org/officeDocument/2006/relationships/slideLayout" Target="../slideLayouts/slideLayout185.xml"/><Relationship Id="rId44" Type="http://schemas.openxmlformats.org/officeDocument/2006/relationships/slideLayout" Target="../slideLayouts/slideLayout198.xml"/><Relationship Id="rId52" Type="http://schemas.openxmlformats.org/officeDocument/2006/relationships/slideLayout" Target="../slideLayouts/slideLayout206.xml"/><Relationship Id="rId60" Type="http://schemas.openxmlformats.org/officeDocument/2006/relationships/slideLayout" Target="../slideLayouts/slideLayout214.xml"/><Relationship Id="rId65" Type="http://schemas.openxmlformats.org/officeDocument/2006/relationships/slideLayout" Target="../slideLayouts/slideLayout219.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158.xml"/><Relationship Id="rId9" Type="http://schemas.openxmlformats.org/officeDocument/2006/relationships/slideLayout" Target="../slideLayouts/slideLayout163.xml"/><Relationship Id="rId13" Type="http://schemas.openxmlformats.org/officeDocument/2006/relationships/slideLayout" Target="../slideLayouts/slideLayout167.xml"/><Relationship Id="rId18" Type="http://schemas.openxmlformats.org/officeDocument/2006/relationships/slideLayout" Target="../slideLayouts/slideLayout172.xml"/><Relationship Id="rId39" Type="http://schemas.openxmlformats.org/officeDocument/2006/relationships/slideLayout" Target="../slideLayouts/slideLayout193.xml"/><Relationship Id="rId34" Type="http://schemas.openxmlformats.org/officeDocument/2006/relationships/slideLayout" Target="../slideLayouts/slideLayout188.xml"/><Relationship Id="rId50" Type="http://schemas.openxmlformats.org/officeDocument/2006/relationships/slideLayout" Target="../slideLayouts/slideLayout204.xml"/><Relationship Id="rId55" Type="http://schemas.openxmlformats.org/officeDocument/2006/relationships/slideLayout" Target="../slideLayouts/slideLayout209.xml"/><Relationship Id="rId76" Type="http://schemas.openxmlformats.org/officeDocument/2006/relationships/image" Target="../media/image6.png"/><Relationship Id="rId7" Type="http://schemas.openxmlformats.org/officeDocument/2006/relationships/slideLayout" Target="../slideLayouts/slideLayout161.xml"/><Relationship Id="rId71" Type="http://schemas.openxmlformats.org/officeDocument/2006/relationships/image" Target="../media/image1.png"/><Relationship Id="rId2" Type="http://schemas.openxmlformats.org/officeDocument/2006/relationships/slideLayout" Target="../slideLayouts/slideLayout156.xml"/><Relationship Id="rId29" Type="http://schemas.openxmlformats.org/officeDocument/2006/relationships/slideLayout" Target="../slideLayouts/slideLayout183.xml"/><Relationship Id="rId24" Type="http://schemas.openxmlformats.org/officeDocument/2006/relationships/slideLayout" Target="../slideLayouts/slideLayout178.xml"/><Relationship Id="rId40" Type="http://schemas.openxmlformats.org/officeDocument/2006/relationships/slideLayout" Target="../slideLayouts/slideLayout194.xml"/><Relationship Id="rId45" Type="http://schemas.openxmlformats.org/officeDocument/2006/relationships/slideLayout" Target="../slideLayouts/slideLayout199.xml"/><Relationship Id="rId66" Type="http://schemas.openxmlformats.org/officeDocument/2006/relationships/slideLayout" Target="../slideLayouts/slideLayout2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pPr/>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839" r:id="rId3"/>
    <p:sldLayoutId id="2147483682" r:id="rId4"/>
    <p:sldLayoutId id="2147483683" r:id="rId5"/>
    <p:sldLayoutId id="2147483661" r:id="rId6"/>
    <p:sldLayoutId id="2147483672" r:id="rId7"/>
    <p:sldLayoutId id="2147483673" r:id="rId8"/>
    <p:sldLayoutId id="2147483662" r:id="rId9"/>
    <p:sldLayoutId id="2147483677" r:id="rId10"/>
    <p:sldLayoutId id="2147483663" r:id="rId11"/>
    <p:sldLayoutId id="2147483688" r:id="rId12"/>
    <p:sldLayoutId id="2147483691" r:id="rId13"/>
    <p:sldLayoutId id="2147483718" r:id="rId14"/>
    <p:sldLayoutId id="2147483689" r:id="rId15"/>
    <p:sldLayoutId id="2147483690" r:id="rId16"/>
    <p:sldLayoutId id="2147483692" r:id="rId17"/>
    <p:sldLayoutId id="2147483693" r:id="rId18"/>
    <p:sldLayoutId id="2147483712" r:id="rId19"/>
    <p:sldLayoutId id="2147483723" r:id="rId20"/>
    <p:sldLayoutId id="2147483674" r:id="rId21"/>
    <p:sldLayoutId id="2147483842" r:id="rId22"/>
    <p:sldLayoutId id="2147483694" r:id="rId23"/>
    <p:sldLayoutId id="2147483695" r:id="rId24"/>
    <p:sldLayoutId id="2147483719" r:id="rId25"/>
    <p:sldLayoutId id="2147483696" r:id="rId26"/>
    <p:sldLayoutId id="2147483697" r:id="rId27"/>
    <p:sldLayoutId id="2147483698" r:id="rId28"/>
    <p:sldLayoutId id="2147483699" r:id="rId29"/>
    <p:sldLayoutId id="2147483713" r:id="rId30"/>
    <p:sldLayoutId id="2147483724" r:id="rId31"/>
    <p:sldLayoutId id="2147483675" r:id="rId32"/>
    <p:sldLayoutId id="2147483766" r:id="rId33"/>
    <p:sldLayoutId id="2147483700" r:id="rId34"/>
    <p:sldLayoutId id="2147483767" r:id="rId35"/>
    <p:sldLayoutId id="2147483720" r:id="rId36"/>
    <p:sldLayoutId id="2147483701" r:id="rId37"/>
    <p:sldLayoutId id="2147483702" r:id="rId38"/>
    <p:sldLayoutId id="2147483703" r:id="rId39"/>
    <p:sldLayoutId id="2147483704" r:id="rId40"/>
    <p:sldLayoutId id="2147483705" r:id="rId41"/>
    <p:sldLayoutId id="2147483714" r:id="rId42"/>
    <p:sldLayoutId id="2147483765" r:id="rId43"/>
    <p:sldLayoutId id="2147483725" r:id="rId44"/>
    <p:sldLayoutId id="2147483676" r:id="rId45"/>
    <p:sldLayoutId id="2147483706" r:id="rId46"/>
    <p:sldLayoutId id="2147483707" r:id="rId47"/>
    <p:sldLayoutId id="2147483721" r:id="rId48"/>
    <p:sldLayoutId id="2147483708" r:id="rId49"/>
    <p:sldLayoutId id="2147483709" r:id="rId50"/>
    <p:sldLayoutId id="2147483710" r:id="rId51"/>
    <p:sldLayoutId id="2147483711" r:id="rId52"/>
    <p:sldLayoutId id="2147483715" r:id="rId53"/>
    <p:sldLayoutId id="2147483726" r:id="rId54"/>
    <p:sldLayoutId id="2147483728" r:id="rId55"/>
    <p:sldLayoutId id="2147483664" r:id="rId56"/>
    <p:sldLayoutId id="2147483665" r:id="rId57"/>
    <p:sldLayoutId id="2147483666" r:id="rId58"/>
    <p:sldLayoutId id="2147483722" r:id="rId59"/>
    <p:sldLayoutId id="2147483764" r:id="rId60"/>
    <p:sldLayoutId id="2147483727" r:id="rId61"/>
    <p:sldLayoutId id="2147483686" r:id="rId62"/>
    <p:sldLayoutId id="2147483841" r:id="rId63"/>
    <p:sldLayoutId id="2147483687" r:id="rId64"/>
    <p:sldLayoutId id="2147483678" r:id="rId65"/>
    <p:sldLayoutId id="2147483680" r:id="rId66"/>
    <p:sldLayoutId id="2147483667" r:id="rId67"/>
    <p:sldLayoutId id="2147483679" r:id="rId68"/>
    <p:sldLayoutId id="2147483684" r:id="rId69"/>
    <p:sldLayoutId id="2147483685" r:id="rId70"/>
    <p:sldLayoutId id="2147483668" r:id="rId71"/>
    <p:sldLayoutId id="2147483669" r:id="rId72"/>
    <p:sldLayoutId id="2147483716" r:id="rId73"/>
    <p:sldLayoutId id="2147483840" r:id="rId74"/>
    <p:sldLayoutId id="2147483670" r:id="rId75"/>
    <p:sldLayoutId id="2147483671" r:id="rId76"/>
    <p:sldLayoutId id="2147483870"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Dritte Ebene</a:t>
            </a:r>
          </a:p>
          <a:p>
            <a:pPr lvl="3"/>
            <a:r>
              <a:rPr lang="ru-RU" dirty="0"/>
              <a:t>Vierte Ebene</a:t>
            </a:r>
          </a:p>
          <a:p>
            <a:pPr lvl="4"/>
            <a:r>
              <a:rPr lang="ru-RU" dirty="0"/>
              <a:t>Fünfte Ebene</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2093748332"/>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 id="2147483889" r:id="rId18"/>
    <p:sldLayoutId id="2147483890" r:id="rId19"/>
    <p:sldLayoutId id="2147483891" r:id="rId20"/>
    <p:sldLayoutId id="2147483892" r:id="rId21"/>
    <p:sldLayoutId id="2147483893" r:id="rId22"/>
    <p:sldLayoutId id="2147483894" r:id="rId23"/>
    <p:sldLayoutId id="2147483895" r:id="rId24"/>
    <p:sldLayoutId id="2147483896" r:id="rId25"/>
    <p:sldLayoutId id="2147483897" r:id="rId26"/>
    <p:sldLayoutId id="2147483898" r:id="rId27"/>
    <p:sldLayoutId id="2147483899" r:id="rId28"/>
    <p:sldLayoutId id="2147483900" r:id="rId29"/>
    <p:sldLayoutId id="2147483901" r:id="rId30"/>
    <p:sldLayoutId id="2147483902" r:id="rId31"/>
    <p:sldLayoutId id="2147483903" r:id="rId32"/>
    <p:sldLayoutId id="2147483904" r:id="rId33"/>
    <p:sldLayoutId id="2147483905" r:id="rId34"/>
    <p:sldLayoutId id="2147483906" r:id="rId35"/>
    <p:sldLayoutId id="2147483907" r:id="rId36"/>
    <p:sldLayoutId id="2147483908" r:id="rId37"/>
    <p:sldLayoutId id="2147483909" r:id="rId38"/>
    <p:sldLayoutId id="2147483910" r:id="rId39"/>
    <p:sldLayoutId id="2147483911" r:id="rId40"/>
    <p:sldLayoutId id="2147483912" r:id="rId41"/>
    <p:sldLayoutId id="2147483913" r:id="rId42"/>
    <p:sldLayoutId id="2147483914" r:id="rId43"/>
    <p:sldLayoutId id="2147483915" r:id="rId44"/>
    <p:sldLayoutId id="2147483916" r:id="rId45"/>
    <p:sldLayoutId id="2147483917" r:id="rId46"/>
    <p:sldLayoutId id="2147483918" r:id="rId47"/>
    <p:sldLayoutId id="2147483919" r:id="rId48"/>
    <p:sldLayoutId id="2147483920" r:id="rId49"/>
    <p:sldLayoutId id="2147483921" r:id="rId50"/>
    <p:sldLayoutId id="2147483922" r:id="rId51"/>
    <p:sldLayoutId id="2147483923" r:id="rId52"/>
    <p:sldLayoutId id="2147483924" r:id="rId53"/>
    <p:sldLayoutId id="2147483925" r:id="rId54"/>
    <p:sldLayoutId id="2147483926" r:id="rId55"/>
    <p:sldLayoutId id="2147483927" r:id="rId56"/>
    <p:sldLayoutId id="2147483928" r:id="rId57"/>
    <p:sldLayoutId id="2147483929" r:id="rId58"/>
    <p:sldLayoutId id="2147483930" r:id="rId59"/>
    <p:sldLayoutId id="2147483931" r:id="rId60"/>
    <p:sldLayoutId id="2147483932" r:id="rId61"/>
    <p:sldLayoutId id="2147483933" r:id="rId62"/>
    <p:sldLayoutId id="2147483934" r:id="rId63"/>
    <p:sldLayoutId id="2147483935" r:id="rId64"/>
    <p:sldLayoutId id="2147483936" r:id="rId65"/>
    <p:sldLayoutId id="2147483937" r:id="rId66"/>
    <p:sldLayoutId id="2147483938" r:id="rId67"/>
    <p:sldLayoutId id="2147483939" r:id="rId68"/>
    <p:sldLayoutId id="2147483940" r:id="rId69"/>
    <p:sldLayoutId id="2147483941" r:id="rId70"/>
    <p:sldLayoutId id="2147483942" r:id="rId71"/>
    <p:sldLayoutId id="2147483943" r:id="rId72"/>
    <p:sldLayoutId id="2147483944" r:id="rId73"/>
    <p:sldLayoutId id="2147483945" r:id="rId74"/>
    <p:sldLayoutId id="2147483946" r:id="rId75"/>
    <p:sldLayoutId id="2147483947" r:id="rId76"/>
    <p:sldLayoutId id="2147483948"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34735870"/>
      </p:ext>
    </p:extLst>
  </p:cSld>
  <p:clrMap bg1="lt1" tx1="dk1" bg2="lt2" tx2="dk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 id="2147483961" r:id="rId12"/>
    <p:sldLayoutId id="2147483962" r:id="rId13"/>
    <p:sldLayoutId id="2147483963" r:id="rId14"/>
    <p:sldLayoutId id="2147483964" r:id="rId15"/>
    <p:sldLayoutId id="2147483965" r:id="rId16"/>
    <p:sldLayoutId id="2147483966" r:id="rId17"/>
    <p:sldLayoutId id="2147483967" r:id="rId18"/>
    <p:sldLayoutId id="2147483968" r:id="rId19"/>
    <p:sldLayoutId id="2147483969" r:id="rId20"/>
    <p:sldLayoutId id="2147483970" r:id="rId21"/>
    <p:sldLayoutId id="2147483971" r:id="rId22"/>
    <p:sldLayoutId id="2147483972" r:id="rId23"/>
    <p:sldLayoutId id="2147483973" r:id="rId24"/>
    <p:sldLayoutId id="2147483974" r:id="rId25"/>
    <p:sldLayoutId id="2147483975" r:id="rId26"/>
    <p:sldLayoutId id="2147483976" r:id="rId27"/>
    <p:sldLayoutId id="2147483977" r:id="rId28"/>
    <p:sldLayoutId id="2147483978" r:id="rId29"/>
    <p:sldLayoutId id="2147483979" r:id="rId30"/>
    <p:sldLayoutId id="2147483980" r:id="rId31"/>
    <p:sldLayoutId id="2147483981" r:id="rId32"/>
    <p:sldLayoutId id="2147483982" r:id="rId33"/>
    <p:sldLayoutId id="2147483983" r:id="rId34"/>
    <p:sldLayoutId id="2147483984" r:id="rId35"/>
    <p:sldLayoutId id="2147483985" r:id="rId36"/>
    <p:sldLayoutId id="2147483986" r:id="rId37"/>
    <p:sldLayoutId id="2147483987" r:id="rId38"/>
    <p:sldLayoutId id="2147483988" r:id="rId39"/>
    <p:sldLayoutId id="2147483989" r:id="rId40"/>
    <p:sldLayoutId id="2147483990" r:id="rId41"/>
    <p:sldLayoutId id="2147483991" r:id="rId42"/>
    <p:sldLayoutId id="2147483992" r:id="rId43"/>
    <p:sldLayoutId id="2147483993" r:id="rId44"/>
    <p:sldLayoutId id="2147483994" r:id="rId45"/>
    <p:sldLayoutId id="2147483995" r:id="rId46"/>
    <p:sldLayoutId id="2147483996" r:id="rId47"/>
    <p:sldLayoutId id="2147483997" r:id="rId48"/>
    <p:sldLayoutId id="2147483998" r:id="rId49"/>
    <p:sldLayoutId id="2147483999" r:id="rId50"/>
    <p:sldLayoutId id="2147484000" r:id="rId51"/>
    <p:sldLayoutId id="2147484001" r:id="rId52"/>
    <p:sldLayoutId id="2147484002" r:id="rId53"/>
    <p:sldLayoutId id="2147484003" r:id="rId54"/>
    <p:sldLayoutId id="2147484004" r:id="rId55"/>
    <p:sldLayoutId id="2147484005" r:id="rId56"/>
    <p:sldLayoutId id="2147484006" r:id="rId57"/>
    <p:sldLayoutId id="2147484007" r:id="rId58"/>
    <p:sldLayoutId id="2147484008" r:id="rId59"/>
    <p:sldLayoutId id="2147484009" r:id="rId60"/>
    <p:sldLayoutId id="2147484010" r:id="rId61"/>
    <p:sldLayoutId id="2147484011" r:id="rId62"/>
    <p:sldLayoutId id="2147484012" r:id="rId63"/>
    <p:sldLayoutId id="2147484013" r:id="rId64"/>
    <p:sldLayoutId id="2147484014" r:id="rId65"/>
    <p:sldLayoutId id="2147484015" r:id="rId66"/>
    <p:sldLayoutId id="2147484016" r:id="rId67"/>
    <p:sldLayoutId id="2147484017" r:id="rId68"/>
    <p:sldLayoutId id="2147484018"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28.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29.jpeg"/></Relationships>
</file>

<file path=ppt/slides/_rels/slide10.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442.svg"/><Relationship Id="rId7" Type="http://schemas.openxmlformats.org/officeDocument/2006/relationships/image" Target="../media/image446.png"/><Relationship Id="rId12" Type="http://schemas.openxmlformats.org/officeDocument/2006/relationships/hyperlink" Target="https://wemakeit.com/projects/biber-unter-verdacht" TargetMode="External"/><Relationship Id="rId2" Type="http://schemas.openxmlformats.org/officeDocument/2006/relationships/notesSlide" Target="../notesSlides/notesSlide10.xml"/><Relationship Id="rId1" Type="http://schemas.openxmlformats.org/officeDocument/2006/relationships/slideLayout" Target="../slideLayouts/slideLayout60.xml"/><Relationship Id="rId6" Type="http://schemas.openxmlformats.org/officeDocument/2006/relationships/image" Target="../media/image445.svg"/><Relationship Id="rId11" Type="http://schemas.microsoft.com/office/2007/relationships/hdphoto" Target="../media/hdphoto11.wdp"/><Relationship Id="rId5" Type="http://schemas.openxmlformats.org/officeDocument/2006/relationships/image" Target="../media/image444.svg"/><Relationship Id="rId10" Type="http://schemas.openxmlformats.org/officeDocument/2006/relationships/image" Target="../media/image448.png"/><Relationship Id="rId4" Type="http://schemas.openxmlformats.org/officeDocument/2006/relationships/image" Target="../media/image443.svg"/><Relationship Id="rId9" Type="http://schemas.openxmlformats.org/officeDocument/2006/relationships/image" Target="../media/image447.png"/></Relationships>
</file>

<file path=ppt/slides/_rels/slide11.xml.rels><?xml version="1.0" encoding="UTF-8" standalone="yes"?>
<Relationships xmlns="http://schemas.openxmlformats.org/package/2006/relationships"><Relationship Id="rId3" Type="http://schemas.openxmlformats.org/officeDocument/2006/relationships/image" Target="../media/image449.png"/><Relationship Id="rId2" Type="http://schemas.openxmlformats.org/officeDocument/2006/relationships/notesSlide" Target="../notesSlides/notesSlide11.xml"/><Relationship Id="rId1" Type="http://schemas.openxmlformats.org/officeDocument/2006/relationships/slideLayout" Target="../slideLayouts/slideLayout60.xml"/></Relationships>
</file>

<file path=ppt/slides/_rels/slide12.xml.rels><?xml version="1.0" encoding="UTF-8" standalone="yes"?>
<Relationships xmlns="http://schemas.openxmlformats.org/package/2006/relationships"><Relationship Id="rId3" Type="http://schemas.openxmlformats.org/officeDocument/2006/relationships/image" Target="../media/image450.png"/><Relationship Id="rId2" Type="http://schemas.openxmlformats.org/officeDocument/2006/relationships/notesSlide" Target="../notesSlides/notesSlide12.xml"/><Relationship Id="rId1" Type="http://schemas.openxmlformats.org/officeDocument/2006/relationships/slideLayout" Target="../slideLayouts/slideLayout48.xml"/><Relationship Id="rId4" Type="http://schemas.openxmlformats.org/officeDocument/2006/relationships/image" Target="../media/image44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5.xml"/></Relationships>
</file>

<file path=ppt/slides/_rels/slide14.xml.rels><?xml version="1.0" encoding="UTF-8" standalone="yes"?>
<Relationships xmlns="http://schemas.openxmlformats.org/package/2006/relationships"><Relationship Id="rId3" Type="http://schemas.openxmlformats.org/officeDocument/2006/relationships/image" Target="../media/image451.png"/><Relationship Id="rId2" Type="http://schemas.openxmlformats.org/officeDocument/2006/relationships/notesSlide" Target="../notesSlides/notesSlide14.xml"/><Relationship Id="rId1" Type="http://schemas.openxmlformats.org/officeDocument/2006/relationships/slideLayout" Target="../slideLayouts/slideLayout48.xml"/><Relationship Id="rId5" Type="http://schemas.openxmlformats.org/officeDocument/2006/relationships/image" Target="../media/image452.jpeg"/><Relationship Id="rId4" Type="http://schemas.microsoft.com/office/2007/relationships/hdphoto" Target="../media/hdphoto12.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4.xml"/></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07.xml"/><Relationship Id="rId4" Type="http://schemas.openxmlformats.org/officeDocument/2006/relationships/image" Target="../media/image430.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4.xml"/></Relationships>
</file>

<file path=ppt/slides/_rels/slide24.xml.rels><?xml version="1.0" encoding="UTF-8" standalone="yes"?>
<Relationships xmlns="http://schemas.openxmlformats.org/package/2006/relationships"><Relationship Id="rId3" Type="http://schemas.openxmlformats.org/officeDocument/2006/relationships/image" Target="../media/image453.png"/><Relationship Id="rId2" Type="http://schemas.openxmlformats.org/officeDocument/2006/relationships/notesSlide" Target="../notesSlides/notesSlide24.xml"/><Relationship Id="rId1" Type="http://schemas.openxmlformats.org/officeDocument/2006/relationships/slideLayout" Target="../slideLayouts/slideLayout125.xml"/><Relationship Id="rId5" Type="http://schemas.openxmlformats.org/officeDocument/2006/relationships/image" Target="../media/image455.png"/><Relationship Id="rId4" Type="http://schemas.openxmlformats.org/officeDocument/2006/relationships/image" Target="../media/image454.png"/></Relationships>
</file>

<file path=ppt/slides/_rels/slide25.xml.rels><?xml version="1.0" encoding="UTF-8" standalone="yes"?>
<Relationships xmlns="http://schemas.openxmlformats.org/package/2006/relationships"><Relationship Id="rId3" Type="http://schemas.openxmlformats.org/officeDocument/2006/relationships/image" Target="../media/image456.jpeg"/><Relationship Id="rId2" Type="http://schemas.openxmlformats.org/officeDocument/2006/relationships/notesSlide" Target="../notesSlides/notesSlide25.xml"/><Relationship Id="rId1" Type="http://schemas.openxmlformats.org/officeDocument/2006/relationships/slideLayout" Target="../slideLayouts/slideLayout124.xml"/></Relationships>
</file>

<file path=ppt/slides/_rels/slide26.xml.rels><?xml version="1.0" encoding="UTF-8" standalone="yes"?>
<Relationships xmlns="http://schemas.openxmlformats.org/package/2006/relationships"><Relationship Id="rId3" Type="http://schemas.openxmlformats.org/officeDocument/2006/relationships/hyperlink" Target="https://unric.org/de/17ziele/" TargetMode="External"/><Relationship Id="rId2" Type="http://schemas.openxmlformats.org/officeDocument/2006/relationships/notesSlide" Target="../notesSlides/notesSlide26.xml"/><Relationship Id="rId1" Type="http://schemas.openxmlformats.org/officeDocument/2006/relationships/slideLayout" Target="../slideLayouts/slideLayout125.xml"/><Relationship Id="rId5" Type="http://schemas.openxmlformats.org/officeDocument/2006/relationships/image" Target="../media/image456.jpeg"/><Relationship Id="rId4" Type="http://schemas.openxmlformats.org/officeDocument/2006/relationships/image" Target="../media/image457.jpeg"/></Relationships>
</file>

<file path=ppt/slides/_rels/slide27.xml.rels><?xml version="1.0" encoding="UTF-8" standalone="yes"?>
<Relationships xmlns="http://schemas.openxmlformats.org/package/2006/relationships"><Relationship Id="rId3" Type="http://schemas.openxmlformats.org/officeDocument/2006/relationships/image" Target="../media/image458.png"/><Relationship Id="rId2" Type="http://schemas.openxmlformats.org/officeDocument/2006/relationships/notesSlide" Target="../notesSlides/notesSlide27.xml"/><Relationship Id="rId1" Type="http://schemas.openxmlformats.org/officeDocument/2006/relationships/slideLayout" Target="../slideLayouts/slideLayout125.xml"/><Relationship Id="rId4" Type="http://schemas.openxmlformats.org/officeDocument/2006/relationships/image" Target="../media/image456.jpeg"/></Relationships>
</file>

<file path=ppt/slides/_rels/slide28.xml.rels><?xml version="1.0" encoding="UTF-8" standalone="yes"?>
<Relationships xmlns="http://schemas.openxmlformats.org/package/2006/relationships"><Relationship Id="rId3" Type="http://schemas.openxmlformats.org/officeDocument/2006/relationships/image" Target="../media/image459.png"/><Relationship Id="rId2" Type="http://schemas.openxmlformats.org/officeDocument/2006/relationships/notesSlide" Target="../notesSlides/notesSlide28.xml"/><Relationship Id="rId1" Type="http://schemas.openxmlformats.org/officeDocument/2006/relationships/slideLayout" Target="../slideLayouts/slideLayout125.xml"/><Relationship Id="rId4" Type="http://schemas.openxmlformats.org/officeDocument/2006/relationships/image" Target="../media/image456.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2.xml"/></Relationships>
</file>

<file path=ppt/slides/_rels/slide6.xml.rels><?xml version="1.0" encoding="UTF-8" standalone="yes"?>
<Relationships xmlns="http://schemas.openxmlformats.org/package/2006/relationships"><Relationship Id="rId3" Type="http://schemas.openxmlformats.org/officeDocument/2006/relationships/image" Target="../media/image431.png"/><Relationship Id="rId2" Type="http://schemas.openxmlformats.org/officeDocument/2006/relationships/notesSlide" Target="../notesSlides/notesSlide6.xml"/><Relationship Id="rId1" Type="http://schemas.openxmlformats.org/officeDocument/2006/relationships/slideLayout" Target="../slideLayouts/slideLayout60.xml"/><Relationship Id="rId4" Type="http://schemas.microsoft.com/office/2007/relationships/hdphoto" Target="../media/hdphoto9.wdp"/></Relationships>
</file>

<file path=ppt/slides/_rels/slide7.xml.rels><?xml version="1.0" encoding="UTF-8" standalone="yes"?>
<Relationships xmlns="http://schemas.openxmlformats.org/package/2006/relationships"><Relationship Id="rId8" Type="http://schemas.openxmlformats.org/officeDocument/2006/relationships/image" Target="../media/image435.svg"/><Relationship Id="rId13" Type="http://schemas.openxmlformats.org/officeDocument/2006/relationships/image" Target="../media/image440.svg"/><Relationship Id="rId3" Type="http://schemas.openxmlformats.org/officeDocument/2006/relationships/image" Target="../media/image431.png"/><Relationship Id="rId7" Type="http://schemas.openxmlformats.org/officeDocument/2006/relationships/image" Target="../media/image434.svg"/><Relationship Id="rId12" Type="http://schemas.openxmlformats.org/officeDocument/2006/relationships/image" Target="../media/image439.svg"/><Relationship Id="rId2" Type="http://schemas.openxmlformats.org/officeDocument/2006/relationships/notesSlide" Target="../notesSlides/notesSlide7.xml"/><Relationship Id="rId1" Type="http://schemas.openxmlformats.org/officeDocument/2006/relationships/slideLayout" Target="../slideLayouts/slideLayout60.xml"/><Relationship Id="rId6" Type="http://schemas.openxmlformats.org/officeDocument/2006/relationships/image" Target="../media/image433.svg"/><Relationship Id="rId11" Type="http://schemas.openxmlformats.org/officeDocument/2006/relationships/image" Target="../media/image438.svg"/><Relationship Id="rId5" Type="http://schemas.openxmlformats.org/officeDocument/2006/relationships/image" Target="../media/image432.svg"/><Relationship Id="rId10" Type="http://schemas.openxmlformats.org/officeDocument/2006/relationships/image" Target="../media/image437.svg"/><Relationship Id="rId4" Type="http://schemas.microsoft.com/office/2007/relationships/hdphoto" Target="../media/hdphoto9.wdp"/><Relationship Id="rId9" Type="http://schemas.openxmlformats.org/officeDocument/2006/relationships/image" Target="../media/image436.svg"/><Relationship Id="rId14" Type="http://schemas.openxmlformats.org/officeDocument/2006/relationships/image" Target="../media/image441.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769D3E-8858-4A05-B3A9-84A618532352}"/>
              </a:ext>
            </a:extLst>
          </p:cNvPr>
          <p:cNvSpPr>
            <a:spLocks noGrp="1"/>
          </p:cNvSpPr>
          <p:nvPr>
            <p:ph type="title"/>
          </p:nvPr>
        </p:nvSpPr>
        <p:spPr>
          <a:xfrm>
            <a:off x="935834" y="5907155"/>
            <a:ext cx="8168410" cy="636104"/>
          </a:xfrm>
        </p:spPr>
        <p:txBody>
          <a:bodyPr>
            <a:noAutofit/>
          </a:bodyPr>
          <a:lstStyle/>
          <a:p>
            <a:pPr algn="l"/>
            <a:r>
              <a:rPr lang="de-CH" sz="2800" b="0" noProof="0" dirty="0">
                <a:solidFill>
                  <a:srgbClr val="8EB403"/>
                </a:solidFill>
              </a:rPr>
              <a:t>Unternehmerisches Denken und Handeln</a:t>
            </a:r>
          </a:p>
        </p:txBody>
      </p:sp>
      <p:sp>
        <p:nvSpPr>
          <p:cNvPr id="4" name="Rechteck 3">
            <a:extLst>
              <a:ext uri="{FF2B5EF4-FFF2-40B4-BE49-F238E27FC236}">
                <a16:creationId xmlns:a16="http://schemas.microsoft.com/office/drawing/2014/main" id="{2B5132A5-C60A-4155-AB83-FBEB00069D1D}"/>
              </a:ext>
            </a:extLst>
          </p:cNvPr>
          <p:cNvSpPr/>
          <p:nvPr/>
        </p:nvSpPr>
        <p:spPr>
          <a:xfrm>
            <a:off x="925894" y="5308880"/>
            <a:ext cx="3886000" cy="73866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200" b="0" i="0" u="none" strike="noStrike" kern="1200" cap="none" spc="0" normalizeH="0" baseline="0" noProof="0" dirty="0">
                <a:ln>
                  <a:noFill/>
                </a:ln>
                <a:solidFill>
                  <a:srgbClr val="8EB403"/>
                </a:solidFill>
                <a:effectLst/>
                <a:uLnTx/>
                <a:uFillTx/>
                <a:latin typeface="Century Gothic"/>
                <a:ea typeface="+mn-ea"/>
                <a:cs typeface="+mn-cs"/>
              </a:rPr>
              <a:t>my</a:t>
            </a:r>
            <a:r>
              <a:rPr kumimoji="0" lang="de-CH" sz="4200" b="1" i="0" u="none" strike="noStrike" kern="1200" cap="none" spc="0" normalizeH="0" baseline="0" noProof="0" dirty="0">
                <a:ln>
                  <a:noFill/>
                </a:ln>
                <a:solidFill>
                  <a:srgbClr val="8EB403"/>
                </a:solidFill>
                <a:effectLst/>
                <a:uLnTx/>
                <a:uFillTx/>
                <a:latin typeface="Century Gothic"/>
                <a:ea typeface="+mn-ea"/>
                <a:cs typeface="+mn-cs"/>
              </a:rPr>
              <a:t>idea.</a:t>
            </a:r>
            <a:r>
              <a:rPr kumimoji="0" lang="de-CH" sz="4200" b="0" i="0" u="none" strike="noStrike" kern="1200" cap="none" spc="0" normalizeH="0" baseline="0" noProof="0" dirty="0">
                <a:ln>
                  <a:noFill/>
                </a:ln>
                <a:solidFill>
                  <a:srgbClr val="8EB403"/>
                </a:solidFill>
                <a:effectLst/>
                <a:uLnTx/>
                <a:uFillTx/>
                <a:latin typeface="Century Gothic"/>
                <a:ea typeface="+mn-ea"/>
                <a:cs typeface="+mn-cs"/>
              </a:rPr>
              <a:t>ch 2.0</a:t>
            </a:r>
          </a:p>
        </p:txBody>
      </p:sp>
      <p:pic>
        <p:nvPicPr>
          <p:cNvPr id="25" name="Grafik 24">
            <a:extLst>
              <a:ext uri="{FF2B5EF4-FFF2-40B4-BE49-F238E27FC236}">
                <a16:creationId xmlns:a16="http://schemas.microsoft.com/office/drawing/2014/main" id="{8A1741F1-01FC-47F9-8DB0-9D5A9C250EE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889436" y="400858"/>
            <a:ext cx="2176672" cy="1043578"/>
          </a:xfrm>
          <a:prstGeom prst="rect">
            <a:avLst/>
          </a:prstGeom>
        </p:spPr>
      </p:pic>
      <p:sp>
        <p:nvSpPr>
          <p:cNvPr id="3" name="Foliennummernplatzhalter 2">
            <a:extLst>
              <a:ext uri="{FF2B5EF4-FFF2-40B4-BE49-F238E27FC236}">
                <a16:creationId xmlns:a16="http://schemas.microsoft.com/office/drawing/2014/main" id="{DBD4B09B-DE92-42CD-A4E8-B762702A2A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6" name="Grafik 5">
            <a:extLst>
              <a:ext uri="{FF2B5EF4-FFF2-40B4-BE49-F238E27FC236}">
                <a16:creationId xmlns:a16="http://schemas.microsoft.com/office/drawing/2014/main" id="{D8E41CA7-98C8-C176-E4E6-F76A852CEED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19657" y="5257199"/>
            <a:ext cx="3620840" cy="1302620"/>
          </a:xfrm>
          <a:prstGeom prst="rect">
            <a:avLst/>
          </a:prstGeom>
        </p:spPr>
      </p:pic>
    </p:spTree>
    <p:extLst>
      <p:ext uri="{BB962C8B-B14F-4D97-AF65-F5344CB8AC3E}">
        <p14:creationId xmlns:p14="http://schemas.microsoft.com/office/powerpoint/2010/main" val="2782615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6CC67BC-996F-5DA8-EF43-F32E7BF973E9}"/>
              </a:ext>
            </a:extLst>
          </p:cNvPr>
          <p:cNvSpPr>
            <a:spLocks noGrp="1"/>
          </p:cNvSpPr>
          <p:nvPr>
            <p:ph type="sldNum" sz="quarter" idx="12"/>
          </p:nvPr>
        </p:nvSpPr>
        <p:spPr/>
        <p:txBody>
          <a:bodyPr/>
          <a:lstStyle/>
          <a:p>
            <a:fld id="{B7E6CA31-DA56-47CF-9891-B6D0296B6AEC}" type="slidenum">
              <a:rPr lang="ru-RU" smtClean="0"/>
              <a:t>10</a:t>
            </a:fld>
            <a:endParaRPr lang="ru-RU"/>
          </a:p>
        </p:txBody>
      </p:sp>
      <p:pic>
        <p:nvPicPr>
          <p:cNvPr id="5" name="Grafik 4" descr="Traurige Gesichtskontur mit einfarbiger Füllung">
            <a:extLst>
              <a:ext uri="{FF2B5EF4-FFF2-40B4-BE49-F238E27FC236}">
                <a16:creationId xmlns:a16="http://schemas.microsoft.com/office/drawing/2014/main" id="{568665D7-4422-0385-8703-3E45A50CF59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45210" y="2438403"/>
            <a:ext cx="529771" cy="529771"/>
          </a:xfrm>
          <a:prstGeom prst="rect">
            <a:avLst/>
          </a:prstGeom>
        </p:spPr>
      </p:pic>
      <p:pic>
        <p:nvPicPr>
          <p:cNvPr id="6" name="Grafik 5" descr="Traurige Gesichtskontur mit einfarbiger Füllung">
            <a:extLst>
              <a:ext uri="{FF2B5EF4-FFF2-40B4-BE49-F238E27FC236}">
                <a16:creationId xmlns:a16="http://schemas.microsoft.com/office/drawing/2014/main" id="{022C4178-9D54-37D3-551E-BBC0161A752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78405" y="2235202"/>
            <a:ext cx="1930399" cy="1930399"/>
          </a:xfrm>
          <a:prstGeom prst="rect">
            <a:avLst/>
          </a:prstGeom>
        </p:spPr>
      </p:pic>
      <p:pic>
        <p:nvPicPr>
          <p:cNvPr id="7" name="Grafik 6" descr="Traurige Gesichtskontur mit einfarbiger Füllung">
            <a:extLst>
              <a:ext uri="{FF2B5EF4-FFF2-40B4-BE49-F238E27FC236}">
                <a16:creationId xmlns:a16="http://schemas.microsoft.com/office/drawing/2014/main" id="{D1996BEF-34D0-B6F0-9959-C686AD0C22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27688" y="1619707"/>
            <a:ext cx="4753428" cy="4753428"/>
          </a:xfrm>
          <a:prstGeom prst="rect">
            <a:avLst/>
          </a:prstGeom>
        </p:spPr>
      </p:pic>
      <p:sp>
        <p:nvSpPr>
          <p:cNvPr id="8" name="Rectangle 2">
            <a:extLst>
              <a:ext uri="{FF2B5EF4-FFF2-40B4-BE49-F238E27FC236}">
                <a16:creationId xmlns:a16="http://schemas.microsoft.com/office/drawing/2014/main" id="{3FD430AB-0D84-20AD-DF23-26F8F71B82B3}"/>
              </a:ext>
            </a:extLst>
          </p:cNvPr>
          <p:cNvSpPr txBox="1">
            <a:spLocks noChangeArrowheads="1"/>
          </p:cNvSpPr>
          <p:nvPr/>
        </p:nvSpPr>
        <p:spPr bwMode="auto">
          <a:xfrm>
            <a:off x="957091" y="131291"/>
            <a:ext cx="9845485" cy="795947"/>
          </a:xfrm>
          <a:prstGeom prst="rect">
            <a:avLst/>
          </a:prstGeom>
          <a:noFill/>
          <a:ln w="9525">
            <a:noFill/>
            <a:miter lim="800000"/>
            <a:headEnd/>
            <a:tailEnd/>
          </a:ln>
        </p:spPr>
        <p:txBody>
          <a:bodyPr anchor="ctr"/>
          <a:lstStyle/>
          <a:p>
            <a:pPr>
              <a:defRPr/>
            </a:pPr>
            <a:r>
              <a:rPr lang="de-CH" sz="2400" b="1" noProof="0" dirty="0">
                <a:solidFill>
                  <a:srgbClr val="D17930"/>
                </a:solidFill>
                <a:latin typeface="+mj-lt"/>
                <a:ea typeface="ＭＳ Ｐゴシック" charset="0"/>
                <a:cs typeface="Arial"/>
              </a:rPr>
              <a:t>Probleme rund um «Fake News»</a:t>
            </a:r>
          </a:p>
        </p:txBody>
      </p:sp>
      <p:sp>
        <p:nvSpPr>
          <p:cNvPr id="10" name="Textfeld 9">
            <a:extLst>
              <a:ext uri="{FF2B5EF4-FFF2-40B4-BE49-F238E27FC236}">
                <a16:creationId xmlns:a16="http://schemas.microsoft.com/office/drawing/2014/main" id="{6C0F63FB-F370-3116-53FD-AB05F9456F64}"/>
              </a:ext>
            </a:extLst>
          </p:cNvPr>
          <p:cNvSpPr txBox="1"/>
          <p:nvPr/>
        </p:nvSpPr>
        <p:spPr>
          <a:xfrm>
            <a:off x="8241394" y="1071292"/>
            <a:ext cx="3126015" cy="1200329"/>
          </a:xfrm>
          <a:prstGeom prst="rect">
            <a:avLst/>
          </a:prstGeom>
          <a:solidFill>
            <a:srgbClr val="0B4874"/>
          </a:solidFill>
        </p:spPr>
        <p:txBody>
          <a:bodyPr wrap="square">
            <a:spAutoFit/>
          </a:bodyPr>
          <a:lstStyle/>
          <a:p>
            <a:pPr algn="ctr"/>
            <a:r>
              <a:rPr lang="de-CH" noProof="0" dirty="0">
                <a:solidFill>
                  <a:schemeClr val="bg1"/>
                </a:solidFill>
              </a:rPr>
              <a:t>«Verbreitung von</a:t>
            </a:r>
            <a:br>
              <a:rPr lang="de-CH" noProof="0" dirty="0">
                <a:solidFill>
                  <a:schemeClr val="bg1"/>
                </a:solidFill>
              </a:rPr>
            </a:br>
            <a:r>
              <a:rPr lang="de-CH" noProof="0" dirty="0">
                <a:solidFill>
                  <a:schemeClr val="bg1"/>
                </a:solidFill>
              </a:rPr>
              <a:t>Fake News in</a:t>
            </a:r>
            <a:br>
              <a:rPr lang="de-CH" noProof="0" dirty="0">
                <a:solidFill>
                  <a:schemeClr val="bg1"/>
                </a:solidFill>
              </a:rPr>
            </a:br>
            <a:r>
              <a:rPr lang="de-CH" noProof="0" dirty="0">
                <a:solidFill>
                  <a:schemeClr val="bg1"/>
                </a:solidFill>
              </a:rPr>
              <a:t>sozialen Medien»</a:t>
            </a:r>
          </a:p>
          <a:p>
            <a:pPr algn="ctr"/>
            <a:endParaRPr lang="de-CH" noProof="0" dirty="0">
              <a:solidFill>
                <a:schemeClr val="bg1"/>
              </a:solidFill>
            </a:endParaRPr>
          </a:p>
        </p:txBody>
      </p:sp>
      <p:sp>
        <p:nvSpPr>
          <p:cNvPr id="11" name="Textfeld 10">
            <a:extLst>
              <a:ext uri="{FF2B5EF4-FFF2-40B4-BE49-F238E27FC236}">
                <a16:creationId xmlns:a16="http://schemas.microsoft.com/office/drawing/2014/main" id="{E0B7E19D-F012-6ED2-3B6A-AF0E294434A1}"/>
              </a:ext>
            </a:extLst>
          </p:cNvPr>
          <p:cNvSpPr txBox="1"/>
          <p:nvPr/>
        </p:nvSpPr>
        <p:spPr>
          <a:xfrm>
            <a:off x="4434021" y="1068021"/>
            <a:ext cx="3080930" cy="923330"/>
          </a:xfrm>
          <a:prstGeom prst="rect">
            <a:avLst/>
          </a:prstGeom>
          <a:solidFill>
            <a:srgbClr val="0B4874"/>
          </a:solidFill>
        </p:spPr>
        <p:txBody>
          <a:bodyPr wrap="square">
            <a:spAutoFit/>
          </a:bodyPr>
          <a:lstStyle/>
          <a:p>
            <a:pPr algn="ctr"/>
            <a:r>
              <a:rPr lang="de-CH" noProof="0" dirty="0">
                <a:solidFill>
                  <a:schemeClr val="bg1"/>
                </a:solidFill>
              </a:rPr>
              <a:t>«Fehlende Sensibilisierungsmöglich-</a:t>
            </a:r>
            <a:r>
              <a:rPr lang="de-CH" noProof="0" dirty="0" err="1">
                <a:solidFill>
                  <a:schemeClr val="bg1"/>
                </a:solidFill>
              </a:rPr>
              <a:t>keiten</a:t>
            </a:r>
            <a:r>
              <a:rPr lang="de-CH" noProof="0" dirty="0">
                <a:solidFill>
                  <a:schemeClr val="bg1"/>
                </a:solidFill>
              </a:rPr>
              <a:t> bei Kindern»</a:t>
            </a:r>
          </a:p>
        </p:txBody>
      </p:sp>
      <p:sp>
        <p:nvSpPr>
          <p:cNvPr id="12" name="Textfeld 11">
            <a:extLst>
              <a:ext uri="{FF2B5EF4-FFF2-40B4-BE49-F238E27FC236}">
                <a16:creationId xmlns:a16="http://schemas.microsoft.com/office/drawing/2014/main" id="{3A6CB0E9-7B48-1706-E407-75B62C69FCCC}"/>
              </a:ext>
            </a:extLst>
          </p:cNvPr>
          <p:cNvSpPr txBox="1"/>
          <p:nvPr/>
        </p:nvSpPr>
        <p:spPr>
          <a:xfrm>
            <a:off x="734516" y="1039588"/>
            <a:ext cx="3080930" cy="923330"/>
          </a:xfrm>
          <a:prstGeom prst="rect">
            <a:avLst/>
          </a:prstGeom>
          <a:solidFill>
            <a:srgbClr val="0B4874"/>
          </a:solidFill>
        </p:spPr>
        <p:txBody>
          <a:bodyPr wrap="square">
            <a:spAutoFit/>
          </a:bodyPr>
          <a:lstStyle/>
          <a:p>
            <a:pPr algn="ctr"/>
            <a:r>
              <a:rPr lang="de-CH" noProof="0" dirty="0">
                <a:solidFill>
                  <a:schemeClr val="bg1"/>
                </a:solidFill>
              </a:rPr>
              <a:t>«Falschmeldung im Klassenchat»</a:t>
            </a:r>
            <a:endParaRPr lang="de-CH" dirty="0">
              <a:solidFill>
                <a:schemeClr val="bg1"/>
              </a:solidFill>
            </a:endParaRPr>
          </a:p>
          <a:p>
            <a:pPr algn="ctr"/>
            <a:endParaRPr lang="de-CH" noProof="0" dirty="0">
              <a:solidFill>
                <a:schemeClr val="bg1"/>
              </a:solidFill>
            </a:endParaRPr>
          </a:p>
        </p:txBody>
      </p:sp>
      <p:pic>
        <p:nvPicPr>
          <p:cNvPr id="22" name="Grafik 21" descr="Häkchen mit einfarbiger Füllung">
            <a:extLst>
              <a:ext uri="{FF2B5EF4-FFF2-40B4-BE49-F238E27FC236}">
                <a16:creationId xmlns:a16="http://schemas.microsoft.com/office/drawing/2014/main" id="{79F8AFD9-20C3-E2CF-5DF4-21DC9740EEC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67665" y="141179"/>
            <a:ext cx="1644416" cy="1644416"/>
          </a:xfrm>
          <a:prstGeom prst="rect">
            <a:avLst/>
          </a:prstGeom>
        </p:spPr>
      </p:pic>
      <p:pic>
        <p:nvPicPr>
          <p:cNvPr id="24" name="Grafik 23" descr="Schließen mit einfarbiger Füllung">
            <a:extLst>
              <a:ext uri="{FF2B5EF4-FFF2-40B4-BE49-F238E27FC236}">
                <a16:creationId xmlns:a16="http://schemas.microsoft.com/office/drawing/2014/main" id="{95D191A4-54B8-96B0-768E-EAEEE4AD0D8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032782" y="566807"/>
            <a:ext cx="1237566" cy="1237566"/>
          </a:xfrm>
          <a:prstGeom prst="rect">
            <a:avLst/>
          </a:prstGeom>
        </p:spPr>
      </p:pic>
      <p:pic>
        <p:nvPicPr>
          <p:cNvPr id="25" name="Grafik 24" descr="Schließen mit einfarbiger Füllung">
            <a:extLst>
              <a:ext uri="{FF2B5EF4-FFF2-40B4-BE49-F238E27FC236}">
                <a16:creationId xmlns:a16="http://schemas.microsoft.com/office/drawing/2014/main" id="{970104F3-1BA3-05B2-DA33-813CC576B8E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778989" y="566807"/>
            <a:ext cx="1237566" cy="1237566"/>
          </a:xfrm>
          <a:prstGeom prst="rect">
            <a:avLst/>
          </a:prstGeom>
        </p:spPr>
      </p:pic>
      <p:pic>
        <p:nvPicPr>
          <p:cNvPr id="27" name="Grafik 26" descr="Ein Bild, das Text, Screenshot, Schrift, Dokument enthält.&#10;&#10;KI-generierte Inhalte können fehlerhaft sein.">
            <a:extLst>
              <a:ext uri="{FF2B5EF4-FFF2-40B4-BE49-F238E27FC236}">
                <a16:creationId xmlns:a16="http://schemas.microsoft.com/office/drawing/2014/main" id="{7D18FDD3-CF72-FCEA-F7F9-E6DB15F77154}"/>
              </a:ext>
            </a:extLst>
          </p:cNvPr>
          <p:cNvPicPr>
            <a:picLocks noChangeAspect="1"/>
          </p:cNvPicPr>
          <p:nvPr/>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a:off x="1129277" y="2258039"/>
            <a:ext cx="2633100" cy="372456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9" name="Grafik 28" descr="Ein Bild, das Text, Cartoon, Säugetier, Darstellung enthält.&#10;&#10;KI-generierte Inhalte können fehlerhaft sein.">
            <a:extLst>
              <a:ext uri="{FF2B5EF4-FFF2-40B4-BE49-F238E27FC236}">
                <a16:creationId xmlns:a16="http://schemas.microsoft.com/office/drawing/2014/main" id="{29EB0DCB-2D84-947D-1ADE-05792E291685}"/>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675679" y="2313763"/>
            <a:ext cx="2571467" cy="3734219"/>
          </a:xfrm>
          <a:prstGeom prst="rect">
            <a:avLst/>
          </a:prstGeom>
        </p:spPr>
      </p:pic>
      <p:pic>
        <p:nvPicPr>
          <p:cNvPr id="33" name="Grafik 32">
            <a:extLst>
              <a:ext uri="{FF2B5EF4-FFF2-40B4-BE49-F238E27FC236}">
                <a16:creationId xmlns:a16="http://schemas.microsoft.com/office/drawing/2014/main" id="{868A9FE8-AE7E-39D7-89C6-2A899D89C2C8}"/>
              </a:ext>
            </a:extLst>
          </p:cNvPr>
          <p:cNvPicPr>
            <a:picLocks noChangeAspect="1"/>
          </p:cNvPicPr>
          <p:nvPr/>
        </p:nvPicPr>
        <p:blipFill>
          <a:blip r:embed="rId10" cstate="email">
            <a:duotone>
              <a:prstClr val="black"/>
              <a:srgbClr val="D9C3A5">
                <a:tint val="50000"/>
                <a:satMod val="180000"/>
              </a:srgbClr>
            </a:duotone>
            <a:extLst>
              <a:ext uri="{BEBA8EAE-BF5A-486C-A8C5-ECC9F3942E4B}">
                <a14:imgProps xmlns:a14="http://schemas.microsoft.com/office/drawing/2010/main">
                  <a14:imgLayer r:embed="rId11">
                    <a14:imgEffect>
                      <a14:saturation sat="0"/>
                    </a14:imgEffect>
                    <a14:imgEffect>
                      <a14:brightnessContrast bright="40000" contrast="-20000"/>
                    </a14:imgEffect>
                  </a14:imgLayer>
                </a14:imgProps>
              </a:ext>
              <a:ext uri="{28A0092B-C50C-407E-A947-70E740481C1C}">
                <a14:useLocalDpi xmlns:a14="http://schemas.microsoft.com/office/drawing/2010/main"/>
              </a:ext>
            </a:extLst>
          </a:blip>
          <a:stretch>
            <a:fillRect/>
          </a:stretch>
        </p:blipFill>
        <p:spPr>
          <a:xfrm>
            <a:off x="7807169" y="2120731"/>
            <a:ext cx="3881705" cy="3881705"/>
          </a:xfrm>
          <a:prstGeom prst="rect">
            <a:avLst/>
          </a:prstGeom>
        </p:spPr>
      </p:pic>
      <p:sp>
        <p:nvSpPr>
          <p:cNvPr id="34" name="Textfeld 33">
            <a:extLst>
              <a:ext uri="{FF2B5EF4-FFF2-40B4-BE49-F238E27FC236}">
                <a16:creationId xmlns:a16="http://schemas.microsoft.com/office/drawing/2014/main" id="{F40769D7-60A0-EFA9-2936-8EDD4E345877}"/>
              </a:ext>
            </a:extLst>
          </p:cNvPr>
          <p:cNvSpPr txBox="1"/>
          <p:nvPr/>
        </p:nvSpPr>
        <p:spPr>
          <a:xfrm>
            <a:off x="8228040" y="6228194"/>
            <a:ext cx="3085501" cy="246221"/>
          </a:xfrm>
          <a:prstGeom prst="rect">
            <a:avLst/>
          </a:prstGeom>
          <a:noFill/>
        </p:spPr>
        <p:txBody>
          <a:bodyPr wrap="square">
            <a:spAutoFit/>
          </a:bodyPr>
          <a:lstStyle/>
          <a:p>
            <a:r>
              <a:rPr lang="de-CH" sz="1000" b="1" dirty="0">
                <a:solidFill>
                  <a:srgbClr val="686868"/>
                </a:solidFill>
              </a:rPr>
              <a:t>Quelle: </a:t>
            </a:r>
            <a:r>
              <a:rPr lang="de-CH" sz="1000" dirty="0">
                <a:solidFill>
                  <a:srgbClr val="686868"/>
                </a:solidFill>
              </a:rPr>
              <a:t>ChatGPT 5 Thinking, uhsa, 21.10.25</a:t>
            </a:r>
          </a:p>
        </p:txBody>
      </p:sp>
      <p:sp>
        <p:nvSpPr>
          <p:cNvPr id="35" name="Textfeld 34">
            <a:extLst>
              <a:ext uri="{FF2B5EF4-FFF2-40B4-BE49-F238E27FC236}">
                <a16:creationId xmlns:a16="http://schemas.microsoft.com/office/drawing/2014/main" id="{2EAF2D70-6CD0-9638-822E-AC0D722D7BEF}"/>
              </a:ext>
            </a:extLst>
          </p:cNvPr>
          <p:cNvSpPr txBox="1"/>
          <p:nvPr/>
        </p:nvSpPr>
        <p:spPr>
          <a:xfrm>
            <a:off x="1054076" y="6230079"/>
            <a:ext cx="3085501" cy="246221"/>
          </a:xfrm>
          <a:prstGeom prst="rect">
            <a:avLst/>
          </a:prstGeom>
          <a:noFill/>
        </p:spPr>
        <p:txBody>
          <a:bodyPr wrap="square">
            <a:spAutoFit/>
          </a:bodyPr>
          <a:lstStyle/>
          <a:p>
            <a:r>
              <a:rPr lang="de-CH" sz="1000" b="1" dirty="0">
                <a:solidFill>
                  <a:srgbClr val="686868"/>
                </a:solidFill>
              </a:rPr>
              <a:t>Quelle: </a:t>
            </a:r>
            <a:r>
              <a:rPr lang="de-CH" sz="1000" dirty="0">
                <a:solidFill>
                  <a:srgbClr val="686868"/>
                </a:solidFill>
              </a:rPr>
              <a:t>ChatGPT 5 Thinking, uhsa, 21.10.25</a:t>
            </a:r>
          </a:p>
        </p:txBody>
      </p:sp>
      <p:sp>
        <p:nvSpPr>
          <p:cNvPr id="3" name="Textfeld 2">
            <a:extLst>
              <a:ext uri="{FF2B5EF4-FFF2-40B4-BE49-F238E27FC236}">
                <a16:creationId xmlns:a16="http://schemas.microsoft.com/office/drawing/2014/main" id="{BA552541-B399-8DB9-3DD1-6A7524ECDA4B}"/>
              </a:ext>
            </a:extLst>
          </p:cNvPr>
          <p:cNvSpPr txBox="1"/>
          <p:nvPr/>
        </p:nvSpPr>
        <p:spPr>
          <a:xfrm>
            <a:off x="4523687" y="6238502"/>
            <a:ext cx="3085501" cy="400110"/>
          </a:xfrm>
          <a:prstGeom prst="rect">
            <a:avLst/>
          </a:prstGeom>
          <a:noFill/>
        </p:spPr>
        <p:txBody>
          <a:bodyPr wrap="square">
            <a:spAutoFit/>
          </a:bodyPr>
          <a:lstStyle/>
          <a:p>
            <a:r>
              <a:rPr lang="de-CH" sz="1000" b="1" dirty="0">
                <a:solidFill>
                  <a:srgbClr val="686868"/>
                </a:solidFill>
              </a:rPr>
              <a:t>Quelle: </a:t>
            </a:r>
            <a:r>
              <a:rPr lang="de-CH" sz="1000" dirty="0">
                <a:solidFill>
                  <a:srgbClr val="686868"/>
                </a:solidFill>
                <a:hlinkClick r:id="rId12">
                  <a:extLst>
                    <a:ext uri="{A12FA001-AC4F-418D-AE19-62706E023703}">
                      <ahyp:hlinkClr xmlns:ahyp="http://schemas.microsoft.com/office/drawing/2018/hyperlinkcolor" val="tx"/>
                    </a:ext>
                  </a:extLst>
                </a:hlinkClick>
              </a:rPr>
              <a:t>https://wemakeit.com/projects/biber-unter-verdacht</a:t>
            </a:r>
            <a:r>
              <a:rPr lang="de-CH" sz="1000" dirty="0">
                <a:solidFill>
                  <a:srgbClr val="686868"/>
                </a:solidFill>
              </a:rPr>
              <a:t>, Zugriff 21.10.25</a:t>
            </a:r>
          </a:p>
        </p:txBody>
      </p:sp>
    </p:spTree>
    <p:extLst>
      <p:ext uri="{BB962C8B-B14F-4D97-AF65-F5344CB8AC3E}">
        <p14:creationId xmlns:p14="http://schemas.microsoft.com/office/powerpoint/2010/main" val="406939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500"/>
                                        <p:tgtEl>
                                          <p:spTgt spid="2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500"/>
                                        <p:tgtEl>
                                          <p:spTgt spid="3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fade">
                                      <p:cBhvr>
                                        <p:cTn id="41" dur="500"/>
                                        <p:tgtEl>
                                          <p:spTgt spid="3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500"/>
                                        <p:tgtEl>
                                          <p:spTgt spid="11"/>
                                        </p:tgtEl>
                                      </p:cBhvr>
                                    </p:animEffect>
                                  </p:childTnLst>
                                </p:cTn>
                              </p:par>
                              <p:par>
                                <p:cTn id="50" presetID="10" presetClass="entr" presetSubtype="0" fill="hold" nodeType="with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fade">
                                      <p:cBhvr>
                                        <p:cTn id="62" dur="500"/>
                                        <p:tgtEl>
                                          <p:spTgt spid="29"/>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3"/>
                                        </p:tgtEl>
                                        <p:attrNameLst>
                                          <p:attrName>style.visibility</p:attrName>
                                        </p:attrNameLst>
                                      </p:cBhvr>
                                      <p:to>
                                        <p:strVal val="visible"/>
                                      </p:to>
                                    </p:set>
                                    <p:animEffect transition="in" filter="fade">
                                      <p:cBhvr>
                                        <p:cTn id="6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34" grpId="0"/>
      <p:bldP spid="35"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F65F6-9D20-7D8D-CF48-47A1CFA5E2B4}"/>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00B72E1C-3140-F8E0-D3D6-EBE97BD3EE7F}"/>
              </a:ext>
            </a:extLst>
          </p:cNvPr>
          <p:cNvSpPr>
            <a:spLocks noGrp="1"/>
          </p:cNvSpPr>
          <p:nvPr>
            <p:ph type="sldNum" sz="quarter" idx="12"/>
          </p:nvPr>
        </p:nvSpPr>
        <p:spPr/>
        <p:txBody>
          <a:bodyPr/>
          <a:lstStyle/>
          <a:p>
            <a:fld id="{B7E6CA31-DA56-47CF-9891-B6D0296B6AEC}" type="slidenum">
              <a:rPr lang="ru-RU" smtClean="0"/>
              <a:t>11</a:t>
            </a:fld>
            <a:endParaRPr lang="ru-RU"/>
          </a:p>
        </p:txBody>
      </p:sp>
      <p:sp>
        <p:nvSpPr>
          <p:cNvPr id="7" name="Text Box 2">
            <a:extLst>
              <a:ext uri="{FF2B5EF4-FFF2-40B4-BE49-F238E27FC236}">
                <a16:creationId xmlns:a16="http://schemas.microsoft.com/office/drawing/2014/main" id="{A8531916-7DB6-34FE-600F-1DFD0085CE78}"/>
              </a:ext>
            </a:extLst>
          </p:cNvPr>
          <p:cNvSpPr txBox="1">
            <a:spLocks noChangeArrowheads="1"/>
          </p:cNvSpPr>
          <p:nvPr/>
        </p:nvSpPr>
        <p:spPr bwMode="auto">
          <a:xfrm>
            <a:off x="946207" y="2479694"/>
            <a:ext cx="10170505" cy="3755516"/>
          </a:xfrm>
          <a:prstGeom prst="rect">
            <a:avLst/>
          </a:prstGeom>
          <a:noFill/>
          <a:ln w="12700">
            <a:noFill/>
            <a:miter lim="800000"/>
            <a:headEnd/>
            <a:tailEnd/>
          </a:ln>
        </p:spPr>
        <p:txBody>
          <a:bodyPr wrap="square" lIns="92075" tIns="46038" rIns="92075" bIns="46038">
            <a:spAutoFit/>
          </a:bodyPr>
          <a:lstStyle/>
          <a:p>
            <a:pPr marL="342900" indent="-342900">
              <a:spcAft>
                <a:spcPts val="600"/>
              </a:spcAft>
              <a:buFont typeface="Arial" panose="020B0604020202020204" pitchFamily="34" charset="0"/>
              <a:buChar char="•"/>
            </a:pPr>
            <a:r>
              <a:rPr lang="de-CH" b="1" noProof="0" dirty="0">
                <a:solidFill>
                  <a:schemeClr val="accent6">
                    <a:lumMod val="50000"/>
                  </a:schemeClr>
                </a:solidFill>
              </a:rPr>
              <a:t>Wiederkehrend</a:t>
            </a:r>
            <a:r>
              <a:rPr lang="de-CH" noProof="0" dirty="0">
                <a:solidFill>
                  <a:schemeClr val="accent6">
                    <a:lumMod val="50000"/>
                  </a:schemeClr>
                </a:solidFill>
              </a:rPr>
              <a:t> – passiert regelmässig (nicht einmalig)? 			[0/1/2]</a:t>
            </a:r>
          </a:p>
          <a:p>
            <a:pPr marL="342900" indent="-342900">
              <a:spcAft>
                <a:spcPts val="600"/>
              </a:spcAft>
              <a:buFont typeface="Arial" panose="020B0604020202020204" pitchFamily="34" charset="0"/>
              <a:buChar char="•"/>
            </a:pPr>
            <a:r>
              <a:rPr lang="de-CH" b="1" noProof="0" dirty="0">
                <a:solidFill>
                  <a:schemeClr val="accent6">
                    <a:lumMod val="50000"/>
                  </a:schemeClr>
                </a:solidFill>
              </a:rPr>
              <a:t>Betroffenengruppe</a:t>
            </a:r>
            <a:r>
              <a:rPr lang="de-CH" noProof="0" dirty="0">
                <a:solidFill>
                  <a:schemeClr val="accent6">
                    <a:lumMod val="50000"/>
                  </a:schemeClr>
                </a:solidFill>
              </a:rPr>
              <a:t> – betrifft mehr als einen Einzelfall/eine Person? 		[0/1/2]</a:t>
            </a:r>
          </a:p>
          <a:p>
            <a:pPr marL="342900" indent="-342900">
              <a:spcAft>
                <a:spcPts val="600"/>
              </a:spcAft>
              <a:buFont typeface="Arial" panose="020B0604020202020204" pitchFamily="34" charset="0"/>
              <a:buChar char="•"/>
            </a:pPr>
            <a:r>
              <a:rPr lang="de-CH" b="1" noProof="0" dirty="0">
                <a:solidFill>
                  <a:schemeClr val="accent6">
                    <a:lumMod val="50000"/>
                  </a:schemeClr>
                </a:solidFill>
              </a:rPr>
              <a:t>Relevanter Impact</a:t>
            </a:r>
            <a:r>
              <a:rPr lang="de-CH" noProof="0" dirty="0">
                <a:solidFill>
                  <a:schemeClr val="accent6">
                    <a:lumMod val="50000"/>
                  </a:schemeClr>
                </a:solidFill>
              </a:rPr>
              <a:t> – deutlich spürbar für Betroffene? 				[0/1/2]</a:t>
            </a:r>
          </a:p>
          <a:p>
            <a:pPr marL="342900" indent="-342900">
              <a:spcAft>
                <a:spcPts val="600"/>
              </a:spcAft>
              <a:buFont typeface="Arial" panose="020B0604020202020204" pitchFamily="34" charset="0"/>
              <a:buChar char="•"/>
            </a:pPr>
            <a:r>
              <a:rPr lang="de-CH" b="1" noProof="0" dirty="0">
                <a:solidFill>
                  <a:schemeClr val="accent6">
                    <a:lumMod val="50000"/>
                  </a:schemeClr>
                </a:solidFill>
              </a:rPr>
              <a:t>Zugang</a:t>
            </a:r>
            <a:r>
              <a:rPr lang="de-CH" noProof="0" dirty="0">
                <a:solidFill>
                  <a:schemeClr val="accent6">
                    <a:lumMod val="50000"/>
                  </a:schemeClr>
                </a:solidFill>
              </a:rPr>
              <a:t> – erreichen Sie mehrere Betroffene am Ort des Geschehens? 		[0/1/2]</a:t>
            </a:r>
          </a:p>
          <a:p>
            <a:pPr marL="342900" indent="-342900">
              <a:spcAft>
                <a:spcPts val="600"/>
              </a:spcAft>
              <a:buFont typeface="Arial" panose="020B0604020202020204" pitchFamily="34" charset="0"/>
              <a:buChar char="•"/>
            </a:pPr>
            <a:r>
              <a:rPr lang="de-CH" b="1" noProof="0" dirty="0">
                <a:solidFill>
                  <a:schemeClr val="accent6">
                    <a:lumMod val="50000"/>
                  </a:schemeClr>
                </a:solidFill>
              </a:rPr>
              <a:t>Einflussbereich</a:t>
            </a:r>
            <a:r>
              <a:rPr lang="de-CH" noProof="0" dirty="0">
                <a:solidFill>
                  <a:schemeClr val="accent6">
                    <a:lumMod val="50000"/>
                  </a:schemeClr>
                </a:solidFill>
              </a:rPr>
              <a:t> – können Sie selbst Schritte umsetzen (in Ihrer Rolle, mit</a:t>
            </a:r>
            <a:br>
              <a:rPr lang="de-CH" noProof="0" dirty="0">
                <a:solidFill>
                  <a:schemeClr val="accent6">
                    <a:lumMod val="50000"/>
                  </a:schemeClr>
                </a:solidFill>
              </a:rPr>
            </a:br>
            <a:r>
              <a:rPr lang="de-CH" noProof="0" dirty="0">
                <a:solidFill>
                  <a:schemeClr val="accent6">
                    <a:lumMod val="50000"/>
                  </a:schemeClr>
                </a:solidFill>
              </a:rPr>
              <a:t>kleinem Budget, ohne heikle Daten/ riskante Eingriffe)? 			[0/1/2]</a:t>
            </a:r>
          </a:p>
          <a:p>
            <a:pPr marL="342900" indent="-342900">
              <a:spcAft>
                <a:spcPts val="600"/>
              </a:spcAft>
              <a:buFont typeface="Arial" panose="020B0604020202020204" pitchFamily="34" charset="0"/>
              <a:buChar char="•"/>
            </a:pPr>
            <a:r>
              <a:rPr lang="de-CH" b="1" noProof="0" dirty="0">
                <a:solidFill>
                  <a:schemeClr val="accent6">
                    <a:lumMod val="50000"/>
                  </a:schemeClr>
                </a:solidFill>
              </a:rPr>
              <a:t>Testbarkeit </a:t>
            </a:r>
            <a:r>
              <a:rPr lang="de-CH" noProof="0" dirty="0">
                <a:solidFill>
                  <a:schemeClr val="accent6">
                    <a:lumMod val="50000"/>
                  </a:schemeClr>
                </a:solidFill>
              </a:rPr>
              <a:t>– Prototyp/Probelauf möglich? 					[0/1/2]</a:t>
            </a:r>
          </a:p>
          <a:p>
            <a:pPr marL="342900" indent="-342900">
              <a:spcAft>
                <a:spcPts val="600"/>
              </a:spcAft>
              <a:buFont typeface="Arial" panose="020B0604020202020204" pitchFamily="34" charset="0"/>
              <a:buChar char="•"/>
            </a:pPr>
            <a:r>
              <a:rPr lang="de-CH" b="1" noProof="0" dirty="0">
                <a:solidFill>
                  <a:schemeClr val="accent6">
                    <a:lumMod val="50000"/>
                  </a:schemeClr>
                </a:solidFill>
              </a:rPr>
              <a:t>Neuheitsgrad</a:t>
            </a:r>
            <a:r>
              <a:rPr lang="de-CH" noProof="0" dirty="0">
                <a:solidFill>
                  <a:schemeClr val="accent6">
                    <a:lumMod val="50000"/>
                  </a:schemeClr>
                </a:solidFill>
              </a:rPr>
              <a:t> – braucht es ein neues oder innovatives Vorgehen/Produkt?	[0/1/2]</a:t>
            </a:r>
          </a:p>
          <a:p>
            <a:pPr marL="342900" indent="-342900">
              <a:spcAft>
                <a:spcPts val="600"/>
              </a:spcAft>
              <a:buFont typeface="Arial" panose="020B0604020202020204" pitchFamily="34" charset="0"/>
              <a:buChar char="•"/>
            </a:pPr>
            <a:endParaRPr lang="de-CH" noProof="0" dirty="0">
              <a:solidFill>
                <a:schemeClr val="bg2">
                  <a:lumMod val="50000"/>
                </a:schemeClr>
              </a:solidFill>
            </a:endParaRPr>
          </a:p>
          <a:p>
            <a:pPr>
              <a:tabLst>
                <a:tab pos="9869488" algn="r"/>
              </a:tabLst>
            </a:pPr>
            <a:r>
              <a:rPr lang="de-DE" b="1" dirty="0">
                <a:solidFill>
                  <a:srgbClr val="B11B96"/>
                </a:solidFill>
              </a:rPr>
              <a:t>	</a:t>
            </a:r>
            <a:r>
              <a:rPr lang="de-DE" b="1" dirty="0">
                <a:solidFill>
                  <a:schemeClr val="accent6">
                    <a:lumMod val="50000"/>
                  </a:schemeClr>
                </a:solidFill>
              </a:rPr>
              <a:t> Total: __ /14</a:t>
            </a:r>
          </a:p>
          <a:p>
            <a:pPr algn="ctr">
              <a:tabLst>
                <a:tab pos="9869488" algn="r"/>
              </a:tabLst>
            </a:pPr>
            <a:r>
              <a:rPr lang="de-DE" dirty="0"/>
              <a:t> </a:t>
            </a:r>
            <a:r>
              <a:rPr lang="de-DE" b="1" dirty="0">
                <a:solidFill>
                  <a:srgbClr val="738D05"/>
                </a:solidFill>
              </a:rPr>
              <a:t>12–14 Go  |  </a:t>
            </a:r>
            <a:r>
              <a:rPr lang="de-DE" b="1" dirty="0">
                <a:solidFill>
                  <a:srgbClr val="909090"/>
                </a:solidFill>
              </a:rPr>
              <a:t>9–11 Reframing/</a:t>
            </a:r>
            <a:r>
              <a:rPr lang="de-DE" b="1" dirty="0" err="1">
                <a:solidFill>
                  <a:srgbClr val="909090"/>
                </a:solidFill>
              </a:rPr>
              <a:t>Scoping</a:t>
            </a:r>
            <a:r>
              <a:rPr lang="de-DE" b="1" dirty="0">
                <a:solidFill>
                  <a:srgbClr val="909090"/>
                </a:solidFill>
              </a:rPr>
              <a:t>*  </a:t>
            </a:r>
            <a:r>
              <a:rPr lang="de-DE" b="1" dirty="0"/>
              <a:t>|  </a:t>
            </a:r>
            <a:r>
              <a:rPr lang="de-DE" b="1" dirty="0">
                <a:solidFill>
                  <a:srgbClr val="B11B96"/>
                </a:solidFill>
              </a:rPr>
              <a:t>≤8 Neues Problem</a:t>
            </a:r>
            <a:endParaRPr lang="de-DE" dirty="0">
              <a:solidFill>
                <a:srgbClr val="B11B96"/>
              </a:solidFill>
            </a:endParaRPr>
          </a:p>
        </p:txBody>
      </p:sp>
      <p:sp>
        <p:nvSpPr>
          <p:cNvPr id="4" name="Rectangle 2">
            <a:extLst>
              <a:ext uri="{FF2B5EF4-FFF2-40B4-BE49-F238E27FC236}">
                <a16:creationId xmlns:a16="http://schemas.microsoft.com/office/drawing/2014/main" id="{2E8F3544-2ECC-FEA3-4523-AF2D29499CFE}"/>
              </a:ext>
            </a:extLst>
          </p:cNvPr>
          <p:cNvSpPr txBox="1">
            <a:spLocks noChangeArrowheads="1"/>
          </p:cNvSpPr>
          <p:nvPr/>
        </p:nvSpPr>
        <p:spPr bwMode="auto">
          <a:xfrm>
            <a:off x="957090" y="131291"/>
            <a:ext cx="11088999" cy="795947"/>
          </a:xfrm>
          <a:prstGeom prst="rect">
            <a:avLst/>
          </a:prstGeom>
          <a:noFill/>
          <a:ln w="9525">
            <a:noFill/>
            <a:miter lim="800000"/>
            <a:headEnd/>
            <a:tailEnd/>
          </a:ln>
        </p:spPr>
        <p:txBody>
          <a:bodyPr anchor="ctr"/>
          <a:lstStyle/>
          <a:p>
            <a:pPr>
              <a:defRPr/>
            </a:pPr>
            <a:r>
              <a:rPr lang="de-CH" sz="2400" b="1" noProof="0" dirty="0">
                <a:solidFill>
                  <a:srgbClr val="D17930"/>
                </a:solidFill>
                <a:latin typeface="+mj-lt"/>
                <a:ea typeface="ＭＳ Ｐゴシック" charset="0"/>
                <a:cs typeface="Arial"/>
              </a:rPr>
              <a:t>Passt das Problem zum </a:t>
            </a:r>
            <a:r>
              <a:rPr lang="de-CH" sz="2400" b="1" i="1" noProof="0" dirty="0">
                <a:solidFill>
                  <a:srgbClr val="D17930"/>
                </a:solidFill>
                <a:latin typeface="+mj-lt"/>
                <a:ea typeface="ＭＳ Ｐゴシック" charset="0"/>
                <a:cs typeface="Arial"/>
              </a:rPr>
              <a:t>myidea</a:t>
            </a:r>
            <a:r>
              <a:rPr lang="de-CH" sz="2400" b="1" noProof="0" dirty="0">
                <a:solidFill>
                  <a:srgbClr val="D17930"/>
                </a:solidFill>
                <a:latin typeface="+mj-lt"/>
                <a:ea typeface="ＭＳ Ｐゴシック" charset="0"/>
                <a:cs typeface="Arial"/>
              </a:rPr>
              <a:t>-Lernprogramm?  Diese </a:t>
            </a:r>
            <a:r>
              <a:rPr lang="de-CH" sz="2400" b="1" dirty="0">
                <a:solidFill>
                  <a:srgbClr val="D17930"/>
                </a:solidFill>
                <a:latin typeface="+mj-lt"/>
                <a:ea typeface="ＭＳ Ｐゴシック" charset="0"/>
                <a:cs typeface="Arial"/>
              </a:rPr>
              <a:t>Kriterien</a:t>
            </a:r>
            <a:br>
              <a:rPr lang="de-CH" sz="2400" b="1" dirty="0">
                <a:solidFill>
                  <a:srgbClr val="D17930"/>
                </a:solidFill>
                <a:latin typeface="+mj-lt"/>
                <a:ea typeface="ＭＳ Ｐゴシック" charset="0"/>
                <a:cs typeface="Arial"/>
              </a:rPr>
            </a:br>
            <a:r>
              <a:rPr lang="de-CH" sz="2400" b="1" dirty="0">
                <a:solidFill>
                  <a:srgbClr val="D17930"/>
                </a:solidFill>
                <a:latin typeface="+mj-lt"/>
                <a:ea typeface="ＭＳ Ｐゴシック" charset="0"/>
                <a:cs typeface="Arial"/>
              </a:rPr>
              <a:t>helfen Ihnen bei der Einschätzung («</a:t>
            </a:r>
            <a:r>
              <a:rPr lang="de-CH" sz="2400" b="1" dirty="0" err="1">
                <a:solidFill>
                  <a:srgbClr val="D17930"/>
                </a:solidFill>
                <a:latin typeface="+mj-lt"/>
                <a:ea typeface="ＭＳ Ｐゴシック" charset="0"/>
                <a:cs typeface="Arial"/>
              </a:rPr>
              <a:t>Goldilocks</a:t>
            </a:r>
            <a:r>
              <a:rPr lang="de-CH" sz="2400" b="1" dirty="0">
                <a:solidFill>
                  <a:srgbClr val="D17930"/>
                </a:solidFill>
                <a:latin typeface="+mj-lt"/>
                <a:ea typeface="ＭＳ Ｐゴシック" charset="0"/>
                <a:cs typeface="Arial"/>
              </a:rPr>
              <a:t>-Checkliste»)</a:t>
            </a:r>
          </a:p>
        </p:txBody>
      </p:sp>
      <p:sp>
        <p:nvSpPr>
          <p:cNvPr id="2" name="Text Box 2">
            <a:extLst>
              <a:ext uri="{FF2B5EF4-FFF2-40B4-BE49-F238E27FC236}">
                <a16:creationId xmlns:a16="http://schemas.microsoft.com/office/drawing/2014/main" id="{95AC9339-5A67-3DFE-57B7-C5CCD7399A85}"/>
              </a:ext>
            </a:extLst>
          </p:cNvPr>
          <p:cNvSpPr txBox="1">
            <a:spLocks noChangeArrowheads="1"/>
          </p:cNvSpPr>
          <p:nvPr/>
        </p:nvSpPr>
        <p:spPr bwMode="auto">
          <a:xfrm>
            <a:off x="957091" y="1196649"/>
            <a:ext cx="10170504" cy="923972"/>
          </a:xfrm>
          <a:prstGeom prst="rect">
            <a:avLst/>
          </a:prstGeom>
          <a:noFill/>
          <a:ln w="12700">
            <a:noFill/>
            <a:miter lim="800000"/>
            <a:headEnd/>
            <a:tailEnd/>
          </a:ln>
        </p:spPr>
        <p:txBody>
          <a:bodyPr wrap="square" lIns="92075" tIns="46038" rIns="92075" bIns="46038">
            <a:spAutoFit/>
          </a:bodyPr>
          <a:lstStyle/>
          <a:p>
            <a:pPr>
              <a:spcBef>
                <a:spcPts val="400"/>
              </a:spcBef>
              <a:buClr>
                <a:srgbClr val="96CB00"/>
              </a:buClr>
            </a:pPr>
            <a:r>
              <a:rPr lang="de-CH" dirty="0">
                <a:solidFill>
                  <a:schemeClr val="accent6">
                    <a:lumMod val="50000"/>
                  </a:schemeClr>
                </a:solidFill>
              </a:rPr>
              <a:t>Nicht jedes Problem eignet sich für </a:t>
            </a:r>
            <a:r>
              <a:rPr lang="de-CH" i="1" dirty="0">
                <a:solidFill>
                  <a:schemeClr val="accent6">
                    <a:lumMod val="50000"/>
                  </a:schemeClr>
                </a:solidFill>
              </a:rPr>
              <a:t>myidea</a:t>
            </a:r>
            <a:r>
              <a:rPr lang="de-CH" dirty="0">
                <a:solidFill>
                  <a:schemeClr val="accent6">
                    <a:lumMod val="50000"/>
                  </a:schemeClr>
                </a:solidFill>
              </a:rPr>
              <a:t>. Mit diesem kurzen Check entscheiden Sie,</a:t>
            </a:r>
            <a:br>
              <a:rPr lang="de-CH" dirty="0">
                <a:solidFill>
                  <a:schemeClr val="accent6">
                    <a:lumMod val="50000"/>
                  </a:schemeClr>
                </a:solidFill>
              </a:rPr>
            </a:br>
            <a:r>
              <a:rPr lang="de-CH" dirty="0">
                <a:solidFill>
                  <a:schemeClr val="accent6">
                    <a:lumMod val="50000"/>
                  </a:schemeClr>
                </a:solidFill>
              </a:rPr>
              <a:t>ob Ihr Problem gross genug ist, um spürbare Verbesserung zu erzielen – und klein genug, um in wenigen Wochen Lösungen zu erproben.</a:t>
            </a:r>
          </a:p>
        </p:txBody>
      </p:sp>
      <p:sp>
        <p:nvSpPr>
          <p:cNvPr id="6" name="Textfeld 5">
            <a:extLst>
              <a:ext uri="{FF2B5EF4-FFF2-40B4-BE49-F238E27FC236}">
                <a16:creationId xmlns:a16="http://schemas.microsoft.com/office/drawing/2014/main" id="{FFFCFAD5-E7DC-8276-A368-87CEEFDB1595}"/>
              </a:ext>
            </a:extLst>
          </p:cNvPr>
          <p:cNvSpPr txBox="1"/>
          <p:nvPr/>
        </p:nvSpPr>
        <p:spPr>
          <a:xfrm>
            <a:off x="7039544" y="2032965"/>
            <a:ext cx="4077166" cy="369332"/>
          </a:xfrm>
          <a:prstGeom prst="rect">
            <a:avLst/>
          </a:prstGeom>
          <a:noFill/>
        </p:spPr>
        <p:txBody>
          <a:bodyPr wrap="square">
            <a:spAutoFit/>
          </a:bodyPr>
          <a:lstStyle/>
          <a:p>
            <a:r>
              <a:rPr lang="de-CH" sz="1800" dirty="0">
                <a:solidFill>
                  <a:schemeClr val="bg2">
                    <a:lumMod val="50000"/>
                  </a:schemeClr>
                </a:solidFill>
                <a:effectLst/>
                <a:ea typeface="Aptos" panose="020B0004020202020204" pitchFamily="34" charset="0"/>
                <a:cs typeface="Times New Roman" panose="02020603050405020304" pitchFamily="18" charset="0"/>
              </a:rPr>
              <a:t>0 = nein/unklar, 1 = teils, 2 = klar/ja</a:t>
            </a:r>
            <a:endParaRPr lang="de-CH" dirty="0">
              <a:solidFill>
                <a:schemeClr val="bg2">
                  <a:lumMod val="50000"/>
                </a:schemeClr>
              </a:solidFill>
            </a:endParaRPr>
          </a:p>
        </p:txBody>
      </p:sp>
      <p:sp>
        <p:nvSpPr>
          <p:cNvPr id="8" name="Textfeld 7">
            <a:extLst>
              <a:ext uri="{FF2B5EF4-FFF2-40B4-BE49-F238E27FC236}">
                <a16:creationId xmlns:a16="http://schemas.microsoft.com/office/drawing/2014/main" id="{9623FFB3-A2CD-B9D5-885C-EF5A34AFD4D0}"/>
              </a:ext>
            </a:extLst>
          </p:cNvPr>
          <p:cNvSpPr txBox="1"/>
          <p:nvPr/>
        </p:nvSpPr>
        <p:spPr>
          <a:xfrm>
            <a:off x="2194050" y="6352143"/>
            <a:ext cx="7371566" cy="369332"/>
          </a:xfrm>
          <a:prstGeom prst="rect">
            <a:avLst/>
          </a:prstGeom>
          <a:noFill/>
        </p:spPr>
        <p:txBody>
          <a:bodyPr wrap="square">
            <a:spAutoFit/>
          </a:bodyPr>
          <a:lstStyle/>
          <a:p>
            <a:pPr algn="l">
              <a:lnSpc>
                <a:spcPct val="100000"/>
              </a:lnSpc>
            </a:pPr>
            <a:r>
              <a:rPr lang="de-CH" sz="1800" dirty="0">
                <a:solidFill>
                  <a:srgbClr val="686868"/>
                </a:solidFill>
              </a:rPr>
              <a:t>*Reframing: neu fassen | </a:t>
            </a:r>
            <a:r>
              <a:rPr lang="de-CH" sz="1800" dirty="0" err="1">
                <a:solidFill>
                  <a:srgbClr val="686868"/>
                </a:solidFill>
              </a:rPr>
              <a:t>Scoping</a:t>
            </a:r>
            <a:r>
              <a:rPr lang="de-CH" sz="1800" dirty="0">
                <a:solidFill>
                  <a:srgbClr val="686868"/>
                </a:solidFill>
              </a:rPr>
              <a:t>: Eingrenzen, zuschneiden</a:t>
            </a:r>
          </a:p>
        </p:txBody>
      </p:sp>
      <p:grpSp>
        <p:nvGrpSpPr>
          <p:cNvPr id="13" name="Gruppieren 12">
            <a:extLst>
              <a:ext uri="{FF2B5EF4-FFF2-40B4-BE49-F238E27FC236}">
                <a16:creationId xmlns:a16="http://schemas.microsoft.com/office/drawing/2014/main" id="{A51FCE1D-D77D-75C4-F00D-2898E8E52C72}"/>
              </a:ext>
            </a:extLst>
          </p:cNvPr>
          <p:cNvGrpSpPr/>
          <p:nvPr/>
        </p:nvGrpSpPr>
        <p:grpSpPr>
          <a:xfrm>
            <a:off x="10731053" y="-1959"/>
            <a:ext cx="1454331" cy="2481653"/>
            <a:chOff x="10731053" y="-1959"/>
            <a:chExt cx="1454331" cy="2481653"/>
          </a:xfrm>
        </p:grpSpPr>
        <p:sp>
          <p:nvSpPr>
            <p:cNvPr id="12" name="Rechteck 11">
              <a:extLst>
                <a:ext uri="{FF2B5EF4-FFF2-40B4-BE49-F238E27FC236}">
                  <a16:creationId xmlns:a16="http://schemas.microsoft.com/office/drawing/2014/main" id="{181D7AC9-0AB1-4987-C319-57678B7F1408}"/>
                </a:ext>
              </a:extLst>
            </p:cNvPr>
            <p:cNvSpPr/>
            <p:nvPr/>
          </p:nvSpPr>
          <p:spPr>
            <a:xfrm>
              <a:off x="11649375" y="986732"/>
              <a:ext cx="536009" cy="14929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5" name="Gruppieren 4">
              <a:extLst>
                <a:ext uri="{FF2B5EF4-FFF2-40B4-BE49-F238E27FC236}">
                  <a16:creationId xmlns:a16="http://schemas.microsoft.com/office/drawing/2014/main" id="{EBE5A1D8-5D5D-3D40-F6C5-277884B6F090}"/>
                </a:ext>
              </a:extLst>
            </p:cNvPr>
            <p:cNvGrpSpPr/>
            <p:nvPr/>
          </p:nvGrpSpPr>
          <p:grpSpPr>
            <a:xfrm>
              <a:off x="10731053" y="-1959"/>
              <a:ext cx="1454331" cy="1277285"/>
              <a:chOff x="10737669" y="0"/>
              <a:chExt cx="1454331" cy="1277285"/>
            </a:xfrm>
          </p:grpSpPr>
          <p:sp>
            <p:nvSpPr>
              <p:cNvPr id="10" name="Rechteck 9">
                <a:extLst>
                  <a:ext uri="{FF2B5EF4-FFF2-40B4-BE49-F238E27FC236}">
                    <a16:creationId xmlns:a16="http://schemas.microsoft.com/office/drawing/2014/main" id="{186EDC27-47E5-5054-9FA5-C8E2E2DFD391}"/>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11" name="Grafik 10">
                <a:extLst>
                  <a:ext uri="{FF2B5EF4-FFF2-40B4-BE49-F238E27FC236}">
                    <a16:creationId xmlns:a16="http://schemas.microsoft.com/office/drawing/2014/main" id="{23D7D4CA-5657-2CD1-BB51-65AF35E46F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grpSp>
    </p:spTree>
    <p:extLst>
      <p:ext uri="{BB962C8B-B14F-4D97-AF65-F5344CB8AC3E}">
        <p14:creationId xmlns:p14="http://schemas.microsoft.com/office/powerpoint/2010/main" val="591904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A77B498-B2E4-453A-9985-603AC98BA912}"/>
              </a:ext>
            </a:extLst>
          </p:cNvPr>
          <p:cNvSpPr>
            <a:spLocks noGrp="1"/>
          </p:cNvSpPr>
          <p:nvPr>
            <p:ph type="sldNum" sz="quarter" idx="12"/>
          </p:nvPr>
        </p:nvSpPr>
        <p:spPr/>
        <p:txBody>
          <a:bodyPr/>
          <a:lstStyle/>
          <a:p>
            <a:fld id="{B7E6CA31-DA56-47CF-9891-B6D0296B6AEC}" type="slidenum">
              <a:rPr lang="ru-RU" smtClean="0"/>
              <a:t>12</a:t>
            </a:fld>
            <a:endParaRPr lang="ru-RU"/>
          </a:p>
        </p:txBody>
      </p:sp>
      <p:sp>
        <p:nvSpPr>
          <p:cNvPr id="2" name="Textplatzhalter 1">
            <a:extLst>
              <a:ext uri="{FF2B5EF4-FFF2-40B4-BE49-F238E27FC236}">
                <a16:creationId xmlns:a16="http://schemas.microsoft.com/office/drawing/2014/main" id="{C86FDCE1-7554-4E79-826E-208A92E49094}"/>
              </a:ext>
            </a:extLst>
          </p:cNvPr>
          <p:cNvSpPr>
            <a:spLocks noGrp="1"/>
          </p:cNvSpPr>
          <p:nvPr>
            <p:ph type="body" idx="1"/>
          </p:nvPr>
        </p:nvSpPr>
        <p:spPr>
          <a:xfrm>
            <a:off x="1403492" y="936314"/>
            <a:ext cx="9385016" cy="6430229"/>
          </a:xfrm>
        </p:spPr>
        <p:txBody>
          <a:bodyPr>
            <a:noAutofit/>
          </a:bodyPr>
          <a:lstStyle/>
          <a:p>
            <a:pPr algn="l">
              <a:buClr>
                <a:srgbClr val="96CB00"/>
              </a:buClr>
            </a:pPr>
            <a:r>
              <a:rPr lang="de-CH" sz="2200" b="1" dirty="0">
                <a:solidFill>
                  <a:srgbClr val="D17930"/>
                </a:solidFill>
              </a:rPr>
              <a:t>Aufgaben</a:t>
            </a:r>
          </a:p>
          <a:p>
            <a:pPr marL="285750" lvl="0" indent="-285750" algn="l">
              <a:lnSpc>
                <a:spcPct val="100000"/>
              </a:lnSpc>
              <a:spcAft>
                <a:spcPts val="600"/>
              </a:spcAft>
              <a:buFont typeface="Arial" panose="020B0604020202020204" pitchFamily="34" charset="0"/>
              <a:buChar char="•"/>
            </a:pPr>
            <a:r>
              <a:rPr lang="de-CH" sz="2000" dirty="0">
                <a:solidFill>
                  <a:srgbClr val="686868"/>
                </a:solidFill>
              </a:rPr>
              <a:t>In Kleingruppen: Prüfen Sie Ihre mitgebrachten Problemformulierungen mit der </a:t>
            </a:r>
            <a:r>
              <a:rPr lang="de-CH" sz="2000" dirty="0" err="1">
                <a:solidFill>
                  <a:srgbClr val="686868"/>
                </a:solidFill>
              </a:rPr>
              <a:t>Goldilocks</a:t>
            </a:r>
            <a:r>
              <a:rPr lang="de-CH" sz="2000" dirty="0">
                <a:solidFill>
                  <a:srgbClr val="686868"/>
                </a:solidFill>
              </a:rPr>
              <a:t>-Checkliste (pro Kriterium 0/1/2, Total /14).</a:t>
            </a:r>
          </a:p>
          <a:p>
            <a:pPr marL="285750" lvl="0" indent="-285750" algn="l">
              <a:lnSpc>
                <a:spcPct val="100000"/>
              </a:lnSpc>
              <a:spcBef>
                <a:spcPts val="600"/>
              </a:spcBef>
              <a:buFont typeface="Arial" panose="020B0604020202020204" pitchFamily="34" charset="0"/>
              <a:buChar char="•"/>
            </a:pPr>
            <a:r>
              <a:rPr lang="de-CH" sz="2000" dirty="0">
                <a:solidFill>
                  <a:srgbClr val="686868"/>
                </a:solidFill>
              </a:rPr>
              <a:t>Entscheiden Sie sich für ein Startproblem:</a:t>
            </a:r>
          </a:p>
          <a:p>
            <a:pPr lvl="2">
              <a:lnSpc>
                <a:spcPct val="100000"/>
              </a:lnSpc>
            </a:pPr>
            <a:r>
              <a:rPr lang="en-US" dirty="0">
                <a:solidFill>
                  <a:srgbClr val="686868"/>
                </a:solidFill>
              </a:rPr>
              <a:t>12–14 </a:t>
            </a:r>
            <a:r>
              <a:rPr lang="en-US" dirty="0" err="1">
                <a:solidFill>
                  <a:srgbClr val="686868"/>
                </a:solidFill>
              </a:rPr>
              <a:t>Punkte</a:t>
            </a:r>
            <a:r>
              <a:rPr lang="en-US" dirty="0">
                <a:solidFill>
                  <a:srgbClr val="686868"/>
                </a:solidFill>
              </a:rPr>
              <a:t> = Go</a:t>
            </a:r>
            <a:endParaRPr lang="de-CH" dirty="0">
              <a:solidFill>
                <a:srgbClr val="686868"/>
              </a:solidFill>
            </a:endParaRPr>
          </a:p>
          <a:p>
            <a:pPr lvl="2">
              <a:lnSpc>
                <a:spcPct val="100000"/>
              </a:lnSpc>
            </a:pPr>
            <a:r>
              <a:rPr lang="de-CH" dirty="0">
                <a:solidFill>
                  <a:srgbClr val="686868"/>
                </a:solidFill>
              </a:rPr>
              <a:t>9–11 Punkte = zuerst </a:t>
            </a:r>
            <a:r>
              <a:rPr lang="de-CH" dirty="0" err="1">
                <a:solidFill>
                  <a:srgbClr val="686868"/>
                </a:solidFill>
              </a:rPr>
              <a:t>reframen</a:t>
            </a:r>
            <a:r>
              <a:rPr lang="de-CH" dirty="0">
                <a:solidFill>
                  <a:srgbClr val="686868"/>
                </a:solidFill>
              </a:rPr>
              <a:t>/</a:t>
            </a:r>
            <a:r>
              <a:rPr lang="de-CH" dirty="0" err="1">
                <a:solidFill>
                  <a:srgbClr val="686868"/>
                </a:solidFill>
              </a:rPr>
              <a:t>scopen</a:t>
            </a:r>
            <a:r>
              <a:rPr lang="de-CH" dirty="0">
                <a:solidFill>
                  <a:srgbClr val="686868"/>
                </a:solidFill>
              </a:rPr>
              <a:t>*:</a:t>
            </a:r>
          </a:p>
          <a:p>
            <a:pPr marL="1657350" lvl="3" indent="-285750">
              <a:lnSpc>
                <a:spcPct val="100000"/>
              </a:lnSpc>
              <a:buFont typeface="Arial" panose="020B0604020202020204" pitchFamily="34" charset="0"/>
              <a:buChar char="•"/>
            </a:pPr>
            <a:r>
              <a:rPr lang="de-CH" dirty="0">
                <a:solidFill>
                  <a:srgbClr val="686868"/>
                </a:solidFill>
              </a:rPr>
              <a:t>Schärfen Sie «Wer» (eine primäre Zielgruppe).</a:t>
            </a:r>
          </a:p>
          <a:p>
            <a:pPr marL="1657350" lvl="3" indent="-285750">
              <a:lnSpc>
                <a:spcPct val="100000"/>
              </a:lnSpc>
              <a:buFont typeface="Arial" panose="020B0604020202020204" pitchFamily="34" charset="0"/>
              <a:buChar char="•"/>
            </a:pPr>
            <a:r>
              <a:rPr lang="de-CH" dirty="0">
                <a:solidFill>
                  <a:srgbClr val="686868"/>
                </a:solidFill>
              </a:rPr>
              <a:t>Legen Sie «Wo/Wann» als konkreten Ort und ein enges Zeitfenster fest.</a:t>
            </a:r>
          </a:p>
          <a:p>
            <a:pPr marL="1657350" lvl="3" indent="-285750">
              <a:lnSpc>
                <a:spcPct val="100000"/>
              </a:lnSpc>
              <a:buFont typeface="Arial" panose="020B0604020202020204" pitchFamily="34" charset="0"/>
              <a:buChar char="•"/>
            </a:pPr>
            <a:r>
              <a:rPr lang="de-CH" dirty="0">
                <a:solidFill>
                  <a:srgbClr val="686868"/>
                </a:solidFill>
              </a:rPr>
              <a:t>Ergänzen Sie für die Abweichung mindestens eine Zahl mit Einheit.</a:t>
            </a:r>
          </a:p>
          <a:p>
            <a:pPr marL="1657350" lvl="3" indent="-285750">
              <a:lnSpc>
                <a:spcPct val="100000"/>
              </a:lnSpc>
              <a:buFont typeface="Arial" panose="020B0604020202020204" pitchFamily="34" charset="0"/>
              <a:buChar char="•"/>
            </a:pPr>
            <a:r>
              <a:rPr lang="de-CH" dirty="0">
                <a:solidFill>
                  <a:srgbClr val="686868"/>
                </a:solidFill>
              </a:rPr>
              <a:t>Benennen Sie die aktuelle Hürde (was blockiert jetzt?)</a:t>
            </a:r>
          </a:p>
          <a:p>
            <a:pPr marL="1657350" lvl="3" indent="-285750">
              <a:lnSpc>
                <a:spcPct val="100000"/>
              </a:lnSpc>
              <a:spcAft>
                <a:spcPts val="600"/>
              </a:spcAft>
              <a:buFont typeface="Arial" panose="020B0604020202020204" pitchFamily="34" charset="0"/>
              <a:buChar char="•"/>
            </a:pPr>
            <a:r>
              <a:rPr lang="de-CH" dirty="0">
                <a:solidFill>
                  <a:srgbClr val="686868"/>
                </a:solidFill>
              </a:rPr>
              <a:t>Beschreiben Sie die Wirkung für Betroffene. </a:t>
            </a:r>
          </a:p>
          <a:p>
            <a:pPr marL="285750" lvl="0" indent="-285750" algn="l">
              <a:lnSpc>
                <a:spcPct val="100000"/>
              </a:lnSpc>
              <a:spcBef>
                <a:spcPts val="600"/>
              </a:spcBef>
              <a:spcAft>
                <a:spcPts val="600"/>
              </a:spcAft>
              <a:buFont typeface="Arial" panose="020B0604020202020204" pitchFamily="34" charset="0"/>
              <a:buChar char="•"/>
            </a:pPr>
            <a:r>
              <a:rPr lang="de-CH" sz="2000" dirty="0">
                <a:solidFill>
                  <a:srgbClr val="686868"/>
                </a:solidFill>
              </a:rPr>
              <a:t>Formulieren Sie dazu einen Problem-Satz.</a:t>
            </a:r>
          </a:p>
          <a:p>
            <a:pPr marL="285750" indent="-285750" algn="l">
              <a:lnSpc>
                <a:spcPct val="100000"/>
              </a:lnSpc>
              <a:spcBef>
                <a:spcPts val="600"/>
              </a:spcBef>
              <a:spcAft>
                <a:spcPts val="600"/>
              </a:spcAft>
              <a:buFont typeface="Arial" panose="020B0604020202020204" pitchFamily="34" charset="0"/>
              <a:buChar char="•"/>
            </a:pPr>
            <a:r>
              <a:rPr lang="de-CH" sz="2000" dirty="0">
                <a:solidFill>
                  <a:srgbClr val="686868"/>
                </a:solidFill>
              </a:rPr>
              <a:t>Zeit: 20 Minuten.</a:t>
            </a:r>
          </a:p>
          <a:p>
            <a:pPr marL="285750" indent="-285750" algn="l">
              <a:lnSpc>
                <a:spcPct val="100000"/>
              </a:lnSpc>
              <a:spcBef>
                <a:spcPts val="600"/>
              </a:spcBef>
              <a:spcAft>
                <a:spcPts val="600"/>
              </a:spcAft>
              <a:buFont typeface="Arial" panose="020B0604020202020204" pitchFamily="34" charset="0"/>
              <a:buChar char="•"/>
            </a:pPr>
            <a:endParaRPr lang="de-CH" sz="1800" dirty="0">
              <a:solidFill>
                <a:srgbClr val="686868"/>
              </a:solidFill>
            </a:endParaRPr>
          </a:p>
          <a:p>
            <a:pPr algn="l">
              <a:lnSpc>
                <a:spcPct val="100000"/>
              </a:lnSpc>
            </a:pPr>
            <a:r>
              <a:rPr lang="de-CH" sz="1800" dirty="0">
                <a:solidFill>
                  <a:srgbClr val="686868"/>
                </a:solidFill>
              </a:rPr>
              <a:t>*Reframing: neu fassen | </a:t>
            </a:r>
            <a:r>
              <a:rPr lang="de-CH" sz="1800" dirty="0" err="1">
                <a:solidFill>
                  <a:srgbClr val="686868"/>
                </a:solidFill>
              </a:rPr>
              <a:t>Scoping</a:t>
            </a:r>
            <a:r>
              <a:rPr lang="de-CH" sz="1800" dirty="0">
                <a:solidFill>
                  <a:srgbClr val="686868"/>
                </a:solidFill>
              </a:rPr>
              <a:t>: Eingrenzen, zuschneiden</a:t>
            </a:r>
          </a:p>
        </p:txBody>
      </p:sp>
      <p:pic>
        <p:nvPicPr>
          <p:cNvPr id="4" name="Рисунок 40">
            <a:extLst>
              <a:ext uri="{FF2B5EF4-FFF2-40B4-BE49-F238E27FC236}">
                <a16:creationId xmlns:a16="http://schemas.microsoft.com/office/drawing/2014/main" id="{052DB179-D1D7-4AFB-9191-F811EC9661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96480" y="17257"/>
            <a:ext cx="3073128" cy="1185920"/>
          </a:xfrm>
          <a:prstGeom prst="rect">
            <a:avLst/>
          </a:prstGeom>
        </p:spPr>
      </p:pic>
      <p:grpSp>
        <p:nvGrpSpPr>
          <p:cNvPr id="5" name="Gruppieren 4">
            <a:extLst>
              <a:ext uri="{FF2B5EF4-FFF2-40B4-BE49-F238E27FC236}">
                <a16:creationId xmlns:a16="http://schemas.microsoft.com/office/drawing/2014/main" id="{365A5F2B-6064-E977-8572-92F94F0A1CE5}"/>
              </a:ext>
            </a:extLst>
          </p:cNvPr>
          <p:cNvGrpSpPr/>
          <p:nvPr/>
        </p:nvGrpSpPr>
        <p:grpSpPr>
          <a:xfrm>
            <a:off x="10731053" y="-1959"/>
            <a:ext cx="1454331" cy="1277285"/>
            <a:chOff x="10737669" y="0"/>
            <a:chExt cx="1454331" cy="1277285"/>
          </a:xfrm>
        </p:grpSpPr>
        <p:sp>
          <p:nvSpPr>
            <p:cNvPr id="7" name="Rechteck 6">
              <a:extLst>
                <a:ext uri="{FF2B5EF4-FFF2-40B4-BE49-F238E27FC236}">
                  <a16:creationId xmlns:a16="http://schemas.microsoft.com/office/drawing/2014/main" id="{3F10BCC8-0CEA-26D5-F146-E9E9208168AC}"/>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8" name="Grafik 7">
              <a:extLst>
                <a:ext uri="{FF2B5EF4-FFF2-40B4-BE49-F238E27FC236}">
                  <a16:creationId xmlns:a16="http://schemas.microsoft.com/office/drawing/2014/main" id="{F18834D3-48D0-0A21-492A-C9089002323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1086903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D1E04-1584-C0F8-340B-FA89FBD6C066}"/>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0B345535-18BC-6202-D4E8-6ED69FB02124}"/>
              </a:ext>
            </a:extLst>
          </p:cNvPr>
          <p:cNvSpPr txBox="1">
            <a:spLocks/>
          </p:cNvSpPr>
          <p:nvPr/>
        </p:nvSpPr>
        <p:spPr>
          <a:xfrm>
            <a:off x="6096000" y="2887887"/>
            <a:ext cx="5818496" cy="1847885"/>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de-CH" sz="3200" b="0" i="0" u="none" strike="noStrike" kern="1200" cap="none" spc="0" normalizeH="0" baseline="0" noProof="0" dirty="0">
                <a:ln>
                  <a:noFill/>
                </a:ln>
                <a:solidFill>
                  <a:srgbClr val="D17930"/>
                </a:solidFill>
                <a:effectLst/>
                <a:uLnTx/>
                <a:uFillTx/>
                <a:latin typeface="Century Gothic"/>
                <a:ea typeface="+mj-ea"/>
                <a:cs typeface="Arial" pitchFamily="34" charset="0"/>
              </a:rPr>
              <a:t>Lerneinheit</a:t>
            </a:r>
            <a:br>
              <a:rPr kumimoji="0" lang="de-CH" sz="3200" b="0"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t>Führen eines</a:t>
            </a:r>
            <a:b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t>Problemtagebuchs</a:t>
            </a:r>
            <a:endParaRPr kumimoji="0" lang="de-CH" sz="3200" b="1" i="0" u="none" strike="noStrike" kern="1200" cap="none" spc="0" normalizeH="0" baseline="0" noProof="0" dirty="0">
              <a:ln>
                <a:noFill/>
              </a:ln>
              <a:solidFill>
                <a:srgbClr val="D1793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8E08B6F9-F8E3-55EC-D404-C369D44D04E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488616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B023E-0C74-EC8C-21E3-EC18DCEE840F}"/>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5A38AB48-0103-3D0C-8403-96A934A46FE4}"/>
              </a:ext>
            </a:extLst>
          </p:cNvPr>
          <p:cNvPicPr>
            <a:picLocks noChangeAspect="1"/>
          </p:cNvPicPr>
          <p:nvPr/>
        </p:nvPicPr>
        <p:blipFill>
          <a:blip r:embed="rId3" cstate="email">
            <a:alphaModFix amt="55000"/>
            <a:extLst>
              <a:ext uri="{BEBA8EAE-BF5A-486C-A8C5-ECC9F3942E4B}">
                <a14:imgProps xmlns:a14="http://schemas.microsoft.com/office/drawing/2010/main">
                  <a14:imgLayer r:embed="rId4">
                    <a14:imgEffect>
                      <a14:backgroundRemoval t="10000" b="90000" l="18100" r="98000">
                        <a14:foregroundMark x1="20850" y1="87933" x2="22400" y2="41667"/>
                        <a14:foregroundMark x1="22400" y1="41667" x2="18100" y2="62000"/>
                        <a14:foregroundMark x1="23600" y1="90067" x2="60400" y2="80067"/>
                        <a14:foregroundMark x1="60400" y1="80067" x2="80100" y2="70933"/>
                        <a14:foregroundMark x1="80100" y1="70933" x2="88300" y2="69933"/>
                        <a14:foregroundMark x1="88300" y1="69933" x2="92850" y2="63800"/>
                        <a14:foregroundMark x1="92850" y1="63800" x2="92900" y2="57800"/>
                        <a14:foregroundMark x1="89150" y1="69733" x2="98000" y2="68000"/>
                        <a14:foregroundMark x1="98000" y1="68000" x2="95950" y2="61267"/>
                      </a14:backgroundRemoval>
                    </a14:imgEffect>
                    <a14:imgEffect>
                      <a14:sharpenSoften amount="3000"/>
                    </a14:imgEffect>
                    <a14:imgEffect>
                      <a14:colorTemperature colorTemp="6499"/>
                    </a14:imgEffect>
                    <a14:imgEffect>
                      <a14:saturation sat="133000"/>
                    </a14:imgEffect>
                    <a14:imgEffect>
                      <a14:brightnessContrast bright="10000"/>
                    </a14:imgEffect>
                  </a14:imgLayer>
                </a14:imgProps>
              </a:ext>
              <a:ext uri="{28A0092B-C50C-407E-A947-70E740481C1C}">
                <a14:useLocalDpi xmlns:a14="http://schemas.microsoft.com/office/drawing/2010/main"/>
              </a:ext>
            </a:extLst>
          </a:blip>
          <a:srcRect l="11884"/>
          <a:stretch>
            <a:fillRect/>
          </a:stretch>
        </p:blipFill>
        <p:spPr>
          <a:xfrm rot="21273592">
            <a:off x="8211319" y="-605254"/>
            <a:ext cx="3834601" cy="3263826"/>
          </a:xfrm>
          <a:prstGeom prst="rect">
            <a:avLst/>
          </a:prstGeom>
        </p:spPr>
      </p:pic>
      <p:sp>
        <p:nvSpPr>
          <p:cNvPr id="3" name="Foliennummernplatzhalter 2">
            <a:extLst>
              <a:ext uri="{FF2B5EF4-FFF2-40B4-BE49-F238E27FC236}">
                <a16:creationId xmlns:a16="http://schemas.microsoft.com/office/drawing/2014/main" id="{B04510E1-C7BB-4322-7B4C-534339496C5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2" name="New shape">
            <a:extLst>
              <a:ext uri="{FF2B5EF4-FFF2-40B4-BE49-F238E27FC236}">
                <a16:creationId xmlns:a16="http://schemas.microsoft.com/office/drawing/2014/main" id="{68D71546-6F2D-9937-318C-9AE19B7D5883}"/>
              </a:ext>
            </a:extLst>
          </p:cNvPr>
          <p:cNvSpPr txBox="1">
            <a:spLocks/>
          </p:cNvSpPr>
          <p:nvPr/>
        </p:nvSpPr>
        <p:spPr>
          <a:xfrm>
            <a:off x="965063" y="276824"/>
            <a:ext cx="6273117" cy="1188132"/>
          </a:xfrm>
          <a:prstGeom prst="rect">
            <a:avLst/>
          </a:prstGeom>
          <a:no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wrap="square" rtlCol="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D17930"/>
                </a:solidFill>
                <a:effectLst/>
                <a:uLnTx/>
                <a:uFillTx/>
                <a:latin typeface="Century Gothic"/>
                <a:ea typeface="ＭＳ Ｐゴシック" charset="0"/>
                <a:cs typeface="Arial"/>
              </a:rPr>
              <a:t>Aktivität!!!</a:t>
            </a:r>
            <a:br>
              <a:rPr kumimoji="0" lang="en-GB" sz="2400" b="1" i="0" u="none" strike="noStrike" kern="1200" cap="none" spc="0" normalizeH="0" baseline="0" noProof="0" dirty="0">
                <a:ln>
                  <a:noFill/>
                </a:ln>
                <a:solidFill>
                  <a:srgbClr val="D17930"/>
                </a:solidFill>
                <a:effectLst/>
                <a:uLnTx/>
                <a:uFillTx/>
                <a:latin typeface="Century Gothic"/>
                <a:ea typeface="ＭＳ Ｐゴシック" charset="0"/>
                <a:cs typeface="Arial"/>
              </a:rPr>
            </a:br>
            <a:r>
              <a:rPr kumimoji="0" lang="en-GB" sz="2400" b="0" i="0" u="none" strike="noStrike" kern="1200" cap="none" spc="0" normalizeH="0" baseline="0" noProof="0" dirty="0">
                <a:ln>
                  <a:noFill/>
                </a:ln>
                <a:solidFill>
                  <a:srgbClr val="D17930"/>
                </a:solidFill>
                <a:effectLst/>
                <a:uLnTx/>
                <a:uFillTx/>
                <a:latin typeface="Century Gothic"/>
                <a:ea typeface="ＭＳ Ｐゴシック" charset="0"/>
                <a:cs typeface="Arial"/>
              </a:rPr>
              <a:t>Führen Sie ein Problemtagebuch</a:t>
            </a:r>
          </a:p>
        </p:txBody>
      </p:sp>
      <p:sp>
        <p:nvSpPr>
          <p:cNvPr id="5" name="Rechteck 4">
            <a:extLst>
              <a:ext uri="{FF2B5EF4-FFF2-40B4-BE49-F238E27FC236}">
                <a16:creationId xmlns:a16="http://schemas.microsoft.com/office/drawing/2014/main" id="{4AE9DC14-2962-0C63-6453-4263F0E3DB14}"/>
              </a:ext>
            </a:extLst>
          </p:cNvPr>
          <p:cNvSpPr/>
          <p:nvPr/>
        </p:nvSpPr>
        <p:spPr>
          <a:xfrm>
            <a:off x="955228" y="1026659"/>
            <a:ext cx="7685189" cy="51142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700" b="0" i="0" u="none" strike="noStrike" kern="1200" cap="none" spc="0" normalizeH="0" baseline="0" noProof="0" dirty="0">
                <a:ln>
                  <a:noFill/>
                </a:ln>
                <a:solidFill>
                  <a:srgbClr val="686868"/>
                </a:solidFill>
                <a:effectLst/>
                <a:uLnTx/>
                <a:uFillTx/>
                <a:latin typeface="Century Gothic"/>
                <a:ea typeface="+mn-ea"/>
                <a:cs typeface="+mn-cs"/>
              </a:rPr>
              <a:t>Führen Sie eine Woche lang ein Problemtagebuch und notieren Sie mindestens</a:t>
            </a:r>
            <a:r>
              <a:rPr lang="de-CH" sz="1700" noProof="0" dirty="0">
                <a:solidFill>
                  <a:srgbClr val="686868"/>
                </a:solidFill>
                <a:latin typeface="Century Gothic"/>
              </a:rPr>
              <a:t> </a:t>
            </a:r>
            <a:r>
              <a:rPr kumimoji="0" lang="de-CH" sz="1700" b="0" i="0" u="none" strike="noStrike" kern="1200" cap="none" spc="0" normalizeH="0" baseline="0" noProof="0" dirty="0">
                <a:ln>
                  <a:noFill/>
                </a:ln>
                <a:solidFill>
                  <a:srgbClr val="686868"/>
                </a:solidFill>
                <a:effectLst/>
                <a:uLnTx/>
                <a:uFillTx/>
                <a:latin typeface="Century Gothic"/>
                <a:ea typeface="+mn-ea"/>
                <a:cs typeface="+mn-cs"/>
              </a:rPr>
              <a:t>10 Probleme, die Ihnen interessant und lösbar erscheinen und an denen Sie während des </a:t>
            </a:r>
            <a:r>
              <a:rPr kumimoji="0" lang="de-CH" sz="1700" b="0" i="1" u="none" strike="noStrike" kern="1200" cap="none" spc="0" normalizeH="0" baseline="0" noProof="0" dirty="0">
                <a:ln>
                  <a:noFill/>
                </a:ln>
                <a:solidFill>
                  <a:srgbClr val="686868"/>
                </a:solidFill>
                <a:effectLst/>
                <a:uLnTx/>
                <a:uFillTx/>
                <a:latin typeface="Century Gothic"/>
                <a:ea typeface="+mn-ea"/>
                <a:cs typeface="+mn-cs"/>
              </a:rPr>
              <a:t>myidea-</a:t>
            </a:r>
            <a:r>
              <a:rPr kumimoji="0" lang="de-CH" sz="1700" b="0" i="0" u="none" strike="noStrike" kern="1200" cap="none" spc="0" normalizeH="0" baseline="0" noProof="0" dirty="0">
                <a:ln>
                  <a:noFill/>
                </a:ln>
                <a:solidFill>
                  <a:srgbClr val="686868"/>
                </a:solidFill>
                <a:effectLst/>
                <a:uLnTx/>
                <a:uFillTx/>
                <a:latin typeface="Century Gothic"/>
                <a:ea typeface="+mn-ea"/>
                <a:cs typeface="+mn-cs"/>
              </a:rPr>
              <a:t>Lernprogramms arbeiten können.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700" b="0" i="0" u="none" strike="noStrike" kern="1200" cap="none" spc="0" normalizeH="0" baseline="0" noProof="0" dirty="0">
              <a:ln>
                <a:noFill/>
              </a:ln>
              <a:solidFill>
                <a:srgbClr val="686868"/>
              </a:solidFill>
              <a:effectLst/>
              <a:uLnTx/>
              <a:uFillTx/>
              <a:latin typeface="Century Gothic"/>
              <a:ea typeface="+mn-ea"/>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r>
              <a:rPr kumimoji="0" lang="de-CH" sz="1700" b="0" i="0" u="none" strike="noStrike" kern="1200" cap="none" spc="0" normalizeH="0" baseline="0" noProof="0" dirty="0">
                <a:ln>
                  <a:noFill/>
                </a:ln>
                <a:solidFill>
                  <a:srgbClr val="686868"/>
                </a:solidFill>
                <a:effectLst/>
                <a:uLnTx/>
                <a:uFillTx/>
                <a:latin typeface="Century Gothic"/>
                <a:ea typeface="+mn-ea"/>
                <a:cs typeface="+mn-cs"/>
              </a:rPr>
              <a:t>Hier sind einige Hinweise:</a:t>
            </a:r>
          </a:p>
          <a:p>
            <a:pPr marL="265113" marR="0" lvl="0" indent="-265113" algn="l" defTabSz="914400" rtl="0" eaLnBrk="1" fontAlgn="auto" latinLnBrk="0" hangingPunct="1">
              <a:lnSpc>
                <a:spcPct val="100000"/>
              </a:lnSpc>
              <a:spcBef>
                <a:spcPts val="200"/>
              </a:spcBef>
              <a:spcAft>
                <a:spcPts val="0"/>
              </a:spcAft>
              <a:buClr>
                <a:srgbClr val="96CB00"/>
              </a:buClr>
              <a:buSzTx/>
              <a:buFont typeface="Arial" panose="020B0604020202020204" pitchFamily="34" charset="0"/>
              <a:buChar char="•"/>
              <a:tabLst>
                <a:tab pos="265113" algn="l"/>
              </a:tabLst>
              <a:defRPr/>
            </a:pPr>
            <a:r>
              <a:rPr lang="de-CH" sz="1700" dirty="0">
                <a:solidFill>
                  <a:srgbClr val="686868"/>
                </a:solidFill>
                <a:latin typeface="Century Gothic"/>
              </a:rPr>
              <a:t>Berücksichtigen Sie Probleme, die bei Ihrer Arbeit auftreten.</a:t>
            </a:r>
          </a:p>
          <a:p>
            <a:pPr marL="265113" marR="0" lvl="0" indent="-265113" algn="l" defTabSz="914400" rtl="0" eaLnBrk="1" fontAlgn="auto" latinLnBrk="0" hangingPunct="1">
              <a:lnSpc>
                <a:spcPct val="100000"/>
              </a:lnSpc>
              <a:spcBef>
                <a:spcPts val="200"/>
              </a:spcBef>
              <a:spcAft>
                <a:spcPts val="0"/>
              </a:spcAft>
              <a:buClr>
                <a:srgbClr val="96CB00"/>
              </a:buClr>
              <a:buSzTx/>
              <a:buFont typeface="Arial" panose="020B0604020202020204" pitchFamily="34" charset="0"/>
              <a:buChar char="•"/>
              <a:tabLst>
                <a:tab pos="265113" algn="l"/>
              </a:tabLst>
              <a:defRPr/>
            </a:pPr>
            <a:r>
              <a:rPr lang="de-CH" sz="1700" dirty="0">
                <a:solidFill>
                  <a:srgbClr val="686868"/>
                </a:solidFill>
                <a:latin typeface="Century Gothic"/>
              </a:rPr>
              <a:t>Denken Sie über Probleme nach, die in Ihrer Freizeit auftreten.</a:t>
            </a:r>
          </a:p>
          <a:p>
            <a:pPr marL="265113" marR="0" lvl="0" indent="-265113" algn="l" defTabSz="914400" rtl="0" eaLnBrk="1" fontAlgn="auto" latinLnBrk="0" hangingPunct="1">
              <a:lnSpc>
                <a:spcPct val="100000"/>
              </a:lnSpc>
              <a:spcBef>
                <a:spcPts val="200"/>
              </a:spcBef>
              <a:spcAft>
                <a:spcPts val="0"/>
              </a:spcAft>
              <a:buClr>
                <a:srgbClr val="96CB00"/>
              </a:buClr>
              <a:buSzTx/>
              <a:buFont typeface="Arial" panose="020B0604020202020204" pitchFamily="34" charset="0"/>
              <a:buChar char="•"/>
              <a:tabLst>
                <a:tab pos="265113" algn="l"/>
              </a:tabLst>
              <a:defRPr/>
            </a:pPr>
            <a:r>
              <a:rPr lang="de-CH" sz="1700" dirty="0">
                <a:solidFill>
                  <a:srgbClr val="686868"/>
                </a:solidFill>
                <a:latin typeface="Century Gothic"/>
              </a:rPr>
              <a:t>Denken Sie über Probleme nach, die gesellschaftlich bedeutsam sind (z. B. weil bestimmte Gruppen benachteiligt oder ausgegrenzt sind oder keinen gleichberechtigten Zugang zu Dienstleistungen haben).</a:t>
            </a:r>
          </a:p>
          <a:p>
            <a:pPr marL="265113" marR="0" lvl="0" indent="-265113" algn="l" defTabSz="914400" rtl="0" eaLnBrk="1" fontAlgn="auto" latinLnBrk="0" hangingPunct="1">
              <a:lnSpc>
                <a:spcPct val="100000"/>
              </a:lnSpc>
              <a:spcBef>
                <a:spcPts val="200"/>
              </a:spcBef>
              <a:spcAft>
                <a:spcPts val="0"/>
              </a:spcAft>
              <a:buClr>
                <a:srgbClr val="96CB00"/>
              </a:buClr>
              <a:buSzTx/>
              <a:buFont typeface="Arial" panose="020B0604020202020204" pitchFamily="34" charset="0"/>
              <a:buChar char="•"/>
              <a:tabLst>
                <a:tab pos="265113" algn="l"/>
              </a:tabLst>
              <a:defRPr/>
            </a:pPr>
            <a:r>
              <a:rPr lang="de-CH" sz="1700" dirty="0">
                <a:solidFill>
                  <a:srgbClr val="686868"/>
                </a:solidFill>
                <a:latin typeface="Century Gothic"/>
              </a:rPr>
              <a:t>Denken Sie über Probleme nach, die ökologisch bedeutsam sind</a:t>
            </a:r>
            <a:br>
              <a:rPr lang="de-CH" sz="1700" dirty="0">
                <a:solidFill>
                  <a:srgbClr val="686868"/>
                </a:solidFill>
                <a:latin typeface="Century Gothic"/>
              </a:rPr>
            </a:br>
            <a:r>
              <a:rPr lang="de-CH" sz="1700" dirty="0">
                <a:solidFill>
                  <a:srgbClr val="686868"/>
                </a:solidFill>
                <a:latin typeface="Century Gothic"/>
              </a:rPr>
              <a:t>(z. B. weil Materialien verschwendet, brauchbare Produkte weggeworfen werden oder die Natur durch Umweltverschmutzung belastet wird).</a:t>
            </a:r>
          </a:p>
          <a:p>
            <a:pPr marL="265113" marR="0" lvl="0" indent="-265113" algn="l" defTabSz="914400" rtl="0" eaLnBrk="1" fontAlgn="auto" latinLnBrk="0" hangingPunct="1">
              <a:lnSpc>
                <a:spcPct val="100000"/>
              </a:lnSpc>
              <a:spcBef>
                <a:spcPts val="200"/>
              </a:spcBef>
              <a:spcAft>
                <a:spcPts val="0"/>
              </a:spcAft>
              <a:buClr>
                <a:srgbClr val="96CB00"/>
              </a:buClr>
              <a:buSzTx/>
              <a:buFont typeface="Arial" panose="020B0604020202020204" pitchFamily="34" charset="0"/>
              <a:buChar char="•"/>
              <a:tabLst>
                <a:tab pos="265113" algn="l"/>
              </a:tabLst>
              <a:defRPr/>
            </a:pPr>
            <a:r>
              <a:rPr kumimoji="0" lang="de-CH" sz="1700" b="0" i="0" u="none" strike="noStrike" kern="1200" cap="none" spc="0" normalizeH="0" baseline="0" noProof="0" dirty="0">
                <a:ln>
                  <a:noFill/>
                </a:ln>
                <a:solidFill>
                  <a:srgbClr val="686868"/>
                </a:solidFill>
                <a:effectLst/>
                <a:uLnTx/>
                <a:uFillTx/>
                <a:latin typeface="Century Gothic"/>
                <a:ea typeface="+mn-ea"/>
                <a:cs typeface="+mn-cs"/>
              </a:rPr>
              <a:t>Sprechen Sie mit Menschen in Ihrem Umfeld, aber auch mit Menschen, die Sie noch nicht kennen.</a:t>
            </a:r>
          </a:p>
          <a:p>
            <a:pPr marL="361950" marR="0" lvl="0" indent="-361950" algn="l" defTabSz="914400" rtl="0" eaLnBrk="1" fontAlgn="auto" latinLnBrk="0" hangingPunct="1">
              <a:lnSpc>
                <a:spcPct val="100000"/>
              </a:lnSpc>
              <a:spcBef>
                <a:spcPts val="0"/>
              </a:spcBef>
              <a:spcAft>
                <a:spcPts val="0"/>
              </a:spcAft>
              <a:buClrTx/>
              <a:buSzTx/>
              <a:buFontTx/>
              <a:buNone/>
              <a:tabLst/>
              <a:defRPr/>
            </a:pPr>
            <a:endParaRPr kumimoji="0" lang="de-CH" sz="900" b="0" i="0" u="none" strike="noStrike" kern="1200" cap="none" spc="0" normalizeH="0" baseline="0" noProof="0" dirty="0">
              <a:ln>
                <a:noFill/>
              </a:ln>
              <a:solidFill>
                <a:srgbClr val="898F97"/>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dirty="0">
              <a:ln>
                <a:noFill/>
              </a:ln>
              <a:solidFill>
                <a:srgbClr val="898F97"/>
              </a:solidFill>
              <a:effectLst/>
              <a:uLnTx/>
              <a:uFillTx/>
              <a:latin typeface="Century Gothic"/>
              <a:ea typeface="+mn-ea"/>
              <a:cs typeface="+mn-cs"/>
            </a:endParaRPr>
          </a:p>
        </p:txBody>
      </p:sp>
      <p:sp>
        <p:nvSpPr>
          <p:cNvPr id="7" name="Textfeld 6">
            <a:extLst>
              <a:ext uri="{FF2B5EF4-FFF2-40B4-BE49-F238E27FC236}">
                <a16:creationId xmlns:a16="http://schemas.microsoft.com/office/drawing/2014/main" id="{9EB35AE7-08C8-C28D-7AE8-12282793D548}"/>
              </a:ext>
            </a:extLst>
          </p:cNvPr>
          <p:cNvSpPr txBox="1"/>
          <p:nvPr/>
        </p:nvSpPr>
        <p:spPr>
          <a:xfrm>
            <a:off x="1683026" y="5791585"/>
            <a:ext cx="7262192"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0" i="0" u="none" strike="noStrike" kern="1200" cap="none" spc="0" normalizeH="0" baseline="0" noProof="0" dirty="0">
                <a:ln>
                  <a:noFill/>
                </a:ln>
                <a:solidFill>
                  <a:srgbClr val="D17930"/>
                </a:solidFill>
                <a:effectLst/>
                <a:uLnTx/>
                <a:uFillTx/>
                <a:latin typeface="Century Gothic"/>
                <a:ea typeface="ＭＳ Ｐゴシック" charset="0"/>
                <a:cs typeface="Arial"/>
              </a:rPr>
              <a:t>Verwenden Sie für Ihre Einträge ein Notiz-</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0" i="0" u="none" strike="noStrike" kern="1200" cap="none" spc="0" normalizeH="0" baseline="0" noProof="0" dirty="0">
                <a:ln>
                  <a:noFill/>
                </a:ln>
                <a:solidFill>
                  <a:srgbClr val="D17930"/>
                </a:solidFill>
                <a:effectLst/>
                <a:uLnTx/>
                <a:uFillTx/>
                <a:latin typeface="Century Gothic"/>
                <a:ea typeface="ＭＳ Ｐゴシック" charset="0"/>
                <a:cs typeface="Arial"/>
              </a:rPr>
              <a:t>buch, Ihr Smartphone oder Ihren Laptop</a:t>
            </a:r>
            <a:r>
              <a:rPr kumimoji="0" lang="en-US" sz="2400" b="0" i="0" u="none" strike="noStrike" kern="1200" cap="none" spc="0" normalizeH="0" baseline="0" noProof="0" dirty="0">
                <a:ln>
                  <a:noFill/>
                </a:ln>
                <a:solidFill>
                  <a:srgbClr val="D17930"/>
                </a:solidFill>
                <a:effectLst/>
                <a:uLnTx/>
                <a:uFillTx/>
                <a:latin typeface="Century Gothic"/>
                <a:ea typeface="ＭＳ Ｐゴシック" charset="0"/>
                <a:cs typeface="Arial"/>
              </a:rPr>
              <a:t>.</a:t>
            </a:r>
            <a:endParaRPr kumimoji="0" lang="en-GB" sz="2400" b="0" i="0"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pic>
        <p:nvPicPr>
          <p:cNvPr id="9" name="Grafik 8">
            <a:extLst>
              <a:ext uri="{FF2B5EF4-FFF2-40B4-BE49-F238E27FC236}">
                <a16:creationId xmlns:a16="http://schemas.microsoft.com/office/drawing/2014/main" id="{9AB9C34A-DC9D-07DD-4216-00F33EE71222}"/>
              </a:ext>
            </a:extLst>
          </p:cNvPr>
          <p:cNvPicPr>
            <a:picLocks noChangeAspect="1"/>
          </p:cNvPicPr>
          <p:nvPr/>
        </p:nvPicPr>
        <p:blipFill>
          <a:blip r:embed="rId5" cstate="email">
            <a:extLst>
              <a:ext uri="{28A0092B-C50C-407E-A947-70E740481C1C}">
                <a14:useLocalDpi xmlns:a14="http://schemas.microsoft.com/office/drawing/2010/main"/>
              </a:ext>
            </a:extLst>
          </a:blip>
          <a:srcRect l="20049" t="19904" r="20049" b="20193"/>
          <a:stretch>
            <a:fillRect/>
          </a:stretch>
        </p:blipFill>
        <p:spPr>
          <a:xfrm>
            <a:off x="8885583" y="3229697"/>
            <a:ext cx="1364974" cy="1364974"/>
          </a:xfrm>
          <a:prstGeom prst="rect">
            <a:avLst/>
          </a:prstGeom>
        </p:spPr>
      </p:pic>
    </p:spTree>
    <p:extLst>
      <p:ext uri="{BB962C8B-B14F-4D97-AF65-F5344CB8AC3E}">
        <p14:creationId xmlns:p14="http://schemas.microsoft.com/office/powerpoint/2010/main" val="570405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A2269-3D4A-12BF-3EAB-3E015EBCCA6C}"/>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AC14245-1D02-B30C-5DD7-2749E114549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3" name="Titel 1">
            <a:extLst>
              <a:ext uri="{FF2B5EF4-FFF2-40B4-BE49-F238E27FC236}">
                <a16:creationId xmlns:a16="http://schemas.microsoft.com/office/drawing/2014/main" id="{3913DA8B-B32A-B926-49EF-203DFF28B9D1}"/>
              </a:ext>
            </a:extLst>
          </p:cNvPr>
          <p:cNvSpPr txBox="1">
            <a:spLocks/>
          </p:cNvSpPr>
          <p:nvPr/>
        </p:nvSpPr>
        <p:spPr>
          <a:xfrm>
            <a:off x="6334530" y="2381607"/>
            <a:ext cx="5302214" cy="2212163"/>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600"/>
              </a:spcBef>
              <a:spcAft>
                <a:spcPts val="1200"/>
              </a:spcAft>
              <a:buClrTx/>
              <a:buSzTx/>
              <a:buFontTx/>
              <a:buNone/>
              <a:tabLst/>
              <a:defRPr/>
            </a:pPr>
            <a:r>
              <a:rPr kumimoji="0" lang="de-CH" sz="3200" b="0" i="0" u="none" strike="noStrike" kern="1200" cap="none" spc="0" normalizeH="0" baseline="0" noProof="0" dirty="0">
                <a:ln>
                  <a:noFill/>
                </a:ln>
                <a:solidFill>
                  <a:srgbClr val="D17930"/>
                </a:solidFill>
                <a:effectLst/>
                <a:uLnTx/>
                <a:uFillTx/>
                <a:latin typeface="Century Gothic"/>
                <a:ea typeface="+mj-ea"/>
                <a:cs typeface="Arial" pitchFamily="34" charset="0"/>
              </a:rPr>
              <a:t>Lerneinheit</a:t>
            </a:r>
            <a:b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t>Beobachten und Befragen von Kolleginnen und Kollegen</a:t>
            </a:r>
            <a:endParaRPr kumimoji="0" lang="de-CH" sz="3200" b="1" i="0" u="none" strike="noStrike" kern="1200" cap="none" spc="0" normalizeH="0" baseline="0" noProof="0" dirty="0">
              <a:ln>
                <a:noFill/>
              </a:ln>
              <a:solidFill>
                <a:srgbClr val="D17930"/>
              </a:solidFill>
              <a:effectLst/>
              <a:uLnTx/>
              <a:uFillTx/>
              <a:latin typeface="Century Gothic"/>
              <a:ea typeface="+mj-ea"/>
              <a:cs typeface="+mj-cs"/>
            </a:endParaRPr>
          </a:p>
        </p:txBody>
      </p:sp>
    </p:spTree>
    <p:extLst>
      <p:ext uri="{BB962C8B-B14F-4D97-AF65-F5344CB8AC3E}">
        <p14:creationId xmlns:p14="http://schemas.microsoft.com/office/powerpoint/2010/main" val="2955826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8589A-9D84-550E-4495-4D4EDB1176EE}"/>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B243735F-3CEC-E90C-92F1-4A00699FCCD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2" name="Rectangle 2">
            <a:extLst>
              <a:ext uri="{FF2B5EF4-FFF2-40B4-BE49-F238E27FC236}">
                <a16:creationId xmlns:a16="http://schemas.microsoft.com/office/drawing/2014/main" id="{9A5ADA9A-03D0-6F72-1A0E-48CAB9744032}"/>
              </a:ext>
            </a:extLst>
          </p:cNvPr>
          <p:cNvSpPr txBox="1">
            <a:spLocks noChangeArrowheads="1"/>
          </p:cNvSpPr>
          <p:nvPr/>
        </p:nvSpPr>
        <p:spPr bwMode="auto">
          <a:xfrm>
            <a:off x="2460395" y="1219778"/>
            <a:ext cx="2114134" cy="340410"/>
          </a:xfrm>
          <a:prstGeom prst="rect">
            <a:avLst/>
          </a:prstGeom>
          <a:noFill/>
          <a:ln w="9525">
            <a:noFill/>
            <a:miter lim="800000"/>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entury Gothic"/>
                <a:ea typeface="ＭＳ Ｐゴシック" charset="0"/>
                <a:cs typeface="Arial"/>
              </a:rPr>
              <a:t>Beobachten</a:t>
            </a:r>
          </a:p>
        </p:txBody>
      </p:sp>
      <p:sp>
        <p:nvSpPr>
          <p:cNvPr id="13" name="Rectangle 2">
            <a:extLst>
              <a:ext uri="{FF2B5EF4-FFF2-40B4-BE49-F238E27FC236}">
                <a16:creationId xmlns:a16="http://schemas.microsoft.com/office/drawing/2014/main" id="{9A013398-46F6-7031-D98A-19D101ED8A63}"/>
              </a:ext>
            </a:extLst>
          </p:cNvPr>
          <p:cNvSpPr txBox="1">
            <a:spLocks noChangeArrowheads="1"/>
          </p:cNvSpPr>
          <p:nvPr/>
        </p:nvSpPr>
        <p:spPr bwMode="auto">
          <a:xfrm>
            <a:off x="948377" y="188077"/>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D17930"/>
                </a:solidFill>
                <a:effectLst/>
                <a:uLnTx/>
                <a:uFillTx/>
                <a:latin typeface="Century Gothic"/>
                <a:ea typeface="ＭＳ Ｐゴシック" charset="0"/>
                <a:cs typeface="Arial"/>
              </a:rPr>
              <a:t>So funktioniert’s: Beobachten von Kolleginnen und Kollegen bei Ihren Tätigkeiten</a:t>
            </a:r>
            <a:endParaRPr kumimoji="0" lang="de-CH" sz="2400" b="0" i="1"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4" name="Rechteck 3">
            <a:extLst>
              <a:ext uri="{FF2B5EF4-FFF2-40B4-BE49-F238E27FC236}">
                <a16:creationId xmlns:a16="http://schemas.microsoft.com/office/drawing/2014/main" id="{D9F45B39-D6CC-AF66-C459-A0D9F47667A6}"/>
              </a:ext>
            </a:extLst>
          </p:cNvPr>
          <p:cNvSpPr/>
          <p:nvPr/>
        </p:nvSpPr>
        <p:spPr>
          <a:xfrm>
            <a:off x="948376" y="3477587"/>
            <a:ext cx="10176823" cy="1938992"/>
          </a:xfrm>
          <a:prstGeom prst="rect">
            <a:avLst/>
          </a:prstGeom>
        </p:spPr>
        <p:txBody>
          <a:bodyPr wrap="square">
            <a:spAutoFit/>
          </a:bodyPr>
          <a:lstStyle/>
          <a:p>
            <a:pPr marL="0" marR="0" lvl="0" indent="0" algn="l" defTabSz="914400" rtl="0" eaLnBrk="1" fontAlgn="auto" latinLnBrk="0" hangingPunct="1">
              <a:lnSpc>
                <a:spcPct val="100000"/>
              </a:lnSpc>
              <a:spcBef>
                <a:spcPts val="800"/>
              </a:spcBef>
              <a:spcAft>
                <a:spcPts val="0"/>
              </a:spcAft>
              <a:buClr>
                <a:srgbClr val="898F97"/>
              </a:buClr>
              <a:buSzTx/>
              <a:buFontTx/>
              <a:buNone/>
              <a:tabLst/>
              <a:defRPr/>
            </a:pP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Achten Sie z. B. auf:</a:t>
            </a:r>
            <a:endParaRPr kumimoji="0" lang="de-CH" sz="2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354013" marR="0" lvl="0" indent="-354013" algn="l" defTabSz="914400" rtl="0" eaLnBrk="1" fontAlgn="auto" latinLnBrk="0" hangingPunct="1">
              <a:lnSpc>
                <a:spcPct val="100000"/>
              </a:lnSpc>
              <a:spcBef>
                <a:spcPts val="800"/>
              </a:spcBef>
              <a:spcAft>
                <a:spcPts val="0"/>
              </a:spcAft>
              <a:buClr>
                <a:srgbClr val="686868"/>
              </a:buClr>
              <a:buSzTx/>
              <a:buFont typeface="Century Gothic" panose="020B0502020202020204" pitchFamily="34" charset="0"/>
              <a:buChar char="●"/>
              <a:tabLst/>
              <a:defRPr/>
            </a:pP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Engpässe im Arbeitsablauf: </a:t>
            </a:r>
            <a:r>
              <a:rPr kumimoji="0" lang="de-CH" sz="2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Wo es zu Verzögerungen oder «Staus» kommt</a:t>
            </a:r>
          </a:p>
          <a:p>
            <a:pPr marL="354013" marR="0" lvl="0" indent="-354013" algn="l" defTabSz="914400" rtl="0" eaLnBrk="1" fontAlgn="auto" latinLnBrk="0" hangingPunct="1">
              <a:lnSpc>
                <a:spcPct val="100000"/>
              </a:lnSpc>
              <a:spcBef>
                <a:spcPts val="800"/>
              </a:spcBef>
              <a:spcAft>
                <a:spcPts val="0"/>
              </a:spcAft>
              <a:buClr>
                <a:srgbClr val="686868"/>
              </a:buClr>
              <a:buSzTx/>
              <a:buFont typeface="Century Gothic" panose="020B0502020202020204" pitchFamily="34" charset="0"/>
              <a:buChar char="●"/>
              <a:tabLst/>
              <a:defRPr/>
            </a:pP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Sich wiederholende oder zeitaufwändige Aufgaben: </a:t>
            </a:r>
            <a:r>
              <a:rPr kumimoji="0" lang="de-CH" sz="2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Tätigkeiten, die viel Zeit in Anspruch nehmen oder immer wieder ausgeführt werden</a:t>
            </a:r>
          </a:p>
          <a:p>
            <a:pPr marL="354013" marR="0" lvl="0" indent="-354013" algn="l" defTabSz="914400" rtl="0" eaLnBrk="1" fontAlgn="auto" latinLnBrk="0" hangingPunct="1">
              <a:lnSpc>
                <a:spcPct val="100000"/>
              </a:lnSpc>
              <a:spcBef>
                <a:spcPts val="800"/>
              </a:spcBef>
              <a:spcAft>
                <a:spcPts val="0"/>
              </a:spcAft>
              <a:buClr>
                <a:srgbClr val="686868"/>
              </a:buClr>
              <a:buSzTx/>
              <a:buFont typeface="Century Gothic" panose="020B0502020202020204" pitchFamily="34" charset="0"/>
              <a:buChar char="●"/>
              <a:tabLst/>
              <a:defRPr/>
            </a:pP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Ärgerliche Probleme: </a:t>
            </a:r>
            <a:r>
              <a:rPr kumimoji="0" lang="de-CH" sz="2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Dinge, die Ihre Kolleg:innen am meisten frustrieren</a:t>
            </a:r>
          </a:p>
        </p:txBody>
      </p:sp>
      <p:sp>
        <p:nvSpPr>
          <p:cNvPr id="15" name="Rechteck 14">
            <a:extLst>
              <a:ext uri="{FF2B5EF4-FFF2-40B4-BE49-F238E27FC236}">
                <a16:creationId xmlns:a16="http://schemas.microsoft.com/office/drawing/2014/main" id="{E17E132B-CDA7-ACAA-0EFC-3C83BB430A55}"/>
              </a:ext>
            </a:extLst>
          </p:cNvPr>
          <p:cNvSpPr/>
          <p:nvPr/>
        </p:nvSpPr>
        <p:spPr>
          <a:xfrm>
            <a:off x="948377" y="1690818"/>
            <a:ext cx="10819080" cy="1826141"/>
          </a:xfrm>
          <a:prstGeom prst="rect">
            <a:avLst/>
          </a:prstGeom>
        </p:spPr>
        <p:txBody>
          <a:bodyPr wrap="square">
            <a:spAutoFit/>
          </a:bodyPr>
          <a:lstStyle/>
          <a:p>
            <a:pPr marL="0" marR="0" lvl="0" indent="0" algn="l" defTabSz="914400" rtl="0" eaLnBrk="1" fontAlgn="auto" latinLnBrk="0" hangingPunct="1">
              <a:lnSpc>
                <a:spcPts val="2700"/>
              </a:lnSpc>
              <a:spcBef>
                <a:spcPts val="0"/>
              </a:spcBef>
              <a:spcAft>
                <a:spcPts val="0"/>
              </a:spcAft>
              <a:buClr>
                <a:srgbClr val="898F97"/>
              </a:buClr>
              <a:buSzTx/>
              <a:buFontTx/>
              <a:buNone/>
              <a:tabLst/>
              <a:defRPr/>
            </a:pP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Vorgehen: </a:t>
            </a:r>
            <a:r>
              <a:rPr kumimoji="0" lang="de-CH" sz="200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Begleiten Sie Ihre Kolleg:innen bei ihren täglichen Aufgaben. Beobachten Sie, wie Aufgaben tatsächlich ausgeführt werden, ohne sich einzumischen. Stellen Sie erst nach Erledigung der Aufgabe Fragen, um ein besseres Verständnis zu erlangen. Konzentrieren Sie sich auf Fakten, nicht auf Vermutungen. Machen Sie sich Notizen.</a:t>
            </a:r>
          </a:p>
          <a:p>
            <a:pPr marL="0" marR="0" lvl="0" indent="0" algn="l" defTabSz="914400" rtl="0" eaLnBrk="1" fontAlgn="auto" latinLnBrk="0" hangingPunct="1">
              <a:lnSpc>
                <a:spcPct val="100000"/>
              </a:lnSpc>
              <a:spcBef>
                <a:spcPts val="800"/>
              </a:spcBef>
              <a:spcAft>
                <a:spcPts val="0"/>
              </a:spcAft>
              <a:buClr>
                <a:srgbClr val="898F97"/>
              </a:buClr>
              <a:buSzTx/>
              <a:buFontTx/>
              <a:buNone/>
              <a:tabLst/>
              <a:defRPr/>
            </a:pPr>
            <a:endParaRPr kumimoji="0" lang="de-CH" sz="1600" i="0" u="none" strike="noStrike" kern="1200" cap="none" spc="0" normalizeH="0" baseline="0" noProof="0" dirty="0">
              <a:ln>
                <a:noFill/>
              </a:ln>
              <a:solidFill>
                <a:srgbClr val="898F97"/>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2755070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5710E-DF58-A152-ACE0-F87AA01DFBB6}"/>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7B07EB32-4C4B-FDD2-6098-7423A052F4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13" name="Rectangle 2">
            <a:extLst>
              <a:ext uri="{FF2B5EF4-FFF2-40B4-BE49-F238E27FC236}">
                <a16:creationId xmlns:a16="http://schemas.microsoft.com/office/drawing/2014/main" id="{415C58BA-264B-E0AB-9734-9E6EF2FC4327}"/>
              </a:ext>
            </a:extLst>
          </p:cNvPr>
          <p:cNvSpPr txBox="1">
            <a:spLocks noChangeArrowheads="1"/>
          </p:cNvSpPr>
          <p:nvPr/>
        </p:nvSpPr>
        <p:spPr bwMode="auto">
          <a:xfrm>
            <a:off x="948377" y="175551"/>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D17930"/>
                </a:solidFill>
                <a:effectLst/>
                <a:uLnTx/>
                <a:uFillTx/>
                <a:latin typeface="Century Gothic"/>
                <a:ea typeface="ＭＳ Ｐゴシック" charset="0"/>
                <a:cs typeface="Arial"/>
              </a:rPr>
              <a:t>So funktioniert’s: Befragen von Kolleginnen und Kollegen zu ihren Tätigkeiten</a:t>
            </a:r>
            <a:endParaRPr kumimoji="0" lang="de-CH" sz="2400" b="0" i="1"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18" name="Rechteck 17">
            <a:extLst>
              <a:ext uri="{FF2B5EF4-FFF2-40B4-BE49-F238E27FC236}">
                <a16:creationId xmlns:a16="http://schemas.microsoft.com/office/drawing/2014/main" id="{D03D19CC-2175-1A7B-1B99-F763E28A95B8}"/>
              </a:ext>
            </a:extLst>
          </p:cNvPr>
          <p:cNvSpPr/>
          <p:nvPr/>
        </p:nvSpPr>
        <p:spPr>
          <a:xfrm>
            <a:off x="948377" y="1692307"/>
            <a:ext cx="9815948" cy="3631763"/>
          </a:xfrm>
          <a:prstGeom prst="rect">
            <a:avLst/>
          </a:prstGeom>
        </p:spPr>
        <p:txBody>
          <a:bodyPr wrap="square">
            <a:spAutoFit/>
          </a:bodyPr>
          <a:lstStyle/>
          <a:p>
            <a:pPr marL="0" marR="0" lvl="0" indent="0" algn="l" defTabSz="914400" rtl="0" eaLnBrk="1" fontAlgn="auto" latinLnBrk="0" hangingPunct="1">
              <a:lnSpc>
                <a:spcPts val="2700"/>
              </a:lnSpc>
              <a:spcBef>
                <a:spcPts val="0"/>
              </a:spcBef>
              <a:spcAft>
                <a:spcPts val="0"/>
              </a:spcAft>
              <a:buClr>
                <a:srgbClr val="898F97"/>
              </a:buClr>
              <a:buSzTx/>
              <a:buFontTx/>
              <a:buNone/>
              <a:tabLst/>
              <a:defRPr/>
            </a:pPr>
            <a:r>
              <a:rPr lang="de-CH" sz="2000" b="1" dirty="0">
                <a:solidFill>
                  <a:srgbClr val="686868"/>
                </a:solidFill>
                <a:latin typeface="Century Gothic" panose="020B0502020202020204" pitchFamily="34" charset="0"/>
              </a:rPr>
              <a:t>Vorgehen: </a:t>
            </a:r>
            <a:r>
              <a:rPr lang="de-CH" sz="2000" dirty="0">
                <a:solidFill>
                  <a:srgbClr val="686868"/>
                </a:solidFill>
                <a:latin typeface="Century Gothic" panose="020B0502020202020204" pitchFamily="34" charset="0"/>
              </a:rPr>
              <a:t>Sprechen Sie mit Ihren Kolleg:innen und versuchen Sie herauszufinden, wo die Probleme liegen oder wo sie sich dringend Unterstützung wünschen würden. Versuchen Sie, auch mit Kolleg:innen zu sprechen, die in anderen Bereichen als Sie arbeiten. Machen Sie sich Notizen.</a:t>
            </a: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Fragen Sie beispielsweise:</a:t>
            </a:r>
          </a:p>
          <a:p>
            <a:pPr marL="354013" marR="0" lvl="0" indent="-354013" algn="l" defTabSz="914400" rtl="0" eaLnBrk="1" fontAlgn="auto" latinLnBrk="0" hangingPunct="1">
              <a:lnSpc>
                <a:spcPct val="100000"/>
              </a:lnSpc>
              <a:spcBef>
                <a:spcPts val="800"/>
              </a:spcBef>
              <a:spcAft>
                <a:spcPts val="0"/>
              </a:spcAft>
              <a:buClr>
                <a:srgbClr val="686868"/>
              </a:buClr>
              <a:buSzTx/>
              <a:buFont typeface="Century Gothic" panose="020B0502020202020204" pitchFamily="34" charset="0"/>
              <a:buChar char="●"/>
              <a:tabLst/>
              <a:defRPr/>
            </a:pP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«Was bremst Sie am meisten aus?»</a:t>
            </a:r>
          </a:p>
          <a:p>
            <a:pPr marL="354013" marR="0" lvl="0" indent="-354013" algn="l" defTabSz="914400" rtl="0" eaLnBrk="1" fontAlgn="auto" latinLnBrk="0" hangingPunct="1">
              <a:lnSpc>
                <a:spcPct val="100000"/>
              </a:lnSpc>
              <a:spcBef>
                <a:spcPts val="800"/>
              </a:spcBef>
              <a:spcAft>
                <a:spcPts val="0"/>
              </a:spcAft>
              <a:buClr>
                <a:srgbClr val="686868"/>
              </a:buClr>
              <a:buSzTx/>
              <a:buFont typeface="Century Gothic" panose="020B0502020202020204" pitchFamily="34" charset="0"/>
              <a:buChar char="●"/>
              <a:tabLst/>
              <a:defRPr/>
            </a:pP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«Welche Tools oder Prozesse würden Ihre Arbeit erleichtern?»</a:t>
            </a:r>
          </a:p>
          <a:p>
            <a:pPr marL="354013" marR="0" lvl="0" indent="-354013" algn="l" defTabSz="914400" rtl="0" eaLnBrk="1" fontAlgn="auto" latinLnBrk="0" hangingPunct="1">
              <a:lnSpc>
                <a:spcPct val="100000"/>
              </a:lnSpc>
              <a:spcBef>
                <a:spcPts val="800"/>
              </a:spcBef>
              <a:spcAft>
                <a:spcPts val="0"/>
              </a:spcAft>
              <a:buClr>
                <a:srgbClr val="686868"/>
              </a:buClr>
              <a:buSzTx/>
              <a:buFont typeface="Century Gothic" panose="020B0502020202020204" pitchFamily="34" charset="0"/>
              <a:buChar char="●"/>
              <a:tabLst/>
              <a:defRPr/>
            </a:pPr>
            <a:r>
              <a:rPr lang="de-CH" sz="2000" b="1" dirty="0">
                <a:solidFill>
                  <a:srgbClr val="686868"/>
                </a:solidFill>
                <a:latin typeface="Century Gothic" panose="020B0502020202020204" pitchFamily="34" charset="0"/>
              </a:rPr>
              <a:t>«</a:t>
            </a:r>
            <a:r>
              <a:rPr kumimoji="0" lang="de-CH" sz="2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Gibt es ein Produkt, ein Tool, eine Dienstleistung oder eine Prozessänderung, die Ihren Arbeitsalltag erleichtern würde?»</a:t>
            </a:r>
          </a:p>
        </p:txBody>
      </p:sp>
      <p:grpSp>
        <p:nvGrpSpPr>
          <p:cNvPr id="22" name="Gruppieren 21">
            <a:extLst>
              <a:ext uri="{FF2B5EF4-FFF2-40B4-BE49-F238E27FC236}">
                <a16:creationId xmlns:a16="http://schemas.microsoft.com/office/drawing/2014/main" id="{FA7F8E5C-B880-91C6-97C2-14CBD593036A}"/>
              </a:ext>
            </a:extLst>
          </p:cNvPr>
          <p:cNvGrpSpPr/>
          <p:nvPr/>
        </p:nvGrpSpPr>
        <p:grpSpPr>
          <a:xfrm>
            <a:off x="10751799" y="835678"/>
            <a:ext cx="1135146" cy="1136164"/>
            <a:chOff x="6438355" y="3124930"/>
            <a:chExt cx="1260000" cy="1260000"/>
          </a:xfrm>
        </p:grpSpPr>
        <p:sp>
          <p:nvSpPr>
            <p:cNvPr id="10" name="Ellipse 16">
              <a:extLst>
                <a:ext uri="{FF2B5EF4-FFF2-40B4-BE49-F238E27FC236}">
                  <a16:creationId xmlns:a16="http://schemas.microsoft.com/office/drawing/2014/main" id="{695112DB-FDC7-AFEC-30B8-F56826325843}"/>
                </a:ext>
              </a:extLst>
            </p:cNvPr>
            <p:cNvSpPr/>
            <p:nvPr/>
          </p:nvSpPr>
          <p:spPr>
            <a:xfrm>
              <a:off x="6438355" y="312493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94C96C09-264F-79EA-47F2-7469A09DED9A}"/>
                </a:ext>
              </a:extLst>
            </p:cNvPr>
            <p:cNvSpPr>
              <a:spLocks noEditPoints="1"/>
            </p:cNvSpPr>
            <p:nvPr/>
          </p:nvSpPr>
          <p:spPr bwMode="auto">
            <a:xfrm>
              <a:off x="6689604" y="3378776"/>
              <a:ext cx="756655" cy="756654"/>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grpSp>
      <p:sp>
        <p:nvSpPr>
          <p:cNvPr id="9" name="Textfeld 8">
            <a:extLst>
              <a:ext uri="{FF2B5EF4-FFF2-40B4-BE49-F238E27FC236}">
                <a16:creationId xmlns:a16="http://schemas.microsoft.com/office/drawing/2014/main" id="{EC256B12-9815-3298-92DE-E38520B9B585}"/>
              </a:ext>
            </a:extLst>
          </p:cNvPr>
          <p:cNvSpPr txBox="1"/>
          <p:nvPr/>
        </p:nvSpPr>
        <p:spPr>
          <a:xfrm>
            <a:off x="10633447" y="1954363"/>
            <a:ext cx="1371088" cy="646331"/>
          </a:xfrm>
          <a:prstGeom prst="rect">
            <a:avLst/>
          </a:prstGeom>
          <a:noFill/>
        </p:spPr>
        <p:txBody>
          <a:bodyPr wrap="square" rtlCol="0">
            <a:spAutoFit/>
          </a:bodyPr>
          <a:lstStyle/>
          <a:p>
            <a:pPr algn="ctr"/>
            <a:r>
              <a:rPr lang="en-GB" b="1" dirty="0">
                <a:solidFill>
                  <a:srgbClr val="0B4874"/>
                </a:solidFill>
                <a:latin typeface="Century Gothic" panose="020B0502020202020204" pitchFamily="34" charset="0"/>
              </a:rPr>
              <a:t>Interviews </a:t>
            </a:r>
            <a:r>
              <a:rPr lang="en-GB" b="1" dirty="0" err="1">
                <a:solidFill>
                  <a:srgbClr val="0B4874"/>
                </a:solidFill>
                <a:latin typeface="Century Gothic" panose="020B0502020202020204" pitchFamily="34" charset="0"/>
              </a:rPr>
              <a:t>führen</a:t>
            </a:r>
            <a:endParaRPr lang="en-GB" b="1" dirty="0">
              <a:solidFill>
                <a:srgbClr val="0B4874"/>
              </a:solidFill>
              <a:latin typeface="Century Gothic" panose="020B0502020202020204" pitchFamily="34" charset="0"/>
            </a:endParaRPr>
          </a:p>
        </p:txBody>
      </p:sp>
    </p:spTree>
    <p:extLst>
      <p:ext uri="{BB962C8B-B14F-4D97-AF65-F5344CB8AC3E}">
        <p14:creationId xmlns:p14="http://schemas.microsoft.com/office/powerpoint/2010/main" val="3367602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CFD87C32-9739-48B3-9A62-32DEF57DCF7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3" name="Titel 1">
            <a:extLst>
              <a:ext uri="{FF2B5EF4-FFF2-40B4-BE49-F238E27FC236}">
                <a16:creationId xmlns:a16="http://schemas.microsoft.com/office/drawing/2014/main" id="{CA80BA9D-8874-63A2-71CF-941D2B271986}"/>
              </a:ext>
            </a:extLst>
          </p:cNvPr>
          <p:cNvSpPr txBox="1">
            <a:spLocks/>
          </p:cNvSpPr>
          <p:nvPr/>
        </p:nvSpPr>
        <p:spPr>
          <a:xfrm>
            <a:off x="6312758" y="2414265"/>
            <a:ext cx="5302214" cy="2408255"/>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600"/>
              </a:spcBef>
              <a:spcAft>
                <a:spcPts val="1200"/>
              </a:spcAft>
              <a:buClrTx/>
              <a:buSzTx/>
              <a:buFontTx/>
              <a:buNone/>
              <a:tabLst/>
              <a:defRPr/>
            </a:pPr>
            <a:r>
              <a:rPr kumimoji="0" lang="en-US" altLang="fr-FR" sz="3200" b="0" i="0" u="none" strike="noStrike" kern="1200" cap="none" spc="0" normalizeH="0" baseline="0" noProof="0" dirty="0">
                <a:ln>
                  <a:noFill/>
                </a:ln>
                <a:solidFill>
                  <a:srgbClr val="D17930"/>
                </a:solidFill>
                <a:effectLst/>
                <a:uLnTx/>
                <a:uFillTx/>
                <a:latin typeface="Century Gothic"/>
                <a:ea typeface="+mj-ea"/>
                <a:cs typeface="Arial" pitchFamily="34" charset="0"/>
              </a:rPr>
              <a:t>Lerneinheit</a:t>
            </a:r>
            <a:br>
              <a:rPr kumimoji="0" lang="en-US" altLang="fr-FR" sz="3200" b="1"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t>Workshop: Finden Sie ein Problemfeld, das Sie interessiert</a:t>
            </a:r>
            <a:endParaRPr kumimoji="0" lang="de-CH" sz="3200" b="1" i="0" u="none" strike="noStrike" kern="1200" cap="none" spc="0" normalizeH="0" baseline="0" noProof="0" dirty="0">
              <a:ln>
                <a:noFill/>
              </a:ln>
              <a:solidFill>
                <a:srgbClr val="D17930"/>
              </a:solidFill>
              <a:effectLst/>
              <a:uLnTx/>
              <a:uFillTx/>
              <a:latin typeface="Century Gothic"/>
              <a:ea typeface="+mj-ea"/>
              <a:cs typeface="+mj-cs"/>
            </a:endParaRPr>
          </a:p>
        </p:txBody>
      </p:sp>
    </p:spTree>
    <p:extLst>
      <p:ext uri="{BB962C8B-B14F-4D97-AF65-F5344CB8AC3E}">
        <p14:creationId xmlns:p14="http://schemas.microsoft.com/office/powerpoint/2010/main" val="2108123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A77B498-B2E4-453A-9985-603AC98BA9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6" name="Text Box 2">
            <a:extLst>
              <a:ext uri="{FF2B5EF4-FFF2-40B4-BE49-F238E27FC236}">
                <a16:creationId xmlns:a16="http://schemas.microsoft.com/office/drawing/2014/main" id="{EECD1D7A-E973-4A3B-B5D1-73D4791F558D}"/>
              </a:ext>
            </a:extLst>
          </p:cNvPr>
          <p:cNvSpPr txBox="1">
            <a:spLocks noChangeArrowheads="1"/>
          </p:cNvSpPr>
          <p:nvPr/>
        </p:nvSpPr>
        <p:spPr bwMode="auto">
          <a:xfrm>
            <a:off x="1136537" y="3503990"/>
            <a:ext cx="10588540" cy="1508747"/>
          </a:xfrm>
          <a:prstGeom prst="rect">
            <a:avLst/>
          </a:prstGeom>
          <a:noFill/>
          <a:ln w="12700">
            <a:noFill/>
            <a:miter lim="800000"/>
            <a:headEnd/>
            <a:tailEnd/>
          </a:ln>
        </p:spPr>
        <p:txBody>
          <a:bodyPr wrap="square" lIns="92075" tIns="46038" rIns="92075" bIns="46038">
            <a:spAutoFit/>
          </a:bodyPr>
          <a:lstStyle/>
          <a:p>
            <a:pPr marL="0" marR="0" lvl="1" indent="0" algn="l" defTabSz="914400" rtl="0" eaLnBrk="1" fontAlgn="auto" latinLnBrk="0" hangingPunct="1">
              <a:lnSpc>
                <a:spcPct val="100000"/>
              </a:lnSpc>
              <a:spcBef>
                <a:spcPts val="600"/>
              </a:spcBef>
              <a:spcAft>
                <a:spcPts val="600"/>
              </a:spcAft>
              <a:buClrTx/>
              <a:buSzTx/>
              <a:buFontTx/>
              <a:buNone/>
              <a:tabLst/>
              <a:defRPr/>
            </a:pPr>
            <a:r>
              <a:rPr kumimoji="0" lang="en-GB" sz="2400" b="1" i="0" u="none" strike="noStrike" kern="1200" cap="none" spc="0" normalizeH="0" baseline="0" noProof="0" dirty="0">
                <a:ln>
                  <a:noFill/>
                </a:ln>
                <a:solidFill>
                  <a:srgbClr val="D17930"/>
                </a:solidFill>
                <a:effectLst/>
                <a:uLnTx/>
                <a:uFillTx/>
                <a:latin typeface="Century Gothic"/>
                <a:ea typeface="+mn-ea"/>
                <a:cs typeface="Arial" pitchFamily="34" charset="0"/>
              </a:rPr>
              <a:t>1. </a:t>
            </a:r>
            <a:r>
              <a:rPr kumimoji="0" lang="de-CH" sz="2400" b="1" i="0" u="none" strike="noStrike" kern="1200" cap="none" spc="0" normalizeH="0" baseline="0" noProof="0" dirty="0">
                <a:ln>
                  <a:noFill/>
                </a:ln>
                <a:solidFill>
                  <a:srgbClr val="D17930"/>
                </a:solidFill>
                <a:effectLst/>
                <a:uLnTx/>
                <a:uFillTx/>
                <a:latin typeface="Century Gothic"/>
                <a:ea typeface="+mn-ea"/>
                <a:cs typeface="Arial" pitchFamily="34" charset="0"/>
              </a:rPr>
              <a:t>Identifizieren Sie Problembereiche in Ihrem Berufsfeld</a:t>
            </a:r>
          </a:p>
          <a:p>
            <a:pPr marL="0" marR="0" lvl="1" indent="0" algn="l" defTabSz="914400" rtl="0" eaLnBrk="1" fontAlgn="auto" latinLnBrk="0" hangingPunct="1">
              <a:lnSpc>
                <a:spcPct val="100000"/>
              </a:lnSpc>
              <a:spcBef>
                <a:spcPts val="600"/>
              </a:spcBef>
              <a:spcAft>
                <a:spcPts val="600"/>
              </a:spcAft>
              <a:buClrTx/>
              <a:buSzTx/>
              <a:buFontTx/>
              <a:buNone/>
              <a:tabLst/>
              <a:defRPr/>
            </a:pPr>
            <a:r>
              <a:rPr kumimoji="0" lang="de-CH" sz="24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2. Nutzen Sie Ihre eigenen Stärken und Interessen</a:t>
            </a:r>
          </a:p>
          <a:p>
            <a:pPr marL="0" marR="0" lvl="1" indent="0" algn="l" defTabSz="914400" rtl="0" eaLnBrk="1" fontAlgn="auto" latinLnBrk="0" hangingPunct="1">
              <a:lnSpc>
                <a:spcPct val="100000"/>
              </a:lnSpc>
              <a:spcBef>
                <a:spcPts val="600"/>
              </a:spcBef>
              <a:spcAft>
                <a:spcPts val="600"/>
              </a:spcAft>
              <a:buClrTx/>
              <a:buSzTx/>
              <a:buFontTx/>
              <a:buNone/>
              <a:tabLst/>
              <a:defRPr/>
            </a:pPr>
            <a:r>
              <a:rPr kumimoji="0" lang="de-CH" sz="24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3. Entdecken Sie gesellschaftlich und ökologisch relevante Probleme</a:t>
            </a:r>
          </a:p>
        </p:txBody>
      </p:sp>
      <p:sp>
        <p:nvSpPr>
          <p:cNvPr id="9" name="Rectangle 2">
            <a:extLst>
              <a:ext uri="{FF2B5EF4-FFF2-40B4-BE49-F238E27FC236}">
                <a16:creationId xmlns:a16="http://schemas.microsoft.com/office/drawing/2014/main" id="{83B7A939-C4B9-4B41-A23E-9F147B9AD8CB}"/>
              </a:ext>
            </a:extLst>
          </p:cNvPr>
          <p:cNvSpPr txBox="1">
            <a:spLocks noChangeArrowheads="1"/>
          </p:cNvSpPr>
          <p:nvPr/>
        </p:nvSpPr>
        <p:spPr bwMode="auto">
          <a:xfrm>
            <a:off x="959009" y="261727"/>
            <a:ext cx="8174482"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rPr>
              <a:t>Mehrere Ansätze können Ihnen dabei helfen, ein Problem zu finden, das es wert ist, gelöst zu werden</a:t>
            </a:r>
          </a:p>
        </p:txBody>
      </p:sp>
      <p:sp>
        <p:nvSpPr>
          <p:cNvPr id="5" name="Rechteck 4">
            <a:extLst>
              <a:ext uri="{FF2B5EF4-FFF2-40B4-BE49-F238E27FC236}">
                <a16:creationId xmlns:a16="http://schemas.microsoft.com/office/drawing/2014/main" id="{4B5FB163-4EB7-C151-44C3-51BDC0A8BF79}"/>
              </a:ext>
            </a:extLst>
          </p:cNvPr>
          <p:cNvSpPr/>
          <p:nvPr/>
        </p:nvSpPr>
        <p:spPr>
          <a:xfrm>
            <a:off x="904859" y="3443100"/>
            <a:ext cx="10676496" cy="559057"/>
          </a:xfrm>
          <a:prstGeom prst="rect">
            <a:avLst/>
          </a:prstGeom>
          <a:noFill/>
          <a:ln w="38100">
            <a:solidFill>
              <a:srgbClr val="D179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844595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E28B-39C1-AB2B-41AE-549B0F6618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92EB3C-511A-7071-F8F6-B20ED69F0AA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D241FDAF-B186-54BD-3424-16D39C78A757}"/>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de-CH"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Nutzungsbedingungen für das Lernprogramm </a:t>
            </a:r>
            <a:r>
              <a:rPr kumimoji="0" lang="de-CH"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myidea</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6B6F2DFB-C795-A9F0-E8AD-11001A5CEC1D}"/>
              </a:ext>
            </a:extLst>
          </p:cNvPr>
          <p:cNvSpPr txBox="1"/>
          <p:nvPr/>
        </p:nvSpPr>
        <p:spPr>
          <a:xfrm>
            <a:off x="956683" y="1728853"/>
            <a:ext cx="4960041"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Frei zugängliche Nutzung: </a:t>
            </a:r>
            <a:r>
              <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Die Unterlagen sind frei zugänglich und dürfen grundsätzlich von jedermann genutzt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Für wen wurden die Unterlagen erstellt?</a:t>
            </a:r>
            <a:r>
              <a:rPr kumimoji="0" lang="de-CH" sz="1200" b="1"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Die Unterlagen wurden für den Einsatz an Berufsfachschulen erstellt. Sie richten sich in erster Linie an Lehrpersonen, die eine viertägige Grundausbildung zum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-Lernprogramm absolviert haben. Sollten Sie die Unterlagen nutzen wollen, ohne diese Ausbildung absolviert zu haben, ist dies möglich. Wir bitten Sie in diesem Fall, uns darüber zu informieren. Zudem stehen wir gerne für ein Gespräch zur Verfügung: </a:t>
            </a:r>
            <a:r>
              <a:rPr kumimoji="0" lang="de-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Namensnennung: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Bei jeglicher Nutzung der Materialien ist das «Schweizerische Zentrum für Unternehmerisches Denken und Handeln szUDH» als Ersteller der Unterlagen kenntlich zu machen. Dies kann durch folgende Formulierungen geschehen: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1" u="none" strike="noStrike" kern="1200" cap="none" spc="0" normalizeH="0" baseline="0" noProof="0" dirty="0">
                <a:ln>
                  <a:noFill/>
                </a:ln>
                <a:solidFill>
                  <a:srgbClr val="073450"/>
                </a:solidFill>
                <a:effectLst/>
                <a:uLnTx/>
                <a:uFillTx/>
                <a:latin typeface="Century Gothic"/>
                <a:ea typeface="+mn-ea"/>
                <a:cs typeface="+mn-cs"/>
              </a:rPr>
              <a:t>«Unterlagen erstellt von: Schweizerisches Zentrum für Unternehmerisches Denken und Handeln szUDH» </a:t>
            </a: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Sollten Sie komplette Dokumente übernehmen (z. B. PowerPoint-Slides, Worddokumente wie den Mini-Businessplan) belassen Sie bitte das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-Logo an den entsprechenden Stellen.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E06C000A-1D0F-C2FD-864B-56DDF28A3E24}"/>
              </a:ext>
            </a:extLst>
          </p:cNvPr>
          <p:cNvSpPr txBox="1"/>
          <p:nvPr/>
        </p:nvSpPr>
        <p:spPr>
          <a:xfrm>
            <a:off x="5992047" y="1916817"/>
            <a:ext cx="5028967" cy="457048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Keine kommerzielle Nutzung: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Die Materialien dürfen nicht für kommerzielle Zwecke verwendet werden. Sie dürfen ausschliesslich für Bildungszwecke eingesetzt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Bearbeitungen und Weiterentwicklungen: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Es ist ein Grundprinzip, dass Lehrpersonen, die die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-Lernunterlagen verwenden, diese anpassen und weiterentwickeln können. Nennen Sie aber auch bei Änderungen der Unterlagen das Schweizerische Zentrum für Unternehmerisches Denken und Handeln als ursprünglichen Ersteller. Fügen Sie in diesem Fall eine Notiz hinzu, dass Änderungen vorgenommen wurden, z. B.: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«Basierend auf Materialien vom Schweizerischen Zentrum für Unternehmerisches Denken und Handeln szUDH, bearbeitet von [Ihr Name/Organisation]»</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Kontakt: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Bei Fragen oder weiteren Informationen wenden Sie sich bitte an uns: </a:t>
            </a:r>
            <a:r>
              <a:rPr kumimoji="0" lang="de-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de-CH"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1" u="none" strike="noStrike" kern="1200" cap="none" spc="0" normalizeH="0" baseline="0" noProof="0" dirty="0">
                <a:ln>
                  <a:noFill/>
                </a:ln>
                <a:solidFill>
                  <a:srgbClr val="6C0A63"/>
                </a:solidFill>
                <a:effectLst/>
                <a:uLnTx/>
                <a:uFillTx/>
                <a:latin typeface="Century Gothic"/>
                <a:ea typeface="+mn-ea"/>
                <a:cs typeface="+mn-cs"/>
              </a:rPr>
              <a:t>Herzlichen Dank und viel Erfolg bei der Umsetzung von myidea!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de-CH" sz="1200" b="1" i="1" u="none" strike="noStrike" kern="1200" cap="none" spc="0" normalizeH="0" baseline="0" noProof="0" dirty="0">
                <a:ln>
                  <a:noFill/>
                </a:ln>
                <a:solidFill>
                  <a:srgbClr val="6C0A63"/>
                </a:solidFill>
                <a:effectLst/>
                <a:uLnTx/>
                <a:uFillTx/>
                <a:latin typeface="Century Gothic"/>
                <a:ea typeface="+mn-ea"/>
                <a:cs typeface="+mn-cs"/>
              </a:rPr>
              <a:t>Schweizerisches Zentrum für unternehmerisches Denken und Handeln szUDH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7" name="Textfeld 6">
            <a:extLst>
              <a:ext uri="{FF2B5EF4-FFF2-40B4-BE49-F238E27FC236}">
                <a16:creationId xmlns:a16="http://schemas.microsoft.com/office/drawing/2014/main" id="{7207CC42-D682-AF86-0BDD-C4C0B422F54A}"/>
              </a:ext>
            </a:extLst>
          </p:cNvPr>
          <p:cNvSpPr txBox="1"/>
          <p:nvPr/>
        </p:nvSpPr>
        <p:spPr>
          <a:xfrm>
            <a:off x="956683" y="1186454"/>
            <a:ext cx="10629598"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350" b="1" i="0" u="none" strike="noStrike" kern="1200" cap="none" spc="0" normalizeH="0" baseline="0" noProof="0" dirty="0">
                <a:ln>
                  <a:noFill/>
                </a:ln>
                <a:solidFill>
                  <a:srgbClr val="6C0A63"/>
                </a:solidFill>
                <a:effectLst/>
                <a:uLnTx/>
                <a:uFillTx/>
                <a:latin typeface="Century Gothic"/>
                <a:ea typeface="+mn-ea"/>
                <a:cs typeface="+mn-cs"/>
              </a:rPr>
              <a:t>Wir freuen uns, dass Sie Unterlagen des Lernprogramms </a:t>
            </a:r>
            <a:r>
              <a:rPr kumimoji="0" lang="de-CH" sz="1350" b="1" i="1" u="none" strike="noStrike" kern="1200" cap="none" spc="0" normalizeH="0" baseline="0" noProof="0" dirty="0">
                <a:ln>
                  <a:noFill/>
                </a:ln>
                <a:solidFill>
                  <a:srgbClr val="6C0A63"/>
                </a:solidFill>
                <a:effectLst/>
                <a:uLnTx/>
                <a:uFillTx/>
                <a:latin typeface="Century Gothic"/>
                <a:ea typeface="+mn-ea"/>
                <a:cs typeface="+mn-cs"/>
              </a:rPr>
              <a:t>myidea</a:t>
            </a:r>
            <a:r>
              <a:rPr kumimoji="0" lang="de-CH" sz="1350" b="1" i="0" u="none" strike="noStrike" kern="1200" cap="none" spc="0" normalizeH="0" baseline="0" noProof="0" dirty="0">
                <a:ln>
                  <a:noFill/>
                </a:ln>
                <a:solidFill>
                  <a:srgbClr val="6C0A63"/>
                </a:solidFill>
                <a:effectLst/>
                <a:uLnTx/>
                <a:uFillTx/>
                <a:latin typeface="Century Gothic"/>
                <a:ea typeface="+mn-ea"/>
                <a:cs typeface="+mn-cs"/>
              </a:rPr>
              <a:t> im Unterricht einsetzen möchten. Die Unterlagen dienen der Vermittlung von unternehmerischem Denken und Handeln. Bitte beachten Sie dabei folgende Nutzungsbedingungen:</a:t>
            </a:r>
            <a:endParaRPr kumimoji="0" lang="de-CH"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E9A47920-8A21-6D22-E1EA-EE3922CF74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13673" y="57869"/>
            <a:ext cx="2258140" cy="1129070"/>
          </a:xfrm>
          <a:prstGeom prst="rect">
            <a:avLst/>
          </a:prstGeom>
        </p:spPr>
      </p:pic>
    </p:spTree>
    <p:extLst>
      <p:ext uri="{BB962C8B-B14F-4D97-AF65-F5344CB8AC3E}">
        <p14:creationId xmlns:p14="http://schemas.microsoft.com/office/powerpoint/2010/main" val="1760388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2B532-1506-9386-3FDA-902F3AEA240B}"/>
            </a:ext>
          </a:extLst>
        </p:cNvPr>
        <p:cNvGrpSpPr/>
        <p:nvPr/>
      </p:nvGrpSpPr>
      <p:grpSpPr>
        <a:xfrm>
          <a:off x="0" y="0"/>
          <a:ext cx="0" cy="0"/>
          <a:chOff x="0" y="0"/>
          <a:chExt cx="0" cy="0"/>
        </a:xfrm>
      </p:grpSpPr>
      <p:sp>
        <p:nvSpPr>
          <p:cNvPr id="37" name="Carré corné 1">
            <a:extLst>
              <a:ext uri="{FF2B5EF4-FFF2-40B4-BE49-F238E27FC236}">
                <a16:creationId xmlns:a16="http://schemas.microsoft.com/office/drawing/2014/main" id="{3E7DAA45-6929-C25D-1084-C0324B58739A}"/>
              </a:ext>
            </a:extLst>
          </p:cNvPr>
          <p:cNvSpPr/>
          <p:nvPr/>
        </p:nvSpPr>
        <p:spPr bwMode="auto">
          <a:xfrm rot="10800000">
            <a:off x="1078991" y="1103140"/>
            <a:ext cx="4320000" cy="2160000"/>
          </a:xfrm>
          <a:prstGeom prst="foldedCorner">
            <a:avLst/>
          </a:prstGeom>
          <a:solidFill>
            <a:schemeClr val="accent1"/>
          </a:solidFill>
          <a:ln>
            <a:no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9" name="Rechteck 38">
            <a:extLst>
              <a:ext uri="{FF2B5EF4-FFF2-40B4-BE49-F238E27FC236}">
                <a16:creationId xmlns:a16="http://schemas.microsoft.com/office/drawing/2014/main" id="{A42E06C2-BC39-7387-C168-0583AE8A5CBD}"/>
              </a:ext>
            </a:extLst>
          </p:cNvPr>
          <p:cNvSpPr/>
          <p:nvPr/>
        </p:nvSpPr>
        <p:spPr>
          <a:xfrm>
            <a:off x="1066958" y="3429000"/>
            <a:ext cx="4320000" cy="2714784"/>
          </a:xfrm>
          <a:prstGeom prst="rect">
            <a:avLst/>
          </a:prstGeom>
          <a:no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 name="Foliennummernplatzhalter 2">
            <a:extLst>
              <a:ext uri="{FF2B5EF4-FFF2-40B4-BE49-F238E27FC236}">
                <a16:creationId xmlns:a16="http://schemas.microsoft.com/office/drawing/2014/main" id="{FE130CD9-31C3-1507-CC37-4CFABFDF196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Rectangle 2">
            <a:extLst>
              <a:ext uri="{FF2B5EF4-FFF2-40B4-BE49-F238E27FC236}">
                <a16:creationId xmlns:a16="http://schemas.microsoft.com/office/drawing/2014/main" id="{EFE6D9D1-A126-899D-77B5-2D9CF1CCA09A}"/>
              </a:ext>
            </a:extLst>
          </p:cNvPr>
          <p:cNvSpPr txBox="1">
            <a:spLocks noChangeArrowheads="1"/>
          </p:cNvSpPr>
          <p:nvPr/>
        </p:nvSpPr>
        <p:spPr bwMode="auto">
          <a:xfrm>
            <a:off x="948377" y="135926"/>
            <a:ext cx="9406555" cy="657225"/>
          </a:xfrm>
          <a:prstGeom prst="rect">
            <a:avLst/>
          </a:prstGeom>
          <a:noFill/>
          <a:ln w="9525">
            <a:noFill/>
            <a:miter lim="800000"/>
            <a:headEnd/>
            <a:tailEnd/>
          </a:ln>
        </p:spPr>
        <p:txBody>
          <a:bodyPr anchor="ctr"/>
          <a:lstStyle/>
          <a:p>
            <a:pPr lvl="0">
              <a:defRPr/>
            </a:pPr>
            <a:r>
              <a:rPr kumimoji="0" lang="en-GB" sz="2400" b="1" i="0" u="none" strike="noStrike" kern="1200" cap="none" spc="0" normalizeH="0" baseline="0" noProof="0" dirty="0">
                <a:ln>
                  <a:noFill/>
                </a:ln>
                <a:solidFill>
                  <a:srgbClr val="D17930"/>
                </a:solidFill>
                <a:effectLst/>
                <a:uLnTx/>
                <a:uFillTx/>
                <a:latin typeface="Century Gothic"/>
                <a:ea typeface="ＭＳ Ｐゴシック" charset="0"/>
                <a:cs typeface="Arial"/>
              </a:rPr>
              <a:t>1. </a:t>
            </a:r>
            <a:r>
              <a:rPr lang="de-CH" sz="2400" b="1" dirty="0">
                <a:solidFill>
                  <a:srgbClr val="D17930"/>
                </a:solidFill>
                <a:cs typeface="Arial" pitchFamily="34" charset="0"/>
              </a:rPr>
              <a:t>Identifizieren Sie Problembereiche in Ihrem Berufsfeld</a:t>
            </a:r>
            <a:r>
              <a:rPr kumimoji="0" lang="en-GB" sz="2400" b="1" i="0" u="none" strike="noStrike" kern="1200" cap="none" spc="0" normalizeH="0" baseline="0" noProof="0" dirty="0">
                <a:ln>
                  <a:noFill/>
                </a:ln>
                <a:solidFill>
                  <a:srgbClr val="D17930"/>
                </a:solidFill>
                <a:effectLst/>
                <a:uLnTx/>
                <a:uFillTx/>
                <a:latin typeface="Century Gothic"/>
                <a:ea typeface="ＭＳ Ｐゴシック" charset="0"/>
                <a:cs typeface="Arial"/>
              </a:rPr>
              <a:t>:</a:t>
            </a:r>
            <a:br>
              <a:rPr kumimoji="0" lang="en-GB" sz="2400" b="1" i="0" u="none" strike="noStrike" kern="1200" cap="none" spc="0" normalizeH="0" baseline="0" noProof="0" dirty="0">
                <a:ln>
                  <a:noFill/>
                </a:ln>
                <a:solidFill>
                  <a:srgbClr val="D17930"/>
                </a:solidFill>
                <a:effectLst/>
                <a:uLnTx/>
                <a:uFillTx/>
                <a:latin typeface="Century Gothic"/>
                <a:ea typeface="ＭＳ Ｐゴシック" charset="0"/>
                <a:cs typeface="Arial"/>
              </a:rPr>
            </a:br>
            <a:r>
              <a:rPr kumimoji="0" lang="en-GB" sz="2400" b="1" i="0" u="none" strike="noStrike" kern="1200" cap="none" spc="0" normalizeH="0" baseline="0" noProof="0" dirty="0">
                <a:ln>
                  <a:noFill/>
                </a:ln>
                <a:solidFill>
                  <a:srgbClr val="D17930"/>
                </a:solidFill>
                <a:effectLst/>
                <a:uLnTx/>
                <a:uFillTx/>
                <a:latin typeface="Century Gothic"/>
                <a:ea typeface="ＭＳ Ｐゴシック" charset="0"/>
                <a:cs typeface="Arial"/>
              </a:rPr>
              <a:t>Die 5-Why-Methode</a:t>
            </a:r>
            <a:endParaRPr kumimoji="0" lang="en-GB" sz="2400" b="0" i="1"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16" name="Rectangle 2">
            <a:extLst>
              <a:ext uri="{FF2B5EF4-FFF2-40B4-BE49-F238E27FC236}">
                <a16:creationId xmlns:a16="http://schemas.microsoft.com/office/drawing/2014/main" id="{CA3A06BF-B9BD-BA24-FAAF-DC7533F3F6A0}"/>
              </a:ext>
            </a:extLst>
          </p:cNvPr>
          <p:cNvSpPr txBox="1">
            <a:spLocks noChangeArrowheads="1"/>
          </p:cNvSpPr>
          <p:nvPr/>
        </p:nvSpPr>
        <p:spPr bwMode="auto">
          <a:xfrm>
            <a:off x="1471566" y="1543405"/>
            <a:ext cx="3552915" cy="124430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prstClr val="white"/>
                </a:solidFill>
                <a:effectLst/>
                <a:uLnTx/>
                <a:uFillTx/>
                <a:latin typeface="Century Gothic"/>
                <a:ea typeface="ＭＳ Ｐゴシック" charset="0"/>
                <a:cs typeface="Arial"/>
              </a:rPr>
              <a:t>Die 5-Why-Methode</a:t>
            </a:r>
          </a:p>
        </p:txBody>
      </p:sp>
      <p:sp>
        <p:nvSpPr>
          <p:cNvPr id="21" name="Rechteck 20">
            <a:extLst>
              <a:ext uri="{FF2B5EF4-FFF2-40B4-BE49-F238E27FC236}">
                <a16:creationId xmlns:a16="http://schemas.microsoft.com/office/drawing/2014/main" id="{E74910A0-71DA-8821-8122-B11817379A6E}"/>
              </a:ext>
            </a:extLst>
          </p:cNvPr>
          <p:cNvSpPr/>
          <p:nvPr/>
        </p:nvSpPr>
        <p:spPr>
          <a:xfrm>
            <a:off x="5681118" y="1705220"/>
            <a:ext cx="5828963" cy="4001095"/>
          </a:xfrm>
          <a:prstGeom prst="rect">
            <a:avLst/>
          </a:prstGeom>
        </p:spPr>
        <p:txBody>
          <a:bodyPr wrap="square">
            <a:spAutoFit/>
          </a:bodyPr>
          <a:lstStyle/>
          <a:p>
            <a:pPr>
              <a:spcBef>
                <a:spcPts val="1200"/>
              </a:spcBef>
            </a:pPr>
            <a:r>
              <a:rPr lang="de-CH" sz="1700" dirty="0">
                <a:solidFill>
                  <a:srgbClr val="686868"/>
                </a:solidFill>
                <a:latin typeface="Century Gothic" panose="020B0502020202020204" pitchFamily="34" charset="0"/>
              </a:rPr>
              <a:t>Stellen Sie sich vor, Sie sind </a:t>
            </a:r>
            <a:r>
              <a:rPr lang="de-CH" sz="1700" dirty="0" err="1">
                <a:solidFill>
                  <a:srgbClr val="686868"/>
                </a:solidFill>
                <a:latin typeface="Century Gothic" panose="020B0502020202020204" pitchFamily="34" charset="0"/>
              </a:rPr>
              <a:t>Auszubildende:r</a:t>
            </a:r>
            <a:r>
              <a:rPr lang="de-CH" sz="1700" dirty="0">
                <a:solidFill>
                  <a:srgbClr val="686868"/>
                </a:solidFill>
                <a:latin typeface="Century Gothic" panose="020B0502020202020204" pitchFamily="34" charset="0"/>
              </a:rPr>
              <a:t> in einer Zimmerei. Sie möchten Kund:innen für Holzhäuser gewinnen, doch die Nachfrage ist noch niedrig.</a:t>
            </a:r>
          </a:p>
          <a:p>
            <a:pPr>
              <a:spcBef>
                <a:spcPts val="1200"/>
              </a:spcBef>
            </a:pPr>
            <a:r>
              <a:rPr lang="de-CH" sz="1700" b="1" dirty="0">
                <a:solidFill>
                  <a:srgbClr val="686868"/>
                </a:solidFill>
                <a:latin typeface="Century Gothic" panose="020B0502020202020204" pitchFamily="34" charset="0"/>
              </a:rPr>
              <a:t>Warum? –</a:t>
            </a:r>
            <a:r>
              <a:rPr lang="de-CH" sz="1700" dirty="0">
                <a:solidFill>
                  <a:srgbClr val="686868"/>
                </a:solidFill>
                <a:latin typeface="Century Gothic" panose="020B0502020202020204" pitchFamily="34" charset="0"/>
              </a:rPr>
              <a:t> Viele Bauherren wählen Beton und Stahl.</a:t>
            </a:r>
          </a:p>
          <a:p>
            <a:pPr>
              <a:spcBef>
                <a:spcPts val="1200"/>
              </a:spcBef>
            </a:pPr>
            <a:r>
              <a:rPr lang="de-CH" sz="1700" b="1" dirty="0">
                <a:solidFill>
                  <a:srgbClr val="686868"/>
                </a:solidFill>
                <a:latin typeface="Century Gothic" panose="020B0502020202020204" pitchFamily="34" charset="0"/>
              </a:rPr>
              <a:t>Warum? – </a:t>
            </a:r>
            <a:r>
              <a:rPr lang="de-CH" sz="1700" dirty="0">
                <a:solidFill>
                  <a:srgbClr val="686868"/>
                </a:solidFill>
                <a:latin typeface="Century Gothic" panose="020B0502020202020204" pitchFamily="34" charset="0"/>
              </a:rPr>
              <a:t>Diese Materialien sind bekannter und üblicher.</a:t>
            </a:r>
          </a:p>
          <a:p>
            <a:pPr>
              <a:spcBef>
                <a:spcPts val="1200"/>
              </a:spcBef>
            </a:pPr>
            <a:r>
              <a:rPr lang="de-CH" sz="1700" b="1" dirty="0">
                <a:solidFill>
                  <a:srgbClr val="686868"/>
                </a:solidFill>
                <a:latin typeface="Century Gothic" panose="020B0502020202020204" pitchFamily="34" charset="0"/>
              </a:rPr>
              <a:t>Warum? – </a:t>
            </a:r>
            <a:r>
              <a:rPr lang="de-CH" sz="1700" dirty="0">
                <a:solidFill>
                  <a:srgbClr val="686868"/>
                </a:solidFill>
                <a:latin typeface="Century Gothic" panose="020B0502020202020204" pitchFamily="34" charset="0"/>
              </a:rPr>
              <a:t>Bauherren wissen oft nicht, wie nachhaltig Holz ist oder wie hoch man bauen kann.</a:t>
            </a:r>
          </a:p>
          <a:p>
            <a:pPr>
              <a:spcBef>
                <a:spcPts val="1200"/>
              </a:spcBef>
            </a:pPr>
            <a:r>
              <a:rPr lang="de-CH" sz="1700" b="1" dirty="0">
                <a:solidFill>
                  <a:srgbClr val="686868"/>
                </a:solidFill>
                <a:latin typeface="Century Gothic" panose="020B0502020202020204" pitchFamily="34" charset="0"/>
              </a:rPr>
              <a:t>Warum? – </a:t>
            </a:r>
            <a:r>
              <a:rPr lang="de-CH" sz="1700" dirty="0">
                <a:solidFill>
                  <a:srgbClr val="686868"/>
                </a:solidFill>
                <a:latin typeface="Century Gothic" panose="020B0502020202020204" pitchFamily="34" charset="0"/>
              </a:rPr>
              <a:t>Die öffentliche Diskussion über umweltfreundliche Baumaterialien ist noch begrenzt.</a:t>
            </a:r>
          </a:p>
          <a:p>
            <a:pPr>
              <a:spcBef>
                <a:spcPts val="1200"/>
              </a:spcBef>
            </a:pPr>
            <a:r>
              <a:rPr lang="de-CH" sz="1700" b="1" dirty="0">
                <a:solidFill>
                  <a:srgbClr val="686868"/>
                </a:solidFill>
                <a:latin typeface="Century Gothic" panose="020B0502020202020204" pitchFamily="34" charset="0"/>
              </a:rPr>
              <a:t>Warum? – </a:t>
            </a:r>
            <a:r>
              <a:rPr lang="de-CH" sz="1700" dirty="0">
                <a:solidFill>
                  <a:srgbClr val="686868"/>
                </a:solidFill>
                <a:latin typeface="Century Gothic" panose="020B0502020202020204" pitchFamily="34" charset="0"/>
              </a:rPr>
              <a:t>Die Bauindustrie konzentriert sich traditionell auf bewährte Materialien, nicht auf Umweltvorteile.</a:t>
            </a:r>
          </a:p>
        </p:txBody>
      </p:sp>
      <p:sp>
        <p:nvSpPr>
          <p:cNvPr id="36" name="Rechteck 35">
            <a:extLst>
              <a:ext uri="{FF2B5EF4-FFF2-40B4-BE49-F238E27FC236}">
                <a16:creationId xmlns:a16="http://schemas.microsoft.com/office/drawing/2014/main" id="{54D30B63-1CE1-F1E6-91BA-CDB41548094F}"/>
              </a:ext>
            </a:extLst>
          </p:cNvPr>
          <p:cNvSpPr/>
          <p:nvPr/>
        </p:nvSpPr>
        <p:spPr>
          <a:xfrm>
            <a:off x="1246278" y="3692757"/>
            <a:ext cx="4003489" cy="218521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Wie funktioniert</a:t>
            </a:r>
            <a:r>
              <a:rPr lang="de-CH" sz="1700" b="1" dirty="0">
                <a:solidFill>
                  <a:srgbClr val="686868"/>
                </a:solidFill>
                <a:latin typeface="Century Gothic" panose="020B0502020202020204" pitchFamily="34" charset="0"/>
              </a:rPr>
              <a:t>’s</a:t>
            </a:r>
            <a:r>
              <a:rPr kumimoji="0" lang="de-CH"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Beginnen Sie mit einer klaren Beschreibung eines Problems, das Sie aus Ihrem Arbeitsumfeld kennen. Fragen Sie dann «Warum?». Fragen Sie erneut «Warum?». Wiederholen Sie dies fünf Mal. Beim fünften «Warum» sollten Sie die Ursache gefunden haben. </a:t>
            </a:r>
          </a:p>
        </p:txBody>
      </p:sp>
      <p:sp>
        <p:nvSpPr>
          <p:cNvPr id="40" name="Rechteck 39">
            <a:extLst>
              <a:ext uri="{FF2B5EF4-FFF2-40B4-BE49-F238E27FC236}">
                <a16:creationId xmlns:a16="http://schemas.microsoft.com/office/drawing/2014/main" id="{DD2F759B-C1B3-7366-C12F-5632F53CD8A4}"/>
              </a:ext>
            </a:extLst>
          </p:cNvPr>
          <p:cNvSpPr/>
          <p:nvPr/>
        </p:nvSpPr>
        <p:spPr>
          <a:xfrm>
            <a:off x="5516085" y="1502633"/>
            <a:ext cx="6120000" cy="4641151"/>
          </a:xfrm>
          <a:prstGeom prst="rect">
            <a:avLst/>
          </a:prstGeom>
          <a:no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41" name="Rechteck 40">
            <a:extLst>
              <a:ext uri="{FF2B5EF4-FFF2-40B4-BE49-F238E27FC236}">
                <a16:creationId xmlns:a16="http://schemas.microsoft.com/office/drawing/2014/main" id="{7AC178FE-0D1E-40BD-9620-6A7121B3982C}"/>
              </a:ext>
            </a:extLst>
          </p:cNvPr>
          <p:cNvSpPr/>
          <p:nvPr/>
        </p:nvSpPr>
        <p:spPr>
          <a:xfrm>
            <a:off x="5516087" y="1107706"/>
            <a:ext cx="6120000" cy="422920"/>
          </a:xfrm>
          <a:prstGeom prst="rect">
            <a:avLst/>
          </a:prstGeom>
          <a:solidFill>
            <a:schemeClr val="accent1"/>
          </a:solid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prstClr val="white"/>
                </a:solidFill>
                <a:effectLst/>
                <a:uLnTx/>
                <a:uFillTx/>
                <a:latin typeface="Century Gothic"/>
                <a:ea typeface="+mn-ea"/>
                <a:cs typeface="+mn-cs"/>
              </a:rPr>
              <a:t>Beispiel</a:t>
            </a:r>
          </a:p>
        </p:txBody>
      </p:sp>
      <p:sp>
        <p:nvSpPr>
          <p:cNvPr id="42" name="Ellipse 41">
            <a:extLst>
              <a:ext uri="{FF2B5EF4-FFF2-40B4-BE49-F238E27FC236}">
                <a16:creationId xmlns:a16="http://schemas.microsoft.com/office/drawing/2014/main" id="{C083EAE2-B8A4-6204-683E-1DC5F6A7C12C}"/>
              </a:ext>
            </a:extLst>
          </p:cNvPr>
          <p:cNvSpPr/>
          <p:nvPr/>
        </p:nvSpPr>
        <p:spPr>
          <a:xfrm>
            <a:off x="616958" y="917660"/>
            <a:ext cx="900000" cy="900000"/>
          </a:xfrm>
          <a:prstGeom prst="ellipse">
            <a:avLst/>
          </a:prstGeom>
          <a:solidFill>
            <a:srgbClr val="D179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4200" b="1" i="0" u="none" strike="noStrike" kern="1200" cap="none" spc="0" normalizeH="0" baseline="0" noProof="0" dirty="0">
                <a:ln>
                  <a:noFill/>
                </a:ln>
                <a:solidFill>
                  <a:prstClr val="white"/>
                </a:solidFill>
                <a:effectLst/>
                <a:uLnTx/>
                <a:uFillTx/>
                <a:latin typeface="Century Gothic"/>
                <a:ea typeface="+mn-ea"/>
                <a:cs typeface="+mn-cs"/>
              </a:rPr>
              <a:t>1</a:t>
            </a:r>
          </a:p>
        </p:txBody>
      </p:sp>
    </p:spTree>
    <p:extLst>
      <p:ext uri="{BB962C8B-B14F-4D97-AF65-F5344CB8AC3E}">
        <p14:creationId xmlns:p14="http://schemas.microsoft.com/office/powerpoint/2010/main" val="3029679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96888-E548-8307-D24B-E48066C6CD0E}"/>
            </a:ext>
          </a:extLst>
        </p:cNvPr>
        <p:cNvGrpSpPr/>
        <p:nvPr/>
      </p:nvGrpSpPr>
      <p:grpSpPr>
        <a:xfrm>
          <a:off x="0" y="0"/>
          <a:ext cx="0" cy="0"/>
          <a:chOff x="0" y="0"/>
          <a:chExt cx="0" cy="0"/>
        </a:xfrm>
      </p:grpSpPr>
      <p:sp>
        <p:nvSpPr>
          <p:cNvPr id="37" name="Carré corné 1">
            <a:extLst>
              <a:ext uri="{FF2B5EF4-FFF2-40B4-BE49-F238E27FC236}">
                <a16:creationId xmlns:a16="http://schemas.microsoft.com/office/drawing/2014/main" id="{85834A9B-893C-0135-FA3E-0D6E373AF66F}"/>
              </a:ext>
            </a:extLst>
          </p:cNvPr>
          <p:cNvSpPr/>
          <p:nvPr/>
        </p:nvSpPr>
        <p:spPr bwMode="auto">
          <a:xfrm rot="10800000">
            <a:off x="1078991" y="1103140"/>
            <a:ext cx="4320000" cy="2160000"/>
          </a:xfrm>
          <a:prstGeom prst="foldedCorner">
            <a:avLst/>
          </a:prstGeom>
          <a:solidFill>
            <a:schemeClr val="accent1"/>
          </a:solidFill>
          <a:ln>
            <a:no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9" name="Rechteck 38">
            <a:extLst>
              <a:ext uri="{FF2B5EF4-FFF2-40B4-BE49-F238E27FC236}">
                <a16:creationId xmlns:a16="http://schemas.microsoft.com/office/drawing/2014/main" id="{6B80B9E5-3780-AD07-9DEE-6B4D344177CC}"/>
              </a:ext>
            </a:extLst>
          </p:cNvPr>
          <p:cNvSpPr/>
          <p:nvPr/>
        </p:nvSpPr>
        <p:spPr>
          <a:xfrm>
            <a:off x="1066958" y="3429000"/>
            <a:ext cx="4320000" cy="2714784"/>
          </a:xfrm>
          <a:prstGeom prst="rect">
            <a:avLst/>
          </a:prstGeom>
          <a:no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 name="Foliennummernplatzhalter 2">
            <a:extLst>
              <a:ext uri="{FF2B5EF4-FFF2-40B4-BE49-F238E27FC236}">
                <a16:creationId xmlns:a16="http://schemas.microsoft.com/office/drawing/2014/main" id="{8C561EBE-2BAB-9DC4-0C95-F5F80D805DA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Rectangle 2">
            <a:extLst>
              <a:ext uri="{FF2B5EF4-FFF2-40B4-BE49-F238E27FC236}">
                <a16:creationId xmlns:a16="http://schemas.microsoft.com/office/drawing/2014/main" id="{32522B4C-1910-84EC-D990-AE76697F60C8}"/>
              </a:ext>
            </a:extLst>
          </p:cNvPr>
          <p:cNvSpPr txBox="1">
            <a:spLocks noChangeArrowheads="1"/>
          </p:cNvSpPr>
          <p:nvPr/>
        </p:nvSpPr>
        <p:spPr bwMode="auto">
          <a:xfrm>
            <a:off x="948377" y="118993"/>
            <a:ext cx="9406555" cy="657225"/>
          </a:xfrm>
          <a:prstGeom prst="rect">
            <a:avLst/>
          </a:prstGeom>
          <a:noFill/>
          <a:ln w="9525">
            <a:noFill/>
            <a:miter lim="800000"/>
            <a:headEnd/>
            <a:tailEnd/>
          </a:ln>
        </p:spPr>
        <p:txBody>
          <a:bodyPr anchor="ctr"/>
          <a:lstStyle/>
          <a:p>
            <a:pPr lvl="0">
              <a:defRPr/>
            </a:pPr>
            <a:r>
              <a:rPr kumimoji="0" lang="en-GB" sz="2400" b="1" i="0" u="none" strike="noStrike" kern="1200" cap="none" spc="0" normalizeH="0" baseline="0" noProof="0" dirty="0">
                <a:ln>
                  <a:noFill/>
                </a:ln>
                <a:solidFill>
                  <a:srgbClr val="D17930"/>
                </a:solidFill>
                <a:effectLst/>
                <a:uLnTx/>
                <a:uFillTx/>
                <a:latin typeface="Century Gothic"/>
                <a:ea typeface="ＭＳ Ｐゴシック" charset="0"/>
                <a:cs typeface="Arial"/>
              </a:rPr>
              <a:t>1. </a:t>
            </a:r>
            <a:r>
              <a:rPr lang="de-CH" sz="2400" b="1" dirty="0">
                <a:solidFill>
                  <a:srgbClr val="D17930"/>
                </a:solidFill>
                <a:cs typeface="Arial" pitchFamily="34" charset="0"/>
              </a:rPr>
              <a:t>Identifizieren Sie Problembereiche in Ihrem Berufsfeld</a:t>
            </a:r>
            <a:endParaRPr kumimoji="0" lang="en-GB" sz="2400" b="0" i="1"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16" name="Rectangle 2">
            <a:extLst>
              <a:ext uri="{FF2B5EF4-FFF2-40B4-BE49-F238E27FC236}">
                <a16:creationId xmlns:a16="http://schemas.microsoft.com/office/drawing/2014/main" id="{E3371E74-FBD9-F2C7-174F-F8164CB2FF7E}"/>
              </a:ext>
            </a:extLst>
          </p:cNvPr>
          <p:cNvSpPr txBox="1">
            <a:spLocks noChangeArrowheads="1"/>
          </p:cNvSpPr>
          <p:nvPr/>
        </p:nvSpPr>
        <p:spPr bwMode="auto">
          <a:xfrm>
            <a:off x="1471566" y="1543405"/>
            <a:ext cx="3552915" cy="124430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200" b="1" i="0" u="none" strike="noStrike" kern="1200" cap="none" spc="0" normalizeH="0" baseline="0" noProof="0" dirty="0">
                <a:ln>
                  <a:noFill/>
                </a:ln>
                <a:solidFill>
                  <a:prstClr val="white"/>
                </a:solidFill>
                <a:effectLst/>
                <a:uLnTx/>
                <a:uFillTx/>
                <a:latin typeface="Century Gothic"/>
                <a:ea typeface="ＭＳ Ｐゴシック" charset="0"/>
                <a:cs typeface="Arial"/>
              </a:rPr>
              <a:t>Das grosse Ärgernis</a:t>
            </a:r>
          </a:p>
        </p:txBody>
      </p:sp>
      <p:sp>
        <p:nvSpPr>
          <p:cNvPr id="36" name="Rechteck 35">
            <a:extLst>
              <a:ext uri="{FF2B5EF4-FFF2-40B4-BE49-F238E27FC236}">
                <a16:creationId xmlns:a16="http://schemas.microsoft.com/office/drawing/2014/main" id="{DE048E96-0B36-EA9C-57CA-CB6322CE4686}"/>
              </a:ext>
            </a:extLst>
          </p:cNvPr>
          <p:cNvSpPr/>
          <p:nvPr/>
        </p:nvSpPr>
        <p:spPr>
          <a:xfrm>
            <a:off x="1246278" y="3692757"/>
            <a:ext cx="4003489" cy="218521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Wie funktioniert</a:t>
            </a:r>
            <a:r>
              <a:rPr lang="de-CH" sz="1700" b="1" noProof="0" dirty="0">
                <a:solidFill>
                  <a:srgbClr val="686868"/>
                </a:solidFill>
                <a:latin typeface="Century Gothic" panose="020B0502020202020204" pitchFamily="34" charset="0"/>
              </a:rPr>
              <a:t>’s</a:t>
            </a:r>
            <a:r>
              <a:rPr kumimoji="0" lang="de-CH"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endPar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354013" lvl="0" indent="-354013">
              <a:buClr>
                <a:srgbClr val="686868"/>
              </a:buClr>
              <a:buFont typeface="Century Gothic" panose="020B0502020202020204" pitchFamily="34" charset="0"/>
              <a:buChar char="●"/>
              <a:defRPr/>
            </a:pPr>
            <a:r>
              <a:rPr lang="de-CH" sz="1700" noProof="0" dirty="0">
                <a:solidFill>
                  <a:srgbClr val="686868"/>
                </a:solidFill>
                <a:latin typeface="Century Gothic" panose="020B0502020202020204" pitchFamily="34" charset="0"/>
              </a:rPr>
              <a:t>Überlegen Sie: Welche Probleme ärgern Ihre Kolleg:innen am meisten?</a:t>
            </a:r>
          </a:p>
          <a:p>
            <a:pPr marL="354013" lvl="0" indent="-354013">
              <a:buClr>
                <a:srgbClr val="686868"/>
              </a:buClr>
              <a:buFont typeface="Century Gothic" panose="020B0502020202020204" pitchFamily="34" charset="0"/>
              <a:buChar char="●"/>
              <a:defRPr/>
            </a:pPr>
            <a:r>
              <a:rPr lang="de-CH" sz="1700" noProof="0" dirty="0">
                <a:solidFill>
                  <a:srgbClr val="686868"/>
                </a:solidFill>
                <a:latin typeface="Century Gothic" panose="020B0502020202020204" pitchFamily="34" charset="0"/>
              </a:rPr>
              <a:t>Überlegen Sie: Was stört Ihre Kund:innen oder Klienten am meisten?</a:t>
            </a:r>
          </a:p>
          <a:p>
            <a:pPr marL="354013" lvl="0" indent="-354013">
              <a:buClr>
                <a:srgbClr val="686868"/>
              </a:buClr>
              <a:buFont typeface="Century Gothic" panose="020B0502020202020204" pitchFamily="34" charset="0"/>
              <a:buChar char="●"/>
              <a:defRPr/>
            </a:pPr>
            <a:r>
              <a:rPr lang="de-CH" sz="1700" noProof="0" dirty="0">
                <a:solidFill>
                  <a:srgbClr val="686868"/>
                </a:solidFill>
                <a:latin typeface="Century Gothic" panose="020B0502020202020204" pitchFamily="34" charset="0"/>
              </a:rPr>
              <a:t>Schreiben Sie alles auf.</a:t>
            </a:r>
            <a:endPar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p:txBody>
      </p:sp>
      <p:sp>
        <p:nvSpPr>
          <p:cNvPr id="40" name="Rechteck 39">
            <a:extLst>
              <a:ext uri="{FF2B5EF4-FFF2-40B4-BE49-F238E27FC236}">
                <a16:creationId xmlns:a16="http://schemas.microsoft.com/office/drawing/2014/main" id="{6C5F7370-69EF-D29D-8FF6-E49D22B51286}"/>
              </a:ext>
            </a:extLst>
          </p:cNvPr>
          <p:cNvSpPr/>
          <p:nvPr/>
        </p:nvSpPr>
        <p:spPr>
          <a:xfrm>
            <a:off x="5516085" y="1502633"/>
            <a:ext cx="6120000" cy="4641151"/>
          </a:xfrm>
          <a:prstGeom prst="rect">
            <a:avLst/>
          </a:prstGeom>
          <a:no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41" name="Rechteck 40">
            <a:extLst>
              <a:ext uri="{FF2B5EF4-FFF2-40B4-BE49-F238E27FC236}">
                <a16:creationId xmlns:a16="http://schemas.microsoft.com/office/drawing/2014/main" id="{1BDD5F14-AC15-2B63-59F4-C4498E6C70A2}"/>
              </a:ext>
            </a:extLst>
          </p:cNvPr>
          <p:cNvSpPr/>
          <p:nvPr/>
        </p:nvSpPr>
        <p:spPr>
          <a:xfrm>
            <a:off x="5516087" y="1107706"/>
            <a:ext cx="6120000" cy="422920"/>
          </a:xfrm>
          <a:prstGeom prst="rect">
            <a:avLst/>
          </a:prstGeom>
          <a:solidFill>
            <a:schemeClr val="accent1"/>
          </a:solid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prstClr val="white"/>
                </a:solidFill>
                <a:effectLst/>
                <a:uLnTx/>
                <a:uFillTx/>
                <a:latin typeface="Century Gothic"/>
                <a:ea typeface="+mn-ea"/>
                <a:cs typeface="+mn-cs"/>
              </a:rPr>
              <a:t>Beispiel</a:t>
            </a:r>
          </a:p>
        </p:txBody>
      </p:sp>
      <p:sp>
        <p:nvSpPr>
          <p:cNvPr id="42" name="Ellipse 41">
            <a:extLst>
              <a:ext uri="{FF2B5EF4-FFF2-40B4-BE49-F238E27FC236}">
                <a16:creationId xmlns:a16="http://schemas.microsoft.com/office/drawing/2014/main" id="{E264D4D7-AC7C-0417-4CA4-E0BCC55CB096}"/>
              </a:ext>
            </a:extLst>
          </p:cNvPr>
          <p:cNvSpPr/>
          <p:nvPr/>
        </p:nvSpPr>
        <p:spPr>
          <a:xfrm>
            <a:off x="616958" y="917660"/>
            <a:ext cx="900000" cy="900000"/>
          </a:xfrm>
          <a:prstGeom prst="ellipse">
            <a:avLst/>
          </a:prstGeom>
          <a:solidFill>
            <a:srgbClr val="D179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4200" b="1" i="0" u="none" strike="noStrike" kern="1200" cap="none" spc="0" normalizeH="0" baseline="0" noProof="0" dirty="0">
                <a:ln>
                  <a:noFill/>
                </a:ln>
                <a:solidFill>
                  <a:prstClr val="white"/>
                </a:solidFill>
                <a:effectLst/>
                <a:uLnTx/>
                <a:uFillTx/>
                <a:latin typeface="Century Gothic"/>
                <a:ea typeface="+mn-ea"/>
                <a:cs typeface="+mn-cs"/>
              </a:rPr>
              <a:t>2</a:t>
            </a:r>
          </a:p>
        </p:txBody>
      </p:sp>
      <p:sp>
        <p:nvSpPr>
          <p:cNvPr id="5" name="Rechteck 4">
            <a:extLst>
              <a:ext uri="{FF2B5EF4-FFF2-40B4-BE49-F238E27FC236}">
                <a16:creationId xmlns:a16="http://schemas.microsoft.com/office/drawing/2014/main" id="{1C466C72-6BA0-2447-E009-811DC0174F38}"/>
              </a:ext>
            </a:extLst>
          </p:cNvPr>
          <p:cNvSpPr/>
          <p:nvPr/>
        </p:nvSpPr>
        <p:spPr>
          <a:xfrm>
            <a:off x="5661603" y="1594900"/>
            <a:ext cx="5828963" cy="984885"/>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898F97"/>
              </a:buClr>
              <a:buSzTx/>
              <a:buFontTx/>
              <a:buNone/>
              <a:tabLst/>
              <a:defRPr/>
            </a:pP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Stellen Sie sich vor, Sie sind </a:t>
            </a:r>
            <a:r>
              <a:rPr kumimoji="0" lang="de-CH" sz="1600" b="1"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Lernende:r</a:t>
            </a: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in einer Langzeit-Pflegeeinrichtung. </a:t>
            </a:r>
          </a:p>
          <a:p>
            <a:pPr marL="0" marR="0" lvl="0" indent="0" algn="l" defTabSz="914400" rtl="0" eaLnBrk="1" fontAlgn="auto" latinLnBrk="0" hangingPunct="1">
              <a:lnSpc>
                <a:spcPct val="100000"/>
              </a:lnSpc>
              <a:spcBef>
                <a:spcPts val="1200"/>
              </a:spcBef>
              <a:spcAft>
                <a:spcPts val="0"/>
              </a:spcAft>
              <a:buClr>
                <a:srgbClr val="898F97"/>
              </a:buClr>
              <a:buSzTx/>
              <a:buFontTx/>
              <a:buNone/>
              <a:tabLst/>
              <a:defRPr/>
            </a:pP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Welche Probleme belasten die </a:t>
            </a:r>
            <a:r>
              <a:rPr lang="de-CH" sz="1600" b="1" noProof="0" dirty="0" err="1">
                <a:solidFill>
                  <a:srgbClr val="686868"/>
                </a:solidFill>
                <a:latin typeface="Century Gothic" panose="020B0502020202020204" pitchFamily="34" charset="0"/>
              </a:rPr>
              <a:t>Bewohner:innen</a:t>
            </a:r>
            <a:r>
              <a:rPr lang="de-CH" sz="1600" b="1" dirty="0">
                <a:solidFill>
                  <a:srgbClr val="686868"/>
                </a:solidFill>
                <a:latin typeface="Century Gothic" panose="020B0502020202020204" pitchFamily="34" charset="0"/>
              </a:rPr>
              <a:t>?</a:t>
            </a:r>
            <a:endPar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p:txBody>
      </p:sp>
      <p:sp>
        <p:nvSpPr>
          <p:cNvPr id="7" name="Rechteck 6">
            <a:extLst>
              <a:ext uri="{FF2B5EF4-FFF2-40B4-BE49-F238E27FC236}">
                <a16:creationId xmlns:a16="http://schemas.microsoft.com/office/drawing/2014/main" id="{8416618B-3A5B-F0CE-9DA2-65B7E4D1B938}"/>
              </a:ext>
            </a:extLst>
          </p:cNvPr>
          <p:cNvSpPr/>
          <p:nvPr/>
        </p:nvSpPr>
        <p:spPr>
          <a:xfrm>
            <a:off x="5661002" y="2573102"/>
            <a:ext cx="5738397" cy="1569660"/>
          </a:xfrm>
          <a:prstGeom prst="rect">
            <a:avLst/>
          </a:prstGeom>
        </p:spPr>
        <p:txBody>
          <a:bodyPr wrap="square">
            <a:spAutoFit/>
          </a:bodyPr>
          <a:lstStyle/>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Pflegekräfte haben oft wenig Zeit für persönliche Gespräche oder Aktivitäten.</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Psychische Probleme: Depressionen, Angstzustände und kognitiver Verfall (wie Demenz) sind weit verbreitet, aber es fehlen Angebote zur Unterstützung der psychischen Gesundheit.</a:t>
            </a:r>
            <a:endParaRPr kumimoji="0" lang="de-CH" sz="1600" b="0" i="0" u="none" strike="noStrike" kern="1200" cap="none" spc="0" normalizeH="0" baseline="0" noProof="0" dirty="0">
              <a:ln>
                <a:noFill/>
              </a:ln>
              <a:solidFill>
                <a:srgbClr val="898F97"/>
              </a:solidFill>
              <a:effectLst/>
              <a:uLnTx/>
              <a:uFillTx/>
              <a:latin typeface="Century Gothic" panose="020B0502020202020204" pitchFamily="34" charset="0"/>
              <a:ea typeface="+mn-ea"/>
              <a:cs typeface="+mn-cs"/>
            </a:endParaRPr>
          </a:p>
        </p:txBody>
      </p:sp>
      <p:sp>
        <p:nvSpPr>
          <p:cNvPr id="9" name="Rechteck 8">
            <a:extLst>
              <a:ext uri="{FF2B5EF4-FFF2-40B4-BE49-F238E27FC236}">
                <a16:creationId xmlns:a16="http://schemas.microsoft.com/office/drawing/2014/main" id="{3281537E-FDCD-4F30-0FB2-B902E02B3B07}"/>
              </a:ext>
            </a:extLst>
          </p:cNvPr>
          <p:cNvSpPr/>
          <p:nvPr/>
        </p:nvSpPr>
        <p:spPr>
          <a:xfrm>
            <a:off x="5681118" y="4235570"/>
            <a:ext cx="5828963" cy="338554"/>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898F97"/>
              </a:buClr>
              <a:buSzTx/>
              <a:buFontTx/>
              <a:buNone/>
              <a:tabLst/>
              <a:defRPr/>
            </a:pP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Welche Probleme belasten Ihre Kolleg:innen? </a:t>
            </a:r>
            <a:endParaRPr kumimoji="0" lang="de-CH" sz="1600" b="0" i="0" u="none" strike="noStrike" kern="1200" cap="none" spc="0" normalizeH="0" baseline="0" noProof="0" dirty="0">
              <a:ln>
                <a:noFill/>
              </a:ln>
              <a:solidFill>
                <a:srgbClr val="686868"/>
              </a:solidFill>
              <a:effectLst/>
              <a:highlight>
                <a:srgbClr val="FFFF00"/>
              </a:highlight>
              <a:uLnTx/>
              <a:uFillTx/>
              <a:latin typeface="Century Gothic" panose="020B0502020202020204" pitchFamily="34" charset="0"/>
              <a:ea typeface="+mn-ea"/>
              <a:cs typeface="+mn-cs"/>
            </a:endParaRPr>
          </a:p>
        </p:txBody>
      </p:sp>
      <p:sp>
        <p:nvSpPr>
          <p:cNvPr id="10" name="Rechteck 9">
            <a:extLst>
              <a:ext uri="{FF2B5EF4-FFF2-40B4-BE49-F238E27FC236}">
                <a16:creationId xmlns:a16="http://schemas.microsoft.com/office/drawing/2014/main" id="{0C2A28B4-467F-4309-C9DB-4D8B8867F6DD}"/>
              </a:ext>
            </a:extLst>
          </p:cNvPr>
          <p:cNvSpPr/>
          <p:nvPr/>
        </p:nvSpPr>
        <p:spPr>
          <a:xfrm>
            <a:off x="5681118" y="4638398"/>
            <a:ext cx="5536100" cy="1323439"/>
          </a:xfrm>
          <a:prstGeom prst="rect">
            <a:avLst/>
          </a:prstGeom>
        </p:spPr>
        <p:txBody>
          <a:bodyPr wrap="square">
            <a:spAutoFit/>
          </a:bodyPr>
          <a:lstStyle/>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Übermässige Administration und Dokumentation nehmen Zeit für die Patientenversorgung weg.</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Emotionaler Stress: Der Umgang mit Leiden, Tod oder anspruchsvollen Angehörigen ist psychisch sehr anstrengend.</a:t>
            </a:r>
          </a:p>
        </p:txBody>
      </p:sp>
    </p:spTree>
    <p:extLst>
      <p:ext uri="{BB962C8B-B14F-4D97-AF65-F5344CB8AC3E}">
        <p14:creationId xmlns:p14="http://schemas.microsoft.com/office/powerpoint/2010/main" val="3405903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5EF8A-275B-6B94-E2C0-B60856D11B48}"/>
            </a:ext>
          </a:extLst>
        </p:cNvPr>
        <p:cNvGrpSpPr/>
        <p:nvPr/>
      </p:nvGrpSpPr>
      <p:grpSpPr>
        <a:xfrm>
          <a:off x="0" y="0"/>
          <a:ext cx="0" cy="0"/>
          <a:chOff x="0" y="0"/>
          <a:chExt cx="0" cy="0"/>
        </a:xfrm>
      </p:grpSpPr>
      <p:sp>
        <p:nvSpPr>
          <p:cNvPr id="37" name="Carré corné 1">
            <a:extLst>
              <a:ext uri="{FF2B5EF4-FFF2-40B4-BE49-F238E27FC236}">
                <a16:creationId xmlns:a16="http://schemas.microsoft.com/office/drawing/2014/main" id="{3AE81CD4-C217-DFB5-6A4F-8957BDE95554}"/>
              </a:ext>
            </a:extLst>
          </p:cNvPr>
          <p:cNvSpPr/>
          <p:nvPr/>
        </p:nvSpPr>
        <p:spPr bwMode="auto">
          <a:xfrm rot="10800000">
            <a:off x="1078991" y="1103140"/>
            <a:ext cx="4320000" cy="2160000"/>
          </a:xfrm>
          <a:prstGeom prst="foldedCorner">
            <a:avLst/>
          </a:prstGeom>
          <a:solidFill>
            <a:schemeClr val="accent1"/>
          </a:solidFill>
          <a:ln>
            <a:no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9" name="Rechteck 38">
            <a:extLst>
              <a:ext uri="{FF2B5EF4-FFF2-40B4-BE49-F238E27FC236}">
                <a16:creationId xmlns:a16="http://schemas.microsoft.com/office/drawing/2014/main" id="{E99FAD71-5413-F941-363F-E2AF84D553E3}"/>
              </a:ext>
            </a:extLst>
          </p:cNvPr>
          <p:cNvSpPr/>
          <p:nvPr/>
        </p:nvSpPr>
        <p:spPr>
          <a:xfrm>
            <a:off x="1066958" y="3429000"/>
            <a:ext cx="4320000" cy="2714784"/>
          </a:xfrm>
          <a:prstGeom prst="rect">
            <a:avLst/>
          </a:prstGeom>
          <a:no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 name="Foliennummernplatzhalter 2">
            <a:extLst>
              <a:ext uri="{FF2B5EF4-FFF2-40B4-BE49-F238E27FC236}">
                <a16:creationId xmlns:a16="http://schemas.microsoft.com/office/drawing/2014/main" id="{B3FBD066-98AB-F2B5-C61A-81A90ECB9C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Rectangle 2">
            <a:extLst>
              <a:ext uri="{FF2B5EF4-FFF2-40B4-BE49-F238E27FC236}">
                <a16:creationId xmlns:a16="http://schemas.microsoft.com/office/drawing/2014/main" id="{1F5364D5-1072-D999-C42B-8843BB566D83}"/>
              </a:ext>
            </a:extLst>
          </p:cNvPr>
          <p:cNvSpPr txBox="1">
            <a:spLocks noChangeArrowheads="1"/>
          </p:cNvSpPr>
          <p:nvPr/>
        </p:nvSpPr>
        <p:spPr bwMode="auto">
          <a:xfrm>
            <a:off x="929715" y="135926"/>
            <a:ext cx="9406555" cy="657225"/>
          </a:xfrm>
          <a:prstGeom prst="rect">
            <a:avLst/>
          </a:prstGeom>
          <a:noFill/>
          <a:ln w="9525">
            <a:noFill/>
            <a:miter lim="800000"/>
            <a:headEnd/>
            <a:tailEnd/>
          </a:ln>
        </p:spPr>
        <p:txBody>
          <a:bodyPr anchor="ctr"/>
          <a:lstStyle/>
          <a:p>
            <a:pPr lvl="0">
              <a:defRPr/>
            </a:pPr>
            <a:r>
              <a:rPr kumimoji="0" lang="de-CH" sz="2400" b="1" i="0" u="none" strike="noStrike" kern="1200" cap="none" spc="0" normalizeH="0" baseline="0" noProof="0" dirty="0">
                <a:ln>
                  <a:noFill/>
                </a:ln>
                <a:solidFill>
                  <a:srgbClr val="D17930"/>
                </a:solidFill>
                <a:effectLst/>
                <a:uLnTx/>
                <a:uFillTx/>
                <a:latin typeface="Century Gothic"/>
                <a:ea typeface="ＭＳ Ｐゴシック" charset="0"/>
                <a:cs typeface="Arial"/>
              </a:rPr>
              <a:t>1. </a:t>
            </a:r>
            <a:r>
              <a:rPr lang="de-CH" sz="2400" b="1" dirty="0">
                <a:solidFill>
                  <a:srgbClr val="D17930"/>
                </a:solidFill>
                <a:cs typeface="Arial" pitchFamily="34" charset="0"/>
              </a:rPr>
              <a:t>Identifizieren Sie Problembereiche in Ihrem Berufsfeld</a:t>
            </a:r>
            <a:endParaRPr kumimoji="0" lang="en-GB" sz="2400" b="0" i="1"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16" name="Rectangle 2">
            <a:extLst>
              <a:ext uri="{FF2B5EF4-FFF2-40B4-BE49-F238E27FC236}">
                <a16:creationId xmlns:a16="http://schemas.microsoft.com/office/drawing/2014/main" id="{575D804A-6355-67B9-24C8-845C4329AB8B}"/>
              </a:ext>
            </a:extLst>
          </p:cNvPr>
          <p:cNvSpPr txBox="1">
            <a:spLocks noChangeArrowheads="1"/>
          </p:cNvSpPr>
          <p:nvPr/>
        </p:nvSpPr>
        <p:spPr bwMode="auto">
          <a:xfrm>
            <a:off x="1471566" y="1543405"/>
            <a:ext cx="3552915" cy="124430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200" b="1" i="0" u="none" strike="noStrike" kern="1200" cap="none" spc="0" normalizeH="0" baseline="0" noProof="0" dirty="0">
                <a:ln>
                  <a:noFill/>
                </a:ln>
                <a:solidFill>
                  <a:prstClr val="white"/>
                </a:solidFill>
                <a:effectLst/>
                <a:uLnTx/>
                <a:uFillTx/>
                <a:latin typeface="Century Gothic"/>
                <a:ea typeface="ＭＳ Ｐゴシック" charset="0"/>
                <a:cs typeface="Arial"/>
              </a:rPr>
              <a:t>Simulation &amp; Rollenspiel</a:t>
            </a:r>
          </a:p>
        </p:txBody>
      </p:sp>
      <p:sp>
        <p:nvSpPr>
          <p:cNvPr id="36" name="Rechteck 35">
            <a:extLst>
              <a:ext uri="{FF2B5EF4-FFF2-40B4-BE49-F238E27FC236}">
                <a16:creationId xmlns:a16="http://schemas.microsoft.com/office/drawing/2014/main" id="{9E48478D-61FA-7C22-411A-19D350D992F9}"/>
              </a:ext>
            </a:extLst>
          </p:cNvPr>
          <p:cNvSpPr/>
          <p:nvPr/>
        </p:nvSpPr>
        <p:spPr>
          <a:xfrm>
            <a:off x="1218285" y="3622931"/>
            <a:ext cx="4140680" cy="218521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Wie funktioniert</a:t>
            </a:r>
            <a:r>
              <a:rPr lang="de-CH" sz="1700" b="1" dirty="0">
                <a:solidFill>
                  <a:srgbClr val="686868"/>
                </a:solidFill>
                <a:latin typeface="Century Gothic" panose="020B0502020202020204" pitchFamily="34" charset="0"/>
              </a:rPr>
              <a:t>’s</a:t>
            </a:r>
            <a:r>
              <a:rPr kumimoji="0" lang="de-CH"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Identifizieren Sie wichtige Prozesse und Arbeitsabläufe. Wenn möglich, führen Sie ein Rollenspiel durch. Versuchen Sie während der Rollenspiele, Ineffizienzen oder Frustrationen zu identifizieren. Halten Sie diese schriftlich fest.</a:t>
            </a:r>
          </a:p>
        </p:txBody>
      </p:sp>
      <p:sp>
        <p:nvSpPr>
          <p:cNvPr id="40" name="Rechteck 39">
            <a:extLst>
              <a:ext uri="{FF2B5EF4-FFF2-40B4-BE49-F238E27FC236}">
                <a16:creationId xmlns:a16="http://schemas.microsoft.com/office/drawing/2014/main" id="{6EC5FC42-A406-F8D6-4FCC-53D5CE8A957B}"/>
              </a:ext>
            </a:extLst>
          </p:cNvPr>
          <p:cNvSpPr/>
          <p:nvPr/>
        </p:nvSpPr>
        <p:spPr>
          <a:xfrm>
            <a:off x="5516085" y="1502633"/>
            <a:ext cx="6120000" cy="4641151"/>
          </a:xfrm>
          <a:prstGeom prst="rect">
            <a:avLst/>
          </a:prstGeom>
          <a:no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41" name="Rechteck 40">
            <a:extLst>
              <a:ext uri="{FF2B5EF4-FFF2-40B4-BE49-F238E27FC236}">
                <a16:creationId xmlns:a16="http://schemas.microsoft.com/office/drawing/2014/main" id="{1EA8833E-D624-108F-7BA6-8DEE2E706997}"/>
              </a:ext>
            </a:extLst>
          </p:cNvPr>
          <p:cNvSpPr/>
          <p:nvPr/>
        </p:nvSpPr>
        <p:spPr>
          <a:xfrm>
            <a:off x="5516087" y="1107706"/>
            <a:ext cx="6120000" cy="422920"/>
          </a:xfrm>
          <a:prstGeom prst="rect">
            <a:avLst/>
          </a:prstGeom>
          <a:solidFill>
            <a:schemeClr val="accent1"/>
          </a:solidFill>
          <a:ln w="38100">
            <a:solidFill>
              <a:schemeClr val="accent1"/>
            </a:solidFill>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prstClr val="white"/>
                </a:solidFill>
                <a:effectLst/>
                <a:uLnTx/>
                <a:uFillTx/>
                <a:latin typeface="Century Gothic"/>
                <a:ea typeface="+mn-ea"/>
                <a:cs typeface="+mn-cs"/>
              </a:rPr>
              <a:t>Beispiel</a:t>
            </a:r>
          </a:p>
        </p:txBody>
      </p:sp>
      <p:sp>
        <p:nvSpPr>
          <p:cNvPr id="42" name="Ellipse 41">
            <a:extLst>
              <a:ext uri="{FF2B5EF4-FFF2-40B4-BE49-F238E27FC236}">
                <a16:creationId xmlns:a16="http://schemas.microsoft.com/office/drawing/2014/main" id="{B58F9DAD-6858-C44E-A056-32C1EB31A71E}"/>
              </a:ext>
            </a:extLst>
          </p:cNvPr>
          <p:cNvSpPr/>
          <p:nvPr/>
        </p:nvSpPr>
        <p:spPr>
          <a:xfrm>
            <a:off x="616958" y="917660"/>
            <a:ext cx="900000" cy="900000"/>
          </a:xfrm>
          <a:prstGeom prst="ellipse">
            <a:avLst/>
          </a:prstGeom>
          <a:solidFill>
            <a:srgbClr val="D179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4200" b="1" i="0" u="none" strike="noStrike" kern="1200" cap="none" spc="0" normalizeH="0" baseline="0" noProof="0" dirty="0">
                <a:ln>
                  <a:noFill/>
                </a:ln>
                <a:solidFill>
                  <a:prstClr val="white"/>
                </a:solidFill>
                <a:effectLst/>
                <a:uLnTx/>
                <a:uFillTx/>
                <a:latin typeface="Century Gothic"/>
                <a:ea typeface="+mn-ea"/>
                <a:cs typeface="+mn-cs"/>
              </a:rPr>
              <a:t>3</a:t>
            </a:r>
          </a:p>
        </p:txBody>
      </p:sp>
      <p:sp>
        <p:nvSpPr>
          <p:cNvPr id="5" name="Rechteck 4">
            <a:extLst>
              <a:ext uri="{FF2B5EF4-FFF2-40B4-BE49-F238E27FC236}">
                <a16:creationId xmlns:a16="http://schemas.microsoft.com/office/drawing/2014/main" id="{7284F367-165D-96E0-DDBC-A4CA5C65070E}"/>
              </a:ext>
            </a:extLst>
          </p:cNvPr>
          <p:cNvSpPr/>
          <p:nvPr/>
        </p:nvSpPr>
        <p:spPr>
          <a:xfrm>
            <a:off x="5681118" y="1609301"/>
            <a:ext cx="5828963"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Stellen Sie sich vor, Sie machen eine Ausbildung zur Augenoptikerin / zum Augenoptiker und arbeiten in einem Optikergeschäft.</a:t>
            </a:r>
          </a:p>
        </p:txBody>
      </p:sp>
      <p:sp>
        <p:nvSpPr>
          <p:cNvPr id="7" name="Rechteck 6">
            <a:extLst>
              <a:ext uri="{FF2B5EF4-FFF2-40B4-BE49-F238E27FC236}">
                <a16:creationId xmlns:a16="http://schemas.microsoft.com/office/drawing/2014/main" id="{CD254498-6247-C39F-16A2-327FBBDBB31C}"/>
              </a:ext>
            </a:extLst>
          </p:cNvPr>
          <p:cNvSpPr/>
          <p:nvPr/>
        </p:nvSpPr>
        <p:spPr>
          <a:xfrm>
            <a:off x="5683842" y="2446552"/>
            <a:ext cx="5738397" cy="4031873"/>
          </a:xfrm>
          <a:prstGeom prst="rect">
            <a:avLst/>
          </a:prstGeom>
        </p:spPr>
        <p:txBody>
          <a:bodyPr wrap="square">
            <a:spAutoFit/>
          </a:bodyPr>
          <a:lstStyle/>
          <a:p>
            <a:pPr marR="0" lvl="0" algn="l" defTabSz="914400" rtl="0" eaLnBrk="1" fontAlgn="auto" latinLnBrk="0" hangingPunct="1">
              <a:lnSpc>
                <a:spcPct val="100000"/>
              </a:lnSpc>
              <a:spcBef>
                <a:spcPts val="0"/>
              </a:spcBef>
              <a:spcAft>
                <a:spcPts val="0"/>
              </a:spcAft>
              <a:buClr>
                <a:srgbClr val="686868"/>
              </a:buClr>
              <a:buSzTx/>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Wiederkehrende Arbeitsprozesse in einem Optikergeschäft sind unter anderem:</a:t>
            </a:r>
          </a:p>
          <a:p>
            <a:pPr marL="354013" marR="0" lvl="0" indent="-354013" algn="l" defTabSz="914400" rtl="0" eaLnBrk="1" fontAlgn="auto" latinLnBrk="0" hangingPunct="1">
              <a:lnSpc>
                <a:spcPct val="100000"/>
              </a:lnSpc>
              <a:spcBef>
                <a:spcPts val="0"/>
              </a:spcBef>
              <a:spcAft>
                <a:spcPts val="0"/>
              </a:spcAft>
              <a:buClr>
                <a:srgbClr val="686868"/>
              </a:buClr>
              <a:buSzTx/>
              <a:buFont typeface="+mj-lt"/>
              <a:buAutoNum type="arabicPeriod"/>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Kund:innen, die eine Augenuntersuchung benötigen und auf Grundlage der Ergebnisse eine neue Brille erhalten.</a:t>
            </a:r>
          </a:p>
          <a:p>
            <a:pPr marL="354013" marR="0" lvl="0" indent="-354013" algn="l" defTabSz="914400" rtl="0" eaLnBrk="1" fontAlgn="auto" latinLnBrk="0" hangingPunct="1">
              <a:lnSpc>
                <a:spcPct val="100000"/>
              </a:lnSpc>
              <a:spcBef>
                <a:spcPts val="0"/>
              </a:spcBef>
              <a:spcAft>
                <a:spcPts val="0"/>
              </a:spcAft>
              <a:buClr>
                <a:srgbClr val="686868"/>
              </a:buClr>
              <a:buSzTx/>
              <a:buFont typeface="+mj-lt"/>
              <a:buAutoNum type="arabicPeriod"/>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Kund:innen, die eine Reparatur ihrer Brille benötigen.</a:t>
            </a:r>
          </a:p>
          <a:p>
            <a:pPr marL="354013" marR="0" lvl="0" indent="-354013" algn="l" defTabSz="914400" rtl="0" eaLnBrk="1" fontAlgn="auto" latinLnBrk="0" hangingPunct="1">
              <a:lnSpc>
                <a:spcPct val="100000"/>
              </a:lnSpc>
              <a:spcBef>
                <a:spcPts val="0"/>
              </a:spcBef>
              <a:spcAft>
                <a:spcPts val="0"/>
              </a:spcAft>
              <a:buClr>
                <a:srgbClr val="686868"/>
              </a:buClr>
              <a:buSzTx/>
              <a:buFont typeface="+mj-lt"/>
              <a:buAutoNum type="arabicPeriod"/>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Kund</a:t>
            </a:r>
            <a:r>
              <a:rPr lang="de-CH" sz="1600" dirty="0">
                <a:solidFill>
                  <a:srgbClr val="686868"/>
                </a:solidFill>
                <a:latin typeface="Century Gothic" panose="020B0502020202020204" pitchFamily="34" charset="0"/>
              </a:rPr>
              <a:t>:innen</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die eine Sonnenbrille kaufen möchten.</a:t>
            </a: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endParaRPr kumimoji="0" lang="de-CH" sz="8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Spielen Sie die </a:t>
            </a:r>
            <a:r>
              <a:rPr lang="de-CH" sz="1600" dirty="0">
                <a:solidFill>
                  <a:srgbClr val="686868"/>
                </a:solidFill>
                <a:latin typeface="Century Gothic" panose="020B0502020202020204" pitchFamily="34" charset="0"/>
              </a:rPr>
              <a:t>erste </a:t>
            </a: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Situation (Augenuntersuchung) in einem Rollenspiel zu zweit durch. Möglicherweise fallen Ihnen dann Ineffizienzen oder Frustrationen auf, z. B.:</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Kund:innen, die aufgrund langer Wartezeiten auf ihre Termine frustriert sind.</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Kund:innen, die unzufrieden sind, weil ihre Brille nicht richtig passt, wenn sie sie abholen.</a:t>
            </a:r>
          </a:p>
          <a:p>
            <a:pPr marL="811213" marR="0" lvl="1" indent="-354013" algn="l" defTabSz="914400" rtl="0" eaLnBrk="1" fontAlgn="auto" latinLnBrk="0" hangingPunct="1">
              <a:lnSpc>
                <a:spcPct val="100000"/>
              </a:lnSpc>
              <a:spcBef>
                <a:spcPts val="0"/>
              </a:spcBef>
              <a:spcAft>
                <a:spcPts val="0"/>
              </a:spcAft>
              <a:buClr>
                <a:srgbClr val="898F97"/>
              </a:buClr>
              <a:buSzTx/>
              <a:buFont typeface="Century Gothic" panose="020B0502020202020204" pitchFamily="34" charset="0"/>
              <a:buChar char="●"/>
              <a:tabLst/>
              <a:defRPr/>
            </a:pPr>
            <a:endPar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509450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960D5-BFEF-E69C-1D3D-17F03B99CF59}"/>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1D522B59-015E-9AF0-5495-0307141BDA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6" name="Text Box 2">
            <a:extLst>
              <a:ext uri="{FF2B5EF4-FFF2-40B4-BE49-F238E27FC236}">
                <a16:creationId xmlns:a16="http://schemas.microsoft.com/office/drawing/2014/main" id="{501D96E8-8088-5718-8ACA-9F4A98946B04}"/>
              </a:ext>
            </a:extLst>
          </p:cNvPr>
          <p:cNvSpPr txBox="1">
            <a:spLocks noChangeArrowheads="1"/>
          </p:cNvSpPr>
          <p:nvPr/>
        </p:nvSpPr>
        <p:spPr bwMode="auto">
          <a:xfrm>
            <a:off x="1136537" y="3503990"/>
            <a:ext cx="10588540" cy="1508747"/>
          </a:xfrm>
          <a:prstGeom prst="rect">
            <a:avLst/>
          </a:prstGeom>
          <a:noFill/>
          <a:ln w="12700">
            <a:noFill/>
            <a:miter lim="800000"/>
            <a:headEnd/>
            <a:tailEnd/>
          </a:ln>
        </p:spPr>
        <p:txBody>
          <a:bodyPr wrap="square" lIns="92075" tIns="46038" rIns="92075" bIns="46038">
            <a:spAutoFit/>
          </a:bodyPr>
          <a:lstStyle/>
          <a:p>
            <a:pPr marL="0" marR="0" lvl="1" indent="0" algn="l" defTabSz="914400" rtl="0" eaLnBrk="1" fontAlgn="auto" latinLnBrk="0" hangingPunct="1">
              <a:lnSpc>
                <a:spcPct val="100000"/>
              </a:lnSpc>
              <a:spcBef>
                <a:spcPts val="600"/>
              </a:spcBef>
              <a:spcAft>
                <a:spcPts val="600"/>
              </a:spcAft>
              <a:buClrTx/>
              <a:buSzTx/>
              <a:buFontTx/>
              <a:buNone/>
              <a:tabLst/>
              <a:defRPr/>
            </a:pPr>
            <a:r>
              <a:rPr lang="en-GB" sz="2400" dirty="0">
                <a:solidFill>
                  <a:srgbClr val="D0D0D0">
                    <a:lumMod val="50000"/>
                  </a:srgbClr>
                </a:solidFill>
                <a:latin typeface="Century Gothic"/>
                <a:cs typeface="Arial" pitchFamily="34" charset="0"/>
              </a:rPr>
              <a:t>1. </a:t>
            </a:r>
            <a:r>
              <a:rPr lang="de-CH" sz="2400" dirty="0">
                <a:solidFill>
                  <a:srgbClr val="D0D0D0">
                    <a:lumMod val="50000"/>
                  </a:srgbClr>
                </a:solidFill>
                <a:latin typeface="Century Gothic"/>
                <a:cs typeface="Arial" pitchFamily="34" charset="0"/>
              </a:rPr>
              <a:t>Identifizieren Sie Problembereiche in Ihrem Berufsfeld</a:t>
            </a:r>
          </a:p>
          <a:p>
            <a:pPr marL="0" marR="0" lvl="1" indent="0" algn="l" defTabSz="914400" rtl="0" eaLnBrk="1" fontAlgn="auto" latinLnBrk="0" hangingPunct="1">
              <a:lnSpc>
                <a:spcPct val="100000"/>
              </a:lnSpc>
              <a:spcBef>
                <a:spcPts val="600"/>
              </a:spcBef>
              <a:spcAft>
                <a:spcPts val="600"/>
              </a:spcAft>
              <a:buClrTx/>
              <a:buSzTx/>
              <a:buFontTx/>
              <a:buNone/>
              <a:tabLst/>
              <a:defRPr/>
            </a:pPr>
            <a:r>
              <a:rPr lang="de-CH" sz="2400" b="1" dirty="0">
                <a:solidFill>
                  <a:srgbClr val="D17930"/>
                </a:solidFill>
                <a:latin typeface="Century Gothic"/>
                <a:cs typeface="Arial" pitchFamily="34" charset="0"/>
              </a:rPr>
              <a:t>2. Nutzen Sie Ihre eigenen Stärken und Interessen</a:t>
            </a:r>
          </a:p>
          <a:p>
            <a:pPr marL="0" marR="0" lvl="1" indent="0" algn="l" defTabSz="914400" rtl="0" eaLnBrk="1" fontAlgn="auto" latinLnBrk="0" hangingPunct="1">
              <a:lnSpc>
                <a:spcPct val="100000"/>
              </a:lnSpc>
              <a:spcBef>
                <a:spcPts val="600"/>
              </a:spcBef>
              <a:spcAft>
                <a:spcPts val="600"/>
              </a:spcAft>
              <a:buClrTx/>
              <a:buSzTx/>
              <a:buFontTx/>
              <a:buNone/>
              <a:tabLst/>
              <a:defRPr/>
            </a:pPr>
            <a:r>
              <a:rPr kumimoji="0" lang="de-CH" sz="24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3. Entdecken Sie gesellschaftlich und ökologisch relevante Probleme</a:t>
            </a:r>
          </a:p>
        </p:txBody>
      </p:sp>
      <p:sp>
        <p:nvSpPr>
          <p:cNvPr id="9" name="Rectangle 2">
            <a:extLst>
              <a:ext uri="{FF2B5EF4-FFF2-40B4-BE49-F238E27FC236}">
                <a16:creationId xmlns:a16="http://schemas.microsoft.com/office/drawing/2014/main" id="{A061E9D9-56CC-F5F9-9F0A-B75A87A7172B}"/>
              </a:ext>
            </a:extLst>
          </p:cNvPr>
          <p:cNvSpPr txBox="1">
            <a:spLocks noChangeArrowheads="1"/>
          </p:cNvSpPr>
          <p:nvPr/>
        </p:nvSpPr>
        <p:spPr bwMode="auto">
          <a:xfrm>
            <a:off x="959009" y="261727"/>
            <a:ext cx="8174482"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Mehrere Ansätze können Ihnen dabei helfen, ein Problem zu finden, das es wert ist, gelöst </a:t>
            </a:r>
            <a:r>
              <a:rPr kumimoji="0" lang="en-US"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zu</a:t>
            </a:r>
            <a:r>
              <a:rPr kumimoji="0" lang="en-US"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 </a:t>
            </a:r>
            <a:r>
              <a:rPr kumimoji="0" lang="en-US"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werden</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5" name="Rechteck 4">
            <a:extLst>
              <a:ext uri="{FF2B5EF4-FFF2-40B4-BE49-F238E27FC236}">
                <a16:creationId xmlns:a16="http://schemas.microsoft.com/office/drawing/2014/main" id="{0570DB12-ACAD-1F44-9BCF-2C8E90EA60C0}"/>
              </a:ext>
            </a:extLst>
          </p:cNvPr>
          <p:cNvSpPr/>
          <p:nvPr/>
        </p:nvSpPr>
        <p:spPr>
          <a:xfrm>
            <a:off x="904859" y="3997904"/>
            <a:ext cx="10676496" cy="559057"/>
          </a:xfrm>
          <a:prstGeom prst="rect">
            <a:avLst/>
          </a:prstGeom>
          <a:noFill/>
          <a:ln w="38100">
            <a:solidFill>
              <a:srgbClr val="D179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13945541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7D0F7-0493-4976-90BA-19839DA040D2}"/>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4A0A2B7-914A-CB85-D135-7FEB9929B55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Rectangle 2">
            <a:extLst>
              <a:ext uri="{FF2B5EF4-FFF2-40B4-BE49-F238E27FC236}">
                <a16:creationId xmlns:a16="http://schemas.microsoft.com/office/drawing/2014/main" id="{3BF3DF54-CB71-AE97-DC3C-379FCBE316DF}"/>
              </a:ext>
            </a:extLst>
          </p:cNvPr>
          <p:cNvSpPr txBox="1">
            <a:spLocks noChangeArrowheads="1"/>
          </p:cNvSpPr>
          <p:nvPr/>
        </p:nvSpPr>
        <p:spPr bwMode="auto">
          <a:xfrm>
            <a:off x="959008" y="134321"/>
            <a:ext cx="9406555" cy="657225"/>
          </a:xfrm>
          <a:prstGeom prst="rect">
            <a:avLst/>
          </a:prstGeom>
          <a:noFill/>
          <a:ln w="9525">
            <a:noFill/>
            <a:miter lim="800000"/>
            <a:headEnd/>
            <a:tailEnd/>
          </a:ln>
        </p:spPr>
        <p:txBody>
          <a:bodyPr anchor="ctr"/>
          <a:lstStyle/>
          <a:p>
            <a:pPr lvl="0">
              <a:defRPr/>
            </a:pP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2. </a:t>
            </a:r>
            <a:r>
              <a:rPr lang="de-CH" sz="2400" b="1" dirty="0">
                <a:solidFill>
                  <a:srgbClr val="D17930"/>
                </a:solidFill>
                <a:cs typeface="Arial" pitchFamily="34" charset="0"/>
              </a:rPr>
              <a:t>Nutzen Sie Ihre eigenen Stärken und Interessen</a:t>
            </a:r>
            <a:endPar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pic>
        <p:nvPicPr>
          <p:cNvPr id="7" name="Picture 2">
            <a:extLst>
              <a:ext uri="{FF2B5EF4-FFF2-40B4-BE49-F238E27FC236}">
                <a16:creationId xmlns:a16="http://schemas.microsoft.com/office/drawing/2014/main" id="{75A65A1A-1DE6-0230-6A58-BEFF587B3A8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74726" y="798612"/>
            <a:ext cx="988900" cy="2041759"/>
          </a:xfrm>
          <a:prstGeom prst="rect">
            <a:avLst/>
          </a:prstGeom>
          <a:solidFill>
            <a:srgbClr val="96CB00"/>
          </a:solidFill>
          <a:ln w="9525">
            <a:noFill/>
            <a:miter lim="800000"/>
            <a:headEnd/>
            <a:tailEnd/>
          </a:ln>
        </p:spPr>
      </p:pic>
      <p:sp>
        <p:nvSpPr>
          <p:cNvPr id="10" name="Rechteck 9">
            <a:extLst>
              <a:ext uri="{FF2B5EF4-FFF2-40B4-BE49-F238E27FC236}">
                <a16:creationId xmlns:a16="http://schemas.microsoft.com/office/drawing/2014/main" id="{A3A2BE0E-DED9-59CE-9B86-7FBA77D80070}"/>
              </a:ext>
            </a:extLst>
          </p:cNvPr>
          <p:cNvSpPr/>
          <p:nvPr/>
        </p:nvSpPr>
        <p:spPr>
          <a:xfrm>
            <a:off x="1090650" y="2649193"/>
            <a:ext cx="2664296"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Überlegen Sie sich </a:t>
            </a:r>
            <a:b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br>
            <a:r>
              <a:rPr kumimoji="0" lang="de-DE" altLang="fr-FR" sz="1600" b="1"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fünf Stärken, </a:t>
            </a: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also Dinge, die Sie sehr gut können. </a:t>
            </a:r>
            <a:endParaRPr kumimoji="0" lang="de-DE" sz="1600" b="0" i="0" u="none" strike="noStrike" kern="1200" cap="none" spc="0" normalizeH="0" baseline="0" noProof="0" dirty="0">
              <a:ln>
                <a:noFill/>
              </a:ln>
              <a:solidFill>
                <a:srgbClr val="D0D0D0">
                  <a:lumMod val="50000"/>
                </a:srgbClr>
              </a:solidFill>
              <a:effectLst/>
              <a:uLnTx/>
              <a:uFillTx/>
              <a:latin typeface="Century Gothic"/>
              <a:ea typeface="+mn-ea"/>
              <a:cs typeface="+mn-cs"/>
            </a:endParaRPr>
          </a:p>
        </p:txBody>
      </p:sp>
      <p:sp>
        <p:nvSpPr>
          <p:cNvPr id="11" name="Rechteck 10">
            <a:extLst>
              <a:ext uri="{FF2B5EF4-FFF2-40B4-BE49-F238E27FC236}">
                <a16:creationId xmlns:a16="http://schemas.microsoft.com/office/drawing/2014/main" id="{89776D6B-7700-0A61-6137-E3638E282DC2}"/>
              </a:ext>
            </a:extLst>
          </p:cNvPr>
          <p:cNvSpPr/>
          <p:nvPr/>
        </p:nvSpPr>
        <p:spPr>
          <a:xfrm>
            <a:off x="4116575" y="2645636"/>
            <a:ext cx="3562807" cy="10772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Treten Sie nacheinander vor die Klasse und stellen Sie den anderen genau diese fünf Stärken vor. Das ist keine Angeberei! </a:t>
            </a:r>
            <a:endParaRPr kumimoji="0" lang="de-DE"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endParaRPr>
          </a:p>
        </p:txBody>
      </p:sp>
      <p:pic>
        <p:nvPicPr>
          <p:cNvPr id="12" name="Picture 4">
            <a:extLst>
              <a:ext uri="{FF2B5EF4-FFF2-40B4-BE49-F238E27FC236}">
                <a16:creationId xmlns:a16="http://schemas.microsoft.com/office/drawing/2014/main" id="{70B06E69-4C88-C611-F2A0-92A9C9229AF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969719" y="754980"/>
            <a:ext cx="1515714" cy="1942468"/>
          </a:xfrm>
          <a:prstGeom prst="rect">
            <a:avLst/>
          </a:prstGeom>
          <a:noFill/>
          <a:ln w="9525">
            <a:noFill/>
            <a:miter lim="800000"/>
            <a:headEnd/>
            <a:tailEnd/>
          </a:ln>
        </p:spPr>
      </p:pic>
      <p:sp>
        <p:nvSpPr>
          <p:cNvPr id="13" name="Rechteck 12">
            <a:extLst>
              <a:ext uri="{FF2B5EF4-FFF2-40B4-BE49-F238E27FC236}">
                <a16:creationId xmlns:a16="http://schemas.microsoft.com/office/drawing/2014/main" id="{C8EF5456-F147-C985-1E59-423ECA76A238}"/>
              </a:ext>
            </a:extLst>
          </p:cNvPr>
          <p:cNvSpPr/>
          <p:nvPr/>
        </p:nvSpPr>
        <p:spPr>
          <a:xfrm>
            <a:off x="8040156" y="2632891"/>
            <a:ext cx="3985386" cy="1077218"/>
          </a:xfrm>
          <a:prstGeom prst="rect">
            <a:avLst/>
          </a:prstGeom>
        </p:spPr>
        <p:txBody>
          <a:bodyPr wrap="square">
            <a:spAutoFit/>
          </a:bodyPr>
          <a:lstStyle/>
          <a:p>
            <a:pPr lvl="0"/>
            <a:r>
              <a:rPr lang="de-CH" sz="1600" dirty="0">
                <a:solidFill>
                  <a:srgbClr val="D0D0D0">
                    <a:lumMod val="50000"/>
                  </a:srgbClr>
                </a:solidFill>
                <a:latin typeface="Century Gothic"/>
                <a:cs typeface="Arial" pitchFamily="34" charset="0"/>
              </a:rPr>
              <a:t>Überlegen Sie sich anschliessend Problembereiche, bei denen Sie Ihre eigenen Stärken gut einsetzen könnten, um Lösungen zu entwickeln.</a:t>
            </a:r>
            <a:endParaRPr lang="de-DE" sz="1600" dirty="0">
              <a:solidFill>
                <a:srgbClr val="D0D0D0">
                  <a:lumMod val="50000"/>
                </a:srgbClr>
              </a:solidFill>
              <a:latin typeface="Century Gothic"/>
              <a:cs typeface="Arial" pitchFamily="34" charset="0"/>
            </a:endParaRPr>
          </a:p>
        </p:txBody>
      </p:sp>
      <p:sp>
        <p:nvSpPr>
          <p:cNvPr id="14" name="Rechteck 13">
            <a:extLst>
              <a:ext uri="{FF2B5EF4-FFF2-40B4-BE49-F238E27FC236}">
                <a16:creationId xmlns:a16="http://schemas.microsoft.com/office/drawing/2014/main" id="{9944CDE3-193F-08B2-EA3E-3202393493DE}"/>
              </a:ext>
            </a:extLst>
          </p:cNvPr>
          <p:cNvSpPr/>
          <p:nvPr/>
        </p:nvSpPr>
        <p:spPr>
          <a:xfrm>
            <a:off x="1016678" y="3922798"/>
            <a:ext cx="10849974" cy="2089021"/>
          </a:xfrm>
          <a:prstGeom prst="rect">
            <a:avLst/>
          </a:prstGeom>
          <a:solidFill>
            <a:schemeClr val="bg1"/>
          </a:solidFill>
          <a:ln w="19050">
            <a:solidFill>
              <a:srgbClr val="D1793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15" name="Rechteck 14">
            <a:extLst>
              <a:ext uri="{FF2B5EF4-FFF2-40B4-BE49-F238E27FC236}">
                <a16:creationId xmlns:a16="http://schemas.microsoft.com/office/drawing/2014/main" id="{5CA7EAD0-B433-C4A5-5462-D6675EAA3BDF}"/>
              </a:ext>
            </a:extLst>
          </p:cNvPr>
          <p:cNvSpPr/>
          <p:nvPr/>
        </p:nvSpPr>
        <p:spPr>
          <a:xfrm>
            <a:off x="1162658" y="3983806"/>
            <a:ext cx="10333148"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fr-FR" sz="1600" b="1"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Beispiel: </a:t>
            </a: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Heiko liebt Kostüme und Verkleidungen. Er ist ein </a:t>
            </a:r>
            <a:r>
              <a:rPr kumimoji="0" lang="de-DE" altLang="fr-FR" sz="1600" b="0" i="0" u="none" strike="noStrike" kern="1200" cap="none" spc="0" normalizeH="0" baseline="0" noProof="0" dirty="0" err="1">
                <a:ln>
                  <a:noFill/>
                </a:ln>
                <a:solidFill>
                  <a:srgbClr val="D0D0D0">
                    <a:lumMod val="50000"/>
                  </a:srgbClr>
                </a:solidFill>
                <a:effectLst/>
                <a:uLnTx/>
                <a:uFillTx/>
                <a:latin typeface="Century Gothic"/>
                <a:ea typeface="+mn-ea"/>
                <a:cs typeface="Arial" pitchFamily="34" charset="0"/>
              </a:rPr>
              <a:t>grosser</a:t>
            </a:r>
            <a:r>
              <a:rPr kumimoji="0" lang="de-DE" altLang="fr-FR" sz="16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 Cosplay*-Fan. Er ist schon zu vielen Cosplay-Veranstaltungen gegangen, oft in eigenen Kostümen, die gut ankamen. Heiko identifiziert folgende Problembereiche, an denen er aufgrund seiner Stärken und Interessen gut arbeiten könnte:</a:t>
            </a:r>
          </a:p>
        </p:txBody>
      </p:sp>
      <p:pic>
        <p:nvPicPr>
          <p:cNvPr id="18" name="Picture 5">
            <a:extLst>
              <a:ext uri="{FF2B5EF4-FFF2-40B4-BE49-F238E27FC236}">
                <a16:creationId xmlns:a16="http://schemas.microsoft.com/office/drawing/2014/main" id="{55A1D66F-BE3A-807E-8CE3-A983E8CB985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835067" y="943321"/>
            <a:ext cx="1410634" cy="1691840"/>
          </a:xfrm>
          <a:prstGeom prst="rect">
            <a:avLst/>
          </a:prstGeom>
          <a:noFill/>
          <a:ln w="9525">
            <a:noFill/>
            <a:miter lim="800000"/>
            <a:headEnd/>
            <a:tailEnd/>
          </a:ln>
        </p:spPr>
      </p:pic>
      <p:sp>
        <p:nvSpPr>
          <p:cNvPr id="19" name="Textfeld 18">
            <a:extLst>
              <a:ext uri="{FF2B5EF4-FFF2-40B4-BE49-F238E27FC236}">
                <a16:creationId xmlns:a16="http://schemas.microsoft.com/office/drawing/2014/main" id="{6DEFE8E4-259C-A51B-7F2F-4E71611F5CA8}"/>
              </a:ext>
            </a:extLst>
          </p:cNvPr>
          <p:cNvSpPr txBox="1"/>
          <p:nvPr/>
        </p:nvSpPr>
        <p:spPr>
          <a:xfrm>
            <a:off x="1606162" y="6153448"/>
            <a:ext cx="9549517" cy="540148"/>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90000"/>
              </a:lnSpc>
              <a:spcBef>
                <a:spcPts val="0"/>
              </a:spcBef>
              <a:spcAft>
                <a:spcPts val="1000"/>
              </a:spcAft>
              <a:buClrTx/>
              <a:buSzTx/>
              <a:buFontTx/>
              <a:buNone/>
              <a:tabLst/>
              <a:defRPr/>
            </a:pPr>
            <a:r>
              <a:rPr kumimoji="0" lang="de-DE" sz="1300" b="0" i="0" u="none" strike="noStrike" kern="1200" cap="none" spc="0" normalizeH="0" baseline="0" noProof="0" dirty="0">
                <a:ln>
                  <a:noFill/>
                </a:ln>
                <a:solidFill>
                  <a:srgbClr val="D0D0D0">
                    <a:lumMod val="50000"/>
                  </a:srgbClr>
                </a:solidFill>
                <a:effectLst/>
                <a:uLnTx/>
                <a:uFillTx/>
                <a:latin typeface="Century Gothic"/>
                <a:ea typeface="+mn-ea"/>
                <a:cs typeface="+mn-cs"/>
              </a:rPr>
              <a:t>* </a:t>
            </a:r>
            <a:r>
              <a:rPr kumimoji="0" lang="de-CH" sz="1300" b="0" i="0" u="none" strike="noStrike" kern="1200" cap="none" spc="0" normalizeH="0" baseline="0" noProof="0" dirty="0">
                <a:ln>
                  <a:noFill/>
                </a:ln>
                <a:solidFill>
                  <a:srgbClr val="D0D0D0">
                    <a:lumMod val="50000"/>
                  </a:srgbClr>
                </a:solidFill>
                <a:effectLst/>
                <a:uLnTx/>
                <a:uFillTx/>
                <a:latin typeface="Century Gothic"/>
                <a:ea typeface="+mn-ea"/>
                <a:cs typeface="+mn-cs"/>
              </a:rPr>
              <a:t>Der Begriff «Cosplay» setzt sich aus «</a:t>
            </a:r>
            <a:r>
              <a:rPr kumimoji="0" lang="de-CH" sz="1300" b="0" i="0" u="none" strike="noStrike" kern="1200" cap="none" spc="0" normalizeH="0" baseline="0" noProof="0" dirty="0" err="1">
                <a:ln>
                  <a:noFill/>
                </a:ln>
                <a:solidFill>
                  <a:srgbClr val="D0D0D0">
                    <a:lumMod val="50000"/>
                  </a:srgbClr>
                </a:solidFill>
                <a:effectLst/>
                <a:uLnTx/>
                <a:uFillTx/>
                <a:latin typeface="Century Gothic"/>
                <a:ea typeface="+mn-ea"/>
                <a:cs typeface="+mn-cs"/>
              </a:rPr>
              <a:t>Costume</a:t>
            </a:r>
            <a:r>
              <a:rPr kumimoji="0" lang="de-CH" sz="1300" b="0" i="0" u="none" strike="noStrike" kern="1200" cap="none" spc="0" normalizeH="0" baseline="0" noProof="0" dirty="0">
                <a:ln>
                  <a:noFill/>
                </a:ln>
                <a:solidFill>
                  <a:srgbClr val="D0D0D0">
                    <a:lumMod val="50000"/>
                  </a:srgbClr>
                </a:solidFill>
                <a:effectLst/>
                <a:uLnTx/>
                <a:uFillTx/>
                <a:latin typeface="Century Gothic"/>
                <a:ea typeface="+mn-ea"/>
                <a:cs typeface="+mn-cs"/>
              </a:rPr>
              <a:t>» und «Play» zusammen. Fans von Mangas, Filmen oder Fantasiewelten aus Geschichten treffen sich bei grossen Events, bei denen sich viele als ihre Lieblingsfigur verkleiden. Unter anderem werden Szenen nachgespielt und Workshops mit Stars organisiert.</a:t>
            </a:r>
            <a:endParaRPr kumimoji="0" lang="de-DE" sz="1300" b="0" i="0" u="none" strike="noStrike" kern="1200" cap="none" spc="0" normalizeH="0" baseline="0" noProof="0" dirty="0">
              <a:ln>
                <a:noFill/>
              </a:ln>
              <a:solidFill>
                <a:srgbClr val="D0D0D0">
                  <a:lumMod val="50000"/>
                </a:srgbClr>
              </a:solidFill>
              <a:effectLst/>
              <a:uLnTx/>
              <a:uFillTx/>
              <a:latin typeface="Century Gothic"/>
              <a:ea typeface="+mn-ea"/>
              <a:cs typeface="+mn-cs"/>
            </a:endParaRPr>
          </a:p>
        </p:txBody>
      </p:sp>
      <p:sp>
        <p:nvSpPr>
          <p:cNvPr id="2" name="Rechteck 1">
            <a:extLst>
              <a:ext uri="{FF2B5EF4-FFF2-40B4-BE49-F238E27FC236}">
                <a16:creationId xmlns:a16="http://schemas.microsoft.com/office/drawing/2014/main" id="{B9192595-3E86-A422-9B64-9F384666C3B5}"/>
              </a:ext>
            </a:extLst>
          </p:cNvPr>
          <p:cNvSpPr/>
          <p:nvPr/>
        </p:nvSpPr>
        <p:spPr>
          <a:xfrm>
            <a:off x="1162658" y="4800149"/>
            <a:ext cx="10190286" cy="1138773"/>
          </a:xfrm>
          <a:prstGeom prst="rect">
            <a:avLst/>
          </a:prstGeom>
        </p:spPr>
        <p:txBody>
          <a:bodyPr wrap="square">
            <a:spAutoFit/>
          </a:bodyPr>
          <a:lstStyle/>
          <a:p>
            <a:pPr marL="354013" lvl="0" indent="-354013">
              <a:buClr>
                <a:srgbClr val="686868"/>
              </a:buClr>
              <a:buFont typeface="Century Gothic" panose="020B0502020202020204" pitchFamily="34" charset="0"/>
              <a:buChar char="●"/>
              <a:defRPr/>
            </a:pPr>
            <a:r>
              <a:rPr lang="de-CH" sz="1700" noProof="0" dirty="0">
                <a:solidFill>
                  <a:srgbClr val="686868"/>
                </a:solidFill>
                <a:latin typeface="Century Gothic" panose="020B0502020202020204" pitchFamily="34" charset="0"/>
              </a:rPr>
              <a:t>Oftmals sind die Kostüme der </a:t>
            </a:r>
            <a:r>
              <a:rPr lang="de-CH" sz="1700" noProof="0" dirty="0" err="1">
                <a:solidFill>
                  <a:srgbClr val="686868"/>
                </a:solidFill>
                <a:latin typeface="Century Gothic" panose="020B0502020202020204" pitchFamily="34" charset="0"/>
              </a:rPr>
              <a:t>Besucher:innen</a:t>
            </a:r>
            <a:r>
              <a:rPr lang="de-CH" sz="1700" noProof="0" dirty="0">
                <a:solidFill>
                  <a:srgbClr val="686868"/>
                </a:solidFill>
                <a:latin typeface="Century Gothic" panose="020B0502020202020204" pitchFamily="34" charset="0"/>
              </a:rPr>
              <a:t> wenig inspirierend.</a:t>
            </a:r>
          </a:p>
          <a:p>
            <a:pPr marL="354013" lvl="0" indent="-354013">
              <a:buClr>
                <a:srgbClr val="686868"/>
              </a:buClr>
              <a:buFont typeface="Century Gothic" panose="020B0502020202020204" pitchFamily="34" charset="0"/>
              <a:buChar char="●"/>
              <a:defRPr/>
            </a:pPr>
            <a:r>
              <a:rPr lang="de-CH" sz="1700" noProof="0" dirty="0">
                <a:solidFill>
                  <a:srgbClr val="686868"/>
                </a:solidFill>
                <a:latin typeface="Century Gothic" panose="020B0502020202020204" pitchFamily="34" charset="0"/>
              </a:rPr>
              <a:t>Viele tun sich schwer qualitativ hochwertige Kostüme zu bekommen.</a:t>
            </a:r>
          </a:p>
          <a:p>
            <a:pPr marL="354013" lvl="0" indent="-354013">
              <a:buClr>
                <a:srgbClr val="686868"/>
              </a:buClr>
              <a:buFont typeface="Century Gothic" panose="020B0502020202020204" pitchFamily="34" charset="0"/>
              <a:buChar char="●"/>
              <a:defRPr/>
            </a:pPr>
            <a:r>
              <a:rPr lang="de-CH" sz="1700" noProof="0" dirty="0">
                <a:solidFill>
                  <a:srgbClr val="686868"/>
                </a:solidFill>
                <a:latin typeface="Century Gothic" panose="020B0502020202020204" pitchFamily="34" charset="0"/>
              </a:rPr>
              <a:t>Weil man nicht immer im gleichen Kostüm erscheinen möchte, trägt man jedes Mal ein anderes. Die anderen liegen ungenutzt zu Hause.</a:t>
            </a:r>
          </a:p>
        </p:txBody>
      </p:sp>
    </p:spTree>
    <p:extLst>
      <p:ext uri="{BB962C8B-B14F-4D97-AF65-F5344CB8AC3E}">
        <p14:creationId xmlns:p14="http://schemas.microsoft.com/office/powerpoint/2010/main" val="22829126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AAACE-58B5-D9F6-3427-EA80E5822237}"/>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68B0D676-5E0C-5551-F566-B8A11F07C54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6" name="Text Box 2">
            <a:extLst>
              <a:ext uri="{FF2B5EF4-FFF2-40B4-BE49-F238E27FC236}">
                <a16:creationId xmlns:a16="http://schemas.microsoft.com/office/drawing/2014/main" id="{949816D6-9D42-5315-03AC-672D253592FE}"/>
              </a:ext>
            </a:extLst>
          </p:cNvPr>
          <p:cNvSpPr txBox="1">
            <a:spLocks noChangeArrowheads="1"/>
          </p:cNvSpPr>
          <p:nvPr/>
        </p:nvSpPr>
        <p:spPr bwMode="auto">
          <a:xfrm>
            <a:off x="1136537" y="3503990"/>
            <a:ext cx="10588540" cy="1508747"/>
          </a:xfrm>
          <a:prstGeom prst="rect">
            <a:avLst/>
          </a:prstGeom>
          <a:noFill/>
          <a:ln w="12700">
            <a:noFill/>
            <a:miter lim="800000"/>
            <a:headEnd/>
            <a:tailEnd/>
          </a:ln>
        </p:spPr>
        <p:txBody>
          <a:bodyPr wrap="square" lIns="92075" tIns="46038" rIns="92075" bIns="46038">
            <a:spAutoFit/>
          </a:bodyPr>
          <a:lstStyle/>
          <a:p>
            <a:pPr marL="0" marR="0" lvl="1" indent="0" algn="l" defTabSz="914400" rtl="0" eaLnBrk="1" fontAlgn="auto" latinLnBrk="0" hangingPunct="1">
              <a:lnSpc>
                <a:spcPct val="100000"/>
              </a:lnSpc>
              <a:spcBef>
                <a:spcPts val="600"/>
              </a:spcBef>
              <a:spcAft>
                <a:spcPts val="600"/>
              </a:spcAft>
              <a:buClrTx/>
              <a:buSzTx/>
              <a:buFontTx/>
              <a:buNone/>
              <a:tabLst/>
              <a:defRPr/>
            </a:pPr>
            <a:r>
              <a:rPr lang="en-GB" sz="2400" dirty="0">
                <a:solidFill>
                  <a:srgbClr val="D0D0D0">
                    <a:lumMod val="50000"/>
                  </a:srgbClr>
                </a:solidFill>
                <a:latin typeface="Century Gothic"/>
                <a:cs typeface="Arial" pitchFamily="34" charset="0"/>
              </a:rPr>
              <a:t>1. </a:t>
            </a:r>
            <a:r>
              <a:rPr lang="de-CH" sz="2400" dirty="0">
                <a:solidFill>
                  <a:srgbClr val="D0D0D0">
                    <a:lumMod val="50000"/>
                  </a:srgbClr>
                </a:solidFill>
                <a:latin typeface="Century Gothic"/>
                <a:cs typeface="Arial" pitchFamily="34" charset="0"/>
              </a:rPr>
              <a:t>Identifizieren Sie Problembereiche in Ihrem Berufsfeld</a:t>
            </a:r>
          </a:p>
          <a:p>
            <a:pPr marL="0" marR="0" lvl="1" indent="0" algn="l" defTabSz="914400" rtl="0" eaLnBrk="1" fontAlgn="auto" latinLnBrk="0" hangingPunct="1">
              <a:lnSpc>
                <a:spcPct val="100000"/>
              </a:lnSpc>
              <a:spcBef>
                <a:spcPts val="600"/>
              </a:spcBef>
              <a:spcAft>
                <a:spcPts val="600"/>
              </a:spcAft>
              <a:buClrTx/>
              <a:buSzTx/>
              <a:buFontTx/>
              <a:buNone/>
              <a:tabLst/>
              <a:defRPr/>
            </a:pPr>
            <a:r>
              <a:rPr lang="de-CH" sz="2400" dirty="0">
                <a:solidFill>
                  <a:srgbClr val="D0D0D0">
                    <a:lumMod val="50000"/>
                  </a:srgbClr>
                </a:solidFill>
                <a:latin typeface="Century Gothic"/>
                <a:cs typeface="Arial" pitchFamily="34" charset="0"/>
              </a:rPr>
              <a:t>2. Nutzen Sie Ihre eigenen Stärken und Interessen</a:t>
            </a:r>
          </a:p>
          <a:p>
            <a:pPr marL="0" marR="0" lvl="1" indent="0" algn="l" defTabSz="914400" rtl="0" eaLnBrk="1" fontAlgn="auto" latinLnBrk="0" hangingPunct="1">
              <a:lnSpc>
                <a:spcPct val="100000"/>
              </a:lnSpc>
              <a:spcBef>
                <a:spcPts val="600"/>
              </a:spcBef>
              <a:spcAft>
                <a:spcPts val="600"/>
              </a:spcAft>
              <a:buClrTx/>
              <a:buSzTx/>
              <a:buFontTx/>
              <a:buNone/>
              <a:tabLst/>
              <a:defRPr/>
            </a:pPr>
            <a:r>
              <a:rPr lang="de-CH" sz="2400" b="1" dirty="0">
                <a:solidFill>
                  <a:srgbClr val="D17930"/>
                </a:solidFill>
                <a:latin typeface="Century Gothic"/>
                <a:cs typeface="Arial" pitchFamily="34" charset="0"/>
              </a:rPr>
              <a:t>3. Entdecken Sie gesellschaftlich und ökologisch relevante Probleme</a:t>
            </a:r>
          </a:p>
        </p:txBody>
      </p:sp>
      <p:sp>
        <p:nvSpPr>
          <p:cNvPr id="9" name="Rectangle 2">
            <a:extLst>
              <a:ext uri="{FF2B5EF4-FFF2-40B4-BE49-F238E27FC236}">
                <a16:creationId xmlns:a16="http://schemas.microsoft.com/office/drawing/2014/main" id="{D8E215E8-705A-D665-8E78-A13992284820}"/>
              </a:ext>
            </a:extLst>
          </p:cNvPr>
          <p:cNvSpPr txBox="1">
            <a:spLocks noChangeArrowheads="1"/>
          </p:cNvSpPr>
          <p:nvPr/>
        </p:nvSpPr>
        <p:spPr bwMode="auto">
          <a:xfrm>
            <a:off x="959009" y="261727"/>
            <a:ext cx="8174482"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Mehrere Ansätze können Ihnen dabei helfen, ein Problem zu finden, das es wert ist, gelöst </a:t>
            </a:r>
            <a:r>
              <a:rPr kumimoji="0" lang="en-US"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zu</a:t>
            </a:r>
            <a:r>
              <a:rPr kumimoji="0" lang="en-US"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 </a:t>
            </a:r>
            <a:r>
              <a:rPr kumimoji="0" lang="en-US"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werden</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5" name="Rechteck 4">
            <a:extLst>
              <a:ext uri="{FF2B5EF4-FFF2-40B4-BE49-F238E27FC236}">
                <a16:creationId xmlns:a16="http://schemas.microsoft.com/office/drawing/2014/main" id="{A5660A72-3346-EA22-6977-3197A0CF0F84}"/>
              </a:ext>
            </a:extLst>
          </p:cNvPr>
          <p:cNvSpPr/>
          <p:nvPr/>
        </p:nvSpPr>
        <p:spPr>
          <a:xfrm>
            <a:off x="904859" y="4491061"/>
            <a:ext cx="10820218" cy="559057"/>
          </a:xfrm>
          <a:prstGeom prst="rect">
            <a:avLst/>
          </a:prstGeom>
          <a:noFill/>
          <a:ln w="38100">
            <a:solidFill>
              <a:srgbClr val="D179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pic>
        <p:nvPicPr>
          <p:cNvPr id="13" name="Grafik 12">
            <a:extLst>
              <a:ext uri="{FF2B5EF4-FFF2-40B4-BE49-F238E27FC236}">
                <a16:creationId xmlns:a16="http://schemas.microsoft.com/office/drawing/2014/main" id="{339828BB-C24A-A9D6-26DD-C8181D903720}"/>
              </a:ext>
            </a:extLst>
          </p:cNvPr>
          <p:cNvPicPr>
            <a:picLocks noChangeAspect="1"/>
          </p:cNvPicPr>
          <p:nvPr/>
        </p:nvPicPr>
        <p:blipFill>
          <a:blip r:embed="rId3" cstate="email">
            <a:extLst>
              <a:ext uri="{28A0092B-C50C-407E-A947-70E740481C1C}">
                <a14:useLocalDpi xmlns:a14="http://schemas.microsoft.com/office/drawing/2010/main"/>
              </a:ext>
            </a:extLst>
          </a:blip>
          <a:srcRect l="16070" t="14959" r="15637" b="15772"/>
          <a:stretch>
            <a:fillRect/>
          </a:stretch>
        </p:blipFill>
        <p:spPr>
          <a:xfrm>
            <a:off x="10975412" y="-5045"/>
            <a:ext cx="1214850" cy="1232205"/>
          </a:xfrm>
          <a:prstGeom prst="rect">
            <a:avLst/>
          </a:prstGeom>
        </p:spPr>
      </p:pic>
    </p:spTree>
    <p:extLst>
      <p:ext uri="{BB962C8B-B14F-4D97-AF65-F5344CB8AC3E}">
        <p14:creationId xmlns:p14="http://schemas.microsoft.com/office/powerpoint/2010/main" val="1578034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BC354-8EB6-1669-690F-B16C4FB509D6}"/>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3ACAD035-66A8-8420-D60D-2F4F7238EB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Rectangle 2">
            <a:extLst>
              <a:ext uri="{FF2B5EF4-FFF2-40B4-BE49-F238E27FC236}">
                <a16:creationId xmlns:a16="http://schemas.microsoft.com/office/drawing/2014/main" id="{4E34E5B6-B6BA-7B68-AE5E-E5F249202C8B}"/>
              </a:ext>
            </a:extLst>
          </p:cNvPr>
          <p:cNvSpPr txBox="1">
            <a:spLocks noChangeArrowheads="1"/>
          </p:cNvSpPr>
          <p:nvPr/>
        </p:nvSpPr>
        <p:spPr bwMode="auto">
          <a:xfrm>
            <a:off x="959008" y="206116"/>
            <a:ext cx="10279606" cy="657225"/>
          </a:xfrm>
          <a:prstGeom prst="rect">
            <a:avLst/>
          </a:prstGeom>
          <a:noFill/>
          <a:ln w="9525">
            <a:noFill/>
            <a:miter lim="800000"/>
            <a:headEnd/>
            <a:tailEnd/>
          </a:ln>
        </p:spPr>
        <p:txBody>
          <a:bodyPr anchor="ctr"/>
          <a:lstStyle/>
          <a:p>
            <a:pPr lvl="0">
              <a:defRPr/>
            </a:pP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3. </a:t>
            </a:r>
            <a:r>
              <a:rPr lang="de-CH" sz="2400" b="1" dirty="0">
                <a:solidFill>
                  <a:srgbClr val="D17930"/>
                </a:solidFill>
                <a:cs typeface="Arial" pitchFamily="34" charset="0"/>
              </a:rPr>
              <a:t>Entdecken Sie gesellschaftlich und ökologisch relevante Probleme</a:t>
            </a:r>
            <a:endParaRPr kumimoji="0" lang="en-US"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sp>
        <p:nvSpPr>
          <p:cNvPr id="2" name="Textfeld 1">
            <a:extLst>
              <a:ext uri="{FF2B5EF4-FFF2-40B4-BE49-F238E27FC236}">
                <a16:creationId xmlns:a16="http://schemas.microsoft.com/office/drawing/2014/main" id="{B1B93931-BBD8-F3B4-EE7D-EACC7CC3A343}"/>
              </a:ext>
            </a:extLst>
          </p:cNvPr>
          <p:cNvSpPr txBox="1"/>
          <p:nvPr/>
        </p:nvSpPr>
        <p:spPr>
          <a:xfrm>
            <a:off x="944683" y="1095730"/>
            <a:ext cx="6678742"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73450"/>
                </a:solidFill>
                <a:effectLst/>
                <a:uLnTx/>
                <a:uFillTx/>
                <a:latin typeface="Century Gothic"/>
                <a:ea typeface="+mn-ea"/>
                <a:cs typeface="+mn-cs"/>
              </a:rPr>
              <a:t>Storyboarding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686868"/>
              </a:solidFill>
              <a:effectLst/>
              <a:uLnTx/>
              <a:uFillTx/>
              <a:latin typeface="Century Gothic"/>
              <a:ea typeface="+mn-ea"/>
              <a:cs typeface="+mn-cs"/>
            </a:endParaRPr>
          </a:p>
          <a:p>
            <a:pPr lvl="0">
              <a:defRPr/>
            </a:pPr>
            <a:r>
              <a:rPr kumimoji="0" lang="de-CH" sz="1700" b="1" i="0" u="none" strike="noStrike" kern="1200" cap="none" spc="0" normalizeH="0" baseline="0" noProof="0" dirty="0">
                <a:ln>
                  <a:noFill/>
                </a:ln>
                <a:solidFill>
                  <a:srgbClr val="686868"/>
                </a:solidFill>
                <a:effectLst/>
                <a:uLnTx/>
                <a:uFillTx/>
                <a:latin typeface="Century Gothic"/>
                <a:ea typeface="+mn-ea"/>
                <a:cs typeface="+mn-cs"/>
              </a:rPr>
              <a:t>Grundgedanke: </a:t>
            </a:r>
            <a:r>
              <a:rPr kumimoji="0" lang="de-CH" sz="1700" b="0" i="0" u="none" strike="noStrike" kern="1200" cap="none" spc="0" normalizeH="0" baseline="0" noProof="0" dirty="0">
                <a:ln>
                  <a:noFill/>
                </a:ln>
                <a:solidFill>
                  <a:srgbClr val="686868"/>
                </a:solidFill>
                <a:effectLst/>
                <a:uLnTx/>
                <a:uFillTx/>
                <a:latin typeface="Century Gothic"/>
                <a:ea typeface="+mn-ea"/>
                <a:cs typeface="+mn-cs"/>
              </a:rPr>
              <a:t>Nutzen Sie die 17 Ziele für nachhaltige Entwicklung (Sustainable Development Goals</a:t>
            </a:r>
            <a:r>
              <a:rPr lang="de-CH" sz="1700" dirty="0">
                <a:solidFill>
                  <a:srgbClr val="686868"/>
                </a:solidFill>
                <a:latin typeface="Century Gothic"/>
              </a:rPr>
              <a:t> (</a:t>
            </a:r>
            <a:r>
              <a:rPr kumimoji="0" lang="de-CH" sz="1700" b="0" i="0" u="none" strike="noStrike" kern="1200" cap="none" spc="0" normalizeH="0" baseline="0" noProof="0" dirty="0">
                <a:ln>
                  <a:noFill/>
                </a:ln>
                <a:solidFill>
                  <a:srgbClr val="686868"/>
                </a:solidFill>
                <a:effectLst/>
                <a:uLnTx/>
                <a:uFillTx/>
                <a:latin typeface="Century Gothic"/>
                <a:ea typeface="+mn-ea"/>
                <a:cs typeface="+mn-cs"/>
              </a:rPr>
              <a:t>SDGs)) als Ausgangspunkt, um lokale Probleme zu erkennen (</a:t>
            </a:r>
            <a:r>
              <a:rPr lang="de-CH" u="sng" dirty="0">
                <a:hlinkClick r:id="rId3"/>
              </a:rPr>
              <a:t>https://unric.org/de/17ziele/</a:t>
            </a:r>
            <a:r>
              <a:rPr lang="de-CH" u="sng" dirty="0"/>
              <a:t>)</a:t>
            </a:r>
            <a:r>
              <a:rPr kumimoji="0" lang="de-CH" sz="1700" b="0" i="0" u="none" strike="noStrike" kern="1200" cap="none" spc="0" normalizeH="0" baseline="0" noProof="0" dirty="0">
                <a:ln>
                  <a:noFill/>
                </a:ln>
                <a:solidFill>
                  <a:srgbClr val="686868"/>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700" b="1" i="0" u="none" strike="noStrike" kern="1200" cap="none" spc="0" normalizeH="0" baseline="0" noProof="0" dirty="0">
              <a:ln>
                <a:noFill/>
              </a:ln>
              <a:solidFill>
                <a:srgbClr val="686868"/>
              </a:solidFill>
              <a:effectLst/>
              <a:uLnTx/>
              <a:uFillTx/>
              <a:latin typeface="Century Gothic"/>
              <a:ea typeface="+mn-ea"/>
              <a:cs typeface="+mn-cs"/>
            </a:endParaRPr>
          </a:p>
        </p:txBody>
      </p:sp>
      <p:pic>
        <p:nvPicPr>
          <p:cNvPr id="7" name="Grafik 6" descr="Ein Bild, das Text, Rechteck, Stempel enthält.&#10;&#10;KI-generierte Inhalte können fehlerhaft sein.">
            <a:extLst>
              <a:ext uri="{FF2B5EF4-FFF2-40B4-BE49-F238E27FC236}">
                <a16:creationId xmlns:a16="http://schemas.microsoft.com/office/drawing/2014/main" id="{C514E1C3-6389-1551-387D-484BE3F1ECD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86341" y="1566604"/>
            <a:ext cx="3802048" cy="2628385"/>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4" name="Rechteck 3">
            <a:extLst>
              <a:ext uri="{FF2B5EF4-FFF2-40B4-BE49-F238E27FC236}">
                <a16:creationId xmlns:a16="http://schemas.microsoft.com/office/drawing/2014/main" id="{A0417A95-BF0D-1B95-8F5E-D5575ABDB980}"/>
              </a:ext>
            </a:extLst>
          </p:cNvPr>
          <p:cNvSpPr/>
          <p:nvPr/>
        </p:nvSpPr>
        <p:spPr>
          <a:xfrm>
            <a:off x="944682" y="3057600"/>
            <a:ext cx="6678741" cy="3308598"/>
          </a:xfrm>
          <a:prstGeom prst="rect">
            <a:avLst/>
          </a:prstGeom>
        </p:spPr>
        <p:txBody>
          <a:bodyPr wrap="square">
            <a:spAutoFit/>
          </a:bodyPr>
          <a:lstStyle/>
          <a:p>
            <a:pPr>
              <a:buClr>
                <a:srgbClr val="898F97"/>
              </a:buClr>
              <a:defRPr/>
            </a:pPr>
            <a:r>
              <a:rPr lang="de-CH" sz="1700" b="1" dirty="0">
                <a:solidFill>
                  <a:srgbClr val="686868"/>
                </a:solidFill>
              </a:rPr>
              <a:t>Vorgehensweise: </a:t>
            </a:r>
            <a:endPar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354013" marR="0" lvl="0" indent="-354013" algn="l" defTabSz="914400" rtl="0" eaLnBrk="1" fontAlgn="auto" latinLnBrk="0" hangingPunct="1">
              <a:lnSpc>
                <a:spcPct val="100000"/>
              </a:lnSpc>
              <a:spcBef>
                <a:spcPts val="200"/>
              </a:spcBef>
              <a:spcAft>
                <a:spcPts val="0"/>
              </a:spcAft>
              <a:buClr>
                <a:srgbClr val="686868"/>
              </a:buClr>
              <a:buSzTx/>
              <a:buFont typeface="Century Gothic" panose="020B0502020202020204" pitchFamily="34" charset="0"/>
              <a:buChar char="●"/>
              <a:tabLst/>
              <a:defRPr/>
            </a:pP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Visualisieren Sie, wie gesellschaftliche Probleme im Zusammenhang mit den SDGs das Leben von Menschen beeinflussen. Konzentrieren Sie sich dabei vorzugsweise auf Personen in Ihrer Gemeinde oder in der Schweiz, es sei denn, Sie haben direkte Verbindungen oder Erfahrungen in einem anderen Land. </a:t>
            </a:r>
          </a:p>
          <a:p>
            <a:pPr marL="354013" marR="0" lvl="0" indent="-354013" algn="l" defTabSz="914400" rtl="0" eaLnBrk="1" fontAlgn="auto" latinLnBrk="0" hangingPunct="1">
              <a:lnSpc>
                <a:spcPct val="100000"/>
              </a:lnSpc>
              <a:spcBef>
                <a:spcPts val="200"/>
              </a:spcBef>
              <a:spcAft>
                <a:spcPts val="0"/>
              </a:spcAft>
              <a:buClr>
                <a:srgbClr val="686868"/>
              </a:buClr>
              <a:buSzTx/>
              <a:buFont typeface="Century Gothic" panose="020B0502020202020204" pitchFamily="34" charset="0"/>
              <a:buChar char="●"/>
              <a:tabLst/>
              <a:defRPr/>
            </a:pP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Zeichnen Sie den Alltag einer Person nach, die von einem sozialen Problem betroffen ist, zum Beispiel ein Kind ohne angemessenen Zugang zu Bildung (SDG Nr. 4).</a:t>
            </a:r>
          </a:p>
          <a:p>
            <a:pPr marL="354013" marR="0" lvl="0" indent="-354013" algn="l" defTabSz="914400" rtl="0" eaLnBrk="1" fontAlgn="auto" latinLnBrk="0" hangingPunct="1">
              <a:lnSpc>
                <a:spcPct val="100000"/>
              </a:lnSpc>
              <a:spcBef>
                <a:spcPts val="200"/>
              </a:spcBef>
              <a:spcAft>
                <a:spcPts val="0"/>
              </a:spcAft>
              <a:buClr>
                <a:srgbClr val="686868"/>
              </a:buClr>
              <a:buSzTx/>
              <a:buFont typeface="Century Gothic" panose="020B0502020202020204" pitchFamily="34" charset="0"/>
              <a:buChar char="●"/>
              <a:tabLst/>
              <a:defRPr/>
            </a:pP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Notieren Sie anschliessend die Probleme oder Nachteile, die diese Person vermutlich erlebt.</a:t>
            </a:r>
          </a:p>
        </p:txBody>
      </p:sp>
      <p:pic>
        <p:nvPicPr>
          <p:cNvPr id="10" name="Grafik 9">
            <a:extLst>
              <a:ext uri="{FF2B5EF4-FFF2-40B4-BE49-F238E27FC236}">
                <a16:creationId xmlns:a16="http://schemas.microsoft.com/office/drawing/2014/main" id="{50E8AC31-C903-8CBE-4887-9EB50A3CA354}"/>
              </a:ext>
            </a:extLst>
          </p:cNvPr>
          <p:cNvPicPr>
            <a:picLocks noChangeAspect="1"/>
          </p:cNvPicPr>
          <p:nvPr/>
        </p:nvPicPr>
        <p:blipFill>
          <a:blip r:embed="rId5" cstate="email">
            <a:extLst>
              <a:ext uri="{28A0092B-C50C-407E-A947-70E740481C1C}">
                <a14:useLocalDpi xmlns:a14="http://schemas.microsoft.com/office/drawing/2010/main"/>
              </a:ext>
            </a:extLst>
          </a:blip>
          <a:srcRect l="16070" t="14959" r="15637" b="15772"/>
          <a:stretch>
            <a:fillRect/>
          </a:stretch>
        </p:blipFill>
        <p:spPr>
          <a:xfrm>
            <a:off x="10984743" y="-5045"/>
            <a:ext cx="1214850" cy="1232205"/>
          </a:xfrm>
          <a:prstGeom prst="rect">
            <a:avLst/>
          </a:prstGeom>
        </p:spPr>
      </p:pic>
    </p:spTree>
    <p:extLst>
      <p:ext uri="{BB962C8B-B14F-4D97-AF65-F5344CB8AC3E}">
        <p14:creationId xmlns:p14="http://schemas.microsoft.com/office/powerpoint/2010/main" val="29804070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2984C-8E6E-7DD0-EB2C-18CEAEF19C37}"/>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0A97FB2-5E30-14F8-524F-7E3817F283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2" name="Textfeld 1">
            <a:extLst>
              <a:ext uri="{FF2B5EF4-FFF2-40B4-BE49-F238E27FC236}">
                <a16:creationId xmlns:a16="http://schemas.microsoft.com/office/drawing/2014/main" id="{93056B3D-1CD0-F8B8-7D1E-4FC347EB069E}"/>
              </a:ext>
            </a:extLst>
          </p:cNvPr>
          <p:cNvSpPr txBox="1"/>
          <p:nvPr/>
        </p:nvSpPr>
        <p:spPr>
          <a:xfrm>
            <a:off x="927106" y="1140075"/>
            <a:ext cx="513699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n-ea"/>
                <a:cs typeface="+mn-cs"/>
              </a:rPr>
              <a:t>Perspektivenwechsel</a:t>
            </a:r>
          </a:p>
        </p:txBody>
      </p:sp>
      <p:sp>
        <p:nvSpPr>
          <p:cNvPr id="6" name="Rechteck 5">
            <a:extLst>
              <a:ext uri="{FF2B5EF4-FFF2-40B4-BE49-F238E27FC236}">
                <a16:creationId xmlns:a16="http://schemas.microsoft.com/office/drawing/2014/main" id="{B0CB4169-4B33-BDC3-D06E-7B5CEF2BE14A}"/>
              </a:ext>
            </a:extLst>
          </p:cNvPr>
          <p:cNvSpPr/>
          <p:nvPr/>
        </p:nvSpPr>
        <p:spPr>
          <a:xfrm>
            <a:off x="948371" y="1663679"/>
            <a:ext cx="6757247" cy="469359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Grundgedanke: </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Nehmen Sie eine andere Perspektive ein, um die Probleme und Herausforderungen der jeweiligen Gruppe zu erkennen.</a:t>
            </a: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endPar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7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Vorgehensweise:</a:t>
            </a:r>
          </a:p>
          <a:p>
            <a:pPr marL="354013" marR="0" lvl="0" indent="-354013" algn="l" defTabSz="914400" rtl="0" eaLnBrk="1" fontAlgn="auto" latinLnBrk="0" hangingPunct="1">
              <a:lnSpc>
                <a:spcPct val="100000"/>
              </a:lnSpc>
              <a:spcBef>
                <a:spcPts val="200"/>
              </a:spcBef>
              <a:spcAft>
                <a:spcPts val="0"/>
              </a:spcAft>
              <a:buClr>
                <a:srgbClr val="686868"/>
              </a:buClr>
              <a:buSzTx/>
              <a:buFont typeface="Century Gothic" panose="020B0502020202020204" pitchFamily="34" charset="0"/>
              <a:buChar char="●"/>
              <a:tabLst/>
              <a:defRPr/>
            </a:pP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Übernehmen Sie z. B. die Rolle von:</a:t>
            </a:r>
          </a:p>
          <a:p>
            <a:pPr marL="811213" marR="0" lvl="1" indent="-354013" algn="l" defTabSz="914400" rtl="0" eaLnBrk="1" fontAlgn="auto" latinLnBrk="0" hangingPunct="1">
              <a:lnSpc>
                <a:spcPct val="100000"/>
              </a:lnSpc>
              <a:spcAft>
                <a:spcPts val="0"/>
              </a:spcAft>
              <a:buClr>
                <a:srgbClr val="686868"/>
              </a:buClr>
              <a:buSzTx/>
              <a:buFont typeface="Century Gothic" panose="020B0502020202020204" pitchFamily="34" charset="0"/>
              <a:buChar char="●"/>
              <a:tabLst/>
              <a:defRPr/>
            </a:pP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Tieren, die ihren natürlichen Lebensraum verlieren</a:t>
            </a:r>
          </a:p>
          <a:p>
            <a:pPr marL="811213" marR="0" lvl="1" indent="-354013" algn="l" defTabSz="914400" rtl="0" eaLnBrk="1" fontAlgn="auto" latinLnBrk="0" hangingPunct="1">
              <a:lnSpc>
                <a:spcPct val="100000"/>
              </a:lnSpc>
              <a:spcAft>
                <a:spcPts val="0"/>
              </a:spcAft>
              <a:buClr>
                <a:srgbClr val="686868"/>
              </a:buClr>
              <a:buSzTx/>
              <a:buFont typeface="Century Gothic" panose="020B0502020202020204" pitchFamily="34" charset="0"/>
              <a:buChar char="●"/>
              <a:tabLst/>
              <a:defRPr/>
            </a:pPr>
            <a:r>
              <a:rPr kumimoji="0" lang="de-CH" sz="17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Bewohner:innen</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die in einem verschmutzten Gebiet leben</a:t>
            </a:r>
          </a:p>
          <a:p>
            <a:pPr marL="811213" marR="0" lvl="1" indent="-354013" algn="l" defTabSz="914400" rtl="0" eaLnBrk="1" fontAlgn="auto" latinLnBrk="0" hangingPunct="1">
              <a:lnSpc>
                <a:spcPct val="100000"/>
              </a:lnSpc>
              <a:spcAft>
                <a:spcPts val="0"/>
              </a:spcAft>
              <a:buClr>
                <a:srgbClr val="686868"/>
              </a:buClr>
              <a:buSzTx/>
              <a:buFont typeface="Century Gothic" panose="020B0502020202020204" pitchFamily="34" charset="0"/>
              <a:buChar char="●"/>
              <a:tabLst/>
              <a:defRPr/>
            </a:pPr>
            <a:r>
              <a:rPr kumimoji="0" lang="de-CH" sz="1700"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Politiker:innen</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die für Umweltvorschriften verantwortlich sind</a:t>
            </a:r>
          </a:p>
          <a:p>
            <a:pPr marL="811213" marR="0" lvl="1" indent="-354013" algn="l" defTabSz="914400" rtl="0" eaLnBrk="1" fontAlgn="auto" latinLnBrk="0" hangingPunct="1">
              <a:lnSpc>
                <a:spcPct val="100000"/>
              </a:lnSpc>
              <a:spcAft>
                <a:spcPts val="0"/>
              </a:spcAft>
              <a:buClr>
                <a:srgbClr val="686868"/>
              </a:buClr>
              <a:buSzTx/>
              <a:buFont typeface="Century Gothic" panose="020B0502020202020204" pitchFamily="34" charset="0"/>
              <a:buChar char="●"/>
              <a:tabLst/>
              <a:defRPr/>
            </a:pP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lokalen Unternehmer:innen, deren Aktivitäten von natürlichen Ressourcen abhängen</a:t>
            </a:r>
          </a:p>
          <a:p>
            <a:pPr marL="354013" marR="0" lvl="0" indent="-354013" algn="l" defTabSz="914400" rtl="0" eaLnBrk="1" fontAlgn="auto" latinLnBrk="0" hangingPunct="1">
              <a:lnSpc>
                <a:spcPct val="100000"/>
              </a:lnSpc>
              <a:spcBef>
                <a:spcPts val="200"/>
              </a:spcBef>
              <a:spcAft>
                <a:spcPts val="0"/>
              </a:spcAft>
              <a:buClr>
                <a:srgbClr val="686868"/>
              </a:buClr>
              <a:buSzTx/>
              <a:buFont typeface="Century Gothic" panose="020B0502020202020204" pitchFamily="34" charset="0"/>
              <a:buChar char="●"/>
              <a:tabLst/>
              <a:defRPr/>
            </a:pPr>
            <a:r>
              <a:rPr lang="de-CH" sz="1700" noProof="0" dirty="0">
                <a:solidFill>
                  <a:srgbClr val="686868"/>
                </a:solidFill>
                <a:latin typeface="Century Gothic" panose="020B0502020202020204" pitchFamily="34" charset="0"/>
              </a:rPr>
              <a:t>Ü</a:t>
            </a:r>
            <a:r>
              <a:rPr kumimoji="0" lang="de-CH" sz="17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berlegen Sie anschliessend: Mit welchen Problemen sind die verschiedenen Gruppen konfrontiert? Erstellen Sie eine Liste!</a:t>
            </a: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endParaRPr kumimoji="0" lang="en-US" sz="1700" b="0" i="0" u="none" strike="noStrike" kern="1200" cap="none" spc="0" normalizeH="0" baseline="0" noProof="0" dirty="0">
              <a:ln>
                <a:noFill/>
              </a:ln>
              <a:solidFill>
                <a:srgbClr val="898F97"/>
              </a:solidFill>
              <a:effectLst/>
              <a:uLnTx/>
              <a:uFillTx/>
              <a:latin typeface="Century Gothic" panose="020B0502020202020204" pitchFamily="34" charset="0"/>
              <a:ea typeface="+mn-ea"/>
              <a:cs typeface="+mn-cs"/>
            </a:endParaRPr>
          </a:p>
        </p:txBody>
      </p:sp>
      <p:pic>
        <p:nvPicPr>
          <p:cNvPr id="12" name="Grafik 11">
            <a:extLst>
              <a:ext uri="{FF2B5EF4-FFF2-40B4-BE49-F238E27FC236}">
                <a16:creationId xmlns:a16="http://schemas.microsoft.com/office/drawing/2014/main" id="{756B1272-543D-D335-5FC3-20AB41AF785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45230" y="1282915"/>
            <a:ext cx="3330083" cy="3196210"/>
          </a:xfrm>
          <a:prstGeom prst="rect">
            <a:avLst/>
          </a:prstGeom>
        </p:spPr>
      </p:pic>
      <p:sp>
        <p:nvSpPr>
          <p:cNvPr id="5" name="Rectangle 2">
            <a:extLst>
              <a:ext uri="{FF2B5EF4-FFF2-40B4-BE49-F238E27FC236}">
                <a16:creationId xmlns:a16="http://schemas.microsoft.com/office/drawing/2014/main" id="{794723B8-CD52-23D2-3A3F-64D237F007FD}"/>
              </a:ext>
            </a:extLst>
          </p:cNvPr>
          <p:cNvSpPr txBox="1">
            <a:spLocks noChangeArrowheads="1"/>
          </p:cNvSpPr>
          <p:nvPr/>
        </p:nvSpPr>
        <p:spPr bwMode="auto">
          <a:xfrm>
            <a:off x="959008" y="206116"/>
            <a:ext cx="10279606" cy="657225"/>
          </a:xfrm>
          <a:prstGeom prst="rect">
            <a:avLst/>
          </a:prstGeom>
          <a:noFill/>
          <a:ln w="9525">
            <a:noFill/>
            <a:miter lim="800000"/>
            <a:headEnd/>
            <a:tailEnd/>
          </a:ln>
        </p:spPr>
        <p:txBody>
          <a:bodyPr anchor="ctr"/>
          <a:lstStyle/>
          <a:p>
            <a:pPr lvl="0">
              <a:defRPr/>
            </a:pP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3. </a:t>
            </a:r>
            <a:r>
              <a:rPr lang="de-CH" sz="2400" b="1" dirty="0">
                <a:solidFill>
                  <a:srgbClr val="D17930"/>
                </a:solidFill>
                <a:cs typeface="Arial" pitchFamily="34" charset="0"/>
              </a:rPr>
              <a:t>Entdecken Sie gesellschaftlich und ökologisch</a:t>
            </a:r>
            <a:br>
              <a:rPr lang="de-CH" sz="2400" b="1" dirty="0">
                <a:solidFill>
                  <a:srgbClr val="D17930"/>
                </a:solidFill>
                <a:cs typeface="Arial" pitchFamily="34" charset="0"/>
              </a:rPr>
            </a:br>
            <a:r>
              <a:rPr lang="de-CH" sz="2400" b="1" dirty="0">
                <a:solidFill>
                  <a:srgbClr val="D17930"/>
                </a:solidFill>
                <a:cs typeface="Arial" pitchFamily="34" charset="0"/>
              </a:rPr>
              <a:t>relevante Probleme</a:t>
            </a:r>
            <a:endParaRPr kumimoji="0" lang="en-US"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pic>
        <p:nvPicPr>
          <p:cNvPr id="9" name="Grafik 8">
            <a:extLst>
              <a:ext uri="{FF2B5EF4-FFF2-40B4-BE49-F238E27FC236}">
                <a16:creationId xmlns:a16="http://schemas.microsoft.com/office/drawing/2014/main" id="{5F5DFB9E-CC56-BA0D-E0E2-363885224129}"/>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2" y="-5045"/>
            <a:ext cx="1214850" cy="1232205"/>
          </a:xfrm>
          <a:prstGeom prst="rect">
            <a:avLst/>
          </a:prstGeom>
        </p:spPr>
      </p:pic>
      <p:sp>
        <p:nvSpPr>
          <p:cNvPr id="7" name="Textfeld 6">
            <a:extLst>
              <a:ext uri="{FF2B5EF4-FFF2-40B4-BE49-F238E27FC236}">
                <a16:creationId xmlns:a16="http://schemas.microsoft.com/office/drawing/2014/main" id="{3EAC06E8-C69E-046F-8756-FCAB2F243A16}"/>
              </a:ext>
            </a:extLst>
          </p:cNvPr>
          <p:cNvSpPr txBox="1"/>
          <p:nvPr/>
        </p:nvSpPr>
        <p:spPr>
          <a:xfrm>
            <a:off x="8046547" y="4469259"/>
            <a:ext cx="2540643" cy="246221"/>
          </a:xfrm>
          <a:prstGeom prst="rect">
            <a:avLst/>
          </a:prstGeom>
          <a:noFill/>
        </p:spPr>
        <p:txBody>
          <a:bodyPr wrap="square">
            <a:spAutoFit/>
          </a:bodyPr>
          <a:lstStyle/>
          <a:p>
            <a:r>
              <a:rPr lang="en-US" sz="1000" b="1"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Quelle:</a:t>
            </a:r>
            <a:r>
              <a:rPr lang="en-US" sz="10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de-CH" sz="1000" dirty="0" err="1">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simonbradfield</a:t>
            </a:r>
            <a:endParaRPr lang="de-CH" dirty="0">
              <a:solidFill>
                <a:srgbClr val="686868"/>
              </a:solidFill>
            </a:endParaRPr>
          </a:p>
        </p:txBody>
      </p:sp>
    </p:spTree>
    <p:extLst>
      <p:ext uri="{BB962C8B-B14F-4D97-AF65-F5344CB8AC3E}">
        <p14:creationId xmlns:p14="http://schemas.microsoft.com/office/powerpoint/2010/main" val="15366206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B1FAD-49E2-340F-9867-9840BCDC3B55}"/>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D006ABA3-66FB-0208-0C9A-28234795A57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5" name="Textfeld 4">
            <a:extLst>
              <a:ext uri="{FF2B5EF4-FFF2-40B4-BE49-F238E27FC236}">
                <a16:creationId xmlns:a16="http://schemas.microsoft.com/office/drawing/2014/main" id="{5F1FFF4D-8399-27C1-3216-0075EC022CC1}"/>
              </a:ext>
            </a:extLst>
          </p:cNvPr>
          <p:cNvSpPr txBox="1"/>
          <p:nvPr/>
        </p:nvSpPr>
        <p:spPr>
          <a:xfrm>
            <a:off x="6234544" y="1300201"/>
            <a:ext cx="5136992"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1"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de-CH" sz="1800" b="0" i="0" u="none" strike="noStrike" kern="1200" cap="none" spc="0" normalizeH="0" baseline="0" noProof="0" dirty="0">
                <a:ln>
                  <a:noFill/>
                </a:ln>
                <a:solidFill>
                  <a:srgbClr val="073450"/>
                </a:solidFill>
                <a:effectLst/>
                <a:uLnTx/>
                <a:uFillTx/>
                <a:latin typeface="Century Gothic"/>
                <a:ea typeface="+mn-ea"/>
                <a:cs typeface="+mn-cs"/>
              </a:rPr>
            </a:br>
            <a:endParaRPr kumimoji="0" lang="de-CH"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6" name="Rechteck 5">
            <a:extLst>
              <a:ext uri="{FF2B5EF4-FFF2-40B4-BE49-F238E27FC236}">
                <a16:creationId xmlns:a16="http://schemas.microsoft.com/office/drawing/2014/main" id="{8914526E-7920-4757-7B49-1C4E4C65F499}"/>
              </a:ext>
            </a:extLst>
          </p:cNvPr>
          <p:cNvSpPr/>
          <p:nvPr/>
        </p:nvSpPr>
        <p:spPr>
          <a:xfrm>
            <a:off x="942075" y="1892574"/>
            <a:ext cx="5282624" cy="403187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Grundgedanke: </a:t>
            </a:r>
            <a:r>
              <a:rPr lang="de-CH" sz="1600" noProof="0" dirty="0">
                <a:solidFill>
                  <a:srgbClr val="686868"/>
                </a:solidFill>
                <a:latin typeface="Century Gothic"/>
              </a:rPr>
              <a:t>Identifizieren Sie </a:t>
            </a:r>
            <a:r>
              <a:rPr kumimoji="0" lang="de-CH" sz="1600" b="0" i="0" u="none" strike="noStrike" kern="1200" cap="none" spc="0" normalizeH="0" baseline="0" noProof="0" dirty="0">
                <a:ln>
                  <a:noFill/>
                </a:ln>
                <a:solidFill>
                  <a:srgbClr val="686868"/>
                </a:solidFill>
                <a:effectLst/>
                <a:uLnTx/>
                <a:uFillTx/>
                <a:latin typeface="Century Gothic"/>
                <a:ea typeface="+mn-ea"/>
                <a:cs typeface="+mn-cs"/>
              </a:rPr>
              <a:t>systematisch lokale Umweltprobleme.</a:t>
            </a: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endPar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
                <a:srgbClr val="898F97"/>
              </a:buClr>
              <a:buSzTx/>
              <a:buFontTx/>
              <a:buNone/>
              <a:tabLst/>
              <a:defRPr/>
            </a:pPr>
            <a:r>
              <a:rPr kumimoji="0" lang="de-CH" sz="16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Vorgehensweise:</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Je nach dem Gebiet, das Sie erkunden möchten: Drucken Sie eine Karte Ihrer Schule, Ihres Dorfes oder Ihrer Stadt aus.</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Wählen Sie Symbole für verschiedene Umweltprobleme aus, z. B.: Abfall oder Müll, fehlende Recyclingstationen, mit Pestiziden kontaminierte Felder.</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Diskutieren und recherchieren Sie, wo diese Probleme auftreten, und markieren Sie sie auf der Karte.</a:t>
            </a:r>
          </a:p>
          <a:p>
            <a:pPr marL="354013" marR="0" lvl="0" indent="-354013" algn="l" defTabSz="914400" rtl="0" eaLnBrk="1" fontAlgn="auto" latinLnBrk="0" hangingPunct="1">
              <a:lnSpc>
                <a:spcPct val="100000"/>
              </a:lnSpc>
              <a:spcBef>
                <a:spcPts val="0"/>
              </a:spcBef>
              <a:spcAft>
                <a:spcPts val="0"/>
              </a:spcAft>
              <a:buClr>
                <a:srgbClr val="686868"/>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Diskutieren Sie, welche Probleme am dringendsten sind und warum.</a:t>
            </a:r>
          </a:p>
        </p:txBody>
      </p:sp>
      <p:sp>
        <p:nvSpPr>
          <p:cNvPr id="7" name="Textfeld 6">
            <a:extLst>
              <a:ext uri="{FF2B5EF4-FFF2-40B4-BE49-F238E27FC236}">
                <a16:creationId xmlns:a16="http://schemas.microsoft.com/office/drawing/2014/main" id="{3DF335AC-3764-3B41-0B27-AB9FED4A375E}"/>
              </a:ext>
            </a:extLst>
          </p:cNvPr>
          <p:cNvSpPr txBox="1"/>
          <p:nvPr/>
        </p:nvSpPr>
        <p:spPr>
          <a:xfrm>
            <a:off x="948372" y="1150349"/>
            <a:ext cx="513699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73450"/>
                </a:solidFill>
                <a:effectLst/>
                <a:uLnTx/>
                <a:uFillTx/>
                <a:latin typeface="Century Gothic"/>
                <a:ea typeface="+mn-ea"/>
                <a:cs typeface="+mn-cs"/>
              </a:rPr>
              <a:t>Eco-Mapping</a:t>
            </a:r>
          </a:p>
        </p:txBody>
      </p:sp>
      <p:pic>
        <p:nvPicPr>
          <p:cNvPr id="10" name="Grafik 9">
            <a:extLst>
              <a:ext uri="{FF2B5EF4-FFF2-40B4-BE49-F238E27FC236}">
                <a16:creationId xmlns:a16="http://schemas.microsoft.com/office/drawing/2014/main" id="{E8FBEA66-966D-F294-0723-E5136359183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97134" y="1261213"/>
            <a:ext cx="4620319" cy="4671751"/>
          </a:xfrm>
          <a:prstGeom prst="rect">
            <a:avLst/>
          </a:prstGeom>
        </p:spPr>
      </p:pic>
      <p:sp>
        <p:nvSpPr>
          <p:cNvPr id="2" name="Rectangle 2">
            <a:extLst>
              <a:ext uri="{FF2B5EF4-FFF2-40B4-BE49-F238E27FC236}">
                <a16:creationId xmlns:a16="http://schemas.microsoft.com/office/drawing/2014/main" id="{8B8CA465-DC73-BAFE-7D6C-0C061AC047B6}"/>
              </a:ext>
            </a:extLst>
          </p:cNvPr>
          <p:cNvSpPr txBox="1">
            <a:spLocks noChangeArrowheads="1"/>
          </p:cNvSpPr>
          <p:nvPr/>
        </p:nvSpPr>
        <p:spPr bwMode="auto">
          <a:xfrm>
            <a:off x="959008" y="206116"/>
            <a:ext cx="10279606" cy="657225"/>
          </a:xfrm>
          <a:prstGeom prst="rect">
            <a:avLst/>
          </a:prstGeom>
          <a:noFill/>
          <a:ln w="9525">
            <a:noFill/>
            <a:miter lim="800000"/>
            <a:headEnd/>
            <a:tailEnd/>
          </a:ln>
        </p:spPr>
        <p:txBody>
          <a:bodyPr anchor="ctr"/>
          <a:lstStyle/>
          <a:p>
            <a:pPr lvl="0">
              <a:defRPr/>
            </a:pP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3. </a:t>
            </a:r>
            <a:r>
              <a:rPr lang="de-CH" sz="2400" b="1" dirty="0">
                <a:solidFill>
                  <a:srgbClr val="D17930"/>
                </a:solidFill>
                <a:cs typeface="Arial" pitchFamily="34" charset="0"/>
              </a:rPr>
              <a:t>Entdecken Sie gesellschaftlich und ökologisch</a:t>
            </a:r>
            <a:br>
              <a:rPr lang="de-CH" sz="2400" b="1" dirty="0">
                <a:solidFill>
                  <a:srgbClr val="D17930"/>
                </a:solidFill>
                <a:cs typeface="Arial" pitchFamily="34" charset="0"/>
              </a:rPr>
            </a:br>
            <a:r>
              <a:rPr lang="de-CH" sz="2400" b="1" dirty="0">
                <a:solidFill>
                  <a:srgbClr val="D17930"/>
                </a:solidFill>
                <a:cs typeface="Arial" pitchFamily="34" charset="0"/>
              </a:rPr>
              <a:t>relevante Probleme</a:t>
            </a:r>
            <a:endParaRPr kumimoji="0" lang="en-US"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endParaRPr>
          </a:p>
        </p:txBody>
      </p:sp>
      <p:pic>
        <p:nvPicPr>
          <p:cNvPr id="8" name="Grafik 7">
            <a:extLst>
              <a:ext uri="{FF2B5EF4-FFF2-40B4-BE49-F238E27FC236}">
                <a16:creationId xmlns:a16="http://schemas.microsoft.com/office/drawing/2014/main" id="{0A9AC6D7-DA91-3846-000E-D3762095518E}"/>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2" y="-5045"/>
            <a:ext cx="1214850" cy="1232205"/>
          </a:xfrm>
          <a:prstGeom prst="rect">
            <a:avLst/>
          </a:prstGeom>
        </p:spPr>
      </p:pic>
      <p:sp>
        <p:nvSpPr>
          <p:cNvPr id="9" name="Textfeld 8">
            <a:extLst>
              <a:ext uri="{FF2B5EF4-FFF2-40B4-BE49-F238E27FC236}">
                <a16:creationId xmlns:a16="http://schemas.microsoft.com/office/drawing/2014/main" id="{24AA6548-9EDC-0DD0-833A-233778ACB252}"/>
              </a:ext>
            </a:extLst>
          </p:cNvPr>
          <p:cNvSpPr txBox="1"/>
          <p:nvPr/>
        </p:nvSpPr>
        <p:spPr>
          <a:xfrm>
            <a:off x="6683660" y="5967017"/>
            <a:ext cx="2113671" cy="246221"/>
          </a:xfrm>
          <a:prstGeom prst="rect">
            <a:avLst/>
          </a:prstGeom>
          <a:noFill/>
        </p:spPr>
        <p:txBody>
          <a:bodyPr wrap="square">
            <a:spAutoFit/>
          </a:bodyPr>
          <a:lstStyle/>
          <a:p>
            <a:r>
              <a:rPr lang="en-US" sz="1000" b="1"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Bild:</a:t>
            </a:r>
            <a:r>
              <a:rPr lang="en-US" sz="1000" dirty="0">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 iStock.com/</a:t>
            </a:r>
            <a:r>
              <a:rPr lang="de-CH" sz="1000" dirty="0" err="1">
                <a:solidFill>
                  <a:srgbClr val="686868"/>
                </a:solidFill>
                <a:effectLst/>
                <a:latin typeface="Century Gothic" panose="020B0502020202020204" pitchFamily="34" charset="0"/>
                <a:ea typeface="Times New Roman" panose="02020603050405020304" pitchFamily="18" charset="0"/>
                <a:cs typeface="Times New Roman" panose="02020603050405020304" pitchFamily="18" charset="0"/>
              </a:rPr>
              <a:t>akinbostanci</a:t>
            </a:r>
            <a:endParaRPr lang="de-CH" dirty="0">
              <a:solidFill>
                <a:srgbClr val="686868"/>
              </a:solidFill>
            </a:endParaRPr>
          </a:p>
        </p:txBody>
      </p:sp>
    </p:spTree>
    <p:extLst>
      <p:ext uri="{BB962C8B-B14F-4D97-AF65-F5344CB8AC3E}">
        <p14:creationId xmlns:p14="http://schemas.microsoft.com/office/powerpoint/2010/main" val="9088569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A77B498-B2E4-453A-9985-603AC98BA9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8" name="Rectangle 2">
            <a:extLst>
              <a:ext uri="{FF2B5EF4-FFF2-40B4-BE49-F238E27FC236}">
                <a16:creationId xmlns:a16="http://schemas.microsoft.com/office/drawing/2014/main" id="{2A74FF65-0349-4E1A-9728-38A7349680DE}"/>
              </a:ext>
            </a:extLst>
          </p:cNvPr>
          <p:cNvSpPr txBox="1">
            <a:spLocks noChangeArrowheads="1"/>
          </p:cNvSpPr>
          <p:nvPr/>
        </p:nvSpPr>
        <p:spPr bwMode="auto">
          <a:xfrm>
            <a:off x="959008" y="269671"/>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Gruppenfindung: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altLang="fr-FR" sz="2400" b="1" i="0" u="none" strike="noStrike" kern="1200" cap="none" spc="0" normalizeH="0" baseline="0" noProof="0" dirty="0">
                <a:ln>
                  <a:noFill/>
                </a:ln>
                <a:solidFill>
                  <a:srgbClr val="D17930"/>
                </a:solidFill>
                <a:effectLst/>
                <a:uLnTx/>
                <a:uFillTx/>
                <a:latin typeface="Century Gothic"/>
                <a:ea typeface="ＭＳ Ｐゴシック" charset="0"/>
                <a:cs typeface="Arial"/>
              </a:rPr>
              <a:t>An welchen Problembereichen möchten Sie weiterarbeiten?</a:t>
            </a:r>
          </a:p>
        </p:txBody>
      </p:sp>
      <p:sp>
        <p:nvSpPr>
          <p:cNvPr id="6" name="Inhaltsplatzhalter 2">
            <a:extLst>
              <a:ext uri="{FF2B5EF4-FFF2-40B4-BE49-F238E27FC236}">
                <a16:creationId xmlns:a16="http://schemas.microsoft.com/office/drawing/2014/main" id="{EE298C6D-8ADD-4A9E-8254-1B0367C27D8E}"/>
              </a:ext>
            </a:extLst>
          </p:cNvPr>
          <p:cNvSpPr txBox="1">
            <a:spLocks/>
          </p:cNvSpPr>
          <p:nvPr/>
        </p:nvSpPr>
        <p:spPr>
          <a:xfrm>
            <a:off x="941966" y="2381952"/>
            <a:ext cx="10131041" cy="25783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363" marR="0" lvl="0" indent="-360363" algn="l" defTabSz="914400" rtl="0" eaLnBrk="1" fontAlgn="auto" latinLnBrk="0" hangingPunct="1">
              <a:lnSpc>
                <a:spcPct val="90000"/>
              </a:lnSpc>
              <a:spcBef>
                <a:spcPts val="1000"/>
              </a:spcBef>
              <a:spcAft>
                <a:spcPts val="600"/>
              </a:spcAft>
              <a:buClr>
                <a:srgbClr val="96CB00"/>
              </a:buClr>
              <a:buSzTx/>
              <a:buFont typeface="Arial" panose="020B0604020202020204" pitchFamily="34" charset="0"/>
              <a:buChar char="•"/>
              <a:tabLst/>
              <a:defRPr/>
            </a:pPr>
            <a:r>
              <a:rPr kumimoji="0" lang="de-CH" sz="22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Für welchen </a:t>
            </a:r>
            <a:r>
              <a:rPr lang="de-CH" sz="2200" noProof="0" dirty="0">
                <a:solidFill>
                  <a:srgbClr val="D0D0D0">
                    <a:lumMod val="50000"/>
                  </a:srgbClr>
                </a:solidFill>
                <a:latin typeface="Century Gothic"/>
                <a:cs typeface="Arial" pitchFamily="34" charset="0"/>
              </a:rPr>
              <a:t>P</a:t>
            </a:r>
            <a:r>
              <a:rPr kumimoji="0" lang="de-CH" sz="22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roblembereich können Sie sich begeistern?</a:t>
            </a:r>
          </a:p>
          <a:p>
            <a:pPr marL="360363" marR="0" lvl="0" indent="-360363" algn="l" defTabSz="914400" rtl="0" eaLnBrk="1" fontAlgn="auto" latinLnBrk="0" hangingPunct="1">
              <a:lnSpc>
                <a:spcPct val="90000"/>
              </a:lnSpc>
              <a:spcBef>
                <a:spcPts val="1000"/>
              </a:spcBef>
              <a:spcAft>
                <a:spcPts val="600"/>
              </a:spcAft>
              <a:buClr>
                <a:srgbClr val="96CB00"/>
              </a:buClr>
              <a:buSzTx/>
              <a:buFont typeface="Arial" panose="020B0604020202020204" pitchFamily="34" charset="0"/>
              <a:buChar char="•"/>
              <a:tabLst/>
              <a:defRPr/>
            </a:pPr>
            <a:r>
              <a:rPr kumimoji="0" lang="de-CH" sz="22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Bilden Sie Gruppen mit 2 Personen, im Ausnahmefall mit 3 Personen.</a:t>
            </a:r>
          </a:p>
          <a:p>
            <a:pPr marL="360363" marR="0" lvl="0" indent="-360363" algn="l" defTabSz="914400" rtl="0" eaLnBrk="1" fontAlgn="auto" latinLnBrk="0" hangingPunct="1">
              <a:lnSpc>
                <a:spcPct val="90000"/>
              </a:lnSpc>
              <a:spcBef>
                <a:spcPts val="1000"/>
              </a:spcBef>
              <a:spcAft>
                <a:spcPts val="600"/>
              </a:spcAft>
              <a:buClr>
                <a:srgbClr val="96CB00"/>
              </a:buClr>
              <a:buSzTx/>
              <a:buFont typeface="Arial" panose="020B0604020202020204" pitchFamily="34" charset="0"/>
              <a:buChar char="•"/>
              <a:tabLst/>
              <a:defRPr/>
            </a:pPr>
            <a:r>
              <a:rPr kumimoji="0" lang="de-CH" sz="2200" b="0" i="0" u="none" strike="noStrike" kern="1200" cap="none" spc="0" normalizeH="0" baseline="0" noProof="0" dirty="0">
                <a:ln>
                  <a:noFill/>
                </a:ln>
                <a:solidFill>
                  <a:srgbClr val="D0D0D0">
                    <a:lumMod val="50000"/>
                  </a:srgbClr>
                </a:solidFill>
                <a:effectLst/>
                <a:uLnTx/>
                <a:uFillTx/>
                <a:latin typeface="Century Gothic"/>
                <a:ea typeface="+mn-ea"/>
                <a:cs typeface="Arial" pitchFamily="34" charset="0"/>
              </a:rPr>
              <a:t>In den kommenden Lerneinheiten werden Sie das Problemfeld genauer untersuchen, ein spezifisches Problem auswählen und schliesslich Ideen für ein Geschäftskonzept entwickeln.</a:t>
            </a:r>
          </a:p>
        </p:txBody>
      </p:sp>
      <p:sp>
        <p:nvSpPr>
          <p:cNvPr id="4" name="Textfeld 3">
            <a:extLst>
              <a:ext uri="{FF2B5EF4-FFF2-40B4-BE49-F238E27FC236}">
                <a16:creationId xmlns:a16="http://schemas.microsoft.com/office/drawing/2014/main" id="{9DACF76C-2417-AC95-ED6B-C6D9C7DB3841}"/>
              </a:ext>
            </a:extLst>
          </p:cNvPr>
          <p:cNvSpPr txBox="1"/>
          <p:nvPr/>
        </p:nvSpPr>
        <p:spPr>
          <a:xfrm>
            <a:off x="2541756" y="6477802"/>
            <a:ext cx="7108723" cy="261610"/>
          </a:xfrm>
          <a:prstGeom prst="rect">
            <a:avLst/>
          </a:prstGeom>
          <a:noFill/>
        </p:spPr>
        <p:txBody>
          <a:bodyPr wrap="square">
            <a:spAutoFit/>
          </a:bodyPr>
          <a:lstStyle/>
          <a:p>
            <a:pPr algn="ctr">
              <a:spcBef>
                <a:spcPts val="600"/>
              </a:spcBef>
            </a:pPr>
            <a:r>
              <a:rPr lang="de-CH" sz="1100" b="1" dirty="0">
                <a:solidFill>
                  <a:srgbClr val="5F5F5F"/>
                </a:solidFill>
                <a:latin typeface="+mj-lt"/>
              </a:rPr>
              <a:t>Unterlagen erstellt von: Schweizerisches Zentrum für Unternehmerisches Denken und Handeln szUDH </a:t>
            </a:r>
          </a:p>
        </p:txBody>
      </p:sp>
    </p:spTree>
    <p:extLst>
      <p:ext uri="{BB962C8B-B14F-4D97-AF65-F5344CB8AC3E}">
        <p14:creationId xmlns:p14="http://schemas.microsoft.com/office/powerpoint/2010/main" val="3906535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59622-24B8-42BF-9CDC-3B434C16A31C}"/>
              </a:ext>
            </a:extLst>
          </p:cNvPr>
          <p:cNvSpPr>
            <a:spLocks noGrp="1"/>
          </p:cNvSpPr>
          <p:nvPr>
            <p:ph type="title"/>
          </p:nvPr>
        </p:nvSpPr>
        <p:spPr>
          <a:xfrm>
            <a:off x="237268" y="4089555"/>
            <a:ext cx="5094896" cy="846756"/>
          </a:xfrm>
        </p:spPr>
        <p:txBody>
          <a:bodyPr>
            <a:normAutofit fontScale="90000"/>
          </a:bodyPr>
          <a:lstStyle/>
          <a:p>
            <a:r>
              <a:rPr lang="de-CH" noProof="0" dirty="0">
                <a:solidFill>
                  <a:schemeClr val="bg1"/>
                </a:solidFill>
              </a:rPr>
              <a:t>Modul 1: </a:t>
            </a:r>
            <a:br>
              <a:rPr lang="de-CH" noProof="0" dirty="0">
                <a:solidFill>
                  <a:schemeClr val="bg1"/>
                </a:solidFill>
              </a:rPr>
            </a:br>
            <a:r>
              <a:rPr lang="de-CH" sz="2200" noProof="0" dirty="0">
                <a:solidFill>
                  <a:schemeClr val="bg1"/>
                </a:solidFill>
              </a:rPr>
              <a:t>Ein lösenswertes Problem finden</a:t>
            </a:r>
          </a:p>
        </p:txBody>
      </p:sp>
      <p:sp>
        <p:nvSpPr>
          <p:cNvPr id="5" name="Foliennummernplatzhalter 4">
            <a:extLst>
              <a:ext uri="{FF2B5EF4-FFF2-40B4-BE49-F238E27FC236}">
                <a16:creationId xmlns:a16="http://schemas.microsoft.com/office/drawing/2014/main" id="{D490FCDB-F780-45A3-83C0-FCD5A1DB6A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6" name="Textplatzhalter 2">
            <a:extLst>
              <a:ext uri="{FF2B5EF4-FFF2-40B4-BE49-F238E27FC236}">
                <a16:creationId xmlns:a16="http://schemas.microsoft.com/office/drawing/2014/main" id="{56B5C9F4-49A0-0111-6410-58C8DF29845D}"/>
              </a:ext>
            </a:extLst>
          </p:cNvPr>
          <p:cNvSpPr txBox="1">
            <a:spLocks/>
          </p:cNvSpPr>
          <p:nvPr/>
        </p:nvSpPr>
        <p:spPr>
          <a:xfrm>
            <a:off x="233984" y="5521105"/>
            <a:ext cx="11958016" cy="10738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sz="1950" dirty="0">
                <a:solidFill>
                  <a:schemeClr val="accent6">
                    <a:lumMod val="50000"/>
                  </a:schemeClr>
                </a:solidFill>
                <a:latin typeface="+mj-lt"/>
              </a:rPr>
              <a:t>Inspiration Day </a:t>
            </a:r>
            <a:r>
              <a:rPr lang="de-CH" sz="1950" b="1" noProof="0" dirty="0">
                <a:solidFill>
                  <a:srgbClr val="B11B96"/>
                </a:solidFill>
                <a:latin typeface="+mj-lt"/>
              </a:rPr>
              <a:t>| </a:t>
            </a:r>
            <a:r>
              <a:rPr lang="de-CH" sz="1950" b="1" dirty="0">
                <a:solidFill>
                  <a:srgbClr val="B11B96"/>
                </a:solidFill>
                <a:latin typeface="+mj-lt"/>
              </a:rPr>
              <a:t>Modul 1: Ein lösenswertes Problem finden</a:t>
            </a:r>
            <a:r>
              <a:rPr lang="de-CH" sz="1950" noProof="0" dirty="0">
                <a:solidFill>
                  <a:schemeClr val="accent6">
                    <a:lumMod val="50000"/>
                  </a:schemeClr>
                </a:solidFill>
                <a:latin typeface="+mj-lt"/>
              </a:rPr>
              <a:t>| Modul 2: Eine passende Lösung entwickeln| Modul 3: Ein tragfähiges Geschäftsmodell entwickeln| Modul 4: </a:t>
            </a:r>
            <a:r>
              <a:rPr lang="de-CH" sz="1950" dirty="0">
                <a:solidFill>
                  <a:schemeClr val="accent6">
                    <a:lumMod val="50000"/>
                  </a:schemeClr>
                </a:solidFill>
                <a:latin typeface="+mj-lt"/>
              </a:rPr>
              <a:t>Finanzielle Tragfähigkeit sicherstellen</a:t>
            </a:r>
            <a:r>
              <a:rPr lang="de-CH" sz="1950" noProof="0" dirty="0">
                <a:solidFill>
                  <a:schemeClr val="accent6">
                    <a:lumMod val="50000"/>
                  </a:schemeClr>
                </a:solidFill>
                <a:latin typeface="+mj-lt"/>
              </a:rPr>
              <a:t>| Modul 5: In den Markt eintreten| Modul 6: </a:t>
            </a:r>
            <a:r>
              <a:rPr lang="de-CH" sz="1950" dirty="0">
                <a:solidFill>
                  <a:schemeClr val="accent6">
                    <a:lumMod val="50000"/>
                  </a:schemeClr>
                </a:solidFill>
                <a:latin typeface="+mj-lt"/>
              </a:rPr>
              <a:t>Präsentation und Abschluss</a:t>
            </a:r>
            <a:endParaRPr lang="de-CH" sz="1950" noProof="0" dirty="0">
              <a:solidFill>
                <a:schemeClr val="accent6">
                  <a:lumMod val="50000"/>
                </a:schemeClr>
              </a:solidFill>
              <a:latin typeface="+mj-lt"/>
            </a:endParaRPr>
          </a:p>
        </p:txBody>
      </p:sp>
    </p:spTree>
    <p:extLst>
      <p:ext uri="{BB962C8B-B14F-4D97-AF65-F5344CB8AC3E}">
        <p14:creationId xmlns:p14="http://schemas.microsoft.com/office/powerpoint/2010/main" val="3832661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9">
            <a:extLst>
              <a:ext uri="{FF2B5EF4-FFF2-40B4-BE49-F238E27FC236}">
                <a16:creationId xmlns:a16="http://schemas.microsoft.com/office/drawing/2014/main" id="{8D3572A0-2EC0-F247-7A62-88D32A6F1051}"/>
              </a:ext>
            </a:extLst>
          </p:cNvPr>
          <p:cNvSpPr>
            <a:spLocks/>
          </p:cNvSpPr>
          <p:nvPr/>
        </p:nvSpPr>
        <p:spPr bwMode="auto">
          <a:xfrm>
            <a:off x="4641458" y="1904345"/>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4" name="Freeform 5">
            <a:extLst>
              <a:ext uri="{FF2B5EF4-FFF2-40B4-BE49-F238E27FC236}">
                <a16:creationId xmlns:a16="http://schemas.microsoft.com/office/drawing/2014/main" id="{B5762697-A394-004D-F86B-6B64C8D2B005}"/>
              </a:ext>
            </a:extLst>
          </p:cNvPr>
          <p:cNvSpPr>
            <a:spLocks/>
          </p:cNvSpPr>
          <p:nvPr/>
        </p:nvSpPr>
        <p:spPr bwMode="auto">
          <a:xfrm>
            <a:off x="1855612" y="1904345"/>
            <a:ext cx="3160758" cy="3159216"/>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2" name="Foliennummernplatzhalter 1">
            <a:extLst>
              <a:ext uri="{FF2B5EF4-FFF2-40B4-BE49-F238E27FC236}">
                <a16:creationId xmlns:a16="http://schemas.microsoft.com/office/drawing/2014/main" id="{706DC77B-B51E-EFE6-33A1-DDF12DFDA01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5" name="Freeform 5">
            <a:extLst>
              <a:ext uri="{FF2B5EF4-FFF2-40B4-BE49-F238E27FC236}">
                <a16:creationId xmlns:a16="http://schemas.microsoft.com/office/drawing/2014/main" id="{1752EE11-8F85-770E-B4B3-9B6323016D33}"/>
              </a:ext>
            </a:extLst>
          </p:cNvPr>
          <p:cNvSpPr>
            <a:spLocks/>
          </p:cNvSpPr>
          <p:nvPr/>
        </p:nvSpPr>
        <p:spPr bwMode="auto">
          <a:xfrm>
            <a:off x="7403556" y="1904345"/>
            <a:ext cx="3160758" cy="3159216"/>
          </a:xfrm>
          <a:prstGeom prst="ellipse">
            <a:avLst/>
          </a:prstGeom>
          <a:solidFill>
            <a:srgbClr val="BEBE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6" name="Freeform 7">
            <a:extLst>
              <a:ext uri="{FF2B5EF4-FFF2-40B4-BE49-F238E27FC236}">
                <a16:creationId xmlns:a16="http://schemas.microsoft.com/office/drawing/2014/main" id="{7F495E3A-B735-880A-3C18-ED9EC182782E}"/>
              </a:ext>
            </a:extLst>
          </p:cNvPr>
          <p:cNvSpPr>
            <a:spLocks/>
          </p:cNvSpPr>
          <p:nvPr/>
        </p:nvSpPr>
        <p:spPr bwMode="auto">
          <a:xfrm>
            <a:off x="1380205" y="1550481"/>
            <a:ext cx="3369088" cy="3924666"/>
          </a:xfrm>
          <a:custGeom>
            <a:avLst/>
            <a:gdLst>
              <a:gd name="T0" fmla="*/ 1338 w 1550"/>
              <a:gd name="T1" fmla="*/ 1585 h 1805"/>
              <a:gd name="T2" fmla="*/ 244 w 1550"/>
              <a:gd name="T3" fmla="*/ 1292 h 1805"/>
              <a:gd name="T4" fmla="*/ 537 w 1550"/>
              <a:gd name="T5" fmla="*/ 198 h 1805"/>
              <a:gd name="T6" fmla="*/ 1483 w 1550"/>
              <a:gd name="T7" fmla="*/ 305 h 1805"/>
              <a:gd name="T8" fmla="*/ 1454 w 1550"/>
              <a:gd name="T9" fmla="*/ 335 h 1805"/>
              <a:gd name="T10" fmla="*/ 1550 w 1550"/>
              <a:gd name="T11" fmla="*/ 357 h 1805"/>
              <a:gd name="T12" fmla="*/ 1524 w 1550"/>
              <a:gd name="T13" fmla="*/ 263 h 1805"/>
              <a:gd name="T14" fmla="*/ 1497 w 1550"/>
              <a:gd name="T15" fmla="*/ 290 h 1805"/>
              <a:gd name="T16" fmla="*/ 527 w 1550"/>
              <a:gd name="T17" fmla="*/ 180 h 1805"/>
              <a:gd name="T18" fmla="*/ 227 w 1550"/>
              <a:gd name="T19" fmla="*/ 1302 h 1805"/>
              <a:gd name="T20" fmla="*/ 939 w 1550"/>
              <a:gd name="T21" fmla="*/ 1712 h 1805"/>
              <a:gd name="T22" fmla="*/ 1348 w 1550"/>
              <a:gd name="T23" fmla="*/ 1602 h 1805"/>
              <a:gd name="T24" fmla="*/ 1529 w 1550"/>
              <a:gd name="T25" fmla="*/ 1461 h 1805"/>
              <a:gd name="T26" fmla="*/ 1515 w 1550"/>
              <a:gd name="T27" fmla="*/ 1446 h 1805"/>
              <a:gd name="T28" fmla="*/ 1338 w 1550"/>
              <a:gd name="T29" fmla="*/ 1585 h 1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50" h="1805">
                <a:moveTo>
                  <a:pt x="1338" y="1585"/>
                </a:moveTo>
                <a:cubicBezTo>
                  <a:pt x="956" y="1805"/>
                  <a:pt x="465" y="1674"/>
                  <a:pt x="244" y="1292"/>
                </a:cubicBezTo>
                <a:cubicBezTo>
                  <a:pt x="24" y="909"/>
                  <a:pt x="155" y="419"/>
                  <a:pt x="537" y="198"/>
                </a:cubicBezTo>
                <a:cubicBezTo>
                  <a:pt x="843" y="22"/>
                  <a:pt x="1227" y="66"/>
                  <a:pt x="1483" y="305"/>
                </a:cubicBezTo>
                <a:cubicBezTo>
                  <a:pt x="1454" y="335"/>
                  <a:pt x="1454" y="335"/>
                  <a:pt x="1454" y="335"/>
                </a:cubicBezTo>
                <a:cubicBezTo>
                  <a:pt x="1550" y="357"/>
                  <a:pt x="1550" y="357"/>
                  <a:pt x="1550" y="357"/>
                </a:cubicBezTo>
                <a:cubicBezTo>
                  <a:pt x="1524" y="263"/>
                  <a:pt x="1524" y="263"/>
                  <a:pt x="1524" y="263"/>
                </a:cubicBezTo>
                <a:cubicBezTo>
                  <a:pt x="1497" y="290"/>
                  <a:pt x="1497" y="290"/>
                  <a:pt x="1497" y="290"/>
                </a:cubicBezTo>
                <a:cubicBezTo>
                  <a:pt x="1234" y="46"/>
                  <a:pt x="841" y="0"/>
                  <a:pt x="527" y="180"/>
                </a:cubicBezTo>
                <a:cubicBezTo>
                  <a:pt x="135" y="407"/>
                  <a:pt x="0" y="910"/>
                  <a:pt x="227" y="1302"/>
                </a:cubicBezTo>
                <a:cubicBezTo>
                  <a:pt x="379" y="1565"/>
                  <a:pt x="655" y="1712"/>
                  <a:pt x="939" y="1712"/>
                </a:cubicBezTo>
                <a:cubicBezTo>
                  <a:pt x="1078" y="1712"/>
                  <a:pt x="1219" y="1677"/>
                  <a:pt x="1348" y="1602"/>
                </a:cubicBezTo>
                <a:cubicBezTo>
                  <a:pt x="1415" y="1564"/>
                  <a:pt x="1476" y="1516"/>
                  <a:pt x="1529" y="1461"/>
                </a:cubicBezTo>
                <a:cubicBezTo>
                  <a:pt x="1515" y="1446"/>
                  <a:pt x="1515" y="1446"/>
                  <a:pt x="1515" y="1446"/>
                </a:cubicBezTo>
                <a:cubicBezTo>
                  <a:pt x="1463" y="1500"/>
                  <a:pt x="1403" y="1547"/>
                  <a:pt x="1338" y="1585"/>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7" name="Freeform 8">
            <a:extLst>
              <a:ext uri="{FF2B5EF4-FFF2-40B4-BE49-F238E27FC236}">
                <a16:creationId xmlns:a16="http://schemas.microsoft.com/office/drawing/2014/main" id="{E1E6ACAB-5A13-88AE-18C0-3A75993E828E}"/>
              </a:ext>
            </a:extLst>
          </p:cNvPr>
          <p:cNvSpPr>
            <a:spLocks/>
          </p:cNvSpPr>
          <p:nvPr/>
        </p:nvSpPr>
        <p:spPr bwMode="auto">
          <a:xfrm>
            <a:off x="7679277" y="1522255"/>
            <a:ext cx="3360198" cy="3923397"/>
          </a:xfrm>
          <a:custGeom>
            <a:avLst/>
            <a:gdLst>
              <a:gd name="T0" fmla="*/ 1019 w 1546"/>
              <a:gd name="T1" fmla="*/ 179 h 1804"/>
              <a:gd name="T2" fmla="*/ 51 w 1546"/>
              <a:gd name="T3" fmla="*/ 288 h 1804"/>
              <a:gd name="T4" fmla="*/ 26 w 1546"/>
              <a:gd name="T5" fmla="*/ 262 h 1804"/>
              <a:gd name="T6" fmla="*/ 0 w 1546"/>
              <a:gd name="T7" fmla="*/ 356 h 1804"/>
              <a:gd name="T8" fmla="*/ 95 w 1546"/>
              <a:gd name="T9" fmla="*/ 334 h 1804"/>
              <a:gd name="T10" fmla="*/ 65 w 1546"/>
              <a:gd name="T11" fmla="*/ 303 h 1804"/>
              <a:gd name="T12" fmla="*/ 1009 w 1546"/>
              <a:gd name="T13" fmla="*/ 197 h 1804"/>
              <a:gd name="T14" fmla="*/ 1302 w 1546"/>
              <a:gd name="T15" fmla="*/ 1291 h 1804"/>
              <a:gd name="T16" fmla="*/ 209 w 1546"/>
              <a:gd name="T17" fmla="*/ 1584 h 1804"/>
              <a:gd name="T18" fmla="*/ 64 w 1546"/>
              <a:gd name="T19" fmla="*/ 1477 h 1804"/>
              <a:gd name="T20" fmla="*/ 97 w 1546"/>
              <a:gd name="T21" fmla="*/ 1444 h 1804"/>
              <a:gd name="T22" fmla="*/ 1 w 1546"/>
              <a:gd name="T23" fmla="*/ 1421 h 1804"/>
              <a:gd name="T24" fmla="*/ 27 w 1546"/>
              <a:gd name="T25" fmla="*/ 1516 h 1804"/>
              <a:gd name="T26" fmla="*/ 50 w 1546"/>
              <a:gd name="T27" fmla="*/ 1492 h 1804"/>
              <a:gd name="T28" fmla="*/ 199 w 1546"/>
              <a:gd name="T29" fmla="*/ 1601 h 1804"/>
              <a:gd name="T30" fmla="*/ 608 w 1546"/>
              <a:gd name="T31" fmla="*/ 1711 h 1804"/>
              <a:gd name="T32" fmla="*/ 1320 w 1546"/>
              <a:gd name="T33" fmla="*/ 1301 h 1804"/>
              <a:gd name="T34" fmla="*/ 1019 w 1546"/>
              <a:gd name="T35" fmla="*/ 179 h 1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6" h="1804">
                <a:moveTo>
                  <a:pt x="1019" y="179"/>
                </a:moveTo>
                <a:cubicBezTo>
                  <a:pt x="708" y="0"/>
                  <a:pt x="313" y="45"/>
                  <a:pt x="51" y="288"/>
                </a:cubicBezTo>
                <a:cubicBezTo>
                  <a:pt x="26" y="262"/>
                  <a:pt x="26" y="262"/>
                  <a:pt x="26" y="262"/>
                </a:cubicBezTo>
                <a:cubicBezTo>
                  <a:pt x="0" y="356"/>
                  <a:pt x="0" y="356"/>
                  <a:pt x="0" y="356"/>
                </a:cubicBezTo>
                <a:cubicBezTo>
                  <a:pt x="95" y="334"/>
                  <a:pt x="95" y="334"/>
                  <a:pt x="95" y="334"/>
                </a:cubicBezTo>
                <a:cubicBezTo>
                  <a:pt x="65" y="303"/>
                  <a:pt x="65" y="303"/>
                  <a:pt x="65" y="303"/>
                </a:cubicBezTo>
                <a:cubicBezTo>
                  <a:pt x="321" y="66"/>
                  <a:pt x="706" y="22"/>
                  <a:pt x="1009" y="197"/>
                </a:cubicBezTo>
                <a:cubicBezTo>
                  <a:pt x="1392" y="418"/>
                  <a:pt x="1523" y="908"/>
                  <a:pt x="1302" y="1291"/>
                </a:cubicBezTo>
                <a:cubicBezTo>
                  <a:pt x="1082" y="1673"/>
                  <a:pt x="591" y="1804"/>
                  <a:pt x="209" y="1584"/>
                </a:cubicBezTo>
                <a:cubicBezTo>
                  <a:pt x="157" y="1554"/>
                  <a:pt x="108" y="1518"/>
                  <a:pt x="64" y="1477"/>
                </a:cubicBezTo>
                <a:cubicBezTo>
                  <a:pt x="97" y="1444"/>
                  <a:pt x="97" y="1444"/>
                  <a:pt x="97" y="1444"/>
                </a:cubicBezTo>
                <a:cubicBezTo>
                  <a:pt x="1" y="1421"/>
                  <a:pt x="1" y="1421"/>
                  <a:pt x="1" y="1421"/>
                </a:cubicBezTo>
                <a:cubicBezTo>
                  <a:pt x="27" y="1516"/>
                  <a:pt x="27" y="1516"/>
                  <a:pt x="27" y="1516"/>
                </a:cubicBezTo>
                <a:cubicBezTo>
                  <a:pt x="50" y="1492"/>
                  <a:pt x="50" y="1492"/>
                  <a:pt x="50" y="1492"/>
                </a:cubicBezTo>
                <a:cubicBezTo>
                  <a:pt x="95" y="1534"/>
                  <a:pt x="145" y="1570"/>
                  <a:pt x="199" y="1601"/>
                </a:cubicBezTo>
                <a:cubicBezTo>
                  <a:pt x="328" y="1676"/>
                  <a:pt x="468" y="1711"/>
                  <a:pt x="608" y="1711"/>
                </a:cubicBezTo>
                <a:cubicBezTo>
                  <a:pt x="892" y="1711"/>
                  <a:pt x="1168" y="1564"/>
                  <a:pt x="1320" y="1301"/>
                </a:cubicBezTo>
                <a:cubicBezTo>
                  <a:pt x="1546" y="909"/>
                  <a:pt x="1411" y="406"/>
                  <a:pt x="1019" y="179"/>
                </a:cubicBezTo>
                <a:close/>
              </a:path>
            </a:pathLst>
          </a:custGeom>
          <a:solidFill>
            <a:srgbClr val="BEBE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9" name="Freeform 10">
            <a:extLst>
              <a:ext uri="{FF2B5EF4-FFF2-40B4-BE49-F238E27FC236}">
                <a16:creationId xmlns:a16="http://schemas.microsoft.com/office/drawing/2014/main" id="{CDBFB933-D9D2-B589-DA5C-B159CC1D9C67}"/>
              </a:ext>
            </a:extLst>
          </p:cNvPr>
          <p:cNvSpPr>
            <a:spLocks/>
          </p:cNvSpPr>
          <p:nvPr/>
        </p:nvSpPr>
        <p:spPr bwMode="auto">
          <a:xfrm>
            <a:off x="4976764" y="1515908"/>
            <a:ext cx="2489036" cy="694306"/>
          </a:xfrm>
          <a:custGeom>
            <a:avLst/>
            <a:gdLst>
              <a:gd name="T0" fmla="*/ 1130 w 1145"/>
              <a:gd name="T1" fmla="*/ 319 h 319"/>
              <a:gd name="T2" fmla="*/ 973 w 1145"/>
              <a:gd name="T3" fmla="*/ 200 h 319"/>
              <a:gd name="T4" fmla="*/ 14 w 1145"/>
              <a:gd name="T5" fmla="*/ 319 h 319"/>
              <a:gd name="T6" fmla="*/ 0 w 1145"/>
              <a:gd name="T7" fmla="*/ 305 h 319"/>
              <a:gd name="T8" fmla="*/ 983 w 1145"/>
              <a:gd name="T9" fmla="*/ 182 h 319"/>
              <a:gd name="T10" fmla="*/ 1145 w 1145"/>
              <a:gd name="T11" fmla="*/ 305 h 319"/>
              <a:gd name="T12" fmla="*/ 1130 w 1145"/>
              <a:gd name="T13" fmla="*/ 319 h 319"/>
            </a:gdLst>
            <a:ahLst/>
            <a:cxnLst>
              <a:cxn ang="0">
                <a:pos x="T0" y="T1"/>
              </a:cxn>
              <a:cxn ang="0">
                <a:pos x="T2" y="T3"/>
              </a:cxn>
              <a:cxn ang="0">
                <a:pos x="T4" y="T5"/>
              </a:cxn>
              <a:cxn ang="0">
                <a:pos x="T6" y="T7"/>
              </a:cxn>
              <a:cxn ang="0">
                <a:pos x="T8" y="T9"/>
              </a:cxn>
              <a:cxn ang="0">
                <a:pos x="T10" y="T11"/>
              </a:cxn>
              <a:cxn ang="0">
                <a:pos x="T12" y="T13"/>
              </a:cxn>
            </a:cxnLst>
            <a:rect l="0" t="0" r="r" b="b"/>
            <a:pathLst>
              <a:path w="1145" h="319">
                <a:moveTo>
                  <a:pt x="1130" y="319"/>
                </a:moveTo>
                <a:cubicBezTo>
                  <a:pt x="1083" y="273"/>
                  <a:pt x="1030" y="233"/>
                  <a:pt x="973" y="200"/>
                </a:cubicBezTo>
                <a:cubicBezTo>
                  <a:pt x="664" y="22"/>
                  <a:pt x="270" y="71"/>
                  <a:pt x="14" y="319"/>
                </a:cubicBezTo>
                <a:cubicBezTo>
                  <a:pt x="0" y="305"/>
                  <a:pt x="0" y="305"/>
                  <a:pt x="0" y="305"/>
                </a:cubicBezTo>
                <a:cubicBezTo>
                  <a:pt x="262" y="50"/>
                  <a:pt x="666" y="0"/>
                  <a:pt x="983" y="182"/>
                </a:cubicBezTo>
                <a:cubicBezTo>
                  <a:pt x="1042" y="216"/>
                  <a:pt x="1096" y="258"/>
                  <a:pt x="1145" y="305"/>
                </a:cubicBezTo>
                <a:lnTo>
                  <a:pt x="1130" y="319"/>
                </a:lnTo>
                <a:close/>
              </a:path>
            </a:pathLst>
          </a:custGeom>
          <a:solidFill>
            <a:srgbClr val="BEBE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0" name="Freeform 11">
            <a:extLst>
              <a:ext uri="{FF2B5EF4-FFF2-40B4-BE49-F238E27FC236}">
                <a16:creationId xmlns:a16="http://schemas.microsoft.com/office/drawing/2014/main" id="{BD8FD663-CA9B-A57C-FBB2-E209813664B4}"/>
              </a:ext>
            </a:extLst>
          </p:cNvPr>
          <p:cNvSpPr>
            <a:spLocks/>
          </p:cNvSpPr>
          <p:nvPr/>
        </p:nvSpPr>
        <p:spPr bwMode="auto">
          <a:xfrm>
            <a:off x="4969144" y="4699305"/>
            <a:ext cx="2504275" cy="656227"/>
          </a:xfrm>
          <a:custGeom>
            <a:avLst/>
            <a:gdLst>
              <a:gd name="T0" fmla="*/ 576 w 1152"/>
              <a:gd name="T1" fmla="*/ 250 h 302"/>
              <a:gd name="T2" fmla="*/ 166 w 1152"/>
              <a:gd name="T3" fmla="*/ 140 h 302"/>
              <a:gd name="T4" fmla="*/ 0 w 1152"/>
              <a:gd name="T5" fmla="*/ 14 h 302"/>
              <a:gd name="T6" fmla="*/ 15 w 1152"/>
              <a:gd name="T7" fmla="*/ 0 h 302"/>
              <a:gd name="T8" fmla="*/ 176 w 1152"/>
              <a:gd name="T9" fmla="*/ 123 h 302"/>
              <a:gd name="T10" fmla="*/ 1138 w 1152"/>
              <a:gd name="T11" fmla="*/ 0 h 302"/>
              <a:gd name="T12" fmla="*/ 1152 w 1152"/>
              <a:gd name="T13" fmla="*/ 14 h 302"/>
              <a:gd name="T14" fmla="*/ 576 w 1152"/>
              <a:gd name="T15" fmla="*/ 250 h 3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2" h="302">
                <a:moveTo>
                  <a:pt x="576" y="250"/>
                </a:moveTo>
                <a:cubicBezTo>
                  <a:pt x="435" y="250"/>
                  <a:pt x="294" y="214"/>
                  <a:pt x="166" y="140"/>
                </a:cubicBezTo>
                <a:cubicBezTo>
                  <a:pt x="105" y="105"/>
                  <a:pt x="50" y="63"/>
                  <a:pt x="0" y="14"/>
                </a:cubicBezTo>
                <a:cubicBezTo>
                  <a:pt x="15" y="0"/>
                  <a:pt x="15" y="0"/>
                  <a:pt x="15" y="0"/>
                </a:cubicBezTo>
                <a:cubicBezTo>
                  <a:pt x="63" y="47"/>
                  <a:pt x="117" y="89"/>
                  <a:pt x="176" y="123"/>
                </a:cubicBezTo>
                <a:cubicBezTo>
                  <a:pt x="487" y="302"/>
                  <a:pt x="883" y="252"/>
                  <a:pt x="1138" y="0"/>
                </a:cubicBezTo>
                <a:cubicBezTo>
                  <a:pt x="1152" y="14"/>
                  <a:pt x="1152" y="14"/>
                  <a:pt x="1152" y="14"/>
                </a:cubicBezTo>
                <a:cubicBezTo>
                  <a:pt x="995" y="169"/>
                  <a:pt x="786" y="250"/>
                  <a:pt x="576" y="25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5" name="Rectangle 399">
            <a:extLst>
              <a:ext uri="{FF2B5EF4-FFF2-40B4-BE49-F238E27FC236}">
                <a16:creationId xmlns:a16="http://schemas.microsoft.com/office/drawing/2014/main" id="{9102112D-C838-DAC5-FB5A-4D874640DAB6}"/>
              </a:ext>
            </a:extLst>
          </p:cNvPr>
          <p:cNvSpPr/>
          <p:nvPr/>
        </p:nvSpPr>
        <p:spPr>
          <a:xfrm>
            <a:off x="2118519" y="3436052"/>
            <a:ext cx="2636471" cy="923330"/>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M1.1 Welches Problemfeld begeistert Sie?</a:t>
            </a:r>
          </a:p>
        </p:txBody>
      </p:sp>
      <p:sp>
        <p:nvSpPr>
          <p:cNvPr id="40" name="Rectangle 406">
            <a:extLst>
              <a:ext uri="{FF2B5EF4-FFF2-40B4-BE49-F238E27FC236}">
                <a16:creationId xmlns:a16="http://schemas.microsoft.com/office/drawing/2014/main" id="{FF6647C1-8AA3-9C18-CDF8-0FA2B6657475}"/>
              </a:ext>
            </a:extLst>
          </p:cNvPr>
          <p:cNvSpPr/>
          <p:nvPr/>
        </p:nvSpPr>
        <p:spPr>
          <a:xfrm>
            <a:off x="7749140" y="3436974"/>
            <a:ext cx="2667018" cy="1389771"/>
          </a:xfrm>
          <a:prstGeom prst="rect">
            <a:avLst/>
          </a:prstGeom>
        </p:spPr>
        <p:txBody>
          <a:bodyPr wrap="square" lIns="68567" tIns="34283" rIns="68567" bIns="34283">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M1.3 Wie definieren Sie das Problem, das Sie angehen möchten?</a:t>
            </a:r>
          </a:p>
        </p:txBody>
      </p:sp>
      <p:sp>
        <p:nvSpPr>
          <p:cNvPr id="42" name="Rectangle 399">
            <a:extLst>
              <a:ext uri="{FF2B5EF4-FFF2-40B4-BE49-F238E27FC236}">
                <a16:creationId xmlns:a16="http://schemas.microsoft.com/office/drawing/2014/main" id="{CF573153-C64B-28A3-B8BE-8D62A21B3728}"/>
              </a:ext>
            </a:extLst>
          </p:cNvPr>
          <p:cNvSpPr/>
          <p:nvPr/>
        </p:nvSpPr>
        <p:spPr>
          <a:xfrm>
            <a:off x="4999361" y="3436052"/>
            <a:ext cx="2626934" cy="923330"/>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M1.2 Wie können Sie einem Problem auf den Grund gehen?</a:t>
            </a:r>
          </a:p>
        </p:txBody>
      </p:sp>
      <p:grpSp>
        <p:nvGrpSpPr>
          <p:cNvPr id="44" name="Group 14">
            <a:extLst>
              <a:ext uri="{FF2B5EF4-FFF2-40B4-BE49-F238E27FC236}">
                <a16:creationId xmlns:a16="http://schemas.microsoft.com/office/drawing/2014/main" id="{073F1A3B-D24B-A20B-0C47-1A868FC6BD1B}"/>
              </a:ext>
            </a:extLst>
          </p:cNvPr>
          <p:cNvGrpSpPr>
            <a:grpSpLocks noChangeAspect="1"/>
          </p:cNvGrpSpPr>
          <p:nvPr/>
        </p:nvGrpSpPr>
        <p:grpSpPr bwMode="auto">
          <a:xfrm>
            <a:off x="8647389" y="2484190"/>
            <a:ext cx="810935" cy="833604"/>
            <a:chOff x="3400" y="815"/>
            <a:chExt cx="4722" cy="4854"/>
          </a:xfrm>
          <a:solidFill>
            <a:schemeClr val="bg1"/>
          </a:solidFill>
        </p:grpSpPr>
        <p:sp>
          <p:nvSpPr>
            <p:cNvPr id="45" name="Freeform 15">
              <a:extLst>
                <a:ext uri="{FF2B5EF4-FFF2-40B4-BE49-F238E27FC236}">
                  <a16:creationId xmlns:a16="http://schemas.microsoft.com/office/drawing/2014/main" id="{97A2BAE0-BDA7-AEB8-3DA3-5FEA2ADB1C91}"/>
                </a:ext>
              </a:extLst>
            </p:cNvPr>
            <p:cNvSpPr>
              <a:spLocks noEditPoints="1"/>
            </p:cNvSpPr>
            <p:nvPr/>
          </p:nvSpPr>
          <p:spPr bwMode="auto">
            <a:xfrm>
              <a:off x="3400" y="815"/>
              <a:ext cx="3828" cy="4854"/>
            </a:xfrm>
            <a:custGeom>
              <a:avLst/>
              <a:gdLst>
                <a:gd name="T0" fmla="*/ 1516 w 1618"/>
                <a:gd name="T1" fmla="*/ 0 h 2052"/>
                <a:gd name="T2" fmla="*/ 1567 w 1618"/>
                <a:gd name="T3" fmla="*/ 21 h 2052"/>
                <a:gd name="T4" fmla="*/ 1616 w 1618"/>
                <a:gd name="T5" fmla="*/ 110 h 2052"/>
                <a:gd name="T6" fmla="*/ 1616 w 1618"/>
                <a:gd name="T7" fmla="*/ 264 h 2052"/>
                <a:gd name="T8" fmla="*/ 1565 w 1618"/>
                <a:gd name="T9" fmla="*/ 320 h 2052"/>
                <a:gd name="T10" fmla="*/ 1512 w 1618"/>
                <a:gd name="T11" fmla="*/ 264 h 2052"/>
                <a:gd name="T12" fmla="*/ 1512 w 1618"/>
                <a:gd name="T13" fmla="*/ 124 h 2052"/>
                <a:gd name="T14" fmla="*/ 1494 w 1618"/>
                <a:gd name="T15" fmla="*/ 104 h 2052"/>
                <a:gd name="T16" fmla="*/ 524 w 1618"/>
                <a:gd name="T17" fmla="*/ 104 h 2052"/>
                <a:gd name="T18" fmla="*/ 512 w 1618"/>
                <a:gd name="T19" fmla="*/ 105 h 2052"/>
                <a:gd name="T20" fmla="*/ 512 w 1618"/>
                <a:gd name="T21" fmla="*/ 127 h 2052"/>
                <a:gd name="T22" fmla="*/ 512 w 1618"/>
                <a:gd name="T23" fmla="*/ 393 h 2052"/>
                <a:gd name="T24" fmla="*/ 488 w 1618"/>
                <a:gd name="T25" fmla="*/ 472 h 2052"/>
                <a:gd name="T26" fmla="*/ 413 w 1618"/>
                <a:gd name="T27" fmla="*/ 512 h 2052"/>
                <a:gd name="T28" fmla="*/ 125 w 1618"/>
                <a:gd name="T29" fmla="*/ 512 h 2052"/>
                <a:gd name="T30" fmla="*/ 100 w 1618"/>
                <a:gd name="T31" fmla="*/ 512 h 2052"/>
                <a:gd name="T32" fmla="*/ 100 w 1618"/>
                <a:gd name="T33" fmla="*/ 534 h 2052"/>
                <a:gd name="T34" fmla="*/ 100 w 1618"/>
                <a:gd name="T35" fmla="*/ 1924 h 2052"/>
                <a:gd name="T36" fmla="*/ 128 w 1618"/>
                <a:gd name="T37" fmla="*/ 1952 h 2052"/>
                <a:gd name="T38" fmla="*/ 1484 w 1618"/>
                <a:gd name="T39" fmla="*/ 1952 h 2052"/>
                <a:gd name="T40" fmla="*/ 1512 w 1618"/>
                <a:gd name="T41" fmla="*/ 1925 h 2052"/>
                <a:gd name="T42" fmla="*/ 1512 w 1618"/>
                <a:gd name="T43" fmla="*/ 1189 h 2052"/>
                <a:gd name="T44" fmla="*/ 1554 w 1618"/>
                <a:gd name="T45" fmla="*/ 1137 h 2052"/>
                <a:gd name="T46" fmla="*/ 1608 w 1618"/>
                <a:gd name="T47" fmla="*/ 1163 h 2052"/>
                <a:gd name="T48" fmla="*/ 1616 w 1618"/>
                <a:gd name="T49" fmla="*/ 1197 h 2052"/>
                <a:gd name="T50" fmla="*/ 1616 w 1618"/>
                <a:gd name="T51" fmla="*/ 1943 h 2052"/>
                <a:gd name="T52" fmla="*/ 1540 w 1618"/>
                <a:gd name="T53" fmla="*/ 2048 h 2052"/>
                <a:gd name="T54" fmla="*/ 1536 w 1618"/>
                <a:gd name="T55" fmla="*/ 2052 h 2052"/>
                <a:gd name="T56" fmla="*/ 80 w 1618"/>
                <a:gd name="T57" fmla="*/ 2052 h 2052"/>
                <a:gd name="T58" fmla="*/ 0 w 1618"/>
                <a:gd name="T59" fmla="*/ 1976 h 2052"/>
                <a:gd name="T60" fmla="*/ 0 w 1618"/>
                <a:gd name="T61" fmla="*/ 440 h 2052"/>
                <a:gd name="T62" fmla="*/ 21 w 1618"/>
                <a:gd name="T63" fmla="*/ 417 h 2052"/>
                <a:gd name="T64" fmla="*/ 404 w 1618"/>
                <a:gd name="T65" fmla="*/ 35 h 2052"/>
                <a:gd name="T66" fmla="*/ 452 w 1618"/>
                <a:gd name="T67" fmla="*/ 0 h 2052"/>
                <a:gd name="T68" fmla="*/ 1516 w 1618"/>
                <a:gd name="T69" fmla="*/ 0 h 2052"/>
                <a:gd name="T70" fmla="*/ 180 w 1618"/>
                <a:gd name="T71" fmla="*/ 412 h 2052"/>
                <a:gd name="T72" fmla="*/ 396 w 1618"/>
                <a:gd name="T73" fmla="*/ 411 h 2052"/>
                <a:gd name="T74" fmla="*/ 408 w 1618"/>
                <a:gd name="T75" fmla="*/ 396 h 2052"/>
                <a:gd name="T76" fmla="*/ 408 w 1618"/>
                <a:gd name="T77" fmla="*/ 290 h 2052"/>
                <a:gd name="T78" fmla="*/ 408 w 1618"/>
                <a:gd name="T79" fmla="*/ 183 h 2052"/>
                <a:gd name="T80" fmla="*/ 180 w 1618"/>
                <a:gd name="T81" fmla="*/ 412 h 2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18" h="2052">
                  <a:moveTo>
                    <a:pt x="1516" y="0"/>
                  </a:moveTo>
                  <a:cubicBezTo>
                    <a:pt x="1533" y="7"/>
                    <a:pt x="1551" y="12"/>
                    <a:pt x="1567" y="21"/>
                  </a:cubicBezTo>
                  <a:cubicBezTo>
                    <a:pt x="1601" y="41"/>
                    <a:pt x="1614" y="74"/>
                    <a:pt x="1616" y="110"/>
                  </a:cubicBezTo>
                  <a:cubicBezTo>
                    <a:pt x="1618" y="162"/>
                    <a:pt x="1616" y="213"/>
                    <a:pt x="1616" y="264"/>
                  </a:cubicBezTo>
                  <a:cubicBezTo>
                    <a:pt x="1616" y="295"/>
                    <a:pt x="1593" y="320"/>
                    <a:pt x="1565" y="320"/>
                  </a:cubicBezTo>
                  <a:cubicBezTo>
                    <a:pt x="1535" y="320"/>
                    <a:pt x="1511" y="297"/>
                    <a:pt x="1512" y="264"/>
                  </a:cubicBezTo>
                  <a:cubicBezTo>
                    <a:pt x="1513" y="217"/>
                    <a:pt x="1512" y="170"/>
                    <a:pt x="1512" y="124"/>
                  </a:cubicBezTo>
                  <a:cubicBezTo>
                    <a:pt x="1513" y="110"/>
                    <a:pt x="1509" y="104"/>
                    <a:pt x="1494" y="104"/>
                  </a:cubicBezTo>
                  <a:cubicBezTo>
                    <a:pt x="1170" y="104"/>
                    <a:pt x="847" y="104"/>
                    <a:pt x="524" y="104"/>
                  </a:cubicBezTo>
                  <a:cubicBezTo>
                    <a:pt x="521" y="104"/>
                    <a:pt x="517" y="104"/>
                    <a:pt x="512" y="105"/>
                  </a:cubicBezTo>
                  <a:cubicBezTo>
                    <a:pt x="512" y="113"/>
                    <a:pt x="512" y="120"/>
                    <a:pt x="512" y="127"/>
                  </a:cubicBezTo>
                  <a:cubicBezTo>
                    <a:pt x="512" y="216"/>
                    <a:pt x="512" y="304"/>
                    <a:pt x="512" y="393"/>
                  </a:cubicBezTo>
                  <a:cubicBezTo>
                    <a:pt x="512" y="422"/>
                    <a:pt x="506" y="449"/>
                    <a:pt x="488" y="472"/>
                  </a:cubicBezTo>
                  <a:cubicBezTo>
                    <a:pt x="469" y="497"/>
                    <a:pt x="444" y="512"/>
                    <a:pt x="413" y="512"/>
                  </a:cubicBezTo>
                  <a:cubicBezTo>
                    <a:pt x="317" y="512"/>
                    <a:pt x="221" y="512"/>
                    <a:pt x="125" y="512"/>
                  </a:cubicBezTo>
                  <a:cubicBezTo>
                    <a:pt x="117" y="512"/>
                    <a:pt x="110" y="512"/>
                    <a:pt x="100" y="512"/>
                  </a:cubicBezTo>
                  <a:cubicBezTo>
                    <a:pt x="100" y="520"/>
                    <a:pt x="100" y="527"/>
                    <a:pt x="100" y="534"/>
                  </a:cubicBezTo>
                  <a:cubicBezTo>
                    <a:pt x="100" y="997"/>
                    <a:pt x="100" y="1460"/>
                    <a:pt x="100" y="1924"/>
                  </a:cubicBezTo>
                  <a:cubicBezTo>
                    <a:pt x="100" y="1950"/>
                    <a:pt x="102" y="1952"/>
                    <a:pt x="128" y="1952"/>
                  </a:cubicBezTo>
                  <a:cubicBezTo>
                    <a:pt x="580" y="1952"/>
                    <a:pt x="1032" y="1952"/>
                    <a:pt x="1484" y="1952"/>
                  </a:cubicBezTo>
                  <a:cubicBezTo>
                    <a:pt x="1512" y="1952"/>
                    <a:pt x="1512" y="1952"/>
                    <a:pt x="1512" y="1925"/>
                  </a:cubicBezTo>
                  <a:cubicBezTo>
                    <a:pt x="1512" y="1680"/>
                    <a:pt x="1512" y="1434"/>
                    <a:pt x="1512" y="1189"/>
                  </a:cubicBezTo>
                  <a:cubicBezTo>
                    <a:pt x="1512" y="1162"/>
                    <a:pt x="1527" y="1144"/>
                    <a:pt x="1554" y="1137"/>
                  </a:cubicBezTo>
                  <a:cubicBezTo>
                    <a:pt x="1573" y="1132"/>
                    <a:pt x="1598" y="1143"/>
                    <a:pt x="1608" y="1163"/>
                  </a:cubicBezTo>
                  <a:cubicBezTo>
                    <a:pt x="1613" y="1173"/>
                    <a:pt x="1616" y="1185"/>
                    <a:pt x="1616" y="1197"/>
                  </a:cubicBezTo>
                  <a:cubicBezTo>
                    <a:pt x="1616" y="1445"/>
                    <a:pt x="1617" y="1694"/>
                    <a:pt x="1616" y="1943"/>
                  </a:cubicBezTo>
                  <a:cubicBezTo>
                    <a:pt x="1616" y="1988"/>
                    <a:pt x="1590" y="2033"/>
                    <a:pt x="1540" y="2048"/>
                  </a:cubicBezTo>
                  <a:cubicBezTo>
                    <a:pt x="1539" y="2049"/>
                    <a:pt x="1537" y="2051"/>
                    <a:pt x="1536" y="2052"/>
                  </a:cubicBezTo>
                  <a:cubicBezTo>
                    <a:pt x="1051" y="2052"/>
                    <a:pt x="566" y="2052"/>
                    <a:pt x="80" y="2052"/>
                  </a:cubicBezTo>
                  <a:cubicBezTo>
                    <a:pt x="43" y="2038"/>
                    <a:pt x="15" y="2014"/>
                    <a:pt x="0" y="1976"/>
                  </a:cubicBezTo>
                  <a:cubicBezTo>
                    <a:pt x="0" y="1464"/>
                    <a:pt x="0" y="952"/>
                    <a:pt x="0" y="440"/>
                  </a:cubicBezTo>
                  <a:cubicBezTo>
                    <a:pt x="7" y="432"/>
                    <a:pt x="14" y="424"/>
                    <a:pt x="21" y="417"/>
                  </a:cubicBezTo>
                  <a:cubicBezTo>
                    <a:pt x="149" y="289"/>
                    <a:pt x="276" y="162"/>
                    <a:pt x="404" y="35"/>
                  </a:cubicBezTo>
                  <a:cubicBezTo>
                    <a:pt x="418" y="21"/>
                    <a:pt x="436" y="11"/>
                    <a:pt x="452" y="0"/>
                  </a:cubicBezTo>
                  <a:cubicBezTo>
                    <a:pt x="807" y="0"/>
                    <a:pt x="1162" y="0"/>
                    <a:pt x="1516" y="0"/>
                  </a:cubicBezTo>
                  <a:close/>
                  <a:moveTo>
                    <a:pt x="180" y="412"/>
                  </a:moveTo>
                  <a:cubicBezTo>
                    <a:pt x="251" y="412"/>
                    <a:pt x="324" y="412"/>
                    <a:pt x="396" y="411"/>
                  </a:cubicBezTo>
                  <a:cubicBezTo>
                    <a:pt x="400" y="411"/>
                    <a:pt x="408" y="401"/>
                    <a:pt x="408" y="396"/>
                  </a:cubicBezTo>
                  <a:cubicBezTo>
                    <a:pt x="409" y="360"/>
                    <a:pt x="408" y="325"/>
                    <a:pt x="408" y="290"/>
                  </a:cubicBezTo>
                  <a:cubicBezTo>
                    <a:pt x="408" y="254"/>
                    <a:pt x="408" y="218"/>
                    <a:pt x="408" y="183"/>
                  </a:cubicBezTo>
                  <a:cubicBezTo>
                    <a:pt x="332" y="260"/>
                    <a:pt x="256" y="335"/>
                    <a:pt x="180" y="4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46" name="Freeform 16">
              <a:extLst>
                <a:ext uri="{FF2B5EF4-FFF2-40B4-BE49-F238E27FC236}">
                  <a16:creationId xmlns:a16="http://schemas.microsoft.com/office/drawing/2014/main" id="{634604FF-12E3-143A-4603-8075AE6706B7}"/>
                </a:ext>
              </a:extLst>
            </p:cNvPr>
            <p:cNvSpPr>
              <a:spLocks noEditPoints="1"/>
            </p:cNvSpPr>
            <p:nvPr/>
          </p:nvSpPr>
          <p:spPr bwMode="auto">
            <a:xfrm>
              <a:off x="4159" y="1494"/>
              <a:ext cx="3963" cy="3352"/>
            </a:xfrm>
            <a:custGeom>
              <a:avLst/>
              <a:gdLst>
                <a:gd name="T0" fmla="*/ 1675 w 1675"/>
                <a:gd name="T1" fmla="*/ 253 h 1417"/>
                <a:gd name="T2" fmla="*/ 1662 w 1675"/>
                <a:gd name="T3" fmla="*/ 299 h 1417"/>
                <a:gd name="T4" fmla="*/ 1618 w 1675"/>
                <a:gd name="T5" fmla="*/ 363 h 1417"/>
                <a:gd name="T6" fmla="*/ 680 w 1675"/>
                <a:gd name="T7" fmla="*/ 1303 h 1417"/>
                <a:gd name="T8" fmla="*/ 602 w 1675"/>
                <a:gd name="T9" fmla="*/ 1339 h 1417"/>
                <a:gd name="T10" fmla="*/ 344 w 1675"/>
                <a:gd name="T11" fmla="*/ 1410 h 1417"/>
                <a:gd name="T12" fmla="*/ 297 w 1675"/>
                <a:gd name="T13" fmla="*/ 1417 h 1417"/>
                <a:gd name="T14" fmla="*/ 71 w 1675"/>
                <a:gd name="T15" fmla="*/ 1417 h 1417"/>
                <a:gd name="T16" fmla="*/ 22 w 1675"/>
                <a:gd name="T17" fmla="*/ 1336 h 1417"/>
                <a:gd name="T18" fmla="*/ 62 w 1675"/>
                <a:gd name="T19" fmla="*/ 1313 h 1417"/>
                <a:gd name="T20" fmla="*/ 260 w 1675"/>
                <a:gd name="T21" fmla="*/ 1313 h 1417"/>
                <a:gd name="T22" fmla="*/ 285 w 1675"/>
                <a:gd name="T23" fmla="*/ 1295 h 1417"/>
                <a:gd name="T24" fmla="*/ 355 w 1675"/>
                <a:gd name="T25" fmla="*/ 1043 h 1417"/>
                <a:gd name="T26" fmla="*/ 364 w 1675"/>
                <a:gd name="T27" fmla="*/ 1018 h 1417"/>
                <a:gd name="T28" fmla="*/ 344 w 1675"/>
                <a:gd name="T29" fmla="*/ 1017 h 1417"/>
                <a:gd name="T30" fmla="*/ 62 w 1675"/>
                <a:gd name="T31" fmla="*/ 1017 h 1417"/>
                <a:gd name="T32" fmla="*/ 15 w 1675"/>
                <a:gd name="T33" fmla="*/ 968 h 1417"/>
                <a:gd name="T34" fmla="*/ 62 w 1675"/>
                <a:gd name="T35" fmla="*/ 917 h 1417"/>
                <a:gd name="T36" fmla="*/ 452 w 1675"/>
                <a:gd name="T37" fmla="*/ 917 h 1417"/>
                <a:gd name="T38" fmla="*/ 477 w 1675"/>
                <a:gd name="T39" fmla="*/ 909 h 1417"/>
                <a:gd name="T40" fmla="*/ 765 w 1675"/>
                <a:gd name="T41" fmla="*/ 621 h 1417"/>
                <a:gd name="T42" fmla="*/ 741 w 1675"/>
                <a:gd name="T43" fmla="*/ 621 h 1417"/>
                <a:gd name="T44" fmla="*/ 65 w 1675"/>
                <a:gd name="T45" fmla="*/ 621 h 1417"/>
                <a:gd name="T46" fmla="*/ 15 w 1675"/>
                <a:gd name="T47" fmla="*/ 583 h 1417"/>
                <a:gd name="T48" fmla="*/ 47 w 1675"/>
                <a:gd name="T49" fmla="*/ 524 h 1417"/>
                <a:gd name="T50" fmla="*/ 70 w 1675"/>
                <a:gd name="T51" fmla="*/ 521 h 1417"/>
                <a:gd name="T52" fmla="*/ 846 w 1675"/>
                <a:gd name="T53" fmla="*/ 521 h 1417"/>
                <a:gd name="T54" fmla="*/ 879 w 1675"/>
                <a:gd name="T55" fmla="*/ 508 h 1417"/>
                <a:gd name="T56" fmla="*/ 1328 w 1675"/>
                <a:gd name="T57" fmla="*/ 58 h 1417"/>
                <a:gd name="T58" fmla="*/ 1491 w 1675"/>
                <a:gd name="T59" fmla="*/ 15 h 1417"/>
                <a:gd name="T60" fmla="*/ 1568 w 1675"/>
                <a:gd name="T61" fmla="*/ 60 h 1417"/>
                <a:gd name="T62" fmla="*/ 1645 w 1675"/>
                <a:gd name="T63" fmla="*/ 143 h 1417"/>
                <a:gd name="T64" fmla="*/ 1675 w 1675"/>
                <a:gd name="T65" fmla="*/ 217 h 1417"/>
                <a:gd name="T66" fmla="*/ 1675 w 1675"/>
                <a:gd name="T67" fmla="*/ 253 h 1417"/>
                <a:gd name="T68" fmla="*/ 631 w 1675"/>
                <a:gd name="T69" fmla="*/ 1198 h 1417"/>
                <a:gd name="T70" fmla="*/ 1412 w 1675"/>
                <a:gd name="T71" fmla="*/ 416 h 1417"/>
                <a:gd name="T72" fmla="*/ 1264 w 1675"/>
                <a:gd name="T73" fmla="*/ 268 h 1417"/>
                <a:gd name="T74" fmla="*/ 482 w 1675"/>
                <a:gd name="T75" fmla="*/ 1049 h 1417"/>
                <a:gd name="T76" fmla="*/ 631 w 1675"/>
                <a:gd name="T77" fmla="*/ 1198 h 1417"/>
                <a:gd name="T78" fmla="*/ 1494 w 1675"/>
                <a:gd name="T79" fmla="*/ 342 h 1417"/>
                <a:gd name="T80" fmla="*/ 1552 w 1675"/>
                <a:gd name="T81" fmla="*/ 282 h 1417"/>
                <a:gd name="T82" fmla="*/ 1551 w 1675"/>
                <a:gd name="T83" fmla="*/ 190 h 1417"/>
                <a:gd name="T84" fmla="*/ 1493 w 1675"/>
                <a:gd name="T85" fmla="*/ 133 h 1417"/>
                <a:gd name="T86" fmla="*/ 1410 w 1675"/>
                <a:gd name="T87" fmla="*/ 125 h 1417"/>
                <a:gd name="T88" fmla="*/ 1340 w 1675"/>
                <a:gd name="T89" fmla="*/ 188 h 1417"/>
                <a:gd name="T90" fmla="*/ 1494 w 1675"/>
                <a:gd name="T91" fmla="*/ 342 h 1417"/>
                <a:gd name="T92" fmla="*/ 527 w 1675"/>
                <a:gd name="T93" fmla="*/ 1253 h 1417"/>
                <a:gd name="T94" fmla="*/ 431 w 1675"/>
                <a:gd name="T95" fmla="*/ 1156 h 1417"/>
                <a:gd name="T96" fmla="*/ 394 w 1675"/>
                <a:gd name="T97" fmla="*/ 1289 h 1417"/>
                <a:gd name="T98" fmla="*/ 527 w 1675"/>
                <a:gd name="T99" fmla="*/ 1253 h 1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75" h="1417">
                  <a:moveTo>
                    <a:pt x="1675" y="253"/>
                  </a:moveTo>
                  <a:cubicBezTo>
                    <a:pt x="1671" y="268"/>
                    <a:pt x="1669" y="285"/>
                    <a:pt x="1662" y="299"/>
                  </a:cubicBezTo>
                  <a:cubicBezTo>
                    <a:pt x="1649" y="321"/>
                    <a:pt x="1636" y="345"/>
                    <a:pt x="1618" y="363"/>
                  </a:cubicBezTo>
                  <a:cubicBezTo>
                    <a:pt x="1306" y="677"/>
                    <a:pt x="992" y="989"/>
                    <a:pt x="680" y="1303"/>
                  </a:cubicBezTo>
                  <a:cubicBezTo>
                    <a:pt x="657" y="1326"/>
                    <a:pt x="629" y="1331"/>
                    <a:pt x="602" y="1339"/>
                  </a:cubicBezTo>
                  <a:cubicBezTo>
                    <a:pt x="516" y="1364"/>
                    <a:pt x="430" y="1387"/>
                    <a:pt x="344" y="1410"/>
                  </a:cubicBezTo>
                  <a:cubicBezTo>
                    <a:pt x="329" y="1414"/>
                    <a:pt x="313" y="1416"/>
                    <a:pt x="297" y="1417"/>
                  </a:cubicBezTo>
                  <a:cubicBezTo>
                    <a:pt x="222" y="1417"/>
                    <a:pt x="146" y="1417"/>
                    <a:pt x="71" y="1417"/>
                  </a:cubicBezTo>
                  <a:cubicBezTo>
                    <a:pt x="26" y="1417"/>
                    <a:pt x="0" y="1375"/>
                    <a:pt x="22" y="1336"/>
                  </a:cubicBezTo>
                  <a:cubicBezTo>
                    <a:pt x="31" y="1321"/>
                    <a:pt x="44" y="1313"/>
                    <a:pt x="62" y="1313"/>
                  </a:cubicBezTo>
                  <a:cubicBezTo>
                    <a:pt x="128" y="1313"/>
                    <a:pt x="194" y="1313"/>
                    <a:pt x="260" y="1313"/>
                  </a:cubicBezTo>
                  <a:cubicBezTo>
                    <a:pt x="275" y="1314"/>
                    <a:pt x="281" y="1309"/>
                    <a:pt x="285" y="1295"/>
                  </a:cubicBezTo>
                  <a:cubicBezTo>
                    <a:pt x="307" y="1211"/>
                    <a:pt x="331" y="1127"/>
                    <a:pt x="355" y="1043"/>
                  </a:cubicBezTo>
                  <a:cubicBezTo>
                    <a:pt x="358" y="1035"/>
                    <a:pt x="361" y="1027"/>
                    <a:pt x="364" y="1018"/>
                  </a:cubicBezTo>
                  <a:cubicBezTo>
                    <a:pt x="358" y="1018"/>
                    <a:pt x="351" y="1017"/>
                    <a:pt x="344" y="1017"/>
                  </a:cubicBezTo>
                  <a:cubicBezTo>
                    <a:pt x="250" y="1017"/>
                    <a:pt x="156" y="1017"/>
                    <a:pt x="62" y="1017"/>
                  </a:cubicBezTo>
                  <a:cubicBezTo>
                    <a:pt x="33" y="1017"/>
                    <a:pt x="15" y="998"/>
                    <a:pt x="15" y="968"/>
                  </a:cubicBezTo>
                  <a:cubicBezTo>
                    <a:pt x="15" y="937"/>
                    <a:pt x="33" y="917"/>
                    <a:pt x="62" y="917"/>
                  </a:cubicBezTo>
                  <a:cubicBezTo>
                    <a:pt x="192" y="917"/>
                    <a:pt x="322" y="917"/>
                    <a:pt x="452" y="917"/>
                  </a:cubicBezTo>
                  <a:cubicBezTo>
                    <a:pt x="460" y="917"/>
                    <a:pt x="471" y="914"/>
                    <a:pt x="477" y="909"/>
                  </a:cubicBezTo>
                  <a:cubicBezTo>
                    <a:pt x="572" y="814"/>
                    <a:pt x="667" y="720"/>
                    <a:pt x="765" y="621"/>
                  </a:cubicBezTo>
                  <a:cubicBezTo>
                    <a:pt x="754" y="621"/>
                    <a:pt x="748" y="621"/>
                    <a:pt x="741" y="621"/>
                  </a:cubicBezTo>
                  <a:cubicBezTo>
                    <a:pt x="516" y="621"/>
                    <a:pt x="291" y="621"/>
                    <a:pt x="65" y="621"/>
                  </a:cubicBezTo>
                  <a:cubicBezTo>
                    <a:pt x="38" y="621"/>
                    <a:pt x="19" y="606"/>
                    <a:pt x="15" y="583"/>
                  </a:cubicBezTo>
                  <a:cubicBezTo>
                    <a:pt x="11" y="555"/>
                    <a:pt x="22" y="533"/>
                    <a:pt x="47" y="524"/>
                  </a:cubicBezTo>
                  <a:cubicBezTo>
                    <a:pt x="54" y="521"/>
                    <a:pt x="62" y="521"/>
                    <a:pt x="70" y="521"/>
                  </a:cubicBezTo>
                  <a:cubicBezTo>
                    <a:pt x="328" y="521"/>
                    <a:pt x="587" y="521"/>
                    <a:pt x="846" y="521"/>
                  </a:cubicBezTo>
                  <a:cubicBezTo>
                    <a:pt x="859" y="521"/>
                    <a:pt x="869" y="518"/>
                    <a:pt x="879" y="508"/>
                  </a:cubicBezTo>
                  <a:cubicBezTo>
                    <a:pt x="1028" y="358"/>
                    <a:pt x="1178" y="208"/>
                    <a:pt x="1328" y="58"/>
                  </a:cubicBezTo>
                  <a:cubicBezTo>
                    <a:pt x="1374" y="12"/>
                    <a:pt x="1429" y="0"/>
                    <a:pt x="1491" y="15"/>
                  </a:cubicBezTo>
                  <a:cubicBezTo>
                    <a:pt x="1521" y="22"/>
                    <a:pt x="1547" y="37"/>
                    <a:pt x="1568" y="60"/>
                  </a:cubicBezTo>
                  <a:cubicBezTo>
                    <a:pt x="1594" y="87"/>
                    <a:pt x="1623" y="112"/>
                    <a:pt x="1645" y="143"/>
                  </a:cubicBezTo>
                  <a:cubicBezTo>
                    <a:pt x="1660" y="164"/>
                    <a:pt x="1665" y="192"/>
                    <a:pt x="1675" y="217"/>
                  </a:cubicBezTo>
                  <a:cubicBezTo>
                    <a:pt x="1675" y="229"/>
                    <a:pt x="1675" y="241"/>
                    <a:pt x="1675" y="253"/>
                  </a:cubicBezTo>
                  <a:close/>
                  <a:moveTo>
                    <a:pt x="631" y="1198"/>
                  </a:moveTo>
                  <a:cubicBezTo>
                    <a:pt x="891" y="938"/>
                    <a:pt x="1152" y="677"/>
                    <a:pt x="1412" y="416"/>
                  </a:cubicBezTo>
                  <a:cubicBezTo>
                    <a:pt x="1364" y="368"/>
                    <a:pt x="1314" y="317"/>
                    <a:pt x="1264" y="268"/>
                  </a:cubicBezTo>
                  <a:cubicBezTo>
                    <a:pt x="1003" y="528"/>
                    <a:pt x="742" y="789"/>
                    <a:pt x="482" y="1049"/>
                  </a:cubicBezTo>
                  <a:cubicBezTo>
                    <a:pt x="532" y="1099"/>
                    <a:pt x="582" y="1149"/>
                    <a:pt x="631" y="1198"/>
                  </a:cubicBezTo>
                  <a:close/>
                  <a:moveTo>
                    <a:pt x="1494" y="342"/>
                  </a:moveTo>
                  <a:cubicBezTo>
                    <a:pt x="1513" y="322"/>
                    <a:pt x="1534" y="303"/>
                    <a:pt x="1552" y="282"/>
                  </a:cubicBezTo>
                  <a:cubicBezTo>
                    <a:pt x="1575" y="256"/>
                    <a:pt x="1581" y="218"/>
                    <a:pt x="1551" y="190"/>
                  </a:cubicBezTo>
                  <a:cubicBezTo>
                    <a:pt x="1531" y="172"/>
                    <a:pt x="1512" y="152"/>
                    <a:pt x="1493" y="133"/>
                  </a:cubicBezTo>
                  <a:cubicBezTo>
                    <a:pt x="1469" y="108"/>
                    <a:pt x="1437" y="104"/>
                    <a:pt x="1410" y="125"/>
                  </a:cubicBezTo>
                  <a:cubicBezTo>
                    <a:pt x="1384" y="145"/>
                    <a:pt x="1362" y="168"/>
                    <a:pt x="1340" y="188"/>
                  </a:cubicBezTo>
                  <a:cubicBezTo>
                    <a:pt x="1392" y="240"/>
                    <a:pt x="1442" y="290"/>
                    <a:pt x="1494" y="342"/>
                  </a:cubicBezTo>
                  <a:close/>
                  <a:moveTo>
                    <a:pt x="527" y="1253"/>
                  </a:moveTo>
                  <a:cubicBezTo>
                    <a:pt x="495" y="1221"/>
                    <a:pt x="463" y="1189"/>
                    <a:pt x="431" y="1156"/>
                  </a:cubicBezTo>
                  <a:cubicBezTo>
                    <a:pt x="419" y="1199"/>
                    <a:pt x="407" y="1243"/>
                    <a:pt x="394" y="1289"/>
                  </a:cubicBezTo>
                  <a:cubicBezTo>
                    <a:pt x="441" y="1276"/>
                    <a:pt x="485" y="1264"/>
                    <a:pt x="527" y="12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grpSp>
        <p:nvGrpSpPr>
          <p:cNvPr id="90" name="Group 48"/>
          <p:cNvGrpSpPr>
            <a:grpSpLocks noChangeAspect="1"/>
          </p:cNvGrpSpPr>
          <p:nvPr/>
        </p:nvGrpSpPr>
        <p:grpSpPr bwMode="auto">
          <a:xfrm>
            <a:off x="5757692" y="2511925"/>
            <a:ext cx="776986" cy="776986"/>
            <a:chOff x="3923" y="1401"/>
            <a:chExt cx="3678" cy="3678"/>
          </a:xfrm>
          <a:solidFill>
            <a:schemeClr val="bg1"/>
          </a:solidFill>
        </p:grpSpPr>
        <p:sp>
          <p:nvSpPr>
            <p:cNvPr id="92" name="Freeform 49"/>
            <p:cNvSpPr>
              <a:spLocks noEditPoints="1"/>
            </p:cNvSpPr>
            <p:nvPr/>
          </p:nvSpPr>
          <p:spPr bwMode="auto">
            <a:xfrm>
              <a:off x="4430" y="1908"/>
              <a:ext cx="800" cy="800"/>
            </a:xfrm>
            <a:custGeom>
              <a:avLst/>
              <a:gdLst>
                <a:gd name="T0" fmla="*/ 309 w 338"/>
                <a:gd name="T1" fmla="*/ 0 h 338"/>
                <a:gd name="T2" fmla="*/ 0 w 338"/>
                <a:gd name="T3" fmla="*/ 309 h 338"/>
                <a:gd name="T4" fmla="*/ 29 w 338"/>
                <a:gd name="T5" fmla="*/ 338 h 338"/>
                <a:gd name="T6" fmla="*/ 58 w 338"/>
                <a:gd name="T7" fmla="*/ 309 h 338"/>
                <a:gd name="T8" fmla="*/ 309 w 338"/>
                <a:gd name="T9" fmla="*/ 59 h 338"/>
                <a:gd name="T10" fmla="*/ 338 w 338"/>
                <a:gd name="T11" fmla="*/ 30 h 338"/>
                <a:gd name="T12" fmla="*/ 309 w 338"/>
                <a:gd name="T13" fmla="*/ 0 h 338"/>
                <a:gd name="T14" fmla="*/ 309 w 338"/>
                <a:gd name="T15" fmla="*/ 0 h 338"/>
                <a:gd name="T16" fmla="*/ 309 w 338"/>
                <a:gd name="T17" fmla="*/ 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8" h="338">
                  <a:moveTo>
                    <a:pt x="309" y="0"/>
                  </a:moveTo>
                  <a:cubicBezTo>
                    <a:pt x="139" y="0"/>
                    <a:pt x="0" y="139"/>
                    <a:pt x="0" y="309"/>
                  </a:cubicBezTo>
                  <a:cubicBezTo>
                    <a:pt x="0" y="325"/>
                    <a:pt x="13" y="338"/>
                    <a:pt x="29" y="338"/>
                  </a:cubicBezTo>
                  <a:cubicBezTo>
                    <a:pt x="45" y="338"/>
                    <a:pt x="58" y="325"/>
                    <a:pt x="58" y="309"/>
                  </a:cubicBezTo>
                  <a:cubicBezTo>
                    <a:pt x="58" y="171"/>
                    <a:pt x="171" y="59"/>
                    <a:pt x="309" y="59"/>
                  </a:cubicBezTo>
                  <a:cubicBezTo>
                    <a:pt x="325" y="59"/>
                    <a:pt x="338" y="46"/>
                    <a:pt x="338" y="30"/>
                  </a:cubicBezTo>
                  <a:cubicBezTo>
                    <a:pt x="338" y="13"/>
                    <a:pt x="325" y="0"/>
                    <a:pt x="309" y="0"/>
                  </a:cubicBezTo>
                  <a:close/>
                  <a:moveTo>
                    <a:pt x="309" y="0"/>
                  </a:moveTo>
                  <a:cubicBezTo>
                    <a:pt x="309" y="0"/>
                    <a:pt x="309" y="0"/>
                    <a:pt x="30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93" name="Freeform 50"/>
            <p:cNvSpPr>
              <a:spLocks noEditPoints="1"/>
            </p:cNvSpPr>
            <p:nvPr/>
          </p:nvSpPr>
          <p:spPr bwMode="auto">
            <a:xfrm>
              <a:off x="3923" y="1401"/>
              <a:ext cx="3678" cy="3678"/>
            </a:xfrm>
            <a:custGeom>
              <a:avLst/>
              <a:gdLst>
                <a:gd name="T0" fmla="*/ 1072 w 1554"/>
                <a:gd name="T1" fmla="*/ 888 h 1554"/>
                <a:gd name="T2" fmla="*/ 1031 w 1554"/>
                <a:gd name="T3" fmla="*/ 888 h 1554"/>
                <a:gd name="T4" fmla="*/ 980 w 1554"/>
                <a:gd name="T5" fmla="*/ 939 h 1554"/>
                <a:gd name="T6" fmla="*/ 913 w 1554"/>
                <a:gd name="T7" fmla="*/ 871 h 1554"/>
                <a:gd name="T8" fmla="*/ 1046 w 1554"/>
                <a:gd name="T9" fmla="*/ 523 h 1554"/>
                <a:gd name="T10" fmla="*/ 523 w 1554"/>
                <a:gd name="T11" fmla="*/ 0 h 1554"/>
                <a:gd name="T12" fmla="*/ 0 w 1554"/>
                <a:gd name="T13" fmla="*/ 523 h 1554"/>
                <a:gd name="T14" fmla="*/ 523 w 1554"/>
                <a:gd name="T15" fmla="*/ 1046 h 1554"/>
                <a:gd name="T16" fmla="*/ 871 w 1554"/>
                <a:gd name="T17" fmla="*/ 912 h 1554"/>
                <a:gd name="T18" fmla="*/ 939 w 1554"/>
                <a:gd name="T19" fmla="*/ 980 h 1554"/>
                <a:gd name="T20" fmla="*/ 888 w 1554"/>
                <a:gd name="T21" fmla="*/ 1031 h 1554"/>
                <a:gd name="T22" fmla="*/ 879 w 1554"/>
                <a:gd name="T23" fmla="*/ 1051 h 1554"/>
                <a:gd name="T24" fmla="*/ 888 w 1554"/>
                <a:gd name="T25" fmla="*/ 1072 h 1554"/>
                <a:gd name="T26" fmla="*/ 1342 w 1554"/>
                <a:gd name="T27" fmla="*/ 1526 h 1554"/>
                <a:gd name="T28" fmla="*/ 1409 w 1554"/>
                <a:gd name="T29" fmla="*/ 1554 h 1554"/>
                <a:gd name="T30" fmla="*/ 1476 w 1554"/>
                <a:gd name="T31" fmla="*/ 1526 h 1554"/>
                <a:gd name="T32" fmla="*/ 1526 w 1554"/>
                <a:gd name="T33" fmla="*/ 1476 h 1554"/>
                <a:gd name="T34" fmla="*/ 1554 w 1554"/>
                <a:gd name="T35" fmla="*/ 1409 h 1554"/>
                <a:gd name="T36" fmla="*/ 1526 w 1554"/>
                <a:gd name="T37" fmla="*/ 1342 h 1554"/>
                <a:gd name="T38" fmla="*/ 1072 w 1554"/>
                <a:gd name="T39" fmla="*/ 888 h 1554"/>
                <a:gd name="T40" fmla="*/ 58 w 1554"/>
                <a:gd name="T41" fmla="*/ 523 h 1554"/>
                <a:gd name="T42" fmla="*/ 523 w 1554"/>
                <a:gd name="T43" fmla="*/ 58 h 1554"/>
                <a:gd name="T44" fmla="*/ 988 w 1554"/>
                <a:gd name="T45" fmla="*/ 523 h 1554"/>
                <a:gd name="T46" fmla="*/ 523 w 1554"/>
                <a:gd name="T47" fmla="*/ 988 h 1554"/>
                <a:gd name="T48" fmla="*/ 58 w 1554"/>
                <a:gd name="T49" fmla="*/ 523 h 1554"/>
                <a:gd name="T50" fmla="*/ 1485 w 1554"/>
                <a:gd name="T51" fmla="*/ 1435 h 1554"/>
                <a:gd name="T52" fmla="*/ 1435 w 1554"/>
                <a:gd name="T53" fmla="*/ 1485 h 1554"/>
                <a:gd name="T54" fmla="*/ 1409 w 1554"/>
                <a:gd name="T55" fmla="*/ 1496 h 1554"/>
                <a:gd name="T56" fmla="*/ 1383 w 1554"/>
                <a:gd name="T57" fmla="*/ 1485 h 1554"/>
                <a:gd name="T58" fmla="*/ 949 w 1554"/>
                <a:gd name="T59" fmla="*/ 1052 h 1554"/>
                <a:gd name="T60" fmla="*/ 1052 w 1554"/>
                <a:gd name="T61" fmla="*/ 949 h 1554"/>
                <a:gd name="T62" fmla="*/ 1485 w 1554"/>
                <a:gd name="T63" fmla="*/ 1383 h 1554"/>
                <a:gd name="T64" fmla="*/ 1496 w 1554"/>
                <a:gd name="T65" fmla="*/ 1409 h 1554"/>
                <a:gd name="T66" fmla="*/ 1485 w 1554"/>
                <a:gd name="T67" fmla="*/ 1435 h 1554"/>
                <a:gd name="T68" fmla="*/ 1485 w 1554"/>
                <a:gd name="T69" fmla="*/ 1435 h 1554"/>
                <a:gd name="T70" fmla="*/ 1485 w 1554"/>
                <a:gd name="T71" fmla="*/ 1435 h 1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54" h="1554">
                  <a:moveTo>
                    <a:pt x="1072" y="888"/>
                  </a:moveTo>
                  <a:cubicBezTo>
                    <a:pt x="1061" y="877"/>
                    <a:pt x="1042" y="877"/>
                    <a:pt x="1031" y="888"/>
                  </a:cubicBezTo>
                  <a:cubicBezTo>
                    <a:pt x="980" y="939"/>
                    <a:pt x="980" y="939"/>
                    <a:pt x="980" y="939"/>
                  </a:cubicBezTo>
                  <a:cubicBezTo>
                    <a:pt x="913" y="871"/>
                    <a:pt x="913" y="871"/>
                    <a:pt x="913" y="871"/>
                  </a:cubicBezTo>
                  <a:cubicBezTo>
                    <a:pt x="996" y="779"/>
                    <a:pt x="1046" y="657"/>
                    <a:pt x="1046" y="523"/>
                  </a:cubicBezTo>
                  <a:cubicBezTo>
                    <a:pt x="1046" y="235"/>
                    <a:pt x="812" y="0"/>
                    <a:pt x="523" y="0"/>
                  </a:cubicBezTo>
                  <a:cubicBezTo>
                    <a:pt x="235" y="0"/>
                    <a:pt x="0" y="235"/>
                    <a:pt x="0" y="523"/>
                  </a:cubicBezTo>
                  <a:cubicBezTo>
                    <a:pt x="0" y="811"/>
                    <a:pt x="235" y="1046"/>
                    <a:pt x="523" y="1046"/>
                  </a:cubicBezTo>
                  <a:cubicBezTo>
                    <a:pt x="657" y="1046"/>
                    <a:pt x="779" y="995"/>
                    <a:pt x="871" y="912"/>
                  </a:cubicBezTo>
                  <a:cubicBezTo>
                    <a:pt x="939" y="980"/>
                    <a:pt x="939" y="980"/>
                    <a:pt x="939" y="980"/>
                  </a:cubicBezTo>
                  <a:cubicBezTo>
                    <a:pt x="888" y="1031"/>
                    <a:pt x="888" y="1031"/>
                    <a:pt x="888" y="1031"/>
                  </a:cubicBezTo>
                  <a:cubicBezTo>
                    <a:pt x="883" y="1036"/>
                    <a:pt x="879" y="1044"/>
                    <a:pt x="879" y="1051"/>
                  </a:cubicBezTo>
                  <a:cubicBezTo>
                    <a:pt x="879" y="1059"/>
                    <a:pt x="883" y="1066"/>
                    <a:pt x="888" y="1072"/>
                  </a:cubicBezTo>
                  <a:cubicBezTo>
                    <a:pt x="1342" y="1526"/>
                    <a:pt x="1342" y="1526"/>
                    <a:pt x="1342" y="1526"/>
                  </a:cubicBezTo>
                  <a:cubicBezTo>
                    <a:pt x="1360" y="1544"/>
                    <a:pt x="1384" y="1554"/>
                    <a:pt x="1409" y="1554"/>
                  </a:cubicBezTo>
                  <a:cubicBezTo>
                    <a:pt x="1434" y="1554"/>
                    <a:pt x="1458" y="1544"/>
                    <a:pt x="1476" y="1526"/>
                  </a:cubicBezTo>
                  <a:cubicBezTo>
                    <a:pt x="1526" y="1476"/>
                    <a:pt x="1526" y="1476"/>
                    <a:pt x="1526" y="1476"/>
                  </a:cubicBezTo>
                  <a:cubicBezTo>
                    <a:pt x="1544" y="1458"/>
                    <a:pt x="1554" y="1434"/>
                    <a:pt x="1554" y="1409"/>
                  </a:cubicBezTo>
                  <a:cubicBezTo>
                    <a:pt x="1554" y="1383"/>
                    <a:pt x="1544" y="1360"/>
                    <a:pt x="1526" y="1342"/>
                  </a:cubicBezTo>
                  <a:lnTo>
                    <a:pt x="1072" y="888"/>
                  </a:lnTo>
                  <a:close/>
                  <a:moveTo>
                    <a:pt x="58" y="523"/>
                  </a:moveTo>
                  <a:cubicBezTo>
                    <a:pt x="58" y="267"/>
                    <a:pt x="267" y="58"/>
                    <a:pt x="523" y="58"/>
                  </a:cubicBezTo>
                  <a:cubicBezTo>
                    <a:pt x="780" y="58"/>
                    <a:pt x="988" y="267"/>
                    <a:pt x="988" y="523"/>
                  </a:cubicBezTo>
                  <a:cubicBezTo>
                    <a:pt x="988" y="779"/>
                    <a:pt x="780" y="988"/>
                    <a:pt x="523" y="988"/>
                  </a:cubicBezTo>
                  <a:cubicBezTo>
                    <a:pt x="267" y="988"/>
                    <a:pt x="58" y="779"/>
                    <a:pt x="58" y="523"/>
                  </a:cubicBezTo>
                  <a:close/>
                  <a:moveTo>
                    <a:pt x="1485" y="1435"/>
                  </a:moveTo>
                  <a:cubicBezTo>
                    <a:pt x="1435" y="1485"/>
                    <a:pt x="1435" y="1485"/>
                    <a:pt x="1435" y="1485"/>
                  </a:cubicBezTo>
                  <a:cubicBezTo>
                    <a:pt x="1428" y="1492"/>
                    <a:pt x="1419" y="1496"/>
                    <a:pt x="1409" y="1496"/>
                  </a:cubicBezTo>
                  <a:cubicBezTo>
                    <a:pt x="1399" y="1496"/>
                    <a:pt x="1390" y="1492"/>
                    <a:pt x="1383" y="1485"/>
                  </a:cubicBezTo>
                  <a:cubicBezTo>
                    <a:pt x="949" y="1052"/>
                    <a:pt x="949" y="1052"/>
                    <a:pt x="949" y="1052"/>
                  </a:cubicBezTo>
                  <a:cubicBezTo>
                    <a:pt x="1052" y="949"/>
                    <a:pt x="1052" y="949"/>
                    <a:pt x="1052" y="949"/>
                  </a:cubicBezTo>
                  <a:cubicBezTo>
                    <a:pt x="1485" y="1383"/>
                    <a:pt x="1485" y="1383"/>
                    <a:pt x="1485" y="1383"/>
                  </a:cubicBezTo>
                  <a:cubicBezTo>
                    <a:pt x="1492" y="1390"/>
                    <a:pt x="1496" y="1399"/>
                    <a:pt x="1496" y="1409"/>
                  </a:cubicBezTo>
                  <a:cubicBezTo>
                    <a:pt x="1496" y="1419"/>
                    <a:pt x="1492" y="1428"/>
                    <a:pt x="1485" y="1435"/>
                  </a:cubicBezTo>
                  <a:close/>
                  <a:moveTo>
                    <a:pt x="1485" y="1435"/>
                  </a:moveTo>
                  <a:cubicBezTo>
                    <a:pt x="1485" y="1435"/>
                    <a:pt x="1485" y="1435"/>
                    <a:pt x="1485" y="14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grpSp>
        <p:nvGrpSpPr>
          <p:cNvPr id="50" name="Group 132">
            <a:extLst>
              <a:ext uri="{FF2B5EF4-FFF2-40B4-BE49-F238E27FC236}">
                <a16:creationId xmlns:a16="http://schemas.microsoft.com/office/drawing/2014/main" id="{48BA9E98-006A-F8E1-E2E3-FB0FB16E7177}"/>
              </a:ext>
            </a:extLst>
          </p:cNvPr>
          <p:cNvGrpSpPr>
            <a:grpSpLocks noChangeAspect="1"/>
          </p:cNvGrpSpPr>
          <p:nvPr/>
        </p:nvGrpSpPr>
        <p:grpSpPr bwMode="auto">
          <a:xfrm>
            <a:off x="3038578" y="2619374"/>
            <a:ext cx="659642" cy="659641"/>
            <a:chOff x="2867" y="347"/>
            <a:chExt cx="5790" cy="5790"/>
          </a:xfrm>
          <a:solidFill>
            <a:schemeClr val="bg1"/>
          </a:solidFill>
        </p:grpSpPr>
        <p:sp>
          <p:nvSpPr>
            <p:cNvPr id="51" name="Freeform 133">
              <a:extLst>
                <a:ext uri="{FF2B5EF4-FFF2-40B4-BE49-F238E27FC236}">
                  <a16:creationId xmlns:a16="http://schemas.microsoft.com/office/drawing/2014/main" id="{BC8DF01D-8A93-1EC7-487C-91E0AC8232EC}"/>
                </a:ext>
              </a:extLst>
            </p:cNvPr>
            <p:cNvSpPr>
              <a:spLocks noEditPoints="1"/>
            </p:cNvSpPr>
            <p:nvPr/>
          </p:nvSpPr>
          <p:spPr bwMode="auto">
            <a:xfrm>
              <a:off x="2867" y="347"/>
              <a:ext cx="5790" cy="5790"/>
            </a:xfrm>
            <a:custGeom>
              <a:avLst/>
              <a:gdLst>
                <a:gd name="T0" fmla="*/ 1224 w 2448"/>
                <a:gd name="T1" fmla="*/ 0 h 2448"/>
                <a:gd name="T2" fmla="*/ 0 w 2448"/>
                <a:gd name="T3" fmla="*/ 1224 h 2448"/>
                <a:gd name="T4" fmla="*/ 1224 w 2448"/>
                <a:gd name="T5" fmla="*/ 2448 h 2448"/>
                <a:gd name="T6" fmla="*/ 2448 w 2448"/>
                <a:gd name="T7" fmla="*/ 1224 h 2448"/>
                <a:gd name="T8" fmla="*/ 1224 w 2448"/>
                <a:gd name="T9" fmla="*/ 0 h 2448"/>
                <a:gd name="T10" fmla="*/ 1224 w 2448"/>
                <a:gd name="T11" fmla="*/ 2316 h 2448"/>
                <a:gd name="T12" fmla="*/ 455 w 2448"/>
                <a:gd name="T13" fmla="*/ 1998 h 2448"/>
                <a:gd name="T14" fmla="*/ 257 w 2448"/>
                <a:gd name="T15" fmla="*/ 1730 h 2448"/>
                <a:gd name="T16" fmla="*/ 132 w 2448"/>
                <a:gd name="T17" fmla="*/ 1224 h 2448"/>
                <a:gd name="T18" fmla="*/ 1224 w 2448"/>
                <a:gd name="T19" fmla="*/ 132 h 2448"/>
                <a:gd name="T20" fmla="*/ 1964 w 2448"/>
                <a:gd name="T21" fmla="*/ 423 h 2448"/>
                <a:gd name="T22" fmla="*/ 2209 w 2448"/>
                <a:gd name="T23" fmla="*/ 753 h 2448"/>
                <a:gd name="T24" fmla="*/ 2316 w 2448"/>
                <a:gd name="T25" fmla="*/ 1224 h 2448"/>
                <a:gd name="T26" fmla="*/ 1224 w 2448"/>
                <a:gd name="T27" fmla="*/ 2316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8" h="2448">
                  <a:moveTo>
                    <a:pt x="1224" y="0"/>
                  </a:moveTo>
                  <a:cubicBezTo>
                    <a:pt x="549" y="0"/>
                    <a:pt x="0" y="549"/>
                    <a:pt x="0" y="1224"/>
                  </a:cubicBezTo>
                  <a:cubicBezTo>
                    <a:pt x="0" y="1899"/>
                    <a:pt x="549" y="2448"/>
                    <a:pt x="1224" y="2448"/>
                  </a:cubicBezTo>
                  <a:cubicBezTo>
                    <a:pt x="1899" y="2448"/>
                    <a:pt x="2448" y="1899"/>
                    <a:pt x="2448" y="1224"/>
                  </a:cubicBezTo>
                  <a:cubicBezTo>
                    <a:pt x="2448" y="549"/>
                    <a:pt x="1899" y="0"/>
                    <a:pt x="1224" y="0"/>
                  </a:cubicBezTo>
                  <a:close/>
                  <a:moveTo>
                    <a:pt x="1224" y="2316"/>
                  </a:moveTo>
                  <a:cubicBezTo>
                    <a:pt x="924" y="2316"/>
                    <a:pt x="652" y="2194"/>
                    <a:pt x="455" y="1998"/>
                  </a:cubicBezTo>
                  <a:cubicBezTo>
                    <a:pt x="376" y="1919"/>
                    <a:pt x="309" y="1829"/>
                    <a:pt x="257" y="1730"/>
                  </a:cubicBezTo>
                  <a:cubicBezTo>
                    <a:pt x="177" y="1578"/>
                    <a:pt x="132" y="1406"/>
                    <a:pt x="132" y="1224"/>
                  </a:cubicBezTo>
                  <a:cubicBezTo>
                    <a:pt x="132" y="622"/>
                    <a:pt x="622" y="132"/>
                    <a:pt x="1224" y="132"/>
                  </a:cubicBezTo>
                  <a:cubicBezTo>
                    <a:pt x="1510" y="132"/>
                    <a:pt x="1770" y="243"/>
                    <a:pt x="1964" y="423"/>
                  </a:cubicBezTo>
                  <a:cubicBezTo>
                    <a:pt x="2065" y="516"/>
                    <a:pt x="2149" y="628"/>
                    <a:pt x="2209" y="753"/>
                  </a:cubicBezTo>
                  <a:cubicBezTo>
                    <a:pt x="2277" y="896"/>
                    <a:pt x="2316" y="1056"/>
                    <a:pt x="2316" y="1224"/>
                  </a:cubicBezTo>
                  <a:cubicBezTo>
                    <a:pt x="2316" y="1826"/>
                    <a:pt x="1826" y="2316"/>
                    <a:pt x="1224" y="23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2" name="Oval 134">
              <a:extLst>
                <a:ext uri="{FF2B5EF4-FFF2-40B4-BE49-F238E27FC236}">
                  <a16:creationId xmlns:a16="http://schemas.microsoft.com/office/drawing/2014/main" id="{BAD5D198-B268-6124-DA09-2EE1AC979DAD}"/>
                </a:ext>
              </a:extLst>
            </p:cNvPr>
            <p:cNvSpPr>
              <a:spLocks noChangeArrowheads="1"/>
            </p:cNvSpPr>
            <p:nvPr/>
          </p:nvSpPr>
          <p:spPr bwMode="auto">
            <a:xfrm>
              <a:off x="4504" y="2284"/>
              <a:ext cx="627" cy="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3" name="Oval 135">
              <a:extLst>
                <a:ext uri="{FF2B5EF4-FFF2-40B4-BE49-F238E27FC236}">
                  <a16:creationId xmlns:a16="http://schemas.microsoft.com/office/drawing/2014/main" id="{D59BA849-06F0-6A3E-3208-2E5F6651F56E}"/>
                </a:ext>
              </a:extLst>
            </p:cNvPr>
            <p:cNvSpPr>
              <a:spLocks noChangeArrowheads="1"/>
            </p:cNvSpPr>
            <p:nvPr/>
          </p:nvSpPr>
          <p:spPr bwMode="auto">
            <a:xfrm>
              <a:off x="6441" y="2284"/>
              <a:ext cx="625" cy="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4" name="Freeform 136">
              <a:extLst>
                <a:ext uri="{FF2B5EF4-FFF2-40B4-BE49-F238E27FC236}">
                  <a16:creationId xmlns:a16="http://schemas.microsoft.com/office/drawing/2014/main" id="{3F759C11-AC56-B10D-C27F-A0990D42961C}"/>
                </a:ext>
              </a:extLst>
            </p:cNvPr>
            <p:cNvSpPr>
              <a:spLocks/>
            </p:cNvSpPr>
            <p:nvPr/>
          </p:nvSpPr>
          <p:spPr bwMode="auto">
            <a:xfrm>
              <a:off x="4251" y="3853"/>
              <a:ext cx="3023" cy="993"/>
            </a:xfrm>
            <a:custGeom>
              <a:avLst/>
              <a:gdLst>
                <a:gd name="T0" fmla="*/ 637 w 1278"/>
                <a:gd name="T1" fmla="*/ 420 h 420"/>
                <a:gd name="T2" fmla="*/ 1278 w 1278"/>
                <a:gd name="T3" fmla="*/ 72 h 420"/>
                <a:gd name="T4" fmla="*/ 1167 w 1278"/>
                <a:gd name="T5" fmla="*/ 0 h 420"/>
                <a:gd name="T6" fmla="*/ 566 w 1278"/>
                <a:gd name="T7" fmla="*/ 284 h 420"/>
                <a:gd name="T8" fmla="*/ 111 w 1278"/>
                <a:gd name="T9" fmla="*/ 0 h 420"/>
                <a:gd name="T10" fmla="*/ 0 w 1278"/>
                <a:gd name="T11" fmla="*/ 72 h 420"/>
                <a:gd name="T12" fmla="*/ 551 w 1278"/>
                <a:gd name="T13" fmla="*/ 415 h 420"/>
                <a:gd name="T14" fmla="*/ 637 w 1278"/>
                <a:gd name="T15" fmla="*/ 420 h 4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8" h="420">
                  <a:moveTo>
                    <a:pt x="637" y="420"/>
                  </a:moveTo>
                  <a:cubicBezTo>
                    <a:pt x="893" y="420"/>
                    <a:pt x="1138" y="289"/>
                    <a:pt x="1278" y="72"/>
                  </a:cubicBezTo>
                  <a:cubicBezTo>
                    <a:pt x="1167" y="0"/>
                    <a:pt x="1167" y="0"/>
                    <a:pt x="1167" y="0"/>
                  </a:cubicBezTo>
                  <a:cubicBezTo>
                    <a:pt x="1038" y="200"/>
                    <a:pt x="802" y="311"/>
                    <a:pt x="566" y="284"/>
                  </a:cubicBezTo>
                  <a:cubicBezTo>
                    <a:pt x="382" y="263"/>
                    <a:pt x="212" y="156"/>
                    <a:pt x="111" y="0"/>
                  </a:cubicBezTo>
                  <a:cubicBezTo>
                    <a:pt x="0" y="72"/>
                    <a:pt x="0" y="72"/>
                    <a:pt x="0" y="72"/>
                  </a:cubicBezTo>
                  <a:cubicBezTo>
                    <a:pt x="122" y="261"/>
                    <a:pt x="328" y="390"/>
                    <a:pt x="551" y="415"/>
                  </a:cubicBezTo>
                  <a:cubicBezTo>
                    <a:pt x="580" y="419"/>
                    <a:pt x="608" y="420"/>
                    <a:pt x="637" y="4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sp>
        <p:nvSpPr>
          <p:cNvPr id="11" name="Textfeld 10">
            <a:extLst>
              <a:ext uri="{FF2B5EF4-FFF2-40B4-BE49-F238E27FC236}">
                <a16:creationId xmlns:a16="http://schemas.microsoft.com/office/drawing/2014/main" id="{8787F97B-4196-4DB1-4FA8-5DC8C0192606}"/>
              </a:ext>
            </a:extLst>
          </p:cNvPr>
          <p:cNvSpPr txBox="1"/>
          <p:nvPr/>
        </p:nvSpPr>
        <p:spPr>
          <a:xfrm>
            <a:off x="2541756" y="6477802"/>
            <a:ext cx="7108723" cy="261610"/>
          </a:xfrm>
          <a:prstGeom prst="rect">
            <a:avLst/>
          </a:prstGeom>
          <a:noFill/>
        </p:spPr>
        <p:txBody>
          <a:bodyPr wrap="square">
            <a:spAutoFit/>
          </a:bodyPr>
          <a:lstStyle/>
          <a:p>
            <a:pPr algn="ctr">
              <a:spcBef>
                <a:spcPts val="600"/>
              </a:spcBef>
            </a:pPr>
            <a:r>
              <a:rPr lang="de-CH" sz="1100" b="1" dirty="0">
                <a:solidFill>
                  <a:srgbClr val="5F5F5F"/>
                </a:solidFill>
                <a:latin typeface="+mj-lt"/>
              </a:rPr>
              <a:t>Unterlagen erstellt von: Schweizerisches Zentrum für Unternehmerisches Denken und Handeln szUDH </a:t>
            </a:r>
          </a:p>
        </p:txBody>
      </p:sp>
    </p:spTree>
    <p:extLst>
      <p:ext uri="{BB962C8B-B14F-4D97-AF65-F5344CB8AC3E}">
        <p14:creationId xmlns:p14="http://schemas.microsoft.com/office/powerpoint/2010/main" val="3515301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1B824-6897-ADFE-F571-F09C98C35F83}"/>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EBD98B28-0EB3-9DED-2395-BD75C2CF7E98}"/>
              </a:ext>
            </a:extLst>
          </p:cNvPr>
          <p:cNvSpPr txBox="1">
            <a:spLocks/>
          </p:cNvSpPr>
          <p:nvPr/>
        </p:nvSpPr>
        <p:spPr>
          <a:xfrm>
            <a:off x="6115050" y="2887888"/>
            <a:ext cx="5641521" cy="1743106"/>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de-CH" sz="3200" b="0" i="0" u="none" strike="noStrike" kern="1200" cap="none" spc="0" normalizeH="0" baseline="0" noProof="0" dirty="0">
                <a:ln>
                  <a:noFill/>
                </a:ln>
                <a:solidFill>
                  <a:srgbClr val="D17930"/>
                </a:solidFill>
                <a:effectLst/>
                <a:uLnTx/>
                <a:uFillTx/>
                <a:latin typeface="Century Gothic"/>
                <a:ea typeface="+mj-ea"/>
                <a:cs typeface="Arial" pitchFamily="34" charset="0"/>
              </a:rPr>
              <a:t>Lerneinheit</a:t>
            </a:r>
            <a:br>
              <a:rPr kumimoji="0" lang="de-CH" sz="3200" b="0"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t>Ist dieses Problem</a:t>
            </a:r>
            <a:b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t>für </a:t>
            </a:r>
            <a:r>
              <a:rPr kumimoji="0" lang="de-CH" sz="3200" b="1" i="1" u="none" strike="noStrike" kern="1200" cap="none" spc="0" normalizeH="0" baseline="0" noProof="0" dirty="0">
                <a:ln>
                  <a:noFill/>
                </a:ln>
                <a:solidFill>
                  <a:srgbClr val="D17930"/>
                </a:solidFill>
                <a:effectLst/>
                <a:uLnTx/>
                <a:uFillTx/>
                <a:latin typeface="Century Gothic"/>
                <a:ea typeface="+mj-ea"/>
                <a:cs typeface="Arial" pitchFamily="34" charset="0"/>
              </a:rPr>
              <a:t>myidea geeignet</a:t>
            </a:r>
            <a:r>
              <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rPr>
              <a:t>?</a:t>
            </a:r>
            <a:endParaRPr kumimoji="0" lang="de-CH" sz="3200" b="1" i="0" u="none" strike="noStrike" kern="1200" cap="none" spc="0" normalizeH="0" baseline="0" noProof="0" dirty="0">
              <a:ln>
                <a:noFill/>
              </a:ln>
              <a:solidFill>
                <a:srgbClr val="D1793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72984AB9-42E8-3534-BBB4-8CB2F45A2BC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323977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7DC4B-C97D-163C-30D5-54DC17BFBA44}"/>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9E9AF51-5D62-8118-07EF-61E826B0ECD5}"/>
              </a:ext>
            </a:extLst>
          </p:cNvPr>
          <p:cNvSpPr>
            <a:spLocks noGrp="1"/>
          </p:cNvSpPr>
          <p:nvPr>
            <p:ph type="sldNum" sz="quarter" idx="12"/>
          </p:nvPr>
        </p:nvSpPr>
        <p:spPr/>
        <p:txBody>
          <a:bodyPr/>
          <a:lstStyle/>
          <a:p>
            <a:fld id="{B7E6CA31-DA56-47CF-9891-B6D0296B6AEC}" type="slidenum">
              <a:rPr lang="ru-RU" smtClean="0"/>
              <a:t>6</a:t>
            </a:fld>
            <a:endParaRPr lang="ru-RU"/>
          </a:p>
        </p:txBody>
      </p:sp>
      <p:sp>
        <p:nvSpPr>
          <p:cNvPr id="4" name="Rectangle 2">
            <a:extLst>
              <a:ext uri="{FF2B5EF4-FFF2-40B4-BE49-F238E27FC236}">
                <a16:creationId xmlns:a16="http://schemas.microsoft.com/office/drawing/2014/main" id="{2330FD22-0E2D-5EA6-9866-2A236B7F9CC3}"/>
              </a:ext>
            </a:extLst>
          </p:cNvPr>
          <p:cNvSpPr txBox="1">
            <a:spLocks noChangeArrowheads="1"/>
          </p:cNvSpPr>
          <p:nvPr/>
        </p:nvSpPr>
        <p:spPr bwMode="auto">
          <a:xfrm>
            <a:off x="943103" y="652423"/>
            <a:ext cx="9845485" cy="795947"/>
          </a:xfrm>
          <a:prstGeom prst="rect">
            <a:avLst/>
          </a:prstGeom>
          <a:noFill/>
          <a:ln w="9525">
            <a:noFill/>
            <a:miter lim="800000"/>
            <a:headEnd/>
            <a:tailEnd/>
          </a:ln>
        </p:spPr>
        <p:txBody>
          <a:bodyPr anchor="ctr"/>
          <a:lstStyle/>
          <a:p>
            <a:pPr>
              <a:defRPr/>
            </a:pPr>
            <a:r>
              <a:rPr lang="de-DE" altLang="fr-FR" sz="2400" b="1" dirty="0">
                <a:solidFill>
                  <a:srgbClr val="D17930"/>
                </a:solidFill>
                <a:latin typeface="+mj-lt"/>
                <a:ea typeface="ＭＳ Ｐゴシック" charset="0"/>
                <a:cs typeface="Arial"/>
              </a:rPr>
              <a:t>Geburtstagskuchen</a:t>
            </a:r>
            <a:endParaRPr lang="de-CH" altLang="fr-FR" sz="2400" b="1" dirty="0">
              <a:solidFill>
                <a:srgbClr val="D17930"/>
              </a:solidFill>
              <a:latin typeface="+mj-lt"/>
              <a:ea typeface="ＭＳ Ｐゴシック" charset="0"/>
              <a:cs typeface="Arial"/>
            </a:endParaRPr>
          </a:p>
        </p:txBody>
      </p:sp>
      <p:pic>
        <p:nvPicPr>
          <p:cNvPr id="5" name="Grafik 4">
            <a:extLst>
              <a:ext uri="{FF2B5EF4-FFF2-40B4-BE49-F238E27FC236}">
                <a16:creationId xmlns:a16="http://schemas.microsoft.com/office/drawing/2014/main" id="{DA0933C4-D03B-8EBC-AC63-0B3A0733058E}"/>
              </a:ext>
            </a:extLst>
          </p:cNvPr>
          <p:cNvPicPr>
            <a:picLocks noChangeAspect="1"/>
          </p:cNvPicPr>
          <p:nvPr/>
        </p:nvPicPr>
        <p:blipFill>
          <a:blip r:embed="rId3" cstate="email">
            <a:alphaModFix amt="35000"/>
            <a:extLst>
              <a:ext uri="{BEBA8EAE-BF5A-486C-A8C5-ECC9F3942E4B}">
                <a14:imgProps xmlns:a14="http://schemas.microsoft.com/office/drawing/2010/main">
                  <a14:imgLayer r:embed="rId4">
                    <a14:imgEffect>
                      <a14:colorTemperature colorTemp="5900"/>
                    </a14:imgEffect>
                  </a14:imgLayer>
                </a14:imgProps>
              </a:ext>
              <a:ext uri="{28A0092B-C50C-407E-A947-70E740481C1C}">
                <a14:useLocalDpi xmlns:a14="http://schemas.microsoft.com/office/drawing/2010/main"/>
              </a:ext>
            </a:extLst>
          </a:blip>
          <a:srcRect t="3521" r="14726" b="18608"/>
          <a:stretch>
            <a:fillRect/>
          </a:stretch>
        </p:blipFill>
        <p:spPr>
          <a:xfrm>
            <a:off x="6472520" y="-72570"/>
            <a:ext cx="5799310" cy="7061200"/>
          </a:xfrm>
          <a:prstGeom prst="rect">
            <a:avLst/>
          </a:prstGeom>
        </p:spPr>
      </p:pic>
      <p:sp>
        <p:nvSpPr>
          <p:cNvPr id="7" name="Textfeld 6">
            <a:extLst>
              <a:ext uri="{FF2B5EF4-FFF2-40B4-BE49-F238E27FC236}">
                <a16:creationId xmlns:a16="http://schemas.microsoft.com/office/drawing/2014/main" id="{FD339A99-E807-BA8F-32CF-4F354321B12F}"/>
              </a:ext>
            </a:extLst>
          </p:cNvPr>
          <p:cNvSpPr txBox="1"/>
          <p:nvPr/>
        </p:nvSpPr>
        <p:spPr>
          <a:xfrm>
            <a:off x="955803" y="1563125"/>
            <a:ext cx="5212768" cy="4091698"/>
          </a:xfrm>
          <a:prstGeom prst="rect">
            <a:avLst/>
          </a:prstGeom>
          <a:noFill/>
        </p:spPr>
        <p:txBody>
          <a:bodyPr wrap="square">
            <a:spAutoFit/>
          </a:bodyPr>
          <a:lstStyle/>
          <a:p>
            <a:pPr>
              <a:lnSpc>
                <a:spcPct val="115000"/>
              </a:lnSpc>
              <a:spcAft>
                <a:spcPts val="800"/>
              </a:spcAft>
              <a:buNone/>
            </a:pPr>
            <a:r>
              <a:rPr lang="de-CH" dirty="0">
                <a:solidFill>
                  <a:schemeClr val="accent6">
                    <a:lumMod val="50000"/>
                  </a:schemeClr>
                </a:solidFill>
              </a:rPr>
              <a:t>Es ist Samstag, 19:00 Uhr. Sie erwarten um 20:30 Uhr eine </a:t>
            </a:r>
            <a:r>
              <a:rPr lang="de-CH" dirty="0">
                <a:solidFill>
                  <a:srgbClr val="686868"/>
                </a:solidFill>
              </a:rPr>
              <a:t>gute</a:t>
            </a:r>
            <a:r>
              <a:rPr lang="de-CH" dirty="0">
                <a:solidFill>
                  <a:schemeClr val="accent6">
                    <a:lumMod val="50000"/>
                  </a:schemeClr>
                </a:solidFill>
              </a:rPr>
              <a:t> Freundin, um ihren Geburtstag bei Ihnen zu feiern. Sie möchten sie mit einem Kuchen überraschen, stellen aber fest, dass Sie kein einziges Ei mehr haben, das Rezept aber 3 fordert. </a:t>
            </a:r>
          </a:p>
          <a:p>
            <a:pPr>
              <a:lnSpc>
                <a:spcPct val="115000"/>
              </a:lnSpc>
              <a:spcAft>
                <a:spcPts val="800"/>
              </a:spcAft>
              <a:buNone/>
            </a:pPr>
            <a:r>
              <a:rPr lang="de-CH" dirty="0">
                <a:solidFill>
                  <a:schemeClr val="accent6">
                    <a:lumMod val="50000"/>
                  </a:schemeClr>
                </a:solidFill>
              </a:rPr>
              <a:t>Die Geschäfte sind bereits geschlossen und der Weg zum Tankstellenshop braucht zu viel Zeit, um den Kuchen noch vor 20:30 Uhr fertig zu haben. </a:t>
            </a:r>
          </a:p>
          <a:p>
            <a:pPr>
              <a:lnSpc>
                <a:spcPct val="115000"/>
              </a:lnSpc>
              <a:spcAft>
                <a:spcPts val="800"/>
              </a:spcAft>
              <a:buNone/>
            </a:pPr>
            <a:r>
              <a:rPr lang="de-DE" dirty="0">
                <a:solidFill>
                  <a:schemeClr val="accent6">
                    <a:lumMod val="50000"/>
                  </a:schemeClr>
                </a:solidFill>
              </a:rPr>
              <a:t>Damit drohen enttäuschte Erwartungen – und die Geburtstagsfeier fällt ins Wasser.</a:t>
            </a:r>
            <a:endParaRPr lang="de-CH" dirty="0">
              <a:solidFill>
                <a:schemeClr val="accent6">
                  <a:lumMod val="50000"/>
                </a:schemeClr>
              </a:solidFill>
            </a:endParaRPr>
          </a:p>
        </p:txBody>
      </p:sp>
      <p:sp>
        <p:nvSpPr>
          <p:cNvPr id="8" name="Rectangle 2">
            <a:extLst>
              <a:ext uri="{FF2B5EF4-FFF2-40B4-BE49-F238E27FC236}">
                <a16:creationId xmlns:a16="http://schemas.microsoft.com/office/drawing/2014/main" id="{E7435F62-D663-B15E-4ADE-4A19FB733761}"/>
              </a:ext>
            </a:extLst>
          </p:cNvPr>
          <p:cNvSpPr txBox="1">
            <a:spLocks noChangeArrowheads="1"/>
          </p:cNvSpPr>
          <p:nvPr/>
        </p:nvSpPr>
        <p:spPr bwMode="auto">
          <a:xfrm>
            <a:off x="7412939" y="2023453"/>
            <a:ext cx="3891968" cy="795947"/>
          </a:xfrm>
          <a:prstGeom prst="rect">
            <a:avLst/>
          </a:prstGeom>
          <a:noFill/>
          <a:ln w="9525">
            <a:noFill/>
            <a:miter lim="800000"/>
            <a:headEnd/>
            <a:tailEnd/>
          </a:ln>
        </p:spPr>
        <p:txBody>
          <a:bodyPr anchor="ctr"/>
          <a:lstStyle/>
          <a:p>
            <a:pPr algn="ctr">
              <a:defRPr/>
            </a:pPr>
            <a:r>
              <a:rPr lang="de-DE" altLang="fr-FR" sz="2400" b="1" dirty="0">
                <a:solidFill>
                  <a:srgbClr val="738D05"/>
                </a:solidFill>
                <a:latin typeface="+mj-lt"/>
                <a:ea typeface="ＭＳ Ｐゴシック" charset="0"/>
                <a:cs typeface="Arial"/>
              </a:rPr>
              <a:t>Ist das ein Problem?</a:t>
            </a:r>
            <a:endParaRPr lang="de-CH" altLang="fr-FR" sz="2400" b="1" dirty="0">
              <a:solidFill>
                <a:srgbClr val="738D05"/>
              </a:solidFill>
              <a:latin typeface="+mj-lt"/>
              <a:ea typeface="ＭＳ Ｐゴシック" charset="0"/>
              <a:cs typeface="Arial"/>
            </a:endParaRPr>
          </a:p>
        </p:txBody>
      </p:sp>
      <p:sp>
        <p:nvSpPr>
          <p:cNvPr id="9" name="Rectangle 2">
            <a:extLst>
              <a:ext uri="{FF2B5EF4-FFF2-40B4-BE49-F238E27FC236}">
                <a16:creationId xmlns:a16="http://schemas.microsoft.com/office/drawing/2014/main" id="{B60B59C8-3966-27C8-F1FF-85DA67A494C3}"/>
              </a:ext>
            </a:extLst>
          </p:cNvPr>
          <p:cNvSpPr txBox="1">
            <a:spLocks noChangeArrowheads="1"/>
          </p:cNvSpPr>
          <p:nvPr/>
        </p:nvSpPr>
        <p:spPr bwMode="auto">
          <a:xfrm>
            <a:off x="7448406" y="2633053"/>
            <a:ext cx="3891968" cy="795947"/>
          </a:xfrm>
          <a:prstGeom prst="rect">
            <a:avLst/>
          </a:prstGeom>
          <a:noFill/>
          <a:ln w="9525">
            <a:noFill/>
            <a:miter lim="800000"/>
            <a:headEnd/>
            <a:tailEnd/>
          </a:ln>
        </p:spPr>
        <p:txBody>
          <a:bodyPr anchor="ctr"/>
          <a:lstStyle/>
          <a:p>
            <a:pPr algn="ctr">
              <a:defRPr/>
            </a:pPr>
            <a:r>
              <a:rPr lang="de-DE" altLang="fr-FR" sz="2400" b="1" dirty="0">
                <a:solidFill>
                  <a:srgbClr val="738D05"/>
                </a:solidFill>
                <a:latin typeface="+mj-lt"/>
                <a:ea typeface="ＭＳ Ｐゴシック" charset="0"/>
                <a:cs typeface="Arial"/>
              </a:rPr>
              <a:t>Wie gehen Sie jetzt vor?</a:t>
            </a:r>
            <a:endParaRPr lang="de-CH" altLang="fr-FR" sz="2400" b="1" dirty="0">
              <a:solidFill>
                <a:srgbClr val="738D05"/>
              </a:solidFill>
              <a:latin typeface="+mj-lt"/>
              <a:ea typeface="ＭＳ Ｐゴシック" charset="0"/>
              <a:cs typeface="Arial"/>
            </a:endParaRPr>
          </a:p>
        </p:txBody>
      </p:sp>
    </p:spTree>
    <p:extLst>
      <p:ext uri="{BB962C8B-B14F-4D97-AF65-F5344CB8AC3E}">
        <p14:creationId xmlns:p14="http://schemas.microsoft.com/office/powerpoint/2010/main" val="356310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F00AC-EEFD-07DB-B670-C174203FD4F1}"/>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13B9D699-29B4-EDD6-1C95-12F574D59DEC}"/>
              </a:ext>
            </a:extLst>
          </p:cNvPr>
          <p:cNvSpPr>
            <a:spLocks noGrp="1"/>
          </p:cNvSpPr>
          <p:nvPr>
            <p:ph type="sldNum" sz="quarter" idx="12"/>
          </p:nvPr>
        </p:nvSpPr>
        <p:spPr/>
        <p:txBody>
          <a:bodyPr/>
          <a:lstStyle/>
          <a:p>
            <a:fld id="{B7E6CA31-DA56-47CF-9891-B6D0296B6AEC}" type="slidenum">
              <a:rPr lang="ru-RU" smtClean="0"/>
              <a:t>7</a:t>
            </a:fld>
            <a:endParaRPr lang="ru-RU"/>
          </a:p>
        </p:txBody>
      </p:sp>
      <p:sp>
        <p:nvSpPr>
          <p:cNvPr id="4" name="Rectangle 2">
            <a:extLst>
              <a:ext uri="{FF2B5EF4-FFF2-40B4-BE49-F238E27FC236}">
                <a16:creationId xmlns:a16="http://schemas.microsoft.com/office/drawing/2014/main" id="{7794128C-6F7D-C751-BA94-0E835DEDDF4E}"/>
              </a:ext>
            </a:extLst>
          </p:cNvPr>
          <p:cNvSpPr txBox="1">
            <a:spLocks noChangeArrowheads="1"/>
          </p:cNvSpPr>
          <p:nvPr/>
        </p:nvSpPr>
        <p:spPr bwMode="auto">
          <a:xfrm>
            <a:off x="981203" y="140362"/>
            <a:ext cx="9845485" cy="795947"/>
          </a:xfrm>
          <a:prstGeom prst="rect">
            <a:avLst/>
          </a:prstGeom>
          <a:noFill/>
          <a:ln w="9525">
            <a:noFill/>
            <a:miter lim="800000"/>
            <a:headEnd/>
            <a:tailEnd/>
          </a:ln>
        </p:spPr>
        <p:txBody>
          <a:bodyPr anchor="ctr"/>
          <a:lstStyle/>
          <a:p>
            <a:pPr>
              <a:defRPr/>
            </a:pPr>
            <a:r>
              <a:rPr lang="de-DE" altLang="fr-FR" sz="2400" b="1" dirty="0">
                <a:solidFill>
                  <a:srgbClr val="D17930"/>
                </a:solidFill>
                <a:latin typeface="+mj-lt"/>
                <a:ea typeface="ＭＳ Ｐゴシック" charset="0"/>
                <a:cs typeface="Arial"/>
              </a:rPr>
              <a:t>Wann ist etwas ein Problem?</a:t>
            </a:r>
            <a:endParaRPr lang="de-CH" altLang="fr-FR" sz="2400" b="1" dirty="0">
              <a:solidFill>
                <a:srgbClr val="D17930"/>
              </a:solidFill>
              <a:latin typeface="+mj-lt"/>
              <a:ea typeface="ＭＳ Ｐゴシック" charset="0"/>
              <a:cs typeface="Arial"/>
            </a:endParaRPr>
          </a:p>
        </p:txBody>
      </p:sp>
      <p:pic>
        <p:nvPicPr>
          <p:cNvPr id="5" name="Grafik 4">
            <a:extLst>
              <a:ext uri="{FF2B5EF4-FFF2-40B4-BE49-F238E27FC236}">
                <a16:creationId xmlns:a16="http://schemas.microsoft.com/office/drawing/2014/main" id="{0280B3D0-C39A-472F-9E0B-D51DE690545A}"/>
              </a:ext>
            </a:extLst>
          </p:cNvPr>
          <p:cNvPicPr>
            <a:picLocks noChangeAspect="1"/>
          </p:cNvPicPr>
          <p:nvPr/>
        </p:nvPicPr>
        <p:blipFill>
          <a:blip r:embed="rId3" cstate="email">
            <a:alphaModFix amt="20000"/>
            <a:extLst>
              <a:ext uri="{BEBA8EAE-BF5A-486C-A8C5-ECC9F3942E4B}">
                <a14:imgProps xmlns:a14="http://schemas.microsoft.com/office/drawing/2010/main">
                  <a14:imgLayer r:embed="rId4">
                    <a14:imgEffect>
                      <a14:colorTemperature colorTemp="5900"/>
                    </a14:imgEffect>
                  </a14:imgLayer>
                </a14:imgProps>
              </a:ext>
              <a:ext uri="{28A0092B-C50C-407E-A947-70E740481C1C}">
                <a14:useLocalDpi xmlns:a14="http://schemas.microsoft.com/office/drawing/2010/main"/>
              </a:ext>
            </a:extLst>
          </a:blip>
          <a:srcRect t="3761" r="14619" b="19329"/>
          <a:stretch>
            <a:fillRect/>
          </a:stretch>
        </p:blipFill>
        <p:spPr>
          <a:xfrm>
            <a:off x="6385433" y="0"/>
            <a:ext cx="5806567" cy="6974114"/>
          </a:xfrm>
          <a:prstGeom prst="rect">
            <a:avLst/>
          </a:prstGeom>
        </p:spPr>
      </p:pic>
      <p:sp>
        <p:nvSpPr>
          <p:cNvPr id="7" name="Textfeld 6">
            <a:extLst>
              <a:ext uri="{FF2B5EF4-FFF2-40B4-BE49-F238E27FC236}">
                <a16:creationId xmlns:a16="http://schemas.microsoft.com/office/drawing/2014/main" id="{028AC166-831D-F52C-75DC-574BD46C2CF0}"/>
              </a:ext>
            </a:extLst>
          </p:cNvPr>
          <p:cNvSpPr txBox="1"/>
          <p:nvPr/>
        </p:nvSpPr>
        <p:spPr>
          <a:xfrm>
            <a:off x="1606629" y="2091075"/>
            <a:ext cx="5130776" cy="2752485"/>
          </a:xfrm>
          <a:prstGeom prst="rect">
            <a:avLst/>
          </a:prstGeom>
          <a:noFill/>
        </p:spPr>
        <p:txBody>
          <a:bodyPr wrap="square">
            <a:spAutoFit/>
          </a:bodyPr>
          <a:lstStyle/>
          <a:p>
            <a:pPr marL="342900" indent="-342900" algn="just">
              <a:lnSpc>
                <a:spcPct val="150000"/>
              </a:lnSpc>
              <a:spcAft>
                <a:spcPts val="800"/>
              </a:spcAft>
              <a:buFont typeface="Arial" panose="020B0604020202020204" pitchFamily="34" charset="0"/>
              <a:buChar char="•"/>
            </a:pPr>
            <a:r>
              <a:rPr lang="de-CH" sz="2000" dirty="0">
                <a:solidFill>
                  <a:schemeClr val="accent6">
                    <a:lumMod val="50000"/>
                  </a:schemeClr>
                </a:solidFill>
              </a:rPr>
              <a:t>Betroffene (Wer?)</a:t>
            </a:r>
          </a:p>
          <a:p>
            <a:pPr marL="342900" indent="-342900" algn="just">
              <a:lnSpc>
                <a:spcPct val="150000"/>
              </a:lnSpc>
              <a:spcAft>
                <a:spcPts val="800"/>
              </a:spcAft>
              <a:buFont typeface="Arial" panose="020B0604020202020204" pitchFamily="34" charset="0"/>
              <a:buChar char="•"/>
            </a:pPr>
            <a:r>
              <a:rPr lang="de-CH" sz="2000" dirty="0">
                <a:solidFill>
                  <a:schemeClr val="accent6">
                    <a:lumMod val="50000"/>
                  </a:schemeClr>
                </a:solidFill>
              </a:rPr>
              <a:t>Kontext (Wo/ Wann?)</a:t>
            </a:r>
          </a:p>
          <a:p>
            <a:pPr marL="342900" indent="-342900" algn="just">
              <a:lnSpc>
                <a:spcPct val="150000"/>
              </a:lnSpc>
              <a:spcAft>
                <a:spcPts val="800"/>
              </a:spcAft>
              <a:buFont typeface="Arial" panose="020B0604020202020204" pitchFamily="34" charset="0"/>
              <a:buChar char="•"/>
            </a:pPr>
            <a:r>
              <a:rPr lang="de-CH" sz="2000" dirty="0">
                <a:solidFill>
                  <a:schemeClr val="accent6">
                    <a:lumMod val="50000"/>
                  </a:schemeClr>
                </a:solidFill>
              </a:rPr>
              <a:t>Abweichungen/ Fehler</a:t>
            </a:r>
          </a:p>
          <a:p>
            <a:pPr marL="342900" indent="-342900" algn="just">
              <a:lnSpc>
                <a:spcPct val="150000"/>
              </a:lnSpc>
              <a:spcAft>
                <a:spcPts val="800"/>
              </a:spcAft>
              <a:buFont typeface="Arial" panose="020B0604020202020204" pitchFamily="34" charset="0"/>
              <a:buChar char="•"/>
            </a:pPr>
            <a:r>
              <a:rPr lang="de-CH" sz="2000" dirty="0">
                <a:solidFill>
                  <a:schemeClr val="accent6">
                    <a:lumMod val="50000"/>
                  </a:schemeClr>
                </a:solidFill>
              </a:rPr>
              <a:t>Barrieren/ Hürden</a:t>
            </a:r>
          </a:p>
          <a:p>
            <a:pPr marL="342900" indent="-342900" algn="just">
              <a:lnSpc>
                <a:spcPct val="150000"/>
              </a:lnSpc>
              <a:spcAft>
                <a:spcPts val="800"/>
              </a:spcAft>
              <a:buFont typeface="Arial" panose="020B0604020202020204" pitchFamily="34" charset="0"/>
              <a:buChar char="•"/>
            </a:pPr>
            <a:r>
              <a:rPr lang="de-CH" sz="2000" dirty="0">
                <a:solidFill>
                  <a:schemeClr val="accent6">
                    <a:lumMod val="50000"/>
                  </a:schemeClr>
                </a:solidFill>
              </a:rPr>
              <a:t>Wirkung/ Impact (Konsequenzen)</a:t>
            </a:r>
          </a:p>
        </p:txBody>
      </p:sp>
      <p:pic>
        <p:nvPicPr>
          <p:cNvPr id="2" name="Grafik 1" descr="Männliches Profil Silhouette">
            <a:extLst>
              <a:ext uri="{FF2B5EF4-FFF2-40B4-BE49-F238E27FC236}">
                <a16:creationId xmlns:a16="http://schemas.microsoft.com/office/drawing/2014/main" id="{8807BF56-6342-18BC-4D08-578B00B5B8F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35623" y="1881693"/>
            <a:ext cx="593124" cy="602602"/>
          </a:xfrm>
          <a:prstGeom prst="rect">
            <a:avLst/>
          </a:prstGeom>
        </p:spPr>
      </p:pic>
      <p:pic>
        <p:nvPicPr>
          <p:cNvPr id="8" name="Grafik 7" descr="Uhr mit einfarbiger Füllung">
            <a:extLst>
              <a:ext uri="{FF2B5EF4-FFF2-40B4-BE49-F238E27FC236}">
                <a16:creationId xmlns:a16="http://schemas.microsoft.com/office/drawing/2014/main" id="{476F7D65-347A-5962-26B5-0F4581CEF13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53836" y="2502983"/>
            <a:ext cx="595458" cy="604974"/>
          </a:xfrm>
          <a:prstGeom prst="rect">
            <a:avLst/>
          </a:prstGeom>
        </p:spPr>
      </p:pic>
      <p:pic>
        <p:nvPicPr>
          <p:cNvPr id="9" name="Grafik 8" descr="Hochspannung mit einfarbiger Füllung">
            <a:extLst>
              <a:ext uri="{FF2B5EF4-FFF2-40B4-BE49-F238E27FC236}">
                <a16:creationId xmlns:a16="http://schemas.microsoft.com/office/drawing/2014/main" id="{86325CD2-6D55-5E5A-1986-2F3FA6A1210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66867" y="3131273"/>
            <a:ext cx="595458" cy="604974"/>
          </a:xfrm>
          <a:prstGeom prst="rect">
            <a:avLst/>
          </a:prstGeom>
        </p:spPr>
      </p:pic>
      <p:pic>
        <p:nvPicPr>
          <p:cNvPr id="10" name="Grafik 9" descr="Verbotsschild mit einfarbiger Füllung">
            <a:extLst>
              <a:ext uri="{FF2B5EF4-FFF2-40B4-BE49-F238E27FC236}">
                <a16:creationId xmlns:a16="http://schemas.microsoft.com/office/drawing/2014/main" id="{A33FC6D2-627A-63BF-6C66-839094685E4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66867" y="3736247"/>
            <a:ext cx="595458" cy="604974"/>
          </a:xfrm>
          <a:prstGeom prst="rect">
            <a:avLst/>
          </a:prstGeom>
        </p:spPr>
      </p:pic>
      <p:pic>
        <p:nvPicPr>
          <p:cNvPr id="11" name="Grafik 10" descr="Erstaunte Gesichtskontur mit einfarbiger Füllung">
            <a:extLst>
              <a:ext uri="{FF2B5EF4-FFF2-40B4-BE49-F238E27FC236}">
                <a16:creationId xmlns:a16="http://schemas.microsoft.com/office/drawing/2014/main" id="{9C8084CB-3C75-20EF-28B1-CD2460F9528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84261" y="4326200"/>
            <a:ext cx="595458" cy="604974"/>
          </a:xfrm>
          <a:prstGeom prst="rect">
            <a:avLst/>
          </a:prstGeom>
        </p:spPr>
      </p:pic>
      <p:pic>
        <p:nvPicPr>
          <p:cNvPr id="12" name="Grafik 11" descr="Männliches Profil Silhouette">
            <a:extLst>
              <a:ext uri="{FF2B5EF4-FFF2-40B4-BE49-F238E27FC236}">
                <a16:creationId xmlns:a16="http://schemas.microsoft.com/office/drawing/2014/main" id="{EC7688E6-2C9D-6985-655D-3D3D2D4CD762}"/>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744965" y="1826351"/>
            <a:ext cx="593124" cy="602602"/>
          </a:xfrm>
          <a:prstGeom prst="rect">
            <a:avLst/>
          </a:prstGeom>
        </p:spPr>
      </p:pic>
      <p:pic>
        <p:nvPicPr>
          <p:cNvPr id="13" name="Grafik 12" descr="Uhr mit einfarbiger Füllung">
            <a:extLst>
              <a:ext uri="{FF2B5EF4-FFF2-40B4-BE49-F238E27FC236}">
                <a16:creationId xmlns:a16="http://schemas.microsoft.com/office/drawing/2014/main" id="{36780C31-68B8-6C3F-0621-697E3AC7813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763178" y="2447641"/>
            <a:ext cx="595458" cy="604974"/>
          </a:xfrm>
          <a:prstGeom prst="rect">
            <a:avLst/>
          </a:prstGeom>
        </p:spPr>
      </p:pic>
      <p:pic>
        <p:nvPicPr>
          <p:cNvPr id="14" name="Grafik 13" descr="Hochspannung mit einfarbiger Füllung">
            <a:extLst>
              <a:ext uri="{FF2B5EF4-FFF2-40B4-BE49-F238E27FC236}">
                <a16:creationId xmlns:a16="http://schemas.microsoft.com/office/drawing/2014/main" id="{A46BB926-DE68-EAEF-4569-C65DAA32F2DA}"/>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6776209" y="3075931"/>
            <a:ext cx="595458" cy="604974"/>
          </a:xfrm>
          <a:prstGeom prst="rect">
            <a:avLst/>
          </a:prstGeom>
        </p:spPr>
      </p:pic>
      <p:pic>
        <p:nvPicPr>
          <p:cNvPr id="15" name="Grafik 14" descr="Verbotsschild mit einfarbiger Füllung">
            <a:extLst>
              <a:ext uri="{FF2B5EF4-FFF2-40B4-BE49-F238E27FC236}">
                <a16:creationId xmlns:a16="http://schemas.microsoft.com/office/drawing/2014/main" id="{4EF20A2D-FC29-E7D3-2F9B-32170CB4B609}"/>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6776209" y="3680905"/>
            <a:ext cx="595458" cy="604974"/>
          </a:xfrm>
          <a:prstGeom prst="rect">
            <a:avLst/>
          </a:prstGeom>
        </p:spPr>
      </p:pic>
      <p:pic>
        <p:nvPicPr>
          <p:cNvPr id="16" name="Grafik 15" descr="Erstaunte Gesichtskontur mit einfarbiger Füllung">
            <a:extLst>
              <a:ext uri="{FF2B5EF4-FFF2-40B4-BE49-F238E27FC236}">
                <a16:creationId xmlns:a16="http://schemas.microsoft.com/office/drawing/2014/main" id="{1F915E27-5C3E-4F7A-EC2B-AA9E7A003DD5}"/>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6793603" y="4270858"/>
            <a:ext cx="595458" cy="604974"/>
          </a:xfrm>
          <a:prstGeom prst="rect">
            <a:avLst/>
          </a:prstGeom>
        </p:spPr>
      </p:pic>
      <p:sp>
        <p:nvSpPr>
          <p:cNvPr id="17" name="Textfeld 16">
            <a:extLst>
              <a:ext uri="{FF2B5EF4-FFF2-40B4-BE49-F238E27FC236}">
                <a16:creationId xmlns:a16="http://schemas.microsoft.com/office/drawing/2014/main" id="{9FBBEEF8-049E-7062-116C-08A483EEDCC2}"/>
              </a:ext>
            </a:extLst>
          </p:cNvPr>
          <p:cNvSpPr txBox="1"/>
          <p:nvPr/>
        </p:nvSpPr>
        <p:spPr>
          <a:xfrm>
            <a:off x="7338089" y="2002175"/>
            <a:ext cx="5130776" cy="2752485"/>
          </a:xfrm>
          <a:prstGeom prst="rect">
            <a:avLst/>
          </a:prstGeom>
          <a:noFill/>
        </p:spPr>
        <p:txBody>
          <a:bodyPr wrap="square">
            <a:spAutoFit/>
          </a:bodyPr>
          <a:lstStyle/>
          <a:p>
            <a:pPr marL="342900" indent="-342900" algn="just">
              <a:lnSpc>
                <a:spcPct val="150000"/>
              </a:lnSpc>
              <a:spcAft>
                <a:spcPts val="800"/>
              </a:spcAft>
              <a:buFont typeface="Arial" panose="020B0604020202020204" pitchFamily="34" charset="0"/>
              <a:buChar char="•"/>
            </a:pPr>
            <a:r>
              <a:rPr lang="de-CH" sz="2000" b="1" dirty="0">
                <a:solidFill>
                  <a:srgbClr val="738D05"/>
                </a:solidFill>
              </a:rPr>
              <a:t>Ich </a:t>
            </a:r>
          </a:p>
          <a:p>
            <a:pPr marL="342900" indent="-342900" algn="just">
              <a:lnSpc>
                <a:spcPct val="150000"/>
              </a:lnSpc>
              <a:spcAft>
                <a:spcPts val="800"/>
              </a:spcAft>
              <a:buFont typeface="Arial" panose="020B0604020202020204" pitchFamily="34" charset="0"/>
              <a:buChar char="•"/>
            </a:pPr>
            <a:r>
              <a:rPr lang="de-CH" sz="2000" b="1" dirty="0">
                <a:solidFill>
                  <a:srgbClr val="738D05"/>
                </a:solidFill>
              </a:rPr>
              <a:t>Samstag, 19 Uhr, Zu Hause</a:t>
            </a:r>
          </a:p>
          <a:p>
            <a:pPr marL="342900" indent="-342900" algn="just">
              <a:lnSpc>
                <a:spcPct val="150000"/>
              </a:lnSpc>
              <a:spcAft>
                <a:spcPts val="800"/>
              </a:spcAft>
              <a:buFont typeface="Arial" panose="020B0604020202020204" pitchFamily="34" charset="0"/>
              <a:buChar char="•"/>
            </a:pPr>
            <a:r>
              <a:rPr lang="de-CH" sz="2000" b="1" dirty="0">
                <a:solidFill>
                  <a:srgbClr val="738D05"/>
                </a:solidFill>
              </a:rPr>
              <a:t>Eierbestand = 0</a:t>
            </a:r>
          </a:p>
          <a:p>
            <a:pPr marL="342900" indent="-342900" algn="just">
              <a:lnSpc>
                <a:spcPct val="150000"/>
              </a:lnSpc>
              <a:spcAft>
                <a:spcPts val="800"/>
              </a:spcAft>
              <a:buFont typeface="Arial" panose="020B0604020202020204" pitchFamily="34" charset="0"/>
              <a:buChar char="•"/>
            </a:pPr>
            <a:r>
              <a:rPr lang="de-DE" sz="2000" b="1" dirty="0">
                <a:solidFill>
                  <a:srgbClr val="738D05"/>
                </a:solidFill>
              </a:rPr>
              <a:t>Einkauf nicht möglich</a:t>
            </a:r>
          </a:p>
          <a:p>
            <a:pPr marL="342900" indent="-342900" algn="just">
              <a:lnSpc>
                <a:spcPct val="150000"/>
              </a:lnSpc>
              <a:spcAft>
                <a:spcPts val="800"/>
              </a:spcAft>
              <a:buFont typeface="Arial" panose="020B0604020202020204" pitchFamily="34" charset="0"/>
              <a:buChar char="•"/>
            </a:pPr>
            <a:r>
              <a:rPr lang="de-CH" sz="2000" b="1" dirty="0">
                <a:solidFill>
                  <a:srgbClr val="738D05"/>
                </a:solidFill>
              </a:rPr>
              <a:t>Keine Überraschung, Enttäuschung</a:t>
            </a:r>
          </a:p>
        </p:txBody>
      </p:sp>
    </p:spTree>
    <p:extLst>
      <p:ext uri="{BB962C8B-B14F-4D97-AF65-F5344CB8AC3E}">
        <p14:creationId xmlns:p14="http://schemas.microsoft.com/office/powerpoint/2010/main" val="103780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CB501-A9A2-A26C-D17F-9BEABE1A9701}"/>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4095D270-807B-F34B-693E-543E7E25756D}"/>
              </a:ext>
            </a:extLst>
          </p:cNvPr>
          <p:cNvSpPr>
            <a:spLocks noGrp="1"/>
          </p:cNvSpPr>
          <p:nvPr>
            <p:ph type="sldNum" sz="quarter" idx="12"/>
          </p:nvPr>
        </p:nvSpPr>
        <p:spPr/>
        <p:txBody>
          <a:bodyPr/>
          <a:lstStyle/>
          <a:p>
            <a:fld id="{B7E6CA31-DA56-47CF-9891-B6D0296B6AEC}" type="slidenum">
              <a:rPr lang="ru-RU" smtClean="0"/>
              <a:t>8</a:t>
            </a:fld>
            <a:endParaRPr lang="ru-RU"/>
          </a:p>
        </p:txBody>
      </p:sp>
      <p:sp>
        <p:nvSpPr>
          <p:cNvPr id="4" name="Rectangle 2">
            <a:extLst>
              <a:ext uri="{FF2B5EF4-FFF2-40B4-BE49-F238E27FC236}">
                <a16:creationId xmlns:a16="http://schemas.microsoft.com/office/drawing/2014/main" id="{521C68F8-0A6F-D19D-0D12-4C00B92D0C88}"/>
              </a:ext>
            </a:extLst>
          </p:cNvPr>
          <p:cNvSpPr txBox="1">
            <a:spLocks noChangeArrowheads="1"/>
          </p:cNvSpPr>
          <p:nvPr/>
        </p:nvSpPr>
        <p:spPr bwMode="auto">
          <a:xfrm>
            <a:off x="957091" y="131291"/>
            <a:ext cx="9845485" cy="795947"/>
          </a:xfrm>
          <a:prstGeom prst="rect">
            <a:avLst/>
          </a:prstGeom>
          <a:noFill/>
          <a:ln w="9525">
            <a:noFill/>
            <a:miter lim="800000"/>
            <a:headEnd/>
            <a:tailEnd/>
          </a:ln>
        </p:spPr>
        <p:txBody>
          <a:bodyPr anchor="ctr"/>
          <a:lstStyle/>
          <a:p>
            <a:pPr>
              <a:defRPr/>
            </a:pPr>
            <a:r>
              <a:rPr lang="de-CH" altLang="fr-FR" sz="2400" b="1" dirty="0">
                <a:solidFill>
                  <a:srgbClr val="D17930"/>
                </a:solidFill>
                <a:latin typeface="+mj-lt"/>
                <a:ea typeface="ＭＳ Ｐゴシック" charset="0"/>
                <a:cs typeface="Arial"/>
              </a:rPr>
              <a:t>Woran erkennt man ein gutes Problem für das </a:t>
            </a:r>
            <a:br>
              <a:rPr lang="de-CH" altLang="fr-FR" sz="2400" b="1" dirty="0">
                <a:solidFill>
                  <a:srgbClr val="D17930"/>
                </a:solidFill>
                <a:latin typeface="+mj-lt"/>
                <a:ea typeface="ＭＳ Ｐゴシック" charset="0"/>
                <a:cs typeface="Arial"/>
              </a:rPr>
            </a:br>
            <a:r>
              <a:rPr lang="de-CH" altLang="fr-FR" sz="2400" b="1" i="1" dirty="0">
                <a:solidFill>
                  <a:srgbClr val="D17930"/>
                </a:solidFill>
                <a:latin typeface="+mj-lt"/>
                <a:ea typeface="ＭＳ Ｐゴシック" charset="0"/>
                <a:cs typeface="Arial"/>
              </a:rPr>
              <a:t>myidea-</a:t>
            </a:r>
            <a:r>
              <a:rPr lang="de-CH" altLang="fr-FR" sz="2400" b="1" dirty="0">
                <a:solidFill>
                  <a:srgbClr val="D17930"/>
                </a:solidFill>
                <a:latin typeface="+mj-lt"/>
                <a:ea typeface="ＭＳ Ｐゴシック" charset="0"/>
                <a:cs typeface="Arial"/>
              </a:rPr>
              <a:t>Lernprogramm? 1/2</a:t>
            </a:r>
          </a:p>
        </p:txBody>
      </p:sp>
      <p:sp>
        <p:nvSpPr>
          <p:cNvPr id="5" name="Textfeld 4">
            <a:extLst>
              <a:ext uri="{FF2B5EF4-FFF2-40B4-BE49-F238E27FC236}">
                <a16:creationId xmlns:a16="http://schemas.microsoft.com/office/drawing/2014/main" id="{73D18DD0-10CA-97E7-D3C5-9B4BE4476955}"/>
              </a:ext>
            </a:extLst>
          </p:cNvPr>
          <p:cNvSpPr txBox="1"/>
          <p:nvPr/>
        </p:nvSpPr>
        <p:spPr>
          <a:xfrm>
            <a:off x="971288" y="2822411"/>
            <a:ext cx="9755089" cy="2873223"/>
          </a:xfrm>
          <a:prstGeom prst="rect">
            <a:avLst/>
          </a:prstGeom>
          <a:noFill/>
          <a:ln w="12700">
            <a:noFill/>
            <a:miter lim="800000"/>
            <a:headEnd/>
            <a:tailEnd/>
          </a:ln>
        </p:spPr>
        <p:txBody>
          <a:bodyPr wrap="square" lIns="92075" tIns="46038" rIns="92075" bIns="46038">
            <a:spAutoFit/>
          </a:bodyPr>
          <a:lstStyle>
            <a:defPPr>
              <a:defRPr lang="ru-RU"/>
            </a:defPPr>
            <a:lvl1pPr>
              <a:spcBef>
                <a:spcPts val="400"/>
              </a:spcBef>
              <a:buClr>
                <a:srgbClr val="96CB00"/>
              </a:buClr>
              <a:defRPr/>
            </a:lvl1pPr>
          </a:lstStyle>
          <a:p>
            <a:r>
              <a:rPr lang="de-CH" sz="2400" b="1" dirty="0">
                <a:solidFill>
                  <a:schemeClr val="accent6">
                    <a:lumMod val="50000"/>
                  </a:schemeClr>
                </a:solidFill>
              </a:rPr>
              <a:t>Wir suchen komplexere, echte Alltags-/Berufsprobleme.</a:t>
            </a:r>
          </a:p>
          <a:p>
            <a:endParaRPr lang="de-CH" sz="2000" dirty="0">
              <a:solidFill>
                <a:schemeClr val="accent6">
                  <a:lumMod val="50000"/>
                </a:schemeClr>
              </a:solidFill>
            </a:endParaRPr>
          </a:p>
          <a:p>
            <a:r>
              <a:rPr lang="de-CH" sz="2000" b="1" dirty="0">
                <a:solidFill>
                  <a:srgbClr val="738D05"/>
                </a:solidFill>
              </a:rPr>
              <a:t>Passend sind Probleme, … </a:t>
            </a:r>
          </a:p>
          <a:p>
            <a:pPr marL="285750" indent="-285750">
              <a:buClr>
                <a:srgbClr val="738D05"/>
              </a:buClr>
              <a:buFont typeface="Arial" panose="020B0604020202020204" pitchFamily="34" charset="0"/>
              <a:buChar char="•"/>
            </a:pPr>
            <a:r>
              <a:rPr lang="de-CH" sz="2000" b="1" dirty="0">
                <a:solidFill>
                  <a:srgbClr val="738D05"/>
                </a:solidFill>
              </a:rPr>
              <a:t>die mehrmals</a:t>
            </a:r>
            <a:r>
              <a:rPr lang="de-CH" sz="2000" dirty="0">
                <a:solidFill>
                  <a:srgbClr val="738D05"/>
                </a:solidFill>
              </a:rPr>
              <a:t> vorkommen, </a:t>
            </a:r>
          </a:p>
          <a:p>
            <a:pPr marL="285750" indent="-285750">
              <a:buClr>
                <a:srgbClr val="738D05"/>
              </a:buClr>
              <a:buFont typeface="Arial" panose="020B0604020202020204" pitchFamily="34" charset="0"/>
              <a:buChar char="•"/>
            </a:pPr>
            <a:r>
              <a:rPr lang="de-CH" sz="2000" dirty="0">
                <a:solidFill>
                  <a:srgbClr val="738D05"/>
                </a:solidFill>
              </a:rPr>
              <a:t>die für eine klar definierte </a:t>
            </a:r>
            <a:r>
              <a:rPr lang="de-CH" sz="2000" b="1" dirty="0">
                <a:solidFill>
                  <a:srgbClr val="738D05"/>
                </a:solidFill>
              </a:rPr>
              <a:t>Personengruppe</a:t>
            </a:r>
            <a:r>
              <a:rPr lang="de-CH" sz="2000" dirty="0">
                <a:solidFill>
                  <a:srgbClr val="738D05"/>
                </a:solidFill>
              </a:rPr>
              <a:t> einen spürbaren </a:t>
            </a:r>
            <a:r>
              <a:rPr lang="de-CH" sz="2000" b="1" dirty="0">
                <a:solidFill>
                  <a:srgbClr val="738D05"/>
                </a:solidFill>
              </a:rPr>
              <a:t>Impact</a:t>
            </a:r>
            <a:r>
              <a:rPr lang="de-CH" sz="2000" dirty="0">
                <a:solidFill>
                  <a:srgbClr val="738D05"/>
                </a:solidFill>
              </a:rPr>
              <a:t> (Konsequenzen) haben (Zeitverlust, Fehler, Risiko, Unzufriedenheit), </a:t>
            </a:r>
          </a:p>
          <a:p>
            <a:pPr marL="285750" indent="-285750">
              <a:buClr>
                <a:srgbClr val="738D05"/>
              </a:buClr>
              <a:buFont typeface="Arial" panose="020B0604020202020204" pitchFamily="34" charset="0"/>
              <a:buChar char="•"/>
            </a:pPr>
            <a:r>
              <a:rPr lang="de-CH" sz="2000" dirty="0">
                <a:solidFill>
                  <a:srgbClr val="738D05"/>
                </a:solidFill>
              </a:rPr>
              <a:t>bei denen Sie </a:t>
            </a:r>
            <a:r>
              <a:rPr lang="de-CH" sz="2000" b="1" dirty="0">
                <a:solidFill>
                  <a:srgbClr val="738D05"/>
                </a:solidFill>
              </a:rPr>
              <a:t>Zugang zu den Betroffenen und zum Ort</a:t>
            </a:r>
            <a:r>
              <a:rPr lang="de-CH" sz="2000" dirty="0">
                <a:solidFill>
                  <a:srgbClr val="738D05"/>
                </a:solidFill>
              </a:rPr>
              <a:t> haben, um z. B. Beobachtungen oder Interviews überhaupt durchführen zu können.</a:t>
            </a:r>
          </a:p>
        </p:txBody>
      </p:sp>
      <p:sp>
        <p:nvSpPr>
          <p:cNvPr id="8" name="Textfeld 7">
            <a:extLst>
              <a:ext uri="{FF2B5EF4-FFF2-40B4-BE49-F238E27FC236}">
                <a16:creationId xmlns:a16="http://schemas.microsoft.com/office/drawing/2014/main" id="{02E1E8DB-C141-EABA-9428-3CA7334731CB}"/>
              </a:ext>
            </a:extLst>
          </p:cNvPr>
          <p:cNvSpPr txBox="1"/>
          <p:nvPr/>
        </p:nvSpPr>
        <p:spPr>
          <a:xfrm>
            <a:off x="983988" y="1213105"/>
            <a:ext cx="9755089" cy="1323439"/>
          </a:xfrm>
          <a:prstGeom prst="rect">
            <a:avLst/>
          </a:prstGeom>
          <a:noFill/>
        </p:spPr>
        <p:txBody>
          <a:bodyPr wrap="square">
            <a:spAutoFit/>
          </a:bodyPr>
          <a:lstStyle/>
          <a:p>
            <a:r>
              <a:rPr lang="de-CH" sz="2000" dirty="0">
                <a:solidFill>
                  <a:schemeClr val="accent6">
                    <a:lumMod val="50000"/>
                  </a:schemeClr>
                </a:solidFill>
              </a:rPr>
              <a:t>Nicht jedes Problem eignet sich dafür, im </a:t>
            </a:r>
            <a:r>
              <a:rPr lang="de-CH" sz="2000" i="1" dirty="0">
                <a:solidFill>
                  <a:schemeClr val="accent6">
                    <a:lumMod val="50000"/>
                  </a:schemeClr>
                </a:solidFill>
              </a:rPr>
              <a:t>myidea</a:t>
            </a:r>
            <a:r>
              <a:rPr lang="de-CH" sz="2000" dirty="0">
                <a:solidFill>
                  <a:schemeClr val="accent6">
                    <a:lumMod val="50000"/>
                  </a:schemeClr>
                </a:solidFill>
              </a:rPr>
              <a:t>-Programm gelöst zu werden. Das Kuchen-Beispiel ist zwar ein echtes Problem, aber für </a:t>
            </a:r>
            <a:r>
              <a:rPr lang="de-CH" sz="2000" i="1" dirty="0">
                <a:solidFill>
                  <a:schemeClr val="accent6">
                    <a:lumMod val="50000"/>
                  </a:schemeClr>
                </a:solidFill>
              </a:rPr>
              <a:t>myidea-</a:t>
            </a:r>
            <a:r>
              <a:rPr lang="de-CH" sz="2000" dirty="0">
                <a:solidFill>
                  <a:schemeClr val="accent6">
                    <a:lumMod val="50000"/>
                  </a:schemeClr>
                </a:solidFill>
              </a:rPr>
              <a:t>Projekte zu klein/trivial. So lässt es sich sehr schnell und einmalig lösen (Dessert statt Kuchen, einfacher Ei-Ersatz usw.)</a:t>
            </a:r>
          </a:p>
        </p:txBody>
      </p:sp>
    </p:spTree>
    <p:extLst>
      <p:ext uri="{BB962C8B-B14F-4D97-AF65-F5344CB8AC3E}">
        <p14:creationId xmlns:p14="http://schemas.microsoft.com/office/powerpoint/2010/main" val="4183611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3C32C-7818-12CF-6F89-F9E67C2926ED}"/>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8B7F25AB-2BF8-86E0-9BCB-344FEAA4DBB2}"/>
              </a:ext>
            </a:extLst>
          </p:cNvPr>
          <p:cNvSpPr>
            <a:spLocks noGrp="1"/>
          </p:cNvSpPr>
          <p:nvPr>
            <p:ph type="sldNum" sz="quarter" idx="12"/>
          </p:nvPr>
        </p:nvSpPr>
        <p:spPr/>
        <p:txBody>
          <a:bodyPr/>
          <a:lstStyle/>
          <a:p>
            <a:fld id="{B7E6CA31-DA56-47CF-9891-B6D0296B6AEC}" type="slidenum">
              <a:rPr lang="ru-RU" smtClean="0"/>
              <a:t>9</a:t>
            </a:fld>
            <a:endParaRPr lang="ru-RU"/>
          </a:p>
        </p:txBody>
      </p:sp>
      <p:sp>
        <p:nvSpPr>
          <p:cNvPr id="5" name="Textfeld 4">
            <a:extLst>
              <a:ext uri="{FF2B5EF4-FFF2-40B4-BE49-F238E27FC236}">
                <a16:creationId xmlns:a16="http://schemas.microsoft.com/office/drawing/2014/main" id="{77E7E623-7176-6833-BDFA-FF7B34E1F773}"/>
              </a:ext>
            </a:extLst>
          </p:cNvPr>
          <p:cNvSpPr txBox="1"/>
          <p:nvPr/>
        </p:nvSpPr>
        <p:spPr>
          <a:xfrm>
            <a:off x="958587" y="1576078"/>
            <a:ext cx="10192013" cy="4247959"/>
          </a:xfrm>
          <a:prstGeom prst="rect">
            <a:avLst/>
          </a:prstGeom>
          <a:noFill/>
          <a:ln w="12700">
            <a:noFill/>
            <a:miter lim="800000"/>
            <a:headEnd/>
            <a:tailEnd/>
          </a:ln>
        </p:spPr>
        <p:txBody>
          <a:bodyPr wrap="square" lIns="92075" tIns="46038" rIns="92075" bIns="46038">
            <a:spAutoFit/>
          </a:bodyPr>
          <a:lstStyle>
            <a:defPPr>
              <a:defRPr lang="ru-RU"/>
            </a:defPPr>
            <a:lvl1pPr>
              <a:spcBef>
                <a:spcPts val="400"/>
              </a:spcBef>
              <a:buClr>
                <a:srgbClr val="96CB00"/>
              </a:buClr>
              <a:defRPr/>
            </a:lvl1pPr>
          </a:lstStyle>
          <a:p>
            <a:pPr marL="285750" indent="-285750">
              <a:spcBef>
                <a:spcPts val="1200"/>
              </a:spcBef>
              <a:buClr>
                <a:srgbClr val="738D05"/>
              </a:buClr>
              <a:buFont typeface="Arial" panose="020B0604020202020204" pitchFamily="34" charset="0"/>
              <a:buChar char="•"/>
            </a:pPr>
            <a:r>
              <a:rPr lang="de-CH" sz="2000" b="1" noProof="0" dirty="0">
                <a:solidFill>
                  <a:srgbClr val="738D05"/>
                </a:solidFill>
              </a:rPr>
              <a:t>Liegt das Thema in Ihrem Einflussbereich? </a:t>
            </a:r>
            <a:r>
              <a:rPr lang="de-CH" sz="2000" noProof="0" dirty="0">
                <a:solidFill>
                  <a:srgbClr val="738D05"/>
                </a:solidFill>
              </a:rPr>
              <a:t>Ebenso muss das Thema </a:t>
            </a:r>
            <a:r>
              <a:rPr lang="de-CH" sz="2000" b="1" noProof="0" dirty="0">
                <a:solidFill>
                  <a:srgbClr val="738D05"/>
                </a:solidFill>
              </a:rPr>
              <a:t>in Ihrem Einflussbereich liegen</a:t>
            </a:r>
            <a:r>
              <a:rPr lang="de-CH" sz="2000" noProof="0" dirty="0">
                <a:solidFill>
                  <a:srgbClr val="738D05"/>
                </a:solidFill>
              </a:rPr>
              <a:t>: Sie können selbst Schritte unternehmen, die Massnahme liegt innerhalb Ihrer Rolle, und es braucht keine grossen Genehmigungen – der Budgetbedarf ist gering, es werden keine heiklen Daten verarbeitet und es sind keine riskanten Eingriffe nötig.</a:t>
            </a:r>
          </a:p>
          <a:p>
            <a:pPr marL="285750" indent="-285750">
              <a:spcBef>
                <a:spcPts val="1200"/>
              </a:spcBef>
              <a:buClr>
                <a:srgbClr val="738D05"/>
              </a:buClr>
              <a:buFont typeface="Arial" panose="020B0604020202020204" pitchFamily="34" charset="0"/>
              <a:buChar char="•"/>
            </a:pPr>
            <a:r>
              <a:rPr lang="de-CH" sz="2000" b="1" noProof="0" dirty="0">
                <a:solidFill>
                  <a:srgbClr val="738D05"/>
                </a:solidFill>
              </a:rPr>
              <a:t>Können Sie eine Lösung testen? </a:t>
            </a:r>
            <a:r>
              <a:rPr lang="de-CH" sz="2000" i="1" noProof="0" dirty="0">
                <a:solidFill>
                  <a:srgbClr val="738D05"/>
                </a:solidFill>
              </a:rPr>
              <a:t>myidea</a:t>
            </a:r>
            <a:r>
              <a:rPr lang="de-CH" sz="2000" noProof="0" dirty="0">
                <a:solidFill>
                  <a:srgbClr val="738D05"/>
                </a:solidFill>
              </a:rPr>
              <a:t> lebt davon, dass Sie Lösungen entwickeln und testen. Darum eignen sich Probleme, zu denen sich innerhalb von 8 – 12 Wochen konkrete </a:t>
            </a:r>
            <a:r>
              <a:rPr lang="de-CH" sz="2000" b="1" noProof="0" dirty="0">
                <a:solidFill>
                  <a:srgbClr val="738D05"/>
                </a:solidFill>
              </a:rPr>
              <a:t>Lösungsideen ausprobieren lassen </a:t>
            </a:r>
            <a:r>
              <a:rPr lang="de-CH" sz="2000" noProof="0" dirty="0">
                <a:solidFill>
                  <a:srgbClr val="738D05"/>
                </a:solidFill>
              </a:rPr>
              <a:t>– etwa als kleiner Prototyp oder kurzer Probelauf, sodass sich die Wirkung messen lässt.</a:t>
            </a:r>
          </a:p>
          <a:p>
            <a:pPr marL="285750" indent="-285750">
              <a:spcBef>
                <a:spcPts val="1200"/>
              </a:spcBef>
              <a:buClr>
                <a:srgbClr val="738D05"/>
              </a:buClr>
              <a:buFont typeface="Arial" panose="020B0604020202020204" pitchFamily="34" charset="0"/>
              <a:buChar char="•"/>
            </a:pPr>
            <a:r>
              <a:rPr lang="de-CH" sz="2000" b="1" noProof="0" dirty="0">
                <a:solidFill>
                  <a:srgbClr val="738D05"/>
                </a:solidFill>
              </a:rPr>
              <a:t>Geht es um etwas Neues? </a:t>
            </a:r>
            <a:r>
              <a:rPr lang="de-CH" sz="2000" noProof="0" dirty="0">
                <a:solidFill>
                  <a:srgbClr val="738D05"/>
                </a:solidFill>
              </a:rPr>
              <a:t>Geeignet sind Probleme, für die es ein </a:t>
            </a:r>
            <a:r>
              <a:rPr lang="de-CH" sz="2000" b="1" noProof="0" dirty="0">
                <a:solidFill>
                  <a:srgbClr val="738D05"/>
                </a:solidFill>
              </a:rPr>
              <a:t>neues Vorgehen </a:t>
            </a:r>
            <a:r>
              <a:rPr lang="de-CH" sz="2000" noProof="0" dirty="0">
                <a:solidFill>
                  <a:srgbClr val="738D05"/>
                </a:solidFill>
              </a:rPr>
              <a:t>oder ein </a:t>
            </a:r>
            <a:r>
              <a:rPr lang="de-CH" sz="2000" b="1" noProof="0" dirty="0">
                <a:solidFill>
                  <a:srgbClr val="738D05"/>
                </a:solidFill>
              </a:rPr>
              <a:t>neues Produkt</a:t>
            </a:r>
            <a:r>
              <a:rPr lang="de-CH" sz="2000" noProof="0" dirty="0">
                <a:solidFill>
                  <a:srgbClr val="738D05"/>
                </a:solidFill>
              </a:rPr>
              <a:t> braucht – nicht bloss einen Einkauf oder das Abhaken einer Routine.</a:t>
            </a:r>
          </a:p>
        </p:txBody>
      </p:sp>
      <p:sp>
        <p:nvSpPr>
          <p:cNvPr id="2" name="Rectangle 2">
            <a:extLst>
              <a:ext uri="{FF2B5EF4-FFF2-40B4-BE49-F238E27FC236}">
                <a16:creationId xmlns:a16="http://schemas.microsoft.com/office/drawing/2014/main" id="{4160C362-E90A-8597-1221-3EA3109DE2A6}"/>
              </a:ext>
            </a:extLst>
          </p:cNvPr>
          <p:cNvSpPr txBox="1">
            <a:spLocks noChangeArrowheads="1"/>
          </p:cNvSpPr>
          <p:nvPr/>
        </p:nvSpPr>
        <p:spPr bwMode="auto">
          <a:xfrm>
            <a:off x="957091" y="131291"/>
            <a:ext cx="9845485" cy="795947"/>
          </a:xfrm>
          <a:prstGeom prst="rect">
            <a:avLst/>
          </a:prstGeom>
          <a:noFill/>
          <a:ln w="9525">
            <a:noFill/>
            <a:miter lim="800000"/>
            <a:headEnd/>
            <a:tailEnd/>
          </a:ln>
        </p:spPr>
        <p:txBody>
          <a:bodyPr anchor="ctr"/>
          <a:lstStyle/>
          <a:p>
            <a:pPr>
              <a:defRPr/>
            </a:pPr>
            <a:r>
              <a:rPr lang="de-CH" altLang="fr-FR" sz="2400" b="1" dirty="0">
                <a:solidFill>
                  <a:srgbClr val="D17930"/>
                </a:solidFill>
                <a:latin typeface="+mj-lt"/>
                <a:ea typeface="ＭＳ Ｐゴシック" charset="0"/>
                <a:cs typeface="Arial"/>
              </a:rPr>
              <a:t>Woran erkennt man ein gutes Problem für das</a:t>
            </a:r>
            <a:br>
              <a:rPr lang="de-CH" altLang="fr-FR" sz="2400" b="1" dirty="0">
                <a:solidFill>
                  <a:srgbClr val="D17930"/>
                </a:solidFill>
                <a:latin typeface="+mj-lt"/>
                <a:ea typeface="ＭＳ Ｐゴシック" charset="0"/>
                <a:cs typeface="Arial"/>
              </a:rPr>
            </a:br>
            <a:r>
              <a:rPr lang="de-CH" altLang="fr-FR" sz="2400" b="1" i="1" dirty="0">
                <a:solidFill>
                  <a:srgbClr val="D17930"/>
                </a:solidFill>
                <a:latin typeface="+mj-lt"/>
                <a:ea typeface="ＭＳ Ｐゴシック" charset="0"/>
                <a:cs typeface="Arial"/>
              </a:rPr>
              <a:t>myidea-</a:t>
            </a:r>
            <a:r>
              <a:rPr lang="de-CH" altLang="fr-FR" sz="2400" b="1" dirty="0">
                <a:solidFill>
                  <a:srgbClr val="D17930"/>
                </a:solidFill>
                <a:latin typeface="+mj-lt"/>
                <a:ea typeface="ＭＳ Ｐゴシック" charset="0"/>
                <a:cs typeface="Arial"/>
              </a:rPr>
              <a:t>Lernprogramm? 2/2</a:t>
            </a:r>
          </a:p>
        </p:txBody>
      </p:sp>
    </p:spTree>
    <p:extLst>
      <p:ext uri="{BB962C8B-B14F-4D97-AF65-F5344CB8AC3E}">
        <p14:creationId xmlns:p14="http://schemas.microsoft.com/office/powerpoint/2010/main" val="2559260860"/>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4887</Words>
  <Application>Microsoft Office PowerPoint</Application>
  <PresentationFormat>Breitbild</PresentationFormat>
  <Paragraphs>338</Paragraphs>
  <Slides>29</Slides>
  <Notes>28</Notes>
  <HiddenSlides>0</HiddenSlides>
  <MMClips>0</MMClips>
  <ScaleCrop>false</ScaleCrop>
  <HeadingPairs>
    <vt:vector size="6" baseType="variant">
      <vt:variant>
        <vt:lpstr>Verwendete Schriftarten</vt:lpstr>
      </vt:variant>
      <vt:variant>
        <vt:i4>7</vt:i4>
      </vt:variant>
      <vt:variant>
        <vt:lpstr>Design</vt:lpstr>
      </vt:variant>
      <vt:variant>
        <vt:i4>3</vt:i4>
      </vt:variant>
      <vt:variant>
        <vt:lpstr>Folientitel</vt:lpstr>
      </vt:variant>
      <vt:variant>
        <vt:i4>29</vt:i4>
      </vt:variant>
    </vt:vector>
  </HeadingPairs>
  <TitlesOfParts>
    <vt:vector size="39" baseType="lpstr">
      <vt:lpstr>Malgun Gothic</vt:lpstr>
      <vt:lpstr>Aptos</vt:lpstr>
      <vt:lpstr>Arial</vt:lpstr>
      <vt:lpstr>Calibri</vt:lpstr>
      <vt:lpstr>Century Gothic</vt:lpstr>
      <vt:lpstr>Roboto</vt:lpstr>
      <vt:lpstr>Wingdings</vt:lpstr>
      <vt:lpstr>myidea</vt:lpstr>
      <vt:lpstr>1_myidea</vt:lpstr>
      <vt:lpstr>3_myidea</vt:lpstr>
      <vt:lpstr>Unternehmerisches Denken und Handeln</vt:lpstr>
      <vt:lpstr>PowerPoint-Präsentation</vt:lpstr>
      <vt:lpstr>Modul 1:  Ein lösenswertes Problem finden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lastModifiedBy>Stucki Jana</cp:lastModifiedBy>
  <cp:revision>1390</cp:revision>
  <cp:lastPrinted>2021-01-20T19:01:33Z</cp:lastPrinted>
  <dcterms:created xsi:type="dcterms:W3CDTF">2020-11-11T18:04:37Z</dcterms:created>
  <dcterms:modified xsi:type="dcterms:W3CDTF">2026-08-26T14:51:52Z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