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3.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28" r:id="rId5"/>
    <p:sldMasterId id="2147483809" r:id="rId6"/>
    <p:sldMasterId id="2147483896" r:id="rId7"/>
  </p:sldMasterIdLst>
  <p:notesMasterIdLst>
    <p:notesMasterId r:id="rId28"/>
  </p:notesMasterIdLst>
  <p:sldIdLst>
    <p:sldId id="1881" r:id="rId8"/>
    <p:sldId id="2192" r:id="rId9"/>
    <p:sldId id="1882" r:id="rId10"/>
    <p:sldId id="2141" r:id="rId11"/>
    <p:sldId id="3786" r:id="rId12"/>
    <p:sldId id="3787" r:id="rId13"/>
    <p:sldId id="3788" r:id="rId14"/>
    <p:sldId id="1793" r:id="rId15"/>
    <p:sldId id="3789" r:id="rId16"/>
    <p:sldId id="3790" r:id="rId17"/>
    <p:sldId id="3785" r:id="rId18"/>
    <p:sldId id="3791" r:id="rId19"/>
    <p:sldId id="3792" r:id="rId20"/>
    <p:sldId id="1815" r:id="rId21"/>
    <p:sldId id="3793" r:id="rId22"/>
    <p:sldId id="3794" r:id="rId23"/>
    <p:sldId id="3781" r:id="rId24"/>
    <p:sldId id="3795" r:id="rId25"/>
    <p:sldId id="3796" r:id="rId26"/>
    <p:sldId id="3798"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073450"/>
    <a:srgbClr val="8EB403"/>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72" autoAdjust="0"/>
    <p:restoredTop sz="76271" autoAdjust="0"/>
  </p:normalViewPr>
  <p:slideViewPr>
    <p:cSldViewPr snapToGrid="0">
      <p:cViewPr varScale="1">
        <p:scale>
          <a:sx n="56" d="100"/>
          <a:sy n="56" d="100"/>
        </p:scale>
        <p:origin x="732" y="56"/>
      </p:cViewPr>
      <p:guideLst/>
    </p:cSldViewPr>
  </p:slideViewPr>
  <p:notesTextViewPr>
    <p:cViewPr>
      <p:scale>
        <a:sx n="1" d="1"/>
        <a:sy n="1" d="1"/>
      </p:scale>
      <p:origin x="0" y="0"/>
    </p:cViewPr>
  </p:notesTextViewPr>
  <p:sorterViewPr>
    <p:cViewPr varScale="1">
      <p:scale>
        <a:sx n="100" d="100"/>
        <a:sy n="100" d="100"/>
      </p:scale>
      <p:origin x="0" y="-2856"/>
    </p:cViewPr>
  </p:sorterViewPr>
  <p:notesViewPr>
    <p:cSldViewPr snapToGrid="0">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viewProps" Target="viewProp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èzes Sandra" userId="9a9ec689-efb9-401c-81a9-c452cf0afa3c" providerId="ADAL" clId="{218DB384-2EF5-44C3-9583-832ADE053691}"/>
    <pc:docChg chg="modSld">
      <pc:chgData name="Grèzes Sandra" userId="9a9ec689-efb9-401c-81a9-c452cf0afa3c" providerId="ADAL" clId="{218DB384-2EF5-44C3-9583-832ADE053691}" dt="2026-07-07T08:29:01.926" v="44" actId="20577"/>
      <pc:docMkLst>
        <pc:docMk/>
      </pc:docMkLst>
      <pc:sldChg chg="modSp mod modNotesTx">
        <pc:chgData name="Grèzes Sandra" userId="9a9ec689-efb9-401c-81a9-c452cf0afa3c" providerId="ADAL" clId="{218DB384-2EF5-44C3-9583-832ADE053691}" dt="2026-07-07T08:25:46.155" v="27" actId="20577"/>
        <pc:sldMkLst>
          <pc:docMk/>
          <pc:sldMk cId="3832661985" sldId="1882"/>
        </pc:sldMkLst>
        <pc:spChg chg="mod">
          <ac:chgData name="Grèzes Sandra" userId="9a9ec689-efb9-401c-81a9-c452cf0afa3c" providerId="ADAL" clId="{218DB384-2EF5-44C3-9583-832ADE053691}" dt="2026-07-07T08:24:59.968" v="2" actId="20577"/>
          <ac:spMkLst>
            <pc:docMk/>
            <pc:sldMk cId="3832661985" sldId="1882"/>
            <ac:spMk id="3" creationId="{30D927CD-E99E-9A8C-168C-F1C08378DE60}"/>
          </ac:spMkLst>
        </pc:spChg>
      </pc:sldChg>
      <pc:sldChg chg="modNotesTx">
        <pc:chgData name="Grèzes Sandra" userId="9a9ec689-efb9-401c-81a9-c452cf0afa3c" providerId="ADAL" clId="{218DB384-2EF5-44C3-9583-832ADE053691}" dt="2026-07-07T08:25:56.725" v="28" actId="20577"/>
        <pc:sldMkLst>
          <pc:docMk/>
          <pc:sldMk cId="3509466612" sldId="3786"/>
        </pc:sldMkLst>
      </pc:sldChg>
      <pc:sldChg chg="modNotesTx">
        <pc:chgData name="Grèzes Sandra" userId="9a9ec689-efb9-401c-81a9-c452cf0afa3c" providerId="ADAL" clId="{218DB384-2EF5-44C3-9583-832ADE053691}" dt="2026-07-07T08:27:39.250" v="29" actId="20577"/>
        <pc:sldMkLst>
          <pc:docMk/>
          <pc:sldMk cId="3764146407" sldId="3794"/>
        </pc:sldMkLst>
      </pc:sldChg>
      <pc:sldChg chg="modNotesTx">
        <pc:chgData name="Grèzes Sandra" userId="9a9ec689-efb9-401c-81a9-c452cf0afa3c" providerId="ADAL" clId="{218DB384-2EF5-44C3-9583-832ADE053691}" dt="2026-07-07T08:29:01.926" v="44" actId="20577"/>
        <pc:sldMkLst>
          <pc:docMk/>
          <pc:sldMk cId="1080884116" sldId="37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CH" noProof="0" dirty="0"/>
              <a:t>Textbeispiel</a:t>
            </a:r>
          </a:p>
          <a:p>
            <a:pPr lvl="1"/>
            <a:r>
              <a:rPr lang="de-CH" noProof="0" dirty="0" err="1"/>
              <a:t>Второй</a:t>
            </a:r>
            <a:r>
              <a:rPr lang="de-CH" noProof="0" dirty="0"/>
              <a:t> </a:t>
            </a:r>
            <a:r>
              <a:rPr lang="de-CH" noProof="0" dirty="0" err="1"/>
              <a:t>уровень</a:t>
            </a:r>
            <a:endParaRPr lang="de-CH" noProof="0" dirty="0"/>
          </a:p>
          <a:p>
            <a:pPr lvl="2"/>
            <a:r>
              <a:rPr lang="de-CH" noProof="0" dirty="0"/>
              <a:t>Dritte Ebene</a:t>
            </a:r>
          </a:p>
          <a:p>
            <a:pPr lvl="3"/>
            <a:r>
              <a:rPr lang="de-CH" noProof="0" dirty="0"/>
              <a:t>Vierte Ebene</a:t>
            </a:r>
          </a:p>
          <a:p>
            <a:pPr lvl="4"/>
            <a:r>
              <a:rPr lang="de-CH" noProof="0" dirty="0"/>
              <a:t>Fünfte Ebene</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100" kern="1200">
        <a:solidFill>
          <a:schemeClr val="tx1"/>
        </a:solidFill>
        <a:latin typeface="+mn-lt"/>
        <a:ea typeface="+mn-ea"/>
        <a:cs typeface="+mn-cs"/>
      </a:defRPr>
    </a:lvl2pPr>
    <a:lvl3pPr marL="914400" algn="l" defTabSz="914400" rtl="0" eaLnBrk="1" latinLnBrk="0" hangingPunct="1">
      <a:defRPr sz="1100" kern="1200">
        <a:solidFill>
          <a:schemeClr val="tx1"/>
        </a:solidFill>
        <a:latin typeface="+mn-lt"/>
        <a:ea typeface="+mn-ea"/>
        <a:cs typeface="+mn-cs"/>
      </a:defRPr>
    </a:lvl3pPr>
    <a:lvl4pPr marL="1371600" algn="l" defTabSz="914400" rtl="0" eaLnBrk="1" latinLnBrk="0" hangingPunct="1">
      <a:defRPr sz="1100" kern="1200">
        <a:solidFill>
          <a:schemeClr val="tx1"/>
        </a:solidFill>
        <a:latin typeface="+mn-lt"/>
        <a:ea typeface="+mn-ea"/>
        <a:cs typeface="+mn-cs"/>
      </a:defRPr>
    </a:lvl4pPr>
    <a:lvl5pPr marL="1828800" algn="l" defTabSz="914400" rtl="0" eaLnBrk="1" latinLnBrk="0" hangingPunct="1">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21.ch/fr/dossiers-th&#233;matiques"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21.ch/fr/17_objectifs_developpementDurabl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0C7CC-6DF7-7BEE-A479-5B7ADA4CC9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FF7B40-7494-065D-B1C4-3FF06A3A95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AB51A60-5CF3-4008-FFAE-64C3CBDFF504}"/>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C0AA2E15-D685-9EF9-BE41-60CBDDAFC9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388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1AC52-4FDD-1E9D-FF35-3483A229DA2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AE81E41-1B36-D47B-6964-E63BFD882D0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F164F88-C226-24A6-B3B8-8CD30318518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3D2C595B-CBB2-E5DE-B412-20DBD35568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200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2885487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2CB3-79BC-A969-1AC6-03AB97B04F7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4CC0A41-A6CC-52A7-A98B-FEB8F8F5981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BDA25C-DEAD-4484-E8CE-C45DD729980A}"/>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1CE58D57-0309-BC89-27C6-8DBDF53F8B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842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02948-ED68-9A0D-7A0E-F662A9DDAF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B38D1E8-AA75-F1FF-1908-530293D7F55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7095403-ACEA-6930-4EEF-1DCC19DB4C6C}"/>
              </a:ext>
            </a:extLst>
          </p:cNvPr>
          <p:cNvSpPr>
            <a:spLocks noGrp="1"/>
          </p:cNvSpPr>
          <p:nvPr>
            <p:ph type="body" idx="1"/>
          </p:nvPr>
        </p:nvSpPr>
        <p:spPr/>
        <p:txBody>
          <a:bodyPr/>
          <a:lstStyle/>
          <a:p>
            <a:r>
              <a:rPr lang="fr-CH" noProof="0" dirty="0">
                <a:latin typeface="Century Gothic" panose="020B0502020202020204" pitchFamily="34" charset="0"/>
              </a:rPr>
              <a:t>Les </a:t>
            </a:r>
            <a:r>
              <a:rPr lang="fr-CH" noProof="0" dirty="0" err="1">
                <a:latin typeface="Century Gothic" panose="020B0502020202020204" pitchFamily="34" charset="0"/>
              </a:rPr>
              <a:t>apprenti·e·s</a:t>
            </a:r>
            <a:r>
              <a:rPr lang="fr-CH" noProof="0" dirty="0">
                <a:latin typeface="Century Gothic" panose="020B0502020202020204" pitchFamily="34" charset="0"/>
              </a:rPr>
              <a:t> peuvent bien entendu comparer des projets sur d’autres plateformes de Crowdfunding. Cependant, il existe des plateformes sur lesquelles il est difficile de trouver des campagnes terminées ou échouées (par exemple </a:t>
            </a:r>
            <a:r>
              <a:rPr lang="fr-CH" noProof="0" dirty="0" err="1">
                <a:latin typeface="Century Gothic" panose="020B0502020202020204" pitchFamily="34" charset="0"/>
              </a:rPr>
              <a:t>wemakeit</a:t>
            </a:r>
            <a:r>
              <a:rPr lang="fr-CH" noProof="0" dirty="0">
                <a:latin typeface="Century Gothic" panose="020B0502020202020204" pitchFamily="34" charset="0"/>
              </a:rPr>
              <a:t>). Dans ce cas, l’accès peut parfois être facilité à l’aide de prompts appropriés sur </a:t>
            </a:r>
            <a:r>
              <a:rPr lang="fr-CH" noProof="0" dirty="0" err="1">
                <a:latin typeface="Century Gothic" panose="020B0502020202020204" pitchFamily="34" charset="0"/>
              </a:rPr>
              <a:t>ChatGPT</a:t>
            </a:r>
            <a:r>
              <a:rPr lang="fr-CH" noProof="0" dirty="0">
                <a:latin typeface="Century Gothic" panose="020B0502020202020204" pitchFamily="34" charset="0"/>
              </a:rPr>
              <a:t>.</a:t>
            </a:r>
          </a:p>
        </p:txBody>
      </p:sp>
      <p:sp>
        <p:nvSpPr>
          <p:cNvPr id="4" name="Foliennummernplatzhalter 3">
            <a:extLst>
              <a:ext uri="{FF2B5EF4-FFF2-40B4-BE49-F238E27FC236}">
                <a16:creationId xmlns:a16="http://schemas.microsoft.com/office/drawing/2014/main" id="{6839746A-935E-8BEA-4597-F3E756A288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697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4970E-6478-6D9A-7D09-2D68E84541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66DB5A-7E0B-7808-B22B-F05A8E0605E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8348E45-5287-B276-3AE2-1698C99005F0}"/>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D52946C-3F26-7AF5-7267-960CDDA2BA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906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D6B39-450B-61F8-08B1-D41127B302F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F25E77-7CEA-5B1C-22D9-DDDEB6F18D0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0B43BA0-7812-3EED-2446-512949FAA6B8}"/>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BBB2D89-F5EB-A681-656E-13BE18EA8F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941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FF2D6-F4CC-92CA-C6FF-0DB1DF5CD12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5E2B4AB-C63F-CD77-0B7D-73A76EF53B9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18786BC-A845-9B22-CE1C-74116A2F3AD9}"/>
              </a:ext>
            </a:extLst>
          </p:cNvPr>
          <p:cNvSpPr>
            <a:spLocks noGrp="1"/>
          </p:cNvSpPr>
          <p:nvPr>
            <p:ph type="body" idx="1"/>
          </p:nvPr>
        </p:nvSpPr>
        <p:spPr/>
        <p:txBody>
          <a:bodyPr/>
          <a:lstStyle/>
          <a:p>
            <a:r>
              <a:rPr lang="fr-CH" noProof="0" dirty="0">
                <a:latin typeface="Century Gothic" panose="020B0502020202020204" pitchFamily="34" charset="0"/>
              </a:rPr>
              <a:t>Bien que les activités proposées soient des exercices ludiques, le tableau montre qu'elles permettent de développer d'importantes compétences en Entrepreneuriat.</a:t>
            </a:r>
          </a:p>
          <a:p>
            <a:endParaRPr lang="fr-CH" noProof="0" dirty="0">
              <a:latin typeface="Century Gothic" panose="020B0502020202020204" pitchFamily="34" charset="0"/>
            </a:endParaRPr>
          </a:p>
          <a:p>
            <a:r>
              <a:rPr lang="fr-CH" noProof="0" dirty="0">
                <a:latin typeface="Century Gothic" panose="020B0502020202020204" pitchFamily="34" charset="0"/>
              </a:rPr>
              <a:t>Une fois que les </a:t>
            </a:r>
            <a:r>
              <a:rPr lang="fr-CH" noProof="0" dirty="0" err="1">
                <a:latin typeface="Century Gothic" panose="020B0502020202020204" pitchFamily="34" charset="0"/>
              </a:rPr>
              <a:t>apprenti·e·s</a:t>
            </a:r>
            <a:r>
              <a:rPr lang="fr-CH" noProof="0" dirty="0">
                <a:latin typeface="Century Gothic" panose="020B0502020202020204" pitchFamily="34" charset="0"/>
              </a:rPr>
              <a:t> ont réalisé les activités, un apprentissage transversal peut être favorisé en classe grâce à une discussion en plenum, par exemple :</a:t>
            </a:r>
          </a:p>
          <a:p>
            <a:endParaRPr lang="fr-CH" noProof="0" dirty="0">
              <a:latin typeface="Century Gothic" panose="020B0502020202020204" pitchFamily="34" charset="0"/>
            </a:endParaRPr>
          </a:p>
          <a:p>
            <a:r>
              <a:rPr lang="fr-CH" b="1" noProof="0" dirty="0">
                <a:latin typeface="Century Gothic" panose="020B0502020202020204" pitchFamily="34" charset="0"/>
              </a:rPr>
              <a:t>En ce qui concerne le défi du troc</a:t>
            </a:r>
          </a:p>
          <a:p>
            <a:r>
              <a:rPr lang="fr-CH" noProof="0" dirty="0">
                <a:latin typeface="Century Gothic" panose="020B0502020202020204" pitchFamily="34" charset="0"/>
              </a:rPr>
              <a:t>Les </a:t>
            </a:r>
            <a:r>
              <a:rPr lang="fr-CH" noProof="0" dirty="0" err="1">
                <a:latin typeface="Century Gothic" panose="020B0502020202020204" pitchFamily="34" charset="0"/>
              </a:rPr>
              <a:t>entrepreneur·e·s</a:t>
            </a:r>
            <a:r>
              <a:rPr lang="fr-CH" noProof="0" dirty="0">
                <a:latin typeface="Century Gothic" panose="020B0502020202020204" pitchFamily="34" charset="0"/>
              </a:rPr>
              <a:t> doivent répondre aux besoins des </a:t>
            </a:r>
            <a:r>
              <a:rPr lang="fr-CH" noProof="0" dirty="0" err="1">
                <a:latin typeface="Century Gothic" panose="020B0502020202020204" pitchFamily="34" charset="0"/>
              </a:rPr>
              <a:t>client·e·s</a:t>
            </a:r>
            <a:r>
              <a:rPr lang="fr-CH" noProof="0" dirty="0">
                <a:latin typeface="Century Gothic" panose="020B0502020202020204" pitchFamily="34" charset="0"/>
              </a:rPr>
              <a:t> avec leurs produits et services. Il est donc pertinent de poser, par exemple, les questions suivantes :</a:t>
            </a:r>
          </a:p>
          <a:p>
            <a:pPr marL="171450" indent="-171450">
              <a:buFont typeface="Arial" panose="020B0604020202020204" pitchFamily="34" charset="0"/>
              <a:buChar char="•"/>
            </a:pPr>
            <a:r>
              <a:rPr lang="fr-CH" noProof="0" dirty="0">
                <a:latin typeface="Century Gothic" panose="020B0502020202020204" pitchFamily="34" charset="0"/>
              </a:rPr>
              <a:t>« Pourquoi certaines personnes ont-elles accepté l'échange ? »</a:t>
            </a:r>
          </a:p>
          <a:p>
            <a:pPr marL="171450" indent="-171450">
              <a:buFont typeface="Arial" panose="020B0604020202020204" pitchFamily="34" charset="0"/>
              <a:buChar char="•"/>
            </a:pPr>
            <a:r>
              <a:rPr lang="fr-CH" noProof="0" dirty="0">
                <a:latin typeface="Century Gothic" panose="020B0502020202020204" pitchFamily="34" charset="0"/>
              </a:rPr>
              <a:t>« Pourquoi certaines personnes n'ont-elles pas accepté l'échange ? »</a:t>
            </a:r>
          </a:p>
          <a:p>
            <a:pPr marL="171450" indent="-171450">
              <a:buFont typeface="Arial" panose="020B0604020202020204" pitchFamily="34" charset="0"/>
              <a:buChar char="•"/>
            </a:pPr>
            <a:r>
              <a:rPr lang="fr-CH" noProof="0" dirty="0">
                <a:latin typeface="Century Gothic" panose="020B0502020202020204" pitchFamily="34" charset="0"/>
              </a:rPr>
              <a:t>« Quels besoins avez-vous satisfaits chez les personnes qui ont accepté ? »</a:t>
            </a:r>
          </a:p>
          <a:p>
            <a:pPr marL="171450" indent="-171450">
              <a:buFont typeface="Arial" panose="020B0604020202020204" pitchFamily="34" charset="0"/>
              <a:buChar char="•"/>
            </a:pPr>
            <a:r>
              <a:rPr lang="fr-CH" noProof="0" dirty="0">
                <a:latin typeface="Century Gothic" panose="020B0502020202020204" pitchFamily="34" charset="0"/>
              </a:rPr>
              <a:t>« Comment avez-vous adapté votre pitch ? » </a:t>
            </a:r>
            <a:r>
              <a:rPr lang="fr-FR" noProof="0" dirty="0">
                <a:latin typeface="Century Gothic" panose="020B0502020202020204" pitchFamily="34" charset="0"/>
              </a:rPr>
              <a:t>[Remarque : un « pitch » est une brève présentation d'une idée.]</a:t>
            </a:r>
            <a:endParaRPr lang="fr-CH" noProof="0" dirty="0">
              <a:latin typeface="Century Gothic" panose="020B0502020202020204" pitchFamily="34" charset="0"/>
            </a:endParaRPr>
          </a:p>
          <a:p>
            <a:endParaRPr lang="fr-CH" noProof="0" dirty="0">
              <a:latin typeface="Century Gothic" panose="020B0502020202020204" pitchFamily="34" charset="0"/>
            </a:endParaRPr>
          </a:p>
          <a:p>
            <a:r>
              <a:rPr lang="fr-CH" b="1" noProof="0" dirty="0">
                <a:latin typeface="Century Gothic" panose="020B0502020202020204" pitchFamily="34" charset="0"/>
              </a:rPr>
              <a:t>En ce qui concerne « Racontez-moi votre histoire »</a:t>
            </a:r>
          </a:p>
          <a:p>
            <a:r>
              <a:rPr lang="fr-CH" noProof="0" dirty="0">
                <a:latin typeface="Century Gothic" panose="020B0502020202020204" pitchFamily="34" charset="0"/>
              </a:rPr>
              <a:t>La résilience est très importante dans le processus entrepreneurial. Il serait donc possible d'échanger sur les points suivants :</a:t>
            </a:r>
          </a:p>
          <a:p>
            <a:pPr marL="171450" indent="-171450">
              <a:buFont typeface="Arial" panose="020B0604020202020204" pitchFamily="34" charset="0"/>
              <a:buChar char="•"/>
            </a:pPr>
            <a:r>
              <a:rPr lang="fr-CH" noProof="0" dirty="0">
                <a:latin typeface="Century Gothic" panose="020B0502020202020204" pitchFamily="34" charset="0"/>
              </a:rPr>
              <a:t>« De quels revers ou erreurs les </a:t>
            </a:r>
            <a:r>
              <a:rPr lang="fr-CH" noProof="0" dirty="0" err="1">
                <a:latin typeface="Century Gothic" panose="020B0502020202020204" pitchFamily="34" charset="0"/>
              </a:rPr>
              <a:t>entrepreneur·e·s</a:t>
            </a:r>
            <a:r>
              <a:rPr lang="fr-CH" noProof="0" dirty="0">
                <a:latin typeface="Century Gothic" panose="020B0502020202020204" pitchFamily="34" charset="0"/>
              </a:rPr>
              <a:t> ont-ils parlé ? »</a:t>
            </a:r>
          </a:p>
          <a:p>
            <a:pPr marL="171450" indent="-171450">
              <a:buFont typeface="Arial" panose="020B0604020202020204" pitchFamily="34" charset="0"/>
              <a:buChar char="•"/>
            </a:pPr>
            <a:r>
              <a:rPr lang="fr-CH" noProof="0" dirty="0">
                <a:latin typeface="Century Gothic" panose="020B0502020202020204" pitchFamily="34" charset="0"/>
              </a:rPr>
              <a:t>« Comment les </a:t>
            </a:r>
            <a:r>
              <a:rPr lang="fr-CH" noProof="0" dirty="0" err="1">
                <a:latin typeface="Century Gothic" panose="020B0502020202020204" pitchFamily="34" charset="0"/>
              </a:rPr>
              <a:t>fondateur·trice·s</a:t>
            </a:r>
            <a:r>
              <a:rPr lang="fr-CH" noProof="0" dirty="0">
                <a:latin typeface="Century Gothic" panose="020B0502020202020204" pitchFamily="34" charset="0"/>
              </a:rPr>
              <a:t> y ont-ils fait face ? »</a:t>
            </a:r>
          </a:p>
          <a:p>
            <a:r>
              <a:rPr lang="fr-CH" sz="1100" kern="1200" noProof="0" dirty="0">
                <a:solidFill>
                  <a:schemeClr val="tx1"/>
                </a:solidFill>
                <a:effectLst/>
                <a:latin typeface="Century Gothic" panose="020B0502020202020204" pitchFamily="34" charset="0"/>
                <a:ea typeface="+mn-ea"/>
                <a:cs typeface="+mn-cs"/>
              </a:rPr>
              <a:t> </a:t>
            </a:r>
          </a:p>
          <a:p>
            <a:endParaRPr lang="de-CH" dirty="0"/>
          </a:p>
        </p:txBody>
      </p:sp>
      <p:sp>
        <p:nvSpPr>
          <p:cNvPr id="4" name="Foliennummernplatzhalter 3">
            <a:extLst>
              <a:ext uri="{FF2B5EF4-FFF2-40B4-BE49-F238E27FC236}">
                <a16:creationId xmlns:a16="http://schemas.microsoft.com/office/drawing/2014/main" id="{3907DA05-0A03-D07A-772E-C455C2EE2C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113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17FE-E5DE-11D2-6466-1ED064905D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3E2418-E581-D178-FD49-14CA418C9F6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B708556-0D50-6321-BA36-4462A9F16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E44B62CD-6593-EB09-524F-29D9D10A7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69788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noProof="0" dirty="0">
                <a:latin typeface="Century Gothic" panose="020B0502020202020204" pitchFamily="34" charset="0"/>
              </a:rPr>
              <a:t>Si les </a:t>
            </a:r>
            <a:r>
              <a:rPr lang="fr-CH" noProof="0" dirty="0" err="1">
                <a:latin typeface="Century Gothic" panose="020B0502020202020204" pitchFamily="34" charset="0"/>
              </a:rPr>
              <a:t>apprenti·e·s</a:t>
            </a:r>
            <a:r>
              <a:rPr lang="fr-CH" noProof="0" dirty="0">
                <a:latin typeface="Century Gothic" panose="020B0502020202020204" pitchFamily="34" charset="0"/>
              </a:rPr>
              <a:t> se sont déjà activement engagés dans le thème de la pensée et de l’action entrepreneuriales, ils arrivent à la Journée d'inspiration ou – si aucune Journée d'inspiration n’est organisée – au module 1 avec un état d’esprit tout à fait différent. C’est pourquoi nous vous recommandons de donner une tâche préparatoire. Les cinq activités présentées dans cette présentation en sont des exemples que vous pouvez utiliser à cet effet. Il va de soi qu’il ne s’agit en aucun cas d’une liste exhaustive.</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9585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219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A4E58-1F94-BEB1-96BB-2943ABCE4C5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8D2A1B4-E0DE-1D0D-D828-A8E3B5AE1B0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F4FAD7-9353-67AB-B27A-FEEB03967BA9}"/>
              </a:ext>
            </a:extLst>
          </p:cNvPr>
          <p:cNvSpPr>
            <a:spLocks noGrp="1"/>
          </p:cNvSpPr>
          <p:nvPr>
            <p:ph type="body" idx="1"/>
          </p:nvPr>
        </p:nvSpPr>
        <p:spPr/>
        <p:txBody>
          <a:bodyPr/>
          <a:lstStyle/>
          <a:p>
            <a:r>
              <a:rPr lang="fr-CH" noProof="0" dirty="0">
                <a:latin typeface="Century Gothic" panose="020B0502020202020204" pitchFamily="34" charset="0"/>
              </a:rPr>
              <a:t>Pour chaque activité, le lien avec la pensée et l’action entrepreneuriales, la tâche concrète ainsi que des pistes de réflexion sont décrits. Les activités peuvent être réalisées individuellement ou en équipe.</a:t>
            </a:r>
          </a:p>
        </p:txBody>
      </p:sp>
      <p:sp>
        <p:nvSpPr>
          <p:cNvPr id="4" name="Foliennummernplatzhalter 3">
            <a:extLst>
              <a:ext uri="{FF2B5EF4-FFF2-40B4-BE49-F238E27FC236}">
                <a16:creationId xmlns:a16="http://schemas.microsoft.com/office/drawing/2014/main" id="{7C750345-719A-7FAA-0A81-587993F07C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930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4ECCB-8E8D-2E31-600C-DBD917CCBE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663635C-31EA-FE37-B0C9-218463A2982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8F0C83E-EDE4-FA77-CFAD-6C4A6F6D4876}"/>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C379B17-26A5-BF3A-BCDC-D05034B443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4192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C0DA1-C500-C96C-2936-6523B09C286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4EE3C2-7E3C-C2E5-A856-4A4FDCE771E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8B05757-48F7-A01C-5AFB-99C8189E8E4E}"/>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131839F-685E-665E-EC28-6CC4CE40A5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470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9696D-4E29-8F66-C72A-77B1A4C4B99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06F422-4E1F-AB51-11CA-8F705DCD788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C99CF6F-7669-00A7-E29E-798C50445F7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A0A60D99-90F3-42DF-C250-BA7AD8F459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8751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C567A-AC3A-B510-4474-C02EA4C697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C1198D-CD04-CDEC-0115-E4F3AF12F4B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83997C7-A28F-FB0F-2B65-64D8E67BAF51}"/>
              </a:ext>
            </a:extLst>
          </p:cNvPr>
          <p:cNvSpPr>
            <a:spLocks noGrp="1"/>
          </p:cNvSpPr>
          <p:nvPr>
            <p:ph type="body" idx="1"/>
          </p:nvPr>
        </p:nvSpPr>
        <p:spPr/>
        <p:txBody>
          <a:bodyPr/>
          <a:lstStyle/>
          <a:p>
            <a:r>
              <a:rPr lang="fr-FR" dirty="0">
                <a:latin typeface="Century Gothic" panose="020B0502020202020204" pitchFamily="34" charset="0"/>
              </a:rPr>
              <a:t>À ce stade, il peut être utile d’attirer explicitement l’attention des apprenants sur les thèmes liés au développement durable qui ont déjà été abordés. Le portail éducation21 constitue une ressource utile en matière d’Éducation au développement durable (EDD) et d’Objectifs de développement durable (ODD). Les dossiers thématiques abordent un large éventail de questions sociales (par exemple, l’égalité, la santé, les migrations et la participation) ainsi que des questions environnementales (par exemple, les déchets, le climat, l’économie circulaire et le plastique) et proposent des informations et des ressources approfondies à ce sujet : </a:t>
            </a:r>
          </a:p>
          <a:p>
            <a:r>
              <a:rPr lang="de-CH" sz="1100" u="sng" kern="1200" dirty="0">
                <a:solidFill>
                  <a:schemeClr val="tx1"/>
                </a:solidFill>
                <a:effectLst/>
                <a:latin typeface="Century Gothic" panose="020B0502020202020204" pitchFamily="34" charset="0"/>
                <a:ea typeface="+mn-ea"/>
                <a:cs typeface="+mn-cs"/>
                <a:hlinkClick r:id="rId3"/>
              </a:rPr>
              <a:t>https://www.education21.ch/</a:t>
            </a:r>
            <a:r>
              <a:rPr lang="de-CH" sz="1100" u="sng" kern="1200" dirty="0" err="1">
                <a:solidFill>
                  <a:schemeClr val="tx1"/>
                </a:solidFill>
                <a:effectLst/>
                <a:latin typeface="Century Gothic" panose="020B0502020202020204" pitchFamily="34" charset="0"/>
                <a:ea typeface="+mn-ea"/>
                <a:cs typeface="+mn-cs"/>
                <a:hlinkClick r:id="rId3"/>
              </a:rPr>
              <a:t>fr</a:t>
            </a:r>
            <a:r>
              <a:rPr lang="de-CH" sz="1100" u="sng" kern="1200" dirty="0">
                <a:solidFill>
                  <a:schemeClr val="tx1"/>
                </a:solidFill>
                <a:effectLst/>
                <a:latin typeface="Century Gothic" panose="020B0502020202020204" pitchFamily="34" charset="0"/>
                <a:ea typeface="+mn-ea"/>
                <a:cs typeface="+mn-cs"/>
                <a:hlinkClick r:id="rId3"/>
              </a:rPr>
              <a:t>/</a:t>
            </a:r>
            <a:r>
              <a:rPr lang="de-CH" sz="1100" u="sng" kern="1200" dirty="0" err="1">
                <a:solidFill>
                  <a:schemeClr val="tx1"/>
                </a:solidFill>
                <a:effectLst/>
                <a:latin typeface="Century Gothic" panose="020B0502020202020204" pitchFamily="34" charset="0"/>
                <a:ea typeface="+mn-ea"/>
                <a:cs typeface="+mn-cs"/>
                <a:hlinkClick r:id="rId3"/>
              </a:rPr>
              <a:t>dossiers-thématiques</a:t>
            </a:r>
            <a:endParaRPr lang="de-CH" sz="1100" kern="1200" dirty="0">
              <a:solidFill>
                <a:schemeClr val="tx1"/>
              </a:solidFill>
              <a:effectLst/>
              <a:latin typeface="Century Gothic" panose="020B0502020202020204" pitchFamily="34" charset="0"/>
              <a:ea typeface="+mn-ea"/>
              <a:cs typeface="+mn-cs"/>
            </a:endParaRPr>
          </a:p>
          <a:p>
            <a:r>
              <a:rPr lang="de-CH" sz="1100" u="sng" kern="1200" dirty="0">
                <a:solidFill>
                  <a:schemeClr val="tx1"/>
                </a:solidFill>
                <a:effectLst/>
                <a:latin typeface="Century Gothic" panose="020B0502020202020204" pitchFamily="34" charset="0"/>
                <a:ea typeface="+mn-ea"/>
                <a:cs typeface="+mn-cs"/>
                <a:hlinkClick r:id="rId4"/>
              </a:rPr>
              <a:t>https://www.education21.ch/fr/17_objectifs_developpementDurable</a:t>
            </a:r>
            <a:endParaRPr lang="fr-FR"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48E29E8C-5021-49AE-6D4C-5B7F4EC56D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9605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405.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98.png"/><Relationship Id="rId4" Type="http://schemas.openxmlformats.org/officeDocument/2006/relationships/image" Target="../media/image197.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1.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07.png"/><Relationship Id="rId1" Type="http://schemas.openxmlformats.org/officeDocument/2006/relationships/slideMaster" Target="../slideMasters/slideMaster2.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3.png"/><Relationship Id="rId7" Type="http://schemas.openxmlformats.org/officeDocument/2006/relationships/image" Target="../media/image215.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2.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2.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2.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2.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42.png"/><Relationship Id="rId7" Type="http://schemas.openxmlformats.org/officeDocument/2006/relationships/image" Target="../media/image405.png"/><Relationship Id="rId2" Type="http://schemas.openxmlformats.org/officeDocument/2006/relationships/image" Target="../media/image239.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245.png"/><Relationship Id="rId4" Type="http://schemas.openxmlformats.org/officeDocument/2006/relationships/image" Target="../media/image244.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image" Target="../media/image260.png"/><Relationship Id="rId1" Type="http://schemas.openxmlformats.org/officeDocument/2006/relationships/slideMaster" Target="../slideMasters/slideMaster2.xml"/><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2.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2.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2.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83.png"/><Relationship Id="rId5" Type="http://schemas.openxmlformats.org/officeDocument/2006/relationships/image" Target="../media/image282.png"/><Relationship Id="rId4" Type="http://schemas.openxmlformats.org/officeDocument/2006/relationships/image" Target="../media/image252.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2.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2.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2.xml"/><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2.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49.png"/><Relationship Id="rId7" Type="http://schemas.openxmlformats.org/officeDocument/2006/relationships/image" Target="../media/image324.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3.png"/><Relationship Id="rId11" Type="http://schemas.openxmlformats.org/officeDocument/2006/relationships/image" Target="../media/image329.png"/><Relationship Id="rId5" Type="http://schemas.openxmlformats.org/officeDocument/2006/relationships/image" Target="../media/image322.png"/><Relationship Id="rId10" Type="http://schemas.openxmlformats.org/officeDocument/2006/relationships/image" Target="../media/image328.png"/><Relationship Id="rId4" Type="http://schemas.openxmlformats.org/officeDocument/2006/relationships/image" Target="../media/image321.png"/><Relationship Id="rId9" Type="http://schemas.openxmlformats.org/officeDocument/2006/relationships/image" Target="../media/image326.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2.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2.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2.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2.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1.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2.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2.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20.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1.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21.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3.xml"/><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1.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4.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422.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23.png"/><Relationship Id="rId1" Type="http://schemas.openxmlformats.org/officeDocument/2006/relationships/slideMaster" Target="../slideMasters/slideMaster4.xml"/><Relationship Id="rId6" Type="http://schemas.openxmlformats.org/officeDocument/2006/relationships/image" Target="../media/image70.png"/><Relationship Id="rId5" Type="http://schemas.openxmlformats.org/officeDocument/2006/relationships/image" Target="../media/image49.png"/><Relationship Id="rId4" Type="http://schemas.openxmlformats.org/officeDocument/2006/relationships/image" Target="../media/image42.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4.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424.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422.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4.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4.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4.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1.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4.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425.png"/><Relationship Id="rId2" Type="http://schemas.openxmlformats.org/officeDocument/2006/relationships/image" Target="../media/image132.png"/><Relationship Id="rId1" Type="http://schemas.openxmlformats.org/officeDocument/2006/relationships/slideMaster" Target="../slideMasters/slideMaster4.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4.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4.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4.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4.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4.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5.png"/><Relationship Id="rId7" Type="http://schemas.openxmlformats.org/officeDocument/2006/relationships/image" Target="../media/image291.png"/><Relationship Id="rId2" Type="http://schemas.openxmlformats.org/officeDocument/2006/relationships/image" Target="../media/image194.png"/><Relationship Id="rId1" Type="http://schemas.openxmlformats.org/officeDocument/2006/relationships/slideMaster" Target="../slideMasters/slideMaster4.xml"/><Relationship Id="rId6" Type="http://schemas.openxmlformats.org/officeDocument/2006/relationships/image" Target="../media/image426.png"/><Relationship Id="rId5" Type="http://schemas.openxmlformats.org/officeDocument/2006/relationships/image" Target="../media/image197.png"/><Relationship Id="rId10" Type="http://schemas.openxmlformats.org/officeDocument/2006/relationships/image" Target="../media/image49.png"/><Relationship Id="rId4" Type="http://schemas.openxmlformats.org/officeDocument/2006/relationships/image" Target="../media/image196.png"/><Relationship Id="rId9" Type="http://schemas.openxmlformats.org/officeDocument/2006/relationships/image" Target="../media/image199.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49.png"/><Relationship Id="rId7" Type="http://schemas.openxmlformats.org/officeDocument/2006/relationships/image" Target="../media/image209.png"/><Relationship Id="rId2" Type="http://schemas.openxmlformats.org/officeDocument/2006/relationships/image" Target="../media/image207.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203.png"/><Relationship Id="rId4" Type="http://schemas.openxmlformats.org/officeDocument/2006/relationships/image" Target="../media/image202.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427.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1.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4.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4.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49.png"/><Relationship Id="rId7" Type="http://schemas.openxmlformats.org/officeDocument/2006/relationships/image" Target="../media/image233.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32.png"/><Relationship Id="rId4" Type="http://schemas.openxmlformats.org/officeDocument/2006/relationships/image" Target="../media/image428.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4.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4.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4.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4.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4.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4.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4.xml"/><Relationship Id="rId6" Type="http://schemas.openxmlformats.org/officeDocument/2006/relationships/image" Target="../media/image429.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4.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4.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4.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4.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4.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4.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1.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4.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431.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430.png"/><Relationship Id="rId16"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4.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4.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4.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4.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4.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1.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1.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1.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5.png"/><Relationship Id="rId7" Type="http://schemas.openxmlformats.org/officeDocument/2006/relationships/image" Target="../media/image199.png"/><Relationship Id="rId2" Type="http://schemas.openxmlformats.org/officeDocument/2006/relationships/image" Target="../media/image194.png"/><Relationship Id="rId1" Type="http://schemas.openxmlformats.org/officeDocument/2006/relationships/slideMaster" Target="../slideMasters/slideMaster1.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10.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1.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1.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34.png"/><Relationship Id="rId2" Type="http://schemas.openxmlformats.org/officeDocument/2006/relationships/image" Target="../media/image231.png"/><Relationship Id="rId1" Type="http://schemas.openxmlformats.org/officeDocument/2006/relationships/slideMaster" Target="../slideMasters/slideMaster1.xml"/><Relationship Id="rId6" Type="http://schemas.openxmlformats.org/officeDocument/2006/relationships/image" Target="../media/image233.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1.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1.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1.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1.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1.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1.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1.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270.png"/><Relationship Id="rId2" Type="http://schemas.openxmlformats.org/officeDocument/2006/relationships/image" Target="../media/image49.png"/><Relationship Id="rId1" Type="http://schemas.openxmlformats.org/officeDocument/2006/relationships/slideMaster" Target="../slideMasters/slideMaster1.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1.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1.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1.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1.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1.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1.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1.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405.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2.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2.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2.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2.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2.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40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11" Type="http://schemas.openxmlformats.org/officeDocument/2006/relationships/image" Target="../media/image405.png"/><Relationship Id="rId5" Type="http://schemas.microsoft.com/office/2007/relationships/hdphoto" Target="../media/hdphoto2.wdp"/><Relationship Id="rId10" Type="http://schemas.openxmlformats.org/officeDocument/2006/relationships/image" Target="../media/image49.png"/><Relationship Id="rId4" Type="http://schemas.openxmlformats.org/officeDocument/2006/relationships/image" Target="../media/image407.png"/><Relationship Id="rId9" Type="http://schemas.microsoft.com/office/2007/relationships/hdphoto" Target="../media/hdphoto4.wdp"/></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41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10.png"/><Relationship Id="rId1" Type="http://schemas.openxmlformats.org/officeDocument/2006/relationships/slideMaster" Target="../slideMasters/slideMaster2.xml"/><Relationship Id="rId6" Type="http://schemas.openxmlformats.org/officeDocument/2006/relationships/image" Target="../media/image412.png"/><Relationship Id="rId5" Type="http://schemas.microsoft.com/office/2007/relationships/hdphoto" Target="../media/hdphoto2.wdp"/><Relationship Id="rId10" Type="http://schemas.openxmlformats.org/officeDocument/2006/relationships/image" Target="../media/image405.png"/><Relationship Id="rId4" Type="http://schemas.openxmlformats.org/officeDocument/2006/relationships/image" Target="../media/image411.png"/><Relationship Id="rId9" Type="http://schemas.openxmlformats.org/officeDocument/2006/relationships/image" Target="../media/image49.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2.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2.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2.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9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416.png"/><Relationship Id="rId2" Type="http://schemas.openxmlformats.org/officeDocument/2006/relationships/image" Target="../media/image414.png"/><Relationship Id="rId1" Type="http://schemas.openxmlformats.org/officeDocument/2006/relationships/slideMaster" Target="../slideMasters/slideMaster2.xml"/><Relationship Id="rId6" Type="http://schemas.openxmlformats.org/officeDocument/2006/relationships/image" Target="../media/image49.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415.png"/><Relationship Id="rId9" Type="http://schemas.openxmlformats.org/officeDocument/2006/relationships/image" Target="../media/image41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49.png"/><Relationship Id="rId2" Type="http://schemas.openxmlformats.org/officeDocument/2006/relationships/image" Target="../media/image194.png"/><Relationship Id="rId1" Type="http://schemas.openxmlformats.org/officeDocument/2006/relationships/slideMaster" Target="../slideMasters/slideMaster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852692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97412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810805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10834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307422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697593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025490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27507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764530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323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34029674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4017702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2591269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6451867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40177136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2106871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5212053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39799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133671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905991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4712795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674295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410460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7742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27953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66472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18233226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7585162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022760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346799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426303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5272025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640003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373169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48025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276516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9358958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672551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4036252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745150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6282146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1863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5217392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63992330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6783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Kapiteltrennseite orange">
    <p:spTree>
      <p:nvGrpSpPr>
        <p:cNvPr id="1" name=""/>
        <p:cNvGrpSpPr/>
        <p:nvPr/>
      </p:nvGrpSpPr>
      <p:grpSpPr>
        <a:xfrm>
          <a:off x="0" y="0"/>
          <a:ext cx="0" cy="0"/>
          <a:chOff x="0" y="0"/>
          <a:chExt cx="0" cy="0"/>
        </a:xfrm>
      </p:grpSpPr>
      <p:sp>
        <p:nvSpPr>
          <p:cNvPr id="4" name="Abgerundetes Rechteck 3"/>
          <p:cNvSpPr/>
          <p:nvPr/>
        </p:nvSpPr>
        <p:spPr>
          <a:xfrm>
            <a:off x="1" y="1668463"/>
            <a:ext cx="9359900" cy="2881312"/>
          </a:xfrm>
          <a:prstGeom prst="roundRect">
            <a:avLst>
              <a:gd name="adj" fmla="val 1188"/>
            </a:avLst>
          </a:prstGeom>
          <a:solidFill>
            <a:srgbClr val="FAA5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FAA500"/>
              </a:solidFill>
            </a:endParaRPr>
          </a:p>
        </p:txBody>
      </p:sp>
      <p:sp>
        <p:nvSpPr>
          <p:cNvPr id="5" name="Abgerundetes Rechteck 4"/>
          <p:cNvSpPr/>
          <p:nvPr/>
        </p:nvSpPr>
        <p:spPr>
          <a:xfrm>
            <a:off x="1" y="1633539"/>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6" name="Abgerundetes Rechteck 5"/>
          <p:cNvSpPr/>
          <p:nvPr/>
        </p:nvSpPr>
        <p:spPr>
          <a:xfrm>
            <a:off x="1" y="4513264"/>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7" name="Titel 1"/>
          <p:cNvSpPr>
            <a:spLocks noGrp="1"/>
          </p:cNvSpPr>
          <p:nvPr>
            <p:ph type="ctrTitle" hasCustomPrompt="1"/>
          </p:nvPr>
        </p:nvSpPr>
        <p:spPr>
          <a:xfrm>
            <a:off x="624000" y="1839809"/>
            <a:ext cx="8685179" cy="533105"/>
          </a:xfrm>
          <a:prstGeom prst="rect">
            <a:avLst/>
          </a:prstGeom>
        </p:spPr>
        <p:txBody>
          <a:bodyPr lIns="0" rIns="0"/>
          <a:lstStyle>
            <a:lvl1pPr algn="l">
              <a:defRPr sz="2600">
                <a:solidFill>
                  <a:schemeClr val="bg1"/>
                </a:solidFill>
                <a:latin typeface="Lucida Sans"/>
                <a:cs typeface="Lucida Sans Unicode"/>
              </a:defRPr>
            </a:lvl1pPr>
          </a:lstStyle>
          <a:p>
            <a:r>
              <a:rPr lang="de-DE" dirty="0"/>
              <a:t>Kapiteltrennseite orange</a:t>
            </a:r>
          </a:p>
        </p:txBody>
      </p:sp>
      <p:sp>
        <p:nvSpPr>
          <p:cNvPr id="8" name="Untertitel 2"/>
          <p:cNvSpPr>
            <a:spLocks noGrp="1"/>
          </p:cNvSpPr>
          <p:nvPr>
            <p:ph type="subTitle" idx="1"/>
          </p:nvPr>
        </p:nvSpPr>
        <p:spPr>
          <a:xfrm>
            <a:off x="624000" y="2372913"/>
            <a:ext cx="8685179" cy="805526"/>
          </a:xfrm>
          <a:prstGeom prst="rect">
            <a:avLst/>
          </a:prstGeom>
        </p:spPr>
        <p:txBody>
          <a:bodyPr lIns="0"/>
          <a:lstStyle>
            <a:lvl1pPr marL="0" indent="0" algn="l">
              <a:buNone/>
              <a:defRPr sz="1600" spc="0">
                <a:solidFill>
                  <a:schemeClr val="bg1"/>
                </a:solidFill>
                <a:latin typeface="Lucida Sans"/>
                <a:cs typeface="Lucida Sans Unicod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2" name="Foliennummernplatzhalter 1"/>
          <p:cNvSpPr>
            <a:spLocks noGrp="1"/>
          </p:cNvSpPr>
          <p:nvPr>
            <p:ph type="sldNum" sz="quarter" idx="10"/>
          </p:nvPr>
        </p:nvSpPr>
        <p:spPr/>
        <p:txBody>
          <a:bodyPr/>
          <a:lstStyle/>
          <a:p>
            <a:fld id="{F19AE9A8-34D4-4E8C-BE9C-13C550F1BED0}" type="slidenum">
              <a:rPr lang="de-CH" smtClean="0"/>
              <a:t>‹Nr.›</a:t>
            </a:fld>
            <a:endParaRPr lang="de-CH" dirty="0"/>
          </a:p>
        </p:txBody>
      </p:sp>
    </p:spTree>
    <p:extLst>
      <p:ext uri="{BB962C8B-B14F-4D97-AF65-F5344CB8AC3E}">
        <p14:creationId xmlns:p14="http://schemas.microsoft.com/office/powerpoint/2010/main" val="12705246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ext/Bi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4000" y="1439999"/>
            <a:ext cx="10800000" cy="4680000"/>
          </a:xfrm>
          <a:prstGeom prst="rect">
            <a:avLst/>
          </a:prstGeom>
        </p:spPr>
        <p:txBody>
          <a:bodyPr lIns="0" rIns="0"/>
          <a:lstStyle>
            <a:lvl1pPr marL="271463" indent="-271463">
              <a:buClr>
                <a:srgbClr val="FAA500"/>
              </a:buClr>
              <a:buSzPct val="80000"/>
              <a:buFont typeface="Lucida Grande"/>
              <a:buChar char="▶"/>
              <a:defRPr sz="1800">
                <a:latin typeface="Lucida Sans"/>
                <a:cs typeface="Lucida Sans"/>
              </a:defRPr>
            </a:lvl1pPr>
            <a:lvl2pPr marL="742950" indent="-285750">
              <a:buClr>
                <a:srgbClr val="FAA500"/>
              </a:buClr>
              <a:buSzPct val="80000"/>
              <a:buFont typeface="Lucida Grande"/>
              <a:buChar char="▶"/>
              <a:defRPr sz="1800">
                <a:latin typeface="Lucida Sans"/>
                <a:cs typeface="Lucida Sans"/>
              </a:defRPr>
            </a:lvl2pPr>
            <a:lvl3pPr marL="1143000" indent="-228600">
              <a:buClr>
                <a:srgbClr val="FAA500"/>
              </a:buClr>
              <a:buSzPct val="80000"/>
              <a:buFont typeface="Lucida Grande"/>
              <a:buChar char="▶"/>
              <a:defRPr sz="1800">
                <a:latin typeface="Lucida Sans"/>
                <a:cs typeface="Lucida Sans"/>
              </a:defRPr>
            </a:lvl3pPr>
            <a:lvl4pPr marL="1600200" indent="-228600">
              <a:buClr>
                <a:srgbClr val="FAA500"/>
              </a:buClr>
              <a:buSzPct val="80000"/>
              <a:buFont typeface="Lucida Grande"/>
              <a:buChar char="▶"/>
              <a:defRPr sz="1800">
                <a:latin typeface="Lucida Sans"/>
                <a:cs typeface="Lucida Sans"/>
              </a:defRPr>
            </a:lvl4pPr>
            <a:lvl5pPr marL="2057400" indent="-228600">
              <a:buClr>
                <a:srgbClr val="FAA500"/>
              </a:buClr>
              <a:buSzPct val="80000"/>
              <a:buFont typeface="Lucida Grande"/>
              <a:buChar char="▶"/>
              <a:defRPr sz="1800">
                <a:latin typeface="Lucida Sans"/>
                <a:cs typeface="Lucida Sans"/>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itel 1"/>
          <p:cNvSpPr>
            <a:spLocks noGrp="1"/>
          </p:cNvSpPr>
          <p:nvPr>
            <p:ph type="ctrTitle" hasCustomPrompt="1"/>
          </p:nvPr>
        </p:nvSpPr>
        <p:spPr>
          <a:xfrm>
            <a:off x="624000" y="360000"/>
            <a:ext cx="10800000" cy="540000"/>
          </a:xfrm>
          <a:prstGeom prst="rect">
            <a:avLst/>
          </a:prstGeom>
        </p:spPr>
        <p:txBody>
          <a:bodyPr lIns="0" rIns="0"/>
          <a:lstStyle>
            <a:lvl1pPr algn="l">
              <a:defRPr sz="2600" b="0" i="0">
                <a:solidFill>
                  <a:srgbClr val="697D91"/>
                </a:solidFill>
                <a:latin typeface="Lucida Sans"/>
                <a:cs typeface="Lucida Sans"/>
              </a:defRPr>
            </a:lvl1pPr>
          </a:lstStyle>
          <a:p>
            <a:r>
              <a:rPr lang="de-DE" dirty="0"/>
              <a:t>Titel durch Klicken hinzufügen</a:t>
            </a:r>
          </a:p>
        </p:txBody>
      </p:sp>
      <p:sp>
        <p:nvSpPr>
          <p:cNvPr id="2" name="Foliennummernplatzhalter 1"/>
          <p:cNvSpPr>
            <a:spLocks noGrp="1"/>
          </p:cNvSpPr>
          <p:nvPr>
            <p:ph type="sldNum" sz="quarter" idx="10"/>
          </p:nvPr>
        </p:nvSpPr>
        <p:spPr/>
        <p:txBody>
          <a:bodyPr rIns="0"/>
          <a:lstStyle/>
          <a:p>
            <a:fld id="{F19AE9A8-34D4-4E8C-BE9C-13C550F1BED0}" type="slidenum">
              <a:rPr lang="de-CH" smtClean="0"/>
              <a:t>‹Nr.›</a:t>
            </a:fld>
            <a:endParaRPr lang="de-CH" dirty="0"/>
          </a:p>
        </p:txBody>
      </p:sp>
    </p:spTree>
    <p:extLst>
      <p:ext uri="{BB962C8B-B14F-4D97-AF65-F5344CB8AC3E}">
        <p14:creationId xmlns:p14="http://schemas.microsoft.com/office/powerpoint/2010/main" val="39257027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Foliennummernplatzhalter 2">
            <a:extLst>
              <a:ext uri="{FF2B5EF4-FFF2-40B4-BE49-F238E27FC236}">
                <a16:creationId xmlns:a16="http://schemas.microsoft.com/office/drawing/2014/main" id="{022C4720-848E-292D-F03D-4CFF36F9EB03}"/>
              </a:ext>
            </a:extLst>
          </p:cNvPr>
          <p:cNvSpPr>
            <a:spLocks noGrp="1"/>
          </p:cNvSpPr>
          <p:nvPr>
            <p:ph type="sldNum" sz="quarter" idx="10"/>
          </p:nvPr>
        </p:nvSpPr>
        <p:spPr/>
        <p:txBody>
          <a:bodyPr/>
          <a:lstStyle>
            <a:lvl1pPr>
              <a:defRPr/>
            </a:lvl1pPr>
          </a:lstStyle>
          <a:p>
            <a:pPr>
              <a:defRPr/>
            </a:pPr>
            <a:fld id="{9CAA81FF-116A-49EB-8C35-0BD612EDEE2C}" type="slidenum">
              <a:rPr lang="de-CH"/>
              <a:pPr>
                <a:defRPr/>
              </a:pPr>
              <a:t>‹Nr.›</a:t>
            </a:fld>
            <a:endParaRPr lang="de-CH" dirty="0"/>
          </a:p>
        </p:txBody>
      </p:sp>
    </p:spTree>
    <p:extLst>
      <p:ext uri="{BB962C8B-B14F-4D97-AF65-F5344CB8AC3E}">
        <p14:creationId xmlns:p14="http://schemas.microsoft.com/office/powerpoint/2010/main" val="17586414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elfolie (Logo blau)">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2" name="Titel 1"/>
          <p:cNvSpPr>
            <a:spLocks noGrp="1"/>
          </p:cNvSpPr>
          <p:nvPr>
            <p:ph type="ctrTitle" hasCustomPrompt="1"/>
          </p:nvPr>
        </p:nvSpPr>
        <p:spPr>
          <a:xfrm>
            <a:off x="660548" y="4719129"/>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3" name="Untertitel 2"/>
          <p:cNvSpPr>
            <a:spLocks noGrp="1"/>
          </p:cNvSpPr>
          <p:nvPr>
            <p:ph type="subTitle" idx="1" hasCustomPrompt="1"/>
          </p:nvPr>
        </p:nvSpPr>
        <p:spPr>
          <a:xfrm>
            <a:off x="660548"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9" name="Textplatzhalter 8">
            <a:extLst>
              <a:ext uri="{FF2B5EF4-FFF2-40B4-BE49-F238E27FC236}">
                <a16:creationId xmlns:a16="http://schemas.microsoft.com/office/drawing/2014/main" id="{841956DE-3C7B-4AA2-BC8D-DCAEB4A856F6}"/>
              </a:ext>
            </a:extLst>
          </p:cNvPr>
          <p:cNvSpPr>
            <a:spLocks noGrp="1"/>
          </p:cNvSpPr>
          <p:nvPr>
            <p:ph type="body" sz="quarter" idx="12" hasCustomPrompt="1"/>
          </p:nvPr>
        </p:nvSpPr>
        <p:spPr>
          <a:xfrm>
            <a:off x="660548" y="4032619"/>
            <a:ext cx="10339134"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0061375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elfolie (Logo orang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6" name="Titel 1">
            <a:extLst>
              <a:ext uri="{FF2B5EF4-FFF2-40B4-BE49-F238E27FC236}">
                <a16:creationId xmlns:a16="http://schemas.microsoft.com/office/drawing/2014/main" id="{09F85079-FBE5-45D3-A121-9368E48BD9E7}"/>
              </a:ext>
            </a:extLst>
          </p:cNvPr>
          <p:cNvSpPr>
            <a:spLocks noGrp="1"/>
          </p:cNvSpPr>
          <p:nvPr>
            <p:ph type="ctrTitle" hasCustomPrompt="1"/>
          </p:nvPr>
        </p:nvSpPr>
        <p:spPr>
          <a:xfrm>
            <a:off x="660548" y="4719129"/>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7" name="Untertitel 2">
            <a:extLst>
              <a:ext uri="{FF2B5EF4-FFF2-40B4-BE49-F238E27FC236}">
                <a16:creationId xmlns:a16="http://schemas.microsoft.com/office/drawing/2014/main" id="{775F9DB8-EE42-4612-81FD-16E4482D6257}"/>
              </a:ext>
            </a:extLst>
          </p:cNvPr>
          <p:cNvSpPr>
            <a:spLocks noGrp="1"/>
          </p:cNvSpPr>
          <p:nvPr>
            <p:ph type="subTitle" idx="1" hasCustomPrompt="1"/>
          </p:nvPr>
        </p:nvSpPr>
        <p:spPr>
          <a:xfrm>
            <a:off x="660548"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8" name="Textplatzhalter 8">
            <a:extLst>
              <a:ext uri="{FF2B5EF4-FFF2-40B4-BE49-F238E27FC236}">
                <a16:creationId xmlns:a16="http://schemas.microsoft.com/office/drawing/2014/main" id="{BD1B50E2-45F7-4651-9399-8B82A1153AD2}"/>
              </a:ext>
            </a:extLst>
          </p:cNvPr>
          <p:cNvSpPr>
            <a:spLocks noGrp="1"/>
          </p:cNvSpPr>
          <p:nvPr>
            <p:ph type="body" sz="quarter" idx="12" hasCustomPrompt="1"/>
          </p:nvPr>
        </p:nvSpPr>
        <p:spPr>
          <a:xfrm>
            <a:off x="660548" y="4032619"/>
            <a:ext cx="10339134"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86650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elfolie weiss">
    <p:spTree>
      <p:nvGrpSpPr>
        <p:cNvPr id="1" name=""/>
        <p:cNvGrpSpPr/>
        <p:nvPr/>
      </p:nvGrpSpPr>
      <p:grpSpPr>
        <a:xfrm>
          <a:off x="0" y="0"/>
          <a:ext cx="0" cy="0"/>
          <a:chOff x="0" y="0"/>
          <a:chExt cx="0" cy="0"/>
        </a:xfrm>
      </p:grpSpPr>
      <p:sp>
        <p:nvSpPr>
          <p:cNvPr id="2" name="Titel 1"/>
          <p:cNvSpPr>
            <a:spLocks noGrp="1"/>
          </p:cNvSpPr>
          <p:nvPr>
            <p:ph type="ctrTitle"/>
          </p:nvPr>
        </p:nvSpPr>
        <p:spPr>
          <a:xfrm>
            <a:off x="695325" y="4562949"/>
            <a:ext cx="9972674" cy="1818381"/>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695325" y="4155543"/>
            <a:ext cx="9972675" cy="353579"/>
          </a:xfrm>
        </p:spPr>
        <p:txBody>
          <a:bodyPr anchor="t"/>
          <a:lstStyle>
            <a:lvl1pPr marL="0" indent="0" algn="l">
              <a:buNone/>
              <a:defRPr sz="1997"/>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Tree>
    <p:extLst>
      <p:ext uri="{BB962C8B-B14F-4D97-AF65-F5344CB8AC3E}">
        <p14:creationId xmlns:p14="http://schemas.microsoft.com/office/powerpoint/2010/main" val="7503230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371851"/>
            <a:ext cx="9972674" cy="1137270"/>
          </a:xfrm>
        </p:spPr>
        <p:txBody>
          <a:bodyPr anchor="t"/>
          <a:lstStyle>
            <a:lvl1pPr algn="l">
              <a:lnSpc>
                <a:spcPct val="110000"/>
              </a:lnSpc>
              <a:defRPr sz="2297">
                <a:solidFill>
                  <a:schemeClr val="bg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695325" y="3060125"/>
            <a:ext cx="9972675" cy="296869"/>
          </a:xfrm>
        </p:spPr>
        <p:txBody>
          <a:bodyPr anchor="t"/>
          <a:lstStyle>
            <a:lvl1pPr marL="0" indent="0" algn="l">
              <a:buNone/>
              <a:defRPr sz="15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7" name="Textplatzhalter 6">
            <a:extLst>
              <a:ext uri="{FF2B5EF4-FFF2-40B4-BE49-F238E27FC236}">
                <a16:creationId xmlns:a16="http://schemas.microsoft.com/office/drawing/2014/main" id="{0D05A64D-5978-4C06-BBF9-856EF1F636FF}"/>
              </a:ext>
            </a:extLst>
          </p:cNvPr>
          <p:cNvSpPr>
            <a:spLocks noGrp="1"/>
          </p:cNvSpPr>
          <p:nvPr>
            <p:ph type="body" sz="quarter" idx="10" hasCustomPrompt="1"/>
          </p:nvPr>
        </p:nvSpPr>
        <p:spPr>
          <a:xfrm>
            <a:off x="695326" y="4604273"/>
            <a:ext cx="9972675" cy="840852"/>
          </a:xfrm>
        </p:spPr>
        <p:txBody>
          <a:bodyPr/>
          <a:lstStyle>
            <a:lvl1pPr>
              <a:defRPr sz="1598">
                <a:solidFill>
                  <a:schemeClr val="bg1"/>
                </a:solidFill>
              </a:defRPr>
            </a:lvl1pPr>
          </a:lstStyle>
          <a:p>
            <a:pPr lvl="0"/>
            <a:r>
              <a:rPr lang="de-DE" dirty="0"/>
              <a:t>Textformat bearbeiten</a:t>
            </a:r>
          </a:p>
        </p:txBody>
      </p:sp>
    </p:spTree>
    <p:extLst>
      <p:ext uri="{BB962C8B-B14F-4D97-AF65-F5344CB8AC3E}">
        <p14:creationId xmlns:p14="http://schemas.microsoft.com/office/powerpoint/2010/main" val="6891640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Zahl und Text">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429003"/>
            <a:ext cx="10657259" cy="1656183"/>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563526" y="1268762"/>
            <a:ext cx="10789057" cy="2016225"/>
          </a:xfrm>
        </p:spPr>
        <p:txBody>
          <a:bodyPr anchor="t"/>
          <a:lstStyle>
            <a:lvl1pPr marL="0" indent="0" algn="l">
              <a:buNone/>
              <a:defRPr sz="14381"/>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1 </a:t>
            </a:r>
            <a:endParaRPr lang="de-CH" dirty="0"/>
          </a:p>
        </p:txBody>
      </p:sp>
      <p:sp>
        <p:nvSpPr>
          <p:cNvPr id="4" name="Datumsplatzhalter 3">
            <a:extLst>
              <a:ext uri="{FF2B5EF4-FFF2-40B4-BE49-F238E27FC236}">
                <a16:creationId xmlns:a16="http://schemas.microsoft.com/office/drawing/2014/main" id="{E10A7DB9-33EC-4FDC-BF7B-0F482BF51E40}"/>
              </a:ext>
            </a:extLst>
          </p:cNvPr>
          <p:cNvSpPr>
            <a:spLocks noGrp="1"/>
          </p:cNvSpPr>
          <p:nvPr>
            <p:ph type="dt" sz="half" idx="10"/>
          </p:nvPr>
        </p:nvSpPr>
        <p:spPr/>
        <p:txBody>
          <a:bodyPr/>
          <a:lstStyle/>
          <a:p>
            <a:fld id="{487BBEC2-C31A-49DB-9862-23EF95F2F018}" type="datetime1">
              <a:rPr lang="de-CH" smtClean="0"/>
              <a:t>26.08.2026</a:t>
            </a:fld>
            <a:endParaRPr lang="de-CH" dirty="0"/>
          </a:p>
        </p:txBody>
      </p:sp>
      <p:sp>
        <p:nvSpPr>
          <p:cNvPr id="7" name="Fußzeilenplatzhalter 6">
            <a:extLst>
              <a:ext uri="{FF2B5EF4-FFF2-40B4-BE49-F238E27FC236}">
                <a16:creationId xmlns:a16="http://schemas.microsoft.com/office/drawing/2014/main" id="{24B31533-AC0A-4597-9D5D-B1A7047F0056}"/>
              </a:ext>
            </a:extLst>
          </p:cNvPr>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8" name="Foliennummernplatzhalter 7">
            <a:extLst>
              <a:ext uri="{FF2B5EF4-FFF2-40B4-BE49-F238E27FC236}">
                <a16:creationId xmlns:a16="http://schemas.microsoft.com/office/drawing/2014/main" id="{5F5F6767-D1A8-4982-A7E0-5306C8D5D0B8}"/>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6490901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a:xfrm>
            <a:off x="695400"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CB078B63-BED8-4B4C-880F-E4D3D5F2ADB6}" type="datetime1">
              <a:rPr lang="de-CH" smtClean="0"/>
              <a:t>26.08.2026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Inhaltsplatzhalter 2">
            <a:extLst>
              <a:ext uri="{FF2B5EF4-FFF2-40B4-BE49-F238E27FC236}">
                <a16:creationId xmlns:a16="http://schemas.microsoft.com/office/drawing/2014/main" id="{F8C08398-E6B7-4101-B777-CE11CB665BEC}"/>
              </a:ext>
            </a:extLst>
          </p:cNvPr>
          <p:cNvSpPr>
            <a:spLocks noGrp="1"/>
          </p:cNvSpPr>
          <p:nvPr>
            <p:ph idx="13"/>
          </p:nvPr>
        </p:nvSpPr>
        <p:spPr>
          <a:xfrm>
            <a:off x="6312025"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442017525"/>
      </p:ext>
    </p:extLst>
  </p:cSld>
  <p:clrMapOvr>
    <a:masterClrMapping/>
  </p:clrMapOvr>
  <p:extLst>
    <p:ext uri="{DCECCB84-F9BA-43D5-87BE-67443E8EF086}">
      <p15:sldGuideLst xmlns:p15="http://schemas.microsoft.com/office/powerpoint/2012/main">
        <p15:guide id="1" pos="3845">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B63D52E5-7D90-426E-8EB2-F9328CE29B7D}" type="datetime1">
              <a:rPr lang="de-CH" smtClean="0"/>
              <a:t>26.08.2026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9999639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rei Bilder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a:xfrm>
            <a:off x="695400" y="4509121"/>
            <a:ext cx="3312368" cy="1080121"/>
          </a:xfrm>
        </p:spPr>
        <p:txBody>
          <a:bodyPr/>
          <a:lstStyle/>
          <a:p>
            <a:pPr lvl="0"/>
            <a:r>
              <a:rPr lang="de-DE" dirty="0"/>
              <a:t>Textmasterformat bearbeiten</a:t>
            </a:r>
          </a:p>
        </p:txBody>
      </p:sp>
      <p:sp>
        <p:nvSpPr>
          <p:cNvPr id="7" name="Datumsplatzhalter 6"/>
          <p:cNvSpPr>
            <a:spLocks noGrp="1"/>
          </p:cNvSpPr>
          <p:nvPr>
            <p:ph type="dt" sz="half" idx="10"/>
          </p:nvPr>
        </p:nvSpPr>
        <p:spPr/>
        <p:txBody>
          <a:bodyPr/>
          <a:lstStyle/>
          <a:p>
            <a:fld id="{7734FA1C-CB3E-46EE-8CAC-1DABD2B281F5}" type="datetime1">
              <a:rPr lang="de-CH" smtClean="0"/>
              <a:t>26.08.2026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2" name="Bildplatzhalter 10">
            <a:extLst>
              <a:ext uri="{FF2B5EF4-FFF2-40B4-BE49-F238E27FC236}">
                <a16:creationId xmlns:a16="http://schemas.microsoft.com/office/drawing/2014/main" id="{07EB8404-FD2C-46BC-B835-07167B9F1C05}"/>
              </a:ext>
            </a:extLst>
          </p:cNvPr>
          <p:cNvSpPr>
            <a:spLocks noGrp="1"/>
          </p:cNvSpPr>
          <p:nvPr>
            <p:ph type="pic" sz="quarter" idx="13"/>
          </p:nvPr>
        </p:nvSpPr>
        <p:spPr>
          <a:xfrm>
            <a:off x="695400"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4" name="Rechteck: abgerundete Ecken 3">
            <a:extLst>
              <a:ext uri="{FF2B5EF4-FFF2-40B4-BE49-F238E27FC236}">
                <a16:creationId xmlns:a16="http://schemas.microsoft.com/office/drawing/2014/main" id="{8906CEB3-4C83-457B-B6DA-E527A9041EAC}"/>
              </a:ext>
            </a:extLst>
          </p:cNvPr>
          <p:cNvSpPr/>
          <p:nvPr userDrawn="1"/>
        </p:nvSpPr>
        <p:spPr>
          <a:xfrm>
            <a:off x="695325"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3" name="Inhaltsplatzhalter 2">
            <a:extLst>
              <a:ext uri="{FF2B5EF4-FFF2-40B4-BE49-F238E27FC236}">
                <a16:creationId xmlns:a16="http://schemas.microsoft.com/office/drawing/2014/main" id="{ABD7BF64-D05D-4FA1-B925-6AC1AAA7D0CA}"/>
              </a:ext>
            </a:extLst>
          </p:cNvPr>
          <p:cNvSpPr>
            <a:spLocks noGrp="1"/>
          </p:cNvSpPr>
          <p:nvPr>
            <p:ph idx="14" hasCustomPrompt="1"/>
          </p:nvPr>
        </p:nvSpPr>
        <p:spPr>
          <a:xfrm>
            <a:off x="4403736" y="4509121"/>
            <a:ext cx="3312368" cy="1080121"/>
          </a:xfrm>
        </p:spPr>
        <p:txBody>
          <a:bodyPr/>
          <a:lstStyle/>
          <a:p>
            <a:pPr lvl="0"/>
            <a:r>
              <a:rPr lang="de-DE" dirty="0"/>
              <a:t>Textmasterformat bearbeiten</a:t>
            </a:r>
          </a:p>
        </p:txBody>
      </p:sp>
      <p:sp>
        <p:nvSpPr>
          <p:cNvPr id="14" name="Bildplatzhalter 10">
            <a:extLst>
              <a:ext uri="{FF2B5EF4-FFF2-40B4-BE49-F238E27FC236}">
                <a16:creationId xmlns:a16="http://schemas.microsoft.com/office/drawing/2014/main" id="{25DE83E3-2BA6-417E-8DF2-1C4ED2FE6B84}"/>
              </a:ext>
            </a:extLst>
          </p:cNvPr>
          <p:cNvSpPr>
            <a:spLocks noGrp="1"/>
          </p:cNvSpPr>
          <p:nvPr>
            <p:ph type="pic" sz="quarter" idx="15"/>
          </p:nvPr>
        </p:nvSpPr>
        <p:spPr>
          <a:xfrm>
            <a:off x="4403737"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5" name="Rechteck: abgerundete Ecken 14">
            <a:extLst>
              <a:ext uri="{FF2B5EF4-FFF2-40B4-BE49-F238E27FC236}">
                <a16:creationId xmlns:a16="http://schemas.microsoft.com/office/drawing/2014/main" id="{EFB9D6EB-4B88-4966-8B93-9BD21B9FC188}"/>
              </a:ext>
            </a:extLst>
          </p:cNvPr>
          <p:cNvSpPr/>
          <p:nvPr userDrawn="1"/>
        </p:nvSpPr>
        <p:spPr>
          <a:xfrm>
            <a:off x="4403662"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6" name="Inhaltsplatzhalter 2">
            <a:extLst>
              <a:ext uri="{FF2B5EF4-FFF2-40B4-BE49-F238E27FC236}">
                <a16:creationId xmlns:a16="http://schemas.microsoft.com/office/drawing/2014/main" id="{5288B0FC-F3ED-49CD-9740-B0BB136B8573}"/>
              </a:ext>
            </a:extLst>
          </p:cNvPr>
          <p:cNvSpPr>
            <a:spLocks noGrp="1"/>
          </p:cNvSpPr>
          <p:nvPr>
            <p:ph idx="16" hasCustomPrompt="1"/>
          </p:nvPr>
        </p:nvSpPr>
        <p:spPr>
          <a:xfrm>
            <a:off x="8112074" y="4509121"/>
            <a:ext cx="3312368" cy="1080121"/>
          </a:xfrm>
        </p:spPr>
        <p:txBody>
          <a:bodyPr/>
          <a:lstStyle/>
          <a:p>
            <a:pPr lvl="0"/>
            <a:r>
              <a:rPr lang="de-DE" dirty="0"/>
              <a:t>Textmasterformat bearbeiten</a:t>
            </a:r>
          </a:p>
        </p:txBody>
      </p:sp>
      <p:sp>
        <p:nvSpPr>
          <p:cNvPr id="17" name="Bildplatzhalter 10">
            <a:extLst>
              <a:ext uri="{FF2B5EF4-FFF2-40B4-BE49-F238E27FC236}">
                <a16:creationId xmlns:a16="http://schemas.microsoft.com/office/drawing/2014/main" id="{D5CF0947-800B-4380-B227-178C832286F6}"/>
              </a:ext>
            </a:extLst>
          </p:cNvPr>
          <p:cNvSpPr>
            <a:spLocks noGrp="1"/>
          </p:cNvSpPr>
          <p:nvPr>
            <p:ph type="pic" sz="quarter" idx="17"/>
          </p:nvPr>
        </p:nvSpPr>
        <p:spPr>
          <a:xfrm>
            <a:off x="8112074"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8" name="Rechteck: abgerundete Ecken 17">
            <a:extLst>
              <a:ext uri="{FF2B5EF4-FFF2-40B4-BE49-F238E27FC236}">
                <a16:creationId xmlns:a16="http://schemas.microsoft.com/office/drawing/2014/main" id="{7BA587B8-B5B0-44C6-AE0F-DD58653DA85B}"/>
              </a:ext>
            </a:extLst>
          </p:cNvPr>
          <p:cNvSpPr/>
          <p:nvPr userDrawn="1"/>
        </p:nvSpPr>
        <p:spPr>
          <a:xfrm>
            <a:off x="8111998"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Tree>
    <p:extLst>
      <p:ext uri="{BB962C8B-B14F-4D97-AF65-F5344CB8AC3E}">
        <p14:creationId xmlns:p14="http://schemas.microsoft.com/office/powerpoint/2010/main" val="1048605891"/>
      </p:ext>
    </p:extLst>
  </p:cSld>
  <p:clrMapOvr>
    <a:masterClrMapping/>
  </p:clrMapOvr>
  <p:extLst>
    <p:ext uri="{DCECCB84-F9BA-43D5-87BE-67443E8EF086}">
      <p15:sldGuideLst xmlns:p15="http://schemas.microsoft.com/office/powerpoint/2012/main">
        <p15:guide id="1" pos="3845">
          <p15:clr>
            <a:srgbClr val="FBAE40"/>
          </p15:clr>
        </p15:guide>
        <p15:guide id="2" orient="horz" pos="1082">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ldfolie mit 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itel 1">
            <a:extLst>
              <a:ext uri="{FF2B5EF4-FFF2-40B4-BE49-F238E27FC236}">
                <a16:creationId xmlns:a16="http://schemas.microsoft.com/office/drawing/2014/main" id="{5167ACBE-DF2F-4C19-B1A2-F42E3917AEDF}"/>
              </a:ext>
            </a:extLst>
          </p:cNvPr>
          <p:cNvSpPr>
            <a:spLocks noGrp="1"/>
          </p:cNvSpPr>
          <p:nvPr>
            <p:ph type="ctrTitle" hasCustomPrompt="1"/>
          </p:nvPr>
        </p:nvSpPr>
        <p:spPr>
          <a:xfrm>
            <a:off x="654540" y="3479471"/>
            <a:ext cx="10355667" cy="201881"/>
          </a:xfrm>
          <a:solidFill>
            <a:srgbClr val="000000">
              <a:alpha val="34902"/>
            </a:srgbClr>
          </a:solidFill>
        </p:spPr>
        <p:txBody>
          <a:bodyPr vert="horz" lIns="36000" tIns="0" rIns="36000" bIns="18000" rtlCol="0" anchor="t">
            <a:noAutofit/>
          </a:bodyPr>
          <a:lstStyle>
            <a:lvl1pPr>
              <a:defRPr lang="de-CH" sz="1149"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Text</a:t>
            </a:r>
          </a:p>
        </p:txBody>
      </p:sp>
      <p:sp>
        <p:nvSpPr>
          <p:cNvPr id="6" name="Untertitel 2">
            <a:extLst>
              <a:ext uri="{FF2B5EF4-FFF2-40B4-BE49-F238E27FC236}">
                <a16:creationId xmlns:a16="http://schemas.microsoft.com/office/drawing/2014/main" id="{1B1AB986-6D68-4B01-B450-26D52599E5BA}"/>
              </a:ext>
            </a:extLst>
          </p:cNvPr>
          <p:cNvSpPr>
            <a:spLocks noGrp="1"/>
          </p:cNvSpPr>
          <p:nvPr>
            <p:ph type="subTitle" idx="1" hasCustomPrompt="1"/>
          </p:nvPr>
        </p:nvSpPr>
        <p:spPr>
          <a:xfrm>
            <a:off x="654540" y="3788230"/>
            <a:ext cx="10343324" cy="302820"/>
          </a:xfrm>
          <a:solidFill>
            <a:srgbClr val="000000">
              <a:alpha val="34902"/>
            </a:srgbClr>
          </a:solidFill>
        </p:spPr>
        <p:txBody>
          <a:bodyPr lIns="36000" tIns="0" rIns="36000" bIns="18000" anchor="t"/>
          <a:lstStyle>
            <a:lvl1pPr marL="0" indent="0" algn="l">
              <a:buNone/>
              <a:defRPr sz="17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9" name="Textplatzhalter 8">
            <a:extLst>
              <a:ext uri="{FF2B5EF4-FFF2-40B4-BE49-F238E27FC236}">
                <a16:creationId xmlns:a16="http://schemas.microsoft.com/office/drawing/2014/main" id="{C109B286-5159-4500-A247-E72114CB63F0}"/>
              </a:ext>
            </a:extLst>
          </p:cNvPr>
          <p:cNvSpPr>
            <a:spLocks noGrp="1"/>
          </p:cNvSpPr>
          <p:nvPr>
            <p:ph type="body" sz="quarter" idx="12" hasCustomPrompt="1"/>
          </p:nvPr>
        </p:nvSpPr>
        <p:spPr>
          <a:xfrm>
            <a:off x="654540" y="417280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2" name="Textplatzhalter 8">
            <a:extLst>
              <a:ext uri="{FF2B5EF4-FFF2-40B4-BE49-F238E27FC236}">
                <a16:creationId xmlns:a16="http://schemas.microsoft.com/office/drawing/2014/main" id="{99F80FDE-4806-40C3-AAB5-303198D41810}"/>
              </a:ext>
            </a:extLst>
          </p:cNvPr>
          <p:cNvSpPr>
            <a:spLocks noGrp="1"/>
          </p:cNvSpPr>
          <p:nvPr>
            <p:ph type="body" sz="quarter" idx="13" hasCustomPrompt="1"/>
          </p:nvPr>
        </p:nvSpPr>
        <p:spPr>
          <a:xfrm>
            <a:off x="654540" y="4556960"/>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3" name="Textplatzhalter 8">
            <a:extLst>
              <a:ext uri="{FF2B5EF4-FFF2-40B4-BE49-F238E27FC236}">
                <a16:creationId xmlns:a16="http://schemas.microsoft.com/office/drawing/2014/main" id="{78115501-DB9E-4F50-86CD-985C5D568FB1}"/>
              </a:ext>
            </a:extLst>
          </p:cNvPr>
          <p:cNvSpPr>
            <a:spLocks noGrp="1"/>
          </p:cNvSpPr>
          <p:nvPr>
            <p:ph type="body" sz="quarter" idx="14" hasCustomPrompt="1"/>
          </p:nvPr>
        </p:nvSpPr>
        <p:spPr>
          <a:xfrm>
            <a:off x="654540" y="494111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4" name="Textplatzhalter 8">
            <a:extLst>
              <a:ext uri="{FF2B5EF4-FFF2-40B4-BE49-F238E27FC236}">
                <a16:creationId xmlns:a16="http://schemas.microsoft.com/office/drawing/2014/main" id="{1ECAD63B-8AEB-4D70-8170-55AC67B9C508}"/>
              </a:ext>
            </a:extLst>
          </p:cNvPr>
          <p:cNvSpPr>
            <a:spLocks noGrp="1"/>
          </p:cNvSpPr>
          <p:nvPr>
            <p:ph type="body" sz="quarter" idx="15" hasCustomPrompt="1"/>
          </p:nvPr>
        </p:nvSpPr>
        <p:spPr>
          <a:xfrm>
            <a:off x="654540" y="5325271"/>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 nicht verwendete Zeilen löschen</a:t>
            </a:r>
          </a:p>
        </p:txBody>
      </p:sp>
    </p:spTree>
    <p:extLst>
      <p:ext uri="{BB962C8B-B14F-4D97-AF65-F5344CB8AC3E}">
        <p14:creationId xmlns:p14="http://schemas.microsoft.com/office/powerpoint/2010/main" val="26562371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Tree>
    <p:extLst>
      <p:ext uri="{BB962C8B-B14F-4D97-AF65-F5344CB8AC3E}">
        <p14:creationId xmlns:p14="http://schemas.microsoft.com/office/powerpoint/2010/main" val="26460449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772817"/>
            <a:ext cx="9361040" cy="3816424"/>
          </a:xfrm>
        </p:spPr>
        <p:txBody>
          <a:bodyPr/>
          <a:lstStyle>
            <a:lvl1pPr marL="267939" indent="-267939">
              <a:defRPr sz="2597">
                <a:solidFill>
                  <a:schemeClr val="accent2"/>
                </a:solidFill>
                <a:latin typeface="Lucida Grande" panose="020B0600040502020204" pitchFamily="34" charset="0"/>
                <a:cs typeface="Lucida Grande" panose="020B0600040502020204" pitchFamily="34" charset="0"/>
              </a:defRPr>
            </a:lvl1pPr>
            <a:lvl2pPr marL="0" indent="0">
              <a:buNone/>
              <a:defRPr/>
            </a:lvl2pPr>
          </a:lstStyle>
          <a:p>
            <a:pPr lvl="0"/>
            <a:r>
              <a:rPr lang="de-DE" dirty="0"/>
              <a:t>«	Textmasterformat </a:t>
            </a:r>
            <a:br>
              <a:rPr lang="de-DE" dirty="0"/>
            </a:br>
            <a:r>
              <a:rPr lang="de-DE" dirty="0"/>
              <a:t>zweite Zeile bearbeiten. »</a:t>
            </a:r>
          </a:p>
          <a:p>
            <a:pPr lvl="1"/>
            <a:endParaRPr lang="de-CH" dirty="0"/>
          </a:p>
        </p:txBody>
      </p:sp>
      <p:sp>
        <p:nvSpPr>
          <p:cNvPr id="4" name="Foliennummernplatzhalter 5">
            <a:extLst>
              <a:ext uri="{FF2B5EF4-FFF2-40B4-BE49-F238E27FC236}">
                <a16:creationId xmlns:a16="http://schemas.microsoft.com/office/drawing/2014/main" id="{E33C4A45-B496-4591-95D4-0BBC694065EB}"/>
              </a:ext>
            </a:extLst>
          </p:cNvPr>
          <p:cNvSpPr>
            <a:spLocks noGrp="1"/>
          </p:cNvSpPr>
          <p:nvPr>
            <p:ph type="sldNum" sz="quarter" idx="4"/>
          </p:nvPr>
        </p:nvSpPr>
        <p:spPr>
          <a:xfrm>
            <a:off x="10776520" y="6160267"/>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690224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Grosser 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665668"/>
            <a:ext cx="10801200" cy="3923574"/>
          </a:xfrm>
        </p:spPr>
        <p:txBody>
          <a:bodyPr/>
          <a:lstStyle>
            <a:lvl1pPr marL="0" indent="0">
              <a:defRPr sz="3595">
                <a:solidFill>
                  <a:schemeClr val="accent1"/>
                </a:solidFill>
                <a:latin typeface="Lucida Grande" panose="020B0600040502020204" pitchFamily="34" charset="0"/>
                <a:cs typeface="Lucida Grande" panose="020B0600040502020204" pitchFamily="34" charset="0"/>
              </a:defRPr>
            </a:lvl1pPr>
            <a:lvl2pPr marL="0" indent="0">
              <a:buNone/>
              <a:defRPr sz="2397"/>
            </a:lvl2pPr>
          </a:lstStyle>
          <a:p>
            <a:pPr lvl="0"/>
            <a:r>
              <a:rPr lang="de-DE" dirty="0"/>
              <a:t>Text bearbeiten 36pt</a:t>
            </a:r>
          </a:p>
          <a:p>
            <a:pPr lvl="1"/>
            <a:endParaRPr lang="de-CH" dirty="0"/>
          </a:p>
        </p:txBody>
      </p:sp>
      <p:sp>
        <p:nvSpPr>
          <p:cNvPr id="2" name="Datumsplatzhalter 1">
            <a:extLst>
              <a:ext uri="{FF2B5EF4-FFF2-40B4-BE49-F238E27FC236}">
                <a16:creationId xmlns:a16="http://schemas.microsoft.com/office/drawing/2014/main" id="{0A7667E2-AC56-44A4-90E3-D9A919B7C064}"/>
              </a:ext>
            </a:extLst>
          </p:cNvPr>
          <p:cNvSpPr>
            <a:spLocks noGrp="1"/>
          </p:cNvSpPr>
          <p:nvPr>
            <p:ph type="dt" sz="half" idx="10"/>
          </p:nvPr>
        </p:nvSpPr>
        <p:spPr/>
        <p:txBody>
          <a:bodyPr/>
          <a:lstStyle/>
          <a:p>
            <a:fld id="{2AD59ABB-AF66-4E92-A989-74581D3E8EC3}" type="datetime1">
              <a:rPr lang="de-CH" smtClean="0"/>
              <a:t>26.08.2026</a:t>
            </a:fld>
            <a:endParaRPr lang="de-CH" dirty="0"/>
          </a:p>
        </p:txBody>
      </p:sp>
      <p:sp>
        <p:nvSpPr>
          <p:cNvPr id="5" name="Fußzeilenplatzhalter 4">
            <a:extLst>
              <a:ext uri="{FF2B5EF4-FFF2-40B4-BE49-F238E27FC236}">
                <a16:creationId xmlns:a16="http://schemas.microsoft.com/office/drawing/2014/main" id="{F53A3603-2670-4A9B-8E4C-559BD285290E}"/>
              </a:ext>
            </a:extLst>
          </p:cNvPr>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6" name="Foliennummernplatzhalter 5">
            <a:extLst>
              <a:ext uri="{FF2B5EF4-FFF2-40B4-BE49-F238E27FC236}">
                <a16:creationId xmlns:a16="http://schemas.microsoft.com/office/drawing/2014/main" id="{41562A12-5F87-40E4-BEF4-A51044325546}"/>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97441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6" name="Datumsplatzhalter 5"/>
          <p:cNvSpPr>
            <a:spLocks noGrp="1"/>
          </p:cNvSpPr>
          <p:nvPr>
            <p:ph type="dt" sz="half" idx="10"/>
          </p:nvPr>
        </p:nvSpPr>
        <p:spPr/>
        <p:txBody>
          <a:bodyPr/>
          <a:lstStyle/>
          <a:p>
            <a:fld id="{62931AD2-0BEE-452D-9061-4A248BE61E5B}" type="datetime1">
              <a:rPr lang="de-CH" smtClean="0"/>
              <a:t>26.08.2026</a:t>
            </a:fld>
            <a:endParaRPr lang="de-CH" dirty="0"/>
          </a:p>
        </p:txBody>
      </p:sp>
      <p:sp>
        <p:nvSpPr>
          <p:cNvPr id="7" name="Fußzeilenplatzhalter 6"/>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8" name="Foliennummernplatzhalter 7"/>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6053471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ECDE4F61-4EC5-40E0-B4CB-067F0B94BDCC}" type="datetime1">
              <a:rPr lang="de-CH" smtClean="0"/>
              <a:t>26.08.2026</a:t>
            </a:fld>
            <a:endParaRPr lang="de-CH" dirty="0"/>
          </a:p>
        </p:txBody>
      </p:sp>
      <p:sp>
        <p:nvSpPr>
          <p:cNvPr id="6" name="Fußzeilenplatzhalter 5"/>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7" name="Foliennummernplatzhalter 6"/>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396969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Titelfolie (mit Bild hell)">
    <p:spTree>
      <p:nvGrpSpPr>
        <p:cNvPr id="1" name=""/>
        <p:cNvGrpSpPr/>
        <p:nvPr/>
      </p:nvGrpSpPr>
      <p:grpSpPr>
        <a:xfrm>
          <a:off x="0" y="0"/>
          <a:ext cx="0" cy="0"/>
          <a:chOff x="0" y="0"/>
          <a:chExt cx="0" cy="0"/>
        </a:xfrm>
      </p:grpSpPr>
      <p:sp>
        <p:nvSpPr>
          <p:cNvPr id="17" name="Bildplatzhalter 10">
            <a:extLst>
              <a:ext uri="{FF2B5EF4-FFF2-40B4-BE49-F238E27FC236}">
                <a16:creationId xmlns:a16="http://schemas.microsoft.com/office/drawing/2014/main" id="{034EF83C-B1FD-49FF-B648-E50C717A4176}"/>
              </a:ext>
            </a:extLst>
          </p:cNvPr>
          <p:cNvSpPr>
            <a:spLocks noGrp="1"/>
          </p:cNvSpPr>
          <p:nvPr>
            <p:ph type="pic" sz="quarter" idx="16"/>
          </p:nvPr>
        </p:nvSpPr>
        <p:spPr>
          <a:xfrm>
            <a:off x="0" y="7"/>
            <a:ext cx="12192000" cy="4449763"/>
          </a:xfrm>
          <a:prstGeom prst="rect">
            <a:avLst/>
          </a:prstGeom>
          <a:pattFill prst="lgCheck">
            <a:fgClr>
              <a:schemeClr val="bg1">
                <a:lumMod val="85000"/>
              </a:schemeClr>
            </a:fgClr>
            <a:bgClr>
              <a:schemeClr val="bg1"/>
            </a:bgClr>
          </a:pattFill>
        </p:spPr>
        <p:txBody>
          <a:bodyPr lIns="72000" tIns="684000" rIns="72000" bIns="72000" anchor="ctr"/>
          <a:lstStyle>
            <a:lvl1pPr marL="0" indent="0" algn="ctr">
              <a:buFontTx/>
              <a:buNone/>
              <a:defRPr sz="1048">
                <a:solidFill>
                  <a:schemeClr val="tx2"/>
                </a:solidFill>
              </a:defRPr>
            </a:lvl1pPr>
          </a:lstStyle>
          <a:p>
            <a:r>
              <a:rPr lang="de-DE"/>
              <a:t>Bild durch Klicken auf Symbol hinzufügen</a:t>
            </a:r>
            <a:endParaRPr lang="de-CH" dirty="0"/>
          </a:p>
        </p:txBody>
      </p:sp>
      <p:sp>
        <p:nvSpPr>
          <p:cNvPr id="16" name="Textplatzhalter 15">
            <a:extLst>
              <a:ext uri="{FF2B5EF4-FFF2-40B4-BE49-F238E27FC236}">
                <a16:creationId xmlns:a16="http://schemas.microsoft.com/office/drawing/2014/main" id="{C0EE3DD9-895F-4EB2-9E74-C52ABBAEB720}"/>
              </a:ext>
            </a:extLst>
          </p:cNvPr>
          <p:cNvSpPr>
            <a:spLocks noGrp="1" noChangeAspect="1"/>
          </p:cNvSpPr>
          <p:nvPr>
            <p:ph type="body" sz="quarter" idx="15" hasCustomPrompt="1"/>
          </p:nvPr>
        </p:nvSpPr>
        <p:spPr>
          <a:xfrm>
            <a:off x="528001" y="324000"/>
            <a:ext cx="3403200" cy="871200"/>
          </a:xfrm>
          <a:blipFill>
            <a:blip r:embed="rId2"/>
            <a:stretch>
              <a:fillRect/>
            </a:stretch>
          </a:blipFill>
        </p:spPr>
        <p:txBody>
          <a:bodyPr/>
          <a:lstStyle>
            <a:lvl1pPr marL="0" indent="0">
              <a:buNone/>
              <a:defRPr sz="375">
                <a:solidFill>
                  <a:schemeClr val="bg1"/>
                </a:solidFill>
              </a:defRPr>
            </a:lvl1pPr>
          </a:lstStyle>
          <a:p>
            <a:pPr lvl="0"/>
            <a:r>
              <a:rPr lang="de-CH" dirty="0"/>
              <a:t>   </a:t>
            </a:r>
          </a:p>
        </p:txBody>
      </p:sp>
      <p:sp>
        <p:nvSpPr>
          <p:cNvPr id="7" name="Abgerundetes Rechteck 6"/>
          <p:cNvSpPr/>
          <p:nvPr/>
        </p:nvSpPr>
        <p:spPr>
          <a:xfrm>
            <a:off x="2" y="4449770"/>
            <a:ext cx="12191364" cy="122237"/>
          </a:xfrm>
          <a:prstGeom prst="rect">
            <a:avLst/>
          </a:prstGeom>
          <a:solidFill>
            <a:srgbClr val="FAC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346">
              <a:solidFill>
                <a:srgbClr val="E78E23"/>
              </a:solidFill>
            </a:endParaRPr>
          </a:p>
        </p:txBody>
      </p:sp>
      <p:sp>
        <p:nvSpPr>
          <p:cNvPr id="12" name="Untertitel 2"/>
          <p:cNvSpPr>
            <a:spLocks noGrp="1"/>
          </p:cNvSpPr>
          <p:nvPr>
            <p:ph type="subTitle" idx="1"/>
          </p:nvPr>
        </p:nvSpPr>
        <p:spPr>
          <a:xfrm>
            <a:off x="527051" y="5288816"/>
            <a:ext cx="8975408" cy="736710"/>
          </a:xfrm>
          <a:prstGeom prst="rect">
            <a:avLst/>
          </a:prstGeom>
        </p:spPr>
        <p:txBody>
          <a:bodyPr lIns="0"/>
          <a:lstStyle>
            <a:lvl1pPr marL="0" indent="0" algn="l">
              <a:buNone/>
              <a:defRPr sz="1598">
                <a:solidFill>
                  <a:schemeClr val="tx2"/>
                </a:solidFill>
                <a:latin typeface="Lucida Sans"/>
                <a:cs typeface="Lucida Sans Unicode"/>
              </a:defRPr>
            </a:lvl1pPr>
            <a:lvl2pPr marL="341995" indent="0" algn="ctr">
              <a:buNone/>
              <a:defRPr>
                <a:solidFill>
                  <a:schemeClr val="tx1">
                    <a:tint val="75000"/>
                  </a:schemeClr>
                </a:solidFill>
              </a:defRPr>
            </a:lvl2pPr>
            <a:lvl3pPr marL="683989" indent="0" algn="ctr">
              <a:buNone/>
              <a:defRPr>
                <a:solidFill>
                  <a:schemeClr val="tx1">
                    <a:tint val="75000"/>
                  </a:schemeClr>
                </a:solidFill>
              </a:defRPr>
            </a:lvl3pPr>
            <a:lvl4pPr marL="1025982" indent="0" algn="ctr">
              <a:buNone/>
              <a:defRPr>
                <a:solidFill>
                  <a:schemeClr val="tx1">
                    <a:tint val="75000"/>
                  </a:schemeClr>
                </a:solidFill>
              </a:defRPr>
            </a:lvl4pPr>
            <a:lvl5pPr marL="1367976" indent="0" algn="ctr">
              <a:buNone/>
              <a:defRPr>
                <a:solidFill>
                  <a:schemeClr val="tx1">
                    <a:tint val="75000"/>
                  </a:schemeClr>
                </a:solidFill>
              </a:defRPr>
            </a:lvl5pPr>
            <a:lvl6pPr marL="1709971" indent="0" algn="ctr">
              <a:buNone/>
              <a:defRPr>
                <a:solidFill>
                  <a:schemeClr val="tx1">
                    <a:tint val="75000"/>
                  </a:schemeClr>
                </a:solidFill>
              </a:defRPr>
            </a:lvl6pPr>
            <a:lvl7pPr marL="2051966" indent="0" algn="ctr">
              <a:buNone/>
              <a:defRPr>
                <a:solidFill>
                  <a:schemeClr val="tx1">
                    <a:tint val="75000"/>
                  </a:schemeClr>
                </a:solidFill>
              </a:defRPr>
            </a:lvl7pPr>
            <a:lvl8pPr marL="2393960" indent="0" algn="ctr">
              <a:buNone/>
              <a:defRPr>
                <a:solidFill>
                  <a:schemeClr val="tx1">
                    <a:tint val="75000"/>
                  </a:schemeClr>
                </a:solidFill>
              </a:defRPr>
            </a:lvl8pPr>
            <a:lvl9pPr marL="2735954" indent="0" algn="ctr">
              <a:buNone/>
              <a:defRPr>
                <a:solidFill>
                  <a:schemeClr val="tx1">
                    <a:tint val="75000"/>
                  </a:schemeClr>
                </a:solidFill>
              </a:defRPr>
            </a:lvl9pPr>
          </a:lstStyle>
          <a:p>
            <a:r>
              <a:rPr lang="de-DE"/>
              <a:t>Master-Untertitelformat bearbeiten</a:t>
            </a:r>
            <a:endParaRPr lang="de-DE" dirty="0"/>
          </a:p>
        </p:txBody>
      </p:sp>
      <p:sp>
        <p:nvSpPr>
          <p:cNvPr id="4" name="Titel 3">
            <a:extLst>
              <a:ext uri="{FF2B5EF4-FFF2-40B4-BE49-F238E27FC236}">
                <a16:creationId xmlns:a16="http://schemas.microsoft.com/office/drawing/2014/main" id="{E39DF830-F09E-4F9D-B580-79824EBBBCBB}"/>
              </a:ext>
            </a:extLst>
          </p:cNvPr>
          <p:cNvSpPr>
            <a:spLocks noGrp="1"/>
          </p:cNvSpPr>
          <p:nvPr>
            <p:ph type="title"/>
          </p:nvPr>
        </p:nvSpPr>
        <p:spPr>
          <a:xfrm>
            <a:off x="527051" y="4682539"/>
            <a:ext cx="11137900" cy="514636"/>
          </a:xfrm>
        </p:spPr>
        <p:txBody>
          <a:bodyPr/>
          <a:lstStyle>
            <a:lvl1pPr>
              <a:defRPr>
                <a:solidFill>
                  <a:schemeClr val="tx2"/>
                </a:solidFill>
              </a:defRPr>
            </a:lvl1pPr>
          </a:lstStyle>
          <a:p>
            <a:r>
              <a:rPr lang="de-DE"/>
              <a:t>Mastertitelformat bearbeiten</a:t>
            </a:r>
            <a:endParaRPr lang="de-CH" dirty="0"/>
          </a:p>
        </p:txBody>
      </p:sp>
      <p:sp>
        <p:nvSpPr>
          <p:cNvPr id="8" name="Textplatzhalter 7">
            <a:extLst>
              <a:ext uri="{FF2B5EF4-FFF2-40B4-BE49-F238E27FC236}">
                <a16:creationId xmlns:a16="http://schemas.microsoft.com/office/drawing/2014/main" id="{C075B3A6-6DCD-467C-B3B9-D845AAA650CC}"/>
              </a:ext>
            </a:extLst>
          </p:cNvPr>
          <p:cNvSpPr>
            <a:spLocks noGrp="1"/>
          </p:cNvSpPr>
          <p:nvPr>
            <p:ph type="body" sz="quarter" idx="17" hasCustomPrompt="1"/>
          </p:nvPr>
        </p:nvSpPr>
        <p:spPr>
          <a:xfrm>
            <a:off x="527051" y="6347020"/>
            <a:ext cx="8983979" cy="233081"/>
          </a:xfrm>
        </p:spPr>
        <p:txBody>
          <a:bodyPr/>
          <a:lstStyle>
            <a:lvl1pPr marL="134186" indent="-134186">
              <a:defRPr sz="1048">
                <a:solidFill>
                  <a:schemeClr val="tx2"/>
                </a:solidFill>
              </a:defRPr>
            </a:lvl1pPr>
          </a:lstStyle>
          <a:p>
            <a:pPr lvl="0"/>
            <a:r>
              <a:rPr lang="de-DE" dirty="0"/>
              <a:t>Organisationseinheit oder Leistungsbereich</a:t>
            </a:r>
            <a:endParaRPr lang="de-CH" dirty="0"/>
          </a:p>
        </p:txBody>
      </p:sp>
      <p:sp>
        <p:nvSpPr>
          <p:cNvPr id="9" name="Foliennummernplatzhalter 2">
            <a:extLst>
              <a:ext uri="{FF2B5EF4-FFF2-40B4-BE49-F238E27FC236}">
                <a16:creationId xmlns:a16="http://schemas.microsoft.com/office/drawing/2014/main" id="{BF1B9096-6113-43FC-ACE8-4FA93AC850E1}"/>
              </a:ext>
            </a:extLst>
          </p:cNvPr>
          <p:cNvSpPr>
            <a:spLocks noGrp="1"/>
          </p:cNvSpPr>
          <p:nvPr>
            <p:ph type="sldNum" sz="quarter" idx="10"/>
          </p:nvPr>
        </p:nvSpPr>
        <p:spPr>
          <a:xfrm>
            <a:off x="10776520" y="6160267"/>
            <a:ext cx="720080" cy="190741"/>
          </a:xfrm>
        </p:spPr>
        <p:txBody>
          <a:bodyPr/>
          <a:lstStyle>
            <a:lvl1pPr>
              <a:defRPr/>
            </a:lvl1pPr>
          </a:lstStyle>
          <a:p>
            <a:pPr>
              <a:defRPr/>
            </a:pPr>
            <a:fld id="{9F0A35F2-7595-4779-9180-596D2E72BBB9}" type="slidenum">
              <a:rPr lang="de-CH"/>
              <a:pPr>
                <a:defRPr/>
              </a:pPr>
              <a:t>‹Nr.›</a:t>
            </a:fld>
            <a:endParaRPr lang="de-CH" dirty="0"/>
          </a:p>
        </p:txBody>
      </p:sp>
    </p:spTree>
    <p:extLst>
      <p:ext uri="{BB962C8B-B14F-4D97-AF65-F5344CB8AC3E}">
        <p14:creationId xmlns:p14="http://schemas.microsoft.com/office/powerpoint/2010/main" val="1253180456"/>
      </p:ext>
    </p:extLst>
  </p:cSld>
  <p:clrMapOvr>
    <a:masterClrMapping/>
  </p:clrMapOvr>
  <p:extLst>
    <p:ext uri="{DCECCB84-F9BA-43D5-87BE-67443E8EF086}">
      <p15:sldGuideLst xmlns:p15="http://schemas.microsoft.com/office/powerpoint/2012/main">
        <p15:guide id="1" orient="horz" pos="2803">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4" name="Text Placeholder 6">
            <a:extLst>
              <a:ext uri="{FF2B5EF4-FFF2-40B4-BE49-F238E27FC236}">
                <a16:creationId xmlns:a16="http://schemas.microsoft.com/office/drawing/2014/main" id="{73548A00-AF10-4218-8B97-D4174C08E3B7}"/>
              </a:ext>
            </a:extLst>
          </p:cNvPr>
          <p:cNvSpPr>
            <a:spLocks noGrp="1"/>
          </p:cNvSpPr>
          <p:nvPr>
            <p:ph type="body" sz="quarter" idx="14" hasCustomPrompt="1"/>
          </p:nvPr>
        </p:nvSpPr>
        <p:spPr>
          <a:xfrm>
            <a:off x="536024" y="5950690"/>
            <a:ext cx="482752" cy="180020"/>
          </a:xfrm>
          <a:prstGeom prst="rect">
            <a:avLst/>
          </a:prstGeom>
        </p:spPr>
        <p:txBody>
          <a:bodyPr lIns="0" rIns="36000"/>
          <a:lstStyle>
            <a:lvl1pPr marL="0" indent="0">
              <a:buNone/>
              <a:defRPr sz="999"/>
            </a:lvl1pPr>
          </a:lstStyle>
          <a:p>
            <a:pPr lvl="0"/>
            <a:r>
              <a:rPr lang="en-US"/>
              <a:t>Quelle:</a:t>
            </a:r>
          </a:p>
        </p:txBody>
      </p:sp>
      <p:sp>
        <p:nvSpPr>
          <p:cNvPr id="6" name="Text Placeholder 6">
            <a:extLst>
              <a:ext uri="{FF2B5EF4-FFF2-40B4-BE49-F238E27FC236}">
                <a16:creationId xmlns:a16="http://schemas.microsoft.com/office/drawing/2014/main" id="{67749F7A-15CA-4EF9-9586-84E7F0FFED5A}"/>
              </a:ext>
            </a:extLst>
          </p:cNvPr>
          <p:cNvSpPr>
            <a:spLocks noGrp="1"/>
          </p:cNvSpPr>
          <p:nvPr>
            <p:ph type="body" sz="quarter" idx="15" hasCustomPrompt="1"/>
          </p:nvPr>
        </p:nvSpPr>
        <p:spPr>
          <a:xfrm>
            <a:off x="1018776" y="5950690"/>
            <a:ext cx="5760750" cy="180020"/>
          </a:xfrm>
          <a:prstGeom prst="rect">
            <a:avLst/>
          </a:prstGeom>
        </p:spPr>
        <p:txBody>
          <a:bodyPr lIns="0" rIns="36000"/>
          <a:lstStyle>
            <a:lvl1pPr marL="0" indent="0">
              <a:buNone/>
              <a:defRPr sz="999"/>
            </a:lvl1pPr>
          </a:lstStyle>
          <a:p>
            <a:pPr lvl="0"/>
            <a:r>
              <a:rPr lang="en-US"/>
              <a:t>Insert here</a:t>
            </a:r>
          </a:p>
        </p:txBody>
      </p:sp>
    </p:spTree>
    <p:extLst>
      <p:ext uri="{BB962C8B-B14F-4D97-AF65-F5344CB8AC3E}">
        <p14:creationId xmlns:p14="http://schemas.microsoft.com/office/powerpoint/2010/main" val="55940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232331722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65566405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24124463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61283538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97217596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57488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9144690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9074665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418051084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41845877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77496486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02511991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85766076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94727652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89411880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42271983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10523086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80817956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0633363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34594031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5587577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14554093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48471569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58523646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75790162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700853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77612778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82052239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418037117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48626900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148280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9305063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305803633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57650675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87621204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765550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066512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335401761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219466277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290113830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158999893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2683528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312401222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29187210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91201298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56021148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7042365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52999648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92939274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13196563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94551451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24902641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2572195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2377379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388403165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15837593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423946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73563724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90561870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37565276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98795770"/>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11306924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2216500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54534371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66753485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572982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9127396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98613553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26085720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646763441"/>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76412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258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40574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261569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488811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29580467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06906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639549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1192523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66437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7"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8810042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51848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44312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553798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806136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266432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5938531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5698071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6171904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78363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3222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174689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411778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9573718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97233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25220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1060276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0461456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8452629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7327562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026362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690533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618181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24945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41597912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827830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7889690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7651448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078219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5566296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352224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5314001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646082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5644183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2008518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75690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8.png"/><Relationship Id="rId7" Type="http://schemas.openxmlformats.org/officeDocument/2006/relationships/slideLayout" Target="../slideLayouts/slideLayout7.xml"/><Relationship Id="rId71" Type="http://schemas.openxmlformats.org/officeDocument/2006/relationships/image" Target="../media/image3.png"/><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slideLayout" Target="../slideLayouts/slideLayout130.xml"/><Relationship Id="rId68" Type="http://schemas.openxmlformats.org/officeDocument/2006/relationships/slideLayout" Target="../slideLayouts/slideLayout135.xml"/><Relationship Id="rId84" Type="http://schemas.openxmlformats.org/officeDocument/2006/relationships/image" Target="../media/image3.png"/><Relationship Id="rId89" Type="http://schemas.openxmlformats.org/officeDocument/2006/relationships/image" Target="../media/image8.png"/><Relationship Id="rId16" Type="http://schemas.openxmlformats.org/officeDocument/2006/relationships/slideLayout" Target="../slideLayouts/slideLayout83.xml"/><Relationship Id="rId11" Type="http://schemas.openxmlformats.org/officeDocument/2006/relationships/slideLayout" Target="../slideLayouts/slideLayout78.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74" Type="http://schemas.openxmlformats.org/officeDocument/2006/relationships/slideLayout" Target="../slideLayouts/slideLayout141.xml"/><Relationship Id="rId79" Type="http://schemas.openxmlformats.org/officeDocument/2006/relationships/slideLayout" Target="../slideLayouts/slideLayout146.xml"/><Relationship Id="rId5" Type="http://schemas.openxmlformats.org/officeDocument/2006/relationships/slideLayout" Target="../slideLayouts/slideLayout72.xml"/><Relationship Id="rId90" Type="http://schemas.openxmlformats.org/officeDocument/2006/relationships/image" Target="../media/image9.png"/><Relationship Id="rId22" Type="http://schemas.openxmlformats.org/officeDocument/2006/relationships/slideLayout" Target="../slideLayouts/slideLayout89.xml"/><Relationship Id="rId27" Type="http://schemas.openxmlformats.org/officeDocument/2006/relationships/slideLayout" Target="../slideLayouts/slideLayout94.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64" Type="http://schemas.openxmlformats.org/officeDocument/2006/relationships/slideLayout" Target="../slideLayouts/slideLayout131.xml"/><Relationship Id="rId69" Type="http://schemas.openxmlformats.org/officeDocument/2006/relationships/slideLayout" Target="../slideLayouts/slideLayout136.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slideLayout" Target="../slideLayouts/slideLayout139.xml"/><Relationship Id="rId80" Type="http://schemas.openxmlformats.org/officeDocument/2006/relationships/slideLayout" Target="../slideLayouts/slideLayout147.xml"/><Relationship Id="rId85" Type="http://schemas.openxmlformats.org/officeDocument/2006/relationships/image" Target="../media/image4.png"/><Relationship Id="rId93" Type="http://schemas.openxmlformats.org/officeDocument/2006/relationships/image" Target="../media/image12.png"/><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67" Type="http://schemas.openxmlformats.org/officeDocument/2006/relationships/slideLayout" Target="../slideLayouts/slideLayout134.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70" Type="http://schemas.openxmlformats.org/officeDocument/2006/relationships/slideLayout" Target="../slideLayouts/slideLayout137.xml"/><Relationship Id="rId75" Type="http://schemas.openxmlformats.org/officeDocument/2006/relationships/slideLayout" Target="../slideLayouts/slideLayout142.xml"/><Relationship Id="rId83" Type="http://schemas.openxmlformats.org/officeDocument/2006/relationships/image" Target="../media/image2.png"/><Relationship Id="rId88" Type="http://schemas.openxmlformats.org/officeDocument/2006/relationships/image" Target="../media/image7.png"/><Relationship Id="rId91" Type="http://schemas.openxmlformats.org/officeDocument/2006/relationships/image" Target="../media/image10.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73" Type="http://schemas.openxmlformats.org/officeDocument/2006/relationships/slideLayout" Target="../slideLayouts/slideLayout140.xml"/><Relationship Id="rId78" Type="http://schemas.openxmlformats.org/officeDocument/2006/relationships/slideLayout" Target="../slideLayouts/slideLayout145.xml"/><Relationship Id="rId81" Type="http://schemas.openxmlformats.org/officeDocument/2006/relationships/theme" Target="../theme/theme2.xml"/><Relationship Id="rId86" Type="http://schemas.openxmlformats.org/officeDocument/2006/relationships/image" Target="../media/image5.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slideLayout" Target="../slideLayouts/slideLayout143.xml"/><Relationship Id="rId7" Type="http://schemas.openxmlformats.org/officeDocument/2006/relationships/slideLayout" Target="../slideLayouts/slideLayout74.xml"/><Relationship Id="rId71" Type="http://schemas.openxmlformats.org/officeDocument/2006/relationships/slideLayout" Target="../slideLayouts/slideLayout138.xml"/><Relationship Id="rId92" Type="http://schemas.openxmlformats.org/officeDocument/2006/relationships/image" Target="../media/image11.png"/><Relationship Id="rId2" Type="http://schemas.openxmlformats.org/officeDocument/2006/relationships/slideLayout" Target="../slideLayouts/slideLayout69.xml"/><Relationship Id="rId29" Type="http://schemas.openxmlformats.org/officeDocument/2006/relationships/slideLayout" Target="../slideLayouts/slideLayout96.xml"/><Relationship Id="rId24" Type="http://schemas.openxmlformats.org/officeDocument/2006/relationships/slideLayout" Target="../slideLayouts/slideLayout91.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66" Type="http://schemas.openxmlformats.org/officeDocument/2006/relationships/slideLayout" Target="../slideLayouts/slideLayout133.xml"/><Relationship Id="rId87" Type="http://schemas.openxmlformats.org/officeDocument/2006/relationships/image" Target="../media/image6.png"/><Relationship Id="rId61" Type="http://schemas.openxmlformats.org/officeDocument/2006/relationships/slideLayout" Target="../slideLayouts/slideLayout128.xml"/><Relationship Id="rId82" Type="http://schemas.openxmlformats.org/officeDocument/2006/relationships/image" Target="../media/image1.png"/><Relationship Id="rId19" Type="http://schemas.openxmlformats.org/officeDocument/2006/relationships/slideLayout" Target="../slideLayouts/slideLayout86.xml"/><Relationship Id="rId14" Type="http://schemas.openxmlformats.org/officeDocument/2006/relationships/slideLayout" Target="../slideLayouts/slideLayout81.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56" Type="http://schemas.openxmlformats.org/officeDocument/2006/relationships/slideLayout" Target="../slideLayouts/slideLayout123.xml"/><Relationship Id="rId77" Type="http://schemas.openxmlformats.org/officeDocument/2006/relationships/slideLayout" Target="../slideLayouts/slideLayout1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theme" Target="../theme/theme3.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19" Type="http://schemas.openxmlformats.org/officeDocument/2006/relationships/image" Target="../media/image418.emf"/><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90.xml"/><Relationship Id="rId21" Type="http://schemas.openxmlformats.org/officeDocument/2006/relationships/slideLayout" Target="../slideLayouts/slideLayout185.xml"/><Relationship Id="rId42" Type="http://schemas.openxmlformats.org/officeDocument/2006/relationships/slideLayout" Target="../slideLayouts/slideLayout206.xml"/><Relationship Id="rId47" Type="http://schemas.openxmlformats.org/officeDocument/2006/relationships/slideLayout" Target="../slideLayouts/slideLayout211.xml"/><Relationship Id="rId63" Type="http://schemas.openxmlformats.org/officeDocument/2006/relationships/slideLayout" Target="../slideLayouts/slideLayout227.xml"/><Relationship Id="rId68" Type="http://schemas.openxmlformats.org/officeDocument/2006/relationships/slideLayout" Target="../slideLayouts/slideLayout232.xml"/><Relationship Id="rId16" Type="http://schemas.openxmlformats.org/officeDocument/2006/relationships/slideLayout" Target="../slideLayouts/slideLayout180.xml"/><Relationship Id="rId11" Type="http://schemas.openxmlformats.org/officeDocument/2006/relationships/slideLayout" Target="../slideLayouts/slideLayout175.xml"/><Relationship Id="rId32" Type="http://schemas.openxmlformats.org/officeDocument/2006/relationships/slideLayout" Target="../slideLayouts/slideLayout196.xml"/><Relationship Id="rId37" Type="http://schemas.openxmlformats.org/officeDocument/2006/relationships/slideLayout" Target="../slideLayouts/slideLayout201.xml"/><Relationship Id="rId53" Type="http://schemas.openxmlformats.org/officeDocument/2006/relationships/slideLayout" Target="../slideLayouts/slideLayout217.xml"/><Relationship Id="rId58" Type="http://schemas.openxmlformats.org/officeDocument/2006/relationships/slideLayout" Target="../slideLayouts/slideLayout22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69.xml"/><Relationship Id="rId61" Type="http://schemas.openxmlformats.org/officeDocument/2006/relationships/slideLayout" Target="../slideLayouts/slideLayout225.xml"/><Relationship Id="rId82" Type="http://schemas.openxmlformats.org/officeDocument/2006/relationships/image" Target="../media/image12.png"/><Relationship Id="rId19" Type="http://schemas.openxmlformats.org/officeDocument/2006/relationships/slideLayout" Target="../slideLayouts/slideLayout183.xml"/><Relationship Id="rId14" Type="http://schemas.openxmlformats.org/officeDocument/2006/relationships/slideLayout" Target="../slideLayouts/slideLayout178.xml"/><Relationship Id="rId22" Type="http://schemas.openxmlformats.org/officeDocument/2006/relationships/slideLayout" Target="../slideLayouts/slideLayout186.xml"/><Relationship Id="rId27" Type="http://schemas.openxmlformats.org/officeDocument/2006/relationships/slideLayout" Target="../slideLayouts/slideLayout191.xml"/><Relationship Id="rId30" Type="http://schemas.openxmlformats.org/officeDocument/2006/relationships/slideLayout" Target="../slideLayouts/slideLayout194.xml"/><Relationship Id="rId35" Type="http://schemas.openxmlformats.org/officeDocument/2006/relationships/slideLayout" Target="../slideLayouts/slideLayout199.xml"/><Relationship Id="rId43" Type="http://schemas.openxmlformats.org/officeDocument/2006/relationships/slideLayout" Target="../slideLayouts/slideLayout207.xml"/><Relationship Id="rId48" Type="http://schemas.openxmlformats.org/officeDocument/2006/relationships/slideLayout" Target="../slideLayouts/slideLayout212.xml"/><Relationship Id="rId56" Type="http://schemas.openxmlformats.org/officeDocument/2006/relationships/slideLayout" Target="../slideLayouts/slideLayout220.xml"/><Relationship Id="rId64" Type="http://schemas.openxmlformats.org/officeDocument/2006/relationships/slideLayout" Target="../slideLayouts/slideLayout228.xml"/><Relationship Id="rId69" Type="http://schemas.openxmlformats.org/officeDocument/2006/relationships/slideLayout" Target="../slideLayouts/slideLayout233.xml"/><Relationship Id="rId77" Type="http://schemas.openxmlformats.org/officeDocument/2006/relationships/image" Target="../media/image7.png"/><Relationship Id="rId8" Type="http://schemas.openxmlformats.org/officeDocument/2006/relationships/slideLayout" Target="../slideLayouts/slideLayout172.xml"/><Relationship Id="rId51" Type="http://schemas.openxmlformats.org/officeDocument/2006/relationships/slideLayout" Target="../slideLayouts/slideLayout21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67.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5" Type="http://schemas.openxmlformats.org/officeDocument/2006/relationships/slideLayout" Target="../slideLayouts/slideLayout189.xml"/><Relationship Id="rId33" Type="http://schemas.openxmlformats.org/officeDocument/2006/relationships/slideLayout" Target="../slideLayouts/slideLayout197.xml"/><Relationship Id="rId38" Type="http://schemas.openxmlformats.org/officeDocument/2006/relationships/slideLayout" Target="../slideLayouts/slideLayout202.xml"/><Relationship Id="rId46" Type="http://schemas.openxmlformats.org/officeDocument/2006/relationships/slideLayout" Target="../slideLayouts/slideLayout210.xml"/><Relationship Id="rId59" Type="http://schemas.openxmlformats.org/officeDocument/2006/relationships/slideLayout" Target="../slideLayouts/slideLayout223.xml"/><Relationship Id="rId67" Type="http://schemas.openxmlformats.org/officeDocument/2006/relationships/slideLayout" Target="../slideLayouts/slideLayout231.xml"/><Relationship Id="rId20" Type="http://schemas.openxmlformats.org/officeDocument/2006/relationships/slideLayout" Target="../slideLayouts/slideLayout184.xml"/><Relationship Id="rId41" Type="http://schemas.openxmlformats.org/officeDocument/2006/relationships/slideLayout" Target="../slideLayouts/slideLayout205.xml"/><Relationship Id="rId54" Type="http://schemas.openxmlformats.org/officeDocument/2006/relationships/slideLayout" Target="../slideLayouts/slideLayout218.xml"/><Relationship Id="rId62" Type="http://schemas.openxmlformats.org/officeDocument/2006/relationships/slideLayout" Target="../slideLayouts/slideLayout226.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165.xml"/><Relationship Id="rId6" Type="http://schemas.openxmlformats.org/officeDocument/2006/relationships/slideLayout" Target="../slideLayouts/slideLayout170.xml"/><Relationship Id="rId15" Type="http://schemas.openxmlformats.org/officeDocument/2006/relationships/slideLayout" Target="../slideLayouts/slideLayout179.xml"/><Relationship Id="rId23" Type="http://schemas.openxmlformats.org/officeDocument/2006/relationships/slideLayout" Target="../slideLayouts/slideLayout187.xml"/><Relationship Id="rId28" Type="http://schemas.openxmlformats.org/officeDocument/2006/relationships/slideLayout" Target="../slideLayouts/slideLayout192.xml"/><Relationship Id="rId36" Type="http://schemas.openxmlformats.org/officeDocument/2006/relationships/slideLayout" Target="../slideLayouts/slideLayout200.xml"/><Relationship Id="rId49" Type="http://schemas.openxmlformats.org/officeDocument/2006/relationships/slideLayout" Target="../slideLayouts/slideLayout213.xml"/><Relationship Id="rId57" Type="http://schemas.openxmlformats.org/officeDocument/2006/relationships/slideLayout" Target="../slideLayouts/slideLayout221.xml"/><Relationship Id="rId10" Type="http://schemas.openxmlformats.org/officeDocument/2006/relationships/slideLayout" Target="../slideLayouts/slideLayout174.xml"/><Relationship Id="rId31" Type="http://schemas.openxmlformats.org/officeDocument/2006/relationships/slideLayout" Target="../slideLayouts/slideLayout195.xml"/><Relationship Id="rId44" Type="http://schemas.openxmlformats.org/officeDocument/2006/relationships/slideLayout" Target="../slideLayouts/slideLayout208.xml"/><Relationship Id="rId52" Type="http://schemas.openxmlformats.org/officeDocument/2006/relationships/slideLayout" Target="../slideLayouts/slideLayout216.xml"/><Relationship Id="rId60" Type="http://schemas.openxmlformats.org/officeDocument/2006/relationships/slideLayout" Target="../slideLayouts/slideLayout224.xml"/><Relationship Id="rId65" Type="http://schemas.openxmlformats.org/officeDocument/2006/relationships/slideLayout" Target="../slideLayouts/slideLayout22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68.xml"/><Relationship Id="rId9" Type="http://schemas.openxmlformats.org/officeDocument/2006/relationships/slideLayout" Target="../slideLayouts/slideLayout173.xml"/><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39" Type="http://schemas.openxmlformats.org/officeDocument/2006/relationships/slideLayout" Target="../slideLayouts/slideLayout203.xml"/><Relationship Id="rId34" Type="http://schemas.openxmlformats.org/officeDocument/2006/relationships/slideLayout" Target="../slideLayouts/slideLayout198.xml"/><Relationship Id="rId50" Type="http://schemas.openxmlformats.org/officeDocument/2006/relationships/slideLayout" Target="../slideLayouts/slideLayout214.xml"/><Relationship Id="rId55" Type="http://schemas.openxmlformats.org/officeDocument/2006/relationships/slideLayout" Target="../slideLayouts/slideLayout219.xml"/><Relationship Id="rId76" Type="http://schemas.openxmlformats.org/officeDocument/2006/relationships/image" Target="../media/image6.png"/><Relationship Id="rId7" Type="http://schemas.openxmlformats.org/officeDocument/2006/relationships/slideLayout" Target="../slideLayouts/slideLayout171.xml"/><Relationship Id="rId71" Type="http://schemas.openxmlformats.org/officeDocument/2006/relationships/image" Target="../media/image1.png"/><Relationship Id="rId2" Type="http://schemas.openxmlformats.org/officeDocument/2006/relationships/slideLayout" Target="../slideLayouts/slideLayout166.xml"/><Relationship Id="rId29" Type="http://schemas.openxmlformats.org/officeDocument/2006/relationships/slideLayout" Target="../slideLayouts/slideLayout193.xml"/><Relationship Id="rId24" Type="http://schemas.openxmlformats.org/officeDocument/2006/relationships/slideLayout" Target="../slideLayouts/slideLayout188.xml"/><Relationship Id="rId40" Type="http://schemas.openxmlformats.org/officeDocument/2006/relationships/slideLayout" Target="../slideLayouts/slideLayout204.xml"/><Relationship Id="rId45" Type="http://schemas.openxmlformats.org/officeDocument/2006/relationships/slideLayout" Target="../slideLayouts/slideLayout209.xml"/><Relationship Id="rId66" Type="http://schemas.openxmlformats.org/officeDocument/2006/relationships/slideLayout" Target="../slideLayouts/slideLayout2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Dritte Ebene</a:t>
            </a:r>
          </a:p>
          <a:p>
            <a:pPr lvl="3"/>
            <a:r>
              <a:rPr lang="ru-RU" dirty="0"/>
              <a:t>Vierte Ebene</a:t>
            </a:r>
          </a:p>
          <a:p>
            <a:pPr lvl="4"/>
            <a:r>
              <a:rPr lang="ru-RU" dirty="0"/>
              <a:t>Fünfte Ebene</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682" r:id="rId3"/>
    <p:sldLayoutId id="2147483683" r:id="rId4"/>
    <p:sldLayoutId id="2147483661" r:id="rId5"/>
    <p:sldLayoutId id="2147483672" r:id="rId6"/>
    <p:sldLayoutId id="2147483673" r:id="rId7"/>
    <p:sldLayoutId id="2147483662" r:id="rId8"/>
    <p:sldLayoutId id="2147483677" r:id="rId9"/>
    <p:sldLayoutId id="2147483663" r:id="rId10"/>
    <p:sldLayoutId id="2147483688" r:id="rId11"/>
    <p:sldLayoutId id="2147483691" r:id="rId12"/>
    <p:sldLayoutId id="2147483718" r:id="rId13"/>
    <p:sldLayoutId id="2147483689" r:id="rId14"/>
    <p:sldLayoutId id="2147483690" r:id="rId15"/>
    <p:sldLayoutId id="2147483692" r:id="rId16"/>
    <p:sldLayoutId id="2147483693" r:id="rId17"/>
    <p:sldLayoutId id="2147483712" r:id="rId18"/>
    <p:sldLayoutId id="2147483723" r:id="rId19"/>
    <p:sldLayoutId id="2147483674" r:id="rId20"/>
    <p:sldLayoutId id="2147483694" r:id="rId21"/>
    <p:sldLayoutId id="2147483695" r:id="rId22"/>
    <p:sldLayoutId id="2147483719" r:id="rId23"/>
    <p:sldLayoutId id="2147483696" r:id="rId24"/>
    <p:sldLayoutId id="2147483697" r:id="rId25"/>
    <p:sldLayoutId id="2147483698" r:id="rId26"/>
    <p:sldLayoutId id="2147483699" r:id="rId27"/>
    <p:sldLayoutId id="2147483713" r:id="rId28"/>
    <p:sldLayoutId id="2147483724" r:id="rId29"/>
    <p:sldLayoutId id="2147483675" r:id="rId30"/>
    <p:sldLayoutId id="2147483700" r:id="rId31"/>
    <p:sldLayoutId id="2147483720" r:id="rId32"/>
    <p:sldLayoutId id="2147483701" r:id="rId33"/>
    <p:sldLayoutId id="2147483702" r:id="rId34"/>
    <p:sldLayoutId id="2147483703" r:id="rId35"/>
    <p:sldLayoutId id="2147483704" r:id="rId36"/>
    <p:sldLayoutId id="2147483705" r:id="rId37"/>
    <p:sldLayoutId id="2147483714" r:id="rId38"/>
    <p:sldLayoutId id="2147483725" r:id="rId39"/>
    <p:sldLayoutId id="2147483676" r:id="rId40"/>
    <p:sldLayoutId id="2147483706" r:id="rId41"/>
    <p:sldLayoutId id="2147483707" r:id="rId42"/>
    <p:sldLayoutId id="2147483721" r:id="rId43"/>
    <p:sldLayoutId id="2147483708" r:id="rId44"/>
    <p:sldLayoutId id="2147483709" r:id="rId45"/>
    <p:sldLayoutId id="2147483710" r:id="rId46"/>
    <p:sldLayoutId id="2147483711" r:id="rId47"/>
    <p:sldLayoutId id="2147483715" r:id="rId48"/>
    <p:sldLayoutId id="2147483726" r:id="rId49"/>
    <p:sldLayoutId id="2147483664" r:id="rId50"/>
    <p:sldLayoutId id="2147483665" r:id="rId51"/>
    <p:sldLayoutId id="2147483666" r:id="rId52"/>
    <p:sldLayoutId id="2147483722" r:id="rId53"/>
    <p:sldLayoutId id="2147483727" r:id="rId54"/>
    <p:sldLayoutId id="2147483686" r:id="rId55"/>
    <p:sldLayoutId id="2147483687" r:id="rId56"/>
    <p:sldLayoutId id="2147483678" r:id="rId57"/>
    <p:sldLayoutId id="2147483680" r:id="rId58"/>
    <p:sldLayoutId id="2147483667" r:id="rId59"/>
    <p:sldLayoutId id="2147483679" r:id="rId60"/>
    <p:sldLayoutId id="2147483684" r:id="rId61"/>
    <p:sldLayoutId id="2147483685" r:id="rId62"/>
    <p:sldLayoutId id="2147483668" r:id="rId63"/>
    <p:sldLayoutId id="2147483669" r:id="rId64"/>
    <p:sldLayoutId id="2147483716" r:id="rId65"/>
    <p:sldLayoutId id="2147483670" r:id="rId66"/>
    <p:sldLayoutId id="2147483671"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Dritte Ebene</a:t>
            </a:r>
          </a:p>
          <a:p>
            <a:pPr lvl="3"/>
            <a:r>
              <a:rPr lang="ru-RU" dirty="0"/>
              <a:t>Vierte Ebene</a:t>
            </a:r>
          </a:p>
          <a:p>
            <a:pPr lvl="4"/>
            <a:r>
              <a:rPr lang="ru-RU" dirty="0"/>
              <a:t>Fünfte Ebene</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73544449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79" r:id="rId51"/>
    <p:sldLayoutId id="2147483780" r:id="rId52"/>
    <p:sldLayoutId id="2147483781" r:id="rId53"/>
    <p:sldLayoutId id="2147483782" r:id="rId54"/>
    <p:sldLayoutId id="2147483783" r:id="rId55"/>
    <p:sldLayoutId id="2147483784" r:id="rId56"/>
    <p:sldLayoutId id="2147483785" r:id="rId57"/>
    <p:sldLayoutId id="2147483786" r:id="rId58"/>
    <p:sldLayoutId id="2147483787" r:id="rId59"/>
    <p:sldLayoutId id="2147483788" r:id="rId60"/>
    <p:sldLayoutId id="2147483789" r:id="rId61"/>
    <p:sldLayoutId id="2147483790" r:id="rId62"/>
    <p:sldLayoutId id="2147483791" r:id="rId63"/>
    <p:sldLayoutId id="2147483792" r:id="rId64"/>
    <p:sldLayoutId id="2147483793" r:id="rId65"/>
    <p:sldLayoutId id="2147483794" r:id="rId66"/>
    <p:sldLayoutId id="2147483795" r:id="rId67"/>
    <p:sldLayoutId id="2147483796" r:id="rId68"/>
    <p:sldLayoutId id="2147483797" r:id="rId69"/>
    <p:sldLayoutId id="2147483798" r:id="rId70"/>
    <p:sldLayoutId id="2147483799" r:id="rId71"/>
    <p:sldLayoutId id="2147483800" r:id="rId72"/>
    <p:sldLayoutId id="2147483801" r:id="rId73"/>
    <p:sldLayoutId id="2147483802" r:id="rId74"/>
    <p:sldLayoutId id="2147483803" r:id="rId75"/>
    <p:sldLayoutId id="2147483804" r:id="rId76"/>
    <p:sldLayoutId id="2147483805" r:id="rId77"/>
    <p:sldLayoutId id="2147483806" r:id="rId78"/>
    <p:sldLayoutId id="2147483807" r:id="rId79"/>
    <p:sldLayoutId id="2147483808" r:id="rId80"/>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95400" y="506995"/>
            <a:ext cx="10801200" cy="617751"/>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695400" y="1628801"/>
            <a:ext cx="10801200" cy="3960440"/>
          </a:xfrm>
          <a:prstGeom prst="rect">
            <a:avLst/>
          </a:prstGeom>
        </p:spPr>
        <p:txBody>
          <a:bodyPr vert="horz" lIns="0" tIns="0" rIns="0" bIns="0" rtlCol="0">
            <a:noAutofit/>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9166447" y="6160267"/>
            <a:ext cx="1513384" cy="190741"/>
          </a:xfrm>
          <a:prstGeom prst="rect">
            <a:avLst/>
          </a:prstGeom>
        </p:spPr>
        <p:txBody>
          <a:bodyPr vert="horz" lIns="0" tIns="0" rIns="0" bIns="0" rtlCol="0" anchor="t" anchorCtr="0"/>
          <a:lstStyle>
            <a:lvl1pPr algn="r">
              <a:defRPr sz="1298">
                <a:solidFill>
                  <a:schemeClr val="accent1"/>
                </a:solidFill>
                <a:latin typeface="Lucida Grande (Textkörper)"/>
              </a:defRPr>
            </a:lvl1pPr>
          </a:lstStyle>
          <a:p>
            <a:fld id="{92C19E8F-39D4-4946-A932-BCCB718DD68C}" type="datetime1">
              <a:rPr lang="de-CH" smtClean="0"/>
              <a:t>26.08.2026</a:t>
            </a:fld>
            <a:endParaRPr lang="de-CH" dirty="0"/>
          </a:p>
        </p:txBody>
      </p:sp>
      <p:sp>
        <p:nvSpPr>
          <p:cNvPr id="6" name="Foliennummernplatzhalter 5"/>
          <p:cNvSpPr>
            <a:spLocks noGrp="1"/>
          </p:cNvSpPr>
          <p:nvPr>
            <p:ph type="sldNum" sz="quarter" idx="4"/>
          </p:nvPr>
        </p:nvSpPr>
        <p:spPr>
          <a:xfrm>
            <a:off x="10776520" y="6160267"/>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t>‹Nr.›</a:t>
            </a:fld>
            <a:endParaRPr lang="de-CH" dirty="0"/>
          </a:p>
        </p:txBody>
      </p:sp>
      <p:pic>
        <p:nvPicPr>
          <p:cNvPr id="9" name="Grafik 8"/>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2288689" y="6000468"/>
            <a:ext cx="89728" cy="855360"/>
          </a:xfrm>
          <a:prstGeom prst="rect">
            <a:avLst/>
          </a:prstGeom>
        </p:spPr>
      </p:pic>
      <p:sp>
        <p:nvSpPr>
          <p:cNvPr id="12" name="Foliennummernplatzhalter 3">
            <a:extLst>
              <a:ext uri="{FF2B5EF4-FFF2-40B4-BE49-F238E27FC236}">
                <a16:creationId xmlns:a16="http://schemas.microsoft.com/office/drawing/2014/main" id="{43B1C2CE-0DE5-4E24-968A-1CC7C3D49E80}"/>
              </a:ext>
            </a:extLst>
          </p:cNvPr>
          <p:cNvSpPr txBox="1">
            <a:spLocks/>
          </p:cNvSpPr>
          <p:nvPr userDrawn="1"/>
        </p:nvSpPr>
        <p:spPr>
          <a:xfrm>
            <a:off x="8737336" y="6300789"/>
            <a:ext cx="2845856"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9F0A35F2-7595-4779-9180-596D2E72BBB9}" type="slidenum">
              <a:rPr lang="de-CH" sz="1398" smtClean="0">
                <a:solidFill>
                  <a:srgbClr val="697D91"/>
                </a:solidFill>
              </a:rPr>
              <a:t>‹Nr.›</a:t>
            </a:fld>
            <a:endParaRPr lang="de-CH" sz="1398" dirty="0">
              <a:solidFill>
                <a:srgbClr val="697D91"/>
              </a:solidFill>
            </a:endParaRPr>
          </a:p>
        </p:txBody>
      </p:sp>
    </p:spTree>
    <p:extLst>
      <p:ext uri="{BB962C8B-B14F-4D97-AF65-F5344CB8AC3E}">
        <p14:creationId xmlns:p14="http://schemas.microsoft.com/office/powerpoint/2010/main" val="341009917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95" r:id="rId17"/>
  </p:sldLayoutIdLst>
  <p:hf sldNum="0" hdr="0" ftr="0" dt="0"/>
  <p:txStyles>
    <p:titleStyle>
      <a:lvl1pPr algn="l" defTabSz="913211" rtl="0" eaLnBrk="1" latinLnBrk="0" hangingPunct="1">
        <a:lnSpc>
          <a:spcPct val="100000"/>
        </a:lnSpc>
        <a:spcBef>
          <a:spcPct val="0"/>
        </a:spcBef>
        <a:buNone/>
        <a:tabLst>
          <a:tab pos="1789958" algn="l"/>
        </a:tabLst>
        <a:defRPr sz="3595" kern="1200">
          <a:solidFill>
            <a:schemeClr val="accent1"/>
          </a:solidFill>
          <a:latin typeface="+mj-lt"/>
          <a:ea typeface="+mj-ea"/>
          <a:cs typeface="+mj-cs"/>
        </a:defRPr>
      </a:lvl1pPr>
    </p:titleStyle>
    <p:body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de-DE"/>
      </a:defPPr>
      <a:lvl1pPr marL="0" algn="l" defTabSz="913211" rtl="0" eaLnBrk="1" latinLnBrk="0" hangingPunct="1">
        <a:defRPr sz="1798" kern="1200">
          <a:solidFill>
            <a:schemeClr val="tx1"/>
          </a:solidFill>
          <a:latin typeface="+mn-lt"/>
          <a:ea typeface="+mn-ea"/>
          <a:cs typeface="+mn-cs"/>
        </a:defRPr>
      </a:lvl1pPr>
      <a:lvl2pPr marL="456606" algn="l" defTabSz="913211" rtl="0" eaLnBrk="1" latinLnBrk="0" hangingPunct="1">
        <a:defRPr sz="1798" kern="1200">
          <a:solidFill>
            <a:schemeClr val="tx1"/>
          </a:solidFill>
          <a:latin typeface="+mn-lt"/>
          <a:ea typeface="+mn-ea"/>
          <a:cs typeface="+mn-cs"/>
        </a:defRPr>
      </a:lvl2pPr>
      <a:lvl3pPr marL="913211" algn="l" defTabSz="913211" rtl="0" eaLnBrk="1" latinLnBrk="0" hangingPunct="1">
        <a:defRPr sz="1798" kern="1200">
          <a:solidFill>
            <a:schemeClr val="tx1"/>
          </a:solidFill>
          <a:latin typeface="+mn-lt"/>
          <a:ea typeface="+mn-ea"/>
          <a:cs typeface="+mn-cs"/>
        </a:defRPr>
      </a:lvl3pPr>
      <a:lvl4pPr marL="1369817" algn="l" defTabSz="913211" rtl="0" eaLnBrk="1" latinLnBrk="0" hangingPunct="1">
        <a:defRPr sz="1798" kern="1200">
          <a:solidFill>
            <a:schemeClr val="tx1"/>
          </a:solidFill>
          <a:latin typeface="+mn-lt"/>
          <a:ea typeface="+mn-ea"/>
          <a:cs typeface="+mn-cs"/>
        </a:defRPr>
      </a:lvl4pPr>
      <a:lvl5pPr marL="1826423" algn="l" defTabSz="913211" rtl="0" eaLnBrk="1" latinLnBrk="0" hangingPunct="1">
        <a:defRPr sz="1798" kern="1200">
          <a:solidFill>
            <a:schemeClr val="tx1"/>
          </a:solidFill>
          <a:latin typeface="+mn-lt"/>
          <a:ea typeface="+mn-ea"/>
          <a:cs typeface="+mn-cs"/>
        </a:defRPr>
      </a:lvl5pPr>
      <a:lvl6pPr marL="2283028" algn="l" defTabSz="913211" rtl="0" eaLnBrk="1" latinLnBrk="0" hangingPunct="1">
        <a:defRPr sz="1798" kern="1200">
          <a:solidFill>
            <a:schemeClr val="tx1"/>
          </a:solidFill>
          <a:latin typeface="+mn-lt"/>
          <a:ea typeface="+mn-ea"/>
          <a:cs typeface="+mn-cs"/>
        </a:defRPr>
      </a:lvl6pPr>
      <a:lvl7pPr marL="2739634" algn="l" defTabSz="913211" rtl="0" eaLnBrk="1" latinLnBrk="0" hangingPunct="1">
        <a:defRPr sz="1798" kern="1200">
          <a:solidFill>
            <a:schemeClr val="tx1"/>
          </a:solidFill>
          <a:latin typeface="+mn-lt"/>
          <a:ea typeface="+mn-ea"/>
          <a:cs typeface="+mn-cs"/>
        </a:defRPr>
      </a:lvl7pPr>
      <a:lvl8pPr marL="3196239" algn="l" defTabSz="913211" rtl="0" eaLnBrk="1" latinLnBrk="0" hangingPunct="1">
        <a:defRPr sz="1798" kern="1200">
          <a:solidFill>
            <a:schemeClr val="tx1"/>
          </a:solidFill>
          <a:latin typeface="+mn-lt"/>
          <a:ea typeface="+mn-ea"/>
          <a:cs typeface="+mn-cs"/>
        </a:defRPr>
      </a:lvl8pPr>
      <a:lvl9pPr marL="3652845" algn="l" defTabSz="913211" rtl="0" eaLnBrk="1" latinLnBrk="0" hangingPunct="1">
        <a:defRPr sz="179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415820477"/>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 id="2147483913" r:id="rId17"/>
    <p:sldLayoutId id="2147483914" r:id="rId18"/>
    <p:sldLayoutId id="2147483915" r:id="rId19"/>
    <p:sldLayoutId id="2147483916" r:id="rId20"/>
    <p:sldLayoutId id="2147483917" r:id="rId21"/>
    <p:sldLayoutId id="2147483918" r:id="rId22"/>
    <p:sldLayoutId id="2147483919" r:id="rId23"/>
    <p:sldLayoutId id="2147483920" r:id="rId24"/>
    <p:sldLayoutId id="2147483921" r:id="rId25"/>
    <p:sldLayoutId id="2147483922" r:id="rId26"/>
    <p:sldLayoutId id="2147483923" r:id="rId27"/>
    <p:sldLayoutId id="2147483924" r:id="rId28"/>
    <p:sldLayoutId id="2147483925" r:id="rId29"/>
    <p:sldLayoutId id="2147483926" r:id="rId30"/>
    <p:sldLayoutId id="2147483927" r:id="rId31"/>
    <p:sldLayoutId id="2147483928" r:id="rId32"/>
    <p:sldLayoutId id="2147483929" r:id="rId33"/>
    <p:sldLayoutId id="2147483930" r:id="rId34"/>
    <p:sldLayoutId id="2147483931" r:id="rId35"/>
    <p:sldLayoutId id="2147483932" r:id="rId36"/>
    <p:sldLayoutId id="2147483933" r:id="rId37"/>
    <p:sldLayoutId id="2147483934" r:id="rId38"/>
    <p:sldLayoutId id="2147483935" r:id="rId39"/>
    <p:sldLayoutId id="2147483936" r:id="rId40"/>
    <p:sldLayoutId id="2147483937" r:id="rId41"/>
    <p:sldLayoutId id="2147483938" r:id="rId42"/>
    <p:sldLayoutId id="2147483939" r:id="rId43"/>
    <p:sldLayoutId id="2147483940" r:id="rId44"/>
    <p:sldLayoutId id="2147483941" r:id="rId45"/>
    <p:sldLayoutId id="2147483942" r:id="rId46"/>
    <p:sldLayoutId id="2147483943" r:id="rId47"/>
    <p:sldLayoutId id="2147483944" r:id="rId48"/>
    <p:sldLayoutId id="2147483945" r:id="rId49"/>
    <p:sldLayoutId id="2147483946" r:id="rId50"/>
    <p:sldLayoutId id="2147483947" r:id="rId51"/>
    <p:sldLayoutId id="2147483948" r:id="rId52"/>
    <p:sldLayoutId id="2147483949" r:id="rId53"/>
    <p:sldLayoutId id="2147483950" r:id="rId54"/>
    <p:sldLayoutId id="2147483951" r:id="rId55"/>
    <p:sldLayoutId id="2147483952" r:id="rId56"/>
    <p:sldLayoutId id="2147483953" r:id="rId57"/>
    <p:sldLayoutId id="2147483954" r:id="rId58"/>
    <p:sldLayoutId id="2147483955" r:id="rId59"/>
    <p:sldLayoutId id="2147483956" r:id="rId60"/>
    <p:sldLayoutId id="2147483957" r:id="rId61"/>
    <p:sldLayoutId id="2147483958" r:id="rId62"/>
    <p:sldLayoutId id="2147483959" r:id="rId63"/>
    <p:sldLayoutId id="2147483960" r:id="rId64"/>
    <p:sldLayoutId id="2147483961" r:id="rId65"/>
    <p:sldLayoutId id="2147483962" r:id="rId66"/>
    <p:sldLayoutId id="2147483963" r:id="rId67"/>
    <p:sldLayoutId id="2147483964" r:id="rId68"/>
    <p:sldLayoutId id="2147483965"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33.jpeg"/></Relationships>
</file>

<file path=ppt/slides/_rels/slide10.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9.xml"/><Relationship Id="rId1" Type="http://schemas.openxmlformats.org/officeDocument/2006/relationships/slideLayout" Target="../slideLayouts/slideLayout164.xml"/><Relationship Id="rId4" Type="http://schemas.openxmlformats.org/officeDocument/2006/relationships/image" Target="../media/image438.jpeg"/></Relationships>
</file>

<file path=ppt/slides/_rels/slide11.xml.rels><?xml version="1.0" encoding="UTF-8" standalone="yes"?>
<Relationships xmlns="http://schemas.openxmlformats.org/package/2006/relationships"><Relationship Id="rId2" Type="http://schemas.openxmlformats.org/officeDocument/2006/relationships/image" Target="../media/image439.png"/><Relationship Id="rId1" Type="http://schemas.openxmlformats.org/officeDocument/2006/relationships/slideLayout" Target="../slideLayouts/slideLayout16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4.xml"/></Relationships>
</file>

<file path=ppt/slides/_rels/slide13.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1.xml"/><Relationship Id="rId1" Type="http://schemas.openxmlformats.org/officeDocument/2006/relationships/slideLayout" Target="../slideLayouts/slideLayout164.xml"/></Relationships>
</file>

<file path=ppt/slides/_rels/slide14.xml.rels><?xml version="1.0" encoding="UTF-8" standalone="yes"?>
<Relationships xmlns="http://schemas.openxmlformats.org/package/2006/relationships"><Relationship Id="rId3" Type="http://schemas.openxmlformats.org/officeDocument/2006/relationships/image" Target="../media/image440.jpeg"/><Relationship Id="rId2" Type="http://schemas.openxmlformats.org/officeDocument/2006/relationships/notesSlide" Target="../notesSlides/notesSlide12.xml"/><Relationship Id="rId1" Type="http://schemas.openxmlformats.org/officeDocument/2006/relationships/slideLayout" Target="../slideLayouts/slideLayout16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4.xml"/></Relationships>
</file>

<file path=ppt/slides/_rels/slide16.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4.xml"/><Relationship Id="rId1" Type="http://schemas.openxmlformats.org/officeDocument/2006/relationships/slideLayout" Target="../slideLayouts/slideLayout164.xml"/></Relationships>
</file>

<file path=ppt/slides/_rels/slide17.xml.rels><?xml version="1.0" encoding="UTF-8" standalone="yes"?>
<Relationships xmlns="http://schemas.openxmlformats.org/package/2006/relationships"><Relationship Id="rId2" Type="http://schemas.openxmlformats.org/officeDocument/2006/relationships/image" Target="../media/image441.png"/><Relationship Id="rId1" Type="http://schemas.openxmlformats.org/officeDocument/2006/relationships/slideLayout" Target="../slideLayouts/slideLayout16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4.xml"/></Relationships>
</file>

<file path=ppt/slides/_rels/slide19.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6.xml"/><Relationship Id="rId1" Type="http://schemas.openxmlformats.org/officeDocument/2006/relationships/slideLayout" Target="../slideLayouts/slideLayout164.xml"/><Relationship Id="rId4" Type="http://schemas.openxmlformats.org/officeDocument/2006/relationships/image" Target="../media/image442.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17.xml"/><Relationship Id="rId4" Type="http://schemas.openxmlformats.org/officeDocument/2006/relationships/image" Target="../media/image43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6.xml"/></Relationships>
</file>

<file path=ppt/slides/_rels/slide5.xml.rels><?xml version="1.0" encoding="UTF-8" standalone="yes"?>
<Relationships xmlns="http://schemas.openxmlformats.org/package/2006/relationships"><Relationship Id="rId3" Type="http://schemas.openxmlformats.org/officeDocument/2006/relationships/image" Target="../media/image435.jpeg"/><Relationship Id="rId2" Type="http://schemas.openxmlformats.org/officeDocument/2006/relationships/notesSlide" Target="../notesSlides/notesSlide5.xml"/><Relationship Id="rId1" Type="http://schemas.openxmlformats.org/officeDocument/2006/relationships/slideLayout" Target="../slideLayouts/slideLayout1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6.xml"/></Relationships>
</file>

<file path=ppt/slides/_rels/slide7.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7.xml"/><Relationship Id="rId1" Type="http://schemas.openxmlformats.org/officeDocument/2006/relationships/slideLayout" Target="../slideLayouts/slideLayout126.xml"/></Relationships>
</file>

<file path=ppt/slides/_rels/slide8.xml.rels><?xml version="1.0" encoding="UTF-8" standalone="yes"?>
<Relationships xmlns="http://schemas.openxmlformats.org/package/2006/relationships"><Relationship Id="rId2" Type="http://schemas.openxmlformats.org/officeDocument/2006/relationships/image" Target="../media/image437.jpeg"/><Relationship Id="rId1" Type="http://schemas.openxmlformats.org/officeDocument/2006/relationships/slideLayout" Target="../slideLayouts/slideLayout16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887359"/>
            <a:ext cx="8168410" cy="636104"/>
          </a:xfrm>
        </p:spPr>
        <p:txBody>
          <a:bodyPr>
            <a:noAutofit/>
          </a:bodyPr>
          <a:lstStyle/>
          <a:p>
            <a:pPr algn="l"/>
            <a:r>
              <a:rPr lang="en-US" sz="2800" b="0" noProof="0" dirty="0">
                <a:solidFill>
                  <a:srgbClr val="8EB403"/>
                </a:solidFill>
              </a:rPr>
              <a:t>Pensée et action entrepreneuriales</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22132"/>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ru-RU" smtClean="0"/>
              <a:t>1</a:t>
            </a:fld>
            <a:endParaRPr lang="ru-RU" dirty="0"/>
          </a:p>
        </p:txBody>
      </p:sp>
      <p:pic>
        <p:nvPicPr>
          <p:cNvPr id="6" name="Grafik 5">
            <a:extLst>
              <a:ext uri="{FF2B5EF4-FFF2-40B4-BE49-F238E27FC236}">
                <a16:creationId xmlns:a16="http://schemas.microsoft.com/office/drawing/2014/main" id="{93522EF7-4198-DCD2-9628-F3530B847DDD}"/>
              </a:ext>
            </a:extLst>
          </p:cNvPr>
          <p:cNvPicPr>
            <a:picLocks noChangeAspect="1"/>
          </p:cNvPicPr>
          <p:nvPr/>
        </p:nvPicPr>
        <p:blipFill>
          <a:blip r:embed="rId4" cstate="email">
            <a:extLst>
              <a:ext uri="{28A0092B-C50C-407E-A947-70E740481C1C}">
                <a14:useLocalDpi xmlns:a14="http://schemas.microsoft.com/office/drawing/2010/main"/>
              </a:ext>
            </a:extLst>
          </a:blip>
          <a:srcRect r="16404"/>
          <a:stretch>
            <a:fillRect/>
          </a:stretch>
        </p:blipFill>
        <p:spPr>
          <a:xfrm>
            <a:off x="9162316" y="5242929"/>
            <a:ext cx="3029684" cy="1303816"/>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8ADC7-2687-19B2-194A-C4E3D005303D}"/>
            </a:ext>
          </a:extLst>
        </p:cNvPr>
        <p:cNvGrpSpPr/>
        <p:nvPr/>
      </p:nvGrpSpPr>
      <p:grpSpPr>
        <a:xfrm>
          <a:off x="0" y="0"/>
          <a:ext cx="0" cy="0"/>
          <a:chOff x="0" y="0"/>
          <a:chExt cx="0" cy="0"/>
        </a:xfrm>
      </p:grpSpPr>
      <p:sp>
        <p:nvSpPr>
          <p:cNvPr id="13" name="Rechteck 12">
            <a:extLst>
              <a:ext uri="{FF2B5EF4-FFF2-40B4-BE49-F238E27FC236}">
                <a16:creationId xmlns:a16="http://schemas.microsoft.com/office/drawing/2014/main" id="{47C7D6D1-7B6C-C15D-2A48-56F135FB7AA9}"/>
              </a:ext>
            </a:extLst>
          </p:cNvPr>
          <p:cNvSpPr/>
          <p:nvPr/>
        </p:nvSpPr>
        <p:spPr>
          <a:xfrm>
            <a:off x="11667142" y="903430"/>
            <a:ext cx="536009" cy="1399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2000" dirty="0"/>
          </a:p>
        </p:txBody>
      </p:sp>
      <p:sp>
        <p:nvSpPr>
          <p:cNvPr id="7" name="Rechteck 6">
            <a:extLst>
              <a:ext uri="{FF2B5EF4-FFF2-40B4-BE49-F238E27FC236}">
                <a16:creationId xmlns:a16="http://schemas.microsoft.com/office/drawing/2014/main" id="{69A35EF1-2442-4E32-3894-17BBAEC8B1DD}"/>
              </a:ext>
            </a:extLst>
          </p:cNvPr>
          <p:cNvSpPr/>
          <p:nvPr/>
        </p:nvSpPr>
        <p:spPr>
          <a:xfrm>
            <a:off x="1052445" y="4370510"/>
            <a:ext cx="10535454" cy="1651146"/>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E6A5BC6D-11F1-DE1D-473C-04D0A31044D8}"/>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2 Racontez-moi votre histoire : Votre tâche</a:t>
            </a:r>
          </a:p>
        </p:txBody>
      </p:sp>
      <p:sp>
        <p:nvSpPr>
          <p:cNvPr id="4" name="Rechteck 3">
            <a:extLst>
              <a:ext uri="{FF2B5EF4-FFF2-40B4-BE49-F238E27FC236}">
                <a16:creationId xmlns:a16="http://schemas.microsoft.com/office/drawing/2014/main" id="{D006D27D-DAF6-3FCB-EF9C-170AC895598A}"/>
              </a:ext>
            </a:extLst>
          </p:cNvPr>
          <p:cNvSpPr/>
          <p:nvPr/>
        </p:nvSpPr>
        <p:spPr>
          <a:xfrm>
            <a:off x="1495308" y="4443426"/>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en-US" b="1" i="0" u="none" strike="noStrike" kern="1200" cap="none" spc="0" normalizeH="0" baseline="0" noProof="0" dirty="0" err="1">
                <a:ln>
                  <a:noFill/>
                </a:ln>
                <a:solidFill>
                  <a:srgbClr val="073450"/>
                </a:solidFill>
                <a:effectLst/>
                <a:uLnTx/>
                <a:uFillTx/>
                <a:latin typeface="Century Gothic" panose="020B0502020202020204" pitchFamily="34" charset="0"/>
              </a:rPr>
              <a:t>Pistes de réflexion possibles</a:t>
            </a:r>
            <a:endParaRPr kumimoji="0" lang="en-US" b="1" i="0" u="none" strike="noStrike" kern="1200" cap="none" spc="0" normalizeH="0" baseline="0" noProof="0" dirty="0">
              <a:ln>
                <a:noFill/>
              </a:ln>
              <a:solidFill>
                <a:srgbClr val="073450"/>
              </a:solidFill>
              <a:effectLst/>
              <a:uLnTx/>
              <a:uFillTx/>
              <a:latin typeface="Century Gothic" panose="020B0502020202020204" pitchFamily="34" charset="0"/>
            </a:endParaRPr>
          </a:p>
        </p:txBody>
      </p:sp>
      <p:sp>
        <p:nvSpPr>
          <p:cNvPr id="11" name="Text Placeholder 3">
            <a:extLst>
              <a:ext uri="{FF2B5EF4-FFF2-40B4-BE49-F238E27FC236}">
                <a16:creationId xmlns:a16="http://schemas.microsoft.com/office/drawing/2014/main" id="{D7970742-BCCA-4924-BD4B-2CACC8784B0A}"/>
              </a:ext>
            </a:extLst>
          </p:cNvPr>
          <p:cNvSpPr txBox="1">
            <a:spLocks/>
          </p:cNvSpPr>
          <p:nvPr/>
        </p:nvSpPr>
        <p:spPr>
          <a:xfrm>
            <a:off x="4904373" y="6335552"/>
            <a:ext cx="6472293" cy="395529"/>
          </a:xfrm>
          <a:prstGeom prst="rect">
            <a:avLst/>
          </a:prstGeom>
        </p:spPr>
        <p:txBody>
          <a:bodyPr lIns="0" rIns="35953"/>
          <a:lstStyle>
            <a:lvl1pPr marL="0" indent="0" algn="l" defTabSz="914400" rtl="0" eaLnBrk="1" latinLnBrk="0" hangingPunct="1">
              <a:lnSpc>
                <a:spcPct val="90000"/>
              </a:lnSpc>
              <a:spcBef>
                <a:spcPts val="0"/>
              </a:spcBef>
              <a:spcAft>
                <a:spcPts val="1000"/>
              </a:spcAft>
              <a:buClr>
                <a:schemeClr val="accent1"/>
              </a:buClr>
              <a:buFont typeface="Arial" panose="020B0604020202020204" pitchFamily="34" charset="0"/>
              <a:buNone/>
              <a:defRPr sz="1000" kern="1200">
                <a:solidFill>
                  <a:schemeClr val="tx1"/>
                </a:solidFill>
                <a:latin typeface="+mn-lt"/>
                <a:ea typeface="+mn-ea"/>
                <a:cs typeface="+mn-cs"/>
              </a:defRPr>
            </a:lvl1pPr>
            <a:lvl2pPr marL="53975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3211" rtl="0" eaLnBrk="1" fontAlgn="auto" latinLnBrk="0" hangingPunct="1">
              <a:lnSpc>
                <a:spcPct val="90000"/>
              </a:lnSpc>
              <a:spcBef>
                <a:spcPts val="0"/>
              </a:spcBef>
              <a:spcAft>
                <a:spcPts val="999"/>
              </a:spcAft>
              <a:buClr>
                <a:srgbClr val="697D91"/>
              </a:buClr>
              <a:buSzTx/>
              <a:buFont typeface="Arial" panose="020B0604020202020204" pitchFamily="34" charset="0"/>
              <a:buNone/>
              <a:tabLst/>
              <a:defRPr/>
            </a:pPr>
            <a:r>
              <a:rPr kumimoji="0" lang="de-AT" sz="999" b="1" i="0" u="none" strike="noStrike" kern="1200" cap="none" spc="0" normalizeH="0" baseline="0" noProof="0" dirty="0">
                <a:ln>
                  <a:noFill/>
                </a:ln>
                <a:solidFill>
                  <a:srgbClr val="697D91"/>
                </a:solidFill>
                <a:effectLst/>
                <a:uLnTx/>
                <a:uFillTx/>
                <a:latin typeface="Century Gothic" panose="020B0502020202020204" pitchFamily="34" charset="0"/>
              </a:rPr>
              <a:t>Source : </a:t>
            </a:r>
            <a:r>
              <a:rPr kumimoji="0" lang="de-AT" sz="999" i="0" u="none" strike="noStrike" kern="1200" cap="none" spc="0" normalizeH="0" baseline="0" noProof="0" dirty="0">
                <a:ln>
                  <a:noFill/>
                </a:ln>
                <a:solidFill>
                  <a:srgbClr val="697D91"/>
                </a:solidFill>
                <a:effectLst/>
                <a:uLnTx/>
                <a:uFillTx/>
                <a:latin typeface="Century Gothic" panose="020B0502020202020204" pitchFamily="34" charset="0"/>
              </a:rPr>
              <a:t>Fueglistaller et al. (2019), p. 91. Inspiré de Neck, H. M., Neck, C. P., &amp; Murray, E. (2017). Entrepreneurship : The practice and mindset. Thousand Oaks : SAGE Publications, p. 16.</a:t>
            </a:r>
            <a:endParaRPr kumimoji="0" lang="de-DE" sz="999" i="0" u="none" strike="noStrike" kern="1200" cap="none" spc="0" normalizeH="0" baseline="0" noProof="0" dirty="0">
              <a:ln>
                <a:noFill/>
              </a:ln>
              <a:solidFill>
                <a:srgbClr val="697D91"/>
              </a:solidFill>
              <a:effectLst/>
              <a:uLnTx/>
              <a:uFillTx/>
              <a:latin typeface="Century Gothic" panose="020B0502020202020204" pitchFamily="34" charset="0"/>
            </a:endParaRPr>
          </a:p>
          <a:p>
            <a:pPr marL="0" marR="0" lvl="0" indent="0" algn="l" defTabSz="913211" rtl="0" eaLnBrk="1" fontAlgn="auto" latinLnBrk="0" hangingPunct="1">
              <a:lnSpc>
                <a:spcPct val="90000"/>
              </a:lnSpc>
              <a:spcBef>
                <a:spcPts val="0"/>
              </a:spcBef>
              <a:spcAft>
                <a:spcPts val="999"/>
              </a:spcAft>
              <a:buClr>
                <a:srgbClr val="697D91"/>
              </a:buClr>
              <a:buSzTx/>
              <a:buFont typeface="Arial" panose="020B0604020202020204" pitchFamily="34" charset="0"/>
              <a:buNone/>
              <a:tabLst/>
              <a:defRPr/>
            </a:pPr>
            <a:endParaRPr kumimoji="0" lang="de-AT" sz="999" b="0" i="0" u="none" strike="noStrike" kern="1200" cap="none" spc="0" normalizeH="0" baseline="0" noProof="0" dirty="0">
              <a:ln>
                <a:noFill/>
              </a:ln>
              <a:solidFill>
                <a:srgbClr val="697D91"/>
              </a:solidFill>
              <a:effectLst/>
              <a:uLnTx/>
              <a:uFillTx/>
              <a:latin typeface="Lucida Sans"/>
              <a:ea typeface="+mn-ea"/>
              <a:cs typeface="+mn-cs"/>
            </a:endParaRPr>
          </a:p>
        </p:txBody>
      </p:sp>
      <p:sp>
        <p:nvSpPr>
          <p:cNvPr id="6" name="Foliennummernplatzhalter 1">
            <a:extLst>
              <a:ext uri="{FF2B5EF4-FFF2-40B4-BE49-F238E27FC236}">
                <a16:creationId xmlns:a16="http://schemas.microsoft.com/office/drawing/2014/main" id="{7B397F7F-37BC-1F42-0EB5-1F8829336651}"/>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9" name="Rechteck 8">
            <a:extLst>
              <a:ext uri="{FF2B5EF4-FFF2-40B4-BE49-F238E27FC236}">
                <a16:creationId xmlns:a16="http://schemas.microsoft.com/office/drawing/2014/main" id="{9D8D4A43-A5EB-4863-B198-E803D914434E}"/>
              </a:ext>
            </a:extLst>
          </p:cNvPr>
          <p:cNvSpPr/>
          <p:nvPr/>
        </p:nvSpPr>
        <p:spPr>
          <a:xfrm>
            <a:off x="1499188" y="4772027"/>
            <a:ext cx="9122340" cy="1200329"/>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Dans quelle mesure l'entretien a-t-il répondu à vos attentes ?</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Qu'est-ce qui vous a surpris ?</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L'entretien vous a-t-il plutôt motivé à devenir vous-même entrepreneur ou entrepreneuse ? Ou est-ce le contraire ?</a:t>
            </a:r>
          </a:p>
        </p:txBody>
      </p:sp>
      <p:pic>
        <p:nvPicPr>
          <p:cNvPr id="5" name="Google Shape;2334;p5">
            <a:extLst>
              <a:ext uri="{FF2B5EF4-FFF2-40B4-BE49-F238E27FC236}">
                <a16:creationId xmlns:a16="http://schemas.microsoft.com/office/drawing/2014/main" id="{648290EF-A12D-5882-47D4-E2F9AE1D38E5}"/>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76366" y="4033489"/>
            <a:ext cx="1110557" cy="1110557"/>
          </a:xfrm>
          <a:prstGeom prst="rect">
            <a:avLst/>
          </a:prstGeom>
          <a:noFill/>
          <a:ln>
            <a:noFill/>
          </a:ln>
        </p:spPr>
      </p:pic>
      <p:pic>
        <p:nvPicPr>
          <p:cNvPr id="10" name="Grafik 9">
            <a:extLst>
              <a:ext uri="{FF2B5EF4-FFF2-40B4-BE49-F238E27FC236}">
                <a16:creationId xmlns:a16="http://schemas.microsoft.com/office/drawing/2014/main" id="{CC88483F-0564-98B1-33BD-9CE42889FA7B}"/>
              </a:ext>
            </a:extLst>
          </p:cNvPr>
          <p:cNvPicPr>
            <a:picLocks noChangeAspect="1"/>
          </p:cNvPicPr>
          <p:nvPr/>
        </p:nvPicPr>
        <p:blipFill>
          <a:blip r:embed="rId4" cstate="email">
            <a:extLst>
              <a:ext uri="{28A0092B-C50C-407E-A947-70E740481C1C}">
                <a14:useLocalDpi xmlns:a14="http://schemas.microsoft.com/office/drawing/2010/main"/>
              </a:ext>
            </a:extLst>
          </a:blip>
          <a:srcRect l="15420" t="9003" r="7340" b="17236"/>
          <a:stretch>
            <a:fillRect/>
          </a:stretch>
        </p:blipFill>
        <p:spPr>
          <a:xfrm>
            <a:off x="10756717" y="1565"/>
            <a:ext cx="1465021" cy="1399060"/>
          </a:xfrm>
          <a:prstGeom prst="rect">
            <a:avLst/>
          </a:prstGeom>
        </p:spPr>
      </p:pic>
      <p:sp>
        <p:nvSpPr>
          <p:cNvPr id="8" name="New shape">
            <a:extLst>
              <a:ext uri="{FF2B5EF4-FFF2-40B4-BE49-F238E27FC236}">
                <a16:creationId xmlns:a16="http://schemas.microsoft.com/office/drawing/2014/main" id="{C8274783-9AC2-7D38-0E5B-971345FBC5C9}"/>
              </a:ext>
            </a:extLst>
          </p:cNvPr>
          <p:cNvSpPr/>
          <p:nvPr/>
        </p:nvSpPr>
        <p:spPr>
          <a:xfrm>
            <a:off x="951941" y="1151035"/>
            <a:ext cx="10076616" cy="3009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Tx/>
              <a:buSzTx/>
              <a:buFontTx/>
              <a:buNone/>
              <a:tabLst/>
              <a:defRPr/>
            </a:pPr>
            <a:r>
              <a:rPr lang="de-CH" sz="1700" dirty="0">
                <a:solidFill>
                  <a:srgbClr val="073450"/>
                </a:solidFill>
                <a:latin typeface="Century Gothic" panose="020B0502020202020204" pitchFamily="34" charset="0"/>
              </a:rPr>
              <a:t>Demandez à un entrepreneur ou une entrepreneuse de vous consacrer 30 minutes. Demandez à l'entrepreneur ou à l'entrepreneuse de raconter l'histoire de l'entreprise. Comment l'idée lui est-elle venue ? Quelles ont été les premières </a:t>
            </a:r>
            <a:r>
              <a:rPr lang="de-CH" sz="1700" dirty="0" err="1">
                <a:solidFill>
                  <a:srgbClr val="073450"/>
                </a:solidFill>
                <a:latin typeface="Century Gothic" panose="020B0502020202020204" pitchFamily="34" charset="0"/>
              </a:rPr>
              <a:t>étapes</a:t>
            </a:r>
            <a:r>
              <a:rPr lang="de-CH" sz="1700" dirty="0">
                <a:solidFill>
                  <a:srgbClr val="073450"/>
                </a:solidFill>
                <a:latin typeface="Century Gothic" panose="020B0502020202020204" pitchFamily="34" charset="0"/>
              </a:rPr>
              <a:t> ? </a:t>
            </a:r>
            <a:r>
              <a:rPr lang="fr-FR" sz="1700" dirty="0">
                <a:solidFill>
                  <a:srgbClr val="073450"/>
                </a:solidFill>
                <a:latin typeface="Century Gothic" panose="020B0502020202020204" pitchFamily="34" charset="0"/>
              </a:rPr>
              <a:t>Dans quelle mesure les considérations liées au développement durable, telles que les aspects sociaux (l'impact d'une entreprise sur les personnes et la société ; par exemple, des conditions de travail équitables, l'inclusion) ou les aspects écologiques (l'impact d'une entreprise sur l'environnement ; par exemple, l'utilisation responsable des ressources, l'impact climatique), ont-elles joué un rôle ?</a:t>
            </a:r>
            <a:endParaRPr lang="de-CH" sz="1700" dirty="0">
              <a:solidFill>
                <a:srgbClr val="073450"/>
              </a:solidFill>
              <a:latin typeface="Century Gothic" panose="020B0502020202020204" pitchFamily="34" charset="0"/>
            </a:endParaRPr>
          </a:p>
          <a:p>
            <a:pPr marL="0" marR="0" lvl="0" indent="0" algn="l" defTabSz="913211" rtl="0" eaLnBrk="1" fontAlgn="auto" latinLnBrk="0" hangingPunct="1">
              <a:lnSpc>
                <a:spcPct val="100000"/>
              </a:lnSpc>
              <a:spcBef>
                <a:spcPts val="799"/>
              </a:spcBef>
              <a:spcAft>
                <a:spcPts val="0"/>
              </a:spcAft>
              <a:buClrTx/>
              <a:buSzTx/>
              <a:buFontTx/>
              <a:buNone/>
              <a:tabLst/>
              <a:defRPr/>
            </a:pPr>
            <a:r>
              <a:rPr lang="de-CH" sz="1700" dirty="0" err="1">
                <a:solidFill>
                  <a:srgbClr val="073450"/>
                </a:solidFill>
                <a:latin typeface="Century Gothic" panose="020B0502020202020204" pitchFamily="34" charset="0"/>
              </a:rPr>
              <a:t>D'autres</a:t>
            </a:r>
            <a:r>
              <a:rPr lang="de-CH" sz="1700" dirty="0">
                <a:solidFill>
                  <a:srgbClr val="073450"/>
                </a:solidFill>
                <a:latin typeface="Century Gothic" panose="020B0502020202020204" pitchFamily="34" charset="0"/>
              </a:rPr>
              <a:t> questions pourraient être posées : Avec quelles ressources a-t-elle commencé et d'où venaient ces ressources ? Quelles ont été les plus grandes difficultés auxquelles il a dû faire face ? Quelles ont été ses plus belles expériences ?</a:t>
            </a:r>
          </a:p>
        </p:txBody>
      </p:sp>
    </p:spTree>
    <p:extLst>
      <p:ext uri="{BB962C8B-B14F-4D97-AF65-F5344CB8AC3E}">
        <p14:creationId xmlns:p14="http://schemas.microsoft.com/office/powerpoint/2010/main" val="2633200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499C8-156B-CBD7-3D8A-A0057B69C9C4}"/>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8BF2CBE5-F755-0895-723A-F2E040EC82DD}"/>
              </a:ext>
            </a:extLst>
          </p:cNvPr>
          <p:cNvPicPr>
            <a:picLocks noChangeAspect="1"/>
          </p:cNvPicPr>
          <p:nvPr/>
        </p:nvPicPr>
        <p:blipFill>
          <a:blip r:embed="rId2"/>
          <a:stretch>
            <a:fillRect/>
          </a:stretch>
        </p:blipFill>
        <p:spPr>
          <a:xfrm>
            <a:off x="-1" y="0"/>
            <a:ext cx="12597319" cy="7024432"/>
          </a:xfrm>
          <a:prstGeom prst="rect">
            <a:avLst/>
          </a:prstGeom>
        </p:spPr>
      </p:pic>
      <p:sp>
        <p:nvSpPr>
          <p:cNvPr id="6" name="Rechteck 5">
            <a:extLst>
              <a:ext uri="{FF2B5EF4-FFF2-40B4-BE49-F238E27FC236}">
                <a16:creationId xmlns:a16="http://schemas.microsoft.com/office/drawing/2014/main" id="{A5C5374F-D518-D1CC-AF20-D4213C93D0AD}"/>
              </a:ext>
            </a:extLst>
          </p:cNvPr>
          <p:cNvSpPr/>
          <p:nvPr/>
        </p:nvSpPr>
        <p:spPr>
          <a:xfrm>
            <a:off x="-1" y="2088107"/>
            <a:ext cx="6096001" cy="2538485"/>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3795"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8" name="Rechteck 7">
            <a:extLst>
              <a:ext uri="{FF2B5EF4-FFF2-40B4-BE49-F238E27FC236}">
                <a16:creationId xmlns:a16="http://schemas.microsoft.com/office/drawing/2014/main" id="{D0777E99-FC37-E1A4-5D90-1DB7B5A51F2C}"/>
              </a:ext>
            </a:extLst>
          </p:cNvPr>
          <p:cNvSpPr/>
          <p:nvPr/>
        </p:nvSpPr>
        <p:spPr>
          <a:xfrm>
            <a:off x="226418" y="2427131"/>
            <a:ext cx="5869581" cy="1837426"/>
          </a:xfrm>
          <a:prstGeom prst="rect">
            <a:avLst/>
          </a:prstGeom>
        </p:spPr>
        <p:txBody>
          <a:bodyPr wrap="square">
            <a:spAutoFit/>
          </a:bodyPr>
          <a:lstStyle/>
          <a:p>
            <a:pPr defTabSz="913211">
              <a:lnSpc>
                <a:spcPct val="90000"/>
              </a:lnSpc>
              <a:spcAft>
                <a:spcPts val="999"/>
              </a:spcAft>
              <a:defRPr/>
            </a:pPr>
            <a:r>
              <a:rPr lang="en-US" sz="4200" b="1" dirty="0">
                <a:solidFill>
                  <a:srgbClr val="073450"/>
                </a:solidFill>
                <a:latin typeface="Century Gothic"/>
              </a:rPr>
              <a:t>3 </a:t>
            </a:r>
            <a:r>
              <a:rPr lang="fr-CH" sz="4200" b="1" dirty="0">
                <a:solidFill>
                  <a:srgbClr val="073450"/>
                </a:solidFill>
                <a:latin typeface="Century Gothic"/>
                <a:ea typeface="+mj-ea"/>
                <a:cs typeface="+mj-cs"/>
              </a:rPr>
              <a:t>C'est inutile ! </a:t>
            </a:r>
            <a:r>
              <a:rPr lang="fr-CH" sz="4200" dirty="0">
                <a:solidFill>
                  <a:srgbClr val="073450"/>
                </a:solidFill>
                <a:latin typeface="Century Gothic"/>
                <a:ea typeface="+mj-ea"/>
                <a:cs typeface="+mj-cs"/>
              </a:rPr>
              <a:t>Identifiez un produit qui a échoué</a:t>
            </a:r>
          </a:p>
        </p:txBody>
      </p:sp>
      <p:sp>
        <p:nvSpPr>
          <p:cNvPr id="4" name="Textfeld 3">
            <a:extLst>
              <a:ext uri="{FF2B5EF4-FFF2-40B4-BE49-F238E27FC236}">
                <a16:creationId xmlns:a16="http://schemas.microsoft.com/office/drawing/2014/main" id="{4669050B-7873-11FA-C112-B06E387CFFAB}"/>
              </a:ext>
            </a:extLst>
          </p:cNvPr>
          <p:cNvSpPr txBox="1"/>
          <p:nvPr/>
        </p:nvSpPr>
        <p:spPr>
          <a:xfrm>
            <a:off x="9924698" y="6252438"/>
            <a:ext cx="2267301" cy="246221"/>
          </a:xfrm>
          <a:prstGeom prst="rect">
            <a:avLst/>
          </a:prstGeom>
          <a:noFill/>
        </p:spPr>
        <p:txBody>
          <a:bodyPr wrap="square">
            <a:spAutoFit/>
          </a:bodyPr>
          <a:lstStyle/>
          <a:p>
            <a:pPr>
              <a:lnSpc>
                <a:spcPts val="1220"/>
              </a:lnSpc>
              <a:buNone/>
            </a:pPr>
            <a:r>
              <a:rPr lang="en-US" sz="1000" b="1"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Source :</a:t>
            </a:r>
            <a:r>
              <a:rPr lang="en-US"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Matt Molloy</a:t>
            </a:r>
            <a:endParaRPr lang="de-CH" sz="950" kern="100" dirty="0">
              <a:solidFill>
                <a:schemeClr val="bg1"/>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820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12B28-C4A0-2DA9-BB57-D99026D245A0}"/>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9F839B4D-2878-81D1-93CE-FCC911E58454}"/>
              </a:ext>
            </a:extLst>
          </p:cNvPr>
          <p:cNvSpPr/>
          <p:nvPr/>
        </p:nvSpPr>
        <p:spPr>
          <a:xfrm>
            <a:off x="1053503" y="1746913"/>
            <a:ext cx="9813429" cy="3877154"/>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222D76C1-C0CE-4111-A92A-0278C9B976D4}"/>
              </a:ext>
            </a:extLst>
          </p:cNvPr>
          <p:cNvSpPr txBox="1">
            <a:spLocks/>
          </p:cNvSpPr>
          <p:nvPr/>
        </p:nvSpPr>
        <p:spPr>
          <a:xfrm>
            <a:off x="963090" y="77823"/>
            <a:ext cx="981342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C'est inutile : </a:t>
            </a:r>
            <a:r>
              <a:rPr kumimoji="0" lang="de-CH" sz="2400" b="1" i="0" u="none" strike="noStrike" kern="1200" cap="none" spc="0" normalizeH="0" baseline="0" noProof="0" dirty="0" err="1">
                <a:ln>
                  <a:noFill/>
                </a:ln>
                <a:solidFill>
                  <a:srgbClr val="073450"/>
                </a:solidFill>
                <a:effectLst/>
                <a:uLnTx/>
                <a:uFillTx/>
                <a:latin typeface="Century Gothic"/>
                <a:ea typeface="+mj-ea"/>
                <a:cs typeface="+mj-cs"/>
              </a:rPr>
              <a:t>Contexte</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8" name="New shape">
            <a:extLst>
              <a:ext uri="{FF2B5EF4-FFF2-40B4-BE49-F238E27FC236}">
                <a16:creationId xmlns:a16="http://schemas.microsoft.com/office/drawing/2014/main" id="{858BDFCF-C606-FA80-6799-A724F9660AE9}"/>
              </a:ext>
            </a:extLst>
          </p:cNvPr>
          <p:cNvSpPr/>
          <p:nvPr/>
        </p:nvSpPr>
        <p:spPr>
          <a:xfrm>
            <a:off x="1672932" y="2041882"/>
            <a:ext cx="8680899" cy="1302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lvl="0" defTabSz="913211">
              <a:spcBef>
                <a:spcPts val="799"/>
              </a:spcBef>
              <a:defRPr/>
            </a:pPr>
            <a:r>
              <a:rPr lang="de-CH" dirty="0">
                <a:solidFill>
                  <a:srgbClr val="073450"/>
                </a:solidFill>
                <a:latin typeface="Century Gothic" panose="020B0502020202020204" pitchFamily="34" charset="0"/>
              </a:rPr>
              <a:t>Les entrepreneur·e·s ne réussissent qu’en créant une véritable valeur ajoutée pour leur clientèle. Pour y parvenir, leurs produits doivent être conçus de manière à apporter effectivement cette valeur. Beaucoup de choses peuvent mal tourner : les produits peuvent par exemple …</a:t>
            </a:r>
            <a:endParaRPr lang="en-US" dirty="0">
              <a:solidFill>
                <a:srgbClr val="073450"/>
              </a:solidFill>
              <a:latin typeface="Century Gothic" panose="020B0502020202020204" pitchFamily="34" charset="0"/>
            </a:endParaRPr>
          </a:p>
        </p:txBody>
      </p:sp>
      <p:sp>
        <p:nvSpPr>
          <p:cNvPr id="9" name="Foliennummernplatzhalter 1">
            <a:extLst>
              <a:ext uri="{FF2B5EF4-FFF2-40B4-BE49-F238E27FC236}">
                <a16:creationId xmlns:a16="http://schemas.microsoft.com/office/drawing/2014/main" id="{D4458112-E5ED-E6B6-ED62-7669A312CEF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0" name="Rechteck 9">
            <a:extLst>
              <a:ext uri="{FF2B5EF4-FFF2-40B4-BE49-F238E27FC236}">
                <a16:creationId xmlns:a16="http://schemas.microsoft.com/office/drawing/2014/main" id="{5A761367-D2CE-BC42-860F-CAD21F1F81B2}"/>
              </a:ext>
            </a:extLst>
          </p:cNvPr>
          <p:cNvSpPr/>
          <p:nvPr/>
        </p:nvSpPr>
        <p:spPr>
          <a:xfrm>
            <a:off x="1662220" y="3271317"/>
            <a:ext cx="6758766" cy="2339102"/>
          </a:xfrm>
          <a:prstGeom prst="rect">
            <a:avLst/>
          </a:prstGeom>
        </p:spPr>
        <p:txBody>
          <a:bodyPr wrap="square">
            <a:spAutoFit/>
          </a:bodyPr>
          <a:lstStyle/>
          <a:p>
            <a:pPr marL="354013" indent="-354013">
              <a:spcBef>
                <a:spcPts val="400"/>
              </a:spcBef>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ne pas offrir de véritable utilité</a:t>
            </a:r>
          </a:p>
          <a:p>
            <a:pPr marL="354013" indent="-354013">
              <a:spcBef>
                <a:spcPts val="400"/>
              </a:spcBef>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être inaccessibles à certains groupes de client·e·s</a:t>
            </a:r>
          </a:p>
          <a:p>
            <a:pPr marL="354013" indent="-354013">
              <a:spcBef>
                <a:spcPts val="400"/>
              </a:spcBef>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présenter des risques pour la sécurité</a:t>
            </a:r>
          </a:p>
          <a:p>
            <a:pPr marL="354013" indent="-354013">
              <a:spcBef>
                <a:spcPts val="400"/>
              </a:spcBef>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ne pas être durables</a:t>
            </a:r>
          </a:p>
          <a:p>
            <a:pPr marL="354013" indent="-354013">
              <a:spcBef>
                <a:spcPts val="400"/>
              </a:spcBef>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ne pas être de longue durée</a:t>
            </a:r>
          </a:p>
          <a:p>
            <a:pPr marL="354013" indent="-354013">
              <a:spcBef>
                <a:spcPts val="400"/>
              </a:spcBef>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être contraires à l'éthique</a:t>
            </a:r>
          </a:p>
          <a:p>
            <a:pPr marL="354013" indent="-354013">
              <a:spcBef>
                <a:spcPts val="400"/>
              </a:spcBef>
              <a:buClr>
                <a:schemeClr val="bg1"/>
              </a:buClr>
              <a:buFont typeface="Century Gothic" panose="020B0502020202020204" pitchFamily="34" charset="0"/>
              <a:buChar char="●"/>
            </a:pPr>
            <a:endParaRPr lang="de-CH" noProof="0" dirty="0">
              <a:solidFill>
                <a:srgbClr val="073450"/>
              </a:solidFill>
              <a:latin typeface="Century Gothic" panose="020B0502020202020204" pitchFamily="34" charset="0"/>
            </a:endParaRPr>
          </a:p>
        </p:txBody>
      </p:sp>
    </p:spTree>
    <p:extLst>
      <p:ext uri="{BB962C8B-B14F-4D97-AF65-F5344CB8AC3E}">
        <p14:creationId xmlns:p14="http://schemas.microsoft.com/office/powerpoint/2010/main" val="64844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7092D-7890-FB3C-9EAC-5C87C65BB2CB}"/>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09D8AA78-8FED-48F5-8924-1BB13067279F}"/>
              </a:ext>
            </a:extLst>
          </p:cNvPr>
          <p:cNvSpPr/>
          <p:nvPr/>
        </p:nvSpPr>
        <p:spPr>
          <a:xfrm>
            <a:off x="1052445" y="3080471"/>
            <a:ext cx="10535454" cy="1949104"/>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10" name="New shape">
            <a:extLst>
              <a:ext uri="{FF2B5EF4-FFF2-40B4-BE49-F238E27FC236}">
                <a16:creationId xmlns:a16="http://schemas.microsoft.com/office/drawing/2014/main" id="{3EE504B6-3E7C-35A0-4D4A-13AB40F02A36}"/>
              </a:ext>
            </a:extLst>
          </p:cNvPr>
          <p:cNvSpPr/>
          <p:nvPr/>
        </p:nvSpPr>
        <p:spPr>
          <a:xfrm>
            <a:off x="963089" y="1757300"/>
            <a:ext cx="10286157" cy="106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lang="de-CH" dirty="0">
                <a:solidFill>
                  <a:srgbClr val="073450"/>
                </a:solidFill>
                <a:latin typeface="Century Gothic" panose="020B0502020202020204" pitchFamily="34" charset="0"/>
              </a:rPr>
              <a:t>Trouvez un produit avec des défauts de conception évidents. Ceux-ci peuvent concerner la forme physique ou le fonctionnement du produit, mais aussi d'autres aspects du design, tels que l'accessibilité ou la durabilité (voir diapositive précédente).</a:t>
            </a:r>
            <a:endParaRPr lang="en-US" dirty="0">
              <a:solidFill>
                <a:srgbClr val="073450"/>
              </a:solidFill>
              <a:latin typeface="Century Gothic" panose="020B0502020202020204" pitchFamily="34" charset="0"/>
            </a:endParaRPr>
          </a:p>
        </p:txBody>
      </p:sp>
      <p:sp>
        <p:nvSpPr>
          <p:cNvPr id="6" name="Foliennummernplatzhalter 1">
            <a:extLst>
              <a:ext uri="{FF2B5EF4-FFF2-40B4-BE49-F238E27FC236}">
                <a16:creationId xmlns:a16="http://schemas.microsoft.com/office/drawing/2014/main" id="{321CC6A5-035D-E073-A143-AEF86FF8B108}"/>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2370EA77-EB7E-42CA-3B0C-25B170BEEE26}"/>
              </a:ext>
            </a:extLst>
          </p:cNvPr>
          <p:cNvSpPr txBox="1">
            <a:spLocks/>
          </p:cNvSpPr>
          <p:nvPr/>
        </p:nvSpPr>
        <p:spPr>
          <a:xfrm>
            <a:off x="963090" y="77823"/>
            <a:ext cx="981342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C'est inutile : </a:t>
            </a:r>
            <a:r>
              <a:rPr kumimoji="0" lang="en-GB" sz="2400" b="1" i="0" u="none" strike="noStrike" kern="1200" cap="none" spc="0" normalizeH="0" baseline="0" noProof="0" dirty="0" err="1">
                <a:ln>
                  <a:noFill/>
                </a:ln>
                <a:solidFill>
                  <a:srgbClr val="073450"/>
                </a:solidFill>
                <a:effectLst/>
                <a:uLnTx/>
                <a:uFillTx/>
                <a:latin typeface="Century Gothic"/>
                <a:ea typeface="+mj-ea"/>
                <a:cs typeface="+mj-cs"/>
              </a:rPr>
              <a:t>Votre</a:t>
            </a:r>
            <a:r>
              <a:rPr kumimoji="0" lang="en-GB" sz="2400" b="1" i="0" u="none" strike="noStrike" kern="1200" cap="none" spc="0" normalizeH="0" baseline="0" noProof="0" dirty="0">
                <a:ln>
                  <a:noFill/>
                </a:ln>
                <a:solidFill>
                  <a:srgbClr val="073450"/>
                </a:solidFill>
                <a:effectLst/>
                <a:uLnTx/>
                <a:uFillTx/>
                <a:latin typeface="Century Gothic"/>
                <a:ea typeface="+mj-ea"/>
                <a:cs typeface="+mj-cs"/>
              </a:rPr>
              <a:t> tâche</a:t>
            </a:r>
          </a:p>
        </p:txBody>
      </p:sp>
      <p:sp>
        <p:nvSpPr>
          <p:cNvPr id="11" name="Rechteck 10">
            <a:extLst>
              <a:ext uri="{FF2B5EF4-FFF2-40B4-BE49-F238E27FC236}">
                <a16:creationId xmlns:a16="http://schemas.microsoft.com/office/drawing/2014/main" id="{7892F3FA-A524-A6F2-8B3C-6D766F3234C5}"/>
              </a:ext>
            </a:extLst>
          </p:cNvPr>
          <p:cNvSpPr/>
          <p:nvPr/>
        </p:nvSpPr>
        <p:spPr>
          <a:xfrm>
            <a:off x="1499188" y="3626952"/>
            <a:ext cx="9122340" cy="923330"/>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fr-CH" noProof="0" dirty="0">
                <a:solidFill>
                  <a:srgbClr val="073450"/>
                </a:solidFill>
                <a:latin typeface="Century Gothic" panose="020B0502020202020204" pitchFamily="34" charset="0"/>
              </a:rPr>
              <a:t>Qu'est-ce qui est mal conçu dans le produit ?</a:t>
            </a:r>
          </a:p>
          <a:p>
            <a:pPr marL="354013" indent="-354013">
              <a:buClr>
                <a:srgbClr val="073450"/>
              </a:buClr>
              <a:buFont typeface="Century Gothic" panose="020B0502020202020204" pitchFamily="34" charset="0"/>
              <a:buChar char="●"/>
            </a:pPr>
            <a:r>
              <a:rPr lang="fr-CH" noProof="0" dirty="0">
                <a:solidFill>
                  <a:srgbClr val="073450"/>
                </a:solidFill>
                <a:latin typeface="Century Gothic" panose="020B0502020202020204" pitchFamily="34" charset="0"/>
              </a:rPr>
              <a:t>Comment cela réduit-il l'utilité pour le client ?</a:t>
            </a:r>
          </a:p>
          <a:p>
            <a:pPr marL="354013" indent="-354013">
              <a:buClr>
                <a:srgbClr val="073450"/>
              </a:buClr>
              <a:buFont typeface="Century Gothic" panose="020B0502020202020204" pitchFamily="34" charset="0"/>
              <a:buChar char="●"/>
            </a:pPr>
            <a:r>
              <a:rPr lang="fr-CH" noProof="0" dirty="0">
                <a:solidFill>
                  <a:srgbClr val="073450"/>
                </a:solidFill>
                <a:latin typeface="Century Gothic" panose="020B0502020202020204" pitchFamily="34" charset="0"/>
              </a:rPr>
              <a:t>Que changeriez-vous pour le rendre plus utile ?</a:t>
            </a:r>
            <a:endParaRPr lang="en-US" dirty="0">
              <a:solidFill>
                <a:srgbClr val="073450"/>
              </a:solidFill>
              <a:latin typeface="Century Gothic" panose="020B0502020202020204" pitchFamily="34" charset="0"/>
            </a:endParaRPr>
          </a:p>
        </p:txBody>
      </p:sp>
      <p:sp>
        <p:nvSpPr>
          <p:cNvPr id="2" name="Rechteck 1">
            <a:extLst>
              <a:ext uri="{FF2B5EF4-FFF2-40B4-BE49-F238E27FC236}">
                <a16:creationId xmlns:a16="http://schemas.microsoft.com/office/drawing/2014/main" id="{653E3555-2FB9-94A2-19A9-FC4F398CFD72}"/>
              </a:ext>
            </a:extLst>
          </p:cNvPr>
          <p:cNvSpPr/>
          <p:nvPr/>
        </p:nvSpPr>
        <p:spPr>
          <a:xfrm>
            <a:off x="1495308" y="3298351"/>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lang="fr-CH" b="1" dirty="0">
                <a:solidFill>
                  <a:srgbClr val="073450"/>
                </a:solidFill>
                <a:latin typeface="Century Gothic" panose="020B0502020202020204" pitchFamily="34" charset="0"/>
              </a:rPr>
              <a:t>P</a:t>
            </a:r>
            <a:r>
              <a:rPr kumimoji="0" lang="fr-CH" b="1" i="0" u="none" strike="noStrike" kern="1200" cap="none" spc="0" normalizeH="0" baseline="0" noProof="0" dirty="0" err="1">
                <a:ln>
                  <a:noFill/>
                </a:ln>
                <a:solidFill>
                  <a:srgbClr val="073450"/>
                </a:solidFill>
                <a:effectLst/>
                <a:uLnTx/>
                <a:uFillTx/>
                <a:latin typeface="Century Gothic" panose="020B0502020202020204" pitchFamily="34" charset="0"/>
              </a:rPr>
              <a:t>istes</a:t>
            </a:r>
            <a:r>
              <a:rPr kumimoji="0" lang="fr-CH" b="1" i="0" u="none" strike="noStrike" kern="1200" cap="none" spc="0" normalizeH="0" baseline="0" noProof="0" dirty="0">
                <a:ln>
                  <a:noFill/>
                </a:ln>
                <a:solidFill>
                  <a:srgbClr val="073450"/>
                </a:solidFill>
                <a:effectLst/>
                <a:uLnTx/>
                <a:uFillTx/>
                <a:latin typeface="Century Gothic" panose="020B0502020202020204" pitchFamily="34" charset="0"/>
              </a:rPr>
              <a:t> de réflexion possibles</a:t>
            </a:r>
          </a:p>
        </p:txBody>
      </p:sp>
      <p:pic>
        <p:nvPicPr>
          <p:cNvPr id="4" name="Google Shape;2334;p5">
            <a:extLst>
              <a:ext uri="{FF2B5EF4-FFF2-40B4-BE49-F238E27FC236}">
                <a16:creationId xmlns:a16="http://schemas.microsoft.com/office/drawing/2014/main" id="{558AC0C1-8F44-3AEF-7D10-8201EDDF4E39}"/>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76366" y="2763146"/>
            <a:ext cx="1110557" cy="1110557"/>
          </a:xfrm>
          <a:prstGeom prst="rect">
            <a:avLst/>
          </a:prstGeom>
          <a:noFill/>
          <a:ln>
            <a:noFill/>
          </a:ln>
        </p:spPr>
      </p:pic>
    </p:spTree>
    <p:extLst>
      <p:ext uri="{BB962C8B-B14F-4D97-AF65-F5344CB8AC3E}">
        <p14:creationId xmlns:p14="http://schemas.microsoft.com/office/powerpoint/2010/main" val="2343676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iStock-1168369576_Crowdfunding.jpg"/>
          <p:cNvPicPr>
            <a:picLocks noChangeAspect="1"/>
          </p:cNvPicPr>
          <p:nvPr/>
        </p:nvPicPr>
        <p:blipFill>
          <a:blip r:embed="rId3" cstate="email">
            <a:extLst>
              <a:ext uri="{28A0092B-C50C-407E-A947-70E740481C1C}">
                <a14:useLocalDpi xmlns:a14="http://schemas.microsoft.com/office/drawing/2010/main"/>
              </a:ext>
            </a:extLst>
          </a:blip>
          <a:srcRect l="25604" t="23186" b="14753"/>
          <a:stretch>
            <a:fillRect/>
          </a:stretch>
        </p:blipFill>
        <p:spPr>
          <a:xfrm>
            <a:off x="0" y="-10836"/>
            <a:ext cx="12192000" cy="6868837"/>
          </a:xfrm>
          <a:prstGeom prst="rect">
            <a:avLst/>
          </a:prstGeom>
        </p:spPr>
      </p:pic>
      <p:sp>
        <p:nvSpPr>
          <p:cNvPr id="6" name="Rechteck 5"/>
          <p:cNvSpPr/>
          <p:nvPr/>
        </p:nvSpPr>
        <p:spPr>
          <a:xfrm>
            <a:off x="6096000" y="1555845"/>
            <a:ext cx="6087282" cy="3275462"/>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3795"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8" name="Rechteck 7"/>
          <p:cNvSpPr/>
          <p:nvPr/>
        </p:nvSpPr>
        <p:spPr>
          <a:xfrm>
            <a:off x="6514767" y="1974329"/>
            <a:ext cx="5249748" cy="3129062"/>
          </a:xfrm>
          <a:prstGeom prst="rect">
            <a:avLst/>
          </a:prstGeom>
        </p:spPr>
        <p:txBody>
          <a:bodyPr wrap="square">
            <a:spAutoFit/>
          </a:bodyPr>
          <a:lstStyle/>
          <a:p>
            <a:pPr defTabSz="913211">
              <a:lnSpc>
                <a:spcPct val="90000"/>
              </a:lnSpc>
              <a:spcAft>
                <a:spcPts val="999"/>
              </a:spcAft>
              <a:defRPr/>
            </a:pPr>
            <a:r>
              <a:rPr lang="fr-CH" sz="4200" b="1" noProof="0" dirty="0">
                <a:solidFill>
                  <a:srgbClr val="073450"/>
                </a:solidFill>
                <a:latin typeface="Century Gothic"/>
                <a:ea typeface="+mj-ea"/>
                <a:cs typeface="+mj-cs"/>
              </a:rPr>
              <a:t>4 </a:t>
            </a:r>
            <a:r>
              <a:rPr lang="fr-CH" sz="4200" b="1" noProof="0" dirty="0" err="1">
                <a:solidFill>
                  <a:srgbClr val="073450"/>
                </a:solidFill>
                <a:latin typeface="Century Gothic"/>
                <a:ea typeface="+mj-ea"/>
                <a:cs typeface="+mj-cs"/>
              </a:rPr>
              <a:t>Kickstart</a:t>
            </a:r>
            <a:r>
              <a:rPr lang="fr-CH" sz="4200" b="1" noProof="0" dirty="0">
                <a:solidFill>
                  <a:srgbClr val="073450"/>
                </a:solidFill>
                <a:latin typeface="Century Gothic"/>
                <a:ea typeface="+mj-ea"/>
                <a:cs typeface="+mj-cs"/>
              </a:rPr>
              <a:t> </a:t>
            </a:r>
            <a:r>
              <a:rPr lang="fr-CH" sz="4200" b="1" noProof="0" dirty="0" err="1">
                <a:solidFill>
                  <a:srgbClr val="073450"/>
                </a:solidFill>
                <a:latin typeface="Century Gothic"/>
                <a:ea typeface="+mj-ea"/>
                <a:cs typeface="+mj-cs"/>
              </a:rPr>
              <a:t>it</a:t>
            </a:r>
            <a:r>
              <a:rPr lang="fr-CH" sz="4200" b="1" noProof="0" dirty="0">
                <a:solidFill>
                  <a:srgbClr val="073450"/>
                </a:solidFill>
                <a:latin typeface="Century Gothic"/>
                <a:ea typeface="+mj-ea"/>
                <a:cs typeface="+mj-cs"/>
              </a:rPr>
              <a:t> : </a:t>
            </a:r>
            <a:r>
              <a:rPr lang="fr-CH" sz="4200" noProof="0" dirty="0">
                <a:solidFill>
                  <a:srgbClr val="073450"/>
                </a:solidFill>
                <a:latin typeface="Century Gothic"/>
                <a:ea typeface="+mj-ea"/>
                <a:cs typeface="+mj-cs"/>
              </a:rPr>
              <a:t>Comparez plusieurs campagnes de Crowdfunding</a:t>
            </a:r>
          </a:p>
          <a:p>
            <a:pPr marL="0" marR="0" lvl="0" indent="0" algn="l" defTabSz="913211" rtl="0" eaLnBrk="1" fontAlgn="auto" latinLnBrk="0" hangingPunct="1">
              <a:lnSpc>
                <a:spcPct val="90000"/>
              </a:lnSpc>
              <a:spcBef>
                <a:spcPts val="0"/>
              </a:spcBef>
              <a:spcAft>
                <a:spcPts val="999"/>
              </a:spcAft>
              <a:buClrTx/>
              <a:buSzTx/>
              <a:buFontTx/>
              <a:buNone/>
              <a:tabLst/>
              <a:defRPr/>
            </a:pPr>
            <a:endParaRPr kumimoji="0" lang="de-AT" sz="42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3" name="Textfeld 2">
            <a:extLst>
              <a:ext uri="{FF2B5EF4-FFF2-40B4-BE49-F238E27FC236}">
                <a16:creationId xmlns:a16="http://schemas.microsoft.com/office/drawing/2014/main" id="{065CF2B5-DAD0-157F-72D9-E7427DAF2EC0}"/>
              </a:ext>
            </a:extLst>
          </p:cNvPr>
          <p:cNvSpPr txBox="1"/>
          <p:nvPr/>
        </p:nvSpPr>
        <p:spPr>
          <a:xfrm>
            <a:off x="9108374" y="6397988"/>
            <a:ext cx="2656141"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Prostock-Studio</a:t>
            </a:r>
            <a:endParaRPr lang="de-CH" dirty="0">
              <a:solidFill>
                <a:srgbClr val="686868"/>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AB1BB-AE3E-9817-3A78-C01275DD624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6D30638-CF89-8376-7918-D8AC46E0D8FB}"/>
              </a:ext>
            </a:extLst>
          </p:cNvPr>
          <p:cNvSpPr/>
          <p:nvPr/>
        </p:nvSpPr>
        <p:spPr>
          <a:xfrm>
            <a:off x="1052445" y="1233377"/>
            <a:ext cx="10535454" cy="4657060"/>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09201F65-9C2A-4A9F-4A76-8FF9B33DC636}"/>
              </a:ext>
            </a:extLst>
          </p:cNvPr>
          <p:cNvSpPr txBox="1">
            <a:spLocks/>
          </p:cNvSpPr>
          <p:nvPr/>
        </p:nvSpPr>
        <p:spPr>
          <a:xfrm>
            <a:off x="941824" y="77823"/>
            <a:ext cx="992464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j-ea"/>
                <a:cs typeface="+mj-cs"/>
              </a:rPr>
              <a:t>Kickstart it : Contexte</a:t>
            </a:r>
          </a:p>
        </p:txBody>
      </p:sp>
      <p:sp>
        <p:nvSpPr>
          <p:cNvPr id="6" name="New shape">
            <a:extLst>
              <a:ext uri="{FF2B5EF4-FFF2-40B4-BE49-F238E27FC236}">
                <a16:creationId xmlns:a16="http://schemas.microsoft.com/office/drawing/2014/main" id="{E189E59B-4350-F444-D2BF-82B521D9F5D8}"/>
              </a:ext>
            </a:extLst>
          </p:cNvPr>
          <p:cNvSpPr/>
          <p:nvPr/>
        </p:nvSpPr>
        <p:spPr>
          <a:xfrm>
            <a:off x="1353690" y="1484830"/>
            <a:ext cx="9932963" cy="4218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Pour obtenir de l'argent pour une idée d'affaires, vous devez convaincre les autres de la qualité de l'idée. Sur la plateforme de Crowdfunding Kickstarter.com, près de 300'000 projets (état novembre 2025) ont été financés avec succès. Sur Kickstarter, la devise est « tout ou rien ». Si un projet ne parvient pas à obtenir la totalité de la somme financée, l'argent revient aux bailleurs de fonds et l'initiateur ou l'initiatrice de la campagne de Crowdfunding n'a rien. Mais celui qui atteint son objectif de financement a une chance de réaliser son projet.</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Mais qu'est-ce qui distingue les activités de Crowdfunding réussies de celles qui le sont moins ? Cette activité vous aidera à mettre en évidence les facteurs de réussite d'une campagne de Crowdfunding. Mais ces connaissances peuvent également être appliquées à d'autres situations dans lesquelles il s'agit de présenter votre idée.</a:t>
            </a:r>
          </a:p>
          <a:p>
            <a:pPr marL="0" marR="0" lvl="0" indent="0" algn="l" defTabSz="913211" rtl="0" eaLnBrk="1" fontAlgn="auto" latinLnBrk="0" hangingPunct="1">
              <a:lnSpc>
                <a:spcPts val="2397"/>
              </a:lnSpc>
              <a:spcBef>
                <a:spcPts val="399"/>
              </a:spcBef>
              <a:spcAft>
                <a:spcPts val="0"/>
              </a:spcAft>
              <a:buClr>
                <a:srgbClr val="00802F"/>
              </a:buClr>
              <a:buSzTx/>
              <a:buFontTx/>
              <a:buNone/>
              <a:tabLst/>
              <a:defRPr/>
            </a:pPr>
            <a:endParaRPr kumimoji="0" lang="en-US"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p:txBody>
      </p:sp>
      <p:sp>
        <p:nvSpPr>
          <p:cNvPr id="5" name="Text Placeholder 3">
            <a:extLst>
              <a:ext uri="{FF2B5EF4-FFF2-40B4-BE49-F238E27FC236}">
                <a16:creationId xmlns:a16="http://schemas.microsoft.com/office/drawing/2014/main" id="{18D7A446-8280-4B98-BC5C-15984611F504}"/>
              </a:ext>
            </a:extLst>
          </p:cNvPr>
          <p:cNvSpPr txBox="1">
            <a:spLocks/>
          </p:cNvSpPr>
          <p:nvPr/>
        </p:nvSpPr>
        <p:spPr>
          <a:xfrm>
            <a:off x="8683086" y="6018797"/>
            <a:ext cx="2720669"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000" b="1" dirty="0">
                <a:solidFill>
                  <a:srgbClr val="697D91"/>
                </a:solidFill>
                <a:latin typeface="Century Gothic" panose="020B0502020202020204" pitchFamily="34" charset="0"/>
              </a:rPr>
              <a:t>Source : </a:t>
            </a:r>
            <a:r>
              <a:rPr lang="fr-FR" sz="1000" dirty="0">
                <a:solidFill>
                  <a:srgbClr val="697D91"/>
                </a:solidFill>
                <a:latin typeface="Century Gothic" panose="020B0502020202020204" pitchFamily="34" charset="0"/>
              </a:rPr>
              <a:t>Fueglistaller et al. (2019), p. 253.</a:t>
            </a:r>
          </a:p>
        </p:txBody>
      </p:sp>
      <p:sp>
        <p:nvSpPr>
          <p:cNvPr id="4" name="Foliennummernplatzhalter 1">
            <a:extLst>
              <a:ext uri="{FF2B5EF4-FFF2-40B4-BE49-F238E27FC236}">
                <a16:creationId xmlns:a16="http://schemas.microsoft.com/office/drawing/2014/main" id="{FD00365E-8539-BBB2-69C2-8CAA622ADBF6}"/>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033191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D1A61-C034-B3EA-7D55-0267A55B4BB3}"/>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AEDBCD53-8B70-2849-D188-5A553CC249B6}"/>
              </a:ext>
            </a:extLst>
          </p:cNvPr>
          <p:cNvSpPr/>
          <p:nvPr/>
        </p:nvSpPr>
        <p:spPr>
          <a:xfrm>
            <a:off x="1052445" y="3486571"/>
            <a:ext cx="10535454" cy="2087856"/>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0AEDF292-9107-F073-C3D5-83B708722DBB}"/>
              </a:ext>
            </a:extLst>
          </p:cNvPr>
          <p:cNvSpPr txBox="1">
            <a:spLocks/>
          </p:cNvSpPr>
          <p:nvPr/>
        </p:nvSpPr>
        <p:spPr>
          <a:xfrm>
            <a:off x="941824" y="77825"/>
            <a:ext cx="10126667"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j-ea"/>
                <a:cs typeface="+mj-cs"/>
              </a:rPr>
              <a:t>Kickstart it: Votre tâche</a:t>
            </a:r>
          </a:p>
        </p:txBody>
      </p:sp>
      <p:sp>
        <p:nvSpPr>
          <p:cNvPr id="5" name="Text Placeholder 3">
            <a:extLst>
              <a:ext uri="{FF2B5EF4-FFF2-40B4-BE49-F238E27FC236}">
                <a16:creationId xmlns:a16="http://schemas.microsoft.com/office/drawing/2014/main" id="{F5A5A244-3A25-CE8A-80EE-5783D529F164}"/>
              </a:ext>
            </a:extLst>
          </p:cNvPr>
          <p:cNvSpPr txBox="1">
            <a:spLocks/>
          </p:cNvSpPr>
          <p:nvPr/>
        </p:nvSpPr>
        <p:spPr>
          <a:xfrm>
            <a:off x="8898063" y="5635522"/>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Source : </a:t>
            </a:r>
            <a:r>
              <a:rPr lang="de-AT" sz="1000" dirty="0">
                <a:solidFill>
                  <a:srgbClr val="697D91"/>
                </a:solidFill>
                <a:latin typeface="Century Gothic" panose="020B0502020202020204" pitchFamily="34" charset="0"/>
              </a:rPr>
              <a:t>Fueglistaller et al. (2019), p. 29.</a:t>
            </a:r>
          </a:p>
        </p:txBody>
      </p:sp>
      <p:sp>
        <p:nvSpPr>
          <p:cNvPr id="6" name="Foliennummernplatzhalter 1">
            <a:extLst>
              <a:ext uri="{FF2B5EF4-FFF2-40B4-BE49-F238E27FC236}">
                <a16:creationId xmlns:a16="http://schemas.microsoft.com/office/drawing/2014/main" id="{B695AF95-BF22-13AA-FE04-B4F44D04F17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New shape"/>
          <p:cNvSpPr/>
          <p:nvPr/>
        </p:nvSpPr>
        <p:spPr>
          <a:xfrm>
            <a:off x="954123" y="1743464"/>
            <a:ext cx="10607368" cy="2552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0"/>
              </a:spcBef>
              <a:spcAft>
                <a:spcPts val="0"/>
              </a:spcAft>
              <a:buClrTx/>
              <a:buSzTx/>
              <a:buFontTx/>
              <a:buNone/>
              <a:tabLst/>
              <a:defRPr/>
            </a:pPr>
            <a:r>
              <a:rPr lang="de-CH" dirty="0">
                <a:solidFill>
                  <a:srgbClr val="073450"/>
                </a:solidFill>
                <a:latin typeface="Century Gothic" panose="020B0502020202020204" pitchFamily="34" charset="0"/>
              </a:rPr>
              <a:t>Sur la plateforme de Crowdfunding Kickstarter, différents types de projets sont présentés (les domaines incluent par exemple l'art, les bandes dessinées, le design, la technologie). Choisissez d'abord une catégorie qui vous intéresse. Regardez cinq vidéos de campagnes de Crowdfunding qui ont atteint leur objectif de financement et cinq vidéos de campagnes qui n'ont pas atteint leur objectif.</a:t>
            </a:r>
          </a:p>
          <a:p>
            <a:pPr marL="0" marR="0" lvl="0" indent="0" algn="l" defTabSz="913211" rtl="0" eaLnBrk="1" fontAlgn="auto" latinLnBrk="0" hangingPunct="1">
              <a:lnSpc>
                <a:spcPct val="100000"/>
              </a:lnSpc>
              <a:spcBef>
                <a:spcPts val="0"/>
              </a:spcBef>
              <a:spcAft>
                <a:spcPts val="0"/>
              </a:spcAft>
              <a:buClrTx/>
              <a:buSzTx/>
              <a:buFontTx/>
              <a:buNone/>
              <a:tabLst/>
              <a:defRPr/>
            </a:pPr>
            <a:endParaRPr lang="en-US" dirty="0">
              <a:solidFill>
                <a:srgbClr val="073450"/>
              </a:solidFill>
              <a:latin typeface="Century Gothic" panose="020B0502020202020204" pitchFamily="34" charset="0"/>
            </a:endParaRPr>
          </a:p>
        </p:txBody>
      </p:sp>
      <p:sp>
        <p:nvSpPr>
          <p:cNvPr id="9" name="Rechteck 8">
            <a:extLst>
              <a:ext uri="{FF2B5EF4-FFF2-40B4-BE49-F238E27FC236}">
                <a16:creationId xmlns:a16="http://schemas.microsoft.com/office/drawing/2014/main" id="{226A0356-C2FC-A2F6-CB80-E8537D8A6CB4}"/>
              </a:ext>
            </a:extLst>
          </p:cNvPr>
          <p:cNvSpPr/>
          <p:nvPr/>
        </p:nvSpPr>
        <p:spPr>
          <a:xfrm>
            <a:off x="1186858" y="3785040"/>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lang="de-CH" b="1" dirty="0">
                <a:solidFill>
                  <a:srgbClr val="073450"/>
                </a:solidFill>
                <a:latin typeface="Century Gothic" panose="020B0502020202020204" pitchFamily="34" charset="0"/>
              </a:rPr>
              <a:t>P</a:t>
            </a:r>
            <a:r>
              <a:rPr kumimoji="0" lang="de-CH" b="1" i="0" u="none" strike="noStrike" kern="1200" cap="none" spc="0" normalizeH="0" baseline="0" noProof="0" dirty="0" err="1">
                <a:ln>
                  <a:noFill/>
                </a:ln>
                <a:solidFill>
                  <a:srgbClr val="073450"/>
                </a:solidFill>
                <a:effectLst/>
                <a:uLnTx/>
                <a:uFillTx/>
                <a:latin typeface="Century Gothic" panose="020B0502020202020204" pitchFamily="34" charset="0"/>
              </a:rPr>
              <a:t>istes</a:t>
            </a:r>
            <a:r>
              <a:rPr kumimoji="0" lang="de-CH" b="1" i="0" u="none" strike="noStrike" kern="1200" cap="none" spc="0" normalizeH="0" baseline="0" noProof="0" dirty="0">
                <a:ln>
                  <a:noFill/>
                </a:ln>
                <a:solidFill>
                  <a:srgbClr val="073450"/>
                </a:solidFill>
                <a:effectLst/>
                <a:uLnTx/>
                <a:uFillTx/>
                <a:latin typeface="Century Gothic" panose="020B0502020202020204" pitchFamily="34" charset="0"/>
              </a:rPr>
              <a:t> de réflexion possibles</a:t>
            </a:r>
          </a:p>
        </p:txBody>
      </p:sp>
      <p:sp>
        <p:nvSpPr>
          <p:cNvPr id="11" name="Rechteck 10">
            <a:extLst>
              <a:ext uri="{FF2B5EF4-FFF2-40B4-BE49-F238E27FC236}">
                <a16:creationId xmlns:a16="http://schemas.microsoft.com/office/drawing/2014/main" id="{EFF9B040-E7C1-1433-F843-0B017E7732D0}"/>
              </a:ext>
            </a:extLst>
          </p:cNvPr>
          <p:cNvSpPr/>
          <p:nvPr/>
        </p:nvSpPr>
        <p:spPr>
          <a:xfrm>
            <a:off x="1163708" y="4210736"/>
            <a:ext cx="10346373" cy="1200329"/>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Quelles sont les similitudes entre les projets qui ont atteint leur objectif de financement ?</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Quelles sont les similitudes entre les projets qui n'ont pas atteint leur objectif de financement ?</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Quel projet vous a le plus interpellé ? Pourquoi ? L'auriez-vous présenté différemment ?</a:t>
            </a:r>
          </a:p>
        </p:txBody>
      </p:sp>
      <p:pic>
        <p:nvPicPr>
          <p:cNvPr id="4" name="Google Shape;2334;p5">
            <a:extLst>
              <a:ext uri="{FF2B5EF4-FFF2-40B4-BE49-F238E27FC236}">
                <a16:creationId xmlns:a16="http://schemas.microsoft.com/office/drawing/2014/main" id="{86B05FCD-E4D1-6ADE-B3CD-7861CC7A7D34}"/>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22666" y="3075660"/>
            <a:ext cx="1110557" cy="1110557"/>
          </a:xfrm>
          <a:prstGeom prst="rect">
            <a:avLst/>
          </a:prstGeom>
          <a:noFill/>
          <a:ln>
            <a:noFill/>
          </a:ln>
        </p:spPr>
      </p:pic>
    </p:spTree>
    <p:extLst>
      <p:ext uri="{BB962C8B-B14F-4D97-AF65-F5344CB8AC3E}">
        <p14:creationId xmlns:p14="http://schemas.microsoft.com/office/powerpoint/2010/main" val="3764146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5DF94-861F-6C33-0A12-43B54E54C150}"/>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27C6110F-528B-2D6D-1722-3AD9DB9D436C}"/>
              </a:ext>
            </a:extLst>
          </p:cNvPr>
          <p:cNvPicPr>
            <a:picLocks noChangeAspect="1"/>
          </p:cNvPicPr>
          <p:nvPr/>
        </p:nvPicPr>
        <p:blipFill>
          <a:blip r:embed="rId2"/>
          <a:srcRect b="15019"/>
          <a:stretch>
            <a:fillRect/>
          </a:stretch>
        </p:blipFill>
        <p:spPr>
          <a:xfrm>
            <a:off x="-26339" y="-93690"/>
            <a:ext cx="12244678" cy="6951690"/>
          </a:xfrm>
          <a:prstGeom prst="rect">
            <a:avLst/>
          </a:prstGeom>
        </p:spPr>
      </p:pic>
      <p:sp>
        <p:nvSpPr>
          <p:cNvPr id="6" name="Rechteck 5">
            <a:extLst>
              <a:ext uri="{FF2B5EF4-FFF2-40B4-BE49-F238E27FC236}">
                <a16:creationId xmlns:a16="http://schemas.microsoft.com/office/drawing/2014/main" id="{C2370930-3CB7-AB2B-5EBC-210E8F9838A1}"/>
              </a:ext>
            </a:extLst>
          </p:cNvPr>
          <p:cNvSpPr/>
          <p:nvPr/>
        </p:nvSpPr>
        <p:spPr>
          <a:xfrm>
            <a:off x="-26339" y="537001"/>
            <a:ext cx="6665563" cy="2930740"/>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3795"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8" name="Rechteck 7">
            <a:extLst>
              <a:ext uri="{FF2B5EF4-FFF2-40B4-BE49-F238E27FC236}">
                <a16:creationId xmlns:a16="http://schemas.microsoft.com/office/drawing/2014/main" id="{058FEA2D-837C-984A-157B-C88099553007}"/>
              </a:ext>
            </a:extLst>
          </p:cNvPr>
          <p:cNvSpPr/>
          <p:nvPr/>
        </p:nvSpPr>
        <p:spPr>
          <a:xfrm>
            <a:off x="241532" y="676854"/>
            <a:ext cx="6384043" cy="2723823"/>
          </a:xfrm>
          <a:prstGeom prst="rect">
            <a:avLst/>
          </a:prstGeom>
        </p:spPr>
        <p:txBody>
          <a:bodyPr wrap="square">
            <a:spAutoFit/>
          </a:bodyPr>
          <a:lstStyle/>
          <a:p>
            <a:pPr marL="0" marR="0" lvl="0" indent="0" algn="l" defTabSz="913211" rtl="0" eaLnBrk="1" fontAlgn="auto" latinLnBrk="0" hangingPunct="1">
              <a:lnSpc>
                <a:spcPct val="90000"/>
              </a:lnSpc>
              <a:spcBef>
                <a:spcPts val="0"/>
              </a:spcBef>
              <a:spcAft>
                <a:spcPts val="999"/>
              </a:spcAft>
              <a:buClrTx/>
              <a:buSzTx/>
              <a:buFontTx/>
              <a:buNone/>
              <a:tabLst/>
              <a:defRPr/>
            </a:pPr>
            <a:r>
              <a:rPr kumimoji="0" lang="en-US" sz="38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5 </a:t>
            </a:r>
            <a:r>
              <a:rPr kumimoji="0" lang="fr-CH" sz="38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 Marketing sous la loupe : </a:t>
            </a:r>
            <a:r>
              <a:rPr kumimoji="0" lang="fr-CH" sz="38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Trouvez une campagne de Marketing que vous voyez de manière critique.</a:t>
            </a:r>
            <a:endParaRPr kumimoji="0" lang="de-AT" sz="380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p:txBody>
      </p:sp>
      <p:sp>
        <p:nvSpPr>
          <p:cNvPr id="4" name="Textfeld 3">
            <a:extLst>
              <a:ext uri="{FF2B5EF4-FFF2-40B4-BE49-F238E27FC236}">
                <a16:creationId xmlns:a16="http://schemas.microsoft.com/office/drawing/2014/main" id="{4C7F0414-81B9-6274-ABDB-5C843AFD9E80}"/>
              </a:ext>
            </a:extLst>
          </p:cNvPr>
          <p:cNvSpPr txBox="1"/>
          <p:nvPr/>
        </p:nvSpPr>
        <p:spPr>
          <a:xfrm>
            <a:off x="9473939" y="6249410"/>
            <a:ext cx="2496387" cy="246221"/>
          </a:xfrm>
          <a:prstGeom prst="rect">
            <a:avLst/>
          </a:prstGeom>
          <a:noFill/>
        </p:spPr>
        <p:txBody>
          <a:bodyPr wrap="square">
            <a:spAutoFit/>
          </a:bodyPr>
          <a:lstStyle/>
          <a:p>
            <a:pPr>
              <a:lnSpc>
                <a:spcPts val="1220"/>
              </a:lnSpc>
              <a:buNone/>
            </a:pPr>
            <a:r>
              <a:rPr lang="en-US" sz="1000" b="1"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Source</a:t>
            </a:r>
            <a:r>
              <a:rPr lang="en-US" sz="1000" b="1" kern="100" dirty="0">
                <a:solidFill>
                  <a:schemeClr val="bg1"/>
                </a:solidFill>
                <a:latin typeface="Century Gothic" panose="020B0502020202020204" pitchFamily="34" charset="0"/>
                <a:ea typeface="Times New Roman" panose="02020603050405020304" pitchFamily="18" charset="0"/>
                <a:cs typeface="Times New Roman" panose="02020603050405020304" pitchFamily="18" charset="0"/>
              </a:rPr>
              <a:t> </a:t>
            </a:r>
            <a:r>
              <a:rPr lang="en-US" sz="1000" b="1"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a:t>
            </a:r>
            <a:r>
              <a:rPr lang="en-US"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en-US" sz="1000" kern="100" dirty="0" err="1">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MicroStockHub</a:t>
            </a:r>
            <a:endParaRPr lang="de-CH" sz="950" kern="100" dirty="0">
              <a:solidFill>
                <a:schemeClr val="bg1"/>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922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F9BA7-9A8C-210B-AF4C-C7986DC41071}"/>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2554EAE5-2227-5B76-ED89-6F0860F35EFA}"/>
              </a:ext>
            </a:extLst>
          </p:cNvPr>
          <p:cNvSpPr/>
          <p:nvPr/>
        </p:nvSpPr>
        <p:spPr>
          <a:xfrm>
            <a:off x="1052445" y="2169041"/>
            <a:ext cx="10535454" cy="2704909"/>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758C9873-A0E8-A5D7-E80F-673B3CCFBD1C}"/>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5 </a:t>
            </a:r>
            <a:r>
              <a:rPr kumimoji="0" lang="fr-FR" sz="2400" b="1" i="0" u="none" strike="noStrike" kern="1200" cap="none" spc="0" normalizeH="0" baseline="0" noProof="0" dirty="0">
                <a:ln>
                  <a:noFill/>
                </a:ln>
                <a:solidFill>
                  <a:srgbClr val="073450"/>
                </a:solidFill>
                <a:effectLst/>
                <a:uLnTx/>
                <a:uFillTx/>
                <a:latin typeface="Century Gothic"/>
                <a:ea typeface="+mj-ea"/>
                <a:cs typeface="+mj-cs"/>
              </a:rPr>
              <a:t>Le Marketing sous la loupe </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Contexte</a:t>
            </a:r>
          </a:p>
        </p:txBody>
      </p:sp>
      <p:sp>
        <p:nvSpPr>
          <p:cNvPr id="6" name="New shape">
            <a:extLst>
              <a:ext uri="{FF2B5EF4-FFF2-40B4-BE49-F238E27FC236}">
                <a16:creationId xmlns:a16="http://schemas.microsoft.com/office/drawing/2014/main" id="{1FDE2A69-1B9C-2C46-95AE-FB149A119C32}"/>
              </a:ext>
            </a:extLst>
          </p:cNvPr>
          <p:cNvSpPr/>
          <p:nvPr/>
        </p:nvSpPr>
        <p:spPr>
          <a:xfrm>
            <a:off x="1426435" y="2538098"/>
            <a:ext cx="9787473" cy="18248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r>
              <a:rPr lang="de-CH" noProof="0" dirty="0">
                <a:solidFill>
                  <a:srgbClr val="073450"/>
                </a:solidFill>
                <a:latin typeface="Century Gothic" panose="020B0502020202020204" pitchFamily="34" charset="0"/>
              </a:rPr>
              <a:t>Les entrepreneuses et entrepreneurs doivent bien entendu faire connaître leurs produits et services. Cependant, de nombreuses campagnes de Marketing transmettent une image déformée ou exagèrent les avantages des produits et services. </a:t>
            </a:r>
            <a:r>
              <a:rPr lang="fr-FR" dirty="0">
                <a:solidFill>
                  <a:srgbClr val="073450"/>
                </a:solidFill>
                <a:latin typeface="Century Gothic" panose="020B0502020202020204" pitchFamily="34" charset="0"/>
              </a:rPr>
              <a:t>Par ailleurs, certaines campagnes ont recours à des techniques de persuasion qui donnent l'impression que les produits et services sont plus durables qu'ils ne le sont réellement.</a:t>
            </a:r>
            <a:r>
              <a:rPr lang="de-CH" dirty="0">
                <a:solidFill>
                  <a:srgbClr val="073450"/>
                </a:solidFill>
                <a:latin typeface="Century Gothic" panose="020B0502020202020204" pitchFamily="34" charset="0"/>
              </a:rPr>
              <a:t> </a:t>
            </a:r>
            <a:r>
              <a:rPr lang="de-CH" noProof="0" dirty="0" err="1">
                <a:solidFill>
                  <a:srgbClr val="073450"/>
                </a:solidFill>
                <a:latin typeface="Century Gothic" panose="020B0502020202020204" pitchFamily="34" charset="0"/>
              </a:rPr>
              <a:t>Cette</a:t>
            </a:r>
            <a:r>
              <a:rPr lang="de-CH" noProof="0" dirty="0">
                <a:solidFill>
                  <a:srgbClr val="073450"/>
                </a:solidFill>
                <a:latin typeface="Century Gothic" panose="020B0502020202020204" pitchFamily="34" charset="0"/>
              </a:rPr>
              <a:t> activité doit vous aider à prendre davantage conscience de cette réalité et à examiner les mesures de Marketing d'un œil critique.</a:t>
            </a:r>
          </a:p>
        </p:txBody>
      </p:sp>
      <p:sp>
        <p:nvSpPr>
          <p:cNvPr id="5" name="Text Placeholder 3">
            <a:extLst>
              <a:ext uri="{FF2B5EF4-FFF2-40B4-BE49-F238E27FC236}">
                <a16:creationId xmlns:a16="http://schemas.microsoft.com/office/drawing/2014/main" id="{51030440-B571-FCC0-1E4F-E5C65F2BA303}"/>
              </a:ext>
            </a:extLst>
          </p:cNvPr>
          <p:cNvSpPr txBox="1">
            <a:spLocks/>
          </p:cNvSpPr>
          <p:nvPr/>
        </p:nvSpPr>
        <p:spPr>
          <a:xfrm>
            <a:off x="9000500" y="4978179"/>
            <a:ext cx="2716579" cy="2609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Source : </a:t>
            </a:r>
            <a:r>
              <a:rPr lang="de-AT" sz="1000" dirty="0">
                <a:solidFill>
                  <a:srgbClr val="697D91"/>
                </a:solidFill>
                <a:latin typeface="Century Gothic" panose="020B0502020202020204" pitchFamily="34" charset="0"/>
              </a:rPr>
              <a:t>Fueglistaller et al. (2019), p. 29.</a:t>
            </a:r>
          </a:p>
        </p:txBody>
      </p:sp>
      <p:sp>
        <p:nvSpPr>
          <p:cNvPr id="8" name="Foliennummernplatzhalter 12">
            <a:extLst>
              <a:ext uri="{FF2B5EF4-FFF2-40B4-BE49-F238E27FC236}">
                <a16:creationId xmlns:a16="http://schemas.microsoft.com/office/drawing/2014/main" id="{B426E1CA-E6B3-3283-E543-5E7033333F8E}"/>
              </a:ext>
            </a:extLst>
          </p:cNvPr>
          <p:cNvSpPr txBox="1">
            <a:spLocks/>
          </p:cNvSpPr>
          <p:nvPr/>
        </p:nvSpPr>
        <p:spPr>
          <a:xfrm>
            <a:off x="11510081"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mtClean="0">
                <a:solidFill>
                  <a:prstClr val="white"/>
                </a:solidFill>
                <a:latin typeface="Century Gothic"/>
              </a:rPr>
              <a:t>18</a:t>
            </a:fld>
            <a:endParaRPr lang="ru-RU" dirty="0">
              <a:solidFill>
                <a:prstClr val="white"/>
              </a:solidFill>
              <a:latin typeface="Century Gothic"/>
            </a:endParaRPr>
          </a:p>
        </p:txBody>
      </p:sp>
    </p:spTree>
    <p:extLst>
      <p:ext uri="{BB962C8B-B14F-4D97-AF65-F5344CB8AC3E}">
        <p14:creationId xmlns:p14="http://schemas.microsoft.com/office/powerpoint/2010/main" val="2726513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E4DBC-63FF-08EE-E5A9-1555CEC21CE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BB375A7D-92FD-BC3E-C89E-7A0F668E6A4E}"/>
              </a:ext>
            </a:extLst>
          </p:cNvPr>
          <p:cNvSpPr/>
          <p:nvPr/>
        </p:nvSpPr>
        <p:spPr>
          <a:xfrm>
            <a:off x="1052445" y="3429000"/>
            <a:ext cx="10535454" cy="2927350"/>
          </a:xfrm>
          <a:prstGeom prst="rect">
            <a:avLst/>
          </a:prstGeom>
          <a:solidFill>
            <a:schemeClr val="bg1"/>
          </a:solid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5" name="Text Placeholder 3">
            <a:extLst>
              <a:ext uri="{FF2B5EF4-FFF2-40B4-BE49-F238E27FC236}">
                <a16:creationId xmlns:a16="http://schemas.microsoft.com/office/drawing/2014/main" id="{3D121037-B9A7-D89F-C72D-7E2427C64953}"/>
              </a:ext>
            </a:extLst>
          </p:cNvPr>
          <p:cNvSpPr txBox="1">
            <a:spLocks/>
          </p:cNvSpPr>
          <p:nvPr/>
        </p:nvSpPr>
        <p:spPr>
          <a:xfrm>
            <a:off x="8361140" y="6427471"/>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Source : </a:t>
            </a:r>
            <a:r>
              <a:rPr lang="de-AT" sz="1000" dirty="0">
                <a:solidFill>
                  <a:srgbClr val="697D91"/>
                </a:solidFill>
                <a:latin typeface="Century Gothic" panose="020B0502020202020204" pitchFamily="34" charset="0"/>
              </a:rPr>
              <a:t>Fueglistaller et al. (2019), p. 29.</a:t>
            </a:r>
          </a:p>
        </p:txBody>
      </p:sp>
      <p:sp>
        <p:nvSpPr>
          <p:cNvPr id="10" name="New shape">
            <a:extLst>
              <a:ext uri="{FF2B5EF4-FFF2-40B4-BE49-F238E27FC236}">
                <a16:creationId xmlns:a16="http://schemas.microsoft.com/office/drawing/2014/main" id="{DC0DBC6F-150D-7B1C-3A02-1D9CCB0ADDD3}"/>
              </a:ext>
            </a:extLst>
          </p:cNvPr>
          <p:cNvSpPr/>
          <p:nvPr/>
        </p:nvSpPr>
        <p:spPr>
          <a:xfrm>
            <a:off x="953363" y="1651324"/>
            <a:ext cx="10607368" cy="12656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en-US" b="0" i="0" u="none" strike="noStrike" kern="1200" cap="none" spc="0" normalizeH="0" baseline="0" noProof="0" dirty="0">
                <a:ln>
                  <a:noFill/>
                </a:ln>
                <a:solidFill>
                  <a:srgbClr val="073450"/>
                </a:solidFill>
                <a:effectLst/>
                <a:uLnTx/>
                <a:uFillTx/>
                <a:latin typeface="Century Gothic" panose="020B0502020202020204" pitchFamily="34" charset="0"/>
              </a:rPr>
              <a:t>Recherchez une publicité pour un produit ou un service que vous considérez d'un œil critique. Créez un document avec une image de la publicité ou, dans le cas d'annonces audio ou audiovisuelles, un lien. Notez brièvement les aspects que vous trouvez problématiques. Apportez le document sur votre ordinateur portable afin de pouvoir y accéder sur place.</a:t>
            </a:r>
            <a:endParaRPr kumimoji="0" lang="en-US" sz="1698" b="0" i="0" u="none" strike="noStrike" kern="1200" cap="none" spc="0" normalizeH="0" baseline="0" noProof="0" dirty="0">
              <a:ln>
                <a:noFill/>
              </a:ln>
              <a:solidFill>
                <a:srgbClr val="073450"/>
              </a:solidFill>
              <a:effectLst/>
              <a:uLnTx/>
              <a:uFillTx/>
              <a:latin typeface="Lucida Sans"/>
              <a:ea typeface="+mn-ea"/>
              <a:cs typeface="+mn-cs"/>
            </a:endParaRPr>
          </a:p>
        </p:txBody>
      </p:sp>
      <p:sp>
        <p:nvSpPr>
          <p:cNvPr id="6" name="Rechteck 5">
            <a:extLst>
              <a:ext uri="{FF2B5EF4-FFF2-40B4-BE49-F238E27FC236}">
                <a16:creationId xmlns:a16="http://schemas.microsoft.com/office/drawing/2014/main" id="{8A18B6CE-7596-BD8B-D20C-D9D474A022D1}"/>
              </a:ext>
            </a:extLst>
          </p:cNvPr>
          <p:cNvSpPr/>
          <p:nvPr/>
        </p:nvSpPr>
        <p:spPr>
          <a:xfrm>
            <a:off x="1341681" y="3571105"/>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lang="fr-CH" b="1" noProof="0" dirty="0">
                <a:solidFill>
                  <a:srgbClr val="073450"/>
                </a:solidFill>
                <a:latin typeface="Century Gothic" panose="020B0502020202020204" pitchFamily="34" charset="0"/>
              </a:rPr>
              <a:t>P</a:t>
            </a:r>
            <a:r>
              <a:rPr kumimoji="0" lang="fr-CH" b="1" i="0" u="none" strike="noStrike" kern="1200" cap="none" spc="0" normalizeH="0" baseline="0" noProof="0" dirty="0">
                <a:ln>
                  <a:noFill/>
                </a:ln>
                <a:solidFill>
                  <a:srgbClr val="073450"/>
                </a:solidFill>
                <a:effectLst/>
                <a:uLnTx/>
                <a:uFillTx/>
                <a:latin typeface="Century Gothic" panose="020B0502020202020204" pitchFamily="34" charset="0"/>
              </a:rPr>
              <a:t>istes de réflexion possibles</a:t>
            </a:r>
          </a:p>
        </p:txBody>
      </p:sp>
      <p:sp>
        <p:nvSpPr>
          <p:cNvPr id="8" name="Rechteck 7">
            <a:extLst>
              <a:ext uri="{FF2B5EF4-FFF2-40B4-BE49-F238E27FC236}">
                <a16:creationId xmlns:a16="http://schemas.microsoft.com/office/drawing/2014/main" id="{0DAD057D-A66B-0C05-4242-4E59BD785771}"/>
              </a:ext>
            </a:extLst>
          </p:cNvPr>
          <p:cNvSpPr/>
          <p:nvPr/>
        </p:nvSpPr>
        <p:spPr>
          <a:xfrm>
            <a:off x="1341681" y="3959974"/>
            <a:ext cx="9590569" cy="2308324"/>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fr-CH" noProof="0" dirty="0">
                <a:solidFill>
                  <a:srgbClr val="073450"/>
                </a:solidFill>
                <a:latin typeface="Century Gothic" panose="020B0502020202020204" pitchFamily="34" charset="0"/>
              </a:rPr>
              <a:t>Quels aspects du Marketing trouvez-vous particulièrement</a:t>
            </a:r>
            <a:br>
              <a:rPr lang="fr-CH" noProof="0" dirty="0">
                <a:solidFill>
                  <a:srgbClr val="073450"/>
                </a:solidFill>
                <a:latin typeface="Century Gothic" panose="020B0502020202020204" pitchFamily="34" charset="0"/>
              </a:rPr>
            </a:br>
            <a:r>
              <a:rPr lang="fr-CH" noProof="0" dirty="0">
                <a:solidFill>
                  <a:srgbClr val="073450"/>
                </a:solidFill>
                <a:latin typeface="Century Gothic" panose="020B0502020202020204" pitchFamily="34" charset="0"/>
              </a:rPr>
              <a:t>problématiques ? Pourquoi ?</a:t>
            </a:r>
          </a:p>
          <a:p>
            <a:pPr marL="354013" indent="-354013">
              <a:buClr>
                <a:srgbClr val="073450"/>
              </a:buClr>
              <a:buFont typeface="Century Gothic" panose="020B0502020202020204" pitchFamily="34" charset="0"/>
              <a:buChar char="●"/>
            </a:pPr>
            <a:r>
              <a:rPr lang="fr-CH" noProof="0" dirty="0">
                <a:solidFill>
                  <a:srgbClr val="073450"/>
                </a:solidFill>
                <a:latin typeface="Century Gothic" panose="020B0502020202020204" pitchFamily="34" charset="0"/>
              </a:rPr>
              <a:t>La publicité comporte-t-elle des éléments qui exagèrent les impacts positifs en matière de développement durable, ou qui minimisent ou omettent les impacts négatifs dans ce domaine ?</a:t>
            </a:r>
          </a:p>
          <a:p>
            <a:pPr marL="354013" indent="-354013">
              <a:buClr>
                <a:srgbClr val="073450"/>
              </a:buClr>
              <a:buFont typeface="Century Gothic" panose="020B0502020202020204" pitchFamily="34" charset="0"/>
              <a:buChar char="●"/>
            </a:pPr>
            <a:r>
              <a:rPr lang="fr-CH" noProof="0" dirty="0">
                <a:solidFill>
                  <a:srgbClr val="073450"/>
                </a:solidFill>
                <a:latin typeface="Century Gothic" panose="020B0502020202020204" pitchFamily="34" charset="0"/>
              </a:rPr>
              <a:t>À quoi pourrait ressembler une campagne de Marketing qui ferait la promotion de ce produit ou service ou d'un produit ou service similaire sans susciter de préoccupations chez vous ?</a:t>
            </a:r>
          </a:p>
        </p:txBody>
      </p:sp>
      <p:sp>
        <p:nvSpPr>
          <p:cNvPr id="9" name="Foliennummernplatzhalter 12">
            <a:extLst>
              <a:ext uri="{FF2B5EF4-FFF2-40B4-BE49-F238E27FC236}">
                <a16:creationId xmlns:a16="http://schemas.microsoft.com/office/drawing/2014/main" id="{70C513B3-EEE3-580B-AAA4-0F16FB540633}"/>
              </a:ext>
            </a:extLst>
          </p:cNvPr>
          <p:cNvSpPr txBox="1">
            <a:spLocks/>
          </p:cNvSpPr>
          <p:nvPr/>
        </p:nvSpPr>
        <p:spPr>
          <a:xfrm>
            <a:off x="11510081"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mtClean="0">
                <a:solidFill>
                  <a:prstClr val="white"/>
                </a:solidFill>
                <a:latin typeface="Century Gothic"/>
              </a:rPr>
              <a:t>19</a:t>
            </a:fld>
            <a:endParaRPr lang="ru-RU" dirty="0">
              <a:solidFill>
                <a:prstClr val="white"/>
              </a:solidFill>
              <a:latin typeface="Century Gothic"/>
            </a:endParaRPr>
          </a:p>
        </p:txBody>
      </p:sp>
      <p:sp>
        <p:nvSpPr>
          <p:cNvPr id="11" name="Titel 1">
            <a:extLst>
              <a:ext uri="{FF2B5EF4-FFF2-40B4-BE49-F238E27FC236}">
                <a16:creationId xmlns:a16="http://schemas.microsoft.com/office/drawing/2014/main" id="{EC7DD0CE-045D-BCC4-B044-07529D9C370D}"/>
              </a:ext>
            </a:extLst>
          </p:cNvPr>
          <p:cNvSpPr txBox="1">
            <a:spLocks/>
          </p:cNvSpPr>
          <p:nvPr/>
        </p:nvSpPr>
        <p:spPr>
          <a:xfrm>
            <a:off x="973724"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5 </a:t>
            </a:r>
            <a:r>
              <a:rPr lang="fr-FR" sz="2400" dirty="0">
                <a:solidFill>
                  <a:srgbClr val="073450"/>
                </a:solidFill>
                <a:latin typeface="Century Gothic"/>
              </a:rPr>
              <a:t>Le Marketing sous la loupe </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a:t>
            </a:r>
            <a:r>
              <a:rPr lang="en-US" sz="2400" dirty="0" err="1">
                <a:solidFill>
                  <a:srgbClr val="073450"/>
                </a:solidFill>
                <a:latin typeface="Century Gothic"/>
              </a:rPr>
              <a:t>Votre</a:t>
            </a:r>
            <a:r>
              <a:rPr lang="en-US" sz="2400" dirty="0">
                <a:solidFill>
                  <a:srgbClr val="073450"/>
                </a:solidFill>
                <a:latin typeface="Century Gothic"/>
              </a:rPr>
              <a:t> </a:t>
            </a:r>
            <a:r>
              <a:rPr lang="en-US" sz="2400" dirty="0" err="1">
                <a:solidFill>
                  <a:srgbClr val="073450"/>
                </a:solidFill>
                <a:latin typeface="Century Gothic"/>
              </a:rPr>
              <a:t>tâche</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pic>
        <p:nvPicPr>
          <p:cNvPr id="3" name="Google Shape;2334;p5">
            <a:extLst>
              <a:ext uri="{FF2B5EF4-FFF2-40B4-BE49-F238E27FC236}">
                <a16:creationId xmlns:a16="http://schemas.microsoft.com/office/drawing/2014/main" id="{79B7A5BF-0B22-7107-7E3D-D6F7B4CFC664}"/>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53217" y="3110385"/>
            <a:ext cx="1110557" cy="1110557"/>
          </a:xfrm>
          <a:prstGeom prst="rect">
            <a:avLst/>
          </a:prstGeom>
          <a:noFill/>
          <a:ln>
            <a:noFill/>
          </a:ln>
        </p:spPr>
      </p:pic>
      <p:pic>
        <p:nvPicPr>
          <p:cNvPr id="4" name="Grafik 3">
            <a:extLst>
              <a:ext uri="{FF2B5EF4-FFF2-40B4-BE49-F238E27FC236}">
                <a16:creationId xmlns:a16="http://schemas.microsoft.com/office/drawing/2014/main" id="{2E03254C-2959-1998-886A-5E6833A6E8D6}"/>
              </a:ext>
            </a:extLst>
          </p:cNvPr>
          <p:cNvPicPr>
            <a:picLocks noChangeAspect="1"/>
          </p:cNvPicPr>
          <p:nvPr/>
        </p:nvPicPr>
        <p:blipFill>
          <a:blip r:embed="rId4" cstate="email">
            <a:extLst>
              <a:ext uri="{28A0092B-C50C-407E-A947-70E740481C1C}">
                <a14:useLocalDpi xmlns:a14="http://schemas.microsoft.com/office/drawing/2010/main"/>
              </a:ext>
            </a:extLst>
          </a:blip>
          <a:srcRect l="15420" t="18945" r="18033" b="17236"/>
          <a:stretch>
            <a:fillRect/>
          </a:stretch>
        </p:blipFill>
        <p:spPr>
          <a:xfrm>
            <a:off x="9441287" y="3085628"/>
            <a:ext cx="1231439" cy="1180958"/>
          </a:xfrm>
          <a:prstGeom prst="rect">
            <a:avLst/>
          </a:prstGeom>
        </p:spPr>
      </p:pic>
    </p:spTree>
    <p:extLst>
      <p:ext uri="{BB962C8B-B14F-4D97-AF65-F5344CB8AC3E}">
        <p14:creationId xmlns:p14="http://schemas.microsoft.com/office/powerpoint/2010/main" val="237052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F1D-8A8C-B946-0761-6C4CE69AD50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FEEF861-4ED9-45CB-F5E9-34E57607CD79}"/>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Arial"/>
              <a:sym typeface="Arial"/>
            </a:endParaRPr>
          </a:p>
        </p:txBody>
      </p:sp>
      <p:sp>
        <p:nvSpPr>
          <p:cNvPr id="4" name="Textplatzhalter 2">
            <a:extLst>
              <a:ext uri="{FF2B5EF4-FFF2-40B4-BE49-F238E27FC236}">
                <a16:creationId xmlns:a16="http://schemas.microsoft.com/office/drawing/2014/main" id="{97F4A35F-878A-ACF1-37F2-F43623B82028}"/>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fr-FR"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Conditions d'utilisation du didacticiel </a:t>
            </a:r>
            <a:r>
              <a:rPr kumimoji="0" lang="fr-FR"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sym typeface="Arial"/>
            </a:endParaRPr>
          </a:p>
        </p:txBody>
      </p:sp>
      <p:sp>
        <p:nvSpPr>
          <p:cNvPr id="8" name="Textfeld 7">
            <a:extLst>
              <a:ext uri="{FF2B5EF4-FFF2-40B4-BE49-F238E27FC236}">
                <a16:creationId xmlns:a16="http://schemas.microsoft.com/office/drawing/2014/main" id="{FAF34DA1-EE8C-10FE-8D02-7384855B93F6}"/>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Utilisation en libre accès </a:t>
            </a: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sont librement accessibles et peuvent, en principe, être utilisés par tout un chacun.</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Pour qui les documents ont-ils été créés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ont été élaborés pour être utilisés dans les écoles professionnelles. Ils s'adressent en premier lieu aux enseignants qui ont suivi une formation de base de quatre jours sur le programme d'apprentissage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Si vous souhaitez utiliser les documents sans avoir suivi cette formation, c'est possible. Dans ce cas, nous vous prions de nous en informer. En outre, nous nous tenons volontiers à votre disposition pour un entretien :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Mention du nom </a:t>
            </a: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Lors de toute utilisation du matériel, le « Centre suisse pour la pensée et l’action entrepreneuriales </a:t>
            </a:r>
            <a:r>
              <a:rPr kumimoji="0" lang="fr-CH" sz="1200" b="0" i="0"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 doit être identifié comme étant l'auteur des documents. Cela peut se faire par les formulations suivantes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Documents élaborés par :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Si vous reprenez des documents complets (p. ex. des diapositives PowerPoint, des documents Word comme le mini-business plan), veuillez laisser le logo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aux endroits correspondants.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p:txBody>
      </p:sp>
      <p:sp>
        <p:nvSpPr>
          <p:cNvPr id="5" name="Textfeld 4">
            <a:extLst>
              <a:ext uri="{FF2B5EF4-FFF2-40B4-BE49-F238E27FC236}">
                <a16:creationId xmlns:a16="http://schemas.microsoft.com/office/drawing/2014/main" id="{4ADE5E7F-A7BB-6B0F-16C8-955FBF151E24}"/>
              </a:ext>
            </a:extLst>
          </p:cNvPr>
          <p:cNvSpPr txBox="1"/>
          <p:nvPr/>
        </p:nvSpPr>
        <p:spPr>
          <a:xfrm>
            <a:off x="5992047" y="1916817"/>
            <a:ext cx="5028967" cy="40472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Pas d'utilisation commerciale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matériels ne doivent pas être utilisés à des fins commerciales. Ils ne peuvent être utilisés qu'à des fins éducatives.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Adaptations et développements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C'est un principe de base que les enseignants qui utilisent le matériel didactique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puissent l'adapter et le développer. Toutefois, même en cas de modification des documents, mentionnez le Centre suisse pour la pensée et l'action entrepreneuriales en tant que créateur initial. Dans ce cas, ajoutez une note indiquant que des modifications ont été apportées, par exemple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Basé sur des documents du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[votre nom/organisation] »</a:t>
            </a:r>
            <a:endParaRPr kumimoji="0" lang="en-GB"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Contact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Pour toute question ou information complémentaire, veuillez nous contacter: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Nous vous remercions chaleureusement et vous souhaitons beaucoup de succès dans la mise en œuvre de myidea !</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Centre suisse pour la pensée et l'action entrepreneuriales </a:t>
            </a:r>
            <a:r>
              <a:rPr kumimoji="0" lang="fr-CH" sz="1200" b="1" i="1" u="none" strike="noStrike" kern="1200" cap="none" spc="0" normalizeH="0" baseline="0" noProof="0" dirty="0" err="1">
                <a:ln>
                  <a:noFill/>
                </a:ln>
                <a:solidFill>
                  <a:srgbClr val="6C0A63"/>
                </a:solidFill>
                <a:effectLst/>
                <a:uLnTx/>
                <a:uFillTx/>
                <a:latin typeface="Century Gothic"/>
                <a:ea typeface="+mn-ea"/>
                <a:cs typeface="Arial"/>
                <a:sym typeface="Arial"/>
              </a:rPr>
              <a:t>csPAE</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p:txBody>
      </p:sp>
      <p:sp>
        <p:nvSpPr>
          <p:cNvPr id="7" name="Textfeld 6">
            <a:extLst>
              <a:ext uri="{FF2B5EF4-FFF2-40B4-BE49-F238E27FC236}">
                <a16:creationId xmlns:a16="http://schemas.microsoft.com/office/drawing/2014/main" id="{7C3E8A45-FEB6-6D73-C4C8-2049A09F1282}"/>
              </a:ext>
            </a:extLst>
          </p:cNvPr>
          <p:cNvSpPr txBox="1"/>
          <p:nvPr/>
        </p:nvSpPr>
        <p:spPr>
          <a:xfrm>
            <a:off x="956683" y="1058636"/>
            <a:ext cx="1006433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Nous sommes heureux que vous souhaitiez utiliser les documents du programme d'apprentissage </a:t>
            </a:r>
            <a:r>
              <a:rPr kumimoji="0" lang="fr-FR" sz="1400" b="1" i="1"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myidea </a:t>
            </a: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dans vos cours. Les documents servent à transmettre la pensée et l'action entrepreneuriales. Nous vous prions de bien vouloir respecter les conditions d'utilisation suivantes :</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endParaRPr>
          </a:p>
        </p:txBody>
      </p:sp>
      <p:pic>
        <p:nvPicPr>
          <p:cNvPr id="12" name="Grafik 11">
            <a:extLst>
              <a:ext uri="{FF2B5EF4-FFF2-40B4-BE49-F238E27FC236}">
                <a16:creationId xmlns:a16="http://schemas.microsoft.com/office/drawing/2014/main" id="{4DCCEB70-7F54-FBC2-4A18-45583928B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89134" y="15514"/>
            <a:ext cx="2153223" cy="1076612"/>
          </a:xfrm>
          <a:prstGeom prst="rect">
            <a:avLst/>
          </a:prstGeom>
        </p:spPr>
      </p:pic>
    </p:spTree>
    <p:extLst>
      <p:ext uri="{BB962C8B-B14F-4D97-AF65-F5344CB8AC3E}">
        <p14:creationId xmlns:p14="http://schemas.microsoft.com/office/powerpoint/2010/main" val="917805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A75A4-FF9C-050F-F29D-0B211B90DAD2}"/>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685F4310-669A-B12E-BE9B-99A8A18B7F38}"/>
              </a:ext>
            </a:extLst>
          </p:cNvPr>
          <p:cNvSpPr txBox="1">
            <a:spLocks/>
          </p:cNvSpPr>
          <p:nvPr/>
        </p:nvSpPr>
        <p:spPr>
          <a:xfrm>
            <a:off x="949443" y="-136768"/>
            <a:ext cx="10275546" cy="1389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j-ea"/>
                <a:cs typeface="+mj-cs"/>
              </a:rPr>
              <a:t>Comment les activités sont-elles liées à l'Entrepreneuriat et à la pensée entrepreneuriale ?</a:t>
            </a:r>
          </a:p>
        </p:txBody>
      </p:sp>
      <p:graphicFrame>
        <p:nvGraphicFramePr>
          <p:cNvPr id="4" name="Tabelle 3">
            <a:extLst>
              <a:ext uri="{FF2B5EF4-FFF2-40B4-BE49-F238E27FC236}">
                <a16:creationId xmlns:a16="http://schemas.microsoft.com/office/drawing/2014/main" id="{F44CF4B6-DD49-E415-056D-E4D00FAA28D5}"/>
              </a:ext>
            </a:extLst>
          </p:cNvPr>
          <p:cNvGraphicFramePr>
            <a:graphicFrameLocks noGrp="1"/>
          </p:cNvGraphicFramePr>
          <p:nvPr>
            <p:extLst>
              <p:ext uri="{D42A27DB-BD31-4B8C-83A1-F6EECF244321}">
                <p14:modId xmlns:p14="http://schemas.microsoft.com/office/powerpoint/2010/main" val="2620460688"/>
              </p:ext>
            </p:extLst>
          </p:nvPr>
        </p:nvGraphicFramePr>
        <p:xfrm>
          <a:off x="1056387" y="1546448"/>
          <a:ext cx="10079225" cy="4770120"/>
        </p:xfrm>
        <a:graphic>
          <a:graphicData uri="http://schemas.openxmlformats.org/drawingml/2006/table">
            <a:tbl>
              <a:tblPr firstRow="1" bandRow="1">
                <a:tableStyleId>{5C22544A-7EE6-4342-B048-85BDC9FD1C3A}</a:tableStyleId>
              </a:tblPr>
              <a:tblGrid>
                <a:gridCol w="2271604">
                  <a:extLst>
                    <a:ext uri="{9D8B030D-6E8A-4147-A177-3AD203B41FA5}">
                      <a16:colId xmlns:a16="http://schemas.microsoft.com/office/drawing/2014/main" val="20000"/>
                    </a:ext>
                  </a:extLst>
                </a:gridCol>
                <a:gridCol w="1255229">
                  <a:extLst>
                    <a:ext uri="{9D8B030D-6E8A-4147-A177-3AD203B41FA5}">
                      <a16:colId xmlns:a16="http://schemas.microsoft.com/office/drawing/2014/main" val="2344219916"/>
                    </a:ext>
                  </a:extLst>
                </a:gridCol>
                <a:gridCol w="1638098">
                  <a:extLst>
                    <a:ext uri="{9D8B030D-6E8A-4147-A177-3AD203B41FA5}">
                      <a16:colId xmlns:a16="http://schemas.microsoft.com/office/drawing/2014/main" val="1412005768"/>
                    </a:ext>
                  </a:extLst>
                </a:gridCol>
                <a:gridCol w="1638098">
                  <a:extLst>
                    <a:ext uri="{9D8B030D-6E8A-4147-A177-3AD203B41FA5}">
                      <a16:colId xmlns:a16="http://schemas.microsoft.com/office/drawing/2014/main" val="2717812065"/>
                    </a:ext>
                  </a:extLst>
                </a:gridCol>
                <a:gridCol w="1638098">
                  <a:extLst>
                    <a:ext uri="{9D8B030D-6E8A-4147-A177-3AD203B41FA5}">
                      <a16:colId xmlns:a16="http://schemas.microsoft.com/office/drawing/2014/main" val="3441884437"/>
                    </a:ext>
                  </a:extLst>
                </a:gridCol>
                <a:gridCol w="1638098">
                  <a:extLst>
                    <a:ext uri="{9D8B030D-6E8A-4147-A177-3AD203B41FA5}">
                      <a16:colId xmlns:a16="http://schemas.microsoft.com/office/drawing/2014/main" val="2522732302"/>
                    </a:ext>
                  </a:extLst>
                </a:gridCol>
              </a:tblGrid>
              <a:tr h="189910">
                <a:tc>
                  <a:txBody>
                    <a:bodyPr/>
                    <a:lstStyle/>
                    <a:p>
                      <a:pPr algn="ctr"/>
                      <a:endParaRPr lang="de-CH" sz="14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3211" rtl="0" eaLnBrk="1" fontAlgn="auto" latinLnBrk="0" hangingPunct="1">
                        <a:lnSpc>
                          <a:spcPct val="100000"/>
                        </a:lnSpc>
                        <a:spcBef>
                          <a:spcPts val="0"/>
                        </a:spcBef>
                        <a:spcAft>
                          <a:spcPts val="0"/>
                        </a:spcAft>
                        <a:buClrTx/>
                        <a:buSzTx/>
                        <a:buFontTx/>
                        <a:buNone/>
                        <a:tabLst/>
                        <a:defRPr/>
                      </a:pPr>
                      <a:r>
                        <a:rPr lang="de-CH" sz="1500" b="1" kern="1200" noProof="0" dirty="0">
                          <a:solidFill>
                            <a:srgbClr val="073450"/>
                          </a:solidFill>
                          <a:latin typeface="Century Gothic" panose="020B0502020202020204" pitchFamily="34" charset="0"/>
                          <a:ea typeface="+mn-ea"/>
                          <a:cs typeface="+mn-cs"/>
                        </a:rPr>
                        <a:t>Le </a:t>
                      </a:r>
                      <a:r>
                        <a:rPr lang="de-CH" sz="1500" b="1" kern="1200" noProof="0" dirty="0" err="1">
                          <a:solidFill>
                            <a:srgbClr val="073450"/>
                          </a:solidFill>
                          <a:latin typeface="Century Gothic" panose="020B0502020202020204" pitchFamily="34" charset="0"/>
                          <a:ea typeface="+mn-ea"/>
                          <a:cs typeface="+mn-cs"/>
                        </a:rPr>
                        <a:t>défi</a:t>
                      </a:r>
                      <a:r>
                        <a:rPr lang="de-CH" sz="1500" b="1" kern="1200" noProof="0" dirty="0">
                          <a:solidFill>
                            <a:srgbClr val="073450"/>
                          </a:solidFill>
                          <a:latin typeface="Century Gothic" panose="020B0502020202020204" pitchFamily="34" charset="0"/>
                          <a:ea typeface="+mn-ea"/>
                          <a:cs typeface="+mn-cs"/>
                        </a:rPr>
                        <a:t> du </a:t>
                      </a:r>
                      <a:r>
                        <a:rPr lang="de-CH" sz="1500" b="1" kern="1200" noProof="0" dirty="0" err="1">
                          <a:solidFill>
                            <a:srgbClr val="073450"/>
                          </a:solidFill>
                          <a:latin typeface="Century Gothic" panose="020B0502020202020204" pitchFamily="34" charset="0"/>
                          <a:ea typeface="+mn-ea"/>
                          <a:cs typeface="+mn-cs"/>
                        </a:rPr>
                        <a:t>troc</a:t>
                      </a:r>
                      <a:r>
                        <a:rPr lang="de-CH" sz="1500" b="1" kern="1200" noProof="0" dirty="0">
                          <a:solidFill>
                            <a:srgbClr val="073450"/>
                          </a:solidFill>
                          <a:latin typeface="Century Gothic" panose="020B0502020202020204" pitchFamily="34" charset="0"/>
                          <a:ea typeface="+mn-ea"/>
                          <a:cs typeface="+mn-cs"/>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1500" b="1" kern="1200" noProof="0" dirty="0">
                          <a:solidFill>
                            <a:srgbClr val="073450"/>
                          </a:solidFill>
                          <a:latin typeface="Century Gothic" panose="020B0502020202020204" pitchFamily="34" charset="0"/>
                          <a:ea typeface="+mn-ea"/>
                          <a:cs typeface="+mn-cs"/>
                        </a:rPr>
                        <a:t>Racontez-moi votre histoire !</a:t>
                      </a:r>
                    </a:p>
                    <a:p>
                      <a:pPr algn="ctr"/>
                      <a:endParaRPr lang="de-CH"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1500" b="1" kern="1200" noProof="0" dirty="0">
                          <a:solidFill>
                            <a:srgbClr val="073450"/>
                          </a:solidFill>
                          <a:latin typeface="Century Gothic" panose="020B0502020202020204" pitchFamily="34" charset="0"/>
                          <a:ea typeface="+mn-ea"/>
                          <a:cs typeface="+mn-cs"/>
                        </a:rPr>
                        <a:t>C'est inutile !</a:t>
                      </a:r>
                    </a:p>
                    <a:p>
                      <a:pPr algn="ctr"/>
                      <a:endParaRPr lang="de-CH"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1500" b="1" kern="1200" baseline="0" noProof="0" dirty="0">
                          <a:solidFill>
                            <a:srgbClr val="073450"/>
                          </a:solidFill>
                          <a:latin typeface="Century Gothic" panose="020B0502020202020204" pitchFamily="34" charset="0"/>
                          <a:ea typeface="+mn-ea"/>
                          <a:cs typeface="+mn-cs"/>
                        </a:rPr>
                        <a:t>Kickstart it !</a:t>
                      </a:r>
                      <a:endParaRPr lang="de-CH"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1500" b="1" noProof="0" dirty="0">
                          <a:solidFill>
                            <a:srgbClr val="073450"/>
                          </a:solidFill>
                          <a:latin typeface="Century Gothic" panose="020B0502020202020204" pitchFamily="34" charset="0"/>
                        </a:rPr>
                        <a:t>Le Marketing sous la loupe</a:t>
                      </a:r>
                    </a:p>
                    <a:p>
                      <a:pPr algn="ctr"/>
                      <a:endParaRPr lang="de-CH"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r>
                        <a:rPr lang="de-CH" sz="1400" b="0" noProof="0" dirty="0">
                          <a:solidFill>
                            <a:srgbClr val="073450"/>
                          </a:solidFill>
                          <a:latin typeface="Century Gothic" panose="020B0502020202020204" pitchFamily="34" charset="0"/>
                        </a:rPr>
                        <a:t>Les entrepreneur·e·s doivent demander et convaincre les autres (par exemple pour obtenir un feedback ou réaliser des ventes)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l"/>
                      <a:r>
                        <a:rPr lang="de-CH" sz="1400" b="0" kern="1200" noProof="0" dirty="0">
                          <a:solidFill>
                            <a:srgbClr val="073450"/>
                          </a:solidFill>
                          <a:latin typeface="Century Gothic" panose="020B0502020202020204" pitchFamily="34" charset="0"/>
                          <a:ea typeface="+mn-ea"/>
                          <a:cs typeface="+mn-cs"/>
                        </a:rPr>
                        <a:t>Les entrepreneur·e·s doivent répondre à un besoin du client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pPr algn="l"/>
                      <a:r>
                        <a:rPr lang="de-CH" sz="1400" b="0" kern="1200" noProof="0" dirty="0">
                          <a:solidFill>
                            <a:srgbClr val="073450"/>
                          </a:solidFill>
                          <a:latin typeface="Century Gothic" panose="020B0502020202020204" pitchFamily="34" charset="0"/>
                          <a:ea typeface="+mn-ea"/>
                          <a:cs typeface="+mn-cs"/>
                        </a:rPr>
                        <a:t>Les entrepreneur·e·s doivent faire preuve d'esprit critique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a:txBody>
                    <a:bodyPr/>
                    <a:lstStyle/>
                    <a:p>
                      <a:pPr algn="l"/>
                      <a:r>
                        <a:rPr lang="de-CH" sz="1400" b="0" kern="1200" noProof="0" dirty="0">
                          <a:solidFill>
                            <a:srgbClr val="073450"/>
                          </a:solidFill>
                          <a:latin typeface="Century Gothic" panose="020B0502020202020204" pitchFamily="34" charset="0"/>
                          <a:ea typeface="+mn-ea"/>
                          <a:cs typeface="+mn-cs"/>
                        </a:rPr>
                        <a:t>Les entrepreneur·e·s peuvent apprendre des autres, de ce qui fonctionne et de leurs erreurs.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CH" sz="3200" b="0" noProof="0" dirty="0">
                        <a:solidFill>
                          <a:srgbClr val="8EB403"/>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9" name="Foliennummernplatzhalter 12">
            <a:extLst>
              <a:ext uri="{FF2B5EF4-FFF2-40B4-BE49-F238E27FC236}">
                <a16:creationId xmlns:a16="http://schemas.microsoft.com/office/drawing/2014/main" id="{CC8ACA9A-9DC7-D921-2C76-8BBB0FAA96CA}"/>
              </a:ext>
            </a:extLst>
          </p:cNvPr>
          <p:cNvSpPr txBox="1">
            <a:spLocks/>
          </p:cNvSpPr>
          <p:nvPr/>
        </p:nvSpPr>
        <p:spPr>
          <a:xfrm>
            <a:off x="11510081"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mtClean="0">
                <a:solidFill>
                  <a:prstClr val="white"/>
                </a:solidFill>
                <a:latin typeface="Century Gothic"/>
              </a:rPr>
              <a:t>20</a:t>
            </a:fld>
            <a:endParaRPr lang="ru-RU" dirty="0">
              <a:solidFill>
                <a:prstClr val="white"/>
              </a:solidFill>
              <a:latin typeface="Century Gothic"/>
            </a:endParaRPr>
          </a:p>
        </p:txBody>
      </p:sp>
      <p:sp>
        <p:nvSpPr>
          <p:cNvPr id="5" name="Textfeld 4">
            <a:extLst>
              <a:ext uri="{FF2B5EF4-FFF2-40B4-BE49-F238E27FC236}">
                <a16:creationId xmlns:a16="http://schemas.microsoft.com/office/drawing/2014/main" id="{09849D56-35EA-E9A8-9FD5-2FF53FDB503B}"/>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extLst>
      <p:ext uri="{BB962C8B-B14F-4D97-AF65-F5344CB8AC3E}">
        <p14:creationId xmlns:p14="http://schemas.microsoft.com/office/powerpoint/2010/main" val="1080884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22185" y="2792348"/>
            <a:ext cx="4649884" cy="3177320"/>
          </a:xfrm>
        </p:spPr>
        <p:txBody>
          <a:bodyPr>
            <a:noAutofit/>
          </a:bodyPr>
          <a:lstStyle/>
          <a:p>
            <a:r>
              <a:rPr lang="fr-CH" sz="4200" noProof="0" dirty="0">
                <a:solidFill>
                  <a:schemeClr val="bg1"/>
                </a:solidFill>
              </a:rPr>
              <a:t>Warm-up:</a:t>
            </a:r>
            <a:br>
              <a:rPr lang="fr-CH" sz="4200" noProof="0" dirty="0">
                <a:solidFill>
                  <a:schemeClr val="bg1"/>
                </a:solidFill>
              </a:rPr>
            </a:br>
            <a:r>
              <a:rPr lang="fr-CH" sz="3000" noProof="0" dirty="0">
                <a:solidFill>
                  <a:schemeClr val="bg1"/>
                </a:solidFill>
              </a:rPr>
              <a:t>préparez-vous pour le voyage entrepreneurial</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fld id="{B7E6CA31-DA56-47CF-9891-B6D0296B6AEC}" type="slidenum">
              <a:rPr lang="fr-CH" noProof="0" smtClean="0"/>
              <a:t>3</a:t>
            </a:fld>
            <a:endParaRPr lang="fr-CH" noProof="0" dirty="0"/>
          </a:p>
        </p:txBody>
      </p:sp>
      <p:sp>
        <p:nvSpPr>
          <p:cNvPr id="6" name="Textplatzhalter 2">
            <a:extLst>
              <a:ext uri="{FF2B5EF4-FFF2-40B4-BE49-F238E27FC236}">
                <a16:creationId xmlns:a16="http://schemas.microsoft.com/office/drawing/2014/main" id="{25C56F4A-330C-9D74-2EC1-B2EEA4A5A67D}"/>
              </a:ext>
            </a:extLst>
          </p:cNvPr>
          <p:cNvSpPr txBox="1">
            <a:spLocks/>
          </p:cNvSpPr>
          <p:nvPr/>
        </p:nvSpPr>
        <p:spPr>
          <a:xfrm>
            <a:off x="241763" y="5353888"/>
            <a:ext cx="11728051" cy="138535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fr-CH" sz="2000" b="1" noProof="0" dirty="0">
                <a:solidFill>
                  <a:srgbClr val="B11B96"/>
                </a:solidFill>
                <a:latin typeface="+mj-lt"/>
              </a:rPr>
              <a:t>Journée d'inspiration | </a:t>
            </a:r>
            <a:r>
              <a:rPr lang="fr-CH" sz="2000" dirty="0">
                <a:solidFill>
                  <a:schemeClr val="accent6">
                    <a:lumMod val="50000"/>
                  </a:schemeClr>
                </a:solidFill>
                <a:latin typeface="+mj-lt"/>
              </a:rPr>
              <a:t>Module 1 : </a:t>
            </a:r>
            <a:r>
              <a:rPr lang="fr-FR" sz="2000" dirty="0">
                <a:solidFill>
                  <a:schemeClr val="accent6">
                    <a:lumMod val="50000"/>
                  </a:schemeClr>
                </a:solidFill>
                <a:latin typeface="+mj-lt"/>
              </a:rPr>
              <a:t>Trouver un problème qui mérite d’être résolu</a:t>
            </a:r>
            <a:r>
              <a:rPr lang="fr-CH" sz="2000" dirty="0">
                <a:solidFill>
                  <a:schemeClr val="accent6">
                    <a:lumMod val="50000"/>
                  </a:schemeClr>
                </a:solidFill>
                <a:latin typeface="+mj-lt"/>
              </a:rPr>
              <a:t> | Module 2 : Développer une solution appropriée | Module 3 : </a:t>
            </a:r>
            <a:r>
              <a:rPr lang="fr-FR" sz="2000" dirty="0">
                <a:solidFill>
                  <a:schemeClr val="accent6">
                    <a:lumMod val="50000"/>
                  </a:schemeClr>
                </a:solidFill>
                <a:latin typeface="+mj-lt"/>
              </a:rPr>
              <a:t>Développer un modèle d’affaires viable </a:t>
            </a:r>
            <a:r>
              <a:rPr lang="fr-CH" sz="2000" dirty="0">
                <a:solidFill>
                  <a:schemeClr val="accent6">
                    <a:lumMod val="50000"/>
                  </a:schemeClr>
                </a:solidFill>
                <a:latin typeface="+mj-lt"/>
              </a:rPr>
              <a:t>| Module 4 : Assurer la viabilité financière | Module 5 : Entrer sur le marché | Module 6 : Présentation et clôture</a:t>
            </a:r>
          </a:p>
        </p:txBody>
      </p:sp>
    </p:spTree>
    <p:extLst>
      <p:ext uri="{BB962C8B-B14F-4D97-AF65-F5344CB8AC3E}">
        <p14:creationId xmlns:p14="http://schemas.microsoft.com/office/powerpoint/2010/main" val="383266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34302-0436-7AF5-E769-529EC89F383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1B3BE3F-FDA7-3AB4-FFB3-397A4E95C5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BDA03F60-27A3-C5B2-7A28-05D012684997}"/>
              </a:ext>
            </a:extLst>
          </p:cNvPr>
          <p:cNvSpPr txBox="1">
            <a:spLocks/>
          </p:cNvSpPr>
          <p:nvPr/>
        </p:nvSpPr>
        <p:spPr>
          <a:xfrm>
            <a:off x="951661" y="171020"/>
            <a:ext cx="716363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Activités possibles pour s'initier à la pensée et à l'action entrepreneuriales</a:t>
            </a:r>
          </a:p>
        </p:txBody>
      </p:sp>
      <p:graphicFrame>
        <p:nvGraphicFramePr>
          <p:cNvPr id="3" name="Tabelle 2">
            <a:extLst>
              <a:ext uri="{FF2B5EF4-FFF2-40B4-BE49-F238E27FC236}">
                <a16:creationId xmlns:a16="http://schemas.microsoft.com/office/drawing/2014/main" id="{50B0CD00-60B9-CE3C-2E0B-91ED76B3DEDB}"/>
              </a:ext>
            </a:extLst>
          </p:cNvPr>
          <p:cNvGraphicFramePr>
            <a:graphicFrameLocks noGrp="1"/>
          </p:cNvGraphicFramePr>
          <p:nvPr>
            <p:extLst>
              <p:ext uri="{D42A27DB-BD31-4B8C-83A1-F6EECF244321}">
                <p14:modId xmlns:p14="http://schemas.microsoft.com/office/powerpoint/2010/main" val="1813558022"/>
              </p:ext>
            </p:extLst>
          </p:nvPr>
        </p:nvGraphicFramePr>
        <p:xfrm>
          <a:off x="1047345" y="2010056"/>
          <a:ext cx="10000034" cy="2682240"/>
        </p:xfrm>
        <a:graphic>
          <a:graphicData uri="http://schemas.openxmlformats.org/drawingml/2006/table">
            <a:tbl>
              <a:tblPr firstRow="1" bandRow="1">
                <a:tableStyleId>{5C22544A-7EE6-4342-B048-85BDC9FD1C3A}</a:tableStyleId>
              </a:tblPr>
              <a:tblGrid>
                <a:gridCol w="643197">
                  <a:extLst>
                    <a:ext uri="{9D8B030D-6E8A-4147-A177-3AD203B41FA5}">
                      <a16:colId xmlns:a16="http://schemas.microsoft.com/office/drawing/2014/main" val="20000"/>
                    </a:ext>
                  </a:extLst>
                </a:gridCol>
                <a:gridCol w="9356837">
                  <a:extLst>
                    <a:ext uri="{9D8B030D-6E8A-4147-A177-3AD203B41FA5}">
                      <a16:colId xmlns:a16="http://schemas.microsoft.com/office/drawing/2014/main" val="20001"/>
                    </a:ext>
                  </a:extLst>
                </a:gridCol>
              </a:tblGrid>
              <a:tr h="370840">
                <a:tc>
                  <a:txBody>
                    <a:bodyPr/>
                    <a:lstStyle/>
                    <a:p>
                      <a:pPr algn="ctr"/>
                      <a:r>
                        <a:rPr lang="fr-CH" sz="2000" noProof="0" dirty="0">
                          <a:solidFill>
                            <a:schemeClr val="accent1"/>
                          </a:solidFill>
                        </a:rPr>
                        <a:t>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CH" sz="2000" noProof="0" dirty="0">
                          <a:solidFill>
                            <a:schemeClr val="accent1"/>
                          </a:solidFill>
                        </a:rPr>
                        <a:t>Activité</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fr-CH" sz="2000" b="1" noProof="0" dirty="0">
                          <a:solidFill>
                            <a:srgbClr val="697D91"/>
                          </a:solidFill>
                        </a:rPr>
                        <a:t>1</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2000" b="1" kern="1200" noProof="0" dirty="0">
                          <a:solidFill>
                            <a:srgbClr val="697D91"/>
                          </a:solidFill>
                          <a:latin typeface="+mn-lt"/>
                          <a:ea typeface="+mn-ea"/>
                          <a:cs typeface="+mn-cs"/>
                        </a:rPr>
                        <a:t>Le défi du troc : </a:t>
                      </a:r>
                      <a:r>
                        <a:rPr lang="fr-CH" sz="2000" b="0" kern="1200" noProof="0" dirty="0">
                          <a:solidFill>
                            <a:srgbClr val="697D91"/>
                          </a:solidFill>
                          <a:latin typeface="+mn-lt"/>
                          <a:ea typeface="+mn-ea"/>
                          <a:cs typeface="+mn-cs"/>
                        </a:rPr>
                        <a:t>Commencez avec un petit objet et échangez vers le haut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fr-CH" sz="2000" b="1" noProof="0" dirty="0">
                          <a:solidFill>
                            <a:srgbClr val="697D91"/>
                          </a:solidFill>
                        </a:rPr>
                        <a:t>2</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fr-CH" sz="2000" b="1" kern="1200" noProof="0" dirty="0">
                          <a:solidFill>
                            <a:srgbClr val="697D91"/>
                          </a:solidFill>
                          <a:latin typeface="+mn-lt"/>
                          <a:ea typeface="+mn-ea"/>
                          <a:cs typeface="+mn-cs"/>
                        </a:rPr>
                        <a:t>Racontez-moi votre histoire : </a:t>
                      </a:r>
                      <a:r>
                        <a:rPr lang="fr-CH" sz="2000" b="0" kern="1200" noProof="0" dirty="0">
                          <a:solidFill>
                            <a:srgbClr val="697D91"/>
                          </a:solidFill>
                          <a:latin typeface="+mn-lt"/>
                          <a:ea typeface="+mn-ea"/>
                          <a:cs typeface="+mn-cs"/>
                        </a:rPr>
                        <a:t>Interviewez </a:t>
                      </a:r>
                      <a:r>
                        <a:rPr lang="fr-CH" sz="2000" b="0" kern="1200" noProof="0" dirty="0" err="1">
                          <a:solidFill>
                            <a:srgbClr val="697D91"/>
                          </a:solidFill>
                          <a:latin typeface="+mn-lt"/>
                          <a:ea typeface="+mn-ea"/>
                          <a:cs typeface="+mn-cs"/>
                        </a:rPr>
                        <a:t>un·e</a:t>
                      </a:r>
                      <a:r>
                        <a:rPr lang="fr-CH" sz="2000" b="0" kern="1200" noProof="0" dirty="0">
                          <a:solidFill>
                            <a:srgbClr val="697D91"/>
                          </a:solidFill>
                          <a:latin typeface="+mn-lt"/>
                          <a:ea typeface="+mn-ea"/>
                          <a:cs typeface="+mn-cs"/>
                        </a:rPr>
                        <a:t> </a:t>
                      </a:r>
                      <a:r>
                        <a:rPr lang="fr-CH" sz="2000" b="0" kern="1200" noProof="0" dirty="0" err="1">
                          <a:solidFill>
                            <a:srgbClr val="697D91"/>
                          </a:solidFill>
                          <a:latin typeface="+mn-lt"/>
                          <a:ea typeface="+mn-ea"/>
                          <a:cs typeface="+mn-cs"/>
                        </a:rPr>
                        <a:t>entrepreneur·e</a:t>
                      </a:r>
                      <a:endParaRPr lang="fr-CH" sz="2000" b="0" kern="1200" noProof="0" dirty="0">
                        <a:solidFill>
                          <a:srgbClr val="697D91"/>
                        </a:solidFill>
                        <a:latin typeface="+mn-lt"/>
                        <a:ea typeface="+mn-ea"/>
                        <a:cs typeface="+mn-cs"/>
                      </a:endParaRP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3"/>
                  </a:ext>
                </a:extLst>
              </a:tr>
              <a:tr h="0">
                <a:tc>
                  <a:txBody>
                    <a:bodyPr/>
                    <a:lstStyle/>
                    <a:p>
                      <a:pPr algn="ctr"/>
                      <a:r>
                        <a:rPr lang="fr-CH" sz="2000" b="1" noProof="0" dirty="0">
                          <a:solidFill>
                            <a:srgbClr val="697D91"/>
                          </a:solidFill>
                        </a:rPr>
                        <a:t>3</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2000" b="1" kern="1200" noProof="0" dirty="0">
                          <a:solidFill>
                            <a:srgbClr val="697D91"/>
                          </a:solidFill>
                          <a:latin typeface="+mn-lt"/>
                          <a:ea typeface="+mn-ea"/>
                          <a:cs typeface="+mn-cs"/>
                        </a:rPr>
                        <a:t>C'est inutile ! </a:t>
                      </a:r>
                      <a:r>
                        <a:rPr lang="fr-CH" sz="2000" b="0" kern="1200" noProof="0" dirty="0">
                          <a:solidFill>
                            <a:srgbClr val="697D91"/>
                          </a:solidFill>
                          <a:latin typeface="+mn-lt"/>
                          <a:ea typeface="+mn-ea"/>
                          <a:cs typeface="+mn-cs"/>
                        </a:rPr>
                        <a:t>Identifiez un produit qui a échoué</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fr-CH" sz="2000" b="1" noProof="0" dirty="0">
                          <a:solidFill>
                            <a:srgbClr val="697D91"/>
                          </a:solidFill>
                        </a:rPr>
                        <a:t>4</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2000" b="1" kern="1200" baseline="0" noProof="0" dirty="0" err="1">
                          <a:solidFill>
                            <a:srgbClr val="697D91"/>
                          </a:solidFill>
                          <a:latin typeface="+mn-lt"/>
                          <a:ea typeface="+mn-ea"/>
                          <a:cs typeface="+mn-cs"/>
                        </a:rPr>
                        <a:t>Kickstart</a:t>
                      </a:r>
                      <a:r>
                        <a:rPr lang="fr-CH" sz="2000" b="1" kern="1200" baseline="0" noProof="0" dirty="0">
                          <a:solidFill>
                            <a:srgbClr val="697D91"/>
                          </a:solidFill>
                          <a:latin typeface="+mn-lt"/>
                          <a:ea typeface="+mn-ea"/>
                          <a:cs typeface="+mn-cs"/>
                        </a:rPr>
                        <a:t> </a:t>
                      </a:r>
                      <a:r>
                        <a:rPr lang="fr-CH" sz="2000" b="1" kern="1200" baseline="0" noProof="0" dirty="0" err="1">
                          <a:solidFill>
                            <a:srgbClr val="697D91"/>
                          </a:solidFill>
                          <a:latin typeface="+mn-lt"/>
                          <a:ea typeface="+mn-ea"/>
                          <a:cs typeface="+mn-cs"/>
                        </a:rPr>
                        <a:t>it</a:t>
                      </a:r>
                      <a:r>
                        <a:rPr lang="fr-CH" sz="2000" b="1" kern="1200" baseline="0" noProof="0" dirty="0">
                          <a:solidFill>
                            <a:srgbClr val="697D91"/>
                          </a:solidFill>
                          <a:latin typeface="+mn-lt"/>
                          <a:ea typeface="+mn-ea"/>
                          <a:cs typeface="+mn-cs"/>
                        </a:rPr>
                        <a:t> : </a:t>
                      </a:r>
                      <a:r>
                        <a:rPr lang="fr-CH" sz="2000" b="0" kern="1200" baseline="0" noProof="0" dirty="0">
                          <a:solidFill>
                            <a:srgbClr val="697D91"/>
                          </a:solidFill>
                          <a:latin typeface="+mn-lt"/>
                          <a:ea typeface="+mn-ea"/>
                          <a:cs typeface="+mn-cs"/>
                        </a:rPr>
                        <a:t>Comparez plusieurs campagnes de Crowdfunding</a:t>
                      </a:r>
                      <a:endParaRPr lang="fr-CH" sz="2000" b="0" noProof="0" dirty="0">
                        <a:solidFill>
                          <a:srgbClr val="697D91"/>
                        </a:solidFill>
                      </a:endParaRP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fr-CH" sz="2000" b="1" noProof="0" dirty="0">
                          <a:solidFill>
                            <a:srgbClr val="697D91"/>
                          </a:solidFill>
                        </a:rPr>
                        <a:t>5</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2000" b="1" noProof="0" dirty="0">
                          <a:solidFill>
                            <a:srgbClr val="697D91"/>
                          </a:solidFill>
                        </a:rPr>
                        <a:t>Le Marketing sous la loupe : </a:t>
                      </a:r>
                      <a:r>
                        <a:rPr lang="fr-FR" sz="2000" b="0" noProof="0" dirty="0">
                          <a:solidFill>
                            <a:srgbClr val="697D91"/>
                          </a:solidFill>
                        </a:rPr>
                        <a:t>Trouvez une campagne de Marketing que vous voyez de manière critique</a:t>
                      </a:r>
                      <a:endParaRPr lang="fr-CH" sz="2000" noProof="0" dirty="0">
                        <a:solidFill>
                          <a:srgbClr val="697D91"/>
                        </a:solidFill>
                      </a:endParaRP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759988"/>
                  </a:ext>
                </a:extLst>
              </a:tr>
            </a:tbl>
          </a:graphicData>
        </a:graphic>
      </p:graphicFrame>
      <p:sp>
        <p:nvSpPr>
          <p:cNvPr id="5" name="Textfeld 4">
            <a:extLst>
              <a:ext uri="{FF2B5EF4-FFF2-40B4-BE49-F238E27FC236}">
                <a16:creationId xmlns:a16="http://schemas.microsoft.com/office/drawing/2014/main" id="{61EA5CDB-9648-62F5-97CE-EB3715A1CB02}"/>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mj-lt"/>
              </a:rPr>
              <a:t>Documents élaborés par : Centre suisse pour la pensée et l'action entrepreneuriales </a:t>
            </a:r>
            <a:r>
              <a:rPr lang="fr-FR" sz="1100" b="1" dirty="0" err="1">
                <a:solidFill>
                  <a:srgbClr val="5F5F5F"/>
                </a:solidFill>
                <a:latin typeface="+mj-lt"/>
              </a:rPr>
              <a:t>csPAE</a:t>
            </a:r>
            <a:endParaRPr lang="de-CH" sz="1100" b="1" dirty="0">
              <a:solidFill>
                <a:srgbClr val="5F5F5F"/>
              </a:solidFill>
              <a:latin typeface="+mj-lt"/>
            </a:endParaRPr>
          </a:p>
        </p:txBody>
      </p:sp>
    </p:spTree>
    <p:extLst>
      <p:ext uri="{BB962C8B-B14F-4D97-AF65-F5344CB8AC3E}">
        <p14:creationId xmlns:p14="http://schemas.microsoft.com/office/powerpoint/2010/main" val="5953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B4705-66FC-BF60-69AB-02250FFF5F90}"/>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8636DBB3-2E1B-D524-AD9C-7E3EDBCA5D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87331" y="2585335"/>
            <a:ext cx="5694234" cy="3771015"/>
          </a:xfrm>
          <a:prstGeom prst="rect">
            <a:avLst/>
          </a:prstGeom>
        </p:spPr>
      </p:pic>
      <p:sp>
        <p:nvSpPr>
          <p:cNvPr id="2" name="Foliennummernplatzhalter 1">
            <a:extLst>
              <a:ext uri="{FF2B5EF4-FFF2-40B4-BE49-F238E27FC236}">
                <a16:creationId xmlns:a16="http://schemas.microsoft.com/office/drawing/2014/main" id="{07A0ABAB-4556-D1D4-B704-FAF44571E6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E61F3751-5317-A9E3-4873-90C762D4E41B}"/>
              </a:ext>
            </a:extLst>
          </p:cNvPr>
          <p:cNvSpPr txBox="1">
            <a:spLocks/>
          </p:cNvSpPr>
          <p:nvPr/>
        </p:nvSpPr>
        <p:spPr>
          <a:xfrm>
            <a:off x="2209825" y="897118"/>
            <a:ext cx="7772349" cy="19991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en-GB" sz="4200" dirty="0">
                <a:solidFill>
                  <a:srgbClr val="073450"/>
                </a:solidFill>
                <a:latin typeface="Century Gothic"/>
              </a:rPr>
              <a:t>1 Le défi du troc : commencez avec un petit objet et échangez vers le haut</a:t>
            </a:r>
            <a:endParaRPr lang="en-GB" sz="4200" b="0" dirty="0">
              <a:solidFill>
                <a:srgbClr val="073450"/>
              </a:solidFill>
              <a:latin typeface="Century Gothic"/>
            </a:endParaRPr>
          </a:p>
        </p:txBody>
      </p:sp>
    </p:spTree>
    <p:extLst>
      <p:ext uri="{BB962C8B-B14F-4D97-AF65-F5344CB8AC3E}">
        <p14:creationId xmlns:p14="http://schemas.microsoft.com/office/powerpoint/2010/main" val="3509466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D1BDC-FD6E-6FBB-73DF-23CB09B6D9A3}"/>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6900708-58DB-0AE9-1BE4-5007FF798C61}"/>
              </a:ext>
            </a:extLst>
          </p:cNvPr>
          <p:cNvSpPr/>
          <p:nvPr/>
        </p:nvSpPr>
        <p:spPr>
          <a:xfrm>
            <a:off x="1062493" y="1499192"/>
            <a:ext cx="10535454" cy="4332930"/>
          </a:xfrm>
          <a:prstGeom prst="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2" name="Foliennummernplatzhalter 1">
            <a:extLst>
              <a:ext uri="{FF2B5EF4-FFF2-40B4-BE49-F238E27FC236}">
                <a16:creationId xmlns:a16="http://schemas.microsoft.com/office/drawing/2014/main" id="{EF0C5F81-2B61-9688-FD0E-8CE40D641B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920083B0-AF12-1C77-5C6D-7D88C55B4B63}"/>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Le défi du troc : contexte</a:t>
            </a:r>
          </a:p>
        </p:txBody>
      </p:sp>
      <p:sp>
        <p:nvSpPr>
          <p:cNvPr id="6" name="New shape"/>
          <p:cNvSpPr/>
          <p:nvPr/>
        </p:nvSpPr>
        <p:spPr>
          <a:xfrm>
            <a:off x="1316896" y="1800534"/>
            <a:ext cx="10026648" cy="3704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Pour concrétiser une idée de création d'entreprise, les entrepreneur·e·s ont besoin de l'aide et du soutien d'autres personnes. Ils ont besoin de temps ou d'argent, d'idées, de feedback ou de contacts.</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En bref, les entrepreneur·e·s doivent convaincre les autres de mettre des ressources à leur disposition. Parfois, ils peuvent faire appel à leur propre cercle de connaissances ou demander à des amis d'amis. Mais parfois, les entrepreneur·e·s doivent aussi s'adresser à des personnes avec lesquelles ils n'ont pas encore eu de contact et les convaincre du bien-fondé d'une idée. Le succès dépend en grande partie de la manière dont les entrepreneur·e·s s'adressent à leur interlocuteur.</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Cet exercice vous aide à aborder des personnes que vous ne connaissez pas encore et que vous souhaitez convaincre de quelque chose.</a:t>
            </a:r>
          </a:p>
        </p:txBody>
      </p:sp>
      <p:sp>
        <p:nvSpPr>
          <p:cNvPr id="5" name="Text Placeholder 3">
            <a:extLst>
              <a:ext uri="{FF2B5EF4-FFF2-40B4-BE49-F238E27FC236}">
                <a16:creationId xmlns:a16="http://schemas.microsoft.com/office/drawing/2014/main" id="{03740717-F3B6-479C-AED1-2CAB05E8B648}"/>
              </a:ext>
            </a:extLst>
          </p:cNvPr>
          <p:cNvSpPr txBox="1">
            <a:spLocks/>
          </p:cNvSpPr>
          <p:nvPr/>
        </p:nvSpPr>
        <p:spPr>
          <a:xfrm>
            <a:off x="4263391" y="5887931"/>
            <a:ext cx="7481006" cy="3651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Source : </a:t>
            </a:r>
            <a:r>
              <a:rPr lang="de-AT" sz="1000" dirty="0">
                <a:solidFill>
                  <a:srgbClr val="697D91"/>
                </a:solidFill>
                <a:latin typeface="Century Gothic" panose="020B0502020202020204" pitchFamily="34" charset="0"/>
              </a:rPr>
              <a:t>Fueglistaller, U., Fust, A., Müller, C., Müller, S., &amp; Zellweger, T. (2019). Entrepreneuriat - Modèles, mise en œuvre, perspectives : Avec des exemples de cas en Allemagne, en Autriche et en Suisse (5e éd.). Springer Gabler. p. 29.</a:t>
            </a:r>
          </a:p>
        </p:txBody>
      </p:sp>
    </p:spTree>
    <p:extLst>
      <p:ext uri="{BB962C8B-B14F-4D97-AF65-F5344CB8AC3E}">
        <p14:creationId xmlns:p14="http://schemas.microsoft.com/office/powerpoint/2010/main" val="2067377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EF08-EE8C-94F0-AE3C-96334225311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FC1B23C4-76AD-389B-FE53-99ED8B4D87BD}"/>
              </a:ext>
            </a:extLst>
          </p:cNvPr>
          <p:cNvSpPr/>
          <p:nvPr/>
        </p:nvSpPr>
        <p:spPr>
          <a:xfrm>
            <a:off x="1052445" y="3826684"/>
            <a:ext cx="10535454" cy="2261104"/>
          </a:xfrm>
          <a:prstGeom prst="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3211"/>
            <a:endParaRPr lang="de-DE" sz="1346" dirty="0" err="1">
              <a:solidFill>
                <a:srgbClr val="E78E23"/>
              </a:solidFill>
              <a:latin typeface="Lucida Sans"/>
            </a:endParaRPr>
          </a:p>
        </p:txBody>
      </p:sp>
      <p:sp>
        <p:nvSpPr>
          <p:cNvPr id="2" name="Foliennummernplatzhalter 1">
            <a:extLst>
              <a:ext uri="{FF2B5EF4-FFF2-40B4-BE49-F238E27FC236}">
                <a16:creationId xmlns:a16="http://schemas.microsoft.com/office/drawing/2014/main" id="{8AC086C6-9EE6-9B85-E839-8A59AA5B79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F3475A17-3522-0078-3B42-8C1913D58A01}"/>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Le défi du troc : votre mission</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5" name="Text Placeholder 3">
            <a:extLst>
              <a:ext uri="{FF2B5EF4-FFF2-40B4-BE49-F238E27FC236}">
                <a16:creationId xmlns:a16="http://schemas.microsoft.com/office/drawing/2014/main" id="{8F88E34C-E8A4-4F6D-52FC-E2692A264F52}"/>
              </a:ext>
            </a:extLst>
          </p:cNvPr>
          <p:cNvSpPr txBox="1">
            <a:spLocks/>
          </p:cNvSpPr>
          <p:nvPr/>
        </p:nvSpPr>
        <p:spPr>
          <a:xfrm>
            <a:off x="8584163" y="6168332"/>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Source : </a:t>
            </a:r>
            <a:r>
              <a:rPr lang="de-AT" sz="1000" dirty="0">
                <a:solidFill>
                  <a:srgbClr val="697D91"/>
                </a:solidFill>
                <a:latin typeface="Century Gothic" panose="020B0502020202020204" pitchFamily="34" charset="0"/>
              </a:rPr>
              <a:t>Fueglistaller et al. (2019), p. 29.</a:t>
            </a:r>
          </a:p>
        </p:txBody>
      </p:sp>
      <p:sp>
        <p:nvSpPr>
          <p:cNvPr id="10" name="New shape"/>
          <p:cNvSpPr/>
          <p:nvPr/>
        </p:nvSpPr>
        <p:spPr>
          <a:xfrm>
            <a:off x="956199" y="1008484"/>
            <a:ext cx="10885281" cy="2552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ea typeface="+mn-ea"/>
                <a:cs typeface="+mn-cs"/>
              </a:rPr>
              <a:t>Commencez avec un petit objet (par exemple une tasse, un stylo, une barrette à cheveux) et trouvez quelqu'un qui le trocra contre un objet que vous considérez de plus grande valeur.</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ea typeface="+mn-ea"/>
                <a:cs typeface="+mn-cs"/>
              </a:rPr>
              <a:t>Échangez cet objet à nouveau contre quelque chose que vous jugez de plus grande valeur. Réalisez au moins cinq échanges et n'échangez qu'avec des personnes que vous ne connaissez pas encore.</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ea typeface="+mn-ea"/>
                <a:cs typeface="+mn-cs"/>
              </a:rPr>
              <a:t>Kyle MacDonald a réussi à passer d'un trombone rouge à une maison en 14 échanges et un an ; bien que cela soit probablement plutôt </a:t>
            </a:r>
            <a:r>
              <a:rPr kumimoji="0" lang="de-CH" b="0" i="0" u="none" strike="noStrike" kern="1200" cap="none" spc="0" normalizeH="0" baseline="0" noProof="0" dirty="0" err="1">
                <a:ln>
                  <a:noFill/>
                </a:ln>
                <a:solidFill>
                  <a:srgbClr val="073450"/>
                </a:solidFill>
                <a:effectLst/>
                <a:uLnTx/>
                <a:uFillTx/>
                <a:ea typeface="+mn-ea"/>
                <a:cs typeface="+mn-cs"/>
              </a:rPr>
              <a:t>une</a:t>
            </a:r>
            <a:r>
              <a:rPr kumimoji="0" lang="de-CH" b="0" i="0" u="none" strike="noStrike" kern="1200" cap="none" spc="0" normalizeH="0" baseline="0" noProof="0" dirty="0">
                <a:ln>
                  <a:noFill/>
                </a:ln>
                <a:solidFill>
                  <a:srgbClr val="073450"/>
                </a:solidFill>
                <a:effectLst/>
                <a:uLnTx/>
                <a:uFillTx/>
                <a:ea typeface="+mn-ea"/>
                <a:cs typeface="+mn-cs"/>
              </a:rPr>
              <a:t> </a:t>
            </a:r>
            <a:r>
              <a:rPr kumimoji="0" lang="de-CH" b="0" i="0" u="none" strike="noStrike" kern="1200" cap="none" spc="0" normalizeH="0" baseline="0" noProof="0" dirty="0" err="1">
                <a:ln>
                  <a:noFill/>
                </a:ln>
                <a:solidFill>
                  <a:srgbClr val="073450"/>
                </a:solidFill>
                <a:effectLst/>
                <a:uLnTx/>
                <a:uFillTx/>
                <a:ea typeface="+mn-ea"/>
                <a:cs typeface="+mn-cs"/>
              </a:rPr>
              <a:t>exception</a:t>
            </a:r>
            <a:r>
              <a:rPr kumimoji="0" lang="de-CH" b="0" i="0" u="none" strike="noStrike" kern="1200" cap="none" spc="0" normalizeH="0" baseline="0" noProof="0" dirty="0">
                <a:ln>
                  <a:noFill/>
                </a:ln>
                <a:solidFill>
                  <a:srgbClr val="073450"/>
                </a:solidFill>
                <a:effectLst/>
                <a:uLnTx/>
                <a:uFillTx/>
                <a:ea typeface="+mn-ea"/>
                <a:cs typeface="+mn-cs"/>
              </a:rPr>
              <a:t> (https://de.wikipedia.org/wiki/One_red_paperclip).</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endParaRPr kumimoji="0" lang="en-US" sz="1698" b="0" i="0" u="none" strike="noStrike" kern="1200" cap="none" spc="0" normalizeH="0" baseline="0" noProof="0" dirty="0">
              <a:ln>
                <a:noFill/>
              </a:ln>
              <a:solidFill>
                <a:srgbClr val="073450"/>
              </a:solidFill>
              <a:effectLst/>
              <a:uLnTx/>
              <a:uFillTx/>
              <a:latin typeface="Lucida Sans"/>
              <a:ea typeface="+mn-ea"/>
              <a:cs typeface="+mn-cs"/>
            </a:endParaRPr>
          </a:p>
        </p:txBody>
      </p:sp>
      <p:sp>
        <p:nvSpPr>
          <p:cNvPr id="4" name="Rechteck 3">
            <a:extLst>
              <a:ext uri="{FF2B5EF4-FFF2-40B4-BE49-F238E27FC236}">
                <a16:creationId xmlns:a16="http://schemas.microsoft.com/office/drawing/2014/main" id="{F3130A79-DF05-AB49-7687-D25E0A519418}"/>
              </a:ext>
            </a:extLst>
          </p:cNvPr>
          <p:cNvSpPr/>
          <p:nvPr/>
        </p:nvSpPr>
        <p:spPr>
          <a:xfrm>
            <a:off x="1202921" y="3911491"/>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lang="de-CH" b="1" dirty="0">
                <a:solidFill>
                  <a:srgbClr val="073450"/>
                </a:solidFill>
              </a:rPr>
              <a:t>P</a:t>
            </a:r>
            <a:r>
              <a:rPr kumimoji="0" lang="de-CH" b="1" i="0" u="none" strike="noStrike" kern="1200" cap="none" spc="0" normalizeH="0" baseline="0" noProof="0" dirty="0" err="1">
                <a:ln>
                  <a:noFill/>
                </a:ln>
                <a:solidFill>
                  <a:srgbClr val="073450"/>
                </a:solidFill>
                <a:effectLst/>
                <a:uLnTx/>
                <a:uFillTx/>
                <a:ea typeface="+mn-ea"/>
                <a:cs typeface="+mn-cs"/>
              </a:rPr>
              <a:t>istes</a:t>
            </a:r>
            <a:r>
              <a:rPr kumimoji="0" lang="de-CH" b="1" i="0" u="none" strike="noStrike" kern="1200" cap="none" spc="0" normalizeH="0" baseline="0" noProof="0" dirty="0">
                <a:ln>
                  <a:noFill/>
                </a:ln>
                <a:solidFill>
                  <a:srgbClr val="073450"/>
                </a:solidFill>
                <a:effectLst/>
                <a:uLnTx/>
                <a:uFillTx/>
                <a:ea typeface="+mn-ea"/>
                <a:cs typeface="+mn-cs"/>
              </a:rPr>
              <a:t> de réflexion possibles</a:t>
            </a:r>
          </a:p>
        </p:txBody>
      </p:sp>
      <p:sp>
        <p:nvSpPr>
          <p:cNvPr id="8" name="Rechteck 7">
            <a:extLst>
              <a:ext uri="{FF2B5EF4-FFF2-40B4-BE49-F238E27FC236}">
                <a16:creationId xmlns:a16="http://schemas.microsoft.com/office/drawing/2014/main" id="{166346B3-6FB0-255E-A10F-C19396FC5818}"/>
              </a:ext>
            </a:extLst>
          </p:cNvPr>
          <p:cNvSpPr/>
          <p:nvPr/>
        </p:nvSpPr>
        <p:spPr>
          <a:xfrm>
            <a:off x="1180017" y="4245345"/>
            <a:ext cx="10407882" cy="1754326"/>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rPr>
              <a:t>Comment avez-vous procédé pour le troc ? Qu'est-ce qui a bien </a:t>
            </a:r>
            <a:r>
              <a:rPr lang="de-CH" dirty="0" err="1">
                <a:solidFill>
                  <a:srgbClr val="073450"/>
                </a:solidFill>
              </a:rPr>
              <a:t>fonctionné</a:t>
            </a:r>
            <a:r>
              <a:rPr lang="de-CH" dirty="0">
                <a:solidFill>
                  <a:srgbClr val="073450"/>
                </a:solidFill>
              </a:rPr>
              <a:t> ?</a:t>
            </a:r>
            <a:br>
              <a:rPr lang="de-CH" dirty="0">
                <a:solidFill>
                  <a:srgbClr val="073450"/>
                </a:solidFill>
              </a:rPr>
            </a:br>
            <a:r>
              <a:rPr lang="de-CH" dirty="0" err="1">
                <a:solidFill>
                  <a:srgbClr val="073450"/>
                </a:solidFill>
              </a:rPr>
              <a:t>Qu'est-ce</a:t>
            </a:r>
            <a:r>
              <a:rPr lang="de-CH" dirty="0">
                <a:solidFill>
                  <a:srgbClr val="073450"/>
                </a:solidFill>
              </a:rPr>
              <a:t> qui a moins bien fonctionné ?</a:t>
            </a:r>
          </a:p>
          <a:p>
            <a:pPr marL="354013" indent="-354013">
              <a:buClr>
                <a:srgbClr val="073450"/>
              </a:buClr>
              <a:buFont typeface="Century Gothic" panose="020B0502020202020204" pitchFamily="34" charset="0"/>
              <a:buChar char="●"/>
            </a:pPr>
            <a:r>
              <a:rPr lang="de-CH" dirty="0">
                <a:solidFill>
                  <a:srgbClr val="073450"/>
                </a:solidFill>
              </a:rPr>
              <a:t>À quel point était-il difficile d'aborder des inconnus ? Qu'est-ce qui vous a plu ?</a:t>
            </a:r>
          </a:p>
          <a:p>
            <a:pPr marL="354013" indent="-354013">
              <a:buClr>
                <a:srgbClr val="073450"/>
              </a:buClr>
              <a:buFont typeface="Century Gothic" panose="020B0502020202020204" pitchFamily="34" charset="0"/>
              <a:buChar char="●"/>
            </a:pPr>
            <a:r>
              <a:rPr lang="de-CH" dirty="0">
                <a:solidFill>
                  <a:srgbClr val="073450"/>
                </a:solidFill>
              </a:rPr>
              <a:t>Quelle forme d'approche a bien fonctionné ? Laquelle a moins bien fonctionné ?</a:t>
            </a:r>
          </a:p>
          <a:p>
            <a:pPr marL="354013" indent="-354013">
              <a:buClr>
                <a:srgbClr val="073450"/>
              </a:buClr>
              <a:buFont typeface="Century Gothic" panose="020B0502020202020204" pitchFamily="34" charset="0"/>
              <a:buChar char="●"/>
            </a:pPr>
            <a:r>
              <a:rPr lang="de-CH" dirty="0">
                <a:solidFill>
                  <a:srgbClr val="073450"/>
                </a:solidFill>
              </a:rPr>
              <a:t>Vous êtes-vous amélioré·e avec le temps dans l'art d'aborder et de convaincre des inconnus ? Si oui, pourquoi ? Qu'avez-vous </a:t>
            </a:r>
            <a:r>
              <a:rPr lang="de-CH" dirty="0" err="1">
                <a:solidFill>
                  <a:srgbClr val="073450"/>
                </a:solidFill>
              </a:rPr>
              <a:t>changé</a:t>
            </a:r>
            <a:r>
              <a:rPr lang="de-CH" dirty="0">
                <a:solidFill>
                  <a:srgbClr val="073450"/>
                </a:solidFill>
              </a:rPr>
              <a:t> ?</a:t>
            </a:r>
          </a:p>
        </p:txBody>
      </p:sp>
      <p:pic>
        <p:nvPicPr>
          <p:cNvPr id="9" name="Google Shape;2334;p5">
            <a:extLst>
              <a:ext uri="{FF2B5EF4-FFF2-40B4-BE49-F238E27FC236}">
                <a16:creationId xmlns:a16="http://schemas.microsoft.com/office/drawing/2014/main" id="{1D7E9B0C-534B-5E28-27EA-8AF5D5F74DD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32239" y="3480736"/>
            <a:ext cx="1110557" cy="1110557"/>
          </a:xfrm>
          <a:prstGeom prst="rect">
            <a:avLst/>
          </a:prstGeom>
          <a:noFill/>
          <a:ln>
            <a:noFill/>
          </a:ln>
        </p:spPr>
      </p:pic>
    </p:spTree>
    <p:extLst>
      <p:ext uri="{BB962C8B-B14F-4D97-AF65-F5344CB8AC3E}">
        <p14:creationId xmlns:p14="http://schemas.microsoft.com/office/powerpoint/2010/main" val="2056636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iStock-1142425798_Erzähl mir Deine Geschichte.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20" y="-202675"/>
            <a:ext cx="12174561" cy="8116374"/>
          </a:xfrm>
          <a:prstGeom prst="rect">
            <a:avLst/>
          </a:prstGeom>
        </p:spPr>
      </p:pic>
      <p:sp>
        <p:nvSpPr>
          <p:cNvPr id="3" name="Rechteck 2"/>
          <p:cNvSpPr/>
          <p:nvPr/>
        </p:nvSpPr>
        <p:spPr>
          <a:xfrm>
            <a:off x="19238" y="1356526"/>
            <a:ext cx="5825333" cy="3013455"/>
          </a:xfrm>
          <a:prstGeom prst="rect">
            <a:avLst/>
          </a:prstGeom>
          <a:solidFill>
            <a:srgbClr val="FFFFFF">
              <a:alpha val="78039"/>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1598"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6" name="Textfeld 5">
            <a:extLst>
              <a:ext uri="{FF2B5EF4-FFF2-40B4-BE49-F238E27FC236}">
                <a16:creationId xmlns:a16="http://schemas.microsoft.com/office/drawing/2014/main" id="{ED9795B7-002F-A62D-480B-7D859A98211D}"/>
              </a:ext>
            </a:extLst>
          </p:cNvPr>
          <p:cNvSpPr txBox="1"/>
          <p:nvPr/>
        </p:nvSpPr>
        <p:spPr>
          <a:xfrm>
            <a:off x="281185" y="1693466"/>
            <a:ext cx="5825333" cy="3226076"/>
          </a:xfrm>
          <a:prstGeom prst="rect">
            <a:avLst/>
          </a:prstGeom>
          <a:noFill/>
        </p:spPr>
        <p:txBody>
          <a:bodyPr wrap="none" lIns="0" tIns="0" rIns="0" bIns="0" rtlCol="0">
            <a:noAutofit/>
          </a:bodyPr>
          <a:lstStyle/>
          <a:p>
            <a:pPr defTabSz="913211">
              <a:lnSpc>
                <a:spcPct val="90000"/>
              </a:lnSpc>
              <a:spcAft>
                <a:spcPts val="999"/>
              </a:spcAft>
              <a:defRPr/>
            </a:pPr>
            <a:r>
              <a:rPr lang="fr-CH" sz="4200" b="1" dirty="0">
                <a:solidFill>
                  <a:srgbClr val="073450"/>
                </a:solidFill>
                <a:latin typeface="Century Gothic"/>
                <a:ea typeface="+mj-ea"/>
                <a:cs typeface="+mj-cs"/>
              </a:rPr>
              <a:t>2 Racontez-moi</a:t>
            </a:r>
            <a:br>
              <a:rPr lang="fr-CH" sz="4200" b="1" dirty="0">
                <a:solidFill>
                  <a:srgbClr val="073450"/>
                </a:solidFill>
                <a:latin typeface="Century Gothic"/>
                <a:ea typeface="+mj-ea"/>
                <a:cs typeface="+mj-cs"/>
              </a:rPr>
            </a:br>
            <a:r>
              <a:rPr lang="fr-CH" sz="4200" b="1" dirty="0">
                <a:solidFill>
                  <a:srgbClr val="073450"/>
                </a:solidFill>
                <a:latin typeface="Century Gothic"/>
                <a:ea typeface="+mj-ea"/>
                <a:cs typeface="+mj-cs"/>
              </a:rPr>
              <a:t>votre histoire :</a:t>
            </a:r>
            <a:br>
              <a:rPr lang="fr-CH" sz="4200" b="1" dirty="0">
                <a:solidFill>
                  <a:srgbClr val="073450"/>
                </a:solidFill>
                <a:latin typeface="Century Gothic"/>
                <a:ea typeface="+mj-ea"/>
                <a:cs typeface="+mj-cs"/>
              </a:rPr>
            </a:br>
            <a:r>
              <a:rPr lang="fr-CH" sz="4200" dirty="0">
                <a:solidFill>
                  <a:srgbClr val="073450"/>
                </a:solidFill>
                <a:latin typeface="Century Gothic"/>
                <a:ea typeface="+mj-ea"/>
                <a:cs typeface="+mj-cs"/>
              </a:rPr>
              <a:t>interviewez</a:t>
            </a:r>
            <a:br>
              <a:rPr lang="fr-CH" sz="4200" dirty="0">
                <a:solidFill>
                  <a:srgbClr val="073450"/>
                </a:solidFill>
                <a:latin typeface="Century Gothic"/>
                <a:ea typeface="+mj-ea"/>
                <a:cs typeface="+mj-cs"/>
              </a:rPr>
            </a:br>
            <a:r>
              <a:rPr lang="fr-CH" sz="4200" dirty="0" err="1">
                <a:solidFill>
                  <a:srgbClr val="073450"/>
                </a:solidFill>
                <a:latin typeface="Century Gothic"/>
                <a:ea typeface="+mj-ea"/>
                <a:cs typeface="+mj-cs"/>
              </a:rPr>
              <a:t>un·e</a:t>
            </a:r>
            <a:r>
              <a:rPr lang="fr-CH" sz="4200" dirty="0">
                <a:solidFill>
                  <a:srgbClr val="073450"/>
                </a:solidFill>
                <a:latin typeface="Century Gothic"/>
                <a:ea typeface="+mj-ea"/>
                <a:cs typeface="+mj-cs"/>
              </a:rPr>
              <a:t> </a:t>
            </a:r>
            <a:r>
              <a:rPr lang="fr-CH" sz="4200" dirty="0" err="1">
                <a:solidFill>
                  <a:srgbClr val="073450"/>
                </a:solidFill>
                <a:latin typeface="Century Gothic"/>
                <a:ea typeface="+mj-ea"/>
                <a:cs typeface="+mj-cs"/>
              </a:rPr>
              <a:t>entrepreneur·e</a:t>
            </a:r>
            <a:endParaRPr lang="de-AT" sz="4200" dirty="0">
              <a:solidFill>
                <a:srgbClr val="073450"/>
              </a:solidFill>
              <a:latin typeface="Century Gothic"/>
              <a:ea typeface="+mj-ea"/>
              <a:cs typeface="+mj-cs"/>
            </a:endParaRPr>
          </a:p>
          <a:p>
            <a:pPr marL="0" marR="0" lvl="0" indent="0" algn="l" defTabSz="913211" rtl="0" eaLnBrk="1" fontAlgn="auto" latinLnBrk="0" hangingPunct="1">
              <a:lnSpc>
                <a:spcPct val="90000"/>
              </a:lnSpc>
              <a:spcBef>
                <a:spcPts val="0"/>
              </a:spcBef>
              <a:spcAft>
                <a:spcPts val="999"/>
              </a:spcAft>
              <a:buClrTx/>
              <a:buSzTx/>
              <a:buFontTx/>
              <a:buNone/>
              <a:tabLst/>
              <a:defRPr/>
            </a:pPr>
            <a:endParaRPr kumimoji="0" lang="de-DE" sz="4200" b="1"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5" name="Textfeld 4">
            <a:extLst>
              <a:ext uri="{FF2B5EF4-FFF2-40B4-BE49-F238E27FC236}">
                <a16:creationId xmlns:a16="http://schemas.microsoft.com/office/drawing/2014/main" id="{DEDC063C-67C4-391B-79C1-5B85BAEC0E90}"/>
              </a:ext>
            </a:extLst>
          </p:cNvPr>
          <p:cNvSpPr txBox="1"/>
          <p:nvPr/>
        </p:nvSpPr>
        <p:spPr>
          <a:xfrm>
            <a:off x="9924699" y="6489231"/>
            <a:ext cx="2380268" cy="246221"/>
          </a:xfrm>
          <a:prstGeom prst="rect">
            <a:avLst/>
          </a:prstGeom>
          <a:noFill/>
        </p:spPr>
        <p:txBody>
          <a:bodyPr wrap="square">
            <a:spAutoFit/>
          </a:bodyPr>
          <a:lstStyle/>
          <a:p>
            <a:r>
              <a:rPr lang="en-US" sz="1000" b="1"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en-US" sz="10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hobo_018</a:t>
            </a:r>
            <a:endParaRPr lang="de-CH" sz="1000" dirty="0">
              <a:solidFill>
                <a:schemeClr val="bg1"/>
              </a:solidFill>
              <a:latin typeface="Century Gothic" panose="020B0502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31137-DD33-B09C-5D71-79E15B05E3E1}"/>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834AA50E-D005-A91D-F65A-B84F428909AA}"/>
              </a:ext>
            </a:extLst>
          </p:cNvPr>
          <p:cNvSpPr/>
          <p:nvPr/>
        </p:nvSpPr>
        <p:spPr>
          <a:xfrm>
            <a:off x="1052445" y="2023354"/>
            <a:ext cx="10535454" cy="2373549"/>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3211"/>
            <a:endParaRPr lang="de-DE" sz="1346" dirty="0" err="1">
              <a:solidFill>
                <a:srgbClr val="E78E23"/>
              </a:solidFill>
              <a:latin typeface="Lucida Sans"/>
            </a:endParaRPr>
          </a:p>
        </p:txBody>
      </p:sp>
      <p:sp>
        <p:nvSpPr>
          <p:cNvPr id="3" name="Titel 1">
            <a:extLst>
              <a:ext uri="{FF2B5EF4-FFF2-40B4-BE49-F238E27FC236}">
                <a16:creationId xmlns:a16="http://schemas.microsoft.com/office/drawing/2014/main" id="{D0B75331-C986-7422-50F4-804B00DC11C6}"/>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2 Racontez-moi votre histoire : Contexte</a:t>
            </a:r>
          </a:p>
        </p:txBody>
      </p:sp>
      <p:sp>
        <p:nvSpPr>
          <p:cNvPr id="4" name="New shape"/>
          <p:cNvSpPr/>
          <p:nvPr/>
        </p:nvSpPr>
        <p:spPr>
          <a:xfrm>
            <a:off x="1440023" y="2242738"/>
            <a:ext cx="9787956" cy="1624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Tx/>
              <a:buSzTx/>
              <a:buFontTx/>
              <a:buNone/>
              <a:tabLst/>
              <a:defRPr/>
            </a:pPr>
            <a:r>
              <a:rPr lang="de-CH" sz="2000" dirty="0">
                <a:solidFill>
                  <a:srgbClr val="073450"/>
                </a:solidFill>
                <a:latin typeface="Century Gothic" panose="020B0502020202020204" pitchFamily="34" charset="0"/>
              </a:rPr>
              <a:t>La foi en une idée d'affaires, l'envie de construire quelque chose de personnel, le souhait de ne pas avoir de chef ; il existe des raisons très différentes de se décider pour une création d'entreprise. Essayez d'en savoir plus sur une personne fondatrice.</a:t>
            </a:r>
          </a:p>
          <a:p>
            <a:pPr marL="0" marR="0" lvl="0" indent="0" algn="l" defTabSz="913211" rtl="0" eaLnBrk="1" fontAlgn="auto" latinLnBrk="0" hangingPunct="1">
              <a:lnSpc>
                <a:spcPct val="100000"/>
              </a:lnSpc>
              <a:spcBef>
                <a:spcPts val="799"/>
              </a:spcBef>
              <a:spcAft>
                <a:spcPts val="0"/>
              </a:spcAft>
              <a:buClrTx/>
              <a:buSzTx/>
              <a:buFontTx/>
              <a:buNone/>
              <a:tabLst/>
              <a:defRPr/>
            </a:pPr>
            <a:r>
              <a:rPr lang="de-CH" sz="2000" dirty="0">
                <a:solidFill>
                  <a:srgbClr val="073450"/>
                </a:solidFill>
                <a:latin typeface="Century Gothic" panose="020B0502020202020204" pitchFamily="34" charset="0"/>
              </a:rPr>
              <a:t>Cet exercice vous aide à examiner vos idées et attitudes à l'égard des fondateur·trice·s.</a:t>
            </a:r>
          </a:p>
        </p:txBody>
      </p:sp>
      <p:sp>
        <p:nvSpPr>
          <p:cNvPr id="8" name="Text Placeholder 3">
            <a:extLst>
              <a:ext uri="{FF2B5EF4-FFF2-40B4-BE49-F238E27FC236}">
                <a16:creationId xmlns:a16="http://schemas.microsoft.com/office/drawing/2014/main" id="{03740717-F3B6-479C-AED1-2CAB05E8B648}"/>
              </a:ext>
            </a:extLst>
          </p:cNvPr>
          <p:cNvSpPr txBox="1">
            <a:spLocks/>
          </p:cNvSpPr>
          <p:nvPr/>
        </p:nvSpPr>
        <p:spPr>
          <a:xfrm>
            <a:off x="5115606" y="4523792"/>
            <a:ext cx="6472293" cy="395529"/>
          </a:xfrm>
          <a:prstGeom prst="rect">
            <a:avLst/>
          </a:prstGeom>
        </p:spPr>
        <p:txBody>
          <a:bodyPr/>
          <a:lst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a:lstStyle>
          <a:p>
            <a:r>
              <a:rPr lang="de-AT" sz="1000" b="1" dirty="0">
                <a:latin typeface="Century Gothic" panose="020B0502020202020204" pitchFamily="34" charset="0"/>
              </a:rPr>
              <a:t>Source : </a:t>
            </a:r>
            <a:r>
              <a:rPr lang="de-AT" sz="1000" dirty="0">
                <a:latin typeface="Century Gothic" panose="020B0502020202020204" pitchFamily="34" charset="0"/>
              </a:rPr>
              <a:t>Fueglistaller et al. (2019), p. 91. Inspiré de Neck, H. M., Neck, C. P., &amp; Murray, E. (2017). Entrepreneurship : The practice and mindset. Thousand Oaks : SAGE Publications, p. 16.</a:t>
            </a:r>
            <a:endParaRPr lang="de-DE" sz="1000" dirty="0">
              <a:latin typeface="Century Gothic" panose="020B0502020202020204" pitchFamily="34" charset="0"/>
            </a:endParaRPr>
          </a:p>
          <a:p>
            <a:endParaRPr lang="de-AT" dirty="0">
              <a:latin typeface="Century Gothic" panose="020B0502020202020204" pitchFamily="34" charset="0"/>
            </a:endParaRPr>
          </a:p>
        </p:txBody>
      </p:sp>
      <p:sp>
        <p:nvSpPr>
          <p:cNvPr id="9" name="Foliennummernplatzhalter 1">
            <a:extLst>
              <a:ext uri="{FF2B5EF4-FFF2-40B4-BE49-F238E27FC236}">
                <a16:creationId xmlns:a16="http://schemas.microsoft.com/office/drawing/2014/main" id="{37E2E60F-D950-CA5C-D9CF-2C621932E95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294667960"/>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Benutzerdefiniertes Design">
  <a:themeElements>
    <a:clrScheme name="BFH">
      <a:dk1>
        <a:sysClr val="windowText" lastClr="000000"/>
      </a:dk1>
      <a:lt1>
        <a:sysClr val="window" lastClr="FFFFFF"/>
      </a:lt1>
      <a:dk2>
        <a:srgbClr val="595959"/>
      </a:dk2>
      <a:lt2>
        <a:srgbClr val="D8D8D8"/>
      </a:lt2>
      <a:accent1>
        <a:srgbClr val="697D91"/>
      </a:accent1>
      <a:accent2>
        <a:srgbClr val="8CAF82"/>
      </a:accent2>
      <a:accent3>
        <a:srgbClr val="FAA500"/>
      </a:accent3>
      <a:accent4>
        <a:srgbClr val="96825F"/>
      </a:accent4>
      <a:accent5>
        <a:srgbClr val="537687"/>
      </a:accent5>
      <a:accent6>
        <a:srgbClr val="E92377"/>
      </a:accent6>
      <a:hlink>
        <a:srgbClr val="0000FF"/>
      </a:hlink>
      <a:folHlink>
        <a:srgbClr val="800080"/>
      </a:folHlink>
    </a:clrScheme>
    <a:fontScheme name="BFH">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BFH Basisvorlage DE 16-9 V4.potx" id="{9B609578-13D8-437E-B56F-C0363D1DEAEC}" vid="{DC3D39B4-DC99-48FF-A8B5-679A9923F4ED}"/>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E757B5C1F0A4244B7FF39DEE0DF149F" ma:contentTypeVersion="0" ma:contentTypeDescription="Crée un document." ma:contentTypeScope="" ma:versionID="58f70c3e549a0644a532cbc1fbbede10">
  <xsd:schema xmlns:xsd="http://www.w3.org/2001/XMLSchema" xmlns:xs="http://www.w3.org/2001/XMLSchema" xmlns:p="http://schemas.microsoft.com/office/2006/metadata/properties" targetNamespace="http://schemas.microsoft.com/office/2006/metadata/properties" ma:root="true" ma:fieldsID="935ec9c0e90322864eb5b367de8fc2e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9E0F49-35E9-4A4E-B100-2F6D3B0DB788}">
  <ds:schemaRefs>
    <ds:schemaRef ds:uri="http://schemas.microsoft.com/office/2006/documentManagement/types"/>
    <ds:schemaRef ds:uri="http://schemas.openxmlformats.org/package/2006/metadata/core-properties"/>
    <ds:schemaRef ds:uri="http://www.w3.org/XML/1998/namespace"/>
    <ds:schemaRef ds:uri="http://purl.org/dc/terms/"/>
    <ds:schemaRef ds:uri="http://purl.org/dc/elements/1.1/"/>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C88F673F-ED10-4EF0-A1A0-A898832A6C61}">
  <ds:schemaRefs>
    <ds:schemaRef ds:uri="http://schemas.microsoft.com/sharepoint/v3/contenttype/forms"/>
  </ds:schemaRefs>
</ds:datastoreItem>
</file>

<file path=customXml/itemProps3.xml><?xml version="1.0" encoding="utf-8"?>
<ds:datastoreItem xmlns:ds="http://schemas.openxmlformats.org/officeDocument/2006/customXml" ds:itemID="{BF63B810-64B0-46AC-BB5A-72334FCF52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2881</Words>
  <Application>Microsoft Office PowerPoint</Application>
  <PresentationFormat>Breitbild</PresentationFormat>
  <Paragraphs>190</Paragraphs>
  <Slides>20</Slides>
  <Notes>17</Notes>
  <HiddenSlides>0</HiddenSlides>
  <MMClips>0</MMClips>
  <ScaleCrop>false</ScaleCrop>
  <HeadingPairs>
    <vt:vector size="6" baseType="variant">
      <vt:variant>
        <vt:lpstr>Verwendete Schriftarten</vt:lpstr>
      </vt:variant>
      <vt:variant>
        <vt:i4>8</vt:i4>
      </vt:variant>
      <vt:variant>
        <vt:lpstr>Design</vt:lpstr>
      </vt:variant>
      <vt:variant>
        <vt:i4>4</vt:i4>
      </vt:variant>
      <vt:variant>
        <vt:lpstr>Folientitel</vt:lpstr>
      </vt:variant>
      <vt:variant>
        <vt:i4>20</vt:i4>
      </vt:variant>
    </vt:vector>
  </HeadingPairs>
  <TitlesOfParts>
    <vt:vector size="32" baseType="lpstr">
      <vt:lpstr>Malgun Gothic</vt:lpstr>
      <vt:lpstr>MS PGothic</vt:lpstr>
      <vt:lpstr>Arial</vt:lpstr>
      <vt:lpstr>Calibri</vt:lpstr>
      <vt:lpstr>Century Gothic</vt:lpstr>
      <vt:lpstr>Lucida Grande</vt:lpstr>
      <vt:lpstr>Lucida Grande (Textkörper)</vt:lpstr>
      <vt:lpstr>Lucida Sans</vt:lpstr>
      <vt:lpstr>myidea</vt:lpstr>
      <vt:lpstr>1_myidea</vt:lpstr>
      <vt:lpstr>Benutzerdefiniertes Design</vt:lpstr>
      <vt:lpstr>3_myidea</vt:lpstr>
      <vt:lpstr>Pensée et action entrepreneuriales</vt:lpstr>
      <vt:lpstr>PowerPoint-Präsentation</vt:lpstr>
      <vt:lpstr>Warm-up: préparez-vous pour le voyage entrepreneurial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docId:AD0EE548FC1F6C809E56E1A8C1436698</cp:keywords>
  <cp:lastModifiedBy>Stucki Jana</cp:lastModifiedBy>
  <cp:revision>726</cp:revision>
  <dcterms:created xsi:type="dcterms:W3CDTF">2020-11-11T18:04:37Z</dcterms:created>
  <dcterms:modified xsi:type="dcterms:W3CDTF">2026-08-26T15:15:14Z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0x0101000E757B5C1F0A4244B7FF39DEE0DF149F</vt:lpwstr>
  </property>
  <property fmtid="{D5CDD505-2E9C-101B-9397-08002B2CF9AE}" pid="3" name="MSIP_Label_84632a45-2c5b-48ac-84ab-9b136753159c_Enabled">
    <vt:lpwstr>true</vt:lpwstr>
  </property>
  <property fmtid="{D5CDD505-2E9C-101B-9397-08002B2CF9AE}" pid="4" name="MSIP_Label_84632a45-2c5b-48ac-84ab-9b136753159c_SetDate">
    <vt:lpwstr>2026-07-27T17:35:08Z</vt:lpwstr>
  </property>
  <property fmtid="{D5CDD505-2E9C-101B-9397-08002B2CF9AE}" pid="5" name="MSIP_Label_84632a45-2c5b-48ac-84ab-9b136753159c_Method">
    <vt:lpwstr>Standard</vt:lpwstr>
  </property>
  <property fmtid="{D5CDD505-2E9C-101B-9397-08002B2CF9AE}" pid="6" name="MSIP_Label_84632a45-2c5b-48ac-84ab-9b136753159c_Name">
    <vt:lpwstr>Intern</vt:lpwstr>
  </property>
  <property fmtid="{D5CDD505-2E9C-101B-9397-08002B2CF9AE}" pid="7" name="MSIP_Label_84632a45-2c5b-48ac-84ab-9b136753159c_SiteId">
    <vt:lpwstr>d6a1cf8c-768e-4187-a738-b6e50c4deb4a</vt:lpwstr>
  </property>
  <property fmtid="{D5CDD505-2E9C-101B-9397-08002B2CF9AE}" pid="8" name="MSIP_Label_84632a45-2c5b-48ac-84ab-9b136753159c_ActionId">
    <vt:lpwstr>d3a64818-e489-4bd5-b1ed-02599f0f2ca0</vt:lpwstr>
  </property>
  <property fmtid="{D5CDD505-2E9C-101B-9397-08002B2CF9AE}" pid="9" name="MSIP_Label_84632a45-2c5b-48ac-84ab-9b136753159c_ContentBits">
    <vt:lpwstr>0</vt:lpwstr>
  </property>
  <property fmtid="{D5CDD505-2E9C-101B-9397-08002B2CF9AE}" pid="10" name="MSIP_Label_84632a45-2c5b-48ac-84ab-9b136753159c_Tag">
    <vt:lpwstr>10, 3, 0, 1</vt:lpwstr>
  </property>
</Properties>
</file>