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49" r:id="rId3"/>
  </p:sldMasterIdLst>
  <p:notesMasterIdLst>
    <p:notesMasterId r:id="rId33"/>
  </p:notesMasterIdLst>
  <p:sldIdLst>
    <p:sldId id="2176" r:id="rId4"/>
    <p:sldId id="2193" r:id="rId5"/>
    <p:sldId id="1882" r:id="rId6"/>
    <p:sldId id="2155" r:id="rId7"/>
    <p:sldId id="2178" r:id="rId8"/>
    <p:sldId id="2156" r:id="rId9"/>
    <p:sldId id="2157" r:id="rId10"/>
    <p:sldId id="2147" r:id="rId11"/>
    <p:sldId id="2177" r:id="rId12"/>
    <p:sldId id="2158" r:id="rId13"/>
    <p:sldId id="2144" r:id="rId14"/>
    <p:sldId id="2068" r:id="rId15"/>
    <p:sldId id="2149" r:id="rId16"/>
    <p:sldId id="2159" r:id="rId17"/>
    <p:sldId id="2172" r:id="rId18"/>
    <p:sldId id="2161" r:id="rId19"/>
    <p:sldId id="2179" r:id="rId20"/>
    <p:sldId id="2040" r:id="rId21"/>
    <p:sldId id="2041" r:id="rId22"/>
    <p:sldId id="2174" r:id="rId23"/>
    <p:sldId id="2181" r:id="rId24"/>
    <p:sldId id="2182" r:id="rId25"/>
    <p:sldId id="2183" r:id="rId26"/>
    <p:sldId id="2180" r:id="rId27"/>
    <p:sldId id="2184" r:id="rId28"/>
    <p:sldId id="2154" r:id="rId29"/>
    <p:sldId id="2173" r:id="rId30"/>
    <p:sldId id="2175" r:id="rId31"/>
    <p:sldId id="2185" r:id="rId3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BEBE"/>
    <a:srgbClr val="686868"/>
    <a:srgbClr val="738D05"/>
    <a:srgbClr val="D17930"/>
    <a:srgbClr val="E7AB14"/>
    <a:srgbClr val="0B4874"/>
    <a:srgbClr val="898F97"/>
    <a:srgbClr val="909090"/>
    <a:srgbClr val="B11B96"/>
    <a:srgbClr val="6C0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FB53B3-F582-440A-A5A8-5D70826D677C}" v="1" dt="2022-11-21T08:46:08.72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4" autoAdjust="0"/>
    <p:restoredTop sz="80630" autoAdjust="0"/>
  </p:normalViewPr>
  <p:slideViewPr>
    <p:cSldViewPr snapToGrid="0">
      <p:cViewPr varScale="1">
        <p:scale>
          <a:sx n="60" d="100"/>
          <a:sy n="60" d="100"/>
        </p:scale>
        <p:origin x="912" y="40"/>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570"/>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6/11/relationships/changesInfo" Target="changesInfos/changesInfo1.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mer Pia" userId="5ece55b5-9dc6-4574-941b-249b77f99e1b" providerId="ADAL" clId="{6DFB53B3-F582-440A-A5A8-5D70826D677C}"/>
    <pc:docChg chg="modSld">
      <pc:chgData name="Kramer Pia" userId="5ece55b5-9dc6-4574-941b-249b77f99e1b" providerId="ADAL" clId="{6DFB53B3-F582-440A-A5A8-5D70826D677C}" dt="2022-11-21T08:46:17.975" v="4" actId="1076"/>
      <pc:docMkLst>
        <pc:docMk/>
      </pc:docMkLst>
      <pc:sldChg chg="addSp modSp mod">
        <pc:chgData name="Kramer Pia" userId="5ece55b5-9dc6-4574-941b-249b77f99e1b" providerId="ADAL" clId="{6DFB53B3-F582-440A-A5A8-5D70826D677C}" dt="2022-11-21T08:46:17.975" v="4" actId="1076"/>
        <pc:sldMkLst>
          <pc:docMk/>
          <pc:sldMk cId="4211203877" sldId="2108"/>
        </pc:sldMkLst>
        <pc:picChg chg="add mod">
          <ac:chgData name="Kramer Pia" userId="5ece55b5-9dc6-4574-941b-249b77f99e1b" providerId="ADAL" clId="{6DFB53B3-F582-440A-A5A8-5D70826D677C}" dt="2022-11-21T08:46:17.975" v="4" actId="1076"/>
          <ac:picMkLst>
            <pc:docMk/>
            <pc:sldMk cId="4211203877" sldId="2108"/>
            <ac:picMk id="7" creationId="{5779F22D-0013-44E6-9F7C-85FDAC5B359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Storyboard"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three tiles illustrate scale and suitability: on the left is an isolated incident («false report in a class chat») – a one-off, quickly resolved, offering little insight; therefore, too small. On the right is a systemic issue («the spread of fake news on social media») – unclear «Who»/channel, outside our sphere of influence, too large. In the middle is the topic suitable for </a:t>
            </a:r>
            <a:r>
              <a:rPr lang="en-GB" sz="1100" i="1"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 </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(«lack of means to raise awareness among children»): recurring, a clearly identifiable target group, accessible within the school context, testable within weeks.</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Note: The children’s book «Biber </a:t>
            </a:r>
            <a:r>
              <a:rPr lang="en-GB" sz="1100" kern="1200" noProof="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unter</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a:t>
            </a:r>
            <a:r>
              <a:rPr lang="en-GB" sz="1100" kern="1200" noProof="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Verdacht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(Beaver Under Suspicion) emerged from a </a:t>
            </a:r>
            <a:r>
              <a:rPr lang="en-GB" sz="1100" i="1"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 </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project by two students at BBZ Olten and serves as an example of a concrete, testable approach (before-and-after check, short sequence, clearly defined target group).</a:t>
            </a: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588384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checklist makes the decision-making process transparent and quick: 0/1/2 points per criterion; the total score indicates the direction (12–14: Go, 9–11: Reframing/Scoping, ≤8: new problem). «Recurring» and «Group of people affected» ensure relevance beyond the individual case; «Significant impact» requires at least one figure; «Access» refers to real-world observations/interviews on site where the problem occurs; «Sphere of influence» means: actions within one’s role, a small budget, no sensitive data or risky interventions; «Testability» refers to the weeks during which </a:t>
            </a:r>
            <a:r>
              <a:rPr lang="en-GB" sz="1100" i="1"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 </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is conducted (prototype/trial run/fake door*); «Degree of novelty» requires a new approach or (prototype) product rather than a standard purchase or routine.</a:t>
            </a:r>
          </a:p>
          <a:p>
            <a:pPr marL="0" algn="l" defTabSz="914400" rtl="0" eaLnBrk="1" latinLnBrk="0" hangingPunct="1">
              <a:lnSpc>
                <a:spcPct val="100000"/>
              </a:lnSpc>
              <a:spcAft>
                <a:spcPts val="600"/>
              </a:spcAft>
            </a:pPr>
            <a:endParaRPr lang="en-GB" sz="1100" kern="1200" noProof="0" dirty="0">
              <a:solidFill>
                <a:schemeClr val="tx1"/>
              </a:solidFill>
              <a:effectLst/>
              <a:latin typeface="Century Gothic" panose="020B0502020202020204" pitchFamily="34" charset="0"/>
              <a:cs typeface="Times New Roman" panose="02020603050405020304" pitchFamily="18" charset="0"/>
            </a:endParaRPr>
          </a:p>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cs typeface="Times New Roman" panose="02020603050405020304" pitchFamily="18" charset="0"/>
              </a:rPr>
              <a:t>*</a:t>
            </a:r>
            <a:r>
              <a:rPr lang="en-US" dirty="0"/>
              <a:t>Fake door: testing interest by offering something that does not yet exist. For example, you build a website and users can click a button labeled </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US" dirty="0"/>
              <a:t>Order now</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US" dirty="0"/>
              <a:t> However, one cannot order yet; instead, a message appears explaining that you are currently testing interest in the offer.</a:t>
            </a:r>
            <a:endParaRPr lang="en-US" sz="1100" kern="1200" noProof="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19651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problem statements learners brought are now distilled and the selection process becomes clear. Learners assess their statements using the Goldilocks checklist (0/1/2 per criterion). The total score indicates the way forward: 12–14 = Go, 9–11 = reformulate or narrow down first, ≤8 = look for a new problem. For scores of 9–11, the same adjustments typically apply: the «Who» refers to a shift of focus regarding the primary target group; «Where/When» refers to a specific location and a narrow time frame; the deviation is quantified with at least one number and the indication of a unit; the current obstacle is clearly identified (What is blocking progress right now?); and the impact on those affected is briefly described. This results in a precise statement describing the problem.</a:t>
            </a:r>
          </a:p>
          <a:p>
            <a:pPr marL="0" algn="l" defTabSz="914400" rtl="0" eaLnBrk="1" latinLnBrk="0" hangingPunct="1">
              <a:lnSpc>
                <a:spcPct val="100000"/>
              </a:lnSpc>
              <a:spcAft>
                <a:spcPts val="600"/>
              </a:spcAft>
            </a:pPr>
            <a:endPar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Approximately 20 minutes are allocated in total: a brief assessment, targeted reframing/scoping for low sub-scores, and finally the decision on a starting problem. Solutions may emerge, but they are not the main focus here – the emphasis remains on a clear problem formulation.</a:t>
            </a:r>
            <a:endParaRPr lang="en-GB" sz="1100" kern="1200" noProof="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1786542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601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EDC30-D7FA-CBF9-7BFA-DCD3B2AD444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3EBC5E-FBF4-CBD0-77BD-865682FB6CE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501BEF-4098-CDBC-5EA9-913E0A5A393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Learners keep a problem diary for a week, recording observations from work, leisure time or their environment: who is affected, where and when something happens, and what isn’t going as expected.</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en-GB" sz="1100" noProof="0" dirty="0"/>
              <a:t>Learners can use a paper-and-pencil notebook, a smartphone, a laptop or other suitable means of recording. Important: they should not </a:t>
            </a: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look for solutions</a:t>
            </a:r>
            <a:r>
              <a:rPr lang="en-GB" sz="1100" noProof="0" dirty="0"/>
              <a:t> just yet</a:t>
            </a: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Discussions are </a:t>
            </a:r>
            <a:r>
              <a:rPr lang="en-GB" sz="1100" kern="1200" noProof="0" dirty="0" err="1">
                <a:solidFill>
                  <a:schemeClr val="tx1"/>
                </a:solidFill>
                <a:effectLst/>
                <a:latin typeface="Century Gothic" panose="020B0502020202020204" pitchFamily="34" charset="0"/>
                <a:ea typeface="+mn-ea"/>
                <a:cs typeface="Times New Roman" panose="02020603050405020304" pitchFamily="18" charset="0"/>
              </a:rPr>
              <a:t>explicitely</a:t>
            </a: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 encouraged. Learners talk to people both at work and in their private lives – including people they do not yet know – and note down noteworthy situations or observations. Sketches or photos may be included as evidence. Where individuals are recognisable or sensitive information is involved, confidentiality must be respected and consent obtained where necessary.</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The aim of this task is an initial, open-ended collection of observations, which will later be organised and assessed more closely for their suitability.</a:t>
            </a:r>
          </a:p>
          <a:p>
            <a:endParaRPr lang="en-US" b="1" dirty="0">
              <a:highlight>
                <a:srgbClr val="FFFF00"/>
              </a:highlight>
            </a:endParaRPr>
          </a:p>
          <a:p>
            <a:endParaRPr lang="de-CH" dirty="0"/>
          </a:p>
        </p:txBody>
      </p:sp>
      <p:sp>
        <p:nvSpPr>
          <p:cNvPr id="4" name="Foliennummernplatzhalter 3">
            <a:extLst>
              <a:ext uri="{FF2B5EF4-FFF2-40B4-BE49-F238E27FC236}">
                <a16:creationId xmlns:a16="http://schemas.microsoft.com/office/drawing/2014/main" id="{8845DFA4-DFD5-369C-EA3C-49883EB79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287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9410-F5A9-8885-0459-E52F680BCC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7C17DD-A896-8850-888E-77E3A43573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2F14ABF-1C74-89B1-C57A-EFF4ADCF23D5}"/>
              </a:ext>
            </a:extLst>
          </p:cNvPr>
          <p:cNvSpPr>
            <a:spLocks noGrp="1"/>
          </p:cNvSpPr>
          <p:nvPr>
            <p:ph type="body" idx="1"/>
          </p:nvPr>
        </p:nvSpPr>
        <p:spPr/>
        <p:txBody>
          <a:bodyPr/>
          <a:lstStyle/>
          <a:p>
            <a:r>
              <a:rPr lang="de-CH" b="0" dirty="0"/>
              <a:t>This learning unit introduces two methods for identifying problem areas relating to the learners’ professions.</a:t>
            </a:r>
          </a:p>
          <a:p>
            <a:endParaRPr lang="de-CH" b="0" dirty="0"/>
          </a:p>
          <a:p>
            <a:r>
              <a:rPr lang="en-GB" b="0" noProof="0" dirty="0"/>
              <a:t>In </a:t>
            </a:r>
            <a:r>
              <a:rPr lang="en-GB" b="0" i="1" noProof="0" dirty="0"/>
              <a:t>myidea 2.0</a:t>
            </a:r>
            <a:r>
              <a:rPr lang="en-GB" b="0" noProof="0" dirty="0"/>
              <a:t>, particular emphasis is placed on learners working on ideas that are closely linked to their own professional field. There are several reasons for this:</a:t>
            </a:r>
          </a:p>
          <a:p>
            <a:pPr marL="171450" indent="-171450">
              <a:buFont typeface="Arial" panose="020B0604020202020204" pitchFamily="34" charset="0"/>
              <a:buChar char="•"/>
            </a:pPr>
            <a:r>
              <a:rPr lang="en-GB" b="0" noProof="0" dirty="0"/>
              <a:t>It is rather the exception that learners actually go on to implement the business idea they develop during the learning programme as part of an own business. However, this is not a problem, as </a:t>
            </a:r>
            <a:r>
              <a:rPr lang="en-GB" b="0" i="1" noProof="0" dirty="0"/>
              <a:t>myidea </a:t>
            </a:r>
            <a:r>
              <a:rPr lang="en-GB" b="0" noProof="0" dirty="0"/>
              <a:t>is primarily about strengthening entrepreneurial competences. Learners can benefit from these competences throughout their entire working lives and in various roles – whether as employees who think and act entrepreneurially, as founders, or as business successors. However, if learners succeed in developing an entrepreneurial idea within the framework of </a:t>
            </a:r>
            <a:r>
              <a:rPr lang="en-GB" b="0" i="1" noProof="0" dirty="0"/>
              <a:t>myidea </a:t>
            </a:r>
            <a:r>
              <a:rPr lang="en-GB" b="0" noProof="0" dirty="0"/>
              <a:t>that can actually be implemented in the workplace, this naturally increases the likelihood of their ideas being put into practice whilst they are still at vocational school.</a:t>
            </a:r>
          </a:p>
          <a:p>
            <a:pPr marL="171450" indent="-171450">
              <a:buFont typeface="Arial" panose="020B0604020202020204" pitchFamily="34" charset="0"/>
              <a:buChar char="•"/>
            </a:pPr>
            <a:r>
              <a:rPr lang="en-GB" i="1" noProof="0" dirty="0"/>
              <a:t>myidea</a:t>
            </a:r>
            <a:r>
              <a:rPr lang="en-GB" noProof="0" dirty="0"/>
              <a:t> can and should also be implemented across different learning settings, including both vocational and general education classes. In this context, working within learners’ own professional fields and with their training companies is particularly important.</a:t>
            </a:r>
            <a:endParaRPr lang="en-GB" b="0" noProof="0" dirty="0"/>
          </a:p>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052031BC-6357-E301-B5FD-950BA189E9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428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43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E60A-7AC7-E263-683C-40C825D927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861F41-EB61-DC3F-DB5D-ABCC598CE9E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D23C85-1B9F-67C3-4052-EE797B08502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244B1E2-60DC-9C9B-DF31-5CD34F5DD2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531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Another way of identifying problem areas that are relevant and of interest to the learners is to run a creativity workshop at the vocational school. The following slides illustrate various methods. Depending on the time available, these methods can be used in any combination. Of course, other creativity methods can also be used. The important thing is to identify interesting problem areas. This is not yet about specific problems, nor is it about solutions.</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184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t>The following slides present methods that can be used to identify problem areas. We use three approaches:</a:t>
            </a:r>
          </a:p>
          <a:p>
            <a:endParaRPr lang="de-CH" sz="1100" dirty="0"/>
          </a:p>
          <a:p>
            <a:pPr marL="228600" indent="-228600">
              <a:buAutoNum type="arabicPeriod"/>
            </a:pPr>
            <a:r>
              <a:rPr lang="de-CH" sz="1100" b="1" dirty="0"/>
              <a:t>Workplace-related problem areas: </a:t>
            </a:r>
            <a:r>
              <a:rPr lang="de-CH" sz="1100" dirty="0"/>
              <a:t>Solving problems in the workplace can be particularly motivating because there is a high probability that the solutions will actually be implemented, especially when learners work in collaboration with their training organisation.</a:t>
            </a:r>
          </a:p>
          <a:p>
            <a:pPr marL="228600" indent="-228600">
              <a:buAutoNum type="arabicPeriod"/>
            </a:pPr>
            <a:r>
              <a:rPr lang="de-CH" sz="1100" b="1" dirty="0"/>
              <a:t>Making the most of one’s own strengths and interests: </a:t>
            </a:r>
            <a:r>
              <a:rPr lang="de-CH" sz="1100" dirty="0"/>
              <a:t>When learners focus on challenges that match their strengths and interests, they are particularly motivated. They can draw on their skills and passions and are often already familiar with the problems that arise.</a:t>
            </a:r>
          </a:p>
          <a:p>
            <a:pPr marL="228600" indent="-228600">
              <a:buAutoNum type="arabicPeriod"/>
            </a:pPr>
            <a:r>
              <a:rPr lang="de-CH" sz="1100" b="1" dirty="0"/>
              <a:t>Social or environmental issues: </a:t>
            </a:r>
            <a:r>
              <a:rPr lang="de-CH" sz="1100" dirty="0"/>
              <a:t>Such issues are engaging because many learners are motivated to have a positive impact on society or the environment.</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51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75114-8057-47EF-7066-958E39DD20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6025F8-FB1C-EF22-6C4E-D3CFD791419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F37B5D-EA15-AFA6-8BAC-CF31D964C582}"/>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2A768F05-AC3E-FE89-FE57-59F52AA897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222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C101-13C7-630D-E4EA-51C4239E08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87F587-9C27-5176-8675-C8054FD9EF5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D050450-421B-69A5-3693-157F9727F600}"/>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BDF0CACA-2925-3CB2-A2D5-EB31E52F10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443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FA6C7-A866-7CE0-7D5A-E915DC5FC4A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A2A4EF-BF95-5B84-CC9B-9AA49219C8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C4ECF5-68D1-00D3-0660-CF8844917DB4}"/>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05B76270-45BA-56BB-3D99-07C6DED713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978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9F72-A409-95CF-142E-93D0D4DE41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A792F5-9587-ACD5-7C00-4200410244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6F9897F-80CC-D623-E67A-D2762A952F01}"/>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806887AB-4C55-0FC9-D88E-024F1053B0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75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36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7515A-4B9D-4407-7E5E-99F631B3F5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D4CC602-6809-04D4-F2BC-702F90CCD8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49536D-3A3F-F67B-B7F4-E01A5309C475}"/>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2882E9D-7ABE-5CE5-59AC-8C323C9B94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023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kern="1200" noProof="0" dirty="0">
                <a:solidFill>
                  <a:schemeClr val="tx1"/>
                </a:solidFill>
                <a:effectLst/>
                <a:latin typeface="Century Gothic" panose="020B0502020202020204" pitchFamily="34" charset="0"/>
                <a:ea typeface="+mn-ea"/>
                <a:cs typeface="+mn-cs"/>
              </a:rPr>
              <a:t>Information about the storyboard approach can be found here: </a:t>
            </a:r>
            <a:r>
              <a:rPr lang="en-GB" sz="1100" u="sng" kern="1200" noProof="0" dirty="0">
                <a:solidFill>
                  <a:schemeClr val="tx1"/>
                </a:solidFill>
                <a:effectLst/>
                <a:latin typeface="Century Gothic" panose="020B0502020202020204" pitchFamily="34" charset="0"/>
                <a:ea typeface="+mn-ea"/>
                <a:cs typeface="+mn-cs"/>
                <a:hlinkClick r:id="rId3"/>
              </a:rPr>
              <a:t>https://en.wikipedia.org/wiki/Storyboard</a:t>
            </a:r>
            <a:endParaRPr lang="en-GB"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541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743A0-1584-0C63-FD7E-62E167E2B4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D670C1-A562-62C4-1730-C04A46D8B9D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49B611-556C-3C3E-6012-E9A39C47C5DF}"/>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DE76E804-C260-89DC-F204-0BB244D424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02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A160-00AD-B377-E0EF-5F3205F106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03B05B-9491-EFA4-BF1A-5E534B313D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6E2F384-3A32-CCE5-3C7E-AE7E3A7423E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F4D13C4-9114-CB55-184D-883AF85444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063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In «Module 1: Finding a problem worth solving», learners are given the opportunity to identify a problem that is worth solving. The module consists of three parts:</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a:t>
            </a:r>
            <a:r>
              <a:rPr lang="en-GB" b="0" dirty="0">
                <a:solidFill>
                  <a:prstClr val="white"/>
                </a:solidFill>
                <a:latin typeface="Century Gothic"/>
                <a:ea typeface="Roboto" pitchFamily="2" charset="0"/>
                <a:cs typeface="Arial" charset="0"/>
              </a:rPr>
              <a:t>Which problem area are you passionate about? </a:t>
            </a:r>
          </a:p>
          <a:p>
            <a:pPr marL="171450" indent="-171450">
              <a:buFont typeface="Arial" panose="020B0604020202020204" pitchFamily="34" charset="0"/>
              <a:buChar char="•"/>
            </a:pPr>
            <a:r>
              <a:rPr lang="de-CH" sz="1100" b="0" dirty="0">
                <a:latin typeface="Century Gothic" panose="020B0502020202020204" pitchFamily="34" charset="0"/>
              </a:rPr>
              <a:t>M1.2 How can you get to the bottom of a problem?</a:t>
            </a:r>
          </a:p>
          <a:p>
            <a:pPr marL="171450" indent="-171450">
              <a:buFont typeface="Arial" panose="020B0604020202020204" pitchFamily="34" charset="0"/>
              <a:buChar char="•"/>
            </a:pPr>
            <a:r>
              <a:rPr lang="de-CH" sz="1100" b="0" dirty="0">
                <a:latin typeface="Century Gothic" panose="020B0502020202020204" pitchFamily="34" charset="0"/>
              </a:rPr>
              <a:t>M1.3 How do you define the problem you wish to tackle?</a:t>
            </a:r>
          </a:p>
          <a:p>
            <a:endParaRPr lang="de-CH" sz="1100" dirty="0">
              <a:latin typeface="Century Gothic" panose="020B0502020202020204" pitchFamily="34" charset="0"/>
            </a:endParaRPr>
          </a:p>
          <a:p>
            <a:r>
              <a:rPr lang="de-CH" sz="1100" b="0" dirty="0">
                <a:latin typeface="Century Gothic" panose="020B0502020202020204" pitchFamily="34" charset="0"/>
              </a:rPr>
              <a:t>We have deliberately designed this module to be comprehensive. This stems from our experience that learners often rush through the problem analysis and do not delve deeply enough into it. However, a thorough problem analysis is essential for developing a solution that actually alleviates the problem and delivers real benefits to customers. That is why it is given plenty of attention in this module.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0" noProof="0" dirty="0"/>
              <a:t>«Module 1.1: Which problem area are you passionate about?» is designed to help learners identify the direction they would like to explore. Various methods and approaches can be used to identify problem areas. Learners can apply some of these in their training company, others in their everyday lives, and still others in the classroom:</a:t>
            </a:r>
          </a:p>
          <a:p>
            <a:endParaRPr lang="en-GB" b="0" noProof="0" dirty="0"/>
          </a:p>
          <a:p>
            <a:pPr marL="171450" indent="-171450">
              <a:buFont typeface="Arial" panose="020B0604020202020204" pitchFamily="34" charset="0"/>
              <a:buChar char="•"/>
            </a:pPr>
            <a:r>
              <a:rPr lang="en-GB" b="1" noProof="0" dirty="0"/>
              <a:t>Learning unit: </a:t>
            </a:r>
            <a:r>
              <a:rPr kumimoji="0" lang="en-GB" sz="1100" b="0" i="0" u="none" strike="noStrike" kern="1200" cap="none" spc="0" normalizeH="0" baseline="0" noProof="0" dirty="0">
                <a:ln>
                  <a:noFill/>
                </a:ln>
                <a:solidFill>
                  <a:srgbClr val="D17930"/>
                </a:solidFill>
                <a:effectLst/>
                <a:uLnTx/>
                <a:uFillTx/>
                <a:latin typeface="Century Gothic"/>
                <a:ea typeface="+mn-ea"/>
                <a:cs typeface="Arial" pitchFamily="34" charset="0"/>
              </a:rPr>
              <a:t>Is this problem suitable for </a:t>
            </a:r>
            <a:r>
              <a:rPr kumimoji="0" lang="en-GB" sz="1100" b="0" i="1" u="none" strike="noStrike" kern="1200" cap="none" spc="0" normalizeH="0" baseline="0" noProof="0" dirty="0">
                <a:ln>
                  <a:noFill/>
                </a:ln>
                <a:solidFill>
                  <a:srgbClr val="D17930"/>
                </a:solidFill>
                <a:effectLst/>
                <a:uLnTx/>
                <a:uFillTx/>
                <a:latin typeface="Century Gothic"/>
                <a:ea typeface="+mn-ea"/>
                <a:cs typeface="Arial" pitchFamily="34" charset="0"/>
              </a:rPr>
              <a:t>myidea</a:t>
            </a:r>
            <a:r>
              <a:rPr kumimoji="0" lang="en-GB" sz="1100" b="0"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en-GB" sz="11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classroom</a:t>
            </a:r>
            <a:endParaRPr lang="en-GB" b="0" noProof="0" dirty="0"/>
          </a:p>
          <a:p>
            <a:pPr marL="171450" indent="-171450">
              <a:buFont typeface="Arial" panose="020B0604020202020204" pitchFamily="34" charset="0"/>
              <a:buChar char="•"/>
            </a:pPr>
            <a:r>
              <a:rPr lang="en-GB" b="1" noProof="0" dirty="0"/>
              <a:t>Learning unit: </a:t>
            </a:r>
            <a:r>
              <a:rPr lang="en-GB" b="0" noProof="0" dirty="0"/>
              <a:t>Keeping a problem diary</a:t>
            </a:r>
            <a:r>
              <a:rPr lang="en-GB" b="0" noProof="0" dirty="0">
                <a:sym typeface="Wingdings" panose="05000000000000000000" pitchFamily="2" charset="2"/>
              </a:rPr>
              <a:t>  </a:t>
            </a:r>
            <a:r>
              <a:rPr lang="en-GB" b="0" noProof="0" dirty="0"/>
              <a:t>everyday life and/or training company</a:t>
            </a:r>
          </a:p>
          <a:p>
            <a:pPr marL="171450" indent="-171450">
              <a:buFont typeface="Arial" panose="020B0604020202020204" pitchFamily="34" charset="0"/>
              <a:buChar char="•"/>
            </a:pPr>
            <a:r>
              <a:rPr lang="en-GB" b="1" noProof="0" dirty="0"/>
              <a:t>Learning unit: </a:t>
            </a:r>
            <a:r>
              <a:rPr kumimoji="0" lang="en-GB" sz="1200" b="0" i="0" u="none" strike="noStrike" kern="1200" cap="none" spc="0" normalizeH="0" baseline="0" noProof="0" dirty="0">
                <a:ln>
                  <a:noFill/>
                </a:ln>
                <a:solidFill>
                  <a:srgbClr val="D17930"/>
                </a:solidFill>
                <a:effectLst/>
                <a:uLnTx/>
                <a:uFillTx/>
                <a:latin typeface="Century Gothic"/>
                <a:ea typeface="+mn-ea"/>
                <a:cs typeface="Arial" pitchFamily="34" charset="0"/>
              </a:rPr>
              <a:t>Observing and interviewing colleagues</a:t>
            </a:r>
            <a:r>
              <a:rPr kumimoji="0" lang="en-GB"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 training organisation</a:t>
            </a:r>
            <a:endParaRPr kumimoji="0" lang="en-GB" sz="12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171450" indent="-171450">
              <a:buFont typeface="Arial" panose="020B0604020202020204" pitchFamily="34" charset="0"/>
              <a:buChar char="•"/>
            </a:pPr>
            <a:r>
              <a:rPr kumimoji="0" lang="en-GB" sz="1200" b="1" i="0" u="none" strike="noStrike" kern="1200" cap="none" spc="0" normalizeH="0" baseline="0" noProof="0" dirty="0">
                <a:ln>
                  <a:noFill/>
                </a:ln>
                <a:solidFill>
                  <a:srgbClr val="D17930"/>
                </a:solidFill>
                <a:effectLst/>
                <a:uLnTx/>
                <a:uFillTx/>
                <a:latin typeface="Century Gothic"/>
                <a:ea typeface="+mn-ea"/>
                <a:cs typeface="Arial" pitchFamily="34" charset="0"/>
              </a:rPr>
              <a:t>Learning unit: </a:t>
            </a:r>
            <a:r>
              <a:rPr kumimoji="0" lang="en-GB" sz="1200" b="0" i="0" u="none" strike="noStrike" kern="1200" cap="none" spc="0" normalizeH="0" baseline="0" noProof="0" dirty="0">
                <a:ln>
                  <a:noFill/>
                </a:ln>
                <a:solidFill>
                  <a:srgbClr val="D17930"/>
                </a:solidFill>
                <a:effectLst/>
                <a:uLnTx/>
                <a:uFillTx/>
                <a:latin typeface="Century Gothic"/>
                <a:ea typeface="+mn-ea"/>
                <a:cs typeface="Arial" pitchFamily="34" charset="0"/>
              </a:rPr>
              <a:t>Workshop: Find a problem area that interests you</a:t>
            </a:r>
            <a:r>
              <a:rPr kumimoji="0" lang="en-GB"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 classroom</a:t>
            </a:r>
            <a:endParaRPr lang="en-GB" b="0" noProof="0" dirty="0"/>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It is not necessary to carry out all the different approaches; instead, the teacher can select them specifically and combine them in various ways. The key at this stage is to keep an open mind and explore a wide range of possibilities. A more in-depth analysis and, ultimately, the definition of the specific problem to be addressed will then take place in the following modules. However, </a:t>
            </a:r>
            <a:r>
              <a:rPr lang="en-GB" sz="1100" kern="1200" noProof="0" dirty="0">
                <a:solidFill>
                  <a:schemeClr val="tx1"/>
                </a:solidFill>
                <a:effectLst/>
                <a:latin typeface="Century Gothic" panose="020B0502020202020204" pitchFamily="34" charset="0"/>
                <a:ea typeface="+mn-ea"/>
                <a:cs typeface="+mn-cs"/>
              </a:rPr>
              <a:t>we strongly recommend that you implement the first learning unit («Is this problem suitable for </a:t>
            </a:r>
            <a:r>
              <a:rPr lang="en-GB" sz="1100" i="1" kern="1200" noProof="0" dirty="0">
                <a:solidFill>
                  <a:schemeClr val="tx1"/>
                </a:solidFill>
                <a:effectLst/>
                <a:latin typeface="Century Gothic" panose="020B0502020202020204" pitchFamily="34" charset="0"/>
                <a:ea typeface="+mn-ea"/>
                <a:cs typeface="+mn-cs"/>
              </a:rPr>
              <a:t>myidea</a:t>
            </a:r>
            <a:r>
              <a:rPr lang="en-GB" sz="1100" kern="1200" noProof="0" dirty="0">
                <a:solidFill>
                  <a:schemeClr val="tx1"/>
                </a:solidFill>
                <a:effectLst/>
                <a:latin typeface="Century Gothic" panose="020B0502020202020204" pitchFamily="34" charset="0"/>
                <a:ea typeface="+mn-ea"/>
                <a:cs typeface="+mn-cs"/>
              </a:rPr>
              <a:t>?»), as it covers the evaluation of problems that learners might work on.</a:t>
            </a:r>
          </a:p>
          <a:p>
            <a:endParaRPr lang="en-GB" b="0"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4ACCD-592A-4F94-178F-29F535B348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3E5073-501B-3132-B7FC-E44FF6BE92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72F397-3EE1-DD58-680B-609211F6BC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It is very important that the problem the learners are working on is a good fit for </a:t>
            </a:r>
            <a:r>
              <a:rPr lang="en-GB" b="0" i="1" noProof="0" dirty="0"/>
              <a:t>myidea</a:t>
            </a:r>
            <a:r>
              <a:rPr lang="en-GB" b="0" noProof="0" dirty="0"/>
              <a:t>. </a:t>
            </a:r>
            <a:r>
              <a:rPr lang="en-GB" noProof="0" dirty="0"/>
              <a:t>It should be neither too easy to solve nor too complex or abstract, as this would prevent learners to carry out further steps (e.g. testing an idea). The tasks and guidelines on the subsequent slides are designed to help you find a suitable problem and formulate it in such a way that it fits well with </a:t>
            </a:r>
            <a:r>
              <a:rPr lang="en-GB" b="0" i="1" noProof="0" dirty="0"/>
              <a:t>myidea</a:t>
            </a:r>
            <a:r>
              <a:rPr lang="en-GB" noProof="0" dirty="0"/>
              <a:t>.</a:t>
            </a:r>
          </a:p>
        </p:txBody>
      </p:sp>
      <p:sp>
        <p:nvSpPr>
          <p:cNvPr id="4" name="Foliennummernplatzhalter 3">
            <a:extLst>
              <a:ext uri="{FF2B5EF4-FFF2-40B4-BE49-F238E27FC236}">
                <a16:creationId xmlns:a16="http://schemas.microsoft.com/office/drawing/2014/main" id="{CA20C933-44E7-87FF-4444-CF06013C9A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71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0F36-91F3-91AD-C002-D44769095F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4B7B1EF-D1CE-DB7D-B743-CC3042489C3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54BAB9-CC55-20EF-A735-3DC3B8C4AD28}"/>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To begin with, a brief everyday scenario («cake without eggs») is used to make the concept of a «problem» tangible. The focus is on the following questions: «Is this a problem? Why?»; and «How would you go about it now?». Both questions can be briefly discussed in a plenary session. As an option, a very short small-group phase (2–3 minutes) can be held, during which the learners note down possible initial solutions.</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Spontaneous suggestions – egg substitutes, a different dessert, asking for help – are collected; these represent the solution level. The problem, on the other hand, describes the deviation from the plan plus a current obstacle and its effect (e.g.: me, at home, Saturday 7.00 pm; eggs in stock: 0/3; unable to go shopping; consequently, no timely surprise /disappointed expectations).</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mn-ea"/>
                <a:cs typeface="Times New Roman" panose="02020603050405020304" pitchFamily="18" charset="0"/>
              </a:rPr>
              <a:t>The exercise thus has a dual purpose: to establish key concepts (problem vs. solution) and to provide a first, gentle introduction to the process of generating ideas.</a:t>
            </a:r>
            <a:endParaRPr lang="en-GB" sz="1100" kern="1200" noProof="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0795FC7B-A433-C49B-3A8E-38C2DA6A638A}"/>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0191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C93D-3CD2-A34B-3BC9-BCFBC6D548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C6865E-67BB-0ADD-F513-B91F2C27DC5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C674A10-A920-0D9E-BE3C-266B98EEC62C}"/>
              </a:ext>
            </a:extLst>
          </p:cNvPr>
          <p:cNvSpPr>
            <a:spLocks noGrp="1"/>
          </p:cNvSpPr>
          <p:nvPr>
            <p:ph type="body" idx="1"/>
          </p:nvPr>
        </p:nvSpPr>
        <p:spPr/>
        <p:txBody>
          <a:bodyPr/>
          <a:lstStyle/>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components of a problem are made explicit and tie in directly with the cake scenario. It becomes clear that a problem consists of a clear «who», a precise context (where/when), a measurable deviation (actual ≠ target, ideally with a figure and unit), a current obstacle (what is blocking progress now?) and the impact on those affected (time/errors/satisfaction/risk).</a:t>
            </a:r>
          </a:p>
          <a:p>
            <a:pPr marL="0" algn="l" defTabSz="914400" rtl="0" eaLnBrk="1" latinLnBrk="0" hangingPunct="1">
              <a:lnSpc>
                <a:spcPct val="100000"/>
              </a:lnSpc>
              <a:spcAft>
                <a:spcPts val="600"/>
              </a:spcAft>
            </a:pPr>
            <a:endPar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It is helpful to distinguish between deviation and obstacle: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0 instead of 3 eggs</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describes the deviation (number), whilst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unable to go shopping</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is the obstacle (time/access).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Impact</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t>
            </a: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refers to the immediate consequence for those affected.</a:t>
            </a:r>
            <a:endParaRPr lang="en-GB" sz="1100" kern="1200" noProof="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EF4388C3-25B0-DD4F-5ACF-2578D561F2EF}"/>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04827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E5A6-DAF5-6C1F-C4A8-B2CD087423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7037F4-B92C-C6AE-C5C6-073A614550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769B1D-7FA8-B00D-1467-F5D229CDC6B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selection criteria for topics suitable for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tie in with the cake example: one-off problems that can be solved quickly are too narrow in scope; what we are looking for are recurring everyday or work-related problems involving a clearly defined group of people and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have</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tangible consequences. It is essential that there is a measurable deviation (at least one number and unit) and that there is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access</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to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both</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the location and those affected.</a:t>
            </a:r>
            <a:endParaRPr lang="de-CH" dirty="0"/>
          </a:p>
        </p:txBody>
      </p:sp>
      <p:sp>
        <p:nvSpPr>
          <p:cNvPr id="4" name="Foliennummernplatzhalter 3">
            <a:extLst>
              <a:ext uri="{FF2B5EF4-FFF2-40B4-BE49-F238E27FC236}">
                <a16:creationId xmlns:a16="http://schemas.microsoft.com/office/drawing/2014/main" id="{0B171412-4928-CC25-90DC-4FFA5B2BFC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62876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298C-F176-C3E9-08A7-6F484D13AE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2AC3DE-CCBB-7190-D1F7-1CF0F3F0935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51C5D4-F3C5-ED1E-85EB-16FBF3436847}"/>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 topic should fall within the learners’ sphere of influence (tasks within their role, a small budget, no sensitive data or high-risk procedures).</a:t>
            </a:r>
          </a:p>
          <a:p>
            <a:pPr marL="0" algn="l" defTabSz="914400" rtl="0" eaLnBrk="1" latinLnBrk="0" hangingPunct="1">
              <a:lnSpc>
                <a:spcPct val="100000"/>
              </a:lnSpc>
              <a:spcAft>
                <a:spcPts val="600"/>
              </a:spcAft>
              <a:buNone/>
            </a:pPr>
            <a:endPar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buNone/>
            </a:pPr>
            <a:r>
              <a:rPr lang="en-GB" sz="1100" kern="1200" noProof="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From a business perspective, it is particularly worthwhile if the solution is new or significantly improved and can be tested as a prototype or trial run within a few weeks – rather than simply purchasing something that already exists or ticking off a routine task.</a:t>
            </a:r>
          </a:p>
          <a:p>
            <a:endParaRPr lang="de-CH" dirty="0"/>
          </a:p>
        </p:txBody>
      </p:sp>
      <p:sp>
        <p:nvSpPr>
          <p:cNvPr id="4" name="Foliennummernplatzhalter 3">
            <a:extLst>
              <a:ext uri="{FF2B5EF4-FFF2-40B4-BE49-F238E27FC236}">
                <a16:creationId xmlns:a16="http://schemas.microsoft.com/office/drawing/2014/main" id="{A5062E52-24BC-F8DE-1BDF-1C8FC8D5AD59}"/>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686858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2.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2.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2.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2.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2.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2.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2.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2.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2.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2.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2.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2.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2.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2.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4.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5.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6.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4.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7.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02.png"/><Relationship Id="rId3" Type="http://schemas.openxmlformats.org/officeDocument/2006/relationships/image" Target="../media/image398.png"/><Relationship Id="rId7" Type="http://schemas.openxmlformats.org/officeDocument/2006/relationships/image" Target="../media/image401.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0.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399.png"/><Relationship Id="rId9" Type="http://schemas.openxmlformats.org/officeDocument/2006/relationships/image" Target="../media/image403.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05.png"/><Relationship Id="rId7" Type="http://schemas.openxmlformats.org/officeDocument/2006/relationships/image" Target="../media/image407.png"/><Relationship Id="rId2" Type="http://schemas.openxmlformats.org/officeDocument/2006/relationships/image" Target="../media/image404.png"/><Relationship Id="rId1" Type="http://schemas.openxmlformats.org/officeDocument/2006/relationships/slideMaster" Target="../slideMasters/slideMaster3.xml"/><Relationship Id="rId6" Type="http://schemas.openxmlformats.org/officeDocument/2006/relationships/image" Target="../media/image406.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1.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09.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1.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2.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3.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5.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4.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6.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18.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7.png"/><Relationship Id="rId9" Type="http://schemas.openxmlformats.org/officeDocument/2006/relationships/image" Target="../media/image41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421.png"/><Relationship Id="rId7" Type="http://schemas.openxmlformats.org/officeDocument/2006/relationships/image" Target="../media/image246.png"/><Relationship Id="rId2" Type="http://schemas.openxmlformats.org/officeDocument/2006/relationships/image" Target="../media/image420.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49.png"/><Relationship Id="rId9" Type="http://schemas.openxmlformats.org/officeDocument/2006/relationships/image" Target="../media/image25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53.png"/><Relationship Id="rId7" Type="http://schemas.openxmlformats.org/officeDocument/2006/relationships/image" Target="../media/image122.png"/><Relationship Id="rId2" Type="http://schemas.openxmlformats.org/officeDocument/2006/relationships/image" Target="../media/image252.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3.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3.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7.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1.png"/><Relationship Id="rId7" Type="http://schemas.openxmlformats.org/officeDocument/2006/relationships/image" Target="../media/image273.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3.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3.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3.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3.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3.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3.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427.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426.png"/><Relationship Id="rId16" Type="http://schemas.openxmlformats.org/officeDocument/2006/relationships/image" Target="../media/image345.png"/><Relationship Id="rId1" Type="http://schemas.openxmlformats.org/officeDocument/2006/relationships/slideMaster" Target="../slideMasters/slideMaster3.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3.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3.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3.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3.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3.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3.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3.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1.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1.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1.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1.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1.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1.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1.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1.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1.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1.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70563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641652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1246863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83947110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5810768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4581848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1894327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137662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98311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682230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157061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7682659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043072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001644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907709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2318315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793013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6067564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1716680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9992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9511102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15472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516337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5432124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8623857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18789119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1888230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7675394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726027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626903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53978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2214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5415509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6149421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7065673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72611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54086849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9813048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83703965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2924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1461128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62616016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093037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2060580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222775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5378349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3866475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9064277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5648241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493086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4767469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02438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020154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7587064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380208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7427826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96807533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25768896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84869367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20177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721080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39666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17740299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31864527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790639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83862582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87385646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71627088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9711127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098230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0202023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90461715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0529653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85793743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04138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157325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10748789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23520364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65262601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87491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26554948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64926731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8769179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74115927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0676531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4548785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96403169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92261029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54695204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01578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86798771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2490697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86592942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35599848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428602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54872068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62760505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2062808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2270052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681715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74460398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64018819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53024802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83585085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25691245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1802228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0774596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71327637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15767723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79111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24812092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8378717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7158134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9307175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19900701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14383918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95915073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62439973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25178581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722754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28316906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5845741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8359295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15042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9829583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4279528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0983401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6584742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739521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32330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9617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583658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7974030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214501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100018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78932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2207666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802083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51627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9940817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5484661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7144765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1967231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0269247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2205741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93358676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12.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93748332"/>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920489661"/>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 id="2147483967" r:id="rId18"/>
    <p:sldLayoutId id="2147483968" r:id="rId19"/>
    <p:sldLayoutId id="2147483969" r:id="rId20"/>
    <p:sldLayoutId id="2147483970" r:id="rId21"/>
    <p:sldLayoutId id="2147483971" r:id="rId22"/>
    <p:sldLayoutId id="2147483972" r:id="rId23"/>
    <p:sldLayoutId id="2147483973" r:id="rId24"/>
    <p:sldLayoutId id="2147483974" r:id="rId25"/>
    <p:sldLayoutId id="2147483975" r:id="rId26"/>
    <p:sldLayoutId id="2147483976" r:id="rId27"/>
    <p:sldLayoutId id="2147483977" r:id="rId28"/>
    <p:sldLayoutId id="2147483978" r:id="rId29"/>
    <p:sldLayoutId id="2147483979" r:id="rId30"/>
    <p:sldLayoutId id="2147483980" r:id="rId31"/>
    <p:sldLayoutId id="2147483981" r:id="rId32"/>
    <p:sldLayoutId id="2147483982" r:id="rId33"/>
    <p:sldLayoutId id="2147483983" r:id="rId34"/>
    <p:sldLayoutId id="2147483984" r:id="rId35"/>
    <p:sldLayoutId id="2147483985" r:id="rId36"/>
    <p:sldLayoutId id="2147483986" r:id="rId37"/>
    <p:sldLayoutId id="2147483987" r:id="rId38"/>
    <p:sldLayoutId id="2147483988" r:id="rId39"/>
    <p:sldLayoutId id="2147483989" r:id="rId40"/>
    <p:sldLayoutId id="2147483990" r:id="rId41"/>
    <p:sldLayoutId id="2147483991" r:id="rId42"/>
    <p:sldLayoutId id="2147483992" r:id="rId43"/>
    <p:sldLayoutId id="2147483993" r:id="rId44"/>
    <p:sldLayoutId id="2147483994" r:id="rId45"/>
    <p:sldLayoutId id="2147483995" r:id="rId46"/>
    <p:sldLayoutId id="2147483996" r:id="rId47"/>
    <p:sldLayoutId id="2147483997" r:id="rId48"/>
    <p:sldLayoutId id="2147483998" r:id="rId49"/>
    <p:sldLayoutId id="2147483999" r:id="rId50"/>
    <p:sldLayoutId id="2147484000" r:id="rId51"/>
    <p:sldLayoutId id="2147484001" r:id="rId52"/>
    <p:sldLayoutId id="2147484002" r:id="rId53"/>
    <p:sldLayoutId id="2147484003" r:id="rId54"/>
    <p:sldLayoutId id="2147484004" r:id="rId55"/>
    <p:sldLayoutId id="2147484005" r:id="rId56"/>
    <p:sldLayoutId id="2147484006" r:id="rId57"/>
    <p:sldLayoutId id="2147484007" r:id="rId58"/>
    <p:sldLayoutId id="2147484008" r:id="rId59"/>
    <p:sldLayoutId id="2147484009" r:id="rId60"/>
    <p:sldLayoutId id="2147484010" r:id="rId61"/>
    <p:sldLayoutId id="2147484011" r:id="rId62"/>
    <p:sldLayoutId id="2147484012" r:id="rId63"/>
    <p:sldLayoutId id="2147484013" r:id="rId64"/>
    <p:sldLayoutId id="2147484014" r:id="rId65"/>
    <p:sldLayoutId id="2147484015" r:id="rId66"/>
    <p:sldLayoutId id="2147484016" r:id="rId67"/>
    <p:sldLayoutId id="2147484017" r:id="rId68"/>
    <p:sldLayoutId id="214748401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8" Type="http://schemas.openxmlformats.org/officeDocument/2006/relationships/image" Target="../media/image447.png"/><Relationship Id="rId3" Type="http://schemas.openxmlformats.org/officeDocument/2006/relationships/image" Target="../media/image442.svg"/><Relationship Id="rId7" Type="http://schemas.openxmlformats.org/officeDocument/2006/relationships/image" Target="../media/image446.png"/><Relationship Id="rId12" Type="http://schemas.microsoft.com/office/2007/relationships/hdphoto" Target="../media/hdphoto11.wdp"/><Relationship Id="rId2" Type="http://schemas.openxmlformats.org/officeDocument/2006/relationships/notesSlide" Target="../notesSlides/notesSlide10.xml"/><Relationship Id="rId1" Type="http://schemas.openxmlformats.org/officeDocument/2006/relationships/slideLayout" Target="../slideLayouts/slideLayout60.xml"/><Relationship Id="rId6" Type="http://schemas.openxmlformats.org/officeDocument/2006/relationships/image" Target="../media/image445.svg"/><Relationship Id="rId11" Type="http://schemas.openxmlformats.org/officeDocument/2006/relationships/image" Target="../media/image448.png"/><Relationship Id="rId5" Type="http://schemas.openxmlformats.org/officeDocument/2006/relationships/image" Target="../media/image444.svg"/><Relationship Id="rId10" Type="http://schemas.openxmlformats.org/officeDocument/2006/relationships/hyperlink" Target="https://wemakeit.com/projects/biber-unter-verdacht" TargetMode="External"/><Relationship Id="rId4" Type="http://schemas.openxmlformats.org/officeDocument/2006/relationships/image" Target="../media/image443.svg"/><Relationship Id="rId9" Type="http://schemas.microsoft.com/office/2007/relationships/hdphoto" Target="../media/hdphoto10.wdp"/></Relationships>
</file>

<file path=ppt/slides/_rels/slide11.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notesSlide" Target="../notesSlides/notesSlide11.xml"/><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12.xml"/><Relationship Id="rId1" Type="http://schemas.openxmlformats.org/officeDocument/2006/relationships/slideLayout" Target="../slideLayouts/slideLayout48.xml"/><Relationship Id="rId4" Type="http://schemas.openxmlformats.org/officeDocument/2006/relationships/image" Target="../media/image44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452.jpe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4.xml"/></Relationships>
</file>

<file path=ppt/slides/_rels/slide24.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notesSlide" Target="../notesSlides/notesSlide24.xml"/><Relationship Id="rId1" Type="http://schemas.openxmlformats.org/officeDocument/2006/relationships/slideLayout" Target="../slideLayouts/slideLayout125.xml"/><Relationship Id="rId5" Type="http://schemas.openxmlformats.org/officeDocument/2006/relationships/image" Target="../media/image455.png"/><Relationship Id="rId4" Type="http://schemas.openxmlformats.org/officeDocument/2006/relationships/image" Target="../media/image454.png"/></Relationships>
</file>

<file path=ppt/slides/_rels/slide25.xml.rels><?xml version="1.0" encoding="UTF-8" standalone="yes"?>
<Relationships xmlns="http://schemas.openxmlformats.org/package/2006/relationships"><Relationship Id="rId3" Type="http://schemas.openxmlformats.org/officeDocument/2006/relationships/image" Target="../media/image456.jpeg"/><Relationship Id="rId2" Type="http://schemas.openxmlformats.org/officeDocument/2006/relationships/notesSlide" Target="../notesSlides/notesSlide25.xml"/><Relationship Id="rId1" Type="http://schemas.openxmlformats.org/officeDocument/2006/relationships/slideLayout" Target="../slideLayouts/slideLayout124.xml"/></Relationships>
</file>

<file path=ppt/slides/_rels/slide26.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notesSlide" Target="../notesSlides/notesSlide26.xml"/><Relationship Id="rId1" Type="http://schemas.openxmlformats.org/officeDocument/2006/relationships/slideLayout" Target="../slideLayouts/slideLayout125.xml"/><Relationship Id="rId5" Type="http://schemas.openxmlformats.org/officeDocument/2006/relationships/image" Target="../media/image456.jpeg"/><Relationship Id="rId4" Type="http://schemas.openxmlformats.org/officeDocument/2006/relationships/image" Target="../media/image457.jpeg"/></Relationships>
</file>

<file path=ppt/slides/_rels/slide27.xml.rels><?xml version="1.0" encoding="UTF-8" standalone="yes"?>
<Relationships xmlns="http://schemas.openxmlformats.org/package/2006/relationships"><Relationship Id="rId3" Type="http://schemas.openxmlformats.org/officeDocument/2006/relationships/image" Target="../media/image458.png"/><Relationship Id="rId2" Type="http://schemas.openxmlformats.org/officeDocument/2006/relationships/notesSlide" Target="../notesSlides/notesSlide27.xml"/><Relationship Id="rId1" Type="http://schemas.openxmlformats.org/officeDocument/2006/relationships/slideLayout" Target="../slideLayouts/slideLayout125.xml"/><Relationship Id="rId4" Type="http://schemas.openxmlformats.org/officeDocument/2006/relationships/image" Target="../media/image456.jpeg"/></Relationships>
</file>

<file path=ppt/slides/_rels/slide28.xml.rels><?xml version="1.0" encoding="UTF-8" standalone="yes"?>
<Relationships xmlns="http://schemas.openxmlformats.org/package/2006/relationships"><Relationship Id="rId3" Type="http://schemas.openxmlformats.org/officeDocument/2006/relationships/image" Target="../media/image459.png"/><Relationship Id="rId2" Type="http://schemas.openxmlformats.org/officeDocument/2006/relationships/notesSlide" Target="../notesSlides/notesSlide28.xml"/><Relationship Id="rId1" Type="http://schemas.openxmlformats.org/officeDocument/2006/relationships/slideLayout" Target="../slideLayouts/slideLayout125.xml"/><Relationship Id="rId4" Type="http://schemas.openxmlformats.org/officeDocument/2006/relationships/image" Target="../media/image45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435.svg"/><Relationship Id="rId13" Type="http://schemas.openxmlformats.org/officeDocument/2006/relationships/image" Target="../media/image440.svg"/><Relationship Id="rId3" Type="http://schemas.openxmlformats.org/officeDocument/2006/relationships/image" Target="../media/image431.png"/><Relationship Id="rId7" Type="http://schemas.openxmlformats.org/officeDocument/2006/relationships/image" Target="../media/image434.svg"/><Relationship Id="rId12" Type="http://schemas.openxmlformats.org/officeDocument/2006/relationships/image" Target="../media/image439.sv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433.svg"/><Relationship Id="rId11" Type="http://schemas.openxmlformats.org/officeDocument/2006/relationships/image" Target="../media/image438.svg"/><Relationship Id="rId5" Type="http://schemas.openxmlformats.org/officeDocument/2006/relationships/image" Target="../media/image432.svg"/><Relationship Id="rId10" Type="http://schemas.openxmlformats.org/officeDocument/2006/relationships/image" Target="../media/image437.svg"/><Relationship Id="rId4" Type="http://schemas.microsoft.com/office/2007/relationships/hdphoto" Target="../media/hdphoto9.wdp"/><Relationship Id="rId9" Type="http://schemas.openxmlformats.org/officeDocument/2006/relationships/image" Target="../media/image436.svg"/><Relationship Id="rId14" Type="http://schemas.openxmlformats.org/officeDocument/2006/relationships/image" Target="../media/image44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97563"/>
            <a:ext cx="8168410" cy="636104"/>
          </a:xfrm>
        </p:spPr>
        <p:txBody>
          <a:bodyPr>
            <a:noAutofit/>
          </a:bodyPr>
          <a:lstStyle/>
          <a:p>
            <a:pPr algn="l"/>
            <a:r>
              <a:rPr lang="en-GB" sz="2800" b="0" noProof="0" dirty="0">
                <a:solidFill>
                  <a:srgbClr val="8EB403"/>
                </a:solidFill>
              </a:rPr>
              <a:t>Entrepreneurial Thinking and Acting</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10100"/>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a:t>
            </a:r>
            <a:r>
              <a:rPr kumimoji="0" lang="de-CH" sz="4200" i="0" u="none" strike="noStrike" kern="1200" cap="none" spc="0" normalizeH="0" baseline="0" noProof="0" dirty="0">
                <a:ln>
                  <a:noFill/>
                </a:ln>
                <a:solidFill>
                  <a:srgbClr val="8EB403"/>
                </a:solidFill>
                <a:effectLst/>
                <a:uLnTx/>
                <a:uFillTx/>
                <a:latin typeface="Century Gothic"/>
                <a:ea typeface="+mn-ea"/>
                <a:cs typeface="+mn-cs"/>
              </a:rPr>
              <a:t>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65372" y="376794"/>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Grafik 5">
            <a:extLst>
              <a:ext uri="{FF2B5EF4-FFF2-40B4-BE49-F238E27FC236}">
                <a16:creationId xmlns:a16="http://schemas.microsoft.com/office/drawing/2014/main" id="{43F40201-5DF3-3AE1-F1C4-746F9585C9BE}"/>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7826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6CC67BC-996F-5DA8-EF43-F32E7BF973E9}"/>
              </a:ext>
            </a:extLst>
          </p:cNvPr>
          <p:cNvSpPr>
            <a:spLocks noGrp="1"/>
          </p:cNvSpPr>
          <p:nvPr>
            <p:ph type="sldNum" sz="quarter" idx="12"/>
          </p:nvPr>
        </p:nvSpPr>
        <p:spPr/>
        <p:txBody>
          <a:bodyPr/>
          <a:lstStyle/>
          <a:p>
            <a:fld id="{B7E6CA31-DA56-47CF-9891-B6D0296B6AEC}" type="slidenum">
              <a:rPr lang="ru-RU" smtClean="0"/>
              <a:t>10</a:t>
            </a:fld>
            <a:endParaRPr lang="ru-RU"/>
          </a:p>
        </p:txBody>
      </p:sp>
      <p:pic>
        <p:nvPicPr>
          <p:cNvPr id="5" name="Grafik 4" descr="Traurige Gesichtskontur mit einfarbiger Füllung">
            <a:extLst>
              <a:ext uri="{FF2B5EF4-FFF2-40B4-BE49-F238E27FC236}">
                <a16:creationId xmlns:a16="http://schemas.microsoft.com/office/drawing/2014/main" id="{568665D7-4422-0385-8703-3E45A50CF5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5210" y="2438403"/>
            <a:ext cx="529771" cy="529771"/>
          </a:xfrm>
          <a:prstGeom prst="rect">
            <a:avLst/>
          </a:prstGeom>
        </p:spPr>
      </p:pic>
      <p:pic>
        <p:nvPicPr>
          <p:cNvPr id="6" name="Grafik 5" descr="Traurige Gesichtskontur mit einfarbiger Füllung">
            <a:extLst>
              <a:ext uri="{FF2B5EF4-FFF2-40B4-BE49-F238E27FC236}">
                <a16:creationId xmlns:a16="http://schemas.microsoft.com/office/drawing/2014/main" id="{022C4178-9D54-37D3-551E-BBC0161A75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78405" y="2235202"/>
            <a:ext cx="1930399" cy="1930399"/>
          </a:xfrm>
          <a:prstGeom prst="rect">
            <a:avLst/>
          </a:prstGeom>
        </p:spPr>
      </p:pic>
      <p:pic>
        <p:nvPicPr>
          <p:cNvPr id="7" name="Grafik 6" descr="Traurige Gesichtskontur mit einfarbiger Füllung">
            <a:extLst>
              <a:ext uri="{FF2B5EF4-FFF2-40B4-BE49-F238E27FC236}">
                <a16:creationId xmlns:a16="http://schemas.microsoft.com/office/drawing/2014/main" id="{D1996BEF-34D0-B6F0-9959-C686AD0C22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27688" y="1619707"/>
            <a:ext cx="4753428" cy="4753428"/>
          </a:xfrm>
          <a:prstGeom prst="rect">
            <a:avLst/>
          </a:prstGeom>
        </p:spPr>
      </p:pic>
      <p:sp>
        <p:nvSpPr>
          <p:cNvPr id="8" name="Rectangle 2">
            <a:extLst>
              <a:ext uri="{FF2B5EF4-FFF2-40B4-BE49-F238E27FC236}">
                <a16:creationId xmlns:a16="http://schemas.microsoft.com/office/drawing/2014/main" id="{3FD430AB-0D84-20AD-DF23-26F8F71B82B3}"/>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en-GB" sz="2400" b="1" noProof="0" dirty="0">
                <a:solidFill>
                  <a:srgbClr val="D17930"/>
                </a:solidFill>
                <a:latin typeface="+mj-lt"/>
                <a:ea typeface="ＭＳ Ｐゴシック" charset="0"/>
                <a:cs typeface="Arial"/>
              </a:rPr>
              <a:t>Issues surrounding «fake news»</a:t>
            </a:r>
          </a:p>
        </p:txBody>
      </p:sp>
      <p:sp>
        <p:nvSpPr>
          <p:cNvPr id="10" name="Textfeld 9">
            <a:extLst>
              <a:ext uri="{FF2B5EF4-FFF2-40B4-BE49-F238E27FC236}">
                <a16:creationId xmlns:a16="http://schemas.microsoft.com/office/drawing/2014/main" id="{6C0F63FB-F370-3116-53FD-AB05F9456F64}"/>
              </a:ext>
            </a:extLst>
          </p:cNvPr>
          <p:cNvSpPr txBox="1"/>
          <p:nvPr/>
        </p:nvSpPr>
        <p:spPr>
          <a:xfrm>
            <a:off x="8241394" y="1071292"/>
            <a:ext cx="3126015" cy="923330"/>
          </a:xfrm>
          <a:prstGeom prst="rect">
            <a:avLst/>
          </a:prstGeom>
          <a:solidFill>
            <a:srgbClr val="0B4874"/>
          </a:solidFill>
        </p:spPr>
        <p:txBody>
          <a:bodyPr wrap="square">
            <a:spAutoFit/>
          </a:bodyPr>
          <a:lstStyle/>
          <a:p>
            <a:pPr algn="ctr"/>
            <a:r>
              <a:rPr lang="en-GB" noProof="0" dirty="0">
                <a:solidFill>
                  <a:schemeClr val="bg1"/>
                </a:solidFill>
              </a:rPr>
              <a:t>«The spread of</a:t>
            </a:r>
          </a:p>
          <a:p>
            <a:pPr algn="ctr"/>
            <a:r>
              <a:rPr lang="en-GB" noProof="0" dirty="0">
                <a:solidFill>
                  <a:schemeClr val="bg1"/>
                </a:solidFill>
              </a:rPr>
              <a:t>fake news on</a:t>
            </a:r>
            <a:br>
              <a:rPr lang="en-GB" noProof="0" dirty="0">
                <a:solidFill>
                  <a:schemeClr val="bg1"/>
                </a:solidFill>
              </a:rPr>
            </a:br>
            <a:r>
              <a:rPr lang="en-GB" noProof="0" dirty="0">
                <a:solidFill>
                  <a:schemeClr val="bg1"/>
                </a:solidFill>
              </a:rPr>
              <a:t>social media»</a:t>
            </a:r>
          </a:p>
        </p:txBody>
      </p:sp>
      <p:sp>
        <p:nvSpPr>
          <p:cNvPr id="11" name="Textfeld 10">
            <a:extLst>
              <a:ext uri="{FF2B5EF4-FFF2-40B4-BE49-F238E27FC236}">
                <a16:creationId xmlns:a16="http://schemas.microsoft.com/office/drawing/2014/main" id="{E0B7E19D-F012-6ED2-3B6A-AF0E294434A1}"/>
              </a:ext>
            </a:extLst>
          </p:cNvPr>
          <p:cNvSpPr txBox="1"/>
          <p:nvPr/>
        </p:nvSpPr>
        <p:spPr>
          <a:xfrm>
            <a:off x="4434021" y="1068021"/>
            <a:ext cx="3080930" cy="923330"/>
          </a:xfrm>
          <a:prstGeom prst="rect">
            <a:avLst/>
          </a:prstGeom>
          <a:solidFill>
            <a:srgbClr val="0B4874"/>
          </a:solidFill>
        </p:spPr>
        <p:txBody>
          <a:bodyPr wrap="square">
            <a:spAutoFit/>
          </a:bodyPr>
          <a:lstStyle/>
          <a:p>
            <a:pPr algn="ctr"/>
            <a:r>
              <a:rPr lang="en-GB" dirty="0">
                <a:solidFill>
                  <a:schemeClr val="bg1"/>
                </a:solidFill>
              </a:rPr>
              <a:t>«</a:t>
            </a:r>
            <a:r>
              <a:rPr lang="en-GB" noProof="0" dirty="0">
                <a:solidFill>
                  <a:schemeClr val="bg1"/>
                </a:solidFill>
              </a:rPr>
              <a:t>Lack of means</a:t>
            </a:r>
            <a:br>
              <a:rPr lang="en-GB" noProof="0" dirty="0">
                <a:solidFill>
                  <a:schemeClr val="bg1"/>
                </a:solidFill>
              </a:rPr>
            </a:br>
            <a:r>
              <a:rPr lang="en-GB" noProof="0" dirty="0">
                <a:solidFill>
                  <a:schemeClr val="bg1"/>
                </a:solidFill>
              </a:rPr>
              <a:t>to raise awareness among children»</a:t>
            </a:r>
          </a:p>
        </p:txBody>
      </p:sp>
      <p:sp>
        <p:nvSpPr>
          <p:cNvPr id="12" name="Textfeld 11">
            <a:extLst>
              <a:ext uri="{FF2B5EF4-FFF2-40B4-BE49-F238E27FC236}">
                <a16:creationId xmlns:a16="http://schemas.microsoft.com/office/drawing/2014/main" id="{3A6CB0E9-7B48-1706-E407-75B62C69FCCC}"/>
              </a:ext>
            </a:extLst>
          </p:cNvPr>
          <p:cNvSpPr txBox="1"/>
          <p:nvPr/>
        </p:nvSpPr>
        <p:spPr>
          <a:xfrm>
            <a:off x="734516" y="1039588"/>
            <a:ext cx="3080930" cy="923330"/>
          </a:xfrm>
          <a:prstGeom prst="rect">
            <a:avLst/>
          </a:prstGeom>
          <a:solidFill>
            <a:srgbClr val="0B4874"/>
          </a:solidFill>
        </p:spPr>
        <p:txBody>
          <a:bodyPr wrap="square">
            <a:spAutoFit/>
          </a:bodyPr>
          <a:lstStyle/>
          <a:p>
            <a:pPr algn="ctr"/>
            <a:r>
              <a:rPr lang="de-CH" noProof="0" dirty="0">
                <a:solidFill>
                  <a:schemeClr val="bg1"/>
                </a:solidFill>
              </a:rPr>
              <a:t>«</a:t>
            </a:r>
            <a:r>
              <a:rPr lang="en-GB" noProof="0" dirty="0">
                <a:solidFill>
                  <a:schemeClr val="bg1"/>
                </a:solidFill>
              </a:rPr>
              <a:t>False report in</a:t>
            </a:r>
            <a:br>
              <a:rPr lang="en-GB" noProof="0" dirty="0">
                <a:solidFill>
                  <a:schemeClr val="bg1"/>
                </a:solidFill>
              </a:rPr>
            </a:br>
            <a:r>
              <a:rPr lang="en-GB" noProof="0" dirty="0">
                <a:solidFill>
                  <a:schemeClr val="bg1"/>
                </a:solidFill>
              </a:rPr>
              <a:t>class chat groups»</a:t>
            </a:r>
            <a:endParaRPr lang="en-GB" dirty="0">
              <a:solidFill>
                <a:schemeClr val="bg1"/>
              </a:solidFill>
            </a:endParaRPr>
          </a:p>
          <a:p>
            <a:pPr algn="ctr"/>
            <a:endParaRPr lang="de-CH" noProof="0" dirty="0">
              <a:solidFill>
                <a:schemeClr val="bg1"/>
              </a:solidFill>
            </a:endParaRPr>
          </a:p>
        </p:txBody>
      </p:sp>
      <p:pic>
        <p:nvPicPr>
          <p:cNvPr id="22" name="Grafik 21" descr="Häkchen mit einfarbiger Füllung">
            <a:extLst>
              <a:ext uri="{FF2B5EF4-FFF2-40B4-BE49-F238E27FC236}">
                <a16:creationId xmlns:a16="http://schemas.microsoft.com/office/drawing/2014/main" id="{79F8AFD9-20C3-E2CF-5DF4-21DC9740EE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67665" y="141179"/>
            <a:ext cx="1644416" cy="1644416"/>
          </a:xfrm>
          <a:prstGeom prst="rect">
            <a:avLst/>
          </a:prstGeom>
        </p:spPr>
      </p:pic>
      <p:pic>
        <p:nvPicPr>
          <p:cNvPr id="24" name="Grafik 23" descr="Schließen mit einfarbiger Füllung">
            <a:extLst>
              <a:ext uri="{FF2B5EF4-FFF2-40B4-BE49-F238E27FC236}">
                <a16:creationId xmlns:a16="http://schemas.microsoft.com/office/drawing/2014/main" id="{95D191A4-54B8-96B0-768E-EAEEE4AD0D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45076" y="566807"/>
            <a:ext cx="1237566" cy="1237566"/>
          </a:xfrm>
          <a:prstGeom prst="rect">
            <a:avLst/>
          </a:prstGeom>
        </p:spPr>
      </p:pic>
      <p:pic>
        <p:nvPicPr>
          <p:cNvPr id="25" name="Grafik 24" descr="Schließen mit einfarbiger Füllung">
            <a:extLst>
              <a:ext uri="{FF2B5EF4-FFF2-40B4-BE49-F238E27FC236}">
                <a16:creationId xmlns:a16="http://schemas.microsoft.com/office/drawing/2014/main" id="{970104F3-1BA3-05B2-DA33-813CC576B8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78989" y="566807"/>
            <a:ext cx="1237566" cy="1237566"/>
          </a:xfrm>
          <a:prstGeom prst="rect">
            <a:avLst/>
          </a:prstGeom>
        </p:spPr>
      </p:pic>
      <p:pic>
        <p:nvPicPr>
          <p:cNvPr id="29" name="Grafik 28" descr="Ein Bild, das Text, Cartoon, Säugetier, Darstellung enthält.&#10;&#10;KI-generierte Inhalte können fehlerhaft sein.">
            <a:extLst>
              <a:ext uri="{FF2B5EF4-FFF2-40B4-BE49-F238E27FC236}">
                <a16:creationId xmlns:a16="http://schemas.microsoft.com/office/drawing/2014/main" id="{29EB0DCB-2D84-947D-1ADE-05792E29168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75679" y="2313763"/>
            <a:ext cx="2571467" cy="3734219"/>
          </a:xfrm>
          <a:prstGeom prst="rect">
            <a:avLst/>
          </a:prstGeom>
        </p:spPr>
      </p:pic>
      <p:pic>
        <p:nvPicPr>
          <p:cNvPr id="33" name="Grafik 32">
            <a:extLst>
              <a:ext uri="{FF2B5EF4-FFF2-40B4-BE49-F238E27FC236}">
                <a16:creationId xmlns:a16="http://schemas.microsoft.com/office/drawing/2014/main" id="{868A9FE8-AE7E-39D7-89C6-2A899D89C2C8}"/>
              </a:ext>
            </a:extLst>
          </p:cNvPr>
          <p:cNvPicPr>
            <a:picLocks noChangeAspect="1"/>
          </p:cNvPicPr>
          <p:nvPr/>
        </p:nvPicPr>
        <p:blipFill>
          <a:blip r:embed="rId8" cstate="email">
            <a:duotone>
              <a:prstClr val="black"/>
              <a:srgbClr val="D9C3A5">
                <a:tint val="50000"/>
                <a:satMod val="180000"/>
              </a:srgbClr>
            </a:duotone>
            <a:extLst>
              <a:ext uri="{BEBA8EAE-BF5A-486C-A8C5-ECC9F3942E4B}">
                <a14:imgProps xmlns:a14="http://schemas.microsoft.com/office/drawing/2010/main">
                  <a14:imgLayer r:embed="rId9">
                    <a14:imgEffect>
                      <a14:saturation sat="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7807169" y="2120731"/>
            <a:ext cx="3881705" cy="3881705"/>
          </a:xfrm>
          <a:prstGeom prst="rect">
            <a:avLst/>
          </a:prstGeom>
        </p:spPr>
      </p:pic>
      <p:sp>
        <p:nvSpPr>
          <p:cNvPr id="34" name="Textfeld 33">
            <a:extLst>
              <a:ext uri="{FF2B5EF4-FFF2-40B4-BE49-F238E27FC236}">
                <a16:creationId xmlns:a16="http://schemas.microsoft.com/office/drawing/2014/main" id="{F40769D7-60A0-EFA9-2936-8EDD4E345877}"/>
              </a:ext>
            </a:extLst>
          </p:cNvPr>
          <p:cNvSpPr txBox="1"/>
          <p:nvPr/>
        </p:nvSpPr>
        <p:spPr>
          <a:xfrm>
            <a:off x="8153718" y="6228194"/>
            <a:ext cx="3320243"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rPr>
              <a:t>ChatGPT 5 Thinking, uhsa, 21 October 25</a:t>
            </a:r>
          </a:p>
        </p:txBody>
      </p:sp>
      <p:sp>
        <p:nvSpPr>
          <p:cNvPr id="35" name="Textfeld 34">
            <a:extLst>
              <a:ext uri="{FF2B5EF4-FFF2-40B4-BE49-F238E27FC236}">
                <a16:creationId xmlns:a16="http://schemas.microsoft.com/office/drawing/2014/main" id="{2EAF2D70-6CD0-9638-822E-AC0D722D7BEF}"/>
              </a:ext>
            </a:extLst>
          </p:cNvPr>
          <p:cNvSpPr txBox="1"/>
          <p:nvPr/>
        </p:nvSpPr>
        <p:spPr>
          <a:xfrm>
            <a:off x="814726" y="6294248"/>
            <a:ext cx="3405061"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rPr>
              <a:t>ChatGPT 5 Thinking, uhsa, 21 October 25</a:t>
            </a:r>
          </a:p>
        </p:txBody>
      </p:sp>
      <p:sp>
        <p:nvSpPr>
          <p:cNvPr id="3" name="Textfeld 2">
            <a:extLst>
              <a:ext uri="{FF2B5EF4-FFF2-40B4-BE49-F238E27FC236}">
                <a16:creationId xmlns:a16="http://schemas.microsoft.com/office/drawing/2014/main" id="{BA552541-B399-8DB9-3DD1-6A7524ECDA4B}"/>
              </a:ext>
            </a:extLst>
          </p:cNvPr>
          <p:cNvSpPr txBox="1"/>
          <p:nvPr/>
        </p:nvSpPr>
        <p:spPr>
          <a:xfrm>
            <a:off x="4523687" y="6238502"/>
            <a:ext cx="3085501" cy="400110"/>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hlinkClick r:id="rId10">
                  <a:extLst>
                    <a:ext uri="{A12FA001-AC4F-418D-AE19-62706E023703}">
                      <ahyp:hlinkClr xmlns:ahyp="http://schemas.microsoft.com/office/drawing/2018/hyperlinkcolor" val="tx"/>
                    </a:ext>
                  </a:extLst>
                </a:hlinkClick>
              </a:rPr>
              <a:t> https://wemakeit.com/projects/biber-unter-verdacht</a:t>
            </a:r>
            <a:r>
              <a:rPr lang="de-CH" sz="1000" dirty="0">
                <a:solidFill>
                  <a:srgbClr val="686868"/>
                </a:solidFill>
              </a:rPr>
              <a:t>, accessed 21 October 25</a:t>
            </a:r>
          </a:p>
        </p:txBody>
      </p:sp>
      <p:grpSp>
        <p:nvGrpSpPr>
          <p:cNvPr id="4" name="Gruppieren 3">
            <a:extLst>
              <a:ext uri="{FF2B5EF4-FFF2-40B4-BE49-F238E27FC236}">
                <a16:creationId xmlns:a16="http://schemas.microsoft.com/office/drawing/2014/main" id="{F91E287F-3B3A-836B-06A8-564626EDDA3A}"/>
              </a:ext>
            </a:extLst>
          </p:cNvPr>
          <p:cNvGrpSpPr/>
          <p:nvPr/>
        </p:nvGrpSpPr>
        <p:grpSpPr>
          <a:xfrm>
            <a:off x="958431" y="2199301"/>
            <a:ext cx="2633100" cy="3724563"/>
            <a:chOff x="1129277" y="2258039"/>
            <a:chExt cx="2633100" cy="3724563"/>
          </a:xfrm>
        </p:grpSpPr>
        <p:pic>
          <p:nvPicPr>
            <p:cNvPr id="27" name="Grafik 26" descr="Ein Bild, das Text, Screenshot, Schrift, Dokument enthält.&#10;&#10;KI-generierte Inhalte können fehlerhaft sein.">
              <a:extLst>
                <a:ext uri="{FF2B5EF4-FFF2-40B4-BE49-F238E27FC236}">
                  <a16:creationId xmlns:a16="http://schemas.microsoft.com/office/drawing/2014/main" id="{7D18FDD3-CF72-FCEA-F7F9-E6DB15F77154}"/>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66000"/>
                      </a14:imgEffect>
                    </a14:imgLayer>
                  </a14:imgProps>
                </a:ext>
                <a:ext uri="{28A0092B-C50C-407E-A947-70E740481C1C}">
                  <a14:useLocalDpi xmlns:a14="http://schemas.microsoft.com/office/drawing/2010/main"/>
                </a:ext>
              </a:extLst>
            </a:blip>
            <a:stretch>
              <a:fillRect/>
            </a:stretch>
          </p:blipFill>
          <p:spPr>
            <a:xfrm>
              <a:off x="1129277" y="2258039"/>
              <a:ext cx="2633100" cy="37245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2">
              <a:extLst>
                <a:ext uri="{FF2B5EF4-FFF2-40B4-BE49-F238E27FC236}">
                  <a16:creationId xmlns:a16="http://schemas.microsoft.com/office/drawing/2014/main" id="{570A7FF4-AC17-F9F4-3C9A-C32A78A52682}"/>
                </a:ext>
              </a:extLst>
            </p:cNvPr>
            <p:cNvSpPr txBox="1">
              <a:spLocks noChangeArrowheads="1"/>
            </p:cNvSpPr>
            <p:nvPr/>
          </p:nvSpPr>
          <p:spPr bwMode="auto">
            <a:xfrm rot="21207048">
              <a:off x="1194020" y="2585742"/>
              <a:ext cx="2029102" cy="392548"/>
            </a:xfrm>
            <a:prstGeom prst="rect">
              <a:avLst/>
            </a:prstGeom>
            <a:solidFill>
              <a:schemeClr val="bg1"/>
            </a:solidFill>
            <a:ln w="9525">
              <a:noFill/>
              <a:miter lim="800000"/>
              <a:headEnd/>
              <a:tailEnd/>
            </a:ln>
          </p:spPr>
          <p:txBody>
            <a:bodyPr anchor="ctr"/>
            <a:lstStyle/>
            <a:p>
              <a:pPr algn="ctr">
                <a:defRPr/>
              </a:pPr>
              <a:r>
                <a:rPr lang="en-GB" sz="1200" b="1" noProof="0" dirty="0">
                  <a:solidFill>
                    <a:schemeClr val="accent6">
                      <a:lumMod val="50000"/>
                    </a:schemeClr>
                  </a:solidFill>
                  <a:latin typeface="Arial" panose="020B0604020202020204" pitchFamily="34" charset="0"/>
                  <a:ea typeface="ＭＳ Ｐゴシック" charset="0"/>
                  <a:cs typeface="Arial" panose="020B0604020202020204" pitchFamily="34" charset="0"/>
                </a:rPr>
                <a:t>Rules for the class chat</a:t>
              </a:r>
            </a:p>
          </p:txBody>
        </p:sp>
      </p:grpSp>
    </p:spTree>
    <p:extLst>
      <p:ext uri="{BB962C8B-B14F-4D97-AF65-F5344CB8AC3E}">
        <p14:creationId xmlns:p14="http://schemas.microsoft.com/office/powerpoint/2010/main" val="406939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par>
                                <p:cTn id="49" presetID="10"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fade">
                                      <p:cBhvr>
                                        <p:cTn id="6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34" grpId="0"/>
      <p:bldP spid="3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65F6-9D20-7D8D-CF48-47A1CFA5E2B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0B72E1C-3140-F8E0-D3D6-EBE97BD3EE7F}"/>
              </a:ext>
            </a:extLst>
          </p:cNvPr>
          <p:cNvSpPr>
            <a:spLocks noGrp="1"/>
          </p:cNvSpPr>
          <p:nvPr>
            <p:ph type="sldNum" sz="quarter" idx="12"/>
          </p:nvPr>
        </p:nvSpPr>
        <p:spPr/>
        <p:txBody>
          <a:bodyPr/>
          <a:lstStyle/>
          <a:p>
            <a:fld id="{B7E6CA31-DA56-47CF-9891-B6D0296B6AEC}" type="slidenum">
              <a:rPr lang="ru-RU" smtClean="0"/>
              <a:t>11</a:t>
            </a:fld>
            <a:endParaRPr lang="ru-RU"/>
          </a:p>
        </p:txBody>
      </p:sp>
      <p:sp>
        <p:nvSpPr>
          <p:cNvPr id="7" name="Text Box 2">
            <a:extLst>
              <a:ext uri="{FF2B5EF4-FFF2-40B4-BE49-F238E27FC236}">
                <a16:creationId xmlns:a16="http://schemas.microsoft.com/office/drawing/2014/main" id="{A8531916-7DB6-34FE-600F-1DFD0085CE78}"/>
              </a:ext>
            </a:extLst>
          </p:cNvPr>
          <p:cNvSpPr txBox="1">
            <a:spLocks noChangeArrowheads="1"/>
          </p:cNvSpPr>
          <p:nvPr/>
        </p:nvSpPr>
        <p:spPr bwMode="auto">
          <a:xfrm>
            <a:off x="946207" y="2479694"/>
            <a:ext cx="10908909" cy="3832460"/>
          </a:xfrm>
          <a:prstGeom prst="rect">
            <a:avLst/>
          </a:prstGeom>
          <a:noFill/>
          <a:ln w="12700">
            <a:noFill/>
            <a:miter lim="800000"/>
            <a:headEnd/>
            <a:tailEnd/>
          </a:ln>
        </p:spPr>
        <p:txBody>
          <a:bodyPr wrap="square" lIns="92075" tIns="46038" rIns="92075" bIns="46038">
            <a:spAutoFit/>
          </a:bodyPr>
          <a:lstStyle/>
          <a:p>
            <a:pPr marL="342900" indent="-342900" defTabSz="958850">
              <a:spcAft>
                <a:spcPts val="600"/>
              </a:spcAft>
              <a:buFont typeface="Arial" panose="020B0604020202020204" pitchFamily="34" charset="0"/>
              <a:buChar char="•"/>
            </a:pPr>
            <a:r>
              <a:rPr lang="en-GB" b="1" noProof="0" dirty="0">
                <a:solidFill>
                  <a:schemeClr val="accent6">
                    <a:lumMod val="50000"/>
                  </a:schemeClr>
                </a:solidFill>
              </a:rPr>
              <a:t>Recurring </a:t>
            </a:r>
            <a:r>
              <a:rPr lang="en-GB" noProof="0" dirty="0">
                <a:solidFill>
                  <a:schemeClr val="accent6">
                    <a:lumMod val="50000"/>
                  </a:schemeClr>
                </a:solidFill>
              </a:rPr>
              <a:t>– does it happen regularly (not just once)?             			[0/1/2]</a:t>
            </a:r>
          </a:p>
          <a:p>
            <a:pPr marL="342900" indent="-342900">
              <a:spcAft>
                <a:spcPts val="600"/>
              </a:spcAft>
              <a:buFont typeface="Arial" panose="020B0604020202020204" pitchFamily="34" charset="0"/>
              <a:buChar char="•"/>
              <a:tabLst>
                <a:tab pos="9593263" algn="l"/>
              </a:tabLst>
            </a:pPr>
            <a:r>
              <a:rPr lang="en-GB" b="1" noProof="0" dirty="0">
                <a:solidFill>
                  <a:schemeClr val="accent6">
                    <a:lumMod val="50000"/>
                  </a:schemeClr>
                </a:solidFill>
              </a:rPr>
              <a:t>Group of people affected </a:t>
            </a:r>
            <a:r>
              <a:rPr lang="en-GB" noProof="0" dirty="0">
                <a:solidFill>
                  <a:schemeClr val="accent6">
                    <a:lumMod val="50000"/>
                  </a:schemeClr>
                </a:solidFill>
              </a:rPr>
              <a:t>– does it affect more than one individual case/person? 	[0/1/2]</a:t>
            </a:r>
          </a:p>
          <a:p>
            <a:pPr marL="342900" indent="-342900" defTabSz="958850">
              <a:spcAft>
                <a:spcPts val="600"/>
              </a:spcAft>
              <a:buFont typeface="Arial" panose="020B0604020202020204" pitchFamily="34" charset="0"/>
              <a:buChar char="•"/>
            </a:pPr>
            <a:r>
              <a:rPr lang="en-GB" b="1" noProof="0" dirty="0">
                <a:solidFill>
                  <a:schemeClr val="accent6">
                    <a:lumMod val="50000"/>
                  </a:schemeClr>
                </a:solidFill>
              </a:rPr>
              <a:t>Significant impact </a:t>
            </a:r>
            <a:r>
              <a:rPr lang="en-GB" noProof="0" dirty="0">
                <a:solidFill>
                  <a:schemeClr val="accent6">
                    <a:lumMod val="50000"/>
                  </a:schemeClr>
                </a:solidFill>
              </a:rPr>
              <a:t>– clearly noticeable to those affected?                 		[0/1/2]</a:t>
            </a:r>
          </a:p>
          <a:p>
            <a:pPr marL="342900" indent="-342900" defTabSz="958850">
              <a:spcAft>
                <a:spcPts val="600"/>
              </a:spcAft>
              <a:buFont typeface="Arial" panose="020B0604020202020204" pitchFamily="34" charset="0"/>
              <a:buChar char="•"/>
            </a:pPr>
            <a:r>
              <a:rPr lang="en-GB" b="1" noProof="0" dirty="0">
                <a:solidFill>
                  <a:schemeClr val="accent6">
                    <a:lumMod val="50000"/>
                  </a:schemeClr>
                </a:solidFill>
              </a:rPr>
              <a:t>Access </a:t>
            </a:r>
            <a:r>
              <a:rPr lang="en-GB" noProof="0" dirty="0">
                <a:solidFill>
                  <a:schemeClr val="accent6">
                    <a:lumMod val="50000"/>
                  </a:schemeClr>
                </a:solidFill>
              </a:rPr>
              <a:t>– can you reach several </a:t>
            </a:r>
            <a:r>
              <a:rPr lang="en-GB" dirty="0">
                <a:solidFill>
                  <a:schemeClr val="accent6">
                    <a:lumMod val="50000"/>
                  </a:schemeClr>
                </a:solidFill>
              </a:rPr>
              <a:t>persons affected</a:t>
            </a:r>
            <a:r>
              <a:rPr lang="en-GB" noProof="0" dirty="0">
                <a:solidFill>
                  <a:schemeClr val="accent6">
                    <a:lumMod val="50000"/>
                  </a:schemeClr>
                </a:solidFill>
              </a:rPr>
              <a:t> where the problem occurs?         	[0/1/2]</a:t>
            </a:r>
          </a:p>
          <a:p>
            <a:pPr marL="342900" indent="-342900" defTabSz="958850">
              <a:spcAft>
                <a:spcPts val="600"/>
              </a:spcAft>
              <a:buFont typeface="Arial" panose="020B0604020202020204" pitchFamily="34" charset="0"/>
              <a:buChar char="•"/>
            </a:pPr>
            <a:r>
              <a:rPr lang="en-GB" b="1" noProof="0" dirty="0">
                <a:solidFill>
                  <a:schemeClr val="accent6">
                    <a:lumMod val="50000"/>
                  </a:schemeClr>
                </a:solidFill>
              </a:rPr>
              <a:t>Scope of influence </a:t>
            </a:r>
            <a:r>
              <a:rPr lang="en-GB" noProof="0" dirty="0">
                <a:solidFill>
                  <a:schemeClr val="accent6">
                    <a:lumMod val="50000"/>
                  </a:schemeClr>
                </a:solidFill>
              </a:rPr>
              <a:t>– can you implement measures yourself (in your role, with</a:t>
            </a:r>
            <a:br>
              <a:rPr lang="en-GB" noProof="0" dirty="0">
                <a:solidFill>
                  <a:schemeClr val="accent6">
                    <a:lumMod val="50000"/>
                  </a:schemeClr>
                </a:solidFill>
              </a:rPr>
            </a:br>
            <a:r>
              <a:rPr lang="en-GB" noProof="0" dirty="0">
                <a:solidFill>
                  <a:schemeClr val="accent6">
                    <a:lumMod val="50000"/>
                  </a:schemeClr>
                </a:solidFill>
              </a:rPr>
              <a:t>a small budget, without sensitive data or risky interventions)?			[0/1/2]</a:t>
            </a:r>
          </a:p>
          <a:p>
            <a:pPr marL="342900" indent="-342900" defTabSz="958850">
              <a:spcAft>
                <a:spcPts val="600"/>
              </a:spcAft>
              <a:buFont typeface="Arial" panose="020B0604020202020204" pitchFamily="34" charset="0"/>
              <a:buChar char="•"/>
            </a:pPr>
            <a:r>
              <a:rPr lang="en-GB" b="1" noProof="0" dirty="0">
                <a:solidFill>
                  <a:schemeClr val="accent6">
                    <a:lumMod val="50000"/>
                  </a:schemeClr>
                </a:solidFill>
              </a:rPr>
              <a:t>Testability </a:t>
            </a:r>
            <a:r>
              <a:rPr lang="en-GB" noProof="0" dirty="0">
                <a:solidFill>
                  <a:schemeClr val="accent6">
                    <a:lumMod val="50000"/>
                  </a:schemeClr>
                </a:solidFill>
              </a:rPr>
              <a:t>– is a prototype or trial run possible?                     			[0/1/2]</a:t>
            </a:r>
          </a:p>
          <a:p>
            <a:pPr marL="342900" indent="-342900">
              <a:spcAft>
                <a:spcPts val="600"/>
              </a:spcAft>
              <a:buFont typeface="Arial" panose="020B0604020202020204" pitchFamily="34" charset="0"/>
              <a:buChar char="•"/>
              <a:tabLst>
                <a:tab pos="9593263" algn="l"/>
              </a:tabLst>
            </a:pPr>
            <a:r>
              <a:rPr lang="en-GB" b="1" noProof="0" dirty="0">
                <a:solidFill>
                  <a:schemeClr val="accent6">
                    <a:lumMod val="50000"/>
                  </a:schemeClr>
                </a:solidFill>
              </a:rPr>
              <a:t>Degree of novelty </a:t>
            </a:r>
            <a:r>
              <a:rPr lang="en-GB" noProof="0" dirty="0">
                <a:solidFill>
                  <a:schemeClr val="accent6">
                    <a:lumMod val="50000"/>
                  </a:schemeClr>
                </a:solidFill>
              </a:rPr>
              <a:t>– is a new or innovative approach/product required?    	[0/1/2]</a:t>
            </a:r>
          </a:p>
          <a:p>
            <a:pPr marL="342900" indent="-342900">
              <a:spcAft>
                <a:spcPts val="600"/>
              </a:spcAft>
              <a:buFont typeface="Arial" panose="020B0604020202020204" pitchFamily="34" charset="0"/>
              <a:buChar char="•"/>
              <a:tabLst>
                <a:tab pos="9593263" algn="l"/>
              </a:tabLst>
            </a:pPr>
            <a:endParaRPr lang="en-GB" noProof="0" dirty="0">
              <a:solidFill>
                <a:schemeClr val="accent6">
                  <a:lumMod val="50000"/>
                </a:schemeClr>
              </a:solidFill>
            </a:endParaRPr>
          </a:p>
          <a:p>
            <a:pPr>
              <a:spcAft>
                <a:spcPts val="600"/>
              </a:spcAft>
              <a:tabLst>
                <a:tab pos="9593263" algn="l"/>
              </a:tabLst>
            </a:pPr>
            <a:r>
              <a:rPr lang="en-GB" b="1" noProof="0" dirty="0">
                <a:solidFill>
                  <a:schemeClr val="accent6">
                    <a:lumMod val="50000"/>
                  </a:schemeClr>
                </a:solidFill>
              </a:rPr>
              <a:t>                                                                                                                                              Total: __ /14</a:t>
            </a:r>
          </a:p>
          <a:p>
            <a:pPr algn="ctr">
              <a:tabLst>
                <a:tab pos="9869488" algn="r"/>
              </a:tabLst>
            </a:pPr>
            <a:r>
              <a:rPr lang="en-GB" noProof="0" dirty="0"/>
              <a:t> </a:t>
            </a:r>
            <a:r>
              <a:rPr lang="en-GB" b="1" noProof="0" dirty="0">
                <a:solidFill>
                  <a:srgbClr val="738D05"/>
                </a:solidFill>
              </a:rPr>
              <a:t>12–14 Go  | </a:t>
            </a:r>
            <a:r>
              <a:rPr lang="en-GB" b="1" noProof="0" dirty="0">
                <a:solidFill>
                  <a:srgbClr val="909090"/>
                </a:solidFill>
              </a:rPr>
              <a:t> 9–11 Reframing/Scoping* </a:t>
            </a:r>
            <a:r>
              <a:rPr lang="en-GB" b="1" noProof="0" dirty="0"/>
              <a:t> | </a:t>
            </a:r>
            <a:r>
              <a:rPr lang="en-GB" b="1" noProof="0" dirty="0">
                <a:solidFill>
                  <a:srgbClr val="B11B96"/>
                </a:solidFill>
              </a:rPr>
              <a:t> ≤8 New problem</a:t>
            </a:r>
            <a:endParaRPr lang="de-DE" dirty="0">
              <a:solidFill>
                <a:srgbClr val="B11B96"/>
              </a:solidFill>
            </a:endParaRPr>
          </a:p>
        </p:txBody>
      </p:sp>
      <p:sp>
        <p:nvSpPr>
          <p:cNvPr id="4" name="Rectangle 2">
            <a:extLst>
              <a:ext uri="{FF2B5EF4-FFF2-40B4-BE49-F238E27FC236}">
                <a16:creationId xmlns:a16="http://schemas.microsoft.com/office/drawing/2014/main" id="{2E8F3544-2ECC-FEA3-4523-AF2D29499CFE}"/>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en-GB" sz="2400" b="1" noProof="0" dirty="0">
                <a:solidFill>
                  <a:srgbClr val="D17930"/>
                </a:solidFill>
                <a:latin typeface="+mj-lt"/>
                <a:ea typeface="ＭＳ Ｐゴシック" charset="0"/>
                <a:cs typeface="Arial"/>
              </a:rPr>
              <a:t>Does the problem fit the </a:t>
            </a:r>
            <a:r>
              <a:rPr lang="en-GB" sz="2400" b="1" i="1" noProof="0" dirty="0">
                <a:solidFill>
                  <a:srgbClr val="D17930"/>
                </a:solidFill>
                <a:latin typeface="+mj-lt"/>
                <a:ea typeface="ＭＳ Ｐゴシック" charset="0"/>
                <a:cs typeface="Arial"/>
              </a:rPr>
              <a:t>myidea </a:t>
            </a:r>
            <a:r>
              <a:rPr lang="en-GB" sz="2400" b="1" noProof="0" dirty="0">
                <a:solidFill>
                  <a:srgbClr val="D17930"/>
                </a:solidFill>
                <a:latin typeface="+mj-lt"/>
                <a:ea typeface="ＭＳ Ｐゴシック" charset="0"/>
                <a:cs typeface="Arial"/>
              </a:rPr>
              <a:t>learning programme? </a:t>
            </a:r>
          </a:p>
          <a:p>
            <a:pPr>
              <a:defRPr/>
            </a:pPr>
            <a:r>
              <a:rPr lang="en-GB" sz="2400" b="1" noProof="0" dirty="0">
                <a:solidFill>
                  <a:srgbClr val="D17930"/>
                </a:solidFill>
                <a:latin typeface="+mj-lt"/>
                <a:ea typeface="ＭＳ Ｐゴシック" charset="0"/>
                <a:cs typeface="Arial"/>
              </a:rPr>
              <a:t>These criteria will help you assess this («Goldilocks checklist»)</a:t>
            </a:r>
          </a:p>
        </p:txBody>
      </p:sp>
      <p:sp>
        <p:nvSpPr>
          <p:cNvPr id="2" name="Text Box 2">
            <a:extLst>
              <a:ext uri="{FF2B5EF4-FFF2-40B4-BE49-F238E27FC236}">
                <a16:creationId xmlns:a16="http://schemas.microsoft.com/office/drawing/2014/main" id="{95AC9339-5A67-3DFE-57B7-C5CCD7399A85}"/>
              </a:ext>
            </a:extLst>
          </p:cNvPr>
          <p:cNvSpPr txBox="1">
            <a:spLocks noChangeArrowheads="1"/>
          </p:cNvSpPr>
          <p:nvPr/>
        </p:nvSpPr>
        <p:spPr bwMode="auto">
          <a:xfrm>
            <a:off x="957091" y="1196649"/>
            <a:ext cx="9714920" cy="923972"/>
          </a:xfrm>
          <a:prstGeom prst="rect">
            <a:avLst/>
          </a:prstGeom>
          <a:noFill/>
          <a:ln w="12700">
            <a:noFill/>
            <a:miter lim="800000"/>
            <a:headEnd/>
            <a:tailEnd/>
          </a:ln>
        </p:spPr>
        <p:txBody>
          <a:bodyPr wrap="square" lIns="92075" tIns="46038" rIns="92075" bIns="46038">
            <a:spAutoFit/>
          </a:bodyPr>
          <a:lstStyle/>
          <a:p>
            <a:pPr>
              <a:spcBef>
                <a:spcPts val="400"/>
              </a:spcBef>
              <a:buClr>
                <a:srgbClr val="96CB00"/>
              </a:buClr>
            </a:pPr>
            <a:r>
              <a:rPr lang="de-CH" dirty="0">
                <a:solidFill>
                  <a:schemeClr val="accent6">
                    <a:lumMod val="50000"/>
                  </a:schemeClr>
                </a:solidFill>
              </a:rPr>
              <a:t>Not every problem is suitable for </a:t>
            </a:r>
            <a:r>
              <a:rPr lang="de-CH" i="1" dirty="0">
                <a:solidFill>
                  <a:schemeClr val="accent6">
                    <a:lumMod val="50000"/>
                  </a:schemeClr>
                </a:solidFill>
              </a:rPr>
              <a:t>myidea</a:t>
            </a:r>
            <a:r>
              <a:rPr lang="de-CH" dirty="0">
                <a:solidFill>
                  <a:schemeClr val="accent6">
                    <a:lumMod val="50000"/>
                  </a:schemeClr>
                </a:solidFill>
              </a:rPr>
              <a:t>. This quick check helps you </a:t>
            </a:r>
            <a:r>
              <a:rPr lang="de-CH" dirty="0" err="1">
                <a:solidFill>
                  <a:schemeClr val="accent6">
                    <a:lumMod val="50000"/>
                  </a:schemeClr>
                </a:solidFill>
              </a:rPr>
              <a:t>decide</a:t>
            </a:r>
            <a:r>
              <a:rPr lang="de-CH" dirty="0">
                <a:solidFill>
                  <a:schemeClr val="accent6">
                    <a:lumMod val="50000"/>
                  </a:schemeClr>
                </a:solidFill>
              </a:rPr>
              <a:t> </a:t>
            </a:r>
            <a:r>
              <a:rPr lang="de-CH" dirty="0" err="1">
                <a:solidFill>
                  <a:schemeClr val="accent6">
                    <a:lumMod val="50000"/>
                  </a:schemeClr>
                </a:solidFill>
              </a:rPr>
              <a:t>whether</a:t>
            </a:r>
            <a:r>
              <a:rPr lang="de-CH" dirty="0">
                <a:solidFill>
                  <a:schemeClr val="accent6">
                    <a:lumMod val="50000"/>
                  </a:schemeClr>
                </a:solidFill>
              </a:rPr>
              <a:t> </a:t>
            </a:r>
            <a:r>
              <a:rPr lang="de-CH" dirty="0" err="1">
                <a:solidFill>
                  <a:schemeClr val="accent6">
                    <a:lumMod val="50000"/>
                  </a:schemeClr>
                </a:solidFill>
              </a:rPr>
              <a:t>your</a:t>
            </a:r>
            <a:r>
              <a:rPr lang="de-CH" dirty="0">
                <a:solidFill>
                  <a:schemeClr val="accent6">
                    <a:lumMod val="50000"/>
                  </a:schemeClr>
                </a:solidFill>
              </a:rPr>
              <a:t> problem is big enough to achieve a noticeable improvement – and small enough to test solutions within a few weeks.</a:t>
            </a:r>
          </a:p>
        </p:txBody>
      </p:sp>
      <p:sp>
        <p:nvSpPr>
          <p:cNvPr id="6" name="Textfeld 5">
            <a:extLst>
              <a:ext uri="{FF2B5EF4-FFF2-40B4-BE49-F238E27FC236}">
                <a16:creationId xmlns:a16="http://schemas.microsoft.com/office/drawing/2014/main" id="{FFFCFAD5-E7DC-8276-A368-87CEEFDB1595}"/>
              </a:ext>
            </a:extLst>
          </p:cNvPr>
          <p:cNvSpPr txBox="1"/>
          <p:nvPr/>
        </p:nvSpPr>
        <p:spPr>
          <a:xfrm>
            <a:off x="7039543" y="2032965"/>
            <a:ext cx="4687235" cy="369332"/>
          </a:xfrm>
          <a:prstGeom prst="rect">
            <a:avLst/>
          </a:prstGeom>
          <a:noFill/>
        </p:spPr>
        <p:txBody>
          <a:bodyPr wrap="square">
            <a:spAutoFit/>
          </a:bodyPr>
          <a:lstStyle/>
          <a:p>
            <a:r>
              <a:rPr lang="de-CH" sz="1800" dirty="0">
                <a:solidFill>
                  <a:schemeClr val="bg2">
                    <a:lumMod val="50000"/>
                  </a:schemeClr>
                </a:solidFill>
                <a:effectLst/>
                <a:ea typeface="Aptos" panose="020B0004020202020204" pitchFamily="34" charset="0"/>
                <a:cs typeface="Times New Roman" panose="02020603050405020304" pitchFamily="18" charset="0"/>
              </a:rPr>
              <a:t>0 = no/unclear, 1 = partly, 2 = clear/yes</a:t>
            </a:r>
            <a:endParaRPr lang="de-CH" dirty="0">
              <a:solidFill>
                <a:schemeClr val="bg2">
                  <a:lumMod val="50000"/>
                </a:schemeClr>
              </a:solidFill>
            </a:endParaRPr>
          </a:p>
        </p:txBody>
      </p:sp>
      <p:sp>
        <p:nvSpPr>
          <p:cNvPr id="8" name="Textfeld 7">
            <a:extLst>
              <a:ext uri="{FF2B5EF4-FFF2-40B4-BE49-F238E27FC236}">
                <a16:creationId xmlns:a16="http://schemas.microsoft.com/office/drawing/2014/main" id="{9623FFB3-A2CD-B9D5-885C-EF5A34AFD4D0}"/>
              </a:ext>
            </a:extLst>
          </p:cNvPr>
          <p:cNvSpPr txBox="1"/>
          <p:nvPr/>
        </p:nvSpPr>
        <p:spPr>
          <a:xfrm>
            <a:off x="1925050" y="6352143"/>
            <a:ext cx="8250163" cy="369332"/>
          </a:xfrm>
          <a:prstGeom prst="rect">
            <a:avLst/>
          </a:prstGeom>
          <a:noFill/>
        </p:spPr>
        <p:txBody>
          <a:bodyPr wrap="square">
            <a:spAutoFit/>
          </a:bodyPr>
          <a:lstStyle/>
          <a:p>
            <a:pPr algn="l">
              <a:lnSpc>
                <a:spcPct val="100000"/>
              </a:lnSpc>
            </a:pPr>
            <a:r>
              <a:rPr lang="en-GB" sz="1800" noProof="0" dirty="0">
                <a:solidFill>
                  <a:srgbClr val="686868"/>
                </a:solidFill>
              </a:rPr>
              <a:t>*Reframing: redefine the problem| Scoping: narrow down, tailor</a:t>
            </a:r>
          </a:p>
        </p:txBody>
      </p:sp>
      <p:grpSp>
        <p:nvGrpSpPr>
          <p:cNvPr id="5" name="Gruppieren 4">
            <a:extLst>
              <a:ext uri="{FF2B5EF4-FFF2-40B4-BE49-F238E27FC236}">
                <a16:creationId xmlns:a16="http://schemas.microsoft.com/office/drawing/2014/main" id="{F8D91B09-903D-EB95-15BD-9CBFC6ABFB71}"/>
              </a:ext>
            </a:extLst>
          </p:cNvPr>
          <p:cNvGrpSpPr/>
          <p:nvPr/>
        </p:nvGrpSpPr>
        <p:grpSpPr>
          <a:xfrm>
            <a:off x="10731053" y="-1959"/>
            <a:ext cx="1454331" cy="2481653"/>
            <a:chOff x="10731053" y="-1959"/>
            <a:chExt cx="1454331" cy="2481653"/>
          </a:xfrm>
        </p:grpSpPr>
        <p:sp>
          <p:nvSpPr>
            <p:cNvPr id="10" name="Rechteck 9">
              <a:extLst>
                <a:ext uri="{FF2B5EF4-FFF2-40B4-BE49-F238E27FC236}">
                  <a16:creationId xmlns:a16="http://schemas.microsoft.com/office/drawing/2014/main" id="{B06CBA96-AD80-87E7-E808-FEF4642CBE21}"/>
                </a:ext>
              </a:extLst>
            </p:cNvPr>
            <p:cNvSpPr/>
            <p:nvPr/>
          </p:nvSpPr>
          <p:spPr>
            <a:xfrm>
              <a:off x="11649375" y="986732"/>
              <a:ext cx="536009" cy="14929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11" name="Gruppieren 10">
              <a:extLst>
                <a:ext uri="{FF2B5EF4-FFF2-40B4-BE49-F238E27FC236}">
                  <a16:creationId xmlns:a16="http://schemas.microsoft.com/office/drawing/2014/main" id="{90D5EAD9-7DDB-6B01-58FF-57C45A771E64}"/>
                </a:ext>
              </a:extLst>
            </p:cNvPr>
            <p:cNvGrpSpPr/>
            <p:nvPr/>
          </p:nvGrpSpPr>
          <p:grpSpPr>
            <a:xfrm>
              <a:off x="10731053" y="-1959"/>
              <a:ext cx="1454331" cy="1277285"/>
              <a:chOff x="10737669" y="0"/>
              <a:chExt cx="1454331" cy="1277285"/>
            </a:xfrm>
          </p:grpSpPr>
          <p:sp>
            <p:nvSpPr>
              <p:cNvPr id="12" name="Rechteck 11">
                <a:extLst>
                  <a:ext uri="{FF2B5EF4-FFF2-40B4-BE49-F238E27FC236}">
                    <a16:creationId xmlns:a16="http://schemas.microsoft.com/office/drawing/2014/main" id="{AB38E1EF-C800-174C-7B89-012C90D4A44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3" name="Grafik 12">
                <a:extLst>
                  <a:ext uri="{FF2B5EF4-FFF2-40B4-BE49-F238E27FC236}">
                    <a16:creationId xmlns:a16="http://schemas.microsoft.com/office/drawing/2014/main" id="{9F8AF49F-2E19-9F05-2F4E-DE09A42507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spTree>
    <p:extLst>
      <p:ext uri="{BB962C8B-B14F-4D97-AF65-F5344CB8AC3E}">
        <p14:creationId xmlns:p14="http://schemas.microsoft.com/office/powerpoint/2010/main" val="59190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12</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403492" y="936314"/>
            <a:ext cx="9385016" cy="6430229"/>
          </a:xfrm>
        </p:spPr>
        <p:txBody>
          <a:bodyPr>
            <a:noAutofit/>
          </a:bodyPr>
          <a:lstStyle/>
          <a:p>
            <a:pPr algn="l">
              <a:buClr>
                <a:srgbClr val="96CB00"/>
              </a:buClr>
            </a:pPr>
            <a:r>
              <a:rPr lang="en-GB" sz="2200" b="1" noProof="0" dirty="0">
                <a:solidFill>
                  <a:srgbClr val="D17930"/>
                </a:solidFill>
              </a:rPr>
              <a:t>Tasks</a:t>
            </a:r>
          </a:p>
          <a:p>
            <a:pPr marL="285750" lvl="0" indent="-285750" algn="l">
              <a:lnSpc>
                <a:spcPct val="100000"/>
              </a:lnSpc>
              <a:spcAft>
                <a:spcPts val="600"/>
              </a:spcAft>
              <a:buFont typeface="Arial" panose="020B0604020202020204" pitchFamily="34" charset="0"/>
              <a:buChar char="•"/>
            </a:pPr>
            <a:r>
              <a:rPr lang="en-GB" sz="2000" noProof="0" dirty="0">
                <a:solidFill>
                  <a:srgbClr val="686868"/>
                </a:solidFill>
              </a:rPr>
              <a:t>In small groups: Check the problem statements you have brought with you using the Goldilocks checklist (0/1/2 per criterion, total /14).</a:t>
            </a:r>
          </a:p>
          <a:p>
            <a:pPr marL="285750" lvl="0" indent="-285750" algn="l">
              <a:lnSpc>
                <a:spcPct val="100000"/>
              </a:lnSpc>
              <a:spcBef>
                <a:spcPts val="600"/>
              </a:spcBef>
              <a:buFont typeface="Arial" panose="020B0604020202020204" pitchFamily="34" charset="0"/>
              <a:buChar char="•"/>
            </a:pPr>
            <a:r>
              <a:rPr lang="en-GB" sz="2000" noProof="0" dirty="0">
                <a:solidFill>
                  <a:srgbClr val="686868"/>
                </a:solidFill>
              </a:rPr>
              <a:t>Choose a starting problem:</a:t>
            </a:r>
          </a:p>
          <a:p>
            <a:pPr lvl="2">
              <a:lnSpc>
                <a:spcPct val="100000"/>
              </a:lnSpc>
            </a:pPr>
            <a:r>
              <a:rPr lang="en-GB" noProof="0" dirty="0">
                <a:solidFill>
                  <a:srgbClr val="686868"/>
                </a:solidFill>
              </a:rPr>
              <a:t>12–14 points = Go</a:t>
            </a:r>
          </a:p>
          <a:p>
            <a:pPr lvl="2">
              <a:lnSpc>
                <a:spcPct val="100000"/>
              </a:lnSpc>
            </a:pPr>
            <a:r>
              <a:rPr lang="en-GB" noProof="0" dirty="0">
                <a:solidFill>
                  <a:srgbClr val="686868"/>
                </a:solidFill>
              </a:rPr>
              <a:t>9–11 points = start with reframing/scoping*:</a:t>
            </a:r>
          </a:p>
          <a:p>
            <a:pPr marL="1657350" lvl="3" indent="-285750">
              <a:lnSpc>
                <a:spcPct val="100000"/>
              </a:lnSpc>
              <a:buFont typeface="Arial" panose="020B0604020202020204" pitchFamily="34" charset="0"/>
              <a:buChar char="•"/>
            </a:pPr>
            <a:r>
              <a:rPr lang="en-GB" noProof="0" dirty="0">
                <a:solidFill>
                  <a:srgbClr val="686868"/>
                </a:solidFill>
              </a:rPr>
              <a:t>Refine the «Who» (a primary target group).</a:t>
            </a:r>
          </a:p>
          <a:p>
            <a:pPr marL="1657350" lvl="3" indent="-285750">
              <a:lnSpc>
                <a:spcPct val="100000"/>
              </a:lnSpc>
              <a:buFont typeface="Arial" panose="020B0604020202020204" pitchFamily="34" charset="0"/>
              <a:buChar char="•"/>
            </a:pPr>
            <a:r>
              <a:rPr lang="en-GB" noProof="0" dirty="0">
                <a:solidFill>
                  <a:srgbClr val="686868"/>
                </a:solidFill>
              </a:rPr>
              <a:t>Define «Where/When» as a specific location and a narrow time window.</a:t>
            </a:r>
          </a:p>
          <a:p>
            <a:pPr marL="1657350" lvl="3" indent="-285750">
              <a:lnSpc>
                <a:spcPct val="100000"/>
              </a:lnSpc>
              <a:buFont typeface="Arial" panose="020B0604020202020204" pitchFamily="34" charset="0"/>
              <a:buChar char="•"/>
            </a:pPr>
            <a:r>
              <a:rPr lang="en-GB" noProof="0" dirty="0">
                <a:solidFill>
                  <a:srgbClr val="686868"/>
                </a:solidFill>
              </a:rPr>
              <a:t>For the deviation, include at least one figure and indicate a unit.</a:t>
            </a:r>
          </a:p>
          <a:p>
            <a:pPr marL="1657350" lvl="3" indent="-285750">
              <a:lnSpc>
                <a:spcPct val="100000"/>
              </a:lnSpc>
              <a:buFont typeface="Arial" panose="020B0604020202020204" pitchFamily="34" charset="0"/>
              <a:buChar char="•"/>
            </a:pPr>
            <a:r>
              <a:rPr lang="en-GB" noProof="0" dirty="0">
                <a:solidFill>
                  <a:srgbClr val="686868"/>
                </a:solidFill>
              </a:rPr>
              <a:t>Identify the current obstacle (what is blocking progress right now?)</a:t>
            </a:r>
          </a:p>
          <a:p>
            <a:pPr marL="1657350" lvl="3" indent="-285750">
              <a:lnSpc>
                <a:spcPct val="100000"/>
              </a:lnSpc>
              <a:spcAft>
                <a:spcPts val="600"/>
              </a:spcAft>
              <a:buFont typeface="Arial" panose="020B0604020202020204" pitchFamily="34" charset="0"/>
              <a:buChar char="•"/>
            </a:pPr>
            <a:r>
              <a:rPr lang="en-GB" noProof="0" dirty="0">
                <a:solidFill>
                  <a:srgbClr val="686868"/>
                </a:solidFill>
              </a:rPr>
              <a:t>Describe the impact on those affected. </a:t>
            </a:r>
          </a:p>
          <a:p>
            <a:pPr marL="285750" lvl="0" indent="-285750" algn="l">
              <a:lnSpc>
                <a:spcPct val="100000"/>
              </a:lnSpc>
              <a:spcBef>
                <a:spcPts val="600"/>
              </a:spcBef>
              <a:spcAft>
                <a:spcPts val="600"/>
              </a:spcAft>
              <a:buFont typeface="Arial" panose="020B0604020202020204" pitchFamily="34" charset="0"/>
              <a:buChar char="•"/>
            </a:pPr>
            <a:r>
              <a:rPr lang="en-GB" sz="2000" noProof="0" dirty="0">
                <a:solidFill>
                  <a:srgbClr val="686868"/>
                </a:solidFill>
              </a:rPr>
              <a:t>Formulate a problem statement in one sentence.</a:t>
            </a:r>
          </a:p>
          <a:p>
            <a:pPr marL="285750" indent="-285750" algn="l">
              <a:lnSpc>
                <a:spcPct val="100000"/>
              </a:lnSpc>
              <a:spcBef>
                <a:spcPts val="600"/>
              </a:spcBef>
              <a:spcAft>
                <a:spcPts val="600"/>
              </a:spcAft>
              <a:buFont typeface="Arial" panose="020B0604020202020204" pitchFamily="34" charset="0"/>
              <a:buChar char="•"/>
            </a:pPr>
            <a:r>
              <a:rPr lang="en-GB" sz="2000" noProof="0" dirty="0">
                <a:solidFill>
                  <a:srgbClr val="686868"/>
                </a:solidFill>
              </a:rPr>
              <a:t>Time: 20 minutes.</a:t>
            </a:r>
          </a:p>
          <a:p>
            <a:pPr marL="285750" indent="-285750" algn="l">
              <a:lnSpc>
                <a:spcPct val="100000"/>
              </a:lnSpc>
              <a:spcBef>
                <a:spcPts val="600"/>
              </a:spcBef>
              <a:spcAft>
                <a:spcPts val="600"/>
              </a:spcAft>
              <a:buFont typeface="Arial" panose="020B0604020202020204" pitchFamily="34" charset="0"/>
              <a:buChar char="•"/>
            </a:pPr>
            <a:endParaRPr lang="en-GB" sz="1800" noProof="0" dirty="0">
              <a:solidFill>
                <a:srgbClr val="686868"/>
              </a:solidFill>
            </a:endParaRPr>
          </a:p>
          <a:p>
            <a:pPr algn="l">
              <a:lnSpc>
                <a:spcPct val="100000"/>
              </a:lnSpc>
            </a:pPr>
            <a:r>
              <a:rPr lang="en-GB" sz="1800" noProof="0" dirty="0">
                <a:solidFill>
                  <a:srgbClr val="686868"/>
                </a:solidFill>
              </a:rPr>
              <a:t>*Reframing: redefine the problem | Scoping: narrow down, tailor</a:t>
            </a:r>
          </a:p>
        </p:txBody>
      </p:sp>
      <p:pic>
        <p:nvPicPr>
          <p:cNvPr id="7" name="Рисунок 40">
            <a:extLst>
              <a:ext uri="{FF2B5EF4-FFF2-40B4-BE49-F238E27FC236}">
                <a16:creationId xmlns:a16="http://schemas.microsoft.com/office/drawing/2014/main" id="{81AB7398-8175-133C-0981-CE50C25F11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697" y="185701"/>
            <a:ext cx="3073128" cy="1185920"/>
          </a:xfrm>
          <a:prstGeom prst="rect">
            <a:avLst/>
          </a:prstGeom>
        </p:spPr>
      </p:pic>
      <p:grpSp>
        <p:nvGrpSpPr>
          <p:cNvPr id="4" name="Gruppieren 3">
            <a:extLst>
              <a:ext uri="{FF2B5EF4-FFF2-40B4-BE49-F238E27FC236}">
                <a16:creationId xmlns:a16="http://schemas.microsoft.com/office/drawing/2014/main" id="{7D83C5A1-518C-35BC-D276-E10455DA97AA}"/>
              </a:ext>
            </a:extLst>
          </p:cNvPr>
          <p:cNvGrpSpPr/>
          <p:nvPr/>
        </p:nvGrpSpPr>
        <p:grpSpPr>
          <a:xfrm>
            <a:off x="10731053" y="-1959"/>
            <a:ext cx="1454331" cy="1277285"/>
            <a:chOff x="10737669" y="0"/>
            <a:chExt cx="1454331" cy="1277285"/>
          </a:xfrm>
        </p:grpSpPr>
        <p:sp>
          <p:nvSpPr>
            <p:cNvPr id="5" name="Rechteck 4">
              <a:extLst>
                <a:ext uri="{FF2B5EF4-FFF2-40B4-BE49-F238E27FC236}">
                  <a16:creationId xmlns:a16="http://schemas.microsoft.com/office/drawing/2014/main" id="{C39F3423-7EE2-55BC-F79A-FA37E171B836}"/>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6" name="Grafik 5">
              <a:extLst>
                <a:ext uri="{FF2B5EF4-FFF2-40B4-BE49-F238E27FC236}">
                  <a16:creationId xmlns:a16="http://schemas.microsoft.com/office/drawing/2014/main" id="{BC77E2A4-FFC5-C1A6-94BE-C9C3E3631B1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8690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505450" y="2887888"/>
            <a:ext cx="692146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module</a:t>
            </a:r>
            <a:b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Keeping a</a:t>
            </a:r>
            <a:b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problem diary</a:t>
            </a:r>
            <a:endParaRPr kumimoji="0" lang="en-GB"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488616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B023E-0C74-EC8C-21E3-EC18DCEE840F}"/>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04510E1-C7BB-4322-7B4C-534339496C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New shape">
            <a:extLst>
              <a:ext uri="{FF2B5EF4-FFF2-40B4-BE49-F238E27FC236}">
                <a16:creationId xmlns:a16="http://schemas.microsoft.com/office/drawing/2014/main" id="{68D71546-6F2D-9937-318C-9AE19B7D5883}"/>
              </a:ext>
            </a:extLst>
          </p:cNvPr>
          <p:cNvSpPr txBox="1">
            <a:spLocks/>
          </p:cNvSpPr>
          <p:nvPr/>
        </p:nvSpPr>
        <p:spPr>
          <a:xfrm>
            <a:off x="938650" y="157310"/>
            <a:ext cx="6273117" cy="1188132"/>
          </a:xfrm>
          <a:prstGeom prst="rect">
            <a:avLst/>
          </a:prstGeom>
          <a:no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Activity!!!</a:t>
            </a:r>
            <a:b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br>
            <a:r>
              <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rPr>
              <a:t>Keep a problem diary</a:t>
            </a:r>
          </a:p>
        </p:txBody>
      </p:sp>
      <p:sp>
        <p:nvSpPr>
          <p:cNvPr id="5" name="Rechteck 4">
            <a:extLst>
              <a:ext uri="{FF2B5EF4-FFF2-40B4-BE49-F238E27FC236}">
                <a16:creationId xmlns:a16="http://schemas.microsoft.com/office/drawing/2014/main" id="{4AE9DC14-2962-0C63-6453-4263F0E3DB14}"/>
              </a:ext>
            </a:extLst>
          </p:cNvPr>
          <p:cNvSpPr/>
          <p:nvPr/>
        </p:nvSpPr>
        <p:spPr>
          <a:xfrm>
            <a:off x="957579" y="1213361"/>
            <a:ext cx="6672581" cy="4852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Keep a problem diary for a week and note down at least 10 problems that you find interesting and solvable, and which you can work on during the </a:t>
            </a:r>
            <a:r>
              <a:rPr kumimoji="0" lang="en-GB" sz="1700" b="0" i="1" u="none" strike="noStrike" kern="1200" cap="none" spc="0" normalizeH="0" baseline="0" noProof="0" dirty="0">
                <a:ln>
                  <a:noFill/>
                </a:ln>
                <a:solidFill>
                  <a:srgbClr val="686868"/>
                </a:solidFill>
                <a:effectLst/>
                <a:uLnTx/>
                <a:uFillTx/>
                <a:latin typeface="Century Gothic"/>
                <a:ea typeface="+mn-ea"/>
                <a:cs typeface="+mn-cs"/>
              </a:rPr>
              <a:t>myidea </a:t>
            </a:r>
            <a:r>
              <a:rPr kumimoji="0" lang="en-GB" sz="1700" b="0" i="0" u="none" strike="noStrike" kern="1200" cap="none" spc="0" normalizeH="0" baseline="0" noProof="0" dirty="0">
                <a:ln>
                  <a:noFill/>
                </a:ln>
                <a:solidFill>
                  <a:srgbClr val="686868"/>
                </a:solidFill>
                <a:effectLst/>
                <a:uLnTx/>
                <a:uFillTx/>
                <a:latin typeface="Century Gothic"/>
                <a:ea typeface="+mn-ea"/>
                <a:cs typeface="+mn-cs"/>
              </a:rPr>
              <a:t>learning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700" b="0" i="0" u="none" strike="noStrike" kern="1200" cap="none" spc="0" normalizeH="0" baseline="0" noProof="0" dirty="0">
              <a:ln>
                <a:noFill/>
              </a:ln>
              <a:solidFill>
                <a:srgbClr val="686868"/>
              </a:solidFill>
              <a:effectLst/>
              <a:uLnTx/>
              <a:uFillTx/>
              <a:latin typeface="Century Gothic"/>
              <a:ea typeface="+mn-ea"/>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Here are a few tips:</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Consider problems that arise in your work.</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Think about problems that arise in your free time.</a:t>
            </a:r>
          </a:p>
          <a:p>
            <a:pPr marL="361950" lvl="0" indent="-361950">
              <a:spcBef>
                <a:spcPts val="200"/>
              </a:spcBef>
              <a:buClr>
                <a:srgbClr val="96CB00"/>
              </a:buClr>
              <a:buFont typeface="Arial" panose="020B0604020202020204" pitchFamily="34" charset="0"/>
              <a:buChar char="•"/>
              <a:defRPr/>
            </a:pPr>
            <a:r>
              <a:rPr lang="en-GB" dirty="0">
                <a:solidFill>
                  <a:srgbClr val="686868"/>
                </a:solidFill>
              </a:rPr>
              <a:t>Think about problems that are socially significant (e.g., because certain groups are disadvantaged, excluded, or have unequal access to services).</a:t>
            </a:r>
          </a:p>
          <a:p>
            <a:pPr marL="361950" lvl="0" indent="-361950">
              <a:spcBef>
                <a:spcPts val="200"/>
              </a:spcBef>
              <a:buClr>
                <a:srgbClr val="96CB00"/>
              </a:buClr>
              <a:buFont typeface="Arial" panose="020B0604020202020204" pitchFamily="34" charset="0"/>
              <a:buChar char="•"/>
              <a:defRPr/>
            </a:pPr>
            <a:r>
              <a:rPr lang="en-GB" dirty="0">
                <a:solidFill>
                  <a:srgbClr val="686868"/>
                </a:solidFill>
              </a:rPr>
              <a:t>Think about problems that are ecologically significant (e.g., because materials are wasted, usable products are discarded, or pollution harms the environment).</a:t>
            </a:r>
          </a:p>
          <a:p>
            <a:pPr marL="361950" marR="0" lvl="0" indent="-361950"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a:ea typeface="+mn-ea"/>
                <a:cs typeface="+mn-cs"/>
              </a:rPr>
              <a:t>Talk to people around you, but also to people you don’t know yet.</a:t>
            </a: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898F97"/>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srgbClr val="898F97"/>
              </a:solidFill>
              <a:effectLst/>
              <a:uLnTx/>
              <a:uFillTx/>
              <a:latin typeface="Century Gothic"/>
              <a:ea typeface="+mn-ea"/>
              <a:cs typeface="+mn-cs"/>
            </a:endParaRPr>
          </a:p>
        </p:txBody>
      </p:sp>
      <p:pic>
        <p:nvPicPr>
          <p:cNvPr id="7" name="Grafik 6">
            <a:extLst>
              <a:ext uri="{FF2B5EF4-FFF2-40B4-BE49-F238E27FC236}">
                <a16:creationId xmlns:a16="http://schemas.microsoft.com/office/drawing/2014/main" id="{904B8A2C-E7DB-016C-D2A8-A0E41050E073}"/>
              </a:ext>
            </a:extLst>
          </p:cNvPr>
          <p:cNvPicPr>
            <a:picLocks noChangeAspect="1"/>
          </p:cNvPicPr>
          <p:nvPr/>
        </p:nvPicPr>
        <p:blipFill>
          <a:blip r:embed="rId3" cstate="email">
            <a:alphaModFix amt="55000"/>
            <a:extLst>
              <a:ext uri="{BEBA8EAE-BF5A-486C-A8C5-ECC9F3942E4B}">
                <a14:imgProps xmlns:a14="http://schemas.microsoft.com/office/drawing/2010/main">
                  <a14:imgLayer r:embed="rId4">
                    <a14:imgEffect>
                      <a14:backgroundRemoval t="10000" b="90000" l="18100" r="98000">
                        <a14:foregroundMark x1="20850" y1="87933" x2="22400" y2="41667"/>
                        <a14:foregroundMark x1="22400" y1="41667" x2="18100" y2="62000"/>
                        <a14:foregroundMark x1="23600" y1="90067" x2="60400" y2="80067"/>
                        <a14:foregroundMark x1="60400" y1="80067" x2="80100" y2="70933"/>
                        <a14:foregroundMark x1="80100" y1="70933" x2="88300" y2="69933"/>
                        <a14:foregroundMark x1="88300" y1="69933" x2="92850" y2="63800"/>
                        <a14:foregroundMark x1="92850" y1="63800" x2="92900" y2="57800"/>
                        <a14:foregroundMark x1="89150" y1="69733" x2="98000" y2="68000"/>
                        <a14:foregroundMark x1="98000" y1="68000" x2="95950" y2="61267"/>
                      </a14:backgroundRemoval>
                    </a14:imgEffect>
                    <a14:imgEffect>
                      <a14:sharpenSoften amount="3000"/>
                    </a14:imgEffect>
                    <a14:imgEffect>
                      <a14:colorTemperature colorTemp="6499"/>
                    </a14:imgEffect>
                    <a14:imgEffect>
                      <a14:saturation sat="133000"/>
                    </a14:imgEffect>
                    <a14:imgEffect>
                      <a14:brightnessContrast bright="10000"/>
                    </a14:imgEffect>
                  </a14:imgLayer>
                </a14:imgProps>
              </a:ext>
              <a:ext uri="{28A0092B-C50C-407E-A947-70E740481C1C}">
                <a14:useLocalDpi xmlns:a14="http://schemas.microsoft.com/office/drawing/2010/main"/>
              </a:ext>
            </a:extLst>
          </a:blip>
          <a:srcRect l="11884"/>
          <a:stretch>
            <a:fillRect/>
          </a:stretch>
        </p:blipFill>
        <p:spPr>
          <a:xfrm rot="21273592">
            <a:off x="8211319" y="-605254"/>
            <a:ext cx="3834601" cy="3263826"/>
          </a:xfrm>
          <a:prstGeom prst="rect">
            <a:avLst/>
          </a:prstGeom>
        </p:spPr>
      </p:pic>
      <p:pic>
        <p:nvPicPr>
          <p:cNvPr id="9" name="Grafik 8">
            <a:extLst>
              <a:ext uri="{FF2B5EF4-FFF2-40B4-BE49-F238E27FC236}">
                <a16:creationId xmlns:a16="http://schemas.microsoft.com/office/drawing/2014/main" id="{442DB38F-39A2-1272-E1A8-EC0BFDD5677C}"/>
              </a:ext>
            </a:extLst>
          </p:cNvPr>
          <p:cNvPicPr>
            <a:picLocks noChangeAspect="1"/>
          </p:cNvPicPr>
          <p:nvPr/>
        </p:nvPicPr>
        <p:blipFill>
          <a:blip r:embed="rId5" cstate="email">
            <a:extLst>
              <a:ext uri="{28A0092B-C50C-407E-A947-70E740481C1C}">
                <a14:useLocalDpi xmlns:a14="http://schemas.microsoft.com/office/drawing/2010/main"/>
              </a:ext>
            </a:extLst>
          </a:blip>
          <a:srcRect l="20049" t="19904" r="20049" b="20193"/>
          <a:stretch>
            <a:fillRect/>
          </a:stretch>
        </p:blipFill>
        <p:spPr>
          <a:xfrm>
            <a:off x="8885583" y="3229697"/>
            <a:ext cx="1364974" cy="1364974"/>
          </a:xfrm>
          <a:prstGeom prst="rect">
            <a:avLst/>
          </a:prstGeom>
        </p:spPr>
      </p:pic>
      <p:sp>
        <p:nvSpPr>
          <p:cNvPr id="11" name="Textfeld 10">
            <a:extLst>
              <a:ext uri="{FF2B5EF4-FFF2-40B4-BE49-F238E27FC236}">
                <a16:creationId xmlns:a16="http://schemas.microsoft.com/office/drawing/2014/main" id="{D94DB599-B69E-9C00-05F3-9E859AAFD487}"/>
              </a:ext>
            </a:extLst>
          </p:cNvPr>
          <p:cNvSpPr txBox="1"/>
          <p:nvPr/>
        </p:nvSpPr>
        <p:spPr>
          <a:xfrm>
            <a:off x="1681921" y="5738395"/>
            <a:ext cx="61010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rPr>
              <a:t>Use a paper-and-pencil notebook, your smartphone or your laptop.</a:t>
            </a:r>
          </a:p>
        </p:txBody>
      </p:sp>
    </p:spTree>
    <p:extLst>
      <p:ext uri="{BB962C8B-B14F-4D97-AF65-F5344CB8AC3E}">
        <p14:creationId xmlns:p14="http://schemas.microsoft.com/office/powerpoint/2010/main" val="570405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2269-3D4A-12BF-3EAB-3E015EBCCA6C}"/>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AC14245-1D02-B30C-5DD7-2749E11454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3913DA8B-B32A-B926-49EF-203DFF28B9D1}"/>
              </a:ext>
            </a:extLst>
          </p:cNvPr>
          <p:cNvSpPr txBox="1">
            <a:spLocks/>
          </p:cNvSpPr>
          <p:nvPr/>
        </p:nvSpPr>
        <p:spPr>
          <a:xfrm>
            <a:off x="6334530" y="2381607"/>
            <a:ext cx="5302214" cy="2212163"/>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unit</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Observing and interviewing colleagues</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955826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89A-9D84-550E-4495-4D4EDB1176EE}"/>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243735F-3CEC-E90C-92F1-4A00699FCC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Rectangle 2">
            <a:extLst>
              <a:ext uri="{FF2B5EF4-FFF2-40B4-BE49-F238E27FC236}">
                <a16:creationId xmlns:a16="http://schemas.microsoft.com/office/drawing/2014/main" id="{9A5ADA9A-03D0-6F72-1A0E-48CAB9744032}"/>
              </a:ext>
            </a:extLst>
          </p:cNvPr>
          <p:cNvSpPr txBox="1">
            <a:spLocks noChangeArrowheads="1"/>
          </p:cNvSpPr>
          <p:nvPr/>
        </p:nvSpPr>
        <p:spPr bwMode="auto">
          <a:xfrm>
            <a:off x="2460395" y="1219778"/>
            <a:ext cx="2114134" cy="340410"/>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entury Gothic"/>
                <a:ea typeface="ＭＳ Ｐゴシック" charset="0"/>
                <a:cs typeface="Arial"/>
              </a:rPr>
              <a:t>Observation</a:t>
            </a:r>
          </a:p>
        </p:txBody>
      </p:sp>
      <p:sp>
        <p:nvSpPr>
          <p:cNvPr id="13" name="Rectangle 2">
            <a:extLst>
              <a:ext uri="{FF2B5EF4-FFF2-40B4-BE49-F238E27FC236}">
                <a16:creationId xmlns:a16="http://schemas.microsoft.com/office/drawing/2014/main" id="{9A013398-46F6-7031-D98A-19D101ED8A63}"/>
              </a:ext>
            </a:extLst>
          </p:cNvPr>
          <p:cNvSpPr txBox="1">
            <a:spLocks noChangeArrowheads="1"/>
          </p:cNvSpPr>
          <p:nvPr/>
        </p:nvSpPr>
        <p:spPr bwMode="auto">
          <a:xfrm>
            <a:off x="948377" y="188077"/>
            <a:ext cx="10024423"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How it works: Observing colleagues as they carry out their tasks</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4" name="Rechteck 3">
            <a:extLst>
              <a:ext uri="{FF2B5EF4-FFF2-40B4-BE49-F238E27FC236}">
                <a16:creationId xmlns:a16="http://schemas.microsoft.com/office/drawing/2014/main" id="{D9F45B39-D6CC-AF66-C459-A0D9F47667A6}"/>
              </a:ext>
            </a:extLst>
          </p:cNvPr>
          <p:cNvSpPr/>
          <p:nvPr/>
        </p:nvSpPr>
        <p:spPr>
          <a:xfrm>
            <a:off x="948376" y="3477587"/>
            <a:ext cx="10176823" cy="1938992"/>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Keep an eye on, for example:</a:t>
            </a:r>
            <a:endParaRPr kumimoji="0" lang="en-GB"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Bottlenecks in the workflow: </a:t>
            </a:r>
            <a:r>
              <a:rPr kumimoji="0" lang="en-GB"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where delays or «backlogs» occur</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Repetitive or time-consuming tasks: </a:t>
            </a:r>
            <a:r>
              <a:rPr kumimoji="0" lang="en-GB"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activities that take up a lot of time or are carried out repeatedly</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Annoying problems: </a:t>
            </a:r>
            <a:r>
              <a:rPr kumimoji="0" lang="en-GB"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things that frustrate your colleagues the most</a:t>
            </a:r>
          </a:p>
        </p:txBody>
      </p:sp>
      <p:sp>
        <p:nvSpPr>
          <p:cNvPr id="15" name="Rechteck 14">
            <a:extLst>
              <a:ext uri="{FF2B5EF4-FFF2-40B4-BE49-F238E27FC236}">
                <a16:creationId xmlns:a16="http://schemas.microsoft.com/office/drawing/2014/main" id="{E17E132B-CDA7-ACAA-0EFC-3C83BB430A55}"/>
              </a:ext>
            </a:extLst>
          </p:cNvPr>
          <p:cNvSpPr/>
          <p:nvPr/>
        </p:nvSpPr>
        <p:spPr>
          <a:xfrm>
            <a:off x="948377" y="1690818"/>
            <a:ext cx="10819080" cy="1826141"/>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Procedure: </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Accompany your colleagues as they carry out their daily tasks. Observe how tasks are actually carried out without interfering. Only ask questions once the task has been completed, to gain a better understanding. Focus on facts, not assumptions. Take notes.</a:t>
            </a:r>
          </a:p>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endParaRPr kumimoji="0" lang="de-CH" sz="160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755070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710E-DF58-A152-ACE0-F87AA01DFBB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07EB32-4C4B-FDD2-6098-7423A052F4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Rectangle 2">
            <a:extLst>
              <a:ext uri="{FF2B5EF4-FFF2-40B4-BE49-F238E27FC236}">
                <a16:creationId xmlns:a16="http://schemas.microsoft.com/office/drawing/2014/main" id="{415C58BA-264B-E0AB-9734-9E6EF2FC4327}"/>
              </a:ext>
            </a:extLst>
          </p:cNvPr>
          <p:cNvSpPr txBox="1">
            <a:spLocks noChangeArrowheads="1"/>
          </p:cNvSpPr>
          <p:nvPr/>
        </p:nvSpPr>
        <p:spPr bwMode="auto">
          <a:xfrm>
            <a:off x="948377" y="17555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How it works: Asking colleagues about their work</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8" name="Rechteck 17">
            <a:extLst>
              <a:ext uri="{FF2B5EF4-FFF2-40B4-BE49-F238E27FC236}">
                <a16:creationId xmlns:a16="http://schemas.microsoft.com/office/drawing/2014/main" id="{D03D19CC-2175-1A7B-1B99-F763E28A95B8}"/>
              </a:ext>
            </a:extLst>
          </p:cNvPr>
          <p:cNvSpPr/>
          <p:nvPr/>
        </p:nvSpPr>
        <p:spPr>
          <a:xfrm>
            <a:off x="948377" y="1692307"/>
            <a:ext cx="8568156" cy="3631763"/>
          </a:xfrm>
          <a:prstGeom prst="rect">
            <a:avLst/>
          </a:prstGeom>
        </p:spPr>
        <p:txBody>
          <a:bodyPr wrap="square">
            <a:spAutoFit/>
          </a:bodyPr>
          <a:lstStyle/>
          <a:p>
            <a:pPr lvl="0">
              <a:lnSpc>
                <a:spcPts val="2700"/>
              </a:lnSpc>
              <a:buClr>
                <a:srgbClr val="898F97"/>
              </a:buClr>
              <a:defRPr/>
            </a:pPr>
            <a:r>
              <a:rPr lang="en-GB" sz="2000" b="1" dirty="0">
                <a:solidFill>
                  <a:srgbClr val="686868"/>
                </a:solidFill>
                <a:latin typeface="Century Gothic" panose="020B0502020202020204" pitchFamily="34" charset="0"/>
              </a:rPr>
              <a:t>Procedure: </a:t>
            </a:r>
            <a:r>
              <a:rPr lang="en-GB" sz="2000" dirty="0">
                <a:solidFill>
                  <a:srgbClr val="686868"/>
                </a:solidFill>
                <a:latin typeface="Century Gothic" panose="020B0502020202020204" pitchFamily="34" charset="0"/>
              </a:rPr>
              <a:t>Talk to your colleagues and try to find out where the problems lie or where they would urgently like support. Try talking to colleagues from other areas as well, not just those in your own field. Take notes.</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For example, ask:</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en-GB" sz="2000" b="1" dirty="0">
                <a:solidFill>
                  <a:srgbClr val="686868"/>
                </a:solidFill>
                <a:latin typeface="Century Gothic" panose="020B0502020202020204" pitchFamily="34" charset="0"/>
              </a:rPr>
              <a:t>«</a:t>
            </a: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What slows you down the most?»</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en-GB" sz="2000" b="1" dirty="0">
                <a:solidFill>
                  <a:srgbClr val="686868"/>
                </a:solidFill>
                <a:latin typeface="Century Gothic" panose="020B0502020202020204" pitchFamily="34" charset="0"/>
              </a:rPr>
              <a:t>«</a:t>
            </a: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Which tools or processes would make your work easier?»</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en-GB" sz="2000" b="1" dirty="0">
                <a:solidFill>
                  <a:srgbClr val="686868"/>
                </a:solidFill>
                <a:latin typeface="Century Gothic" panose="020B0502020202020204" pitchFamily="34" charset="0"/>
              </a:rPr>
              <a:t>«</a:t>
            </a:r>
            <a:r>
              <a:rPr kumimoji="0" lang="en-GB"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Is there a product, tool, service or process change that would make your day-to-day work easier?»</a:t>
            </a:r>
          </a:p>
        </p:txBody>
      </p:sp>
      <p:grpSp>
        <p:nvGrpSpPr>
          <p:cNvPr id="22" name="Gruppieren 21">
            <a:extLst>
              <a:ext uri="{FF2B5EF4-FFF2-40B4-BE49-F238E27FC236}">
                <a16:creationId xmlns:a16="http://schemas.microsoft.com/office/drawing/2014/main" id="{FA7F8E5C-B880-91C6-97C2-14CBD593036A}"/>
              </a:ext>
            </a:extLst>
          </p:cNvPr>
          <p:cNvGrpSpPr/>
          <p:nvPr/>
        </p:nvGrpSpPr>
        <p:grpSpPr>
          <a:xfrm>
            <a:off x="10751799" y="835678"/>
            <a:ext cx="1135146" cy="1136164"/>
            <a:chOff x="6438355" y="3124930"/>
            <a:chExt cx="1260000" cy="1260000"/>
          </a:xfrm>
        </p:grpSpPr>
        <p:sp>
          <p:nvSpPr>
            <p:cNvPr id="10" name="Ellipse 16">
              <a:extLst>
                <a:ext uri="{FF2B5EF4-FFF2-40B4-BE49-F238E27FC236}">
                  <a16:creationId xmlns:a16="http://schemas.microsoft.com/office/drawing/2014/main" id="{695112DB-FDC7-AFEC-30B8-F56826325843}"/>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4C96C09-264F-79EA-47F2-7469A09DED9A}"/>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grpSp>
      <p:sp>
        <p:nvSpPr>
          <p:cNvPr id="9" name="Textfeld 8">
            <a:extLst>
              <a:ext uri="{FF2B5EF4-FFF2-40B4-BE49-F238E27FC236}">
                <a16:creationId xmlns:a16="http://schemas.microsoft.com/office/drawing/2014/main" id="{EC256B12-9815-3298-92DE-E38520B9B585}"/>
              </a:ext>
            </a:extLst>
          </p:cNvPr>
          <p:cNvSpPr txBox="1"/>
          <p:nvPr/>
        </p:nvSpPr>
        <p:spPr>
          <a:xfrm>
            <a:off x="10531847" y="1971296"/>
            <a:ext cx="1558553" cy="646331"/>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Conducting interviews</a:t>
            </a:r>
          </a:p>
        </p:txBody>
      </p:sp>
    </p:spTree>
    <p:extLst>
      <p:ext uri="{BB962C8B-B14F-4D97-AF65-F5344CB8AC3E}">
        <p14:creationId xmlns:p14="http://schemas.microsoft.com/office/powerpoint/2010/main" val="3367602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FD87C32-9739-48B3-9A62-32DEF57DCF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CA80BA9D-8874-63A2-71CF-941D2B271986}"/>
              </a:ext>
            </a:extLst>
          </p:cNvPr>
          <p:cNvSpPr txBox="1">
            <a:spLocks/>
          </p:cNvSpPr>
          <p:nvPr/>
        </p:nvSpPr>
        <p:spPr>
          <a:xfrm>
            <a:off x="6312758" y="2414265"/>
            <a:ext cx="5302214" cy="2408255"/>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unit</a:t>
            </a:r>
            <a:b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Workshop: Find a problem area that interests you</a:t>
            </a:r>
            <a:endParaRPr kumimoji="0" lang="en-GB"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10812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EECD1D7A-E973-4A3B-B5D1-73D4791F558D}"/>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en-GB" sz="2400" b="1" i="0" u="none" strike="noStrike" kern="1200" cap="none" spc="0" normalizeH="0" baseline="0" noProof="0" dirty="0">
                <a:ln>
                  <a:noFill/>
                </a:ln>
                <a:solidFill>
                  <a:srgbClr val="D17930"/>
                </a:solidFill>
                <a:effectLst/>
                <a:uLnTx/>
                <a:uFillTx/>
                <a:latin typeface="Century Gothic"/>
                <a:ea typeface="+mn-ea"/>
                <a:cs typeface="Arial" pitchFamily="34" charset="0"/>
              </a:rPr>
              <a:t>1. </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Identify problem areas in your professional field</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2. Make the most of your own strengths and interests</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Discover socially and environmentally relevant problems</a:t>
            </a:r>
          </a:p>
        </p:txBody>
      </p:sp>
      <p:sp>
        <p:nvSpPr>
          <p:cNvPr id="9" name="Rectangle 2">
            <a:extLst>
              <a:ext uri="{FF2B5EF4-FFF2-40B4-BE49-F238E27FC236}">
                <a16:creationId xmlns:a16="http://schemas.microsoft.com/office/drawing/2014/main" id="{83B7A939-C4B9-4B41-A23E-9F147B9AD8C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There are several approaches that can help you find a problem worth solving</a:t>
            </a:r>
          </a:p>
        </p:txBody>
      </p:sp>
      <p:sp>
        <p:nvSpPr>
          <p:cNvPr id="5" name="Rechteck 4">
            <a:extLst>
              <a:ext uri="{FF2B5EF4-FFF2-40B4-BE49-F238E27FC236}">
                <a16:creationId xmlns:a16="http://schemas.microsoft.com/office/drawing/2014/main" id="{4B5FB163-4EB7-C151-44C3-51BDC0A8BF79}"/>
              </a:ext>
            </a:extLst>
          </p:cNvPr>
          <p:cNvSpPr/>
          <p:nvPr/>
        </p:nvSpPr>
        <p:spPr>
          <a:xfrm>
            <a:off x="904859" y="3443100"/>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4459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B532-1506-9386-3FDA-902F3AEA240B}"/>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E7DAA45-6929-C25D-1084-C0324B58739A}"/>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A42E06C2-BC39-7387-C168-0583AE8A5CBD}"/>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FE130CD9-31C3-1507-CC37-4CFABFDF19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EFE6D9D1-A126-899D-77B5-2D9CF1CCA09A}"/>
              </a:ext>
            </a:extLst>
          </p:cNvPr>
          <p:cNvSpPr txBox="1">
            <a:spLocks noChangeArrowheads="1"/>
          </p:cNvSpPr>
          <p:nvPr/>
        </p:nvSpPr>
        <p:spPr bwMode="auto">
          <a:xfrm>
            <a:off x="948377" y="135926"/>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a:solidFill>
                  <a:srgbClr val="D17930"/>
                </a:solidFill>
                <a:cs typeface="Arial" pitchFamily="34" charset="0"/>
              </a:rPr>
              <a:t>Identify problem areas in your professional </a:t>
            </a:r>
            <a:r>
              <a:rPr lang="de-CH" sz="2400" b="1" dirty="0" err="1">
                <a:solidFill>
                  <a:srgbClr val="D17930"/>
                </a:solidFill>
                <a:cs typeface="Arial" pitchFamily="34" charset="0"/>
              </a:rPr>
              <a:t>field</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CA3A06BF-B9BD-BA24-FAAF-DC7533F3F6A0}"/>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white"/>
                </a:solidFill>
                <a:effectLst/>
                <a:uLnTx/>
                <a:uFillTx/>
                <a:latin typeface="Century Gothic"/>
                <a:ea typeface="ＭＳ Ｐゴシック" charset="0"/>
                <a:cs typeface="Arial"/>
              </a:rPr>
              <a:t>The 5 Whys method</a:t>
            </a:r>
          </a:p>
        </p:txBody>
      </p:sp>
      <p:sp>
        <p:nvSpPr>
          <p:cNvPr id="21" name="Rechteck 20">
            <a:extLst>
              <a:ext uri="{FF2B5EF4-FFF2-40B4-BE49-F238E27FC236}">
                <a16:creationId xmlns:a16="http://schemas.microsoft.com/office/drawing/2014/main" id="{E74910A0-71DA-8821-8122-B11817379A6E}"/>
              </a:ext>
            </a:extLst>
          </p:cNvPr>
          <p:cNvSpPr/>
          <p:nvPr/>
        </p:nvSpPr>
        <p:spPr>
          <a:xfrm>
            <a:off x="5681118" y="1654421"/>
            <a:ext cx="5828963" cy="4524315"/>
          </a:xfrm>
          <a:prstGeom prst="rect">
            <a:avLst/>
          </a:prstGeom>
        </p:spPr>
        <p:txBody>
          <a:bodyPr wrap="square">
            <a:spAutoFit/>
          </a:bodyPr>
          <a:lstStyle/>
          <a:p>
            <a:pPr>
              <a:spcBef>
                <a:spcPts val="1200"/>
              </a:spcBef>
            </a:pPr>
            <a:r>
              <a:rPr lang="en-GB" sz="1700" noProof="0" dirty="0">
                <a:solidFill>
                  <a:srgbClr val="686868"/>
                </a:solidFill>
                <a:latin typeface="Century Gothic" panose="020B0502020202020204" pitchFamily="34" charset="0"/>
              </a:rPr>
              <a:t>Imagine you’re a trainee in a carpentry business. You want to attract customers for timber houses, but demand is still low.</a:t>
            </a:r>
          </a:p>
          <a:p>
            <a:pPr>
              <a:spcBef>
                <a:spcPts val="1200"/>
              </a:spcBef>
            </a:pPr>
            <a:r>
              <a:rPr lang="en-GB" sz="1700" b="1" noProof="0" dirty="0">
                <a:solidFill>
                  <a:srgbClr val="686868"/>
                </a:solidFill>
                <a:latin typeface="Century Gothic" panose="020B0502020202020204" pitchFamily="34" charset="0"/>
              </a:rPr>
              <a:t>Why? – </a:t>
            </a:r>
            <a:r>
              <a:rPr lang="en-GB" sz="1700" noProof="0" dirty="0">
                <a:solidFill>
                  <a:srgbClr val="686868"/>
                </a:solidFill>
                <a:latin typeface="Century Gothic" panose="020B0502020202020204" pitchFamily="34" charset="0"/>
              </a:rPr>
              <a:t>Many builders opt for concrete and steel.</a:t>
            </a:r>
          </a:p>
          <a:p>
            <a:pPr>
              <a:spcBef>
                <a:spcPts val="1200"/>
              </a:spcBef>
            </a:pPr>
            <a:r>
              <a:rPr lang="en-GB" sz="1700" b="1" noProof="0" dirty="0">
                <a:solidFill>
                  <a:srgbClr val="686868"/>
                </a:solidFill>
                <a:latin typeface="Century Gothic" panose="020B0502020202020204" pitchFamily="34" charset="0"/>
              </a:rPr>
              <a:t>Why? – </a:t>
            </a:r>
            <a:r>
              <a:rPr lang="en-GB" sz="1700" noProof="0" dirty="0">
                <a:solidFill>
                  <a:srgbClr val="686868"/>
                </a:solidFill>
                <a:latin typeface="Century Gothic" panose="020B0502020202020204" pitchFamily="34" charset="0"/>
              </a:rPr>
              <a:t>These materials are better known and more common.</a:t>
            </a:r>
          </a:p>
          <a:p>
            <a:pPr>
              <a:spcBef>
                <a:spcPts val="1200"/>
              </a:spcBef>
            </a:pPr>
            <a:r>
              <a:rPr lang="en-GB" sz="1700" b="1" noProof="0" dirty="0">
                <a:solidFill>
                  <a:srgbClr val="686868"/>
                </a:solidFill>
                <a:latin typeface="Century Gothic" panose="020B0502020202020204" pitchFamily="34" charset="0"/>
              </a:rPr>
              <a:t>Why? – </a:t>
            </a:r>
            <a:r>
              <a:rPr lang="en-GB" sz="1700" noProof="0" dirty="0">
                <a:solidFill>
                  <a:srgbClr val="686868"/>
                </a:solidFill>
                <a:latin typeface="Century Gothic" panose="020B0502020202020204" pitchFamily="34" charset="0"/>
              </a:rPr>
              <a:t>Homebuilders often don’t realise how sustainable timber is or how high timber buildings can be.</a:t>
            </a:r>
          </a:p>
          <a:p>
            <a:pPr>
              <a:spcBef>
                <a:spcPts val="1200"/>
              </a:spcBef>
            </a:pPr>
            <a:r>
              <a:rPr lang="en-GB" sz="1700" b="1" noProof="0" dirty="0">
                <a:solidFill>
                  <a:srgbClr val="686868"/>
                </a:solidFill>
                <a:latin typeface="Century Gothic" panose="020B0502020202020204" pitchFamily="34" charset="0"/>
              </a:rPr>
              <a:t>Why? – </a:t>
            </a:r>
            <a:r>
              <a:rPr lang="en-GB" sz="1700" noProof="0" dirty="0">
                <a:solidFill>
                  <a:srgbClr val="686868"/>
                </a:solidFill>
                <a:latin typeface="Century Gothic" panose="020B0502020202020204" pitchFamily="34" charset="0"/>
              </a:rPr>
              <a:t>Public discussion about environmentally friendly building materials is still limited.</a:t>
            </a:r>
          </a:p>
          <a:p>
            <a:pPr>
              <a:spcBef>
                <a:spcPts val="1200"/>
              </a:spcBef>
            </a:pPr>
            <a:r>
              <a:rPr lang="en-GB" sz="1700" b="1" noProof="0" dirty="0">
                <a:solidFill>
                  <a:srgbClr val="686868"/>
                </a:solidFill>
                <a:latin typeface="Century Gothic" panose="020B0502020202020204" pitchFamily="34" charset="0"/>
              </a:rPr>
              <a:t>Why? – </a:t>
            </a:r>
            <a:r>
              <a:rPr lang="en-GB" sz="1700" noProof="0" dirty="0">
                <a:solidFill>
                  <a:srgbClr val="686868"/>
                </a:solidFill>
                <a:latin typeface="Century Gothic" panose="020B0502020202020204" pitchFamily="34" charset="0"/>
              </a:rPr>
              <a:t>The construction industry has traditionally focused on tried-and-tested materials, not on environmental benefits.</a:t>
            </a:r>
          </a:p>
        </p:txBody>
      </p:sp>
      <p:sp>
        <p:nvSpPr>
          <p:cNvPr id="36" name="Rechteck 35">
            <a:extLst>
              <a:ext uri="{FF2B5EF4-FFF2-40B4-BE49-F238E27FC236}">
                <a16:creationId xmlns:a16="http://schemas.microsoft.com/office/drawing/2014/main" id="{54D30B63-1CE1-F1E6-91BA-CDB41548094F}"/>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How </a:t>
            </a:r>
            <a:r>
              <a:rPr lang="en-GB" sz="1700" b="1" dirty="0">
                <a:solidFill>
                  <a:srgbClr val="686868"/>
                </a:solidFill>
                <a:latin typeface="Century Gothic" panose="020B0502020202020204" pitchFamily="34" charset="0"/>
              </a:rPr>
              <a:t>does it </a:t>
            </a:r>
            <a:r>
              <a:rPr kumimoji="0" lang="en-GB"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work? </a:t>
            </a: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Start with a clear description of a problem you’ve encountered in your work environment. Then ask «Why?». Ask «Why?» again. Repeat this five times. By the fifth «Why?», you should have identified the root cause. </a:t>
            </a:r>
          </a:p>
        </p:txBody>
      </p:sp>
      <p:sp>
        <p:nvSpPr>
          <p:cNvPr id="40" name="Rechteck 39">
            <a:extLst>
              <a:ext uri="{FF2B5EF4-FFF2-40B4-BE49-F238E27FC236}">
                <a16:creationId xmlns:a16="http://schemas.microsoft.com/office/drawing/2014/main" id="{DD2F759B-C1B3-7366-C12F-5632F53CD8A4}"/>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7AC178FE-0D1E-40BD-9620-6A7121B3982C}"/>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Example</a:t>
            </a:r>
          </a:p>
        </p:txBody>
      </p:sp>
      <p:sp>
        <p:nvSpPr>
          <p:cNvPr id="42" name="Ellipse 41">
            <a:extLst>
              <a:ext uri="{FF2B5EF4-FFF2-40B4-BE49-F238E27FC236}">
                <a16:creationId xmlns:a16="http://schemas.microsoft.com/office/drawing/2014/main" id="{C083EAE2-B8A4-6204-683E-1DC5F6A7C12C}"/>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1</a:t>
            </a:r>
          </a:p>
        </p:txBody>
      </p:sp>
    </p:spTree>
    <p:extLst>
      <p:ext uri="{BB962C8B-B14F-4D97-AF65-F5344CB8AC3E}">
        <p14:creationId xmlns:p14="http://schemas.microsoft.com/office/powerpoint/2010/main" val="3029679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96888-E548-8307-D24B-E48066C6CD0E}"/>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85834A9B-893C-0135-FA3E-0D6E373AF66F}"/>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6B80B9E5-3780-AD07-9DEE-6B4D344177CC}"/>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8C561EBE-2BAB-9DC4-0C95-F5F80D805D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2522B4C-1910-84EC-D990-AE76697F60C8}"/>
              </a:ext>
            </a:extLst>
          </p:cNvPr>
          <p:cNvSpPr txBox="1">
            <a:spLocks noChangeArrowheads="1"/>
          </p:cNvSpPr>
          <p:nvPr/>
        </p:nvSpPr>
        <p:spPr bwMode="auto">
          <a:xfrm>
            <a:off x="948377" y="116876"/>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en-GB" sz="2400" b="1" noProof="0" dirty="0">
                <a:solidFill>
                  <a:srgbClr val="D17930"/>
                </a:solidFill>
                <a:cs typeface="Arial" pitchFamily="34" charset="0"/>
              </a:rPr>
              <a:t>Identify problem areas in your professional field</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E3371E74-FBD9-F2C7-174F-F8164CB2FF7E}"/>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The big annoyance</a:t>
            </a:r>
          </a:p>
        </p:txBody>
      </p:sp>
      <p:sp>
        <p:nvSpPr>
          <p:cNvPr id="36" name="Rechteck 35">
            <a:extLst>
              <a:ext uri="{FF2B5EF4-FFF2-40B4-BE49-F238E27FC236}">
                <a16:creationId xmlns:a16="http://schemas.microsoft.com/office/drawing/2014/main" id="{DE048E96-0B36-EA9C-57CA-CB6322CE4686}"/>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1700" b="1" i="0" u="none" strike="noStrike" kern="1200" cap="none" spc="0" normalizeH="0" baseline="0" noProof="0">
                <a:ln>
                  <a:noFill/>
                </a:ln>
                <a:solidFill>
                  <a:srgbClr val="686868"/>
                </a:solidFill>
                <a:effectLst/>
                <a:uLnTx/>
                <a:uFillTx/>
                <a:latin typeface="Century Gothic" panose="020B0502020202020204" pitchFamily="34" charset="0"/>
                <a:ea typeface="+mn-ea"/>
                <a:cs typeface="+mn-cs"/>
              </a:rPr>
              <a:t>How </a:t>
            </a:r>
            <a:r>
              <a:rPr lang="en-GB" sz="1700" b="1" noProof="0">
                <a:solidFill>
                  <a:srgbClr val="686868"/>
                </a:solidFill>
                <a:latin typeface="Century Gothic" panose="020B0502020202020204" pitchFamily="34" charset="0"/>
              </a:rPr>
              <a:t>does it work</a:t>
            </a:r>
            <a:r>
              <a:rPr kumimoji="0" lang="en-GB" sz="1700" b="1" i="0" u="none" strike="noStrike" kern="1200" cap="none" spc="0" normalizeH="0" baseline="0" noProof="0">
                <a:ln>
                  <a:noFill/>
                </a:ln>
                <a:solidFill>
                  <a:srgbClr val="686868"/>
                </a:solidFill>
                <a:effectLst/>
                <a:uLnTx/>
                <a:uFillTx/>
                <a:latin typeface="Century Gothic" panose="020B0502020202020204" pitchFamily="34" charset="0"/>
                <a:ea typeface="+mn-ea"/>
                <a:cs typeface="+mn-cs"/>
              </a:rPr>
              <a:t>? </a:t>
            </a:r>
            <a:endParaRPr kumimoji="0" lang="en-GB" sz="1700" b="0" i="0" u="none" strike="noStrike" kern="1200" cap="none" spc="0" normalizeH="0" baseline="0" noProof="0">
              <a:ln>
                <a:noFill/>
              </a:ln>
              <a:solidFill>
                <a:srgbClr val="686868"/>
              </a:solidFill>
              <a:effectLst/>
              <a:uLnTx/>
              <a:uFillTx/>
              <a:latin typeface="Century Gothic" panose="020B0502020202020204" pitchFamily="34" charset="0"/>
              <a:ea typeface="+mn-ea"/>
              <a:cs typeface="+mn-cs"/>
            </a:endParaRPr>
          </a:p>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Think about this: what problems annoy your colleagues the most?</a:t>
            </a:r>
          </a:p>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Think about this: what annoys your customers or clients the most?</a:t>
            </a:r>
          </a:p>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Write everything down.</a:t>
            </a:r>
            <a:endPar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40" name="Rechteck 39">
            <a:extLst>
              <a:ext uri="{FF2B5EF4-FFF2-40B4-BE49-F238E27FC236}">
                <a16:creationId xmlns:a16="http://schemas.microsoft.com/office/drawing/2014/main" id="{6C5F7370-69EF-D29D-8FF6-E49D22B51286}"/>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BDD5F14-AC15-2B63-59F4-C4498E6C70A2}"/>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Example</a:t>
            </a:r>
          </a:p>
        </p:txBody>
      </p:sp>
      <p:sp>
        <p:nvSpPr>
          <p:cNvPr id="42" name="Ellipse 41">
            <a:extLst>
              <a:ext uri="{FF2B5EF4-FFF2-40B4-BE49-F238E27FC236}">
                <a16:creationId xmlns:a16="http://schemas.microsoft.com/office/drawing/2014/main" id="{E264D4D7-AC7C-0417-4CA4-E0BCC55CB096}"/>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2</a:t>
            </a:r>
          </a:p>
        </p:txBody>
      </p:sp>
      <p:sp>
        <p:nvSpPr>
          <p:cNvPr id="5" name="Rechteck 4">
            <a:extLst>
              <a:ext uri="{FF2B5EF4-FFF2-40B4-BE49-F238E27FC236}">
                <a16:creationId xmlns:a16="http://schemas.microsoft.com/office/drawing/2014/main" id="{1C466C72-6BA0-2447-E009-811DC0174F38}"/>
              </a:ext>
            </a:extLst>
          </p:cNvPr>
          <p:cNvSpPr/>
          <p:nvPr/>
        </p:nvSpPr>
        <p:spPr>
          <a:xfrm>
            <a:off x="5661603" y="2280700"/>
            <a:ext cx="5828963" cy="338554"/>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en-GB"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What problems are weighing on the </a:t>
            </a:r>
            <a:r>
              <a:rPr lang="en-GB" sz="1600" b="1" noProof="0" dirty="0">
                <a:solidFill>
                  <a:srgbClr val="686868"/>
                </a:solidFill>
                <a:latin typeface="Century Gothic" panose="020B0502020202020204" pitchFamily="34" charset="0"/>
              </a:rPr>
              <a:t>residents?</a:t>
            </a:r>
            <a:endParaRPr kumimoji="0" lang="en-GB"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7" name="Rechteck 6">
            <a:extLst>
              <a:ext uri="{FF2B5EF4-FFF2-40B4-BE49-F238E27FC236}">
                <a16:creationId xmlns:a16="http://schemas.microsoft.com/office/drawing/2014/main" id="{8416618B-3A5B-F0CE-9DA2-65B7E4D1B938}"/>
              </a:ext>
            </a:extLst>
          </p:cNvPr>
          <p:cNvSpPr/>
          <p:nvPr/>
        </p:nvSpPr>
        <p:spPr>
          <a:xfrm>
            <a:off x="5661002" y="2630252"/>
            <a:ext cx="5738397" cy="1569660"/>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Care staff often have little time for personal conversations or activities.</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Mental health issues: depression, anxiety and cognitive decline (such as dementia) are widespread, but there is a lack of mental health support services.</a:t>
            </a:r>
            <a:endParaRPr kumimoji="0" lang="de-CH" sz="16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
        <p:nvSpPr>
          <p:cNvPr id="9" name="Rechteck 8">
            <a:extLst>
              <a:ext uri="{FF2B5EF4-FFF2-40B4-BE49-F238E27FC236}">
                <a16:creationId xmlns:a16="http://schemas.microsoft.com/office/drawing/2014/main" id="{3281537E-FDCD-4F30-0FB2-B902E02B3B07}"/>
              </a:ext>
            </a:extLst>
          </p:cNvPr>
          <p:cNvSpPr/>
          <p:nvPr/>
        </p:nvSpPr>
        <p:spPr>
          <a:xfrm>
            <a:off x="5681118" y="4311770"/>
            <a:ext cx="5828963" cy="338554"/>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What problems are your colleagues facing? </a:t>
            </a:r>
            <a:endParaRPr kumimoji="0" lang="de-CH" sz="1600" b="0" i="0" u="none" strike="noStrike" kern="1200" cap="none" spc="0" normalizeH="0" baseline="0" noProof="0" dirty="0">
              <a:ln>
                <a:noFill/>
              </a:ln>
              <a:solidFill>
                <a:srgbClr val="686868"/>
              </a:solidFill>
              <a:effectLst/>
              <a:highlight>
                <a:srgbClr val="FFFF00"/>
              </a:highlight>
              <a:uLnTx/>
              <a:uFillTx/>
              <a:latin typeface="Century Gothic" panose="020B0502020202020204" pitchFamily="34" charset="0"/>
              <a:ea typeface="+mn-ea"/>
              <a:cs typeface="+mn-cs"/>
            </a:endParaRPr>
          </a:p>
        </p:txBody>
      </p:sp>
      <p:sp>
        <p:nvSpPr>
          <p:cNvPr id="10" name="Rechteck 9">
            <a:extLst>
              <a:ext uri="{FF2B5EF4-FFF2-40B4-BE49-F238E27FC236}">
                <a16:creationId xmlns:a16="http://schemas.microsoft.com/office/drawing/2014/main" id="{0C2A28B4-467F-4309-C9DB-4D8B8867F6DD}"/>
              </a:ext>
            </a:extLst>
          </p:cNvPr>
          <p:cNvSpPr/>
          <p:nvPr/>
        </p:nvSpPr>
        <p:spPr>
          <a:xfrm>
            <a:off x="5681118" y="4638398"/>
            <a:ext cx="5536100" cy="1077218"/>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en-GB" sz="1600" b="0" i="0" u="none" strike="noStrike" kern="1200" cap="none" spc="0" normalizeH="0" baseline="0" noProof="0">
                <a:ln>
                  <a:noFill/>
                </a:ln>
                <a:solidFill>
                  <a:srgbClr val="686868"/>
                </a:solidFill>
                <a:effectLst/>
                <a:uLnTx/>
                <a:uFillTx/>
                <a:latin typeface="Century Gothic" panose="020B0502020202020204" pitchFamily="34" charset="0"/>
                <a:ea typeface="+mn-ea"/>
                <a:cs typeface="+mn-cs"/>
              </a:rPr>
              <a:t>Excessive administration and documentation take time away from patient care.</a:t>
            </a:r>
          </a:p>
          <a:p>
            <a:pPr marL="354013" lvl="0" indent="-354013">
              <a:buClr>
                <a:srgbClr val="686868"/>
              </a:buClr>
              <a:buFont typeface="Century Gothic" panose="020B0502020202020204" pitchFamily="34" charset="0"/>
              <a:buChar char="●"/>
              <a:defRPr/>
            </a:pPr>
            <a:r>
              <a:rPr kumimoji="0" lang="en-GB"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Emotional stress: Dealing with suffering, death or demanding relatives is very draining </a:t>
            </a:r>
            <a:r>
              <a:rPr lang="en-GB" sz="1600" dirty="0">
                <a:solidFill>
                  <a:srgbClr val="686868"/>
                </a:solidFill>
                <a:latin typeface="Century Gothic" panose="020B0502020202020204" pitchFamily="34" charset="0"/>
              </a:rPr>
              <a:t>mentally</a:t>
            </a:r>
            <a:r>
              <a:rPr kumimoji="0" lang="en-GB"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p:txBody>
      </p:sp>
      <p:sp>
        <p:nvSpPr>
          <p:cNvPr id="4" name="Rechteck 3">
            <a:extLst>
              <a:ext uri="{FF2B5EF4-FFF2-40B4-BE49-F238E27FC236}">
                <a16:creationId xmlns:a16="http://schemas.microsoft.com/office/drawing/2014/main" id="{21AE372E-06CD-A202-141B-E76C848C8DD6}"/>
              </a:ext>
            </a:extLst>
          </p:cNvPr>
          <p:cNvSpPr/>
          <p:nvPr/>
        </p:nvSpPr>
        <p:spPr>
          <a:xfrm>
            <a:off x="5692822" y="1766119"/>
            <a:ext cx="5828963" cy="338554"/>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en-GB"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Imagine you are a trainee in a long-term care facility.</a:t>
            </a:r>
          </a:p>
        </p:txBody>
      </p:sp>
    </p:spTree>
    <p:extLst>
      <p:ext uri="{BB962C8B-B14F-4D97-AF65-F5344CB8AC3E}">
        <p14:creationId xmlns:p14="http://schemas.microsoft.com/office/powerpoint/2010/main" val="340590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EF8A-275B-6B94-E2C0-B60856D11B48}"/>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AE81CD4-C217-DFB5-6A4F-8957BDE95554}"/>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E99FAD71-5413-F941-363F-E2AF84D553E3}"/>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B3FBD066-98AB-F2B5-C61A-81A90ECB9C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1F5364D5-1072-D999-C42B-8843BB566D83}"/>
              </a:ext>
            </a:extLst>
          </p:cNvPr>
          <p:cNvSpPr txBox="1">
            <a:spLocks noChangeArrowheads="1"/>
          </p:cNvSpPr>
          <p:nvPr/>
        </p:nvSpPr>
        <p:spPr bwMode="auto">
          <a:xfrm>
            <a:off x="929715" y="116876"/>
            <a:ext cx="9406555" cy="657225"/>
          </a:xfrm>
          <a:prstGeom prst="rect">
            <a:avLst/>
          </a:prstGeom>
          <a:noFill/>
          <a:ln w="9525">
            <a:noFill/>
            <a:miter lim="800000"/>
            <a:headEnd/>
            <a:tailEnd/>
          </a:ln>
        </p:spPr>
        <p:txBody>
          <a:bodyPr anchor="ctr"/>
          <a:lstStyle/>
          <a:p>
            <a:pPr lvl="0">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a:solidFill>
                  <a:srgbClr val="D17930"/>
                </a:solidFill>
                <a:cs typeface="Arial" pitchFamily="34" charset="0"/>
              </a:rPr>
              <a:t>Identify problem areas in your professional </a:t>
            </a:r>
            <a:r>
              <a:rPr lang="de-CH" sz="2400" b="1" dirty="0" err="1">
                <a:solidFill>
                  <a:srgbClr val="D17930"/>
                </a:solidFill>
                <a:cs typeface="Arial" pitchFamily="34" charset="0"/>
              </a:rPr>
              <a:t>field</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575D804A-6355-67B9-24C8-845C4329AB8B}"/>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Simulation &amp; role-play</a:t>
            </a:r>
          </a:p>
        </p:txBody>
      </p:sp>
      <p:sp>
        <p:nvSpPr>
          <p:cNvPr id="36" name="Rechteck 35">
            <a:extLst>
              <a:ext uri="{FF2B5EF4-FFF2-40B4-BE49-F238E27FC236}">
                <a16:creationId xmlns:a16="http://schemas.microsoft.com/office/drawing/2014/main" id="{9E48478D-61FA-7C22-411A-19D350D992F9}"/>
              </a:ext>
            </a:extLst>
          </p:cNvPr>
          <p:cNvSpPr/>
          <p:nvPr/>
        </p:nvSpPr>
        <p:spPr>
          <a:xfrm>
            <a:off x="1218285" y="3655015"/>
            <a:ext cx="4140680"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How </a:t>
            </a:r>
            <a:r>
              <a:rPr lang="de-CH" sz="1700" b="1" dirty="0">
                <a:solidFill>
                  <a:srgbClr val="686868"/>
                </a:solidFill>
                <a:latin typeface="Century Gothic" panose="020B0502020202020204" pitchFamily="34" charset="0"/>
              </a:rPr>
              <a:t>does it work</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Identify key processes and workflows. Where possible, carry out a role-play. During the role-plays, try to identify inefficiencies or sources of frustration. Make a note of these.</a:t>
            </a:r>
          </a:p>
        </p:txBody>
      </p:sp>
      <p:sp>
        <p:nvSpPr>
          <p:cNvPr id="40" name="Rechteck 39">
            <a:extLst>
              <a:ext uri="{FF2B5EF4-FFF2-40B4-BE49-F238E27FC236}">
                <a16:creationId xmlns:a16="http://schemas.microsoft.com/office/drawing/2014/main" id="{6EC5FC42-A406-F8D6-4FCC-53D5CE8A957B}"/>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EA8833E-D624-108F-7BA6-8DEE2E706997}"/>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Example</a:t>
            </a:r>
          </a:p>
        </p:txBody>
      </p:sp>
      <p:sp>
        <p:nvSpPr>
          <p:cNvPr id="42" name="Ellipse 41">
            <a:extLst>
              <a:ext uri="{FF2B5EF4-FFF2-40B4-BE49-F238E27FC236}">
                <a16:creationId xmlns:a16="http://schemas.microsoft.com/office/drawing/2014/main" id="{B58F9DAD-6858-C44E-A056-32C1EB31A71E}"/>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3</a:t>
            </a:r>
          </a:p>
        </p:txBody>
      </p:sp>
      <p:sp>
        <p:nvSpPr>
          <p:cNvPr id="5" name="Rechteck 4">
            <a:extLst>
              <a:ext uri="{FF2B5EF4-FFF2-40B4-BE49-F238E27FC236}">
                <a16:creationId xmlns:a16="http://schemas.microsoft.com/office/drawing/2014/main" id="{7284F367-165D-96E0-DDBC-A4CA5C65070E}"/>
              </a:ext>
            </a:extLst>
          </p:cNvPr>
          <p:cNvSpPr/>
          <p:nvPr/>
        </p:nvSpPr>
        <p:spPr>
          <a:xfrm>
            <a:off x="5681118" y="1609301"/>
            <a:ext cx="582896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686868"/>
                </a:solidFill>
                <a:effectLst/>
                <a:uLnTx/>
                <a:uFillTx/>
                <a:latin typeface="Century Gothic" panose="020B0502020202020204" pitchFamily="34" charset="0"/>
                <a:ea typeface="+mn-ea"/>
                <a:cs typeface="+mn-cs"/>
              </a:rPr>
              <a:t>Imagine you are training to be an optician and are working in an optician’s shop.</a:t>
            </a:r>
          </a:p>
        </p:txBody>
      </p:sp>
      <p:sp>
        <p:nvSpPr>
          <p:cNvPr id="7" name="Rechteck 6">
            <a:extLst>
              <a:ext uri="{FF2B5EF4-FFF2-40B4-BE49-F238E27FC236}">
                <a16:creationId xmlns:a16="http://schemas.microsoft.com/office/drawing/2014/main" id="{CD254498-6247-C39F-16A2-327FBBDBB31C}"/>
              </a:ext>
            </a:extLst>
          </p:cNvPr>
          <p:cNvSpPr/>
          <p:nvPr/>
        </p:nvSpPr>
        <p:spPr>
          <a:xfrm>
            <a:off x="5683842" y="2227096"/>
            <a:ext cx="5738397" cy="4031873"/>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
                <a:srgbClr val="686868"/>
              </a:buClr>
              <a:buSzTx/>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Recurring work processes in an optician’s shop include, amongst others:</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Customers who need an eye test and are fitted with new glasses based on the results.</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Customers who need their glasses repaired.</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lang="de-CH" sz="1600" dirty="0">
                <a:solidFill>
                  <a:srgbClr val="686868"/>
                </a:solidFill>
                <a:latin typeface="Century Gothic" panose="020B0502020202020204" pitchFamily="34" charset="0"/>
              </a:rPr>
              <a:t>Customers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who want to buy sunglasses.</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Act out the </a:t>
            </a:r>
            <a:r>
              <a:rPr lang="de-CH" sz="1600" dirty="0">
                <a:solidFill>
                  <a:srgbClr val="686868"/>
                </a:solidFill>
                <a:latin typeface="Century Gothic" panose="020B0502020202020204" pitchFamily="34" charset="0"/>
              </a:rPr>
              <a:t>first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situation (eye test) in a role-play with a partner. You may then notice inefficiencies or sources of frustration, for example:</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Customers who are frustrated by long waiting times for their appointments.</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Customers who are dissatisfied because their glasses do not fit properly when they collect them.</a:t>
            </a:r>
          </a:p>
          <a:p>
            <a:pPr marL="811213" marR="0" lvl="1" indent="-354013" algn="l" defTabSz="914400" rtl="0" eaLnBrk="1" fontAlgn="auto" latinLnBrk="0" hangingPunct="1">
              <a:lnSpc>
                <a:spcPct val="100000"/>
              </a:lnSpc>
              <a:spcBef>
                <a:spcPts val="0"/>
              </a:spcBef>
              <a:spcAft>
                <a:spcPts val="0"/>
              </a:spcAft>
              <a:buClr>
                <a:srgbClr val="898F97"/>
              </a:buClr>
              <a:buSzTx/>
              <a:buFont typeface="Century Gothic" panose="020B0502020202020204" pitchFamily="34" charset="0"/>
              <a:buChar char="●"/>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09450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60D5-BFEF-E69C-1D3D-17F03B99CF59}"/>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D522B59-015E-9AF0-5495-0307141BDA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501D96E8-8088-5718-8ACA-9F4A98946B04}"/>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Identify problem areas in your professional field</a:t>
            </a:r>
          </a:p>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b="1" dirty="0">
                <a:solidFill>
                  <a:srgbClr val="D17930"/>
                </a:solidFill>
                <a:latin typeface="Century Gothic"/>
                <a:cs typeface="Arial" pitchFamily="34" charset="0"/>
              </a:rPr>
              <a:t>2. Make the most of your own strengths and interests</a:t>
            </a:r>
          </a:p>
          <a:p>
            <a:pPr marL="0" lvl="1">
              <a:spcBef>
                <a:spcPts val="600"/>
              </a:spcBef>
              <a:spcAft>
                <a:spcPts val="600"/>
              </a:spcAft>
              <a:defRPr/>
            </a:pPr>
            <a:r>
              <a:rPr kumimoji="0" lang="en-GB"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a:t>
            </a:r>
            <a:r>
              <a:rPr lang="en-GB" sz="2400" dirty="0">
                <a:solidFill>
                  <a:srgbClr val="D0D0D0">
                    <a:lumMod val="50000"/>
                  </a:srgbClr>
                </a:solidFill>
                <a:cs typeface="Arial" pitchFamily="34" charset="0"/>
              </a:rPr>
              <a:t>Discover socially and environmentally relevant problems</a:t>
            </a:r>
          </a:p>
        </p:txBody>
      </p:sp>
      <p:sp>
        <p:nvSpPr>
          <p:cNvPr id="9" name="Rectangle 2">
            <a:extLst>
              <a:ext uri="{FF2B5EF4-FFF2-40B4-BE49-F238E27FC236}">
                <a16:creationId xmlns:a16="http://schemas.microsoft.com/office/drawing/2014/main" id="{A061E9D9-56CC-F5F9-9F0A-B75A87A7172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There are several approaches that can help you find a problem worth solving</a:t>
            </a:r>
          </a:p>
        </p:txBody>
      </p:sp>
      <p:sp>
        <p:nvSpPr>
          <p:cNvPr id="5" name="Rechteck 4">
            <a:extLst>
              <a:ext uri="{FF2B5EF4-FFF2-40B4-BE49-F238E27FC236}">
                <a16:creationId xmlns:a16="http://schemas.microsoft.com/office/drawing/2014/main" id="{0570DB12-ACAD-1F44-9BCF-2C8E90EA60C0}"/>
              </a:ext>
            </a:extLst>
          </p:cNvPr>
          <p:cNvSpPr/>
          <p:nvPr/>
        </p:nvSpPr>
        <p:spPr>
          <a:xfrm>
            <a:off x="904859" y="3997904"/>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394554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D0F7-0493-4976-90BA-19839DA040D2}"/>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A0A2B7-914A-CB85-D135-7FEB9929B5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BF3DF54-CB71-AE97-DC3C-379FCBE316DF}"/>
              </a:ext>
            </a:extLst>
          </p:cNvPr>
          <p:cNvSpPr txBox="1">
            <a:spLocks noChangeArrowheads="1"/>
          </p:cNvSpPr>
          <p:nvPr/>
        </p:nvSpPr>
        <p:spPr bwMode="auto">
          <a:xfrm>
            <a:off x="959008" y="134321"/>
            <a:ext cx="9406555"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2. </a:t>
            </a:r>
            <a:r>
              <a:rPr lang="de-CH" sz="2400" b="1" dirty="0">
                <a:solidFill>
                  <a:srgbClr val="D17930"/>
                </a:solidFill>
                <a:cs typeface="Arial" pitchFamily="34" charset="0"/>
              </a:rPr>
              <a:t>Make the most of your own strengths and interests</a:t>
            </a:r>
            <a:endPar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7" name="Picture 2">
            <a:extLst>
              <a:ext uri="{FF2B5EF4-FFF2-40B4-BE49-F238E27FC236}">
                <a16:creationId xmlns:a16="http://schemas.microsoft.com/office/drawing/2014/main" id="{75A65A1A-1DE6-0230-6A58-BEFF587B3A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74726" y="798612"/>
            <a:ext cx="988900" cy="2041759"/>
          </a:xfrm>
          <a:prstGeom prst="rect">
            <a:avLst/>
          </a:prstGeom>
          <a:solidFill>
            <a:srgbClr val="96CB00"/>
          </a:solidFill>
          <a:ln w="9525">
            <a:noFill/>
            <a:miter lim="800000"/>
            <a:headEnd/>
            <a:tailEnd/>
          </a:ln>
        </p:spPr>
      </p:pic>
      <p:sp>
        <p:nvSpPr>
          <p:cNvPr id="10" name="Rechteck 9">
            <a:extLst>
              <a:ext uri="{FF2B5EF4-FFF2-40B4-BE49-F238E27FC236}">
                <a16:creationId xmlns:a16="http://schemas.microsoft.com/office/drawing/2014/main" id="{A3A2BE0E-DED9-59CE-9B86-7FBA77D80070}"/>
              </a:ext>
            </a:extLst>
          </p:cNvPr>
          <p:cNvSpPr/>
          <p:nvPr/>
        </p:nvSpPr>
        <p:spPr>
          <a:xfrm>
            <a:off x="1090650" y="2617109"/>
            <a:ext cx="2664296"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Think about </a:t>
            </a:r>
            <a:b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br>
            <a:r>
              <a:rPr kumimoji="0" lang="de-DE" altLang="fr-FR"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five strengths –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in other words, things you’re really good at.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11" name="Rechteck 10">
            <a:extLst>
              <a:ext uri="{FF2B5EF4-FFF2-40B4-BE49-F238E27FC236}">
                <a16:creationId xmlns:a16="http://schemas.microsoft.com/office/drawing/2014/main" id="{89776D6B-7700-0A61-6137-E3638E282DC2}"/>
              </a:ext>
            </a:extLst>
          </p:cNvPr>
          <p:cNvSpPr/>
          <p:nvPr/>
        </p:nvSpPr>
        <p:spPr>
          <a:xfrm>
            <a:off x="4116575" y="2613552"/>
            <a:ext cx="3562807"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Take turns to stand up in front of the class and present these five strengths to the others. This isn’t showing off!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endParaRPr>
          </a:p>
        </p:txBody>
      </p:sp>
      <p:pic>
        <p:nvPicPr>
          <p:cNvPr id="12" name="Picture 4">
            <a:extLst>
              <a:ext uri="{FF2B5EF4-FFF2-40B4-BE49-F238E27FC236}">
                <a16:creationId xmlns:a16="http://schemas.microsoft.com/office/drawing/2014/main" id="{70B06E69-4C88-C611-F2A0-92A9C9229A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69719" y="754980"/>
            <a:ext cx="1515714" cy="1942468"/>
          </a:xfrm>
          <a:prstGeom prst="rect">
            <a:avLst/>
          </a:prstGeom>
          <a:noFill/>
          <a:ln w="9525">
            <a:noFill/>
            <a:miter lim="800000"/>
            <a:headEnd/>
            <a:tailEnd/>
          </a:ln>
        </p:spPr>
      </p:pic>
      <p:sp>
        <p:nvSpPr>
          <p:cNvPr id="13" name="Rechteck 12">
            <a:extLst>
              <a:ext uri="{FF2B5EF4-FFF2-40B4-BE49-F238E27FC236}">
                <a16:creationId xmlns:a16="http://schemas.microsoft.com/office/drawing/2014/main" id="{C8EF5456-F147-C985-1E59-423ECA76A238}"/>
              </a:ext>
            </a:extLst>
          </p:cNvPr>
          <p:cNvSpPr/>
          <p:nvPr/>
        </p:nvSpPr>
        <p:spPr>
          <a:xfrm>
            <a:off x="8040156" y="2616849"/>
            <a:ext cx="3985386" cy="1077218"/>
          </a:xfrm>
          <a:prstGeom prst="rect">
            <a:avLst/>
          </a:prstGeom>
        </p:spPr>
        <p:txBody>
          <a:bodyPr wrap="square">
            <a:spAutoFit/>
          </a:bodyPr>
          <a:lstStyle/>
          <a:p>
            <a:pPr lvl="0"/>
            <a:r>
              <a:rPr lang="en-US" sz="1600" dirty="0">
                <a:solidFill>
                  <a:srgbClr val="D0D0D0">
                    <a:lumMod val="50000"/>
                  </a:srgbClr>
                </a:solidFill>
                <a:cs typeface="Arial" pitchFamily="34" charset="0"/>
              </a:rPr>
              <a:t>Next, think about problem areas where you could make good use of your own strengths to develop solutions.</a:t>
            </a:r>
            <a:endParaRPr lang="de-DE" sz="1600" dirty="0">
              <a:solidFill>
                <a:srgbClr val="D0D0D0">
                  <a:lumMod val="50000"/>
                </a:srgbClr>
              </a:solidFill>
              <a:latin typeface="Century Gothic"/>
              <a:cs typeface="Arial" pitchFamily="34" charset="0"/>
            </a:endParaRPr>
          </a:p>
        </p:txBody>
      </p:sp>
      <p:sp>
        <p:nvSpPr>
          <p:cNvPr id="14" name="Rechteck 13">
            <a:extLst>
              <a:ext uri="{FF2B5EF4-FFF2-40B4-BE49-F238E27FC236}">
                <a16:creationId xmlns:a16="http://schemas.microsoft.com/office/drawing/2014/main" id="{9944CDE3-193F-08B2-EA3E-3202393493DE}"/>
              </a:ext>
            </a:extLst>
          </p:cNvPr>
          <p:cNvSpPr/>
          <p:nvPr/>
        </p:nvSpPr>
        <p:spPr>
          <a:xfrm>
            <a:off x="1016678" y="3922798"/>
            <a:ext cx="10849974" cy="2089021"/>
          </a:xfrm>
          <a:prstGeom prst="rect">
            <a:avLst/>
          </a:prstGeom>
          <a:solidFill>
            <a:schemeClr val="bg1"/>
          </a:solidFill>
          <a:ln w="19050">
            <a:solidFill>
              <a:srgbClr val="D1793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5" name="Rechteck 14">
            <a:extLst>
              <a:ext uri="{FF2B5EF4-FFF2-40B4-BE49-F238E27FC236}">
                <a16:creationId xmlns:a16="http://schemas.microsoft.com/office/drawing/2014/main" id="{5CA7EAD0-B433-C4A5-5462-D6675EAA3BDF}"/>
              </a:ext>
            </a:extLst>
          </p:cNvPr>
          <p:cNvSpPr/>
          <p:nvPr/>
        </p:nvSpPr>
        <p:spPr>
          <a:xfrm>
            <a:off x="1162658" y="3983806"/>
            <a:ext cx="10333148" cy="830997"/>
          </a:xfrm>
          <a:prstGeom prst="rect">
            <a:avLst/>
          </a:prstGeom>
        </p:spPr>
        <p:txBody>
          <a:bodyPr wrap="square">
            <a:spAutoFit/>
          </a:bodyPr>
          <a:lstStyle/>
          <a:p>
            <a:pPr lvl="0">
              <a:defRPr/>
            </a:pPr>
            <a:r>
              <a:rPr kumimoji="0" lang="en-GB"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Example: </a:t>
            </a: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Heiko loves costumes and dressing up. He’s a big fan of cosplay*. He’s been to lots of cosplay events, often in costumes he’s made </a:t>
            </a:r>
            <a:r>
              <a:rPr lang="en-GB" sz="1600" noProof="0" dirty="0">
                <a:solidFill>
                  <a:srgbClr val="D0D0D0">
                    <a:lumMod val="50000"/>
                  </a:srgbClr>
                </a:solidFill>
                <a:latin typeface="Century Gothic"/>
                <a:cs typeface="Arial" pitchFamily="34" charset="0"/>
              </a:rPr>
              <a:t>himself, which were well received. Heiko has identified the following problem areas where he could work effectively, drawing on his strengths and </a:t>
            </a: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interests:</a:t>
            </a:r>
          </a:p>
        </p:txBody>
      </p:sp>
      <p:pic>
        <p:nvPicPr>
          <p:cNvPr id="18" name="Picture 5">
            <a:extLst>
              <a:ext uri="{FF2B5EF4-FFF2-40B4-BE49-F238E27FC236}">
                <a16:creationId xmlns:a16="http://schemas.microsoft.com/office/drawing/2014/main" id="{55A1D66F-BE3A-807E-8CE3-A983E8CB985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35067" y="943321"/>
            <a:ext cx="1410634" cy="1691840"/>
          </a:xfrm>
          <a:prstGeom prst="rect">
            <a:avLst/>
          </a:prstGeom>
          <a:noFill/>
          <a:ln w="9525">
            <a:noFill/>
            <a:miter lim="800000"/>
            <a:headEnd/>
            <a:tailEnd/>
          </a:ln>
        </p:spPr>
      </p:pic>
      <p:sp>
        <p:nvSpPr>
          <p:cNvPr id="19" name="Textfeld 18">
            <a:extLst>
              <a:ext uri="{FF2B5EF4-FFF2-40B4-BE49-F238E27FC236}">
                <a16:creationId xmlns:a16="http://schemas.microsoft.com/office/drawing/2014/main" id="{6DEFE8E4-259C-A51B-7F2F-4E71611F5CA8}"/>
              </a:ext>
            </a:extLst>
          </p:cNvPr>
          <p:cNvSpPr txBox="1"/>
          <p:nvPr/>
        </p:nvSpPr>
        <p:spPr>
          <a:xfrm>
            <a:off x="1606162" y="6153448"/>
            <a:ext cx="9549517" cy="540148"/>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90000"/>
              </a:lnSpc>
              <a:spcBef>
                <a:spcPts val="0"/>
              </a:spcBef>
              <a:spcAft>
                <a:spcPts val="1000"/>
              </a:spcAft>
              <a:buClrTx/>
              <a:buSzTx/>
              <a:buFontTx/>
              <a:buNone/>
              <a:tabLst/>
              <a:defRPr/>
            </a:pPr>
            <a:r>
              <a:rPr kumimoji="0" lang="en-GB" sz="1300" b="0" i="0" u="none" strike="noStrike" kern="1200" cap="none" spc="0" normalizeH="0" baseline="0" noProof="0" dirty="0">
                <a:ln>
                  <a:noFill/>
                </a:ln>
                <a:solidFill>
                  <a:srgbClr val="D0D0D0">
                    <a:lumMod val="50000"/>
                  </a:srgbClr>
                </a:solidFill>
                <a:effectLst/>
                <a:uLnTx/>
                <a:uFillTx/>
                <a:latin typeface="Century Gothic"/>
                <a:ea typeface="+mn-ea"/>
                <a:cs typeface="+mn-cs"/>
              </a:rPr>
              <a:t>* The term «cosplay» is a combination of «costume» and «play». Fans of manga, films or fantasy worlds from stories meet at large events, where many dress up as their favourite characters. Among other things, scenes are re-enacted and workshops with stars are organised.</a:t>
            </a:r>
          </a:p>
        </p:txBody>
      </p:sp>
      <p:sp>
        <p:nvSpPr>
          <p:cNvPr id="2" name="Rechteck 1">
            <a:extLst>
              <a:ext uri="{FF2B5EF4-FFF2-40B4-BE49-F238E27FC236}">
                <a16:creationId xmlns:a16="http://schemas.microsoft.com/office/drawing/2014/main" id="{B9192595-3E86-A422-9B64-9F384666C3B5}"/>
              </a:ext>
            </a:extLst>
          </p:cNvPr>
          <p:cNvSpPr/>
          <p:nvPr/>
        </p:nvSpPr>
        <p:spPr>
          <a:xfrm>
            <a:off x="1162658" y="4800149"/>
            <a:ext cx="10190286" cy="1138773"/>
          </a:xfrm>
          <a:prstGeom prst="rect">
            <a:avLst/>
          </a:prstGeom>
        </p:spPr>
        <p:txBody>
          <a:bodyPr wrap="square">
            <a:spAutoFit/>
          </a:bodyPr>
          <a:lstStyle/>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Often, the costumes worn by visitors are rather uninspiring.</a:t>
            </a:r>
          </a:p>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Many find it difficult to get hold of high-quality costumes.</a:t>
            </a:r>
          </a:p>
          <a:p>
            <a:pPr marL="354013" lvl="0" indent="-354013">
              <a:buClr>
                <a:srgbClr val="686868"/>
              </a:buClr>
              <a:buFont typeface="Century Gothic" panose="020B0502020202020204" pitchFamily="34" charset="0"/>
              <a:buChar char="●"/>
              <a:defRPr/>
            </a:pPr>
            <a:r>
              <a:rPr lang="en-GB" sz="1700" noProof="0" dirty="0">
                <a:solidFill>
                  <a:srgbClr val="686868"/>
                </a:solidFill>
                <a:latin typeface="Century Gothic" panose="020B0502020202020204" pitchFamily="34" charset="0"/>
              </a:rPr>
              <a:t>As people don’t always want to turn up in the same costume, they wear a different one each time. The others lie unused at home.</a:t>
            </a:r>
          </a:p>
        </p:txBody>
      </p:sp>
    </p:spTree>
    <p:extLst>
      <p:ext uri="{BB962C8B-B14F-4D97-AF65-F5344CB8AC3E}">
        <p14:creationId xmlns:p14="http://schemas.microsoft.com/office/powerpoint/2010/main" val="2282912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AACE-58B5-D9F6-3427-EA80E58222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8B0D676-5E0C-5551-F566-B8A11F07C5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949816D6-9D42-5315-03AC-672D253592FE}"/>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a:t>
            </a:r>
            <a:r>
              <a:rPr lang="de-CH" sz="2400" dirty="0">
                <a:solidFill>
                  <a:srgbClr val="D0D0D0">
                    <a:lumMod val="50000"/>
                  </a:srgbClr>
                </a:solidFill>
                <a:latin typeface="Century Gothic"/>
                <a:cs typeface="Arial" pitchFamily="34" charset="0"/>
              </a:rPr>
              <a:t>Identify problem areas in your professional field</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dirty="0">
                <a:solidFill>
                  <a:srgbClr val="D0D0D0">
                    <a:lumMod val="50000"/>
                  </a:srgbClr>
                </a:solidFill>
                <a:latin typeface="Century Gothic"/>
                <a:cs typeface="Arial" pitchFamily="34" charset="0"/>
              </a:rPr>
              <a:t>2. Make the most of your own strengths and interests</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b="1" dirty="0">
                <a:solidFill>
                  <a:srgbClr val="D17930"/>
                </a:solidFill>
                <a:latin typeface="Century Gothic"/>
                <a:cs typeface="Arial" pitchFamily="34" charset="0"/>
              </a:rPr>
              <a:t>3. Discover socially and environmentally relevant problems</a:t>
            </a:r>
          </a:p>
        </p:txBody>
      </p:sp>
      <p:sp>
        <p:nvSpPr>
          <p:cNvPr id="9" name="Rectangle 2">
            <a:extLst>
              <a:ext uri="{FF2B5EF4-FFF2-40B4-BE49-F238E27FC236}">
                <a16:creationId xmlns:a16="http://schemas.microsoft.com/office/drawing/2014/main" id="{D8E215E8-705A-D665-8E78-A13992284820}"/>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There are several approaches that can help you find a problem worth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solving</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A5660A72-3346-EA22-6977-3197A0CF0F84}"/>
              </a:ext>
            </a:extLst>
          </p:cNvPr>
          <p:cNvSpPr/>
          <p:nvPr/>
        </p:nvSpPr>
        <p:spPr>
          <a:xfrm>
            <a:off x="904859" y="4491061"/>
            <a:ext cx="10820218"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pic>
        <p:nvPicPr>
          <p:cNvPr id="4" name="Grafik 3">
            <a:extLst>
              <a:ext uri="{FF2B5EF4-FFF2-40B4-BE49-F238E27FC236}">
                <a16:creationId xmlns:a16="http://schemas.microsoft.com/office/drawing/2014/main" id="{96A42E26-578A-CC47-87D2-330FA21A6524}"/>
              </a:ext>
            </a:extLst>
          </p:cNvPr>
          <p:cNvPicPr>
            <a:picLocks noChangeAspect="1"/>
          </p:cNvPicPr>
          <p:nvPr/>
        </p:nvPicPr>
        <p:blipFill>
          <a:blip r:embed="rId3"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Tree>
    <p:extLst>
      <p:ext uri="{BB962C8B-B14F-4D97-AF65-F5344CB8AC3E}">
        <p14:creationId xmlns:p14="http://schemas.microsoft.com/office/powerpoint/2010/main" val="1578034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C354-8EB6-1669-690F-B16C4FB509D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ACAD035-66A8-8420-D60D-2F4F7238EB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4E34E5B6-B6BA-7B68-AE5E-E5F249202C8B}"/>
              </a:ext>
            </a:extLst>
          </p:cNvPr>
          <p:cNvSpPr txBox="1">
            <a:spLocks noChangeArrowheads="1"/>
          </p:cNvSpPr>
          <p:nvPr/>
        </p:nvSpPr>
        <p:spPr bwMode="auto">
          <a:xfrm>
            <a:off x="959008" y="222158"/>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Explore socially and environmentally relevant </a:t>
            </a:r>
            <a:r>
              <a:rPr lang="de-CH" sz="2400" b="1" dirty="0" err="1">
                <a:solidFill>
                  <a:srgbClr val="D17930"/>
                </a:solidFill>
                <a:cs typeface="Arial" pitchFamily="34" charset="0"/>
              </a:rPr>
              <a:t>issues</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2" name="Textfeld 1">
            <a:extLst>
              <a:ext uri="{FF2B5EF4-FFF2-40B4-BE49-F238E27FC236}">
                <a16:creationId xmlns:a16="http://schemas.microsoft.com/office/drawing/2014/main" id="{B1B93931-BBD8-F3B4-EE7D-EACC7CC3A343}"/>
              </a:ext>
            </a:extLst>
          </p:cNvPr>
          <p:cNvSpPr txBox="1"/>
          <p:nvPr/>
        </p:nvSpPr>
        <p:spPr>
          <a:xfrm>
            <a:off x="944683" y="1169470"/>
            <a:ext cx="6678742" cy="201593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n-ea"/>
                <a:cs typeface="+mn-cs"/>
              </a:rPr>
              <a:t>Storyboarding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686868"/>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686868"/>
                </a:solidFill>
                <a:effectLst/>
                <a:uLnTx/>
                <a:uFillTx/>
                <a:latin typeface="Century Gothic"/>
                <a:ea typeface="+mn-ea"/>
                <a:cs typeface="+mn-cs"/>
              </a:rPr>
              <a:t>Basic idea: </a:t>
            </a:r>
            <a:r>
              <a:rPr kumimoji="0" lang="en-GB" sz="1700" b="0" i="0" u="none" strike="noStrike" kern="1200" cap="none" spc="0" normalizeH="0" baseline="0" noProof="0" dirty="0">
                <a:ln>
                  <a:noFill/>
                </a:ln>
                <a:solidFill>
                  <a:srgbClr val="686868"/>
                </a:solidFill>
                <a:effectLst/>
                <a:uLnTx/>
                <a:uFillTx/>
                <a:latin typeface="Century Gothic"/>
                <a:ea typeface="+mn-ea"/>
                <a:cs typeface="+mn-cs"/>
              </a:rPr>
              <a:t>Use the 17 Sustainable Development Goals (SDGs) as a starting point for identifying local issues (</a:t>
            </a:r>
            <a:r>
              <a:rPr kumimoji="0" lang="en-GB" sz="1700" b="0" i="0" u="none" strike="noStrike" kern="1200" cap="none" spc="0" normalizeH="0" baseline="0" noProof="0" dirty="0">
                <a:ln>
                  <a:noFill/>
                </a:ln>
                <a:solidFill>
                  <a:srgbClr val="686868"/>
                </a:solidFill>
                <a:effectLst/>
                <a:uLnTx/>
                <a:uFillTx/>
                <a:latin typeface="Century Gothic"/>
                <a:ea typeface="+mn-ea"/>
                <a:cs typeface="+mn-cs"/>
                <a:hlinkClick r:id="rId3"/>
              </a:rPr>
              <a:t>https://sdgs.un.org/goals</a:t>
            </a:r>
            <a:r>
              <a:rPr kumimoji="0" lang="en-GB" sz="1700" b="0" i="0" u="none" strike="noStrike" kern="1200" cap="none" spc="0" normalizeH="0" baseline="0" noProof="0" dirty="0">
                <a:ln>
                  <a:noFill/>
                </a:ln>
                <a:solidFill>
                  <a:srgbClr val="686868"/>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700" b="1" i="0" u="none" strike="noStrike" kern="1200" cap="none" spc="0" normalizeH="0" baseline="0" noProof="0" dirty="0">
              <a:ln>
                <a:noFill/>
              </a:ln>
              <a:solidFill>
                <a:srgbClr val="686868"/>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a:ea typeface="+mn-ea"/>
                <a:cs typeface="+mn-cs"/>
              </a:rPr>
              <a:t>Method: </a:t>
            </a:r>
          </a:p>
        </p:txBody>
      </p:sp>
      <p:pic>
        <p:nvPicPr>
          <p:cNvPr id="7" name="Grafik 6" descr="Ein Bild, das Text, Rechteck, Stempel enthält.&#10;&#10;KI-generierte Inhalte können fehlerhaft sein.">
            <a:extLst>
              <a:ext uri="{FF2B5EF4-FFF2-40B4-BE49-F238E27FC236}">
                <a16:creationId xmlns:a16="http://schemas.microsoft.com/office/drawing/2014/main" id="{C514E1C3-6389-1551-387D-484BE3F1EC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86341" y="1265522"/>
            <a:ext cx="3802048" cy="2628385"/>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 name="Rechteck 3">
            <a:extLst>
              <a:ext uri="{FF2B5EF4-FFF2-40B4-BE49-F238E27FC236}">
                <a16:creationId xmlns:a16="http://schemas.microsoft.com/office/drawing/2014/main" id="{A0417A95-BF0D-1B95-8F5E-D5575ABDB980}"/>
              </a:ext>
            </a:extLst>
          </p:cNvPr>
          <p:cNvSpPr/>
          <p:nvPr/>
        </p:nvSpPr>
        <p:spPr>
          <a:xfrm>
            <a:off x="944682" y="3234842"/>
            <a:ext cx="6678741" cy="2498120"/>
          </a:xfrm>
          <a:prstGeom prst="rect">
            <a:avLst/>
          </a:prstGeom>
        </p:spPr>
        <p:txBody>
          <a:bodyPr wrap="square">
            <a:spAutoFit/>
          </a:bodyPr>
          <a:lstStyle/>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Visualise how social issues related to the SDGs affect people’s lives. Focus primarily on people in your local community or in Switzerland, unless you have direct connections or experience in another country. </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Sketch out the daily life of a person affected by a social issue, for example a child without adequate access to education (SDG No. 4).</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Then note down the problems or disadvantages that this person is likely to experience.</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pic>
        <p:nvPicPr>
          <p:cNvPr id="6" name="Grafik 5">
            <a:extLst>
              <a:ext uri="{FF2B5EF4-FFF2-40B4-BE49-F238E27FC236}">
                <a16:creationId xmlns:a16="http://schemas.microsoft.com/office/drawing/2014/main" id="{9137524E-C023-1EA0-0EB5-2B6506CFF173}"/>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Tree>
    <p:extLst>
      <p:ext uri="{BB962C8B-B14F-4D97-AF65-F5344CB8AC3E}">
        <p14:creationId xmlns:p14="http://schemas.microsoft.com/office/powerpoint/2010/main" val="2980407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2984C-8E6E-7DD0-EB2C-18CEAEF19C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0A97FB2-5E30-14F8-524F-7E3817F283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93056B3D-1CD0-F8B8-7D1E-4FC347EB069E}"/>
              </a:ext>
            </a:extLst>
          </p:cNvPr>
          <p:cNvSpPr txBox="1"/>
          <p:nvPr/>
        </p:nvSpPr>
        <p:spPr>
          <a:xfrm>
            <a:off x="927106" y="1140075"/>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n-ea"/>
                <a:cs typeface="+mn-cs"/>
              </a:rPr>
              <a:t>A change of perspective</a:t>
            </a:r>
          </a:p>
        </p:txBody>
      </p:sp>
      <p:sp>
        <p:nvSpPr>
          <p:cNvPr id="6" name="Rechteck 5">
            <a:extLst>
              <a:ext uri="{FF2B5EF4-FFF2-40B4-BE49-F238E27FC236}">
                <a16:creationId xmlns:a16="http://schemas.microsoft.com/office/drawing/2014/main" id="{B0CB4169-4B33-BDC3-D06E-7B5CEF2BE14A}"/>
              </a:ext>
            </a:extLst>
          </p:cNvPr>
          <p:cNvSpPr/>
          <p:nvPr/>
        </p:nvSpPr>
        <p:spPr>
          <a:xfrm>
            <a:off x="948371" y="1663679"/>
            <a:ext cx="6757247" cy="469359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Basic idea: </a:t>
            </a: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Adopt a different perspective to identify the problems and challenges facing the group in question.</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en-GB"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Procedure:</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Take on the role of, for example:</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animals losing their natural habitat</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Residents living in a polluted area</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politicians responsible for environmental regulations</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local business owners whose activities depend on natural resources</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en-GB"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Then consider: What problems do the different groups face? Make a list!</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en-GB" sz="17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pic>
        <p:nvPicPr>
          <p:cNvPr id="12" name="Grafik 11">
            <a:extLst>
              <a:ext uri="{FF2B5EF4-FFF2-40B4-BE49-F238E27FC236}">
                <a16:creationId xmlns:a16="http://schemas.microsoft.com/office/drawing/2014/main" id="{756B1272-543D-D335-5FC3-20AB41AF78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67172" y="1273049"/>
            <a:ext cx="3330083" cy="3196210"/>
          </a:xfrm>
          <a:prstGeom prst="rect">
            <a:avLst/>
          </a:prstGeom>
        </p:spPr>
      </p:pic>
      <p:sp>
        <p:nvSpPr>
          <p:cNvPr id="5" name="Rectangle 2">
            <a:extLst>
              <a:ext uri="{FF2B5EF4-FFF2-40B4-BE49-F238E27FC236}">
                <a16:creationId xmlns:a16="http://schemas.microsoft.com/office/drawing/2014/main" id="{794723B8-CD52-23D2-3A3F-64D237F007FD}"/>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Identify socially and environmentally relevant </a:t>
            </a:r>
            <a:r>
              <a:rPr lang="de-CH" sz="2400" b="1" dirty="0" err="1">
                <a:solidFill>
                  <a:srgbClr val="D17930"/>
                </a:solidFill>
                <a:cs typeface="Arial" pitchFamily="34" charset="0"/>
              </a:rPr>
              <a:t>issues</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7" name="Grafik 6">
            <a:extLst>
              <a:ext uri="{FF2B5EF4-FFF2-40B4-BE49-F238E27FC236}">
                <a16:creationId xmlns:a16="http://schemas.microsoft.com/office/drawing/2014/main" id="{0375B9AA-B0EE-0767-74AF-AA36751DABBC}"/>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8" name="Textfeld 7">
            <a:extLst>
              <a:ext uri="{FF2B5EF4-FFF2-40B4-BE49-F238E27FC236}">
                <a16:creationId xmlns:a16="http://schemas.microsoft.com/office/drawing/2014/main" id="{CBCC8EF5-C3F0-DB36-35B7-5C03EEA2D50C}"/>
              </a:ext>
            </a:extLst>
          </p:cNvPr>
          <p:cNvSpPr txBox="1"/>
          <p:nvPr/>
        </p:nvSpPr>
        <p:spPr>
          <a:xfrm>
            <a:off x="8046547" y="4469259"/>
            <a:ext cx="2540643"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simonbradfield</a:t>
            </a:r>
            <a:endParaRPr lang="de-CH" dirty="0">
              <a:solidFill>
                <a:srgbClr val="686868"/>
              </a:solidFill>
            </a:endParaRPr>
          </a:p>
        </p:txBody>
      </p:sp>
    </p:spTree>
    <p:extLst>
      <p:ext uri="{BB962C8B-B14F-4D97-AF65-F5344CB8AC3E}">
        <p14:creationId xmlns:p14="http://schemas.microsoft.com/office/powerpoint/2010/main" val="153662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1FAD-49E2-340F-9867-9840BCDC3B5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D006ABA3-66FB-0208-0C9A-28234795A5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Textfeld 4">
            <a:extLst>
              <a:ext uri="{FF2B5EF4-FFF2-40B4-BE49-F238E27FC236}">
                <a16:creationId xmlns:a16="http://schemas.microsoft.com/office/drawing/2014/main" id="{5F1FFF4D-8399-27C1-3216-0075EC022CC1}"/>
              </a:ext>
            </a:extLst>
          </p:cNvPr>
          <p:cNvSpPr txBox="1"/>
          <p:nvPr/>
        </p:nvSpPr>
        <p:spPr>
          <a:xfrm>
            <a:off x="6234544" y="1300201"/>
            <a:ext cx="513699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CH" sz="1800" b="0" i="0" u="none" strike="noStrike" kern="1200" cap="none" spc="0" normalizeH="0" baseline="0" noProof="0" dirty="0">
                <a:ln>
                  <a:noFill/>
                </a:ln>
                <a:solidFill>
                  <a:srgbClr val="073450"/>
                </a:solidFill>
                <a:effectLst/>
                <a:uLnTx/>
                <a:uFillTx/>
                <a:latin typeface="Century Gothic"/>
                <a:ea typeface="+mn-ea"/>
                <a:cs typeface="+mn-cs"/>
              </a:rPr>
            </a:b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6" name="Rechteck 5">
            <a:extLst>
              <a:ext uri="{FF2B5EF4-FFF2-40B4-BE49-F238E27FC236}">
                <a16:creationId xmlns:a16="http://schemas.microsoft.com/office/drawing/2014/main" id="{8914526E-7920-4757-7B49-1C4E4C65F499}"/>
              </a:ext>
            </a:extLst>
          </p:cNvPr>
          <p:cNvSpPr/>
          <p:nvPr/>
        </p:nvSpPr>
        <p:spPr>
          <a:xfrm>
            <a:off x="959008" y="1807909"/>
            <a:ext cx="5282624"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Basic principle: </a:t>
            </a:r>
            <a:r>
              <a:rPr kumimoji="0" lang="de-CH" sz="1600" b="0" i="0" u="none" strike="noStrike" kern="1200" cap="none" spc="0" normalizeH="0" baseline="0" noProof="0" dirty="0">
                <a:ln>
                  <a:noFill/>
                </a:ln>
                <a:solidFill>
                  <a:srgbClr val="686868"/>
                </a:solidFill>
                <a:effectLst/>
                <a:uLnTx/>
                <a:uFillTx/>
                <a:latin typeface="Century Gothic"/>
                <a:ea typeface="+mn-ea"/>
                <a:cs typeface="+mn-cs"/>
              </a:rPr>
              <a:t>Systematically</a:t>
            </a:r>
            <a:r>
              <a:rPr lang="de-CH" sz="1600" noProof="0" dirty="0">
                <a:solidFill>
                  <a:srgbClr val="686868"/>
                </a:solidFill>
                <a:latin typeface="Century Gothic"/>
              </a:rPr>
              <a:t> identify </a:t>
            </a:r>
            <a:r>
              <a:rPr kumimoji="0" lang="de-CH" sz="1600" b="0" i="0" u="none" strike="noStrike" kern="1200" cap="none" spc="0" normalizeH="0" baseline="0" noProof="0" dirty="0">
                <a:ln>
                  <a:noFill/>
                </a:ln>
                <a:solidFill>
                  <a:srgbClr val="686868"/>
                </a:solidFill>
                <a:effectLst/>
                <a:uLnTx/>
                <a:uFillTx/>
                <a:latin typeface="Century Gothic"/>
                <a:ea typeface="+mn-ea"/>
                <a:cs typeface="+mn-cs"/>
              </a:rPr>
              <a:t>local environmental problems.</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Method:</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Depending on the area you wish to explore: Print out a map of your school, village or town.</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Choose symbols to represent different environmental problems, e.g. waste or rubbish, a lack of recycling points, fields contaminated with pesticides.</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Discuss and research where these problems occur, and mark them on the map.</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Discuss which problems are the most urgent and why.</a:t>
            </a:r>
          </a:p>
        </p:txBody>
      </p:sp>
      <p:sp>
        <p:nvSpPr>
          <p:cNvPr id="7" name="Textfeld 6">
            <a:extLst>
              <a:ext uri="{FF2B5EF4-FFF2-40B4-BE49-F238E27FC236}">
                <a16:creationId xmlns:a16="http://schemas.microsoft.com/office/drawing/2014/main" id="{3DF335AC-3764-3B41-0B27-AB9FED4A375E}"/>
              </a:ext>
            </a:extLst>
          </p:cNvPr>
          <p:cNvSpPr txBox="1"/>
          <p:nvPr/>
        </p:nvSpPr>
        <p:spPr>
          <a:xfrm>
            <a:off x="948372" y="1150349"/>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n-ea"/>
                <a:cs typeface="+mn-cs"/>
              </a:rPr>
              <a:t>Eco-Mapping</a:t>
            </a:r>
          </a:p>
        </p:txBody>
      </p:sp>
      <p:pic>
        <p:nvPicPr>
          <p:cNvPr id="10" name="Grafik 9">
            <a:extLst>
              <a:ext uri="{FF2B5EF4-FFF2-40B4-BE49-F238E27FC236}">
                <a16:creationId xmlns:a16="http://schemas.microsoft.com/office/drawing/2014/main" id="{E8FBEA66-966D-F294-0723-E513635918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7134" y="1261213"/>
            <a:ext cx="4620319" cy="4671751"/>
          </a:xfrm>
          <a:prstGeom prst="rect">
            <a:avLst/>
          </a:prstGeom>
        </p:spPr>
      </p:pic>
      <p:sp>
        <p:nvSpPr>
          <p:cNvPr id="2" name="Rectangle 2">
            <a:extLst>
              <a:ext uri="{FF2B5EF4-FFF2-40B4-BE49-F238E27FC236}">
                <a16:creationId xmlns:a16="http://schemas.microsoft.com/office/drawing/2014/main" id="{8B8CA465-DC73-BAFE-7D6C-0C061AC047B6}"/>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Discover socially and environmentally relevant </a:t>
            </a:r>
            <a:r>
              <a:rPr lang="de-CH" sz="2400" b="1" dirty="0" err="1">
                <a:solidFill>
                  <a:srgbClr val="D17930"/>
                </a:solidFill>
                <a:cs typeface="Arial" pitchFamily="34" charset="0"/>
              </a:rPr>
              <a:t>issues</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8" name="Grafik 7">
            <a:extLst>
              <a:ext uri="{FF2B5EF4-FFF2-40B4-BE49-F238E27FC236}">
                <a16:creationId xmlns:a16="http://schemas.microsoft.com/office/drawing/2014/main" id="{8565AF24-282E-DF07-DB5A-9E604ACCA660}"/>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9" name="Textfeld 8">
            <a:extLst>
              <a:ext uri="{FF2B5EF4-FFF2-40B4-BE49-F238E27FC236}">
                <a16:creationId xmlns:a16="http://schemas.microsoft.com/office/drawing/2014/main" id="{EF3F25CA-A848-7A84-3D3D-93FA34377B87}"/>
              </a:ext>
            </a:extLst>
          </p:cNvPr>
          <p:cNvSpPr txBox="1"/>
          <p:nvPr/>
        </p:nvSpPr>
        <p:spPr>
          <a:xfrm>
            <a:off x="6683660" y="5967017"/>
            <a:ext cx="2618384"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akinbostanci</a:t>
            </a:r>
            <a:endParaRPr lang="de-CH" dirty="0">
              <a:solidFill>
                <a:srgbClr val="686868"/>
              </a:solidFill>
            </a:endParaRPr>
          </a:p>
        </p:txBody>
      </p:sp>
    </p:spTree>
    <p:extLst>
      <p:ext uri="{BB962C8B-B14F-4D97-AF65-F5344CB8AC3E}">
        <p14:creationId xmlns:p14="http://schemas.microsoft.com/office/powerpoint/2010/main" val="908856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2A74FF65-0349-4E1A-9728-38A7349680DE}"/>
              </a:ext>
            </a:extLst>
          </p:cNvPr>
          <p:cNvSpPr txBox="1">
            <a:spLocks noChangeArrowheads="1"/>
          </p:cNvSpPr>
          <p:nvPr/>
        </p:nvSpPr>
        <p:spPr bwMode="auto">
          <a:xfrm>
            <a:off x="959008" y="26967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Group identification: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Which problem areas would you like to continue working on?</a:t>
            </a:r>
          </a:p>
        </p:txBody>
      </p:sp>
      <p:sp>
        <p:nvSpPr>
          <p:cNvPr id="6" name="Inhaltsplatzhalter 2">
            <a:extLst>
              <a:ext uri="{FF2B5EF4-FFF2-40B4-BE49-F238E27FC236}">
                <a16:creationId xmlns:a16="http://schemas.microsoft.com/office/drawing/2014/main" id="{EE298C6D-8ADD-4A9E-8254-1B0367C27D8E}"/>
              </a:ext>
            </a:extLst>
          </p:cNvPr>
          <p:cNvSpPr txBox="1">
            <a:spLocks/>
          </p:cNvSpPr>
          <p:nvPr/>
        </p:nvSpPr>
        <p:spPr>
          <a:xfrm>
            <a:off x="941966" y="2381952"/>
            <a:ext cx="10131041" cy="2578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Which problem area are you most enthusiastic about?</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Form groups of 2 people, or 3 in exceptional cases.</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In the coming learning units, you will examine the problem area in more detail, select a specific problem and finally develop ideas for a business concept.</a:t>
            </a:r>
          </a:p>
        </p:txBody>
      </p:sp>
      <p:sp>
        <p:nvSpPr>
          <p:cNvPr id="4" name="Textfeld 3">
            <a:extLst>
              <a:ext uri="{FF2B5EF4-FFF2-40B4-BE49-F238E27FC236}">
                <a16:creationId xmlns:a16="http://schemas.microsoft.com/office/drawing/2014/main" id="{F63506FE-E995-CC00-03C4-A8C7A356FE28}"/>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90653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en-GB" noProof="0" dirty="0">
                <a:solidFill>
                  <a:schemeClr val="bg1"/>
                </a:solidFill>
              </a:rPr>
              <a:t>Module 1: </a:t>
            </a:r>
            <a:br>
              <a:rPr lang="en-GB" noProof="0" dirty="0">
                <a:solidFill>
                  <a:schemeClr val="bg1"/>
                </a:solidFill>
              </a:rPr>
            </a:br>
            <a:r>
              <a:rPr lang="en-GB" sz="2200" noProof="0" dirty="0">
                <a:solidFill>
                  <a:schemeClr val="bg1"/>
                </a:solidFill>
              </a:rPr>
              <a:t>Finding a problem worth solving</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F7CEE194-C90E-CBEA-F181-C4A81AA31965}"/>
              </a:ext>
            </a:extLst>
          </p:cNvPr>
          <p:cNvSpPr txBox="1">
            <a:spLocks/>
          </p:cNvSpPr>
          <p:nvPr/>
        </p:nvSpPr>
        <p:spPr>
          <a:xfrm>
            <a:off x="233240" y="5530376"/>
            <a:ext cx="11700708"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chemeClr val="accent6">
                    <a:lumMod val="50000"/>
                  </a:schemeClr>
                </a:solidFill>
                <a:latin typeface="+mj-lt"/>
              </a:rPr>
              <a:t>Inspiration Day | </a:t>
            </a:r>
            <a:r>
              <a:rPr lang="en-GB" sz="2000" b="1" dirty="0">
                <a:solidFill>
                  <a:srgbClr val="B11B96"/>
                </a:solidFill>
                <a:latin typeface="+mj-lt"/>
              </a:rPr>
              <a:t>Module 1: Finding a problem worth solving </a:t>
            </a:r>
            <a:r>
              <a:rPr lang="en-GB" sz="2000" noProof="0" dirty="0">
                <a:solidFill>
                  <a:schemeClr val="accent6">
                    <a:lumMod val="50000"/>
                  </a:schemeClr>
                </a:solidFill>
                <a:latin typeface="+mj-lt"/>
              </a:rPr>
              <a:t>| Module 2: </a:t>
            </a:r>
            <a:r>
              <a:rPr lang="en-GB" sz="2000" dirty="0">
                <a:solidFill>
                  <a:schemeClr val="accent6">
                    <a:lumMod val="50000"/>
                  </a:schemeClr>
                </a:solidFill>
                <a:latin typeface="+mj-lt"/>
              </a:rPr>
              <a:t>Developing a suitable solution </a:t>
            </a:r>
            <a:r>
              <a:rPr lang="en-GB" sz="2000" noProof="0" dirty="0">
                <a:solidFill>
                  <a:schemeClr val="accent6">
                    <a:lumMod val="50000"/>
                  </a:schemeClr>
                </a:solidFill>
                <a:latin typeface="+mj-lt"/>
              </a:rPr>
              <a:t>|</a:t>
            </a:r>
            <a:r>
              <a:rPr lang="en-GB" sz="2000" dirty="0">
                <a:solidFill>
                  <a:schemeClr val="accent6">
                    <a:lumMod val="50000"/>
                  </a:schemeClr>
                </a:solidFill>
                <a:latin typeface="+mj-lt"/>
              </a:rPr>
              <a:t> </a:t>
            </a:r>
            <a:r>
              <a:rPr lang="en-GB" sz="2000" noProof="0" dirty="0">
                <a:solidFill>
                  <a:schemeClr val="accent6">
                    <a:lumMod val="50000"/>
                  </a:schemeClr>
                </a:solidFill>
                <a:latin typeface="+mj-lt"/>
              </a:rPr>
              <a:t>Module 3: Developing a viable business model | Module 4: </a:t>
            </a:r>
            <a:r>
              <a:rPr lang="en-GB" sz="2000" dirty="0">
                <a:solidFill>
                  <a:schemeClr val="accent6">
                    <a:lumMod val="50000"/>
                  </a:schemeClr>
                </a:solidFill>
                <a:latin typeface="+mj-lt"/>
              </a:rPr>
              <a:t>Ensuring financial viability </a:t>
            </a:r>
            <a:r>
              <a:rPr lang="en-GB" sz="2000" noProof="0" dirty="0">
                <a:solidFill>
                  <a:schemeClr val="accent6">
                    <a:lumMod val="50000"/>
                  </a:schemeClr>
                </a:solidFill>
                <a:latin typeface="+mj-lt"/>
              </a:rPr>
              <a:t>| Module 5: Entering the market | Module 6: </a:t>
            </a:r>
            <a:r>
              <a:rPr lang="en-GB" sz="2000" dirty="0">
                <a:solidFill>
                  <a:schemeClr val="accent6">
                    <a:lumMod val="50000"/>
                  </a:schemeClr>
                </a:solidFill>
                <a:latin typeface="+mj-lt"/>
              </a:rPr>
              <a:t>Presentation and conclusion</a:t>
            </a:r>
            <a:endParaRPr lang="en-GB" sz="200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80205" y="155048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lvl="0" algn="ctr" defTabSz="685800">
              <a:defRPr/>
            </a:pPr>
            <a:r>
              <a:rPr lang="de-DE" b="1" dirty="0">
                <a:solidFill>
                  <a:prstClr val="white"/>
                </a:solidFill>
                <a:latin typeface="Century Gothic"/>
                <a:ea typeface="Roboto" pitchFamily="2" charset="0"/>
                <a:cs typeface="Arial" charset="0"/>
              </a:rPr>
              <a:t>M1.1 </a:t>
            </a:r>
            <a:r>
              <a:rPr lang="en-GB" b="1" dirty="0">
                <a:solidFill>
                  <a:prstClr val="white"/>
                </a:solidFill>
                <a:latin typeface="Century Gothic"/>
                <a:ea typeface="Roboto" pitchFamily="2" charset="0"/>
                <a:cs typeface="Arial" charset="0"/>
              </a:rPr>
              <a:t>Which problem area are you passionate about? </a:t>
            </a:r>
            <a:endParaRPr lang="de-DE" b="1" dirty="0">
              <a:solidFill>
                <a:prstClr val="white"/>
              </a:solidFill>
              <a:latin typeface="Century Gothic"/>
              <a:ea typeface="Roboto" pitchFamily="2" charset="0"/>
              <a:cs typeface="Arial" charset="0"/>
            </a:endParaRP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lvl="0" algn="ctr" defTabSz="685800">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a:t>
            </a:r>
            <a:r>
              <a:rPr lang="en-US" b="1" dirty="0">
                <a:solidFill>
                  <a:prstClr val="white"/>
                </a:solidFill>
                <a:ea typeface="Roboto" pitchFamily="2" charset="0"/>
                <a:cs typeface="Arial" charset="0"/>
              </a:rPr>
              <a:t>How do you define the problem you wish to tackle?</a:t>
            </a:r>
            <a:endPar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endParaRP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How can you get to the bottom of a problem?</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11" name="Textfeld 10">
            <a:extLst>
              <a:ext uri="{FF2B5EF4-FFF2-40B4-BE49-F238E27FC236}">
                <a16:creationId xmlns:a16="http://schemas.microsoft.com/office/drawing/2014/main" id="{DA27DA5B-C9B8-47EA-E6E0-98819638BA2B}"/>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51530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1B824-6897-ADFE-F571-F09C98C35F8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EBD98B28-0EB3-9DED-2395-BD75C2CF7E98}"/>
              </a:ext>
            </a:extLst>
          </p:cNvPr>
          <p:cNvSpPr txBox="1">
            <a:spLocks/>
          </p:cNvSpPr>
          <p:nvPr/>
        </p:nvSpPr>
        <p:spPr>
          <a:xfrm>
            <a:off x="6115050" y="2887888"/>
            <a:ext cx="5641521"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unit</a:t>
            </a:r>
            <a:b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Is this problem</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suitable for </a:t>
            </a:r>
            <a:r>
              <a:rPr kumimoji="0" lang="de-CH" sz="3200" b="1" i="1" u="none" strike="noStrike" kern="1200" cap="none" spc="0" normalizeH="0" baseline="0" noProof="0" dirty="0">
                <a:ln>
                  <a:noFill/>
                </a:ln>
                <a:solidFill>
                  <a:srgbClr val="D17930"/>
                </a:solidFill>
                <a:effectLst/>
                <a:uLnTx/>
                <a:uFillTx/>
                <a:latin typeface="Century Gothic"/>
                <a:ea typeface="+mj-ea"/>
                <a:cs typeface="Arial" pitchFamily="34" charset="0"/>
              </a:rPr>
              <a:t>myidea</a:t>
            </a: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72984AB9-42E8-3534-BBB4-8CB2F45A2B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32397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DC4B-C97D-163C-30D5-54DC17BFBA4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9E9AF51-5D62-8118-07EF-61E826B0ECD5}"/>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4" name="Rectangle 2">
            <a:extLst>
              <a:ext uri="{FF2B5EF4-FFF2-40B4-BE49-F238E27FC236}">
                <a16:creationId xmlns:a16="http://schemas.microsoft.com/office/drawing/2014/main" id="{2330FD22-0E2D-5EA6-9866-2A236B7F9CC3}"/>
              </a:ext>
            </a:extLst>
          </p:cNvPr>
          <p:cNvSpPr txBox="1">
            <a:spLocks noChangeArrowheads="1"/>
          </p:cNvSpPr>
          <p:nvPr/>
        </p:nvSpPr>
        <p:spPr bwMode="auto">
          <a:xfrm>
            <a:off x="943103" y="652423"/>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Birthday cake</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DA0933C4-D03B-8EBC-AC63-0B3A0733058E}"/>
              </a:ext>
            </a:extLst>
          </p:cNvPr>
          <p:cNvPicPr>
            <a:picLocks noChangeAspect="1"/>
          </p:cNvPicPr>
          <p:nvPr/>
        </p:nvPicPr>
        <p:blipFill>
          <a:blip r:embed="rId3" cstate="email">
            <a:alphaModFix amt="35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521" r="14726" b="18608"/>
          <a:stretch>
            <a:fillRect/>
          </a:stretch>
        </p:blipFill>
        <p:spPr>
          <a:xfrm>
            <a:off x="6472520" y="-72570"/>
            <a:ext cx="5799310" cy="7061200"/>
          </a:xfrm>
          <a:prstGeom prst="rect">
            <a:avLst/>
          </a:prstGeom>
        </p:spPr>
      </p:pic>
      <p:sp>
        <p:nvSpPr>
          <p:cNvPr id="7" name="Textfeld 6">
            <a:extLst>
              <a:ext uri="{FF2B5EF4-FFF2-40B4-BE49-F238E27FC236}">
                <a16:creationId xmlns:a16="http://schemas.microsoft.com/office/drawing/2014/main" id="{FD339A99-E807-BA8F-32CF-4F354321B12F}"/>
              </a:ext>
            </a:extLst>
          </p:cNvPr>
          <p:cNvSpPr txBox="1"/>
          <p:nvPr/>
        </p:nvSpPr>
        <p:spPr>
          <a:xfrm>
            <a:off x="955803" y="1563125"/>
            <a:ext cx="5212768" cy="3773149"/>
          </a:xfrm>
          <a:prstGeom prst="rect">
            <a:avLst/>
          </a:prstGeom>
          <a:noFill/>
        </p:spPr>
        <p:txBody>
          <a:bodyPr wrap="square">
            <a:spAutoFit/>
          </a:bodyPr>
          <a:lstStyle/>
          <a:p>
            <a:pPr>
              <a:lnSpc>
                <a:spcPct val="115000"/>
              </a:lnSpc>
              <a:spcAft>
                <a:spcPts val="800"/>
              </a:spcAft>
              <a:buNone/>
            </a:pPr>
            <a:r>
              <a:rPr lang="en-GB" noProof="0" dirty="0">
                <a:solidFill>
                  <a:schemeClr val="accent6">
                    <a:lumMod val="50000"/>
                  </a:schemeClr>
                </a:solidFill>
              </a:rPr>
              <a:t>It’s Saturday, 7.00 pm. You’re expecting a </a:t>
            </a:r>
            <a:r>
              <a:rPr lang="en-GB" noProof="0" dirty="0">
                <a:solidFill>
                  <a:srgbClr val="686868"/>
                </a:solidFill>
              </a:rPr>
              <a:t>close </a:t>
            </a:r>
            <a:r>
              <a:rPr lang="en-GB" noProof="0" dirty="0">
                <a:solidFill>
                  <a:schemeClr val="accent6">
                    <a:lumMod val="50000"/>
                  </a:schemeClr>
                </a:solidFill>
              </a:rPr>
              <a:t>friend at 8.30 pm to celebrate her birthday at your place. You’d like to surprise her with a cake, but realise you don’t have a single egg left, and the recipe calls for three. </a:t>
            </a:r>
          </a:p>
          <a:p>
            <a:pPr>
              <a:lnSpc>
                <a:spcPct val="115000"/>
              </a:lnSpc>
              <a:spcAft>
                <a:spcPts val="800"/>
              </a:spcAft>
              <a:buNone/>
            </a:pPr>
            <a:r>
              <a:rPr lang="en-GB" noProof="0" dirty="0">
                <a:solidFill>
                  <a:schemeClr val="accent6">
                    <a:lumMod val="50000"/>
                  </a:schemeClr>
                </a:solidFill>
              </a:rPr>
              <a:t>The shops are already closed, and it would take too long to get to the petrol station shop to have the cake ready before 8.30 pm. </a:t>
            </a:r>
          </a:p>
          <a:p>
            <a:pPr>
              <a:lnSpc>
                <a:spcPct val="115000"/>
              </a:lnSpc>
              <a:spcAft>
                <a:spcPts val="800"/>
              </a:spcAft>
              <a:buNone/>
            </a:pPr>
            <a:r>
              <a:rPr lang="en-GB" noProof="0" dirty="0">
                <a:solidFill>
                  <a:schemeClr val="accent6">
                    <a:lumMod val="50000"/>
                  </a:schemeClr>
                </a:solidFill>
              </a:rPr>
              <a:t>This can lead to disappointment – and the birthday party could end up being a flop.</a:t>
            </a:r>
          </a:p>
        </p:txBody>
      </p:sp>
      <p:sp>
        <p:nvSpPr>
          <p:cNvPr id="8" name="Rectangle 2">
            <a:extLst>
              <a:ext uri="{FF2B5EF4-FFF2-40B4-BE49-F238E27FC236}">
                <a16:creationId xmlns:a16="http://schemas.microsoft.com/office/drawing/2014/main" id="{E7435F62-D663-B15E-4ADE-4A19FB733761}"/>
              </a:ext>
            </a:extLst>
          </p:cNvPr>
          <p:cNvSpPr txBox="1">
            <a:spLocks noChangeArrowheads="1"/>
          </p:cNvSpPr>
          <p:nvPr/>
        </p:nvSpPr>
        <p:spPr bwMode="auto">
          <a:xfrm>
            <a:off x="7412939" y="20234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Is that a problem?</a:t>
            </a:r>
            <a:endParaRPr lang="de-CH" altLang="fr-FR" sz="2400" b="1" dirty="0">
              <a:solidFill>
                <a:srgbClr val="738D05"/>
              </a:solidFill>
              <a:latin typeface="+mj-lt"/>
              <a:ea typeface="ＭＳ Ｐゴシック" charset="0"/>
              <a:cs typeface="Arial"/>
            </a:endParaRPr>
          </a:p>
        </p:txBody>
      </p:sp>
      <p:sp>
        <p:nvSpPr>
          <p:cNvPr id="9" name="Rectangle 2">
            <a:extLst>
              <a:ext uri="{FF2B5EF4-FFF2-40B4-BE49-F238E27FC236}">
                <a16:creationId xmlns:a16="http://schemas.microsoft.com/office/drawing/2014/main" id="{B60B59C8-3966-27C8-F1FF-85DA67A494C3}"/>
              </a:ext>
            </a:extLst>
          </p:cNvPr>
          <p:cNvSpPr txBox="1">
            <a:spLocks noChangeArrowheads="1"/>
          </p:cNvSpPr>
          <p:nvPr/>
        </p:nvSpPr>
        <p:spPr bwMode="auto">
          <a:xfrm>
            <a:off x="7448406" y="26330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What do you do now?</a:t>
            </a:r>
            <a:endParaRPr lang="de-CH" altLang="fr-FR" sz="2400" b="1" dirty="0">
              <a:solidFill>
                <a:srgbClr val="738D05"/>
              </a:solidFill>
              <a:latin typeface="+mj-lt"/>
              <a:ea typeface="ＭＳ Ｐゴシック" charset="0"/>
              <a:cs typeface="Arial"/>
            </a:endParaRPr>
          </a:p>
        </p:txBody>
      </p:sp>
    </p:spTree>
    <p:extLst>
      <p:ext uri="{BB962C8B-B14F-4D97-AF65-F5344CB8AC3E}">
        <p14:creationId xmlns:p14="http://schemas.microsoft.com/office/powerpoint/2010/main" val="356310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00AC-EEFD-07DB-B670-C174203FD4F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3B9D699-29B4-EDD6-1C95-12F574D59DEC}"/>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4" name="Rectangle 2">
            <a:extLst>
              <a:ext uri="{FF2B5EF4-FFF2-40B4-BE49-F238E27FC236}">
                <a16:creationId xmlns:a16="http://schemas.microsoft.com/office/drawing/2014/main" id="{7794128C-6F7D-C751-BA94-0E835DEDDF4E}"/>
              </a:ext>
            </a:extLst>
          </p:cNvPr>
          <p:cNvSpPr txBox="1">
            <a:spLocks noChangeArrowheads="1"/>
          </p:cNvSpPr>
          <p:nvPr/>
        </p:nvSpPr>
        <p:spPr bwMode="auto">
          <a:xfrm>
            <a:off x="981203" y="140362"/>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When is something a problem?</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0280B3D0-C39A-472F-9E0B-D51DE690545A}"/>
              </a:ext>
            </a:extLst>
          </p:cNvPr>
          <p:cNvPicPr>
            <a:picLocks noChangeAspect="1"/>
          </p:cNvPicPr>
          <p:nvPr/>
        </p:nvPicPr>
        <p:blipFill>
          <a:blip r:embed="rId3" cstate="email">
            <a:alphaModFix amt="20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761" r="14619" b="19329"/>
          <a:stretch>
            <a:fillRect/>
          </a:stretch>
        </p:blipFill>
        <p:spPr>
          <a:xfrm>
            <a:off x="6385433" y="0"/>
            <a:ext cx="5806567" cy="6974114"/>
          </a:xfrm>
          <a:prstGeom prst="rect">
            <a:avLst/>
          </a:prstGeom>
        </p:spPr>
      </p:pic>
      <p:sp>
        <p:nvSpPr>
          <p:cNvPr id="7" name="Textfeld 6">
            <a:extLst>
              <a:ext uri="{FF2B5EF4-FFF2-40B4-BE49-F238E27FC236}">
                <a16:creationId xmlns:a16="http://schemas.microsoft.com/office/drawing/2014/main" id="{028AC166-831D-F52C-75DC-574BD46C2CF0}"/>
              </a:ext>
            </a:extLst>
          </p:cNvPr>
          <p:cNvSpPr txBox="1"/>
          <p:nvPr/>
        </p:nvSpPr>
        <p:spPr>
          <a:xfrm>
            <a:off x="1606629" y="20910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Those affected (Who?)</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Context (Where/When?)</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Deviations/errors</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Barriers/obstacles</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Effect/impact (consequences)</a:t>
            </a:r>
          </a:p>
        </p:txBody>
      </p:sp>
      <p:pic>
        <p:nvPicPr>
          <p:cNvPr id="2" name="Grafik 1" descr="Männliches Profil Silhouette">
            <a:extLst>
              <a:ext uri="{FF2B5EF4-FFF2-40B4-BE49-F238E27FC236}">
                <a16:creationId xmlns:a16="http://schemas.microsoft.com/office/drawing/2014/main" id="{8807BF56-6342-18BC-4D08-578B00B5B8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5623" y="1881693"/>
            <a:ext cx="593124" cy="602602"/>
          </a:xfrm>
          <a:prstGeom prst="rect">
            <a:avLst/>
          </a:prstGeom>
        </p:spPr>
      </p:pic>
      <p:pic>
        <p:nvPicPr>
          <p:cNvPr id="8" name="Grafik 7" descr="Uhr mit einfarbiger Füllung">
            <a:extLst>
              <a:ext uri="{FF2B5EF4-FFF2-40B4-BE49-F238E27FC236}">
                <a16:creationId xmlns:a16="http://schemas.microsoft.com/office/drawing/2014/main" id="{476F7D65-347A-5962-26B5-0F4581CEF1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3836" y="2502983"/>
            <a:ext cx="595458" cy="604974"/>
          </a:xfrm>
          <a:prstGeom prst="rect">
            <a:avLst/>
          </a:prstGeom>
        </p:spPr>
      </p:pic>
      <p:pic>
        <p:nvPicPr>
          <p:cNvPr id="9" name="Grafik 8" descr="Hochspannung mit einfarbiger Füllung">
            <a:extLst>
              <a:ext uri="{FF2B5EF4-FFF2-40B4-BE49-F238E27FC236}">
                <a16:creationId xmlns:a16="http://schemas.microsoft.com/office/drawing/2014/main" id="{86325CD2-6D55-5E5A-1986-2F3FA6A121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6867" y="3131273"/>
            <a:ext cx="595458" cy="604974"/>
          </a:xfrm>
          <a:prstGeom prst="rect">
            <a:avLst/>
          </a:prstGeom>
        </p:spPr>
      </p:pic>
      <p:pic>
        <p:nvPicPr>
          <p:cNvPr id="10" name="Grafik 9" descr="Verbotsschild mit einfarbiger Füllung">
            <a:extLst>
              <a:ext uri="{FF2B5EF4-FFF2-40B4-BE49-F238E27FC236}">
                <a16:creationId xmlns:a16="http://schemas.microsoft.com/office/drawing/2014/main" id="{A33FC6D2-627A-63BF-6C66-839094685E4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6867" y="3736247"/>
            <a:ext cx="595458" cy="604974"/>
          </a:xfrm>
          <a:prstGeom prst="rect">
            <a:avLst/>
          </a:prstGeom>
        </p:spPr>
      </p:pic>
      <p:pic>
        <p:nvPicPr>
          <p:cNvPr id="11" name="Grafik 10" descr="Erstaunte Gesichtskontur mit einfarbiger Füllung">
            <a:extLst>
              <a:ext uri="{FF2B5EF4-FFF2-40B4-BE49-F238E27FC236}">
                <a16:creationId xmlns:a16="http://schemas.microsoft.com/office/drawing/2014/main" id="{9C8084CB-3C75-20EF-28B1-CD2460F9528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84261" y="4326200"/>
            <a:ext cx="595458" cy="604974"/>
          </a:xfrm>
          <a:prstGeom prst="rect">
            <a:avLst/>
          </a:prstGeom>
        </p:spPr>
      </p:pic>
      <p:pic>
        <p:nvPicPr>
          <p:cNvPr id="12" name="Grafik 11" descr="Männliches Profil Silhouette">
            <a:extLst>
              <a:ext uri="{FF2B5EF4-FFF2-40B4-BE49-F238E27FC236}">
                <a16:creationId xmlns:a16="http://schemas.microsoft.com/office/drawing/2014/main" id="{EC7688E6-2C9D-6985-655D-3D3D2D4CD7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744965" y="1826351"/>
            <a:ext cx="593124" cy="602602"/>
          </a:xfrm>
          <a:prstGeom prst="rect">
            <a:avLst/>
          </a:prstGeom>
        </p:spPr>
      </p:pic>
      <p:pic>
        <p:nvPicPr>
          <p:cNvPr id="13" name="Grafik 12" descr="Uhr mit einfarbiger Füllung">
            <a:extLst>
              <a:ext uri="{FF2B5EF4-FFF2-40B4-BE49-F238E27FC236}">
                <a16:creationId xmlns:a16="http://schemas.microsoft.com/office/drawing/2014/main" id="{36780C31-68B8-6C3F-0621-697E3AC7813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763178" y="2447641"/>
            <a:ext cx="595458" cy="604974"/>
          </a:xfrm>
          <a:prstGeom prst="rect">
            <a:avLst/>
          </a:prstGeom>
        </p:spPr>
      </p:pic>
      <p:pic>
        <p:nvPicPr>
          <p:cNvPr id="14" name="Grafik 13" descr="Hochspannung mit einfarbiger Füllung">
            <a:extLst>
              <a:ext uri="{FF2B5EF4-FFF2-40B4-BE49-F238E27FC236}">
                <a16:creationId xmlns:a16="http://schemas.microsoft.com/office/drawing/2014/main" id="{A46BB926-DE68-EAEF-4569-C65DAA32F2D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776209" y="3075931"/>
            <a:ext cx="595458" cy="604974"/>
          </a:xfrm>
          <a:prstGeom prst="rect">
            <a:avLst/>
          </a:prstGeom>
        </p:spPr>
      </p:pic>
      <p:pic>
        <p:nvPicPr>
          <p:cNvPr id="15" name="Grafik 14" descr="Verbotsschild mit einfarbiger Füllung">
            <a:extLst>
              <a:ext uri="{FF2B5EF4-FFF2-40B4-BE49-F238E27FC236}">
                <a16:creationId xmlns:a16="http://schemas.microsoft.com/office/drawing/2014/main" id="{4EF20A2D-FC29-E7D3-2F9B-32170CB4B60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776209" y="3680905"/>
            <a:ext cx="595458" cy="604974"/>
          </a:xfrm>
          <a:prstGeom prst="rect">
            <a:avLst/>
          </a:prstGeom>
        </p:spPr>
      </p:pic>
      <p:pic>
        <p:nvPicPr>
          <p:cNvPr id="16" name="Grafik 15" descr="Erstaunte Gesichtskontur mit einfarbiger Füllung">
            <a:extLst>
              <a:ext uri="{FF2B5EF4-FFF2-40B4-BE49-F238E27FC236}">
                <a16:creationId xmlns:a16="http://schemas.microsoft.com/office/drawing/2014/main" id="{1F915E27-5C3E-4F7A-EC2B-AA9E7A003DD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793603" y="4270858"/>
            <a:ext cx="595458" cy="604974"/>
          </a:xfrm>
          <a:prstGeom prst="rect">
            <a:avLst/>
          </a:prstGeom>
        </p:spPr>
      </p:pic>
      <p:sp>
        <p:nvSpPr>
          <p:cNvPr id="17" name="Textfeld 16">
            <a:extLst>
              <a:ext uri="{FF2B5EF4-FFF2-40B4-BE49-F238E27FC236}">
                <a16:creationId xmlns:a16="http://schemas.microsoft.com/office/drawing/2014/main" id="{9FBBEEF8-049E-7062-116C-08A483EEDCC2}"/>
              </a:ext>
            </a:extLst>
          </p:cNvPr>
          <p:cNvSpPr txBox="1"/>
          <p:nvPr/>
        </p:nvSpPr>
        <p:spPr>
          <a:xfrm>
            <a:off x="7338089" y="20021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b="1" dirty="0">
                <a:solidFill>
                  <a:srgbClr val="738D05"/>
                </a:solidFill>
              </a:rPr>
              <a:t>Me</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Saturday, 7 pm, at home</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Eggs = 0</a:t>
            </a:r>
          </a:p>
          <a:p>
            <a:pPr marL="342900" indent="-342900" algn="just">
              <a:lnSpc>
                <a:spcPct val="150000"/>
              </a:lnSpc>
              <a:spcAft>
                <a:spcPts val="800"/>
              </a:spcAft>
              <a:buFont typeface="Arial" panose="020B0604020202020204" pitchFamily="34" charset="0"/>
              <a:buChar char="•"/>
            </a:pPr>
            <a:r>
              <a:rPr lang="de-DE" sz="2000" b="1" dirty="0">
                <a:solidFill>
                  <a:srgbClr val="738D05"/>
                </a:solidFill>
              </a:rPr>
              <a:t>Can’t go shopping</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No surprise, disappointment</a:t>
            </a:r>
          </a:p>
        </p:txBody>
      </p:sp>
    </p:spTree>
    <p:extLst>
      <p:ext uri="{BB962C8B-B14F-4D97-AF65-F5344CB8AC3E}">
        <p14:creationId xmlns:p14="http://schemas.microsoft.com/office/powerpoint/2010/main" val="103780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CB501-A9A2-A26C-D17F-9BEABE1A970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095D270-807B-F34B-693E-543E7E25756D}"/>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5" name="Textfeld 4">
            <a:extLst>
              <a:ext uri="{FF2B5EF4-FFF2-40B4-BE49-F238E27FC236}">
                <a16:creationId xmlns:a16="http://schemas.microsoft.com/office/drawing/2014/main" id="{73D18DD0-10CA-97E7-D3C5-9B4BE4476955}"/>
              </a:ext>
            </a:extLst>
          </p:cNvPr>
          <p:cNvSpPr txBox="1"/>
          <p:nvPr/>
        </p:nvSpPr>
        <p:spPr>
          <a:xfrm>
            <a:off x="954663" y="2822411"/>
            <a:ext cx="9755089" cy="3242555"/>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r>
              <a:rPr lang="en-US" sz="2400" b="1" dirty="0">
                <a:solidFill>
                  <a:schemeClr val="accent6">
                    <a:lumMod val="50000"/>
                  </a:schemeClr>
                </a:solidFill>
              </a:rPr>
              <a:t>We’re looking for more complex, real-world problems, whether from everyday life or work.</a:t>
            </a:r>
          </a:p>
          <a:p>
            <a:endParaRPr lang="en-GB" sz="2000" dirty="0">
              <a:solidFill>
                <a:schemeClr val="accent6">
                  <a:lumMod val="50000"/>
                </a:schemeClr>
              </a:solidFill>
            </a:endParaRPr>
          </a:p>
          <a:p>
            <a:r>
              <a:rPr lang="en-GB" sz="2000" b="1" dirty="0">
                <a:solidFill>
                  <a:srgbClr val="738D05"/>
                </a:solidFill>
              </a:rPr>
              <a:t>Suitable problems are those that… </a:t>
            </a:r>
            <a:endParaRPr lang="en-GB" sz="2000" b="1" noProof="0" dirty="0">
              <a:solidFill>
                <a:schemeClr val="accent6">
                  <a:lumMod val="50000"/>
                </a:schemeClr>
              </a:solidFill>
            </a:endParaRPr>
          </a:p>
          <a:p>
            <a:pPr marL="285750" indent="-285750">
              <a:buFont typeface="Arial" panose="020B0604020202020204" pitchFamily="34" charset="0"/>
              <a:buChar char="•"/>
            </a:pPr>
            <a:r>
              <a:rPr lang="en-GB" sz="2000" noProof="0" dirty="0">
                <a:solidFill>
                  <a:srgbClr val="738D05"/>
                </a:solidFill>
              </a:rPr>
              <a:t>occur </a:t>
            </a:r>
            <a:r>
              <a:rPr lang="en-GB" sz="2000" b="1" noProof="0" dirty="0">
                <a:solidFill>
                  <a:srgbClr val="738D05"/>
                </a:solidFill>
              </a:rPr>
              <a:t>repeatedly</a:t>
            </a:r>
            <a:r>
              <a:rPr lang="en-GB" sz="2000" noProof="0" dirty="0">
                <a:solidFill>
                  <a:srgbClr val="738D05"/>
                </a:solidFill>
              </a:rPr>
              <a:t> </a:t>
            </a:r>
          </a:p>
          <a:p>
            <a:pPr marL="285750" indent="-285750">
              <a:buFont typeface="Arial" panose="020B0604020202020204" pitchFamily="34" charset="0"/>
              <a:buChar char="•"/>
            </a:pPr>
            <a:r>
              <a:rPr lang="en-GB" sz="2000" noProof="0" dirty="0">
                <a:solidFill>
                  <a:srgbClr val="738D05"/>
                </a:solidFill>
              </a:rPr>
              <a:t>have a noticeable </a:t>
            </a:r>
            <a:r>
              <a:rPr lang="en-GB" sz="2000" b="1" noProof="0" dirty="0">
                <a:solidFill>
                  <a:srgbClr val="738D05"/>
                </a:solidFill>
              </a:rPr>
              <a:t>impact </a:t>
            </a:r>
            <a:r>
              <a:rPr lang="en-GB" sz="2000" noProof="0" dirty="0">
                <a:solidFill>
                  <a:srgbClr val="738D05"/>
                </a:solidFill>
              </a:rPr>
              <a:t>(consequences) for a clearly defined </a:t>
            </a:r>
            <a:r>
              <a:rPr lang="en-GB" sz="2000" b="1" noProof="0" dirty="0">
                <a:solidFill>
                  <a:srgbClr val="738D05"/>
                </a:solidFill>
              </a:rPr>
              <a:t>group of people </a:t>
            </a:r>
            <a:r>
              <a:rPr lang="en-GB" sz="2000" noProof="0" dirty="0">
                <a:solidFill>
                  <a:srgbClr val="738D05"/>
                </a:solidFill>
              </a:rPr>
              <a:t>(loss of time, errors, risk, dissatisfaction) </a:t>
            </a:r>
          </a:p>
          <a:p>
            <a:pPr marL="285750" indent="-285750">
              <a:buFont typeface="Arial" panose="020B0604020202020204" pitchFamily="34" charset="0"/>
              <a:buChar char="•"/>
            </a:pPr>
            <a:r>
              <a:rPr lang="en-GB" sz="2000" noProof="0" dirty="0">
                <a:solidFill>
                  <a:srgbClr val="738D05"/>
                </a:solidFill>
              </a:rPr>
              <a:t>where you have </a:t>
            </a:r>
            <a:r>
              <a:rPr lang="en-GB" sz="2000" b="1" noProof="0" dirty="0">
                <a:solidFill>
                  <a:srgbClr val="738D05"/>
                </a:solidFill>
              </a:rPr>
              <a:t>access to those affected </a:t>
            </a:r>
            <a:r>
              <a:rPr lang="en-GB" sz="2000" noProof="0" dirty="0">
                <a:solidFill>
                  <a:srgbClr val="738D05"/>
                </a:solidFill>
              </a:rPr>
              <a:t>and </a:t>
            </a:r>
            <a:r>
              <a:rPr lang="en-GB" sz="2000" b="1" noProof="0" dirty="0">
                <a:solidFill>
                  <a:srgbClr val="738D05"/>
                </a:solidFill>
              </a:rPr>
              <a:t>to the location </a:t>
            </a:r>
            <a:r>
              <a:rPr lang="en-GB" sz="2000" noProof="0" dirty="0">
                <a:solidFill>
                  <a:srgbClr val="738D05"/>
                </a:solidFill>
              </a:rPr>
              <a:t>so that you can, for example, carry out observations or interviews in the first place.</a:t>
            </a:r>
          </a:p>
        </p:txBody>
      </p:sp>
      <p:sp>
        <p:nvSpPr>
          <p:cNvPr id="8" name="Textfeld 7">
            <a:extLst>
              <a:ext uri="{FF2B5EF4-FFF2-40B4-BE49-F238E27FC236}">
                <a16:creationId xmlns:a16="http://schemas.microsoft.com/office/drawing/2014/main" id="{02E1E8DB-C141-EABA-9428-3CA7334731CB}"/>
              </a:ext>
            </a:extLst>
          </p:cNvPr>
          <p:cNvSpPr txBox="1"/>
          <p:nvPr/>
        </p:nvSpPr>
        <p:spPr>
          <a:xfrm>
            <a:off x="950738" y="1213105"/>
            <a:ext cx="9755089" cy="1323439"/>
          </a:xfrm>
          <a:prstGeom prst="rect">
            <a:avLst/>
          </a:prstGeom>
          <a:noFill/>
        </p:spPr>
        <p:txBody>
          <a:bodyPr wrap="square">
            <a:spAutoFit/>
          </a:bodyPr>
          <a:lstStyle/>
          <a:p>
            <a:r>
              <a:rPr lang="en-US" sz="2000" dirty="0">
                <a:solidFill>
                  <a:schemeClr val="accent6">
                    <a:lumMod val="50000"/>
                  </a:schemeClr>
                </a:solidFill>
              </a:rPr>
              <a:t>Not every problem is suitable to be solved within the </a:t>
            </a:r>
            <a:r>
              <a:rPr lang="en-US" sz="2000" i="1" dirty="0">
                <a:solidFill>
                  <a:schemeClr val="accent6">
                    <a:lumMod val="50000"/>
                  </a:schemeClr>
                </a:solidFill>
              </a:rPr>
              <a:t>myidea </a:t>
            </a:r>
            <a:r>
              <a:rPr lang="en-US" sz="2000" dirty="0">
                <a:solidFill>
                  <a:schemeClr val="accent6">
                    <a:lumMod val="50000"/>
                  </a:schemeClr>
                </a:solidFill>
              </a:rPr>
              <a:t>program. </a:t>
            </a:r>
            <a:r>
              <a:rPr lang="en-GB" sz="2000" noProof="0" dirty="0">
                <a:solidFill>
                  <a:schemeClr val="accent6">
                    <a:lumMod val="50000"/>
                  </a:schemeClr>
                </a:solidFill>
              </a:rPr>
              <a:t>Although the cake example is a real problem, it is too minor or trivial for </a:t>
            </a:r>
            <a:r>
              <a:rPr lang="en-GB" sz="2000" i="1" noProof="0" dirty="0">
                <a:solidFill>
                  <a:schemeClr val="accent6">
                    <a:lumMod val="50000"/>
                  </a:schemeClr>
                </a:solidFill>
              </a:rPr>
              <a:t>myidea</a:t>
            </a:r>
            <a:r>
              <a:rPr lang="en-GB" sz="2000" noProof="0" dirty="0">
                <a:solidFill>
                  <a:schemeClr val="accent6">
                    <a:lumMod val="50000"/>
                  </a:schemeClr>
                </a:solidFill>
              </a:rPr>
              <a:t> projects. It can be resolved very quickly and with a one-off solution (dessert instead of cake, a simple egg substitute, etc</a:t>
            </a:r>
            <a:r>
              <a:rPr lang="en-GB" sz="2000" dirty="0">
                <a:solidFill>
                  <a:schemeClr val="accent6">
                    <a:lumMod val="50000"/>
                  </a:schemeClr>
                </a:solidFill>
              </a:rPr>
              <a:t>.)</a:t>
            </a:r>
          </a:p>
        </p:txBody>
      </p:sp>
      <p:sp>
        <p:nvSpPr>
          <p:cNvPr id="6" name="Rectangle 2">
            <a:extLst>
              <a:ext uri="{FF2B5EF4-FFF2-40B4-BE49-F238E27FC236}">
                <a16:creationId xmlns:a16="http://schemas.microsoft.com/office/drawing/2014/main" id="{93A78CED-89CF-694E-7FFC-7FAB58A5A3D7}"/>
              </a:ext>
            </a:extLst>
          </p:cNvPr>
          <p:cNvSpPr txBox="1">
            <a:spLocks noChangeArrowheads="1"/>
          </p:cNvSpPr>
          <p:nvPr/>
        </p:nvSpPr>
        <p:spPr bwMode="auto">
          <a:xfrm>
            <a:off x="940466" y="131291"/>
            <a:ext cx="9845485" cy="795947"/>
          </a:xfrm>
          <a:prstGeom prst="rect">
            <a:avLst/>
          </a:prstGeom>
          <a:noFill/>
          <a:ln w="9525">
            <a:noFill/>
            <a:miter lim="800000"/>
            <a:headEnd/>
            <a:tailEnd/>
          </a:ln>
        </p:spPr>
        <p:txBody>
          <a:bodyPr anchor="ctr"/>
          <a:lstStyle/>
          <a:p>
            <a:pPr>
              <a:defRPr/>
            </a:pPr>
            <a:r>
              <a:rPr lang="en-GB" sz="2400" b="1" noProof="0" dirty="0">
                <a:solidFill>
                  <a:srgbClr val="D17930"/>
                </a:solidFill>
                <a:latin typeface="+mj-lt"/>
                <a:ea typeface="ＭＳ Ｐゴシック" charset="0"/>
                <a:cs typeface="Arial"/>
              </a:rPr>
              <a:t>How can you tell if a problem is a good fit for the</a:t>
            </a:r>
            <a:br>
              <a:rPr lang="en-GB" sz="2400" b="1" noProof="0" dirty="0">
                <a:solidFill>
                  <a:srgbClr val="D17930"/>
                </a:solidFill>
                <a:latin typeface="+mj-lt"/>
                <a:ea typeface="ＭＳ Ｐゴシック" charset="0"/>
                <a:cs typeface="Arial"/>
              </a:rPr>
            </a:br>
            <a:r>
              <a:rPr lang="en-GB" sz="2400" b="1" i="1" noProof="0" dirty="0">
                <a:solidFill>
                  <a:srgbClr val="D17930"/>
                </a:solidFill>
                <a:latin typeface="+mj-lt"/>
                <a:ea typeface="ＭＳ Ｐゴシック" charset="0"/>
                <a:cs typeface="Arial"/>
              </a:rPr>
              <a:t>myidea</a:t>
            </a:r>
            <a:r>
              <a:rPr lang="en-GB" sz="2400" b="1" noProof="0" dirty="0">
                <a:solidFill>
                  <a:srgbClr val="D17930"/>
                </a:solidFill>
                <a:latin typeface="+mj-lt"/>
                <a:ea typeface="ＭＳ Ｐゴシック" charset="0"/>
                <a:cs typeface="Arial"/>
              </a:rPr>
              <a:t> learning programme? 1/2</a:t>
            </a:r>
          </a:p>
        </p:txBody>
      </p:sp>
    </p:spTree>
    <p:extLst>
      <p:ext uri="{BB962C8B-B14F-4D97-AF65-F5344CB8AC3E}">
        <p14:creationId xmlns:p14="http://schemas.microsoft.com/office/powerpoint/2010/main" val="418361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C32C-7818-12CF-6F89-F9E67C2926ED}"/>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B7F25AB-2BF8-86E0-9BCB-344FEAA4DBB2}"/>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5" name="Textfeld 4">
            <a:extLst>
              <a:ext uri="{FF2B5EF4-FFF2-40B4-BE49-F238E27FC236}">
                <a16:creationId xmlns:a16="http://schemas.microsoft.com/office/drawing/2014/main" id="{77E7E623-7176-6833-BDFA-FF7B34E1F773}"/>
              </a:ext>
            </a:extLst>
          </p:cNvPr>
          <p:cNvSpPr txBox="1"/>
          <p:nvPr/>
        </p:nvSpPr>
        <p:spPr>
          <a:xfrm>
            <a:off x="958587" y="1576078"/>
            <a:ext cx="10192013" cy="3786294"/>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pPr marL="285750" indent="-285750">
              <a:spcBef>
                <a:spcPts val="1200"/>
              </a:spcBef>
              <a:buFont typeface="Arial" panose="020B0604020202020204" pitchFamily="34" charset="0"/>
              <a:buChar char="•"/>
            </a:pPr>
            <a:r>
              <a:rPr lang="en-GB" sz="2000" b="1" noProof="0">
                <a:solidFill>
                  <a:srgbClr val="738D05"/>
                </a:solidFill>
              </a:rPr>
              <a:t>Is the issue within your sphere of influence? </a:t>
            </a:r>
            <a:r>
              <a:rPr lang="en-GB" sz="2000" noProof="0" dirty="0">
                <a:solidFill>
                  <a:srgbClr val="738D05"/>
                </a:solidFill>
              </a:rPr>
              <a:t>The issue must also </a:t>
            </a:r>
            <a:r>
              <a:rPr lang="en-GB" sz="2000" b="1" noProof="0" dirty="0">
                <a:solidFill>
                  <a:srgbClr val="738D05"/>
                </a:solidFill>
              </a:rPr>
              <a:t>fall within your sphere of influence</a:t>
            </a:r>
            <a:r>
              <a:rPr lang="en-GB" sz="2000" noProof="0" dirty="0">
                <a:solidFill>
                  <a:srgbClr val="738D05"/>
                </a:solidFill>
              </a:rPr>
              <a:t>: you can take action yourself, the measure falls within your role, and no major approvals are required – the budgetary requirements are minimal, no sensitive data is processed, and no risky interventions are necessary.</a:t>
            </a:r>
          </a:p>
          <a:p>
            <a:pPr marL="285750" indent="-285750">
              <a:spcBef>
                <a:spcPts val="1200"/>
              </a:spcBef>
              <a:buFont typeface="Arial" panose="020B0604020202020204" pitchFamily="34" charset="0"/>
              <a:buChar char="•"/>
            </a:pPr>
            <a:r>
              <a:rPr lang="en-GB" sz="2000" b="1" noProof="0" dirty="0">
                <a:solidFill>
                  <a:srgbClr val="738D05"/>
                </a:solidFill>
              </a:rPr>
              <a:t>Can you test a solution? </a:t>
            </a:r>
            <a:r>
              <a:rPr lang="en-GB" sz="2000" i="1" noProof="0" dirty="0" err="1">
                <a:solidFill>
                  <a:srgbClr val="738D05"/>
                </a:solidFill>
              </a:rPr>
              <a:t>myidea</a:t>
            </a:r>
            <a:r>
              <a:rPr lang="en-GB" sz="2000" i="1" noProof="0" dirty="0">
                <a:solidFill>
                  <a:srgbClr val="738D05"/>
                </a:solidFill>
              </a:rPr>
              <a:t> </a:t>
            </a:r>
            <a:r>
              <a:rPr lang="en-GB" sz="2000" noProof="0" dirty="0">
                <a:solidFill>
                  <a:srgbClr val="738D05"/>
                </a:solidFill>
              </a:rPr>
              <a:t>thrives on you developing and testing solutions. That’s why those problems are suitable for which concrete </a:t>
            </a:r>
            <a:r>
              <a:rPr lang="en-GB" sz="2000" b="1" noProof="0" dirty="0">
                <a:solidFill>
                  <a:srgbClr val="738D05"/>
                </a:solidFill>
              </a:rPr>
              <a:t>solution ideas can be tried out </a:t>
            </a:r>
            <a:r>
              <a:rPr lang="en-GB" sz="2000" noProof="0" dirty="0">
                <a:solidFill>
                  <a:srgbClr val="738D05"/>
                </a:solidFill>
              </a:rPr>
              <a:t>within 8–12 weeks – for example, as a small prototype or a short trial run, so that the impact can be measured.</a:t>
            </a:r>
          </a:p>
          <a:p>
            <a:pPr marL="285750" indent="-285750">
              <a:spcBef>
                <a:spcPts val="1200"/>
              </a:spcBef>
              <a:buFont typeface="Arial" panose="020B0604020202020204" pitchFamily="34" charset="0"/>
              <a:buChar char="•"/>
            </a:pPr>
            <a:r>
              <a:rPr lang="en-GB" sz="2000" b="1" noProof="0" dirty="0">
                <a:solidFill>
                  <a:srgbClr val="738D05"/>
                </a:solidFill>
              </a:rPr>
              <a:t>Is it something new? </a:t>
            </a:r>
            <a:r>
              <a:rPr lang="en-GB" sz="2000" noProof="0" dirty="0">
                <a:solidFill>
                  <a:srgbClr val="738D05"/>
                </a:solidFill>
              </a:rPr>
              <a:t>Suitable problems are those that require a </a:t>
            </a:r>
            <a:r>
              <a:rPr lang="en-GB" sz="2000" b="1" noProof="0" dirty="0">
                <a:solidFill>
                  <a:srgbClr val="738D05"/>
                </a:solidFill>
              </a:rPr>
              <a:t>new approach </a:t>
            </a:r>
            <a:r>
              <a:rPr lang="en-GB" sz="2000" noProof="0" dirty="0">
                <a:solidFill>
                  <a:srgbClr val="738D05"/>
                </a:solidFill>
              </a:rPr>
              <a:t>or a </a:t>
            </a:r>
            <a:r>
              <a:rPr lang="en-GB" sz="2000" b="1" noProof="0" dirty="0">
                <a:solidFill>
                  <a:srgbClr val="738D05"/>
                </a:solidFill>
              </a:rPr>
              <a:t>new product </a:t>
            </a:r>
            <a:r>
              <a:rPr lang="en-GB" sz="2000" noProof="0" dirty="0">
                <a:solidFill>
                  <a:srgbClr val="738D05"/>
                </a:solidFill>
              </a:rPr>
              <a:t>– not simply a purchase or the completion of a routine task.</a:t>
            </a:r>
          </a:p>
        </p:txBody>
      </p:sp>
      <p:sp>
        <p:nvSpPr>
          <p:cNvPr id="2" name="Rectangle 2">
            <a:extLst>
              <a:ext uri="{FF2B5EF4-FFF2-40B4-BE49-F238E27FC236}">
                <a16:creationId xmlns:a16="http://schemas.microsoft.com/office/drawing/2014/main" id="{4160C362-E90A-8597-1221-3EA3109DE2A6}"/>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de-CH" altLang="fr-FR" sz="2400" b="1" dirty="0">
                <a:solidFill>
                  <a:srgbClr val="D17930"/>
                </a:solidFill>
                <a:latin typeface="+mj-lt"/>
                <a:ea typeface="ＭＳ Ｐゴシック" charset="0"/>
                <a:cs typeface="Arial"/>
              </a:rPr>
              <a:t>How can you tell if a problem is a good fit for the</a:t>
            </a:r>
            <a:br>
              <a:rPr lang="de-CH" altLang="fr-FR" sz="2400" b="1" dirty="0">
                <a:solidFill>
                  <a:srgbClr val="D17930"/>
                </a:solidFill>
                <a:latin typeface="+mj-lt"/>
                <a:ea typeface="ＭＳ Ｐゴシック" charset="0"/>
                <a:cs typeface="Arial"/>
              </a:rPr>
            </a:br>
            <a:r>
              <a:rPr lang="de-CH" altLang="fr-FR" sz="2400" b="1" i="1" dirty="0">
                <a:solidFill>
                  <a:srgbClr val="D17930"/>
                </a:solidFill>
                <a:latin typeface="+mj-lt"/>
                <a:ea typeface="ＭＳ Ｐゴシック" charset="0"/>
                <a:cs typeface="Arial"/>
              </a:rPr>
              <a:t>myidea</a:t>
            </a:r>
            <a:r>
              <a:rPr lang="de-CH" altLang="fr-FR" sz="2400" b="1" dirty="0">
                <a:solidFill>
                  <a:srgbClr val="D17930"/>
                </a:solidFill>
                <a:latin typeface="+mj-lt"/>
                <a:ea typeface="ＭＳ Ｐゴシック" charset="0"/>
                <a:cs typeface="Arial"/>
              </a:rPr>
              <a:t> learning programme? 2/2</a:t>
            </a:r>
          </a:p>
        </p:txBody>
      </p:sp>
    </p:spTree>
    <p:extLst>
      <p:ext uri="{BB962C8B-B14F-4D97-AF65-F5344CB8AC3E}">
        <p14:creationId xmlns:p14="http://schemas.microsoft.com/office/powerpoint/2010/main" val="25592608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5173</Words>
  <Application>Microsoft Office PowerPoint</Application>
  <PresentationFormat>Breitbild</PresentationFormat>
  <Paragraphs>340</Paragraphs>
  <Slides>29</Slides>
  <Notes>28</Notes>
  <HiddenSlides>0</HiddenSlides>
  <MMClips>0</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29</vt:i4>
      </vt:variant>
    </vt:vector>
  </HeadingPairs>
  <TitlesOfParts>
    <vt:vector size="39" baseType="lpstr">
      <vt:lpstr>Malgun Gothic</vt:lpstr>
      <vt:lpstr>Aptos</vt:lpstr>
      <vt:lpstr>Arial</vt:lpstr>
      <vt:lpstr>Calibri</vt:lpstr>
      <vt:lpstr>Century Gothic</vt:lpstr>
      <vt:lpstr>Roboto</vt:lpstr>
      <vt:lpstr>Wingdings</vt:lpstr>
      <vt:lpstr>myidea</vt:lpstr>
      <vt:lpstr>1_myidea</vt:lpstr>
      <vt:lpstr>2_myidea</vt:lpstr>
      <vt:lpstr>Entrepreneurial Thinking and Acting</vt:lpstr>
      <vt:lpstr>PowerPoint-Präsentation</vt:lpstr>
      <vt:lpstr>Module 1:  Finding a problem worth solving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docId:D59ABB2613A263D11F9DA150F4DA8C50</cp:keywords>
  <cp:lastModifiedBy>Stucki Jana</cp:lastModifiedBy>
  <cp:revision>1389</cp:revision>
  <cp:lastPrinted>2021-01-20T19:01:33Z</cp:lastPrinted>
  <dcterms:created xsi:type="dcterms:W3CDTF">2020-11-11T18:04:37Z</dcterms:created>
  <dcterms:modified xsi:type="dcterms:W3CDTF">2026-08-26T15:39:33Z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