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881_65D2968F.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49" r:id="rId3"/>
  </p:sldMasterIdLst>
  <p:notesMasterIdLst>
    <p:notesMasterId r:id="rId42"/>
  </p:notesMasterIdLst>
  <p:sldIdLst>
    <p:sldId id="1881" r:id="rId4"/>
    <p:sldId id="2193" r:id="rId5"/>
    <p:sldId id="2189" r:id="rId6"/>
    <p:sldId id="2176" r:id="rId7"/>
    <p:sldId id="2156" r:id="rId8"/>
    <p:sldId id="2157" r:id="rId9"/>
    <p:sldId id="2158" r:id="rId10"/>
    <p:sldId id="2170" r:id="rId11"/>
    <p:sldId id="2174" r:id="rId12"/>
    <p:sldId id="2175" r:id="rId13"/>
    <p:sldId id="2163" r:id="rId14"/>
    <p:sldId id="2177" r:id="rId15"/>
    <p:sldId id="2172" r:id="rId16"/>
    <p:sldId id="2173" r:id="rId17"/>
    <p:sldId id="2178" r:id="rId18"/>
    <p:sldId id="2166" r:id="rId19"/>
    <p:sldId id="2167" r:id="rId20"/>
    <p:sldId id="2169" r:id="rId21"/>
    <p:sldId id="2179" r:id="rId22"/>
    <p:sldId id="2190" r:id="rId23"/>
    <p:sldId id="2194" r:id="rId24"/>
    <p:sldId id="2180" r:id="rId25"/>
    <p:sldId id="2181" r:id="rId26"/>
    <p:sldId id="2182" r:id="rId27"/>
    <p:sldId id="2183" r:id="rId28"/>
    <p:sldId id="2184" r:id="rId29"/>
    <p:sldId id="2171" r:id="rId30"/>
    <p:sldId id="2185" r:id="rId31"/>
    <p:sldId id="2186" r:id="rId32"/>
    <p:sldId id="2187" r:id="rId33"/>
    <p:sldId id="2188" r:id="rId34"/>
    <p:sldId id="2196" r:id="rId35"/>
    <p:sldId id="2192" r:id="rId36"/>
    <p:sldId id="2149" r:id="rId37"/>
    <p:sldId id="2197" r:id="rId38"/>
    <p:sldId id="2198" r:id="rId39"/>
    <p:sldId id="2199" r:id="rId40"/>
    <p:sldId id="2068" r:id="rId4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135B87"/>
    <a:srgbClr val="BEBEBE"/>
    <a:srgbClr val="8EB403"/>
    <a:srgbClr val="D0D0D0"/>
    <a:srgbClr val="909090"/>
    <a:srgbClr val="0B4874"/>
    <a:srgbClr val="000000"/>
    <a:srgbClr val="B11B96"/>
    <a:srgbClr val="6C0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6" autoAdjust="0"/>
    <p:restoredTop sz="63438" autoAdjust="0"/>
  </p:normalViewPr>
  <p:slideViewPr>
    <p:cSldViewPr snapToGrid="0">
      <p:cViewPr varScale="1">
        <p:scale>
          <a:sx n="47" d="100"/>
          <a:sy n="47" d="100"/>
        </p:scale>
        <p:origin x="1380" y="32"/>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180"/>
    </p:cViewPr>
  </p:sorterViewPr>
  <p:notesViewPr>
    <p:cSldViewPr snapToGrid="0">
      <p:cViewPr>
        <p:scale>
          <a:sx n="100" d="100"/>
          <a:sy n="100" d="100"/>
        </p:scale>
        <p:origin x="859"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comments/modernComment_881_65D2968F.xml><?xml version="1.0" encoding="utf-8"?>
<p188:cmLst xmlns:a="http://schemas.openxmlformats.org/drawingml/2006/main" xmlns:r="http://schemas.openxmlformats.org/officeDocument/2006/relationships" xmlns:p188="http://schemas.microsoft.com/office/powerpoint/2018/8/main">
  <p188:cm id="{3F04248A-131E-4AD9-90E1-F7F36037A0E6}" authorId="{25C3A8FA-95B7-A489-2F04-528522ED477A}" status="resolved" created="2026-08-07T21:38:05.294" complete="100000">
    <pc:sldMkLst xmlns:pc="http://schemas.microsoft.com/office/powerpoint/2013/main/command">
      <pc:docMk/>
      <pc:sldMk cId="1708299919" sldId="2177"/>
    </pc:sldMkLst>
    <p188:txBody>
      <a:bodyPr/>
      <a:lstStyle/>
      <a:p>
        <a:r>
          <a:rPr lang="de-CH"/>
          <a:t>Lieber „learner“?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16D7-E598-DE16-C85F-76CA23075B3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4EF486-2EE1-8596-D726-CC61EAF8C3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845F7A-AAC8-3008-90B0-3FD81DDE375A}"/>
              </a:ext>
            </a:extLst>
          </p:cNvPr>
          <p:cNvSpPr>
            <a:spLocks noGrp="1"/>
          </p:cNvSpPr>
          <p:nvPr>
            <p:ph type="body" idx="1"/>
          </p:nvPr>
        </p:nvSpPr>
        <p:spPr/>
        <p:txBody>
          <a:bodyPr/>
          <a:lstStyle/>
          <a:p>
            <a:pPr>
              <a:spcAft>
                <a:spcPts val="600"/>
              </a:spcAft>
            </a:pPr>
            <a:r>
              <a:rPr lang="en-GB" sz="1100" dirty="0">
                <a:latin typeface="Century Gothic" panose="020B0502020202020204" pitchFamily="34" charset="0"/>
              </a:rPr>
              <a:t>This slide illustrates that </a:t>
            </a:r>
            <a:r>
              <a:rPr lang="en-GB" sz="1100" b="1" dirty="0">
                <a:latin typeface="Century Gothic" panose="020B0502020202020204" pitchFamily="34" charset="0"/>
              </a:rPr>
              <a:t>not all sources of information are equally reliable</a:t>
            </a:r>
            <a:r>
              <a:rPr lang="en-GB" sz="1100" dirty="0">
                <a:latin typeface="Century Gothic" panose="020B0502020202020204" pitchFamily="34" charset="0"/>
              </a:rPr>
              <a:t>,</a:t>
            </a:r>
            <a:r>
              <a:rPr lang="en-GB" sz="1100" b="1" dirty="0">
                <a:latin typeface="Century Gothic" panose="020B0502020202020204" pitchFamily="34" charset="0"/>
              </a:rPr>
              <a:t> </a:t>
            </a:r>
            <a:r>
              <a:rPr lang="en-GB" sz="1100" dirty="0">
                <a:latin typeface="Century Gothic" panose="020B0502020202020204" pitchFamily="34" charset="0"/>
              </a:rPr>
              <a:t>and that reliability depends on </a:t>
            </a:r>
            <a:r>
              <a:rPr lang="en-GB" sz="1100" b="1" dirty="0">
                <a:latin typeface="Century Gothic" panose="020B0502020202020204" pitchFamily="34" charset="0"/>
              </a:rPr>
              <a:t>how information is created and verified, and by whom; </a:t>
            </a:r>
            <a:r>
              <a:rPr lang="en-GB" sz="1100" b="0" dirty="0">
                <a:latin typeface="Century Gothic" panose="020B0502020202020204" pitchFamily="34" charset="0"/>
              </a:rPr>
              <a:t>a topic that also plays an important role in the context of critical thinking. </a:t>
            </a:r>
            <a:r>
              <a:rPr lang="en-GB" sz="1100" dirty="0">
                <a:latin typeface="Century Gothic" panose="020B0502020202020204" pitchFamily="34" charset="0"/>
              </a:rPr>
              <a:t>Learners do not need to avoid less reliable sources – instead, they should understand when and how they can use different types of sources.</a:t>
            </a:r>
          </a:p>
          <a:p>
            <a:pPr>
              <a:spcAft>
                <a:spcPts val="600"/>
              </a:spcAft>
            </a:pPr>
            <a:endParaRPr lang="en-GB" sz="1100" dirty="0">
              <a:latin typeface="Century Gothic" panose="020B0502020202020204" pitchFamily="34" charset="0"/>
            </a:endParaRPr>
          </a:p>
          <a:p>
            <a:pPr>
              <a:spcAft>
                <a:spcPts val="600"/>
              </a:spcAft>
            </a:pPr>
            <a:r>
              <a:rPr lang="en-GB" sz="1100" dirty="0">
                <a:latin typeface="Century Gothic" panose="020B0502020202020204" pitchFamily="34" charset="0"/>
              </a:rPr>
              <a:t>In projects on entrepreneurship and innovation, learners collect data to understand a problem area. However, different sources offer varying </a:t>
            </a:r>
            <a:r>
              <a:rPr lang="en-GB" sz="1100" noProof="0" dirty="0">
                <a:latin typeface="Century Gothic" panose="020B0502020202020204" pitchFamily="34" charset="0"/>
              </a:rPr>
              <a:t>degrees of credibility: some reflect </a:t>
            </a:r>
            <a:r>
              <a:rPr lang="en-GB" sz="1100" b="1" noProof="0" dirty="0">
                <a:latin typeface="Century Gothic" panose="020B0502020202020204" pitchFamily="34" charset="0"/>
              </a:rPr>
              <a:t>personal opinions </a:t>
            </a:r>
            <a:r>
              <a:rPr lang="en-GB" sz="1100" noProof="0" dirty="0">
                <a:latin typeface="Century Gothic" panose="020B0502020202020204" pitchFamily="34" charset="0"/>
              </a:rPr>
              <a:t>or </a:t>
            </a:r>
            <a:r>
              <a:rPr lang="en-GB" sz="1100" b="1" noProof="0" dirty="0">
                <a:latin typeface="Century Gothic" panose="020B0502020202020204" pitchFamily="34" charset="0"/>
              </a:rPr>
              <a:t>anecdotes</a:t>
            </a:r>
            <a:r>
              <a:rPr lang="en-GB" sz="1100" noProof="0" dirty="0">
                <a:latin typeface="Century Gothic" panose="020B0502020202020204" pitchFamily="34" charset="0"/>
              </a:rPr>
              <a:t>, whilst others are based on </a:t>
            </a:r>
            <a:r>
              <a:rPr lang="en-GB" sz="1100" b="1" noProof="0" dirty="0">
                <a:latin typeface="Century Gothic" panose="020B0502020202020204" pitchFamily="34" charset="0"/>
              </a:rPr>
              <a:t>systematic data collection </a:t>
            </a:r>
            <a:r>
              <a:rPr lang="en-GB" sz="1100" noProof="0" dirty="0">
                <a:latin typeface="Century Gothic" panose="020B0502020202020204" pitchFamily="34" charset="0"/>
              </a:rPr>
              <a:t>and </a:t>
            </a:r>
            <a:r>
              <a:rPr lang="en-GB" sz="1100" b="1" noProof="0" dirty="0">
                <a:latin typeface="Century Gothic" panose="020B0502020202020204" pitchFamily="34" charset="0"/>
              </a:rPr>
              <a:t>expert assessment</a:t>
            </a:r>
            <a:r>
              <a:rPr lang="en-GB" sz="1100" noProof="0" dirty="0">
                <a:latin typeface="Century Gothic" panose="020B0502020202020204" pitchFamily="34" charset="0"/>
              </a:rPr>
              <a:t>. The aim is to help learners distinguish between </a:t>
            </a:r>
            <a:r>
              <a:rPr lang="en-GB" sz="1100" b="1" noProof="0" dirty="0">
                <a:latin typeface="Century Gothic" panose="020B0502020202020204" pitchFamily="34" charset="0"/>
              </a:rPr>
              <a:t>informal clues </a:t>
            </a:r>
            <a:r>
              <a:rPr lang="en-GB" sz="1100" noProof="0" dirty="0">
                <a:latin typeface="Century Gothic" panose="020B0502020202020204" pitchFamily="34" charset="0"/>
              </a:rPr>
              <a:t>(useful hints or early indications) and </a:t>
            </a:r>
            <a:r>
              <a:rPr lang="en-GB" sz="1100" b="1" noProof="0" dirty="0">
                <a:latin typeface="Century Gothic" panose="020B0502020202020204" pitchFamily="34" charset="0"/>
              </a:rPr>
              <a:t>validated knowledge </a:t>
            </a:r>
            <a:r>
              <a:rPr lang="en-GB" sz="1100" noProof="0" dirty="0">
                <a:latin typeface="Century Gothic" panose="020B0502020202020204" pitchFamily="34" charset="0"/>
              </a:rPr>
              <a:t>(facts that can be relied upon when making decisions).</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Use with great caution – subjective or unverifiable</a:t>
            </a:r>
            <a:br>
              <a:rPr lang="en-GB" sz="1100" noProof="0" dirty="0">
                <a:latin typeface="Century Gothic" panose="020B0502020202020204" pitchFamily="34" charset="0"/>
              </a:rPr>
            </a:br>
            <a:r>
              <a:rPr lang="en-GB" sz="1100" noProof="0" dirty="0">
                <a:latin typeface="Century Gothic" panose="020B0502020202020204" pitchFamily="34" charset="0"/>
              </a:rPr>
              <a:t>These reflect opinions or isolated experiences. Well suited for identifying frustrations or early signals, but </a:t>
            </a:r>
            <a:r>
              <a:rPr lang="en-GB" sz="1100" b="1" noProof="0" dirty="0">
                <a:latin typeface="Century Gothic" panose="020B0502020202020204" pitchFamily="34" charset="0"/>
              </a:rPr>
              <a:t>not </a:t>
            </a:r>
            <a:r>
              <a:rPr lang="en-GB" sz="1100" noProof="0" dirty="0">
                <a:latin typeface="Century Gothic" panose="020B0502020202020204" pitchFamily="34" charset="0"/>
              </a:rPr>
              <a:t>for facts.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Personal blogs or vlogs: </a:t>
            </a:r>
            <a:r>
              <a:rPr lang="en-GB" sz="1100" b="0" noProof="0" dirty="0">
                <a:latin typeface="Century Gothic" panose="020B0502020202020204" pitchFamily="34" charset="0"/>
              </a:rPr>
              <a:t>information on </a:t>
            </a:r>
            <a:r>
              <a:rPr lang="en-GB" sz="1100" noProof="0" dirty="0">
                <a:latin typeface="Century Gothic" panose="020B0502020202020204" pitchFamily="34" charset="0"/>
              </a:rPr>
              <a:t>Substack (an online platform) by a local founder about start-up life in Zurich; a TikTok video on </a:t>
            </a:r>
            <a:r>
              <a:rPr lang="en-GB" sz="1100" i="1" noProof="0" dirty="0">
                <a:latin typeface="Century Gothic" panose="020B0502020202020204" pitchFamily="34" charset="0"/>
              </a:rPr>
              <a:t>the best way to prepare food in Lugano</a:t>
            </a:r>
            <a:r>
              <a:rPr lang="en-GB" sz="1100" noProof="0" dirty="0">
                <a:latin typeface="Century Gothic" panose="020B0502020202020204" pitchFamily="34" charset="0"/>
              </a:rPr>
              <a:t>. Useful for gauging tone and frustrations, but subjective.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Reddit threads/forums: </a:t>
            </a:r>
            <a:r>
              <a:rPr lang="en-GB" sz="1100" noProof="0" dirty="0">
                <a:latin typeface="Century Gothic" panose="020B0502020202020204" pitchFamily="34" charset="0"/>
              </a:rPr>
              <a:t>posts on packaging waste from takeaway meals; Swiss cycle commuters complaining about repairs in urban subreddits; local Facebook groups complaining about shop opening hours. Anonymous and unverified.</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Random websites with no identifiable authors: </a:t>
            </a:r>
            <a:r>
              <a:rPr lang="en-GB" sz="1100" noProof="0" dirty="0">
                <a:latin typeface="Century Gothic" panose="020B0502020202020204" pitchFamily="34" charset="0"/>
              </a:rPr>
              <a:t>city guide sites without an «About» page; media articles without source citations. Low level of accountability.</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Opinions from influencers / claims on social media: </a:t>
            </a:r>
            <a:r>
              <a:rPr lang="en-GB" sz="1100" noProof="0" dirty="0">
                <a:latin typeface="Century Gothic" panose="020B0502020202020204" pitchFamily="34" charset="0"/>
              </a:rPr>
              <a:t>A Swiss lifestyle influencer on Instagram promoting a «zero-waste» brand; a LinkedIn thread by a «growth guru» on Swiss Venture Capital trends. May be sponsored or self-promotion.</a:t>
            </a:r>
          </a:p>
          <a:p>
            <a:pPr marL="0" indent="0">
              <a:spcAft>
                <a:spcPts val="600"/>
              </a:spcAft>
              <a:buFont typeface="Arial" panose="020B0604020202020204" pitchFamily="34" charset="0"/>
              <a:buNone/>
            </a:pPr>
            <a:r>
              <a:rPr lang="en-GB" sz="1100" noProof="0" dirty="0">
                <a:latin typeface="Century Gothic" panose="020B0502020202020204" pitchFamily="34" charset="0"/>
              </a:rPr>
              <a:t>Use to </a:t>
            </a:r>
            <a:r>
              <a:rPr lang="en-GB" sz="1100" b="1" noProof="0" dirty="0">
                <a:latin typeface="Century Gothic" panose="020B0502020202020204" pitchFamily="34" charset="0"/>
              </a:rPr>
              <a:t>identify new clues, emotions and language </a:t>
            </a:r>
            <a:r>
              <a:rPr lang="en-GB" sz="1100" noProof="0" dirty="0">
                <a:latin typeface="Century Gothic" panose="020B0502020202020204" pitchFamily="34" charset="0"/>
              </a:rPr>
              <a:t>– not as a basis for conclusions.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Use with caution – partially reliable, potentially biased</a:t>
            </a:r>
            <a:br>
              <a:rPr lang="en-GB" sz="1100" noProof="0" dirty="0">
                <a:latin typeface="Century Gothic" panose="020B0502020202020204" pitchFamily="34" charset="0"/>
              </a:rPr>
            </a:br>
            <a:r>
              <a:rPr lang="en-GB" sz="1100" noProof="0" dirty="0">
                <a:latin typeface="Century Gothic" panose="020B0502020202020204" pitchFamily="34" charset="0"/>
              </a:rPr>
              <a:t>Contains well-founded information, but reflects the objectives or viewpoints of an organisation.</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Reports from industry and trade associations:</a:t>
            </a:r>
            <a:endParaRPr lang="en-GB"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en-GB" sz="1100" noProof="0" dirty="0">
                <a:latin typeface="Century Gothic" panose="020B0502020202020204" pitchFamily="34" charset="0"/>
              </a:rPr>
              <a:t>Forecasts </a:t>
            </a:r>
            <a:r>
              <a:rPr lang="en-GB" sz="1100" b="1" noProof="0" dirty="0">
                <a:latin typeface="Century Gothic" panose="020B0502020202020204" pitchFamily="34" charset="0"/>
              </a:rPr>
              <a:t>from </a:t>
            </a:r>
            <a:r>
              <a:rPr lang="en-GB" sz="1100" b="1" noProof="0" dirty="0" err="1">
                <a:latin typeface="Century Gothic" panose="020B0502020202020204" pitchFamily="34" charset="0"/>
              </a:rPr>
              <a:t>Economiesuisse</a:t>
            </a:r>
            <a:r>
              <a:rPr lang="en-GB" sz="1100" b="1" noProof="0" dirty="0">
                <a:latin typeface="Century Gothic" panose="020B0502020202020204" pitchFamily="34" charset="0"/>
              </a:rPr>
              <a:t> </a:t>
            </a:r>
            <a:r>
              <a:rPr lang="en-GB" sz="1100" noProof="0" dirty="0">
                <a:latin typeface="Century Gothic" panose="020B0502020202020204" pitchFamily="34" charset="0"/>
              </a:rPr>
              <a:t>(business association; pro-business stance).</a:t>
            </a:r>
          </a:p>
          <a:p>
            <a:pPr marL="628650" lvl="1" indent="-171450">
              <a:spcAft>
                <a:spcPts val="600"/>
              </a:spcAft>
              <a:buFont typeface="Arial" panose="020B0604020202020204" pitchFamily="34" charset="0"/>
              <a:buChar char="•"/>
            </a:pPr>
            <a:r>
              <a:rPr lang="en-GB" sz="1100" b="1" noProof="0" dirty="0" err="1">
                <a:latin typeface="Century Gothic" panose="020B0502020202020204" pitchFamily="34" charset="0"/>
              </a:rPr>
              <a:t>Swissmem</a:t>
            </a:r>
            <a:r>
              <a:rPr lang="en-GB" sz="1100" b="1" noProof="0" dirty="0">
                <a:latin typeface="Century Gothic" panose="020B0502020202020204" pitchFamily="34" charset="0"/>
              </a:rPr>
              <a:t> </a:t>
            </a:r>
            <a:r>
              <a:rPr lang="en-GB" sz="1100" b="0" noProof="0" dirty="0">
                <a:latin typeface="Century Gothic" panose="020B0502020202020204" pitchFamily="34" charset="0"/>
              </a:rPr>
              <a:t>–</a:t>
            </a:r>
            <a:r>
              <a:rPr lang="en-GB" sz="1100" b="1" noProof="0" dirty="0">
                <a:latin typeface="Century Gothic" panose="020B0502020202020204" pitchFamily="34" charset="0"/>
              </a:rPr>
              <a:t> </a:t>
            </a:r>
            <a:r>
              <a:rPr lang="en-GB" sz="1100" noProof="0" dirty="0">
                <a:latin typeface="Century Gothic" panose="020B0502020202020204" pitchFamily="34" charset="0"/>
              </a:rPr>
              <a:t>technology and industry trends (represents the MEM industry).</a:t>
            </a:r>
          </a:p>
          <a:p>
            <a:pPr marL="628650" lvl="1" indent="-171450">
              <a:spcAft>
                <a:spcPts val="600"/>
              </a:spcAft>
              <a:buFont typeface="Arial" panose="020B0604020202020204" pitchFamily="34" charset="0"/>
              <a:buChar char="•"/>
            </a:pPr>
            <a:r>
              <a:rPr lang="en-GB" sz="1100" b="1" noProof="0" dirty="0" err="1">
                <a:latin typeface="Century Gothic" panose="020B0502020202020204" pitchFamily="34" charset="0"/>
              </a:rPr>
              <a:t>GastroSuisse</a:t>
            </a:r>
            <a:r>
              <a:rPr lang="en-GB" sz="1100" noProof="0" dirty="0">
                <a:latin typeface="Century Gothic" panose="020B0502020202020204" pitchFamily="34" charset="0"/>
              </a:rPr>
              <a:t> – reports on the hospitality sector (may promote the sector’s positions).</a:t>
            </a:r>
          </a:p>
          <a:p>
            <a:pPr marL="628650" lvl="1" indent="-171450">
              <a:spcAft>
                <a:spcPts val="600"/>
              </a:spcAft>
              <a:buFont typeface="Arial" panose="020B0604020202020204" pitchFamily="34" charset="0"/>
              <a:buChar char="•"/>
            </a:pPr>
            <a:r>
              <a:rPr lang="en-GB" sz="1100" b="1" noProof="0" dirty="0" err="1">
                <a:latin typeface="Century Gothic" panose="020B0502020202020204" pitchFamily="34" charset="0"/>
              </a:rPr>
              <a:t>HotellerieSuisse</a:t>
            </a:r>
            <a:r>
              <a:rPr lang="en-GB" sz="1100" noProof="0" dirty="0">
                <a:latin typeface="Century Gothic" panose="020B0502020202020204" pitchFamily="34" charset="0"/>
              </a:rPr>
              <a:t> - insights into occupancy rates and staffing (industry perspective).</a:t>
            </a:r>
          </a:p>
          <a:p>
            <a:pPr marL="628650" lvl="1" indent="-171450">
              <a:spcAft>
                <a:spcPts val="600"/>
              </a:spcAft>
              <a:buFont typeface="Arial" panose="020B0604020202020204" pitchFamily="34" charset="0"/>
              <a:buChar char="•"/>
            </a:pPr>
            <a:r>
              <a:rPr lang="en-GB" sz="1100" b="1" noProof="0" dirty="0" err="1">
                <a:latin typeface="Century Gothic" panose="020B0502020202020204" pitchFamily="34" charset="0"/>
              </a:rPr>
              <a:t>Kunststoff.swiss</a:t>
            </a:r>
            <a:r>
              <a:rPr lang="en-GB" sz="1100" b="1" noProof="0" dirty="0">
                <a:latin typeface="Century Gothic" panose="020B0502020202020204" pitchFamily="34" charset="0"/>
              </a:rPr>
              <a:t> (Swiss Plastics) </a:t>
            </a:r>
            <a:r>
              <a:rPr lang="en-GB" sz="1100" b="0" noProof="0" dirty="0">
                <a:latin typeface="Century Gothic" panose="020B0502020202020204" pitchFamily="34" charset="0"/>
              </a:rPr>
              <a:t>–</a:t>
            </a:r>
            <a:r>
              <a:rPr lang="en-GB" sz="1100" b="1" noProof="0" dirty="0">
                <a:latin typeface="Century Gothic" panose="020B0502020202020204" pitchFamily="34" charset="0"/>
              </a:rPr>
              <a:t> </a:t>
            </a:r>
            <a:r>
              <a:rPr lang="en-GB" sz="1100" noProof="0" dirty="0">
                <a:latin typeface="Century Gothic" panose="020B0502020202020204" pitchFamily="34" charset="0"/>
              </a:rPr>
              <a:t>Latest news on the circular economy and packaging (industry interests).</a:t>
            </a:r>
            <a:endParaRPr lang="en-GB" sz="1100" b="1"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Publications by interest groups (CH):</a:t>
            </a:r>
            <a:endParaRPr lang="en-GB"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en-GB" sz="1100" b="1" noProof="0" dirty="0">
                <a:latin typeface="Century Gothic" panose="020B0502020202020204" pitchFamily="34" charset="0"/>
              </a:rPr>
              <a:t>WWF Switzerland</a:t>
            </a:r>
            <a:r>
              <a:rPr lang="en-GB" sz="1100" noProof="0" dirty="0">
                <a:latin typeface="Century Gothic" panose="020B0502020202020204" pitchFamily="34" charset="0"/>
              </a:rPr>
              <a:t>, </a:t>
            </a:r>
            <a:r>
              <a:rPr lang="en-GB" sz="1100" b="1" noProof="0" dirty="0">
                <a:latin typeface="Century Gothic" panose="020B0502020202020204" pitchFamily="34" charset="0"/>
              </a:rPr>
              <a:t>Greenpeace Switzerland</a:t>
            </a:r>
            <a:r>
              <a:rPr lang="en-GB" sz="1100" noProof="0" dirty="0">
                <a:latin typeface="Century Gothic" panose="020B0502020202020204" pitchFamily="34" charset="0"/>
              </a:rPr>
              <a:t>, </a:t>
            </a:r>
            <a:r>
              <a:rPr lang="en-GB" sz="1100" b="1" noProof="0" dirty="0">
                <a:latin typeface="Century Gothic" panose="020B0502020202020204" pitchFamily="34" charset="0"/>
              </a:rPr>
              <a:t>Pro Natura </a:t>
            </a:r>
            <a:r>
              <a:rPr lang="en-GB" sz="1100" noProof="0" dirty="0">
                <a:latin typeface="Century Gothic" panose="020B0502020202020204" pitchFamily="34" charset="0"/>
              </a:rPr>
              <a:t>on plastic waste or sustainability (have a mission and frame information accordingly).</a:t>
            </a:r>
          </a:p>
          <a:p>
            <a:pPr marL="628650" lvl="1" indent="-171450">
              <a:spcAft>
                <a:spcPts val="600"/>
              </a:spcAft>
              <a:buFont typeface="Arial" panose="020B0604020202020204" pitchFamily="34" charset="0"/>
              <a:buChar char="•"/>
            </a:pPr>
            <a:r>
              <a:rPr lang="en-GB" sz="1100" b="1" noProof="0" dirty="0">
                <a:latin typeface="Century Gothic" panose="020B0502020202020204" pitchFamily="34" charset="0"/>
              </a:rPr>
              <a:t>Road Safety Alliance</a:t>
            </a:r>
            <a:r>
              <a:rPr lang="en-GB" sz="1100" noProof="0" dirty="0">
                <a:latin typeface="Century Gothic" panose="020B0502020202020204" pitchFamily="34" charset="0"/>
              </a:rPr>
              <a:t>, </a:t>
            </a:r>
            <a:r>
              <a:rPr lang="en-GB" sz="1100" b="1" noProof="0" dirty="0">
                <a:latin typeface="Century Gothic" panose="020B0502020202020204" pitchFamily="34" charset="0"/>
              </a:rPr>
              <a:t>motoring organisations </a:t>
            </a:r>
            <a:r>
              <a:rPr lang="en-GB" sz="1100" noProof="0" dirty="0">
                <a:latin typeface="Century Gothic" panose="020B0502020202020204" pitchFamily="34" charset="0"/>
              </a:rPr>
              <a:t>on mobility (each pursues its own agenda).</a:t>
            </a:r>
          </a:p>
          <a:p>
            <a:pPr>
              <a:spcAft>
                <a:spcPts val="600"/>
              </a:spcAft>
            </a:pPr>
            <a:r>
              <a:rPr lang="en-GB" sz="1100" noProof="0" dirty="0">
                <a:latin typeface="Century Gothic" panose="020B0502020202020204" pitchFamily="34" charset="0"/>
              </a:rPr>
              <a:t>Excellent for providing </a:t>
            </a:r>
            <a:r>
              <a:rPr lang="en-GB" sz="1100" b="1" noProof="0" dirty="0">
                <a:latin typeface="Century Gothic" panose="020B0502020202020204" pitchFamily="34" charset="0"/>
              </a:rPr>
              <a:t>perspectives and insider topics</a:t>
            </a:r>
            <a:r>
              <a:rPr lang="en-GB" sz="1100" noProof="0" dirty="0">
                <a:latin typeface="Century Gothic" panose="020B0502020202020204" pitchFamily="34" charset="0"/>
              </a:rPr>
              <a:t>. Always ask: </a:t>
            </a:r>
            <a:r>
              <a:rPr lang="en-GB" sz="1100" i="1" noProof="0" dirty="0">
                <a:latin typeface="Century Gothic" panose="020B0502020202020204" pitchFamily="34" charset="0"/>
              </a:rPr>
              <a:t>Who benefits from this message? </a:t>
            </a:r>
            <a:r>
              <a:rPr lang="en-GB" sz="1100" noProof="0" dirty="0">
                <a:latin typeface="Century Gothic" panose="020B0502020202020204" pitchFamily="34" charset="0"/>
              </a:rPr>
              <a:t>Verify key claims.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Moderately reliable – professional, but interpretative</a:t>
            </a:r>
            <a:br>
              <a:rPr lang="en-GB" sz="1100" noProof="0" dirty="0">
                <a:latin typeface="Century Gothic" panose="020B0502020202020204" pitchFamily="34" charset="0"/>
              </a:rPr>
            </a:br>
            <a:r>
              <a:rPr lang="en-GB" sz="1100" noProof="0" dirty="0">
                <a:latin typeface="Century Gothic" panose="020B0502020202020204" pitchFamily="34" charset="0"/>
              </a:rPr>
              <a:t>Edited and fact-checked, but often summarises the work of others.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General business news (CH/EU): NZZ</a:t>
            </a:r>
            <a:r>
              <a:rPr lang="en-GB" sz="1100" noProof="0" dirty="0">
                <a:latin typeface="Century Gothic" panose="020B0502020202020204" pitchFamily="34" charset="0"/>
              </a:rPr>
              <a:t>, </a:t>
            </a:r>
            <a:r>
              <a:rPr lang="en-GB" sz="1100" b="1" noProof="0" dirty="0" err="1">
                <a:latin typeface="Century Gothic" panose="020B0502020202020204" pitchFamily="34" charset="0"/>
              </a:rPr>
              <a:t>Handelszeitung</a:t>
            </a:r>
            <a:r>
              <a:rPr lang="en-GB" sz="1100" noProof="0" dirty="0">
                <a:latin typeface="Century Gothic" panose="020B0502020202020204" pitchFamily="34" charset="0"/>
              </a:rPr>
              <a:t>, </a:t>
            </a:r>
            <a:r>
              <a:rPr lang="en-GB" sz="1100" b="1" noProof="0" dirty="0">
                <a:latin typeface="Century Gothic" panose="020B0502020202020204" pitchFamily="34" charset="0"/>
              </a:rPr>
              <a:t>Le Temps</a:t>
            </a:r>
            <a:r>
              <a:rPr lang="en-GB" sz="1100" noProof="0" dirty="0">
                <a:latin typeface="Century Gothic" panose="020B0502020202020204" pitchFamily="34" charset="0"/>
              </a:rPr>
              <a:t>, </a:t>
            </a:r>
            <a:r>
              <a:rPr lang="en-GB" sz="1100" b="1" noProof="0" dirty="0">
                <a:latin typeface="Century Gothic" panose="020B0502020202020204" pitchFamily="34" charset="0"/>
              </a:rPr>
              <a:t>Bilan/PME</a:t>
            </a:r>
            <a:r>
              <a:rPr lang="en-GB" sz="1100" noProof="0" dirty="0">
                <a:latin typeface="Century Gothic" panose="020B0502020202020204" pitchFamily="34" charset="0"/>
              </a:rPr>
              <a:t>, SRF/RTS business segments, </a:t>
            </a:r>
            <a:r>
              <a:rPr lang="en-GB" sz="1100" b="1" noProof="0" dirty="0" err="1">
                <a:latin typeface="Century Gothic" panose="020B0502020202020204" pitchFamily="34" charset="0"/>
              </a:rPr>
              <a:t>Swissinfo</a:t>
            </a:r>
            <a:r>
              <a:rPr lang="en-GB" sz="1100" noProof="0" dirty="0">
                <a:latin typeface="Century Gothic" panose="020B0502020202020204" pitchFamily="34" charset="0"/>
              </a:rPr>
              <a:t>. Up-to-date and verified, but focused on headlines.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Popular content on entrepreneurship: </a:t>
            </a:r>
            <a:r>
              <a:rPr lang="en-GB" sz="1100" noProof="0" dirty="0">
                <a:latin typeface="Century Gothic" panose="020B0502020202020204" pitchFamily="34" charset="0"/>
              </a:rPr>
              <a:t>HBR articles, Medium posts by Swiss founders, </a:t>
            </a:r>
            <a:r>
              <a:rPr lang="en-GB" sz="1100" noProof="0" dirty="0" err="1">
                <a:latin typeface="Century Gothic" panose="020B0502020202020204" pitchFamily="34" charset="0"/>
              </a:rPr>
              <a:t>Swisspreneur</a:t>
            </a:r>
            <a:r>
              <a:rPr lang="en-GB" sz="1100" noProof="0" dirty="0">
                <a:latin typeface="Century Gothic" panose="020B0502020202020204" pitchFamily="34" charset="0"/>
              </a:rPr>
              <a:t> podcast interviews. Helpful narratives; no systematic research.</a:t>
            </a:r>
          </a:p>
          <a:p>
            <a:pPr marL="0" indent="0">
              <a:spcAft>
                <a:spcPts val="600"/>
              </a:spcAft>
              <a:buFont typeface="Arial" panose="020B0604020202020204" pitchFamily="34" charset="0"/>
              <a:buNone/>
            </a:pPr>
            <a:r>
              <a:rPr lang="en-GB" sz="1100" noProof="0" dirty="0">
                <a:latin typeface="Century Gothic" panose="020B0502020202020204" pitchFamily="34" charset="0"/>
              </a:rPr>
              <a:t>Good for </a:t>
            </a:r>
            <a:r>
              <a:rPr lang="en-GB" sz="1100" b="1" noProof="0" dirty="0">
                <a:latin typeface="Century Gothic" panose="020B0502020202020204" pitchFamily="34" charset="0"/>
              </a:rPr>
              <a:t>raising awareness and generating ideas</a:t>
            </a:r>
            <a:r>
              <a:rPr lang="en-GB" sz="1100" noProof="0" dirty="0">
                <a:latin typeface="Century Gothic" panose="020B0502020202020204" pitchFamily="34" charset="0"/>
              </a:rPr>
              <a:t>. Check strong claims against more reliable sources.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Reliable – based on professional data and accountability</a:t>
            </a:r>
            <a:br>
              <a:rPr lang="en-GB" sz="1100" noProof="0" dirty="0">
                <a:latin typeface="Century Gothic" panose="020B0502020202020204" pitchFamily="34" charset="0"/>
              </a:rPr>
            </a:br>
            <a:r>
              <a:rPr lang="en-GB" sz="1100" noProof="0" dirty="0">
                <a:latin typeface="Century Gothic" panose="020B0502020202020204" pitchFamily="34" charset="0"/>
              </a:rPr>
              <a:t>Structured methods, transparent sourcing; nevertheless interpretative.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Key business media and data: The Economist</a:t>
            </a:r>
            <a:r>
              <a:rPr lang="en-GB" sz="1100" noProof="0" dirty="0">
                <a:latin typeface="Century Gothic" panose="020B0502020202020204" pitchFamily="34" charset="0"/>
              </a:rPr>
              <a:t>, </a:t>
            </a:r>
            <a:r>
              <a:rPr lang="en-GB" sz="1100" b="1" noProof="0" dirty="0">
                <a:latin typeface="Century Gothic" panose="020B0502020202020204" pitchFamily="34" charset="0"/>
              </a:rPr>
              <a:t>Financial Times</a:t>
            </a:r>
            <a:r>
              <a:rPr lang="en-GB" sz="1100" noProof="0" dirty="0">
                <a:latin typeface="Century Gothic" panose="020B0502020202020204" pitchFamily="34" charset="0"/>
              </a:rPr>
              <a:t>, </a:t>
            </a:r>
            <a:r>
              <a:rPr lang="en-GB" sz="1100" b="1" noProof="0" dirty="0">
                <a:latin typeface="Century Gothic" panose="020B0502020202020204" pitchFamily="34" charset="0"/>
              </a:rPr>
              <a:t>NZZ dossiers</a:t>
            </a:r>
            <a:r>
              <a:rPr lang="en-GB" sz="1100" noProof="0" dirty="0">
                <a:latin typeface="Century Gothic" panose="020B0502020202020204" pitchFamily="34" charset="0"/>
              </a:rPr>
              <a:t>; </a:t>
            </a:r>
            <a:r>
              <a:rPr lang="en-GB" sz="1100" b="1" noProof="0" dirty="0">
                <a:latin typeface="Century Gothic" panose="020B0502020202020204" pitchFamily="34" charset="0"/>
              </a:rPr>
              <a:t>Statista summaries</a:t>
            </a:r>
            <a:r>
              <a:rPr lang="en-GB" sz="1100" noProof="0" dirty="0">
                <a:latin typeface="Century Gothic" panose="020B0502020202020204" pitchFamily="34" charset="0"/>
              </a:rPr>
              <a:t> (always check the original source).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Market/consultancy analyst reports (with a presence in Switzerland): McKinsey Switzerland</a:t>
            </a:r>
            <a:r>
              <a:rPr lang="en-GB" sz="1100" noProof="0" dirty="0">
                <a:latin typeface="Century Gothic" panose="020B0502020202020204" pitchFamily="34" charset="0"/>
              </a:rPr>
              <a:t>, </a:t>
            </a:r>
            <a:r>
              <a:rPr lang="en-GB" sz="1100" b="1" noProof="0" dirty="0">
                <a:latin typeface="Century Gothic" panose="020B0502020202020204" pitchFamily="34" charset="0"/>
              </a:rPr>
              <a:t>BCG Zurich</a:t>
            </a:r>
            <a:r>
              <a:rPr lang="en-GB" sz="1100" noProof="0" dirty="0">
                <a:latin typeface="Century Gothic" panose="020B0502020202020204" pitchFamily="34" charset="0"/>
              </a:rPr>
              <a:t>, </a:t>
            </a:r>
            <a:r>
              <a:rPr lang="en-GB" sz="1100" b="1" noProof="0" dirty="0">
                <a:latin typeface="Century Gothic" panose="020B0502020202020204" pitchFamily="34" charset="0"/>
              </a:rPr>
              <a:t>Deloitte Switzerland</a:t>
            </a:r>
            <a:r>
              <a:rPr lang="en-GB" sz="1100" noProof="0" dirty="0">
                <a:latin typeface="Century Gothic" panose="020B0502020202020204" pitchFamily="34" charset="0"/>
              </a:rPr>
              <a:t>, </a:t>
            </a:r>
            <a:r>
              <a:rPr lang="en-GB" sz="1100" b="1" noProof="0" dirty="0">
                <a:latin typeface="Century Gothic" panose="020B0502020202020204" pitchFamily="34" charset="0"/>
              </a:rPr>
              <a:t>PwC Switzerland</a:t>
            </a:r>
            <a:r>
              <a:rPr lang="en-GB" sz="1100" noProof="0" dirty="0">
                <a:latin typeface="Century Gothic" panose="020B0502020202020204" pitchFamily="34" charset="0"/>
              </a:rPr>
              <a:t>, </a:t>
            </a:r>
            <a:r>
              <a:rPr lang="en-GB" sz="1100" b="1" noProof="0" dirty="0">
                <a:latin typeface="Century Gothic" panose="020B0502020202020204" pitchFamily="34" charset="0"/>
              </a:rPr>
              <a:t>Gartner Europe</a:t>
            </a:r>
            <a:r>
              <a:rPr lang="en-GB" sz="1100" noProof="0" dirty="0">
                <a:latin typeface="Century Gothic" panose="020B0502020202020204" pitchFamily="34" charset="0"/>
              </a:rPr>
              <a:t>. Methodologically reliable, but may reflect the company’s commercial focus.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Annual reports from companies/investor presentations (CH): Nestlé</a:t>
            </a:r>
            <a:r>
              <a:rPr lang="en-GB" sz="1100" noProof="0" dirty="0">
                <a:latin typeface="Century Gothic" panose="020B0502020202020204" pitchFamily="34" charset="0"/>
              </a:rPr>
              <a:t>, </a:t>
            </a:r>
            <a:r>
              <a:rPr lang="en-GB" sz="1100" b="1" noProof="0" dirty="0">
                <a:latin typeface="Century Gothic" panose="020B0502020202020204" pitchFamily="34" charset="0"/>
              </a:rPr>
              <a:t>Novartis</a:t>
            </a:r>
            <a:r>
              <a:rPr lang="en-GB" sz="1100" noProof="0" dirty="0">
                <a:latin typeface="Century Gothic" panose="020B0502020202020204" pitchFamily="34" charset="0"/>
              </a:rPr>
              <a:t>, </a:t>
            </a:r>
            <a:r>
              <a:rPr lang="en-GB" sz="1100" b="1" noProof="0" dirty="0">
                <a:latin typeface="Century Gothic" panose="020B0502020202020204" pitchFamily="34" charset="0"/>
              </a:rPr>
              <a:t>Roche</a:t>
            </a:r>
            <a:r>
              <a:rPr lang="en-GB" sz="1100" noProof="0" dirty="0">
                <a:latin typeface="Century Gothic" panose="020B0502020202020204" pitchFamily="34" charset="0"/>
              </a:rPr>
              <a:t>, </a:t>
            </a:r>
            <a:r>
              <a:rPr lang="en-GB" sz="1100" b="1" noProof="0" dirty="0">
                <a:latin typeface="Century Gothic" panose="020B0502020202020204" pitchFamily="34" charset="0"/>
              </a:rPr>
              <a:t>UBS</a:t>
            </a:r>
            <a:r>
              <a:rPr lang="en-GB" sz="1100" noProof="0" dirty="0">
                <a:latin typeface="Century Gothic" panose="020B0502020202020204" pitchFamily="34" charset="0"/>
              </a:rPr>
              <a:t>, </a:t>
            </a:r>
            <a:r>
              <a:rPr lang="en-GB" sz="1100" b="1" noProof="0" dirty="0">
                <a:latin typeface="Century Gothic" panose="020B0502020202020204" pitchFamily="34" charset="0"/>
              </a:rPr>
              <a:t>Credit Suisse (historical)</a:t>
            </a:r>
            <a:r>
              <a:rPr lang="en-GB" sz="1100" noProof="0" dirty="0">
                <a:latin typeface="Century Gothic" panose="020B0502020202020204" pitchFamily="34" charset="0"/>
              </a:rPr>
              <a:t>, </a:t>
            </a:r>
            <a:r>
              <a:rPr lang="en-GB" sz="1100" b="1" noProof="0" dirty="0">
                <a:latin typeface="Century Gothic" panose="020B0502020202020204" pitchFamily="34" charset="0"/>
              </a:rPr>
              <a:t>Zurich Insurance</a:t>
            </a:r>
            <a:r>
              <a:rPr lang="en-GB" sz="1100" noProof="0" dirty="0">
                <a:latin typeface="Century Gothic" panose="020B0502020202020204" pitchFamily="34" charset="0"/>
              </a:rPr>
              <a:t>, </a:t>
            </a:r>
            <a:r>
              <a:rPr lang="en-GB" sz="1100" b="1" noProof="0" dirty="0">
                <a:latin typeface="Century Gothic" panose="020B0502020202020204" pitchFamily="34" charset="0"/>
              </a:rPr>
              <a:t>Swisscom</a:t>
            </a:r>
            <a:r>
              <a:rPr lang="en-GB" sz="1100" noProof="0" dirty="0">
                <a:latin typeface="Century Gothic" panose="020B0502020202020204" pitchFamily="34" charset="0"/>
              </a:rPr>
              <a:t>, </a:t>
            </a:r>
            <a:r>
              <a:rPr lang="en-GB" sz="1100" b="1" noProof="0" dirty="0">
                <a:latin typeface="Century Gothic" panose="020B0502020202020204" pitchFamily="34" charset="0"/>
              </a:rPr>
              <a:t>Swatch</a:t>
            </a:r>
            <a:r>
              <a:rPr lang="en-GB" sz="1100" noProof="0" dirty="0">
                <a:latin typeface="Century Gothic" panose="020B0502020202020204" pitchFamily="34" charset="0"/>
              </a:rPr>
              <a:t>, </a:t>
            </a:r>
            <a:r>
              <a:rPr lang="en-GB" sz="1100" b="1" noProof="0" dirty="0">
                <a:latin typeface="Century Gothic" panose="020B0502020202020204" pitchFamily="34" charset="0"/>
              </a:rPr>
              <a:t>Richemont</a:t>
            </a:r>
            <a:r>
              <a:rPr lang="en-GB" sz="1100" noProof="0" dirty="0">
                <a:latin typeface="Century Gothic" panose="020B0502020202020204" pitchFamily="34" charset="0"/>
              </a:rPr>
              <a:t>; sustainability reports </a:t>
            </a:r>
            <a:r>
              <a:rPr lang="en-GB" sz="1100" b="1" noProof="0" dirty="0">
                <a:latin typeface="Century Gothic" panose="020B0502020202020204" pitchFamily="34" charset="0"/>
              </a:rPr>
              <a:t>from Migros/Coop</a:t>
            </a:r>
            <a:r>
              <a:rPr lang="en-GB" sz="1100" noProof="0" dirty="0">
                <a:latin typeface="Century Gothic" panose="020B0502020202020204" pitchFamily="34" charset="0"/>
              </a:rPr>
              <a:t>. Audited figures; strategic interpretation possible.</a:t>
            </a:r>
          </a:p>
          <a:p>
            <a:pPr marL="0" indent="0">
              <a:spcAft>
                <a:spcPts val="600"/>
              </a:spcAft>
              <a:buFont typeface="Arial" panose="020B0604020202020204" pitchFamily="34" charset="0"/>
              <a:buNone/>
            </a:pPr>
            <a:r>
              <a:rPr lang="en-GB" sz="1100" noProof="0" dirty="0">
                <a:latin typeface="Century Gothic" panose="020B0502020202020204" pitchFamily="34" charset="0"/>
              </a:rPr>
              <a:t>To be used</a:t>
            </a:r>
            <a:r>
              <a:rPr lang="en-GB" sz="1100" b="1" noProof="0" dirty="0">
                <a:latin typeface="Century Gothic" panose="020B0502020202020204" pitchFamily="34" charset="0"/>
              </a:rPr>
              <a:t> for market analysis and benchmarking</a:t>
            </a:r>
            <a:r>
              <a:rPr lang="en-GB" sz="1100" noProof="0" dirty="0">
                <a:latin typeface="Century Gothic" panose="020B0502020202020204" pitchFamily="34" charset="0"/>
              </a:rPr>
              <a:t>; read critically.</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High reliability – official and institutional data</a:t>
            </a:r>
            <a:br>
              <a:rPr lang="en-GB" sz="1100" noProof="0" dirty="0">
                <a:latin typeface="Century Gothic" panose="020B0502020202020204" pitchFamily="34" charset="0"/>
              </a:rPr>
            </a:br>
            <a:r>
              <a:rPr lang="en-GB" sz="1100" noProof="0" dirty="0">
                <a:latin typeface="Century Gothic" panose="020B0502020202020204" pitchFamily="34" charset="0"/>
              </a:rPr>
              <a:t>Official statistics and curated databases; systematic and transparent. Also includes specialist publications (not peer-reviewed, i.e. without final review).</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Government data (CH/EU): BFS/FSO </a:t>
            </a:r>
            <a:r>
              <a:rPr lang="en-GB" sz="1100" noProof="0" dirty="0">
                <a:latin typeface="Century Gothic" panose="020B0502020202020204" pitchFamily="34" charset="0"/>
              </a:rPr>
              <a:t>(official Swiss statistics), </a:t>
            </a:r>
            <a:r>
              <a:rPr lang="en-GB" sz="1100" b="1" noProof="0" dirty="0">
                <a:latin typeface="Century Gothic" panose="020B0502020202020204" pitchFamily="34" charset="0"/>
              </a:rPr>
              <a:t>SECO </a:t>
            </a:r>
            <a:r>
              <a:rPr lang="en-GB" sz="1100" noProof="0" dirty="0">
                <a:latin typeface="Century Gothic" panose="020B0502020202020204" pitchFamily="34" charset="0"/>
              </a:rPr>
              <a:t>(SMEs, labour), </a:t>
            </a:r>
            <a:r>
              <a:rPr lang="en-GB" sz="1100" b="1" noProof="0" dirty="0">
                <a:latin typeface="Century Gothic" panose="020B0502020202020204" pitchFamily="34" charset="0"/>
              </a:rPr>
              <a:t>BAFU/FOEN </a:t>
            </a:r>
            <a:r>
              <a:rPr lang="en-GB" sz="1100" noProof="0" dirty="0">
                <a:latin typeface="Century Gothic" panose="020B0502020202020204" pitchFamily="34" charset="0"/>
              </a:rPr>
              <a:t>(environment, waste), </a:t>
            </a:r>
            <a:r>
              <a:rPr lang="en-GB" sz="1100" b="1" noProof="0" dirty="0">
                <a:latin typeface="Century Gothic" panose="020B0502020202020204" pitchFamily="34" charset="0"/>
              </a:rPr>
              <a:t>SNB </a:t>
            </a:r>
            <a:r>
              <a:rPr lang="en-GB" sz="1100" noProof="0" dirty="0">
                <a:latin typeface="Century Gothic" panose="020B0502020202020204" pitchFamily="34" charset="0"/>
              </a:rPr>
              <a:t>(macroeconomics/finance), </a:t>
            </a:r>
            <a:r>
              <a:rPr lang="en-GB" sz="1100" b="1" noProof="0" dirty="0">
                <a:latin typeface="Century Gothic" panose="020B0502020202020204" pitchFamily="34" charset="0"/>
              </a:rPr>
              <a:t>IGE/IPI </a:t>
            </a:r>
            <a:r>
              <a:rPr lang="en-GB" sz="1100" noProof="0" dirty="0">
                <a:latin typeface="Century Gothic" panose="020B0502020202020204" pitchFamily="34" charset="0"/>
              </a:rPr>
              <a:t>(IP data), </a:t>
            </a:r>
            <a:r>
              <a:rPr lang="en-GB" sz="1100" b="1" noProof="0" dirty="0">
                <a:latin typeface="Century Gothic" panose="020B0502020202020204" pitchFamily="34" charset="0"/>
              </a:rPr>
              <a:t>Eurostat</a:t>
            </a:r>
            <a:r>
              <a:rPr lang="en-GB" sz="1100" noProof="0" dirty="0">
                <a:latin typeface="Century Gothic" panose="020B0502020202020204" pitchFamily="34" charset="0"/>
              </a:rPr>
              <a:t>, </a:t>
            </a:r>
            <a:r>
              <a:rPr lang="en-GB" sz="1100" b="1" noProof="0" dirty="0">
                <a:latin typeface="Century Gothic" panose="020B0502020202020204" pitchFamily="34" charset="0"/>
              </a:rPr>
              <a:t>OECD</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Industry/start-up databases: Crunchbase</a:t>
            </a:r>
            <a:r>
              <a:rPr lang="en-GB" sz="1100" noProof="0" dirty="0">
                <a:latin typeface="Century Gothic" panose="020B0502020202020204" pitchFamily="34" charset="0"/>
              </a:rPr>
              <a:t>, </a:t>
            </a:r>
            <a:r>
              <a:rPr lang="en-GB" sz="1100" b="1" noProof="0" dirty="0" err="1">
                <a:latin typeface="Century Gothic" panose="020B0502020202020204" pitchFamily="34" charset="0"/>
              </a:rPr>
              <a:t>PitchBook</a:t>
            </a:r>
            <a:r>
              <a:rPr lang="en-GB" sz="1100" noProof="0" dirty="0">
                <a:latin typeface="Century Gothic" panose="020B0502020202020204" pitchFamily="34" charset="0"/>
              </a:rPr>
              <a:t>; Swiss overviews such as </a:t>
            </a:r>
            <a:r>
              <a:rPr lang="en-GB" sz="1100" b="1" noProof="0" dirty="0">
                <a:latin typeface="Century Gothic" panose="020B0502020202020204" pitchFamily="34" charset="0"/>
              </a:rPr>
              <a:t>Swiss Startup Radar</a:t>
            </a:r>
            <a:r>
              <a:rPr lang="en-GB" sz="1100" noProof="0" dirty="0">
                <a:latin typeface="Century Gothic" panose="020B0502020202020204" pitchFamily="34" charset="0"/>
              </a:rPr>
              <a:t>, </a:t>
            </a:r>
            <a:r>
              <a:rPr lang="en-GB" sz="1100" b="1" noProof="0" dirty="0">
                <a:latin typeface="Century Gothic" panose="020B0502020202020204" pitchFamily="34" charset="0"/>
              </a:rPr>
              <a:t>Swiss Venture Capital Report </a:t>
            </a:r>
            <a:r>
              <a:rPr lang="en-GB" sz="1100" noProof="0" dirty="0">
                <a:latin typeface="Century Gothic" panose="020B0502020202020204" pitchFamily="34" charset="0"/>
              </a:rPr>
              <a:t>(SECA &amp; </a:t>
            </a:r>
            <a:r>
              <a:rPr lang="en-GB" sz="1100" noProof="0" dirty="0" err="1">
                <a:latin typeface="Century Gothic" panose="020B0502020202020204" pitchFamily="34" charset="0"/>
              </a:rPr>
              <a:t>Startupticker</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Academic economics books (not peer reviewed): </a:t>
            </a:r>
            <a:r>
              <a:rPr lang="en-GB" sz="1100" noProof="0" dirty="0">
                <a:latin typeface="Century Gothic" panose="020B0502020202020204" pitchFamily="34" charset="0"/>
              </a:rPr>
              <a:t>Titles from Oxford, MIT Press, Springer and Routledge used in Swiss programmes (e.g. Osterwalder &amp; Pigneur). Valuable syntheses; nevertheless, they reflect the authors’ interpretations.</a:t>
            </a:r>
          </a:p>
          <a:p>
            <a:pPr marL="0" indent="0">
              <a:spcAft>
                <a:spcPts val="600"/>
              </a:spcAft>
              <a:buFont typeface="Arial" panose="020B0604020202020204" pitchFamily="34" charset="0"/>
              <a:buNone/>
            </a:pPr>
            <a:r>
              <a:rPr lang="en-GB" sz="1100" noProof="0" dirty="0">
                <a:latin typeface="Century Gothic" panose="020B0502020202020204" pitchFamily="34" charset="0"/>
              </a:rPr>
              <a:t>Used to provide </a:t>
            </a:r>
            <a:r>
              <a:rPr lang="en-GB" sz="1100" b="1" noProof="0" dirty="0">
                <a:latin typeface="Century Gothic" panose="020B0502020202020204" pitchFamily="34" charset="0"/>
              </a:rPr>
              <a:t>quantitative context </a:t>
            </a:r>
            <a:r>
              <a:rPr lang="en-GB" sz="1100" noProof="0" dirty="0">
                <a:latin typeface="Century Gothic" panose="020B0502020202020204" pitchFamily="34" charset="0"/>
              </a:rPr>
              <a:t>and </a:t>
            </a:r>
            <a:r>
              <a:rPr lang="en-GB" sz="1100" b="1" noProof="0" dirty="0">
                <a:latin typeface="Century Gothic" panose="020B0502020202020204" pitchFamily="34" charset="0"/>
              </a:rPr>
              <a:t>credible baseline figures</a:t>
            </a:r>
            <a:r>
              <a:rPr lang="en-GB" sz="1100" noProof="0" dirty="0">
                <a:latin typeface="Century Gothic" panose="020B0502020202020204" pitchFamily="34" charset="0"/>
              </a:rPr>
              <a:t>; ensure clear citation.</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Highest reliability – peer-reviewed and systematic research</a:t>
            </a:r>
            <a:br>
              <a:rPr lang="en-GB" sz="1100" noProof="0" dirty="0">
                <a:latin typeface="Century Gothic" panose="020B0502020202020204" pitchFamily="34" charset="0"/>
              </a:rPr>
            </a:br>
            <a:r>
              <a:rPr lang="en-GB" sz="1100" noProof="0" dirty="0">
                <a:latin typeface="Century Gothic" panose="020B0502020202020204" pitchFamily="34" charset="0"/>
              </a:rPr>
              <a:t>Peer-reviewed by experts; research methods are transparent and reproducible.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Peer-reviewed research articles: </a:t>
            </a:r>
            <a:r>
              <a:rPr lang="en-GB" sz="1100" noProof="0" dirty="0">
                <a:latin typeface="Century Gothic" panose="020B0502020202020204" pitchFamily="34" charset="0"/>
              </a:rPr>
              <a:t>topics such as entrepreneurship, innovation, consumer behaviour, the circular economy.</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Systematic market/policy studies (academic or government-commissioned): KOF ETH </a:t>
            </a:r>
            <a:r>
              <a:rPr lang="en-GB" sz="1100" noProof="0" dirty="0">
                <a:latin typeface="Century Gothic" panose="020B0502020202020204" pitchFamily="34" charset="0"/>
              </a:rPr>
              <a:t>SME/innovation surveys, SECO policy evaluations, </a:t>
            </a:r>
            <a:r>
              <a:rPr lang="en-GB" sz="1100" noProof="0" dirty="0" err="1">
                <a:latin typeface="Century Gothic" panose="020B0502020202020204" pitchFamily="34" charset="0"/>
              </a:rPr>
              <a:t>Innosuisse</a:t>
            </a:r>
            <a:r>
              <a:rPr lang="en-GB" sz="1100" noProof="0" dirty="0">
                <a:latin typeface="Century Gothic" panose="020B0502020202020204" pitchFamily="34" charset="0"/>
              </a:rPr>
              <a:t> impact studies, reports from university laboratories with a full description of the research methodology.</a:t>
            </a:r>
          </a:p>
          <a:p>
            <a:pPr marL="0" indent="0">
              <a:spcAft>
                <a:spcPts val="600"/>
              </a:spcAft>
              <a:buFont typeface="Arial" panose="020B0604020202020204" pitchFamily="34" charset="0"/>
              <a:buNone/>
            </a:pPr>
            <a:r>
              <a:rPr lang="en-GB" sz="1100" noProof="0" dirty="0">
                <a:latin typeface="Century Gothic" panose="020B0502020202020204" pitchFamily="34" charset="0"/>
              </a:rPr>
              <a:t>Used for </a:t>
            </a:r>
            <a:r>
              <a:rPr lang="en-GB" sz="1100" b="1" noProof="0" dirty="0">
                <a:latin typeface="Century Gothic" panose="020B0502020202020204" pitchFamily="34" charset="0"/>
              </a:rPr>
              <a:t>validation, analysis and decision-making </a:t>
            </a:r>
            <a:r>
              <a:rPr lang="en-GB" sz="1100" noProof="0" dirty="0">
                <a:latin typeface="Century Gothic" panose="020B0502020202020204" pitchFamily="34" charset="0"/>
              </a:rPr>
              <a:t>when you require the most robust evidence.</a:t>
            </a:r>
          </a:p>
          <a:p>
            <a:pPr>
              <a:spcAft>
                <a:spcPts val="600"/>
              </a:spcAft>
            </a:pPr>
            <a:br>
              <a:rPr lang="en-GB" sz="1100" noProof="0" dirty="0">
                <a:latin typeface="Century Gothic" panose="020B0502020202020204" pitchFamily="34" charset="0"/>
              </a:rPr>
            </a:br>
            <a:r>
              <a:rPr lang="en-GB" sz="1100" b="1" noProof="0" dirty="0">
                <a:latin typeface="Century Gothic" panose="020B0502020202020204" pitchFamily="34" charset="0"/>
              </a:rPr>
              <a:t>Important notes on the types of sources:</a:t>
            </a:r>
          </a:p>
          <a:p>
            <a:pPr>
              <a:spcAft>
                <a:spcPts val="600"/>
              </a:spcAft>
            </a:pPr>
            <a:r>
              <a:rPr lang="en-GB" sz="1100" b="1" noProof="0" dirty="0">
                <a:latin typeface="Century Gothic" panose="020B0502020202020204" pitchFamily="34" charset="0"/>
              </a:rPr>
              <a:t>Peer-reviewed research articles</a:t>
            </a:r>
            <a:br>
              <a:rPr lang="en-GB" sz="1100" noProof="0" dirty="0">
                <a:latin typeface="Century Gothic" panose="020B0502020202020204" pitchFamily="34" charset="0"/>
              </a:rPr>
            </a:br>
            <a:r>
              <a:rPr lang="en-GB" sz="1100" noProof="0" dirty="0">
                <a:latin typeface="Century Gothic" panose="020B0502020202020204" pitchFamily="34" charset="0"/>
              </a:rPr>
              <a:t>→ Published in academic journals. Prior to publication, other experts (</a:t>
            </a:r>
            <a:r>
              <a:rPr lang="en-GB" sz="1100" i="1" noProof="0" dirty="0">
                <a:latin typeface="Century Gothic" panose="020B0502020202020204" pitchFamily="34" charset="0"/>
              </a:rPr>
              <a:t>peers</a:t>
            </a:r>
            <a:r>
              <a:rPr lang="en-GB" sz="1100" noProof="0" dirty="0">
                <a:latin typeface="Century Gothic" panose="020B0502020202020204" pitchFamily="34" charset="0"/>
              </a:rPr>
              <a:t>) review the research design, data and conclusions to confirm their quality and credibility.</a:t>
            </a:r>
            <a:br>
              <a:rPr lang="en-GB" sz="1100" noProof="0" dirty="0">
                <a:latin typeface="Century Gothic" panose="020B0502020202020204" pitchFamily="34" charset="0"/>
              </a:rPr>
            </a:br>
            <a:r>
              <a:rPr lang="en-GB" sz="1100" noProof="0" dirty="0">
                <a:latin typeface="Century Gothic" panose="020B0502020202020204" pitchFamily="34" charset="0"/>
              </a:rPr>
              <a:t>→ Excellent for evidence-based insights into entrepreneurship, innovation and consumer behaviour.</a:t>
            </a:r>
          </a:p>
          <a:p>
            <a:pPr>
              <a:spcAft>
                <a:spcPts val="600"/>
              </a:spcAft>
            </a:pPr>
            <a:r>
              <a:rPr lang="en-GB" sz="1100" b="1" noProof="0" dirty="0">
                <a:latin typeface="Century Gothic" panose="020B0502020202020204" pitchFamily="34" charset="0"/>
              </a:rPr>
              <a:t>Academic business books</a:t>
            </a:r>
            <a:br>
              <a:rPr lang="en-GB" sz="1100" noProof="0" dirty="0">
                <a:latin typeface="Century Gothic" panose="020B0502020202020204" pitchFamily="34" charset="0"/>
              </a:rPr>
            </a:br>
            <a:r>
              <a:rPr lang="en-GB" sz="1100" noProof="0" dirty="0">
                <a:latin typeface="Century Gothic" panose="020B0502020202020204" pitchFamily="34" charset="0"/>
              </a:rPr>
              <a:t>→ Summarise several years of validated research and conceptual frameworks (e.g. </a:t>
            </a:r>
            <a:r>
              <a:rPr lang="en-GB" sz="1100" i="1" noProof="0" dirty="0">
                <a:latin typeface="Century Gothic" panose="020B0502020202020204" pitchFamily="34" charset="0"/>
              </a:rPr>
              <a:t>Business Model Generation </a:t>
            </a:r>
            <a:r>
              <a:rPr lang="en-GB" sz="1100" noProof="0" dirty="0">
                <a:latin typeface="Century Gothic" panose="020B0502020202020204" pitchFamily="34" charset="0"/>
              </a:rPr>
              <a:t>by Osterwalder &amp; Pigneur or </a:t>
            </a:r>
            <a:r>
              <a:rPr lang="en-GB" sz="1100" i="1" noProof="0" dirty="0">
                <a:latin typeface="Century Gothic" panose="020B0502020202020204" pitchFamily="34" charset="0"/>
              </a:rPr>
              <a:t>The Innovator’s Dilemma </a:t>
            </a:r>
            <a:r>
              <a:rPr lang="en-GB" sz="1100" noProof="0" dirty="0">
                <a:latin typeface="Century Gothic" panose="020B0502020202020204" pitchFamily="34" charset="0"/>
              </a:rPr>
              <a:t>by Christensen).</a:t>
            </a:r>
            <a:br>
              <a:rPr lang="en-GB" sz="1100" noProof="0" dirty="0">
                <a:latin typeface="Century Gothic" panose="020B0502020202020204" pitchFamily="34" charset="0"/>
              </a:rPr>
            </a:br>
            <a:r>
              <a:rPr lang="en-GB" sz="1100" noProof="0" dirty="0">
                <a:latin typeface="Century Gothic" panose="020B0502020202020204" pitchFamily="34" charset="0"/>
              </a:rPr>
              <a:t>→ Use these to introduce key theories or models that are scientifically sound yet accessible to practitioners.</a:t>
            </a:r>
          </a:p>
          <a:p>
            <a:pPr>
              <a:spcAft>
                <a:spcPts val="600"/>
              </a:spcAft>
            </a:pPr>
            <a:r>
              <a:rPr lang="en-GB" sz="1100" b="1" noProof="0" dirty="0">
                <a:latin typeface="Century Gothic" panose="020B0502020202020204" pitchFamily="34" charset="0"/>
              </a:rPr>
              <a:t>Systematic market or policy studies</a:t>
            </a:r>
            <a:br>
              <a:rPr lang="en-GB" sz="1100" noProof="0" dirty="0">
                <a:latin typeface="Century Gothic" panose="020B0502020202020204" pitchFamily="34" charset="0"/>
              </a:rPr>
            </a:br>
            <a:r>
              <a:rPr lang="en-GB" sz="1100" noProof="0" dirty="0">
                <a:latin typeface="Century Gothic" panose="020B0502020202020204" pitchFamily="34" charset="0"/>
              </a:rPr>
              <a:t>→ Are frequently published by universities, public bodies or international organisations.</a:t>
            </a:r>
            <a:br>
              <a:rPr lang="en-GB" sz="1100" noProof="0" dirty="0">
                <a:latin typeface="Century Gothic" panose="020B0502020202020204" pitchFamily="34" charset="0"/>
              </a:rPr>
            </a:br>
            <a:r>
              <a:rPr lang="en-GB" sz="1100" noProof="0" dirty="0">
                <a:latin typeface="Century Gothic" panose="020B0502020202020204" pitchFamily="34" charset="0"/>
              </a:rPr>
              <a:t>→ They follow transparent research methods (e.g. surveys, interviews, case studies) and cite all data sources clearly and precisely.</a:t>
            </a:r>
          </a:p>
          <a:p>
            <a:pPr>
              <a:spcAft>
                <a:spcPts val="600"/>
              </a:spcAft>
            </a:pPr>
            <a:r>
              <a:rPr lang="en-GB" sz="1100" b="1" noProof="0" dirty="0">
                <a:latin typeface="Century Gothic" panose="020B0502020202020204" pitchFamily="34" charset="0"/>
              </a:rPr>
              <a:t>Official data sources (e.g. FSO, SECO, FOEN)</a:t>
            </a:r>
            <a:br>
              <a:rPr lang="en-GB" sz="1100" noProof="0" dirty="0">
                <a:latin typeface="Century Gothic" panose="020B0502020202020204" pitchFamily="34" charset="0"/>
              </a:rPr>
            </a:br>
            <a:r>
              <a:rPr lang="en-GB" sz="1100" noProof="0" dirty="0">
                <a:latin typeface="Century Gothic" panose="020B0502020202020204" pitchFamily="34" charset="0"/>
              </a:rPr>
              <a:t>→ Official national data collected using standardised, transparent and reproducible methods.</a:t>
            </a:r>
            <a:br>
              <a:rPr lang="en-GB" sz="1100" noProof="0" dirty="0">
                <a:latin typeface="Century Gothic" panose="020B0502020202020204" pitchFamily="34" charset="0"/>
              </a:rPr>
            </a:br>
            <a:r>
              <a:rPr lang="en-GB" sz="1100" noProof="0" dirty="0">
                <a:latin typeface="Century Gothic" panose="020B0502020202020204" pitchFamily="34" charset="0"/>
              </a:rPr>
              <a:t>→ Provide factual statistics – such as business start-up rates, employment figures and environmental data – rather than opinions.</a:t>
            </a:r>
          </a:p>
          <a:p>
            <a:pPr>
              <a:spcAft>
                <a:spcPts val="600"/>
              </a:spcAft>
            </a:pPr>
            <a:r>
              <a:rPr lang="en-GB" sz="1100" b="1" noProof="0" dirty="0">
                <a:latin typeface="Century Gothic" panose="020B0502020202020204" pitchFamily="34" charset="0"/>
              </a:rPr>
              <a:t>Industry databases (e.g. Crunchbase, Pitchbook, Swiss Startup Radar)</a:t>
            </a:r>
            <a:br>
              <a:rPr lang="en-GB" sz="1100" noProof="0" dirty="0">
                <a:latin typeface="Century Gothic" panose="020B0502020202020204" pitchFamily="34" charset="0"/>
              </a:rPr>
            </a:br>
            <a:r>
              <a:rPr lang="en-GB" sz="1100" noProof="0" dirty="0">
                <a:latin typeface="Century Gothic" panose="020B0502020202020204" pitchFamily="34" charset="0"/>
              </a:rPr>
              <a:t>→ Collect and verify data on companies, funding rounds, acquisitions and market trends.</a:t>
            </a:r>
            <a:br>
              <a:rPr lang="en-GB" sz="1100" noProof="0" dirty="0">
                <a:latin typeface="Century Gothic" panose="020B0502020202020204" pitchFamily="34" charset="0"/>
              </a:rPr>
            </a:br>
            <a:r>
              <a:rPr lang="en-GB" sz="1100" noProof="0" dirty="0">
                <a:latin typeface="Century Gothic" panose="020B0502020202020204" pitchFamily="34" charset="0"/>
              </a:rPr>
              <a:t>→ Reliable, as the data is curated, verified by multiple sources and continuously updated.</a:t>
            </a:r>
            <a:br>
              <a:rPr lang="en-GB" sz="1100" noProof="0" dirty="0">
                <a:latin typeface="Century Gothic" panose="020B0502020202020204" pitchFamily="34" charset="0"/>
              </a:rPr>
            </a:br>
            <a:r>
              <a:rPr lang="en-GB" sz="1100" noProof="0" dirty="0">
                <a:latin typeface="Century Gothic" panose="020B0502020202020204" pitchFamily="34" charset="0"/>
              </a:rPr>
              <a:t>→ Excellent for understanding who the key players are, how markets are developing and where investment is flowing.</a:t>
            </a:r>
          </a:p>
          <a:p>
            <a:pPr>
              <a:spcAft>
                <a:spcPts val="600"/>
              </a:spcAft>
            </a:pPr>
            <a:r>
              <a:rPr lang="en-GB" sz="1100" b="1" noProof="0" dirty="0">
                <a:latin typeface="Century Gothic" panose="020B0502020202020204" pitchFamily="34" charset="0"/>
              </a:rPr>
              <a:t>Company annual reports and investor presentations</a:t>
            </a:r>
            <a:br>
              <a:rPr lang="en-GB" sz="1100" noProof="0" dirty="0">
                <a:latin typeface="Century Gothic" panose="020B0502020202020204" pitchFamily="34" charset="0"/>
              </a:rPr>
            </a:br>
            <a:r>
              <a:rPr lang="en-GB" sz="1100" noProof="0" dirty="0">
                <a:latin typeface="Century Gothic" panose="020B0502020202020204" pitchFamily="34" charset="0"/>
              </a:rPr>
              <a:t>→ Published annually by companies to inform shareholders. Contain audited financial results and strategic priorities.</a:t>
            </a:r>
            <a:br>
              <a:rPr lang="en-GB" sz="1100" noProof="0" dirty="0">
                <a:latin typeface="Century Gothic" panose="020B0502020202020204" pitchFamily="34" charset="0"/>
              </a:rPr>
            </a:br>
            <a:r>
              <a:rPr lang="en-GB" sz="1100" noProof="0" dirty="0">
                <a:latin typeface="Century Gothic" panose="020B0502020202020204" pitchFamily="34" charset="0"/>
              </a:rPr>
              <a:t>→ Very fact-heavy in terms of figures, but should be interpreted with caution, as companies present information in a positive light.</a:t>
            </a:r>
          </a:p>
          <a:p>
            <a:pPr>
              <a:spcAft>
                <a:spcPts val="600"/>
              </a:spcAft>
            </a:pPr>
            <a:r>
              <a:rPr lang="en-GB" sz="1100" b="1" noProof="0" dirty="0">
                <a:latin typeface="Century Gothic" panose="020B0502020202020204" pitchFamily="34" charset="0"/>
              </a:rPr>
              <a:t>Reports from trade or industry associations (e.g. </a:t>
            </a:r>
            <a:r>
              <a:rPr lang="en-GB" sz="1100" b="1" noProof="0" dirty="0" err="1">
                <a:latin typeface="Century Gothic" panose="020B0502020202020204" pitchFamily="34" charset="0"/>
              </a:rPr>
              <a:t>Swissmem</a:t>
            </a:r>
            <a:r>
              <a:rPr lang="en-GB" sz="1100" b="1" noProof="0" dirty="0">
                <a:latin typeface="Century Gothic" panose="020B0502020202020204" pitchFamily="34" charset="0"/>
              </a:rPr>
              <a:t>, </a:t>
            </a:r>
            <a:r>
              <a:rPr lang="en-GB" sz="1100" b="1" noProof="0" dirty="0" err="1">
                <a:latin typeface="Century Gothic" panose="020B0502020202020204" pitchFamily="34" charset="0"/>
              </a:rPr>
              <a:t>Economiesuisse</a:t>
            </a:r>
            <a:r>
              <a:rPr lang="en-GB" sz="1100" b="1" noProof="0" dirty="0">
                <a:latin typeface="Century Gothic" panose="020B0502020202020204" pitchFamily="34" charset="0"/>
              </a:rPr>
              <a:t>, Swiss Cleantech)</a:t>
            </a:r>
            <a:br>
              <a:rPr lang="en-GB" sz="1100" noProof="0" dirty="0">
                <a:latin typeface="Century Gothic" panose="020B0502020202020204" pitchFamily="34" charset="0"/>
              </a:rPr>
            </a:br>
            <a:r>
              <a:rPr lang="en-GB" sz="1100" noProof="0" dirty="0">
                <a:latin typeface="Century Gothic" panose="020B0502020202020204" pitchFamily="34" charset="0"/>
              </a:rPr>
              <a:t>→ Combine insider knowledge with member surveys or industry data.</a:t>
            </a:r>
            <a:br>
              <a:rPr lang="en-GB" sz="1100" noProof="0" dirty="0">
                <a:latin typeface="Century Gothic" panose="020B0502020202020204" pitchFamily="34" charset="0"/>
              </a:rPr>
            </a:br>
            <a:r>
              <a:rPr lang="en-GB" sz="1100" noProof="0" dirty="0">
                <a:latin typeface="Century Gothic" panose="020B0502020202020204" pitchFamily="34" charset="0"/>
              </a:rPr>
              <a:t>→ Reliable for understanding trends within an industry, but may highlight successes and downplay weaknesses.</a:t>
            </a:r>
            <a:br>
              <a:rPr lang="en-GB" sz="1100" noProof="0" dirty="0">
                <a:latin typeface="Century Gothic" panose="020B0502020202020204" pitchFamily="34" charset="0"/>
              </a:rPr>
            </a:br>
            <a:r>
              <a:rPr lang="en-GB" sz="1100" noProof="0" dirty="0">
                <a:latin typeface="Century Gothic" panose="020B0502020202020204" pitchFamily="34" charset="0"/>
              </a:rPr>
              <a:t>→ Encourage learners to ask themselves: </a:t>
            </a:r>
            <a:r>
              <a:rPr lang="en-GB" sz="1100" i="1" noProof="0" dirty="0">
                <a:latin typeface="Century Gothic" panose="020B0502020202020204" pitchFamily="34" charset="0"/>
              </a:rPr>
              <a:t>Who stands to gain if this report sounds optimistic?</a:t>
            </a: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Reports from consultancy firms or market analysts (e.g. McKinsey, Deloitte, Gartner)</a:t>
            </a:r>
            <a:br>
              <a:rPr lang="en-GB" sz="1100" noProof="0" dirty="0">
                <a:latin typeface="Century Gothic" panose="020B0502020202020204" pitchFamily="34" charset="0"/>
              </a:rPr>
            </a:br>
            <a:r>
              <a:rPr lang="en-GB" sz="1100" noProof="0" dirty="0">
                <a:latin typeface="Century Gothic" panose="020B0502020202020204" pitchFamily="34" charset="0"/>
              </a:rPr>
              <a:t>→ Based on professional research and client data, often incorporating statistics and expert interviews.</a:t>
            </a:r>
            <a:br>
              <a:rPr lang="en-GB" sz="1100" noProof="0" dirty="0">
                <a:latin typeface="Century Gothic" panose="020B0502020202020204" pitchFamily="34" charset="0"/>
              </a:rPr>
            </a:br>
            <a:r>
              <a:rPr lang="en-GB" sz="1100" noProof="0" dirty="0">
                <a:latin typeface="Century Gothic" panose="020B0502020202020204" pitchFamily="34" charset="0"/>
              </a:rPr>
              <a:t>→ Reliable for identifying trends, but may reflect the consultancy’s focus or commercial interests.</a:t>
            </a:r>
            <a:br>
              <a:rPr lang="en-GB" sz="1100" noProof="0" dirty="0">
                <a:latin typeface="Century Gothic" panose="020B0502020202020204" pitchFamily="34" charset="0"/>
              </a:rPr>
            </a:br>
            <a:r>
              <a:rPr lang="en-GB" sz="1100" noProof="0" dirty="0">
                <a:latin typeface="Century Gothic" panose="020B0502020202020204" pitchFamily="34" charset="0"/>
              </a:rPr>
              <a:t>→ Learners can practise identifying useful facts and case studies whilst recognising the marketing tone.</a:t>
            </a:r>
          </a:p>
          <a:p>
            <a:pPr>
              <a:spcAft>
                <a:spcPts val="600"/>
              </a:spcAft>
            </a:pPr>
            <a:r>
              <a:rPr lang="en-GB" sz="1100" b="1" noProof="0" dirty="0">
                <a:latin typeface="Century Gothic" panose="020B0502020202020204" pitchFamily="34" charset="0"/>
              </a:rPr>
              <a:t>Major business publications (e.g. NZZ, Financial Times, The Economist)</a:t>
            </a:r>
            <a:br>
              <a:rPr lang="en-GB" sz="1100" noProof="0" dirty="0">
                <a:latin typeface="Century Gothic" panose="020B0502020202020204" pitchFamily="34" charset="0"/>
              </a:rPr>
            </a:br>
            <a:r>
              <a:rPr lang="en-GB" sz="1100" noProof="0" dirty="0">
                <a:latin typeface="Century Gothic" panose="020B0502020202020204" pitchFamily="34" charset="0"/>
              </a:rPr>
              <a:t>→ Written by professional journalists who verify facts, quote experts and cross-check claims.</a:t>
            </a:r>
            <a:br>
              <a:rPr lang="en-GB" sz="1100" noProof="0" dirty="0">
                <a:latin typeface="Century Gothic" panose="020B0502020202020204" pitchFamily="34" charset="0"/>
              </a:rPr>
            </a:br>
            <a:r>
              <a:rPr lang="en-GB" sz="1100" noProof="0" dirty="0">
                <a:latin typeface="Century Gothic" panose="020B0502020202020204" pitchFamily="34" charset="0"/>
              </a:rPr>
              <a:t>→ Reliable for current developments, but not as in-depth as research reports.</a:t>
            </a:r>
            <a:br>
              <a:rPr lang="en-GB" sz="1100" noProof="0" dirty="0">
                <a:latin typeface="Century Gothic" panose="020B0502020202020204" pitchFamily="34" charset="0"/>
              </a:rPr>
            </a:br>
            <a:r>
              <a:rPr lang="en-GB" sz="1100" noProof="0" dirty="0">
                <a:latin typeface="Century Gothic" panose="020B0502020202020204" pitchFamily="34" charset="0"/>
              </a:rPr>
              <a:t>→ Well suited for providing context, the latest news and examples.</a:t>
            </a:r>
          </a:p>
          <a:p>
            <a:pPr>
              <a:spcAft>
                <a:spcPts val="600"/>
              </a:spcAft>
            </a:pPr>
            <a:r>
              <a:rPr lang="en-GB" sz="1100" b="1" noProof="0" dirty="0">
                <a:latin typeface="Century Gothic" panose="020B0502020202020204" pitchFamily="34" charset="0"/>
              </a:rPr>
              <a:t>Popular business books and blogs (e.g. HBR articles, Medium, start-up podcasts)</a:t>
            </a:r>
            <a:br>
              <a:rPr lang="en-GB" sz="1100" noProof="0" dirty="0">
                <a:latin typeface="Century Gothic" panose="020B0502020202020204" pitchFamily="34" charset="0"/>
              </a:rPr>
            </a:br>
            <a:r>
              <a:rPr lang="en-GB" sz="1100" noProof="0" dirty="0">
                <a:latin typeface="Century Gothic" panose="020B0502020202020204" pitchFamily="34" charset="0"/>
              </a:rPr>
              <a:t>→ Written by entrepreneurs or experts who share their experiences or opinions.</a:t>
            </a:r>
            <a:br>
              <a:rPr lang="en-GB" sz="1100" noProof="0" dirty="0">
                <a:latin typeface="Century Gothic" panose="020B0502020202020204" pitchFamily="34" charset="0"/>
              </a:rPr>
            </a:br>
            <a:r>
              <a:rPr lang="en-GB" sz="1100" noProof="0" dirty="0">
                <a:latin typeface="Century Gothic" panose="020B0502020202020204" pitchFamily="34" charset="0"/>
              </a:rPr>
              <a:t>→ Useful for inspiration and practical advice, not for fact-checking.</a:t>
            </a:r>
            <a:br>
              <a:rPr lang="en-GB" sz="1100" noProof="0" dirty="0">
                <a:latin typeface="Century Gothic" panose="020B0502020202020204" pitchFamily="34" charset="0"/>
              </a:rPr>
            </a:br>
            <a:r>
              <a:rPr lang="en-GB" sz="1100" noProof="0" dirty="0">
                <a:latin typeface="Century Gothic" panose="020B0502020202020204" pitchFamily="34" charset="0"/>
              </a:rPr>
              <a:t>→ Encourage learners to compare ideas with scientifically sound findings.</a:t>
            </a:r>
          </a:p>
          <a:p>
            <a:pPr>
              <a:spcAft>
                <a:spcPts val="600"/>
              </a:spcAft>
            </a:pPr>
            <a:r>
              <a:rPr lang="en-GB" sz="1100" b="1" noProof="0" dirty="0">
                <a:latin typeface="Century Gothic" panose="020B0502020202020204" pitchFamily="34" charset="0"/>
              </a:rPr>
              <a:t>Publications by interest groups (e.g. WWF Switzerland, Greenpeace, political organisations)</a:t>
            </a:r>
            <a:br>
              <a:rPr lang="en-GB" sz="1100" noProof="0" dirty="0">
                <a:latin typeface="Century Gothic" panose="020B0502020202020204" pitchFamily="34" charset="0"/>
              </a:rPr>
            </a:br>
            <a:r>
              <a:rPr lang="en-GB" sz="1100" noProof="0" dirty="0">
                <a:latin typeface="Century Gothic" panose="020B0502020202020204" pitchFamily="34" charset="0"/>
              </a:rPr>
              <a:t>→ Combine real data with a clear mission or agenda.</a:t>
            </a:r>
            <a:br>
              <a:rPr lang="en-GB" sz="1100" noProof="0" dirty="0">
                <a:latin typeface="Century Gothic" panose="020B0502020202020204" pitchFamily="34" charset="0"/>
              </a:rPr>
            </a:br>
            <a:r>
              <a:rPr lang="en-GB" sz="1100" noProof="0" dirty="0">
                <a:latin typeface="Century Gothic" panose="020B0502020202020204" pitchFamily="34" charset="0"/>
              </a:rPr>
              <a:t>→ Well suited to understanding specific viewpoints (e.g. sustainability, workers’ rights), but are not neutral.</a:t>
            </a:r>
          </a:p>
          <a:p>
            <a:pPr>
              <a:spcAft>
                <a:spcPts val="600"/>
              </a:spcAft>
            </a:pPr>
            <a:r>
              <a:rPr lang="en-GB" sz="1100" b="1" noProof="0" dirty="0">
                <a:latin typeface="Century Gothic" panose="020B0502020202020204" pitchFamily="34" charset="0"/>
              </a:rPr>
              <a:t>Industry or business news websites (e.g. Startupticker.ch, Tech.eu)</a:t>
            </a:r>
            <a:br>
              <a:rPr lang="en-GB" sz="1100" noProof="0" dirty="0">
                <a:latin typeface="Century Gothic" panose="020B0502020202020204" pitchFamily="34" charset="0"/>
              </a:rPr>
            </a:br>
            <a:r>
              <a:rPr lang="en-GB" sz="1100" noProof="0" dirty="0">
                <a:latin typeface="Century Gothic" panose="020B0502020202020204" pitchFamily="34" charset="0"/>
              </a:rPr>
              <a:t>→ Track current developments, funding news and start-up launches.</a:t>
            </a:r>
            <a:br>
              <a:rPr lang="en-GB" sz="1100" noProof="0" dirty="0">
                <a:latin typeface="Century Gothic" panose="020B0502020202020204" pitchFamily="34" charset="0"/>
              </a:rPr>
            </a:br>
            <a:r>
              <a:rPr lang="en-GB" sz="1100" noProof="0" dirty="0">
                <a:latin typeface="Century Gothic" panose="020B0502020202020204" pitchFamily="34" charset="0"/>
              </a:rPr>
              <a:t>→ Professionally curated, but reliant on self-reported company data.</a:t>
            </a:r>
            <a:br>
              <a:rPr lang="en-GB" sz="1100" noProof="0" dirty="0">
                <a:latin typeface="Century Gothic" panose="020B0502020202020204" pitchFamily="34" charset="0"/>
              </a:rPr>
            </a:br>
            <a:r>
              <a:rPr lang="en-GB" sz="1100" noProof="0" dirty="0">
                <a:latin typeface="Century Gothic" panose="020B0502020202020204" pitchFamily="34" charset="0"/>
              </a:rPr>
              <a:t>→ Excellent for discovering emerging markets or innovators.</a:t>
            </a:r>
          </a:p>
          <a:p>
            <a:pPr>
              <a:spcAft>
                <a:spcPts val="600"/>
              </a:spcAft>
            </a:pPr>
            <a:r>
              <a:rPr lang="en-GB" sz="1100" b="1" noProof="0" dirty="0">
                <a:latin typeface="Century Gothic" panose="020B0502020202020204" pitchFamily="34" charset="0"/>
              </a:rPr>
              <a:t>Personal blogs, vlogs or podcasts (e.g. </a:t>
            </a:r>
            <a:r>
              <a:rPr lang="en-GB" sz="1100" b="1" noProof="0" dirty="0" err="1">
                <a:latin typeface="Century Gothic" panose="020B0502020202020204" pitchFamily="34" charset="0"/>
              </a:rPr>
              <a:t>Swisspreneur</a:t>
            </a:r>
            <a:r>
              <a:rPr lang="en-GB" sz="1100" b="1"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 Reflect personal experiences and stories – very engaging, but anecdotal.</a:t>
            </a:r>
            <a:br>
              <a:rPr lang="en-GB" sz="1100" noProof="0" dirty="0">
                <a:latin typeface="Century Gothic" panose="020B0502020202020204" pitchFamily="34" charset="0"/>
              </a:rPr>
            </a:br>
            <a:r>
              <a:rPr lang="en-GB" sz="1100" noProof="0" dirty="0">
                <a:latin typeface="Century Gothic" panose="020B0502020202020204" pitchFamily="34" charset="0"/>
              </a:rPr>
              <a:t>→ Good for empathy and inspiration, not for validation or measurement.</a:t>
            </a:r>
          </a:p>
          <a:p>
            <a:pPr>
              <a:spcAft>
                <a:spcPts val="600"/>
              </a:spcAft>
            </a:pPr>
            <a:r>
              <a:rPr lang="en-GB" sz="1100" b="1" noProof="0" dirty="0">
                <a:latin typeface="Century Gothic" panose="020B0502020202020204" pitchFamily="34" charset="0"/>
              </a:rPr>
              <a:t>Reddit threads, online forums or social media posts</a:t>
            </a:r>
            <a:br>
              <a:rPr lang="en-GB" sz="1100" noProof="0" dirty="0">
                <a:latin typeface="Century Gothic" panose="020B0502020202020204" pitchFamily="34" charset="0"/>
              </a:rPr>
            </a:br>
            <a:r>
              <a:rPr lang="en-GB" sz="1100" noProof="0" dirty="0">
                <a:latin typeface="Century Gothic" panose="020B0502020202020204" pitchFamily="34" charset="0"/>
              </a:rPr>
              <a:t>→ Express the frustrations, desires or habits of real people.</a:t>
            </a:r>
            <a:br>
              <a:rPr lang="en-GB" sz="1100" noProof="0" dirty="0">
                <a:latin typeface="Century Gothic" panose="020B0502020202020204" pitchFamily="34" charset="0"/>
              </a:rPr>
            </a:br>
            <a:r>
              <a:rPr lang="en-GB" sz="1100" noProof="0" dirty="0">
                <a:latin typeface="Century Gothic" panose="020B0502020202020204" pitchFamily="34" charset="0"/>
              </a:rPr>
              <a:t>→ Useful for identifying early warning signs or unmet needs (</a:t>
            </a:r>
            <a:r>
              <a:rPr lang="en-GB" sz="1100" i="1" noProof="0" dirty="0">
                <a:latin typeface="Century Gothic" panose="020B0502020202020204" pitchFamily="34" charset="0"/>
              </a:rPr>
              <a:t>Why are users dissatisfied with …?</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 Remind learners that these are </a:t>
            </a:r>
            <a:r>
              <a:rPr lang="en-GB" sz="1100" b="1" noProof="0" dirty="0">
                <a:latin typeface="Century Gothic" panose="020B0502020202020204" pitchFamily="34" charset="0"/>
              </a:rPr>
              <a:t>opinions</a:t>
            </a:r>
            <a:r>
              <a:rPr lang="en-GB" sz="1100" noProof="0" dirty="0">
                <a:latin typeface="Century Gothic" panose="020B0502020202020204" pitchFamily="34" charset="0"/>
              </a:rPr>
              <a:t>, not verified facts.</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Key message:</a:t>
            </a: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The more a source is </a:t>
            </a:r>
            <a:r>
              <a:rPr lang="en-GB" sz="1100" b="1" noProof="0" dirty="0">
                <a:latin typeface="Century Gothic" panose="020B0502020202020204" pitchFamily="34" charset="0"/>
              </a:rPr>
              <a:t>checked, verified and transparent </a:t>
            </a:r>
            <a:r>
              <a:rPr lang="en-GB" sz="1100" noProof="0" dirty="0">
                <a:latin typeface="Century Gothic" panose="020B0502020202020204" pitchFamily="34" charset="0"/>
              </a:rPr>
              <a:t>about how information is gathered, the </a:t>
            </a:r>
            <a:r>
              <a:rPr lang="en-GB" sz="1100" b="1" noProof="0" dirty="0">
                <a:latin typeface="Century Gothic" panose="020B0502020202020204" pitchFamily="34" charset="0"/>
              </a:rPr>
              <a:t>more reliable </a:t>
            </a:r>
            <a:r>
              <a:rPr lang="en-GB" sz="1100" noProof="0" dirty="0">
                <a:latin typeface="Century Gothic" panose="020B0502020202020204" pitchFamily="34" charset="0"/>
              </a:rPr>
              <a:t>it is.</a:t>
            </a:r>
            <a:br>
              <a:rPr lang="en-GB" sz="1100" noProof="0" dirty="0">
                <a:latin typeface="Century Gothic" panose="020B0502020202020204" pitchFamily="34" charset="0"/>
              </a:rPr>
            </a:br>
            <a:r>
              <a:rPr lang="en-GB" sz="1100" noProof="0" dirty="0">
                <a:latin typeface="Century Gothic" panose="020B0502020202020204" pitchFamily="34" charset="0"/>
              </a:rPr>
              <a:t>Good research combines </a:t>
            </a:r>
            <a:r>
              <a:rPr lang="en-GB" sz="1100" b="1" noProof="0" dirty="0">
                <a:latin typeface="Century Gothic" panose="020B0502020202020204" pitchFamily="34" charset="0"/>
              </a:rPr>
              <a:t>exploratory sources </a:t>
            </a:r>
            <a:r>
              <a:rPr lang="en-GB" sz="1100" noProof="0" dirty="0">
                <a:latin typeface="Century Gothic" panose="020B0502020202020204" pitchFamily="34" charset="0"/>
              </a:rPr>
              <a:t>to identify possibilities with </a:t>
            </a:r>
            <a:r>
              <a:rPr lang="en-GB" sz="1100" b="1" noProof="0" dirty="0">
                <a:latin typeface="Century Gothic" panose="020B0502020202020204" pitchFamily="34" charset="0"/>
              </a:rPr>
              <a:t>reliable evidence </a:t>
            </a:r>
            <a:r>
              <a:rPr lang="en-GB" sz="1100" noProof="0" dirty="0">
                <a:latin typeface="Century Gothic" panose="020B0502020202020204" pitchFamily="34" charset="0"/>
              </a:rPr>
              <a:t>to confirm and justify decisions.</a:t>
            </a:r>
          </a:p>
        </p:txBody>
      </p:sp>
      <p:sp>
        <p:nvSpPr>
          <p:cNvPr id="4" name="Foliennummernplatzhalter 3">
            <a:extLst>
              <a:ext uri="{FF2B5EF4-FFF2-40B4-BE49-F238E27FC236}">
                <a16:creationId xmlns:a16="http://schemas.microsoft.com/office/drawing/2014/main" id="{5A4DD7C5-DBEE-173C-8D5B-BF67C21AC3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58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A77F-E324-0530-F379-3084159B7F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72DDA8-973C-6F32-CCFE-3C69A9370BC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2FE25D0-4704-27ED-33EA-CEC0E92837DC}"/>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slide and the next one show </a:t>
            </a:r>
            <a:r>
              <a:rPr lang="en-GB" sz="1100" b="1" noProof="0" dirty="0">
                <a:latin typeface="Century Gothic" panose="020B0502020202020204" pitchFamily="34" charset="0"/>
              </a:rPr>
              <a:t>how secondary research can be applied in a very practical way</a:t>
            </a:r>
            <a:r>
              <a:rPr lang="en-GB" sz="1100" noProof="0" dirty="0">
                <a:latin typeface="Century Gothic" panose="020B0502020202020204" pitchFamily="34" charset="0"/>
              </a:rPr>
              <a:t>.</a:t>
            </a:r>
          </a:p>
          <a:p>
            <a:pPr>
              <a:spcAft>
                <a:spcPts val="600"/>
              </a:spcAft>
            </a:pPr>
            <a:r>
              <a:rPr lang="en-GB" sz="1100" noProof="0" dirty="0">
                <a:latin typeface="Century Gothic" panose="020B0502020202020204" pitchFamily="34" charset="0"/>
              </a:rPr>
              <a:t>Encourage learners to:</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use</a:t>
            </a:r>
            <a:r>
              <a:rPr lang="en-GB" sz="1100" b="1" noProof="0" dirty="0">
                <a:latin typeface="Century Gothic" panose="020B0502020202020204" pitchFamily="34" charset="0"/>
              </a:rPr>
              <a:t> Google Trends </a:t>
            </a:r>
            <a:r>
              <a:rPr lang="en-GB" sz="1100" noProof="0" dirty="0">
                <a:latin typeface="Century Gothic" panose="020B0502020202020204" pitchFamily="34" charset="0"/>
              </a:rPr>
              <a:t>to see whether interest in a topic is rising or falling.</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look </a:t>
            </a:r>
            <a:r>
              <a:rPr lang="en-GB" sz="1100" b="1" noProof="0" dirty="0">
                <a:latin typeface="Century Gothic" panose="020B0502020202020204" pitchFamily="34" charset="0"/>
              </a:rPr>
              <a:t>at competitors’ websites and reviews </a:t>
            </a:r>
            <a:r>
              <a:rPr lang="en-GB" sz="1100" noProof="0" dirty="0">
                <a:latin typeface="Century Gothic" panose="020B0502020202020204" pitchFamily="34" charset="0"/>
              </a:rPr>
              <a:t>to find out what customers like or criticise.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search </a:t>
            </a:r>
            <a:r>
              <a:rPr lang="en-GB" sz="1100" b="1" noProof="0" dirty="0">
                <a:latin typeface="Century Gothic" panose="020B0502020202020204" pitchFamily="34" charset="0"/>
              </a:rPr>
              <a:t>industry databases </a:t>
            </a:r>
            <a:r>
              <a:rPr lang="en-GB" sz="1100" noProof="0" dirty="0">
                <a:latin typeface="Century Gothic" panose="020B0502020202020204" pitchFamily="34" charset="0"/>
              </a:rPr>
              <a:t>to understand whether the market is growing.</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read</a:t>
            </a:r>
            <a:r>
              <a:rPr lang="en-GB" sz="1100" b="1" noProof="0" dirty="0">
                <a:latin typeface="Century Gothic" panose="020B0502020202020204" pitchFamily="34" charset="0"/>
              </a:rPr>
              <a:t> online reviews or comments </a:t>
            </a:r>
            <a:r>
              <a:rPr lang="en-GB" sz="1100" noProof="0" dirty="0">
                <a:latin typeface="Century Gothic" panose="020B0502020202020204" pitchFamily="34" charset="0"/>
              </a:rPr>
              <a:t>to gauge emotional reactions.</a:t>
            </a:r>
          </a:p>
          <a:p>
            <a:pPr>
              <a:spcAft>
                <a:spcPts val="600"/>
              </a:spcAft>
            </a:pPr>
            <a:r>
              <a:rPr lang="en-GB" sz="1100" noProof="0" dirty="0">
                <a:latin typeface="Century Gothic" panose="020B0502020202020204" pitchFamily="34" charset="0"/>
              </a:rPr>
              <a:t>The aim is to make research seem</a:t>
            </a:r>
            <a:r>
              <a:rPr lang="en-GB" sz="1100" b="1" noProof="0" dirty="0">
                <a:latin typeface="Century Gothic" panose="020B0502020202020204" pitchFamily="34" charset="0"/>
              </a:rPr>
              <a:t> accessible and useful</a:t>
            </a:r>
            <a:r>
              <a:rPr lang="en-GB" sz="1100" noProof="0" dirty="0">
                <a:latin typeface="Century Gothic" panose="020B0502020202020204" pitchFamily="34" charset="0"/>
              </a:rPr>
              <a:t>, not abstract.</a:t>
            </a:r>
          </a:p>
          <a:p>
            <a:endParaRPr lang="de-CH" dirty="0"/>
          </a:p>
        </p:txBody>
      </p:sp>
      <p:sp>
        <p:nvSpPr>
          <p:cNvPr id="4" name="Foliennummernplatzhalter 3">
            <a:extLst>
              <a:ext uri="{FF2B5EF4-FFF2-40B4-BE49-F238E27FC236}">
                <a16:creationId xmlns:a16="http://schemas.microsoft.com/office/drawing/2014/main" id="{8799C1A2-B7D3-F195-AC15-ADCD2A73F4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559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3AD01-BF91-9B5D-2D5A-92EC6F6616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14ECC8-7684-FC2C-C26E-D21EE6A27CC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5E67A6B-69B6-BED7-975D-F96C73B26DE7}"/>
              </a:ext>
            </a:extLst>
          </p:cNvPr>
          <p:cNvSpPr>
            <a:spLocks noGrp="1"/>
          </p:cNvSpPr>
          <p:nvPr>
            <p:ph type="body" idx="1"/>
          </p:nvPr>
        </p:nvSpPr>
        <p:spPr/>
        <p:txBody>
          <a:bodyPr/>
          <a:lstStyle/>
          <a:p>
            <a:pPr>
              <a:spcAft>
                <a:spcPts val="600"/>
              </a:spcAft>
            </a:pPr>
            <a:endParaRPr lang="en-US"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1E1CFC-AA8B-9D6F-6D7C-905D42162C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498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217B0-6415-6A8C-7970-503EBA0536F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4716F91-9D86-43F2-59A1-611C4A2AF98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4523017-4284-E9D2-5D51-BAC10436768D}"/>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Field research takes learners from </a:t>
            </a:r>
            <a:r>
              <a:rPr lang="en-GB" sz="1100" b="1" i="1" noProof="0" dirty="0">
                <a:latin typeface="Century Gothic" panose="020B0502020202020204" pitchFamily="34" charset="0"/>
              </a:rPr>
              <a:t>the ‘what’ </a:t>
            </a:r>
            <a:r>
              <a:rPr lang="en-GB" sz="1100" noProof="0" dirty="0">
                <a:latin typeface="Century Gothic" panose="020B0502020202020204" pitchFamily="34" charset="0"/>
              </a:rPr>
              <a:t>of secondary research to the</a:t>
            </a:r>
            <a:r>
              <a:rPr lang="en-GB" sz="1100" b="1" i="1" noProof="0" dirty="0">
                <a:latin typeface="Century Gothic" panose="020B0502020202020204" pitchFamily="34" charset="0"/>
              </a:rPr>
              <a:t> ‘why’ </a:t>
            </a:r>
            <a:r>
              <a:rPr lang="en-GB" sz="1100" noProof="0" dirty="0">
                <a:latin typeface="Century Gothic" panose="020B0502020202020204" pitchFamily="34" charset="0"/>
              </a:rPr>
              <a:t>behind people’s behaviour. The aim is to go out into the world – or to engage directly with users – in order to gather </a:t>
            </a:r>
            <a:r>
              <a:rPr lang="en-GB" sz="1100" i="1" noProof="0" dirty="0">
                <a:latin typeface="Century Gothic" panose="020B0502020202020204" pitchFamily="34" charset="0"/>
              </a:rPr>
              <a:t>first-hand insights </a:t>
            </a:r>
            <a:r>
              <a:rPr lang="en-GB" sz="1100" noProof="0" dirty="0">
                <a:latin typeface="Century Gothic" panose="020B0502020202020204" pitchFamily="34" charset="0"/>
              </a:rPr>
              <a:t>that cannot be found in reports or statistics.</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Explain that </a:t>
            </a:r>
            <a:r>
              <a:rPr lang="en-GB" sz="1100" b="1" noProof="0" dirty="0">
                <a:latin typeface="Century Gothic" panose="020B0502020202020204" pitchFamily="34" charset="0"/>
              </a:rPr>
              <a:t>field research </a:t>
            </a:r>
            <a:r>
              <a:rPr lang="en-GB" sz="1100" noProof="0" dirty="0">
                <a:latin typeface="Century Gothic" panose="020B0502020202020204" pitchFamily="34" charset="0"/>
              </a:rPr>
              <a:t>means gathering new data:</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It is not about repeating what has already been written, but </a:t>
            </a:r>
            <a:r>
              <a:rPr lang="en-GB" sz="1100" b="1" noProof="0" dirty="0">
                <a:latin typeface="Century Gothic" panose="020B0502020202020204" pitchFamily="34" charset="0"/>
              </a:rPr>
              <a:t>about listening, observing and discovering</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Learners should learn </a:t>
            </a:r>
            <a:r>
              <a:rPr lang="en-GB" sz="1100" i="1" noProof="0" dirty="0">
                <a:latin typeface="Century Gothic" panose="020B0502020202020204" pitchFamily="34" charset="0"/>
              </a:rPr>
              <a:t>to be curious</a:t>
            </a:r>
            <a:r>
              <a:rPr lang="en-GB" sz="1100" noProof="0" dirty="0">
                <a:latin typeface="Century Gothic" panose="020B0502020202020204" pitchFamily="34" charset="0"/>
              </a:rPr>
              <a:t>, rather than simply confirming their existing opinions.</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You can highlight the </a:t>
            </a:r>
            <a:r>
              <a:rPr lang="en-GB" sz="1100" b="1" noProof="0" dirty="0">
                <a:latin typeface="Century Gothic" panose="020B0502020202020204" pitchFamily="34" charset="0"/>
              </a:rPr>
              <a:t>contrast</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Secondary research shows that many people buy takeaway coffee every day.</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Field research reveals </a:t>
            </a:r>
            <a:r>
              <a:rPr lang="en-GB" sz="1100" i="1" noProof="0" dirty="0">
                <a:latin typeface="Century Gothic" panose="020B0502020202020204" pitchFamily="34" charset="0"/>
              </a:rPr>
              <a:t>why </a:t>
            </a:r>
            <a:r>
              <a:rPr lang="en-GB" sz="1100" noProof="0" dirty="0">
                <a:latin typeface="Century Gothic" panose="020B0502020202020204" pitchFamily="34" charset="0"/>
              </a:rPr>
              <a:t>– for example, because they are rushing to work and value speed more than sustainability.</a:t>
            </a:r>
          </a:p>
          <a:p>
            <a:pPr>
              <a:spcAft>
                <a:spcPts val="600"/>
              </a:spcAft>
            </a:pPr>
            <a:endParaRPr lang="en-GB" sz="1100" noProof="0" dirty="0">
              <a:latin typeface="Century Gothic" panose="020B0502020202020204" pitchFamily="34" charset="0"/>
            </a:endParaRPr>
          </a:p>
          <a:p>
            <a:pPr>
              <a:spcAft>
                <a:spcPts val="600"/>
              </a:spcAft>
            </a:pPr>
            <a:r>
              <a:rPr lang="en-GB" sz="1100" b="0" noProof="0" dirty="0">
                <a:latin typeface="Century Gothic" panose="020B0502020202020204" pitchFamily="34" charset="0"/>
              </a:rPr>
              <a:t>Draw the </a:t>
            </a:r>
            <a:r>
              <a:rPr lang="en-GB" sz="1100" noProof="0" dirty="0">
                <a:latin typeface="Century Gothic" panose="020B0502020202020204" pitchFamily="34" charset="0"/>
              </a:rPr>
              <a:t>learners’ </a:t>
            </a:r>
            <a:r>
              <a:rPr lang="en-GB" sz="1100" b="1" noProof="0" dirty="0">
                <a:latin typeface="Century Gothic" panose="020B0502020202020204" pitchFamily="34" charset="0"/>
              </a:rPr>
              <a:t>attention to key aspects </a:t>
            </a:r>
            <a:r>
              <a:rPr lang="en-GB" sz="1100" noProof="0" dirty="0">
                <a:latin typeface="Century Gothic" panose="020B0502020202020204" pitchFamily="34" charset="0"/>
              </a:rPr>
              <a:t>when they go out into the field:</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Behaviour in context </a:t>
            </a:r>
            <a:r>
              <a:rPr lang="en-GB" sz="1100" noProof="0" dirty="0">
                <a:latin typeface="Century Gothic" panose="020B0502020202020204" pitchFamily="34" charset="0"/>
              </a:rPr>
              <a:t>– what people do, not just what they say. (e.g. someone automatically puts a plastic lid on their coffee cup without thinking)</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Motivations and frustrations </a:t>
            </a:r>
            <a:r>
              <a:rPr lang="en-GB" sz="1100" noProof="0" dirty="0">
                <a:latin typeface="Century Gothic" panose="020B0502020202020204" pitchFamily="34" charset="0"/>
              </a:rPr>
              <a:t>– what drives them or annoys them. (e.g. customers feel guilty about the waste, but find reusable cups impractical)</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Emotional drivers </a:t>
            </a:r>
            <a:r>
              <a:rPr lang="en-GB" sz="1100" noProof="0" dirty="0">
                <a:latin typeface="Century Gothic" panose="020B0502020202020204" pitchFamily="34" charset="0"/>
              </a:rPr>
              <a:t>– comfort, pride, frustration or fear. (e.g. people want to appear environmentally friendly, but don’t want to go to any extra trouble)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Workarounds and habits </a:t>
            </a:r>
            <a:r>
              <a:rPr lang="en-GB" sz="1100" noProof="0" dirty="0">
                <a:latin typeface="Century Gothic" panose="020B0502020202020204" pitchFamily="34" charset="0"/>
              </a:rPr>
              <a:t>– small improvisations that reveal real problems. (e.g. someone brings their own cup but has difficulty getting a discount)</a:t>
            </a:r>
          </a:p>
          <a:p>
            <a:pPr>
              <a:spcAft>
                <a:spcPts val="600"/>
              </a:spcAft>
            </a:pPr>
            <a:endParaRPr lang="en-GB" sz="1100" b="1"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Example of a class discussion</a:t>
            </a:r>
          </a:p>
          <a:p>
            <a:pPr>
              <a:spcAft>
                <a:spcPts val="600"/>
              </a:spcAft>
            </a:pPr>
            <a:r>
              <a:rPr lang="en-GB" sz="1100" noProof="0" dirty="0">
                <a:latin typeface="Century Gothic" panose="020B0502020202020204" pitchFamily="34" charset="0"/>
              </a:rPr>
              <a:t>If the topic is</a:t>
            </a:r>
            <a:r>
              <a:rPr lang="en-GB" sz="1100" i="1" noProof="0" dirty="0">
                <a:latin typeface="Century Gothic" panose="020B0502020202020204" pitchFamily="34" charset="0"/>
              </a:rPr>
              <a:t> the excessive use of single-use plastic in Swiss takeaway services</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 desk research finding might show that «70 per cent of Swiss takeaway packaging consists of single-use plastic».</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 </a:t>
            </a:r>
            <a:r>
              <a:rPr lang="en-GB" sz="1100" b="1" noProof="0" dirty="0">
                <a:latin typeface="Century Gothic" panose="020B0502020202020204" pitchFamily="34" charset="0"/>
              </a:rPr>
              <a:t>field study </a:t>
            </a:r>
            <a:r>
              <a:rPr lang="en-GB" sz="1100" noProof="0" dirty="0">
                <a:latin typeface="Century Gothic" panose="020B0502020202020204" pitchFamily="34" charset="0"/>
              </a:rPr>
              <a:t>might reveal that most customers feel guilty about using plastic but cannot find any recycling bins nearby.</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Ask the learners:</a:t>
            </a:r>
          </a:p>
          <a:p>
            <a:pPr>
              <a:spcAft>
                <a:spcPts val="600"/>
              </a:spcAft>
            </a:pPr>
            <a:r>
              <a:rPr lang="en-GB" sz="1100" noProof="0" dirty="0">
                <a:latin typeface="Century Gothic" panose="020B0502020202020204" pitchFamily="34" charset="0"/>
              </a:rPr>
              <a:t>What can you learn from observing people that you cannot learn from </a:t>
            </a:r>
            <a:r>
              <a:rPr lang="en-GB" sz="1100" i="1" noProof="0" dirty="0">
                <a:latin typeface="Century Gothic" panose="020B0502020202020204" pitchFamily="34" charset="0"/>
              </a:rPr>
              <a:t>reading </a:t>
            </a:r>
            <a:r>
              <a:rPr lang="en-GB" sz="1100" noProof="0" dirty="0">
                <a:latin typeface="Century Gothic" panose="020B0502020202020204" pitchFamily="34" charset="0"/>
              </a:rPr>
              <a:t>about them?</a:t>
            </a:r>
          </a:p>
          <a:p>
            <a:pPr>
              <a:spcAft>
                <a:spcPts val="600"/>
              </a:spcAft>
            </a:pPr>
            <a:r>
              <a:rPr lang="en-GB" sz="1100" noProof="0" dirty="0">
                <a:latin typeface="Century Gothic" panose="020B0502020202020204" pitchFamily="34" charset="0"/>
              </a:rPr>
              <a:t>This reflection helps them to combine </a:t>
            </a:r>
            <a:r>
              <a:rPr lang="en-GB" sz="1100" b="1" noProof="0" dirty="0">
                <a:latin typeface="Century Gothic" panose="020B0502020202020204" pitchFamily="34" charset="0"/>
              </a:rPr>
              <a:t>observation </a:t>
            </a:r>
            <a:r>
              <a:rPr lang="en-GB" sz="1100" noProof="0" dirty="0">
                <a:latin typeface="Century Gothic" panose="020B0502020202020204" pitchFamily="34" charset="0"/>
              </a:rPr>
              <a:t>with </a:t>
            </a:r>
            <a:r>
              <a:rPr lang="en-GB" sz="1100" b="1" noProof="0" dirty="0">
                <a:latin typeface="Century Gothic" panose="020B0502020202020204" pitchFamily="34" charset="0"/>
              </a:rPr>
              <a:t>empathy</a:t>
            </a:r>
            <a:r>
              <a:rPr lang="en-GB" sz="1100" noProof="0" dirty="0">
                <a:latin typeface="Century Gothic" panose="020B0502020202020204" pitchFamily="34" charset="0"/>
              </a:rPr>
              <a:t>, a key skill in entrepreneurship.</a:t>
            </a:r>
          </a:p>
          <a:p>
            <a:pPr>
              <a:spcAft>
                <a:spcPts val="600"/>
              </a:spcAft>
            </a:pPr>
            <a:r>
              <a:rPr lang="en-GB" sz="1100" noProof="0" dirty="0">
                <a:latin typeface="Century Gothic" panose="020B0502020202020204" pitchFamily="34" charset="0"/>
              </a:rPr>
              <a:t>Remind them that </a:t>
            </a:r>
            <a:r>
              <a:rPr lang="en-GB" sz="1100" b="1" noProof="0" dirty="0">
                <a:latin typeface="Century Gothic" panose="020B0502020202020204" pitchFamily="34" charset="0"/>
              </a:rPr>
              <a:t>good entrepreneurs act like investigators </a:t>
            </a:r>
            <a:r>
              <a:rPr lang="en-GB" sz="1100" noProof="0" dirty="0">
                <a:latin typeface="Century Gothic" panose="020B0502020202020204" pitchFamily="34" charset="0"/>
              </a:rPr>
              <a:t>– they set aside assumptions, look for patterns and try to understand the </a:t>
            </a:r>
            <a:r>
              <a:rPr lang="en-GB" sz="1100" i="1" noProof="0" dirty="0">
                <a:latin typeface="Century Gothic" panose="020B0502020202020204" pitchFamily="34" charset="0"/>
              </a:rPr>
              <a:t>real reasons </a:t>
            </a:r>
            <a:r>
              <a:rPr lang="en-GB" sz="1100" noProof="0" dirty="0">
                <a:latin typeface="Century Gothic" panose="020B0502020202020204" pitchFamily="34" charset="0"/>
              </a:rPr>
              <a:t>behind behaviour.</a:t>
            </a:r>
            <a:br>
              <a:rPr lang="en-GB" sz="1100" noProof="0" dirty="0">
                <a:latin typeface="Century Gothic" panose="020B0502020202020204" pitchFamily="34" charset="0"/>
              </a:rPr>
            </a:br>
            <a:r>
              <a:rPr lang="en-GB" sz="1100" noProof="0" dirty="0">
                <a:latin typeface="Century Gothic" panose="020B0502020202020204" pitchFamily="34" charset="0"/>
              </a:rPr>
              <a:t>Encourage them to use simple tools: short interviews, shadowing, photos, brief field notes – even at their school or in their local community.</a:t>
            </a:r>
          </a:p>
          <a:p>
            <a:pPr>
              <a:spcAft>
                <a:spcPts val="600"/>
              </a:spcAft>
            </a:pPr>
            <a:r>
              <a:rPr lang="en-GB" sz="1100" noProof="0" dirty="0">
                <a:latin typeface="Century Gothic" panose="020B0502020202020204" pitchFamily="34" charset="0"/>
              </a:rPr>
              <a:t>To conclude, emphasise that </a:t>
            </a:r>
            <a:r>
              <a:rPr lang="en-GB" sz="1100" b="1" noProof="0" dirty="0">
                <a:latin typeface="Century Gothic" panose="020B0502020202020204" pitchFamily="34" charset="0"/>
              </a:rPr>
              <a:t>empathy does not mean agreement </a:t>
            </a:r>
            <a:r>
              <a:rPr lang="en-GB" sz="1100" noProof="0" dirty="0">
                <a:latin typeface="Century Gothic" panose="020B0502020202020204" pitchFamily="34" charset="0"/>
              </a:rPr>
              <a:t>– but rather an attempt to understand experiences from another person’s perspective before devising solutions.</a:t>
            </a:r>
          </a:p>
          <a:p>
            <a:endParaRPr lang="de-CH" dirty="0"/>
          </a:p>
        </p:txBody>
      </p:sp>
      <p:sp>
        <p:nvSpPr>
          <p:cNvPr id="4" name="Foliennummernplatzhalter 3">
            <a:extLst>
              <a:ext uri="{FF2B5EF4-FFF2-40B4-BE49-F238E27FC236}">
                <a16:creationId xmlns:a16="http://schemas.microsoft.com/office/drawing/2014/main" id="{50BFC460-F6EB-4724-9D05-EBDE12052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755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5CE53-AB68-8B9D-3C65-1EF203AB19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F0B187-7D08-F60A-D928-A020476765C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C740772-D531-412C-72A4-8D1AF4174636}"/>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slide and the next one outline the most common </a:t>
            </a:r>
            <a:r>
              <a:rPr lang="en-GB" sz="1100" b="1" noProof="0" dirty="0">
                <a:latin typeface="Century Gothic" panose="020B0502020202020204" pitchFamily="34" charset="0"/>
              </a:rPr>
              <a:t>field research methods </a:t>
            </a:r>
            <a:r>
              <a:rPr lang="en-GB" sz="1100" noProof="0" dirty="0">
                <a:latin typeface="Century Gothic" panose="020B0502020202020204" pitchFamily="34" charset="0"/>
              </a:rPr>
              <a:t>that learners can use when investigating their business idea. The aim is to help them </a:t>
            </a:r>
            <a:r>
              <a:rPr lang="en-GB" sz="1100" b="1" noProof="0" dirty="0">
                <a:latin typeface="Century Gothic" panose="020B0502020202020204" pitchFamily="34" charset="0"/>
              </a:rPr>
              <a:t>choose the right method </a:t>
            </a:r>
            <a:r>
              <a:rPr lang="en-GB" sz="1100" noProof="0" dirty="0">
                <a:latin typeface="Century Gothic" panose="020B0502020202020204" pitchFamily="34" charset="0"/>
              </a:rPr>
              <a:t>for the question at hand, whilst also understanding </a:t>
            </a:r>
            <a:r>
              <a:rPr lang="en-GB" sz="1100" b="1" noProof="0" dirty="0">
                <a:latin typeface="Century Gothic" panose="020B0502020202020204" pitchFamily="34" charset="0"/>
              </a:rPr>
              <a:t>fundamental ethical principles </a:t>
            </a:r>
            <a:r>
              <a:rPr lang="en-GB" sz="1100" noProof="0" dirty="0">
                <a:latin typeface="Century Gothic" panose="020B0502020202020204" pitchFamily="34" charset="0"/>
              </a:rPr>
              <a:t>when dealing with people and data.</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You can briefly explain each method:</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Interviews </a:t>
            </a:r>
            <a:r>
              <a:rPr lang="en-GB" sz="1100" noProof="0" dirty="0">
                <a:latin typeface="Century Gothic" panose="020B0502020202020204" pitchFamily="34" charset="0"/>
              </a:rPr>
              <a:t>– one-on-one conversations to explore motivations or frustrations in depth. Encourage open-ended questions (</a:t>
            </a:r>
            <a:r>
              <a:rPr lang="en-GB" sz="1100" i="1" noProof="0" dirty="0">
                <a:latin typeface="Century Gothic" panose="020B0502020202020204" pitchFamily="34" charset="0"/>
              </a:rPr>
              <a:t>Can you tell me about ...?</a:t>
            </a:r>
            <a:r>
              <a:rPr lang="en-GB" sz="1100" noProof="0" dirty="0">
                <a:latin typeface="Century Gothic" panose="020B0502020202020204" pitchFamily="34" charset="0"/>
              </a:rPr>
              <a:t>) rather than yes/no questions.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Focus groups </a:t>
            </a:r>
            <a:r>
              <a:rPr lang="en-GB" sz="1100" noProof="0" dirty="0">
                <a:latin typeface="Century Gothic" panose="020B0502020202020204" pitchFamily="34" charset="0"/>
              </a:rPr>
              <a:t>– Discussions with 4–6 people to compare experiences. Well suited to testing initial concepts and hearing different opinions.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Observation/shadowing </a:t>
            </a:r>
            <a:r>
              <a:rPr lang="en-GB" sz="1100" noProof="0" dirty="0">
                <a:latin typeface="Century Gothic" panose="020B0502020202020204" pitchFamily="34" charset="0"/>
              </a:rPr>
              <a:t>– Learners quietly observe how users behave in real-life contexts (e.g. observing takeaway customers disposing of packaging). This allows you to determine</a:t>
            </a:r>
            <a:r>
              <a:rPr lang="en-GB" sz="1100" i="1" noProof="0" dirty="0">
                <a:latin typeface="Century Gothic" panose="020B0502020202020204" pitchFamily="34" charset="0"/>
              </a:rPr>
              <a:t> not only what people say, but also what they do</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Mystery shopping </a:t>
            </a:r>
            <a:r>
              <a:rPr lang="en-GB" sz="1100" noProof="0" dirty="0">
                <a:latin typeface="Century Gothic" panose="020B0502020202020204" pitchFamily="34" charset="0"/>
              </a:rPr>
              <a:t>– Learners pose as ordinary customers to test a service (e.g. they order coffee in several cafés and note down differences in packaging).</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Everyday surveys </a:t>
            </a:r>
            <a:r>
              <a:rPr lang="en-GB" sz="1100" noProof="0" dirty="0">
                <a:latin typeface="Century Gothic" panose="020B0502020202020204" pitchFamily="34" charset="0"/>
              </a:rPr>
              <a:t>– Participants collect data about their own lives (e.g. photos of how they store or reuse packaging at home).</a:t>
            </a:r>
          </a:p>
          <a:p>
            <a:pPr>
              <a:spcAft>
                <a:spcPts val="600"/>
              </a:spcAft>
            </a:pPr>
            <a:endParaRPr lang="en-GB" sz="1100" b="1"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Research ethics </a:t>
            </a:r>
          </a:p>
          <a:p>
            <a:pPr>
              <a:spcAft>
                <a:spcPts val="600"/>
              </a:spcAft>
            </a:pPr>
            <a:r>
              <a:rPr lang="en-GB" sz="1100" noProof="0" dirty="0">
                <a:latin typeface="Century Gothic" panose="020B0502020202020204" pitchFamily="34" charset="0"/>
              </a:rPr>
              <a:t>As learners are dealing with real people, </a:t>
            </a:r>
            <a:r>
              <a:rPr lang="en-GB" sz="1100" b="1" noProof="0" dirty="0">
                <a:latin typeface="Century Gothic" panose="020B0502020202020204" pitchFamily="34" charset="0"/>
              </a:rPr>
              <a:t>ethical awareness </a:t>
            </a:r>
            <a:r>
              <a:rPr lang="en-GB" sz="1100" noProof="0" dirty="0">
                <a:latin typeface="Century Gothic" panose="020B0502020202020204" pitchFamily="34" charset="0"/>
              </a:rPr>
              <a:t>is important, even if the scale is small.</a:t>
            </a:r>
            <a:br>
              <a:rPr lang="en-GB" sz="1100" noProof="0" dirty="0">
                <a:latin typeface="Century Gothic" panose="020B0502020202020204" pitchFamily="34" charset="0"/>
              </a:rPr>
            </a:br>
            <a:r>
              <a:rPr lang="en-GB" sz="1100" noProof="0" dirty="0">
                <a:latin typeface="Century Gothic" panose="020B0502020202020204" pitchFamily="34" charset="0"/>
              </a:rPr>
              <a:t>Keep it simple but clear:</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Anonymity: </a:t>
            </a:r>
            <a:r>
              <a:rPr lang="en-GB" sz="1100" noProof="0" dirty="0">
                <a:latin typeface="Century Gothic" panose="020B0502020202020204" pitchFamily="34" charset="0"/>
              </a:rPr>
              <a:t>Do not record any names or identifiable details unless the person consents.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Confidentiality: </a:t>
            </a:r>
            <a:r>
              <a:rPr lang="en-GB" sz="1100" noProof="0" dirty="0">
                <a:latin typeface="Century Gothic" panose="020B0502020202020204" pitchFamily="34" charset="0"/>
              </a:rPr>
              <a:t>The information collected should only be shared within the class or the project and should not be published publicly online.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Voluntary participation: </a:t>
            </a:r>
            <a:r>
              <a:rPr lang="en-GB" sz="1100" noProof="0" dirty="0">
                <a:latin typeface="Century Gothic" panose="020B0502020202020204" pitchFamily="34" charset="0"/>
              </a:rPr>
              <a:t>Participants must be aware that they can refuse or end an interview at any time.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Respect: </a:t>
            </a:r>
            <a:r>
              <a:rPr lang="en-GB" sz="1100" noProof="0" dirty="0">
                <a:latin typeface="Century Gothic" panose="020B0502020202020204" pitchFamily="34" charset="0"/>
              </a:rPr>
              <a:t>Listen without judging. Avoid pressing for personal or sensitive information.</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Transparency: </a:t>
            </a:r>
            <a:r>
              <a:rPr lang="en-GB" sz="1100" noProof="0" dirty="0">
                <a:latin typeface="Century Gothic" panose="020B0502020202020204" pitchFamily="34" charset="0"/>
              </a:rPr>
              <a:t>Learners should briefly explain who they are (</a:t>
            </a:r>
            <a:r>
              <a:rPr lang="en-GB" sz="1100" i="1" noProof="0" dirty="0">
                <a:latin typeface="Century Gothic" panose="020B0502020202020204" pitchFamily="34" charset="0"/>
              </a:rPr>
              <a:t>We are learners carrying out a school project</a:t>
            </a:r>
            <a:r>
              <a:rPr lang="en-GB" sz="1100" noProof="0" dirty="0">
                <a:latin typeface="Century Gothic" panose="020B0502020202020204" pitchFamily="34" charset="0"/>
              </a:rPr>
              <a:t>) and what the information will be used for.</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Data protection: </a:t>
            </a:r>
            <a:r>
              <a:rPr lang="en-GB" sz="1100" noProof="0" dirty="0">
                <a:latin typeface="Century Gothic" panose="020B0502020202020204" pitchFamily="34" charset="0"/>
              </a:rPr>
              <a:t>Notes, photos or audio recordings should not be shared on social media or stored carelessly.</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A simple way to introduce ethics into the classroom: If you were the person being interviewed or observed, what would make you feel respected and put you at ease?</a:t>
            </a:r>
          </a:p>
          <a:p>
            <a:pPr>
              <a:spcAft>
                <a:spcPts val="600"/>
              </a:spcAft>
            </a:pPr>
            <a:endParaRPr lang="en-GB" sz="1100" b="1"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Example of a link to a lesson</a:t>
            </a:r>
          </a:p>
          <a:p>
            <a:pPr>
              <a:spcAft>
                <a:spcPts val="600"/>
              </a:spcAft>
            </a:pPr>
            <a:r>
              <a:rPr lang="en-GB" sz="1100" noProof="0" dirty="0">
                <a:latin typeface="Century Gothic" panose="020B0502020202020204" pitchFamily="34" charset="0"/>
              </a:rPr>
              <a:t>On the topic </a:t>
            </a:r>
            <a:r>
              <a:rPr lang="en-GB" sz="1100" i="1" noProof="0" dirty="0">
                <a:latin typeface="Century Gothic" panose="020B0502020202020204" pitchFamily="34" charset="0"/>
              </a:rPr>
              <a:t>of excessive single-use plastic in Swiss takeaway services</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Students could </a:t>
            </a:r>
            <a:r>
              <a:rPr lang="en-GB" sz="1100" b="1" noProof="0" dirty="0">
                <a:latin typeface="Century Gothic" panose="020B0502020202020204" pitchFamily="34" charset="0"/>
              </a:rPr>
              <a:t>observe</a:t>
            </a:r>
            <a:r>
              <a:rPr lang="en-GB" sz="1100" noProof="0" dirty="0">
                <a:latin typeface="Century Gothic" panose="020B0502020202020204" pitchFamily="34" charset="0"/>
              </a:rPr>
              <a:t> people’s behaviour during their lunch break near cafés (do people recycle? Do they bring their own containers?).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They could </a:t>
            </a:r>
            <a:r>
              <a:rPr lang="en-GB" sz="1100" b="1" noProof="0" dirty="0">
                <a:latin typeface="Century Gothic" panose="020B0502020202020204" pitchFamily="34" charset="0"/>
              </a:rPr>
              <a:t>interview</a:t>
            </a:r>
            <a:r>
              <a:rPr lang="en-GB" sz="1100" noProof="0" dirty="0">
                <a:latin typeface="Century Gothic" panose="020B0502020202020204" pitchFamily="34" charset="0"/>
              </a:rPr>
              <a:t> a café manager about the challenges of using sustainable packaging.</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They must </a:t>
            </a:r>
            <a:r>
              <a:rPr lang="en-GB" sz="1100" b="1" noProof="0" dirty="0">
                <a:latin typeface="Century Gothic" panose="020B0502020202020204" pitchFamily="34" charset="0"/>
              </a:rPr>
              <a:t>keep the information anonymous </a:t>
            </a:r>
            <a:r>
              <a:rPr lang="en-GB" sz="1100" noProof="0" dirty="0">
                <a:latin typeface="Century Gothic" panose="020B0502020202020204" pitchFamily="34" charset="0"/>
              </a:rPr>
              <a:t>and summarise their findings, for example: «A café owner in Lugano said that biodegradable packaging is 30 per cent more expensive.»</a:t>
            </a:r>
          </a:p>
          <a:p>
            <a:pPr>
              <a:spcAft>
                <a:spcPts val="600"/>
              </a:spcAft>
            </a:pPr>
            <a:r>
              <a:rPr lang="en-GB" sz="1100" noProof="0" dirty="0">
                <a:latin typeface="Century Gothic" panose="020B0502020202020204" pitchFamily="34" charset="0"/>
              </a:rPr>
              <a:t>Conclude the example by reminding learners that </a:t>
            </a:r>
            <a:r>
              <a:rPr lang="en-GB" sz="1100" b="1" noProof="0" dirty="0">
                <a:latin typeface="Century Gothic" panose="020B0502020202020204" pitchFamily="34" charset="0"/>
              </a:rPr>
              <a:t>ethical field research builds trust </a:t>
            </a:r>
            <a:r>
              <a:rPr lang="en-GB" sz="1100" noProof="0" dirty="0">
                <a:latin typeface="Century Gothic" panose="020B0502020202020204" pitchFamily="34" charset="0"/>
              </a:rPr>
              <a:t>and yields</a:t>
            </a:r>
            <a:r>
              <a:rPr lang="en-GB" sz="1100" b="1" noProof="0" dirty="0">
                <a:latin typeface="Century Gothic" panose="020B0502020202020204" pitchFamily="34" charset="0"/>
              </a:rPr>
              <a:t> more honest and useful insights</a:t>
            </a:r>
            <a:r>
              <a:rPr lang="en-GB" sz="1100" b="0" noProof="0" dirty="0">
                <a:latin typeface="Century Gothic" panose="020B0502020202020204" pitchFamily="34" charset="0"/>
              </a:rPr>
              <a:t>. </a:t>
            </a:r>
            <a:r>
              <a:rPr lang="en-GB" sz="1100" noProof="0" dirty="0">
                <a:latin typeface="Century Gothic" panose="020B0502020202020204" pitchFamily="34" charset="0"/>
              </a:rPr>
              <a:t>This is exactly what entrepreneurs need to develop genuine solutions.</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Note: This slide also ties in with the recurring theme and activities </a:t>
            </a:r>
            <a:r>
              <a:rPr lang="en-GB" sz="1100" b="1" noProof="0" dirty="0">
                <a:latin typeface="Century Gothic" panose="020B0502020202020204" pitchFamily="34" charset="0"/>
              </a:rPr>
              <a:t>on conducting interviews</a:t>
            </a:r>
            <a:r>
              <a:rPr lang="en-GB" sz="1100" noProof="0" dirty="0">
                <a:latin typeface="Century Gothic" panose="020B0502020202020204" pitchFamily="34" charset="0"/>
              </a:rPr>
              <a:t>.</a:t>
            </a:r>
          </a:p>
          <a:p>
            <a:pPr>
              <a:spcAft>
                <a:spcPts val="600"/>
              </a:spcAft>
            </a:pPr>
            <a:endParaRPr lang="en-GB"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45D3596D-A086-8471-A72D-7CA5D9A6A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665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639FD-D549-1833-7502-5CEC869A4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3BFBA1-0AB4-3777-57DB-C2C4C2E676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76F594-FCA9-22F2-9753-9058C9C0AB7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DD3F640-E4BF-A23D-1FB6-EA4FB47941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693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73F1E-DC36-8F3B-A971-0C12229224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8358493-5EDD-26B3-4B02-079EA3EBF6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3A52B3C-0044-BADF-CC45-1D1A2EBE223D}"/>
              </a:ext>
            </a:extLst>
          </p:cNvPr>
          <p:cNvSpPr>
            <a:spLocks noGrp="1"/>
          </p:cNvSpPr>
          <p:nvPr>
            <p:ph type="body" idx="1"/>
          </p:nvPr>
        </p:nvSpPr>
        <p:spPr/>
        <p:txBody>
          <a:bodyPr/>
          <a:lstStyle/>
          <a:p>
            <a:pPr>
              <a:lnSpc>
                <a:spcPct val="100000"/>
              </a:lnSpc>
              <a:spcBef>
                <a:spcPts val="0"/>
              </a:spcBef>
              <a:spcAft>
                <a:spcPts val="600"/>
              </a:spcAft>
            </a:pPr>
            <a:r>
              <a:rPr lang="en-GB" sz="1100" noProof="0" dirty="0">
                <a:latin typeface="Century Gothic" panose="020B0502020202020204" pitchFamily="34" charset="0"/>
              </a:rPr>
              <a:t>Use this slide to illustrate the </a:t>
            </a:r>
            <a:r>
              <a:rPr lang="en-GB" sz="1100" b="1" noProof="0" dirty="0">
                <a:latin typeface="Century Gothic" panose="020B0502020202020204" pitchFamily="34" charset="0"/>
              </a:rPr>
              <a:t>different roles </a:t>
            </a:r>
            <a:r>
              <a:rPr lang="en-GB" sz="1100" noProof="0" dirty="0">
                <a:latin typeface="Century Gothic" panose="020B0502020202020204" pitchFamily="34" charset="0"/>
              </a:rPr>
              <a:t>played by each type of research. This comparison helps learners understand why </a:t>
            </a:r>
            <a:r>
              <a:rPr lang="en-GB" sz="1100" b="1" noProof="0" dirty="0">
                <a:latin typeface="Century Gothic" panose="020B0502020202020204" pitchFamily="34" charset="0"/>
              </a:rPr>
              <a:t>both </a:t>
            </a:r>
            <a:r>
              <a:rPr lang="en-GB" sz="1100" noProof="0" dirty="0">
                <a:latin typeface="Century Gothic" panose="020B0502020202020204" pitchFamily="34" charset="0"/>
              </a:rPr>
              <a:t>are necessary.</a:t>
            </a:r>
          </a:p>
          <a:p>
            <a:pPr>
              <a:lnSpc>
                <a:spcPct val="100000"/>
              </a:lnSpc>
              <a:spcBef>
                <a:spcPts val="0"/>
              </a:spcBef>
              <a:spcAft>
                <a:spcPts val="600"/>
              </a:spcAft>
            </a:pPr>
            <a:endParaRPr lang="en-GB" sz="1100" noProof="0" dirty="0">
              <a:latin typeface="Century Gothic" panose="020B0502020202020204" pitchFamily="34" charset="0"/>
            </a:endParaRPr>
          </a:p>
          <a:p>
            <a:pPr>
              <a:lnSpc>
                <a:spcPct val="100000"/>
              </a:lnSpc>
              <a:spcBef>
                <a:spcPts val="0"/>
              </a:spcBef>
              <a:spcAft>
                <a:spcPts val="600"/>
              </a:spcAft>
            </a:pPr>
            <a:r>
              <a:rPr lang="en-GB" sz="1100" noProof="0" dirty="0">
                <a:latin typeface="Century Gothic" panose="020B0502020202020204" pitchFamily="34" charset="0"/>
              </a:rPr>
              <a:t>This is the right moment to explain the difference between </a:t>
            </a:r>
            <a:r>
              <a:rPr lang="en-GB" sz="1100" b="1" noProof="0" dirty="0">
                <a:latin typeface="Century Gothic" panose="020B0502020202020204" pitchFamily="34" charset="0"/>
              </a:rPr>
              <a:t>quantitative </a:t>
            </a:r>
            <a:r>
              <a:rPr lang="en-GB" sz="1100" noProof="0" dirty="0">
                <a:latin typeface="Century Gothic" panose="020B0502020202020204" pitchFamily="34" charset="0"/>
              </a:rPr>
              <a:t>and </a:t>
            </a:r>
            <a:r>
              <a:rPr lang="en-GB" sz="1100" b="1" noProof="0" dirty="0">
                <a:latin typeface="Century Gothic" panose="020B0502020202020204" pitchFamily="34" charset="0"/>
              </a:rPr>
              <a:t>qualitative </a:t>
            </a:r>
            <a:r>
              <a:rPr lang="en-GB" sz="1100" noProof="0" dirty="0">
                <a:latin typeface="Century Gothic" panose="020B0502020202020204" pitchFamily="34" charset="0"/>
              </a:rPr>
              <a:t>research. Both are valuable methods for understanding reality – but they differ in the </a:t>
            </a:r>
            <a:r>
              <a:rPr lang="en-GB" sz="1100" b="1" noProof="0" dirty="0">
                <a:latin typeface="Century Gothic" panose="020B0502020202020204" pitchFamily="34" charset="0"/>
              </a:rPr>
              <a:t>type of data </a:t>
            </a:r>
            <a:r>
              <a:rPr lang="en-GB" sz="1100" noProof="0" dirty="0">
                <a:latin typeface="Century Gothic" panose="020B0502020202020204" pitchFamily="34" charset="0"/>
              </a:rPr>
              <a:t>they collect and </a:t>
            </a:r>
            <a:r>
              <a:rPr lang="en-GB" sz="1100" b="1" noProof="0" dirty="0">
                <a:latin typeface="Century Gothic" panose="020B0502020202020204" pitchFamily="34" charset="0"/>
              </a:rPr>
              <a:t>in the way </a:t>
            </a:r>
            <a:r>
              <a:rPr lang="en-GB" sz="1100" noProof="0" dirty="0">
                <a:latin typeface="Century Gothic" panose="020B0502020202020204" pitchFamily="34" charset="0"/>
              </a:rPr>
              <a:t>they generate explanations.</a:t>
            </a:r>
          </a:p>
          <a:p>
            <a:pPr>
              <a:lnSpc>
                <a:spcPct val="100000"/>
              </a:lnSpc>
              <a:spcBef>
                <a:spcPts val="0"/>
              </a:spcBef>
              <a:spcAft>
                <a:spcPts val="600"/>
              </a:spcAft>
            </a:pPr>
            <a:endParaRPr lang="en-GB" sz="1100" noProof="0" dirty="0">
              <a:latin typeface="Century Gothic" panose="020B0502020202020204" pitchFamily="34" charset="0"/>
            </a:endParaRPr>
          </a:p>
          <a:p>
            <a:pPr>
              <a:lnSpc>
                <a:spcPct val="100000"/>
              </a:lnSpc>
              <a:spcBef>
                <a:spcPts val="0"/>
              </a:spcBef>
              <a:spcAft>
                <a:spcPts val="600"/>
              </a:spcAft>
            </a:pPr>
            <a:r>
              <a:rPr lang="en-GB" sz="1100" b="1" noProof="0" dirty="0">
                <a:latin typeface="Century Gothic" panose="020B0502020202020204" pitchFamily="34" charset="0"/>
              </a:rPr>
              <a:t>Quantitative research </a:t>
            </a:r>
            <a:r>
              <a:rPr lang="en-GB" sz="1100" noProof="0" dirty="0">
                <a:latin typeface="Century Gothic" panose="020B0502020202020204" pitchFamily="34" charset="0"/>
              </a:rPr>
              <a:t>works with </a:t>
            </a:r>
            <a:r>
              <a:rPr lang="en-GB" sz="1100" b="1" noProof="0" dirty="0">
                <a:latin typeface="Century Gothic" panose="020B0502020202020204" pitchFamily="34" charset="0"/>
              </a:rPr>
              <a:t>numbers and measurable data</a:t>
            </a:r>
            <a:r>
              <a:rPr lang="en-GB" sz="1100" noProof="0" dirty="0">
                <a:latin typeface="Century Gothic" panose="020B0502020202020204" pitchFamily="34" charset="0"/>
              </a:rPr>
              <a:t>.</a:t>
            </a:r>
          </a:p>
          <a:p>
            <a:pPr>
              <a:lnSpc>
                <a:spcPct val="100000"/>
              </a:lnSpc>
              <a:spcBef>
                <a:spcPts val="0"/>
              </a:spcBef>
              <a:spcAft>
                <a:spcPts val="600"/>
              </a:spcAft>
            </a:pPr>
            <a:r>
              <a:rPr lang="en-GB" sz="1100" noProof="0" dirty="0">
                <a:latin typeface="Century Gothic" panose="020B0502020202020204" pitchFamily="34" charset="0"/>
              </a:rPr>
              <a:t>It focuses on collecting data that can be counted, compared or statistically analysed. Quantitative methods can answer both </a:t>
            </a:r>
            <a:r>
              <a:rPr lang="en-GB" sz="1100" i="1" noProof="0" dirty="0">
                <a:latin typeface="Century Gothic" panose="020B0502020202020204" pitchFamily="34" charset="0"/>
              </a:rPr>
              <a:t>‘what’ </a:t>
            </a:r>
            <a:r>
              <a:rPr lang="en-GB" sz="1100" noProof="0" dirty="0">
                <a:latin typeface="Century Gothic" panose="020B0502020202020204" pitchFamily="34" charset="0"/>
              </a:rPr>
              <a:t>and ‘why’ questions – for example, through </a:t>
            </a:r>
            <a:r>
              <a:rPr lang="en-GB" sz="1100" b="1" noProof="0" dirty="0">
                <a:latin typeface="Century Gothic" panose="020B0502020202020204" pitchFamily="34" charset="0"/>
              </a:rPr>
              <a:t>correlations </a:t>
            </a:r>
            <a:r>
              <a:rPr lang="en-GB" sz="1100" noProof="0" dirty="0">
                <a:latin typeface="Century Gothic" panose="020B0502020202020204" pitchFamily="34" charset="0"/>
              </a:rPr>
              <a:t>or </a:t>
            </a:r>
            <a:r>
              <a:rPr lang="en-GB" sz="1100" b="1" noProof="0" dirty="0">
                <a:latin typeface="Century Gothic" panose="020B0502020202020204" pitchFamily="34" charset="0"/>
              </a:rPr>
              <a:t>regressions </a:t>
            </a:r>
            <a:r>
              <a:rPr lang="en-GB" sz="1100" noProof="0" dirty="0">
                <a:latin typeface="Century Gothic" panose="020B0502020202020204" pitchFamily="34" charset="0"/>
              </a:rPr>
              <a:t>that reveal relationships between variables.</a:t>
            </a:r>
          </a:p>
          <a:p>
            <a:pPr>
              <a:lnSpc>
                <a:spcPct val="100000"/>
              </a:lnSpc>
              <a:spcBef>
                <a:spcPts val="0"/>
              </a:spcBef>
              <a:spcAft>
                <a:spcPts val="600"/>
              </a:spcAft>
            </a:pPr>
            <a:r>
              <a:rPr lang="en-GB" sz="1100" b="1" noProof="0" dirty="0">
                <a:latin typeface="Century Gothic" panose="020B0502020202020204" pitchFamily="34" charset="0"/>
              </a:rPr>
              <a:t>Examples:</a:t>
            </a:r>
          </a:p>
          <a:p>
            <a:pPr marL="171450" indent="-171450">
              <a:lnSpc>
                <a:spcPct val="100000"/>
              </a:lnSpc>
              <a:spcBef>
                <a:spcPts val="0"/>
              </a:spcBef>
              <a:spcAft>
                <a:spcPts val="600"/>
              </a:spcAft>
              <a:buFont typeface="Arial" panose="020B0604020202020204" pitchFamily="34" charset="0"/>
              <a:buChar char="•"/>
            </a:pPr>
            <a:r>
              <a:rPr lang="en-GB" sz="1100" noProof="0" dirty="0">
                <a:latin typeface="Century Gothic" panose="020B0502020202020204" pitchFamily="34" charset="0"/>
              </a:rPr>
              <a:t>A national survey shows that </a:t>
            </a:r>
            <a:r>
              <a:rPr lang="en-GB" sz="1100" i="1" noProof="0" dirty="0">
                <a:latin typeface="Century Gothic" panose="020B0502020202020204" pitchFamily="34" charset="0"/>
              </a:rPr>
              <a:t>the use of reusable cups increases when discounts are offered. </a:t>
            </a:r>
            <a:r>
              <a:rPr lang="en-GB" sz="1100" noProof="0" dirty="0">
                <a:latin typeface="Century Gothic" panose="020B0502020202020204" pitchFamily="34" charset="0"/>
              </a:rPr>
              <a:t>(explains </a:t>
            </a:r>
            <a:r>
              <a:rPr lang="en-GB" sz="1100" i="1" noProof="0" dirty="0">
                <a:latin typeface="Century Gothic" panose="020B0502020202020204" pitchFamily="34" charset="0"/>
              </a:rPr>
              <a:t>why </a:t>
            </a:r>
            <a:r>
              <a:rPr lang="en-GB" sz="1100" noProof="0" dirty="0">
                <a:latin typeface="Century Gothic" panose="020B0502020202020204" pitchFamily="34" charset="0"/>
              </a:rPr>
              <a:t>behaviour changes)</a:t>
            </a:r>
          </a:p>
          <a:p>
            <a:pPr marL="171450" indent="-171450">
              <a:lnSpc>
                <a:spcPct val="100000"/>
              </a:lnSpc>
              <a:spcBef>
                <a:spcPts val="0"/>
              </a:spcBef>
              <a:spcAft>
                <a:spcPts val="600"/>
              </a:spcAft>
              <a:buFont typeface="Arial" panose="020B0604020202020204" pitchFamily="34" charset="0"/>
              <a:buChar char="•"/>
            </a:pPr>
            <a:r>
              <a:rPr lang="en-GB" sz="1100" noProof="0" dirty="0">
                <a:latin typeface="Century Gothic" panose="020B0502020202020204" pitchFamily="34" charset="0"/>
              </a:rPr>
              <a:t>Statistical data show that </a:t>
            </a:r>
            <a:r>
              <a:rPr lang="en-GB" sz="1100" i="1" noProof="0" dirty="0">
                <a:latin typeface="Century Gothic" panose="020B0502020202020204" pitchFamily="34" charset="0"/>
              </a:rPr>
              <a:t>waste from takeaway packaging increases with population density.</a:t>
            </a:r>
          </a:p>
          <a:p>
            <a:pPr>
              <a:lnSpc>
                <a:spcPct val="100000"/>
              </a:lnSpc>
              <a:spcBef>
                <a:spcPts val="0"/>
              </a:spcBef>
              <a:spcAft>
                <a:spcPts val="600"/>
              </a:spcAft>
            </a:pPr>
            <a:r>
              <a:rPr lang="en-GB" sz="1100" noProof="0" dirty="0">
                <a:latin typeface="Century Gothic" panose="020B0502020202020204" pitchFamily="34" charset="0"/>
              </a:rPr>
              <a:t>Quantitative research is useful for identifying </a:t>
            </a:r>
            <a:r>
              <a:rPr lang="en-GB" sz="1100" b="1" noProof="0" dirty="0">
                <a:latin typeface="Century Gothic" panose="020B0502020202020204" pitchFamily="34" charset="0"/>
              </a:rPr>
              <a:t>patterns, trends and causal relationships </a:t>
            </a:r>
            <a:r>
              <a:rPr lang="en-GB" sz="1100" noProof="0" dirty="0">
                <a:latin typeface="Century Gothic" panose="020B0502020202020204" pitchFamily="34" charset="0"/>
              </a:rPr>
              <a:t>in large groups.</a:t>
            </a:r>
          </a:p>
          <a:p>
            <a:pPr>
              <a:lnSpc>
                <a:spcPct val="100000"/>
              </a:lnSpc>
              <a:spcBef>
                <a:spcPts val="0"/>
              </a:spcBef>
              <a:spcAft>
                <a:spcPts val="600"/>
              </a:spcAft>
            </a:pPr>
            <a:endParaRPr lang="en-GB" sz="1100" noProof="0" dirty="0">
              <a:latin typeface="Century Gothic" panose="020B0502020202020204" pitchFamily="34" charset="0"/>
            </a:endParaRPr>
          </a:p>
          <a:p>
            <a:pPr>
              <a:lnSpc>
                <a:spcPct val="100000"/>
              </a:lnSpc>
              <a:spcBef>
                <a:spcPts val="0"/>
              </a:spcBef>
              <a:spcAft>
                <a:spcPts val="600"/>
              </a:spcAft>
            </a:pPr>
            <a:r>
              <a:rPr lang="en-GB" sz="1100" b="1" noProof="0" dirty="0">
                <a:latin typeface="Century Gothic" panose="020B0502020202020204" pitchFamily="34" charset="0"/>
              </a:rPr>
              <a:t>Qualitative research </a:t>
            </a:r>
            <a:r>
              <a:rPr lang="en-GB" sz="1100" noProof="0" dirty="0">
                <a:latin typeface="Century Gothic" panose="020B0502020202020204" pitchFamily="34" charset="0"/>
              </a:rPr>
              <a:t>works with </a:t>
            </a:r>
            <a:r>
              <a:rPr lang="en-GB" sz="1100" b="1" noProof="0" dirty="0">
                <a:latin typeface="Century Gothic" panose="020B0502020202020204" pitchFamily="34" charset="0"/>
              </a:rPr>
              <a:t>words, observations and meanings</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It seeks to understand </a:t>
            </a:r>
            <a:r>
              <a:rPr lang="en-GB" sz="1100" i="1" noProof="0" dirty="0">
                <a:latin typeface="Century Gothic" panose="020B0502020202020204" pitchFamily="34" charset="0"/>
              </a:rPr>
              <a:t>how </a:t>
            </a:r>
            <a:r>
              <a:rPr lang="en-GB" sz="1100" noProof="0" dirty="0">
                <a:latin typeface="Century Gothic" panose="020B0502020202020204" pitchFamily="34" charset="0"/>
              </a:rPr>
              <a:t>and </a:t>
            </a:r>
            <a:r>
              <a:rPr lang="en-GB" sz="1100" i="1" noProof="0" dirty="0">
                <a:latin typeface="Century Gothic" panose="020B0502020202020204" pitchFamily="34" charset="0"/>
              </a:rPr>
              <a:t>why </a:t>
            </a:r>
            <a:r>
              <a:rPr lang="en-GB" sz="1100" noProof="0" dirty="0">
                <a:latin typeface="Century Gothic" panose="020B0502020202020204" pitchFamily="34" charset="0"/>
              </a:rPr>
              <a:t>people behave or feel in certain contexts. Rather than measuring frequency, it examines </a:t>
            </a:r>
            <a:r>
              <a:rPr lang="en-GB" sz="1100" b="1" noProof="0" dirty="0">
                <a:latin typeface="Century Gothic" panose="020B0502020202020204" pitchFamily="34" charset="0"/>
              </a:rPr>
              <a:t>motives, emotions and interpretations </a:t>
            </a:r>
            <a:r>
              <a:rPr lang="en-GB" sz="1100" noProof="0" dirty="0">
                <a:latin typeface="Century Gothic" panose="020B0502020202020204" pitchFamily="34" charset="0"/>
              </a:rPr>
              <a:t>through interviews, observations or case studies.</a:t>
            </a:r>
          </a:p>
          <a:p>
            <a:pPr>
              <a:lnSpc>
                <a:spcPct val="100000"/>
              </a:lnSpc>
              <a:spcBef>
                <a:spcPts val="0"/>
              </a:spcBef>
              <a:spcAft>
                <a:spcPts val="600"/>
              </a:spcAft>
            </a:pPr>
            <a:endParaRPr lang="en-GB" sz="1100" b="1" noProof="0" dirty="0">
              <a:latin typeface="Century Gothic" panose="020B0502020202020204" pitchFamily="34" charset="0"/>
            </a:endParaRPr>
          </a:p>
          <a:p>
            <a:pPr>
              <a:lnSpc>
                <a:spcPct val="100000"/>
              </a:lnSpc>
              <a:spcBef>
                <a:spcPts val="0"/>
              </a:spcBef>
              <a:spcAft>
                <a:spcPts val="600"/>
              </a:spcAft>
            </a:pPr>
            <a:r>
              <a:rPr lang="en-GB" sz="1100" b="1" noProof="0" dirty="0">
                <a:latin typeface="Century Gothic" panose="020B0502020202020204" pitchFamily="34" charset="0"/>
              </a:rPr>
              <a:t>Examples:</a:t>
            </a:r>
          </a:p>
          <a:p>
            <a:pPr marL="171450" indent="-171450">
              <a:lnSpc>
                <a:spcPct val="100000"/>
              </a:lnSpc>
              <a:spcBef>
                <a:spcPts val="0"/>
              </a:spcBef>
              <a:spcAft>
                <a:spcPts val="600"/>
              </a:spcAft>
              <a:buFont typeface="Arial" panose="020B0604020202020204" pitchFamily="34" charset="0"/>
              <a:buChar char="•"/>
            </a:pPr>
            <a:r>
              <a:rPr lang="en-GB" sz="1100" noProof="0" dirty="0">
                <a:latin typeface="Century Gothic" panose="020B0502020202020204" pitchFamily="34" charset="0"/>
              </a:rPr>
              <a:t>An interview reveals that </a:t>
            </a:r>
            <a:r>
              <a:rPr lang="en-GB" sz="1100" i="1" noProof="0" dirty="0">
                <a:latin typeface="Century Gothic" panose="020B0502020202020204" pitchFamily="34" charset="0"/>
              </a:rPr>
              <a:t>people feel guilty about using plastic, but find alternatives impractical.</a:t>
            </a:r>
          </a:p>
          <a:p>
            <a:pPr marL="171450" indent="-171450">
              <a:lnSpc>
                <a:spcPct val="100000"/>
              </a:lnSpc>
              <a:spcBef>
                <a:spcPts val="0"/>
              </a:spcBef>
              <a:spcAft>
                <a:spcPts val="600"/>
              </a:spcAft>
              <a:buFont typeface="Arial" panose="020B0604020202020204" pitchFamily="34" charset="0"/>
              <a:buChar char="•"/>
            </a:pPr>
            <a:r>
              <a:rPr lang="en-GB" sz="1100" noProof="0" dirty="0">
                <a:latin typeface="Century Gothic" panose="020B0502020202020204" pitchFamily="34" charset="0"/>
              </a:rPr>
              <a:t>Observations show </a:t>
            </a:r>
            <a:r>
              <a:rPr lang="en-GB" sz="1100" i="1" noProof="0" dirty="0">
                <a:latin typeface="Century Gothic" panose="020B0502020202020204" pitchFamily="34" charset="0"/>
              </a:rPr>
              <a:t>how customers weigh up convenience against sustainability during their lunch break.</a:t>
            </a:r>
          </a:p>
          <a:p>
            <a:pPr marL="0" indent="0">
              <a:lnSpc>
                <a:spcPct val="100000"/>
              </a:lnSpc>
              <a:spcBef>
                <a:spcPts val="0"/>
              </a:spcBef>
              <a:spcAft>
                <a:spcPts val="600"/>
              </a:spcAft>
              <a:buFont typeface="Arial" panose="020B0604020202020204" pitchFamily="34" charset="0"/>
              <a:buNone/>
            </a:pPr>
            <a:r>
              <a:rPr lang="en-GB" sz="1100" noProof="0" dirty="0">
                <a:latin typeface="Century Gothic" panose="020B0502020202020204" pitchFamily="34" charset="0"/>
              </a:rPr>
              <a:t>Qualitative research provides </a:t>
            </a:r>
            <a:r>
              <a:rPr lang="en-GB" sz="1100" b="1" noProof="0" dirty="0">
                <a:latin typeface="Century Gothic" panose="020B0502020202020204" pitchFamily="34" charset="0"/>
              </a:rPr>
              <a:t>depth and context</a:t>
            </a:r>
            <a:r>
              <a:rPr lang="en-GB" sz="1100" noProof="0" dirty="0">
                <a:latin typeface="Century Gothic" panose="020B0502020202020204" pitchFamily="34" charset="0"/>
              </a:rPr>
              <a:t>, explains individual experiences and uncovers hidden needs.</a:t>
            </a:r>
          </a:p>
          <a:p>
            <a:pPr marL="0" indent="0">
              <a:lnSpc>
                <a:spcPct val="100000"/>
              </a:lnSpc>
              <a:spcBef>
                <a:spcPts val="0"/>
              </a:spcBef>
              <a:spcAft>
                <a:spcPts val="600"/>
              </a:spcAft>
              <a:buFont typeface="Arial" panose="020B0604020202020204" pitchFamily="34" charset="0"/>
              <a:buNone/>
            </a:pPr>
            <a:endParaRPr lang="en-GB" sz="1100" noProof="0" dirty="0">
              <a:latin typeface="Century Gothic" panose="020B0502020202020204" pitchFamily="34" charset="0"/>
            </a:endParaRPr>
          </a:p>
          <a:p>
            <a:pPr>
              <a:lnSpc>
                <a:spcPct val="100000"/>
              </a:lnSpc>
              <a:spcBef>
                <a:spcPts val="0"/>
              </a:spcBef>
              <a:spcAft>
                <a:spcPts val="600"/>
              </a:spcAft>
            </a:pPr>
            <a:r>
              <a:rPr lang="en-GB" sz="1100" b="1" noProof="0" dirty="0">
                <a:latin typeface="Century Gothic" panose="020B0502020202020204" pitchFamily="34" charset="0"/>
              </a:rPr>
              <a:t>In short:</a:t>
            </a:r>
            <a:endParaRPr lang="en-GB" sz="1100" noProof="0" dirty="0">
              <a:latin typeface="Century Gothic" panose="020B0502020202020204" pitchFamily="34" charset="0"/>
            </a:endParaRPr>
          </a:p>
          <a:p>
            <a:pPr>
              <a:lnSpc>
                <a:spcPct val="100000"/>
              </a:lnSpc>
              <a:spcBef>
                <a:spcPts val="0"/>
              </a:spcBef>
              <a:spcAft>
                <a:spcPts val="600"/>
              </a:spcAft>
            </a:pPr>
            <a:r>
              <a:rPr lang="en-GB" sz="1100" noProof="0" dirty="0">
                <a:latin typeface="Century Gothic" panose="020B0502020202020204" pitchFamily="34" charset="0"/>
              </a:rPr>
              <a:t>Quantitative = measurable patterns among large numbers of people → How much? How often? Why, statistically speaking?</a:t>
            </a:r>
            <a:br>
              <a:rPr lang="en-GB" sz="1100" noProof="0" dirty="0">
                <a:latin typeface="Century Gothic" panose="020B0502020202020204" pitchFamily="34" charset="0"/>
              </a:rPr>
            </a:br>
            <a:r>
              <a:rPr lang="en-GB" sz="1100" noProof="0" dirty="0">
                <a:latin typeface="Century Gothic" panose="020B0502020202020204" pitchFamily="34" charset="0"/>
              </a:rPr>
              <a:t>Qualitative = meanings and motivations of a few people → How? Why, based on experience?</a:t>
            </a:r>
          </a:p>
          <a:p>
            <a:pPr>
              <a:lnSpc>
                <a:spcPct val="100000"/>
              </a:lnSpc>
              <a:spcBef>
                <a:spcPts val="0"/>
              </a:spcBef>
              <a:spcAft>
                <a:spcPts val="600"/>
              </a:spcAft>
            </a:pPr>
            <a:r>
              <a:rPr lang="en-GB" sz="1100" noProof="0" dirty="0">
                <a:latin typeface="Century Gothic" panose="020B0502020202020204" pitchFamily="34" charset="0"/>
              </a:rPr>
              <a:t>Entrepreneurs need both perspectives:</a:t>
            </a:r>
            <a:br>
              <a:rPr lang="en-GB" sz="1100" noProof="0" dirty="0">
                <a:latin typeface="Century Gothic" panose="020B0502020202020204" pitchFamily="34" charset="0"/>
              </a:rPr>
            </a:br>
            <a:r>
              <a:rPr lang="en-GB" sz="1100" noProof="0" dirty="0">
                <a:latin typeface="Century Gothic" panose="020B0502020202020204" pitchFamily="34" charset="0"/>
              </a:rPr>
              <a:t>Quantitative data show </a:t>
            </a:r>
            <a:r>
              <a:rPr lang="en-GB" sz="1100" b="1" noProof="0" dirty="0">
                <a:latin typeface="Century Gothic" panose="020B0502020202020204" pitchFamily="34" charset="0"/>
              </a:rPr>
              <a:t>what is changing and to what extent</a:t>
            </a:r>
            <a:r>
              <a:rPr lang="en-GB" sz="1100" noProof="0" dirty="0">
                <a:latin typeface="Century Gothic" panose="020B0502020202020204" pitchFamily="34" charset="0"/>
              </a:rPr>
              <a:t>, whilst qualitative insights explain </a:t>
            </a:r>
            <a:r>
              <a:rPr lang="en-GB" sz="1100" b="1" noProof="0" dirty="0">
                <a:latin typeface="Century Gothic" panose="020B0502020202020204" pitchFamily="34" charset="0"/>
              </a:rPr>
              <a:t>why this matters and how people are responding to it.</a:t>
            </a:r>
            <a:endParaRPr lang="en-GB"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B6A39C-58DE-7BF2-6D7F-FD1B000CCC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965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E6FC5-F735-60CD-BD3D-10669BCDD27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392D6F-2AD1-3359-28EC-5D5A0695397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564FAF7-F92F-1F87-ACBD-D59375F82B4E}"/>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Use the metaphor:</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Secondary research = </a:t>
            </a:r>
            <a:r>
              <a:rPr lang="en-GB" sz="1100" b="1" noProof="0" dirty="0">
                <a:latin typeface="Century Gothic" panose="020B0502020202020204" pitchFamily="34" charset="0"/>
              </a:rPr>
              <a:t>The map </a:t>
            </a:r>
            <a:r>
              <a:rPr lang="en-GB" sz="1100" noProof="0" dirty="0">
                <a:latin typeface="Century Gothic" panose="020B0502020202020204" pitchFamily="34" charset="0"/>
              </a:rPr>
              <a:t>(overview, direction)</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Field research = </a:t>
            </a:r>
            <a:r>
              <a:rPr lang="en-GB" sz="1100" b="1" noProof="0" dirty="0">
                <a:latin typeface="Century Gothic" panose="020B0502020202020204" pitchFamily="34" charset="0"/>
              </a:rPr>
              <a:t>The terrain </a:t>
            </a:r>
            <a:r>
              <a:rPr lang="en-GB" sz="1100" noProof="0" dirty="0">
                <a:latin typeface="Century Gothic" panose="020B0502020202020204" pitchFamily="34" charset="0"/>
              </a:rPr>
              <a:t>(reality, details)</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Key message:</a:t>
            </a:r>
            <a:br>
              <a:rPr lang="en-GB" sz="1100" noProof="0" dirty="0">
                <a:latin typeface="Century Gothic" panose="020B0502020202020204" pitchFamily="34" charset="0"/>
              </a:rPr>
            </a:br>
            <a:r>
              <a:rPr lang="en-GB" sz="1100" noProof="0" dirty="0">
                <a:latin typeface="Century Gothic" panose="020B0502020202020204" pitchFamily="34" charset="0"/>
              </a:rPr>
              <a:t>Research is </a:t>
            </a:r>
            <a:r>
              <a:rPr lang="en-GB" sz="1100" b="1" noProof="0" dirty="0">
                <a:latin typeface="Century Gothic" panose="020B0502020202020204" pitchFamily="34" charset="0"/>
              </a:rPr>
              <a:t>not a linear process</a:t>
            </a:r>
            <a:r>
              <a:rPr lang="en-GB" sz="1100" noProof="0" dirty="0">
                <a:latin typeface="Century Gothic" panose="020B0502020202020204" pitchFamily="34" charset="0"/>
              </a:rPr>
              <a:t>. Learners can move back and forth, refine their questions and deepen their understanding. Insights emerge when </a:t>
            </a:r>
            <a:r>
              <a:rPr lang="en-GB" sz="1100" b="1" noProof="0" dirty="0">
                <a:latin typeface="Century Gothic" panose="020B0502020202020204" pitchFamily="34" charset="0"/>
              </a:rPr>
              <a:t>both perspectives align </a:t>
            </a:r>
            <a:r>
              <a:rPr lang="en-GB" sz="1100" noProof="0" dirty="0">
                <a:latin typeface="Century Gothic" panose="020B0502020202020204" pitchFamily="34" charset="0"/>
              </a:rPr>
              <a:t>or reveal a gap worth exploring.</a:t>
            </a:r>
          </a:p>
          <a:p>
            <a:endParaRPr lang="de-CH" dirty="0"/>
          </a:p>
        </p:txBody>
      </p:sp>
      <p:sp>
        <p:nvSpPr>
          <p:cNvPr id="4" name="Foliennummernplatzhalter 3">
            <a:extLst>
              <a:ext uri="{FF2B5EF4-FFF2-40B4-BE49-F238E27FC236}">
                <a16:creationId xmlns:a16="http://schemas.microsoft.com/office/drawing/2014/main" id="{F55EA25D-A7FD-A6FE-08A6-B605876872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279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6770-D222-6473-E94E-011D34544F9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4CCB37-7EAB-8BD0-50E4-FBBFCA2F185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F092C3-B956-526B-D508-602A49FA3378}"/>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slide illustrates that </a:t>
            </a:r>
            <a:r>
              <a:rPr lang="en-GB" sz="1100" b="1" noProof="0" dirty="0">
                <a:latin typeface="Century Gothic" panose="020B0502020202020204" pitchFamily="34" charset="0"/>
              </a:rPr>
              <a:t>AI can support</a:t>
            </a:r>
            <a:r>
              <a:rPr lang="en-GB" sz="1100" noProof="0" dirty="0">
                <a:latin typeface="Century Gothic" panose="020B0502020202020204" pitchFamily="34" charset="0"/>
              </a:rPr>
              <a:t> human research</a:t>
            </a:r>
            <a:r>
              <a:rPr lang="en-GB" sz="1100" b="1" noProof="0" dirty="0">
                <a:latin typeface="Century Gothic" panose="020B0502020202020204" pitchFamily="34" charset="0"/>
              </a:rPr>
              <a:t>, but can never replace </a:t>
            </a:r>
            <a:r>
              <a:rPr lang="en-GB" sz="1100" noProof="0" dirty="0">
                <a:latin typeface="Century Gothic" panose="020B0502020202020204" pitchFamily="34" charset="0"/>
              </a:rPr>
              <a:t>it.</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The key message is: Use AI as </a:t>
            </a:r>
            <a:r>
              <a:rPr lang="en-GB" sz="1100" i="1" noProof="0" dirty="0">
                <a:latin typeface="Century Gothic" panose="020B0502020202020204" pitchFamily="34" charset="0"/>
              </a:rPr>
              <a:t>an intelligent assistant</a:t>
            </a:r>
            <a:r>
              <a:rPr lang="en-GB" sz="1100" noProof="0" dirty="0">
                <a:latin typeface="Century Gothic" panose="020B0502020202020204" pitchFamily="34" charset="0"/>
              </a:rPr>
              <a:t>, not as </a:t>
            </a:r>
            <a:r>
              <a:rPr lang="en-GB" sz="1100" i="1" noProof="0" dirty="0">
                <a:latin typeface="Century Gothic" panose="020B0502020202020204" pitchFamily="34" charset="0"/>
              </a:rPr>
              <a:t>a substitute for thinking or observing reality</a:t>
            </a:r>
            <a:r>
              <a:rPr lang="en-GB" sz="1100" noProof="0" dirty="0">
                <a:latin typeface="Century Gothic" panose="020B0502020202020204" pitchFamily="34" charset="0"/>
              </a:rPr>
              <a:t>. Generative AI tools (GenAI) can process large amounts of information quickly. They can summarise, organise, compare and even produce initial drafts of ideas, but they do not «know» the world in real time. Their knowledge is based on the data they were trained on (up to a certain date) and on text patterns, not on direct experience or verified facts.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How GenAI supports secondary research</a:t>
            </a:r>
          </a:p>
          <a:p>
            <a:pPr>
              <a:spcAft>
                <a:spcPts val="600"/>
              </a:spcAft>
            </a:pPr>
            <a:endParaRPr lang="en-GB" sz="1100" b="1"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Summarising long articles, reports and datasets:</a:t>
            </a:r>
            <a:br>
              <a:rPr lang="en-GB" sz="1100" noProof="0" dirty="0">
                <a:latin typeface="Century Gothic" panose="020B0502020202020204" pitchFamily="34" charset="0"/>
              </a:rPr>
            </a:br>
            <a:r>
              <a:rPr lang="en-GB" sz="1100" noProof="0" dirty="0">
                <a:latin typeface="Century Gothic" panose="020B0502020202020204" pitchFamily="34" charset="0"/>
              </a:rPr>
              <a:t>Learners can use AI to quickly identify the main points from extensive documents such as market reports or trend analyses.</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Paste a 20-page market report into ChatGPT and ask for 10 key takeaways.</a:t>
            </a:r>
            <a:br>
              <a:rPr lang="en-GB" sz="1100" noProof="0" dirty="0">
                <a:latin typeface="Century Gothic" panose="020B0502020202020204" pitchFamily="34" charset="0"/>
              </a:rPr>
            </a:br>
            <a:r>
              <a:rPr lang="en-GB" sz="1100" noProof="0" dirty="0">
                <a:latin typeface="Century Gothic" panose="020B0502020202020204" pitchFamily="34" charset="0"/>
              </a:rPr>
              <a:t>Remind learners to always check key data against the original source before using it.</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Clustering and comparing emerging trends:</a:t>
            </a:r>
            <a:br>
              <a:rPr lang="en-GB" sz="1100" noProof="0" dirty="0">
                <a:latin typeface="Century Gothic" panose="020B0502020202020204" pitchFamily="34" charset="0"/>
              </a:rPr>
            </a:br>
            <a:r>
              <a:rPr lang="en-GB" sz="1100" noProof="0" dirty="0">
                <a:latin typeface="Century Gothic" panose="020B0502020202020204" pitchFamily="34" charset="0"/>
              </a:rPr>
              <a:t>AI can highlight similarities, contradictions or new patterns across multiple documents.</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Ask the AI to identify common themes across three reports and summarise the differences.</a:t>
            </a:r>
            <a:br>
              <a:rPr lang="en-GB" sz="1100" noProof="0" dirty="0">
                <a:latin typeface="Century Gothic" panose="020B0502020202020204" pitchFamily="34" charset="0"/>
              </a:rPr>
            </a:br>
            <a:r>
              <a:rPr lang="en-GB" sz="1100" noProof="0" dirty="0">
                <a:latin typeface="Century Gothic" panose="020B0502020202020204" pitchFamily="34" charset="0"/>
              </a:rPr>
              <a:t>This helps learners recognise how different organisations address the same topic.</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Create competitive or product comparisons:</a:t>
            </a:r>
            <a:br>
              <a:rPr lang="en-GB" sz="1100" noProof="0" dirty="0">
                <a:latin typeface="Century Gothic" panose="020B0502020202020204" pitchFamily="34" charset="0"/>
              </a:rPr>
            </a:br>
            <a:r>
              <a:rPr lang="en-GB" sz="1100" noProof="0" dirty="0">
                <a:latin typeface="Century Gothic" panose="020B0502020202020204" pitchFamily="34" charset="0"/>
              </a:rPr>
              <a:t>Learners can use AI to organise publicly available information about competitors – for example, by comparing prices, features and customer focus.</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Ask the AI to create a comparison table for the top five companies in a specific market.</a:t>
            </a:r>
            <a:br>
              <a:rPr lang="en-GB" sz="1100" noProof="0" dirty="0">
                <a:latin typeface="Century Gothic" panose="020B0502020202020204" pitchFamily="34" charset="0"/>
              </a:rPr>
            </a:br>
            <a:r>
              <a:rPr lang="en-GB" sz="1100" noProof="0" dirty="0">
                <a:latin typeface="Century Gothic" panose="020B0502020202020204" pitchFamily="34" charset="0"/>
              </a:rPr>
              <a:t>Encourage learners to verify each data point against company websites or financial reports.</a:t>
            </a:r>
          </a:p>
          <a:p>
            <a:pPr>
              <a:spcAft>
                <a:spcPts val="600"/>
              </a:spcAft>
            </a:pPr>
            <a:r>
              <a:rPr lang="en-GB" sz="1100" noProof="0" dirty="0">
                <a:latin typeface="Century Gothic" panose="020B0502020202020204" pitchFamily="34" charset="0"/>
              </a:rPr>
              <a:t>Remind learners that whilst AI-generated summaries can save time, </a:t>
            </a:r>
            <a:r>
              <a:rPr lang="en-GB" sz="1100" b="1" noProof="0" dirty="0">
                <a:latin typeface="Century Gothic" panose="020B0502020202020204" pitchFamily="34" charset="0"/>
              </a:rPr>
              <a:t>they should always be checked</a:t>
            </a:r>
            <a:r>
              <a:rPr lang="en-GB" sz="1100" noProof="0" dirty="0">
                <a:latin typeface="Century Gothic" panose="020B0502020202020204" pitchFamily="34" charset="0"/>
              </a:rPr>
              <a:t>. Encourage learners to verify key information using original sources (official reports, data portals, academic papers).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How GenAI supports field research</a:t>
            </a:r>
          </a:p>
          <a:p>
            <a:pPr>
              <a:spcAft>
                <a:spcPts val="600"/>
              </a:spcAft>
            </a:pPr>
            <a:r>
              <a:rPr lang="en-GB" sz="1100" noProof="0" dirty="0">
                <a:latin typeface="Century Gothic" panose="020B0502020202020204" pitchFamily="34" charset="0"/>
              </a:rPr>
              <a:t>AI can help </a:t>
            </a:r>
            <a:r>
              <a:rPr lang="en-GB" sz="1100" i="1" noProof="0" dirty="0">
                <a:latin typeface="Century Gothic" panose="020B0502020202020204" pitchFamily="34" charset="0"/>
              </a:rPr>
              <a:t>both before and after </a:t>
            </a:r>
            <a:r>
              <a:rPr lang="en-GB" sz="1100" noProof="0" dirty="0">
                <a:latin typeface="Century Gothic" panose="020B0502020202020204" pitchFamily="34" charset="0"/>
              </a:rPr>
              <a:t>interacting with people – but never in place of them.</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Create interview question guides tailored to a specific user group:</a:t>
            </a:r>
            <a:br>
              <a:rPr lang="en-GB" sz="1100" noProof="0" dirty="0">
                <a:latin typeface="Century Gothic" panose="020B0502020202020204" pitchFamily="34" charset="0"/>
              </a:rPr>
            </a:br>
            <a:r>
              <a:rPr lang="en-GB" sz="1100" noProof="0" dirty="0">
                <a:latin typeface="Century Gothic" panose="020B0502020202020204" pitchFamily="34" charset="0"/>
              </a:rPr>
              <a:t>AI can help learners design balanced and neutral interview questions tailored to specific target groups.</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Create a guide for interviewing 18- to 25-year-olds about their fitness habits. Keep the questions short and neutral.</a:t>
            </a:r>
            <a:br>
              <a:rPr lang="en-GB" sz="1100" noProof="0" dirty="0">
                <a:latin typeface="Century Gothic" panose="020B0502020202020204" pitchFamily="34" charset="0"/>
              </a:rPr>
            </a:br>
            <a:r>
              <a:rPr lang="en-GB" sz="1100" noProof="0" dirty="0">
                <a:latin typeface="Century Gothic" panose="020B0502020202020204" pitchFamily="34" charset="0"/>
              </a:rPr>
              <a:t>Explain that good interviews avoid leading questions and focus on users’ experiences.</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Analyse interview transcripts and identify themes:</a:t>
            </a:r>
            <a:br>
              <a:rPr lang="en-GB" sz="1100" noProof="0" dirty="0">
                <a:latin typeface="Century Gothic" panose="020B0502020202020204" pitchFamily="34" charset="0"/>
              </a:rPr>
            </a:br>
            <a:r>
              <a:rPr lang="en-GB" sz="1100" noProof="0" dirty="0">
                <a:latin typeface="Century Gothic" panose="020B0502020202020204" pitchFamily="34" charset="0"/>
              </a:rPr>
              <a:t>Once learners have conducted interviews, they can input their notes or transcripts into the AI to identify recurring ideas or frustrations.</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Identify recurring motivations, frustrations and needs.</a:t>
            </a:r>
            <a:br>
              <a:rPr lang="en-GB" sz="1100" noProof="0" dirty="0">
                <a:latin typeface="Century Gothic" panose="020B0502020202020204" pitchFamily="34" charset="0"/>
              </a:rPr>
            </a:br>
            <a:r>
              <a:rPr lang="en-GB" sz="1100" noProof="0" dirty="0">
                <a:latin typeface="Century Gothic" panose="020B0502020202020204" pitchFamily="34" charset="0"/>
              </a:rPr>
              <a:t>This can help them move from raw text to structured insights, but they must check whether the themes actually reflect what the participants said.</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Simulate user profiles to test initial ideas:</a:t>
            </a:r>
            <a:br>
              <a:rPr lang="en-GB" sz="1100" noProof="0" dirty="0">
                <a:latin typeface="Century Gothic" panose="020B0502020202020204" pitchFamily="34" charset="0"/>
              </a:rPr>
            </a:br>
            <a:r>
              <a:rPr lang="en-GB" sz="1100" noProof="0" dirty="0">
                <a:latin typeface="Century Gothic" panose="020B0502020202020204" pitchFamily="34" charset="0"/>
              </a:rPr>
              <a:t>AI can serve as a substitute for initial customer feedback, allowing learners to test ideas before speaking to real people.</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Example: Act as if you were a 19-year-old learner who wants to start the training but doesn’t have the time. What would motivate you?</a:t>
            </a:r>
            <a:br>
              <a:rPr lang="en-GB" sz="1100" noProof="0" dirty="0">
                <a:latin typeface="Century Gothic" panose="020B0502020202020204" pitchFamily="34" charset="0"/>
              </a:rPr>
            </a:br>
            <a:r>
              <a:rPr lang="en-GB" sz="1100" noProof="0" dirty="0">
                <a:latin typeface="Century Gothic" panose="020B0502020202020204" pitchFamily="34" charset="0"/>
              </a:rPr>
              <a:t>This is a warm-up exercise and not a substitute for real interviews.</a:t>
            </a:r>
          </a:p>
          <a:p>
            <a:pPr>
              <a:spcAft>
                <a:spcPts val="600"/>
              </a:spcAft>
            </a:pPr>
            <a:r>
              <a:rPr lang="en-GB" sz="1100" noProof="0" dirty="0">
                <a:latin typeface="Century Gothic" panose="020B0502020202020204" pitchFamily="34" charset="0"/>
              </a:rPr>
              <a:t>Emphasise that AI </a:t>
            </a:r>
            <a:r>
              <a:rPr lang="en-GB" sz="1100" b="1" noProof="0" dirty="0">
                <a:latin typeface="Century Gothic" panose="020B0502020202020204" pitchFamily="34" charset="0"/>
              </a:rPr>
              <a:t>cannot perceive emotions, tone of voice or body language </a:t>
            </a:r>
            <a:r>
              <a:rPr lang="en-GB" sz="1100" noProof="0" dirty="0">
                <a:latin typeface="Century Gothic" panose="020B0502020202020204" pitchFamily="34" charset="0"/>
              </a:rPr>
              <a:t>– things that are often crucial for understanding user needs. Nor can it recognise whether a statement or behaviour is genuine, unique or culture-specific.</a:t>
            </a:r>
          </a:p>
          <a:p>
            <a:pPr>
              <a:spcAft>
                <a:spcPts val="600"/>
              </a:spcAft>
            </a:pPr>
            <a:endParaRPr lang="en-GB" sz="1100"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Limitations and responsible use</a:t>
            </a:r>
          </a:p>
          <a:p>
            <a:pPr>
              <a:spcAft>
                <a:spcPts val="600"/>
              </a:spcAft>
            </a:pPr>
            <a:r>
              <a:rPr lang="en-GB" sz="1100" noProof="0" dirty="0">
                <a:latin typeface="Century Gothic" panose="020B0502020202020204" pitchFamily="34" charset="0"/>
              </a:rPr>
              <a:t>It is important to explain the following to learners about GenAI tools: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They do not access real-time data </a:t>
            </a:r>
            <a:r>
              <a:rPr lang="en-GB" sz="1100" noProof="0" dirty="0">
                <a:latin typeface="Century Gothic" panose="020B0502020202020204" pitchFamily="34" charset="0"/>
              </a:rPr>
              <a:t>(unless they are connected to a live search engine).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They can lead to errors (</a:t>
            </a:r>
            <a:r>
              <a:rPr lang="en-GB" sz="1100" b="1" i="1" noProof="0" dirty="0">
                <a:latin typeface="Century Gothic" panose="020B0502020202020204" pitchFamily="34" charset="0"/>
              </a:rPr>
              <a:t>hallucinations</a:t>
            </a:r>
            <a:r>
              <a:rPr lang="en-GB" sz="1100" b="1" noProof="0" dirty="0">
                <a:latin typeface="Century Gothic" panose="020B0502020202020204" pitchFamily="34" charset="0"/>
              </a:rPr>
              <a:t>) </a:t>
            </a:r>
            <a:r>
              <a:rPr lang="en-GB" sz="1100" noProof="0" dirty="0">
                <a:latin typeface="Century Gothic" panose="020B0502020202020204" pitchFamily="34" charset="0"/>
              </a:rPr>
              <a:t>– statements that sound convincing but do not correspond to the facts.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They reflect patterns and biases </a:t>
            </a:r>
            <a:r>
              <a:rPr lang="en-GB" sz="1100" noProof="0" dirty="0">
                <a:latin typeface="Century Gothic" panose="020B0502020202020204" pitchFamily="34" charset="0"/>
              </a:rPr>
              <a:t>from the training data.</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They cannot replace direct observation, empathy or ethical judgement.</a:t>
            </a: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Encourage learners to view AI as </a:t>
            </a:r>
            <a:r>
              <a:rPr lang="en-GB" sz="1100" b="1" noProof="0" dirty="0">
                <a:latin typeface="Century Gothic" panose="020B0502020202020204" pitchFamily="34" charset="0"/>
              </a:rPr>
              <a:t>a learning companion</a:t>
            </a:r>
            <a:r>
              <a:rPr lang="en-GB" sz="1100" noProof="0" dirty="0">
                <a:latin typeface="Century Gothic" panose="020B0502020202020204" pitchFamily="34" charset="0"/>
              </a:rPr>
              <a:t>:</a:t>
            </a:r>
          </a:p>
          <a:p>
            <a:pPr>
              <a:spcAft>
                <a:spcPts val="600"/>
              </a:spcAft>
            </a:pPr>
            <a:r>
              <a:rPr lang="en-GB" sz="1100" noProof="0" dirty="0">
                <a:latin typeface="Century Gothic" panose="020B0502020202020204" pitchFamily="34" charset="0"/>
              </a:rPr>
              <a:t>AI can organise knowledge, generate ideas and save time – but </a:t>
            </a:r>
            <a:r>
              <a:rPr lang="en-GB" sz="1100" i="1" noProof="0" dirty="0">
                <a:latin typeface="Century Gothic" panose="020B0502020202020204" pitchFamily="34" charset="0"/>
              </a:rPr>
              <a:t>only humans </a:t>
            </a:r>
            <a:r>
              <a:rPr lang="en-GB" sz="1100" noProof="0" dirty="0">
                <a:latin typeface="Century Gothic" panose="020B0502020202020204" pitchFamily="34" charset="0"/>
              </a:rPr>
              <a:t>can interpret meaning, feel empathy and make responsible decisions.</a:t>
            </a:r>
          </a:p>
          <a:p>
            <a:endParaRPr lang="de-CH" dirty="0"/>
          </a:p>
        </p:txBody>
      </p:sp>
      <p:sp>
        <p:nvSpPr>
          <p:cNvPr id="4" name="Foliennummernplatzhalter 3">
            <a:extLst>
              <a:ext uri="{FF2B5EF4-FFF2-40B4-BE49-F238E27FC236}">
                <a16:creationId xmlns:a16="http://schemas.microsoft.com/office/drawing/2014/main" id="{D7E64DAD-99E9-A09F-80A9-4BE5A31FBA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530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EC81-71AC-5733-6653-E2D04603912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527DC3-C472-25C2-B6C1-3031AA4FB9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91E2F7-1CA4-CFFB-D8E0-B8CE0FC35A4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AF7F8-B2E0-B311-03A7-8062AABE32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39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4C33-2EBA-FE0D-6FCD-14F3CAEB09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D736F8-168C-4243-C1A8-372919BBD83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704ADF-975A-DA5F-72AC-42CB88FAF4BB}"/>
              </a:ext>
            </a:extLst>
          </p:cNvPr>
          <p:cNvSpPr>
            <a:spLocks noGrp="1"/>
          </p:cNvSpPr>
          <p:nvPr>
            <p:ph type="body" idx="1"/>
          </p:nvPr>
        </p:nvSpPr>
        <p:spPr/>
        <p:txBody>
          <a:bodyPr/>
          <a:lstStyle/>
          <a:p>
            <a:r>
              <a:rPr lang="en-GB" sz="1100" noProof="0" dirty="0">
                <a:latin typeface="Century Gothic" panose="020B0502020202020204" pitchFamily="34" charset="0"/>
              </a:rPr>
              <a:t>This task enables learners to apply the knowledge they have acquired in the learning unit «How can you get to the bottom of a problem?». The number of activities to be carried out as part of the primary and secondary data research can, of course, be adjusted.</a:t>
            </a:r>
          </a:p>
          <a:p>
            <a:endParaRPr lang="en-GB" sz="1100" noProof="0" dirty="0">
              <a:latin typeface="Century Gothic" panose="020B0502020202020204" pitchFamily="34" charset="0"/>
            </a:endParaRPr>
          </a:p>
          <a:p>
            <a:r>
              <a:rPr lang="en-GB" sz="1100" noProof="0" dirty="0">
                <a:latin typeface="Century Gothic" panose="020B0502020202020204" pitchFamily="34" charset="0"/>
              </a:rPr>
              <a:t>Even if learners are only able to research a small fraction of what would be possible overall, it is important that they carry out these steps and understand how much information is already available and how varied its quality is.</a:t>
            </a:r>
          </a:p>
        </p:txBody>
      </p:sp>
      <p:sp>
        <p:nvSpPr>
          <p:cNvPr id="4" name="Foliennummernplatzhalter 3">
            <a:extLst>
              <a:ext uri="{FF2B5EF4-FFF2-40B4-BE49-F238E27FC236}">
                <a16:creationId xmlns:a16="http://schemas.microsoft.com/office/drawing/2014/main" id="{384560A2-A072-4345-B0AF-3CDB23CB2F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428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5872-2CBD-898A-7CB1-A248350030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D222BEC-C113-2816-0D0A-04C86C9C729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9AED1EB-5684-85DD-0D3C-AA874BBBAB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de-CH" dirty="0"/>
          </a:p>
        </p:txBody>
      </p:sp>
      <p:sp>
        <p:nvSpPr>
          <p:cNvPr id="4" name="Foliennummernplatzhalter 3">
            <a:extLst>
              <a:ext uri="{FF2B5EF4-FFF2-40B4-BE49-F238E27FC236}">
                <a16:creationId xmlns:a16="http://schemas.microsoft.com/office/drawing/2014/main" id="{DB45C0DB-B36A-296B-D4C1-DF15C0B52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555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136FD-9B66-73E9-B20D-BA7B945252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9B0531-8CFB-7E98-3873-8FE183F78AA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515C3A-13BF-1526-B862-D22CBCFC918A}"/>
              </a:ext>
            </a:extLst>
          </p:cNvPr>
          <p:cNvSpPr>
            <a:spLocks noGrp="1"/>
          </p:cNvSpPr>
          <p:nvPr>
            <p:ph type="body" idx="1"/>
          </p:nvPr>
        </p:nvSpPr>
        <p:spPr/>
        <p:txBody>
          <a:bodyPr/>
          <a:lstStyle/>
          <a:p>
            <a:pPr marL="0" algn="l" defTabSz="914400" rtl="0" eaLnBrk="1" latinLnBrk="0" hangingPunct="1">
              <a:spcAft>
                <a:spcPts val="600"/>
              </a:spcAft>
            </a:pPr>
            <a:r>
              <a:rPr lang="de-CH" sz="1100" kern="1200" dirty="0">
                <a:solidFill>
                  <a:schemeClr val="tx1"/>
                </a:solidFill>
                <a:effectLst/>
                <a:latin typeface="Century Gothic" panose="020B0502020202020204" pitchFamily="34" charset="0"/>
                <a:ea typeface="+mn-ea"/>
                <a:cs typeface="+mn-cs"/>
              </a:rPr>
              <a:t>This sequence introduces the empathy map method. It demonstrates how the problem space can be systematically explored using targeted questions and observations. The aim is to understand the role empathy plays in the innovation process and how structured interviews can be used to gain a complete picture of the user’s perspective.</a:t>
            </a:r>
          </a:p>
          <a:p>
            <a:endParaRPr lang="de-CH" b="1" dirty="0"/>
          </a:p>
        </p:txBody>
      </p:sp>
      <p:sp>
        <p:nvSpPr>
          <p:cNvPr id="4" name="Foliennummernplatzhalter 3">
            <a:extLst>
              <a:ext uri="{FF2B5EF4-FFF2-40B4-BE49-F238E27FC236}">
                <a16:creationId xmlns:a16="http://schemas.microsoft.com/office/drawing/2014/main" id="{FCCA28BC-19FC-8843-DB92-0FD3E6D7D1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672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6EBF-0721-3FFC-F82B-2EB398F5EE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FC45AA-C582-D8CA-9C2C-F2E5C7D322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55FDED-C992-C2F0-261A-2BB7E2D5E37B}"/>
              </a:ext>
            </a:extLst>
          </p:cNvPr>
          <p:cNvSpPr>
            <a:spLocks noGrp="1"/>
          </p:cNvSpPr>
          <p:nvPr>
            <p:ph type="body" idx="1"/>
          </p:nvPr>
        </p:nvSpPr>
        <p:spPr/>
        <p:txBody>
          <a:bodyPr/>
          <a:lstStyle/>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The situation described illustrates that, whilst observations provide clues, they do not explain causes. The example of the apples shows that it is only by asking questions that we can identify the actual needs.</a:t>
            </a:r>
          </a:p>
          <a:p>
            <a:pPr marL="0" algn="l" defTabSz="914400" rtl="0" eaLnBrk="1" latinLnBrk="0" hangingPunct="1">
              <a:spcAft>
                <a:spcPts val="600"/>
              </a:spcAft>
            </a:pPr>
            <a:endParaRPr lang="en-GB" sz="1100" kern="1200" noProof="0" dirty="0">
              <a:solidFill>
                <a:schemeClr val="tx1"/>
              </a:solidFill>
              <a:effectLst/>
              <a:latin typeface="Century Gothic" panose="020B0502020202020204" pitchFamily="34" charset="0"/>
              <a:ea typeface="+mn-ea"/>
              <a:cs typeface="+mn-cs"/>
            </a:endParaRPr>
          </a:p>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We recommend you have the learners voice their assumptions in a plenary discussion before the interview results are presented on the subsequent slides.</a:t>
            </a:r>
          </a:p>
        </p:txBody>
      </p:sp>
      <p:sp>
        <p:nvSpPr>
          <p:cNvPr id="4" name="Foliennummernplatzhalter 3">
            <a:extLst>
              <a:ext uri="{FF2B5EF4-FFF2-40B4-BE49-F238E27FC236}">
                <a16:creationId xmlns:a16="http://schemas.microsoft.com/office/drawing/2014/main" id="{6F9B67E0-DC0C-7CEE-2772-EBD5F88688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91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8E0FC-319C-B066-3896-83EBFADE2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E95733-C0DE-529D-6F91-390AA2901F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0D36BF4-6DC0-CA14-6546-D3CD3A234A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Interview results are presented here. They show how concrete insights emerge from everyday observations (lots of apples in the rubbish). The children’s comments reveal needs that were not apparent before.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100" kern="1200" noProof="0" dirty="0">
              <a:solidFill>
                <a:schemeClr val="tx1"/>
              </a:solidFill>
              <a:effectLst/>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It is worth giving learners a moment to reflect on how their initial assumptions may have changed due to interview results.</a:t>
            </a:r>
          </a:p>
          <a:p>
            <a:endParaRPr lang="de-CH" dirty="0"/>
          </a:p>
        </p:txBody>
      </p:sp>
      <p:sp>
        <p:nvSpPr>
          <p:cNvPr id="4" name="Foliennummernplatzhalter 3">
            <a:extLst>
              <a:ext uri="{FF2B5EF4-FFF2-40B4-BE49-F238E27FC236}">
                <a16:creationId xmlns:a16="http://schemas.microsoft.com/office/drawing/2014/main" id="{4A74E1C4-9543-C857-C108-4BBE5F74D6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117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8001-4402-9555-D28F-9342F46BB5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B3D3B8B-8714-9862-40FF-8ABCE2D1B5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C1EB7F3-2E9C-304A-726E-FE4EF17377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slide shows that simple measures, such as sliced apples or allowing more time for meals, were developed from the users’ perspective.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100" kern="1200" noProof="0" dirty="0">
              <a:solidFill>
                <a:schemeClr val="tx1"/>
              </a:solidFill>
              <a:effectLst/>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It is important to note that good solutions do not arise from guesswork, but from understanding. Teachers can emphasise here that this approach is in line with the principle of design thinking: understand first, then act.</a:t>
            </a:r>
          </a:p>
          <a:p>
            <a:endParaRPr lang="de-CH" dirty="0"/>
          </a:p>
        </p:txBody>
      </p:sp>
      <p:sp>
        <p:nvSpPr>
          <p:cNvPr id="4" name="Foliennummernplatzhalter 3">
            <a:extLst>
              <a:ext uri="{FF2B5EF4-FFF2-40B4-BE49-F238E27FC236}">
                <a16:creationId xmlns:a16="http://schemas.microsoft.com/office/drawing/2014/main" id="{5C8982AF-002D-4DF6-856B-023D710CED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43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E5CA-317E-80FD-5C2B-B870832853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0BC112-611C-5DD0-F34D-B40C4B7A270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AD56127-7E1F-1C52-3EB8-A528B1CEE1F2}"/>
              </a:ext>
            </a:extLst>
          </p:cNvPr>
          <p:cNvSpPr>
            <a:spLocks noGrp="1"/>
          </p:cNvSpPr>
          <p:nvPr>
            <p:ph type="body" idx="1"/>
          </p:nvPr>
        </p:nvSpPr>
        <p:spPr/>
        <p:txBody>
          <a:bodyPr/>
          <a:lstStyle/>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The key elements of an empathy interview can be summarised as shown.</a:t>
            </a:r>
          </a:p>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Teachers can emphasise that the aim is to move from thinking to speaking to acting:</a:t>
            </a:r>
          </a:p>
          <a:p>
            <a:pPr marL="171450" indent="-171450" algn="l" defTabSz="914400" rtl="0" eaLnBrk="1" latinLnBrk="0" hangingPunct="1">
              <a:spcAft>
                <a:spcPts val="600"/>
              </a:spcAft>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Saying, thinking, feeling, doing helps to distinguish between statements, motives and actions.</a:t>
            </a:r>
          </a:p>
          <a:p>
            <a:pPr marL="171450" indent="-171450" algn="l" defTabSz="914400" rtl="0" eaLnBrk="1" latinLnBrk="0" hangingPunct="1">
              <a:spcAft>
                <a:spcPts val="600"/>
              </a:spcAft>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Pain points and gains highlight where difficulties or opportunities lie.</a:t>
            </a:r>
          </a:p>
          <a:p>
            <a:pPr marL="171450" indent="-171450" algn="l" defTabSz="914400" rtl="0" eaLnBrk="1" latinLnBrk="0" hangingPunct="1">
              <a:spcAft>
                <a:spcPts val="600"/>
              </a:spcAft>
              <a:buFont typeface="Arial" panose="020B0604020202020204" pitchFamily="34" charset="0"/>
              <a:buChar char="•"/>
            </a:pPr>
            <a:r>
              <a:rPr lang="en-GB" sz="1100" kern="1200" noProof="0" dirty="0">
                <a:solidFill>
                  <a:schemeClr val="tx1"/>
                </a:solidFill>
                <a:effectLst/>
                <a:latin typeface="Century Gothic" panose="020B0502020202020204" pitchFamily="34" charset="0"/>
                <a:ea typeface="+mn-ea"/>
                <a:cs typeface="+mn-cs"/>
              </a:rPr>
              <a:t>Conclusions lead to possible areas for action.</a:t>
            </a:r>
          </a:p>
          <a:p>
            <a:pPr marL="0" algn="l" defTabSz="914400" rtl="0" eaLnBrk="1" latinLnBrk="0" hangingPunct="1">
              <a:spcAft>
                <a:spcPts val="600"/>
              </a:spcAft>
            </a:pPr>
            <a:r>
              <a:rPr lang="en-GB" sz="1100" kern="1200" noProof="0" dirty="0">
                <a:solidFill>
                  <a:schemeClr val="tx1"/>
                </a:solidFill>
                <a:effectLst/>
                <a:latin typeface="Century Gothic" panose="020B0502020202020204" pitchFamily="34" charset="0"/>
                <a:ea typeface="+mn-ea"/>
                <a:cs typeface="+mn-cs"/>
              </a:rPr>
              <a:t>It is helpful to simulate a short example conversation or to let learners formulate questions that lead from a wish («</a:t>
            </a:r>
            <a:r>
              <a:rPr lang="en-GB" sz="1100" i="1" kern="1200" noProof="0" dirty="0">
                <a:solidFill>
                  <a:schemeClr val="tx1"/>
                </a:solidFill>
                <a:effectLst/>
                <a:latin typeface="Century Gothic" panose="020B0502020202020204" pitchFamily="34" charset="0"/>
                <a:ea typeface="+mn-ea"/>
                <a:cs typeface="+mn-cs"/>
              </a:rPr>
              <a:t>What would you like?»</a:t>
            </a:r>
            <a:r>
              <a:rPr lang="en-GB" sz="1100" kern="1200" noProof="0" dirty="0">
                <a:solidFill>
                  <a:schemeClr val="tx1"/>
                </a:solidFill>
                <a:effectLst/>
                <a:latin typeface="Century Gothic" panose="020B0502020202020204" pitchFamily="34" charset="0"/>
                <a:ea typeface="+mn-ea"/>
                <a:cs typeface="+mn-cs"/>
              </a:rPr>
              <a:t>) to specific experiences (</a:t>
            </a:r>
            <a:r>
              <a:rPr lang="en-GB" sz="1100" i="1" kern="1200" noProof="0" dirty="0">
                <a:solidFill>
                  <a:schemeClr val="tx1"/>
                </a:solidFill>
                <a:effectLst/>
                <a:latin typeface="Century Gothic" panose="020B0502020202020204" pitchFamily="34" charset="0"/>
                <a:ea typeface="+mn-ea"/>
                <a:cs typeface="+mn-cs"/>
              </a:rPr>
              <a:t>«Tell me about…»</a:t>
            </a:r>
            <a:r>
              <a:rPr lang="en-GB" sz="1100" kern="1200" noProof="0" dirty="0">
                <a:solidFill>
                  <a:schemeClr val="tx1"/>
                </a:solidFill>
                <a:effectLst/>
                <a:latin typeface="Century Gothic" panose="020B0502020202020204" pitchFamily="34" charset="0"/>
                <a:ea typeface="+mn-ea"/>
                <a:cs typeface="+mn-cs"/>
              </a:rPr>
              <a:t>).</a:t>
            </a:r>
          </a:p>
        </p:txBody>
      </p:sp>
      <p:sp>
        <p:nvSpPr>
          <p:cNvPr id="4" name="Foliennummernplatzhalter 3">
            <a:extLst>
              <a:ext uri="{FF2B5EF4-FFF2-40B4-BE49-F238E27FC236}">
                <a16:creationId xmlns:a16="http://schemas.microsoft.com/office/drawing/2014/main" id="{C19F0A40-239E-B91D-1618-9E843D57AC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73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020CA-58FD-DE91-DE5A-65F90D1CF5D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49DD2A-7512-619D-2912-721F1987BE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2E727E5-5B24-E92E-6F38-7BDB9080A0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two tools – the empathy map and the set of questions – are introduced.</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map is used to record answers and observations in a structured way; the set of questions provides guidance but needs to be adapted to the specific situation.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Learners need to understand how such tools help to clarify the problem area and develop a comprehensive picture of the target group.</a:t>
            </a:r>
          </a:p>
          <a:p>
            <a:endParaRPr lang="de-CH" dirty="0"/>
          </a:p>
        </p:txBody>
      </p:sp>
      <p:sp>
        <p:nvSpPr>
          <p:cNvPr id="4" name="Foliennummernplatzhalter 3">
            <a:extLst>
              <a:ext uri="{FF2B5EF4-FFF2-40B4-BE49-F238E27FC236}">
                <a16:creationId xmlns:a16="http://schemas.microsoft.com/office/drawing/2014/main" id="{D4BA4B59-2CB7-831F-FBE3-7805BF83AE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089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coloured diagram shows the seven dimensions of empathy work: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noProof="0" dirty="0">
                <a:solidFill>
                  <a:schemeClr val="tx1"/>
                </a:solidFill>
                <a:effectLst/>
                <a:latin typeface="Century Gothic" panose="020B0502020202020204" pitchFamily="34" charset="0"/>
                <a:ea typeface="+mn-ea"/>
                <a:cs typeface="+mn-cs"/>
              </a:rPr>
              <a:t>Who is the person?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noProof="0" dirty="0">
                <a:solidFill>
                  <a:schemeClr val="tx1"/>
                </a:solidFill>
                <a:effectLst/>
                <a:latin typeface="Century Gothic" panose="020B0502020202020204" pitchFamily="34" charset="0"/>
                <a:ea typeface="+mn-ea"/>
                <a:cs typeface="+mn-cs"/>
              </a:rPr>
              <a:t>What do they need to achieve?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noProof="0" dirty="0">
                <a:solidFill>
                  <a:schemeClr val="tx1"/>
                </a:solidFill>
                <a:effectLst/>
                <a:latin typeface="Century Gothic" panose="020B0502020202020204" pitchFamily="34" charset="0"/>
                <a:ea typeface="+mn-ea"/>
                <a:cs typeface="+mn-cs"/>
              </a:rPr>
              <a:t>What do they see, say, do and hear?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noProof="0" dirty="0">
                <a:solidFill>
                  <a:schemeClr val="tx1"/>
                </a:solidFill>
                <a:effectLst/>
                <a:latin typeface="Century Gothic" panose="020B0502020202020204" pitchFamily="34" charset="0"/>
                <a:ea typeface="+mn-ea"/>
                <a:cs typeface="+mn-cs"/>
              </a:rPr>
              <a:t>What frustrates them or what do they wish for?</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6E720-745B-7983-398E-78DB2EEC06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FA2AC3-DB34-CC42-8210-8D0DE53255D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22F1A8-657F-BE36-75B1-A130E4D710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ea typeface="+mn-ea"/>
                <a:cs typeface="+mn-cs"/>
              </a:rPr>
              <a:t>The handout explores the seven dimensions in more depth using specific questions. Teachers should point out that these questions need to be adapted flexibly – the key is for them to encourage storytelling and make the respondent’s everyday life more tangible.</a:t>
            </a:r>
          </a:p>
          <a:p>
            <a:endParaRPr lang="de-CH" dirty="0"/>
          </a:p>
        </p:txBody>
      </p:sp>
      <p:sp>
        <p:nvSpPr>
          <p:cNvPr id="4" name="Foliennummernplatzhalter 3">
            <a:extLst>
              <a:ext uri="{FF2B5EF4-FFF2-40B4-BE49-F238E27FC236}">
                <a16:creationId xmlns:a16="http://schemas.microsoft.com/office/drawing/2014/main" id="{878040A6-08DD-9BA3-155E-88898DF1C6FE}"/>
              </a:ext>
            </a:extLst>
          </p:cNvPr>
          <p:cNvSpPr>
            <a:spLocks noGrp="1"/>
          </p:cNvSpPr>
          <p:nvPr>
            <p:ph type="sldNum" sz="quarter" idx="5"/>
          </p:nvPr>
        </p:nvSpPr>
        <p:spPr/>
        <p:txBody>
          <a:bodyPr/>
          <a:lstStyle/>
          <a:p>
            <a:fld id="{552985BD-394C-4249-9520-F7128BE881DD}" type="slidenum">
              <a:rPr lang="ru-RU" smtClean="0"/>
              <a:t>29</a:t>
            </a:fld>
            <a:endParaRPr lang="ru-RU"/>
          </a:p>
        </p:txBody>
      </p:sp>
    </p:spTree>
    <p:extLst>
      <p:ext uri="{BB962C8B-B14F-4D97-AF65-F5344CB8AC3E}">
        <p14:creationId xmlns:p14="http://schemas.microsoft.com/office/powerpoint/2010/main" val="260421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In «Module 1: Finding a problem worth solving», learners are given the opportunity to identify a problem that is worth solving. The module consists of three parts:</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a:t>
            </a:r>
            <a:r>
              <a:rPr lang="en-GB" sz="1100" b="0" dirty="0">
                <a:solidFill>
                  <a:prstClr val="white"/>
                </a:solidFill>
                <a:latin typeface="+mn-lt"/>
                <a:ea typeface="Roboto" pitchFamily="2" charset="0"/>
                <a:cs typeface="Arial" charset="0"/>
              </a:rPr>
              <a:t>Which problem area are you passionate about? </a:t>
            </a:r>
          </a:p>
          <a:p>
            <a:pPr marL="171450" indent="-171450">
              <a:buFont typeface="Arial" panose="020B0604020202020204" pitchFamily="34" charset="0"/>
              <a:buChar char="•"/>
            </a:pPr>
            <a:r>
              <a:rPr lang="en-GB" sz="1100" b="0" noProof="0" dirty="0">
                <a:latin typeface="Century Gothic" panose="020B0502020202020204" pitchFamily="34" charset="0"/>
              </a:rPr>
              <a:t>M1.2 How can you get to the bottom of a problem?</a:t>
            </a:r>
          </a:p>
          <a:p>
            <a:pPr marL="171450" indent="-171450">
              <a:buFont typeface="Arial" panose="020B0604020202020204" pitchFamily="34" charset="0"/>
              <a:buChar char="•"/>
            </a:pPr>
            <a:r>
              <a:rPr lang="en-GB" sz="1100" b="0" noProof="0" dirty="0">
                <a:latin typeface="Century Gothic" panose="020B0502020202020204" pitchFamily="34" charset="0"/>
              </a:rPr>
              <a:t>M1.3 How do you define the problem you wish to tackle?</a:t>
            </a:r>
          </a:p>
          <a:p>
            <a:endParaRPr lang="en-GB" sz="1100" noProof="0" dirty="0">
              <a:latin typeface="Century Gothic" panose="020B0502020202020204" pitchFamily="34" charset="0"/>
            </a:endParaRPr>
          </a:p>
          <a:p>
            <a:r>
              <a:rPr lang="en-GB" sz="1100" b="0" noProof="0" dirty="0">
                <a:latin typeface="Century Gothic" panose="020B0502020202020204" pitchFamily="34" charset="0"/>
              </a:rPr>
              <a:t>We have deliberately designed this module to be comprehensive. This stems from our experience that learners often rush through the problem analysis and do not delve deeply enough into it. However, a thorough problem analysis is essential for developing a solution that actually alleviates the problem and delivers real benefits to customers. That is why it is given plenty of attention in this module.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294F-6BC1-7836-DC1C-CE2AEDC2D9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A738FD-B9AA-2D24-2666-282EC970CFD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EEE99F7-A902-DB3D-8BF2-B35F9A8396A5}"/>
              </a:ext>
            </a:extLst>
          </p:cNvPr>
          <p:cNvSpPr>
            <a:spLocks noGrp="1"/>
          </p:cNvSpPr>
          <p:nvPr>
            <p:ph type="body" idx="1"/>
          </p:nvPr>
        </p:nvSpPr>
        <p:spPr/>
        <p:txBody>
          <a:bodyPr/>
          <a:lstStyle/>
          <a:p>
            <a:pPr>
              <a:spcAft>
                <a:spcPts val="600"/>
              </a:spcAft>
            </a:pPr>
            <a:r>
              <a:rPr lang="en-GB" sz="1100" kern="1200" noProof="0" dirty="0">
                <a:solidFill>
                  <a:schemeClr val="tx1"/>
                </a:solidFill>
                <a:effectLst/>
                <a:latin typeface="Century Gothic" panose="020B0502020202020204" pitchFamily="34" charset="0"/>
                <a:ea typeface="+mn-ea"/>
                <a:cs typeface="+mn-cs"/>
              </a:rPr>
              <a:t>This version serves as a template for completing an empathy map in class or as part of learners’ own project.</a:t>
            </a:r>
          </a:p>
          <a:p>
            <a:pPr>
              <a:spcAft>
                <a:spcPts val="600"/>
              </a:spcAft>
            </a:pPr>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54DB7492-9C70-1528-BE92-85C8C498C533}"/>
              </a:ext>
            </a:extLst>
          </p:cNvPr>
          <p:cNvSpPr>
            <a:spLocks noGrp="1"/>
          </p:cNvSpPr>
          <p:nvPr>
            <p:ph type="sldNum" sz="quarter" idx="5"/>
          </p:nvPr>
        </p:nvSpPr>
        <p:spPr/>
        <p:txBody>
          <a:bodyPr/>
          <a:lstStyle/>
          <a:p>
            <a:fld id="{552985BD-394C-4249-9520-F7128BE881DD}" type="slidenum">
              <a:rPr lang="ru-RU" smtClean="0"/>
              <a:t>30</a:t>
            </a:fld>
            <a:endParaRPr lang="ru-RU"/>
          </a:p>
        </p:txBody>
      </p:sp>
    </p:spTree>
    <p:extLst>
      <p:ext uri="{BB962C8B-B14F-4D97-AF65-F5344CB8AC3E}">
        <p14:creationId xmlns:p14="http://schemas.microsoft.com/office/powerpoint/2010/main" val="4143984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552985BD-394C-4249-9520-F7128BE881DD}" type="slidenum">
              <a:rPr lang="ru-RU" smtClean="0"/>
              <a:t>31</a:t>
            </a:fld>
            <a:endParaRPr lang="ru-RU"/>
          </a:p>
        </p:txBody>
      </p:sp>
    </p:spTree>
    <p:extLst>
      <p:ext uri="{BB962C8B-B14F-4D97-AF65-F5344CB8AC3E}">
        <p14:creationId xmlns:p14="http://schemas.microsoft.com/office/powerpoint/2010/main" val="1679042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E468-4BC7-9824-5018-46470E0D5A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58CD50C-AC56-4248-B8ED-ADD03E682C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A33B73D-409E-8970-1BB9-A2E79A145BB3}"/>
              </a:ext>
            </a:extLst>
          </p:cNvPr>
          <p:cNvSpPr>
            <a:spLocks noGrp="1"/>
          </p:cNvSpPr>
          <p:nvPr>
            <p:ph type="body" idx="1"/>
          </p:nvPr>
        </p:nvSpPr>
        <p:spPr/>
        <p:txBody>
          <a:bodyPr/>
          <a:lstStyle/>
          <a:p>
            <a:r>
              <a:rPr lang="en-GB" sz="1100" noProof="0" dirty="0">
                <a:latin typeface="Century Gothic" panose="020B0502020202020204" pitchFamily="34" charset="0"/>
              </a:rPr>
              <a:t>The method of </a:t>
            </a:r>
            <a:r>
              <a:rPr lang="en-GB" sz="1100" noProof="0" dirty="0" err="1">
                <a:latin typeface="Century Gothic" panose="020B0502020202020204" pitchFamily="34" charset="0"/>
              </a:rPr>
              <a:t>Wh</a:t>
            </a:r>
            <a:r>
              <a:rPr lang="en-GB" sz="1100" noProof="0" dirty="0">
                <a:latin typeface="Century Gothic" panose="020B0502020202020204" pitchFamily="34" charset="0"/>
              </a:rPr>
              <a:t>- &amp; H-Questions is also very well suited to analysing a problem area in depth. The slide set </a:t>
            </a:r>
            <a:r>
              <a:rPr lang="de-CH" sz="1100" i="0" dirty="0">
                <a:latin typeface="Century Gothic" panose="020B0502020202020204" pitchFamily="34" charset="0"/>
              </a:rPr>
              <a:t>«</a:t>
            </a:r>
            <a:r>
              <a:rPr lang="en-GB" sz="1100" i="0" noProof="0" dirty="0" err="1">
                <a:latin typeface="Century Gothic" panose="020B0502020202020204" pitchFamily="34" charset="0"/>
              </a:rPr>
              <a:t>Wh</a:t>
            </a:r>
            <a:r>
              <a:rPr lang="en-GB" sz="1100" i="0" noProof="0" dirty="0">
                <a:latin typeface="Century Gothic" panose="020B0502020202020204" pitchFamily="34" charset="0"/>
              </a:rPr>
              <a:t>- &amp; H-Questions and critical thinking</a:t>
            </a:r>
            <a:r>
              <a:rPr lang="de-CH" sz="1100" i="0" dirty="0">
                <a:latin typeface="Century Gothic" panose="020B0502020202020204" pitchFamily="34" charset="0"/>
              </a:rPr>
              <a:t>»</a:t>
            </a:r>
            <a:r>
              <a:rPr lang="en-GB" sz="1100" i="0" noProof="0" dirty="0">
                <a:latin typeface="Century Gothic" panose="020B0502020202020204" pitchFamily="34" charset="0"/>
              </a:rPr>
              <a:t> </a:t>
            </a:r>
            <a:r>
              <a:rPr lang="en-GB" sz="1100" noProof="0" dirty="0">
                <a:latin typeface="Century Gothic" panose="020B0502020202020204" pitchFamily="34" charset="0"/>
              </a:rPr>
              <a:t>can be used for this purpose.</a:t>
            </a:r>
          </a:p>
        </p:txBody>
      </p:sp>
      <p:sp>
        <p:nvSpPr>
          <p:cNvPr id="4" name="Foliennummernplatzhalter 3">
            <a:extLst>
              <a:ext uri="{FF2B5EF4-FFF2-40B4-BE49-F238E27FC236}">
                <a16:creationId xmlns:a16="http://schemas.microsoft.com/office/drawing/2014/main" id="{76D5B224-8EF6-D439-8490-C3BBEE242D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723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027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r>
              <a:rPr lang="de-CH" sz="1100" dirty="0">
                <a:latin typeface="Century Gothic" panose="020B0502020202020204" pitchFamily="34" charset="0"/>
              </a:rPr>
              <a:t>In </a:t>
            </a:r>
            <a:r>
              <a:rPr lang="de-CH" sz="1100" i="1" dirty="0">
                <a:latin typeface="Century Gothic" panose="020B0502020202020204" pitchFamily="34" charset="0"/>
              </a:rPr>
              <a:t>myidea 2.0</a:t>
            </a:r>
            <a:r>
              <a:rPr lang="de-CH" sz="1100" dirty="0">
                <a:latin typeface="Century Gothic" panose="020B0502020202020204" pitchFamily="34" charset="0"/>
              </a:rPr>
              <a:t>, great importance is attached to regularly presenting the current state of thinking and gathering feedback. This is not only useful when it comes to </a:t>
            </a:r>
            <a:r>
              <a:rPr lang="de-CH" sz="1100" dirty="0" err="1">
                <a:latin typeface="Century Gothic" panose="020B0502020202020204" pitchFamily="34" charset="0"/>
              </a:rPr>
              <a:t>business</a:t>
            </a:r>
            <a:r>
              <a:rPr lang="de-CH" sz="1100" dirty="0">
                <a:latin typeface="Century Gothic" panose="020B0502020202020204" pitchFamily="34" charset="0"/>
              </a:rPr>
              <a:t> ideas, but also at this early stage, when it comes to the current thinking on the problem area.</a:t>
            </a:r>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85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R="0" lvl="0" indent="0" fontAlgn="auto">
              <a:lnSpc>
                <a:spcPct val="100000"/>
              </a:lnSpc>
              <a:spcBef>
                <a:spcPts val="0"/>
              </a:spcBef>
              <a:spcAft>
                <a:spcPts val="0"/>
              </a:spcAft>
              <a:buClrTx/>
              <a:buSzTx/>
              <a:buFontTx/>
              <a:buNone/>
              <a:tabLst/>
              <a:defRPr/>
            </a:pPr>
            <a:r>
              <a:rPr lang="en-GB" sz="1100" noProof="0" dirty="0">
                <a:latin typeface="+mj-lt"/>
              </a:rPr>
              <a:t>Learners may be advised that more detailed information on conducting interviews and conversations can be found in the slide set «</a:t>
            </a:r>
            <a:r>
              <a:rPr lang="en-GB" sz="1100" kern="1200" noProof="0" dirty="0">
                <a:solidFill>
                  <a:schemeClr val="tx1"/>
                </a:solidFill>
                <a:effectLst/>
                <a:latin typeface="+mj-lt"/>
                <a:ea typeface="+mn-ea"/>
                <a:cs typeface="+mn-cs"/>
              </a:rPr>
              <a:t>Recurring Topics – Conducting Interviews»</a:t>
            </a:r>
            <a:r>
              <a:rPr lang="en-GB" sz="1100" noProof="0" dirty="0">
                <a:latin typeface="+mj-lt"/>
              </a:rPr>
              <a:t>.</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728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9840-CFCC-692E-3536-61242BE2B2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A52987-4D8B-B54F-7806-087A03A4083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60EB08-0C45-3393-B233-60DB82C2E914}"/>
              </a:ext>
            </a:extLst>
          </p:cNvPr>
          <p:cNvSpPr>
            <a:spLocks noGrp="1"/>
          </p:cNvSpPr>
          <p:nvPr>
            <p:ph type="body" idx="1"/>
          </p:nvPr>
        </p:nvSpPr>
        <p:spPr/>
        <p:txBody>
          <a:bodyPr/>
          <a:lstStyle/>
          <a:p>
            <a:r>
              <a:rPr lang="en-GB" sz="1100" noProof="0" dirty="0">
                <a:latin typeface="+mj-lt"/>
              </a:rPr>
              <a:t>Discussions with experts are particularly valuable for learners. They not only help learners gain a deeper understanding of the issue at hand but also enable them to further develop their own skills in conducting professional conversations and interviews. </a:t>
            </a:r>
            <a:r>
              <a:rPr lang="en-GB" sz="1100" kern="1200" noProof="0" dirty="0">
                <a:solidFill>
                  <a:schemeClr val="tx1"/>
                </a:solidFill>
                <a:effectLst/>
                <a:latin typeface="+mj-lt"/>
                <a:ea typeface="+mn-ea"/>
                <a:cs typeface="+mn-cs"/>
              </a:rPr>
              <a:t> Later in the </a:t>
            </a:r>
            <a:r>
              <a:rPr lang="en-GB" sz="1100" i="1" kern="1200" noProof="0" dirty="0" err="1">
                <a:solidFill>
                  <a:schemeClr val="tx1"/>
                </a:solidFill>
                <a:effectLst/>
                <a:latin typeface="+mj-lt"/>
                <a:ea typeface="+mn-ea"/>
                <a:cs typeface="+mn-cs"/>
              </a:rPr>
              <a:t>myidea</a:t>
            </a:r>
            <a:r>
              <a:rPr lang="en-GB" sz="1100" i="1" kern="1200" noProof="0" dirty="0">
                <a:solidFill>
                  <a:schemeClr val="tx1"/>
                </a:solidFill>
                <a:effectLst/>
                <a:latin typeface="+mj-lt"/>
                <a:ea typeface="+mn-ea"/>
                <a:cs typeface="+mn-cs"/>
              </a:rPr>
              <a:t> </a:t>
            </a:r>
            <a:r>
              <a:rPr lang="en-GB" sz="1100" kern="1200" noProof="0" dirty="0">
                <a:solidFill>
                  <a:schemeClr val="tx1"/>
                </a:solidFill>
                <a:effectLst/>
                <a:latin typeface="+mj-lt"/>
                <a:ea typeface="+mn-ea"/>
                <a:cs typeface="+mn-cs"/>
              </a:rPr>
              <a:t>process, interviews with experts can also be used to obtain feedback on business ideas and to validate them. Further information on this can be found in the slide set: «Recurring themes – Conducting interviews».</a:t>
            </a:r>
          </a:p>
        </p:txBody>
      </p:sp>
      <p:sp>
        <p:nvSpPr>
          <p:cNvPr id="4" name="Foliennummernplatzhalter 3">
            <a:extLst>
              <a:ext uri="{FF2B5EF4-FFF2-40B4-BE49-F238E27FC236}">
                <a16:creationId xmlns:a16="http://schemas.microsoft.com/office/drawing/2014/main" id="{8A451EBA-58EA-4BCC-EE30-DE726F2B52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263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Experts are, of course, usually very busy. Nevertheless, many are willing to make themselves available for a short interview. Learners often underestimate experts’ willingness to set aside time for this, or feel a sense of awe. The teacher can draw their attention to this. When learners manage to organise and conduct such an interview, they are often very proud and surprised that the experts took them seriously.</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8563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215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noProof="0" dirty="0"/>
              <a:t>Module 1.2: «How can you get to the bottom of a problem?» offers learners various ways to develop a thorough understanding of the problem they are addressing. Within the </a:t>
            </a:r>
            <a:r>
              <a:rPr lang="en-GB" sz="1100" b="0" i="1" noProof="0" dirty="0"/>
              <a:t>myidea</a:t>
            </a:r>
            <a:r>
              <a:rPr lang="en-GB" sz="1100" b="0" noProof="0" dirty="0"/>
              <a:t> process, this step is crucial: moving on to the idea generation stage without a clear understanding of the problem often results in less relevant or less promising entrepreneurial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dirty="0"/>
              <a:t>The module consists of the following learning units: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noProof="0" dirty="0"/>
          </a:p>
          <a:p>
            <a:pPr marL="171450" indent="-171450">
              <a:buFont typeface="Arial" panose="020B0604020202020204" pitchFamily="34" charset="0"/>
              <a:buChar char="•"/>
            </a:pPr>
            <a:r>
              <a:rPr lang="en-GB" sz="1100" b="1" noProof="0" dirty="0"/>
              <a:t>Learning unit:</a:t>
            </a:r>
            <a:r>
              <a:rPr lang="en-GB" sz="1100" b="0" noProof="0" dirty="0"/>
              <a:t> </a:t>
            </a:r>
            <a:r>
              <a:rPr lang="en-GB" sz="1100" b="0" noProof="0" dirty="0">
                <a:solidFill>
                  <a:srgbClr val="0B4874"/>
                </a:solidFill>
                <a:cs typeface="Arial" pitchFamily="34" charset="0"/>
              </a:rPr>
              <a:t>Examining a problem area in detail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D17930"/>
                </a:solidFill>
                <a:effectLst/>
                <a:uLnTx/>
                <a:uFillTx/>
                <a:latin typeface="+mn-lt"/>
                <a:ea typeface="+mn-ea"/>
                <a:cs typeface="Arial" pitchFamily="34" charset="0"/>
              </a:rPr>
              <a:t>Learning </a:t>
            </a:r>
            <a:r>
              <a:rPr lang="en-GB" sz="1100" b="1" noProof="0" dirty="0">
                <a:solidFill>
                  <a:srgbClr val="D17930"/>
                </a:solidFill>
                <a:latin typeface="+mn-lt"/>
                <a:cs typeface="Arial" pitchFamily="34" charset="0"/>
              </a:rPr>
              <a:t>unit:</a:t>
            </a:r>
            <a:r>
              <a:rPr kumimoji="0" lang="en-GB" sz="1100" b="1" i="0" u="none" strike="noStrike" kern="1200" cap="none" spc="0" normalizeH="0" baseline="0" noProof="0" dirty="0">
                <a:ln>
                  <a:noFill/>
                </a:ln>
                <a:solidFill>
                  <a:srgbClr val="D17930"/>
                </a:solidFill>
                <a:effectLst/>
                <a:uLnTx/>
                <a:uFillTx/>
                <a:latin typeface="+mn-lt"/>
                <a:ea typeface="+mn-ea"/>
                <a:cs typeface="Arial" pitchFamily="34" charset="0"/>
              </a:rPr>
              <a:t> </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Conducting a research assignment</a:t>
            </a:r>
            <a:endParaRPr lang="en-GB" sz="1100" b="0" noProof="0" dirty="0">
              <a:solidFill>
                <a:srgbClr val="0B4874"/>
              </a:solidFill>
              <a:cs typeface="Arial" pitchFamily="34" charset="0"/>
            </a:endParaRPr>
          </a:p>
          <a:p>
            <a:pPr marL="171450" indent="-171450">
              <a:buFont typeface="Arial" panose="020B0604020202020204" pitchFamily="34" charset="0"/>
              <a:buChar char="•"/>
            </a:pPr>
            <a:r>
              <a:rPr lang="en-GB" sz="1100" b="1" noProof="0" dirty="0"/>
              <a:t>Learning unit:</a:t>
            </a:r>
            <a:r>
              <a:rPr lang="en-GB" sz="1100" b="0" noProof="0" dirty="0"/>
              <a:t> </a:t>
            </a:r>
            <a:r>
              <a:rPr lang="en-GB" sz="1100" b="0" noProof="0" dirty="0">
                <a:solidFill>
                  <a:srgbClr val="0B4874"/>
                </a:solidFill>
                <a:cs typeface="Arial" pitchFamily="34" charset="0"/>
              </a:rPr>
              <a:t>Creating an empathy map</a:t>
            </a:r>
            <a:endParaRPr lang="en-GB" sz="1100" b="1" noProof="0" dirty="0">
              <a:solidFill>
                <a:srgbClr val="0B4874"/>
              </a:solidFill>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D17930"/>
                </a:solidFill>
                <a:effectLst/>
                <a:uLnTx/>
                <a:uFillTx/>
                <a:latin typeface="+mn-lt"/>
                <a:ea typeface="+mn-ea"/>
                <a:cs typeface="Arial" pitchFamily="34" charset="0"/>
              </a:rPr>
              <a:t>Learning unit: </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Applying the </a:t>
            </a:r>
            <a:r>
              <a:rPr kumimoji="0" lang="en-GB" sz="1100" b="0" i="0" u="none" strike="noStrike" kern="1200" cap="none" spc="0" normalizeH="0" baseline="0" noProof="0" dirty="0" err="1">
                <a:ln>
                  <a:noFill/>
                </a:ln>
                <a:solidFill>
                  <a:srgbClr val="D17930"/>
                </a:solidFill>
                <a:effectLst/>
                <a:uLnTx/>
                <a:uFillTx/>
                <a:latin typeface="+mn-lt"/>
                <a:ea typeface="+mn-ea"/>
                <a:cs typeface="Arial" pitchFamily="34" charset="0"/>
              </a:rPr>
              <a:t>Wh</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 &amp; H-</a:t>
            </a:r>
            <a:r>
              <a:rPr lang="en-GB" sz="1100" b="0" noProof="0" dirty="0">
                <a:solidFill>
                  <a:srgbClr val="D17930"/>
                </a:solidFill>
                <a:latin typeface="+mn-lt"/>
                <a:cs typeface="Arial" pitchFamily="34" charset="0"/>
              </a:rPr>
              <a:t>Q</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uestions to your own problem area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D17930"/>
                </a:solidFill>
                <a:effectLst/>
                <a:uLnTx/>
                <a:uFillTx/>
                <a:latin typeface="+mn-lt"/>
                <a:ea typeface="+mn-ea"/>
                <a:cs typeface="Arial" pitchFamily="34" charset="0"/>
              </a:rPr>
              <a:t>Learning unit:</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 Presenting what you have learnt and seeking feedback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1200" cap="none" spc="0" normalizeH="0" baseline="0" noProof="0" dirty="0">
                <a:ln>
                  <a:noFill/>
                </a:ln>
                <a:solidFill>
                  <a:srgbClr val="D17930"/>
                </a:solidFill>
                <a:effectLst/>
                <a:uLnTx/>
                <a:uFillTx/>
                <a:latin typeface="+mn-lt"/>
                <a:ea typeface="+mn-ea"/>
                <a:cs typeface="Arial" pitchFamily="34" charset="0"/>
              </a:rPr>
              <a:t>Learning unit: </a:t>
            </a:r>
            <a:r>
              <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rPr>
              <a:t>Interview with an expert</a:t>
            </a:r>
            <a:endParaRPr kumimoji="0" lang="en-GB" sz="1100" b="0" i="0" u="none" strike="noStrike" kern="1200" cap="none" spc="0" normalizeH="0" baseline="0" noProof="0" dirty="0">
              <a:ln>
                <a:noFill/>
              </a:ln>
              <a:solidFill>
                <a:srgbClr val="D1793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D1793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noProof="0" dirty="0"/>
              <a:t>Teachers can decide which learning units are most suitable for their learners, and to what depth they should be implemented.</a:t>
            </a:r>
            <a:endParaRPr kumimoji="0" lang="en-GB" sz="1100" b="0" i="0" u="none" strike="noStrike" kern="1200" cap="none" spc="0" normalizeH="0" baseline="0" noProof="0" dirty="0">
              <a:ln>
                <a:noFill/>
              </a:ln>
              <a:solidFill>
                <a:srgbClr val="D17930"/>
              </a:solidFill>
              <a:effectLst/>
              <a:uLnTx/>
              <a:uFillTx/>
              <a:latin typeface="+mn-lt"/>
              <a:ea typeface="+mn-ea"/>
              <a:cs typeface="Arial"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en-GB" sz="1100" noProof="0" dirty="0">
                <a:latin typeface="Century Gothic" panose="020B0502020202020204" pitchFamily="34" charset="0"/>
              </a:rPr>
              <a:t>The term </a:t>
            </a:r>
            <a:r>
              <a:rPr lang="en-GB" sz="1100" i="1" noProof="0" dirty="0">
                <a:latin typeface="Century Gothic" panose="020B0502020202020204" pitchFamily="34" charset="0"/>
              </a:rPr>
              <a:t>problem area </a:t>
            </a:r>
            <a:r>
              <a:rPr lang="en-GB" sz="1100" noProof="0" dirty="0">
                <a:latin typeface="Century Gothic" panose="020B0502020202020204" pitchFamily="34" charset="0"/>
              </a:rPr>
              <a:t>refers to a </a:t>
            </a:r>
            <a:r>
              <a:rPr lang="en-GB" sz="1100" b="1" noProof="0" dirty="0">
                <a:latin typeface="Century Gothic" panose="020B0502020202020204" pitchFamily="34" charset="0"/>
              </a:rPr>
              <a:t>broad range or field of challenges</a:t>
            </a:r>
            <a:r>
              <a:rPr lang="en-GB" sz="1100" noProof="0" dirty="0">
                <a:latin typeface="Century Gothic" panose="020B0502020202020204" pitchFamily="34" charset="0"/>
              </a:rPr>
              <a:t>, rather than a single, clearly defined problem.</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It is the </a:t>
            </a:r>
            <a:r>
              <a:rPr lang="en-GB" sz="1100" b="1" noProof="0" dirty="0">
                <a:latin typeface="Century Gothic" panose="020B0502020202020204" pitchFamily="34" charset="0"/>
              </a:rPr>
              <a:t>starting point </a:t>
            </a:r>
            <a:r>
              <a:rPr lang="en-GB" sz="1100" noProof="0" dirty="0">
                <a:latin typeface="Century Gothic" panose="020B0502020202020204" pitchFamily="34" charset="0"/>
              </a:rPr>
              <a:t>from which learners begin their exploration – for example, </a:t>
            </a:r>
            <a:r>
              <a:rPr lang="en-GB" sz="1100" i="1" noProof="0" dirty="0">
                <a:latin typeface="Century Gothic" panose="020B0502020202020204" pitchFamily="34" charset="0"/>
              </a:rPr>
              <a:t>food waste in schools</a:t>
            </a:r>
            <a:r>
              <a:rPr lang="en-GB" sz="1100" noProof="0" dirty="0">
                <a:latin typeface="Century Gothic" panose="020B0502020202020204" pitchFamily="34" charset="0"/>
              </a:rPr>
              <a:t>, </a:t>
            </a:r>
            <a:r>
              <a:rPr lang="en-GB" sz="1100" i="1" noProof="0" dirty="0">
                <a:latin typeface="Century Gothic" panose="020B0502020202020204" pitchFamily="34" charset="0"/>
              </a:rPr>
              <a:t>urban mobility </a:t>
            </a:r>
            <a:r>
              <a:rPr lang="en-GB" sz="1100" noProof="0" dirty="0">
                <a:latin typeface="Century Gothic" panose="020B0502020202020204" pitchFamily="34" charset="0"/>
              </a:rPr>
              <a:t>or </a:t>
            </a:r>
            <a:r>
              <a:rPr lang="en-GB" sz="1100" i="1" noProof="0" dirty="0">
                <a:latin typeface="Century Gothic" panose="020B0502020202020204" pitchFamily="34" charset="0"/>
              </a:rPr>
              <a:t>the use of plastic in takeaway packaging</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At this early stage, the aim is not to define the problem to be solved precisely, but </a:t>
            </a:r>
            <a:r>
              <a:rPr lang="en-GB" sz="1100" b="1" noProof="0" dirty="0">
                <a:latin typeface="Century Gothic" panose="020B0502020202020204" pitchFamily="34" charset="0"/>
              </a:rPr>
              <a:t>to find out what kinds of problems exist, whom they affect and why</a:t>
            </a:r>
            <a:r>
              <a:rPr lang="en-GB" sz="1100" noProof="0" dirty="0">
                <a:latin typeface="Century Gothic" panose="020B0502020202020204" pitchFamily="34" charset="0"/>
              </a:rPr>
              <a:t>.</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A </a:t>
            </a:r>
            <a:r>
              <a:rPr lang="en-GB" sz="1100" b="1" noProof="0" dirty="0">
                <a:latin typeface="Century Gothic" panose="020B0502020202020204" pitchFamily="34" charset="0"/>
              </a:rPr>
              <a:t>problem area </a:t>
            </a:r>
            <a:r>
              <a:rPr lang="en-GB" sz="1100" noProof="0" dirty="0">
                <a:latin typeface="Century Gothic" panose="020B0502020202020204" pitchFamily="34" charset="0"/>
              </a:rPr>
              <a:t>encompasses many potential problems, needs and perspectives.</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In the area </a:t>
            </a:r>
            <a:r>
              <a:rPr lang="en-GB" sz="1100" i="1" noProof="0" dirty="0">
                <a:latin typeface="Century Gothic" panose="020B0502020202020204" pitchFamily="34" charset="0"/>
              </a:rPr>
              <a:t>of the use of plastic in takeaway packaging, </a:t>
            </a:r>
            <a:r>
              <a:rPr lang="en-GB" sz="1100" noProof="0" dirty="0">
                <a:latin typeface="Century Gothic" panose="020B0502020202020204" pitchFamily="34" charset="0"/>
              </a:rPr>
              <a:t>for example, several specific problems might later be identified:</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Customers find reusable options impractical.</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Restaurants lack affordable suppliers.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The regulations for small businesses are unclear.</a:t>
            </a:r>
          </a:p>
          <a:p>
            <a:pPr marL="171450" indent="-171450">
              <a:spcAft>
                <a:spcPts val="600"/>
              </a:spcAft>
              <a:buFont typeface="Arial" panose="020B0604020202020204" pitchFamily="34" charset="0"/>
              <a:buChar char="•"/>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This distinction is important because such </a:t>
            </a:r>
            <a:r>
              <a:rPr lang="en-GB" sz="1100" b="1" noProof="0" dirty="0">
                <a:latin typeface="Century Gothic" panose="020B0502020202020204" pitchFamily="34" charset="0"/>
              </a:rPr>
              <a:t>«entrepreneurial» explorations are initially broad in scope</a:t>
            </a:r>
            <a:r>
              <a:rPr lang="en-GB" sz="1100" noProof="0" dirty="0">
                <a:latin typeface="Century Gothic" panose="020B0502020202020204" pitchFamily="34" charset="0"/>
              </a:rPr>
              <a:t>. If learners jump too quickly to a specific problem («too many plastic cups in our canteen»), they might overlook more significant opportunities or related tasks. The teacher could explain that exploring a problem area means </a:t>
            </a:r>
            <a:r>
              <a:rPr lang="en-GB" sz="1100" b="1" noProof="0" dirty="0">
                <a:latin typeface="Century Gothic" panose="020B0502020202020204" pitchFamily="34" charset="0"/>
              </a:rPr>
              <a:t>looking beyond a single symptom or an idea </a:t>
            </a:r>
            <a:r>
              <a:rPr lang="en-GB" sz="1100" noProof="0" dirty="0">
                <a:latin typeface="Century Gothic" panose="020B0502020202020204" pitchFamily="34" charset="0"/>
              </a:rPr>
              <a:t>– this involves mapping out the ecosystem, observing behaviours, and identifying where unmet needs or frustrations arise.</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It is not simply a matter of thinking outside the box, but rather of </a:t>
            </a:r>
            <a:r>
              <a:rPr lang="en-GB" sz="1100" b="1" noProof="0" dirty="0">
                <a:latin typeface="Century Gothic" panose="020B0502020202020204" pitchFamily="34" charset="0"/>
              </a:rPr>
              <a:t>looking deeper into the box </a:t>
            </a:r>
            <a:r>
              <a:rPr lang="en-GB" sz="1100" noProof="0" dirty="0">
                <a:latin typeface="Century Gothic" panose="020B0502020202020204" pitchFamily="34" charset="0"/>
              </a:rPr>
              <a:t>to understand all the elements that shape the situation, before narrowing the focus to a confirmed problem.</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a:t>
            </a:r>
            <a:r>
              <a:rPr lang="en-GB" sz="1100" noProof="0" dirty="0"/>
              <a:t>slide introduces an important business mindset: </a:t>
            </a:r>
            <a:r>
              <a:rPr lang="en-GB" sz="1100" b="1" noProof="0" dirty="0"/>
              <a:t>people do not always express their actual needs.</a:t>
            </a:r>
            <a:endParaRPr lang="en-GB" sz="1100" noProof="0" dirty="0"/>
          </a:p>
          <a:p>
            <a:pPr>
              <a:spcAft>
                <a:spcPts val="600"/>
              </a:spcAft>
            </a:pPr>
            <a:r>
              <a:rPr lang="en-GB" sz="1100" noProof="0" dirty="0"/>
              <a:t>Henry Ford’s famous quote – «If I had asked people what they wanted, they would have said faster horses» – illustrates that customers often describe a </a:t>
            </a:r>
            <a:r>
              <a:rPr lang="en-GB" sz="1100" b="1" noProof="0" dirty="0"/>
              <a:t>solution </a:t>
            </a:r>
            <a:r>
              <a:rPr lang="en-GB" sz="1100" noProof="0" dirty="0"/>
              <a:t>based on what they already know, rather than on the </a:t>
            </a:r>
            <a:r>
              <a:rPr lang="en-GB" sz="1100" b="1" noProof="0" dirty="0"/>
              <a:t>underlying problem </a:t>
            </a:r>
            <a:r>
              <a:rPr lang="en-GB" sz="1100" b="0" noProof="0" dirty="0"/>
              <a:t>they </a:t>
            </a:r>
            <a:r>
              <a:rPr lang="en-GB" sz="1100" noProof="0" dirty="0"/>
              <a:t>are actually experiencing.</a:t>
            </a:r>
          </a:p>
          <a:p>
            <a:pPr>
              <a:spcAft>
                <a:spcPts val="600"/>
              </a:spcAft>
            </a:pPr>
            <a:endParaRPr lang="en-GB" sz="1100" noProof="0" dirty="0"/>
          </a:p>
          <a:p>
            <a:pPr>
              <a:spcAft>
                <a:spcPts val="600"/>
              </a:spcAft>
            </a:pPr>
            <a:r>
              <a:rPr lang="en-GB" sz="1100" noProof="0" dirty="0"/>
              <a:t>Emphasise the following:</a:t>
            </a:r>
          </a:p>
          <a:p>
            <a:pPr marL="171450" indent="-171450">
              <a:spcAft>
                <a:spcPts val="600"/>
              </a:spcAft>
              <a:buFont typeface="Arial" panose="020B0604020202020204" pitchFamily="34" charset="0"/>
              <a:buChar char="•"/>
            </a:pPr>
            <a:r>
              <a:rPr lang="en-GB" sz="1100" noProof="0" dirty="0"/>
              <a:t>The desire for «faster horses» reflects only a </a:t>
            </a:r>
            <a:r>
              <a:rPr lang="en-GB" sz="1100" b="1" noProof="0" dirty="0"/>
              <a:t>superficial wish</a:t>
            </a:r>
            <a:r>
              <a:rPr lang="en-GB" sz="1100" noProof="0" dirty="0"/>
              <a:t>.</a:t>
            </a:r>
          </a:p>
          <a:p>
            <a:pPr marL="171450" indent="-171450">
              <a:spcAft>
                <a:spcPts val="600"/>
              </a:spcAft>
              <a:buFont typeface="Arial" panose="020B0604020202020204" pitchFamily="34" charset="0"/>
              <a:buChar char="•"/>
            </a:pPr>
            <a:r>
              <a:rPr lang="en-GB" sz="1100" noProof="0" dirty="0"/>
              <a:t>The </a:t>
            </a:r>
            <a:r>
              <a:rPr lang="en-GB" sz="1100" b="1" noProof="0" dirty="0"/>
              <a:t>real need </a:t>
            </a:r>
            <a:r>
              <a:rPr lang="en-GB" sz="1100" noProof="0" dirty="0"/>
              <a:t>was for a faster, more reliable means of transport – a broader goal that paved the way for innovation.</a:t>
            </a:r>
          </a:p>
          <a:p>
            <a:pPr>
              <a:spcAft>
                <a:spcPts val="600"/>
              </a:spcAft>
            </a:pPr>
            <a:endParaRPr lang="en-GB" sz="1100" noProof="0" dirty="0"/>
          </a:p>
          <a:p>
            <a:pPr>
              <a:spcAft>
                <a:spcPts val="600"/>
              </a:spcAft>
            </a:pPr>
            <a:r>
              <a:rPr lang="en-GB" sz="1100" noProof="0" dirty="0"/>
              <a:t>Stress that entrepreneurs and innovators must look beyond what people </a:t>
            </a:r>
            <a:r>
              <a:rPr lang="en-GB" sz="1100" i="1" noProof="0" dirty="0"/>
              <a:t>say </a:t>
            </a:r>
            <a:r>
              <a:rPr lang="en-GB" sz="1100" noProof="0" dirty="0"/>
              <a:t>and observe what they </a:t>
            </a:r>
            <a:r>
              <a:rPr lang="en-GB" sz="1100" i="1" noProof="0" dirty="0"/>
              <a:t>do</a:t>
            </a:r>
            <a:r>
              <a:rPr lang="en-GB" sz="1100" noProof="0" dirty="0"/>
              <a:t>. Genuine insights come from </a:t>
            </a:r>
            <a:r>
              <a:rPr lang="en-GB" sz="1100" b="1" noProof="0" dirty="0"/>
              <a:t>observing behaviours, routines, frustrations and workarounds </a:t>
            </a:r>
            <a:r>
              <a:rPr lang="en-GB" sz="1100" noProof="0" dirty="0"/>
              <a:t>– how people adapt to or compensate for an imperfect solution.</a:t>
            </a:r>
          </a:p>
          <a:p>
            <a:pPr>
              <a:spcAft>
                <a:spcPts val="600"/>
              </a:spcAft>
            </a:pPr>
            <a:endParaRPr lang="en-GB" sz="1100" noProof="0" dirty="0"/>
          </a:p>
          <a:p>
            <a:pPr>
              <a:spcAft>
                <a:spcPts val="600"/>
              </a:spcAft>
            </a:pPr>
            <a:r>
              <a:rPr lang="en-GB" sz="1100" noProof="0" dirty="0"/>
              <a:t>It is also important to understand the </a:t>
            </a:r>
            <a:r>
              <a:rPr lang="en-GB" sz="1100" b="1" noProof="0" dirty="0"/>
              <a:t>context </a:t>
            </a:r>
            <a:r>
              <a:rPr lang="en-GB" sz="1100" noProof="0" dirty="0"/>
              <a:t>in which problems arise:</a:t>
            </a:r>
          </a:p>
          <a:p>
            <a:pPr marL="171450" indent="-171450">
              <a:spcAft>
                <a:spcPts val="600"/>
              </a:spcAft>
              <a:buFont typeface="Arial" panose="020B0604020202020204" pitchFamily="34" charset="0"/>
              <a:buChar char="•"/>
            </a:pPr>
            <a:r>
              <a:rPr lang="en-GB" sz="1100" noProof="0" dirty="0"/>
              <a:t>Where does the problem occur?</a:t>
            </a:r>
          </a:p>
          <a:p>
            <a:pPr marL="171450" indent="-171450">
              <a:spcAft>
                <a:spcPts val="600"/>
              </a:spcAft>
              <a:buFont typeface="Arial" panose="020B0604020202020204" pitchFamily="34" charset="0"/>
              <a:buChar char="•"/>
            </a:pPr>
            <a:r>
              <a:rPr lang="en-GB" sz="1100" noProof="0" dirty="0"/>
              <a:t>When and with whom?</a:t>
            </a:r>
          </a:p>
          <a:p>
            <a:pPr marL="171450" indent="-171450">
              <a:spcAft>
                <a:spcPts val="600"/>
              </a:spcAft>
              <a:buFont typeface="Arial" panose="020B0604020202020204" pitchFamily="34" charset="0"/>
              <a:buChar char="•"/>
            </a:pPr>
            <a:r>
              <a:rPr lang="en-GB" sz="1100" noProof="0" dirty="0"/>
              <a:t>What constraints or habits influence people’s actions?</a:t>
            </a:r>
          </a:p>
          <a:p>
            <a:pPr marL="0" indent="0">
              <a:spcAft>
                <a:spcPts val="600"/>
              </a:spcAft>
              <a:buFont typeface="Arial" panose="020B0604020202020204" pitchFamily="34" charset="0"/>
              <a:buNone/>
            </a:pPr>
            <a:r>
              <a:rPr lang="en-GB" sz="1100" noProof="0" dirty="0"/>
              <a:t>Encourage learners to observe people in real-life situations – at work, at home, in public spaces – and not just to ask </a:t>
            </a:r>
            <a:r>
              <a:rPr lang="en-GB" sz="1100" i="1" noProof="0" dirty="0"/>
              <a:t>what </a:t>
            </a:r>
            <a:r>
              <a:rPr lang="en-GB" sz="1100" noProof="0" dirty="0"/>
              <a:t>is happening, but also </a:t>
            </a:r>
            <a:r>
              <a:rPr lang="en-GB" sz="1100" i="1" noProof="0" dirty="0"/>
              <a:t>where, when and why</a:t>
            </a:r>
            <a:r>
              <a:rPr lang="en-GB" sz="1100" noProof="0" dirty="0"/>
              <a:t>. This helps them to uncover unspoken but genuine needs.</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01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slide outlines the transition from </a:t>
            </a:r>
            <a:r>
              <a:rPr lang="en-GB" sz="1100" i="1" noProof="0" dirty="0">
                <a:latin typeface="Century Gothic" panose="020B0502020202020204" pitchFamily="34" charset="0"/>
              </a:rPr>
              <a:t>opinion-based </a:t>
            </a:r>
            <a:r>
              <a:rPr lang="en-GB" sz="1100" noProof="0" dirty="0">
                <a:latin typeface="Century Gothic" panose="020B0502020202020204" pitchFamily="34" charset="0"/>
              </a:rPr>
              <a:t>thinking to </a:t>
            </a:r>
            <a:r>
              <a:rPr lang="en-GB" sz="1100" i="1" noProof="0" dirty="0">
                <a:latin typeface="Century Gothic" panose="020B0502020202020204" pitchFamily="34" charset="0"/>
              </a:rPr>
              <a:t>evidence-based </a:t>
            </a:r>
            <a:r>
              <a:rPr lang="en-GB" sz="1100" noProof="0" dirty="0">
                <a:latin typeface="Century Gothic" panose="020B0502020202020204" pitchFamily="34" charset="0"/>
              </a:rPr>
              <a:t>understanding – a crucial step for every entrepreneur.</a:t>
            </a:r>
          </a:p>
          <a:p>
            <a:pPr>
              <a:spcAft>
                <a:spcPts val="600"/>
              </a:spcAft>
            </a:pPr>
            <a:r>
              <a:rPr lang="en-GB" sz="1100" noProof="0" dirty="0">
                <a:latin typeface="Century Gothic" panose="020B0502020202020204" pitchFamily="34" charset="0"/>
              </a:rPr>
              <a:t>Many learners start with strong </a:t>
            </a:r>
            <a:r>
              <a:rPr lang="en-GB" sz="1100" b="1" noProof="0" dirty="0">
                <a:latin typeface="Century Gothic" panose="020B0502020202020204" pitchFamily="34" charset="0"/>
              </a:rPr>
              <a:t>assumptions</a:t>
            </a:r>
            <a:r>
              <a:rPr lang="en-GB" sz="1100" noProof="0" dirty="0">
                <a:latin typeface="Century Gothic" panose="020B0502020202020204" pitchFamily="34" charset="0"/>
              </a:rPr>
              <a:t>: beliefs, expectations, or personal opinions about how people behave or what they want.</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For example: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«People don’t like filling in forms.»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«Everyone wants faster service.»</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These statements may seem true, but they have not yet been substantiated by data. Through </a:t>
            </a:r>
            <a:r>
              <a:rPr lang="en-GB" sz="1100" b="1" noProof="0" dirty="0">
                <a:latin typeface="Century Gothic" panose="020B0502020202020204" pitchFamily="34" charset="0"/>
              </a:rPr>
              <a:t>secondary research </a:t>
            </a:r>
            <a:r>
              <a:rPr lang="en-GB" sz="1100" noProof="0" dirty="0">
                <a:latin typeface="Century Gothic" panose="020B0502020202020204" pitchFamily="34" charset="0"/>
              </a:rPr>
              <a:t>(analysing existing information such as reports, statistics or market data) and </a:t>
            </a:r>
            <a:r>
              <a:rPr lang="en-GB" sz="1100" b="1" noProof="0" dirty="0">
                <a:latin typeface="Century Gothic" panose="020B0502020202020204" pitchFamily="34" charset="0"/>
              </a:rPr>
              <a:t>primary research </a:t>
            </a:r>
            <a:r>
              <a:rPr lang="en-GB" sz="1100" noProof="0" dirty="0">
                <a:latin typeface="Century Gothic" panose="020B0502020202020204" pitchFamily="34" charset="0"/>
              </a:rPr>
              <a:t>(talking to or observing actual users), assumptions can be tested and transformed into </a:t>
            </a:r>
            <a:r>
              <a:rPr lang="en-GB" sz="1100" b="1" noProof="0" dirty="0">
                <a:latin typeface="Century Gothic" panose="020B0502020202020204" pitchFamily="34" charset="0"/>
              </a:rPr>
              <a:t>insights </a:t>
            </a:r>
            <a:r>
              <a:rPr lang="en-GB" sz="1100" noProof="0" dirty="0">
                <a:latin typeface="Century Gothic" panose="020B0502020202020204" pitchFamily="34" charset="0"/>
              </a:rPr>
              <a:t>– reliable, evidence-based findings.</a:t>
            </a:r>
          </a:p>
          <a:p>
            <a:pPr>
              <a:spcAft>
                <a:spcPts val="600"/>
              </a:spcAft>
            </a:pPr>
            <a:endParaRPr lang="en-GB" sz="1100" b="1" noProof="0" dirty="0">
              <a:latin typeface="Century Gothic" panose="020B0502020202020204" pitchFamily="34" charset="0"/>
            </a:endParaRPr>
          </a:p>
          <a:p>
            <a:pPr>
              <a:spcAft>
                <a:spcPts val="600"/>
              </a:spcAft>
            </a:pPr>
            <a:r>
              <a:rPr lang="en-GB" sz="1100" b="1" noProof="0" dirty="0">
                <a:latin typeface="Century Gothic" panose="020B0502020202020204" pitchFamily="34" charset="0"/>
              </a:rPr>
              <a:t>Example:</a:t>
            </a:r>
            <a:endParaRPr lang="en-GB"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Assumption: </a:t>
            </a:r>
            <a:r>
              <a:rPr lang="en-GB" sz="1100" noProof="0" dirty="0">
                <a:latin typeface="Century Gothic" panose="020B0502020202020204" pitchFamily="34" charset="0"/>
              </a:rPr>
              <a:t>Cyclists have their bikes repaired quickly.</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Insight (following field research): </a:t>
            </a:r>
            <a:r>
              <a:rPr lang="en-GB" sz="1100" noProof="0" dirty="0">
                <a:latin typeface="Century Gothic" panose="020B0502020202020204" pitchFamily="34" charset="0"/>
              </a:rPr>
              <a:t>Cyclists often put off repairs because bike shops are far away and waiting times are long.</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This distinction is crucial:</a:t>
            </a:r>
          </a:p>
          <a:p>
            <a:pPr>
              <a:spcAft>
                <a:spcPts val="600"/>
              </a:spcAft>
            </a:pPr>
            <a:r>
              <a:rPr lang="en-GB" sz="1100" b="1" noProof="0" dirty="0">
                <a:latin typeface="Century Gothic" panose="020B0502020202020204" pitchFamily="34" charset="0"/>
              </a:rPr>
              <a:t>Assumptions </a:t>
            </a:r>
            <a:r>
              <a:rPr lang="en-GB" sz="1100" noProof="0" dirty="0">
                <a:latin typeface="Century Gothic" panose="020B0502020202020204" pitchFamily="34" charset="0"/>
              </a:rPr>
              <a:t>= what we </a:t>
            </a:r>
            <a:r>
              <a:rPr lang="en-GB" sz="1100" i="1" noProof="0" dirty="0">
                <a:latin typeface="Century Gothic" panose="020B0502020202020204" pitchFamily="34" charset="0"/>
              </a:rPr>
              <a:t>believe</a:t>
            </a:r>
            <a:r>
              <a:rPr lang="en-GB" sz="1100" noProof="0" dirty="0">
                <a:latin typeface="Century Gothic" panose="020B0502020202020204" pitchFamily="34" charset="0"/>
              </a:rPr>
              <a:t> to be true</a:t>
            </a:r>
          </a:p>
          <a:p>
            <a:pPr>
              <a:spcAft>
                <a:spcPts val="600"/>
              </a:spcAft>
            </a:pPr>
            <a:r>
              <a:rPr lang="en-GB" sz="1100" b="1" noProof="0" dirty="0">
                <a:latin typeface="Century Gothic" panose="020B0502020202020204" pitchFamily="34" charset="0"/>
              </a:rPr>
              <a:t>Findings </a:t>
            </a:r>
            <a:r>
              <a:rPr lang="en-GB" sz="1100" noProof="0" dirty="0">
                <a:latin typeface="Century Gothic" panose="020B0502020202020204" pitchFamily="34" charset="0"/>
              </a:rPr>
              <a:t>= what we </a:t>
            </a:r>
            <a:r>
              <a:rPr lang="en-GB" sz="1100" i="1" noProof="0" dirty="0">
                <a:latin typeface="Century Gothic" panose="020B0502020202020204" pitchFamily="34" charset="0"/>
              </a:rPr>
              <a:t>recognise</a:t>
            </a:r>
            <a:r>
              <a:rPr lang="en-GB" sz="1100" noProof="0" dirty="0">
                <a:latin typeface="Century Gothic" panose="020B0502020202020204" pitchFamily="34" charset="0"/>
              </a:rPr>
              <a:t> as true through observation or data</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Encourage learners to write down their key assumptions at the start of a project and to review them again after research and fieldwork. This helps them to track their learning process and recognise how the research sharpens their understanding of the problem.</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64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D09F7-C862-8707-E33C-831BE8A883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3CE10D-5AD7-475C-4557-B2F50EC461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0D0C753-3AC2-B3BC-B75F-3A5F69A98AE1}"/>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Secondary research involves gathering </a:t>
            </a:r>
            <a:r>
              <a:rPr lang="en-GB" sz="1100" b="1" noProof="0" dirty="0">
                <a:latin typeface="Century Gothic" panose="020B0502020202020204" pitchFamily="34" charset="0"/>
              </a:rPr>
              <a:t>information that is already available</a:t>
            </a:r>
            <a:r>
              <a:rPr lang="en-GB" sz="1100" noProof="0" dirty="0">
                <a:latin typeface="Century Gothic" panose="020B0502020202020204" pitchFamily="34" charset="0"/>
              </a:rPr>
              <a:t>: reports, articles, statistics and market analyses.</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The key message: secondary research helps learners understand the </a:t>
            </a:r>
            <a:r>
              <a:rPr lang="en-GB" sz="1100" b="1" noProof="0" dirty="0">
                <a:latin typeface="Century Gothic" panose="020B0502020202020204" pitchFamily="34" charset="0"/>
              </a:rPr>
              <a:t>bigger picture</a:t>
            </a:r>
            <a:r>
              <a:rPr lang="en-GB"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Who are the key players?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trends are shaping the market?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How big is the problem?</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It often makes sense to start here, as it helps learners </a:t>
            </a:r>
            <a:r>
              <a:rPr lang="en-GB" sz="1100" b="1" noProof="0" dirty="0">
                <a:latin typeface="Century Gothic" panose="020B0502020202020204" pitchFamily="34" charset="0"/>
              </a:rPr>
              <a:t>to better familiarise themselves with </a:t>
            </a:r>
            <a:r>
              <a:rPr lang="en-GB" sz="1100" noProof="0" dirty="0">
                <a:latin typeface="Century Gothic" panose="020B0502020202020204" pitchFamily="34" charset="0"/>
              </a:rPr>
              <a:t>the topic.</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However, point out to learners that desk research </a:t>
            </a:r>
            <a:r>
              <a:rPr lang="en-GB" sz="1100" b="1" noProof="0" dirty="0">
                <a:latin typeface="Century Gothic" panose="020B0502020202020204" pitchFamily="34" charset="0"/>
              </a:rPr>
              <a:t>cannot reveal personal motivations or emotions</a:t>
            </a:r>
            <a:r>
              <a:rPr lang="en-GB" sz="1100" noProof="0" dirty="0">
                <a:latin typeface="Century Gothic" panose="020B0502020202020204" pitchFamily="34" charset="0"/>
              </a:rPr>
              <a:t>. These only become apparent through field research.</a:t>
            </a:r>
          </a:p>
          <a:p>
            <a:endParaRPr lang="de-CH" dirty="0"/>
          </a:p>
        </p:txBody>
      </p:sp>
      <p:sp>
        <p:nvSpPr>
          <p:cNvPr id="4" name="Foliennummernplatzhalter 3">
            <a:extLst>
              <a:ext uri="{FF2B5EF4-FFF2-40B4-BE49-F238E27FC236}">
                <a16:creationId xmlns:a16="http://schemas.microsoft.com/office/drawing/2014/main" id="{A3765311-1A33-B014-A635-DCC13AAEFE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91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1FA9-AFB8-AA75-4CA8-EB1681C818C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20B51AF-0A4B-5805-844E-E0D8E281FC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5DE21D-486F-F1E9-6F93-B7F45E76141F}"/>
              </a:ext>
            </a:extLst>
          </p:cNvPr>
          <p:cNvSpPr>
            <a:spLocks noGrp="1"/>
          </p:cNvSpPr>
          <p:nvPr>
            <p:ph type="body" idx="1"/>
          </p:nvPr>
        </p:nvSpPr>
        <p:spPr/>
        <p:txBody>
          <a:bodyPr/>
          <a:lstStyle/>
          <a:p>
            <a:r>
              <a:rPr lang="en-GB" sz="1100" noProof="0" dirty="0"/>
              <a:t>This activity helps learners </a:t>
            </a:r>
            <a:r>
              <a:rPr lang="en-GB" sz="1100" i="1" noProof="0" dirty="0"/>
              <a:t>practise critical evaluation </a:t>
            </a:r>
            <a:r>
              <a:rPr lang="en-GB" sz="1100" noProof="0" dirty="0"/>
              <a:t>rather than simply memorising a hierarchy of sources.</a:t>
            </a:r>
            <a:br>
              <a:rPr lang="en-GB" sz="1100" noProof="0" dirty="0"/>
            </a:br>
            <a:r>
              <a:rPr lang="en-GB" sz="1100" noProof="0" dirty="0"/>
              <a:t>Rather than telling them which sources are «extremely reliable», encourage them to work out for themselves </a:t>
            </a:r>
            <a:r>
              <a:rPr lang="en-GB" sz="1100" b="1" noProof="0" dirty="0"/>
              <a:t>what makes a source reliable </a:t>
            </a:r>
            <a:r>
              <a:rPr lang="en-GB" sz="1100" noProof="0" dirty="0"/>
              <a:t>by comparing tone, purpose and evidence.</a:t>
            </a:r>
          </a:p>
          <a:p>
            <a:endParaRPr lang="en-GB" sz="1100" noProof="0" dirty="0"/>
          </a:p>
          <a:p>
            <a:r>
              <a:rPr lang="en-GB" sz="1100" noProof="0" dirty="0"/>
              <a:t>Start with an open-ended question such as:</a:t>
            </a:r>
          </a:p>
          <a:p>
            <a:r>
              <a:rPr lang="en-GB" sz="1100" noProof="0" dirty="0"/>
              <a:t>«If you had to research the issue of single-use plastic in Swiss takeaway food, where would you look for information?»</a:t>
            </a:r>
          </a:p>
          <a:p>
            <a:r>
              <a:rPr lang="en-GB" sz="1100" noProof="0" dirty="0"/>
              <a:t>Write their answers on the whiteboard (e.g. Google, Wikipedia, TikTok, government websites, NZZ).</a:t>
            </a:r>
          </a:p>
          <a:p>
            <a:br>
              <a:rPr lang="en-GB" sz="1100" noProof="0" dirty="0"/>
            </a:br>
            <a:r>
              <a:rPr lang="en-GB" sz="1100" noProof="0" dirty="0"/>
              <a:t>Then lead a brief discussion:</a:t>
            </a:r>
          </a:p>
          <a:p>
            <a:pPr marL="171450" indent="-171450">
              <a:buFont typeface="Arial" panose="020B0604020202020204" pitchFamily="34" charset="0"/>
              <a:buChar char="•"/>
            </a:pPr>
            <a:r>
              <a:rPr lang="en-GB" sz="1100" i="1" noProof="0" dirty="0"/>
              <a:t>Which sources check their facts before publication?</a:t>
            </a:r>
            <a:endParaRPr lang="en-GB" sz="1100" noProof="0" dirty="0"/>
          </a:p>
          <a:p>
            <a:pPr marL="171450" indent="-171450">
              <a:buFont typeface="Arial" panose="020B0604020202020204" pitchFamily="34" charset="0"/>
              <a:buChar char="•"/>
            </a:pPr>
            <a:r>
              <a:rPr lang="en-GB" sz="1100" i="1" noProof="0" dirty="0"/>
              <a:t>On which platforms can anyone post content?</a:t>
            </a:r>
            <a:endParaRPr lang="en-GB" sz="1100" noProof="0" dirty="0"/>
          </a:p>
          <a:p>
            <a:pPr marL="171450" indent="-171450">
              <a:buFont typeface="Arial" panose="020B0604020202020204" pitchFamily="34" charset="0"/>
              <a:buChar char="•"/>
            </a:pPr>
            <a:r>
              <a:rPr lang="en-GB" sz="1100" i="1" noProof="0" dirty="0"/>
              <a:t>Which ones state where their data comes from?</a:t>
            </a:r>
            <a:endParaRPr lang="en-GB" sz="1100" noProof="0" dirty="0"/>
          </a:p>
          <a:p>
            <a:r>
              <a:rPr lang="en-GB" sz="1100" noProof="0" dirty="0"/>
              <a:t>The learners will naturally begin to group the sources according to their reliability, without needing to use specific labels to do so.</a:t>
            </a:r>
          </a:p>
          <a:p>
            <a:endParaRPr lang="en-GB" sz="1100" noProof="0" dirty="0"/>
          </a:p>
          <a:p>
            <a:r>
              <a:rPr lang="en-GB" noProof="0" dirty="0"/>
              <a:t>Ask them to summarise what each source says on the topic and how confident they are about the information.</a:t>
            </a:r>
            <a:br>
              <a:rPr lang="en-GB" noProof="0" dirty="0"/>
            </a:br>
            <a:r>
              <a:rPr lang="en-GB" noProof="0" dirty="0"/>
              <a:t>Conclude the activity by emphasising that </a:t>
            </a:r>
            <a:r>
              <a:rPr lang="en-GB" b="1" noProof="0" dirty="0"/>
              <a:t>good secondary research combines different types of sources</a:t>
            </a:r>
            <a:r>
              <a:rPr lang="en-GB" noProof="0" dirty="0"/>
              <a:t>: informal sources to identify issues and emotions; professional sources to understand the market; and official sources to confirm the facts.</a:t>
            </a:r>
          </a:p>
          <a:p>
            <a:endParaRPr lang="en-GB" noProof="0" dirty="0"/>
          </a:p>
          <a:p>
            <a:r>
              <a:rPr lang="en-GB" noProof="0" dirty="0"/>
              <a:t>This exercise links directly to the previous slide, </a:t>
            </a:r>
            <a:r>
              <a:rPr lang="en-GB" i="1" noProof="0" dirty="0"/>
              <a:t>From Assumptions to Knowledge, </a:t>
            </a:r>
            <a:r>
              <a:rPr lang="en-GB" noProof="0" dirty="0"/>
              <a:t>and the next slide, </a:t>
            </a:r>
            <a:r>
              <a:rPr lang="en-GB" i="1" noProof="0" dirty="0"/>
              <a:t>Secondary Research: The Reliability of </a:t>
            </a:r>
            <a:r>
              <a:rPr lang="en-GB" noProof="0" dirty="0"/>
              <a:t>Sources. It helps learners understand how observation, interpretation and verification come together in evidence-based (science-informed) entrepreneurship.</a:t>
            </a:r>
          </a:p>
          <a:p>
            <a:endParaRPr lang="de-CH" dirty="0"/>
          </a:p>
        </p:txBody>
      </p:sp>
      <p:sp>
        <p:nvSpPr>
          <p:cNvPr id="4" name="Foliennummernplatzhalter 3">
            <a:extLst>
              <a:ext uri="{FF2B5EF4-FFF2-40B4-BE49-F238E27FC236}">
                <a16:creationId xmlns:a16="http://schemas.microsoft.com/office/drawing/2014/main" id="{AC3E7F95-2317-C31C-0B67-EB34787947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6048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7.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6.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9322526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0363567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7324215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9442005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0330654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0418811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3077931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6162347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17796235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0272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979768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493026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931660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220117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755827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3013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048307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1790162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386782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9571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42161071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736881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9721693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35152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3814613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7282527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1124031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8772802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7168501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953114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464054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2056316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17429014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250107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42853325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130939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16385068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9640308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0150103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7545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1292044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0485029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706096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67759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95595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3192022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4540297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5488978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98606115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547150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1370142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3049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05123820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8075433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70906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36942409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59471657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631843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65916507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71041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7724579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73822750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21644561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8487898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3132362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30463509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94623090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64532660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81466881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435795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54036388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62298318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1241127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37561698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6317642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35151659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36676335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03289338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42535264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92267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69848107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55779182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4501612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26931345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494598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5871572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324686381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77766137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97488920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148948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79753425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8117604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60579579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43216537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8078359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86617499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04037123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63020016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8460640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00020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2733970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40077835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55739722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41073641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76067037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89441010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0537604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63216072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02690266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77071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63531597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9756195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88105811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1968500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19216218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21219138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80594170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56685894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49693831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228085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88792204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83840886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791783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4701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7249675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301581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1230756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244915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1478529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246674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193422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93484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18194912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0306323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984221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6454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3310836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3045171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747480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0086268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547695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9439609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715697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0601604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397598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6852159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12.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715826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14984608"/>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 id="2147483967" r:id="rId18"/>
    <p:sldLayoutId id="2147483968" r:id="rId19"/>
    <p:sldLayoutId id="2147483969" r:id="rId20"/>
    <p:sldLayoutId id="2147483970" r:id="rId21"/>
    <p:sldLayoutId id="2147483971" r:id="rId22"/>
    <p:sldLayoutId id="2147483972" r:id="rId23"/>
    <p:sldLayoutId id="2147483973" r:id="rId24"/>
    <p:sldLayoutId id="2147483974" r:id="rId25"/>
    <p:sldLayoutId id="2147483975" r:id="rId26"/>
    <p:sldLayoutId id="2147483976" r:id="rId27"/>
    <p:sldLayoutId id="2147483977" r:id="rId28"/>
    <p:sldLayoutId id="2147483978" r:id="rId29"/>
    <p:sldLayoutId id="2147483979" r:id="rId30"/>
    <p:sldLayoutId id="2147483980" r:id="rId31"/>
    <p:sldLayoutId id="2147483981" r:id="rId32"/>
    <p:sldLayoutId id="2147483982" r:id="rId33"/>
    <p:sldLayoutId id="2147483983" r:id="rId34"/>
    <p:sldLayoutId id="2147483984" r:id="rId35"/>
    <p:sldLayoutId id="2147483985" r:id="rId36"/>
    <p:sldLayoutId id="2147483986" r:id="rId37"/>
    <p:sldLayoutId id="2147483987" r:id="rId38"/>
    <p:sldLayoutId id="2147483988" r:id="rId39"/>
    <p:sldLayoutId id="2147483989" r:id="rId40"/>
    <p:sldLayoutId id="2147483990" r:id="rId41"/>
    <p:sldLayoutId id="2147483991" r:id="rId42"/>
    <p:sldLayoutId id="2147483992" r:id="rId43"/>
    <p:sldLayoutId id="2147483993" r:id="rId44"/>
    <p:sldLayoutId id="2147483994" r:id="rId45"/>
    <p:sldLayoutId id="2147483995" r:id="rId46"/>
    <p:sldLayoutId id="2147483996" r:id="rId47"/>
    <p:sldLayoutId id="2147483997" r:id="rId48"/>
    <p:sldLayoutId id="2147483998" r:id="rId49"/>
    <p:sldLayoutId id="2147483999" r:id="rId50"/>
    <p:sldLayoutId id="2147484000" r:id="rId51"/>
    <p:sldLayoutId id="2147484001" r:id="rId52"/>
    <p:sldLayoutId id="2147484002" r:id="rId53"/>
    <p:sldLayoutId id="2147484003" r:id="rId54"/>
    <p:sldLayoutId id="2147484004" r:id="rId55"/>
    <p:sldLayoutId id="2147484005" r:id="rId56"/>
    <p:sldLayoutId id="2147484006" r:id="rId57"/>
    <p:sldLayoutId id="2147484007" r:id="rId58"/>
    <p:sldLayoutId id="2147484008" r:id="rId59"/>
    <p:sldLayoutId id="2147484009" r:id="rId60"/>
    <p:sldLayoutId id="2147484010" r:id="rId61"/>
    <p:sldLayoutId id="2147484011" r:id="rId62"/>
    <p:sldLayoutId id="2147484012" r:id="rId63"/>
    <p:sldLayoutId id="2147484013" r:id="rId64"/>
    <p:sldLayoutId id="2147484014" r:id="rId65"/>
    <p:sldLayoutId id="2147484015" r:id="rId66"/>
    <p:sldLayoutId id="2147484016" r:id="rId67"/>
    <p:sldLayoutId id="2147484017" r:id="rId68"/>
    <p:sldLayoutId id="214748401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881_65D2968F.xml"/><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438.jpeg"/><Relationship Id="rId2" Type="http://schemas.openxmlformats.org/officeDocument/2006/relationships/notesSlide" Target="../notesSlides/notesSlide17.xml"/><Relationship Id="rId1" Type="http://schemas.openxmlformats.org/officeDocument/2006/relationships/slideLayout" Target="../slideLayouts/slideLayout42.xml"/><Relationship Id="rId5" Type="http://schemas.openxmlformats.org/officeDocument/2006/relationships/image" Target="../media/image435.png"/><Relationship Id="rId4" Type="http://schemas.openxmlformats.org/officeDocument/2006/relationships/image" Target="../media/image4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441.jpe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3.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6.jpeg"/></Relationships>
</file>

<file path=ppt/slides/_rels/slide24.xml.rels><?xml version="1.0" encoding="UTF-8" standalone="yes"?>
<Relationships xmlns="http://schemas.openxmlformats.org/package/2006/relationships"><Relationship Id="rId3" Type="http://schemas.openxmlformats.org/officeDocument/2006/relationships/hyperlink" Target="https://schoolnutrition.org/journal/spring-2020-offering-self-serve-sliced-apples-in-bulk-increases-students-consumption-and-decreases-apple-waste-in-elementary-school-cafeterias/" TargetMode="External"/><Relationship Id="rId2" Type="http://schemas.openxmlformats.org/officeDocument/2006/relationships/notesSlide" Target="../notesSlides/notesSlide24.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6.jpeg"/></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26372337/" TargetMode="External"/><Relationship Id="rId2" Type="http://schemas.openxmlformats.org/officeDocument/2006/relationships/notesSlide" Target="../notesSlides/notesSlide25.xml"/><Relationship Id="rId1" Type="http://schemas.openxmlformats.org/officeDocument/2006/relationships/slideLayout" Target="../slideLayouts/slideLayout42.xml"/><Relationship Id="rId5" Type="http://schemas.openxmlformats.org/officeDocument/2006/relationships/image" Target="../media/image442.png"/><Relationship Id="rId4" Type="http://schemas.openxmlformats.org/officeDocument/2006/relationships/image" Target="../media/image436.jpeg"/></Relationships>
</file>

<file path=ppt/slides/_rels/slide26.xml.rels><?xml version="1.0" encoding="UTF-8" standalone="yes"?>
<Relationships xmlns="http://schemas.openxmlformats.org/package/2006/relationships"><Relationship Id="rId3" Type="http://schemas.openxmlformats.org/officeDocument/2006/relationships/image" Target="../media/image443.jpeg"/><Relationship Id="rId2" Type="http://schemas.openxmlformats.org/officeDocument/2006/relationships/notesSlide" Target="../notesSlides/notesSlide26.xml"/><Relationship Id="rId1" Type="http://schemas.openxmlformats.org/officeDocument/2006/relationships/slideLayout" Target="../slideLayouts/slideLayout42.xml"/><Relationship Id="rId4" Type="http://schemas.openxmlformats.org/officeDocument/2006/relationships/image" Target="../media/image436.jpeg"/></Relationships>
</file>

<file path=ppt/slides/_rels/slide27.xml.rels><?xml version="1.0" encoding="UTF-8" standalone="yes"?>
<Relationships xmlns="http://schemas.openxmlformats.org/package/2006/relationships"><Relationship Id="rId3" Type="http://schemas.openxmlformats.org/officeDocument/2006/relationships/image" Target="../media/image444.svg"/><Relationship Id="rId2" Type="http://schemas.openxmlformats.org/officeDocument/2006/relationships/notesSlide" Target="../notesSlides/notesSlide27.xml"/><Relationship Id="rId1" Type="http://schemas.openxmlformats.org/officeDocument/2006/relationships/slideLayout" Target="../slideLayouts/slideLayout42.xml"/><Relationship Id="rId5" Type="http://schemas.openxmlformats.org/officeDocument/2006/relationships/image" Target="../media/image446.png"/><Relationship Id="rId4" Type="http://schemas.openxmlformats.org/officeDocument/2006/relationships/image" Target="../media/image445.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1.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3.xml"/><Relationship Id="rId1" Type="http://schemas.openxmlformats.org/officeDocument/2006/relationships/slideLayout" Target="../slideLayouts/slideLayout125.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44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2.xml"/></Relationships>
</file>

<file path=ppt/slides/_rels/slide35.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5.xml"/><Relationship Id="rId1" Type="http://schemas.openxmlformats.org/officeDocument/2006/relationships/slideLayout" Target="../slideLayouts/slideLayout125.xml"/><Relationship Id="rId4" Type="http://schemas.openxmlformats.org/officeDocument/2006/relationships/image" Target="../media/image44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2.xml"/></Relationships>
</file>

<file path=ppt/slides/_rels/slide37.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7.xml"/><Relationship Id="rId1" Type="http://schemas.openxmlformats.org/officeDocument/2006/relationships/slideLayout" Target="../slideLayouts/slideLayout125.xml"/></Relationships>
</file>

<file path=ppt/slides/_rels/slide38.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8.xml"/><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432.gif"/><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hyperlink" Target="https://medium.com/@dharam123.123/henry-fords-quote-if-i-had-asked-people-what-they-wanted-they-would-have-said-faster-horses-fa3662a25b6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33.jpeg"/><Relationship Id="rId7" Type="http://schemas.openxmlformats.org/officeDocument/2006/relationships/hyperlink" Target="https://www.girlsaskguys.com/other/q5309668-if-you-could-only-communicate-using-one-word-for-the-rest-of-your"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pascl.stanford.edu/contact" TargetMode="External"/><Relationship Id="rId5" Type="http://schemas.openxmlformats.org/officeDocument/2006/relationships/image" Target="../media/image435.png"/><Relationship Id="rId4" Type="http://schemas.openxmlformats.org/officeDocument/2006/relationships/image" Target="../media/image434.jpeg"/></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lpm.org/news/2023-10-03/louisville-approves-weakened-restaurant-plastics-legislation" TargetMode="External"/><Relationship Id="rId5" Type="http://schemas.openxmlformats.org/officeDocument/2006/relationships/image" Target="../media/image437.png"/><Relationship Id="rId4" Type="http://schemas.openxmlformats.org/officeDocument/2006/relationships/image" Target="../media/image4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82289"/>
            <a:ext cx="8168410" cy="636104"/>
          </a:xfrm>
        </p:spPr>
        <p:txBody>
          <a:bodyPr>
            <a:noAutofit/>
          </a:bodyPr>
          <a:lstStyle/>
          <a:p>
            <a:pPr algn="l"/>
            <a:r>
              <a:rPr lang="en-US" sz="2800" b="0" noProof="0" dirty="0">
                <a:solidFill>
                  <a:srgbClr val="8EB403"/>
                </a:solidFill>
              </a:rPr>
              <a:t>Entrepreneurial Thinking and Acting</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221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6" name="Grafik 5">
            <a:extLst>
              <a:ext uri="{FF2B5EF4-FFF2-40B4-BE49-F238E27FC236}">
                <a16:creationId xmlns:a16="http://schemas.microsoft.com/office/drawing/2014/main" id="{F3DFB05D-C8D6-6470-9BE8-E195991EB53A}"/>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8E33-1015-EE5A-936F-6EF2783AAA7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92C6C5-C834-7191-8E5F-D50F0FEF36F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Secondary research: The reliability of sources</a:t>
            </a:r>
            <a:endParaRPr lang="de-AT" sz="2400" b="1" dirty="0">
              <a:solidFill>
                <a:srgbClr val="0B4874"/>
              </a:solidFill>
              <a:latin typeface="Century Gothic" panose="020B0502020202020204" pitchFamily="34" charset="0"/>
              <a:ea typeface="ＭＳ Ｐゴシック" charset="0"/>
              <a:cs typeface="Arial"/>
            </a:endParaRPr>
          </a:p>
        </p:txBody>
      </p:sp>
      <p:sp>
        <p:nvSpPr>
          <p:cNvPr id="3" name="CasellaDiTesto 2">
            <a:extLst>
              <a:ext uri="{FF2B5EF4-FFF2-40B4-BE49-F238E27FC236}">
                <a16:creationId xmlns:a16="http://schemas.microsoft.com/office/drawing/2014/main" id="{C781027E-9729-6211-4E38-88781C5A9BCE}"/>
              </a:ext>
            </a:extLst>
          </p:cNvPr>
          <p:cNvSpPr txBox="1"/>
          <p:nvPr/>
        </p:nvSpPr>
        <p:spPr>
          <a:xfrm>
            <a:off x="519710" y="1191797"/>
            <a:ext cx="3338727"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FF0000"/>
                </a:solidFill>
                <a:effectLst/>
                <a:uLnTx/>
                <a:uFillTx/>
                <a:latin typeface="Century Gothic"/>
                <a:ea typeface="+mn-ea"/>
                <a:cs typeface="+mn-cs"/>
              </a:rPr>
              <a:t>Use with great caution</a:t>
            </a:r>
          </a:p>
        </p:txBody>
      </p:sp>
      <p:sp>
        <p:nvSpPr>
          <p:cNvPr id="6" name="CasellaDiTesto 5">
            <a:extLst>
              <a:ext uri="{FF2B5EF4-FFF2-40B4-BE49-F238E27FC236}">
                <a16:creationId xmlns:a16="http://schemas.microsoft.com/office/drawing/2014/main" id="{B3A2D145-371E-BE27-73AC-0C7B80DDBFD9}"/>
              </a:ext>
            </a:extLst>
          </p:cNvPr>
          <p:cNvSpPr txBox="1"/>
          <p:nvPr/>
        </p:nvSpPr>
        <p:spPr>
          <a:xfrm>
            <a:off x="8469021" y="1202188"/>
            <a:ext cx="2872258"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00B050"/>
                </a:solidFill>
                <a:effectLst/>
                <a:uLnTx/>
                <a:uFillTx/>
                <a:latin typeface="Century Gothic"/>
                <a:ea typeface="+mn-ea"/>
                <a:cs typeface="+mn-cs"/>
              </a:rPr>
              <a:t>Very reliable</a:t>
            </a:r>
          </a:p>
        </p:txBody>
      </p:sp>
      <p:sp>
        <p:nvSpPr>
          <p:cNvPr id="8" name="CasellaDiTesto 7">
            <a:extLst>
              <a:ext uri="{FF2B5EF4-FFF2-40B4-BE49-F238E27FC236}">
                <a16:creationId xmlns:a16="http://schemas.microsoft.com/office/drawing/2014/main" id="{13481737-A757-E63F-33D7-1FF3F3AF343E}"/>
              </a:ext>
            </a:extLst>
          </p:cNvPr>
          <p:cNvSpPr txBox="1"/>
          <p:nvPr/>
        </p:nvSpPr>
        <p:spPr>
          <a:xfrm>
            <a:off x="733425" y="1961625"/>
            <a:ext cx="1800000" cy="4278094"/>
          </a:xfrm>
          <a:prstGeom prst="rect">
            <a:avLst/>
          </a:prstGeom>
          <a:noFill/>
        </p:spPr>
        <p:txBody>
          <a:bodyPr wrap="square">
            <a:spAutoFit/>
          </a:bodyPr>
          <a:lstStyle/>
          <a:p>
            <a:r>
              <a:rPr lang="en-GB" sz="1600" b="1" noProof="0" dirty="0"/>
              <a:t>Personal blogs </a:t>
            </a:r>
            <a:r>
              <a:rPr lang="en-GB" sz="1600" noProof="0" dirty="0"/>
              <a:t>or </a:t>
            </a:r>
            <a:r>
              <a:rPr lang="en-GB" sz="1600" b="1" noProof="0" dirty="0"/>
              <a:t>vlogs</a:t>
            </a:r>
          </a:p>
          <a:p>
            <a:endParaRPr lang="en-GB" sz="1600" noProof="0" dirty="0"/>
          </a:p>
          <a:p>
            <a:r>
              <a:rPr lang="en-GB" sz="1600" b="1" noProof="0" dirty="0"/>
              <a:t>Reddit threads</a:t>
            </a:r>
            <a:r>
              <a:rPr lang="en-GB" sz="1600" noProof="0" dirty="0"/>
              <a:t>, </a:t>
            </a:r>
            <a:r>
              <a:rPr lang="en-GB" sz="1600" b="1" noProof="0" dirty="0"/>
              <a:t>discussion forums</a:t>
            </a:r>
          </a:p>
          <a:p>
            <a:endParaRPr lang="en-GB" sz="1600" noProof="0" dirty="0"/>
          </a:p>
          <a:p>
            <a:r>
              <a:rPr lang="en-GB" sz="1600" b="1" noProof="0" dirty="0"/>
              <a:t>Random websites </a:t>
            </a:r>
            <a:r>
              <a:rPr lang="en-GB" sz="1600" noProof="0" dirty="0"/>
              <a:t>with no identifiable authors</a:t>
            </a:r>
          </a:p>
          <a:p>
            <a:endParaRPr lang="en-GB" sz="1600" noProof="0" dirty="0"/>
          </a:p>
          <a:p>
            <a:r>
              <a:rPr lang="en-GB" sz="1600" b="1" noProof="0" dirty="0"/>
              <a:t>Opinions </a:t>
            </a:r>
            <a:r>
              <a:rPr lang="en-GB" sz="1600" noProof="0" dirty="0"/>
              <a:t>from influencers / </a:t>
            </a:r>
            <a:r>
              <a:rPr lang="en-GB" sz="1600" b="1" noProof="0" dirty="0"/>
              <a:t>claims </a:t>
            </a:r>
            <a:r>
              <a:rPr lang="en-GB" sz="1600" noProof="0" dirty="0"/>
              <a:t>on social media</a:t>
            </a:r>
            <a:endParaRPr lang="en-GB" sz="1600" b="1" noProof="0" dirty="0"/>
          </a:p>
        </p:txBody>
      </p:sp>
      <p:cxnSp>
        <p:nvCxnSpPr>
          <p:cNvPr id="10" name="Connettore 2 9">
            <a:extLst>
              <a:ext uri="{FF2B5EF4-FFF2-40B4-BE49-F238E27FC236}">
                <a16:creationId xmlns:a16="http://schemas.microsoft.com/office/drawing/2014/main" id="{6BC94A84-BAD7-30B5-BCF1-861DC30DDAB5}"/>
              </a:ext>
            </a:extLst>
          </p:cNvPr>
          <p:cNvCxnSpPr>
            <a:cxnSpLocks/>
          </p:cNvCxnSpPr>
          <p:nvPr/>
        </p:nvCxnSpPr>
        <p:spPr>
          <a:xfrm flipV="1">
            <a:off x="4772359" y="1418757"/>
            <a:ext cx="4021015" cy="1"/>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3E80FECA-9384-0033-86EF-EBEB9AE341D0}"/>
              </a:ext>
            </a:extLst>
          </p:cNvPr>
          <p:cNvSpPr txBox="1"/>
          <p:nvPr/>
        </p:nvSpPr>
        <p:spPr>
          <a:xfrm>
            <a:off x="4333425" y="1961624"/>
            <a:ext cx="1885800" cy="2062103"/>
          </a:xfrm>
          <a:prstGeom prst="rect">
            <a:avLst/>
          </a:prstGeom>
          <a:noFill/>
        </p:spPr>
        <p:txBody>
          <a:bodyPr wrap="square">
            <a:spAutoFit/>
          </a:bodyPr>
          <a:lstStyle/>
          <a:p>
            <a:r>
              <a:rPr lang="en-GB" sz="1600" b="1" noProof="0" dirty="0"/>
              <a:t>General business news</a:t>
            </a:r>
          </a:p>
          <a:p>
            <a:endParaRPr lang="en-GB" sz="1600" b="1" noProof="0" dirty="0"/>
          </a:p>
          <a:p>
            <a:r>
              <a:rPr lang="en-GB" sz="1600" b="1" dirty="0"/>
              <a:t>Popular </a:t>
            </a:r>
            <a:r>
              <a:rPr lang="en-GB" sz="1600" b="1" noProof="0" dirty="0"/>
              <a:t>books on entrepreneurship </a:t>
            </a:r>
            <a:r>
              <a:rPr lang="en-GB" sz="1600" noProof="0" dirty="0"/>
              <a:t>and </a:t>
            </a:r>
            <a:r>
              <a:rPr lang="en-GB" sz="1600" b="1" noProof="0" dirty="0"/>
              <a:t>business blogs</a:t>
            </a:r>
            <a:endParaRPr lang="en-GB" sz="1600" noProof="0" dirty="0"/>
          </a:p>
        </p:txBody>
      </p:sp>
      <p:sp>
        <p:nvSpPr>
          <p:cNvPr id="15" name="CasellaDiTesto 14">
            <a:extLst>
              <a:ext uri="{FF2B5EF4-FFF2-40B4-BE49-F238E27FC236}">
                <a16:creationId xmlns:a16="http://schemas.microsoft.com/office/drawing/2014/main" id="{58ACEA93-1F93-B715-86C1-9D03B5028BF7}"/>
              </a:ext>
            </a:extLst>
          </p:cNvPr>
          <p:cNvSpPr txBox="1"/>
          <p:nvPr/>
        </p:nvSpPr>
        <p:spPr>
          <a:xfrm>
            <a:off x="2533426" y="1961625"/>
            <a:ext cx="1800000" cy="1569660"/>
          </a:xfrm>
          <a:prstGeom prst="rect">
            <a:avLst/>
          </a:prstGeom>
          <a:noFill/>
        </p:spPr>
        <p:txBody>
          <a:bodyPr wrap="square">
            <a:spAutoFit/>
          </a:bodyPr>
          <a:lstStyle/>
          <a:p>
            <a:r>
              <a:rPr lang="en-GB" sz="1600" b="1" noProof="0" dirty="0"/>
              <a:t>Reports from industry or trade associations </a:t>
            </a:r>
          </a:p>
          <a:p>
            <a:endParaRPr lang="en-GB" sz="1600" noProof="0" dirty="0"/>
          </a:p>
          <a:p>
            <a:r>
              <a:rPr lang="en-GB" sz="1600" b="1" noProof="0" dirty="0"/>
              <a:t>Publications by interest groups</a:t>
            </a:r>
            <a:endParaRPr lang="en-GB" sz="1600" noProof="0" dirty="0"/>
          </a:p>
        </p:txBody>
      </p:sp>
      <p:sp>
        <p:nvSpPr>
          <p:cNvPr id="16" name="CasellaDiTesto 15">
            <a:extLst>
              <a:ext uri="{FF2B5EF4-FFF2-40B4-BE49-F238E27FC236}">
                <a16:creationId xmlns:a16="http://schemas.microsoft.com/office/drawing/2014/main" id="{A3333044-9B0E-918B-4D67-671CADC0A521}"/>
              </a:ext>
            </a:extLst>
          </p:cNvPr>
          <p:cNvSpPr txBox="1"/>
          <p:nvPr/>
        </p:nvSpPr>
        <p:spPr>
          <a:xfrm>
            <a:off x="8183347" y="1961624"/>
            <a:ext cx="1885800" cy="2554545"/>
          </a:xfrm>
          <a:prstGeom prst="rect">
            <a:avLst/>
          </a:prstGeom>
          <a:noFill/>
        </p:spPr>
        <p:txBody>
          <a:bodyPr wrap="square">
            <a:spAutoFit/>
          </a:bodyPr>
          <a:lstStyle/>
          <a:p>
            <a:r>
              <a:rPr lang="en-GB" sz="1600" b="1" noProof="0" dirty="0"/>
              <a:t>Official data sources</a:t>
            </a:r>
          </a:p>
          <a:p>
            <a:endParaRPr lang="en-GB" sz="1600" noProof="0" dirty="0"/>
          </a:p>
          <a:p>
            <a:r>
              <a:rPr lang="en-GB" sz="1600" b="1" noProof="0" dirty="0"/>
              <a:t>Industry databases</a:t>
            </a:r>
          </a:p>
          <a:p>
            <a:endParaRPr lang="en-GB" sz="1600" noProof="0" dirty="0"/>
          </a:p>
          <a:p>
            <a:r>
              <a:rPr lang="en-GB" sz="1600" b="1" noProof="0" dirty="0"/>
              <a:t>Academic</a:t>
            </a:r>
          </a:p>
          <a:p>
            <a:r>
              <a:rPr lang="en-GB" sz="1600" b="1" noProof="0" dirty="0"/>
              <a:t>books on economic</a:t>
            </a:r>
            <a:br>
              <a:rPr lang="en-GB" sz="1600" b="1" noProof="0" dirty="0"/>
            </a:br>
            <a:r>
              <a:rPr lang="en-GB" sz="1600" b="1" noProof="0" dirty="0"/>
              <a:t>topics </a:t>
            </a:r>
            <a:endParaRPr lang="en-GB" sz="1600" noProof="0" dirty="0"/>
          </a:p>
        </p:txBody>
      </p:sp>
      <p:sp>
        <p:nvSpPr>
          <p:cNvPr id="17" name="CasellaDiTesto 16">
            <a:extLst>
              <a:ext uri="{FF2B5EF4-FFF2-40B4-BE49-F238E27FC236}">
                <a16:creationId xmlns:a16="http://schemas.microsoft.com/office/drawing/2014/main" id="{FEA1AE8D-FD80-B200-B17A-57C7166ED596}"/>
              </a:ext>
            </a:extLst>
          </p:cNvPr>
          <p:cNvSpPr txBox="1"/>
          <p:nvPr/>
        </p:nvSpPr>
        <p:spPr>
          <a:xfrm>
            <a:off x="6172332" y="1961624"/>
            <a:ext cx="2011015" cy="2800767"/>
          </a:xfrm>
          <a:prstGeom prst="rect">
            <a:avLst/>
          </a:prstGeom>
          <a:noFill/>
        </p:spPr>
        <p:txBody>
          <a:bodyPr wrap="square">
            <a:spAutoFit/>
          </a:bodyPr>
          <a:lstStyle/>
          <a:p>
            <a:r>
              <a:rPr lang="en-GB" sz="1600" b="1" noProof="0" dirty="0"/>
              <a:t>Key business media </a:t>
            </a:r>
          </a:p>
          <a:p>
            <a:endParaRPr lang="en-GB" sz="1600" noProof="0" dirty="0"/>
          </a:p>
          <a:p>
            <a:r>
              <a:rPr lang="en-GB" sz="1600" b="1" noProof="0" dirty="0"/>
              <a:t>Reports by market analysts </a:t>
            </a:r>
          </a:p>
          <a:p>
            <a:endParaRPr lang="en-GB" sz="1600" noProof="0" dirty="0"/>
          </a:p>
          <a:p>
            <a:r>
              <a:rPr lang="en-GB" sz="1600" b="1" noProof="0" dirty="0"/>
              <a:t>Company annual reports </a:t>
            </a:r>
            <a:r>
              <a:rPr lang="en-GB" sz="1600" noProof="0" dirty="0"/>
              <a:t>and </a:t>
            </a:r>
            <a:r>
              <a:rPr lang="en-GB" sz="1600" b="1" noProof="0" dirty="0"/>
              <a:t>investor presentations</a:t>
            </a:r>
          </a:p>
        </p:txBody>
      </p:sp>
      <p:sp>
        <p:nvSpPr>
          <p:cNvPr id="19" name="CasellaDiTesto 18">
            <a:extLst>
              <a:ext uri="{FF2B5EF4-FFF2-40B4-BE49-F238E27FC236}">
                <a16:creationId xmlns:a16="http://schemas.microsoft.com/office/drawing/2014/main" id="{D36B82A0-3219-32E6-A97E-902A47C91E86}"/>
              </a:ext>
            </a:extLst>
          </p:cNvPr>
          <p:cNvSpPr txBox="1"/>
          <p:nvPr/>
        </p:nvSpPr>
        <p:spPr>
          <a:xfrm>
            <a:off x="9951917" y="1961624"/>
            <a:ext cx="1800000" cy="3539430"/>
          </a:xfrm>
          <a:prstGeom prst="rect">
            <a:avLst/>
          </a:prstGeom>
          <a:noFill/>
        </p:spPr>
        <p:txBody>
          <a:bodyPr wrap="square">
            <a:spAutoFit/>
          </a:bodyPr>
          <a:lstStyle/>
          <a:p>
            <a:r>
              <a:rPr lang="en-GB" sz="1600" b="1" noProof="0" dirty="0"/>
              <a:t>Articles from academic</a:t>
            </a:r>
          </a:p>
          <a:p>
            <a:r>
              <a:rPr lang="en-GB" sz="1600" b="1" noProof="0" dirty="0"/>
              <a:t>journals</a:t>
            </a:r>
          </a:p>
          <a:p>
            <a:endParaRPr lang="en-GB" sz="1600" noProof="0" dirty="0"/>
          </a:p>
          <a:p>
            <a:r>
              <a:rPr lang="en-GB" sz="1600" b="1" noProof="0" dirty="0"/>
              <a:t>Systematic market studies published </a:t>
            </a:r>
            <a:r>
              <a:rPr lang="en-GB" sz="1600" noProof="0" dirty="0"/>
              <a:t>by </a:t>
            </a:r>
            <a:r>
              <a:rPr lang="en-GB" sz="1600" b="1" noProof="0" dirty="0"/>
              <a:t>academic</a:t>
            </a:r>
          </a:p>
          <a:p>
            <a:r>
              <a:rPr lang="en-GB" sz="1600" noProof="0" dirty="0"/>
              <a:t>or </a:t>
            </a:r>
            <a:r>
              <a:rPr lang="en-GB" sz="1600" b="1" noProof="0" dirty="0"/>
              <a:t>government institutions</a:t>
            </a:r>
          </a:p>
        </p:txBody>
      </p:sp>
      <p:sp>
        <p:nvSpPr>
          <p:cNvPr id="13" name="Foliennummernplatzhalter 1">
            <a:extLst>
              <a:ext uri="{FF2B5EF4-FFF2-40B4-BE49-F238E27FC236}">
                <a16:creationId xmlns:a16="http://schemas.microsoft.com/office/drawing/2014/main" id="{44752B43-B4B7-CAA6-EBBE-A89B8AF352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5" name="Gruppieren 4">
            <a:extLst>
              <a:ext uri="{FF2B5EF4-FFF2-40B4-BE49-F238E27FC236}">
                <a16:creationId xmlns:a16="http://schemas.microsoft.com/office/drawing/2014/main" id="{020C434F-EDB1-0AF7-0E10-1B9FFCD4F1FB}"/>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55B87999-C48F-6997-66EC-00AFA171969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90672A4E-820F-323B-11C1-82B847C299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994507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47D1-379E-2FBD-ECB9-959B79C5A6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A6512C-B61C-5414-288A-5C53ADC3F507}"/>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Secondary research: tools and techniques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D74487E8-55D9-B15E-A784-B4D254D736C3}"/>
              </a:ext>
            </a:extLst>
          </p:cNvPr>
          <p:cNvGraphicFramePr>
            <a:graphicFrameLocks noGrp="1"/>
          </p:cNvGraphicFramePr>
          <p:nvPr>
            <p:extLst>
              <p:ext uri="{D42A27DB-BD31-4B8C-83A1-F6EECF244321}">
                <p14:modId xmlns:p14="http://schemas.microsoft.com/office/powerpoint/2010/main" val="777287305"/>
              </p:ext>
            </p:extLst>
          </p:nvPr>
        </p:nvGraphicFramePr>
        <p:xfrm>
          <a:off x="493923" y="1379475"/>
          <a:ext cx="11204154" cy="3852038"/>
        </p:xfrm>
        <a:graphic>
          <a:graphicData uri="http://schemas.openxmlformats.org/drawingml/2006/table">
            <a:tbl>
              <a:tblPr>
                <a:tableStyleId>{616DA210-FB5B-4158-B5E0-FEB733F419BA}</a:tableStyleId>
              </a:tblPr>
              <a:tblGrid>
                <a:gridCol w="2433674">
                  <a:extLst>
                    <a:ext uri="{9D8B030D-6E8A-4147-A177-3AD203B41FA5}">
                      <a16:colId xmlns:a16="http://schemas.microsoft.com/office/drawing/2014/main" val="346198984"/>
                    </a:ext>
                  </a:extLst>
                </a:gridCol>
                <a:gridCol w="3128790">
                  <a:extLst>
                    <a:ext uri="{9D8B030D-6E8A-4147-A177-3AD203B41FA5}">
                      <a16:colId xmlns:a16="http://schemas.microsoft.com/office/drawing/2014/main" val="1450938744"/>
                    </a:ext>
                  </a:extLst>
                </a:gridCol>
                <a:gridCol w="5641690">
                  <a:extLst>
                    <a:ext uri="{9D8B030D-6E8A-4147-A177-3AD203B41FA5}">
                      <a16:colId xmlns:a16="http://schemas.microsoft.com/office/drawing/2014/main" val="124496146"/>
                    </a:ext>
                  </a:extLst>
                </a:gridCol>
              </a:tblGrid>
              <a:tr h="627125">
                <a:tc>
                  <a:txBody>
                    <a:bodyPr/>
                    <a:lstStyle/>
                    <a:p>
                      <a:pPr algn="ctr">
                        <a:buNone/>
                      </a:pPr>
                      <a:r>
                        <a:rPr lang="de-CH" sz="2000" b="1" noProof="0" dirty="0">
                          <a:solidFill>
                            <a:schemeClr val="bg1"/>
                          </a:solidFill>
                        </a:rPr>
                        <a:t>Tool/</a:t>
                      </a:r>
                    </a:p>
                    <a:p>
                      <a:pPr algn="ctr">
                        <a:buNone/>
                      </a:pPr>
                      <a:r>
                        <a:rPr lang="de-CH" sz="2000" b="1" noProof="0" dirty="0">
                          <a:solidFill>
                            <a:schemeClr val="bg1"/>
                          </a:solidFill>
                        </a:rPr>
                        <a:t>Technique</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Meaning</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Example</a:t>
                      </a:r>
                      <a:endParaRPr lang="de-CH"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148336">
                <a:tc>
                  <a:txBody>
                    <a:bodyPr/>
                    <a:lstStyle/>
                    <a:p>
                      <a:pPr>
                        <a:lnSpc>
                          <a:spcPct val="110000"/>
                        </a:lnSpc>
                        <a:buNone/>
                      </a:pPr>
                      <a:r>
                        <a:rPr lang="de-CH" sz="1800" b="1" noProof="0" dirty="0"/>
                        <a:t>Trend analysis </a:t>
                      </a:r>
                      <a:r>
                        <a:rPr lang="de-CH" sz="1800" noProof="0" dirty="0"/>
                        <a:t>(Google Trends, trend reports)</a:t>
                      </a:r>
                    </a:p>
                  </a:txBody>
                  <a:tcPr/>
                </a:tc>
                <a:tc>
                  <a:txBody>
                    <a:bodyPr/>
                    <a:lstStyle/>
                    <a:p>
                      <a:pPr>
                        <a:lnSpc>
                          <a:spcPct val="110000"/>
                        </a:lnSpc>
                        <a:buNone/>
                      </a:pPr>
                      <a:r>
                        <a:rPr lang="de-CH" sz="1800" noProof="0" dirty="0"/>
                        <a:t>Look for </a:t>
                      </a:r>
                      <a:r>
                        <a:rPr lang="de-CH" sz="1800" b="1" noProof="0" dirty="0"/>
                        <a:t>things that are becoming increasingly popular </a:t>
                      </a:r>
                      <a:r>
                        <a:rPr lang="de-CH" sz="1800" noProof="0" dirty="0"/>
                        <a:t>over time.</a:t>
                      </a:r>
                    </a:p>
                  </a:txBody>
                  <a:tcPr/>
                </a:tc>
                <a:tc>
                  <a:txBody>
                    <a:bodyPr/>
                    <a:lstStyle/>
                    <a:p>
                      <a:pPr>
                        <a:lnSpc>
                          <a:spcPct val="110000"/>
                        </a:lnSpc>
                        <a:buNone/>
                      </a:pPr>
                      <a:r>
                        <a:rPr lang="en-GB" sz="1800" noProof="0" dirty="0"/>
                        <a:t>A learner wants to open a </a:t>
                      </a:r>
                      <a:r>
                        <a:rPr lang="en-GB" sz="1800" b="1" noProof="0" dirty="0"/>
                        <a:t>bubble tea shop</a:t>
                      </a:r>
                      <a:r>
                        <a:rPr lang="en-GB" sz="1800" noProof="0" dirty="0"/>
                        <a:t>. She checks </a:t>
                      </a:r>
                      <a:r>
                        <a:rPr lang="en-GB" sz="1800" b="1" noProof="0" dirty="0"/>
                        <a:t>Google Trends </a:t>
                      </a:r>
                      <a:r>
                        <a:rPr lang="en-GB" sz="1800" noProof="0" dirty="0"/>
                        <a:t>and finds that searches for </a:t>
                      </a:r>
                      <a:r>
                        <a:rPr lang="en-GB" sz="1800" i="1" noProof="0" dirty="0"/>
                        <a:t>bubble tea </a:t>
                      </a:r>
                      <a:r>
                        <a:rPr lang="en-GB" sz="1800" noProof="0" dirty="0"/>
                        <a:t>in her region have </a:t>
                      </a:r>
                      <a:r>
                        <a:rPr lang="en-GB" sz="1800" b="1" noProof="0" dirty="0"/>
                        <a:t>increased</a:t>
                      </a:r>
                      <a:r>
                        <a:rPr lang="en-GB" sz="1800" noProof="0" dirty="0"/>
                        <a:t> over the last two years. This suggests that the trend is growing.</a:t>
                      </a:r>
                    </a:p>
                  </a:txBody>
                  <a:tcPr/>
                </a:tc>
                <a:extLst>
                  <a:ext uri="{0D108BD9-81ED-4DB2-BD59-A6C34878D82A}">
                    <a16:rowId xmlns:a16="http://schemas.microsoft.com/office/drawing/2014/main" val="4033485039"/>
                  </a:ext>
                </a:extLst>
              </a:tr>
              <a:tr h="1148336">
                <a:tc>
                  <a:txBody>
                    <a:bodyPr/>
                    <a:lstStyle/>
                    <a:p>
                      <a:pPr>
                        <a:lnSpc>
                          <a:spcPct val="110000"/>
                        </a:lnSpc>
                        <a:buNone/>
                      </a:pPr>
                      <a:r>
                        <a:rPr lang="de-CH" sz="1800" b="1" noProof="0" dirty="0"/>
                        <a:t>Competitor benchmarking </a:t>
                      </a:r>
                      <a:r>
                        <a:rPr lang="de-CH" sz="1800" noProof="0" dirty="0"/>
                        <a:t>(</a:t>
                      </a:r>
                      <a:r>
                        <a:rPr lang="de-CH" sz="1800" noProof="0" dirty="0" err="1"/>
                        <a:t>Crunchbase</a:t>
                      </a:r>
                      <a:r>
                        <a:rPr lang="de-CH" sz="1800" noProof="0" dirty="0"/>
                        <a:t>, company websites, shop visits)</a:t>
                      </a:r>
                    </a:p>
                  </a:txBody>
                  <a:tcPr/>
                </a:tc>
                <a:tc>
                  <a:txBody>
                    <a:bodyPr/>
                    <a:lstStyle/>
                    <a:p>
                      <a:pPr>
                        <a:lnSpc>
                          <a:spcPct val="110000"/>
                        </a:lnSpc>
                        <a:buNone/>
                      </a:pPr>
                      <a:r>
                        <a:rPr lang="de-CH" sz="1800" noProof="0" dirty="0"/>
                        <a:t>Compare </a:t>
                      </a:r>
                      <a:r>
                        <a:rPr lang="de-CH" sz="1800" b="1" noProof="0" dirty="0"/>
                        <a:t>what similar businesses offer</a:t>
                      </a:r>
                      <a:r>
                        <a:rPr lang="de-CH" sz="1800" noProof="0" dirty="0"/>
                        <a:t>: products, prices, style, marketing.</a:t>
                      </a:r>
                    </a:p>
                  </a:txBody>
                  <a:tcPr/>
                </a:tc>
                <a:tc>
                  <a:txBody>
                    <a:bodyPr/>
                    <a:lstStyle/>
                    <a:p>
                      <a:pPr>
                        <a:lnSpc>
                          <a:spcPct val="110000"/>
                        </a:lnSpc>
                        <a:buNone/>
                      </a:pPr>
                      <a:r>
                        <a:rPr lang="en-GB" sz="1800" noProof="0" dirty="0"/>
                        <a:t>A learner wants to set up a </a:t>
                      </a:r>
                      <a:r>
                        <a:rPr lang="en-GB" sz="1800" b="1" noProof="0" dirty="0"/>
                        <a:t>mobile phone repair service</a:t>
                      </a:r>
                      <a:r>
                        <a:rPr lang="en-GB" sz="1800" noProof="0" dirty="0"/>
                        <a:t>. He searches online for repair shops in his town, checks </a:t>
                      </a:r>
                      <a:r>
                        <a:rPr lang="en-GB" sz="1800" b="1" noProof="0" dirty="0"/>
                        <a:t>their prices</a:t>
                      </a:r>
                      <a:r>
                        <a:rPr lang="en-GB" sz="1800" noProof="0" dirty="0"/>
                        <a:t>, </a:t>
                      </a:r>
                      <a:r>
                        <a:rPr lang="en-GB" sz="1800" b="1" noProof="0" dirty="0"/>
                        <a:t>waiting times </a:t>
                      </a:r>
                      <a:r>
                        <a:rPr lang="en-GB" sz="1800" noProof="0" dirty="0"/>
                        <a:t>and </a:t>
                      </a:r>
                      <a:r>
                        <a:rPr lang="en-GB" sz="1800" b="1" noProof="0" dirty="0"/>
                        <a:t>Google reviews </a:t>
                      </a:r>
                      <a:r>
                        <a:rPr lang="en-GB" sz="1800" noProof="0" dirty="0"/>
                        <a:t>to find out what works and what doesn’t.</a:t>
                      </a:r>
                    </a:p>
                  </a:txBody>
                  <a:tcPr/>
                </a:tc>
                <a:extLst>
                  <a:ext uri="{0D108BD9-81ED-4DB2-BD59-A6C34878D82A}">
                    <a16:rowId xmlns:a16="http://schemas.microsoft.com/office/drawing/2014/main" val="1997431983"/>
                  </a:ext>
                </a:extLst>
              </a:tr>
            </a:tbl>
          </a:graphicData>
        </a:graphic>
      </p:graphicFrame>
      <p:sp>
        <p:nvSpPr>
          <p:cNvPr id="5" name="Foliennummernplatzhalter 1">
            <a:extLst>
              <a:ext uri="{FF2B5EF4-FFF2-40B4-BE49-F238E27FC236}">
                <a16:creationId xmlns:a16="http://schemas.microsoft.com/office/drawing/2014/main" id="{3639C426-1B86-86F0-0286-D26DB0B9AC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1282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0E0E7-2C13-F92C-EFE6-6CC802494B7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38BF11-71BE-A993-5615-35EBFCA640D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Secondary research: tools and techniques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8278709E-9525-FBA0-717E-1BB64F25B00D}"/>
              </a:ext>
            </a:extLst>
          </p:cNvPr>
          <p:cNvGraphicFramePr>
            <a:graphicFrameLocks noGrp="1"/>
          </p:cNvGraphicFramePr>
          <p:nvPr>
            <p:extLst>
              <p:ext uri="{D42A27DB-BD31-4B8C-83A1-F6EECF244321}">
                <p14:modId xmlns:p14="http://schemas.microsoft.com/office/powerpoint/2010/main" val="3523586518"/>
              </p:ext>
            </p:extLst>
          </p:nvPr>
        </p:nvGraphicFramePr>
        <p:xfrm>
          <a:off x="352330" y="1202829"/>
          <a:ext cx="11368615" cy="4021813"/>
        </p:xfrm>
        <a:graphic>
          <a:graphicData uri="http://schemas.openxmlformats.org/drawingml/2006/table">
            <a:tbl>
              <a:tblPr>
                <a:tableStyleId>{616DA210-FB5B-4158-B5E0-FEB733F419BA}</a:tableStyleId>
              </a:tblPr>
              <a:tblGrid>
                <a:gridCol w="2469397">
                  <a:extLst>
                    <a:ext uri="{9D8B030D-6E8A-4147-A177-3AD203B41FA5}">
                      <a16:colId xmlns:a16="http://schemas.microsoft.com/office/drawing/2014/main" val="346198984"/>
                    </a:ext>
                  </a:extLst>
                </a:gridCol>
                <a:gridCol w="3174716">
                  <a:extLst>
                    <a:ext uri="{9D8B030D-6E8A-4147-A177-3AD203B41FA5}">
                      <a16:colId xmlns:a16="http://schemas.microsoft.com/office/drawing/2014/main" val="1450938744"/>
                    </a:ext>
                  </a:extLst>
                </a:gridCol>
                <a:gridCol w="5724502">
                  <a:extLst>
                    <a:ext uri="{9D8B030D-6E8A-4147-A177-3AD203B41FA5}">
                      <a16:colId xmlns:a16="http://schemas.microsoft.com/office/drawing/2014/main" val="124496146"/>
                    </a:ext>
                  </a:extLst>
                </a:gridCol>
              </a:tblGrid>
              <a:tr h="639825">
                <a:tc>
                  <a:txBody>
                    <a:bodyPr/>
                    <a:lstStyle/>
                    <a:p>
                      <a:pPr algn="ctr">
                        <a:buNone/>
                      </a:pPr>
                      <a:r>
                        <a:rPr lang="en-GB" sz="2000" b="1" noProof="0" dirty="0">
                          <a:solidFill>
                            <a:schemeClr val="bg1"/>
                          </a:solidFill>
                        </a:rPr>
                        <a:t>Tool/Technique</a:t>
                      </a:r>
                      <a:endParaRPr lang="en-GB" sz="2000" noProof="0" dirty="0">
                        <a:solidFill>
                          <a:schemeClr val="bg1"/>
                        </a:solidFill>
                      </a:endParaRPr>
                    </a:p>
                  </a:txBody>
                  <a:tcPr anchor="ctr">
                    <a:solidFill>
                      <a:srgbClr val="8EB403"/>
                    </a:solidFill>
                  </a:tcPr>
                </a:tc>
                <a:tc>
                  <a:txBody>
                    <a:bodyPr/>
                    <a:lstStyle/>
                    <a:p>
                      <a:pPr algn="ctr">
                        <a:buNone/>
                      </a:pPr>
                      <a:r>
                        <a:rPr lang="en-GB" sz="2000" b="1" noProof="0" dirty="0">
                          <a:solidFill>
                            <a:schemeClr val="bg1"/>
                          </a:solidFill>
                        </a:rPr>
                        <a:t>Meaning</a:t>
                      </a:r>
                      <a:endParaRPr lang="en-GB" sz="2000" noProof="0" dirty="0">
                        <a:solidFill>
                          <a:schemeClr val="bg1"/>
                        </a:solidFill>
                      </a:endParaRPr>
                    </a:p>
                  </a:txBody>
                  <a:tcPr anchor="ctr">
                    <a:solidFill>
                      <a:srgbClr val="8EB403"/>
                    </a:solidFill>
                  </a:tcPr>
                </a:tc>
                <a:tc>
                  <a:txBody>
                    <a:bodyPr/>
                    <a:lstStyle/>
                    <a:p>
                      <a:pPr algn="ctr">
                        <a:buNone/>
                      </a:pPr>
                      <a:r>
                        <a:rPr lang="en-GB" sz="2000" b="1" noProof="0" dirty="0">
                          <a:solidFill>
                            <a:schemeClr val="bg1"/>
                          </a:solidFill>
                        </a:rPr>
                        <a:t>Example</a:t>
                      </a:r>
                      <a:endParaRPr lang="en-GB"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504928">
                <a:tc>
                  <a:txBody>
                    <a:bodyPr/>
                    <a:lstStyle/>
                    <a:p>
                      <a:pPr>
                        <a:lnSpc>
                          <a:spcPct val="110000"/>
                        </a:lnSpc>
                        <a:buNone/>
                      </a:pPr>
                      <a:r>
                        <a:rPr lang="en-GB" sz="1800" b="1" noProof="0" dirty="0"/>
                        <a:t>Industry data </a:t>
                      </a:r>
                      <a:r>
                        <a:rPr lang="en-GB" sz="1800" noProof="0" dirty="0"/>
                        <a:t>(Eurostat, OECD, Statista, Chambers of Commerce)</a:t>
                      </a:r>
                    </a:p>
                  </a:txBody>
                  <a:tcPr/>
                </a:tc>
                <a:tc>
                  <a:txBody>
                    <a:bodyPr/>
                    <a:lstStyle/>
                    <a:p>
                      <a:pPr>
                        <a:lnSpc>
                          <a:spcPct val="110000"/>
                        </a:lnSpc>
                        <a:buNone/>
                      </a:pPr>
                      <a:r>
                        <a:rPr lang="en-GB" sz="1800" noProof="0" dirty="0"/>
                        <a:t>Use </a:t>
                      </a:r>
                      <a:r>
                        <a:rPr lang="en-GB" sz="1800" b="1" noProof="0" dirty="0"/>
                        <a:t>official data </a:t>
                      </a:r>
                      <a:r>
                        <a:rPr lang="en-GB" sz="1800" noProof="0" dirty="0"/>
                        <a:t>to understand the </a:t>
                      </a:r>
                      <a:r>
                        <a:rPr lang="en-GB" sz="1800" b="1" noProof="0" dirty="0"/>
                        <a:t>size </a:t>
                      </a:r>
                      <a:r>
                        <a:rPr lang="en-GB" sz="1800" noProof="0" dirty="0"/>
                        <a:t>and </a:t>
                      </a:r>
                      <a:r>
                        <a:rPr lang="en-GB" sz="1800" b="1" noProof="0" dirty="0"/>
                        <a:t>growth </a:t>
                      </a:r>
                      <a:r>
                        <a:rPr lang="en-GB" sz="1800" noProof="0" dirty="0"/>
                        <a:t>of the market.</a:t>
                      </a:r>
                    </a:p>
                  </a:txBody>
                  <a:tcPr/>
                </a:tc>
                <a:tc>
                  <a:txBody>
                    <a:bodyPr/>
                    <a:lstStyle/>
                    <a:p>
                      <a:pPr>
                        <a:lnSpc>
                          <a:spcPct val="110000"/>
                        </a:lnSpc>
                        <a:buNone/>
                      </a:pPr>
                      <a:r>
                        <a:rPr lang="en-GB" sz="1800" noProof="0" dirty="0"/>
                        <a:t>A learner wants to set up a </a:t>
                      </a:r>
                      <a:r>
                        <a:rPr lang="en-GB" sz="1800" b="1" noProof="0" dirty="0"/>
                        <a:t>local bakery</a:t>
                      </a:r>
                      <a:r>
                        <a:rPr lang="en-GB" sz="1800" noProof="0" dirty="0"/>
                        <a:t>. On </a:t>
                      </a:r>
                      <a:r>
                        <a:rPr lang="en-GB" sz="1800" b="1" noProof="0" dirty="0"/>
                        <a:t>Statista</a:t>
                      </a:r>
                      <a:r>
                        <a:rPr lang="en-GB" sz="1800" noProof="0" dirty="0"/>
                        <a:t>, they find data showing a rising interest in </a:t>
                      </a:r>
                      <a:r>
                        <a:rPr lang="en-GB" sz="1800" b="1" noProof="0" dirty="0"/>
                        <a:t>gluten-free products</a:t>
                      </a:r>
                      <a:r>
                        <a:rPr lang="en-GB" sz="1800" noProof="0" dirty="0"/>
                        <a:t>. This suggests that </a:t>
                      </a:r>
                      <a:r>
                        <a:rPr lang="en-GB" sz="1800" b="1" noProof="0" dirty="0"/>
                        <a:t>gluten-free desserts </a:t>
                      </a:r>
                      <a:r>
                        <a:rPr lang="en-GB" sz="1800" noProof="0" dirty="0"/>
                        <a:t>might be in demand </a:t>
                      </a:r>
                      <a:r>
                        <a:rPr lang="en-GB" sz="1800" b="1" noProof="0" dirty="0"/>
                        <a:t>at the bakery</a:t>
                      </a:r>
                      <a:r>
                        <a:rPr lang="en-GB" sz="1800" noProof="0" dirty="0"/>
                        <a:t>.</a:t>
                      </a:r>
                    </a:p>
                  </a:txBody>
                  <a:tcPr/>
                </a:tc>
                <a:extLst>
                  <a:ext uri="{0D108BD9-81ED-4DB2-BD59-A6C34878D82A}">
                    <a16:rowId xmlns:a16="http://schemas.microsoft.com/office/drawing/2014/main" val="1338726566"/>
                  </a:ext>
                </a:extLst>
              </a:tr>
              <a:tr h="1148336">
                <a:tc>
                  <a:txBody>
                    <a:bodyPr/>
                    <a:lstStyle/>
                    <a:p>
                      <a:pPr>
                        <a:lnSpc>
                          <a:spcPct val="110000"/>
                        </a:lnSpc>
                        <a:buNone/>
                      </a:pPr>
                      <a:r>
                        <a:rPr lang="en-GB" sz="1800" b="1" noProof="0" dirty="0"/>
                        <a:t>Online sentiment analysis </a:t>
                      </a:r>
                      <a:r>
                        <a:rPr lang="en-GB" sz="1800" noProof="0" dirty="0"/>
                        <a:t>(forums, Reddit, reviews, social media comments)</a:t>
                      </a:r>
                    </a:p>
                  </a:txBody>
                  <a:tcPr/>
                </a:tc>
                <a:tc>
                  <a:txBody>
                    <a:bodyPr/>
                    <a:lstStyle/>
                    <a:p>
                      <a:pPr>
                        <a:lnSpc>
                          <a:spcPct val="110000"/>
                        </a:lnSpc>
                        <a:buNone/>
                      </a:pPr>
                      <a:r>
                        <a:rPr lang="en-GB" sz="1800" noProof="0" dirty="0"/>
                        <a:t>Look at what </a:t>
                      </a:r>
                      <a:r>
                        <a:rPr lang="en-GB" sz="1800" b="1" noProof="0" dirty="0"/>
                        <a:t>real people are saying</a:t>
                      </a:r>
                      <a:r>
                        <a:rPr lang="en-GB" sz="1800" noProof="0" dirty="0"/>
                        <a:t> about products or services – what they </a:t>
                      </a:r>
                      <a:r>
                        <a:rPr lang="en-GB" sz="1800" b="1" noProof="0" dirty="0"/>
                        <a:t>like </a:t>
                      </a:r>
                      <a:r>
                        <a:rPr lang="en-GB" sz="1800" noProof="0" dirty="0"/>
                        <a:t>and </a:t>
                      </a:r>
                      <a:r>
                        <a:rPr lang="en-GB" sz="1800" b="1" noProof="0" dirty="0"/>
                        <a:t>what </a:t>
                      </a:r>
                      <a:r>
                        <a:rPr lang="en-GB" sz="1800" noProof="0" dirty="0"/>
                        <a:t>they </a:t>
                      </a:r>
                      <a:r>
                        <a:rPr lang="en-GB" sz="1800" b="1" noProof="0" dirty="0"/>
                        <a:t>complain about</a:t>
                      </a:r>
                      <a:r>
                        <a:rPr lang="en-GB" sz="1800" noProof="0" dirty="0"/>
                        <a:t>.</a:t>
                      </a:r>
                    </a:p>
                  </a:txBody>
                  <a:tcPr/>
                </a:tc>
                <a:tc>
                  <a:txBody>
                    <a:bodyPr/>
                    <a:lstStyle/>
                    <a:p>
                      <a:pPr>
                        <a:lnSpc>
                          <a:spcPct val="110000"/>
                        </a:lnSpc>
                        <a:buNone/>
                      </a:pPr>
                      <a:r>
                        <a:rPr lang="en-GB" sz="1800" noProof="0" dirty="0"/>
                        <a:t>A learner is developing a </a:t>
                      </a:r>
                      <a:r>
                        <a:rPr lang="en-GB" sz="1800" b="1" noProof="0" dirty="0"/>
                        <a:t>fitness app</a:t>
                      </a:r>
                      <a:r>
                        <a:rPr lang="en-GB" sz="1800" noProof="0" dirty="0"/>
                        <a:t>. She reads </a:t>
                      </a:r>
                      <a:r>
                        <a:rPr lang="en-GB" sz="1800" b="1" noProof="0" dirty="0"/>
                        <a:t>the reviews </a:t>
                      </a:r>
                      <a:r>
                        <a:rPr lang="en-GB" sz="1800" noProof="0" dirty="0"/>
                        <a:t>of the most popular fitness apps </a:t>
                      </a:r>
                      <a:r>
                        <a:rPr lang="en-GB" sz="1800" b="1" noProof="0" dirty="0"/>
                        <a:t>in the App Store </a:t>
                      </a:r>
                      <a:r>
                        <a:rPr lang="en-GB" sz="1800" noProof="0" dirty="0"/>
                        <a:t>and finds common complaints such as «too many adverts» and «workout programmes that are difficult to follow». She decides to make her app </a:t>
                      </a:r>
                      <a:r>
                        <a:rPr lang="en-GB" sz="1800" b="1" noProof="0" dirty="0"/>
                        <a:t>simple and ad-free</a:t>
                      </a:r>
                      <a:r>
                        <a:rPr lang="en-GB" sz="1800" noProof="0" dirty="0"/>
                        <a:t>.</a:t>
                      </a:r>
                    </a:p>
                  </a:txBody>
                  <a:tcPr/>
                </a:tc>
                <a:extLst>
                  <a:ext uri="{0D108BD9-81ED-4DB2-BD59-A6C34878D82A}">
                    <a16:rowId xmlns:a16="http://schemas.microsoft.com/office/drawing/2014/main" val="3643535973"/>
                  </a:ext>
                </a:extLst>
              </a:tr>
            </a:tbl>
          </a:graphicData>
        </a:graphic>
      </p:graphicFrame>
      <p:sp>
        <p:nvSpPr>
          <p:cNvPr id="5" name="Foliennummernplatzhalter 1">
            <a:extLst>
              <a:ext uri="{FF2B5EF4-FFF2-40B4-BE49-F238E27FC236}">
                <a16:creationId xmlns:a16="http://schemas.microsoft.com/office/drawing/2014/main" id="{95F4CC18-266E-D1B7-6400-CD09BA560777}"/>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708299919"/>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AB2D-168F-61A4-224C-818A6CA3936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DE68AE-696B-B19A-71A8-F33554F7724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FC53850-B59F-E8A8-0F57-89B650B05ACE}"/>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Field research: Gaining insights</a:t>
            </a:r>
          </a:p>
        </p:txBody>
      </p:sp>
      <p:sp>
        <p:nvSpPr>
          <p:cNvPr id="5" name="Inhaltsplatzhalter 2">
            <a:extLst>
              <a:ext uri="{FF2B5EF4-FFF2-40B4-BE49-F238E27FC236}">
                <a16:creationId xmlns:a16="http://schemas.microsoft.com/office/drawing/2014/main" id="{9FD8F174-BE0F-5468-90B0-F2C330460A77}"/>
              </a:ext>
            </a:extLst>
          </p:cNvPr>
          <p:cNvSpPr txBox="1">
            <a:spLocks/>
          </p:cNvSpPr>
          <p:nvPr/>
        </p:nvSpPr>
        <p:spPr>
          <a:xfrm>
            <a:off x="1251670" y="1580016"/>
            <a:ext cx="9688659" cy="3637406"/>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lnSpc>
                <a:spcPct val="100000"/>
              </a:lnSpc>
              <a:spcBef>
                <a:spcPts val="600"/>
              </a:spcBef>
              <a:buFont typeface="Arial" panose="020B0604020202020204" pitchFamily="34" charset="0"/>
              <a:buChar char="•"/>
            </a:pPr>
            <a:r>
              <a:rPr lang="en-GB" b="0" noProof="0" dirty="0"/>
              <a:t>Field research involves gathering </a:t>
            </a:r>
            <a:r>
              <a:rPr lang="en-GB" noProof="0" dirty="0"/>
              <a:t>new, first-hand data </a:t>
            </a:r>
            <a:r>
              <a:rPr lang="en-GB" b="0" noProof="0" dirty="0"/>
              <a:t>through direct contact with people and real-life situations.</a:t>
            </a:r>
          </a:p>
          <a:p>
            <a:pPr marL="285750" indent="-285750">
              <a:lnSpc>
                <a:spcPct val="100000"/>
              </a:lnSpc>
              <a:spcBef>
                <a:spcPts val="600"/>
              </a:spcBef>
              <a:buFont typeface="Arial" panose="020B0604020202020204" pitchFamily="34" charset="0"/>
              <a:buChar char="•"/>
            </a:pPr>
            <a:r>
              <a:rPr lang="en-GB" b="0" noProof="0" dirty="0"/>
              <a:t>Its purpose is to understand why users, customers or citizens behave the way they do – their goals, frustrations and emotions within their context.</a:t>
            </a:r>
          </a:p>
          <a:p>
            <a:pPr marL="285750" indent="-285750">
              <a:lnSpc>
                <a:spcPct val="100000"/>
              </a:lnSpc>
              <a:spcBef>
                <a:spcPts val="600"/>
              </a:spcBef>
              <a:buFont typeface="Arial" panose="020B0604020202020204" pitchFamily="34" charset="0"/>
              <a:buChar char="•"/>
            </a:pPr>
            <a:r>
              <a:rPr lang="en-GB" b="0" noProof="0" dirty="0"/>
              <a:t>Field research helps to uncover the following:</a:t>
            </a:r>
          </a:p>
          <a:p>
            <a:pPr marL="1028700" lvl="1">
              <a:lnSpc>
                <a:spcPct val="100000"/>
              </a:lnSpc>
              <a:spcBef>
                <a:spcPts val="600"/>
              </a:spcBef>
            </a:pPr>
            <a:r>
              <a:rPr lang="en-GB" b="0" noProof="0" dirty="0"/>
              <a:t>Hidden motivations and habits</a:t>
            </a:r>
          </a:p>
          <a:p>
            <a:pPr marL="1028700" lvl="1">
              <a:lnSpc>
                <a:spcPct val="100000"/>
              </a:lnSpc>
              <a:spcBef>
                <a:spcPts val="600"/>
              </a:spcBef>
            </a:pPr>
            <a:r>
              <a:rPr lang="en-GB" b="0" noProof="0" dirty="0"/>
              <a:t>Workarounds that people develop to solve problems</a:t>
            </a:r>
          </a:p>
          <a:p>
            <a:pPr marL="1028700" lvl="1">
              <a:lnSpc>
                <a:spcPct val="100000"/>
              </a:lnSpc>
              <a:spcBef>
                <a:spcPts val="600"/>
              </a:spcBef>
            </a:pPr>
            <a:r>
              <a:rPr lang="en-GB" b="0" noProof="0" dirty="0"/>
              <a:t>Unmet needs that data alone cannot reveal</a:t>
            </a:r>
          </a:p>
          <a:p>
            <a:pPr marL="285750" indent="-285750">
              <a:lnSpc>
                <a:spcPct val="100000"/>
              </a:lnSpc>
              <a:spcBef>
                <a:spcPts val="600"/>
              </a:spcBef>
              <a:buFont typeface="Arial" panose="020B0604020202020204" pitchFamily="34" charset="0"/>
              <a:buChar char="•"/>
            </a:pPr>
            <a:r>
              <a:rPr lang="en-GB" b="0" noProof="0" dirty="0"/>
              <a:t>Observation and empathy are crucial here – you try to </a:t>
            </a:r>
            <a:r>
              <a:rPr lang="en-GB" b="0" i="1" noProof="0" dirty="0"/>
              <a:t>see the world through the eyes of the user.</a:t>
            </a:r>
            <a:endParaRPr lang="en-GB" b="0" noProof="0" dirty="0"/>
          </a:p>
          <a:p>
            <a:pPr lvl="1"/>
            <a:endParaRPr lang="de-CH" dirty="0"/>
          </a:p>
        </p:txBody>
      </p:sp>
    </p:spTree>
    <p:extLst>
      <p:ext uri="{BB962C8B-B14F-4D97-AF65-F5344CB8AC3E}">
        <p14:creationId xmlns:p14="http://schemas.microsoft.com/office/powerpoint/2010/main" val="21213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A508-B87D-3B1A-C72A-4940EC807F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31898EC-BABE-0EA0-F31D-6DAE783BD294}"/>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Field Research: Methods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67F24C0A-091B-6306-B90D-A86B1B3B5204}"/>
              </a:ext>
            </a:extLst>
          </p:cNvPr>
          <p:cNvGraphicFramePr>
            <a:graphicFrameLocks noGrp="1"/>
          </p:cNvGraphicFramePr>
          <p:nvPr>
            <p:extLst>
              <p:ext uri="{D42A27DB-BD31-4B8C-83A1-F6EECF244321}">
                <p14:modId xmlns:p14="http://schemas.microsoft.com/office/powerpoint/2010/main" val="1528275272"/>
              </p:ext>
            </p:extLst>
          </p:nvPr>
        </p:nvGraphicFramePr>
        <p:xfrm>
          <a:off x="374073" y="1069662"/>
          <a:ext cx="11095181" cy="4404616"/>
        </p:xfrm>
        <a:graphic>
          <a:graphicData uri="http://schemas.openxmlformats.org/drawingml/2006/table">
            <a:tbl>
              <a:tblPr>
                <a:tableStyleId>{616DA210-FB5B-4158-B5E0-FEB733F419BA}</a:tableStyleId>
              </a:tblPr>
              <a:tblGrid>
                <a:gridCol w="1691210">
                  <a:extLst>
                    <a:ext uri="{9D8B030D-6E8A-4147-A177-3AD203B41FA5}">
                      <a16:colId xmlns:a16="http://schemas.microsoft.com/office/drawing/2014/main" val="23256481"/>
                    </a:ext>
                  </a:extLst>
                </a:gridCol>
                <a:gridCol w="3844543">
                  <a:extLst>
                    <a:ext uri="{9D8B030D-6E8A-4147-A177-3AD203B41FA5}">
                      <a16:colId xmlns:a16="http://schemas.microsoft.com/office/drawing/2014/main" val="394132603"/>
                    </a:ext>
                  </a:extLst>
                </a:gridCol>
                <a:gridCol w="5559428">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Method</a:t>
                      </a:r>
                    </a:p>
                  </a:txBody>
                  <a:tcPr anchor="ctr">
                    <a:solidFill>
                      <a:srgbClr val="8EB403"/>
                    </a:solidFill>
                  </a:tcPr>
                </a:tc>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Meaning</a:t>
                      </a:r>
                    </a:p>
                  </a:txBody>
                  <a:tcPr anchor="ctr">
                    <a:solidFill>
                      <a:srgbClr val="8EB403"/>
                    </a:solidFill>
                  </a:tcPr>
                </a:tc>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Example</a:t>
                      </a:r>
                    </a:p>
                  </a:txBody>
                  <a:tcPr anchor="ctr">
                    <a:solidFill>
                      <a:srgbClr val="8EB403"/>
                    </a:solidFill>
                  </a:tcPr>
                </a:tc>
                <a:extLst>
                  <a:ext uri="{0D108BD9-81ED-4DB2-BD59-A6C34878D82A}">
                    <a16:rowId xmlns:a16="http://schemas.microsoft.com/office/drawing/2014/main" val="2826555739"/>
                  </a:ext>
                </a:extLst>
              </a:tr>
              <a:tr h="363850">
                <a:tc>
                  <a:txBody>
                    <a:bodyPr/>
                    <a:lstStyle/>
                    <a:p>
                      <a:pPr>
                        <a:lnSpc>
                          <a:spcPct val="110000"/>
                        </a:lnSpc>
                        <a:buNone/>
                      </a:pPr>
                      <a:r>
                        <a:rPr lang="en-GB" sz="1800" b="1" noProof="0" dirty="0"/>
                        <a:t>Interviews</a:t>
                      </a:r>
                      <a:endParaRPr lang="en-GB" sz="1800" noProof="0" dirty="0"/>
                    </a:p>
                  </a:txBody>
                  <a:tcPr/>
                </a:tc>
                <a:tc>
                  <a:txBody>
                    <a:bodyPr/>
                    <a:lstStyle/>
                    <a:p>
                      <a:pPr>
                        <a:lnSpc>
                          <a:spcPct val="110000"/>
                        </a:lnSpc>
                        <a:buNone/>
                      </a:pPr>
                      <a:r>
                        <a:rPr lang="en-GB" sz="1800" noProof="0" dirty="0"/>
                        <a:t>One-on-one conversations to understand needs, frustrations and goals.</a:t>
                      </a:r>
                    </a:p>
                  </a:txBody>
                  <a:tcPr/>
                </a:tc>
                <a:tc>
                  <a:txBody>
                    <a:bodyPr/>
                    <a:lstStyle/>
                    <a:p>
                      <a:pPr>
                        <a:lnSpc>
                          <a:spcPct val="110000"/>
                        </a:lnSpc>
                        <a:buNone/>
                      </a:pPr>
                      <a:r>
                        <a:rPr lang="en-GB" sz="1800" noProof="0" dirty="0"/>
                        <a:t>A learner wants to open a </a:t>
                      </a:r>
                      <a:r>
                        <a:rPr lang="en-GB" sz="1800" b="1" noProof="0" dirty="0"/>
                        <a:t>small gym</a:t>
                      </a:r>
                      <a:r>
                        <a:rPr lang="en-GB" sz="1800" noProof="0" dirty="0"/>
                        <a:t>. She interviews</a:t>
                      </a:r>
                      <a:r>
                        <a:rPr lang="en-GB" sz="1800" b="1" noProof="0" dirty="0"/>
                        <a:t> 10 people </a:t>
                      </a:r>
                      <a:r>
                        <a:rPr lang="en-GB" sz="1800" noProof="0" dirty="0"/>
                        <a:t>aged between 18 and 30 and finds that many prefer</a:t>
                      </a:r>
                      <a:r>
                        <a:rPr lang="en-GB" sz="1800" b="1" noProof="0" dirty="0"/>
                        <a:t> short 30-minute classes </a:t>
                      </a:r>
                      <a:r>
                        <a:rPr lang="en-GB" sz="1800" noProof="0" dirty="0"/>
                        <a:t>due to a lack of time.</a:t>
                      </a:r>
                    </a:p>
                  </a:txBody>
                  <a:tcPr/>
                </a:tc>
                <a:extLst>
                  <a:ext uri="{0D108BD9-81ED-4DB2-BD59-A6C34878D82A}">
                    <a16:rowId xmlns:a16="http://schemas.microsoft.com/office/drawing/2014/main" val="3752325935"/>
                  </a:ext>
                </a:extLst>
              </a:tr>
              <a:tr h="1053492">
                <a:tc>
                  <a:txBody>
                    <a:bodyPr/>
                    <a:lstStyle/>
                    <a:p>
                      <a:pPr>
                        <a:lnSpc>
                          <a:spcPct val="110000"/>
                        </a:lnSpc>
                        <a:buNone/>
                      </a:pPr>
                      <a:r>
                        <a:rPr lang="en-GB" sz="1800" b="1" noProof="0" dirty="0"/>
                        <a:t>Focus groups</a:t>
                      </a:r>
                      <a:endParaRPr lang="en-GB" sz="1800" noProof="0" dirty="0"/>
                    </a:p>
                  </a:txBody>
                  <a:tcPr/>
                </a:tc>
                <a:tc>
                  <a:txBody>
                    <a:bodyPr/>
                    <a:lstStyle/>
                    <a:p>
                      <a:pPr>
                        <a:lnSpc>
                          <a:spcPct val="110000"/>
                        </a:lnSpc>
                        <a:buNone/>
                      </a:pPr>
                      <a:r>
                        <a:rPr lang="en-GB" sz="1800" noProof="0" dirty="0"/>
                        <a:t>Bring a small group together to discuss opinions and share experiences.</a:t>
                      </a:r>
                    </a:p>
                  </a:txBody>
                  <a:tcPr/>
                </a:tc>
                <a:tc>
                  <a:txBody>
                    <a:bodyPr/>
                    <a:lstStyle/>
                    <a:p>
                      <a:pPr>
                        <a:lnSpc>
                          <a:spcPct val="110000"/>
                        </a:lnSpc>
                        <a:buNone/>
                      </a:pPr>
                      <a:r>
                        <a:rPr lang="en-GB" sz="1800" noProof="0" dirty="0"/>
                        <a:t>A learner wants to develop a </a:t>
                      </a:r>
                      <a:r>
                        <a:rPr lang="en-GB" sz="1800" b="1" noProof="0" dirty="0"/>
                        <a:t>new hair care product</a:t>
                      </a:r>
                      <a:r>
                        <a:rPr lang="en-GB" sz="1800" noProof="0" dirty="0"/>
                        <a:t>. He invites </a:t>
                      </a:r>
                      <a:r>
                        <a:rPr lang="en-GB" sz="1800" b="1" noProof="0" dirty="0"/>
                        <a:t>six colleagues </a:t>
                      </a:r>
                      <a:r>
                        <a:rPr lang="en-GB" sz="1800" noProof="0" dirty="0"/>
                        <a:t>to test different shampoos and discuss their scent, packaging and price expectations.</a:t>
                      </a:r>
                    </a:p>
                  </a:txBody>
                  <a:tcPr/>
                </a:tc>
                <a:extLst>
                  <a:ext uri="{0D108BD9-81ED-4DB2-BD59-A6C34878D82A}">
                    <a16:rowId xmlns:a16="http://schemas.microsoft.com/office/drawing/2014/main" val="1704596362"/>
                  </a:ext>
                </a:extLst>
              </a:tr>
              <a:tr h="538758">
                <a:tc>
                  <a:txBody>
                    <a:bodyPr/>
                    <a:lstStyle/>
                    <a:p>
                      <a:pPr>
                        <a:lnSpc>
                          <a:spcPct val="110000"/>
                        </a:lnSpc>
                        <a:buNone/>
                      </a:pPr>
                      <a:r>
                        <a:rPr lang="en-GB" sz="1800" b="1" noProof="0" dirty="0"/>
                        <a:t>Observation/Shadowing</a:t>
                      </a:r>
                      <a:endParaRPr lang="en-GB" sz="1800" noProof="0" dirty="0"/>
                    </a:p>
                  </a:txBody>
                  <a:tcPr/>
                </a:tc>
                <a:tc>
                  <a:txBody>
                    <a:bodyPr/>
                    <a:lstStyle/>
                    <a:p>
                      <a:pPr>
                        <a:lnSpc>
                          <a:spcPct val="110000"/>
                        </a:lnSpc>
                        <a:buNone/>
                      </a:pPr>
                      <a:r>
                        <a:rPr lang="en-GB" sz="1800" noProof="0" dirty="0"/>
                        <a:t>Observe people carrying out an activity in real life to identify problems they do not mention in interviews.</a:t>
                      </a:r>
                    </a:p>
                  </a:txBody>
                  <a:tcPr/>
                </a:tc>
                <a:tc>
                  <a:txBody>
                    <a:bodyPr/>
                    <a:lstStyle/>
                    <a:p>
                      <a:pPr>
                        <a:lnSpc>
                          <a:spcPct val="110000"/>
                        </a:lnSpc>
                        <a:buNone/>
                      </a:pPr>
                      <a:r>
                        <a:rPr lang="en-GB" sz="1800" noProof="0" dirty="0"/>
                        <a:t>A learner wants to improve </a:t>
                      </a:r>
                      <a:r>
                        <a:rPr lang="en-GB" sz="1800" b="1" noProof="0" dirty="0"/>
                        <a:t>the till system in a canteen</a:t>
                      </a:r>
                      <a:r>
                        <a:rPr lang="en-GB" sz="1800" noProof="0" dirty="0"/>
                        <a:t>. She </a:t>
                      </a:r>
                      <a:r>
                        <a:rPr lang="en-GB" sz="1800" b="1" noProof="0" dirty="0"/>
                        <a:t>observes </a:t>
                      </a:r>
                      <a:r>
                        <a:rPr lang="en-GB" sz="1800" noProof="0" dirty="0"/>
                        <a:t>the canteen at lunchtime and notices that there are long queues when learners pay in cash.</a:t>
                      </a:r>
                    </a:p>
                  </a:txBody>
                  <a:tcPr/>
                </a:tc>
                <a:extLst>
                  <a:ext uri="{0D108BD9-81ED-4DB2-BD59-A6C34878D82A}">
                    <a16:rowId xmlns:a16="http://schemas.microsoft.com/office/drawing/2014/main" val="3484425956"/>
                  </a:ext>
                </a:extLst>
              </a:tr>
            </a:tbl>
          </a:graphicData>
        </a:graphic>
      </p:graphicFrame>
      <p:sp>
        <p:nvSpPr>
          <p:cNvPr id="3" name="Textfeld 2">
            <a:extLst>
              <a:ext uri="{FF2B5EF4-FFF2-40B4-BE49-F238E27FC236}">
                <a16:creationId xmlns:a16="http://schemas.microsoft.com/office/drawing/2014/main" id="{28CFC756-5A02-9A89-6353-542BACF00E15}"/>
              </a:ext>
            </a:extLst>
          </p:cNvPr>
          <p:cNvSpPr txBox="1"/>
          <p:nvPr/>
        </p:nvSpPr>
        <p:spPr>
          <a:xfrm>
            <a:off x="8343900" y="241300"/>
            <a:ext cx="3073400" cy="646331"/>
          </a:xfrm>
          <a:prstGeom prst="rect">
            <a:avLst/>
          </a:prstGeom>
          <a:noFill/>
        </p:spPr>
        <p:txBody>
          <a:bodyPr wrap="square" rtlCol="0">
            <a:spAutoFit/>
          </a:bodyPr>
          <a:lstStyle/>
          <a:p>
            <a:r>
              <a:rPr lang="de-CH" dirty="0"/>
              <a:t>Link to the topic of interviews</a:t>
            </a:r>
          </a:p>
        </p:txBody>
      </p:sp>
      <p:sp>
        <p:nvSpPr>
          <p:cNvPr id="10" name="Ellipse 16">
            <a:extLst>
              <a:ext uri="{FF2B5EF4-FFF2-40B4-BE49-F238E27FC236}">
                <a16:creationId xmlns:a16="http://schemas.microsoft.com/office/drawing/2014/main" id="{AABD9B7A-8EB3-2AB5-DF21-95EE4038D2C8}"/>
              </a:ext>
            </a:extLst>
          </p:cNvPr>
          <p:cNvSpPr/>
          <p:nvPr/>
        </p:nvSpPr>
        <p:spPr>
          <a:xfrm>
            <a:off x="7639049" y="2140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3FB9A2AA-32C0-2CF1-A9BF-468F4D775732}"/>
              </a:ext>
            </a:extLst>
          </p:cNvPr>
          <p:cNvSpPr>
            <a:spLocks noEditPoints="1"/>
          </p:cNvSpPr>
          <p:nvPr/>
        </p:nvSpPr>
        <p:spPr bwMode="auto">
          <a:xfrm>
            <a:off x="7797228" y="3658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3" name="Foliennummernplatzhalter 1">
            <a:extLst>
              <a:ext uri="{FF2B5EF4-FFF2-40B4-BE49-F238E27FC236}">
                <a16:creationId xmlns:a16="http://schemas.microsoft.com/office/drawing/2014/main" id="{5FC3EEA2-D7B9-086A-5D9B-8BD4181E6D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20737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09F08-6505-AC5E-4367-F85FF7B5AFD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25E81A-7D79-64F0-CE90-4017A5A35568}"/>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Field research: Methods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C883EDF8-0FDF-88BA-5D18-7B1F41F0FB96}"/>
              </a:ext>
            </a:extLst>
          </p:cNvPr>
          <p:cNvGraphicFramePr>
            <a:graphicFrameLocks noGrp="1"/>
          </p:cNvGraphicFramePr>
          <p:nvPr>
            <p:extLst>
              <p:ext uri="{D42A27DB-BD31-4B8C-83A1-F6EECF244321}">
                <p14:modId xmlns:p14="http://schemas.microsoft.com/office/powerpoint/2010/main" val="1392322934"/>
              </p:ext>
            </p:extLst>
          </p:nvPr>
        </p:nvGraphicFramePr>
        <p:xfrm>
          <a:off x="685801" y="1410842"/>
          <a:ext cx="10587700" cy="3131060"/>
        </p:xfrm>
        <a:graphic>
          <a:graphicData uri="http://schemas.openxmlformats.org/drawingml/2006/table">
            <a:tbl>
              <a:tblPr>
                <a:tableStyleId>{616DA210-FB5B-4158-B5E0-FEB733F419BA}</a:tableStyleId>
              </a:tblPr>
              <a:tblGrid>
                <a:gridCol w="1771857">
                  <a:extLst>
                    <a:ext uri="{9D8B030D-6E8A-4147-A177-3AD203B41FA5}">
                      <a16:colId xmlns:a16="http://schemas.microsoft.com/office/drawing/2014/main" val="23256481"/>
                    </a:ext>
                  </a:extLst>
                </a:gridCol>
                <a:gridCol w="3235767">
                  <a:extLst>
                    <a:ext uri="{9D8B030D-6E8A-4147-A177-3AD203B41FA5}">
                      <a16:colId xmlns:a16="http://schemas.microsoft.com/office/drawing/2014/main" val="394132603"/>
                    </a:ext>
                  </a:extLst>
                </a:gridCol>
                <a:gridCol w="5580076">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Method</a:t>
                      </a:r>
                    </a:p>
                  </a:txBody>
                  <a:tcPr anchor="ctr">
                    <a:solidFill>
                      <a:srgbClr val="8EB403"/>
                    </a:solidFill>
                  </a:tcPr>
                </a:tc>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Meaning</a:t>
                      </a:r>
                    </a:p>
                  </a:txBody>
                  <a:tcPr anchor="ctr">
                    <a:solidFill>
                      <a:srgbClr val="8EB403"/>
                    </a:solidFill>
                  </a:tcPr>
                </a:tc>
                <a:tc>
                  <a:txBody>
                    <a:bodyPr/>
                    <a:lstStyle/>
                    <a:p>
                      <a:pPr marL="0" algn="ctr" defTabSz="914400" rtl="0" eaLnBrk="1" latinLnBrk="0" hangingPunct="1">
                        <a:lnSpc>
                          <a:spcPct val="110000"/>
                        </a:lnSpc>
                        <a:buNone/>
                      </a:pPr>
                      <a:r>
                        <a:rPr lang="en-GB" sz="2000" b="1" kern="1200" noProof="0" dirty="0">
                          <a:solidFill>
                            <a:schemeClr val="bg1"/>
                          </a:solidFill>
                          <a:latin typeface="+mn-lt"/>
                          <a:ea typeface="+mn-ea"/>
                          <a:cs typeface="+mn-cs"/>
                        </a:rPr>
                        <a:t>Example</a:t>
                      </a:r>
                    </a:p>
                  </a:txBody>
                  <a:tcPr anchor="ctr">
                    <a:solidFill>
                      <a:srgbClr val="8EB403"/>
                    </a:solidFill>
                  </a:tcPr>
                </a:tc>
                <a:extLst>
                  <a:ext uri="{0D108BD9-81ED-4DB2-BD59-A6C34878D82A}">
                    <a16:rowId xmlns:a16="http://schemas.microsoft.com/office/drawing/2014/main" val="2826555739"/>
                  </a:ext>
                </a:extLst>
              </a:tr>
              <a:tr h="399061">
                <a:tc>
                  <a:txBody>
                    <a:bodyPr/>
                    <a:lstStyle/>
                    <a:p>
                      <a:pPr>
                        <a:lnSpc>
                          <a:spcPct val="110000"/>
                        </a:lnSpc>
                        <a:buNone/>
                      </a:pPr>
                      <a:r>
                        <a:rPr lang="en-GB" sz="1800" b="1" noProof="0" dirty="0"/>
                        <a:t>Mystery shopping</a:t>
                      </a:r>
                      <a:endParaRPr lang="en-GB" sz="1800" noProof="0" dirty="0"/>
                    </a:p>
                  </a:txBody>
                  <a:tcPr/>
                </a:tc>
                <a:tc>
                  <a:txBody>
                    <a:bodyPr/>
                    <a:lstStyle/>
                    <a:p>
                      <a:pPr>
                        <a:lnSpc>
                          <a:spcPct val="110000"/>
                        </a:lnSpc>
                        <a:buNone/>
                      </a:pPr>
                      <a:r>
                        <a:rPr lang="en-GB" sz="1800" noProof="0" dirty="0"/>
                        <a:t>Try out the service yourself to evaluate the experience.</a:t>
                      </a:r>
                    </a:p>
                  </a:txBody>
                  <a:tcPr/>
                </a:tc>
                <a:tc>
                  <a:txBody>
                    <a:bodyPr/>
                    <a:lstStyle/>
                    <a:p>
                      <a:pPr>
                        <a:lnSpc>
                          <a:spcPct val="110000"/>
                        </a:lnSpc>
                        <a:buNone/>
                      </a:pPr>
                      <a:r>
                        <a:rPr lang="en-GB" sz="1800" noProof="0" dirty="0"/>
                        <a:t>A learner wants to set up a </a:t>
                      </a:r>
                      <a:r>
                        <a:rPr lang="en-GB" sz="1800" b="1" noProof="0" dirty="0"/>
                        <a:t>business selling customised T-shirts</a:t>
                      </a:r>
                      <a:r>
                        <a:rPr lang="en-GB" sz="1800" noProof="0" dirty="0"/>
                        <a:t>. They place orders with </a:t>
                      </a:r>
                      <a:r>
                        <a:rPr lang="en-GB" sz="1800" b="1" noProof="0" dirty="0"/>
                        <a:t>three existing online shops </a:t>
                      </a:r>
                      <a:r>
                        <a:rPr lang="en-GB" sz="1800" noProof="0" dirty="0"/>
                        <a:t>to compare delivery speed, print quality and customer support.</a:t>
                      </a:r>
                    </a:p>
                  </a:txBody>
                  <a:tcPr/>
                </a:tc>
                <a:extLst>
                  <a:ext uri="{0D108BD9-81ED-4DB2-BD59-A6C34878D82A}">
                    <a16:rowId xmlns:a16="http://schemas.microsoft.com/office/drawing/2014/main" val="2259512553"/>
                  </a:ext>
                </a:extLst>
              </a:tr>
              <a:tr h="434272">
                <a:tc>
                  <a:txBody>
                    <a:bodyPr/>
                    <a:lstStyle/>
                    <a:p>
                      <a:pPr>
                        <a:lnSpc>
                          <a:spcPct val="110000"/>
                        </a:lnSpc>
                        <a:buNone/>
                      </a:pPr>
                      <a:r>
                        <a:rPr lang="en-GB" sz="1800" b="1" noProof="0" dirty="0"/>
                        <a:t>Everyday Observations</a:t>
                      </a:r>
                      <a:endParaRPr lang="en-GB" sz="1800" noProof="0" dirty="0"/>
                    </a:p>
                  </a:txBody>
                  <a:tcPr/>
                </a:tc>
                <a:tc>
                  <a:txBody>
                    <a:bodyPr/>
                    <a:lstStyle/>
                    <a:p>
                      <a:pPr>
                        <a:lnSpc>
                          <a:spcPct val="110000"/>
                        </a:lnSpc>
                        <a:buNone/>
                      </a:pPr>
                      <a:r>
                        <a:rPr lang="en-GB" sz="1800" noProof="0" dirty="0"/>
                        <a:t>Ask people to document aspects of their daily lives (photos, diaries, screenshots).</a:t>
                      </a:r>
                    </a:p>
                  </a:txBody>
                  <a:tcPr/>
                </a:tc>
                <a:tc>
                  <a:txBody>
                    <a:bodyPr/>
                    <a:lstStyle/>
                    <a:p>
                      <a:pPr>
                        <a:lnSpc>
                          <a:spcPct val="110000"/>
                        </a:lnSpc>
                        <a:buNone/>
                      </a:pPr>
                      <a:r>
                        <a:rPr lang="en-GB" sz="1800" noProof="0" dirty="0"/>
                        <a:t>A learner developing</a:t>
                      </a:r>
                      <a:r>
                        <a:rPr lang="en-GB" sz="1800" b="1" noProof="0" dirty="0"/>
                        <a:t> a personal finance app </a:t>
                      </a:r>
                      <a:r>
                        <a:rPr lang="en-GB" sz="1800" noProof="0" dirty="0"/>
                        <a:t>asks five friends to </a:t>
                      </a:r>
                      <a:r>
                        <a:rPr lang="en-GB" sz="1800" b="1" noProof="0" dirty="0"/>
                        <a:t>take a photo every time they spend money over a period of 3 days</a:t>
                      </a:r>
                      <a:r>
                        <a:rPr lang="en-GB" sz="1800" noProof="0" dirty="0"/>
                        <a:t>, to see where money goes unexpectedly.</a:t>
                      </a:r>
                    </a:p>
                  </a:txBody>
                  <a:tcPr/>
                </a:tc>
                <a:extLst>
                  <a:ext uri="{0D108BD9-81ED-4DB2-BD59-A6C34878D82A}">
                    <a16:rowId xmlns:a16="http://schemas.microsoft.com/office/drawing/2014/main" val="334077399"/>
                  </a:ext>
                </a:extLst>
              </a:tr>
            </a:tbl>
          </a:graphicData>
        </a:graphic>
      </p:graphicFrame>
      <p:sp>
        <p:nvSpPr>
          <p:cNvPr id="3" name="Foliennummernplatzhalter 1">
            <a:extLst>
              <a:ext uri="{FF2B5EF4-FFF2-40B4-BE49-F238E27FC236}">
                <a16:creationId xmlns:a16="http://schemas.microsoft.com/office/drawing/2014/main" id="{00C9B952-1497-BB2F-E2A6-727F9CF38B4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68127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53F1F-FFB9-C8FD-6DDD-A221A22B1B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946D628-EB14-8C47-020F-CBCDCA5D0E1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A97845B-2FD0-008F-7912-0BFA02C518B0}"/>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Secondary research vs. field research: a comparison</a:t>
            </a:r>
          </a:p>
        </p:txBody>
      </p:sp>
      <p:graphicFrame>
        <p:nvGraphicFramePr>
          <p:cNvPr id="3" name="Tabella 2">
            <a:extLst>
              <a:ext uri="{FF2B5EF4-FFF2-40B4-BE49-F238E27FC236}">
                <a16:creationId xmlns:a16="http://schemas.microsoft.com/office/drawing/2014/main" id="{06707D2F-3EC6-E762-F393-DBBD727ED20B}"/>
              </a:ext>
            </a:extLst>
          </p:cNvPr>
          <p:cNvGraphicFramePr>
            <a:graphicFrameLocks noGrp="1"/>
          </p:cNvGraphicFramePr>
          <p:nvPr>
            <p:extLst>
              <p:ext uri="{D42A27DB-BD31-4B8C-83A1-F6EECF244321}">
                <p14:modId xmlns:p14="http://schemas.microsoft.com/office/powerpoint/2010/main" val="3747199739"/>
              </p:ext>
            </p:extLst>
          </p:nvPr>
        </p:nvGraphicFramePr>
        <p:xfrm>
          <a:off x="1603624" y="1304273"/>
          <a:ext cx="8946708" cy="4086442"/>
        </p:xfrm>
        <a:graphic>
          <a:graphicData uri="http://schemas.openxmlformats.org/drawingml/2006/table">
            <a:tbl>
              <a:tblPr>
                <a:tableStyleId>{5940675A-B579-460E-94D1-54222C63F5DA}</a:tableStyleId>
              </a:tblPr>
              <a:tblGrid>
                <a:gridCol w="2982236">
                  <a:extLst>
                    <a:ext uri="{9D8B030D-6E8A-4147-A177-3AD203B41FA5}">
                      <a16:colId xmlns:a16="http://schemas.microsoft.com/office/drawing/2014/main" val="3509877057"/>
                    </a:ext>
                  </a:extLst>
                </a:gridCol>
                <a:gridCol w="2982236">
                  <a:extLst>
                    <a:ext uri="{9D8B030D-6E8A-4147-A177-3AD203B41FA5}">
                      <a16:colId xmlns:a16="http://schemas.microsoft.com/office/drawing/2014/main" val="629812016"/>
                    </a:ext>
                  </a:extLst>
                </a:gridCol>
                <a:gridCol w="2982236">
                  <a:extLst>
                    <a:ext uri="{9D8B030D-6E8A-4147-A177-3AD203B41FA5}">
                      <a16:colId xmlns:a16="http://schemas.microsoft.com/office/drawing/2014/main" val="3594026255"/>
                    </a:ext>
                  </a:extLst>
                </a:gridCol>
              </a:tblGrid>
              <a:tr h="601882">
                <a:tc>
                  <a:txBody>
                    <a:bodyPr/>
                    <a:lstStyle/>
                    <a:p>
                      <a:pPr marL="0" algn="ctr" defTabSz="914400" rtl="0" eaLnBrk="1" latinLnBrk="0" hangingPunct="1">
                        <a:buNone/>
                      </a:pPr>
                      <a:r>
                        <a:rPr lang="en-GB" sz="2000" b="1" kern="1200" noProof="0" dirty="0">
                          <a:solidFill>
                            <a:schemeClr val="bg1"/>
                          </a:solidFill>
                          <a:latin typeface="+mn-lt"/>
                          <a:ea typeface="+mn-ea"/>
                          <a:cs typeface="+mn-cs"/>
                        </a:rPr>
                        <a:t>Aspect</a:t>
                      </a:r>
                    </a:p>
                  </a:txBody>
                  <a:tcPr marL="65088" marR="65088" marT="32544" marB="32544" anchor="ctr">
                    <a:solidFill>
                      <a:srgbClr val="8EB403"/>
                    </a:solidFill>
                  </a:tcPr>
                </a:tc>
                <a:tc>
                  <a:txBody>
                    <a:bodyPr/>
                    <a:lstStyle/>
                    <a:p>
                      <a:pPr marL="0" algn="ctr" defTabSz="914400" rtl="0" eaLnBrk="1" latinLnBrk="0" hangingPunct="1">
                        <a:buNone/>
                      </a:pPr>
                      <a:r>
                        <a:rPr lang="en-GB" sz="2000" b="1" kern="1200" noProof="0" dirty="0">
                          <a:solidFill>
                            <a:schemeClr val="bg1"/>
                          </a:solidFill>
                          <a:latin typeface="+mn-lt"/>
                          <a:ea typeface="+mn-ea"/>
                          <a:cs typeface="+mn-cs"/>
                        </a:rPr>
                        <a:t>Secondary research</a:t>
                      </a:r>
                    </a:p>
                  </a:txBody>
                  <a:tcPr marL="65088" marR="65088" marT="32544" marB="32544" anchor="ctr">
                    <a:solidFill>
                      <a:srgbClr val="8EB403"/>
                    </a:solidFill>
                  </a:tcPr>
                </a:tc>
                <a:tc>
                  <a:txBody>
                    <a:bodyPr/>
                    <a:lstStyle/>
                    <a:p>
                      <a:pPr marL="0" algn="ctr" defTabSz="914400" rtl="0" eaLnBrk="1" latinLnBrk="0" hangingPunct="1">
                        <a:buNone/>
                      </a:pPr>
                      <a:r>
                        <a:rPr lang="en-GB" sz="2000" b="1" kern="1200" noProof="0" dirty="0">
                          <a:solidFill>
                            <a:schemeClr val="bg1"/>
                          </a:solidFill>
                          <a:latin typeface="+mn-lt"/>
                          <a:ea typeface="+mn-ea"/>
                          <a:cs typeface="+mn-cs"/>
                        </a:rPr>
                        <a:t>Field research</a:t>
                      </a:r>
                    </a:p>
                  </a:txBody>
                  <a:tcPr marL="65088" marR="65088" marT="32544" marB="32544" anchor="ctr">
                    <a:solidFill>
                      <a:srgbClr val="8EB403"/>
                    </a:solidFill>
                  </a:tcPr>
                </a:tc>
                <a:extLst>
                  <a:ext uri="{0D108BD9-81ED-4DB2-BD59-A6C34878D82A}">
                    <a16:rowId xmlns:a16="http://schemas.microsoft.com/office/drawing/2014/main" val="1566237221"/>
                  </a:ext>
                </a:extLst>
              </a:tr>
              <a:tr h="480090">
                <a:tc>
                  <a:txBody>
                    <a:bodyPr/>
                    <a:lstStyle/>
                    <a:p>
                      <a:pPr algn="ctr">
                        <a:buNone/>
                      </a:pPr>
                      <a:r>
                        <a:rPr lang="en-GB" sz="1800" b="1" noProof="0" dirty="0"/>
                        <a:t>Source</a:t>
                      </a:r>
                    </a:p>
                  </a:txBody>
                  <a:tcPr marL="65088" marR="65088" marT="32544" marB="32544" anchor="ctr"/>
                </a:tc>
                <a:tc>
                  <a:txBody>
                    <a:bodyPr/>
                    <a:lstStyle/>
                    <a:p>
                      <a:pPr algn="ctr">
                        <a:buNone/>
                      </a:pPr>
                      <a:r>
                        <a:rPr lang="en-GB" sz="1800" noProof="0" dirty="0"/>
                        <a:t>Existing data</a:t>
                      </a:r>
                    </a:p>
                  </a:txBody>
                  <a:tcPr marL="65088" marR="65088" marT="32544" marB="32544" anchor="ctr"/>
                </a:tc>
                <a:tc>
                  <a:txBody>
                    <a:bodyPr/>
                    <a:lstStyle/>
                    <a:p>
                      <a:pPr algn="ctr">
                        <a:buNone/>
                      </a:pPr>
                      <a:r>
                        <a:rPr lang="en-GB" sz="1800" noProof="0" dirty="0"/>
                        <a:t>New data</a:t>
                      </a:r>
                    </a:p>
                  </a:txBody>
                  <a:tcPr marL="65088" marR="65088" marT="32544" marB="32544" anchor="ctr"/>
                </a:tc>
                <a:extLst>
                  <a:ext uri="{0D108BD9-81ED-4DB2-BD59-A6C34878D82A}">
                    <a16:rowId xmlns:a16="http://schemas.microsoft.com/office/drawing/2014/main" val="2210611709"/>
                  </a:ext>
                </a:extLst>
              </a:tr>
              <a:tr h="841460">
                <a:tc>
                  <a:txBody>
                    <a:bodyPr/>
                    <a:lstStyle/>
                    <a:p>
                      <a:pPr algn="ctr">
                        <a:buNone/>
                      </a:pPr>
                      <a:r>
                        <a:rPr lang="en-GB" sz="1800" b="1" noProof="0" dirty="0"/>
                        <a:t>Type</a:t>
                      </a:r>
                    </a:p>
                  </a:txBody>
                  <a:tcPr marL="65088" marR="65088" marT="32544" marB="32544" anchor="ctr"/>
                </a:tc>
                <a:tc>
                  <a:txBody>
                    <a:bodyPr/>
                    <a:lstStyle/>
                    <a:p>
                      <a:pPr algn="ctr">
                        <a:buNone/>
                      </a:pPr>
                      <a:r>
                        <a:rPr lang="en-GB" sz="1800" noProof="0" dirty="0"/>
                        <a:t>Quantitative / measurable</a:t>
                      </a:r>
                    </a:p>
                  </a:txBody>
                  <a:tcPr marL="65088" marR="65088" marT="32544" marB="32544" anchor="ctr"/>
                </a:tc>
                <a:tc>
                  <a:txBody>
                    <a:bodyPr/>
                    <a:lstStyle/>
                    <a:p>
                      <a:pPr algn="ctr">
                        <a:buNone/>
                      </a:pPr>
                      <a:r>
                        <a:rPr lang="en-GB" sz="1800" noProof="0" dirty="0"/>
                        <a:t>Qualitative / </a:t>
                      </a:r>
                      <a:br>
                        <a:rPr lang="en-GB" sz="1800" noProof="0" dirty="0"/>
                      </a:br>
                      <a:r>
                        <a:rPr lang="en-GB" sz="1800" noProof="0" dirty="0"/>
                        <a:t>experience-based</a:t>
                      </a:r>
                    </a:p>
                  </a:txBody>
                  <a:tcPr marL="65088" marR="65088" marT="32544" marB="32544" anchor="ctr"/>
                </a:tc>
                <a:extLst>
                  <a:ext uri="{0D108BD9-81ED-4DB2-BD59-A6C34878D82A}">
                    <a16:rowId xmlns:a16="http://schemas.microsoft.com/office/drawing/2014/main" val="1688137408"/>
                  </a:ext>
                </a:extLst>
              </a:tr>
              <a:tr h="841460">
                <a:tc>
                  <a:txBody>
                    <a:bodyPr/>
                    <a:lstStyle/>
                    <a:p>
                      <a:pPr algn="ctr">
                        <a:buNone/>
                      </a:pPr>
                      <a:r>
                        <a:rPr lang="en-GB" sz="1800" b="1" noProof="0" dirty="0"/>
                        <a:t>Focus</a:t>
                      </a:r>
                    </a:p>
                  </a:txBody>
                  <a:tcPr marL="65088" marR="65088" marT="32544" marB="32544" anchor="ctr"/>
                </a:tc>
                <a:tc>
                  <a:txBody>
                    <a:bodyPr/>
                    <a:lstStyle/>
                    <a:p>
                      <a:pPr algn="ctr">
                        <a:buNone/>
                      </a:pPr>
                      <a:r>
                        <a:rPr lang="en-GB" sz="1800" noProof="0" dirty="0"/>
                        <a:t>Context and trends</a:t>
                      </a:r>
                    </a:p>
                  </a:txBody>
                  <a:tcPr marL="65088" marR="65088" marT="32544" marB="32544" anchor="ctr"/>
                </a:tc>
                <a:tc>
                  <a:txBody>
                    <a:bodyPr/>
                    <a:lstStyle/>
                    <a:p>
                      <a:pPr algn="ctr">
                        <a:buNone/>
                      </a:pPr>
                      <a:r>
                        <a:rPr lang="en-GB" sz="1800" noProof="0" dirty="0"/>
                        <a:t>People &amp; behaviours</a:t>
                      </a:r>
                    </a:p>
                  </a:txBody>
                  <a:tcPr marL="65088" marR="65088" marT="32544" marB="32544" anchor="ctr"/>
                </a:tc>
                <a:extLst>
                  <a:ext uri="{0D108BD9-81ED-4DB2-BD59-A6C34878D82A}">
                    <a16:rowId xmlns:a16="http://schemas.microsoft.com/office/drawing/2014/main" val="2193582182"/>
                  </a:ext>
                </a:extLst>
              </a:tr>
              <a:tr h="480090">
                <a:tc>
                  <a:txBody>
                    <a:bodyPr/>
                    <a:lstStyle/>
                    <a:p>
                      <a:pPr algn="ctr">
                        <a:buNone/>
                      </a:pPr>
                      <a:r>
                        <a:rPr lang="en-GB" sz="1800" b="1" noProof="0" dirty="0"/>
                        <a:t>Cost</a:t>
                      </a:r>
                    </a:p>
                  </a:txBody>
                  <a:tcPr marL="65088" marR="65088" marT="32544" marB="32544" anchor="ctr"/>
                </a:tc>
                <a:tc>
                  <a:txBody>
                    <a:bodyPr/>
                    <a:lstStyle/>
                    <a:p>
                      <a:pPr algn="ctr">
                        <a:buNone/>
                      </a:pPr>
                      <a:r>
                        <a:rPr lang="en-GB" sz="1800" noProof="0" dirty="0"/>
                        <a:t>Low to medium</a:t>
                      </a:r>
                    </a:p>
                  </a:txBody>
                  <a:tcPr marL="65088" marR="65088" marT="32544" marB="32544" anchor="ctr"/>
                </a:tc>
                <a:tc>
                  <a:txBody>
                    <a:bodyPr/>
                    <a:lstStyle/>
                    <a:p>
                      <a:pPr algn="ctr">
                        <a:buNone/>
                      </a:pPr>
                      <a:r>
                        <a:rPr lang="en-GB" sz="1800" noProof="0" dirty="0"/>
                        <a:t>Medium to high</a:t>
                      </a:r>
                    </a:p>
                  </a:txBody>
                  <a:tcPr marL="65088" marR="65088" marT="32544" marB="32544" anchor="ctr"/>
                </a:tc>
                <a:extLst>
                  <a:ext uri="{0D108BD9-81ED-4DB2-BD59-A6C34878D82A}">
                    <a16:rowId xmlns:a16="http://schemas.microsoft.com/office/drawing/2014/main" val="1304954798"/>
                  </a:ext>
                </a:extLst>
              </a:tr>
              <a:tr h="841460">
                <a:tc>
                  <a:txBody>
                    <a:bodyPr/>
                    <a:lstStyle/>
                    <a:p>
                      <a:pPr algn="ctr">
                        <a:buNone/>
                      </a:pPr>
                      <a:r>
                        <a:rPr lang="en-GB" sz="1800" b="1" noProof="0" dirty="0"/>
                        <a:t>Example</a:t>
                      </a:r>
                    </a:p>
                  </a:txBody>
                  <a:tcPr marL="65088" marR="65088" marT="32544" marB="32544" anchor="ctr"/>
                </a:tc>
                <a:tc>
                  <a:txBody>
                    <a:bodyPr/>
                    <a:lstStyle/>
                    <a:p>
                      <a:pPr algn="ctr">
                        <a:buNone/>
                      </a:pPr>
                      <a:r>
                        <a:rPr lang="en-GB" sz="1800" noProof="0" dirty="0"/>
                        <a:t>Analysis of market reports</a:t>
                      </a:r>
                    </a:p>
                  </a:txBody>
                  <a:tcPr marL="65088" marR="65088" marT="32544" marB="32544" anchor="ctr"/>
                </a:tc>
                <a:tc>
                  <a:txBody>
                    <a:bodyPr/>
                    <a:lstStyle/>
                    <a:p>
                      <a:pPr algn="ctr">
                        <a:buNone/>
                      </a:pPr>
                      <a:r>
                        <a:rPr lang="en-GB" sz="1800" noProof="0" dirty="0"/>
                        <a:t>User surveys</a:t>
                      </a:r>
                    </a:p>
                  </a:txBody>
                  <a:tcPr marL="65088" marR="65088" marT="32544" marB="32544" anchor="ctr"/>
                </a:tc>
                <a:extLst>
                  <a:ext uri="{0D108BD9-81ED-4DB2-BD59-A6C34878D82A}">
                    <a16:rowId xmlns:a16="http://schemas.microsoft.com/office/drawing/2014/main" val="743762189"/>
                  </a:ext>
                </a:extLst>
              </a:tr>
            </a:tbl>
          </a:graphicData>
        </a:graphic>
      </p:graphicFrame>
      <p:sp>
        <p:nvSpPr>
          <p:cNvPr id="9" name="CasellaDiTesto 8">
            <a:extLst>
              <a:ext uri="{FF2B5EF4-FFF2-40B4-BE49-F238E27FC236}">
                <a16:creationId xmlns:a16="http://schemas.microsoft.com/office/drawing/2014/main" id="{0B43C4BC-BFD0-09C3-520E-45A3189524BA}"/>
              </a:ext>
            </a:extLst>
          </p:cNvPr>
          <p:cNvSpPr txBox="1"/>
          <p:nvPr/>
        </p:nvSpPr>
        <p:spPr>
          <a:xfrm>
            <a:off x="1603624" y="6142982"/>
            <a:ext cx="7862109" cy="246221"/>
          </a:xfrm>
          <a:prstGeom prst="rect">
            <a:avLst/>
          </a:prstGeom>
          <a:noFill/>
        </p:spPr>
        <p:txBody>
          <a:bodyPr wrap="square">
            <a:spAutoFit/>
          </a:bodyPr>
          <a:lstStyle>
            <a:defPPr>
              <a:defRPr lang="ru-RU"/>
            </a:defPPr>
            <a:lvl1pPr>
              <a:defRPr sz="1000">
                <a:solidFill>
                  <a:srgbClr val="909090"/>
                </a:solidFill>
              </a:defRPr>
            </a:lvl1pPr>
          </a:lstStyle>
          <a:p>
            <a:r>
              <a:rPr lang="en-US" b="1" dirty="0">
                <a:solidFill>
                  <a:srgbClr val="686868"/>
                </a:solidFill>
              </a:rPr>
              <a:t>Source</a:t>
            </a:r>
            <a:r>
              <a:rPr lang="en-US" dirty="0">
                <a:solidFill>
                  <a:srgbClr val="686868"/>
                </a:solidFill>
              </a:rPr>
              <a:t>: Adapted from Malhotra &amp; Dash (2016). Marketing Research.</a:t>
            </a:r>
          </a:p>
        </p:txBody>
      </p:sp>
    </p:spTree>
    <p:extLst>
      <p:ext uri="{BB962C8B-B14F-4D97-AF65-F5344CB8AC3E}">
        <p14:creationId xmlns:p14="http://schemas.microsoft.com/office/powerpoint/2010/main" val="3585639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E905C-5327-7178-9833-31DBD611A69A}"/>
            </a:ext>
          </a:extLst>
        </p:cNvPr>
        <p:cNvGrpSpPr/>
        <p:nvPr/>
      </p:nvGrpSpPr>
      <p:grpSpPr>
        <a:xfrm>
          <a:off x="0" y="0"/>
          <a:ext cx="0" cy="0"/>
          <a:chOff x="0" y="0"/>
          <a:chExt cx="0" cy="0"/>
        </a:xfrm>
      </p:grpSpPr>
      <p:pic>
        <p:nvPicPr>
          <p:cNvPr id="8" name="Picture 4" descr="Catawba Valley Healthcare: Healthcare Communication Tips">
            <a:extLst>
              <a:ext uri="{FF2B5EF4-FFF2-40B4-BE49-F238E27FC236}">
                <a16:creationId xmlns:a16="http://schemas.microsoft.com/office/drawing/2014/main" id="{ABF5FAA5-7BBB-CC94-8073-91DCE78BE226}"/>
              </a:ext>
            </a:extLst>
          </p:cNvPr>
          <p:cNvPicPr>
            <a:picLocks noChangeAspect="1" noChangeArrowheads="1"/>
          </p:cNvPicPr>
          <p:nvPr/>
        </p:nvPicPr>
        <p:blipFill>
          <a:blip r:embed="rId3" cstate="email">
            <a:alphaModFix amt="20000"/>
            <a:extLst>
              <a:ext uri="{28A0092B-C50C-407E-A947-70E740481C1C}">
                <a14:useLocalDpi xmlns:a14="http://schemas.microsoft.com/office/drawing/2010/main"/>
              </a:ext>
            </a:extLst>
          </a:blip>
          <a:srcRect/>
          <a:stretch>
            <a:fillRect/>
          </a:stretch>
        </p:blipFill>
        <p:spPr bwMode="auto">
          <a:xfrm>
            <a:off x="6780576" y="775334"/>
            <a:ext cx="3629025" cy="2268141"/>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a:extLst>
              <a:ext uri="{FF2B5EF4-FFF2-40B4-BE49-F238E27FC236}">
                <a16:creationId xmlns:a16="http://schemas.microsoft.com/office/drawing/2014/main" id="{D1E08A39-F898-54C5-8273-842B36E598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45D91BA6-788C-2B1B-0134-AF3C959BA53B}"/>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Combining the two: from data to insights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55D021FC-C6F5-2D9A-D343-3EC629156BC9}"/>
              </a:ext>
            </a:extLst>
          </p:cNvPr>
          <p:cNvSpPr txBox="1">
            <a:spLocks/>
          </p:cNvSpPr>
          <p:nvPr/>
        </p:nvSpPr>
        <p:spPr>
          <a:xfrm>
            <a:off x="1052791" y="3143291"/>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Insight = map + terrain</a:t>
            </a:r>
            <a:br>
              <a:rPr lang="en-US" sz="1800" i="1" dirty="0">
                <a:solidFill>
                  <a:schemeClr val="tx1"/>
                </a:solidFill>
                <a:latin typeface="Century Gothic"/>
              </a:rPr>
            </a:br>
            <a:r>
              <a:rPr lang="en-US" sz="1800" i="1" dirty="0">
                <a:solidFill>
                  <a:schemeClr val="tx1"/>
                </a:solidFill>
                <a:latin typeface="Century Gothic"/>
              </a:rPr>
              <a:t>(Decision-making becomes well-founded, realistic and customer-focused).</a:t>
            </a:r>
          </a:p>
        </p:txBody>
      </p:sp>
      <p:pic>
        <p:nvPicPr>
          <p:cNvPr id="3" name="Picture 2" descr="Free Stock Photo of Desk with electronics and study materials | Download  Free Images and Free Illustrations">
            <a:extLst>
              <a:ext uri="{FF2B5EF4-FFF2-40B4-BE49-F238E27FC236}">
                <a16:creationId xmlns:a16="http://schemas.microsoft.com/office/drawing/2014/main" id="{91A69380-CA77-9DF9-2B70-0923863691C3}"/>
              </a:ext>
            </a:extLst>
          </p:cNvPr>
          <p:cNvPicPr>
            <a:picLocks noChangeAspect="1" noChangeArrowheads="1"/>
          </p:cNvPicPr>
          <p:nvPr/>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1733551" y="775334"/>
            <a:ext cx="3405722" cy="2268141"/>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E2E3603-71B2-B362-66B0-71CDEE3D5B7B}"/>
              </a:ext>
            </a:extLst>
          </p:cNvPr>
          <p:cNvSpPr txBox="1"/>
          <p:nvPr/>
        </p:nvSpPr>
        <p:spPr>
          <a:xfrm>
            <a:off x="1510248" y="769438"/>
            <a:ext cx="3629025" cy="1398524"/>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Secondary research</a:t>
            </a:r>
            <a:r>
              <a:rPr kumimoji="0" lang="en-US" sz="2800" b="0" i="0" u="none" strike="noStrike" kern="1200" cap="none" spc="0" normalizeH="0" baseline="0" noProof="0" dirty="0">
                <a:ln>
                  <a:noFill/>
                </a:ln>
                <a:effectLst/>
                <a:uLnTx/>
                <a:uFillTx/>
                <a:latin typeface="Century Gothic"/>
                <a:ea typeface="+mn-ea"/>
                <a:cs typeface="+mn-cs"/>
              </a:rPr>
              <a:t>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The map </a:t>
            </a:r>
            <a:r>
              <a:rPr kumimoji="0" lang="en-US" sz="2200" b="0" i="0" u="none" strike="noStrike" kern="1200" cap="none" spc="0" normalizeH="0" baseline="0" noProof="0" dirty="0">
                <a:ln>
                  <a:noFill/>
                </a:ln>
                <a:effectLst/>
                <a:uLnTx/>
                <a:uFillTx/>
                <a:latin typeface="Century Gothic"/>
                <a:ea typeface="+mn-ea"/>
                <a:cs typeface="+mn-cs"/>
              </a:rPr>
              <a:t>(what is happening</a:t>
            </a:r>
            <a:r>
              <a:rPr kumimoji="0" lang="en-US" sz="22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p:txBody>
      </p:sp>
      <p:sp>
        <p:nvSpPr>
          <p:cNvPr id="7" name="CasellaDiTesto 6">
            <a:extLst>
              <a:ext uri="{FF2B5EF4-FFF2-40B4-BE49-F238E27FC236}">
                <a16:creationId xmlns:a16="http://schemas.microsoft.com/office/drawing/2014/main" id="{6E52EB5F-0F49-0366-FD31-D8C45644E1F6}"/>
              </a:ext>
            </a:extLst>
          </p:cNvPr>
          <p:cNvSpPr txBox="1"/>
          <p:nvPr/>
        </p:nvSpPr>
        <p:spPr>
          <a:xfrm>
            <a:off x="6661604" y="748788"/>
            <a:ext cx="3629025" cy="1363450"/>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Field research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The terrain </a:t>
            </a:r>
            <a:r>
              <a:rPr kumimoji="0" lang="en-US" sz="2200" b="0" i="0" u="none" strike="noStrike" kern="1200" cap="none" spc="0" normalizeH="0" baseline="0" noProof="0" dirty="0">
                <a:ln>
                  <a:noFill/>
                </a:ln>
                <a:effectLst/>
                <a:uLnTx/>
                <a:uFillTx/>
                <a:latin typeface="Century Gothic"/>
                <a:ea typeface="+mn-ea"/>
                <a:cs typeface="+mn-cs"/>
              </a:rPr>
              <a:t>(why it is happening)</a:t>
            </a:r>
          </a:p>
        </p:txBody>
      </p:sp>
      <p:sp>
        <p:nvSpPr>
          <p:cNvPr id="9" name="CasellaDiTesto 8">
            <a:extLst>
              <a:ext uri="{FF2B5EF4-FFF2-40B4-BE49-F238E27FC236}">
                <a16:creationId xmlns:a16="http://schemas.microsoft.com/office/drawing/2014/main" id="{CA641B3D-8992-864D-F4B8-EFA9C9B8330F}"/>
              </a:ext>
            </a:extLst>
          </p:cNvPr>
          <p:cNvSpPr txBox="1"/>
          <p:nvPr/>
        </p:nvSpPr>
        <p:spPr>
          <a:xfrm>
            <a:off x="1391275" y="2148777"/>
            <a:ext cx="3629025" cy="772263"/>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Trends – </a:t>
            </a:r>
            <a:r>
              <a:rPr lang="en-US" b="1" kern="400" dirty="0" err="1">
                <a:latin typeface="Century Gothic"/>
              </a:rPr>
              <a:t>Market size</a:t>
            </a:r>
            <a:endParaRPr lang="en-US" b="1" kern="400" dirty="0">
              <a:latin typeface="Century Gothic"/>
            </a:endParaRP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err="1">
                <a:ln>
                  <a:noFill/>
                </a:ln>
                <a:effectLst/>
                <a:uLnTx/>
                <a:uFillTx/>
                <a:latin typeface="Century Gothic"/>
                <a:ea typeface="+mn-ea"/>
                <a:cs typeface="+mn-cs"/>
              </a:rPr>
              <a:t>Competition </a:t>
            </a:r>
            <a:r>
              <a:rPr kumimoji="0" lang="en-US" b="1" i="0" u="none" strike="noStrike" kern="400" cap="none" spc="0" normalizeH="0" baseline="0" noProof="0" dirty="0">
                <a:ln>
                  <a:noFill/>
                </a:ln>
                <a:effectLst/>
                <a:uLnTx/>
                <a:uFillTx/>
                <a:latin typeface="Century Gothic"/>
                <a:ea typeface="+mn-ea"/>
                <a:cs typeface="+mn-cs"/>
              </a:rPr>
              <a:t>– </a:t>
            </a:r>
            <a:r>
              <a:rPr lang="en-US" b="1" kern="400" dirty="0">
                <a:latin typeface="Century Gothic"/>
              </a:rPr>
              <a:t>Opportunities</a:t>
            </a:r>
            <a:endParaRPr kumimoji="0" lang="en-US" b="1" i="0" u="none" strike="noStrike" kern="400" cap="none" spc="0" normalizeH="0" baseline="0" noProof="0" dirty="0">
              <a:ln>
                <a:noFill/>
              </a:ln>
              <a:effectLst/>
              <a:uLnTx/>
              <a:uFillTx/>
              <a:latin typeface="Century Gothic"/>
            </a:endParaRPr>
          </a:p>
        </p:txBody>
      </p:sp>
      <p:sp>
        <p:nvSpPr>
          <p:cNvPr id="10" name="CasellaDiTesto 9">
            <a:extLst>
              <a:ext uri="{FF2B5EF4-FFF2-40B4-BE49-F238E27FC236}">
                <a16:creationId xmlns:a16="http://schemas.microsoft.com/office/drawing/2014/main" id="{31331550-3666-77C3-6990-900605C3DBFF}"/>
              </a:ext>
            </a:extLst>
          </p:cNvPr>
          <p:cNvSpPr txBox="1"/>
          <p:nvPr/>
        </p:nvSpPr>
        <p:spPr>
          <a:xfrm>
            <a:off x="6661604" y="2148778"/>
            <a:ext cx="3629025" cy="772263"/>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Behaviours – </a:t>
            </a:r>
            <a:r>
              <a:rPr lang="en-US" b="1" kern="400" dirty="0">
                <a:latin typeface="Century Gothic"/>
              </a:rPr>
              <a:t>Emotions</a:t>
            </a: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Frustrations – </a:t>
            </a:r>
            <a:r>
              <a:rPr lang="en-US" b="1" kern="400" dirty="0">
                <a:latin typeface="Century Gothic"/>
              </a:rPr>
              <a:t>Workarounds</a:t>
            </a:r>
            <a:endParaRPr kumimoji="0" lang="en-US" b="1" i="0" u="none" strike="noStrike" kern="400" cap="none" spc="0" normalizeH="0" baseline="0" noProof="0" dirty="0">
              <a:ln>
                <a:noFill/>
              </a:ln>
              <a:effectLst/>
              <a:uLnTx/>
              <a:uFillTx/>
              <a:latin typeface="Century Gothic"/>
            </a:endParaRPr>
          </a:p>
        </p:txBody>
      </p:sp>
      <p:graphicFrame>
        <p:nvGraphicFramePr>
          <p:cNvPr id="11" name="Tabella 10">
            <a:extLst>
              <a:ext uri="{FF2B5EF4-FFF2-40B4-BE49-F238E27FC236}">
                <a16:creationId xmlns:a16="http://schemas.microsoft.com/office/drawing/2014/main" id="{777F7EF5-37C6-8C23-B43C-D8DB1AA5E850}"/>
              </a:ext>
            </a:extLst>
          </p:cNvPr>
          <p:cNvGraphicFramePr>
            <a:graphicFrameLocks noGrp="1"/>
          </p:cNvGraphicFramePr>
          <p:nvPr>
            <p:extLst>
              <p:ext uri="{D42A27DB-BD31-4B8C-83A1-F6EECF244321}">
                <p14:modId xmlns:p14="http://schemas.microsoft.com/office/powerpoint/2010/main" val="952289773"/>
              </p:ext>
            </p:extLst>
          </p:nvPr>
        </p:nvGraphicFramePr>
        <p:xfrm>
          <a:off x="1222870" y="4228571"/>
          <a:ext cx="10092830" cy="1280160"/>
        </p:xfrm>
        <a:graphic>
          <a:graphicData uri="http://schemas.openxmlformats.org/drawingml/2006/table">
            <a:tbl>
              <a:tblPr>
                <a:tableStyleId>{616DA210-FB5B-4158-B5E0-FEB733F419BA}</a:tableStyleId>
              </a:tblPr>
              <a:tblGrid>
                <a:gridCol w="5046415">
                  <a:extLst>
                    <a:ext uri="{9D8B030D-6E8A-4147-A177-3AD203B41FA5}">
                      <a16:colId xmlns:a16="http://schemas.microsoft.com/office/drawing/2014/main" val="3177761127"/>
                    </a:ext>
                  </a:extLst>
                </a:gridCol>
                <a:gridCol w="5046415">
                  <a:extLst>
                    <a:ext uri="{9D8B030D-6E8A-4147-A177-3AD203B41FA5}">
                      <a16:colId xmlns:a16="http://schemas.microsoft.com/office/drawing/2014/main" val="2965471574"/>
                    </a:ext>
                  </a:extLst>
                </a:gridCol>
              </a:tblGrid>
              <a:tr h="345655">
                <a:tc>
                  <a:txBody>
                    <a:bodyPr/>
                    <a:lstStyle/>
                    <a:p>
                      <a:pPr algn="ctr">
                        <a:buNone/>
                      </a:pPr>
                      <a:r>
                        <a:rPr lang="it-CH" sz="1800" b="1" dirty="0">
                          <a:solidFill>
                            <a:schemeClr val="bg1"/>
                          </a:solidFill>
                        </a:rPr>
                        <a:t>Secondary research (secondary data)</a:t>
                      </a:r>
                    </a:p>
                  </a:txBody>
                  <a:tcPr anchor="ctr">
                    <a:solidFill>
                      <a:srgbClr val="8EB403"/>
                    </a:solidFill>
                  </a:tcPr>
                </a:tc>
                <a:tc>
                  <a:txBody>
                    <a:bodyPr/>
                    <a:lstStyle/>
                    <a:p>
                      <a:pPr marL="0" algn="ctr" defTabSz="914400" rtl="0" eaLnBrk="1" latinLnBrk="0" hangingPunct="1">
                        <a:buNone/>
                      </a:pPr>
                      <a:r>
                        <a:rPr lang="it-CH" sz="1800" b="1" kern="1200" dirty="0">
                          <a:solidFill>
                            <a:schemeClr val="bg1"/>
                          </a:solidFill>
                          <a:latin typeface="+mn-lt"/>
                          <a:ea typeface="+mn-ea"/>
                          <a:cs typeface="+mn-cs"/>
                        </a:rPr>
                        <a:t>Field research (primary data)</a:t>
                      </a:r>
                    </a:p>
                  </a:txBody>
                  <a:tcPr anchor="ctr">
                    <a:solidFill>
                      <a:srgbClr val="8EB403"/>
                    </a:solidFill>
                  </a:tcPr>
                </a:tc>
                <a:extLst>
                  <a:ext uri="{0D108BD9-81ED-4DB2-BD59-A6C34878D82A}">
                    <a16:rowId xmlns:a16="http://schemas.microsoft.com/office/drawing/2014/main" val="2056525783"/>
                  </a:ext>
                </a:extLst>
              </a:tr>
              <a:tr h="641929">
                <a:tc>
                  <a:txBody>
                    <a:bodyPr/>
                    <a:lstStyle/>
                    <a:p>
                      <a:pPr>
                        <a:buNone/>
                      </a:pPr>
                      <a:r>
                        <a:rPr lang="en-US" sz="1800" dirty="0"/>
                        <a:t>Reports show </a:t>
                      </a:r>
                      <a:r>
                        <a:rPr lang="en-US" sz="1800" b="1" dirty="0"/>
                        <a:t>a growing interest in plant-based foods </a:t>
                      </a:r>
                      <a:r>
                        <a:rPr lang="en-US" sz="1800" dirty="0"/>
                        <a:t>and growth in the vegan markets.</a:t>
                      </a:r>
                    </a:p>
                  </a:txBody>
                  <a:tcPr anchor="ctr"/>
                </a:tc>
                <a:tc>
                  <a:txBody>
                    <a:bodyPr/>
                    <a:lstStyle/>
                    <a:p>
                      <a:pPr>
                        <a:buNone/>
                      </a:pPr>
                      <a:r>
                        <a:rPr lang="en-US" sz="1800" dirty="0"/>
                        <a:t>Interviews reveal that </a:t>
                      </a:r>
                      <a:r>
                        <a:rPr lang="en-US" sz="1800" b="1" dirty="0"/>
                        <a:t>people still have concerns about taste, texture and higher prices.</a:t>
                      </a:r>
                      <a:endParaRPr lang="en-US" sz="1800" dirty="0"/>
                    </a:p>
                  </a:txBody>
                  <a:tcPr anchor="ctr"/>
                </a:tc>
                <a:extLst>
                  <a:ext uri="{0D108BD9-81ED-4DB2-BD59-A6C34878D82A}">
                    <a16:rowId xmlns:a16="http://schemas.microsoft.com/office/drawing/2014/main" val="771687259"/>
                  </a:ext>
                </a:extLst>
              </a:tr>
            </a:tbl>
          </a:graphicData>
        </a:graphic>
      </p:graphicFrame>
      <p:sp>
        <p:nvSpPr>
          <p:cNvPr id="12" name="Inhaltsplatzhalter 2">
            <a:extLst>
              <a:ext uri="{FF2B5EF4-FFF2-40B4-BE49-F238E27FC236}">
                <a16:creationId xmlns:a16="http://schemas.microsoft.com/office/drawing/2014/main" id="{B5383D11-3B89-DFCA-52B2-3308AB3B0FBB}"/>
              </a:ext>
            </a:extLst>
          </p:cNvPr>
          <p:cNvSpPr txBox="1">
            <a:spLocks/>
          </p:cNvSpPr>
          <p:nvPr/>
        </p:nvSpPr>
        <p:spPr>
          <a:xfrm>
            <a:off x="1391275" y="5598518"/>
            <a:ext cx="8463925" cy="657226"/>
          </a:xfrm>
          <a:prstGeom prst="rect">
            <a:avLst/>
          </a:prstGeom>
        </p:spPr>
        <p:txBody>
          <a:bodyPr vert="horz" lIns="0" tIns="0" rIns="0" bIns="0" rtlCol="0">
            <a:noAutofit/>
          </a:bodyPr>
          <a:lstStyle>
            <a:defPPr>
              <a:defRPr lang="ru-RU"/>
            </a:defPPr>
            <a:lvl1pPr indent="0">
              <a:lnSpc>
                <a:spcPct val="114000"/>
              </a:lnSpc>
              <a:spcBef>
                <a:spcPts val="0"/>
              </a:spcBef>
              <a:buFont typeface="Arial" panose="020B0604020202020204" pitchFamily="34" charset="0"/>
              <a:buNone/>
              <a:defRPr sz="2200" b="0">
                <a:solidFill>
                  <a:schemeClr val="accent1"/>
                </a:solidFill>
              </a:defRPr>
            </a:lvl1pPr>
            <a:lvl2pPr marL="361950" lvl="1" indent="-361950">
              <a:lnSpc>
                <a:spcPct val="114000"/>
              </a:lnSpc>
              <a:spcBef>
                <a:spcPts val="599"/>
              </a:spcBef>
              <a:buClr>
                <a:srgbClr val="0B4874"/>
              </a:buClr>
              <a:buFont typeface="Symbol" panose="05050102010706020507" pitchFamily="18" charset="2"/>
              <a:buChar char=""/>
              <a:defRPr>
                <a:solidFill>
                  <a:srgbClr val="D0D0D0">
                    <a:lumMod val="50000"/>
                  </a:srgbClr>
                </a:solidFill>
                <a:latin typeface="Century Gothic"/>
              </a:defRPr>
            </a:lvl2pPr>
            <a:lvl3pPr marL="533400" indent="-261938">
              <a:lnSpc>
                <a:spcPct val="114000"/>
              </a:lnSpc>
              <a:spcBef>
                <a:spcPts val="0"/>
              </a:spcBef>
              <a:buClr>
                <a:schemeClr val="accent3"/>
              </a:buClr>
              <a:buFont typeface="MS PGothic" panose="020B0600070205080204" pitchFamily="34" charset="-128"/>
              <a:buChar char="▶"/>
              <a:defRPr sz="2000">
                <a:solidFill>
                  <a:schemeClr val="accent1"/>
                </a:solidFill>
              </a:defRPr>
            </a:lvl3pPr>
            <a:lvl4pPr marL="806450" indent="-273050">
              <a:lnSpc>
                <a:spcPct val="110000"/>
              </a:lnSpc>
              <a:spcBef>
                <a:spcPts val="0"/>
              </a:spcBef>
              <a:buClr>
                <a:schemeClr val="accent3"/>
              </a:buClr>
              <a:buFont typeface="MS PGothic" panose="020B0600070205080204" pitchFamily="34" charset="-128"/>
              <a:buChar char="▶"/>
              <a:defRPr>
                <a:solidFill>
                  <a:schemeClr val="accent1"/>
                </a:solidFill>
              </a:defRPr>
            </a:lvl4pPr>
            <a:lvl5pPr marL="1077913" indent="-274638">
              <a:lnSpc>
                <a:spcPct val="110000"/>
              </a:lnSpc>
              <a:spcBef>
                <a:spcPts val="0"/>
              </a:spcBef>
              <a:buClr>
                <a:schemeClr val="accent3"/>
              </a:buClr>
              <a:buFont typeface="MS PGothic" panose="020B0600070205080204" pitchFamily="34" charset="-128"/>
              <a:buChar char="▶"/>
              <a:defRPr>
                <a:solidFill>
                  <a:schemeClr val="accent1"/>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buNone/>
            </a:pPr>
            <a:r>
              <a:rPr lang="en-US" b="1" dirty="0">
                <a:solidFill>
                  <a:srgbClr val="8EB403"/>
                </a:solidFill>
              </a:rPr>
              <a:t>Insight: </a:t>
            </a:r>
            <a:r>
              <a:rPr lang="en-US" b="1" i="1" dirty="0">
                <a:solidFill>
                  <a:srgbClr val="8EB403"/>
                </a:solidFill>
              </a:rPr>
              <a:t>There is demand, but acceptance depends on taste, texture and affordable prices.</a:t>
            </a:r>
          </a:p>
        </p:txBody>
      </p:sp>
      <p:sp>
        <p:nvSpPr>
          <p:cNvPr id="13" name="Inhaltsplatzhalter 2">
            <a:extLst>
              <a:ext uri="{FF2B5EF4-FFF2-40B4-BE49-F238E27FC236}">
                <a16:creationId xmlns:a16="http://schemas.microsoft.com/office/drawing/2014/main" id="{43180D02-979D-1202-DA19-70BD212ECD02}"/>
              </a:ext>
            </a:extLst>
          </p:cNvPr>
          <p:cNvSpPr txBox="1">
            <a:spLocks/>
          </p:cNvSpPr>
          <p:nvPr/>
        </p:nvSpPr>
        <p:spPr>
          <a:xfrm>
            <a:off x="1052790" y="3832569"/>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Example: Plant-based food start-up</a:t>
            </a:r>
            <a:endParaRPr lang="en-US" sz="1800" i="1" dirty="0">
              <a:solidFill>
                <a:schemeClr val="tx1"/>
              </a:solidFill>
              <a:latin typeface="Century Gothic"/>
            </a:endParaRPr>
          </a:p>
        </p:txBody>
      </p:sp>
      <p:grpSp>
        <p:nvGrpSpPr>
          <p:cNvPr id="14" name="Gruppieren 13">
            <a:extLst>
              <a:ext uri="{FF2B5EF4-FFF2-40B4-BE49-F238E27FC236}">
                <a16:creationId xmlns:a16="http://schemas.microsoft.com/office/drawing/2014/main" id="{158D03B7-648F-B00E-D875-E0A317E10D62}"/>
              </a:ext>
            </a:extLst>
          </p:cNvPr>
          <p:cNvGrpSpPr/>
          <p:nvPr/>
        </p:nvGrpSpPr>
        <p:grpSpPr>
          <a:xfrm>
            <a:off x="10737669" y="0"/>
            <a:ext cx="1454331" cy="1277285"/>
            <a:chOff x="10737669" y="0"/>
            <a:chExt cx="1454331" cy="1277285"/>
          </a:xfrm>
        </p:grpSpPr>
        <p:sp>
          <p:nvSpPr>
            <p:cNvPr id="16" name="Rechteck 15">
              <a:extLst>
                <a:ext uri="{FF2B5EF4-FFF2-40B4-BE49-F238E27FC236}">
                  <a16:creationId xmlns:a16="http://schemas.microsoft.com/office/drawing/2014/main" id="{ACB9C619-EBC3-BDDF-FD91-FD457993FD13}"/>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7" name="Grafik 16">
              <a:extLst>
                <a:ext uri="{FF2B5EF4-FFF2-40B4-BE49-F238E27FC236}">
                  <a16:creationId xmlns:a16="http://schemas.microsoft.com/office/drawing/2014/main" id="{DACBE185-8FDF-202A-D77C-FEF94B5BEC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47623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3A100-B685-766B-8CC1-FB8C9594BF27}"/>
            </a:ext>
          </a:extLst>
        </p:cNvPr>
        <p:cNvGrpSpPr/>
        <p:nvPr/>
      </p:nvGrpSpPr>
      <p:grpSpPr>
        <a:xfrm>
          <a:off x="0" y="0"/>
          <a:ext cx="0" cy="0"/>
          <a:chOff x="0" y="0"/>
          <a:chExt cx="0" cy="0"/>
        </a:xfrm>
      </p:grpSpPr>
      <p:sp>
        <p:nvSpPr>
          <p:cNvPr id="5" name="Inhaltsplatzhalter 2">
            <a:extLst>
              <a:ext uri="{FF2B5EF4-FFF2-40B4-BE49-F238E27FC236}">
                <a16:creationId xmlns:a16="http://schemas.microsoft.com/office/drawing/2014/main" id="{349E167F-2F80-1A9D-46C8-92AF728DEBDD}"/>
              </a:ext>
            </a:extLst>
          </p:cNvPr>
          <p:cNvSpPr txBox="1">
            <a:spLocks/>
          </p:cNvSpPr>
          <p:nvPr/>
        </p:nvSpPr>
        <p:spPr>
          <a:xfrm>
            <a:off x="1052791" y="1129073"/>
            <a:ext cx="9056409"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r>
              <a:rPr kumimoji="0" lang="en-GB" sz="1800" b="0" i="0" u="none" strike="noStrike" kern="1200" cap="none" spc="0" normalizeH="0" baseline="0" noProof="0" dirty="0">
                <a:ln>
                  <a:noFill/>
                </a:ln>
                <a:solidFill>
                  <a:schemeClr val="tx1"/>
                </a:solidFill>
                <a:effectLst/>
                <a:uLnTx/>
                <a:uFillTx/>
                <a:latin typeface="Century Gothic"/>
                <a:ea typeface="+mn-ea"/>
                <a:cs typeface="+mn-cs"/>
              </a:rPr>
              <a:t>In </a:t>
            </a:r>
            <a:r>
              <a:rPr lang="en-GB" sz="1800" noProof="0" dirty="0">
                <a:solidFill>
                  <a:schemeClr val="tx1"/>
                </a:solidFill>
                <a:latin typeface="Century Gothic"/>
              </a:rPr>
              <a:t>secondary analysis</a:t>
            </a:r>
            <a:r>
              <a:rPr kumimoji="0" lang="en-GB" sz="1800" b="0" i="0" u="none" strike="noStrike" kern="1200" cap="none" spc="0" normalizeH="0" baseline="0" noProof="0" dirty="0">
                <a:ln>
                  <a:noFill/>
                </a:ln>
                <a:solidFill>
                  <a:schemeClr val="tx1"/>
                </a:solidFill>
                <a:effectLst/>
                <a:uLnTx/>
                <a:uFillTx/>
                <a:latin typeface="Century Gothic"/>
                <a:ea typeface="+mn-ea"/>
                <a:cs typeface="+mn-cs"/>
              </a:rPr>
              <a:t>, AI helps you work faster, whilst in field research it helps you delve deeper into the subject matter.</a:t>
            </a:r>
          </a:p>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en-GB"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en-GB"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15345ECA-1BBF-2F4F-B189-91A7A4120D14}"/>
              </a:ext>
            </a:extLst>
          </p:cNvPr>
          <p:cNvGraphicFramePr>
            <a:graphicFrameLocks noGrp="1"/>
          </p:cNvGraphicFramePr>
          <p:nvPr>
            <p:extLst>
              <p:ext uri="{D42A27DB-BD31-4B8C-83A1-F6EECF244321}">
                <p14:modId xmlns:p14="http://schemas.microsoft.com/office/powerpoint/2010/main" val="2584497587"/>
              </p:ext>
            </p:extLst>
          </p:nvPr>
        </p:nvGraphicFramePr>
        <p:xfrm>
          <a:off x="1052791" y="2086403"/>
          <a:ext cx="5043210" cy="3312861"/>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577369">
                <a:tc>
                  <a:txBody>
                    <a:bodyPr/>
                    <a:lstStyle/>
                    <a:p>
                      <a:pPr algn="ctr">
                        <a:buNone/>
                      </a:pPr>
                      <a:r>
                        <a:rPr lang="en-GB" sz="1600" b="1" noProof="0" dirty="0">
                          <a:solidFill>
                            <a:schemeClr val="bg1"/>
                          </a:solidFill>
                        </a:rPr>
                        <a:t>Support for secondary research</a:t>
                      </a:r>
                    </a:p>
                  </a:txBody>
                  <a:tcPr marL="46693" marR="46693" marT="23347" marB="23347" anchor="ctr">
                    <a:solidFill>
                      <a:srgbClr val="8EB403"/>
                    </a:solidFill>
                  </a:tcPr>
                </a:tc>
                <a:tc>
                  <a:txBody>
                    <a:bodyPr/>
                    <a:lstStyle/>
                    <a:p>
                      <a:pPr algn="ctr">
                        <a:buNone/>
                      </a:pPr>
                      <a:r>
                        <a:rPr lang="en-GB" sz="1600" b="1" noProof="0" dirty="0">
                          <a:solidFill>
                            <a:schemeClr val="bg1"/>
                          </a:solidFill>
                        </a:rPr>
                        <a:t>Practical example</a:t>
                      </a:r>
                    </a:p>
                  </a:txBody>
                  <a:tcPr marL="46693" marR="46693" marT="23347" marB="23347" anchor="ctr">
                    <a:solidFill>
                      <a:srgbClr val="8EB403"/>
                    </a:solidFill>
                  </a:tcPr>
                </a:tc>
                <a:extLst>
                  <a:ext uri="{0D108BD9-81ED-4DB2-BD59-A6C34878D82A}">
                    <a16:rowId xmlns:a16="http://schemas.microsoft.com/office/drawing/2014/main" val="1924652606"/>
                  </a:ext>
                </a:extLst>
              </a:tr>
              <a:tr h="1367746">
                <a:tc>
                  <a:txBody>
                    <a:bodyPr/>
                    <a:lstStyle/>
                    <a:p>
                      <a:pPr>
                        <a:buNone/>
                      </a:pPr>
                      <a:r>
                        <a:rPr lang="en-GB" sz="1600" b="1" noProof="0" dirty="0"/>
                        <a:t>Summarise long articles, reports and datasets</a:t>
                      </a:r>
                    </a:p>
                  </a:txBody>
                  <a:tcPr marL="46693" marR="46693" marT="23347" marB="23347" anchor="ctr"/>
                </a:tc>
                <a:tc>
                  <a:txBody>
                    <a:bodyPr/>
                    <a:lstStyle/>
                    <a:p>
                      <a:pPr>
                        <a:buNone/>
                      </a:pPr>
                      <a:r>
                        <a:rPr lang="en-GB" sz="1600" noProof="0" dirty="0"/>
                        <a:t>Paste a 20-page market report into ChatGPT → Prompt: «Summarise the key trends in 10 bullet points.»</a:t>
                      </a:r>
                    </a:p>
                  </a:txBody>
                  <a:tcPr marL="46693" marR="46693" marT="23347" marB="23347" anchor="ctr"/>
                </a:tc>
                <a:extLst>
                  <a:ext uri="{0D108BD9-81ED-4DB2-BD59-A6C34878D82A}">
                    <a16:rowId xmlns:a16="http://schemas.microsoft.com/office/drawing/2014/main" val="111784654"/>
                  </a:ext>
                </a:extLst>
              </a:tr>
              <a:tr h="1367746">
                <a:tc>
                  <a:txBody>
                    <a:bodyPr/>
                    <a:lstStyle/>
                    <a:p>
                      <a:pPr>
                        <a:buNone/>
                      </a:pPr>
                      <a:r>
                        <a:rPr lang="en-GB" sz="1600" b="1" noProof="0" dirty="0"/>
                        <a:t>Group and compare emerging trends</a:t>
                      </a:r>
                    </a:p>
                  </a:txBody>
                  <a:tcPr marL="46693" marR="46693" marT="23347" marB="23347" anchor="ctr"/>
                </a:tc>
                <a:tc>
                  <a:txBody>
                    <a:bodyPr/>
                    <a:lstStyle/>
                    <a:p>
                      <a:pPr>
                        <a:buNone/>
                      </a:pPr>
                      <a:r>
                        <a:rPr lang="en-GB" sz="1600" noProof="0" dirty="0"/>
                        <a:t>Prompt: «Identify common themes in these three trend reports and highlight any contradictions.»</a:t>
                      </a:r>
                    </a:p>
                  </a:txBody>
                  <a:tcPr marL="46693" marR="46693" marT="23347" marB="23347" anchor="ctr"/>
                </a:tc>
                <a:extLst>
                  <a:ext uri="{0D108BD9-81ED-4DB2-BD59-A6C34878D82A}">
                    <a16:rowId xmlns:a16="http://schemas.microsoft.com/office/drawing/2014/main" val="2015715310"/>
                  </a:ext>
                </a:extLst>
              </a:tr>
            </a:tbl>
          </a:graphicData>
        </a:graphic>
      </p:graphicFrame>
      <p:graphicFrame>
        <p:nvGraphicFramePr>
          <p:cNvPr id="7" name="Tabella 6">
            <a:extLst>
              <a:ext uri="{FF2B5EF4-FFF2-40B4-BE49-F238E27FC236}">
                <a16:creationId xmlns:a16="http://schemas.microsoft.com/office/drawing/2014/main" id="{180C1372-B63A-0EB6-37FF-84FEF930E377}"/>
              </a:ext>
            </a:extLst>
          </p:cNvPr>
          <p:cNvGraphicFramePr>
            <a:graphicFrameLocks noGrp="1"/>
          </p:cNvGraphicFramePr>
          <p:nvPr>
            <p:extLst>
              <p:ext uri="{D42A27DB-BD31-4B8C-83A1-F6EECF244321}">
                <p14:modId xmlns:p14="http://schemas.microsoft.com/office/powerpoint/2010/main" val="3601086709"/>
              </p:ext>
            </p:extLst>
          </p:nvPr>
        </p:nvGraphicFramePr>
        <p:xfrm>
          <a:off x="6506060" y="2097843"/>
          <a:ext cx="5043210" cy="2813742"/>
        </p:xfrm>
        <a:graphic>
          <a:graphicData uri="http://schemas.openxmlformats.org/drawingml/2006/table">
            <a:tbl>
              <a:tblPr>
                <a:tableStyleId>{616DA210-FB5B-4158-B5E0-FEB733F419BA}</a:tableStyleId>
              </a:tblPr>
              <a:tblGrid>
                <a:gridCol w="2169955">
                  <a:extLst>
                    <a:ext uri="{9D8B030D-6E8A-4147-A177-3AD203B41FA5}">
                      <a16:colId xmlns:a16="http://schemas.microsoft.com/office/drawing/2014/main" val="1042202224"/>
                    </a:ext>
                  </a:extLst>
                </a:gridCol>
                <a:gridCol w="2873255">
                  <a:extLst>
                    <a:ext uri="{9D8B030D-6E8A-4147-A177-3AD203B41FA5}">
                      <a16:colId xmlns:a16="http://schemas.microsoft.com/office/drawing/2014/main" val="844417155"/>
                    </a:ext>
                  </a:extLst>
                </a:gridCol>
              </a:tblGrid>
              <a:tr h="511896">
                <a:tc>
                  <a:txBody>
                    <a:bodyPr/>
                    <a:lstStyle/>
                    <a:p>
                      <a:pPr algn="ctr">
                        <a:buNone/>
                      </a:pPr>
                      <a:r>
                        <a:rPr lang="en-GB" sz="1600" b="1" noProof="0" dirty="0">
                          <a:solidFill>
                            <a:schemeClr val="bg1"/>
                          </a:solidFill>
                        </a:rPr>
                        <a:t>Support with field research</a:t>
                      </a:r>
                    </a:p>
                  </a:txBody>
                  <a:tcPr marL="43834" marR="43834" marT="21917" marB="21917" anchor="ctr">
                    <a:solidFill>
                      <a:srgbClr val="8EB403"/>
                    </a:solidFill>
                  </a:tcPr>
                </a:tc>
                <a:tc>
                  <a:txBody>
                    <a:bodyPr/>
                    <a:lstStyle/>
                    <a:p>
                      <a:pPr algn="ctr">
                        <a:buNone/>
                      </a:pPr>
                      <a:r>
                        <a:rPr lang="en-GB" sz="1600" b="1" noProof="0" dirty="0">
                          <a:solidFill>
                            <a:schemeClr val="bg1"/>
                          </a:solidFill>
                        </a:rPr>
                        <a:t>Practical example</a:t>
                      </a:r>
                    </a:p>
                  </a:txBody>
                  <a:tcPr marL="43834" marR="43834" marT="21917" marB="21917" anchor="ctr">
                    <a:solidFill>
                      <a:srgbClr val="8EB403"/>
                    </a:solidFill>
                  </a:tcPr>
                </a:tc>
                <a:extLst>
                  <a:ext uri="{0D108BD9-81ED-4DB2-BD59-A6C34878D82A}">
                    <a16:rowId xmlns:a16="http://schemas.microsoft.com/office/drawing/2014/main" val="2460286544"/>
                  </a:ext>
                </a:extLst>
              </a:tr>
              <a:tr h="701351">
                <a:tc>
                  <a:txBody>
                    <a:bodyPr/>
                    <a:lstStyle/>
                    <a:p>
                      <a:pPr>
                        <a:buNone/>
                      </a:pPr>
                      <a:r>
                        <a:rPr lang="en-GB" sz="1600" b="1" noProof="0" dirty="0"/>
                        <a:t>Create interview question guides tailored to a specific user group</a:t>
                      </a:r>
                    </a:p>
                  </a:txBody>
                  <a:tcPr marL="43834" marR="43834" marT="21917" marB="21917" anchor="ctr"/>
                </a:tc>
                <a:tc>
                  <a:txBody>
                    <a:bodyPr/>
                    <a:lstStyle/>
                    <a:p>
                      <a:pPr>
                        <a:buNone/>
                      </a:pPr>
                      <a:r>
                        <a:rPr lang="en-GB" sz="1600" noProof="0" dirty="0"/>
                        <a:t>Prompt: «Create a guide for interviews with 18- to 25-year-olds on the topic of gym habits. Keep the questions short and neutral.»</a:t>
                      </a:r>
                    </a:p>
                  </a:txBody>
                  <a:tcPr marL="43834" marR="43834" marT="21917" marB="21917" anchor="ctr"/>
                </a:tc>
                <a:extLst>
                  <a:ext uri="{0D108BD9-81ED-4DB2-BD59-A6C34878D82A}">
                    <a16:rowId xmlns:a16="http://schemas.microsoft.com/office/drawing/2014/main" val="167035687"/>
                  </a:ext>
                </a:extLst>
              </a:tr>
              <a:tr h="569848">
                <a:tc>
                  <a:txBody>
                    <a:bodyPr/>
                    <a:lstStyle/>
                    <a:p>
                      <a:pPr>
                        <a:buNone/>
                      </a:pPr>
                      <a:r>
                        <a:rPr lang="en-GB" sz="1600" b="1" noProof="0" dirty="0"/>
                        <a:t>Analyse interview transcripts and extract themes</a:t>
                      </a:r>
                    </a:p>
                  </a:txBody>
                  <a:tcPr marL="43834" marR="43834" marT="21917" marB="21917" anchor="ctr"/>
                </a:tc>
                <a:tc>
                  <a:txBody>
                    <a:bodyPr/>
                    <a:lstStyle/>
                    <a:p>
                      <a:pPr>
                        <a:buNone/>
                      </a:pPr>
                      <a:r>
                        <a:rPr lang="en-GB" sz="1600" noProof="0" dirty="0"/>
                        <a:t>Insert transcript </a:t>
                      </a:r>
                      <a:br>
                        <a:rPr lang="en-GB" sz="1600" noProof="0" dirty="0"/>
                      </a:br>
                      <a:r>
                        <a:rPr lang="en-GB" sz="1600" noProof="0" dirty="0"/>
                        <a:t>→ Prompt: «Identify recurring themes, frustrations and needs.»</a:t>
                      </a:r>
                    </a:p>
                  </a:txBody>
                  <a:tcPr marL="43834" marR="43834" marT="21917" marB="21917" anchor="ct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F2E4FB82-F636-C011-C393-D0D12705B7D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Rechteck 10">
            <a:extLst>
              <a:ext uri="{FF2B5EF4-FFF2-40B4-BE49-F238E27FC236}">
                <a16:creationId xmlns:a16="http://schemas.microsoft.com/office/drawing/2014/main" id="{EB5E6643-A76F-AE7A-5270-A1E43EF44054}"/>
              </a:ext>
            </a:extLst>
          </p:cNvPr>
          <p:cNvSpPr/>
          <p:nvPr/>
        </p:nvSpPr>
        <p:spPr>
          <a:xfrm>
            <a:off x="1091734" y="5603868"/>
            <a:ext cx="10008529"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Inhaltsplatzhalter 2">
            <a:extLst>
              <a:ext uri="{FF2B5EF4-FFF2-40B4-BE49-F238E27FC236}">
                <a16:creationId xmlns:a16="http://schemas.microsoft.com/office/drawing/2014/main" id="{DADF5CE5-54FE-8CFB-15FD-9777E6BF7F0B}"/>
              </a:ext>
            </a:extLst>
          </p:cNvPr>
          <p:cNvSpPr txBox="1">
            <a:spLocks/>
          </p:cNvSpPr>
          <p:nvPr/>
        </p:nvSpPr>
        <p:spPr>
          <a:xfrm>
            <a:off x="1194477" y="5684412"/>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Bef>
                <a:spcPts val="599"/>
              </a:spcBef>
              <a:buClr>
                <a:srgbClr val="0B4874"/>
              </a:buClr>
              <a:buNone/>
              <a:defRPr/>
            </a:pPr>
            <a:r>
              <a:rPr kumimoji="0" lang="en-GB" sz="1600" b="1" i="0" u="none" strike="noStrike" kern="1200" cap="none" spc="0" normalizeH="0" baseline="0" noProof="0" dirty="0">
                <a:ln>
                  <a:noFill/>
                </a:ln>
                <a:solidFill>
                  <a:schemeClr val="tx1"/>
                </a:solidFill>
                <a:effectLst/>
                <a:uLnTx/>
                <a:uFillTx/>
                <a:latin typeface="Century Gothic"/>
                <a:ea typeface="+mn-ea"/>
                <a:cs typeface="+mn-cs"/>
              </a:rPr>
              <a:t>Note: </a:t>
            </a:r>
            <a:r>
              <a:rPr lang="en-GB" sz="1600" dirty="0">
                <a:solidFill>
                  <a:schemeClr val="tx1"/>
                </a:solidFill>
                <a:latin typeface="Century Gothic"/>
              </a:rPr>
              <a:t>Use AI as an intelligent assistant, not as a replacement. </a:t>
            </a:r>
            <a:r>
              <a:rPr lang="en-US" sz="1600" dirty="0">
                <a:solidFill>
                  <a:schemeClr val="tx1"/>
                </a:solidFill>
                <a:latin typeface="Century Gothic"/>
              </a:rPr>
              <a:t>Be aware of AI’s limitations: it typically has no access to real-time data, can </a:t>
            </a:r>
            <a:r>
              <a:rPr lang="de-CH" sz="1600" dirty="0">
                <a:solidFill>
                  <a:schemeClr val="tx1"/>
                </a:solidFill>
              </a:rPr>
              <a:t>«</a:t>
            </a:r>
            <a:r>
              <a:rPr lang="en-US" sz="1600" dirty="0">
                <a:solidFill>
                  <a:schemeClr val="tx1"/>
                </a:solidFill>
                <a:latin typeface="Century Gothic"/>
              </a:rPr>
              <a:t>hallucinate</a:t>
            </a:r>
            <a:r>
              <a:rPr lang="de-CH" sz="1600" dirty="0">
                <a:solidFill>
                  <a:schemeClr val="tx1"/>
                </a:solidFill>
              </a:rPr>
              <a:t>»</a:t>
            </a:r>
            <a:r>
              <a:rPr lang="en-US" sz="1600" dirty="0">
                <a:solidFill>
                  <a:schemeClr val="tx1"/>
                </a:solidFill>
                <a:latin typeface="Century Gothic"/>
              </a:rPr>
              <a:t>, reflects patterns and biases from its training data, and cannot replace direct observation, empathy or ethical judgement.</a:t>
            </a:r>
            <a:endParaRPr kumimoji="0" lang="en-GB" sz="160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0000"/>
              </a:lnSpc>
              <a:spcBef>
                <a:spcPts val="599"/>
              </a:spcBef>
              <a:spcAft>
                <a:spcPts val="0"/>
              </a:spcAft>
              <a:buClr>
                <a:srgbClr val="0B4874"/>
              </a:buClr>
              <a:buSzTx/>
              <a:buFont typeface="Symbol" panose="05050102010706020507" pitchFamily="18" charset="2"/>
              <a:buChar char=""/>
              <a:tabLst/>
              <a:defRPr/>
            </a:pP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E857ABDF-CDC7-A1A7-5E50-1C6BFA572D45}"/>
              </a:ext>
            </a:extLst>
          </p:cNvPr>
          <p:cNvGrpSpPr/>
          <p:nvPr/>
        </p:nvGrpSpPr>
        <p:grpSpPr>
          <a:xfrm>
            <a:off x="10737669" y="0"/>
            <a:ext cx="1454331" cy="1277285"/>
            <a:chOff x="10737669" y="0"/>
            <a:chExt cx="1454331" cy="1277285"/>
          </a:xfrm>
        </p:grpSpPr>
        <p:sp>
          <p:nvSpPr>
            <p:cNvPr id="3" name="Rechteck 2">
              <a:extLst>
                <a:ext uri="{FF2B5EF4-FFF2-40B4-BE49-F238E27FC236}">
                  <a16:creationId xmlns:a16="http://schemas.microsoft.com/office/drawing/2014/main" id="{B56F2A9E-5BC7-0B18-1A6F-395B88BA4F8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51080DEE-D0DD-A77A-DC7A-6E6ACC134B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4" name="Rectangle 2">
            <a:extLst>
              <a:ext uri="{FF2B5EF4-FFF2-40B4-BE49-F238E27FC236}">
                <a16:creationId xmlns:a16="http://schemas.microsoft.com/office/drawing/2014/main" id="{E5533396-1C2F-9AD8-33AE-DC59593E6A96}"/>
              </a:ext>
            </a:extLst>
          </p:cNvPr>
          <p:cNvSpPr txBox="1">
            <a:spLocks noChangeArrowheads="1"/>
          </p:cNvSpPr>
          <p:nvPr/>
        </p:nvSpPr>
        <p:spPr bwMode="auto">
          <a:xfrm>
            <a:off x="936801" y="228279"/>
            <a:ext cx="994140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Secondary analysis and field research in the age of generative AI: </a:t>
            </a:r>
            <a:r>
              <a:rPr lang="de-CH" sz="2400" b="1" dirty="0">
                <a:solidFill>
                  <a:srgbClr val="0B4874"/>
                </a:solidFill>
                <a:latin typeface="Century Gothic" panose="020B0502020202020204" pitchFamily="34" charset="0"/>
                <a:ea typeface="ＭＳ Ｐゴシック" charset="0"/>
                <a:cs typeface="Arial"/>
              </a:rPr>
              <a:t>Critical and </a:t>
            </a:r>
            <a:r>
              <a:rPr lang="de-CH" sz="2400" b="1" dirty="0" err="1">
                <a:solidFill>
                  <a:srgbClr val="0B4874"/>
                </a:solidFill>
                <a:latin typeface="Century Gothic" panose="020B0502020202020204" pitchFamily="34" charset="0"/>
                <a:ea typeface="ＭＳ Ｐゴシック" charset="0"/>
                <a:cs typeface="Arial"/>
              </a:rPr>
              <a:t>informed</a:t>
            </a:r>
            <a:r>
              <a:rPr lang="de-CH" sz="2400" b="1" dirty="0">
                <a:solidFill>
                  <a:srgbClr val="0B4874"/>
                </a:solidFill>
                <a:latin typeface="Century Gothic" panose="020B0502020202020204" pitchFamily="34" charset="0"/>
                <a:ea typeface="ＭＳ Ｐゴシック" charset="0"/>
                <a:cs typeface="Arial"/>
              </a:rPr>
              <a:t> </a:t>
            </a:r>
            <a:r>
              <a:rPr lang="de-CH" sz="2400" b="1" dirty="0" err="1">
                <a:solidFill>
                  <a:srgbClr val="0B4874"/>
                </a:solidFill>
                <a:latin typeface="Century Gothic" panose="020B0502020202020204" pitchFamily="34" charset="0"/>
                <a:ea typeface="ＭＳ Ｐゴシック" charset="0"/>
                <a:cs typeface="Arial"/>
              </a:rPr>
              <a:t>use</a:t>
            </a:r>
            <a:r>
              <a:rPr lang="de-CH" sz="2400" b="1" dirty="0">
                <a:solidFill>
                  <a:srgbClr val="0B4874"/>
                </a:solidFill>
                <a:latin typeface="Century Gothic" panose="020B0502020202020204" pitchFamily="34" charset="0"/>
                <a:ea typeface="ＭＳ Ｐゴシック" charset="0"/>
                <a:cs typeface="Arial"/>
              </a:rPr>
              <a:t> of Generative AI </a:t>
            </a:r>
            <a:r>
              <a:rPr lang="de-CH" sz="2400" b="1" dirty="0" err="1">
                <a:solidFill>
                  <a:srgbClr val="0B4874"/>
                </a:solidFill>
                <a:latin typeface="Century Gothic" panose="020B0502020202020204" pitchFamily="34" charset="0"/>
                <a:ea typeface="ＭＳ Ｐゴシック" charset="0"/>
                <a:cs typeface="Arial"/>
              </a:rPr>
              <a:t>as</a:t>
            </a:r>
            <a:r>
              <a:rPr lang="de-CH" sz="2400" b="1" dirty="0">
                <a:solidFill>
                  <a:srgbClr val="0B4874"/>
                </a:solidFill>
                <a:latin typeface="Century Gothic" panose="020B0502020202020204" pitchFamily="34" charset="0"/>
                <a:ea typeface="ＭＳ Ｐゴシック" charset="0"/>
                <a:cs typeface="Arial"/>
              </a:rPr>
              <a:t> a </a:t>
            </a:r>
            <a:r>
              <a:rPr lang="de-CH" sz="2400" b="1" dirty="0" err="1">
                <a:solidFill>
                  <a:srgbClr val="0B4874"/>
                </a:solidFill>
                <a:latin typeface="Century Gothic" panose="020B0502020202020204" pitchFamily="34" charset="0"/>
                <a:ea typeface="ＭＳ Ｐゴシック" charset="0"/>
                <a:cs typeface="Arial"/>
              </a:rPr>
              <a:t>research</a:t>
            </a:r>
            <a:r>
              <a:rPr lang="de-CH" sz="2400" b="1" dirty="0">
                <a:solidFill>
                  <a:srgbClr val="0B4874"/>
                </a:solidFill>
                <a:latin typeface="Century Gothic" panose="020B0502020202020204" pitchFamily="34" charset="0"/>
                <a:ea typeface="ＭＳ Ｐゴシック" charset="0"/>
                <a:cs typeface="Arial"/>
              </a:rPr>
              <a:t> </a:t>
            </a:r>
            <a:r>
              <a:rPr lang="de-CH" sz="2400" b="1" dirty="0" err="1">
                <a:solidFill>
                  <a:srgbClr val="0B4874"/>
                </a:solidFill>
                <a:latin typeface="Century Gothic" panose="020B0502020202020204" pitchFamily="34" charset="0"/>
                <a:ea typeface="ＭＳ Ｐゴシック" charset="0"/>
                <a:cs typeface="Arial"/>
              </a:rPr>
              <a:t>assistant</a:t>
            </a:r>
            <a:endParaRPr lang="en-GB" sz="2400" b="1" dirty="0">
              <a:solidFill>
                <a:srgbClr val="0B4874"/>
              </a:solidFill>
              <a:latin typeface="Century Gothic" panose="020B0502020202020204" pitchFamily="34" charset="0"/>
              <a:ea typeface="ＭＳ Ｐゴシック" charset="0"/>
              <a:cs typeface="Arial"/>
            </a:endParaRPr>
          </a:p>
        </p:txBody>
      </p:sp>
    </p:spTree>
    <p:extLst>
      <p:ext uri="{BB962C8B-B14F-4D97-AF65-F5344CB8AC3E}">
        <p14:creationId xmlns:p14="http://schemas.microsoft.com/office/powerpoint/2010/main" val="72515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837B-280C-F780-AC9B-8383184BF6E7}"/>
            </a:ext>
          </a:extLst>
        </p:cNvPr>
        <p:cNvGrpSpPr/>
        <p:nvPr/>
      </p:nvGrpSpPr>
      <p:grpSpPr>
        <a:xfrm>
          <a:off x="0" y="0"/>
          <a:ext cx="0" cy="0"/>
          <a:chOff x="0" y="0"/>
          <a:chExt cx="0" cy="0"/>
        </a:xfrm>
      </p:grpSpPr>
      <p:sp>
        <p:nvSpPr>
          <p:cNvPr id="5" name="Inhaltsplatzhalter 2">
            <a:extLst>
              <a:ext uri="{FF2B5EF4-FFF2-40B4-BE49-F238E27FC236}">
                <a16:creationId xmlns:a16="http://schemas.microsoft.com/office/drawing/2014/main" id="{DCAD9F74-BB77-0D82-CB3E-1BF49EDE444C}"/>
              </a:ext>
            </a:extLst>
          </p:cNvPr>
          <p:cNvSpPr txBox="1">
            <a:spLocks/>
          </p:cNvSpPr>
          <p:nvPr/>
        </p:nvSpPr>
        <p:spPr>
          <a:xfrm>
            <a:off x="1052791" y="1129073"/>
            <a:ext cx="10716843"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9C54F9CC-0F2D-764E-7646-DFBD9C30A151}"/>
              </a:ext>
            </a:extLst>
          </p:cNvPr>
          <p:cNvGraphicFramePr>
            <a:graphicFrameLocks noGrp="1"/>
          </p:cNvGraphicFramePr>
          <p:nvPr>
            <p:extLst>
              <p:ext uri="{D42A27DB-BD31-4B8C-83A1-F6EECF244321}">
                <p14:modId xmlns:p14="http://schemas.microsoft.com/office/powerpoint/2010/main" val="531417360"/>
              </p:ext>
            </p:extLst>
          </p:nvPr>
        </p:nvGraphicFramePr>
        <p:xfrm>
          <a:off x="1052790" y="2097843"/>
          <a:ext cx="5043210" cy="2570410"/>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853257">
                <a:tc>
                  <a:txBody>
                    <a:bodyPr/>
                    <a:lstStyle/>
                    <a:p>
                      <a:pPr algn="ctr">
                        <a:buNone/>
                      </a:pPr>
                      <a:r>
                        <a:rPr lang="de-CH" sz="1600" b="1" noProof="0" dirty="0">
                          <a:solidFill>
                            <a:schemeClr val="bg1"/>
                          </a:solidFill>
                        </a:rPr>
                        <a:t>Support for secondary research</a:t>
                      </a:r>
                    </a:p>
                  </a:txBody>
                  <a:tcPr anchor="ctr">
                    <a:solidFill>
                      <a:srgbClr val="8EB403"/>
                    </a:solidFill>
                  </a:tcPr>
                </a:tc>
                <a:tc>
                  <a:txBody>
                    <a:bodyPr/>
                    <a:lstStyle/>
                    <a:p>
                      <a:pPr algn="ctr">
                        <a:buNone/>
                      </a:pPr>
                      <a:r>
                        <a:rPr lang="de-CH" sz="1600" b="1" noProof="0" dirty="0">
                          <a:solidFill>
                            <a:schemeClr val="bg1"/>
                          </a:solidFill>
                        </a:rPr>
                        <a:t>Practical example</a:t>
                      </a:r>
                    </a:p>
                  </a:txBody>
                  <a:tcPr anchor="ctr">
                    <a:solidFill>
                      <a:srgbClr val="8EB403"/>
                    </a:solidFill>
                  </a:tcPr>
                </a:tc>
                <a:extLst>
                  <a:ext uri="{0D108BD9-81ED-4DB2-BD59-A6C34878D82A}">
                    <a16:rowId xmlns:a16="http://schemas.microsoft.com/office/drawing/2014/main" val="1924652606"/>
                  </a:ext>
                </a:extLst>
              </a:tr>
              <a:tr h="1717153">
                <a:tc>
                  <a:txBody>
                    <a:bodyPr/>
                    <a:lstStyle/>
                    <a:p>
                      <a:pPr>
                        <a:buNone/>
                      </a:pPr>
                      <a:r>
                        <a:rPr lang="de-CH" sz="1600" b="1" noProof="0" dirty="0"/>
                        <a:t>Create competitive or product comparisons</a:t>
                      </a:r>
                    </a:p>
                  </a:txBody>
                  <a:tcPr/>
                </a:tc>
                <a:tc>
                  <a:txBody>
                    <a:bodyPr/>
                    <a:lstStyle/>
                    <a:p>
                      <a:pPr>
                        <a:buNone/>
                      </a:pPr>
                      <a:r>
                        <a:rPr lang="en-GB" sz="1600" noProof="0" dirty="0"/>
                        <a:t>Prompt: «Create a comparison table of the five leading companies offering X, including price, value and target audience.»</a:t>
                      </a:r>
                    </a:p>
                  </a:txBody>
                  <a:tcPr/>
                </a:tc>
                <a:extLst>
                  <a:ext uri="{0D108BD9-81ED-4DB2-BD59-A6C34878D82A}">
                    <a16:rowId xmlns:a16="http://schemas.microsoft.com/office/drawing/2014/main" val="741155225"/>
                  </a:ext>
                </a:extLst>
              </a:tr>
            </a:tbl>
          </a:graphicData>
        </a:graphic>
      </p:graphicFrame>
      <p:graphicFrame>
        <p:nvGraphicFramePr>
          <p:cNvPr id="7" name="Tabella 6">
            <a:extLst>
              <a:ext uri="{FF2B5EF4-FFF2-40B4-BE49-F238E27FC236}">
                <a16:creationId xmlns:a16="http://schemas.microsoft.com/office/drawing/2014/main" id="{DBA6374A-3065-C374-8CA8-49789023800D}"/>
              </a:ext>
            </a:extLst>
          </p:cNvPr>
          <p:cNvGraphicFramePr>
            <a:graphicFrameLocks noGrp="1"/>
          </p:cNvGraphicFramePr>
          <p:nvPr>
            <p:extLst>
              <p:ext uri="{D42A27DB-BD31-4B8C-83A1-F6EECF244321}">
                <p14:modId xmlns:p14="http://schemas.microsoft.com/office/powerpoint/2010/main" val="2661172034"/>
              </p:ext>
            </p:extLst>
          </p:nvPr>
        </p:nvGraphicFramePr>
        <p:xfrm>
          <a:off x="6232358" y="2097843"/>
          <a:ext cx="5316912" cy="2582441"/>
        </p:xfrm>
        <a:graphic>
          <a:graphicData uri="http://schemas.openxmlformats.org/drawingml/2006/table">
            <a:tbl>
              <a:tblPr>
                <a:tableStyleId>{616DA210-FB5B-4158-B5E0-FEB733F419BA}</a:tableStyleId>
              </a:tblPr>
              <a:tblGrid>
                <a:gridCol w="2287721">
                  <a:extLst>
                    <a:ext uri="{9D8B030D-6E8A-4147-A177-3AD203B41FA5}">
                      <a16:colId xmlns:a16="http://schemas.microsoft.com/office/drawing/2014/main" val="1042202224"/>
                    </a:ext>
                  </a:extLst>
                </a:gridCol>
                <a:gridCol w="3029191">
                  <a:extLst>
                    <a:ext uri="{9D8B030D-6E8A-4147-A177-3AD203B41FA5}">
                      <a16:colId xmlns:a16="http://schemas.microsoft.com/office/drawing/2014/main" val="844417155"/>
                    </a:ext>
                  </a:extLst>
                </a:gridCol>
              </a:tblGrid>
              <a:tr h="873957">
                <a:tc>
                  <a:txBody>
                    <a:bodyPr/>
                    <a:lstStyle/>
                    <a:p>
                      <a:pPr algn="ctr">
                        <a:buNone/>
                      </a:pPr>
                      <a:r>
                        <a:rPr lang="de-CH" sz="1600" b="1" noProof="0" dirty="0">
                          <a:solidFill>
                            <a:schemeClr val="bg1"/>
                          </a:solidFill>
                        </a:rPr>
                        <a:t>Support with field research</a:t>
                      </a:r>
                    </a:p>
                  </a:txBody>
                  <a:tcPr anchor="ctr">
                    <a:solidFill>
                      <a:srgbClr val="8EB403"/>
                    </a:solidFill>
                  </a:tcPr>
                </a:tc>
                <a:tc>
                  <a:txBody>
                    <a:bodyPr/>
                    <a:lstStyle/>
                    <a:p>
                      <a:pPr algn="ctr">
                        <a:buNone/>
                      </a:pPr>
                      <a:r>
                        <a:rPr lang="de-CH" sz="1600" b="1" noProof="0" dirty="0">
                          <a:solidFill>
                            <a:schemeClr val="bg1"/>
                          </a:solidFill>
                        </a:rPr>
                        <a:t>Practical example</a:t>
                      </a:r>
                    </a:p>
                  </a:txBody>
                  <a:tcPr anchor="ctr">
                    <a:solidFill>
                      <a:srgbClr val="8EB403"/>
                    </a:solidFill>
                  </a:tcPr>
                </a:tc>
                <a:extLst>
                  <a:ext uri="{0D108BD9-81ED-4DB2-BD59-A6C34878D82A}">
                    <a16:rowId xmlns:a16="http://schemas.microsoft.com/office/drawing/2014/main" val="2460286544"/>
                  </a:ext>
                </a:extLst>
              </a:tr>
              <a:tr h="1708484">
                <a:tc>
                  <a:txBody>
                    <a:bodyPr/>
                    <a:lstStyle/>
                    <a:p>
                      <a:pPr>
                        <a:buNone/>
                      </a:pPr>
                      <a:r>
                        <a:rPr lang="de-CH" sz="1600" b="1" noProof="0" dirty="0"/>
                        <a:t>Simulate user personas to test ideas at an early stage</a:t>
                      </a:r>
                    </a:p>
                  </a:txBody>
                  <a:tcPr/>
                </a:tc>
                <a:tc>
                  <a:txBody>
                    <a:bodyPr/>
                    <a:lstStyle/>
                    <a:p>
                      <a:pPr>
                        <a:buNone/>
                      </a:pPr>
                      <a:r>
                        <a:rPr lang="de-CH" sz="1600" noProof="0"/>
                        <a:t>Prompt</a:t>
                      </a:r>
                      <a:r>
                        <a:rPr lang="de-CH" sz="1600" noProof="0" dirty="0"/>
                        <a:t>: «Imagine you’re a 19-year-old who wants to start exercising but doesn’t have the time. What would motivate </a:t>
                      </a:r>
                      <a:r>
                        <a:rPr lang="de-CH" sz="1600" noProof="0" dirty="0" err="1"/>
                        <a:t>you</a:t>
                      </a:r>
                      <a:r>
                        <a:rPr lang="de-CH" sz="1600" noProof="0" dirty="0"/>
                        <a:t>?»</a:t>
                      </a:r>
                    </a:p>
                  </a:txBody>
                  <a:tcP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1AE740CA-7BDA-A74D-3D2B-2B6E2D0E80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0" name="Rechteck 9">
            <a:extLst>
              <a:ext uri="{FF2B5EF4-FFF2-40B4-BE49-F238E27FC236}">
                <a16:creationId xmlns:a16="http://schemas.microsoft.com/office/drawing/2014/main" id="{F6074B66-918F-3899-7262-1E35E26F5395}"/>
              </a:ext>
            </a:extLst>
          </p:cNvPr>
          <p:cNvSpPr/>
          <p:nvPr/>
        </p:nvSpPr>
        <p:spPr>
          <a:xfrm>
            <a:off x="1091734" y="5603868"/>
            <a:ext cx="10008529"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Inhaltsplatzhalter 2">
            <a:extLst>
              <a:ext uri="{FF2B5EF4-FFF2-40B4-BE49-F238E27FC236}">
                <a16:creationId xmlns:a16="http://schemas.microsoft.com/office/drawing/2014/main" id="{7CA9E7A8-877A-7FE7-B63A-A076A219C1CF}"/>
              </a:ext>
            </a:extLst>
          </p:cNvPr>
          <p:cNvSpPr txBox="1">
            <a:spLocks/>
          </p:cNvSpPr>
          <p:nvPr/>
        </p:nvSpPr>
        <p:spPr>
          <a:xfrm>
            <a:off x="1194477" y="5684412"/>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Bef>
                <a:spcPts val="599"/>
              </a:spcBef>
              <a:buClr>
                <a:srgbClr val="0B4874"/>
              </a:buClr>
              <a:buNone/>
              <a:defRPr/>
            </a:pPr>
            <a:r>
              <a:rPr kumimoji="0" lang="en-GB" sz="1600" b="1" i="0" u="none" strike="noStrike" kern="1200" cap="none" spc="0" normalizeH="0" baseline="0" noProof="0" dirty="0">
                <a:ln>
                  <a:noFill/>
                </a:ln>
                <a:solidFill>
                  <a:schemeClr val="tx1"/>
                </a:solidFill>
                <a:effectLst/>
                <a:uLnTx/>
                <a:uFillTx/>
                <a:latin typeface="Century Gothic"/>
                <a:ea typeface="+mn-ea"/>
                <a:cs typeface="+mn-cs"/>
              </a:rPr>
              <a:t>Note: </a:t>
            </a:r>
            <a:r>
              <a:rPr lang="en-GB" sz="1600" dirty="0">
                <a:solidFill>
                  <a:schemeClr val="tx1"/>
                </a:solidFill>
                <a:latin typeface="Century Gothic"/>
              </a:rPr>
              <a:t>Use AI as an intelligent assistant, not as a replacement. </a:t>
            </a:r>
            <a:r>
              <a:rPr lang="en-US" sz="1600" dirty="0">
                <a:solidFill>
                  <a:schemeClr val="tx1"/>
                </a:solidFill>
                <a:latin typeface="Century Gothic"/>
              </a:rPr>
              <a:t>Be aware of AI’s limitations: it typically has no access to real-time data, can </a:t>
            </a:r>
            <a:r>
              <a:rPr lang="de-CH" sz="1600" dirty="0">
                <a:solidFill>
                  <a:schemeClr val="tx1"/>
                </a:solidFill>
              </a:rPr>
              <a:t>«</a:t>
            </a:r>
            <a:r>
              <a:rPr lang="en-US" sz="1600" dirty="0">
                <a:solidFill>
                  <a:schemeClr val="tx1"/>
                </a:solidFill>
                <a:latin typeface="Century Gothic"/>
              </a:rPr>
              <a:t>hallucinate</a:t>
            </a:r>
            <a:r>
              <a:rPr lang="de-CH" sz="1600" dirty="0">
                <a:solidFill>
                  <a:schemeClr val="tx1"/>
                </a:solidFill>
              </a:rPr>
              <a:t>»</a:t>
            </a:r>
            <a:r>
              <a:rPr lang="en-US" sz="1600" dirty="0">
                <a:solidFill>
                  <a:schemeClr val="tx1"/>
                </a:solidFill>
                <a:latin typeface="Century Gothic"/>
              </a:rPr>
              <a:t>, reflects patterns and biases from its training data, and cannot replace direct observation, empathy or ethical judgement.</a:t>
            </a:r>
            <a:endParaRPr kumimoji="0" lang="en-GB" sz="160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0000"/>
              </a:lnSpc>
              <a:spcBef>
                <a:spcPts val="599"/>
              </a:spcBef>
              <a:spcAft>
                <a:spcPts val="0"/>
              </a:spcAft>
              <a:buClr>
                <a:srgbClr val="0B4874"/>
              </a:buClr>
              <a:buSzTx/>
              <a:buFont typeface="Symbol" panose="05050102010706020507" pitchFamily="18" charset="2"/>
              <a:buChar char=""/>
              <a:tabLst/>
              <a:defRPr/>
            </a:pP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2F12D3AE-AF3A-C506-794E-11DC3D8419D8}"/>
              </a:ext>
            </a:extLst>
          </p:cNvPr>
          <p:cNvGrpSpPr/>
          <p:nvPr/>
        </p:nvGrpSpPr>
        <p:grpSpPr>
          <a:xfrm>
            <a:off x="10737669" y="0"/>
            <a:ext cx="1454331" cy="1277285"/>
            <a:chOff x="10737669" y="0"/>
            <a:chExt cx="1454331" cy="1277285"/>
          </a:xfrm>
        </p:grpSpPr>
        <p:sp>
          <p:nvSpPr>
            <p:cNvPr id="11" name="Rechteck 10">
              <a:extLst>
                <a:ext uri="{FF2B5EF4-FFF2-40B4-BE49-F238E27FC236}">
                  <a16:creationId xmlns:a16="http://schemas.microsoft.com/office/drawing/2014/main" id="{35E1F54D-4529-0E3C-0FA6-86D18CBC4D9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2" name="Grafik 11">
              <a:extLst>
                <a:ext uri="{FF2B5EF4-FFF2-40B4-BE49-F238E27FC236}">
                  <a16:creationId xmlns:a16="http://schemas.microsoft.com/office/drawing/2014/main" id="{98D6CD93-AE8C-0F71-E381-98BC6A3FC7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4" name="Rectangle 2">
            <a:extLst>
              <a:ext uri="{FF2B5EF4-FFF2-40B4-BE49-F238E27FC236}">
                <a16:creationId xmlns:a16="http://schemas.microsoft.com/office/drawing/2014/main" id="{C0EEBA51-6B3E-5FE3-6BF1-4A0AEDAC7AD4}"/>
              </a:ext>
            </a:extLst>
          </p:cNvPr>
          <p:cNvSpPr txBox="1">
            <a:spLocks noChangeArrowheads="1"/>
          </p:cNvSpPr>
          <p:nvPr/>
        </p:nvSpPr>
        <p:spPr bwMode="auto">
          <a:xfrm>
            <a:off x="936802" y="228279"/>
            <a:ext cx="9972936"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Secondary analysis and field research in the age of generative AI: </a:t>
            </a:r>
            <a:r>
              <a:rPr lang="en-GB" sz="2400" b="1" dirty="0">
                <a:solidFill>
                  <a:srgbClr val="0B4874"/>
                </a:solidFill>
                <a:latin typeface="Century Gothic" panose="020B0502020202020204" pitchFamily="34" charset="0"/>
                <a:ea typeface="ＭＳ Ｐゴシック" charset="0"/>
                <a:cs typeface="Arial"/>
              </a:rPr>
              <a:t>Critical and informed use of Generative AI as a research assistant</a:t>
            </a:r>
          </a:p>
        </p:txBody>
      </p:sp>
    </p:spTree>
    <p:extLst>
      <p:ext uri="{BB962C8B-B14F-4D97-AF65-F5344CB8AC3E}">
        <p14:creationId xmlns:p14="http://schemas.microsoft.com/office/powerpoint/2010/main" val="1491975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F434C-B6A3-0F6D-2638-65BE18110AE4}"/>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BD0F1664-AA13-0C95-2DE7-3BE618C74124}"/>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a:t>
            </a:r>
            <a:r>
              <a:rPr lang="en-GB" sz="3200" b="0" dirty="0">
                <a:solidFill>
                  <a:srgbClr val="D17930"/>
                </a:solidFill>
                <a:latin typeface="Century Gothic"/>
                <a:cs typeface="Arial" pitchFamily="34" charset="0"/>
              </a:rPr>
              <a:t>unit</a:t>
            </a:r>
            <a:b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i="0" u="none" strike="noStrike" kern="1200" cap="none" spc="0" normalizeH="0" baseline="0" noProof="0" dirty="0">
                <a:ln>
                  <a:noFill/>
                </a:ln>
                <a:solidFill>
                  <a:srgbClr val="D17930"/>
                </a:solidFill>
                <a:effectLst/>
                <a:uLnTx/>
                <a:uFillTx/>
                <a:latin typeface="Century Gothic"/>
                <a:ea typeface="+mj-ea"/>
                <a:cs typeface="Arial" pitchFamily="34" charset="0"/>
              </a:rPr>
              <a:t>Conducting a research assignment</a:t>
            </a:r>
          </a:p>
        </p:txBody>
      </p:sp>
      <p:sp>
        <p:nvSpPr>
          <p:cNvPr id="2" name="Foliennummernplatzhalter 1">
            <a:extLst>
              <a:ext uri="{FF2B5EF4-FFF2-40B4-BE49-F238E27FC236}">
                <a16:creationId xmlns:a16="http://schemas.microsoft.com/office/drawing/2014/main" id="{C3837622-11F9-0EE6-D080-A64DDD7385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30224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60F8C-D1FB-8696-CC7F-A0FA20FEC758}"/>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1AC4565-F754-AF5A-2E32-BA9C9BCFB2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1104871D-0FFA-6379-2C98-1358DE2C1A87}"/>
              </a:ext>
            </a:extLst>
          </p:cNvPr>
          <p:cNvSpPr>
            <a:spLocks noGrp="1"/>
          </p:cNvSpPr>
          <p:nvPr>
            <p:ph type="body" idx="1"/>
          </p:nvPr>
        </p:nvSpPr>
        <p:spPr>
          <a:xfrm>
            <a:off x="947815" y="769694"/>
            <a:ext cx="5621151" cy="851338"/>
          </a:xfrm>
        </p:spPr>
        <p:txBody>
          <a:bodyPr>
            <a:normAutofit/>
          </a:bodyPr>
          <a:lstStyle/>
          <a:p>
            <a:pPr algn="l">
              <a:buClr>
                <a:srgbClr val="96CB00"/>
              </a:buClr>
            </a:pPr>
            <a:r>
              <a:rPr lang="de-CH" sz="2600" b="1" dirty="0">
                <a:solidFill>
                  <a:srgbClr val="D17930"/>
                </a:solidFill>
              </a:rPr>
              <a:t>Tasks</a:t>
            </a:r>
          </a:p>
        </p:txBody>
      </p:sp>
      <p:pic>
        <p:nvPicPr>
          <p:cNvPr id="4" name="Рисунок 40">
            <a:extLst>
              <a:ext uri="{FF2B5EF4-FFF2-40B4-BE49-F238E27FC236}">
                <a16:creationId xmlns:a16="http://schemas.microsoft.com/office/drawing/2014/main" id="{B7374289-F3EA-3E33-09CC-81DFCCF96F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
        <p:nvSpPr>
          <p:cNvPr id="7" name="Inhaltsplatzhalter 2">
            <a:extLst>
              <a:ext uri="{FF2B5EF4-FFF2-40B4-BE49-F238E27FC236}">
                <a16:creationId xmlns:a16="http://schemas.microsoft.com/office/drawing/2014/main" id="{06822D51-39F4-B9AD-AEF2-233A38B0F355}"/>
              </a:ext>
            </a:extLst>
          </p:cNvPr>
          <p:cNvSpPr txBox="1">
            <a:spLocks/>
          </p:cNvSpPr>
          <p:nvPr/>
        </p:nvSpPr>
        <p:spPr>
          <a:xfrm>
            <a:off x="1034843" y="2374871"/>
            <a:ext cx="5061157"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en-GB" sz="1800" b="1" i="0" u="none" strike="noStrike" kern="1200" cap="none" spc="0" normalizeH="0" baseline="0" noProof="0" dirty="0">
                <a:ln>
                  <a:noFill/>
                </a:ln>
                <a:solidFill>
                  <a:srgbClr val="D0D0D0">
                    <a:lumMod val="50000"/>
                  </a:srgbClr>
                </a:solidFill>
                <a:effectLst/>
                <a:uLnTx/>
                <a:uFillTx/>
                <a:latin typeface="Century Gothic"/>
                <a:ea typeface="+mn-ea"/>
                <a:cs typeface="+mn-cs"/>
              </a:rPr>
              <a:t>1. Desk research (analysing secondary data) </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Draw on existing information, known as secondary data.</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Identify three reliable sources that are relevant to your problem area.</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Analyse at least two of these sources.</a:t>
            </a:r>
          </a:p>
          <a:p>
            <a:pPr marL="361950" lvl="1" indent="-361950">
              <a:spcBef>
                <a:spcPts val="400"/>
              </a:spcBef>
              <a:buClr>
                <a:srgbClr val="96CB00"/>
              </a:buClr>
              <a:buFont typeface="Symbol" panose="05050102010706020507" pitchFamily="18" charset="2"/>
              <a:buChar char=""/>
              <a:defRPr/>
            </a:pPr>
            <a:r>
              <a:rPr lang="en-GB" sz="1600" dirty="0">
                <a:solidFill>
                  <a:srgbClr val="D0D0D0">
                    <a:lumMod val="50000"/>
                  </a:srgbClr>
                </a:solidFill>
              </a:rPr>
              <a:t>Make notes on your findings and any unanswered questions.</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lang="en-GB" sz="1600" dirty="0">
                <a:solidFill>
                  <a:srgbClr val="D0D0D0">
                    <a:lumMod val="50000"/>
                  </a:srgbClr>
                </a:solidFill>
                <a:latin typeface="Century Gothic"/>
              </a:rPr>
              <a:t>Summarise your main finding in a single sentence.</a:t>
            </a:r>
          </a:p>
        </p:txBody>
      </p:sp>
      <p:sp>
        <p:nvSpPr>
          <p:cNvPr id="5" name="Inhaltsplatzhalter 2">
            <a:extLst>
              <a:ext uri="{FF2B5EF4-FFF2-40B4-BE49-F238E27FC236}">
                <a16:creationId xmlns:a16="http://schemas.microsoft.com/office/drawing/2014/main" id="{41F5FFEA-1D52-7738-C937-E86288AFA845}"/>
              </a:ext>
            </a:extLst>
          </p:cNvPr>
          <p:cNvSpPr txBox="1">
            <a:spLocks/>
          </p:cNvSpPr>
          <p:nvPr/>
        </p:nvSpPr>
        <p:spPr>
          <a:xfrm>
            <a:off x="6568966" y="2382576"/>
            <a:ext cx="4869197"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2. </a:t>
            </a:r>
            <a:r>
              <a:rPr kumimoji="0" lang="en-GB" sz="1800" b="1" i="0" u="none" strike="noStrike" kern="1200" cap="none" spc="0" normalizeH="0" baseline="0" noProof="0" dirty="0">
                <a:ln>
                  <a:noFill/>
                </a:ln>
                <a:solidFill>
                  <a:srgbClr val="D0D0D0">
                    <a:lumMod val="50000"/>
                  </a:srgbClr>
                </a:solidFill>
                <a:effectLst/>
                <a:uLnTx/>
                <a:uFillTx/>
                <a:latin typeface="Century Gothic"/>
                <a:ea typeface="+mn-ea"/>
                <a:cs typeface="+mn-cs"/>
              </a:rPr>
              <a:t>Field research (collecting primary data)</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Collect your own data, known as primary data.</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Select three different methods that are suitable for your problem area or research question, and explain why these methods are particularly appropriate.</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Then decide on one of these methods and carry it out.</a:t>
            </a:r>
          </a:p>
          <a:p>
            <a:pPr marL="361950" lvl="1" indent="-361950">
              <a:spcBef>
                <a:spcPts val="400"/>
              </a:spcBef>
              <a:buClr>
                <a:srgbClr val="96CB00"/>
              </a:buClr>
              <a:buFont typeface="Symbol" panose="05050102010706020507" pitchFamily="18" charset="2"/>
              <a:buChar char=""/>
              <a:defRPr/>
            </a:pPr>
            <a:r>
              <a:rPr lang="en-GB" sz="1600" dirty="0">
                <a:solidFill>
                  <a:srgbClr val="D0D0D0">
                    <a:lumMod val="50000"/>
                  </a:srgbClr>
                </a:solidFill>
              </a:rPr>
              <a:t>Take notes on your findings and any unanswered questions.</a:t>
            </a:r>
          </a:p>
          <a:p>
            <a:pPr marL="361950" lvl="1" indent="-361950">
              <a:spcBef>
                <a:spcPts val="400"/>
              </a:spcBef>
              <a:buClr>
                <a:srgbClr val="96CB00"/>
              </a:buClr>
              <a:buFont typeface="Symbol" panose="05050102010706020507" pitchFamily="18" charset="2"/>
              <a:buChar char=""/>
              <a:defRPr/>
            </a:pPr>
            <a:r>
              <a:rPr lang="en-GB" sz="1600" dirty="0">
                <a:solidFill>
                  <a:srgbClr val="D0D0D0">
                    <a:lumMod val="50000"/>
                  </a:srgbClr>
                </a:solidFill>
              </a:rPr>
              <a:t>Summarise your main finding in a single sentence.</a:t>
            </a:r>
          </a:p>
        </p:txBody>
      </p:sp>
      <p:sp>
        <p:nvSpPr>
          <p:cNvPr id="6" name="Inhaltsplatzhalter 2">
            <a:extLst>
              <a:ext uri="{FF2B5EF4-FFF2-40B4-BE49-F238E27FC236}">
                <a16:creationId xmlns:a16="http://schemas.microsoft.com/office/drawing/2014/main" id="{517961BB-89F5-E098-EACC-EA676DFDCF1A}"/>
              </a:ext>
            </a:extLst>
          </p:cNvPr>
          <p:cNvSpPr txBox="1">
            <a:spLocks/>
          </p:cNvSpPr>
          <p:nvPr/>
        </p:nvSpPr>
        <p:spPr>
          <a:xfrm>
            <a:off x="1030007" y="1518162"/>
            <a:ext cx="10487322" cy="118592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599"/>
              </a:spcBef>
              <a:buClr>
                <a:srgbClr val="96CB00"/>
              </a:buClr>
              <a:buNone/>
              <a:defRPr/>
            </a:pPr>
            <a:r>
              <a:rPr lang="en-GB" sz="1800" dirty="0">
                <a:solidFill>
                  <a:srgbClr val="D0D0D0">
                    <a:lumMod val="50000"/>
                  </a:srgbClr>
                </a:solidFill>
                <a:latin typeface="Century Gothic"/>
              </a:rPr>
              <a:t>Carry out primary and secondary data research for your problem area. In doing so, take into account the insights from the learning unit «How can you get to the bottom of a problem?»</a:t>
            </a:r>
          </a:p>
          <a:p>
            <a:pPr marL="0" lvl="1" indent="0">
              <a:spcBef>
                <a:spcPts val="599"/>
              </a:spcBef>
              <a:buClr>
                <a:srgbClr val="96CB00"/>
              </a:buClr>
              <a:buNone/>
              <a:defRPr/>
            </a:pPr>
            <a:r>
              <a:rPr lang="de-CH" sz="1800" dirty="0">
                <a:solidFill>
                  <a:srgbClr val="D0D0D0">
                    <a:lumMod val="50000"/>
                  </a:srgbClr>
                </a:solidFill>
                <a:latin typeface="Century Gothic"/>
              </a:rPr>
              <a:t>.</a:t>
            </a:r>
          </a:p>
        </p:txBody>
      </p:sp>
    </p:spTree>
    <p:extLst>
      <p:ext uri="{BB962C8B-B14F-4D97-AF65-F5344CB8AC3E}">
        <p14:creationId xmlns:p14="http://schemas.microsoft.com/office/powerpoint/2010/main" val="955290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7FC0-8B0D-3706-D35A-9B172877E4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F7ABA63-BD2F-7B9A-4B77-2ED3915D2E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FC354ACE-AEF0-9B67-5FAF-E9416D1D5091}"/>
              </a:ext>
            </a:extLst>
          </p:cNvPr>
          <p:cNvSpPr>
            <a:spLocks noGrp="1"/>
          </p:cNvSpPr>
          <p:nvPr>
            <p:ph type="title"/>
          </p:nvPr>
        </p:nvSpPr>
        <p:spPr>
          <a:xfrm>
            <a:off x="6096000" y="2618390"/>
            <a:ext cx="5950090"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CH" sz="3200" b="0" noProof="0" dirty="0">
                <a:solidFill>
                  <a:srgbClr val="0B4874"/>
                </a:solidFill>
                <a:cs typeface="Arial" pitchFamily="34" charset="0"/>
              </a:rPr>
              <a:t>Learning unit</a:t>
            </a:r>
            <a:br>
              <a:rPr lang="de-CH" sz="3200" noProof="0" dirty="0">
                <a:solidFill>
                  <a:srgbClr val="0B4874"/>
                </a:solidFill>
                <a:cs typeface="Arial" pitchFamily="34" charset="0"/>
              </a:rPr>
            </a:br>
            <a:r>
              <a:rPr lang="de-CH" sz="3200" noProof="0" dirty="0">
                <a:solidFill>
                  <a:srgbClr val="0B4874"/>
                </a:solidFill>
                <a:cs typeface="Arial" pitchFamily="34" charset="0"/>
              </a:rPr>
              <a:t>Creating an</a:t>
            </a:r>
            <a:br>
              <a:rPr lang="de-CH" sz="3200" noProof="0" dirty="0">
                <a:solidFill>
                  <a:srgbClr val="0B4874"/>
                </a:solidFill>
                <a:cs typeface="Arial" pitchFamily="34" charset="0"/>
              </a:rPr>
            </a:br>
            <a:r>
              <a:rPr lang="de-CH" sz="3200" noProof="0" dirty="0">
                <a:solidFill>
                  <a:srgbClr val="0B4874"/>
                </a:solidFill>
                <a:cs typeface="Arial" pitchFamily="34" charset="0"/>
              </a:rPr>
              <a:t>Empathy Map</a:t>
            </a:r>
            <a:endParaRPr lang="de-CH" sz="3200" dirty="0">
              <a:solidFill>
                <a:srgbClr val="0B4874"/>
              </a:solidFill>
              <a:cs typeface="Arial" pitchFamily="34" charset="0"/>
            </a:endParaRPr>
          </a:p>
        </p:txBody>
      </p:sp>
      <p:pic>
        <p:nvPicPr>
          <p:cNvPr id="6" name="Grafik 5" descr="Tintenfingerabdruck auf Papier">
            <a:extLst>
              <a:ext uri="{FF2B5EF4-FFF2-40B4-BE49-F238E27FC236}">
                <a16:creationId xmlns:a16="http://schemas.microsoft.com/office/drawing/2014/main" id="{B336AE9E-C052-C37C-D628-A95C017536BA}"/>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6347174" y="3042168"/>
            <a:ext cx="1097054" cy="1263132"/>
          </a:xfrm>
          <a:prstGeom prst="rect">
            <a:avLst/>
          </a:prstGeom>
        </p:spPr>
      </p:pic>
      <p:sp>
        <p:nvSpPr>
          <p:cNvPr id="5" name="Oval 11">
            <a:extLst>
              <a:ext uri="{FF2B5EF4-FFF2-40B4-BE49-F238E27FC236}">
                <a16:creationId xmlns:a16="http://schemas.microsoft.com/office/drawing/2014/main" id="{079AF143-0106-1C18-5402-62A86B4406B0}"/>
              </a:ext>
            </a:extLst>
          </p:cNvPr>
          <p:cNvSpPr>
            <a:spLocks noChangeArrowheads="1"/>
          </p:cNvSpPr>
          <p:nvPr/>
        </p:nvSpPr>
        <p:spPr bwMode="auto">
          <a:xfrm>
            <a:off x="10664591" y="3067254"/>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7" name="Freeform 51">
            <a:extLst>
              <a:ext uri="{FF2B5EF4-FFF2-40B4-BE49-F238E27FC236}">
                <a16:creationId xmlns:a16="http://schemas.microsoft.com/office/drawing/2014/main" id="{7E852BF0-0377-96DD-2098-E40D40ECCA2F}"/>
              </a:ext>
            </a:extLst>
          </p:cNvPr>
          <p:cNvSpPr>
            <a:spLocks noEditPoints="1"/>
          </p:cNvSpPr>
          <p:nvPr/>
        </p:nvSpPr>
        <p:spPr bwMode="auto">
          <a:xfrm>
            <a:off x="10851164" y="3257256"/>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081825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8A54-F559-0599-3E4B-98F33C1CC44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11E6B8B-E403-2FAF-4502-AA6800F70F94}"/>
              </a:ext>
            </a:extLst>
          </p:cNvPr>
          <p:cNvSpPr txBox="1">
            <a:spLocks noChangeArrowheads="1"/>
          </p:cNvSpPr>
          <p:nvPr/>
        </p:nvSpPr>
        <p:spPr bwMode="auto">
          <a:xfrm>
            <a:off x="1080038" y="723902"/>
            <a:ext cx="745436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Why </a:t>
            </a:r>
            <a:r>
              <a:rPr lang="de-CH" altLang="fr-FR" sz="2400" b="1" dirty="0">
                <a:solidFill>
                  <a:srgbClr val="0B4874"/>
                </a:solidFill>
                <a:latin typeface="Century Gothic"/>
                <a:ea typeface="ＭＳ Ｐゴシック" charset="0"/>
                <a:cs typeface="Arial"/>
              </a:rPr>
              <a:t>observation alone is not enough</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F8E8C292-B6F7-0416-037C-9FA9C758E379}"/>
              </a:ext>
            </a:extLst>
          </p:cNvPr>
          <p:cNvSpPr>
            <a:spLocks noGrp="1"/>
          </p:cNvSpPr>
          <p:nvPr>
            <p:ph type="body" idx="4294967295"/>
          </p:nvPr>
        </p:nvSpPr>
        <p:spPr>
          <a:xfrm>
            <a:off x="1166351" y="2458779"/>
            <a:ext cx="6864466" cy="707886"/>
          </a:xfrm>
          <a:prstGeom prst="rect">
            <a:avLst/>
          </a:prstGeom>
        </p:spPr>
        <p:txBody>
          <a:bodyPr wrap="square">
            <a:spAutoFit/>
          </a:bodyPr>
          <a:lstStyle/>
          <a:p>
            <a:pPr marL="0" indent="0" algn="l">
              <a:lnSpc>
                <a:spcPct val="100000"/>
              </a:lnSpc>
              <a:spcBef>
                <a:spcPts val="600"/>
              </a:spcBef>
              <a:spcAft>
                <a:spcPts val="600"/>
              </a:spcAft>
              <a:buNone/>
            </a:pPr>
            <a:r>
              <a:rPr lang="de-DE" sz="2000" dirty="0">
                <a:solidFill>
                  <a:srgbClr val="686868"/>
                </a:solidFill>
              </a:rPr>
              <a:t>Many schools have noticed that whole or barely nibbled apples end up in the bin in their canteens.</a:t>
            </a:r>
          </a:p>
        </p:txBody>
      </p:sp>
      <p:sp>
        <p:nvSpPr>
          <p:cNvPr id="7" name="Textplatzhalter 3">
            <a:extLst>
              <a:ext uri="{FF2B5EF4-FFF2-40B4-BE49-F238E27FC236}">
                <a16:creationId xmlns:a16="http://schemas.microsoft.com/office/drawing/2014/main" id="{C01D16AC-63E6-79AE-1F73-F17B9A7AE262}"/>
              </a:ext>
            </a:extLst>
          </p:cNvPr>
          <p:cNvSpPr txBox="1">
            <a:spLocks/>
          </p:cNvSpPr>
          <p:nvPr/>
        </p:nvSpPr>
        <p:spPr>
          <a:xfrm>
            <a:off x="1080038" y="1965565"/>
            <a:ext cx="4314825" cy="39703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spcBef>
                <a:spcPts val="600"/>
              </a:spcBef>
              <a:spcAft>
                <a:spcPts val="600"/>
              </a:spcAft>
            </a:pPr>
            <a:r>
              <a:rPr lang="de-CH" sz="2200" b="1" dirty="0">
                <a:solidFill>
                  <a:srgbClr val="0B4874"/>
                </a:solidFill>
              </a:rPr>
              <a:t>«</a:t>
            </a:r>
            <a:r>
              <a:rPr lang="de-CH" sz="2200" b="1" noProof="0" dirty="0">
                <a:solidFill>
                  <a:srgbClr val="0B4874"/>
                </a:solidFill>
              </a:rPr>
              <a:t>Lots</a:t>
            </a:r>
            <a:r>
              <a:rPr lang="de-CH" sz="2200" b="1" dirty="0">
                <a:solidFill>
                  <a:srgbClr val="0B4874"/>
                </a:solidFill>
              </a:rPr>
              <a:t> of </a:t>
            </a:r>
            <a:r>
              <a:rPr lang="de-CH" sz="2200" b="1" noProof="0" dirty="0">
                <a:solidFill>
                  <a:srgbClr val="0B4874"/>
                </a:solidFill>
              </a:rPr>
              <a:t>apples in the bin»</a:t>
            </a:r>
          </a:p>
        </p:txBody>
      </p:sp>
      <p:sp>
        <p:nvSpPr>
          <p:cNvPr id="9" name="Textfeld 8">
            <a:extLst>
              <a:ext uri="{FF2B5EF4-FFF2-40B4-BE49-F238E27FC236}">
                <a16:creationId xmlns:a16="http://schemas.microsoft.com/office/drawing/2014/main" id="{D4E21A95-2CC7-8124-CFBD-E9802825459A}"/>
              </a:ext>
            </a:extLst>
          </p:cNvPr>
          <p:cNvSpPr txBox="1"/>
          <p:nvPr/>
        </p:nvSpPr>
        <p:spPr>
          <a:xfrm>
            <a:off x="935115" y="3752212"/>
            <a:ext cx="4991297"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lgn="r">
              <a:buNone/>
            </a:pPr>
            <a:r>
              <a:rPr lang="en-GB" noProof="0">
                <a:solidFill>
                  <a:srgbClr val="686868"/>
                </a:solidFill>
              </a:rPr>
              <a:t>Is it because of the taste? </a:t>
            </a:r>
          </a:p>
          <a:p>
            <a:pPr marL="0" indent="0" algn="r">
              <a:buNone/>
            </a:pPr>
            <a:r>
              <a:rPr lang="en-GB" noProof="0" dirty="0">
                <a:solidFill>
                  <a:srgbClr val="686868"/>
                </a:solidFill>
              </a:rPr>
              <a:t>Is it the fruit itself? </a:t>
            </a:r>
          </a:p>
          <a:p>
            <a:pPr marL="0" indent="0" algn="r">
              <a:buNone/>
            </a:pPr>
            <a:r>
              <a:rPr lang="en-GB" noProof="0" dirty="0">
                <a:solidFill>
                  <a:srgbClr val="686868"/>
                </a:solidFill>
              </a:rPr>
              <a:t>Is it a lack of interest? </a:t>
            </a:r>
          </a:p>
        </p:txBody>
      </p:sp>
      <p:sp>
        <p:nvSpPr>
          <p:cNvPr id="10" name="Textfeld 9">
            <a:extLst>
              <a:ext uri="{FF2B5EF4-FFF2-40B4-BE49-F238E27FC236}">
                <a16:creationId xmlns:a16="http://schemas.microsoft.com/office/drawing/2014/main" id="{60155C10-41B2-2164-C13B-C40347CFD090}"/>
              </a:ext>
            </a:extLst>
          </p:cNvPr>
          <p:cNvSpPr txBox="1"/>
          <p:nvPr/>
        </p:nvSpPr>
        <p:spPr>
          <a:xfrm>
            <a:off x="5865143" y="3752212"/>
            <a:ext cx="3176512"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buNone/>
            </a:pPr>
            <a:r>
              <a:rPr lang="de-DE" dirty="0">
                <a:solidFill>
                  <a:srgbClr val="0B4874"/>
                </a:solidFill>
              </a:rPr>
              <a:t>→ A different variety?</a:t>
            </a:r>
          </a:p>
          <a:p>
            <a:pPr marL="0" indent="0">
              <a:buNone/>
            </a:pPr>
            <a:r>
              <a:rPr lang="de-DE" dirty="0">
                <a:solidFill>
                  <a:srgbClr val="0B4874"/>
                </a:solidFill>
              </a:rPr>
              <a:t>→ Different fruit?</a:t>
            </a:r>
          </a:p>
          <a:p>
            <a:pPr marL="0" indent="0">
              <a:buNone/>
            </a:pPr>
            <a:r>
              <a:rPr lang="de-DE" dirty="0">
                <a:solidFill>
                  <a:srgbClr val="0B4874"/>
                </a:solidFill>
              </a:rPr>
              <a:t>→ No fruit </a:t>
            </a:r>
          </a:p>
        </p:txBody>
      </p:sp>
      <p:sp>
        <p:nvSpPr>
          <p:cNvPr id="14" name="Textfeld 13">
            <a:extLst>
              <a:ext uri="{FF2B5EF4-FFF2-40B4-BE49-F238E27FC236}">
                <a16:creationId xmlns:a16="http://schemas.microsoft.com/office/drawing/2014/main" id="{2744072B-DE4B-183A-9888-1EDA73404D4D}"/>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Smathers, C.A. &amp; Graffagnino, C. (2020). </a:t>
            </a:r>
            <a:r>
              <a:rPr lang="en-US" sz="1000" dirty="0">
                <a:solidFill>
                  <a:srgbClr val="686868"/>
                </a:solidFill>
              </a:rPr>
              <a:t>Offering self-serve sliced apples in bulk increases students’ consumption and decreases apple waste in elementary school cafeterias. </a:t>
            </a:r>
            <a:r>
              <a:rPr lang="en-US" sz="1000" dirty="0">
                <a:solidFill>
                  <a:srgbClr val="686868"/>
                </a:solidFill>
                <a:hlinkClick r:id="rId3"/>
              </a:rPr>
              <a:t>Link</a:t>
            </a:r>
            <a:endParaRPr lang="de-CH" sz="1000" dirty="0">
              <a:solidFill>
                <a:srgbClr val="686868"/>
              </a:solidFill>
            </a:endParaRPr>
          </a:p>
        </p:txBody>
      </p:sp>
      <p:sp>
        <p:nvSpPr>
          <p:cNvPr id="5" name="Foliennummernplatzhalter 1">
            <a:extLst>
              <a:ext uri="{FF2B5EF4-FFF2-40B4-BE49-F238E27FC236}">
                <a16:creationId xmlns:a16="http://schemas.microsoft.com/office/drawing/2014/main" id="{D10AEA6A-F535-8B84-A811-5893D904FE3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A65DD8C5-8EFF-B539-F440-BA133A687E41}"/>
              </a:ext>
            </a:extLst>
          </p:cNvPr>
          <p:cNvSpPr txBox="1"/>
          <p:nvPr/>
        </p:nvSpPr>
        <p:spPr>
          <a:xfrm>
            <a:off x="1616352" y="5153029"/>
            <a:ext cx="8325715" cy="553998"/>
          </a:xfrm>
          <a:prstGeom prst="rect">
            <a:avLst/>
          </a:prstGeom>
          <a:noFill/>
        </p:spPr>
        <p:txBody>
          <a:bodyPr wrap="square">
            <a:spAutoFit/>
          </a:bodyPr>
          <a:lstStyle/>
          <a:p>
            <a:r>
              <a:rPr lang="en-GB" sz="2000" noProof="0" dirty="0">
                <a:solidFill>
                  <a:srgbClr val="686868"/>
                </a:solidFill>
              </a:rPr>
              <a:t>These issues were addressed in an US study of two primary schools. </a:t>
            </a:r>
            <a:r>
              <a:rPr lang="en-GB" sz="1000" noProof="0" dirty="0">
                <a:solidFill>
                  <a:srgbClr val="686868"/>
                </a:solidFill>
              </a:rPr>
              <a:t>(Smathers and </a:t>
            </a:r>
            <a:r>
              <a:rPr lang="en-GB" sz="1000" noProof="0" dirty="0" err="1">
                <a:solidFill>
                  <a:srgbClr val="686868"/>
                </a:solidFill>
              </a:rPr>
              <a:t>Graffagnin</a:t>
            </a:r>
            <a:r>
              <a:rPr lang="en-GB" sz="1000" noProof="0" dirty="0">
                <a:solidFill>
                  <a:srgbClr val="686868"/>
                </a:solidFill>
              </a:rPr>
              <a:t>, 2020)</a:t>
            </a:r>
          </a:p>
        </p:txBody>
      </p:sp>
      <p:pic>
        <p:nvPicPr>
          <p:cNvPr id="8" name="Grafik 7">
            <a:extLst>
              <a:ext uri="{FF2B5EF4-FFF2-40B4-BE49-F238E27FC236}">
                <a16:creationId xmlns:a16="http://schemas.microsoft.com/office/drawing/2014/main" id="{3B93D776-F978-BD5E-7416-AB2BFA9CCEB8}"/>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12" name="Grafik 11">
            <a:extLst>
              <a:ext uri="{FF2B5EF4-FFF2-40B4-BE49-F238E27FC236}">
                <a16:creationId xmlns:a16="http://schemas.microsoft.com/office/drawing/2014/main" id="{3DC3CCCE-0060-7758-F255-0CEFF5E17A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5" name="Textfeld 14">
            <a:extLst>
              <a:ext uri="{FF2B5EF4-FFF2-40B4-BE49-F238E27FC236}">
                <a16:creationId xmlns:a16="http://schemas.microsoft.com/office/drawing/2014/main" id="{E8E78208-26B1-84AF-B3BB-2288BCB7F7BB}"/>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928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DF614-0BD8-6978-F5BA-DC2683F37AC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C84ADE4-B495-F9A4-45D8-4B5A812052E1}"/>
              </a:ext>
            </a:extLst>
          </p:cNvPr>
          <p:cNvSpPr txBox="1">
            <a:spLocks noChangeArrowheads="1"/>
          </p:cNvSpPr>
          <p:nvPr/>
        </p:nvSpPr>
        <p:spPr bwMode="auto">
          <a:xfrm>
            <a:off x="955853" y="583729"/>
            <a:ext cx="9902648"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Empathy interviews with pupils</a:t>
            </a:r>
          </a:p>
        </p:txBody>
      </p:sp>
      <p:sp>
        <p:nvSpPr>
          <p:cNvPr id="4" name="Textplatzhalter 3">
            <a:extLst>
              <a:ext uri="{FF2B5EF4-FFF2-40B4-BE49-F238E27FC236}">
                <a16:creationId xmlns:a16="http://schemas.microsoft.com/office/drawing/2014/main" id="{0AAE4ED5-9C92-1C62-87B6-670F93132A49}"/>
              </a:ext>
            </a:extLst>
          </p:cNvPr>
          <p:cNvSpPr>
            <a:spLocks noGrp="1"/>
          </p:cNvSpPr>
          <p:nvPr>
            <p:ph type="body" idx="4294967295"/>
          </p:nvPr>
        </p:nvSpPr>
        <p:spPr>
          <a:xfrm>
            <a:off x="1184745" y="2025260"/>
            <a:ext cx="7092563" cy="2616101"/>
          </a:xfrm>
          <a:prstGeom prst="rect">
            <a:avLst/>
          </a:prstGeom>
        </p:spPr>
        <p:txBody>
          <a:bodyPr wrap="square">
            <a:spAutoFit/>
          </a:bodyPr>
          <a:lstStyle/>
          <a:p>
            <a:pPr marL="342900" indent="-342900" algn="l">
              <a:spcBef>
                <a:spcPts val="600"/>
              </a:spcBef>
              <a:spcAft>
                <a:spcPts val="600"/>
              </a:spcAft>
              <a:buFont typeface="Arial" panose="020B0604020202020204" pitchFamily="34" charset="0"/>
              <a:buChar char="•"/>
            </a:pPr>
            <a:r>
              <a:rPr lang="en-GB" sz="2000" noProof="0" dirty="0">
                <a:solidFill>
                  <a:srgbClr val="686868"/>
                </a:solidFill>
              </a:rPr>
              <a:t>Younger children explained that it </a:t>
            </a:r>
            <a:r>
              <a:rPr lang="en-GB" sz="2000" b="1" noProof="0" dirty="0">
                <a:solidFill>
                  <a:srgbClr val="686868"/>
                </a:solidFill>
              </a:rPr>
              <a:t>was difficult to bite into whole apples </a:t>
            </a:r>
            <a:r>
              <a:rPr lang="en-GB" sz="2000" noProof="0" dirty="0">
                <a:solidFill>
                  <a:srgbClr val="686868"/>
                </a:solidFill>
              </a:rPr>
              <a:t>when wearing </a:t>
            </a:r>
            <a:r>
              <a:rPr lang="en-GB" sz="2000" b="1" noProof="0" dirty="0">
                <a:solidFill>
                  <a:srgbClr val="686868"/>
                </a:solidFill>
              </a:rPr>
              <a:t>braces </a:t>
            </a:r>
            <a:r>
              <a:rPr lang="en-GB" sz="2000" noProof="0" dirty="0">
                <a:solidFill>
                  <a:srgbClr val="686868"/>
                </a:solidFill>
              </a:rPr>
              <a:t>or having </a:t>
            </a:r>
            <a:r>
              <a:rPr lang="en-GB" sz="2000" b="1" noProof="0" dirty="0">
                <a:solidFill>
                  <a:srgbClr val="686868"/>
                </a:solidFill>
              </a:rPr>
              <a:t>small mouths.</a:t>
            </a:r>
          </a:p>
          <a:p>
            <a:pPr marL="342900" indent="-342900" algn="l">
              <a:spcBef>
                <a:spcPts val="600"/>
              </a:spcBef>
              <a:spcAft>
                <a:spcPts val="600"/>
              </a:spcAft>
              <a:buFont typeface="Arial" panose="020B0604020202020204" pitchFamily="34" charset="0"/>
              <a:buChar char="•"/>
            </a:pPr>
            <a:r>
              <a:rPr lang="en-GB" sz="2000" noProof="0" dirty="0">
                <a:solidFill>
                  <a:srgbClr val="686868"/>
                </a:solidFill>
              </a:rPr>
              <a:t>Older girls said that eating whole pieces of fruit </a:t>
            </a:r>
            <a:r>
              <a:rPr lang="en-GB" sz="2000" b="1" noProof="0" dirty="0">
                <a:solidFill>
                  <a:srgbClr val="686868"/>
                </a:solidFill>
              </a:rPr>
              <a:t>looked «unappealing» </a:t>
            </a:r>
            <a:r>
              <a:rPr lang="en-GB" sz="2000" noProof="0" dirty="0">
                <a:solidFill>
                  <a:srgbClr val="686868"/>
                </a:solidFill>
              </a:rPr>
              <a:t>on </a:t>
            </a:r>
            <a:r>
              <a:rPr lang="en-GB" sz="2000" b="1" noProof="0" dirty="0">
                <a:solidFill>
                  <a:srgbClr val="686868"/>
                </a:solidFill>
              </a:rPr>
              <a:t>them</a:t>
            </a:r>
            <a:r>
              <a:rPr lang="en-GB" sz="2000" noProof="0" dirty="0">
                <a:solidFill>
                  <a:srgbClr val="686868"/>
                </a:solidFill>
              </a:rPr>
              <a:t>.</a:t>
            </a:r>
          </a:p>
          <a:p>
            <a:pPr marL="342900" indent="-342900" algn="l">
              <a:spcBef>
                <a:spcPts val="600"/>
              </a:spcBef>
              <a:spcAft>
                <a:spcPts val="600"/>
              </a:spcAft>
              <a:buFont typeface="Arial" panose="020B0604020202020204" pitchFamily="34" charset="0"/>
              <a:buChar char="•"/>
            </a:pPr>
            <a:r>
              <a:rPr lang="en-GB" sz="2000" noProof="0" dirty="0">
                <a:solidFill>
                  <a:srgbClr val="686868"/>
                </a:solidFill>
              </a:rPr>
              <a:t>Many also cited </a:t>
            </a:r>
            <a:r>
              <a:rPr lang="en-GB" sz="2000" b="1" noProof="0" dirty="0">
                <a:solidFill>
                  <a:srgbClr val="686868"/>
                </a:solidFill>
              </a:rPr>
              <a:t>time constraints </a:t>
            </a:r>
            <a:r>
              <a:rPr lang="en-GB" sz="2000" noProof="0" dirty="0">
                <a:solidFill>
                  <a:srgbClr val="686868"/>
                </a:solidFill>
              </a:rPr>
              <a:t>as a reason – they wanted to eat something quick during their short lunch break.</a:t>
            </a:r>
          </a:p>
        </p:txBody>
      </p:sp>
      <p:sp>
        <p:nvSpPr>
          <p:cNvPr id="5" name="Foliennummernplatzhalter 1">
            <a:extLst>
              <a:ext uri="{FF2B5EF4-FFF2-40B4-BE49-F238E27FC236}">
                <a16:creationId xmlns:a16="http://schemas.microsoft.com/office/drawing/2014/main" id="{347B15F7-A7E7-BE4D-79E4-220D000ED4C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5AAC58F0-934C-24E6-DF80-8CB4D59D4744}"/>
              </a:ext>
            </a:extLst>
          </p:cNvPr>
          <p:cNvSpPr txBox="1"/>
          <p:nvPr/>
        </p:nvSpPr>
        <p:spPr>
          <a:xfrm>
            <a:off x="2221573" y="6149024"/>
            <a:ext cx="7115271" cy="400110"/>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Smathers, C.A. &amp; Graffagnino, C. (2020). </a:t>
            </a:r>
            <a:r>
              <a:rPr lang="en-US" sz="1000" dirty="0">
                <a:solidFill>
                  <a:srgbClr val="686868"/>
                </a:solidFill>
              </a:rPr>
              <a:t>Offering self-serve sliced apples in bulk increases students’ consumption and decreases apple waste in elementary school cafeterias. </a:t>
            </a:r>
            <a:r>
              <a:rPr lang="en-US" sz="1000" dirty="0">
                <a:solidFill>
                  <a:srgbClr val="686868"/>
                </a:solidFill>
                <a:hlinkClick r:id="rId3"/>
              </a:rPr>
              <a:t>Link</a:t>
            </a:r>
            <a:endParaRPr lang="de-CH" sz="1000" dirty="0">
              <a:solidFill>
                <a:srgbClr val="686868"/>
              </a:solidFill>
            </a:endParaRPr>
          </a:p>
        </p:txBody>
      </p:sp>
      <p:pic>
        <p:nvPicPr>
          <p:cNvPr id="7" name="Grafik 6">
            <a:extLst>
              <a:ext uri="{FF2B5EF4-FFF2-40B4-BE49-F238E27FC236}">
                <a16:creationId xmlns:a16="http://schemas.microsoft.com/office/drawing/2014/main" id="{9597F57C-4D90-E9BD-2903-F9DD88D0100B}"/>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9" name="Grafik 8">
            <a:extLst>
              <a:ext uri="{FF2B5EF4-FFF2-40B4-BE49-F238E27FC236}">
                <a16:creationId xmlns:a16="http://schemas.microsoft.com/office/drawing/2014/main" id="{FA0D9A5E-62F3-4632-52BA-80F45C312E0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1" name="Textfeld 10">
            <a:extLst>
              <a:ext uri="{FF2B5EF4-FFF2-40B4-BE49-F238E27FC236}">
                <a16:creationId xmlns:a16="http://schemas.microsoft.com/office/drawing/2014/main" id="{FB9E00B2-475A-9803-22B4-A193FD96BF7E}"/>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43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D361E-367D-5101-2B66-2D84D487BA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4E1B474-E461-C23A-8A66-421230E86AAA}"/>
              </a:ext>
            </a:extLst>
          </p:cNvPr>
          <p:cNvSpPr txBox="1">
            <a:spLocks noChangeArrowheads="1"/>
          </p:cNvSpPr>
          <p:nvPr/>
        </p:nvSpPr>
        <p:spPr bwMode="auto">
          <a:xfrm>
            <a:off x="948574" y="955875"/>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Solutions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F4B69605-DCFA-898B-EAE7-6E295384DF13}"/>
              </a:ext>
            </a:extLst>
          </p:cNvPr>
          <p:cNvSpPr txBox="1">
            <a:spLocks/>
          </p:cNvSpPr>
          <p:nvPr/>
        </p:nvSpPr>
        <p:spPr>
          <a:xfrm>
            <a:off x="1068096" y="2057128"/>
            <a:ext cx="7251925" cy="216477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599"/>
              </a:spcBef>
              <a:buClr>
                <a:srgbClr val="0B4874"/>
              </a:buClr>
              <a:defRPr/>
            </a:pPr>
            <a:r>
              <a:rPr lang="en-GB" b="1" noProof="0" dirty="0">
                <a:solidFill>
                  <a:srgbClr val="686868"/>
                </a:solidFill>
              </a:rPr>
              <a:t>Sliced apples: </a:t>
            </a:r>
            <a:r>
              <a:rPr lang="en-GB" noProof="0" dirty="0">
                <a:solidFill>
                  <a:srgbClr val="686868"/>
                </a:solidFill>
              </a:rPr>
              <a:t>Children ate around 2.5 times more apples, and there was only a third as much waste.</a:t>
            </a:r>
            <a:r>
              <a:rPr lang="en-GB" baseline="30000" noProof="0" dirty="0">
                <a:solidFill>
                  <a:srgbClr val="686868"/>
                </a:solidFill>
              </a:rPr>
              <a:t>1</a:t>
            </a:r>
            <a:r>
              <a:rPr lang="en-GB" noProof="0" dirty="0">
                <a:solidFill>
                  <a:srgbClr val="686868"/>
                </a:solidFill>
              </a:rPr>
              <a:t> </a:t>
            </a:r>
          </a:p>
          <a:p>
            <a:pPr lvl="1">
              <a:spcBef>
                <a:spcPts val="599"/>
              </a:spcBef>
              <a:buClr>
                <a:srgbClr val="0B4874"/>
              </a:buClr>
              <a:defRPr/>
            </a:pPr>
            <a:r>
              <a:rPr lang="en-GB" b="1" noProof="0" dirty="0">
                <a:solidFill>
                  <a:srgbClr val="686868"/>
                </a:solidFill>
              </a:rPr>
              <a:t>More effective mealtimes: </a:t>
            </a:r>
            <a:r>
              <a:rPr lang="en-GB" noProof="0" dirty="0">
                <a:solidFill>
                  <a:srgbClr val="686868"/>
                </a:solidFill>
              </a:rPr>
              <a:t>When pupils had less than 20 minutes to sit down, only 44 per cent chose fruit; when they had 25 minutes or more, 57 per cent chose fruit.</a:t>
            </a:r>
            <a:r>
              <a:rPr lang="en-GB" baseline="30000" noProof="0" dirty="0">
                <a:solidFill>
                  <a:srgbClr val="686868"/>
                </a:solidFill>
              </a:rPr>
              <a:t>2</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en-GB" sz="2200" b="0" i="0" u="none" strike="noStrike" kern="1200" cap="none" spc="0" normalizeH="0" baseline="0" noProof="0" dirty="0">
              <a:ln>
                <a:noFill/>
              </a:ln>
              <a:solidFill>
                <a:srgbClr val="686868"/>
              </a:solidFill>
              <a:effectLst/>
              <a:uLnTx/>
              <a:uFillTx/>
              <a:latin typeface="Century Gothic"/>
              <a:ea typeface="+mn-ea"/>
              <a:cs typeface="+mn-cs"/>
            </a:endParaRPr>
          </a:p>
          <a:p>
            <a:pPr lvl="1">
              <a:spcBef>
                <a:spcPts val="599"/>
              </a:spcBef>
              <a:buClr>
                <a:srgbClr val="E7AB14"/>
              </a:buClr>
              <a:defRPr/>
            </a:pPr>
            <a:endParaRPr kumimoji="0" lang="en-GB" b="0" i="0" u="none" strike="noStrike" kern="1200" cap="none" spc="0" normalizeH="0" baseline="0" noProof="0" dirty="0">
              <a:ln>
                <a:noFill/>
              </a:ln>
              <a:solidFill>
                <a:srgbClr val="686868"/>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51700223-0CCD-230A-F4E8-739EB893C8F4}"/>
              </a:ext>
            </a:extLst>
          </p:cNvPr>
          <p:cNvSpPr txBox="1"/>
          <p:nvPr/>
        </p:nvSpPr>
        <p:spPr>
          <a:xfrm>
            <a:off x="2270629" y="6097818"/>
            <a:ext cx="6100762" cy="246221"/>
          </a:xfrm>
          <a:prstGeom prst="rect">
            <a:avLst/>
          </a:prstGeom>
          <a:noFill/>
        </p:spPr>
        <p:txBody>
          <a:bodyPr wrap="square">
            <a:spAutoFit/>
          </a:bodyPr>
          <a:lstStyle/>
          <a:p>
            <a:r>
              <a:rPr lang="de-CH" sz="1000" baseline="30000" dirty="0">
                <a:solidFill>
                  <a:srgbClr val="686868"/>
                </a:solidFill>
              </a:rPr>
              <a:t>1</a:t>
            </a:r>
            <a:r>
              <a:rPr lang="de-CH" sz="1000" dirty="0">
                <a:solidFill>
                  <a:srgbClr val="686868"/>
                </a:solidFill>
              </a:rPr>
              <a:t>https://eric.ed.gov/?id=EJ1253683</a:t>
            </a:r>
          </a:p>
        </p:txBody>
      </p:sp>
      <p:sp>
        <p:nvSpPr>
          <p:cNvPr id="8" name="Textfeld 7">
            <a:extLst>
              <a:ext uri="{FF2B5EF4-FFF2-40B4-BE49-F238E27FC236}">
                <a16:creationId xmlns:a16="http://schemas.microsoft.com/office/drawing/2014/main" id="{CDE4A48F-8494-E31E-54D3-D747F8CAFDD9}"/>
              </a:ext>
            </a:extLst>
          </p:cNvPr>
          <p:cNvSpPr txBox="1"/>
          <p:nvPr/>
        </p:nvSpPr>
        <p:spPr>
          <a:xfrm>
            <a:off x="2270629" y="6356350"/>
            <a:ext cx="6100762" cy="400110"/>
          </a:xfrm>
          <a:prstGeom prst="rect">
            <a:avLst/>
          </a:prstGeom>
          <a:noFill/>
        </p:spPr>
        <p:txBody>
          <a:bodyPr wrap="square">
            <a:spAutoFit/>
          </a:bodyPr>
          <a:lstStyle/>
          <a:p>
            <a:r>
              <a:rPr lang="en-US" sz="1000" baseline="30000" dirty="0">
                <a:solidFill>
                  <a:srgbClr val="686868"/>
                </a:solidFill>
                <a:hlinkClick r:id="rId3">
                  <a:extLst>
                    <a:ext uri="{A12FA001-AC4F-418D-AE19-62706E023703}">
                      <ahyp:hlinkClr xmlns:ahyp="http://schemas.microsoft.com/office/drawing/2018/hyperlinkcolor" val="tx"/>
                    </a:ext>
                  </a:extLst>
                </a:hlinkClick>
              </a:rPr>
              <a:t>2</a:t>
            </a:r>
            <a:r>
              <a:rPr lang="en-US" sz="1000" dirty="0">
                <a:solidFill>
                  <a:srgbClr val="686868"/>
                </a:solidFill>
                <a:hlinkClick r:id="rId3">
                  <a:extLst>
                    <a:ext uri="{A12FA001-AC4F-418D-AE19-62706E023703}">
                      <ahyp:hlinkClr xmlns:ahyp="http://schemas.microsoft.com/office/drawing/2018/hyperlinkcolor" val="tx"/>
                    </a:ext>
                  </a:extLst>
                </a:hlinkClick>
              </a:rPr>
              <a:t>Amount of Time to Eat Lunch Is Associated with Children's Selection and Consumption of School Meal Entrée, Fruits, Vegetables, and Milk - PubMed</a:t>
            </a:r>
            <a:endParaRPr lang="de-CH" sz="1000" dirty="0">
              <a:solidFill>
                <a:srgbClr val="686868"/>
              </a:solidFill>
            </a:endParaRPr>
          </a:p>
        </p:txBody>
      </p:sp>
      <p:sp>
        <p:nvSpPr>
          <p:cNvPr id="7" name="Foliennummernplatzhalter 1">
            <a:extLst>
              <a:ext uri="{FF2B5EF4-FFF2-40B4-BE49-F238E27FC236}">
                <a16:creationId xmlns:a16="http://schemas.microsoft.com/office/drawing/2014/main" id="{3A85A54E-DF8F-06E1-5AEE-486C5156188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pic>
        <p:nvPicPr>
          <p:cNvPr id="9" name="Grafik 8">
            <a:extLst>
              <a:ext uri="{FF2B5EF4-FFF2-40B4-BE49-F238E27FC236}">
                <a16:creationId xmlns:a16="http://schemas.microsoft.com/office/drawing/2014/main" id="{E6C87D63-4118-6B10-24A1-BD1537A41A93}"/>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pic>
        <p:nvPicPr>
          <p:cNvPr id="10" name="Grafik 9">
            <a:extLst>
              <a:ext uri="{FF2B5EF4-FFF2-40B4-BE49-F238E27FC236}">
                <a16:creationId xmlns:a16="http://schemas.microsoft.com/office/drawing/2014/main" id="{2E29CD2D-145A-FBA7-9C1E-E957F86E71D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8871" y="1766326"/>
            <a:ext cx="2150019" cy="2357131"/>
          </a:xfrm>
          <a:prstGeom prst="rect">
            <a:avLst/>
          </a:prstGeom>
        </p:spPr>
      </p:pic>
      <p:sp>
        <p:nvSpPr>
          <p:cNvPr id="12" name="Textfeld 11">
            <a:extLst>
              <a:ext uri="{FF2B5EF4-FFF2-40B4-BE49-F238E27FC236}">
                <a16:creationId xmlns:a16="http://schemas.microsoft.com/office/drawing/2014/main" id="{B15502E4-F88A-24A3-99FB-A38F192F19AC}"/>
              </a:ext>
            </a:extLst>
          </p:cNvPr>
          <p:cNvSpPr txBox="1"/>
          <p:nvPr/>
        </p:nvSpPr>
        <p:spPr>
          <a:xfrm>
            <a:off x="9004331" y="4132957"/>
            <a:ext cx="2240714" cy="246221"/>
          </a:xfrm>
          <a:prstGeom prst="rect">
            <a:avLst/>
          </a:prstGeom>
          <a:noFill/>
        </p:spPr>
        <p:txBody>
          <a:bodyPr wrap="square">
            <a:spAutoFit/>
          </a:bodyPr>
          <a:lstStyle/>
          <a:p>
            <a:pPr>
              <a:lnSpc>
                <a:spcPts val="1220"/>
              </a:lnSpc>
              <a:buNone/>
            </a:pPr>
            <a:r>
              <a:rPr lang="en-US" sz="1000" b="1" kern="100"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harmpeti</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822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2B104-B849-0DC6-E5BB-744C87192C1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4A7374A-9925-CE2C-C156-DAB6FE1F9D10}"/>
              </a:ext>
            </a:extLst>
          </p:cNvPr>
          <p:cNvSpPr txBox="1">
            <a:spLocks noChangeArrowheads="1"/>
          </p:cNvSpPr>
          <p:nvPr/>
        </p:nvSpPr>
        <p:spPr bwMode="auto">
          <a:xfrm>
            <a:off x="757189" y="433901"/>
            <a:ext cx="573704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Empathy interviews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0" name="Textfeld 9">
            <a:extLst>
              <a:ext uri="{FF2B5EF4-FFF2-40B4-BE49-F238E27FC236}">
                <a16:creationId xmlns:a16="http://schemas.microsoft.com/office/drawing/2014/main" id="{F8A8BE43-16EF-DD85-5139-21708AEEB310}"/>
              </a:ext>
            </a:extLst>
          </p:cNvPr>
          <p:cNvSpPr txBox="1"/>
          <p:nvPr/>
        </p:nvSpPr>
        <p:spPr>
          <a:xfrm>
            <a:off x="1360716" y="1356761"/>
            <a:ext cx="9365504" cy="1600438"/>
          </a:xfrm>
          <a:prstGeom prst="rect">
            <a:avLst/>
          </a:prstGeom>
          <a:solidFill>
            <a:schemeClr val="bg1">
              <a:lumMod val="95000"/>
            </a:schemeClr>
          </a:solidFill>
        </p:spPr>
        <p:txBody>
          <a:bodyPr wrap="square">
            <a:spAutoFit/>
          </a:bodyPr>
          <a:lstStyle/>
          <a:p>
            <a:pPr>
              <a:spcBef>
                <a:spcPts val="600"/>
              </a:spcBef>
              <a:spcAft>
                <a:spcPts val="600"/>
              </a:spcAft>
            </a:pPr>
            <a:r>
              <a:rPr lang="en-GB" sz="1700" b="1" dirty="0">
                <a:solidFill>
                  <a:srgbClr val="B11B96"/>
                </a:solidFill>
                <a:latin typeface="Century Gothic"/>
              </a:rPr>
              <a:t>say</a:t>
            </a:r>
            <a:r>
              <a:rPr lang="en-GB" sz="1700" b="1" dirty="0">
                <a:solidFill>
                  <a:srgbClr val="697D91"/>
                </a:solidFill>
                <a:latin typeface="Century Gothic"/>
              </a:rPr>
              <a:t>: </a:t>
            </a:r>
            <a:r>
              <a:rPr lang="en-GB" sz="1700" dirty="0">
                <a:solidFill>
                  <a:srgbClr val="697D91"/>
                </a:solidFill>
                <a:latin typeface="Century Gothic"/>
              </a:rPr>
              <a:t>specific statements </a:t>
            </a:r>
            <a:r>
              <a:rPr lang="en-GB" sz="1700" i="1" dirty="0">
                <a:solidFill>
                  <a:srgbClr val="697D91"/>
                </a:solidFill>
                <a:latin typeface="Century Gothic"/>
              </a:rPr>
              <a:t>(«I don’t have time for that.»)</a:t>
            </a:r>
          </a:p>
          <a:p>
            <a:pPr>
              <a:spcBef>
                <a:spcPts val="600"/>
              </a:spcBef>
              <a:spcAft>
                <a:spcPts val="600"/>
              </a:spcAft>
            </a:pPr>
            <a:r>
              <a:rPr lang="en-GB" sz="1700" b="1" dirty="0">
                <a:solidFill>
                  <a:srgbClr val="B11B96"/>
                </a:solidFill>
                <a:latin typeface="Century Gothic"/>
              </a:rPr>
              <a:t>think</a:t>
            </a:r>
            <a:r>
              <a:rPr lang="en-GB" sz="1700" b="1" dirty="0">
                <a:solidFill>
                  <a:srgbClr val="697D91"/>
                </a:solidFill>
                <a:latin typeface="Century Gothic"/>
              </a:rPr>
              <a:t>: </a:t>
            </a:r>
            <a:r>
              <a:rPr lang="en-GB" sz="1700" dirty="0">
                <a:solidFill>
                  <a:srgbClr val="697D91"/>
                </a:solidFill>
                <a:latin typeface="Century Gothic"/>
              </a:rPr>
              <a:t>unspoken thoughts </a:t>
            </a:r>
            <a:r>
              <a:rPr lang="en-GB" sz="1700" i="1" dirty="0">
                <a:solidFill>
                  <a:srgbClr val="697D91"/>
                </a:solidFill>
                <a:latin typeface="Century Gothic"/>
              </a:rPr>
              <a:t>(«It’s a bit of a faff with braces.»</a:t>
            </a:r>
            <a:r>
              <a:rPr lang="en-GB" sz="1700" dirty="0">
                <a:solidFill>
                  <a:srgbClr val="697D91"/>
                </a:solidFill>
                <a:latin typeface="Century Gothic"/>
              </a:rPr>
              <a:t>)</a:t>
            </a:r>
          </a:p>
          <a:p>
            <a:pPr>
              <a:spcBef>
                <a:spcPts val="600"/>
              </a:spcBef>
              <a:spcAft>
                <a:spcPts val="600"/>
              </a:spcAft>
            </a:pPr>
            <a:r>
              <a:rPr lang="en-GB" sz="1700" b="1" dirty="0">
                <a:solidFill>
                  <a:srgbClr val="B11B96"/>
                </a:solidFill>
                <a:latin typeface="Century Gothic"/>
              </a:rPr>
              <a:t>feel</a:t>
            </a:r>
            <a:r>
              <a:rPr lang="en-GB" sz="1700" b="1" dirty="0">
                <a:solidFill>
                  <a:srgbClr val="697D91"/>
                </a:solidFill>
                <a:latin typeface="Century Gothic"/>
              </a:rPr>
              <a:t>: </a:t>
            </a:r>
            <a:r>
              <a:rPr lang="en-GB" sz="1700" dirty="0">
                <a:solidFill>
                  <a:srgbClr val="697D91"/>
                </a:solidFill>
                <a:latin typeface="Century Gothic"/>
              </a:rPr>
              <a:t>emotions (frustration/embarrassment)</a:t>
            </a:r>
          </a:p>
          <a:p>
            <a:pPr>
              <a:spcBef>
                <a:spcPts val="600"/>
              </a:spcBef>
              <a:spcAft>
                <a:spcPts val="600"/>
              </a:spcAft>
            </a:pPr>
            <a:r>
              <a:rPr lang="en-GB" sz="1700" b="1" dirty="0">
                <a:solidFill>
                  <a:srgbClr val="B11B96"/>
                </a:solidFill>
                <a:latin typeface="Century Gothic"/>
              </a:rPr>
              <a:t>doing</a:t>
            </a:r>
            <a:r>
              <a:rPr lang="en-GB" sz="1700" b="1" dirty="0">
                <a:solidFill>
                  <a:srgbClr val="697D91"/>
                </a:solidFill>
                <a:latin typeface="Century Gothic"/>
              </a:rPr>
              <a:t>: </a:t>
            </a:r>
            <a:r>
              <a:rPr lang="en-GB" sz="1700" dirty="0">
                <a:solidFill>
                  <a:srgbClr val="697D91"/>
                </a:solidFill>
                <a:latin typeface="Century Gothic"/>
              </a:rPr>
              <a:t>observable behaviour (throwing the apple away, choosing a different snack)</a:t>
            </a:r>
          </a:p>
        </p:txBody>
      </p:sp>
      <p:sp>
        <p:nvSpPr>
          <p:cNvPr id="7" name="Textfeld 6">
            <a:extLst>
              <a:ext uri="{FF2B5EF4-FFF2-40B4-BE49-F238E27FC236}">
                <a16:creationId xmlns:a16="http://schemas.microsoft.com/office/drawing/2014/main" id="{8E48D7C0-814A-92CF-767F-CC9FE7C79C56}"/>
              </a:ext>
            </a:extLst>
          </p:cNvPr>
          <p:cNvSpPr txBox="1"/>
          <p:nvPr/>
        </p:nvSpPr>
        <p:spPr>
          <a:xfrm>
            <a:off x="1360716" y="3182145"/>
            <a:ext cx="9365504" cy="1862048"/>
          </a:xfrm>
          <a:prstGeom prst="rect">
            <a:avLst/>
          </a:prstGeom>
          <a:solidFill>
            <a:schemeClr val="bg1">
              <a:lumMod val="95000"/>
            </a:schemeClr>
          </a:solidFill>
        </p:spPr>
        <p:txBody>
          <a:bodyPr wrap="square">
            <a:spAutoFit/>
          </a:bodyPr>
          <a:lstStyle/>
          <a:p>
            <a:pPr marL="342900" indent="-342900">
              <a:spcBef>
                <a:spcPts val="600"/>
              </a:spcBef>
              <a:spcAft>
                <a:spcPts val="600"/>
              </a:spcAft>
              <a:buFont typeface="Wingdings" panose="05000000000000000000" pitchFamily="2" charset="2"/>
              <a:buChar char="Ø"/>
            </a:pPr>
            <a:r>
              <a:rPr lang="en-GB" sz="1700" b="1" dirty="0">
                <a:solidFill>
                  <a:srgbClr val="B11B96"/>
                </a:solidFill>
                <a:latin typeface="Century Gothic"/>
              </a:rPr>
              <a:t>Pain points </a:t>
            </a:r>
            <a:r>
              <a:rPr lang="en-GB" sz="1700" dirty="0">
                <a:solidFill>
                  <a:srgbClr val="697D91"/>
                </a:solidFill>
                <a:latin typeface="Century Gothic"/>
              </a:rPr>
              <a:t>(e.g. difficult to bite into, disgusting, time pressure)</a:t>
            </a:r>
          </a:p>
          <a:p>
            <a:pPr marL="342900" indent="-342900">
              <a:spcBef>
                <a:spcPts val="600"/>
              </a:spcBef>
              <a:spcAft>
                <a:spcPts val="600"/>
              </a:spcAft>
              <a:buFont typeface="Wingdings" panose="05000000000000000000" pitchFamily="2" charset="2"/>
              <a:buChar char="Ø"/>
            </a:pPr>
            <a:r>
              <a:rPr lang="en-GB" sz="1700" b="1" dirty="0">
                <a:solidFill>
                  <a:srgbClr val="B11B96"/>
                </a:solidFill>
                <a:latin typeface="Century Gothic"/>
              </a:rPr>
              <a:t>Benefits </a:t>
            </a:r>
            <a:r>
              <a:rPr lang="en-GB" sz="1700" dirty="0">
                <a:solidFill>
                  <a:srgbClr val="697D91"/>
                </a:solidFill>
                <a:latin typeface="Century Gothic"/>
              </a:rPr>
              <a:t>(e.g. being able to eat a snack easily and enjoyably, feeling comfortable whilst eating) </a:t>
            </a:r>
          </a:p>
          <a:p>
            <a:pPr marL="342900" indent="-342900">
              <a:spcBef>
                <a:spcPts val="600"/>
              </a:spcBef>
              <a:spcAft>
                <a:spcPts val="600"/>
              </a:spcAft>
              <a:buFont typeface="Wingdings" panose="05000000000000000000" pitchFamily="2" charset="2"/>
              <a:buChar char="Ø"/>
            </a:pPr>
            <a:r>
              <a:rPr lang="en-GB" sz="1700" b="1" dirty="0">
                <a:solidFill>
                  <a:srgbClr val="B11B96"/>
                </a:solidFill>
                <a:latin typeface="Century Gothic"/>
              </a:rPr>
              <a:t>Conclusions </a:t>
            </a:r>
            <a:r>
              <a:rPr lang="en-GB" sz="1700" dirty="0">
                <a:solidFill>
                  <a:srgbClr val="697D91"/>
                </a:solidFill>
                <a:latin typeface="Century Gothic"/>
              </a:rPr>
              <a:t>(easy to eat, quick, tidy)</a:t>
            </a:r>
          </a:p>
          <a:p>
            <a:pPr marL="342900" indent="-342900">
              <a:spcBef>
                <a:spcPts val="600"/>
              </a:spcBef>
              <a:spcAft>
                <a:spcPts val="600"/>
              </a:spcAft>
              <a:buFont typeface="Wingdings" panose="05000000000000000000" pitchFamily="2" charset="2"/>
              <a:buChar char="Ø"/>
            </a:pPr>
            <a:r>
              <a:rPr lang="en-GB" sz="1700" b="1" dirty="0">
                <a:solidFill>
                  <a:srgbClr val="B11B96"/>
                </a:solidFill>
                <a:latin typeface="Century Gothic"/>
              </a:rPr>
              <a:t>Suitable solutions</a:t>
            </a:r>
            <a:endParaRPr lang="en-GB" sz="1700" dirty="0">
              <a:solidFill>
                <a:srgbClr val="B11B96"/>
              </a:solidFill>
              <a:latin typeface="Century Gothic"/>
            </a:endParaRPr>
          </a:p>
        </p:txBody>
      </p:sp>
      <p:sp>
        <p:nvSpPr>
          <p:cNvPr id="8" name="Inhaltsplatzhalter 2">
            <a:extLst>
              <a:ext uri="{FF2B5EF4-FFF2-40B4-BE49-F238E27FC236}">
                <a16:creationId xmlns:a16="http://schemas.microsoft.com/office/drawing/2014/main" id="{60A0034B-AE1E-96D0-99D3-E215E49EF5A6}"/>
              </a:ext>
            </a:extLst>
          </p:cNvPr>
          <p:cNvSpPr txBox="1">
            <a:spLocks/>
          </p:cNvSpPr>
          <p:nvPr/>
        </p:nvSpPr>
        <p:spPr>
          <a:xfrm>
            <a:off x="1360715" y="5239412"/>
            <a:ext cx="9448800" cy="1013884"/>
          </a:xfrm>
          <a:prstGeom prst="rect">
            <a:avLst/>
          </a:prstGeom>
          <a:solidFill>
            <a:srgbClr val="0B4874"/>
          </a:solidFill>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lvl="1" indent="-268288">
              <a:spcBef>
                <a:spcPts val="599"/>
              </a:spcBef>
              <a:buClr>
                <a:schemeClr val="bg1"/>
              </a:buClr>
              <a:defRPr/>
            </a:pPr>
            <a:r>
              <a:rPr lang="en-GB" sz="1700" noProof="0" dirty="0">
                <a:solidFill>
                  <a:schemeClr val="bg1"/>
                </a:solidFill>
              </a:rPr>
              <a:t>Shift the focus away from the wish </a:t>
            </a:r>
            <a:r>
              <a:rPr lang="en-GB" sz="1700" i="1" noProof="0" dirty="0">
                <a:solidFill>
                  <a:schemeClr val="bg1"/>
                </a:solidFill>
              </a:rPr>
              <a:t>(«What would you like?»</a:t>
            </a:r>
            <a:r>
              <a:rPr lang="en-GB" sz="1700" noProof="0" dirty="0">
                <a:solidFill>
                  <a:schemeClr val="bg1"/>
                </a:solidFill>
              </a:rPr>
              <a:t>) towards the situation as experienced </a:t>
            </a:r>
            <a:r>
              <a:rPr lang="en-GB" sz="1700" i="1" noProof="0" dirty="0">
                <a:solidFill>
                  <a:schemeClr val="bg1"/>
                </a:solidFill>
              </a:rPr>
              <a:t>(«Tell me about …»).</a:t>
            </a:r>
          </a:p>
          <a:p>
            <a:pPr marL="360363" lvl="1" indent="-268288">
              <a:spcBef>
                <a:spcPts val="599"/>
              </a:spcBef>
              <a:buClr>
                <a:schemeClr val="bg1"/>
              </a:buClr>
              <a:defRPr/>
            </a:pPr>
            <a:r>
              <a:rPr lang="en-GB" sz="1700" noProof="0" dirty="0">
                <a:solidFill>
                  <a:schemeClr val="bg1"/>
                </a:solidFill>
              </a:rPr>
              <a:t>Highlight the context, needs, constraints and feelings</a:t>
            </a:r>
            <a:r>
              <a:rPr lang="en-GB" sz="1700" dirty="0">
                <a:solidFill>
                  <a:schemeClr val="bg1"/>
                </a:solidFill>
              </a:rPr>
              <a:t>.</a:t>
            </a:r>
          </a:p>
          <a:p>
            <a:pPr lvl="1">
              <a:spcBef>
                <a:spcPts val="599"/>
              </a:spcBef>
              <a:buClr>
                <a:srgbClr val="E7AB14"/>
              </a:buClr>
              <a:defRPr/>
            </a:pPr>
            <a:endParaRPr kumimoji="0" lang="en-GB" sz="17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Grafik 4" descr="Tintenfingerabdruck auf Papier">
            <a:extLst>
              <a:ext uri="{FF2B5EF4-FFF2-40B4-BE49-F238E27FC236}">
                <a16:creationId xmlns:a16="http://schemas.microsoft.com/office/drawing/2014/main" id="{F16C1916-33B0-287D-821D-B29A1366BEBB}"/>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5404348" y="419180"/>
            <a:ext cx="617808" cy="711335"/>
          </a:xfrm>
          <a:prstGeom prst="rect">
            <a:avLst/>
          </a:prstGeom>
        </p:spPr>
      </p:pic>
      <p:sp>
        <p:nvSpPr>
          <p:cNvPr id="3" name="Oval 11">
            <a:extLst>
              <a:ext uri="{FF2B5EF4-FFF2-40B4-BE49-F238E27FC236}">
                <a16:creationId xmlns:a16="http://schemas.microsoft.com/office/drawing/2014/main" id="{EB83B889-DA82-E9A8-8E28-671329125564}"/>
              </a:ext>
            </a:extLst>
          </p:cNvPr>
          <p:cNvSpPr>
            <a:spLocks noChangeArrowheads="1"/>
          </p:cNvSpPr>
          <p:nvPr/>
        </p:nvSpPr>
        <p:spPr bwMode="auto">
          <a:xfrm>
            <a:off x="4267200" y="346813"/>
            <a:ext cx="853162" cy="820120"/>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653904A1-EAFD-1251-B8AA-E8445883BB37}"/>
              </a:ext>
            </a:extLst>
          </p:cNvPr>
          <p:cNvSpPr>
            <a:spLocks noEditPoints="1"/>
          </p:cNvSpPr>
          <p:nvPr/>
        </p:nvSpPr>
        <p:spPr bwMode="auto">
          <a:xfrm>
            <a:off x="4397525" y="474072"/>
            <a:ext cx="551233" cy="544311"/>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9" name="Foliennummernplatzhalter 1">
            <a:extLst>
              <a:ext uri="{FF2B5EF4-FFF2-40B4-BE49-F238E27FC236}">
                <a16:creationId xmlns:a16="http://schemas.microsoft.com/office/drawing/2014/main" id="{A2E6199E-769F-E58B-748C-A5D4CC1713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pic>
        <p:nvPicPr>
          <p:cNvPr id="11" name="Grafik 10">
            <a:extLst>
              <a:ext uri="{FF2B5EF4-FFF2-40B4-BE49-F238E27FC236}">
                <a16:creationId xmlns:a16="http://schemas.microsoft.com/office/drawing/2014/main" id="{3355E0E2-F5A1-BAD1-630F-CA318ADB5A7F}"/>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1" y="-5044"/>
            <a:ext cx="1214850" cy="1232205"/>
          </a:xfrm>
          <a:prstGeom prst="rect">
            <a:avLst/>
          </a:prstGeom>
        </p:spPr>
      </p:pic>
    </p:spTree>
    <p:extLst>
      <p:ext uri="{BB962C8B-B14F-4D97-AF65-F5344CB8AC3E}">
        <p14:creationId xmlns:p14="http://schemas.microsoft.com/office/powerpoint/2010/main" val="971992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95D5-60A5-D77E-D60F-0D6FF6A750D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270DC27-E848-DF81-6B09-BC7FAE8399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Textfeld 12">
            <a:extLst>
              <a:ext uri="{FF2B5EF4-FFF2-40B4-BE49-F238E27FC236}">
                <a16:creationId xmlns:a16="http://schemas.microsoft.com/office/drawing/2014/main" id="{EB5FD276-480E-842E-771B-34D5C65A6F6A}"/>
              </a:ext>
            </a:extLst>
          </p:cNvPr>
          <p:cNvSpPr txBox="1"/>
          <p:nvPr/>
        </p:nvSpPr>
        <p:spPr>
          <a:xfrm>
            <a:off x="7487756" y="1884142"/>
            <a:ext cx="4834452" cy="430887"/>
          </a:xfrm>
          <a:prstGeom prst="rect">
            <a:avLst/>
          </a:prstGeom>
          <a:noFill/>
        </p:spPr>
        <p:txBody>
          <a:bodyPr wrap="square" rtlCol="0">
            <a:spAutoFit/>
          </a:bodyPr>
          <a:lstStyle>
            <a:defPPr>
              <a:defRPr lang="ru-RU"/>
            </a:defPPr>
            <a:lvl1pPr>
              <a:defRPr sz="1600" b="1"/>
            </a:lvl1pPr>
          </a:lstStyle>
          <a:p>
            <a:r>
              <a:rPr lang="de-CH" sz="1800" b="0" dirty="0"/>
              <a:t>Customisable</a:t>
            </a:r>
            <a:r>
              <a:rPr lang="de-CH" sz="2200" dirty="0"/>
              <a:t> set of questions</a:t>
            </a:r>
          </a:p>
        </p:txBody>
      </p:sp>
      <p:sp>
        <p:nvSpPr>
          <p:cNvPr id="14" name="Textfeld 13">
            <a:extLst>
              <a:ext uri="{FF2B5EF4-FFF2-40B4-BE49-F238E27FC236}">
                <a16:creationId xmlns:a16="http://schemas.microsoft.com/office/drawing/2014/main" id="{9D7D7C21-7D51-12B2-8F99-6899838D12BC}"/>
              </a:ext>
            </a:extLst>
          </p:cNvPr>
          <p:cNvSpPr txBox="1"/>
          <p:nvPr/>
        </p:nvSpPr>
        <p:spPr>
          <a:xfrm>
            <a:off x="1481353" y="1884142"/>
            <a:ext cx="4834452" cy="430887"/>
          </a:xfrm>
          <a:prstGeom prst="rect">
            <a:avLst/>
          </a:prstGeom>
          <a:noFill/>
        </p:spPr>
        <p:txBody>
          <a:bodyPr wrap="square" rtlCol="0">
            <a:spAutoFit/>
          </a:bodyPr>
          <a:lstStyle>
            <a:defPPr>
              <a:defRPr lang="ru-RU"/>
            </a:defPPr>
            <a:lvl1pPr>
              <a:defRPr sz="1600" b="1"/>
            </a:lvl1pPr>
          </a:lstStyle>
          <a:p>
            <a:r>
              <a:rPr lang="de-CH" sz="2200" dirty="0"/>
              <a:t>Empathy map </a:t>
            </a:r>
            <a:r>
              <a:rPr lang="de-CH" sz="1800" b="0" dirty="0"/>
              <a:t>for the responses</a:t>
            </a:r>
          </a:p>
        </p:txBody>
      </p:sp>
      <p:sp>
        <p:nvSpPr>
          <p:cNvPr id="15" name="Rectangle 2">
            <a:extLst>
              <a:ext uri="{FF2B5EF4-FFF2-40B4-BE49-F238E27FC236}">
                <a16:creationId xmlns:a16="http://schemas.microsoft.com/office/drawing/2014/main" id="{52FC5864-B1E7-87E7-36F3-72A59BC8C84C}"/>
              </a:ext>
            </a:extLst>
          </p:cNvPr>
          <p:cNvSpPr txBox="1">
            <a:spLocks noChangeArrowheads="1"/>
          </p:cNvSpPr>
          <p:nvPr/>
        </p:nvSpPr>
        <p:spPr bwMode="auto">
          <a:xfrm>
            <a:off x="752427" y="542248"/>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400" b="1" dirty="0">
                <a:solidFill>
                  <a:srgbClr val="0B4874"/>
                </a:solidFill>
                <a:latin typeface="Century Gothic" panose="020B0502020202020204" pitchFamily="34" charset="0"/>
                <a:ea typeface="ＭＳ Ｐゴシック" charset="0"/>
                <a:cs typeface="Arial"/>
              </a:rPr>
              <a:t>Resources for empathy interviews</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pic>
        <p:nvPicPr>
          <p:cNvPr id="17" name="Grafik 16" descr="Post-it-Notizen 3 Silhouette">
            <a:extLst>
              <a:ext uri="{FF2B5EF4-FFF2-40B4-BE49-F238E27FC236}">
                <a16:creationId xmlns:a16="http://schemas.microsoft.com/office/drawing/2014/main" id="{21B6E8CD-B0B0-B7EA-AF17-A1B0C2CF73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51774" y="2744592"/>
            <a:ext cx="2234131" cy="2234131"/>
          </a:xfrm>
          <a:prstGeom prst="rect">
            <a:avLst/>
          </a:prstGeom>
        </p:spPr>
      </p:pic>
      <p:sp>
        <p:nvSpPr>
          <p:cNvPr id="18" name="Textfeld 17">
            <a:extLst>
              <a:ext uri="{FF2B5EF4-FFF2-40B4-BE49-F238E27FC236}">
                <a16:creationId xmlns:a16="http://schemas.microsoft.com/office/drawing/2014/main" id="{40A19255-A03E-2ADA-3A7E-B87597DC307F}"/>
              </a:ext>
            </a:extLst>
          </p:cNvPr>
          <p:cNvSpPr txBox="1"/>
          <p:nvPr/>
        </p:nvSpPr>
        <p:spPr>
          <a:xfrm>
            <a:off x="2684085" y="6240657"/>
            <a:ext cx="7928171" cy="400110"/>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t>
            </a:r>
            <a:b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b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available at https://gamestorming.com/empathy-map/, licence: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Grafik 2" descr="Tintenfingerabdruck auf Papier">
            <a:extLst>
              <a:ext uri="{FF2B5EF4-FFF2-40B4-BE49-F238E27FC236}">
                <a16:creationId xmlns:a16="http://schemas.microsoft.com/office/drawing/2014/main" id="{55A2D65A-F8FE-B5CE-F0ED-54C45A9B4A94}"/>
              </a:ext>
            </a:extLst>
          </p:cNvPr>
          <p:cNvPicPr>
            <a:picLocks noChangeAspect="1"/>
          </p:cNvPicPr>
          <p:nvPr/>
        </p:nvPicPr>
        <p:blipFill>
          <a:blip r:embed="rId4"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7639120" y="385958"/>
            <a:ext cx="822003" cy="946442"/>
          </a:xfrm>
          <a:prstGeom prst="rect">
            <a:avLst/>
          </a:prstGeom>
        </p:spPr>
      </p:pic>
      <p:sp>
        <p:nvSpPr>
          <p:cNvPr id="4" name="Oval 11">
            <a:extLst>
              <a:ext uri="{FF2B5EF4-FFF2-40B4-BE49-F238E27FC236}">
                <a16:creationId xmlns:a16="http://schemas.microsoft.com/office/drawing/2014/main" id="{A5611915-5BE1-C8E3-2158-CEA3339C6E41}"/>
              </a:ext>
            </a:extLst>
          </p:cNvPr>
          <p:cNvSpPr>
            <a:spLocks noChangeArrowheads="1"/>
          </p:cNvSpPr>
          <p:nvPr/>
        </p:nvSpPr>
        <p:spPr bwMode="auto">
          <a:xfrm>
            <a:off x="6450121" y="318416"/>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1E5AE1E2-8A80-F8EB-BBBE-8EB78D4CF964}"/>
              </a:ext>
            </a:extLst>
          </p:cNvPr>
          <p:cNvSpPr>
            <a:spLocks noEditPoints="1"/>
          </p:cNvSpPr>
          <p:nvPr/>
        </p:nvSpPr>
        <p:spPr bwMode="auto">
          <a:xfrm>
            <a:off x="6636694" y="508418"/>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pic>
        <p:nvPicPr>
          <p:cNvPr id="10" name="Grafik 9">
            <a:extLst>
              <a:ext uri="{FF2B5EF4-FFF2-40B4-BE49-F238E27FC236}">
                <a16:creationId xmlns:a16="http://schemas.microsoft.com/office/drawing/2014/main" id="{86339F4E-A373-C3BF-E0A2-BF4BF9C946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46874" y="2834396"/>
            <a:ext cx="3708830" cy="19553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126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available at https://gamestorming.com/empathy-map/, licence: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What does the person need to achieve or do?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What does the person see in their surroundings?</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782054" y="3500021"/>
            <a:ext cx="2886070" cy="584775"/>
          </a:xfrm>
          <a:prstGeom prst="rect">
            <a:avLst/>
          </a:prstGeom>
          <a:noFill/>
        </p:spPr>
        <p:txBody>
          <a:bodyPr wrap="square" rtlCol="0">
            <a:spAutoFit/>
          </a:bodyPr>
          <a:lstStyle>
            <a:defPPr>
              <a:defRPr lang="ru-RU"/>
            </a:defPPr>
            <a:lvl1pPr>
              <a:defRPr sz="1600" b="1"/>
            </a:lvl1pPr>
          </a:lstStyle>
          <a:p>
            <a:r>
              <a:rPr lang="de-CH" dirty="0"/>
              <a:t>What does the person say about this?</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What does the person do?</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r>
              <a:rPr lang="de-CH" dirty="0"/>
              <a:t>What does the person hear from others?</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Who is this person?</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722465" y="2106592"/>
            <a:ext cx="1482207" cy="338554"/>
          </a:xfrm>
          <a:prstGeom prst="rect">
            <a:avLst/>
          </a:prstGeom>
          <a:noFill/>
        </p:spPr>
        <p:txBody>
          <a:bodyPr wrap="square" rtlCol="0">
            <a:spAutoFit/>
          </a:bodyPr>
          <a:lstStyle>
            <a:defPPr>
              <a:defRPr lang="ru-RU"/>
            </a:defPPr>
            <a:lvl1pPr>
              <a:defRPr sz="1600" b="1"/>
            </a:lvl1pPr>
          </a:lstStyle>
          <a:p>
            <a:r>
              <a:rPr lang="de-CH" dirty="0"/>
              <a:t>Frustration?</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224259" y="2045648"/>
            <a:ext cx="1482207" cy="523220"/>
          </a:xfrm>
          <a:prstGeom prst="rect">
            <a:avLst/>
          </a:prstGeom>
          <a:noFill/>
        </p:spPr>
        <p:txBody>
          <a:bodyPr wrap="square" rtlCol="0">
            <a:spAutoFit/>
          </a:bodyPr>
          <a:lstStyle>
            <a:defPPr>
              <a:defRPr lang="ru-RU"/>
            </a:defPPr>
            <a:lvl1pPr>
              <a:defRPr sz="1600" b="1"/>
            </a:lvl1pPr>
          </a:lstStyle>
          <a:p>
            <a:r>
              <a:rPr lang="de-CH" dirty="0"/>
              <a:t>Desired state?</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DCEF-8B37-77AA-BBCE-4F58E9E19E7E}"/>
            </a:ext>
          </a:extLst>
        </p:cNvPr>
        <p:cNvGrpSpPr/>
        <p:nvPr/>
      </p:nvGrpSpPr>
      <p:grpSpPr>
        <a:xfrm>
          <a:off x="0" y="0"/>
          <a:ext cx="0" cy="0"/>
          <a:chOff x="0" y="0"/>
          <a:chExt cx="0" cy="0"/>
        </a:xfrm>
      </p:grpSpPr>
      <p:grpSp>
        <p:nvGrpSpPr>
          <p:cNvPr id="54" name="Gruppieren 53">
            <a:extLst>
              <a:ext uri="{FF2B5EF4-FFF2-40B4-BE49-F238E27FC236}">
                <a16:creationId xmlns:a16="http://schemas.microsoft.com/office/drawing/2014/main" id="{726AF945-E813-3C6E-9EA5-4CCE4AF92B7E}"/>
              </a:ext>
            </a:extLst>
          </p:cNvPr>
          <p:cNvGrpSpPr/>
          <p:nvPr/>
        </p:nvGrpSpPr>
        <p:grpSpPr>
          <a:xfrm>
            <a:off x="-74956" y="-45180"/>
            <a:ext cx="12877104" cy="6963749"/>
            <a:chOff x="-74956" y="-45180"/>
            <a:chExt cx="12877104" cy="6963749"/>
          </a:xfrm>
        </p:grpSpPr>
        <p:grpSp>
          <p:nvGrpSpPr>
            <p:cNvPr id="30" name="Gruppieren 29">
              <a:extLst>
                <a:ext uri="{FF2B5EF4-FFF2-40B4-BE49-F238E27FC236}">
                  <a16:creationId xmlns:a16="http://schemas.microsoft.com/office/drawing/2014/main" id="{4BE4A4B1-A332-A194-B044-B9BF6CE7CE3D}"/>
                </a:ext>
              </a:extLst>
            </p:cNvPr>
            <p:cNvGrpSpPr/>
            <p:nvPr/>
          </p:nvGrpSpPr>
          <p:grpSpPr>
            <a:xfrm>
              <a:off x="-74956" y="-45180"/>
              <a:ext cx="12877104" cy="6963749"/>
              <a:chOff x="-76155" y="-60993"/>
              <a:chExt cx="12877104" cy="6963749"/>
            </a:xfrm>
          </p:grpSpPr>
          <p:sp>
            <p:nvSpPr>
              <p:cNvPr id="40" name="Gleichschenkliges Dreieck 39">
                <a:extLst>
                  <a:ext uri="{FF2B5EF4-FFF2-40B4-BE49-F238E27FC236}">
                    <a16:creationId xmlns:a16="http://schemas.microsoft.com/office/drawing/2014/main" id="{D02372D9-3C91-2AC1-EC48-724B61D4277C}"/>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2936E7FB-F4B2-78E8-0994-0C159BAC3EEA}"/>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4" name="Gleichschenkliges Dreieck 43">
                <a:extLst>
                  <a:ext uri="{FF2B5EF4-FFF2-40B4-BE49-F238E27FC236}">
                    <a16:creationId xmlns:a16="http://schemas.microsoft.com/office/drawing/2014/main" id="{04BDCD08-5588-7A94-868B-D4A715F66638}"/>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6B99BF77-1E07-955E-CD01-17CF6306F1D1}"/>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0BE1138B-2B63-1D59-ECF0-AFE8359EECED}"/>
                  </a:ext>
                </a:extLst>
              </p:cNvPr>
              <p:cNvSpPr/>
              <p:nvPr/>
            </p:nvSpPr>
            <p:spPr>
              <a:xfrm rot="5400000" flipH="1">
                <a:off x="7408294" y="-1333730"/>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2" name="Gleichschenkliges Dreieck 11">
                <a:extLst>
                  <a:ext uri="{FF2B5EF4-FFF2-40B4-BE49-F238E27FC236}">
                    <a16:creationId xmlns:a16="http://schemas.microsoft.com/office/drawing/2014/main" id="{5BA8259A-8854-3157-8B74-F9CDF022FA81}"/>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Textfeld 23">
                <a:extLst>
                  <a:ext uri="{FF2B5EF4-FFF2-40B4-BE49-F238E27FC236}">
                    <a16:creationId xmlns:a16="http://schemas.microsoft.com/office/drawing/2014/main" id="{28189AA1-4BFF-8E38-F095-8D7B712AF1B5}"/>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available at https://gamestorming.com/empathy-map/, licence: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D2EE5577-25CD-5FF4-D892-719BF49C76CE}"/>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ABDA8E3D-C434-EDAE-AE4E-7E6D4BF1E8A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31" name="Textfeld 30">
                <a:extLst>
                  <a:ext uri="{FF2B5EF4-FFF2-40B4-BE49-F238E27FC236}">
                    <a16:creationId xmlns:a16="http://schemas.microsoft.com/office/drawing/2014/main" id="{1F19C72A-15AA-80E5-C5F0-366041FFDC60}"/>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D1EC9B6F-7203-964E-8017-FC3FFBD8098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3945ADA3-65C8-234D-B3C0-003CA51A197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D4A534A8-BEF6-C8EA-8CD9-7616072AA378}"/>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45" name="Textfeld 44">
                <a:extLst>
                  <a:ext uri="{FF2B5EF4-FFF2-40B4-BE49-F238E27FC236}">
                    <a16:creationId xmlns:a16="http://schemas.microsoft.com/office/drawing/2014/main" id="{9256721F-50F0-70B2-5A35-819F2B9370D4}"/>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What does the person need to achieve or do? </a:t>
                </a:r>
              </a:p>
            </p:txBody>
          </p:sp>
          <p:sp>
            <p:nvSpPr>
              <p:cNvPr id="46" name="Textfeld 45">
                <a:extLst>
                  <a:ext uri="{FF2B5EF4-FFF2-40B4-BE49-F238E27FC236}">
                    <a16:creationId xmlns:a16="http://schemas.microsoft.com/office/drawing/2014/main" id="{C7C1D605-0B7A-FB35-048D-D0E00F508FC3}"/>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What does the person see in their surroundings?</a:t>
                </a:r>
              </a:p>
            </p:txBody>
          </p:sp>
          <p:sp>
            <p:nvSpPr>
              <p:cNvPr id="48" name="Textfeld 47">
                <a:extLst>
                  <a:ext uri="{FF2B5EF4-FFF2-40B4-BE49-F238E27FC236}">
                    <a16:creationId xmlns:a16="http://schemas.microsoft.com/office/drawing/2014/main" id="{A0CB4DC7-57EF-36FB-CE22-04A547F5AE27}"/>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What does the person do?</a:t>
                </a:r>
              </a:p>
            </p:txBody>
          </p:sp>
          <p:sp>
            <p:nvSpPr>
              <p:cNvPr id="49" name="Textfeld 48">
                <a:extLst>
                  <a:ext uri="{FF2B5EF4-FFF2-40B4-BE49-F238E27FC236}">
                    <a16:creationId xmlns:a16="http://schemas.microsoft.com/office/drawing/2014/main" id="{2FD8F022-B804-53C7-6D6F-83941C0AD845}"/>
                  </a:ext>
                </a:extLst>
              </p:cNvPr>
              <p:cNvSpPr txBox="1"/>
              <p:nvPr/>
            </p:nvSpPr>
            <p:spPr>
              <a:xfrm rot="1816376">
                <a:off x="406942" y="1438826"/>
                <a:ext cx="3702167" cy="338554"/>
              </a:xfrm>
              <a:prstGeom prst="rect">
                <a:avLst/>
              </a:prstGeom>
              <a:noFill/>
            </p:spPr>
            <p:txBody>
              <a:bodyPr wrap="square" rtlCol="0">
                <a:spAutoFit/>
              </a:bodyPr>
              <a:lstStyle>
                <a:defPPr>
                  <a:defRPr lang="ru-RU"/>
                </a:defPPr>
                <a:lvl1pPr>
                  <a:defRPr sz="1600" b="1"/>
                </a:lvl1pPr>
              </a:lstStyle>
              <a:p>
                <a:r>
                  <a:rPr lang="de-CH" dirty="0"/>
                  <a:t>What does the person hear from others?</a:t>
                </a:r>
              </a:p>
            </p:txBody>
          </p:sp>
          <p:sp>
            <p:nvSpPr>
              <p:cNvPr id="50" name="Textfeld 49">
                <a:extLst>
                  <a:ext uri="{FF2B5EF4-FFF2-40B4-BE49-F238E27FC236}">
                    <a16:creationId xmlns:a16="http://schemas.microsoft.com/office/drawing/2014/main" id="{9F5AB9CB-F384-EF3B-8C19-6C88F921D790}"/>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Who is this person?</a:t>
                </a:r>
              </a:p>
            </p:txBody>
          </p:sp>
        </p:grpSp>
        <p:grpSp>
          <p:nvGrpSpPr>
            <p:cNvPr id="38" name="Gruppieren 37">
              <a:extLst>
                <a:ext uri="{FF2B5EF4-FFF2-40B4-BE49-F238E27FC236}">
                  <a16:creationId xmlns:a16="http://schemas.microsoft.com/office/drawing/2014/main" id="{CC82AC2E-9C0F-1F3C-B496-94524D9EB150}"/>
                </a:ext>
              </a:extLst>
            </p:cNvPr>
            <p:cNvGrpSpPr/>
            <p:nvPr/>
          </p:nvGrpSpPr>
          <p:grpSpPr>
            <a:xfrm>
              <a:off x="3943219" y="1390513"/>
              <a:ext cx="5318011" cy="4276800"/>
              <a:chOff x="7895311" y="1347932"/>
              <a:chExt cx="5318011" cy="4276800"/>
            </a:xfrm>
          </p:grpSpPr>
          <p:grpSp>
            <p:nvGrpSpPr>
              <p:cNvPr id="37" name="Gruppieren 36">
                <a:extLst>
                  <a:ext uri="{FF2B5EF4-FFF2-40B4-BE49-F238E27FC236}">
                    <a16:creationId xmlns:a16="http://schemas.microsoft.com/office/drawing/2014/main" id="{1215370C-1379-871F-7461-5EBE1DA511AD}"/>
                  </a:ext>
                </a:extLst>
              </p:cNvPr>
              <p:cNvGrpSpPr/>
              <p:nvPr/>
            </p:nvGrpSpPr>
            <p:grpSpPr>
              <a:xfrm>
                <a:off x="7895311" y="1347932"/>
                <a:ext cx="5318011" cy="4276800"/>
                <a:chOff x="3939249" y="1295924"/>
                <a:chExt cx="5318011" cy="4276800"/>
              </a:xfrm>
            </p:grpSpPr>
            <p:sp>
              <p:nvSpPr>
                <p:cNvPr id="20" name="Gleichschenkliges Dreieck 19">
                  <a:extLst>
                    <a:ext uri="{FF2B5EF4-FFF2-40B4-BE49-F238E27FC236}">
                      <a16:creationId xmlns:a16="http://schemas.microsoft.com/office/drawing/2014/main" id="{8E2018D1-9347-B737-A081-E0D7AE2706B0}"/>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D15625DC-FE1F-4838-0CBB-F221CB81DB98}"/>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21" name="Teilkreis 20">
                  <a:extLst>
                    <a:ext uri="{FF2B5EF4-FFF2-40B4-BE49-F238E27FC236}">
                      <a16:creationId xmlns:a16="http://schemas.microsoft.com/office/drawing/2014/main" id="{DD0CAB5E-029E-7887-D57D-D4F2D176BD3B}"/>
                    </a:ext>
                  </a:extLst>
                </p:cNvPr>
                <p:cNvSpPr/>
                <p:nvPr/>
              </p:nvSpPr>
              <p:spPr>
                <a:xfrm rot="1818390">
                  <a:off x="3957600" y="1295924"/>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E66FECD3-4BE4-E3CD-4561-C96084E7AFCF}"/>
                    </a:ext>
                  </a:extLst>
                </p:cNvPr>
                <p:cNvSpPr/>
                <p:nvPr/>
              </p:nvSpPr>
              <p:spPr>
                <a:xfrm>
                  <a:off x="3939249" y="2694043"/>
                  <a:ext cx="707414"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1" name="Textfeld 50">
                  <a:extLst>
                    <a:ext uri="{FF2B5EF4-FFF2-40B4-BE49-F238E27FC236}">
                      <a16:creationId xmlns:a16="http://schemas.microsoft.com/office/drawing/2014/main" id="{DF13F8E5-0993-0C57-23A8-B8B9C12F608A}"/>
                    </a:ext>
                  </a:extLst>
                </p:cNvPr>
                <p:cNvSpPr txBox="1"/>
                <p:nvPr/>
              </p:nvSpPr>
              <p:spPr>
                <a:xfrm>
                  <a:off x="4703916" y="1857920"/>
                  <a:ext cx="1482207" cy="338554"/>
                </a:xfrm>
                <a:prstGeom prst="rect">
                  <a:avLst/>
                </a:prstGeom>
                <a:noFill/>
              </p:spPr>
              <p:txBody>
                <a:bodyPr wrap="square" rtlCol="0">
                  <a:spAutoFit/>
                </a:bodyPr>
                <a:lstStyle>
                  <a:defPPr>
                    <a:defRPr lang="ru-RU"/>
                  </a:defPPr>
                  <a:lvl1pPr>
                    <a:defRPr sz="1600" b="1"/>
                  </a:lvl1pPr>
                </a:lstStyle>
                <a:p>
                  <a:r>
                    <a:rPr lang="de-CH" dirty="0"/>
                    <a:t>Frustration?</a:t>
                  </a:r>
                </a:p>
              </p:txBody>
            </p:sp>
            <p:sp>
              <p:nvSpPr>
                <p:cNvPr id="5" name="Ellipse 4">
                  <a:extLst>
                    <a:ext uri="{FF2B5EF4-FFF2-40B4-BE49-F238E27FC236}">
                      <a16:creationId xmlns:a16="http://schemas.microsoft.com/office/drawing/2014/main" id="{833958CD-56A3-03C6-9ABA-B6164D9C8ACD}"/>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3" name="Textfeld 52">
                  <a:extLst>
                    <a:ext uri="{FF2B5EF4-FFF2-40B4-BE49-F238E27FC236}">
                      <a16:creationId xmlns:a16="http://schemas.microsoft.com/office/drawing/2014/main" id="{2B8DD5B2-0A9B-097C-44D1-B2605096FCD2}"/>
                    </a:ext>
                  </a:extLst>
                </p:cNvPr>
                <p:cNvSpPr txBox="1"/>
                <p:nvPr/>
              </p:nvSpPr>
              <p:spPr>
                <a:xfrm>
                  <a:off x="6121155" y="1796398"/>
                  <a:ext cx="1482207" cy="523220"/>
                </a:xfrm>
                <a:prstGeom prst="rect">
                  <a:avLst/>
                </a:prstGeom>
                <a:noFill/>
              </p:spPr>
              <p:txBody>
                <a:bodyPr wrap="square" rtlCol="0">
                  <a:spAutoFit/>
                </a:bodyPr>
                <a:lstStyle>
                  <a:defPPr>
                    <a:defRPr lang="ru-RU"/>
                  </a:defPPr>
                  <a:lvl1pPr>
                    <a:defRPr sz="1600" b="1"/>
                  </a:lvl1pPr>
                </a:lstStyle>
                <a:p>
                  <a:r>
                    <a:rPr lang="de-CH" dirty="0"/>
                    <a:t>Desired state?</a:t>
                  </a:r>
                </a:p>
              </p:txBody>
            </p:sp>
          </p:grpSp>
          <p:cxnSp>
            <p:nvCxnSpPr>
              <p:cNvPr id="36" name="Gerader Verbinder 35">
                <a:extLst>
                  <a:ext uri="{FF2B5EF4-FFF2-40B4-BE49-F238E27FC236}">
                    <a16:creationId xmlns:a16="http://schemas.microsoft.com/office/drawing/2014/main" id="{43B6BC6B-DD96-CF5B-3BAE-C6B5B2B15B60}"/>
                  </a:ext>
                </a:extLst>
              </p:cNvPr>
              <p:cNvCxnSpPr>
                <a:cxnSpLocks/>
              </p:cNvCxnSpPr>
              <p:nvPr/>
            </p:nvCxnSpPr>
            <p:spPr>
              <a:xfrm>
                <a:off x="9969591" y="1932138"/>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2" name="Textfeld 51">
              <a:extLst>
                <a:ext uri="{FF2B5EF4-FFF2-40B4-BE49-F238E27FC236}">
                  <a16:creationId xmlns:a16="http://schemas.microsoft.com/office/drawing/2014/main" id="{ABE31839-2FCF-EC1B-EC66-99DE71C8B807}"/>
                </a:ext>
              </a:extLst>
            </p:cNvPr>
            <p:cNvSpPr txBox="1"/>
            <p:nvPr/>
          </p:nvSpPr>
          <p:spPr>
            <a:xfrm>
              <a:off x="5716385" y="1338228"/>
              <a:ext cx="666750" cy="707886"/>
            </a:xfrm>
            <a:prstGeom prst="rect">
              <a:avLst/>
            </a:prstGeom>
            <a:noFill/>
          </p:spPr>
          <p:txBody>
            <a:bodyPr wrap="square" rtlCol="0">
              <a:spAutoFit/>
            </a:bodyPr>
            <a:lstStyle/>
            <a:p>
              <a:pPr algn="ctr"/>
              <a:r>
                <a:rPr lang="de-CH" sz="4000" b="1" dirty="0"/>
                <a:t>7</a:t>
              </a:r>
            </a:p>
          </p:txBody>
        </p:sp>
      </p:grpSp>
      <p:sp>
        <p:nvSpPr>
          <p:cNvPr id="3" name="Textfeld 2">
            <a:extLst>
              <a:ext uri="{FF2B5EF4-FFF2-40B4-BE49-F238E27FC236}">
                <a16:creationId xmlns:a16="http://schemas.microsoft.com/office/drawing/2014/main" id="{8559672F-857E-A39F-1CCA-FE5C437AD655}"/>
              </a:ext>
            </a:extLst>
          </p:cNvPr>
          <p:cNvSpPr txBox="1"/>
          <p:nvPr/>
        </p:nvSpPr>
        <p:spPr>
          <a:xfrm>
            <a:off x="1938715" y="350980"/>
            <a:ext cx="4183299" cy="1048300"/>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en-US" sz="1100" dirty="0" err="1">
                <a:cs typeface="Times New Roman" panose="02020603050405020304" pitchFamily="18" charset="0"/>
              </a:rPr>
              <a:t>Who are </a:t>
            </a:r>
            <a:r>
              <a:rPr lang="en-US" sz="1100" dirty="0">
                <a:cs typeface="Times New Roman" panose="02020603050405020304" pitchFamily="18" charset="0"/>
              </a:rPr>
              <a:t>you?</a:t>
            </a:r>
            <a:endParaRPr lang="de-CH" sz="1100" dirty="0">
              <a:cs typeface="Times New Roman" panose="02020603050405020304" pitchFamily="18" charset="0"/>
            </a:endParaRP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is your daily routine like (e.g. school, work, leisure)?</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you like to do in your spare time?</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What is generally important to you in life or in your day-to-day life?</a:t>
            </a:r>
          </a:p>
        </p:txBody>
      </p:sp>
      <p:sp>
        <p:nvSpPr>
          <p:cNvPr id="6" name="Textfeld 5">
            <a:extLst>
              <a:ext uri="{FF2B5EF4-FFF2-40B4-BE49-F238E27FC236}">
                <a16:creationId xmlns:a16="http://schemas.microsoft.com/office/drawing/2014/main" id="{66AB2305-5A3A-9EA6-3F9C-1379306FB1C9}"/>
              </a:ext>
            </a:extLst>
          </p:cNvPr>
          <p:cNvSpPr txBox="1"/>
          <p:nvPr/>
        </p:nvSpPr>
        <p:spPr>
          <a:xfrm>
            <a:off x="6621921" y="369666"/>
            <a:ext cx="3552151" cy="1242969"/>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tasks or activities do you need to tackle right now?</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you need to organise or bear in mind whilst doing them?</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is important to you </a:t>
            </a:r>
            <a:r>
              <a:rPr lang="de-CH" sz="1100" dirty="0" err="1">
                <a:cs typeface="Times New Roman" panose="02020603050405020304" pitchFamily="18" charset="0"/>
              </a:rPr>
              <a:t>when</a:t>
            </a:r>
            <a:r>
              <a:rPr lang="de-CH" sz="1100" dirty="0">
                <a:cs typeface="Times New Roman" panose="02020603050405020304" pitchFamily="18" charset="0"/>
              </a:rPr>
              <a:t> </a:t>
            </a:r>
            <a:r>
              <a:rPr lang="de-CH" sz="1100" dirty="0" err="1">
                <a:cs typeface="Times New Roman" panose="02020603050405020304" pitchFamily="18" charset="0"/>
              </a:rPr>
              <a:t>you’re</a:t>
            </a:r>
            <a:br>
              <a:rPr lang="de-CH" sz="1100" dirty="0">
                <a:cs typeface="Times New Roman" panose="02020603050405020304" pitchFamily="18" charset="0"/>
              </a:rPr>
            </a:br>
            <a:r>
              <a:rPr lang="de-CH" sz="1100" dirty="0" err="1">
                <a:cs typeface="Times New Roman" panose="02020603050405020304" pitchFamily="18" charset="0"/>
              </a:rPr>
              <a:t>carrying</a:t>
            </a:r>
            <a:r>
              <a:rPr lang="de-CH" sz="1100" dirty="0">
                <a:cs typeface="Times New Roman" panose="02020603050405020304" pitchFamily="18" charset="0"/>
              </a:rPr>
              <a:t> out these tasks?</a:t>
            </a:r>
          </a:p>
        </p:txBody>
      </p:sp>
      <p:sp>
        <p:nvSpPr>
          <p:cNvPr id="8" name="Textfeld 7">
            <a:extLst>
              <a:ext uri="{FF2B5EF4-FFF2-40B4-BE49-F238E27FC236}">
                <a16:creationId xmlns:a16="http://schemas.microsoft.com/office/drawing/2014/main" id="{EDB803F1-20BF-2B3B-C602-C5753C312FA5}"/>
              </a:ext>
            </a:extLst>
          </p:cNvPr>
          <p:cNvSpPr txBox="1"/>
          <p:nvPr/>
        </p:nvSpPr>
        <p:spPr>
          <a:xfrm>
            <a:off x="9652932" y="1815570"/>
            <a:ext cx="2580933" cy="1632306"/>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you notice about others in similar situations?</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solutions or behaviours stand out to you?</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Is there anything you find exciting, practical or inspiring?</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Are there also things that strike you as negative?</a:t>
            </a:r>
          </a:p>
        </p:txBody>
      </p:sp>
      <p:sp>
        <p:nvSpPr>
          <p:cNvPr id="11" name="Textfeld 10">
            <a:extLst>
              <a:ext uri="{FF2B5EF4-FFF2-40B4-BE49-F238E27FC236}">
                <a16:creationId xmlns:a16="http://schemas.microsoft.com/office/drawing/2014/main" id="{26C38B15-ADAC-C27F-ECB5-2D1A74EDC9A6}"/>
              </a:ext>
            </a:extLst>
          </p:cNvPr>
          <p:cNvSpPr txBox="1"/>
          <p:nvPr/>
        </p:nvSpPr>
        <p:spPr>
          <a:xfrm>
            <a:off x="9126570" y="4112274"/>
            <a:ext cx="3035253" cy="1048300"/>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you yourself say about this problem?</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you tell others about it?</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Are there any typical phrases you often use in this context?</a:t>
            </a:r>
          </a:p>
        </p:txBody>
      </p:sp>
      <p:sp>
        <p:nvSpPr>
          <p:cNvPr id="15" name="Textfeld 14">
            <a:extLst>
              <a:ext uri="{FF2B5EF4-FFF2-40B4-BE49-F238E27FC236}">
                <a16:creationId xmlns:a16="http://schemas.microsoft.com/office/drawing/2014/main" id="{3BFC3E14-01E7-2FE9-0FB8-9857B91FF12E}"/>
              </a:ext>
            </a:extLst>
          </p:cNvPr>
          <p:cNvSpPr txBox="1"/>
          <p:nvPr/>
        </p:nvSpPr>
        <p:spPr>
          <a:xfrm>
            <a:off x="4325110" y="5979286"/>
            <a:ext cx="3570313" cy="658963"/>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How do you usually go about it?</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habits do you have in this regard?</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strategies do you use in these situations?</a:t>
            </a:r>
          </a:p>
        </p:txBody>
      </p:sp>
      <p:sp>
        <p:nvSpPr>
          <p:cNvPr id="17" name="Textfeld 16">
            <a:extLst>
              <a:ext uri="{FF2B5EF4-FFF2-40B4-BE49-F238E27FC236}">
                <a16:creationId xmlns:a16="http://schemas.microsoft.com/office/drawing/2014/main" id="{B81C129E-20A1-FD3D-F311-7496B837E2CF}"/>
              </a:ext>
            </a:extLst>
          </p:cNvPr>
          <p:cNvSpPr txBox="1"/>
          <p:nvPr/>
        </p:nvSpPr>
        <p:spPr>
          <a:xfrm>
            <a:off x="180350" y="2328058"/>
            <a:ext cx="2977129" cy="1632306"/>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do others say about this problem?</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Do you get any tips, comments or advice?</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Have you heard any helpful ideas from anyone?</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Are there any opinions that influence you?</a:t>
            </a:r>
          </a:p>
        </p:txBody>
      </p:sp>
      <p:grpSp>
        <p:nvGrpSpPr>
          <p:cNvPr id="39" name="Gruppieren 38">
            <a:extLst>
              <a:ext uri="{FF2B5EF4-FFF2-40B4-BE49-F238E27FC236}">
                <a16:creationId xmlns:a16="http://schemas.microsoft.com/office/drawing/2014/main" id="{B836969E-1E8C-AEC8-057C-6CF56C9A0280}"/>
              </a:ext>
            </a:extLst>
          </p:cNvPr>
          <p:cNvGrpSpPr/>
          <p:nvPr/>
        </p:nvGrpSpPr>
        <p:grpSpPr>
          <a:xfrm>
            <a:off x="4483914" y="2441216"/>
            <a:ext cx="3004908" cy="2666327"/>
            <a:chOff x="3983361" y="2525196"/>
            <a:chExt cx="3004908" cy="2666327"/>
          </a:xfrm>
        </p:grpSpPr>
        <p:sp>
          <p:nvSpPr>
            <p:cNvPr id="29" name="Rechteck 28">
              <a:extLst>
                <a:ext uri="{FF2B5EF4-FFF2-40B4-BE49-F238E27FC236}">
                  <a16:creationId xmlns:a16="http://schemas.microsoft.com/office/drawing/2014/main" id="{1490D572-6CE8-BEE6-35DA-B2D98A9960D5}"/>
                </a:ext>
              </a:extLst>
            </p:cNvPr>
            <p:cNvSpPr/>
            <p:nvPr/>
          </p:nvSpPr>
          <p:spPr>
            <a:xfrm>
              <a:off x="5533438" y="2525196"/>
              <a:ext cx="1357755" cy="21264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Textfeld 27">
              <a:extLst>
                <a:ext uri="{FF2B5EF4-FFF2-40B4-BE49-F238E27FC236}">
                  <a16:creationId xmlns:a16="http://schemas.microsoft.com/office/drawing/2014/main" id="{369B9DB7-B5B7-FAD1-1C47-911D29667C00}"/>
                </a:ext>
              </a:extLst>
            </p:cNvPr>
            <p:cNvSpPr txBox="1"/>
            <p:nvPr/>
          </p:nvSpPr>
          <p:spPr>
            <a:xfrm>
              <a:off x="5510393" y="2585873"/>
              <a:ext cx="1477876" cy="2605650"/>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would you like to see in a better solution?</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would make the situation easier?</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If you could choose anything, what would your perfect solution look like?</a:t>
              </a:r>
            </a:p>
          </p:txBody>
        </p:sp>
        <p:sp>
          <p:nvSpPr>
            <p:cNvPr id="19" name="Textfeld 18">
              <a:extLst>
                <a:ext uri="{FF2B5EF4-FFF2-40B4-BE49-F238E27FC236}">
                  <a16:creationId xmlns:a16="http://schemas.microsoft.com/office/drawing/2014/main" id="{720F5233-19D9-1137-2C20-1FCBC13830EB}"/>
                </a:ext>
              </a:extLst>
            </p:cNvPr>
            <p:cNvSpPr txBox="1"/>
            <p:nvPr/>
          </p:nvSpPr>
          <p:spPr>
            <a:xfrm>
              <a:off x="3983361" y="2589400"/>
              <a:ext cx="1531921" cy="2410981"/>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annoys you about the current situation?</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What problems or difficulties do you have with it?</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What is particularly stressful or impractical?</a:t>
              </a:r>
            </a:p>
          </p:txBody>
        </p:sp>
      </p:grpSp>
      <p:sp>
        <p:nvSpPr>
          <p:cNvPr id="4" name="Textfeld 3">
            <a:extLst>
              <a:ext uri="{FF2B5EF4-FFF2-40B4-BE49-F238E27FC236}">
                <a16:creationId xmlns:a16="http://schemas.microsoft.com/office/drawing/2014/main" id="{76DFF103-9863-EE09-EF7C-9B88F8A97EE2}"/>
              </a:ext>
            </a:extLst>
          </p:cNvPr>
          <p:cNvSpPr txBox="1"/>
          <p:nvPr/>
        </p:nvSpPr>
        <p:spPr>
          <a:xfrm>
            <a:off x="8782054" y="3500021"/>
            <a:ext cx="2886070" cy="584775"/>
          </a:xfrm>
          <a:prstGeom prst="rect">
            <a:avLst/>
          </a:prstGeom>
          <a:noFill/>
        </p:spPr>
        <p:txBody>
          <a:bodyPr wrap="square" rtlCol="0">
            <a:spAutoFit/>
          </a:bodyPr>
          <a:lstStyle>
            <a:defPPr>
              <a:defRPr lang="ru-RU"/>
            </a:defPPr>
            <a:lvl1pPr>
              <a:defRPr sz="1600" b="1"/>
            </a:lvl1pPr>
          </a:lstStyle>
          <a:p>
            <a:r>
              <a:rPr lang="de-CH" dirty="0"/>
              <a:t>What does the person say about this?</a:t>
            </a:r>
          </a:p>
        </p:txBody>
      </p:sp>
    </p:spTree>
    <p:extLst>
      <p:ext uri="{BB962C8B-B14F-4D97-AF65-F5344CB8AC3E}">
        <p14:creationId xmlns:p14="http://schemas.microsoft.com/office/powerpoint/2010/main" val="365851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Module 1: </a:t>
            </a:r>
            <a:br>
              <a:rPr lang="de-CH" noProof="0" dirty="0">
                <a:solidFill>
                  <a:schemeClr val="bg1"/>
                </a:solidFill>
              </a:rPr>
            </a:br>
            <a:r>
              <a:rPr lang="en-GB" sz="2200" noProof="0" dirty="0">
                <a:solidFill>
                  <a:schemeClr val="bg1"/>
                </a:solidFill>
              </a:rPr>
              <a:t>Finding a problem worth solving</a:t>
            </a:r>
            <a:endParaRPr lang="de-CH" sz="2200" noProof="0" dirty="0" err="1">
              <a:solidFill>
                <a:schemeClr val="bg1"/>
              </a:solidFill>
            </a:endParaRP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18E885C6-A51F-36B8-5078-33DE8FCBA3C4}"/>
              </a:ext>
            </a:extLst>
          </p:cNvPr>
          <p:cNvSpPr txBox="1">
            <a:spLocks/>
          </p:cNvSpPr>
          <p:nvPr/>
        </p:nvSpPr>
        <p:spPr>
          <a:xfrm>
            <a:off x="233240" y="5530376"/>
            <a:ext cx="11700708"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chemeClr val="accent6">
                    <a:lumMod val="50000"/>
                  </a:schemeClr>
                </a:solidFill>
                <a:latin typeface="+mj-lt"/>
              </a:rPr>
              <a:t>Inspiration Day | </a:t>
            </a:r>
            <a:r>
              <a:rPr lang="en-GB" sz="2000" b="1" dirty="0">
                <a:solidFill>
                  <a:srgbClr val="B11B96"/>
                </a:solidFill>
                <a:latin typeface="+mj-lt"/>
              </a:rPr>
              <a:t>Module 1: Finding a problem worth solving </a:t>
            </a:r>
            <a:r>
              <a:rPr lang="en-GB" sz="2000" noProof="0" dirty="0">
                <a:solidFill>
                  <a:schemeClr val="accent6">
                    <a:lumMod val="50000"/>
                  </a:schemeClr>
                </a:solidFill>
                <a:latin typeface="+mj-lt"/>
              </a:rPr>
              <a:t>| Module 2: </a:t>
            </a:r>
            <a:r>
              <a:rPr lang="en-GB" sz="2000" dirty="0">
                <a:solidFill>
                  <a:schemeClr val="accent6">
                    <a:lumMod val="50000"/>
                  </a:schemeClr>
                </a:solidFill>
                <a:latin typeface="+mj-lt"/>
              </a:rPr>
              <a:t>Developing a suitable solution </a:t>
            </a:r>
            <a:r>
              <a:rPr lang="en-GB" sz="2000" noProof="0" dirty="0">
                <a:solidFill>
                  <a:schemeClr val="accent6">
                    <a:lumMod val="50000"/>
                  </a:schemeClr>
                </a:solidFill>
                <a:latin typeface="+mj-lt"/>
              </a:rPr>
              <a:t>|</a:t>
            </a:r>
            <a:r>
              <a:rPr lang="en-GB" sz="2000" dirty="0">
                <a:solidFill>
                  <a:schemeClr val="accent6">
                    <a:lumMod val="50000"/>
                  </a:schemeClr>
                </a:solidFill>
                <a:latin typeface="+mj-lt"/>
              </a:rPr>
              <a:t> </a:t>
            </a:r>
            <a:r>
              <a:rPr lang="en-GB" sz="2000" noProof="0" dirty="0">
                <a:solidFill>
                  <a:schemeClr val="accent6">
                    <a:lumMod val="50000"/>
                  </a:schemeClr>
                </a:solidFill>
                <a:latin typeface="+mj-lt"/>
              </a:rPr>
              <a:t>Module 3: Developing a viable business model | Module 4: </a:t>
            </a:r>
            <a:r>
              <a:rPr lang="en-GB" sz="2000" dirty="0">
                <a:solidFill>
                  <a:schemeClr val="accent6">
                    <a:lumMod val="50000"/>
                  </a:schemeClr>
                </a:solidFill>
                <a:latin typeface="+mj-lt"/>
              </a:rPr>
              <a:t>Ensuring financial viability </a:t>
            </a:r>
            <a:r>
              <a:rPr lang="en-GB" sz="2000" noProof="0" dirty="0">
                <a:solidFill>
                  <a:schemeClr val="accent6">
                    <a:lumMod val="50000"/>
                  </a:schemeClr>
                </a:solidFill>
                <a:latin typeface="+mj-lt"/>
              </a:rPr>
              <a:t>| Module 5: Entering the market | Module 6: </a:t>
            </a:r>
            <a:r>
              <a:rPr lang="en-GB" sz="2000" dirty="0">
                <a:solidFill>
                  <a:schemeClr val="accent6">
                    <a:lumMod val="50000"/>
                  </a:schemeClr>
                </a:solidFill>
                <a:latin typeface="+mj-lt"/>
              </a:rPr>
              <a:t>Presentation and conclusion</a:t>
            </a:r>
            <a:endParaRPr lang="en-GB" sz="200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7417-7BF4-F6A0-94C7-685D5A266C7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D937365D-0391-4898-9C47-542191FA37FE}"/>
              </a:ext>
            </a:extLst>
          </p:cNvPr>
          <p:cNvSpPr/>
          <p:nvPr/>
        </p:nvSpPr>
        <p:spPr>
          <a:xfrm rot="5400000">
            <a:off x="-351279" y="349514"/>
            <a:ext cx="6851903" cy="6165070"/>
          </a:xfrm>
          <a:prstGeom prst="triangle">
            <a:avLst>
              <a:gd name="adj" fmla="val 49051"/>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8E9AA4FA-2E83-1F27-96A1-69E784A8AEA9}"/>
              </a:ext>
            </a:extLst>
          </p:cNvPr>
          <p:cNvSpPr/>
          <p:nvPr/>
        </p:nvSpPr>
        <p:spPr>
          <a:xfrm rot="16200000">
            <a:off x="1250661" y="-1329477"/>
            <a:ext cx="3511439" cy="6165071"/>
          </a:xfrm>
          <a:prstGeom prst="triangle">
            <a:avLst>
              <a:gd name="adj" fmla="val 99457"/>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6DAB9D44-FC38-4BBB-1753-5FC25D4E9646}"/>
              </a:ext>
            </a:extLst>
          </p:cNvPr>
          <p:cNvSpPr/>
          <p:nvPr/>
        </p:nvSpPr>
        <p:spPr>
          <a:xfrm rot="5400000" flipV="1">
            <a:off x="6578109" y="-2200017"/>
            <a:ext cx="3415646" cy="7827875"/>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8C1DCDC8-54A7-0667-A3AB-180ABA69FA9D}"/>
              </a:ext>
            </a:extLst>
          </p:cNvPr>
          <p:cNvSpPr/>
          <p:nvPr/>
        </p:nvSpPr>
        <p:spPr>
          <a:xfrm rot="5400000" flipH="1">
            <a:off x="7416322" y="-1353936"/>
            <a:ext cx="3415646" cy="6118199"/>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ED630924-9713-45CF-F763-3EE5EDB898FA}"/>
              </a:ext>
            </a:extLst>
          </p:cNvPr>
          <p:cNvSpPr/>
          <p:nvPr/>
        </p:nvSpPr>
        <p:spPr>
          <a:xfrm rot="16200000">
            <a:off x="6575064" y="1233192"/>
            <a:ext cx="3421744" cy="7827874"/>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D82B82B9-20B1-45E3-DB39-6F0601BFAE2C}"/>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57373AEB-99AF-9B97-9678-033FE6A818B3}"/>
              </a:ext>
            </a:extLst>
          </p:cNvPr>
          <p:cNvSpPr/>
          <p:nvPr/>
        </p:nvSpPr>
        <p:spPr>
          <a:xfrm>
            <a:off x="16784" y="3346560"/>
            <a:ext cx="12175216" cy="3511440"/>
          </a:xfrm>
          <a:prstGeom prst="triangle">
            <a:avLst>
              <a:gd name="adj" fmla="val 5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A8CFA3A0-6533-CD49-EB3C-623044CF370B}"/>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F2C80F57-E8E1-EC9A-A0EC-5F7D5D993757}"/>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028F88BB-4180-57EB-3D77-D8BB2644DCF3}"/>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Source: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Adapted from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available at https://gamestorming.com/empathy-map/, licence: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F1356F17-8DCD-D76D-1761-782766BCCFA5}"/>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46081B65-BCAC-EB41-7B66-F226A77E113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293458E8-2B46-92FB-5386-30077115C97F}"/>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3BC449BD-3889-9B02-2612-6E47729F8D2E}"/>
              </a:ext>
            </a:extLst>
          </p:cNvPr>
          <p:cNvSpPr/>
          <p:nvPr/>
        </p:nvSpPr>
        <p:spPr>
          <a:xfrm>
            <a:off x="3867151" y="2694043"/>
            <a:ext cx="77951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109DEA15-0AC5-3FEE-7781-2A041A17ED8F}"/>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D6410951-C7DB-1419-CF5A-40FF5D574B7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70374BC1-3244-779B-623B-6192421817F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8440B17D-0200-C09B-EA6D-91A58CE4E054}"/>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A5248B73-1791-89FC-5063-0E0BACA2F5C9}"/>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E4590E44-4342-C1F7-8175-52EFF582E85A}"/>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601C4E2B-6199-67C7-452A-4B123AB0C7E0}"/>
              </a:ext>
            </a:extLst>
          </p:cNvPr>
          <p:cNvCxnSpPr>
            <a:cxnSpLocks/>
          </p:cNvCxnSpPr>
          <p:nvPr/>
        </p:nvCxnSpPr>
        <p:spPr>
          <a:xfrm>
            <a:off x="6086504" y="222567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67A97A5D-AC51-9F96-43BD-28069915AD80}"/>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What does the person need to achieve or do? </a:t>
            </a:r>
          </a:p>
        </p:txBody>
      </p:sp>
      <p:sp>
        <p:nvSpPr>
          <p:cNvPr id="3" name="Textfeld 2">
            <a:extLst>
              <a:ext uri="{FF2B5EF4-FFF2-40B4-BE49-F238E27FC236}">
                <a16:creationId xmlns:a16="http://schemas.microsoft.com/office/drawing/2014/main" id="{6917393F-7D71-5DC4-6721-A1FF23EA2218}"/>
              </a:ext>
            </a:extLst>
          </p:cNvPr>
          <p:cNvSpPr txBox="1"/>
          <p:nvPr/>
        </p:nvSpPr>
        <p:spPr>
          <a:xfrm rot="19844067">
            <a:off x="7966497" y="1104770"/>
            <a:ext cx="4834452" cy="338554"/>
          </a:xfrm>
          <a:prstGeom prst="rect">
            <a:avLst/>
          </a:prstGeom>
          <a:noFill/>
        </p:spPr>
        <p:txBody>
          <a:bodyPr wrap="square" rtlCol="0">
            <a:spAutoFit/>
          </a:bodyPr>
          <a:lstStyle>
            <a:defPPr>
              <a:defRPr lang="ru-RU"/>
            </a:defPPr>
            <a:lvl1pPr>
              <a:defRPr sz="1600" b="1"/>
            </a:lvl1pPr>
          </a:lstStyle>
          <a:p>
            <a:r>
              <a:rPr lang="de-CH" dirty="0"/>
              <a:t>What does the person see in their surroundings?</a:t>
            </a:r>
          </a:p>
        </p:txBody>
      </p:sp>
      <p:sp>
        <p:nvSpPr>
          <p:cNvPr id="6" name="Textfeld 5">
            <a:extLst>
              <a:ext uri="{FF2B5EF4-FFF2-40B4-BE49-F238E27FC236}">
                <a16:creationId xmlns:a16="http://schemas.microsoft.com/office/drawing/2014/main" id="{4922AF61-0648-89A3-B6F3-B12D801C2781}"/>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What does the person do?</a:t>
            </a:r>
          </a:p>
        </p:txBody>
      </p:sp>
      <p:sp>
        <p:nvSpPr>
          <p:cNvPr id="7" name="Textfeld 6">
            <a:extLst>
              <a:ext uri="{FF2B5EF4-FFF2-40B4-BE49-F238E27FC236}">
                <a16:creationId xmlns:a16="http://schemas.microsoft.com/office/drawing/2014/main" id="{BF654386-AE0D-847F-1B35-0D592451BFC6}"/>
              </a:ext>
            </a:extLst>
          </p:cNvPr>
          <p:cNvSpPr txBox="1"/>
          <p:nvPr/>
        </p:nvSpPr>
        <p:spPr>
          <a:xfrm rot="1787631">
            <a:off x="406942" y="1438826"/>
            <a:ext cx="3702167" cy="338554"/>
          </a:xfrm>
          <a:prstGeom prst="rect">
            <a:avLst/>
          </a:prstGeom>
          <a:noFill/>
        </p:spPr>
        <p:txBody>
          <a:bodyPr wrap="square" rtlCol="0">
            <a:spAutoFit/>
          </a:bodyPr>
          <a:lstStyle>
            <a:defPPr>
              <a:defRPr lang="ru-RU"/>
            </a:defPPr>
            <a:lvl1pPr>
              <a:defRPr sz="1600" b="1"/>
            </a:lvl1pPr>
          </a:lstStyle>
          <a:p>
            <a:r>
              <a:rPr lang="de-CH" dirty="0"/>
              <a:t>What does the person hear from others?</a:t>
            </a:r>
          </a:p>
        </p:txBody>
      </p:sp>
      <p:sp>
        <p:nvSpPr>
          <p:cNvPr id="8" name="Textfeld 7">
            <a:extLst>
              <a:ext uri="{FF2B5EF4-FFF2-40B4-BE49-F238E27FC236}">
                <a16:creationId xmlns:a16="http://schemas.microsoft.com/office/drawing/2014/main" id="{40B4CB93-51F5-07C4-D987-E894676491E3}"/>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Who is this person?</a:t>
            </a:r>
          </a:p>
        </p:txBody>
      </p:sp>
      <p:sp>
        <p:nvSpPr>
          <p:cNvPr id="9" name="Textfeld 8">
            <a:extLst>
              <a:ext uri="{FF2B5EF4-FFF2-40B4-BE49-F238E27FC236}">
                <a16:creationId xmlns:a16="http://schemas.microsoft.com/office/drawing/2014/main" id="{6C06D85B-A80C-1610-C6B7-B080E7FD4F81}"/>
              </a:ext>
            </a:extLst>
          </p:cNvPr>
          <p:cNvSpPr txBox="1"/>
          <p:nvPr/>
        </p:nvSpPr>
        <p:spPr>
          <a:xfrm>
            <a:off x="4947053" y="2106592"/>
            <a:ext cx="1482207" cy="338554"/>
          </a:xfrm>
          <a:prstGeom prst="rect">
            <a:avLst/>
          </a:prstGeom>
          <a:noFill/>
        </p:spPr>
        <p:txBody>
          <a:bodyPr wrap="square" rtlCol="0">
            <a:spAutoFit/>
          </a:bodyPr>
          <a:lstStyle>
            <a:defPPr>
              <a:defRPr lang="ru-RU"/>
            </a:defPPr>
            <a:lvl1pPr>
              <a:defRPr sz="1600" b="1"/>
            </a:lvl1pPr>
          </a:lstStyle>
          <a:p>
            <a:r>
              <a:rPr lang="de-CH" dirty="0"/>
              <a:t>Frustration?</a:t>
            </a:r>
          </a:p>
        </p:txBody>
      </p:sp>
      <p:sp>
        <p:nvSpPr>
          <p:cNvPr id="11" name="Textfeld 10">
            <a:extLst>
              <a:ext uri="{FF2B5EF4-FFF2-40B4-BE49-F238E27FC236}">
                <a16:creationId xmlns:a16="http://schemas.microsoft.com/office/drawing/2014/main" id="{8C938441-0456-E978-3C6F-E79897D35E01}"/>
              </a:ext>
            </a:extLst>
          </p:cNvPr>
          <p:cNvSpPr txBox="1"/>
          <p:nvPr/>
        </p:nvSpPr>
        <p:spPr>
          <a:xfrm>
            <a:off x="6192175" y="2045648"/>
            <a:ext cx="1482207" cy="584775"/>
          </a:xfrm>
          <a:prstGeom prst="rect">
            <a:avLst/>
          </a:prstGeom>
          <a:noFill/>
        </p:spPr>
        <p:txBody>
          <a:bodyPr wrap="square" rtlCol="0">
            <a:spAutoFit/>
          </a:bodyPr>
          <a:lstStyle>
            <a:defPPr>
              <a:defRPr lang="ru-RU"/>
            </a:defPPr>
            <a:lvl1pPr>
              <a:defRPr sz="1600" b="1"/>
            </a:lvl1pPr>
          </a:lstStyle>
          <a:p>
            <a:r>
              <a:rPr lang="de-CH" dirty="0"/>
              <a:t>Desired state?</a:t>
            </a:r>
          </a:p>
        </p:txBody>
      </p:sp>
      <p:sp>
        <p:nvSpPr>
          <p:cNvPr id="15" name="Textfeld 14">
            <a:extLst>
              <a:ext uri="{FF2B5EF4-FFF2-40B4-BE49-F238E27FC236}">
                <a16:creationId xmlns:a16="http://schemas.microsoft.com/office/drawing/2014/main" id="{F8B6A8CF-A5C3-F27D-4CBD-C9E2F404AFE5}"/>
              </a:ext>
            </a:extLst>
          </p:cNvPr>
          <p:cNvSpPr txBox="1"/>
          <p:nvPr/>
        </p:nvSpPr>
        <p:spPr>
          <a:xfrm>
            <a:off x="8782054" y="3500021"/>
            <a:ext cx="2886070" cy="584775"/>
          </a:xfrm>
          <a:prstGeom prst="rect">
            <a:avLst/>
          </a:prstGeom>
          <a:noFill/>
        </p:spPr>
        <p:txBody>
          <a:bodyPr wrap="square" rtlCol="0">
            <a:spAutoFit/>
          </a:bodyPr>
          <a:lstStyle>
            <a:defPPr>
              <a:defRPr lang="ru-RU"/>
            </a:defPPr>
            <a:lvl1pPr>
              <a:defRPr sz="1600" b="1"/>
            </a:lvl1pPr>
          </a:lstStyle>
          <a:p>
            <a:r>
              <a:rPr lang="de-CH" dirty="0"/>
              <a:t>What does the person say about this?</a:t>
            </a:r>
          </a:p>
        </p:txBody>
      </p:sp>
    </p:spTree>
    <p:extLst>
      <p:ext uri="{BB962C8B-B14F-4D97-AF65-F5344CB8AC3E}">
        <p14:creationId xmlns:p14="http://schemas.microsoft.com/office/powerpoint/2010/main" val="1191222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31</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384869" y="1372279"/>
            <a:ext cx="9086281" cy="4104283"/>
          </a:xfrm>
        </p:spPr>
        <p:txBody>
          <a:bodyPr>
            <a:noAutofit/>
          </a:bodyPr>
          <a:lstStyle/>
          <a:p>
            <a:pPr algn="l">
              <a:buClr>
                <a:srgbClr val="96CB00"/>
              </a:buClr>
            </a:pPr>
            <a:r>
              <a:rPr lang="en-GB" sz="2000" b="1" noProof="0" dirty="0">
                <a:solidFill>
                  <a:srgbClr val="D17930"/>
                </a:solidFill>
              </a:rPr>
              <a:t>Tasks</a:t>
            </a:r>
          </a:p>
          <a:p>
            <a:pPr algn="l">
              <a:lnSpc>
                <a:spcPct val="120000"/>
              </a:lnSpc>
              <a:buClr>
                <a:srgbClr val="96CB00"/>
              </a:buClr>
            </a:pPr>
            <a:r>
              <a:rPr lang="en-GB" sz="1800" b="1" noProof="0" dirty="0">
                <a:solidFill>
                  <a:srgbClr val="686868"/>
                </a:solidFill>
              </a:rPr>
              <a:t>Conduct at least two empathy interviews within your team. </a:t>
            </a:r>
          </a:p>
          <a:p>
            <a:pPr marL="342900" indent="-342900" algn="l">
              <a:lnSpc>
                <a:spcPct val="120000"/>
              </a:lnSpc>
              <a:spcBef>
                <a:spcPts val="600"/>
              </a:spcBef>
              <a:buClr>
                <a:srgbClr val="96CB00"/>
              </a:buClr>
              <a:buFont typeface="Arial" panose="020B0604020202020204" pitchFamily="34" charset="0"/>
              <a:buChar char="•"/>
            </a:pPr>
            <a:r>
              <a:rPr lang="en-GB" sz="1800" noProof="0" dirty="0">
                <a:solidFill>
                  <a:srgbClr val="686868"/>
                </a:solidFill>
              </a:rPr>
              <a:t>Select two people from the target group who are actually affected by the problem.</a:t>
            </a:r>
          </a:p>
          <a:p>
            <a:pPr marL="342900" indent="-342900" algn="l">
              <a:lnSpc>
                <a:spcPct val="120000"/>
              </a:lnSpc>
              <a:spcBef>
                <a:spcPts val="600"/>
              </a:spcBef>
              <a:buClr>
                <a:srgbClr val="96CB00"/>
              </a:buClr>
              <a:buFont typeface="Arial" panose="020B0604020202020204" pitchFamily="34" charset="0"/>
              <a:buChar char="•"/>
            </a:pPr>
            <a:r>
              <a:rPr lang="en-GB" sz="1800" noProof="0" dirty="0">
                <a:solidFill>
                  <a:srgbClr val="686868"/>
                </a:solidFill>
              </a:rPr>
              <a:t>Adapt the list of questions to suit the individuals and situations.</a:t>
            </a:r>
          </a:p>
          <a:p>
            <a:pPr marL="342900" indent="-342900" algn="l">
              <a:lnSpc>
                <a:spcPct val="120000"/>
              </a:lnSpc>
              <a:spcBef>
                <a:spcPts val="600"/>
              </a:spcBef>
              <a:buClr>
                <a:srgbClr val="96CB00"/>
              </a:buClr>
              <a:buFont typeface="Arial" panose="020B0604020202020204" pitchFamily="34" charset="0"/>
              <a:buChar char="•"/>
            </a:pPr>
            <a:r>
              <a:rPr lang="en-GB" sz="1800" noProof="0" dirty="0">
                <a:solidFill>
                  <a:srgbClr val="686868"/>
                </a:solidFill>
              </a:rPr>
              <a:t>Conduct interviews lasting 10 to 15 minutes each and, whilst doing so, note down the answers directly on the empathy map. </a:t>
            </a:r>
          </a:p>
          <a:p>
            <a:pPr marL="342900" indent="-342900" algn="l">
              <a:lnSpc>
                <a:spcPct val="120000"/>
              </a:lnSpc>
              <a:spcBef>
                <a:spcPts val="600"/>
              </a:spcBef>
              <a:buClr>
                <a:srgbClr val="96CB00"/>
              </a:buClr>
              <a:buFont typeface="Arial" panose="020B0604020202020204" pitchFamily="34" charset="0"/>
              <a:buChar char="•"/>
            </a:pPr>
            <a:r>
              <a:rPr lang="en-GB" sz="1800" noProof="0" dirty="0">
                <a:solidFill>
                  <a:srgbClr val="686868"/>
                </a:solidFill>
              </a:rPr>
              <a:t>Formulate three conclusions (</a:t>
            </a:r>
            <a:r>
              <a:rPr lang="en-GB" sz="1800" dirty="0">
                <a:solidFill>
                  <a:srgbClr val="686868"/>
                </a:solidFill>
              </a:rPr>
              <a:t>i.e.</a:t>
            </a:r>
            <a:r>
              <a:rPr lang="en-GB" sz="1800" noProof="0" dirty="0">
                <a:solidFill>
                  <a:srgbClr val="686868"/>
                </a:solidFill>
              </a:rPr>
              <a:t> «concise, quick, clear»)</a:t>
            </a:r>
          </a:p>
          <a:p>
            <a:pPr marL="342900" indent="-342900" algn="l">
              <a:lnSpc>
                <a:spcPct val="120000"/>
              </a:lnSpc>
              <a:spcBef>
                <a:spcPts val="600"/>
              </a:spcBef>
              <a:buClr>
                <a:srgbClr val="96CB00"/>
              </a:buClr>
              <a:buFont typeface="Arial" panose="020B0604020202020204" pitchFamily="34" charset="0"/>
              <a:buChar char="•"/>
            </a:pPr>
            <a:r>
              <a:rPr lang="en-GB" sz="1800" noProof="0" dirty="0">
                <a:solidFill>
                  <a:srgbClr val="686868"/>
                </a:solidFill>
              </a:rPr>
              <a:t>Compare and consolidate your results as a team and formulate your final insights.</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5579" y="186359"/>
            <a:ext cx="3073128" cy="1185920"/>
          </a:xfrm>
          <a:prstGeom prst="rect">
            <a:avLst/>
          </a:prstGeom>
        </p:spPr>
      </p:pic>
    </p:spTree>
    <p:extLst>
      <p:ext uri="{BB962C8B-B14F-4D97-AF65-F5344CB8AC3E}">
        <p14:creationId xmlns:p14="http://schemas.microsoft.com/office/powerpoint/2010/main" val="3050192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11E4-62F9-6064-100A-A1DB9791876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363DD9FB-DC5E-6EA9-D137-91AF5A2DFF71}"/>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unit</a:t>
            </a:r>
            <a:b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Applying the </a:t>
            </a:r>
            <a:r>
              <a:rPr kumimoji="0" lang="en-GB" sz="3200" b="1" i="0" u="none" strike="noStrike" kern="1200" cap="none" spc="0" normalizeH="0" baseline="0" noProof="0" dirty="0" err="1">
                <a:ln>
                  <a:noFill/>
                </a:ln>
                <a:solidFill>
                  <a:srgbClr val="D17930"/>
                </a:solidFill>
                <a:effectLst/>
                <a:uLnTx/>
                <a:uFillTx/>
                <a:latin typeface="Century Gothic"/>
                <a:ea typeface="+mj-ea"/>
                <a:cs typeface="Arial" pitchFamily="34" charset="0"/>
              </a:rPr>
              <a:t>Wh</a:t>
            </a: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 &amp; H-</a:t>
            </a:r>
            <a:r>
              <a:rPr lang="en-GB" sz="3200" noProof="0" dirty="0">
                <a:solidFill>
                  <a:srgbClr val="D17930"/>
                </a:solidFill>
                <a:latin typeface="Century Gothic"/>
                <a:cs typeface="Arial" pitchFamily="34" charset="0"/>
              </a:rPr>
              <a:t>Q</a:t>
            </a: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uestions to your own problem area</a:t>
            </a:r>
            <a:endParaRPr kumimoji="0" lang="en-GB"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C0F46636-237C-955D-A596-852220EE8E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691B4C75-45BF-7417-67D4-A71E8374BB29}"/>
              </a:ext>
            </a:extLst>
          </p:cNvPr>
          <p:cNvGrpSpPr/>
          <p:nvPr/>
        </p:nvGrpSpPr>
        <p:grpSpPr>
          <a:xfrm>
            <a:off x="9941961" y="912966"/>
            <a:ext cx="1135146" cy="1136164"/>
            <a:chOff x="6438355" y="3124930"/>
            <a:chExt cx="1260000" cy="1260000"/>
          </a:xfrm>
        </p:grpSpPr>
        <p:sp>
          <p:nvSpPr>
            <p:cNvPr id="8" name="Ellipse 16">
              <a:extLst>
                <a:ext uri="{FF2B5EF4-FFF2-40B4-BE49-F238E27FC236}">
                  <a16:creationId xmlns:a16="http://schemas.microsoft.com/office/drawing/2014/main" id="{F5A0EE1B-0FB6-6110-0E1C-8C6DD5A21F3F}"/>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CF3B4132-9006-F20F-4F00-460AC6ECC687}"/>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AA1F6246-056E-5F9D-E8F3-4F8F2F174ACE}"/>
              </a:ext>
            </a:extLst>
          </p:cNvPr>
          <p:cNvSpPr txBox="1"/>
          <p:nvPr/>
        </p:nvSpPr>
        <p:spPr>
          <a:xfrm>
            <a:off x="9080764" y="2124794"/>
            <a:ext cx="26616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Wh</a:t>
            </a:r>
            <a:r>
              <a:rPr kumimoji="0" lang="en-GB"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&amp; H-</a:t>
            </a:r>
            <a:r>
              <a:rPr lang="en-GB" b="1" noProof="0" dirty="0">
                <a:solidFill>
                  <a:srgbClr val="0B4874"/>
                </a:solidFill>
                <a:latin typeface="Century Gothic" panose="020B0502020202020204" pitchFamily="34" charset="0"/>
              </a:rPr>
              <a:t>Q</a:t>
            </a:r>
            <a:r>
              <a:rPr kumimoji="0" lang="en-GB"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uestions and critical thinking</a:t>
            </a:r>
          </a:p>
        </p:txBody>
      </p:sp>
    </p:spTree>
    <p:extLst>
      <p:ext uri="{BB962C8B-B14F-4D97-AF65-F5344CB8AC3E}">
        <p14:creationId xmlns:p14="http://schemas.microsoft.com/office/powerpoint/2010/main" val="2456092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BFA07-3BDC-C2A7-38CF-3F21934AA609}"/>
            </a:ext>
          </a:extLst>
        </p:cNvPr>
        <p:cNvGrpSpPr/>
        <p:nvPr/>
      </p:nvGrpSpPr>
      <p:grpSpPr>
        <a:xfrm>
          <a:off x="0" y="0"/>
          <a:ext cx="0" cy="0"/>
          <a:chOff x="0" y="0"/>
          <a:chExt cx="0" cy="0"/>
        </a:xfrm>
      </p:grpSpPr>
      <p:sp>
        <p:nvSpPr>
          <p:cNvPr id="13" name="Inhaltsplatzhalter 2">
            <a:extLst>
              <a:ext uri="{FF2B5EF4-FFF2-40B4-BE49-F238E27FC236}">
                <a16:creationId xmlns:a16="http://schemas.microsoft.com/office/drawing/2014/main" id="{C664F8CE-9E16-DD08-F19F-7DB6714D737E}"/>
              </a:ext>
            </a:extLst>
          </p:cNvPr>
          <p:cNvSpPr txBox="1">
            <a:spLocks/>
          </p:cNvSpPr>
          <p:nvPr/>
        </p:nvSpPr>
        <p:spPr>
          <a:xfrm>
            <a:off x="1040124" y="1386671"/>
            <a:ext cx="4046207" cy="386511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On the right-hand side, you see W</a:t>
            </a:r>
            <a:r>
              <a:rPr lang="en-GB" sz="1800" dirty="0">
                <a:solidFill>
                  <a:srgbClr val="D0D0D0">
                    <a:lumMod val="50000"/>
                  </a:srgbClr>
                </a:solidFill>
                <a:latin typeface="Century Gothic"/>
              </a:rPr>
              <a:t>h-</a:t>
            </a: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 &amp; H-Questions relating to the problem of litter left behind after a music festival.</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Now formulate appropriate </a:t>
            </a:r>
            <a:b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br>
            <a:r>
              <a:rPr kumimoji="0" lang="en-GB"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Wh</a:t>
            </a: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 &amp; H-Questions for your own problem area:</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Who?</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What?</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When?</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Where?</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Why?</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How?</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To what end?</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What for?</a:t>
            </a:r>
          </a:p>
        </p:txBody>
      </p:sp>
      <p:pic>
        <p:nvPicPr>
          <p:cNvPr id="19" name="Рисунок 40">
            <a:extLst>
              <a:ext uri="{FF2B5EF4-FFF2-40B4-BE49-F238E27FC236}">
                <a16:creationId xmlns:a16="http://schemas.microsoft.com/office/drawing/2014/main" id="{552694E0-F4FD-4139-082F-33FDA347C5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pic>
        <p:nvPicPr>
          <p:cNvPr id="2" name="Grafik 1" descr="Ein Bild, das draußen, Gras, Zelt, Baum enthält.&#10;&#10;KI-generierte Inhalte können fehlerhaft sein.">
            <a:extLst>
              <a:ext uri="{FF2B5EF4-FFF2-40B4-BE49-F238E27FC236}">
                <a16:creationId xmlns:a16="http://schemas.microsoft.com/office/drawing/2014/main" id="{EC76D349-E3EC-A5A2-B9CA-D7EBEBD71A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1485" y="3660037"/>
            <a:ext cx="3041636" cy="2020100"/>
          </a:xfrm>
          <a:prstGeom prst="rect">
            <a:avLst/>
          </a:prstGeom>
        </p:spPr>
      </p:pic>
      <p:sp>
        <p:nvSpPr>
          <p:cNvPr id="15" name="Denkblase: wolkenförmig 14">
            <a:extLst>
              <a:ext uri="{FF2B5EF4-FFF2-40B4-BE49-F238E27FC236}">
                <a16:creationId xmlns:a16="http://schemas.microsoft.com/office/drawing/2014/main" id="{D84CB452-AB36-87F0-CAAD-15F53A0900C1}"/>
              </a:ext>
            </a:extLst>
          </p:cNvPr>
          <p:cNvSpPr/>
          <p:nvPr/>
        </p:nvSpPr>
        <p:spPr>
          <a:xfrm>
            <a:off x="5086331" y="1957837"/>
            <a:ext cx="2329244" cy="1416674"/>
          </a:xfrm>
          <a:prstGeom prst="cloudCallout">
            <a:avLst>
              <a:gd name="adj1" fmla="val 48620"/>
              <a:gd name="adj2" fmla="val 83504"/>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entury Gothic"/>
                <a:ea typeface="+mn-ea"/>
                <a:cs typeface="+mn-cs"/>
              </a:rPr>
              <a:t>What makes festival-goers  leave their trash behind?</a:t>
            </a:r>
          </a:p>
        </p:txBody>
      </p:sp>
      <p:sp>
        <p:nvSpPr>
          <p:cNvPr id="16" name="Denkblase: wolkenförmig 15">
            <a:extLst>
              <a:ext uri="{FF2B5EF4-FFF2-40B4-BE49-F238E27FC236}">
                <a16:creationId xmlns:a16="http://schemas.microsoft.com/office/drawing/2014/main" id="{023E5756-83B7-DE75-A320-67EC7ACBCC30}"/>
              </a:ext>
            </a:extLst>
          </p:cNvPr>
          <p:cNvSpPr/>
          <p:nvPr/>
        </p:nvSpPr>
        <p:spPr>
          <a:xfrm>
            <a:off x="9779592" y="1788837"/>
            <a:ext cx="2488347" cy="1348833"/>
          </a:xfrm>
          <a:prstGeom prst="cloudCallout">
            <a:avLst>
              <a:gd name="adj1" fmla="val -42276"/>
              <a:gd name="adj2" fmla="val 79541"/>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entury Gothic"/>
                <a:ea typeface="+mn-ea"/>
                <a:cs typeface="+mn-cs"/>
              </a:rPr>
              <a:t>Why do festival-goers not take their tents with them and re-use them later?</a:t>
            </a:r>
          </a:p>
        </p:txBody>
      </p:sp>
      <p:sp>
        <p:nvSpPr>
          <p:cNvPr id="17" name="Denkblase: wolkenförmig 16">
            <a:extLst>
              <a:ext uri="{FF2B5EF4-FFF2-40B4-BE49-F238E27FC236}">
                <a16:creationId xmlns:a16="http://schemas.microsoft.com/office/drawing/2014/main" id="{A9946ADF-2DFE-EA2C-47EF-116B6B2D3F05}"/>
              </a:ext>
            </a:extLst>
          </p:cNvPr>
          <p:cNvSpPr/>
          <p:nvPr/>
        </p:nvSpPr>
        <p:spPr>
          <a:xfrm>
            <a:off x="7328885" y="1686887"/>
            <a:ext cx="2329244" cy="1225776"/>
          </a:xfrm>
          <a:prstGeom prst="cloudCallout">
            <a:avLst>
              <a:gd name="adj1" fmla="val 7020"/>
              <a:gd name="adj2" fmla="val 103786"/>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How did festival organisers lay down their ground rules?</a:t>
            </a:r>
          </a:p>
        </p:txBody>
      </p:sp>
      <p:sp>
        <p:nvSpPr>
          <p:cNvPr id="18" name="Denkblase: wolkenförmig 17">
            <a:extLst>
              <a:ext uri="{FF2B5EF4-FFF2-40B4-BE49-F238E27FC236}">
                <a16:creationId xmlns:a16="http://schemas.microsoft.com/office/drawing/2014/main" id="{A77174D3-FD29-A719-EDC8-C7DA42F53F9E}"/>
              </a:ext>
            </a:extLst>
          </p:cNvPr>
          <p:cNvSpPr/>
          <p:nvPr/>
        </p:nvSpPr>
        <p:spPr>
          <a:xfrm>
            <a:off x="9997500" y="3850935"/>
            <a:ext cx="2308752" cy="1225776"/>
          </a:xfrm>
          <a:prstGeom prst="cloudCallout">
            <a:avLst>
              <a:gd name="adj1" fmla="val -72068"/>
              <a:gd name="adj2" fmla="val 3253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entury Gothic"/>
                <a:ea typeface="+mn-ea"/>
                <a:cs typeface="+mn-cs"/>
              </a:rPr>
              <a:t>To what end do festival organisers provide big meadows ?</a:t>
            </a:r>
          </a:p>
        </p:txBody>
      </p:sp>
      <p:sp>
        <p:nvSpPr>
          <p:cNvPr id="4" name="Denkblase: wolkenförmig 3">
            <a:extLst>
              <a:ext uri="{FF2B5EF4-FFF2-40B4-BE49-F238E27FC236}">
                <a16:creationId xmlns:a16="http://schemas.microsoft.com/office/drawing/2014/main" id="{89808739-F6CF-B78F-B3F0-3B06B8221E55}"/>
              </a:ext>
            </a:extLst>
          </p:cNvPr>
          <p:cNvSpPr/>
          <p:nvPr/>
        </p:nvSpPr>
        <p:spPr>
          <a:xfrm>
            <a:off x="4891002" y="3660037"/>
            <a:ext cx="2080483" cy="1416674"/>
          </a:xfrm>
          <a:prstGeom prst="cloudCallout">
            <a:avLst>
              <a:gd name="adj1" fmla="val 51835"/>
              <a:gd name="adj2" fmla="val 5979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entury Gothic"/>
                <a:ea typeface="+mn-ea"/>
                <a:cs typeface="+mn-cs"/>
              </a:rPr>
              <a:t>When do festival-goers bring their own tents?</a:t>
            </a:r>
          </a:p>
        </p:txBody>
      </p:sp>
      <p:sp>
        <p:nvSpPr>
          <p:cNvPr id="6" name="Rectangle 2">
            <a:extLst>
              <a:ext uri="{FF2B5EF4-FFF2-40B4-BE49-F238E27FC236}">
                <a16:creationId xmlns:a16="http://schemas.microsoft.com/office/drawing/2014/main" id="{E67A0141-4C89-B035-361D-F1A30CA897CB}"/>
              </a:ext>
            </a:extLst>
          </p:cNvPr>
          <p:cNvSpPr txBox="1">
            <a:spLocks noChangeArrowheads="1"/>
          </p:cNvSpPr>
          <p:nvPr/>
        </p:nvSpPr>
        <p:spPr bwMode="auto">
          <a:xfrm>
            <a:off x="936802" y="210575"/>
            <a:ext cx="611166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To get to the bottom of a problem, the Wh- &amp; H-Questions can help</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Foliennummernplatzhalter 1">
            <a:extLst>
              <a:ext uri="{FF2B5EF4-FFF2-40B4-BE49-F238E27FC236}">
                <a16:creationId xmlns:a16="http://schemas.microsoft.com/office/drawing/2014/main" id="{9C953416-3C89-0EED-CC57-34AFC3E0FE0E}"/>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08D09CD5-1B00-FAC2-4329-68A64908D06A}"/>
              </a:ext>
            </a:extLst>
          </p:cNvPr>
          <p:cNvSpPr txBox="1"/>
          <p:nvPr/>
        </p:nvSpPr>
        <p:spPr>
          <a:xfrm>
            <a:off x="7032249" y="5680138"/>
            <a:ext cx="1138807" cy="24622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dirty="0">
                <a:ln>
                  <a:noFill/>
                </a:ln>
                <a:solidFill>
                  <a:srgbClr val="686868"/>
                </a:solidFill>
                <a:effectLst/>
                <a:uLnTx/>
                <a:uFillTx/>
                <a:latin typeface="Century Gothic"/>
                <a:ea typeface="+mn-ea"/>
                <a:cs typeface="+mn-cs"/>
              </a:rPr>
              <a:t>Source: </a:t>
            </a:r>
            <a:r>
              <a:rPr kumimoji="0" lang="de-CH" sz="1000" i="0" u="none" strike="noStrike" kern="1200" cap="none" spc="0" normalizeH="0" baseline="0" noProof="0" dirty="0">
                <a:ln>
                  <a:noFill/>
                </a:ln>
                <a:solidFill>
                  <a:srgbClr val="686868"/>
                </a:solidFill>
                <a:effectLst/>
                <a:uLnTx/>
                <a:uFillTx/>
                <a:latin typeface="Century Gothic"/>
                <a:ea typeface="+mn-ea"/>
                <a:cs typeface="+mn-cs"/>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a:ea typeface="+mn-ea"/>
              <a:cs typeface="+mn-cs"/>
            </a:endParaRPr>
          </a:p>
        </p:txBody>
      </p:sp>
    </p:spTree>
    <p:extLst>
      <p:ext uri="{BB962C8B-B14F-4D97-AF65-F5344CB8AC3E}">
        <p14:creationId xmlns:p14="http://schemas.microsoft.com/office/powerpoint/2010/main" val="4244915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684118" y="3274006"/>
            <a:ext cx="589827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module</a:t>
            </a:r>
            <a:b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Presenting what you have learnt and seeking feedback</a:t>
            </a:r>
            <a:endParaRPr kumimoji="0" lang="en-GB"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15" name="Gruppieren 14">
            <a:extLst>
              <a:ext uri="{FF2B5EF4-FFF2-40B4-BE49-F238E27FC236}">
                <a16:creationId xmlns:a16="http://schemas.microsoft.com/office/drawing/2014/main" id="{7CC576AD-E7CF-63B2-8494-297B0B3FB2E6}"/>
              </a:ext>
            </a:extLst>
          </p:cNvPr>
          <p:cNvGrpSpPr/>
          <p:nvPr/>
        </p:nvGrpSpPr>
        <p:grpSpPr>
          <a:xfrm>
            <a:off x="10038543" y="958082"/>
            <a:ext cx="1135146" cy="1136164"/>
            <a:chOff x="6438355" y="3124930"/>
            <a:chExt cx="1260000" cy="1260000"/>
          </a:xfrm>
        </p:grpSpPr>
        <p:sp>
          <p:nvSpPr>
            <p:cNvPr id="16" name="Ellipse 16">
              <a:extLst>
                <a:ext uri="{FF2B5EF4-FFF2-40B4-BE49-F238E27FC236}">
                  <a16:creationId xmlns:a16="http://schemas.microsoft.com/office/drawing/2014/main" id="{6ADF29C9-0A5A-91A2-3AF1-16F26EC34FC7}"/>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7" name="Freeform 5">
              <a:extLst>
                <a:ext uri="{FF2B5EF4-FFF2-40B4-BE49-F238E27FC236}">
                  <a16:creationId xmlns:a16="http://schemas.microsoft.com/office/drawing/2014/main" id="{71C0088E-6AAF-9547-4A93-157539F5AA7F}"/>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8" name="Textfeld 17">
            <a:extLst>
              <a:ext uri="{FF2B5EF4-FFF2-40B4-BE49-F238E27FC236}">
                <a16:creationId xmlns:a16="http://schemas.microsoft.com/office/drawing/2014/main" id="{7DDA7A4E-5F4D-930F-C60A-6E33BB4CCEF2}"/>
              </a:ext>
            </a:extLst>
          </p:cNvPr>
          <p:cNvSpPr txBox="1"/>
          <p:nvPr/>
        </p:nvSpPr>
        <p:spPr>
          <a:xfrm>
            <a:off x="9590233" y="2148890"/>
            <a:ext cx="206053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Pitching and giving feedback</a:t>
            </a:r>
          </a:p>
        </p:txBody>
      </p:sp>
    </p:spTree>
    <p:extLst>
      <p:ext uri="{BB962C8B-B14F-4D97-AF65-F5344CB8AC3E}">
        <p14:creationId xmlns:p14="http://schemas.microsoft.com/office/powerpoint/2010/main" val="3502020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2625-E555-BDA3-025D-279F3B8F538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D7A4BF0-21FE-9210-EB21-8BFA0B8997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2" name="Rectangle 2">
            <a:extLst>
              <a:ext uri="{FF2B5EF4-FFF2-40B4-BE49-F238E27FC236}">
                <a16:creationId xmlns:a16="http://schemas.microsoft.com/office/drawing/2014/main" id="{4BAE36F3-B51B-7250-FE95-4FB87AA44B65}"/>
              </a:ext>
            </a:extLst>
          </p:cNvPr>
          <p:cNvSpPr txBox="1">
            <a:spLocks noChangeArrowheads="1"/>
          </p:cNvSpPr>
          <p:nvPr/>
        </p:nvSpPr>
        <p:spPr bwMode="auto">
          <a:xfrm>
            <a:off x="948995" y="215645"/>
            <a:ext cx="65675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Outline your current level of knowledge and seek feedback</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3" name="Inhaltsplatzhalter 2">
            <a:extLst>
              <a:ext uri="{FF2B5EF4-FFF2-40B4-BE49-F238E27FC236}">
                <a16:creationId xmlns:a16="http://schemas.microsoft.com/office/drawing/2014/main" id="{BAAF6C06-7D5F-69DF-B4CE-D65B0C36690C}"/>
              </a:ext>
            </a:extLst>
          </p:cNvPr>
          <p:cNvSpPr txBox="1">
            <a:spLocks/>
          </p:cNvSpPr>
          <p:nvPr/>
        </p:nvSpPr>
        <p:spPr>
          <a:xfrm>
            <a:off x="1063538" y="1928021"/>
            <a:ext cx="5369029" cy="386511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Briefly outline the problem area.</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Summarise the key insights you have gained so far.</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Describe how you arrived at these insights.</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Formulate open questions for the other learners: </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What points are still unclear?</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en-GB" sz="1600" b="0" i="0" u="none" strike="noStrike" kern="1200" cap="none" spc="0" normalizeH="0" baseline="0" noProof="0" dirty="0">
                <a:ln>
                  <a:noFill/>
                </a:ln>
                <a:solidFill>
                  <a:srgbClr val="D0D0D0">
                    <a:lumMod val="50000"/>
                  </a:srgbClr>
                </a:solidFill>
                <a:effectLst/>
                <a:uLnTx/>
                <a:uFillTx/>
                <a:latin typeface="Century Gothic"/>
                <a:ea typeface="+mn-ea"/>
                <a:cs typeface="+mn-cs"/>
              </a:rPr>
              <a:t>On which questions would you still need advice from experts?</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en-GB" sz="1598" b="0" i="0" u="none" strike="noStrike" kern="1200" cap="none" spc="0" normalizeH="0" baseline="0" noProof="0" dirty="0">
              <a:ln>
                <a:noFill/>
              </a:ln>
              <a:solidFill>
                <a:srgbClr val="697D91"/>
              </a:solidFill>
              <a:effectLst/>
              <a:uLnTx/>
              <a:uFillTx/>
              <a:latin typeface="Century Gothic"/>
              <a:ea typeface="+mn-ea"/>
              <a:cs typeface="+mn-cs"/>
            </a:endParaRPr>
          </a:p>
          <a:p>
            <a:pPr marL="0" marR="0" lvl="1" indent="0"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None/>
              <a:tabLst/>
              <a:defRPr/>
            </a:pPr>
            <a:endParaRPr kumimoji="0" lang="de-CH" sz="2597" b="0" i="0" u="none" strike="noStrike" kern="1200" cap="none" spc="0" normalizeH="0" baseline="0" noProof="0" dirty="0">
              <a:ln>
                <a:noFill/>
              </a:ln>
              <a:solidFill>
                <a:srgbClr val="697D91"/>
              </a:solidFill>
              <a:effectLst/>
              <a:uLnTx/>
              <a:uFillTx/>
              <a:latin typeface="Century Gothic"/>
              <a:ea typeface="+mn-ea"/>
              <a:cs typeface="+mn-cs"/>
            </a:endParaRPr>
          </a:p>
        </p:txBody>
      </p:sp>
      <p:pic>
        <p:nvPicPr>
          <p:cNvPr id="19" name="Рисунок 40">
            <a:extLst>
              <a:ext uri="{FF2B5EF4-FFF2-40B4-BE49-F238E27FC236}">
                <a16:creationId xmlns:a16="http://schemas.microsoft.com/office/drawing/2014/main" id="{2DFB9279-938F-CD08-8D8E-230948EA52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pic>
        <p:nvPicPr>
          <p:cNvPr id="15" name="Grafik 14">
            <a:extLst>
              <a:ext uri="{FF2B5EF4-FFF2-40B4-BE49-F238E27FC236}">
                <a16:creationId xmlns:a16="http://schemas.microsoft.com/office/drawing/2014/main" id="{136FAF72-DE8B-C011-9987-41D42C61C8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0686" y="1989664"/>
            <a:ext cx="4337776" cy="3865119"/>
          </a:xfrm>
          <a:prstGeom prst="rect">
            <a:avLst/>
          </a:prstGeom>
          <a:ln>
            <a:solidFill>
              <a:schemeClr val="bg1"/>
            </a:solidFill>
          </a:ln>
          <a:effectLst>
            <a:outerShdw blurRad="50800" dist="38100" dir="2700000" algn="tl" rotWithShape="0">
              <a:prstClr val="black">
                <a:alpha val="40000"/>
              </a:prstClr>
            </a:outerShdw>
          </a:effectLst>
        </p:spPr>
      </p:pic>
      <p:sp>
        <p:nvSpPr>
          <p:cNvPr id="17" name="Textfeld 16">
            <a:extLst>
              <a:ext uri="{FF2B5EF4-FFF2-40B4-BE49-F238E27FC236}">
                <a16:creationId xmlns:a16="http://schemas.microsoft.com/office/drawing/2014/main" id="{9ADEACC9-C7F9-08C8-B32D-5493C4F74D5D}"/>
              </a:ext>
            </a:extLst>
          </p:cNvPr>
          <p:cNvSpPr txBox="1"/>
          <p:nvPr/>
        </p:nvSpPr>
        <p:spPr>
          <a:xfrm>
            <a:off x="6943795" y="5930516"/>
            <a:ext cx="2528978" cy="246221"/>
          </a:xfrm>
          <a:prstGeom prst="rect">
            <a:avLst/>
          </a:prstGeom>
          <a:noFill/>
        </p:spPr>
        <p:txBody>
          <a:bodyPr wrap="square">
            <a:spAutoFit/>
          </a:bodyPr>
          <a:lstStyle/>
          <a:p>
            <a:r>
              <a:rPr lang="en-US" sz="1000" b="1" dirty="0">
                <a:solidFill>
                  <a:srgbClr val="686868"/>
                </a:solidFill>
                <a:effectLst/>
                <a:ea typeface="Times New Roman" panose="02020603050405020304" pitchFamily="18" charset="0"/>
                <a:cs typeface="Times New Roman" panose="02020603050405020304" pitchFamily="18" charset="0"/>
              </a:rPr>
              <a:t>Source: </a:t>
            </a:r>
            <a:r>
              <a:rPr lang="en-US" sz="1000" dirty="0">
                <a:solidFill>
                  <a:srgbClr val="686868"/>
                </a:solidFill>
                <a:effectLst/>
                <a:ea typeface="Times New Roman" panose="02020603050405020304" pitchFamily="18" charset="0"/>
                <a:cs typeface="Times New Roman" panose="02020603050405020304" pitchFamily="18" charset="0"/>
              </a:rPr>
              <a:t>iStock.com/</a:t>
            </a:r>
            <a:r>
              <a:rPr lang="de-CH" sz="1000" dirty="0" err="1">
                <a:solidFill>
                  <a:srgbClr val="686868"/>
                </a:solidFill>
                <a:effectLst/>
                <a:ea typeface="Times New Roman" panose="02020603050405020304" pitchFamily="18" charset="0"/>
                <a:cs typeface="Times New Roman" panose="02020603050405020304" pitchFamily="18" charset="0"/>
              </a:rPr>
              <a:t>RENGraphic</a:t>
            </a:r>
            <a:endParaRPr lang="de-CH" sz="1000" dirty="0">
              <a:solidFill>
                <a:srgbClr val="686868"/>
              </a:solidFill>
            </a:endParaRPr>
          </a:p>
        </p:txBody>
      </p:sp>
    </p:spTree>
    <p:extLst>
      <p:ext uri="{BB962C8B-B14F-4D97-AF65-F5344CB8AC3E}">
        <p14:creationId xmlns:p14="http://schemas.microsoft.com/office/powerpoint/2010/main" val="2599638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23AB8-82E4-66AF-9A46-2337F8FF2F3F}"/>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64DDD13A-5DB3-B401-836D-5081DE4D5306}"/>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t>Learning unit</a:t>
            </a:r>
            <a:br>
              <a:rPr kumimoji="0" lang="en-GB"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GB" sz="3200" b="1" i="0" u="none" strike="noStrike" kern="1200" cap="none" spc="0" normalizeH="0" baseline="0" noProof="0" dirty="0">
                <a:ln>
                  <a:noFill/>
                </a:ln>
                <a:solidFill>
                  <a:srgbClr val="D17930"/>
                </a:solidFill>
                <a:effectLst/>
                <a:uLnTx/>
                <a:uFillTx/>
                <a:latin typeface="Century Gothic"/>
                <a:ea typeface="+mj-ea"/>
                <a:cs typeface="Arial" pitchFamily="34" charset="0"/>
              </a:rPr>
              <a:t>Interview with an expert</a:t>
            </a:r>
            <a:endParaRPr kumimoji="0" lang="en-GB"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B2A3A5E5-02D9-0837-01F5-9CBA9AA82F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01F1F317-3026-CB8E-A908-219A4FDB87F2}"/>
              </a:ext>
            </a:extLst>
          </p:cNvPr>
          <p:cNvGrpSpPr/>
          <p:nvPr/>
        </p:nvGrpSpPr>
        <p:grpSpPr>
          <a:xfrm>
            <a:off x="10036557" y="912966"/>
            <a:ext cx="1135146" cy="1136164"/>
            <a:chOff x="6438355" y="3124930"/>
            <a:chExt cx="1260000" cy="1260000"/>
          </a:xfrm>
        </p:grpSpPr>
        <p:sp>
          <p:nvSpPr>
            <p:cNvPr id="8" name="Ellipse 16">
              <a:extLst>
                <a:ext uri="{FF2B5EF4-FFF2-40B4-BE49-F238E27FC236}">
                  <a16:creationId xmlns:a16="http://schemas.microsoft.com/office/drawing/2014/main" id="{3CE969E3-D998-9066-044D-1B720D967084}"/>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6064993D-44D8-A223-C3AA-56F315E84EC3}"/>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6B7219C3-AE34-C178-5E4B-AA23B7263BC4}"/>
              </a:ext>
            </a:extLst>
          </p:cNvPr>
          <p:cNvSpPr txBox="1"/>
          <p:nvPr/>
        </p:nvSpPr>
        <p:spPr>
          <a:xfrm>
            <a:off x="9661239" y="2124794"/>
            <a:ext cx="18660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Conducting interviews</a:t>
            </a:r>
          </a:p>
        </p:txBody>
      </p:sp>
    </p:spTree>
    <p:extLst>
      <p:ext uri="{BB962C8B-B14F-4D97-AF65-F5344CB8AC3E}">
        <p14:creationId xmlns:p14="http://schemas.microsoft.com/office/powerpoint/2010/main" val="1312477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1968-2457-A137-EAC5-6343B66F931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21B39E0-A92F-CDE1-8455-D11CC89394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767B2F7F-9D48-DF16-CCAD-86847D46F956}"/>
              </a:ext>
            </a:extLst>
          </p:cNvPr>
          <p:cNvSpPr>
            <a:spLocks noGrp="1"/>
          </p:cNvSpPr>
          <p:nvPr>
            <p:ph type="body" idx="1"/>
          </p:nvPr>
        </p:nvSpPr>
        <p:spPr>
          <a:xfrm>
            <a:off x="947814" y="1522708"/>
            <a:ext cx="10296371" cy="4330261"/>
          </a:xfrm>
        </p:spPr>
        <p:txBody>
          <a:bodyPr>
            <a:normAutofit/>
          </a:bodyPr>
          <a:lstStyle/>
          <a:p>
            <a:pPr algn="l">
              <a:buClr>
                <a:srgbClr val="96CB00"/>
              </a:buClr>
            </a:pPr>
            <a:r>
              <a:rPr lang="en-GB" sz="2600" b="1" noProof="0" dirty="0">
                <a:solidFill>
                  <a:srgbClr val="D17930"/>
                </a:solidFill>
              </a:rPr>
              <a:t>Tasks</a:t>
            </a:r>
          </a:p>
          <a:p>
            <a:pPr algn="l">
              <a:buClr>
                <a:srgbClr val="96CB00"/>
              </a:buClr>
            </a:pPr>
            <a:r>
              <a:rPr lang="en-GB" sz="2000" noProof="0" dirty="0">
                <a:solidFill>
                  <a:srgbClr val="686868"/>
                </a:solidFill>
              </a:rPr>
              <a:t>Interview an expert to find out more about the problem area you are interested in. Follow these steps:</a:t>
            </a:r>
          </a:p>
          <a:p>
            <a:pPr algn="l">
              <a:buClr>
                <a:srgbClr val="96CB00"/>
              </a:buClr>
            </a:pPr>
            <a:r>
              <a:rPr lang="en-GB" sz="2000" b="1" noProof="0" dirty="0">
                <a:solidFill>
                  <a:srgbClr val="686868"/>
                </a:solidFill>
              </a:rPr>
              <a:t>Step 1: Researching experts</a:t>
            </a:r>
          </a:p>
          <a:p>
            <a:pPr marL="342900" indent="-342900" algn="l">
              <a:buClr>
                <a:srgbClr val="96CB00"/>
              </a:buClr>
              <a:buFont typeface="Arial" panose="020B0604020202020204" pitchFamily="34" charset="0"/>
              <a:buChar char="•"/>
            </a:pPr>
            <a:r>
              <a:rPr lang="en-GB" sz="2000" noProof="0" dirty="0">
                <a:solidFill>
                  <a:srgbClr val="686868"/>
                </a:solidFill>
              </a:rPr>
              <a:t>Look for suitable experts in your area of interest.</a:t>
            </a:r>
          </a:p>
          <a:p>
            <a:pPr marL="342900" indent="-342900" algn="l">
              <a:buClr>
                <a:srgbClr val="96CB00"/>
              </a:buClr>
              <a:buFont typeface="Arial" panose="020B0604020202020204" pitchFamily="34" charset="0"/>
              <a:buChar char="•"/>
            </a:pPr>
            <a:r>
              <a:rPr lang="en-GB" sz="2000" noProof="0" dirty="0">
                <a:solidFill>
                  <a:srgbClr val="686868"/>
                </a:solidFill>
              </a:rPr>
              <a:t>Draw up a list of priorities with names and contact details.</a:t>
            </a:r>
          </a:p>
          <a:p>
            <a:pPr marL="342900" indent="-342900" algn="l">
              <a:buClr>
                <a:srgbClr val="96CB00"/>
              </a:buClr>
              <a:buFont typeface="Arial" panose="020B0604020202020204" pitchFamily="34" charset="0"/>
              <a:buChar char="•"/>
            </a:pPr>
            <a:r>
              <a:rPr lang="en-GB" sz="2000" noProof="0" dirty="0">
                <a:solidFill>
                  <a:srgbClr val="686868"/>
                </a:solidFill>
              </a:rPr>
              <a:t>Note down the person’s specific expertise, for example knowledge of microplastics gained through their work at the Federal Office for the Environment (FOEN).</a:t>
            </a:r>
          </a:p>
        </p:txBody>
      </p:sp>
      <p:pic>
        <p:nvPicPr>
          <p:cNvPr id="4" name="Рисунок 40">
            <a:extLst>
              <a:ext uri="{FF2B5EF4-FFF2-40B4-BE49-F238E27FC236}">
                <a16:creationId xmlns:a16="http://schemas.microsoft.com/office/drawing/2014/main" id="{8A835116-5306-6EC8-9AE9-F835787DF0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Tree>
    <p:extLst>
      <p:ext uri="{BB962C8B-B14F-4D97-AF65-F5344CB8AC3E}">
        <p14:creationId xmlns:p14="http://schemas.microsoft.com/office/powerpoint/2010/main" val="2886863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958325" y="1429409"/>
            <a:ext cx="10056516" cy="4498428"/>
          </a:xfrm>
        </p:spPr>
        <p:txBody>
          <a:bodyPr>
            <a:normAutofit fontScale="92500" lnSpcReduction="10000"/>
          </a:bodyPr>
          <a:lstStyle/>
          <a:p>
            <a:pPr algn="l">
              <a:buClr>
                <a:srgbClr val="96CB00"/>
              </a:buClr>
            </a:pPr>
            <a:r>
              <a:rPr lang="en-GB" sz="2800" b="1" noProof="0" dirty="0">
                <a:solidFill>
                  <a:srgbClr val="D17930"/>
                </a:solidFill>
              </a:rPr>
              <a:t>Tasks</a:t>
            </a:r>
          </a:p>
          <a:p>
            <a:pPr algn="l">
              <a:buClr>
                <a:srgbClr val="96CB00"/>
              </a:buClr>
            </a:pPr>
            <a:endParaRPr lang="en-GB" sz="2000" b="1" noProof="0" dirty="0">
              <a:solidFill>
                <a:srgbClr val="686868"/>
              </a:solidFill>
            </a:endParaRPr>
          </a:p>
          <a:p>
            <a:pPr algn="l">
              <a:buClr>
                <a:srgbClr val="96CB00"/>
              </a:buClr>
            </a:pPr>
            <a:r>
              <a:rPr lang="en-GB" sz="2200" b="1" noProof="0" dirty="0">
                <a:solidFill>
                  <a:srgbClr val="686868"/>
                </a:solidFill>
              </a:rPr>
              <a:t>Step 2: Making contact and following up</a:t>
            </a:r>
            <a:endParaRPr lang="en-GB" sz="2200" noProof="0" dirty="0">
              <a:solidFill>
                <a:srgbClr val="686868"/>
              </a:solidFill>
            </a:endParaRPr>
          </a:p>
          <a:p>
            <a:pPr marL="342900" indent="-342900" algn="l">
              <a:buClr>
                <a:srgbClr val="96CB00"/>
              </a:buClr>
              <a:buFont typeface="Arial" panose="020B0604020202020204" pitchFamily="34" charset="0"/>
              <a:buChar char="•"/>
            </a:pPr>
            <a:r>
              <a:rPr lang="en-GB" sz="2200" noProof="0" dirty="0">
                <a:solidFill>
                  <a:srgbClr val="686868"/>
                </a:solidFill>
              </a:rPr>
              <a:t>Draft an email that you would like to send to the experts.</a:t>
            </a:r>
          </a:p>
          <a:p>
            <a:pPr marL="342900" indent="-342900" algn="l">
              <a:buClr>
                <a:srgbClr val="96CB00"/>
              </a:buClr>
              <a:buFont typeface="Arial" panose="020B0604020202020204" pitchFamily="34" charset="0"/>
              <a:buChar char="•"/>
            </a:pPr>
            <a:r>
              <a:rPr lang="en-GB" sz="2200" noProof="0" dirty="0">
                <a:solidFill>
                  <a:srgbClr val="686868"/>
                </a:solidFill>
              </a:rPr>
              <a:t>If necessary, ask your teacher for feedback. </a:t>
            </a:r>
          </a:p>
          <a:p>
            <a:pPr marL="342900" indent="-342900" algn="l">
              <a:buClr>
                <a:srgbClr val="96CB00"/>
              </a:buClr>
              <a:buFont typeface="Arial" panose="020B0604020202020204" pitchFamily="34" charset="0"/>
              <a:buChar char="•"/>
            </a:pPr>
            <a:r>
              <a:rPr lang="en-GB" sz="2200" noProof="0" dirty="0">
                <a:solidFill>
                  <a:srgbClr val="686868"/>
                </a:solidFill>
              </a:rPr>
              <a:t>Sometimes it is not enough to write just one email; you may need to contact people a second time.</a:t>
            </a:r>
          </a:p>
          <a:p>
            <a:pPr algn="l">
              <a:buClr>
                <a:srgbClr val="96CB00"/>
              </a:buClr>
            </a:pPr>
            <a:endParaRPr lang="en-GB" sz="2200" b="1" noProof="0" dirty="0">
              <a:solidFill>
                <a:srgbClr val="686868"/>
              </a:solidFill>
            </a:endParaRPr>
          </a:p>
          <a:p>
            <a:pPr algn="l">
              <a:buClr>
                <a:srgbClr val="96CB00"/>
              </a:buClr>
            </a:pPr>
            <a:r>
              <a:rPr lang="en-GB" sz="2200" b="1" noProof="0" dirty="0">
                <a:solidFill>
                  <a:srgbClr val="686868"/>
                </a:solidFill>
              </a:rPr>
              <a:t>Step 3: Preparing questions</a:t>
            </a:r>
          </a:p>
          <a:p>
            <a:pPr marL="342900" indent="-342900" algn="l">
              <a:buClr>
                <a:srgbClr val="96CB00"/>
              </a:buClr>
              <a:buFont typeface="Arial" panose="020B0604020202020204" pitchFamily="34" charset="0"/>
              <a:buChar char="•"/>
            </a:pPr>
            <a:r>
              <a:rPr lang="en-GB" sz="2200" noProof="0" dirty="0">
                <a:solidFill>
                  <a:srgbClr val="686868"/>
                </a:solidFill>
              </a:rPr>
              <a:t>Prepare at least five clear assumptions or questions that you would like to test or clarify during your discussion with the experts.</a:t>
            </a:r>
          </a:p>
          <a:p>
            <a:pPr marL="342900" indent="-342900" algn="l">
              <a:buClr>
                <a:srgbClr val="96CB00"/>
              </a:buClr>
              <a:buFont typeface="Arial" panose="020B0604020202020204" pitchFamily="34" charset="0"/>
              <a:buChar char="•"/>
            </a:pPr>
            <a:r>
              <a:rPr lang="en-GB" sz="2200" noProof="0" dirty="0">
                <a:solidFill>
                  <a:srgbClr val="686868"/>
                </a:solidFill>
              </a:rPr>
              <a:t>Formulate open-ended and targeted questions that will help you to better understand the problem area. </a:t>
            </a:r>
          </a:p>
          <a:p>
            <a:pPr marL="800100" lvl="1" indent="-342900">
              <a:buClr>
                <a:srgbClr val="96CB00"/>
              </a:buClr>
              <a:buFont typeface="Arial" panose="020B0604020202020204" pitchFamily="34" charset="0"/>
              <a:buChar char="•"/>
            </a:pPr>
            <a:endParaRPr lang="en-GB" sz="2200" noProof="0" dirty="0">
              <a:solidFill>
                <a:schemeClr val="accent6">
                  <a:lumMod val="50000"/>
                </a:schemeClr>
              </a:solidFill>
            </a:endParaRPr>
          </a:p>
        </p:txBody>
      </p:sp>
      <p:pic>
        <p:nvPicPr>
          <p:cNvPr id="11" name="Рисунок 40">
            <a:extLst>
              <a:ext uri="{FF2B5EF4-FFF2-40B4-BE49-F238E27FC236}">
                <a16:creationId xmlns:a16="http://schemas.microsoft.com/office/drawing/2014/main" id="{C8A6F82C-1D0B-8D22-B07C-048E38EA29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
        <p:nvSpPr>
          <p:cNvPr id="5" name="Textfeld 4">
            <a:extLst>
              <a:ext uri="{FF2B5EF4-FFF2-40B4-BE49-F238E27FC236}">
                <a16:creationId xmlns:a16="http://schemas.microsoft.com/office/drawing/2014/main" id="{0AA0BC11-9280-98B9-24FD-95D3B8D1268F}"/>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108690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rgbClr val="BEBEBE"/>
          </a:solidFill>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66837" y="154956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8EB403"/>
          </a:solidFill>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Which problem area are you passionate about?</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lvl="0" algn="ctr" defTabSz="685800">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a:t>
            </a:r>
            <a:r>
              <a:rPr lang="en-US" b="1" dirty="0">
                <a:solidFill>
                  <a:prstClr val="white"/>
                </a:solidFill>
                <a:ea typeface="Roboto" pitchFamily="2" charset="0"/>
                <a:cs typeface="Arial" charset="0"/>
              </a:rPr>
              <a:t>How do you define the problem you wish to tackle?</a:t>
            </a:r>
            <a:endPar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endParaRP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How can you get to the bottom of a problem?</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11" name="Textfeld 10">
            <a:extLst>
              <a:ext uri="{FF2B5EF4-FFF2-40B4-BE49-F238E27FC236}">
                <a16:creationId xmlns:a16="http://schemas.microsoft.com/office/drawing/2014/main" id="{2A0413BC-1FAE-CA30-6AA9-477CE536D215}"/>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22479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E69D3B5-FDED-4BF3-A25F-C6C18DA6A1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25BF81B5-3425-414F-AE66-F61593BD5B89}"/>
              </a:ext>
            </a:extLst>
          </p:cNvPr>
          <p:cNvSpPr>
            <a:spLocks noGrp="1"/>
          </p:cNvSpPr>
          <p:nvPr>
            <p:ph type="title"/>
          </p:nvPr>
        </p:nvSpPr>
        <p:spPr>
          <a:xfrm>
            <a:off x="5851307" y="1766615"/>
            <a:ext cx="6276975"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DE" altLang="fr-FR" sz="3200" b="0" dirty="0">
                <a:solidFill>
                  <a:srgbClr val="0B4874"/>
                </a:solidFill>
                <a:cs typeface="Arial" pitchFamily="34" charset="0"/>
              </a:rPr>
              <a:t>Learning unit</a:t>
            </a:r>
            <a:br>
              <a:rPr lang="de-DE" altLang="fr-FR" sz="3200" dirty="0">
                <a:solidFill>
                  <a:srgbClr val="0B4874"/>
                </a:solidFill>
                <a:cs typeface="Arial" pitchFamily="34" charset="0"/>
              </a:rPr>
            </a:br>
            <a:r>
              <a:rPr lang="en-GB" sz="3200" noProof="0" dirty="0">
                <a:solidFill>
                  <a:srgbClr val="0B4874"/>
                </a:solidFill>
                <a:cs typeface="Arial" pitchFamily="34" charset="0"/>
              </a:rPr>
              <a:t>Examining a problem area</a:t>
            </a:r>
            <a:br>
              <a:rPr lang="en-GB" sz="3200" noProof="0" dirty="0">
                <a:solidFill>
                  <a:srgbClr val="0B4874"/>
                </a:solidFill>
                <a:cs typeface="Arial" pitchFamily="34" charset="0"/>
              </a:rPr>
            </a:br>
            <a:r>
              <a:rPr lang="en-GB" sz="3200" noProof="0" dirty="0">
                <a:solidFill>
                  <a:srgbClr val="0B4874"/>
                </a:solidFill>
                <a:cs typeface="Arial" pitchFamily="34" charset="0"/>
              </a:rPr>
              <a:t>in detail</a:t>
            </a:r>
            <a:endParaRPr lang="de-CH" sz="3200" dirty="0">
              <a:solidFill>
                <a:srgbClr val="0B4874"/>
              </a:solidFill>
              <a:cs typeface="Arial" pitchFamily="34" charset="0"/>
            </a:endParaRPr>
          </a:p>
        </p:txBody>
      </p:sp>
      <p:sp>
        <p:nvSpPr>
          <p:cNvPr id="5" name="Textfeld 4">
            <a:extLst>
              <a:ext uri="{FF2B5EF4-FFF2-40B4-BE49-F238E27FC236}">
                <a16:creationId xmlns:a16="http://schemas.microsoft.com/office/drawing/2014/main" id="{07789C1A-A177-7CF6-DCFC-47C05155A1F0}"/>
              </a:ext>
            </a:extLst>
          </p:cNvPr>
          <p:cNvSpPr txBox="1"/>
          <p:nvPr/>
        </p:nvSpPr>
        <p:spPr>
          <a:xfrm>
            <a:off x="6485855" y="3578334"/>
            <a:ext cx="4960270" cy="954107"/>
          </a:xfrm>
          <a:prstGeom prst="rect">
            <a:avLst/>
          </a:prstGeom>
          <a:noFill/>
        </p:spPr>
        <p:txBody>
          <a:bodyPr wrap="square">
            <a:spAutoFit/>
          </a:bodyPr>
          <a:lstStyle/>
          <a:p>
            <a:pPr algn="ctr">
              <a:spcAft>
                <a:spcPts val="600"/>
              </a:spcAft>
            </a:pPr>
            <a:r>
              <a:rPr lang="en-GB" sz="1400" b="1" noProof="0" dirty="0">
                <a:solidFill>
                  <a:srgbClr val="686868"/>
                </a:solidFill>
                <a:latin typeface="Century Gothic" panose="020B0502020202020204" pitchFamily="34" charset="0"/>
              </a:rPr>
              <a:t>Note: </a:t>
            </a:r>
            <a:r>
              <a:rPr lang="en-GB" sz="1400" noProof="0" dirty="0">
                <a:solidFill>
                  <a:srgbClr val="686868"/>
                </a:solidFill>
                <a:latin typeface="Century Gothic" panose="020B0502020202020204" pitchFamily="34" charset="0"/>
              </a:rPr>
              <a:t>The content of this learning unit is challenging and may require some didactic simplification. Teachers can omit individual slides or present the content in a more accessible way to adapt it to the learners’ level.</a:t>
            </a:r>
          </a:p>
        </p:txBody>
      </p:sp>
      <p:pic>
        <p:nvPicPr>
          <p:cNvPr id="6" name="Google Shape;2334;p5">
            <a:extLst>
              <a:ext uri="{FF2B5EF4-FFF2-40B4-BE49-F238E27FC236}">
                <a16:creationId xmlns:a16="http://schemas.microsoft.com/office/drawing/2014/main" id="{9C341314-26D9-1A7B-1C1F-CD36DB97A96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95043" y="934389"/>
            <a:ext cx="1110557" cy="1110557"/>
          </a:xfrm>
          <a:prstGeom prst="rect">
            <a:avLst/>
          </a:prstGeom>
          <a:noFill/>
          <a:ln>
            <a:noFill/>
          </a:ln>
        </p:spPr>
      </p:pic>
    </p:spTree>
    <p:extLst>
      <p:ext uri="{BB962C8B-B14F-4D97-AF65-F5344CB8AC3E}">
        <p14:creationId xmlns:p14="http://schemas.microsoft.com/office/powerpoint/2010/main" val="399323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F77068-A812-4A22-8C5A-931A5034A777}"/>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How can we truly understand a problem?</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6ABEF621-EC44-4CF1-8153-F6AF089786BA}"/>
              </a:ext>
            </a:extLst>
          </p:cNvPr>
          <p:cNvSpPr>
            <a:spLocks noGrp="1"/>
          </p:cNvSpPr>
          <p:nvPr>
            <p:ph type="body" idx="1"/>
          </p:nvPr>
        </p:nvSpPr>
        <p:spPr>
          <a:xfrm>
            <a:off x="955852" y="1602179"/>
            <a:ext cx="4153177" cy="3929281"/>
          </a:xfrm>
          <a:prstGeom prst="rect">
            <a:avLst/>
          </a:prstGeom>
          <a:noFill/>
        </p:spPr>
        <p:txBody>
          <a:bodyPr wrap="square">
            <a:spAutoFit/>
          </a:bodyPr>
          <a:lstStyle/>
          <a:p>
            <a:pPr algn="l">
              <a:lnSpc>
                <a:spcPct val="100000"/>
              </a:lnSpc>
            </a:pPr>
            <a:r>
              <a:rPr lang="en-US" sz="1800" dirty="0">
                <a:solidFill>
                  <a:schemeClr val="tx1"/>
                </a:solidFill>
              </a:rPr>
              <a:t>To understand problems, you have </a:t>
            </a:r>
            <a:r>
              <a:rPr lang="en-US" sz="1800" b="1" dirty="0">
                <a:solidFill>
                  <a:schemeClr val="tx1"/>
                </a:solidFill>
              </a:rPr>
              <a:t>to observe people’s behaviour in context</a:t>
            </a:r>
            <a:r>
              <a:rPr lang="en-US" sz="1800" dirty="0">
                <a:solidFill>
                  <a:schemeClr val="tx1"/>
                </a:solidFill>
              </a:rPr>
              <a:t>, rather than just asking what they want.</a:t>
            </a:r>
          </a:p>
          <a:p>
            <a:pPr algn="l">
              <a:lnSpc>
                <a:spcPct val="100000"/>
              </a:lnSpc>
            </a:pPr>
            <a:endParaRPr lang="en-US" sz="1800" dirty="0">
              <a:solidFill>
                <a:schemeClr val="tx1"/>
              </a:solidFill>
            </a:endParaRPr>
          </a:p>
          <a:p>
            <a:pPr algn="l">
              <a:lnSpc>
                <a:spcPct val="100000"/>
              </a:lnSpc>
            </a:pPr>
            <a:r>
              <a:rPr lang="en-US" sz="1800" dirty="0">
                <a:solidFill>
                  <a:schemeClr val="tx1"/>
                </a:solidFill>
              </a:rPr>
              <a:t>Entrepreneurs learn from </a:t>
            </a:r>
            <a:r>
              <a:rPr lang="en-US" sz="1800" b="1" dirty="0">
                <a:solidFill>
                  <a:schemeClr val="tx1"/>
                </a:solidFill>
              </a:rPr>
              <a:t>unmet needs and real-life situations</a:t>
            </a:r>
            <a:r>
              <a:rPr lang="en-US" sz="1800" dirty="0">
                <a:solidFill>
                  <a:schemeClr val="tx1"/>
                </a:solidFill>
              </a:rPr>
              <a:t>, not from wishes expressed.</a:t>
            </a:r>
          </a:p>
          <a:p>
            <a:pPr algn="l">
              <a:lnSpc>
                <a:spcPct val="100000"/>
              </a:lnSpc>
            </a:pPr>
            <a:endParaRPr lang="en-US" sz="1800" dirty="0">
              <a:solidFill>
                <a:schemeClr val="tx1"/>
              </a:solidFill>
            </a:endParaRPr>
          </a:p>
          <a:p>
            <a:pPr algn="l">
              <a:lnSpc>
                <a:spcPct val="100000"/>
              </a:lnSpc>
            </a:pPr>
            <a:r>
              <a:rPr lang="en-US" sz="1800" dirty="0">
                <a:solidFill>
                  <a:schemeClr val="tx1"/>
                </a:solidFill>
              </a:rPr>
              <a:t>Observe </a:t>
            </a:r>
            <a:r>
              <a:rPr lang="en-US" sz="1800" b="1" dirty="0">
                <a:solidFill>
                  <a:schemeClr val="tx1"/>
                </a:solidFill>
              </a:rPr>
              <a:t>what </a:t>
            </a:r>
            <a:r>
              <a:rPr lang="en-US" sz="1800" dirty="0">
                <a:solidFill>
                  <a:schemeClr val="tx1"/>
                </a:solidFill>
              </a:rPr>
              <a:t>people do, </a:t>
            </a:r>
            <a:r>
              <a:rPr lang="en-US" sz="1800" b="1" dirty="0">
                <a:solidFill>
                  <a:schemeClr val="tx1"/>
                </a:solidFill>
              </a:rPr>
              <a:t>where </a:t>
            </a:r>
            <a:r>
              <a:rPr lang="en-US" sz="1800" dirty="0">
                <a:solidFill>
                  <a:schemeClr val="tx1"/>
                </a:solidFill>
              </a:rPr>
              <a:t>they do it and </a:t>
            </a:r>
            <a:r>
              <a:rPr lang="en-US" sz="1800" b="1" dirty="0">
                <a:solidFill>
                  <a:schemeClr val="tx1"/>
                </a:solidFill>
              </a:rPr>
              <a:t>why </a:t>
            </a:r>
            <a:r>
              <a:rPr lang="en-US" sz="1800" dirty="0">
                <a:solidFill>
                  <a:schemeClr val="tx1"/>
                </a:solidFill>
              </a:rPr>
              <a:t>– that’s where real opportunities arise.</a:t>
            </a:r>
          </a:p>
        </p:txBody>
      </p:sp>
      <p:sp>
        <p:nvSpPr>
          <p:cNvPr id="2" name="Foliennummernplatzhalter 1">
            <a:extLst>
              <a:ext uri="{FF2B5EF4-FFF2-40B4-BE49-F238E27FC236}">
                <a16:creationId xmlns:a16="http://schemas.microsoft.com/office/drawing/2014/main" id="{D927B10C-0874-47B3-8128-41057E48D803}"/>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1026" name="Picture 2">
            <a:extLst>
              <a:ext uri="{FF2B5EF4-FFF2-40B4-BE49-F238E27FC236}">
                <a16:creationId xmlns:a16="http://schemas.microsoft.com/office/drawing/2014/main" id="{84D6B511-7663-4604-160E-A85FA5BED0A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4642" y="816977"/>
            <a:ext cx="4349360" cy="5542547"/>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2404;p5">
            <a:extLst>
              <a:ext uri="{FF2B5EF4-FFF2-40B4-BE49-F238E27FC236}">
                <a16:creationId xmlns:a16="http://schemas.microsoft.com/office/drawing/2014/main" id="{33AE2067-963F-0E97-6616-A18E6D2B7B93}"/>
              </a:ext>
            </a:extLst>
          </p:cNvPr>
          <p:cNvSpPr txBox="1"/>
          <p:nvPr/>
        </p:nvSpPr>
        <p:spPr>
          <a:xfrm>
            <a:off x="6244642" y="6359524"/>
            <a:ext cx="298608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dirty="0">
                <a:solidFill>
                  <a:srgbClr val="686868"/>
                </a:solidFill>
                <a:latin typeface="Century Gothic"/>
                <a:ea typeface="Century Gothic"/>
                <a:cs typeface="Century Gothic"/>
                <a:sym typeface="Century Gothic"/>
              </a:rPr>
              <a:t>Source: </a:t>
            </a:r>
            <a:r>
              <a:rPr lang="de-CH" sz="1000" dirty="0">
                <a:solidFill>
                  <a:srgbClr val="686868"/>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Link</a:t>
            </a:r>
            <a:endParaRPr dirty="0">
              <a:solidFill>
                <a:srgbClr val="686868"/>
              </a:solidFill>
            </a:endParaRPr>
          </a:p>
        </p:txBody>
      </p:sp>
    </p:spTree>
    <p:extLst>
      <p:ext uri="{BB962C8B-B14F-4D97-AF65-F5344CB8AC3E}">
        <p14:creationId xmlns:p14="http://schemas.microsoft.com/office/powerpoint/2010/main" val="81477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B436B28-AAF6-4383-AF4F-1227542FC41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09A6EBF-0F18-417C-BA20-6CE896BAAEFF}"/>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From assumptions to knowledge</a:t>
            </a:r>
          </a:p>
        </p:txBody>
      </p:sp>
      <p:sp>
        <p:nvSpPr>
          <p:cNvPr id="5" name="Inhaltsplatzhalter 2">
            <a:extLst>
              <a:ext uri="{FF2B5EF4-FFF2-40B4-BE49-F238E27FC236}">
                <a16:creationId xmlns:a16="http://schemas.microsoft.com/office/drawing/2014/main" id="{D4D373D4-EDAD-48F5-94E8-644F207CCEAE}"/>
              </a:ext>
            </a:extLst>
          </p:cNvPr>
          <p:cNvSpPr txBox="1">
            <a:spLocks/>
          </p:cNvSpPr>
          <p:nvPr/>
        </p:nvSpPr>
        <p:spPr>
          <a:xfrm>
            <a:off x="993093" y="859803"/>
            <a:ext cx="9688659" cy="1264449"/>
          </a:xfrm>
          <a:prstGeom prst="rect">
            <a:avLst/>
          </a:prstGeom>
          <a:noFill/>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r>
              <a:rPr lang="en-GB" noProof="0" dirty="0">
                <a:solidFill>
                  <a:schemeClr val="tx1"/>
                </a:solidFill>
                <a:latin typeface="Century Gothic"/>
              </a:rPr>
              <a:t>To investigate a problem area, you need to move from </a:t>
            </a:r>
            <a:r>
              <a:rPr lang="en-GB" b="1" noProof="0" dirty="0">
                <a:solidFill>
                  <a:schemeClr val="tx1"/>
                </a:solidFill>
                <a:latin typeface="Century Gothic"/>
              </a:rPr>
              <a:t>assumptions </a:t>
            </a:r>
            <a:r>
              <a:rPr lang="en-GB" noProof="0" dirty="0">
                <a:solidFill>
                  <a:schemeClr val="tx1"/>
                </a:solidFill>
                <a:latin typeface="Century Gothic"/>
              </a:rPr>
              <a:t>to </a:t>
            </a:r>
            <a:r>
              <a:rPr lang="en-GB" b="1" noProof="0" dirty="0">
                <a:solidFill>
                  <a:schemeClr val="tx1"/>
                </a:solidFill>
                <a:latin typeface="Century Gothic"/>
              </a:rPr>
              <a:t>insights </a:t>
            </a:r>
            <a:r>
              <a:rPr lang="en-GB" noProof="0" dirty="0">
                <a:solidFill>
                  <a:schemeClr val="tx1"/>
                </a:solidFill>
                <a:latin typeface="Century Gothic"/>
              </a:rPr>
              <a:t>– from what you </a:t>
            </a:r>
            <a:r>
              <a:rPr lang="en-GB" i="1" noProof="0" dirty="0">
                <a:solidFill>
                  <a:schemeClr val="tx1"/>
                </a:solidFill>
                <a:latin typeface="Century Gothic"/>
              </a:rPr>
              <a:t>think you know </a:t>
            </a:r>
            <a:r>
              <a:rPr lang="en-GB" noProof="0" dirty="0">
                <a:solidFill>
                  <a:schemeClr val="tx1"/>
                </a:solidFill>
                <a:latin typeface="Century Gothic"/>
              </a:rPr>
              <a:t>to what you </a:t>
            </a:r>
            <a:r>
              <a:rPr lang="en-GB" i="1" noProof="0" dirty="0">
                <a:solidFill>
                  <a:schemeClr val="tx1"/>
                </a:solidFill>
                <a:latin typeface="Century Gothic"/>
              </a:rPr>
              <a:t>can substantiate with </a:t>
            </a:r>
            <a:r>
              <a:rPr lang="en-GB" i="1" noProof="0" dirty="0">
                <a:solidFill>
                  <a:schemeClr val="tx1"/>
                </a:solidFill>
              </a:rPr>
              <a:t>the data </a:t>
            </a:r>
            <a:r>
              <a:rPr lang="en-GB" i="1" noProof="0" dirty="0">
                <a:solidFill>
                  <a:schemeClr val="tx1"/>
                </a:solidFill>
                <a:latin typeface="Century Gothic"/>
              </a:rPr>
              <a:t>you have collected</a:t>
            </a:r>
            <a:r>
              <a:rPr lang="en-GB" noProof="0" dirty="0">
                <a:solidFill>
                  <a:schemeClr val="tx1"/>
                </a:solidFill>
                <a:latin typeface="Century Gothic"/>
              </a:rPr>
              <a:t>.</a:t>
            </a:r>
          </a:p>
          <a:p>
            <a:pPr lvl="1"/>
            <a:r>
              <a:rPr lang="en-GB" noProof="0" dirty="0">
                <a:solidFill>
                  <a:schemeClr val="tx1"/>
                </a:solidFill>
                <a:latin typeface="Century Gothic"/>
              </a:rPr>
              <a:t>You can gather evidence from two main sources:</a:t>
            </a:r>
          </a:p>
        </p:txBody>
      </p:sp>
      <p:pic>
        <p:nvPicPr>
          <p:cNvPr id="3074" name="Picture 2" descr="Free Stock Photo of Desk with electronics and study materials | Download  Free Images and Free Illustrations">
            <a:extLst>
              <a:ext uri="{FF2B5EF4-FFF2-40B4-BE49-F238E27FC236}">
                <a16:creationId xmlns:a16="http://schemas.microsoft.com/office/drawing/2014/main" id="{1C6FD03F-F13A-1246-38BB-6D3FCFAE72C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50550" y="2246172"/>
            <a:ext cx="3629025" cy="2416856"/>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a:extLst>
              <a:ext uri="{FF2B5EF4-FFF2-40B4-BE49-F238E27FC236}">
                <a16:creationId xmlns:a16="http://schemas.microsoft.com/office/drawing/2014/main" id="{BD0FC7B7-6C5D-822B-8FB4-E4B0990E5ECD}"/>
              </a:ext>
            </a:extLst>
          </p:cNvPr>
          <p:cNvSpPr txBox="1">
            <a:spLocks/>
          </p:cNvSpPr>
          <p:nvPr/>
        </p:nvSpPr>
        <p:spPr>
          <a:xfrm>
            <a:off x="1450550" y="5495033"/>
            <a:ext cx="9688659" cy="71045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4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endParaRPr lang="en-US" sz="2000" dirty="0"/>
          </a:p>
          <a:p>
            <a:pPr lvl="1"/>
            <a:r>
              <a:rPr lang="en-US" sz="2000" dirty="0"/>
              <a:t>Together, they transform assumptions into insights.</a:t>
            </a:r>
            <a:endParaRPr lang="de-CH" sz="2000" dirty="0"/>
          </a:p>
        </p:txBody>
      </p:sp>
      <p:sp>
        <p:nvSpPr>
          <p:cNvPr id="9" name="CasellaDiTesto 8">
            <a:extLst>
              <a:ext uri="{FF2B5EF4-FFF2-40B4-BE49-F238E27FC236}">
                <a16:creationId xmlns:a16="http://schemas.microsoft.com/office/drawing/2014/main" id="{6538D27C-72F7-F34C-5302-9F7D79864383}"/>
              </a:ext>
            </a:extLst>
          </p:cNvPr>
          <p:cNvSpPr txBox="1"/>
          <p:nvPr/>
        </p:nvSpPr>
        <p:spPr>
          <a:xfrm>
            <a:off x="1450550" y="4850633"/>
            <a:ext cx="3629025" cy="646331"/>
          </a:xfrm>
          <a:prstGeom prst="rect">
            <a:avLst/>
          </a:prstGeom>
          <a:noFill/>
        </p:spPr>
        <p:txBody>
          <a:bodyPr wrap="square">
            <a:spAutoFit/>
          </a:bodyPr>
          <a:lstStyle/>
          <a:p>
            <a:pPr marL="0" marR="0" lvl="1" indent="0" algn="ctr" defTabSz="914400" rtl="0" eaLnBrk="1" fontAlgn="auto" latinLnBrk="0" hangingPunct="1">
              <a:spcAft>
                <a:spcPts val="0"/>
              </a:spcAft>
              <a:buClr>
                <a:srgbClr val="0B4874"/>
              </a:buClr>
              <a:buSzTx/>
              <a:buNone/>
              <a:tabLst/>
              <a:defRPr/>
            </a:pPr>
            <a:r>
              <a:rPr kumimoji="0" lang="en-US" b="1" i="0" u="none" strike="noStrike" kern="1200" cap="none" spc="0" normalizeH="0" baseline="0" noProof="0" dirty="0">
                <a:ln>
                  <a:noFill/>
                </a:ln>
                <a:solidFill>
                  <a:srgbClr val="D0D0D0">
                    <a:lumMod val="50000"/>
                  </a:srgbClr>
                </a:solidFill>
                <a:effectLst/>
                <a:uLnTx/>
                <a:uFillTx/>
                <a:latin typeface="Century Gothic"/>
                <a:ea typeface="+mn-ea"/>
                <a:cs typeface="+mn-cs"/>
              </a:rPr>
              <a:t>Secondary research </a:t>
            </a:r>
          </a:p>
          <a:p>
            <a:pPr marL="0" marR="0" lvl="1" indent="0" algn="ctr" defTabSz="914400" rtl="0" eaLnBrk="1" fontAlgn="auto" latinLnBrk="0" hangingPunct="1">
              <a:spcAft>
                <a:spcPts val="0"/>
              </a:spcAft>
              <a:buClr>
                <a:srgbClr val="0B4874"/>
              </a:buClr>
              <a:buSzTx/>
              <a:buNone/>
              <a:tabLst/>
              <a:defRPr/>
            </a:pPr>
            <a:r>
              <a:rPr kumimoji="0" lang="en-US" b="1" i="0" u="none" strike="noStrike" kern="1200" cap="none" spc="0" normalizeH="0" baseline="0" noProof="0" dirty="0">
                <a:ln>
                  <a:noFill/>
                </a:ln>
                <a:solidFill>
                  <a:srgbClr val="D0D0D0">
                    <a:lumMod val="50000"/>
                  </a:srgbClr>
                </a:solidFill>
                <a:effectLst/>
                <a:uLnTx/>
                <a:uFillTx/>
                <a:latin typeface="Century Gothic"/>
                <a:ea typeface="+mn-ea"/>
                <a:cs typeface="+mn-cs"/>
              </a:rPr>
              <a:t>(secondary data)</a:t>
            </a:r>
          </a:p>
        </p:txBody>
      </p:sp>
      <p:sp>
        <p:nvSpPr>
          <p:cNvPr id="10" name="CasellaDiTesto 9">
            <a:extLst>
              <a:ext uri="{FF2B5EF4-FFF2-40B4-BE49-F238E27FC236}">
                <a16:creationId xmlns:a16="http://schemas.microsoft.com/office/drawing/2014/main" id="{70C9A0A0-78EF-F6EA-4D5B-2616AE3C8850}"/>
              </a:ext>
            </a:extLst>
          </p:cNvPr>
          <p:cNvSpPr txBox="1"/>
          <p:nvPr/>
        </p:nvSpPr>
        <p:spPr>
          <a:xfrm>
            <a:off x="6933755" y="4850633"/>
            <a:ext cx="3629025" cy="646331"/>
          </a:xfrm>
          <a:prstGeom prst="rect">
            <a:avLst/>
          </a:prstGeom>
          <a:noFill/>
        </p:spPr>
        <p:txBody>
          <a:bodyPr wrap="square">
            <a:spAutoFit/>
          </a:bodyPr>
          <a:lstStyle/>
          <a:p>
            <a:pPr marL="0" marR="0" lvl="1" indent="0" algn="ctr" defTabSz="914400" rtl="0" eaLnBrk="1" fontAlgn="auto" latinLnBrk="0" hangingPunct="1">
              <a:spcBef>
                <a:spcPts val="599"/>
              </a:spcBef>
              <a:spcAft>
                <a:spcPts val="0"/>
              </a:spcAft>
              <a:buClr>
                <a:srgbClr val="0B4874"/>
              </a:buClr>
              <a:buSzTx/>
              <a:buNone/>
              <a:tabLst/>
              <a:defRPr/>
            </a:pPr>
            <a:r>
              <a:rPr lang="en-US" b="1" dirty="0">
                <a:solidFill>
                  <a:srgbClr val="D0D0D0">
                    <a:lumMod val="50000"/>
                  </a:srgbClr>
                </a:solidFill>
                <a:latin typeface="Century Gothic"/>
              </a:rPr>
              <a:t>Field research </a:t>
            </a:r>
            <a:br>
              <a:rPr lang="en-US" b="1" dirty="0">
                <a:solidFill>
                  <a:srgbClr val="D0D0D0">
                    <a:lumMod val="50000"/>
                  </a:srgbClr>
                </a:solidFill>
                <a:latin typeface="Century Gothic"/>
              </a:rPr>
            </a:br>
            <a:r>
              <a:rPr lang="en-US" b="1" dirty="0">
                <a:solidFill>
                  <a:srgbClr val="D0D0D0">
                    <a:lumMod val="50000"/>
                  </a:srgbClr>
                </a:solidFill>
                <a:latin typeface="Century Gothic"/>
              </a:rPr>
              <a:t>(primary data)</a:t>
            </a:r>
          </a:p>
        </p:txBody>
      </p:sp>
      <p:pic>
        <p:nvPicPr>
          <p:cNvPr id="3076" name="Picture 4" descr="Catawba Valley Healthcare: Healthcare Communication Tips">
            <a:extLst>
              <a:ext uri="{FF2B5EF4-FFF2-40B4-BE49-F238E27FC236}">
                <a16:creationId xmlns:a16="http://schemas.microsoft.com/office/drawing/2014/main" id="{F8FF5643-8004-8604-6F54-F9531F8EE11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14782" y="2269393"/>
            <a:ext cx="3866970" cy="241685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pieren 2">
            <a:extLst>
              <a:ext uri="{FF2B5EF4-FFF2-40B4-BE49-F238E27FC236}">
                <a16:creationId xmlns:a16="http://schemas.microsoft.com/office/drawing/2014/main" id="{BF0CF75D-E2F3-86D9-B04D-BAEBAB79FC6C}"/>
              </a:ext>
            </a:extLst>
          </p:cNvPr>
          <p:cNvGrpSpPr/>
          <p:nvPr/>
        </p:nvGrpSpPr>
        <p:grpSpPr>
          <a:xfrm>
            <a:off x="10737669" y="0"/>
            <a:ext cx="1454331" cy="1277285"/>
            <a:chOff x="10737669" y="0"/>
            <a:chExt cx="1454331" cy="1277285"/>
          </a:xfrm>
        </p:grpSpPr>
        <p:sp>
          <p:nvSpPr>
            <p:cNvPr id="8" name="Rechteck 7">
              <a:extLst>
                <a:ext uri="{FF2B5EF4-FFF2-40B4-BE49-F238E27FC236}">
                  <a16:creationId xmlns:a16="http://schemas.microsoft.com/office/drawing/2014/main" id="{F109F400-11B0-F8D8-99D4-C4F3C44B939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1" name="Grafik 10">
              <a:extLst>
                <a:ext uri="{FF2B5EF4-FFF2-40B4-BE49-F238E27FC236}">
                  <a16:creationId xmlns:a16="http://schemas.microsoft.com/office/drawing/2014/main" id="{18C742E5-7BE2-67F2-55DC-29F7065989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15" name="Textfeld 14">
            <a:extLst>
              <a:ext uri="{FF2B5EF4-FFF2-40B4-BE49-F238E27FC236}">
                <a16:creationId xmlns:a16="http://schemas.microsoft.com/office/drawing/2014/main" id="{5A2AB87F-BFA4-C4E5-3345-44EB4393CDBB}"/>
              </a:ext>
            </a:extLst>
          </p:cNvPr>
          <p:cNvSpPr txBox="1"/>
          <p:nvPr/>
        </p:nvSpPr>
        <p:spPr>
          <a:xfrm>
            <a:off x="1510248" y="463759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Source: </a:t>
            </a:r>
            <a:r>
              <a:rPr lang="en-US" sz="1000" kern="100" dirty="0">
                <a:solidFill>
                  <a:srgbClr val="686868"/>
                </a:solidFill>
                <a:latin typeface="Century Gothic" panose="020B0502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
        <p:nvSpPr>
          <p:cNvPr id="17" name="Textfeld 16">
            <a:extLst>
              <a:ext uri="{FF2B5EF4-FFF2-40B4-BE49-F238E27FC236}">
                <a16:creationId xmlns:a16="http://schemas.microsoft.com/office/drawing/2014/main" id="{D848A163-7064-6391-58D0-F419F341EB22}"/>
              </a:ext>
            </a:extLst>
          </p:cNvPr>
          <p:cNvSpPr txBox="1"/>
          <p:nvPr/>
        </p:nvSpPr>
        <p:spPr>
          <a:xfrm>
            <a:off x="6915825" y="4665710"/>
            <a:ext cx="1015632" cy="246221"/>
          </a:xfrm>
          <a:prstGeom prst="rect">
            <a:avLst/>
          </a:prstGeom>
          <a:noFill/>
        </p:spPr>
        <p:txBody>
          <a:bodyPr wrap="square">
            <a:spAutoFit/>
          </a:bodyPr>
          <a:lstStyle/>
          <a:p>
            <a:pPr>
              <a:spcAft>
                <a:spcPts val="800"/>
              </a:spcAft>
            </a:pPr>
            <a:r>
              <a:rPr lang="en-US" sz="1000" b="1" kern="100" dirty="0">
                <a:solidFill>
                  <a:srgbClr val="686868"/>
                </a:solidFill>
                <a:latin typeface="Century Gothic" panose="020B0502020202020204" pitchFamily="34" charset="0"/>
                <a:cs typeface="Times New Roman" panose="02020603050405020304" pitchFamily="18" charset="0"/>
              </a:rPr>
              <a:t>Source: </a:t>
            </a:r>
            <a:r>
              <a:rPr lang="en-US" sz="1000" kern="100" dirty="0">
                <a:solidFill>
                  <a:srgbClr val="686868"/>
                </a:solidFill>
                <a:latin typeface="Century Gothic" panose="020B0502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Link</a:t>
            </a:r>
            <a:endParaRPr lang="en-US" sz="1000" kern="100" dirty="0">
              <a:solidFill>
                <a:srgbClr val="686868"/>
              </a:solidFill>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46570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FA8B1-880A-6D4A-BF1B-0FA0501572B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21B1999-BA8B-1B5E-806A-613055437C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22B662D0-A953-2313-4B8F-3170CBD7975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Secondary research: Understanding the context</a:t>
            </a:r>
            <a:endParaRPr lang="de-AT" sz="2400" b="1" dirty="0">
              <a:solidFill>
                <a:srgbClr val="0B4874"/>
              </a:solidFill>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4AB1306E-CC21-4E68-445D-61979375C671}"/>
              </a:ext>
            </a:extLst>
          </p:cNvPr>
          <p:cNvSpPr txBox="1">
            <a:spLocks/>
          </p:cNvSpPr>
          <p:nvPr/>
        </p:nvSpPr>
        <p:spPr>
          <a:xfrm>
            <a:off x="1251670" y="1211407"/>
            <a:ext cx="9343373" cy="4487382"/>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GB" noProof="0" dirty="0"/>
              <a:t>Desk research involves gathering </a:t>
            </a:r>
            <a:r>
              <a:rPr lang="en-GB" b="1" noProof="0" dirty="0"/>
              <a:t>existing data </a:t>
            </a:r>
            <a:r>
              <a:rPr lang="en-GB" noProof="0" dirty="0"/>
              <a:t>from reliable sources – such as reports, articles, market studies and databases – to understand what is already known about your problem area.</a:t>
            </a:r>
          </a:p>
          <a:p>
            <a:endParaRPr lang="en-GB" noProof="0" dirty="0"/>
          </a:p>
          <a:p>
            <a:r>
              <a:rPr lang="en-GB" noProof="0" dirty="0"/>
              <a:t>This helps you</a:t>
            </a:r>
          </a:p>
          <a:p>
            <a:pPr marL="285750" indent="-285750">
              <a:buFont typeface="Arial" panose="020B0604020202020204" pitchFamily="34" charset="0"/>
              <a:buChar char="•"/>
            </a:pPr>
            <a:r>
              <a:rPr lang="en-GB" noProof="0" dirty="0"/>
              <a:t>see the bigger </a:t>
            </a:r>
            <a:r>
              <a:rPr lang="en-GB" b="1" noProof="0" dirty="0"/>
              <a:t>picture </a:t>
            </a:r>
            <a:r>
              <a:rPr lang="en-GB" noProof="0" dirty="0"/>
              <a:t>– trends, competitors and market dynamics</a:t>
            </a:r>
          </a:p>
          <a:p>
            <a:pPr marL="285750" indent="-285750">
              <a:buFont typeface="Arial" panose="020B0604020202020204" pitchFamily="34" charset="0"/>
              <a:buChar char="•"/>
            </a:pPr>
            <a:r>
              <a:rPr lang="en-GB" noProof="0" dirty="0"/>
              <a:t>identify</a:t>
            </a:r>
            <a:r>
              <a:rPr lang="en-GB" b="1" noProof="0" dirty="0"/>
              <a:t> gaps or unanswered questions </a:t>
            </a:r>
            <a:r>
              <a:rPr lang="en-GB" noProof="0" dirty="0"/>
              <a:t>that need to be investigated in the field</a:t>
            </a:r>
          </a:p>
          <a:p>
            <a:pPr marL="285750" indent="-285750">
              <a:buFont typeface="Arial" panose="020B0604020202020204" pitchFamily="34" charset="0"/>
              <a:buChar char="•"/>
            </a:pPr>
            <a:r>
              <a:rPr lang="en-GB" noProof="0" dirty="0"/>
              <a:t>build a </a:t>
            </a:r>
            <a:r>
              <a:rPr lang="en-GB" b="1" noProof="0" dirty="0"/>
              <a:t>fact-based understanding </a:t>
            </a:r>
            <a:r>
              <a:rPr lang="en-GB" noProof="0" dirty="0"/>
              <a:t>before you speak to people</a:t>
            </a:r>
          </a:p>
          <a:p>
            <a:endParaRPr lang="en-GB" noProof="0" dirty="0"/>
          </a:p>
          <a:p>
            <a:r>
              <a:rPr lang="en-GB" noProof="0" dirty="0"/>
              <a:t>Desk research is your </a:t>
            </a:r>
            <a:r>
              <a:rPr lang="en-GB" b="1" noProof="0" dirty="0"/>
              <a:t>starting point</a:t>
            </a:r>
            <a:r>
              <a:rPr lang="en-GB" noProof="0" dirty="0"/>
              <a:t>: it helps you know </a:t>
            </a:r>
            <a:r>
              <a:rPr lang="en-GB" i="1" noProof="0" dirty="0"/>
              <a:t>where to look </a:t>
            </a:r>
            <a:r>
              <a:rPr lang="en-GB" noProof="0" dirty="0"/>
              <a:t>and </a:t>
            </a:r>
            <a:r>
              <a:rPr lang="en-GB" i="1" noProof="0" dirty="0"/>
              <a:t>what questions to ask </a:t>
            </a:r>
            <a:r>
              <a:rPr lang="en-GB" noProof="0" dirty="0"/>
              <a:t>when you move on to field research.</a:t>
            </a:r>
          </a:p>
          <a:p>
            <a:r>
              <a:rPr lang="en-GB" noProof="0" dirty="0"/>
              <a:t> </a:t>
            </a:r>
          </a:p>
          <a:p>
            <a:r>
              <a:rPr lang="en-GB" i="1" noProof="0" dirty="0"/>
              <a:t>You explore what’s already available – so you can discover what’s missing.</a:t>
            </a:r>
            <a:endParaRPr lang="en-GB" noProof="0" dirty="0"/>
          </a:p>
        </p:txBody>
      </p:sp>
      <p:grpSp>
        <p:nvGrpSpPr>
          <p:cNvPr id="3" name="Gruppieren 2">
            <a:extLst>
              <a:ext uri="{FF2B5EF4-FFF2-40B4-BE49-F238E27FC236}">
                <a16:creationId xmlns:a16="http://schemas.microsoft.com/office/drawing/2014/main" id="{AD16846D-F24C-DFB7-3673-3AF993186250}"/>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E8B4AB4B-C179-AA46-CA43-4F41C4D9217D}"/>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a:extLst>
                <a:ext uri="{FF2B5EF4-FFF2-40B4-BE49-F238E27FC236}">
                  <a16:creationId xmlns:a16="http://schemas.microsoft.com/office/drawing/2014/main" id="{25AB88D2-40B0-E3D1-FA72-81F142DDDC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78595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276E3-372F-66D4-D5D5-FA550644B4D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57BB7E6-D5BE-2604-453B-C06019B382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CEB1968-6356-9CF7-5F44-7493545F235D}"/>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Activity: Assessing the reliability of sources</a:t>
            </a:r>
          </a:p>
        </p:txBody>
      </p:sp>
      <p:sp>
        <p:nvSpPr>
          <p:cNvPr id="5" name="Inhaltsplatzhalter 2">
            <a:extLst>
              <a:ext uri="{FF2B5EF4-FFF2-40B4-BE49-F238E27FC236}">
                <a16:creationId xmlns:a16="http://schemas.microsoft.com/office/drawing/2014/main" id="{7AC57D93-6D62-1262-7B7E-7858D4AE7A0C}"/>
              </a:ext>
            </a:extLst>
          </p:cNvPr>
          <p:cNvSpPr txBox="1">
            <a:spLocks/>
          </p:cNvSpPr>
          <p:nvPr/>
        </p:nvSpPr>
        <p:spPr>
          <a:xfrm>
            <a:off x="955544" y="1372805"/>
            <a:ext cx="7434477" cy="3002873"/>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buFont typeface="Arial" panose="020B0604020202020204" pitchFamily="34" charset="0"/>
              <a:buChar char="•"/>
            </a:pPr>
            <a:r>
              <a:rPr lang="en-GB" sz="1700" noProof="0" dirty="0"/>
              <a:t>Use this topic to explore how different sources provide different types of information.</a:t>
            </a:r>
          </a:p>
          <a:p>
            <a:pPr marL="285750" indent="-285750">
              <a:buFont typeface="Arial" panose="020B0604020202020204" pitchFamily="34" charset="0"/>
              <a:buChar char="•"/>
            </a:pPr>
            <a:r>
              <a:rPr lang="en-GB" sz="1700" noProof="0" dirty="0"/>
              <a:t>Find </a:t>
            </a:r>
            <a:r>
              <a:rPr lang="en-GB" sz="1700" b="1" noProof="0" dirty="0"/>
              <a:t>an example </a:t>
            </a:r>
            <a:r>
              <a:rPr lang="en-GB" sz="1700" noProof="0" dirty="0"/>
              <a:t>for each level of reliability (in ascending order of reliability):</a:t>
            </a:r>
          </a:p>
          <a:p>
            <a:pPr marL="742950" lvl="1" indent="-285750">
              <a:buFont typeface="Arial" panose="020B0604020202020204" pitchFamily="34" charset="0"/>
              <a:buChar char="•"/>
            </a:pPr>
            <a:r>
              <a:rPr lang="en-GB" sz="1700" b="1" noProof="0" dirty="0">
                <a:latin typeface="+mn-lt"/>
              </a:rPr>
              <a:t>Informal reference </a:t>
            </a:r>
            <a:r>
              <a:rPr lang="en-GB" sz="1700" noProof="0" dirty="0">
                <a:latin typeface="+mn-lt"/>
              </a:rPr>
              <a:t>– e.g. a Reddit post, an online comment or a discussion on social media reflecting public frustration.</a:t>
            </a:r>
          </a:p>
          <a:p>
            <a:pPr marL="742950" lvl="1" indent="-285750">
              <a:buFont typeface="Arial" panose="020B0604020202020204" pitchFamily="34" charset="0"/>
              <a:buChar char="•"/>
            </a:pPr>
            <a:r>
              <a:rPr lang="en-GB" sz="1700" b="1" noProof="0" dirty="0">
                <a:latin typeface="+mn-lt"/>
              </a:rPr>
              <a:t>Professional or media source </a:t>
            </a:r>
            <a:r>
              <a:rPr lang="en-GB" sz="1700" noProof="0" dirty="0">
                <a:latin typeface="+mn-lt"/>
              </a:rPr>
              <a:t>– e.g. an article from the</a:t>
            </a:r>
            <a:r>
              <a:rPr lang="en-GB" sz="1700" i="1" noProof="0" dirty="0">
                <a:latin typeface="+mn-lt"/>
              </a:rPr>
              <a:t> Handelsblatt </a:t>
            </a:r>
            <a:r>
              <a:rPr lang="en-GB" sz="1700" noProof="0" dirty="0">
                <a:latin typeface="+mn-lt"/>
              </a:rPr>
              <a:t>or</a:t>
            </a:r>
            <a:r>
              <a:rPr lang="en-GB" sz="1700" i="1" noProof="0" dirty="0">
                <a:latin typeface="+mn-lt"/>
              </a:rPr>
              <a:t> </a:t>
            </a:r>
            <a:r>
              <a:rPr lang="en-GB" sz="1700" noProof="0" dirty="0">
                <a:latin typeface="+mn-lt"/>
              </a:rPr>
              <a:t>the</a:t>
            </a:r>
            <a:r>
              <a:rPr lang="en-GB" sz="1700" i="1" noProof="0" dirty="0">
                <a:latin typeface="+mn-lt"/>
              </a:rPr>
              <a:t> NZZ</a:t>
            </a:r>
            <a:r>
              <a:rPr lang="en-GB" sz="1700" noProof="0" dirty="0">
                <a:latin typeface="+mn-lt"/>
              </a:rPr>
              <a:t>,</a:t>
            </a:r>
            <a:r>
              <a:rPr lang="en-GB" sz="1700" i="1" noProof="0" dirty="0">
                <a:latin typeface="+mn-lt"/>
              </a:rPr>
              <a:t> </a:t>
            </a:r>
            <a:r>
              <a:rPr lang="en-GB" sz="1700" noProof="0" dirty="0">
                <a:latin typeface="+mn-lt"/>
              </a:rPr>
              <a:t>or a sustainability report by McKinsey.</a:t>
            </a:r>
          </a:p>
          <a:p>
            <a:pPr marL="742950" lvl="1" indent="-285750">
              <a:buFont typeface="Arial" panose="020B0604020202020204" pitchFamily="34" charset="0"/>
              <a:buChar char="•"/>
            </a:pPr>
            <a:r>
              <a:rPr lang="en-GB" sz="1700" b="1" dirty="0">
                <a:latin typeface="+mn-lt"/>
              </a:rPr>
              <a:t>Scientific </a:t>
            </a:r>
            <a:r>
              <a:rPr lang="en-GB" sz="1700" b="1" noProof="0" dirty="0">
                <a:latin typeface="+mn-lt"/>
              </a:rPr>
              <a:t>source </a:t>
            </a:r>
            <a:r>
              <a:rPr lang="en-GB" sz="1700" noProof="0" dirty="0">
                <a:latin typeface="+mn-lt"/>
              </a:rPr>
              <a:t>– e.g. a report or dataset from the Federal Office for the Environment (FOEN), Eurostat or a scientific study.</a:t>
            </a:r>
          </a:p>
        </p:txBody>
      </p:sp>
      <p:sp>
        <p:nvSpPr>
          <p:cNvPr id="10" name="CasellaDiTesto 9">
            <a:extLst>
              <a:ext uri="{FF2B5EF4-FFF2-40B4-BE49-F238E27FC236}">
                <a16:creationId xmlns:a16="http://schemas.microsoft.com/office/drawing/2014/main" id="{22192934-FE52-1156-FA7B-A5B83A9A262C}"/>
              </a:ext>
            </a:extLst>
          </p:cNvPr>
          <p:cNvSpPr txBox="1"/>
          <p:nvPr/>
        </p:nvSpPr>
        <p:spPr>
          <a:xfrm>
            <a:off x="1190325" y="4445526"/>
            <a:ext cx="10046131" cy="1400383"/>
          </a:xfrm>
          <a:prstGeom prst="rect">
            <a:avLst/>
          </a:prstGeom>
          <a:noFill/>
        </p:spPr>
        <p:txBody>
          <a:bodyPr wrap="square">
            <a:spAutoFit/>
          </a:bodyPr>
          <a:lstStyle/>
          <a:p>
            <a:pPr marL="285750" indent="-285750">
              <a:buFont typeface="Arial" panose="020B0604020202020204" pitchFamily="34" charset="0"/>
              <a:buChar char="•"/>
            </a:pPr>
            <a:r>
              <a:rPr lang="de-CH" sz="1700" noProof="0" dirty="0"/>
              <a:t>Then discuss in groups:</a:t>
            </a:r>
          </a:p>
          <a:p>
            <a:pPr marL="742950" lvl="1" indent="-285750">
              <a:buFont typeface="Arial" panose="020B0604020202020204" pitchFamily="34" charset="0"/>
              <a:buChar char="•"/>
            </a:pPr>
            <a:r>
              <a:rPr lang="de-CH" sz="1700" noProof="0" dirty="0">
                <a:latin typeface="+mn-lt"/>
              </a:rPr>
              <a:t>Which sources contain </a:t>
            </a:r>
            <a:r>
              <a:rPr lang="de-CH" sz="1700" b="1" noProof="0" dirty="0">
                <a:latin typeface="+mn-lt"/>
              </a:rPr>
              <a:t>facts </a:t>
            </a:r>
            <a:r>
              <a:rPr lang="de-CH" sz="1700" noProof="0" dirty="0">
                <a:latin typeface="+mn-lt"/>
              </a:rPr>
              <a:t>and which express </a:t>
            </a:r>
            <a:r>
              <a:rPr lang="de-CH" sz="1700" b="1" noProof="0" dirty="0">
                <a:latin typeface="+mn-lt"/>
              </a:rPr>
              <a:t>opinions</a:t>
            </a:r>
            <a:r>
              <a:rPr lang="de-CH" sz="1700" noProof="0" dirty="0">
                <a:latin typeface="+mn-lt"/>
              </a:rPr>
              <a:t>?</a:t>
            </a:r>
          </a:p>
          <a:p>
            <a:pPr marL="742950" lvl="1" indent="-285750">
              <a:buFont typeface="Arial" panose="020B0604020202020204" pitchFamily="34" charset="0"/>
              <a:buChar char="•"/>
            </a:pPr>
            <a:r>
              <a:rPr lang="de-CH" sz="1700" noProof="0" dirty="0">
                <a:latin typeface="+mn-lt"/>
              </a:rPr>
              <a:t>How does </a:t>
            </a:r>
            <a:r>
              <a:rPr lang="de-CH" sz="1700" b="1" noProof="0" dirty="0">
                <a:latin typeface="+mn-lt"/>
              </a:rPr>
              <a:t>reliability </a:t>
            </a:r>
            <a:r>
              <a:rPr lang="de-CH" sz="1700" noProof="0" dirty="0">
                <a:latin typeface="+mn-lt"/>
              </a:rPr>
              <a:t>affect your trust in the information?</a:t>
            </a:r>
          </a:p>
          <a:p>
            <a:pPr marL="742950" lvl="1" indent="-285750">
              <a:buFont typeface="Arial" panose="020B0604020202020204" pitchFamily="34" charset="0"/>
              <a:buChar char="•"/>
            </a:pPr>
            <a:r>
              <a:rPr lang="de-CH" sz="1700" noProof="0" dirty="0">
                <a:latin typeface="+mn-lt"/>
              </a:rPr>
              <a:t>How can </a:t>
            </a:r>
            <a:r>
              <a:rPr lang="de-CH" sz="1700" b="1" noProof="0" dirty="0">
                <a:latin typeface="+mn-lt"/>
              </a:rPr>
              <a:t>less reliable </a:t>
            </a:r>
            <a:r>
              <a:rPr lang="de-CH" sz="1700" noProof="0" dirty="0">
                <a:latin typeface="+mn-lt"/>
              </a:rPr>
              <a:t>and </a:t>
            </a:r>
            <a:r>
              <a:rPr lang="de-CH" sz="1700" b="1" noProof="0" dirty="0">
                <a:latin typeface="+mn-lt"/>
              </a:rPr>
              <a:t>highly reliable </a:t>
            </a:r>
            <a:r>
              <a:rPr lang="de-CH" sz="1700" noProof="0" dirty="0">
                <a:latin typeface="+mn-lt"/>
              </a:rPr>
              <a:t>sources </a:t>
            </a:r>
            <a:br>
              <a:rPr lang="de-CH" sz="1700" noProof="0" dirty="0">
                <a:latin typeface="+mn-lt"/>
              </a:rPr>
            </a:br>
            <a:r>
              <a:rPr lang="de-CH" sz="1700" b="1" noProof="0" dirty="0">
                <a:latin typeface="+mn-lt"/>
              </a:rPr>
              <a:t>complement each other</a:t>
            </a:r>
            <a:r>
              <a:rPr lang="de-CH" sz="1700" noProof="0" dirty="0">
                <a:latin typeface="+mn-lt"/>
              </a:rPr>
              <a:t> in secondary research?</a:t>
            </a:r>
          </a:p>
        </p:txBody>
      </p:sp>
      <p:sp>
        <p:nvSpPr>
          <p:cNvPr id="3" name="Textfeld 2">
            <a:extLst>
              <a:ext uri="{FF2B5EF4-FFF2-40B4-BE49-F238E27FC236}">
                <a16:creationId xmlns:a16="http://schemas.microsoft.com/office/drawing/2014/main" id="{881B1DC8-89E7-8436-6972-24F381E51BBE}"/>
              </a:ext>
            </a:extLst>
          </p:cNvPr>
          <p:cNvSpPr txBox="1"/>
          <p:nvPr/>
        </p:nvSpPr>
        <p:spPr>
          <a:xfrm>
            <a:off x="936122" y="879231"/>
            <a:ext cx="9087109" cy="646331"/>
          </a:xfrm>
          <a:prstGeom prst="rect">
            <a:avLst/>
          </a:prstGeom>
          <a:noFill/>
        </p:spPr>
        <p:txBody>
          <a:bodyPr wrap="square" rtlCol="0">
            <a:spAutoFit/>
          </a:bodyPr>
          <a:lstStyle/>
          <a:p>
            <a:r>
              <a:rPr lang="en-GB" b="1" noProof="0">
                <a:solidFill>
                  <a:srgbClr val="8EB403"/>
                </a:solidFill>
              </a:rPr>
              <a:t>Exercise: «Too much single-use plastic in Swiss takeaway offerings»</a:t>
            </a:r>
            <a:endParaRPr lang="en-GB" noProof="0">
              <a:solidFill>
                <a:srgbClr val="8EB403"/>
              </a:solidFill>
            </a:endParaRPr>
          </a:p>
          <a:p>
            <a:endParaRPr lang="en-GB" noProof="0" dirty="0"/>
          </a:p>
        </p:txBody>
      </p:sp>
      <p:grpSp>
        <p:nvGrpSpPr>
          <p:cNvPr id="6" name="Gruppieren 5">
            <a:extLst>
              <a:ext uri="{FF2B5EF4-FFF2-40B4-BE49-F238E27FC236}">
                <a16:creationId xmlns:a16="http://schemas.microsoft.com/office/drawing/2014/main" id="{0FA7A911-3D1B-5C81-BBA7-7516AA12508A}"/>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E950FDB6-4F88-EDA8-B18D-725B17F5FE2F}"/>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69242241-F753-B5E5-2021-0BEBE32480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4" name="Grafik 13">
            <a:extLst>
              <a:ext uri="{FF2B5EF4-FFF2-40B4-BE49-F238E27FC236}">
                <a16:creationId xmlns:a16="http://schemas.microsoft.com/office/drawing/2014/main" id="{6DF05F80-9842-9F18-56D5-E3F5983A91A3}"/>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9721376" y="112522"/>
            <a:ext cx="1214850" cy="1232205"/>
          </a:xfrm>
          <a:prstGeom prst="rect">
            <a:avLst/>
          </a:prstGeom>
        </p:spPr>
      </p:pic>
      <p:pic>
        <p:nvPicPr>
          <p:cNvPr id="8" name="Immagine 7">
            <a:extLst>
              <a:ext uri="{FF2B5EF4-FFF2-40B4-BE49-F238E27FC236}">
                <a16:creationId xmlns:a16="http://schemas.microsoft.com/office/drawing/2014/main" id="{07A1B87D-479D-2F9F-5E5E-9B6DBA2E30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32036" y="1325684"/>
            <a:ext cx="3369065" cy="2246907"/>
          </a:xfrm>
          <a:prstGeom prst="rect">
            <a:avLst/>
          </a:prstGeom>
        </p:spPr>
      </p:pic>
      <p:sp>
        <p:nvSpPr>
          <p:cNvPr id="13" name="Textfeld 12">
            <a:extLst>
              <a:ext uri="{FF2B5EF4-FFF2-40B4-BE49-F238E27FC236}">
                <a16:creationId xmlns:a16="http://schemas.microsoft.com/office/drawing/2014/main" id="{7D400740-D015-9C2D-BD82-075BE0A3BEE7}"/>
              </a:ext>
            </a:extLst>
          </p:cNvPr>
          <p:cNvSpPr txBox="1"/>
          <p:nvPr/>
        </p:nvSpPr>
        <p:spPr>
          <a:xfrm>
            <a:off x="8592517" y="3716357"/>
            <a:ext cx="945931" cy="246221"/>
          </a:xfrm>
          <a:prstGeom prst="rect">
            <a:avLst/>
          </a:prstGeom>
          <a:noFill/>
        </p:spPr>
        <p:txBody>
          <a:bodyPr wrap="square">
            <a:spAutoFit/>
          </a:bodyPr>
          <a:lstStyle/>
          <a:p>
            <a:r>
              <a:rPr lang="de-CH" sz="1000" b="1" dirty="0">
                <a:solidFill>
                  <a:srgbClr val="686868"/>
                </a:solidFill>
                <a:latin typeface="Century Gothic" panose="020B0502020202020204" pitchFamily="34" charset="0"/>
              </a:rPr>
              <a:t>Source: </a:t>
            </a:r>
            <a:r>
              <a:rPr lang="de-CH" sz="1000" dirty="0">
                <a:solidFill>
                  <a:srgbClr val="686868"/>
                </a:solidFill>
                <a:latin typeface="Century Gothic" panose="020B0502020202020204" pitchFamily="34" charset="0"/>
                <a:hlinkClick r:id="rId6">
                  <a:extLst>
                    <a:ext uri="{A12FA001-AC4F-418D-AE19-62706E023703}">
                      <ahyp:hlinkClr xmlns:ahyp="http://schemas.microsoft.com/office/drawing/2018/hyperlinkcolor" val="tx"/>
                    </a:ext>
                  </a:extLst>
                </a:hlinkClick>
              </a:rPr>
              <a:t>Link</a:t>
            </a:r>
            <a:endParaRPr lang="de-CH" sz="1000"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4046775787"/>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10321</Words>
  <Application>Microsoft Office PowerPoint</Application>
  <PresentationFormat>Breitbild</PresentationFormat>
  <Paragraphs>769</Paragraphs>
  <Slides>38</Slides>
  <Notes>38</Notes>
  <HiddenSlides>0</HiddenSlides>
  <MMClips>0</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38</vt:i4>
      </vt:variant>
    </vt:vector>
  </HeadingPairs>
  <TitlesOfParts>
    <vt:vector size="51" baseType="lpstr">
      <vt:lpstr>Malgun Gothic</vt:lpstr>
      <vt:lpstr>MS PGothic</vt:lpstr>
      <vt:lpstr>Aptos</vt:lpstr>
      <vt:lpstr>Arial</vt:lpstr>
      <vt:lpstr>Calibri</vt:lpstr>
      <vt:lpstr>Century Gothic</vt:lpstr>
      <vt:lpstr>Roboto</vt:lpstr>
      <vt:lpstr>Symbol</vt:lpstr>
      <vt:lpstr>Times New Roman</vt:lpstr>
      <vt:lpstr>Wingdings</vt:lpstr>
      <vt:lpstr>myidea</vt:lpstr>
      <vt:lpstr>1_myidea</vt:lpstr>
      <vt:lpstr>2_myidea</vt:lpstr>
      <vt:lpstr>Entrepreneurial Thinking and Acting</vt:lpstr>
      <vt:lpstr>PowerPoint-Präsentation</vt:lpstr>
      <vt:lpstr>Module 1:  Finding a problem worth solving</vt:lpstr>
      <vt:lpstr>PowerPoint-Präsentation</vt:lpstr>
      <vt:lpstr> Learning unit Examining a problem area in detail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Learning unit Creating an Empathy Map</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docId:1DD4B98C5E8E7D64A5D9CE38D3DF153A</cp:keywords>
  <cp:lastModifiedBy>Stucki Jana</cp:lastModifiedBy>
  <cp:revision>1410</cp:revision>
  <cp:lastPrinted>2021-01-20T19:01:33Z</cp:lastPrinted>
  <dcterms:created xsi:type="dcterms:W3CDTF">2020-11-11T18:04:37Z</dcterms:created>
  <dcterms:modified xsi:type="dcterms:W3CDTF">2026-08-26T15:38:58Z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